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558" r:id="rId7"/>
    <p:sldId id="308" r:id="rId8"/>
    <p:sldId id="257" r:id="rId9"/>
    <p:sldId id="2141411919" r:id="rId10"/>
    <p:sldId id="548" r:id="rId11"/>
    <p:sldId id="2141411917" r:id="rId12"/>
    <p:sldId id="551" r:id="rId13"/>
    <p:sldId id="2141411918" r:id="rId14"/>
    <p:sldId id="2141411916"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5" clrIdx="15">
    <p:extLst>
      <p:ext uri="{19B8F6BF-5375-455C-9EA6-DF929625EA0E}">
        <p15:presenceInfo xmlns:p15="http://schemas.microsoft.com/office/powerpoint/2012/main" userId="S::cseals@clinicaloptions.com::0852e532-1f9e-4bbf-9b56-be19a9543a31" providerId="AD"/>
      </p:ext>
    </p:extLst>
  </p:cmAuthor>
  <p:cmAuthor id="17" name="mcartwright@clinicaloptions.com" initials="m" lastIdx="13" clrIdx="16">
    <p:extLst>
      <p:ext uri="{19B8F6BF-5375-455C-9EA6-DF929625EA0E}">
        <p15:presenceInfo xmlns:p15="http://schemas.microsoft.com/office/powerpoint/2012/main" userId="mcartwright@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a Kolenko" userId="1bfe8383-bd5a-4deb-8ab9-078de91a2663" providerId="ADAL" clId="{5F67215C-33BE-49DC-8E6D-8D791DFD7389}"/>
    <pc:docChg chg="modSld">
      <pc:chgData name="Natalia Kolenko" userId="1bfe8383-bd5a-4deb-8ab9-078de91a2663" providerId="ADAL" clId="{5F67215C-33BE-49DC-8E6D-8D791DFD7389}" dt="2023-06-05T20:53:11.358" v="0" actId="20577"/>
      <pc:docMkLst>
        <pc:docMk/>
      </pc:docMkLst>
      <pc:sldChg chg="modSp mod">
        <pc:chgData name="Natalia Kolenko" userId="1bfe8383-bd5a-4deb-8ab9-078de91a2663" providerId="ADAL" clId="{5F67215C-33BE-49DC-8E6D-8D791DFD7389}" dt="2023-06-05T20:53:11.358" v="0" actId="20577"/>
        <pc:sldMkLst>
          <pc:docMk/>
          <pc:sldMk cId="0" sldId="318"/>
        </pc:sldMkLst>
        <pc:spChg chg="mod">
          <ac:chgData name="Natalia Kolenko" userId="1bfe8383-bd5a-4deb-8ab9-078de91a2663" providerId="ADAL" clId="{5F67215C-33BE-49DC-8E6D-8D791DFD7389}" dt="2023-06-05T20:53:11.358" v="0" actId="20577"/>
          <ac:spMkLst>
            <pc:docMk/>
            <pc:sldMk cId="0" sldId="318"/>
            <ac:spMk id="9" creationId="{A903DC71-DF92-62CA-FAB6-C69A85CF97F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DFS, disease-free survival; NSCLC, non-small-cell lung cancer; OS, overall survival; TKI, tyrosine kinase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290582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AJCC, American Joint Committee on Cancer; CNS, central nervous system; DFS, disease-free survival;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LN, lymph node; mPR, major pathologic response; NSCLC, non-small-cell lung cancer; ORR, objective response rate; OS, overall survival;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6007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dx, diagnosis; IQR, interquartile range; NSCLC, non-small-cell lung cancer; SD, standard deviation.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383760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ITT, intention-to-treat; LN, lymph node; mDFS, median disease-free survival; mPR, major pathologic response; NSCLC, non-small-cell lung cancer; NR, not reached; pCR, pathologic complete response;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73334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NSCLC, non-small-cell lung cancer; PD, progressive disease.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447380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575165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mPR, major pathologic response; NSCLC, non-small-cell lung cancer.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622152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40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altLang="en-US" dirty="0"/>
              <a:t>Phase II Trial of Neoadjuvant Osimertinib in </a:t>
            </a:r>
            <a:br>
              <a:rPr lang="en-US" altLang="en-US" dirty="0"/>
            </a:br>
            <a:r>
              <a:rPr lang="en-US" altLang="en-US" dirty="0"/>
              <a:t>Stage I-IIIA </a:t>
            </a:r>
            <a:r>
              <a:rPr lang="en-US" altLang="en-US" i="1" dirty="0"/>
              <a:t>EGFR</a:t>
            </a:r>
            <a:r>
              <a:rPr lang="en-US" altLang="en-US" dirty="0"/>
              <a:t>-Mutated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Neoadjuvant Osimertinib in </a:t>
            </a:r>
            <a:r>
              <a:rPr lang="en-US" i="1" dirty="0"/>
              <a:t>EGFR</a:t>
            </a:r>
            <a:r>
              <a:rPr lang="en-US" dirty="0"/>
              <a:t>-Mutated NSCLC: Background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300" dirty="0"/>
              <a:t>Neoadjuvant chemotherapy is the standard of care for patients with </a:t>
            </a:r>
            <a:r>
              <a:rPr lang="en-US" altLang="en-US" sz="2300" i="1" dirty="0"/>
              <a:t>EGFR</a:t>
            </a:r>
            <a:r>
              <a:rPr lang="en-US" altLang="en-US" sz="2300" dirty="0"/>
              <a:t>-mutated NSCLC, and the percentage of residual viable tumor cells after neoadjuvant chemotherapy is predictive of OS and DFS</a:t>
            </a:r>
            <a:r>
              <a:rPr lang="en-US" altLang="en-US" sz="2300" baseline="30000" dirty="0"/>
              <a:t>1</a:t>
            </a:r>
            <a:endParaRPr lang="en-US" altLang="en-US" sz="2300" dirty="0"/>
          </a:p>
          <a:p>
            <a:pPr lvl="1"/>
            <a:r>
              <a:rPr lang="en-US" altLang="en-US" sz="2100" dirty="0"/>
              <a:t>Patients with ≤10% viable tumor cells had significant improvements in 5-yr OS rates </a:t>
            </a:r>
            <a:br>
              <a:rPr lang="en-US" altLang="en-US" sz="2100" dirty="0"/>
            </a:br>
            <a:r>
              <a:rPr lang="en-US" altLang="en-US" sz="2100" dirty="0"/>
              <a:t>(85% vs 40%; </a:t>
            </a:r>
            <a:r>
              <a:rPr lang="en-US" altLang="en-US" sz="2100" i="1" dirty="0"/>
              <a:t>P</a:t>
            </a:r>
            <a:r>
              <a:rPr lang="en-US" altLang="en-US" sz="2100" dirty="0"/>
              <a:t> &lt;.0001) and 5-yr DFS rates (78% vs 35%; </a:t>
            </a:r>
            <a:r>
              <a:rPr lang="en-US" altLang="en-US" sz="2100" i="1" dirty="0"/>
              <a:t>P</a:t>
            </a:r>
            <a:r>
              <a:rPr lang="en-US" altLang="en-US" sz="2100" dirty="0"/>
              <a:t> &lt;.001) vs those with &gt;10% </a:t>
            </a:r>
            <a:br>
              <a:rPr lang="en-US" altLang="en-US" sz="2100" dirty="0"/>
            </a:br>
            <a:r>
              <a:rPr lang="en-US" altLang="en-US" sz="2100" dirty="0"/>
              <a:t>viable tumor cells</a:t>
            </a:r>
            <a:r>
              <a:rPr lang="en-US" altLang="en-US" sz="2100" baseline="30000" dirty="0"/>
              <a:t>1</a:t>
            </a:r>
          </a:p>
          <a:p>
            <a:r>
              <a:rPr lang="en-US" altLang="en-US" sz="2300" dirty="0"/>
              <a:t>Osimertinib, an EGFR-targeted TKI, is FDA approved as adjuvant therapy for resected </a:t>
            </a:r>
            <a:r>
              <a:rPr lang="en-US" altLang="en-US" sz="2300" i="1" dirty="0"/>
              <a:t>EGFR</a:t>
            </a:r>
            <a:r>
              <a:rPr lang="en-US" altLang="en-US" sz="2300" dirty="0"/>
              <a:t>-mutated NSCLC and for treatment of </a:t>
            </a:r>
            <a:r>
              <a:rPr lang="en-US" altLang="en-US" sz="2300" i="1" dirty="0"/>
              <a:t>EGFR</a:t>
            </a:r>
            <a:r>
              <a:rPr lang="en-US" altLang="en-US" sz="2300" dirty="0"/>
              <a:t>-mutated metastatic NSCLC</a:t>
            </a:r>
            <a:r>
              <a:rPr lang="en-US" altLang="en-US" sz="2300" baseline="30000" dirty="0"/>
              <a:t>2</a:t>
            </a:r>
          </a:p>
          <a:p>
            <a:pPr lvl="1"/>
            <a:r>
              <a:rPr lang="en-US" altLang="en-US" sz="2100" dirty="0"/>
              <a:t>However, its role as neoadjuvant therapy for patients with resectable, early-stage NSCLC remains uncertain</a:t>
            </a:r>
          </a:p>
          <a:p>
            <a:r>
              <a:rPr lang="en-US" altLang="en-US" sz="2300" dirty="0"/>
              <a:t>Current analysis reports the efficacy and safety of neoadjuvant osimertinib in surgically resectable, </a:t>
            </a:r>
            <a:r>
              <a:rPr lang="en-US" altLang="en-US" sz="2300" i="1" dirty="0"/>
              <a:t>EGFR</a:t>
            </a:r>
            <a:r>
              <a:rPr lang="en-US" altLang="en-US" sz="2300" dirty="0"/>
              <a:t>-mutated NSCLC</a:t>
            </a:r>
            <a:r>
              <a:rPr lang="en-US" altLang="en-US" sz="2300" baseline="30000" dirty="0"/>
              <a:t>3</a:t>
            </a:r>
            <a:endParaRPr lang="en-US" altLang="en-US" sz="23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7489"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Pataer. J Thorac Oncol. 2012;7:825. 2. Osimertinib PI. 3. Aredo. ASCO 2023. Abstr 8508.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7489"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Aredo. ASCO 2023. Abstr 8508. NCT03433469.</a:t>
            </a:r>
          </a:p>
        </p:txBody>
      </p:sp>
      <p:sp>
        <p:nvSpPr>
          <p:cNvPr id="57" name="Title 1">
            <a:extLst>
              <a:ext uri="{FF2B5EF4-FFF2-40B4-BE49-F238E27FC236}">
                <a16:creationId xmlns:a16="http://schemas.microsoft.com/office/drawing/2014/main" id="{908FF879-3D03-7581-C46A-47E86BD27C5E}"/>
              </a:ext>
            </a:extLst>
          </p:cNvPr>
          <p:cNvSpPr>
            <a:spLocks noGrp="1"/>
          </p:cNvSpPr>
          <p:nvPr>
            <p:ph type="title"/>
          </p:nvPr>
        </p:nvSpPr>
        <p:spPr/>
        <p:txBody>
          <a:bodyPr/>
          <a:lstStyle/>
          <a:p>
            <a:r>
              <a:rPr lang="en-US" dirty="0"/>
              <a:t>Neoadjuvant Osimertinib in </a:t>
            </a:r>
            <a:r>
              <a:rPr lang="en-US" i="1" dirty="0"/>
              <a:t>EGFR</a:t>
            </a:r>
            <a:r>
              <a:rPr lang="en-US" dirty="0"/>
              <a:t>-Mutated NSCLC: Study Design</a:t>
            </a:r>
          </a:p>
        </p:txBody>
      </p:sp>
      <p:sp>
        <p:nvSpPr>
          <p:cNvPr id="58" name="Content Placeholder 2">
            <a:extLst>
              <a:ext uri="{FF2B5EF4-FFF2-40B4-BE49-F238E27FC236}">
                <a16:creationId xmlns:a16="http://schemas.microsoft.com/office/drawing/2014/main" id="{B34B89C0-8A5A-0529-7BE9-1AC6047721A2}"/>
              </a:ext>
            </a:extLst>
          </p:cNvPr>
          <p:cNvSpPr>
            <a:spLocks noGrp="1"/>
          </p:cNvSpPr>
          <p:nvPr>
            <p:ph idx="1"/>
          </p:nvPr>
        </p:nvSpPr>
        <p:spPr>
          <a:xfrm>
            <a:off x="604675" y="1513047"/>
            <a:ext cx="10877529" cy="586021"/>
          </a:xfrm>
        </p:spPr>
        <p:txBody>
          <a:bodyPr/>
          <a:lstStyle/>
          <a:p>
            <a:r>
              <a:rPr lang="en-US" sz="2200" dirty="0"/>
              <a:t>Multicenter, open-label, single-arm phase II trial</a:t>
            </a:r>
          </a:p>
        </p:txBody>
      </p:sp>
      <p:sp>
        <p:nvSpPr>
          <p:cNvPr id="60" name="Text Box 45">
            <a:extLst>
              <a:ext uri="{FF2B5EF4-FFF2-40B4-BE49-F238E27FC236}">
                <a16:creationId xmlns:a16="http://schemas.microsoft.com/office/drawing/2014/main" id="{7974EE8D-1453-98C8-A74D-9853E4731FB7}"/>
              </a:ext>
            </a:extLst>
          </p:cNvPr>
          <p:cNvSpPr txBox="1">
            <a:spLocks noChangeArrowheads="1"/>
          </p:cNvSpPr>
          <p:nvPr/>
        </p:nvSpPr>
        <p:spPr bwMode="auto">
          <a:xfrm>
            <a:off x="894787" y="2052573"/>
            <a:ext cx="34588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Patients aged ≥18 yr with </a:t>
            </a:r>
            <a:r>
              <a:rPr lang="en-US" altLang="en-US" sz="1600" b="0" dirty="0">
                <a:solidFill>
                  <a:srgbClr val="000000"/>
                </a:solidFill>
                <a:latin typeface="Calibri" panose="020F0502020204030204" pitchFamily="34" charset="0"/>
                <a:cs typeface="+mn-cs"/>
              </a:rPr>
              <a:t>stage I-IIIA (AJCC v7), surgically resectable NSCLC; documented activating </a:t>
            </a:r>
            <a:r>
              <a:rPr lang="en-US" altLang="en-US" sz="1600" b="0" i="1" dirty="0">
                <a:solidFill>
                  <a:srgbClr val="000000"/>
                </a:solidFill>
                <a:latin typeface="Calibri" panose="020F0502020204030204" pitchFamily="34" charset="0"/>
                <a:cs typeface="+mn-cs"/>
              </a:rPr>
              <a:t>EGFR </a:t>
            </a:r>
            <a:r>
              <a:rPr lang="en-US" altLang="en-US" sz="1600" b="0" dirty="0">
                <a:solidFill>
                  <a:srgbClr val="000000"/>
                </a:solidFill>
                <a:latin typeface="Calibri" panose="020F0502020204030204" pitchFamily="34" charset="0"/>
                <a:cs typeface="+mn-cs"/>
              </a:rPr>
              <a:t>mutation (L858R or ex19del)</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 ECOG PS ≤1;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no CNS metastases or leptomeningeal carcinomatosis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(N = </a:t>
            </a:r>
            <a:r>
              <a:rPr lang="en-US" altLang="en-US" sz="1600" b="0" dirty="0">
                <a:solidFill>
                  <a:srgbClr val="000000"/>
                </a:solidFill>
                <a:latin typeface="Calibri" panose="020F0502020204030204" pitchFamily="34" charset="0"/>
                <a:cs typeface="+mn-cs"/>
              </a:rPr>
              <a:t>27</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a:t>
            </a:r>
          </a:p>
        </p:txBody>
      </p:sp>
      <p:sp>
        <p:nvSpPr>
          <p:cNvPr id="9230" name="Rectangle 49">
            <a:extLst>
              <a:ext uri="{FF2B5EF4-FFF2-40B4-BE49-F238E27FC236}">
                <a16:creationId xmlns:a16="http://schemas.microsoft.com/office/drawing/2014/main" id="{C05347CA-E182-B11A-5FFC-9F0527E89457}"/>
              </a:ext>
            </a:extLst>
          </p:cNvPr>
          <p:cNvSpPr>
            <a:spLocks noChangeArrowheads="1"/>
          </p:cNvSpPr>
          <p:nvPr/>
        </p:nvSpPr>
        <p:spPr bwMode="auto">
          <a:xfrm>
            <a:off x="9175543" y="1870405"/>
            <a:ext cx="435673" cy="2011680"/>
          </a:xfrm>
          <a:prstGeom prst="rect">
            <a:avLst/>
          </a:prstGeom>
          <a:solidFill>
            <a:schemeClr val="tx2">
              <a:lumMod val="50000"/>
            </a:schemeClr>
          </a:solidFill>
          <a:ln>
            <a:noFill/>
          </a:ln>
        </p:spPr>
        <p:txBody>
          <a:bodyPr wrap="squar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cs typeface="+mn-cs"/>
              </a:rPr>
              <a:t>S</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cs typeface="+mn-cs"/>
              </a:rPr>
              <a:t>U</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cs typeface="+mn-cs"/>
              </a:rPr>
              <a:t>R</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cs typeface="+mn-cs"/>
              </a:rPr>
              <a:t>G</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cs typeface="+mn-cs"/>
              </a:rPr>
              <a:t>E</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cs typeface="+mn-cs"/>
              </a:rPr>
              <a:t>R</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cs typeface="+mn-cs"/>
              </a:rPr>
              <a:t>Y</a:t>
            </a:r>
          </a:p>
        </p:txBody>
      </p:sp>
      <p:sp>
        <p:nvSpPr>
          <p:cNvPr id="9241" name="Rectangle 49">
            <a:extLst>
              <a:ext uri="{FF2B5EF4-FFF2-40B4-BE49-F238E27FC236}">
                <a16:creationId xmlns:a16="http://schemas.microsoft.com/office/drawing/2014/main" id="{D7EEAD07-ADF2-B854-FE35-B83E54045297}"/>
              </a:ext>
            </a:extLst>
          </p:cNvPr>
          <p:cNvSpPr>
            <a:spLocks noChangeArrowheads="1"/>
          </p:cNvSpPr>
          <p:nvPr/>
        </p:nvSpPr>
        <p:spPr bwMode="auto">
          <a:xfrm>
            <a:off x="5690021" y="2247263"/>
            <a:ext cx="2353600" cy="1363847"/>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Osimertinib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80 mg PO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2 x 28-day cycles </a:t>
            </a:r>
            <a:endParaRPr lang="en-US" altLang="en-US" sz="1600" dirty="0">
              <a:solidFill>
                <a:schemeClr val="tx1"/>
              </a:solidFill>
              <a:latin typeface="Calibri" panose="020F0502020204030204" pitchFamily="34" charset="0"/>
            </a:endParaRPr>
          </a:p>
        </p:txBody>
      </p:sp>
      <p:sp>
        <p:nvSpPr>
          <p:cNvPr id="6" name="Content Placeholder 6">
            <a:extLst>
              <a:ext uri="{FF2B5EF4-FFF2-40B4-BE49-F238E27FC236}">
                <a16:creationId xmlns:a16="http://schemas.microsoft.com/office/drawing/2014/main" id="{0EAC0098-1D68-0953-3FB4-1737803AE3D0}"/>
              </a:ext>
            </a:extLst>
          </p:cNvPr>
          <p:cNvSpPr txBox="1">
            <a:spLocks/>
          </p:cNvSpPr>
          <p:nvPr/>
        </p:nvSpPr>
        <p:spPr>
          <a:xfrm>
            <a:off x="604675" y="4053464"/>
            <a:ext cx="10631596" cy="236327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700"/>
              </a:spcBef>
              <a:spcAft>
                <a:spcPts val="400"/>
              </a:spcAft>
            </a:pPr>
            <a:r>
              <a:rPr lang="en-US" sz="2000" b="1" kern="0" dirty="0"/>
              <a:t>Primary endpoint:</a:t>
            </a:r>
            <a:r>
              <a:rPr lang="en-US" sz="2000" b="0" kern="0" dirty="0"/>
              <a:t> mPR rate (≤10% residual viable tumor)</a:t>
            </a:r>
          </a:p>
          <a:p>
            <a:pPr lvl="1">
              <a:spcBef>
                <a:spcPts val="700"/>
              </a:spcBef>
              <a:spcAft>
                <a:spcPts val="400"/>
              </a:spcAft>
            </a:pPr>
            <a:r>
              <a:rPr lang="en-US" sz="1800" b="0" kern="0" dirty="0"/>
              <a:t>Trial had 87% power to detect mPR of 50% with </a:t>
            </a:r>
            <a:r>
              <a:rPr lang="el-GR" sz="1800" b="0" kern="0" dirty="0"/>
              <a:t>α</a:t>
            </a:r>
            <a:r>
              <a:rPr lang="en-US" sz="1800" b="0" kern="0" dirty="0"/>
              <a:t> = 0.05</a:t>
            </a:r>
          </a:p>
          <a:p>
            <a:pPr>
              <a:spcBef>
                <a:spcPts val="700"/>
              </a:spcBef>
              <a:spcAft>
                <a:spcPts val="400"/>
              </a:spcAft>
            </a:pPr>
            <a:r>
              <a:rPr lang="en-US" sz="2000" b="1" kern="0" dirty="0"/>
              <a:t>Secondary endpoints: </a:t>
            </a:r>
            <a:r>
              <a:rPr lang="en-US" sz="2000" b="0" kern="0" dirty="0"/>
              <a:t>pathologic response rate (≤50% residual viable tumor), pCR, unconfirmed ORR, rate of LN downstaging, unanticipated surgery delay, surgical complication rate, 5-yr DFS, </a:t>
            </a:r>
            <a:br>
              <a:rPr lang="en-US" sz="2000" b="0" kern="0" dirty="0"/>
            </a:br>
            <a:r>
              <a:rPr lang="en-US" sz="2000" b="0" kern="0" dirty="0"/>
              <a:t>5-yr OS, safety, and tumor mutational profile</a:t>
            </a:r>
          </a:p>
          <a:p>
            <a:pPr>
              <a:spcBef>
                <a:spcPts val="700"/>
              </a:spcBef>
              <a:spcAft>
                <a:spcPts val="400"/>
              </a:spcAft>
            </a:pPr>
            <a:r>
              <a:rPr lang="en-US" sz="2000" kern="0" dirty="0"/>
              <a:t>Exploratory endpoint: </a:t>
            </a:r>
            <a:r>
              <a:rPr lang="en-US" sz="2000" b="0" kern="0" dirty="0"/>
              <a:t>mechanisms behind disease persistence</a:t>
            </a:r>
          </a:p>
        </p:txBody>
      </p:sp>
      <p:cxnSp>
        <p:nvCxnSpPr>
          <p:cNvPr id="8" name="Straight Arrow Connector 7">
            <a:extLst>
              <a:ext uri="{FF2B5EF4-FFF2-40B4-BE49-F238E27FC236}">
                <a16:creationId xmlns:a16="http://schemas.microsoft.com/office/drawing/2014/main" id="{2F422A53-CE6A-E795-17F1-B15460A8A201}"/>
              </a:ext>
            </a:extLst>
          </p:cNvPr>
          <p:cNvCxnSpPr>
            <a:cxnSpLocks/>
          </p:cNvCxnSpPr>
          <p:nvPr/>
        </p:nvCxnSpPr>
        <p:spPr bwMode="auto">
          <a:xfrm>
            <a:off x="8245472" y="2876245"/>
            <a:ext cx="728593" cy="0"/>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5D5B7986-C155-044C-E434-6CA522DF5136}"/>
              </a:ext>
            </a:extLst>
          </p:cNvPr>
          <p:cNvCxnSpPr>
            <a:cxnSpLocks/>
          </p:cNvCxnSpPr>
          <p:nvPr/>
        </p:nvCxnSpPr>
        <p:spPr bwMode="auto">
          <a:xfrm>
            <a:off x="4571011" y="2876245"/>
            <a:ext cx="821625"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388117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Neoadjuvant Osimertinib in </a:t>
            </a:r>
            <a:r>
              <a:rPr lang="en-US" i="1" dirty="0"/>
              <a:t>EGFR</a:t>
            </a:r>
            <a:r>
              <a:rPr lang="en-US" dirty="0"/>
              <a:t>-Mutated NSCLC:</a:t>
            </a:r>
            <a:br>
              <a:rPr lang="en-US" dirty="0"/>
            </a:br>
            <a:r>
              <a:rPr lang="en-US" dirty="0"/>
              <a:t>Baseline Characteristics and Osimertinib Exposure</a:t>
            </a:r>
            <a:endParaRPr lang="en-US" altLang="en-US" dirty="0"/>
          </a:p>
        </p:txBody>
      </p:sp>
      <p:sp>
        <p:nvSpPr>
          <p:cNvPr id="8" name="Content Placeholder 7">
            <a:extLst>
              <a:ext uri="{FF2B5EF4-FFF2-40B4-BE49-F238E27FC236}">
                <a16:creationId xmlns:a16="http://schemas.microsoft.com/office/drawing/2014/main" id="{DF6C4D4F-2EDA-BA9C-DC32-9ED4C403DB1E}"/>
              </a:ext>
            </a:extLst>
          </p:cNvPr>
          <p:cNvSpPr>
            <a:spLocks noGrp="1"/>
          </p:cNvSpPr>
          <p:nvPr>
            <p:ph idx="1"/>
          </p:nvPr>
        </p:nvSpPr>
        <p:spPr>
          <a:xfrm>
            <a:off x="604675" y="5846977"/>
            <a:ext cx="10877529" cy="461058"/>
          </a:xfrm>
        </p:spPr>
        <p:txBody>
          <a:bodyPr/>
          <a:lstStyle/>
          <a:p>
            <a:r>
              <a:rPr lang="en-US" sz="2400"/>
              <a:t>Median duration of neoadjuvant osimertinib was 56 days (IQR: 41-62)</a:t>
            </a:r>
            <a:endParaRPr lang="en-US" sz="2400" dirty="0"/>
          </a:p>
        </p:txBody>
      </p:sp>
      <p:graphicFrame>
        <p:nvGraphicFramePr>
          <p:cNvPr id="3" name="Group 32">
            <a:extLst>
              <a:ext uri="{FF2B5EF4-FFF2-40B4-BE49-F238E27FC236}">
                <a16:creationId xmlns:a16="http://schemas.microsoft.com/office/drawing/2014/main" id="{F85CA414-1AD8-0B19-7FB1-8B703D0505A3}"/>
              </a:ext>
            </a:extLst>
          </p:cNvPr>
          <p:cNvGraphicFramePr>
            <a:graphicFrameLocks noGrp="1"/>
          </p:cNvGraphicFramePr>
          <p:nvPr>
            <p:extLst>
              <p:ext uri="{D42A27DB-BD31-4B8C-83A1-F6EECF244321}">
                <p14:modId xmlns:p14="http://schemas.microsoft.com/office/powerpoint/2010/main" val="1201378903"/>
              </p:ext>
            </p:extLst>
          </p:nvPr>
        </p:nvGraphicFramePr>
        <p:xfrm>
          <a:off x="727076" y="1612900"/>
          <a:ext cx="10735056" cy="4114896"/>
        </p:xfrm>
        <a:graphic>
          <a:graphicData uri="http://schemas.openxmlformats.org/drawingml/2006/table">
            <a:tbl>
              <a:tblPr/>
              <a:tblGrid>
                <a:gridCol w="2683764">
                  <a:extLst>
                    <a:ext uri="{9D8B030D-6E8A-4147-A177-3AD203B41FA5}">
                      <a16:colId xmlns:a16="http://schemas.microsoft.com/office/drawing/2014/main" val="20000"/>
                    </a:ext>
                  </a:extLst>
                </a:gridCol>
                <a:gridCol w="2683764">
                  <a:extLst>
                    <a:ext uri="{9D8B030D-6E8A-4147-A177-3AD203B41FA5}">
                      <a16:colId xmlns:a16="http://schemas.microsoft.com/office/drawing/2014/main" val="2404266461"/>
                    </a:ext>
                  </a:extLst>
                </a:gridCol>
                <a:gridCol w="5367528">
                  <a:extLst>
                    <a:ext uri="{9D8B030D-6E8A-4147-A177-3AD203B41FA5}">
                      <a16:colId xmlns:a16="http://schemas.microsoft.com/office/drawing/2014/main" val="20001"/>
                    </a:ext>
                  </a:extLst>
                </a:gridCol>
              </a:tblGrid>
              <a:tr h="0">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(N =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gridSpan="2">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age at dx, yr (SD)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66.5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grid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(81.5)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877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Race/ethnicity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Hispanic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(55.6)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(40.7)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804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Clinical stage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(25.9)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414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EGFR</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mutation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L858R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ex19del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(59.3)</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(40.7)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4331348"/>
                  </a:ext>
                </a:extLst>
              </a:tr>
            </a:tbl>
          </a:graphicData>
        </a:graphic>
      </p:graphicFrame>
      <p:sp>
        <p:nvSpPr>
          <p:cNvPr id="5" name="Text Box 11">
            <a:extLst>
              <a:ext uri="{FF2B5EF4-FFF2-40B4-BE49-F238E27FC236}">
                <a16:creationId xmlns:a16="http://schemas.microsoft.com/office/drawing/2014/main" id="{EE1102F0-ED78-410A-41DE-6505987B9B79}"/>
              </a:ext>
            </a:extLst>
          </p:cNvPr>
          <p:cNvSpPr txBox="1">
            <a:spLocks noChangeArrowheads="1"/>
          </p:cNvSpPr>
          <p:nvPr/>
        </p:nvSpPr>
        <p:spPr bwMode="auto">
          <a:xfrm>
            <a:off x="427591" y="637248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Aredo. ASCO 2023. Abstr 8508. </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DC9BD-4302-0DA8-57D6-FA64F7E99743}"/>
              </a:ext>
            </a:extLst>
          </p:cNvPr>
          <p:cNvSpPr>
            <a:spLocks noGrp="1"/>
          </p:cNvSpPr>
          <p:nvPr>
            <p:ph type="title"/>
          </p:nvPr>
        </p:nvSpPr>
        <p:spPr>
          <a:xfrm>
            <a:off x="609759" y="238127"/>
            <a:ext cx="10872444" cy="1103313"/>
          </a:xfrm>
        </p:spPr>
        <p:txBody>
          <a:bodyPr/>
          <a:lstStyle/>
          <a:p>
            <a:r>
              <a:rPr lang="en-US" dirty="0"/>
              <a:t>Neoadjuvant Osimertinib in EGFR-Mutated NSCLC:</a:t>
            </a:r>
            <a:br>
              <a:rPr lang="en-US" dirty="0"/>
            </a:br>
            <a:r>
              <a:rPr lang="en-US" dirty="0"/>
              <a:t>Efficacy in ITT Population</a:t>
            </a:r>
          </a:p>
        </p:txBody>
      </p:sp>
      <p:sp>
        <p:nvSpPr>
          <p:cNvPr id="6" name="Content Placeholder 5">
            <a:extLst>
              <a:ext uri="{FF2B5EF4-FFF2-40B4-BE49-F238E27FC236}">
                <a16:creationId xmlns:a16="http://schemas.microsoft.com/office/drawing/2014/main" id="{082AFDE2-0D10-87F1-EADA-92D42CB25F8F}"/>
              </a:ext>
            </a:extLst>
          </p:cNvPr>
          <p:cNvSpPr>
            <a:spLocks noGrp="1"/>
          </p:cNvSpPr>
          <p:nvPr>
            <p:ph idx="1"/>
          </p:nvPr>
        </p:nvSpPr>
        <p:spPr>
          <a:xfrm>
            <a:off x="604675" y="1513047"/>
            <a:ext cx="10877529" cy="4650686"/>
          </a:xfrm>
        </p:spPr>
        <p:txBody>
          <a:bodyPr/>
          <a:lstStyle/>
          <a:p>
            <a:pPr>
              <a:spcAft>
                <a:spcPts val="300"/>
              </a:spcAft>
            </a:pPr>
            <a:r>
              <a:rPr lang="en-US" sz="2400" dirty="0"/>
              <a:t>Response rate (N = 27)</a:t>
            </a:r>
          </a:p>
          <a:p>
            <a:pPr lvl="1">
              <a:spcAft>
                <a:spcPts val="300"/>
              </a:spcAft>
            </a:pPr>
            <a:r>
              <a:rPr lang="en-US" sz="2200" dirty="0"/>
              <a:t>mPR: 4 (15%)</a:t>
            </a:r>
          </a:p>
          <a:p>
            <a:pPr lvl="2">
              <a:spcAft>
                <a:spcPts val="300"/>
              </a:spcAft>
            </a:pPr>
            <a:r>
              <a:rPr lang="en-US" sz="2000" dirty="0"/>
              <a:t>Study did not meet primary endpoint (mPR 50%)</a:t>
            </a:r>
          </a:p>
          <a:p>
            <a:pPr lvl="1">
              <a:spcAft>
                <a:spcPts val="300"/>
              </a:spcAft>
            </a:pPr>
            <a:r>
              <a:rPr lang="en-US" sz="2200" dirty="0"/>
              <a:t>No significant difference in mPR by EGFR mutation subtype or clinical stage at diagnosis</a:t>
            </a:r>
          </a:p>
          <a:p>
            <a:pPr lvl="1">
              <a:spcAft>
                <a:spcPts val="300"/>
              </a:spcAft>
            </a:pPr>
            <a:r>
              <a:rPr lang="en-US" sz="2200" dirty="0"/>
              <a:t>Pathologic response: 13 (48%)</a:t>
            </a:r>
          </a:p>
          <a:p>
            <a:pPr lvl="2">
              <a:spcAft>
                <a:spcPts val="300"/>
              </a:spcAft>
            </a:pPr>
            <a:r>
              <a:rPr lang="en-US" sz="2000" dirty="0"/>
              <a:t>pCR: 0</a:t>
            </a:r>
          </a:p>
          <a:p>
            <a:pPr lvl="2">
              <a:spcAft>
                <a:spcPts val="300"/>
              </a:spcAft>
            </a:pPr>
            <a:r>
              <a:rPr lang="en-US" sz="2000" dirty="0"/>
              <a:t>Stable disease: 12 (44%)</a:t>
            </a:r>
          </a:p>
          <a:p>
            <a:pPr>
              <a:spcAft>
                <a:spcPts val="300"/>
              </a:spcAft>
            </a:pPr>
            <a:r>
              <a:rPr lang="en-US" sz="2400" dirty="0"/>
              <a:t>LN downstaging among patients with positive LNs (n = 9): 4 (44%)</a:t>
            </a:r>
          </a:p>
          <a:p>
            <a:pPr>
              <a:spcAft>
                <a:spcPts val="300"/>
              </a:spcAft>
            </a:pPr>
            <a:r>
              <a:rPr lang="en-US" sz="2400" dirty="0"/>
              <a:t>With median follow-up of 11 mo, mDFS after resection: 32.4 mo (95% CI: 25.9-NR)</a:t>
            </a:r>
          </a:p>
          <a:p>
            <a:pPr>
              <a:spcAft>
                <a:spcPts val="300"/>
              </a:spcAft>
            </a:pPr>
            <a:r>
              <a:rPr lang="en-US" sz="2400" dirty="0"/>
              <a:t>After median follow-up of 21.6 mo, OS data are immature</a:t>
            </a:r>
          </a:p>
        </p:txBody>
      </p:sp>
      <p:sp>
        <p:nvSpPr>
          <p:cNvPr id="5" name="Text Box 11">
            <a:extLst>
              <a:ext uri="{FF2B5EF4-FFF2-40B4-BE49-F238E27FC236}">
                <a16:creationId xmlns:a16="http://schemas.microsoft.com/office/drawing/2014/main" id="{197449F7-6341-6685-9884-5B7703C372C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Aredo. ASCO 2023. Abstr 8508. </a:t>
            </a:r>
          </a:p>
        </p:txBody>
      </p:sp>
    </p:spTree>
    <p:extLst>
      <p:ext uri="{BB962C8B-B14F-4D97-AF65-F5344CB8AC3E}">
        <p14:creationId xmlns:p14="http://schemas.microsoft.com/office/powerpoint/2010/main" val="2451799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Neoadjuvant Osimertinib in </a:t>
            </a:r>
            <a:r>
              <a:rPr lang="en-US" i="1" dirty="0"/>
              <a:t>EGFR</a:t>
            </a:r>
            <a:r>
              <a:rPr lang="en-US" dirty="0"/>
              <a:t>-Mutated NSCLC: Safety</a:t>
            </a:r>
            <a:endParaRPr lang="en-US" altLang="en-US" dirty="0"/>
          </a:p>
        </p:txBody>
      </p:sp>
      <p:sp>
        <p:nvSpPr>
          <p:cNvPr id="12" name="Content Placeholder 11">
            <a:extLst>
              <a:ext uri="{FF2B5EF4-FFF2-40B4-BE49-F238E27FC236}">
                <a16:creationId xmlns:a16="http://schemas.microsoft.com/office/drawing/2014/main" id="{45561762-0920-7C72-7241-D83348B4A279}"/>
              </a:ext>
            </a:extLst>
          </p:cNvPr>
          <p:cNvSpPr>
            <a:spLocks noGrp="1"/>
          </p:cNvSpPr>
          <p:nvPr>
            <p:ph sz="half" idx="1"/>
          </p:nvPr>
        </p:nvSpPr>
        <p:spPr>
          <a:xfrm>
            <a:off x="601820" y="3580598"/>
            <a:ext cx="5309278" cy="2608870"/>
          </a:xfrm>
        </p:spPr>
        <p:txBody>
          <a:bodyPr/>
          <a:lstStyle/>
          <a:p>
            <a:pPr>
              <a:spcAft>
                <a:spcPts val="300"/>
              </a:spcAft>
            </a:pPr>
            <a:r>
              <a:rPr lang="en-US" sz="2400" dirty="0"/>
              <a:t>Serious AEs: 3 (11%)</a:t>
            </a:r>
          </a:p>
          <a:p>
            <a:pPr lvl="1">
              <a:spcAft>
                <a:spcPts val="300"/>
              </a:spcAft>
            </a:pPr>
            <a:r>
              <a:rPr lang="en-US" sz="2200" dirty="0"/>
              <a:t>Grade 2 dyspnea, grade 3 pulmonary embolism, grade 3 atrial fibrillation</a:t>
            </a:r>
          </a:p>
          <a:p>
            <a:pPr lvl="1">
              <a:spcAft>
                <a:spcPts val="300"/>
              </a:spcAft>
            </a:pPr>
            <a:r>
              <a:rPr lang="en-US" sz="2200" dirty="0"/>
              <a:t>1 case of grade 2 treatment-related pneumonitis resolved without steroid treatment</a:t>
            </a:r>
          </a:p>
          <a:p>
            <a:pPr>
              <a:spcAft>
                <a:spcPts val="300"/>
              </a:spcAft>
            </a:pPr>
            <a:endParaRPr lang="en-US" sz="2400" dirty="0"/>
          </a:p>
        </p:txBody>
      </p:sp>
      <p:sp>
        <p:nvSpPr>
          <p:cNvPr id="10" name="Content Placeholder 9">
            <a:extLst>
              <a:ext uri="{FF2B5EF4-FFF2-40B4-BE49-F238E27FC236}">
                <a16:creationId xmlns:a16="http://schemas.microsoft.com/office/drawing/2014/main" id="{1A7BFAC2-1B34-8914-768A-BEA945E9D7FD}"/>
              </a:ext>
            </a:extLst>
          </p:cNvPr>
          <p:cNvSpPr>
            <a:spLocks noGrp="1"/>
          </p:cNvSpPr>
          <p:nvPr>
            <p:ph sz="half" idx="2"/>
          </p:nvPr>
        </p:nvSpPr>
        <p:spPr>
          <a:xfrm>
            <a:off x="6252634" y="3580918"/>
            <a:ext cx="5229570" cy="2609274"/>
          </a:xfrm>
        </p:spPr>
        <p:txBody>
          <a:bodyPr/>
          <a:lstStyle/>
          <a:p>
            <a:pPr>
              <a:spcAft>
                <a:spcPts val="300"/>
              </a:spcAft>
            </a:pPr>
            <a:r>
              <a:rPr lang="en-US" sz="2400" b="0" kern="0" dirty="0"/>
              <a:t>No surgical complications observed</a:t>
            </a:r>
          </a:p>
          <a:p>
            <a:pPr>
              <a:spcAft>
                <a:spcPts val="300"/>
              </a:spcAft>
            </a:pPr>
            <a:r>
              <a:rPr lang="en-US" sz="2400" b="0" kern="0" dirty="0"/>
              <a:t>Perioperative complications: 9 patients</a:t>
            </a:r>
          </a:p>
          <a:p>
            <a:pPr lvl="1">
              <a:spcAft>
                <a:spcPts val="300"/>
              </a:spcAft>
            </a:pPr>
            <a:r>
              <a:rPr lang="en-US" sz="2200" b="0" kern="0" dirty="0"/>
              <a:t>All grade 1/2</a:t>
            </a:r>
          </a:p>
          <a:p>
            <a:pPr lvl="1">
              <a:spcAft>
                <a:spcPts val="300"/>
              </a:spcAft>
            </a:pPr>
            <a:r>
              <a:rPr lang="en-US" sz="2200" b="0" kern="0" dirty="0"/>
              <a:t>Experienced grade 2 postoperative </a:t>
            </a:r>
            <a:br>
              <a:rPr lang="en-US" sz="2200" b="0" kern="0" dirty="0"/>
            </a:br>
            <a:r>
              <a:rPr lang="en-US" sz="2200" b="0" kern="0" dirty="0"/>
              <a:t>atrial fibrillation deemed unrelated to osimertinib: 6 patients</a:t>
            </a:r>
          </a:p>
        </p:txBody>
      </p:sp>
      <p:graphicFrame>
        <p:nvGraphicFramePr>
          <p:cNvPr id="2" name="Group 155">
            <a:extLst>
              <a:ext uri="{FF2B5EF4-FFF2-40B4-BE49-F238E27FC236}">
                <a16:creationId xmlns:a16="http://schemas.microsoft.com/office/drawing/2014/main" id="{F8B262B3-8091-2DCF-44E0-5EB9A6A20D09}"/>
              </a:ext>
            </a:extLst>
          </p:cNvPr>
          <p:cNvGraphicFramePr>
            <a:graphicFrameLocks/>
          </p:cNvGraphicFramePr>
          <p:nvPr>
            <p:extLst>
              <p:ext uri="{D42A27DB-BD31-4B8C-83A1-F6EECF244321}">
                <p14:modId xmlns:p14="http://schemas.microsoft.com/office/powerpoint/2010/main" val="3148639760"/>
              </p:ext>
            </p:extLst>
          </p:nvPr>
        </p:nvGraphicFramePr>
        <p:xfrm>
          <a:off x="522288" y="1610437"/>
          <a:ext cx="10735056" cy="1798644"/>
        </p:xfrm>
        <a:graphic>
          <a:graphicData uri="http://schemas.openxmlformats.org/drawingml/2006/table">
            <a:tbl>
              <a:tblPr/>
              <a:tblGrid>
                <a:gridCol w="7239365">
                  <a:extLst>
                    <a:ext uri="{9D8B030D-6E8A-4147-A177-3AD203B41FA5}">
                      <a16:colId xmlns:a16="http://schemas.microsoft.com/office/drawing/2014/main" val="20000"/>
                    </a:ext>
                  </a:extLst>
                </a:gridCol>
                <a:gridCol w="3495691">
                  <a:extLst>
                    <a:ext uri="{9D8B030D-6E8A-4147-A177-3AD203B41FA5}">
                      <a16:colId xmlns:a16="http://schemas.microsoft.com/office/drawing/2014/main" val="20001"/>
                    </a:ext>
                  </a:extLst>
                </a:gridCol>
              </a:tblGrid>
              <a:tr h="1212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Surgical Resectability,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2000" b="1" dirty="0">
                          <a:latin typeface="+mn-lt"/>
                        </a:rPr>
                        <a:t>Patients</a:t>
                      </a:r>
                      <a:br>
                        <a:rPr lang="en-US" sz="2000" b="1" dirty="0">
                          <a:latin typeface="+mn-lt"/>
                        </a:rPr>
                      </a:br>
                      <a:r>
                        <a:rPr lang="en-US" sz="2000" b="1" dirty="0">
                          <a:latin typeface="+mn-lt"/>
                        </a:rPr>
                        <a:t>(N = 27)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mn-lt"/>
                          <a:ea typeface="+mn-ea"/>
                          <a:cs typeface="+mn-cs"/>
                        </a:rPr>
                        <a:t>Completed R0 surgical resection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24 (89)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12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mn-lt"/>
                          <a:ea typeface="+mn-ea"/>
                          <a:cs typeface="+mn-cs"/>
                        </a:rPr>
                        <a:t>Converted to definitive concurrent chemoradiotherapy</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2000" b="0" i="0" u="none" strike="noStrike" kern="1200" cap="none" normalizeH="0" baseline="0" dirty="0">
                          <a:ln>
                            <a:noFill/>
                          </a:ln>
                          <a:solidFill>
                            <a:schemeClr val="bg2">
                              <a:lumMod val="10000"/>
                            </a:schemeClr>
                          </a:solidFill>
                          <a:effectLst/>
                          <a:latin typeface="+mn-lt"/>
                          <a:ea typeface="+mn-ea"/>
                          <a:cs typeface="+mn-cs"/>
                        </a:rPr>
                        <a:t>Due to PD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3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1 (3.7)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776797816"/>
                  </a:ext>
                </a:extLst>
              </a:tr>
            </a:tbl>
          </a:graphicData>
        </a:graphic>
      </p:graphicFrame>
      <p:sp>
        <p:nvSpPr>
          <p:cNvPr id="6" name="Text Box 11">
            <a:extLst>
              <a:ext uri="{FF2B5EF4-FFF2-40B4-BE49-F238E27FC236}">
                <a16:creationId xmlns:a16="http://schemas.microsoft.com/office/drawing/2014/main" id="{F0910209-D872-70C6-5D73-1781783F8F6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Aredo. ASCO 2023. Abstr 8508. </a:t>
            </a:r>
          </a:p>
        </p:txBody>
      </p:sp>
    </p:spTree>
    <p:extLst>
      <p:ext uri="{BB962C8B-B14F-4D97-AF65-F5344CB8AC3E}">
        <p14:creationId xmlns:p14="http://schemas.microsoft.com/office/powerpoint/2010/main" val="4244026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2DEC9-9B21-AAF8-2C87-868069C63F0A}"/>
              </a:ext>
            </a:extLst>
          </p:cNvPr>
          <p:cNvSpPr>
            <a:spLocks noGrp="1"/>
          </p:cNvSpPr>
          <p:nvPr>
            <p:ph type="title"/>
          </p:nvPr>
        </p:nvSpPr>
        <p:spPr/>
        <p:txBody>
          <a:bodyPr/>
          <a:lstStyle/>
          <a:p>
            <a:r>
              <a:rPr lang="en-US" sz="3500" dirty="0"/>
              <a:t>Neoadjuvant Osimertinib in </a:t>
            </a:r>
            <a:r>
              <a:rPr lang="en-US" sz="3500" i="1" dirty="0"/>
              <a:t>EGFR</a:t>
            </a:r>
            <a:r>
              <a:rPr lang="en-US" sz="3500" dirty="0"/>
              <a:t>-Mutated NSCLC: Exploratory Analyses of Disease Persistence Mechanisms</a:t>
            </a:r>
          </a:p>
        </p:txBody>
      </p:sp>
      <p:sp>
        <p:nvSpPr>
          <p:cNvPr id="4" name="Content Placeholder 3">
            <a:extLst>
              <a:ext uri="{FF2B5EF4-FFF2-40B4-BE49-F238E27FC236}">
                <a16:creationId xmlns:a16="http://schemas.microsoft.com/office/drawing/2014/main" id="{660C6316-77B4-BB02-5045-0ECD8C84D6EE}"/>
              </a:ext>
            </a:extLst>
          </p:cNvPr>
          <p:cNvSpPr>
            <a:spLocks noGrp="1"/>
          </p:cNvSpPr>
          <p:nvPr>
            <p:ph idx="1"/>
          </p:nvPr>
        </p:nvSpPr>
        <p:spPr/>
        <p:txBody>
          <a:bodyPr/>
          <a:lstStyle/>
          <a:p>
            <a:r>
              <a:rPr lang="en-US" sz="2000" dirty="0"/>
              <a:t>Exploratory analyses performed using preclinical models and patient samples collected at residual disease suggested that </a:t>
            </a:r>
            <a:r>
              <a:rPr lang="en-US" sz="2000" i="1" dirty="0"/>
              <a:t>RBM10 </a:t>
            </a:r>
            <a:r>
              <a:rPr lang="en-US" sz="2000" dirty="0"/>
              <a:t>mutations and YAP</a:t>
            </a:r>
            <a:r>
              <a:rPr lang="en-US" sz="2000" i="1" dirty="0"/>
              <a:t> </a:t>
            </a:r>
            <a:r>
              <a:rPr lang="en-US" sz="2000" dirty="0"/>
              <a:t>activation are involved in disease persistence</a:t>
            </a:r>
          </a:p>
          <a:p>
            <a:r>
              <a:rPr lang="en-US" sz="2000" b="1" dirty="0"/>
              <a:t>RBM10: </a:t>
            </a:r>
            <a:r>
              <a:rPr lang="en-US" sz="2000" dirty="0"/>
              <a:t>protein that regulates alternative splicing of apoptosis-related </a:t>
            </a:r>
            <a:r>
              <a:rPr lang="en-US" sz="2000" i="1" dirty="0"/>
              <a:t>Bcl-x</a:t>
            </a:r>
            <a:r>
              <a:rPr lang="en-US" sz="2000" dirty="0"/>
              <a:t> gene</a:t>
            </a:r>
          </a:p>
          <a:p>
            <a:pPr lvl="1"/>
            <a:r>
              <a:rPr lang="en-US" sz="1800" dirty="0"/>
              <a:t>Targeted exome sequencing identified </a:t>
            </a:r>
            <a:r>
              <a:rPr lang="en-US" sz="1800" i="1" dirty="0"/>
              <a:t>RBM10</a:t>
            </a:r>
            <a:r>
              <a:rPr lang="en-US" sz="1800" dirty="0"/>
              <a:t> loss-of-function mutations in nonresponders</a:t>
            </a:r>
          </a:p>
          <a:p>
            <a:pPr lvl="1"/>
            <a:r>
              <a:rPr lang="en-US" sz="1800" dirty="0"/>
              <a:t>Pathologic response (&gt;50%) observed in 0/4 patients harboring </a:t>
            </a:r>
            <a:r>
              <a:rPr lang="en-US" sz="1800" i="1" dirty="0"/>
              <a:t>RBM10</a:t>
            </a:r>
            <a:r>
              <a:rPr lang="en-US" sz="1800" dirty="0"/>
              <a:t> mutations vs 13/20 patients (65%) harboring wild-type </a:t>
            </a:r>
            <a:r>
              <a:rPr lang="en-US" sz="1800" i="1" dirty="0"/>
              <a:t>RBM10</a:t>
            </a:r>
            <a:endParaRPr lang="en-US" sz="1800" dirty="0"/>
          </a:p>
          <a:p>
            <a:pPr lvl="1"/>
            <a:r>
              <a:rPr lang="en-US" sz="1800" dirty="0"/>
              <a:t>Preclinical data suggested that RBM10</a:t>
            </a:r>
            <a:r>
              <a:rPr lang="en-US" sz="1800" i="1" dirty="0"/>
              <a:t> </a:t>
            </a:r>
            <a:r>
              <a:rPr lang="en-US" sz="1800" dirty="0"/>
              <a:t>loss elevates Bcl-xL expression and tumor cell survival, with Bcl-xL inhibition using navitoclax inducing apoptosis in </a:t>
            </a:r>
            <a:r>
              <a:rPr lang="en-US" sz="1800" i="1" dirty="0"/>
              <a:t>RBM10</a:t>
            </a:r>
            <a:r>
              <a:rPr lang="en-US" sz="1800" dirty="0"/>
              <a:t>-deficient models</a:t>
            </a:r>
          </a:p>
          <a:p>
            <a:r>
              <a:rPr lang="en-US" sz="2000" b="1" dirty="0"/>
              <a:t>YAP: </a:t>
            </a:r>
            <a:r>
              <a:rPr lang="en-US" sz="2000" dirty="0"/>
              <a:t>transcriptional coactivator with TAZ; YAP/TAZ signaling pathway is involved in modulating multiple processes, including cell proliferation, angiogenesis, and survival</a:t>
            </a:r>
          </a:p>
          <a:p>
            <a:pPr lvl="1"/>
            <a:r>
              <a:rPr lang="en-US" sz="1800" dirty="0"/>
              <a:t>Increased expression of genes targeting YAP were identified at residual disease</a:t>
            </a:r>
          </a:p>
          <a:p>
            <a:pPr lvl="1"/>
            <a:r>
              <a:rPr lang="en-US" sz="1800" dirty="0"/>
              <a:t>Nuclear expression of YAP was increased in resected tumors after osimertinib therapy</a:t>
            </a:r>
          </a:p>
        </p:txBody>
      </p:sp>
      <p:sp>
        <p:nvSpPr>
          <p:cNvPr id="5" name="Text Box 11">
            <a:extLst>
              <a:ext uri="{FF2B5EF4-FFF2-40B4-BE49-F238E27FC236}">
                <a16:creationId xmlns:a16="http://schemas.microsoft.com/office/drawing/2014/main" id="{61A0CD66-5FC8-726E-B7EE-11F2F6417FC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Aredo. ASCO 2023. Abstr 8508. Nguyen. Trends Cancer. 2019;5:283. Inoue. FEBS Lett. 2014;588:942.</a:t>
            </a:r>
          </a:p>
        </p:txBody>
      </p:sp>
    </p:spTree>
    <p:extLst>
      <p:ext uri="{BB962C8B-B14F-4D97-AF65-F5344CB8AC3E}">
        <p14:creationId xmlns:p14="http://schemas.microsoft.com/office/powerpoint/2010/main" val="1639771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Neoadjuvant Osimertinib in </a:t>
            </a:r>
            <a:r>
              <a:rPr lang="en-US" i="1"/>
              <a:t>EGFR</a:t>
            </a:r>
            <a:r>
              <a:rPr lang="en-US"/>
              <a:t>-Mutated NSCLC: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Treatment with neoadjuvant </a:t>
            </a:r>
            <a:r>
              <a:rPr lang="en-US" altLang="en-US" dirty="0" err="1"/>
              <a:t>osimertinib</a:t>
            </a:r>
            <a:r>
              <a:rPr lang="en-US" altLang="en-US" dirty="0"/>
              <a:t> in patients with surgically </a:t>
            </a:r>
            <a:r>
              <a:rPr lang="en-US" altLang="en-US" dirty="0" err="1"/>
              <a:t>resectable</a:t>
            </a:r>
            <a:r>
              <a:rPr lang="en-US" altLang="en-US" dirty="0"/>
              <a:t>, </a:t>
            </a:r>
            <a:r>
              <a:rPr lang="en-US" altLang="en-US" i="1" dirty="0"/>
              <a:t>EGFR</a:t>
            </a:r>
            <a:r>
              <a:rPr lang="en-US" altLang="en-US" dirty="0"/>
              <a:t>-mutated NSCLC did not meet the study’s primary endpoint of 50% </a:t>
            </a:r>
            <a:r>
              <a:rPr lang="en-US" altLang="en-US" dirty="0" err="1"/>
              <a:t>mPR</a:t>
            </a:r>
            <a:endParaRPr lang="en-US" altLang="en-US" dirty="0"/>
          </a:p>
          <a:p>
            <a:pPr lvl="1"/>
            <a:r>
              <a:rPr lang="en-US" altLang="en-US" dirty="0"/>
              <a:t>15% </a:t>
            </a:r>
            <a:r>
              <a:rPr lang="en-US" altLang="en-US" dirty="0" err="1"/>
              <a:t>mPR</a:t>
            </a:r>
            <a:r>
              <a:rPr lang="en-US" altLang="en-US" dirty="0"/>
              <a:t> achieved in study</a:t>
            </a:r>
          </a:p>
          <a:p>
            <a:r>
              <a:rPr lang="en-US" altLang="en-US" dirty="0"/>
              <a:t>Trial was limited by the small sample size of 27 patients and </a:t>
            </a:r>
            <a:br>
              <a:rPr lang="en-US" altLang="en-US" dirty="0"/>
            </a:br>
            <a:r>
              <a:rPr lang="en-US" altLang="en-US" dirty="0"/>
              <a:t>short duration of neoadjuvant </a:t>
            </a:r>
            <a:r>
              <a:rPr lang="en-US" altLang="en-US" dirty="0" err="1"/>
              <a:t>osimertinib</a:t>
            </a:r>
            <a:r>
              <a:rPr lang="en-US" altLang="en-US" dirty="0"/>
              <a:t> (limited to 2 </a:t>
            </a:r>
            <a:r>
              <a:rPr lang="en-US" altLang="en-US" dirty="0" err="1"/>
              <a:t>mo</a:t>
            </a:r>
            <a:r>
              <a:rPr lang="en-US" altLang="en-US" dirty="0"/>
              <a:t>)</a:t>
            </a:r>
          </a:p>
          <a:p>
            <a:r>
              <a:rPr lang="en-US" altLang="en-US" dirty="0"/>
              <a:t>Investigators suggested that co-occurring mutations in </a:t>
            </a:r>
            <a:r>
              <a:rPr lang="en-US" altLang="en-US" i="1" dirty="0"/>
              <a:t>RBM10 </a:t>
            </a:r>
            <a:r>
              <a:rPr lang="en-US" altLang="en-US" dirty="0"/>
              <a:t>may diminish response and that targeting YAP activation with the use of combination therapies may lead to the elimination of residual disease</a:t>
            </a:r>
          </a:p>
        </p:txBody>
      </p:sp>
      <p:sp>
        <p:nvSpPr>
          <p:cNvPr id="2" name="Text Box 11">
            <a:extLst>
              <a:ext uri="{FF2B5EF4-FFF2-40B4-BE49-F238E27FC236}">
                <a16:creationId xmlns:a16="http://schemas.microsoft.com/office/drawing/2014/main" id="{3F5A4EBD-76E3-852B-DED9-DB07B4644F9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Aredo. ASCO 2023. Abstr 8508. </a:t>
            </a:r>
          </a:p>
        </p:txBody>
      </p:sp>
    </p:spTree>
    <p:extLst>
      <p:ext uri="{BB962C8B-B14F-4D97-AF65-F5344CB8AC3E}">
        <p14:creationId xmlns:p14="http://schemas.microsoft.com/office/powerpoint/2010/main" val="3402573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EE7A656A0F0C4E9D342751A81077D9" ma:contentTypeVersion="1" ma:contentTypeDescription="Create a new document." ma:contentTypeScope="" ma:versionID="97fd3758987b9af343e6b7578b604b0c">
  <xsd:schema xmlns:xsd="http://www.w3.org/2001/XMLSchema" xmlns:xs="http://www.w3.org/2001/XMLSchema" xmlns:p="http://schemas.microsoft.com/office/2006/metadata/properties" xmlns:ns2="d54cbe69-32bd-412a-b004-9152f949605e" xmlns:ns3="3f60d02a-5eae-4f39-9f99-9d9497c39727" targetNamespace="http://schemas.microsoft.com/office/2006/metadata/properties" ma:root="true" ma:fieldsID="4348fcb374e12e02f9ec384330d75198" ns2:_="" ns3:_="">
    <xsd:import namespace="d54cbe69-32bd-412a-b004-9152f949605e"/>
    <xsd:import namespace="3f60d02a-5eae-4f39-9f99-9d9497c3972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f60d02a-5eae-4f39-9f99-9d9497c3972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56M7VY3CDVN5-1118376828-1</_dlc_DocId>
    <_dlc_DocIdUrl xmlns="d54cbe69-32bd-412a-b004-9152f949605e">
      <Url>https://intranet.clinicaloptions.com/mews/oncology/ONC_2023_ASCO_CF_(PRP6243)/Lung_8508_Aredo/_layouts/15/DocIdRedir.aspx?ID=56M7VY3CDVN5-1118376828-1</Url>
      <Description>56M7VY3CDVN5-1118376828-1</Description>
    </_dlc_DocIdUrl>
    <Document_x0020_Category xmlns="3f60d02a-5eae-4f39-9f99-9d9497c39727">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2A0DD6D5-7930-4096-9F3B-D79C581FFA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f60d02a-5eae-4f39-9f99-9d9497c397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3f60d02a-5eae-4f39-9f99-9d9497c39727"/>
    <ds:schemaRef ds:uri="http://www.w3.org/XML/1998/namespace"/>
    <ds:schemaRef ds:uri="http://schemas.openxmlformats.org/package/2006/metadata/core-properties"/>
    <ds:schemaRef ds:uri="d54cbe69-32bd-412a-b004-9152f949605e"/>
    <ds:schemaRef ds:uri="http://purl.org/dc/dcmitype/"/>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purl.org/dc/te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623</TotalTime>
  <Words>1438</Words>
  <Application>Microsoft Office PowerPoint</Application>
  <PresentationFormat>Widescreen</PresentationFormat>
  <Paragraphs>142</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Phase II Trial of Neoadjuvant Osimertinib in  Stage I-IIIA EGFR-Mutated NSCLC</vt:lpstr>
      <vt:lpstr>About These Slides</vt:lpstr>
      <vt:lpstr>Neoadjuvant Osimertinib in EGFR-Mutated NSCLC: Background </vt:lpstr>
      <vt:lpstr>Neoadjuvant Osimertinib in EGFR-Mutated NSCLC: Study Design</vt:lpstr>
      <vt:lpstr>Neoadjuvant Osimertinib in EGFR-Mutated NSCLC: Baseline Characteristics and Osimertinib Exposure</vt:lpstr>
      <vt:lpstr>Neoadjuvant Osimertinib in EGFR-Mutated NSCLC: Efficacy in ITT Population</vt:lpstr>
      <vt:lpstr>Neoadjuvant Osimertinib in EGFR-Mutated NSCLC: Safety</vt:lpstr>
      <vt:lpstr>Neoadjuvant Osimertinib in EGFR-Mutated NSCLC: Exploratory Analyses of Disease Persistence Mechanisms</vt:lpstr>
      <vt:lpstr>Neoadjuvant Osimertinib in EGFR-Mutated NSCLC: Investigators’ Conclusions</vt:lpstr>
      <vt:lpstr>Go Online for More CCO  Coverage of ASCO 2023!</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Trial of Neoadjuvant Osimertinib in  Stage I-IIIA EGFR-Mutated NSCLC</dc:title>
  <dc:subject/>
  <dc:creator>Preferred User</dc:creator>
  <cp:keywords/>
  <dc:description/>
  <cp:lastModifiedBy>Natalia Kolenko</cp:lastModifiedBy>
  <cp:revision>34</cp:revision>
  <cp:lastPrinted>2016-09-26T20:21:49Z</cp:lastPrinted>
  <dcterms:created xsi:type="dcterms:W3CDTF">2005-05-27T15:08:01Z</dcterms:created>
  <dcterms:modified xsi:type="dcterms:W3CDTF">2023-06-05T20:53:21Z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8a1f07aa-4261-4ec9-8a4e-4ab1c55ca8a9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0x0101009BEE7A656A0F0C4E9D342751A81077D9</vt:lpwstr>
  </property>
  <property fmtid="{D5CDD505-2E9C-101B-9397-08002B2CF9AE}" pid="9" name="MediaServiceImageTags">
    <vt:lpwstr/>
  </property>
</Properties>
</file>