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82" r:id="rId6"/>
  </p:sldMasterIdLst>
  <p:notesMasterIdLst>
    <p:notesMasterId r:id="rId27"/>
  </p:notesMasterIdLst>
  <p:handoutMasterIdLst>
    <p:handoutMasterId r:id="rId28"/>
  </p:handoutMasterIdLst>
  <p:sldIdLst>
    <p:sldId id="321" r:id="rId7"/>
    <p:sldId id="308" r:id="rId8"/>
    <p:sldId id="296" r:id="rId9"/>
    <p:sldId id="2147474008" r:id="rId10"/>
    <p:sldId id="2147473980" r:id="rId11"/>
    <p:sldId id="2147474021" r:id="rId12"/>
    <p:sldId id="2141411846" r:id="rId13"/>
    <p:sldId id="2147473983" r:id="rId14"/>
    <p:sldId id="2147474006" r:id="rId15"/>
    <p:sldId id="2147473986" r:id="rId16"/>
    <p:sldId id="2147473976" r:id="rId17"/>
    <p:sldId id="2147474004" r:id="rId18"/>
    <p:sldId id="2147470336" r:id="rId19"/>
    <p:sldId id="2147473959" r:id="rId20"/>
    <p:sldId id="2147473961" r:id="rId21"/>
    <p:sldId id="10608" r:id="rId22"/>
    <p:sldId id="2147473974" r:id="rId23"/>
    <p:sldId id="2147473774" r:id="rId24"/>
    <p:sldId id="2141412037" r:id="rId25"/>
    <p:sldId id="318" r:id="rId26"/>
  </p:sldIdLst>
  <p:sldSz cx="12192000" cy="6858000"/>
  <p:notesSz cx="7315200" cy="9601200"/>
  <p:custDataLst>
    <p:tags r:id="rId29"/>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3894" userDrawn="1">
          <p15:clr>
            <a:srgbClr val="A4A3A4"/>
          </p15:clr>
        </p15:guide>
        <p15:guide id="7" orient="horz" userDrawn="1">
          <p15:clr>
            <a:srgbClr val="A4A3A4"/>
          </p15:clr>
        </p15:guide>
        <p15:guide id="8" pos="329" userDrawn="1">
          <p15:clr>
            <a:srgbClr val="A4A3A4"/>
          </p15:clr>
        </p15:guide>
        <p15:guide id="9" pos="7392" userDrawn="1">
          <p15:clr>
            <a:srgbClr val="A4A3A4"/>
          </p15:clr>
        </p15:guide>
        <p15:guide id="11" pos="453" userDrawn="1">
          <p15:clr>
            <a:srgbClr val="A4A3A4"/>
          </p15:clr>
        </p15:guide>
        <p15:guide id="13" pos="723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9" name="Hillary Tunggal" initials="HT" lastIdx="25" clrIdx="28">
    <p:extLst>
      <p:ext uri="{19B8F6BF-5375-455C-9EA6-DF929625EA0E}">
        <p15:presenceInfo xmlns:p15="http://schemas.microsoft.com/office/powerpoint/2012/main" userId="S::htunggal@cealliance.com::ad64bda3-5530-4833-84b4-5d3ed1bf5c1c" providerId="AD"/>
      </p:ext>
    </p:extLst>
  </p:cmAuthor>
  <p:cmAuthor id="1" name="Taryn Gross" initials="TG" lastIdx="2" clrIdx="6"/>
  <p:cmAuthor id="30" name="Marie Becker" initials="MB" lastIdx="7" clrIdx="29">
    <p:extLst>
      <p:ext uri="{19B8F6BF-5375-455C-9EA6-DF929625EA0E}">
        <p15:presenceInfo xmlns:p15="http://schemas.microsoft.com/office/powerpoint/2012/main" userId="S::mbecker@clinicaloptions.com::a16991b8-7bb5-4da5-98af-c360d036dd20" providerId="AD"/>
      </p:ext>
    </p:extLst>
  </p:cmAuthor>
  <p:cmAuthor id="2" name="Melanie Couton" initials="MAC" lastIdx="6" clrIdx="3"/>
  <p:cmAuthor id="3" name="ralfieri" initials="ra" lastIdx="2" clrIdx="8"/>
  <p:cmAuthor id="4" name="Megan Capel" initials="MC" lastIdx="18" clrIdx="0"/>
  <p:cmAuthor id="5" name="Andrew Bowser" initials="AB" lastIdx="10" clrIdx="2"/>
  <p:cmAuthor id="6" name="mcalloway" initials="mc" lastIdx="1" clrIdx="4"/>
  <p:cmAuthor id="7" name="agoldman" initials="a" lastIdx="4" clrIdx="9"/>
  <p:cmAuthor id="8" name="Devin Overbey" initials="DO" lastIdx="6" clrIdx="7"/>
  <p:cmAuthor id="9" name="Erik Brady" initials="EB" lastIdx="2" clrIdx="5"/>
  <p:cmAuthor id="10" name=" " initials="MAC" lastIdx="23" clrIdx="1"/>
  <p:cmAuthor id="11" name="alison.heintz@gmail.com" initials="a" lastIdx="3" clrIdx="10">
    <p:extLst>
      <p:ext uri="{19B8F6BF-5375-455C-9EA6-DF929625EA0E}">
        <p15:presenceInfo xmlns:p15="http://schemas.microsoft.com/office/powerpoint/2012/main" userId="1e1cc34837a9f52c" providerId="Windows Live"/>
      </p:ext>
    </p:extLst>
  </p:cmAuthor>
  <p:cmAuthor id="12" name="Sophia Kelley" initials="SK" lastIdx="2" clrIdx="11">
    <p:extLst>
      <p:ext uri="{19B8F6BF-5375-455C-9EA6-DF929625EA0E}">
        <p15:presenceInfo xmlns:p15="http://schemas.microsoft.com/office/powerpoint/2012/main" userId="S::skelley@clinicaloptions.com::16bcb5eb-2eda-4b05-8f8e-003f962fc12c" providerId="AD"/>
      </p:ext>
    </p:extLst>
  </p:cmAuthor>
  <p:cmAuthor id="13" name="Jerfiz Constanzo" initials="JC" lastIdx="131" clrIdx="12">
    <p:extLst>
      <p:ext uri="{19B8F6BF-5375-455C-9EA6-DF929625EA0E}">
        <p15:presenceInfo xmlns:p15="http://schemas.microsoft.com/office/powerpoint/2012/main" userId="S::jconstanzo@clinicaloptions.com::7388c342-66f0-4154-bcdf-657d8197f1ae" providerId="AD"/>
      </p:ext>
    </p:extLst>
  </p:cmAuthor>
  <p:cmAuthor id="14" name="Kara Nyberg" initials="KN" lastIdx="14" clrIdx="13">
    <p:extLst>
      <p:ext uri="{19B8F6BF-5375-455C-9EA6-DF929625EA0E}">
        <p15:presenceInfo xmlns:p15="http://schemas.microsoft.com/office/powerpoint/2012/main" userId="Kara Nyberg" providerId="None"/>
      </p:ext>
    </p:extLst>
  </p:cmAuthor>
  <p:cmAuthor id="15" name="Kara Nyberg" initials="KN [2]" lastIdx="4" clrIdx="14">
    <p:extLst>
      <p:ext uri="{19B8F6BF-5375-455C-9EA6-DF929625EA0E}">
        <p15:presenceInfo xmlns:p15="http://schemas.microsoft.com/office/powerpoint/2012/main" userId="847826e6ed1ce72d" providerId="Windows Live"/>
      </p:ext>
    </p:extLst>
  </p:cmAuthor>
  <p:cmAuthor id="16" name="CLINICALOPTIONS\tquill" initials="C" lastIdx="29" clrIdx="15">
    <p:extLst>
      <p:ext uri="{19B8F6BF-5375-455C-9EA6-DF929625EA0E}">
        <p15:presenceInfo xmlns:p15="http://schemas.microsoft.com/office/powerpoint/2012/main" userId="CLINICALOPTIONS\tquill" providerId="None"/>
      </p:ext>
    </p:extLst>
  </p:cmAuthor>
  <p:cmAuthor id="17" name="Gordon Kelley" initials="GK" lastIdx="54" clrIdx="16">
    <p:extLst>
      <p:ext uri="{19B8F6BF-5375-455C-9EA6-DF929625EA0E}">
        <p15:presenceInfo xmlns:p15="http://schemas.microsoft.com/office/powerpoint/2012/main" userId="S::gkelley@clinicaloptions.com::7e3d11cf-7436-4611-80d7-51121a63678e" providerId="AD"/>
      </p:ext>
    </p:extLst>
  </p:cmAuthor>
  <p:cmAuthor id="18" name="jconstanzo@clinicaloptions.com" initials="j" lastIdx="10" clrIdx="17">
    <p:extLst>
      <p:ext uri="{19B8F6BF-5375-455C-9EA6-DF929625EA0E}">
        <p15:presenceInfo xmlns:p15="http://schemas.microsoft.com/office/powerpoint/2012/main" userId="jconstanzo@clinicaloptions.com" providerId="None"/>
      </p:ext>
    </p:extLst>
  </p:cmAuthor>
  <p:cmAuthor id="19" name="Halla, Kimberly" initials="HK" lastIdx="2" clrIdx="18">
    <p:extLst>
      <p:ext uri="{19B8F6BF-5375-455C-9EA6-DF929625EA0E}">
        <p15:presenceInfo xmlns:p15="http://schemas.microsoft.com/office/powerpoint/2012/main" userId="S::Kimberly.Halla@usoncology.com::df3c414f-c0a1-4daa-86ca-2b73943154c0" providerId="AD"/>
      </p:ext>
    </p:extLst>
  </p:cmAuthor>
  <p:cmAuthor id="20" name="Eloise Chapman" initials="EC" lastIdx="13" clrIdx="19">
    <p:extLst>
      <p:ext uri="{19B8F6BF-5375-455C-9EA6-DF929625EA0E}">
        <p15:presenceInfo xmlns:p15="http://schemas.microsoft.com/office/powerpoint/2012/main" userId="S::elc9120@med.cornell.edu::3284c10a-72b1-4ac7-a6cc-7c0b0cf13447" providerId="AD"/>
      </p:ext>
    </p:extLst>
  </p:cmAuthor>
  <p:cmAuthor id="21" name="Dussadee Royal" initials="DR" lastIdx="6" clrIdx="20">
    <p:extLst>
      <p:ext uri="{19B8F6BF-5375-455C-9EA6-DF929625EA0E}">
        <p15:presenceInfo xmlns:p15="http://schemas.microsoft.com/office/powerpoint/2012/main" userId="S::droyal@clinicaloptions.com::51beead8-6fa0-4b98-aeba-37044af35e17" providerId="AD"/>
      </p:ext>
    </p:extLst>
  </p:cmAuthor>
  <p:cmAuthor id="22" name="aboecler@clinicaloptions.com" initials="a" lastIdx="2" clrIdx="21">
    <p:extLst>
      <p:ext uri="{19B8F6BF-5375-455C-9EA6-DF929625EA0E}">
        <p15:presenceInfo xmlns:p15="http://schemas.microsoft.com/office/powerpoint/2012/main" userId="aboecler@clinicaloptions.com" providerId="None"/>
      </p:ext>
    </p:extLst>
  </p:cmAuthor>
  <p:cmAuthor id="23" name="Andrea Boecler" initials="AB" lastIdx="8" clrIdx="22">
    <p:extLst>
      <p:ext uri="{19B8F6BF-5375-455C-9EA6-DF929625EA0E}">
        <p15:presenceInfo xmlns:p15="http://schemas.microsoft.com/office/powerpoint/2012/main" userId="S::aboecler@clinicaloptions.com::28e82037-1239-4052-943b-ae184e0bc2af" providerId="AD"/>
      </p:ext>
    </p:extLst>
  </p:cmAuthor>
  <p:cmAuthor id="24" name="LT Fowler" initials="LF" lastIdx="2" clrIdx="23">
    <p:extLst>
      <p:ext uri="{19B8F6BF-5375-455C-9EA6-DF929625EA0E}">
        <p15:presenceInfo xmlns:p15="http://schemas.microsoft.com/office/powerpoint/2012/main" userId="S::lfowler@practicingclinicians.com::bdc4c4d6-9ded-467c-b80c-330a0ea8ffe4" providerId="AD"/>
      </p:ext>
    </p:extLst>
  </p:cmAuthor>
  <p:cmAuthor id="25" name="Christy Seals" initials="CS" lastIdx="15" clrIdx="24">
    <p:extLst>
      <p:ext uri="{19B8F6BF-5375-455C-9EA6-DF929625EA0E}">
        <p15:presenceInfo xmlns:p15="http://schemas.microsoft.com/office/powerpoint/2012/main" userId="S::cseals@clinicaloptions.com::0852e532-1f9e-4bbf-9b56-be19a9543a31" providerId="AD"/>
      </p:ext>
    </p:extLst>
  </p:cmAuthor>
  <p:cmAuthor id="26" name="Megan Cartwright" initials="MC" lastIdx="44" clrIdx="25">
    <p:extLst>
      <p:ext uri="{19B8F6BF-5375-455C-9EA6-DF929625EA0E}">
        <p15:presenceInfo xmlns:p15="http://schemas.microsoft.com/office/powerpoint/2012/main" userId="S::mcartwright@clinicaloptions.com::aaeaf566-570c-41b1-9c90-11c8d9ac162b" providerId="AD"/>
      </p:ext>
    </p:extLst>
  </p:cmAuthor>
  <p:cmAuthor id="27" name="mcartwright@clinicaloptions.com" initials="m" lastIdx="25" clrIdx="26">
    <p:extLst>
      <p:ext uri="{19B8F6BF-5375-455C-9EA6-DF929625EA0E}">
        <p15:presenceInfo xmlns:p15="http://schemas.microsoft.com/office/powerpoint/2012/main" userId="mcartwright@clinicaloptions.com" providerId="None"/>
      </p:ext>
    </p:extLst>
  </p:cmAuthor>
  <p:cmAuthor id="28" name="Prescott, Lauren S" initials="LP" lastIdx="1" clrIdx="27">
    <p:extLst>
      <p:ext uri="{19B8F6BF-5375-455C-9EA6-DF929625EA0E}">
        <p15:presenceInfo xmlns:p15="http://schemas.microsoft.com/office/powerpoint/2012/main" userId="S::lauren.prescott@vumc.org::89d7012b-92f6-4db9-b836-52041e6ff2c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55560"/>
    <a:srgbClr val="CDCDCF"/>
    <a:srgbClr val="E1471D"/>
    <a:srgbClr val="F4AB33"/>
    <a:srgbClr val="CFC7E0"/>
    <a:srgbClr val="ED9077"/>
    <a:srgbClr val="015873"/>
    <a:srgbClr val="00823B"/>
    <a:srgbClr val="046376"/>
    <a:srgbClr val="01376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B7BAC7F-DF70-49E5-8720-143E9764888A}" v="1" dt="2023-09-05T18:39:03.576"/>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1078" autoAdjust="0"/>
  </p:normalViewPr>
  <p:slideViewPr>
    <p:cSldViewPr snapToGrid="0" showGuides="1">
      <p:cViewPr varScale="1">
        <p:scale>
          <a:sx n="103" d="100"/>
          <a:sy n="103" d="100"/>
        </p:scale>
        <p:origin x="114" y="96"/>
      </p:cViewPr>
      <p:guideLst>
        <p:guide orient="horz" pos="4128"/>
        <p:guide orient="horz" pos="1008"/>
        <p:guide orient="horz" pos="4032"/>
        <p:guide orient="horz" pos="151"/>
        <p:guide orient="horz" pos="258"/>
        <p:guide orient="horz" pos="3894"/>
        <p:guide orient="horz"/>
        <p:guide pos="329"/>
        <p:guide pos="7392"/>
        <p:guide pos="453"/>
        <p:guide pos="723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20" d="100"/>
        <a:sy n="120" d="100"/>
      </p:scale>
      <p:origin x="0" y="-1722"/>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handoutMaster" Target="handoutMasters/handout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notesMaster" Target="notesMasters/notesMaster1.xml"/><Relationship Id="rId30" Type="http://schemas.openxmlformats.org/officeDocument/2006/relationships/commentAuthors" Target="commentAuthors.xml"/><Relationship Id="rId35" Type="http://schemas.microsoft.com/office/2015/10/relationships/revisionInfo" Target="revisionInfo.xml"/><Relationship Id="rId8"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7413825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95A9CD1-378D-4C9F-981C-DD7277607FDE}" type="slidenum">
              <a:rPr lang="en-US" altLang="en-US" smtClean="0"/>
              <a:pPr>
                <a:spcBef>
                  <a:spcPct val="0"/>
                </a:spcBef>
              </a:pPr>
              <a:t>3</a:t>
            </a:fld>
            <a:endParaRPr lang="en-US" altLang="en-US" dirty="0"/>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disclosure information of the faculty and staff involved in the development of these slides.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25316213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dirty="0"/>
              <a:t>CP, carboplatin/paclitaxel; dMMR, mismatch repair deficient; EBRT, external beam radiation therapy; EC, endometrial cancer; IO, immuno-oncology; LHRH, luteinizing hormone‒releasing hormone; mAb, </a:t>
            </a:r>
            <a:r>
              <a:rPr lang="en-US" sz="1200" b="0" i="1" dirty="0">
                <a:solidFill>
                  <a:srgbClr val="FFFFFF"/>
                </a:solidFill>
                <a:latin typeface="Arial"/>
                <a:cs typeface="Calibri" panose="020F0502020204030204" pitchFamily="34" charset="0"/>
              </a:rPr>
              <a:t>monoclonal antibody</a:t>
            </a:r>
            <a:r>
              <a:rPr lang="en-US" sz="1200" b="0" dirty="0">
                <a:solidFill>
                  <a:srgbClr val="FFFFFF"/>
                </a:solidFill>
                <a:latin typeface="Arial"/>
                <a:cs typeface="Calibri" panose="020F0502020204030204" pitchFamily="34" charset="0"/>
              </a:rPr>
              <a:t>; </a:t>
            </a:r>
            <a:r>
              <a:rPr lang="en-US" sz="1200" b="0" i="1" dirty="0"/>
              <a:t>MSI, microsatellite instability; pMMR, mismatch repair proficient; RT, radiation therapy; SoC, site of care; tx, therapy.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40201988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dMMR, mismatch repair deficient; EC, endometrial cancer; IHC, immunohistochemistry; MSI, microsatellite instability; NSMP, </a:t>
            </a:r>
            <a:r>
              <a:rPr lang="en-US" b="0" i="1" dirty="0">
                <a:solidFill>
                  <a:srgbClr val="4D5156"/>
                </a:solidFill>
                <a:effectLst/>
                <a:latin typeface="Roboto" panose="02000000000000000000" pitchFamily="2" charset="0"/>
              </a:rPr>
              <a:t>p53-mutant and non-specific molecular profile; </a:t>
            </a:r>
            <a:r>
              <a:rPr lang="en-US" i="1" dirty="0"/>
              <a:t>OS, overall survival; TCGA, The Cancer Genome Atlas.</a:t>
            </a:r>
          </a:p>
          <a:p>
            <a:endParaRPr lang="en-US" b="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4569689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dMMR, mismatch repair deficient; </a:t>
            </a:r>
            <a:r>
              <a:rPr lang="en-US" b="0" i="1" dirty="0">
                <a:solidFill>
                  <a:srgbClr val="1D2E5A"/>
                </a:solidFill>
                <a:effectLst/>
                <a:latin typeface="+mn-lt"/>
              </a:rPr>
              <a:t>IHC, immunohistochemistry</a:t>
            </a:r>
            <a:r>
              <a:rPr lang="en-US" sz="1200" i="1" dirty="0">
                <a:solidFill>
                  <a:srgbClr val="1D2E5A"/>
                </a:solidFill>
                <a:latin typeface="+mn-lt"/>
              </a:rPr>
              <a:t>.</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7517519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 endometrial cancer; FISH, fluorescence in situ hybridization; IHC, immunohistochemistry.</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36616884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a:solidFill>
                  <a:schemeClr val="tx1"/>
                </a:solidFill>
                <a:effectLst/>
                <a:latin typeface="Arial" charset="0"/>
                <a:ea typeface="+mn-ea"/>
                <a:cs typeface="+mn-cs"/>
              </a:rPr>
              <a:t>dMMR, defective mismatch repair; NCCN, National Comprehensive Cancer Network; MSI-H, high microsatellite instability; SoC, standard of care.</a:t>
            </a:r>
            <a:endParaRPr lang="en-US" sz="1200" kern="1200" dirty="0">
              <a:solidFill>
                <a:schemeClr val="tx1"/>
              </a:solidFill>
              <a:effectLst/>
              <a:latin typeface="Arial" charset="0"/>
              <a:ea typeface="+mn-ea"/>
              <a:cs typeface="+mn-cs"/>
            </a:endParaRPr>
          </a:p>
          <a:p>
            <a:endParaRPr lang="en-US" sz="1200" kern="1200" dirty="0">
              <a:solidFill>
                <a:schemeClr val="tx1"/>
              </a:solidFill>
              <a:effectLst/>
              <a:latin typeface="Arial" charset="0"/>
              <a:ea typeface="+mn-ea"/>
              <a:cs typeface="+mn-cs"/>
            </a:endParaRPr>
          </a:p>
          <a:p>
            <a:r>
              <a:rPr lang="en-US" sz="1200" kern="1200" dirty="0">
                <a:solidFill>
                  <a:schemeClr val="tx1"/>
                </a:solidFill>
                <a:effectLst/>
                <a:latin typeface="Arial" charset="0"/>
                <a:ea typeface="+mn-ea"/>
                <a:cs typeface="+mn-cs"/>
              </a:rPr>
              <a:t>This slide shows the current NCCN guidelines for advanced or recurrent endometrial cancer.</a:t>
            </a:r>
          </a:p>
          <a:p>
            <a:r>
              <a:rPr lang="en-US" sz="1200" kern="1200" dirty="0">
                <a:solidFill>
                  <a:schemeClr val="tx1"/>
                </a:solidFill>
                <a:effectLst/>
                <a:latin typeface="Arial" charset="0"/>
                <a:ea typeface="+mn-ea"/>
                <a:cs typeface="+mn-cs"/>
              </a:rPr>
              <a:t>The primary chemotherapy regimen is carboplatin and paclitaxel. This combination became SOC after the results of GOG 209, shown on the right side of the slide, established the non-inferiority of carbo and paclitaxel to the prior standard of care therapy. Median overall survival of the combination was 37 months.</a:t>
            </a:r>
          </a:p>
          <a:p>
            <a:r>
              <a:rPr lang="en-US" sz="1200" kern="1200" dirty="0">
                <a:solidFill>
                  <a:schemeClr val="tx1"/>
                </a:solidFill>
                <a:effectLst/>
                <a:latin typeface="Arial" charset="0"/>
                <a:ea typeface="+mn-ea"/>
                <a:cs typeface="+mn-cs"/>
              </a:rPr>
              <a:t>The guidelines also include the addition to chemotherapy of trastuzumab for HER2 positive UPSC based on improvement in PFS results demonstrated in the preliminary analysis of a multi-site phase 2 study of 61 patients published by Dr. Fader and colleagues in 2018.  </a:t>
            </a:r>
          </a:p>
          <a:p>
            <a:r>
              <a:rPr lang="en-US" sz="1200" kern="1200" dirty="0">
                <a:solidFill>
                  <a:schemeClr val="tx1"/>
                </a:solidFill>
                <a:effectLst/>
                <a:latin typeface="Arial" charset="0"/>
                <a:ea typeface="+mn-ea"/>
                <a:cs typeface="+mn-cs"/>
              </a:rPr>
              <a:t>Dr, Fader updated these data at SGO in 2020 (Published in clin Can res), confirming the preliminary PFS findings and also demonstrating an OS advantage (shown on the right).  HR was 0.581 (improvement in OS of 5 months).</a:t>
            </a:r>
          </a:p>
          <a:p>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The guidelines also include pembrolizumab for MMRd patients, and hormonal therapies. While we will not discuss hormonal therapy today, it is important to note that hormonal options remain a viable and relatively non-toxic option for many cases of advanced/recurrent endometrial cancer.</a:t>
            </a:r>
          </a:p>
          <a:p>
            <a:endParaRPr lang="en-US" sz="1200" kern="1200" dirty="0">
              <a:solidFill>
                <a:schemeClr val="tx1"/>
              </a:solidFill>
              <a:effectLst/>
              <a:latin typeface="Arial"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CA" altLang="en-US" dirty="0"/>
              <a:t>References:</a:t>
            </a:r>
            <a:r>
              <a:rPr lang="en-CA" altLang="en-US" baseline="0" dirty="0"/>
              <a:t>  </a:t>
            </a:r>
            <a:r>
              <a:rPr lang="en-CA" altLang="en-US" dirty="0"/>
              <a:t>1. https://www.nccn.org/professionals/physician_gls/pdf/uterine_blocks.pdf. 2. Miller DS et al. </a:t>
            </a:r>
            <a:r>
              <a:rPr lang="en-US" i="1" dirty="0"/>
              <a:t>J Clin Oncol.</a:t>
            </a:r>
            <a:r>
              <a:rPr lang="en-US" dirty="0"/>
              <a:t> 2020;38:3841-3850. </a:t>
            </a:r>
            <a:br>
              <a:rPr lang="en-US" dirty="0"/>
            </a:br>
            <a:r>
              <a:rPr lang="en-US" dirty="0"/>
              <a:t>3. Fader AN et al. </a:t>
            </a:r>
            <a:r>
              <a:rPr lang="en-US" i="1" dirty="0"/>
              <a:t>Clin Cancer Res</a:t>
            </a:r>
            <a:r>
              <a:rPr lang="en-US" dirty="0"/>
              <a:t>. 2020;26:3928-3935.</a:t>
            </a:r>
            <a:endParaRPr lang="en-US" altLang="en-US" dirty="0"/>
          </a:p>
          <a:p>
            <a:endParaRPr lang="en-US" sz="1200" kern="1200" dirty="0">
              <a:solidFill>
                <a:schemeClr val="tx1"/>
              </a:solidFill>
              <a:effectLst/>
              <a:latin typeface="Arial" charset="0"/>
              <a:ea typeface="+mn-ea"/>
              <a:cs typeface="+mn-cs"/>
            </a:endParaRP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9758072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AUC, area under the curve; BICR, blinded independent central review; CT, chemotherapy; DCR, disease control rate; dMMR, mismatch repair deficient; DoR, duration of response; EC, endometrial cancer; ECOG, Eastern Cooperative Oncology Group; </a:t>
            </a:r>
            <a:r>
              <a:rPr lang="en-US" sz="1200" b="0" i="1" kern="0" dirty="0"/>
              <a:t>HRQoL, health-related quality of life; </a:t>
            </a:r>
            <a:r>
              <a:rPr lang="en-US" b="0" i="1" dirty="0"/>
              <a:t>MMR, mismatch repair; MSI-H, microsatellite instability</a:t>
            </a:r>
            <a:r>
              <a:rPr lang="en-US" b="0" i="1" dirty="0">
                <a:latin typeface="Calibri" panose="020F0502020204030204" pitchFamily="34" charset="0"/>
                <a:cs typeface="Calibri" panose="020F0502020204030204" pitchFamily="34" charset="0"/>
              </a:rPr>
              <a:t>‒</a:t>
            </a:r>
            <a:r>
              <a:rPr lang="en-US" b="0" i="1" dirty="0"/>
              <a:t>high; ORR, objective response rate; OS, overall survival; PFS, progression-free survival; PFS2, second progression-free survival; PRO, patient-reported outcome; PS, performance status.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18379846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CT, chemotherapy; dMMR, mismatch repair deficient; MSI-H, microsatellite instability‒high; MSS, microsatellite stable; PFS, progression-free survival; pMMR, mismatch repair proficient.</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9061715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CT, chemotherapy; dMMR, mismatch repair deficient; </a:t>
            </a:r>
            <a:r>
              <a:rPr lang="en-US" sz="1800" i="1" kern="100" dirty="0">
                <a:effectLst/>
                <a:latin typeface="Calibri" panose="020F0502020204030204" pitchFamily="34" charset="0"/>
                <a:ea typeface="Calibri" panose="020F0502020204030204" pitchFamily="34" charset="0"/>
                <a:cs typeface="Times New Roman" panose="02020603050405020304" pitchFamily="18" charset="0"/>
              </a:rPr>
              <a:t>MSI-H, microsatellite instability‒high; </a:t>
            </a:r>
            <a:r>
              <a:rPr lang="en-US" i="1" dirty="0"/>
              <a:t>MSS, microsatellite stable; pMMR, mismatch repair proficient; OS, overall survival.</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42082224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BICR, blinded independent central review; CR, complete response; CT, chemotherapy; DCR, disease control rate; DoR, duration of response; </a:t>
            </a:r>
            <a:r>
              <a:rPr lang="en-US" sz="1200" i="1" kern="100" dirty="0">
                <a:effectLst/>
                <a:latin typeface="Calibri" panose="020F0502020204030204" pitchFamily="34" charset="0"/>
                <a:ea typeface="Calibri" panose="020F0502020204030204" pitchFamily="34" charset="0"/>
                <a:cs typeface="Calibri" panose="020F0502020204030204" pitchFamily="34" charset="0"/>
              </a:rPr>
              <a:t>dMMR, mismatch repair deficient; </a:t>
            </a:r>
            <a:r>
              <a:rPr lang="en-US" sz="1200" i="1" dirty="0">
                <a:latin typeface="Calibri" panose="020F0502020204030204" pitchFamily="34" charset="0"/>
                <a:cs typeface="Calibri" panose="020F0502020204030204" pitchFamily="34" charset="0"/>
              </a:rPr>
              <a:t>MSI-H, microsatellite instability‒high; NR, not reached; ORR, overall response rate; PR, partial response.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11801080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AUC, area under the curve; BICR, blinded independent central review; CT, chemotherapy; DoR, duration of response; dMMR, mismatch repair deficient; EC, endometrial cancer; ECOG, Eastern Cooperative Oncology Group; IHC, immunohistochemistry; MMR, mismatch repair; OS, overall survival; ORR, overall response rate; pMMR, mismatch repair proficient; PFS, progression-free survival; PRO, patient-reported outcome; PS, performance status; QoL, quality of life; RECIST, Response Evaluation Criteria in Solid Tumors.</a:t>
            </a:r>
          </a:p>
          <a:p>
            <a:endParaRPr lang="en-US" b="0"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dirty="0"/>
          </a:p>
        </p:txBody>
      </p:sp>
    </p:spTree>
    <p:extLst>
      <p:ext uri="{BB962C8B-B14F-4D97-AF65-F5344CB8AC3E}">
        <p14:creationId xmlns:p14="http://schemas.microsoft.com/office/powerpoint/2010/main" val="33634203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CT, chemotherapy; dMMR, mismatch repair deficient; NR, not reached; PFS, progression-free survival; pMMR, mismatch repair proficient; RECIST, Response Evaluation Criteria in Solid Tumors; SoC, standard of care</a:t>
            </a:r>
            <a:r>
              <a:rPr lang="en-US" b="0" dirty="0"/>
              <a:t>.</a:t>
            </a:r>
            <a:endParaRPr lang="en-US" b="0"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15</a:t>
            </a:fld>
            <a:endParaRPr lang="en-US" altLang="en-US" dirty="0"/>
          </a:p>
        </p:txBody>
      </p:sp>
    </p:spTree>
    <p:extLst>
      <p:ext uri="{BB962C8B-B14F-4D97-AF65-F5344CB8AC3E}">
        <p14:creationId xmlns:p14="http://schemas.microsoft.com/office/powerpoint/2010/main" val="5745893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CR, complete response; DoR, duration of response; EC, endometrial cancer; MMRd, defective mismatch repair; MSI-H, microsatellite instability</a:t>
            </a:r>
            <a:r>
              <a:rPr kumimoji="0" lang="en-US" sz="11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sz="11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high; NR, not reached; OS, overall survival; PFS, progression-free survival; PR, partial response; SD, stable disease.</a:t>
            </a:r>
            <a:endParaRPr lang="en-US" sz="1100" i="1" u="none" dirty="0"/>
          </a:p>
          <a:p>
            <a:endParaRPr lang="en-US" sz="1100" i="1" u="non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26B53C8-14E4-49A7-A1A5-3BF810B81EBE}"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963930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i="1" dirty="0"/>
              <a:t>BICR, blinded independent central review; CT, chemotherapy DoR, </a:t>
            </a:r>
            <a:r>
              <a:rPr lang="en-US" sz="1200" b="0" i="1" kern="0" dirty="0"/>
              <a:t>duration of response; </a:t>
            </a:r>
            <a:r>
              <a:rPr lang="en-US" i="1" dirty="0"/>
              <a:t>dMMR, mismatch repair deficient; EC, endometrial cancer; ECOG, </a:t>
            </a:r>
            <a:r>
              <a:rPr lang="en-US" b="0" i="1" dirty="0">
                <a:solidFill>
                  <a:srgbClr val="4D5156"/>
                </a:solidFill>
                <a:effectLst/>
                <a:latin typeface="Roboto"/>
              </a:rPr>
              <a:t>Eastern Cooperative Oncology Group; </a:t>
            </a:r>
            <a:r>
              <a:rPr lang="en-US" i="1" dirty="0"/>
              <a:t>MMR, mismatch repair; </a:t>
            </a:r>
            <a:r>
              <a:rPr lang="en-US" b="0" i="1" dirty="0"/>
              <a:t>MSI-H, microsatellite instability</a:t>
            </a:r>
            <a:r>
              <a:rPr lang="en-US" b="0" i="1" dirty="0">
                <a:latin typeface="Calibri" panose="020F0502020204030204" pitchFamily="34" charset="0"/>
                <a:cs typeface="Calibri" panose="020F0502020204030204" pitchFamily="34" charset="0"/>
              </a:rPr>
              <a:t>‒</a:t>
            </a:r>
            <a:r>
              <a:rPr lang="en-US" b="0" i="1" dirty="0"/>
              <a:t>high; </a:t>
            </a:r>
            <a:r>
              <a:rPr lang="en-US" i="1" dirty="0"/>
              <a:t>ORR, overall response rate; OS, overall survival; PD, progressive disease; PFS, progression-free survival; pMMR, mismatch repair proficient; PS, performance status; tx, treatment.</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17</a:t>
            </a:fld>
            <a:endParaRPr lang="en-US" altLang="en-US" dirty="0"/>
          </a:p>
        </p:txBody>
      </p:sp>
    </p:spTree>
    <p:extLst>
      <p:ext uri="{BB962C8B-B14F-4D97-AF65-F5344CB8AC3E}">
        <p14:creationId xmlns:p14="http://schemas.microsoft.com/office/powerpoint/2010/main" val="2358808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r>
              <a:rPr lang="en-US" i="1" dirty="0"/>
              <a:t>LEN, lenvatinib; MMR, mismatch repair; OS, overall survival; pembro, pembrolizumab; PFS, progression-free survival; pMMR, mismatch repair proficient; TPC, treatment of physician’s choice.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007621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BICR, blinded independent central review; dMMR, DNA mismatch repair deficient; Pembro, pembrolizumab; LEN, lenvatinib; MMR, mismatch repair; PFS, progression-free survival; pMMR, mismatch repair proficient; RECIST, Response Evaluation Criteria in Solid Tumors; TPC, treatment </a:t>
            </a:r>
            <a:r>
              <a:rPr lang="en-US" i="1"/>
              <a:t>of physician’s </a:t>
            </a:r>
            <a:r>
              <a:rPr lang="en-US" i="1" dirty="0"/>
              <a:t>choice.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772289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20</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05CFDA6E-B779-CF59-6AF8-77CD3A3FDD6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32361599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03928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AAA942B0-8E96-D04E-36CD-704490DCE196}"/>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1CC8B62D-F91F-FD37-CA51-8F9318E233C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B99F91C6-8E31-6DBC-2965-8CC51703B713}"/>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461156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E8AA3BC3-918E-2BB8-A2AB-1ED40E83C80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5377055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287440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BC1AE95A-AB85-B310-B8A7-848824EF080C}"/>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2952A908-2DA6-F4CE-F1EA-D9B305ACFCA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F342C90A-7E4B-1FC8-FF07-55E00E0C367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457857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863875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C3164A5-81E2-CACE-D628-55766E012390}"/>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4808476F-8B6F-2C37-4D4D-1E03D5C5C99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7D56BC55-C626-C694-B9A8-B1001912CB7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1267838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060577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016B4473-676A-4419-6862-84CF67D03531}"/>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83CC623B-A7EB-E337-FF6A-43384012CD2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EB730F05-F523-D16F-6776-B3FED98555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7925652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92793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4EBAD77-96E4-2EEE-81C1-9BAF56CFA8B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45B29D16-24A9-4898-7153-1DF0392165A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4F1D1F70-2827-2859-EB25-5EAD4EFF846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4332947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6E52CF34-9296-6729-9218-D60A5AF4F21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8387856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971581"/>
      </p:ext>
    </p:extLst>
  </p:cSld>
  <p:clrMap bg1="dk2" tx1="lt1" bg2="dk1" tx2="lt2" accent1="accent1" accent2="accent2" accent3="accent3" accent4="accent4" accent5="accent5" accent6="accent6" hlink="hlink" folHlink="folHlink"/>
  <p:sldLayoutIdLst>
    <p:sldLayoutId id="2147484683" r:id="rId1"/>
    <p:sldLayoutId id="2147484684" r:id="rId2"/>
    <p:sldLayoutId id="2147484685" r:id="rId3"/>
    <p:sldLayoutId id="2147484686" r:id="rId4"/>
    <p:sldLayoutId id="2147484687" r:id="rId5"/>
    <p:sldLayoutId id="2147484688" r:id="rId6"/>
    <p:sldLayoutId id="2147484689" r:id="rId7"/>
    <p:sldLayoutId id="2147484690" r:id="rId8"/>
    <p:sldLayoutId id="2147484691" r:id="rId9"/>
    <p:sldLayoutId id="2147484692" r:id="rId10"/>
    <p:sldLayoutId id="2147484693" r:id="rId11"/>
    <p:sldLayoutId id="2147484694" r:id="rId12"/>
    <p:sldLayoutId id="2147484695"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hyperlink" Target="http://www.clinicaloptions.com/EndometrialThinkTank" TargetMode="External"/><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4">
            <a:extLst>
              <a:ext uri="{FF2B5EF4-FFF2-40B4-BE49-F238E27FC236}">
                <a16:creationId xmlns:a16="http://schemas.microsoft.com/office/drawing/2014/main" id="{F731E6A0-BEB7-4094-9E1F-132F80E12DDB}"/>
              </a:ext>
            </a:extLst>
          </p:cNvPr>
          <p:cNvSpPr>
            <a:spLocks noGrp="1" noChangeArrowheads="1"/>
          </p:cNvSpPr>
          <p:nvPr>
            <p:ph type="subTitle" idx="1"/>
          </p:nvPr>
        </p:nvSpPr>
        <p:spPr/>
        <p:txBody>
          <a:bodyPr/>
          <a:lstStyle/>
          <a:p>
            <a:pPr eaLnBrk="1" hangingPunct="1">
              <a:spcBef>
                <a:spcPct val="0"/>
              </a:spcBef>
              <a:spcAft>
                <a:spcPct val="0"/>
              </a:spcAft>
            </a:pPr>
            <a:r>
              <a:rPr lang="en-US" altLang="en-US" dirty="0"/>
              <a:t>Lauren Prescott, MD, MPH</a:t>
            </a:r>
          </a:p>
          <a:p>
            <a:pPr eaLnBrk="1" hangingPunct="1">
              <a:spcBef>
                <a:spcPct val="0"/>
              </a:spcBef>
              <a:spcAft>
                <a:spcPct val="0"/>
              </a:spcAft>
            </a:pPr>
            <a:r>
              <a:rPr lang="en-US" altLang="en-US" sz="1600" b="0" dirty="0"/>
              <a:t>Assistant Professor, Obstetrics and Gynecology </a:t>
            </a:r>
          </a:p>
          <a:p>
            <a:pPr eaLnBrk="1" hangingPunct="1">
              <a:spcBef>
                <a:spcPct val="0"/>
              </a:spcBef>
              <a:spcAft>
                <a:spcPct val="0"/>
              </a:spcAft>
            </a:pPr>
            <a:r>
              <a:rPr lang="en-US" altLang="en-US" sz="1600" b="0" dirty="0"/>
              <a:t>Division of Gynecologic Oncology</a:t>
            </a:r>
          </a:p>
          <a:p>
            <a:pPr eaLnBrk="1" hangingPunct="1">
              <a:spcBef>
                <a:spcPct val="0"/>
              </a:spcBef>
              <a:spcAft>
                <a:spcPct val="0"/>
              </a:spcAft>
            </a:pPr>
            <a:r>
              <a:rPr lang="en-US" altLang="en-US" sz="1600" b="0" dirty="0"/>
              <a:t>Vanderbilt University Medical Center</a:t>
            </a:r>
          </a:p>
          <a:p>
            <a:pPr eaLnBrk="1" hangingPunct="1">
              <a:spcBef>
                <a:spcPct val="0"/>
              </a:spcBef>
              <a:spcAft>
                <a:spcPct val="0"/>
              </a:spcAft>
            </a:pPr>
            <a:r>
              <a:rPr lang="en-US" altLang="en-US" sz="1600" b="0" dirty="0"/>
              <a:t>Nashville, Tennessee</a:t>
            </a:r>
          </a:p>
        </p:txBody>
      </p:sp>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0871203" cy="2057400"/>
          </a:xfrm>
        </p:spPr>
        <p:txBody>
          <a:bodyPr>
            <a:normAutofit/>
          </a:bodyPr>
          <a:lstStyle/>
          <a:p>
            <a:r>
              <a:rPr lang="en-US" altLang="en-US" sz="4000" dirty="0"/>
              <a:t>Current Standard of Care for </a:t>
            </a:r>
            <a:br>
              <a:rPr lang="en-US" altLang="en-US" sz="4000" dirty="0"/>
            </a:br>
            <a:r>
              <a:rPr lang="en-US" altLang="en-US" sz="4000" dirty="0"/>
              <a:t>Advanced Endometrial Cancer</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381216"/>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an educational grant from GSK.</a:t>
            </a:r>
          </a:p>
        </p:txBody>
      </p:sp>
      <p:sp>
        <p:nvSpPr>
          <p:cNvPr id="7" name="Text Box 19">
            <a:extLst>
              <a:ext uri="{FF2B5EF4-FFF2-40B4-BE49-F238E27FC236}">
                <a16:creationId xmlns:a16="http://schemas.microsoft.com/office/drawing/2014/main" id="{7DD45807-ED90-402F-BBFD-2C736FFD6749}"/>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Font typeface="Arial" panose="020B0604020202020204" pitchFamily="34" charset="0"/>
              <a:buNone/>
            </a:pPr>
            <a:r>
              <a:rPr lang="en-US" altLang="en-US" sz="1200" b="0" dirty="0">
                <a:solidFill>
                  <a:schemeClr val="bg2"/>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4156075"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dirty="0"/>
              <a:t>Faculty Disclosures</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idx="1"/>
          </p:nvPr>
        </p:nvSpPr>
        <p:spPr>
          <a:xfrm>
            <a:off x="604675" y="1513047"/>
            <a:ext cx="10877529" cy="4650686"/>
          </a:xfrm>
        </p:spPr>
        <p:txBody>
          <a:bodyPr rtlCol="0">
            <a:normAutofit/>
          </a:bodyPr>
          <a:lstStyle/>
          <a:p>
            <a:pPr marL="0" indent="0">
              <a:buClr>
                <a:schemeClr val="accent6"/>
              </a:buClr>
              <a:buNone/>
              <a:defRPr/>
            </a:pPr>
            <a:r>
              <a:rPr lang="en-US" sz="2800" b="1" dirty="0">
                <a:solidFill>
                  <a:srgbClr val="E1471D"/>
                </a:solidFill>
                <a:latin typeface="Calibri"/>
                <a:cs typeface="Calibri"/>
              </a:rPr>
              <a:t>Lauren Prescott, MD, MPH, </a:t>
            </a:r>
            <a:r>
              <a:rPr lang="en-US" sz="2800" dirty="0">
                <a:latin typeface="Calibri"/>
                <a:cs typeface="Calibri"/>
              </a:rPr>
              <a:t>has no relevant financial relationships to disclose.</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046B4-633E-00CF-D30D-E4C28A3018DC}"/>
              </a:ext>
            </a:extLst>
          </p:cNvPr>
          <p:cNvSpPr>
            <a:spLocks noGrp="1"/>
          </p:cNvSpPr>
          <p:nvPr>
            <p:ph type="title"/>
          </p:nvPr>
        </p:nvSpPr>
        <p:spPr/>
        <p:txBody>
          <a:bodyPr/>
          <a:lstStyle/>
          <a:p>
            <a:r>
              <a:rPr lang="en-US" dirty="0"/>
              <a:t>Endometrial Cancer: Overview</a:t>
            </a:r>
          </a:p>
        </p:txBody>
      </p:sp>
      <p:sp>
        <p:nvSpPr>
          <p:cNvPr id="3" name="Content Placeholder 2">
            <a:extLst>
              <a:ext uri="{FF2B5EF4-FFF2-40B4-BE49-F238E27FC236}">
                <a16:creationId xmlns:a16="http://schemas.microsoft.com/office/drawing/2014/main" id="{F386DF04-A5FA-E269-5562-550662ADD2EA}"/>
              </a:ext>
            </a:extLst>
          </p:cNvPr>
          <p:cNvSpPr>
            <a:spLocks noGrp="1"/>
          </p:cNvSpPr>
          <p:nvPr>
            <p:ph idx="1"/>
          </p:nvPr>
        </p:nvSpPr>
        <p:spPr/>
        <p:txBody>
          <a:bodyPr/>
          <a:lstStyle/>
          <a:p>
            <a:pPr>
              <a:spcBef>
                <a:spcPts val="700"/>
              </a:spcBef>
            </a:pPr>
            <a:r>
              <a:rPr lang="en-US" sz="2400" b="1" dirty="0">
                <a:effectLst/>
                <a:ea typeface="Times New Roman" panose="02020603050405020304" pitchFamily="18" charset="0"/>
              </a:rPr>
              <a:t>Endometrial cancer (uterine or corpus cancer): </a:t>
            </a:r>
            <a:r>
              <a:rPr lang="en-US" sz="2400" dirty="0">
                <a:effectLst/>
                <a:ea typeface="Times New Roman" panose="02020603050405020304" pitchFamily="18" charset="0"/>
              </a:rPr>
              <a:t>most common gynecologic malignancy in US and developed nations</a:t>
            </a:r>
            <a:r>
              <a:rPr lang="en-US" sz="2400" baseline="30000" dirty="0">
                <a:effectLst/>
                <a:ea typeface="Times New Roman" panose="02020603050405020304" pitchFamily="18" charset="0"/>
              </a:rPr>
              <a:t>1</a:t>
            </a:r>
          </a:p>
          <a:p>
            <a:pPr lvl="1">
              <a:spcBef>
                <a:spcPts val="700"/>
              </a:spcBef>
            </a:pPr>
            <a:r>
              <a:rPr lang="en-US" sz="2200" dirty="0">
                <a:ea typeface="Times New Roman" panose="02020603050405020304" pitchFamily="18" charset="0"/>
              </a:rPr>
              <a:t>Incidence: 66,200 women</a:t>
            </a:r>
            <a:endParaRPr lang="en-US" sz="2200" baseline="30000" dirty="0">
              <a:ea typeface="Times New Roman" panose="02020603050405020304" pitchFamily="18" charset="0"/>
            </a:endParaRPr>
          </a:p>
          <a:p>
            <a:pPr lvl="1">
              <a:spcBef>
                <a:spcPts val="700"/>
              </a:spcBef>
            </a:pPr>
            <a:r>
              <a:rPr lang="en-US" sz="2200" dirty="0">
                <a:ea typeface="Times New Roman" panose="02020603050405020304" pitchFamily="18" charset="0"/>
              </a:rPr>
              <a:t>13,030 women die from this disease</a:t>
            </a:r>
          </a:p>
          <a:p>
            <a:pPr>
              <a:spcBef>
                <a:spcPts val="700"/>
              </a:spcBef>
            </a:pPr>
            <a:r>
              <a:rPr lang="en-US" sz="2400" dirty="0">
                <a:ea typeface="Times New Roman" panose="02020603050405020304" pitchFamily="18" charset="0"/>
              </a:rPr>
              <a:t>Average age at diagnosis is 63 yr</a:t>
            </a:r>
            <a:r>
              <a:rPr lang="en-US" sz="2400" baseline="30000" dirty="0">
                <a:ea typeface="Times New Roman" panose="02020603050405020304" pitchFamily="18" charset="0"/>
              </a:rPr>
              <a:t>2</a:t>
            </a:r>
            <a:endParaRPr lang="en-US" sz="2400" dirty="0">
              <a:ea typeface="Times New Roman" panose="02020603050405020304" pitchFamily="18" charset="0"/>
            </a:endParaRPr>
          </a:p>
          <a:p>
            <a:pPr>
              <a:spcBef>
                <a:spcPts val="700"/>
              </a:spcBef>
            </a:pPr>
            <a:r>
              <a:rPr lang="en-US" sz="2400" dirty="0">
                <a:ea typeface="Times New Roman" panose="02020603050405020304" pitchFamily="18" charset="0"/>
              </a:rPr>
              <a:t>Incidence increasing by 1% per yr for </a:t>
            </a:r>
            <a:br>
              <a:rPr lang="en-US" sz="2400" dirty="0">
                <a:ea typeface="Times New Roman" panose="02020603050405020304" pitchFamily="18" charset="0"/>
              </a:rPr>
            </a:br>
            <a:r>
              <a:rPr lang="en-US" sz="2400" dirty="0">
                <a:ea typeface="Times New Roman" panose="02020603050405020304" pitchFamily="18" charset="0"/>
              </a:rPr>
              <a:t>women aged ≥50 yr since mid-2000s</a:t>
            </a:r>
            <a:r>
              <a:rPr lang="en-US" sz="2400" baseline="30000" dirty="0">
                <a:ea typeface="Times New Roman" panose="02020603050405020304" pitchFamily="18" charset="0"/>
              </a:rPr>
              <a:t>1</a:t>
            </a:r>
          </a:p>
          <a:p>
            <a:pPr>
              <a:spcBef>
                <a:spcPts val="700"/>
              </a:spcBef>
            </a:pPr>
            <a:r>
              <a:rPr lang="en-US" sz="2400" dirty="0">
                <a:ea typeface="Times New Roman" panose="02020603050405020304" pitchFamily="18" charset="0"/>
              </a:rPr>
              <a:t>Most individuals diagnosed with endometrial cancer have early-stage disease</a:t>
            </a:r>
            <a:r>
              <a:rPr lang="en-US" sz="2400" baseline="30000" dirty="0">
                <a:ea typeface="Times New Roman" panose="02020603050405020304" pitchFamily="18" charset="0"/>
              </a:rPr>
              <a:t>1</a:t>
            </a:r>
            <a:r>
              <a:rPr lang="en-US" sz="2400" dirty="0">
                <a:ea typeface="Times New Roman" panose="02020603050405020304" pitchFamily="18" charset="0"/>
              </a:rPr>
              <a:t> </a:t>
            </a:r>
          </a:p>
          <a:p>
            <a:pPr>
              <a:spcBef>
                <a:spcPts val="700"/>
              </a:spcBef>
            </a:pPr>
            <a:r>
              <a:rPr lang="en-US" sz="2400" b="0" kern="0" dirty="0">
                <a:ea typeface="Times New Roman" panose="02020603050405020304" pitchFamily="18" charset="0"/>
              </a:rPr>
              <a:t>Non-Hispanic Black women have a 2-fold higher likelihood of dying from endometrial cancer vs non-Hispanic White women</a:t>
            </a:r>
            <a:r>
              <a:rPr lang="en-US" sz="2400" b="0" kern="0" baseline="30000" dirty="0">
                <a:ea typeface="Times New Roman" panose="02020603050405020304" pitchFamily="18" charset="0"/>
              </a:rPr>
              <a:t>1</a:t>
            </a:r>
            <a:endParaRPr lang="en-US" sz="2400" b="0" kern="0" dirty="0">
              <a:ea typeface="Times New Roman" panose="02020603050405020304" pitchFamily="18" charset="0"/>
            </a:endParaRPr>
          </a:p>
        </p:txBody>
      </p:sp>
      <p:graphicFrame>
        <p:nvGraphicFramePr>
          <p:cNvPr id="5" name="Content Placeholder 5">
            <a:extLst>
              <a:ext uri="{FF2B5EF4-FFF2-40B4-BE49-F238E27FC236}">
                <a16:creationId xmlns:a16="http://schemas.microsoft.com/office/drawing/2014/main" id="{D40B568A-0F4A-029F-DB1E-75F94FB56479}"/>
              </a:ext>
            </a:extLst>
          </p:cNvPr>
          <p:cNvGraphicFramePr>
            <a:graphicFrameLocks/>
          </p:cNvGraphicFramePr>
          <p:nvPr>
            <p:extLst>
              <p:ext uri="{D42A27DB-BD31-4B8C-83A1-F6EECF244321}">
                <p14:modId xmlns:p14="http://schemas.microsoft.com/office/powerpoint/2010/main" val="3186167577"/>
              </p:ext>
            </p:extLst>
          </p:nvPr>
        </p:nvGraphicFramePr>
        <p:xfrm>
          <a:off x="6362005" y="2438375"/>
          <a:ext cx="4617754" cy="1981250"/>
        </p:xfrm>
        <a:graphic>
          <a:graphicData uri="http://schemas.openxmlformats.org/drawingml/2006/table">
            <a:tbl>
              <a:tblPr firstRow="1" bandRow="1">
                <a:effectLst/>
                <a:tableStyleId>{5940675A-B579-460E-94D1-54222C63F5DA}</a:tableStyleId>
              </a:tblPr>
              <a:tblGrid>
                <a:gridCol w="2308877">
                  <a:extLst>
                    <a:ext uri="{9D8B030D-6E8A-4147-A177-3AD203B41FA5}">
                      <a16:colId xmlns:a16="http://schemas.microsoft.com/office/drawing/2014/main" val="20000"/>
                    </a:ext>
                  </a:extLst>
                </a:gridCol>
                <a:gridCol w="2308877">
                  <a:extLst>
                    <a:ext uri="{9D8B030D-6E8A-4147-A177-3AD203B41FA5}">
                      <a16:colId xmlns:a16="http://schemas.microsoft.com/office/drawing/2014/main" val="20001"/>
                    </a:ext>
                  </a:extLst>
                </a:gridCol>
              </a:tblGrid>
              <a:tr h="0">
                <a:tc>
                  <a:txBody>
                    <a:bodyPr/>
                    <a:lstStyle>
                      <a:lvl1pPr defTabSz="457200" eaLnBrk="0" hangingPunct="0">
                        <a:lnSpc>
                          <a:spcPct val="130000"/>
                        </a:lnSpc>
                        <a:spcAft>
                          <a:spcPct val="20000"/>
                        </a:spcAft>
                        <a:buClr>
                          <a:srgbClr val="FF0000"/>
                        </a:buClr>
                        <a:buSzPct val="110000"/>
                        <a:buFont typeface="Wingdings" charset="2"/>
                        <a:defRPr sz="2400" b="1">
                          <a:solidFill>
                            <a:schemeClr val="tx1"/>
                          </a:solidFill>
                          <a:latin typeface="Arial" charset="0"/>
                          <a:ea typeface="ＭＳ Ｐゴシック" charset="-128"/>
                        </a:defRPr>
                      </a:lvl1pPr>
                      <a:lvl2pPr marL="742950" indent="-285750" defTabSz="457200" eaLnBrk="0" hangingPunct="0">
                        <a:lnSpc>
                          <a:spcPct val="130000"/>
                        </a:lnSpc>
                        <a:spcAft>
                          <a:spcPct val="20000"/>
                        </a:spcAft>
                        <a:buClr>
                          <a:srgbClr val="FF0000"/>
                        </a:buClr>
                        <a:buSzPct val="80000"/>
                        <a:defRPr sz="2400" b="1">
                          <a:solidFill>
                            <a:schemeClr val="tx1"/>
                          </a:solidFill>
                          <a:latin typeface="Arial" charset="0"/>
                          <a:ea typeface="ＭＳ Ｐゴシック" charset="-128"/>
                        </a:defRPr>
                      </a:lvl2pPr>
                      <a:lvl3pPr marL="1143000" indent="-228600" defTabSz="457200" eaLnBrk="0" hangingPunct="0">
                        <a:lnSpc>
                          <a:spcPct val="130000"/>
                        </a:lnSpc>
                        <a:spcAft>
                          <a:spcPct val="20000"/>
                        </a:spcAft>
                        <a:buClr>
                          <a:srgbClr val="FF0000"/>
                        </a:buClr>
                        <a:buSzPct val="110000"/>
                        <a:defRPr sz="2400" b="1">
                          <a:solidFill>
                            <a:schemeClr val="tx1"/>
                          </a:solidFill>
                          <a:latin typeface="Arial" charset="0"/>
                          <a:ea typeface="ＭＳ Ｐゴシック" charset="-128"/>
                        </a:defRPr>
                      </a:lvl3pPr>
                      <a:lvl4pPr marL="1600200" indent="-228600" defTabSz="457200" eaLnBrk="0" hangingPunct="0">
                        <a:lnSpc>
                          <a:spcPct val="130000"/>
                        </a:lnSpc>
                        <a:spcAft>
                          <a:spcPct val="20000"/>
                        </a:spcAft>
                        <a:buClr>
                          <a:srgbClr val="FF0000"/>
                        </a:buClr>
                        <a:buSzPct val="85000"/>
                        <a:defRPr sz="2400" b="1">
                          <a:solidFill>
                            <a:schemeClr val="tx1"/>
                          </a:solidFill>
                          <a:latin typeface="Arial" charset="0"/>
                          <a:ea typeface="ＭＳ Ｐゴシック" charset="-128"/>
                        </a:defRPr>
                      </a:lvl4pPr>
                      <a:lvl5pPr marL="2057400" indent="-228600" defTabSz="457200" eaLnBrk="0" hangingPunct="0">
                        <a:lnSpc>
                          <a:spcPct val="130000"/>
                        </a:lnSpc>
                        <a:spcBef>
                          <a:spcPct val="20000"/>
                        </a:spcBef>
                        <a:defRPr>
                          <a:solidFill>
                            <a:schemeClr val="tx1"/>
                          </a:solidFill>
                          <a:latin typeface="Times New Roman" charset="0"/>
                          <a:ea typeface="ＭＳ Ｐゴシック" charset="-128"/>
                        </a:defRPr>
                      </a:lvl5pPr>
                      <a:lvl6pPr marL="25146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6pPr>
                      <a:lvl7pPr marL="29718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7pPr>
                      <a:lvl8pPr marL="34290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8pPr>
                      <a:lvl9pPr marL="38862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FIGO Stage</a:t>
                      </a:r>
                      <a:r>
                        <a:rPr kumimoji="0" lang="en-US" altLang="en-US" sz="2000" b="1" i="0" u="none" strike="noStrike" cap="none" normalizeH="0" baseline="30000" dirty="0">
                          <a:ln>
                            <a:noFill/>
                          </a:ln>
                          <a:solidFill>
                            <a:schemeClr val="tx1"/>
                          </a:solidFill>
                          <a:effectLst/>
                          <a:latin typeface="Calibri" panose="020F0502020204030204" pitchFamily="34" charset="0"/>
                          <a:ea typeface="ＭＳ Ｐゴシック" charset="-128"/>
                          <a:cs typeface="Calibri" panose="020F0502020204030204" pitchFamily="34" charset="0"/>
                        </a:rPr>
                        <a:t>3</a:t>
                      </a:r>
                    </a:p>
                  </a:txBody>
                  <a:tcPr marL="118872" marR="118872" marT="45725" marB="45725" anchor="ctr"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defTabSz="457200" eaLnBrk="0" hangingPunct="0">
                        <a:lnSpc>
                          <a:spcPct val="130000"/>
                        </a:lnSpc>
                        <a:spcAft>
                          <a:spcPct val="20000"/>
                        </a:spcAft>
                        <a:buClr>
                          <a:srgbClr val="FF0000"/>
                        </a:buClr>
                        <a:buSzPct val="110000"/>
                        <a:buFont typeface="Wingdings" charset="2"/>
                        <a:defRPr sz="2400" b="1">
                          <a:solidFill>
                            <a:schemeClr val="tx1"/>
                          </a:solidFill>
                          <a:latin typeface="Arial" charset="0"/>
                          <a:ea typeface="ＭＳ Ｐゴシック" charset="-128"/>
                        </a:defRPr>
                      </a:lvl1pPr>
                      <a:lvl2pPr marL="742950" indent="-285750" defTabSz="457200" eaLnBrk="0" hangingPunct="0">
                        <a:lnSpc>
                          <a:spcPct val="130000"/>
                        </a:lnSpc>
                        <a:spcAft>
                          <a:spcPct val="20000"/>
                        </a:spcAft>
                        <a:buClr>
                          <a:srgbClr val="FF0000"/>
                        </a:buClr>
                        <a:buSzPct val="80000"/>
                        <a:defRPr sz="2400" b="1">
                          <a:solidFill>
                            <a:schemeClr val="tx1"/>
                          </a:solidFill>
                          <a:latin typeface="Arial" charset="0"/>
                          <a:ea typeface="ＭＳ Ｐゴシック" charset="-128"/>
                        </a:defRPr>
                      </a:lvl2pPr>
                      <a:lvl3pPr marL="1143000" indent="-228600" defTabSz="457200" eaLnBrk="0" hangingPunct="0">
                        <a:lnSpc>
                          <a:spcPct val="130000"/>
                        </a:lnSpc>
                        <a:spcAft>
                          <a:spcPct val="20000"/>
                        </a:spcAft>
                        <a:buClr>
                          <a:srgbClr val="FF0000"/>
                        </a:buClr>
                        <a:buSzPct val="110000"/>
                        <a:defRPr sz="2400" b="1">
                          <a:solidFill>
                            <a:schemeClr val="tx1"/>
                          </a:solidFill>
                          <a:latin typeface="Arial" charset="0"/>
                          <a:ea typeface="ＭＳ Ｐゴシック" charset="-128"/>
                        </a:defRPr>
                      </a:lvl3pPr>
                      <a:lvl4pPr marL="1600200" indent="-228600" defTabSz="457200" eaLnBrk="0" hangingPunct="0">
                        <a:lnSpc>
                          <a:spcPct val="130000"/>
                        </a:lnSpc>
                        <a:spcAft>
                          <a:spcPct val="20000"/>
                        </a:spcAft>
                        <a:buClr>
                          <a:srgbClr val="FF0000"/>
                        </a:buClr>
                        <a:buSzPct val="85000"/>
                        <a:defRPr sz="2400" b="1">
                          <a:solidFill>
                            <a:schemeClr val="tx1"/>
                          </a:solidFill>
                          <a:latin typeface="Arial" charset="0"/>
                          <a:ea typeface="ＭＳ Ｐゴシック" charset="-128"/>
                        </a:defRPr>
                      </a:lvl4pPr>
                      <a:lvl5pPr marL="2057400" indent="-228600" defTabSz="457200" eaLnBrk="0" hangingPunct="0">
                        <a:lnSpc>
                          <a:spcPct val="130000"/>
                        </a:lnSpc>
                        <a:spcBef>
                          <a:spcPct val="20000"/>
                        </a:spcBef>
                        <a:defRPr>
                          <a:solidFill>
                            <a:schemeClr val="tx1"/>
                          </a:solidFill>
                          <a:latin typeface="Times New Roman" charset="0"/>
                          <a:ea typeface="ＭＳ Ｐゴシック" charset="-128"/>
                        </a:defRPr>
                      </a:lvl5pPr>
                      <a:lvl6pPr marL="25146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6pPr>
                      <a:lvl7pPr marL="29718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7pPr>
                      <a:lvl8pPr marL="34290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8pPr>
                      <a:lvl9pPr marL="38862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5-Yr OS, %</a:t>
                      </a:r>
                    </a:p>
                  </a:txBody>
                  <a:tcPr marL="125542" marR="125542" marT="45725" marB="45725" anchor="ctr"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0">
                <a:tc>
                  <a:txBody>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lang="en-US" sz="20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I</a:t>
                      </a:r>
                    </a:p>
                  </a:txBody>
                  <a:tcPr marL="125542" marR="125542" marT="45725" marB="45725" anchor="ctr"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lang="en-US" altLang="en-US" sz="2000" b="0" kern="1200" dirty="0">
                          <a:solidFill>
                            <a:schemeClr val="bg1"/>
                          </a:solidFill>
                          <a:effectLst/>
                          <a:latin typeface="Calibri" panose="020F0502020204030204" pitchFamily="34" charset="0"/>
                          <a:ea typeface="+mn-ea"/>
                          <a:cs typeface="Calibri" panose="020F0502020204030204" pitchFamily="34" charset="0"/>
                        </a:rPr>
                        <a:t>86.3</a:t>
                      </a:r>
                    </a:p>
                  </a:txBody>
                  <a:tcPr marL="125542" marR="125542" marT="45725" marB="45725"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11"/>
                  </a:ext>
                </a:extLst>
              </a:tr>
              <a:tr h="0">
                <a:tc>
                  <a:txBody>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lang="en-US" sz="20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II</a:t>
                      </a:r>
                    </a:p>
                  </a:txBody>
                  <a:tcPr marL="125542" marR="125542" marT="45725" marB="45725" anchor="ctr"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lang="en-US" altLang="en-US" sz="2000" b="0" kern="1200" dirty="0">
                          <a:solidFill>
                            <a:schemeClr val="bg1"/>
                          </a:solidFill>
                          <a:effectLst/>
                          <a:latin typeface="Calibri" panose="020F0502020204030204" pitchFamily="34" charset="0"/>
                          <a:ea typeface="+mn-ea"/>
                          <a:cs typeface="Calibri" panose="020F0502020204030204" pitchFamily="34" charset="0"/>
                        </a:rPr>
                        <a:t>74.6</a:t>
                      </a:r>
                    </a:p>
                  </a:txBody>
                  <a:tcPr marL="125542" marR="125542" marT="45725" marB="45725"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911850935"/>
                  </a:ext>
                </a:extLst>
              </a:tr>
              <a:tr h="132571">
                <a:tc>
                  <a:txBody>
                    <a:bodyPr/>
                    <a:lstStyle>
                      <a:lvl1pPr defTabSz="457200" eaLnBrk="0" hangingPunct="0">
                        <a:lnSpc>
                          <a:spcPct val="130000"/>
                        </a:lnSpc>
                        <a:spcAft>
                          <a:spcPct val="20000"/>
                        </a:spcAft>
                        <a:buClr>
                          <a:srgbClr val="FF0000"/>
                        </a:buClr>
                        <a:buSzPct val="110000"/>
                        <a:buFont typeface="Wingdings" charset="2"/>
                        <a:defRPr sz="2400" b="1">
                          <a:solidFill>
                            <a:schemeClr val="tx1"/>
                          </a:solidFill>
                          <a:latin typeface="Arial" charset="0"/>
                          <a:ea typeface="ＭＳ Ｐゴシック" charset="-128"/>
                        </a:defRPr>
                      </a:lvl1pPr>
                      <a:lvl2pPr marL="742950" indent="-285750" defTabSz="457200" eaLnBrk="0" hangingPunct="0">
                        <a:lnSpc>
                          <a:spcPct val="130000"/>
                        </a:lnSpc>
                        <a:spcAft>
                          <a:spcPct val="20000"/>
                        </a:spcAft>
                        <a:buClr>
                          <a:srgbClr val="FF0000"/>
                        </a:buClr>
                        <a:buSzPct val="80000"/>
                        <a:defRPr sz="2400" b="1">
                          <a:solidFill>
                            <a:schemeClr val="tx1"/>
                          </a:solidFill>
                          <a:latin typeface="Arial" charset="0"/>
                          <a:ea typeface="ＭＳ Ｐゴシック" charset="-128"/>
                        </a:defRPr>
                      </a:lvl2pPr>
                      <a:lvl3pPr marL="1143000" indent="-228600" defTabSz="457200" eaLnBrk="0" hangingPunct="0">
                        <a:lnSpc>
                          <a:spcPct val="130000"/>
                        </a:lnSpc>
                        <a:spcAft>
                          <a:spcPct val="20000"/>
                        </a:spcAft>
                        <a:buClr>
                          <a:srgbClr val="FF0000"/>
                        </a:buClr>
                        <a:buSzPct val="110000"/>
                        <a:defRPr sz="2400" b="1">
                          <a:solidFill>
                            <a:schemeClr val="tx1"/>
                          </a:solidFill>
                          <a:latin typeface="Arial" charset="0"/>
                          <a:ea typeface="ＭＳ Ｐゴシック" charset="-128"/>
                        </a:defRPr>
                      </a:lvl3pPr>
                      <a:lvl4pPr marL="1600200" indent="-228600" defTabSz="457200" eaLnBrk="0" hangingPunct="0">
                        <a:lnSpc>
                          <a:spcPct val="130000"/>
                        </a:lnSpc>
                        <a:spcAft>
                          <a:spcPct val="20000"/>
                        </a:spcAft>
                        <a:buClr>
                          <a:srgbClr val="FF0000"/>
                        </a:buClr>
                        <a:buSzPct val="85000"/>
                        <a:defRPr sz="2400" b="1">
                          <a:solidFill>
                            <a:schemeClr val="tx1"/>
                          </a:solidFill>
                          <a:latin typeface="Arial" charset="0"/>
                          <a:ea typeface="ＭＳ Ｐゴシック" charset="-128"/>
                        </a:defRPr>
                      </a:lvl4pPr>
                      <a:lvl5pPr marL="2057400" indent="-228600" defTabSz="457200" eaLnBrk="0" hangingPunct="0">
                        <a:lnSpc>
                          <a:spcPct val="130000"/>
                        </a:lnSpc>
                        <a:spcBef>
                          <a:spcPct val="20000"/>
                        </a:spcBef>
                        <a:defRPr>
                          <a:solidFill>
                            <a:schemeClr val="tx1"/>
                          </a:solidFill>
                          <a:latin typeface="Times New Roman" charset="0"/>
                          <a:ea typeface="ＭＳ Ｐゴシック" charset="-128"/>
                        </a:defRPr>
                      </a:lvl5pPr>
                      <a:lvl6pPr marL="25146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6pPr>
                      <a:lvl7pPr marL="29718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7pPr>
                      <a:lvl8pPr marL="34290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8pPr>
                      <a:lvl9pPr marL="38862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lang="en-US" altLang="en-US" sz="2000" b="0" kern="1200" dirty="0">
                          <a:solidFill>
                            <a:schemeClr val="bg1"/>
                          </a:solidFill>
                          <a:effectLst/>
                          <a:latin typeface="Calibri" panose="020F0502020204030204" pitchFamily="34" charset="0"/>
                          <a:ea typeface="ＭＳ Ｐゴシック" charset="-128"/>
                          <a:cs typeface="Calibri" panose="020F0502020204030204" pitchFamily="34" charset="0"/>
                        </a:rPr>
                        <a:t>III </a:t>
                      </a:r>
                    </a:p>
                  </a:txBody>
                  <a:tcPr marL="125542" marR="125542" marT="45725" marB="45725" anchor="ctr"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defTabSz="457200" eaLnBrk="0" hangingPunct="0">
                        <a:lnSpc>
                          <a:spcPct val="130000"/>
                        </a:lnSpc>
                        <a:spcAft>
                          <a:spcPct val="20000"/>
                        </a:spcAft>
                        <a:buClr>
                          <a:srgbClr val="FF0000"/>
                        </a:buClr>
                        <a:buSzPct val="110000"/>
                        <a:buFont typeface="Wingdings" charset="2"/>
                        <a:defRPr sz="2400" b="1">
                          <a:solidFill>
                            <a:schemeClr val="tx1"/>
                          </a:solidFill>
                          <a:latin typeface="Arial" charset="0"/>
                          <a:ea typeface="ＭＳ Ｐゴシック" charset="-128"/>
                        </a:defRPr>
                      </a:lvl1pPr>
                      <a:lvl2pPr marL="742950" indent="-285750" defTabSz="457200" eaLnBrk="0" hangingPunct="0">
                        <a:lnSpc>
                          <a:spcPct val="130000"/>
                        </a:lnSpc>
                        <a:spcAft>
                          <a:spcPct val="20000"/>
                        </a:spcAft>
                        <a:buClr>
                          <a:srgbClr val="FF0000"/>
                        </a:buClr>
                        <a:buSzPct val="80000"/>
                        <a:defRPr sz="2400" b="1">
                          <a:solidFill>
                            <a:schemeClr val="tx1"/>
                          </a:solidFill>
                          <a:latin typeface="Arial" charset="0"/>
                          <a:ea typeface="ＭＳ Ｐゴシック" charset="-128"/>
                        </a:defRPr>
                      </a:lvl2pPr>
                      <a:lvl3pPr marL="1143000" indent="-228600" defTabSz="457200" eaLnBrk="0" hangingPunct="0">
                        <a:lnSpc>
                          <a:spcPct val="130000"/>
                        </a:lnSpc>
                        <a:spcAft>
                          <a:spcPct val="20000"/>
                        </a:spcAft>
                        <a:buClr>
                          <a:srgbClr val="FF0000"/>
                        </a:buClr>
                        <a:buSzPct val="110000"/>
                        <a:defRPr sz="2400" b="1">
                          <a:solidFill>
                            <a:schemeClr val="tx1"/>
                          </a:solidFill>
                          <a:latin typeface="Arial" charset="0"/>
                          <a:ea typeface="ＭＳ Ｐゴシック" charset="-128"/>
                        </a:defRPr>
                      </a:lvl3pPr>
                      <a:lvl4pPr marL="1600200" indent="-228600" defTabSz="457200" eaLnBrk="0" hangingPunct="0">
                        <a:lnSpc>
                          <a:spcPct val="130000"/>
                        </a:lnSpc>
                        <a:spcAft>
                          <a:spcPct val="20000"/>
                        </a:spcAft>
                        <a:buClr>
                          <a:srgbClr val="FF0000"/>
                        </a:buClr>
                        <a:buSzPct val="85000"/>
                        <a:defRPr sz="2400" b="1">
                          <a:solidFill>
                            <a:schemeClr val="tx1"/>
                          </a:solidFill>
                          <a:latin typeface="Arial" charset="0"/>
                          <a:ea typeface="ＭＳ Ｐゴシック" charset="-128"/>
                        </a:defRPr>
                      </a:lvl4pPr>
                      <a:lvl5pPr marL="2057400" indent="-228600" defTabSz="457200" eaLnBrk="0" hangingPunct="0">
                        <a:lnSpc>
                          <a:spcPct val="130000"/>
                        </a:lnSpc>
                        <a:spcBef>
                          <a:spcPct val="20000"/>
                        </a:spcBef>
                        <a:defRPr>
                          <a:solidFill>
                            <a:schemeClr val="tx1"/>
                          </a:solidFill>
                          <a:latin typeface="Times New Roman" charset="0"/>
                          <a:ea typeface="ＭＳ Ｐゴシック" charset="-128"/>
                        </a:defRPr>
                      </a:lvl5pPr>
                      <a:lvl6pPr marL="25146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6pPr>
                      <a:lvl7pPr marL="29718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7pPr>
                      <a:lvl8pPr marL="34290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8pPr>
                      <a:lvl9pPr marL="38862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lang="en-US" altLang="en-US" sz="2000" b="0" kern="1200" dirty="0">
                          <a:solidFill>
                            <a:schemeClr val="bg1"/>
                          </a:solidFill>
                          <a:effectLst/>
                          <a:latin typeface="Calibri" panose="020F0502020204030204" pitchFamily="34" charset="0"/>
                          <a:ea typeface="+mn-ea"/>
                          <a:cs typeface="Calibri" panose="020F0502020204030204" pitchFamily="34" charset="0"/>
                        </a:rPr>
                        <a:t>48.7</a:t>
                      </a:r>
                    </a:p>
                  </a:txBody>
                  <a:tcPr marL="125542" marR="125542" marT="45725" marB="45725"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2"/>
                  </a:ext>
                </a:extLst>
              </a:tr>
              <a:tr h="132571">
                <a:tc>
                  <a:txBody>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lang="en-US" altLang="en-US" sz="2000" kern="1200" dirty="0">
                          <a:solidFill>
                            <a:schemeClr val="bg1"/>
                          </a:solidFill>
                          <a:effectLst/>
                          <a:latin typeface="Calibri" panose="020F0502020204030204" pitchFamily="34" charset="0"/>
                          <a:ea typeface="ＭＳ Ｐゴシック" charset="-128"/>
                          <a:cs typeface="Calibri" panose="020F0502020204030204" pitchFamily="34" charset="0"/>
                        </a:rPr>
                        <a:t>IV</a:t>
                      </a:r>
                    </a:p>
                  </a:txBody>
                  <a:tcPr marL="125542" marR="125542" marT="45725" marB="45725" anchor="ctr"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lang="en-US" altLang="en-US" sz="2000" b="0" kern="1200" dirty="0">
                          <a:solidFill>
                            <a:schemeClr val="bg1"/>
                          </a:solidFill>
                          <a:effectLst/>
                          <a:latin typeface="Calibri" panose="020F0502020204030204" pitchFamily="34" charset="0"/>
                          <a:ea typeface="+mn-ea"/>
                          <a:cs typeface="Calibri" panose="020F0502020204030204" pitchFamily="34" charset="0"/>
                        </a:rPr>
                        <a:t>28.2</a:t>
                      </a:r>
                    </a:p>
                  </a:txBody>
                  <a:tcPr marL="125542" marR="125542" marT="45725" marB="45725" horzOverflow="overflow">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619284488"/>
                  </a:ext>
                </a:extLst>
              </a:tr>
            </a:tbl>
          </a:graphicData>
        </a:graphic>
      </p:graphicFrame>
      <p:sp>
        <p:nvSpPr>
          <p:cNvPr id="7" name="Text Box 15">
            <a:extLst>
              <a:ext uri="{FF2B5EF4-FFF2-40B4-BE49-F238E27FC236}">
                <a16:creationId xmlns:a16="http://schemas.microsoft.com/office/drawing/2014/main" id="{C238F1C3-574A-900A-9E88-8D561D453B8C}"/>
              </a:ext>
            </a:extLst>
          </p:cNvPr>
          <p:cNvSpPr txBox="1">
            <a:spLocks noChangeArrowheads="1"/>
          </p:cNvSpPr>
          <p:nvPr/>
        </p:nvSpPr>
        <p:spPr bwMode="auto">
          <a:xfrm>
            <a:off x="412751" y="620424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spcBef>
                <a:spcPct val="50000"/>
              </a:spcBef>
            </a:pPr>
            <a:r>
              <a:rPr lang="en-US" sz="1200" b="0" kern="1200" dirty="0">
                <a:solidFill>
                  <a:srgbClr val="455560"/>
                </a:solidFill>
                <a:latin typeface="Calibri" panose="020F0502020204030204" pitchFamily="34" charset="0"/>
                <a:cs typeface="Calibri" panose="020F0502020204030204" pitchFamily="34" charset="0"/>
              </a:rPr>
              <a:t>1. Siegel. CA Cancer J Clin. 2023;73:17. 2. cancer.org/cancer/types/endometrial-cancer/about/key-statistics.html. </a:t>
            </a:r>
            <a:br>
              <a:rPr lang="en-US" sz="1200" b="0" kern="1200" dirty="0">
                <a:solidFill>
                  <a:srgbClr val="455560"/>
                </a:solidFill>
                <a:latin typeface="Calibri" panose="020F0502020204030204" pitchFamily="34" charset="0"/>
                <a:cs typeface="Calibri" panose="020F0502020204030204" pitchFamily="34" charset="0"/>
              </a:rPr>
            </a:br>
            <a:r>
              <a:rPr lang="en-US" sz="1200" b="0" kern="1200" dirty="0">
                <a:solidFill>
                  <a:srgbClr val="455560"/>
                </a:solidFill>
                <a:latin typeface="Calibri" panose="020F0502020204030204" pitchFamily="34" charset="0"/>
                <a:cs typeface="Calibri" panose="020F0502020204030204" pitchFamily="34" charset="0"/>
              </a:rPr>
              <a:t>3. Kasius. </a:t>
            </a:r>
            <a:r>
              <a:rPr lang="en-US" sz="1200" b="0" dirty="0">
                <a:solidFill>
                  <a:srgbClr val="455560"/>
                </a:solidFill>
                <a:latin typeface="Calibri" panose="020F0502020204030204" pitchFamily="34" charset="0"/>
                <a:cs typeface="Calibri" panose="020F0502020204030204" pitchFamily="34" charset="0"/>
              </a:rPr>
              <a:t>Cancers. 2021;13:5848.</a:t>
            </a:r>
            <a:endParaRPr lang="en-US" sz="1200" b="0" kern="1200" dirty="0">
              <a:solidFill>
                <a:srgbClr val="455560"/>
              </a:solidFill>
              <a:highlight>
                <a:srgbClr val="FFFF00"/>
              </a:highligh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308030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DABEE-3783-7746-9CDF-0983E220DCAC}"/>
              </a:ext>
            </a:extLst>
          </p:cNvPr>
          <p:cNvSpPr>
            <a:spLocks noGrp="1"/>
          </p:cNvSpPr>
          <p:nvPr>
            <p:ph type="title"/>
          </p:nvPr>
        </p:nvSpPr>
        <p:spPr>
          <a:xfrm>
            <a:off x="213212" y="238128"/>
            <a:ext cx="11765577" cy="621114"/>
          </a:xfrm>
        </p:spPr>
        <p:txBody>
          <a:bodyPr/>
          <a:lstStyle/>
          <a:p>
            <a:r>
              <a:rPr lang="en-US" dirty="0"/>
              <a:t>Management of Newly Diagnosed or Relapsed/Recurrent EC</a:t>
            </a:r>
          </a:p>
        </p:txBody>
      </p:sp>
      <p:sp>
        <p:nvSpPr>
          <p:cNvPr id="12" name="Rectangle: Rounded Corners 11">
            <a:extLst>
              <a:ext uri="{FF2B5EF4-FFF2-40B4-BE49-F238E27FC236}">
                <a16:creationId xmlns:a16="http://schemas.microsoft.com/office/drawing/2014/main" id="{C2F47975-0FBD-0C93-0F1C-E697B0DFD4C2}"/>
              </a:ext>
            </a:extLst>
          </p:cNvPr>
          <p:cNvSpPr/>
          <p:nvPr/>
        </p:nvSpPr>
        <p:spPr>
          <a:xfrm>
            <a:off x="2495681" y="1653897"/>
            <a:ext cx="1721773" cy="579320"/>
          </a:xfrm>
          <a:prstGeom prst="roundRect">
            <a:avLst>
              <a:gd name="adj" fmla="val 0"/>
            </a:avLst>
          </a:prstGeom>
          <a:solidFill>
            <a:schemeClr val="accent5">
              <a:lumMod val="75000"/>
            </a:schemeClr>
          </a:solidFill>
          <a:ln w="13970" cap="flat" cmpd="sng" algn="ctr">
            <a:noFill/>
            <a:prstDash val="solid"/>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Newly Diagnosed*: Treatments</a:t>
            </a:r>
            <a:r>
              <a:rPr lang="en-US" sz="1200" baseline="30000" dirty="0">
                <a:solidFill>
                  <a:srgbClr val="FFFFFF"/>
                </a:solidFill>
                <a:latin typeface="Calibri" panose="020F0502020204030204" pitchFamily="34" charset="0"/>
                <a:cs typeface="Calibri" panose="020F0502020204030204" pitchFamily="34" charset="0"/>
              </a:rPr>
              <a:t>1-3</a:t>
            </a:r>
            <a:endParaRPr kumimoji="0" lang="en-US" sz="1200" b="1" i="0" u="none" strike="noStrike" kern="1200" cap="none" spc="0" normalizeH="0" baseline="3000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13" name="Rectangle: Rounded Corners 12">
            <a:extLst>
              <a:ext uri="{FF2B5EF4-FFF2-40B4-BE49-F238E27FC236}">
                <a16:creationId xmlns:a16="http://schemas.microsoft.com/office/drawing/2014/main" id="{49F6A68D-11CD-C232-FCC4-1F32B8417D90}"/>
              </a:ext>
            </a:extLst>
          </p:cNvPr>
          <p:cNvSpPr/>
          <p:nvPr/>
        </p:nvSpPr>
        <p:spPr>
          <a:xfrm>
            <a:off x="196946" y="3305328"/>
            <a:ext cx="1564749" cy="1380435"/>
          </a:xfrm>
          <a:prstGeom prst="roundRect">
            <a:avLst>
              <a:gd name="adj" fmla="val 0"/>
            </a:avLst>
          </a:prstGeom>
          <a:solidFill>
            <a:schemeClr val="accent2"/>
          </a:solidFill>
          <a:ln w="13970" cap="flat" cmpd="sng" algn="ctr">
            <a:noFill/>
            <a:prstDash val="solid"/>
          </a:ln>
          <a:effectLst/>
        </p:spPr>
        <p:txBody>
          <a:bodyPr rtlCol="0" anchor="t"/>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115888" marR="0" lvl="0" indent="-114300" defTabSz="685800" rtl="0" eaLnBrk="0" fontAlgn="base" latinLnBrk="0" hangingPunct="0">
              <a:lnSpc>
                <a:spcPct val="100000"/>
              </a:lnSpc>
              <a:spcBef>
                <a:spcPts val="600"/>
              </a:spcBef>
              <a:spcAft>
                <a:spcPct val="0"/>
              </a:spcAft>
              <a:buClrTx/>
              <a:buSzTx/>
              <a:buFont typeface="Wingdings" panose="05000000000000000000" pitchFamily="2" charset="2"/>
              <a:buChar char="§"/>
              <a:tabLst/>
              <a:defRPr/>
            </a:pPr>
            <a:r>
              <a:rPr kumimoji="0" lang="en-US" sz="105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Surgery ± RT</a:t>
            </a:r>
          </a:p>
          <a:p>
            <a:pPr marL="115888" indent="-114300" defTabSz="685800">
              <a:spcBef>
                <a:spcPts val="600"/>
              </a:spcBef>
              <a:buFont typeface="Wingdings" panose="05000000000000000000" pitchFamily="2" charset="2"/>
              <a:buChar char="§"/>
              <a:defRPr/>
            </a:pPr>
            <a:r>
              <a:rPr lang="en-US" sz="1050" b="0" dirty="0">
                <a:solidFill>
                  <a:srgbClr val="FFFFFF"/>
                </a:solidFill>
                <a:latin typeface="Calibri" panose="020F0502020204030204" pitchFamily="34" charset="0"/>
                <a:cs typeface="Calibri" panose="020F0502020204030204" pitchFamily="34" charset="0"/>
              </a:rPr>
              <a:t>Frail/comorbidities: </a:t>
            </a:r>
            <a:r>
              <a:rPr lang="en-US" sz="1050" b="0" dirty="0">
                <a:latin typeface="Calibri" panose="020F0502020204030204" pitchFamily="34" charset="0"/>
                <a:cs typeface="Calibri" panose="020F0502020204030204" pitchFamily="34" charset="0"/>
              </a:rPr>
              <a:t>external RT and/or vaginal brachytherapy is recommended</a:t>
            </a:r>
            <a:endParaRPr kumimoji="0" lang="en-US" sz="105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a:p>
            <a:pPr marL="115888" marR="0" lvl="0" indent="-114300" defTabSz="685800" rtl="0" eaLnBrk="0" fontAlgn="base" latinLnBrk="0" hangingPunct="0">
              <a:lnSpc>
                <a:spcPct val="100000"/>
              </a:lnSpc>
              <a:spcBef>
                <a:spcPts val="600"/>
              </a:spcBef>
              <a:spcAft>
                <a:spcPct val="0"/>
              </a:spcAft>
              <a:buClrTx/>
              <a:buSzTx/>
              <a:buFont typeface="Wingdings" panose="05000000000000000000" pitchFamily="2" charset="2"/>
              <a:buChar char="§"/>
              <a:tabLst/>
              <a:defRPr/>
            </a:pPr>
            <a:r>
              <a:rPr lang="en-US" sz="1050" b="0" dirty="0">
                <a:solidFill>
                  <a:srgbClr val="FFFFFF"/>
                </a:solidFill>
                <a:latin typeface="Calibri" panose="020F0502020204030204" pitchFamily="34" charset="0"/>
                <a:cs typeface="Calibri" panose="020F0502020204030204" pitchFamily="34" charset="0"/>
              </a:rPr>
              <a:t>Fertility-sparing hormonal tx</a:t>
            </a:r>
            <a:endParaRPr kumimoji="0" lang="en-US" sz="105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14" name="Rectangle: Rounded Corners 13">
            <a:extLst>
              <a:ext uri="{FF2B5EF4-FFF2-40B4-BE49-F238E27FC236}">
                <a16:creationId xmlns:a16="http://schemas.microsoft.com/office/drawing/2014/main" id="{5F023EFC-44CA-5607-18EA-412A5A62AA24}"/>
              </a:ext>
            </a:extLst>
          </p:cNvPr>
          <p:cNvSpPr/>
          <p:nvPr/>
        </p:nvSpPr>
        <p:spPr>
          <a:xfrm>
            <a:off x="426878" y="2553298"/>
            <a:ext cx="1098734" cy="576353"/>
          </a:xfrm>
          <a:prstGeom prst="roundRect">
            <a:avLst>
              <a:gd name="adj" fmla="val 0"/>
            </a:avLst>
          </a:prstGeom>
          <a:solidFill>
            <a:srgbClr val="015873"/>
          </a:solidFill>
          <a:ln w="13970" cap="flat" cmpd="sng" algn="ctr">
            <a:noFill/>
            <a:prstDash val="solid"/>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Stage I </a:t>
            </a:r>
          </a:p>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Endometrioid</a:t>
            </a:r>
          </a:p>
        </p:txBody>
      </p:sp>
      <p:sp>
        <p:nvSpPr>
          <p:cNvPr id="15" name="Rectangle: Rounded Corners 14">
            <a:extLst>
              <a:ext uri="{FF2B5EF4-FFF2-40B4-BE49-F238E27FC236}">
                <a16:creationId xmlns:a16="http://schemas.microsoft.com/office/drawing/2014/main" id="{04D72F99-39A4-89AA-F7E6-4A76E91932BB}"/>
              </a:ext>
            </a:extLst>
          </p:cNvPr>
          <p:cNvSpPr/>
          <p:nvPr/>
        </p:nvSpPr>
        <p:spPr>
          <a:xfrm>
            <a:off x="2004857" y="2553298"/>
            <a:ext cx="1168861" cy="576354"/>
          </a:xfrm>
          <a:prstGeom prst="roundRect">
            <a:avLst>
              <a:gd name="adj" fmla="val 0"/>
            </a:avLst>
          </a:prstGeom>
          <a:solidFill>
            <a:srgbClr val="015873"/>
          </a:solidFill>
          <a:ln w="13970" cap="flat" cmpd="sng" algn="ctr">
            <a:noFill/>
            <a:prstDash val="solid"/>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Stage II</a:t>
            </a:r>
          </a:p>
        </p:txBody>
      </p:sp>
      <p:sp>
        <p:nvSpPr>
          <p:cNvPr id="16" name="Rectangle: Rounded Corners 15">
            <a:extLst>
              <a:ext uri="{FF2B5EF4-FFF2-40B4-BE49-F238E27FC236}">
                <a16:creationId xmlns:a16="http://schemas.microsoft.com/office/drawing/2014/main" id="{620B4267-94B6-28DA-EEC0-F72F5050DC15}"/>
              </a:ext>
            </a:extLst>
          </p:cNvPr>
          <p:cNvSpPr/>
          <p:nvPr/>
        </p:nvSpPr>
        <p:spPr>
          <a:xfrm>
            <a:off x="3611256" y="2553299"/>
            <a:ext cx="1168861" cy="576354"/>
          </a:xfrm>
          <a:prstGeom prst="roundRect">
            <a:avLst>
              <a:gd name="adj" fmla="val 0"/>
            </a:avLst>
          </a:prstGeom>
          <a:solidFill>
            <a:srgbClr val="015873"/>
          </a:solidFill>
          <a:ln w="13970" cap="flat" cmpd="sng" algn="ctr">
            <a:noFill/>
            <a:prstDash val="solid"/>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Stage IIIA-IIIC</a:t>
            </a:r>
          </a:p>
          <a:p>
            <a:pPr marL="0" marR="0" lvl="0" indent="0" algn="ctr" defTabSz="685800" rtl="0" eaLnBrk="0" fontAlgn="base" latinLnBrk="0" hangingPunct="0">
              <a:lnSpc>
                <a:spcPct val="100000"/>
              </a:lnSpc>
              <a:spcBef>
                <a:spcPct val="0"/>
              </a:spcBef>
              <a:spcAft>
                <a:spcPct val="0"/>
              </a:spcAft>
              <a:buClrTx/>
              <a:buSzTx/>
              <a:buFontTx/>
              <a:buNone/>
              <a:tabLst/>
              <a:defRPr/>
            </a:pPr>
            <a:r>
              <a:rPr lang="en-US" sz="1200" dirty="0">
                <a:solidFill>
                  <a:srgbClr val="FFFFFF"/>
                </a:solidFill>
                <a:latin typeface="Calibri" panose="020F0502020204030204" pitchFamily="34" charset="0"/>
                <a:cs typeface="Calibri" panose="020F0502020204030204" pitchFamily="34" charset="0"/>
              </a:rPr>
              <a:t>(lymph node involvement)</a:t>
            </a:r>
            <a:endParaRPr kumimoji="0" lang="en-US" sz="1200" b="1" i="0" u="none" strike="noStrike" kern="1200" cap="none" spc="0" normalizeH="0" baseline="-2500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17" name="Rectangle: Rounded Corners 16">
            <a:extLst>
              <a:ext uri="{FF2B5EF4-FFF2-40B4-BE49-F238E27FC236}">
                <a16:creationId xmlns:a16="http://schemas.microsoft.com/office/drawing/2014/main" id="{33A1D0DB-431B-B962-51AE-13E34F65D295}"/>
              </a:ext>
            </a:extLst>
          </p:cNvPr>
          <p:cNvSpPr/>
          <p:nvPr/>
        </p:nvSpPr>
        <p:spPr>
          <a:xfrm>
            <a:off x="1803451" y="3305328"/>
            <a:ext cx="1564749" cy="1243890"/>
          </a:xfrm>
          <a:prstGeom prst="roundRect">
            <a:avLst>
              <a:gd name="adj" fmla="val 0"/>
            </a:avLst>
          </a:prstGeom>
          <a:solidFill>
            <a:schemeClr val="accent2"/>
          </a:solidFill>
          <a:ln w="13970" cap="flat" cmpd="sng" algn="ctr">
            <a:noFill/>
            <a:prstDash val="solid"/>
          </a:ln>
          <a:effectLst/>
        </p:spPr>
        <p:txBody>
          <a:bodyPr rtlCol="0" anchor="t"/>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algn="ctr" defTabSz="685800"/>
            <a:r>
              <a:rPr lang="en-US" sz="1050" b="0" dirty="0">
                <a:latin typeface="Calibri" panose="020F0502020204030204" pitchFamily="34" charset="0"/>
                <a:cs typeface="Calibri" panose="020F0502020204030204" pitchFamily="34" charset="0"/>
              </a:rPr>
              <a:t>Surgery (to remove uterus, connective tissue, upper part of vagina, both fallopian tubes, and ovaries) + external RT and/or vaginal brachytherapy</a:t>
            </a:r>
          </a:p>
        </p:txBody>
      </p:sp>
      <p:sp>
        <p:nvSpPr>
          <p:cNvPr id="18" name="Rectangle: Rounded Corners 17">
            <a:extLst>
              <a:ext uri="{FF2B5EF4-FFF2-40B4-BE49-F238E27FC236}">
                <a16:creationId xmlns:a16="http://schemas.microsoft.com/office/drawing/2014/main" id="{7E163501-60C8-CAE3-A75F-1BA9BD2435E6}"/>
              </a:ext>
            </a:extLst>
          </p:cNvPr>
          <p:cNvSpPr/>
          <p:nvPr/>
        </p:nvSpPr>
        <p:spPr>
          <a:xfrm>
            <a:off x="5081899" y="2553299"/>
            <a:ext cx="2123140" cy="576354"/>
          </a:xfrm>
          <a:prstGeom prst="roundRect">
            <a:avLst>
              <a:gd name="adj" fmla="val 0"/>
            </a:avLst>
          </a:prstGeom>
          <a:solidFill>
            <a:srgbClr val="015873"/>
          </a:solidFill>
          <a:ln w="13970" cap="flat" cmpd="sng" algn="ctr">
            <a:noFill/>
            <a:prstDash val="solid"/>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Stage IVA-IVB</a:t>
            </a:r>
          </a:p>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(spread into bladder or </a:t>
            </a:r>
            <a:br>
              <a:rPr kumimoji="0" lang="en-US" sz="1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b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lymph nodes outside pelvis)</a:t>
            </a:r>
            <a:endParaRPr kumimoji="0" lang="en-US" sz="1200" b="1" i="0" u="none" strike="noStrike" kern="1200" cap="none" spc="0" normalizeH="0" baseline="-25000" noProof="0" dirty="0">
              <a:ln>
                <a:noFill/>
              </a:ln>
              <a:solidFill>
                <a:srgbClr val="FFFFFF"/>
              </a:solidFill>
              <a:effectLst/>
              <a:uLnTx/>
              <a:uFillTx/>
              <a:latin typeface="Calibri" panose="020F0502020204030204" pitchFamily="34" charset="0"/>
              <a:cs typeface="Calibri" panose="020F0502020204030204" pitchFamily="34" charset="0"/>
            </a:endParaRPr>
          </a:p>
        </p:txBody>
      </p:sp>
      <p:cxnSp>
        <p:nvCxnSpPr>
          <p:cNvPr id="19" name="Straight Connector 18">
            <a:extLst>
              <a:ext uri="{FF2B5EF4-FFF2-40B4-BE49-F238E27FC236}">
                <a16:creationId xmlns:a16="http://schemas.microsoft.com/office/drawing/2014/main" id="{1D384365-E186-96A7-048B-BC6ABEEF4A5D}"/>
              </a:ext>
            </a:extLst>
          </p:cNvPr>
          <p:cNvCxnSpPr>
            <a:cxnSpLocks/>
          </p:cNvCxnSpPr>
          <p:nvPr/>
        </p:nvCxnSpPr>
        <p:spPr>
          <a:xfrm flipH="1">
            <a:off x="4631493" y="2930980"/>
            <a:ext cx="1" cy="93997"/>
          </a:xfrm>
          <a:prstGeom prst="line">
            <a:avLst/>
          </a:prstGeom>
          <a:noFill/>
          <a:ln w="12700" cap="flat" cmpd="sng" algn="ctr">
            <a:solidFill>
              <a:srgbClr val="000000">
                <a:lumMod val="65000"/>
                <a:lumOff val="35000"/>
              </a:srgbClr>
            </a:solidFill>
            <a:prstDash val="sysDot"/>
          </a:ln>
          <a:effectLst/>
        </p:spPr>
      </p:cxnSp>
      <p:cxnSp>
        <p:nvCxnSpPr>
          <p:cNvPr id="20" name="Connector: Elbow 19">
            <a:extLst>
              <a:ext uri="{FF2B5EF4-FFF2-40B4-BE49-F238E27FC236}">
                <a16:creationId xmlns:a16="http://schemas.microsoft.com/office/drawing/2014/main" id="{646C84D8-4510-1890-2461-7AA191961248}"/>
              </a:ext>
            </a:extLst>
          </p:cNvPr>
          <p:cNvCxnSpPr>
            <a:cxnSpLocks/>
            <a:stCxn id="27" idx="1"/>
            <a:endCxn id="12" idx="0"/>
          </p:cNvCxnSpPr>
          <p:nvPr/>
        </p:nvCxnSpPr>
        <p:spPr>
          <a:xfrm rot="10800000" flipV="1">
            <a:off x="3356568" y="1273727"/>
            <a:ext cx="1065876" cy="380169"/>
          </a:xfrm>
          <a:prstGeom prst="bentConnector2">
            <a:avLst/>
          </a:prstGeom>
          <a:noFill/>
          <a:ln w="28575" cap="flat" cmpd="sng" algn="ctr">
            <a:solidFill>
              <a:srgbClr val="000000"/>
            </a:solidFill>
            <a:prstDash val="solid"/>
            <a:tailEnd type="triangle"/>
          </a:ln>
          <a:effectLst/>
        </p:spPr>
      </p:cxnSp>
      <p:cxnSp>
        <p:nvCxnSpPr>
          <p:cNvPr id="21" name="Connector: Elbow 20">
            <a:extLst>
              <a:ext uri="{FF2B5EF4-FFF2-40B4-BE49-F238E27FC236}">
                <a16:creationId xmlns:a16="http://schemas.microsoft.com/office/drawing/2014/main" id="{D095E32C-052B-DAB3-FC3B-28314A3DACAD}"/>
              </a:ext>
            </a:extLst>
          </p:cNvPr>
          <p:cNvCxnSpPr>
            <a:cxnSpLocks/>
            <a:stCxn id="27" idx="3"/>
            <a:endCxn id="31" idx="0"/>
          </p:cNvCxnSpPr>
          <p:nvPr/>
        </p:nvCxnSpPr>
        <p:spPr>
          <a:xfrm>
            <a:off x="6524681" y="1273728"/>
            <a:ext cx="1752202" cy="455859"/>
          </a:xfrm>
          <a:prstGeom prst="bentConnector2">
            <a:avLst/>
          </a:prstGeom>
          <a:noFill/>
          <a:ln w="28575" cap="flat" cmpd="sng" algn="ctr">
            <a:solidFill>
              <a:srgbClr val="000000"/>
            </a:solidFill>
            <a:prstDash val="solid"/>
            <a:tailEnd type="triangle"/>
          </a:ln>
          <a:effectLst/>
        </p:spPr>
      </p:cxnSp>
      <p:cxnSp>
        <p:nvCxnSpPr>
          <p:cNvPr id="22" name="Connector: Elbow 21">
            <a:extLst>
              <a:ext uri="{FF2B5EF4-FFF2-40B4-BE49-F238E27FC236}">
                <a16:creationId xmlns:a16="http://schemas.microsoft.com/office/drawing/2014/main" id="{EA3F66F2-33D6-0227-B674-B763EBF1416C}"/>
              </a:ext>
            </a:extLst>
          </p:cNvPr>
          <p:cNvCxnSpPr>
            <a:cxnSpLocks/>
            <a:stCxn id="12" idx="2"/>
            <a:endCxn id="14" idx="0"/>
          </p:cNvCxnSpPr>
          <p:nvPr/>
        </p:nvCxnSpPr>
        <p:spPr>
          <a:xfrm rot="5400000">
            <a:off x="2006367" y="1203096"/>
            <a:ext cx="320081" cy="2380323"/>
          </a:xfrm>
          <a:prstGeom prst="bentConnector3">
            <a:avLst>
              <a:gd name="adj1" fmla="val 50000"/>
            </a:avLst>
          </a:prstGeom>
          <a:noFill/>
          <a:ln w="28575" cap="flat" cmpd="sng" algn="ctr">
            <a:solidFill>
              <a:srgbClr val="000000"/>
            </a:solidFill>
            <a:prstDash val="sysDot"/>
            <a:tailEnd type="triangle"/>
          </a:ln>
          <a:effectLst/>
        </p:spPr>
      </p:cxnSp>
      <p:cxnSp>
        <p:nvCxnSpPr>
          <p:cNvPr id="23" name="Connector: Elbow 22">
            <a:extLst>
              <a:ext uri="{FF2B5EF4-FFF2-40B4-BE49-F238E27FC236}">
                <a16:creationId xmlns:a16="http://schemas.microsoft.com/office/drawing/2014/main" id="{2A02D052-1956-A843-752A-49BC56E6F48C}"/>
              </a:ext>
            </a:extLst>
          </p:cNvPr>
          <p:cNvCxnSpPr>
            <a:cxnSpLocks/>
            <a:stCxn id="12" idx="2"/>
            <a:endCxn id="16" idx="0"/>
          </p:cNvCxnSpPr>
          <p:nvPr/>
        </p:nvCxnSpPr>
        <p:spPr>
          <a:xfrm rot="16200000" flipH="1">
            <a:off x="3616086" y="1973698"/>
            <a:ext cx="320082" cy="839119"/>
          </a:xfrm>
          <a:prstGeom prst="bentConnector3">
            <a:avLst>
              <a:gd name="adj1" fmla="val 50000"/>
            </a:avLst>
          </a:prstGeom>
          <a:noFill/>
          <a:ln w="28575" cap="flat" cmpd="sng" algn="ctr">
            <a:solidFill>
              <a:srgbClr val="000000"/>
            </a:solidFill>
            <a:prstDash val="sysDot"/>
            <a:tailEnd type="triangle"/>
          </a:ln>
          <a:effectLst/>
        </p:spPr>
      </p:cxnSp>
      <p:cxnSp>
        <p:nvCxnSpPr>
          <p:cNvPr id="24" name="Straight Arrow Connector 23">
            <a:extLst>
              <a:ext uri="{FF2B5EF4-FFF2-40B4-BE49-F238E27FC236}">
                <a16:creationId xmlns:a16="http://schemas.microsoft.com/office/drawing/2014/main" id="{FB8755A8-728D-87C8-A3EA-8BA9F1B90A95}"/>
              </a:ext>
            </a:extLst>
          </p:cNvPr>
          <p:cNvCxnSpPr>
            <a:cxnSpLocks/>
            <a:endCxn id="15" idx="0"/>
          </p:cNvCxnSpPr>
          <p:nvPr/>
        </p:nvCxnSpPr>
        <p:spPr bwMode="auto">
          <a:xfrm>
            <a:off x="2588010" y="2472271"/>
            <a:ext cx="1278" cy="81027"/>
          </a:xfrm>
          <a:prstGeom prst="straightConnector1">
            <a:avLst/>
          </a:prstGeom>
          <a:noFill/>
          <a:ln w="28575" cap="flat" cmpd="sng" algn="ctr">
            <a:solidFill>
              <a:srgbClr val="000000"/>
            </a:solidFill>
            <a:prstDash val="solid"/>
            <a:round/>
            <a:headEnd type="none" w="med" len="med"/>
            <a:tailEnd type="triangle"/>
          </a:ln>
          <a:effectLst/>
        </p:spPr>
      </p:cxnSp>
      <p:cxnSp>
        <p:nvCxnSpPr>
          <p:cNvPr id="25" name="Straight Arrow Connector 24">
            <a:extLst>
              <a:ext uri="{FF2B5EF4-FFF2-40B4-BE49-F238E27FC236}">
                <a16:creationId xmlns:a16="http://schemas.microsoft.com/office/drawing/2014/main" id="{13937669-35F4-3357-D28C-796FE583B836}"/>
              </a:ext>
            </a:extLst>
          </p:cNvPr>
          <p:cNvCxnSpPr>
            <a:cxnSpLocks/>
            <a:stCxn id="14" idx="2"/>
            <a:endCxn id="13" idx="0"/>
          </p:cNvCxnSpPr>
          <p:nvPr/>
        </p:nvCxnSpPr>
        <p:spPr bwMode="auto">
          <a:xfrm>
            <a:off x="976245" y="3129651"/>
            <a:ext cx="3076" cy="175677"/>
          </a:xfrm>
          <a:prstGeom prst="straightConnector1">
            <a:avLst/>
          </a:prstGeom>
          <a:noFill/>
          <a:ln w="28575" cap="flat" cmpd="sng" algn="ctr">
            <a:solidFill>
              <a:srgbClr val="000000"/>
            </a:solidFill>
            <a:prstDash val="sysDot"/>
            <a:round/>
            <a:headEnd type="none" w="med" len="med"/>
            <a:tailEnd type="triangle"/>
          </a:ln>
          <a:effectLst/>
        </p:spPr>
      </p:cxnSp>
      <p:cxnSp>
        <p:nvCxnSpPr>
          <p:cNvPr id="26" name="Straight Arrow Connector 25">
            <a:extLst>
              <a:ext uri="{FF2B5EF4-FFF2-40B4-BE49-F238E27FC236}">
                <a16:creationId xmlns:a16="http://schemas.microsoft.com/office/drawing/2014/main" id="{1557BE5B-77EF-8D4D-B92D-C8539CAA2382}"/>
              </a:ext>
            </a:extLst>
          </p:cNvPr>
          <p:cNvCxnSpPr>
            <a:cxnSpLocks/>
            <a:stCxn id="15" idx="2"/>
            <a:endCxn id="17" idx="0"/>
          </p:cNvCxnSpPr>
          <p:nvPr/>
        </p:nvCxnSpPr>
        <p:spPr bwMode="auto">
          <a:xfrm flipH="1">
            <a:off x="2585826" y="3129652"/>
            <a:ext cx="3462" cy="175676"/>
          </a:xfrm>
          <a:prstGeom prst="straightConnector1">
            <a:avLst/>
          </a:prstGeom>
          <a:noFill/>
          <a:ln w="28575" cap="flat" cmpd="sng" algn="ctr">
            <a:solidFill>
              <a:srgbClr val="000000"/>
            </a:solidFill>
            <a:prstDash val="sysDot"/>
            <a:round/>
            <a:headEnd type="none" w="med" len="med"/>
            <a:tailEnd type="triangle"/>
          </a:ln>
          <a:effectLst/>
        </p:spPr>
      </p:cxnSp>
      <p:sp>
        <p:nvSpPr>
          <p:cNvPr id="27" name="Rectangle: Rounded Corners 26">
            <a:extLst>
              <a:ext uri="{FF2B5EF4-FFF2-40B4-BE49-F238E27FC236}">
                <a16:creationId xmlns:a16="http://schemas.microsoft.com/office/drawing/2014/main" id="{CDF77B5D-C4C2-737B-3308-CB5E71B8EC8E}"/>
              </a:ext>
            </a:extLst>
          </p:cNvPr>
          <p:cNvSpPr/>
          <p:nvPr/>
        </p:nvSpPr>
        <p:spPr>
          <a:xfrm>
            <a:off x="4422444" y="1005926"/>
            <a:ext cx="2102237" cy="535604"/>
          </a:xfrm>
          <a:prstGeom prst="roundRect">
            <a:avLst>
              <a:gd name="adj" fmla="val 0"/>
            </a:avLst>
          </a:prstGeom>
          <a:solidFill>
            <a:srgbClr val="682E74"/>
          </a:solidFill>
          <a:ln w="13970" cap="flat" cmpd="sng" algn="ctr">
            <a:noFill/>
            <a:prstDash val="solid"/>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rPr>
              <a:t>Initial Diagnosis</a:t>
            </a:r>
            <a:endParaRPr kumimoji="0" lang="en-US" sz="1200" b="1" i="0" u="none" strike="noStrike" kern="1200" cap="none" spc="0" normalizeH="0" baseline="30000" noProof="0" dirty="0">
              <a:ln>
                <a:noFill/>
              </a:ln>
              <a:solidFill>
                <a:prstClr val="white"/>
              </a:solidFill>
              <a:effectLst/>
              <a:uLnTx/>
              <a:uFillTx/>
              <a:latin typeface="Calibri" panose="020F0502020204030204" pitchFamily="34" charset="0"/>
              <a:cs typeface="Calibri" panose="020F0502020204030204" pitchFamily="34" charset="0"/>
            </a:endParaRPr>
          </a:p>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rPr>
              <a:t>Colposcopy/Biopsy</a:t>
            </a:r>
          </a:p>
        </p:txBody>
      </p:sp>
      <p:cxnSp>
        <p:nvCxnSpPr>
          <p:cNvPr id="28" name="Connector: Elbow 27">
            <a:extLst>
              <a:ext uri="{FF2B5EF4-FFF2-40B4-BE49-F238E27FC236}">
                <a16:creationId xmlns:a16="http://schemas.microsoft.com/office/drawing/2014/main" id="{008B040B-FB5A-DA55-AA3A-E2B8BFBFF417}"/>
              </a:ext>
            </a:extLst>
          </p:cNvPr>
          <p:cNvCxnSpPr>
            <a:cxnSpLocks/>
            <a:stCxn id="27" idx="3"/>
            <a:endCxn id="38" idx="0"/>
          </p:cNvCxnSpPr>
          <p:nvPr/>
        </p:nvCxnSpPr>
        <p:spPr>
          <a:xfrm>
            <a:off x="6524681" y="1273728"/>
            <a:ext cx="4423764" cy="440782"/>
          </a:xfrm>
          <a:prstGeom prst="bentConnector2">
            <a:avLst/>
          </a:prstGeom>
          <a:noFill/>
          <a:ln w="28575" cap="flat" cmpd="sng" algn="ctr">
            <a:solidFill>
              <a:srgbClr val="000000"/>
            </a:solidFill>
            <a:prstDash val="solid"/>
            <a:tailEnd type="triangle"/>
          </a:ln>
          <a:effectLst/>
        </p:spPr>
      </p:cxnSp>
      <p:cxnSp>
        <p:nvCxnSpPr>
          <p:cNvPr id="30" name="Connector: Elbow 29">
            <a:extLst>
              <a:ext uri="{FF2B5EF4-FFF2-40B4-BE49-F238E27FC236}">
                <a16:creationId xmlns:a16="http://schemas.microsoft.com/office/drawing/2014/main" id="{1BD7EA75-6962-35B0-3A6B-6EA93FD0A824}"/>
              </a:ext>
            </a:extLst>
          </p:cNvPr>
          <p:cNvCxnSpPr>
            <a:cxnSpLocks/>
          </p:cNvCxnSpPr>
          <p:nvPr/>
        </p:nvCxnSpPr>
        <p:spPr>
          <a:xfrm rot="16200000" flipH="1">
            <a:off x="4625689" y="997353"/>
            <a:ext cx="248659" cy="2786901"/>
          </a:xfrm>
          <a:prstGeom prst="bentConnector3">
            <a:avLst>
              <a:gd name="adj1" fmla="val 50000"/>
            </a:avLst>
          </a:prstGeom>
          <a:noFill/>
          <a:ln w="28575" cap="flat" cmpd="sng" algn="ctr">
            <a:solidFill>
              <a:srgbClr val="000000"/>
            </a:solidFill>
            <a:prstDash val="sysDot"/>
            <a:tailEnd type="triangle"/>
          </a:ln>
          <a:effectLst/>
        </p:spPr>
      </p:cxnSp>
      <p:sp>
        <p:nvSpPr>
          <p:cNvPr id="31" name="Rectangle: Rounded Corners 30">
            <a:extLst>
              <a:ext uri="{FF2B5EF4-FFF2-40B4-BE49-F238E27FC236}">
                <a16:creationId xmlns:a16="http://schemas.microsoft.com/office/drawing/2014/main" id="{143F3C32-DE3D-D00F-6C9C-B45489702470}"/>
              </a:ext>
            </a:extLst>
          </p:cNvPr>
          <p:cNvSpPr/>
          <p:nvPr/>
        </p:nvSpPr>
        <p:spPr>
          <a:xfrm>
            <a:off x="7328747" y="1729587"/>
            <a:ext cx="1896272" cy="579319"/>
          </a:xfrm>
          <a:prstGeom prst="roundRect">
            <a:avLst>
              <a:gd name="adj" fmla="val 0"/>
            </a:avLst>
          </a:prstGeom>
          <a:solidFill>
            <a:schemeClr val="accent4"/>
          </a:solidFill>
          <a:ln w="13970" cap="flat" cmpd="sng" algn="ctr">
            <a:noFill/>
            <a:prstDash val="solid"/>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Local Recurrence</a:t>
            </a:r>
            <a:r>
              <a:rPr kumimoji="0" lang="en-US" sz="1200" b="1" i="0" u="none" strike="noStrike" kern="1200" cap="none" spc="0" normalizeH="0" baseline="30000" noProof="0" dirty="0">
                <a:ln>
                  <a:noFill/>
                </a:ln>
                <a:solidFill>
                  <a:srgbClr val="FFFFFF"/>
                </a:solidFill>
                <a:effectLst/>
                <a:uLnTx/>
                <a:uFillTx/>
                <a:latin typeface="Calibri" panose="020F0502020204030204" pitchFamily="34" charset="0"/>
                <a:cs typeface="Calibri" panose="020F0502020204030204" pitchFamily="34" charset="0"/>
              </a:rPr>
              <a:t>1,2</a:t>
            </a:r>
          </a:p>
        </p:txBody>
      </p:sp>
      <p:sp>
        <p:nvSpPr>
          <p:cNvPr id="32" name="Rectangle: Rounded Corners 31">
            <a:extLst>
              <a:ext uri="{FF2B5EF4-FFF2-40B4-BE49-F238E27FC236}">
                <a16:creationId xmlns:a16="http://schemas.microsoft.com/office/drawing/2014/main" id="{3FA91027-CCE0-C03F-EAE1-4907CDBC834C}"/>
              </a:ext>
            </a:extLst>
          </p:cNvPr>
          <p:cNvSpPr/>
          <p:nvPr/>
        </p:nvSpPr>
        <p:spPr>
          <a:xfrm>
            <a:off x="8717653" y="2533854"/>
            <a:ext cx="1126901" cy="1114104"/>
          </a:xfrm>
          <a:prstGeom prst="roundRect">
            <a:avLst>
              <a:gd name="adj" fmla="val 0"/>
            </a:avLst>
          </a:prstGeom>
          <a:solidFill>
            <a:srgbClr val="4DA1BB">
              <a:lumMod val="75000"/>
            </a:srgbClr>
          </a:solidFill>
          <a:ln w="13970" cap="flat" cmpd="sng" algn="ctr">
            <a:noFill/>
            <a:prstDash val="solid"/>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defTabSz="685800">
              <a:spcBef>
                <a:spcPts val="600"/>
              </a:spcBef>
            </a:pPr>
            <a:r>
              <a:rPr lang="en-US" sz="1050" dirty="0">
                <a:solidFill>
                  <a:srgbClr val="FFFFFF"/>
                </a:solidFill>
                <a:latin typeface="Calibri" panose="020F0502020204030204" pitchFamily="34" charset="0"/>
                <a:cs typeface="Calibri" panose="020F0502020204030204" pitchFamily="34" charset="0"/>
              </a:rPr>
              <a:t>Palliative RT </a:t>
            </a:r>
          </a:p>
          <a:p>
            <a:pPr marL="115888" indent="-115888" defTabSz="685800">
              <a:spcBef>
                <a:spcPts val="600"/>
              </a:spcBef>
              <a:buFont typeface="Wingdings" panose="05000000000000000000" pitchFamily="2" charset="2"/>
              <a:buChar char="§"/>
            </a:pPr>
            <a:r>
              <a:rPr lang="en-US" sz="1050" b="0" dirty="0">
                <a:solidFill>
                  <a:srgbClr val="FFFFFF"/>
                </a:solidFill>
                <a:latin typeface="Calibri" panose="020F0502020204030204" pitchFamily="34" charset="0"/>
                <a:cs typeface="Calibri" panose="020F0502020204030204" pitchFamily="34" charset="0"/>
              </a:rPr>
              <a:t>Reduce bleeding/pain from pelvic disease or metastases</a:t>
            </a:r>
          </a:p>
        </p:txBody>
      </p:sp>
      <p:cxnSp>
        <p:nvCxnSpPr>
          <p:cNvPr id="33" name="Connector: Elbow 32">
            <a:extLst>
              <a:ext uri="{FF2B5EF4-FFF2-40B4-BE49-F238E27FC236}">
                <a16:creationId xmlns:a16="http://schemas.microsoft.com/office/drawing/2014/main" id="{58A5BBB9-AA4E-3A37-CDB1-464F0C2A723B}"/>
              </a:ext>
            </a:extLst>
          </p:cNvPr>
          <p:cNvCxnSpPr>
            <a:cxnSpLocks/>
            <a:stCxn id="31" idx="2"/>
            <a:endCxn id="32" idx="0"/>
          </p:cNvCxnSpPr>
          <p:nvPr/>
        </p:nvCxnSpPr>
        <p:spPr>
          <a:xfrm rot="16200000" flipH="1">
            <a:off x="8666519" y="1919269"/>
            <a:ext cx="224948" cy="1004221"/>
          </a:xfrm>
          <a:prstGeom prst="bentConnector3">
            <a:avLst>
              <a:gd name="adj1" fmla="val 50000"/>
            </a:avLst>
          </a:prstGeom>
          <a:noFill/>
          <a:ln w="28575" cap="flat" cmpd="sng" algn="ctr">
            <a:solidFill>
              <a:schemeClr val="bg1"/>
            </a:solidFill>
            <a:prstDash val="sysDot"/>
            <a:tailEnd type="triangle"/>
          </a:ln>
          <a:effectLst/>
        </p:spPr>
      </p:cxnSp>
      <p:cxnSp>
        <p:nvCxnSpPr>
          <p:cNvPr id="34" name="Connector: Elbow 33">
            <a:extLst>
              <a:ext uri="{FF2B5EF4-FFF2-40B4-BE49-F238E27FC236}">
                <a16:creationId xmlns:a16="http://schemas.microsoft.com/office/drawing/2014/main" id="{C373ED69-BCFE-C312-F379-C307DE3E655D}"/>
              </a:ext>
            </a:extLst>
          </p:cNvPr>
          <p:cNvCxnSpPr>
            <a:cxnSpLocks/>
            <a:stCxn id="31" idx="2"/>
            <a:endCxn id="49" idx="0"/>
          </p:cNvCxnSpPr>
          <p:nvPr/>
        </p:nvCxnSpPr>
        <p:spPr>
          <a:xfrm rot="5400000">
            <a:off x="7968568" y="2225537"/>
            <a:ext cx="224947" cy="391685"/>
          </a:xfrm>
          <a:prstGeom prst="bentConnector3">
            <a:avLst>
              <a:gd name="adj1" fmla="val 50000"/>
            </a:avLst>
          </a:prstGeom>
          <a:noFill/>
          <a:ln w="28575" cap="flat" cmpd="sng" algn="ctr">
            <a:solidFill>
              <a:schemeClr val="bg1"/>
            </a:solidFill>
            <a:prstDash val="sysDot"/>
            <a:tailEnd type="triangle"/>
          </a:ln>
          <a:effectLst/>
        </p:spPr>
      </p:cxnSp>
      <p:cxnSp>
        <p:nvCxnSpPr>
          <p:cNvPr id="35" name="Straight Arrow Connector 34">
            <a:extLst>
              <a:ext uri="{FF2B5EF4-FFF2-40B4-BE49-F238E27FC236}">
                <a16:creationId xmlns:a16="http://schemas.microsoft.com/office/drawing/2014/main" id="{6166606A-036E-F12B-E9C6-368994201074}"/>
              </a:ext>
            </a:extLst>
          </p:cNvPr>
          <p:cNvCxnSpPr>
            <a:cxnSpLocks/>
            <a:endCxn id="50" idx="0"/>
          </p:cNvCxnSpPr>
          <p:nvPr/>
        </p:nvCxnSpPr>
        <p:spPr bwMode="auto">
          <a:xfrm>
            <a:off x="8589402" y="2299866"/>
            <a:ext cx="0" cy="2406622"/>
          </a:xfrm>
          <a:prstGeom prst="straightConnector1">
            <a:avLst/>
          </a:prstGeom>
          <a:noFill/>
          <a:ln w="28575" cap="flat" cmpd="sng" algn="ctr">
            <a:solidFill>
              <a:schemeClr val="bg1"/>
            </a:solidFill>
            <a:prstDash val="sysDot"/>
            <a:tailEnd type="triangle"/>
          </a:ln>
          <a:effectLst/>
        </p:spPr>
      </p:cxnSp>
      <p:cxnSp>
        <p:nvCxnSpPr>
          <p:cNvPr id="36" name="Straight Arrow Connector 35">
            <a:extLst>
              <a:ext uri="{FF2B5EF4-FFF2-40B4-BE49-F238E27FC236}">
                <a16:creationId xmlns:a16="http://schemas.microsoft.com/office/drawing/2014/main" id="{078A9352-4E3B-51CE-F0FC-DA60304EFD03}"/>
              </a:ext>
            </a:extLst>
          </p:cNvPr>
          <p:cNvCxnSpPr>
            <a:cxnSpLocks/>
          </p:cNvCxnSpPr>
          <p:nvPr/>
        </p:nvCxnSpPr>
        <p:spPr bwMode="auto">
          <a:xfrm>
            <a:off x="11562944" y="2252146"/>
            <a:ext cx="0" cy="1773644"/>
          </a:xfrm>
          <a:prstGeom prst="straightConnector1">
            <a:avLst/>
          </a:prstGeom>
          <a:noFill/>
          <a:ln w="28575" cap="flat" cmpd="sng" algn="ctr">
            <a:solidFill>
              <a:srgbClr val="000000"/>
            </a:solidFill>
            <a:prstDash val="sysDot"/>
            <a:round/>
            <a:headEnd type="none" w="med" len="med"/>
            <a:tailEnd type="triangle"/>
          </a:ln>
          <a:effectLst/>
        </p:spPr>
      </p:cxnSp>
      <p:cxnSp>
        <p:nvCxnSpPr>
          <p:cNvPr id="37" name="Straight Arrow Connector 36">
            <a:extLst>
              <a:ext uri="{FF2B5EF4-FFF2-40B4-BE49-F238E27FC236}">
                <a16:creationId xmlns:a16="http://schemas.microsoft.com/office/drawing/2014/main" id="{B3A51CBC-E64F-6F6A-AA58-60EC8EAD9CF3}"/>
              </a:ext>
            </a:extLst>
          </p:cNvPr>
          <p:cNvCxnSpPr>
            <a:cxnSpLocks/>
          </p:cNvCxnSpPr>
          <p:nvPr/>
        </p:nvCxnSpPr>
        <p:spPr bwMode="auto">
          <a:xfrm>
            <a:off x="10446582" y="2169716"/>
            <a:ext cx="992" cy="300637"/>
          </a:xfrm>
          <a:prstGeom prst="straightConnector1">
            <a:avLst/>
          </a:prstGeom>
          <a:noFill/>
          <a:ln w="28575" cap="flat" cmpd="sng" algn="ctr">
            <a:solidFill>
              <a:srgbClr val="000000"/>
            </a:solidFill>
            <a:prstDash val="sysDot"/>
            <a:round/>
            <a:headEnd type="none" w="med" len="med"/>
            <a:tailEnd type="triangle"/>
          </a:ln>
          <a:effectLst/>
        </p:spPr>
      </p:cxnSp>
      <p:sp>
        <p:nvSpPr>
          <p:cNvPr id="38" name="Rectangle: Rounded Corners 37">
            <a:extLst>
              <a:ext uri="{FF2B5EF4-FFF2-40B4-BE49-F238E27FC236}">
                <a16:creationId xmlns:a16="http://schemas.microsoft.com/office/drawing/2014/main" id="{B36CA24E-ECFF-A44C-3D00-D946A04C12FA}"/>
              </a:ext>
            </a:extLst>
          </p:cNvPr>
          <p:cNvSpPr/>
          <p:nvPr/>
        </p:nvSpPr>
        <p:spPr>
          <a:xfrm>
            <a:off x="9934365" y="1714510"/>
            <a:ext cx="2028159" cy="601136"/>
          </a:xfrm>
          <a:prstGeom prst="roundRect">
            <a:avLst>
              <a:gd name="adj" fmla="val 0"/>
            </a:avLst>
          </a:prstGeom>
          <a:solidFill>
            <a:schemeClr val="bg2"/>
          </a:solidFill>
          <a:ln w="13970" cap="flat" cmpd="sng" algn="ctr">
            <a:noFill/>
            <a:prstDash val="solid"/>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Systemic Recurrence</a:t>
            </a:r>
            <a:r>
              <a:rPr kumimoji="0" lang="en-US" sz="1200" b="1" i="0" u="none" strike="noStrike" kern="1200" cap="none" spc="0" normalizeH="0" baseline="30000" noProof="0" dirty="0">
                <a:ln>
                  <a:noFill/>
                </a:ln>
                <a:solidFill>
                  <a:srgbClr val="FFFFFF"/>
                </a:solidFill>
                <a:effectLst/>
                <a:uLnTx/>
                <a:uFillTx/>
                <a:latin typeface="Calibri" panose="020F0502020204030204" pitchFamily="34" charset="0"/>
                <a:cs typeface="Calibri" panose="020F0502020204030204" pitchFamily="34" charset="0"/>
              </a:rPr>
              <a:t>1,2</a:t>
            </a:r>
            <a:endParaRPr kumimoji="0" lang="en-US" sz="1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39" name="Rectangle: Rounded Corners 38">
            <a:extLst>
              <a:ext uri="{FF2B5EF4-FFF2-40B4-BE49-F238E27FC236}">
                <a16:creationId xmlns:a16="http://schemas.microsoft.com/office/drawing/2014/main" id="{B2EE3124-9D9D-BF45-1527-C5AA456F2261}"/>
              </a:ext>
            </a:extLst>
          </p:cNvPr>
          <p:cNvSpPr/>
          <p:nvPr/>
        </p:nvSpPr>
        <p:spPr>
          <a:xfrm>
            <a:off x="9934365" y="2462331"/>
            <a:ext cx="2028159" cy="1445187"/>
          </a:xfrm>
          <a:prstGeom prst="roundRect">
            <a:avLst>
              <a:gd name="adj" fmla="val 0"/>
            </a:avLst>
          </a:prstGeom>
          <a:solidFill>
            <a:schemeClr val="accent4">
              <a:lumMod val="75000"/>
            </a:schemeClr>
          </a:solidFill>
          <a:ln w="13970" cap="flat" cmpd="sng" algn="ctr">
            <a:noFill/>
            <a:prstDash val="solid"/>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defTabSz="685800">
              <a:spcBef>
                <a:spcPts val="0"/>
              </a:spcBef>
            </a:pPr>
            <a:r>
              <a:rPr lang="en-US" sz="1050" dirty="0">
                <a:solidFill>
                  <a:srgbClr val="FFFFFF"/>
                </a:solidFill>
                <a:latin typeface="Calibri" panose="020F0502020204030204" pitchFamily="34" charset="0"/>
                <a:cs typeface="Calibri" panose="020F0502020204030204" pitchFamily="34" charset="0"/>
              </a:rPr>
              <a:t>Hormonal therapy</a:t>
            </a:r>
          </a:p>
          <a:p>
            <a:pPr marL="119063" lvl="1" indent="-119063" defTabSz="685800">
              <a:spcBef>
                <a:spcPts val="0"/>
              </a:spcBef>
              <a:buFont typeface="Wingdings" panose="05000000000000000000" pitchFamily="2" charset="2"/>
              <a:buChar char="§"/>
            </a:pPr>
            <a:r>
              <a:rPr lang="en-US" sz="1050" b="0" dirty="0">
                <a:solidFill>
                  <a:srgbClr val="FFFFFF"/>
                </a:solidFill>
                <a:latin typeface="Calibri" panose="020F0502020204030204" pitchFamily="34" charset="0"/>
                <a:cs typeface="Calibri" panose="020F0502020204030204" pitchFamily="34" charset="0"/>
              </a:rPr>
              <a:t>Progestogens</a:t>
            </a:r>
          </a:p>
          <a:p>
            <a:pPr marL="119063" lvl="1" indent="-119063" defTabSz="685800">
              <a:spcBef>
                <a:spcPts val="0"/>
              </a:spcBef>
              <a:buFont typeface="Wingdings" panose="05000000000000000000" pitchFamily="2" charset="2"/>
              <a:buChar char="§"/>
            </a:pPr>
            <a:r>
              <a:rPr lang="en-US" sz="1050" b="0" dirty="0">
                <a:solidFill>
                  <a:srgbClr val="FFFFFF"/>
                </a:solidFill>
                <a:latin typeface="Calibri" panose="020F0502020204030204" pitchFamily="34" charset="0"/>
                <a:cs typeface="Calibri" panose="020F0502020204030204" pitchFamily="34" charset="0"/>
              </a:rPr>
              <a:t>Aromatase inhibitor (letrozole ± everolimus, fulvestrant)</a:t>
            </a:r>
          </a:p>
          <a:p>
            <a:pPr marL="119063" lvl="1" indent="-119063" defTabSz="685800">
              <a:spcBef>
                <a:spcPts val="0"/>
              </a:spcBef>
              <a:buFont typeface="Wingdings" panose="05000000000000000000" pitchFamily="2" charset="2"/>
              <a:buChar char="§"/>
            </a:pPr>
            <a:r>
              <a:rPr lang="en-US" sz="1050" b="0" dirty="0">
                <a:solidFill>
                  <a:srgbClr val="FFFFFF"/>
                </a:solidFill>
                <a:latin typeface="Calibri" panose="020F0502020204030204" pitchFamily="34" charset="0"/>
                <a:cs typeface="Calibri" panose="020F0502020204030204" pitchFamily="34" charset="0"/>
              </a:rPr>
              <a:t>Estrogen modulators (tamoxifen)</a:t>
            </a:r>
          </a:p>
          <a:p>
            <a:pPr marL="0" lvl="1" defTabSz="685800">
              <a:spcBef>
                <a:spcPts val="0"/>
              </a:spcBef>
            </a:pPr>
            <a:r>
              <a:rPr lang="en-US" sz="1050" b="0" dirty="0">
                <a:solidFill>
                  <a:srgbClr val="FFFFFF"/>
                </a:solidFill>
                <a:latin typeface="Calibri" panose="020F0502020204030204" pitchFamily="34" charset="0"/>
                <a:cs typeface="Calibri" panose="020F0502020204030204" pitchFamily="34" charset="0"/>
              </a:rPr>
              <a:t>Other: IO + SoC chemotherapy</a:t>
            </a:r>
          </a:p>
          <a:p>
            <a:pPr marL="171450" lvl="1" indent="-171450" defTabSz="685800">
              <a:spcBef>
                <a:spcPts val="0"/>
              </a:spcBef>
              <a:buFont typeface="Wingdings" panose="05000000000000000000" pitchFamily="2" charset="2"/>
              <a:buChar char="§"/>
            </a:pPr>
            <a:r>
              <a:rPr lang="en-US" sz="1050" b="0" dirty="0">
                <a:solidFill>
                  <a:srgbClr val="FFFFFF"/>
                </a:solidFill>
                <a:latin typeface="Calibri" panose="020F0502020204030204" pitchFamily="34" charset="0"/>
                <a:cs typeface="Calibri" panose="020F0502020204030204" pitchFamily="34" charset="0"/>
              </a:rPr>
              <a:t>CP + pembrolizumab</a:t>
            </a:r>
            <a:r>
              <a:rPr lang="en-US" sz="1050" b="0" baseline="30000" dirty="0">
                <a:solidFill>
                  <a:srgbClr val="FFFFFF"/>
                </a:solidFill>
                <a:latin typeface="Calibri" panose="020F0502020204030204" pitchFamily="34" charset="0"/>
                <a:cs typeface="Calibri" panose="020F0502020204030204" pitchFamily="34" charset="0"/>
              </a:rPr>
              <a:t>†§</a:t>
            </a:r>
            <a:r>
              <a:rPr lang="en-US" sz="1050" b="0" dirty="0">
                <a:solidFill>
                  <a:srgbClr val="FFFFFF"/>
                </a:solidFill>
                <a:latin typeface="Calibri" panose="020F0502020204030204" pitchFamily="34" charset="0"/>
                <a:cs typeface="Calibri" panose="020F0502020204030204" pitchFamily="34" charset="0"/>
              </a:rPr>
              <a:t> </a:t>
            </a:r>
          </a:p>
          <a:p>
            <a:pPr marL="171450" lvl="1" indent="-171450" defTabSz="685800">
              <a:spcBef>
                <a:spcPts val="0"/>
              </a:spcBef>
              <a:buFont typeface="Wingdings" panose="05000000000000000000" pitchFamily="2" charset="2"/>
              <a:buChar char="§"/>
            </a:pPr>
            <a:r>
              <a:rPr lang="en-US" sz="1050" b="0" dirty="0">
                <a:solidFill>
                  <a:srgbClr val="FFFFFF"/>
                </a:solidFill>
                <a:latin typeface="Calibri" panose="020F0502020204030204" pitchFamily="34" charset="0"/>
                <a:cs typeface="Calibri" panose="020F0502020204030204" pitchFamily="34" charset="0"/>
              </a:rPr>
              <a:t>CP + dostarlimab</a:t>
            </a:r>
            <a:r>
              <a:rPr lang="en-US" sz="1050" b="0" baseline="30000" dirty="0">
                <a:solidFill>
                  <a:srgbClr val="FFFFFF"/>
                </a:solidFill>
                <a:latin typeface="Calibri" panose="020F0502020204030204" pitchFamily="34" charset="0"/>
                <a:cs typeface="Calibri" panose="020F0502020204030204" pitchFamily="34" charset="0"/>
              </a:rPr>
              <a:t>‡</a:t>
            </a:r>
            <a:r>
              <a:rPr lang="en-US" sz="1050" b="0" dirty="0">
                <a:solidFill>
                  <a:srgbClr val="FFFFFF"/>
                </a:solidFill>
                <a:latin typeface="Calibri" panose="020F0502020204030204" pitchFamily="34" charset="0"/>
                <a:cs typeface="Calibri" panose="020F0502020204030204" pitchFamily="34" charset="0"/>
              </a:rPr>
              <a:t> </a:t>
            </a:r>
          </a:p>
        </p:txBody>
      </p:sp>
      <p:sp>
        <p:nvSpPr>
          <p:cNvPr id="40" name="Rectangle: Rounded Corners 39">
            <a:extLst>
              <a:ext uri="{FF2B5EF4-FFF2-40B4-BE49-F238E27FC236}">
                <a16:creationId xmlns:a16="http://schemas.microsoft.com/office/drawing/2014/main" id="{5692F2BE-D7F5-67C5-E389-27776652BE68}"/>
              </a:ext>
            </a:extLst>
          </p:cNvPr>
          <p:cNvSpPr/>
          <p:nvPr/>
        </p:nvSpPr>
        <p:spPr>
          <a:xfrm>
            <a:off x="9934366" y="4004900"/>
            <a:ext cx="2028158" cy="2092881"/>
          </a:xfrm>
          <a:prstGeom prst="roundRect">
            <a:avLst>
              <a:gd name="adj" fmla="val 0"/>
            </a:avLst>
          </a:prstGeom>
          <a:solidFill>
            <a:schemeClr val="accent4">
              <a:lumMod val="75000"/>
            </a:schemeClr>
          </a:solidFill>
          <a:ln w="13970" cap="flat" cmpd="sng" algn="ctr">
            <a:noFill/>
            <a:prstDash val="solid"/>
          </a:ln>
          <a:effectLst/>
        </p:spPr>
        <p:txBody>
          <a:bodyPr lIns="0" rIns="0" rtlCol="0" anchor="t">
            <a:spAutoFit/>
          </a:bodyP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58738" defTabSz="685800">
              <a:spcBef>
                <a:spcPts val="600"/>
              </a:spcBef>
            </a:pPr>
            <a:r>
              <a:rPr lang="en-US" sz="1000" dirty="0">
                <a:solidFill>
                  <a:srgbClr val="FFFFFF"/>
                </a:solidFill>
                <a:latin typeface="Calibri" panose="020F0502020204030204" pitchFamily="34" charset="0"/>
                <a:cs typeface="Calibri" panose="020F0502020204030204" pitchFamily="34" charset="0"/>
              </a:rPr>
              <a:t>Other systemic treatments</a:t>
            </a:r>
          </a:p>
          <a:p>
            <a:pPr marL="173038" lvl="1" indent="-115888" defTabSz="685800">
              <a:spcBef>
                <a:spcPts val="0"/>
              </a:spcBef>
              <a:buFont typeface="Wingdings" panose="05000000000000000000" pitchFamily="2" charset="2"/>
              <a:buChar char="§"/>
            </a:pPr>
            <a:r>
              <a:rPr lang="en-US" sz="1000" b="0" dirty="0">
                <a:solidFill>
                  <a:srgbClr val="FFFFFF"/>
                </a:solidFill>
                <a:latin typeface="Calibri" panose="020F0502020204030204" pitchFamily="34" charset="0"/>
                <a:cs typeface="Calibri" panose="020F0502020204030204" pitchFamily="34" charset="0"/>
              </a:rPr>
              <a:t>Platinum tx rechallenge</a:t>
            </a:r>
          </a:p>
          <a:p>
            <a:pPr marL="173038" lvl="1" indent="-115888" defTabSz="685800">
              <a:spcBef>
                <a:spcPts val="0"/>
              </a:spcBef>
              <a:buFont typeface="Wingdings" panose="05000000000000000000" pitchFamily="2" charset="2"/>
              <a:buChar char="§"/>
            </a:pPr>
            <a:r>
              <a:rPr lang="en-US" sz="1000" b="0" dirty="0">
                <a:solidFill>
                  <a:srgbClr val="FFFFFF"/>
                </a:solidFill>
                <a:latin typeface="Calibri" panose="020F0502020204030204" pitchFamily="34" charset="0"/>
                <a:cs typeface="Calibri" panose="020F0502020204030204" pitchFamily="34" charset="0"/>
              </a:rPr>
              <a:t>Doxorubicin + paclitaxel  </a:t>
            </a:r>
          </a:p>
          <a:p>
            <a:pPr marL="173038" lvl="1" indent="-115888" defTabSz="685800">
              <a:spcBef>
                <a:spcPts val="0"/>
              </a:spcBef>
              <a:buFont typeface="Wingdings" panose="05000000000000000000" pitchFamily="2" charset="2"/>
              <a:buChar char="§"/>
            </a:pPr>
            <a:r>
              <a:rPr lang="en-US" sz="1000" b="0" dirty="0">
                <a:solidFill>
                  <a:srgbClr val="FFFFFF"/>
                </a:solidFill>
                <a:latin typeface="Calibri" panose="020F0502020204030204" pitchFamily="34" charset="0"/>
                <a:cs typeface="Calibri" panose="020F0502020204030204" pitchFamily="34" charset="0"/>
              </a:rPr>
              <a:t>Anti</a:t>
            </a:r>
            <a:r>
              <a:rPr lang="en-US" sz="1000" b="0" dirty="0">
                <a:solidFill>
                  <a:srgbClr val="FFFFFF"/>
                </a:solidFill>
                <a:latin typeface="Calibri" panose="020F0502020204030204" pitchFamily="34" charset="0"/>
                <a:cs typeface="Calibri" panose="020F0502020204030204" pitchFamily="34" charset="0"/>
                <a:sym typeface="Symbol" panose="05050102010706020507" pitchFamily="18" charset="2"/>
              </a:rPr>
              <a:t></a:t>
            </a:r>
            <a:r>
              <a:rPr lang="en-US" sz="1000" b="0" dirty="0">
                <a:solidFill>
                  <a:srgbClr val="FFFFFF"/>
                </a:solidFill>
                <a:latin typeface="Calibri" panose="020F0502020204030204" pitchFamily="34" charset="0"/>
                <a:cs typeface="Calibri" panose="020F0502020204030204" pitchFamily="34" charset="0"/>
              </a:rPr>
              <a:t>PD-1 mAb: pembrolizumab </a:t>
            </a:r>
            <a:br>
              <a:rPr lang="en-US" sz="1000" b="0" dirty="0">
                <a:solidFill>
                  <a:srgbClr val="FFFFFF"/>
                </a:solidFill>
                <a:latin typeface="Calibri" panose="020F0502020204030204" pitchFamily="34" charset="0"/>
                <a:cs typeface="Calibri" panose="020F0502020204030204" pitchFamily="34" charset="0"/>
              </a:rPr>
            </a:br>
            <a:r>
              <a:rPr lang="en-US" sz="1000" b="0" dirty="0">
                <a:solidFill>
                  <a:srgbClr val="FFFFFF"/>
                </a:solidFill>
                <a:latin typeface="Calibri" panose="020F0502020204030204" pitchFamily="34" charset="0"/>
                <a:cs typeface="Calibri" panose="020F0502020204030204" pitchFamily="34" charset="0"/>
              </a:rPr>
              <a:t>in MSI-high/dMMR tumors or dostarlimab in dMMR tumors</a:t>
            </a:r>
          </a:p>
          <a:p>
            <a:pPr marL="173038" lvl="1" indent="-115888" defTabSz="685800">
              <a:spcBef>
                <a:spcPts val="0"/>
              </a:spcBef>
              <a:buFont typeface="Wingdings" panose="05000000000000000000" pitchFamily="2" charset="2"/>
              <a:buChar char="§"/>
            </a:pPr>
            <a:r>
              <a:rPr lang="en-US" sz="1000" b="0" dirty="0">
                <a:solidFill>
                  <a:srgbClr val="FFFFFF"/>
                </a:solidFill>
                <a:latin typeface="Calibri" panose="020F0502020204030204" pitchFamily="34" charset="0"/>
                <a:cs typeface="Calibri" panose="020F0502020204030204" pitchFamily="34" charset="0"/>
              </a:rPr>
              <a:t>Lenvatinib + pembrolizumab in MSI-stable/pMMR tumors</a:t>
            </a:r>
          </a:p>
          <a:p>
            <a:pPr marL="173038" lvl="1" indent="-115888" defTabSz="685800">
              <a:spcBef>
                <a:spcPts val="0"/>
              </a:spcBef>
              <a:buFont typeface="Wingdings" panose="05000000000000000000" pitchFamily="2" charset="2"/>
              <a:buChar char="§"/>
            </a:pPr>
            <a:r>
              <a:rPr lang="en-US" sz="1000" b="0" dirty="0">
                <a:solidFill>
                  <a:srgbClr val="FFFFFF"/>
                </a:solidFill>
                <a:latin typeface="Calibri" panose="020F0502020204030204" pitchFamily="34" charset="0"/>
                <a:cs typeface="Calibri" panose="020F0502020204030204" pitchFamily="34" charset="0"/>
              </a:rPr>
              <a:t>Paclitaxel + carboplatin + trastuzumab</a:t>
            </a:r>
            <a:r>
              <a:rPr lang="en-US" sz="1000" b="0" baseline="30000" dirty="0">
                <a:solidFill>
                  <a:srgbClr val="FFFFFF"/>
                </a:solidFill>
                <a:latin typeface="Calibri" panose="020F0502020204030204" pitchFamily="34" charset="0"/>
                <a:cs typeface="Calibri" panose="020F0502020204030204" pitchFamily="34" charset="0"/>
              </a:rPr>
              <a:t>4,5</a:t>
            </a:r>
            <a:endParaRPr lang="en-US" sz="1000" b="0" dirty="0">
              <a:solidFill>
                <a:srgbClr val="FFFFFF"/>
              </a:solidFill>
              <a:latin typeface="Calibri" panose="020F0502020204030204" pitchFamily="34" charset="0"/>
              <a:cs typeface="Calibri" panose="020F0502020204030204" pitchFamily="34" charset="0"/>
            </a:endParaRPr>
          </a:p>
          <a:p>
            <a:pPr marL="173038" lvl="1" indent="-115888" defTabSz="685800">
              <a:spcBef>
                <a:spcPts val="0"/>
              </a:spcBef>
              <a:buFont typeface="Wingdings" panose="05000000000000000000" pitchFamily="2" charset="2"/>
              <a:buChar char="§"/>
            </a:pPr>
            <a:r>
              <a:rPr lang="en-US" sz="1000" b="0" dirty="0">
                <a:solidFill>
                  <a:srgbClr val="FFFFFF"/>
                </a:solidFill>
                <a:latin typeface="Calibri" panose="020F0502020204030204" pitchFamily="34" charset="0"/>
                <a:cs typeface="Calibri" panose="020F0502020204030204" pitchFamily="34" charset="0"/>
              </a:rPr>
              <a:t>Lenvatinib</a:t>
            </a:r>
          </a:p>
          <a:p>
            <a:pPr marL="173038" lvl="1" indent="-115888" defTabSz="685800">
              <a:spcBef>
                <a:spcPts val="0"/>
              </a:spcBef>
              <a:buFont typeface="Wingdings" panose="05000000000000000000" pitchFamily="2" charset="2"/>
              <a:buChar char="§"/>
            </a:pPr>
            <a:r>
              <a:rPr lang="en-US" sz="1000" b="0" dirty="0">
                <a:solidFill>
                  <a:srgbClr val="FFFFFF"/>
                </a:solidFill>
                <a:latin typeface="Calibri" panose="020F0502020204030204" pitchFamily="34" charset="0"/>
                <a:cs typeface="Calibri" panose="020F0502020204030204" pitchFamily="34" charset="0"/>
              </a:rPr>
              <a:t>Bevacizumab</a:t>
            </a:r>
            <a:r>
              <a:rPr lang="en-US" sz="1000" b="0" baseline="30000" dirty="0">
                <a:solidFill>
                  <a:srgbClr val="FFFFFF"/>
                </a:solidFill>
                <a:latin typeface="Calibri" panose="020F0502020204030204" pitchFamily="34" charset="0"/>
                <a:cs typeface="Calibri" panose="020F0502020204030204" pitchFamily="34" charset="0"/>
              </a:rPr>
              <a:t>5</a:t>
            </a:r>
            <a:endParaRPr lang="en-US" sz="1000" b="0" dirty="0">
              <a:solidFill>
                <a:srgbClr val="FFFFFF"/>
              </a:solidFill>
              <a:latin typeface="Calibri" panose="020F0502020204030204" pitchFamily="34" charset="0"/>
              <a:cs typeface="Calibri" panose="020F0502020204030204" pitchFamily="34" charset="0"/>
            </a:endParaRPr>
          </a:p>
          <a:p>
            <a:pPr marL="173038" lvl="1" indent="-115888" defTabSz="685800">
              <a:spcBef>
                <a:spcPts val="0"/>
              </a:spcBef>
              <a:buFont typeface="Wingdings" panose="05000000000000000000" pitchFamily="2" charset="2"/>
              <a:buChar char="§"/>
            </a:pPr>
            <a:r>
              <a:rPr lang="en-US" sz="1000" b="0" dirty="0">
                <a:solidFill>
                  <a:srgbClr val="FFFFFF"/>
                </a:solidFill>
                <a:latin typeface="Calibri" panose="020F0502020204030204" pitchFamily="34" charset="0"/>
                <a:cs typeface="Calibri" panose="020F0502020204030204" pitchFamily="34" charset="0"/>
              </a:rPr>
              <a:t>Temsirolimus</a:t>
            </a:r>
            <a:r>
              <a:rPr lang="en-US" sz="1000" b="0" baseline="30000" dirty="0">
                <a:solidFill>
                  <a:srgbClr val="FFFFFF"/>
                </a:solidFill>
                <a:latin typeface="Calibri" panose="020F0502020204030204" pitchFamily="34" charset="0"/>
                <a:cs typeface="Calibri" panose="020F0502020204030204" pitchFamily="34" charset="0"/>
              </a:rPr>
              <a:t>5</a:t>
            </a:r>
            <a:endParaRPr lang="en-US" sz="1000" b="0" dirty="0">
              <a:solidFill>
                <a:srgbClr val="FFFFFF"/>
              </a:solidFill>
              <a:latin typeface="Calibri" panose="020F0502020204030204" pitchFamily="34" charset="0"/>
              <a:cs typeface="Calibri" panose="020F0502020204030204" pitchFamily="34" charset="0"/>
            </a:endParaRPr>
          </a:p>
        </p:txBody>
      </p:sp>
      <p:sp>
        <p:nvSpPr>
          <p:cNvPr id="41" name="Rectangle: Rounded Corners 40">
            <a:extLst>
              <a:ext uri="{FF2B5EF4-FFF2-40B4-BE49-F238E27FC236}">
                <a16:creationId xmlns:a16="http://schemas.microsoft.com/office/drawing/2014/main" id="{C3EB338A-0073-4F76-E2E5-015FCA7D27C6}"/>
              </a:ext>
            </a:extLst>
          </p:cNvPr>
          <p:cNvSpPr/>
          <p:nvPr/>
        </p:nvSpPr>
        <p:spPr>
          <a:xfrm>
            <a:off x="9238515" y="1509661"/>
            <a:ext cx="643717" cy="360231"/>
          </a:xfrm>
          <a:prstGeom prst="roundRect">
            <a:avLst/>
          </a:prstGeom>
          <a:solidFill>
            <a:srgbClr val="E1471D"/>
          </a:solidFill>
          <a:ln w="13970" cap="flat" cmpd="sng" algn="ctr">
            <a:noFill/>
            <a:prstDash val="solid"/>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1L</a:t>
            </a:r>
          </a:p>
        </p:txBody>
      </p:sp>
      <p:sp>
        <p:nvSpPr>
          <p:cNvPr id="42" name="Rectangle: Rounded Corners 41">
            <a:extLst>
              <a:ext uri="{FF2B5EF4-FFF2-40B4-BE49-F238E27FC236}">
                <a16:creationId xmlns:a16="http://schemas.microsoft.com/office/drawing/2014/main" id="{AC245130-446B-BEDF-5A8C-DBD6D9BA94BD}"/>
              </a:ext>
            </a:extLst>
          </p:cNvPr>
          <p:cNvSpPr/>
          <p:nvPr/>
        </p:nvSpPr>
        <p:spPr>
          <a:xfrm>
            <a:off x="9292033" y="4025790"/>
            <a:ext cx="619940" cy="301583"/>
          </a:xfrm>
          <a:prstGeom prst="roundRect">
            <a:avLst>
              <a:gd name="adj" fmla="val 24200"/>
            </a:avLst>
          </a:prstGeom>
          <a:solidFill>
            <a:srgbClr val="E1471D"/>
          </a:solidFill>
          <a:ln w="13970" cap="flat" cmpd="sng" algn="ctr">
            <a:noFill/>
            <a:prstDash val="solid"/>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2L+</a:t>
            </a:r>
          </a:p>
        </p:txBody>
      </p:sp>
      <p:sp>
        <p:nvSpPr>
          <p:cNvPr id="44" name="Rectangle: Rounded Corners 43">
            <a:extLst>
              <a:ext uri="{FF2B5EF4-FFF2-40B4-BE49-F238E27FC236}">
                <a16:creationId xmlns:a16="http://schemas.microsoft.com/office/drawing/2014/main" id="{7D7ED942-957B-16D8-52D7-00DFD90AADC9}"/>
              </a:ext>
            </a:extLst>
          </p:cNvPr>
          <p:cNvSpPr/>
          <p:nvPr/>
        </p:nvSpPr>
        <p:spPr>
          <a:xfrm>
            <a:off x="3421767" y="3305328"/>
            <a:ext cx="1564749" cy="1305962"/>
          </a:xfrm>
          <a:prstGeom prst="roundRect">
            <a:avLst>
              <a:gd name="adj" fmla="val 0"/>
            </a:avLst>
          </a:prstGeom>
          <a:solidFill>
            <a:schemeClr val="accent2"/>
          </a:solidFill>
          <a:ln w="13970" cap="flat" cmpd="sng" algn="ctr">
            <a:noFill/>
            <a:prstDash val="solid"/>
          </a:ln>
          <a:effectLst/>
        </p:spPr>
        <p:txBody>
          <a:bodyPr rtlCol="0" anchor="t"/>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115888" indent="-114300" defTabSz="685800">
              <a:spcBef>
                <a:spcPts val="600"/>
              </a:spcBef>
              <a:buFont typeface="Wingdings" panose="05000000000000000000" pitchFamily="2" charset="2"/>
              <a:buChar char="§"/>
              <a:defRPr/>
            </a:pPr>
            <a:r>
              <a:rPr lang="en-US" sz="1050" b="0" dirty="0">
                <a:solidFill>
                  <a:srgbClr val="FFFFFF"/>
                </a:solidFill>
                <a:latin typeface="Calibri" panose="020F0502020204030204" pitchFamily="34" charset="0"/>
                <a:cs typeface="Calibri" panose="020F0502020204030204" pitchFamily="34" charset="0"/>
              </a:rPr>
              <a:t>Surgery, platinum-based chemotherapy* ± RT</a:t>
            </a:r>
          </a:p>
          <a:p>
            <a:pPr marL="115888" indent="-114300" defTabSz="685800">
              <a:spcBef>
                <a:spcPts val="600"/>
              </a:spcBef>
              <a:buFont typeface="Wingdings" panose="05000000000000000000" pitchFamily="2" charset="2"/>
              <a:buChar char="§"/>
              <a:defRPr/>
            </a:pPr>
            <a:r>
              <a:rPr lang="en-US" sz="1050" b="0" dirty="0">
                <a:solidFill>
                  <a:srgbClr val="FFFFFF"/>
                </a:solidFill>
                <a:latin typeface="Calibri" panose="020F0502020204030204" pitchFamily="34" charset="0"/>
                <a:cs typeface="Calibri" panose="020F0502020204030204" pitchFamily="34" charset="0"/>
              </a:rPr>
              <a:t>Frail/comorbidities: external RT and/or vaginal brachytherapy  recommended</a:t>
            </a:r>
          </a:p>
        </p:txBody>
      </p:sp>
      <p:cxnSp>
        <p:nvCxnSpPr>
          <p:cNvPr id="45" name="Straight Arrow Connector 44">
            <a:extLst>
              <a:ext uri="{FF2B5EF4-FFF2-40B4-BE49-F238E27FC236}">
                <a16:creationId xmlns:a16="http://schemas.microsoft.com/office/drawing/2014/main" id="{32403EEA-8747-DADA-E0D8-950A3FAE7719}"/>
              </a:ext>
            </a:extLst>
          </p:cNvPr>
          <p:cNvCxnSpPr>
            <a:cxnSpLocks/>
            <a:stCxn id="16" idx="2"/>
            <a:endCxn id="44" idx="0"/>
          </p:cNvCxnSpPr>
          <p:nvPr/>
        </p:nvCxnSpPr>
        <p:spPr bwMode="auto">
          <a:xfrm>
            <a:off x="4195687" y="3129653"/>
            <a:ext cx="8455" cy="175675"/>
          </a:xfrm>
          <a:prstGeom prst="straightConnector1">
            <a:avLst/>
          </a:prstGeom>
          <a:noFill/>
          <a:ln w="28575" cap="flat" cmpd="sng" algn="ctr">
            <a:solidFill>
              <a:srgbClr val="000000"/>
            </a:solidFill>
            <a:prstDash val="sysDot"/>
            <a:round/>
            <a:headEnd type="none" w="med" len="med"/>
            <a:tailEnd type="triangle"/>
          </a:ln>
          <a:effectLst/>
        </p:spPr>
      </p:cxnSp>
      <p:sp>
        <p:nvSpPr>
          <p:cNvPr id="46" name="TextBox 45">
            <a:extLst>
              <a:ext uri="{FF2B5EF4-FFF2-40B4-BE49-F238E27FC236}">
                <a16:creationId xmlns:a16="http://schemas.microsoft.com/office/drawing/2014/main" id="{D5184127-4C62-81CE-18C6-4F36A5CABA75}"/>
              </a:ext>
            </a:extLst>
          </p:cNvPr>
          <p:cNvSpPr txBox="1"/>
          <p:nvPr/>
        </p:nvSpPr>
        <p:spPr bwMode="auto">
          <a:xfrm>
            <a:off x="128371" y="4883313"/>
            <a:ext cx="7076667" cy="93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000" b="0" dirty="0">
                <a:solidFill>
                  <a:srgbClr val="000000"/>
                </a:solidFill>
                <a:latin typeface="Calibri" panose="020F0502020204030204" pitchFamily="34" charset="0"/>
                <a:cs typeface="Calibri" panose="020F0502020204030204" pitchFamily="34" charset="0"/>
              </a:rPr>
              <a:t>*Paclitaxel, carboplatin, doxorubicin or liposomal doxorubicin, and docetaxel.</a:t>
            </a:r>
            <a:r>
              <a:rPr lang="en-US" sz="1000" b="0" baseline="30000" dirty="0">
                <a:solidFill>
                  <a:srgbClr val="000000"/>
                </a:solidFill>
                <a:latin typeface="Calibri" panose="020F0502020204030204" pitchFamily="34" charset="0"/>
                <a:cs typeface="Calibri" panose="020F0502020204030204" pitchFamily="34" charset="0"/>
              </a:rPr>
              <a:t> †</a:t>
            </a:r>
            <a:r>
              <a:rPr lang="en-US" sz="1000" b="0" dirty="0">
                <a:solidFill>
                  <a:srgbClr val="000000"/>
                </a:solidFill>
                <a:latin typeface="Calibri" panose="020F0502020204030204" pitchFamily="34" charset="0"/>
                <a:cs typeface="Calibri" panose="020F0502020204030204" pitchFamily="34" charset="0"/>
              </a:rPr>
              <a:t>NCCN category 1 (excluding carcinosarcoma): for stage III or IVA with measurable disease or stage IVB with or without measurable disease. </a:t>
            </a:r>
            <a:r>
              <a:rPr lang="en-US" sz="1000" b="0" baseline="30000" dirty="0">
                <a:solidFill>
                  <a:srgbClr val="000000"/>
                </a:solidFill>
                <a:latin typeface="Calibri" panose="020F0502020204030204" pitchFamily="34" charset="0"/>
                <a:cs typeface="Calibri" panose="020F0502020204030204" pitchFamily="34" charset="0"/>
              </a:rPr>
              <a:t>‡</a:t>
            </a:r>
            <a:r>
              <a:rPr lang="en-US" sz="1000" b="0" dirty="0">
                <a:solidFill>
                  <a:srgbClr val="000000"/>
                </a:solidFill>
                <a:latin typeface="Calibri" panose="020F0502020204030204" pitchFamily="34" charset="0"/>
                <a:cs typeface="Calibri" panose="020F0502020204030204" pitchFamily="34" charset="0"/>
              </a:rPr>
              <a:t>NCCN category 1: for stage IIIA, IIIB, or IIIC1 with measurable disease; stage IIIC1 with carcinosarcoma, clear-cell, serous, or mixed histology, regardless of the presence of measurable disease; and stage IIIC2 or stage IV, regardless of presence of measurable disease. </a:t>
            </a:r>
            <a:r>
              <a:rPr lang="en-US" sz="1000" b="0" baseline="30000" dirty="0">
                <a:solidFill>
                  <a:srgbClr val="000000"/>
                </a:solidFill>
                <a:latin typeface="Calibri" panose="020F0502020204030204" pitchFamily="34" charset="0"/>
                <a:cs typeface="Calibri" panose="020F0502020204030204" pitchFamily="34" charset="0"/>
              </a:rPr>
              <a:t>§</a:t>
            </a:r>
            <a:r>
              <a:rPr lang="en-US" sz="1000" b="0" dirty="0">
                <a:solidFill>
                  <a:srgbClr val="000000"/>
                </a:solidFill>
                <a:latin typeface="Calibri" panose="020F0502020204030204" pitchFamily="34" charset="0"/>
                <a:cs typeface="Calibri" panose="020F0502020204030204" pitchFamily="34" charset="0"/>
              </a:rPr>
              <a:t>Not FDA approved for this indication.</a:t>
            </a:r>
          </a:p>
          <a:p>
            <a:pPr eaLnBrk="0" fontAlgn="base" hangingPunct="0">
              <a:spcBef>
                <a:spcPct val="50000"/>
              </a:spcBef>
              <a:spcAft>
                <a:spcPct val="0"/>
              </a:spcAft>
            </a:pPr>
            <a:endParaRPr lang="en-US" sz="1000" b="0" dirty="0">
              <a:solidFill>
                <a:srgbClr val="000000"/>
              </a:solidFill>
              <a:latin typeface="Calibri" panose="020F0502020204030204" pitchFamily="34" charset="0"/>
              <a:cs typeface="Calibri" panose="020F0502020204030204" pitchFamily="34" charset="0"/>
            </a:endParaRPr>
          </a:p>
        </p:txBody>
      </p:sp>
      <p:sp>
        <p:nvSpPr>
          <p:cNvPr id="47" name="Rectangle: Rounded Corners 46">
            <a:extLst>
              <a:ext uri="{FF2B5EF4-FFF2-40B4-BE49-F238E27FC236}">
                <a16:creationId xmlns:a16="http://schemas.microsoft.com/office/drawing/2014/main" id="{9EEFA4C4-2518-BAC6-C060-90323765DCF6}"/>
              </a:ext>
            </a:extLst>
          </p:cNvPr>
          <p:cNvSpPr/>
          <p:nvPr/>
        </p:nvSpPr>
        <p:spPr>
          <a:xfrm>
            <a:off x="5085695" y="3305328"/>
            <a:ext cx="2115548" cy="1586201"/>
          </a:xfrm>
          <a:prstGeom prst="roundRect">
            <a:avLst>
              <a:gd name="adj" fmla="val 0"/>
            </a:avLst>
          </a:prstGeom>
          <a:solidFill>
            <a:schemeClr val="accent2"/>
          </a:solidFill>
          <a:ln w="13970" cap="flat" cmpd="sng" algn="ctr">
            <a:noFill/>
            <a:prstDash val="solid"/>
          </a:ln>
          <a:effectLst/>
        </p:spPr>
        <p:txBody>
          <a:bodyPr rtlCol="0" anchor="t"/>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115888" indent="-114300" defTabSz="685800">
              <a:spcBef>
                <a:spcPts val="600"/>
              </a:spcBef>
              <a:buFont typeface="Wingdings" panose="05000000000000000000" pitchFamily="2" charset="2"/>
              <a:buChar char="§"/>
              <a:defRPr/>
            </a:pPr>
            <a:r>
              <a:rPr lang="en-US" sz="1050" b="0" dirty="0">
                <a:solidFill>
                  <a:srgbClr val="FFFFFF"/>
                </a:solidFill>
                <a:latin typeface="Calibri" panose="020F0502020204030204" pitchFamily="34" charset="0"/>
                <a:cs typeface="Calibri" panose="020F0502020204030204" pitchFamily="34" charset="0"/>
              </a:rPr>
              <a:t>Hysterectomy to prevent excessive bleeding ± RT</a:t>
            </a:r>
          </a:p>
          <a:p>
            <a:pPr marL="115888" indent="-114300" defTabSz="685800">
              <a:spcBef>
                <a:spcPts val="600"/>
              </a:spcBef>
              <a:buFont typeface="Wingdings" panose="05000000000000000000" pitchFamily="2" charset="2"/>
              <a:buChar char="§"/>
              <a:defRPr/>
            </a:pPr>
            <a:r>
              <a:rPr lang="en-US" sz="1050" b="0" dirty="0">
                <a:solidFill>
                  <a:srgbClr val="FFFFFF"/>
                </a:solidFill>
                <a:latin typeface="Calibri" panose="020F0502020204030204" pitchFamily="34" charset="0"/>
                <a:cs typeface="Calibri" panose="020F0502020204030204" pitchFamily="34" charset="0"/>
              </a:rPr>
              <a:t>Hormone tx in endometrioid type (progestin, tamoxifen, LHRH agonist, aromatase inhibitors)</a:t>
            </a:r>
          </a:p>
          <a:p>
            <a:pPr marL="115888" indent="-114300" defTabSz="685800">
              <a:spcBef>
                <a:spcPts val="600"/>
              </a:spcBef>
              <a:buFont typeface="Wingdings" panose="05000000000000000000" pitchFamily="2" charset="2"/>
              <a:buChar char="§"/>
              <a:defRPr/>
            </a:pPr>
            <a:r>
              <a:rPr lang="en-US" sz="1050" b="0" dirty="0">
                <a:solidFill>
                  <a:srgbClr val="FFFFFF"/>
                </a:solidFill>
                <a:latin typeface="Calibri" panose="020F0502020204030204" pitchFamily="34" charset="0"/>
                <a:cs typeface="Calibri" panose="020F0502020204030204" pitchFamily="34" charset="0"/>
              </a:rPr>
              <a:t>IO + SoC chemotherapy</a:t>
            </a:r>
          </a:p>
          <a:p>
            <a:pPr marL="628650" lvl="2" indent="-171450" defTabSz="685800">
              <a:spcBef>
                <a:spcPts val="0"/>
              </a:spcBef>
              <a:buFont typeface="Wingdings" panose="05000000000000000000" pitchFamily="2" charset="2"/>
              <a:buChar char="§"/>
            </a:pPr>
            <a:r>
              <a:rPr lang="en-US" sz="1050" b="0" dirty="0">
                <a:solidFill>
                  <a:srgbClr val="FFFFFF"/>
                </a:solidFill>
                <a:latin typeface="Calibri" panose="020F0502020204030204" pitchFamily="34" charset="0"/>
                <a:cs typeface="Calibri" panose="020F0502020204030204" pitchFamily="34" charset="0"/>
              </a:rPr>
              <a:t>CP + pembrolizumab</a:t>
            </a:r>
            <a:r>
              <a:rPr lang="en-US" sz="1050" b="0" baseline="30000" dirty="0">
                <a:solidFill>
                  <a:srgbClr val="FFFFFF"/>
                </a:solidFill>
                <a:latin typeface="Calibri" panose="020F0502020204030204" pitchFamily="34" charset="0"/>
                <a:cs typeface="Calibri" panose="020F0502020204030204" pitchFamily="34" charset="0"/>
              </a:rPr>
              <a:t>†§</a:t>
            </a:r>
            <a:r>
              <a:rPr lang="en-US" sz="1050" b="0" dirty="0">
                <a:solidFill>
                  <a:srgbClr val="FFFFFF"/>
                </a:solidFill>
                <a:latin typeface="Calibri" panose="020F0502020204030204" pitchFamily="34" charset="0"/>
                <a:cs typeface="Calibri" panose="020F0502020204030204" pitchFamily="34" charset="0"/>
              </a:rPr>
              <a:t> </a:t>
            </a:r>
          </a:p>
          <a:p>
            <a:pPr marL="628650" lvl="2" indent="-171450" defTabSz="685800">
              <a:spcBef>
                <a:spcPts val="0"/>
              </a:spcBef>
              <a:buFont typeface="Wingdings" panose="05000000000000000000" pitchFamily="2" charset="2"/>
              <a:buChar char="§"/>
            </a:pPr>
            <a:r>
              <a:rPr lang="en-US" sz="1050" b="0" dirty="0">
                <a:solidFill>
                  <a:srgbClr val="FFFFFF"/>
                </a:solidFill>
                <a:latin typeface="Calibri" panose="020F0502020204030204" pitchFamily="34" charset="0"/>
                <a:cs typeface="Calibri" panose="020F0502020204030204" pitchFamily="34" charset="0"/>
              </a:rPr>
              <a:t>CP + dostarlimab</a:t>
            </a:r>
            <a:r>
              <a:rPr lang="en-US" sz="1050" b="0" baseline="30000" dirty="0">
                <a:solidFill>
                  <a:srgbClr val="FFFFFF"/>
                </a:solidFill>
                <a:latin typeface="Calibri" panose="020F0502020204030204" pitchFamily="34" charset="0"/>
                <a:cs typeface="Calibri" panose="020F0502020204030204" pitchFamily="34" charset="0"/>
              </a:rPr>
              <a:t>‡</a:t>
            </a:r>
            <a:r>
              <a:rPr lang="en-US" sz="1050" b="0" dirty="0">
                <a:solidFill>
                  <a:srgbClr val="FFFFFF"/>
                </a:solidFill>
                <a:latin typeface="Calibri" panose="020F0502020204030204" pitchFamily="34" charset="0"/>
                <a:cs typeface="Calibri" panose="020F0502020204030204" pitchFamily="34" charset="0"/>
              </a:rPr>
              <a:t> </a:t>
            </a:r>
          </a:p>
        </p:txBody>
      </p:sp>
      <p:cxnSp>
        <p:nvCxnSpPr>
          <p:cNvPr id="48" name="Straight Arrow Connector 47">
            <a:extLst>
              <a:ext uri="{FF2B5EF4-FFF2-40B4-BE49-F238E27FC236}">
                <a16:creationId xmlns:a16="http://schemas.microsoft.com/office/drawing/2014/main" id="{C777D047-3518-D529-8AEF-0EFEA084C519}"/>
              </a:ext>
            </a:extLst>
          </p:cNvPr>
          <p:cNvCxnSpPr>
            <a:cxnSpLocks/>
            <a:stCxn id="18" idx="2"/>
            <a:endCxn id="47" idx="0"/>
          </p:cNvCxnSpPr>
          <p:nvPr/>
        </p:nvCxnSpPr>
        <p:spPr bwMode="auto">
          <a:xfrm>
            <a:off x="6143469" y="3129653"/>
            <a:ext cx="0" cy="175675"/>
          </a:xfrm>
          <a:prstGeom prst="straightConnector1">
            <a:avLst/>
          </a:prstGeom>
          <a:noFill/>
          <a:ln w="28575" cap="flat" cmpd="sng" algn="ctr">
            <a:solidFill>
              <a:srgbClr val="000000"/>
            </a:solidFill>
            <a:prstDash val="sysDot"/>
            <a:round/>
            <a:headEnd type="none" w="med" len="med"/>
            <a:tailEnd type="triangle"/>
          </a:ln>
          <a:effectLst/>
        </p:spPr>
      </p:cxnSp>
      <p:sp>
        <p:nvSpPr>
          <p:cNvPr id="49" name="Rectangle: Rounded Corners 48">
            <a:extLst>
              <a:ext uri="{FF2B5EF4-FFF2-40B4-BE49-F238E27FC236}">
                <a16:creationId xmlns:a16="http://schemas.microsoft.com/office/drawing/2014/main" id="{8140D62A-5910-C077-3E3F-782AB57F6D32}"/>
              </a:ext>
            </a:extLst>
          </p:cNvPr>
          <p:cNvSpPr/>
          <p:nvPr/>
        </p:nvSpPr>
        <p:spPr>
          <a:xfrm>
            <a:off x="7290640" y="2533853"/>
            <a:ext cx="1189115" cy="1900779"/>
          </a:xfrm>
          <a:prstGeom prst="roundRect">
            <a:avLst>
              <a:gd name="adj" fmla="val 0"/>
            </a:avLst>
          </a:prstGeom>
          <a:solidFill>
            <a:srgbClr val="4DA1BB">
              <a:lumMod val="75000"/>
            </a:srgbClr>
          </a:solidFill>
          <a:ln w="13970" cap="flat" cmpd="sng" algn="ctr">
            <a:noFill/>
            <a:prstDash val="solid"/>
          </a:ln>
          <a:effectLst/>
        </p:spPr>
        <p:txBody>
          <a:bodyPr rtlCol="0" anchor="t"/>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defTabSz="685800">
              <a:spcBef>
                <a:spcPts val="600"/>
              </a:spcBef>
            </a:pPr>
            <a:r>
              <a:rPr lang="en-US" sz="1050" dirty="0">
                <a:solidFill>
                  <a:srgbClr val="FFFFFF"/>
                </a:solidFill>
                <a:latin typeface="Calibri" panose="020F0502020204030204" pitchFamily="34" charset="0"/>
                <a:cs typeface="Calibri" panose="020F0502020204030204" pitchFamily="34" charset="0"/>
              </a:rPr>
              <a:t>Surgery or RT</a:t>
            </a:r>
          </a:p>
          <a:p>
            <a:pPr marL="115888" indent="-114300" defTabSz="685800">
              <a:spcBef>
                <a:spcPts val="600"/>
              </a:spcBef>
              <a:buFont typeface="Wingdings" panose="05000000000000000000" pitchFamily="2" charset="2"/>
              <a:buChar char="§"/>
            </a:pPr>
            <a:r>
              <a:rPr lang="en-US" sz="1050" b="0" dirty="0">
                <a:solidFill>
                  <a:srgbClr val="FFFFFF"/>
                </a:solidFill>
                <a:latin typeface="Calibri" panose="020F0502020204030204" pitchFamily="34" charset="0"/>
                <a:cs typeface="Calibri" panose="020F0502020204030204" pitchFamily="34" charset="0"/>
              </a:rPr>
              <a:t>Surgical removal of isolated or locoregional recurrence</a:t>
            </a:r>
          </a:p>
          <a:p>
            <a:pPr marL="115888" indent="-114300" defTabSz="685800">
              <a:spcBef>
                <a:spcPts val="600"/>
              </a:spcBef>
              <a:buFont typeface="Wingdings" panose="05000000000000000000" pitchFamily="2" charset="2"/>
              <a:buChar char="§"/>
            </a:pPr>
            <a:r>
              <a:rPr lang="en-US" sz="1050" b="0" dirty="0">
                <a:solidFill>
                  <a:srgbClr val="FFFFFF"/>
                </a:solidFill>
                <a:latin typeface="Calibri" panose="020F0502020204030204" pitchFamily="34" charset="0"/>
                <a:cs typeface="Calibri" panose="020F0502020204030204" pitchFamily="34" charset="0"/>
              </a:rPr>
              <a:t>Surgery only if macroscopic disease removal can be achieved</a:t>
            </a:r>
          </a:p>
        </p:txBody>
      </p:sp>
      <p:sp>
        <p:nvSpPr>
          <p:cNvPr id="50" name="Rectangle: Rounded Corners 49">
            <a:extLst>
              <a:ext uri="{FF2B5EF4-FFF2-40B4-BE49-F238E27FC236}">
                <a16:creationId xmlns:a16="http://schemas.microsoft.com/office/drawing/2014/main" id="{B014CA25-4227-D7C4-A256-765D14B9B525}"/>
              </a:ext>
            </a:extLst>
          </p:cNvPr>
          <p:cNvSpPr/>
          <p:nvPr/>
        </p:nvSpPr>
        <p:spPr>
          <a:xfrm>
            <a:off x="7323222" y="4706488"/>
            <a:ext cx="2532360" cy="837083"/>
          </a:xfrm>
          <a:prstGeom prst="roundRect">
            <a:avLst>
              <a:gd name="adj" fmla="val 0"/>
            </a:avLst>
          </a:prstGeom>
          <a:solidFill>
            <a:srgbClr val="4DA1BB">
              <a:lumMod val="75000"/>
            </a:srgbClr>
          </a:solidFill>
          <a:ln w="13970" cap="flat" cmpd="sng" algn="ctr">
            <a:noFill/>
            <a:prstDash val="solid"/>
          </a:ln>
          <a:effectLst/>
        </p:spPr>
        <p:txBody>
          <a:bodyPr rtlCol="0" anchor="ctr"/>
          <a:lstStyle>
            <a:defPPr>
              <a:defRPr lang="en-US"/>
            </a:defPPr>
            <a:lvl1pPr algn="l" rtl="0" eaLnBrk="0" fontAlgn="base" hangingPunct="0">
              <a:spcBef>
                <a:spcPct val="0"/>
              </a:spcBef>
              <a:spcAft>
                <a:spcPct val="0"/>
              </a:spcAft>
              <a:defRPr b="1" kern="1200">
                <a:solidFill>
                  <a:schemeClr val="lt1"/>
                </a:solidFill>
                <a:latin typeface="+mn-lt"/>
                <a:ea typeface="+mn-ea"/>
                <a:cs typeface="+mn-cs"/>
              </a:defRPr>
            </a:lvl1pPr>
            <a:lvl2pPr marL="457200" algn="l" rtl="0" eaLnBrk="0" fontAlgn="base" hangingPunct="0">
              <a:spcBef>
                <a:spcPct val="0"/>
              </a:spcBef>
              <a:spcAft>
                <a:spcPct val="0"/>
              </a:spcAft>
              <a:defRPr b="1" kern="1200">
                <a:solidFill>
                  <a:schemeClr val="lt1"/>
                </a:solidFill>
                <a:latin typeface="+mn-lt"/>
                <a:ea typeface="+mn-ea"/>
                <a:cs typeface="+mn-cs"/>
              </a:defRPr>
            </a:lvl2pPr>
            <a:lvl3pPr marL="914400" algn="l" rtl="0" eaLnBrk="0" fontAlgn="base" hangingPunct="0">
              <a:spcBef>
                <a:spcPct val="0"/>
              </a:spcBef>
              <a:spcAft>
                <a:spcPct val="0"/>
              </a:spcAft>
              <a:defRPr b="1" kern="1200">
                <a:solidFill>
                  <a:schemeClr val="lt1"/>
                </a:solidFill>
                <a:latin typeface="+mn-lt"/>
                <a:ea typeface="+mn-ea"/>
                <a:cs typeface="+mn-cs"/>
              </a:defRPr>
            </a:lvl3pPr>
            <a:lvl4pPr marL="1371600" algn="l" rtl="0" eaLnBrk="0" fontAlgn="base" hangingPunct="0">
              <a:spcBef>
                <a:spcPct val="0"/>
              </a:spcBef>
              <a:spcAft>
                <a:spcPct val="0"/>
              </a:spcAft>
              <a:defRPr b="1" kern="1200">
                <a:solidFill>
                  <a:schemeClr val="lt1"/>
                </a:solidFill>
                <a:latin typeface="+mn-lt"/>
                <a:ea typeface="+mn-ea"/>
                <a:cs typeface="+mn-cs"/>
              </a:defRPr>
            </a:lvl4pPr>
            <a:lvl5pPr marL="1828800" algn="l" rtl="0" eaLnBrk="0" fontAlgn="base" hangingPunct="0">
              <a:spcBef>
                <a:spcPct val="0"/>
              </a:spcBef>
              <a:spcAft>
                <a:spcPct val="0"/>
              </a:spcAft>
              <a:defRPr b="1" kern="1200">
                <a:solidFill>
                  <a:schemeClr val="lt1"/>
                </a:solidFill>
                <a:latin typeface="+mn-lt"/>
                <a:ea typeface="+mn-ea"/>
                <a:cs typeface="+mn-cs"/>
              </a:defRPr>
            </a:lvl5pPr>
            <a:lvl6pPr marL="2286000" algn="l" defTabSz="914400" rtl="0" eaLnBrk="1" latinLnBrk="0" hangingPunct="1">
              <a:defRPr b="1" kern="1200">
                <a:solidFill>
                  <a:schemeClr val="lt1"/>
                </a:solidFill>
                <a:latin typeface="+mn-lt"/>
                <a:ea typeface="+mn-ea"/>
                <a:cs typeface="+mn-cs"/>
              </a:defRPr>
            </a:lvl6pPr>
            <a:lvl7pPr marL="2743200" algn="l" defTabSz="914400" rtl="0" eaLnBrk="1" latinLnBrk="0" hangingPunct="1">
              <a:defRPr b="1" kern="1200">
                <a:solidFill>
                  <a:schemeClr val="lt1"/>
                </a:solidFill>
                <a:latin typeface="+mn-lt"/>
                <a:ea typeface="+mn-ea"/>
                <a:cs typeface="+mn-cs"/>
              </a:defRPr>
            </a:lvl7pPr>
            <a:lvl8pPr marL="3200400" algn="l" defTabSz="914400" rtl="0" eaLnBrk="1" latinLnBrk="0" hangingPunct="1">
              <a:defRPr b="1" kern="1200">
                <a:solidFill>
                  <a:schemeClr val="lt1"/>
                </a:solidFill>
                <a:latin typeface="+mn-lt"/>
                <a:ea typeface="+mn-ea"/>
                <a:cs typeface="+mn-cs"/>
              </a:defRPr>
            </a:lvl8pPr>
            <a:lvl9pPr marL="3657600" algn="l" defTabSz="914400" rtl="0" eaLnBrk="1" latinLnBrk="0" hangingPunct="1">
              <a:defRPr b="1" kern="1200">
                <a:solidFill>
                  <a:schemeClr val="lt1"/>
                </a:solidFill>
                <a:latin typeface="+mn-lt"/>
                <a:ea typeface="+mn-ea"/>
                <a:cs typeface="+mn-cs"/>
              </a:defRPr>
            </a:lvl9pPr>
          </a:lstStyle>
          <a:p>
            <a:pPr marL="115888" lvl="1" indent="-114300" defTabSz="685800">
              <a:spcBef>
                <a:spcPts val="500"/>
              </a:spcBef>
              <a:buFont typeface="Wingdings" panose="05000000000000000000" pitchFamily="2" charset="2"/>
              <a:buChar char="§"/>
              <a:defRPr/>
            </a:pPr>
            <a:r>
              <a:rPr lang="en-US" sz="1050" b="0" dirty="0">
                <a:solidFill>
                  <a:srgbClr val="FFFFFF"/>
                </a:solidFill>
                <a:latin typeface="Calibri" panose="020F0502020204030204" pitchFamily="34" charset="0"/>
                <a:cs typeface="Calibri" panose="020F0502020204030204" pitchFamily="34" charset="0"/>
              </a:rPr>
              <a:t>EBRT ± chemotherapy + brachytherapy </a:t>
            </a:r>
          </a:p>
          <a:p>
            <a:pPr marL="115888" lvl="1" indent="-114300" defTabSz="685800">
              <a:spcBef>
                <a:spcPts val="500"/>
              </a:spcBef>
              <a:buFont typeface="Wingdings" panose="05000000000000000000" pitchFamily="2" charset="2"/>
              <a:buChar char="§"/>
              <a:defRPr/>
            </a:pPr>
            <a:r>
              <a:rPr lang="en-US" sz="1050" b="0" dirty="0">
                <a:solidFill>
                  <a:srgbClr val="FFFFFF"/>
                </a:solidFill>
                <a:latin typeface="Calibri" panose="020F0502020204030204" pitchFamily="34" charset="0"/>
                <a:cs typeface="Calibri" panose="020F0502020204030204" pitchFamily="34" charset="0"/>
              </a:rPr>
              <a:t>Systemic tx can be considered before/after RT</a:t>
            </a:r>
          </a:p>
          <a:p>
            <a:pPr marL="115888" lvl="1" indent="-114300" defTabSz="685800">
              <a:spcBef>
                <a:spcPts val="500"/>
              </a:spcBef>
              <a:buFont typeface="Wingdings" panose="05000000000000000000" pitchFamily="2" charset="2"/>
              <a:buChar char="§"/>
              <a:defRPr/>
            </a:pPr>
            <a:r>
              <a:rPr lang="en-US" sz="1050" b="0" dirty="0">
                <a:solidFill>
                  <a:srgbClr val="FFFFFF"/>
                </a:solidFill>
                <a:latin typeface="Calibri" panose="020F0502020204030204" pitchFamily="34" charset="0"/>
                <a:cs typeface="Calibri" panose="020F0502020204030204" pitchFamily="34" charset="0"/>
              </a:rPr>
              <a:t>Oligometastatic: radical local tx</a:t>
            </a:r>
          </a:p>
        </p:txBody>
      </p:sp>
      <p:sp>
        <p:nvSpPr>
          <p:cNvPr id="3" name="Text Box 15">
            <a:extLst>
              <a:ext uri="{FF2B5EF4-FFF2-40B4-BE49-F238E27FC236}">
                <a16:creationId xmlns:a16="http://schemas.microsoft.com/office/drawing/2014/main" id="{44014B85-0BD5-CCFB-ADDA-A5E3C5A5E544}"/>
              </a:ext>
            </a:extLst>
          </p:cNvPr>
          <p:cNvSpPr txBox="1">
            <a:spLocks noChangeArrowheads="1"/>
          </p:cNvSpPr>
          <p:nvPr/>
        </p:nvSpPr>
        <p:spPr bwMode="auto">
          <a:xfrm>
            <a:off x="412751" y="6019583"/>
            <a:ext cx="7853362" cy="646331"/>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cancer.org/cancer/endometrial-cancer/treating/by-stage.html. 2. Concin. Int J Gynecol Cancer. 2021;31:12.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3. Miller. JCO. 2020;38:3841. 4. Fader. Clin Cancer Res. 2020;26:3928.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5. NCCN. Clinical practice guidelines in oncology: uterine cancer. v.2.2023. nccn.org.</a:t>
            </a:r>
            <a:endParaRPr lang="en-US" altLang="en-US" sz="1200" b="0" dirty="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42937707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Title 8">
            <a:extLst>
              <a:ext uri="{FF2B5EF4-FFF2-40B4-BE49-F238E27FC236}">
                <a16:creationId xmlns:a16="http://schemas.microsoft.com/office/drawing/2014/main" id="{7579165D-8293-49B0-99C4-6C7341223600}"/>
              </a:ext>
            </a:extLst>
          </p:cNvPr>
          <p:cNvSpPr>
            <a:spLocks noGrp="1"/>
          </p:cNvSpPr>
          <p:nvPr>
            <p:ph type="title"/>
          </p:nvPr>
        </p:nvSpPr>
        <p:spPr>
          <a:xfrm>
            <a:off x="609759" y="238128"/>
            <a:ext cx="10872444" cy="399598"/>
          </a:xfrm>
        </p:spPr>
        <p:txBody>
          <a:bodyPr/>
          <a:lstStyle/>
          <a:p>
            <a:r>
              <a:rPr lang="en-US" dirty="0"/>
              <a:t>TCGA Molecular Classification and Outcomes</a:t>
            </a:r>
          </a:p>
        </p:txBody>
      </p:sp>
      <p:sp>
        <p:nvSpPr>
          <p:cNvPr id="165" name="Content Placeholder 17">
            <a:extLst>
              <a:ext uri="{FF2B5EF4-FFF2-40B4-BE49-F238E27FC236}">
                <a16:creationId xmlns:a16="http://schemas.microsoft.com/office/drawing/2014/main" id="{EC3BA46E-6D38-4698-B0C0-534309D4A6F6}"/>
              </a:ext>
            </a:extLst>
          </p:cNvPr>
          <p:cNvSpPr txBox="1">
            <a:spLocks/>
          </p:cNvSpPr>
          <p:nvPr/>
        </p:nvSpPr>
        <p:spPr>
          <a:xfrm>
            <a:off x="6608830" y="5029362"/>
            <a:ext cx="5624511" cy="146687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233363" indent="-233363">
              <a:spcBef>
                <a:spcPts val="250"/>
              </a:spcBef>
              <a:spcAft>
                <a:spcPts val="0"/>
              </a:spcAft>
            </a:pPr>
            <a:r>
              <a:rPr lang="en-US" sz="1800" b="0" kern="0" dirty="0"/>
              <a:t>410 patients with successful molecular testing</a:t>
            </a:r>
          </a:p>
          <a:p>
            <a:pPr lvl="1">
              <a:spcBef>
                <a:spcPts val="250"/>
              </a:spcBef>
              <a:spcAft>
                <a:spcPts val="0"/>
              </a:spcAft>
            </a:pPr>
            <a:r>
              <a:rPr lang="en-US" sz="1600" kern="0" dirty="0">
                <a:solidFill>
                  <a:schemeClr val="accent3"/>
                </a:solidFill>
              </a:rPr>
              <a:t>12% </a:t>
            </a:r>
            <a:r>
              <a:rPr lang="en-US" sz="1600" i="1" kern="0" dirty="0">
                <a:solidFill>
                  <a:schemeClr val="accent3"/>
                </a:solidFill>
              </a:rPr>
              <a:t>POLE</a:t>
            </a:r>
            <a:r>
              <a:rPr lang="en-US" sz="1600" kern="0" dirty="0">
                <a:solidFill>
                  <a:schemeClr val="accent3"/>
                </a:solidFill>
              </a:rPr>
              <a:t>mut: </a:t>
            </a:r>
            <a:r>
              <a:rPr lang="en-US" sz="1600" b="0" i="1" kern="0" dirty="0"/>
              <a:t>POLE</a:t>
            </a:r>
            <a:r>
              <a:rPr lang="en-US" sz="1600" b="0" kern="0" dirty="0"/>
              <a:t> ultramutated</a:t>
            </a:r>
          </a:p>
          <a:p>
            <a:pPr lvl="1">
              <a:spcBef>
                <a:spcPts val="250"/>
              </a:spcBef>
              <a:spcAft>
                <a:spcPts val="0"/>
              </a:spcAft>
            </a:pPr>
            <a:r>
              <a:rPr lang="en-US" sz="1600" kern="0" dirty="0">
                <a:solidFill>
                  <a:schemeClr val="accent4"/>
                </a:solidFill>
              </a:rPr>
              <a:t>33% dMMR: </a:t>
            </a:r>
            <a:r>
              <a:rPr lang="en-US" sz="1600" b="0" kern="0" dirty="0"/>
              <a:t>mismatch repair deficient</a:t>
            </a:r>
          </a:p>
          <a:p>
            <a:pPr lvl="1">
              <a:spcBef>
                <a:spcPts val="250"/>
              </a:spcBef>
              <a:spcAft>
                <a:spcPts val="0"/>
              </a:spcAft>
            </a:pPr>
            <a:r>
              <a:rPr lang="en-US" sz="1600" kern="0" dirty="0">
                <a:solidFill>
                  <a:schemeClr val="accent5">
                    <a:lumMod val="75000"/>
                  </a:schemeClr>
                </a:solidFill>
              </a:rPr>
              <a:t>32% NSMP: </a:t>
            </a:r>
            <a:r>
              <a:rPr lang="en-US" sz="1600" b="0" kern="0" dirty="0"/>
              <a:t>no specific molecular profile</a:t>
            </a:r>
          </a:p>
          <a:p>
            <a:pPr lvl="1">
              <a:spcBef>
                <a:spcPts val="250"/>
              </a:spcBef>
              <a:spcAft>
                <a:spcPts val="0"/>
              </a:spcAft>
            </a:pPr>
            <a:r>
              <a:rPr lang="en-US" sz="1600" kern="0" dirty="0">
                <a:solidFill>
                  <a:schemeClr val="accent1"/>
                </a:solidFill>
              </a:rPr>
              <a:t>23% p53abn: </a:t>
            </a:r>
            <a:r>
              <a:rPr lang="en-US" sz="1600" b="0" kern="0" dirty="0"/>
              <a:t>p53 abnormal</a:t>
            </a:r>
          </a:p>
          <a:p>
            <a:endParaRPr lang="en-US" sz="1800" b="0" kern="0" dirty="0"/>
          </a:p>
        </p:txBody>
      </p:sp>
      <p:sp>
        <p:nvSpPr>
          <p:cNvPr id="166" name="TextBox 165">
            <a:extLst>
              <a:ext uri="{FF2B5EF4-FFF2-40B4-BE49-F238E27FC236}">
                <a16:creationId xmlns:a16="http://schemas.microsoft.com/office/drawing/2014/main" id="{F433CF0F-E59A-41DB-901B-97B469FFD211}"/>
              </a:ext>
            </a:extLst>
          </p:cNvPr>
          <p:cNvSpPr txBox="1"/>
          <p:nvPr/>
        </p:nvSpPr>
        <p:spPr bwMode="auto">
          <a:xfrm>
            <a:off x="445495" y="6366139"/>
            <a:ext cx="772695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spcBef>
                <a:spcPct val="50000"/>
              </a:spcBef>
            </a:pPr>
            <a:r>
              <a:rPr lang="en-US" sz="1200" b="0" kern="1200" dirty="0">
                <a:solidFill>
                  <a:srgbClr val="455560"/>
                </a:solidFill>
                <a:latin typeface="Calibri" panose="020F0502020204030204" pitchFamily="34" charset="0"/>
                <a:cs typeface="Calibri" panose="020F0502020204030204" pitchFamily="34" charset="0"/>
              </a:rPr>
              <a:t>1. MacKay. Oncotarget. 2017;8:84579. 2. León-Castillo. JCO. 2020;38:3388.</a:t>
            </a:r>
          </a:p>
        </p:txBody>
      </p:sp>
      <p:grpSp>
        <p:nvGrpSpPr>
          <p:cNvPr id="60" name="Group 59">
            <a:extLst>
              <a:ext uri="{FF2B5EF4-FFF2-40B4-BE49-F238E27FC236}">
                <a16:creationId xmlns:a16="http://schemas.microsoft.com/office/drawing/2014/main" id="{A5375468-83A6-B048-9861-71F642B88EE2}"/>
              </a:ext>
            </a:extLst>
          </p:cNvPr>
          <p:cNvGrpSpPr/>
          <p:nvPr/>
        </p:nvGrpSpPr>
        <p:grpSpPr>
          <a:xfrm>
            <a:off x="246509" y="1581117"/>
            <a:ext cx="5813620" cy="3418549"/>
            <a:chOff x="246509" y="1621757"/>
            <a:chExt cx="5813620" cy="3418549"/>
          </a:xfrm>
        </p:grpSpPr>
        <p:cxnSp>
          <p:nvCxnSpPr>
            <p:cNvPr id="172" name="Straight Arrow Connector 171">
              <a:extLst>
                <a:ext uri="{FF2B5EF4-FFF2-40B4-BE49-F238E27FC236}">
                  <a16:creationId xmlns:a16="http://schemas.microsoft.com/office/drawing/2014/main" id="{4BF5382D-3491-4128-A84D-B8C4D86C1E55}"/>
                </a:ext>
              </a:extLst>
            </p:cNvPr>
            <p:cNvCxnSpPr/>
            <p:nvPr/>
          </p:nvCxnSpPr>
          <p:spPr bwMode="auto">
            <a:xfrm flipH="1">
              <a:off x="2102956" y="1935450"/>
              <a:ext cx="563224" cy="515837"/>
            </a:xfrm>
            <a:prstGeom prst="straightConnector1">
              <a:avLst/>
            </a:prstGeom>
            <a:noFill/>
            <a:ln w="28575" cap="flat" cmpd="sng" algn="ctr">
              <a:solidFill>
                <a:schemeClr val="bg1"/>
              </a:solidFill>
              <a:prstDash val="solid"/>
              <a:round/>
              <a:headEnd type="none" w="med" len="med"/>
              <a:tailEnd type="triangle"/>
            </a:ln>
            <a:effectLst/>
          </p:spPr>
        </p:cxnSp>
        <p:cxnSp>
          <p:nvCxnSpPr>
            <p:cNvPr id="173" name="Straight Arrow Connector 172">
              <a:extLst>
                <a:ext uri="{FF2B5EF4-FFF2-40B4-BE49-F238E27FC236}">
                  <a16:creationId xmlns:a16="http://schemas.microsoft.com/office/drawing/2014/main" id="{337B8B21-1CAE-4B0F-BF13-948F2FB52CFD}"/>
                </a:ext>
              </a:extLst>
            </p:cNvPr>
            <p:cNvCxnSpPr/>
            <p:nvPr/>
          </p:nvCxnSpPr>
          <p:spPr bwMode="auto">
            <a:xfrm>
              <a:off x="2865679" y="1935450"/>
              <a:ext cx="526161" cy="515837"/>
            </a:xfrm>
            <a:prstGeom prst="straightConnector1">
              <a:avLst/>
            </a:prstGeom>
            <a:noFill/>
            <a:ln w="28575" cap="flat" cmpd="sng" algn="ctr">
              <a:solidFill>
                <a:schemeClr val="bg1"/>
              </a:solidFill>
              <a:prstDash val="solid"/>
              <a:round/>
              <a:headEnd type="none" w="med" len="med"/>
              <a:tailEnd type="triangle"/>
            </a:ln>
            <a:effectLst/>
          </p:spPr>
        </p:cxnSp>
        <p:cxnSp>
          <p:nvCxnSpPr>
            <p:cNvPr id="174" name="Straight Arrow Connector 173">
              <a:extLst>
                <a:ext uri="{FF2B5EF4-FFF2-40B4-BE49-F238E27FC236}">
                  <a16:creationId xmlns:a16="http://schemas.microsoft.com/office/drawing/2014/main" id="{FA280B9B-3CE9-4AFC-AF77-8A78E471655E}"/>
                </a:ext>
              </a:extLst>
            </p:cNvPr>
            <p:cNvCxnSpPr/>
            <p:nvPr/>
          </p:nvCxnSpPr>
          <p:spPr bwMode="auto">
            <a:xfrm>
              <a:off x="3628165" y="2712696"/>
              <a:ext cx="526161" cy="515837"/>
            </a:xfrm>
            <a:prstGeom prst="straightConnector1">
              <a:avLst/>
            </a:prstGeom>
            <a:noFill/>
            <a:ln w="28575" cap="flat" cmpd="sng" algn="ctr">
              <a:solidFill>
                <a:schemeClr val="bg1"/>
              </a:solidFill>
              <a:prstDash val="solid"/>
              <a:round/>
              <a:headEnd type="none" w="med" len="med"/>
              <a:tailEnd type="triangle"/>
            </a:ln>
            <a:effectLst/>
          </p:spPr>
        </p:cxnSp>
        <p:cxnSp>
          <p:nvCxnSpPr>
            <p:cNvPr id="175" name="Straight Arrow Connector 174">
              <a:extLst>
                <a:ext uri="{FF2B5EF4-FFF2-40B4-BE49-F238E27FC236}">
                  <a16:creationId xmlns:a16="http://schemas.microsoft.com/office/drawing/2014/main" id="{5F1195AC-F8B9-4404-B252-1B299D0A94C9}"/>
                </a:ext>
              </a:extLst>
            </p:cNvPr>
            <p:cNvCxnSpPr/>
            <p:nvPr/>
          </p:nvCxnSpPr>
          <p:spPr bwMode="auto">
            <a:xfrm>
              <a:off x="4423524" y="3465587"/>
              <a:ext cx="526161" cy="515837"/>
            </a:xfrm>
            <a:prstGeom prst="straightConnector1">
              <a:avLst/>
            </a:prstGeom>
            <a:noFill/>
            <a:ln w="28575" cap="flat" cmpd="sng" algn="ctr">
              <a:solidFill>
                <a:schemeClr val="bg1"/>
              </a:solidFill>
              <a:prstDash val="solid"/>
              <a:round/>
              <a:headEnd type="none" w="med" len="med"/>
              <a:tailEnd type="triangle"/>
            </a:ln>
            <a:effectLst/>
          </p:spPr>
        </p:cxnSp>
        <p:cxnSp>
          <p:nvCxnSpPr>
            <p:cNvPr id="176" name="Straight Arrow Connector 175">
              <a:extLst>
                <a:ext uri="{FF2B5EF4-FFF2-40B4-BE49-F238E27FC236}">
                  <a16:creationId xmlns:a16="http://schemas.microsoft.com/office/drawing/2014/main" id="{D728EA86-96F2-47A2-9CFE-5FADD27D7739}"/>
                </a:ext>
              </a:extLst>
            </p:cNvPr>
            <p:cNvCxnSpPr/>
            <p:nvPr/>
          </p:nvCxnSpPr>
          <p:spPr bwMode="auto">
            <a:xfrm flipH="1">
              <a:off x="2892701" y="2687813"/>
              <a:ext cx="563224" cy="515837"/>
            </a:xfrm>
            <a:prstGeom prst="straightConnector1">
              <a:avLst/>
            </a:prstGeom>
            <a:noFill/>
            <a:ln w="28575" cap="flat" cmpd="sng" algn="ctr">
              <a:solidFill>
                <a:schemeClr val="bg1"/>
              </a:solidFill>
              <a:prstDash val="solid"/>
              <a:round/>
              <a:headEnd type="none" w="med" len="med"/>
              <a:tailEnd type="triangle"/>
            </a:ln>
            <a:effectLst/>
          </p:spPr>
        </p:cxnSp>
        <p:cxnSp>
          <p:nvCxnSpPr>
            <p:cNvPr id="177" name="Straight Arrow Connector 176">
              <a:extLst>
                <a:ext uri="{FF2B5EF4-FFF2-40B4-BE49-F238E27FC236}">
                  <a16:creationId xmlns:a16="http://schemas.microsoft.com/office/drawing/2014/main" id="{C47F242D-72CA-4E55-832F-80F43B8874AF}"/>
                </a:ext>
              </a:extLst>
            </p:cNvPr>
            <p:cNvCxnSpPr/>
            <p:nvPr/>
          </p:nvCxnSpPr>
          <p:spPr bwMode="auto">
            <a:xfrm flipH="1">
              <a:off x="3688060" y="3484507"/>
              <a:ext cx="563224" cy="515837"/>
            </a:xfrm>
            <a:prstGeom prst="straightConnector1">
              <a:avLst/>
            </a:prstGeom>
            <a:noFill/>
            <a:ln w="28575" cap="flat" cmpd="sng" algn="ctr">
              <a:solidFill>
                <a:schemeClr val="bg1"/>
              </a:solidFill>
              <a:prstDash val="solid"/>
              <a:round/>
              <a:headEnd type="none" w="med" len="med"/>
              <a:tailEnd type="triangle"/>
            </a:ln>
            <a:effectLst/>
          </p:spPr>
        </p:cxnSp>
        <p:sp>
          <p:nvSpPr>
            <p:cNvPr id="178" name="TextBox 177">
              <a:extLst>
                <a:ext uri="{FF2B5EF4-FFF2-40B4-BE49-F238E27FC236}">
                  <a16:creationId xmlns:a16="http://schemas.microsoft.com/office/drawing/2014/main" id="{03535C53-8B47-46CF-9FA7-3B152C379A5F}"/>
                </a:ext>
              </a:extLst>
            </p:cNvPr>
            <p:cNvSpPr txBox="1"/>
            <p:nvPr/>
          </p:nvSpPr>
          <p:spPr bwMode="auto">
            <a:xfrm>
              <a:off x="3029198" y="1816522"/>
              <a:ext cx="188094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POLE</a:t>
              </a:r>
              <a:r>
                <a:rPr lang="en-US" sz="1400" b="0" dirty="0">
                  <a:solidFill>
                    <a:schemeClr val="bg1"/>
                  </a:solidFill>
                  <a:latin typeface="Calibri" panose="020F0502020204030204" pitchFamily="34" charset="0"/>
                </a:rPr>
                <a:t> sequencing</a:t>
              </a:r>
            </a:p>
          </p:txBody>
        </p:sp>
        <p:sp>
          <p:nvSpPr>
            <p:cNvPr id="179" name="TextBox 178">
              <a:extLst>
                <a:ext uri="{FF2B5EF4-FFF2-40B4-BE49-F238E27FC236}">
                  <a16:creationId xmlns:a16="http://schemas.microsoft.com/office/drawing/2014/main" id="{EC4CB99C-BB84-43E2-B642-F5611B223C6D}"/>
                </a:ext>
              </a:extLst>
            </p:cNvPr>
            <p:cNvSpPr txBox="1"/>
            <p:nvPr/>
          </p:nvSpPr>
          <p:spPr bwMode="auto">
            <a:xfrm>
              <a:off x="4587013" y="3306185"/>
              <a:ext cx="1458981"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TP53</a:t>
              </a:r>
              <a:r>
                <a:rPr lang="en-US" sz="1400" b="0" dirty="0">
                  <a:solidFill>
                    <a:schemeClr val="bg1"/>
                  </a:solidFill>
                  <a:latin typeface="Calibri" panose="020F0502020204030204" pitchFamily="34" charset="0"/>
                </a:rPr>
                <a:t> sequencing or IHC</a:t>
              </a:r>
            </a:p>
          </p:txBody>
        </p:sp>
        <p:sp>
          <p:nvSpPr>
            <p:cNvPr id="180" name="TextBox 179">
              <a:extLst>
                <a:ext uri="{FF2B5EF4-FFF2-40B4-BE49-F238E27FC236}">
                  <a16:creationId xmlns:a16="http://schemas.microsoft.com/office/drawing/2014/main" id="{3267E7B4-7912-4A6D-AE47-39EF123D70E8}"/>
                </a:ext>
              </a:extLst>
            </p:cNvPr>
            <p:cNvSpPr txBox="1"/>
            <p:nvPr/>
          </p:nvSpPr>
          <p:spPr bwMode="auto">
            <a:xfrm>
              <a:off x="2401325" y="1621757"/>
              <a:ext cx="705189"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100</a:t>
              </a:r>
            </a:p>
          </p:txBody>
        </p:sp>
        <p:sp>
          <p:nvSpPr>
            <p:cNvPr id="181" name="TextBox 180">
              <a:extLst>
                <a:ext uri="{FF2B5EF4-FFF2-40B4-BE49-F238E27FC236}">
                  <a16:creationId xmlns:a16="http://schemas.microsoft.com/office/drawing/2014/main" id="{AF3C34D1-1163-44A6-8F03-660ABEB506FA}"/>
                </a:ext>
              </a:extLst>
            </p:cNvPr>
            <p:cNvSpPr txBox="1"/>
            <p:nvPr/>
          </p:nvSpPr>
          <p:spPr bwMode="auto">
            <a:xfrm>
              <a:off x="3209003" y="2401712"/>
              <a:ext cx="705189"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95</a:t>
              </a:r>
            </a:p>
          </p:txBody>
        </p:sp>
        <p:sp>
          <p:nvSpPr>
            <p:cNvPr id="182" name="TextBox 181">
              <a:extLst>
                <a:ext uri="{FF2B5EF4-FFF2-40B4-BE49-F238E27FC236}">
                  <a16:creationId xmlns:a16="http://schemas.microsoft.com/office/drawing/2014/main" id="{32027C52-CCC4-45F5-B2E0-CC9338277417}"/>
                </a:ext>
              </a:extLst>
            </p:cNvPr>
            <p:cNvSpPr txBox="1"/>
            <p:nvPr/>
          </p:nvSpPr>
          <p:spPr bwMode="auto">
            <a:xfrm>
              <a:off x="3927002" y="3162144"/>
              <a:ext cx="705189"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70</a:t>
              </a:r>
            </a:p>
          </p:txBody>
        </p:sp>
        <p:sp>
          <p:nvSpPr>
            <p:cNvPr id="183" name="TextBox 182">
              <a:extLst>
                <a:ext uri="{FF2B5EF4-FFF2-40B4-BE49-F238E27FC236}">
                  <a16:creationId xmlns:a16="http://schemas.microsoft.com/office/drawing/2014/main" id="{3825BC2E-0BF7-4C9D-998A-7E6E23081C9C}"/>
                </a:ext>
              </a:extLst>
            </p:cNvPr>
            <p:cNvSpPr txBox="1"/>
            <p:nvPr/>
          </p:nvSpPr>
          <p:spPr bwMode="auto">
            <a:xfrm>
              <a:off x="801754" y="2954559"/>
              <a:ext cx="1317309" cy="307777"/>
            </a:xfrm>
            <a:prstGeom prst="rect">
              <a:avLst/>
            </a:prstGeom>
            <a:solidFill>
              <a:schemeClr val="accent3"/>
            </a:solidFill>
            <a:ln>
              <a:noFill/>
            </a:ln>
          </p:spPr>
          <p:txBody>
            <a:bodyPr wrap="square" rtlCol="0">
              <a:spAutoFit/>
            </a:bodyPr>
            <a:lstStyle/>
            <a:p>
              <a:pPr algn="ctr">
                <a:lnSpc>
                  <a:spcPct val="100000"/>
                </a:lnSpc>
                <a:spcBef>
                  <a:spcPct val="50000"/>
                </a:spcBef>
                <a:spcAft>
                  <a:spcPct val="0"/>
                </a:spcAft>
                <a:buClrTx/>
                <a:buFontTx/>
                <a:buNone/>
              </a:pPr>
              <a:r>
                <a:rPr lang="en-US" sz="1400" i="1" dirty="0">
                  <a:latin typeface="Calibri" panose="020F0502020204030204" pitchFamily="34" charset="0"/>
                </a:rPr>
                <a:t>POLE</a:t>
              </a:r>
              <a:r>
                <a:rPr lang="en-US" sz="1400" dirty="0">
                  <a:latin typeface="Calibri" panose="020F0502020204030204" pitchFamily="34" charset="0"/>
                </a:rPr>
                <a:t> (~5%)</a:t>
              </a:r>
              <a:endParaRPr lang="en-US" sz="1400" b="0" dirty="0">
                <a:latin typeface="Calibri" panose="020F0502020204030204" pitchFamily="34" charset="0"/>
              </a:endParaRPr>
            </a:p>
          </p:txBody>
        </p:sp>
        <p:sp>
          <p:nvSpPr>
            <p:cNvPr id="184" name="TextBox 183">
              <a:extLst>
                <a:ext uri="{FF2B5EF4-FFF2-40B4-BE49-F238E27FC236}">
                  <a16:creationId xmlns:a16="http://schemas.microsoft.com/office/drawing/2014/main" id="{33ED6011-C051-49F8-AC47-8D49F4AA8A9B}"/>
                </a:ext>
              </a:extLst>
            </p:cNvPr>
            <p:cNvSpPr txBox="1"/>
            <p:nvPr/>
          </p:nvSpPr>
          <p:spPr bwMode="auto">
            <a:xfrm>
              <a:off x="2135180" y="3569746"/>
              <a:ext cx="1306638" cy="307777"/>
            </a:xfrm>
            <a:prstGeom prst="rect">
              <a:avLst/>
            </a:prstGeom>
            <a:solidFill>
              <a:schemeClr val="accent4"/>
            </a:solidFill>
            <a:ln>
              <a:noFill/>
            </a:ln>
          </p:spPr>
          <p:txBody>
            <a:bodyPr wrap="squar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MSI (~25%)</a:t>
              </a:r>
              <a:endParaRPr lang="en-US" sz="1400" b="0" dirty="0">
                <a:latin typeface="Calibri" panose="020F0502020204030204" pitchFamily="34" charset="0"/>
              </a:endParaRPr>
            </a:p>
          </p:txBody>
        </p:sp>
        <p:sp>
          <p:nvSpPr>
            <p:cNvPr id="185" name="TextBox 184">
              <a:extLst>
                <a:ext uri="{FF2B5EF4-FFF2-40B4-BE49-F238E27FC236}">
                  <a16:creationId xmlns:a16="http://schemas.microsoft.com/office/drawing/2014/main" id="{4867D205-26FC-4361-9880-822B0C18C633}"/>
                </a:ext>
              </a:extLst>
            </p:cNvPr>
            <p:cNvSpPr txBox="1"/>
            <p:nvPr/>
          </p:nvSpPr>
          <p:spPr bwMode="auto">
            <a:xfrm>
              <a:off x="2475699" y="4517086"/>
              <a:ext cx="1782219" cy="523220"/>
            </a:xfrm>
            <a:prstGeom prst="rect">
              <a:avLst/>
            </a:prstGeom>
            <a:solidFill>
              <a:schemeClr val="accent5"/>
            </a:solidFill>
            <a:ln>
              <a:noFill/>
            </a:ln>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Copy number low/ NSMP (~40%)</a:t>
              </a:r>
              <a:endParaRPr lang="en-US" sz="1400" b="0" dirty="0">
                <a:solidFill>
                  <a:schemeClr val="bg1"/>
                </a:solidFill>
                <a:latin typeface="Calibri" panose="020F0502020204030204" pitchFamily="34" charset="0"/>
              </a:endParaRPr>
            </a:p>
          </p:txBody>
        </p:sp>
        <p:sp>
          <p:nvSpPr>
            <p:cNvPr id="186" name="TextBox 185">
              <a:extLst>
                <a:ext uri="{FF2B5EF4-FFF2-40B4-BE49-F238E27FC236}">
                  <a16:creationId xmlns:a16="http://schemas.microsoft.com/office/drawing/2014/main" id="{E1FA64C8-0E08-4243-BBE4-0836341BF1E9}"/>
                </a:ext>
              </a:extLst>
            </p:cNvPr>
            <p:cNvSpPr txBox="1"/>
            <p:nvPr/>
          </p:nvSpPr>
          <p:spPr bwMode="auto">
            <a:xfrm>
              <a:off x="4330673" y="4514276"/>
              <a:ext cx="1723417" cy="523220"/>
            </a:xfrm>
            <a:prstGeom prst="rect">
              <a:avLst/>
            </a:prstGeom>
            <a:solidFill>
              <a:schemeClr val="accent1"/>
            </a:solidFill>
            <a:ln>
              <a:noFill/>
            </a:ln>
          </p:spPr>
          <p:txBody>
            <a:bodyPr wrap="squar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Copy number high (~30%)</a:t>
              </a:r>
              <a:endParaRPr lang="en-US" sz="1400" b="0" dirty="0">
                <a:latin typeface="Calibri" panose="020F0502020204030204" pitchFamily="34" charset="0"/>
              </a:endParaRPr>
            </a:p>
          </p:txBody>
        </p:sp>
        <p:sp>
          <p:nvSpPr>
            <p:cNvPr id="187" name="TextBox 186">
              <a:extLst>
                <a:ext uri="{FF2B5EF4-FFF2-40B4-BE49-F238E27FC236}">
                  <a16:creationId xmlns:a16="http://schemas.microsoft.com/office/drawing/2014/main" id="{309805D3-E8BB-4618-B21E-38CD6C68C759}"/>
                </a:ext>
              </a:extLst>
            </p:cNvPr>
            <p:cNvSpPr txBox="1"/>
            <p:nvPr/>
          </p:nvSpPr>
          <p:spPr bwMode="auto">
            <a:xfrm>
              <a:off x="2475698" y="4016600"/>
              <a:ext cx="1775586"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TP53</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wild-type</a:t>
              </a:r>
            </a:p>
          </p:txBody>
        </p:sp>
        <p:sp>
          <p:nvSpPr>
            <p:cNvPr id="188" name="TextBox 187">
              <a:extLst>
                <a:ext uri="{FF2B5EF4-FFF2-40B4-BE49-F238E27FC236}">
                  <a16:creationId xmlns:a16="http://schemas.microsoft.com/office/drawing/2014/main" id="{9F212419-A109-4A37-BC24-BC4E65F4EF85}"/>
                </a:ext>
              </a:extLst>
            </p:cNvPr>
            <p:cNvSpPr txBox="1"/>
            <p:nvPr/>
          </p:nvSpPr>
          <p:spPr bwMode="auto">
            <a:xfrm>
              <a:off x="4284543" y="4016600"/>
              <a:ext cx="1775586"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TP53</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mutant</a:t>
              </a:r>
            </a:p>
          </p:txBody>
        </p:sp>
        <p:sp>
          <p:nvSpPr>
            <p:cNvPr id="189" name="TextBox 188">
              <a:extLst>
                <a:ext uri="{FF2B5EF4-FFF2-40B4-BE49-F238E27FC236}">
                  <a16:creationId xmlns:a16="http://schemas.microsoft.com/office/drawing/2014/main" id="{AFC88264-CAC8-43C8-82E5-A30AFED547D3}"/>
                </a:ext>
              </a:extLst>
            </p:cNvPr>
            <p:cNvSpPr txBox="1"/>
            <p:nvPr/>
          </p:nvSpPr>
          <p:spPr bwMode="auto">
            <a:xfrm>
              <a:off x="3718836" y="2466112"/>
              <a:ext cx="1880947"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2-marker IHC</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a:t>
              </a:r>
              <a:r>
                <a:rPr lang="en-US" sz="1400" b="0" i="1" dirty="0">
                  <a:solidFill>
                    <a:schemeClr val="bg1"/>
                  </a:solidFill>
                  <a:latin typeface="Calibri" panose="020F0502020204030204" pitchFamily="34" charset="0"/>
                </a:rPr>
                <a:t>PMS2</a:t>
              </a:r>
              <a:r>
                <a:rPr lang="en-US" sz="1400" b="0" dirty="0">
                  <a:solidFill>
                    <a:schemeClr val="bg1"/>
                  </a:solidFill>
                  <a:latin typeface="Calibri" panose="020F0502020204030204" pitchFamily="34" charset="0"/>
                </a:rPr>
                <a:t> and </a:t>
              </a:r>
              <a:r>
                <a:rPr lang="en-US" sz="1400" b="0" i="1" dirty="0">
                  <a:solidFill>
                    <a:schemeClr val="bg1"/>
                  </a:solidFill>
                  <a:latin typeface="Calibri" panose="020F0502020204030204" pitchFamily="34" charset="0"/>
                </a:rPr>
                <a:t>MSH6</a:t>
              </a:r>
              <a:r>
                <a:rPr lang="en-US" sz="1400" b="0" dirty="0">
                  <a:solidFill>
                    <a:schemeClr val="bg1"/>
                  </a:solidFill>
                  <a:latin typeface="Calibri" panose="020F0502020204030204" pitchFamily="34" charset="0"/>
                </a:rPr>
                <a:t>)</a:t>
              </a:r>
            </a:p>
          </p:txBody>
        </p:sp>
        <p:sp>
          <p:nvSpPr>
            <p:cNvPr id="190" name="TextBox 189">
              <a:extLst>
                <a:ext uri="{FF2B5EF4-FFF2-40B4-BE49-F238E27FC236}">
                  <a16:creationId xmlns:a16="http://schemas.microsoft.com/office/drawing/2014/main" id="{642417E9-6E2F-4F04-856D-EB42D3C25A36}"/>
                </a:ext>
              </a:extLst>
            </p:cNvPr>
            <p:cNvSpPr txBox="1"/>
            <p:nvPr/>
          </p:nvSpPr>
          <p:spPr bwMode="auto">
            <a:xfrm>
              <a:off x="1841334" y="3257847"/>
              <a:ext cx="188094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PMS2</a:t>
              </a:r>
              <a:r>
                <a:rPr lang="en-US" sz="1400" b="0" i="1" dirty="0">
                  <a:solidFill>
                    <a:schemeClr val="bg1"/>
                  </a:solidFill>
                  <a:latin typeface="Calibri" panose="020F0502020204030204" pitchFamily="34" charset="0"/>
                </a:rPr>
                <a:t> </a:t>
              </a:r>
              <a:r>
                <a:rPr lang="en-US" sz="1400" b="0" dirty="0">
                  <a:solidFill>
                    <a:schemeClr val="bg1"/>
                  </a:solidFill>
                  <a:latin typeface="Calibri" panose="020F0502020204030204" pitchFamily="34" charset="0"/>
                </a:rPr>
                <a:t>or MSH6 loss</a:t>
              </a:r>
            </a:p>
          </p:txBody>
        </p:sp>
        <p:sp>
          <p:nvSpPr>
            <p:cNvPr id="191" name="TextBox 190">
              <a:extLst>
                <a:ext uri="{FF2B5EF4-FFF2-40B4-BE49-F238E27FC236}">
                  <a16:creationId xmlns:a16="http://schemas.microsoft.com/office/drawing/2014/main" id="{07C092DF-4DBC-45F0-BF8E-093D20F109B6}"/>
                </a:ext>
              </a:extLst>
            </p:cNvPr>
            <p:cNvSpPr txBox="1"/>
            <p:nvPr/>
          </p:nvSpPr>
          <p:spPr bwMode="auto">
            <a:xfrm>
              <a:off x="246509" y="2447529"/>
              <a:ext cx="2388677"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POLE</a:t>
              </a:r>
              <a:r>
                <a:rPr lang="en-US" sz="1400" b="0" dirty="0">
                  <a:solidFill>
                    <a:schemeClr val="bg1"/>
                  </a:solidFill>
                  <a:latin typeface="Calibri" panose="020F0502020204030204" pitchFamily="34" charset="0"/>
                </a:rPr>
                <a:t> hotspot or exonuclease domain mutation</a:t>
              </a:r>
            </a:p>
          </p:txBody>
        </p:sp>
      </p:grpSp>
      <p:sp>
        <p:nvSpPr>
          <p:cNvPr id="13" name="Content Placeholder 16">
            <a:extLst>
              <a:ext uri="{FF2B5EF4-FFF2-40B4-BE49-F238E27FC236}">
                <a16:creationId xmlns:a16="http://schemas.microsoft.com/office/drawing/2014/main" id="{B0584023-DC5F-0822-4C97-A92DF86B9D74}"/>
              </a:ext>
            </a:extLst>
          </p:cNvPr>
          <p:cNvSpPr>
            <a:spLocks noGrp="1"/>
          </p:cNvSpPr>
          <p:nvPr>
            <p:ph idx="1"/>
          </p:nvPr>
        </p:nvSpPr>
        <p:spPr>
          <a:xfrm>
            <a:off x="604676" y="5085617"/>
            <a:ext cx="5982816" cy="1141576"/>
          </a:xfrm>
        </p:spPr>
        <p:txBody>
          <a:bodyPr/>
          <a:lstStyle/>
          <a:p>
            <a:pPr marL="233363" indent="-233363">
              <a:spcBef>
                <a:spcPts val="400"/>
              </a:spcBef>
            </a:pPr>
            <a:r>
              <a:rPr lang="en-US" sz="1800" dirty="0"/>
              <a:t>Prognostic value of molecular classification of high-risk endometrial cancer for benefit from chemotherapy </a:t>
            </a:r>
          </a:p>
          <a:p>
            <a:pPr marL="233363" indent="-233363">
              <a:spcBef>
                <a:spcPts val="400"/>
              </a:spcBef>
            </a:pPr>
            <a:r>
              <a:rPr lang="en-US" sz="1800" dirty="0"/>
              <a:t>83% and 17% of endometrial cancers can be classified as endometrioid and nonendometrioid, respectively</a:t>
            </a:r>
          </a:p>
        </p:txBody>
      </p:sp>
      <p:sp>
        <p:nvSpPr>
          <p:cNvPr id="6" name="TextBox 5">
            <a:extLst>
              <a:ext uri="{FF2B5EF4-FFF2-40B4-BE49-F238E27FC236}">
                <a16:creationId xmlns:a16="http://schemas.microsoft.com/office/drawing/2014/main" id="{C56AC46D-A353-9300-9399-F8027BC4BCAD}"/>
              </a:ext>
            </a:extLst>
          </p:cNvPr>
          <p:cNvSpPr txBox="1"/>
          <p:nvPr/>
        </p:nvSpPr>
        <p:spPr bwMode="auto">
          <a:xfrm>
            <a:off x="510540" y="790425"/>
            <a:ext cx="5661660" cy="8822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Molecular Subtyping: Prognostic and Predictive Value</a:t>
            </a:r>
            <a:endParaRPr lang="en-US" baseline="30000" dirty="0">
              <a:solidFill>
                <a:schemeClr val="bg1"/>
              </a:solidFill>
              <a:latin typeface="Calibri" panose="020F0502020204030204" pitchFamily="34" charset="0"/>
            </a:endParaRPr>
          </a:p>
          <a:p>
            <a:pPr algn="ctr">
              <a:lnSpc>
                <a:spcPct val="100000"/>
              </a:lnSpc>
              <a:spcBef>
                <a:spcPts val="360"/>
              </a:spcBef>
              <a:spcAft>
                <a:spcPct val="0"/>
              </a:spcAft>
              <a:buClrTx/>
              <a:buFontTx/>
              <a:buNone/>
            </a:pPr>
            <a:r>
              <a:rPr lang="en-US" sz="1600" dirty="0">
                <a:solidFill>
                  <a:schemeClr val="bg1"/>
                </a:solidFill>
                <a:latin typeface="Calibri" panose="020F0502020204030204" pitchFamily="34" charset="0"/>
              </a:rPr>
              <a:t>Patients Divided Into TCGA Subgroups</a:t>
            </a:r>
            <a:r>
              <a:rPr lang="en-US" sz="1600" baseline="30000" dirty="0">
                <a:solidFill>
                  <a:schemeClr val="bg1"/>
                </a:solidFill>
                <a:latin typeface="Calibri" panose="020F0502020204030204" pitchFamily="34" charset="0"/>
              </a:rPr>
              <a:t>1</a:t>
            </a:r>
            <a:br>
              <a:rPr lang="en-US" sz="160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100 hypothetical patients with newly diagnosed EC</a:t>
            </a:r>
            <a:endParaRPr lang="en-US" b="0" dirty="0">
              <a:solidFill>
                <a:schemeClr val="bg1"/>
              </a:solidFill>
              <a:latin typeface="Calibri" panose="020F0502020204030204" pitchFamily="34" charset="0"/>
            </a:endParaRPr>
          </a:p>
        </p:txBody>
      </p:sp>
      <p:sp>
        <p:nvSpPr>
          <p:cNvPr id="8" name="TextBox 7">
            <a:extLst>
              <a:ext uri="{FF2B5EF4-FFF2-40B4-BE49-F238E27FC236}">
                <a16:creationId xmlns:a16="http://schemas.microsoft.com/office/drawing/2014/main" id="{86211F59-02C6-943B-D1FE-753E1E35913E}"/>
              </a:ext>
            </a:extLst>
          </p:cNvPr>
          <p:cNvSpPr txBox="1"/>
          <p:nvPr/>
        </p:nvSpPr>
        <p:spPr bwMode="auto">
          <a:xfrm>
            <a:off x="6989974" y="790425"/>
            <a:ext cx="4723209"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Outcomes by TCGA Subgroup in High-Risk EC</a:t>
            </a:r>
            <a:r>
              <a:rPr lang="en-US" baseline="30000" dirty="0">
                <a:solidFill>
                  <a:schemeClr val="bg1"/>
                </a:solidFill>
                <a:latin typeface="Calibri" panose="020F0502020204030204" pitchFamily="34" charset="0"/>
              </a:rPr>
              <a:t>2</a:t>
            </a:r>
            <a:endParaRPr lang="en-US" dirty="0">
              <a:solidFill>
                <a:schemeClr val="bg1"/>
              </a:solidFill>
              <a:latin typeface="Calibri" panose="020F0502020204030204" pitchFamily="34" charset="0"/>
            </a:endParaRPr>
          </a:p>
        </p:txBody>
      </p:sp>
      <p:sp>
        <p:nvSpPr>
          <p:cNvPr id="11" name="TextBox 10">
            <a:extLst>
              <a:ext uri="{FF2B5EF4-FFF2-40B4-BE49-F238E27FC236}">
                <a16:creationId xmlns:a16="http://schemas.microsoft.com/office/drawing/2014/main" id="{FC62728C-12CF-55B1-F726-56BEE9543C68}"/>
              </a:ext>
            </a:extLst>
          </p:cNvPr>
          <p:cNvSpPr txBox="1"/>
          <p:nvPr/>
        </p:nvSpPr>
        <p:spPr bwMode="auto">
          <a:xfrm>
            <a:off x="7379933" y="3959431"/>
            <a:ext cx="4178558"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Yr Since Random Assignment</a:t>
            </a:r>
          </a:p>
        </p:txBody>
      </p:sp>
      <p:grpSp>
        <p:nvGrpSpPr>
          <p:cNvPr id="58" name="Group 57">
            <a:extLst>
              <a:ext uri="{FF2B5EF4-FFF2-40B4-BE49-F238E27FC236}">
                <a16:creationId xmlns:a16="http://schemas.microsoft.com/office/drawing/2014/main" id="{05143DC0-E0EB-F9DF-A024-A67681A4E9BD}"/>
              </a:ext>
            </a:extLst>
          </p:cNvPr>
          <p:cNvGrpSpPr/>
          <p:nvPr/>
        </p:nvGrpSpPr>
        <p:grpSpPr>
          <a:xfrm>
            <a:off x="6308124" y="3836051"/>
            <a:ext cx="5408640" cy="1200329"/>
            <a:chOff x="6308124" y="3870426"/>
            <a:chExt cx="5408640" cy="1200329"/>
          </a:xfrm>
          <a:noFill/>
        </p:grpSpPr>
        <p:sp>
          <p:nvSpPr>
            <p:cNvPr id="2" name="TextBox 1">
              <a:extLst>
                <a:ext uri="{FF2B5EF4-FFF2-40B4-BE49-F238E27FC236}">
                  <a16:creationId xmlns:a16="http://schemas.microsoft.com/office/drawing/2014/main" id="{5F26D0C2-855B-DB96-9267-F1B24F3444CB}"/>
                </a:ext>
              </a:extLst>
            </p:cNvPr>
            <p:cNvSpPr txBox="1"/>
            <p:nvPr/>
          </p:nvSpPr>
          <p:spPr bwMode="auto">
            <a:xfrm>
              <a:off x="7124215" y="4239758"/>
              <a:ext cx="420307" cy="830997"/>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137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129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93</a:t>
              </a:r>
            </a:p>
          </p:txBody>
        </p:sp>
        <p:sp>
          <p:nvSpPr>
            <p:cNvPr id="3" name="TextBox 2">
              <a:extLst>
                <a:ext uri="{FF2B5EF4-FFF2-40B4-BE49-F238E27FC236}">
                  <a16:creationId xmlns:a16="http://schemas.microsoft.com/office/drawing/2014/main" id="{B0BE28B7-127E-2A32-8AD4-C6C6F0B4DE17}"/>
                </a:ext>
              </a:extLst>
            </p:cNvPr>
            <p:cNvSpPr txBox="1"/>
            <p:nvPr/>
          </p:nvSpPr>
          <p:spPr bwMode="auto">
            <a:xfrm>
              <a:off x="7952148" y="4239758"/>
              <a:ext cx="420307" cy="830997"/>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136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125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87</a:t>
              </a:r>
            </a:p>
          </p:txBody>
        </p:sp>
        <p:sp>
          <p:nvSpPr>
            <p:cNvPr id="4" name="TextBox 3">
              <a:extLst>
                <a:ext uri="{FF2B5EF4-FFF2-40B4-BE49-F238E27FC236}">
                  <a16:creationId xmlns:a16="http://schemas.microsoft.com/office/drawing/2014/main" id="{DB5E774C-3356-1B91-F07B-62D0A7C95A2B}"/>
                </a:ext>
              </a:extLst>
            </p:cNvPr>
            <p:cNvSpPr txBox="1"/>
            <p:nvPr/>
          </p:nvSpPr>
          <p:spPr bwMode="auto">
            <a:xfrm>
              <a:off x="8795777" y="4239758"/>
              <a:ext cx="420307" cy="830997"/>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128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122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71</a:t>
              </a:r>
            </a:p>
          </p:txBody>
        </p:sp>
        <p:sp>
          <p:nvSpPr>
            <p:cNvPr id="5" name="TextBox 4">
              <a:extLst>
                <a:ext uri="{FF2B5EF4-FFF2-40B4-BE49-F238E27FC236}">
                  <a16:creationId xmlns:a16="http://schemas.microsoft.com/office/drawing/2014/main" id="{909673C2-CCE5-F790-3CD2-411E4B8800FD}"/>
                </a:ext>
              </a:extLst>
            </p:cNvPr>
            <p:cNvSpPr txBox="1"/>
            <p:nvPr/>
          </p:nvSpPr>
          <p:spPr bwMode="auto">
            <a:xfrm>
              <a:off x="9648976" y="4239758"/>
              <a:ext cx="420307" cy="830997"/>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115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118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61</a:t>
              </a:r>
            </a:p>
          </p:txBody>
        </p:sp>
        <p:sp>
          <p:nvSpPr>
            <p:cNvPr id="12" name="TextBox 11">
              <a:extLst>
                <a:ext uri="{FF2B5EF4-FFF2-40B4-BE49-F238E27FC236}">
                  <a16:creationId xmlns:a16="http://schemas.microsoft.com/office/drawing/2014/main" id="{E5AAC32C-0077-DE79-C13E-6874CEA9BDE5}"/>
                </a:ext>
              </a:extLst>
            </p:cNvPr>
            <p:cNvSpPr txBox="1"/>
            <p:nvPr/>
          </p:nvSpPr>
          <p:spPr bwMode="auto">
            <a:xfrm>
              <a:off x="10494261" y="4239758"/>
              <a:ext cx="420307" cy="830997"/>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108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110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52</a:t>
              </a:r>
            </a:p>
          </p:txBody>
        </p:sp>
        <p:sp>
          <p:nvSpPr>
            <p:cNvPr id="14" name="TextBox 13">
              <a:extLst>
                <a:ext uri="{FF2B5EF4-FFF2-40B4-BE49-F238E27FC236}">
                  <a16:creationId xmlns:a16="http://schemas.microsoft.com/office/drawing/2014/main" id="{CB43EFDB-2420-DF22-776B-BA3913DD90A9}"/>
                </a:ext>
              </a:extLst>
            </p:cNvPr>
            <p:cNvSpPr txBox="1"/>
            <p:nvPr/>
          </p:nvSpPr>
          <p:spPr bwMode="auto">
            <a:xfrm>
              <a:off x="11375004" y="4239758"/>
              <a:ext cx="341760" cy="830997"/>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85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85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37</a:t>
              </a:r>
            </a:p>
          </p:txBody>
        </p:sp>
        <p:sp>
          <p:nvSpPr>
            <p:cNvPr id="15" name="TextBox 14">
              <a:extLst>
                <a:ext uri="{FF2B5EF4-FFF2-40B4-BE49-F238E27FC236}">
                  <a16:creationId xmlns:a16="http://schemas.microsoft.com/office/drawing/2014/main" id="{F39600F3-FADF-8260-13B1-DB013A19B5CE}"/>
                </a:ext>
              </a:extLst>
            </p:cNvPr>
            <p:cNvSpPr txBox="1"/>
            <p:nvPr/>
          </p:nvSpPr>
          <p:spPr bwMode="auto">
            <a:xfrm>
              <a:off x="6308124" y="3870426"/>
              <a:ext cx="898772" cy="1200329"/>
            </a:xfrm>
            <a:prstGeom prst="rect">
              <a:avLst/>
            </a:prstGeom>
            <a:grp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Patients at </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Risk, n</a:t>
              </a:r>
              <a:br>
                <a:rPr lang="en-US" sz="1200" dirty="0">
                  <a:solidFill>
                    <a:schemeClr val="bg1"/>
                  </a:solidFill>
                  <a:latin typeface="Calibri" panose="020F0502020204030204" pitchFamily="34" charset="0"/>
                </a:rPr>
              </a:br>
              <a:r>
                <a:rPr lang="en-US" sz="1200" i="1" dirty="0">
                  <a:solidFill>
                    <a:schemeClr val="accent3"/>
                  </a:solidFill>
                  <a:latin typeface="Calibri" panose="020F0502020204030204" pitchFamily="34" charset="0"/>
                </a:rPr>
                <a:t>POLE</a:t>
              </a:r>
              <a:r>
                <a:rPr lang="en-US" sz="1200" dirty="0">
                  <a:solidFill>
                    <a:schemeClr val="accent3"/>
                  </a:solidFill>
                  <a:latin typeface="Calibri" panose="020F0502020204030204" pitchFamily="34" charset="0"/>
                </a:rPr>
                <a:t>mut</a:t>
              </a:r>
              <a:br>
                <a:rPr lang="en-US" sz="1200" dirty="0">
                  <a:solidFill>
                    <a:schemeClr val="bg1"/>
                  </a:solidFill>
                  <a:latin typeface="Calibri" panose="020F0502020204030204" pitchFamily="34" charset="0"/>
                </a:rPr>
              </a:br>
              <a:r>
                <a:rPr lang="en-US" sz="1200" dirty="0">
                  <a:solidFill>
                    <a:schemeClr val="accent4"/>
                  </a:solidFill>
                  <a:latin typeface="Calibri" panose="020F0502020204030204" pitchFamily="34" charset="0"/>
                </a:rPr>
                <a:t>dMMR</a:t>
              </a:r>
              <a:br>
                <a:rPr lang="en-US" sz="1200" dirty="0">
                  <a:solidFill>
                    <a:schemeClr val="bg1"/>
                  </a:solidFill>
                  <a:latin typeface="Calibri" panose="020F0502020204030204" pitchFamily="34" charset="0"/>
                </a:rPr>
              </a:br>
              <a:r>
                <a:rPr lang="en-US" sz="1200" dirty="0">
                  <a:solidFill>
                    <a:schemeClr val="accent5">
                      <a:lumMod val="75000"/>
                    </a:schemeClr>
                  </a:solidFill>
                  <a:latin typeface="Calibri" panose="020F0502020204030204" pitchFamily="34" charset="0"/>
                </a:rPr>
                <a:t>NSMP</a:t>
              </a:r>
              <a:br>
                <a:rPr lang="en-US" sz="1200" dirty="0">
                  <a:solidFill>
                    <a:schemeClr val="accent5">
                      <a:lumMod val="75000"/>
                    </a:schemeClr>
                  </a:solidFill>
                  <a:latin typeface="Calibri" panose="020F0502020204030204" pitchFamily="34" charset="0"/>
                </a:rPr>
              </a:br>
              <a:r>
                <a:rPr lang="en-US" sz="1200" dirty="0">
                  <a:solidFill>
                    <a:schemeClr val="accent1"/>
                  </a:solidFill>
                  <a:latin typeface="Calibri" panose="020F0502020204030204" pitchFamily="34" charset="0"/>
                </a:rPr>
                <a:t>p53abn</a:t>
              </a:r>
            </a:p>
          </p:txBody>
        </p:sp>
      </p:grpSp>
      <p:sp>
        <p:nvSpPr>
          <p:cNvPr id="9" name="TextBox 8">
            <a:extLst>
              <a:ext uri="{FF2B5EF4-FFF2-40B4-BE49-F238E27FC236}">
                <a16:creationId xmlns:a16="http://schemas.microsoft.com/office/drawing/2014/main" id="{2AD48642-FF5E-505D-00B0-2FA04F05B08F}"/>
              </a:ext>
            </a:extLst>
          </p:cNvPr>
          <p:cNvSpPr txBox="1"/>
          <p:nvPr/>
        </p:nvSpPr>
        <p:spPr bwMode="auto">
          <a:xfrm rot="16200000">
            <a:off x="5660523" y="2348187"/>
            <a:ext cx="2204392" cy="307777"/>
          </a:xfrm>
          <a:prstGeom prst="rect">
            <a:avLst/>
          </a:prstGeom>
          <a:solidFill>
            <a:schemeClr val="tx1"/>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OS Probability (%)</a:t>
            </a:r>
          </a:p>
        </p:txBody>
      </p:sp>
      <p:sp>
        <p:nvSpPr>
          <p:cNvPr id="10" name="TextBox 9">
            <a:extLst>
              <a:ext uri="{FF2B5EF4-FFF2-40B4-BE49-F238E27FC236}">
                <a16:creationId xmlns:a16="http://schemas.microsoft.com/office/drawing/2014/main" id="{A61D4074-09D0-FCE0-B4E4-FB071168FC3C}"/>
              </a:ext>
            </a:extLst>
          </p:cNvPr>
          <p:cNvSpPr txBox="1"/>
          <p:nvPr/>
        </p:nvSpPr>
        <p:spPr bwMode="auto">
          <a:xfrm>
            <a:off x="10265647" y="3337493"/>
            <a:ext cx="1412662"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Log-rank </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&lt;.001</a:t>
            </a:r>
          </a:p>
        </p:txBody>
      </p:sp>
      <p:sp>
        <p:nvSpPr>
          <p:cNvPr id="17" name="Freeform 16">
            <a:extLst>
              <a:ext uri="{FF2B5EF4-FFF2-40B4-BE49-F238E27FC236}">
                <a16:creationId xmlns:a16="http://schemas.microsoft.com/office/drawing/2014/main" id="{8B769D8F-B595-1AAD-F93B-7D58EC529222}"/>
              </a:ext>
            </a:extLst>
          </p:cNvPr>
          <p:cNvSpPr/>
          <p:nvPr/>
        </p:nvSpPr>
        <p:spPr bwMode="auto">
          <a:xfrm>
            <a:off x="7328950" y="1244409"/>
            <a:ext cx="4310743" cy="2495693"/>
          </a:xfrm>
          <a:custGeom>
            <a:avLst/>
            <a:gdLst>
              <a:gd name="connsiteX0" fmla="*/ 0 w 4310743"/>
              <a:gd name="connsiteY0" fmla="*/ 0 h 2495693"/>
              <a:gd name="connsiteX1" fmla="*/ 0 w 4310743"/>
              <a:gd name="connsiteY1" fmla="*/ 2495693 h 2495693"/>
              <a:gd name="connsiteX2" fmla="*/ 4310743 w 4310743"/>
              <a:gd name="connsiteY2" fmla="*/ 2495693 h 2495693"/>
            </a:gdLst>
            <a:ahLst/>
            <a:cxnLst>
              <a:cxn ang="0">
                <a:pos x="connsiteX0" y="connsiteY0"/>
              </a:cxn>
              <a:cxn ang="0">
                <a:pos x="connsiteX1" y="connsiteY1"/>
              </a:cxn>
              <a:cxn ang="0">
                <a:pos x="connsiteX2" y="connsiteY2"/>
              </a:cxn>
            </a:cxnLst>
            <a:rect l="l" t="t" r="r" b="b"/>
            <a:pathLst>
              <a:path w="4310743" h="2495693">
                <a:moveTo>
                  <a:pt x="0" y="0"/>
                </a:moveTo>
                <a:lnTo>
                  <a:pt x="0" y="2495693"/>
                </a:lnTo>
                <a:lnTo>
                  <a:pt x="4310743" y="2495693"/>
                </a:lnTo>
              </a:path>
            </a:pathLst>
          </a:custGeom>
          <a:noFill/>
          <a:ln w="28575">
            <a:solidFill>
              <a:schemeClr val="bg1"/>
            </a:solidFill>
            <a:miter lim="800000"/>
            <a:headEnd/>
            <a:tailEnd/>
          </a:ln>
        </p:spPr>
        <p:txBody>
          <a:bodyPr rtlCol="0" anchor="ctr"/>
          <a:lstStyle/>
          <a:p>
            <a:pPr algn="ctr"/>
            <a:endParaRPr lang="en-US" dirty="0"/>
          </a:p>
        </p:txBody>
      </p:sp>
      <p:grpSp>
        <p:nvGrpSpPr>
          <p:cNvPr id="24" name="Group 23">
            <a:extLst>
              <a:ext uri="{FF2B5EF4-FFF2-40B4-BE49-F238E27FC236}">
                <a16:creationId xmlns:a16="http://schemas.microsoft.com/office/drawing/2014/main" id="{8068A5ED-C511-98F4-56C6-3C735778148F}"/>
              </a:ext>
            </a:extLst>
          </p:cNvPr>
          <p:cNvGrpSpPr/>
          <p:nvPr/>
        </p:nvGrpSpPr>
        <p:grpSpPr>
          <a:xfrm>
            <a:off x="7247743" y="1303285"/>
            <a:ext cx="91440" cy="2434741"/>
            <a:chOff x="7325897" y="1303285"/>
            <a:chExt cx="91440" cy="2434741"/>
          </a:xfrm>
        </p:grpSpPr>
        <p:cxnSp>
          <p:nvCxnSpPr>
            <p:cNvPr id="19" name="Straight Connector 18">
              <a:extLst>
                <a:ext uri="{FF2B5EF4-FFF2-40B4-BE49-F238E27FC236}">
                  <a16:creationId xmlns:a16="http://schemas.microsoft.com/office/drawing/2014/main" id="{5183968A-3601-B38F-32AB-41D516F5B347}"/>
                </a:ext>
              </a:extLst>
            </p:cNvPr>
            <p:cNvCxnSpPr>
              <a:cxnSpLocks/>
            </p:cNvCxnSpPr>
            <p:nvPr/>
          </p:nvCxnSpPr>
          <p:spPr bwMode="auto">
            <a:xfrm>
              <a:off x="7325897" y="130328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8ACE2810-D359-938F-E681-D834A5B4B7AD}"/>
                </a:ext>
              </a:extLst>
            </p:cNvPr>
            <p:cNvCxnSpPr>
              <a:cxnSpLocks/>
            </p:cNvCxnSpPr>
            <p:nvPr/>
          </p:nvCxnSpPr>
          <p:spPr bwMode="auto">
            <a:xfrm>
              <a:off x="7325897" y="191197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7BFB1627-FFD8-ED2A-25AD-708A45BE7099}"/>
                </a:ext>
              </a:extLst>
            </p:cNvPr>
            <p:cNvCxnSpPr>
              <a:cxnSpLocks/>
            </p:cNvCxnSpPr>
            <p:nvPr/>
          </p:nvCxnSpPr>
          <p:spPr bwMode="auto">
            <a:xfrm>
              <a:off x="7325897" y="252065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5A8F4135-38AD-AF85-E604-585E2501EA87}"/>
                </a:ext>
              </a:extLst>
            </p:cNvPr>
            <p:cNvCxnSpPr>
              <a:cxnSpLocks/>
            </p:cNvCxnSpPr>
            <p:nvPr/>
          </p:nvCxnSpPr>
          <p:spPr bwMode="auto">
            <a:xfrm>
              <a:off x="7325897" y="312934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A688AB19-6678-7719-8CFC-45323124822D}"/>
                </a:ext>
              </a:extLst>
            </p:cNvPr>
            <p:cNvCxnSpPr>
              <a:cxnSpLocks/>
            </p:cNvCxnSpPr>
            <p:nvPr/>
          </p:nvCxnSpPr>
          <p:spPr bwMode="auto">
            <a:xfrm>
              <a:off x="7325897" y="3738026"/>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30" name="Group 29">
            <a:extLst>
              <a:ext uri="{FF2B5EF4-FFF2-40B4-BE49-F238E27FC236}">
                <a16:creationId xmlns:a16="http://schemas.microsoft.com/office/drawing/2014/main" id="{38061C41-3861-E833-7958-EAA625B42047}"/>
              </a:ext>
            </a:extLst>
          </p:cNvPr>
          <p:cNvGrpSpPr/>
          <p:nvPr/>
        </p:nvGrpSpPr>
        <p:grpSpPr>
          <a:xfrm>
            <a:off x="6839811" y="1152952"/>
            <a:ext cx="458780" cy="2740237"/>
            <a:chOff x="7273568" y="1152952"/>
            <a:chExt cx="458780" cy="2740237"/>
          </a:xfrm>
        </p:grpSpPr>
        <p:sp>
          <p:nvSpPr>
            <p:cNvPr id="25" name="TextBox 24">
              <a:extLst>
                <a:ext uri="{FF2B5EF4-FFF2-40B4-BE49-F238E27FC236}">
                  <a16:creationId xmlns:a16="http://schemas.microsoft.com/office/drawing/2014/main" id="{47DD8865-B2AA-E83E-294E-8375C8C8743B}"/>
                </a:ext>
              </a:extLst>
            </p:cNvPr>
            <p:cNvSpPr txBox="1"/>
            <p:nvPr/>
          </p:nvSpPr>
          <p:spPr bwMode="auto">
            <a:xfrm>
              <a:off x="7273568" y="1152952"/>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26" name="TextBox 25">
              <a:extLst>
                <a:ext uri="{FF2B5EF4-FFF2-40B4-BE49-F238E27FC236}">
                  <a16:creationId xmlns:a16="http://schemas.microsoft.com/office/drawing/2014/main" id="{594C6E7E-7742-8146-3612-8DD38FEAF08D}"/>
                </a:ext>
              </a:extLst>
            </p:cNvPr>
            <p:cNvSpPr txBox="1"/>
            <p:nvPr/>
          </p:nvSpPr>
          <p:spPr bwMode="auto">
            <a:xfrm>
              <a:off x="7364940" y="176106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75</a:t>
              </a:r>
            </a:p>
          </p:txBody>
        </p:sp>
        <p:sp>
          <p:nvSpPr>
            <p:cNvPr id="27" name="TextBox 26">
              <a:extLst>
                <a:ext uri="{FF2B5EF4-FFF2-40B4-BE49-F238E27FC236}">
                  <a16:creationId xmlns:a16="http://schemas.microsoft.com/office/drawing/2014/main" id="{77B0DBAD-1C85-B1D3-48D9-1BD66E86214E}"/>
                </a:ext>
              </a:extLst>
            </p:cNvPr>
            <p:cNvSpPr txBox="1"/>
            <p:nvPr/>
          </p:nvSpPr>
          <p:spPr bwMode="auto">
            <a:xfrm>
              <a:off x="7364940" y="236918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50</a:t>
              </a:r>
            </a:p>
          </p:txBody>
        </p:sp>
        <p:sp>
          <p:nvSpPr>
            <p:cNvPr id="28" name="TextBox 27">
              <a:extLst>
                <a:ext uri="{FF2B5EF4-FFF2-40B4-BE49-F238E27FC236}">
                  <a16:creationId xmlns:a16="http://schemas.microsoft.com/office/drawing/2014/main" id="{F0B8E0C7-049C-0DAF-29AE-02B656200779}"/>
                </a:ext>
              </a:extLst>
            </p:cNvPr>
            <p:cNvSpPr txBox="1"/>
            <p:nvPr/>
          </p:nvSpPr>
          <p:spPr bwMode="auto">
            <a:xfrm>
              <a:off x="7364940" y="297729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25</a:t>
              </a:r>
            </a:p>
          </p:txBody>
        </p:sp>
        <p:sp>
          <p:nvSpPr>
            <p:cNvPr id="29" name="TextBox 28">
              <a:extLst>
                <a:ext uri="{FF2B5EF4-FFF2-40B4-BE49-F238E27FC236}">
                  <a16:creationId xmlns:a16="http://schemas.microsoft.com/office/drawing/2014/main" id="{F784735B-B661-6984-7DB6-70F66A675FC7}"/>
                </a:ext>
              </a:extLst>
            </p:cNvPr>
            <p:cNvSpPr txBox="1"/>
            <p:nvPr/>
          </p:nvSpPr>
          <p:spPr bwMode="auto">
            <a:xfrm>
              <a:off x="7456311" y="3585412"/>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grpSp>
        <p:nvGrpSpPr>
          <p:cNvPr id="45" name="Group 44">
            <a:extLst>
              <a:ext uri="{FF2B5EF4-FFF2-40B4-BE49-F238E27FC236}">
                <a16:creationId xmlns:a16="http://schemas.microsoft.com/office/drawing/2014/main" id="{8D4692B0-D813-0074-3D6E-3AC2B890AF62}"/>
              </a:ext>
            </a:extLst>
          </p:cNvPr>
          <p:cNvGrpSpPr/>
          <p:nvPr/>
        </p:nvGrpSpPr>
        <p:grpSpPr>
          <a:xfrm>
            <a:off x="7492532" y="2866818"/>
            <a:ext cx="1006364" cy="830997"/>
            <a:chOff x="8689839" y="2630199"/>
            <a:chExt cx="1006364" cy="830997"/>
          </a:xfrm>
        </p:grpSpPr>
        <p:sp>
          <p:nvSpPr>
            <p:cNvPr id="16" name="TextBox 15">
              <a:extLst>
                <a:ext uri="{FF2B5EF4-FFF2-40B4-BE49-F238E27FC236}">
                  <a16:creationId xmlns:a16="http://schemas.microsoft.com/office/drawing/2014/main" id="{78F7B191-0089-4E46-F9E8-1BC5DD3DCD9A}"/>
                </a:ext>
              </a:extLst>
            </p:cNvPr>
            <p:cNvSpPr txBox="1"/>
            <p:nvPr/>
          </p:nvSpPr>
          <p:spPr bwMode="auto">
            <a:xfrm>
              <a:off x="8900792" y="2630199"/>
              <a:ext cx="79541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200" b="0" i="1" dirty="0">
                  <a:solidFill>
                    <a:schemeClr val="bg1"/>
                  </a:solidFill>
                  <a:latin typeface="Calibri" panose="020F0502020204030204" pitchFamily="34" charset="0"/>
                </a:rPr>
                <a:t>POLE</a:t>
              </a:r>
              <a:r>
                <a:rPr lang="en-US" sz="1200" b="0" dirty="0">
                  <a:solidFill>
                    <a:schemeClr val="bg1"/>
                  </a:solidFill>
                  <a:latin typeface="Calibri" panose="020F0502020204030204" pitchFamily="34" charset="0"/>
                </a:rPr>
                <a:t>mut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dMMR</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NSMP</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p53abn</a:t>
              </a:r>
            </a:p>
          </p:txBody>
        </p:sp>
        <p:grpSp>
          <p:nvGrpSpPr>
            <p:cNvPr id="44" name="Group 43">
              <a:extLst>
                <a:ext uri="{FF2B5EF4-FFF2-40B4-BE49-F238E27FC236}">
                  <a16:creationId xmlns:a16="http://schemas.microsoft.com/office/drawing/2014/main" id="{E339DA49-F27B-AE35-AD7B-A9C9B2757A8F}"/>
                </a:ext>
              </a:extLst>
            </p:cNvPr>
            <p:cNvGrpSpPr/>
            <p:nvPr/>
          </p:nvGrpSpPr>
          <p:grpSpPr>
            <a:xfrm>
              <a:off x="8689839" y="2778368"/>
              <a:ext cx="234023" cy="539585"/>
              <a:chOff x="8689839" y="2778368"/>
              <a:chExt cx="234023" cy="539585"/>
            </a:xfrm>
          </p:grpSpPr>
          <p:cxnSp>
            <p:nvCxnSpPr>
              <p:cNvPr id="40" name="Straight Connector 39">
                <a:extLst>
                  <a:ext uri="{FF2B5EF4-FFF2-40B4-BE49-F238E27FC236}">
                    <a16:creationId xmlns:a16="http://schemas.microsoft.com/office/drawing/2014/main" id="{5E605284-23E4-59C3-AEC0-32991D940901}"/>
                  </a:ext>
                </a:extLst>
              </p:cNvPr>
              <p:cNvCxnSpPr>
                <a:cxnSpLocks/>
              </p:cNvCxnSpPr>
              <p:nvPr/>
            </p:nvCxnSpPr>
            <p:spPr bwMode="auto">
              <a:xfrm>
                <a:off x="8689839" y="2778368"/>
                <a:ext cx="234023" cy="0"/>
              </a:xfrm>
              <a:prstGeom prst="line">
                <a:avLst/>
              </a:prstGeom>
              <a:noFill/>
              <a:ln w="28575" cap="flat" cmpd="sng" algn="ctr">
                <a:solidFill>
                  <a:srgbClr val="E1471D"/>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8A3EA1DE-E098-A388-D0D2-FFAE1507E6CA}"/>
                  </a:ext>
                </a:extLst>
              </p:cNvPr>
              <p:cNvCxnSpPr>
                <a:cxnSpLocks/>
              </p:cNvCxnSpPr>
              <p:nvPr/>
            </p:nvCxnSpPr>
            <p:spPr bwMode="auto">
              <a:xfrm>
                <a:off x="8689839" y="2958230"/>
                <a:ext cx="234023" cy="0"/>
              </a:xfrm>
              <a:prstGeom prst="line">
                <a:avLst/>
              </a:prstGeom>
              <a:noFill/>
              <a:ln w="28575" cap="flat" cmpd="sng" algn="ctr">
                <a:solidFill>
                  <a:srgbClr val="00823B"/>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FAE017F1-9C6F-2E2B-2710-F3EE5DEB7DB1}"/>
                  </a:ext>
                </a:extLst>
              </p:cNvPr>
              <p:cNvCxnSpPr>
                <a:cxnSpLocks/>
              </p:cNvCxnSpPr>
              <p:nvPr/>
            </p:nvCxnSpPr>
            <p:spPr bwMode="auto">
              <a:xfrm>
                <a:off x="8689839" y="3138092"/>
                <a:ext cx="234023" cy="0"/>
              </a:xfrm>
              <a:prstGeom prst="line">
                <a:avLst/>
              </a:prstGeom>
              <a:noFill/>
              <a:ln w="28575" cap="flat" cmpd="sng" algn="ctr">
                <a:solidFill>
                  <a:srgbClr val="FDB338"/>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8136FEA5-E8D1-2EFE-8D5B-C3F00F9005F6}"/>
                  </a:ext>
                </a:extLst>
              </p:cNvPr>
              <p:cNvCxnSpPr>
                <a:cxnSpLocks/>
              </p:cNvCxnSpPr>
              <p:nvPr/>
            </p:nvCxnSpPr>
            <p:spPr bwMode="auto">
              <a:xfrm>
                <a:off x="8689839" y="3317953"/>
                <a:ext cx="234023" cy="0"/>
              </a:xfrm>
              <a:prstGeom prst="line">
                <a:avLst/>
              </a:prstGeom>
              <a:noFill/>
              <a:ln w="28575" cap="flat" cmpd="sng" algn="ctr">
                <a:solidFill>
                  <a:srgbClr val="015873"/>
                </a:solidFill>
                <a:prstDash val="solid"/>
                <a:round/>
                <a:headEnd type="none" w="med" len="med"/>
                <a:tailEnd type="none" w="med" len="med"/>
              </a:ln>
              <a:effectLst/>
            </p:spPr>
          </p:cxnSp>
        </p:grpSp>
      </p:grpSp>
      <p:grpSp>
        <p:nvGrpSpPr>
          <p:cNvPr id="53" name="Group 52">
            <a:extLst>
              <a:ext uri="{FF2B5EF4-FFF2-40B4-BE49-F238E27FC236}">
                <a16:creationId xmlns:a16="http://schemas.microsoft.com/office/drawing/2014/main" id="{20CE4ED4-EDC8-BA8C-F3E9-9CC9702B80EB}"/>
              </a:ext>
            </a:extLst>
          </p:cNvPr>
          <p:cNvGrpSpPr/>
          <p:nvPr/>
        </p:nvGrpSpPr>
        <p:grpSpPr>
          <a:xfrm>
            <a:off x="7190893" y="3730436"/>
            <a:ext cx="4489200" cy="328807"/>
            <a:chOff x="7190893" y="3730436"/>
            <a:chExt cx="4489200" cy="328807"/>
          </a:xfrm>
        </p:grpSpPr>
        <p:grpSp>
          <p:nvGrpSpPr>
            <p:cNvPr id="38" name="Group 37">
              <a:extLst>
                <a:ext uri="{FF2B5EF4-FFF2-40B4-BE49-F238E27FC236}">
                  <a16:creationId xmlns:a16="http://schemas.microsoft.com/office/drawing/2014/main" id="{E39C785E-12F7-D1E2-88EA-174A13FFDD3F}"/>
                </a:ext>
              </a:extLst>
            </p:cNvPr>
            <p:cNvGrpSpPr/>
            <p:nvPr/>
          </p:nvGrpSpPr>
          <p:grpSpPr>
            <a:xfrm>
              <a:off x="7328950" y="3730436"/>
              <a:ext cx="4209618" cy="81424"/>
              <a:chOff x="7328950" y="3679635"/>
              <a:chExt cx="4209618" cy="81424"/>
            </a:xfrm>
          </p:grpSpPr>
          <p:cxnSp>
            <p:nvCxnSpPr>
              <p:cNvPr id="32" name="Straight Connector 31">
                <a:extLst>
                  <a:ext uri="{FF2B5EF4-FFF2-40B4-BE49-F238E27FC236}">
                    <a16:creationId xmlns:a16="http://schemas.microsoft.com/office/drawing/2014/main" id="{99A6C84E-328E-D057-89BE-5B02D883B488}"/>
                  </a:ext>
                </a:extLst>
              </p:cNvPr>
              <p:cNvCxnSpPr>
                <a:cxnSpLocks/>
              </p:cNvCxnSpPr>
              <p:nvPr/>
            </p:nvCxnSpPr>
            <p:spPr bwMode="auto">
              <a:xfrm>
                <a:off x="7328950" y="3679635"/>
                <a:ext cx="0" cy="81424"/>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DD4053C3-7A25-9966-E8CD-4F50A4827AF5}"/>
                  </a:ext>
                </a:extLst>
              </p:cNvPr>
              <p:cNvCxnSpPr>
                <a:cxnSpLocks/>
              </p:cNvCxnSpPr>
              <p:nvPr/>
            </p:nvCxnSpPr>
            <p:spPr bwMode="auto">
              <a:xfrm>
                <a:off x="8170874" y="3679635"/>
                <a:ext cx="0" cy="81424"/>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A152D9AA-A9BF-3F8E-4AD4-10DA6673A43C}"/>
                  </a:ext>
                </a:extLst>
              </p:cNvPr>
              <p:cNvCxnSpPr>
                <a:cxnSpLocks/>
              </p:cNvCxnSpPr>
              <p:nvPr/>
            </p:nvCxnSpPr>
            <p:spPr bwMode="auto">
              <a:xfrm>
                <a:off x="9012798" y="3679635"/>
                <a:ext cx="0" cy="81424"/>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4D0D50C7-2E29-36C9-1731-74D31EF94ECA}"/>
                  </a:ext>
                </a:extLst>
              </p:cNvPr>
              <p:cNvCxnSpPr>
                <a:cxnSpLocks/>
              </p:cNvCxnSpPr>
              <p:nvPr/>
            </p:nvCxnSpPr>
            <p:spPr bwMode="auto">
              <a:xfrm>
                <a:off x="9854722" y="3679635"/>
                <a:ext cx="0" cy="81424"/>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4B79FB6B-6E89-D789-B4D8-5902E82E03F5}"/>
                  </a:ext>
                </a:extLst>
              </p:cNvPr>
              <p:cNvCxnSpPr>
                <a:cxnSpLocks/>
              </p:cNvCxnSpPr>
              <p:nvPr/>
            </p:nvCxnSpPr>
            <p:spPr bwMode="auto">
              <a:xfrm>
                <a:off x="10696646" y="3679635"/>
                <a:ext cx="0" cy="81424"/>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921D2B6C-B67D-3B02-8AD7-B922C59ECC8E}"/>
                  </a:ext>
                </a:extLst>
              </p:cNvPr>
              <p:cNvCxnSpPr>
                <a:cxnSpLocks/>
              </p:cNvCxnSpPr>
              <p:nvPr/>
            </p:nvCxnSpPr>
            <p:spPr bwMode="auto">
              <a:xfrm>
                <a:off x="11538568" y="3679635"/>
                <a:ext cx="0" cy="81424"/>
              </a:xfrm>
              <a:prstGeom prst="line">
                <a:avLst/>
              </a:prstGeom>
              <a:noFill/>
              <a:ln w="28575" cap="flat" cmpd="sng" algn="ctr">
                <a:solidFill>
                  <a:schemeClr val="bg1"/>
                </a:solidFill>
                <a:prstDash val="solid"/>
                <a:round/>
                <a:headEnd type="none" w="med" len="med"/>
                <a:tailEnd type="none" w="med" len="med"/>
              </a:ln>
              <a:effectLst/>
            </p:spPr>
          </p:cxnSp>
        </p:grpSp>
        <p:grpSp>
          <p:nvGrpSpPr>
            <p:cNvPr id="52" name="Group 51">
              <a:extLst>
                <a:ext uri="{FF2B5EF4-FFF2-40B4-BE49-F238E27FC236}">
                  <a16:creationId xmlns:a16="http://schemas.microsoft.com/office/drawing/2014/main" id="{453CA1E8-C0B8-E342-C0AA-27A93C8DBDE0}"/>
                </a:ext>
              </a:extLst>
            </p:cNvPr>
            <p:cNvGrpSpPr/>
            <p:nvPr/>
          </p:nvGrpSpPr>
          <p:grpSpPr>
            <a:xfrm>
              <a:off x="7190893" y="3751466"/>
              <a:ext cx="4489200" cy="307777"/>
              <a:chOff x="7190893" y="3751466"/>
              <a:chExt cx="4489200" cy="307777"/>
            </a:xfrm>
          </p:grpSpPr>
          <p:sp>
            <p:nvSpPr>
              <p:cNvPr id="46" name="TextBox 45">
                <a:extLst>
                  <a:ext uri="{FF2B5EF4-FFF2-40B4-BE49-F238E27FC236}">
                    <a16:creationId xmlns:a16="http://schemas.microsoft.com/office/drawing/2014/main" id="{4BDFA3A7-CCB9-73E7-13A2-3C3EA4CBB9EB}"/>
                  </a:ext>
                </a:extLst>
              </p:cNvPr>
              <p:cNvSpPr txBox="1"/>
              <p:nvPr/>
            </p:nvSpPr>
            <p:spPr bwMode="auto">
              <a:xfrm>
                <a:off x="7190893" y="37514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47" name="TextBox 46">
                <a:extLst>
                  <a:ext uri="{FF2B5EF4-FFF2-40B4-BE49-F238E27FC236}">
                    <a16:creationId xmlns:a16="http://schemas.microsoft.com/office/drawing/2014/main" id="{67D119BA-3530-673F-D27D-91F2F6FB02C7}"/>
                  </a:ext>
                </a:extLst>
              </p:cNvPr>
              <p:cNvSpPr txBox="1"/>
              <p:nvPr/>
            </p:nvSpPr>
            <p:spPr bwMode="auto">
              <a:xfrm>
                <a:off x="8033972" y="37514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48" name="TextBox 47">
                <a:extLst>
                  <a:ext uri="{FF2B5EF4-FFF2-40B4-BE49-F238E27FC236}">
                    <a16:creationId xmlns:a16="http://schemas.microsoft.com/office/drawing/2014/main" id="{3D642410-C473-60F0-C46A-DD1804FDA1E0}"/>
                  </a:ext>
                </a:extLst>
              </p:cNvPr>
              <p:cNvSpPr txBox="1"/>
              <p:nvPr/>
            </p:nvSpPr>
            <p:spPr bwMode="auto">
              <a:xfrm>
                <a:off x="8874819" y="37514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49" name="TextBox 48">
                <a:extLst>
                  <a:ext uri="{FF2B5EF4-FFF2-40B4-BE49-F238E27FC236}">
                    <a16:creationId xmlns:a16="http://schemas.microsoft.com/office/drawing/2014/main" id="{E999605D-EE27-5694-C790-2A8314CFA381}"/>
                  </a:ext>
                </a:extLst>
              </p:cNvPr>
              <p:cNvSpPr txBox="1"/>
              <p:nvPr/>
            </p:nvSpPr>
            <p:spPr bwMode="auto">
              <a:xfrm>
                <a:off x="9717898" y="37514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50" name="TextBox 49">
                <a:extLst>
                  <a:ext uri="{FF2B5EF4-FFF2-40B4-BE49-F238E27FC236}">
                    <a16:creationId xmlns:a16="http://schemas.microsoft.com/office/drawing/2014/main" id="{34EE4F0F-09BA-31C7-FEB7-2B63816E3123}"/>
                  </a:ext>
                </a:extLst>
              </p:cNvPr>
              <p:cNvSpPr txBox="1"/>
              <p:nvPr/>
            </p:nvSpPr>
            <p:spPr bwMode="auto">
              <a:xfrm>
                <a:off x="10560977" y="37514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51" name="TextBox 50">
                <a:extLst>
                  <a:ext uri="{FF2B5EF4-FFF2-40B4-BE49-F238E27FC236}">
                    <a16:creationId xmlns:a16="http://schemas.microsoft.com/office/drawing/2014/main" id="{965F199D-ADD3-426C-6AE6-4D03565F275C}"/>
                  </a:ext>
                </a:extLst>
              </p:cNvPr>
              <p:cNvSpPr txBox="1"/>
              <p:nvPr/>
            </p:nvSpPr>
            <p:spPr bwMode="auto">
              <a:xfrm>
                <a:off x="11404056" y="37514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grpSp>
      </p:grpSp>
      <p:sp>
        <p:nvSpPr>
          <p:cNvPr id="56" name="Freeform 55">
            <a:extLst>
              <a:ext uri="{FF2B5EF4-FFF2-40B4-BE49-F238E27FC236}">
                <a16:creationId xmlns:a16="http://schemas.microsoft.com/office/drawing/2014/main" id="{70821826-5D21-6134-C367-3247C8DF5A8C}"/>
              </a:ext>
            </a:extLst>
          </p:cNvPr>
          <p:cNvSpPr/>
          <p:nvPr/>
        </p:nvSpPr>
        <p:spPr bwMode="auto">
          <a:xfrm>
            <a:off x="7490775" y="1296380"/>
            <a:ext cx="4000500" cy="47625"/>
          </a:xfrm>
          <a:custGeom>
            <a:avLst/>
            <a:gdLst>
              <a:gd name="connsiteX0" fmla="*/ 0 w 4000500"/>
              <a:gd name="connsiteY0" fmla="*/ 0 h 47625"/>
              <a:gd name="connsiteX1" fmla="*/ 1012825 w 4000500"/>
              <a:gd name="connsiteY1" fmla="*/ 0 h 47625"/>
              <a:gd name="connsiteX2" fmla="*/ 1012825 w 4000500"/>
              <a:gd name="connsiteY2" fmla="*/ 47625 h 47625"/>
              <a:gd name="connsiteX3" fmla="*/ 4000500 w 4000500"/>
              <a:gd name="connsiteY3" fmla="*/ 47625 h 47625"/>
            </a:gdLst>
            <a:ahLst/>
            <a:cxnLst>
              <a:cxn ang="0">
                <a:pos x="connsiteX0" y="connsiteY0"/>
              </a:cxn>
              <a:cxn ang="0">
                <a:pos x="connsiteX1" y="connsiteY1"/>
              </a:cxn>
              <a:cxn ang="0">
                <a:pos x="connsiteX2" y="connsiteY2"/>
              </a:cxn>
              <a:cxn ang="0">
                <a:pos x="connsiteX3" y="connsiteY3"/>
              </a:cxn>
            </a:cxnLst>
            <a:rect l="l" t="t" r="r" b="b"/>
            <a:pathLst>
              <a:path w="4000500" h="47625">
                <a:moveTo>
                  <a:pt x="0" y="0"/>
                </a:moveTo>
                <a:lnTo>
                  <a:pt x="1012825" y="0"/>
                </a:lnTo>
                <a:lnTo>
                  <a:pt x="1012825" y="47625"/>
                </a:lnTo>
                <a:lnTo>
                  <a:pt x="4000500" y="47625"/>
                </a:lnTo>
              </a:path>
            </a:pathLst>
          </a:custGeom>
          <a:noFill/>
          <a:ln w="28575">
            <a:solidFill>
              <a:schemeClr val="accent3"/>
            </a:solidFill>
            <a:miter lim="800000"/>
            <a:headEnd/>
            <a:tailEnd/>
          </a:ln>
        </p:spPr>
        <p:txBody>
          <a:bodyPr rtlCol="0" anchor="ctr"/>
          <a:lstStyle/>
          <a:p>
            <a:pPr algn="ctr"/>
            <a:endParaRPr lang="en-US" dirty="0"/>
          </a:p>
        </p:txBody>
      </p:sp>
      <p:sp>
        <p:nvSpPr>
          <p:cNvPr id="18" name="Freeform: Shape 17">
            <a:extLst>
              <a:ext uri="{FF2B5EF4-FFF2-40B4-BE49-F238E27FC236}">
                <a16:creationId xmlns:a16="http://schemas.microsoft.com/office/drawing/2014/main" id="{6837BC60-05E3-CAAC-7B53-E2A9D2A6A9FC}"/>
              </a:ext>
            </a:extLst>
          </p:cNvPr>
          <p:cNvSpPr/>
          <p:nvPr/>
        </p:nvSpPr>
        <p:spPr bwMode="auto">
          <a:xfrm>
            <a:off x="7924800" y="1301750"/>
            <a:ext cx="3575050" cy="454025"/>
          </a:xfrm>
          <a:custGeom>
            <a:avLst/>
            <a:gdLst>
              <a:gd name="connsiteX0" fmla="*/ 3575050 w 3575050"/>
              <a:gd name="connsiteY0" fmla="*/ 454025 h 454025"/>
              <a:gd name="connsiteX1" fmla="*/ 3403600 w 3575050"/>
              <a:gd name="connsiteY1" fmla="*/ 454025 h 454025"/>
              <a:gd name="connsiteX2" fmla="*/ 3403600 w 3575050"/>
              <a:gd name="connsiteY2" fmla="*/ 431800 h 454025"/>
              <a:gd name="connsiteX3" fmla="*/ 3121025 w 3575050"/>
              <a:gd name="connsiteY3" fmla="*/ 431800 h 454025"/>
              <a:gd name="connsiteX4" fmla="*/ 3121025 w 3575050"/>
              <a:gd name="connsiteY4" fmla="*/ 419100 h 454025"/>
              <a:gd name="connsiteX5" fmla="*/ 3009900 w 3575050"/>
              <a:gd name="connsiteY5" fmla="*/ 419100 h 454025"/>
              <a:gd name="connsiteX6" fmla="*/ 3009900 w 3575050"/>
              <a:gd name="connsiteY6" fmla="*/ 403225 h 454025"/>
              <a:gd name="connsiteX7" fmla="*/ 2581275 w 3575050"/>
              <a:gd name="connsiteY7" fmla="*/ 403225 h 454025"/>
              <a:gd name="connsiteX8" fmla="*/ 2581275 w 3575050"/>
              <a:gd name="connsiteY8" fmla="*/ 377825 h 454025"/>
              <a:gd name="connsiteX9" fmla="*/ 2152650 w 3575050"/>
              <a:gd name="connsiteY9" fmla="*/ 377825 h 454025"/>
              <a:gd name="connsiteX10" fmla="*/ 2152650 w 3575050"/>
              <a:gd name="connsiteY10" fmla="*/ 361950 h 454025"/>
              <a:gd name="connsiteX11" fmla="*/ 2066925 w 3575050"/>
              <a:gd name="connsiteY11" fmla="*/ 361950 h 454025"/>
              <a:gd name="connsiteX12" fmla="*/ 2066925 w 3575050"/>
              <a:gd name="connsiteY12" fmla="*/ 342900 h 454025"/>
              <a:gd name="connsiteX13" fmla="*/ 1920875 w 3575050"/>
              <a:gd name="connsiteY13" fmla="*/ 342900 h 454025"/>
              <a:gd name="connsiteX14" fmla="*/ 1920875 w 3575050"/>
              <a:gd name="connsiteY14" fmla="*/ 320675 h 454025"/>
              <a:gd name="connsiteX15" fmla="*/ 1851025 w 3575050"/>
              <a:gd name="connsiteY15" fmla="*/ 320675 h 454025"/>
              <a:gd name="connsiteX16" fmla="*/ 1851025 w 3575050"/>
              <a:gd name="connsiteY16" fmla="*/ 304800 h 454025"/>
              <a:gd name="connsiteX17" fmla="*/ 1806575 w 3575050"/>
              <a:gd name="connsiteY17" fmla="*/ 304800 h 454025"/>
              <a:gd name="connsiteX18" fmla="*/ 1806575 w 3575050"/>
              <a:gd name="connsiteY18" fmla="*/ 288925 h 454025"/>
              <a:gd name="connsiteX19" fmla="*/ 1774825 w 3575050"/>
              <a:gd name="connsiteY19" fmla="*/ 288925 h 454025"/>
              <a:gd name="connsiteX20" fmla="*/ 1774825 w 3575050"/>
              <a:gd name="connsiteY20" fmla="*/ 279400 h 454025"/>
              <a:gd name="connsiteX21" fmla="*/ 1724025 w 3575050"/>
              <a:gd name="connsiteY21" fmla="*/ 279400 h 454025"/>
              <a:gd name="connsiteX22" fmla="*/ 1724025 w 3575050"/>
              <a:gd name="connsiteY22" fmla="*/ 260350 h 454025"/>
              <a:gd name="connsiteX23" fmla="*/ 1393825 w 3575050"/>
              <a:gd name="connsiteY23" fmla="*/ 260350 h 454025"/>
              <a:gd name="connsiteX24" fmla="*/ 1393825 w 3575050"/>
              <a:gd name="connsiteY24" fmla="*/ 234950 h 454025"/>
              <a:gd name="connsiteX25" fmla="*/ 1352550 w 3575050"/>
              <a:gd name="connsiteY25" fmla="*/ 234950 h 454025"/>
              <a:gd name="connsiteX26" fmla="*/ 1352550 w 3575050"/>
              <a:gd name="connsiteY26" fmla="*/ 222250 h 454025"/>
              <a:gd name="connsiteX27" fmla="*/ 1314450 w 3575050"/>
              <a:gd name="connsiteY27" fmla="*/ 222250 h 454025"/>
              <a:gd name="connsiteX28" fmla="*/ 1314450 w 3575050"/>
              <a:gd name="connsiteY28" fmla="*/ 200025 h 454025"/>
              <a:gd name="connsiteX29" fmla="*/ 1314450 w 3575050"/>
              <a:gd name="connsiteY29" fmla="*/ 200025 h 454025"/>
              <a:gd name="connsiteX30" fmla="*/ 1298575 w 3575050"/>
              <a:gd name="connsiteY30" fmla="*/ 184150 h 454025"/>
              <a:gd name="connsiteX31" fmla="*/ 1235075 w 3575050"/>
              <a:gd name="connsiteY31" fmla="*/ 184150 h 454025"/>
              <a:gd name="connsiteX32" fmla="*/ 1235075 w 3575050"/>
              <a:gd name="connsiteY32" fmla="*/ 165100 h 454025"/>
              <a:gd name="connsiteX33" fmla="*/ 993775 w 3575050"/>
              <a:gd name="connsiteY33" fmla="*/ 165100 h 454025"/>
              <a:gd name="connsiteX34" fmla="*/ 993775 w 3575050"/>
              <a:gd name="connsiteY34" fmla="*/ 136525 h 454025"/>
              <a:gd name="connsiteX35" fmla="*/ 965200 w 3575050"/>
              <a:gd name="connsiteY35" fmla="*/ 136525 h 454025"/>
              <a:gd name="connsiteX36" fmla="*/ 965200 w 3575050"/>
              <a:gd name="connsiteY36" fmla="*/ 101600 h 454025"/>
              <a:gd name="connsiteX37" fmla="*/ 939800 w 3575050"/>
              <a:gd name="connsiteY37" fmla="*/ 101600 h 454025"/>
              <a:gd name="connsiteX38" fmla="*/ 939800 w 3575050"/>
              <a:gd name="connsiteY38" fmla="*/ 88900 h 454025"/>
              <a:gd name="connsiteX39" fmla="*/ 708025 w 3575050"/>
              <a:gd name="connsiteY39" fmla="*/ 88900 h 454025"/>
              <a:gd name="connsiteX40" fmla="*/ 708025 w 3575050"/>
              <a:gd name="connsiteY40" fmla="*/ 79375 h 454025"/>
              <a:gd name="connsiteX41" fmla="*/ 666750 w 3575050"/>
              <a:gd name="connsiteY41" fmla="*/ 79375 h 454025"/>
              <a:gd name="connsiteX42" fmla="*/ 666750 w 3575050"/>
              <a:gd name="connsiteY42" fmla="*/ 57150 h 454025"/>
              <a:gd name="connsiteX43" fmla="*/ 542925 w 3575050"/>
              <a:gd name="connsiteY43" fmla="*/ 57150 h 454025"/>
              <a:gd name="connsiteX44" fmla="*/ 542925 w 3575050"/>
              <a:gd name="connsiteY44" fmla="*/ 44450 h 454025"/>
              <a:gd name="connsiteX45" fmla="*/ 476250 w 3575050"/>
              <a:gd name="connsiteY45" fmla="*/ 44450 h 454025"/>
              <a:gd name="connsiteX46" fmla="*/ 476250 w 3575050"/>
              <a:gd name="connsiteY46" fmla="*/ 28575 h 454025"/>
              <a:gd name="connsiteX47" fmla="*/ 142875 w 3575050"/>
              <a:gd name="connsiteY47" fmla="*/ 28575 h 454025"/>
              <a:gd name="connsiteX48" fmla="*/ 142875 w 3575050"/>
              <a:gd name="connsiteY48" fmla="*/ 0 h 454025"/>
              <a:gd name="connsiteX49" fmla="*/ 0 w 3575050"/>
              <a:gd name="connsiteY49" fmla="*/ 0 h 454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575050" h="454025">
                <a:moveTo>
                  <a:pt x="3575050" y="454025"/>
                </a:moveTo>
                <a:lnTo>
                  <a:pt x="3403600" y="454025"/>
                </a:lnTo>
                <a:lnTo>
                  <a:pt x="3403600" y="431800"/>
                </a:lnTo>
                <a:lnTo>
                  <a:pt x="3121025" y="431800"/>
                </a:lnTo>
                <a:lnTo>
                  <a:pt x="3121025" y="419100"/>
                </a:lnTo>
                <a:lnTo>
                  <a:pt x="3009900" y="419100"/>
                </a:lnTo>
                <a:lnTo>
                  <a:pt x="3009900" y="403225"/>
                </a:lnTo>
                <a:lnTo>
                  <a:pt x="2581275" y="403225"/>
                </a:lnTo>
                <a:lnTo>
                  <a:pt x="2581275" y="377825"/>
                </a:lnTo>
                <a:lnTo>
                  <a:pt x="2152650" y="377825"/>
                </a:lnTo>
                <a:lnTo>
                  <a:pt x="2152650" y="361950"/>
                </a:lnTo>
                <a:lnTo>
                  <a:pt x="2066925" y="361950"/>
                </a:lnTo>
                <a:lnTo>
                  <a:pt x="2066925" y="342900"/>
                </a:lnTo>
                <a:lnTo>
                  <a:pt x="1920875" y="342900"/>
                </a:lnTo>
                <a:lnTo>
                  <a:pt x="1920875" y="320675"/>
                </a:lnTo>
                <a:lnTo>
                  <a:pt x="1851025" y="320675"/>
                </a:lnTo>
                <a:lnTo>
                  <a:pt x="1851025" y="304800"/>
                </a:lnTo>
                <a:lnTo>
                  <a:pt x="1806575" y="304800"/>
                </a:lnTo>
                <a:lnTo>
                  <a:pt x="1806575" y="288925"/>
                </a:lnTo>
                <a:lnTo>
                  <a:pt x="1774825" y="288925"/>
                </a:lnTo>
                <a:lnTo>
                  <a:pt x="1774825" y="279400"/>
                </a:lnTo>
                <a:lnTo>
                  <a:pt x="1724025" y="279400"/>
                </a:lnTo>
                <a:lnTo>
                  <a:pt x="1724025" y="260350"/>
                </a:lnTo>
                <a:lnTo>
                  <a:pt x="1393825" y="260350"/>
                </a:lnTo>
                <a:lnTo>
                  <a:pt x="1393825" y="234950"/>
                </a:lnTo>
                <a:lnTo>
                  <a:pt x="1352550" y="234950"/>
                </a:lnTo>
                <a:lnTo>
                  <a:pt x="1352550" y="222250"/>
                </a:lnTo>
                <a:lnTo>
                  <a:pt x="1314450" y="222250"/>
                </a:lnTo>
                <a:lnTo>
                  <a:pt x="1314450" y="200025"/>
                </a:lnTo>
                <a:lnTo>
                  <a:pt x="1314450" y="200025"/>
                </a:lnTo>
                <a:lnTo>
                  <a:pt x="1298575" y="184150"/>
                </a:lnTo>
                <a:lnTo>
                  <a:pt x="1235075" y="184150"/>
                </a:lnTo>
                <a:lnTo>
                  <a:pt x="1235075" y="165100"/>
                </a:lnTo>
                <a:lnTo>
                  <a:pt x="993775" y="165100"/>
                </a:lnTo>
                <a:lnTo>
                  <a:pt x="993775" y="136525"/>
                </a:lnTo>
                <a:lnTo>
                  <a:pt x="965200" y="136525"/>
                </a:lnTo>
                <a:lnTo>
                  <a:pt x="965200" y="101600"/>
                </a:lnTo>
                <a:lnTo>
                  <a:pt x="939800" y="101600"/>
                </a:lnTo>
                <a:lnTo>
                  <a:pt x="939800" y="88900"/>
                </a:lnTo>
                <a:lnTo>
                  <a:pt x="708025" y="88900"/>
                </a:lnTo>
                <a:lnTo>
                  <a:pt x="708025" y="79375"/>
                </a:lnTo>
                <a:lnTo>
                  <a:pt x="666750" y="79375"/>
                </a:lnTo>
                <a:lnTo>
                  <a:pt x="666750" y="57150"/>
                </a:lnTo>
                <a:lnTo>
                  <a:pt x="542925" y="57150"/>
                </a:lnTo>
                <a:lnTo>
                  <a:pt x="542925" y="44450"/>
                </a:lnTo>
                <a:lnTo>
                  <a:pt x="476250" y="44450"/>
                </a:lnTo>
                <a:lnTo>
                  <a:pt x="476250" y="28575"/>
                </a:lnTo>
                <a:lnTo>
                  <a:pt x="142875" y="28575"/>
                </a:lnTo>
                <a:lnTo>
                  <a:pt x="142875" y="0"/>
                </a:lnTo>
                <a:lnTo>
                  <a:pt x="0" y="0"/>
                </a:lnTo>
              </a:path>
            </a:pathLst>
          </a:custGeom>
          <a:noFill/>
          <a:ln w="28575">
            <a:solidFill>
              <a:schemeClr val="accent4"/>
            </a:solidFill>
            <a:miter lim="800000"/>
            <a:headEnd/>
            <a:tailEnd/>
          </a:ln>
        </p:spPr>
        <p:txBody>
          <a:bodyPr rtlCol="0" anchor="ctr"/>
          <a:lstStyle/>
          <a:p>
            <a:pPr algn="ctr"/>
            <a:endParaRPr lang="en-US" dirty="0"/>
          </a:p>
        </p:txBody>
      </p:sp>
      <p:sp>
        <p:nvSpPr>
          <p:cNvPr id="61" name="Freeform: Shape 60">
            <a:extLst>
              <a:ext uri="{FF2B5EF4-FFF2-40B4-BE49-F238E27FC236}">
                <a16:creationId xmlns:a16="http://schemas.microsoft.com/office/drawing/2014/main" id="{3F2A74DB-77E0-5EFB-F14C-04CAA285524B}"/>
              </a:ext>
            </a:extLst>
          </p:cNvPr>
          <p:cNvSpPr/>
          <p:nvPr/>
        </p:nvSpPr>
        <p:spPr bwMode="auto">
          <a:xfrm>
            <a:off x="7489825" y="1289050"/>
            <a:ext cx="4013200" cy="288925"/>
          </a:xfrm>
          <a:custGeom>
            <a:avLst/>
            <a:gdLst>
              <a:gd name="connsiteX0" fmla="*/ 0 w 4013200"/>
              <a:gd name="connsiteY0" fmla="*/ 0 h 288925"/>
              <a:gd name="connsiteX1" fmla="*/ 428625 w 4013200"/>
              <a:gd name="connsiteY1" fmla="*/ 0 h 288925"/>
              <a:gd name="connsiteX2" fmla="*/ 428625 w 4013200"/>
              <a:gd name="connsiteY2" fmla="*/ 38100 h 288925"/>
              <a:gd name="connsiteX3" fmla="*/ 625475 w 4013200"/>
              <a:gd name="connsiteY3" fmla="*/ 38100 h 288925"/>
              <a:gd name="connsiteX4" fmla="*/ 625475 w 4013200"/>
              <a:gd name="connsiteY4" fmla="*/ 66675 h 288925"/>
              <a:gd name="connsiteX5" fmla="*/ 717550 w 4013200"/>
              <a:gd name="connsiteY5" fmla="*/ 66675 h 288925"/>
              <a:gd name="connsiteX6" fmla="*/ 717550 w 4013200"/>
              <a:gd name="connsiteY6" fmla="*/ 92075 h 288925"/>
              <a:gd name="connsiteX7" fmla="*/ 819150 w 4013200"/>
              <a:gd name="connsiteY7" fmla="*/ 92075 h 288925"/>
              <a:gd name="connsiteX8" fmla="*/ 819150 w 4013200"/>
              <a:gd name="connsiteY8" fmla="*/ 107950 h 288925"/>
              <a:gd name="connsiteX9" fmla="*/ 1311275 w 4013200"/>
              <a:gd name="connsiteY9" fmla="*/ 107950 h 288925"/>
              <a:gd name="connsiteX10" fmla="*/ 1311275 w 4013200"/>
              <a:gd name="connsiteY10" fmla="*/ 136525 h 288925"/>
              <a:gd name="connsiteX11" fmla="*/ 1612900 w 4013200"/>
              <a:gd name="connsiteY11" fmla="*/ 136525 h 288925"/>
              <a:gd name="connsiteX12" fmla="*/ 1612900 w 4013200"/>
              <a:gd name="connsiteY12" fmla="*/ 155575 h 288925"/>
              <a:gd name="connsiteX13" fmla="*/ 1927225 w 4013200"/>
              <a:gd name="connsiteY13" fmla="*/ 155575 h 288925"/>
              <a:gd name="connsiteX14" fmla="*/ 1920875 w 4013200"/>
              <a:gd name="connsiteY14" fmla="*/ 161925 h 288925"/>
              <a:gd name="connsiteX15" fmla="*/ 2292350 w 4013200"/>
              <a:gd name="connsiteY15" fmla="*/ 161925 h 288925"/>
              <a:gd name="connsiteX16" fmla="*/ 2292350 w 4013200"/>
              <a:gd name="connsiteY16" fmla="*/ 187325 h 288925"/>
              <a:gd name="connsiteX17" fmla="*/ 2486025 w 4013200"/>
              <a:gd name="connsiteY17" fmla="*/ 187325 h 288925"/>
              <a:gd name="connsiteX18" fmla="*/ 2486025 w 4013200"/>
              <a:gd name="connsiteY18" fmla="*/ 206375 h 288925"/>
              <a:gd name="connsiteX19" fmla="*/ 3130550 w 4013200"/>
              <a:gd name="connsiteY19" fmla="*/ 206375 h 288925"/>
              <a:gd name="connsiteX20" fmla="*/ 3130550 w 4013200"/>
              <a:gd name="connsiteY20" fmla="*/ 228600 h 288925"/>
              <a:gd name="connsiteX21" fmla="*/ 3927475 w 4013200"/>
              <a:gd name="connsiteY21" fmla="*/ 228600 h 288925"/>
              <a:gd name="connsiteX22" fmla="*/ 3927475 w 4013200"/>
              <a:gd name="connsiteY22" fmla="*/ 250825 h 288925"/>
              <a:gd name="connsiteX23" fmla="*/ 3965575 w 4013200"/>
              <a:gd name="connsiteY23" fmla="*/ 250825 h 288925"/>
              <a:gd name="connsiteX24" fmla="*/ 3965575 w 4013200"/>
              <a:gd name="connsiteY24" fmla="*/ 266700 h 288925"/>
              <a:gd name="connsiteX25" fmla="*/ 3987800 w 4013200"/>
              <a:gd name="connsiteY25" fmla="*/ 266700 h 288925"/>
              <a:gd name="connsiteX26" fmla="*/ 3987800 w 4013200"/>
              <a:gd name="connsiteY26" fmla="*/ 288925 h 288925"/>
              <a:gd name="connsiteX27" fmla="*/ 4013200 w 4013200"/>
              <a:gd name="connsiteY27" fmla="*/ 288925 h 28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013200" h="288925">
                <a:moveTo>
                  <a:pt x="0" y="0"/>
                </a:moveTo>
                <a:lnTo>
                  <a:pt x="428625" y="0"/>
                </a:lnTo>
                <a:lnTo>
                  <a:pt x="428625" y="38100"/>
                </a:lnTo>
                <a:lnTo>
                  <a:pt x="625475" y="38100"/>
                </a:lnTo>
                <a:lnTo>
                  <a:pt x="625475" y="66675"/>
                </a:lnTo>
                <a:lnTo>
                  <a:pt x="717550" y="66675"/>
                </a:lnTo>
                <a:lnTo>
                  <a:pt x="717550" y="92075"/>
                </a:lnTo>
                <a:lnTo>
                  <a:pt x="819150" y="92075"/>
                </a:lnTo>
                <a:lnTo>
                  <a:pt x="819150" y="107950"/>
                </a:lnTo>
                <a:lnTo>
                  <a:pt x="1311275" y="107950"/>
                </a:lnTo>
                <a:lnTo>
                  <a:pt x="1311275" y="136525"/>
                </a:lnTo>
                <a:lnTo>
                  <a:pt x="1612900" y="136525"/>
                </a:lnTo>
                <a:lnTo>
                  <a:pt x="1612900" y="155575"/>
                </a:lnTo>
                <a:lnTo>
                  <a:pt x="1927225" y="155575"/>
                </a:lnTo>
                <a:lnTo>
                  <a:pt x="1920875" y="161925"/>
                </a:lnTo>
                <a:lnTo>
                  <a:pt x="2292350" y="161925"/>
                </a:lnTo>
                <a:lnTo>
                  <a:pt x="2292350" y="187325"/>
                </a:lnTo>
                <a:lnTo>
                  <a:pt x="2486025" y="187325"/>
                </a:lnTo>
                <a:lnTo>
                  <a:pt x="2486025" y="206375"/>
                </a:lnTo>
                <a:lnTo>
                  <a:pt x="3130550" y="206375"/>
                </a:lnTo>
                <a:lnTo>
                  <a:pt x="3130550" y="228600"/>
                </a:lnTo>
                <a:lnTo>
                  <a:pt x="3927475" y="228600"/>
                </a:lnTo>
                <a:lnTo>
                  <a:pt x="3927475" y="250825"/>
                </a:lnTo>
                <a:lnTo>
                  <a:pt x="3965575" y="250825"/>
                </a:lnTo>
                <a:lnTo>
                  <a:pt x="3965575" y="266700"/>
                </a:lnTo>
                <a:lnTo>
                  <a:pt x="3987800" y="266700"/>
                </a:lnTo>
                <a:lnTo>
                  <a:pt x="3987800" y="288925"/>
                </a:lnTo>
                <a:lnTo>
                  <a:pt x="4013200" y="288925"/>
                </a:lnTo>
              </a:path>
            </a:pathLst>
          </a:custGeom>
          <a:noFill/>
          <a:ln w="28575">
            <a:solidFill>
              <a:schemeClr val="accent5"/>
            </a:solidFill>
            <a:miter lim="800000"/>
            <a:headEnd/>
            <a:tailEnd/>
          </a:ln>
        </p:spPr>
        <p:txBody>
          <a:bodyPr rtlCol="0" anchor="ctr"/>
          <a:lstStyle/>
          <a:p>
            <a:pPr algn="ctr"/>
            <a:endParaRPr lang="en-US" dirty="0"/>
          </a:p>
        </p:txBody>
      </p:sp>
      <p:sp>
        <p:nvSpPr>
          <p:cNvPr id="62" name="Freeform: Shape 61">
            <a:extLst>
              <a:ext uri="{FF2B5EF4-FFF2-40B4-BE49-F238E27FC236}">
                <a16:creationId xmlns:a16="http://schemas.microsoft.com/office/drawing/2014/main" id="{33ECDC70-C6EC-2CC8-019F-D4D145E7D496}"/>
              </a:ext>
            </a:extLst>
          </p:cNvPr>
          <p:cNvSpPr/>
          <p:nvPr/>
        </p:nvSpPr>
        <p:spPr bwMode="auto">
          <a:xfrm>
            <a:off x="8026400" y="1343025"/>
            <a:ext cx="3482975" cy="1073150"/>
          </a:xfrm>
          <a:custGeom>
            <a:avLst/>
            <a:gdLst>
              <a:gd name="connsiteX0" fmla="*/ 3482975 w 3482975"/>
              <a:gd name="connsiteY0" fmla="*/ 1073150 h 1073150"/>
              <a:gd name="connsiteX1" fmla="*/ 3346450 w 3482975"/>
              <a:gd name="connsiteY1" fmla="*/ 1073150 h 1073150"/>
              <a:gd name="connsiteX2" fmla="*/ 3346450 w 3482975"/>
              <a:gd name="connsiteY2" fmla="*/ 1041400 h 1073150"/>
              <a:gd name="connsiteX3" fmla="*/ 3222625 w 3482975"/>
              <a:gd name="connsiteY3" fmla="*/ 1041400 h 1073150"/>
              <a:gd name="connsiteX4" fmla="*/ 3222625 w 3482975"/>
              <a:gd name="connsiteY4" fmla="*/ 1019175 h 1073150"/>
              <a:gd name="connsiteX5" fmla="*/ 2813050 w 3482975"/>
              <a:gd name="connsiteY5" fmla="*/ 1019175 h 1073150"/>
              <a:gd name="connsiteX6" fmla="*/ 2813050 w 3482975"/>
              <a:gd name="connsiteY6" fmla="*/ 990600 h 1073150"/>
              <a:gd name="connsiteX7" fmla="*/ 2774950 w 3482975"/>
              <a:gd name="connsiteY7" fmla="*/ 990600 h 1073150"/>
              <a:gd name="connsiteX8" fmla="*/ 2774950 w 3482975"/>
              <a:gd name="connsiteY8" fmla="*/ 958850 h 1073150"/>
              <a:gd name="connsiteX9" fmla="*/ 2752725 w 3482975"/>
              <a:gd name="connsiteY9" fmla="*/ 958850 h 1073150"/>
              <a:gd name="connsiteX10" fmla="*/ 2752725 w 3482975"/>
              <a:gd name="connsiteY10" fmla="*/ 930275 h 1073150"/>
              <a:gd name="connsiteX11" fmla="*/ 2540000 w 3482975"/>
              <a:gd name="connsiteY11" fmla="*/ 930275 h 1073150"/>
              <a:gd name="connsiteX12" fmla="*/ 2540000 w 3482975"/>
              <a:gd name="connsiteY12" fmla="*/ 904875 h 1073150"/>
              <a:gd name="connsiteX13" fmla="*/ 2406650 w 3482975"/>
              <a:gd name="connsiteY13" fmla="*/ 904875 h 1073150"/>
              <a:gd name="connsiteX14" fmla="*/ 2406650 w 3482975"/>
              <a:gd name="connsiteY14" fmla="*/ 879475 h 1073150"/>
              <a:gd name="connsiteX15" fmla="*/ 2352675 w 3482975"/>
              <a:gd name="connsiteY15" fmla="*/ 879475 h 1073150"/>
              <a:gd name="connsiteX16" fmla="*/ 2352675 w 3482975"/>
              <a:gd name="connsiteY16" fmla="*/ 857250 h 1073150"/>
              <a:gd name="connsiteX17" fmla="*/ 1984375 w 3482975"/>
              <a:gd name="connsiteY17" fmla="*/ 857250 h 1073150"/>
              <a:gd name="connsiteX18" fmla="*/ 1984375 w 3482975"/>
              <a:gd name="connsiteY18" fmla="*/ 800100 h 1073150"/>
              <a:gd name="connsiteX19" fmla="*/ 1816100 w 3482975"/>
              <a:gd name="connsiteY19" fmla="*/ 800100 h 1073150"/>
              <a:gd name="connsiteX20" fmla="*/ 1816100 w 3482975"/>
              <a:gd name="connsiteY20" fmla="*/ 774700 h 1073150"/>
              <a:gd name="connsiteX21" fmla="*/ 1797050 w 3482975"/>
              <a:gd name="connsiteY21" fmla="*/ 774700 h 1073150"/>
              <a:gd name="connsiteX22" fmla="*/ 1797050 w 3482975"/>
              <a:gd name="connsiteY22" fmla="*/ 739775 h 1073150"/>
              <a:gd name="connsiteX23" fmla="*/ 1743075 w 3482975"/>
              <a:gd name="connsiteY23" fmla="*/ 739775 h 1073150"/>
              <a:gd name="connsiteX24" fmla="*/ 1743075 w 3482975"/>
              <a:gd name="connsiteY24" fmla="*/ 720725 h 1073150"/>
              <a:gd name="connsiteX25" fmla="*/ 1720850 w 3482975"/>
              <a:gd name="connsiteY25" fmla="*/ 720725 h 1073150"/>
              <a:gd name="connsiteX26" fmla="*/ 1720850 w 3482975"/>
              <a:gd name="connsiteY26" fmla="*/ 695325 h 1073150"/>
              <a:gd name="connsiteX27" fmla="*/ 1692275 w 3482975"/>
              <a:gd name="connsiteY27" fmla="*/ 695325 h 1073150"/>
              <a:gd name="connsiteX28" fmla="*/ 1692275 w 3482975"/>
              <a:gd name="connsiteY28" fmla="*/ 676275 h 1073150"/>
              <a:gd name="connsiteX29" fmla="*/ 1628775 w 3482975"/>
              <a:gd name="connsiteY29" fmla="*/ 676275 h 1073150"/>
              <a:gd name="connsiteX30" fmla="*/ 1628775 w 3482975"/>
              <a:gd name="connsiteY30" fmla="*/ 641350 h 1073150"/>
              <a:gd name="connsiteX31" fmla="*/ 1549400 w 3482975"/>
              <a:gd name="connsiteY31" fmla="*/ 641350 h 1073150"/>
              <a:gd name="connsiteX32" fmla="*/ 1549400 w 3482975"/>
              <a:gd name="connsiteY32" fmla="*/ 612775 h 1073150"/>
              <a:gd name="connsiteX33" fmla="*/ 1498600 w 3482975"/>
              <a:gd name="connsiteY33" fmla="*/ 612775 h 1073150"/>
              <a:gd name="connsiteX34" fmla="*/ 1498600 w 3482975"/>
              <a:gd name="connsiteY34" fmla="*/ 593725 h 1073150"/>
              <a:gd name="connsiteX35" fmla="*/ 1425575 w 3482975"/>
              <a:gd name="connsiteY35" fmla="*/ 593725 h 1073150"/>
              <a:gd name="connsiteX36" fmla="*/ 1425575 w 3482975"/>
              <a:gd name="connsiteY36" fmla="*/ 568325 h 1073150"/>
              <a:gd name="connsiteX37" fmla="*/ 1228725 w 3482975"/>
              <a:gd name="connsiteY37" fmla="*/ 568325 h 1073150"/>
              <a:gd name="connsiteX38" fmla="*/ 1228725 w 3482975"/>
              <a:gd name="connsiteY38" fmla="*/ 539750 h 1073150"/>
              <a:gd name="connsiteX39" fmla="*/ 1054100 w 3482975"/>
              <a:gd name="connsiteY39" fmla="*/ 539750 h 1073150"/>
              <a:gd name="connsiteX40" fmla="*/ 1054100 w 3482975"/>
              <a:gd name="connsiteY40" fmla="*/ 495300 h 1073150"/>
              <a:gd name="connsiteX41" fmla="*/ 1041400 w 3482975"/>
              <a:gd name="connsiteY41" fmla="*/ 495300 h 1073150"/>
              <a:gd name="connsiteX42" fmla="*/ 1041400 w 3482975"/>
              <a:gd name="connsiteY42" fmla="*/ 463550 h 1073150"/>
              <a:gd name="connsiteX43" fmla="*/ 990600 w 3482975"/>
              <a:gd name="connsiteY43" fmla="*/ 463550 h 1073150"/>
              <a:gd name="connsiteX44" fmla="*/ 990600 w 3482975"/>
              <a:gd name="connsiteY44" fmla="*/ 425450 h 1073150"/>
              <a:gd name="connsiteX45" fmla="*/ 971550 w 3482975"/>
              <a:gd name="connsiteY45" fmla="*/ 425450 h 1073150"/>
              <a:gd name="connsiteX46" fmla="*/ 971550 w 3482975"/>
              <a:gd name="connsiteY46" fmla="*/ 400050 h 1073150"/>
              <a:gd name="connsiteX47" fmla="*/ 952500 w 3482975"/>
              <a:gd name="connsiteY47" fmla="*/ 400050 h 1073150"/>
              <a:gd name="connsiteX48" fmla="*/ 952500 w 3482975"/>
              <a:gd name="connsiteY48" fmla="*/ 355600 h 1073150"/>
              <a:gd name="connsiteX49" fmla="*/ 901700 w 3482975"/>
              <a:gd name="connsiteY49" fmla="*/ 355600 h 1073150"/>
              <a:gd name="connsiteX50" fmla="*/ 901700 w 3482975"/>
              <a:gd name="connsiteY50" fmla="*/ 327025 h 1073150"/>
              <a:gd name="connsiteX51" fmla="*/ 850900 w 3482975"/>
              <a:gd name="connsiteY51" fmla="*/ 327025 h 1073150"/>
              <a:gd name="connsiteX52" fmla="*/ 850900 w 3482975"/>
              <a:gd name="connsiteY52" fmla="*/ 304800 h 1073150"/>
              <a:gd name="connsiteX53" fmla="*/ 838200 w 3482975"/>
              <a:gd name="connsiteY53" fmla="*/ 304800 h 1073150"/>
              <a:gd name="connsiteX54" fmla="*/ 838200 w 3482975"/>
              <a:gd name="connsiteY54" fmla="*/ 279400 h 1073150"/>
              <a:gd name="connsiteX55" fmla="*/ 793750 w 3482975"/>
              <a:gd name="connsiteY55" fmla="*/ 279400 h 1073150"/>
              <a:gd name="connsiteX56" fmla="*/ 793750 w 3482975"/>
              <a:gd name="connsiteY56" fmla="*/ 247650 h 1073150"/>
              <a:gd name="connsiteX57" fmla="*/ 628650 w 3482975"/>
              <a:gd name="connsiteY57" fmla="*/ 247650 h 1073150"/>
              <a:gd name="connsiteX58" fmla="*/ 628650 w 3482975"/>
              <a:gd name="connsiteY58" fmla="*/ 222250 h 1073150"/>
              <a:gd name="connsiteX59" fmla="*/ 596900 w 3482975"/>
              <a:gd name="connsiteY59" fmla="*/ 222250 h 1073150"/>
              <a:gd name="connsiteX60" fmla="*/ 596900 w 3482975"/>
              <a:gd name="connsiteY60" fmla="*/ 193675 h 1073150"/>
              <a:gd name="connsiteX61" fmla="*/ 577850 w 3482975"/>
              <a:gd name="connsiteY61" fmla="*/ 193675 h 1073150"/>
              <a:gd name="connsiteX62" fmla="*/ 577850 w 3482975"/>
              <a:gd name="connsiteY62" fmla="*/ 193675 h 1073150"/>
              <a:gd name="connsiteX63" fmla="*/ 587375 w 3482975"/>
              <a:gd name="connsiteY63" fmla="*/ 184150 h 1073150"/>
              <a:gd name="connsiteX64" fmla="*/ 441325 w 3482975"/>
              <a:gd name="connsiteY64" fmla="*/ 184150 h 1073150"/>
              <a:gd name="connsiteX65" fmla="*/ 441325 w 3482975"/>
              <a:gd name="connsiteY65" fmla="*/ 142875 h 1073150"/>
              <a:gd name="connsiteX66" fmla="*/ 327025 w 3482975"/>
              <a:gd name="connsiteY66" fmla="*/ 142875 h 1073150"/>
              <a:gd name="connsiteX67" fmla="*/ 327025 w 3482975"/>
              <a:gd name="connsiteY67" fmla="*/ 123825 h 1073150"/>
              <a:gd name="connsiteX68" fmla="*/ 203200 w 3482975"/>
              <a:gd name="connsiteY68" fmla="*/ 123825 h 1073150"/>
              <a:gd name="connsiteX69" fmla="*/ 203200 w 3482975"/>
              <a:gd name="connsiteY69" fmla="*/ 95250 h 1073150"/>
              <a:gd name="connsiteX70" fmla="*/ 158750 w 3482975"/>
              <a:gd name="connsiteY70" fmla="*/ 95250 h 1073150"/>
              <a:gd name="connsiteX71" fmla="*/ 158750 w 3482975"/>
              <a:gd name="connsiteY71" fmla="*/ 66675 h 1073150"/>
              <a:gd name="connsiteX72" fmla="*/ 98425 w 3482975"/>
              <a:gd name="connsiteY72" fmla="*/ 66675 h 1073150"/>
              <a:gd name="connsiteX73" fmla="*/ 98425 w 3482975"/>
              <a:gd name="connsiteY73" fmla="*/ 41275 h 1073150"/>
              <a:gd name="connsiteX74" fmla="*/ 82550 w 3482975"/>
              <a:gd name="connsiteY74" fmla="*/ 41275 h 1073150"/>
              <a:gd name="connsiteX75" fmla="*/ 82550 w 3482975"/>
              <a:gd name="connsiteY75" fmla="*/ 12700 h 1073150"/>
              <a:gd name="connsiteX76" fmla="*/ 0 w 3482975"/>
              <a:gd name="connsiteY76" fmla="*/ 12700 h 1073150"/>
              <a:gd name="connsiteX77" fmla="*/ 0 w 3482975"/>
              <a:gd name="connsiteY77" fmla="*/ 0 h 1073150"/>
              <a:gd name="connsiteX0" fmla="*/ 3482975 w 3482975"/>
              <a:gd name="connsiteY0" fmla="*/ 1073150 h 1073150"/>
              <a:gd name="connsiteX1" fmla="*/ 3346450 w 3482975"/>
              <a:gd name="connsiteY1" fmla="*/ 1073150 h 1073150"/>
              <a:gd name="connsiteX2" fmla="*/ 3346450 w 3482975"/>
              <a:gd name="connsiteY2" fmla="*/ 1041400 h 1073150"/>
              <a:gd name="connsiteX3" fmla="*/ 3222625 w 3482975"/>
              <a:gd name="connsiteY3" fmla="*/ 1041400 h 1073150"/>
              <a:gd name="connsiteX4" fmla="*/ 3222625 w 3482975"/>
              <a:gd name="connsiteY4" fmla="*/ 1019175 h 1073150"/>
              <a:gd name="connsiteX5" fmla="*/ 2813050 w 3482975"/>
              <a:gd name="connsiteY5" fmla="*/ 1019175 h 1073150"/>
              <a:gd name="connsiteX6" fmla="*/ 2813050 w 3482975"/>
              <a:gd name="connsiteY6" fmla="*/ 990600 h 1073150"/>
              <a:gd name="connsiteX7" fmla="*/ 2774950 w 3482975"/>
              <a:gd name="connsiteY7" fmla="*/ 990600 h 1073150"/>
              <a:gd name="connsiteX8" fmla="*/ 2774950 w 3482975"/>
              <a:gd name="connsiteY8" fmla="*/ 958850 h 1073150"/>
              <a:gd name="connsiteX9" fmla="*/ 2752725 w 3482975"/>
              <a:gd name="connsiteY9" fmla="*/ 958850 h 1073150"/>
              <a:gd name="connsiteX10" fmla="*/ 2752725 w 3482975"/>
              <a:gd name="connsiteY10" fmla="*/ 930275 h 1073150"/>
              <a:gd name="connsiteX11" fmla="*/ 2540000 w 3482975"/>
              <a:gd name="connsiteY11" fmla="*/ 930275 h 1073150"/>
              <a:gd name="connsiteX12" fmla="*/ 2540000 w 3482975"/>
              <a:gd name="connsiteY12" fmla="*/ 904875 h 1073150"/>
              <a:gd name="connsiteX13" fmla="*/ 2406650 w 3482975"/>
              <a:gd name="connsiteY13" fmla="*/ 904875 h 1073150"/>
              <a:gd name="connsiteX14" fmla="*/ 2406650 w 3482975"/>
              <a:gd name="connsiteY14" fmla="*/ 879475 h 1073150"/>
              <a:gd name="connsiteX15" fmla="*/ 2352675 w 3482975"/>
              <a:gd name="connsiteY15" fmla="*/ 879475 h 1073150"/>
              <a:gd name="connsiteX16" fmla="*/ 2352675 w 3482975"/>
              <a:gd name="connsiteY16" fmla="*/ 857250 h 1073150"/>
              <a:gd name="connsiteX17" fmla="*/ 1984375 w 3482975"/>
              <a:gd name="connsiteY17" fmla="*/ 857250 h 1073150"/>
              <a:gd name="connsiteX18" fmla="*/ 1984375 w 3482975"/>
              <a:gd name="connsiteY18" fmla="*/ 800100 h 1073150"/>
              <a:gd name="connsiteX19" fmla="*/ 1816100 w 3482975"/>
              <a:gd name="connsiteY19" fmla="*/ 800100 h 1073150"/>
              <a:gd name="connsiteX20" fmla="*/ 1816100 w 3482975"/>
              <a:gd name="connsiteY20" fmla="*/ 774700 h 1073150"/>
              <a:gd name="connsiteX21" fmla="*/ 1797050 w 3482975"/>
              <a:gd name="connsiteY21" fmla="*/ 774700 h 1073150"/>
              <a:gd name="connsiteX22" fmla="*/ 1797050 w 3482975"/>
              <a:gd name="connsiteY22" fmla="*/ 739775 h 1073150"/>
              <a:gd name="connsiteX23" fmla="*/ 1743075 w 3482975"/>
              <a:gd name="connsiteY23" fmla="*/ 739775 h 1073150"/>
              <a:gd name="connsiteX24" fmla="*/ 1743075 w 3482975"/>
              <a:gd name="connsiteY24" fmla="*/ 720725 h 1073150"/>
              <a:gd name="connsiteX25" fmla="*/ 1720850 w 3482975"/>
              <a:gd name="connsiteY25" fmla="*/ 720725 h 1073150"/>
              <a:gd name="connsiteX26" fmla="*/ 1720850 w 3482975"/>
              <a:gd name="connsiteY26" fmla="*/ 695325 h 1073150"/>
              <a:gd name="connsiteX27" fmla="*/ 1692275 w 3482975"/>
              <a:gd name="connsiteY27" fmla="*/ 695325 h 1073150"/>
              <a:gd name="connsiteX28" fmla="*/ 1692275 w 3482975"/>
              <a:gd name="connsiteY28" fmla="*/ 676275 h 1073150"/>
              <a:gd name="connsiteX29" fmla="*/ 1628775 w 3482975"/>
              <a:gd name="connsiteY29" fmla="*/ 676275 h 1073150"/>
              <a:gd name="connsiteX30" fmla="*/ 1628775 w 3482975"/>
              <a:gd name="connsiteY30" fmla="*/ 641350 h 1073150"/>
              <a:gd name="connsiteX31" fmla="*/ 1549400 w 3482975"/>
              <a:gd name="connsiteY31" fmla="*/ 641350 h 1073150"/>
              <a:gd name="connsiteX32" fmla="*/ 1549400 w 3482975"/>
              <a:gd name="connsiteY32" fmla="*/ 612775 h 1073150"/>
              <a:gd name="connsiteX33" fmla="*/ 1498600 w 3482975"/>
              <a:gd name="connsiteY33" fmla="*/ 612775 h 1073150"/>
              <a:gd name="connsiteX34" fmla="*/ 1498600 w 3482975"/>
              <a:gd name="connsiteY34" fmla="*/ 593725 h 1073150"/>
              <a:gd name="connsiteX35" fmla="*/ 1425575 w 3482975"/>
              <a:gd name="connsiteY35" fmla="*/ 593725 h 1073150"/>
              <a:gd name="connsiteX36" fmla="*/ 1425575 w 3482975"/>
              <a:gd name="connsiteY36" fmla="*/ 568325 h 1073150"/>
              <a:gd name="connsiteX37" fmla="*/ 1228725 w 3482975"/>
              <a:gd name="connsiteY37" fmla="*/ 568325 h 1073150"/>
              <a:gd name="connsiteX38" fmla="*/ 1228725 w 3482975"/>
              <a:gd name="connsiteY38" fmla="*/ 539750 h 1073150"/>
              <a:gd name="connsiteX39" fmla="*/ 1054100 w 3482975"/>
              <a:gd name="connsiteY39" fmla="*/ 539750 h 1073150"/>
              <a:gd name="connsiteX40" fmla="*/ 1054100 w 3482975"/>
              <a:gd name="connsiteY40" fmla="*/ 495300 h 1073150"/>
              <a:gd name="connsiteX41" fmla="*/ 1041400 w 3482975"/>
              <a:gd name="connsiteY41" fmla="*/ 495300 h 1073150"/>
              <a:gd name="connsiteX42" fmla="*/ 1041400 w 3482975"/>
              <a:gd name="connsiteY42" fmla="*/ 463550 h 1073150"/>
              <a:gd name="connsiteX43" fmla="*/ 990600 w 3482975"/>
              <a:gd name="connsiteY43" fmla="*/ 463550 h 1073150"/>
              <a:gd name="connsiteX44" fmla="*/ 990600 w 3482975"/>
              <a:gd name="connsiteY44" fmla="*/ 425450 h 1073150"/>
              <a:gd name="connsiteX45" fmla="*/ 971550 w 3482975"/>
              <a:gd name="connsiteY45" fmla="*/ 425450 h 1073150"/>
              <a:gd name="connsiteX46" fmla="*/ 971550 w 3482975"/>
              <a:gd name="connsiteY46" fmla="*/ 400050 h 1073150"/>
              <a:gd name="connsiteX47" fmla="*/ 952500 w 3482975"/>
              <a:gd name="connsiteY47" fmla="*/ 400050 h 1073150"/>
              <a:gd name="connsiteX48" fmla="*/ 952500 w 3482975"/>
              <a:gd name="connsiteY48" fmla="*/ 355600 h 1073150"/>
              <a:gd name="connsiteX49" fmla="*/ 901700 w 3482975"/>
              <a:gd name="connsiteY49" fmla="*/ 355600 h 1073150"/>
              <a:gd name="connsiteX50" fmla="*/ 901700 w 3482975"/>
              <a:gd name="connsiteY50" fmla="*/ 327025 h 1073150"/>
              <a:gd name="connsiteX51" fmla="*/ 850900 w 3482975"/>
              <a:gd name="connsiteY51" fmla="*/ 327025 h 1073150"/>
              <a:gd name="connsiteX52" fmla="*/ 850900 w 3482975"/>
              <a:gd name="connsiteY52" fmla="*/ 304800 h 1073150"/>
              <a:gd name="connsiteX53" fmla="*/ 838200 w 3482975"/>
              <a:gd name="connsiteY53" fmla="*/ 304800 h 1073150"/>
              <a:gd name="connsiteX54" fmla="*/ 838200 w 3482975"/>
              <a:gd name="connsiteY54" fmla="*/ 279400 h 1073150"/>
              <a:gd name="connsiteX55" fmla="*/ 793750 w 3482975"/>
              <a:gd name="connsiteY55" fmla="*/ 279400 h 1073150"/>
              <a:gd name="connsiteX56" fmla="*/ 793750 w 3482975"/>
              <a:gd name="connsiteY56" fmla="*/ 247650 h 1073150"/>
              <a:gd name="connsiteX57" fmla="*/ 628650 w 3482975"/>
              <a:gd name="connsiteY57" fmla="*/ 247650 h 1073150"/>
              <a:gd name="connsiteX58" fmla="*/ 628650 w 3482975"/>
              <a:gd name="connsiteY58" fmla="*/ 222250 h 1073150"/>
              <a:gd name="connsiteX59" fmla="*/ 596900 w 3482975"/>
              <a:gd name="connsiteY59" fmla="*/ 222250 h 1073150"/>
              <a:gd name="connsiteX60" fmla="*/ 596900 w 3482975"/>
              <a:gd name="connsiteY60" fmla="*/ 193675 h 1073150"/>
              <a:gd name="connsiteX61" fmla="*/ 577850 w 3482975"/>
              <a:gd name="connsiteY61" fmla="*/ 193675 h 1073150"/>
              <a:gd name="connsiteX62" fmla="*/ 577850 w 3482975"/>
              <a:gd name="connsiteY62" fmla="*/ 193675 h 1073150"/>
              <a:gd name="connsiteX63" fmla="*/ 581025 w 3482975"/>
              <a:gd name="connsiteY63" fmla="*/ 184150 h 1073150"/>
              <a:gd name="connsiteX64" fmla="*/ 441325 w 3482975"/>
              <a:gd name="connsiteY64" fmla="*/ 184150 h 1073150"/>
              <a:gd name="connsiteX65" fmla="*/ 441325 w 3482975"/>
              <a:gd name="connsiteY65" fmla="*/ 142875 h 1073150"/>
              <a:gd name="connsiteX66" fmla="*/ 327025 w 3482975"/>
              <a:gd name="connsiteY66" fmla="*/ 142875 h 1073150"/>
              <a:gd name="connsiteX67" fmla="*/ 327025 w 3482975"/>
              <a:gd name="connsiteY67" fmla="*/ 123825 h 1073150"/>
              <a:gd name="connsiteX68" fmla="*/ 203200 w 3482975"/>
              <a:gd name="connsiteY68" fmla="*/ 123825 h 1073150"/>
              <a:gd name="connsiteX69" fmla="*/ 203200 w 3482975"/>
              <a:gd name="connsiteY69" fmla="*/ 95250 h 1073150"/>
              <a:gd name="connsiteX70" fmla="*/ 158750 w 3482975"/>
              <a:gd name="connsiteY70" fmla="*/ 95250 h 1073150"/>
              <a:gd name="connsiteX71" fmla="*/ 158750 w 3482975"/>
              <a:gd name="connsiteY71" fmla="*/ 66675 h 1073150"/>
              <a:gd name="connsiteX72" fmla="*/ 98425 w 3482975"/>
              <a:gd name="connsiteY72" fmla="*/ 66675 h 1073150"/>
              <a:gd name="connsiteX73" fmla="*/ 98425 w 3482975"/>
              <a:gd name="connsiteY73" fmla="*/ 41275 h 1073150"/>
              <a:gd name="connsiteX74" fmla="*/ 82550 w 3482975"/>
              <a:gd name="connsiteY74" fmla="*/ 41275 h 1073150"/>
              <a:gd name="connsiteX75" fmla="*/ 82550 w 3482975"/>
              <a:gd name="connsiteY75" fmla="*/ 12700 h 1073150"/>
              <a:gd name="connsiteX76" fmla="*/ 0 w 3482975"/>
              <a:gd name="connsiteY76" fmla="*/ 12700 h 1073150"/>
              <a:gd name="connsiteX77" fmla="*/ 0 w 3482975"/>
              <a:gd name="connsiteY77" fmla="*/ 0 h 1073150"/>
              <a:gd name="connsiteX0" fmla="*/ 3482975 w 3482975"/>
              <a:gd name="connsiteY0" fmla="*/ 1073150 h 1073150"/>
              <a:gd name="connsiteX1" fmla="*/ 3346450 w 3482975"/>
              <a:gd name="connsiteY1" fmla="*/ 1073150 h 1073150"/>
              <a:gd name="connsiteX2" fmla="*/ 3346450 w 3482975"/>
              <a:gd name="connsiteY2" fmla="*/ 1041400 h 1073150"/>
              <a:gd name="connsiteX3" fmla="*/ 3222625 w 3482975"/>
              <a:gd name="connsiteY3" fmla="*/ 1041400 h 1073150"/>
              <a:gd name="connsiteX4" fmla="*/ 3222625 w 3482975"/>
              <a:gd name="connsiteY4" fmla="*/ 1019175 h 1073150"/>
              <a:gd name="connsiteX5" fmla="*/ 2813050 w 3482975"/>
              <a:gd name="connsiteY5" fmla="*/ 1019175 h 1073150"/>
              <a:gd name="connsiteX6" fmla="*/ 2813050 w 3482975"/>
              <a:gd name="connsiteY6" fmla="*/ 990600 h 1073150"/>
              <a:gd name="connsiteX7" fmla="*/ 2774950 w 3482975"/>
              <a:gd name="connsiteY7" fmla="*/ 990600 h 1073150"/>
              <a:gd name="connsiteX8" fmla="*/ 2774950 w 3482975"/>
              <a:gd name="connsiteY8" fmla="*/ 958850 h 1073150"/>
              <a:gd name="connsiteX9" fmla="*/ 2752725 w 3482975"/>
              <a:gd name="connsiteY9" fmla="*/ 958850 h 1073150"/>
              <a:gd name="connsiteX10" fmla="*/ 2752725 w 3482975"/>
              <a:gd name="connsiteY10" fmla="*/ 930275 h 1073150"/>
              <a:gd name="connsiteX11" fmla="*/ 2540000 w 3482975"/>
              <a:gd name="connsiteY11" fmla="*/ 930275 h 1073150"/>
              <a:gd name="connsiteX12" fmla="*/ 2540000 w 3482975"/>
              <a:gd name="connsiteY12" fmla="*/ 904875 h 1073150"/>
              <a:gd name="connsiteX13" fmla="*/ 2406650 w 3482975"/>
              <a:gd name="connsiteY13" fmla="*/ 904875 h 1073150"/>
              <a:gd name="connsiteX14" fmla="*/ 2406650 w 3482975"/>
              <a:gd name="connsiteY14" fmla="*/ 879475 h 1073150"/>
              <a:gd name="connsiteX15" fmla="*/ 2352675 w 3482975"/>
              <a:gd name="connsiteY15" fmla="*/ 879475 h 1073150"/>
              <a:gd name="connsiteX16" fmla="*/ 2352675 w 3482975"/>
              <a:gd name="connsiteY16" fmla="*/ 857250 h 1073150"/>
              <a:gd name="connsiteX17" fmla="*/ 1984375 w 3482975"/>
              <a:gd name="connsiteY17" fmla="*/ 857250 h 1073150"/>
              <a:gd name="connsiteX18" fmla="*/ 1984375 w 3482975"/>
              <a:gd name="connsiteY18" fmla="*/ 800100 h 1073150"/>
              <a:gd name="connsiteX19" fmla="*/ 1816100 w 3482975"/>
              <a:gd name="connsiteY19" fmla="*/ 800100 h 1073150"/>
              <a:gd name="connsiteX20" fmla="*/ 1816100 w 3482975"/>
              <a:gd name="connsiteY20" fmla="*/ 774700 h 1073150"/>
              <a:gd name="connsiteX21" fmla="*/ 1797050 w 3482975"/>
              <a:gd name="connsiteY21" fmla="*/ 774700 h 1073150"/>
              <a:gd name="connsiteX22" fmla="*/ 1797050 w 3482975"/>
              <a:gd name="connsiteY22" fmla="*/ 739775 h 1073150"/>
              <a:gd name="connsiteX23" fmla="*/ 1743075 w 3482975"/>
              <a:gd name="connsiteY23" fmla="*/ 739775 h 1073150"/>
              <a:gd name="connsiteX24" fmla="*/ 1743075 w 3482975"/>
              <a:gd name="connsiteY24" fmla="*/ 720725 h 1073150"/>
              <a:gd name="connsiteX25" fmla="*/ 1720850 w 3482975"/>
              <a:gd name="connsiteY25" fmla="*/ 720725 h 1073150"/>
              <a:gd name="connsiteX26" fmla="*/ 1720850 w 3482975"/>
              <a:gd name="connsiteY26" fmla="*/ 695325 h 1073150"/>
              <a:gd name="connsiteX27" fmla="*/ 1692275 w 3482975"/>
              <a:gd name="connsiteY27" fmla="*/ 695325 h 1073150"/>
              <a:gd name="connsiteX28" fmla="*/ 1692275 w 3482975"/>
              <a:gd name="connsiteY28" fmla="*/ 676275 h 1073150"/>
              <a:gd name="connsiteX29" fmla="*/ 1628775 w 3482975"/>
              <a:gd name="connsiteY29" fmla="*/ 676275 h 1073150"/>
              <a:gd name="connsiteX30" fmla="*/ 1628775 w 3482975"/>
              <a:gd name="connsiteY30" fmla="*/ 641350 h 1073150"/>
              <a:gd name="connsiteX31" fmla="*/ 1549400 w 3482975"/>
              <a:gd name="connsiteY31" fmla="*/ 641350 h 1073150"/>
              <a:gd name="connsiteX32" fmla="*/ 1549400 w 3482975"/>
              <a:gd name="connsiteY32" fmla="*/ 612775 h 1073150"/>
              <a:gd name="connsiteX33" fmla="*/ 1498600 w 3482975"/>
              <a:gd name="connsiteY33" fmla="*/ 612775 h 1073150"/>
              <a:gd name="connsiteX34" fmla="*/ 1498600 w 3482975"/>
              <a:gd name="connsiteY34" fmla="*/ 593725 h 1073150"/>
              <a:gd name="connsiteX35" fmla="*/ 1425575 w 3482975"/>
              <a:gd name="connsiteY35" fmla="*/ 593725 h 1073150"/>
              <a:gd name="connsiteX36" fmla="*/ 1425575 w 3482975"/>
              <a:gd name="connsiteY36" fmla="*/ 568325 h 1073150"/>
              <a:gd name="connsiteX37" fmla="*/ 1228725 w 3482975"/>
              <a:gd name="connsiteY37" fmla="*/ 568325 h 1073150"/>
              <a:gd name="connsiteX38" fmla="*/ 1228725 w 3482975"/>
              <a:gd name="connsiteY38" fmla="*/ 539750 h 1073150"/>
              <a:gd name="connsiteX39" fmla="*/ 1054100 w 3482975"/>
              <a:gd name="connsiteY39" fmla="*/ 539750 h 1073150"/>
              <a:gd name="connsiteX40" fmla="*/ 1054100 w 3482975"/>
              <a:gd name="connsiteY40" fmla="*/ 495300 h 1073150"/>
              <a:gd name="connsiteX41" fmla="*/ 1041400 w 3482975"/>
              <a:gd name="connsiteY41" fmla="*/ 495300 h 1073150"/>
              <a:gd name="connsiteX42" fmla="*/ 1041400 w 3482975"/>
              <a:gd name="connsiteY42" fmla="*/ 463550 h 1073150"/>
              <a:gd name="connsiteX43" fmla="*/ 990600 w 3482975"/>
              <a:gd name="connsiteY43" fmla="*/ 463550 h 1073150"/>
              <a:gd name="connsiteX44" fmla="*/ 990600 w 3482975"/>
              <a:gd name="connsiteY44" fmla="*/ 425450 h 1073150"/>
              <a:gd name="connsiteX45" fmla="*/ 971550 w 3482975"/>
              <a:gd name="connsiteY45" fmla="*/ 425450 h 1073150"/>
              <a:gd name="connsiteX46" fmla="*/ 971550 w 3482975"/>
              <a:gd name="connsiteY46" fmla="*/ 400050 h 1073150"/>
              <a:gd name="connsiteX47" fmla="*/ 952500 w 3482975"/>
              <a:gd name="connsiteY47" fmla="*/ 400050 h 1073150"/>
              <a:gd name="connsiteX48" fmla="*/ 952500 w 3482975"/>
              <a:gd name="connsiteY48" fmla="*/ 355600 h 1073150"/>
              <a:gd name="connsiteX49" fmla="*/ 901700 w 3482975"/>
              <a:gd name="connsiteY49" fmla="*/ 355600 h 1073150"/>
              <a:gd name="connsiteX50" fmla="*/ 901700 w 3482975"/>
              <a:gd name="connsiteY50" fmla="*/ 327025 h 1073150"/>
              <a:gd name="connsiteX51" fmla="*/ 850900 w 3482975"/>
              <a:gd name="connsiteY51" fmla="*/ 327025 h 1073150"/>
              <a:gd name="connsiteX52" fmla="*/ 850900 w 3482975"/>
              <a:gd name="connsiteY52" fmla="*/ 304800 h 1073150"/>
              <a:gd name="connsiteX53" fmla="*/ 838200 w 3482975"/>
              <a:gd name="connsiteY53" fmla="*/ 304800 h 1073150"/>
              <a:gd name="connsiteX54" fmla="*/ 838200 w 3482975"/>
              <a:gd name="connsiteY54" fmla="*/ 279400 h 1073150"/>
              <a:gd name="connsiteX55" fmla="*/ 793750 w 3482975"/>
              <a:gd name="connsiteY55" fmla="*/ 279400 h 1073150"/>
              <a:gd name="connsiteX56" fmla="*/ 793750 w 3482975"/>
              <a:gd name="connsiteY56" fmla="*/ 247650 h 1073150"/>
              <a:gd name="connsiteX57" fmla="*/ 628650 w 3482975"/>
              <a:gd name="connsiteY57" fmla="*/ 247650 h 1073150"/>
              <a:gd name="connsiteX58" fmla="*/ 628650 w 3482975"/>
              <a:gd name="connsiteY58" fmla="*/ 222250 h 1073150"/>
              <a:gd name="connsiteX59" fmla="*/ 596900 w 3482975"/>
              <a:gd name="connsiteY59" fmla="*/ 222250 h 1073150"/>
              <a:gd name="connsiteX60" fmla="*/ 596900 w 3482975"/>
              <a:gd name="connsiteY60" fmla="*/ 193675 h 1073150"/>
              <a:gd name="connsiteX61" fmla="*/ 577850 w 3482975"/>
              <a:gd name="connsiteY61" fmla="*/ 193675 h 1073150"/>
              <a:gd name="connsiteX62" fmla="*/ 577850 w 3482975"/>
              <a:gd name="connsiteY62" fmla="*/ 193675 h 1073150"/>
              <a:gd name="connsiteX63" fmla="*/ 574675 w 3482975"/>
              <a:gd name="connsiteY63" fmla="*/ 184150 h 1073150"/>
              <a:gd name="connsiteX64" fmla="*/ 441325 w 3482975"/>
              <a:gd name="connsiteY64" fmla="*/ 184150 h 1073150"/>
              <a:gd name="connsiteX65" fmla="*/ 441325 w 3482975"/>
              <a:gd name="connsiteY65" fmla="*/ 142875 h 1073150"/>
              <a:gd name="connsiteX66" fmla="*/ 327025 w 3482975"/>
              <a:gd name="connsiteY66" fmla="*/ 142875 h 1073150"/>
              <a:gd name="connsiteX67" fmla="*/ 327025 w 3482975"/>
              <a:gd name="connsiteY67" fmla="*/ 123825 h 1073150"/>
              <a:gd name="connsiteX68" fmla="*/ 203200 w 3482975"/>
              <a:gd name="connsiteY68" fmla="*/ 123825 h 1073150"/>
              <a:gd name="connsiteX69" fmla="*/ 203200 w 3482975"/>
              <a:gd name="connsiteY69" fmla="*/ 95250 h 1073150"/>
              <a:gd name="connsiteX70" fmla="*/ 158750 w 3482975"/>
              <a:gd name="connsiteY70" fmla="*/ 95250 h 1073150"/>
              <a:gd name="connsiteX71" fmla="*/ 158750 w 3482975"/>
              <a:gd name="connsiteY71" fmla="*/ 66675 h 1073150"/>
              <a:gd name="connsiteX72" fmla="*/ 98425 w 3482975"/>
              <a:gd name="connsiteY72" fmla="*/ 66675 h 1073150"/>
              <a:gd name="connsiteX73" fmla="*/ 98425 w 3482975"/>
              <a:gd name="connsiteY73" fmla="*/ 41275 h 1073150"/>
              <a:gd name="connsiteX74" fmla="*/ 82550 w 3482975"/>
              <a:gd name="connsiteY74" fmla="*/ 41275 h 1073150"/>
              <a:gd name="connsiteX75" fmla="*/ 82550 w 3482975"/>
              <a:gd name="connsiteY75" fmla="*/ 12700 h 1073150"/>
              <a:gd name="connsiteX76" fmla="*/ 0 w 3482975"/>
              <a:gd name="connsiteY76" fmla="*/ 12700 h 1073150"/>
              <a:gd name="connsiteX77" fmla="*/ 0 w 3482975"/>
              <a:gd name="connsiteY77" fmla="*/ 0 h 1073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3482975" h="1073150">
                <a:moveTo>
                  <a:pt x="3482975" y="1073150"/>
                </a:moveTo>
                <a:lnTo>
                  <a:pt x="3346450" y="1073150"/>
                </a:lnTo>
                <a:lnTo>
                  <a:pt x="3346450" y="1041400"/>
                </a:lnTo>
                <a:lnTo>
                  <a:pt x="3222625" y="1041400"/>
                </a:lnTo>
                <a:lnTo>
                  <a:pt x="3222625" y="1019175"/>
                </a:lnTo>
                <a:lnTo>
                  <a:pt x="2813050" y="1019175"/>
                </a:lnTo>
                <a:lnTo>
                  <a:pt x="2813050" y="990600"/>
                </a:lnTo>
                <a:lnTo>
                  <a:pt x="2774950" y="990600"/>
                </a:lnTo>
                <a:lnTo>
                  <a:pt x="2774950" y="958850"/>
                </a:lnTo>
                <a:lnTo>
                  <a:pt x="2752725" y="958850"/>
                </a:lnTo>
                <a:lnTo>
                  <a:pt x="2752725" y="930275"/>
                </a:lnTo>
                <a:lnTo>
                  <a:pt x="2540000" y="930275"/>
                </a:lnTo>
                <a:lnTo>
                  <a:pt x="2540000" y="904875"/>
                </a:lnTo>
                <a:lnTo>
                  <a:pt x="2406650" y="904875"/>
                </a:lnTo>
                <a:lnTo>
                  <a:pt x="2406650" y="879475"/>
                </a:lnTo>
                <a:lnTo>
                  <a:pt x="2352675" y="879475"/>
                </a:lnTo>
                <a:lnTo>
                  <a:pt x="2352675" y="857250"/>
                </a:lnTo>
                <a:lnTo>
                  <a:pt x="1984375" y="857250"/>
                </a:lnTo>
                <a:lnTo>
                  <a:pt x="1984375" y="800100"/>
                </a:lnTo>
                <a:lnTo>
                  <a:pt x="1816100" y="800100"/>
                </a:lnTo>
                <a:lnTo>
                  <a:pt x="1816100" y="774700"/>
                </a:lnTo>
                <a:lnTo>
                  <a:pt x="1797050" y="774700"/>
                </a:lnTo>
                <a:lnTo>
                  <a:pt x="1797050" y="739775"/>
                </a:lnTo>
                <a:lnTo>
                  <a:pt x="1743075" y="739775"/>
                </a:lnTo>
                <a:lnTo>
                  <a:pt x="1743075" y="720725"/>
                </a:lnTo>
                <a:lnTo>
                  <a:pt x="1720850" y="720725"/>
                </a:lnTo>
                <a:lnTo>
                  <a:pt x="1720850" y="695325"/>
                </a:lnTo>
                <a:lnTo>
                  <a:pt x="1692275" y="695325"/>
                </a:lnTo>
                <a:lnTo>
                  <a:pt x="1692275" y="676275"/>
                </a:lnTo>
                <a:lnTo>
                  <a:pt x="1628775" y="676275"/>
                </a:lnTo>
                <a:lnTo>
                  <a:pt x="1628775" y="641350"/>
                </a:lnTo>
                <a:lnTo>
                  <a:pt x="1549400" y="641350"/>
                </a:lnTo>
                <a:lnTo>
                  <a:pt x="1549400" y="612775"/>
                </a:lnTo>
                <a:lnTo>
                  <a:pt x="1498600" y="612775"/>
                </a:lnTo>
                <a:lnTo>
                  <a:pt x="1498600" y="593725"/>
                </a:lnTo>
                <a:lnTo>
                  <a:pt x="1425575" y="593725"/>
                </a:lnTo>
                <a:lnTo>
                  <a:pt x="1425575" y="568325"/>
                </a:lnTo>
                <a:lnTo>
                  <a:pt x="1228725" y="568325"/>
                </a:lnTo>
                <a:lnTo>
                  <a:pt x="1228725" y="539750"/>
                </a:lnTo>
                <a:lnTo>
                  <a:pt x="1054100" y="539750"/>
                </a:lnTo>
                <a:lnTo>
                  <a:pt x="1054100" y="495300"/>
                </a:lnTo>
                <a:lnTo>
                  <a:pt x="1041400" y="495300"/>
                </a:lnTo>
                <a:lnTo>
                  <a:pt x="1041400" y="463550"/>
                </a:lnTo>
                <a:lnTo>
                  <a:pt x="990600" y="463550"/>
                </a:lnTo>
                <a:lnTo>
                  <a:pt x="990600" y="425450"/>
                </a:lnTo>
                <a:lnTo>
                  <a:pt x="971550" y="425450"/>
                </a:lnTo>
                <a:lnTo>
                  <a:pt x="971550" y="400050"/>
                </a:lnTo>
                <a:lnTo>
                  <a:pt x="952500" y="400050"/>
                </a:lnTo>
                <a:lnTo>
                  <a:pt x="952500" y="355600"/>
                </a:lnTo>
                <a:lnTo>
                  <a:pt x="901700" y="355600"/>
                </a:lnTo>
                <a:lnTo>
                  <a:pt x="901700" y="327025"/>
                </a:lnTo>
                <a:lnTo>
                  <a:pt x="850900" y="327025"/>
                </a:lnTo>
                <a:lnTo>
                  <a:pt x="850900" y="304800"/>
                </a:lnTo>
                <a:lnTo>
                  <a:pt x="838200" y="304800"/>
                </a:lnTo>
                <a:lnTo>
                  <a:pt x="838200" y="279400"/>
                </a:lnTo>
                <a:lnTo>
                  <a:pt x="793750" y="279400"/>
                </a:lnTo>
                <a:lnTo>
                  <a:pt x="793750" y="247650"/>
                </a:lnTo>
                <a:lnTo>
                  <a:pt x="628650" y="247650"/>
                </a:lnTo>
                <a:lnTo>
                  <a:pt x="628650" y="222250"/>
                </a:lnTo>
                <a:lnTo>
                  <a:pt x="596900" y="222250"/>
                </a:lnTo>
                <a:lnTo>
                  <a:pt x="596900" y="193675"/>
                </a:lnTo>
                <a:lnTo>
                  <a:pt x="577850" y="193675"/>
                </a:lnTo>
                <a:lnTo>
                  <a:pt x="577850" y="193675"/>
                </a:lnTo>
                <a:lnTo>
                  <a:pt x="574675" y="184150"/>
                </a:lnTo>
                <a:lnTo>
                  <a:pt x="441325" y="184150"/>
                </a:lnTo>
                <a:lnTo>
                  <a:pt x="441325" y="142875"/>
                </a:lnTo>
                <a:lnTo>
                  <a:pt x="327025" y="142875"/>
                </a:lnTo>
                <a:lnTo>
                  <a:pt x="327025" y="123825"/>
                </a:lnTo>
                <a:lnTo>
                  <a:pt x="203200" y="123825"/>
                </a:lnTo>
                <a:lnTo>
                  <a:pt x="203200" y="95250"/>
                </a:lnTo>
                <a:lnTo>
                  <a:pt x="158750" y="95250"/>
                </a:lnTo>
                <a:lnTo>
                  <a:pt x="158750" y="66675"/>
                </a:lnTo>
                <a:lnTo>
                  <a:pt x="98425" y="66675"/>
                </a:lnTo>
                <a:lnTo>
                  <a:pt x="98425" y="41275"/>
                </a:lnTo>
                <a:lnTo>
                  <a:pt x="82550" y="41275"/>
                </a:lnTo>
                <a:lnTo>
                  <a:pt x="82550" y="12700"/>
                </a:lnTo>
                <a:lnTo>
                  <a:pt x="0" y="12700"/>
                </a:lnTo>
                <a:lnTo>
                  <a:pt x="0" y="0"/>
                </a:lnTo>
              </a:path>
            </a:pathLst>
          </a:custGeom>
          <a:noFill/>
          <a:ln w="28575">
            <a:solidFill>
              <a:schemeClr val="accent1"/>
            </a:solidFill>
            <a:miter lim="800000"/>
            <a:headEnd/>
            <a:tailEnd/>
          </a:ln>
        </p:spPr>
        <p:txBody>
          <a:bodyPr rtlCol="0" anchor="ctr"/>
          <a:lstStyle/>
          <a:p>
            <a:pPr algn="ctr"/>
            <a:endParaRPr lang="en-US" dirty="0"/>
          </a:p>
        </p:txBody>
      </p:sp>
    </p:spTree>
    <p:extLst>
      <p:ext uri="{BB962C8B-B14F-4D97-AF65-F5344CB8AC3E}">
        <p14:creationId xmlns:p14="http://schemas.microsoft.com/office/powerpoint/2010/main" val="29645765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13C74-83C8-4689-A433-6605B82107A0}"/>
              </a:ext>
            </a:extLst>
          </p:cNvPr>
          <p:cNvSpPr>
            <a:spLocks noGrp="1"/>
          </p:cNvSpPr>
          <p:nvPr>
            <p:ph type="title"/>
          </p:nvPr>
        </p:nvSpPr>
        <p:spPr/>
        <p:txBody>
          <a:bodyPr/>
          <a:lstStyle/>
          <a:p>
            <a:r>
              <a:rPr lang="en-US" dirty="0"/>
              <a:t>Recommendations for Molecular Testing to Inform Treatment Decisions in Endometrial Cancer</a:t>
            </a:r>
          </a:p>
        </p:txBody>
      </p:sp>
      <p:sp>
        <p:nvSpPr>
          <p:cNvPr id="3" name="Content Placeholder 2">
            <a:extLst>
              <a:ext uri="{FF2B5EF4-FFF2-40B4-BE49-F238E27FC236}">
                <a16:creationId xmlns:a16="http://schemas.microsoft.com/office/drawing/2014/main" id="{8F2F50A7-8D40-48C9-9C94-182C08512F41}"/>
              </a:ext>
            </a:extLst>
          </p:cNvPr>
          <p:cNvSpPr>
            <a:spLocks noGrp="1"/>
          </p:cNvSpPr>
          <p:nvPr>
            <p:ph idx="1"/>
          </p:nvPr>
        </p:nvSpPr>
        <p:spPr>
          <a:xfrm>
            <a:off x="604675" y="1513047"/>
            <a:ext cx="10877529" cy="4650686"/>
          </a:xfrm>
        </p:spPr>
        <p:txBody>
          <a:bodyPr/>
          <a:lstStyle/>
          <a:p>
            <a:r>
              <a:rPr lang="en-US" dirty="0"/>
              <a:t>Reflex testing for MLH1 promoter methylation status is recommended if MLH1 protein loss</a:t>
            </a:r>
          </a:p>
          <a:p>
            <a:r>
              <a:rPr lang="en-US" dirty="0"/>
              <a:t>dMMR testing by IHC to test for MLH1, MSH2, MSH6, and</a:t>
            </a:r>
            <a:br>
              <a:rPr lang="en-US" dirty="0"/>
            </a:br>
            <a:r>
              <a:rPr lang="en-US" dirty="0"/>
              <a:t>PMS2 protein loss</a:t>
            </a:r>
          </a:p>
          <a:p>
            <a:endParaRPr lang="en-US" dirty="0"/>
          </a:p>
          <a:p>
            <a:endParaRPr lang="en-US" dirty="0"/>
          </a:p>
          <a:p>
            <a:endParaRPr lang="en-US" dirty="0"/>
          </a:p>
        </p:txBody>
      </p:sp>
      <p:sp>
        <p:nvSpPr>
          <p:cNvPr id="5" name="Content Placeholder 4">
            <a:extLst>
              <a:ext uri="{FF2B5EF4-FFF2-40B4-BE49-F238E27FC236}">
                <a16:creationId xmlns:a16="http://schemas.microsoft.com/office/drawing/2014/main" id="{3EFF7CC0-2C53-48DE-A75B-606D589E3FCF}"/>
              </a:ext>
            </a:extLst>
          </p:cNvPr>
          <p:cNvSpPr>
            <a:spLocks noGrp="1"/>
          </p:cNvSpPr>
          <p:nvPr>
            <p:ph sz="half" idx="4294967295"/>
          </p:nvPr>
        </p:nvSpPr>
        <p:spPr>
          <a:xfrm>
            <a:off x="6962775" y="1511300"/>
            <a:ext cx="5229225" cy="4678363"/>
          </a:xfrm>
        </p:spPr>
        <p:txBody>
          <a:bodyPr/>
          <a:lstStyle/>
          <a:p>
            <a:endParaRPr lang="en-US" dirty="0"/>
          </a:p>
          <a:p>
            <a:endParaRPr lang="en-US" dirty="0"/>
          </a:p>
          <a:p>
            <a:endParaRPr lang="en-US" dirty="0"/>
          </a:p>
          <a:p>
            <a:endParaRPr lang="en-US" dirty="0"/>
          </a:p>
        </p:txBody>
      </p:sp>
      <p:grpSp>
        <p:nvGrpSpPr>
          <p:cNvPr id="12" name="Group 11">
            <a:extLst>
              <a:ext uri="{FF2B5EF4-FFF2-40B4-BE49-F238E27FC236}">
                <a16:creationId xmlns:a16="http://schemas.microsoft.com/office/drawing/2014/main" id="{DC072AB0-9007-047B-CD91-F0943487E69E}"/>
              </a:ext>
            </a:extLst>
          </p:cNvPr>
          <p:cNvGrpSpPr/>
          <p:nvPr/>
        </p:nvGrpSpPr>
        <p:grpSpPr>
          <a:xfrm>
            <a:off x="3236053" y="3417108"/>
            <a:ext cx="5614773" cy="2479925"/>
            <a:chOff x="5862274" y="2809841"/>
            <a:chExt cx="5614773" cy="2479925"/>
          </a:xfrm>
        </p:grpSpPr>
        <p:pic>
          <p:nvPicPr>
            <p:cNvPr id="14" name="Picture 13" descr="Histogram&#10;&#10;Description automatically generated">
              <a:extLst>
                <a:ext uri="{FF2B5EF4-FFF2-40B4-BE49-F238E27FC236}">
                  <a16:creationId xmlns:a16="http://schemas.microsoft.com/office/drawing/2014/main" id="{A6999C3D-D38A-4B19-BE59-88237D968AF4}"/>
                </a:ext>
              </a:extLst>
            </p:cNvPr>
            <p:cNvPicPr>
              <a:picLocks noChangeAspect="1"/>
            </p:cNvPicPr>
            <p:nvPr/>
          </p:nvPicPr>
          <p:blipFill rotWithShape="1">
            <a:blip r:embed="rId3">
              <a:extLst>
                <a:ext uri="{28A0092B-C50C-407E-A947-70E740481C1C}">
                  <a14:useLocalDpi xmlns:a14="http://schemas.microsoft.com/office/drawing/2010/main" val="0"/>
                </a:ext>
              </a:extLst>
            </a:blip>
            <a:srcRect l="21097"/>
            <a:stretch/>
          </p:blipFill>
          <p:spPr>
            <a:xfrm>
              <a:off x="7459069" y="2809841"/>
              <a:ext cx="4017978" cy="2479925"/>
            </a:xfrm>
            <a:prstGeom prst="rect">
              <a:avLst/>
            </a:prstGeom>
          </p:spPr>
        </p:pic>
        <p:sp>
          <p:nvSpPr>
            <p:cNvPr id="6" name="TextBox 5">
              <a:extLst>
                <a:ext uri="{FF2B5EF4-FFF2-40B4-BE49-F238E27FC236}">
                  <a16:creationId xmlns:a16="http://schemas.microsoft.com/office/drawing/2014/main" id="{610B29B8-3683-4E80-9CAF-C864647AB32D}"/>
                </a:ext>
              </a:extLst>
            </p:cNvPr>
            <p:cNvSpPr txBox="1"/>
            <p:nvPr/>
          </p:nvSpPr>
          <p:spPr bwMode="auto">
            <a:xfrm>
              <a:off x="6118754" y="3452589"/>
              <a:ext cx="126778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Methylated</a:t>
              </a:r>
            </a:p>
          </p:txBody>
        </p:sp>
        <p:sp>
          <p:nvSpPr>
            <p:cNvPr id="13" name="TextBox 12">
              <a:extLst>
                <a:ext uri="{FF2B5EF4-FFF2-40B4-BE49-F238E27FC236}">
                  <a16:creationId xmlns:a16="http://schemas.microsoft.com/office/drawing/2014/main" id="{3921E449-939F-4942-BB36-A439B0F5C83A}"/>
                </a:ext>
              </a:extLst>
            </p:cNvPr>
            <p:cNvSpPr txBox="1"/>
            <p:nvPr/>
          </p:nvSpPr>
          <p:spPr bwMode="auto">
            <a:xfrm>
              <a:off x="5862274" y="4641662"/>
              <a:ext cx="152426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Unmethylated</a:t>
              </a:r>
            </a:p>
          </p:txBody>
        </p:sp>
      </p:grpSp>
      <p:sp>
        <p:nvSpPr>
          <p:cNvPr id="7" name="Text Box 15">
            <a:extLst>
              <a:ext uri="{FF2B5EF4-FFF2-40B4-BE49-F238E27FC236}">
                <a16:creationId xmlns:a16="http://schemas.microsoft.com/office/drawing/2014/main" id="{DE19F477-2574-F07D-746A-E25319139975}"/>
              </a:ext>
            </a:extLst>
          </p:cNvPr>
          <p:cNvSpPr txBox="1">
            <a:spLocks noChangeArrowheads="1"/>
          </p:cNvSpPr>
          <p:nvPr/>
        </p:nvSpPr>
        <p:spPr bwMode="auto">
          <a:xfrm>
            <a:off x="412751" y="6019583"/>
            <a:ext cx="7853362" cy="646331"/>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sz="1200" b="0" i="0" dirty="0">
                <a:solidFill>
                  <a:srgbClr val="455560"/>
                </a:solidFill>
                <a:effectLst/>
                <a:latin typeface="BlinkMacSystemFont"/>
              </a:rPr>
              <a:t>Richman. Int J Oncol. 2015;47:1189. </a:t>
            </a:r>
            <a:r>
              <a:rPr lang="en-US" altLang="en-US" sz="1200" b="0" spc="-10" dirty="0">
                <a:solidFill>
                  <a:srgbClr val="455560"/>
                </a:solidFill>
                <a:latin typeface="Calibri" panose="020F0502020204030204" pitchFamily="34" charset="0"/>
                <a:cs typeface="+mn-cs"/>
              </a:rPr>
              <a:t>ACOG Practice Bulletin No. 147: Lynch syndrome</a:t>
            </a:r>
            <a:r>
              <a:rPr lang="en-US" altLang="en-US" sz="1200" b="0" spc="-10" dirty="0">
                <a:solidFill>
                  <a:schemeClr val="bg2"/>
                </a:solidFill>
                <a:latin typeface="Calibri" panose="020F0502020204030204" pitchFamily="34" charset="0"/>
                <a:cs typeface="+mn-cs"/>
              </a:rPr>
              <a:t>. Obstet Gynecol. 2014;124:1042.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Cho. Int J Gynecol Pathol. 2019;38:S11. Concin. Int J Gynecol Cancer. 2021;31:12. Crosbie. Genet Med. 2019;21:2390.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Ryan. Genet Med. 2019;21:2167. Takeda. Genes (Basel). 2016;7:86. Richman. Int J Oncol. 2015;47:1189.</a:t>
            </a:r>
          </a:p>
        </p:txBody>
      </p:sp>
    </p:spTree>
    <p:extLst>
      <p:ext uri="{BB962C8B-B14F-4D97-AF65-F5344CB8AC3E}">
        <p14:creationId xmlns:p14="http://schemas.microsoft.com/office/powerpoint/2010/main" val="27626840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AC9142C-1C20-4BF8-9F9D-D444AE3EF527}"/>
              </a:ext>
            </a:extLst>
          </p:cNvPr>
          <p:cNvSpPr>
            <a:spLocks noGrp="1"/>
          </p:cNvSpPr>
          <p:nvPr>
            <p:ph type="title"/>
          </p:nvPr>
        </p:nvSpPr>
        <p:spPr/>
        <p:txBody>
          <a:bodyPr/>
          <a:lstStyle/>
          <a:p>
            <a:r>
              <a:rPr lang="en-US" dirty="0"/>
              <a:t>HER2/neu Testing in Endometrial Cancer</a:t>
            </a:r>
          </a:p>
        </p:txBody>
      </p:sp>
      <p:sp>
        <p:nvSpPr>
          <p:cNvPr id="4" name="Content Placeholder 3">
            <a:extLst>
              <a:ext uri="{FF2B5EF4-FFF2-40B4-BE49-F238E27FC236}">
                <a16:creationId xmlns:a16="http://schemas.microsoft.com/office/drawing/2014/main" id="{C3E9CD96-8EA4-445C-9C45-ACEE45904872}"/>
              </a:ext>
            </a:extLst>
          </p:cNvPr>
          <p:cNvSpPr>
            <a:spLocks noGrp="1"/>
          </p:cNvSpPr>
          <p:nvPr>
            <p:ph sz="half" idx="1"/>
          </p:nvPr>
        </p:nvSpPr>
        <p:spPr/>
        <p:txBody>
          <a:bodyPr/>
          <a:lstStyle/>
          <a:p>
            <a:r>
              <a:rPr lang="en-US" sz="2600" dirty="0"/>
              <a:t>HER2 overexpression and/or gene amplification seen in 25%-30% of serous EC cases</a:t>
            </a:r>
            <a:r>
              <a:rPr lang="en-US" sz="2600" baseline="30000" dirty="0"/>
              <a:t>1,2</a:t>
            </a:r>
          </a:p>
          <a:p>
            <a:pPr lvl="1"/>
            <a:r>
              <a:rPr lang="en-US" sz="2400" dirty="0"/>
              <a:t>HER2+ status in EC associated with response to trastuzumab </a:t>
            </a:r>
          </a:p>
          <a:p>
            <a:pPr lvl="1"/>
            <a:r>
              <a:rPr lang="en-US" sz="2400" dirty="0"/>
              <a:t>Carboplatin, paclitaxel, and trastuzumab recommended for stage III/IV or recurrent HER2+ EC</a:t>
            </a:r>
            <a:r>
              <a:rPr lang="en-US" sz="2400" baseline="30000" dirty="0"/>
              <a:t>3</a:t>
            </a:r>
            <a:r>
              <a:rPr lang="en-US" sz="2400" dirty="0"/>
              <a:t> </a:t>
            </a:r>
          </a:p>
          <a:p>
            <a:pPr marL="0" indent="0">
              <a:buNone/>
            </a:pPr>
            <a:endParaRPr lang="en-US" dirty="0"/>
          </a:p>
        </p:txBody>
      </p:sp>
      <p:sp>
        <p:nvSpPr>
          <p:cNvPr id="2" name="Content Placeholder 1">
            <a:extLst>
              <a:ext uri="{FF2B5EF4-FFF2-40B4-BE49-F238E27FC236}">
                <a16:creationId xmlns:a16="http://schemas.microsoft.com/office/drawing/2014/main" id="{8B2FDB4D-FB6C-4AB0-9A22-7A0C35C20A89}"/>
              </a:ext>
            </a:extLst>
          </p:cNvPr>
          <p:cNvSpPr>
            <a:spLocks noGrp="1"/>
          </p:cNvSpPr>
          <p:nvPr>
            <p:ph sz="half" idx="2"/>
          </p:nvPr>
        </p:nvSpPr>
        <p:spPr/>
        <p:txBody>
          <a:bodyPr/>
          <a:lstStyle/>
          <a:p>
            <a:pPr marL="0" indent="0" algn="ctr">
              <a:buNone/>
            </a:pPr>
            <a:r>
              <a:rPr lang="en-US" b="1" dirty="0"/>
              <a:t>Testing for HER2</a:t>
            </a:r>
            <a:r>
              <a:rPr lang="en-US" b="1" baseline="30000" dirty="0"/>
              <a:t>1</a:t>
            </a:r>
          </a:p>
          <a:p>
            <a:r>
              <a:rPr lang="en-US" sz="2600" dirty="0"/>
              <a:t>Can be associated with significant intratumor heterogeneity </a:t>
            </a:r>
          </a:p>
          <a:p>
            <a:pPr lvl="1"/>
            <a:r>
              <a:rPr lang="en-US" sz="2000" dirty="0"/>
              <a:t>2 degrees of difference in staining intensity observed in &gt;50% of cells</a:t>
            </a:r>
          </a:p>
          <a:p>
            <a:endParaRPr lang="en-US" i="1" baseline="30000" dirty="0"/>
          </a:p>
          <a:p>
            <a:endParaRPr lang="en-US" i="1" baseline="30000" dirty="0"/>
          </a:p>
          <a:p>
            <a:endParaRPr lang="en-US" i="1" baseline="30000" dirty="0"/>
          </a:p>
        </p:txBody>
      </p:sp>
      <p:graphicFrame>
        <p:nvGraphicFramePr>
          <p:cNvPr id="13" name="Content Placeholder 5">
            <a:extLst>
              <a:ext uri="{FF2B5EF4-FFF2-40B4-BE49-F238E27FC236}">
                <a16:creationId xmlns:a16="http://schemas.microsoft.com/office/drawing/2014/main" id="{ED3F3415-503D-4262-8D0F-CA3772DC3407}"/>
              </a:ext>
            </a:extLst>
          </p:cNvPr>
          <p:cNvGraphicFramePr>
            <a:graphicFrameLocks/>
          </p:cNvGraphicFramePr>
          <p:nvPr>
            <p:extLst>
              <p:ext uri="{D42A27DB-BD31-4B8C-83A1-F6EECF244321}">
                <p14:modId xmlns:p14="http://schemas.microsoft.com/office/powerpoint/2010/main" val="356276455"/>
              </p:ext>
            </p:extLst>
          </p:nvPr>
        </p:nvGraphicFramePr>
        <p:xfrm>
          <a:off x="6381941" y="3797323"/>
          <a:ext cx="5376672" cy="2103150"/>
        </p:xfrm>
        <a:graphic>
          <a:graphicData uri="http://schemas.openxmlformats.org/drawingml/2006/table">
            <a:tbl>
              <a:tblPr firstRow="1" bandRow="1">
                <a:effectLst/>
                <a:tableStyleId>{5940675A-B579-460E-94D1-54222C63F5DA}</a:tableStyleId>
              </a:tblPr>
              <a:tblGrid>
                <a:gridCol w="2381059">
                  <a:extLst>
                    <a:ext uri="{9D8B030D-6E8A-4147-A177-3AD203B41FA5}">
                      <a16:colId xmlns:a16="http://schemas.microsoft.com/office/drawing/2014/main" val="20000"/>
                    </a:ext>
                  </a:extLst>
                </a:gridCol>
                <a:gridCol w="2995613">
                  <a:extLst>
                    <a:ext uri="{9D8B030D-6E8A-4147-A177-3AD203B41FA5}">
                      <a16:colId xmlns:a16="http://schemas.microsoft.com/office/drawing/2014/main" val="3163761977"/>
                    </a:ext>
                  </a:extLst>
                </a:gridCol>
              </a:tblGrid>
              <a:tr h="0">
                <a:tc>
                  <a:txBody>
                    <a:bodyPr/>
                    <a:lstStyle>
                      <a:lvl1pPr defTabSz="457200" eaLnBrk="0" hangingPunct="0">
                        <a:lnSpc>
                          <a:spcPct val="130000"/>
                        </a:lnSpc>
                        <a:spcAft>
                          <a:spcPct val="20000"/>
                        </a:spcAft>
                        <a:buClr>
                          <a:srgbClr val="FF0000"/>
                        </a:buClr>
                        <a:buSzPct val="110000"/>
                        <a:buFont typeface="Wingdings" charset="2"/>
                        <a:defRPr sz="2400" b="1">
                          <a:solidFill>
                            <a:schemeClr val="tx1"/>
                          </a:solidFill>
                          <a:latin typeface="Arial" charset="0"/>
                          <a:ea typeface="ＭＳ Ｐゴシック" charset="-128"/>
                        </a:defRPr>
                      </a:lvl1pPr>
                      <a:lvl2pPr marL="742950" indent="-285750" defTabSz="457200" eaLnBrk="0" hangingPunct="0">
                        <a:lnSpc>
                          <a:spcPct val="130000"/>
                        </a:lnSpc>
                        <a:spcAft>
                          <a:spcPct val="20000"/>
                        </a:spcAft>
                        <a:buClr>
                          <a:srgbClr val="FF0000"/>
                        </a:buClr>
                        <a:buSzPct val="80000"/>
                        <a:defRPr sz="2400" b="1">
                          <a:solidFill>
                            <a:schemeClr val="tx1"/>
                          </a:solidFill>
                          <a:latin typeface="Arial" charset="0"/>
                          <a:ea typeface="ＭＳ Ｐゴシック" charset="-128"/>
                        </a:defRPr>
                      </a:lvl2pPr>
                      <a:lvl3pPr marL="1143000" indent="-228600" defTabSz="457200" eaLnBrk="0" hangingPunct="0">
                        <a:lnSpc>
                          <a:spcPct val="130000"/>
                        </a:lnSpc>
                        <a:spcAft>
                          <a:spcPct val="20000"/>
                        </a:spcAft>
                        <a:buClr>
                          <a:srgbClr val="FF0000"/>
                        </a:buClr>
                        <a:buSzPct val="110000"/>
                        <a:defRPr sz="2400" b="1">
                          <a:solidFill>
                            <a:schemeClr val="tx1"/>
                          </a:solidFill>
                          <a:latin typeface="Arial" charset="0"/>
                          <a:ea typeface="ＭＳ Ｐゴシック" charset="-128"/>
                        </a:defRPr>
                      </a:lvl3pPr>
                      <a:lvl4pPr marL="1600200" indent="-228600" defTabSz="457200" eaLnBrk="0" hangingPunct="0">
                        <a:lnSpc>
                          <a:spcPct val="130000"/>
                        </a:lnSpc>
                        <a:spcAft>
                          <a:spcPct val="20000"/>
                        </a:spcAft>
                        <a:buClr>
                          <a:srgbClr val="FF0000"/>
                        </a:buClr>
                        <a:buSzPct val="85000"/>
                        <a:defRPr sz="2400" b="1">
                          <a:solidFill>
                            <a:schemeClr val="tx1"/>
                          </a:solidFill>
                          <a:latin typeface="Arial" charset="0"/>
                          <a:ea typeface="ＭＳ Ｐゴシック" charset="-128"/>
                        </a:defRPr>
                      </a:lvl4pPr>
                      <a:lvl5pPr marL="2057400" indent="-228600" defTabSz="457200" eaLnBrk="0" hangingPunct="0">
                        <a:lnSpc>
                          <a:spcPct val="130000"/>
                        </a:lnSpc>
                        <a:spcBef>
                          <a:spcPct val="20000"/>
                        </a:spcBef>
                        <a:defRPr>
                          <a:solidFill>
                            <a:schemeClr val="tx1"/>
                          </a:solidFill>
                          <a:latin typeface="Times New Roman" charset="0"/>
                          <a:ea typeface="ＭＳ Ｐゴシック" charset="-128"/>
                        </a:defRPr>
                      </a:lvl5pPr>
                      <a:lvl6pPr marL="25146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6pPr>
                      <a:lvl7pPr marL="29718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7pPr>
                      <a:lvl8pPr marL="34290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8pPr>
                      <a:lvl9pPr marL="3886200" indent="-228600" defTabSz="457200" eaLnBrk="0" fontAlgn="base" hangingPunct="0">
                        <a:lnSpc>
                          <a:spcPct val="130000"/>
                        </a:lnSpc>
                        <a:spcBef>
                          <a:spcPct val="20000"/>
                        </a:spcBef>
                        <a:spcAft>
                          <a:spcPct val="0"/>
                        </a:spcAft>
                        <a:defRPr>
                          <a:solidFill>
                            <a:schemeClr val="tx1"/>
                          </a:solidFill>
                          <a:latin typeface="Times New Roman" charset="0"/>
                          <a:ea typeface="ＭＳ Ｐゴシック"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Parameter/Cutoff</a:t>
                      </a:r>
                      <a:r>
                        <a:rPr kumimoji="0" lang="en-US" altLang="en-US" sz="2000" b="1" i="0" u="none" strike="noStrike" cap="none" normalizeH="0" baseline="30000" dirty="0">
                          <a:ln>
                            <a:noFill/>
                          </a:ln>
                          <a:solidFill>
                            <a:schemeClr val="tx1"/>
                          </a:solidFill>
                          <a:effectLst/>
                          <a:latin typeface="Calibri" panose="020F0502020204030204" pitchFamily="34" charset="0"/>
                          <a:ea typeface="ＭＳ Ｐゴシック" charset="-128"/>
                          <a:cs typeface="Calibri" panose="020F0502020204030204" pitchFamily="34" charset="0"/>
                        </a:rPr>
                        <a:t>1,2</a:t>
                      </a:r>
                    </a:p>
                  </a:txBody>
                  <a:tcPr marL="125542" marR="125542" marT="45725" marB="45725" anchor="ctr" horzOverflow="overflow">
                    <a:lnL w="9525"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a:ln>
                            <a:noFill/>
                          </a:ln>
                          <a:solidFill>
                            <a:schemeClr val="tx1"/>
                          </a:solidFill>
                          <a:effectLst/>
                          <a:latin typeface="Calibri" panose="020F0502020204030204" pitchFamily="34" charset="0"/>
                          <a:ea typeface="ＭＳ Ｐゴシック" charset="-128"/>
                          <a:cs typeface="Calibri" panose="020F0502020204030204" pitchFamily="34" charset="0"/>
                        </a:rPr>
                        <a:t>Endometrial Serous Carcinoma</a:t>
                      </a:r>
                    </a:p>
                  </a:txBody>
                  <a:tcPr marL="125542" marR="125542" marT="45725" marB="45725" anchor="ctr" horzOverflow="overflow">
                    <a:lnL w="1270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0">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HER2 IHC 3+</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(protein level)</a:t>
                      </a:r>
                    </a:p>
                  </a:txBody>
                  <a:tcPr marL="125542" marR="125542" marT="45725" marB="45725" anchor="ctr" horzOverflow="overflow">
                    <a:lnL w="9525"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&gt;30%, strong complete or basolateral/lateral</a:t>
                      </a:r>
                    </a:p>
                  </a:txBody>
                  <a:tcPr marL="125542" marR="125542" marT="45725" marB="45725" anchor="ctr" horzOverflow="overflow">
                    <a:lnL w="1270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11"/>
                  </a:ext>
                </a:extLst>
              </a:tr>
              <a:tr h="0">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000" b="0" i="1"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HER2 </a:t>
                      </a:r>
                      <a:r>
                        <a:rPr kumimoji="0" lang="en-US" altLang="en-US" sz="20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FISH</a:t>
                      </a:r>
                    </a:p>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(gene amplification)</a:t>
                      </a:r>
                    </a:p>
                  </a:txBody>
                  <a:tcPr marL="125542" marR="125542" marT="45725" marB="45725" anchor="ctr" horzOverflow="overflow">
                    <a:lnL w="9525"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bg1"/>
                          </a:solidFill>
                          <a:effectLst/>
                          <a:latin typeface="Calibri" panose="020F0502020204030204" pitchFamily="34" charset="0"/>
                          <a:ea typeface="ＭＳ Ｐゴシック" charset="-128"/>
                          <a:cs typeface="Calibri" panose="020F0502020204030204" pitchFamily="34" charset="0"/>
                        </a:rPr>
                        <a:t>HER2/CEP17 ratio ≥2.0</a:t>
                      </a:r>
                    </a:p>
                  </a:txBody>
                  <a:tcPr marL="125542" marR="125542" marT="45725" marB="45725" anchor="ctr" horzOverflow="overflow">
                    <a:lnL w="12700"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4"/>
                  </a:ext>
                </a:extLst>
              </a:tr>
            </a:tbl>
          </a:graphicData>
        </a:graphic>
      </p:graphicFrame>
      <p:sp>
        <p:nvSpPr>
          <p:cNvPr id="7" name="Text Box 15">
            <a:extLst>
              <a:ext uri="{FF2B5EF4-FFF2-40B4-BE49-F238E27FC236}">
                <a16:creationId xmlns:a16="http://schemas.microsoft.com/office/drawing/2014/main" id="{F23680AC-C863-20D2-A535-B7B0422C77FA}"/>
              </a:ext>
            </a:extLst>
          </p:cNvPr>
          <p:cNvSpPr txBox="1">
            <a:spLocks noChangeArrowheads="1"/>
          </p:cNvSpPr>
          <p:nvPr/>
        </p:nvSpPr>
        <p:spPr bwMode="auto">
          <a:xfrm>
            <a:off x="412751" y="620424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Buza. Arch Pathol Lab Med. 2020;145:687. 2. Fader. Clin Cancer Res. 2020;26:3928.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3. NCCN. Clinical practice guidelines in oncology: uterine neoplasms. v.2.2023. nccn.org.</a:t>
            </a:r>
          </a:p>
        </p:txBody>
      </p:sp>
    </p:spTree>
    <p:extLst>
      <p:ext uri="{BB962C8B-B14F-4D97-AF65-F5344CB8AC3E}">
        <p14:creationId xmlns:p14="http://schemas.microsoft.com/office/powerpoint/2010/main" val="862160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D874D40-6B68-DF8E-9C9C-8C4B39213FBE}"/>
              </a:ext>
            </a:extLst>
          </p:cNvPr>
          <p:cNvSpPr>
            <a:spLocks noGrp="1"/>
          </p:cNvSpPr>
          <p:nvPr>
            <p:ph type="title"/>
          </p:nvPr>
        </p:nvSpPr>
        <p:spPr/>
        <p:txBody>
          <a:bodyPr/>
          <a:lstStyle/>
          <a:p>
            <a:r>
              <a:rPr lang="en-US" dirty="0"/>
              <a:t>Standard of Care for Advanced or </a:t>
            </a:r>
            <a:br>
              <a:rPr lang="en-US" dirty="0"/>
            </a:br>
            <a:r>
              <a:rPr lang="en-US" dirty="0"/>
              <a:t>Recurrent Endometrial Cancer</a:t>
            </a:r>
          </a:p>
        </p:txBody>
      </p:sp>
      <p:grpSp>
        <p:nvGrpSpPr>
          <p:cNvPr id="4" name="Group 3">
            <a:extLst>
              <a:ext uri="{FF2B5EF4-FFF2-40B4-BE49-F238E27FC236}">
                <a16:creationId xmlns:a16="http://schemas.microsoft.com/office/drawing/2014/main" id="{A977C5F9-7CD3-7D32-8930-E9475E75BC4F}"/>
              </a:ext>
            </a:extLst>
          </p:cNvPr>
          <p:cNvGrpSpPr/>
          <p:nvPr/>
        </p:nvGrpSpPr>
        <p:grpSpPr>
          <a:xfrm>
            <a:off x="639153" y="1497924"/>
            <a:ext cx="10913695" cy="4883640"/>
            <a:chOff x="639153" y="1497924"/>
            <a:chExt cx="10913695" cy="4883640"/>
          </a:xfrm>
        </p:grpSpPr>
        <p:sp>
          <p:nvSpPr>
            <p:cNvPr id="5" name="TextBox 4">
              <a:extLst>
                <a:ext uri="{FF2B5EF4-FFF2-40B4-BE49-F238E27FC236}">
                  <a16:creationId xmlns:a16="http://schemas.microsoft.com/office/drawing/2014/main" id="{8433FC36-C4AD-6779-472B-F17736DF5BA1}"/>
                </a:ext>
              </a:extLst>
            </p:cNvPr>
            <p:cNvSpPr txBox="1"/>
            <p:nvPr/>
          </p:nvSpPr>
          <p:spPr bwMode="auto">
            <a:xfrm>
              <a:off x="2520763" y="5441570"/>
              <a:ext cx="611116" cy="3600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60</a:t>
              </a:r>
            </a:p>
          </p:txBody>
        </p:sp>
        <p:sp>
          <p:nvSpPr>
            <p:cNvPr id="6" name="TextBox 5">
              <a:extLst>
                <a:ext uri="{FF2B5EF4-FFF2-40B4-BE49-F238E27FC236}">
                  <a16:creationId xmlns:a16="http://schemas.microsoft.com/office/drawing/2014/main" id="{E9C0221F-FF51-4E0C-631A-A19D88367013}"/>
                </a:ext>
              </a:extLst>
            </p:cNvPr>
            <p:cNvSpPr txBox="1"/>
            <p:nvPr/>
          </p:nvSpPr>
          <p:spPr bwMode="auto">
            <a:xfrm>
              <a:off x="6598242" y="1497924"/>
              <a:ext cx="4743770"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cs typeface="Calibri" panose="020F0502020204030204" pitchFamily="34" charset="0"/>
                </a:rPr>
                <a:t>Paclitaxel + Carboplatin + Trastuzumab*</a:t>
              </a:r>
              <a:r>
                <a:rPr lang="en-US" sz="1600" baseline="30000" dirty="0">
                  <a:solidFill>
                    <a:schemeClr val="bg1"/>
                  </a:solidFill>
                  <a:latin typeface="Calibri" panose="020F0502020204030204" pitchFamily="34" charset="0"/>
                  <a:cs typeface="Calibri" panose="020F0502020204030204" pitchFamily="34" charset="0"/>
                </a:rPr>
                <a:t>2</a:t>
              </a:r>
            </a:p>
          </p:txBody>
        </p:sp>
        <p:sp>
          <p:nvSpPr>
            <p:cNvPr id="7" name="TextBox 6">
              <a:extLst>
                <a:ext uri="{FF2B5EF4-FFF2-40B4-BE49-F238E27FC236}">
                  <a16:creationId xmlns:a16="http://schemas.microsoft.com/office/drawing/2014/main" id="{691B30E1-8542-078B-D6C2-D1B944BC93E7}"/>
                </a:ext>
              </a:extLst>
            </p:cNvPr>
            <p:cNvSpPr txBox="1"/>
            <p:nvPr/>
          </p:nvSpPr>
          <p:spPr>
            <a:xfrm>
              <a:off x="6661192" y="1848847"/>
              <a:ext cx="4628471" cy="338550"/>
            </a:xfrm>
            <a:prstGeom prst="rect">
              <a:avLst/>
            </a:prstGeom>
            <a:noFill/>
            <a:ln w="19050">
              <a:solidFill>
                <a:schemeClr val="accent3"/>
              </a:solidFill>
            </a:ln>
          </p:spPr>
          <p:txBody>
            <a:bodyPr wrap="square" lIns="121917" tIns="60958" rIns="121917" bIns="60958" rtlCol="0">
              <a:spAutoFit/>
            </a:bodyPr>
            <a:lstStyle/>
            <a:p>
              <a:pPr algn="ctr"/>
              <a:r>
                <a:rPr lang="en-US" sz="1400" dirty="0">
                  <a:solidFill>
                    <a:srgbClr val="000000"/>
                  </a:solidFill>
                  <a:latin typeface="Calibri" panose="020F0502020204030204" pitchFamily="34" charset="0"/>
                  <a:cs typeface="Calibri" panose="020F0502020204030204" pitchFamily="34" charset="0"/>
                </a:rPr>
                <a:t>Addition of trastuzumab based on PFS data for UPSC</a:t>
              </a:r>
            </a:p>
          </p:txBody>
        </p:sp>
        <p:sp>
          <p:nvSpPr>
            <p:cNvPr id="8" name="TextBox 7">
              <a:extLst>
                <a:ext uri="{FF2B5EF4-FFF2-40B4-BE49-F238E27FC236}">
                  <a16:creationId xmlns:a16="http://schemas.microsoft.com/office/drawing/2014/main" id="{AA3F2554-8DBA-740C-AB47-E83D70B0942A}"/>
                </a:ext>
              </a:extLst>
            </p:cNvPr>
            <p:cNvSpPr txBox="1"/>
            <p:nvPr/>
          </p:nvSpPr>
          <p:spPr bwMode="auto">
            <a:xfrm>
              <a:off x="6584181" y="5612249"/>
              <a:ext cx="4652115"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cs typeface="Calibri" panose="020F0502020204030204" pitchFamily="34" charset="0"/>
                </a:rPr>
                <a:t>Mo</a:t>
              </a:r>
            </a:p>
          </p:txBody>
        </p:sp>
        <p:sp>
          <p:nvSpPr>
            <p:cNvPr id="9" name="Rectangle 8">
              <a:extLst>
                <a:ext uri="{FF2B5EF4-FFF2-40B4-BE49-F238E27FC236}">
                  <a16:creationId xmlns:a16="http://schemas.microsoft.com/office/drawing/2014/main" id="{244025A3-7CAA-7D49-6911-33023F6DEC8E}"/>
                </a:ext>
              </a:extLst>
            </p:cNvPr>
            <p:cNvSpPr/>
            <p:nvPr/>
          </p:nvSpPr>
          <p:spPr bwMode="auto">
            <a:xfrm rot="16200000">
              <a:off x="4738865" y="3951886"/>
              <a:ext cx="2668364" cy="177035"/>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cxnSp>
          <p:nvCxnSpPr>
            <p:cNvPr id="10" name="Straight Connector 9">
              <a:extLst>
                <a:ext uri="{FF2B5EF4-FFF2-40B4-BE49-F238E27FC236}">
                  <a16:creationId xmlns:a16="http://schemas.microsoft.com/office/drawing/2014/main" id="{AC02F08D-3DFA-AFE1-23EE-67D2DEEDBC33}"/>
                </a:ext>
              </a:extLst>
            </p:cNvPr>
            <p:cNvCxnSpPr>
              <a:cxnSpLocks/>
            </p:cNvCxnSpPr>
            <p:nvPr/>
          </p:nvCxnSpPr>
          <p:spPr bwMode="auto">
            <a:xfrm>
              <a:off x="6598242" y="5410362"/>
              <a:ext cx="4638054"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A31C5723-BB91-B7E4-7454-C60EE809959E}"/>
                </a:ext>
              </a:extLst>
            </p:cNvPr>
            <p:cNvCxnSpPr>
              <a:cxnSpLocks/>
            </p:cNvCxnSpPr>
            <p:nvPr/>
          </p:nvCxnSpPr>
          <p:spPr bwMode="auto">
            <a:xfrm flipV="1">
              <a:off x="6604576" y="2274737"/>
              <a:ext cx="0" cy="3135625"/>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07974772-602D-94AB-0D88-CDD9110A7237}"/>
                </a:ext>
              </a:extLst>
            </p:cNvPr>
            <p:cNvCxnSpPr>
              <a:cxnSpLocks/>
            </p:cNvCxnSpPr>
            <p:nvPr/>
          </p:nvCxnSpPr>
          <p:spPr bwMode="auto">
            <a:xfrm flipH="1">
              <a:off x="6604576" y="5410362"/>
              <a:ext cx="0" cy="80137"/>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76FC391F-F4F8-E0AE-EDC1-D037A8385B57}"/>
                </a:ext>
              </a:extLst>
            </p:cNvPr>
            <p:cNvCxnSpPr>
              <a:cxnSpLocks/>
            </p:cNvCxnSpPr>
            <p:nvPr/>
          </p:nvCxnSpPr>
          <p:spPr bwMode="auto">
            <a:xfrm flipH="1">
              <a:off x="7208494" y="5410362"/>
              <a:ext cx="0" cy="80137"/>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897ABC33-776B-04D8-8869-15E84DA78E9F}"/>
                </a:ext>
              </a:extLst>
            </p:cNvPr>
            <p:cNvCxnSpPr>
              <a:cxnSpLocks/>
            </p:cNvCxnSpPr>
            <p:nvPr/>
          </p:nvCxnSpPr>
          <p:spPr bwMode="auto">
            <a:xfrm flipH="1">
              <a:off x="7812412" y="5410362"/>
              <a:ext cx="0" cy="80137"/>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A4340569-3E29-510C-350E-D021715A8B67}"/>
                </a:ext>
              </a:extLst>
            </p:cNvPr>
            <p:cNvCxnSpPr>
              <a:cxnSpLocks/>
            </p:cNvCxnSpPr>
            <p:nvPr/>
          </p:nvCxnSpPr>
          <p:spPr bwMode="auto">
            <a:xfrm flipH="1">
              <a:off x="8416329" y="5410362"/>
              <a:ext cx="0" cy="80137"/>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ECFB6F95-3116-8D16-7A44-0F7C638A2E6C}"/>
                </a:ext>
              </a:extLst>
            </p:cNvPr>
            <p:cNvCxnSpPr>
              <a:cxnSpLocks/>
            </p:cNvCxnSpPr>
            <p:nvPr/>
          </p:nvCxnSpPr>
          <p:spPr bwMode="auto">
            <a:xfrm flipH="1">
              <a:off x="9020247" y="5410362"/>
              <a:ext cx="0" cy="80137"/>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48AE992D-E89C-9240-9B3B-E728C3742B90}"/>
                </a:ext>
              </a:extLst>
            </p:cNvPr>
            <p:cNvCxnSpPr>
              <a:cxnSpLocks/>
            </p:cNvCxnSpPr>
            <p:nvPr/>
          </p:nvCxnSpPr>
          <p:spPr bwMode="auto">
            <a:xfrm flipH="1">
              <a:off x="9624165" y="5410362"/>
              <a:ext cx="0" cy="80137"/>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E239EB94-2B84-9D4E-0883-46BEBB38E2AA}"/>
                </a:ext>
              </a:extLst>
            </p:cNvPr>
            <p:cNvCxnSpPr>
              <a:cxnSpLocks/>
            </p:cNvCxnSpPr>
            <p:nvPr/>
          </p:nvCxnSpPr>
          <p:spPr bwMode="auto">
            <a:xfrm flipH="1">
              <a:off x="10228083" y="5410362"/>
              <a:ext cx="0" cy="80137"/>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4F5072E7-419A-E40C-10A9-8759A81196A6}"/>
                </a:ext>
              </a:extLst>
            </p:cNvPr>
            <p:cNvCxnSpPr>
              <a:cxnSpLocks/>
            </p:cNvCxnSpPr>
            <p:nvPr/>
          </p:nvCxnSpPr>
          <p:spPr bwMode="auto">
            <a:xfrm flipH="1">
              <a:off x="10831998" y="5410362"/>
              <a:ext cx="0" cy="80137"/>
            </a:xfrm>
            <a:prstGeom prst="line">
              <a:avLst/>
            </a:prstGeom>
            <a:noFill/>
            <a:ln w="28575" cap="flat" cmpd="sng" algn="ctr">
              <a:solidFill>
                <a:schemeClr val="bg1"/>
              </a:solidFill>
              <a:prstDash val="solid"/>
              <a:round/>
              <a:headEnd type="none" w="med" len="med"/>
              <a:tailEnd type="none" w="med" len="med"/>
            </a:ln>
            <a:effectLst/>
          </p:spPr>
        </p:cxnSp>
        <p:sp>
          <p:nvSpPr>
            <p:cNvPr id="20" name="TextBox 19">
              <a:extLst>
                <a:ext uri="{FF2B5EF4-FFF2-40B4-BE49-F238E27FC236}">
                  <a16:creationId xmlns:a16="http://schemas.microsoft.com/office/drawing/2014/main" id="{7FED5732-A255-2055-5620-2A8F29B6B2C7}"/>
                </a:ext>
              </a:extLst>
            </p:cNvPr>
            <p:cNvSpPr txBox="1"/>
            <p:nvPr/>
          </p:nvSpPr>
          <p:spPr bwMode="auto">
            <a:xfrm>
              <a:off x="9641662" y="3313549"/>
              <a:ext cx="1528187" cy="385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 Censored</a:t>
              </a:r>
            </a:p>
          </p:txBody>
        </p:sp>
        <p:sp>
          <p:nvSpPr>
            <p:cNvPr id="21" name="TextBox 20">
              <a:extLst>
                <a:ext uri="{FF2B5EF4-FFF2-40B4-BE49-F238E27FC236}">
                  <a16:creationId xmlns:a16="http://schemas.microsoft.com/office/drawing/2014/main" id="{2BF5A2B9-2B76-CB83-F74D-B26841B09076}"/>
                </a:ext>
              </a:extLst>
            </p:cNvPr>
            <p:cNvSpPr txBox="1"/>
            <p:nvPr/>
          </p:nvSpPr>
          <p:spPr bwMode="auto">
            <a:xfrm>
              <a:off x="5943301" y="2116688"/>
              <a:ext cx="635637" cy="423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1.0</a:t>
              </a:r>
            </a:p>
          </p:txBody>
        </p:sp>
        <p:cxnSp>
          <p:nvCxnSpPr>
            <p:cNvPr id="22" name="Straight Connector 21">
              <a:extLst>
                <a:ext uri="{FF2B5EF4-FFF2-40B4-BE49-F238E27FC236}">
                  <a16:creationId xmlns:a16="http://schemas.microsoft.com/office/drawing/2014/main" id="{401474BE-BAA4-F58B-E4B4-10FC0975764A}"/>
                </a:ext>
              </a:extLst>
            </p:cNvPr>
            <p:cNvCxnSpPr>
              <a:cxnSpLocks/>
            </p:cNvCxnSpPr>
            <p:nvPr/>
          </p:nvCxnSpPr>
          <p:spPr bwMode="auto">
            <a:xfrm flipH="1">
              <a:off x="6521371" y="2292644"/>
              <a:ext cx="85134"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C3CF4B23-DA31-10F8-CC7F-5945B9A24ACE}"/>
                </a:ext>
              </a:extLst>
            </p:cNvPr>
            <p:cNvCxnSpPr>
              <a:cxnSpLocks/>
            </p:cNvCxnSpPr>
            <p:nvPr/>
          </p:nvCxnSpPr>
          <p:spPr bwMode="auto">
            <a:xfrm flipH="1">
              <a:off x="6521371" y="2911402"/>
              <a:ext cx="85134"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B25C753C-3E92-A7BE-23F8-879C99089768}"/>
                </a:ext>
              </a:extLst>
            </p:cNvPr>
            <p:cNvCxnSpPr>
              <a:cxnSpLocks/>
            </p:cNvCxnSpPr>
            <p:nvPr/>
          </p:nvCxnSpPr>
          <p:spPr bwMode="auto">
            <a:xfrm flipH="1">
              <a:off x="6521371" y="3536142"/>
              <a:ext cx="85134"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B75EF7C5-2565-79D4-B63C-4D2881355D9E}"/>
                </a:ext>
              </a:extLst>
            </p:cNvPr>
            <p:cNvCxnSpPr>
              <a:cxnSpLocks/>
            </p:cNvCxnSpPr>
            <p:nvPr/>
          </p:nvCxnSpPr>
          <p:spPr bwMode="auto">
            <a:xfrm flipH="1">
              <a:off x="6521371" y="4160882"/>
              <a:ext cx="85134"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16B2077A-63C7-0242-7C1D-FE08D73C8BC2}"/>
                </a:ext>
              </a:extLst>
            </p:cNvPr>
            <p:cNvCxnSpPr>
              <a:cxnSpLocks/>
            </p:cNvCxnSpPr>
            <p:nvPr/>
          </p:nvCxnSpPr>
          <p:spPr bwMode="auto">
            <a:xfrm flipH="1">
              <a:off x="6521371" y="4785622"/>
              <a:ext cx="85134"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0D14BCD0-B734-8082-8F6E-75C8D4785A51}"/>
                </a:ext>
              </a:extLst>
            </p:cNvPr>
            <p:cNvCxnSpPr>
              <a:cxnSpLocks/>
            </p:cNvCxnSpPr>
            <p:nvPr/>
          </p:nvCxnSpPr>
          <p:spPr bwMode="auto">
            <a:xfrm flipH="1">
              <a:off x="6521371" y="5410362"/>
              <a:ext cx="85134" cy="0"/>
            </a:xfrm>
            <a:prstGeom prst="line">
              <a:avLst/>
            </a:prstGeom>
            <a:noFill/>
            <a:ln w="28575" cap="flat" cmpd="sng" algn="ctr">
              <a:solidFill>
                <a:schemeClr val="bg1"/>
              </a:solidFill>
              <a:prstDash val="solid"/>
              <a:round/>
              <a:headEnd type="none" w="med" len="med"/>
              <a:tailEnd type="none" w="med" len="med"/>
            </a:ln>
            <a:effectLst/>
          </p:spPr>
        </p:cxnSp>
        <p:sp>
          <p:nvSpPr>
            <p:cNvPr id="28" name="TextBox 27">
              <a:extLst>
                <a:ext uri="{FF2B5EF4-FFF2-40B4-BE49-F238E27FC236}">
                  <a16:creationId xmlns:a16="http://schemas.microsoft.com/office/drawing/2014/main" id="{2D0B036A-4732-2F24-64C7-A77CC52F55C2}"/>
                </a:ext>
              </a:extLst>
            </p:cNvPr>
            <p:cNvSpPr txBox="1"/>
            <p:nvPr/>
          </p:nvSpPr>
          <p:spPr bwMode="auto">
            <a:xfrm>
              <a:off x="5943301" y="2741527"/>
              <a:ext cx="635637" cy="423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0.8</a:t>
              </a:r>
            </a:p>
          </p:txBody>
        </p:sp>
        <p:sp>
          <p:nvSpPr>
            <p:cNvPr id="29" name="TextBox 28">
              <a:extLst>
                <a:ext uri="{FF2B5EF4-FFF2-40B4-BE49-F238E27FC236}">
                  <a16:creationId xmlns:a16="http://schemas.microsoft.com/office/drawing/2014/main" id="{DB7D2E87-D626-CBBE-C296-AF442657EB52}"/>
                </a:ext>
              </a:extLst>
            </p:cNvPr>
            <p:cNvSpPr txBox="1"/>
            <p:nvPr/>
          </p:nvSpPr>
          <p:spPr bwMode="auto">
            <a:xfrm>
              <a:off x="5943301" y="3366366"/>
              <a:ext cx="635637" cy="423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0.6</a:t>
              </a:r>
            </a:p>
          </p:txBody>
        </p:sp>
        <p:sp>
          <p:nvSpPr>
            <p:cNvPr id="30" name="TextBox 29">
              <a:extLst>
                <a:ext uri="{FF2B5EF4-FFF2-40B4-BE49-F238E27FC236}">
                  <a16:creationId xmlns:a16="http://schemas.microsoft.com/office/drawing/2014/main" id="{CF1D822A-24B3-2B85-084E-5399A6DF443C}"/>
                </a:ext>
              </a:extLst>
            </p:cNvPr>
            <p:cNvSpPr txBox="1"/>
            <p:nvPr/>
          </p:nvSpPr>
          <p:spPr bwMode="auto">
            <a:xfrm>
              <a:off x="5943301" y="3991205"/>
              <a:ext cx="635637" cy="423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0.4</a:t>
              </a:r>
            </a:p>
          </p:txBody>
        </p:sp>
        <p:sp>
          <p:nvSpPr>
            <p:cNvPr id="31" name="TextBox 30">
              <a:extLst>
                <a:ext uri="{FF2B5EF4-FFF2-40B4-BE49-F238E27FC236}">
                  <a16:creationId xmlns:a16="http://schemas.microsoft.com/office/drawing/2014/main" id="{974F801B-C724-ABDA-EB39-FBF571C124D0}"/>
                </a:ext>
              </a:extLst>
            </p:cNvPr>
            <p:cNvSpPr txBox="1"/>
            <p:nvPr/>
          </p:nvSpPr>
          <p:spPr bwMode="auto">
            <a:xfrm>
              <a:off x="5943301" y="4616043"/>
              <a:ext cx="635637" cy="423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0.2</a:t>
              </a:r>
            </a:p>
          </p:txBody>
        </p:sp>
        <p:sp>
          <p:nvSpPr>
            <p:cNvPr id="32" name="TextBox 31">
              <a:extLst>
                <a:ext uri="{FF2B5EF4-FFF2-40B4-BE49-F238E27FC236}">
                  <a16:creationId xmlns:a16="http://schemas.microsoft.com/office/drawing/2014/main" id="{C0E0401C-E64E-FFB7-16E3-3C0A56631FFC}"/>
                </a:ext>
              </a:extLst>
            </p:cNvPr>
            <p:cNvSpPr txBox="1"/>
            <p:nvPr/>
          </p:nvSpPr>
          <p:spPr bwMode="auto">
            <a:xfrm>
              <a:off x="5943301" y="5240884"/>
              <a:ext cx="635637"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0</a:t>
              </a:r>
            </a:p>
          </p:txBody>
        </p:sp>
        <p:sp>
          <p:nvSpPr>
            <p:cNvPr id="33" name="TextBox 32">
              <a:extLst>
                <a:ext uri="{FF2B5EF4-FFF2-40B4-BE49-F238E27FC236}">
                  <a16:creationId xmlns:a16="http://schemas.microsoft.com/office/drawing/2014/main" id="{8959E59B-C2EE-E013-825A-F17172FFE97F}"/>
                </a:ext>
              </a:extLst>
            </p:cNvPr>
            <p:cNvSpPr txBox="1"/>
            <p:nvPr/>
          </p:nvSpPr>
          <p:spPr bwMode="auto">
            <a:xfrm>
              <a:off x="6289295" y="5409709"/>
              <a:ext cx="635637" cy="423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0</a:t>
              </a:r>
            </a:p>
          </p:txBody>
        </p:sp>
        <p:sp>
          <p:nvSpPr>
            <p:cNvPr id="34" name="TextBox 33">
              <a:extLst>
                <a:ext uri="{FF2B5EF4-FFF2-40B4-BE49-F238E27FC236}">
                  <a16:creationId xmlns:a16="http://schemas.microsoft.com/office/drawing/2014/main" id="{0DF8FA77-7527-B7CC-914A-B4DFA5956981}"/>
                </a:ext>
              </a:extLst>
            </p:cNvPr>
            <p:cNvSpPr txBox="1"/>
            <p:nvPr/>
          </p:nvSpPr>
          <p:spPr bwMode="auto">
            <a:xfrm>
              <a:off x="6893032" y="5409709"/>
              <a:ext cx="635637" cy="423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12</a:t>
              </a:r>
            </a:p>
          </p:txBody>
        </p:sp>
        <p:sp>
          <p:nvSpPr>
            <p:cNvPr id="35" name="TextBox 34">
              <a:extLst>
                <a:ext uri="{FF2B5EF4-FFF2-40B4-BE49-F238E27FC236}">
                  <a16:creationId xmlns:a16="http://schemas.microsoft.com/office/drawing/2014/main" id="{D4071189-4092-6019-8FB6-F2738527BCF3}"/>
                </a:ext>
              </a:extLst>
            </p:cNvPr>
            <p:cNvSpPr txBox="1"/>
            <p:nvPr/>
          </p:nvSpPr>
          <p:spPr bwMode="auto">
            <a:xfrm>
              <a:off x="7496769" y="5409709"/>
              <a:ext cx="635637" cy="423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24</a:t>
              </a:r>
            </a:p>
          </p:txBody>
        </p:sp>
        <p:sp>
          <p:nvSpPr>
            <p:cNvPr id="36" name="TextBox 35">
              <a:extLst>
                <a:ext uri="{FF2B5EF4-FFF2-40B4-BE49-F238E27FC236}">
                  <a16:creationId xmlns:a16="http://schemas.microsoft.com/office/drawing/2014/main" id="{136620C9-A31A-AF04-3B5D-3EEB2AB3883D}"/>
                </a:ext>
              </a:extLst>
            </p:cNvPr>
            <p:cNvSpPr txBox="1"/>
            <p:nvPr/>
          </p:nvSpPr>
          <p:spPr bwMode="auto">
            <a:xfrm>
              <a:off x="8100505" y="5409709"/>
              <a:ext cx="635637" cy="423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36</a:t>
              </a:r>
            </a:p>
          </p:txBody>
        </p:sp>
        <p:sp>
          <p:nvSpPr>
            <p:cNvPr id="37" name="TextBox 36">
              <a:extLst>
                <a:ext uri="{FF2B5EF4-FFF2-40B4-BE49-F238E27FC236}">
                  <a16:creationId xmlns:a16="http://schemas.microsoft.com/office/drawing/2014/main" id="{8EFE27E2-40C2-9B4F-5B4D-8D97FAB00CED}"/>
                </a:ext>
              </a:extLst>
            </p:cNvPr>
            <p:cNvSpPr txBox="1"/>
            <p:nvPr/>
          </p:nvSpPr>
          <p:spPr bwMode="auto">
            <a:xfrm>
              <a:off x="9307979" y="5409709"/>
              <a:ext cx="635637" cy="423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60</a:t>
              </a:r>
            </a:p>
          </p:txBody>
        </p:sp>
        <p:sp>
          <p:nvSpPr>
            <p:cNvPr id="38" name="TextBox 37">
              <a:extLst>
                <a:ext uri="{FF2B5EF4-FFF2-40B4-BE49-F238E27FC236}">
                  <a16:creationId xmlns:a16="http://schemas.microsoft.com/office/drawing/2014/main" id="{16713D7A-EE5C-0343-939B-E4E50EA81549}"/>
                </a:ext>
              </a:extLst>
            </p:cNvPr>
            <p:cNvSpPr txBox="1"/>
            <p:nvPr/>
          </p:nvSpPr>
          <p:spPr bwMode="auto">
            <a:xfrm>
              <a:off x="9911716" y="5409709"/>
              <a:ext cx="635637" cy="423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72</a:t>
              </a:r>
            </a:p>
          </p:txBody>
        </p:sp>
        <p:sp>
          <p:nvSpPr>
            <p:cNvPr id="39" name="TextBox 38">
              <a:extLst>
                <a:ext uri="{FF2B5EF4-FFF2-40B4-BE49-F238E27FC236}">
                  <a16:creationId xmlns:a16="http://schemas.microsoft.com/office/drawing/2014/main" id="{1CBFF957-E937-A276-35CF-92EECA77200C}"/>
                </a:ext>
              </a:extLst>
            </p:cNvPr>
            <p:cNvSpPr txBox="1"/>
            <p:nvPr/>
          </p:nvSpPr>
          <p:spPr bwMode="auto">
            <a:xfrm>
              <a:off x="10515450" y="5409709"/>
              <a:ext cx="635637" cy="423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84</a:t>
              </a:r>
            </a:p>
          </p:txBody>
        </p:sp>
        <p:grpSp>
          <p:nvGrpSpPr>
            <p:cNvPr id="40" name="Group 39">
              <a:extLst>
                <a:ext uri="{FF2B5EF4-FFF2-40B4-BE49-F238E27FC236}">
                  <a16:creationId xmlns:a16="http://schemas.microsoft.com/office/drawing/2014/main" id="{1BDA4CC3-12FF-E4C6-483D-DEB72315E0E2}"/>
                </a:ext>
              </a:extLst>
            </p:cNvPr>
            <p:cNvGrpSpPr/>
            <p:nvPr/>
          </p:nvGrpSpPr>
          <p:grpSpPr>
            <a:xfrm>
              <a:off x="9604617" y="2636373"/>
              <a:ext cx="1948231" cy="738664"/>
              <a:chOff x="10762723" y="2810638"/>
              <a:chExt cx="1457817" cy="456586"/>
            </a:xfrm>
          </p:grpSpPr>
          <p:sp>
            <p:nvSpPr>
              <p:cNvPr id="319" name="TextBox 318">
                <a:extLst>
                  <a:ext uri="{FF2B5EF4-FFF2-40B4-BE49-F238E27FC236}">
                    <a16:creationId xmlns:a16="http://schemas.microsoft.com/office/drawing/2014/main" id="{AA70AF0D-372D-539A-FA61-34578008CE66}"/>
                  </a:ext>
                </a:extLst>
              </p:cNvPr>
              <p:cNvSpPr txBox="1"/>
              <p:nvPr/>
            </p:nvSpPr>
            <p:spPr bwMode="auto">
              <a:xfrm>
                <a:off x="10762723" y="2810638"/>
                <a:ext cx="1457817" cy="4565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406400" indent="-398463"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Trastuzumab</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 </a:t>
                </a:r>
                <a:r>
                  <a:rPr lang="en-US" sz="1400" b="0" dirty="0">
                    <a:solidFill>
                      <a:schemeClr val="bg1"/>
                    </a:solidFill>
                    <a:latin typeface="Calibri" panose="020F0502020204030204" pitchFamily="34" charset="0"/>
                  </a:rPr>
                  <a:t>No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 Yes</a:t>
                </a:r>
              </a:p>
            </p:txBody>
          </p:sp>
          <p:cxnSp>
            <p:nvCxnSpPr>
              <p:cNvPr id="320" name="Straight Connector 319">
                <a:extLst>
                  <a:ext uri="{FF2B5EF4-FFF2-40B4-BE49-F238E27FC236}">
                    <a16:creationId xmlns:a16="http://schemas.microsoft.com/office/drawing/2014/main" id="{2EDE48B8-99D3-0FC8-59BA-48BC78FD47E5}"/>
                  </a:ext>
                </a:extLst>
              </p:cNvPr>
              <p:cNvCxnSpPr>
                <a:cxnSpLocks/>
              </p:cNvCxnSpPr>
              <p:nvPr/>
            </p:nvCxnSpPr>
            <p:spPr bwMode="auto">
              <a:xfrm flipV="1">
                <a:off x="10852708" y="3033540"/>
                <a:ext cx="263861" cy="1"/>
              </a:xfrm>
              <a:prstGeom prst="line">
                <a:avLst/>
              </a:prstGeom>
              <a:noFill/>
              <a:ln w="28575" cap="flat" cmpd="sng" algn="ctr">
                <a:solidFill>
                  <a:schemeClr val="accent1"/>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7F20FB64-344A-0DF7-9557-55469409B83F}"/>
                  </a:ext>
                </a:extLst>
              </p:cNvPr>
              <p:cNvCxnSpPr>
                <a:cxnSpLocks/>
              </p:cNvCxnSpPr>
              <p:nvPr/>
            </p:nvCxnSpPr>
            <p:spPr bwMode="auto">
              <a:xfrm flipV="1">
                <a:off x="10852708" y="3185546"/>
                <a:ext cx="263861" cy="1"/>
              </a:xfrm>
              <a:prstGeom prst="line">
                <a:avLst/>
              </a:prstGeom>
              <a:noFill/>
              <a:ln w="28575" cap="flat" cmpd="sng" algn="ctr">
                <a:solidFill>
                  <a:schemeClr val="accent3"/>
                </a:solidFill>
                <a:prstDash val="solid"/>
                <a:round/>
                <a:headEnd type="none" w="med" len="med"/>
                <a:tailEnd type="none" w="med" len="med"/>
              </a:ln>
              <a:effectLst/>
            </p:spPr>
          </p:cxnSp>
        </p:grpSp>
        <p:sp>
          <p:nvSpPr>
            <p:cNvPr id="41" name="TextBox 40">
              <a:extLst>
                <a:ext uri="{FF2B5EF4-FFF2-40B4-BE49-F238E27FC236}">
                  <a16:creationId xmlns:a16="http://schemas.microsoft.com/office/drawing/2014/main" id="{91A4B872-BC27-26BE-1F59-B1C2BB54CD93}"/>
                </a:ext>
              </a:extLst>
            </p:cNvPr>
            <p:cNvSpPr txBox="1"/>
            <p:nvPr/>
          </p:nvSpPr>
          <p:spPr bwMode="auto">
            <a:xfrm>
              <a:off x="6725676" y="5011203"/>
              <a:ext cx="3901675"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HR: 0.581 (90% CI: 0.339-0.994; 1-sided </a:t>
              </a:r>
              <a:r>
                <a:rPr lang="en-US" sz="1400" b="0" i="1" dirty="0">
                  <a:solidFill>
                    <a:schemeClr val="bg1"/>
                  </a:solidFill>
                  <a:latin typeface="Calibri" panose="020F0502020204030204" pitchFamily="34" charset="0"/>
                  <a:cs typeface="Calibri" panose="020F0502020204030204" pitchFamily="34" charset="0"/>
                </a:rPr>
                <a:t>P</a:t>
              </a:r>
              <a:r>
                <a:rPr lang="en-US" sz="1400" b="0" dirty="0">
                  <a:solidFill>
                    <a:schemeClr val="bg1"/>
                  </a:solidFill>
                  <a:latin typeface="Calibri" panose="020F0502020204030204" pitchFamily="34" charset="0"/>
                  <a:cs typeface="Calibri" panose="020F0502020204030204" pitchFamily="34" charset="0"/>
                </a:rPr>
                <a:t> = .046)</a:t>
              </a:r>
            </a:p>
          </p:txBody>
        </p:sp>
        <p:cxnSp>
          <p:nvCxnSpPr>
            <p:cNvPr id="42" name="Straight Connector 41">
              <a:extLst>
                <a:ext uri="{FF2B5EF4-FFF2-40B4-BE49-F238E27FC236}">
                  <a16:creationId xmlns:a16="http://schemas.microsoft.com/office/drawing/2014/main" id="{09EB4782-3406-DC48-39C9-FA54190196D3}"/>
                </a:ext>
              </a:extLst>
            </p:cNvPr>
            <p:cNvCxnSpPr/>
            <p:nvPr/>
          </p:nvCxnSpPr>
          <p:spPr bwMode="auto">
            <a:xfrm>
              <a:off x="6607112" y="3872336"/>
              <a:ext cx="4629184" cy="0"/>
            </a:xfrm>
            <a:prstGeom prst="line">
              <a:avLst/>
            </a:prstGeom>
            <a:noFill/>
            <a:ln w="28575" cap="flat" cmpd="sng" algn="ctr">
              <a:solidFill>
                <a:schemeClr val="bg1"/>
              </a:solidFill>
              <a:prstDash val="sysDot"/>
              <a:round/>
              <a:headEnd type="none" w="med" len="med"/>
              <a:tailEnd type="none" w="med" len="med"/>
            </a:ln>
            <a:effectLst/>
          </p:spPr>
        </p:cxnSp>
        <p:grpSp>
          <p:nvGrpSpPr>
            <p:cNvPr id="43" name="Group 42">
              <a:extLst>
                <a:ext uri="{FF2B5EF4-FFF2-40B4-BE49-F238E27FC236}">
                  <a16:creationId xmlns:a16="http://schemas.microsoft.com/office/drawing/2014/main" id="{50EA2EE9-783D-7EAB-96DD-A280A44986A7}"/>
                </a:ext>
              </a:extLst>
            </p:cNvPr>
            <p:cNvGrpSpPr/>
            <p:nvPr/>
          </p:nvGrpSpPr>
          <p:grpSpPr>
            <a:xfrm>
              <a:off x="6661192" y="2301446"/>
              <a:ext cx="3488407" cy="1826110"/>
              <a:chOff x="8318810" y="2301612"/>
              <a:chExt cx="2622767" cy="1458579"/>
            </a:xfrm>
          </p:grpSpPr>
          <p:sp>
            <p:nvSpPr>
              <p:cNvPr id="317" name="Freeform 34">
                <a:extLst>
                  <a:ext uri="{FF2B5EF4-FFF2-40B4-BE49-F238E27FC236}">
                    <a16:creationId xmlns:a16="http://schemas.microsoft.com/office/drawing/2014/main" id="{09D37DB5-2038-B40A-3047-E88A8C83E996}"/>
                  </a:ext>
                </a:extLst>
              </p:cNvPr>
              <p:cNvSpPr/>
              <p:nvPr/>
            </p:nvSpPr>
            <p:spPr bwMode="auto">
              <a:xfrm>
                <a:off x="8318810" y="2301612"/>
                <a:ext cx="923321" cy="851953"/>
              </a:xfrm>
              <a:custGeom>
                <a:avLst/>
                <a:gdLst>
                  <a:gd name="connsiteX0" fmla="*/ 0 w 923321"/>
                  <a:gd name="connsiteY0" fmla="*/ 0 h 851953"/>
                  <a:gd name="connsiteX1" fmla="*/ 312234 w 923321"/>
                  <a:gd name="connsiteY1" fmla="*/ 0 h 851953"/>
                  <a:gd name="connsiteX2" fmla="*/ 312234 w 923321"/>
                  <a:gd name="connsiteY2" fmla="*/ 93670 h 851953"/>
                  <a:gd name="connsiteX3" fmla="*/ 432667 w 923321"/>
                  <a:gd name="connsiteY3" fmla="*/ 93670 h 851953"/>
                  <a:gd name="connsiteX4" fmla="*/ 432667 w 923321"/>
                  <a:gd name="connsiteY4" fmla="*/ 178419 h 851953"/>
                  <a:gd name="connsiteX5" fmla="*/ 624468 w 923321"/>
                  <a:gd name="connsiteY5" fmla="*/ 178419 h 851953"/>
                  <a:gd name="connsiteX6" fmla="*/ 624468 w 923321"/>
                  <a:gd name="connsiteY6" fmla="*/ 249787 h 851953"/>
                  <a:gd name="connsiteX7" fmla="*/ 624468 w 923321"/>
                  <a:gd name="connsiteY7" fmla="*/ 249787 h 851953"/>
                  <a:gd name="connsiteX8" fmla="*/ 669073 w 923321"/>
                  <a:gd name="connsiteY8" fmla="*/ 249787 h 851953"/>
                  <a:gd name="connsiteX9" fmla="*/ 669073 w 923321"/>
                  <a:gd name="connsiteY9" fmla="*/ 334536 h 851953"/>
                  <a:gd name="connsiteX10" fmla="*/ 722599 w 923321"/>
                  <a:gd name="connsiteY10" fmla="*/ 334536 h 851953"/>
                  <a:gd name="connsiteX11" fmla="*/ 722599 w 923321"/>
                  <a:gd name="connsiteY11" fmla="*/ 504035 h 851953"/>
                  <a:gd name="connsiteX12" fmla="*/ 834111 w 923321"/>
                  <a:gd name="connsiteY12" fmla="*/ 504035 h 851953"/>
                  <a:gd name="connsiteX13" fmla="*/ 834111 w 923321"/>
                  <a:gd name="connsiteY13" fmla="*/ 588784 h 851953"/>
                  <a:gd name="connsiteX14" fmla="*/ 834111 w 923321"/>
                  <a:gd name="connsiteY14" fmla="*/ 588784 h 851953"/>
                  <a:gd name="connsiteX15" fmla="*/ 874255 w 923321"/>
                  <a:gd name="connsiteY15" fmla="*/ 588784 h 851953"/>
                  <a:gd name="connsiteX16" fmla="*/ 874255 w 923321"/>
                  <a:gd name="connsiteY16" fmla="*/ 677994 h 851953"/>
                  <a:gd name="connsiteX17" fmla="*/ 874255 w 923321"/>
                  <a:gd name="connsiteY17" fmla="*/ 677994 h 851953"/>
                  <a:gd name="connsiteX18" fmla="*/ 905479 w 923321"/>
                  <a:gd name="connsiteY18" fmla="*/ 677994 h 851953"/>
                  <a:gd name="connsiteX19" fmla="*/ 905479 w 923321"/>
                  <a:gd name="connsiteY19" fmla="*/ 753822 h 851953"/>
                  <a:gd name="connsiteX20" fmla="*/ 923321 w 923321"/>
                  <a:gd name="connsiteY20" fmla="*/ 753822 h 851953"/>
                  <a:gd name="connsiteX21" fmla="*/ 923321 w 923321"/>
                  <a:gd name="connsiteY21" fmla="*/ 851953 h 851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23321" h="851953">
                    <a:moveTo>
                      <a:pt x="0" y="0"/>
                    </a:moveTo>
                    <a:lnTo>
                      <a:pt x="312234" y="0"/>
                    </a:lnTo>
                    <a:lnTo>
                      <a:pt x="312234" y="93670"/>
                    </a:lnTo>
                    <a:lnTo>
                      <a:pt x="432667" y="93670"/>
                    </a:lnTo>
                    <a:lnTo>
                      <a:pt x="432667" y="178419"/>
                    </a:lnTo>
                    <a:lnTo>
                      <a:pt x="624468" y="178419"/>
                    </a:lnTo>
                    <a:lnTo>
                      <a:pt x="624468" y="249787"/>
                    </a:lnTo>
                    <a:lnTo>
                      <a:pt x="624468" y="249787"/>
                    </a:lnTo>
                    <a:lnTo>
                      <a:pt x="669073" y="249787"/>
                    </a:lnTo>
                    <a:lnTo>
                      <a:pt x="669073" y="334536"/>
                    </a:lnTo>
                    <a:lnTo>
                      <a:pt x="722599" y="334536"/>
                    </a:lnTo>
                    <a:lnTo>
                      <a:pt x="722599" y="504035"/>
                    </a:lnTo>
                    <a:lnTo>
                      <a:pt x="834111" y="504035"/>
                    </a:lnTo>
                    <a:lnTo>
                      <a:pt x="834111" y="588784"/>
                    </a:lnTo>
                    <a:lnTo>
                      <a:pt x="834111" y="588784"/>
                    </a:lnTo>
                    <a:lnTo>
                      <a:pt x="874255" y="588784"/>
                    </a:lnTo>
                    <a:lnTo>
                      <a:pt x="874255" y="677994"/>
                    </a:lnTo>
                    <a:lnTo>
                      <a:pt x="874255" y="677994"/>
                    </a:lnTo>
                    <a:lnTo>
                      <a:pt x="905479" y="677994"/>
                    </a:lnTo>
                    <a:lnTo>
                      <a:pt x="905479" y="753822"/>
                    </a:lnTo>
                    <a:lnTo>
                      <a:pt x="923321" y="753822"/>
                    </a:lnTo>
                    <a:lnTo>
                      <a:pt x="923321" y="851953"/>
                    </a:lnTo>
                  </a:path>
                </a:pathLst>
              </a:custGeom>
              <a:noFill/>
              <a:ln w="28575">
                <a:solidFill>
                  <a:schemeClr val="accent3"/>
                </a:solidFill>
                <a:miter lim="800000"/>
                <a:headEnd/>
                <a:tailEnd/>
              </a:ln>
            </p:spPr>
            <p:txBody>
              <a:bodyPr rtlCol="0" anchor="ctr"/>
              <a:lstStyle/>
              <a:p>
                <a:pPr algn="ctr"/>
                <a:endParaRPr lang="en-US" dirty="0"/>
              </a:p>
            </p:txBody>
          </p:sp>
          <p:sp>
            <p:nvSpPr>
              <p:cNvPr id="318" name="Freeform 36">
                <a:extLst>
                  <a:ext uri="{FF2B5EF4-FFF2-40B4-BE49-F238E27FC236}">
                    <a16:creationId xmlns:a16="http://schemas.microsoft.com/office/drawing/2014/main" id="{8E7901E6-2736-45A9-91FB-E96D17E0485D}"/>
                  </a:ext>
                </a:extLst>
              </p:cNvPr>
              <p:cNvSpPr/>
              <p:nvPr/>
            </p:nvSpPr>
            <p:spPr bwMode="auto">
              <a:xfrm>
                <a:off x="9255512" y="3135723"/>
                <a:ext cx="1686065" cy="624468"/>
              </a:xfrm>
              <a:custGeom>
                <a:avLst/>
                <a:gdLst>
                  <a:gd name="connsiteX0" fmla="*/ 0 w 1686065"/>
                  <a:gd name="connsiteY0" fmla="*/ 0 h 624468"/>
                  <a:gd name="connsiteX1" fmla="*/ 0 w 1686065"/>
                  <a:gd name="connsiteY1" fmla="*/ 98131 h 624468"/>
                  <a:gd name="connsiteX2" fmla="*/ 0 w 1686065"/>
                  <a:gd name="connsiteY2" fmla="*/ 98131 h 624468"/>
                  <a:gd name="connsiteX3" fmla="*/ 0 w 1686065"/>
                  <a:gd name="connsiteY3" fmla="*/ 98131 h 624468"/>
                  <a:gd name="connsiteX4" fmla="*/ 0 w 1686065"/>
                  <a:gd name="connsiteY4" fmla="*/ 98131 h 624468"/>
                  <a:gd name="connsiteX5" fmla="*/ 31224 w 1686065"/>
                  <a:gd name="connsiteY5" fmla="*/ 98131 h 624468"/>
                  <a:gd name="connsiteX6" fmla="*/ 31224 w 1686065"/>
                  <a:gd name="connsiteY6" fmla="*/ 254248 h 624468"/>
                  <a:gd name="connsiteX7" fmla="*/ 49066 w 1686065"/>
                  <a:gd name="connsiteY7" fmla="*/ 254248 h 624468"/>
                  <a:gd name="connsiteX8" fmla="*/ 49066 w 1686065"/>
                  <a:gd name="connsiteY8" fmla="*/ 356839 h 624468"/>
                  <a:gd name="connsiteX9" fmla="*/ 156117 w 1686065"/>
                  <a:gd name="connsiteY9" fmla="*/ 356839 h 624468"/>
                  <a:gd name="connsiteX10" fmla="*/ 156117 w 1686065"/>
                  <a:gd name="connsiteY10" fmla="*/ 454970 h 624468"/>
                  <a:gd name="connsiteX11" fmla="*/ 223025 w 1686065"/>
                  <a:gd name="connsiteY11" fmla="*/ 454970 h 624468"/>
                  <a:gd name="connsiteX12" fmla="*/ 223025 w 1686065"/>
                  <a:gd name="connsiteY12" fmla="*/ 530798 h 624468"/>
                  <a:gd name="connsiteX13" fmla="*/ 223025 w 1686065"/>
                  <a:gd name="connsiteY13" fmla="*/ 530798 h 624468"/>
                  <a:gd name="connsiteX14" fmla="*/ 263169 w 1686065"/>
                  <a:gd name="connsiteY14" fmla="*/ 530798 h 624468"/>
                  <a:gd name="connsiteX15" fmla="*/ 263169 w 1686065"/>
                  <a:gd name="connsiteY15" fmla="*/ 624468 h 624468"/>
                  <a:gd name="connsiteX16" fmla="*/ 1686065 w 1686065"/>
                  <a:gd name="connsiteY16" fmla="*/ 624468 h 624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86065" h="624468">
                    <a:moveTo>
                      <a:pt x="0" y="0"/>
                    </a:moveTo>
                    <a:lnTo>
                      <a:pt x="0" y="98131"/>
                    </a:lnTo>
                    <a:lnTo>
                      <a:pt x="0" y="98131"/>
                    </a:lnTo>
                    <a:lnTo>
                      <a:pt x="0" y="98131"/>
                    </a:lnTo>
                    <a:lnTo>
                      <a:pt x="0" y="98131"/>
                    </a:lnTo>
                    <a:lnTo>
                      <a:pt x="31224" y="98131"/>
                    </a:lnTo>
                    <a:lnTo>
                      <a:pt x="31224" y="254248"/>
                    </a:lnTo>
                    <a:lnTo>
                      <a:pt x="49066" y="254248"/>
                    </a:lnTo>
                    <a:lnTo>
                      <a:pt x="49066" y="356839"/>
                    </a:lnTo>
                    <a:lnTo>
                      <a:pt x="156117" y="356839"/>
                    </a:lnTo>
                    <a:lnTo>
                      <a:pt x="156117" y="454970"/>
                    </a:lnTo>
                    <a:lnTo>
                      <a:pt x="223025" y="454970"/>
                    </a:lnTo>
                    <a:lnTo>
                      <a:pt x="223025" y="530798"/>
                    </a:lnTo>
                    <a:lnTo>
                      <a:pt x="223025" y="530798"/>
                    </a:lnTo>
                    <a:lnTo>
                      <a:pt x="263169" y="530798"/>
                    </a:lnTo>
                    <a:lnTo>
                      <a:pt x="263169" y="624468"/>
                    </a:lnTo>
                    <a:lnTo>
                      <a:pt x="1686065" y="624468"/>
                    </a:lnTo>
                  </a:path>
                </a:pathLst>
              </a:custGeom>
              <a:noFill/>
              <a:ln w="28575">
                <a:solidFill>
                  <a:schemeClr val="accent3"/>
                </a:solidFill>
                <a:miter lim="800000"/>
                <a:headEnd/>
                <a:tailEnd/>
              </a:ln>
            </p:spPr>
            <p:txBody>
              <a:bodyPr rtlCol="0" anchor="ctr"/>
              <a:lstStyle/>
              <a:p>
                <a:pPr algn="ctr"/>
                <a:endParaRPr lang="en-US" dirty="0"/>
              </a:p>
            </p:txBody>
          </p:sp>
        </p:grpSp>
        <p:sp>
          <p:nvSpPr>
            <p:cNvPr id="44" name="Freeform 38">
              <a:extLst>
                <a:ext uri="{FF2B5EF4-FFF2-40B4-BE49-F238E27FC236}">
                  <a16:creationId xmlns:a16="http://schemas.microsoft.com/office/drawing/2014/main" id="{B5D4D753-8BB4-A802-0BC6-C91CD441113F}"/>
                </a:ext>
              </a:extLst>
            </p:cNvPr>
            <p:cNvSpPr/>
            <p:nvPr/>
          </p:nvSpPr>
          <p:spPr bwMode="auto">
            <a:xfrm>
              <a:off x="6673058" y="2301446"/>
              <a:ext cx="4544253" cy="2479489"/>
            </a:xfrm>
            <a:custGeom>
              <a:avLst/>
              <a:gdLst>
                <a:gd name="connsiteX0" fmla="*/ 0 w 3403352"/>
                <a:gd name="connsiteY0" fmla="*/ 0 h 1980456"/>
                <a:gd name="connsiteX1" fmla="*/ 0 w 3403352"/>
                <a:gd name="connsiteY1" fmla="*/ 102591 h 1980456"/>
                <a:gd name="connsiteX2" fmla="*/ 321155 w 3403352"/>
                <a:gd name="connsiteY2" fmla="*/ 102591 h 1980456"/>
                <a:gd name="connsiteX3" fmla="*/ 321155 w 3403352"/>
                <a:gd name="connsiteY3" fmla="*/ 187340 h 1980456"/>
                <a:gd name="connsiteX4" fmla="*/ 347918 w 3403352"/>
                <a:gd name="connsiteY4" fmla="*/ 187340 h 1980456"/>
                <a:gd name="connsiteX5" fmla="*/ 347918 w 3403352"/>
                <a:gd name="connsiteY5" fmla="*/ 267629 h 1980456"/>
                <a:gd name="connsiteX6" fmla="*/ 388062 w 3403352"/>
                <a:gd name="connsiteY6" fmla="*/ 267629 h 1980456"/>
                <a:gd name="connsiteX7" fmla="*/ 388062 w 3403352"/>
                <a:gd name="connsiteY7" fmla="*/ 374681 h 1980456"/>
                <a:gd name="connsiteX8" fmla="*/ 410365 w 3403352"/>
                <a:gd name="connsiteY8" fmla="*/ 374681 h 1980456"/>
                <a:gd name="connsiteX9" fmla="*/ 410365 w 3403352"/>
                <a:gd name="connsiteY9" fmla="*/ 459430 h 1980456"/>
                <a:gd name="connsiteX10" fmla="*/ 437128 w 3403352"/>
                <a:gd name="connsiteY10" fmla="*/ 459430 h 1980456"/>
                <a:gd name="connsiteX11" fmla="*/ 437128 w 3403352"/>
                <a:gd name="connsiteY11" fmla="*/ 539719 h 1980456"/>
                <a:gd name="connsiteX12" fmla="*/ 437128 w 3403352"/>
                <a:gd name="connsiteY12" fmla="*/ 539719 h 1980456"/>
                <a:gd name="connsiteX13" fmla="*/ 437128 w 3403352"/>
                <a:gd name="connsiteY13" fmla="*/ 539719 h 1980456"/>
                <a:gd name="connsiteX14" fmla="*/ 437128 w 3403352"/>
                <a:gd name="connsiteY14" fmla="*/ 539719 h 1980456"/>
                <a:gd name="connsiteX15" fmla="*/ 437128 w 3403352"/>
                <a:gd name="connsiteY15" fmla="*/ 539719 h 1980456"/>
                <a:gd name="connsiteX16" fmla="*/ 437128 w 3403352"/>
                <a:gd name="connsiteY16" fmla="*/ 539719 h 1980456"/>
                <a:gd name="connsiteX17" fmla="*/ 437128 w 3403352"/>
                <a:gd name="connsiteY17" fmla="*/ 539719 h 1980456"/>
                <a:gd name="connsiteX18" fmla="*/ 437128 w 3403352"/>
                <a:gd name="connsiteY18" fmla="*/ 539719 h 1980456"/>
                <a:gd name="connsiteX19" fmla="*/ 437128 w 3403352"/>
                <a:gd name="connsiteY19" fmla="*/ 539719 h 1980456"/>
                <a:gd name="connsiteX20" fmla="*/ 468351 w 3403352"/>
                <a:gd name="connsiteY20" fmla="*/ 539719 h 1980456"/>
                <a:gd name="connsiteX21" fmla="*/ 468351 w 3403352"/>
                <a:gd name="connsiteY21" fmla="*/ 628928 h 1980456"/>
                <a:gd name="connsiteX22" fmla="*/ 526337 w 3403352"/>
                <a:gd name="connsiteY22" fmla="*/ 628928 h 1980456"/>
                <a:gd name="connsiteX23" fmla="*/ 526337 w 3403352"/>
                <a:gd name="connsiteY23" fmla="*/ 896558 h 1980456"/>
                <a:gd name="connsiteX24" fmla="*/ 633389 w 3403352"/>
                <a:gd name="connsiteY24" fmla="*/ 896558 h 1980456"/>
                <a:gd name="connsiteX25" fmla="*/ 633389 w 3403352"/>
                <a:gd name="connsiteY25" fmla="*/ 985768 h 1980456"/>
                <a:gd name="connsiteX26" fmla="*/ 735980 w 3403352"/>
                <a:gd name="connsiteY26" fmla="*/ 985768 h 1980456"/>
                <a:gd name="connsiteX27" fmla="*/ 735980 w 3403352"/>
                <a:gd name="connsiteY27" fmla="*/ 1088359 h 1980456"/>
                <a:gd name="connsiteX28" fmla="*/ 785046 w 3403352"/>
                <a:gd name="connsiteY28" fmla="*/ 1088359 h 1980456"/>
                <a:gd name="connsiteX29" fmla="*/ 785046 w 3403352"/>
                <a:gd name="connsiteY29" fmla="*/ 1164187 h 1980456"/>
                <a:gd name="connsiteX30" fmla="*/ 905479 w 3403352"/>
                <a:gd name="connsiteY30" fmla="*/ 1164187 h 1980456"/>
                <a:gd name="connsiteX31" fmla="*/ 905479 w 3403352"/>
                <a:gd name="connsiteY31" fmla="*/ 1271239 h 1980456"/>
                <a:gd name="connsiteX32" fmla="*/ 905479 w 3403352"/>
                <a:gd name="connsiteY32" fmla="*/ 1271239 h 1980456"/>
                <a:gd name="connsiteX33" fmla="*/ 905479 w 3403352"/>
                <a:gd name="connsiteY33" fmla="*/ 1271239 h 1980456"/>
                <a:gd name="connsiteX34" fmla="*/ 905479 w 3403352"/>
                <a:gd name="connsiteY34" fmla="*/ 1271239 h 1980456"/>
                <a:gd name="connsiteX35" fmla="*/ 905479 w 3403352"/>
                <a:gd name="connsiteY35" fmla="*/ 1271239 h 1980456"/>
                <a:gd name="connsiteX36" fmla="*/ 905479 w 3403352"/>
                <a:gd name="connsiteY36" fmla="*/ 1271239 h 1980456"/>
                <a:gd name="connsiteX37" fmla="*/ 941163 w 3403352"/>
                <a:gd name="connsiteY37" fmla="*/ 1271239 h 1980456"/>
                <a:gd name="connsiteX38" fmla="*/ 941163 w 3403352"/>
                <a:gd name="connsiteY38" fmla="*/ 1355988 h 1980456"/>
                <a:gd name="connsiteX39" fmla="*/ 981307 w 3403352"/>
                <a:gd name="connsiteY39" fmla="*/ 1355988 h 1980456"/>
                <a:gd name="connsiteX40" fmla="*/ 981307 w 3403352"/>
                <a:gd name="connsiteY40" fmla="*/ 1449658 h 1980456"/>
                <a:gd name="connsiteX41" fmla="*/ 1132964 w 3403352"/>
                <a:gd name="connsiteY41" fmla="*/ 1449658 h 1980456"/>
                <a:gd name="connsiteX42" fmla="*/ 1132964 w 3403352"/>
                <a:gd name="connsiteY42" fmla="*/ 1552249 h 1980456"/>
                <a:gd name="connsiteX43" fmla="*/ 1182029 w 3403352"/>
                <a:gd name="connsiteY43" fmla="*/ 1552249 h 1980456"/>
                <a:gd name="connsiteX44" fmla="*/ 1182029 w 3403352"/>
                <a:gd name="connsiteY44" fmla="*/ 1663762 h 1980456"/>
                <a:gd name="connsiteX45" fmla="*/ 1240015 w 3403352"/>
                <a:gd name="connsiteY45" fmla="*/ 1663762 h 1980456"/>
                <a:gd name="connsiteX46" fmla="*/ 1240015 w 3403352"/>
                <a:gd name="connsiteY46" fmla="*/ 1761892 h 1980456"/>
                <a:gd name="connsiteX47" fmla="*/ 1306923 w 3403352"/>
                <a:gd name="connsiteY47" fmla="*/ 1761892 h 1980456"/>
                <a:gd name="connsiteX48" fmla="*/ 1306923 w 3403352"/>
                <a:gd name="connsiteY48" fmla="*/ 1868944 h 1980456"/>
                <a:gd name="connsiteX49" fmla="*/ 1400593 w 3403352"/>
                <a:gd name="connsiteY49" fmla="*/ 1868944 h 1980456"/>
                <a:gd name="connsiteX50" fmla="*/ 1400593 w 3403352"/>
                <a:gd name="connsiteY50" fmla="*/ 1980456 h 1980456"/>
                <a:gd name="connsiteX51" fmla="*/ 3403352 w 3403352"/>
                <a:gd name="connsiteY51" fmla="*/ 1980456 h 1980456"/>
                <a:gd name="connsiteX0" fmla="*/ 0 w 3439273"/>
                <a:gd name="connsiteY0" fmla="*/ 0 h 1980456"/>
                <a:gd name="connsiteX1" fmla="*/ 0 w 3439273"/>
                <a:gd name="connsiteY1" fmla="*/ 102591 h 1980456"/>
                <a:gd name="connsiteX2" fmla="*/ 321155 w 3439273"/>
                <a:gd name="connsiteY2" fmla="*/ 102591 h 1980456"/>
                <a:gd name="connsiteX3" fmla="*/ 321155 w 3439273"/>
                <a:gd name="connsiteY3" fmla="*/ 187340 h 1980456"/>
                <a:gd name="connsiteX4" fmla="*/ 347918 w 3439273"/>
                <a:gd name="connsiteY4" fmla="*/ 187340 h 1980456"/>
                <a:gd name="connsiteX5" fmla="*/ 347918 w 3439273"/>
                <a:gd name="connsiteY5" fmla="*/ 267629 h 1980456"/>
                <a:gd name="connsiteX6" fmla="*/ 388062 w 3439273"/>
                <a:gd name="connsiteY6" fmla="*/ 267629 h 1980456"/>
                <a:gd name="connsiteX7" fmla="*/ 388062 w 3439273"/>
                <a:gd name="connsiteY7" fmla="*/ 374681 h 1980456"/>
                <a:gd name="connsiteX8" fmla="*/ 410365 w 3439273"/>
                <a:gd name="connsiteY8" fmla="*/ 374681 h 1980456"/>
                <a:gd name="connsiteX9" fmla="*/ 410365 w 3439273"/>
                <a:gd name="connsiteY9" fmla="*/ 459430 h 1980456"/>
                <a:gd name="connsiteX10" fmla="*/ 437128 w 3439273"/>
                <a:gd name="connsiteY10" fmla="*/ 459430 h 1980456"/>
                <a:gd name="connsiteX11" fmla="*/ 437128 w 3439273"/>
                <a:gd name="connsiteY11" fmla="*/ 539719 h 1980456"/>
                <a:gd name="connsiteX12" fmla="*/ 437128 w 3439273"/>
                <a:gd name="connsiteY12" fmla="*/ 539719 h 1980456"/>
                <a:gd name="connsiteX13" fmla="*/ 437128 w 3439273"/>
                <a:gd name="connsiteY13" fmla="*/ 539719 h 1980456"/>
                <a:gd name="connsiteX14" fmla="*/ 437128 w 3439273"/>
                <a:gd name="connsiteY14" fmla="*/ 539719 h 1980456"/>
                <a:gd name="connsiteX15" fmla="*/ 437128 w 3439273"/>
                <a:gd name="connsiteY15" fmla="*/ 539719 h 1980456"/>
                <a:gd name="connsiteX16" fmla="*/ 437128 w 3439273"/>
                <a:gd name="connsiteY16" fmla="*/ 539719 h 1980456"/>
                <a:gd name="connsiteX17" fmla="*/ 437128 w 3439273"/>
                <a:gd name="connsiteY17" fmla="*/ 539719 h 1980456"/>
                <a:gd name="connsiteX18" fmla="*/ 437128 w 3439273"/>
                <a:gd name="connsiteY18" fmla="*/ 539719 h 1980456"/>
                <a:gd name="connsiteX19" fmla="*/ 437128 w 3439273"/>
                <a:gd name="connsiteY19" fmla="*/ 539719 h 1980456"/>
                <a:gd name="connsiteX20" fmla="*/ 468351 w 3439273"/>
                <a:gd name="connsiteY20" fmla="*/ 539719 h 1980456"/>
                <a:gd name="connsiteX21" fmla="*/ 468351 w 3439273"/>
                <a:gd name="connsiteY21" fmla="*/ 628928 h 1980456"/>
                <a:gd name="connsiteX22" fmla="*/ 526337 w 3439273"/>
                <a:gd name="connsiteY22" fmla="*/ 628928 h 1980456"/>
                <a:gd name="connsiteX23" fmla="*/ 526337 w 3439273"/>
                <a:gd name="connsiteY23" fmla="*/ 896558 h 1980456"/>
                <a:gd name="connsiteX24" fmla="*/ 633389 w 3439273"/>
                <a:gd name="connsiteY24" fmla="*/ 896558 h 1980456"/>
                <a:gd name="connsiteX25" fmla="*/ 633389 w 3439273"/>
                <a:gd name="connsiteY25" fmla="*/ 985768 h 1980456"/>
                <a:gd name="connsiteX26" fmla="*/ 735980 w 3439273"/>
                <a:gd name="connsiteY26" fmla="*/ 985768 h 1980456"/>
                <a:gd name="connsiteX27" fmla="*/ 735980 w 3439273"/>
                <a:gd name="connsiteY27" fmla="*/ 1088359 h 1980456"/>
                <a:gd name="connsiteX28" fmla="*/ 785046 w 3439273"/>
                <a:gd name="connsiteY28" fmla="*/ 1088359 h 1980456"/>
                <a:gd name="connsiteX29" fmla="*/ 785046 w 3439273"/>
                <a:gd name="connsiteY29" fmla="*/ 1164187 h 1980456"/>
                <a:gd name="connsiteX30" fmla="*/ 905479 w 3439273"/>
                <a:gd name="connsiteY30" fmla="*/ 1164187 h 1980456"/>
                <a:gd name="connsiteX31" fmla="*/ 905479 w 3439273"/>
                <a:gd name="connsiteY31" fmla="*/ 1271239 h 1980456"/>
                <a:gd name="connsiteX32" fmla="*/ 905479 w 3439273"/>
                <a:gd name="connsiteY32" fmla="*/ 1271239 h 1980456"/>
                <a:gd name="connsiteX33" fmla="*/ 905479 w 3439273"/>
                <a:gd name="connsiteY33" fmla="*/ 1271239 h 1980456"/>
                <a:gd name="connsiteX34" fmla="*/ 905479 w 3439273"/>
                <a:gd name="connsiteY34" fmla="*/ 1271239 h 1980456"/>
                <a:gd name="connsiteX35" fmla="*/ 905479 w 3439273"/>
                <a:gd name="connsiteY35" fmla="*/ 1271239 h 1980456"/>
                <a:gd name="connsiteX36" fmla="*/ 905479 w 3439273"/>
                <a:gd name="connsiteY36" fmla="*/ 1271239 h 1980456"/>
                <a:gd name="connsiteX37" fmla="*/ 941163 w 3439273"/>
                <a:gd name="connsiteY37" fmla="*/ 1271239 h 1980456"/>
                <a:gd name="connsiteX38" fmla="*/ 941163 w 3439273"/>
                <a:gd name="connsiteY38" fmla="*/ 1355988 h 1980456"/>
                <a:gd name="connsiteX39" fmla="*/ 981307 w 3439273"/>
                <a:gd name="connsiteY39" fmla="*/ 1355988 h 1980456"/>
                <a:gd name="connsiteX40" fmla="*/ 981307 w 3439273"/>
                <a:gd name="connsiteY40" fmla="*/ 1449658 h 1980456"/>
                <a:gd name="connsiteX41" fmla="*/ 1132964 w 3439273"/>
                <a:gd name="connsiteY41" fmla="*/ 1449658 h 1980456"/>
                <a:gd name="connsiteX42" fmla="*/ 1132964 w 3439273"/>
                <a:gd name="connsiteY42" fmla="*/ 1552249 h 1980456"/>
                <a:gd name="connsiteX43" fmla="*/ 1182029 w 3439273"/>
                <a:gd name="connsiteY43" fmla="*/ 1552249 h 1980456"/>
                <a:gd name="connsiteX44" fmla="*/ 1182029 w 3439273"/>
                <a:gd name="connsiteY44" fmla="*/ 1663762 h 1980456"/>
                <a:gd name="connsiteX45" fmla="*/ 1240015 w 3439273"/>
                <a:gd name="connsiteY45" fmla="*/ 1663762 h 1980456"/>
                <a:gd name="connsiteX46" fmla="*/ 1240015 w 3439273"/>
                <a:gd name="connsiteY46" fmla="*/ 1761892 h 1980456"/>
                <a:gd name="connsiteX47" fmla="*/ 1306923 w 3439273"/>
                <a:gd name="connsiteY47" fmla="*/ 1761892 h 1980456"/>
                <a:gd name="connsiteX48" fmla="*/ 1306923 w 3439273"/>
                <a:gd name="connsiteY48" fmla="*/ 1868944 h 1980456"/>
                <a:gd name="connsiteX49" fmla="*/ 1400593 w 3439273"/>
                <a:gd name="connsiteY49" fmla="*/ 1868944 h 1980456"/>
                <a:gd name="connsiteX50" fmla="*/ 1400593 w 3439273"/>
                <a:gd name="connsiteY50" fmla="*/ 1980456 h 1980456"/>
                <a:gd name="connsiteX51" fmla="*/ 3439273 w 3439273"/>
                <a:gd name="connsiteY51" fmla="*/ 1980456 h 1980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439273" h="1980456">
                  <a:moveTo>
                    <a:pt x="0" y="0"/>
                  </a:moveTo>
                  <a:lnTo>
                    <a:pt x="0" y="102591"/>
                  </a:lnTo>
                  <a:lnTo>
                    <a:pt x="321155" y="102591"/>
                  </a:lnTo>
                  <a:lnTo>
                    <a:pt x="321155" y="187340"/>
                  </a:lnTo>
                  <a:lnTo>
                    <a:pt x="347918" y="187340"/>
                  </a:lnTo>
                  <a:lnTo>
                    <a:pt x="347918" y="267629"/>
                  </a:lnTo>
                  <a:lnTo>
                    <a:pt x="388062" y="267629"/>
                  </a:lnTo>
                  <a:lnTo>
                    <a:pt x="388062" y="374681"/>
                  </a:lnTo>
                  <a:lnTo>
                    <a:pt x="410365" y="374681"/>
                  </a:lnTo>
                  <a:lnTo>
                    <a:pt x="410365" y="459430"/>
                  </a:lnTo>
                  <a:lnTo>
                    <a:pt x="437128" y="459430"/>
                  </a:lnTo>
                  <a:lnTo>
                    <a:pt x="437128" y="539719"/>
                  </a:lnTo>
                  <a:lnTo>
                    <a:pt x="437128" y="539719"/>
                  </a:lnTo>
                  <a:lnTo>
                    <a:pt x="437128" y="539719"/>
                  </a:lnTo>
                  <a:lnTo>
                    <a:pt x="437128" y="539719"/>
                  </a:lnTo>
                  <a:lnTo>
                    <a:pt x="437128" y="539719"/>
                  </a:lnTo>
                  <a:lnTo>
                    <a:pt x="437128" y="539719"/>
                  </a:lnTo>
                  <a:lnTo>
                    <a:pt x="437128" y="539719"/>
                  </a:lnTo>
                  <a:lnTo>
                    <a:pt x="437128" y="539719"/>
                  </a:lnTo>
                  <a:lnTo>
                    <a:pt x="437128" y="539719"/>
                  </a:lnTo>
                  <a:lnTo>
                    <a:pt x="468351" y="539719"/>
                  </a:lnTo>
                  <a:lnTo>
                    <a:pt x="468351" y="628928"/>
                  </a:lnTo>
                  <a:lnTo>
                    <a:pt x="526337" y="628928"/>
                  </a:lnTo>
                  <a:lnTo>
                    <a:pt x="526337" y="896558"/>
                  </a:lnTo>
                  <a:lnTo>
                    <a:pt x="633389" y="896558"/>
                  </a:lnTo>
                  <a:lnTo>
                    <a:pt x="633389" y="985768"/>
                  </a:lnTo>
                  <a:lnTo>
                    <a:pt x="735980" y="985768"/>
                  </a:lnTo>
                  <a:lnTo>
                    <a:pt x="735980" y="1088359"/>
                  </a:lnTo>
                  <a:lnTo>
                    <a:pt x="785046" y="1088359"/>
                  </a:lnTo>
                  <a:lnTo>
                    <a:pt x="785046" y="1164187"/>
                  </a:lnTo>
                  <a:lnTo>
                    <a:pt x="905479" y="1164187"/>
                  </a:lnTo>
                  <a:lnTo>
                    <a:pt x="905479" y="1271239"/>
                  </a:lnTo>
                  <a:lnTo>
                    <a:pt x="905479" y="1271239"/>
                  </a:lnTo>
                  <a:lnTo>
                    <a:pt x="905479" y="1271239"/>
                  </a:lnTo>
                  <a:lnTo>
                    <a:pt x="905479" y="1271239"/>
                  </a:lnTo>
                  <a:lnTo>
                    <a:pt x="905479" y="1271239"/>
                  </a:lnTo>
                  <a:lnTo>
                    <a:pt x="905479" y="1271239"/>
                  </a:lnTo>
                  <a:lnTo>
                    <a:pt x="941163" y="1271239"/>
                  </a:lnTo>
                  <a:lnTo>
                    <a:pt x="941163" y="1355988"/>
                  </a:lnTo>
                  <a:lnTo>
                    <a:pt x="981307" y="1355988"/>
                  </a:lnTo>
                  <a:lnTo>
                    <a:pt x="981307" y="1449658"/>
                  </a:lnTo>
                  <a:lnTo>
                    <a:pt x="1132964" y="1449658"/>
                  </a:lnTo>
                  <a:lnTo>
                    <a:pt x="1132964" y="1552249"/>
                  </a:lnTo>
                  <a:lnTo>
                    <a:pt x="1182029" y="1552249"/>
                  </a:lnTo>
                  <a:lnTo>
                    <a:pt x="1182029" y="1663762"/>
                  </a:lnTo>
                  <a:lnTo>
                    <a:pt x="1240015" y="1663762"/>
                  </a:lnTo>
                  <a:lnTo>
                    <a:pt x="1240015" y="1761892"/>
                  </a:lnTo>
                  <a:lnTo>
                    <a:pt x="1306923" y="1761892"/>
                  </a:lnTo>
                  <a:lnTo>
                    <a:pt x="1306923" y="1868944"/>
                  </a:lnTo>
                  <a:lnTo>
                    <a:pt x="1400593" y="1868944"/>
                  </a:lnTo>
                  <a:lnTo>
                    <a:pt x="1400593" y="1980456"/>
                  </a:lnTo>
                  <a:lnTo>
                    <a:pt x="3439273" y="1980456"/>
                  </a:lnTo>
                </a:path>
              </a:pathLst>
            </a:custGeom>
            <a:noFill/>
            <a:ln w="28575">
              <a:solidFill>
                <a:schemeClr val="accent1"/>
              </a:solidFill>
              <a:miter lim="800000"/>
              <a:headEnd/>
              <a:tailEnd/>
            </a:ln>
          </p:spPr>
          <p:txBody>
            <a:bodyPr rtlCol="0" anchor="ctr"/>
            <a:lstStyle/>
            <a:p>
              <a:pPr algn="ctr"/>
              <a:endParaRPr lang="en-US" dirty="0"/>
            </a:p>
          </p:txBody>
        </p:sp>
        <p:sp>
          <p:nvSpPr>
            <p:cNvPr id="45" name="TextBox 44">
              <a:extLst>
                <a:ext uri="{FF2B5EF4-FFF2-40B4-BE49-F238E27FC236}">
                  <a16:creationId xmlns:a16="http://schemas.microsoft.com/office/drawing/2014/main" id="{26A25E1E-027D-ED11-2A3C-3280A29E5FFA}"/>
                </a:ext>
              </a:extLst>
            </p:cNvPr>
            <p:cNvSpPr txBox="1"/>
            <p:nvPr/>
          </p:nvSpPr>
          <p:spPr bwMode="auto">
            <a:xfrm>
              <a:off x="8125934" y="3930751"/>
              <a:ext cx="42750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46" name="TextBox 45">
              <a:extLst>
                <a:ext uri="{FF2B5EF4-FFF2-40B4-BE49-F238E27FC236}">
                  <a16:creationId xmlns:a16="http://schemas.microsoft.com/office/drawing/2014/main" id="{A4CC2BFB-52C0-9812-3F9F-F1BE348BF9FD}"/>
                </a:ext>
              </a:extLst>
            </p:cNvPr>
            <p:cNvSpPr txBox="1"/>
            <p:nvPr/>
          </p:nvSpPr>
          <p:spPr bwMode="auto">
            <a:xfrm>
              <a:off x="8503137" y="3932392"/>
              <a:ext cx="42750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47" name="TextBox 46">
              <a:extLst>
                <a:ext uri="{FF2B5EF4-FFF2-40B4-BE49-F238E27FC236}">
                  <a16:creationId xmlns:a16="http://schemas.microsoft.com/office/drawing/2014/main" id="{8AAE357A-E761-5158-EC95-49EDAB888088}"/>
                </a:ext>
              </a:extLst>
            </p:cNvPr>
            <p:cNvSpPr txBox="1"/>
            <p:nvPr/>
          </p:nvSpPr>
          <p:spPr bwMode="auto">
            <a:xfrm>
              <a:off x="8315069" y="3932392"/>
              <a:ext cx="42750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48" name="TextBox 47">
              <a:extLst>
                <a:ext uri="{FF2B5EF4-FFF2-40B4-BE49-F238E27FC236}">
                  <a16:creationId xmlns:a16="http://schemas.microsoft.com/office/drawing/2014/main" id="{6A97D92A-3691-6137-E184-7D2C3E2DF748}"/>
                </a:ext>
              </a:extLst>
            </p:cNvPr>
            <p:cNvSpPr txBox="1"/>
            <p:nvPr/>
          </p:nvSpPr>
          <p:spPr bwMode="auto">
            <a:xfrm>
              <a:off x="8971596" y="3932392"/>
              <a:ext cx="42750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49" name="TextBox 48">
              <a:extLst>
                <a:ext uri="{FF2B5EF4-FFF2-40B4-BE49-F238E27FC236}">
                  <a16:creationId xmlns:a16="http://schemas.microsoft.com/office/drawing/2014/main" id="{1ED1ADB6-9741-2861-4CEA-FD38626C3B69}"/>
                </a:ext>
              </a:extLst>
            </p:cNvPr>
            <p:cNvSpPr txBox="1"/>
            <p:nvPr/>
          </p:nvSpPr>
          <p:spPr bwMode="auto">
            <a:xfrm>
              <a:off x="8635171" y="3932392"/>
              <a:ext cx="42750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50" name="TextBox 49">
              <a:extLst>
                <a:ext uri="{FF2B5EF4-FFF2-40B4-BE49-F238E27FC236}">
                  <a16:creationId xmlns:a16="http://schemas.microsoft.com/office/drawing/2014/main" id="{64469925-2089-2155-A06C-E93878C92FA0}"/>
                </a:ext>
              </a:extLst>
            </p:cNvPr>
            <p:cNvSpPr txBox="1"/>
            <p:nvPr/>
          </p:nvSpPr>
          <p:spPr bwMode="auto">
            <a:xfrm>
              <a:off x="9039279" y="3932392"/>
              <a:ext cx="42750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51" name="TextBox 50">
              <a:extLst>
                <a:ext uri="{FF2B5EF4-FFF2-40B4-BE49-F238E27FC236}">
                  <a16:creationId xmlns:a16="http://schemas.microsoft.com/office/drawing/2014/main" id="{10FD06A6-CCF0-9C59-5AAC-83F663AF3753}"/>
                </a:ext>
              </a:extLst>
            </p:cNvPr>
            <p:cNvSpPr txBox="1"/>
            <p:nvPr/>
          </p:nvSpPr>
          <p:spPr bwMode="auto">
            <a:xfrm>
              <a:off x="9215923" y="3932392"/>
              <a:ext cx="42750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52" name="TextBox 51">
              <a:extLst>
                <a:ext uri="{FF2B5EF4-FFF2-40B4-BE49-F238E27FC236}">
                  <a16:creationId xmlns:a16="http://schemas.microsoft.com/office/drawing/2014/main" id="{17AA24A3-BA3C-08A6-42EE-04B41852763E}"/>
                </a:ext>
              </a:extLst>
            </p:cNvPr>
            <p:cNvSpPr txBox="1"/>
            <p:nvPr/>
          </p:nvSpPr>
          <p:spPr bwMode="auto">
            <a:xfrm>
              <a:off x="9495621" y="3932392"/>
              <a:ext cx="42750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53" name="TextBox 52">
              <a:extLst>
                <a:ext uri="{FF2B5EF4-FFF2-40B4-BE49-F238E27FC236}">
                  <a16:creationId xmlns:a16="http://schemas.microsoft.com/office/drawing/2014/main" id="{EAB3FBAF-5DC8-51A3-53D3-8FD9B65B5521}"/>
                </a:ext>
              </a:extLst>
            </p:cNvPr>
            <p:cNvSpPr txBox="1"/>
            <p:nvPr/>
          </p:nvSpPr>
          <p:spPr bwMode="auto">
            <a:xfrm>
              <a:off x="9604644" y="3932392"/>
              <a:ext cx="42750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54" name="TextBox 53">
              <a:extLst>
                <a:ext uri="{FF2B5EF4-FFF2-40B4-BE49-F238E27FC236}">
                  <a16:creationId xmlns:a16="http://schemas.microsoft.com/office/drawing/2014/main" id="{8CB874A8-EB46-609D-E431-326E1B15FC64}"/>
                </a:ext>
              </a:extLst>
            </p:cNvPr>
            <p:cNvSpPr txBox="1"/>
            <p:nvPr/>
          </p:nvSpPr>
          <p:spPr bwMode="auto">
            <a:xfrm>
              <a:off x="9922844" y="3932392"/>
              <a:ext cx="42750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grpSp>
          <p:nvGrpSpPr>
            <p:cNvPr id="55" name="Group 54">
              <a:extLst>
                <a:ext uri="{FF2B5EF4-FFF2-40B4-BE49-F238E27FC236}">
                  <a16:creationId xmlns:a16="http://schemas.microsoft.com/office/drawing/2014/main" id="{5A954B5D-0FBE-CF50-62A1-04240D1A1FFE}"/>
                </a:ext>
              </a:extLst>
            </p:cNvPr>
            <p:cNvGrpSpPr/>
            <p:nvPr/>
          </p:nvGrpSpPr>
          <p:grpSpPr>
            <a:xfrm>
              <a:off x="9436256" y="4582743"/>
              <a:ext cx="1992073" cy="369331"/>
              <a:chOff x="10404359" y="4090935"/>
              <a:chExt cx="1497745" cy="294998"/>
            </a:xfrm>
          </p:grpSpPr>
          <p:sp>
            <p:nvSpPr>
              <p:cNvPr id="313" name="TextBox 312">
                <a:extLst>
                  <a:ext uri="{FF2B5EF4-FFF2-40B4-BE49-F238E27FC236}">
                    <a16:creationId xmlns:a16="http://schemas.microsoft.com/office/drawing/2014/main" id="{99F12754-6851-9035-8B35-402D1EBF6CA6}"/>
                  </a:ext>
                </a:extLst>
              </p:cNvPr>
              <p:cNvSpPr txBox="1"/>
              <p:nvPr/>
            </p:nvSpPr>
            <p:spPr bwMode="auto">
              <a:xfrm>
                <a:off x="10404359" y="4090935"/>
                <a:ext cx="321422" cy="2949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1"/>
                    </a:solidFill>
                    <a:latin typeface="Calibri" panose="020F0502020204030204" pitchFamily="34" charset="0"/>
                    <a:cs typeface="Calibri" panose="020F0502020204030204" pitchFamily="34" charset="0"/>
                  </a:rPr>
                  <a:t>+</a:t>
                </a:r>
                <a:endParaRPr lang="en-US" dirty="0">
                  <a:solidFill>
                    <a:schemeClr val="accent1"/>
                  </a:solidFill>
                  <a:latin typeface="Calibri" panose="020F0502020204030204" pitchFamily="34" charset="0"/>
                </a:endParaRPr>
              </a:p>
            </p:txBody>
          </p:sp>
          <p:sp>
            <p:nvSpPr>
              <p:cNvPr id="314" name="TextBox 313">
                <a:extLst>
                  <a:ext uri="{FF2B5EF4-FFF2-40B4-BE49-F238E27FC236}">
                    <a16:creationId xmlns:a16="http://schemas.microsoft.com/office/drawing/2014/main" id="{56A1AFFB-B853-6367-390B-42F91053B4F3}"/>
                  </a:ext>
                </a:extLst>
              </p:cNvPr>
              <p:cNvSpPr txBox="1"/>
              <p:nvPr/>
            </p:nvSpPr>
            <p:spPr bwMode="auto">
              <a:xfrm>
                <a:off x="11007381" y="4090935"/>
                <a:ext cx="321422" cy="2949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1"/>
                    </a:solidFill>
                    <a:latin typeface="Calibri" panose="020F0502020204030204" pitchFamily="34" charset="0"/>
                    <a:cs typeface="Calibri" panose="020F0502020204030204" pitchFamily="34" charset="0"/>
                  </a:rPr>
                  <a:t>+</a:t>
                </a:r>
                <a:endParaRPr lang="en-US" dirty="0">
                  <a:solidFill>
                    <a:schemeClr val="accent1"/>
                  </a:solidFill>
                  <a:latin typeface="Calibri" panose="020F0502020204030204" pitchFamily="34" charset="0"/>
                </a:endParaRPr>
              </a:p>
            </p:txBody>
          </p:sp>
          <p:sp>
            <p:nvSpPr>
              <p:cNvPr id="315" name="TextBox 314">
                <a:extLst>
                  <a:ext uri="{FF2B5EF4-FFF2-40B4-BE49-F238E27FC236}">
                    <a16:creationId xmlns:a16="http://schemas.microsoft.com/office/drawing/2014/main" id="{C1B4576A-44DD-A558-3634-913979534E5C}"/>
                  </a:ext>
                </a:extLst>
              </p:cNvPr>
              <p:cNvSpPr txBox="1"/>
              <p:nvPr/>
            </p:nvSpPr>
            <p:spPr bwMode="auto">
              <a:xfrm>
                <a:off x="11088121" y="4090935"/>
                <a:ext cx="321422" cy="2949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1"/>
                    </a:solidFill>
                    <a:latin typeface="Calibri" panose="020F0502020204030204" pitchFamily="34" charset="0"/>
                    <a:cs typeface="Calibri" panose="020F0502020204030204" pitchFamily="34" charset="0"/>
                  </a:rPr>
                  <a:t>+</a:t>
                </a:r>
                <a:endParaRPr lang="en-US" dirty="0">
                  <a:solidFill>
                    <a:schemeClr val="accent1"/>
                  </a:solidFill>
                  <a:latin typeface="Calibri" panose="020F0502020204030204" pitchFamily="34" charset="0"/>
                </a:endParaRPr>
              </a:p>
            </p:txBody>
          </p:sp>
          <p:sp>
            <p:nvSpPr>
              <p:cNvPr id="316" name="TextBox 315">
                <a:extLst>
                  <a:ext uri="{FF2B5EF4-FFF2-40B4-BE49-F238E27FC236}">
                    <a16:creationId xmlns:a16="http://schemas.microsoft.com/office/drawing/2014/main" id="{7C5046A4-DF11-AC8B-FA55-9C76D0D36F89}"/>
                  </a:ext>
                </a:extLst>
              </p:cNvPr>
              <p:cNvSpPr txBox="1"/>
              <p:nvPr/>
            </p:nvSpPr>
            <p:spPr bwMode="auto">
              <a:xfrm>
                <a:off x="11580682" y="4090935"/>
                <a:ext cx="321422" cy="2949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1"/>
                    </a:solidFill>
                    <a:latin typeface="Calibri" panose="020F0502020204030204" pitchFamily="34" charset="0"/>
                    <a:cs typeface="Calibri" panose="020F0502020204030204" pitchFamily="34" charset="0"/>
                  </a:rPr>
                  <a:t>+</a:t>
                </a:r>
                <a:endParaRPr lang="en-US" dirty="0">
                  <a:solidFill>
                    <a:schemeClr val="accent1"/>
                  </a:solidFill>
                  <a:latin typeface="Calibri" panose="020F0502020204030204" pitchFamily="34" charset="0"/>
                </a:endParaRPr>
              </a:p>
            </p:txBody>
          </p:sp>
        </p:grpSp>
        <p:sp>
          <p:nvSpPr>
            <p:cNvPr id="56" name="TextBox 55">
              <a:extLst>
                <a:ext uri="{FF2B5EF4-FFF2-40B4-BE49-F238E27FC236}">
                  <a16:creationId xmlns:a16="http://schemas.microsoft.com/office/drawing/2014/main" id="{94FD4D12-E451-EF72-1F41-F2358DBA2811}"/>
                </a:ext>
              </a:extLst>
            </p:cNvPr>
            <p:cNvSpPr txBox="1"/>
            <p:nvPr/>
          </p:nvSpPr>
          <p:spPr bwMode="auto">
            <a:xfrm>
              <a:off x="5957546" y="5791200"/>
              <a:ext cx="602457" cy="5779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7938" algn="l">
                <a:lnSpc>
                  <a:spcPct val="100000"/>
                </a:lnSpc>
                <a:spcBef>
                  <a:spcPct val="50000"/>
                </a:spcBef>
                <a:spcAft>
                  <a:spcPct val="0"/>
                </a:spcAft>
                <a:buClrTx/>
                <a:buFontTx/>
                <a:buNone/>
              </a:pPr>
              <a:r>
                <a:rPr lang="en-US" sz="1200" dirty="0">
                  <a:solidFill>
                    <a:schemeClr val="accent1"/>
                  </a:solidFill>
                  <a:latin typeface="Calibri" panose="020F0502020204030204" pitchFamily="34" charset="0"/>
                </a:rPr>
                <a:t>No</a:t>
              </a:r>
              <a:br>
                <a:rPr lang="en-US" sz="1200" dirty="0">
                  <a:solidFill>
                    <a:schemeClr val="accent1"/>
                  </a:solidFill>
                  <a:latin typeface="Calibri" panose="020F0502020204030204" pitchFamily="34" charset="0"/>
                </a:rPr>
              </a:br>
              <a:r>
                <a:rPr lang="en-US" sz="1200" dirty="0">
                  <a:solidFill>
                    <a:schemeClr val="accent3"/>
                  </a:solidFill>
                  <a:latin typeface="Calibri" panose="020F0502020204030204" pitchFamily="34" charset="0"/>
                </a:rPr>
                <a:t>Yes</a:t>
              </a:r>
            </a:p>
          </p:txBody>
        </p:sp>
        <p:sp>
          <p:nvSpPr>
            <p:cNvPr id="57" name="TextBox 56">
              <a:extLst>
                <a:ext uri="{FF2B5EF4-FFF2-40B4-BE49-F238E27FC236}">
                  <a16:creationId xmlns:a16="http://schemas.microsoft.com/office/drawing/2014/main" id="{04A6D632-7E3F-EF4F-A693-E6E131529CE9}"/>
                </a:ext>
              </a:extLst>
            </p:cNvPr>
            <p:cNvSpPr txBox="1"/>
            <p:nvPr/>
          </p:nvSpPr>
          <p:spPr bwMode="auto">
            <a:xfrm>
              <a:off x="6313349" y="5803569"/>
              <a:ext cx="602457" cy="5779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7938"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28</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30</a:t>
              </a:r>
            </a:p>
          </p:txBody>
        </p:sp>
        <p:sp>
          <p:nvSpPr>
            <p:cNvPr id="58" name="TextBox 57">
              <a:extLst>
                <a:ext uri="{FF2B5EF4-FFF2-40B4-BE49-F238E27FC236}">
                  <a16:creationId xmlns:a16="http://schemas.microsoft.com/office/drawing/2014/main" id="{69F7729A-4195-2D39-75D9-D51D4CAD8F38}"/>
                </a:ext>
              </a:extLst>
            </p:cNvPr>
            <p:cNvSpPr txBox="1"/>
            <p:nvPr/>
          </p:nvSpPr>
          <p:spPr bwMode="auto">
            <a:xfrm>
              <a:off x="6914344" y="5803569"/>
              <a:ext cx="602457" cy="5779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7938"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23</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28</a:t>
              </a:r>
            </a:p>
          </p:txBody>
        </p:sp>
        <p:sp>
          <p:nvSpPr>
            <p:cNvPr id="59" name="TextBox 58">
              <a:extLst>
                <a:ext uri="{FF2B5EF4-FFF2-40B4-BE49-F238E27FC236}">
                  <a16:creationId xmlns:a16="http://schemas.microsoft.com/office/drawing/2014/main" id="{6A5D5E2E-0227-24CF-83A4-15728C0A79F0}"/>
                </a:ext>
              </a:extLst>
            </p:cNvPr>
            <p:cNvSpPr txBox="1"/>
            <p:nvPr/>
          </p:nvSpPr>
          <p:spPr bwMode="auto">
            <a:xfrm>
              <a:off x="7515340" y="5803569"/>
              <a:ext cx="602457" cy="5779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7938"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15</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21</a:t>
              </a:r>
            </a:p>
          </p:txBody>
        </p:sp>
        <p:sp>
          <p:nvSpPr>
            <p:cNvPr id="60" name="TextBox 59">
              <a:extLst>
                <a:ext uri="{FF2B5EF4-FFF2-40B4-BE49-F238E27FC236}">
                  <a16:creationId xmlns:a16="http://schemas.microsoft.com/office/drawing/2014/main" id="{3629F8A3-1C75-914A-2189-317F3A267CB2}"/>
                </a:ext>
              </a:extLst>
            </p:cNvPr>
            <p:cNvSpPr txBox="1"/>
            <p:nvPr/>
          </p:nvSpPr>
          <p:spPr bwMode="auto">
            <a:xfrm>
              <a:off x="8116336" y="5803569"/>
              <a:ext cx="602457" cy="5779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7938"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6</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10</a:t>
              </a:r>
            </a:p>
          </p:txBody>
        </p:sp>
        <p:sp>
          <p:nvSpPr>
            <p:cNvPr id="61" name="TextBox 60">
              <a:extLst>
                <a:ext uri="{FF2B5EF4-FFF2-40B4-BE49-F238E27FC236}">
                  <a16:creationId xmlns:a16="http://schemas.microsoft.com/office/drawing/2014/main" id="{24E7533D-DA9B-40C2-8BF5-E6CC98A3873A}"/>
                </a:ext>
              </a:extLst>
            </p:cNvPr>
            <p:cNvSpPr txBox="1"/>
            <p:nvPr/>
          </p:nvSpPr>
          <p:spPr bwMode="auto">
            <a:xfrm>
              <a:off x="8717331" y="5803569"/>
              <a:ext cx="602457" cy="5779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7938"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5</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7</a:t>
              </a:r>
            </a:p>
          </p:txBody>
        </p:sp>
        <p:sp>
          <p:nvSpPr>
            <p:cNvPr id="62" name="TextBox 61">
              <a:extLst>
                <a:ext uri="{FF2B5EF4-FFF2-40B4-BE49-F238E27FC236}">
                  <a16:creationId xmlns:a16="http://schemas.microsoft.com/office/drawing/2014/main" id="{47C0CEF6-6379-CEE4-6346-F91D0239035C}"/>
                </a:ext>
              </a:extLst>
            </p:cNvPr>
            <p:cNvSpPr txBox="1"/>
            <p:nvPr/>
          </p:nvSpPr>
          <p:spPr bwMode="auto">
            <a:xfrm>
              <a:off x="9318327" y="5803569"/>
              <a:ext cx="602457" cy="5779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7938"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5</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4</a:t>
              </a:r>
            </a:p>
          </p:txBody>
        </p:sp>
        <p:sp>
          <p:nvSpPr>
            <p:cNvPr id="63" name="TextBox 62">
              <a:extLst>
                <a:ext uri="{FF2B5EF4-FFF2-40B4-BE49-F238E27FC236}">
                  <a16:creationId xmlns:a16="http://schemas.microsoft.com/office/drawing/2014/main" id="{59233487-7E32-2B7D-D677-E6B8BF5E9393}"/>
                </a:ext>
              </a:extLst>
            </p:cNvPr>
            <p:cNvSpPr txBox="1"/>
            <p:nvPr/>
          </p:nvSpPr>
          <p:spPr bwMode="auto">
            <a:xfrm>
              <a:off x="9919323" y="5803569"/>
              <a:ext cx="602457" cy="5779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7938"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4</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0</a:t>
              </a:r>
            </a:p>
          </p:txBody>
        </p:sp>
        <p:sp>
          <p:nvSpPr>
            <p:cNvPr id="64" name="TextBox 63">
              <a:extLst>
                <a:ext uri="{FF2B5EF4-FFF2-40B4-BE49-F238E27FC236}">
                  <a16:creationId xmlns:a16="http://schemas.microsoft.com/office/drawing/2014/main" id="{A384CF32-C652-C22A-56BC-13728EB85630}"/>
                </a:ext>
              </a:extLst>
            </p:cNvPr>
            <p:cNvSpPr txBox="1"/>
            <p:nvPr/>
          </p:nvSpPr>
          <p:spPr bwMode="auto">
            <a:xfrm>
              <a:off x="10520314" y="5803569"/>
              <a:ext cx="602457" cy="57799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7938"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1</a:t>
              </a:r>
              <a:br>
                <a:rPr lang="en-US" sz="1200" b="0" dirty="0">
                  <a:solidFill>
                    <a:schemeClr val="bg1"/>
                  </a:solidFill>
                  <a:latin typeface="Calibri" panose="020F0502020204030204" pitchFamily="34" charset="0"/>
                </a:rPr>
              </a:br>
              <a:r>
                <a:rPr lang="en-US" sz="1200" b="0" dirty="0">
                  <a:solidFill>
                    <a:schemeClr val="accent3"/>
                  </a:solidFill>
                  <a:latin typeface="Calibri" panose="020F0502020204030204" pitchFamily="34" charset="0"/>
                </a:rPr>
                <a:t>1</a:t>
              </a:r>
            </a:p>
          </p:txBody>
        </p:sp>
        <p:sp>
          <p:nvSpPr>
            <p:cNvPr id="65" name="TextBox 64">
              <a:extLst>
                <a:ext uri="{FF2B5EF4-FFF2-40B4-BE49-F238E27FC236}">
                  <a16:creationId xmlns:a16="http://schemas.microsoft.com/office/drawing/2014/main" id="{C161606A-DB48-783E-8375-6CA5E56768D2}"/>
                </a:ext>
              </a:extLst>
            </p:cNvPr>
            <p:cNvSpPr txBox="1"/>
            <p:nvPr/>
          </p:nvSpPr>
          <p:spPr bwMode="auto">
            <a:xfrm rot="16200000">
              <a:off x="4485761" y="3579115"/>
              <a:ext cx="3134909" cy="45029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cs typeface="Calibri" panose="020F0502020204030204" pitchFamily="34" charset="0"/>
                </a:rPr>
                <a:t>OS Probability (%)</a:t>
              </a:r>
            </a:p>
          </p:txBody>
        </p:sp>
        <p:sp>
          <p:nvSpPr>
            <p:cNvPr id="66" name="TextBox 65">
              <a:extLst>
                <a:ext uri="{FF2B5EF4-FFF2-40B4-BE49-F238E27FC236}">
                  <a16:creationId xmlns:a16="http://schemas.microsoft.com/office/drawing/2014/main" id="{75566F86-B7F0-9A4E-5FDB-C9D0D8E68762}"/>
                </a:ext>
              </a:extLst>
            </p:cNvPr>
            <p:cNvSpPr txBox="1"/>
            <p:nvPr/>
          </p:nvSpPr>
          <p:spPr bwMode="auto">
            <a:xfrm>
              <a:off x="1335563" y="1501458"/>
              <a:ext cx="4093741"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cs typeface="Calibri" panose="020F0502020204030204" pitchFamily="34" charset="0"/>
                </a:rPr>
                <a:t>Paclitaxel + Carboplatin</a:t>
              </a:r>
              <a:r>
                <a:rPr lang="en-US" sz="1600" baseline="30000" dirty="0">
                  <a:solidFill>
                    <a:schemeClr val="bg1"/>
                  </a:solidFill>
                  <a:latin typeface="Calibri" panose="020F0502020204030204" pitchFamily="34" charset="0"/>
                  <a:cs typeface="Calibri" panose="020F0502020204030204" pitchFamily="34" charset="0"/>
                </a:rPr>
                <a:t>1</a:t>
              </a:r>
            </a:p>
          </p:txBody>
        </p:sp>
        <p:sp>
          <p:nvSpPr>
            <p:cNvPr id="67" name="TextBox 66">
              <a:extLst>
                <a:ext uri="{FF2B5EF4-FFF2-40B4-BE49-F238E27FC236}">
                  <a16:creationId xmlns:a16="http://schemas.microsoft.com/office/drawing/2014/main" id="{FCF21B6A-5831-583F-1B67-171BA18892E9}"/>
                </a:ext>
              </a:extLst>
            </p:cNvPr>
            <p:cNvSpPr txBox="1"/>
            <p:nvPr/>
          </p:nvSpPr>
          <p:spPr>
            <a:xfrm>
              <a:off x="1564647" y="4654764"/>
              <a:ext cx="2537840" cy="553994"/>
            </a:xfrm>
            <a:prstGeom prst="rect">
              <a:avLst/>
            </a:prstGeom>
            <a:noFill/>
            <a:ln w="19050">
              <a:solidFill>
                <a:schemeClr val="bg1"/>
              </a:solidFill>
            </a:ln>
          </p:spPr>
          <p:txBody>
            <a:bodyPr wrap="square" lIns="121917" tIns="60958" rIns="121917" bIns="60958" rtlCol="0">
              <a:spAutoFit/>
            </a:bodyPr>
            <a:lstStyle/>
            <a:p>
              <a:pPr algn="ctr"/>
              <a:r>
                <a:rPr lang="en-US" sz="1400" dirty="0">
                  <a:solidFill>
                    <a:schemeClr val="bg1"/>
                  </a:solidFill>
                  <a:latin typeface="Calibri" panose="020F0502020204030204" pitchFamily="34" charset="0"/>
                  <a:cs typeface="Calibri" panose="020F0502020204030204" pitchFamily="34" charset="0"/>
                </a:rPr>
                <a:t>GOG 209 established pac/carbo </a:t>
              </a:r>
              <a:r>
                <a:rPr lang="en-US" sz="1400" dirty="0">
                  <a:solidFill>
                    <a:srgbClr val="000000"/>
                  </a:solidFill>
                  <a:latin typeface="Calibri" panose="020F0502020204030204" pitchFamily="34" charset="0"/>
                  <a:cs typeface="Calibri" panose="020F0502020204030204" pitchFamily="34" charset="0"/>
                </a:rPr>
                <a:t>as SoC</a:t>
              </a:r>
            </a:p>
          </p:txBody>
        </p:sp>
        <p:sp>
          <p:nvSpPr>
            <p:cNvPr id="68" name="TextBox 67">
              <a:extLst>
                <a:ext uri="{FF2B5EF4-FFF2-40B4-BE49-F238E27FC236}">
                  <a16:creationId xmlns:a16="http://schemas.microsoft.com/office/drawing/2014/main" id="{AA2DCB5E-6717-22A5-0DF7-6265063C538C}"/>
                </a:ext>
              </a:extLst>
            </p:cNvPr>
            <p:cNvSpPr txBox="1"/>
            <p:nvPr/>
          </p:nvSpPr>
          <p:spPr bwMode="auto">
            <a:xfrm>
              <a:off x="1447615" y="5612249"/>
              <a:ext cx="3869638"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cs typeface="Calibri" panose="020F0502020204030204" pitchFamily="34" charset="0"/>
                </a:rPr>
                <a:t>Mo</a:t>
              </a:r>
            </a:p>
          </p:txBody>
        </p:sp>
        <p:sp>
          <p:nvSpPr>
            <p:cNvPr id="69" name="Rectangle 68">
              <a:extLst>
                <a:ext uri="{FF2B5EF4-FFF2-40B4-BE49-F238E27FC236}">
                  <a16:creationId xmlns:a16="http://schemas.microsoft.com/office/drawing/2014/main" id="{D1BCDBA9-BC96-6B10-5B1E-8592957C4EFA}"/>
                </a:ext>
              </a:extLst>
            </p:cNvPr>
            <p:cNvSpPr/>
            <p:nvPr/>
          </p:nvSpPr>
          <p:spPr bwMode="auto">
            <a:xfrm rot="16200000">
              <a:off x="-442431" y="3898340"/>
              <a:ext cx="2770224" cy="170205"/>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cs typeface="Calibri" panose="020F0502020204030204" pitchFamily="34" charset="0"/>
              </a:endParaRPr>
            </a:p>
          </p:txBody>
        </p:sp>
        <p:sp>
          <p:nvSpPr>
            <p:cNvPr id="70" name="TextBox 69">
              <a:extLst>
                <a:ext uri="{FF2B5EF4-FFF2-40B4-BE49-F238E27FC236}">
                  <a16:creationId xmlns:a16="http://schemas.microsoft.com/office/drawing/2014/main" id="{C383A4D7-0486-D253-5C13-4145023F71B2}"/>
                </a:ext>
              </a:extLst>
            </p:cNvPr>
            <p:cNvSpPr txBox="1"/>
            <p:nvPr/>
          </p:nvSpPr>
          <p:spPr bwMode="auto">
            <a:xfrm rot="16200000">
              <a:off x="-741123" y="3587800"/>
              <a:ext cx="3193474" cy="43292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cs typeface="Calibri" panose="020F0502020204030204" pitchFamily="34" charset="0"/>
                </a:rPr>
                <a:t>OS Probability (%)</a:t>
              </a:r>
            </a:p>
          </p:txBody>
        </p:sp>
        <p:grpSp>
          <p:nvGrpSpPr>
            <p:cNvPr id="71" name="Group 70">
              <a:extLst>
                <a:ext uri="{FF2B5EF4-FFF2-40B4-BE49-F238E27FC236}">
                  <a16:creationId xmlns:a16="http://schemas.microsoft.com/office/drawing/2014/main" id="{132EFFCD-B0E2-829C-E2D7-166AE7885F2A}"/>
                </a:ext>
              </a:extLst>
            </p:cNvPr>
            <p:cNvGrpSpPr/>
            <p:nvPr/>
          </p:nvGrpSpPr>
          <p:grpSpPr>
            <a:xfrm>
              <a:off x="2149168" y="2012869"/>
              <a:ext cx="3683815" cy="958670"/>
              <a:chOff x="2718232" y="-1679451"/>
              <a:chExt cx="2945870" cy="856580"/>
            </a:xfrm>
          </p:grpSpPr>
          <p:grpSp>
            <p:nvGrpSpPr>
              <p:cNvPr id="305" name="Group 304">
                <a:extLst>
                  <a:ext uri="{FF2B5EF4-FFF2-40B4-BE49-F238E27FC236}">
                    <a16:creationId xmlns:a16="http://schemas.microsoft.com/office/drawing/2014/main" id="{578B908A-8AB0-1075-4F77-A9B4F47FCBE4}"/>
                  </a:ext>
                </a:extLst>
              </p:cNvPr>
              <p:cNvGrpSpPr/>
              <p:nvPr/>
            </p:nvGrpSpPr>
            <p:grpSpPr>
              <a:xfrm>
                <a:off x="2718232" y="-1679451"/>
                <a:ext cx="2945870" cy="646331"/>
                <a:chOff x="2718232" y="-1679451"/>
                <a:chExt cx="2945870" cy="646331"/>
              </a:xfrm>
            </p:grpSpPr>
            <p:sp>
              <p:nvSpPr>
                <p:cNvPr id="307" name="TextBox 306">
                  <a:extLst>
                    <a:ext uri="{FF2B5EF4-FFF2-40B4-BE49-F238E27FC236}">
                      <a16:creationId xmlns:a16="http://schemas.microsoft.com/office/drawing/2014/main" id="{06CBFEB6-303F-8092-9E3F-26CB001CF4D9}"/>
                    </a:ext>
                  </a:extLst>
                </p:cNvPr>
                <p:cNvSpPr txBox="1"/>
                <p:nvPr/>
              </p:nvSpPr>
              <p:spPr bwMode="auto">
                <a:xfrm>
                  <a:off x="2718232" y="-1679451"/>
                  <a:ext cx="1311612" cy="5775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406400" indent="-398463"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Treatment</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Pac/carbo</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TAP</a:t>
                  </a:r>
                </a:p>
              </p:txBody>
            </p:sp>
            <p:sp>
              <p:nvSpPr>
                <p:cNvPr id="308" name="TextBox 307">
                  <a:extLst>
                    <a:ext uri="{FF2B5EF4-FFF2-40B4-BE49-F238E27FC236}">
                      <a16:creationId xmlns:a16="http://schemas.microsoft.com/office/drawing/2014/main" id="{CCAD6A45-3AAB-23B9-F072-0A0EF5C5596F}"/>
                    </a:ext>
                  </a:extLst>
                </p:cNvPr>
                <p:cNvSpPr txBox="1"/>
                <p:nvPr/>
              </p:nvSpPr>
              <p:spPr bwMode="auto">
                <a:xfrm>
                  <a:off x="3876378" y="-1679451"/>
                  <a:ext cx="695506"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7938"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Event</a:t>
                  </a:r>
                  <a:br>
                    <a:rPr lang="en-US" sz="120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438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427</a:t>
                  </a:r>
                </a:p>
              </p:txBody>
            </p:sp>
            <p:sp>
              <p:nvSpPr>
                <p:cNvPr id="309" name="TextBox 308">
                  <a:extLst>
                    <a:ext uri="{FF2B5EF4-FFF2-40B4-BE49-F238E27FC236}">
                      <a16:creationId xmlns:a16="http://schemas.microsoft.com/office/drawing/2014/main" id="{6EC9AE86-67AB-7F20-5FAD-3E84229E1844}"/>
                    </a:ext>
                  </a:extLst>
                </p:cNvPr>
                <p:cNvSpPr txBox="1"/>
                <p:nvPr/>
              </p:nvSpPr>
              <p:spPr bwMode="auto">
                <a:xfrm>
                  <a:off x="4358308" y="-1679451"/>
                  <a:ext cx="695506"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7938"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Total</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672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656</a:t>
                  </a:r>
                </a:p>
              </p:txBody>
            </p:sp>
            <p:sp>
              <p:nvSpPr>
                <p:cNvPr id="310" name="TextBox 309">
                  <a:extLst>
                    <a:ext uri="{FF2B5EF4-FFF2-40B4-BE49-F238E27FC236}">
                      <a16:creationId xmlns:a16="http://schemas.microsoft.com/office/drawing/2014/main" id="{A13BF128-24C2-9A53-0949-945CB9164344}"/>
                    </a:ext>
                  </a:extLst>
                </p:cNvPr>
                <p:cNvSpPr txBox="1"/>
                <p:nvPr/>
              </p:nvSpPr>
              <p:spPr bwMode="auto">
                <a:xfrm>
                  <a:off x="4840237" y="-1679451"/>
                  <a:ext cx="823865" cy="5775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marL="7938"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Median, Mo</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37.0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41.1</a:t>
                  </a:r>
                </a:p>
              </p:txBody>
            </p:sp>
            <p:cxnSp>
              <p:nvCxnSpPr>
                <p:cNvPr id="311" name="Straight Connector 310">
                  <a:extLst>
                    <a:ext uri="{FF2B5EF4-FFF2-40B4-BE49-F238E27FC236}">
                      <a16:creationId xmlns:a16="http://schemas.microsoft.com/office/drawing/2014/main" id="{23D3292D-BF1A-1739-0AC2-6A6B1B6091FE}"/>
                    </a:ext>
                  </a:extLst>
                </p:cNvPr>
                <p:cNvCxnSpPr>
                  <a:cxnSpLocks/>
                </p:cNvCxnSpPr>
                <p:nvPr/>
              </p:nvCxnSpPr>
              <p:spPr bwMode="auto">
                <a:xfrm flipV="1">
                  <a:off x="2792255" y="-1392388"/>
                  <a:ext cx="263861" cy="1"/>
                </a:xfrm>
                <a:prstGeom prst="line">
                  <a:avLst/>
                </a:prstGeom>
                <a:noFill/>
                <a:ln w="28575" cap="flat" cmpd="sng" algn="ctr">
                  <a:solidFill>
                    <a:schemeClr val="accent1"/>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CAFCFA8E-2F85-B07B-8AA2-D09BF29493D7}"/>
                    </a:ext>
                  </a:extLst>
                </p:cNvPr>
                <p:cNvCxnSpPr>
                  <a:cxnSpLocks/>
                </p:cNvCxnSpPr>
                <p:nvPr/>
              </p:nvCxnSpPr>
              <p:spPr bwMode="auto">
                <a:xfrm flipV="1">
                  <a:off x="2792255" y="-1232309"/>
                  <a:ext cx="263861" cy="1"/>
                </a:xfrm>
                <a:prstGeom prst="line">
                  <a:avLst/>
                </a:prstGeom>
                <a:noFill/>
                <a:ln w="28575" cap="flat" cmpd="sng" algn="ctr">
                  <a:solidFill>
                    <a:schemeClr val="accent3"/>
                  </a:solidFill>
                  <a:prstDash val="solid"/>
                  <a:round/>
                  <a:headEnd type="none" w="med" len="med"/>
                  <a:tailEnd type="none" w="med" len="med"/>
                </a:ln>
                <a:effectLst/>
              </p:spPr>
            </p:cxnSp>
          </p:grpSp>
          <p:sp>
            <p:nvSpPr>
              <p:cNvPr id="306" name="TextBox 305">
                <a:extLst>
                  <a:ext uri="{FF2B5EF4-FFF2-40B4-BE49-F238E27FC236}">
                    <a16:creationId xmlns:a16="http://schemas.microsoft.com/office/drawing/2014/main" id="{E6A50815-648A-6645-1BA9-FDC43827F3E5}"/>
                  </a:ext>
                </a:extLst>
              </p:cNvPr>
              <p:cNvSpPr txBox="1"/>
              <p:nvPr/>
            </p:nvSpPr>
            <p:spPr bwMode="auto">
              <a:xfrm>
                <a:off x="2718232" y="-1097872"/>
                <a:ext cx="2673517" cy="2750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nSpc>
                    <a:spcPct val="100000"/>
                  </a:lnSpc>
                  <a:spcBef>
                    <a:spcPct val="50000"/>
                  </a:spcBef>
                  <a:buClrTx/>
                  <a:buFontTx/>
                  <a:buNone/>
                  <a:defRPr sz="1400" b="0">
                    <a:solidFill>
                      <a:schemeClr val="bg1"/>
                    </a:solidFill>
                    <a:latin typeface="Calibri" panose="020F0502020204030204" pitchFamily="34" charset="0"/>
                    <a:cs typeface="Calibri" panose="020F0502020204030204" pitchFamily="34" charset="0"/>
                  </a:defRPr>
                </a:lvl1pPr>
              </a:lstStyle>
              <a:p>
                <a:pPr algn="ctr"/>
                <a:r>
                  <a:rPr lang="en-US" dirty="0"/>
                  <a:t>Stratified HR: 1.002 (90% CI: 0.895-1.121)</a:t>
                </a:r>
              </a:p>
            </p:txBody>
          </p:sp>
        </p:grpSp>
        <p:cxnSp>
          <p:nvCxnSpPr>
            <p:cNvPr id="72" name="Straight Connector 71">
              <a:extLst>
                <a:ext uri="{FF2B5EF4-FFF2-40B4-BE49-F238E27FC236}">
                  <a16:creationId xmlns:a16="http://schemas.microsoft.com/office/drawing/2014/main" id="{343C8440-C74B-D72A-7B37-F9BC5DBE3D58}"/>
                </a:ext>
              </a:extLst>
            </p:cNvPr>
            <p:cNvCxnSpPr>
              <a:cxnSpLocks/>
            </p:cNvCxnSpPr>
            <p:nvPr/>
          </p:nvCxnSpPr>
          <p:spPr bwMode="auto">
            <a:xfrm>
              <a:off x="1447616" y="5405696"/>
              <a:ext cx="4054917"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EA1B0F89-5E6B-FDD2-0239-980FD10F19C1}"/>
                </a:ext>
              </a:extLst>
            </p:cNvPr>
            <p:cNvCxnSpPr>
              <a:cxnSpLocks/>
            </p:cNvCxnSpPr>
            <p:nvPr/>
          </p:nvCxnSpPr>
          <p:spPr bwMode="auto">
            <a:xfrm flipV="1">
              <a:off x="1453706" y="2150374"/>
              <a:ext cx="0" cy="3255322"/>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5CC36B8D-07C4-0CCB-9C09-B1AA2B4629DD}"/>
                </a:ext>
              </a:extLst>
            </p:cNvPr>
            <p:cNvCxnSpPr>
              <a:cxnSpLocks/>
            </p:cNvCxnSpPr>
            <p:nvPr/>
          </p:nvCxnSpPr>
          <p:spPr bwMode="auto">
            <a:xfrm flipH="1">
              <a:off x="1453706" y="5405696"/>
              <a:ext cx="0" cy="83196"/>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8C019788-5B46-B985-1210-EE8221D5039B}"/>
                </a:ext>
              </a:extLst>
            </p:cNvPr>
            <p:cNvCxnSpPr>
              <a:cxnSpLocks/>
            </p:cNvCxnSpPr>
            <p:nvPr/>
          </p:nvCxnSpPr>
          <p:spPr bwMode="auto">
            <a:xfrm flipH="1">
              <a:off x="1727915" y="5405696"/>
              <a:ext cx="0" cy="83196"/>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DAAE319E-25C6-7A87-7A53-DD3F1041DDE7}"/>
                </a:ext>
              </a:extLst>
            </p:cNvPr>
            <p:cNvCxnSpPr>
              <a:cxnSpLocks/>
            </p:cNvCxnSpPr>
            <p:nvPr/>
          </p:nvCxnSpPr>
          <p:spPr bwMode="auto">
            <a:xfrm flipH="1">
              <a:off x="2002124" y="5405696"/>
              <a:ext cx="0" cy="83196"/>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C6C82469-9CA5-5981-8DA1-03A9E0B18A0A}"/>
                </a:ext>
              </a:extLst>
            </p:cNvPr>
            <p:cNvCxnSpPr>
              <a:cxnSpLocks/>
            </p:cNvCxnSpPr>
            <p:nvPr/>
          </p:nvCxnSpPr>
          <p:spPr bwMode="auto">
            <a:xfrm flipH="1">
              <a:off x="2276333" y="5405696"/>
              <a:ext cx="0" cy="83196"/>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47126459-AE63-91D6-562B-CC430AA65B06}"/>
                </a:ext>
              </a:extLst>
            </p:cNvPr>
            <p:cNvCxnSpPr>
              <a:cxnSpLocks/>
            </p:cNvCxnSpPr>
            <p:nvPr/>
          </p:nvCxnSpPr>
          <p:spPr bwMode="auto">
            <a:xfrm flipH="1">
              <a:off x="2550542" y="5405696"/>
              <a:ext cx="0" cy="83196"/>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41313996-145A-711D-323C-3BB3F58C9C8A}"/>
                </a:ext>
              </a:extLst>
            </p:cNvPr>
            <p:cNvCxnSpPr>
              <a:cxnSpLocks/>
            </p:cNvCxnSpPr>
            <p:nvPr/>
          </p:nvCxnSpPr>
          <p:spPr bwMode="auto">
            <a:xfrm flipH="1">
              <a:off x="2824751" y="5405696"/>
              <a:ext cx="0" cy="83196"/>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C1BA416A-406E-B011-866E-CC8AE5B19440}"/>
                </a:ext>
              </a:extLst>
            </p:cNvPr>
            <p:cNvCxnSpPr>
              <a:cxnSpLocks/>
            </p:cNvCxnSpPr>
            <p:nvPr/>
          </p:nvCxnSpPr>
          <p:spPr bwMode="auto">
            <a:xfrm flipH="1">
              <a:off x="3098960" y="5405696"/>
              <a:ext cx="0" cy="83196"/>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E1ECA713-EE86-C148-789E-7518186BD050}"/>
                </a:ext>
              </a:extLst>
            </p:cNvPr>
            <p:cNvCxnSpPr>
              <a:cxnSpLocks/>
            </p:cNvCxnSpPr>
            <p:nvPr/>
          </p:nvCxnSpPr>
          <p:spPr bwMode="auto">
            <a:xfrm flipH="1">
              <a:off x="3373169" y="5405696"/>
              <a:ext cx="0" cy="83196"/>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39AC6FFB-9E38-2EF2-937B-C86A005429FC}"/>
                </a:ext>
              </a:extLst>
            </p:cNvPr>
            <p:cNvCxnSpPr>
              <a:cxnSpLocks/>
            </p:cNvCxnSpPr>
            <p:nvPr/>
          </p:nvCxnSpPr>
          <p:spPr bwMode="auto">
            <a:xfrm flipH="1">
              <a:off x="3647378" y="5405696"/>
              <a:ext cx="0" cy="83196"/>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B3BA053E-98B6-3537-6B5F-AE62374E5437}"/>
                </a:ext>
              </a:extLst>
            </p:cNvPr>
            <p:cNvCxnSpPr>
              <a:cxnSpLocks/>
            </p:cNvCxnSpPr>
            <p:nvPr/>
          </p:nvCxnSpPr>
          <p:spPr bwMode="auto">
            <a:xfrm flipH="1">
              <a:off x="3921587" y="5405696"/>
              <a:ext cx="0" cy="83196"/>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9A18E970-83F8-DC50-C5FD-8E66083CCBE6}"/>
                </a:ext>
              </a:extLst>
            </p:cNvPr>
            <p:cNvCxnSpPr>
              <a:cxnSpLocks/>
            </p:cNvCxnSpPr>
            <p:nvPr/>
          </p:nvCxnSpPr>
          <p:spPr bwMode="auto">
            <a:xfrm flipH="1">
              <a:off x="4195796" y="5405696"/>
              <a:ext cx="0" cy="83196"/>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A9D7F78A-5533-1F41-5826-4CC03EAFA6C9}"/>
                </a:ext>
              </a:extLst>
            </p:cNvPr>
            <p:cNvCxnSpPr>
              <a:cxnSpLocks/>
            </p:cNvCxnSpPr>
            <p:nvPr/>
          </p:nvCxnSpPr>
          <p:spPr bwMode="auto">
            <a:xfrm flipH="1">
              <a:off x="4470005" y="5405696"/>
              <a:ext cx="0" cy="83196"/>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12DBE5D6-BA16-98F8-FCF7-8CC53383A2C1}"/>
                </a:ext>
              </a:extLst>
            </p:cNvPr>
            <p:cNvCxnSpPr>
              <a:cxnSpLocks/>
            </p:cNvCxnSpPr>
            <p:nvPr/>
          </p:nvCxnSpPr>
          <p:spPr bwMode="auto">
            <a:xfrm flipH="1">
              <a:off x="4744214" y="5405696"/>
              <a:ext cx="0" cy="83196"/>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3677BDCF-84ED-97CF-2F12-A27AF5199A8F}"/>
                </a:ext>
              </a:extLst>
            </p:cNvPr>
            <p:cNvCxnSpPr>
              <a:cxnSpLocks/>
            </p:cNvCxnSpPr>
            <p:nvPr/>
          </p:nvCxnSpPr>
          <p:spPr bwMode="auto">
            <a:xfrm flipH="1">
              <a:off x="5018423" y="5405696"/>
              <a:ext cx="0" cy="83196"/>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3D5AB13C-F363-71C3-8037-4E1354225453}"/>
                </a:ext>
              </a:extLst>
            </p:cNvPr>
            <p:cNvCxnSpPr>
              <a:cxnSpLocks/>
            </p:cNvCxnSpPr>
            <p:nvPr/>
          </p:nvCxnSpPr>
          <p:spPr bwMode="auto">
            <a:xfrm flipH="1">
              <a:off x="5292628" y="5405696"/>
              <a:ext cx="0" cy="83196"/>
            </a:xfrm>
            <a:prstGeom prst="line">
              <a:avLst/>
            </a:prstGeom>
            <a:noFill/>
            <a:ln w="28575" cap="flat" cmpd="sng" algn="ctr">
              <a:solidFill>
                <a:schemeClr val="bg1"/>
              </a:solidFill>
              <a:prstDash val="solid"/>
              <a:round/>
              <a:headEnd type="none" w="med" len="med"/>
              <a:tailEnd type="none" w="med" len="med"/>
            </a:ln>
            <a:effectLst/>
          </p:spPr>
        </p:cxnSp>
        <p:sp>
          <p:nvSpPr>
            <p:cNvPr id="89" name="TextBox 88">
              <a:extLst>
                <a:ext uri="{FF2B5EF4-FFF2-40B4-BE49-F238E27FC236}">
                  <a16:creationId xmlns:a16="http://schemas.microsoft.com/office/drawing/2014/main" id="{544D61BB-B89B-C3D8-88A5-06F52A409D42}"/>
                </a:ext>
              </a:extLst>
            </p:cNvPr>
            <p:cNvSpPr txBox="1"/>
            <p:nvPr/>
          </p:nvSpPr>
          <p:spPr bwMode="auto">
            <a:xfrm>
              <a:off x="4111179" y="4888724"/>
              <a:ext cx="1469234" cy="40004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cs typeface="Calibri" panose="020F0502020204030204" pitchFamily="34" charset="0"/>
                </a:rPr>
                <a:t>+ Censored</a:t>
              </a:r>
            </a:p>
          </p:txBody>
        </p:sp>
        <p:sp>
          <p:nvSpPr>
            <p:cNvPr id="90" name="TextBox 89">
              <a:extLst>
                <a:ext uri="{FF2B5EF4-FFF2-40B4-BE49-F238E27FC236}">
                  <a16:creationId xmlns:a16="http://schemas.microsoft.com/office/drawing/2014/main" id="{8FEFB586-0467-6DBD-A16E-7E9181DF9EA5}"/>
                </a:ext>
              </a:extLst>
            </p:cNvPr>
            <p:cNvSpPr txBox="1"/>
            <p:nvPr/>
          </p:nvSpPr>
          <p:spPr bwMode="auto">
            <a:xfrm>
              <a:off x="817941" y="1981920"/>
              <a:ext cx="611116" cy="4400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1.0</a:t>
              </a:r>
            </a:p>
          </p:txBody>
        </p:sp>
        <p:cxnSp>
          <p:nvCxnSpPr>
            <p:cNvPr id="91" name="Straight Connector 90">
              <a:extLst>
                <a:ext uri="{FF2B5EF4-FFF2-40B4-BE49-F238E27FC236}">
                  <a16:creationId xmlns:a16="http://schemas.microsoft.com/office/drawing/2014/main" id="{72ED27CA-0C93-EA4D-5BB2-67DE2E1578D8}"/>
                </a:ext>
              </a:extLst>
            </p:cNvPr>
            <p:cNvCxnSpPr>
              <a:cxnSpLocks/>
            </p:cNvCxnSpPr>
            <p:nvPr/>
          </p:nvCxnSpPr>
          <p:spPr bwMode="auto">
            <a:xfrm flipH="1">
              <a:off x="1373710" y="2162754"/>
              <a:ext cx="81850"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4A70FE99-11FF-2FC7-983F-CFA0B29C4C72}"/>
                </a:ext>
              </a:extLst>
            </p:cNvPr>
            <p:cNvCxnSpPr>
              <a:cxnSpLocks/>
            </p:cNvCxnSpPr>
            <p:nvPr/>
          </p:nvCxnSpPr>
          <p:spPr bwMode="auto">
            <a:xfrm flipH="1">
              <a:off x="1373710" y="2811343"/>
              <a:ext cx="81850"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9A138566-114A-576E-031A-23A4C70EE741}"/>
                </a:ext>
              </a:extLst>
            </p:cNvPr>
            <p:cNvCxnSpPr>
              <a:cxnSpLocks/>
            </p:cNvCxnSpPr>
            <p:nvPr/>
          </p:nvCxnSpPr>
          <p:spPr bwMode="auto">
            <a:xfrm flipH="1">
              <a:off x="1373710" y="3459931"/>
              <a:ext cx="81850"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D1BA8F63-7F7A-6FE4-300D-C243259B444E}"/>
                </a:ext>
              </a:extLst>
            </p:cNvPr>
            <p:cNvCxnSpPr>
              <a:cxnSpLocks/>
            </p:cNvCxnSpPr>
            <p:nvPr/>
          </p:nvCxnSpPr>
          <p:spPr bwMode="auto">
            <a:xfrm flipH="1">
              <a:off x="1373710" y="4108519"/>
              <a:ext cx="81850" cy="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B4148A6A-A81B-5BA4-B2B9-E3310063026B}"/>
                </a:ext>
              </a:extLst>
            </p:cNvPr>
            <p:cNvCxnSpPr>
              <a:cxnSpLocks/>
            </p:cNvCxnSpPr>
            <p:nvPr/>
          </p:nvCxnSpPr>
          <p:spPr bwMode="auto">
            <a:xfrm flipH="1">
              <a:off x="1373710" y="4757108"/>
              <a:ext cx="81850" cy="0"/>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8E396B6C-F2A9-07E6-90E5-6D149C51FC48}"/>
                </a:ext>
              </a:extLst>
            </p:cNvPr>
            <p:cNvCxnSpPr>
              <a:cxnSpLocks/>
            </p:cNvCxnSpPr>
            <p:nvPr/>
          </p:nvCxnSpPr>
          <p:spPr bwMode="auto">
            <a:xfrm flipH="1">
              <a:off x="1373710" y="5405696"/>
              <a:ext cx="81850" cy="0"/>
            </a:xfrm>
            <a:prstGeom prst="line">
              <a:avLst/>
            </a:prstGeom>
            <a:noFill/>
            <a:ln w="28575" cap="flat" cmpd="sng" algn="ctr">
              <a:solidFill>
                <a:schemeClr val="bg1"/>
              </a:solidFill>
              <a:prstDash val="solid"/>
              <a:round/>
              <a:headEnd type="none" w="med" len="med"/>
              <a:tailEnd type="none" w="med" len="med"/>
            </a:ln>
            <a:effectLst/>
          </p:spPr>
        </p:cxnSp>
        <p:sp>
          <p:nvSpPr>
            <p:cNvPr id="97" name="TextBox 96">
              <a:extLst>
                <a:ext uri="{FF2B5EF4-FFF2-40B4-BE49-F238E27FC236}">
                  <a16:creationId xmlns:a16="http://schemas.microsoft.com/office/drawing/2014/main" id="{B2DF94F9-113D-1A1D-032E-261E14888261}"/>
                </a:ext>
              </a:extLst>
            </p:cNvPr>
            <p:cNvSpPr txBox="1"/>
            <p:nvPr/>
          </p:nvSpPr>
          <p:spPr bwMode="auto">
            <a:xfrm>
              <a:off x="817941" y="2630611"/>
              <a:ext cx="611116" cy="4400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0.8</a:t>
              </a:r>
            </a:p>
          </p:txBody>
        </p:sp>
        <p:sp>
          <p:nvSpPr>
            <p:cNvPr id="98" name="TextBox 97">
              <a:extLst>
                <a:ext uri="{FF2B5EF4-FFF2-40B4-BE49-F238E27FC236}">
                  <a16:creationId xmlns:a16="http://schemas.microsoft.com/office/drawing/2014/main" id="{E8138EBA-5122-8B63-A315-4EB9995C09B9}"/>
                </a:ext>
              </a:extLst>
            </p:cNvPr>
            <p:cNvSpPr txBox="1"/>
            <p:nvPr/>
          </p:nvSpPr>
          <p:spPr bwMode="auto">
            <a:xfrm>
              <a:off x="817941" y="3279302"/>
              <a:ext cx="611116" cy="4400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0.6</a:t>
              </a:r>
            </a:p>
          </p:txBody>
        </p:sp>
        <p:sp>
          <p:nvSpPr>
            <p:cNvPr id="99" name="TextBox 98">
              <a:extLst>
                <a:ext uri="{FF2B5EF4-FFF2-40B4-BE49-F238E27FC236}">
                  <a16:creationId xmlns:a16="http://schemas.microsoft.com/office/drawing/2014/main" id="{AC999644-0E74-2E7E-9C88-C325563F9E1B}"/>
                </a:ext>
              </a:extLst>
            </p:cNvPr>
            <p:cNvSpPr txBox="1"/>
            <p:nvPr/>
          </p:nvSpPr>
          <p:spPr bwMode="auto">
            <a:xfrm>
              <a:off x="817941" y="3927993"/>
              <a:ext cx="611116" cy="4400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0.4</a:t>
              </a:r>
            </a:p>
          </p:txBody>
        </p:sp>
        <p:sp>
          <p:nvSpPr>
            <p:cNvPr id="100" name="TextBox 99">
              <a:extLst>
                <a:ext uri="{FF2B5EF4-FFF2-40B4-BE49-F238E27FC236}">
                  <a16:creationId xmlns:a16="http://schemas.microsoft.com/office/drawing/2014/main" id="{C0364263-11DC-FD26-2397-A75CFD52DA62}"/>
                </a:ext>
              </a:extLst>
            </p:cNvPr>
            <p:cNvSpPr txBox="1"/>
            <p:nvPr/>
          </p:nvSpPr>
          <p:spPr bwMode="auto">
            <a:xfrm>
              <a:off x="817941" y="4576684"/>
              <a:ext cx="611116" cy="4400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0.2</a:t>
              </a:r>
            </a:p>
          </p:txBody>
        </p:sp>
        <p:sp>
          <p:nvSpPr>
            <p:cNvPr id="101" name="TextBox 100">
              <a:extLst>
                <a:ext uri="{FF2B5EF4-FFF2-40B4-BE49-F238E27FC236}">
                  <a16:creationId xmlns:a16="http://schemas.microsoft.com/office/drawing/2014/main" id="{B18A507F-F5DA-0792-5537-BD83D0DD3CDA}"/>
                </a:ext>
              </a:extLst>
            </p:cNvPr>
            <p:cNvSpPr txBox="1"/>
            <p:nvPr/>
          </p:nvSpPr>
          <p:spPr bwMode="auto">
            <a:xfrm>
              <a:off x="817941" y="5225377"/>
              <a:ext cx="611116"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0</a:t>
              </a:r>
            </a:p>
          </p:txBody>
        </p:sp>
        <p:sp>
          <p:nvSpPr>
            <p:cNvPr id="102" name="TextBox 101">
              <a:extLst>
                <a:ext uri="{FF2B5EF4-FFF2-40B4-BE49-F238E27FC236}">
                  <a16:creationId xmlns:a16="http://schemas.microsoft.com/office/drawing/2014/main" id="{3DB3E968-DC75-0171-A798-71EECB36EAEB}"/>
                </a:ext>
              </a:extLst>
            </p:cNvPr>
            <p:cNvSpPr txBox="1"/>
            <p:nvPr/>
          </p:nvSpPr>
          <p:spPr bwMode="auto">
            <a:xfrm>
              <a:off x="2794276" y="5440157"/>
              <a:ext cx="611116" cy="3600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72</a:t>
              </a:r>
            </a:p>
          </p:txBody>
        </p:sp>
        <p:sp>
          <p:nvSpPr>
            <p:cNvPr id="103" name="TextBox 102">
              <a:extLst>
                <a:ext uri="{FF2B5EF4-FFF2-40B4-BE49-F238E27FC236}">
                  <a16:creationId xmlns:a16="http://schemas.microsoft.com/office/drawing/2014/main" id="{AB07CD9A-D00A-1AD9-AAC6-62E3424F5BE7}"/>
                </a:ext>
              </a:extLst>
            </p:cNvPr>
            <p:cNvSpPr txBox="1"/>
            <p:nvPr/>
          </p:nvSpPr>
          <p:spPr bwMode="auto">
            <a:xfrm>
              <a:off x="4987070" y="5441570"/>
              <a:ext cx="611116" cy="3600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168</a:t>
              </a:r>
            </a:p>
          </p:txBody>
        </p:sp>
        <p:sp>
          <p:nvSpPr>
            <p:cNvPr id="104" name="TextBox 103">
              <a:extLst>
                <a:ext uri="{FF2B5EF4-FFF2-40B4-BE49-F238E27FC236}">
                  <a16:creationId xmlns:a16="http://schemas.microsoft.com/office/drawing/2014/main" id="{B49FFC10-49AC-3B97-352A-945060150041}"/>
                </a:ext>
              </a:extLst>
            </p:cNvPr>
            <p:cNvSpPr txBox="1"/>
            <p:nvPr/>
          </p:nvSpPr>
          <p:spPr bwMode="auto">
            <a:xfrm>
              <a:off x="1150587" y="5441570"/>
              <a:ext cx="611116" cy="3600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0</a:t>
              </a:r>
            </a:p>
          </p:txBody>
        </p:sp>
        <p:sp>
          <p:nvSpPr>
            <p:cNvPr id="105" name="TextBox 104">
              <a:extLst>
                <a:ext uri="{FF2B5EF4-FFF2-40B4-BE49-F238E27FC236}">
                  <a16:creationId xmlns:a16="http://schemas.microsoft.com/office/drawing/2014/main" id="{E5B697B7-B86B-3E0C-C0F3-65B9D188D8C6}"/>
                </a:ext>
              </a:extLst>
            </p:cNvPr>
            <p:cNvSpPr txBox="1"/>
            <p:nvPr/>
          </p:nvSpPr>
          <p:spPr bwMode="auto">
            <a:xfrm>
              <a:off x="1424622" y="5441570"/>
              <a:ext cx="611116" cy="3600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12</a:t>
              </a:r>
            </a:p>
          </p:txBody>
        </p:sp>
        <p:sp>
          <p:nvSpPr>
            <p:cNvPr id="106" name="TextBox 105">
              <a:extLst>
                <a:ext uri="{FF2B5EF4-FFF2-40B4-BE49-F238E27FC236}">
                  <a16:creationId xmlns:a16="http://schemas.microsoft.com/office/drawing/2014/main" id="{A842727C-1552-F6D0-0A80-070255919225}"/>
                </a:ext>
              </a:extLst>
            </p:cNvPr>
            <p:cNvSpPr txBox="1"/>
            <p:nvPr/>
          </p:nvSpPr>
          <p:spPr bwMode="auto">
            <a:xfrm>
              <a:off x="1698657" y="5441570"/>
              <a:ext cx="611116" cy="3600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24</a:t>
              </a:r>
            </a:p>
          </p:txBody>
        </p:sp>
        <p:sp>
          <p:nvSpPr>
            <p:cNvPr id="107" name="TextBox 106">
              <a:extLst>
                <a:ext uri="{FF2B5EF4-FFF2-40B4-BE49-F238E27FC236}">
                  <a16:creationId xmlns:a16="http://schemas.microsoft.com/office/drawing/2014/main" id="{A9D81301-8D40-4158-E9D9-A102D9427553}"/>
                </a:ext>
              </a:extLst>
            </p:cNvPr>
            <p:cNvSpPr txBox="1"/>
            <p:nvPr/>
          </p:nvSpPr>
          <p:spPr bwMode="auto">
            <a:xfrm>
              <a:off x="1972692" y="5441570"/>
              <a:ext cx="611116" cy="3600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36</a:t>
              </a:r>
            </a:p>
          </p:txBody>
        </p:sp>
        <p:sp>
          <p:nvSpPr>
            <p:cNvPr id="108" name="TextBox 107">
              <a:extLst>
                <a:ext uri="{FF2B5EF4-FFF2-40B4-BE49-F238E27FC236}">
                  <a16:creationId xmlns:a16="http://schemas.microsoft.com/office/drawing/2014/main" id="{F8218D41-1DE7-3CE2-C573-145C0A22668E}"/>
                </a:ext>
              </a:extLst>
            </p:cNvPr>
            <p:cNvSpPr txBox="1"/>
            <p:nvPr/>
          </p:nvSpPr>
          <p:spPr bwMode="auto">
            <a:xfrm>
              <a:off x="2246728" y="5441570"/>
              <a:ext cx="611116" cy="3600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48</a:t>
              </a:r>
            </a:p>
          </p:txBody>
        </p:sp>
        <p:sp>
          <p:nvSpPr>
            <p:cNvPr id="109" name="TextBox 108">
              <a:extLst>
                <a:ext uri="{FF2B5EF4-FFF2-40B4-BE49-F238E27FC236}">
                  <a16:creationId xmlns:a16="http://schemas.microsoft.com/office/drawing/2014/main" id="{D1B56394-E092-37DE-4E32-C81168838C3B}"/>
                </a:ext>
              </a:extLst>
            </p:cNvPr>
            <p:cNvSpPr txBox="1"/>
            <p:nvPr/>
          </p:nvSpPr>
          <p:spPr bwMode="auto">
            <a:xfrm>
              <a:off x="3068833" y="5441570"/>
              <a:ext cx="611116" cy="3600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84</a:t>
              </a:r>
            </a:p>
          </p:txBody>
        </p:sp>
        <p:sp>
          <p:nvSpPr>
            <p:cNvPr id="110" name="TextBox 109">
              <a:extLst>
                <a:ext uri="{FF2B5EF4-FFF2-40B4-BE49-F238E27FC236}">
                  <a16:creationId xmlns:a16="http://schemas.microsoft.com/office/drawing/2014/main" id="{73593B28-F136-2F60-B608-2E91F105ACFE}"/>
                </a:ext>
              </a:extLst>
            </p:cNvPr>
            <p:cNvSpPr txBox="1"/>
            <p:nvPr/>
          </p:nvSpPr>
          <p:spPr bwMode="auto">
            <a:xfrm>
              <a:off x="3342868" y="5441570"/>
              <a:ext cx="611116" cy="3600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96</a:t>
              </a:r>
            </a:p>
          </p:txBody>
        </p:sp>
        <p:sp>
          <p:nvSpPr>
            <p:cNvPr id="111" name="TextBox 110">
              <a:extLst>
                <a:ext uri="{FF2B5EF4-FFF2-40B4-BE49-F238E27FC236}">
                  <a16:creationId xmlns:a16="http://schemas.microsoft.com/office/drawing/2014/main" id="{EC219ECD-DE0F-25B0-24BD-4E257FDB62F4}"/>
                </a:ext>
              </a:extLst>
            </p:cNvPr>
            <p:cNvSpPr txBox="1"/>
            <p:nvPr/>
          </p:nvSpPr>
          <p:spPr bwMode="auto">
            <a:xfrm>
              <a:off x="3616903" y="5441570"/>
              <a:ext cx="611116" cy="3600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108</a:t>
              </a:r>
            </a:p>
          </p:txBody>
        </p:sp>
        <p:sp>
          <p:nvSpPr>
            <p:cNvPr id="112" name="TextBox 111">
              <a:extLst>
                <a:ext uri="{FF2B5EF4-FFF2-40B4-BE49-F238E27FC236}">
                  <a16:creationId xmlns:a16="http://schemas.microsoft.com/office/drawing/2014/main" id="{297AAF41-BF9B-984B-4F8A-09DE4D6C58B2}"/>
                </a:ext>
              </a:extLst>
            </p:cNvPr>
            <p:cNvSpPr txBox="1"/>
            <p:nvPr/>
          </p:nvSpPr>
          <p:spPr bwMode="auto">
            <a:xfrm>
              <a:off x="3890938" y="5441570"/>
              <a:ext cx="611116" cy="3600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120</a:t>
              </a:r>
            </a:p>
          </p:txBody>
        </p:sp>
        <p:sp>
          <p:nvSpPr>
            <p:cNvPr id="113" name="TextBox 112">
              <a:extLst>
                <a:ext uri="{FF2B5EF4-FFF2-40B4-BE49-F238E27FC236}">
                  <a16:creationId xmlns:a16="http://schemas.microsoft.com/office/drawing/2014/main" id="{2A328842-8C16-8EEC-EA20-816447962AC9}"/>
                </a:ext>
              </a:extLst>
            </p:cNvPr>
            <p:cNvSpPr txBox="1"/>
            <p:nvPr/>
          </p:nvSpPr>
          <p:spPr bwMode="auto">
            <a:xfrm>
              <a:off x="4164973" y="5441570"/>
              <a:ext cx="611116" cy="3600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132</a:t>
              </a:r>
            </a:p>
          </p:txBody>
        </p:sp>
        <p:sp>
          <p:nvSpPr>
            <p:cNvPr id="114" name="TextBox 113">
              <a:extLst>
                <a:ext uri="{FF2B5EF4-FFF2-40B4-BE49-F238E27FC236}">
                  <a16:creationId xmlns:a16="http://schemas.microsoft.com/office/drawing/2014/main" id="{023CE391-B182-3DA3-2A82-C244477B3CEE}"/>
                </a:ext>
              </a:extLst>
            </p:cNvPr>
            <p:cNvSpPr txBox="1"/>
            <p:nvPr/>
          </p:nvSpPr>
          <p:spPr bwMode="auto">
            <a:xfrm>
              <a:off x="4439008" y="5441570"/>
              <a:ext cx="611116" cy="3600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144</a:t>
              </a:r>
            </a:p>
          </p:txBody>
        </p:sp>
        <p:sp>
          <p:nvSpPr>
            <p:cNvPr id="115" name="TextBox 114">
              <a:extLst>
                <a:ext uri="{FF2B5EF4-FFF2-40B4-BE49-F238E27FC236}">
                  <a16:creationId xmlns:a16="http://schemas.microsoft.com/office/drawing/2014/main" id="{000ADBF2-6BD4-611A-C468-1493E7E0803B}"/>
                </a:ext>
              </a:extLst>
            </p:cNvPr>
            <p:cNvSpPr txBox="1"/>
            <p:nvPr/>
          </p:nvSpPr>
          <p:spPr bwMode="auto">
            <a:xfrm>
              <a:off x="4713044" y="5441570"/>
              <a:ext cx="611116" cy="3600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cs typeface="Calibri" panose="020F0502020204030204" pitchFamily="34" charset="0"/>
                </a:rPr>
                <a:t>156</a:t>
              </a:r>
            </a:p>
          </p:txBody>
        </p:sp>
        <p:grpSp>
          <p:nvGrpSpPr>
            <p:cNvPr id="116" name="Group 115">
              <a:extLst>
                <a:ext uri="{FF2B5EF4-FFF2-40B4-BE49-F238E27FC236}">
                  <a16:creationId xmlns:a16="http://schemas.microsoft.com/office/drawing/2014/main" id="{2966DF0D-C743-85BB-7E31-8863BC15FCDF}"/>
                </a:ext>
              </a:extLst>
            </p:cNvPr>
            <p:cNvGrpSpPr/>
            <p:nvPr/>
          </p:nvGrpSpPr>
          <p:grpSpPr>
            <a:xfrm>
              <a:off x="1485078" y="2147386"/>
              <a:ext cx="3779643" cy="2476064"/>
              <a:chOff x="4203032" y="2277979"/>
              <a:chExt cx="2955757" cy="1905000"/>
            </a:xfrm>
          </p:grpSpPr>
          <p:sp>
            <p:nvSpPr>
              <p:cNvPr id="303" name="Freeform 42">
                <a:extLst>
                  <a:ext uri="{FF2B5EF4-FFF2-40B4-BE49-F238E27FC236}">
                    <a16:creationId xmlns:a16="http://schemas.microsoft.com/office/drawing/2014/main" id="{68AC81C4-4166-6E54-1E83-6FA78D5C5E06}"/>
                  </a:ext>
                </a:extLst>
              </p:cNvPr>
              <p:cNvSpPr/>
              <p:nvPr/>
            </p:nvSpPr>
            <p:spPr bwMode="auto">
              <a:xfrm>
                <a:off x="5482389" y="3830053"/>
                <a:ext cx="1676400" cy="352926"/>
              </a:xfrm>
              <a:custGeom>
                <a:avLst/>
                <a:gdLst>
                  <a:gd name="connsiteX0" fmla="*/ 1676400 w 1676400"/>
                  <a:gd name="connsiteY0" fmla="*/ 348915 h 352926"/>
                  <a:gd name="connsiteX1" fmla="*/ 1375611 w 1676400"/>
                  <a:gd name="connsiteY1" fmla="*/ 352926 h 352926"/>
                  <a:gd name="connsiteX2" fmla="*/ 1383632 w 1676400"/>
                  <a:gd name="connsiteY2" fmla="*/ 248652 h 352926"/>
                  <a:gd name="connsiteX3" fmla="*/ 1283369 w 1676400"/>
                  <a:gd name="connsiteY3" fmla="*/ 248652 h 352926"/>
                  <a:gd name="connsiteX4" fmla="*/ 1287379 w 1676400"/>
                  <a:gd name="connsiteY4" fmla="*/ 204536 h 352926"/>
                  <a:gd name="connsiteX5" fmla="*/ 1034716 w 1676400"/>
                  <a:gd name="connsiteY5" fmla="*/ 208547 h 352926"/>
                  <a:gd name="connsiteX6" fmla="*/ 1034716 w 1676400"/>
                  <a:gd name="connsiteY6" fmla="*/ 172452 h 352926"/>
                  <a:gd name="connsiteX7" fmla="*/ 962527 w 1676400"/>
                  <a:gd name="connsiteY7" fmla="*/ 176463 h 352926"/>
                  <a:gd name="connsiteX8" fmla="*/ 962527 w 1676400"/>
                  <a:gd name="connsiteY8" fmla="*/ 152400 h 352926"/>
                  <a:gd name="connsiteX9" fmla="*/ 778043 w 1676400"/>
                  <a:gd name="connsiteY9" fmla="*/ 152400 h 352926"/>
                  <a:gd name="connsiteX10" fmla="*/ 778043 w 1676400"/>
                  <a:gd name="connsiteY10" fmla="*/ 152400 h 352926"/>
                  <a:gd name="connsiteX11" fmla="*/ 681790 w 1676400"/>
                  <a:gd name="connsiteY11" fmla="*/ 96252 h 352926"/>
                  <a:gd name="connsiteX12" fmla="*/ 645695 w 1676400"/>
                  <a:gd name="connsiteY12" fmla="*/ 80210 h 352926"/>
                  <a:gd name="connsiteX13" fmla="*/ 473243 w 1676400"/>
                  <a:gd name="connsiteY13" fmla="*/ 76200 h 352926"/>
                  <a:gd name="connsiteX14" fmla="*/ 473243 w 1676400"/>
                  <a:gd name="connsiteY14" fmla="*/ 76200 h 352926"/>
                  <a:gd name="connsiteX15" fmla="*/ 409074 w 1676400"/>
                  <a:gd name="connsiteY15" fmla="*/ 48126 h 352926"/>
                  <a:gd name="connsiteX16" fmla="*/ 332874 w 1676400"/>
                  <a:gd name="connsiteY16" fmla="*/ 48126 h 352926"/>
                  <a:gd name="connsiteX17" fmla="*/ 324853 w 1676400"/>
                  <a:gd name="connsiteY17" fmla="*/ 32084 h 352926"/>
                  <a:gd name="connsiteX18" fmla="*/ 108285 w 1676400"/>
                  <a:gd name="connsiteY18" fmla="*/ 32084 h 352926"/>
                  <a:gd name="connsiteX19" fmla="*/ 56148 w 1676400"/>
                  <a:gd name="connsiteY19" fmla="*/ 0 h 352926"/>
                  <a:gd name="connsiteX20" fmla="*/ 0 w 1676400"/>
                  <a:gd name="connsiteY20" fmla="*/ 0 h 352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76400" h="352926">
                    <a:moveTo>
                      <a:pt x="1676400" y="348915"/>
                    </a:moveTo>
                    <a:lnTo>
                      <a:pt x="1375611" y="352926"/>
                    </a:lnTo>
                    <a:lnTo>
                      <a:pt x="1383632" y="248652"/>
                    </a:lnTo>
                    <a:lnTo>
                      <a:pt x="1283369" y="248652"/>
                    </a:lnTo>
                    <a:lnTo>
                      <a:pt x="1287379" y="204536"/>
                    </a:lnTo>
                    <a:lnTo>
                      <a:pt x="1034716" y="208547"/>
                    </a:lnTo>
                    <a:lnTo>
                      <a:pt x="1034716" y="172452"/>
                    </a:lnTo>
                    <a:lnTo>
                      <a:pt x="962527" y="176463"/>
                    </a:lnTo>
                    <a:lnTo>
                      <a:pt x="962527" y="152400"/>
                    </a:lnTo>
                    <a:lnTo>
                      <a:pt x="778043" y="152400"/>
                    </a:lnTo>
                    <a:lnTo>
                      <a:pt x="778043" y="152400"/>
                    </a:lnTo>
                    <a:lnTo>
                      <a:pt x="681790" y="96252"/>
                    </a:lnTo>
                    <a:lnTo>
                      <a:pt x="645695" y="80210"/>
                    </a:lnTo>
                    <a:lnTo>
                      <a:pt x="473243" y="76200"/>
                    </a:lnTo>
                    <a:lnTo>
                      <a:pt x="473243" y="76200"/>
                    </a:lnTo>
                    <a:lnTo>
                      <a:pt x="409074" y="48126"/>
                    </a:lnTo>
                    <a:lnTo>
                      <a:pt x="332874" y="48126"/>
                    </a:lnTo>
                    <a:lnTo>
                      <a:pt x="324853" y="32084"/>
                    </a:lnTo>
                    <a:lnTo>
                      <a:pt x="108285" y="32084"/>
                    </a:lnTo>
                    <a:lnTo>
                      <a:pt x="56148"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304" name="Freeform 175">
                <a:extLst>
                  <a:ext uri="{FF2B5EF4-FFF2-40B4-BE49-F238E27FC236}">
                    <a16:creationId xmlns:a16="http://schemas.microsoft.com/office/drawing/2014/main" id="{0D60670E-EE00-4ABF-B6FF-4BC06179B1AF}"/>
                  </a:ext>
                </a:extLst>
              </p:cNvPr>
              <p:cNvSpPr/>
              <p:nvPr/>
            </p:nvSpPr>
            <p:spPr bwMode="auto">
              <a:xfrm>
                <a:off x="4203032" y="2277979"/>
                <a:ext cx="1275347" cy="1544053"/>
              </a:xfrm>
              <a:custGeom>
                <a:avLst/>
                <a:gdLst>
                  <a:gd name="connsiteX0" fmla="*/ 4010 w 1275347"/>
                  <a:gd name="connsiteY0" fmla="*/ 0 h 1544053"/>
                  <a:gd name="connsiteX1" fmla="*/ 0 w 1275347"/>
                  <a:gd name="connsiteY1" fmla="*/ 80210 h 1544053"/>
                  <a:gd name="connsiteX2" fmla="*/ 52136 w 1275347"/>
                  <a:gd name="connsiteY2" fmla="*/ 140368 h 1544053"/>
                  <a:gd name="connsiteX3" fmla="*/ 116305 w 1275347"/>
                  <a:gd name="connsiteY3" fmla="*/ 280737 h 1544053"/>
                  <a:gd name="connsiteX4" fmla="*/ 148389 w 1275347"/>
                  <a:gd name="connsiteY4" fmla="*/ 437147 h 1544053"/>
                  <a:gd name="connsiteX5" fmla="*/ 192505 w 1275347"/>
                  <a:gd name="connsiteY5" fmla="*/ 529389 h 1544053"/>
                  <a:gd name="connsiteX6" fmla="*/ 228600 w 1275347"/>
                  <a:gd name="connsiteY6" fmla="*/ 637674 h 1544053"/>
                  <a:gd name="connsiteX7" fmla="*/ 268705 w 1275347"/>
                  <a:gd name="connsiteY7" fmla="*/ 741947 h 1544053"/>
                  <a:gd name="connsiteX8" fmla="*/ 364957 w 1275347"/>
                  <a:gd name="connsiteY8" fmla="*/ 890337 h 1544053"/>
                  <a:gd name="connsiteX9" fmla="*/ 449179 w 1275347"/>
                  <a:gd name="connsiteY9" fmla="*/ 1026695 h 1544053"/>
                  <a:gd name="connsiteX10" fmla="*/ 449179 w 1275347"/>
                  <a:gd name="connsiteY10" fmla="*/ 1026695 h 1544053"/>
                  <a:gd name="connsiteX11" fmla="*/ 553452 w 1275347"/>
                  <a:gd name="connsiteY11" fmla="*/ 1122947 h 1544053"/>
                  <a:gd name="connsiteX12" fmla="*/ 629652 w 1275347"/>
                  <a:gd name="connsiteY12" fmla="*/ 1151021 h 1544053"/>
                  <a:gd name="connsiteX13" fmla="*/ 709863 w 1275347"/>
                  <a:gd name="connsiteY13" fmla="*/ 1267326 h 1544053"/>
                  <a:gd name="connsiteX14" fmla="*/ 826168 w 1275347"/>
                  <a:gd name="connsiteY14" fmla="*/ 1343526 h 1544053"/>
                  <a:gd name="connsiteX15" fmla="*/ 878305 w 1275347"/>
                  <a:gd name="connsiteY15" fmla="*/ 1367589 h 1544053"/>
                  <a:gd name="connsiteX16" fmla="*/ 926431 w 1275347"/>
                  <a:gd name="connsiteY16" fmla="*/ 1403684 h 1544053"/>
                  <a:gd name="connsiteX17" fmla="*/ 1054768 w 1275347"/>
                  <a:gd name="connsiteY17" fmla="*/ 1463842 h 1544053"/>
                  <a:gd name="connsiteX18" fmla="*/ 1122947 w 1275347"/>
                  <a:gd name="connsiteY18" fmla="*/ 1487905 h 1544053"/>
                  <a:gd name="connsiteX19" fmla="*/ 1167063 w 1275347"/>
                  <a:gd name="connsiteY19" fmla="*/ 1491916 h 1544053"/>
                  <a:gd name="connsiteX20" fmla="*/ 1199147 w 1275347"/>
                  <a:gd name="connsiteY20" fmla="*/ 1536032 h 1544053"/>
                  <a:gd name="connsiteX21" fmla="*/ 1275347 w 1275347"/>
                  <a:gd name="connsiteY21" fmla="*/ 1544053 h 1544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75347" h="1544053">
                    <a:moveTo>
                      <a:pt x="4010" y="0"/>
                    </a:moveTo>
                    <a:lnTo>
                      <a:pt x="0" y="80210"/>
                    </a:lnTo>
                    <a:lnTo>
                      <a:pt x="52136" y="140368"/>
                    </a:lnTo>
                    <a:lnTo>
                      <a:pt x="116305" y="280737"/>
                    </a:lnTo>
                    <a:lnTo>
                      <a:pt x="148389" y="437147"/>
                    </a:lnTo>
                    <a:lnTo>
                      <a:pt x="192505" y="529389"/>
                    </a:lnTo>
                    <a:lnTo>
                      <a:pt x="228600" y="637674"/>
                    </a:lnTo>
                    <a:lnTo>
                      <a:pt x="268705" y="741947"/>
                    </a:lnTo>
                    <a:lnTo>
                      <a:pt x="364957" y="890337"/>
                    </a:lnTo>
                    <a:lnTo>
                      <a:pt x="449179" y="1026695"/>
                    </a:lnTo>
                    <a:lnTo>
                      <a:pt x="449179" y="1026695"/>
                    </a:lnTo>
                    <a:lnTo>
                      <a:pt x="553452" y="1122947"/>
                    </a:lnTo>
                    <a:lnTo>
                      <a:pt x="629652" y="1151021"/>
                    </a:lnTo>
                    <a:lnTo>
                      <a:pt x="709863" y="1267326"/>
                    </a:lnTo>
                    <a:lnTo>
                      <a:pt x="826168" y="1343526"/>
                    </a:lnTo>
                    <a:lnTo>
                      <a:pt x="878305" y="1367589"/>
                    </a:lnTo>
                    <a:lnTo>
                      <a:pt x="926431" y="1403684"/>
                    </a:lnTo>
                    <a:lnTo>
                      <a:pt x="1054768" y="1463842"/>
                    </a:lnTo>
                    <a:lnTo>
                      <a:pt x="1122947" y="1487905"/>
                    </a:lnTo>
                    <a:lnTo>
                      <a:pt x="1167063" y="1491916"/>
                    </a:lnTo>
                    <a:lnTo>
                      <a:pt x="1199147" y="1536032"/>
                    </a:lnTo>
                    <a:lnTo>
                      <a:pt x="1275347" y="1544053"/>
                    </a:lnTo>
                  </a:path>
                </a:pathLst>
              </a:custGeom>
              <a:noFill/>
              <a:ln w="28575">
                <a:solidFill>
                  <a:schemeClr val="accent3"/>
                </a:solidFill>
                <a:miter lim="800000"/>
                <a:headEnd/>
                <a:tailEnd/>
              </a:ln>
            </p:spPr>
            <p:txBody>
              <a:bodyPr rtlCol="0" anchor="ctr"/>
              <a:lstStyle/>
              <a:p>
                <a:pPr algn="ctr"/>
                <a:endParaRPr lang="en-US" dirty="0"/>
              </a:p>
            </p:txBody>
          </p:sp>
        </p:grpSp>
        <p:sp>
          <p:nvSpPr>
            <p:cNvPr id="117" name="Freeform 41">
              <a:extLst>
                <a:ext uri="{FF2B5EF4-FFF2-40B4-BE49-F238E27FC236}">
                  <a16:creationId xmlns:a16="http://schemas.microsoft.com/office/drawing/2014/main" id="{C5AC02C4-0773-DC54-088D-2C5002979034}"/>
                </a:ext>
              </a:extLst>
            </p:cNvPr>
            <p:cNvSpPr/>
            <p:nvPr/>
          </p:nvSpPr>
          <p:spPr bwMode="auto">
            <a:xfrm>
              <a:off x="1474822" y="2163025"/>
              <a:ext cx="3892468" cy="2241489"/>
            </a:xfrm>
            <a:custGeom>
              <a:avLst/>
              <a:gdLst>
                <a:gd name="connsiteX0" fmla="*/ 3043989 w 3043989"/>
                <a:gd name="connsiteY0" fmla="*/ 1712494 h 1724526"/>
                <a:gd name="connsiteX1" fmla="*/ 2346157 w 3043989"/>
                <a:gd name="connsiteY1" fmla="*/ 1724526 h 1724526"/>
                <a:gd name="connsiteX2" fmla="*/ 2342147 w 3043989"/>
                <a:gd name="connsiteY2" fmla="*/ 1696452 h 1724526"/>
                <a:gd name="connsiteX3" fmla="*/ 2041357 w 3043989"/>
                <a:gd name="connsiteY3" fmla="*/ 1704473 h 1724526"/>
                <a:gd name="connsiteX4" fmla="*/ 2041357 w 3043989"/>
                <a:gd name="connsiteY4" fmla="*/ 1680410 h 1724526"/>
                <a:gd name="connsiteX5" fmla="*/ 1917031 w 3043989"/>
                <a:gd name="connsiteY5" fmla="*/ 1676400 h 1724526"/>
                <a:gd name="connsiteX6" fmla="*/ 1913021 w 3043989"/>
                <a:gd name="connsiteY6" fmla="*/ 1656347 h 1724526"/>
                <a:gd name="connsiteX7" fmla="*/ 1792705 w 3043989"/>
                <a:gd name="connsiteY7" fmla="*/ 1648326 h 1724526"/>
                <a:gd name="connsiteX8" fmla="*/ 1788694 w 3043989"/>
                <a:gd name="connsiteY8" fmla="*/ 1628273 h 1724526"/>
                <a:gd name="connsiteX9" fmla="*/ 1608221 w 3043989"/>
                <a:gd name="connsiteY9" fmla="*/ 1628273 h 1724526"/>
                <a:gd name="connsiteX10" fmla="*/ 1612231 w 3043989"/>
                <a:gd name="connsiteY10" fmla="*/ 1616242 h 1724526"/>
                <a:gd name="connsiteX11" fmla="*/ 1515978 w 3043989"/>
                <a:gd name="connsiteY11" fmla="*/ 1612231 h 1724526"/>
                <a:gd name="connsiteX12" fmla="*/ 1515978 w 3043989"/>
                <a:gd name="connsiteY12" fmla="*/ 1596189 h 1724526"/>
                <a:gd name="connsiteX13" fmla="*/ 1275347 w 3043989"/>
                <a:gd name="connsiteY13" fmla="*/ 1580147 h 1724526"/>
                <a:gd name="connsiteX14" fmla="*/ 1279357 w 3043989"/>
                <a:gd name="connsiteY14" fmla="*/ 1560094 h 1724526"/>
                <a:gd name="connsiteX15" fmla="*/ 1167063 w 3043989"/>
                <a:gd name="connsiteY15" fmla="*/ 1548063 h 1724526"/>
                <a:gd name="connsiteX16" fmla="*/ 1167063 w 3043989"/>
                <a:gd name="connsiteY16" fmla="*/ 1528010 h 1724526"/>
                <a:gd name="connsiteX17" fmla="*/ 1098884 w 3043989"/>
                <a:gd name="connsiteY17" fmla="*/ 1532021 h 1724526"/>
                <a:gd name="connsiteX18" fmla="*/ 1098884 w 3043989"/>
                <a:gd name="connsiteY18" fmla="*/ 1532021 h 1724526"/>
                <a:gd name="connsiteX19" fmla="*/ 1026694 w 3043989"/>
                <a:gd name="connsiteY19" fmla="*/ 1495926 h 1724526"/>
                <a:gd name="connsiteX20" fmla="*/ 982578 w 3043989"/>
                <a:gd name="connsiteY20" fmla="*/ 1451810 h 1724526"/>
                <a:gd name="connsiteX21" fmla="*/ 938463 w 3043989"/>
                <a:gd name="connsiteY21" fmla="*/ 1435768 h 1724526"/>
                <a:gd name="connsiteX22" fmla="*/ 882315 w 3043989"/>
                <a:gd name="connsiteY22" fmla="*/ 1391652 h 1724526"/>
                <a:gd name="connsiteX23" fmla="*/ 830178 w 3043989"/>
                <a:gd name="connsiteY23" fmla="*/ 1387642 h 1724526"/>
                <a:gd name="connsiteX24" fmla="*/ 822157 w 3043989"/>
                <a:gd name="connsiteY24" fmla="*/ 1351547 h 1724526"/>
                <a:gd name="connsiteX25" fmla="*/ 770021 w 3043989"/>
                <a:gd name="connsiteY25" fmla="*/ 1335505 h 1724526"/>
                <a:gd name="connsiteX26" fmla="*/ 725905 w 3043989"/>
                <a:gd name="connsiteY26" fmla="*/ 1283368 h 1724526"/>
                <a:gd name="connsiteX27" fmla="*/ 677778 w 3043989"/>
                <a:gd name="connsiteY27" fmla="*/ 1279357 h 1724526"/>
                <a:gd name="connsiteX28" fmla="*/ 605589 w 3043989"/>
                <a:gd name="connsiteY28" fmla="*/ 1199147 h 1724526"/>
                <a:gd name="connsiteX29" fmla="*/ 533400 w 3043989"/>
                <a:gd name="connsiteY29" fmla="*/ 1167063 h 1724526"/>
                <a:gd name="connsiteX30" fmla="*/ 497305 w 3043989"/>
                <a:gd name="connsiteY30" fmla="*/ 1098884 h 1724526"/>
                <a:gd name="connsiteX31" fmla="*/ 497305 w 3043989"/>
                <a:gd name="connsiteY31" fmla="*/ 1098884 h 1724526"/>
                <a:gd name="connsiteX32" fmla="*/ 497305 w 3043989"/>
                <a:gd name="connsiteY32" fmla="*/ 1098884 h 1724526"/>
                <a:gd name="connsiteX33" fmla="*/ 457200 w 3043989"/>
                <a:gd name="connsiteY33" fmla="*/ 1098884 h 1724526"/>
                <a:gd name="connsiteX34" fmla="*/ 437147 w 3043989"/>
                <a:gd name="connsiteY34" fmla="*/ 1022684 h 1724526"/>
                <a:gd name="connsiteX35" fmla="*/ 376989 w 3043989"/>
                <a:gd name="connsiteY35" fmla="*/ 942473 h 1724526"/>
                <a:gd name="connsiteX36" fmla="*/ 316831 w 3043989"/>
                <a:gd name="connsiteY36" fmla="*/ 878305 h 1724526"/>
                <a:gd name="connsiteX37" fmla="*/ 300789 w 3043989"/>
                <a:gd name="connsiteY37" fmla="*/ 810126 h 1724526"/>
                <a:gd name="connsiteX38" fmla="*/ 292768 w 3043989"/>
                <a:gd name="connsiteY38" fmla="*/ 733926 h 1724526"/>
                <a:gd name="connsiteX39" fmla="*/ 252663 w 3043989"/>
                <a:gd name="connsiteY39" fmla="*/ 701842 h 1724526"/>
                <a:gd name="connsiteX40" fmla="*/ 232610 w 3043989"/>
                <a:gd name="connsiteY40" fmla="*/ 557463 h 1724526"/>
                <a:gd name="connsiteX41" fmla="*/ 200526 w 3043989"/>
                <a:gd name="connsiteY41" fmla="*/ 485273 h 1724526"/>
                <a:gd name="connsiteX42" fmla="*/ 168442 w 3043989"/>
                <a:gd name="connsiteY42" fmla="*/ 376989 h 1724526"/>
                <a:gd name="connsiteX43" fmla="*/ 136357 w 3043989"/>
                <a:gd name="connsiteY43" fmla="*/ 284747 h 1724526"/>
                <a:gd name="connsiteX44" fmla="*/ 96252 w 3043989"/>
                <a:gd name="connsiteY44" fmla="*/ 180473 h 1724526"/>
                <a:gd name="connsiteX45" fmla="*/ 64168 w 3043989"/>
                <a:gd name="connsiteY45" fmla="*/ 108284 h 1724526"/>
                <a:gd name="connsiteX46" fmla="*/ 64168 w 3043989"/>
                <a:gd name="connsiteY46" fmla="*/ 72189 h 1724526"/>
                <a:gd name="connsiteX47" fmla="*/ 20052 w 3043989"/>
                <a:gd name="connsiteY47" fmla="*/ 64168 h 1724526"/>
                <a:gd name="connsiteX48" fmla="*/ 20052 w 3043989"/>
                <a:gd name="connsiteY48" fmla="*/ 0 h 1724526"/>
                <a:gd name="connsiteX49" fmla="*/ 0 w 3043989"/>
                <a:gd name="connsiteY49" fmla="*/ 0 h 1724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043989" h="1724526">
                  <a:moveTo>
                    <a:pt x="3043989" y="1712494"/>
                  </a:moveTo>
                  <a:lnTo>
                    <a:pt x="2346157" y="1724526"/>
                  </a:lnTo>
                  <a:lnTo>
                    <a:pt x="2342147" y="1696452"/>
                  </a:lnTo>
                  <a:lnTo>
                    <a:pt x="2041357" y="1704473"/>
                  </a:lnTo>
                  <a:lnTo>
                    <a:pt x="2041357" y="1680410"/>
                  </a:lnTo>
                  <a:lnTo>
                    <a:pt x="1917031" y="1676400"/>
                  </a:lnTo>
                  <a:lnTo>
                    <a:pt x="1913021" y="1656347"/>
                  </a:lnTo>
                  <a:lnTo>
                    <a:pt x="1792705" y="1648326"/>
                  </a:lnTo>
                  <a:lnTo>
                    <a:pt x="1788694" y="1628273"/>
                  </a:lnTo>
                  <a:lnTo>
                    <a:pt x="1608221" y="1628273"/>
                  </a:lnTo>
                  <a:lnTo>
                    <a:pt x="1612231" y="1616242"/>
                  </a:lnTo>
                  <a:lnTo>
                    <a:pt x="1515978" y="1612231"/>
                  </a:lnTo>
                  <a:lnTo>
                    <a:pt x="1515978" y="1596189"/>
                  </a:lnTo>
                  <a:lnTo>
                    <a:pt x="1275347" y="1580147"/>
                  </a:lnTo>
                  <a:lnTo>
                    <a:pt x="1279357" y="1560094"/>
                  </a:lnTo>
                  <a:lnTo>
                    <a:pt x="1167063" y="1548063"/>
                  </a:lnTo>
                  <a:lnTo>
                    <a:pt x="1167063" y="1528010"/>
                  </a:lnTo>
                  <a:lnTo>
                    <a:pt x="1098884" y="1532021"/>
                  </a:lnTo>
                  <a:lnTo>
                    <a:pt x="1098884" y="1532021"/>
                  </a:lnTo>
                  <a:lnTo>
                    <a:pt x="1026694" y="1495926"/>
                  </a:lnTo>
                  <a:lnTo>
                    <a:pt x="982578" y="1451810"/>
                  </a:lnTo>
                  <a:lnTo>
                    <a:pt x="938463" y="1435768"/>
                  </a:lnTo>
                  <a:lnTo>
                    <a:pt x="882315" y="1391652"/>
                  </a:lnTo>
                  <a:lnTo>
                    <a:pt x="830178" y="1387642"/>
                  </a:lnTo>
                  <a:lnTo>
                    <a:pt x="822157" y="1351547"/>
                  </a:lnTo>
                  <a:lnTo>
                    <a:pt x="770021" y="1335505"/>
                  </a:lnTo>
                  <a:lnTo>
                    <a:pt x="725905" y="1283368"/>
                  </a:lnTo>
                  <a:lnTo>
                    <a:pt x="677778" y="1279357"/>
                  </a:lnTo>
                  <a:lnTo>
                    <a:pt x="605589" y="1199147"/>
                  </a:lnTo>
                  <a:lnTo>
                    <a:pt x="533400" y="1167063"/>
                  </a:lnTo>
                  <a:lnTo>
                    <a:pt x="497305" y="1098884"/>
                  </a:lnTo>
                  <a:lnTo>
                    <a:pt x="497305" y="1098884"/>
                  </a:lnTo>
                  <a:lnTo>
                    <a:pt x="497305" y="1098884"/>
                  </a:lnTo>
                  <a:lnTo>
                    <a:pt x="457200" y="1098884"/>
                  </a:lnTo>
                  <a:lnTo>
                    <a:pt x="437147" y="1022684"/>
                  </a:lnTo>
                  <a:lnTo>
                    <a:pt x="376989" y="942473"/>
                  </a:lnTo>
                  <a:lnTo>
                    <a:pt x="316831" y="878305"/>
                  </a:lnTo>
                  <a:lnTo>
                    <a:pt x="300789" y="810126"/>
                  </a:lnTo>
                  <a:lnTo>
                    <a:pt x="292768" y="733926"/>
                  </a:lnTo>
                  <a:lnTo>
                    <a:pt x="252663" y="701842"/>
                  </a:lnTo>
                  <a:lnTo>
                    <a:pt x="232610" y="557463"/>
                  </a:lnTo>
                  <a:lnTo>
                    <a:pt x="200526" y="485273"/>
                  </a:lnTo>
                  <a:lnTo>
                    <a:pt x="168442" y="376989"/>
                  </a:lnTo>
                  <a:lnTo>
                    <a:pt x="136357" y="284747"/>
                  </a:lnTo>
                  <a:lnTo>
                    <a:pt x="96252" y="180473"/>
                  </a:lnTo>
                  <a:lnTo>
                    <a:pt x="64168" y="108284"/>
                  </a:lnTo>
                  <a:lnTo>
                    <a:pt x="64168" y="72189"/>
                  </a:lnTo>
                  <a:lnTo>
                    <a:pt x="20052" y="64168"/>
                  </a:lnTo>
                  <a:lnTo>
                    <a:pt x="20052"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118" name="TextBox 117">
              <a:extLst>
                <a:ext uri="{FF2B5EF4-FFF2-40B4-BE49-F238E27FC236}">
                  <a16:creationId xmlns:a16="http://schemas.microsoft.com/office/drawing/2014/main" id="{6543F161-0CBC-C3A5-3A85-81102AEAD984}"/>
                </a:ext>
              </a:extLst>
            </p:cNvPr>
            <p:cNvSpPr txBox="1"/>
            <p:nvPr/>
          </p:nvSpPr>
          <p:spPr bwMode="auto">
            <a:xfrm>
              <a:off x="5140311" y="4422986"/>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3"/>
                  </a:solidFill>
                  <a:latin typeface="Calibri" panose="020F0502020204030204" pitchFamily="34" charset="0"/>
                  <a:cs typeface="Calibri" panose="020F0502020204030204" pitchFamily="34" charset="0"/>
                </a:rPr>
                <a:t>+</a:t>
              </a:r>
              <a:endParaRPr lang="en-US" b="0" dirty="0">
                <a:solidFill>
                  <a:schemeClr val="accent3"/>
                </a:solidFill>
                <a:latin typeface="Calibri" panose="020F0502020204030204" pitchFamily="34" charset="0"/>
              </a:endParaRPr>
            </a:p>
          </p:txBody>
        </p:sp>
        <p:sp>
          <p:nvSpPr>
            <p:cNvPr id="119" name="TextBox 118">
              <a:extLst>
                <a:ext uri="{FF2B5EF4-FFF2-40B4-BE49-F238E27FC236}">
                  <a16:creationId xmlns:a16="http://schemas.microsoft.com/office/drawing/2014/main" id="{D3A3EC11-B84D-521D-22FB-B44551A3E76A}"/>
                </a:ext>
              </a:extLst>
            </p:cNvPr>
            <p:cNvSpPr txBox="1"/>
            <p:nvPr/>
          </p:nvSpPr>
          <p:spPr bwMode="auto">
            <a:xfrm>
              <a:off x="5068146" y="4423203"/>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3"/>
                  </a:solidFill>
                  <a:latin typeface="Calibri" panose="020F0502020204030204" pitchFamily="34" charset="0"/>
                  <a:cs typeface="Calibri" panose="020F0502020204030204" pitchFamily="34" charset="0"/>
                </a:rPr>
                <a:t>+</a:t>
              </a:r>
              <a:endParaRPr lang="en-US" b="0" dirty="0">
                <a:solidFill>
                  <a:schemeClr val="accent3"/>
                </a:solidFill>
                <a:latin typeface="Calibri" panose="020F0502020204030204" pitchFamily="34" charset="0"/>
              </a:endParaRPr>
            </a:p>
          </p:txBody>
        </p:sp>
        <p:sp>
          <p:nvSpPr>
            <p:cNvPr id="120" name="TextBox 119">
              <a:extLst>
                <a:ext uri="{FF2B5EF4-FFF2-40B4-BE49-F238E27FC236}">
                  <a16:creationId xmlns:a16="http://schemas.microsoft.com/office/drawing/2014/main" id="{B78A8862-C8B2-58E7-C9D1-D4F6EBC1BF7A}"/>
                </a:ext>
              </a:extLst>
            </p:cNvPr>
            <p:cNvSpPr txBox="1"/>
            <p:nvPr/>
          </p:nvSpPr>
          <p:spPr bwMode="auto">
            <a:xfrm>
              <a:off x="4863285" y="4423372"/>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3"/>
                  </a:solidFill>
                  <a:latin typeface="Calibri" panose="020F0502020204030204" pitchFamily="34" charset="0"/>
                  <a:cs typeface="Calibri" panose="020F0502020204030204" pitchFamily="34" charset="0"/>
                </a:rPr>
                <a:t>+</a:t>
              </a:r>
              <a:endParaRPr lang="en-US" b="0" dirty="0">
                <a:solidFill>
                  <a:schemeClr val="accent3"/>
                </a:solidFill>
                <a:latin typeface="Calibri" panose="020F0502020204030204" pitchFamily="34" charset="0"/>
              </a:endParaRPr>
            </a:p>
          </p:txBody>
        </p:sp>
        <p:sp>
          <p:nvSpPr>
            <p:cNvPr id="121" name="TextBox 120">
              <a:extLst>
                <a:ext uri="{FF2B5EF4-FFF2-40B4-BE49-F238E27FC236}">
                  <a16:creationId xmlns:a16="http://schemas.microsoft.com/office/drawing/2014/main" id="{8AE04FD6-F4CA-207B-26E2-31F4462EB3BA}"/>
                </a:ext>
              </a:extLst>
            </p:cNvPr>
            <p:cNvSpPr txBox="1"/>
            <p:nvPr/>
          </p:nvSpPr>
          <p:spPr bwMode="auto">
            <a:xfrm>
              <a:off x="4831686" y="4421875"/>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3"/>
                  </a:solidFill>
                  <a:latin typeface="Calibri" panose="020F0502020204030204" pitchFamily="34" charset="0"/>
                  <a:cs typeface="Calibri" panose="020F0502020204030204" pitchFamily="34" charset="0"/>
                </a:rPr>
                <a:t>+</a:t>
              </a:r>
              <a:endParaRPr lang="en-US" b="0" dirty="0">
                <a:solidFill>
                  <a:schemeClr val="accent3"/>
                </a:solidFill>
                <a:latin typeface="Calibri" panose="020F0502020204030204" pitchFamily="34" charset="0"/>
              </a:endParaRPr>
            </a:p>
          </p:txBody>
        </p:sp>
        <p:sp>
          <p:nvSpPr>
            <p:cNvPr id="122" name="TextBox 121">
              <a:extLst>
                <a:ext uri="{FF2B5EF4-FFF2-40B4-BE49-F238E27FC236}">
                  <a16:creationId xmlns:a16="http://schemas.microsoft.com/office/drawing/2014/main" id="{3558C7FF-AC00-82E4-AF36-AED3B74467F9}"/>
                </a:ext>
              </a:extLst>
            </p:cNvPr>
            <p:cNvSpPr txBox="1"/>
            <p:nvPr/>
          </p:nvSpPr>
          <p:spPr bwMode="auto">
            <a:xfrm>
              <a:off x="4778915" y="4421875"/>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3"/>
                  </a:solidFill>
                  <a:latin typeface="Calibri" panose="020F0502020204030204" pitchFamily="34" charset="0"/>
                  <a:cs typeface="Calibri" panose="020F0502020204030204" pitchFamily="34" charset="0"/>
                </a:rPr>
                <a:t>+</a:t>
              </a:r>
              <a:endParaRPr lang="en-US" b="0" dirty="0">
                <a:solidFill>
                  <a:schemeClr val="accent3"/>
                </a:solidFill>
                <a:latin typeface="Calibri" panose="020F0502020204030204" pitchFamily="34" charset="0"/>
              </a:endParaRPr>
            </a:p>
          </p:txBody>
        </p:sp>
        <p:sp>
          <p:nvSpPr>
            <p:cNvPr id="123" name="TextBox 122">
              <a:extLst>
                <a:ext uri="{FF2B5EF4-FFF2-40B4-BE49-F238E27FC236}">
                  <a16:creationId xmlns:a16="http://schemas.microsoft.com/office/drawing/2014/main" id="{0C1B096D-18EA-C81B-693E-BBE42E6D9B99}"/>
                </a:ext>
              </a:extLst>
            </p:cNvPr>
            <p:cNvSpPr txBox="1"/>
            <p:nvPr/>
          </p:nvSpPr>
          <p:spPr bwMode="auto">
            <a:xfrm>
              <a:off x="4746269" y="4289202"/>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3"/>
                  </a:solidFill>
                  <a:latin typeface="Calibri" panose="020F0502020204030204" pitchFamily="34" charset="0"/>
                  <a:cs typeface="Calibri" panose="020F0502020204030204" pitchFamily="34" charset="0"/>
                </a:rPr>
                <a:t>+</a:t>
              </a:r>
              <a:endParaRPr lang="en-US" b="0" dirty="0">
                <a:solidFill>
                  <a:schemeClr val="accent3"/>
                </a:solidFill>
                <a:latin typeface="Calibri" panose="020F0502020204030204" pitchFamily="34" charset="0"/>
              </a:endParaRPr>
            </a:p>
          </p:txBody>
        </p:sp>
        <p:sp>
          <p:nvSpPr>
            <p:cNvPr id="124" name="TextBox 123">
              <a:extLst>
                <a:ext uri="{FF2B5EF4-FFF2-40B4-BE49-F238E27FC236}">
                  <a16:creationId xmlns:a16="http://schemas.microsoft.com/office/drawing/2014/main" id="{35C60BEB-B2DF-9AB7-E2A9-DF9A6B8A893B}"/>
                </a:ext>
              </a:extLst>
            </p:cNvPr>
            <p:cNvSpPr txBox="1"/>
            <p:nvPr/>
          </p:nvSpPr>
          <p:spPr bwMode="auto">
            <a:xfrm>
              <a:off x="4718119" y="4289202"/>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3"/>
                  </a:solidFill>
                  <a:latin typeface="Calibri" panose="020F0502020204030204" pitchFamily="34" charset="0"/>
                  <a:cs typeface="Calibri" panose="020F0502020204030204" pitchFamily="34" charset="0"/>
                </a:rPr>
                <a:t>+</a:t>
              </a:r>
              <a:endParaRPr lang="en-US" b="0" dirty="0">
                <a:solidFill>
                  <a:schemeClr val="accent3"/>
                </a:solidFill>
                <a:latin typeface="Calibri" panose="020F0502020204030204" pitchFamily="34" charset="0"/>
              </a:endParaRPr>
            </a:p>
          </p:txBody>
        </p:sp>
        <p:sp>
          <p:nvSpPr>
            <p:cNvPr id="125" name="TextBox 124">
              <a:extLst>
                <a:ext uri="{FF2B5EF4-FFF2-40B4-BE49-F238E27FC236}">
                  <a16:creationId xmlns:a16="http://schemas.microsoft.com/office/drawing/2014/main" id="{6EF917A3-5460-2F11-75D8-78EB06FDB027}"/>
                </a:ext>
              </a:extLst>
            </p:cNvPr>
            <p:cNvSpPr txBox="1"/>
            <p:nvPr/>
          </p:nvSpPr>
          <p:spPr bwMode="auto">
            <a:xfrm>
              <a:off x="4690624" y="4289202"/>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3"/>
                  </a:solidFill>
                  <a:latin typeface="Calibri" panose="020F0502020204030204" pitchFamily="34" charset="0"/>
                  <a:cs typeface="Calibri" panose="020F0502020204030204" pitchFamily="34" charset="0"/>
                </a:rPr>
                <a:t>+</a:t>
              </a:r>
              <a:endParaRPr lang="en-US" b="0" dirty="0">
                <a:solidFill>
                  <a:schemeClr val="accent3"/>
                </a:solidFill>
                <a:latin typeface="Calibri" panose="020F0502020204030204" pitchFamily="34" charset="0"/>
              </a:endParaRPr>
            </a:p>
          </p:txBody>
        </p:sp>
        <p:sp>
          <p:nvSpPr>
            <p:cNvPr id="126" name="TextBox 125">
              <a:extLst>
                <a:ext uri="{FF2B5EF4-FFF2-40B4-BE49-F238E27FC236}">
                  <a16:creationId xmlns:a16="http://schemas.microsoft.com/office/drawing/2014/main" id="{A04F8786-0DCE-4950-103B-24AB4425B3B1}"/>
                </a:ext>
              </a:extLst>
            </p:cNvPr>
            <p:cNvSpPr txBox="1"/>
            <p:nvPr/>
          </p:nvSpPr>
          <p:spPr bwMode="auto">
            <a:xfrm>
              <a:off x="4667508" y="4289202"/>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3"/>
                  </a:solidFill>
                  <a:latin typeface="Calibri" panose="020F0502020204030204" pitchFamily="34" charset="0"/>
                  <a:cs typeface="Calibri" panose="020F0502020204030204" pitchFamily="34" charset="0"/>
                </a:rPr>
                <a:t>+</a:t>
              </a:r>
              <a:endParaRPr lang="en-US" b="0" dirty="0">
                <a:solidFill>
                  <a:schemeClr val="accent3"/>
                </a:solidFill>
                <a:latin typeface="Calibri" panose="020F0502020204030204" pitchFamily="34" charset="0"/>
              </a:endParaRPr>
            </a:p>
          </p:txBody>
        </p:sp>
        <p:sp>
          <p:nvSpPr>
            <p:cNvPr id="127" name="TextBox 126">
              <a:extLst>
                <a:ext uri="{FF2B5EF4-FFF2-40B4-BE49-F238E27FC236}">
                  <a16:creationId xmlns:a16="http://schemas.microsoft.com/office/drawing/2014/main" id="{A868F9C2-8BBD-21F9-FE12-FA6777D057A2}"/>
                </a:ext>
              </a:extLst>
            </p:cNvPr>
            <p:cNvSpPr txBox="1"/>
            <p:nvPr/>
          </p:nvSpPr>
          <p:spPr bwMode="auto">
            <a:xfrm>
              <a:off x="4646456" y="4289202"/>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3"/>
                  </a:solidFill>
                  <a:latin typeface="Calibri" panose="020F0502020204030204" pitchFamily="34" charset="0"/>
                  <a:cs typeface="Calibri" panose="020F0502020204030204" pitchFamily="34" charset="0"/>
                </a:rPr>
                <a:t>+</a:t>
              </a:r>
              <a:endParaRPr lang="en-US" b="0" dirty="0">
                <a:solidFill>
                  <a:schemeClr val="accent3"/>
                </a:solidFill>
                <a:latin typeface="Calibri" panose="020F0502020204030204" pitchFamily="34" charset="0"/>
              </a:endParaRPr>
            </a:p>
          </p:txBody>
        </p:sp>
        <p:sp>
          <p:nvSpPr>
            <p:cNvPr id="128" name="TextBox 127">
              <a:extLst>
                <a:ext uri="{FF2B5EF4-FFF2-40B4-BE49-F238E27FC236}">
                  <a16:creationId xmlns:a16="http://schemas.microsoft.com/office/drawing/2014/main" id="{F3B25397-2BA5-C9E9-1A5B-DDB65B493DB6}"/>
                </a:ext>
              </a:extLst>
            </p:cNvPr>
            <p:cNvSpPr txBox="1"/>
            <p:nvPr/>
          </p:nvSpPr>
          <p:spPr bwMode="auto">
            <a:xfrm>
              <a:off x="4626252" y="4230273"/>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3"/>
                  </a:solidFill>
                  <a:latin typeface="Calibri" panose="020F0502020204030204" pitchFamily="34" charset="0"/>
                  <a:cs typeface="Calibri" panose="020F0502020204030204" pitchFamily="34" charset="0"/>
                </a:rPr>
                <a:t>+</a:t>
              </a:r>
              <a:endParaRPr lang="en-US" b="0" dirty="0">
                <a:solidFill>
                  <a:schemeClr val="accent3"/>
                </a:solidFill>
                <a:latin typeface="Calibri" panose="020F0502020204030204" pitchFamily="34" charset="0"/>
              </a:endParaRPr>
            </a:p>
          </p:txBody>
        </p:sp>
        <p:sp>
          <p:nvSpPr>
            <p:cNvPr id="129" name="TextBox 128">
              <a:extLst>
                <a:ext uri="{FF2B5EF4-FFF2-40B4-BE49-F238E27FC236}">
                  <a16:creationId xmlns:a16="http://schemas.microsoft.com/office/drawing/2014/main" id="{BFD2E5AD-1851-4D74-9017-672B5F550799}"/>
                </a:ext>
              </a:extLst>
            </p:cNvPr>
            <p:cNvSpPr txBox="1"/>
            <p:nvPr/>
          </p:nvSpPr>
          <p:spPr bwMode="auto">
            <a:xfrm>
              <a:off x="4603136" y="4230273"/>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3"/>
                  </a:solidFill>
                  <a:latin typeface="Calibri" panose="020F0502020204030204" pitchFamily="34" charset="0"/>
                  <a:cs typeface="Calibri" panose="020F0502020204030204" pitchFamily="34" charset="0"/>
                </a:rPr>
                <a:t>+</a:t>
              </a:r>
              <a:endParaRPr lang="en-US" b="0" dirty="0">
                <a:solidFill>
                  <a:schemeClr val="accent3"/>
                </a:solidFill>
                <a:latin typeface="Calibri" panose="020F0502020204030204" pitchFamily="34" charset="0"/>
              </a:endParaRPr>
            </a:p>
          </p:txBody>
        </p:sp>
        <p:sp>
          <p:nvSpPr>
            <p:cNvPr id="130" name="TextBox 129">
              <a:extLst>
                <a:ext uri="{FF2B5EF4-FFF2-40B4-BE49-F238E27FC236}">
                  <a16:creationId xmlns:a16="http://schemas.microsoft.com/office/drawing/2014/main" id="{445EF029-D56C-1F26-FBE0-E10F823A81BC}"/>
                </a:ext>
              </a:extLst>
            </p:cNvPr>
            <p:cNvSpPr txBox="1"/>
            <p:nvPr/>
          </p:nvSpPr>
          <p:spPr bwMode="auto">
            <a:xfrm>
              <a:off x="4572578" y="4230273"/>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3"/>
                  </a:solidFill>
                  <a:latin typeface="Calibri" panose="020F0502020204030204" pitchFamily="34" charset="0"/>
                  <a:cs typeface="Calibri" panose="020F0502020204030204" pitchFamily="34" charset="0"/>
                </a:rPr>
                <a:t>+</a:t>
              </a:r>
              <a:endParaRPr lang="en-US" b="0" dirty="0">
                <a:solidFill>
                  <a:schemeClr val="accent3"/>
                </a:solidFill>
                <a:latin typeface="Calibri" panose="020F0502020204030204" pitchFamily="34" charset="0"/>
              </a:endParaRPr>
            </a:p>
          </p:txBody>
        </p:sp>
        <p:sp>
          <p:nvSpPr>
            <p:cNvPr id="131" name="TextBox 130">
              <a:extLst>
                <a:ext uri="{FF2B5EF4-FFF2-40B4-BE49-F238E27FC236}">
                  <a16:creationId xmlns:a16="http://schemas.microsoft.com/office/drawing/2014/main" id="{BC46A3C5-F64E-35D8-368A-1073F1622F98}"/>
                </a:ext>
              </a:extLst>
            </p:cNvPr>
            <p:cNvSpPr txBox="1"/>
            <p:nvPr/>
          </p:nvSpPr>
          <p:spPr bwMode="auto">
            <a:xfrm>
              <a:off x="4534813" y="4230273"/>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3"/>
                  </a:solidFill>
                  <a:latin typeface="Calibri" panose="020F0502020204030204" pitchFamily="34" charset="0"/>
                  <a:cs typeface="Calibri" panose="020F0502020204030204" pitchFamily="34" charset="0"/>
                </a:rPr>
                <a:t>+</a:t>
              </a:r>
              <a:endParaRPr lang="en-US" b="0" dirty="0">
                <a:solidFill>
                  <a:schemeClr val="accent3"/>
                </a:solidFill>
                <a:latin typeface="Calibri" panose="020F0502020204030204" pitchFamily="34" charset="0"/>
              </a:endParaRPr>
            </a:p>
          </p:txBody>
        </p:sp>
        <p:sp>
          <p:nvSpPr>
            <p:cNvPr id="132" name="TextBox 131">
              <a:extLst>
                <a:ext uri="{FF2B5EF4-FFF2-40B4-BE49-F238E27FC236}">
                  <a16:creationId xmlns:a16="http://schemas.microsoft.com/office/drawing/2014/main" id="{2E70C15C-452D-97D7-EA2F-24199D657349}"/>
                </a:ext>
              </a:extLst>
            </p:cNvPr>
            <p:cNvSpPr txBox="1"/>
            <p:nvPr/>
          </p:nvSpPr>
          <p:spPr bwMode="auto">
            <a:xfrm>
              <a:off x="4498600" y="4237209"/>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3"/>
                  </a:solidFill>
                  <a:latin typeface="Calibri" panose="020F0502020204030204" pitchFamily="34" charset="0"/>
                  <a:cs typeface="Calibri" panose="020F0502020204030204" pitchFamily="34" charset="0"/>
                </a:rPr>
                <a:t>+</a:t>
              </a:r>
              <a:endParaRPr lang="en-US" b="0" dirty="0">
                <a:solidFill>
                  <a:schemeClr val="accent3"/>
                </a:solidFill>
                <a:latin typeface="Calibri" panose="020F0502020204030204" pitchFamily="34" charset="0"/>
              </a:endParaRPr>
            </a:p>
          </p:txBody>
        </p:sp>
        <p:sp>
          <p:nvSpPr>
            <p:cNvPr id="133" name="TextBox 132">
              <a:extLst>
                <a:ext uri="{FF2B5EF4-FFF2-40B4-BE49-F238E27FC236}">
                  <a16:creationId xmlns:a16="http://schemas.microsoft.com/office/drawing/2014/main" id="{DB730B1E-BF10-D565-DDE2-552B6EA2046F}"/>
                </a:ext>
              </a:extLst>
            </p:cNvPr>
            <p:cNvSpPr txBox="1"/>
            <p:nvPr/>
          </p:nvSpPr>
          <p:spPr bwMode="auto">
            <a:xfrm>
              <a:off x="4461546" y="4237209"/>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3"/>
                  </a:solidFill>
                  <a:latin typeface="Calibri" panose="020F0502020204030204" pitchFamily="34" charset="0"/>
                  <a:cs typeface="Calibri" panose="020F0502020204030204" pitchFamily="34" charset="0"/>
                </a:rPr>
                <a:t>+</a:t>
              </a:r>
              <a:endParaRPr lang="en-US" b="0" dirty="0">
                <a:solidFill>
                  <a:schemeClr val="accent3"/>
                </a:solidFill>
                <a:latin typeface="Calibri" panose="020F0502020204030204" pitchFamily="34" charset="0"/>
              </a:endParaRPr>
            </a:p>
          </p:txBody>
        </p:sp>
        <p:sp>
          <p:nvSpPr>
            <p:cNvPr id="134" name="TextBox 133">
              <a:extLst>
                <a:ext uri="{FF2B5EF4-FFF2-40B4-BE49-F238E27FC236}">
                  <a16:creationId xmlns:a16="http://schemas.microsoft.com/office/drawing/2014/main" id="{9161306A-BFE9-42A5-9354-0D819E0EB3F1}"/>
                </a:ext>
              </a:extLst>
            </p:cNvPr>
            <p:cNvSpPr txBox="1"/>
            <p:nvPr/>
          </p:nvSpPr>
          <p:spPr bwMode="auto">
            <a:xfrm>
              <a:off x="4418574" y="4242940"/>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3"/>
                  </a:solidFill>
                  <a:latin typeface="Calibri" panose="020F0502020204030204" pitchFamily="34" charset="0"/>
                  <a:cs typeface="Calibri" panose="020F0502020204030204" pitchFamily="34" charset="0"/>
                </a:rPr>
                <a:t>+</a:t>
              </a:r>
              <a:endParaRPr lang="en-US" b="0" dirty="0">
                <a:solidFill>
                  <a:schemeClr val="accent3"/>
                </a:solidFill>
                <a:latin typeface="Calibri" panose="020F0502020204030204" pitchFamily="34" charset="0"/>
              </a:endParaRPr>
            </a:p>
          </p:txBody>
        </p:sp>
        <p:sp>
          <p:nvSpPr>
            <p:cNvPr id="135" name="TextBox 134">
              <a:extLst>
                <a:ext uri="{FF2B5EF4-FFF2-40B4-BE49-F238E27FC236}">
                  <a16:creationId xmlns:a16="http://schemas.microsoft.com/office/drawing/2014/main" id="{354BDDE5-A602-2745-224A-F51EF898BF25}"/>
                </a:ext>
              </a:extLst>
            </p:cNvPr>
            <p:cNvSpPr txBox="1"/>
            <p:nvPr/>
          </p:nvSpPr>
          <p:spPr bwMode="auto">
            <a:xfrm>
              <a:off x="4393369" y="4242940"/>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3"/>
                  </a:solidFill>
                  <a:latin typeface="Calibri" panose="020F0502020204030204" pitchFamily="34" charset="0"/>
                  <a:cs typeface="Calibri" panose="020F0502020204030204" pitchFamily="34" charset="0"/>
                </a:rPr>
                <a:t>+</a:t>
              </a:r>
              <a:endParaRPr lang="en-US" b="0" dirty="0">
                <a:solidFill>
                  <a:schemeClr val="accent3"/>
                </a:solidFill>
                <a:latin typeface="Calibri" panose="020F0502020204030204" pitchFamily="34" charset="0"/>
              </a:endParaRPr>
            </a:p>
          </p:txBody>
        </p:sp>
        <p:sp>
          <p:nvSpPr>
            <p:cNvPr id="136" name="TextBox 135">
              <a:extLst>
                <a:ext uri="{FF2B5EF4-FFF2-40B4-BE49-F238E27FC236}">
                  <a16:creationId xmlns:a16="http://schemas.microsoft.com/office/drawing/2014/main" id="{7FFA4E60-555C-A5AD-52FB-0C06DB1F6FA8}"/>
                </a:ext>
              </a:extLst>
            </p:cNvPr>
            <p:cNvSpPr txBox="1"/>
            <p:nvPr/>
          </p:nvSpPr>
          <p:spPr bwMode="auto">
            <a:xfrm>
              <a:off x="4365219" y="4242940"/>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3"/>
                  </a:solidFill>
                  <a:latin typeface="Calibri" panose="020F0502020204030204" pitchFamily="34" charset="0"/>
                  <a:cs typeface="Calibri" panose="020F0502020204030204" pitchFamily="34" charset="0"/>
                </a:rPr>
                <a:t>+</a:t>
              </a:r>
              <a:endParaRPr lang="en-US" b="0" dirty="0">
                <a:solidFill>
                  <a:schemeClr val="accent3"/>
                </a:solidFill>
                <a:latin typeface="Calibri" panose="020F0502020204030204" pitchFamily="34" charset="0"/>
              </a:endParaRPr>
            </a:p>
          </p:txBody>
        </p:sp>
        <p:sp>
          <p:nvSpPr>
            <p:cNvPr id="137" name="TextBox 136">
              <a:extLst>
                <a:ext uri="{FF2B5EF4-FFF2-40B4-BE49-F238E27FC236}">
                  <a16:creationId xmlns:a16="http://schemas.microsoft.com/office/drawing/2014/main" id="{DF26E76F-02CC-D347-56B2-7F6F72DE1730}"/>
                </a:ext>
              </a:extLst>
            </p:cNvPr>
            <p:cNvSpPr txBox="1"/>
            <p:nvPr/>
          </p:nvSpPr>
          <p:spPr bwMode="auto">
            <a:xfrm>
              <a:off x="4338849" y="4242940"/>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3"/>
                  </a:solidFill>
                  <a:latin typeface="Calibri" panose="020F0502020204030204" pitchFamily="34" charset="0"/>
                  <a:cs typeface="Calibri" panose="020F0502020204030204" pitchFamily="34" charset="0"/>
                </a:rPr>
                <a:t>+</a:t>
              </a:r>
              <a:endParaRPr lang="en-US" b="0" dirty="0">
                <a:solidFill>
                  <a:schemeClr val="accent3"/>
                </a:solidFill>
                <a:latin typeface="Calibri" panose="020F0502020204030204" pitchFamily="34" charset="0"/>
              </a:endParaRPr>
            </a:p>
          </p:txBody>
        </p:sp>
        <p:sp>
          <p:nvSpPr>
            <p:cNvPr id="138" name="TextBox 137">
              <a:extLst>
                <a:ext uri="{FF2B5EF4-FFF2-40B4-BE49-F238E27FC236}">
                  <a16:creationId xmlns:a16="http://schemas.microsoft.com/office/drawing/2014/main" id="{FF6C4EC7-1DD1-751F-C1E5-F169B655D636}"/>
                </a:ext>
              </a:extLst>
            </p:cNvPr>
            <p:cNvSpPr txBox="1"/>
            <p:nvPr/>
          </p:nvSpPr>
          <p:spPr bwMode="auto">
            <a:xfrm>
              <a:off x="4305842" y="4198959"/>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3"/>
                  </a:solidFill>
                  <a:latin typeface="Calibri" panose="020F0502020204030204" pitchFamily="34" charset="0"/>
                  <a:cs typeface="Calibri" panose="020F0502020204030204" pitchFamily="34" charset="0"/>
                </a:rPr>
                <a:t>+</a:t>
              </a:r>
              <a:endParaRPr lang="en-US" b="0" dirty="0">
                <a:solidFill>
                  <a:schemeClr val="accent3"/>
                </a:solidFill>
                <a:latin typeface="Calibri" panose="020F0502020204030204" pitchFamily="34" charset="0"/>
              </a:endParaRPr>
            </a:p>
          </p:txBody>
        </p:sp>
        <p:sp>
          <p:nvSpPr>
            <p:cNvPr id="139" name="TextBox 138">
              <a:extLst>
                <a:ext uri="{FF2B5EF4-FFF2-40B4-BE49-F238E27FC236}">
                  <a16:creationId xmlns:a16="http://schemas.microsoft.com/office/drawing/2014/main" id="{593B3671-0F92-AB92-4D5E-46C24BF4ED48}"/>
                </a:ext>
              </a:extLst>
            </p:cNvPr>
            <p:cNvSpPr txBox="1"/>
            <p:nvPr/>
          </p:nvSpPr>
          <p:spPr bwMode="auto">
            <a:xfrm>
              <a:off x="4287106" y="4198959"/>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3"/>
                  </a:solidFill>
                  <a:latin typeface="Calibri" panose="020F0502020204030204" pitchFamily="34" charset="0"/>
                  <a:cs typeface="Calibri" panose="020F0502020204030204" pitchFamily="34" charset="0"/>
                </a:rPr>
                <a:t>+</a:t>
              </a:r>
              <a:endParaRPr lang="en-US" b="0" dirty="0">
                <a:solidFill>
                  <a:schemeClr val="accent3"/>
                </a:solidFill>
                <a:latin typeface="Calibri" panose="020F0502020204030204" pitchFamily="34" charset="0"/>
              </a:endParaRPr>
            </a:p>
          </p:txBody>
        </p:sp>
        <p:sp>
          <p:nvSpPr>
            <p:cNvPr id="140" name="TextBox 139">
              <a:extLst>
                <a:ext uri="{FF2B5EF4-FFF2-40B4-BE49-F238E27FC236}">
                  <a16:creationId xmlns:a16="http://schemas.microsoft.com/office/drawing/2014/main" id="{0BB27084-428A-9B4C-C93F-26890CD6DFDE}"/>
                </a:ext>
              </a:extLst>
            </p:cNvPr>
            <p:cNvSpPr txBox="1"/>
            <p:nvPr/>
          </p:nvSpPr>
          <p:spPr bwMode="auto">
            <a:xfrm>
              <a:off x="4267168" y="4201214"/>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3"/>
                  </a:solidFill>
                  <a:latin typeface="Calibri" panose="020F0502020204030204" pitchFamily="34" charset="0"/>
                  <a:cs typeface="Calibri" panose="020F0502020204030204" pitchFamily="34" charset="0"/>
                </a:rPr>
                <a:t>+</a:t>
              </a:r>
              <a:endParaRPr lang="en-US" b="0" dirty="0">
                <a:solidFill>
                  <a:schemeClr val="accent3"/>
                </a:solidFill>
                <a:latin typeface="Calibri" panose="020F0502020204030204" pitchFamily="34" charset="0"/>
              </a:endParaRPr>
            </a:p>
          </p:txBody>
        </p:sp>
        <p:sp>
          <p:nvSpPr>
            <p:cNvPr id="141" name="TextBox 140">
              <a:extLst>
                <a:ext uri="{FF2B5EF4-FFF2-40B4-BE49-F238E27FC236}">
                  <a16:creationId xmlns:a16="http://schemas.microsoft.com/office/drawing/2014/main" id="{79A82035-5772-A061-C171-2C025FF80692}"/>
                </a:ext>
              </a:extLst>
            </p:cNvPr>
            <p:cNvSpPr txBox="1"/>
            <p:nvPr/>
          </p:nvSpPr>
          <p:spPr bwMode="auto">
            <a:xfrm>
              <a:off x="5276386" y="4192276"/>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142" name="TextBox 141">
              <a:extLst>
                <a:ext uri="{FF2B5EF4-FFF2-40B4-BE49-F238E27FC236}">
                  <a16:creationId xmlns:a16="http://schemas.microsoft.com/office/drawing/2014/main" id="{7962D53A-673B-1143-182B-96D587DEEC79}"/>
                </a:ext>
              </a:extLst>
            </p:cNvPr>
            <p:cNvSpPr txBox="1"/>
            <p:nvPr/>
          </p:nvSpPr>
          <p:spPr bwMode="auto">
            <a:xfrm>
              <a:off x="5082579" y="4196029"/>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143" name="TextBox 142">
              <a:extLst>
                <a:ext uri="{FF2B5EF4-FFF2-40B4-BE49-F238E27FC236}">
                  <a16:creationId xmlns:a16="http://schemas.microsoft.com/office/drawing/2014/main" id="{3CAF4CE9-A1B1-1B02-49B4-8320389F8C2D}"/>
                </a:ext>
              </a:extLst>
            </p:cNvPr>
            <p:cNvSpPr txBox="1"/>
            <p:nvPr/>
          </p:nvSpPr>
          <p:spPr bwMode="auto">
            <a:xfrm>
              <a:off x="5006554" y="4196029"/>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144" name="TextBox 143">
              <a:extLst>
                <a:ext uri="{FF2B5EF4-FFF2-40B4-BE49-F238E27FC236}">
                  <a16:creationId xmlns:a16="http://schemas.microsoft.com/office/drawing/2014/main" id="{ED67DD3E-D67F-DC29-DED9-36A2CC1BFE63}"/>
                </a:ext>
              </a:extLst>
            </p:cNvPr>
            <p:cNvSpPr txBox="1"/>
            <p:nvPr/>
          </p:nvSpPr>
          <p:spPr bwMode="auto">
            <a:xfrm>
              <a:off x="4954452" y="4196029"/>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145" name="TextBox 144">
              <a:extLst>
                <a:ext uri="{FF2B5EF4-FFF2-40B4-BE49-F238E27FC236}">
                  <a16:creationId xmlns:a16="http://schemas.microsoft.com/office/drawing/2014/main" id="{761E4768-2E8B-0FF1-7798-8E51AD8847DC}"/>
                </a:ext>
              </a:extLst>
            </p:cNvPr>
            <p:cNvSpPr txBox="1"/>
            <p:nvPr/>
          </p:nvSpPr>
          <p:spPr bwMode="auto">
            <a:xfrm>
              <a:off x="4904116" y="4196029"/>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146" name="TextBox 145">
              <a:extLst>
                <a:ext uri="{FF2B5EF4-FFF2-40B4-BE49-F238E27FC236}">
                  <a16:creationId xmlns:a16="http://schemas.microsoft.com/office/drawing/2014/main" id="{64F091AE-F177-B211-D016-21BC651C50ED}"/>
                </a:ext>
              </a:extLst>
            </p:cNvPr>
            <p:cNvSpPr txBox="1"/>
            <p:nvPr/>
          </p:nvSpPr>
          <p:spPr bwMode="auto">
            <a:xfrm>
              <a:off x="4876771" y="4196028"/>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147" name="TextBox 146">
              <a:extLst>
                <a:ext uri="{FF2B5EF4-FFF2-40B4-BE49-F238E27FC236}">
                  <a16:creationId xmlns:a16="http://schemas.microsoft.com/office/drawing/2014/main" id="{722867A5-973D-D17F-5B37-0F42F13BDF61}"/>
                </a:ext>
              </a:extLst>
            </p:cNvPr>
            <p:cNvSpPr txBox="1"/>
            <p:nvPr/>
          </p:nvSpPr>
          <p:spPr bwMode="auto">
            <a:xfrm>
              <a:off x="4843438" y="4199295"/>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148" name="TextBox 147">
              <a:extLst>
                <a:ext uri="{FF2B5EF4-FFF2-40B4-BE49-F238E27FC236}">
                  <a16:creationId xmlns:a16="http://schemas.microsoft.com/office/drawing/2014/main" id="{8090971C-63E6-9C37-5F23-F21D8D20B1CD}"/>
                </a:ext>
              </a:extLst>
            </p:cNvPr>
            <p:cNvSpPr txBox="1"/>
            <p:nvPr/>
          </p:nvSpPr>
          <p:spPr bwMode="auto">
            <a:xfrm>
              <a:off x="4776584" y="4199559"/>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149" name="TextBox 148">
              <a:extLst>
                <a:ext uri="{FF2B5EF4-FFF2-40B4-BE49-F238E27FC236}">
                  <a16:creationId xmlns:a16="http://schemas.microsoft.com/office/drawing/2014/main" id="{3DB1F4A6-0480-F85D-F999-4EC0A7ACDD35}"/>
                </a:ext>
              </a:extLst>
            </p:cNvPr>
            <p:cNvSpPr txBox="1"/>
            <p:nvPr/>
          </p:nvSpPr>
          <p:spPr bwMode="auto">
            <a:xfrm>
              <a:off x="4739667" y="4199559"/>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150" name="TextBox 149">
              <a:extLst>
                <a:ext uri="{FF2B5EF4-FFF2-40B4-BE49-F238E27FC236}">
                  <a16:creationId xmlns:a16="http://schemas.microsoft.com/office/drawing/2014/main" id="{85FED19F-2A6D-3745-CB86-7867520A94E1}"/>
                </a:ext>
              </a:extLst>
            </p:cNvPr>
            <p:cNvSpPr txBox="1"/>
            <p:nvPr/>
          </p:nvSpPr>
          <p:spPr bwMode="auto">
            <a:xfrm>
              <a:off x="4689082" y="4198959"/>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151" name="TextBox 150">
              <a:extLst>
                <a:ext uri="{FF2B5EF4-FFF2-40B4-BE49-F238E27FC236}">
                  <a16:creationId xmlns:a16="http://schemas.microsoft.com/office/drawing/2014/main" id="{E0268924-3A97-44C4-8663-4DFBA601CE3C}"/>
                </a:ext>
              </a:extLst>
            </p:cNvPr>
            <p:cNvSpPr txBox="1"/>
            <p:nvPr/>
          </p:nvSpPr>
          <p:spPr bwMode="auto">
            <a:xfrm>
              <a:off x="4642473" y="4198959"/>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152" name="TextBox 151">
              <a:extLst>
                <a:ext uri="{FF2B5EF4-FFF2-40B4-BE49-F238E27FC236}">
                  <a16:creationId xmlns:a16="http://schemas.microsoft.com/office/drawing/2014/main" id="{57861EB4-9B78-6C57-08C7-15EE84A748C7}"/>
                </a:ext>
              </a:extLst>
            </p:cNvPr>
            <p:cNvSpPr txBox="1"/>
            <p:nvPr/>
          </p:nvSpPr>
          <p:spPr bwMode="auto">
            <a:xfrm>
              <a:off x="4603246" y="4198959"/>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153" name="TextBox 152">
              <a:extLst>
                <a:ext uri="{FF2B5EF4-FFF2-40B4-BE49-F238E27FC236}">
                  <a16:creationId xmlns:a16="http://schemas.microsoft.com/office/drawing/2014/main" id="{176662B9-0A38-6838-D5FD-EC8AD99A57BE}"/>
                </a:ext>
              </a:extLst>
            </p:cNvPr>
            <p:cNvSpPr txBox="1"/>
            <p:nvPr/>
          </p:nvSpPr>
          <p:spPr bwMode="auto">
            <a:xfrm>
              <a:off x="4576853" y="4198959"/>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154" name="TextBox 153">
              <a:extLst>
                <a:ext uri="{FF2B5EF4-FFF2-40B4-BE49-F238E27FC236}">
                  <a16:creationId xmlns:a16="http://schemas.microsoft.com/office/drawing/2014/main" id="{959821A6-E5E8-E8C2-8582-D0F2F4852243}"/>
                </a:ext>
              </a:extLst>
            </p:cNvPr>
            <p:cNvSpPr txBox="1"/>
            <p:nvPr/>
          </p:nvSpPr>
          <p:spPr bwMode="auto">
            <a:xfrm>
              <a:off x="4543434" y="4198959"/>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155" name="TextBox 154">
              <a:extLst>
                <a:ext uri="{FF2B5EF4-FFF2-40B4-BE49-F238E27FC236}">
                  <a16:creationId xmlns:a16="http://schemas.microsoft.com/office/drawing/2014/main" id="{08086817-F65E-14DA-6A0B-DB1B10464CC2}"/>
                </a:ext>
              </a:extLst>
            </p:cNvPr>
            <p:cNvSpPr txBox="1"/>
            <p:nvPr/>
          </p:nvSpPr>
          <p:spPr bwMode="auto">
            <a:xfrm>
              <a:off x="4509811" y="4203006"/>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156" name="TextBox 155">
              <a:extLst>
                <a:ext uri="{FF2B5EF4-FFF2-40B4-BE49-F238E27FC236}">
                  <a16:creationId xmlns:a16="http://schemas.microsoft.com/office/drawing/2014/main" id="{17B26E51-8B2C-E04F-6E45-678ABE702723}"/>
                </a:ext>
              </a:extLst>
            </p:cNvPr>
            <p:cNvSpPr txBox="1"/>
            <p:nvPr/>
          </p:nvSpPr>
          <p:spPr bwMode="auto">
            <a:xfrm>
              <a:off x="4476019" y="4206606"/>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157" name="TextBox 156">
              <a:extLst>
                <a:ext uri="{FF2B5EF4-FFF2-40B4-BE49-F238E27FC236}">
                  <a16:creationId xmlns:a16="http://schemas.microsoft.com/office/drawing/2014/main" id="{B02C1816-3809-B985-F8BA-CC651BDC3D0F}"/>
                </a:ext>
              </a:extLst>
            </p:cNvPr>
            <p:cNvSpPr txBox="1"/>
            <p:nvPr/>
          </p:nvSpPr>
          <p:spPr bwMode="auto">
            <a:xfrm>
              <a:off x="4388129" y="4191007"/>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158" name="TextBox 157">
              <a:extLst>
                <a:ext uri="{FF2B5EF4-FFF2-40B4-BE49-F238E27FC236}">
                  <a16:creationId xmlns:a16="http://schemas.microsoft.com/office/drawing/2014/main" id="{37818322-DEA4-D310-78C8-A118778CBE7C}"/>
                </a:ext>
              </a:extLst>
            </p:cNvPr>
            <p:cNvSpPr txBox="1"/>
            <p:nvPr/>
          </p:nvSpPr>
          <p:spPr bwMode="auto">
            <a:xfrm>
              <a:off x="4427150" y="4191018"/>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159" name="TextBox 158">
              <a:extLst>
                <a:ext uri="{FF2B5EF4-FFF2-40B4-BE49-F238E27FC236}">
                  <a16:creationId xmlns:a16="http://schemas.microsoft.com/office/drawing/2014/main" id="{23ABAAD5-3A71-E30F-AD70-038DFD5523BD}"/>
                </a:ext>
              </a:extLst>
            </p:cNvPr>
            <p:cNvSpPr txBox="1"/>
            <p:nvPr/>
          </p:nvSpPr>
          <p:spPr bwMode="auto">
            <a:xfrm>
              <a:off x="4230206" y="4169619"/>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160" name="TextBox 159">
              <a:extLst>
                <a:ext uri="{FF2B5EF4-FFF2-40B4-BE49-F238E27FC236}">
                  <a16:creationId xmlns:a16="http://schemas.microsoft.com/office/drawing/2014/main" id="{87DCF06F-9345-4EBD-C49B-6CF3F336526D}"/>
                </a:ext>
              </a:extLst>
            </p:cNvPr>
            <p:cNvSpPr txBox="1"/>
            <p:nvPr/>
          </p:nvSpPr>
          <p:spPr bwMode="auto">
            <a:xfrm>
              <a:off x="4006980" y="4189680"/>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161" name="TextBox 160">
              <a:extLst>
                <a:ext uri="{FF2B5EF4-FFF2-40B4-BE49-F238E27FC236}">
                  <a16:creationId xmlns:a16="http://schemas.microsoft.com/office/drawing/2014/main" id="{AE9AA21C-2952-E08A-C1A8-DACB310DECAE}"/>
                </a:ext>
              </a:extLst>
            </p:cNvPr>
            <p:cNvSpPr txBox="1"/>
            <p:nvPr/>
          </p:nvSpPr>
          <p:spPr bwMode="auto">
            <a:xfrm>
              <a:off x="3895952" y="4152114"/>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162" name="TextBox 161">
              <a:extLst>
                <a:ext uri="{FF2B5EF4-FFF2-40B4-BE49-F238E27FC236}">
                  <a16:creationId xmlns:a16="http://schemas.microsoft.com/office/drawing/2014/main" id="{5701AD0C-BD88-9F66-C203-C65637660B5D}"/>
                </a:ext>
              </a:extLst>
            </p:cNvPr>
            <p:cNvSpPr txBox="1"/>
            <p:nvPr/>
          </p:nvSpPr>
          <p:spPr bwMode="auto">
            <a:xfrm>
              <a:off x="3795280" y="4126334"/>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163" name="TextBox 162">
              <a:extLst>
                <a:ext uri="{FF2B5EF4-FFF2-40B4-BE49-F238E27FC236}">
                  <a16:creationId xmlns:a16="http://schemas.microsoft.com/office/drawing/2014/main" id="{DEB78F43-76B3-B67A-2194-92CB56EF1A1B}"/>
                </a:ext>
              </a:extLst>
            </p:cNvPr>
            <p:cNvSpPr txBox="1"/>
            <p:nvPr/>
          </p:nvSpPr>
          <p:spPr bwMode="auto">
            <a:xfrm>
              <a:off x="3741720" y="4116241"/>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164" name="TextBox 163">
              <a:extLst>
                <a:ext uri="{FF2B5EF4-FFF2-40B4-BE49-F238E27FC236}">
                  <a16:creationId xmlns:a16="http://schemas.microsoft.com/office/drawing/2014/main" id="{CC981FAB-2F60-2E9A-734D-A65EDBD97388}"/>
                </a:ext>
              </a:extLst>
            </p:cNvPr>
            <p:cNvSpPr txBox="1"/>
            <p:nvPr/>
          </p:nvSpPr>
          <p:spPr bwMode="auto">
            <a:xfrm>
              <a:off x="3698030" y="4113331"/>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165" name="TextBox 164">
              <a:extLst>
                <a:ext uri="{FF2B5EF4-FFF2-40B4-BE49-F238E27FC236}">
                  <a16:creationId xmlns:a16="http://schemas.microsoft.com/office/drawing/2014/main" id="{39D7B99E-177E-5EDE-1173-2B711A04BD01}"/>
                </a:ext>
              </a:extLst>
            </p:cNvPr>
            <p:cNvSpPr txBox="1"/>
            <p:nvPr/>
          </p:nvSpPr>
          <p:spPr bwMode="auto">
            <a:xfrm>
              <a:off x="3634767" y="4100766"/>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166" name="TextBox 165">
              <a:extLst>
                <a:ext uri="{FF2B5EF4-FFF2-40B4-BE49-F238E27FC236}">
                  <a16:creationId xmlns:a16="http://schemas.microsoft.com/office/drawing/2014/main" id="{712BEB1A-2BB8-0C41-93C0-2A6CA33D0A31}"/>
                </a:ext>
              </a:extLst>
            </p:cNvPr>
            <p:cNvSpPr txBox="1"/>
            <p:nvPr/>
          </p:nvSpPr>
          <p:spPr bwMode="auto">
            <a:xfrm>
              <a:off x="3575076" y="4100766"/>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167" name="TextBox 166">
              <a:extLst>
                <a:ext uri="{FF2B5EF4-FFF2-40B4-BE49-F238E27FC236}">
                  <a16:creationId xmlns:a16="http://schemas.microsoft.com/office/drawing/2014/main" id="{2F310604-8AA5-388D-2B5A-9180560BD34A}"/>
                </a:ext>
              </a:extLst>
            </p:cNvPr>
            <p:cNvSpPr txBox="1"/>
            <p:nvPr/>
          </p:nvSpPr>
          <p:spPr bwMode="auto">
            <a:xfrm>
              <a:off x="3543005" y="4100766"/>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168" name="TextBox 167">
              <a:extLst>
                <a:ext uri="{FF2B5EF4-FFF2-40B4-BE49-F238E27FC236}">
                  <a16:creationId xmlns:a16="http://schemas.microsoft.com/office/drawing/2014/main" id="{5026005D-6838-CF80-A020-91006350B0F3}"/>
                </a:ext>
              </a:extLst>
            </p:cNvPr>
            <p:cNvSpPr txBox="1"/>
            <p:nvPr/>
          </p:nvSpPr>
          <p:spPr bwMode="auto">
            <a:xfrm>
              <a:off x="3486004" y="4100766"/>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169" name="TextBox 168">
              <a:extLst>
                <a:ext uri="{FF2B5EF4-FFF2-40B4-BE49-F238E27FC236}">
                  <a16:creationId xmlns:a16="http://schemas.microsoft.com/office/drawing/2014/main" id="{34E443EE-8D87-F80B-DBE4-9C73E9E73092}"/>
                </a:ext>
              </a:extLst>
            </p:cNvPr>
            <p:cNvSpPr txBox="1"/>
            <p:nvPr/>
          </p:nvSpPr>
          <p:spPr bwMode="auto">
            <a:xfrm>
              <a:off x="3425117" y="4100766"/>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170" name="TextBox 169">
              <a:extLst>
                <a:ext uri="{FF2B5EF4-FFF2-40B4-BE49-F238E27FC236}">
                  <a16:creationId xmlns:a16="http://schemas.microsoft.com/office/drawing/2014/main" id="{62E82C55-2193-3C18-1AF5-412704970C98}"/>
                </a:ext>
              </a:extLst>
            </p:cNvPr>
            <p:cNvSpPr txBox="1"/>
            <p:nvPr/>
          </p:nvSpPr>
          <p:spPr bwMode="auto">
            <a:xfrm>
              <a:off x="3344624" y="4070741"/>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171" name="TextBox 170">
              <a:extLst>
                <a:ext uri="{FF2B5EF4-FFF2-40B4-BE49-F238E27FC236}">
                  <a16:creationId xmlns:a16="http://schemas.microsoft.com/office/drawing/2014/main" id="{9E009555-A75A-F535-1813-EEB0C75AA8A1}"/>
                </a:ext>
              </a:extLst>
            </p:cNvPr>
            <p:cNvSpPr txBox="1"/>
            <p:nvPr/>
          </p:nvSpPr>
          <p:spPr bwMode="auto">
            <a:xfrm>
              <a:off x="3276964" y="4066820"/>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172" name="TextBox 171">
              <a:extLst>
                <a:ext uri="{FF2B5EF4-FFF2-40B4-BE49-F238E27FC236}">
                  <a16:creationId xmlns:a16="http://schemas.microsoft.com/office/drawing/2014/main" id="{D0F4F23C-1F8A-CC8B-2184-4E99279607C1}"/>
                </a:ext>
              </a:extLst>
            </p:cNvPr>
            <p:cNvSpPr txBox="1"/>
            <p:nvPr/>
          </p:nvSpPr>
          <p:spPr bwMode="auto">
            <a:xfrm>
              <a:off x="3184395" y="4043676"/>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173" name="TextBox 172">
              <a:extLst>
                <a:ext uri="{FF2B5EF4-FFF2-40B4-BE49-F238E27FC236}">
                  <a16:creationId xmlns:a16="http://schemas.microsoft.com/office/drawing/2014/main" id="{6F41C0F2-9A42-446E-8918-D12D2E66CBFE}"/>
                </a:ext>
              </a:extLst>
            </p:cNvPr>
            <p:cNvSpPr txBox="1"/>
            <p:nvPr/>
          </p:nvSpPr>
          <p:spPr bwMode="auto">
            <a:xfrm>
              <a:off x="3105556" y="4036595"/>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174" name="TextBox 173">
              <a:extLst>
                <a:ext uri="{FF2B5EF4-FFF2-40B4-BE49-F238E27FC236}">
                  <a16:creationId xmlns:a16="http://schemas.microsoft.com/office/drawing/2014/main" id="{27322A6C-90BE-D08A-2132-5846353FEA6B}"/>
                </a:ext>
              </a:extLst>
            </p:cNvPr>
            <p:cNvSpPr txBox="1"/>
            <p:nvPr/>
          </p:nvSpPr>
          <p:spPr bwMode="auto">
            <a:xfrm>
              <a:off x="3003059" y="4008902"/>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175" name="TextBox 174">
              <a:extLst>
                <a:ext uri="{FF2B5EF4-FFF2-40B4-BE49-F238E27FC236}">
                  <a16:creationId xmlns:a16="http://schemas.microsoft.com/office/drawing/2014/main" id="{24A9A1AE-FC91-5252-E078-EA7584B36429}"/>
                </a:ext>
              </a:extLst>
            </p:cNvPr>
            <p:cNvSpPr txBox="1"/>
            <p:nvPr/>
          </p:nvSpPr>
          <p:spPr bwMode="auto">
            <a:xfrm>
              <a:off x="2953024" y="4009408"/>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176" name="TextBox 175">
              <a:extLst>
                <a:ext uri="{FF2B5EF4-FFF2-40B4-BE49-F238E27FC236}">
                  <a16:creationId xmlns:a16="http://schemas.microsoft.com/office/drawing/2014/main" id="{9BB6CDBA-FB21-73C3-6776-6DC96A797381}"/>
                </a:ext>
              </a:extLst>
            </p:cNvPr>
            <p:cNvSpPr txBox="1"/>
            <p:nvPr/>
          </p:nvSpPr>
          <p:spPr bwMode="auto">
            <a:xfrm>
              <a:off x="2877944" y="3975939"/>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177" name="TextBox 176">
              <a:extLst>
                <a:ext uri="{FF2B5EF4-FFF2-40B4-BE49-F238E27FC236}">
                  <a16:creationId xmlns:a16="http://schemas.microsoft.com/office/drawing/2014/main" id="{DECCA93D-353D-A598-B7D4-1306BEEE3301}"/>
                </a:ext>
              </a:extLst>
            </p:cNvPr>
            <p:cNvSpPr txBox="1"/>
            <p:nvPr/>
          </p:nvSpPr>
          <p:spPr bwMode="auto">
            <a:xfrm>
              <a:off x="2836741" y="3975939"/>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178" name="TextBox 177">
              <a:extLst>
                <a:ext uri="{FF2B5EF4-FFF2-40B4-BE49-F238E27FC236}">
                  <a16:creationId xmlns:a16="http://schemas.microsoft.com/office/drawing/2014/main" id="{16919258-A166-54E9-1515-3634D5D4B734}"/>
                </a:ext>
              </a:extLst>
            </p:cNvPr>
            <p:cNvSpPr txBox="1"/>
            <p:nvPr/>
          </p:nvSpPr>
          <p:spPr bwMode="auto">
            <a:xfrm>
              <a:off x="2789597" y="3963270"/>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179" name="TextBox 178">
              <a:extLst>
                <a:ext uri="{FF2B5EF4-FFF2-40B4-BE49-F238E27FC236}">
                  <a16:creationId xmlns:a16="http://schemas.microsoft.com/office/drawing/2014/main" id="{D84A3DB2-5BBC-18F5-E539-96204BE095DD}"/>
                </a:ext>
              </a:extLst>
            </p:cNvPr>
            <p:cNvSpPr txBox="1"/>
            <p:nvPr/>
          </p:nvSpPr>
          <p:spPr bwMode="auto">
            <a:xfrm>
              <a:off x="2730162" y="3942220"/>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180" name="TextBox 179">
              <a:extLst>
                <a:ext uri="{FF2B5EF4-FFF2-40B4-BE49-F238E27FC236}">
                  <a16:creationId xmlns:a16="http://schemas.microsoft.com/office/drawing/2014/main" id="{74F6CEA1-F26A-723B-B714-A67C6B6AE289}"/>
                </a:ext>
              </a:extLst>
            </p:cNvPr>
            <p:cNvSpPr txBox="1"/>
            <p:nvPr/>
          </p:nvSpPr>
          <p:spPr bwMode="auto">
            <a:xfrm>
              <a:off x="2667672" y="3903388"/>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181" name="TextBox 180">
              <a:extLst>
                <a:ext uri="{FF2B5EF4-FFF2-40B4-BE49-F238E27FC236}">
                  <a16:creationId xmlns:a16="http://schemas.microsoft.com/office/drawing/2014/main" id="{2CBD233D-6F62-57F4-BCBD-D61CA8B14F7F}"/>
                </a:ext>
              </a:extLst>
            </p:cNvPr>
            <p:cNvSpPr txBox="1"/>
            <p:nvPr/>
          </p:nvSpPr>
          <p:spPr bwMode="auto">
            <a:xfrm>
              <a:off x="2617407" y="3859125"/>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182" name="TextBox 181">
              <a:extLst>
                <a:ext uri="{FF2B5EF4-FFF2-40B4-BE49-F238E27FC236}">
                  <a16:creationId xmlns:a16="http://schemas.microsoft.com/office/drawing/2014/main" id="{0BB1702C-D568-2E5C-770E-DCE066D9D531}"/>
                </a:ext>
              </a:extLst>
            </p:cNvPr>
            <p:cNvSpPr txBox="1"/>
            <p:nvPr/>
          </p:nvSpPr>
          <p:spPr bwMode="auto">
            <a:xfrm>
              <a:off x="2701327" y="3925022"/>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183" name="TextBox 182">
              <a:extLst>
                <a:ext uri="{FF2B5EF4-FFF2-40B4-BE49-F238E27FC236}">
                  <a16:creationId xmlns:a16="http://schemas.microsoft.com/office/drawing/2014/main" id="{B861DE2A-DDAC-A4A4-4B48-1D437D78A6A4}"/>
                </a:ext>
              </a:extLst>
            </p:cNvPr>
            <p:cNvSpPr txBox="1"/>
            <p:nvPr/>
          </p:nvSpPr>
          <p:spPr bwMode="auto">
            <a:xfrm>
              <a:off x="2754299" y="3957306"/>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184" name="TextBox 183">
              <a:extLst>
                <a:ext uri="{FF2B5EF4-FFF2-40B4-BE49-F238E27FC236}">
                  <a16:creationId xmlns:a16="http://schemas.microsoft.com/office/drawing/2014/main" id="{F59D8F4B-95C8-9C13-CCF9-2C910A5DA91D}"/>
                </a:ext>
              </a:extLst>
            </p:cNvPr>
            <p:cNvSpPr txBox="1"/>
            <p:nvPr/>
          </p:nvSpPr>
          <p:spPr bwMode="auto">
            <a:xfrm>
              <a:off x="2644016" y="3880759"/>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185" name="TextBox 184">
              <a:extLst>
                <a:ext uri="{FF2B5EF4-FFF2-40B4-BE49-F238E27FC236}">
                  <a16:creationId xmlns:a16="http://schemas.microsoft.com/office/drawing/2014/main" id="{CD954449-E7E5-41D8-555D-C9A1C226BD2B}"/>
                </a:ext>
              </a:extLst>
            </p:cNvPr>
            <p:cNvSpPr txBox="1"/>
            <p:nvPr/>
          </p:nvSpPr>
          <p:spPr bwMode="auto">
            <a:xfrm>
              <a:off x="2335732" y="3670447"/>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186" name="TextBox 185">
              <a:extLst>
                <a:ext uri="{FF2B5EF4-FFF2-40B4-BE49-F238E27FC236}">
                  <a16:creationId xmlns:a16="http://schemas.microsoft.com/office/drawing/2014/main" id="{C2641465-2267-69F3-0A12-529A506005E1}"/>
                </a:ext>
              </a:extLst>
            </p:cNvPr>
            <p:cNvSpPr txBox="1"/>
            <p:nvPr/>
          </p:nvSpPr>
          <p:spPr bwMode="auto">
            <a:xfrm>
              <a:off x="2393276" y="3709522"/>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187" name="TextBox 186">
              <a:extLst>
                <a:ext uri="{FF2B5EF4-FFF2-40B4-BE49-F238E27FC236}">
                  <a16:creationId xmlns:a16="http://schemas.microsoft.com/office/drawing/2014/main" id="{36F87C71-C4FF-CF27-D923-E6FD55CCABD0}"/>
                </a:ext>
              </a:extLst>
            </p:cNvPr>
            <p:cNvSpPr txBox="1"/>
            <p:nvPr/>
          </p:nvSpPr>
          <p:spPr bwMode="auto">
            <a:xfrm>
              <a:off x="2430647" y="3746600"/>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188" name="TextBox 187">
              <a:extLst>
                <a:ext uri="{FF2B5EF4-FFF2-40B4-BE49-F238E27FC236}">
                  <a16:creationId xmlns:a16="http://schemas.microsoft.com/office/drawing/2014/main" id="{F537299E-5329-5017-237A-5FF099B01D56}"/>
                </a:ext>
              </a:extLst>
            </p:cNvPr>
            <p:cNvSpPr txBox="1"/>
            <p:nvPr/>
          </p:nvSpPr>
          <p:spPr bwMode="auto">
            <a:xfrm>
              <a:off x="2487722" y="3780887"/>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189" name="TextBox 188">
              <a:extLst>
                <a:ext uri="{FF2B5EF4-FFF2-40B4-BE49-F238E27FC236}">
                  <a16:creationId xmlns:a16="http://schemas.microsoft.com/office/drawing/2014/main" id="{6C65AB72-A9C5-4BAD-6029-A565F08E16BD}"/>
                </a:ext>
              </a:extLst>
            </p:cNvPr>
            <p:cNvSpPr txBox="1"/>
            <p:nvPr/>
          </p:nvSpPr>
          <p:spPr bwMode="auto">
            <a:xfrm>
              <a:off x="2527640" y="3805066"/>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190" name="TextBox 189">
              <a:extLst>
                <a:ext uri="{FF2B5EF4-FFF2-40B4-BE49-F238E27FC236}">
                  <a16:creationId xmlns:a16="http://schemas.microsoft.com/office/drawing/2014/main" id="{9B8C249D-6A08-7A1B-58F2-3FE565596162}"/>
                </a:ext>
              </a:extLst>
            </p:cNvPr>
            <p:cNvSpPr txBox="1"/>
            <p:nvPr/>
          </p:nvSpPr>
          <p:spPr bwMode="auto">
            <a:xfrm>
              <a:off x="2558792" y="3829245"/>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191" name="TextBox 190">
              <a:extLst>
                <a:ext uri="{FF2B5EF4-FFF2-40B4-BE49-F238E27FC236}">
                  <a16:creationId xmlns:a16="http://schemas.microsoft.com/office/drawing/2014/main" id="{483D4629-DE1A-6C56-1071-E05CF09B87D2}"/>
                </a:ext>
              </a:extLst>
            </p:cNvPr>
            <p:cNvSpPr txBox="1"/>
            <p:nvPr/>
          </p:nvSpPr>
          <p:spPr bwMode="auto">
            <a:xfrm>
              <a:off x="2291556" y="3643484"/>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192" name="TextBox 191">
              <a:extLst>
                <a:ext uri="{FF2B5EF4-FFF2-40B4-BE49-F238E27FC236}">
                  <a16:creationId xmlns:a16="http://schemas.microsoft.com/office/drawing/2014/main" id="{A7E13E30-3010-DCB8-E423-12073E0FBDEA}"/>
                </a:ext>
              </a:extLst>
            </p:cNvPr>
            <p:cNvSpPr txBox="1"/>
            <p:nvPr/>
          </p:nvSpPr>
          <p:spPr bwMode="auto">
            <a:xfrm>
              <a:off x="2249613" y="3633576"/>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193" name="TextBox 192">
              <a:extLst>
                <a:ext uri="{FF2B5EF4-FFF2-40B4-BE49-F238E27FC236}">
                  <a16:creationId xmlns:a16="http://schemas.microsoft.com/office/drawing/2014/main" id="{E5D4813E-97A5-D619-9B67-7CB5F0F37DBF}"/>
                </a:ext>
              </a:extLst>
            </p:cNvPr>
            <p:cNvSpPr txBox="1"/>
            <p:nvPr/>
          </p:nvSpPr>
          <p:spPr bwMode="auto">
            <a:xfrm>
              <a:off x="2214315" y="3613966"/>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194" name="TextBox 193">
              <a:extLst>
                <a:ext uri="{FF2B5EF4-FFF2-40B4-BE49-F238E27FC236}">
                  <a16:creationId xmlns:a16="http://schemas.microsoft.com/office/drawing/2014/main" id="{61C20AA5-28AE-8C69-E9C0-B54B3555BC81}"/>
                </a:ext>
              </a:extLst>
            </p:cNvPr>
            <p:cNvSpPr txBox="1"/>
            <p:nvPr/>
          </p:nvSpPr>
          <p:spPr bwMode="auto">
            <a:xfrm>
              <a:off x="2174397" y="3574035"/>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195" name="TextBox 194">
              <a:extLst>
                <a:ext uri="{FF2B5EF4-FFF2-40B4-BE49-F238E27FC236}">
                  <a16:creationId xmlns:a16="http://schemas.microsoft.com/office/drawing/2014/main" id="{8C6F8A2D-6A51-F5AE-09B2-FBB5AA77397D}"/>
                </a:ext>
              </a:extLst>
            </p:cNvPr>
            <p:cNvSpPr txBox="1"/>
            <p:nvPr/>
          </p:nvSpPr>
          <p:spPr bwMode="auto">
            <a:xfrm>
              <a:off x="2147664" y="3534056"/>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196" name="TextBox 195">
              <a:extLst>
                <a:ext uri="{FF2B5EF4-FFF2-40B4-BE49-F238E27FC236}">
                  <a16:creationId xmlns:a16="http://schemas.microsoft.com/office/drawing/2014/main" id="{94B4E205-B7C6-BDA5-99B7-80F8661242A0}"/>
                </a:ext>
              </a:extLst>
            </p:cNvPr>
            <p:cNvSpPr txBox="1"/>
            <p:nvPr/>
          </p:nvSpPr>
          <p:spPr bwMode="auto">
            <a:xfrm>
              <a:off x="2111606" y="3515411"/>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197" name="TextBox 196">
              <a:extLst>
                <a:ext uri="{FF2B5EF4-FFF2-40B4-BE49-F238E27FC236}">
                  <a16:creationId xmlns:a16="http://schemas.microsoft.com/office/drawing/2014/main" id="{FFC6BB79-2D42-387C-8229-71DC1C72E13F}"/>
                </a:ext>
              </a:extLst>
            </p:cNvPr>
            <p:cNvSpPr txBox="1"/>
            <p:nvPr/>
          </p:nvSpPr>
          <p:spPr bwMode="auto">
            <a:xfrm>
              <a:off x="2058118" y="3490667"/>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198" name="TextBox 197">
              <a:extLst>
                <a:ext uri="{FF2B5EF4-FFF2-40B4-BE49-F238E27FC236}">
                  <a16:creationId xmlns:a16="http://schemas.microsoft.com/office/drawing/2014/main" id="{54733EEF-F278-FAE6-06E4-85396635D138}"/>
                </a:ext>
              </a:extLst>
            </p:cNvPr>
            <p:cNvSpPr txBox="1"/>
            <p:nvPr/>
          </p:nvSpPr>
          <p:spPr bwMode="auto">
            <a:xfrm>
              <a:off x="2038907" y="3440213"/>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199" name="TextBox 198">
              <a:extLst>
                <a:ext uri="{FF2B5EF4-FFF2-40B4-BE49-F238E27FC236}">
                  <a16:creationId xmlns:a16="http://schemas.microsoft.com/office/drawing/2014/main" id="{414953AD-642D-F8A5-DA3E-EC337F384418}"/>
                </a:ext>
              </a:extLst>
            </p:cNvPr>
            <p:cNvSpPr txBox="1"/>
            <p:nvPr/>
          </p:nvSpPr>
          <p:spPr bwMode="auto">
            <a:xfrm>
              <a:off x="2008622" y="3407112"/>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200" name="TextBox 199">
              <a:extLst>
                <a:ext uri="{FF2B5EF4-FFF2-40B4-BE49-F238E27FC236}">
                  <a16:creationId xmlns:a16="http://schemas.microsoft.com/office/drawing/2014/main" id="{A0F99726-9537-2B97-564B-A2A92EAD5407}"/>
                </a:ext>
              </a:extLst>
            </p:cNvPr>
            <p:cNvSpPr txBox="1"/>
            <p:nvPr/>
          </p:nvSpPr>
          <p:spPr bwMode="auto">
            <a:xfrm>
              <a:off x="1962296" y="3367175"/>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201" name="TextBox 200">
              <a:extLst>
                <a:ext uri="{FF2B5EF4-FFF2-40B4-BE49-F238E27FC236}">
                  <a16:creationId xmlns:a16="http://schemas.microsoft.com/office/drawing/2014/main" id="{B167A6AD-9D17-AD66-8353-484DB52DD978}"/>
                </a:ext>
              </a:extLst>
            </p:cNvPr>
            <p:cNvSpPr txBox="1"/>
            <p:nvPr/>
          </p:nvSpPr>
          <p:spPr bwMode="auto">
            <a:xfrm>
              <a:off x="1942653" y="3337233"/>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202" name="TextBox 201">
              <a:extLst>
                <a:ext uri="{FF2B5EF4-FFF2-40B4-BE49-F238E27FC236}">
                  <a16:creationId xmlns:a16="http://schemas.microsoft.com/office/drawing/2014/main" id="{DF4BFEB8-D3E6-7872-B15B-B13B6D824BCA}"/>
                </a:ext>
              </a:extLst>
            </p:cNvPr>
            <p:cNvSpPr txBox="1"/>
            <p:nvPr/>
          </p:nvSpPr>
          <p:spPr bwMode="auto">
            <a:xfrm>
              <a:off x="1927176" y="3297997"/>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203" name="TextBox 202">
              <a:extLst>
                <a:ext uri="{FF2B5EF4-FFF2-40B4-BE49-F238E27FC236}">
                  <a16:creationId xmlns:a16="http://schemas.microsoft.com/office/drawing/2014/main" id="{DEC0B408-7D70-B457-737E-A9F665913194}"/>
                </a:ext>
              </a:extLst>
            </p:cNvPr>
            <p:cNvSpPr txBox="1"/>
            <p:nvPr/>
          </p:nvSpPr>
          <p:spPr bwMode="auto">
            <a:xfrm>
              <a:off x="1900748" y="3244634"/>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204" name="TextBox 203">
              <a:extLst>
                <a:ext uri="{FF2B5EF4-FFF2-40B4-BE49-F238E27FC236}">
                  <a16:creationId xmlns:a16="http://schemas.microsoft.com/office/drawing/2014/main" id="{B032945C-E4FB-36C9-A542-3081925A4E67}"/>
                </a:ext>
              </a:extLst>
            </p:cNvPr>
            <p:cNvSpPr txBox="1"/>
            <p:nvPr/>
          </p:nvSpPr>
          <p:spPr bwMode="auto">
            <a:xfrm>
              <a:off x="1860431" y="3204647"/>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205" name="TextBox 204">
              <a:extLst>
                <a:ext uri="{FF2B5EF4-FFF2-40B4-BE49-F238E27FC236}">
                  <a16:creationId xmlns:a16="http://schemas.microsoft.com/office/drawing/2014/main" id="{2FD730E0-391D-2D15-85F3-C70D7F812CF7}"/>
                </a:ext>
              </a:extLst>
            </p:cNvPr>
            <p:cNvSpPr txBox="1"/>
            <p:nvPr/>
          </p:nvSpPr>
          <p:spPr bwMode="auto">
            <a:xfrm>
              <a:off x="1830913" y="3167032"/>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206" name="TextBox 205">
              <a:extLst>
                <a:ext uri="{FF2B5EF4-FFF2-40B4-BE49-F238E27FC236}">
                  <a16:creationId xmlns:a16="http://schemas.microsoft.com/office/drawing/2014/main" id="{2C955C3F-ED0E-F422-B96A-64351F7284C3}"/>
                </a:ext>
              </a:extLst>
            </p:cNvPr>
            <p:cNvSpPr txBox="1"/>
            <p:nvPr/>
          </p:nvSpPr>
          <p:spPr bwMode="auto">
            <a:xfrm>
              <a:off x="1797339" y="3129952"/>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207" name="TextBox 206">
              <a:extLst>
                <a:ext uri="{FF2B5EF4-FFF2-40B4-BE49-F238E27FC236}">
                  <a16:creationId xmlns:a16="http://schemas.microsoft.com/office/drawing/2014/main" id="{9F11A35F-F10A-0841-8AD1-DACE6DB40FFA}"/>
                </a:ext>
              </a:extLst>
            </p:cNvPr>
            <p:cNvSpPr txBox="1"/>
            <p:nvPr/>
          </p:nvSpPr>
          <p:spPr bwMode="auto">
            <a:xfrm>
              <a:off x="1777866" y="3103148"/>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208" name="TextBox 207">
              <a:extLst>
                <a:ext uri="{FF2B5EF4-FFF2-40B4-BE49-F238E27FC236}">
                  <a16:creationId xmlns:a16="http://schemas.microsoft.com/office/drawing/2014/main" id="{FDFEDEE1-14A9-64C5-F1A0-52DD92A08630}"/>
                </a:ext>
              </a:extLst>
            </p:cNvPr>
            <p:cNvSpPr txBox="1"/>
            <p:nvPr/>
          </p:nvSpPr>
          <p:spPr bwMode="auto">
            <a:xfrm>
              <a:off x="1762312" y="3053080"/>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209" name="TextBox 208">
              <a:extLst>
                <a:ext uri="{FF2B5EF4-FFF2-40B4-BE49-F238E27FC236}">
                  <a16:creationId xmlns:a16="http://schemas.microsoft.com/office/drawing/2014/main" id="{98D5BFF4-BB8D-5D48-6113-841F09DA3F14}"/>
                </a:ext>
              </a:extLst>
            </p:cNvPr>
            <p:cNvSpPr txBox="1"/>
            <p:nvPr/>
          </p:nvSpPr>
          <p:spPr bwMode="auto">
            <a:xfrm>
              <a:off x="1758223" y="3012505"/>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210" name="TextBox 209">
              <a:extLst>
                <a:ext uri="{FF2B5EF4-FFF2-40B4-BE49-F238E27FC236}">
                  <a16:creationId xmlns:a16="http://schemas.microsoft.com/office/drawing/2014/main" id="{C0D3A016-57B0-811B-3821-8C76E8D06FA6}"/>
                </a:ext>
              </a:extLst>
            </p:cNvPr>
            <p:cNvSpPr txBox="1"/>
            <p:nvPr/>
          </p:nvSpPr>
          <p:spPr bwMode="auto">
            <a:xfrm>
              <a:off x="1758223" y="2963508"/>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211" name="TextBox 210">
              <a:extLst>
                <a:ext uri="{FF2B5EF4-FFF2-40B4-BE49-F238E27FC236}">
                  <a16:creationId xmlns:a16="http://schemas.microsoft.com/office/drawing/2014/main" id="{28350347-9905-B17E-5BFE-89E4151AC7A2}"/>
                </a:ext>
              </a:extLst>
            </p:cNvPr>
            <p:cNvSpPr txBox="1"/>
            <p:nvPr/>
          </p:nvSpPr>
          <p:spPr bwMode="auto">
            <a:xfrm>
              <a:off x="1748266" y="2916309"/>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212" name="TextBox 211">
              <a:extLst>
                <a:ext uri="{FF2B5EF4-FFF2-40B4-BE49-F238E27FC236}">
                  <a16:creationId xmlns:a16="http://schemas.microsoft.com/office/drawing/2014/main" id="{E1A8A319-9F44-0C9C-8CF5-AA3714B49B21}"/>
                </a:ext>
              </a:extLst>
            </p:cNvPr>
            <p:cNvSpPr txBox="1"/>
            <p:nvPr/>
          </p:nvSpPr>
          <p:spPr bwMode="auto">
            <a:xfrm>
              <a:off x="1704341" y="2882449"/>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213" name="TextBox 212">
              <a:extLst>
                <a:ext uri="{FF2B5EF4-FFF2-40B4-BE49-F238E27FC236}">
                  <a16:creationId xmlns:a16="http://schemas.microsoft.com/office/drawing/2014/main" id="{6C0032F0-802F-241A-CD7D-097A80054FB6}"/>
                </a:ext>
              </a:extLst>
            </p:cNvPr>
            <p:cNvSpPr txBox="1"/>
            <p:nvPr/>
          </p:nvSpPr>
          <p:spPr bwMode="auto">
            <a:xfrm>
              <a:off x="1710298" y="2828679"/>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214" name="TextBox 213">
              <a:extLst>
                <a:ext uri="{FF2B5EF4-FFF2-40B4-BE49-F238E27FC236}">
                  <a16:creationId xmlns:a16="http://schemas.microsoft.com/office/drawing/2014/main" id="{149D2F0D-5BFF-BEC5-18A0-ECBA0358AA4B}"/>
                </a:ext>
              </a:extLst>
            </p:cNvPr>
            <p:cNvSpPr txBox="1"/>
            <p:nvPr/>
          </p:nvSpPr>
          <p:spPr bwMode="auto">
            <a:xfrm>
              <a:off x="1709253" y="2768707"/>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215" name="TextBox 214">
              <a:extLst>
                <a:ext uri="{FF2B5EF4-FFF2-40B4-BE49-F238E27FC236}">
                  <a16:creationId xmlns:a16="http://schemas.microsoft.com/office/drawing/2014/main" id="{BDAC1315-5114-D815-B124-1523AA1D5524}"/>
                </a:ext>
              </a:extLst>
            </p:cNvPr>
            <p:cNvSpPr txBox="1"/>
            <p:nvPr/>
          </p:nvSpPr>
          <p:spPr bwMode="auto">
            <a:xfrm>
              <a:off x="1695886" y="2712159"/>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216" name="TextBox 215">
              <a:extLst>
                <a:ext uri="{FF2B5EF4-FFF2-40B4-BE49-F238E27FC236}">
                  <a16:creationId xmlns:a16="http://schemas.microsoft.com/office/drawing/2014/main" id="{CE181BB1-ABA1-DC4F-2EC3-A19F6BEE1A7B}"/>
                </a:ext>
              </a:extLst>
            </p:cNvPr>
            <p:cNvSpPr txBox="1"/>
            <p:nvPr/>
          </p:nvSpPr>
          <p:spPr bwMode="auto">
            <a:xfrm>
              <a:off x="1666368" y="2648477"/>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217" name="TextBox 216">
              <a:extLst>
                <a:ext uri="{FF2B5EF4-FFF2-40B4-BE49-F238E27FC236}">
                  <a16:creationId xmlns:a16="http://schemas.microsoft.com/office/drawing/2014/main" id="{5C53FACF-2A6A-E290-0856-41490BA01920}"/>
                </a:ext>
              </a:extLst>
            </p:cNvPr>
            <p:cNvSpPr txBox="1"/>
            <p:nvPr/>
          </p:nvSpPr>
          <p:spPr bwMode="auto">
            <a:xfrm>
              <a:off x="1646326" y="2591491"/>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218" name="TextBox 217">
              <a:extLst>
                <a:ext uri="{FF2B5EF4-FFF2-40B4-BE49-F238E27FC236}">
                  <a16:creationId xmlns:a16="http://schemas.microsoft.com/office/drawing/2014/main" id="{7FDAA053-0895-B8DD-5CF8-0536FFAB44F9}"/>
                </a:ext>
              </a:extLst>
            </p:cNvPr>
            <p:cNvSpPr txBox="1"/>
            <p:nvPr/>
          </p:nvSpPr>
          <p:spPr bwMode="auto">
            <a:xfrm>
              <a:off x="1620542" y="2534191"/>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219" name="TextBox 218">
              <a:extLst>
                <a:ext uri="{FF2B5EF4-FFF2-40B4-BE49-F238E27FC236}">
                  <a16:creationId xmlns:a16="http://schemas.microsoft.com/office/drawing/2014/main" id="{19D4A320-0E7E-17FB-B1B2-B677F8D57964}"/>
                </a:ext>
              </a:extLst>
            </p:cNvPr>
            <p:cNvSpPr txBox="1"/>
            <p:nvPr/>
          </p:nvSpPr>
          <p:spPr bwMode="auto">
            <a:xfrm>
              <a:off x="1606003" y="2480421"/>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220" name="TextBox 219">
              <a:extLst>
                <a:ext uri="{FF2B5EF4-FFF2-40B4-BE49-F238E27FC236}">
                  <a16:creationId xmlns:a16="http://schemas.microsoft.com/office/drawing/2014/main" id="{1E54D341-8968-1046-8EF7-F022254C0CF6}"/>
                </a:ext>
              </a:extLst>
            </p:cNvPr>
            <p:cNvSpPr txBox="1"/>
            <p:nvPr/>
          </p:nvSpPr>
          <p:spPr bwMode="auto">
            <a:xfrm>
              <a:off x="1575559" y="2436993"/>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221" name="TextBox 220">
              <a:extLst>
                <a:ext uri="{FF2B5EF4-FFF2-40B4-BE49-F238E27FC236}">
                  <a16:creationId xmlns:a16="http://schemas.microsoft.com/office/drawing/2014/main" id="{7995B445-18A6-C938-A3B8-FEC9E9EDCF6E}"/>
                </a:ext>
              </a:extLst>
            </p:cNvPr>
            <p:cNvSpPr txBox="1"/>
            <p:nvPr/>
          </p:nvSpPr>
          <p:spPr bwMode="auto">
            <a:xfrm>
              <a:off x="1582243" y="2380517"/>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222" name="TextBox 221">
              <a:extLst>
                <a:ext uri="{FF2B5EF4-FFF2-40B4-BE49-F238E27FC236}">
                  <a16:creationId xmlns:a16="http://schemas.microsoft.com/office/drawing/2014/main" id="{F08B587E-C2BC-CC7C-1ACA-77F3816D571A}"/>
                </a:ext>
              </a:extLst>
            </p:cNvPr>
            <p:cNvSpPr txBox="1"/>
            <p:nvPr/>
          </p:nvSpPr>
          <p:spPr bwMode="auto">
            <a:xfrm>
              <a:off x="1552163" y="2307266"/>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223" name="TextBox 222">
              <a:extLst>
                <a:ext uri="{FF2B5EF4-FFF2-40B4-BE49-F238E27FC236}">
                  <a16:creationId xmlns:a16="http://schemas.microsoft.com/office/drawing/2014/main" id="{1A4B20AA-6F06-2564-345A-99AB0DAD9AFB}"/>
                </a:ext>
              </a:extLst>
            </p:cNvPr>
            <p:cNvSpPr txBox="1"/>
            <p:nvPr/>
          </p:nvSpPr>
          <p:spPr bwMode="auto">
            <a:xfrm>
              <a:off x="1521955" y="2246160"/>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224" name="TextBox 223">
              <a:extLst>
                <a:ext uri="{FF2B5EF4-FFF2-40B4-BE49-F238E27FC236}">
                  <a16:creationId xmlns:a16="http://schemas.microsoft.com/office/drawing/2014/main" id="{884E7566-EC02-2F04-130E-DC53B279BD83}"/>
                </a:ext>
              </a:extLst>
            </p:cNvPr>
            <p:cNvSpPr txBox="1"/>
            <p:nvPr/>
          </p:nvSpPr>
          <p:spPr bwMode="auto">
            <a:xfrm>
              <a:off x="1498195" y="2204877"/>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225" name="TextBox 224">
              <a:extLst>
                <a:ext uri="{FF2B5EF4-FFF2-40B4-BE49-F238E27FC236}">
                  <a16:creationId xmlns:a16="http://schemas.microsoft.com/office/drawing/2014/main" id="{47C368F5-67DD-56B8-3E5F-800122C801B8}"/>
                </a:ext>
              </a:extLst>
            </p:cNvPr>
            <p:cNvSpPr txBox="1"/>
            <p:nvPr/>
          </p:nvSpPr>
          <p:spPr bwMode="auto">
            <a:xfrm>
              <a:off x="1484903" y="2157530"/>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226" name="TextBox 225">
              <a:extLst>
                <a:ext uri="{FF2B5EF4-FFF2-40B4-BE49-F238E27FC236}">
                  <a16:creationId xmlns:a16="http://schemas.microsoft.com/office/drawing/2014/main" id="{EEAE38CF-079E-114A-439C-0231CA554A3D}"/>
                </a:ext>
              </a:extLst>
            </p:cNvPr>
            <p:cNvSpPr txBox="1"/>
            <p:nvPr/>
          </p:nvSpPr>
          <p:spPr bwMode="auto">
            <a:xfrm>
              <a:off x="1484903" y="2107070"/>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227" name="TextBox 226">
              <a:extLst>
                <a:ext uri="{FF2B5EF4-FFF2-40B4-BE49-F238E27FC236}">
                  <a16:creationId xmlns:a16="http://schemas.microsoft.com/office/drawing/2014/main" id="{39FD52D3-51EA-A53E-BE3C-959AF45B32F5}"/>
                </a:ext>
              </a:extLst>
            </p:cNvPr>
            <p:cNvSpPr txBox="1"/>
            <p:nvPr/>
          </p:nvSpPr>
          <p:spPr bwMode="auto">
            <a:xfrm>
              <a:off x="1468798" y="2068913"/>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1"/>
                  </a:solidFill>
                  <a:latin typeface="Calibri" panose="020F0502020204030204" pitchFamily="34" charset="0"/>
                  <a:cs typeface="Calibri" panose="020F0502020204030204" pitchFamily="34" charset="0"/>
                </a:rPr>
                <a:t>+</a:t>
              </a:r>
              <a:endParaRPr lang="en-US" b="0" dirty="0">
                <a:solidFill>
                  <a:schemeClr val="accent1"/>
                </a:solidFill>
                <a:latin typeface="Calibri" panose="020F0502020204030204" pitchFamily="34" charset="0"/>
              </a:endParaRPr>
            </a:p>
          </p:txBody>
        </p:sp>
        <p:sp>
          <p:nvSpPr>
            <p:cNvPr id="228" name="TextBox 227">
              <a:extLst>
                <a:ext uri="{FF2B5EF4-FFF2-40B4-BE49-F238E27FC236}">
                  <a16:creationId xmlns:a16="http://schemas.microsoft.com/office/drawing/2014/main" id="{2BAE6755-E5B4-3AA7-1438-27390F8FB9A6}"/>
                </a:ext>
              </a:extLst>
            </p:cNvPr>
            <p:cNvSpPr txBox="1"/>
            <p:nvPr/>
          </p:nvSpPr>
          <p:spPr bwMode="auto">
            <a:xfrm>
              <a:off x="4229289" y="4179019"/>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3"/>
                  </a:solidFill>
                  <a:latin typeface="Calibri" panose="020F0502020204030204" pitchFamily="34" charset="0"/>
                  <a:cs typeface="Calibri" panose="020F0502020204030204" pitchFamily="34" charset="0"/>
                </a:rPr>
                <a:t>+</a:t>
              </a:r>
              <a:endParaRPr lang="en-US" b="0" dirty="0">
                <a:solidFill>
                  <a:schemeClr val="accent3"/>
                </a:solidFill>
                <a:latin typeface="Calibri" panose="020F0502020204030204" pitchFamily="34" charset="0"/>
              </a:endParaRPr>
            </a:p>
          </p:txBody>
        </p:sp>
        <p:sp>
          <p:nvSpPr>
            <p:cNvPr id="229" name="TextBox 228">
              <a:extLst>
                <a:ext uri="{FF2B5EF4-FFF2-40B4-BE49-F238E27FC236}">
                  <a16:creationId xmlns:a16="http://schemas.microsoft.com/office/drawing/2014/main" id="{A6032586-482D-E128-673D-83DCCF685D5C}"/>
                </a:ext>
              </a:extLst>
            </p:cNvPr>
            <p:cNvSpPr txBox="1"/>
            <p:nvPr/>
          </p:nvSpPr>
          <p:spPr bwMode="auto">
            <a:xfrm>
              <a:off x="4179284" y="4179728"/>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3"/>
                  </a:solidFill>
                  <a:latin typeface="Calibri" panose="020F0502020204030204" pitchFamily="34" charset="0"/>
                  <a:cs typeface="Calibri" panose="020F0502020204030204" pitchFamily="34" charset="0"/>
                </a:rPr>
                <a:t>+</a:t>
              </a:r>
              <a:endParaRPr lang="en-US" b="0" dirty="0">
                <a:solidFill>
                  <a:schemeClr val="accent3"/>
                </a:solidFill>
                <a:latin typeface="Calibri" panose="020F0502020204030204" pitchFamily="34" charset="0"/>
              </a:endParaRPr>
            </a:p>
          </p:txBody>
        </p:sp>
        <p:sp>
          <p:nvSpPr>
            <p:cNvPr id="230" name="TextBox 229">
              <a:extLst>
                <a:ext uri="{FF2B5EF4-FFF2-40B4-BE49-F238E27FC236}">
                  <a16:creationId xmlns:a16="http://schemas.microsoft.com/office/drawing/2014/main" id="{C4D9C363-C805-7651-8098-AE6395453C93}"/>
                </a:ext>
              </a:extLst>
            </p:cNvPr>
            <p:cNvSpPr txBox="1"/>
            <p:nvPr/>
          </p:nvSpPr>
          <p:spPr bwMode="auto">
            <a:xfrm>
              <a:off x="4149822" y="4180856"/>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3"/>
                  </a:solidFill>
                  <a:latin typeface="Calibri" panose="020F0502020204030204" pitchFamily="34" charset="0"/>
                  <a:cs typeface="Calibri" panose="020F0502020204030204" pitchFamily="34" charset="0"/>
                </a:rPr>
                <a:t>+</a:t>
              </a:r>
              <a:endParaRPr lang="en-US" b="0" dirty="0">
                <a:solidFill>
                  <a:schemeClr val="accent3"/>
                </a:solidFill>
                <a:latin typeface="Calibri" panose="020F0502020204030204" pitchFamily="34" charset="0"/>
              </a:endParaRPr>
            </a:p>
          </p:txBody>
        </p:sp>
        <p:sp>
          <p:nvSpPr>
            <p:cNvPr id="231" name="TextBox 230">
              <a:extLst>
                <a:ext uri="{FF2B5EF4-FFF2-40B4-BE49-F238E27FC236}">
                  <a16:creationId xmlns:a16="http://schemas.microsoft.com/office/drawing/2014/main" id="{E5AC495F-5121-8049-4401-F02D53B72B38}"/>
                </a:ext>
              </a:extLst>
            </p:cNvPr>
            <p:cNvSpPr txBox="1"/>
            <p:nvPr/>
          </p:nvSpPr>
          <p:spPr bwMode="auto">
            <a:xfrm>
              <a:off x="4122803" y="4180856"/>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3"/>
                  </a:solidFill>
                  <a:latin typeface="Calibri" panose="020F0502020204030204" pitchFamily="34" charset="0"/>
                  <a:cs typeface="Calibri" panose="020F0502020204030204" pitchFamily="34" charset="0"/>
                </a:rPr>
                <a:t>+</a:t>
              </a:r>
              <a:endParaRPr lang="en-US" b="0" dirty="0">
                <a:solidFill>
                  <a:schemeClr val="accent3"/>
                </a:solidFill>
                <a:latin typeface="Calibri" panose="020F0502020204030204" pitchFamily="34" charset="0"/>
              </a:endParaRPr>
            </a:p>
          </p:txBody>
        </p:sp>
        <p:sp>
          <p:nvSpPr>
            <p:cNvPr id="232" name="TextBox 231">
              <a:extLst>
                <a:ext uri="{FF2B5EF4-FFF2-40B4-BE49-F238E27FC236}">
                  <a16:creationId xmlns:a16="http://schemas.microsoft.com/office/drawing/2014/main" id="{A8A5E512-4494-4B7C-C912-EC21379BCB47}"/>
                </a:ext>
              </a:extLst>
            </p:cNvPr>
            <p:cNvSpPr txBox="1"/>
            <p:nvPr/>
          </p:nvSpPr>
          <p:spPr bwMode="auto">
            <a:xfrm>
              <a:off x="4085688" y="4179191"/>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3"/>
                  </a:solidFill>
                  <a:latin typeface="Calibri" panose="020F0502020204030204" pitchFamily="34" charset="0"/>
                  <a:cs typeface="Calibri" panose="020F0502020204030204" pitchFamily="34" charset="0"/>
                </a:rPr>
                <a:t>+</a:t>
              </a:r>
              <a:endParaRPr lang="en-US" b="0" dirty="0">
                <a:solidFill>
                  <a:schemeClr val="accent3"/>
                </a:solidFill>
                <a:latin typeface="Calibri" panose="020F0502020204030204" pitchFamily="34" charset="0"/>
              </a:endParaRPr>
            </a:p>
          </p:txBody>
        </p:sp>
        <p:sp>
          <p:nvSpPr>
            <p:cNvPr id="233" name="TextBox 232">
              <a:extLst>
                <a:ext uri="{FF2B5EF4-FFF2-40B4-BE49-F238E27FC236}">
                  <a16:creationId xmlns:a16="http://schemas.microsoft.com/office/drawing/2014/main" id="{626D2F73-90B2-6148-E88F-95A6C61B1A6E}"/>
                </a:ext>
              </a:extLst>
            </p:cNvPr>
            <p:cNvSpPr txBox="1"/>
            <p:nvPr/>
          </p:nvSpPr>
          <p:spPr bwMode="auto">
            <a:xfrm>
              <a:off x="4055323" y="4178607"/>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b="0" dirty="0">
                  <a:solidFill>
                    <a:schemeClr val="accent3"/>
                  </a:solidFill>
                  <a:latin typeface="Calibri" panose="020F0502020204030204" pitchFamily="34" charset="0"/>
                  <a:cs typeface="Calibri" panose="020F0502020204030204" pitchFamily="34" charset="0"/>
                </a:rPr>
                <a:t>+</a:t>
              </a:r>
              <a:endParaRPr lang="en-US" b="0" dirty="0">
                <a:solidFill>
                  <a:schemeClr val="accent3"/>
                </a:solidFill>
                <a:latin typeface="Calibri" panose="020F0502020204030204" pitchFamily="34" charset="0"/>
              </a:endParaRPr>
            </a:p>
          </p:txBody>
        </p:sp>
        <p:sp>
          <p:nvSpPr>
            <p:cNvPr id="234" name="TextBox 233">
              <a:extLst>
                <a:ext uri="{FF2B5EF4-FFF2-40B4-BE49-F238E27FC236}">
                  <a16:creationId xmlns:a16="http://schemas.microsoft.com/office/drawing/2014/main" id="{B96774DC-EF85-F19C-0378-E5D498743263}"/>
                </a:ext>
              </a:extLst>
            </p:cNvPr>
            <p:cNvSpPr txBox="1"/>
            <p:nvPr/>
          </p:nvSpPr>
          <p:spPr bwMode="auto">
            <a:xfrm>
              <a:off x="4028400" y="4178779"/>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35" name="TextBox 234">
              <a:extLst>
                <a:ext uri="{FF2B5EF4-FFF2-40B4-BE49-F238E27FC236}">
                  <a16:creationId xmlns:a16="http://schemas.microsoft.com/office/drawing/2014/main" id="{ACFE2BC0-C33D-A749-3FA7-C0E1680F2298}"/>
                </a:ext>
              </a:extLst>
            </p:cNvPr>
            <p:cNvSpPr txBox="1"/>
            <p:nvPr/>
          </p:nvSpPr>
          <p:spPr bwMode="auto">
            <a:xfrm>
              <a:off x="3967998" y="4156526"/>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36" name="TextBox 235">
              <a:extLst>
                <a:ext uri="{FF2B5EF4-FFF2-40B4-BE49-F238E27FC236}">
                  <a16:creationId xmlns:a16="http://schemas.microsoft.com/office/drawing/2014/main" id="{A908EA19-522A-5127-FF94-AA5881C31C85}"/>
                </a:ext>
              </a:extLst>
            </p:cNvPr>
            <p:cNvSpPr txBox="1"/>
            <p:nvPr/>
          </p:nvSpPr>
          <p:spPr bwMode="auto">
            <a:xfrm>
              <a:off x="3931520" y="4132699"/>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37" name="TextBox 236">
              <a:extLst>
                <a:ext uri="{FF2B5EF4-FFF2-40B4-BE49-F238E27FC236}">
                  <a16:creationId xmlns:a16="http://schemas.microsoft.com/office/drawing/2014/main" id="{94DC80DE-20B4-7D1A-3799-4F0DE26600DE}"/>
                </a:ext>
              </a:extLst>
            </p:cNvPr>
            <p:cNvSpPr txBox="1"/>
            <p:nvPr/>
          </p:nvSpPr>
          <p:spPr bwMode="auto">
            <a:xfrm>
              <a:off x="3890995" y="4109688"/>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38" name="TextBox 237">
              <a:extLst>
                <a:ext uri="{FF2B5EF4-FFF2-40B4-BE49-F238E27FC236}">
                  <a16:creationId xmlns:a16="http://schemas.microsoft.com/office/drawing/2014/main" id="{AECE4A64-AA66-EB01-8439-9A22641338A9}"/>
                </a:ext>
              </a:extLst>
            </p:cNvPr>
            <p:cNvSpPr txBox="1"/>
            <p:nvPr/>
          </p:nvSpPr>
          <p:spPr bwMode="auto">
            <a:xfrm>
              <a:off x="3847811" y="4096344"/>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39" name="TextBox 238">
              <a:extLst>
                <a:ext uri="{FF2B5EF4-FFF2-40B4-BE49-F238E27FC236}">
                  <a16:creationId xmlns:a16="http://schemas.microsoft.com/office/drawing/2014/main" id="{0F634D56-5089-E974-9BE8-496EC04597C0}"/>
                </a:ext>
              </a:extLst>
            </p:cNvPr>
            <p:cNvSpPr txBox="1"/>
            <p:nvPr/>
          </p:nvSpPr>
          <p:spPr bwMode="auto">
            <a:xfrm>
              <a:off x="3790906" y="4086162"/>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40" name="TextBox 239">
              <a:extLst>
                <a:ext uri="{FF2B5EF4-FFF2-40B4-BE49-F238E27FC236}">
                  <a16:creationId xmlns:a16="http://schemas.microsoft.com/office/drawing/2014/main" id="{7F2FA280-BD31-090B-D111-5796163AF533}"/>
                </a:ext>
              </a:extLst>
            </p:cNvPr>
            <p:cNvSpPr txBox="1"/>
            <p:nvPr/>
          </p:nvSpPr>
          <p:spPr bwMode="auto">
            <a:xfrm>
              <a:off x="3706690" y="4074630"/>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41" name="TextBox 240">
              <a:extLst>
                <a:ext uri="{FF2B5EF4-FFF2-40B4-BE49-F238E27FC236}">
                  <a16:creationId xmlns:a16="http://schemas.microsoft.com/office/drawing/2014/main" id="{C96CCCCF-139E-A92B-D8DF-81BDCAEFFF19}"/>
                </a:ext>
              </a:extLst>
            </p:cNvPr>
            <p:cNvSpPr txBox="1"/>
            <p:nvPr/>
          </p:nvSpPr>
          <p:spPr bwMode="auto">
            <a:xfrm>
              <a:off x="3672561" y="4074573"/>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42" name="TextBox 241">
              <a:extLst>
                <a:ext uri="{FF2B5EF4-FFF2-40B4-BE49-F238E27FC236}">
                  <a16:creationId xmlns:a16="http://schemas.microsoft.com/office/drawing/2014/main" id="{6E7CCC7E-3CD9-4F7D-343D-79F7E89BCF75}"/>
                </a:ext>
              </a:extLst>
            </p:cNvPr>
            <p:cNvSpPr txBox="1"/>
            <p:nvPr/>
          </p:nvSpPr>
          <p:spPr bwMode="auto">
            <a:xfrm>
              <a:off x="3554663" y="4038272"/>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43" name="TextBox 242">
              <a:extLst>
                <a:ext uri="{FF2B5EF4-FFF2-40B4-BE49-F238E27FC236}">
                  <a16:creationId xmlns:a16="http://schemas.microsoft.com/office/drawing/2014/main" id="{EC62969C-21B1-1378-E017-04A50B1CC64B}"/>
                </a:ext>
              </a:extLst>
            </p:cNvPr>
            <p:cNvSpPr txBox="1"/>
            <p:nvPr/>
          </p:nvSpPr>
          <p:spPr bwMode="auto">
            <a:xfrm>
              <a:off x="3507921" y="4038481"/>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44" name="TextBox 243">
              <a:extLst>
                <a:ext uri="{FF2B5EF4-FFF2-40B4-BE49-F238E27FC236}">
                  <a16:creationId xmlns:a16="http://schemas.microsoft.com/office/drawing/2014/main" id="{1DFDE83C-33A3-2AB2-0272-0ED303A2ECA6}"/>
                </a:ext>
              </a:extLst>
            </p:cNvPr>
            <p:cNvSpPr txBox="1"/>
            <p:nvPr/>
          </p:nvSpPr>
          <p:spPr bwMode="auto">
            <a:xfrm>
              <a:off x="3454645" y="4035183"/>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45" name="TextBox 244">
              <a:extLst>
                <a:ext uri="{FF2B5EF4-FFF2-40B4-BE49-F238E27FC236}">
                  <a16:creationId xmlns:a16="http://schemas.microsoft.com/office/drawing/2014/main" id="{03DF3E6D-79D2-47DF-2D3D-DB1A15FF3B1D}"/>
                </a:ext>
              </a:extLst>
            </p:cNvPr>
            <p:cNvSpPr txBox="1"/>
            <p:nvPr/>
          </p:nvSpPr>
          <p:spPr bwMode="auto">
            <a:xfrm>
              <a:off x="3401503" y="4021940"/>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46" name="TextBox 245">
              <a:extLst>
                <a:ext uri="{FF2B5EF4-FFF2-40B4-BE49-F238E27FC236}">
                  <a16:creationId xmlns:a16="http://schemas.microsoft.com/office/drawing/2014/main" id="{AF15BA49-D15E-A905-ECE7-CEBC1452F66F}"/>
                </a:ext>
              </a:extLst>
            </p:cNvPr>
            <p:cNvSpPr txBox="1"/>
            <p:nvPr/>
          </p:nvSpPr>
          <p:spPr bwMode="auto">
            <a:xfrm>
              <a:off x="3341121" y="3991803"/>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47" name="TextBox 246">
              <a:extLst>
                <a:ext uri="{FF2B5EF4-FFF2-40B4-BE49-F238E27FC236}">
                  <a16:creationId xmlns:a16="http://schemas.microsoft.com/office/drawing/2014/main" id="{6908F900-FEFF-A1F9-9C15-56170101617B}"/>
                </a:ext>
              </a:extLst>
            </p:cNvPr>
            <p:cNvSpPr txBox="1"/>
            <p:nvPr/>
          </p:nvSpPr>
          <p:spPr bwMode="auto">
            <a:xfrm>
              <a:off x="3304965" y="3991803"/>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48" name="TextBox 247">
              <a:extLst>
                <a:ext uri="{FF2B5EF4-FFF2-40B4-BE49-F238E27FC236}">
                  <a16:creationId xmlns:a16="http://schemas.microsoft.com/office/drawing/2014/main" id="{E4493A0E-CCD3-0B59-3FAA-3BDBFE5FE63C}"/>
                </a:ext>
              </a:extLst>
            </p:cNvPr>
            <p:cNvSpPr txBox="1"/>
            <p:nvPr/>
          </p:nvSpPr>
          <p:spPr bwMode="auto">
            <a:xfrm>
              <a:off x="3234327" y="3991803"/>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49" name="TextBox 248">
              <a:extLst>
                <a:ext uri="{FF2B5EF4-FFF2-40B4-BE49-F238E27FC236}">
                  <a16:creationId xmlns:a16="http://schemas.microsoft.com/office/drawing/2014/main" id="{967C8C58-A6B9-0256-FE3B-D2C1940DD140}"/>
                </a:ext>
              </a:extLst>
            </p:cNvPr>
            <p:cNvSpPr txBox="1"/>
            <p:nvPr/>
          </p:nvSpPr>
          <p:spPr bwMode="auto">
            <a:xfrm>
              <a:off x="3199903" y="3991803"/>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50" name="TextBox 249">
              <a:extLst>
                <a:ext uri="{FF2B5EF4-FFF2-40B4-BE49-F238E27FC236}">
                  <a16:creationId xmlns:a16="http://schemas.microsoft.com/office/drawing/2014/main" id="{976FF6B5-7CF5-D151-BCB8-F27C1981B04B}"/>
                </a:ext>
              </a:extLst>
            </p:cNvPr>
            <p:cNvSpPr txBox="1"/>
            <p:nvPr/>
          </p:nvSpPr>
          <p:spPr bwMode="auto">
            <a:xfrm>
              <a:off x="3119265" y="3979239"/>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51" name="TextBox 250">
              <a:extLst>
                <a:ext uri="{FF2B5EF4-FFF2-40B4-BE49-F238E27FC236}">
                  <a16:creationId xmlns:a16="http://schemas.microsoft.com/office/drawing/2014/main" id="{542D1CFC-19E9-A491-B766-987A903C9923}"/>
                </a:ext>
              </a:extLst>
            </p:cNvPr>
            <p:cNvSpPr txBox="1"/>
            <p:nvPr/>
          </p:nvSpPr>
          <p:spPr bwMode="auto">
            <a:xfrm>
              <a:off x="3038839" y="3963102"/>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52" name="TextBox 251">
              <a:extLst>
                <a:ext uri="{FF2B5EF4-FFF2-40B4-BE49-F238E27FC236}">
                  <a16:creationId xmlns:a16="http://schemas.microsoft.com/office/drawing/2014/main" id="{4A3E2635-4C65-60BE-0D9B-895D57089349}"/>
                </a:ext>
              </a:extLst>
            </p:cNvPr>
            <p:cNvSpPr txBox="1"/>
            <p:nvPr/>
          </p:nvSpPr>
          <p:spPr bwMode="auto">
            <a:xfrm>
              <a:off x="2941338" y="3936218"/>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53" name="TextBox 252">
              <a:extLst>
                <a:ext uri="{FF2B5EF4-FFF2-40B4-BE49-F238E27FC236}">
                  <a16:creationId xmlns:a16="http://schemas.microsoft.com/office/drawing/2014/main" id="{F3742079-1EEF-A222-B77A-1B74C06176F3}"/>
                </a:ext>
              </a:extLst>
            </p:cNvPr>
            <p:cNvSpPr txBox="1"/>
            <p:nvPr/>
          </p:nvSpPr>
          <p:spPr bwMode="auto">
            <a:xfrm>
              <a:off x="2895229" y="3930751"/>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54" name="TextBox 253">
              <a:extLst>
                <a:ext uri="{FF2B5EF4-FFF2-40B4-BE49-F238E27FC236}">
                  <a16:creationId xmlns:a16="http://schemas.microsoft.com/office/drawing/2014/main" id="{FAA0591D-9E78-2B83-F76C-4C64C7AB3A5B}"/>
                </a:ext>
              </a:extLst>
            </p:cNvPr>
            <p:cNvSpPr txBox="1"/>
            <p:nvPr/>
          </p:nvSpPr>
          <p:spPr bwMode="auto">
            <a:xfrm>
              <a:off x="2811432" y="3881703"/>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55" name="TextBox 254">
              <a:extLst>
                <a:ext uri="{FF2B5EF4-FFF2-40B4-BE49-F238E27FC236}">
                  <a16:creationId xmlns:a16="http://schemas.microsoft.com/office/drawing/2014/main" id="{5CC8AC63-5AAC-43DF-ACAD-38EBC989150C}"/>
                </a:ext>
              </a:extLst>
            </p:cNvPr>
            <p:cNvSpPr txBox="1"/>
            <p:nvPr/>
          </p:nvSpPr>
          <p:spPr bwMode="auto">
            <a:xfrm>
              <a:off x="2764555" y="3878610"/>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56" name="TextBox 255">
              <a:extLst>
                <a:ext uri="{FF2B5EF4-FFF2-40B4-BE49-F238E27FC236}">
                  <a16:creationId xmlns:a16="http://schemas.microsoft.com/office/drawing/2014/main" id="{C3A6F531-5828-90DF-E49F-32FDBD80812B}"/>
                </a:ext>
              </a:extLst>
            </p:cNvPr>
            <p:cNvSpPr txBox="1"/>
            <p:nvPr/>
          </p:nvSpPr>
          <p:spPr bwMode="auto">
            <a:xfrm>
              <a:off x="2725355" y="3858270"/>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57" name="TextBox 256">
              <a:extLst>
                <a:ext uri="{FF2B5EF4-FFF2-40B4-BE49-F238E27FC236}">
                  <a16:creationId xmlns:a16="http://schemas.microsoft.com/office/drawing/2014/main" id="{FCF28A6D-FA1F-9848-C457-78155B55D963}"/>
                </a:ext>
              </a:extLst>
            </p:cNvPr>
            <p:cNvSpPr txBox="1"/>
            <p:nvPr/>
          </p:nvSpPr>
          <p:spPr bwMode="auto">
            <a:xfrm>
              <a:off x="2684666" y="3837844"/>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58" name="TextBox 257">
              <a:extLst>
                <a:ext uri="{FF2B5EF4-FFF2-40B4-BE49-F238E27FC236}">
                  <a16:creationId xmlns:a16="http://schemas.microsoft.com/office/drawing/2014/main" id="{A153769E-02BB-5CD0-205F-E0215FBC7ABE}"/>
                </a:ext>
              </a:extLst>
            </p:cNvPr>
            <p:cNvSpPr txBox="1"/>
            <p:nvPr/>
          </p:nvSpPr>
          <p:spPr bwMode="auto">
            <a:xfrm>
              <a:off x="2647479" y="3823542"/>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59" name="TextBox 258">
              <a:extLst>
                <a:ext uri="{FF2B5EF4-FFF2-40B4-BE49-F238E27FC236}">
                  <a16:creationId xmlns:a16="http://schemas.microsoft.com/office/drawing/2014/main" id="{F8452692-FD63-1409-34AD-606680203D83}"/>
                </a:ext>
              </a:extLst>
            </p:cNvPr>
            <p:cNvSpPr txBox="1"/>
            <p:nvPr/>
          </p:nvSpPr>
          <p:spPr bwMode="auto">
            <a:xfrm>
              <a:off x="2614080" y="3789797"/>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60" name="TextBox 259">
              <a:extLst>
                <a:ext uri="{FF2B5EF4-FFF2-40B4-BE49-F238E27FC236}">
                  <a16:creationId xmlns:a16="http://schemas.microsoft.com/office/drawing/2014/main" id="{00769B8C-59A6-3512-4AF7-07E1C2A8FEC4}"/>
                </a:ext>
              </a:extLst>
            </p:cNvPr>
            <p:cNvSpPr txBox="1"/>
            <p:nvPr/>
          </p:nvSpPr>
          <p:spPr bwMode="auto">
            <a:xfrm>
              <a:off x="2567417" y="3775746"/>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61" name="TextBox 260">
              <a:extLst>
                <a:ext uri="{FF2B5EF4-FFF2-40B4-BE49-F238E27FC236}">
                  <a16:creationId xmlns:a16="http://schemas.microsoft.com/office/drawing/2014/main" id="{B76D9DA5-CFA6-7E96-CA6C-BA5AF5139788}"/>
                </a:ext>
              </a:extLst>
            </p:cNvPr>
            <p:cNvSpPr txBox="1"/>
            <p:nvPr/>
          </p:nvSpPr>
          <p:spPr bwMode="auto">
            <a:xfrm>
              <a:off x="2555275" y="3743510"/>
              <a:ext cx="133546"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62" name="TextBox 261">
              <a:extLst>
                <a:ext uri="{FF2B5EF4-FFF2-40B4-BE49-F238E27FC236}">
                  <a16:creationId xmlns:a16="http://schemas.microsoft.com/office/drawing/2014/main" id="{C1643870-49A2-B33B-0850-32AB08F97B90}"/>
                </a:ext>
              </a:extLst>
            </p:cNvPr>
            <p:cNvSpPr txBox="1"/>
            <p:nvPr/>
          </p:nvSpPr>
          <p:spPr bwMode="auto">
            <a:xfrm>
              <a:off x="2460554" y="3713769"/>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63" name="TextBox 262">
              <a:extLst>
                <a:ext uri="{FF2B5EF4-FFF2-40B4-BE49-F238E27FC236}">
                  <a16:creationId xmlns:a16="http://schemas.microsoft.com/office/drawing/2014/main" id="{725B3B7B-9A08-A213-5A58-79EE6BDB57AD}"/>
                </a:ext>
              </a:extLst>
            </p:cNvPr>
            <p:cNvSpPr txBox="1"/>
            <p:nvPr/>
          </p:nvSpPr>
          <p:spPr bwMode="auto">
            <a:xfrm>
              <a:off x="2410845" y="3670447"/>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64" name="TextBox 263">
              <a:extLst>
                <a:ext uri="{FF2B5EF4-FFF2-40B4-BE49-F238E27FC236}">
                  <a16:creationId xmlns:a16="http://schemas.microsoft.com/office/drawing/2014/main" id="{9CA11CBD-5901-08EA-3731-D28655840743}"/>
                </a:ext>
              </a:extLst>
            </p:cNvPr>
            <p:cNvSpPr txBox="1"/>
            <p:nvPr/>
          </p:nvSpPr>
          <p:spPr bwMode="auto">
            <a:xfrm>
              <a:off x="2357653" y="3641289"/>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65" name="TextBox 264">
              <a:extLst>
                <a:ext uri="{FF2B5EF4-FFF2-40B4-BE49-F238E27FC236}">
                  <a16:creationId xmlns:a16="http://schemas.microsoft.com/office/drawing/2014/main" id="{BAE5E1FE-13E3-F518-D468-5AFB1C260A19}"/>
                </a:ext>
              </a:extLst>
            </p:cNvPr>
            <p:cNvSpPr txBox="1"/>
            <p:nvPr/>
          </p:nvSpPr>
          <p:spPr bwMode="auto">
            <a:xfrm>
              <a:off x="2311032" y="3614324"/>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66" name="TextBox 265">
              <a:extLst>
                <a:ext uri="{FF2B5EF4-FFF2-40B4-BE49-F238E27FC236}">
                  <a16:creationId xmlns:a16="http://schemas.microsoft.com/office/drawing/2014/main" id="{D8E2F8AA-CF02-051E-7441-3C2367CDE473}"/>
                </a:ext>
              </a:extLst>
            </p:cNvPr>
            <p:cNvSpPr txBox="1"/>
            <p:nvPr/>
          </p:nvSpPr>
          <p:spPr bwMode="auto">
            <a:xfrm>
              <a:off x="2257643" y="3573677"/>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67" name="TextBox 266">
              <a:extLst>
                <a:ext uri="{FF2B5EF4-FFF2-40B4-BE49-F238E27FC236}">
                  <a16:creationId xmlns:a16="http://schemas.microsoft.com/office/drawing/2014/main" id="{8BA9EA57-1F37-91D4-FB34-FF174D633964}"/>
                </a:ext>
              </a:extLst>
            </p:cNvPr>
            <p:cNvSpPr txBox="1"/>
            <p:nvPr/>
          </p:nvSpPr>
          <p:spPr bwMode="auto">
            <a:xfrm>
              <a:off x="2227064" y="3521388"/>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68" name="TextBox 267">
              <a:extLst>
                <a:ext uri="{FF2B5EF4-FFF2-40B4-BE49-F238E27FC236}">
                  <a16:creationId xmlns:a16="http://schemas.microsoft.com/office/drawing/2014/main" id="{CEC28664-D371-7419-1E7F-AA8C520FBA1E}"/>
                </a:ext>
              </a:extLst>
            </p:cNvPr>
            <p:cNvSpPr txBox="1"/>
            <p:nvPr/>
          </p:nvSpPr>
          <p:spPr bwMode="auto">
            <a:xfrm>
              <a:off x="2186964" y="3477357"/>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69" name="TextBox 268">
              <a:extLst>
                <a:ext uri="{FF2B5EF4-FFF2-40B4-BE49-F238E27FC236}">
                  <a16:creationId xmlns:a16="http://schemas.microsoft.com/office/drawing/2014/main" id="{9BA34F5F-232A-161F-AE3D-C8C218D6F047}"/>
                </a:ext>
              </a:extLst>
            </p:cNvPr>
            <p:cNvSpPr txBox="1"/>
            <p:nvPr/>
          </p:nvSpPr>
          <p:spPr bwMode="auto">
            <a:xfrm>
              <a:off x="2149953" y="3443937"/>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70" name="TextBox 269">
              <a:extLst>
                <a:ext uri="{FF2B5EF4-FFF2-40B4-BE49-F238E27FC236}">
                  <a16:creationId xmlns:a16="http://schemas.microsoft.com/office/drawing/2014/main" id="{B4C1DEDA-5414-628D-97BC-16F447E08A07}"/>
                </a:ext>
              </a:extLst>
            </p:cNvPr>
            <p:cNvSpPr txBox="1"/>
            <p:nvPr/>
          </p:nvSpPr>
          <p:spPr bwMode="auto">
            <a:xfrm>
              <a:off x="2106992" y="3427676"/>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71" name="TextBox 270">
              <a:extLst>
                <a:ext uri="{FF2B5EF4-FFF2-40B4-BE49-F238E27FC236}">
                  <a16:creationId xmlns:a16="http://schemas.microsoft.com/office/drawing/2014/main" id="{72625F52-1DD5-67BB-E987-992973A0D398}"/>
                </a:ext>
              </a:extLst>
            </p:cNvPr>
            <p:cNvSpPr txBox="1"/>
            <p:nvPr/>
          </p:nvSpPr>
          <p:spPr bwMode="auto">
            <a:xfrm>
              <a:off x="2066440" y="3393308"/>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72" name="TextBox 271">
              <a:extLst>
                <a:ext uri="{FF2B5EF4-FFF2-40B4-BE49-F238E27FC236}">
                  <a16:creationId xmlns:a16="http://schemas.microsoft.com/office/drawing/2014/main" id="{67902A4E-C2BC-1440-BFBE-3FC1C2BF6EC6}"/>
                </a:ext>
              </a:extLst>
            </p:cNvPr>
            <p:cNvSpPr txBox="1"/>
            <p:nvPr/>
          </p:nvSpPr>
          <p:spPr bwMode="auto">
            <a:xfrm>
              <a:off x="1999067" y="3336051"/>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73" name="TextBox 272">
              <a:extLst>
                <a:ext uri="{FF2B5EF4-FFF2-40B4-BE49-F238E27FC236}">
                  <a16:creationId xmlns:a16="http://schemas.microsoft.com/office/drawing/2014/main" id="{16B6E290-3AB0-67BA-FB09-A8D9A59CD510}"/>
                </a:ext>
              </a:extLst>
            </p:cNvPr>
            <p:cNvSpPr txBox="1"/>
            <p:nvPr/>
          </p:nvSpPr>
          <p:spPr bwMode="auto">
            <a:xfrm>
              <a:off x="1949367" y="3282056"/>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74" name="TextBox 273">
              <a:extLst>
                <a:ext uri="{FF2B5EF4-FFF2-40B4-BE49-F238E27FC236}">
                  <a16:creationId xmlns:a16="http://schemas.microsoft.com/office/drawing/2014/main" id="{6B627FCE-DC0E-DFA1-B8A2-0BD38A7F3CA8}"/>
                </a:ext>
              </a:extLst>
            </p:cNvPr>
            <p:cNvSpPr txBox="1"/>
            <p:nvPr/>
          </p:nvSpPr>
          <p:spPr bwMode="auto">
            <a:xfrm>
              <a:off x="1901400" y="3207725"/>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75" name="TextBox 274">
              <a:extLst>
                <a:ext uri="{FF2B5EF4-FFF2-40B4-BE49-F238E27FC236}">
                  <a16:creationId xmlns:a16="http://schemas.microsoft.com/office/drawing/2014/main" id="{2C863AD6-4100-5917-0284-4C96229D9F00}"/>
                </a:ext>
              </a:extLst>
            </p:cNvPr>
            <p:cNvSpPr txBox="1"/>
            <p:nvPr/>
          </p:nvSpPr>
          <p:spPr bwMode="auto">
            <a:xfrm>
              <a:off x="1863350" y="3171063"/>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76" name="TextBox 275">
              <a:extLst>
                <a:ext uri="{FF2B5EF4-FFF2-40B4-BE49-F238E27FC236}">
                  <a16:creationId xmlns:a16="http://schemas.microsoft.com/office/drawing/2014/main" id="{E251F4B3-916C-06A1-B608-1D59603CDF2D}"/>
                </a:ext>
              </a:extLst>
            </p:cNvPr>
            <p:cNvSpPr txBox="1"/>
            <p:nvPr/>
          </p:nvSpPr>
          <p:spPr bwMode="auto">
            <a:xfrm>
              <a:off x="1822806" y="3120689"/>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77" name="TextBox 276">
              <a:extLst>
                <a:ext uri="{FF2B5EF4-FFF2-40B4-BE49-F238E27FC236}">
                  <a16:creationId xmlns:a16="http://schemas.microsoft.com/office/drawing/2014/main" id="{C55172FE-8726-2607-529C-B023103865CD}"/>
                </a:ext>
              </a:extLst>
            </p:cNvPr>
            <p:cNvSpPr txBox="1"/>
            <p:nvPr/>
          </p:nvSpPr>
          <p:spPr bwMode="auto">
            <a:xfrm>
              <a:off x="1798648" y="3049719"/>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78" name="TextBox 277">
              <a:extLst>
                <a:ext uri="{FF2B5EF4-FFF2-40B4-BE49-F238E27FC236}">
                  <a16:creationId xmlns:a16="http://schemas.microsoft.com/office/drawing/2014/main" id="{CF32808F-812D-299F-E44E-B189EBD372D6}"/>
                </a:ext>
              </a:extLst>
            </p:cNvPr>
            <p:cNvSpPr txBox="1"/>
            <p:nvPr/>
          </p:nvSpPr>
          <p:spPr bwMode="auto">
            <a:xfrm>
              <a:off x="1754903" y="2976366"/>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79" name="TextBox 278">
              <a:extLst>
                <a:ext uri="{FF2B5EF4-FFF2-40B4-BE49-F238E27FC236}">
                  <a16:creationId xmlns:a16="http://schemas.microsoft.com/office/drawing/2014/main" id="{96230C70-9843-7006-7856-103AC1ABA502}"/>
                </a:ext>
              </a:extLst>
            </p:cNvPr>
            <p:cNvSpPr txBox="1"/>
            <p:nvPr/>
          </p:nvSpPr>
          <p:spPr bwMode="auto">
            <a:xfrm>
              <a:off x="1716703" y="2915881"/>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80" name="TextBox 279">
              <a:extLst>
                <a:ext uri="{FF2B5EF4-FFF2-40B4-BE49-F238E27FC236}">
                  <a16:creationId xmlns:a16="http://schemas.microsoft.com/office/drawing/2014/main" id="{EF656300-CA45-DD8F-1D88-16A9D0A84BE5}"/>
                </a:ext>
              </a:extLst>
            </p:cNvPr>
            <p:cNvSpPr txBox="1"/>
            <p:nvPr/>
          </p:nvSpPr>
          <p:spPr bwMode="auto">
            <a:xfrm>
              <a:off x="1697698" y="2873186"/>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81" name="TextBox 280">
              <a:extLst>
                <a:ext uri="{FF2B5EF4-FFF2-40B4-BE49-F238E27FC236}">
                  <a16:creationId xmlns:a16="http://schemas.microsoft.com/office/drawing/2014/main" id="{968C005A-8C92-5CA8-D756-A8B8CF76C057}"/>
                </a:ext>
              </a:extLst>
            </p:cNvPr>
            <p:cNvSpPr txBox="1"/>
            <p:nvPr/>
          </p:nvSpPr>
          <p:spPr bwMode="auto">
            <a:xfrm>
              <a:off x="1681224" y="2809277"/>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82" name="TextBox 281">
              <a:extLst>
                <a:ext uri="{FF2B5EF4-FFF2-40B4-BE49-F238E27FC236}">
                  <a16:creationId xmlns:a16="http://schemas.microsoft.com/office/drawing/2014/main" id="{6E74C849-AB9E-8BC3-872D-965D88F511E8}"/>
                </a:ext>
              </a:extLst>
            </p:cNvPr>
            <p:cNvSpPr txBox="1"/>
            <p:nvPr/>
          </p:nvSpPr>
          <p:spPr bwMode="auto">
            <a:xfrm>
              <a:off x="1646839" y="2739770"/>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83" name="TextBox 282">
              <a:extLst>
                <a:ext uri="{FF2B5EF4-FFF2-40B4-BE49-F238E27FC236}">
                  <a16:creationId xmlns:a16="http://schemas.microsoft.com/office/drawing/2014/main" id="{5767D149-7408-5DE8-0945-D2D52E4656C8}"/>
                </a:ext>
              </a:extLst>
            </p:cNvPr>
            <p:cNvSpPr txBox="1"/>
            <p:nvPr/>
          </p:nvSpPr>
          <p:spPr bwMode="auto">
            <a:xfrm>
              <a:off x="1626074" y="2685227"/>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84" name="TextBox 283">
              <a:extLst>
                <a:ext uri="{FF2B5EF4-FFF2-40B4-BE49-F238E27FC236}">
                  <a16:creationId xmlns:a16="http://schemas.microsoft.com/office/drawing/2014/main" id="{C785C7A0-A6D4-A61B-C69F-B7BA62661EF8}"/>
                </a:ext>
              </a:extLst>
            </p:cNvPr>
            <p:cNvSpPr txBox="1"/>
            <p:nvPr/>
          </p:nvSpPr>
          <p:spPr bwMode="auto">
            <a:xfrm>
              <a:off x="1602624" y="2604143"/>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85" name="TextBox 284">
              <a:extLst>
                <a:ext uri="{FF2B5EF4-FFF2-40B4-BE49-F238E27FC236}">
                  <a16:creationId xmlns:a16="http://schemas.microsoft.com/office/drawing/2014/main" id="{83172246-1104-2DC4-7AED-1109A16C38DA}"/>
                </a:ext>
              </a:extLst>
            </p:cNvPr>
            <p:cNvSpPr txBox="1"/>
            <p:nvPr/>
          </p:nvSpPr>
          <p:spPr bwMode="auto">
            <a:xfrm>
              <a:off x="1565505" y="2546763"/>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86" name="TextBox 285">
              <a:extLst>
                <a:ext uri="{FF2B5EF4-FFF2-40B4-BE49-F238E27FC236}">
                  <a16:creationId xmlns:a16="http://schemas.microsoft.com/office/drawing/2014/main" id="{2D9AAE38-0E0A-D224-6D5C-1A558523C670}"/>
                </a:ext>
              </a:extLst>
            </p:cNvPr>
            <p:cNvSpPr txBox="1"/>
            <p:nvPr/>
          </p:nvSpPr>
          <p:spPr bwMode="auto">
            <a:xfrm>
              <a:off x="1543615" y="2442631"/>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87" name="TextBox 286">
              <a:extLst>
                <a:ext uri="{FF2B5EF4-FFF2-40B4-BE49-F238E27FC236}">
                  <a16:creationId xmlns:a16="http://schemas.microsoft.com/office/drawing/2014/main" id="{A7E4E037-AE7F-0656-9A50-A4B13060FF73}"/>
                </a:ext>
              </a:extLst>
            </p:cNvPr>
            <p:cNvSpPr txBox="1"/>
            <p:nvPr/>
          </p:nvSpPr>
          <p:spPr bwMode="auto">
            <a:xfrm>
              <a:off x="1516015" y="2359136"/>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88" name="TextBox 287">
              <a:extLst>
                <a:ext uri="{FF2B5EF4-FFF2-40B4-BE49-F238E27FC236}">
                  <a16:creationId xmlns:a16="http://schemas.microsoft.com/office/drawing/2014/main" id="{139DB58B-47AA-8890-36FE-30A02C07F6FE}"/>
                </a:ext>
              </a:extLst>
            </p:cNvPr>
            <p:cNvSpPr txBox="1"/>
            <p:nvPr/>
          </p:nvSpPr>
          <p:spPr bwMode="auto">
            <a:xfrm>
              <a:off x="1495436" y="2284838"/>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89" name="TextBox 288">
              <a:extLst>
                <a:ext uri="{FF2B5EF4-FFF2-40B4-BE49-F238E27FC236}">
                  <a16:creationId xmlns:a16="http://schemas.microsoft.com/office/drawing/2014/main" id="{76FD8434-591E-7186-C318-1825E9CF24BA}"/>
                </a:ext>
              </a:extLst>
            </p:cNvPr>
            <p:cNvSpPr txBox="1"/>
            <p:nvPr/>
          </p:nvSpPr>
          <p:spPr bwMode="auto">
            <a:xfrm>
              <a:off x="1461051" y="2228485"/>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90" name="TextBox 289">
              <a:extLst>
                <a:ext uri="{FF2B5EF4-FFF2-40B4-BE49-F238E27FC236}">
                  <a16:creationId xmlns:a16="http://schemas.microsoft.com/office/drawing/2014/main" id="{D46A2D44-0CCD-3237-E5E2-8F49EF09DE64}"/>
                </a:ext>
              </a:extLst>
            </p:cNvPr>
            <p:cNvSpPr txBox="1"/>
            <p:nvPr/>
          </p:nvSpPr>
          <p:spPr bwMode="auto">
            <a:xfrm>
              <a:off x="1437113" y="2178335"/>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91" name="TextBox 290">
              <a:extLst>
                <a:ext uri="{FF2B5EF4-FFF2-40B4-BE49-F238E27FC236}">
                  <a16:creationId xmlns:a16="http://schemas.microsoft.com/office/drawing/2014/main" id="{532751BD-8D36-D009-1256-241264EBBE80}"/>
                </a:ext>
              </a:extLst>
            </p:cNvPr>
            <p:cNvSpPr txBox="1"/>
            <p:nvPr/>
          </p:nvSpPr>
          <p:spPr bwMode="auto">
            <a:xfrm>
              <a:off x="1413252" y="2154053"/>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92" name="TextBox 291">
              <a:extLst>
                <a:ext uri="{FF2B5EF4-FFF2-40B4-BE49-F238E27FC236}">
                  <a16:creationId xmlns:a16="http://schemas.microsoft.com/office/drawing/2014/main" id="{C583C20D-9A15-2D86-88FD-D0AD86F9E64D}"/>
                </a:ext>
              </a:extLst>
            </p:cNvPr>
            <p:cNvSpPr txBox="1"/>
            <p:nvPr/>
          </p:nvSpPr>
          <p:spPr bwMode="auto">
            <a:xfrm>
              <a:off x="1406696" y="2095385"/>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93" name="TextBox 292">
              <a:extLst>
                <a:ext uri="{FF2B5EF4-FFF2-40B4-BE49-F238E27FC236}">
                  <a16:creationId xmlns:a16="http://schemas.microsoft.com/office/drawing/2014/main" id="{1054DDE8-49AD-DB69-AF6B-FA0072A1B637}"/>
                </a:ext>
              </a:extLst>
            </p:cNvPr>
            <p:cNvSpPr txBox="1"/>
            <p:nvPr/>
          </p:nvSpPr>
          <p:spPr bwMode="auto">
            <a:xfrm>
              <a:off x="1396108" y="2038327"/>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94" name="TextBox 293">
              <a:extLst>
                <a:ext uri="{FF2B5EF4-FFF2-40B4-BE49-F238E27FC236}">
                  <a16:creationId xmlns:a16="http://schemas.microsoft.com/office/drawing/2014/main" id="{842CF2CF-4E69-0703-7285-8CDF6A531F1D}"/>
                </a:ext>
              </a:extLst>
            </p:cNvPr>
            <p:cNvSpPr txBox="1"/>
            <p:nvPr/>
          </p:nvSpPr>
          <p:spPr bwMode="auto">
            <a:xfrm>
              <a:off x="4065042" y="4176884"/>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95" name="TextBox 294">
              <a:extLst>
                <a:ext uri="{FF2B5EF4-FFF2-40B4-BE49-F238E27FC236}">
                  <a16:creationId xmlns:a16="http://schemas.microsoft.com/office/drawing/2014/main" id="{D4365599-F97E-044F-860B-E7EE8D842F8A}"/>
                </a:ext>
              </a:extLst>
            </p:cNvPr>
            <p:cNvSpPr txBox="1"/>
            <p:nvPr/>
          </p:nvSpPr>
          <p:spPr bwMode="auto">
            <a:xfrm>
              <a:off x="4116029" y="4177185"/>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96" name="TextBox 295">
              <a:extLst>
                <a:ext uri="{FF2B5EF4-FFF2-40B4-BE49-F238E27FC236}">
                  <a16:creationId xmlns:a16="http://schemas.microsoft.com/office/drawing/2014/main" id="{01B0E392-B40D-9033-FF03-3EDE13E5114C}"/>
                </a:ext>
              </a:extLst>
            </p:cNvPr>
            <p:cNvSpPr txBox="1"/>
            <p:nvPr/>
          </p:nvSpPr>
          <p:spPr bwMode="auto">
            <a:xfrm>
              <a:off x="4139605" y="4176878"/>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97" name="TextBox 296">
              <a:extLst>
                <a:ext uri="{FF2B5EF4-FFF2-40B4-BE49-F238E27FC236}">
                  <a16:creationId xmlns:a16="http://schemas.microsoft.com/office/drawing/2014/main" id="{3A643568-8AAB-92B8-B19B-524499BC6478}"/>
                </a:ext>
              </a:extLst>
            </p:cNvPr>
            <p:cNvSpPr txBox="1"/>
            <p:nvPr/>
          </p:nvSpPr>
          <p:spPr bwMode="auto">
            <a:xfrm>
              <a:off x="4162446" y="4173566"/>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98" name="TextBox 297">
              <a:extLst>
                <a:ext uri="{FF2B5EF4-FFF2-40B4-BE49-F238E27FC236}">
                  <a16:creationId xmlns:a16="http://schemas.microsoft.com/office/drawing/2014/main" id="{D831C2D9-380C-EEC7-A6A0-C70130540507}"/>
                </a:ext>
              </a:extLst>
            </p:cNvPr>
            <p:cNvSpPr txBox="1"/>
            <p:nvPr/>
          </p:nvSpPr>
          <p:spPr bwMode="auto">
            <a:xfrm>
              <a:off x="4324128" y="4193568"/>
              <a:ext cx="222064"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299" name="TextBox 298">
              <a:extLst>
                <a:ext uri="{FF2B5EF4-FFF2-40B4-BE49-F238E27FC236}">
                  <a16:creationId xmlns:a16="http://schemas.microsoft.com/office/drawing/2014/main" id="{E357CB4A-3C4C-DDC7-77B7-F47816CA7B5D}"/>
                </a:ext>
              </a:extLst>
            </p:cNvPr>
            <p:cNvSpPr txBox="1"/>
            <p:nvPr/>
          </p:nvSpPr>
          <p:spPr bwMode="auto">
            <a:xfrm>
              <a:off x="8288168" y="3931575"/>
              <a:ext cx="18878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300" name="TextBox 299">
              <a:extLst>
                <a:ext uri="{FF2B5EF4-FFF2-40B4-BE49-F238E27FC236}">
                  <a16:creationId xmlns:a16="http://schemas.microsoft.com/office/drawing/2014/main" id="{F023C256-2F7E-6499-8124-123D9A8F8693}"/>
                </a:ext>
              </a:extLst>
            </p:cNvPr>
            <p:cNvSpPr txBox="1"/>
            <p:nvPr/>
          </p:nvSpPr>
          <p:spPr bwMode="auto">
            <a:xfrm>
              <a:off x="7793675" y="3057852"/>
              <a:ext cx="18878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sp>
          <p:nvSpPr>
            <p:cNvPr id="301" name="TextBox 300">
              <a:extLst>
                <a:ext uri="{FF2B5EF4-FFF2-40B4-BE49-F238E27FC236}">
                  <a16:creationId xmlns:a16="http://schemas.microsoft.com/office/drawing/2014/main" id="{629082C1-16DC-D811-7EA7-CF8F2FDE491A}"/>
                </a:ext>
              </a:extLst>
            </p:cNvPr>
            <p:cNvSpPr txBox="1"/>
            <p:nvPr/>
          </p:nvSpPr>
          <p:spPr bwMode="auto">
            <a:xfrm>
              <a:off x="7782592" y="3551841"/>
              <a:ext cx="17251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1"/>
                  </a:solidFill>
                  <a:latin typeface="Calibri" panose="020F0502020204030204" pitchFamily="34" charset="0"/>
                  <a:cs typeface="Calibri" panose="020F0502020204030204" pitchFamily="34" charset="0"/>
                </a:rPr>
                <a:t>+</a:t>
              </a:r>
              <a:endParaRPr lang="en-US" dirty="0">
                <a:solidFill>
                  <a:schemeClr val="accent1"/>
                </a:solidFill>
                <a:latin typeface="Calibri" panose="020F0502020204030204" pitchFamily="34" charset="0"/>
              </a:endParaRPr>
            </a:p>
          </p:txBody>
        </p:sp>
        <p:sp>
          <p:nvSpPr>
            <p:cNvPr id="302" name="TextBox 301">
              <a:extLst>
                <a:ext uri="{FF2B5EF4-FFF2-40B4-BE49-F238E27FC236}">
                  <a16:creationId xmlns:a16="http://schemas.microsoft.com/office/drawing/2014/main" id="{34BF4D8A-D476-2C70-E607-BEE2062F257D}"/>
                </a:ext>
              </a:extLst>
            </p:cNvPr>
            <p:cNvSpPr txBox="1"/>
            <p:nvPr/>
          </p:nvSpPr>
          <p:spPr bwMode="auto">
            <a:xfrm>
              <a:off x="8329033" y="3931572"/>
              <a:ext cx="18878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accent3"/>
                  </a:solidFill>
                  <a:latin typeface="Calibri" panose="020F0502020204030204" pitchFamily="34" charset="0"/>
                  <a:cs typeface="Calibri" panose="020F0502020204030204" pitchFamily="34" charset="0"/>
                </a:rPr>
                <a:t>+</a:t>
              </a:r>
              <a:endParaRPr lang="en-US" dirty="0">
                <a:solidFill>
                  <a:schemeClr val="accent3"/>
                </a:solidFill>
                <a:latin typeface="Calibri" panose="020F0502020204030204" pitchFamily="34" charset="0"/>
              </a:endParaRPr>
            </a:p>
          </p:txBody>
        </p:sp>
      </p:grpSp>
      <p:sp>
        <p:nvSpPr>
          <p:cNvPr id="322" name="TextBox 321">
            <a:extLst>
              <a:ext uri="{FF2B5EF4-FFF2-40B4-BE49-F238E27FC236}">
                <a16:creationId xmlns:a16="http://schemas.microsoft.com/office/drawing/2014/main" id="{093D4113-E92E-DC28-5D32-79DA4417034C}"/>
              </a:ext>
            </a:extLst>
          </p:cNvPr>
          <p:cNvSpPr txBox="1"/>
          <p:nvPr/>
        </p:nvSpPr>
        <p:spPr bwMode="auto">
          <a:xfrm>
            <a:off x="5924753" y="6203375"/>
            <a:ext cx="29978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*Recurrent uterine serous carcinomas.</a:t>
            </a:r>
          </a:p>
        </p:txBody>
      </p:sp>
      <p:sp>
        <p:nvSpPr>
          <p:cNvPr id="323" name="Text Box 15">
            <a:extLst>
              <a:ext uri="{FF2B5EF4-FFF2-40B4-BE49-F238E27FC236}">
                <a16:creationId xmlns:a16="http://schemas.microsoft.com/office/drawing/2014/main" id="{10E63776-229C-5F7F-21C8-60008DD3278E}"/>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 1. Miller. JCO. 2020;38:3841. 2. Fader. Clin Cancer Res. 2020;26:3928.</a:t>
            </a:r>
            <a:endParaRPr lang="en-US" altLang="en-US" sz="1200" b="0" dirty="0">
              <a:solidFill>
                <a:schemeClr val="bg2"/>
              </a:solidFill>
              <a:latin typeface="Calibri" panose="020F0502020204030204" pitchFamily="34" charset="0"/>
              <a:cs typeface="+mn-cs"/>
            </a:endParaRPr>
          </a:p>
        </p:txBody>
      </p:sp>
      <p:sp>
        <p:nvSpPr>
          <p:cNvPr id="324" name="TextBox 323">
            <a:extLst>
              <a:ext uri="{FF2B5EF4-FFF2-40B4-BE49-F238E27FC236}">
                <a16:creationId xmlns:a16="http://schemas.microsoft.com/office/drawing/2014/main" id="{2B1C1D17-AA9D-89B3-F0DC-C14E446CBAB2}"/>
              </a:ext>
            </a:extLst>
          </p:cNvPr>
          <p:cNvSpPr txBox="1"/>
          <p:nvPr/>
        </p:nvSpPr>
        <p:spPr bwMode="auto">
          <a:xfrm>
            <a:off x="8704242" y="5409709"/>
            <a:ext cx="635637" cy="423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cs typeface="Calibri" panose="020F0502020204030204" pitchFamily="34" charset="0"/>
              </a:rPr>
              <a:t>48</a:t>
            </a:r>
          </a:p>
        </p:txBody>
      </p:sp>
    </p:spTree>
    <p:extLst>
      <p:ext uri="{BB962C8B-B14F-4D97-AF65-F5344CB8AC3E}">
        <p14:creationId xmlns:p14="http://schemas.microsoft.com/office/powerpoint/2010/main" val="16772067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CF108-745A-2C48-9C1E-486A2899B9E9}"/>
              </a:ext>
            </a:extLst>
          </p:cNvPr>
          <p:cNvSpPr>
            <a:spLocks noGrp="1"/>
          </p:cNvSpPr>
          <p:nvPr>
            <p:ph type="title"/>
          </p:nvPr>
        </p:nvSpPr>
        <p:spPr/>
        <p:txBody>
          <a:bodyPr/>
          <a:lstStyle/>
          <a:p>
            <a:r>
              <a:rPr lang="en-US" dirty="0"/>
              <a:t>ENGOT-EN6/GOG-3031/RUBY: Dostarlimab + CT in Primary Advanced or Recurrent EC</a:t>
            </a:r>
          </a:p>
        </p:txBody>
      </p:sp>
      <p:sp>
        <p:nvSpPr>
          <p:cNvPr id="3" name="Content Placeholder 2">
            <a:extLst>
              <a:ext uri="{FF2B5EF4-FFF2-40B4-BE49-F238E27FC236}">
                <a16:creationId xmlns:a16="http://schemas.microsoft.com/office/drawing/2014/main" id="{4F04023A-C420-C9E3-ED7E-7A3F4AC9CC20}"/>
              </a:ext>
            </a:extLst>
          </p:cNvPr>
          <p:cNvSpPr txBox="1">
            <a:spLocks/>
          </p:cNvSpPr>
          <p:nvPr/>
        </p:nvSpPr>
        <p:spPr>
          <a:xfrm>
            <a:off x="633250" y="1512398"/>
            <a:ext cx="10877529" cy="4775160"/>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0" kern="0" dirty="0"/>
              <a:t>International, randomized, double-blind phase III trial</a:t>
            </a:r>
          </a:p>
        </p:txBody>
      </p:sp>
      <p:sp>
        <p:nvSpPr>
          <p:cNvPr id="4" name="Text Box 15">
            <a:extLst>
              <a:ext uri="{FF2B5EF4-FFF2-40B4-BE49-F238E27FC236}">
                <a16:creationId xmlns:a16="http://schemas.microsoft.com/office/drawing/2014/main" id="{085DD4C8-C25C-2564-2B03-EE7A54960CF2}"/>
              </a:ext>
            </a:extLst>
          </p:cNvPr>
          <p:cNvSpPr txBox="1">
            <a:spLocks noChangeArrowheads="1"/>
          </p:cNvSpPr>
          <p:nvPr/>
        </p:nvSpPr>
        <p:spPr bwMode="auto">
          <a:xfrm>
            <a:off x="412751" y="637616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a:solidFill>
                  <a:srgbClr val="455560"/>
                </a:solidFill>
                <a:latin typeface="Calibri" panose="020F0502020204030204" pitchFamily="34" charset="0"/>
              </a:rPr>
              <a:t>Mirza. NEJM. 2023;388:2145. NCT03981796. Dostarlimab PI.</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6" name="Rectangle 49">
            <a:extLst>
              <a:ext uri="{FF2B5EF4-FFF2-40B4-BE49-F238E27FC236}">
                <a16:creationId xmlns:a16="http://schemas.microsoft.com/office/drawing/2014/main" id="{3683F82B-AA3F-050D-D49D-D1EB2720010A}"/>
              </a:ext>
            </a:extLst>
          </p:cNvPr>
          <p:cNvSpPr>
            <a:spLocks noChangeArrowheads="1"/>
          </p:cNvSpPr>
          <p:nvPr/>
        </p:nvSpPr>
        <p:spPr bwMode="auto">
          <a:xfrm>
            <a:off x="4773385" y="3025586"/>
            <a:ext cx="2923983" cy="919008"/>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Dostarlimab </a:t>
            </a:r>
            <a:r>
              <a:rPr lang="en-US" altLang="en-US" sz="1600" b="0" dirty="0">
                <a:solidFill>
                  <a:schemeClr val="tx1"/>
                </a:solidFill>
                <a:latin typeface="Calibri" panose="020F0502020204030204" pitchFamily="34" charset="0"/>
              </a:rPr>
              <a:t>500 mg IV Q3W </a:t>
            </a:r>
            <a:r>
              <a:rPr lang="en-US" altLang="en-US" sz="1600" dirty="0">
                <a:solidFill>
                  <a:schemeClr val="tx1"/>
                </a:solidFill>
                <a:latin typeface="Calibri" panose="020F0502020204030204" pitchFamily="34" charset="0"/>
              </a:rPr>
              <a:t> </a:t>
            </a:r>
            <a:endParaRPr lang="en-US" altLang="en-US" sz="1600" b="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 </a:t>
            </a:r>
            <a:r>
              <a:rPr lang="en-US" altLang="en-US" sz="1600" dirty="0">
                <a:solidFill>
                  <a:schemeClr val="tx1"/>
                </a:solidFill>
                <a:latin typeface="Calibri" panose="020F0502020204030204" pitchFamily="34" charset="0"/>
              </a:rPr>
              <a:t>CT* </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for 6 cycles</a:t>
            </a:r>
          </a:p>
        </p:txBody>
      </p:sp>
      <p:sp>
        <p:nvSpPr>
          <p:cNvPr id="7" name="Rectangle 50">
            <a:extLst>
              <a:ext uri="{FF2B5EF4-FFF2-40B4-BE49-F238E27FC236}">
                <a16:creationId xmlns:a16="http://schemas.microsoft.com/office/drawing/2014/main" id="{712E651C-DE1A-D733-207E-028EB737AF11}"/>
              </a:ext>
            </a:extLst>
          </p:cNvPr>
          <p:cNvSpPr>
            <a:spLocks noChangeArrowheads="1"/>
          </p:cNvSpPr>
          <p:nvPr/>
        </p:nvSpPr>
        <p:spPr bwMode="auto">
          <a:xfrm>
            <a:off x="4773386" y="4111413"/>
            <a:ext cx="2923982" cy="923544"/>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Placebo + CT*</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for 6 cycles</a:t>
            </a:r>
          </a:p>
        </p:txBody>
      </p:sp>
      <p:sp>
        <p:nvSpPr>
          <p:cNvPr id="8" name="Line 53">
            <a:extLst>
              <a:ext uri="{FF2B5EF4-FFF2-40B4-BE49-F238E27FC236}">
                <a16:creationId xmlns:a16="http://schemas.microsoft.com/office/drawing/2014/main" id="{278E757F-F014-B24B-3BD5-9C8E9F5D2BDA}"/>
              </a:ext>
            </a:extLst>
          </p:cNvPr>
          <p:cNvSpPr>
            <a:spLocks noChangeShapeType="1"/>
          </p:cNvSpPr>
          <p:nvPr/>
        </p:nvSpPr>
        <p:spPr bwMode="auto">
          <a:xfrm>
            <a:off x="4155810" y="4377183"/>
            <a:ext cx="552992" cy="196002"/>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0" name="Text Box 45">
            <a:extLst>
              <a:ext uri="{FF2B5EF4-FFF2-40B4-BE49-F238E27FC236}">
                <a16:creationId xmlns:a16="http://schemas.microsoft.com/office/drawing/2014/main" id="{AEF2670B-A659-46F3-03E9-1941A7BA2403}"/>
              </a:ext>
            </a:extLst>
          </p:cNvPr>
          <p:cNvSpPr txBox="1">
            <a:spLocks noChangeArrowheads="1"/>
          </p:cNvSpPr>
          <p:nvPr/>
        </p:nvSpPr>
        <p:spPr bwMode="auto">
          <a:xfrm>
            <a:off x="582466" y="3019834"/>
            <a:ext cx="3282716" cy="206210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Patients with stage III/IV disease or first recurrence with low potential for cure by radiation, surgery, or both; treatment naive to systemic therapy with recurrence or progression </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≥6 mo after completing treatment; ECOG PS ≤1  </a:t>
            </a:r>
            <a:r>
              <a:rPr lang="en-US" altLang="en-US" sz="1600" b="0" dirty="0">
                <a:solidFill>
                  <a:schemeClr val="bg1"/>
                </a:solidFill>
                <a:latin typeface="Calibri" panose="020F0502020204030204" pitchFamily="34" charset="0"/>
              </a:rPr>
              <a:t> </a:t>
            </a:r>
            <a:endParaRPr lang="en-GB" altLang="en-US" sz="1600" b="0" dirty="0">
              <a:solidFill>
                <a:schemeClr val="bg1"/>
              </a:solidFill>
              <a:latin typeface="Calibri" panose="020F0502020204030204" pitchFamily="34" charset="0"/>
            </a:endParaRP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 = 494)</a:t>
            </a:r>
            <a:endParaRPr lang="en-US" altLang="en-US" sz="1600" b="0" dirty="0">
              <a:solidFill>
                <a:schemeClr val="bg1"/>
              </a:solidFill>
              <a:latin typeface="Calibri" panose="020F0502020204030204" pitchFamily="34" charset="0"/>
            </a:endParaRPr>
          </a:p>
        </p:txBody>
      </p:sp>
      <p:cxnSp>
        <p:nvCxnSpPr>
          <p:cNvPr id="11" name="Straight Arrow Connector 10">
            <a:extLst>
              <a:ext uri="{FF2B5EF4-FFF2-40B4-BE49-F238E27FC236}">
                <a16:creationId xmlns:a16="http://schemas.microsoft.com/office/drawing/2014/main" id="{58C86519-B057-B6A1-411C-09B750094BED}"/>
              </a:ext>
            </a:extLst>
          </p:cNvPr>
          <p:cNvCxnSpPr>
            <a:cxnSpLocks/>
          </p:cNvCxnSpPr>
          <p:nvPr/>
        </p:nvCxnSpPr>
        <p:spPr bwMode="auto">
          <a:xfrm>
            <a:off x="7740616" y="3485090"/>
            <a:ext cx="274320" cy="0"/>
          </a:xfrm>
          <a:prstGeom prst="straightConnector1">
            <a:avLst/>
          </a:prstGeom>
          <a:noFill/>
          <a:ln w="28575" cap="flat" cmpd="sng" algn="ctr">
            <a:solidFill>
              <a:schemeClr val="bg1"/>
            </a:solidFill>
            <a:prstDash val="solid"/>
            <a:round/>
            <a:headEnd type="none" w="med" len="med"/>
            <a:tailEnd type="triangle"/>
          </a:ln>
          <a:effectLst/>
        </p:spPr>
      </p:cxnSp>
      <p:sp>
        <p:nvSpPr>
          <p:cNvPr id="12" name="TextBox 11">
            <a:extLst>
              <a:ext uri="{FF2B5EF4-FFF2-40B4-BE49-F238E27FC236}">
                <a16:creationId xmlns:a16="http://schemas.microsoft.com/office/drawing/2014/main" id="{94491900-E2C9-2191-9083-A863C2958381}"/>
              </a:ext>
            </a:extLst>
          </p:cNvPr>
          <p:cNvSpPr txBox="1"/>
          <p:nvPr/>
        </p:nvSpPr>
        <p:spPr bwMode="auto">
          <a:xfrm>
            <a:off x="2009050" y="2061688"/>
            <a:ext cx="4870627" cy="7386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Stratified by MMR status (deficient vs proficient), </a:t>
            </a:r>
            <a:br>
              <a:rPr lang="en-US" sz="1400" b="0" i="1" dirty="0">
                <a:solidFill>
                  <a:schemeClr val="bg1"/>
                </a:solidFill>
                <a:latin typeface="Calibri" panose="020F0502020204030204" pitchFamily="34" charset="0"/>
              </a:rPr>
            </a:br>
            <a:r>
              <a:rPr lang="en-US" sz="1400" b="0" i="1" dirty="0">
                <a:solidFill>
                  <a:schemeClr val="bg1"/>
                </a:solidFill>
                <a:latin typeface="Calibri" panose="020F0502020204030204" pitchFamily="34" charset="0"/>
              </a:rPr>
              <a:t>previous external pelvic radiotherapy (yes vs no), and disease status (recurrent, primary stage III, or primary stage IV)</a:t>
            </a:r>
          </a:p>
        </p:txBody>
      </p:sp>
      <p:cxnSp>
        <p:nvCxnSpPr>
          <p:cNvPr id="13" name="Straight Arrow Connector 12">
            <a:extLst>
              <a:ext uri="{FF2B5EF4-FFF2-40B4-BE49-F238E27FC236}">
                <a16:creationId xmlns:a16="http://schemas.microsoft.com/office/drawing/2014/main" id="{5B487FB4-334E-58BB-9264-EE50571ED461}"/>
              </a:ext>
            </a:extLst>
          </p:cNvPr>
          <p:cNvCxnSpPr>
            <a:cxnSpLocks/>
          </p:cNvCxnSpPr>
          <p:nvPr/>
        </p:nvCxnSpPr>
        <p:spPr bwMode="auto">
          <a:xfrm>
            <a:off x="4442276" y="2777416"/>
            <a:ext cx="0" cy="707674"/>
          </a:xfrm>
          <a:prstGeom prst="straightConnector1">
            <a:avLst/>
          </a:prstGeom>
          <a:noFill/>
          <a:ln w="28575" cap="flat" cmpd="sng" algn="ctr">
            <a:solidFill>
              <a:schemeClr val="bg1"/>
            </a:solidFill>
            <a:prstDash val="sysDot"/>
            <a:round/>
            <a:headEnd type="none" w="med" len="med"/>
            <a:tailEnd type="triangle"/>
          </a:ln>
          <a:effectLst/>
        </p:spPr>
      </p:cxnSp>
      <p:sp>
        <p:nvSpPr>
          <p:cNvPr id="15" name="TextBox 14">
            <a:extLst>
              <a:ext uri="{FF2B5EF4-FFF2-40B4-BE49-F238E27FC236}">
                <a16:creationId xmlns:a16="http://schemas.microsoft.com/office/drawing/2014/main" id="{CA031BA9-D6F3-6ABB-A354-883BCC2AA687}"/>
              </a:ext>
            </a:extLst>
          </p:cNvPr>
          <p:cNvSpPr txBox="1"/>
          <p:nvPr/>
        </p:nvSpPr>
        <p:spPr bwMode="auto">
          <a:xfrm flipH="1">
            <a:off x="4717628" y="5046789"/>
            <a:ext cx="620878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0"/>
              </a:spcBef>
              <a:spcAft>
                <a:spcPct val="0"/>
              </a:spcAft>
              <a:buClrTx/>
              <a:buFontTx/>
              <a:buNone/>
            </a:pPr>
            <a:r>
              <a:rPr lang="en-US" altLang="en-US" sz="1200" b="0" dirty="0">
                <a:solidFill>
                  <a:schemeClr val="bg1"/>
                </a:solidFill>
                <a:latin typeface="Calibri" panose="020F0502020204030204" pitchFamily="34" charset="0"/>
              </a:rPr>
              <a:t>*Paclitaxel 175 mg/m</a:t>
            </a:r>
            <a:r>
              <a:rPr lang="en-US" altLang="en-US" sz="1200" b="0" baseline="30000" dirty="0">
                <a:solidFill>
                  <a:schemeClr val="bg1"/>
                </a:solidFill>
                <a:latin typeface="Calibri" panose="020F0502020204030204" pitchFamily="34" charset="0"/>
              </a:rPr>
              <a:t>2</a:t>
            </a:r>
            <a:r>
              <a:rPr lang="en-US" altLang="en-US" sz="1200" b="0" dirty="0">
                <a:solidFill>
                  <a:schemeClr val="bg1"/>
                </a:solidFill>
                <a:latin typeface="Calibri" panose="020F0502020204030204" pitchFamily="34" charset="0"/>
              </a:rPr>
              <a:t> IV Q3W + carboplatin AUC 5 IV Q3W. </a:t>
            </a:r>
            <a:r>
              <a:rPr lang="en-US" altLang="en-US" sz="1200" b="0" baseline="30000" dirty="0">
                <a:solidFill>
                  <a:schemeClr val="bg1"/>
                </a:solidFill>
                <a:latin typeface="Calibri" panose="020F0502020204030204" pitchFamily="34" charset="0"/>
              </a:rPr>
              <a:t>†</a:t>
            </a:r>
            <a:r>
              <a:rPr lang="en-US" altLang="en-US" sz="1200" b="0" dirty="0">
                <a:solidFill>
                  <a:schemeClr val="bg1"/>
                </a:solidFill>
                <a:latin typeface="Calibri" panose="020F0502020204030204" pitchFamily="34" charset="0"/>
              </a:rPr>
              <a:t>Treatment may end after 3 yr, PD, toxicity, withdrawal of consent, investigator’s decision, or death.</a:t>
            </a:r>
            <a:endParaRPr lang="en-US" altLang="en-US" sz="1200" b="0" baseline="30000" dirty="0">
              <a:solidFill>
                <a:schemeClr val="bg1"/>
              </a:solidFill>
              <a:latin typeface="Calibri" panose="020F0502020204030204" pitchFamily="34" charset="0"/>
            </a:endParaRPr>
          </a:p>
        </p:txBody>
      </p:sp>
      <p:sp>
        <p:nvSpPr>
          <p:cNvPr id="16" name="Rectangle 49">
            <a:extLst>
              <a:ext uri="{FF2B5EF4-FFF2-40B4-BE49-F238E27FC236}">
                <a16:creationId xmlns:a16="http://schemas.microsoft.com/office/drawing/2014/main" id="{0BE43BEB-8E29-0354-BB3A-D7F846F7D81E}"/>
              </a:ext>
            </a:extLst>
          </p:cNvPr>
          <p:cNvSpPr>
            <a:spLocks noChangeArrowheads="1"/>
          </p:cNvSpPr>
          <p:nvPr/>
        </p:nvSpPr>
        <p:spPr bwMode="auto">
          <a:xfrm>
            <a:off x="8058183" y="3025586"/>
            <a:ext cx="2923983" cy="919008"/>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Dostarlimab </a:t>
            </a:r>
            <a:r>
              <a:rPr lang="en-US" altLang="en-US" sz="1600" b="0" dirty="0">
                <a:solidFill>
                  <a:schemeClr val="tx1"/>
                </a:solidFill>
                <a:latin typeface="Calibri" panose="020F0502020204030204" pitchFamily="34" charset="0"/>
              </a:rPr>
              <a:t>1000 mg IV Q6W </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for up to 3 yr</a:t>
            </a:r>
            <a:r>
              <a:rPr lang="en-US" altLang="en-US" sz="1600" b="0" baseline="30000" dirty="0">
                <a:solidFill>
                  <a:schemeClr val="tx1"/>
                </a:solidFill>
                <a:latin typeface="Calibri" panose="020F0502020204030204" pitchFamily="34" charset="0"/>
              </a:rPr>
              <a:t>†</a:t>
            </a:r>
          </a:p>
        </p:txBody>
      </p:sp>
      <p:cxnSp>
        <p:nvCxnSpPr>
          <p:cNvPr id="17" name="Straight Arrow Connector 16">
            <a:extLst>
              <a:ext uri="{FF2B5EF4-FFF2-40B4-BE49-F238E27FC236}">
                <a16:creationId xmlns:a16="http://schemas.microsoft.com/office/drawing/2014/main" id="{752D3E16-A222-323C-D4E3-ECFC1F9CC4D8}"/>
              </a:ext>
            </a:extLst>
          </p:cNvPr>
          <p:cNvCxnSpPr>
            <a:cxnSpLocks/>
          </p:cNvCxnSpPr>
          <p:nvPr/>
        </p:nvCxnSpPr>
        <p:spPr bwMode="auto">
          <a:xfrm>
            <a:off x="7740616" y="4573185"/>
            <a:ext cx="274320" cy="0"/>
          </a:xfrm>
          <a:prstGeom prst="straightConnector1">
            <a:avLst/>
          </a:prstGeom>
          <a:noFill/>
          <a:ln w="28575" cap="flat" cmpd="sng" algn="ctr">
            <a:solidFill>
              <a:schemeClr val="bg1"/>
            </a:solidFill>
            <a:prstDash val="solid"/>
            <a:round/>
            <a:headEnd type="none" w="med" len="med"/>
            <a:tailEnd type="triangle"/>
          </a:ln>
          <a:effectLst/>
        </p:spPr>
      </p:cxnSp>
      <p:sp>
        <p:nvSpPr>
          <p:cNvPr id="18" name="Rectangle 50">
            <a:extLst>
              <a:ext uri="{FF2B5EF4-FFF2-40B4-BE49-F238E27FC236}">
                <a16:creationId xmlns:a16="http://schemas.microsoft.com/office/drawing/2014/main" id="{6DAB6CC0-46D2-51DD-FB1E-7F12D9F9AA93}"/>
              </a:ext>
            </a:extLst>
          </p:cNvPr>
          <p:cNvSpPr>
            <a:spLocks noChangeArrowheads="1"/>
          </p:cNvSpPr>
          <p:nvPr/>
        </p:nvSpPr>
        <p:spPr bwMode="auto">
          <a:xfrm>
            <a:off x="8058184" y="4111413"/>
            <a:ext cx="2923982" cy="923544"/>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Placebo </a:t>
            </a:r>
            <a:r>
              <a:rPr lang="en-US" altLang="en-US" sz="1600" b="0" dirty="0">
                <a:solidFill>
                  <a:schemeClr val="tx1"/>
                </a:solidFill>
                <a:latin typeface="Calibri" panose="020F0502020204030204" pitchFamily="34" charset="0"/>
              </a:rPr>
              <a:t>IV Q6W</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for up to 3 yr</a:t>
            </a:r>
            <a:r>
              <a:rPr lang="en-US" altLang="en-US" sz="1600" b="0" baseline="30000" dirty="0">
                <a:solidFill>
                  <a:schemeClr val="tx1"/>
                </a:solidFill>
                <a:latin typeface="Calibri" panose="020F0502020204030204" pitchFamily="34" charset="0"/>
              </a:rPr>
              <a:t>†</a:t>
            </a:r>
            <a:endParaRPr lang="en-US" altLang="en-US" sz="1600" b="0" dirty="0">
              <a:solidFill>
                <a:schemeClr val="tx1"/>
              </a:solidFill>
              <a:latin typeface="Calibri" panose="020F0502020204030204" pitchFamily="34" charset="0"/>
            </a:endParaRPr>
          </a:p>
        </p:txBody>
      </p:sp>
      <p:sp>
        <p:nvSpPr>
          <p:cNvPr id="19" name="TextBox 18">
            <a:extLst>
              <a:ext uri="{FF2B5EF4-FFF2-40B4-BE49-F238E27FC236}">
                <a16:creationId xmlns:a16="http://schemas.microsoft.com/office/drawing/2014/main" id="{5AE17005-17F8-1AE8-A61A-8B51398D9B2E}"/>
              </a:ext>
            </a:extLst>
          </p:cNvPr>
          <p:cNvSpPr txBox="1"/>
          <p:nvPr/>
        </p:nvSpPr>
        <p:spPr bwMode="auto">
          <a:xfrm>
            <a:off x="5627085" y="2721882"/>
            <a:ext cx="10672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Treatment</a:t>
            </a:r>
          </a:p>
        </p:txBody>
      </p:sp>
      <p:sp>
        <p:nvSpPr>
          <p:cNvPr id="20" name="TextBox 19">
            <a:extLst>
              <a:ext uri="{FF2B5EF4-FFF2-40B4-BE49-F238E27FC236}">
                <a16:creationId xmlns:a16="http://schemas.microsoft.com/office/drawing/2014/main" id="{4014B8A1-CB22-13E9-92A3-622260BE098D}"/>
              </a:ext>
            </a:extLst>
          </p:cNvPr>
          <p:cNvSpPr txBox="1"/>
          <p:nvPr/>
        </p:nvSpPr>
        <p:spPr bwMode="auto">
          <a:xfrm>
            <a:off x="8872037" y="2724070"/>
            <a:ext cx="13055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Maintenance</a:t>
            </a:r>
          </a:p>
        </p:txBody>
      </p:sp>
      <p:sp>
        <p:nvSpPr>
          <p:cNvPr id="23" name="Line 53">
            <a:extLst>
              <a:ext uri="{FF2B5EF4-FFF2-40B4-BE49-F238E27FC236}">
                <a16:creationId xmlns:a16="http://schemas.microsoft.com/office/drawing/2014/main" id="{039AEEC2-62A8-BBE0-A783-8EAF1BF6A4CA}"/>
              </a:ext>
            </a:extLst>
          </p:cNvPr>
          <p:cNvSpPr>
            <a:spLocks noChangeShapeType="1"/>
          </p:cNvSpPr>
          <p:nvPr/>
        </p:nvSpPr>
        <p:spPr bwMode="auto">
          <a:xfrm flipV="1">
            <a:off x="4155810" y="3485090"/>
            <a:ext cx="552992" cy="196002"/>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8" name="TextBox 27">
            <a:extLst>
              <a:ext uri="{FF2B5EF4-FFF2-40B4-BE49-F238E27FC236}">
                <a16:creationId xmlns:a16="http://schemas.microsoft.com/office/drawing/2014/main" id="{2080EDC7-6EB5-166B-D342-79EB7E851191}"/>
              </a:ext>
            </a:extLst>
          </p:cNvPr>
          <p:cNvSpPr txBox="1"/>
          <p:nvPr/>
        </p:nvSpPr>
        <p:spPr>
          <a:xfrm>
            <a:off x="7288595" y="1320862"/>
            <a:ext cx="4193609" cy="1328023"/>
          </a:xfrm>
          <a:prstGeom prst="roundRect">
            <a:avLst/>
          </a:prstGeom>
          <a:noFill/>
          <a:ln w="38100">
            <a:solidFill>
              <a:schemeClr val="accent1"/>
            </a:solidFill>
          </a:ln>
        </p:spPr>
        <p:txBody>
          <a:bodyPr wrap="square" rtlCol="0">
            <a:spAutoFit/>
          </a:bodyPr>
          <a:lstStyle/>
          <a:p>
            <a:pPr algn="ctr" eaLnBrk="1" fontAlgn="auto" hangingPunct="1">
              <a:spcBef>
                <a:spcPts val="0"/>
              </a:spcBef>
              <a:spcAft>
                <a:spcPts val="0"/>
              </a:spcAft>
            </a:pPr>
            <a:r>
              <a:rPr lang="en-US" dirty="0">
                <a:solidFill>
                  <a:prstClr val="black"/>
                </a:solidFill>
                <a:latin typeface="Calibri"/>
                <a:cs typeface="+mn-cs"/>
              </a:rPr>
              <a:t>FDA Approval July 2023</a:t>
            </a:r>
          </a:p>
          <a:p>
            <a:pPr algn="ctr" eaLnBrk="1" fontAlgn="auto" hangingPunct="1">
              <a:spcBef>
                <a:spcPts val="0"/>
              </a:spcBef>
              <a:spcAft>
                <a:spcPts val="0"/>
              </a:spcAft>
            </a:pPr>
            <a:r>
              <a:rPr lang="en-US" b="0" dirty="0">
                <a:solidFill>
                  <a:prstClr val="black"/>
                </a:solidFill>
                <a:latin typeface="Calibri"/>
                <a:cs typeface="+mn-cs"/>
              </a:rPr>
              <a:t>For patients with primary advanced or recurrent endometrial cancer that is dMMR or MSI-H</a:t>
            </a:r>
          </a:p>
        </p:txBody>
      </p:sp>
      <p:sp>
        <p:nvSpPr>
          <p:cNvPr id="29" name="Content Placeholder 1">
            <a:extLst>
              <a:ext uri="{FF2B5EF4-FFF2-40B4-BE49-F238E27FC236}">
                <a16:creationId xmlns:a16="http://schemas.microsoft.com/office/drawing/2014/main" id="{AFCB3DAD-1B9D-3E87-0F4E-79E43BA6570F}"/>
              </a:ext>
            </a:extLst>
          </p:cNvPr>
          <p:cNvSpPr txBox="1">
            <a:spLocks/>
          </p:cNvSpPr>
          <p:nvPr/>
        </p:nvSpPr>
        <p:spPr>
          <a:xfrm>
            <a:off x="6252634" y="5521530"/>
            <a:ext cx="5229570" cy="654945"/>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1" kern="0" dirty="0"/>
              <a:t>Secondary endpoints: </a:t>
            </a:r>
            <a:r>
              <a:rPr lang="en-US" sz="2000" b="0" kern="0" dirty="0"/>
              <a:t>PFS by BICR, PFS2, ORR, DoR, DCR, HRQoL/PRO, and safety</a:t>
            </a:r>
          </a:p>
          <a:p>
            <a:endParaRPr lang="en-US" sz="2000" b="0" kern="0" dirty="0"/>
          </a:p>
        </p:txBody>
      </p:sp>
      <p:sp>
        <p:nvSpPr>
          <p:cNvPr id="30" name="Content Placeholder 3">
            <a:extLst>
              <a:ext uri="{FF2B5EF4-FFF2-40B4-BE49-F238E27FC236}">
                <a16:creationId xmlns:a16="http://schemas.microsoft.com/office/drawing/2014/main" id="{92589643-E58D-7E66-3AF7-CE7AF8EADFEC}"/>
              </a:ext>
            </a:extLst>
          </p:cNvPr>
          <p:cNvSpPr txBox="1">
            <a:spLocks/>
          </p:cNvSpPr>
          <p:nvPr/>
        </p:nvSpPr>
        <p:spPr>
          <a:xfrm>
            <a:off x="601820" y="5532698"/>
            <a:ext cx="5309278" cy="656769"/>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1" kern="0" dirty="0"/>
              <a:t>Primary endpoints: </a:t>
            </a:r>
            <a:r>
              <a:rPr lang="en-US" sz="2000" b="0" kern="0" dirty="0"/>
              <a:t>Investigator-assessed PFS in dMMR/MSI-H and overall population; OS in overall population</a:t>
            </a:r>
          </a:p>
        </p:txBody>
      </p:sp>
    </p:spTree>
    <p:extLst>
      <p:ext uri="{BB962C8B-B14F-4D97-AF65-F5344CB8AC3E}">
        <p14:creationId xmlns:p14="http://schemas.microsoft.com/office/powerpoint/2010/main" val="34269864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037FD-A6A4-753B-860F-24D14EC2E398}"/>
              </a:ext>
            </a:extLst>
          </p:cNvPr>
          <p:cNvSpPr>
            <a:spLocks noGrp="1"/>
          </p:cNvSpPr>
          <p:nvPr>
            <p:ph type="title"/>
          </p:nvPr>
        </p:nvSpPr>
        <p:spPr/>
        <p:txBody>
          <a:bodyPr/>
          <a:lstStyle/>
          <a:p>
            <a:r>
              <a:rPr lang="en-US" dirty="0"/>
              <a:t>ENGOT-EN6/GOG-3031/RUBY: PFS</a:t>
            </a:r>
          </a:p>
        </p:txBody>
      </p:sp>
      <p:grpSp>
        <p:nvGrpSpPr>
          <p:cNvPr id="309" name="Group 308">
            <a:extLst>
              <a:ext uri="{FF2B5EF4-FFF2-40B4-BE49-F238E27FC236}">
                <a16:creationId xmlns:a16="http://schemas.microsoft.com/office/drawing/2014/main" id="{2C831F2E-6343-29F1-0780-15F1ADA01F7A}"/>
              </a:ext>
            </a:extLst>
          </p:cNvPr>
          <p:cNvGrpSpPr/>
          <p:nvPr/>
        </p:nvGrpSpPr>
        <p:grpSpPr>
          <a:xfrm>
            <a:off x="807043" y="1289785"/>
            <a:ext cx="5401246" cy="2787913"/>
            <a:chOff x="807529" y="1341440"/>
            <a:chExt cx="5362266" cy="2736258"/>
          </a:xfrm>
        </p:grpSpPr>
        <p:sp>
          <p:nvSpPr>
            <p:cNvPr id="9" name="TextBox 8">
              <a:extLst>
                <a:ext uri="{FF2B5EF4-FFF2-40B4-BE49-F238E27FC236}">
                  <a16:creationId xmlns:a16="http://schemas.microsoft.com/office/drawing/2014/main" id="{EE1DB62C-D16F-13B7-C814-3BA619CFD5B3}"/>
                </a:ext>
              </a:extLst>
            </p:cNvPr>
            <p:cNvSpPr txBox="1"/>
            <p:nvPr/>
          </p:nvSpPr>
          <p:spPr bwMode="auto">
            <a:xfrm>
              <a:off x="1887424" y="1341440"/>
              <a:ext cx="2862591" cy="269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PFS in Overall Population (Primary Endpoint)</a:t>
              </a:r>
            </a:p>
          </p:txBody>
        </p:sp>
        <p:grpSp>
          <p:nvGrpSpPr>
            <p:cNvPr id="10" name="Group 9">
              <a:extLst>
                <a:ext uri="{FF2B5EF4-FFF2-40B4-BE49-F238E27FC236}">
                  <a16:creationId xmlns:a16="http://schemas.microsoft.com/office/drawing/2014/main" id="{A3921954-6D48-9491-C1F3-0D38DF5F71FF}"/>
                </a:ext>
              </a:extLst>
            </p:cNvPr>
            <p:cNvGrpSpPr/>
            <p:nvPr/>
          </p:nvGrpSpPr>
          <p:grpSpPr>
            <a:xfrm>
              <a:off x="2272169" y="1663853"/>
              <a:ext cx="3891196" cy="899792"/>
              <a:chOff x="7464834" y="2385726"/>
              <a:chExt cx="4053142" cy="1046732"/>
            </a:xfrm>
          </p:grpSpPr>
          <p:sp>
            <p:nvSpPr>
              <p:cNvPr id="169" name="TextBox 60">
                <a:extLst>
                  <a:ext uri="{FF2B5EF4-FFF2-40B4-BE49-F238E27FC236}">
                    <a16:creationId xmlns:a16="http://schemas.microsoft.com/office/drawing/2014/main" id="{7EECAE3A-298C-2362-A5CA-7029F0ED7FE1}"/>
                  </a:ext>
                </a:extLst>
              </p:cNvPr>
              <p:cNvSpPr txBox="1">
                <a:spLocks noChangeArrowheads="1"/>
              </p:cNvSpPr>
              <p:nvPr/>
            </p:nvSpPr>
            <p:spPr bwMode="auto">
              <a:xfrm>
                <a:off x="7464834" y="2385726"/>
                <a:ext cx="4053142" cy="261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en-US" sz="1400" dirty="0">
                    <a:solidFill>
                      <a:srgbClr val="000000"/>
                    </a:solidFill>
                    <a:latin typeface="Calibri" panose="020F0502020204030204" pitchFamily="34" charset="0"/>
                    <a:ea typeface="MS PGothic" pitchFamily="34" charset="-128"/>
                  </a:rPr>
                  <a:t>2-Yr</a:t>
                </a: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anose="020B0604020202020204" pitchFamily="34" charset="0"/>
                  </a:rPr>
                  <a:t> PFS Rates, % (95% CI)</a:t>
                </a:r>
              </a:p>
            </p:txBody>
          </p:sp>
          <p:sp>
            <p:nvSpPr>
              <p:cNvPr id="170" name="TextBox 97">
                <a:extLst>
                  <a:ext uri="{FF2B5EF4-FFF2-40B4-BE49-F238E27FC236}">
                    <a16:creationId xmlns:a16="http://schemas.microsoft.com/office/drawing/2014/main" id="{C0249C1D-D8C2-BE82-1353-70B31A0CB023}"/>
                  </a:ext>
                </a:extLst>
              </p:cNvPr>
              <p:cNvSpPr txBox="1">
                <a:spLocks noChangeArrowheads="1"/>
              </p:cNvSpPr>
              <p:nvPr/>
            </p:nvSpPr>
            <p:spPr bwMode="auto">
              <a:xfrm>
                <a:off x="8249455" y="2649371"/>
                <a:ext cx="1754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itchFamily="34" charset="0"/>
                  </a:rPr>
                  <a:t>Dostarlimab + CT</a:t>
                </a:r>
                <a:endParaRPr kumimoji="0" lang="de-DE" altLang="x-none"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128"/>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itchFamily="34" charset="0"/>
                  </a:rPr>
                  <a:t>Placebo + CT</a:t>
                </a:r>
              </a:p>
            </p:txBody>
          </p:sp>
          <p:sp>
            <p:nvSpPr>
              <p:cNvPr id="171" name="TextBox 98">
                <a:extLst>
                  <a:ext uri="{FF2B5EF4-FFF2-40B4-BE49-F238E27FC236}">
                    <a16:creationId xmlns:a16="http://schemas.microsoft.com/office/drawing/2014/main" id="{0CE61191-FB50-D6D3-9A8B-85208B8529AE}"/>
                  </a:ext>
                </a:extLst>
              </p:cNvPr>
              <p:cNvSpPr txBox="1">
                <a:spLocks noChangeArrowheads="1"/>
              </p:cNvSpPr>
              <p:nvPr/>
            </p:nvSpPr>
            <p:spPr bwMode="auto">
              <a:xfrm>
                <a:off x="9301614" y="2655929"/>
                <a:ext cx="189824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36.1 (29.3-42.9)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lang="en-US" sz="1400" b="0" dirty="0">
                    <a:solidFill>
                      <a:schemeClr val="bg2">
                        <a:lumMod val="10000"/>
                      </a:schemeClr>
                    </a:solidFill>
                    <a:latin typeface="Calibri" panose="020F0502020204030204" pitchFamily="34" charset="0"/>
                  </a:rPr>
                  <a:t>18.1 (13.0-23.9)</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endParaRPr>
              </a:p>
            </p:txBody>
          </p:sp>
          <p:sp>
            <p:nvSpPr>
              <p:cNvPr id="172" name="TextBox 99">
                <a:extLst>
                  <a:ext uri="{FF2B5EF4-FFF2-40B4-BE49-F238E27FC236}">
                    <a16:creationId xmlns:a16="http://schemas.microsoft.com/office/drawing/2014/main" id="{D490162B-C2C2-B9E6-0376-33B2BD86CC0E}"/>
                  </a:ext>
                </a:extLst>
              </p:cNvPr>
              <p:cNvSpPr txBox="1">
                <a:spLocks noChangeArrowheads="1"/>
              </p:cNvSpPr>
              <p:nvPr/>
            </p:nvSpPr>
            <p:spPr bwMode="auto">
              <a:xfrm>
                <a:off x="8523300" y="3081054"/>
                <a:ext cx="2754153" cy="351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kumimoji="0" lang="en-US" altLang="x-none"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128"/>
                  </a:rPr>
                  <a:t>HR: </a:t>
                </a:r>
                <a:r>
                  <a:rPr lang="en-US" altLang="x-none" sz="1400" b="0" kern="1200" spc="0" noProof="0" dirty="0">
                    <a:solidFill>
                      <a:schemeClr val="bg2">
                        <a:lumMod val="10000"/>
                      </a:schemeClr>
                    </a:solidFill>
                    <a:uLnTx/>
                    <a:uFillTx/>
                    <a:latin typeface="Calibri" panose="020F0502020204030204" pitchFamily="34" charset="0"/>
                    <a:ea typeface="MS PGothic" charset="-128"/>
                  </a:rPr>
                  <a:t>0.64 (0.51-0.80; </a:t>
                </a:r>
                <a:r>
                  <a:rPr kumimoji="0" lang="en-US" altLang="x-none" sz="1400" b="0" i="1" u="none" strike="noStrike" kern="1200" cap="none" spc="0" normalizeH="0" baseline="0" noProof="0" dirty="0">
                    <a:ln>
                      <a:noFill/>
                    </a:ln>
                    <a:solidFill>
                      <a:srgbClr val="000000"/>
                    </a:solidFill>
                    <a:effectLst/>
                    <a:uLnTx/>
                    <a:uFillTx/>
                    <a:latin typeface="Calibri" panose="020F0502020204030204" pitchFamily="34" charset="0"/>
                    <a:ea typeface="MS PGothic" charset="-128"/>
                  </a:rPr>
                  <a:t>P</a:t>
                </a:r>
                <a:r>
                  <a:rPr kumimoji="0" lang="en-US" altLang="x-none"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128"/>
                  </a:rPr>
                  <a:t> </a:t>
                </a:r>
                <a:r>
                  <a:rPr kumimoji="0" lang="en-US" altLang="x-none"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&lt;.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001)</a:t>
                </a: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endParaRPr>
              </a:p>
            </p:txBody>
          </p:sp>
          <p:cxnSp>
            <p:nvCxnSpPr>
              <p:cNvPr id="173" name="Straight Connector 321535">
                <a:extLst>
                  <a:ext uri="{FF2B5EF4-FFF2-40B4-BE49-F238E27FC236}">
                    <a16:creationId xmlns:a16="http://schemas.microsoft.com/office/drawing/2014/main" id="{D9F498AD-05FA-A34B-5878-D55DE5D18109}"/>
                  </a:ext>
                </a:extLst>
              </p:cNvPr>
              <p:cNvCxnSpPr>
                <a:cxnSpLocks noChangeShapeType="1"/>
              </p:cNvCxnSpPr>
              <p:nvPr/>
            </p:nvCxnSpPr>
            <p:spPr bwMode="auto">
              <a:xfrm>
                <a:off x="8082851" y="2796490"/>
                <a:ext cx="183286" cy="0"/>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174" name="Straight Connector 173">
                <a:extLst>
                  <a:ext uri="{FF2B5EF4-FFF2-40B4-BE49-F238E27FC236}">
                    <a16:creationId xmlns:a16="http://schemas.microsoft.com/office/drawing/2014/main" id="{276B73A0-1B34-E28B-5CBB-AAD3BB3F44F7}"/>
                  </a:ext>
                </a:extLst>
              </p:cNvPr>
              <p:cNvCxnSpPr>
                <a:cxnSpLocks/>
              </p:cNvCxnSpPr>
              <p:nvPr/>
            </p:nvCxnSpPr>
            <p:spPr bwMode="auto">
              <a:xfrm>
                <a:off x="8082851" y="3019063"/>
                <a:ext cx="183286" cy="0"/>
              </a:xfrm>
              <a:prstGeom prst="line">
                <a:avLst/>
              </a:prstGeom>
              <a:noFill/>
              <a:ln w="28575" cap="flat" cmpd="sng" algn="ctr">
                <a:solidFill>
                  <a:schemeClr val="accent3"/>
                </a:solidFill>
                <a:prstDash val="solid"/>
                <a:round/>
                <a:headEnd type="none" w="med" len="med"/>
                <a:tailEnd type="none" w="med" len="med"/>
              </a:ln>
              <a:effectLst/>
            </p:spPr>
          </p:cxnSp>
        </p:grpSp>
        <p:sp>
          <p:nvSpPr>
            <p:cNvPr id="11" name="TextBox 10">
              <a:extLst>
                <a:ext uri="{FF2B5EF4-FFF2-40B4-BE49-F238E27FC236}">
                  <a16:creationId xmlns:a16="http://schemas.microsoft.com/office/drawing/2014/main" id="{A920B7CE-EACD-9C81-E2DA-CDA61C066B12}"/>
                </a:ext>
              </a:extLst>
            </p:cNvPr>
            <p:cNvSpPr txBox="1"/>
            <p:nvPr/>
          </p:nvSpPr>
          <p:spPr>
            <a:xfrm rot="16200000">
              <a:off x="-66911" y="2549846"/>
              <a:ext cx="2067317" cy="318437"/>
            </a:xfrm>
            <a:prstGeom prst="rect">
              <a:avLst/>
            </a:prstGeom>
            <a:noFill/>
          </p:spPr>
          <p:txBody>
            <a:bodyPr wrap="square" rtlCol="0">
              <a:spAutoFit/>
            </a:bodyPr>
            <a:lstStyle/>
            <a:p>
              <a:pPr algn="ctr">
                <a:lnSpc>
                  <a:spcPct val="90000"/>
                </a:lnSpc>
              </a:pPr>
              <a:r>
                <a:rPr lang="en-US" sz="1600" dirty="0">
                  <a:solidFill>
                    <a:srgbClr val="000000"/>
                  </a:solidFill>
                  <a:latin typeface="Calibri" panose="020F0502020204030204" pitchFamily="34" charset="0"/>
                  <a:cs typeface="Calibri" panose="020F0502020204030204" pitchFamily="34" charset="0"/>
                </a:rPr>
                <a:t>PFS (%)</a:t>
              </a:r>
            </a:p>
          </p:txBody>
        </p:sp>
        <p:sp>
          <p:nvSpPr>
            <p:cNvPr id="13" name="Freeform: Shape 12">
              <a:extLst>
                <a:ext uri="{FF2B5EF4-FFF2-40B4-BE49-F238E27FC236}">
                  <a16:creationId xmlns:a16="http://schemas.microsoft.com/office/drawing/2014/main" id="{238A81F8-43EB-940C-3409-EC0DE03B64B9}"/>
                </a:ext>
              </a:extLst>
            </p:cNvPr>
            <p:cNvSpPr/>
            <p:nvPr/>
          </p:nvSpPr>
          <p:spPr bwMode="auto">
            <a:xfrm>
              <a:off x="1430809" y="1814539"/>
              <a:ext cx="4554166" cy="1765651"/>
            </a:xfrm>
            <a:custGeom>
              <a:avLst/>
              <a:gdLst>
                <a:gd name="connsiteX0" fmla="*/ 0 w 4885898"/>
                <a:gd name="connsiteY0" fmla="*/ 0 h 2053988"/>
                <a:gd name="connsiteX1" fmla="*/ 0 w 4885898"/>
                <a:gd name="connsiteY1" fmla="*/ 2053988 h 2053988"/>
                <a:gd name="connsiteX2" fmla="*/ 4885898 w 4885898"/>
                <a:gd name="connsiteY2" fmla="*/ 2053988 h 2053988"/>
              </a:gdLst>
              <a:ahLst/>
              <a:cxnLst>
                <a:cxn ang="0">
                  <a:pos x="connsiteX0" y="connsiteY0"/>
                </a:cxn>
                <a:cxn ang="0">
                  <a:pos x="connsiteX1" y="connsiteY1"/>
                </a:cxn>
                <a:cxn ang="0">
                  <a:pos x="connsiteX2" y="connsiteY2"/>
                </a:cxn>
              </a:cxnLst>
              <a:rect l="l" t="t" r="r" b="b"/>
              <a:pathLst>
                <a:path w="4885898" h="2053988">
                  <a:moveTo>
                    <a:pt x="0" y="0"/>
                  </a:moveTo>
                  <a:lnTo>
                    <a:pt x="0" y="2053988"/>
                  </a:lnTo>
                  <a:lnTo>
                    <a:pt x="4885898" y="2053988"/>
                  </a:lnTo>
                </a:path>
              </a:pathLst>
            </a:custGeom>
            <a:noFill/>
            <a:ln w="28575">
              <a:solidFill>
                <a:schemeClr val="bg1"/>
              </a:solidFill>
              <a:miter lim="800000"/>
              <a:headEnd/>
              <a:tailEnd/>
            </a:ln>
          </p:spPr>
          <p:txBody>
            <a:bodyPr rtlCol="0" anchor="ctr"/>
            <a:lstStyle/>
            <a:p>
              <a:pPr algn="ctr"/>
              <a:endParaRPr lang="en-US" dirty="0"/>
            </a:p>
          </p:txBody>
        </p:sp>
        <p:grpSp>
          <p:nvGrpSpPr>
            <p:cNvPr id="14" name="Group 13">
              <a:extLst>
                <a:ext uri="{FF2B5EF4-FFF2-40B4-BE49-F238E27FC236}">
                  <a16:creationId xmlns:a16="http://schemas.microsoft.com/office/drawing/2014/main" id="{94B2A2BD-E08E-A5D4-B71B-4895F0443414}"/>
                </a:ext>
              </a:extLst>
            </p:cNvPr>
            <p:cNvGrpSpPr/>
            <p:nvPr/>
          </p:nvGrpSpPr>
          <p:grpSpPr>
            <a:xfrm>
              <a:off x="1360842" y="1826327"/>
              <a:ext cx="75128" cy="1753864"/>
              <a:chOff x="286247" y="2274073"/>
              <a:chExt cx="87464" cy="1524000"/>
            </a:xfrm>
          </p:grpSpPr>
          <p:cxnSp>
            <p:nvCxnSpPr>
              <p:cNvPr id="158" name="Straight Connector 157">
                <a:extLst>
                  <a:ext uri="{FF2B5EF4-FFF2-40B4-BE49-F238E27FC236}">
                    <a16:creationId xmlns:a16="http://schemas.microsoft.com/office/drawing/2014/main" id="{585F3B12-3A59-FD86-23CF-39B92CCA484C}"/>
                  </a:ext>
                </a:extLst>
              </p:cNvPr>
              <p:cNvCxnSpPr>
                <a:cxnSpLocks/>
              </p:cNvCxnSpPr>
              <p:nvPr/>
            </p:nvCxnSpPr>
            <p:spPr bwMode="auto">
              <a:xfrm>
                <a:off x="286247" y="22740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4CE46FA0-BB75-674C-F18A-693EEB25E895}"/>
                  </a:ext>
                </a:extLst>
              </p:cNvPr>
              <p:cNvCxnSpPr>
                <a:cxnSpLocks/>
              </p:cNvCxnSpPr>
              <p:nvPr/>
            </p:nvCxnSpPr>
            <p:spPr bwMode="auto">
              <a:xfrm>
                <a:off x="286247" y="2578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BB0F9A27-0A0B-24D2-2996-D0DAE7C0AB33}"/>
                  </a:ext>
                </a:extLst>
              </p:cNvPr>
              <p:cNvCxnSpPr>
                <a:cxnSpLocks/>
              </p:cNvCxnSpPr>
              <p:nvPr/>
            </p:nvCxnSpPr>
            <p:spPr bwMode="auto">
              <a:xfrm>
                <a:off x="286247" y="2883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6FEB27CE-8D4F-48D8-81FC-DC384B97ED0F}"/>
                  </a:ext>
                </a:extLst>
              </p:cNvPr>
              <p:cNvCxnSpPr>
                <a:cxnSpLocks/>
              </p:cNvCxnSpPr>
              <p:nvPr/>
            </p:nvCxnSpPr>
            <p:spPr bwMode="auto">
              <a:xfrm>
                <a:off x="286247" y="31884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77C3E95A-4DBA-B1FE-AD5B-304E9B534E88}"/>
                  </a:ext>
                </a:extLst>
              </p:cNvPr>
              <p:cNvCxnSpPr>
                <a:cxnSpLocks/>
              </p:cNvCxnSpPr>
              <p:nvPr/>
            </p:nvCxnSpPr>
            <p:spPr bwMode="auto">
              <a:xfrm>
                <a:off x="286247" y="3493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CB048669-432D-DB3F-2D46-4D6870090B90}"/>
                  </a:ext>
                </a:extLst>
              </p:cNvPr>
              <p:cNvCxnSpPr>
                <a:cxnSpLocks/>
              </p:cNvCxnSpPr>
              <p:nvPr/>
            </p:nvCxnSpPr>
            <p:spPr bwMode="auto">
              <a:xfrm>
                <a:off x="286247" y="3798073"/>
                <a:ext cx="87464" cy="0"/>
              </a:xfrm>
              <a:prstGeom prst="line">
                <a:avLst/>
              </a:prstGeom>
              <a:noFill/>
              <a:ln w="28575" cap="flat" cmpd="sng" algn="ctr">
                <a:solidFill>
                  <a:schemeClr val="bg1"/>
                </a:solidFill>
                <a:prstDash val="solid"/>
                <a:round/>
                <a:headEnd type="none" w="med" len="med"/>
                <a:tailEnd type="none" w="med" len="med"/>
              </a:ln>
              <a:effectLst/>
            </p:spPr>
          </p:cxnSp>
        </p:grpSp>
        <p:sp>
          <p:nvSpPr>
            <p:cNvPr id="15" name="TextBox 14">
              <a:extLst>
                <a:ext uri="{FF2B5EF4-FFF2-40B4-BE49-F238E27FC236}">
                  <a16:creationId xmlns:a16="http://schemas.microsoft.com/office/drawing/2014/main" id="{C082CD4F-49A1-773D-6E84-439598627B19}"/>
                </a:ext>
              </a:extLst>
            </p:cNvPr>
            <p:cNvSpPr txBox="1"/>
            <p:nvPr/>
          </p:nvSpPr>
          <p:spPr bwMode="auto">
            <a:xfrm>
              <a:off x="1003461" y="1702506"/>
              <a:ext cx="427631" cy="26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7" name="TextBox 16">
              <a:extLst>
                <a:ext uri="{FF2B5EF4-FFF2-40B4-BE49-F238E27FC236}">
                  <a16:creationId xmlns:a16="http://schemas.microsoft.com/office/drawing/2014/main" id="{611BB3E6-2062-6EBF-0118-326FD21C1EE9}"/>
                </a:ext>
              </a:extLst>
            </p:cNvPr>
            <p:cNvSpPr txBox="1"/>
            <p:nvPr/>
          </p:nvSpPr>
          <p:spPr bwMode="auto">
            <a:xfrm>
              <a:off x="1088630" y="2052216"/>
              <a:ext cx="342463" cy="26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19" name="TextBox 18">
              <a:extLst>
                <a:ext uri="{FF2B5EF4-FFF2-40B4-BE49-F238E27FC236}">
                  <a16:creationId xmlns:a16="http://schemas.microsoft.com/office/drawing/2014/main" id="{F52EF7B8-AA15-19AF-C7D4-54A24D09086F}"/>
                </a:ext>
              </a:extLst>
            </p:cNvPr>
            <p:cNvSpPr txBox="1"/>
            <p:nvPr/>
          </p:nvSpPr>
          <p:spPr bwMode="auto">
            <a:xfrm>
              <a:off x="1088630" y="2401925"/>
              <a:ext cx="342463" cy="26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21" name="TextBox 20">
              <a:extLst>
                <a:ext uri="{FF2B5EF4-FFF2-40B4-BE49-F238E27FC236}">
                  <a16:creationId xmlns:a16="http://schemas.microsoft.com/office/drawing/2014/main" id="{5DD748FC-E1B1-7E8A-B5A6-22AA74469909}"/>
                </a:ext>
              </a:extLst>
            </p:cNvPr>
            <p:cNvSpPr txBox="1"/>
            <p:nvPr/>
          </p:nvSpPr>
          <p:spPr bwMode="auto">
            <a:xfrm>
              <a:off x="1088630" y="2751634"/>
              <a:ext cx="342463" cy="26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23" name="TextBox 22">
              <a:extLst>
                <a:ext uri="{FF2B5EF4-FFF2-40B4-BE49-F238E27FC236}">
                  <a16:creationId xmlns:a16="http://schemas.microsoft.com/office/drawing/2014/main" id="{AAE5B175-DD22-CE5C-7B69-808BE84F7346}"/>
                </a:ext>
              </a:extLst>
            </p:cNvPr>
            <p:cNvSpPr txBox="1"/>
            <p:nvPr/>
          </p:nvSpPr>
          <p:spPr bwMode="auto">
            <a:xfrm>
              <a:off x="1088630" y="3101343"/>
              <a:ext cx="342463" cy="26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25" name="TextBox 24">
              <a:extLst>
                <a:ext uri="{FF2B5EF4-FFF2-40B4-BE49-F238E27FC236}">
                  <a16:creationId xmlns:a16="http://schemas.microsoft.com/office/drawing/2014/main" id="{DB704B55-8885-B50C-5644-8C910B381F41}"/>
                </a:ext>
              </a:extLst>
            </p:cNvPr>
            <p:cNvSpPr txBox="1"/>
            <p:nvPr/>
          </p:nvSpPr>
          <p:spPr bwMode="auto">
            <a:xfrm>
              <a:off x="1173797" y="3451053"/>
              <a:ext cx="257295" cy="26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nvGrpSpPr>
            <p:cNvPr id="26" name="Group 25">
              <a:extLst>
                <a:ext uri="{FF2B5EF4-FFF2-40B4-BE49-F238E27FC236}">
                  <a16:creationId xmlns:a16="http://schemas.microsoft.com/office/drawing/2014/main" id="{B2228DE3-8DA8-584D-2CD8-61282BA5F32D}"/>
                </a:ext>
              </a:extLst>
            </p:cNvPr>
            <p:cNvGrpSpPr/>
            <p:nvPr/>
          </p:nvGrpSpPr>
          <p:grpSpPr>
            <a:xfrm rot="5400000">
              <a:off x="2597866" y="2404064"/>
              <a:ext cx="64752" cy="2397005"/>
              <a:chOff x="286247" y="2274073"/>
              <a:chExt cx="87464" cy="1524000"/>
            </a:xfrm>
          </p:grpSpPr>
          <p:cxnSp>
            <p:nvCxnSpPr>
              <p:cNvPr id="147" name="Straight Connector 146">
                <a:extLst>
                  <a:ext uri="{FF2B5EF4-FFF2-40B4-BE49-F238E27FC236}">
                    <a16:creationId xmlns:a16="http://schemas.microsoft.com/office/drawing/2014/main" id="{47C0990B-CC58-CFF8-0001-987772EA0EBB}"/>
                  </a:ext>
                </a:extLst>
              </p:cNvPr>
              <p:cNvCxnSpPr>
                <a:cxnSpLocks/>
              </p:cNvCxnSpPr>
              <p:nvPr/>
            </p:nvCxnSpPr>
            <p:spPr bwMode="auto">
              <a:xfrm>
                <a:off x="286247" y="22740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53044DC7-1579-A3C9-ED5B-D60E72285359}"/>
                  </a:ext>
                </a:extLst>
              </p:cNvPr>
              <p:cNvCxnSpPr>
                <a:cxnSpLocks/>
              </p:cNvCxnSpPr>
              <p:nvPr/>
            </p:nvCxnSpPr>
            <p:spPr bwMode="auto">
              <a:xfrm>
                <a:off x="286247" y="24264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4DFBBB22-5B9E-83A2-E41B-3B7CE187355E}"/>
                  </a:ext>
                </a:extLst>
              </p:cNvPr>
              <p:cNvCxnSpPr>
                <a:cxnSpLocks/>
              </p:cNvCxnSpPr>
              <p:nvPr/>
            </p:nvCxnSpPr>
            <p:spPr bwMode="auto">
              <a:xfrm>
                <a:off x="286247" y="2578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F7F3D2E4-A3E9-918C-A387-E5E57D068E7D}"/>
                  </a:ext>
                </a:extLst>
              </p:cNvPr>
              <p:cNvCxnSpPr>
                <a:cxnSpLocks/>
              </p:cNvCxnSpPr>
              <p:nvPr/>
            </p:nvCxnSpPr>
            <p:spPr bwMode="auto">
              <a:xfrm>
                <a:off x="286247" y="2731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9BFDD485-26E0-D104-D100-5A6DAFE42CD8}"/>
                  </a:ext>
                </a:extLst>
              </p:cNvPr>
              <p:cNvCxnSpPr>
                <a:cxnSpLocks/>
              </p:cNvCxnSpPr>
              <p:nvPr/>
            </p:nvCxnSpPr>
            <p:spPr bwMode="auto">
              <a:xfrm>
                <a:off x="286247" y="2883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070297BC-8645-8B20-DCEC-975A94BEC693}"/>
                  </a:ext>
                </a:extLst>
              </p:cNvPr>
              <p:cNvCxnSpPr>
                <a:cxnSpLocks/>
              </p:cNvCxnSpPr>
              <p:nvPr/>
            </p:nvCxnSpPr>
            <p:spPr bwMode="auto">
              <a:xfrm>
                <a:off x="286247" y="30360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486971BA-C4C5-AEBE-D147-33697BE984EE}"/>
                  </a:ext>
                </a:extLst>
              </p:cNvPr>
              <p:cNvCxnSpPr>
                <a:cxnSpLocks/>
              </p:cNvCxnSpPr>
              <p:nvPr/>
            </p:nvCxnSpPr>
            <p:spPr bwMode="auto">
              <a:xfrm>
                <a:off x="286247" y="31884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32C8A9D5-F36E-0963-729A-F5BEAE84BBDD}"/>
                  </a:ext>
                </a:extLst>
              </p:cNvPr>
              <p:cNvCxnSpPr>
                <a:cxnSpLocks/>
              </p:cNvCxnSpPr>
              <p:nvPr/>
            </p:nvCxnSpPr>
            <p:spPr bwMode="auto">
              <a:xfrm>
                <a:off x="286247" y="3340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CA3B8E95-C448-6040-EB68-3F84A2C68CC6}"/>
                  </a:ext>
                </a:extLst>
              </p:cNvPr>
              <p:cNvCxnSpPr>
                <a:cxnSpLocks/>
              </p:cNvCxnSpPr>
              <p:nvPr/>
            </p:nvCxnSpPr>
            <p:spPr bwMode="auto">
              <a:xfrm>
                <a:off x="286247" y="3493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B4DEA632-6B31-69B3-8557-75314D23F550}"/>
                  </a:ext>
                </a:extLst>
              </p:cNvPr>
              <p:cNvCxnSpPr>
                <a:cxnSpLocks/>
              </p:cNvCxnSpPr>
              <p:nvPr/>
            </p:nvCxnSpPr>
            <p:spPr bwMode="auto">
              <a:xfrm>
                <a:off x="286247" y="3645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B3B9CF98-204F-079D-CAF9-8C012FC22F26}"/>
                  </a:ext>
                </a:extLst>
              </p:cNvPr>
              <p:cNvCxnSpPr>
                <a:cxnSpLocks/>
              </p:cNvCxnSpPr>
              <p:nvPr/>
            </p:nvCxnSpPr>
            <p:spPr bwMode="auto">
              <a:xfrm>
                <a:off x="286247" y="3798073"/>
                <a:ext cx="87464" cy="0"/>
              </a:xfrm>
              <a:prstGeom prst="line">
                <a:avLst/>
              </a:prstGeom>
              <a:noFill/>
              <a:ln w="28575" cap="flat" cmpd="sng" algn="ctr">
                <a:solidFill>
                  <a:schemeClr val="bg1"/>
                </a:solidFill>
                <a:prstDash val="solid"/>
                <a:round/>
                <a:headEnd type="none" w="med" len="med"/>
                <a:tailEnd type="none" w="med" len="med"/>
              </a:ln>
              <a:effectLst/>
            </p:spPr>
          </p:cxnSp>
        </p:grpSp>
        <p:grpSp>
          <p:nvGrpSpPr>
            <p:cNvPr id="27" name="Group 26">
              <a:extLst>
                <a:ext uri="{FF2B5EF4-FFF2-40B4-BE49-F238E27FC236}">
                  <a16:creationId xmlns:a16="http://schemas.microsoft.com/office/drawing/2014/main" id="{24E6C035-2A9C-C007-A722-77FF55FE41F8}"/>
                </a:ext>
              </a:extLst>
            </p:cNvPr>
            <p:cNvGrpSpPr/>
            <p:nvPr/>
          </p:nvGrpSpPr>
          <p:grpSpPr>
            <a:xfrm rot="5400000">
              <a:off x="4993563" y="2643765"/>
              <a:ext cx="64752" cy="1917603"/>
              <a:chOff x="286247" y="2578873"/>
              <a:chExt cx="87464" cy="1219200"/>
            </a:xfrm>
          </p:grpSpPr>
          <p:cxnSp>
            <p:nvCxnSpPr>
              <p:cNvPr id="138" name="Straight Connector 137">
                <a:extLst>
                  <a:ext uri="{FF2B5EF4-FFF2-40B4-BE49-F238E27FC236}">
                    <a16:creationId xmlns:a16="http://schemas.microsoft.com/office/drawing/2014/main" id="{4F270470-795A-10F9-DFF0-3E83E88B92CB}"/>
                  </a:ext>
                </a:extLst>
              </p:cNvPr>
              <p:cNvCxnSpPr>
                <a:cxnSpLocks/>
              </p:cNvCxnSpPr>
              <p:nvPr/>
            </p:nvCxnSpPr>
            <p:spPr bwMode="auto">
              <a:xfrm>
                <a:off x="286247" y="2578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3EF96EAF-3910-7071-3834-2EAA7B883175}"/>
                  </a:ext>
                </a:extLst>
              </p:cNvPr>
              <p:cNvCxnSpPr>
                <a:cxnSpLocks/>
              </p:cNvCxnSpPr>
              <p:nvPr/>
            </p:nvCxnSpPr>
            <p:spPr bwMode="auto">
              <a:xfrm>
                <a:off x="286247" y="2731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76B73C0B-18E2-CEB9-1C96-B0B2368DB345}"/>
                  </a:ext>
                </a:extLst>
              </p:cNvPr>
              <p:cNvCxnSpPr>
                <a:cxnSpLocks/>
              </p:cNvCxnSpPr>
              <p:nvPr/>
            </p:nvCxnSpPr>
            <p:spPr bwMode="auto">
              <a:xfrm>
                <a:off x="286247" y="2883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BC2B18D9-0F64-BE6D-DECD-21E3A1385B6D}"/>
                  </a:ext>
                </a:extLst>
              </p:cNvPr>
              <p:cNvCxnSpPr>
                <a:cxnSpLocks/>
              </p:cNvCxnSpPr>
              <p:nvPr/>
            </p:nvCxnSpPr>
            <p:spPr bwMode="auto">
              <a:xfrm>
                <a:off x="286247" y="30360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4281F323-CE7E-0F01-5406-AE71F6C59B97}"/>
                  </a:ext>
                </a:extLst>
              </p:cNvPr>
              <p:cNvCxnSpPr>
                <a:cxnSpLocks/>
              </p:cNvCxnSpPr>
              <p:nvPr/>
            </p:nvCxnSpPr>
            <p:spPr bwMode="auto">
              <a:xfrm>
                <a:off x="286247" y="31884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B185A7DD-A5C8-3389-E7DE-FA5425E33DCE}"/>
                  </a:ext>
                </a:extLst>
              </p:cNvPr>
              <p:cNvCxnSpPr>
                <a:cxnSpLocks/>
              </p:cNvCxnSpPr>
              <p:nvPr/>
            </p:nvCxnSpPr>
            <p:spPr bwMode="auto">
              <a:xfrm>
                <a:off x="286247" y="3340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16F9DDA8-22FE-C654-5D1A-F57A263500FE}"/>
                  </a:ext>
                </a:extLst>
              </p:cNvPr>
              <p:cNvCxnSpPr>
                <a:cxnSpLocks/>
              </p:cNvCxnSpPr>
              <p:nvPr/>
            </p:nvCxnSpPr>
            <p:spPr bwMode="auto">
              <a:xfrm>
                <a:off x="286247" y="3493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C81FE468-6BDE-DB0A-A6A2-A95B72F0A60C}"/>
                  </a:ext>
                </a:extLst>
              </p:cNvPr>
              <p:cNvCxnSpPr>
                <a:cxnSpLocks/>
              </p:cNvCxnSpPr>
              <p:nvPr/>
            </p:nvCxnSpPr>
            <p:spPr bwMode="auto">
              <a:xfrm>
                <a:off x="286247" y="3645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D9FBC5B2-1231-6566-1F42-3031AD8C37EC}"/>
                  </a:ext>
                </a:extLst>
              </p:cNvPr>
              <p:cNvCxnSpPr>
                <a:cxnSpLocks/>
              </p:cNvCxnSpPr>
              <p:nvPr/>
            </p:nvCxnSpPr>
            <p:spPr bwMode="auto">
              <a:xfrm>
                <a:off x="286247" y="3798073"/>
                <a:ext cx="87464" cy="0"/>
              </a:xfrm>
              <a:prstGeom prst="line">
                <a:avLst/>
              </a:prstGeom>
              <a:noFill/>
              <a:ln w="28575" cap="flat" cmpd="sng" algn="ctr">
                <a:solidFill>
                  <a:schemeClr val="bg1"/>
                </a:solidFill>
                <a:prstDash val="solid"/>
                <a:round/>
                <a:headEnd type="none" w="med" len="med"/>
                <a:tailEnd type="none" w="med" len="med"/>
              </a:ln>
              <a:effectLst/>
            </p:spPr>
          </p:cxnSp>
        </p:grpSp>
        <p:sp>
          <p:nvSpPr>
            <p:cNvPr id="28" name="TextBox 27">
              <a:extLst>
                <a:ext uri="{FF2B5EF4-FFF2-40B4-BE49-F238E27FC236}">
                  <a16:creationId xmlns:a16="http://schemas.microsoft.com/office/drawing/2014/main" id="{C07167A8-80D9-6A03-E42D-88848739F2DA}"/>
                </a:ext>
              </a:extLst>
            </p:cNvPr>
            <p:cNvSpPr txBox="1"/>
            <p:nvPr/>
          </p:nvSpPr>
          <p:spPr bwMode="auto">
            <a:xfrm>
              <a:off x="1309489" y="3593045"/>
              <a:ext cx="257295" cy="26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9" name="TextBox 28">
              <a:extLst>
                <a:ext uri="{FF2B5EF4-FFF2-40B4-BE49-F238E27FC236}">
                  <a16:creationId xmlns:a16="http://schemas.microsoft.com/office/drawing/2014/main" id="{2FFE170D-DE53-3772-3005-165A17A186C0}"/>
                </a:ext>
              </a:extLst>
            </p:cNvPr>
            <p:cNvSpPr txBox="1"/>
            <p:nvPr/>
          </p:nvSpPr>
          <p:spPr bwMode="auto">
            <a:xfrm>
              <a:off x="2035807" y="3593045"/>
              <a:ext cx="257296" cy="26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30" name="TextBox 29">
              <a:extLst>
                <a:ext uri="{FF2B5EF4-FFF2-40B4-BE49-F238E27FC236}">
                  <a16:creationId xmlns:a16="http://schemas.microsoft.com/office/drawing/2014/main" id="{D158E828-214E-8159-FBFB-36EB8B0345D0}"/>
                </a:ext>
              </a:extLst>
            </p:cNvPr>
            <p:cNvSpPr txBox="1"/>
            <p:nvPr/>
          </p:nvSpPr>
          <p:spPr bwMode="auto">
            <a:xfrm>
              <a:off x="2688507" y="3593045"/>
              <a:ext cx="342463" cy="26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31" name="TextBox 30">
              <a:extLst>
                <a:ext uri="{FF2B5EF4-FFF2-40B4-BE49-F238E27FC236}">
                  <a16:creationId xmlns:a16="http://schemas.microsoft.com/office/drawing/2014/main" id="{67B74148-FB3F-C6CD-DA4C-BB411C0745A6}"/>
                </a:ext>
              </a:extLst>
            </p:cNvPr>
            <p:cNvSpPr txBox="1"/>
            <p:nvPr/>
          </p:nvSpPr>
          <p:spPr bwMode="auto">
            <a:xfrm>
              <a:off x="3407489" y="3593045"/>
              <a:ext cx="342463" cy="26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32" name="TextBox 31">
              <a:extLst>
                <a:ext uri="{FF2B5EF4-FFF2-40B4-BE49-F238E27FC236}">
                  <a16:creationId xmlns:a16="http://schemas.microsoft.com/office/drawing/2014/main" id="{ACF4AE61-DF9A-FF0D-5456-BFB39DD462D9}"/>
                </a:ext>
              </a:extLst>
            </p:cNvPr>
            <p:cNvSpPr txBox="1"/>
            <p:nvPr/>
          </p:nvSpPr>
          <p:spPr bwMode="auto">
            <a:xfrm>
              <a:off x="4151414" y="3593045"/>
              <a:ext cx="342463" cy="26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33" name="TextBox 32">
              <a:extLst>
                <a:ext uri="{FF2B5EF4-FFF2-40B4-BE49-F238E27FC236}">
                  <a16:creationId xmlns:a16="http://schemas.microsoft.com/office/drawing/2014/main" id="{D8DDBF59-8500-3DB1-85CF-AC95C7172DA9}"/>
                </a:ext>
              </a:extLst>
            </p:cNvPr>
            <p:cNvSpPr txBox="1"/>
            <p:nvPr/>
          </p:nvSpPr>
          <p:spPr bwMode="auto">
            <a:xfrm>
              <a:off x="4877532" y="3593045"/>
              <a:ext cx="342463" cy="26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34" name="TextBox 33">
              <a:extLst>
                <a:ext uri="{FF2B5EF4-FFF2-40B4-BE49-F238E27FC236}">
                  <a16:creationId xmlns:a16="http://schemas.microsoft.com/office/drawing/2014/main" id="{51BA38F9-0AC2-5264-640F-480B966186EE}"/>
                </a:ext>
              </a:extLst>
            </p:cNvPr>
            <p:cNvSpPr txBox="1"/>
            <p:nvPr/>
          </p:nvSpPr>
          <p:spPr bwMode="auto">
            <a:xfrm>
              <a:off x="5582113" y="3593045"/>
              <a:ext cx="342463" cy="26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35" name="TextBox 34">
              <a:extLst>
                <a:ext uri="{FF2B5EF4-FFF2-40B4-BE49-F238E27FC236}">
                  <a16:creationId xmlns:a16="http://schemas.microsoft.com/office/drawing/2014/main" id="{A6746603-031C-E6B0-3138-4E7360A08E50}"/>
                </a:ext>
              </a:extLst>
            </p:cNvPr>
            <p:cNvSpPr txBox="1"/>
            <p:nvPr/>
          </p:nvSpPr>
          <p:spPr bwMode="auto">
            <a:xfrm>
              <a:off x="5827332" y="3593045"/>
              <a:ext cx="342463" cy="26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38</a:t>
              </a:r>
            </a:p>
          </p:txBody>
        </p:sp>
        <p:sp>
          <p:nvSpPr>
            <p:cNvPr id="36" name="TextBox 35">
              <a:extLst>
                <a:ext uri="{FF2B5EF4-FFF2-40B4-BE49-F238E27FC236}">
                  <a16:creationId xmlns:a16="http://schemas.microsoft.com/office/drawing/2014/main" id="{FF178911-6D6E-B843-FC0B-5A0F205A9792}"/>
                </a:ext>
              </a:extLst>
            </p:cNvPr>
            <p:cNvSpPr txBox="1"/>
            <p:nvPr/>
          </p:nvSpPr>
          <p:spPr bwMode="auto">
            <a:xfrm>
              <a:off x="1553312" y="3593045"/>
              <a:ext cx="257295" cy="26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37" name="TextBox 36">
              <a:extLst>
                <a:ext uri="{FF2B5EF4-FFF2-40B4-BE49-F238E27FC236}">
                  <a16:creationId xmlns:a16="http://schemas.microsoft.com/office/drawing/2014/main" id="{2780EBD8-F70E-9D52-A12E-B172C7C15215}"/>
                </a:ext>
              </a:extLst>
            </p:cNvPr>
            <p:cNvSpPr txBox="1"/>
            <p:nvPr/>
          </p:nvSpPr>
          <p:spPr bwMode="auto">
            <a:xfrm>
              <a:off x="2279629" y="3593045"/>
              <a:ext cx="257296" cy="26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38" name="TextBox 37">
              <a:extLst>
                <a:ext uri="{FF2B5EF4-FFF2-40B4-BE49-F238E27FC236}">
                  <a16:creationId xmlns:a16="http://schemas.microsoft.com/office/drawing/2014/main" id="{EBADAE55-2282-F8BC-A2F6-98C47A848646}"/>
                </a:ext>
              </a:extLst>
            </p:cNvPr>
            <p:cNvSpPr txBox="1"/>
            <p:nvPr/>
          </p:nvSpPr>
          <p:spPr bwMode="auto">
            <a:xfrm>
              <a:off x="1790773" y="3593045"/>
              <a:ext cx="257295" cy="26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39" name="TextBox 38">
              <a:extLst>
                <a:ext uri="{FF2B5EF4-FFF2-40B4-BE49-F238E27FC236}">
                  <a16:creationId xmlns:a16="http://schemas.microsoft.com/office/drawing/2014/main" id="{863ED74D-8B53-17C2-92DE-1F227884FC30}"/>
                </a:ext>
              </a:extLst>
            </p:cNvPr>
            <p:cNvSpPr txBox="1"/>
            <p:nvPr/>
          </p:nvSpPr>
          <p:spPr bwMode="auto">
            <a:xfrm>
              <a:off x="2455287" y="3593045"/>
              <a:ext cx="342463" cy="26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40" name="TextBox 39">
              <a:extLst>
                <a:ext uri="{FF2B5EF4-FFF2-40B4-BE49-F238E27FC236}">
                  <a16:creationId xmlns:a16="http://schemas.microsoft.com/office/drawing/2014/main" id="{4E14B9A1-A221-C1EA-B748-8FF83B50EB49}"/>
                </a:ext>
              </a:extLst>
            </p:cNvPr>
            <p:cNvSpPr txBox="1"/>
            <p:nvPr/>
          </p:nvSpPr>
          <p:spPr bwMode="auto">
            <a:xfrm>
              <a:off x="3161310" y="3593045"/>
              <a:ext cx="342463" cy="26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41" name="TextBox 40">
              <a:extLst>
                <a:ext uri="{FF2B5EF4-FFF2-40B4-BE49-F238E27FC236}">
                  <a16:creationId xmlns:a16="http://schemas.microsoft.com/office/drawing/2014/main" id="{A5C18648-0F4D-8DF9-4D81-53430585822F}"/>
                </a:ext>
              </a:extLst>
            </p:cNvPr>
            <p:cNvSpPr txBox="1"/>
            <p:nvPr/>
          </p:nvSpPr>
          <p:spPr bwMode="auto">
            <a:xfrm>
              <a:off x="2928090" y="3593045"/>
              <a:ext cx="342463" cy="26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42" name="TextBox 41">
              <a:extLst>
                <a:ext uri="{FF2B5EF4-FFF2-40B4-BE49-F238E27FC236}">
                  <a16:creationId xmlns:a16="http://schemas.microsoft.com/office/drawing/2014/main" id="{C31D06CD-373A-1168-2D24-E39E81B4E02C}"/>
                </a:ext>
              </a:extLst>
            </p:cNvPr>
            <p:cNvSpPr txBox="1"/>
            <p:nvPr/>
          </p:nvSpPr>
          <p:spPr bwMode="auto">
            <a:xfrm>
              <a:off x="3644689" y="3593045"/>
              <a:ext cx="342463" cy="26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43" name="TextBox 42">
              <a:extLst>
                <a:ext uri="{FF2B5EF4-FFF2-40B4-BE49-F238E27FC236}">
                  <a16:creationId xmlns:a16="http://schemas.microsoft.com/office/drawing/2014/main" id="{8E2D8B80-3080-2CA3-F807-19BC5441F380}"/>
                </a:ext>
              </a:extLst>
            </p:cNvPr>
            <p:cNvSpPr txBox="1"/>
            <p:nvPr/>
          </p:nvSpPr>
          <p:spPr bwMode="auto">
            <a:xfrm>
              <a:off x="3894871" y="3593045"/>
              <a:ext cx="342463" cy="26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a:t>
              </a:r>
            </a:p>
          </p:txBody>
        </p:sp>
        <p:sp>
          <p:nvSpPr>
            <p:cNvPr id="44" name="TextBox 43">
              <a:extLst>
                <a:ext uri="{FF2B5EF4-FFF2-40B4-BE49-F238E27FC236}">
                  <a16:creationId xmlns:a16="http://schemas.microsoft.com/office/drawing/2014/main" id="{4A7CFE53-EC42-444A-4AA6-D7D53A944C54}"/>
                </a:ext>
              </a:extLst>
            </p:cNvPr>
            <p:cNvSpPr txBox="1"/>
            <p:nvPr/>
          </p:nvSpPr>
          <p:spPr bwMode="auto">
            <a:xfrm>
              <a:off x="4386754" y="3593045"/>
              <a:ext cx="342463" cy="26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26</a:t>
              </a:r>
            </a:p>
          </p:txBody>
        </p:sp>
        <p:sp>
          <p:nvSpPr>
            <p:cNvPr id="45" name="TextBox 44">
              <a:extLst>
                <a:ext uri="{FF2B5EF4-FFF2-40B4-BE49-F238E27FC236}">
                  <a16:creationId xmlns:a16="http://schemas.microsoft.com/office/drawing/2014/main" id="{48300FA7-4C83-E484-578B-EDD783E1F5B0}"/>
                </a:ext>
              </a:extLst>
            </p:cNvPr>
            <p:cNvSpPr txBox="1"/>
            <p:nvPr/>
          </p:nvSpPr>
          <p:spPr bwMode="auto">
            <a:xfrm>
              <a:off x="4624215" y="3593045"/>
              <a:ext cx="342463" cy="26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28</a:t>
              </a:r>
            </a:p>
          </p:txBody>
        </p:sp>
        <p:sp>
          <p:nvSpPr>
            <p:cNvPr id="46" name="TextBox 45">
              <a:extLst>
                <a:ext uri="{FF2B5EF4-FFF2-40B4-BE49-F238E27FC236}">
                  <a16:creationId xmlns:a16="http://schemas.microsoft.com/office/drawing/2014/main" id="{5198A479-AA99-2852-CF22-4C8375AD5168}"/>
                </a:ext>
              </a:extLst>
            </p:cNvPr>
            <p:cNvSpPr txBox="1"/>
            <p:nvPr/>
          </p:nvSpPr>
          <p:spPr bwMode="auto">
            <a:xfrm>
              <a:off x="5095911" y="3593045"/>
              <a:ext cx="342463" cy="26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32</a:t>
              </a:r>
            </a:p>
          </p:txBody>
        </p:sp>
        <p:sp>
          <p:nvSpPr>
            <p:cNvPr id="47" name="TextBox 46">
              <a:extLst>
                <a:ext uri="{FF2B5EF4-FFF2-40B4-BE49-F238E27FC236}">
                  <a16:creationId xmlns:a16="http://schemas.microsoft.com/office/drawing/2014/main" id="{6473B42E-ACA6-B17B-D8C3-94B6D7D2DD9E}"/>
                </a:ext>
              </a:extLst>
            </p:cNvPr>
            <p:cNvSpPr txBox="1"/>
            <p:nvPr/>
          </p:nvSpPr>
          <p:spPr bwMode="auto">
            <a:xfrm>
              <a:off x="5324179" y="3593045"/>
              <a:ext cx="342463" cy="26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34</a:t>
              </a:r>
            </a:p>
          </p:txBody>
        </p:sp>
        <p:sp>
          <p:nvSpPr>
            <p:cNvPr id="48" name="TextBox 47">
              <a:extLst>
                <a:ext uri="{FF2B5EF4-FFF2-40B4-BE49-F238E27FC236}">
                  <a16:creationId xmlns:a16="http://schemas.microsoft.com/office/drawing/2014/main" id="{8A1E4F65-8715-5A9F-D405-7BBB886B9CFE}"/>
                </a:ext>
              </a:extLst>
            </p:cNvPr>
            <p:cNvSpPr txBox="1"/>
            <p:nvPr/>
          </p:nvSpPr>
          <p:spPr bwMode="auto">
            <a:xfrm>
              <a:off x="2765340" y="3813127"/>
              <a:ext cx="1890658" cy="26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 From Randomization</a:t>
              </a:r>
            </a:p>
          </p:txBody>
        </p:sp>
        <p:sp>
          <p:nvSpPr>
            <p:cNvPr id="69" name="Freeform: Shape 68">
              <a:extLst>
                <a:ext uri="{FF2B5EF4-FFF2-40B4-BE49-F238E27FC236}">
                  <a16:creationId xmlns:a16="http://schemas.microsoft.com/office/drawing/2014/main" id="{C098E912-B4A4-6631-393E-E86F251AFC48}"/>
                </a:ext>
              </a:extLst>
            </p:cNvPr>
            <p:cNvSpPr/>
            <p:nvPr/>
          </p:nvSpPr>
          <p:spPr bwMode="auto">
            <a:xfrm>
              <a:off x="1438940" y="1834347"/>
              <a:ext cx="4059626" cy="1733070"/>
            </a:xfrm>
            <a:custGeom>
              <a:avLst/>
              <a:gdLst>
                <a:gd name="connsiteX0" fmla="*/ 4355335 w 4355335"/>
                <a:gd name="connsiteY0" fmla="*/ 2016087 h 2016087"/>
                <a:gd name="connsiteX1" fmla="*/ 4355335 w 4355335"/>
                <a:gd name="connsiteY1" fmla="*/ 1428520 h 2016087"/>
                <a:gd name="connsiteX2" fmla="*/ 3914660 w 4355335"/>
                <a:gd name="connsiteY2" fmla="*/ 1428520 h 2016087"/>
                <a:gd name="connsiteX3" fmla="*/ 3914660 w 4355335"/>
                <a:gd name="connsiteY3" fmla="*/ 1377108 h 2016087"/>
                <a:gd name="connsiteX4" fmla="*/ 3664945 w 4355335"/>
                <a:gd name="connsiteY4" fmla="*/ 1377108 h 2016087"/>
                <a:gd name="connsiteX5" fmla="*/ 3664945 w 4355335"/>
                <a:gd name="connsiteY5" fmla="*/ 1336713 h 2016087"/>
                <a:gd name="connsiteX6" fmla="*/ 3316077 w 4355335"/>
                <a:gd name="connsiteY6" fmla="*/ 1336713 h 2016087"/>
                <a:gd name="connsiteX7" fmla="*/ 3316077 w 4355335"/>
                <a:gd name="connsiteY7" fmla="*/ 1299990 h 2016087"/>
                <a:gd name="connsiteX8" fmla="*/ 2956193 w 4355335"/>
                <a:gd name="connsiteY8" fmla="*/ 1299990 h 2016087"/>
                <a:gd name="connsiteX9" fmla="*/ 2956193 w 4355335"/>
                <a:gd name="connsiteY9" fmla="*/ 1288973 h 2016087"/>
                <a:gd name="connsiteX10" fmla="*/ 2919470 w 4355335"/>
                <a:gd name="connsiteY10" fmla="*/ 1288973 h 2016087"/>
                <a:gd name="connsiteX11" fmla="*/ 2919470 w 4355335"/>
                <a:gd name="connsiteY11" fmla="*/ 1263267 h 2016087"/>
                <a:gd name="connsiteX12" fmla="*/ 2607325 w 4355335"/>
                <a:gd name="connsiteY12" fmla="*/ 1263267 h 2016087"/>
                <a:gd name="connsiteX13" fmla="*/ 2607325 w 4355335"/>
                <a:gd name="connsiteY13" fmla="*/ 1237561 h 2016087"/>
                <a:gd name="connsiteX14" fmla="*/ 2555913 w 4355335"/>
                <a:gd name="connsiteY14" fmla="*/ 1237561 h 2016087"/>
                <a:gd name="connsiteX15" fmla="*/ 2555913 w 4355335"/>
                <a:gd name="connsiteY15" fmla="*/ 1204511 h 2016087"/>
                <a:gd name="connsiteX16" fmla="*/ 2449417 w 4355335"/>
                <a:gd name="connsiteY16" fmla="*/ 1204511 h 2016087"/>
                <a:gd name="connsiteX17" fmla="*/ 2449417 w 4355335"/>
                <a:gd name="connsiteY17" fmla="*/ 1182477 h 2016087"/>
                <a:gd name="connsiteX18" fmla="*/ 2276819 w 4355335"/>
                <a:gd name="connsiteY18" fmla="*/ 1182477 h 2016087"/>
                <a:gd name="connsiteX19" fmla="*/ 2276819 w 4355335"/>
                <a:gd name="connsiteY19" fmla="*/ 1175132 h 2016087"/>
                <a:gd name="connsiteX20" fmla="*/ 2225407 w 4355335"/>
                <a:gd name="connsiteY20" fmla="*/ 1175132 h 2016087"/>
                <a:gd name="connsiteX21" fmla="*/ 2225407 w 4355335"/>
                <a:gd name="connsiteY21" fmla="*/ 1145754 h 2016087"/>
                <a:gd name="connsiteX22" fmla="*/ 1869195 w 4355335"/>
                <a:gd name="connsiteY22" fmla="*/ 1145754 h 2016087"/>
                <a:gd name="connsiteX23" fmla="*/ 1869195 w 4355335"/>
                <a:gd name="connsiteY23" fmla="*/ 1120048 h 2016087"/>
                <a:gd name="connsiteX24" fmla="*/ 1843489 w 4355335"/>
                <a:gd name="connsiteY24" fmla="*/ 1120048 h 2016087"/>
                <a:gd name="connsiteX25" fmla="*/ 1843489 w 4355335"/>
                <a:gd name="connsiteY25" fmla="*/ 1120048 h 2016087"/>
                <a:gd name="connsiteX26" fmla="*/ 1843489 w 4355335"/>
                <a:gd name="connsiteY26" fmla="*/ 1098014 h 2016087"/>
                <a:gd name="connsiteX27" fmla="*/ 1718631 w 4355335"/>
                <a:gd name="connsiteY27" fmla="*/ 1098014 h 2016087"/>
                <a:gd name="connsiteX28" fmla="*/ 1718631 w 4355335"/>
                <a:gd name="connsiteY28" fmla="*/ 1075981 h 2016087"/>
                <a:gd name="connsiteX29" fmla="*/ 1637841 w 4355335"/>
                <a:gd name="connsiteY29" fmla="*/ 1075981 h 2016087"/>
                <a:gd name="connsiteX30" fmla="*/ 1637841 w 4355335"/>
                <a:gd name="connsiteY30" fmla="*/ 1064964 h 2016087"/>
                <a:gd name="connsiteX31" fmla="*/ 1542361 w 4355335"/>
                <a:gd name="connsiteY31" fmla="*/ 1064964 h 2016087"/>
                <a:gd name="connsiteX32" fmla="*/ 1542361 w 4355335"/>
                <a:gd name="connsiteY32" fmla="*/ 1042930 h 2016087"/>
                <a:gd name="connsiteX33" fmla="*/ 1520328 w 4355335"/>
                <a:gd name="connsiteY33" fmla="*/ 1042930 h 2016087"/>
                <a:gd name="connsiteX34" fmla="*/ 1520328 w 4355335"/>
                <a:gd name="connsiteY34" fmla="*/ 1009879 h 2016087"/>
                <a:gd name="connsiteX35" fmla="*/ 1373436 w 4355335"/>
                <a:gd name="connsiteY35" fmla="*/ 1009879 h 2016087"/>
                <a:gd name="connsiteX36" fmla="*/ 1373436 w 4355335"/>
                <a:gd name="connsiteY36" fmla="*/ 995190 h 2016087"/>
                <a:gd name="connsiteX37" fmla="*/ 1314679 w 4355335"/>
                <a:gd name="connsiteY37" fmla="*/ 995190 h 2016087"/>
                <a:gd name="connsiteX38" fmla="*/ 1314679 w 4355335"/>
                <a:gd name="connsiteY38" fmla="*/ 984173 h 2016087"/>
                <a:gd name="connsiteX39" fmla="*/ 1277957 w 4355335"/>
                <a:gd name="connsiteY39" fmla="*/ 984173 h 2016087"/>
                <a:gd name="connsiteX40" fmla="*/ 1277957 w 4355335"/>
                <a:gd name="connsiteY40" fmla="*/ 936434 h 2016087"/>
                <a:gd name="connsiteX41" fmla="*/ 1255923 w 4355335"/>
                <a:gd name="connsiteY41" fmla="*/ 936434 h 2016087"/>
                <a:gd name="connsiteX42" fmla="*/ 1255923 w 4355335"/>
                <a:gd name="connsiteY42" fmla="*/ 899711 h 2016087"/>
                <a:gd name="connsiteX43" fmla="*/ 1237561 w 4355335"/>
                <a:gd name="connsiteY43" fmla="*/ 899711 h 2016087"/>
                <a:gd name="connsiteX44" fmla="*/ 1237561 w 4355335"/>
                <a:gd name="connsiteY44" fmla="*/ 815248 h 2016087"/>
                <a:gd name="connsiteX45" fmla="*/ 1149426 w 4355335"/>
                <a:gd name="connsiteY45" fmla="*/ 815248 h 2016087"/>
                <a:gd name="connsiteX46" fmla="*/ 1149426 w 4355335"/>
                <a:gd name="connsiteY46" fmla="*/ 789542 h 2016087"/>
                <a:gd name="connsiteX47" fmla="*/ 1079653 w 4355335"/>
                <a:gd name="connsiteY47" fmla="*/ 789542 h 2016087"/>
                <a:gd name="connsiteX48" fmla="*/ 1079653 w 4355335"/>
                <a:gd name="connsiteY48" fmla="*/ 752819 h 2016087"/>
                <a:gd name="connsiteX49" fmla="*/ 1002535 w 4355335"/>
                <a:gd name="connsiteY49" fmla="*/ 752819 h 2016087"/>
                <a:gd name="connsiteX50" fmla="*/ 1002535 w 4355335"/>
                <a:gd name="connsiteY50" fmla="*/ 690390 h 2016087"/>
                <a:gd name="connsiteX51" fmla="*/ 980501 w 4355335"/>
                <a:gd name="connsiteY51" fmla="*/ 690390 h 2016087"/>
                <a:gd name="connsiteX52" fmla="*/ 980501 w 4355335"/>
                <a:gd name="connsiteY52" fmla="*/ 642650 h 2016087"/>
                <a:gd name="connsiteX53" fmla="*/ 962140 w 4355335"/>
                <a:gd name="connsiteY53" fmla="*/ 642650 h 2016087"/>
                <a:gd name="connsiteX54" fmla="*/ 962140 w 4355335"/>
                <a:gd name="connsiteY54" fmla="*/ 602255 h 2016087"/>
                <a:gd name="connsiteX55" fmla="*/ 907055 w 4355335"/>
                <a:gd name="connsiteY55" fmla="*/ 602255 h 2016087"/>
                <a:gd name="connsiteX56" fmla="*/ 907055 w 4355335"/>
                <a:gd name="connsiteY56" fmla="*/ 565532 h 2016087"/>
                <a:gd name="connsiteX57" fmla="*/ 855643 w 4355335"/>
                <a:gd name="connsiteY57" fmla="*/ 565532 h 2016087"/>
                <a:gd name="connsiteX58" fmla="*/ 855643 w 4355335"/>
                <a:gd name="connsiteY58" fmla="*/ 547171 h 2016087"/>
                <a:gd name="connsiteX59" fmla="*/ 811576 w 4355335"/>
                <a:gd name="connsiteY59" fmla="*/ 547171 h 2016087"/>
                <a:gd name="connsiteX60" fmla="*/ 811576 w 4355335"/>
                <a:gd name="connsiteY60" fmla="*/ 532482 h 2016087"/>
                <a:gd name="connsiteX61" fmla="*/ 789542 w 4355335"/>
                <a:gd name="connsiteY61" fmla="*/ 532482 h 2016087"/>
                <a:gd name="connsiteX62" fmla="*/ 789542 w 4355335"/>
                <a:gd name="connsiteY62" fmla="*/ 510448 h 2016087"/>
                <a:gd name="connsiteX63" fmla="*/ 749147 w 4355335"/>
                <a:gd name="connsiteY63" fmla="*/ 510448 h 2016087"/>
                <a:gd name="connsiteX64" fmla="*/ 749147 w 4355335"/>
                <a:gd name="connsiteY64" fmla="*/ 488414 h 2016087"/>
                <a:gd name="connsiteX65" fmla="*/ 719769 w 4355335"/>
                <a:gd name="connsiteY65" fmla="*/ 488414 h 2016087"/>
                <a:gd name="connsiteX66" fmla="*/ 719769 w 4355335"/>
                <a:gd name="connsiteY66" fmla="*/ 356212 h 2016087"/>
                <a:gd name="connsiteX67" fmla="*/ 694063 w 4355335"/>
                <a:gd name="connsiteY67" fmla="*/ 356212 h 2016087"/>
                <a:gd name="connsiteX68" fmla="*/ 694063 w 4355335"/>
                <a:gd name="connsiteY68" fmla="*/ 326834 h 2016087"/>
                <a:gd name="connsiteX69" fmla="*/ 657340 w 4355335"/>
                <a:gd name="connsiteY69" fmla="*/ 326834 h 2016087"/>
                <a:gd name="connsiteX70" fmla="*/ 657340 w 4355335"/>
                <a:gd name="connsiteY70" fmla="*/ 308472 h 2016087"/>
                <a:gd name="connsiteX71" fmla="*/ 620617 w 4355335"/>
                <a:gd name="connsiteY71" fmla="*/ 308472 h 2016087"/>
                <a:gd name="connsiteX72" fmla="*/ 620617 w 4355335"/>
                <a:gd name="connsiteY72" fmla="*/ 290111 h 2016087"/>
                <a:gd name="connsiteX73" fmla="*/ 580222 w 4355335"/>
                <a:gd name="connsiteY73" fmla="*/ 290111 h 2016087"/>
                <a:gd name="connsiteX74" fmla="*/ 580222 w 4355335"/>
                <a:gd name="connsiteY74" fmla="*/ 257060 h 2016087"/>
                <a:gd name="connsiteX75" fmla="*/ 550843 w 4355335"/>
                <a:gd name="connsiteY75" fmla="*/ 257060 h 2016087"/>
                <a:gd name="connsiteX76" fmla="*/ 550843 w 4355335"/>
                <a:gd name="connsiteY76" fmla="*/ 227682 h 2016087"/>
                <a:gd name="connsiteX77" fmla="*/ 517793 w 4355335"/>
                <a:gd name="connsiteY77" fmla="*/ 227682 h 2016087"/>
                <a:gd name="connsiteX78" fmla="*/ 517793 w 4355335"/>
                <a:gd name="connsiteY78" fmla="*/ 212993 h 2016087"/>
                <a:gd name="connsiteX79" fmla="*/ 400279 w 4355335"/>
                <a:gd name="connsiteY79" fmla="*/ 212993 h 2016087"/>
                <a:gd name="connsiteX80" fmla="*/ 400279 w 4355335"/>
                <a:gd name="connsiteY80" fmla="*/ 176270 h 2016087"/>
                <a:gd name="connsiteX81" fmla="*/ 370901 w 4355335"/>
                <a:gd name="connsiteY81" fmla="*/ 176270 h 2016087"/>
                <a:gd name="connsiteX82" fmla="*/ 370901 w 4355335"/>
                <a:gd name="connsiteY82" fmla="*/ 110169 h 2016087"/>
                <a:gd name="connsiteX83" fmla="*/ 212993 w 4355335"/>
                <a:gd name="connsiteY83" fmla="*/ 110169 h 2016087"/>
                <a:gd name="connsiteX84" fmla="*/ 212993 w 4355335"/>
                <a:gd name="connsiteY84" fmla="*/ 84463 h 2016087"/>
                <a:gd name="connsiteX85" fmla="*/ 176270 w 4355335"/>
                <a:gd name="connsiteY85" fmla="*/ 84463 h 2016087"/>
                <a:gd name="connsiteX86" fmla="*/ 176270 w 4355335"/>
                <a:gd name="connsiteY86" fmla="*/ 0 h 2016087"/>
                <a:gd name="connsiteX87" fmla="*/ 0 w 4355335"/>
                <a:gd name="connsiteY87" fmla="*/ 0 h 2016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4355335" h="2016087">
                  <a:moveTo>
                    <a:pt x="4355335" y="2016087"/>
                  </a:moveTo>
                  <a:lnTo>
                    <a:pt x="4355335" y="1428520"/>
                  </a:lnTo>
                  <a:lnTo>
                    <a:pt x="3914660" y="1428520"/>
                  </a:lnTo>
                  <a:lnTo>
                    <a:pt x="3914660" y="1377108"/>
                  </a:lnTo>
                  <a:lnTo>
                    <a:pt x="3664945" y="1377108"/>
                  </a:lnTo>
                  <a:lnTo>
                    <a:pt x="3664945" y="1336713"/>
                  </a:lnTo>
                  <a:lnTo>
                    <a:pt x="3316077" y="1336713"/>
                  </a:lnTo>
                  <a:lnTo>
                    <a:pt x="3316077" y="1299990"/>
                  </a:lnTo>
                  <a:lnTo>
                    <a:pt x="2956193" y="1299990"/>
                  </a:lnTo>
                  <a:lnTo>
                    <a:pt x="2956193" y="1288973"/>
                  </a:lnTo>
                  <a:lnTo>
                    <a:pt x="2919470" y="1288973"/>
                  </a:lnTo>
                  <a:lnTo>
                    <a:pt x="2919470" y="1263267"/>
                  </a:lnTo>
                  <a:lnTo>
                    <a:pt x="2607325" y="1263267"/>
                  </a:lnTo>
                  <a:lnTo>
                    <a:pt x="2607325" y="1237561"/>
                  </a:lnTo>
                  <a:lnTo>
                    <a:pt x="2555913" y="1237561"/>
                  </a:lnTo>
                  <a:lnTo>
                    <a:pt x="2555913" y="1204511"/>
                  </a:lnTo>
                  <a:lnTo>
                    <a:pt x="2449417" y="1204511"/>
                  </a:lnTo>
                  <a:lnTo>
                    <a:pt x="2449417" y="1182477"/>
                  </a:lnTo>
                  <a:lnTo>
                    <a:pt x="2276819" y="1182477"/>
                  </a:lnTo>
                  <a:lnTo>
                    <a:pt x="2276819" y="1175132"/>
                  </a:lnTo>
                  <a:lnTo>
                    <a:pt x="2225407" y="1175132"/>
                  </a:lnTo>
                  <a:lnTo>
                    <a:pt x="2225407" y="1145754"/>
                  </a:lnTo>
                  <a:lnTo>
                    <a:pt x="1869195" y="1145754"/>
                  </a:lnTo>
                  <a:lnTo>
                    <a:pt x="1869195" y="1120048"/>
                  </a:lnTo>
                  <a:lnTo>
                    <a:pt x="1843489" y="1120048"/>
                  </a:lnTo>
                  <a:lnTo>
                    <a:pt x="1843489" y="1120048"/>
                  </a:lnTo>
                  <a:lnTo>
                    <a:pt x="1843489" y="1098014"/>
                  </a:lnTo>
                  <a:lnTo>
                    <a:pt x="1718631" y="1098014"/>
                  </a:lnTo>
                  <a:lnTo>
                    <a:pt x="1718631" y="1075981"/>
                  </a:lnTo>
                  <a:lnTo>
                    <a:pt x="1637841" y="1075981"/>
                  </a:lnTo>
                  <a:lnTo>
                    <a:pt x="1637841" y="1064964"/>
                  </a:lnTo>
                  <a:lnTo>
                    <a:pt x="1542361" y="1064964"/>
                  </a:lnTo>
                  <a:lnTo>
                    <a:pt x="1542361" y="1042930"/>
                  </a:lnTo>
                  <a:lnTo>
                    <a:pt x="1520328" y="1042930"/>
                  </a:lnTo>
                  <a:lnTo>
                    <a:pt x="1520328" y="1009879"/>
                  </a:lnTo>
                  <a:lnTo>
                    <a:pt x="1373436" y="1009879"/>
                  </a:lnTo>
                  <a:lnTo>
                    <a:pt x="1373436" y="995190"/>
                  </a:lnTo>
                  <a:lnTo>
                    <a:pt x="1314679" y="995190"/>
                  </a:lnTo>
                  <a:lnTo>
                    <a:pt x="1314679" y="984173"/>
                  </a:lnTo>
                  <a:lnTo>
                    <a:pt x="1277957" y="984173"/>
                  </a:lnTo>
                  <a:lnTo>
                    <a:pt x="1277957" y="936434"/>
                  </a:lnTo>
                  <a:lnTo>
                    <a:pt x="1255923" y="936434"/>
                  </a:lnTo>
                  <a:lnTo>
                    <a:pt x="1255923" y="899711"/>
                  </a:lnTo>
                  <a:lnTo>
                    <a:pt x="1237561" y="899711"/>
                  </a:lnTo>
                  <a:lnTo>
                    <a:pt x="1237561" y="815248"/>
                  </a:lnTo>
                  <a:lnTo>
                    <a:pt x="1149426" y="815248"/>
                  </a:lnTo>
                  <a:lnTo>
                    <a:pt x="1149426" y="789542"/>
                  </a:lnTo>
                  <a:lnTo>
                    <a:pt x="1079653" y="789542"/>
                  </a:lnTo>
                  <a:lnTo>
                    <a:pt x="1079653" y="752819"/>
                  </a:lnTo>
                  <a:lnTo>
                    <a:pt x="1002535" y="752819"/>
                  </a:lnTo>
                  <a:lnTo>
                    <a:pt x="1002535" y="690390"/>
                  </a:lnTo>
                  <a:lnTo>
                    <a:pt x="980501" y="690390"/>
                  </a:lnTo>
                  <a:lnTo>
                    <a:pt x="980501" y="642650"/>
                  </a:lnTo>
                  <a:lnTo>
                    <a:pt x="962140" y="642650"/>
                  </a:lnTo>
                  <a:lnTo>
                    <a:pt x="962140" y="602255"/>
                  </a:lnTo>
                  <a:lnTo>
                    <a:pt x="907055" y="602255"/>
                  </a:lnTo>
                  <a:lnTo>
                    <a:pt x="907055" y="565532"/>
                  </a:lnTo>
                  <a:lnTo>
                    <a:pt x="855643" y="565532"/>
                  </a:lnTo>
                  <a:lnTo>
                    <a:pt x="855643" y="547171"/>
                  </a:lnTo>
                  <a:lnTo>
                    <a:pt x="811576" y="547171"/>
                  </a:lnTo>
                  <a:lnTo>
                    <a:pt x="811576" y="532482"/>
                  </a:lnTo>
                  <a:lnTo>
                    <a:pt x="789542" y="532482"/>
                  </a:lnTo>
                  <a:lnTo>
                    <a:pt x="789542" y="510448"/>
                  </a:lnTo>
                  <a:lnTo>
                    <a:pt x="749147" y="510448"/>
                  </a:lnTo>
                  <a:lnTo>
                    <a:pt x="749147" y="488414"/>
                  </a:lnTo>
                  <a:lnTo>
                    <a:pt x="719769" y="488414"/>
                  </a:lnTo>
                  <a:lnTo>
                    <a:pt x="719769" y="356212"/>
                  </a:lnTo>
                  <a:lnTo>
                    <a:pt x="694063" y="356212"/>
                  </a:lnTo>
                  <a:lnTo>
                    <a:pt x="694063" y="326834"/>
                  </a:lnTo>
                  <a:lnTo>
                    <a:pt x="657340" y="326834"/>
                  </a:lnTo>
                  <a:lnTo>
                    <a:pt x="657340" y="308472"/>
                  </a:lnTo>
                  <a:lnTo>
                    <a:pt x="620617" y="308472"/>
                  </a:lnTo>
                  <a:lnTo>
                    <a:pt x="620617" y="290111"/>
                  </a:lnTo>
                  <a:lnTo>
                    <a:pt x="580222" y="290111"/>
                  </a:lnTo>
                  <a:lnTo>
                    <a:pt x="580222" y="257060"/>
                  </a:lnTo>
                  <a:lnTo>
                    <a:pt x="550843" y="257060"/>
                  </a:lnTo>
                  <a:lnTo>
                    <a:pt x="550843" y="227682"/>
                  </a:lnTo>
                  <a:lnTo>
                    <a:pt x="517793" y="227682"/>
                  </a:lnTo>
                  <a:lnTo>
                    <a:pt x="517793" y="212993"/>
                  </a:lnTo>
                  <a:lnTo>
                    <a:pt x="400279" y="212993"/>
                  </a:lnTo>
                  <a:lnTo>
                    <a:pt x="400279" y="176270"/>
                  </a:lnTo>
                  <a:lnTo>
                    <a:pt x="370901" y="176270"/>
                  </a:lnTo>
                  <a:lnTo>
                    <a:pt x="370901" y="110169"/>
                  </a:lnTo>
                  <a:lnTo>
                    <a:pt x="212993" y="110169"/>
                  </a:lnTo>
                  <a:lnTo>
                    <a:pt x="212993" y="84463"/>
                  </a:lnTo>
                  <a:lnTo>
                    <a:pt x="176270" y="84463"/>
                  </a:lnTo>
                  <a:lnTo>
                    <a:pt x="176270" y="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70" name="Group 69">
              <a:extLst>
                <a:ext uri="{FF2B5EF4-FFF2-40B4-BE49-F238E27FC236}">
                  <a16:creationId xmlns:a16="http://schemas.microsoft.com/office/drawing/2014/main" id="{24B3F2C2-8001-1227-74D8-EA7781E41AD4}"/>
                </a:ext>
              </a:extLst>
            </p:cNvPr>
            <p:cNvGrpSpPr/>
            <p:nvPr/>
          </p:nvGrpSpPr>
          <p:grpSpPr>
            <a:xfrm>
              <a:off x="4172771" y="2903332"/>
              <a:ext cx="1306409" cy="183924"/>
              <a:chOff x="4574137" y="3021860"/>
              <a:chExt cx="1401570" cy="213960"/>
            </a:xfrm>
          </p:grpSpPr>
          <p:cxnSp>
            <p:nvCxnSpPr>
              <p:cNvPr id="121" name="Straight Connector 120">
                <a:extLst>
                  <a:ext uri="{FF2B5EF4-FFF2-40B4-BE49-F238E27FC236}">
                    <a16:creationId xmlns:a16="http://schemas.microsoft.com/office/drawing/2014/main" id="{EB8D67EF-9172-6ADA-5C20-C28D5C5C10A7}"/>
                  </a:ext>
                </a:extLst>
              </p:cNvPr>
              <p:cNvCxnSpPr>
                <a:cxnSpLocks/>
              </p:cNvCxnSpPr>
              <p:nvPr/>
            </p:nvCxnSpPr>
            <p:spPr bwMode="auto">
              <a:xfrm>
                <a:off x="5308362" y="3134047"/>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64FC8633-A16D-B054-9996-7F2145412802}"/>
                  </a:ext>
                </a:extLst>
              </p:cNvPr>
              <p:cNvCxnSpPr>
                <a:cxnSpLocks/>
              </p:cNvCxnSpPr>
              <p:nvPr/>
            </p:nvCxnSpPr>
            <p:spPr bwMode="auto">
              <a:xfrm>
                <a:off x="5975707" y="3181787"/>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FFB86B76-DAEC-E315-DD99-2E5AC9F666C2}"/>
                  </a:ext>
                </a:extLst>
              </p:cNvPr>
              <p:cNvCxnSpPr>
                <a:cxnSpLocks/>
              </p:cNvCxnSpPr>
              <p:nvPr/>
            </p:nvCxnSpPr>
            <p:spPr bwMode="auto">
              <a:xfrm>
                <a:off x="5607669" y="317811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D0ECBFB6-CFBB-745D-4EDC-D5F7135CEB94}"/>
                  </a:ext>
                </a:extLst>
              </p:cNvPr>
              <p:cNvCxnSpPr>
                <a:cxnSpLocks/>
              </p:cNvCxnSpPr>
              <p:nvPr/>
            </p:nvCxnSpPr>
            <p:spPr bwMode="auto">
              <a:xfrm>
                <a:off x="5641384" y="317811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F887F509-D847-0E30-E7E5-C66C78CEE2B5}"/>
                  </a:ext>
                </a:extLst>
              </p:cNvPr>
              <p:cNvCxnSpPr>
                <a:cxnSpLocks/>
              </p:cNvCxnSpPr>
              <p:nvPr/>
            </p:nvCxnSpPr>
            <p:spPr bwMode="auto">
              <a:xfrm>
                <a:off x="5534858" y="3115686"/>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DDE4D1D8-7B96-341A-431C-0FD964BC7648}"/>
                  </a:ext>
                </a:extLst>
              </p:cNvPr>
              <p:cNvCxnSpPr>
                <a:cxnSpLocks/>
              </p:cNvCxnSpPr>
              <p:nvPr/>
            </p:nvCxnSpPr>
            <p:spPr bwMode="auto">
              <a:xfrm>
                <a:off x="5024550" y="308263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AEBF34ED-7B74-C9DE-63DF-3AC520567424}"/>
                  </a:ext>
                </a:extLst>
              </p:cNvPr>
              <p:cNvCxnSpPr>
                <a:cxnSpLocks/>
              </p:cNvCxnSpPr>
              <p:nvPr/>
            </p:nvCxnSpPr>
            <p:spPr bwMode="auto">
              <a:xfrm>
                <a:off x="4894634" y="3053257"/>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11735292-6247-C344-B2E8-7351E003C7D0}"/>
                  </a:ext>
                </a:extLst>
              </p:cNvPr>
              <p:cNvCxnSpPr>
                <a:cxnSpLocks/>
              </p:cNvCxnSpPr>
              <p:nvPr/>
            </p:nvCxnSpPr>
            <p:spPr bwMode="auto">
              <a:xfrm>
                <a:off x="4584253" y="304429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65404B85-1EAC-7468-BD76-0F2A2348E916}"/>
                  </a:ext>
                </a:extLst>
              </p:cNvPr>
              <p:cNvCxnSpPr>
                <a:cxnSpLocks/>
              </p:cNvCxnSpPr>
              <p:nvPr/>
            </p:nvCxnSpPr>
            <p:spPr bwMode="auto">
              <a:xfrm>
                <a:off x="4930706" y="3049584"/>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C94172DF-5DD2-8B0D-B989-DBCFFF0DD0E1}"/>
                  </a:ext>
                </a:extLst>
              </p:cNvPr>
              <p:cNvCxnSpPr>
                <a:cxnSpLocks/>
              </p:cNvCxnSpPr>
              <p:nvPr/>
            </p:nvCxnSpPr>
            <p:spPr bwMode="auto">
              <a:xfrm>
                <a:off x="4598307" y="3045912"/>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FFCC6197-AE77-ECC1-B5F2-12DFF7226FAD}"/>
                  </a:ext>
                </a:extLst>
              </p:cNvPr>
              <p:cNvCxnSpPr>
                <a:cxnSpLocks/>
              </p:cNvCxnSpPr>
              <p:nvPr/>
            </p:nvCxnSpPr>
            <p:spPr bwMode="auto">
              <a:xfrm>
                <a:off x="4647599" y="3045912"/>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6443E66E-881A-DE14-BD2F-C74F3C8BFE8E}"/>
                  </a:ext>
                </a:extLst>
              </p:cNvPr>
              <p:cNvCxnSpPr>
                <a:cxnSpLocks/>
              </p:cNvCxnSpPr>
              <p:nvPr/>
            </p:nvCxnSpPr>
            <p:spPr bwMode="auto">
              <a:xfrm>
                <a:off x="5255581" y="3082634"/>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336F29CD-30BE-0BF6-1989-9D6BCFDE77A5}"/>
                  </a:ext>
                </a:extLst>
              </p:cNvPr>
              <p:cNvCxnSpPr>
                <a:cxnSpLocks/>
              </p:cNvCxnSpPr>
              <p:nvPr/>
            </p:nvCxnSpPr>
            <p:spPr bwMode="auto">
              <a:xfrm>
                <a:off x="5656072" y="3178113"/>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E7BE158C-76E3-2DEC-4715-7F174F38938F}"/>
                  </a:ext>
                </a:extLst>
              </p:cNvPr>
              <p:cNvCxnSpPr>
                <a:cxnSpLocks/>
              </p:cNvCxnSpPr>
              <p:nvPr/>
            </p:nvCxnSpPr>
            <p:spPr bwMode="auto">
              <a:xfrm>
                <a:off x="4574137" y="3021860"/>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BCE8CE6B-2E9B-C215-21F4-8B01220EB44E}"/>
                  </a:ext>
                </a:extLst>
              </p:cNvPr>
              <p:cNvCxnSpPr>
                <a:cxnSpLocks/>
              </p:cNvCxnSpPr>
              <p:nvPr/>
            </p:nvCxnSpPr>
            <p:spPr bwMode="auto">
              <a:xfrm>
                <a:off x="4947810" y="3053256"/>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1669E140-C2EF-3D9B-97FB-75DB0C035318}"/>
                  </a:ext>
                </a:extLst>
              </p:cNvPr>
              <p:cNvCxnSpPr>
                <a:cxnSpLocks/>
              </p:cNvCxnSpPr>
              <p:nvPr/>
            </p:nvCxnSpPr>
            <p:spPr bwMode="auto">
              <a:xfrm>
                <a:off x="5287228" y="308263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49CE0756-D7C4-ADE4-BF27-FEAA2E1BD027}"/>
                  </a:ext>
                </a:extLst>
              </p:cNvPr>
              <p:cNvCxnSpPr>
                <a:cxnSpLocks/>
              </p:cNvCxnSpPr>
              <p:nvPr/>
            </p:nvCxnSpPr>
            <p:spPr bwMode="auto">
              <a:xfrm>
                <a:off x="5579960" y="3178114"/>
                <a:ext cx="0" cy="54033"/>
              </a:xfrm>
              <a:prstGeom prst="line">
                <a:avLst/>
              </a:prstGeom>
              <a:noFill/>
              <a:ln w="19050" cap="flat" cmpd="sng" algn="ctr">
                <a:solidFill>
                  <a:schemeClr val="accent1"/>
                </a:solidFill>
                <a:prstDash val="solid"/>
                <a:round/>
                <a:headEnd type="none" w="med" len="med"/>
                <a:tailEnd type="none" w="med" len="med"/>
              </a:ln>
              <a:effectLst/>
            </p:spPr>
          </p:cxnSp>
        </p:grpSp>
        <p:grpSp>
          <p:nvGrpSpPr>
            <p:cNvPr id="71" name="Group 70">
              <a:extLst>
                <a:ext uri="{FF2B5EF4-FFF2-40B4-BE49-F238E27FC236}">
                  <a16:creationId xmlns:a16="http://schemas.microsoft.com/office/drawing/2014/main" id="{BA550BF1-0173-86A8-E6E0-34A42F137178}"/>
                </a:ext>
              </a:extLst>
            </p:cNvPr>
            <p:cNvGrpSpPr/>
            <p:nvPr/>
          </p:nvGrpSpPr>
          <p:grpSpPr>
            <a:xfrm>
              <a:off x="1609849" y="1888773"/>
              <a:ext cx="2258693" cy="1054847"/>
              <a:chOff x="3508273" y="1832440"/>
              <a:chExt cx="2423220" cy="1227108"/>
            </a:xfrm>
          </p:grpSpPr>
          <p:cxnSp>
            <p:nvCxnSpPr>
              <p:cNvPr id="104" name="Straight Connector 103">
                <a:extLst>
                  <a:ext uri="{FF2B5EF4-FFF2-40B4-BE49-F238E27FC236}">
                    <a16:creationId xmlns:a16="http://schemas.microsoft.com/office/drawing/2014/main" id="{A09AFD91-C67B-822B-D06A-552BD1DB20FB}"/>
                  </a:ext>
                </a:extLst>
              </p:cNvPr>
              <p:cNvCxnSpPr>
                <a:cxnSpLocks/>
              </p:cNvCxnSpPr>
              <p:nvPr/>
            </p:nvCxnSpPr>
            <p:spPr bwMode="auto">
              <a:xfrm>
                <a:off x="5525027" y="2888003"/>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88A62A6D-339E-2538-7D8C-3E310C3BE727}"/>
                  </a:ext>
                </a:extLst>
              </p:cNvPr>
              <p:cNvCxnSpPr>
                <a:cxnSpLocks/>
              </p:cNvCxnSpPr>
              <p:nvPr/>
            </p:nvCxnSpPr>
            <p:spPr bwMode="auto">
              <a:xfrm>
                <a:off x="5909605" y="2983483"/>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21122D7B-04A4-6027-C597-3A35C9CCDF2C}"/>
                  </a:ext>
                </a:extLst>
              </p:cNvPr>
              <p:cNvCxnSpPr>
                <a:cxnSpLocks/>
              </p:cNvCxnSpPr>
              <p:nvPr/>
            </p:nvCxnSpPr>
            <p:spPr bwMode="auto">
              <a:xfrm>
                <a:off x="5666425" y="2928399"/>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73DF8CD5-9C43-77CF-968A-2FDC139DC041}"/>
                  </a:ext>
                </a:extLst>
              </p:cNvPr>
              <p:cNvCxnSpPr>
                <a:cxnSpLocks/>
              </p:cNvCxnSpPr>
              <p:nvPr/>
            </p:nvCxnSpPr>
            <p:spPr bwMode="auto">
              <a:xfrm>
                <a:off x="5854376" y="2943089"/>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F09D4571-0CA6-47D9-8540-0FC3093ACDC6}"/>
                  </a:ext>
                </a:extLst>
              </p:cNvPr>
              <p:cNvCxnSpPr>
                <a:cxnSpLocks/>
              </p:cNvCxnSpPr>
              <p:nvPr/>
            </p:nvCxnSpPr>
            <p:spPr bwMode="auto">
              <a:xfrm>
                <a:off x="5615649" y="2924727"/>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22766764-F71A-8168-272D-B38002873C01}"/>
                  </a:ext>
                </a:extLst>
              </p:cNvPr>
              <p:cNvCxnSpPr>
                <a:cxnSpLocks/>
              </p:cNvCxnSpPr>
              <p:nvPr/>
            </p:nvCxnSpPr>
            <p:spPr bwMode="auto">
              <a:xfrm>
                <a:off x="4815229" y="2741112"/>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3CC2E8D0-B1F2-DEC7-59BF-5B4BD1C27728}"/>
                  </a:ext>
                </a:extLst>
              </p:cNvPr>
              <p:cNvCxnSpPr>
                <a:cxnSpLocks/>
              </p:cNvCxnSpPr>
              <p:nvPr/>
            </p:nvCxnSpPr>
            <p:spPr bwMode="auto">
              <a:xfrm>
                <a:off x="4251984" y="2329816"/>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1E90FF75-94DE-71D7-E9BA-914FE416F14B}"/>
                  </a:ext>
                </a:extLst>
              </p:cNvPr>
              <p:cNvCxnSpPr>
                <a:cxnSpLocks/>
              </p:cNvCxnSpPr>
              <p:nvPr/>
            </p:nvCxnSpPr>
            <p:spPr bwMode="auto">
              <a:xfrm>
                <a:off x="3508273" y="1832440"/>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81C2EB7F-F02D-B840-97D4-D9A6321C5976}"/>
                  </a:ext>
                </a:extLst>
              </p:cNvPr>
              <p:cNvCxnSpPr>
                <a:cxnSpLocks/>
              </p:cNvCxnSpPr>
              <p:nvPr/>
            </p:nvCxnSpPr>
            <p:spPr bwMode="auto">
              <a:xfrm>
                <a:off x="4390880" y="2487724"/>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77A65B86-334F-229B-2862-2AAB5D00A6BA}"/>
                  </a:ext>
                </a:extLst>
              </p:cNvPr>
              <p:cNvCxnSpPr>
                <a:cxnSpLocks/>
              </p:cNvCxnSpPr>
              <p:nvPr/>
            </p:nvCxnSpPr>
            <p:spPr bwMode="auto">
              <a:xfrm>
                <a:off x="3628823" y="1848746"/>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AC5A5522-9A19-812C-20D7-BCA02393F297}"/>
                  </a:ext>
                </a:extLst>
              </p:cNvPr>
              <p:cNvCxnSpPr>
                <a:cxnSpLocks/>
              </p:cNvCxnSpPr>
              <p:nvPr/>
            </p:nvCxnSpPr>
            <p:spPr bwMode="auto">
              <a:xfrm>
                <a:off x="3927831" y="2028688"/>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02FAE5CF-74EC-5FB1-05D3-2E0B2202D59F}"/>
                  </a:ext>
                </a:extLst>
              </p:cNvPr>
              <p:cNvCxnSpPr>
                <a:cxnSpLocks/>
              </p:cNvCxnSpPr>
              <p:nvPr/>
            </p:nvCxnSpPr>
            <p:spPr bwMode="auto">
              <a:xfrm>
                <a:off x="4869991" y="2803540"/>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D91C3689-F3A0-FB28-C2B8-5C35E4F427F9}"/>
                  </a:ext>
                </a:extLst>
              </p:cNvPr>
              <p:cNvCxnSpPr>
                <a:cxnSpLocks/>
              </p:cNvCxnSpPr>
              <p:nvPr/>
            </p:nvCxnSpPr>
            <p:spPr bwMode="auto">
              <a:xfrm>
                <a:off x="5931493" y="300551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F647739B-119D-0B80-CF34-6E4CFA712BAA}"/>
                  </a:ext>
                </a:extLst>
              </p:cNvPr>
              <p:cNvCxnSpPr>
                <a:cxnSpLocks/>
              </p:cNvCxnSpPr>
              <p:nvPr/>
            </p:nvCxnSpPr>
            <p:spPr bwMode="auto">
              <a:xfrm>
                <a:off x="3678098" y="1846727"/>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320F2FCE-0562-A429-ED49-492BD31E9616}"/>
                  </a:ext>
                </a:extLst>
              </p:cNvPr>
              <p:cNvCxnSpPr>
                <a:cxnSpLocks/>
              </p:cNvCxnSpPr>
              <p:nvPr/>
            </p:nvCxnSpPr>
            <p:spPr bwMode="auto">
              <a:xfrm>
                <a:off x="4492446" y="2546480"/>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08451CA1-637B-09E4-D727-667697A287D1}"/>
                  </a:ext>
                </a:extLst>
              </p:cNvPr>
              <p:cNvCxnSpPr>
                <a:cxnSpLocks/>
              </p:cNvCxnSpPr>
              <p:nvPr/>
            </p:nvCxnSpPr>
            <p:spPr bwMode="auto">
              <a:xfrm>
                <a:off x="5360674" y="2891676"/>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3914806F-CA0A-18F8-86D8-69F92B57A68D}"/>
                  </a:ext>
                </a:extLst>
              </p:cNvPr>
              <p:cNvCxnSpPr>
                <a:cxnSpLocks/>
              </p:cNvCxnSpPr>
              <p:nvPr/>
            </p:nvCxnSpPr>
            <p:spPr bwMode="auto">
              <a:xfrm>
                <a:off x="5774592" y="2943088"/>
                <a:ext cx="0" cy="54033"/>
              </a:xfrm>
              <a:prstGeom prst="line">
                <a:avLst/>
              </a:prstGeom>
              <a:noFill/>
              <a:ln w="19050" cap="flat" cmpd="sng" algn="ctr">
                <a:solidFill>
                  <a:schemeClr val="accent1"/>
                </a:solidFill>
                <a:prstDash val="solid"/>
                <a:round/>
                <a:headEnd type="none" w="med" len="med"/>
                <a:tailEnd type="none" w="med" len="med"/>
              </a:ln>
              <a:effectLst/>
            </p:spPr>
          </p:cxnSp>
        </p:grpSp>
        <p:sp>
          <p:nvSpPr>
            <p:cNvPr id="72" name="Freeform: Shape 71">
              <a:extLst>
                <a:ext uri="{FF2B5EF4-FFF2-40B4-BE49-F238E27FC236}">
                  <a16:creationId xmlns:a16="http://schemas.microsoft.com/office/drawing/2014/main" id="{168F8671-AD67-CD01-942B-ECAF09EA5593}"/>
                </a:ext>
              </a:extLst>
            </p:cNvPr>
            <p:cNvSpPr/>
            <p:nvPr/>
          </p:nvSpPr>
          <p:spPr bwMode="auto">
            <a:xfrm>
              <a:off x="1428671" y="1831191"/>
              <a:ext cx="4453266" cy="1486841"/>
            </a:xfrm>
            <a:custGeom>
              <a:avLst/>
              <a:gdLst>
                <a:gd name="connsiteX0" fmla="*/ 4777648 w 4777648"/>
                <a:gd name="connsiteY0" fmla="*/ 1729648 h 1729648"/>
                <a:gd name="connsiteX1" fmla="*/ 3657600 w 4777648"/>
                <a:gd name="connsiteY1" fmla="*/ 1729648 h 1729648"/>
                <a:gd name="connsiteX2" fmla="*/ 3657600 w 4777648"/>
                <a:gd name="connsiteY2" fmla="*/ 1696597 h 1729648"/>
                <a:gd name="connsiteX3" fmla="*/ 3297716 w 4777648"/>
                <a:gd name="connsiteY3" fmla="*/ 1696597 h 1729648"/>
                <a:gd name="connsiteX4" fmla="*/ 3297716 w 4777648"/>
                <a:gd name="connsiteY4" fmla="*/ 1674563 h 1729648"/>
                <a:gd name="connsiteX5" fmla="*/ 2989243 w 4777648"/>
                <a:gd name="connsiteY5" fmla="*/ 1674563 h 1729648"/>
                <a:gd name="connsiteX6" fmla="*/ 2989243 w 4777648"/>
                <a:gd name="connsiteY6" fmla="*/ 1659874 h 1729648"/>
                <a:gd name="connsiteX7" fmla="*/ 2945176 w 4777648"/>
                <a:gd name="connsiteY7" fmla="*/ 1659874 h 1729648"/>
                <a:gd name="connsiteX8" fmla="*/ 2945176 w 4777648"/>
                <a:gd name="connsiteY8" fmla="*/ 1626824 h 1729648"/>
                <a:gd name="connsiteX9" fmla="*/ 2603653 w 4777648"/>
                <a:gd name="connsiteY9" fmla="*/ 1626824 h 1729648"/>
                <a:gd name="connsiteX10" fmla="*/ 2603653 w 4777648"/>
                <a:gd name="connsiteY10" fmla="*/ 1604790 h 1729648"/>
                <a:gd name="connsiteX11" fmla="*/ 2229080 w 4777648"/>
                <a:gd name="connsiteY11" fmla="*/ 1604790 h 1729648"/>
                <a:gd name="connsiteX12" fmla="*/ 2229080 w 4777648"/>
                <a:gd name="connsiteY12" fmla="*/ 1582756 h 1729648"/>
                <a:gd name="connsiteX13" fmla="*/ 2089533 w 4777648"/>
                <a:gd name="connsiteY13" fmla="*/ 1582756 h 1729648"/>
                <a:gd name="connsiteX14" fmla="*/ 2089533 w 4777648"/>
                <a:gd name="connsiteY14" fmla="*/ 1560722 h 1729648"/>
                <a:gd name="connsiteX15" fmla="*/ 1975692 w 4777648"/>
                <a:gd name="connsiteY15" fmla="*/ 1560722 h 1729648"/>
                <a:gd name="connsiteX16" fmla="*/ 1975692 w 4777648"/>
                <a:gd name="connsiteY16" fmla="*/ 1546033 h 1729648"/>
                <a:gd name="connsiteX17" fmla="*/ 1916935 w 4777648"/>
                <a:gd name="connsiteY17" fmla="*/ 1546033 h 1729648"/>
                <a:gd name="connsiteX18" fmla="*/ 1916935 w 4777648"/>
                <a:gd name="connsiteY18" fmla="*/ 1512983 h 1729648"/>
                <a:gd name="connsiteX19" fmla="*/ 1858178 w 4777648"/>
                <a:gd name="connsiteY19" fmla="*/ 1512983 h 1729648"/>
                <a:gd name="connsiteX20" fmla="*/ 1858178 w 4777648"/>
                <a:gd name="connsiteY20" fmla="*/ 1472588 h 1729648"/>
                <a:gd name="connsiteX21" fmla="*/ 1674564 w 4777648"/>
                <a:gd name="connsiteY21" fmla="*/ 1472588 h 1729648"/>
                <a:gd name="connsiteX22" fmla="*/ 1674564 w 4777648"/>
                <a:gd name="connsiteY22" fmla="*/ 1454226 h 1729648"/>
                <a:gd name="connsiteX23" fmla="*/ 1601118 w 4777648"/>
                <a:gd name="connsiteY23" fmla="*/ 1454226 h 1729648"/>
                <a:gd name="connsiteX24" fmla="*/ 1601118 w 4777648"/>
                <a:gd name="connsiteY24" fmla="*/ 1446881 h 1729648"/>
                <a:gd name="connsiteX25" fmla="*/ 1553378 w 4777648"/>
                <a:gd name="connsiteY25" fmla="*/ 1446881 h 1729648"/>
                <a:gd name="connsiteX26" fmla="*/ 1553378 w 4777648"/>
                <a:gd name="connsiteY26" fmla="*/ 1421175 h 1729648"/>
                <a:gd name="connsiteX27" fmla="*/ 1531345 w 4777648"/>
                <a:gd name="connsiteY27" fmla="*/ 1421175 h 1729648"/>
                <a:gd name="connsiteX28" fmla="*/ 1531345 w 4777648"/>
                <a:gd name="connsiteY28" fmla="*/ 1358747 h 1729648"/>
                <a:gd name="connsiteX29" fmla="*/ 1498294 w 4777648"/>
                <a:gd name="connsiteY29" fmla="*/ 1358747 h 1729648"/>
                <a:gd name="connsiteX30" fmla="*/ 1498294 w 4777648"/>
                <a:gd name="connsiteY30" fmla="*/ 1329368 h 1729648"/>
                <a:gd name="connsiteX31" fmla="*/ 1457899 w 4777648"/>
                <a:gd name="connsiteY31" fmla="*/ 1329368 h 1729648"/>
                <a:gd name="connsiteX32" fmla="*/ 1446882 w 4777648"/>
                <a:gd name="connsiteY32" fmla="*/ 1318351 h 1729648"/>
                <a:gd name="connsiteX33" fmla="*/ 1292646 w 4777648"/>
                <a:gd name="connsiteY33" fmla="*/ 1318351 h 1729648"/>
                <a:gd name="connsiteX34" fmla="*/ 1292646 w 4777648"/>
                <a:gd name="connsiteY34" fmla="*/ 1277956 h 1729648"/>
                <a:gd name="connsiteX35" fmla="*/ 1263268 w 4777648"/>
                <a:gd name="connsiteY35" fmla="*/ 1277956 h 1729648"/>
                <a:gd name="connsiteX36" fmla="*/ 1263268 w 4777648"/>
                <a:gd name="connsiteY36" fmla="*/ 1193494 h 1729648"/>
                <a:gd name="connsiteX37" fmla="*/ 1241234 w 4777648"/>
                <a:gd name="connsiteY37" fmla="*/ 1193494 h 1729648"/>
                <a:gd name="connsiteX38" fmla="*/ 1241234 w 4777648"/>
                <a:gd name="connsiteY38" fmla="*/ 1153098 h 1729648"/>
                <a:gd name="connsiteX39" fmla="*/ 1219200 w 4777648"/>
                <a:gd name="connsiteY39" fmla="*/ 1153098 h 1729648"/>
                <a:gd name="connsiteX40" fmla="*/ 1219200 w 4777648"/>
                <a:gd name="connsiteY40" fmla="*/ 1101686 h 1729648"/>
                <a:gd name="connsiteX41" fmla="*/ 1075981 w 4777648"/>
                <a:gd name="connsiteY41" fmla="*/ 1101686 h 1729648"/>
                <a:gd name="connsiteX42" fmla="*/ 1075981 w 4777648"/>
                <a:gd name="connsiteY42" fmla="*/ 1068636 h 1729648"/>
                <a:gd name="connsiteX43" fmla="*/ 1035586 w 4777648"/>
                <a:gd name="connsiteY43" fmla="*/ 1068636 h 1729648"/>
                <a:gd name="connsiteX44" fmla="*/ 1035586 w 4777648"/>
                <a:gd name="connsiteY44" fmla="*/ 1002535 h 1729648"/>
                <a:gd name="connsiteX45" fmla="*/ 1013552 w 4777648"/>
                <a:gd name="connsiteY45" fmla="*/ 1002535 h 1729648"/>
                <a:gd name="connsiteX46" fmla="*/ 1013552 w 4777648"/>
                <a:gd name="connsiteY46" fmla="*/ 954795 h 1729648"/>
                <a:gd name="connsiteX47" fmla="*/ 995190 w 4777648"/>
                <a:gd name="connsiteY47" fmla="*/ 954795 h 1729648"/>
                <a:gd name="connsiteX48" fmla="*/ 995190 w 4777648"/>
                <a:gd name="connsiteY48" fmla="*/ 848298 h 1729648"/>
                <a:gd name="connsiteX49" fmla="*/ 984174 w 4777648"/>
                <a:gd name="connsiteY49" fmla="*/ 848298 h 1729648"/>
                <a:gd name="connsiteX50" fmla="*/ 984174 w 4777648"/>
                <a:gd name="connsiteY50" fmla="*/ 815248 h 1729648"/>
                <a:gd name="connsiteX51" fmla="*/ 958468 w 4777648"/>
                <a:gd name="connsiteY51" fmla="*/ 815248 h 1729648"/>
                <a:gd name="connsiteX52" fmla="*/ 958468 w 4777648"/>
                <a:gd name="connsiteY52" fmla="*/ 763836 h 1729648"/>
                <a:gd name="connsiteX53" fmla="*/ 896039 w 4777648"/>
                <a:gd name="connsiteY53" fmla="*/ 763836 h 1729648"/>
                <a:gd name="connsiteX54" fmla="*/ 896039 w 4777648"/>
                <a:gd name="connsiteY54" fmla="*/ 730785 h 1729648"/>
                <a:gd name="connsiteX55" fmla="*/ 859316 w 4777648"/>
                <a:gd name="connsiteY55" fmla="*/ 730785 h 1729648"/>
                <a:gd name="connsiteX56" fmla="*/ 859316 w 4777648"/>
                <a:gd name="connsiteY56" fmla="*/ 708751 h 1729648"/>
                <a:gd name="connsiteX57" fmla="*/ 793215 w 4777648"/>
                <a:gd name="connsiteY57" fmla="*/ 708751 h 1729648"/>
                <a:gd name="connsiteX58" fmla="*/ 793215 w 4777648"/>
                <a:gd name="connsiteY58" fmla="*/ 686718 h 1729648"/>
                <a:gd name="connsiteX59" fmla="*/ 756492 w 4777648"/>
                <a:gd name="connsiteY59" fmla="*/ 686718 h 1729648"/>
                <a:gd name="connsiteX60" fmla="*/ 756492 w 4777648"/>
                <a:gd name="connsiteY60" fmla="*/ 635306 h 1729648"/>
                <a:gd name="connsiteX61" fmla="*/ 730786 w 4777648"/>
                <a:gd name="connsiteY61" fmla="*/ 635306 h 1729648"/>
                <a:gd name="connsiteX62" fmla="*/ 730786 w 4777648"/>
                <a:gd name="connsiteY62" fmla="*/ 506775 h 1729648"/>
                <a:gd name="connsiteX63" fmla="*/ 712424 w 4777648"/>
                <a:gd name="connsiteY63" fmla="*/ 506775 h 1729648"/>
                <a:gd name="connsiteX64" fmla="*/ 712424 w 4777648"/>
                <a:gd name="connsiteY64" fmla="*/ 444347 h 1729648"/>
                <a:gd name="connsiteX65" fmla="*/ 697735 w 4777648"/>
                <a:gd name="connsiteY65" fmla="*/ 444347 h 1729648"/>
                <a:gd name="connsiteX66" fmla="*/ 697735 w 4777648"/>
                <a:gd name="connsiteY66" fmla="*/ 396607 h 1729648"/>
                <a:gd name="connsiteX67" fmla="*/ 661012 w 4777648"/>
                <a:gd name="connsiteY67" fmla="*/ 396607 h 1729648"/>
                <a:gd name="connsiteX68" fmla="*/ 661012 w 4777648"/>
                <a:gd name="connsiteY68" fmla="*/ 378245 h 1729648"/>
                <a:gd name="connsiteX69" fmla="*/ 605928 w 4777648"/>
                <a:gd name="connsiteY69" fmla="*/ 378245 h 1729648"/>
                <a:gd name="connsiteX70" fmla="*/ 605928 w 4777648"/>
                <a:gd name="connsiteY70" fmla="*/ 359884 h 1729648"/>
                <a:gd name="connsiteX71" fmla="*/ 576549 w 4777648"/>
                <a:gd name="connsiteY71" fmla="*/ 359884 h 1729648"/>
                <a:gd name="connsiteX72" fmla="*/ 576549 w 4777648"/>
                <a:gd name="connsiteY72" fmla="*/ 315816 h 1729648"/>
                <a:gd name="connsiteX73" fmla="*/ 554516 w 4777648"/>
                <a:gd name="connsiteY73" fmla="*/ 315816 h 1729648"/>
                <a:gd name="connsiteX74" fmla="*/ 554516 w 4777648"/>
                <a:gd name="connsiteY74" fmla="*/ 257060 h 1729648"/>
                <a:gd name="connsiteX75" fmla="*/ 488415 w 4777648"/>
                <a:gd name="connsiteY75" fmla="*/ 257060 h 1729648"/>
                <a:gd name="connsiteX76" fmla="*/ 488415 w 4777648"/>
                <a:gd name="connsiteY76" fmla="*/ 231354 h 1729648"/>
                <a:gd name="connsiteX77" fmla="*/ 385590 w 4777648"/>
                <a:gd name="connsiteY77" fmla="*/ 231354 h 1729648"/>
                <a:gd name="connsiteX78" fmla="*/ 385590 w 4777648"/>
                <a:gd name="connsiteY78" fmla="*/ 190959 h 1729648"/>
                <a:gd name="connsiteX79" fmla="*/ 363557 w 4777648"/>
                <a:gd name="connsiteY79" fmla="*/ 190959 h 1729648"/>
                <a:gd name="connsiteX80" fmla="*/ 363557 w 4777648"/>
                <a:gd name="connsiteY80" fmla="*/ 128530 h 1729648"/>
                <a:gd name="connsiteX81" fmla="*/ 264405 w 4777648"/>
                <a:gd name="connsiteY81" fmla="*/ 128530 h 1729648"/>
                <a:gd name="connsiteX82" fmla="*/ 264405 w 4777648"/>
                <a:gd name="connsiteY82" fmla="*/ 110168 h 1729648"/>
                <a:gd name="connsiteX83" fmla="*/ 212993 w 4777648"/>
                <a:gd name="connsiteY83" fmla="*/ 110168 h 1729648"/>
                <a:gd name="connsiteX84" fmla="*/ 212993 w 4777648"/>
                <a:gd name="connsiteY84" fmla="*/ 14689 h 1729648"/>
                <a:gd name="connsiteX85" fmla="*/ 146892 w 4777648"/>
                <a:gd name="connsiteY85" fmla="*/ 14689 h 1729648"/>
                <a:gd name="connsiteX86" fmla="*/ 146892 w 4777648"/>
                <a:gd name="connsiteY86" fmla="*/ 0 h 1729648"/>
                <a:gd name="connsiteX87" fmla="*/ 0 w 4777648"/>
                <a:gd name="connsiteY87" fmla="*/ 0 h 1729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4777648" h="1729648">
                  <a:moveTo>
                    <a:pt x="4777648" y="1729648"/>
                  </a:moveTo>
                  <a:lnTo>
                    <a:pt x="3657600" y="1729648"/>
                  </a:lnTo>
                  <a:lnTo>
                    <a:pt x="3657600" y="1696597"/>
                  </a:lnTo>
                  <a:lnTo>
                    <a:pt x="3297716" y="1696597"/>
                  </a:lnTo>
                  <a:lnTo>
                    <a:pt x="3297716" y="1674563"/>
                  </a:lnTo>
                  <a:lnTo>
                    <a:pt x="2989243" y="1674563"/>
                  </a:lnTo>
                  <a:lnTo>
                    <a:pt x="2989243" y="1659874"/>
                  </a:lnTo>
                  <a:lnTo>
                    <a:pt x="2945176" y="1659874"/>
                  </a:lnTo>
                  <a:lnTo>
                    <a:pt x="2945176" y="1626824"/>
                  </a:lnTo>
                  <a:lnTo>
                    <a:pt x="2603653" y="1626824"/>
                  </a:lnTo>
                  <a:lnTo>
                    <a:pt x="2603653" y="1604790"/>
                  </a:lnTo>
                  <a:lnTo>
                    <a:pt x="2229080" y="1604790"/>
                  </a:lnTo>
                  <a:lnTo>
                    <a:pt x="2229080" y="1582756"/>
                  </a:lnTo>
                  <a:lnTo>
                    <a:pt x="2089533" y="1582756"/>
                  </a:lnTo>
                  <a:lnTo>
                    <a:pt x="2089533" y="1560722"/>
                  </a:lnTo>
                  <a:lnTo>
                    <a:pt x="1975692" y="1560722"/>
                  </a:lnTo>
                  <a:lnTo>
                    <a:pt x="1975692" y="1546033"/>
                  </a:lnTo>
                  <a:lnTo>
                    <a:pt x="1916935" y="1546033"/>
                  </a:lnTo>
                  <a:lnTo>
                    <a:pt x="1916935" y="1512983"/>
                  </a:lnTo>
                  <a:lnTo>
                    <a:pt x="1858178" y="1512983"/>
                  </a:lnTo>
                  <a:lnTo>
                    <a:pt x="1858178" y="1472588"/>
                  </a:lnTo>
                  <a:lnTo>
                    <a:pt x="1674564" y="1472588"/>
                  </a:lnTo>
                  <a:lnTo>
                    <a:pt x="1674564" y="1454226"/>
                  </a:lnTo>
                  <a:lnTo>
                    <a:pt x="1601118" y="1454226"/>
                  </a:lnTo>
                  <a:lnTo>
                    <a:pt x="1601118" y="1446881"/>
                  </a:lnTo>
                  <a:lnTo>
                    <a:pt x="1553378" y="1446881"/>
                  </a:lnTo>
                  <a:lnTo>
                    <a:pt x="1553378" y="1421175"/>
                  </a:lnTo>
                  <a:lnTo>
                    <a:pt x="1531345" y="1421175"/>
                  </a:lnTo>
                  <a:lnTo>
                    <a:pt x="1531345" y="1358747"/>
                  </a:lnTo>
                  <a:lnTo>
                    <a:pt x="1498294" y="1358747"/>
                  </a:lnTo>
                  <a:lnTo>
                    <a:pt x="1498294" y="1329368"/>
                  </a:lnTo>
                  <a:lnTo>
                    <a:pt x="1457899" y="1329368"/>
                  </a:lnTo>
                  <a:lnTo>
                    <a:pt x="1446882" y="1318351"/>
                  </a:lnTo>
                  <a:lnTo>
                    <a:pt x="1292646" y="1318351"/>
                  </a:lnTo>
                  <a:lnTo>
                    <a:pt x="1292646" y="1277956"/>
                  </a:lnTo>
                  <a:lnTo>
                    <a:pt x="1263268" y="1277956"/>
                  </a:lnTo>
                  <a:lnTo>
                    <a:pt x="1263268" y="1193494"/>
                  </a:lnTo>
                  <a:lnTo>
                    <a:pt x="1241234" y="1193494"/>
                  </a:lnTo>
                  <a:lnTo>
                    <a:pt x="1241234" y="1153098"/>
                  </a:lnTo>
                  <a:lnTo>
                    <a:pt x="1219200" y="1153098"/>
                  </a:lnTo>
                  <a:lnTo>
                    <a:pt x="1219200" y="1101686"/>
                  </a:lnTo>
                  <a:lnTo>
                    <a:pt x="1075981" y="1101686"/>
                  </a:lnTo>
                  <a:lnTo>
                    <a:pt x="1075981" y="1068636"/>
                  </a:lnTo>
                  <a:lnTo>
                    <a:pt x="1035586" y="1068636"/>
                  </a:lnTo>
                  <a:lnTo>
                    <a:pt x="1035586" y="1002535"/>
                  </a:lnTo>
                  <a:lnTo>
                    <a:pt x="1013552" y="1002535"/>
                  </a:lnTo>
                  <a:lnTo>
                    <a:pt x="1013552" y="954795"/>
                  </a:lnTo>
                  <a:lnTo>
                    <a:pt x="995190" y="954795"/>
                  </a:lnTo>
                  <a:lnTo>
                    <a:pt x="995190" y="848298"/>
                  </a:lnTo>
                  <a:lnTo>
                    <a:pt x="984174" y="848298"/>
                  </a:lnTo>
                  <a:lnTo>
                    <a:pt x="984174" y="815248"/>
                  </a:lnTo>
                  <a:lnTo>
                    <a:pt x="958468" y="815248"/>
                  </a:lnTo>
                  <a:lnTo>
                    <a:pt x="958468" y="763836"/>
                  </a:lnTo>
                  <a:lnTo>
                    <a:pt x="896039" y="763836"/>
                  </a:lnTo>
                  <a:lnTo>
                    <a:pt x="896039" y="730785"/>
                  </a:lnTo>
                  <a:lnTo>
                    <a:pt x="859316" y="730785"/>
                  </a:lnTo>
                  <a:lnTo>
                    <a:pt x="859316" y="708751"/>
                  </a:lnTo>
                  <a:lnTo>
                    <a:pt x="793215" y="708751"/>
                  </a:lnTo>
                  <a:lnTo>
                    <a:pt x="793215" y="686718"/>
                  </a:lnTo>
                  <a:lnTo>
                    <a:pt x="756492" y="686718"/>
                  </a:lnTo>
                  <a:lnTo>
                    <a:pt x="756492" y="635306"/>
                  </a:lnTo>
                  <a:lnTo>
                    <a:pt x="730786" y="635306"/>
                  </a:lnTo>
                  <a:lnTo>
                    <a:pt x="730786" y="506775"/>
                  </a:lnTo>
                  <a:lnTo>
                    <a:pt x="712424" y="506775"/>
                  </a:lnTo>
                  <a:lnTo>
                    <a:pt x="712424" y="444347"/>
                  </a:lnTo>
                  <a:lnTo>
                    <a:pt x="697735" y="444347"/>
                  </a:lnTo>
                  <a:lnTo>
                    <a:pt x="697735" y="396607"/>
                  </a:lnTo>
                  <a:lnTo>
                    <a:pt x="661012" y="396607"/>
                  </a:lnTo>
                  <a:lnTo>
                    <a:pt x="661012" y="378245"/>
                  </a:lnTo>
                  <a:lnTo>
                    <a:pt x="605928" y="378245"/>
                  </a:lnTo>
                  <a:lnTo>
                    <a:pt x="605928" y="359884"/>
                  </a:lnTo>
                  <a:lnTo>
                    <a:pt x="576549" y="359884"/>
                  </a:lnTo>
                  <a:lnTo>
                    <a:pt x="576549" y="315816"/>
                  </a:lnTo>
                  <a:lnTo>
                    <a:pt x="554516" y="315816"/>
                  </a:lnTo>
                  <a:lnTo>
                    <a:pt x="554516" y="257060"/>
                  </a:lnTo>
                  <a:lnTo>
                    <a:pt x="488415" y="257060"/>
                  </a:lnTo>
                  <a:lnTo>
                    <a:pt x="488415" y="231354"/>
                  </a:lnTo>
                  <a:lnTo>
                    <a:pt x="385590" y="231354"/>
                  </a:lnTo>
                  <a:lnTo>
                    <a:pt x="385590" y="190959"/>
                  </a:lnTo>
                  <a:lnTo>
                    <a:pt x="363557" y="190959"/>
                  </a:lnTo>
                  <a:lnTo>
                    <a:pt x="363557" y="128530"/>
                  </a:lnTo>
                  <a:lnTo>
                    <a:pt x="264405" y="128530"/>
                  </a:lnTo>
                  <a:lnTo>
                    <a:pt x="264405" y="110168"/>
                  </a:lnTo>
                  <a:lnTo>
                    <a:pt x="212993" y="110168"/>
                  </a:lnTo>
                  <a:lnTo>
                    <a:pt x="212993" y="14689"/>
                  </a:lnTo>
                  <a:lnTo>
                    <a:pt x="146892" y="14689"/>
                  </a:lnTo>
                  <a:lnTo>
                    <a:pt x="146892" y="0"/>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73" name="Group 72">
              <a:extLst>
                <a:ext uri="{FF2B5EF4-FFF2-40B4-BE49-F238E27FC236}">
                  <a16:creationId xmlns:a16="http://schemas.microsoft.com/office/drawing/2014/main" id="{F75B2718-5639-E373-9BBB-6E696F65FC1C}"/>
                </a:ext>
              </a:extLst>
            </p:cNvPr>
            <p:cNvGrpSpPr/>
            <p:nvPr/>
          </p:nvGrpSpPr>
          <p:grpSpPr>
            <a:xfrm>
              <a:off x="3455677" y="3159188"/>
              <a:ext cx="2391471" cy="182189"/>
              <a:chOff x="3652409" y="3167098"/>
              <a:chExt cx="2565669" cy="211941"/>
            </a:xfrm>
          </p:grpSpPr>
          <p:cxnSp>
            <p:nvCxnSpPr>
              <p:cNvPr id="87" name="Straight Connector 86">
                <a:extLst>
                  <a:ext uri="{FF2B5EF4-FFF2-40B4-BE49-F238E27FC236}">
                    <a16:creationId xmlns:a16="http://schemas.microsoft.com/office/drawing/2014/main" id="{2A1CAA70-39C9-9CBE-AD17-1F088EFBE691}"/>
                  </a:ext>
                </a:extLst>
              </p:cNvPr>
              <p:cNvCxnSpPr>
                <a:cxnSpLocks/>
              </p:cNvCxnSpPr>
              <p:nvPr/>
            </p:nvCxnSpPr>
            <p:spPr bwMode="auto">
              <a:xfrm>
                <a:off x="4783224" y="3295628"/>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751B7E60-3A41-B2C2-0134-5CDAB789B88F}"/>
                  </a:ext>
                </a:extLst>
              </p:cNvPr>
              <p:cNvCxnSpPr>
                <a:cxnSpLocks/>
              </p:cNvCxnSpPr>
              <p:nvPr/>
            </p:nvCxnSpPr>
            <p:spPr bwMode="auto">
              <a:xfrm>
                <a:off x="6218078" y="3317662"/>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B107C705-9A36-5EFD-04AF-650D8DB52E39}"/>
                  </a:ext>
                </a:extLst>
              </p:cNvPr>
              <p:cNvCxnSpPr>
                <a:cxnSpLocks/>
              </p:cNvCxnSpPr>
              <p:nvPr/>
            </p:nvCxnSpPr>
            <p:spPr bwMode="auto">
              <a:xfrm>
                <a:off x="5137616" y="3321334"/>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64C75F5F-183B-029D-24DE-DAFC39786F49}"/>
                  </a:ext>
                </a:extLst>
              </p:cNvPr>
              <p:cNvCxnSpPr>
                <a:cxnSpLocks/>
              </p:cNvCxnSpPr>
              <p:nvPr/>
            </p:nvCxnSpPr>
            <p:spPr bwMode="auto">
              <a:xfrm>
                <a:off x="5461442" y="3310317"/>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83DCD017-EE8F-6999-E76E-F6B59BB66E00}"/>
                  </a:ext>
                </a:extLst>
              </p:cNvPr>
              <p:cNvCxnSpPr>
                <a:cxnSpLocks/>
              </p:cNvCxnSpPr>
              <p:nvPr/>
            </p:nvCxnSpPr>
            <p:spPr bwMode="auto">
              <a:xfrm>
                <a:off x="4873846" y="3295628"/>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CC9DFE1E-5219-7BCE-E270-DDA86E746D99}"/>
                  </a:ext>
                </a:extLst>
              </p:cNvPr>
              <p:cNvCxnSpPr>
                <a:cxnSpLocks/>
              </p:cNvCxnSpPr>
              <p:nvPr/>
            </p:nvCxnSpPr>
            <p:spPr bwMode="auto">
              <a:xfrm>
                <a:off x="4418622" y="3222182"/>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12C6D7D4-2773-E67C-6205-37686048DCFB}"/>
                  </a:ext>
                </a:extLst>
              </p:cNvPr>
              <p:cNvCxnSpPr>
                <a:cxnSpLocks/>
              </p:cNvCxnSpPr>
              <p:nvPr/>
            </p:nvCxnSpPr>
            <p:spPr bwMode="auto">
              <a:xfrm>
                <a:off x="3899444" y="3207493"/>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3119B41B-60AC-23B2-D9DC-CCAB0A200DC3}"/>
                  </a:ext>
                </a:extLst>
              </p:cNvPr>
              <p:cNvCxnSpPr>
                <a:cxnSpLocks/>
              </p:cNvCxnSpPr>
              <p:nvPr/>
            </p:nvCxnSpPr>
            <p:spPr bwMode="auto">
              <a:xfrm>
                <a:off x="4037081" y="3202204"/>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9112D92F-B4D5-B157-2470-0D3850E12CCE}"/>
                  </a:ext>
                </a:extLst>
              </p:cNvPr>
              <p:cNvCxnSpPr>
                <a:cxnSpLocks/>
              </p:cNvCxnSpPr>
              <p:nvPr/>
            </p:nvCxnSpPr>
            <p:spPr bwMode="auto">
              <a:xfrm>
                <a:off x="3722523" y="3207493"/>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BEA67CA1-B3ED-72C9-8074-27EE9F5891EA}"/>
                  </a:ext>
                </a:extLst>
              </p:cNvPr>
              <p:cNvCxnSpPr>
                <a:cxnSpLocks/>
              </p:cNvCxnSpPr>
              <p:nvPr/>
            </p:nvCxnSpPr>
            <p:spPr bwMode="auto">
              <a:xfrm>
                <a:off x="4366953" y="3214837"/>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FFD07DDE-0F10-0AD6-F3B6-1AF72C70B1D9}"/>
                  </a:ext>
                </a:extLst>
              </p:cNvPr>
              <p:cNvCxnSpPr>
                <a:cxnSpLocks/>
              </p:cNvCxnSpPr>
              <p:nvPr/>
            </p:nvCxnSpPr>
            <p:spPr bwMode="auto">
              <a:xfrm>
                <a:off x="3652409" y="3167098"/>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012A20E5-B6D8-0591-EA97-DC8FCABB7917}"/>
                  </a:ext>
                </a:extLst>
              </p:cNvPr>
              <p:cNvCxnSpPr>
                <a:cxnSpLocks/>
              </p:cNvCxnSpPr>
              <p:nvPr/>
            </p:nvCxnSpPr>
            <p:spPr bwMode="auto">
              <a:xfrm>
                <a:off x="4440333" y="3258904"/>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F20B1263-3C20-E31B-EFBC-96CCCBAA3FF7}"/>
                  </a:ext>
                </a:extLst>
              </p:cNvPr>
              <p:cNvCxnSpPr>
                <a:cxnSpLocks/>
              </p:cNvCxnSpPr>
              <p:nvPr/>
            </p:nvCxnSpPr>
            <p:spPr bwMode="auto">
              <a:xfrm>
                <a:off x="5513944" y="3317660"/>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6F3EB067-DA51-86E7-DF2B-B764364EEFF8}"/>
                  </a:ext>
                </a:extLst>
              </p:cNvPr>
              <p:cNvCxnSpPr>
                <a:cxnSpLocks/>
              </p:cNvCxnSpPr>
              <p:nvPr/>
            </p:nvCxnSpPr>
            <p:spPr bwMode="auto">
              <a:xfrm>
                <a:off x="4100411" y="3212819"/>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40EC3476-B4F2-7684-2AA2-2CBF14526922}"/>
                  </a:ext>
                </a:extLst>
              </p:cNvPr>
              <p:cNvCxnSpPr>
                <a:cxnSpLocks/>
              </p:cNvCxnSpPr>
              <p:nvPr/>
            </p:nvCxnSpPr>
            <p:spPr bwMode="auto">
              <a:xfrm>
                <a:off x="4396966" y="3214837"/>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7A86D475-390F-EFD1-B4CE-8B6A1C4E9BD4}"/>
                  </a:ext>
                </a:extLst>
              </p:cNvPr>
              <p:cNvCxnSpPr>
                <a:cxnSpLocks/>
              </p:cNvCxnSpPr>
              <p:nvPr/>
            </p:nvCxnSpPr>
            <p:spPr bwMode="auto">
              <a:xfrm>
                <a:off x="4743729" y="3262578"/>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8C58B3FD-F513-D721-8F9C-971050F41A7A}"/>
                  </a:ext>
                </a:extLst>
              </p:cNvPr>
              <p:cNvCxnSpPr>
                <a:cxnSpLocks/>
              </p:cNvCxnSpPr>
              <p:nvPr/>
            </p:nvCxnSpPr>
            <p:spPr bwMode="auto">
              <a:xfrm>
                <a:off x="5157647" y="3325006"/>
                <a:ext cx="0" cy="54033"/>
              </a:xfrm>
              <a:prstGeom prst="line">
                <a:avLst/>
              </a:prstGeom>
              <a:noFill/>
              <a:ln w="19050" cap="flat" cmpd="sng" algn="ctr">
                <a:solidFill>
                  <a:schemeClr val="accent3"/>
                </a:solidFill>
                <a:prstDash val="solid"/>
                <a:round/>
                <a:headEnd type="none" w="med" len="med"/>
                <a:tailEnd type="none" w="med" len="med"/>
              </a:ln>
              <a:effectLst/>
            </p:spPr>
          </p:cxnSp>
        </p:grpSp>
        <p:grpSp>
          <p:nvGrpSpPr>
            <p:cNvPr id="74" name="Group 73">
              <a:extLst>
                <a:ext uri="{FF2B5EF4-FFF2-40B4-BE49-F238E27FC236}">
                  <a16:creationId xmlns:a16="http://schemas.microsoft.com/office/drawing/2014/main" id="{4C7C94D6-5B2D-1AEF-71DD-998F478D8ECF}"/>
                </a:ext>
              </a:extLst>
            </p:cNvPr>
            <p:cNvGrpSpPr/>
            <p:nvPr/>
          </p:nvGrpSpPr>
          <p:grpSpPr>
            <a:xfrm>
              <a:off x="1454105" y="1814589"/>
              <a:ext cx="3035680" cy="1481015"/>
              <a:chOff x="3390760" y="1523968"/>
              <a:chExt cx="3256803" cy="1722870"/>
            </a:xfrm>
          </p:grpSpPr>
          <p:cxnSp>
            <p:nvCxnSpPr>
              <p:cNvPr id="75" name="Straight Connector 74">
                <a:extLst>
                  <a:ext uri="{FF2B5EF4-FFF2-40B4-BE49-F238E27FC236}">
                    <a16:creationId xmlns:a16="http://schemas.microsoft.com/office/drawing/2014/main" id="{52C39E5E-1579-0395-2583-D223D990A25C}"/>
                  </a:ext>
                </a:extLst>
              </p:cNvPr>
              <p:cNvCxnSpPr>
                <a:cxnSpLocks/>
              </p:cNvCxnSpPr>
              <p:nvPr/>
            </p:nvCxnSpPr>
            <p:spPr bwMode="auto">
              <a:xfrm>
                <a:off x="6332930" y="316342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D7827F26-4C45-1530-49D2-ACEFB2E3C4CE}"/>
                  </a:ext>
                </a:extLst>
              </p:cNvPr>
              <p:cNvCxnSpPr>
                <a:cxnSpLocks/>
              </p:cNvCxnSpPr>
              <p:nvPr/>
            </p:nvCxnSpPr>
            <p:spPr bwMode="auto">
              <a:xfrm>
                <a:off x="6647563" y="319280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5BDE1FCC-8131-2C60-D721-995F726CEC5C}"/>
                  </a:ext>
                </a:extLst>
              </p:cNvPr>
              <p:cNvCxnSpPr>
                <a:cxnSpLocks/>
              </p:cNvCxnSpPr>
              <p:nvPr/>
            </p:nvCxnSpPr>
            <p:spPr bwMode="auto">
              <a:xfrm>
                <a:off x="4400260" y="2586876"/>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06B648F1-0DB1-8684-BA7E-DE121C2EF4B4}"/>
                  </a:ext>
                </a:extLst>
              </p:cNvPr>
              <p:cNvCxnSpPr>
                <a:cxnSpLocks/>
              </p:cNvCxnSpPr>
              <p:nvPr/>
            </p:nvCxnSpPr>
            <p:spPr bwMode="auto">
              <a:xfrm>
                <a:off x="4288707" y="2267387"/>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0C930A72-F0B8-51BF-165A-82EBC55B1AF0}"/>
                  </a:ext>
                </a:extLst>
              </p:cNvPr>
              <p:cNvCxnSpPr>
                <a:cxnSpLocks/>
              </p:cNvCxnSpPr>
              <p:nvPr/>
            </p:nvCxnSpPr>
            <p:spPr bwMode="auto">
              <a:xfrm>
                <a:off x="3390760" y="1523968"/>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CED7F838-8A8A-A925-54E7-473C539A9591}"/>
                  </a:ext>
                </a:extLst>
              </p:cNvPr>
              <p:cNvCxnSpPr>
                <a:cxnSpLocks/>
              </p:cNvCxnSpPr>
              <p:nvPr/>
            </p:nvCxnSpPr>
            <p:spPr bwMode="auto">
              <a:xfrm>
                <a:off x="4390880" y="2487724"/>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81677FF8-84CE-11B2-CA02-89A955107F51}"/>
                  </a:ext>
                </a:extLst>
              </p:cNvPr>
              <p:cNvCxnSpPr>
                <a:cxnSpLocks/>
              </p:cNvCxnSpPr>
              <p:nvPr/>
            </p:nvCxnSpPr>
            <p:spPr bwMode="auto">
              <a:xfrm>
                <a:off x="3772042" y="1745922"/>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F23FB70E-F40B-79D0-204D-FEAB28C6A54C}"/>
                  </a:ext>
                </a:extLst>
              </p:cNvPr>
              <p:cNvCxnSpPr>
                <a:cxnSpLocks/>
              </p:cNvCxnSpPr>
              <p:nvPr/>
            </p:nvCxnSpPr>
            <p:spPr bwMode="auto">
              <a:xfrm>
                <a:off x="4129807" y="2182924"/>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200DF295-3BAE-DBAB-8D6F-354315EBBF94}"/>
                  </a:ext>
                </a:extLst>
              </p:cNvPr>
              <p:cNvCxnSpPr>
                <a:cxnSpLocks/>
              </p:cNvCxnSpPr>
              <p:nvPr/>
            </p:nvCxnSpPr>
            <p:spPr bwMode="auto">
              <a:xfrm>
                <a:off x="4910386" y="2921053"/>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655C0B6A-357C-11D9-35DC-5EC54769680D}"/>
                  </a:ext>
                </a:extLst>
              </p:cNvPr>
              <p:cNvCxnSpPr>
                <a:cxnSpLocks/>
              </p:cNvCxnSpPr>
              <p:nvPr/>
            </p:nvCxnSpPr>
            <p:spPr bwMode="auto">
              <a:xfrm>
                <a:off x="3817645" y="1743903"/>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B4D8DC00-5BE8-4CD9-1221-25EE1F247581}"/>
                  </a:ext>
                </a:extLst>
              </p:cNvPr>
              <p:cNvCxnSpPr>
                <a:cxnSpLocks/>
              </p:cNvCxnSpPr>
              <p:nvPr/>
            </p:nvCxnSpPr>
            <p:spPr bwMode="auto">
              <a:xfrm>
                <a:off x="4470412" y="2630943"/>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AE4354F2-6873-055F-9888-A1DA79C68A12}"/>
                  </a:ext>
                </a:extLst>
              </p:cNvPr>
              <p:cNvCxnSpPr>
                <a:cxnSpLocks/>
              </p:cNvCxnSpPr>
              <p:nvPr/>
            </p:nvCxnSpPr>
            <p:spPr bwMode="auto">
              <a:xfrm>
                <a:off x="3950515" y="1881796"/>
                <a:ext cx="0" cy="54033"/>
              </a:xfrm>
              <a:prstGeom prst="line">
                <a:avLst/>
              </a:prstGeom>
              <a:noFill/>
              <a:ln w="19050" cap="flat" cmpd="sng" algn="ctr">
                <a:solidFill>
                  <a:schemeClr val="accent3"/>
                </a:solidFill>
                <a:prstDash val="solid"/>
                <a:round/>
                <a:headEnd type="none" w="med" len="med"/>
                <a:tailEnd type="none" w="med" len="med"/>
              </a:ln>
              <a:effectLst/>
            </p:spPr>
          </p:cxnSp>
        </p:grpSp>
      </p:grpSp>
      <p:grpSp>
        <p:nvGrpSpPr>
          <p:cNvPr id="310" name="Group 309">
            <a:extLst>
              <a:ext uri="{FF2B5EF4-FFF2-40B4-BE49-F238E27FC236}">
                <a16:creationId xmlns:a16="http://schemas.microsoft.com/office/drawing/2014/main" id="{63F67116-DA6F-CB98-FE63-BAAAA9881FAB}"/>
              </a:ext>
            </a:extLst>
          </p:cNvPr>
          <p:cNvGrpSpPr/>
          <p:nvPr/>
        </p:nvGrpSpPr>
        <p:grpSpPr>
          <a:xfrm>
            <a:off x="6453237" y="1135272"/>
            <a:ext cx="5696867" cy="2942426"/>
            <a:chOff x="6453606" y="1131299"/>
            <a:chExt cx="5717886" cy="3233425"/>
          </a:xfrm>
        </p:grpSpPr>
        <p:sp>
          <p:nvSpPr>
            <p:cNvPr id="176" name="TextBox 175">
              <a:extLst>
                <a:ext uri="{FF2B5EF4-FFF2-40B4-BE49-F238E27FC236}">
                  <a16:creationId xmlns:a16="http://schemas.microsoft.com/office/drawing/2014/main" id="{DE951AA6-9DA5-AB7B-D1FA-38E0AB141718}"/>
                </a:ext>
              </a:extLst>
            </p:cNvPr>
            <p:cNvSpPr txBox="1"/>
            <p:nvPr/>
          </p:nvSpPr>
          <p:spPr>
            <a:xfrm rot="16200000">
              <a:off x="5334802" y="2455700"/>
              <a:ext cx="2543012" cy="305403"/>
            </a:xfrm>
            <a:prstGeom prst="rect">
              <a:avLst/>
            </a:prstGeom>
            <a:noFill/>
          </p:spPr>
          <p:txBody>
            <a:bodyPr wrap="square" rtlCol="0">
              <a:spAutoFit/>
            </a:bodyPr>
            <a:lstStyle/>
            <a:p>
              <a:pPr algn="ctr">
                <a:lnSpc>
                  <a:spcPct val="90000"/>
                </a:lnSpc>
              </a:pPr>
              <a:r>
                <a:rPr lang="en-US" sz="1600" dirty="0">
                  <a:solidFill>
                    <a:srgbClr val="000000"/>
                  </a:solidFill>
                  <a:latin typeface="Calibri" panose="020F0502020204030204" pitchFamily="34" charset="0"/>
                  <a:cs typeface="Calibri" panose="020F0502020204030204" pitchFamily="34" charset="0"/>
                </a:rPr>
                <a:t>PFS (%)</a:t>
              </a:r>
            </a:p>
          </p:txBody>
        </p:sp>
        <p:sp>
          <p:nvSpPr>
            <p:cNvPr id="177" name="TextBox 176">
              <a:extLst>
                <a:ext uri="{FF2B5EF4-FFF2-40B4-BE49-F238E27FC236}">
                  <a16:creationId xmlns:a16="http://schemas.microsoft.com/office/drawing/2014/main" id="{80FA805B-DA57-1BE4-7398-5DA8B1F6C598}"/>
                </a:ext>
              </a:extLst>
            </p:cNvPr>
            <p:cNvSpPr txBox="1"/>
            <p:nvPr/>
          </p:nvSpPr>
          <p:spPr bwMode="auto">
            <a:xfrm>
              <a:off x="6844467" y="1131299"/>
              <a:ext cx="2091722" cy="390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dirty="0">
                  <a:solidFill>
                    <a:schemeClr val="bg1"/>
                  </a:solidFill>
                  <a:latin typeface="Calibri" panose="020F0502020204030204" pitchFamily="34" charset="0"/>
                </a:rPr>
                <a:t>PFS in dMMR/MSI-H</a:t>
              </a:r>
            </a:p>
          </p:txBody>
        </p:sp>
        <p:grpSp>
          <p:nvGrpSpPr>
            <p:cNvPr id="178" name="Group 177">
              <a:extLst>
                <a:ext uri="{FF2B5EF4-FFF2-40B4-BE49-F238E27FC236}">
                  <a16:creationId xmlns:a16="http://schemas.microsoft.com/office/drawing/2014/main" id="{54ACCA55-2780-26F2-46F7-B0A42AAD6C8E}"/>
                </a:ext>
              </a:extLst>
            </p:cNvPr>
            <p:cNvGrpSpPr/>
            <p:nvPr/>
          </p:nvGrpSpPr>
          <p:grpSpPr>
            <a:xfrm>
              <a:off x="8464403" y="1175439"/>
              <a:ext cx="3707089" cy="1060706"/>
              <a:chOff x="7512587" y="2385726"/>
              <a:chExt cx="4130746" cy="1003106"/>
            </a:xfrm>
          </p:grpSpPr>
          <p:sp>
            <p:nvSpPr>
              <p:cNvPr id="303" name="TextBox 60">
                <a:extLst>
                  <a:ext uri="{FF2B5EF4-FFF2-40B4-BE49-F238E27FC236}">
                    <a16:creationId xmlns:a16="http://schemas.microsoft.com/office/drawing/2014/main" id="{66EBCAFD-E0BD-5FB7-EB76-801D8AD53094}"/>
                  </a:ext>
                </a:extLst>
              </p:cNvPr>
              <p:cNvSpPr txBox="1">
                <a:spLocks noChangeArrowheads="1"/>
              </p:cNvSpPr>
              <p:nvPr/>
            </p:nvSpPr>
            <p:spPr bwMode="auto">
              <a:xfrm>
                <a:off x="7512587" y="2385726"/>
                <a:ext cx="40531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en-US" sz="1400" dirty="0">
                    <a:solidFill>
                      <a:srgbClr val="000000"/>
                    </a:solidFill>
                    <a:latin typeface="Calibri" panose="020F0502020204030204" pitchFamily="34" charset="0"/>
                    <a:ea typeface="MS PGothic" pitchFamily="34" charset="-128"/>
                  </a:rPr>
                  <a:t>2-Yr</a:t>
                </a: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anose="020B0604020202020204" pitchFamily="34" charset="0"/>
                  </a:rPr>
                  <a:t> PFS Rates, % (95% CI)</a:t>
                </a:r>
              </a:p>
            </p:txBody>
          </p:sp>
          <p:sp>
            <p:nvSpPr>
              <p:cNvPr id="304" name="TextBox 97">
                <a:extLst>
                  <a:ext uri="{FF2B5EF4-FFF2-40B4-BE49-F238E27FC236}">
                    <a16:creationId xmlns:a16="http://schemas.microsoft.com/office/drawing/2014/main" id="{0638A6F8-1608-BB8D-3258-6716770A2A59}"/>
                  </a:ext>
                </a:extLst>
              </p:cNvPr>
              <p:cNvSpPr txBox="1">
                <a:spLocks noChangeArrowheads="1"/>
              </p:cNvSpPr>
              <p:nvPr/>
            </p:nvSpPr>
            <p:spPr bwMode="auto">
              <a:xfrm>
                <a:off x="8249455" y="2649371"/>
                <a:ext cx="1754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itchFamily="34" charset="0"/>
                  </a:rPr>
                  <a:t>Dostarlimab + CT</a:t>
                </a:r>
                <a:endParaRPr kumimoji="0" lang="de-DE" altLang="x-none"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128"/>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itchFamily="34" charset="0"/>
                  </a:rPr>
                  <a:t>Placebo + CT</a:t>
                </a:r>
              </a:p>
            </p:txBody>
          </p:sp>
          <p:sp>
            <p:nvSpPr>
              <p:cNvPr id="305" name="TextBox 98">
                <a:extLst>
                  <a:ext uri="{FF2B5EF4-FFF2-40B4-BE49-F238E27FC236}">
                    <a16:creationId xmlns:a16="http://schemas.microsoft.com/office/drawing/2014/main" id="{13361586-5700-5BB6-25E5-1F0BF6998549}"/>
                  </a:ext>
                </a:extLst>
              </p:cNvPr>
              <p:cNvSpPr txBox="1">
                <a:spLocks noChangeArrowheads="1"/>
              </p:cNvSpPr>
              <p:nvPr/>
            </p:nvSpPr>
            <p:spPr bwMode="auto">
              <a:xfrm>
                <a:off x="9264200" y="2643198"/>
                <a:ext cx="237913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61.4 (46.3-73.4)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lang="en-US" sz="1400" b="0" dirty="0">
                    <a:solidFill>
                      <a:schemeClr val="bg2">
                        <a:lumMod val="10000"/>
                      </a:schemeClr>
                    </a:solidFill>
                    <a:latin typeface="Calibri" panose="020F0502020204030204" pitchFamily="34" charset="0"/>
                  </a:rPr>
                  <a:t>15.7 (7.2-27.0)</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endParaRPr>
              </a:p>
            </p:txBody>
          </p:sp>
          <p:sp>
            <p:nvSpPr>
              <p:cNvPr id="306" name="TextBox 99">
                <a:extLst>
                  <a:ext uri="{FF2B5EF4-FFF2-40B4-BE49-F238E27FC236}">
                    <a16:creationId xmlns:a16="http://schemas.microsoft.com/office/drawing/2014/main" id="{AE564D1B-D88F-7B4E-35D1-30AF3B00F5A6}"/>
                  </a:ext>
                </a:extLst>
              </p:cNvPr>
              <p:cNvSpPr txBox="1">
                <a:spLocks noChangeArrowheads="1"/>
              </p:cNvSpPr>
              <p:nvPr/>
            </p:nvSpPr>
            <p:spPr bwMode="auto">
              <a:xfrm>
                <a:off x="8523301" y="3081055"/>
                <a:ext cx="26430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kumimoji="0" lang="en-US" altLang="x-none"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128"/>
                  </a:rPr>
                  <a:t>HR: 0</a:t>
                </a:r>
                <a:r>
                  <a:rPr kumimoji="0" lang="en-US" altLang="x-none" sz="1400" b="0" i="0" u="none" strike="noStrike" cap="none" normalizeH="0" baseline="0" dirty="0">
                    <a:ln>
                      <a:noFill/>
                    </a:ln>
                    <a:solidFill>
                      <a:schemeClr val="bg2">
                        <a:lumMod val="10000"/>
                      </a:schemeClr>
                    </a:solidFill>
                    <a:effectLst/>
                    <a:latin typeface="Calibri" panose="020F0502020204030204" pitchFamily="34" charset="0"/>
                    <a:ea typeface="MS PGothic" charset="-128"/>
                  </a:rPr>
                  <a:t>.28 (0.16-0.50; </a:t>
                </a:r>
                <a:r>
                  <a:rPr kumimoji="0" lang="en-US" altLang="x-none" sz="1400" b="0" i="1" u="none" strike="noStrike" kern="1200" cap="none" spc="0" normalizeH="0" baseline="0" noProof="0" dirty="0">
                    <a:ln>
                      <a:noFill/>
                    </a:ln>
                    <a:solidFill>
                      <a:srgbClr val="000000"/>
                    </a:solidFill>
                    <a:effectLst/>
                    <a:uLnTx/>
                    <a:uFillTx/>
                    <a:latin typeface="Calibri" panose="020F0502020204030204" pitchFamily="34" charset="0"/>
                    <a:ea typeface="MS PGothic" charset="-128"/>
                  </a:rPr>
                  <a:t>P</a:t>
                </a:r>
                <a:r>
                  <a:rPr kumimoji="0" lang="en-US" altLang="x-none"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128"/>
                  </a:rPr>
                  <a:t> </a:t>
                </a:r>
                <a:r>
                  <a:rPr kumimoji="0" lang="en-US" altLang="x-none"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&lt;.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001)</a:t>
                </a: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endParaRPr>
              </a:p>
            </p:txBody>
          </p:sp>
          <p:cxnSp>
            <p:nvCxnSpPr>
              <p:cNvPr id="307" name="Straight Connector 321535">
                <a:extLst>
                  <a:ext uri="{FF2B5EF4-FFF2-40B4-BE49-F238E27FC236}">
                    <a16:creationId xmlns:a16="http://schemas.microsoft.com/office/drawing/2014/main" id="{ED07DF6B-8DEC-F484-98DF-FCD7D57BA2E8}"/>
                  </a:ext>
                </a:extLst>
              </p:cNvPr>
              <p:cNvCxnSpPr>
                <a:cxnSpLocks noChangeShapeType="1"/>
              </p:cNvCxnSpPr>
              <p:nvPr/>
            </p:nvCxnSpPr>
            <p:spPr bwMode="auto">
              <a:xfrm>
                <a:off x="8082851" y="2796490"/>
                <a:ext cx="183286" cy="0"/>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308" name="Straight Connector 307">
                <a:extLst>
                  <a:ext uri="{FF2B5EF4-FFF2-40B4-BE49-F238E27FC236}">
                    <a16:creationId xmlns:a16="http://schemas.microsoft.com/office/drawing/2014/main" id="{054C521F-C490-1329-3C82-5F7EA00FEB7D}"/>
                  </a:ext>
                </a:extLst>
              </p:cNvPr>
              <p:cNvCxnSpPr>
                <a:cxnSpLocks/>
              </p:cNvCxnSpPr>
              <p:nvPr/>
            </p:nvCxnSpPr>
            <p:spPr bwMode="auto">
              <a:xfrm>
                <a:off x="8082851" y="3019063"/>
                <a:ext cx="183286" cy="0"/>
              </a:xfrm>
              <a:prstGeom prst="line">
                <a:avLst/>
              </a:prstGeom>
              <a:noFill/>
              <a:ln w="28575" cap="flat" cmpd="sng" algn="ctr">
                <a:solidFill>
                  <a:schemeClr val="accent3"/>
                </a:solidFill>
                <a:prstDash val="solid"/>
                <a:round/>
                <a:headEnd type="none" w="med" len="med"/>
                <a:tailEnd type="none" w="med" len="med"/>
              </a:ln>
              <a:effectLst/>
            </p:spPr>
          </p:cxnSp>
        </p:grpSp>
        <p:sp>
          <p:nvSpPr>
            <p:cNvPr id="180" name="Freeform: Shape 179">
              <a:extLst>
                <a:ext uri="{FF2B5EF4-FFF2-40B4-BE49-F238E27FC236}">
                  <a16:creationId xmlns:a16="http://schemas.microsoft.com/office/drawing/2014/main" id="{B69D2240-BA4D-2F0D-864E-9040D3745126}"/>
                </a:ext>
              </a:extLst>
            </p:cNvPr>
            <p:cNvSpPr/>
            <p:nvPr/>
          </p:nvSpPr>
          <p:spPr bwMode="auto">
            <a:xfrm>
              <a:off x="7129661" y="1600950"/>
              <a:ext cx="4753151" cy="2171931"/>
            </a:xfrm>
            <a:custGeom>
              <a:avLst/>
              <a:gdLst>
                <a:gd name="connsiteX0" fmla="*/ 0 w 4885898"/>
                <a:gd name="connsiteY0" fmla="*/ 0 h 2053988"/>
                <a:gd name="connsiteX1" fmla="*/ 0 w 4885898"/>
                <a:gd name="connsiteY1" fmla="*/ 2053988 h 2053988"/>
                <a:gd name="connsiteX2" fmla="*/ 4885898 w 4885898"/>
                <a:gd name="connsiteY2" fmla="*/ 2053988 h 2053988"/>
              </a:gdLst>
              <a:ahLst/>
              <a:cxnLst>
                <a:cxn ang="0">
                  <a:pos x="connsiteX0" y="connsiteY0"/>
                </a:cxn>
                <a:cxn ang="0">
                  <a:pos x="connsiteX1" y="connsiteY1"/>
                </a:cxn>
                <a:cxn ang="0">
                  <a:pos x="connsiteX2" y="connsiteY2"/>
                </a:cxn>
              </a:cxnLst>
              <a:rect l="l" t="t" r="r" b="b"/>
              <a:pathLst>
                <a:path w="4885898" h="2053988">
                  <a:moveTo>
                    <a:pt x="0" y="0"/>
                  </a:moveTo>
                  <a:lnTo>
                    <a:pt x="0" y="2053988"/>
                  </a:lnTo>
                  <a:lnTo>
                    <a:pt x="4885898" y="2053988"/>
                  </a:lnTo>
                </a:path>
              </a:pathLst>
            </a:custGeom>
            <a:noFill/>
            <a:ln w="28575">
              <a:solidFill>
                <a:schemeClr val="bg1"/>
              </a:solidFill>
              <a:miter lim="800000"/>
              <a:headEnd/>
              <a:tailEnd/>
            </a:ln>
          </p:spPr>
          <p:txBody>
            <a:bodyPr rtlCol="0" anchor="ctr"/>
            <a:lstStyle/>
            <a:p>
              <a:pPr algn="ctr"/>
              <a:endParaRPr lang="en-US" dirty="0"/>
            </a:p>
          </p:txBody>
        </p:sp>
        <p:grpSp>
          <p:nvGrpSpPr>
            <p:cNvPr id="181" name="Group 180">
              <a:extLst>
                <a:ext uri="{FF2B5EF4-FFF2-40B4-BE49-F238E27FC236}">
                  <a16:creationId xmlns:a16="http://schemas.microsoft.com/office/drawing/2014/main" id="{1CB33BAC-7DF1-482C-9D0B-2A0ADD23626F}"/>
                </a:ext>
              </a:extLst>
            </p:cNvPr>
            <p:cNvGrpSpPr/>
            <p:nvPr/>
          </p:nvGrpSpPr>
          <p:grpSpPr>
            <a:xfrm>
              <a:off x="7056637" y="1615450"/>
              <a:ext cx="78410" cy="2157432"/>
              <a:chOff x="286247" y="2274073"/>
              <a:chExt cx="87464" cy="1524000"/>
            </a:xfrm>
          </p:grpSpPr>
          <p:cxnSp>
            <p:nvCxnSpPr>
              <p:cNvPr id="297" name="Straight Connector 296">
                <a:extLst>
                  <a:ext uri="{FF2B5EF4-FFF2-40B4-BE49-F238E27FC236}">
                    <a16:creationId xmlns:a16="http://schemas.microsoft.com/office/drawing/2014/main" id="{5292A099-9DEA-0120-66A9-E145A40475A3}"/>
                  </a:ext>
                </a:extLst>
              </p:cNvPr>
              <p:cNvCxnSpPr>
                <a:cxnSpLocks/>
              </p:cNvCxnSpPr>
              <p:nvPr/>
            </p:nvCxnSpPr>
            <p:spPr bwMode="auto">
              <a:xfrm>
                <a:off x="286247" y="22740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B88E8D0D-FC84-8D74-F8D4-382631E364BE}"/>
                  </a:ext>
                </a:extLst>
              </p:cNvPr>
              <p:cNvCxnSpPr>
                <a:cxnSpLocks/>
              </p:cNvCxnSpPr>
              <p:nvPr/>
            </p:nvCxnSpPr>
            <p:spPr bwMode="auto">
              <a:xfrm>
                <a:off x="286247" y="2578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8B124897-78AF-1A24-3616-7BCB1E3B4529}"/>
                  </a:ext>
                </a:extLst>
              </p:cNvPr>
              <p:cNvCxnSpPr>
                <a:cxnSpLocks/>
              </p:cNvCxnSpPr>
              <p:nvPr/>
            </p:nvCxnSpPr>
            <p:spPr bwMode="auto">
              <a:xfrm>
                <a:off x="286247" y="2883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6DAA2B4C-BD49-6782-0303-7497186E3A74}"/>
                  </a:ext>
                </a:extLst>
              </p:cNvPr>
              <p:cNvCxnSpPr>
                <a:cxnSpLocks/>
              </p:cNvCxnSpPr>
              <p:nvPr/>
            </p:nvCxnSpPr>
            <p:spPr bwMode="auto">
              <a:xfrm>
                <a:off x="286247" y="31884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F4EFC7B4-069F-EEBD-6130-1E1F6981DA30}"/>
                  </a:ext>
                </a:extLst>
              </p:cNvPr>
              <p:cNvCxnSpPr>
                <a:cxnSpLocks/>
              </p:cNvCxnSpPr>
              <p:nvPr/>
            </p:nvCxnSpPr>
            <p:spPr bwMode="auto">
              <a:xfrm>
                <a:off x="286247" y="3493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ABD03300-7095-F166-E69E-EAD96868CF66}"/>
                  </a:ext>
                </a:extLst>
              </p:cNvPr>
              <p:cNvCxnSpPr>
                <a:cxnSpLocks/>
              </p:cNvCxnSpPr>
              <p:nvPr/>
            </p:nvCxnSpPr>
            <p:spPr bwMode="auto">
              <a:xfrm>
                <a:off x="286247" y="3798073"/>
                <a:ext cx="87464" cy="0"/>
              </a:xfrm>
              <a:prstGeom prst="line">
                <a:avLst/>
              </a:prstGeom>
              <a:noFill/>
              <a:ln w="28575" cap="flat" cmpd="sng" algn="ctr">
                <a:solidFill>
                  <a:schemeClr val="bg1"/>
                </a:solidFill>
                <a:prstDash val="solid"/>
                <a:round/>
                <a:headEnd type="none" w="med" len="med"/>
                <a:tailEnd type="none" w="med" len="med"/>
              </a:ln>
              <a:effectLst/>
            </p:spPr>
          </p:cxnSp>
        </p:grpSp>
        <p:sp>
          <p:nvSpPr>
            <p:cNvPr id="182" name="TextBox 181">
              <a:extLst>
                <a:ext uri="{FF2B5EF4-FFF2-40B4-BE49-F238E27FC236}">
                  <a16:creationId xmlns:a16="http://schemas.microsoft.com/office/drawing/2014/main" id="{792D9F7C-7D3A-388C-823F-8E3160C5EC21}"/>
                </a:ext>
              </a:extLst>
            </p:cNvPr>
            <p:cNvSpPr txBox="1"/>
            <p:nvPr/>
          </p:nvSpPr>
          <p:spPr bwMode="auto">
            <a:xfrm>
              <a:off x="6683641" y="1463138"/>
              <a:ext cx="446315" cy="3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83" name="TextBox 182">
              <a:extLst>
                <a:ext uri="{FF2B5EF4-FFF2-40B4-BE49-F238E27FC236}">
                  <a16:creationId xmlns:a16="http://schemas.microsoft.com/office/drawing/2014/main" id="{BB63AB2D-1580-ECBE-80A0-6AE668A6EE58}"/>
                </a:ext>
              </a:extLst>
            </p:cNvPr>
            <p:cNvSpPr txBox="1"/>
            <p:nvPr/>
          </p:nvSpPr>
          <p:spPr bwMode="auto">
            <a:xfrm>
              <a:off x="6772531" y="1893316"/>
              <a:ext cx="357426" cy="3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184" name="TextBox 183">
              <a:extLst>
                <a:ext uri="{FF2B5EF4-FFF2-40B4-BE49-F238E27FC236}">
                  <a16:creationId xmlns:a16="http://schemas.microsoft.com/office/drawing/2014/main" id="{8272A6BC-A6D3-38C4-143C-BFA24D091C97}"/>
                </a:ext>
              </a:extLst>
            </p:cNvPr>
            <p:cNvSpPr txBox="1"/>
            <p:nvPr/>
          </p:nvSpPr>
          <p:spPr bwMode="auto">
            <a:xfrm>
              <a:off x="6772531" y="2323494"/>
              <a:ext cx="357426" cy="3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185" name="TextBox 184">
              <a:extLst>
                <a:ext uri="{FF2B5EF4-FFF2-40B4-BE49-F238E27FC236}">
                  <a16:creationId xmlns:a16="http://schemas.microsoft.com/office/drawing/2014/main" id="{39F9B88D-B0F6-56C1-3203-1ACD071C7E59}"/>
                </a:ext>
              </a:extLst>
            </p:cNvPr>
            <p:cNvSpPr txBox="1"/>
            <p:nvPr/>
          </p:nvSpPr>
          <p:spPr bwMode="auto">
            <a:xfrm>
              <a:off x="6772531" y="2753672"/>
              <a:ext cx="357426" cy="3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186" name="TextBox 185">
              <a:extLst>
                <a:ext uri="{FF2B5EF4-FFF2-40B4-BE49-F238E27FC236}">
                  <a16:creationId xmlns:a16="http://schemas.microsoft.com/office/drawing/2014/main" id="{E24BF0A6-F3D4-6ACE-2EB4-6A83610AC6A9}"/>
                </a:ext>
              </a:extLst>
            </p:cNvPr>
            <p:cNvSpPr txBox="1"/>
            <p:nvPr/>
          </p:nvSpPr>
          <p:spPr bwMode="auto">
            <a:xfrm>
              <a:off x="6772531" y="3183851"/>
              <a:ext cx="357426" cy="3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87" name="TextBox 186">
              <a:extLst>
                <a:ext uri="{FF2B5EF4-FFF2-40B4-BE49-F238E27FC236}">
                  <a16:creationId xmlns:a16="http://schemas.microsoft.com/office/drawing/2014/main" id="{D70AFF82-D584-40FF-89AD-B8F2CEE0E68E}"/>
                </a:ext>
              </a:extLst>
            </p:cNvPr>
            <p:cNvSpPr txBox="1"/>
            <p:nvPr/>
          </p:nvSpPr>
          <p:spPr bwMode="auto">
            <a:xfrm>
              <a:off x="6861419" y="3614030"/>
              <a:ext cx="268537" cy="3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nvGrpSpPr>
            <p:cNvPr id="188" name="Group 187">
              <a:extLst>
                <a:ext uri="{FF2B5EF4-FFF2-40B4-BE49-F238E27FC236}">
                  <a16:creationId xmlns:a16="http://schemas.microsoft.com/office/drawing/2014/main" id="{932FA37F-D8DF-EC3E-AFB5-BA04DA679C71}"/>
                </a:ext>
              </a:extLst>
            </p:cNvPr>
            <p:cNvGrpSpPr/>
            <p:nvPr/>
          </p:nvGrpSpPr>
          <p:grpSpPr>
            <a:xfrm rot="5400000">
              <a:off x="8341676" y="2559825"/>
              <a:ext cx="79651" cy="2501737"/>
              <a:chOff x="286247" y="2274073"/>
              <a:chExt cx="87464" cy="1524000"/>
            </a:xfrm>
          </p:grpSpPr>
          <p:cxnSp>
            <p:nvCxnSpPr>
              <p:cNvPr id="286" name="Straight Connector 285">
                <a:extLst>
                  <a:ext uri="{FF2B5EF4-FFF2-40B4-BE49-F238E27FC236}">
                    <a16:creationId xmlns:a16="http://schemas.microsoft.com/office/drawing/2014/main" id="{82D52B7A-46C0-57F7-AC0E-17BFE710167D}"/>
                  </a:ext>
                </a:extLst>
              </p:cNvPr>
              <p:cNvCxnSpPr>
                <a:cxnSpLocks/>
              </p:cNvCxnSpPr>
              <p:nvPr/>
            </p:nvCxnSpPr>
            <p:spPr bwMode="auto">
              <a:xfrm>
                <a:off x="286247" y="22740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D9DC2AF1-6943-8AD6-7CDC-1DB9E0E5F30E}"/>
                  </a:ext>
                </a:extLst>
              </p:cNvPr>
              <p:cNvCxnSpPr>
                <a:cxnSpLocks/>
              </p:cNvCxnSpPr>
              <p:nvPr/>
            </p:nvCxnSpPr>
            <p:spPr bwMode="auto">
              <a:xfrm>
                <a:off x="286247" y="24264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D3DC1AF2-A60A-CA59-E12C-493101DA962A}"/>
                  </a:ext>
                </a:extLst>
              </p:cNvPr>
              <p:cNvCxnSpPr>
                <a:cxnSpLocks/>
              </p:cNvCxnSpPr>
              <p:nvPr/>
            </p:nvCxnSpPr>
            <p:spPr bwMode="auto">
              <a:xfrm>
                <a:off x="286247" y="2578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18B5E1B0-86BD-D6B0-076E-6C7287A25E8F}"/>
                  </a:ext>
                </a:extLst>
              </p:cNvPr>
              <p:cNvCxnSpPr>
                <a:cxnSpLocks/>
              </p:cNvCxnSpPr>
              <p:nvPr/>
            </p:nvCxnSpPr>
            <p:spPr bwMode="auto">
              <a:xfrm>
                <a:off x="286247" y="2731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F35C76B6-06F2-5333-A823-CB17C2615658}"/>
                  </a:ext>
                </a:extLst>
              </p:cNvPr>
              <p:cNvCxnSpPr>
                <a:cxnSpLocks/>
              </p:cNvCxnSpPr>
              <p:nvPr/>
            </p:nvCxnSpPr>
            <p:spPr bwMode="auto">
              <a:xfrm>
                <a:off x="286247" y="2883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6F767084-54D6-E2E5-06F6-03E7AC1DB351}"/>
                  </a:ext>
                </a:extLst>
              </p:cNvPr>
              <p:cNvCxnSpPr>
                <a:cxnSpLocks/>
              </p:cNvCxnSpPr>
              <p:nvPr/>
            </p:nvCxnSpPr>
            <p:spPr bwMode="auto">
              <a:xfrm>
                <a:off x="286247" y="30360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B575D98D-57AF-A75A-235A-4129F6B431D3}"/>
                  </a:ext>
                </a:extLst>
              </p:cNvPr>
              <p:cNvCxnSpPr>
                <a:cxnSpLocks/>
              </p:cNvCxnSpPr>
              <p:nvPr/>
            </p:nvCxnSpPr>
            <p:spPr bwMode="auto">
              <a:xfrm>
                <a:off x="286247" y="31884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11D99A1E-12D8-2AA2-AB86-148B82C5AA33}"/>
                  </a:ext>
                </a:extLst>
              </p:cNvPr>
              <p:cNvCxnSpPr>
                <a:cxnSpLocks/>
              </p:cNvCxnSpPr>
              <p:nvPr/>
            </p:nvCxnSpPr>
            <p:spPr bwMode="auto">
              <a:xfrm>
                <a:off x="286247" y="3340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32653CD0-B5BA-A6FE-7CF4-3294701C4476}"/>
                  </a:ext>
                </a:extLst>
              </p:cNvPr>
              <p:cNvCxnSpPr>
                <a:cxnSpLocks/>
              </p:cNvCxnSpPr>
              <p:nvPr/>
            </p:nvCxnSpPr>
            <p:spPr bwMode="auto">
              <a:xfrm>
                <a:off x="286247" y="3493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B60F16AB-A68F-F5A4-EC55-9C890A42B0DA}"/>
                  </a:ext>
                </a:extLst>
              </p:cNvPr>
              <p:cNvCxnSpPr>
                <a:cxnSpLocks/>
              </p:cNvCxnSpPr>
              <p:nvPr/>
            </p:nvCxnSpPr>
            <p:spPr bwMode="auto">
              <a:xfrm>
                <a:off x="286247" y="3645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6C86BA1C-3819-2998-0CBA-78A248C60331}"/>
                  </a:ext>
                </a:extLst>
              </p:cNvPr>
              <p:cNvCxnSpPr>
                <a:cxnSpLocks/>
              </p:cNvCxnSpPr>
              <p:nvPr/>
            </p:nvCxnSpPr>
            <p:spPr bwMode="auto">
              <a:xfrm>
                <a:off x="286247" y="3798073"/>
                <a:ext cx="87464" cy="0"/>
              </a:xfrm>
              <a:prstGeom prst="line">
                <a:avLst/>
              </a:prstGeom>
              <a:noFill/>
              <a:ln w="28575" cap="flat" cmpd="sng" algn="ctr">
                <a:solidFill>
                  <a:schemeClr val="bg1"/>
                </a:solidFill>
                <a:prstDash val="solid"/>
                <a:round/>
                <a:headEnd type="none" w="med" len="med"/>
                <a:tailEnd type="none" w="med" len="med"/>
              </a:ln>
              <a:effectLst/>
            </p:spPr>
          </p:cxnSp>
        </p:grpSp>
        <p:grpSp>
          <p:nvGrpSpPr>
            <p:cNvPr id="189" name="Group 188">
              <a:extLst>
                <a:ext uri="{FF2B5EF4-FFF2-40B4-BE49-F238E27FC236}">
                  <a16:creationId xmlns:a16="http://schemas.microsoft.com/office/drawing/2014/main" id="{A303E5B5-BCD5-4323-2730-18C4BCE97DC2}"/>
                </a:ext>
              </a:extLst>
            </p:cNvPr>
            <p:cNvGrpSpPr/>
            <p:nvPr/>
          </p:nvGrpSpPr>
          <p:grpSpPr>
            <a:xfrm rot="5400000">
              <a:off x="10842048" y="2809999"/>
              <a:ext cx="79651" cy="2001389"/>
              <a:chOff x="286247" y="2578873"/>
              <a:chExt cx="87464" cy="1219200"/>
            </a:xfrm>
          </p:grpSpPr>
          <p:cxnSp>
            <p:nvCxnSpPr>
              <p:cNvPr id="277" name="Straight Connector 276">
                <a:extLst>
                  <a:ext uri="{FF2B5EF4-FFF2-40B4-BE49-F238E27FC236}">
                    <a16:creationId xmlns:a16="http://schemas.microsoft.com/office/drawing/2014/main" id="{4BBF6E1F-6A32-0917-5401-7D87FC6BFF61}"/>
                  </a:ext>
                </a:extLst>
              </p:cNvPr>
              <p:cNvCxnSpPr>
                <a:cxnSpLocks/>
              </p:cNvCxnSpPr>
              <p:nvPr/>
            </p:nvCxnSpPr>
            <p:spPr bwMode="auto">
              <a:xfrm>
                <a:off x="286247" y="2578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BCD5ECEB-41EA-A189-ABBA-99DC6F15684F}"/>
                  </a:ext>
                </a:extLst>
              </p:cNvPr>
              <p:cNvCxnSpPr>
                <a:cxnSpLocks/>
              </p:cNvCxnSpPr>
              <p:nvPr/>
            </p:nvCxnSpPr>
            <p:spPr bwMode="auto">
              <a:xfrm>
                <a:off x="286247" y="2731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5280D015-B39C-7B41-8E65-4615DE92C28A}"/>
                  </a:ext>
                </a:extLst>
              </p:cNvPr>
              <p:cNvCxnSpPr>
                <a:cxnSpLocks/>
              </p:cNvCxnSpPr>
              <p:nvPr/>
            </p:nvCxnSpPr>
            <p:spPr bwMode="auto">
              <a:xfrm>
                <a:off x="286247" y="2883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D79A6DC9-9BD8-E702-6015-F493EDC410A4}"/>
                  </a:ext>
                </a:extLst>
              </p:cNvPr>
              <p:cNvCxnSpPr>
                <a:cxnSpLocks/>
              </p:cNvCxnSpPr>
              <p:nvPr/>
            </p:nvCxnSpPr>
            <p:spPr bwMode="auto">
              <a:xfrm>
                <a:off x="286247" y="30360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F17FE3A0-A6BD-F09C-3566-8D7B420FF132}"/>
                  </a:ext>
                </a:extLst>
              </p:cNvPr>
              <p:cNvCxnSpPr>
                <a:cxnSpLocks/>
              </p:cNvCxnSpPr>
              <p:nvPr/>
            </p:nvCxnSpPr>
            <p:spPr bwMode="auto">
              <a:xfrm>
                <a:off x="286247" y="31884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EAC7B5F4-F557-6979-7D3E-E195AAEF10D9}"/>
                  </a:ext>
                </a:extLst>
              </p:cNvPr>
              <p:cNvCxnSpPr>
                <a:cxnSpLocks/>
              </p:cNvCxnSpPr>
              <p:nvPr/>
            </p:nvCxnSpPr>
            <p:spPr bwMode="auto">
              <a:xfrm>
                <a:off x="286247" y="3340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37F59DDE-2126-7AF0-4CA5-BDE0CC9EFFB2}"/>
                  </a:ext>
                </a:extLst>
              </p:cNvPr>
              <p:cNvCxnSpPr>
                <a:cxnSpLocks/>
              </p:cNvCxnSpPr>
              <p:nvPr/>
            </p:nvCxnSpPr>
            <p:spPr bwMode="auto">
              <a:xfrm>
                <a:off x="286247" y="3493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846F4E58-6981-59CD-B62C-56A95D06FA06}"/>
                  </a:ext>
                </a:extLst>
              </p:cNvPr>
              <p:cNvCxnSpPr>
                <a:cxnSpLocks/>
              </p:cNvCxnSpPr>
              <p:nvPr/>
            </p:nvCxnSpPr>
            <p:spPr bwMode="auto">
              <a:xfrm>
                <a:off x="286247" y="3645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CE43C888-68CD-BF1C-B80C-D640CD799575}"/>
                  </a:ext>
                </a:extLst>
              </p:cNvPr>
              <p:cNvCxnSpPr>
                <a:cxnSpLocks/>
              </p:cNvCxnSpPr>
              <p:nvPr/>
            </p:nvCxnSpPr>
            <p:spPr bwMode="auto">
              <a:xfrm>
                <a:off x="286247" y="3798073"/>
                <a:ext cx="87464" cy="0"/>
              </a:xfrm>
              <a:prstGeom prst="line">
                <a:avLst/>
              </a:prstGeom>
              <a:noFill/>
              <a:ln w="28575" cap="flat" cmpd="sng" algn="ctr">
                <a:solidFill>
                  <a:schemeClr val="bg1"/>
                </a:solidFill>
                <a:prstDash val="solid"/>
                <a:round/>
                <a:headEnd type="none" w="med" len="med"/>
                <a:tailEnd type="none" w="med" len="med"/>
              </a:ln>
              <a:effectLst/>
            </p:spPr>
          </p:cxnSp>
        </p:grpSp>
        <p:sp>
          <p:nvSpPr>
            <p:cNvPr id="190" name="TextBox 189">
              <a:extLst>
                <a:ext uri="{FF2B5EF4-FFF2-40B4-BE49-F238E27FC236}">
                  <a16:creationId xmlns:a16="http://schemas.microsoft.com/office/drawing/2014/main" id="{A883D2A2-6CA6-D1D3-A9D0-4072C8CD8382}"/>
                </a:ext>
              </a:extLst>
            </p:cNvPr>
            <p:cNvSpPr txBox="1"/>
            <p:nvPr/>
          </p:nvSpPr>
          <p:spPr bwMode="auto">
            <a:xfrm>
              <a:off x="7003040" y="3788695"/>
              <a:ext cx="268537" cy="3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91" name="TextBox 190">
              <a:extLst>
                <a:ext uri="{FF2B5EF4-FFF2-40B4-BE49-F238E27FC236}">
                  <a16:creationId xmlns:a16="http://schemas.microsoft.com/office/drawing/2014/main" id="{75615B4A-46C5-E97D-8994-03B427B1AAA8}"/>
                </a:ext>
              </a:extLst>
            </p:cNvPr>
            <p:cNvSpPr txBox="1"/>
            <p:nvPr/>
          </p:nvSpPr>
          <p:spPr bwMode="auto">
            <a:xfrm>
              <a:off x="7761093" y="3788695"/>
              <a:ext cx="268538" cy="3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192" name="TextBox 191">
              <a:extLst>
                <a:ext uri="{FF2B5EF4-FFF2-40B4-BE49-F238E27FC236}">
                  <a16:creationId xmlns:a16="http://schemas.microsoft.com/office/drawing/2014/main" id="{2CB88132-1F4A-A45B-1254-A98E67CAFA11}"/>
                </a:ext>
              </a:extLst>
            </p:cNvPr>
            <p:cNvSpPr txBox="1"/>
            <p:nvPr/>
          </p:nvSpPr>
          <p:spPr bwMode="auto">
            <a:xfrm>
              <a:off x="8442312" y="3788695"/>
              <a:ext cx="357426" cy="3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193" name="TextBox 192">
              <a:extLst>
                <a:ext uri="{FF2B5EF4-FFF2-40B4-BE49-F238E27FC236}">
                  <a16:creationId xmlns:a16="http://schemas.microsoft.com/office/drawing/2014/main" id="{D22A52DB-F3B1-C289-6798-CE9F18B6B392}"/>
                </a:ext>
              </a:extLst>
            </p:cNvPr>
            <p:cNvSpPr txBox="1"/>
            <p:nvPr/>
          </p:nvSpPr>
          <p:spPr bwMode="auto">
            <a:xfrm>
              <a:off x="9192709" y="3788695"/>
              <a:ext cx="357426" cy="3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194" name="TextBox 193">
              <a:extLst>
                <a:ext uri="{FF2B5EF4-FFF2-40B4-BE49-F238E27FC236}">
                  <a16:creationId xmlns:a16="http://schemas.microsoft.com/office/drawing/2014/main" id="{1D58CFA7-966A-5BD6-225A-E0A5E1F0D52B}"/>
                </a:ext>
              </a:extLst>
            </p:cNvPr>
            <p:cNvSpPr txBox="1"/>
            <p:nvPr/>
          </p:nvSpPr>
          <p:spPr bwMode="auto">
            <a:xfrm>
              <a:off x="9969137" y="3788695"/>
              <a:ext cx="357426" cy="3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195" name="TextBox 194">
              <a:extLst>
                <a:ext uri="{FF2B5EF4-FFF2-40B4-BE49-F238E27FC236}">
                  <a16:creationId xmlns:a16="http://schemas.microsoft.com/office/drawing/2014/main" id="{2014E4DA-038C-D6AC-7EBF-DF91C76CBBCF}"/>
                </a:ext>
              </a:extLst>
            </p:cNvPr>
            <p:cNvSpPr txBox="1"/>
            <p:nvPr/>
          </p:nvSpPr>
          <p:spPr bwMode="auto">
            <a:xfrm>
              <a:off x="10726982" y="3788695"/>
              <a:ext cx="357426" cy="3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196" name="TextBox 195">
              <a:extLst>
                <a:ext uri="{FF2B5EF4-FFF2-40B4-BE49-F238E27FC236}">
                  <a16:creationId xmlns:a16="http://schemas.microsoft.com/office/drawing/2014/main" id="{9E8B92ED-F9E8-7E0E-8888-F24701065E85}"/>
                </a:ext>
              </a:extLst>
            </p:cNvPr>
            <p:cNvSpPr txBox="1"/>
            <p:nvPr/>
          </p:nvSpPr>
          <p:spPr bwMode="auto">
            <a:xfrm>
              <a:off x="11462348" y="3788695"/>
              <a:ext cx="357426" cy="3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197" name="TextBox 196">
              <a:extLst>
                <a:ext uri="{FF2B5EF4-FFF2-40B4-BE49-F238E27FC236}">
                  <a16:creationId xmlns:a16="http://schemas.microsoft.com/office/drawing/2014/main" id="{093F2012-6F1E-C26C-7AA3-597E5FEAE402}"/>
                </a:ext>
              </a:extLst>
            </p:cNvPr>
            <p:cNvSpPr txBox="1"/>
            <p:nvPr/>
          </p:nvSpPr>
          <p:spPr bwMode="auto">
            <a:xfrm>
              <a:off x="11718282" y="3788695"/>
              <a:ext cx="357426" cy="3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38</a:t>
              </a:r>
            </a:p>
          </p:txBody>
        </p:sp>
        <p:sp>
          <p:nvSpPr>
            <p:cNvPr id="198" name="TextBox 197">
              <a:extLst>
                <a:ext uri="{FF2B5EF4-FFF2-40B4-BE49-F238E27FC236}">
                  <a16:creationId xmlns:a16="http://schemas.microsoft.com/office/drawing/2014/main" id="{57EAE97A-3706-5AA1-FDBB-48817F4E5AFA}"/>
                </a:ext>
              </a:extLst>
            </p:cNvPr>
            <p:cNvSpPr txBox="1"/>
            <p:nvPr/>
          </p:nvSpPr>
          <p:spPr bwMode="auto">
            <a:xfrm>
              <a:off x="7257516" y="3788695"/>
              <a:ext cx="268537" cy="3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199" name="TextBox 198">
              <a:extLst>
                <a:ext uri="{FF2B5EF4-FFF2-40B4-BE49-F238E27FC236}">
                  <a16:creationId xmlns:a16="http://schemas.microsoft.com/office/drawing/2014/main" id="{E718F4FB-B6DB-C955-1CC0-9AD4D0511E8F}"/>
                </a:ext>
              </a:extLst>
            </p:cNvPr>
            <p:cNvSpPr txBox="1"/>
            <p:nvPr/>
          </p:nvSpPr>
          <p:spPr bwMode="auto">
            <a:xfrm>
              <a:off x="8015568" y="3788695"/>
              <a:ext cx="268538" cy="3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200" name="TextBox 199">
              <a:extLst>
                <a:ext uri="{FF2B5EF4-FFF2-40B4-BE49-F238E27FC236}">
                  <a16:creationId xmlns:a16="http://schemas.microsoft.com/office/drawing/2014/main" id="{8BB43864-B493-AEF6-E75D-1CADA187866E}"/>
                </a:ext>
              </a:extLst>
            </p:cNvPr>
            <p:cNvSpPr txBox="1"/>
            <p:nvPr/>
          </p:nvSpPr>
          <p:spPr bwMode="auto">
            <a:xfrm>
              <a:off x="7505353" y="3788695"/>
              <a:ext cx="268537" cy="3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201" name="TextBox 200">
              <a:extLst>
                <a:ext uri="{FF2B5EF4-FFF2-40B4-BE49-F238E27FC236}">
                  <a16:creationId xmlns:a16="http://schemas.microsoft.com/office/drawing/2014/main" id="{DFC308F9-0685-9C1D-094E-C00BC8934961}"/>
                </a:ext>
              </a:extLst>
            </p:cNvPr>
            <p:cNvSpPr txBox="1"/>
            <p:nvPr/>
          </p:nvSpPr>
          <p:spPr bwMode="auto">
            <a:xfrm>
              <a:off x="8198902" y="3788695"/>
              <a:ext cx="357426" cy="3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202" name="TextBox 201">
              <a:extLst>
                <a:ext uri="{FF2B5EF4-FFF2-40B4-BE49-F238E27FC236}">
                  <a16:creationId xmlns:a16="http://schemas.microsoft.com/office/drawing/2014/main" id="{36D323FF-ECA1-FFB1-B755-F7315442A067}"/>
                </a:ext>
              </a:extLst>
            </p:cNvPr>
            <p:cNvSpPr txBox="1"/>
            <p:nvPr/>
          </p:nvSpPr>
          <p:spPr bwMode="auto">
            <a:xfrm>
              <a:off x="8935772" y="3788695"/>
              <a:ext cx="357426" cy="3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203" name="TextBox 202">
              <a:extLst>
                <a:ext uri="{FF2B5EF4-FFF2-40B4-BE49-F238E27FC236}">
                  <a16:creationId xmlns:a16="http://schemas.microsoft.com/office/drawing/2014/main" id="{3ACD4FEF-959F-BAA9-D445-96BF7E1D3911}"/>
                </a:ext>
              </a:extLst>
            </p:cNvPr>
            <p:cNvSpPr txBox="1"/>
            <p:nvPr/>
          </p:nvSpPr>
          <p:spPr bwMode="auto">
            <a:xfrm>
              <a:off x="8692362" y="3788695"/>
              <a:ext cx="357426" cy="3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204" name="TextBox 203">
              <a:extLst>
                <a:ext uri="{FF2B5EF4-FFF2-40B4-BE49-F238E27FC236}">
                  <a16:creationId xmlns:a16="http://schemas.microsoft.com/office/drawing/2014/main" id="{5DC6CB92-943F-B3F5-8498-8F0CB43FE344}"/>
                </a:ext>
              </a:extLst>
            </p:cNvPr>
            <p:cNvSpPr txBox="1"/>
            <p:nvPr/>
          </p:nvSpPr>
          <p:spPr bwMode="auto">
            <a:xfrm>
              <a:off x="9440272" y="3788695"/>
              <a:ext cx="357426" cy="3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205" name="TextBox 204">
              <a:extLst>
                <a:ext uri="{FF2B5EF4-FFF2-40B4-BE49-F238E27FC236}">
                  <a16:creationId xmlns:a16="http://schemas.microsoft.com/office/drawing/2014/main" id="{E9A7A09F-492C-A510-591C-67BE9C9CFFD3}"/>
                </a:ext>
              </a:extLst>
            </p:cNvPr>
            <p:cNvSpPr txBox="1"/>
            <p:nvPr/>
          </p:nvSpPr>
          <p:spPr bwMode="auto">
            <a:xfrm>
              <a:off x="9701385" y="3788695"/>
              <a:ext cx="357426" cy="3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a:t>
              </a:r>
            </a:p>
          </p:txBody>
        </p:sp>
        <p:sp>
          <p:nvSpPr>
            <p:cNvPr id="206" name="TextBox 205">
              <a:extLst>
                <a:ext uri="{FF2B5EF4-FFF2-40B4-BE49-F238E27FC236}">
                  <a16:creationId xmlns:a16="http://schemas.microsoft.com/office/drawing/2014/main" id="{A1870BBC-5907-522A-2615-1C50ACED39CC}"/>
                </a:ext>
              </a:extLst>
            </p:cNvPr>
            <p:cNvSpPr txBox="1"/>
            <p:nvPr/>
          </p:nvSpPr>
          <p:spPr bwMode="auto">
            <a:xfrm>
              <a:off x="10214761" y="3788695"/>
              <a:ext cx="357426" cy="3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26</a:t>
              </a:r>
            </a:p>
          </p:txBody>
        </p:sp>
        <p:sp>
          <p:nvSpPr>
            <p:cNvPr id="207" name="TextBox 206">
              <a:extLst>
                <a:ext uri="{FF2B5EF4-FFF2-40B4-BE49-F238E27FC236}">
                  <a16:creationId xmlns:a16="http://schemas.microsoft.com/office/drawing/2014/main" id="{3DBC8675-7C6B-C883-44C0-06D9746CD391}"/>
                </a:ext>
              </a:extLst>
            </p:cNvPr>
            <p:cNvSpPr txBox="1"/>
            <p:nvPr/>
          </p:nvSpPr>
          <p:spPr bwMode="auto">
            <a:xfrm>
              <a:off x="10462597" y="3788695"/>
              <a:ext cx="357426" cy="3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28</a:t>
              </a:r>
            </a:p>
          </p:txBody>
        </p:sp>
        <p:sp>
          <p:nvSpPr>
            <p:cNvPr id="208" name="TextBox 207">
              <a:extLst>
                <a:ext uri="{FF2B5EF4-FFF2-40B4-BE49-F238E27FC236}">
                  <a16:creationId xmlns:a16="http://schemas.microsoft.com/office/drawing/2014/main" id="{48974DD2-60CD-5CE8-1905-82349E9A9549}"/>
                </a:ext>
              </a:extLst>
            </p:cNvPr>
            <p:cNvSpPr txBox="1"/>
            <p:nvPr/>
          </p:nvSpPr>
          <p:spPr bwMode="auto">
            <a:xfrm>
              <a:off x="10954903" y="3788695"/>
              <a:ext cx="357426" cy="3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32</a:t>
              </a:r>
            </a:p>
          </p:txBody>
        </p:sp>
        <p:sp>
          <p:nvSpPr>
            <p:cNvPr id="209" name="TextBox 208">
              <a:extLst>
                <a:ext uri="{FF2B5EF4-FFF2-40B4-BE49-F238E27FC236}">
                  <a16:creationId xmlns:a16="http://schemas.microsoft.com/office/drawing/2014/main" id="{8550F55E-02B0-666F-2B6F-602151AF2B3D}"/>
                </a:ext>
              </a:extLst>
            </p:cNvPr>
            <p:cNvSpPr txBox="1"/>
            <p:nvPr/>
          </p:nvSpPr>
          <p:spPr bwMode="auto">
            <a:xfrm>
              <a:off x="11193144" y="3788695"/>
              <a:ext cx="357426" cy="3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34</a:t>
              </a:r>
            </a:p>
          </p:txBody>
        </p:sp>
        <p:grpSp>
          <p:nvGrpSpPr>
            <p:cNvPr id="210" name="Group 209">
              <a:extLst>
                <a:ext uri="{FF2B5EF4-FFF2-40B4-BE49-F238E27FC236}">
                  <a16:creationId xmlns:a16="http://schemas.microsoft.com/office/drawing/2014/main" id="{51EEEE37-7B8D-ADA6-DAA5-581267874355}"/>
                </a:ext>
              </a:extLst>
            </p:cNvPr>
            <p:cNvGrpSpPr/>
            <p:nvPr/>
          </p:nvGrpSpPr>
          <p:grpSpPr>
            <a:xfrm>
              <a:off x="7143178" y="1614988"/>
              <a:ext cx="4237524" cy="861424"/>
              <a:chOff x="1753985" y="2626822"/>
              <a:chExt cx="4355870" cy="814646"/>
            </a:xfrm>
          </p:grpSpPr>
          <p:sp>
            <p:nvSpPr>
              <p:cNvPr id="259" name="Freeform: Shape 258">
                <a:extLst>
                  <a:ext uri="{FF2B5EF4-FFF2-40B4-BE49-F238E27FC236}">
                    <a16:creationId xmlns:a16="http://schemas.microsoft.com/office/drawing/2014/main" id="{8F207E88-7BD2-4E99-7F0A-83D62CCF5B83}"/>
                  </a:ext>
                </a:extLst>
              </p:cNvPr>
              <p:cNvSpPr/>
              <p:nvPr/>
            </p:nvSpPr>
            <p:spPr bwMode="auto">
              <a:xfrm>
                <a:off x="1753985" y="2626822"/>
                <a:ext cx="4355870" cy="785553"/>
              </a:xfrm>
              <a:custGeom>
                <a:avLst/>
                <a:gdLst>
                  <a:gd name="connsiteX0" fmla="*/ 4355870 w 4355870"/>
                  <a:gd name="connsiteY0" fmla="*/ 785553 h 785553"/>
                  <a:gd name="connsiteX1" fmla="*/ 1566950 w 4355870"/>
                  <a:gd name="connsiteY1" fmla="*/ 785553 h 785553"/>
                  <a:gd name="connsiteX2" fmla="*/ 1566950 w 4355870"/>
                  <a:gd name="connsiteY2" fmla="*/ 739833 h 785553"/>
                  <a:gd name="connsiteX3" fmla="*/ 1496291 w 4355870"/>
                  <a:gd name="connsiteY3" fmla="*/ 739833 h 785553"/>
                  <a:gd name="connsiteX4" fmla="*/ 1496291 w 4355870"/>
                  <a:gd name="connsiteY4" fmla="*/ 694113 h 785553"/>
                  <a:gd name="connsiteX5" fmla="*/ 1267691 w 4355870"/>
                  <a:gd name="connsiteY5" fmla="*/ 694113 h 785553"/>
                  <a:gd name="connsiteX6" fmla="*/ 1267691 w 4355870"/>
                  <a:gd name="connsiteY6" fmla="*/ 648393 h 785553"/>
                  <a:gd name="connsiteX7" fmla="*/ 1209502 w 4355870"/>
                  <a:gd name="connsiteY7" fmla="*/ 648393 h 785553"/>
                  <a:gd name="connsiteX8" fmla="*/ 1209502 w 4355870"/>
                  <a:gd name="connsiteY8" fmla="*/ 598516 h 785553"/>
                  <a:gd name="connsiteX9" fmla="*/ 968433 w 4355870"/>
                  <a:gd name="connsiteY9" fmla="*/ 598516 h 785553"/>
                  <a:gd name="connsiteX10" fmla="*/ 968433 w 4355870"/>
                  <a:gd name="connsiteY10" fmla="*/ 511233 h 785553"/>
                  <a:gd name="connsiteX11" fmla="*/ 847899 w 4355870"/>
                  <a:gd name="connsiteY11" fmla="*/ 511233 h 785553"/>
                  <a:gd name="connsiteX12" fmla="*/ 847899 w 4355870"/>
                  <a:gd name="connsiteY12" fmla="*/ 482138 h 785553"/>
                  <a:gd name="connsiteX13" fmla="*/ 793866 w 4355870"/>
                  <a:gd name="connsiteY13" fmla="*/ 482138 h 785553"/>
                  <a:gd name="connsiteX14" fmla="*/ 793866 w 4355870"/>
                  <a:gd name="connsiteY14" fmla="*/ 440574 h 785553"/>
                  <a:gd name="connsiteX15" fmla="*/ 768928 w 4355870"/>
                  <a:gd name="connsiteY15" fmla="*/ 440574 h 785553"/>
                  <a:gd name="connsiteX16" fmla="*/ 768928 w 4355870"/>
                  <a:gd name="connsiteY16" fmla="*/ 394854 h 785553"/>
                  <a:gd name="connsiteX17" fmla="*/ 706582 w 4355870"/>
                  <a:gd name="connsiteY17" fmla="*/ 394854 h 785553"/>
                  <a:gd name="connsiteX18" fmla="*/ 706582 w 4355870"/>
                  <a:gd name="connsiteY18" fmla="*/ 278476 h 785553"/>
                  <a:gd name="connsiteX19" fmla="*/ 515390 w 4355870"/>
                  <a:gd name="connsiteY19" fmla="*/ 278476 h 785553"/>
                  <a:gd name="connsiteX20" fmla="*/ 515390 w 4355870"/>
                  <a:gd name="connsiteY20" fmla="*/ 224443 h 785553"/>
                  <a:gd name="connsiteX21" fmla="*/ 382386 w 4355870"/>
                  <a:gd name="connsiteY21" fmla="*/ 224443 h 785553"/>
                  <a:gd name="connsiteX22" fmla="*/ 382386 w 4355870"/>
                  <a:gd name="connsiteY22" fmla="*/ 187036 h 785553"/>
                  <a:gd name="connsiteX23" fmla="*/ 344979 w 4355870"/>
                  <a:gd name="connsiteY23" fmla="*/ 187036 h 785553"/>
                  <a:gd name="connsiteX24" fmla="*/ 344979 w 4355870"/>
                  <a:gd name="connsiteY24" fmla="*/ 157942 h 785553"/>
                  <a:gd name="connsiteX25" fmla="*/ 328353 w 4355870"/>
                  <a:gd name="connsiteY25" fmla="*/ 157942 h 785553"/>
                  <a:gd name="connsiteX26" fmla="*/ 328353 w 4355870"/>
                  <a:gd name="connsiteY26" fmla="*/ 112222 h 785553"/>
                  <a:gd name="connsiteX27" fmla="*/ 174568 w 4355870"/>
                  <a:gd name="connsiteY27" fmla="*/ 112222 h 785553"/>
                  <a:gd name="connsiteX28" fmla="*/ 174568 w 4355870"/>
                  <a:gd name="connsiteY28" fmla="*/ 62345 h 785553"/>
                  <a:gd name="connsiteX29" fmla="*/ 145473 w 4355870"/>
                  <a:gd name="connsiteY29" fmla="*/ 62345 h 785553"/>
                  <a:gd name="connsiteX30" fmla="*/ 145473 w 4355870"/>
                  <a:gd name="connsiteY30" fmla="*/ 0 h 785553"/>
                  <a:gd name="connsiteX31" fmla="*/ 0 w 4355870"/>
                  <a:gd name="connsiteY31" fmla="*/ 0 h 785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355870" h="785553">
                    <a:moveTo>
                      <a:pt x="4355870" y="785553"/>
                    </a:moveTo>
                    <a:lnTo>
                      <a:pt x="1566950" y="785553"/>
                    </a:lnTo>
                    <a:lnTo>
                      <a:pt x="1566950" y="739833"/>
                    </a:lnTo>
                    <a:lnTo>
                      <a:pt x="1496291" y="739833"/>
                    </a:lnTo>
                    <a:lnTo>
                      <a:pt x="1496291" y="694113"/>
                    </a:lnTo>
                    <a:lnTo>
                      <a:pt x="1267691" y="694113"/>
                    </a:lnTo>
                    <a:lnTo>
                      <a:pt x="1267691" y="648393"/>
                    </a:lnTo>
                    <a:lnTo>
                      <a:pt x="1209502" y="648393"/>
                    </a:lnTo>
                    <a:lnTo>
                      <a:pt x="1209502" y="598516"/>
                    </a:lnTo>
                    <a:lnTo>
                      <a:pt x="968433" y="598516"/>
                    </a:lnTo>
                    <a:lnTo>
                      <a:pt x="968433" y="511233"/>
                    </a:lnTo>
                    <a:lnTo>
                      <a:pt x="847899" y="511233"/>
                    </a:lnTo>
                    <a:lnTo>
                      <a:pt x="847899" y="482138"/>
                    </a:lnTo>
                    <a:lnTo>
                      <a:pt x="793866" y="482138"/>
                    </a:lnTo>
                    <a:lnTo>
                      <a:pt x="793866" y="440574"/>
                    </a:lnTo>
                    <a:lnTo>
                      <a:pt x="768928" y="440574"/>
                    </a:lnTo>
                    <a:lnTo>
                      <a:pt x="768928" y="394854"/>
                    </a:lnTo>
                    <a:lnTo>
                      <a:pt x="706582" y="394854"/>
                    </a:lnTo>
                    <a:lnTo>
                      <a:pt x="706582" y="278476"/>
                    </a:lnTo>
                    <a:lnTo>
                      <a:pt x="515390" y="278476"/>
                    </a:lnTo>
                    <a:lnTo>
                      <a:pt x="515390" y="224443"/>
                    </a:lnTo>
                    <a:lnTo>
                      <a:pt x="382386" y="224443"/>
                    </a:lnTo>
                    <a:lnTo>
                      <a:pt x="382386" y="187036"/>
                    </a:lnTo>
                    <a:lnTo>
                      <a:pt x="344979" y="187036"/>
                    </a:lnTo>
                    <a:lnTo>
                      <a:pt x="344979" y="157942"/>
                    </a:lnTo>
                    <a:lnTo>
                      <a:pt x="328353" y="157942"/>
                    </a:lnTo>
                    <a:lnTo>
                      <a:pt x="328353" y="112222"/>
                    </a:lnTo>
                    <a:lnTo>
                      <a:pt x="174568" y="112222"/>
                    </a:lnTo>
                    <a:lnTo>
                      <a:pt x="174568" y="62345"/>
                    </a:lnTo>
                    <a:lnTo>
                      <a:pt x="145473" y="62345"/>
                    </a:lnTo>
                    <a:lnTo>
                      <a:pt x="145473" y="0"/>
                    </a:lnTo>
                    <a:lnTo>
                      <a:pt x="0" y="0"/>
                    </a:lnTo>
                  </a:path>
                </a:pathLst>
              </a:custGeom>
              <a:noFill/>
              <a:ln w="28575">
                <a:solidFill>
                  <a:schemeClr val="accent1"/>
                </a:solidFill>
                <a:miter lim="800000"/>
                <a:headEnd/>
                <a:tailEnd/>
              </a:ln>
            </p:spPr>
            <p:txBody>
              <a:bodyPr rtlCol="0" anchor="ctr"/>
              <a:lstStyle/>
              <a:p>
                <a:pPr algn="ctr"/>
                <a:endParaRPr lang="en-US" dirty="0"/>
              </a:p>
            </p:txBody>
          </p:sp>
          <p:cxnSp>
            <p:nvCxnSpPr>
              <p:cNvPr id="260" name="Straight Connector 259">
                <a:extLst>
                  <a:ext uri="{FF2B5EF4-FFF2-40B4-BE49-F238E27FC236}">
                    <a16:creationId xmlns:a16="http://schemas.microsoft.com/office/drawing/2014/main" id="{7FFBDAA9-3518-1E3F-8EC8-42838B39D324}"/>
                  </a:ext>
                </a:extLst>
              </p:cNvPr>
              <p:cNvCxnSpPr>
                <a:cxnSpLocks/>
              </p:cNvCxnSpPr>
              <p:nvPr/>
            </p:nvCxnSpPr>
            <p:spPr bwMode="auto">
              <a:xfrm>
                <a:off x="5345084" y="3387435"/>
                <a:ext cx="0" cy="54033"/>
              </a:xfrm>
              <a:prstGeom prst="line">
                <a:avLst/>
              </a:prstGeom>
              <a:noFill/>
              <a:ln w="12700" cap="flat" cmpd="sng" algn="ctr">
                <a:solidFill>
                  <a:schemeClr val="accent1"/>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931AE2AA-D918-3D6F-2EC0-FA9BF169D8AA}"/>
                  </a:ext>
                </a:extLst>
              </p:cNvPr>
              <p:cNvCxnSpPr>
                <a:cxnSpLocks/>
              </p:cNvCxnSpPr>
              <p:nvPr/>
            </p:nvCxnSpPr>
            <p:spPr bwMode="auto">
              <a:xfrm>
                <a:off x="6067514" y="3387435"/>
                <a:ext cx="0" cy="54033"/>
              </a:xfrm>
              <a:prstGeom prst="line">
                <a:avLst/>
              </a:prstGeom>
              <a:noFill/>
              <a:ln w="12700" cap="flat" cmpd="sng" algn="ctr">
                <a:solidFill>
                  <a:schemeClr val="accent1"/>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8712B5A1-EDD3-87C9-0442-60D42EE0191F}"/>
                  </a:ext>
                </a:extLst>
              </p:cNvPr>
              <p:cNvCxnSpPr>
                <a:cxnSpLocks/>
              </p:cNvCxnSpPr>
              <p:nvPr/>
            </p:nvCxnSpPr>
            <p:spPr bwMode="auto">
              <a:xfrm>
                <a:off x="5728855" y="3387435"/>
                <a:ext cx="0" cy="54033"/>
              </a:xfrm>
              <a:prstGeom prst="line">
                <a:avLst/>
              </a:prstGeom>
              <a:noFill/>
              <a:ln w="12700" cap="flat" cmpd="sng" algn="ctr">
                <a:solidFill>
                  <a:schemeClr val="accent1"/>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8B70325D-D9AC-2F15-7AB9-D0CB31023B5B}"/>
                  </a:ext>
                </a:extLst>
              </p:cNvPr>
              <p:cNvCxnSpPr>
                <a:cxnSpLocks/>
              </p:cNvCxnSpPr>
              <p:nvPr/>
            </p:nvCxnSpPr>
            <p:spPr bwMode="auto">
              <a:xfrm>
                <a:off x="5752408" y="3387435"/>
                <a:ext cx="0" cy="54033"/>
              </a:xfrm>
              <a:prstGeom prst="line">
                <a:avLst/>
              </a:prstGeom>
              <a:noFill/>
              <a:ln w="12700" cap="flat" cmpd="sng" algn="ctr">
                <a:solidFill>
                  <a:schemeClr val="accent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E403FF18-01A0-6886-AABF-A3B248584E88}"/>
                  </a:ext>
                </a:extLst>
              </p:cNvPr>
              <p:cNvCxnSpPr>
                <a:cxnSpLocks/>
              </p:cNvCxnSpPr>
              <p:nvPr/>
            </p:nvCxnSpPr>
            <p:spPr bwMode="auto">
              <a:xfrm>
                <a:off x="5376950" y="3387435"/>
                <a:ext cx="0" cy="54033"/>
              </a:xfrm>
              <a:prstGeom prst="line">
                <a:avLst/>
              </a:prstGeom>
              <a:noFill/>
              <a:ln w="28575" cap="flat" cmpd="sng" algn="ctr">
                <a:solidFill>
                  <a:schemeClr val="accent1"/>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35E4231F-E59D-3AF5-5740-8F5BE8426116}"/>
                  </a:ext>
                </a:extLst>
              </p:cNvPr>
              <p:cNvCxnSpPr>
                <a:cxnSpLocks/>
              </p:cNvCxnSpPr>
              <p:nvPr/>
            </p:nvCxnSpPr>
            <p:spPr bwMode="auto">
              <a:xfrm>
                <a:off x="4690372" y="3387435"/>
                <a:ext cx="0" cy="54033"/>
              </a:xfrm>
              <a:prstGeom prst="line">
                <a:avLst/>
              </a:prstGeom>
              <a:noFill/>
              <a:ln w="12700" cap="flat" cmpd="sng" algn="ctr">
                <a:solidFill>
                  <a:schemeClr val="accent1"/>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CC3AE55E-73B8-B47E-C32D-9A9DA6254215}"/>
                  </a:ext>
                </a:extLst>
              </p:cNvPr>
              <p:cNvCxnSpPr>
                <a:cxnSpLocks/>
              </p:cNvCxnSpPr>
              <p:nvPr/>
            </p:nvCxnSpPr>
            <p:spPr bwMode="auto">
              <a:xfrm>
                <a:off x="4079386" y="3387435"/>
                <a:ext cx="0" cy="54033"/>
              </a:xfrm>
              <a:prstGeom prst="line">
                <a:avLst/>
              </a:prstGeom>
              <a:noFill/>
              <a:ln w="12700" cap="flat" cmpd="sng" algn="ctr">
                <a:solidFill>
                  <a:schemeClr val="accent1"/>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129266D0-F4FB-9305-EAE5-7D64A063711A}"/>
                  </a:ext>
                </a:extLst>
              </p:cNvPr>
              <p:cNvCxnSpPr>
                <a:cxnSpLocks/>
              </p:cNvCxnSpPr>
              <p:nvPr/>
            </p:nvCxnSpPr>
            <p:spPr bwMode="auto">
              <a:xfrm>
                <a:off x="2795848" y="3194859"/>
                <a:ext cx="0" cy="54033"/>
              </a:xfrm>
              <a:prstGeom prst="line">
                <a:avLst/>
              </a:prstGeom>
              <a:noFill/>
              <a:ln w="12700" cap="flat" cmpd="sng" algn="ctr">
                <a:solidFill>
                  <a:schemeClr val="accent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AF0655FD-F8F7-A530-1DFA-B6635D264D7A}"/>
                  </a:ext>
                </a:extLst>
              </p:cNvPr>
              <p:cNvCxnSpPr>
                <a:cxnSpLocks/>
              </p:cNvCxnSpPr>
              <p:nvPr/>
            </p:nvCxnSpPr>
            <p:spPr bwMode="auto">
              <a:xfrm>
                <a:off x="4199921" y="3387435"/>
                <a:ext cx="0" cy="54033"/>
              </a:xfrm>
              <a:prstGeom prst="line">
                <a:avLst/>
              </a:prstGeom>
              <a:noFill/>
              <a:ln w="12700" cap="flat" cmpd="sng" algn="ctr">
                <a:solidFill>
                  <a:schemeClr val="accent1"/>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51035418-FF2E-2461-3FCB-DABE9B77277A}"/>
                  </a:ext>
                </a:extLst>
              </p:cNvPr>
              <p:cNvCxnSpPr>
                <a:cxnSpLocks/>
              </p:cNvCxnSpPr>
              <p:nvPr/>
            </p:nvCxnSpPr>
            <p:spPr bwMode="auto">
              <a:xfrm>
                <a:off x="3757353" y="3387435"/>
                <a:ext cx="0" cy="54033"/>
              </a:xfrm>
              <a:prstGeom prst="line">
                <a:avLst/>
              </a:prstGeom>
              <a:noFill/>
              <a:ln w="12700" cap="flat" cmpd="sng" algn="ctr">
                <a:solidFill>
                  <a:schemeClr val="accent1"/>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AF17C929-640E-32CB-DA9E-0998D334C5B6}"/>
                  </a:ext>
                </a:extLst>
              </p:cNvPr>
              <p:cNvCxnSpPr>
                <a:cxnSpLocks/>
              </p:cNvCxnSpPr>
              <p:nvPr/>
            </p:nvCxnSpPr>
            <p:spPr bwMode="auto">
              <a:xfrm>
                <a:off x="3938848" y="3387435"/>
                <a:ext cx="0" cy="54033"/>
              </a:xfrm>
              <a:prstGeom prst="line">
                <a:avLst/>
              </a:prstGeom>
              <a:noFill/>
              <a:ln w="12700" cap="flat" cmpd="sng" algn="ctr">
                <a:solidFill>
                  <a:schemeClr val="accent1"/>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AB4F6540-9782-11A1-09AF-A628A230958A}"/>
                  </a:ext>
                </a:extLst>
              </p:cNvPr>
              <p:cNvCxnSpPr>
                <a:cxnSpLocks/>
              </p:cNvCxnSpPr>
              <p:nvPr/>
            </p:nvCxnSpPr>
            <p:spPr bwMode="auto">
              <a:xfrm>
                <a:off x="4660670" y="3387435"/>
                <a:ext cx="0" cy="54033"/>
              </a:xfrm>
              <a:prstGeom prst="line">
                <a:avLst/>
              </a:prstGeom>
              <a:noFill/>
              <a:ln w="28575" cap="flat" cmpd="sng" algn="ctr">
                <a:solidFill>
                  <a:schemeClr val="accent1"/>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EE7D3EBE-68F1-6465-21EE-1E11D14D9EDC}"/>
                  </a:ext>
                </a:extLst>
              </p:cNvPr>
              <p:cNvCxnSpPr>
                <a:cxnSpLocks/>
              </p:cNvCxnSpPr>
              <p:nvPr/>
            </p:nvCxnSpPr>
            <p:spPr bwMode="auto">
              <a:xfrm>
                <a:off x="5740547" y="3387434"/>
                <a:ext cx="0" cy="54033"/>
              </a:xfrm>
              <a:prstGeom prst="line">
                <a:avLst/>
              </a:prstGeom>
              <a:noFill/>
              <a:ln w="12700" cap="flat" cmpd="sng" algn="ctr">
                <a:solidFill>
                  <a:schemeClr val="accent1"/>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C3B2BBC5-858E-BF09-E5F2-13A4C05C3857}"/>
                  </a:ext>
                </a:extLst>
              </p:cNvPr>
              <p:cNvCxnSpPr>
                <a:cxnSpLocks/>
              </p:cNvCxnSpPr>
              <p:nvPr/>
            </p:nvCxnSpPr>
            <p:spPr bwMode="auto">
              <a:xfrm>
                <a:off x="2183477" y="2823557"/>
                <a:ext cx="0" cy="54033"/>
              </a:xfrm>
              <a:prstGeom prst="line">
                <a:avLst/>
              </a:prstGeom>
              <a:noFill/>
              <a:ln w="12700" cap="flat" cmpd="sng" algn="ctr">
                <a:solidFill>
                  <a:schemeClr val="accent1"/>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478E9843-D7E8-54BB-8EFD-CA21BD5067BB}"/>
                  </a:ext>
                </a:extLst>
              </p:cNvPr>
              <p:cNvCxnSpPr>
                <a:cxnSpLocks/>
              </p:cNvCxnSpPr>
              <p:nvPr/>
            </p:nvCxnSpPr>
            <p:spPr bwMode="auto">
              <a:xfrm>
                <a:off x="4319848" y="3387435"/>
                <a:ext cx="0" cy="54033"/>
              </a:xfrm>
              <a:prstGeom prst="line">
                <a:avLst/>
              </a:prstGeom>
              <a:noFill/>
              <a:ln w="28575" cap="flat" cmpd="sng" algn="ctr">
                <a:solidFill>
                  <a:schemeClr val="accent1"/>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1FEF0DE9-D7C5-E118-8408-234F71CEA80E}"/>
                  </a:ext>
                </a:extLst>
              </p:cNvPr>
              <p:cNvCxnSpPr>
                <a:cxnSpLocks/>
              </p:cNvCxnSpPr>
              <p:nvPr/>
            </p:nvCxnSpPr>
            <p:spPr bwMode="auto">
              <a:xfrm>
                <a:off x="5037513" y="3387435"/>
                <a:ext cx="0" cy="54033"/>
              </a:xfrm>
              <a:prstGeom prst="line">
                <a:avLst/>
              </a:prstGeom>
              <a:noFill/>
              <a:ln w="28575" cap="flat" cmpd="sng" algn="ctr">
                <a:solidFill>
                  <a:schemeClr val="accent1"/>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26846945-BCE5-B006-9DD9-D997E202A1D2}"/>
                  </a:ext>
                </a:extLst>
              </p:cNvPr>
              <p:cNvCxnSpPr>
                <a:cxnSpLocks/>
              </p:cNvCxnSpPr>
              <p:nvPr/>
            </p:nvCxnSpPr>
            <p:spPr bwMode="auto">
              <a:xfrm>
                <a:off x="5396346" y="3387435"/>
                <a:ext cx="0" cy="54033"/>
              </a:xfrm>
              <a:prstGeom prst="line">
                <a:avLst/>
              </a:prstGeom>
              <a:noFill/>
              <a:ln w="28575" cap="flat" cmpd="sng" algn="ctr">
                <a:solidFill>
                  <a:schemeClr val="accent1"/>
                </a:solidFill>
                <a:prstDash val="solid"/>
                <a:round/>
                <a:headEnd type="none" w="med" len="med"/>
                <a:tailEnd type="none" w="med" len="med"/>
              </a:ln>
              <a:effectLst/>
            </p:spPr>
          </p:cxnSp>
        </p:grpSp>
        <p:sp>
          <p:nvSpPr>
            <p:cNvPr id="211" name="Freeform: Shape 210">
              <a:extLst>
                <a:ext uri="{FF2B5EF4-FFF2-40B4-BE49-F238E27FC236}">
                  <a16:creationId xmlns:a16="http://schemas.microsoft.com/office/drawing/2014/main" id="{4904E164-FE74-F090-4DEF-F8D85FE9F3BB}"/>
                </a:ext>
              </a:extLst>
            </p:cNvPr>
            <p:cNvSpPr/>
            <p:nvPr/>
          </p:nvSpPr>
          <p:spPr bwMode="auto">
            <a:xfrm>
              <a:off x="7144510" y="1613788"/>
              <a:ext cx="4233431" cy="1813435"/>
            </a:xfrm>
            <a:custGeom>
              <a:avLst/>
              <a:gdLst>
                <a:gd name="connsiteX0" fmla="*/ 4351663 w 4351663"/>
                <a:gd name="connsiteY0" fmla="*/ 1714959 h 1714959"/>
                <a:gd name="connsiteX1" fmla="*/ 2574275 w 4351663"/>
                <a:gd name="connsiteY1" fmla="*/ 1714959 h 1714959"/>
                <a:gd name="connsiteX2" fmla="*/ 2574275 w 4351663"/>
                <a:gd name="connsiteY2" fmla="*/ 1674564 h 1714959"/>
                <a:gd name="connsiteX3" fmla="*/ 2207046 w 4351663"/>
                <a:gd name="connsiteY3" fmla="*/ 1674564 h 1714959"/>
                <a:gd name="connsiteX4" fmla="*/ 2207046 w 4351663"/>
                <a:gd name="connsiteY4" fmla="*/ 1579084 h 1714959"/>
                <a:gd name="connsiteX5" fmla="*/ 1817783 w 4351663"/>
                <a:gd name="connsiteY5" fmla="*/ 1579084 h 1714959"/>
                <a:gd name="connsiteX6" fmla="*/ 1817783 w 4351663"/>
                <a:gd name="connsiteY6" fmla="*/ 1542361 h 1714959"/>
                <a:gd name="connsiteX7" fmla="*/ 1512983 w 4351663"/>
                <a:gd name="connsiteY7" fmla="*/ 1542361 h 1714959"/>
                <a:gd name="connsiteX8" fmla="*/ 1512983 w 4351663"/>
                <a:gd name="connsiteY8" fmla="*/ 1498294 h 1714959"/>
                <a:gd name="connsiteX9" fmla="*/ 1483605 w 4351663"/>
                <a:gd name="connsiteY9" fmla="*/ 1498294 h 1714959"/>
                <a:gd name="connsiteX10" fmla="*/ 1483605 w 4351663"/>
                <a:gd name="connsiteY10" fmla="*/ 1454226 h 1714959"/>
                <a:gd name="connsiteX11" fmla="*/ 1255923 w 4351663"/>
                <a:gd name="connsiteY11" fmla="*/ 1454226 h 1714959"/>
                <a:gd name="connsiteX12" fmla="*/ 1255923 w 4351663"/>
                <a:gd name="connsiteY12" fmla="*/ 1410159 h 1714959"/>
                <a:gd name="connsiteX13" fmla="*/ 1233889 w 4351663"/>
                <a:gd name="connsiteY13" fmla="*/ 1410159 h 1714959"/>
                <a:gd name="connsiteX14" fmla="*/ 1233889 w 4351663"/>
                <a:gd name="connsiteY14" fmla="*/ 1255923 h 1714959"/>
                <a:gd name="connsiteX15" fmla="*/ 1219200 w 4351663"/>
                <a:gd name="connsiteY15" fmla="*/ 1255923 h 1714959"/>
                <a:gd name="connsiteX16" fmla="*/ 1219200 w 4351663"/>
                <a:gd name="connsiteY16" fmla="*/ 1204511 h 1714959"/>
                <a:gd name="connsiteX17" fmla="*/ 1204511 w 4351663"/>
                <a:gd name="connsiteY17" fmla="*/ 1204511 h 1714959"/>
                <a:gd name="connsiteX18" fmla="*/ 1204511 w 4351663"/>
                <a:gd name="connsiteY18" fmla="*/ 1134737 h 1714959"/>
                <a:gd name="connsiteX19" fmla="*/ 1064964 w 4351663"/>
                <a:gd name="connsiteY19" fmla="*/ 1134737 h 1714959"/>
                <a:gd name="connsiteX20" fmla="*/ 1064964 w 4351663"/>
                <a:gd name="connsiteY20" fmla="*/ 1109031 h 1714959"/>
                <a:gd name="connsiteX21" fmla="*/ 998863 w 4351663"/>
                <a:gd name="connsiteY21" fmla="*/ 1109031 h 1714959"/>
                <a:gd name="connsiteX22" fmla="*/ 998863 w 4351663"/>
                <a:gd name="connsiteY22" fmla="*/ 1064964 h 1714959"/>
                <a:gd name="connsiteX23" fmla="*/ 984174 w 4351663"/>
                <a:gd name="connsiteY23" fmla="*/ 1064964 h 1714959"/>
                <a:gd name="connsiteX24" fmla="*/ 984174 w 4351663"/>
                <a:gd name="connsiteY24" fmla="*/ 995190 h 1714959"/>
                <a:gd name="connsiteX25" fmla="*/ 951123 w 4351663"/>
                <a:gd name="connsiteY25" fmla="*/ 995190 h 1714959"/>
                <a:gd name="connsiteX26" fmla="*/ 951123 w 4351663"/>
                <a:gd name="connsiteY26" fmla="*/ 954795 h 1714959"/>
                <a:gd name="connsiteX27" fmla="*/ 932762 w 4351663"/>
                <a:gd name="connsiteY27" fmla="*/ 954795 h 1714959"/>
                <a:gd name="connsiteX28" fmla="*/ 932762 w 4351663"/>
                <a:gd name="connsiteY28" fmla="*/ 921744 h 1714959"/>
                <a:gd name="connsiteX29" fmla="*/ 862988 w 4351663"/>
                <a:gd name="connsiteY29" fmla="*/ 921744 h 1714959"/>
                <a:gd name="connsiteX30" fmla="*/ 862988 w 4351663"/>
                <a:gd name="connsiteY30" fmla="*/ 888694 h 1714959"/>
                <a:gd name="connsiteX31" fmla="*/ 837282 w 4351663"/>
                <a:gd name="connsiteY31" fmla="*/ 888694 h 1714959"/>
                <a:gd name="connsiteX32" fmla="*/ 837282 w 4351663"/>
                <a:gd name="connsiteY32" fmla="*/ 848299 h 1714959"/>
                <a:gd name="connsiteX33" fmla="*/ 771181 w 4351663"/>
                <a:gd name="connsiteY33" fmla="*/ 848299 h 1714959"/>
                <a:gd name="connsiteX34" fmla="*/ 771181 w 4351663"/>
                <a:gd name="connsiteY34" fmla="*/ 815248 h 1714959"/>
                <a:gd name="connsiteX35" fmla="*/ 730786 w 4351663"/>
                <a:gd name="connsiteY35" fmla="*/ 815248 h 1714959"/>
                <a:gd name="connsiteX36" fmla="*/ 730786 w 4351663"/>
                <a:gd name="connsiteY36" fmla="*/ 778525 h 1714959"/>
                <a:gd name="connsiteX37" fmla="*/ 705080 w 4351663"/>
                <a:gd name="connsiteY37" fmla="*/ 778525 h 1714959"/>
                <a:gd name="connsiteX38" fmla="*/ 705080 w 4351663"/>
                <a:gd name="connsiteY38" fmla="*/ 705079 h 1714959"/>
                <a:gd name="connsiteX39" fmla="*/ 701407 w 4351663"/>
                <a:gd name="connsiteY39" fmla="*/ 705079 h 1714959"/>
                <a:gd name="connsiteX40" fmla="*/ 701407 w 4351663"/>
                <a:gd name="connsiteY40" fmla="*/ 499431 h 1714959"/>
                <a:gd name="connsiteX41" fmla="*/ 690391 w 4351663"/>
                <a:gd name="connsiteY41" fmla="*/ 499431 h 1714959"/>
                <a:gd name="connsiteX42" fmla="*/ 690391 w 4351663"/>
                <a:gd name="connsiteY42" fmla="*/ 470053 h 1714959"/>
                <a:gd name="connsiteX43" fmla="*/ 672029 w 4351663"/>
                <a:gd name="connsiteY43" fmla="*/ 470053 h 1714959"/>
                <a:gd name="connsiteX44" fmla="*/ 672029 w 4351663"/>
                <a:gd name="connsiteY44" fmla="*/ 396607 h 1714959"/>
                <a:gd name="connsiteX45" fmla="*/ 576550 w 4351663"/>
                <a:gd name="connsiteY45" fmla="*/ 396607 h 1714959"/>
                <a:gd name="connsiteX46" fmla="*/ 576550 w 4351663"/>
                <a:gd name="connsiteY46" fmla="*/ 374573 h 1714959"/>
                <a:gd name="connsiteX47" fmla="*/ 547171 w 4351663"/>
                <a:gd name="connsiteY47" fmla="*/ 374573 h 1714959"/>
                <a:gd name="connsiteX48" fmla="*/ 547171 w 4351663"/>
                <a:gd name="connsiteY48" fmla="*/ 297455 h 1714959"/>
                <a:gd name="connsiteX49" fmla="*/ 517793 w 4351663"/>
                <a:gd name="connsiteY49" fmla="*/ 297455 h 1714959"/>
                <a:gd name="connsiteX50" fmla="*/ 517793 w 4351663"/>
                <a:gd name="connsiteY50" fmla="*/ 216665 h 1714959"/>
                <a:gd name="connsiteX51" fmla="*/ 455364 w 4351663"/>
                <a:gd name="connsiteY51" fmla="*/ 216665 h 1714959"/>
                <a:gd name="connsiteX52" fmla="*/ 455364 w 4351663"/>
                <a:gd name="connsiteY52" fmla="*/ 198303 h 1714959"/>
                <a:gd name="connsiteX53" fmla="*/ 330506 w 4351663"/>
                <a:gd name="connsiteY53" fmla="*/ 198303 h 1714959"/>
                <a:gd name="connsiteX54" fmla="*/ 330506 w 4351663"/>
                <a:gd name="connsiteY54" fmla="*/ 157908 h 1714959"/>
                <a:gd name="connsiteX55" fmla="*/ 286439 w 4351663"/>
                <a:gd name="connsiteY55" fmla="*/ 157908 h 1714959"/>
                <a:gd name="connsiteX56" fmla="*/ 286439 w 4351663"/>
                <a:gd name="connsiteY56" fmla="*/ 124858 h 1714959"/>
                <a:gd name="connsiteX57" fmla="*/ 238699 w 4351663"/>
                <a:gd name="connsiteY57" fmla="*/ 124858 h 1714959"/>
                <a:gd name="connsiteX58" fmla="*/ 238699 w 4351663"/>
                <a:gd name="connsiteY58" fmla="*/ 95479 h 1714959"/>
                <a:gd name="connsiteX59" fmla="*/ 209321 w 4351663"/>
                <a:gd name="connsiteY59" fmla="*/ 95479 h 1714959"/>
                <a:gd name="connsiteX60" fmla="*/ 209321 w 4351663"/>
                <a:gd name="connsiteY60" fmla="*/ 66101 h 1714959"/>
                <a:gd name="connsiteX61" fmla="*/ 161581 w 4351663"/>
                <a:gd name="connsiteY61" fmla="*/ 66101 h 1714959"/>
                <a:gd name="connsiteX62" fmla="*/ 161581 w 4351663"/>
                <a:gd name="connsiteY62" fmla="*/ 0 h 1714959"/>
                <a:gd name="connsiteX63" fmla="*/ 0 w 4351663"/>
                <a:gd name="connsiteY63" fmla="*/ 0 h 171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351663" h="1714959">
                  <a:moveTo>
                    <a:pt x="4351663" y="1714959"/>
                  </a:moveTo>
                  <a:lnTo>
                    <a:pt x="2574275" y="1714959"/>
                  </a:lnTo>
                  <a:lnTo>
                    <a:pt x="2574275" y="1674564"/>
                  </a:lnTo>
                  <a:lnTo>
                    <a:pt x="2207046" y="1674564"/>
                  </a:lnTo>
                  <a:lnTo>
                    <a:pt x="2207046" y="1579084"/>
                  </a:lnTo>
                  <a:lnTo>
                    <a:pt x="1817783" y="1579084"/>
                  </a:lnTo>
                  <a:lnTo>
                    <a:pt x="1817783" y="1542361"/>
                  </a:lnTo>
                  <a:lnTo>
                    <a:pt x="1512983" y="1542361"/>
                  </a:lnTo>
                  <a:lnTo>
                    <a:pt x="1512983" y="1498294"/>
                  </a:lnTo>
                  <a:lnTo>
                    <a:pt x="1483605" y="1498294"/>
                  </a:lnTo>
                  <a:lnTo>
                    <a:pt x="1483605" y="1454226"/>
                  </a:lnTo>
                  <a:lnTo>
                    <a:pt x="1255923" y="1454226"/>
                  </a:lnTo>
                  <a:lnTo>
                    <a:pt x="1255923" y="1410159"/>
                  </a:lnTo>
                  <a:lnTo>
                    <a:pt x="1233889" y="1410159"/>
                  </a:lnTo>
                  <a:lnTo>
                    <a:pt x="1233889" y="1255923"/>
                  </a:lnTo>
                  <a:lnTo>
                    <a:pt x="1219200" y="1255923"/>
                  </a:lnTo>
                  <a:lnTo>
                    <a:pt x="1219200" y="1204511"/>
                  </a:lnTo>
                  <a:lnTo>
                    <a:pt x="1204511" y="1204511"/>
                  </a:lnTo>
                  <a:lnTo>
                    <a:pt x="1204511" y="1134737"/>
                  </a:lnTo>
                  <a:lnTo>
                    <a:pt x="1064964" y="1134737"/>
                  </a:lnTo>
                  <a:lnTo>
                    <a:pt x="1064964" y="1109031"/>
                  </a:lnTo>
                  <a:lnTo>
                    <a:pt x="998863" y="1109031"/>
                  </a:lnTo>
                  <a:lnTo>
                    <a:pt x="998863" y="1064964"/>
                  </a:lnTo>
                  <a:lnTo>
                    <a:pt x="984174" y="1064964"/>
                  </a:lnTo>
                  <a:lnTo>
                    <a:pt x="984174" y="995190"/>
                  </a:lnTo>
                  <a:lnTo>
                    <a:pt x="951123" y="995190"/>
                  </a:lnTo>
                  <a:lnTo>
                    <a:pt x="951123" y="954795"/>
                  </a:lnTo>
                  <a:lnTo>
                    <a:pt x="932762" y="954795"/>
                  </a:lnTo>
                  <a:lnTo>
                    <a:pt x="932762" y="921744"/>
                  </a:lnTo>
                  <a:lnTo>
                    <a:pt x="862988" y="921744"/>
                  </a:lnTo>
                  <a:lnTo>
                    <a:pt x="862988" y="888694"/>
                  </a:lnTo>
                  <a:lnTo>
                    <a:pt x="837282" y="888694"/>
                  </a:lnTo>
                  <a:lnTo>
                    <a:pt x="837282" y="848299"/>
                  </a:lnTo>
                  <a:lnTo>
                    <a:pt x="771181" y="848299"/>
                  </a:lnTo>
                  <a:lnTo>
                    <a:pt x="771181" y="815248"/>
                  </a:lnTo>
                  <a:lnTo>
                    <a:pt x="730786" y="815248"/>
                  </a:lnTo>
                  <a:lnTo>
                    <a:pt x="730786" y="778525"/>
                  </a:lnTo>
                  <a:lnTo>
                    <a:pt x="705080" y="778525"/>
                  </a:lnTo>
                  <a:lnTo>
                    <a:pt x="705080" y="705079"/>
                  </a:lnTo>
                  <a:lnTo>
                    <a:pt x="701407" y="705079"/>
                  </a:lnTo>
                  <a:lnTo>
                    <a:pt x="701407" y="499431"/>
                  </a:lnTo>
                  <a:lnTo>
                    <a:pt x="690391" y="499431"/>
                  </a:lnTo>
                  <a:lnTo>
                    <a:pt x="690391" y="470053"/>
                  </a:lnTo>
                  <a:lnTo>
                    <a:pt x="672029" y="470053"/>
                  </a:lnTo>
                  <a:lnTo>
                    <a:pt x="672029" y="396607"/>
                  </a:lnTo>
                  <a:lnTo>
                    <a:pt x="576550" y="396607"/>
                  </a:lnTo>
                  <a:lnTo>
                    <a:pt x="576550" y="374573"/>
                  </a:lnTo>
                  <a:lnTo>
                    <a:pt x="547171" y="374573"/>
                  </a:lnTo>
                  <a:lnTo>
                    <a:pt x="547171" y="297455"/>
                  </a:lnTo>
                  <a:lnTo>
                    <a:pt x="517793" y="297455"/>
                  </a:lnTo>
                  <a:lnTo>
                    <a:pt x="517793" y="216665"/>
                  </a:lnTo>
                  <a:lnTo>
                    <a:pt x="455364" y="216665"/>
                  </a:lnTo>
                  <a:lnTo>
                    <a:pt x="455364" y="198303"/>
                  </a:lnTo>
                  <a:lnTo>
                    <a:pt x="330506" y="198303"/>
                  </a:lnTo>
                  <a:lnTo>
                    <a:pt x="330506" y="157908"/>
                  </a:lnTo>
                  <a:lnTo>
                    <a:pt x="286439" y="157908"/>
                  </a:lnTo>
                  <a:lnTo>
                    <a:pt x="286439" y="124858"/>
                  </a:lnTo>
                  <a:lnTo>
                    <a:pt x="238699" y="124858"/>
                  </a:lnTo>
                  <a:lnTo>
                    <a:pt x="238699" y="95479"/>
                  </a:lnTo>
                  <a:lnTo>
                    <a:pt x="209321" y="95479"/>
                  </a:lnTo>
                  <a:lnTo>
                    <a:pt x="209321" y="66101"/>
                  </a:lnTo>
                  <a:lnTo>
                    <a:pt x="161581" y="66101"/>
                  </a:lnTo>
                  <a:lnTo>
                    <a:pt x="161581" y="0"/>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212" name="Group 211">
              <a:extLst>
                <a:ext uri="{FF2B5EF4-FFF2-40B4-BE49-F238E27FC236}">
                  <a16:creationId xmlns:a16="http://schemas.microsoft.com/office/drawing/2014/main" id="{B534FFE0-2E7D-B715-E81F-ED9FAB5A441E}"/>
                </a:ext>
              </a:extLst>
            </p:cNvPr>
            <p:cNvGrpSpPr/>
            <p:nvPr/>
          </p:nvGrpSpPr>
          <p:grpSpPr>
            <a:xfrm>
              <a:off x="7148375" y="1574690"/>
              <a:ext cx="4200066" cy="1882220"/>
              <a:chOff x="1863988" y="1980948"/>
              <a:chExt cx="4317366" cy="1780009"/>
            </a:xfrm>
          </p:grpSpPr>
          <p:cxnSp>
            <p:nvCxnSpPr>
              <p:cNvPr id="246" name="Straight Connector 245">
                <a:extLst>
                  <a:ext uri="{FF2B5EF4-FFF2-40B4-BE49-F238E27FC236}">
                    <a16:creationId xmlns:a16="http://schemas.microsoft.com/office/drawing/2014/main" id="{6821776C-1512-8A8F-0FBF-6A283E49919C}"/>
                  </a:ext>
                </a:extLst>
              </p:cNvPr>
              <p:cNvCxnSpPr>
                <a:cxnSpLocks/>
              </p:cNvCxnSpPr>
              <p:nvPr/>
            </p:nvCxnSpPr>
            <p:spPr bwMode="auto">
              <a:xfrm>
                <a:off x="5815137" y="3703251"/>
                <a:ext cx="0" cy="54033"/>
              </a:xfrm>
              <a:prstGeom prst="line">
                <a:avLst/>
              </a:prstGeom>
              <a:noFill/>
              <a:ln w="12700" cap="flat" cmpd="sng" algn="ctr">
                <a:solidFill>
                  <a:schemeClr val="accent3"/>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58C02E56-2D6E-786C-D612-0CDBC0BF721C}"/>
                  </a:ext>
                </a:extLst>
              </p:cNvPr>
              <p:cNvCxnSpPr>
                <a:cxnSpLocks/>
              </p:cNvCxnSpPr>
              <p:nvPr/>
            </p:nvCxnSpPr>
            <p:spPr bwMode="auto">
              <a:xfrm>
                <a:off x="6181354" y="3699580"/>
                <a:ext cx="0" cy="54033"/>
              </a:xfrm>
              <a:prstGeom prst="line">
                <a:avLst/>
              </a:prstGeom>
              <a:noFill/>
              <a:ln w="12700" cap="flat" cmpd="sng" algn="ctr">
                <a:solidFill>
                  <a:schemeClr val="accent3"/>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182578DA-9291-EE69-2D72-8FFDA05BD02E}"/>
                  </a:ext>
                </a:extLst>
              </p:cNvPr>
              <p:cNvCxnSpPr>
                <a:cxnSpLocks/>
              </p:cNvCxnSpPr>
              <p:nvPr/>
            </p:nvCxnSpPr>
            <p:spPr bwMode="auto">
              <a:xfrm>
                <a:off x="5101528" y="3699579"/>
                <a:ext cx="0" cy="54033"/>
              </a:xfrm>
              <a:prstGeom prst="line">
                <a:avLst/>
              </a:prstGeom>
              <a:noFill/>
              <a:ln w="12700" cap="flat" cmpd="sng" algn="ctr">
                <a:solidFill>
                  <a:schemeClr val="accent3"/>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3AB46B5F-FE63-0508-E59D-07ECA3FC3148}"/>
                  </a:ext>
                </a:extLst>
              </p:cNvPr>
              <p:cNvCxnSpPr>
                <a:cxnSpLocks/>
              </p:cNvCxnSpPr>
              <p:nvPr/>
            </p:nvCxnSpPr>
            <p:spPr bwMode="auto">
              <a:xfrm>
                <a:off x="3996310" y="3563705"/>
                <a:ext cx="0" cy="54033"/>
              </a:xfrm>
              <a:prstGeom prst="line">
                <a:avLst/>
              </a:prstGeom>
              <a:noFill/>
              <a:ln w="12700" cap="flat" cmpd="sng" algn="ctr">
                <a:solidFill>
                  <a:schemeClr val="accent3"/>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3830C131-1C9A-3550-1A70-45366183736E}"/>
                  </a:ext>
                </a:extLst>
              </p:cNvPr>
              <p:cNvCxnSpPr>
                <a:cxnSpLocks/>
              </p:cNvCxnSpPr>
              <p:nvPr/>
            </p:nvCxnSpPr>
            <p:spPr bwMode="auto">
              <a:xfrm>
                <a:off x="3091541" y="3405796"/>
                <a:ext cx="0" cy="54033"/>
              </a:xfrm>
              <a:prstGeom prst="line">
                <a:avLst/>
              </a:prstGeom>
              <a:noFill/>
              <a:ln w="12700" cap="flat" cmpd="sng" algn="ctr">
                <a:solidFill>
                  <a:schemeClr val="accent3"/>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6D270944-AB35-438D-ECB7-C7EB6A7D2357}"/>
                  </a:ext>
                </a:extLst>
              </p:cNvPr>
              <p:cNvCxnSpPr>
                <a:cxnSpLocks/>
              </p:cNvCxnSpPr>
              <p:nvPr/>
            </p:nvCxnSpPr>
            <p:spPr bwMode="auto">
              <a:xfrm>
                <a:off x="2887655" y="3095707"/>
                <a:ext cx="0" cy="54033"/>
              </a:xfrm>
              <a:prstGeom prst="line">
                <a:avLst/>
              </a:prstGeom>
              <a:noFill/>
              <a:ln w="12700" cap="flat" cmpd="sng" algn="ctr">
                <a:solidFill>
                  <a:schemeClr val="accent3"/>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402799CA-90A1-DB79-C20C-9AC1210A81AE}"/>
                  </a:ext>
                </a:extLst>
              </p:cNvPr>
              <p:cNvCxnSpPr>
                <a:cxnSpLocks/>
              </p:cNvCxnSpPr>
              <p:nvPr/>
            </p:nvCxnSpPr>
            <p:spPr bwMode="auto">
              <a:xfrm>
                <a:off x="2940325" y="3141392"/>
                <a:ext cx="0" cy="54033"/>
              </a:xfrm>
              <a:prstGeom prst="line">
                <a:avLst/>
              </a:prstGeom>
              <a:noFill/>
              <a:ln w="12700" cap="flat" cmpd="sng" algn="ctr">
                <a:solidFill>
                  <a:schemeClr val="accent3"/>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DBB7621D-8A11-9062-D174-E5EF3E8795A6}"/>
                  </a:ext>
                </a:extLst>
              </p:cNvPr>
              <p:cNvCxnSpPr>
                <a:cxnSpLocks/>
              </p:cNvCxnSpPr>
              <p:nvPr/>
            </p:nvCxnSpPr>
            <p:spPr bwMode="auto">
              <a:xfrm>
                <a:off x="2016688" y="1980948"/>
                <a:ext cx="0" cy="54033"/>
              </a:xfrm>
              <a:prstGeom prst="line">
                <a:avLst/>
              </a:prstGeom>
              <a:noFill/>
              <a:ln w="12700" cap="flat" cmpd="sng" algn="ctr">
                <a:solidFill>
                  <a:schemeClr val="accent3"/>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4978FC98-A514-6F6F-5461-000CDD848AD6}"/>
                  </a:ext>
                </a:extLst>
              </p:cNvPr>
              <p:cNvCxnSpPr>
                <a:cxnSpLocks/>
              </p:cNvCxnSpPr>
              <p:nvPr/>
            </p:nvCxnSpPr>
            <p:spPr bwMode="auto">
              <a:xfrm>
                <a:off x="2411176" y="2362867"/>
                <a:ext cx="0" cy="54033"/>
              </a:xfrm>
              <a:prstGeom prst="line">
                <a:avLst/>
              </a:prstGeom>
              <a:noFill/>
              <a:ln w="12700" cap="flat" cmpd="sng" algn="ctr">
                <a:solidFill>
                  <a:schemeClr val="accent3"/>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1A52709C-27FE-0911-5E99-CD3FEDA777E1}"/>
                  </a:ext>
                </a:extLst>
              </p:cNvPr>
              <p:cNvCxnSpPr>
                <a:cxnSpLocks/>
              </p:cNvCxnSpPr>
              <p:nvPr/>
            </p:nvCxnSpPr>
            <p:spPr bwMode="auto">
              <a:xfrm>
                <a:off x="2420574" y="2351850"/>
                <a:ext cx="0" cy="54033"/>
              </a:xfrm>
              <a:prstGeom prst="line">
                <a:avLst/>
              </a:prstGeom>
              <a:noFill/>
              <a:ln w="28575" cap="flat" cmpd="sng" algn="ctr">
                <a:solidFill>
                  <a:schemeClr val="accent3"/>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1A130653-4BEC-5545-82D1-16FCEA88E03F}"/>
                  </a:ext>
                </a:extLst>
              </p:cNvPr>
              <p:cNvCxnSpPr>
                <a:cxnSpLocks/>
              </p:cNvCxnSpPr>
              <p:nvPr/>
            </p:nvCxnSpPr>
            <p:spPr bwMode="auto">
              <a:xfrm>
                <a:off x="1863988" y="1989947"/>
                <a:ext cx="0" cy="54033"/>
              </a:xfrm>
              <a:prstGeom prst="line">
                <a:avLst/>
              </a:prstGeom>
              <a:noFill/>
              <a:ln w="12700" cap="flat" cmpd="sng" algn="ctr">
                <a:solidFill>
                  <a:schemeClr val="accent3"/>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536FEE9B-FAED-29EF-BC9F-E9756A7CB6F9}"/>
                  </a:ext>
                </a:extLst>
              </p:cNvPr>
              <p:cNvCxnSpPr>
                <a:cxnSpLocks/>
              </p:cNvCxnSpPr>
              <p:nvPr/>
            </p:nvCxnSpPr>
            <p:spPr bwMode="auto">
              <a:xfrm>
                <a:off x="4786229" y="3706924"/>
                <a:ext cx="0" cy="54033"/>
              </a:xfrm>
              <a:prstGeom prst="line">
                <a:avLst/>
              </a:prstGeom>
              <a:noFill/>
              <a:ln w="28575" cap="flat" cmpd="sng" algn="ctr">
                <a:solidFill>
                  <a:schemeClr val="accent3"/>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1949F84F-46A1-2B95-2A24-8609FFE7AAA0}"/>
                  </a:ext>
                </a:extLst>
              </p:cNvPr>
              <p:cNvCxnSpPr>
                <a:cxnSpLocks/>
              </p:cNvCxnSpPr>
              <p:nvPr/>
            </p:nvCxnSpPr>
            <p:spPr bwMode="auto">
              <a:xfrm>
                <a:off x="5502843" y="3706924"/>
                <a:ext cx="0" cy="54033"/>
              </a:xfrm>
              <a:prstGeom prst="line">
                <a:avLst/>
              </a:prstGeom>
              <a:noFill/>
              <a:ln w="12700" cap="flat" cmpd="sng" algn="ctr">
                <a:solidFill>
                  <a:schemeClr val="accent3"/>
                </a:solidFill>
                <a:prstDash val="solid"/>
                <a:round/>
                <a:headEnd type="none" w="med" len="med"/>
                <a:tailEnd type="none" w="med" len="med"/>
              </a:ln>
              <a:effectLst/>
            </p:spPr>
          </p:cxnSp>
        </p:grpSp>
        <p:sp>
          <p:nvSpPr>
            <p:cNvPr id="231" name="TextBox 230">
              <a:extLst>
                <a:ext uri="{FF2B5EF4-FFF2-40B4-BE49-F238E27FC236}">
                  <a16:creationId xmlns:a16="http://schemas.microsoft.com/office/drawing/2014/main" id="{509108A0-FAFF-31CA-8BF9-E91E1B6680F9}"/>
                </a:ext>
              </a:extLst>
            </p:cNvPr>
            <p:cNvSpPr txBox="1"/>
            <p:nvPr/>
          </p:nvSpPr>
          <p:spPr bwMode="auto">
            <a:xfrm>
              <a:off x="8494703" y="4039274"/>
              <a:ext cx="1973266" cy="3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 From Randomization</a:t>
              </a:r>
            </a:p>
          </p:txBody>
        </p:sp>
      </p:grpSp>
      <p:sp>
        <p:nvSpPr>
          <p:cNvPr id="312" name="TextBox 311">
            <a:extLst>
              <a:ext uri="{FF2B5EF4-FFF2-40B4-BE49-F238E27FC236}">
                <a16:creationId xmlns:a16="http://schemas.microsoft.com/office/drawing/2014/main" id="{1C21919F-E32E-9121-38DD-70188BADF802}"/>
              </a:ext>
            </a:extLst>
          </p:cNvPr>
          <p:cNvSpPr txBox="1"/>
          <p:nvPr/>
        </p:nvSpPr>
        <p:spPr bwMode="auto">
          <a:xfrm>
            <a:off x="1964304" y="5155989"/>
            <a:ext cx="1280374" cy="25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dirty="0">
                <a:solidFill>
                  <a:schemeClr val="bg1"/>
                </a:solidFill>
                <a:latin typeface="Calibri" panose="020F0502020204030204" pitchFamily="34" charset="0"/>
              </a:rPr>
              <a:t>PFS in pMMR/MSS</a:t>
            </a:r>
          </a:p>
        </p:txBody>
      </p:sp>
      <p:grpSp>
        <p:nvGrpSpPr>
          <p:cNvPr id="457" name="Group 456">
            <a:extLst>
              <a:ext uri="{FF2B5EF4-FFF2-40B4-BE49-F238E27FC236}">
                <a16:creationId xmlns:a16="http://schemas.microsoft.com/office/drawing/2014/main" id="{26BB7CA0-29CE-1C60-B95E-572762675D3A}"/>
              </a:ext>
            </a:extLst>
          </p:cNvPr>
          <p:cNvGrpSpPr/>
          <p:nvPr/>
        </p:nvGrpSpPr>
        <p:grpSpPr>
          <a:xfrm>
            <a:off x="3956299" y="4149294"/>
            <a:ext cx="5301663" cy="2549834"/>
            <a:chOff x="4444062" y="4193651"/>
            <a:chExt cx="3685183" cy="1955642"/>
          </a:xfrm>
        </p:grpSpPr>
        <p:grpSp>
          <p:nvGrpSpPr>
            <p:cNvPr id="313" name="Group 312">
              <a:extLst>
                <a:ext uri="{FF2B5EF4-FFF2-40B4-BE49-F238E27FC236}">
                  <a16:creationId xmlns:a16="http://schemas.microsoft.com/office/drawing/2014/main" id="{C740BBC3-470F-19E7-0620-228E584C7DA8}"/>
                </a:ext>
              </a:extLst>
            </p:cNvPr>
            <p:cNvGrpSpPr/>
            <p:nvPr/>
          </p:nvGrpSpPr>
          <p:grpSpPr>
            <a:xfrm>
              <a:off x="5367623" y="4254257"/>
              <a:ext cx="2558326" cy="684713"/>
              <a:chOff x="7403188" y="2385726"/>
              <a:chExt cx="4303636" cy="1003106"/>
            </a:xfrm>
          </p:grpSpPr>
          <p:sp>
            <p:nvSpPr>
              <p:cNvPr id="451" name="TextBox 60">
                <a:extLst>
                  <a:ext uri="{FF2B5EF4-FFF2-40B4-BE49-F238E27FC236}">
                    <a16:creationId xmlns:a16="http://schemas.microsoft.com/office/drawing/2014/main" id="{CE4F522A-4128-64D9-80BB-423F873269C3}"/>
                  </a:ext>
                </a:extLst>
              </p:cNvPr>
              <p:cNvSpPr txBox="1">
                <a:spLocks noChangeArrowheads="1"/>
              </p:cNvSpPr>
              <p:nvPr/>
            </p:nvSpPr>
            <p:spPr bwMode="auto">
              <a:xfrm>
                <a:off x="7403188" y="2385726"/>
                <a:ext cx="40531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anose="020B0604020202020204" pitchFamily="34" charset="0"/>
                  </a:rPr>
                  <a:t>2-Yr PFS, </a:t>
                </a:r>
                <a:r>
                  <a:rPr lang="en-US" altLang="en-US" sz="1400" dirty="0">
                    <a:solidFill>
                      <a:srgbClr val="000000"/>
                    </a:solidFill>
                    <a:latin typeface="Calibri" panose="020F0502020204030204" pitchFamily="34" charset="0"/>
                    <a:ea typeface="MS PGothic" pitchFamily="34" charset="-128"/>
                  </a:rPr>
                  <a:t>%</a:t>
                </a: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anose="020B0604020202020204" pitchFamily="34" charset="0"/>
                  </a:rPr>
                  <a:t> (95% CI)</a:t>
                </a:r>
              </a:p>
            </p:txBody>
          </p:sp>
          <p:sp>
            <p:nvSpPr>
              <p:cNvPr id="452" name="TextBox 97">
                <a:extLst>
                  <a:ext uri="{FF2B5EF4-FFF2-40B4-BE49-F238E27FC236}">
                    <a16:creationId xmlns:a16="http://schemas.microsoft.com/office/drawing/2014/main" id="{31B50EB3-9114-B36B-62CC-12251CD7E459}"/>
                  </a:ext>
                </a:extLst>
              </p:cNvPr>
              <p:cNvSpPr txBox="1">
                <a:spLocks noChangeArrowheads="1"/>
              </p:cNvSpPr>
              <p:nvPr/>
            </p:nvSpPr>
            <p:spPr bwMode="auto">
              <a:xfrm>
                <a:off x="8249455" y="2649371"/>
                <a:ext cx="1754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itchFamily="34" charset="0"/>
                  </a:rPr>
                  <a:t>Dostarlimab + CT</a:t>
                </a:r>
                <a:endParaRPr kumimoji="0" lang="de-DE" altLang="x-none"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128"/>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itchFamily="34" charset="0"/>
                  </a:rPr>
                  <a:t>Placebo + CT</a:t>
                </a:r>
              </a:p>
            </p:txBody>
          </p:sp>
          <p:sp>
            <p:nvSpPr>
              <p:cNvPr id="453" name="TextBox 98">
                <a:extLst>
                  <a:ext uri="{FF2B5EF4-FFF2-40B4-BE49-F238E27FC236}">
                    <a16:creationId xmlns:a16="http://schemas.microsoft.com/office/drawing/2014/main" id="{AF1F5CE1-95F6-80BB-CC5B-E2CB935D7B2F}"/>
                  </a:ext>
                </a:extLst>
              </p:cNvPr>
              <p:cNvSpPr txBox="1">
                <a:spLocks noChangeArrowheads="1"/>
              </p:cNvSpPr>
              <p:nvPr/>
            </p:nvSpPr>
            <p:spPr bwMode="auto">
              <a:xfrm>
                <a:off x="9327692" y="2643198"/>
                <a:ext cx="237913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28.4 (21.2-36.0)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lang="en-US" sz="1400" b="0" dirty="0">
                    <a:solidFill>
                      <a:schemeClr val="bg2">
                        <a:lumMod val="10000"/>
                      </a:schemeClr>
                    </a:solidFill>
                    <a:latin typeface="Calibri" panose="020F0502020204030204" pitchFamily="34" charset="0"/>
                  </a:rPr>
                  <a:t>18.8 (12.8-25.7)</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endParaRPr>
              </a:p>
            </p:txBody>
          </p:sp>
          <p:sp>
            <p:nvSpPr>
              <p:cNvPr id="454" name="TextBox 99">
                <a:extLst>
                  <a:ext uri="{FF2B5EF4-FFF2-40B4-BE49-F238E27FC236}">
                    <a16:creationId xmlns:a16="http://schemas.microsoft.com/office/drawing/2014/main" id="{1A21D2E4-3D75-DB96-2FF2-8D87480D1668}"/>
                  </a:ext>
                </a:extLst>
              </p:cNvPr>
              <p:cNvSpPr txBox="1">
                <a:spLocks noChangeArrowheads="1"/>
              </p:cNvSpPr>
              <p:nvPr/>
            </p:nvSpPr>
            <p:spPr bwMode="auto">
              <a:xfrm>
                <a:off x="8523301" y="3081055"/>
                <a:ext cx="26430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kumimoji="0" lang="en-US" altLang="x-none"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128"/>
                  </a:rPr>
                  <a:t>HR: 0.76 (0.59-0.98)</a:t>
                </a:r>
              </a:p>
            </p:txBody>
          </p:sp>
          <p:cxnSp>
            <p:nvCxnSpPr>
              <p:cNvPr id="455" name="Straight Connector 321535">
                <a:extLst>
                  <a:ext uri="{FF2B5EF4-FFF2-40B4-BE49-F238E27FC236}">
                    <a16:creationId xmlns:a16="http://schemas.microsoft.com/office/drawing/2014/main" id="{A77D5A4C-4756-4ACB-8EA9-A57598680600}"/>
                  </a:ext>
                </a:extLst>
              </p:cNvPr>
              <p:cNvCxnSpPr>
                <a:cxnSpLocks noChangeShapeType="1"/>
              </p:cNvCxnSpPr>
              <p:nvPr/>
            </p:nvCxnSpPr>
            <p:spPr bwMode="auto">
              <a:xfrm>
                <a:off x="8082851" y="2796490"/>
                <a:ext cx="183286" cy="0"/>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456" name="Straight Connector 455">
                <a:extLst>
                  <a:ext uri="{FF2B5EF4-FFF2-40B4-BE49-F238E27FC236}">
                    <a16:creationId xmlns:a16="http://schemas.microsoft.com/office/drawing/2014/main" id="{35E1D931-3778-FBF2-8B6C-EE87E6E28A06}"/>
                  </a:ext>
                </a:extLst>
              </p:cNvPr>
              <p:cNvCxnSpPr>
                <a:cxnSpLocks/>
              </p:cNvCxnSpPr>
              <p:nvPr/>
            </p:nvCxnSpPr>
            <p:spPr bwMode="auto">
              <a:xfrm>
                <a:off x="8082851" y="3019063"/>
                <a:ext cx="183286" cy="0"/>
              </a:xfrm>
              <a:prstGeom prst="line">
                <a:avLst/>
              </a:prstGeom>
              <a:noFill/>
              <a:ln w="28575" cap="flat" cmpd="sng" algn="ctr">
                <a:solidFill>
                  <a:schemeClr val="accent3"/>
                </a:solidFill>
                <a:prstDash val="solid"/>
                <a:round/>
                <a:headEnd type="none" w="med" len="med"/>
                <a:tailEnd type="none" w="med" len="med"/>
              </a:ln>
              <a:effectLst/>
            </p:spPr>
          </p:cxnSp>
        </p:grpSp>
        <p:sp>
          <p:nvSpPr>
            <p:cNvPr id="314" name="Freeform: Shape 313">
              <a:extLst>
                <a:ext uri="{FF2B5EF4-FFF2-40B4-BE49-F238E27FC236}">
                  <a16:creationId xmlns:a16="http://schemas.microsoft.com/office/drawing/2014/main" id="{F6E221D9-2111-F600-FBB8-832C2DDCF94F}"/>
                </a:ext>
              </a:extLst>
            </p:cNvPr>
            <p:cNvSpPr/>
            <p:nvPr/>
          </p:nvSpPr>
          <p:spPr bwMode="auto">
            <a:xfrm>
              <a:off x="4844570" y="4365206"/>
              <a:ext cx="3156573" cy="1402038"/>
            </a:xfrm>
            <a:custGeom>
              <a:avLst/>
              <a:gdLst>
                <a:gd name="connsiteX0" fmla="*/ 0 w 4885898"/>
                <a:gd name="connsiteY0" fmla="*/ 0 h 2053988"/>
                <a:gd name="connsiteX1" fmla="*/ 0 w 4885898"/>
                <a:gd name="connsiteY1" fmla="*/ 2053988 h 2053988"/>
                <a:gd name="connsiteX2" fmla="*/ 4885898 w 4885898"/>
                <a:gd name="connsiteY2" fmla="*/ 2053988 h 2053988"/>
              </a:gdLst>
              <a:ahLst/>
              <a:cxnLst>
                <a:cxn ang="0">
                  <a:pos x="connsiteX0" y="connsiteY0"/>
                </a:cxn>
                <a:cxn ang="0">
                  <a:pos x="connsiteX1" y="connsiteY1"/>
                </a:cxn>
                <a:cxn ang="0">
                  <a:pos x="connsiteX2" y="connsiteY2"/>
                </a:cxn>
              </a:cxnLst>
              <a:rect l="l" t="t" r="r" b="b"/>
              <a:pathLst>
                <a:path w="4885898" h="2053988">
                  <a:moveTo>
                    <a:pt x="0" y="0"/>
                  </a:moveTo>
                  <a:lnTo>
                    <a:pt x="0" y="2053988"/>
                  </a:lnTo>
                  <a:lnTo>
                    <a:pt x="4885898" y="2053988"/>
                  </a:lnTo>
                </a:path>
              </a:pathLst>
            </a:custGeom>
            <a:noFill/>
            <a:ln w="28575">
              <a:solidFill>
                <a:schemeClr val="bg1"/>
              </a:solidFill>
              <a:miter lim="800000"/>
              <a:headEnd/>
              <a:tailEnd/>
            </a:ln>
          </p:spPr>
          <p:txBody>
            <a:bodyPr rtlCol="0" anchor="ctr"/>
            <a:lstStyle/>
            <a:p>
              <a:pPr algn="ctr"/>
              <a:endParaRPr lang="en-US" dirty="0"/>
            </a:p>
          </p:txBody>
        </p:sp>
        <p:grpSp>
          <p:nvGrpSpPr>
            <p:cNvPr id="315" name="Group 314">
              <a:extLst>
                <a:ext uri="{FF2B5EF4-FFF2-40B4-BE49-F238E27FC236}">
                  <a16:creationId xmlns:a16="http://schemas.microsoft.com/office/drawing/2014/main" id="{85C8D133-B2C0-54EE-F28C-B27A808EB1D8}"/>
                </a:ext>
              </a:extLst>
            </p:cNvPr>
            <p:cNvGrpSpPr/>
            <p:nvPr/>
          </p:nvGrpSpPr>
          <p:grpSpPr>
            <a:xfrm rot="5400000">
              <a:off x="5650210" y="4954309"/>
              <a:ext cx="51417" cy="1661406"/>
              <a:chOff x="286247" y="2274073"/>
              <a:chExt cx="87464" cy="1524000"/>
            </a:xfrm>
          </p:grpSpPr>
          <p:cxnSp>
            <p:nvCxnSpPr>
              <p:cNvPr id="440" name="Straight Connector 439">
                <a:extLst>
                  <a:ext uri="{FF2B5EF4-FFF2-40B4-BE49-F238E27FC236}">
                    <a16:creationId xmlns:a16="http://schemas.microsoft.com/office/drawing/2014/main" id="{52614BD1-F48D-D6D9-1848-32137B6FA6E5}"/>
                  </a:ext>
                </a:extLst>
              </p:cNvPr>
              <p:cNvCxnSpPr>
                <a:cxnSpLocks/>
              </p:cNvCxnSpPr>
              <p:nvPr/>
            </p:nvCxnSpPr>
            <p:spPr bwMode="auto">
              <a:xfrm>
                <a:off x="286247" y="22740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441" name="Straight Connector 440">
                <a:extLst>
                  <a:ext uri="{FF2B5EF4-FFF2-40B4-BE49-F238E27FC236}">
                    <a16:creationId xmlns:a16="http://schemas.microsoft.com/office/drawing/2014/main" id="{9A4140CD-F2A8-F532-D7F6-2A078C9D2141}"/>
                  </a:ext>
                </a:extLst>
              </p:cNvPr>
              <p:cNvCxnSpPr>
                <a:cxnSpLocks/>
              </p:cNvCxnSpPr>
              <p:nvPr/>
            </p:nvCxnSpPr>
            <p:spPr bwMode="auto">
              <a:xfrm>
                <a:off x="286247" y="24264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442" name="Straight Connector 441">
                <a:extLst>
                  <a:ext uri="{FF2B5EF4-FFF2-40B4-BE49-F238E27FC236}">
                    <a16:creationId xmlns:a16="http://schemas.microsoft.com/office/drawing/2014/main" id="{5676E105-F2BA-0F46-5601-D35D350E81AB}"/>
                  </a:ext>
                </a:extLst>
              </p:cNvPr>
              <p:cNvCxnSpPr>
                <a:cxnSpLocks/>
              </p:cNvCxnSpPr>
              <p:nvPr/>
            </p:nvCxnSpPr>
            <p:spPr bwMode="auto">
              <a:xfrm>
                <a:off x="286247" y="2578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443" name="Straight Connector 442">
                <a:extLst>
                  <a:ext uri="{FF2B5EF4-FFF2-40B4-BE49-F238E27FC236}">
                    <a16:creationId xmlns:a16="http://schemas.microsoft.com/office/drawing/2014/main" id="{0A6610D0-AECF-79C3-A726-318C3B272D13}"/>
                  </a:ext>
                </a:extLst>
              </p:cNvPr>
              <p:cNvCxnSpPr>
                <a:cxnSpLocks/>
              </p:cNvCxnSpPr>
              <p:nvPr/>
            </p:nvCxnSpPr>
            <p:spPr bwMode="auto">
              <a:xfrm>
                <a:off x="286247" y="2731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444" name="Straight Connector 443">
                <a:extLst>
                  <a:ext uri="{FF2B5EF4-FFF2-40B4-BE49-F238E27FC236}">
                    <a16:creationId xmlns:a16="http://schemas.microsoft.com/office/drawing/2014/main" id="{8162320A-4ED5-0B38-4E62-DA6829349BBF}"/>
                  </a:ext>
                </a:extLst>
              </p:cNvPr>
              <p:cNvCxnSpPr>
                <a:cxnSpLocks/>
              </p:cNvCxnSpPr>
              <p:nvPr/>
            </p:nvCxnSpPr>
            <p:spPr bwMode="auto">
              <a:xfrm>
                <a:off x="286247" y="2883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445" name="Straight Connector 444">
                <a:extLst>
                  <a:ext uri="{FF2B5EF4-FFF2-40B4-BE49-F238E27FC236}">
                    <a16:creationId xmlns:a16="http://schemas.microsoft.com/office/drawing/2014/main" id="{D8DE4DAD-60AB-3CF7-53E1-B8235185708D}"/>
                  </a:ext>
                </a:extLst>
              </p:cNvPr>
              <p:cNvCxnSpPr>
                <a:cxnSpLocks/>
              </p:cNvCxnSpPr>
              <p:nvPr/>
            </p:nvCxnSpPr>
            <p:spPr bwMode="auto">
              <a:xfrm>
                <a:off x="286247" y="30360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446" name="Straight Connector 445">
                <a:extLst>
                  <a:ext uri="{FF2B5EF4-FFF2-40B4-BE49-F238E27FC236}">
                    <a16:creationId xmlns:a16="http://schemas.microsoft.com/office/drawing/2014/main" id="{3C9C3CB5-D794-6E6D-F564-3C465751C139}"/>
                  </a:ext>
                </a:extLst>
              </p:cNvPr>
              <p:cNvCxnSpPr>
                <a:cxnSpLocks/>
              </p:cNvCxnSpPr>
              <p:nvPr/>
            </p:nvCxnSpPr>
            <p:spPr bwMode="auto">
              <a:xfrm>
                <a:off x="286247" y="31884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447" name="Straight Connector 446">
                <a:extLst>
                  <a:ext uri="{FF2B5EF4-FFF2-40B4-BE49-F238E27FC236}">
                    <a16:creationId xmlns:a16="http://schemas.microsoft.com/office/drawing/2014/main" id="{E0D4C148-B512-64B4-997D-CFDBCE4AA1F4}"/>
                  </a:ext>
                </a:extLst>
              </p:cNvPr>
              <p:cNvCxnSpPr>
                <a:cxnSpLocks/>
              </p:cNvCxnSpPr>
              <p:nvPr/>
            </p:nvCxnSpPr>
            <p:spPr bwMode="auto">
              <a:xfrm>
                <a:off x="286247" y="3340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448" name="Straight Connector 447">
                <a:extLst>
                  <a:ext uri="{FF2B5EF4-FFF2-40B4-BE49-F238E27FC236}">
                    <a16:creationId xmlns:a16="http://schemas.microsoft.com/office/drawing/2014/main" id="{586EFCE4-5B12-6CB2-0055-E50F1D5E795A}"/>
                  </a:ext>
                </a:extLst>
              </p:cNvPr>
              <p:cNvCxnSpPr>
                <a:cxnSpLocks/>
              </p:cNvCxnSpPr>
              <p:nvPr/>
            </p:nvCxnSpPr>
            <p:spPr bwMode="auto">
              <a:xfrm>
                <a:off x="286247" y="3493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449" name="Straight Connector 448">
                <a:extLst>
                  <a:ext uri="{FF2B5EF4-FFF2-40B4-BE49-F238E27FC236}">
                    <a16:creationId xmlns:a16="http://schemas.microsoft.com/office/drawing/2014/main" id="{C6204A2F-56EC-5235-A3A8-E6194BCB08F6}"/>
                  </a:ext>
                </a:extLst>
              </p:cNvPr>
              <p:cNvCxnSpPr>
                <a:cxnSpLocks/>
              </p:cNvCxnSpPr>
              <p:nvPr/>
            </p:nvCxnSpPr>
            <p:spPr bwMode="auto">
              <a:xfrm>
                <a:off x="286247" y="3645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450" name="Straight Connector 449">
                <a:extLst>
                  <a:ext uri="{FF2B5EF4-FFF2-40B4-BE49-F238E27FC236}">
                    <a16:creationId xmlns:a16="http://schemas.microsoft.com/office/drawing/2014/main" id="{5E8D9D46-79B9-9A95-7DED-D0CB18843855}"/>
                  </a:ext>
                </a:extLst>
              </p:cNvPr>
              <p:cNvCxnSpPr>
                <a:cxnSpLocks/>
              </p:cNvCxnSpPr>
              <p:nvPr/>
            </p:nvCxnSpPr>
            <p:spPr bwMode="auto">
              <a:xfrm>
                <a:off x="286247" y="3798073"/>
                <a:ext cx="87464"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6" name="Group 315">
              <a:extLst>
                <a:ext uri="{FF2B5EF4-FFF2-40B4-BE49-F238E27FC236}">
                  <a16:creationId xmlns:a16="http://schemas.microsoft.com/office/drawing/2014/main" id="{607D3DC7-9DEA-28DE-CA75-0616719F66B0}"/>
                </a:ext>
              </a:extLst>
            </p:cNvPr>
            <p:cNvGrpSpPr/>
            <p:nvPr/>
          </p:nvGrpSpPr>
          <p:grpSpPr>
            <a:xfrm rot="5400000">
              <a:off x="7310710" y="5120450"/>
              <a:ext cx="51417" cy="1329125"/>
              <a:chOff x="286247" y="2578873"/>
              <a:chExt cx="87464" cy="1219200"/>
            </a:xfrm>
          </p:grpSpPr>
          <p:cxnSp>
            <p:nvCxnSpPr>
              <p:cNvPr id="431" name="Straight Connector 430">
                <a:extLst>
                  <a:ext uri="{FF2B5EF4-FFF2-40B4-BE49-F238E27FC236}">
                    <a16:creationId xmlns:a16="http://schemas.microsoft.com/office/drawing/2014/main" id="{6D3979CF-BBF2-45B8-9ACB-783646E3BDF2}"/>
                  </a:ext>
                </a:extLst>
              </p:cNvPr>
              <p:cNvCxnSpPr>
                <a:cxnSpLocks/>
              </p:cNvCxnSpPr>
              <p:nvPr/>
            </p:nvCxnSpPr>
            <p:spPr bwMode="auto">
              <a:xfrm>
                <a:off x="286247" y="2578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432" name="Straight Connector 431">
                <a:extLst>
                  <a:ext uri="{FF2B5EF4-FFF2-40B4-BE49-F238E27FC236}">
                    <a16:creationId xmlns:a16="http://schemas.microsoft.com/office/drawing/2014/main" id="{7D9F51FC-1787-EC10-98EE-FFFDD9C2B773}"/>
                  </a:ext>
                </a:extLst>
              </p:cNvPr>
              <p:cNvCxnSpPr>
                <a:cxnSpLocks/>
              </p:cNvCxnSpPr>
              <p:nvPr/>
            </p:nvCxnSpPr>
            <p:spPr bwMode="auto">
              <a:xfrm>
                <a:off x="286247" y="2731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433" name="Straight Connector 432">
                <a:extLst>
                  <a:ext uri="{FF2B5EF4-FFF2-40B4-BE49-F238E27FC236}">
                    <a16:creationId xmlns:a16="http://schemas.microsoft.com/office/drawing/2014/main" id="{28422C57-C4BF-6DBB-543B-C3E1D69A8CFF}"/>
                  </a:ext>
                </a:extLst>
              </p:cNvPr>
              <p:cNvCxnSpPr>
                <a:cxnSpLocks/>
              </p:cNvCxnSpPr>
              <p:nvPr/>
            </p:nvCxnSpPr>
            <p:spPr bwMode="auto">
              <a:xfrm>
                <a:off x="286247" y="2883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434" name="Straight Connector 433">
                <a:extLst>
                  <a:ext uri="{FF2B5EF4-FFF2-40B4-BE49-F238E27FC236}">
                    <a16:creationId xmlns:a16="http://schemas.microsoft.com/office/drawing/2014/main" id="{74B25F80-07E8-3313-AA58-CE409378DEB2}"/>
                  </a:ext>
                </a:extLst>
              </p:cNvPr>
              <p:cNvCxnSpPr>
                <a:cxnSpLocks/>
              </p:cNvCxnSpPr>
              <p:nvPr/>
            </p:nvCxnSpPr>
            <p:spPr bwMode="auto">
              <a:xfrm>
                <a:off x="286247" y="30360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435" name="Straight Connector 434">
                <a:extLst>
                  <a:ext uri="{FF2B5EF4-FFF2-40B4-BE49-F238E27FC236}">
                    <a16:creationId xmlns:a16="http://schemas.microsoft.com/office/drawing/2014/main" id="{C9E13D98-B4EE-D701-8FF6-443A94902ED5}"/>
                  </a:ext>
                </a:extLst>
              </p:cNvPr>
              <p:cNvCxnSpPr>
                <a:cxnSpLocks/>
              </p:cNvCxnSpPr>
              <p:nvPr/>
            </p:nvCxnSpPr>
            <p:spPr bwMode="auto">
              <a:xfrm>
                <a:off x="286247" y="31884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436" name="Straight Connector 435">
                <a:extLst>
                  <a:ext uri="{FF2B5EF4-FFF2-40B4-BE49-F238E27FC236}">
                    <a16:creationId xmlns:a16="http://schemas.microsoft.com/office/drawing/2014/main" id="{2346FFC7-3EEF-944E-68E7-2FB70D8DD325}"/>
                  </a:ext>
                </a:extLst>
              </p:cNvPr>
              <p:cNvCxnSpPr>
                <a:cxnSpLocks/>
              </p:cNvCxnSpPr>
              <p:nvPr/>
            </p:nvCxnSpPr>
            <p:spPr bwMode="auto">
              <a:xfrm>
                <a:off x="286247" y="3340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437" name="Straight Connector 436">
                <a:extLst>
                  <a:ext uri="{FF2B5EF4-FFF2-40B4-BE49-F238E27FC236}">
                    <a16:creationId xmlns:a16="http://schemas.microsoft.com/office/drawing/2014/main" id="{AF96E144-7573-CB79-DA6B-2F07F1C48B06}"/>
                  </a:ext>
                </a:extLst>
              </p:cNvPr>
              <p:cNvCxnSpPr>
                <a:cxnSpLocks/>
              </p:cNvCxnSpPr>
              <p:nvPr/>
            </p:nvCxnSpPr>
            <p:spPr bwMode="auto">
              <a:xfrm>
                <a:off x="286247" y="3493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438" name="Straight Connector 437">
                <a:extLst>
                  <a:ext uri="{FF2B5EF4-FFF2-40B4-BE49-F238E27FC236}">
                    <a16:creationId xmlns:a16="http://schemas.microsoft.com/office/drawing/2014/main" id="{2C6D1477-F4B4-53BD-3DAA-DAF01FC59DB9}"/>
                  </a:ext>
                </a:extLst>
              </p:cNvPr>
              <p:cNvCxnSpPr>
                <a:cxnSpLocks/>
              </p:cNvCxnSpPr>
              <p:nvPr/>
            </p:nvCxnSpPr>
            <p:spPr bwMode="auto">
              <a:xfrm>
                <a:off x="286247" y="3645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439" name="Straight Connector 438">
                <a:extLst>
                  <a:ext uri="{FF2B5EF4-FFF2-40B4-BE49-F238E27FC236}">
                    <a16:creationId xmlns:a16="http://schemas.microsoft.com/office/drawing/2014/main" id="{E7FCFE20-57FD-4DB6-BC79-E4B020FBF42F}"/>
                  </a:ext>
                </a:extLst>
              </p:cNvPr>
              <p:cNvCxnSpPr>
                <a:cxnSpLocks/>
              </p:cNvCxnSpPr>
              <p:nvPr/>
            </p:nvCxnSpPr>
            <p:spPr bwMode="auto">
              <a:xfrm>
                <a:off x="286247" y="3798073"/>
                <a:ext cx="87464" cy="0"/>
              </a:xfrm>
              <a:prstGeom prst="line">
                <a:avLst/>
              </a:prstGeom>
              <a:noFill/>
              <a:ln w="28575" cap="flat" cmpd="sng" algn="ctr">
                <a:solidFill>
                  <a:schemeClr val="bg1"/>
                </a:solidFill>
                <a:prstDash val="solid"/>
                <a:round/>
                <a:headEnd type="none" w="med" len="med"/>
                <a:tailEnd type="none" w="med" len="med"/>
              </a:ln>
              <a:effectLst/>
            </p:spPr>
          </p:cxnSp>
        </p:grpSp>
        <p:sp>
          <p:nvSpPr>
            <p:cNvPr id="317" name="TextBox 316">
              <a:extLst>
                <a:ext uri="{FF2B5EF4-FFF2-40B4-BE49-F238E27FC236}">
                  <a16:creationId xmlns:a16="http://schemas.microsoft.com/office/drawing/2014/main" id="{77C106AB-5490-9F13-2FDD-991BBC2F0A91}"/>
                </a:ext>
              </a:extLst>
            </p:cNvPr>
            <p:cNvSpPr txBox="1"/>
            <p:nvPr/>
          </p:nvSpPr>
          <p:spPr bwMode="auto">
            <a:xfrm>
              <a:off x="4760481" y="5777452"/>
              <a:ext cx="178336" cy="21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318" name="TextBox 317">
              <a:extLst>
                <a:ext uri="{FF2B5EF4-FFF2-40B4-BE49-F238E27FC236}">
                  <a16:creationId xmlns:a16="http://schemas.microsoft.com/office/drawing/2014/main" id="{DD6279C0-ED48-7B7E-728E-A6D3A050CFD4}"/>
                </a:ext>
              </a:extLst>
            </p:cNvPr>
            <p:cNvSpPr txBox="1"/>
            <p:nvPr/>
          </p:nvSpPr>
          <p:spPr bwMode="auto">
            <a:xfrm>
              <a:off x="5263905" y="5777452"/>
              <a:ext cx="178337" cy="21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319" name="TextBox 318">
              <a:extLst>
                <a:ext uri="{FF2B5EF4-FFF2-40B4-BE49-F238E27FC236}">
                  <a16:creationId xmlns:a16="http://schemas.microsoft.com/office/drawing/2014/main" id="{F4B902DD-FBD5-22A5-A6A5-79966CC5E929}"/>
                </a:ext>
              </a:extLst>
            </p:cNvPr>
            <p:cNvSpPr txBox="1"/>
            <p:nvPr/>
          </p:nvSpPr>
          <p:spPr bwMode="auto">
            <a:xfrm>
              <a:off x="5716303" y="5777452"/>
              <a:ext cx="237367" cy="21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320" name="TextBox 319">
              <a:extLst>
                <a:ext uri="{FF2B5EF4-FFF2-40B4-BE49-F238E27FC236}">
                  <a16:creationId xmlns:a16="http://schemas.microsoft.com/office/drawing/2014/main" id="{AB0F2873-81B9-34C1-E8E4-7D51A039E11E}"/>
                </a:ext>
              </a:extLst>
            </p:cNvPr>
            <p:cNvSpPr txBox="1"/>
            <p:nvPr/>
          </p:nvSpPr>
          <p:spPr bwMode="auto">
            <a:xfrm>
              <a:off x="6214642" y="5777452"/>
              <a:ext cx="237367" cy="21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321" name="TextBox 320">
              <a:extLst>
                <a:ext uri="{FF2B5EF4-FFF2-40B4-BE49-F238E27FC236}">
                  <a16:creationId xmlns:a16="http://schemas.microsoft.com/office/drawing/2014/main" id="{68F13304-E4E7-36CA-B8CF-1D504E8F73FB}"/>
                </a:ext>
              </a:extLst>
            </p:cNvPr>
            <p:cNvSpPr txBox="1"/>
            <p:nvPr/>
          </p:nvSpPr>
          <p:spPr bwMode="auto">
            <a:xfrm>
              <a:off x="6730269" y="5777452"/>
              <a:ext cx="237367" cy="21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322" name="TextBox 321">
              <a:extLst>
                <a:ext uri="{FF2B5EF4-FFF2-40B4-BE49-F238E27FC236}">
                  <a16:creationId xmlns:a16="http://schemas.microsoft.com/office/drawing/2014/main" id="{30CC6FB1-F36A-5ABB-A78A-3860443E214C}"/>
                </a:ext>
              </a:extLst>
            </p:cNvPr>
            <p:cNvSpPr txBox="1"/>
            <p:nvPr/>
          </p:nvSpPr>
          <p:spPr bwMode="auto">
            <a:xfrm>
              <a:off x="7233555" y="5777452"/>
              <a:ext cx="237367" cy="21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323" name="TextBox 322">
              <a:extLst>
                <a:ext uri="{FF2B5EF4-FFF2-40B4-BE49-F238E27FC236}">
                  <a16:creationId xmlns:a16="http://schemas.microsoft.com/office/drawing/2014/main" id="{1A14C761-88E5-9AC9-5B85-85F1B35A9330}"/>
                </a:ext>
              </a:extLst>
            </p:cNvPr>
            <p:cNvSpPr txBox="1"/>
            <p:nvPr/>
          </p:nvSpPr>
          <p:spPr bwMode="auto">
            <a:xfrm>
              <a:off x="7721912" y="5777452"/>
              <a:ext cx="237367" cy="21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324" name="TextBox 323">
              <a:extLst>
                <a:ext uri="{FF2B5EF4-FFF2-40B4-BE49-F238E27FC236}">
                  <a16:creationId xmlns:a16="http://schemas.microsoft.com/office/drawing/2014/main" id="{FB258124-18B3-7EC7-D047-1CC7BC70CBB1}"/>
                </a:ext>
              </a:extLst>
            </p:cNvPr>
            <p:cNvSpPr txBox="1"/>
            <p:nvPr/>
          </p:nvSpPr>
          <p:spPr bwMode="auto">
            <a:xfrm>
              <a:off x="7891878" y="5777452"/>
              <a:ext cx="237367" cy="21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38</a:t>
              </a:r>
            </a:p>
          </p:txBody>
        </p:sp>
        <p:sp>
          <p:nvSpPr>
            <p:cNvPr id="325" name="TextBox 324">
              <a:extLst>
                <a:ext uri="{FF2B5EF4-FFF2-40B4-BE49-F238E27FC236}">
                  <a16:creationId xmlns:a16="http://schemas.microsoft.com/office/drawing/2014/main" id="{D8FDEEE3-BFFA-1A4B-6562-2F1A0B10A6B5}"/>
                </a:ext>
              </a:extLst>
            </p:cNvPr>
            <p:cNvSpPr txBox="1"/>
            <p:nvPr/>
          </p:nvSpPr>
          <p:spPr bwMode="auto">
            <a:xfrm>
              <a:off x="4929479" y="5777452"/>
              <a:ext cx="178336" cy="21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326" name="TextBox 325">
              <a:extLst>
                <a:ext uri="{FF2B5EF4-FFF2-40B4-BE49-F238E27FC236}">
                  <a16:creationId xmlns:a16="http://schemas.microsoft.com/office/drawing/2014/main" id="{5BF63562-1702-80FC-2CDC-657EDE8E0395}"/>
                </a:ext>
              </a:extLst>
            </p:cNvPr>
            <p:cNvSpPr txBox="1"/>
            <p:nvPr/>
          </p:nvSpPr>
          <p:spPr bwMode="auto">
            <a:xfrm>
              <a:off x="5432902" y="5777452"/>
              <a:ext cx="178337" cy="21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327" name="TextBox 326">
              <a:extLst>
                <a:ext uri="{FF2B5EF4-FFF2-40B4-BE49-F238E27FC236}">
                  <a16:creationId xmlns:a16="http://schemas.microsoft.com/office/drawing/2014/main" id="{CAFF2D2C-B43E-D6AB-9C52-8E809265AA01}"/>
                </a:ext>
              </a:extLst>
            </p:cNvPr>
            <p:cNvSpPr txBox="1"/>
            <p:nvPr/>
          </p:nvSpPr>
          <p:spPr bwMode="auto">
            <a:xfrm>
              <a:off x="5094067" y="5777452"/>
              <a:ext cx="178336" cy="21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328" name="TextBox 327">
              <a:extLst>
                <a:ext uri="{FF2B5EF4-FFF2-40B4-BE49-F238E27FC236}">
                  <a16:creationId xmlns:a16="http://schemas.microsoft.com/office/drawing/2014/main" id="{AB0AF6AF-5C1D-79BE-DB73-541386A1D5FA}"/>
                </a:ext>
              </a:extLst>
            </p:cNvPr>
            <p:cNvSpPr txBox="1"/>
            <p:nvPr/>
          </p:nvSpPr>
          <p:spPr bwMode="auto">
            <a:xfrm>
              <a:off x="5554654" y="5777452"/>
              <a:ext cx="237367" cy="21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329" name="TextBox 328">
              <a:extLst>
                <a:ext uri="{FF2B5EF4-FFF2-40B4-BE49-F238E27FC236}">
                  <a16:creationId xmlns:a16="http://schemas.microsoft.com/office/drawing/2014/main" id="{B7B98780-0237-7871-1BCA-7DA01CF330D5}"/>
                </a:ext>
              </a:extLst>
            </p:cNvPr>
            <p:cNvSpPr txBox="1"/>
            <p:nvPr/>
          </p:nvSpPr>
          <p:spPr bwMode="auto">
            <a:xfrm>
              <a:off x="6044011" y="5777452"/>
              <a:ext cx="237367" cy="21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330" name="TextBox 329">
              <a:extLst>
                <a:ext uri="{FF2B5EF4-FFF2-40B4-BE49-F238E27FC236}">
                  <a16:creationId xmlns:a16="http://schemas.microsoft.com/office/drawing/2014/main" id="{BB7772C5-1BC0-455E-E212-5D5672642C7D}"/>
                </a:ext>
              </a:extLst>
            </p:cNvPr>
            <p:cNvSpPr txBox="1"/>
            <p:nvPr/>
          </p:nvSpPr>
          <p:spPr bwMode="auto">
            <a:xfrm>
              <a:off x="5882362" y="5777452"/>
              <a:ext cx="237367" cy="21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331" name="TextBox 330">
              <a:extLst>
                <a:ext uri="{FF2B5EF4-FFF2-40B4-BE49-F238E27FC236}">
                  <a16:creationId xmlns:a16="http://schemas.microsoft.com/office/drawing/2014/main" id="{CCD40CCD-B6AC-2623-EE79-375A61B33C69}"/>
                </a:ext>
              </a:extLst>
            </p:cNvPr>
            <p:cNvSpPr txBox="1"/>
            <p:nvPr/>
          </p:nvSpPr>
          <p:spPr bwMode="auto">
            <a:xfrm>
              <a:off x="6379049" y="5777452"/>
              <a:ext cx="237367" cy="21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332" name="TextBox 331">
              <a:extLst>
                <a:ext uri="{FF2B5EF4-FFF2-40B4-BE49-F238E27FC236}">
                  <a16:creationId xmlns:a16="http://schemas.microsoft.com/office/drawing/2014/main" id="{A536E677-FF8E-1C55-82AB-515B8BE5D934}"/>
                </a:ext>
              </a:extLst>
            </p:cNvPr>
            <p:cNvSpPr txBox="1"/>
            <p:nvPr/>
          </p:nvSpPr>
          <p:spPr bwMode="auto">
            <a:xfrm>
              <a:off x="6552455" y="5777452"/>
              <a:ext cx="237367" cy="21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a:t>
              </a:r>
            </a:p>
          </p:txBody>
        </p:sp>
        <p:sp>
          <p:nvSpPr>
            <p:cNvPr id="333" name="TextBox 332">
              <a:extLst>
                <a:ext uri="{FF2B5EF4-FFF2-40B4-BE49-F238E27FC236}">
                  <a16:creationId xmlns:a16="http://schemas.microsoft.com/office/drawing/2014/main" id="{30CB4EED-0B61-C3AE-444C-663A479916FB}"/>
                </a:ext>
              </a:extLst>
            </p:cNvPr>
            <p:cNvSpPr txBox="1"/>
            <p:nvPr/>
          </p:nvSpPr>
          <p:spPr bwMode="auto">
            <a:xfrm>
              <a:off x="6893388" y="5777452"/>
              <a:ext cx="237367" cy="21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26</a:t>
              </a:r>
            </a:p>
          </p:txBody>
        </p:sp>
        <p:sp>
          <p:nvSpPr>
            <p:cNvPr id="334" name="TextBox 333">
              <a:extLst>
                <a:ext uri="{FF2B5EF4-FFF2-40B4-BE49-F238E27FC236}">
                  <a16:creationId xmlns:a16="http://schemas.microsoft.com/office/drawing/2014/main" id="{281256D4-EE29-F6AB-C394-68AA3A08F74C}"/>
                </a:ext>
              </a:extLst>
            </p:cNvPr>
            <p:cNvSpPr txBox="1"/>
            <p:nvPr/>
          </p:nvSpPr>
          <p:spPr bwMode="auto">
            <a:xfrm>
              <a:off x="7057976" y="5777452"/>
              <a:ext cx="237367" cy="21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28</a:t>
              </a:r>
            </a:p>
          </p:txBody>
        </p:sp>
        <p:sp>
          <p:nvSpPr>
            <p:cNvPr id="335" name="TextBox 334">
              <a:extLst>
                <a:ext uri="{FF2B5EF4-FFF2-40B4-BE49-F238E27FC236}">
                  <a16:creationId xmlns:a16="http://schemas.microsoft.com/office/drawing/2014/main" id="{F62882FD-8993-6343-D78C-77C7CEC7E96F}"/>
                </a:ext>
              </a:extLst>
            </p:cNvPr>
            <p:cNvSpPr txBox="1"/>
            <p:nvPr/>
          </p:nvSpPr>
          <p:spPr bwMode="auto">
            <a:xfrm>
              <a:off x="7384917" y="5777452"/>
              <a:ext cx="237367" cy="21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32</a:t>
              </a:r>
            </a:p>
          </p:txBody>
        </p:sp>
        <p:sp>
          <p:nvSpPr>
            <p:cNvPr id="336" name="TextBox 335">
              <a:extLst>
                <a:ext uri="{FF2B5EF4-FFF2-40B4-BE49-F238E27FC236}">
                  <a16:creationId xmlns:a16="http://schemas.microsoft.com/office/drawing/2014/main" id="{BAA0FA6F-7BD9-AFA7-7997-6FC18BFBB21F}"/>
                </a:ext>
              </a:extLst>
            </p:cNvPr>
            <p:cNvSpPr txBox="1"/>
            <p:nvPr/>
          </p:nvSpPr>
          <p:spPr bwMode="auto">
            <a:xfrm>
              <a:off x="7543134" y="5777452"/>
              <a:ext cx="237367" cy="21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34</a:t>
              </a:r>
            </a:p>
          </p:txBody>
        </p:sp>
        <p:sp>
          <p:nvSpPr>
            <p:cNvPr id="337" name="TextBox 336">
              <a:extLst>
                <a:ext uri="{FF2B5EF4-FFF2-40B4-BE49-F238E27FC236}">
                  <a16:creationId xmlns:a16="http://schemas.microsoft.com/office/drawing/2014/main" id="{C1333797-8F95-2B50-F5BB-4ED260CBAD9C}"/>
                </a:ext>
              </a:extLst>
            </p:cNvPr>
            <p:cNvSpPr txBox="1"/>
            <p:nvPr/>
          </p:nvSpPr>
          <p:spPr bwMode="auto">
            <a:xfrm>
              <a:off x="5751096" y="5939207"/>
              <a:ext cx="1310448" cy="21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 From Randomization</a:t>
              </a:r>
            </a:p>
          </p:txBody>
        </p:sp>
        <p:grpSp>
          <p:nvGrpSpPr>
            <p:cNvPr id="338" name="Group 337">
              <a:extLst>
                <a:ext uri="{FF2B5EF4-FFF2-40B4-BE49-F238E27FC236}">
                  <a16:creationId xmlns:a16="http://schemas.microsoft.com/office/drawing/2014/main" id="{1C67A641-C089-2A0A-1B6C-BB3D0A0A7603}"/>
                </a:ext>
              </a:extLst>
            </p:cNvPr>
            <p:cNvGrpSpPr/>
            <p:nvPr/>
          </p:nvGrpSpPr>
          <p:grpSpPr>
            <a:xfrm>
              <a:off x="4850826" y="4382566"/>
              <a:ext cx="2796242" cy="1248326"/>
              <a:chOff x="7189470" y="2636520"/>
              <a:chExt cx="4328160" cy="1828800"/>
            </a:xfrm>
          </p:grpSpPr>
          <p:sp>
            <p:nvSpPr>
              <p:cNvPr id="403" name="Freeform: Shape 402">
                <a:extLst>
                  <a:ext uri="{FF2B5EF4-FFF2-40B4-BE49-F238E27FC236}">
                    <a16:creationId xmlns:a16="http://schemas.microsoft.com/office/drawing/2014/main" id="{7FFB19ED-DCB8-78D9-E351-81E797D03B1A}"/>
                  </a:ext>
                </a:extLst>
              </p:cNvPr>
              <p:cNvSpPr/>
              <p:nvPr/>
            </p:nvSpPr>
            <p:spPr bwMode="auto">
              <a:xfrm>
                <a:off x="7189470" y="2636520"/>
                <a:ext cx="4328160" cy="1828800"/>
              </a:xfrm>
              <a:custGeom>
                <a:avLst/>
                <a:gdLst>
                  <a:gd name="connsiteX0" fmla="*/ 4328160 w 4328160"/>
                  <a:gd name="connsiteY0" fmla="*/ 1828800 h 1828800"/>
                  <a:gd name="connsiteX1" fmla="*/ 4328160 w 4328160"/>
                  <a:gd name="connsiteY1" fmla="*/ 1596390 h 1828800"/>
                  <a:gd name="connsiteX2" fmla="*/ 3878580 w 4328160"/>
                  <a:gd name="connsiteY2" fmla="*/ 1596390 h 1828800"/>
                  <a:gd name="connsiteX3" fmla="*/ 3878580 w 4328160"/>
                  <a:gd name="connsiteY3" fmla="*/ 1531620 h 1828800"/>
                  <a:gd name="connsiteX4" fmla="*/ 3619500 w 4328160"/>
                  <a:gd name="connsiteY4" fmla="*/ 1531620 h 1828800"/>
                  <a:gd name="connsiteX5" fmla="*/ 3619500 w 4328160"/>
                  <a:gd name="connsiteY5" fmla="*/ 1489710 h 1828800"/>
                  <a:gd name="connsiteX6" fmla="*/ 3276600 w 4328160"/>
                  <a:gd name="connsiteY6" fmla="*/ 1489710 h 1828800"/>
                  <a:gd name="connsiteX7" fmla="*/ 3276600 w 4328160"/>
                  <a:gd name="connsiteY7" fmla="*/ 1451610 h 1828800"/>
                  <a:gd name="connsiteX8" fmla="*/ 2914650 w 4328160"/>
                  <a:gd name="connsiteY8" fmla="*/ 1451610 h 1828800"/>
                  <a:gd name="connsiteX9" fmla="*/ 2914650 w 4328160"/>
                  <a:gd name="connsiteY9" fmla="*/ 1390650 h 1828800"/>
                  <a:gd name="connsiteX10" fmla="*/ 2560320 w 4328160"/>
                  <a:gd name="connsiteY10" fmla="*/ 1390650 h 1828800"/>
                  <a:gd name="connsiteX11" fmla="*/ 2560320 w 4328160"/>
                  <a:gd name="connsiteY11" fmla="*/ 1348740 h 1828800"/>
                  <a:gd name="connsiteX12" fmla="*/ 2522220 w 4328160"/>
                  <a:gd name="connsiteY12" fmla="*/ 1348740 h 1828800"/>
                  <a:gd name="connsiteX13" fmla="*/ 2522220 w 4328160"/>
                  <a:gd name="connsiteY13" fmla="*/ 1322070 h 1828800"/>
                  <a:gd name="connsiteX14" fmla="*/ 2442210 w 4328160"/>
                  <a:gd name="connsiteY14" fmla="*/ 1322070 h 1828800"/>
                  <a:gd name="connsiteX15" fmla="*/ 2442210 w 4328160"/>
                  <a:gd name="connsiteY15" fmla="*/ 1295400 h 1828800"/>
                  <a:gd name="connsiteX16" fmla="*/ 2247900 w 4328160"/>
                  <a:gd name="connsiteY16" fmla="*/ 1295400 h 1828800"/>
                  <a:gd name="connsiteX17" fmla="*/ 2247900 w 4328160"/>
                  <a:gd name="connsiteY17" fmla="*/ 1276350 h 1828800"/>
                  <a:gd name="connsiteX18" fmla="*/ 2202180 w 4328160"/>
                  <a:gd name="connsiteY18" fmla="*/ 1276350 h 1828800"/>
                  <a:gd name="connsiteX19" fmla="*/ 2202180 w 4328160"/>
                  <a:gd name="connsiteY19" fmla="*/ 1257300 h 1828800"/>
                  <a:gd name="connsiteX20" fmla="*/ 2171700 w 4328160"/>
                  <a:gd name="connsiteY20" fmla="*/ 1257300 h 1828800"/>
                  <a:gd name="connsiteX21" fmla="*/ 2171700 w 4328160"/>
                  <a:gd name="connsiteY21" fmla="*/ 1234440 h 1828800"/>
                  <a:gd name="connsiteX22" fmla="*/ 1851660 w 4328160"/>
                  <a:gd name="connsiteY22" fmla="*/ 1234440 h 1828800"/>
                  <a:gd name="connsiteX23" fmla="*/ 1851660 w 4328160"/>
                  <a:gd name="connsiteY23" fmla="*/ 1207770 h 1828800"/>
                  <a:gd name="connsiteX24" fmla="*/ 1828800 w 4328160"/>
                  <a:gd name="connsiteY24" fmla="*/ 1207770 h 1828800"/>
                  <a:gd name="connsiteX25" fmla="*/ 1828800 w 4328160"/>
                  <a:gd name="connsiteY25" fmla="*/ 1154430 h 1828800"/>
                  <a:gd name="connsiteX26" fmla="*/ 1699260 w 4328160"/>
                  <a:gd name="connsiteY26" fmla="*/ 1154430 h 1828800"/>
                  <a:gd name="connsiteX27" fmla="*/ 1699260 w 4328160"/>
                  <a:gd name="connsiteY27" fmla="*/ 1146810 h 1828800"/>
                  <a:gd name="connsiteX28" fmla="*/ 1607820 w 4328160"/>
                  <a:gd name="connsiteY28" fmla="*/ 1146810 h 1828800"/>
                  <a:gd name="connsiteX29" fmla="*/ 1607820 w 4328160"/>
                  <a:gd name="connsiteY29" fmla="*/ 1131570 h 1828800"/>
                  <a:gd name="connsiteX30" fmla="*/ 1504950 w 4328160"/>
                  <a:gd name="connsiteY30" fmla="*/ 1131570 h 1828800"/>
                  <a:gd name="connsiteX31" fmla="*/ 1504950 w 4328160"/>
                  <a:gd name="connsiteY31" fmla="*/ 1131570 h 1828800"/>
                  <a:gd name="connsiteX32" fmla="*/ 1504950 w 4328160"/>
                  <a:gd name="connsiteY32" fmla="*/ 1082040 h 1828800"/>
                  <a:gd name="connsiteX33" fmla="*/ 1352550 w 4328160"/>
                  <a:gd name="connsiteY33" fmla="*/ 1082040 h 1828800"/>
                  <a:gd name="connsiteX34" fmla="*/ 1352550 w 4328160"/>
                  <a:gd name="connsiteY34" fmla="*/ 1066800 h 1828800"/>
                  <a:gd name="connsiteX35" fmla="*/ 1291590 w 4328160"/>
                  <a:gd name="connsiteY35" fmla="*/ 1066800 h 1828800"/>
                  <a:gd name="connsiteX36" fmla="*/ 1291590 w 4328160"/>
                  <a:gd name="connsiteY36" fmla="*/ 1047750 h 1828800"/>
                  <a:gd name="connsiteX37" fmla="*/ 1253490 w 4328160"/>
                  <a:gd name="connsiteY37" fmla="*/ 1047750 h 1828800"/>
                  <a:gd name="connsiteX38" fmla="*/ 1253490 w 4328160"/>
                  <a:gd name="connsiteY38" fmla="*/ 1002030 h 1828800"/>
                  <a:gd name="connsiteX39" fmla="*/ 1230630 w 4328160"/>
                  <a:gd name="connsiteY39" fmla="*/ 1002030 h 1828800"/>
                  <a:gd name="connsiteX40" fmla="*/ 1230630 w 4328160"/>
                  <a:gd name="connsiteY40" fmla="*/ 952500 h 1828800"/>
                  <a:gd name="connsiteX41" fmla="*/ 1215390 w 4328160"/>
                  <a:gd name="connsiteY41" fmla="*/ 952500 h 1828800"/>
                  <a:gd name="connsiteX42" fmla="*/ 1215390 w 4328160"/>
                  <a:gd name="connsiteY42" fmla="*/ 849630 h 1828800"/>
                  <a:gd name="connsiteX43" fmla="*/ 1135380 w 4328160"/>
                  <a:gd name="connsiteY43" fmla="*/ 849630 h 1828800"/>
                  <a:gd name="connsiteX44" fmla="*/ 1135380 w 4328160"/>
                  <a:gd name="connsiteY44" fmla="*/ 822960 h 1828800"/>
                  <a:gd name="connsiteX45" fmla="*/ 1051560 w 4328160"/>
                  <a:gd name="connsiteY45" fmla="*/ 822960 h 1828800"/>
                  <a:gd name="connsiteX46" fmla="*/ 1051560 w 4328160"/>
                  <a:gd name="connsiteY46" fmla="*/ 781050 h 1828800"/>
                  <a:gd name="connsiteX47" fmla="*/ 1002030 w 4328160"/>
                  <a:gd name="connsiteY47" fmla="*/ 781050 h 1828800"/>
                  <a:gd name="connsiteX48" fmla="*/ 1002030 w 4328160"/>
                  <a:gd name="connsiteY48" fmla="*/ 758190 h 1828800"/>
                  <a:gd name="connsiteX49" fmla="*/ 975360 w 4328160"/>
                  <a:gd name="connsiteY49" fmla="*/ 758190 h 1828800"/>
                  <a:gd name="connsiteX50" fmla="*/ 975360 w 4328160"/>
                  <a:gd name="connsiteY50" fmla="*/ 716280 h 1828800"/>
                  <a:gd name="connsiteX51" fmla="*/ 967740 w 4328160"/>
                  <a:gd name="connsiteY51" fmla="*/ 716280 h 1828800"/>
                  <a:gd name="connsiteX52" fmla="*/ 967740 w 4328160"/>
                  <a:gd name="connsiteY52" fmla="*/ 670560 h 1828800"/>
                  <a:gd name="connsiteX53" fmla="*/ 948690 w 4328160"/>
                  <a:gd name="connsiteY53" fmla="*/ 670560 h 1828800"/>
                  <a:gd name="connsiteX54" fmla="*/ 948690 w 4328160"/>
                  <a:gd name="connsiteY54" fmla="*/ 628650 h 1828800"/>
                  <a:gd name="connsiteX55" fmla="*/ 933450 w 4328160"/>
                  <a:gd name="connsiteY55" fmla="*/ 628650 h 1828800"/>
                  <a:gd name="connsiteX56" fmla="*/ 933450 w 4328160"/>
                  <a:gd name="connsiteY56" fmla="*/ 590550 h 1828800"/>
                  <a:gd name="connsiteX57" fmla="*/ 887730 w 4328160"/>
                  <a:gd name="connsiteY57" fmla="*/ 590550 h 1828800"/>
                  <a:gd name="connsiteX58" fmla="*/ 887730 w 4328160"/>
                  <a:gd name="connsiteY58" fmla="*/ 567690 h 1828800"/>
                  <a:gd name="connsiteX59" fmla="*/ 857250 w 4328160"/>
                  <a:gd name="connsiteY59" fmla="*/ 567690 h 1828800"/>
                  <a:gd name="connsiteX60" fmla="*/ 857250 w 4328160"/>
                  <a:gd name="connsiteY60" fmla="*/ 552450 h 1828800"/>
                  <a:gd name="connsiteX61" fmla="*/ 792480 w 4328160"/>
                  <a:gd name="connsiteY61" fmla="*/ 552450 h 1828800"/>
                  <a:gd name="connsiteX62" fmla="*/ 792480 w 4328160"/>
                  <a:gd name="connsiteY62" fmla="*/ 541020 h 1828800"/>
                  <a:gd name="connsiteX63" fmla="*/ 762000 w 4328160"/>
                  <a:gd name="connsiteY63" fmla="*/ 541020 h 1828800"/>
                  <a:gd name="connsiteX64" fmla="*/ 762000 w 4328160"/>
                  <a:gd name="connsiteY64" fmla="*/ 518160 h 1828800"/>
                  <a:gd name="connsiteX65" fmla="*/ 723900 w 4328160"/>
                  <a:gd name="connsiteY65" fmla="*/ 518160 h 1828800"/>
                  <a:gd name="connsiteX66" fmla="*/ 723900 w 4328160"/>
                  <a:gd name="connsiteY66" fmla="*/ 487680 h 1828800"/>
                  <a:gd name="connsiteX67" fmla="*/ 697230 w 4328160"/>
                  <a:gd name="connsiteY67" fmla="*/ 487680 h 1828800"/>
                  <a:gd name="connsiteX68" fmla="*/ 697230 w 4328160"/>
                  <a:gd name="connsiteY68" fmla="*/ 361950 h 1828800"/>
                  <a:gd name="connsiteX69" fmla="*/ 674370 w 4328160"/>
                  <a:gd name="connsiteY69" fmla="*/ 361950 h 1828800"/>
                  <a:gd name="connsiteX70" fmla="*/ 674370 w 4328160"/>
                  <a:gd name="connsiteY70" fmla="*/ 335280 h 1828800"/>
                  <a:gd name="connsiteX71" fmla="*/ 655320 w 4328160"/>
                  <a:gd name="connsiteY71" fmla="*/ 335280 h 1828800"/>
                  <a:gd name="connsiteX72" fmla="*/ 655320 w 4328160"/>
                  <a:gd name="connsiteY72" fmla="*/ 316230 h 1828800"/>
                  <a:gd name="connsiteX73" fmla="*/ 621030 w 4328160"/>
                  <a:gd name="connsiteY73" fmla="*/ 316230 h 1828800"/>
                  <a:gd name="connsiteX74" fmla="*/ 621030 w 4328160"/>
                  <a:gd name="connsiteY74" fmla="*/ 293370 h 1828800"/>
                  <a:gd name="connsiteX75" fmla="*/ 601980 w 4328160"/>
                  <a:gd name="connsiteY75" fmla="*/ 293370 h 1828800"/>
                  <a:gd name="connsiteX76" fmla="*/ 601980 w 4328160"/>
                  <a:gd name="connsiteY76" fmla="*/ 270510 h 1828800"/>
                  <a:gd name="connsiteX77" fmla="*/ 560070 w 4328160"/>
                  <a:gd name="connsiteY77" fmla="*/ 270510 h 1828800"/>
                  <a:gd name="connsiteX78" fmla="*/ 560070 w 4328160"/>
                  <a:gd name="connsiteY78" fmla="*/ 251460 h 1828800"/>
                  <a:gd name="connsiteX79" fmla="*/ 541020 w 4328160"/>
                  <a:gd name="connsiteY79" fmla="*/ 251460 h 1828800"/>
                  <a:gd name="connsiteX80" fmla="*/ 541020 w 4328160"/>
                  <a:gd name="connsiteY80" fmla="*/ 236220 h 1828800"/>
                  <a:gd name="connsiteX81" fmla="*/ 506730 w 4328160"/>
                  <a:gd name="connsiteY81" fmla="*/ 236220 h 1828800"/>
                  <a:gd name="connsiteX82" fmla="*/ 506730 w 4328160"/>
                  <a:gd name="connsiteY82" fmla="*/ 198120 h 1828800"/>
                  <a:gd name="connsiteX83" fmla="*/ 365760 w 4328160"/>
                  <a:gd name="connsiteY83" fmla="*/ 198120 h 1828800"/>
                  <a:gd name="connsiteX84" fmla="*/ 365760 w 4328160"/>
                  <a:gd name="connsiteY84" fmla="*/ 163830 h 1828800"/>
                  <a:gd name="connsiteX85" fmla="*/ 342900 w 4328160"/>
                  <a:gd name="connsiteY85" fmla="*/ 163830 h 1828800"/>
                  <a:gd name="connsiteX86" fmla="*/ 342900 w 4328160"/>
                  <a:gd name="connsiteY86" fmla="*/ 95250 h 1828800"/>
                  <a:gd name="connsiteX87" fmla="*/ 201930 w 4328160"/>
                  <a:gd name="connsiteY87" fmla="*/ 95250 h 1828800"/>
                  <a:gd name="connsiteX88" fmla="*/ 201930 w 4328160"/>
                  <a:gd name="connsiteY88" fmla="*/ 95250 h 1828800"/>
                  <a:gd name="connsiteX89" fmla="*/ 175260 w 4328160"/>
                  <a:gd name="connsiteY89" fmla="*/ 68580 h 1828800"/>
                  <a:gd name="connsiteX90" fmla="*/ 175260 w 4328160"/>
                  <a:gd name="connsiteY90" fmla="*/ 22860 h 1828800"/>
                  <a:gd name="connsiteX91" fmla="*/ 129540 w 4328160"/>
                  <a:gd name="connsiteY91" fmla="*/ 22860 h 1828800"/>
                  <a:gd name="connsiteX92" fmla="*/ 129540 w 4328160"/>
                  <a:gd name="connsiteY92" fmla="*/ 0 h 1828800"/>
                  <a:gd name="connsiteX93" fmla="*/ 0 w 4328160"/>
                  <a:gd name="connsiteY93" fmla="*/ 0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4328160" h="1828800">
                    <a:moveTo>
                      <a:pt x="4328160" y="1828800"/>
                    </a:moveTo>
                    <a:lnTo>
                      <a:pt x="4328160" y="1596390"/>
                    </a:lnTo>
                    <a:lnTo>
                      <a:pt x="3878580" y="1596390"/>
                    </a:lnTo>
                    <a:lnTo>
                      <a:pt x="3878580" y="1531620"/>
                    </a:lnTo>
                    <a:lnTo>
                      <a:pt x="3619500" y="1531620"/>
                    </a:lnTo>
                    <a:lnTo>
                      <a:pt x="3619500" y="1489710"/>
                    </a:lnTo>
                    <a:lnTo>
                      <a:pt x="3276600" y="1489710"/>
                    </a:lnTo>
                    <a:lnTo>
                      <a:pt x="3276600" y="1451610"/>
                    </a:lnTo>
                    <a:lnTo>
                      <a:pt x="2914650" y="1451610"/>
                    </a:lnTo>
                    <a:lnTo>
                      <a:pt x="2914650" y="1390650"/>
                    </a:lnTo>
                    <a:lnTo>
                      <a:pt x="2560320" y="1390650"/>
                    </a:lnTo>
                    <a:lnTo>
                      <a:pt x="2560320" y="1348740"/>
                    </a:lnTo>
                    <a:lnTo>
                      <a:pt x="2522220" y="1348740"/>
                    </a:lnTo>
                    <a:lnTo>
                      <a:pt x="2522220" y="1322070"/>
                    </a:lnTo>
                    <a:lnTo>
                      <a:pt x="2442210" y="1322070"/>
                    </a:lnTo>
                    <a:lnTo>
                      <a:pt x="2442210" y="1295400"/>
                    </a:lnTo>
                    <a:lnTo>
                      <a:pt x="2247900" y="1295400"/>
                    </a:lnTo>
                    <a:lnTo>
                      <a:pt x="2247900" y="1276350"/>
                    </a:lnTo>
                    <a:lnTo>
                      <a:pt x="2202180" y="1276350"/>
                    </a:lnTo>
                    <a:lnTo>
                      <a:pt x="2202180" y="1257300"/>
                    </a:lnTo>
                    <a:lnTo>
                      <a:pt x="2171700" y="1257300"/>
                    </a:lnTo>
                    <a:lnTo>
                      <a:pt x="2171700" y="1234440"/>
                    </a:lnTo>
                    <a:lnTo>
                      <a:pt x="1851660" y="1234440"/>
                    </a:lnTo>
                    <a:lnTo>
                      <a:pt x="1851660" y="1207770"/>
                    </a:lnTo>
                    <a:lnTo>
                      <a:pt x="1828800" y="1207770"/>
                    </a:lnTo>
                    <a:lnTo>
                      <a:pt x="1828800" y="1154430"/>
                    </a:lnTo>
                    <a:lnTo>
                      <a:pt x="1699260" y="1154430"/>
                    </a:lnTo>
                    <a:lnTo>
                      <a:pt x="1699260" y="1146810"/>
                    </a:lnTo>
                    <a:lnTo>
                      <a:pt x="1607820" y="1146810"/>
                    </a:lnTo>
                    <a:lnTo>
                      <a:pt x="1607820" y="1131570"/>
                    </a:lnTo>
                    <a:lnTo>
                      <a:pt x="1504950" y="1131570"/>
                    </a:lnTo>
                    <a:lnTo>
                      <a:pt x="1504950" y="1131570"/>
                    </a:lnTo>
                    <a:lnTo>
                      <a:pt x="1504950" y="1082040"/>
                    </a:lnTo>
                    <a:lnTo>
                      <a:pt x="1352550" y="1082040"/>
                    </a:lnTo>
                    <a:lnTo>
                      <a:pt x="1352550" y="1066800"/>
                    </a:lnTo>
                    <a:lnTo>
                      <a:pt x="1291590" y="1066800"/>
                    </a:lnTo>
                    <a:lnTo>
                      <a:pt x="1291590" y="1047750"/>
                    </a:lnTo>
                    <a:lnTo>
                      <a:pt x="1253490" y="1047750"/>
                    </a:lnTo>
                    <a:lnTo>
                      <a:pt x="1253490" y="1002030"/>
                    </a:lnTo>
                    <a:lnTo>
                      <a:pt x="1230630" y="1002030"/>
                    </a:lnTo>
                    <a:lnTo>
                      <a:pt x="1230630" y="952500"/>
                    </a:lnTo>
                    <a:lnTo>
                      <a:pt x="1215390" y="952500"/>
                    </a:lnTo>
                    <a:lnTo>
                      <a:pt x="1215390" y="849630"/>
                    </a:lnTo>
                    <a:lnTo>
                      <a:pt x="1135380" y="849630"/>
                    </a:lnTo>
                    <a:lnTo>
                      <a:pt x="1135380" y="822960"/>
                    </a:lnTo>
                    <a:lnTo>
                      <a:pt x="1051560" y="822960"/>
                    </a:lnTo>
                    <a:lnTo>
                      <a:pt x="1051560" y="781050"/>
                    </a:lnTo>
                    <a:lnTo>
                      <a:pt x="1002030" y="781050"/>
                    </a:lnTo>
                    <a:lnTo>
                      <a:pt x="1002030" y="758190"/>
                    </a:lnTo>
                    <a:lnTo>
                      <a:pt x="975360" y="758190"/>
                    </a:lnTo>
                    <a:lnTo>
                      <a:pt x="975360" y="716280"/>
                    </a:lnTo>
                    <a:lnTo>
                      <a:pt x="967740" y="716280"/>
                    </a:lnTo>
                    <a:lnTo>
                      <a:pt x="967740" y="670560"/>
                    </a:lnTo>
                    <a:lnTo>
                      <a:pt x="948690" y="670560"/>
                    </a:lnTo>
                    <a:lnTo>
                      <a:pt x="948690" y="628650"/>
                    </a:lnTo>
                    <a:lnTo>
                      <a:pt x="933450" y="628650"/>
                    </a:lnTo>
                    <a:lnTo>
                      <a:pt x="933450" y="590550"/>
                    </a:lnTo>
                    <a:lnTo>
                      <a:pt x="887730" y="590550"/>
                    </a:lnTo>
                    <a:lnTo>
                      <a:pt x="887730" y="567690"/>
                    </a:lnTo>
                    <a:lnTo>
                      <a:pt x="857250" y="567690"/>
                    </a:lnTo>
                    <a:lnTo>
                      <a:pt x="857250" y="552450"/>
                    </a:lnTo>
                    <a:lnTo>
                      <a:pt x="792480" y="552450"/>
                    </a:lnTo>
                    <a:lnTo>
                      <a:pt x="792480" y="541020"/>
                    </a:lnTo>
                    <a:lnTo>
                      <a:pt x="762000" y="541020"/>
                    </a:lnTo>
                    <a:lnTo>
                      <a:pt x="762000" y="518160"/>
                    </a:lnTo>
                    <a:lnTo>
                      <a:pt x="723900" y="518160"/>
                    </a:lnTo>
                    <a:lnTo>
                      <a:pt x="723900" y="487680"/>
                    </a:lnTo>
                    <a:lnTo>
                      <a:pt x="697230" y="487680"/>
                    </a:lnTo>
                    <a:lnTo>
                      <a:pt x="697230" y="361950"/>
                    </a:lnTo>
                    <a:lnTo>
                      <a:pt x="674370" y="361950"/>
                    </a:lnTo>
                    <a:lnTo>
                      <a:pt x="674370" y="335280"/>
                    </a:lnTo>
                    <a:lnTo>
                      <a:pt x="655320" y="335280"/>
                    </a:lnTo>
                    <a:lnTo>
                      <a:pt x="655320" y="316230"/>
                    </a:lnTo>
                    <a:lnTo>
                      <a:pt x="621030" y="316230"/>
                    </a:lnTo>
                    <a:lnTo>
                      <a:pt x="621030" y="293370"/>
                    </a:lnTo>
                    <a:lnTo>
                      <a:pt x="601980" y="293370"/>
                    </a:lnTo>
                    <a:lnTo>
                      <a:pt x="601980" y="270510"/>
                    </a:lnTo>
                    <a:lnTo>
                      <a:pt x="560070" y="270510"/>
                    </a:lnTo>
                    <a:lnTo>
                      <a:pt x="560070" y="251460"/>
                    </a:lnTo>
                    <a:lnTo>
                      <a:pt x="541020" y="251460"/>
                    </a:lnTo>
                    <a:lnTo>
                      <a:pt x="541020" y="236220"/>
                    </a:lnTo>
                    <a:lnTo>
                      <a:pt x="506730" y="236220"/>
                    </a:lnTo>
                    <a:lnTo>
                      <a:pt x="506730" y="198120"/>
                    </a:lnTo>
                    <a:lnTo>
                      <a:pt x="365760" y="198120"/>
                    </a:lnTo>
                    <a:lnTo>
                      <a:pt x="365760" y="163830"/>
                    </a:lnTo>
                    <a:lnTo>
                      <a:pt x="342900" y="163830"/>
                    </a:lnTo>
                    <a:lnTo>
                      <a:pt x="342900" y="95250"/>
                    </a:lnTo>
                    <a:lnTo>
                      <a:pt x="201930" y="95250"/>
                    </a:lnTo>
                    <a:lnTo>
                      <a:pt x="201930" y="95250"/>
                    </a:lnTo>
                    <a:lnTo>
                      <a:pt x="175260" y="68580"/>
                    </a:lnTo>
                    <a:lnTo>
                      <a:pt x="175260" y="22860"/>
                    </a:lnTo>
                    <a:lnTo>
                      <a:pt x="129540" y="22860"/>
                    </a:lnTo>
                    <a:lnTo>
                      <a:pt x="129540" y="0"/>
                    </a:lnTo>
                    <a:lnTo>
                      <a:pt x="0" y="0"/>
                    </a:lnTo>
                  </a:path>
                </a:pathLst>
              </a:custGeom>
              <a:noFill/>
              <a:ln w="28575">
                <a:solidFill>
                  <a:schemeClr val="accent1"/>
                </a:solidFill>
                <a:miter lim="800000"/>
                <a:headEnd/>
                <a:tailEnd/>
              </a:ln>
            </p:spPr>
            <p:txBody>
              <a:bodyPr rtlCol="0" anchor="ctr"/>
              <a:lstStyle/>
              <a:p>
                <a:pPr algn="ctr"/>
                <a:endParaRPr lang="en-US" dirty="0"/>
              </a:p>
            </p:txBody>
          </p:sp>
          <p:cxnSp>
            <p:nvCxnSpPr>
              <p:cNvPr id="404" name="Straight Connector 403">
                <a:extLst>
                  <a:ext uri="{FF2B5EF4-FFF2-40B4-BE49-F238E27FC236}">
                    <a16:creationId xmlns:a16="http://schemas.microsoft.com/office/drawing/2014/main" id="{877FBE19-0C55-63E0-E3AB-05C4FDF6D053}"/>
                  </a:ext>
                </a:extLst>
              </p:cNvPr>
              <p:cNvCxnSpPr>
                <a:cxnSpLocks/>
              </p:cNvCxnSpPr>
              <p:nvPr/>
            </p:nvCxnSpPr>
            <p:spPr bwMode="auto">
              <a:xfrm>
                <a:off x="10427624" y="406561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405" name="Straight Connector 404">
                <a:extLst>
                  <a:ext uri="{FF2B5EF4-FFF2-40B4-BE49-F238E27FC236}">
                    <a16:creationId xmlns:a16="http://schemas.microsoft.com/office/drawing/2014/main" id="{AFDCDAD9-7164-1BEA-5190-2A8F35C6BEC3}"/>
                  </a:ext>
                </a:extLst>
              </p:cNvPr>
              <p:cNvCxnSpPr>
                <a:cxnSpLocks/>
              </p:cNvCxnSpPr>
              <p:nvPr/>
            </p:nvCxnSpPr>
            <p:spPr bwMode="auto">
              <a:xfrm>
                <a:off x="11131004" y="420658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406" name="Straight Connector 405">
                <a:extLst>
                  <a:ext uri="{FF2B5EF4-FFF2-40B4-BE49-F238E27FC236}">
                    <a16:creationId xmlns:a16="http://schemas.microsoft.com/office/drawing/2014/main" id="{576FED7F-8AE8-4224-CD90-B0A2C39751A6}"/>
                  </a:ext>
                </a:extLst>
              </p:cNvPr>
              <p:cNvCxnSpPr>
                <a:cxnSpLocks/>
              </p:cNvCxnSpPr>
              <p:nvPr/>
            </p:nvCxnSpPr>
            <p:spPr bwMode="auto">
              <a:xfrm>
                <a:off x="11051425" y="413419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407" name="Straight Connector 406">
                <a:extLst>
                  <a:ext uri="{FF2B5EF4-FFF2-40B4-BE49-F238E27FC236}">
                    <a16:creationId xmlns:a16="http://schemas.microsoft.com/office/drawing/2014/main" id="{D0D300D2-1727-87AC-033E-74C0F3EBC9C4}"/>
                  </a:ext>
                </a:extLst>
              </p:cNvPr>
              <p:cNvCxnSpPr>
                <a:cxnSpLocks/>
              </p:cNvCxnSpPr>
              <p:nvPr/>
            </p:nvCxnSpPr>
            <p:spPr bwMode="auto">
              <a:xfrm>
                <a:off x="11101648" y="421039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408" name="Straight Connector 407">
                <a:extLst>
                  <a:ext uri="{FF2B5EF4-FFF2-40B4-BE49-F238E27FC236}">
                    <a16:creationId xmlns:a16="http://schemas.microsoft.com/office/drawing/2014/main" id="{66C58DB7-4574-296E-887A-95817A25CFEC}"/>
                  </a:ext>
                </a:extLst>
              </p:cNvPr>
              <p:cNvCxnSpPr>
                <a:cxnSpLocks/>
              </p:cNvCxnSpPr>
              <p:nvPr/>
            </p:nvCxnSpPr>
            <p:spPr bwMode="auto">
              <a:xfrm>
                <a:off x="10535690" y="409228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409" name="Straight Connector 408">
                <a:extLst>
                  <a:ext uri="{FF2B5EF4-FFF2-40B4-BE49-F238E27FC236}">
                    <a16:creationId xmlns:a16="http://schemas.microsoft.com/office/drawing/2014/main" id="{D62A3A01-9F82-8002-5579-D555F40817D1}"/>
                  </a:ext>
                </a:extLst>
              </p:cNvPr>
              <p:cNvCxnSpPr>
                <a:cxnSpLocks/>
              </p:cNvCxnSpPr>
              <p:nvPr/>
            </p:nvCxnSpPr>
            <p:spPr bwMode="auto">
              <a:xfrm>
                <a:off x="10172962" y="406180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410" name="Straight Connector 409">
                <a:extLst>
                  <a:ext uri="{FF2B5EF4-FFF2-40B4-BE49-F238E27FC236}">
                    <a16:creationId xmlns:a16="http://schemas.microsoft.com/office/drawing/2014/main" id="{CE7B17E4-14DF-7849-C92D-F9336C725448}"/>
                  </a:ext>
                </a:extLst>
              </p:cNvPr>
              <p:cNvCxnSpPr>
                <a:cxnSpLocks/>
              </p:cNvCxnSpPr>
              <p:nvPr/>
            </p:nvCxnSpPr>
            <p:spPr bwMode="auto">
              <a:xfrm>
                <a:off x="9729616" y="395893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411" name="Straight Connector 410">
                <a:extLst>
                  <a:ext uri="{FF2B5EF4-FFF2-40B4-BE49-F238E27FC236}">
                    <a16:creationId xmlns:a16="http://schemas.microsoft.com/office/drawing/2014/main" id="{A2E04D3A-C51F-32A5-696D-4FCB99640B42}"/>
                  </a:ext>
                </a:extLst>
              </p:cNvPr>
              <p:cNvCxnSpPr>
                <a:cxnSpLocks/>
              </p:cNvCxnSpPr>
              <p:nvPr/>
            </p:nvCxnSpPr>
            <p:spPr bwMode="auto">
              <a:xfrm>
                <a:off x="8651818" y="3690159"/>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412" name="Straight Connector 411">
                <a:extLst>
                  <a:ext uri="{FF2B5EF4-FFF2-40B4-BE49-F238E27FC236}">
                    <a16:creationId xmlns:a16="http://schemas.microsoft.com/office/drawing/2014/main" id="{B92A9C43-7280-BA2D-D978-D367F130B953}"/>
                  </a:ext>
                </a:extLst>
              </p:cNvPr>
              <p:cNvCxnSpPr>
                <a:cxnSpLocks/>
              </p:cNvCxnSpPr>
              <p:nvPr/>
            </p:nvCxnSpPr>
            <p:spPr bwMode="auto">
              <a:xfrm>
                <a:off x="9777761" y="399322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413" name="Straight Connector 412">
                <a:extLst>
                  <a:ext uri="{FF2B5EF4-FFF2-40B4-BE49-F238E27FC236}">
                    <a16:creationId xmlns:a16="http://schemas.microsoft.com/office/drawing/2014/main" id="{820A5364-D7A7-5768-5EFA-0207369DDD17}"/>
                  </a:ext>
                </a:extLst>
              </p:cNvPr>
              <p:cNvCxnSpPr>
                <a:cxnSpLocks/>
              </p:cNvCxnSpPr>
              <p:nvPr/>
            </p:nvCxnSpPr>
            <p:spPr bwMode="auto">
              <a:xfrm>
                <a:off x="8725593" y="374938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414" name="Straight Connector 413">
                <a:extLst>
                  <a:ext uri="{FF2B5EF4-FFF2-40B4-BE49-F238E27FC236}">
                    <a16:creationId xmlns:a16="http://schemas.microsoft.com/office/drawing/2014/main" id="{C2AE9773-AB0C-738F-BDBD-8FBE7CCDEA24}"/>
                  </a:ext>
                </a:extLst>
              </p:cNvPr>
              <p:cNvCxnSpPr>
                <a:cxnSpLocks/>
              </p:cNvCxnSpPr>
              <p:nvPr/>
            </p:nvCxnSpPr>
            <p:spPr bwMode="auto">
              <a:xfrm>
                <a:off x="9451918" y="390178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415" name="Straight Connector 414">
                <a:extLst>
                  <a:ext uri="{FF2B5EF4-FFF2-40B4-BE49-F238E27FC236}">
                    <a16:creationId xmlns:a16="http://schemas.microsoft.com/office/drawing/2014/main" id="{08A69302-D2FB-3557-B45D-F3F0EA1FB201}"/>
                  </a:ext>
                </a:extLst>
              </p:cNvPr>
              <p:cNvCxnSpPr>
                <a:cxnSpLocks/>
              </p:cNvCxnSpPr>
              <p:nvPr/>
            </p:nvCxnSpPr>
            <p:spPr bwMode="auto">
              <a:xfrm>
                <a:off x="10455680" y="405799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416" name="Straight Connector 415">
                <a:extLst>
                  <a:ext uri="{FF2B5EF4-FFF2-40B4-BE49-F238E27FC236}">
                    <a16:creationId xmlns:a16="http://schemas.microsoft.com/office/drawing/2014/main" id="{FB8BAAE0-0B39-F7A7-C3DC-C927FA146185}"/>
                  </a:ext>
                </a:extLst>
              </p:cNvPr>
              <p:cNvCxnSpPr>
                <a:cxnSpLocks/>
              </p:cNvCxnSpPr>
              <p:nvPr/>
            </p:nvCxnSpPr>
            <p:spPr bwMode="auto">
              <a:xfrm>
                <a:off x="11169797" y="4202774"/>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417" name="Straight Connector 416">
                <a:extLst>
                  <a:ext uri="{FF2B5EF4-FFF2-40B4-BE49-F238E27FC236}">
                    <a16:creationId xmlns:a16="http://schemas.microsoft.com/office/drawing/2014/main" id="{110DA410-F0FB-6107-F462-7ED9A7E174A0}"/>
                  </a:ext>
                </a:extLst>
              </p:cNvPr>
              <p:cNvCxnSpPr>
                <a:cxnSpLocks/>
              </p:cNvCxnSpPr>
              <p:nvPr/>
            </p:nvCxnSpPr>
            <p:spPr bwMode="auto">
              <a:xfrm>
                <a:off x="8336627" y="3456017"/>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418" name="Straight Connector 417">
                <a:extLst>
                  <a:ext uri="{FF2B5EF4-FFF2-40B4-BE49-F238E27FC236}">
                    <a16:creationId xmlns:a16="http://schemas.microsoft.com/office/drawing/2014/main" id="{C59D228B-37C7-8820-9343-FF02B4A4FC42}"/>
                  </a:ext>
                </a:extLst>
              </p:cNvPr>
              <p:cNvCxnSpPr>
                <a:cxnSpLocks/>
              </p:cNvCxnSpPr>
              <p:nvPr/>
            </p:nvCxnSpPr>
            <p:spPr bwMode="auto">
              <a:xfrm>
                <a:off x="10130098" y="405418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419" name="Straight Connector 418">
                <a:extLst>
                  <a:ext uri="{FF2B5EF4-FFF2-40B4-BE49-F238E27FC236}">
                    <a16:creationId xmlns:a16="http://schemas.microsoft.com/office/drawing/2014/main" id="{28536F1C-9764-C3BE-E70C-B8E18DAAE210}"/>
                  </a:ext>
                </a:extLst>
              </p:cNvPr>
              <p:cNvCxnSpPr>
                <a:cxnSpLocks/>
              </p:cNvCxnSpPr>
              <p:nvPr/>
            </p:nvCxnSpPr>
            <p:spPr bwMode="auto">
              <a:xfrm>
                <a:off x="10474383" y="405799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420" name="Straight Connector 419">
                <a:extLst>
                  <a:ext uri="{FF2B5EF4-FFF2-40B4-BE49-F238E27FC236}">
                    <a16:creationId xmlns:a16="http://schemas.microsoft.com/office/drawing/2014/main" id="{141C0098-3C1D-0546-76BF-17114C3F50F2}"/>
                  </a:ext>
                </a:extLst>
              </p:cNvPr>
              <p:cNvCxnSpPr>
                <a:cxnSpLocks/>
              </p:cNvCxnSpPr>
              <p:nvPr/>
            </p:nvCxnSpPr>
            <p:spPr bwMode="auto">
              <a:xfrm>
                <a:off x="10848456" y="413800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421" name="Straight Connector 420">
                <a:extLst>
                  <a:ext uri="{FF2B5EF4-FFF2-40B4-BE49-F238E27FC236}">
                    <a16:creationId xmlns:a16="http://schemas.microsoft.com/office/drawing/2014/main" id="{930E24AA-F7F6-D32C-B3F3-E55E57EE2292}"/>
                  </a:ext>
                </a:extLst>
              </p:cNvPr>
              <p:cNvCxnSpPr>
                <a:cxnSpLocks/>
              </p:cNvCxnSpPr>
              <p:nvPr/>
            </p:nvCxnSpPr>
            <p:spPr bwMode="auto">
              <a:xfrm>
                <a:off x="8100060" y="319312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422" name="Straight Connector 421">
                <a:extLst>
                  <a:ext uri="{FF2B5EF4-FFF2-40B4-BE49-F238E27FC236}">
                    <a16:creationId xmlns:a16="http://schemas.microsoft.com/office/drawing/2014/main" id="{182A011B-7754-E7C1-B86B-AFD82F4A3D7C}"/>
                  </a:ext>
                </a:extLst>
              </p:cNvPr>
              <p:cNvCxnSpPr>
                <a:cxnSpLocks/>
              </p:cNvCxnSpPr>
              <p:nvPr/>
            </p:nvCxnSpPr>
            <p:spPr bwMode="auto">
              <a:xfrm>
                <a:off x="7513320" y="269401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423" name="Straight Connector 422">
                <a:extLst>
                  <a:ext uri="{FF2B5EF4-FFF2-40B4-BE49-F238E27FC236}">
                    <a16:creationId xmlns:a16="http://schemas.microsoft.com/office/drawing/2014/main" id="{AFBB30C1-EA1D-0D79-BB7E-F2678ED62898}"/>
                  </a:ext>
                </a:extLst>
              </p:cNvPr>
              <p:cNvCxnSpPr>
                <a:cxnSpLocks/>
              </p:cNvCxnSpPr>
              <p:nvPr/>
            </p:nvCxnSpPr>
            <p:spPr bwMode="auto">
              <a:xfrm>
                <a:off x="7719060" y="283498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424" name="Straight Connector 423">
                <a:extLst>
                  <a:ext uri="{FF2B5EF4-FFF2-40B4-BE49-F238E27FC236}">
                    <a16:creationId xmlns:a16="http://schemas.microsoft.com/office/drawing/2014/main" id="{2B8AECCF-CDD7-E163-AA82-04306714D28A}"/>
                  </a:ext>
                </a:extLst>
              </p:cNvPr>
              <p:cNvCxnSpPr>
                <a:cxnSpLocks/>
              </p:cNvCxnSpPr>
              <p:nvPr/>
            </p:nvCxnSpPr>
            <p:spPr bwMode="auto">
              <a:xfrm>
                <a:off x="8557260" y="365032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425" name="Straight Connector 424">
                <a:extLst>
                  <a:ext uri="{FF2B5EF4-FFF2-40B4-BE49-F238E27FC236}">
                    <a16:creationId xmlns:a16="http://schemas.microsoft.com/office/drawing/2014/main" id="{2BF325A9-E742-FA3E-C47C-A0D06EEFD487}"/>
                  </a:ext>
                </a:extLst>
              </p:cNvPr>
              <p:cNvCxnSpPr>
                <a:cxnSpLocks/>
              </p:cNvCxnSpPr>
              <p:nvPr/>
            </p:nvCxnSpPr>
            <p:spPr bwMode="auto">
              <a:xfrm>
                <a:off x="7471410" y="270163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426" name="Straight Connector 425">
                <a:extLst>
                  <a:ext uri="{FF2B5EF4-FFF2-40B4-BE49-F238E27FC236}">
                    <a16:creationId xmlns:a16="http://schemas.microsoft.com/office/drawing/2014/main" id="{631F08BF-5304-3467-7F15-ABC20764EDA2}"/>
                  </a:ext>
                </a:extLst>
              </p:cNvPr>
              <p:cNvCxnSpPr>
                <a:cxnSpLocks/>
              </p:cNvCxnSpPr>
              <p:nvPr/>
            </p:nvCxnSpPr>
            <p:spPr bwMode="auto">
              <a:xfrm>
                <a:off x="7597140" y="2804505"/>
                <a:ext cx="0" cy="60615"/>
              </a:xfrm>
              <a:prstGeom prst="line">
                <a:avLst/>
              </a:prstGeom>
              <a:noFill/>
              <a:ln w="19050" cap="flat" cmpd="sng" algn="ctr">
                <a:solidFill>
                  <a:schemeClr val="accent1"/>
                </a:solidFill>
                <a:prstDash val="solid"/>
                <a:round/>
                <a:headEnd type="none" w="med" len="med"/>
                <a:tailEnd type="none" w="med" len="med"/>
              </a:ln>
              <a:effectLst/>
            </p:spPr>
          </p:cxnSp>
          <p:cxnSp>
            <p:nvCxnSpPr>
              <p:cNvPr id="427" name="Straight Connector 426">
                <a:extLst>
                  <a:ext uri="{FF2B5EF4-FFF2-40B4-BE49-F238E27FC236}">
                    <a16:creationId xmlns:a16="http://schemas.microsoft.com/office/drawing/2014/main" id="{35C6D08D-D934-2FE2-BE09-E58E52B86746}"/>
                  </a:ext>
                </a:extLst>
              </p:cNvPr>
              <p:cNvCxnSpPr>
                <a:cxnSpLocks/>
              </p:cNvCxnSpPr>
              <p:nvPr/>
            </p:nvCxnSpPr>
            <p:spPr bwMode="auto">
              <a:xfrm>
                <a:off x="7368540" y="267496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428" name="Straight Connector 427">
                <a:extLst>
                  <a:ext uri="{FF2B5EF4-FFF2-40B4-BE49-F238E27FC236}">
                    <a16:creationId xmlns:a16="http://schemas.microsoft.com/office/drawing/2014/main" id="{CD7B42AE-A607-7FFC-FA26-29778FB0FAD3}"/>
                  </a:ext>
                </a:extLst>
              </p:cNvPr>
              <p:cNvCxnSpPr>
                <a:cxnSpLocks/>
              </p:cNvCxnSpPr>
              <p:nvPr/>
            </p:nvCxnSpPr>
            <p:spPr bwMode="auto">
              <a:xfrm>
                <a:off x="7764780" y="287308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429" name="Straight Connector 428">
                <a:extLst>
                  <a:ext uri="{FF2B5EF4-FFF2-40B4-BE49-F238E27FC236}">
                    <a16:creationId xmlns:a16="http://schemas.microsoft.com/office/drawing/2014/main" id="{B82D0908-5F2A-4350-9648-3D3287181F61}"/>
                  </a:ext>
                </a:extLst>
              </p:cNvPr>
              <p:cNvCxnSpPr>
                <a:cxnSpLocks/>
              </p:cNvCxnSpPr>
              <p:nvPr/>
            </p:nvCxnSpPr>
            <p:spPr bwMode="auto">
              <a:xfrm>
                <a:off x="8705850" y="3734145"/>
                <a:ext cx="0" cy="54033"/>
              </a:xfrm>
              <a:prstGeom prst="line">
                <a:avLst/>
              </a:prstGeom>
              <a:noFill/>
              <a:ln w="19050" cap="flat" cmpd="sng" algn="ctr">
                <a:solidFill>
                  <a:schemeClr val="accent1"/>
                </a:solidFill>
                <a:prstDash val="solid"/>
                <a:round/>
                <a:headEnd type="none" w="med" len="med"/>
                <a:tailEnd type="none" w="med" len="med"/>
              </a:ln>
              <a:effectLst/>
            </p:spPr>
          </p:cxnSp>
          <p:cxnSp>
            <p:nvCxnSpPr>
              <p:cNvPr id="430" name="Straight Connector 429">
                <a:extLst>
                  <a:ext uri="{FF2B5EF4-FFF2-40B4-BE49-F238E27FC236}">
                    <a16:creationId xmlns:a16="http://schemas.microsoft.com/office/drawing/2014/main" id="{FF0EB01D-C503-6751-1240-D04A8FDF5236}"/>
                  </a:ext>
                </a:extLst>
              </p:cNvPr>
              <p:cNvCxnSpPr>
                <a:cxnSpLocks/>
              </p:cNvCxnSpPr>
              <p:nvPr/>
            </p:nvCxnSpPr>
            <p:spPr bwMode="auto">
              <a:xfrm>
                <a:off x="10820400" y="4138005"/>
                <a:ext cx="0" cy="54033"/>
              </a:xfrm>
              <a:prstGeom prst="line">
                <a:avLst/>
              </a:prstGeom>
              <a:noFill/>
              <a:ln w="19050" cap="flat" cmpd="sng" algn="ctr">
                <a:solidFill>
                  <a:schemeClr val="accent1"/>
                </a:solidFill>
                <a:prstDash val="solid"/>
                <a:round/>
                <a:headEnd type="none" w="med" len="med"/>
                <a:tailEnd type="none" w="med" len="med"/>
              </a:ln>
              <a:effectLst/>
            </p:spPr>
          </p:cxnSp>
        </p:grpSp>
        <p:sp>
          <p:nvSpPr>
            <p:cNvPr id="339" name="Freeform: Shape 338">
              <a:extLst>
                <a:ext uri="{FF2B5EF4-FFF2-40B4-BE49-F238E27FC236}">
                  <a16:creationId xmlns:a16="http://schemas.microsoft.com/office/drawing/2014/main" id="{39B945AF-016E-CFFF-1180-3D940AE3BCCC}"/>
                </a:ext>
              </a:extLst>
            </p:cNvPr>
            <p:cNvSpPr/>
            <p:nvPr/>
          </p:nvSpPr>
          <p:spPr bwMode="auto">
            <a:xfrm>
              <a:off x="4848365" y="4377364"/>
              <a:ext cx="3059620" cy="1167705"/>
            </a:xfrm>
            <a:custGeom>
              <a:avLst/>
              <a:gdLst>
                <a:gd name="connsiteX0" fmla="*/ 4735830 w 4735830"/>
                <a:gd name="connsiteY0" fmla="*/ 1710690 h 1710690"/>
                <a:gd name="connsiteX1" fmla="*/ 3630930 w 4735830"/>
                <a:gd name="connsiteY1" fmla="*/ 1710690 h 1710690"/>
                <a:gd name="connsiteX2" fmla="*/ 3630930 w 4735830"/>
                <a:gd name="connsiteY2" fmla="*/ 1680210 h 1710690"/>
                <a:gd name="connsiteX3" fmla="*/ 3257550 w 4735830"/>
                <a:gd name="connsiteY3" fmla="*/ 1680210 h 1710690"/>
                <a:gd name="connsiteX4" fmla="*/ 3257550 w 4735830"/>
                <a:gd name="connsiteY4" fmla="*/ 1645920 h 1710690"/>
                <a:gd name="connsiteX5" fmla="*/ 2948940 w 4735830"/>
                <a:gd name="connsiteY5" fmla="*/ 1645920 h 1710690"/>
                <a:gd name="connsiteX6" fmla="*/ 2948940 w 4735830"/>
                <a:gd name="connsiteY6" fmla="*/ 1623060 h 1710690"/>
                <a:gd name="connsiteX7" fmla="*/ 2914650 w 4735830"/>
                <a:gd name="connsiteY7" fmla="*/ 1623060 h 1710690"/>
                <a:gd name="connsiteX8" fmla="*/ 2914650 w 4735830"/>
                <a:gd name="connsiteY8" fmla="*/ 1581150 h 1710690"/>
                <a:gd name="connsiteX9" fmla="*/ 2571750 w 4735830"/>
                <a:gd name="connsiteY9" fmla="*/ 1581150 h 1710690"/>
                <a:gd name="connsiteX10" fmla="*/ 2571750 w 4735830"/>
                <a:gd name="connsiteY10" fmla="*/ 1569720 h 1710690"/>
                <a:gd name="connsiteX11" fmla="*/ 2209800 w 4735830"/>
                <a:gd name="connsiteY11" fmla="*/ 1569720 h 1710690"/>
                <a:gd name="connsiteX12" fmla="*/ 2209800 w 4735830"/>
                <a:gd name="connsiteY12" fmla="*/ 1554480 h 1710690"/>
                <a:gd name="connsiteX13" fmla="*/ 2061210 w 4735830"/>
                <a:gd name="connsiteY13" fmla="*/ 1554480 h 1710690"/>
                <a:gd name="connsiteX14" fmla="*/ 2061210 w 4735830"/>
                <a:gd name="connsiteY14" fmla="*/ 1535430 h 1710690"/>
                <a:gd name="connsiteX15" fmla="*/ 1954530 w 4735830"/>
                <a:gd name="connsiteY15" fmla="*/ 1535430 h 1710690"/>
                <a:gd name="connsiteX16" fmla="*/ 1954530 w 4735830"/>
                <a:gd name="connsiteY16" fmla="*/ 1516380 h 1710690"/>
                <a:gd name="connsiteX17" fmla="*/ 1893570 w 4735830"/>
                <a:gd name="connsiteY17" fmla="*/ 1516380 h 1710690"/>
                <a:gd name="connsiteX18" fmla="*/ 1893570 w 4735830"/>
                <a:gd name="connsiteY18" fmla="*/ 1474470 h 1710690"/>
                <a:gd name="connsiteX19" fmla="*/ 1832610 w 4735830"/>
                <a:gd name="connsiteY19" fmla="*/ 1474470 h 1710690"/>
                <a:gd name="connsiteX20" fmla="*/ 1832610 w 4735830"/>
                <a:gd name="connsiteY20" fmla="*/ 1440180 h 1710690"/>
                <a:gd name="connsiteX21" fmla="*/ 1634490 w 4735830"/>
                <a:gd name="connsiteY21" fmla="*/ 1440180 h 1710690"/>
                <a:gd name="connsiteX22" fmla="*/ 1634490 w 4735830"/>
                <a:gd name="connsiteY22" fmla="*/ 1421130 h 1710690"/>
                <a:gd name="connsiteX23" fmla="*/ 1558290 w 4735830"/>
                <a:gd name="connsiteY23" fmla="*/ 1421130 h 1710690"/>
                <a:gd name="connsiteX24" fmla="*/ 1558290 w 4735830"/>
                <a:gd name="connsiteY24" fmla="*/ 1409700 h 1710690"/>
                <a:gd name="connsiteX25" fmla="*/ 1524000 w 4735830"/>
                <a:gd name="connsiteY25" fmla="*/ 1409700 h 1710690"/>
                <a:gd name="connsiteX26" fmla="*/ 1524000 w 4735830"/>
                <a:gd name="connsiteY26" fmla="*/ 1367790 h 1710690"/>
                <a:gd name="connsiteX27" fmla="*/ 1493520 w 4735830"/>
                <a:gd name="connsiteY27" fmla="*/ 1367790 h 1710690"/>
                <a:gd name="connsiteX28" fmla="*/ 1493520 w 4735830"/>
                <a:gd name="connsiteY28" fmla="*/ 1295400 h 1710690"/>
                <a:gd name="connsiteX29" fmla="*/ 1466850 w 4735830"/>
                <a:gd name="connsiteY29" fmla="*/ 1295400 h 1710690"/>
                <a:gd name="connsiteX30" fmla="*/ 1466850 w 4735830"/>
                <a:gd name="connsiteY30" fmla="*/ 1268730 h 1710690"/>
                <a:gd name="connsiteX31" fmla="*/ 1417320 w 4735830"/>
                <a:gd name="connsiteY31" fmla="*/ 1268730 h 1710690"/>
                <a:gd name="connsiteX32" fmla="*/ 1417320 w 4735830"/>
                <a:gd name="connsiteY32" fmla="*/ 1261110 h 1710690"/>
                <a:gd name="connsiteX33" fmla="*/ 1367790 w 4735830"/>
                <a:gd name="connsiteY33" fmla="*/ 1261110 h 1710690"/>
                <a:gd name="connsiteX34" fmla="*/ 1367790 w 4735830"/>
                <a:gd name="connsiteY34" fmla="*/ 1242060 h 1710690"/>
                <a:gd name="connsiteX35" fmla="*/ 1268730 w 4735830"/>
                <a:gd name="connsiteY35" fmla="*/ 1242060 h 1710690"/>
                <a:gd name="connsiteX36" fmla="*/ 1268730 w 4735830"/>
                <a:gd name="connsiteY36" fmla="*/ 1207770 h 1710690"/>
                <a:gd name="connsiteX37" fmla="*/ 1242060 w 4735830"/>
                <a:gd name="connsiteY37" fmla="*/ 1207770 h 1710690"/>
                <a:gd name="connsiteX38" fmla="*/ 1242060 w 4735830"/>
                <a:gd name="connsiteY38" fmla="*/ 1158240 h 1710690"/>
                <a:gd name="connsiteX39" fmla="*/ 1211580 w 4735830"/>
                <a:gd name="connsiteY39" fmla="*/ 1158240 h 1710690"/>
                <a:gd name="connsiteX40" fmla="*/ 1211580 w 4735830"/>
                <a:gd name="connsiteY40" fmla="*/ 1093470 h 1710690"/>
                <a:gd name="connsiteX41" fmla="*/ 1181100 w 4735830"/>
                <a:gd name="connsiteY41" fmla="*/ 1093470 h 1710690"/>
                <a:gd name="connsiteX42" fmla="*/ 1181100 w 4735830"/>
                <a:gd name="connsiteY42" fmla="*/ 1078230 h 1710690"/>
                <a:gd name="connsiteX43" fmla="*/ 1043940 w 4735830"/>
                <a:gd name="connsiteY43" fmla="*/ 1078230 h 1710690"/>
                <a:gd name="connsiteX44" fmla="*/ 1043940 w 4735830"/>
                <a:gd name="connsiteY44" fmla="*/ 1032510 h 1710690"/>
                <a:gd name="connsiteX45" fmla="*/ 998220 w 4735830"/>
                <a:gd name="connsiteY45" fmla="*/ 1032510 h 1710690"/>
                <a:gd name="connsiteX46" fmla="*/ 998220 w 4735830"/>
                <a:gd name="connsiteY46" fmla="*/ 956310 h 1710690"/>
                <a:gd name="connsiteX47" fmla="*/ 986790 w 4735830"/>
                <a:gd name="connsiteY47" fmla="*/ 956310 h 1710690"/>
                <a:gd name="connsiteX48" fmla="*/ 986790 w 4735830"/>
                <a:gd name="connsiteY48" fmla="*/ 906780 h 1710690"/>
                <a:gd name="connsiteX49" fmla="*/ 967740 w 4735830"/>
                <a:gd name="connsiteY49" fmla="*/ 906780 h 1710690"/>
                <a:gd name="connsiteX50" fmla="*/ 967740 w 4735830"/>
                <a:gd name="connsiteY50" fmla="*/ 777240 h 1710690"/>
                <a:gd name="connsiteX51" fmla="*/ 956310 w 4735830"/>
                <a:gd name="connsiteY51" fmla="*/ 777240 h 1710690"/>
                <a:gd name="connsiteX52" fmla="*/ 956310 w 4735830"/>
                <a:gd name="connsiteY52" fmla="*/ 742950 h 1710690"/>
                <a:gd name="connsiteX53" fmla="*/ 937260 w 4735830"/>
                <a:gd name="connsiteY53" fmla="*/ 742950 h 1710690"/>
                <a:gd name="connsiteX54" fmla="*/ 937260 w 4735830"/>
                <a:gd name="connsiteY54" fmla="*/ 685800 h 1710690"/>
                <a:gd name="connsiteX55" fmla="*/ 868680 w 4735830"/>
                <a:gd name="connsiteY55" fmla="*/ 685800 h 1710690"/>
                <a:gd name="connsiteX56" fmla="*/ 868680 w 4735830"/>
                <a:gd name="connsiteY56" fmla="*/ 666750 h 1710690"/>
                <a:gd name="connsiteX57" fmla="*/ 830580 w 4735830"/>
                <a:gd name="connsiteY57" fmla="*/ 666750 h 1710690"/>
                <a:gd name="connsiteX58" fmla="*/ 830580 w 4735830"/>
                <a:gd name="connsiteY58" fmla="*/ 647700 h 1710690"/>
                <a:gd name="connsiteX59" fmla="*/ 754380 w 4735830"/>
                <a:gd name="connsiteY59" fmla="*/ 647700 h 1710690"/>
                <a:gd name="connsiteX60" fmla="*/ 754380 w 4735830"/>
                <a:gd name="connsiteY60" fmla="*/ 632460 h 1710690"/>
                <a:gd name="connsiteX61" fmla="*/ 727710 w 4735830"/>
                <a:gd name="connsiteY61" fmla="*/ 632460 h 1710690"/>
                <a:gd name="connsiteX62" fmla="*/ 727710 w 4735830"/>
                <a:gd name="connsiteY62" fmla="*/ 582930 h 1710690"/>
                <a:gd name="connsiteX63" fmla="*/ 704850 w 4735830"/>
                <a:gd name="connsiteY63" fmla="*/ 582930 h 1710690"/>
                <a:gd name="connsiteX64" fmla="*/ 704850 w 4735830"/>
                <a:gd name="connsiteY64" fmla="*/ 529590 h 1710690"/>
                <a:gd name="connsiteX65" fmla="*/ 689610 w 4735830"/>
                <a:gd name="connsiteY65" fmla="*/ 529590 h 1710690"/>
                <a:gd name="connsiteX66" fmla="*/ 689610 w 4735830"/>
                <a:gd name="connsiteY66" fmla="*/ 392430 h 1710690"/>
                <a:gd name="connsiteX67" fmla="*/ 655320 w 4735830"/>
                <a:gd name="connsiteY67" fmla="*/ 392430 h 1710690"/>
                <a:gd name="connsiteX68" fmla="*/ 655320 w 4735830"/>
                <a:gd name="connsiteY68" fmla="*/ 365760 h 1710690"/>
                <a:gd name="connsiteX69" fmla="*/ 582930 w 4735830"/>
                <a:gd name="connsiteY69" fmla="*/ 365760 h 1710690"/>
                <a:gd name="connsiteX70" fmla="*/ 582930 w 4735830"/>
                <a:gd name="connsiteY70" fmla="*/ 342900 h 1710690"/>
                <a:gd name="connsiteX71" fmla="*/ 541020 w 4735830"/>
                <a:gd name="connsiteY71" fmla="*/ 342900 h 1710690"/>
                <a:gd name="connsiteX72" fmla="*/ 541020 w 4735830"/>
                <a:gd name="connsiteY72" fmla="*/ 293370 h 1710690"/>
                <a:gd name="connsiteX73" fmla="*/ 506730 w 4735830"/>
                <a:gd name="connsiteY73" fmla="*/ 293370 h 1710690"/>
                <a:gd name="connsiteX74" fmla="*/ 506730 w 4735830"/>
                <a:gd name="connsiteY74" fmla="*/ 251460 h 1710690"/>
                <a:gd name="connsiteX75" fmla="*/ 445770 w 4735830"/>
                <a:gd name="connsiteY75" fmla="*/ 251460 h 1710690"/>
                <a:gd name="connsiteX76" fmla="*/ 445770 w 4735830"/>
                <a:gd name="connsiteY76" fmla="*/ 232410 h 1710690"/>
                <a:gd name="connsiteX77" fmla="*/ 365760 w 4735830"/>
                <a:gd name="connsiteY77" fmla="*/ 232410 h 1710690"/>
                <a:gd name="connsiteX78" fmla="*/ 365760 w 4735830"/>
                <a:gd name="connsiteY78" fmla="*/ 179070 h 1710690"/>
                <a:gd name="connsiteX79" fmla="*/ 335280 w 4735830"/>
                <a:gd name="connsiteY79" fmla="*/ 179070 h 1710690"/>
                <a:gd name="connsiteX80" fmla="*/ 335280 w 4735830"/>
                <a:gd name="connsiteY80" fmla="*/ 118110 h 1710690"/>
                <a:gd name="connsiteX81" fmla="*/ 201930 w 4735830"/>
                <a:gd name="connsiteY81" fmla="*/ 118110 h 1710690"/>
                <a:gd name="connsiteX82" fmla="*/ 201930 w 4735830"/>
                <a:gd name="connsiteY82" fmla="*/ 87630 h 1710690"/>
                <a:gd name="connsiteX83" fmla="*/ 163830 w 4735830"/>
                <a:gd name="connsiteY83" fmla="*/ 87630 h 1710690"/>
                <a:gd name="connsiteX84" fmla="*/ 163830 w 4735830"/>
                <a:gd name="connsiteY84" fmla="*/ 15240 h 1710690"/>
                <a:gd name="connsiteX85" fmla="*/ 118110 w 4735830"/>
                <a:gd name="connsiteY85" fmla="*/ 15240 h 1710690"/>
                <a:gd name="connsiteX86" fmla="*/ 118110 w 4735830"/>
                <a:gd name="connsiteY86" fmla="*/ 0 h 1710690"/>
                <a:gd name="connsiteX87" fmla="*/ 0 w 4735830"/>
                <a:gd name="connsiteY87" fmla="*/ 0 h 1710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4735830" h="1710690">
                  <a:moveTo>
                    <a:pt x="4735830" y="1710690"/>
                  </a:moveTo>
                  <a:lnTo>
                    <a:pt x="3630930" y="1710690"/>
                  </a:lnTo>
                  <a:lnTo>
                    <a:pt x="3630930" y="1680210"/>
                  </a:lnTo>
                  <a:lnTo>
                    <a:pt x="3257550" y="1680210"/>
                  </a:lnTo>
                  <a:lnTo>
                    <a:pt x="3257550" y="1645920"/>
                  </a:lnTo>
                  <a:lnTo>
                    <a:pt x="2948940" y="1645920"/>
                  </a:lnTo>
                  <a:lnTo>
                    <a:pt x="2948940" y="1623060"/>
                  </a:lnTo>
                  <a:lnTo>
                    <a:pt x="2914650" y="1623060"/>
                  </a:lnTo>
                  <a:lnTo>
                    <a:pt x="2914650" y="1581150"/>
                  </a:lnTo>
                  <a:lnTo>
                    <a:pt x="2571750" y="1581150"/>
                  </a:lnTo>
                  <a:lnTo>
                    <a:pt x="2571750" y="1569720"/>
                  </a:lnTo>
                  <a:lnTo>
                    <a:pt x="2209800" y="1569720"/>
                  </a:lnTo>
                  <a:lnTo>
                    <a:pt x="2209800" y="1554480"/>
                  </a:lnTo>
                  <a:lnTo>
                    <a:pt x="2061210" y="1554480"/>
                  </a:lnTo>
                  <a:lnTo>
                    <a:pt x="2061210" y="1535430"/>
                  </a:lnTo>
                  <a:lnTo>
                    <a:pt x="1954530" y="1535430"/>
                  </a:lnTo>
                  <a:lnTo>
                    <a:pt x="1954530" y="1516380"/>
                  </a:lnTo>
                  <a:lnTo>
                    <a:pt x="1893570" y="1516380"/>
                  </a:lnTo>
                  <a:lnTo>
                    <a:pt x="1893570" y="1474470"/>
                  </a:lnTo>
                  <a:lnTo>
                    <a:pt x="1832610" y="1474470"/>
                  </a:lnTo>
                  <a:lnTo>
                    <a:pt x="1832610" y="1440180"/>
                  </a:lnTo>
                  <a:lnTo>
                    <a:pt x="1634490" y="1440180"/>
                  </a:lnTo>
                  <a:lnTo>
                    <a:pt x="1634490" y="1421130"/>
                  </a:lnTo>
                  <a:lnTo>
                    <a:pt x="1558290" y="1421130"/>
                  </a:lnTo>
                  <a:lnTo>
                    <a:pt x="1558290" y="1409700"/>
                  </a:lnTo>
                  <a:lnTo>
                    <a:pt x="1524000" y="1409700"/>
                  </a:lnTo>
                  <a:lnTo>
                    <a:pt x="1524000" y="1367790"/>
                  </a:lnTo>
                  <a:lnTo>
                    <a:pt x="1493520" y="1367790"/>
                  </a:lnTo>
                  <a:lnTo>
                    <a:pt x="1493520" y="1295400"/>
                  </a:lnTo>
                  <a:lnTo>
                    <a:pt x="1466850" y="1295400"/>
                  </a:lnTo>
                  <a:lnTo>
                    <a:pt x="1466850" y="1268730"/>
                  </a:lnTo>
                  <a:lnTo>
                    <a:pt x="1417320" y="1268730"/>
                  </a:lnTo>
                  <a:lnTo>
                    <a:pt x="1417320" y="1261110"/>
                  </a:lnTo>
                  <a:lnTo>
                    <a:pt x="1367790" y="1261110"/>
                  </a:lnTo>
                  <a:lnTo>
                    <a:pt x="1367790" y="1242060"/>
                  </a:lnTo>
                  <a:lnTo>
                    <a:pt x="1268730" y="1242060"/>
                  </a:lnTo>
                  <a:lnTo>
                    <a:pt x="1268730" y="1207770"/>
                  </a:lnTo>
                  <a:lnTo>
                    <a:pt x="1242060" y="1207770"/>
                  </a:lnTo>
                  <a:lnTo>
                    <a:pt x="1242060" y="1158240"/>
                  </a:lnTo>
                  <a:lnTo>
                    <a:pt x="1211580" y="1158240"/>
                  </a:lnTo>
                  <a:lnTo>
                    <a:pt x="1211580" y="1093470"/>
                  </a:lnTo>
                  <a:lnTo>
                    <a:pt x="1181100" y="1093470"/>
                  </a:lnTo>
                  <a:lnTo>
                    <a:pt x="1181100" y="1078230"/>
                  </a:lnTo>
                  <a:lnTo>
                    <a:pt x="1043940" y="1078230"/>
                  </a:lnTo>
                  <a:lnTo>
                    <a:pt x="1043940" y="1032510"/>
                  </a:lnTo>
                  <a:lnTo>
                    <a:pt x="998220" y="1032510"/>
                  </a:lnTo>
                  <a:lnTo>
                    <a:pt x="998220" y="956310"/>
                  </a:lnTo>
                  <a:lnTo>
                    <a:pt x="986790" y="956310"/>
                  </a:lnTo>
                  <a:lnTo>
                    <a:pt x="986790" y="906780"/>
                  </a:lnTo>
                  <a:lnTo>
                    <a:pt x="967740" y="906780"/>
                  </a:lnTo>
                  <a:lnTo>
                    <a:pt x="967740" y="777240"/>
                  </a:lnTo>
                  <a:lnTo>
                    <a:pt x="956310" y="777240"/>
                  </a:lnTo>
                  <a:lnTo>
                    <a:pt x="956310" y="742950"/>
                  </a:lnTo>
                  <a:lnTo>
                    <a:pt x="937260" y="742950"/>
                  </a:lnTo>
                  <a:lnTo>
                    <a:pt x="937260" y="685800"/>
                  </a:lnTo>
                  <a:lnTo>
                    <a:pt x="868680" y="685800"/>
                  </a:lnTo>
                  <a:lnTo>
                    <a:pt x="868680" y="666750"/>
                  </a:lnTo>
                  <a:lnTo>
                    <a:pt x="830580" y="666750"/>
                  </a:lnTo>
                  <a:lnTo>
                    <a:pt x="830580" y="647700"/>
                  </a:lnTo>
                  <a:lnTo>
                    <a:pt x="754380" y="647700"/>
                  </a:lnTo>
                  <a:lnTo>
                    <a:pt x="754380" y="632460"/>
                  </a:lnTo>
                  <a:lnTo>
                    <a:pt x="727710" y="632460"/>
                  </a:lnTo>
                  <a:lnTo>
                    <a:pt x="727710" y="582930"/>
                  </a:lnTo>
                  <a:lnTo>
                    <a:pt x="704850" y="582930"/>
                  </a:lnTo>
                  <a:lnTo>
                    <a:pt x="704850" y="529590"/>
                  </a:lnTo>
                  <a:lnTo>
                    <a:pt x="689610" y="529590"/>
                  </a:lnTo>
                  <a:lnTo>
                    <a:pt x="689610" y="392430"/>
                  </a:lnTo>
                  <a:lnTo>
                    <a:pt x="655320" y="392430"/>
                  </a:lnTo>
                  <a:lnTo>
                    <a:pt x="655320" y="365760"/>
                  </a:lnTo>
                  <a:lnTo>
                    <a:pt x="582930" y="365760"/>
                  </a:lnTo>
                  <a:lnTo>
                    <a:pt x="582930" y="342900"/>
                  </a:lnTo>
                  <a:lnTo>
                    <a:pt x="541020" y="342900"/>
                  </a:lnTo>
                  <a:lnTo>
                    <a:pt x="541020" y="293370"/>
                  </a:lnTo>
                  <a:lnTo>
                    <a:pt x="506730" y="293370"/>
                  </a:lnTo>
                  <a:lnTo>
                    <a:pt x="506730" y="251460"/>
                  </a:lnTo>
                  <a:lnTo>
                    <a:pt x="445770" y="251460"/>
                  </a:lnTo>
                  <a:lnTo>
                    <a:pt x="445770" y="232410"/>
                  </a:lnTo>
                  <a:lnTo>
                    <a:pt x="365760" y="232410"/>
                  </a:lnTo>
                  <a:lnTo>
                    <a:pt x="365760" y="179070"/>
                  </a:lnTo>
                  <a:lnTo>
                    <a:pt x="335280" y="179070"/>
                  </a:lnTo>
                  <a:lnTo>
                    <a:pt x="335280" y="118110"/>
                  </a:lnTo>
                  <a:lnTo>
                    <a:pt x="201930" y="118110"/>
                  </a:lnTo>
                  <a:lnTo>
                    <a:pt x="201930" y="87630"/>
                  </a:lnTo>
                  <a:lnTo>
                    <a:pt x="163830" y="87630"/>
                  </a:lnTo>
                  <a:lnTo>
                    <a:pt x="163830" y="15240"/>
                  </a:lnTo>
                  <a:lnTo>
                    <a:pt x="118110" y="15240"/>
                  </a:lnTo>
                  <a:lnTo>
                    <a:pt x="118110" y="0"/>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340" name="Group 339">
              <a:extLst>
                <a:ext uri="{FF2B5EF4-FFF2-40B4-BE49-F238E27FC236}">
                  <a16:creationId xmlns:a16="http://schemas.microsoft.com/office/drawing/2014/main" id="{BF0D4182-0008-7812-54A1-C8AEE3D151AB}"/>
                </a:ext>
              </a:extLst>
            </p:cNvPr>
            <p:cNvGrpSpPr/>
            <p:nvPr/>
          </p:nvGrpSpPr>
          <p:grpSpPr>
            <a:xfrm>
              <a:off x="4850826" y="4361996"/>
              <a:ext cx="3029635" cy="1209789"/>
              <a:chOff x="7231380" y="2194905"/>
              <a:chExt cx="4689418" cy="1772343"/>
            </a:xfrm>
          </p:grpSpPr>
          <p:cxnSp>
            <p:nvCxnSpPr>
              <p:cNvPr id="376" name="Straight Connector 375">
                <a:extLst>
                  <a:ext uri="{FF2B5EF4-FFF2-40B4-BE49-F238E27FC236}">
                    <a16:creationId xmlns:a16="http://schemas.microsoft.com/office/drawing/2014/main" id="{879A218B-1358-739A-5EF4-1952A7C93F48}"/>
                  </a:ext>
                </a:extLst>
              </p:cNvPr>
              <p:cNvCxnSpPr>
                <a:cxnSpLocks/>
              </p:cNvCxnSpPr>
              <p:nvPr/>
            </p:nvCxnSpPr>
            <p:spPr bwMode="auto">
              <a:xfrm>
                <a:off x="10141874" y="376843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F3870BE5-7368-0E2E-109D-B31FFD638F45}"/>
                  </a:ext>
                </a:extLst>
              </p:cNvPr>
              <p:cNvCxnSpPr>
                <a:cxnSpLocks/>
              </p:cNvCxnSpPr>
              <p:nvPr/>
            </p:nvCxnSpPr>
            <p:spPr bwMode="auto">
              <a:xfrm>
                <a:off x="11172914" y="389035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691BCDD0-68D8-DF69-048B-C3DE3472681E}"/>
                  </a:ext>
                </a:extLst>
              </p:cNvPr>
              <p:cNvCxnSpPr>
                <a:cxnSpLocks/>
              </p:cNvCxnSpPr>
              <p:nvPr/>
            </p:nvCxnSpPr>
            <p:spPr bwMode="auto">
              <a:xfrm>
                <a:off x="10876165" y="390940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5E3F272A-A476-DF91-C788-F10287429E74}"/>
                  </a:ext>
                </a:extLst>
              </p:cNvPr>
              <p:cNvCxnSpPr>
                <a:cxnSpLocks/>
              </p:cNvCxnSpPr>
              <p:nvPr/>
            </p:nvCxnSpPr>
            <p:spPr bwMode="auto">
              <a:xfrm>
                <a:off x="11920798" y="389797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FA12333D-772A-B24A-C03B-404D044F14A4}"/>
                  </a:ext>
                </a:extLst>
              </p:cNvPr>
              <p:cNvCxnSpPr>
                <a:cxnSpLocks/>
              </p:cNvCxnSpPr>
              <p:nvPr/>
            </p:nvCxnSpPr>
            <p:spPr bwMode="auto">
              <a:xfrm>
                <a:off x="10501400" y="387511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017A4AF9-7733-414C-16F4-6B9BA3FF45D3}"/>
                  </a:ext>
                </a:extLst>
              </p:cNvPr>
              <p:cNvCxnSpPr>
                <a:cxnSpLocks/>
              </p:cNvCxnSpPr>
              <p:nvPr/>
            </p:nvCxnSpPr>
            <p:spPr bwMode="auto">
              <a:xfrm>
                <a:off x="10085332" y="377224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71A514FE-7F2D-1BFF-19EF-29D3C1989A27}"/>
                  </a:ext>
                </a:extLst>
              </p:cNvPr>
              <p:cNvCxnSpPr>
                <a:cxnSpLocks/>
              </p:cNvCxnSpPr>
              <p:nvPr/>
            </p:nvCxnSpPr>
            <p:spPr bwMode="auto">
              <a:xfrm>
                <a:off x="9790576" y="376462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383" name="Straight Connector 382">
                <a:extLst>
                  <a:ext uri="{FF2B5EF4-FFF2-40B4-BE49-F238E27FC236}">
                    <a16:creationId xmlns:a16="http://schemas.microsoft.com/office/drawing/2014/main" id="{CC4EEE9B-96EF-7220-C0CE-582B1428C058}"/>
                  </a:ext>
                </a:extLst>
              </p:cNvPr>
              <p:cNvCxnSpPr>
                <a:cxnSpLocks/>
              </p:cNvCxnSpPr>
              <p:nvPr/>
            </p:nvCxnSpPr>
            <p:spPr bwMode="auto">
              <a:xfrm>
                <a:off x="8126038" y="2867199"/>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96C56786-8302-821C-455B-A783CED09EA0}"/>
                  </a:ext>
                </a:extLst>
              </p:cNvPr>
              <p:cNvCxnSpPr>
                <a:cxnSpLocks/>
              </p:cNvCxnSpPr>
              <p:nvPr/>
            </p:nvCxnSpPr>
            <p:spPr bwMode="auto">
              <a:xfrm>
                <a:off x="9827291" y="377224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385" name="Straight Connector 384">
                <a:extLst>
                  <a:ext uri="{FF2B5EF4-FFF2-40B4-BE49-F238E27FC236}">
                    <a16:creationId xmlns:a16="http://schemas.microsoft.com/office/drawing/2014/main" id="{29260850-C199-66E4-4E9B-1D9053D79A04}"/>
                  </a:ext>
                </a:extLst>
              </p:cNvPr>
              <p:cNvCxnSpPr>
                <a:cxnSpLocks/>
              </p:cNvCxnSpPr>
              <p:nvPr/>
            </p:nvCxnSpPr>
            <p:spPr bwMode="auto">
              <a:xfrm>
                <a:off x="9434253" y="376462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386" name="Straight Connector 385">
                <a:extLst>
                  <a:ext uri="{FF2B5EF4-FFF2-40B4-BE49-F238E27FC236}">
                    <a16:creationId xmlns:a16="http://schemas.microsoft.com/office/drawing/2014/main" id="{EB90885D-D088-4206-C960-376C9C88769A}"/>
                  </a:ext>
                </a:extLst>
              </p:cNvPr>
              <p:cNvCxnSpPr>
                <a:cxnSpLocks/>
              </p:cNvCxnSpPr>
              <p:nvPr/>
            </p:nvCxnSpPr>
            <p:spPr bwMode="auto">
              <a:xfrm>
                <a:off x="9756718" y="376081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387" name="Straight Connector 386">
                <a:extLst>
                  <a:ext uri="{FF2B5EF4-FFF2-40B4-BE49-F238E27FC236}">
                    <a16:creationId xmlns:a16="http://schemas.microsoft.com/office/drawing/2014/main" id="{017AE13C-3A9F-B6F3-FE07-2E4C1DF92460}"/>
                  </a:ext>
                </a:extLst>
              </p:cNvPr>
              <p:cNvCxnSpPr>
                <a:cxnSpLocks/>
              </p:cNvCxnSpPr>
              <p:nvPr/>
            </p:nvCxnSpPr>
            <p:spPr bwMode="auto">
              <a:xfrm>
                <a:off x="10158500" y="381796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4D78681B-BE0F-EDA6-2EFA-F0E31DCA4079}"/>
                  </a:ext>
                </a:extLst>
              </p:cNvPr>
              <p:cNvCxnSpPr>
                <a:cxnSpLocks/>
              </p:cNvCxnSpPr>
              <p:nvPr/>
            </p:nvCxnSpPr>
            <p:spPr bwMode="auto">
              <a:xfrm>
                <a:off x="11230757" y="3897974"/>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389" name="Straight Connector 388">
                <a:extLst>
                  <a:ext uri="{FF2B5EF4-FFF2-40B4-BE49-F238E27FC236}">
                    <a16:creationId xmlns:a16="http://schemas.microsoft.com/office/drawing/2014/main" id="{CB0B0A00-C6DC-2FD2-2B86-95535184C710}"/>
                  </a:ext>
                </a:extLst>
              </p:cNvPr>
              <p:cNvCxnSpPr>
                <a:cxnSpLocks/>
              </p:cNvCxnSpPr>
              <p:nvPr/>
            </p:nvCxnSpPr>
            <p:spPr bwMode="auto">
              <a:xfrm>
                <a:off x="7559387" y="2362547"/>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1C7B1377-33DC-3B09-AAD9-ABB0CDFEEAD0}"/>
                  </a:ext>
                </a:extLst>
              </p:cNvPr>
              <p:cNvCxnSpPr>
                <a:cxnSpLocks/>
              </p:cNvCxnSpPr>
              <p:nvPr/>
            </p:nvCxnSpPr>
            <p:spPr bwMode="auto">
              <a:xfrm>
                <a:off x="10114858" y="377224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391" name="Straight Connector 390">
                <a:extLst>
                  <a:ext uri="{FF2B5EF4-FFF2-40B4-BE49-F238E27FC236}">
                    <a16:creationId xmlns:a16="http://schemas.microsoft.com/office/drawing/2014/main" id="{E8AF2D0C-A1F8-62DB-4F30-950F97D3D28B}"/>
                  </a:ext>
                </a:extLst>
              </p:cNvPr>
              <p:cNvCxnSpPr>
                <a:cxnSpLocks/>
              </p:cNvCxnSpPr>
              <p:nvPr/>
            </p:nvCxnSpPr>
            <p:spPr bwMode="auto">
              <a:xfrm>
                <a:off x="10462953" y="382558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6A54BA57-5005-02CC-2C7C-18B225DF1403}"/>
                  </a:ext>
                </a:extLst>
              </p:cNvPr>
              <p:cNvCxnSpPr>
                <a:cxnSpLocks/>
              </p:cNvCxnSpPr>
              <p:nvPr/>
            </p:nvCxnSpPr>
            <p:spPr bwMode="auto">
              <a:xfrm>
                <a:off x="10596996" y="387130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BFEB993B-5D1C-0E0C-472B-EAA64062AB9A}"/>
                  </a:ext>
                </a:extLst>
              </p:cNvPr>
              <p:cNvCxnSpPr>
                <a:cxnSpLocks/>
              </p:cNvCxnSpPr>
              <p:nvPr/>
            </p:nvCxnSpPr>
            <p:spPr bwMode="auto">
              <a:xfrm>
                <a:off x="7231380" y="219490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394" name="Straight Connector 393">
                <a:extLst>
                  <a:ext uri="{FF2B5EF4-FFF2-40B4-BE49-F238E27FC236}">
                    <a16:creationId xmlns:a16="http://schemas.microsoft.com/office/drawing/2014/main" id="{FB323EB2-9378-F4AD-DE0A-398E1C0D533D}"/>
                  </a:ext>
                </a:extLst>
              </p:cNvPr>
              <p:cNvCxnSpPr>
                <a:cxnSpLocks/>
              </p:cNvCxnSpPr>
              <p:nvPr/>
            </p:nvCxnSpPr>
            <p:spPr bwMode="auto">
              <a:xfrm>
                <a:off x="7600950" y="243493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395" name="Straight Connector 394">
                <a:extLst>
                  <a:ext uri="{FF2B5EF4-FFF2-40B4-BE49-F238E27FC236}">
                    <a16:creationId xmlns:a16="http://schemas.microsoft.com/office/drawing/2014/main" id="{46A2208B-A2E5-568B-4E74-82B83E463205}"/>
                  </a:ext>
                </a:extLst>
              </p:cNvPr>
              <p:cNvCxnSpPr>
                <a:cxnSpLocks/>
              </p:cNvCxnSpPr>
              <p:nvPr/>
            </p:nvCxnSpPr>
            <p:spPr bwMode="auto">
              <a:xfrm>
                <a:off x="7741920" y="249208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3F2DA40A-7271-FE6A-3E2F-1504CBDBF141}"/>
                  </a:ext>
                </a:extLst>
              </p:cNvPr>
              <p:cNvCxnSpPr>
                <a:cxnSpLocks/>
              </p:cNvCxnSpPr>
              <p:nvPr/>
            </p:nvCxnSpPr>
            <p:spPr bwMode="auto">
              <a:xfrm>
                <a:off x="8743950" y="354745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397" name="Straight Connector 396">
                <a:extLst>
                  <a:ext uri="{FF2B5EF4-FFF2-40B4-BE49-F238E27FC236}">
                    <a16:creationId xmlns:a16="http://schemas.microsoft.com/office/drawing/2014/main" id="{049E8DBC-8D8F-E18B-C1AA-40C0B533308E}"/>
                  </a:ext>
                </a:extLst>
              </p:cNvPr>
              <p:cNvCxnSpPr>
                <a:cxnSpLocks/>
              </p:cNvCxnSpPr>
              <p:nvPr/>
            </p:nvCxnSpPr>
            <p:spPr bwMode="auto">
              <a:xfrm>
                <a:off x="7395210" y="220252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398" name="Straight Connector 397">
                <a:extLst>
                  <a:ext uri="{FF2B5EF4-FFF2-40B4-BE49-F238E27FC236}">
                    <a16:creationId xmlns:a16="http://schemas.microsoft.com/office/drawing/2014/main" id="{50981EF1-1641-A9C9-DB99-EE9FC9A1BCF2}"/>
                  </a:ext>
                </a:extLst>
              </p:cNvPr>
              <p:cNvCxnSpPr>
                <a:cxnSpLocks/>
              </p:cNvCxnSpPr>
              <p:nvPr/>
            </p:nvCxnSpPr>
            <p:spPr bwMode="auto">
              <a:xfrm>
                <a:off x="7646670" y="2419695"/>
                <a:ext cx="0" cy="60615"/>
              </a:xfrm>
              <a:prstGeom prst="line">
                <a:avLst/>
              </a:prstGeom>
              <a:noFill/>
              <a:ln w="19050" cap="flat" cmpd="sng" algn="ctr">
                <a:solidFill>
                  <a:schemeClr val="accent3"/>
                </a:solidFill>
                <a:prstDash val="solid"/>
                <a:round/>
                <a:headEnd type="none" w="med" len="med"/>
                <a:tailEnd type="none" w="med" len="med"/>
              </a:ln>
              <a:effectLst/>
            </p:spPr>
          </p:cxnSp>
          <p:cxnSp>
            <p:nvCxnSpPr>
              <p:cNvPr id="399" name="Straight Connector 398">
                <a:extLst>
                  <a:ext uri="{FF2B5EF4-FFF2-40B4-BE49-F238E27FC236}">
                    <a16:creationId xmlns:a16="http://schemas.microsoft.com/office/drawing/2014/main" id="{AEA4CD93-FD90-EAC7-BF5C-DE26BDD8045F}"/>
                  </a:ext>
                </a:extLst>
              </p:cNvPr>
              <p:cNvCxnSpPr>
                <a:cxnSpLocks/>
              </p:cNvCxnSpPr>
              <p:nvPr/>
            </p:nvCxnSpPr>
            <p:spPr bwMode="auto">
              <a:xfrm>
                <a:off x="7376160" y="220633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400" name="Straight Connector 399">
                <a:extLst>
                  <a:ext uri="{FF2B5EF4-FFF2-40B4-BE49-F238E27FC236}">
                    <a16:creationId xmlns:a16="http://schemas.microsoft.com/office/drawing/2014/main" id="{E2E83CDB-12F0-3DE4-1139-B9187064569C}"/>
                  </a:ext>
                </a:extLst>
              </p:cNvPr>
              <p:cNvCxnSpPr>
                <a:cxnSpLocks/>
              </p:cNvCxnSpPr>
              <p:nvPr/>
            </p:nvCxnSpPr>
            <p:spPr bwMode="auto">
              <a:xfrm>
                <a:off x="7787640" y="251875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401" name="Straight Connector 400">
                <a:extLst>
                  <a:ext uri="{FF2B5EF4-FFF2-40B4-BE49-F238E27FC236}">
                    <a16:creationId xmlns:a16="http://schemas.microsoft.com/office/drawing/2014/main" id="{6787C9E2-DE3A-83A5-6E76-5D6489563297}"/>
                  </a:ext>
                </a:extLst>
              </p:cNvPr>
              <p:cNvCxnSpPr>
                <a:cxnSpLocks/>
              </p:cNvCxnSpPr>
              <p:nvPr/>
            </p:nvCxnSpPr>
            <p:spPr bwMode="auto">
              <a:xfrm>
                <a:off x="9616440" y="3760815"/>
                <a:ext cx="0" cy="54033"/>
              </a:xfrm>
              <a:prstGeom prst="line">
                <a:avLst/>
              </a:prstGeom>
              <a:noFill/>
              <a:ln w="19050" cap="flat" cmpd="sng" algn="ctr">
                <a:solidFill>
                  <a:schemeClr val="accent3"/>
                </a:solidFill>
                <a:prstDash val="solid"/>
                <a:round/>
                <a:headEnd type="none" w="med" len="med"/>
                <a:tailEnd type="none" w="med" len="med"/>
              </a:ln>
              <a:effectLst/>
            </p:spPr>
          </p:cxnSp>
          <p:cxnSp>
            <p:nvCxnSpPr>
              <p:cNvPr id="402" name="Straight Connector 401">
                <a:extLst>
                  <a:ext uri="{FF2B5EF4-FFF2-40B4-BE49-F238E27FC236}">
                    <a16:creationId xmlns:a16="http://schemas.microsoft.com/office/drawing/2014/main" id="{9BFD0031-6225-1E58-652A-A85DC4E40040}"/>
                  </a:ext>
                </a:extLst>
              </p:cNvPr>
              <p:cNvCxnSpPr>
                <a:cxnSpLocks/>
              </p:cNvCxnSpPr>
              <p:nvPr/>
            </p:nvCxnSpPr>
            <p:spPr bwMode="auto">
              <a:xfrm>
                <a:off x="10850880" y="3913215"/>
                <a:ext cx="0" cy="54033"/>
              </a:xfrm>
              <a:prstGeom prst="line">
                <a:avLst/>
              </a:prstGeom>
              <a:noFill/>
              <a:ln w="19050" cap="flat" cmpd="sng" algn="ctr">
                <a:solidFill>
                  <a:schemeClr val="accent3"/>
                </a:solidFill>
                <a:prstDash val="solid"/>
                <a:round/>
                <a:headEnd type="none" w="med" len="med"/>
                <a:tailEnd type="none" w="med" len="med"/>
              </a:ln>
              <a:effectLst/>
            </p:spPr>
          </p:cxnSp>
        </p:grpSp>
        <p:grpSp>
          <p:nvGrpSpPr>
            <p:cNvPr id="362" name="Group 361">
              <a:extLst>
                <a:ext uri="{FF2B5EF4-FFF2-40B4-BE49-F238E27FC236}">
                  <a16:creationId xmlns:a16="http://schemas.microsoft.com/office/drawing/2014/main" id="{AD778A7F-9A64-B5E0-CDC9-FC14CA550F62}"/>
                </a:ext>
              </a:extLst>
            </p:cNvPr>
            <p:cNvGrpSpPr/>
            <p:nvPr/>
          </p:nvGrpSpPr>
          <p:grpSpPr>
            <a:xfrm>
              <a:off x="4797636" y="4374566"/>
              <a:ext cx="52072" cy="1392678"/>
              <a:chOff x="286247" y="2274073"/>
              <a:chExt cx="87464" cy="1524000"/>
            </a:xfrm>
          </p:grpSpPr>
          <p:cxnSp>
            <p:nvCxnSpPr>
              <p:cNvPr id="370" name="Straight Connector 369">
                <a:extLst>
                  <a:ext uri="{FF2B5EF4-FFF2-40B4-BE49-F238E27FC236}">
                    <a16:creationId xmlns:a16="http://schemas.microsoft.com/office/drawing/2014/main" id="{98E72304-BC60-32DE-E549-9E5B797E8222}"/>
                  </a:ext>
                </a:extLst>
              </p:cNvPr>
              <p:cNvCxnSpPr>
                <a:cxnSpLocks/>
              </p:cNvCxnSpPr>
              <p:nvPr/>
            </p:nvCxnSpPr>
            <p:spPr bwMode="auto">
              <a:xfrm>
                <a:off x="286247" y="22740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D59476C7-0A2A-F384-1A91-3F6C502CABB7}"/>
                  </a:ext>
                </a:extLst>
              </p:cNvPr>
              <p:cNvCxnSpPr>
                <a:cxnSpLocks/>
              </p:cNvCxnSpPr>
              <p:nvPr/>
            </p:nvCxnSpPr>
            <p:spPr bwMode="auto">
              <a:xfrm>
                <a:off x="286247" y="2578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1CC13C53-7239-EF2A-7A74-E72409CFAC6E}"/>
                  </a:ext>
                </a:extLst>
              </p:cNvPr>
              <p:cNvCxnSpPr>
                <a:cxnSpLocks/>
              </p:cNvCxnSpPr>
              <p:nvPr/>
            </p:nvCxnSpPr>
            <p:spPr bwMode="auto">
              <a:xfrm>
                <a:off x="286247" y="2883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9D1FCD9E-4FE7-269B-10A5-2C8A0217AE3C}"/>
                  </a:ext>
                </a:extLst>
              </p:cNvPr>
              <p:cNvCxnSpPr>
                <a:cxnSpLocks/>
              </p:cNvCxnSpPr>
              <p:nvPr/>
            </p:nvCxnSpPr>
            <p:spPr bwMode="auto">
              <a:xfrm>
                <a:off x="286247" y="31884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5C81A5C8-52A9-CFB1-2216-D7752B97E721}"/>
                  </a:ext>
                </a:extLst>
              </p:cNvPr>
              <p:cNvCxnSpPr>
                <a:cxnSpLocks/>
              </p:cNvCxnSpPr>
              <p:nvPr/>
            </p:nvCxnSpPr>
            <p:spPr bwMode="auto">
              <a:xfrm>
                <a:off x="286247" y="3493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C85F8E86-9D8A-A64B-2C13-61E6280E6ACF}"/>
                  </a:ext>
                </a:extLst>
              </p:cNvPr>
              <p:cNvCxnSpPr>
                <a:cxnSpLocks/>
              </p:cNvCxnSpPr>
              <p:nvPr/>
            </p:nvCxnSpPr>
            <p:spPr bwMode="auto">
              <a:xfrm>
                <a:off x="286247" y="3798073"/>
                <a:ext cx="87464" cy="0"/>
              </a:xfrm>
              <a:prstGeom prst="line">
                <a:avLst/>
              </a:prstGeom>
              <a:noFill/>
              <a:ln w="28575" cap="flat" cmpd="sng" algn="ctr">
                <a:solidFill>
                  <a:schemeClr val="bg1"/>
                </a:solidFill>
                <a:prstDash val="solid"/>
                <a:round/>
                <a:headEnd type="none" w="med" len="med"/>
                <a:tailEnd type="none" w="med" len="med"/>
              </a:ln>
              <a:effectLst/>
            </p:spPr>
          </p:cxnSp>
        </p:grpSp>
        <p:sp>
          <p:nvSpPr>
            <p:cNvPr id="363" name="TextBox 362">
              <a:extLst>
                <a:ext uri="{FF2B5EF4-FFF2-40B4-BE49-F238E27FC236}">
                  <a16:creationId xmlns:a16="http://schemas.microsoft.com/office/drawing/2014/main" id="{E6284E26-EA9A-9BBF-37C1-E7F9EF542A34}"/>
                </a:ext>
              </a:extLst>
            </p:cNvPr>
            <p:cNvSpPr txBox="1"/>
            <p:nvPr/>
          </p:nvSpPr>
          <p:spPr bwMode="auto">
            <a:xfrm>
              <a:off x="4549929" y="4276245"/>
              <a:ext cx="296398" cy="21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364" name="TextBox 363">
              <a:extLst>
                <a:ext uri="{FF2B5EF4-FFF2-40B4-BE49-F238E27FC236}">
                  <a16:creationId xmlns:a16="http://schemas.microsoft.com/office/drawing/2014/main" id="{BD758AA1-A889-141E-DCBA-CF25A8B4FA29}"/>
                </a:ext>
              </a:extLst>
            </p:cNvPr>
            <p:cNvSpPr txBox="1"/>
            <p:nvPr/>
          </p:nvSpPr>
          <p:spPr bwMode="auto">
            <a:xfrm>
              <a:off x="4608960" y="4553936"/>
              <a:ext cx="237367" cy="21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365" name="TextBox 364">
              <a:extLst>
                <a:ext uri="{FF2B5EF4-FFF2-40B4-BE49-F238E27FC236}">
                  <a16:creationId xmlns:a16="http://schemas.microsoft.com/office/drawing/2014/main" id="{5F5E4809-5808-B3D8-C9C5-C4CFB293893B}"/>
                </a:ext>
              </a:extLst>
            </p:cNvPr>
            <p:cNvSpPr txBox="1"/>
            <p:nvPr/>
          </p:nvSpPr>
          <p:spPr bwMode="auto">
            <a:xfrm>
              <a:off x="4608960" y="4831627"/>
              <a:ext cx="237367" cy="21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366" name="TextBox 365">
              <a:extLst>
                <a:ext uri="{FF2B5EF4-FFF2-40B4-BE49-F238E27FC236}">
                  <a16:creationId xmlns:a16="http://schemas.microsoft.com/office/drawing/2014/main" id="{CADDB8E3-3A36-284F-49D6-DDA8242D744C}"/>
                </a:ext>
              </a:extLst>
            </p:cNvPr>
            <p:cNvSpPr txBox="1"/>
            <p:nvPr/>
          </p:nvSpPr>
          <p:spPr bwMode="auto">
            <a:xfrm>
              <a:off x="4608960" y="5109318"/>
              <a:ext cx="237367" cy="21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367" name="TextBox 366">
              <a:extLst>
                <a:ext uri="{FF2B5EF4-FFF2-40B4-BE49-F238E27FC236}">
                  <a16:creationId xmlns:a16="http://schemas.microsoft.com/office/drawing/2014/main" id="{33D40AC1-23E9-8E50-E732-28EC7C59FA6F}"/>
                </a:ext>
              </a:extLst>
            </p:cNvPr>
            <p:cNvSpPr txBox="1"/>
            <p:nvPr/>
          </p:nvSpPr>
          <p:spPr bwMode="auto">
            <a:xfrm>
              <a:off x="4608960" y="5387009"/>
              <a:ext cx="237367" cy="21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368" name="TextBox 367">
              <a:extLst>
                <a:ext uri="{FF2B5EF4-FFF2-40B4-BE49-F238E27FC236}">
                  <a16:creationId xmlns:a16="http://schemas.microsoft.com/office/drawing/2014/main" id="{EE92A295-0A64-339E-7649-2ADA61646E71}"/>
                </a:ext>
              </a:extLst>
            </p:cNvPr>
            <p:cNvSpPr txBox="1"/>
            <p:nvPr/>
          </p:nvSpPr>
          <p:spPr bwMode="auto">
            <a:xfrm>
              <a:off x="4667991" y="5664701"/>
              <a:ext cx="178336" cy="21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369" name="TextBox 368">
              <a:extLst>
                <a:ext uri="{FF2B5EF4-FFF2-40B4-BE49-F238E27FC236}">
                  <a16:creationId xmlns:a16="http://schemas.microsoft.com/office/drawing/2014/main" id="{40A8E601-AB59-B3FC-AFBC-56AA3288AFD4}"/>
                </a:ext>
              </a:extLst>
            </p:cNvPr>
            <p:cNvSpPr txBox="1"/>
            <p:nvPr/>
          </p:nvSpPr>
          <p:spPr>
            <a:xfrm rot="16200000">
              <a:off x="3724681" y="4913032"/>
              <a:ext cx="1641580" cy="202818"/>
            </a:xfrm>
            <a:prstGeom prst="rect">
              <a:avLst/>
            </a:prstGeom>
            <a:noFill/>
          </p:spPr>
          <p:txBody>
            <a:bodyPr wrap="square" rtlCol="0">
              <a:spAutoFit/>
            </a:bodyPr>
            <a:lstStyle/>
            <a:p>
              <a:pPr algn="ctr">
                <a:lnSpc>
                  <a:spcPct val="90000"/>
                </a:lnSpc>
              </a:pPr>
              <a:r>
                <a:rPr lang="en-US" sz="1600" dirty="0">
                  <a:solidFill>
                    <a:srgbClr val="000000"/>
                  </a:solidFill>
                  <a:latin typeface="Calibri" panose="020F0502020204030204" pitchFamily="34" charset="0"/>
                  <a:cs typeface="Calibri" panose="020F0502020204030204" pitchFamily="34" charset="0"/>
                </a:rPr>
                <a:t>PFS (%)</a:t>
              </a:r>
            </a:p>
          </p:txBody>
        </p:sp>
      </p:grpSp>
      <p:sp>
        <p:nvSpPr>
          <p:cNvPr id="3" name="Text Box 15">
            <a:extLst>
              <a:ext uri="{FF2B5EF4-FFF2-40B4-BE49-F238E27FC236}">
                <a16:creationId xmlns:a16="http://schemas.microsoft.com/office/drawing/2014/main" id="{903B0EA9-466C-C894-346E-E6F681393787}"/>
              </a:ext>
            </a:extLst>
          </p:cNvPr>
          <p:cNvSpPr txBox="1">
            <a:spLocks noChangeArrowheads="1"/>
          </p:cNvSpPr>
          <p:nvPr/>
        </p:nvSpPr>
        <p:spPr bwMode="auto">
          <a:xfrm>
            <a:off x="412751" y="637475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spc="-10" dirty="0">
                <a:solidFill>
                  <a:srgbClr val="455560"/>
                </a:solidFill>
                <a:latin typeface="Calibri" panose="020F0502020204030204" pitchFamily="34" charset="0"/>
              </a:rPr>
              <a:t>Mirza. NEJM. 2023;388:2145.</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8550464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CF5CC-E152-ED45-2295-F813F1FB9257}"/>
              </a:ext>
            </a:extLst>
          </p:cNvPr>
          <p:cNvSpPr>
            <a:spLocks noGrp="1"/>
          </p:cNvSpPr>
          <p:nvPr>
            <p:ph type="title"/>
          </p:nvPr>
        </p:nvSpPr>
        <p:spPr/>
        <p:txBody>
          <a:bodyPr/>
          <a:lstStyle/>
          <a:p>
            <a:r>
              <a:rPr lang="en-US" dirty="0"/>
              <a:t>ENGOT-EN6/GOG-3031/RUBY: </a:t>
            </a:r>
            <a:br>
              <a:rPr lang="en-US" dirty="0"/>
            </a:br>
            <a:r>
              <a:rPr lang="en-US" dirty="0"/>
              <a:t>OS in dMMR/MSI-H and pMMR/MSS </a:t>
            </a:r>
          </a:p>
        </p:txBody>
      </p:sp>
      <p:sp>
        <p:nvSpPr>
          <p:cNvPr id="31" name="Content Placeholder 30">
            <a:extLst>
              <a:ext uri="{FF2B5EF4-FFF2-40B4-BE49-F238E27FC236}">
                <a16:creationId xmlns:a16="http://schemas.microsoft.com/office/drawing/2014/main" id="{ECA9E292-D781-A943-92E4-B4F7C8524CDB}"/>
              </a:ext>
            </a:extLst>
          </p:cNvPr>
          <p:cNvSpPr>
            <a:spLocks noGrp="1"/>
          </p:cNvSpPr>
          <p:nvPr>
            <p:ph idx="1"/>
          </p:nvPr>
        </p:nvSpPr>
        <p:spPr>
          <a:xfrm>
            <a:off x="604675" y="5510505"/>
            <a:ext cx="10877529" cy="653228"/>
          </a:xfrm>
        </p:spPr>
        <p:txBody>
          <a:bodyPr/>
          <a:lstStyle/>
          <a:p>
            <a:r>
              <a:rPr lang="en-US" sz="2400" dirty="0"/>
              <a:t>Trend favoring dostarlimab + CT vs placebo + CT was seen for OS (HR: 0.73) in pMMR/MSS</a:t>
            </a:r>
          </a:p>
        </p:txBody>
      </p:sp>
      <p:sp>
        <p:nvSpPr>
          <p:cNvPr id="25" name="TextBox 24">
            <a:extLst>
              <a:ext uri="{FF2B5EF4-FFF2-40B4-BE49-F238E27FC236}">
                <a16:creationId xmlns:a16="http://schemas.microsoft.com/office/drawing/2014/main" id="{C1652515-8470-4740-C559-AA2CAE78D563}"/>
              </a:ext>
            </a:extLst>
          </p:cNvPr>
          <p:cNvSpPr txBox="1"/>
          <p:nvPr/>
        </p:nvSpPr>
        <p:spPr>
          <a:xfrm rot="16200000">
            <a:off x="-192031" y="2845305"/>
            <a:ext cx="2404918" cy="341632"/>
          </a:xfrm>
          <a:prstGeom prst="rect">
            <a:avLst/>
          </a:prstGeom>
          <a:noFill/>
        </p:spPr>
        <p:txBody>
          <a:bodyPr wrap="square" rtlCol="0">
            <a:spAutoFit/>
          </a:bodyPr>
          <a:lstStyle/>
          <a:p>
            <a:pPr algn="ctr">
              <a:lnSpc>
                <a:spcPct val="90000"/>
              </a:lnSpc>
            </a:pPr>
            <a:r>
              <a:rPr lang="en-US" dirty="0">
                <a:solidFill>
                  <a:srgbClr val="000000"/>
                </a:solidFill>
                <a:latin typeface="Calibri" panose="020F0502020204030204" pitchFamily="34" charset="0"/>
                <a:cs typeface="Calibri" panose="020F0502020204030204" pitchFamily="34" charset="0"/>
              </a:rPr>
              <a:t>OS (%)</a:t>
            </a:r>
          </a:p>
        </p:txBody>
      </p:sp>
      <p:sp>
        <p:nvSpPr>
          <p:cNvPr id="23" name="TextBox 22">
            <a:extLst>
              <a:ext uri="{FF2B5EF4-FFF2-40B4-BE49-F238E27FC236}">
                <a16:creationId xmlns:a16="http://schemas.microsoft.com/office/drawing/2014/main" id="{CC27CF78-BAE5-7420-6E5D-8FF795C51111}"/>
              </a:ext>
            </a:extLst>
          </p:cNvPr>
          <p:cNvSpPr txBox="1"/>
          <p:nvPr/>
        </p:nvSpPr>
        <p:spPr bwMode="auto">
          <a:xfrm>
            <a:off x="2571199" y="1625026"/>
            <a:ext cx="20794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dirty="0">
                <a:solidFill>
                  <a:schemeClr val="bg1"/>
                </a:solidFill>
                <a:latin typeface="Calibri" panose="020F0502020204030204" pitchFamily="34" charset="0"/>
              </a:rPr>
              <a:t>OS in dMMR/MSI-H</a:t>
            </a:r>
          </a:p>
        </p:txBody>
      </p:sp>
      <p:sp>
        <p:nvSpPr>
          <p:cNvPr id="28" name="TextBox 27">
            <a:extLst>
              <a:ext uri="{FF2B5EF4-FFF2-40B4-BE49-F238E27FC236}">
                <a16:creationId xmlns:a16="http://schemas.microsoft.com/office/drawing/2014/main" id="{4AB3E709-7865-AF02-2418-FA953D3A0810}"/>
              </a:ext>
            </a:extLst>
          </p:cNvPr>
          <p:cNvSpPr txBox="1"/>
          <p:nvPr/>
        </p:nvSpPr>
        <p:spPr>
          <a:xfrm>
            <a:off x="142719" y="4588123"/>
            <a:ext cx="1332777" cy="590931"/>
          </a:xfrm>
          <a:prstGeom prst="rect">
            <a:avLst/>
          </a:prstGeom>
          <a:noFill/>
        </p:spPr>
        <p:txBody>
          <a:bodyPr wrap="square" rtlCol="0">
            <a:spAutoFit/>
          </a:bodyPr>
          <a:lstStyle/>
          <a:p>
            <a:pPr algn="r">
              <a:lnSpc>
                <a:spcPct val="90000"/>
              </a:lnSpc>
            </a:pPr>
            <a:r>
              <a:rPr lang="en-US" sz="1200" dirty="0">
                <a:solidFill>
                  <a:srgbClr val="000000"/>
                </a:solidFill>
                <a:latin typeface="Calibri" panose="020F0502020204030204" pitchFamily="34" charset="0"/>
                <a:cs typeface="Calibri" panose="020F0502020204030204" pitchFamily="34" charset="0"/>
              </a:rPr>
              <a:t>Patients at Risk, n</a:t>
            </a:r>
            <a:br>
              <a:rPr lang="en-US" sz="1200" b="0" dirty="0">
                <a:solidFill>
                  <a:srgbClr val="000000"/>
                </a:solidFill>
                <a:latin typeface="Calibri" panose="020F0502020204030204" pitchFamily="34" charset="0"/>
                <a:cs typeface="Calibri" panose="020F0502020204030204" pitchFamily="34" charset="0"/>
              </a:rPr>
            </a:br>
            <a:r>
              <a:rPr lang="en-US" sz="1200" b="0" dirty="0">
                <a:solidFill>
                  <a:srgbClr val="015873"/>
                </a:solidFill>
                <a:latin typeface="Calibri" panose="020F0502020204030204" pitchFamily="34" charset="0"/>
                <a:cs typeface="Calibri" panose="020F0502020204030204" pitchFamily="34" charset="0"/>
              </a:rPr>
              <a:t>Dostarlimab + CT </a:t>
            </a:r>
            <a:r>
              <a:rPr lang="en-US" sz="1200" b="0" dirty="0">
                <a:solidFill>
                  <a:srgbClr val="E1471D"/>
                </a:solidFill>
                <a:latin typeface="Calibri" panose="020F0502020204030204" pitchFamily="34" charset="0"/>
                <a:cs typeface="Calibri" panose="020F0502020204030204" pitchFamily="34" charset="0"/>
              </a:rPr>
              <a:t>Placebo + CT</a:t>
            </a:r>
          </a:p>
        </p:txBody>
      </p:sp>
      <p:grpSp>
        <p:nvGrpSpPr>
          <p:cNvPr id="33" name="Group 32">
            <a:extLst>
              <a:ext uri="{FF2B5EF4-FFF2-40B4-BE49-F238E27FC236}">
                <a16:creationId xmlns:a16="http://schemas.microsoft.com/office/drawing/2014/main" id="{BA8227E7-7C7A-43D9-6E73-124954A45971}"/>
              </a:ext>
            </a:extLst>
          </p:cNvPr>
          <p:cNvGrpSpPr/>
          <p:nvPr/>
        </p:nvGrpSpPr>
        <p:grpSpPr>
          <a:xfrm>
            <a:off x="1656877" y="2995763"/>
            <a:ext cx="3597895" cy="1218549"/>
            <a:chOff x="8082851" y="2385726"/>
            <a:chExt cx="3597895" cy="1218549"/>
          </a:xfrm>
        </p:grpSpPr>
        <p:sp>
          <p:nvSpPr>
            <p:cNvPr id="35" name="TextBox 60">
              <a:extLst>
                <a:ext uri="{FF2B5EF4-FFF2-40B4-BE49-F238E27FC236}">
                  <a16:creationId xmlns:a16="http://schemas.microsoft.com/office/drawing/2014/main" id="{F6656696-68F0-D9C6-DA0F-CE9B64C9B418}"/>
                </a:ext>
              </a:extLst>
            </p:cNvPr>
            <p:cNvSpPr txBox="1">
              <a:spLocks noChangeArrowheads="1"/>
            </p:cNvSpPr>
            <p:nvPr/>
          </p:nvSpPr>
          <p:spPr bwMode="auto">
            <a:xfrm>
              <a:off x="8204768" y="2385726"/>
              <a:ext cx="254540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altLang="en-US" sz="1400" dirty="0">
                  <a:solidFill>
                    <a:srgbClr val="000000"/>
                  </a:solidFill>
                  <a:latin typeface="Calibri" panose="020F0502020204030204" pitchFamily="34" charset="0"/>
                  <a:ea typeface="MS PGothic" pitchFamily="34" charset="-128"/>
                </a:rPr>
                <a:t>2-Yr</a:t>
              </a: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anose="020B0604020202020204" pitchFamily="34" charset="0"/>
                </a:rPr>
                <a:t> OS Rates, % (95% CI)</a:t>
              </a:r>
            </a:p>
          </p:txBody>
        </p:sp>
        <p:sp>
          <p:nvSpPr>
            <p:cNvPr id="36" name="TextBox 97">
              <a:extLst>
                <a:ext uri="{FF2B5EF4-FFF2-40B4-BE49-F238E27FC236}">
                  <a16:creationId xmlns:a16="http://schemas.microsoft.com/office/drawing/2014/main" id="{BEF1C6D7-982C-147C-6175-DA76771E72E9}"/>
                </a:ext>
              </a:extLst>
            </p:cNvPr>
            <p:cNvSpPr txBox="1">
              <a:spLocks noChangeArrowheads="1"/>
            </p:cNvSpPr>
            <p:nvPr/>
          </p:nvSpPr>
          <p:spPr bwMode="auto">
            <a:xfrm>
              <a:off x="8249455" y="2649371"/>
              <a:ext cx="1754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itchFamily="34" charset="0"/>
                </a:rPr>
                <a:t>Dostarlimab + CT</a:t>
              </a:r>
              <a:endParaRPr kumimoji="0" lang="de-DE" altLang="x-none"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128"/>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itchFamily="34" charset="0"/>
                </a:rPr>
                <a:t>Placebo + CT</a:t>
              </a:r>
            </a:p>
          </p:txBody>
        </p:sp>
        <p:sp>
          <p:nvSpPr>
            <p:cNvPr id="37" name="TextBox 98">
              <a:extLst>
                <a:ext uri="{FF2B5EF4-FFF2-40B4-BE49-F238E27FC236}">
                  <a16:creationId xmlns:a16="http://schemas.microsoft.com/office/drawing/2014/main" id="{6C30CC5C-EE37-4390-4E66-1B42B43572C0}"/>
                </a:ext>
              </a:extLst>
            </p:cNvPr>
            <p:cNvSpPr txBox="1">
              <a:spLocks noChangeArrowheads="1"/>
            </p:cNvSpPr>
            <p:nvPr/>
          </p:nvSpPr>
          <p:spPr bwMode="auto">
            <a:xfrm>
              <a:off x="9301614" y="2643198"/>
              <a:ext cx="237913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83.3 (66.8-92.0)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lang="en-US" sz="1400" b="0" dirty="0">
                  <a:solidFill>
                    <a:schemeClr val="bg2">
                      <a:lumMod val="10000"/>
                    </a:schemeClr>
                  </a:solidFill>
                  <a:latin typeface="Calibri" panose="020F0502020204030204" pitchFamily="34" charset="0"/>
                </a:rPr>
                <a:t>58.7 (43.4-71.2)</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endParaRPr>
            </a:p>
          </p:txBody>
        </p:sp>
        <p:sp>
          <p:nvSpPr>
            <p:cNvPr id="38" name="TextBox 99">
              <a:extLst>
                <a:ext uri="{FF2B5EF4-FFF2-40B4-BE49-F238E27FC236}">
                  <a16:creationId xmlns:a16="http://schemas.microsoft.com/office/drawing/2014/main" id="{1A38A536-43EA-8C93-6BEC-3A9C1690AE1F}"/>
                </a:ext>
              </a:extLst>
            </p:cNvPr>
            <p:cNvSpPr txBox="1">
              <a:spLocks noChangeArrowheads="1"/>
            </p:cNvSpPr>
            <p:nvPr/>
          </p:nvSpPr>
          <p:spPr bwMode="auto">
            <a:xfrm>
              <a:off x="8523301" y="3081055"/>
              <a:ext cx="264300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kumimoji="0" lang="en-US" altLang="x-none"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128"/>
                </a:rPr>
                <a:t>HR: </a:t>
              </a:r>
              <a:r>
                <a:rPr kumimoji="0" lang="en-US" altLang="x-none" sz="1400" b="0" i="0" u="none" strike="noStrike" cap="none" normalizeH="0" baseline="0" dirty="0">
                  <a:ln>
                    <a:noFill/>
                  </a:ln>
                  <a:solidFill>
                    <a:schemeClr val="bg2">
                      <a:lumMod val="10000"/>
                    </a:schemeClr>
                  </a:solidFill>
                  <a:effectLst/>
                  <a:latin typeface="Calibri" panose="020F0502020204030204" pitchFamily="34" charset="0"/>
                  <a:ea typeface="MS PGothic" charset="-128"/>
                </a:rPr>
                <a:t>0.30 (0.13-0.70)</a:t>
              </a:r>
            </a:p>
            <a:p>
              <a:pPr eaLnBrk="1" hangingPunct="1">
                <a:defRPr/>
              </a:pPr>
              <a:endParaRPr kumimoji="0" lang="en-US" altLang="en-US" sz="1400" b="0" i="0" u="none" strike="noStrike" kern="1200" cap="none" spc="0" normalizeH="0" baseline="0" noProof="0" dirty="0">
                <a:ln>
                  <a:noFill/>
                </a:ln>
                <a:solidFill>
                  <a:srgbClr val="000000"/>
                </a:solidFill>
                <a:effectLst/>
                <a:highlight>
                  <a:srgbClr val="FFFF00"/>
                </a:highlight>
                <a:uLnTx/>
                <a:uFillTx/>
                <a:latin typeface="Calibri" panose="020F0502020204030204" pitchFamily="34" charset="0"/>
                <a:ea typeface="MS PGothic" pitchFamily="34" charset="-128"/>
              </a:endParaRPr>
            </a:p>
          </p:txBody>
        </p:sp>
        <p:cxnSp>
          <p:nvCxnSpPr>
            <p:cNvPr id="39" name="Straight Connector 321535">
              <a:extLst>
                <a:ext uri="{FF2B5EF4-FFF2-40B4-BE49-F238E27FC236}">
                  <a16:creationId xmlns:a16="http://schemas.microsoft.com/office/drawing/2014/main" id="{1606BB91-8F35-06E6-568D-962BE9B85D38}"/>
                </a:ext>
              </a:extLst>
            </p:cNvPr>
            <p:cNvCxnSpPr>
              <a:cxnSpLocks noChangeShapeType="1"/>
            </p:cNvCxnSpPr>
            <p:nvPr/>
          </p:nvCxnSpPr>
          <p:spPr bwMode="auto">
            <a:xfrm>
              <a:off x="8082851" y="2796490"/>
              <a:ext cx="183286" cy="0"/>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40" name="Straight Connector 39">
              <a:extLst>
                <a:ext uri="{FF2B5EF4-FFF2-40B4-BE49-F238E27FC236}">
                  <a16:creationId xmlns:a16="http://schemas.microsoft.com/office/drawing/2014/main" id="{45350983-8780-0C3F-B9BB-C667F2A380A6}"/>
                </a:ext>
              </a:extLst>
            </p:cNvPr>
            <p:cNvCxnSpPr>
              <a:cxnSpLocks/>
            </p:cNvCxnSpPr>
            <p:nvPr/>
          </p:nvCxnSpPr>
          <p:spPr bwMode="auto">
            <a:xfrm>
              <a:off x="8082851" y="3019063"/>
              <a:ext cx="183286" cy="0"/>
            </a:xfrm>
            <a:prstGeom prst="line">
              <a:avLst/>
            </a:prstGeom>
            <a:noFill/>
            <a:ln w="28575" cap="flat" cmpd="sng" algn="ctr">
              <a:solidFill>
                <a:schemeClr val="accent3"/>
              </a:solidFill>
              <a:prstDash val="solid"/>
              <a:round/>
              <a:headEnd type="none" w="med" len="med"/>
              <a:tailEnd type="none" w="med" len="med"/>
            </a:ln>
            <a:effectLst/>
          </p:spPr>
        </p:cxnSp>
      </p:grpSp>
      <p:sp>
        <p:nvSpPr>
          <p:cNvPr id="41" name="TextBox 40">
            <a:extLst>
              <a:ext uri="{FF2B5EF4-FFF2-40B4-BE49-F238E27FC236}">
                <a16:creationId xmlns:a16="http://schemas.microsoft.com/office/drawing/2014/main" id="{F6591363-D31C-C14C-0BC2-B87FE11B83DB}"/>
              </a:ext>
            </a:extLst>
          </p:cNvPr>
          <p:cNvSpPr txBox="1"/>
          <p:nvPr/>
        </p:nvSpPr>
        <p:spPr bwMode="auto">
          <a:xfrm>
            <a:off x="8303528" y="1627234"/>
            <a:ext cx="19111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dirty="0">
                <a:solidFill>
                  <a:schemeClr val="bg1"/>
                </a:solidFill>
                <a:latin typeface="Calibri" panose="020F0502020204030204" pitchFamily="34" charset="0"/>
              </a:rPr>
              <a:t>OS in pMMR/MSS</a:t>
            </a:r>
          </a:p>
        </p:txBody>
      </p:sp>
      <p:grpSp>
        <p:nvGrpSpPr>
          <p:cNvPr id="48" name="Group 47">
            <a:extLst>
              <a:ext uri="{FF2B5EF4-FFF2-40B4-BE49-F238E27FC236}">
                <a16:creationId xmlns:a16="http://schemas.microsoft.com/office/drawing/2014/main" id="{7D48A042-6058-E7A7-0ADD-3F3238C3F65F}"/>
              </a:ext>
            </a:extLst>
          </p:cNvPr>
          <p:cNvGrpSpPr/>
          <p:nvPr/>
        </p:nvGrpSpPr>
        <p:grpSpPr>
          <a:xfrm>
            <a:off x="6211592" y="3024338"/>
            <a:ext cx="4427678" cy="1218549"/>
            <a:chOff x="7337993" y="2385726"/>
            <a:chExt cx="4342753" cy="1218549"/>
          </a:xfrm>
        </p:grpSpPr>
        <p:sp>
          <p:nvSpPr>
            <p:cNvPr id="49" name="TextBox 60">
              <a:extLst>
                <a:ext uri="{FF2B5EF4-FFF2-40B4-BE49-F238E27FC236}">
                  <a16:creationId xmlns:a16="http://schemas.microsoft.com/office/drawing/2014/main" id="{2729590C-682C-8ED9-793A-230D85E1299B}"/>
                </a:ext>
              </a:extLst>
            </p:cNvPr>
            <p:cNvSpPr txBox="1">
              <a:spLocks noChangeArrowheads="1"/>
            </p:cNvSpPr>
            <p:nvPr/>
          </p:nvSpPr>
          <p:spPr bwMode="auto">
            <a:xfrm>
              <a:off x="7337993" y="2385726"/>
              <a:ext cx="40531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anose="020B0604020202020204" pitchFamily="34" charset="0"/>
                </a:rPr>
                <a:t>Median OS, Mo (95% CI)</a:t>
              </a:r>
            </a:p>
          </p:txBody>
        </p:sp>
        <p:sp>
          <p:nvSpPr>
            <p:cNvPr id="50" name="TextBox 97">
              <a:extLst>
                <a:ext uri="{FF2B5EF4-FFF2-40B4-BE49-F238E27FC236}">
                  <a16:creationId xmlns:a16="http://schemas.microsoft.com/office/drawing/2014/main" id="{888916A5-331D-6F42-8D79-E73528E66C30}"/>
                </a:ext>
              </a:extLst>
            </p:cNvPr>
            <p:cNvSpPr txBox="1">
              <a:spLocks noChangeArrowheads="1"/>
            </p:cNvSpPr>
            <p:nvPr/>
          </p:nvSpPr>
          <p:spPr bwMode="auto">
            <a:xfrm>
              <a:off x="8249455" y="2649371"/>
              <a:ext cx="1754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itchFamily="34" charset="0"/>
                </a:rPr>
                <a:t>Dostarlimab + CT</a:t>
              </a:r>
              <a:endParaRPr kumimoji="0" lang="de-DE" altLang="x-none"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128"/>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itchFamily="34" charset="0"/>
                </a:rPr>
                <a:t>Placebo + CT</a:t>
              </a:r>
            </a:p>
          </p:txBody>
        </p:sp>
        <p:sp>
          <p:nvSpPr>
            <p:cNvPr id="51" name="TextBox 98">
              <a:extLst>
                <a:ext uri="{FF2B5EF4-FFF2-40B4-BE49-F238E27FC236}">
                  <a16:creationId xmlns:a16="http://schemas.microsoft.com/office/drawing/2014/main" id="{84BF7017-87EB-2C8D-E22C-754FF7984778}"/>
                </a:ext>
              </a:extLst>
            </p:cNvPr>
            <p:cNvSpPr txBox="1">
              <a:spLocks noChangeArrowheads="1"/>
            </p:cNvSpPr>
            <p:nvPr/>
          </p:nvSpPr>
          <p:spPr bwMode="auto">
            <a:xfrm>
              <a:off x="9301614" y="2643198"/>
              <a:ext cx="237913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67.7 (59.8-74.4)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lang="en-US" sz="1400" b="0" dirty="0">
                  <a:solidFill>
                    <a:schemeClr val="bg2">
                      <a:lumMod val="10000"/>
                    </a:schemeClr>
                  </a:solidFill>
                  <a:latin typeface="Calibri" panose="020F0502020204030204" pitchFamily="34" charset="0"/>
                </a:rPr>
                <a:t>55.1 (46.8-62.5)</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endParaRPr>
            </a:p>
          </p:txBody>
        </p:sp>
        <p:sp>
          <p:nvSpPr>
            <p:cNvPr id="52" name="TextBox 99">
              <a:extLst>
                <a:ext uri="{FF2B5EF4-FFF2-40B4-BE49-F238E27FC236}">
                  <a16:creationId xmlns:a16="http://schemas.microsoft.com/office/drawing/2014/main" id="{96BFABAE-88F0-D592-5313-9A47664DC0FE}"/>
                </a:ext>
              </a:extLst>
            </p:cNvPr>
            <p:cNvSpPr txBox="1">
              <a:spLocks noChangeArrowheads="1"/>
            </p:cNvSpPr>
            <p:nvPr/>
          </p:nvSpPr>
          <p:spPr bwMode="auto">
            <a:xfrm>
              <a:off x="8523301" y="3081055"/>
              <a:ext cx="264300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kumimoji="0" lang="en-US" altLang="x-none"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128"/>
                </a:rPr>
                <a:t>HR: </a:t>
              </a:r>
              <a:r>
                <a:rPr kumimoji="0" lang="en-US" altLang="x-none" sz="1400" b="0" i="0" u="none" strike="noStrike" cap="none" normalizeH="0" baseline="0" dirty="0">
                  <a:ln>
                    <a:noFill/>
                  </a:ln>
                  <a:solidFill>
                    <a:schemeClr val="bg2">
                      <a:lumMod val="10000"/>
                    </a:schemeClr>
                  </a:solidFill>
                  <a:effectLst/>
                  <a:latin typeface="Calibri" panose="020F0502020204030204" pitchFamily="34" charset="0"/>
                  <a:ea typeface="MS PGothic" charset="-128"/>
                </a:rPr>
                <a:t>0.73 (0.52-1.02)</a:t>
              </a:r>
            </a:p>
            <a:p>
              <a:pPr eaLnBrk="1" hangingPunct="1">
                <a:defRPr/>
              </a:pPr>
              <a:endParaRPr kumimoji="0" lang="en-US" altLang="en-US" sz="1400" b="0" i="0" u="none" strike="noStrike" kern="1200" cap="none" spc="0" normalizeH="0" baseline="0" noProof="0" dirty="0">
                <a:ln>
                  <a:noFill/>
                </a:ln>
                <a:solidFill>
                  <a:srgbClr val="000000"/>
                </a:solidFill>
                <a:effectLst/>
                <a:highlight>
                  <a:srgbClr val="FFFF00"/>
                </a:highlight>
                <a:uLnTx/>
                <a:uFillTx/>
                <a:latin typeface="Calibri" panose="020F0502020204030204" pitchFamily="34" charset="0"/>
                <a:ea typeface="MS PGothic" pitchFamily="34" charset="-128"/>
              </a:endParaRPr>
            </a:p>
          </p:txBody>
        </p:sp>
        <p:cxnSp>
          <p:nvCxnSpPr>
            <p:cNvPr id="53" name="Straight Connector 321535">
              <a:extLst>
                <a:ext uri="{FF2B5EF4-FFF2-40B4-BE49-F238E27FC236}">
                  <a16:creationId xmlns:a16="http://schemas.microsoft.com/office/drawing/2014/main" id="{D3988608-0F98-ACEA-4ECD-6F818A7F181C}"/>
                </a:ext>
              </a:extLst>
            </p:cNvPr>
            <p:cNvCxnSpPr>
              <a:cxnSpLocks noChangeShapeType="1"/>
            </p:cNvCxnSpPr>
            <p:nvPr/>
          </p:nvCxnSpPr>
          <p:spPr bwMode="auto">
            <a:xfrm>
              <a:off x="8082851" y="2796490"/>
              <a:ext cx="183286" cy="0"/>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54" name="Straight Connector 53">
              <a:extLst>
                <a:ext uri="{FF2B5EF4-FFF2-40B4-BE49-F238E27FC236}">
                  <a16:creationId xmlns:a16="http://schemas.microsoft.com/office/drawing/2014/main" id="{4ACEEDBD-B424-F887-6086-BADC984C396D}"/>
                </a:ext>
              </a:extLst>
            </p:cNvPr>
            <p:cNvCxnSpPr>
              <a:cxnSpLocks/>
            </p:cNvCxnSpPr>
            <p:nvPr/>
          </p:nvCxnSpPr>
          <p:spPr bwMode="auto">
            <a:xfrm>
              <a:off x="8082851" y="3019063"/>
              <a:ext cx="183286" cy="0"/>
            </a:xfrm>
            <a:prstGeom prst="line">
              <a:avLst/>
            </a:prstGeom>
            <a:noFill/>
            <a:ln w="28575" cap="flat" cmpd="sng" algn="ctr">
              <a:solidFill>
                <a:schemeClr val="accent3"/>
              </a:solidFill>
              <a:prstDash val="solid"/>
              <a:round/>
              <a:headEnd type="none" w="med" len="med"/>
              <a:tailEnd type="none" w="med" len="med"/>
            </a:ln>
            <a:effectLst/>
          </p:spPr>
        </p:cxnSp>
      </p:grpSp>
      <p:sp>
        <p:nvSpPr>
          <p:cNvPr id="5" name="Freeform: Shape 4">
            <a:extLst>
              <a:ext uri="{FF2B5EF4-FFF2-40B4-BE49-F238E27FC236}">
                <a16:creationId xmlns:a16="http://schemas.microsoft.com/office/drawing/2014/main" id="{2DD02058-286A-746B-2543-A99A728AFE4C}"/>
              </a:ext>
            </a:extLst>
          </p:cNvPr>
          <p:cNvSpPr/>
          <p:nvPr/>
        </p:nvSpPr>
        <p:spPr bwMode="auto">
          <a:xfrm>
            <a:off x="1492285" y="2065806"/>
            <a:ext cx="4885898" cy="2053988"/>
          </a:xfrm>
          <a:custGeom>
            <a:avLst/>
            <a:gdLst>
              <a:gd name="connsiteX0" fmla="*/ 0 w 4885898"/>
              <a:gd name="connsiteY0" fmla="*/ 0 h 2053988"/>
              <a:gd name="connsiteX1" fmla="*/ 0 w 4885898"/>
              <a:gd name="connsiteY1" fmla="*/ 2053988 h 2053988"/>
              <a:gd name="connsiteX2" fmla="*/ 4885898 w 4885898"/>
              <a:gd name="connsiteY2" fmla="*/ 2053988 h 2053988"/>
            </a:gdLst>
            <a:ahLst/>
            <a:cxnLst>
              <a:cxn ang="0">
                <a:pos x="connsiteX0" y="connsiteY0"/>
              </a:cxn>
              <a:cxn ang="0">
                <a:pos x="connsiteX1" y="connsiteY1"/>
              </a:cxn>
              <a:cxn ang="0">
                <a:pos x="connsiteX2" y="connsiteY2"/>
              </a:cxn>
            </a:cxnLst>
            <a:rect l="l" t="t" r="r" b="b"/>
            <a:pathLst>
              <a:path w="4885898" h="2053988">
                <a:moveTo>
                  <a:pt x="0" y="0"/>
                </a:moveTo>
                <a:lnTo>
                  <a:pt x="0" y="2053988"/>
                </a:lnTo>
                <a:lnTo>
                  <a:pt x="4885898" y="2053988"/>
                </a:lnTo>
              </a:path>
            </a:pathLst>
          </a:custGeom>
          <a:noFill/>
          <a:ln w="28575">
            <a:solidFill>
              <a:schemeClr val="bg1"/>
            </a:solidFill>
            <a:miter lim="800000"/>
            <a:headEnd/>
            <a:tailEnd/>
          </a:ln>
        </p:spPr>
        <p:txBody>
          <a:bodyPr rtlCol="0" anchor="ctr"/>
          <a:lstStyle/>
          <a:p>
            <a:pPr algn="ctr"/>
            <a:endParaRPr lang="en-US" dirty="0"/>
          </a:p>
        </p:txBody>
      </p:sp>
      <p:grpSp>
        <p:nvGrpSpPr>
          <p:cNvPr id="6" name="Group 5">
            <a:extLst>
              <a:ext uri="{FF2B5EF4-FFF2-40B4-BE49-F238E27FC236}">
                <a16:creationId xmlns:a16="http://schemas.microsoft.com/office/drawing/2014/main" id="{0898F6C6-5C7A-ADAB-9458-82D989A4ED02}"/>
              </a:ext>
            </a:extLst>
          </p:cNvPr>
          <p:cNvGrpSpPr/>
          <p:nvPr/>
        </p:nvGrpSpPr>
        <p:grpSpPr>
          <a:xfrm>
            <a:off x="1417222" y="2079519"/>
            <a:ext cx="80600" cy="2040276"/>
            <a:chOff x="286247" y="2274073"/>
            <a:chExt cx="87464" cy="1524000"/>
          </a:xfrm>
        </p:grpSpPr>
        <p:cxnSp>
          <p:nvCxnSpPr>
            <p:cNvPr id="7" name="Straight Connector 6">
              <a:extLst>
                <a:ext uri="{FF2B5EF4-FFF2-40B4-BE49-F238E27FC236}">
                  <a16:creationId xmlns:a16="http://schemas.microsoft.com/office/drawing/2014/main" id="{C6FCF71C-17E3-EC94-B8ED-C90D76FFCDF0}"/>
                </a:ext>
              </a:extLst>
            </p:cNvPr>
            <p:cNvCxnSpPr>
              <a:cxnSpLocks/>
            </p:cNvCxnSpPr>
            <p:nvPr/>
          </p:nvCxnSpPr>
          <p:spPr bwMode="auto">
            <a:xfrm>
              <a:off x="286247" y="22740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4DED3F92-84B7-94FC-978B-CA2104CBA57D}"/>
                </a:ext>
              </a:extLst>
            </p:cNvPr>
            <p:cNvCxnSpPr>
              <a:cxnSpLocks/>
            </p:cNvCxnSpPr>
            <p:nvPr/>
          </p:nvCxnSpPr>
          <p:spPr bwMode="auto">
            <a:xfrm>
              <a:off x="286247" y="2578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96AA4CB1-C7D2-B105-910B-D4F3EE1D7024}"/>
                </a:ext>
              </a:extLst>
            </p:cNvPr>
            <p:cNvCxnSpPr>
              <a:cxnSpLocks/>
            </p:cNvCxnSpPr>
            <p:nvPr/>
          </p:nvCxnSpPr>
          <p:spPr bwMode="auto">
            <a:xfrm>
              <a:off x="286247" y="2883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36E129E8-AF4E-3BA8-1836-0323AF369F5E}"/>
                </a:ext>
              </a:extLst>
            </p:cNvPr>
            <p:cNvCxnSpPr>
              <a:cxnSpLocks/>
            </p:cNvCxnSpPr>
            <p:nvPr/>
          </p:nvCxnSpPr>
          <p:spPr bwMode="auto">
            <a:xfrm>
              <a:off x="286247" y="31884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3AC5A241-AC60-FDD3-BFCE-CA2D773D9D4B}"/>
                </a:ext>
              </a:extLst>
            </p:cNvPr>
            <p:cNvCxnSpPr>
              <a:cxnSpLocks/>
            </p:cNvCxnSpPr>
            <p:nvPr/>
          </p:nvCxnSpPr>
          <p:spPr bwMode="auto">
            <a:xfrm>
              <a:off x="286247" y="3493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EC188E6E-F59C-CBF0-B354-16840877CC1C}"/>
                </a:ext>
              </a:extLst>
            </p:cNvPr>
            <p:cNvCxnSpPr>
              <a:cxnSpLocks/>
            </p:cNvCxnSpPr>
            <p:nvPr/>
          </p:nvCxnSpPr>
          <p:spPr bwMode="auto">
            <a:xfrm>
              <a:off x="286247" y="3798073"/>
              <a:ext cx="87464" cy="0"/>
            </a:xfrm>
            <a:prstGeom prst="line">
              <a:avLst/>
            </a:prstGeom>
            <a:noFill/>
            <a:ln w="28575" cap="flat" cmpd="sng" algn="ctr">
              <a:solidFill>
                <a:schemeClr val="bg1"/>
              </a:solidFill>
              <a:prstDash val="solid"/>
              <a:round/>
              <a:headEnd type="none" w="med" len="med"/>
              <a:tailEnd type="none" w="med" len="med"/>
            </a:ln>
            <a:effectLst/>
          </p:spPr>
        </p:cxnSp>
      </p:grpSp>
      <p:sp>
        <p:nvSpPr>
          <p:cNvPr id="18" name="TextBox 17">
            <a:extLst>
              <a:ext uri="{FF2B5EF4-FFF2-40B4-BE49-F238E27FC236}">
                <a16:creationId xmlns:a16="http://schemas.microsoft.com/office/drawing/2014/main" id="{E888BA5A-17BD-F62A-F3F3-19E3EF4DC43E}"/>
              </a:ext>
            </a:extLst>
          </p:cNvPr>
          <p:cNvSpPr txBox="1"/>
          <p:nvPr/>
        </p:nvSpPr>
        <p:spPr bwMode="auto">
          <a:xfrm>
            <a:off x="1033809" y="1935478"/>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20" name="TextBox 19">
            <a:extLst>
              <a:ext uri="{FF2B5EF4-FFF2-40B4-BE49-F238E27FC236}">
                <a16:creationId xmlns:a16="http://schemas.microsoft.com/office/drawing/2014/main" id="{F8BC16F6-C4A2-3461-9A82-FA08E0F15F66}"/>
              </a:ext>
            </a:extLst>
          </p:cNvPr>
          <p:cNvSpPr txBox="1"/>
          <p:nvPr/>
        </p:nvSpPr>
        <p:spPr bwMode="auto">
          <a:xfrm>
            <a:off x="1125181" y="234229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22" name="TextBox 21">
            <a:extLst>
              <a:ext uri="{FF2B5EF4-FFF2-40B4-BE49-F238E27FC236}">
                <a16:creationId xmlns:a16="http://schemas.microsoft.com/office/drawing/2014/main" id="{C0A3B56D-1B34-74C6-E1C8-54CD4380E296}"/>
              </a:ext>
            </a:extLst>
          </p:cNvPr>
          <p:cNvSpPr txBox="1"/>
          <p:nvPr/>
        </p:nvSpPr>
        <p:spPr bwMode="auto">
          <a:xfrm>
            <a:off x="1125181" y="274911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26" name="TextBox 25">
            <a:extLst>
              <a:ext uri="{FF2B5EF4-FFF2-40B4-BE49-F238E27FC236}">
                <a16:creationId xmlns:a16="http://schemas.microsoft.com/office/drawing/2014/main" id="{C5AD2838-A495-59C6-AB61-DAB27266DE0B}"/>
              </a:ext>
            </a:extLst>
          </p:cNvPr>
          <p:cNvSpPr txBox="1"/>
          <p:nvPr/>
        </p:nvSpPr>
        <p:spPr bwMode="auto">
          <a:xfrm>
            <a:off x="1125181" y="315593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42" name="TextBox 41">
            <a:extLst>
              <a:ext uri="{FF2B5EF4-FFF2-40B4-BE49-F238E27FC236}">
                <a16:creationId xmlns:a16="http://schemas.microsoft.com/office/drawing/2014/main" id="{9FB097D8-B9A6-26E3-FCA8-DFFB119C25BD}"/>
              </a:ext>
            </a:extLst>
          </p:cNvPr>
          <p:cNvSpPr txBox="1"/>
          <p:nvPr/>
        </p:nvSpPr>
        <p:spPr bwMode="auto">
          <a:xfrm>
            <a:off x="1125181" y="356275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57" name="TextBox 56">
            <a:extLst>
              <a:ext uri="{FF2B5EF4-FFF2-40B4-BE49-F238E27FC236}">
                <a16:creationId xmlns:a16="http://schemas.microsoft.com/office/drawing/2014/main" id="{9D97AD6C-1258-92A4-CDB6-92B84A460FF4}"/>
              </a:ext>
            </a:extLst>
          </p:cNvPr>
          <p:cNvSpPr txBox="1"/>
          <p:nvPr/>
        </p:nvSpPr>
        <p:spPr bwMode="auto">
          <a:xfrm>
            <a:off x="1216552" y="3969569"/>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nvGrpSpPr>
          <p:cNvPr id="58" name="Group 57">
            <a:extLst>
              <a:ext uri="{FF2B5EF4-FFF2-40B4-BE49-F238E27FC236}">
                <a16:creationId xmlns:a16="http://schemas.microsoft.com/office/drawing/2014/main" id="{B97C9091-2ED3-AF32-99E9-8F4E230E2837}"/>
              </a:ext>
            </a:extLst>
          </p:cNvPr>
          <p:cNvGrpSpPr/>
          <p:nvPr/>
        </p:nvGrpSpPr>
        <p:grpSpPr>
          <a:xfrm rot="5400000">
            <a:off x="2741424" y="2867474"/>
            <a:ext cx="75326" cy="2571606"/>
            <a:chOff x="286247" y="2274073"/>
            <a:chExt cx="87464" cy="1524000"/>
          </a:xfrm>
        </p:grpSpPr>
        <p:cxnSp>
          <p:nvCxnSpPr>
            <p:cNvPr id="59" name="Straight Connector 58">
              <a:extLst>
                <a:ext uri="{FF2B5EF4-FFF2-40B4-BE49-F238E27FC236}">
                  <a16:creationId xmlns:a16="http://schemas.microsoft.com/office/drawing/2014/main" id="{996F6847-75B7-DB1D-367E-A92CD01DF99B}"/>
                </a:ext>
              </a:extLst>
            </p:cNvPr>
            <p:cNvCxnSpPr>
              <a:cxnSpLocks/>
            </p:cNvCxnSpPr>
            <p:nvPr/>
          </p:nvCxnSpPr>
          <p:spPr bwMode="auto">
            <a:xfrm>
              <a:off x="286247" y="22740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716EE87F-9F17-1CD6-C8E9-C1016E7FA05E}"/>
                </a:ext>
              </a:extLst>
            </p:cNvPr>
            <p:cNvCxnSpPr>
              <a:cxnSpLocks/>
            </p:cNvCxnSpPr>
            <p:nvPr/>
          </p:nvCxnSpPr>
          <p:spPr bwMode="auto">
            <a:xfrm>
              <a:off x="286247" y="24264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A3AB37D2-72CB-C3E4-BCC0-BC2F0CD08BFB}"/>
                </a:ext>
              </a:extLst>
            </p:cNvPr>
            <p:cNvCxnSpPr>
              <a:cxnSpLocks/>
            </p:cNvCxnSpPr>
            <p:nvPr/>
          </p:nvCxnSpPr>
          <p:spPr bwMode="auto">
            <a:xfrm>
              <a:off x="286247" y="2578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6AB402C8-B349-84EB-7659-59B1BB470498}"/>
                </a:ext>
              </a:extLst>
            </p:cNvPr>
            <p:cNvCxnSpPr>
              <a:cxnSpLocks/>
            </p:cNvCxnSpPr>
            <p:nvPr/>
          </p:nvCxnSpPr>
          <p:spPr bwMode="auto">
            <a:xfrm>
              <a:off x="286247" y="2731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F6916C67-FF3F-C673-8A13-FBEEFAF70255}"/>
                </a:ext>
              </a:extLst>
            </p:cNvPr>
            <p:cNvCxnSpPr>
              <a:cxnSpLocks/>
            </p:cNvCxnSpPr>
            <p:nvPr/>
          </p:nvCxnSpPr>
          <p:spPr bwMode="auto">
            <a:xfrm>
              <a:off x="286247" y="2883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FA83BC17-07AB-EC9B-AFFA-1B4D6DAE441B}"/>
                </a:ext>
              </a:extLst>
            </p:cNvPr>
            <p:cNvCxnSpPr>
              <a:cxnSpLocks/>
            </p:cNvCxnSpPr>
            <p:nvPr/>
          </p:nvCxnSpPr>
          <p:spPr bwMode="auto">
            <a:xfrm>
              <a:off x="286247" y="30360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297325E8-3047-56F4-7DB3-BECC6AF523EE}"/>
                </a:ext>
              </a:extLst>
            </p:cNvPr>
            <p:cNvCxnSpPr>
              <a:cxnSpLocks/>
            </p:cNvCxnSpPr>
            <p:nvPr/>
          </p:nvCxnSpPr>
          <p:spPr bwMode="auto">
            <a:xfrm>
              <a:off x="286247" y="31884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BDBE2EFA-7DB8-9767-D4BB-4D4EC0A29113}"/>
                </a:ext>
              </a:extLst>
            </p:cNvPr>
            <p:cNvCxnSpPr>
              <a:cxnSpLocks/>
            </p:cNvCxnSpPr>
            <p:nvPr/>
          </p:nvCxnSpPr>
          <p:spPr bwMode="auto">
            <a:xfrm>
              <a:off x="286247" y="3340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D79086B8-F510-061B-0E78-B871FAB6A558}"/>
                </a:ext>
              </a:extLst>
            </p:cNvPr>
            <p:cNvCxnSpPr>
              <a:cxnSpLocks/>
            </p:cNvCxnSpPr>
            <p:nvPr/>
          </p:nvCxnSpPr>
          <p:spPr bwMode="auto">
            <a:xfrm>
              <a:off x="286247" y="3493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E8AAD48B-12CA-08DE-4970-03CCBBE62714}"/>
                </a:ext>
              </a:extLst>
            </p:cNvPr>
            <p:cNvCxnSpPr>
              <a:cxnSpLocks/>
            </p:cNvCxnSpPr>
            <p:nvPr/>
          </p:nvCxnSpPr>
          <p:spPr bwMode="auto">
            <a:xfrm>
              <a:off x="286247" y="3645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35135AAC-E9C8-81FC-0C54-CE1A82D57B90}"/>
                </a:ext>
              </a:extLst>
            </p:cNvPr>
            <p:cNvCxnSpPr>
              <a:cxnSpLocks/>
            </p:cNvCxnSpPr>
            <p:nvPr/>
          </p:nvCxnSpPr>
          <p:spPr bwMode="auto">
            <a:xfrm>
              <a:off x="286247" y="3798073"/>
              <a:ext cx="87464" cy="0"/>
            </a:xfrm>
            <a:prstGeom prst="line">
              <a:avLst/>
            </a:prstGeom>
            <a:noFill/>
            <a:ln w="28575" cap="flat" cmpd="sng" algn="ctr">
              <a:solidFill>
                <a:schemeClr val="bg1"/>
              </a:solidFill>
              <a:prstDash val="solid"/>
              <a:round/>
              <a:headEnd type="none" w="med" len="med"/>
              <a:tailEnd type="none" w="med" len="med"/>
            </a:ln>
            <a:effectLst/>
          </p:spPr>
        </p:cxnSp>
      </p:grpSp>
      <p:grpSp>
        <p:nvGrpSpPr>
          <p:cNvPr id="102" name="Group 101">
            <a:extLst>
              <a:ext uri="{FF2B5EF4-FFF2-40B4-BE49-F238E27FC236}">
                <a16:creationId xmlns:a16="http://schemas.microsoft.com/office/drawing/2014/main" id="{4B0D29BC-082A-2654-95C1-10336CB0696B}"/>
              </a:ext>
            </a:extLst>
          </p:cNvPr>
          <p:cNvGrpSpPr/>
          <p:nvPr/>
        </p:nvGrpSpPr>
        <p:grpSpPr>
          <a:xfrm rot="5400000">
            <a:off x="5311627" y="3126911"/>
            <a:ext cx="75326" cy="2057284"/>
            <a:chOff x="286247" y="2578873"/>
            <a:chExt cx="87464" cy="1219200"/>
          </a:xfrm>
        </p:grpSpPr>
        <p:cxnSp>
          <p:nvCxnSpPr>
            <p:cNvPr id="103" name="Straight Connector 102">
              <a:extLst>
                <a:ext uri="{FF2B5EF4-FFF2-40B4-BE49-F238E27FC236}">
                  <a16:creationId xmlns:a16="http://schemas.microsoft.com/office/drawing/2014/main" id="{E3283C3D-F6C1-E5C6-3E33-4BFC900732B6}"/>
                </a:ext>
              </a:extLst>
            </p:cNvPr>
            <p:cNvCxnSpPr>
              <a:cxnSpLocks/>
            </p:cNvCxnSpPr>
            <p:nvPr/>
          </p:nvCxnSpPr>
          <p:spPr bwMode="auto">
            <a:xfrm>
              <a:off x="286247" y="2578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FC5B82BE-A1E9-369A-A0E7-6D6F422758F1}"/>
                </a:ext>
              </a:extLst>
            </p:cNvPr>
            <p:cNvCxnSpPr>
              <a:cxnSpLocks/>
            </p:cNvCxnSpPr>
            <p:nvPr/>
          </p:nvCxnSpPr>
          <p:spPr bwMode="auto">
            <a:xfrm>
              <a:off x="286247" y="2731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C4898471-9603-411E-6631-B34D938E64E4}"/>
                </a:ext>
              </a:extLst>
            </p:cNvPr>
            <p:cNvCxnSpPr>
              <a:cxnSpLocks/>
            </p:cNvCxnSpPr>
            <p:nvPr/>
          </p:nvCxnSpPr>
          <p:spPr bwMode="auto">
            <a:xfrm>
              <a:off x="286247" y="2883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65046FC0-22EB-7530-9B99-940518819886}"/>
                </a:ext>
              </a:extLst>
            </p:cNvPr>
            <p:cNvCxnSpPr>
              <a:cxnSpLocks/>
            </p:cNvCxnSpPr>
            <p:nvPr/>
          </p:nvCxnSpPr>
          <p:spPr bwMode="auto">
            <a:xfrm>
              <a:off x="286247" y="30360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FF77DD3B-DC90-905B-0F5E-1056F4DDF036}"/>
                </a:ext>
              </a:extLst>
            </p:cNvPr>
            <p:cNvCxnSpPr>
              <a:cxnSpLocks/>
            </p:cNvCxnSpPr>
            <p:nvPr/>
          </p:nvCxnSpPr>
          <p:spPr bwMode="auto">
            <a:xfrm>
              <a:off x="286247" y="31884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982A6BCF-1328-7A58-08FD-9F251502DF35}"/>
                </a:ext>
              </a:extLst>
            </p:cNvPr>
            <p:cNvCxnSpPr>
              <a:cxnSpLocks/>
            </p:cNvCxnSpPr>
            <p:nvPr/>
          </p:nvCxnSpPr>
          <p:spPr bwMode="auto">
            <a:xfrm>
              <a:off x="286247" y="3340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68555A88-354E-76C6-C775-1A60672D1A80}"/>
                </a:ext>
              </a:extLst>
            </p:cNvPr>
            <p:cNvCxnSpPr>
              <a:cxnSpLocks/>
            </p:cNvCxnSpPr>
            <p:nvPr/>
          </p:nvCxnSpPr>
          <p:spPr bwMode="auto">
            <a:xfrm>
              <a:off x="286247" y="3493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B11DC807-29E0-4623-B994-494A7853DE0A}"/>
                </a:ext>
              </a:extLst>
            </p:cNvPr>
            <p:cNvCxnSpPr>
              <a:cxnSpLocks/>
            </p:cNvCxnSpPr>
            <p:nvPr/>
          </p:nvCxnSpPr>
          <p:spPr bwMode="auto">
            <a:xfrm>
              <a:off x="286247" y="3645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A1485D55-B6A1-CF1A-F826-6766B8671942}"/>
                </a:ext>
              </a:extLst>
            </p:cNvPr>
            <p:cNvCxnSpPr>
              <a:cxnSpLocks/>
            </p:cNvCxnSpPr>
            <p:nvPr/>
          </p:nvCxnSpPr>
          <p:spPr bwMode="auto">
            <a:xfrm>
              <a:off x="286247" y="3798073"/>
              <a:ext cx="87464" cy="0"/>
            </a:xfrm>
            <a:prstGeom prst="line">
              <a:avLst/>
            </a:prstGeom>
            <a:noFill/>
            <a:ln w="28575" cap="flat" cmpd="sng" algn="ctr">
              <a:solidFill>
                <a:schemeClr val="bg1"/>
              </a:solidFill>
              <a:prstDash val="solid"/>
              <a:round/>
              <a:headEnd type="none" w="med" len="med"/>
              <a:tailEnd type="none" w="med" len="med"/>
            </a:ln>
            <a:effectLst/>
          </p:spPr>
        </p:cxnSp>
      </p:grpSp>
      <p:sp>
        <p:nvSpPr>
          <p:cNvPr id="112" name="TextBox 111">
            <a:extLst>
              <a:ext uri="{FF2B5EF4-FFF2-40B4-BE49-F238E27FC236}">
                <a16:creationId xmlns:a16="http://schemas.microsoft.com/office/drawing/2014/main" id="{FF63FD82-FC97-C667-ABC1-95946DBEF804}"/>
              </a:ext>
            </a:extLst>
          </p:cNvPr>
          <p:cNvSpPr txBox="1"/>
          <p:nvPr/>
        </p:nvSpPr>
        <p:spPr bwMode="auto">
          <a:xfrm>
            <a:off x="1362128" y="4134749"/>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13" name="TextBox 112">
            <a:extLst>
              <a:ext uri="{FF2B5EF4-FFF2-40B4-BE49-F238E27FC236}">
                <a16:creationId xmlns:a16="http://schemas.microsoft.com/office/drawing/2014/main" id="{B8323E7B-C62C-3701-50ED-2D6FDBFE0B8E}"/>
              </a:ext>
            </a:extLst>
          </p:cNvPr>
          <p:cNvSpPr txBox="1"/>
          <p:nvPr/>
        </p:nvSpPr>
        <p:spPr bwMode="auto">
          <a:xfrm>
            <a:off x="2141352" y="4134749"/>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114" name="TextBox 113">
            <a:extLst>
              <a:ext uri="{FF2B5EF4-FFF2-40B4-BE49-F238E27FC236}">
                <a16:creationId xmlns:a16="http://schemas.microsoft.com/office/drawing/2014/main" id="{BBE3079E-C6D4-4FF9-2EBB-62279089A842}"/>
              </a:ext>
            </a:extLst>
          </p:cNvPr>
          <p:cNvSpPr txBox="1"/>
          <p:nvPr/>
        </p:nvSpPr>
        <p:spPr bwMode="auto">
          <a:xfrm>
            <a:off x="2841596" y="41347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115" name="TextBox 114">
            <a:extLst>
              <a:ext uri="{FF2B5EF4-FFF2-40B4-BE49-F238E27FC236}">
                <a16:creationId xmlns:a16="http://schemas.microsoft.com/office/drawing/2014/main" id="{D6D10504-62E9-893A-9E1D-539BB4D57575}"/>
              </a:ext>
            </a:extLst>
          </p:cNvPr>
          <p:cNvSpPr txBox="1"/>
          <p:nvPr/>
        </p:nvSpPr>
        <p:spPr bwMode="auto">
          <a:xfrm>
            <a:off x="3612950" y="41347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116" name="TextBox 115">
            <a:extLst>
              <a:ext uri="{FF2B5EF4-FFF2-40B4-BE49-F238E27FC236}">
                <a16:creationId xmlns:a16="http://schemas.microsoft.com/office/drawing/2014/main" id="{92F5BDAD-8B4D-DD91-E881-B61E94142DA2}"/>
              </a:ext>
            </a:extLst>
          </p:cNvPr>
          <p:cNvSpPr txBox="1"/>
          <p:nvPr/>
        </p:nvSpPr>
        <p:spPr bwMode="auto">
          <a:xfrm>
            <a:off x="4411063" y="41347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117" name="TextBox 116">
            <a:extLst>
              <a:ext uri="{FF2B5EF4-FFF2-40B4-BE49-F238E27FC236}">
                <a16:creationId xmlns:a16="http://schemas.microsoft.com/office/drawing/2014/main" id="{42BF0945-78A6-BF48-7703-C7A0DA1BF884}"/>
              </a:ext>
            </a:extLst>
          </p:cNvPr>
          <p:cNvSpPr txBox="1"/>
          <p:nvPr/>
        </p:nvSpPr>
        <p:spPr bwMode="auto">
          <a:xfrm>
            <a:off x="5190073" y="41347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118" name="TextBox 117">
            <a:extLst>
              <a:ext uri="{FF2B5EF4-FFF2-40B4-BE49-F238E27FC236}">
                <a16:creationId xmlns:a16="http://schemas.microsoft.com/office/drawing/2014/main" id="{27B4A9BF-101B-DC52-7FAC-F1DC944103C5}"/>
              </a:ext>
            </a:extLst>
          </p:cNvPr>
          <p:cNvSpPr txBox="1"/>
          <p:nvPr/>
        </p:nvSpPr>
        <p:spPr bwMode="auto">
          <a:xfrm>
            <a:off x="5945976" y="41347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119" name="TextBox 118">
            <a:extLst>
              <a:ext uri="{FF2B5EF4-FFF2-40B4-BE49-F238E27FC236}">
                <a16:creationId xmlns:a16="http://schemas.microsoft.com/office/drawing/2014/main" id="{1609625B-8005-E83E-62BB-D2186550D107}"/>
              </a:ext>
            </a:extLst>
          </p:cNvPr>
          <p:cNvSpPr txBox="1"/>
          <p:nvPr/>
        </p:nvSpPr>
        <p:spPr bwMode="auto">
          <a:xfrm>
            <a:off x="6209058" y="41347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38</a:t>
            </a:r>
          </a:p>
        </p:txBody>
      </p:sp>
      <p:sp>
        <p:nvSpPr>
          <p:cNvPr id="120" name="TextBox 119">
            <a:extLst>
              <a:ext uri="{FF2B5EF4-FFF2-40B4-BE49-F238E27FC236}">
                <a16:creationId xmlns:a16="http://schemas.microsoft.com/office/drawing/2014/main" id="{40F93B7C-3E14-8AC3-6818-E720DC73D0BF}"/>
              </a:ext>
            </a:extLst>
          </p:cNvPr>
          <p:cNvSpPr txBox="1"/>
          <p:nvPr/>
        </p:nvSpPr>
        <p:spPr bwMode="auto">
          <a:xfrm>
            <a:off x="1623711" y="4134749"/>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121" name="TextBox 120">
            <a:extLst>
              <a:ext uri="{FF2B5EF4-FFF2-40B4-BE49-F238E27FC236}">
                <a16:creationId xmlns:a16="http://schemas.microsoft.com/office/drawing/2014/main" id="{67AE68C0-78AC-AAD8-21BF-43897588D5FF}"/>
              </a:ext>
            </a:extLst>
          </p:cNvPr>
          <p:cNvSpPr txBox="1"/>
          <p:nvPr/>
        </p:nvSpPr>
        <p:spPr bwMode="auto">
          <a:xfrm>
            <a:off x="2402934" y="4134749"/>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123" name="TextBox 122">
            <a:extLst>
              <a:ext uri="{FF2B5EF4-FFF2-40B4-BE49-F238E27FC236}">
                <a16:creationId xmlns:a16="http://schemas.microsoft.com/office/drawing/2014/main" id="{39B3178D-E1C1-7297-AC8D-4FA412241CCE}"/>
              </a:ext>
            </a:extLst>
          </p:cNvPr>
          <p:cNvSpPr txBox="1"/>
          <p:nvPr/>
        </p:nvSpPr>
        <p:spPr bwMode="auto">
          <a:xfrm>
            <a:off x="1878469" y="4134749"/>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124" name="TextBox 123">
            <a:extLst>
              <a:ext uri="{FF2B5EF4-FFF2-40B4-BE49-F238E27FC236}">
                <a16:creationId xmlns:a16="http://schemas.microsoft.com/office/drawing/2014/main" id="{5D09C274-D32A-7D4D-7CA8-977FEB0AE462}"/>
              </a:ext>
            </a:extLst>
          </p:cNvPr>
          <p:cNvSpPr txBox="1"/>
          <p:nvPr/>
        </p:nvSpPr>
        <p:spPr bwMode="auto">
          <a:xfrm>
            <a:off x="2591388" y="41347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125" name="TextBox 124">
            <a:extLst>
              <a:ext uri="{FF2B5EF4-FFF2-40B4-BE49-F238E27FC236}">
                <a16:creationId xmlns:a16="http://schemas.microsoft.com/office/drawing/2014/main" id="{318B2989-3A21-5767-9EAF-A587D4F83ADC}"/>
              </a:ext>
            </a:extLst>
          </p:cNvPr>
          <p:cNvSpPr txBox="1"/>
          <p:nvPr/>
        </p:nvSpPr>
        <p:spPr bwMode="auto">
          <a:xfrm>
            <a:off x="3348838" y="41347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126" name="TextBox 125">
            <a:extLst>
              <a:ext uri="{FF2B5EF4-FFF2-40B4-BE49-F238E27FC236}">
                <a16:creationId xmlns:a16="http://schemas.microsoft.com/office/drawing/2014/main" id="{419917AB-2F13-9FF5-78C6-4A07C6566C78}"/>
              </a:ext>
            </a:extLst>
          </p:cNvPr>
          <p:cNvSpPr txBox="1"/>
          <p:nvPr/>
        </p:nvSpPr>
        <p:spPr bwMode="auto">
          <a:xfrm>
            <a:off x="3098630" y="41347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127" name="TextBox 126">
            <a:extLst>
              <a:ext uri="{FF2B5EF4-FFF2-40B4-BE49-F238E27FC236}">
                <a16:creationId xmlns:a16="http://schemas.microsoft.com/office/drawing/2014/main" id="{A0769DCD-1057-3B86-EE39-E49838F1E2EF}"/>
              </a:ext>
            </a:extLst>
          </p:cNvPr>
          <p:cNvSpPr txBox="1"/>
          <p:nvPr/>
        </p:nvSpPr>
        <p:spPr bwMode="auto">
          <a:xfrm>
            <a:off x="3867427" y="41347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28" name="TextBox 127">
            <a:extLst>
              <a:ext uri="{FF2B5EF4-FFF2-40B4-BE49-F238E27FC236}">
                <a16:creationId xmlns:a16="http://schemas.microsoft.com/office/drawing/2014/main" id="{5FFAF017-EC8E-BAA2-33DC-48A5A2109B89}"/>
              </a:ext>
            </a:extLst>
          </p:cNvPr>
          <p:cNvSpPr txBox="1"/>
          <p:nvPr/>
        </p:nvSpPr>
        <p:spPr bwMode="auto">
          <a:xfrm>
            <a:off x="4135833" y="41347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a:t>
            </a:r>
          </a:p>
        </p:txBody>
      </p:sp>
      <p:sp>
        <p:nvSpPr>
          <p:cNvPr id="129" name="TextBox 128">
            <a:extLst>
              <a:ext uri="{FF2B5EF4-FFF2-40B4-BE49-F238E27FC236}">
                <a16:creationId xmlns:a16="http://schemas.microsoft.com/office/drawing/2014/main" id="{1A818306-0590-7164-FDC5-AE77D2259C81}"/>
              </a:ext>
            </a:extLst>
          </p:cNvPr>
          <p:cNvSpPr txBox="1"/>
          <p:nvPr/>
        </p:nvSpPr>
        <p:spPr bwMode="auto">
          <a:xfrm>
            <a:off x="4663546" y="41347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26</a:t>
            </a:r>
          </a:p>
        </p:txBody>
      </p:sp>
      <p:sp>
        <p:nvSpPr>
          <p:cNvPr id="130" name="TextBox 129">
            <a:extLst>
              <a:ext uri="{FF2B5EF4-FFF2-40B4-BE49-F238E27FC236}">
                <a16:creationId xmlns:a16="http://schemas.microsoft.com/office/drawing/2014/main" id="{D62758BE-C533-47D1-E11D-F8AEC96807FC}"/>
              </a:ext>
            </a:extLst>
          </p:cNvPr>
          <p:cNvSpPr txBox="1"/>
          <p:nvPr/>
        </p:nvSpPr>
        <p:spPr bwMode="auto">
          <a:xfrm>
            <a:off x="4918304" y="41347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28</a:t>
            </a:r>
          </a:p>
        </p:txBody>
      </p:sp>
      <p:sp>
        <p:nvSpPr>
          <p:cNvPr id="131" name="TextBox 130">
            <a:extLst>
              <a:ext uri="{FF2B5EF4-FFF2-40B4-BE49-F238E27FC236}">
                <a16:creationId xmlns:a16="http://schemas.microsoft.com/office/drawing/2014/main" id="{3185BD65-205B-D6AD-FD47-37C09CFB2697}"/>
              </a:ext>
            </a:extLst>
          </p:cNvPr>
          <p:cNvSpPr txBox="1"/>
          <p:nvPr/>
        </p:nvSpPr>
        <p:spPr bwMode="auto">
          <a:xfrm>
            <a:off x="5424359" y="41347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32</a:t>
            </a:r>
          </a:p>
        </p:txBody>
      </p:sp>
      <p:sp>
        <p:nvSpPr>
          <p:cNvPr id="132" name="TextBox 131">
            <a:extLst>
              <a:ext uri="{FF2B5EF4-FFF2-40B4-BE49-F238E27FC236}">
                <a16:creationId xmlns:a16="http://schemas.microsoft.com/office/drawing/2014/main" id="{D26AC8DE-58DC-E5B9-FE6F-23FE556E5132}"/>
              </a:ext>
            </a:extLst>
          </p:cNvPr>
          <p:cNvSpPr txBox="1"/>
          <p:nvPr/>
        </p:nvSpPr>
        <p:spPr bwMode="auto">
          <a:xfrm>
            <a:off x="5669254" y="41347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34</a:t>
            </a:r>
          </a:p>
        </p:txBody>
      </p:sp>
      <p:sp>
        <p:nvSpPr>
          <p:cNvPr id="133" name="TextBox 132">
            <a:extLst>
              <a:ext uri="{FF2B5EF4-FFF2-40B4-BE49-F238E27FC236}">
                <a16:creationId xmlns:a16="http://schemas.microsoft.com/office/drawing/2014/main" id="{249672C1-6E42-45F9-F515-3B0E93C57DEF}"/>
              </a:ext>
            </a:extLst>
          </p:cNvPr>
          <p:cNvSpPr txBox="1"/>
          <p:nvPr/>
        </p:nvSpPr>
        <p:spPr bwMode="auto">
          <a:xfrm>
            <a:off x="2895450" y="4371721"/>
            <a:ext cx="20283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 From Randomization</a:t>
            </a:r>
          </a:p>
        </p:txBody>
      </p:sp>
      <p:sp>
        <p:nvSpPr>
          <p:cNvPr id="134" name="TextBox 133">
            <a:extLst>
              <a:ext uri="{FF2B5EF4-FFF2-40B4-BE49-F238E27FC236}">
                <a16:creationId xmlns:a16="http://schemas.microsoft.com/office/drawing/2014/main" id="{676B4E5C-2F62-9BF1-C4BA-CEEA52DAA4D4}"/>
              </a:ext>
            </a:extLst>
          </p:cNvPr>
          <p:cNvSpPr txBox="1"/>
          <p:nvPr/>
        </p:nvSpPr>
        <p:spPr bwMode="auto">
          <a:xfrm>
            <a:off x="1315547" y="4726633"/>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65</a:t>
            </a:r>
          </a:p>
        </p:txBody>
      </p:sp>
      <p:sp>
        <p:nvSpPr>
          <p:cNvPr id="135" name="TextBox 134">
            <a:extLst>
              <a:ext uri="{FF2B5EF4-FFF2-40B4-BE49-F238E27FC236}">
                <a16:creationId xmlns:a16="http://schemas.microsoft.com/office/drawing/2014/main" id="{A9AC4FE5-BBEB-D984-6F8E-FAF23A6F8662}"/>
              </a:ext>
            </a:extLst>
          </p:cNvPr>
          <p:cNvSpPr txBox="1"/>
          <p:nvPr/>
        </p:nvSpPr>
        <p:spPr bwMode="auto">
          <a:xfrm>
            <a:off x="1600683" y="4726633"/>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63</a:t>
            </a:r>
          </a:p>
        </p:txBody>
      </p:sp>
      <p:sp>
        <p:nvSpPr>
          <p:cNvPr id="136" name="TextBox 135">
            <a:extLst>
              <a:ext uri="{FF2B5EF4-FFF2-40B4-BE49-F238E27FC236}">
                <a16:creationId xmlns:a16="http://schemas.microsoft.com/office/drawing/2014/main" id="{C8B355A4-DFA6-1D2F-370A-B02942E3E73E}"/>
              </a:ext>
            </a:extLst>
          </p:cNvPr>
          <p:cNvSpPr txBox="1"/>
          <p:nvPr/>
        </p:nvSpPr>
        <p:spPr bwMode="auto">
          <a:xfrm>
            <a:off x="1834199" y="4726633"/>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62</a:t>
            </a:r>
          </a:p>
        </p:txBody>
      </p:sp>
      <p:sp>
        <p:nvSpPr>
          <p:cNvPr id="137" name="TextBox 136">
            <a:extLst>
              <a:ext uri="{FF2B5EF4-FFF2-40B4-BE49-F238E27FC236}">
                <a16:creationId xmlns:a16="http://schemas.microsoft.com/office/drawing/2014/main" id="{D0F8DBB1-7945-5F27-AA31-2F47921A583A}"/>
              </a:ext>
            </a:extLst>
          </p:cNvPr>
          <p:cNvSpPr txBox="1"/>
          <p:nvPr/>
        </p:nvSpPr>
        <p:spPr bwMode="auto">
          <a:xfrm>
            <a:off x="2089838" y="4726633"/>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59</a:t>
            </a:r>
          </a:p>
        </p:txBody>
      </p:sp>
      <p:sp>
        <p:nvSpPr>
          <p:cNvPr id="138" name="TextBox 137">
            <a:extLst>
              <a:ext uri="{FF2B5EF4-FFF2-40B4-BE49-F238E27FC236}">
                <a16:creationId xmlns:a16="http://schemas.microsoft.com/office/drawing/2014/main" id="{95AA2EFB-8C0B-B6D4-7963-C38EF57315DF}"/>
              </a:ext>
            </a:extLst>
          </p:cNvPr>
          <p:cNvSpPr txBox="1"/>
          <p:nvPr/>
        </p:nvSpPr>
        <p:spPr bwMode="auto">
          <a:xfrm>
            <a:off x="2352850" y="4726633"/>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55</a:t>
            </a:r>
          </a:p>
        </p:txBody>
      </p:sp>
      <p:sp>
        <p:nvSpPr>
          <p:cNvPr id="139" name="TextBox 138">
            <a:extLst>
              <a:ext uri="{FF2B5EF4-FFF2-40B4-BE49-F238E27FC236}">
                <a16:creationId xmlns:a16="http://schemas.microsoft.com/office/drawing/2014/main" id="{4EDF12AB-EC41-A445-7D4D-A897C083CA13}"/>
              </a:ext>
            </a:extLst>
          </p:cNvPr>
          <p:cNvSpPr txBox="1"/>
          <p:nvPr/>
        </p:nvSpPr>
        <p:spPr bwMode="auto">
          <a:xfrm>
            <a:off x="2608488" y="4726633"/>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53</a:t>
            </a:r>
          </a:p>
        </p:txBody>
      </p:sp>
      <p:sp>
        <p:nvSpPr>
          <p:cNvPr id="140" name="TextBox 139">
            <a:extLst>
              <a:ext uri="{FF2B5EF4-FFF2-40B4-BE49-F238E27FC236}">
                <a16:creationId xmlns:a16="http://schemas.microsoft.com/office/drawing/2014/main" id="{3C6F97E0-718E-01D7-E85E-D5DB35DF888D}"/>
              </a:ext>
            </a:extLst>
          </p:cNvPr>
          <p:cNvSpPr txBox="1"/>
          <p:nvPr/>
        </p:nvSpPr>
        <p:spPr bwMode="auto">
          <a:xfrm>
            <a:off x="2871501" y="4726633"/>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48</a:t>
            </a:r>
          </a:p>
        </p:txBody>
      </p:sp>
      <p:sp>
        <p:nvSpPr>
          <p:cNvPr id="141" name="TextBox 140">
            <a:extLst>
              <a:ext uri="{FF2B5EF4-FFF2-40B4-BE49-F238E27FC236}">
                <a16:creationId xmlns:a16="http://schemas.microsoft.com/office/drawing/2014/main" id="{C0DD6E12-FE09-AF36-FE75-BCC071D9CC7D}"/>
              </a:ext>
            </a:extLst>
          </p:cNvPr>
          <p:cNvSpPr txBox="1"/>
          <p:nvPr/>
        </p:nvSpPr>
        <p:spPr bwMode="auto">
          <a:xfrm>
            <a:off x="3127139" y="4726633"/>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47</a:t>
            </a:r>
          </a:p>
        </p:txBody>
      </p:sp>
      <p:sp>
        <p:nvSpPr>
          <p:cNvPr id="142" name="TextBox 141">
            <a:extLst>
              <a:ext uri="{FF2B5EF4-FFF2-40B4-BE49-F238E27FC236}">
                <a16:creationId xmlns:a16="http://schemas.microsoft.com/office/drawing/2014/main" id="{72B9C070-BE41-9124-2A71-82D3C634AF5A}"/>
              </a:ext>
            </a:extLst>
          </p:cNvPr>
          <p:cNvSpPr txBox="1"/>
          <p:nvPr/>
        </p:nvSpPr>
        <p:spPr bwMode="auto">
          <a:xfrm>
            <a:off x="3382778" y="4726633"/>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41</a:t>
            </a:r>
          </a:p>
        </p:txBody>
      </p:sp>
      <p:sp>
        <p:nvSpPr>
          <p:cNvPr id="143" name="TextBox 142">
            <a:extLst>
              <a:ext uri="{FF2B5EF4-FFF2-40B4-BE49-F238E27FC236}">
                <a16:creationId xmlns:a16="http://schemas.microsoft.com/office/drawing/2014/main" id="{C268F44E-1D43-CA37-6EA4-A70819ABF038}"/>
              </a:ext>
            </a:extLst>
          </p:cNvPr>
          <p:cNvSpPr txBox="1"/>
          <p:nvPr/>
        </p:nvSpPr>
        <p:spPr bwMode="auto">
          <a:xfrm>
            <a:off x="3653165" y="4726633"/>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37</a:t>
            </a:r>
          </a:p>
        </p:txBody>
      </p:sp>
      <p:sp>
        <p:nvSpPr>
          <p:cNvPr id="144" name="TextBox 143">
            <a:extLst>
              <a:ext uri="{FF2B5EF4-FFF2-40B4-BE49-F238E27FC236}">
                <a16:creationId xmlns:a16="http://schemas.microsoft.com/office/drawing/2014/main" id="{0189F71B-F922-C340-608A-03D2F00DE111}"/>
              </a:ext>
            </a:extLst>
          </p:cNvPr>
          <p:cNvSpPr txBox="1"/>
          <p:nvPr/>
        </p:nvSpPr>
        <p:spPr bwMode="auto">
          <a:xfrm>
            <a:off x="3908803" y="4726633"/>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32</a:t>
            </a:r>
          </a:p>
        </p:txBody>
      </p:sp>
      <p:sp>
        <p:nvSpPr>
          <p:cNvPr id="145" name="TextBox 144">
            <a:extLst>
              <a:ext uri="{FF2B5EF4-FFF2-40B4-BE49-F238E27FC236}">
                <a16:creationId xmlns:a16="http://schemas.microsoft.com/office/drawing/2014/main" id="{54663BA9-E716-8340-F95E-8DD8EA11F114}"/>
              </a:ext>
            </a:extLst>
          </p:cNvPr>
          <p:cNvSpPr txBox="1"/>
          <p:nvPr/>
        </p:nvSpPr>
        <p:spPr bwMode="auto">
          <a:xfrm>
            <a:off x="4157067" y="4726633"/>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25</a:t>
            </a:r>
          </a:p>
        </p:txBody>
      </p:sp>
      <p:sp>
        <p:nvSpPr>
          <p:cNvPr id="146" name="TextBox 145">
            <a:extLst>
              <a:ext uri="{FF2B5EF4-FFF2-40B4-BE49-F238E27FC236}">
                <a16:creationId xmlns:a16="http://schemas.microsoft.com/office/drawing/2014/main" id="{3CC4ED59-51DF-0570-A9DB-ECBBEFA6502A}"/>
              </a:ext>
            </a:extLst>
          </p:cNvPr>
          <p:cNvSpPr txBox="1"/>
          <p:nvPr/>
        </p:nvSpPr>
        <p:spPr bwMode="auto">
          <a:xfrm>
            <a:off x="4420080" y="4726633"/>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16</a:t>
            </a:r>
          </a:p>
        </p:txBody>
      </p:sp>
      <p:sp>
        <p:nvSpPr>
          <p:cNvPr id="147" name="TextBox 146">
            <a:extLst>
              <a:ext uri="{FF2B5EF4-FFF2-40B4-BE49-F238E27FC236}">
                <a16:creationId xmlns:a16="http://schemas.microsoft.com/office/drawing/2014/main" id="{0F507158-41C4-7CC4-CCE1-FD6C59FF5040}"/>
              </a:ext>
            </a:extLst>
          </p:cNvPr>
          <p:cNvSpPr txBox="1"/>
          <p:nvPr/>
        </p:nvSpPr>
        <p:spPr bwMode="auto">
          <a:xfrm>
            <a:off x="4690467" y="4726633"/>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12</a:t>
            </a:r>
          </a:p>
        </p:txBody>
      </p:sp>
      <p:sp>
        <p:nvSpPr>
          <p:cNvPr id="148" name="TextBox 147">
            <a:extLst>
              <a:ext uri="{FF2B5EF4-FFF2-40B4-BE49-F238E27FC236}">
                <a16:creationId xmlns:a16="http://schemas.microsoft.com/office/drawing/2014/main" id="{58BBC2E0-AB59-93A6-05EF-A93353CD37D5}"/>
              </a:ext>
            </a:extLst>
          </p:cNvPr>
          <p:cNvSpPr txBox="1"/>
          <p:nvPr/>
        </p:nvSpPr>
        <p:spPr bwMode="auto">
          <a:xfrm>
            <a:off x="4960854" y="4726633"/>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10</a:t>
            </a:r>
          </a:p>
        </p:txBody>
      </p:sp>
      <p:sp>
        <p:nvSpPr>
          <p:cNvPr id="149" name="TextBox 148">
            <a:extLst>
              <a:ext uri="{FF2B5EF4-FFF2-40B4-BE49-F238E27FC236}">
                <a16:creationId xmlns:a16="http://schemas.microsoft.com/office/drawing/2014/main" id="{194326B8-BC6B-7DE6-F773-B8B1A035C551}"/>
              </a:ext>
            </a:extLst>
          </p:cNvPr>
          <p:cNvSpPr txBox="1"/>
          <p:nvPr/>
        </p:nvSpPr>
        <p:spPr bwMode="auto">
          <a:xfrm>
            <a:off x="5241017" y="4726633"/>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5</a:t>
            </a:r>
          </a:p>
        </p:txBody>
      </p:sp>
      <p:sp>
        <p:nvSpPr>
          <p:cNvPr id="150" name="TextBox 149">
            <a:extLst>
              <a:ext uri="{FF2B5EF4-FFF2-40B4-BE49-F238E27FC236}">
                <a16:creationId xmlns:a16="http://schemas.microsoft.com/office/drawing/2014/main" id="{38AACC6B-F787-D51D-A14F-5962B71A4A48}"/>
              </a:ext>
            </a:extLst>
          </p:cNvPr>
          <p:cNvSpPr txBox="1"/>
          <p:nvPr/>
        </p:nvSpPr>
        <p:spPr bwMode="auto">
          <a:xfrm>
            <a:off x="5518778" y="4726633"/>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a:t>
            </a:r>
          </a:p>
        </p:txBody>
      </p:sp>
      <p:sp>
        <p:nvSpPr>
          <p:cNvPr id="151" name="TextBox 150">
            <a:extLst>
              <a:ext uri="{FF2B5EF4-FFF2-40B4-BE49-F238E27FC236}">
                <a16:creationId xmlns:a16="http://schemas.microsoft.com/office/drawing/2014/main" id="{5AAF523A-7851-36F2-779E-C924DAA78C4C}"/>
              </a:ext>
            </a:extLst>
          </p:cNvPr>
          <p:cNvSpPr txBox="1"/>
          <p:nvPr/>
        </p:nvSpPr>
        <p:spPr bwMode="auto">
          <a:xfrm>
            <a:off x="5758221" y="4726633"/>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p>
        </p:txBody>
      </p:sp>
      <p:sp>
        <p:nvSpPr>
          <p:cNvPr id="152" name="TextBox 151">
            <a:extLst>
              <a:ext uri="{FF2B5EF4-FFF2-40B4-BE49-F238E27FC236}">
                <a16:creationId xmlns:a16="http://schemas.microsoft.com/office/drawing/2014/main" id="{24767CAD-D5D6-49F4-6E90-A00090ED0794}"/>
              </a:ext>
            </a:extLst>
          </p:cNvPr>
          <p:cNvSpPr txBox="1"/>
          <p:nvPr/>
        </p:nvSpPr>
        <p:spPr bwMode="auto">
          <a:xfrm>
            <a:off x="5995833" y="4736158"/>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br>
              <a:rPr lang="en-US" sz="1200" b="0" dirty="0">
                <a:solidFill>
                  <a:schemeClr val="bg1"/>
                </a:solidFill>
                <a:latin typeface="Calibri" panose="020F0502020204030204" pitchFamily="34" charset="0"/>
              </a:rPr>
            </a:br>
            <a:endParaRPr lang="en-US" sz="1200" b="0" dirty="0">
              <a:solidFill>
                <a:schemeClr val="bg1"/>
              </a:solidFill>
              <a:latin typeface="Calibri" panose="020F0502020204030204" pitchFamily="34" charset="0"/>
            </a:endParaRPr>
          </a:p>
        </p:txBody>
      </p:sp>
      <p:grpSp>
        <p:nvGrpSpPr>
          <p:cNvPr id="197" name="Group 196">
            <a:extLst>
              <a:ext uri="{FF2B5EF4-FFF2-40B4-BE49-F238E27FC236}">
                <a16:creationId xmlns:a16="http://schemas.microsoft.com/office/drawing/2014/main" id="{A4AE3F5F-7918-19B9-986F-9AE68A59BF25}"/>
              </a:ext>
            </a:extLst>
          </p:cNvPr>
          <p:cNvGrpSpPr/>
          <p:nvPr/>
        </p:nvGrpSpPr>
        <p:grpSpPr>
          <a:xfrm>
            <a:off x="1502890" y="2039430"/>
            <a:ext cx="4499610" cy="407490"/>
            <a:chOff x="1607820" y="2663370"/>
            <a:chExt cx="4499610" cy="407490"/>
          </a:xfrm>
        </p:grpSpPr>
        <p:sp>
          <p:nvSpPr>
            <p:cNvPr id="153" name="Freeform: Shape 152">
              <a:extLst>
                <a:ext uri="{FF2B5EF4-FFF2-40B4-BE49-F238E27FC236}">
                  <a16:creationId xmlns:a16="http://schemas.microsoft.com/office/drawing/2014/main" id="{7A55B10A-8041-867C-E5CA-5E8F09F5901D}"/>
                </a:ext>
              </a:extLst>
            </p:cNvPr>
            <p:cNvSpPr/>
            <p:nvPr/>
          </p:nvSpPr>
          <p:spPr bwMode="auto">
            <a:xfrm>
              <a:off x="1607820" y="2697480"/>
              <a:ext cx="4499610" cy="342900"/>
            </a:xfrm>
            <a:custGeom>
              <a:avLst/>
              <a:gdLst>
                <a:gd name="connsiteX0" fmla="*/ 4499610 w 4499610"/>
                <a:gd name="connsiteY0" fmla="*/ 342900 h 342900"/>
                <a:gd name="connsiteX1" fmla="*/ 3055620 w 4499610"/>
                <a:gd name="connsiteY1" fmla="*/ 342900 h 342900"/>
                <a:gd name="connsiteX2" fmla="*/ 3055620 w 4499610"/>
                <a:gd name="connsiteY2" fmla="*/ 259080 h 342900"/>
                <a:gd name="connsiteX3" fmla="*/ 2670810 w 4499610"/>
                <a:gd name="connsiteY3" fmla="*/ 259080 h 342900"/>
                <a:gd name="connsiteX4" fmla="*/ 2670810 w 4499610"/>
                <a:gd name="connsiteY4" fmla="*/ 201930 h 342900"/>
                <a:gd name="connsiteX5" fmla="*/ 784860 w 4499610"/>
                <a:gd name="connsiteY5" fmla="*/ 201930 h 342900"/>
                <a:gd name="connsiteX6" fmla="*/ 784860 w 4499610"/>
                <a:gd name="connsiteY6" fmla="*/ 167640 h 342900"/>
                <a:gd name="connsiteX7" fmla="*/ 701040 w 4499610"/>
                <a:gd name="connsiteY7" fmla="*/ 167640 h 342900"/>
                <a:gd name="connsiteX8" fmla="*/ 701040 w 4499610"/>
                <a:gd name="connsiteY8" fmla="*/ 129540 h 342900"/>
                <a:gd name="connsiteX9" fmla="*/ 678180 w 4499610"/>
                <a:gd name="connsiteY9" fmla="*/ 129540 h 342900"/>
                <a:gd name="connsiteX10" fmla="*/ 678180 w 4499610"/>
                <a:gd name="connsiteY10" fmla="*/ 76200 h 342900"/>
                <a:gd name="connsiteX11" fmla="*/ 300990 w 4499610"/>
                <a:gd name="connsiteY11" fmla="*/ 76200 h 342900"/>
                <a:gd name="connsiteX12" fmla="*/ 300990 w 4499610"/>
                <a:gd name="connsiteY12" fmla="*/ 49530 h 342900"/>
                <a:gd name="connsiteX13" fmla="*/ 171450 w 4499610"/>
                <a:gd name="connsiteY13" fmla="*/ 49530 h 342900"/>
                <a:gd name="connsiteX14" fmla="*/ 171450 w 4499610"/>
                <a:gd name="connsiteY14" fmla="*/ 0 h 342900"/>
                <a:gd name="connsiteX15" fmla="*/ 0 w 4499610"/>
                <a:gd name="connsiteY15" fmla="*/ 0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499610" h="342900">
                  <a:moveTo>
                    <a:pt x="4499610" y="342900"/>
                  </a:moveTo>
                  <a:lnTo>
                    <a:pt x="3055620" y="342900"/>
                  </a:lnTo>
                  <a:lnTo>
                    <a:pt x="3055620" y="259080"/>
                  </a:lnTo>
                  <a:lnTo>
                    <a:pt x="2670810" y="259080"/>
                  </a:lnTo>
                  <a:lnTo>
                    <a:pt x="2670810" y="201930"/>
                  </a:lnTo>
                  <a:lnTo>
                    <a:pt x="784860" y="201930"/>
                  </a:lnTo>
                  <a:lnTo>
                    <a:pt x="784860" y="167640"/>
                  </a:lnTo>
                  <a:lnTo>
                    <a:pt x="701040" y="167640"/>
                  </a:lnTo>
                  <a:lnTo>
                    <a:pt x="701040" y="129540"/>
                  </a:lnTo>
                  <a:lnTo>
                    <a:pt x="678180" y="129540"/>
                  </a:lnTo>
                  <a:lnTo>
                    <a:pt x="678180" y="76200"/>
                  </a:lnTo>
                  <a:lnTo>
                    <a:pt x="300990" y="76200"/>
                  </a:lnTo>
                  <a:lnTo>
                    <a:pt x="300990" y="49530"/>
                  </a:lnTo>
                  <a:lnTo>
                    <a:pt x="171450" y="49530"/>
                  </a:lnTo>
                  <a:lnTo>
                    <a:pt x="171450" y="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175" name="Group 174">
              <a:extLst>
                <a:ext uri="{FF2B5EF4-FFF2-40B4-BE49-F238E27FC236}">
                  <a16:creationId xmlns:a16="http://schemas.microsoft.com/office/drawing/2014/main" id="{6A0804CD-DCC7-CC9B-D5C8-3EE4CC1F3D35}"/>
                </a:ext>
              </a:extLst>
            </p:cNvPr>
            <p:cNvGrpSpPr/>
            <p:nvPr/>
          </p:nvGrpSpPr>
          <p:grpSpPr>
            <a:xfrm>
              <a:off x="4880492" y="3002460"/>
              <a:ext cx="1201221" cy="68400"/>
              <a:chOff x="4880492" y="3002460"/>
              <a:chExt cx="1201221" cy="68400"/>
            </a:xfrm>
          </p:grpSpPr>
          <p:cxnSp>
            <p:nvCxnSpPr>
              <p:cNvPr id="157" name="Straight Connector 156">
                <a:extLst>
                  <a:ext uri="{FF2B5EF4-FFF2-40B4-BE49-F238E27FC236}">
                    <a16:creationId xmlns:a16="http://schemas.microsoft.com/office/drawing/2014/main" id="{E6AA70DF-C005-4427-A73C-7FB6101913FE}"/>
                  </a:ext>
                </a:extLst>
              </p:cNvPr>
              <p:cNvCxnSpPr>
                <a:cxnSpLocks/>
              </p:cNvCxnSpPr>
              <p:nvPr/>
            </p:nvCxnSpPr>
            <p:spPr bwMode="auto">
              <a:xfrm>
                <a:off x="5463631" y="300246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B871457D-4BF3-FA6B-F5B6-427C28A44D4A}"/>
                  </a:ext>
                </a:extLst>
              </p:cNvPr>
              <p:cNvCxnSpPr>
                <a:cxnSpLocks/>
              </p:cNvCxnSpPr>
              <p:nvPr/>
            </p:nvCxnSpPr>
            <p:spPr bwMode="auto">
              <a:xfrm>
                <a:off x="5921426" y="300246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84EABE8F-AFA7-7733-49C6-1BBBAAC9A1A1}"/>
                  </a:ext>
                </a:extLst>
              </p:cNvPr>
              <p:cNvCxnSpPr>
                <a:cxnSpLocks/>
              </p:cNvCxnSpPr>
              <p:nvPr/>
            </p:nvCxnSpPr>
            <p:spPr bwMode="auto">
              <a:xfrm>
                <a:off x="5526718" y="300246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D10F9C3A-1D99-FB6A-5CFA-8FC44698FF4E}"/>
                  </a:ext>
                </a:extLst>
              </p:cNvPr>
              <p:cNvCxnSpPr>
                <a:cxnSpLocks/>
              </p:cNvCxnSpPr>
              <p:nvPr/>
            </p:nvCxnSpPr>
            <p:spPr bwMode="auto">
              <a:xfrm>
                <a:off x="5667113" y="300246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1C8EDB6C-8A9E-6545-F093-AD48E81FCDF4}"/>
                  </a:ext>
                </a:extLst>
              </p:cNvPr>
              <p:cNvCxnSpPr>
                <a:cxnSpLocks/>
              </p:cNvCxnSpPr>
              <p:nvPr/>
            </p:nvCxnSpPr>
            <p:spPr bwMode="auto">
              <a:xfrm>
                <a:off x="5499627" y="300246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A790B751-97EB-EEE2-42A6-A8A306BD60C2}"/>
                  </a:ext>
                </a:extLst>
              </p:cNvPr>
              <p:cNvCxnSpPr>
                <a:cxnSpLocks/>
              </p:cNvCxnSpPr>
              <p:nvPr/>
            </p:nvCxnSpPr>
            <p:spPr bwMode="auto">
              <a:xfrm>
                <a:off x="5313169" y="300246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95614B91-0231-D1C3-04EC-DAFA4E46ACEA}"/>
                  </a:ext>
                </a:extLst>
              </p:cNvPr>
              <p:cNvCxnSpPr>
                <a:cxnSpLocks/>
              </p:cNvCxnSpPr>
              <p:nvPr/>
            </p:nvCxnSpPr>
            <p:spPr bwMode="auto">
              <a:xfrm>
                <a:off x="5118483" y="300246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5FD1A46D-2C87-89FE-3B2D-E7407C311F2E}"/>
                  </a:ext>
                </a:extLst>
              </p:cNvPr>
              <p:cNvCxnSpPr>
                <a:cxnSpLocks/>
              </p:cNvCxnSpPr>
              <p:nvPr/>
            </p:nvCxnSpPr>
            <p:spPr bwMode="auto">
              <a:xfrm>
                <a:off x="4880492" y="300246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05FBA405-1751-9DBC-E89B-46BCAF4CE7C7}"/>
                  </a:ext>
                </a:extLst>
              </p:cNvPr>
              <p:cNvCxnSpPr>
                <a:cxnSpLocks/>
              </p:cNvCxnSpPr>
              <p:nvPr/>
            </p:nvCxnSpPr>
            <p:spPr bwMode="auto">
              <a:xfrm>
                <a:off x="5143125" y="300246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7A64927E-C0D4-2B22-A5F3-44CB7499DDF5}"/>
                  </a:ext>
                </a:extLst>
              </p:cNvPr>
              <p:cNvCxnSpPr>
                <a:cxnSpLocks/>
              </p:cNvCxnSpPr>
              <p:nvPr/>
            </p:nvCxnSpPr>
            <p:spPr bwMode="auto">
              <a:xfrm>
                <a:off x="4982176" y="300246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627482E5-7163-4154-2F8F-0F5FB195D601}"/>
                  </a:ext>
                </a:extLst>
              </p:cNvPr>
              <p:cNvCxnSpPr>
                <a:cxnSpLocks/>
              </p:cNvCxnSpPr>
              <p:nvPr/>
            </p:nvCxnSpPr>
            <p:spPr bwMode="auto">
              <a:xfrm>
                <a:off x="5061948" y="300246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6FDA2429-9D23-F480-9397-365E1BB0402E}"/>
                  </a:ext>
                </a:extLst>
              </p:cNvPr>
              <p:cNvCxnSpPr>
                <a:cxnSpLocks/>
              </p:cNvCxnSpPr>
              <p:nvPr/>
            </p:nvCxnSpPr>
            <p:spPr bwMode="auto">
              <a:xfrm>
                <a:off x="5407040" y="300246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18BDFF66-F823-2A0C-1D54-385CB9FD1AE9}"/>
                  </a:ext>
                </a:extLst>
              </p:cNvPr>
              <p:cNvCxnSpPr>
                <a:cxnSpLocks/>
              </p:cNvCxnSpPr>
              <p:nvPr/>
            </p:nvCxnSpPr>
            <p:spPr bwMode="auto">
              <a:xfrm>
                <a:off x="6081713" y="300246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5C879061-E776-6E09-3822-92CCF524DF7C}"/>
                  </a:ext>
                </a:extLst>
              </p:cNvPr>
              <p:cNvCxnSpPr>
                <a:cxnSpLocks/>
              </p:cNvCxnSpPr>
              <p:nvPr/>
            </p:nvCxnSpPr>
            <p:spPr bwMode="auto">
              <a:xfrm>
                <a:off x="4897046" y="300246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C6E1D879-C847-5165-F837-7E52CABB6412}"/>
                  </a:ext>
                </a:extLst>
              </p:cNvPr>
              <p:cNvCxnSpPr>
                <a:cxnSpLocks/>
              </p:cNvCxnSpPr>
              <p:nvPr/>
            </p:nvCxnSpPr>
            <p:spPr bwMode="auto">
              <a:xfrm>
                <a:off x="5198329" y="300246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25536ED2-BD59-A26D-BBAF-9B6EDB044CFA}"/>
                  </a:ext>
                </a:extLst>
              </p:cNvPr>
              <p:cNvCxnSpPr>
                <a:cxnSpLocks/>
              </p:cNvCxnSpPr>
              <p:nvPr/>
            </p:nvCxnSpPr>
            <p:spPr bwMode="auto">
              <a:xfrm>
                <a:off x="5442497" y="300246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A78CC2AD-12C2-A193-CFF7-2A783144D7BF}"/>
                  </a:ext>
                </a:extLst>
              </p:cNvPr>
              <p:cNvCxnSpPr>
                <a:cxnSpLocks/>
              </p:cNvCxnSpPr>
              <p:nvPr/>
            </p:nvCxnSpPr>
            <p:spPr bwMode="auto">
              <a:xfrm>
                <a:off x="5681889" y="3002460"/>
                <a:ext cx="0" cy="6840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76" name="Group 175">
              <a:extLst>
                <a:ext uri="{FF2B5EF4-FFF2-40B4-BE49-F238E27FC236}">
                  <a16:creationId xmlns:a16="http://schemas.microsoft.com/office/drawing/2014/main" id="{8B6F0F98-0B3D-0668-64FC-87161E70455E}"/>
                </a:ext>
              </a:extLst>
            </p:cNvPr>
            <p:cNvGrpSpPr/>
            <p:nvPr/>
          </p:nvGrpSpPr>
          <p:grpSpPr>
            <a:xfrm>
              <a:off x="2906912" y="2865300"/>
              <a:ext cx="1887021" cy="205560"/>
              <a:chOff x="4308992" y="2754810"/>
              <a:chExt cx="1887021" cy="205560"/>
            </a:xfrm>
          </p:grpSpPr>
          <p:cxnSp>
            <p:nvCxnSpPr>
              <p:cNvPr id="177" name="Straight Connector 176">
                <a:extLst>
                  <a:ext uri="{FF2B5EF4-FFF2-40B4-BE49-F238E27FC236}">
                    <a16:creationId xmlns:a16="http://schemas.microsoft.com/office/drawing/2014/main" id="{71AE218B-2204-26D3-59BB-ECB29F1CEDD1}"/>
                  </a:ext>
                </a:extLst>
              </p:cNvPr>
              <p:cNvCxnSpPr>
                <a:cxnSpLocks/>
              </p:cNvCxnSpPr>
              <p:nvPr/>
            </p:nvCxnSpPr>
            <p:spPr bwMode="auto">
              <a:xfrm>
                <a:off x="5947501" y="281196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5975BA30-AFEF-FA9B-C05F-B3FCD1E870F5}"/>
                  </a:ext>
                </a:extLst>
              </p:cNvPr>
              <p:cNvCxnSpPr>
                <a:cxnSpLocks/>
              </p:cNvCxnSpPr>
              <p:nvPr/>
            </p:nvCxnSpPr>
            <p:spPr bwMode="auto">
              <a:xfrm>
                <a:off x="6134786" y="289197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51AE8DD3-D75D-CBA8-0A86-8B06A5663E81}"/>
                  </a:ext>
                </a:extLst>
              </p:cNvPr>
              <p:cNvCxnSpPr>
                <a:cxnSpLocks/>
              </p:cNvCxnSpPr>
              <p:nvPr/>
            </p:nvCxnSpPr>
            <p:spPr bwMode="auto">
              <a:xfrm>
                <a:off x="5141908" y="275481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DB58CD83-9711-4659-90AD-58D3B64FC5ED}"/>
                  </a:ext>
                </a:extLst>
              </p:cNvPr>
              <p:cNvCxnSpPr>
                <a:cxnSpLocks/>
              </p:cNvCxnSpPr>
              <p:nvPr/>
            </p:nvCxnSpPr>
            <p:spPr bwMode="auto">
              <a:xfrm>
                <a:off x="6010013" y="280815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97AF767B-65C9-F6E4-D11E-64C8832DACEC}"/>
                  </a:ext>
                </a:extLst>
              </p:cNvPr>
              <p:cNvCxnSpPr>
                <a:cxnSpLocks/>
              </p:cNvCxnSpPr>
              <p:nvPr/>
            </p:nvCxnSpPr>
            <p:spPr bwMode="auto">
              <a:xfrm>
                <a:off x="5987307" y="280815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5B610A88-D786-950A-D469-7C5E4BDE7330}"/>
                  </a:ext>
                </a:extLst>
              </p:cNvPr>
              <p:cNvCxnSpPr>
                <a:cxnSpLocks/>
              </p:cNvCxnSpPr>
              <p:nvPr/>
            </p:nvCxnSpPr>
            <p:spPr bwMode="auto">
              <a:xfrm>
                <a:off x="5739889" y="281196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7F14C776-7D10-C882-EBF9-70DB2615BC74}"/>
                  </a:ext>
                </a:extLst>
              </p:cNvPr>
              <p:cNvCxnSpPr>
                <a:cxnSpLocks/>
              </p:cNvCxnSpPr>
              <p:nvPr/>
            </p:nvCxnSpPr>
            <p:spPr bwMode="auto">
              <a:xfrm>
                <a:off x="5449953" y="275862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CAA98F2B-BCBD-740F-4AF9-F63B476CA0C4}"/>
                  </a:ext>
                </a:extLst>
              </p:cNvPr>
              <p:cNvCxnSpPr>
                <a:cxnSpLocks/>
              </p:cNvCxnSpPr>
              <p:nvPr/>
            </p:nvCxnSpPr>
            <p:spPr bwMode="auto">
              <a:xfrm>
                <a:off x="4308992" y="275862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F113CED1-1925-D1E3-46FA-49383FED52F4}"/>
                  </a:ext>
                </a:extLst>
              </p:cNvPr>
              <p:cNvCxnSpPr>
                <a:cxnSpLocks/>
              </p:cNvCxnSpPr>
              <p:nvPr/>
            </p:nvCxnSpPr>
            <p:spPr bwMode="auto">
              <a:xfrm>
                <a:off x="5695575" y="281196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9113C922-221F-B755-031A-D6D98B778B6E}"/>
                  </a:ext>
                </a:extLst>
              </p:cNvPr>
              <p:cNvCxnSpPr>
                <a:cxnSpLocks/>
              </p:cNvCxnSpPr>
              <p:nvPr/>
            </p:nvCxnSpPr>
            <p:spPr bwMode="auto">
              <a:xfrm>
                <a:off x="5618446" y="275862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8D768823-6E6C-A905-CF22-16F68E554873}"/>
                  </a:ext>
                </a:extLst>
              </p:cNvPr>
              <p:cNvCxnSpPr>
                <a:cxnSpLocks/>
              </p:cNvCxnSpPr>
              <p:nvPr/>
            </p:nvCxnSpPr>
            <p:spPr bwMode="auto">
              <a:xfrm>
                <a:off x="5568678" y="275862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BCC49A4C-3D73-5B2F-D88B-8F51A1475EB6}"/>
                  </a:ext>
                </a:extLst>
              </p:cNvPr>
              <p:cNvCxnSpPr>
                <a:cxnSpLocks/>
              </p:cNvCxnSpPr>
              <p:nvPr/>
            </p:nvCxnSpPr>
            <p:spPr bwMode="auto">
              <a:xfrm>
                <a:off x="5803280" y="281196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F55A29E4-FA80-5DC1-2287-81FB8D6398A4}"/>
                  </a:ext>
                </a:extLst>
              </p:cNvPr>
              <p:cNvCxnSpPr>
                <a:cxnSpLocks/>
              </p:cNvCxnSpPr>
              <p:nvPr/>
            </p:nvCxnSpPr>
            <p:spPr bwMode="auto">
              <a:xfrm>
                <a:off x="6196013" y="289197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07C35894-01F3-3CCB-5CEE-C5A81F785E51}"/>
                  </a:ext>
                </a:extLst>
              </p:cNvPr>
              <p:cNvCxnSpPr>
                <a:cxnSpLocks/>
              </p:cNvCxnSpPr>
              <p:nvPr/>
            </p:nvCxnSpPr>
            <p:spPr bwMode="auto">
              <a:xfrm>
                <a:off x="5678096" y="276243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F71A21FF-E99A-D1AA-C56E-BB9E7226B76A}"/>
                  </a:ext>
                </a:extLst>
              </p:cNvPr>
              <p:cNvCxnSpPr>
                <a:cxnSpLocks/>
              </p:cNvCxnSpPr>
              <p:nvPr/>
            </p:nvCxnSpPr>
            <p:spPr bwMode="auto">
              <a:xfrm>
                <a:off x="5724109" y="281196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3D83275F-8B52-52FD-0740-238ABC3CCD2F}"/>
                  </a:ext>
                </a:extLst>
              </p:cNvPr>
              <p:cNvCxnSpPr>
                <a:cxnSpLocks/>
              </p:cNvCxnSpPr>
              <p:nvPr/>
            </p:nvCxnSpPr>
            <p:spPr bwMode="auto">
              <a:xfrm>
                <a:off x="5926367" y="281196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756FAF30-3761-DA87-E6E7-8ABD075F1078}"/>
                  </a:ext>
                </a:extLst>
              </p:cNvPr>
              <p:cNvCxnSpPr>
                <a:cxnSpLocks/>
              </p:cNvCxnSpPr>
              <p:nvPr/>
            </p:nvCxnSpPr>
            <p:spPr bwMode="auto">
              <a:xfrm>
                <a:off x="6047649" y="2808150"/>
                <a:ext cx="0" cy="68400"/>
              </a:xfrm>
              <a:prstGeom prst="line">
                <a:avLst/>
              </a:prstGeom>
              <a:noFill/>
              <a:ln w="19050" cap="flat" cmpd="sng" algn="ctr">
                <a:solidFill>
                  <a:schemeClr val="accent1"/>
                </a:solidFill>
                <a:prstDash val="solid"/>
                <a:round/>
                <a:headEnd type="none" w="med" len="med"/>
                <a:tailEnd type="none" w="med" len="med"/>
              </a:ln>
              <a:effectLst/>
            </p:spPr>
          </p:cxnSp>
        </p:grpSp>
        <p:cxnSp>
          <p:nvCxnSpPr>
            <p:cNvPr id="194" name="Straight Connector 193">
              <a:extLst>
                <a:ext uri="{FF2B5EF4-FFF2-40B4-BE49-F238E27FC236}">
                  <a16:creationId xmlns:a16="http://schemas.microsoft.com/office/drawing/2014/main" id="{0CDB4AAD-8E20-5AD4-63B9-E7C1DD2418EE}"/>
                </a:ext>
              </a:extLst>
            </p:cNvPr>
            <p:cNvCxnSpPr>
              <a:cxnSpLocks/>
            </p:cNvCxnSpPr>
            <p:nvPr/>
          </p:nvCxnSpPr>
          <p:spPr bwMode="auto">
            <a:xfrm>
              <a:off x="2434472" y="286530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F8C8D4C6-26A4-7A64-4058-B3236889DA66}"/>
                </a:ext>
              </a:extLst>
            </p:cNvPr>
            <p:cNvCxnSpPr>
              <a:cxnSpLocks/>
            </p:cNvCxnSpPr>
            <p:nvPr/>
          </p:nvCxnSpPr>
          <p:spPr bwMode="auto">
            <a:xfrm>
              <a:off x="2034422" y="273576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3C04E876-10D7-67A8-241C-20ADB3FBE75F}"/>
                </a:ext>
              </a:extLst>
            </p:cNvPr>
            <p:cNvCxnSpPr>
              <a:cxnSpLocks/>
            </p:cNvCxnSpPr>
            <p:nvPr/>
          </p:nvCxnSpPr>
          <p:spPr bwMode="auto">
            <a:xfrm>
              <a:off x="1615322" y="2663370"/>
              <a:ext cx="0" cy="68400"/>
            </a:xfrm>
            <a:prstGeom prst="line">
              <a:avLst/>
            </a:prstGeom>
            <a:noFill/>
            <a:ln w="19050" cap="flat" cmpd="sng" algn="ctr">
              <a:solidFill>
                <a:schemeClr val="accent1"/>
              </a:solidFill>
              <a:prstDash val="solid"/>
              <a:round/>
              <a:headEnd type="none" w="med" len="med"/>
              <a:tailEnd type="none" w="med" len="med"/>
            </a:ln>
            <a:effectLst/>
          </p:spPr>
        </p:cxnSp>
      </p:grpSp>
      <p:sp>
        <p:nvSpPr>
          <p:cNvPr id="198" name="Freeform: Shape 197">
            <a:extLst>
              <a:ext uri="{FF2B5EF4-FFF2-40B4-BE49-F238E27FC236}">
                <a16:creationId xmlns:a16="http://schemas.microsoft.com/office/drawing/2014/main" id="{5D7FDF64-E562-3598-ADF5-FBF7BCAB1101}"/>
              </a:ext>
            </a:extLst>
          </p:cNvPr>
          <p:cNvSpPr/>
          <p:nvPr/>
        </p:nvSpPr>
        <p:spPr bwMode="auto">
          <a:xfrm>
            <a:off x="1510510" y="2069730"/>
            <a:ext cx="4362450" cy="929640"/>
          </a:xfrm>
          <a:custGeom>
            <a:avLst/>
            <a:gdLst>
              <a:gd name="connsiteX0" fmla="*/ 4362450 w 4362450"/>
              <a:gd name="connsiteY0" fmla="*/ 929640 h 929640"/>
              <a:gd name="connsiteX1" fmla="*/ 3067050 w 4362450"/>
              <a:gd name="connsiteY1" fmla="*/ 929640 h 929640"/>
              <a:gd name="connsiteX2" fmla="*/ 3067050 w 4362450"/>
              <a:gd name="connsiteY2" fmla="*/ 842010 h 929640"/>
              <a:gd name="connsiteX3" fmla="*/ 3002280 w 4362450"/>
              <a:gd name="connsiteY3" fmla="*/ 842010 h 929640"/>
              <a:gd name="connsiteX4" fmla="*/ 3002280 w 4362450"/>
              <a:gd name="connsiteY4" fmla="*/ 777240 h 929640"/>
              <a:gd name="connsiteX5" fmla="*/ 2952750 w 4362450"/>
              <a:gd name="connsiteY5" fmla="*/ 777240 h 929640"/>
              <a:gd name="connsiteX6" fmla="*/ 2952750 w 4362450"/>
              <a:gd name="connsiteY6" fmla="*/ 712470 h 929640"/>
              <a:gd name="connsiteX7" fmla="*/ 2590800 w 4362450"/>
              <a:gd name="connsiteY7" fmla="*/ 712470 h 929640"/>
              <a:gd name="connsiteX8" fmla="*/ 2590800 w 4362450"/>
              <a:gd name="connsiteY8" fmla="*/ 662940 h 929640"/>
              <a:gd name="connsiteX9" fmla="*/ 2324100 w 4362450"/>
              <a:gd name="connsiteY9" fmla="*/ 662940 h 929640"/>
              <a:gd name="connsiteX10" fmla="*/ 2324100 w 4362450"/>
              <a:gd name="connsiteY10" fmla="*/ 632460 h 929640"/>
              <a:gd name="connsiteX11" fmla="*/ 2049780 w 4362450"/>
              <a:gd name="connsiteY11" fmla="*/ 632460 h 929640"/>
              <a:gd name="connsiteX12" fmla="*/ 2049780 w 4362450"/>
              <a:gd name="connsiteY12" fmla="*/ 601980 h 929640"/>
              <a:gd name="connsiteX13" fmla="*/ 1950720 w 4362450"/>
              <a:gd name="connsiteY13" fmla="*/ 601980 h 929640"/>
              <a:gd name="connsiteX14" fmla="*/ 1950720 w 4362450"/>
              <a:gd name="connsiteY14" fmla="*/ 556260 h 929640"/>
              <a:gd name="connsiteX15" fmla="*/ 1908810 w 4362450"/>
              <a:gd name="connsiteY15" fmla="*/ 556260 h 929640"/>
              <a:gd name="connsiteX16" fmla="*/ 1908810 w 4362450"/>
              <a:gd name="connsiteY16" fmla="*/ 514350 h 929640"/>
              <a:gd name="connsiteX17" fmla="*/ 1885950 w 4362450"/>
              <a:gd name="connsiteY17" fmla="*/ 514350 h 929640"/>
              <a:gd name="connsiteX18" fmla="*/ 1885950 w 4362450"/>
              <a:gd name="connsiteY18" fmla="*/ 491490 h 929640"/>
              <a:gd name="connsiteX19" fmla="*/ 1805940 w 4362450"/>
              <a:gd name="connsiteY19" fmla="*/ 491490 h 929640"/>
              <a:gd name="connsiteX20" fmla="*/ 1805940 w 4362450"/>
              <a:gd name="connsiteY20" fmla="*/ 453390 h 929640"/>
              <a:gd name="connsiteX21" fmla="*/ 1767840 w 4362450"/>
              <a:gd name="connsiteY21" fmla="*/ 453390 h 929640"/>
              <a:gd name="connsiteX22" fmla="*/ 1767840 w 4362450"/>
              <a:gd name="connsiteY22" fmla="*/ 415290 h 929640"/>
              <a:gd name="connsiteX23" fmla="*/ 1466850 w 4362450"/>
              <a:gd name="connsiteY23" fmla="*/ 415290 h 929640"/>
              <a:gd name="connsiteX24" fmla="*/ 1466850 w 4362450"/>
              <a:gd name="connsiteY24" fmla="*/ 384810 h 929640"/>
              <a:gd name="connsiteX25" fmla="*/ 1421130 w 4362450"/>
              <a:gd name="connsiteY25" fmla="*/ 384810 h 929640"/>
              <a:gd name="connsiteX26" fmla="*/ 1421130 w 4362450"/>
              <a:gd name="connsiteY26" fmla="*/ 346710 h 929640"/>
              <a:gd name="connsiteX27" fmla="*/ 1390650 w 4362450"/>
              <a:gd name="connsiteY27" fmla="*/ 346710 h 929640"/>
              <a:gd name="connsiteX28" fmla="*/ 1390650 w 4362450"/>
              <a:gd name="connsiteY28" fmla="*/ 316230 h 929640"/>
              <a:gd name="connsiteX29" fmla="*/ 1112520 w 4362450"/>
              <a:gd name="connsiteY29" fmla="*/ 316230 h 929640"/>
              <a:gd name="connsiteX30" fmla="*/ 1112520 w 4362450"/>
              <a:gd name="connsiteY30" fmla="*/ 285750 h 929640"/>
              <a:gd name="connsiteX31" fmla="*/ 975360 w 4362450"/>
              <a:gd name="connsiteY31" fmla="*/ 285750 h 929640"/>
              <a:gd name="connsiteX32" fmla="*/ 975360 w 4362450"/>
              <a:gd name="connsiteY32" fmla="*/ 285750 h 929640"/>
              <a:gd name="connsiteX33" fmla="*/ 975360 w 4362450"/>
              <a:gd name="connsiteY33" fmla="*/ 259080 h 929640"/>
              <a:gd name="connsiteX34" fmla="*/ 811530 w 4362450"/>
              <a:gd name="connsiteY34" fmla="*/ 259080 h 929640"/>
              <a:gd name="connsiteX35" fmla="*/ 811530 w 4362450"/>
              <a:gd name="connsiteY35" fmla="*/ 224790 h 929640"/>
              <a:gd name="connsiteX36" fmla="*/ 762000 w 4362450"/>
              <a:gd name="connsiteY36" fmla="*/ 224790 h 929640"/>
              <a:gd name="connsiteX37" fmla="*/ 762000 w 4362450"/>
              <a:gd name="connsiteY37" fmla="*/ 201930 h 929640"/>
              <a:gd name="connsiteX38" fmla="*/ 670560 w 4362450"/>
              <a:gd name="connsiteY38" fmla="*/ 201930 h 929640"/>
              <a:gd name="connsiteX39" fmla="*/ 670560 w 4362450"/>
              <a:gd name="connsiteY39" fmla="*/ 156210 h 929640"/>
              <a:gd name="connsiteX40" fmla="*/ 632460 w 4362450"/>
              <a:gd name="connsiteY40" fmla="*/ 156210 h 929640"/>
              <a:gd name="connsiteX41" fmla="*/ 632460 w 4362450"/>
              <a:gd name="connsiteY41" fmla="*/ 121920 h 929640"/>
              <a:gd name="connsiteX42" fmla="*/ 521970 w 4362450"/>
              <a:gd name="connsiteY42" fmla="*/ 121920 h 929640"/>
              <a:gd name="connsiteX43" fmla="*/ 521970 w 4362450"/>
              <a:gd name="connsiteY43" fmla="*/ 106680 h 929640"/>
              <a:gd name="connsiteX44" fmla="*/ 411480 w 4362450"/>
              <a:gd name="connsiteY44" fmla="*/ 106680 h 929640"/>
              <a:gd name="connsiteX45" fmla="*/ 411480 w 4362450"/>
              <a:gd name="connsiteY45" fmla="*/ 76200 h 929640"/>
              <a:gd name="connsiteX46" fmla="*/ 228600 w 4362450"/>
              <a:gd name="connsiteY46" fmla="*/ 76200 h 929640"/>
              <a:gd name="connsiteX47" fmla="*/ 228600 w 4362450"/>
              <a:gd name="connsiteY47" fmla="*/ 38100 h 929640"/>
              <a:gd name="connsiteX48" fmla="*/ 160020 w 4362450"/>
              <a:gd name="connsiteY48" fmla="*/ 38100 h 929640"/>
              <a:gd name="connsiteX49" fmla="*/ 160020 w 4362450"/>
              <a:gd name="connsiteY49" fmla="*/ 0 h 929640"/>
              <a:gd name="connsiteX50" fmla="*/ 0 w 4362450"/>
              <a:gd name="connsiteY50" fmla="*/ 0 h 929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4362450" h="929640">
                <a:moveTo>
                  <a:pt x="4362450" y="929640"/>
                </a:moveTo>
                <a:lnTo>
                  <a:pt x="3067050" y="929640"/>
                </a:lnTo>
                <a:lnTo>
                  <a:pt x="3067050" y="842010"/>
                </a:lnTo>
                <a:lnTo>
                  <a:pt x="3002280" y="842010"/>
                </a:lnTo>
                <a:lnTo>
                  <a:pt x="3002280" y="777240"/>
                </a:lnTo>
                <a:lnTo>
                  <a:pt x="2952750" y="777240"/>
                </a:lnTo>
                <a:lnTo>
                  <a:pt x="2952750" y="712470"/>
                </a:lnTo>
                <a:lnTo>
                  <a:pt x="2590800" y="712470"/>
                </a:lnTo>
                <a:lnTo>
                  <a:pt x="2590800" y="662940"/>
                </a:lnTo>
                <a:lnTo>
                  <a:pt x="2324100" y="662940"/>
                </a:lnTo>
                <a:lnTo>
                  <a:pt x="2324100" y="632460"/>
                </a:lnTo>
                <a:lnTo>
                  <a:pt x="2049780" y="632460"/>
                </a:lnTo>
                <a:lnTo>
                  <a:pt x="2049780" y="601980"/>
                </a:lnTo>
                <a:lnTo>
                  <a:pt x="1950720" y="601980"/>
                </a:lnTo>
                <a:lnTo>
                  <a:pt x="1950720" y="556260"/>
                </a:lnTo>
                <a:lnTo>
                  <a:pt x="1908810" y="556260"/>
                </a:lnTo>
                <a:lnTo>
                  <a:pt x="1908810" y="514350"/>
                </a:lnTo>
                <a:lnTo>
                  <a:pt x="1885950" y="514350"/>
                </a:lnTo>
                <a:lnTo>
                  <a:pt x="1885950" y="491490"/>
                </a:lnTo>
                <a:lnTo>
                  <a:pt x="1805940" y="491490"/>
                </a:lnTo>
                <a:lnTo>
                  <a:pt x="1805940" y="453390"/>
                </a:lnTo>
                <a:lnTo>
                  <a:pt x="1767840" y="453390"/>
                </a:lnTo>
                <a:lnTo>
                  <a:pt x="1767840" y="415290"/>
                </a:lnTo>
                <a:lnTo>
                  <a:pt x="1466850" y="415290"/>
                </a:lnTo>
                <a:lnTo>
                  <a:pt x="1466850" y="384810"/>
                </a:lnTo>
                <a:lnTo>
                  <a:pt x="1421130" y="384810"/>
                </a:lnTo>
                <a:lnTo>
                  <a:pt x="1421130" y="346710"/>
                </a:lnTo>
                <a:lnTo>
                  <a:pt x="1390650" y="346710"/>
                </a:lnTo>
                <a:lnTo>
                  <a:pt x="1390650" y="316230"/>
                </a:lnTo>
                <a:lnTo>
                  <a:pt x="1112520" y="316230"/>
                </a:lnTo>
                <a:lnTo>
                  <a:pt x="1112520" y="285750"/>
                </a:lnTo>
                <a:lnTo>
                  <a:pt x="975360" y="285750"/>
                </a:lnTo>
                <a:lnTo>
                  <a:pt x="975360" y="285750"/>
                </a:lnTo>
                <a:lnTo>
                  <a:pt x="975360" y="259080"/>
                </a:lnTo>
                <a:lnTo>
                  <a:pt x="811530" y="259080"/>
                </a:lnTo>
                <a:lnTo>
                  <a:pt x="811530" y="224790"/>
                </a:lnTo>
                <a:lnTo>
                  <a:pt x="762000" y="224790"/>
                </a:lnTo>
                <a:lnTo>
                  <a:pt x="762000" y="201930"/>
                </a:lnTo>
                <a:lnTo>
                  <a:pt x="670560" y="201930"/>
                </a:lnTo>
                <a:lnTo>
                  <a:pt x="670560" y="156210"/>
                </a:lnTo>
                <a:lnTo>
                  <a:pt x="632460" y="156210"/>
                </a:lnTo>
                <a:lnTo>
                  <a:pt x="632460" y="121920"/>
                </a:lnTo>
                <a:lnTo>
                  <a:pt x="521970" y="121920"/>
                </a:lnTo>
                <a:lnTo>
                  <a:pt x="521970" y="106680"/>
                </a:lnTo>
                <a:lnTo>
                  <a:pt x="411480" y="106680"/>
                </a:lnTo>
                <a:lnTo>
                  <a:pt x="411480" y="76200"/>
                </a:lnTo>
                <a:lnTo>
                  <a:pt x="228600" y="76200"/>
                </a:lnTo>
                <a:lnTo>
                  <a:pt x="228600" y="38100"/>
                </a:lnTo>
                <a:lnTo>
                  <a:pt x="160020" y="38100"/>
                </a:lnTo>
                <a:lnTo>
                  <a:pt x="160020" y="0"/>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199" name="Group 198">
            <a:extLst>
              <a:ext uri="{FF2B5EF4-FFF2-40B4-BE49-F238E27FC236}">
                <a16:creationId xmlns:a16="http://schemas.microsoft.com/office/drawing/2014/main" id="{9B349FBD-2A9C-7D72-6200-6DC19C4D639B}"/>
              </a:ext>
            </a:extLst>
          </p:cNvPr>
          <p:cNvGrpSpPr/>
          <p:nvPr/>
        </p:nvGrpSpPr>
        <p:grpSpPr>
          <a:xfrm>
            <a:off x="2744832" y="2348040"/>
            <a:ext cx="3091207" cy="685620"/>
            <a:chOff x="2468762" y="2221410"/>
            <a:chExt cx="3091207" cy="685620"/>
          </a:xfrm>
        </p:grpSpPr>
        <p:grpSp>
          <p:nvGrpSpPr>
            <p:cNvPr id="201" name="Group 200">
              <a:extLst>
                <a:ext uri="{FF2B5EF4-FFF2-40B4-BE49-F238E27FC236}">
                  <a16:creationId xmlns:a16="http://schemas.microsoft.com/office/drawing/2014/main" id="{BD4005C3-DF91-54E5-2A19-02DE84F4AD30}"/>
                </a:ext>
              </a:extLst>
            </p:cNvPr>
            <p:cNvGrpSpPr/>
            <p:nvPr/>
          </p:nvGrpSpPr>
          <p:grpSpPr>
            <a:xfrm>
              <a:off x="4375076" y="2831010"/>
              <a:ext cx="1184893" cy="76020"/>
              <a:chOff x="4375076" y="2831010"/>
              <a:chExt cx="1184893" cy="76020"/>
            </a:xfrm>
          </p:grpSpPr>
          <p:cxnSp>
            <p:nvCxnSpPr>
              <p:cNvPr id="223" name="Straight Connector 222">
                <a:extLst>
                  <a:ext uri="{FF2B5EF4-FFF2-40B4-BE49-F238E27FC236}">
                    <a16:creationId xmlns:a16="http://schemas.microsoft.com/office/drawing/2014/main" id="{7592B646-A42B-B49A-054C-5D93B0C626CF}"/>
                  </a:ext>
                </a:extLst>
              </p:cNvPr>
              <p:cNvCxnSpPr>
                <a:cxnSpLocks/>
              </p:cNvCxnSpPr>
              <p:nvPr/>
            </p:nvCxnSpPr>
            <p:spPr bwMode="auto">
              <a:xfrm>
                <a:off x="5284561" y="283482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23C54E84-CA04-2A57-CC67-447DE42BAF69}"/>
                  </a:ext>
                </a:extLst>
              </p:cNvPr>
              <p:cNvCxnSpPr>
                <a:cxnSpLocks/>
              </p:cNvCxnSpPr>
              <p:nvPr/>
            </p:nvCxnSpPr>
            <p:spPr bwMode="auto">
              <a:xfrm>
                <a:off x="5374318" y="283863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90DA8E99-23EF-E8ED-983C-8C5B21E64558}"/>
                  </a:ext>
                </a:extLst>
              </p:cNvPr>
              <p:cNvCxnSpPr>
                <a:cxnSpLocks/>
              </p:cNvCxnSpPr>
              <p:nvPr/>
            </p:nvCxnSpPr>
            <p:spPr bwMode="auto">
              <a:xfrm>
                <a:off x="5351037" y="283863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1EE14CA0-A123-CD21-6BB8-1C153B331B14}"/>
                  </a:ext>
                </a:extLst>
              </p:cNvPr>
              <p:cNvCxnSpPr>
                <a:cxnSpLocks/>
              </p:cNvCxnSpPr>
              <p:nvPr/>
            </p:nvCxnSpPr>
            <p:spPr bwMode="auto">
              <a:xfrm>
                <a:off x="5000749" y="283482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03C87ED6-586C-D807-BFA9-AEB3104C8D99}"/>
                  </a:ext>
                </a:extLst>
              </p:cNvPr>
              <p:cNvCxnSpPr>
                <a:cxnSpLocks/>
              </p:cNvCxnSpPr>
              <p:nvPr/>
            </p:nvCxnSpPr>
            <p:spPr bwMode="auto">
              <a:xfrm>
                <a:off x="4939413" y="283482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7BC0ADC2-09B5-7301-FD52-2E22C863DCCF}"/>
                  </a:ext>
                </a:extLst>
              </p:cNvPr>
              <p:cNvCxnSpPr>
                <a:cxnSpLocks/>
              </p:cNvCxnSpPr>
              <p:nvPr/>
            </p:nvCxnSpPr>
            <p:spPr bwMode="auto">
              <a:xfrm>
                <a:off x="4495682" y="283863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347E243B-5C6D-9D5B-EE7C-888A53976A5E}"/>
                  </a:ext>
                </a:extLst>
              </p:cNvPr>
              <p:cNvCxnSpPr>
                <a:cxnSpLocks/>
              </p:cNvCxnSpPr>
              <p:nvPr/>
            </p:nvCxnSpPr>
            <p:spPr bwMode="auto">
              <a:xfrm>
                <a:off x="4903095" y="283482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83BDA5C4-703D-4802-AA6A-FAA88E2BFC16}"/>
                  </a:ext>
                </a:extLst>
              </p:cNvPr>
              <p:cNvCxnSpPr>
                <a:cxnSpLocks/>
              </p:cNvCxnSpPr>
              <p:nvPr/>
            </p:nvCxnSpPr>
            <p:spPr bwMode="auto">
              <a:xfrm>
                <a:off x="4555456" y="283863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7C850F71-BE22-D739-40EA-1D1BCEB24B70}"/>
                  </a:ext>
                </a:extLst>
              </p:cNvPr>
              <p:cNvCxnSpPr>
                <a:cxnSpLocks/>
              </p:cNvCxnSpPr>
              <p:nvPr/>
            </p:nvCxnSpPr>
            <p:spPr bwMode="auto">
              <a:xfrm>
                <a:off x="4734288" y="283482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9E346C9D-C3BC-15B7-A9BF-F5BF9B342D1F}"/>
                  </a:ext>
                </a:extLst>
              </p:cNvPr>
              <p:cNvCxnSpPr>
                <a:cxnSpLocks/>
              </p:cNvCxnSpPr>
              <p:nvPr/>
            </p:nvCxnSpPr>
            <p:spPr bwMode="auto">
              <a:xfrm>
                <a:off x="5029850" y="283101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DF04A407-C66A-ABB8-487C-1B2466B39792}"/>
                  </a:ext>
                </a:extLst>
              </p:cNvPr>
              <p:cNvCxnSpPr>
                <a:cxnSpLocks/>
              </p:cNvCxnSpPr>
              <p:nvPr/>
            </p:nvCxnSpPr>
            <p:spPr bwMode="auto">
              <a:xfrm>
                <a:off x="4375076" y="283482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0B6B3206-2094-86E7-7CD0-0B18EB39AE93}"/>
                  </a:ext>
                </a:extLst>
              </p:cNvPr>
              <p:cNvCxnSpPr>
                <a:cxnSpLocks/>
              </p:cNvCxnSpPr>
              <p:nvPr/>
            </p:nvCxnSpPr>
            <p:spPr bwMode="auto">
              <a:xfrm>
                <a:off x="4973539" y="283482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6ADA3E05-86C0-68B1-988F-DDB854C03BAD}"/>
                  </a:ext>
                </a:extLst>
              </p:cNvPr>
              <p:cNvCxnSpPr>
                <a:cxnSpLocks/>
              </p:cNvCxnSpPr>
              <p:nvPr/>
            </p:nvCxnSpPr>
            <p:spPr bwMode="auto">
              <a:xfrm>
                <a:off x="5149127" y="283482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BC632B4F-619B-B9CF-F84A-0522A2D1069C}"/>
                  </a:ext>
                </a:extLst>
              </p:cNvPr>
              <p:cNvCxnSpPr>
                <a:cxnSpLocks/>
              </p:cNvCxnSpPr>
              <p:nvPr/>
            </p:nvCxnSpPr>
            <p:spPr bwMode="auto">
              <a:xfrm>
                <a:off x="5559969" y="2831010"/>
                <a:ext cx="0" cy="6840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02" name="Group 201">
              <a:extLst>
                <a:ext uri="{FF2B5EF4-FFF2-40B4-BE49-F238E27FC236}">
                  <a16:creationId xmlns:a16="http://schemas.microsoft.com/office/drawing/2014/main" id="{8D03B9D6-FD79-AEB2-2296-393B4F0537F5}"/>
                </a:ext>
              </a:extLst>
            </p:cNvPr>
            <p:cNvGrpSpPr/>
            <p:nvPr/>
          </p:nvGrpSpPr>
          <p:grpSpPr>
            <a:xfrm>
              <a:off x="3207902" y="2495730"/>
              <a:ext cx="1136451" cy="407490"/>
              <a:chOff x="4609982" y="2385240"/>
              <a:chExt cx="1136451" cy="407490"/>
            </a:xfrm>
          </p:grpSpPr>
          <p:cxnSp>
            <p:nvCxnSpPr>
              <p:cNvPr id="206" name="Straight Connector 205">
                <a:extLst>
                  <a:ext uri="{FF2B5EF4-FFF2-40B4-BE49-F238E27FC236}">
                    <a16:creationId xmlns:a16="http://schemas.microsoft.com/office/drawing/2014/main" id="{721E2E42-8600-3DF3-DEE5-74A18586B3BD}"/>
                  </a:ext>
                </a:extLst>
              </p:cNvPr>
              <p:cNvCxnSpPr>
                <a:cxnSpLocks/>
              </p:cNvCxnSpPr>
              <p:nvPr/>
            </p:nvCxnSpPr>
            <p:spPr bwMode="auto">
              <a:xfrm>
                <a:off x="5433151" y="250335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BA46FA1D-80CB-D06B-9E99-9622FA5334EE}"/>
                  </a:ext>
                </a:extLst>
              </p:cNvPr>
              <p:cNvCxnSpPr>
                <a:cxnSpLocks/>
              </p:cNvCxnSpPr>
              <p:nvPr/>
            </p:nvCxnSpPr>
            <p:spPr bwMode="auto">
              <a:xfrm>
                <a:off x="5669966" y="264813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A52D9F12-76BF-1FE7-9476-A81B1D2C5B5C}"/>
                  </a:ext>
                </a:extLst>
              </p:cNvPr>
              <p:cNvCxnSpPr>
                <a:cxnSpLocks/>
              </p:cNvCxnSpPr>
              <p:nvPr/>
            </p:nvCxnSpPr>
            <p:spPr bwMode="auto">
              <a:xfrm>
                <a:off x="4642798" y="239667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35D6DB4F-B9A5-8929-A9AD-FCDBF5F82B1E}"/>
                  </a:ext>
                </a:extLst>
              </p:cNvPr>
              <p:cNvCxnSpPr>
                <a:cxnSpLocks/>
              </p:cNvCxnSpPr>
              <p:nvPr/>
            </p:nvCxnSpPr>
            <p:spPr bwMode="auto">
              <a:xfrm>
                <a:off x="5545193" y="251097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3654BB1C-5123-6DA9-AB70-1BCF1063ED7A}"/>
                  </a:ext>
                </a:extLst>
              </p:cNvPr>
              <p:cNvCxnSpPr>
                <a:cxnSpLocks/>
              </p:cNvCxnSpPr>
              <p:nvPr/>
            </p:nvCxnSpPr>
            <p:spPr bwMode="auto">
              <a:xfrm>
                <a:off x="5305317" y="251478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4266ED08-50AA-154E-FD44-D006185AD1A8}"/>
                  </a:ext>
                </a:extLst>
              </p:cNvPr>
              <p:cNvCxnSpPr>
                <a:cxnSpLocks/>
              </p:cNvCxnSpPr>
              <p:nvPr/>
            </p:nvCxnSpPr>
            <p:spPr bwMode="auto">
              <a:xfrm>
                <a:off x="5137909" y="246144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CA257FA6-76D1-16C4-4CDC-0154FFAAAE7A}"/>
                  </a:ext>
                </a:extLst>
              </p:cNvPr>
              <p:cNvCxnSpPr>
                <a:cxnSpLocks/>
              </p:cNvCxnSpPr>
              <p:nvPr/>
            </p:nvCxnSpPr>
            <p:spPr bwMode="auto">
              <a:xfrm>
                <a:off x="4794633" y="242715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C8B3916E-911B-BE21-D185-347CC24EC356}"/>
                  </a:ext>
                </a:extLst>
              </p:cNvPr>
              <p:cNvCxnSpPr>
                <a:cxnSpLocks/>
              </p:cNvCxnSpPr>
              <p:nvPr/>
            </p:nvCxnSpPr>
            <p:spPr bwMode="auto">
              <a:xfrm>
                <a:off x="4609982" y="238524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FBC90676-C97D-43D1-DD0E-254EF183907E}"/>
                  </a:ext>
                </a:extLst>
              </p:cNvPr>
              <p:cNvCxnSpPr>
                <a:cxnSpLocks/>
              </p:cNvCxnSpPr>
              <p:nvPr/>
            </p:nvCxnSpPr>
            <p:spPr bwMode="auto">
              <a:xfrm>
                <a:off x="5101215" y="246525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C0948B78-125E-EF9C-4BEA-1E07F178AD6B}"/>
                  </a:ext>
                </a:extLst>
              </p:cNvPr>
              <p:cNvCxnSpPr>
                <a:cxnSpLocks/>
              </p:cNvCxnSpPr>
              <p:nvPr/>
            </p:nvCxnSpPr>
            <p:spPr bwMode="auto">
              <a:xfrm>
                <a:off x="4864066" y="243096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9906B4AA-2090-0306-20A5-C6592581B6A6}"/>
                  </a:ext>
                </a:extLst>
              </p:cNvPr>
              <p:cNvCxnSpPr>
                <a:cxnSpLocks/>
              </p:cNvCxnSpPr>
              <p:nvPr/>
            </p:nvCxnSpPr>
            <p:spPr bwMode="auto">
              <a:xfrm>
                <a:off x="4829538" y="243096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83DD7132-42A4-796D-8262-E9D1CCC846AB}"/>
                  </a:ext>
                </a:extLst>
              </p:cNvPr>
              <p:cNvCxnSpPr>
                <a:cxnSpLocks/>
              </p:cNvCxnSpPr>
              <p:nvPr/>
            </p:nvCxnSpPr>
            <p:spPr bwMode="auto">
              <a:xfrm>
                <a:off x="5227970" y="246525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7E75348A-F37F-7A48-C8CF-6FD93A0F2B4F}"/>
                  </a:ext>
                </a:extLst>
              </p:cNvPr>
              <p:cNvCxnSpPr>
                <a:cxnSpLocks/>
              </p:cNvCxnSpPr>
              <p:nvPr/>
            </p:nvCxnSpPr>
            <p:spPr bwMode="auto">
              <a:xfrm>
                <a:off x="5746433" y="272433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CB266CE1-07E9-C5A1-FA6A-BE42528C7FB5}"/>
                  </a:ext>
                </a:extLst>
              </p:cNvPr>
              <p:cNvCxnSpPr>
                <a:cxnSpLocks/>
              </p:cNvCxnSpPr>
              <p:nvPr/>
            </p:nvCxnSpPr>
            <p:spPr bwMode="auto">
              <a:xfrm>
                <a:off x="5011346" y="245763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4759E163-FCEB-3FAF-ABE4-6075C0A8F1F7}"/>
                  </a:ext>
                </a:extLst>
              </p:cNvPr>
              <p:cNvCxnSpPr>
                <a:cxnSpLocks/>
              </p:cNvCxnSpPr>
              <p:nvPr/>
            </p:nvCxnSpPr>
            <p:spPr bwMode="auto">
              <a:xfrm>
                <a:off x="5072599" y="246525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BD84A9E8-4555-81FA-E77E-BA1EC08F30F2}"/>
                  </a:ext>
                </a:extLst>
              </p:cNvPr>
              <p:cNvCxnSpPr>
                <a:cxnSpLocks/>
              </p:cNvCxnSpPr>
              <p:nvPr/>
            </p:nvCxnSpPr>
            <p:spPr bwMode="auto">
              <a:xfrm>
                <a:off x="5251997" y="251478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13D134A5-F51C-F493-3507-4ACC7E8ED0CC}"/>
                  </a:ext>
                </a:extLst>
              </p:cNvPr>
              <p:cNvCxnSpPr>
                <a:cxnSpLocks/>
              </p:cNvCxnSpPr>
              <p:nvPr/>
            </p:nvCxnSpPr>
            <p:spPr bwMode="auto">
              <a:xfrm>
                <a:off x="5506629" y="2514780"/>
                <a:ext cx="0" cy="68400"/>
              </a:xfrm>
              <a:prstGeom prst="line">
                <a:avLst/>
              </a:prstGeom>
              <a:noFill/>
              <a:ln w="19050" cap="flat" cmpd="sng" algn="ctr">
                <a:solidFill>
                  <a:schemeClr val="accent3"/>
                </a:solidFill>
                <a:prstDash val="solid"/>
                <a:round/>
                <a:headEnd type="none" w="med" len="med"/>
                <a:tailEnd type="none" w="med" len="med"/>
              </a:ln>
              <a:effectLst/>
            </p:spPr>
          </p:cxnSp>
        </p:grpSp>
        <p:cxnSp>
          <p:nvCxnSpPr>
            <p:cNvPr id="203" name="Straight Connector 202">
              <a:extLst>
                <a:ext uri="{FF2B5EF4-FFF2-40B4-BE49-F238E27FC236}">
                  <a16:creationId xmlns:a16="http://schemas.microsoft.com/office/drawing/2014/main" id="{D6D91078-E8F7-5731-8740-CB6B15410FC9}"/>
                </a:ext>
              </a:extLst>
            </p:cNvPr>
            <p:cNvCxnSpPr>
              <a:cxnSpLocks/>
            </p:cNvCxnSpPr>
            <p:nvPr/>
          </p:nvCxnSpPr>
          <p:spPr bwMode="auto">
            <a:xfrm>
              <a:off x="2735462" y="232428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A5D60EFD-5277-91C1-8D23-C31A62587F4E}"/>
                </a:ext>
              </a:extLst>
            </p:cNvPr>
            <p:cNvCxnSpPr>
              <a:cxnSpLocks/>
            </p:cNvCxnSpPr>
            <p:nvPr/>
          </p:nvCxnSpPr>
          <p:spPr bwMode="auto">
            <a:xfrm>
              <a:off x="2609732" y="222903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2ACE07BF-75BB-42E1-FE13-A9F6A69C8131}"/>
                </a:ext>
              </a:extLst>
            </p:cNvPr>
            <p:cNvCxnSpPr>
              <a:cxnSpLocks/>
            </p:cNvCxnSpPr>
            <p:nvPr/>
          </p:nvCxnSpPr>
          <p:spPr bwMode="auto">
            <a:xfrm>
              <a:off x="2468762" y="2221410"/>
              <a:ext cx="0" cy="68400"/>
            </a:xfrm>
            <a:prstGeom prst="line">
              <a:avLst/>
            </a:prstGeom>
            <a:noFill/>
            <a:ln w="19050" cap="flat" cmpd="sng" algn="ctr">
              <a:solidFill>
                <a:schemeClr val="accent3"/>
              </a:solidFill>
              <a:prstDash val="solid"/>
              <a:round/>
              <a:headEnd type="none" w="med" len="med"/>
              <a:tailEnd type="none" w="med" len="med"/>
            </a:ln>
            <a:effectLst/>
          </p:spPr>
        </p:cxnSp>
      </p:grpSp>
      <p:sp>
        <p:nvSpPr>
          <p:cNvPr id="240" name="Freeform: Shape 239">
            <a:extLst>
              <a:ext uri="{FF2B5EF4-FFF2-40B4-BE49-F238E27FC236}">
                <a16:creationId xmlns:a16="http://schemas.microsoft.com/office/drawing/2014/main" id="{37002813-D23E-F75B-5BFB-842853B5E6A2}"/>
              </a:ext>
            </a:extLst>
          </p:cNvPr>
          <p:cNvSpPr/>
          <p:nvPr/>
        </p:nvSpPr>
        <p:spPr bwMode="auto">
          <a:xfrm>
            <a:off x="6845335" y="2027706"/>
            <a:ext cx="4885898" cy="2053988"/>
          </a:xfrm>
          <a:custGeom>
            <a:avLst/>
            <a:gdLst>
              <a:gd name="connsiteX0" fmla="*/ 0 w 4885898"/>
              <a:gd name="connsiteY0" fmla="*/ 0 h 2053988"/>
              <a:gd name="connsiteX1" fmla="*/ 0 w 4885898"/>
              <a:gd name="connsiteY1" fmla="*/ 2053988 h 2053988"/>
              <a:gd name="connsiteX2" fmla="*/ 4885898 w 4885898"/>
              <a:gd name="connsiteY2" fmla="*/ 2053988 h 2053988"/>
            </a:gdLst>
            <a:ahLst/>
            <a:cxnLst>
              <a:cxn ang="0">
                <a:pos x="connsiteX0" y="connsiteY0"/>
              </a:cxn>
              <a:cxn ang="0">
                <a:pos x="connsiteX1" y="connsiteY1"/>
              </a:cxn>
              <a:cxn ang="0">
                <a:pos x="connsiteX2" y="connsiteY2"/>
              </a:cxn>
            </a:cxnLst>
            <a:rect l="l" t="t" r="r" b="b"/>
            <a:pathLst>
              <a:path w="4885898" h="2053988">
                <a:moveTo>
                  <a:pt x="0" y="0"/>
                </a:moveTo>
                <a:lnTo>
                  <a:pt x="0" y="2053988"/>
                </a:lnTo>
                <a:lnTo>
                  <a:pt x="4885898" y="2053988"/>
                </a:lnTo>
              </a:path>
            </a:pathLst>
          </a:custGeom>
          <a:noFill/>
          <a:ln w="28575">
            <a:solidFill>
              <a:schemeClr val="bg1"/>
            </a:solidFill>
            <a:miter lim="800000"/>
            <a:headEnd/>
            <a:tailEnd/>
          </a:ln>
        </p:spPr>
        <p:txBody>
          <a:bodyPr rtlCol="0" anchor="ctr"/>
          <a:lstStyle/>
          <a:p>
            <a:pPr algn="ctr"/>
            <a:endParaRPr lang="en-US" dirty="0"/>
          </a:p>
        </p:txBody>
      </p:sp>
      <p:grpSp>
        <p:nvGrpSpPr>
          <p:cNvPr id="241" name="Group 240">
            <a:extLst>
              <a:ext uri="{FF2B5EF4-FFF2-40B4-BE49-F238E27FC236}">
                <a16:creationId xmlns:a16="http://schemas.microsoft.com/office/drawing/2014/main" id="{E0B0A42A-355C-F4E3-E067-995FFD05C637}"/>
              </a:ext>
            </a:extLst>
          </p:cNvPr>
          <p:cNvGrpSpPr/>
          <p:nvPr/>
        </p:nvGrpSpPr>
        <p:grpSpPr>
          <a:xfrm>
            <a:off x="6770272" y="2041419"/>
            <a:ext cx="80600" cy="2040276"/>
            <a:chOff x="286247" y="2274073"/>
            <a:chExt cx="87464" cy="1524000"/>
          </a:xfrm>
        </p:grpSpPr>
        <p:cxnSp>
          <p:nvCxnSpPr>
            <p:cNvPr id="242" name="Straight Connector 241">
              <a:extLst>
                <a:ext uri="{FF2B5EF4-FFF2-40B4-BE49-F238E27FC236}">
                  <a16:creationId xmlns:a16="http://schemas.microsoft.com/office/drawing/2014/main" id="{D39E966B-3E50-CF1E-3A83-E7887E7CC576}"/>
                </a:ext>
              </a:extLst>
            </p:cNvPr>
            <p:cNvCxnSpPr>
              <a:cxnSpLocks/>
            </p:cNvCxnSpPr>
            <p:nvPr/>
          </p:nvCxnSpPr>
          <p:spPr bwMode="auto">
            <a:xfrm>
              <a:off x="286247" y="22740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973BF9B3-CB90-688C-450E-9130D9FA3BA1}"/>
                </a:ext>
              </a:extLst>
            </p:cNvPr>
            <p:cNvCxnSpPr>
              <a:cxnSpLocks/>
            </p:cNvCxnSpPr>
            <p:nvPr/>
          </p:nvCxnSpPr>
          <p:spPr bwMode="auto">
            <a:xfrm>
              <a:off x="286247" y="2578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6F78CB06-2C6E-FD32-9668-C6EE6E409BFB}"/>
                </a:ext>
              </a:extLst>
            </p:cNvPr>
            <p:cNvCxnSpPr>
              <a:cxnSpLocks/>
            </p:cNvCxnSpPr>
            <p:nvPr/>
          </p:nvCxnSpPr>
          <p:spPr bwMode="auto">
            <a:xfrm>
              <a:off x="286247" y="2883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07C4F806-6AFD-6620-C663-37752B29EB78}"/>
                </a:ext>
              </a:extLst>
            </p:cNvPr>
            <p:cNvCxnSpPr>
              <a:cxnSpLocks/>
            </p:cNvCxnSpPr>
            <p:nvPr/>
          </p:nvCxnSpPr>
          <p:spPr bwMode="auto">
            <a:xfrm>
              <a:off x="286247" y="31884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A7F35C3E-1E16-2E74-255E-13AEEFCE9770}"/>
                </a:ext>
              </a:extLst>
            </p:cNvPr>
            <p:cNvCxnSpPr>
              <a:cxnSpLocks/>
            </p:cNvCxnSpPr>
            <p:nvPr/>
          </p:nvCxnSpPr>
          <p:spPr bwMode="auto">
            <a:xfrm>
              <a:off x="286247" y="3493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65FCC9B3-3BBF-CC27-C722-B488C98B23DB}"/>
                </a:ext>
              </a:extLst>
            </p:cNvPr>
            <p:cNvCxnSpPr>
              <a:cxnSpLocks/>
            </p:cNvCxnSpPr>
            <p:nvPr/>
          </p:nvCxnSpPr>
          <p:spPr bwMode="auto">
            <a:xfrm>
              <a:off x="286247" y="3798073"/>
              <a:ext cx="87464" cy="0"/>
            </a:xfrm>
            <a:prstGeom prst="line">
              <a:avLst/>
            </a:prstGeom>
            <a:noFill/>
            <a:ln w="28575" cap="flat" cmpd="sng" algn="ctr">
              <a:solidFill>
                <a:schemeClr val="bg1"/>
              </a:solidFill>
              <a:prstDash val="solid"/>
              <a:round/>
              <a:headEnd type="none" w="med" len="med"/>
              <a:tailEnd type="none" w="med" len="med"/>
            </a:ln>
            <a:effectLst/>
          </p:spPr>
        </p:cxnSp>
      </p:grpSp>
      <p:sp>
        <p:nvSpPr>
          <p:cNvPr id="253" name="TextBox 252">
            <a:extLst>
              <a:ext uri="{FF2B5EF4-FFF2-40B4-BE49-F238E27FC236}">
                <a16:creationId xmlns:a16="http://schemas.microsoft.com/office/drawing/2014/main" id="{9C3EC7F4-6418-656E-4C1E-353BD13CD060}"/>
              </a:ext>
            </a:extLst>
          </p:cNvPr>
          <p:cNvSpPr txBox="1"/>
          <p:nvPr/>
        </p:nvSpPr>
        <p:spPr bwMode="auto">
          <a:xfrm>
            <a:off x="6386859" y="1897378"/>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255" name="TextBox 254">
            <a:extLst>
              <a:ext uri="{FF2B5EF4-FFF2-40B4-BE49-F238E27FC236}">
                <a16:creationId xmlns:a16="http://schemas.microsoft.com/office/drawing/2014/main" id="{59D9573C-4F9A-3639-50CE-BC8D1B1780D2}"/>
              </a:ext>
            </a:extLst>
          </p:cNvPr>
          <p:cNvSpPr txBox="1"/>
          <p:nvPr/>
        </p:nvSpPr>
        <p:spPr bwMode="auto">
          <a:xfrm>
            <a:off x="6478231" y="230419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257" name="TextBox 256">
            <a:extLst>
              <a:ext uri="{FF2B5EF4-FFF2-40B4-BE49-F238E27FC236}">
                <a16:creationId xmlns:a16="http://schemas.microsoft.com/office/drawing/2014/main" id="{012D43A2-344F-4BFD-0D17-39E5B514C996}"/>
              </a:ext>
            </a:extLst>
          </p:cNvPr>
          <p:cNvSpPr txBox="1"/>
          <p:nvPr/>
        </p:nvSpPr>
        <p:spPr bwMode="auto">
          <a:xfrm>
            <a:off x="6478231" y="271101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259" name="TextBox 258">
            <a:extLst>
              <a:ext uri="{FF2B5EF4-FFF2-40B4-BE49-F238E27FC236}">
                <a16:creationId xmlns:a16="http://schemas.microsoft.com/office/drawing/2014/main" id="{6AD6BCA6-B2E6-CB16-78C8-0CCA8428EACD}"/>
              </a:ext>
            </a:extLst>
          </p:cNvPr>
          <p:cNvSpPr txBox="1"/>
          <p:nvPr/>
        </p:nvSpPr>
        <p:spPr bwMode="auto">
          <a:xfrm>
            <a:off x="6478231" y="311783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261" name="TextBox 260">
            <a:extLst>
              <a:ext uri="{FF2B5EF4-FFF2-40B4-BE49-F238E27FC236}">
                <a16:creationId xmlns:a16="http://schemas.microsoft.com/office/drawing/2014/main" id="{AAA2F5BE-22BD-90E2-83B8-B4F361344D1E}"/>
              </a:ext>
            </a:extLst>
          </p:cNvPr>
          <p:cNvSpPr txBox="1"/>
          <p:nvPr/>
        </p:nvSpPr>
        <p:spPr bwMode="auto">
          <a:xfrm>
            <a:off x="6478231" y="352465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263" name="TextBox 262">
            <a:extLst>
              <a:ext uri="{FF2B5EF4-FFF2-40B4-BE49-F238E27FC236}">
                <a16:creationId xmlns:a16="http://schemas.microsoft.com/office/drawing/2014/main" id="{4D90E773-7075-9E9F-E20F-040F0F199FDA}"/>
              </a:ext>
            </a:extLst>
          </p:cNvPr>
          <p:cNvSpPr txBox="1"/>
          <p:nvPr/>
        </p:nvSpPr>
        <p:spPr bwMode="auto">
          <a:xfrm>
            <a:off x="6569602" y="3931469"/>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nvGrpSpPr>
          <p:cNvPr id="264" name="Group 263">
            <a:extLst>
              <a:ext uri="{FF2B5EF4-FFF2-40B4-BE49-F238E27FC236}">
                <a16:creationId xmlns:a16="http://schemas.microsoft.com/office/drawing/2014/main" id="{3749ED97-51E0-BDD6-63C1-CEBADC49C763}"/>
              </a:ext>
            </a:extLst>
          </p:cNvPr>
          <p:cNvGrpSpPr/>
          <p:nvPr/>
        </p:nvGrpSpPr>
        <p:grpSpPr>
          <a:xfrm rot="5400000">
            <a:off x="8094474" y="2821922"/>
            <a:ext cx="75326" cy="2571606"/>
            <a:chOff x="286247" y="2274073"/>
            <a:chExt cx="87464" cy="1524000"/>
          </a:xfrm>
        </p:grpSpPr>
        <p:cxnSp>
          <p:nvCxnSpPr>
            <p:cNvPr id="265" name="Straight Connector 264">
              <a:extLst>
                <a:ext uri="{FF2B5EF4-FFF2-40B4-BE49-F238E27FC236}">
                  <a16:creationId xmlns:a16="http://schemas.microsoft.com/office/drawing/2014/main" id="{8701C657-6E02-413D-B30B-02FFFDEF6F69}"/>
                </a:ext>
              </a:extLst>
            </p:cNvPr>
            <p:cNvCxnSpPr>
              <a:cxnSpLocks/>
            </p:cNvCxnSpPr>
            <p:nvPr/>
          </p:nvCxnSpPr>
          <p:spPr bwMode="auto">
            <a:xfrm>
              <a:off x="286247" y="22740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F700EA5A-C352-C8F8-D8D7-1846B88B58F8}"/>
                </a:ext>
              </a:extLst>
            </p:cNvPr>
            <p:cNvCxnSpPr>
              <a:cxnSpLocks/>
            </p:cNvCxnSpPr>
            <p:nvPr/>
          </p:nvCxnSpPr>
          <p:spPr bwMode="auto">
            <a:xfrm>
              <a:off x="286247" y="24264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54336A80-2859-FA00-595D-9929E41BE5D9}"/>
                </a:ext>
              </a:extLst>
            </p:cNvPr>
            <p:cNvCxnSpPr>
              <a:cxnSpLocks/>
            </p:cNvCxnSpPr>
            <p:nvPr/>
          </p:nvCxnSpPr>
          <p:spPr bwMode="auto">
            <a:xfrm>
              <a:off x="286247" y="2578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55F46F9E-321F-0BDD-7F99-A38AF498657F}"/>
                </a:ext>
              </a:extLst>
            </p:cNvPr>
            <p:cNvCxnSpPr>
              <a:cxnSpLocks/>
            </p:cNvCxnSpPr>
            <p:nvPr/>
          </p:nvCxnSpPr>
          <p:spPr bwMode="auto">
            <a:xfrm>
              <a:off x="286247" y="2731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14C60C30-3189-5FDB-4F37-4589CA99E7A7}"/>
                </a:ext>
              </a:extLst>
            </p:cNvPr>
            <p:cNvCxnSpPr>
              <a:cxnSpLocks/>
            </p:cNvCxnSpPr>
            <p:nvPr/>
          </p:nvCxnSpPr>
          <p:spPr bwMode="auto">
            <a:xfrm>
              <a:off x="286247" y="2883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44112FC6-A58D-E6F3-303E-4495D1E390A5}"/>
                </a:ext>
              </a:extLst>
            </p:cNvPr>
            <p:cNvCxnSpPr>
              <a:cxnSpLocks/>
            </p:cNvCxnSpPr>
            <p:nvPr/>
          </p:nvCxnSpPr>
          <p:spPr bwMode="auto">
            <a:xfrm>
              <a:off x="286247" y="30360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5BFF7874-2B58-FC4C-55D2-0EFF528279DB}"/>
                </a:ext>
              </a:extLst>
            </p:cNvPr>
            <p:cNvCxnSpPr>
              <a:cxnSpLocks/>
            </p:cNvCxnSpPr>
            <p:nvPr/>
          </p:nvCxnSpPr>
          <p:spPr bwMode="auto">
            <a:xfrm>
              <a:off x="286247" y="31884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3854B8B9-EF71-5EBA-F49F-697A2CC2AFBE}"/>
                </a:ext>
              </a:extLst>
            </p:cNvPr>
            <p:cNvCxnSpPr>
              <a:cxnSpLocks/>
            </p:cNvCxnSpPr>
            <p:nvPr/>
          </p:nvCxnSpPr>
          <p:spPr bwMode="auto">
            <a:xfrm>
              <a:off x="286247" y="3340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F0327CAF-DB89-3969-8AAA-926D34776F9A}"/>
                </a:ext>
              </a:extLst>
            </p:cNvPr>
            <p:cNvCxnSpPr>
              <a:cxnSpLocks/>
            </p:cNvCxnSpPr>
            <p:nvPr/>
          </p:nvCxnSpPr>
          <p:spPr bwMode="auto">
            <a:xfrm>
              <a:off x="286247" y="3493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C6855D0A-B586-01A6-ABAF-6D5685D35BC6}"/>
                </a:ext>
              </a:extLst>
            </p:cNvPr>
            <p:cNvCxnSpPr>
              <a:cxnSpLocks/>
            </p:cNvCxnSpPr>
            <p:nvPr/>
          </p:nvCxnSpPr>
          <p:spPr bwMode="auto">
            <a:xfrm>
              <a:off x="286247" y="3645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073A4D6F-D50D-874A-0C25-6EE30E8BB29C}"/>
                </a:ext>
              </a:extLst>
            </p:cNvPr>
            <p:cNvCxnSpPr>
              <a:cxnSpLocks/>
            </p:cNvCxnSpPr>
            <p:nvPr/>
          </p:nvCxnSpPr>
          <p:spPr bwMode="auto">
            <a:xfrm>
              <a:off x="286247" y="3798073"/>
              <a:ext cx="87464" cy="0"/>
            </a:xfrm>
            <a:prstGeom prst="line">
              <a:avLst/>
            </a:prstGeom>
            <a:noFill/>
            <a:ln w="28575" cap="flat" cmpd="sng" algn="ctr">
              <a:solidFill>
                <a:schemeClr val="bg1"/>
              </a:solidFill>
              <a:prstDash val="solid"/>
              <a:round/>
              <a:headEnd type="none" w="med" len="med"/>
              <a:tailEnd type="none" w="med" len="med"/>
            </a:ln>
            <a:effectLst/>
          </p:spPr>
        </p:cxnSp>
      </p:grpSp>
      <p:grpSp>
        <p:nvGrpSpPr>
          <p:cNvPr id="276" name="Group 275">
            <a:extLst>
              <a:ext uri="{FF2B5EF4-FFF2-40B4-BE49-F238E27FC236}">
                <a16:creationId xmlns:a16="http://schemas.microsoft.com/office/drawing/2014/main" id="{6EC5D33E-76B9-AEF9-5A92-B532751D26C1}"/>
              </a:ext>
            </a:extLst>
          </p:cNvPr>
          <p:cNvGrpSpPr/>
          <p:nvPr/>
        </p:nvGrpSpPr>
        <p:grpSpPr>
          <a:xfrm rot="5400000">
            <a:off x="10664677" y="3079083"/>
            <a:ext cx="75326" cy="2057284"/>
            <a:chOff x="286247" y="2578873"/>
            <a:chExt cx="87464" cy="1219200"/>
          </a:xfrm>
        </p:grpSpPr>
        <p:cxnSp>
          <p:nvCxnSpPr>
            <p:cNvPr id="277" name="Straight Connector 276">
              <a:extLst>
                <a:ext uri="{FF2B5EF4-FFF2-40B4-BE49-F238E27FC236}">
                  <a16:creationId xmlns:a16="http://schemas.microsoft.com/office/drawing/2014/main" id="{DBB8AB5F-A6ED-B9FA-C953-DC813F55E33B}"/>
                </a:ext>
              </a:extLst>
            </p:cNvPr>
            <p:cNvCxnSpPr>
              <a:cxnSpLocks/>
            </p:cNvCxnSpPr>
            <p:nvPr/>
          </p:nvCxnSpPr>
          <p:spPr bwMode="auto">
            <a:xfrm>
              <a:off x="286247" y="2578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2D83DA9A-F5DC-4B34-9205-DBB65BD92EE4}"/>
                </a:ext>
              </a:extLst>
            </p:cNvPr>
            <p:cNvCxnSpPr>
              <a:cxnSpLocks/>
            </p:cNvCxnSpPr>
            <p:nvPr/>
          </p:nvCxnSpPr>
          <p:spPr bwMode="auto">
            <a:xfrm>
              <a:off x="286247" y="2731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C8CF5E2C-2492-C5E3-D8FF-DB5EB85FC070}"/>
                </a:ext>
              </a:extLst>
            </p:cNvPr>
            <p:cNvCxnSpPr>
              <a:cxnSpLocks/>
            </p:cNvCxnSpPr>
            <p:nvPr/>
          </p:nvCxnSpPr>
          <p:spPr bwMode="auto">
            <a:xfrm>
              <a:off x="286247" y="2883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DAB89D9E-DB6A-1346-53AD-8C33E686825D}"/>
                </a:ext>
              </a:extLst>
            </p:cNvPr>
            <p:cNvCxnSpPr>
              <a:cxnSpLocks/>
            </p:cNvCxnSpPr>
            <p:nvPr/>
          </p:nvCxnSpPr>
          <p:spPr bwMode="auto">
            <a:xfrm>
              <a:off x="286247" y="30360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53E853C5-2688-AE4E-1974-1D38F8494AF2}"/>
                </a:ext>
              </a:extLst>
            </p:cNvPr>
            <p:cNvCxnSpPr>
              <a:cxnSpLocks/>
            </p:cNvCxnSpPr>
            <p:nvPr/>
          </p:nvCxnSpPr>
          <p:spPr bwMode="auto">
            <a:xfrm>
              <a:off x="286247" y="31884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2EA871F4-46D4-2AE7-A6AB-6B6FC4F2EACD}"/>
                </a:ext>
              </a:extLst>
            </p:cNvPr>
            <p:cNvCxnSpPr>
              <a:cxnSpLocks/>
            </p:cNvCxnSpPr>
            <p:nvPr/>
          </p:nvCxnSpPr>
          <p:spPr bwMode="auto">
            <a:xfrm>
              <a:off x="286247" y="3340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B43E76F4-448E-2E23-57B1-B8A725DB7DB1}"/>
                </a:ext>
              </a:extLst>
            </p:cNvPr>
            <p:cNvCxnSpPr>
              <a:cxnSpLocks/>
            </p:cNvCxnSpPr>
            <p:nvPr/>
          </p:nvCxnSpPr>
          <p:spPr bwMode="auto">
            <a:xfrm>
              <a:off x="286247" y="3493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89AD0E3E-8119-2AFA-D276-162AA690F18C}"/>
                </a:ext>
              </a:extLst>
            </p:cNvPr>
            <p:cNvCxnSpPr>
              <a:cxnSpLocks/>
            </p:cNvCxnSpPr>
            <p:nvPr/>
          </p:nvCxnSpPr>
          <p:spPr bwMode="auto">
            <a:xfrm>
              <a:off x="286247" y="3645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21948FD0-9492-1812-FE3F-51D697CE8600}"/>
                </a:ext>
              </a:extLst>
            </p:cNvPr>
            <p:cNvCxnSpPr>
              <a:cxnSpLocks/>
            </p:cNvCxnSpPr>
            <p:nvPr/>
          </p:nvCxnSpPr>
          <p:spPr bwMode="auto">
            <a:xfrm>
              <a:off x="286247" y="3798073"/>
              <a:ext cx="87464" cy="0"/>
            </a:xfrm>
            <a:prstGeom prst="line">
              <a:avLst/>
            </a:prstGeom>
            <a:noFill/>
            <a:ln w="28575" cap="flat" cmpd="sng" algn="ctr">
              <a:solidFill>
                <a:schemeClr val="bg1"/>
              </a:solidFill>
              <a:prstDash val="solid"/>
              <a:round/>
              <a:headEnd type="none" w="med" len="med"/>
              <a:tailEnd type="none" w="med" len="med"/>
            </a:ln>
            <a:effectLst/>
          </p:spPr>
        </p:cxnSp>
      </p:grpSp>
      <p:sp>
        <p:nvSpPr>
          <p:cNvPr id="286" name="TextBox 285">
            <a:extLst>
              <a:ext uri="{FF2B5EF4-FFF2-40B4-BE49-F238E27FC236}">
                <a16:creationId xmlns:a16="http://schemas.microsoft.com/office/drawing/2014/main" id="{0799BCF9-D6CF-29D7-7607-B2DB6838D41B}"/>
              </a:ext>
            </a:extLst>
          </p:cNvPr>
          <p:cNvSpPr txBox="1"/>
          <p:nvPr/>
        </p:nvSpPr>
        <p:spPr bwMode="auto">
          <a:xfrm>
            <a:off x="6715178" y="4096649"/>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287" name="TextBox 286">
            <a:extLst>
              <a:ext uri="{FF2B5EF4-FFF2-40B4-BE49-F238E27FC236}">
                <a16:creationId xmlns:a16="http://schemas.microsoft.com/office/drawing/2014/main" id="{D13247C7-1603-3327-8DB9-3FC272541E69}"/>
              </a:ext>
            </a:extLst>
          </p:cNvPr>
          <p:cNvSpPr txBox="1"/>
          <p:nvPr/>
        </p:nvSpPr>
        <p:spPr bwMode="auto">
          <a:xfrm>
            <a:off x="7494402" y="4096649"/>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288" name="TextBox 287">
            <a:extLst>
              <a:ext uri="{FF2B5EF4-FFF2-40B4-BE49-F238E27FC236}">
                <a16:creationId xmlns:a16="http://schemas.microsoft.com/office/drawing/2014/main" id="{51FF9EE3-86A7-E761-F491-BF1ADE9B0DAA}"/>
              </a:ext>
            </a:extLst>
          </p:cNvPr>
          <p:cNvSpPr txBox="1"/>
          <p:nvPr/>
        </p:nvSpPr>
        <p:spPr bwMode="auto">
          <a:xfrm>
            <a:off x="8194646" y="40966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289" name="TextBox 288">
            <a:extLst>
              <a:ext uri="{FF2B5EF4-FFF2-40B4-BE49-F238E27FC236}">
                <a16:creationId xmlns:a16="http://schemas.microsoft.com/office/drawing/2014/main" id="{916452F6-C9E5-E794-7097-9B989E708F71}"/>
              </a:ext>
            </a:extLst>
          </p:cNvPr>
          <p:cNvSpPr txBox="1"/>
          <p:nvPr/>
        </p:nvSpPr>
        <p:spPr bwMode="auto">
          <a:xfrm>
            <a:off x="8966000" y="40966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290" name="TextBox 289">
            <a:extLst>
              <a:ext uri="{FF2B5EF4-FFF2-40B4-BE49-F238E27FC236}">
                <a16:creationId xmlns:a16="http://schemas.microsoft.com/office/drawing/2014/main" id="{366AC183-C40D-902B-0B0A-7635F51E257D}"/>
              </a:ext>
            </a:extLst>
          </p:cNvPr>
          <p:cNvSpPr txBox="1"/>
          <p:nvPr/>
        </p:nvSpPr>
        <p:spPr bwMode="auto">
          <a:xfrm>
            <a:off x="9764113" y="40966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291" name="TextBox 290">
            <a:extLst>
              <a:ext uri="{FF2B5EF4-FFF2-40B4-BE49-F238E27FC236}">
                <a16:creationId xmlns:a16="http://schemas.microsoft.com/office/drawing/2014/main" id="{BDB05754-76D6-C9A8-0F95-B5A855FE86EF}"/>
              </a:ext>
            </a:extLst>
          </p:cNvPr>
          <p:cNvSpPr txBox="1"/>
          <p:nvPr/>
        </p:nvSpPr>
        <p:spPr bwMode="auto">
          <a:xfrm>
            <a:off x="10543123" y="40966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292" name="TextBox 291">
            <a:extLst>
              <a:ext uri="{FF2B5EF4-FFF2-40B4-BE49-F238E27FC236}">
                <a16:creationId xmlns:a16="http://schemas.microsoft.com/office/drawing/2014/main" id="{816F09F8-9653-F432-4818-33957827A0C1}"/>
              </a:ext>
            </a:extLst>
          </p:cNvPr>
          <p:cNvSpPr txBox="1"/>
          <p:nvPr/>
        </p:nvSpPr>
        <p:spPr bwMode="auto">
          <a:xfrm>
            <a:off x="11299026" y="40966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293" name="TextBox 292">
            <a:extLst>
              <a:ext uri="{FF2B5EF4-FFF2-40B4-BE49-F238E27FC236}">
                <a16:creationId xmlns:a16="http://schemas.microsoft.com/office/drawing/2014/main" id="{FE1C0CFE-D08E-05AB-3F63-993024C9AA36}"/>
              </a:ext>
            </a:extLst>
          </p:cNvPr>
          <p:cNvSpPr txBox="1"/>
          <p:nvPr/>
        </p:nvSpPr>
        <p:spPr bwMode="auto">
          <a:xfrm>
            <a:off x="11562108" y="40966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38</a:t>
            </a:r>
          </a:p>
        </p:txBody>
      </p:sp>
      <p:sp>
        <p:nvSpPr>
          <p:cNvPr id="294" name="TextBox 293">
            <a:extLst>
              <a:ext uri="{FF2B5EF4-FFF2-40B4-BE49-F238E27FC236}">
                <a16:creationId xmlns:a16="http://schemas.microsoft.com/office/drawing/2014/main" id="{E2999036-3EB4-9085-A8B5-1046ABEF0345}"/>
              </a:ext>
            </a:extLst>
          </p:cNvPr>
          <p:cNvSpPr txBox="1"/>
          <p:nvPr/>
        </p:nvSpPr>
        <p:spPr bwMode="auto">
          <a:xfrm>
            <a:off x="6976761" y="4096649"/>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295" name="TextBox 294">
            <a:extLst>
              <a:ext uri="{FF2B5EF4-FFF2-40B4-BE49-F238E27FC236}">
                <a16:creationId xmlns:a16="http://schemas.microsoft.com/office/drawing/2014/main" id="{B8305C19-9082-8B91-9B0F-C2042C713B0B}"/>
              </a:ext>
            </a:extLst>
          </p:cNvPr>
          <p:cNvSpPr txBox="1"/>
          <p:nvPr/>
        </p:nvSpPr>
        <p:spPr bwMode="auto">
          <a:xfrm>
            <a:off x="7755984" y="4096649"/>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296" name="TextBox 295">
            <a:extLst>
              <a:ext uri="{FF2B5EF4-FFF2-40B4-BE49-F238E27FC236}">
                <a16:creationId xmlns:a16="http://schemas.microsoft.com/office/drawing/2014/main" id="{79FAEAEA-8341-AB2E-9A2F-F7870910B9D0}"/>
              </a:ext>
            </a:extLst>
          </p:cNvPr>
          <p:cNvSpPr txBox="1"/>
          <p:nvPr/>
        </p:nvSpPr>
        <p:spPr bwMode="auto">
          <a:xfrm>
            <a:off x="7231519" y="4096649"/>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297" name="TextBox 296">
            <a:extLst>
              <a:ext uri="{FF2B5EF4-FFF2-40B4-BE49-F238E27FC236}">
                <a16:creationId xmlns:a16="http://schemas.microsoft.com/office/drawing/2014/main" id="{92938650-9620-7197-BFCA-4BE5DD6664D9}"/>
              </a:ext>
            </a:extLst>
          </p:cNvPr>
          <p:cNvSpPr txBox="1"/>
          <p:nvPr/>
        </p:nvSpPr>
        <p:spPr bwMode="auto">
          <a:xfrm>
            <a:off x="7944438" y="40966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298" name="TextBox 297">
            <a:extLst>
              <a:ext uri="{FF2B5EF4-FFF2-40B4-BE49-F238E27FC236}">
                <a16:creationId xmlns:a16="http://schemas.microsoft.com/office/drawing/2014/main" id="{182AE453-7C6C-99E2-F36E-478A1C1BB1E7}"/>
              </a:ext>
            </a:extLst>
          </p:cNvPr>
          <p:cNvSpPr txBox="1"/>
          <p:nvPr/>
        </p:nvSpPr>
        <p:spPr bwMode="auto">
          <a:xfrm>
            <a:off x="8701888" y="40966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299" name="TextBox 298">
            <a:extLst>
              <a:ext uri="{FF2B5EF4-FFF2-40B4-BE49-F238E27FC236}">
                <a16:creationId xmlns:a16="http://schemas.microsoft.com/office/drawing/2014/main" id="{F4BA52DC-9CB4-D439-ADA6-3C260C3BC28E}"/>
              </a:ext>
            </a:extLst>
          </p:cNvPr>
          <p:cNvSpPr txBox="1"/>
          <p:nvPr/>
        </p:nvSpPr>
        <p:spPr bwMode="auto">
          <a:xfrm>
            <a:off x="8451680" y="40966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300" name="TextBox 299">
            <a:extLst>
              <a:ext uri="{FF2B5EF4-FFF2-40B4-BE49-F238E27FC236}">
                <a16:creationId xmlns:a16="http://schemas.microsoft.com/office/drawing/2014/main" id="{B1B13B6D-CF87-0D55-32FD-EB1C499FAA4B}"/>
              </a:ext>
            </a:extLst>
          </p:cNvPr>
          <p:cNvSpPr txBox="1"/>
          <p:nvPr/>
        </p:nvSpPr>
        <p:spPr bwMode="auto">
          <a:xfrm>
            <a:off x="9220477" y="40966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301" name="TextBox 300">
            <a:extLst>
              <a:ext uri="{FF2B5EF4-FFF2-40B4-BE49-F238E27FC236}">
                <a16:creationId xmlns:a16="http://schemas.microsoft.com/office/drawing/2014/main" id="{87AAD2ED-C7F6-0A84-E437-CD4001057615}"/>
              </a:ext>
            </a:extLst>
          </p:cNvPr>
          <p:cNvSpPr txBox="1"/>
          <p:nvPr/>
        </p:nvSpPr>
        <p:spPr bwMode="auto">
          <a:xfrm>
            <a:off x="9488883" y="40966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a:t>
            </a:r>
          </a:p>
        </p:txBody>
      </p:sp>
      <p:sp>
        <p:nvSpPr>
          <p:cNvPr id="302" name="TextBox 301">
            <a:extLst>
              <a:ext uri="{FF2B5EF4-FFF2-40B4-BE49-F238E27FC236}">
                <a16:creationId xmlns:a16="http://schemas.microsoft.com/office/drawing/2014/main" id="{59D16D50-E3DC-D46C-600E-DE99262BF131}"/>
              </a:ext>
            </a:extLst>
          </p:cNvPr>
          <p:cNvSpPr txBox="1"/>
          <p:nvPr/>
        </p:nvSpPr>
        <p:spPr bwMode="auto">
          <a:xfrm>
            <a:off x="10016596" y="40966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26</a:t>
            </a:r>
          </a:p>
        </p:txBody>
      </p:sp>
      <p:sp>
        <p:nvSpPr>
          <p:cNvPr id="303" name="TextBox 302">
            <a:extLst>
              <a:ext uri="{FF2B5EF4-FFF2-40B4-BE49-F238E27FC236}">
                <a16:creationId xmlns:a16="http://schemas.microsoft.com/office/drawing/2014/main" id="{A6404C11-76BF-A521-E50A-227B7AE8133C}"/>
              </a:ext>
            </a:extLst>
          </p:cNvPr>
          <p:cNvSpPr txBox="1"/>
          <p:nvPr/>
        </p:nvSpPr>
        <p:spPr bwMode="auto">
          <a:xfrm>
            <a:off x="10271354" y="40966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28</a:t>
            </a:r>
          </a:p>
        </p:txBody>
      </p:sp>
      <p:sp>
        <p:nvSpPr>
          <p:cNvPr id="304" name="TextBox 303">
            <a:extLst>
              <a:ext uri="{FF2B5EF4-FFF2-40B4-BE49-F238E27FC236}">
                <a16:creationId xmlns:a16="http://schemas.microsoft.com/office/drawing/2014/main" id="{6D3EE0C6-2D5B-0F7A-DA67-1EA6D7530CB0}"/>
              </a:ext>
            </a:extLst>
          </p:cNvPr>
          <p:cNvSpPr txBox="1"/>
          <p:nvPr/>
        </p:nvSpPr>
        <p:spPr bwMode="auto">
          <a:xfrm>
            <a:off x="10777409" y="40966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32</a:t>
            </a:r>
          </a:p>
        </p:txBody>
      </p:sp>
      <p:sp>
        <p:nvSpPr>
          <p:cNvPr id="305" name="TextBox 304">
            <a:extLst>
              <a:ext uri="{FF2B5EF4-FFF2-40B4-BE49-F238E27FC236}">
                <a16:creationId xmlns:a16="http://schemas.microsoft.com/office/drawing/2014/main" id="{0EF99CC8-FF29-1443-7533-33C624CD5AE3}"/>
              </a:ext>
            </a:extLst>
          </p:cNvPr>
          <p:cNvSpPr txBox="1"/>
          <p:nvPr/>
        </p:nvSpPr>
        <p:spPr bwMode="auto">
          <a:xfrm>
            <a:off x="11022304" y="40966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34</a:t>
            </a:r>
          </a:p>
        </p:txBody>
      </p:sp>
      <p:sp>
        <p:nvSpPr>
          <p:cNvPr id="306" name="TextBox 305">
            <a:extLst>
              <a:ext uri="{FF2B5EF4-FFF2-40B4-BE49-F238E27FC236}">
                <a16:creationId xmlns:a16="http://schemas.microsoft.com/office/drawing/2014/main" id="{E75FBB25-88B3-04C8-D6AA-5F4EED51D087}"/>
              </a:ext>
            </a:extLst>
          </p:cNvPr>
          <p:cNvSpPr txBox="1"/>
          <p:nvPr/>
        </p:nvSpPr>
        <p:spPr bwMode="auto">
          <a:xfrm>
            <a:off x="8248500" y="4333621"/>
            <a:ext cx="20283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 From Randomization</a:t>
            </a:r>
          </a:p>
        </p:txBody>
      </p:sp>
      <p:sp>
        <p:nvSpPr>
          <p:cNvPr id="307" name="TextBox 306">
            <a:extLst>
              <a:ext uri="{FF2B5EF4-FFF2-40B4-BE49-F238E27FC236}">
                <a16:creationId xmlns:a16="http://schemas.microsoft.com/office/drawing/2014/main" id="{61FA7D94-5CBE-BD46-AAC7-EE30676DF52B}"/>
              </a:ext>
            </a:extLst>
          </p:cNvPr>
          <p:cNvSpPr txBox="1"/>
          <p:nvPr/>
        </p:nvSpPr>
        <p:spPr bwMode="auto">
          <a:xfrm>
            <a:off x="6634417" y="4726633"/>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192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184</a:t>
            </a:r>
          </a:p>
        </p:txBody>
      </p:sp>
      <p:sp>
        <p:nvSpPr>
          <p:cNvPr id="308" name="TextBox 307">
            <a:extLst>
              <a:ext uri="{FF2B5EF4-FFF2-40B4-BE49-F238E27FC236}">
                <a16:creationId xmlns:a16="http://schemas.microsoft.com/office/drawing/2014/main" id="{7FAEA1C3-5F76-68A9-D6D5-C9916C531067}"/>
              </a:ext>
            </a:extLst>
          </p:cNvPr>
          <p:cNvSpPr txBox="1"/>
          <p:nvPr/>
        </p:nvSpPr>
        <p:spPr bwMode="auto">
          <a:xfrm>
            <a:off x="6883448" y="4726633"/>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179</a:t>
            </a:r>
          </a:p>
        </p:txBody>
      </p:sp>
      <p:sp>
        <p:nvSpPr>
          <p:cNvPr id="309" name="TextBox 308">
            <a:extLst>
              <a:ext uri="{FF2B5EF4-FFF2-40B4-BE49-F238E27FC236}">
                <a16:creationId xmlns:a16="http://schemas.microsoft.com/office/drawing/2014/main" id="{27D68B87-B403-5BA6-6487-BA5044C1BD28}"/>
              </a:ext>
            </a:extLst>
          </p:cNvPr>
          <p:cNvSpPr txBox="1"/>
          <p:nvPr/>
        </p:nvSpPr>
        <p:spPr bwMode="auto">
          <a:xfrm>
            <a:off x="7140221" y="4726633"/>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176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175</a:t>
            </a:r>
          </a:p>
        </p:txBody>
      </p:sp>
      <p:sp>
        <p:nvSpPr>
          <p:cNvPr id="310" name="TextBox 309">
            <a:extLst>
              <a:ext uri="{FF2B5EF4-FFF2-40B4-BE49-F238E27FC236}">
                <a16:creationId xmlns:a16="http://schemas.microsoft.com/office/drawing/2014/main" id="{8ACA6986-DA8D-2F8D-7935-1E1BED3D32D7}"/>
              </a:ext>
            </a:extLst>
          </p:cNvPr>
          <p:cNvSpPr txBox="1"/>
          <p:nvPr/>
        </p:nvSpPr>
        <p:spPr bwMode="auto">
          <a:xfrm>
            <a:off x="7404277" y="4726633"/>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168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167</a:t>
            </a:r>
          </a:p>
        </p:txBody>
      </p:sp>
      <p:sp>
        <p:nvSpPr>
          <p:cNvPr id="311" name="TextBox 310">
            <a:extLst>
              <a:ext uri="{FF2B5EF4-FFF2-40B4-BE49-F238E27FC236}">
                <a16:creationId xmlns:a16="http://schemas.microsoft.com/office/drawing/2014/main" id="{2E68A240-12CA-9564-7152-286937EDB732}"/>
              </a:ext>
            </a:extLst>
          </p:cNvPr>
          <p:cNvSpPr txBox="1"/>
          <p:nvPr/>
        </p:nvSpPr>
        <p:spPr bwMode="auto">
          <a:xfrm>
            <a:off x="7661975" y="4726633"/>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164</a:t>
            </a:r>
          </a:p>
        </p:txBody>
      </p:sp>
      <p:sp>
        <p:nvSpPr>
          <p:cNvPr id="312" name="TextBox 311">
            <a:extLst>
              <a:ext uri="{FF2B5EF4-FFF2-40B4-BE49-F238E27FC236}">
                <a16:creationId xmlns:a16="http://schemas.microsoft.com/office/drawing/2014/main" id="{A4DF7A68-D9EE-F5C9-CC32-F4BEABF41955}"/>
              </a:ext>
            </a:extLst>
          </p:cNvPr>
          <p:cNvSpPr txBox="1"/>
          <p:nvPr/>
        </p:nvSpPr>
        <p:spPr bwMode="auto">
          <a:xfrm>
            <a:off x="7919993" y="4726633"/>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146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150</a:t>
            </a:r>
          </a:p>
        </p:txBody>
      </p:sp>
      <p:sp>
        <p:nvSpPr>
          <p:cNvPr id="313" name="TextBox 312">
            <a:extLst>
              <a:ext uri="{FF2B5EF4-FFF2-40B4-BE49-F238E27FC236}">
                <a16:creationId xmlns:a16="http://schemas.microsoft.com/office/drawing/2014/main" id="{2BEE2F77-B509-AF59-D368-3B657718CF1D}"/>
              </a:ext>
            </a:extLst>
          </p:cNvPr>
          <p:cNvSpPr txBox="1"/>
          <p:nvPr/>
        </p:nvSpPr>
        <p:spPr bwMode="auto">
          <a:xfrm>
            <a:off x="8163790" y="4726633"/>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140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141</a:t>
            </a:r>
          </a:p>
        </p:txBody>
      </p:sp>
      <p:sp>
        <p:nvSpPr>
          <p:cNvPr id="314" name="TextBox 313">
            <a:extLst>
              <a:ext uri="{FF2B5EF4-FFF2-40B4-BE49-F238E27FC236}">
                <a16:creationId xmlns:a16="http://schemas.microsoft.com/office/drawing/2014/main" id="{49E97DA1-299F-3E2B-CA32-6B8A5F1B17B9}"/>
              </a:ext>
            </a:extLst>
          </p:cNvPr>
          <p:cNvSpPr txBox="1"/>
          <p:nvPr/>
        </p:nvSpPr>
        <p:spPr bwMode="auto">
          <a:xfrm>
            <a:off x="8440695" y="4726633"/>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131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130</a:t>
            </a:r>
          </a:p>
        </p:txBody>
      </p:sp>
      <p:sp>
        <p:nvSpPr>
          <p:cNvPr id="315" name="TextBox 314">
            <a:extLst>
              <a:ext uri="{FF2B5EF4-FFF2-40B4-BE49-F238E27FC236}">
                <a16:creationId xmlns:a16="http://schemas.microsoft.com/office/drawing/2014/main" id="{AFD0A5B8-6B73-5049-EF84-BD660F5BEDB0}"/>
              </a:ext>
            </a:extLst>
          </p:cNvPr>
          <p:cNvSpPr txBox="1"/>
          <p:nvPr/>
        </p:nvSpPr>
        <p:spPr bwMode="auto">
          <a:xfrm>
            <a:off x="8698328" y="4726633"/>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121</a:t>
            </a:r>
          </a:p>
        </p:txBody>
      </p:sp>
      <p:sp>
        <p:nvSpPr>
          <p:cNvPr id="316" name="TextBox 315">
            <a:extLst>
              <a:ext uri="{FF2B5EF4-FFF2-40B4-BE49-F238E27FC236}">
                <a16:creationId xmlns:a16="http://schemas.microsoft.com/office/drawing/2014/main" id="{27FAF7A7-B4C1-69BF-0F33-911E4D5E048B}"/>
              </a:ext>
            </a:extLst>
          </p:cNvPr>
          <p:cNvSpPr txBox="1"/>
          <p:nvPr/>
        </p:nvSpPr>
        <p:spPr bwMode="auto">
          <a:xfrm>
            <a:off x="8961404" y="4721317"/>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110</a:t>
            </a:r>
          </a:p>
        </p:txBody>
      </p:sp>
      <p:sp>
        <p:nvSpPr>
          <p:cNvPr id="317" name="TextBox 316">
            <a:extLst>
              <a:ext uri="{FF2B5EF4-FFF2-40B4-BE49-F238E27FC236}">
                <a16:creationId xmlns:a16="http://schemas.microsoft.com/office/drawing/2014/main" id="{91B6D012-2665-625A-408D-3F08E9BCA3DA}"/>
              </a:ext>
            </a:extLst>
          </p:cNvPr>
          <p:cNvSpPr txBox="1"/>
          <p:nvPr/>
        </p:nvSpPr>
        <p:spPr bwMode="auto">
          <a:xfrm>
            <a:off x="9222358" y="4726633"/>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93</a:t>
            </a:r>
          </a:p>
        </p:txBody>
      </p:sp>
      <p:sp>
        <p:nvSpPr>
          <p:cNvPr id="318" name="TextBox 317">
            <a:extLst>
              <a:ext uri="{FF2B5EF4-FFF2-40B4-BE49-F238E27FC236}">
                <a16:creationId xmlns:a16="http://schemas.microsoft.com/office/drawing/2014/main" id="{1C5ED377-9F16-F25D-91A5-7DCE49AFF335}"/>
              </a:ext>
            </a:extLst>
          </p:cNvPr>
          <p:cNvSpPr txBox="1"/>
          <p:nvPr/>
        </p:nvSpPr>
        <p:spPr bwMode="auto">
          <a:xfrm>
            <a:off x="9520529" y="4726633"/>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63</a:t>
            </a:r>
          </a:p>
        </p:txBody>
      </p:sp>
      <p:sp>
        <p:nvSpPr>
          <p:cNvPr id="319" name="TextBox 318">
            <a:extLst>
              <a:ext uri="{FF2B5EF4-FFF2-40B4-BE49-F238E27FC236}">
                <a16:creationId xmlns:a16="http://schemas.microsoft.com/office/drawing/2014/main" id="{8FE4F47E-1F41-185E-B1FD-608CEEE7DD7A}"/>
              </a:ext>
            </a:extLst>
          </p:cNvPr>
          <p:cNvSpPr txBox="1"/>
          <p:nvPr/>
        </p:nvSpPr>
        <p:spPr bwMode="auto">
          <a:xfrm>
            <a:off x="9772909" y="4726633"/>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49</a:t>
            </a:r>
          </a:p>
        </p:txBody>
      </p:sp>
      <p:sp>
        <p:nvSpPr>
          <p:cNvPr id="320" name="TextBox 319">
            <a:extLst>
              <a:ext uri="{FF2B5EF4-FFF2-40B4-BE49-F238E27FC236}">
                <a16:creationId xmlns:a16="http://schemas.microsoft.com/office/drawing/2014/main" id="{E1D458EE-5C56-3650-708C-6E653D25AF6F}"/>
              </a:ext>
            </a:extLst>
          </p:cNvPr>
          <p:cNvSpPr txBox="1"/>
          <p:nvPr/>
        </p:nvSpPr>
        <p:spPr bwMode="auto">
          <a:xfrm>
            <a:off x="10032663" y="4726633"/>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36</a:t>
            </a:r>
          </a:p>
        </p:txBody>
      </p:sp>
      <p:sp>
        <p:nvSpPr>
          <p:cNvPr id="321" name="TextBox 320">
            <a:extLst>
              <a:ext uri="{FF2B5EF4-FFF2-40B4-BE49-F238E27FC236}">
                <a16:creationId xmlns:a16="http://schemas.microsoft.com/office/drawing/2014/main" id="{C34B5ADD-E0B4-842C-9E1F-45589E6BA3B0}"/>
              </a:ext>
            </a:extLst>
          </p:cNvPr>
          <p:cNvSpPr txBox="1"/>
          <p:nvPr/>
        </p:nvSpPr>
        <p:spPr bwMode="auto">
          <a:xfrm>
            <a:off x="10276468" y="4726633"/>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23</a:t>
            </a:r>
          </a:p>
        </p:txBody>
      </p:sp>
      <p:sp>
        <p:nvSpPr>
          <p:cNvPr id="322" name="TextBox 321">
            <a:extLst>
              <a:ext uri="{FF2B5EF4-FFF2-40B4-BE49-F238E27FC236}">
                <a16:creationId xmlns:a16="http://schemas.microsoft.com/office/drawing/2014/main" id="{729637B1-A206-B477-8F3B-F34B0F8D3CB1}"/>
              </a:ext>
            </a:extLst>
          </p:cNvPr>
          <p:cNvSpPr txBox="1"/>
          <p:nvPr/>
        </p:nvSpPr>
        <p:spPr bwMode="auto">
          <a:xfrm>
            <a:off x="10543941" y="4726633"/>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10</a:t>
            </a:r>
          </a:p>
        </p:txBody>
      </p:sp>
      <p:sp>
        <p:nvSpPr>
          <p:cNvPr id="323" name="TextBox 322">
            <a:extLst>
              <a:ext uri="{FF2B5EF4-FFF2-40B4-BE49-F238E27FC236}">
                <a16:creationId xmlns:a16="http://schemas.microsoft.com/office/drawing/2014/main" id="{C7BA71BC-9C6C-DF49-5089-FA14B556AA9D}"/>
              </a:ext>
            </a:extLst>
          </p:cNvPr>
          <p:cNvSpPr txBox="1"/>
          <p:nvPr/>
        </p:nvSpPr>
        <p:spPr bwMode="auto">
          <a:xfrm>
            <a:off x="10855659" y="4726633"/>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a:t>
            </a:r>
          </a:p>
        </p:txBody>
      </p:sp>
      <p:sp>
        <p:nvSpPr>
          <p:cNvPr id="324" name="TextBox 323">
            <a:extLst>
              <a:ext uri="{FF2B5EF4-FFF2-40B4-BE49-F238E27FC236}">
                <a16:creationId xmlns:a16="http://schemas.microsoft.com/office/drawing/2014/main" id="{8C959EC3-E306-670F-2993-D793B0F6658D}"/>
              </a:ext>
            </a:extLst>
          </p:cNvPr>
          <p:cNvSpPr txBox="1"/>
          <p:nvPr/>
        </p:nvSpPr>
        <p:spPr bwMode="auto">
          <a:xfrm>
            <a:off x="11111051" y="4726633"/>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a:t>
            </a:r>
          </a:p>
        </p:txBody>
      </p:sp>
      <p:sp>
        <p:nvSpPr>
          <p:cNvPr id="325" name="TextBox 324">
            <a:extLst>
              <a:ext uri="{FF2B5EF4-FFF2-40B4-BE49-F238E27FC236}">
                <a16:creationId xmlns:a16="http://schemas.microsoft.com/office/drawing/2014/main" id="{1F098E73-D6B6-44F9-FD65-4E9349B89AE4}"/>
              </a:ext>
            </a:extLst>
          </p:cNvPr>
          <p:cNvSpPr txBox="1"/>
          <p:nvPr/>
        </p:nvSpPr>
        <p:spPr bwMode="auto">
          <a:xfrm>
            <a:off x="11374438" y="4726633"/>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a:t>
            </a:r>
          </a:p>
        </p:txBody>
      </p:sp>
      <p:sp>
        <p:nvSpPr>
          <p:cNvPr id="326" name="TextBox 325">
            <a:extLst>
              <a:ext uri="{FF2B5EF4-FFF2-40B4-BE49-F238E27FC236}">
                <a16:creationId xmlns:a16="http://schemas.microsoft.com/office/drawing/2014/main" id="{E5020BD7-E34A-5DBE-ADE8-D6A4DCC76920}"/>
              </a:ext>
            </a:extLst>
          </p:cNvPr>
          <p:cNvSpPr txBox="1"/>
          <p:nvPr/>
        </p:nvSpPr>
        <p:spPr bwMode="auto">
          <a:xfrm>
            <a:off x="11645983" y="4726633"/>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p>
        </p:txBody>
      </p:sp>
      <p:grpSp>
        <p:nvGrpSpPr>
          <p:cNvPr id="413" name="Group 412">
            <a:extLst>
              <a:ext uri="{FF2B5EF4-FFF2-40B4-BE49-F238E27FC236}">
                <a16:creationId xmlns:a16="http://schemas.microsoft.com/office/drawing/2014/main" id="{F632F305-267C-9CB8-688A-44D7438139A3}"/>
              </a:ext>
            </a:extLst>
          </p:cNvPr>
          <p:cNvGrpSpPr/>
          <p:nvPr/>
        </p:nvGrpSpPr>
        <p:grpSpPr>
          <a:xfrm>
            <a:off x="6856076" y="2007368"/>
            <a:ext cx="4431045" cy="906389"/>
            <a:chOff x="6961006" y="2631308"/>
            <a:chExt cx="4431045" cy="906389"/>
          </a:xfrm>
        </p:grpSpPr>
        <p:sp>
          <p:nvSpPr>
            <p:cNvPr id="327" name="Freeform: Shape 326">
              <a:extLst>
                <a:ext uri="{FF2B5EF4-FFF2-40B4-BE49-F238E27FC236}">
                  <a16:creationId xmlns:a16="http://schemas.microsoft.com/office/drawing/2014/main" id="{9BCC55C9-00A2-6925-4F26-CCEBEF64786E}"/>
                </a:ext>
              </a:extLst>
            </p:cNvPr>
            <p:cNvSpPr/>
            <p:nvPr/>
          </p:nvSpPr>
          <p:spPr bwMode="auto">
            <a:xfrm>
              <a:off x="6961006" y="2663687"/>
              <a:ext cx="4431045" cy="834887"/>
            </a:xfrm>
            <a:custGeom>
              <a:avLst/>
              <a:gdLst>
                <a:gd name="connsiteX0" fmla="*/ 4431045 w 4431045"/>
                <a:gd name="connsiteY0" fmla="*/ 834887 h 834887"/>
                <a:gd name="connsiteX1" fmla="*/ 3809397 w 4431045"/>
                <a:gd name="connsiteY1" fmla="*/ 834887 h 834887"/>
                <a:gd name="connsiteX2" fmla="*/ 3809397 w 4431045"/>
                <a:gd name="connsiteY2" fmla="*/ 766217 h 834887"/>
                <a:gd name="connsiteX3" fmla="*/ 3404603 w 4431045"/>
                <a:gd name="connsiteY3" fmla="*/ 766217 h 834887"/>
                <a:gd name="connsiteX4" fmla="*/ 3404603 w 4431045"/>
                <a:gd name="connsiteY4" fmla="*/ 744531 h 834887"/>
                <a:gd name="connsiteX5" fmla="*/ 3368461 w 4431045"/>
                <a:gd name="connsiteY5" fmla="*/ 744531 h 834887"/>
                <a:gd name="connsiteX6" fmla="*/ 3368461 w 4431045"/>
                <a:gd name="connsiteY6" fmla="*/ 708389 h 834887"/>
                <a:gd name="connsiteX7" fmla="*/ 3307019 w 4431045"/>
                <a:gd name="connsiteY7" fmla="*/ 708389 h 834887"/>
                <a:gd name="connsiteX8" fmla="*/ 3307019 w 4431045"/>
                <a:gd name="connsiteY8" fmla="*/ 686704 h 834887"/>
                <a:gd name="connsiteX9" fmla="*/ 3169679 w 4431045"/>
                <a:gd name="connsiteY9" fmla="*/ 686704 h 834887"/>
                <a:gd name="connsiteX10" fmla="*/ 3169679 w 4431045"/>
                <a:gd name="connsiteY10" fmla="*/ 657790 h 834887"/>
                <a:gd name="connsiteX11" fmla="*/ 2988967 w 4431045"/>
                <a:gd name="connsiteY11" fmla="*/ 657790 h 834887"/>
                <a:gd name="connsiteX12" fmla="*/ 2988967 w 4431045"/>
                <a:gd name="connsiteY12" fmla="*/ 643333 h 834887"/>
                <a:gd name="connsiteX13" fmla="*/ 2873312 w 4431045"/>
                <a:gd name="connsiteY13" fmla="*/ 643333 h 834887"/>
                <a:gd name="connsiteX14" fmla="*/ 2873312 w 4431045"/>
                <a:gd name="connsiteY14" fmla="*/ 621647 h 834887"/>
                <a:gd name="connsiteX15" fmla="*/ 2699829 w 4431045"/>
                <a:gd name="connsiteY15" fmla="*/ 621647 h 834887"/>
                <a:gd name="connsiteX16" fmla="*/ 2699829 w 4431045"/>
                <a:gd name="connsiteY16" fmla="*/ 603576 h 834887"/>
                <a:gd name="connsiteX17" fmla="*/ 2616702 w 4431045"/>
                <a:gd name="connsiteY17" fmla="*/ 603576 h 834887"/>
                <a:gd name="connsiteX18" fmla="*/ 2616702 w 4431045"/>
                <a:gd name="connsiteY18" fmla="*/ 585505 h 834887"/>
                <a:gd name="connsiteX19" fmla="*/ 2576945 w 4431045"/>
                <a:gd name="connsiteY19" fmla="*/ 585505 h 834887"/>
                <a:gd name="connsiteX20" fmla="*/ 2576945 w 4431045"/>
                <a:gd name="connsiteY20" fmla="*/ 563820 h 834887"/>
                <a:gd name="connsiteX21" fmla="*/ 2522732 w 4431045"/>
                <a:gd name="connsiteY21" fmla="*/ 563820 h 834887"/>
                <a:gd name="connsiteX22" fmla="*/ 2515503 w 4431045"/>
                <a:gd name="connsiteY22" fmla="*/ 556591 h 834887"/>
                <a:gd name="connsiteX23" fmla="*/ 2443219 w 4431045"/>
                <a:gd name="connsiteY23" fmla="*/ 556591 h 834887"/>
                <a:gd name="connsiteX24" fmla="*/ 2443219 w 4431045"/>
                <a:gd name="connsiteY24" fmla="*/ 520449 h 834887"/>
                <a:gd name="connsiteX25" fmla="*/ 2392619 w 4431045"/>
                <a:gd name="connsiteY25" fmla="*/ 520449 h 834887"/>
                <a:gd name="connsiteX26" fmla="*/ 2392619 w 4431045"/>
                <a:gd name="connsiteY26" fmla="*/ 502378 h 834887"/>
                <a:gd name="connsiteX27" fmla="*/ 2345634 w 4431045"/>
                <a:gd name="connsiteY27" fmla="*/ 502378 h 834887"/>
                <a:gd name="connsiteX28" fmla="*/ 2345634 w 4431045"/>
                <a:gd name="connsiteY28" fmla="*/ 491535 h 834887"/>
                <a:gd name="connsiteX29" fmla="*/ 2229979 w 4431045"/>
                <a:gd name="connsiteY29" fmla="*/ 491535 h 834887"/>
                <a:gd name="connsiteX30" fmla="*/ 2229979 w 4431045"/>
                <a:gd name="connsiteY30" fmla="*/ 480692 h 834887"/>
                <a:gd name="connsiteX31" fmla="*/ 2164923 w 4431045"/>
                <a:gd name="connsiteY31" fmla="*/ 480692 h 834887"/>
                <a:gd name="connsiteX32" fmla="*/ 2164923 w 4431045"/>
                <a:gd name="connsiteY32" fmla="*/ 466236 h 834887"/>
                <a:gd name="connsiteX33" fmla="*/ 2114324 w 4431045"/>
                <a:gd name="connsiteY33" fmla="*/ 466236 h 834887"/>
                <a:gd name="connsiteX34" fmla="*/ 2114324 w 4431045"/>
                <a:gd name="connsiteY34" fmla="*/ 455393 h 834887"/>
                <a:gd name="connsiteX35" fmla="*/ 1951683 w 4431045"/>
                <a:gd name="connsiteY35" fmla="*/ 455393 h 834887"/>
                <a:gd name="connsiteX36" fmla="*/ 1951683 w 4431045"/>
                <a:gd name="connsiteY36" fmla="*/ 444550 h 834887"/>
                <a:gd name="connsiteX37" fmla="*/ 1763743 w 4431045"/>
                <a:gd name="connsiteY37" fmla="*/ 444550 h 834887"/>
                <a:gd name="connsiteX38" fmla="*/ 1763743 w 4431045"/>
                <a:gd name="connsiteY38" fmla="*/ 422865 h 834887"/>
                <a:gd name="connsiteX39" fmla="*/ 1709530 w 4431045"/>
                <a:gd name="connsiteY39" fmla="*/ 422865 h 834887"/>
                <a:gd name="connsiteX40" fmla="*/ 1709530 w 4431045"/>
                <a:gd name="connsiteY40" fmla="*/ 404794 h 834887"/>
                <a:gd name="connsiteX41" fmla="*/ 1691459 w 4431045"/>
                <a:gd name="connsiteY41" fmla="*/ 404794 h 834887"/>
                <a:gd name="connsiteX42" fmla="*/ 1691459 w 4431045"/>
                <a:gd name="connsiteY42" fmla="*/ 383108 h 834887"/>
                <a:gd name="connsiteX43" fmla="*/ 1662545 w 4431045"/>
                <a:gd name="connsiteY43" fmla="*/ 383108 h 834887"/>
                <a:gd name="connsiteX44" fmla="*/ 1662545 w 4431045"/>
                <a:gd name="connsiteY44" fmla="*/ 365037 h 834887"/>
                <a:gd name="connsiteX45" fmla="*/ 1601103 w 4431045"/>
                <a:gd name="connsiteY45" fmla="*/ 365037 h 834887"/>
                <a:gd name="connsiteX46" fmla="*/ 1601103 w 4431045"/>
                <a:gd name="connsiteY46" fmla="*/ 350580 h 834887"/>
                <a:gd name="connsiteX47" fmla="*/ 1452920 w 4431045"/>
                <a:gd name="connsiteY47" fmla="*/ 350580 h 834887"/>
                <a:gd name="connsiteX48" fmla="*/ 1452920 w 4431045"/>
                <a:gd name="connsiteY48" fmla="*/ 328895 h 834887"/>
                <a:gd name="connsiteX49" fmla="*/ 1236066 w 4431045"/>
                <a:gd name="connsiteY49" fmla="*/ 328895 h 834887"/>
                <a:gd name="connsiteX50" fmla="*/ 1236066 w 4431045"/>
                <a:gd name="connsiteY50" fmla="*/ 303595 h 834887"/>
                <a:gd name="connsiteX51" fmla="*/ 1210766 w 4431045"/>
                <a:gd name="connsiteY51" fmla="*/ 303595 h 834887"/>
                <a:gd name="connsiteX52" fmla="*/ 1210766 w 4431045"/>
                <a:gd name="connsiteY52" fmla="*/ 274681 h 834887"/>
                <a:gd name="connsiteX53" fmla="*/ 1189081 w 4431045"/>
                <a:gd name="connsiteY53" fmla="*/ 274681 h 834887"/>
                <a:gd name="connsiteX54" fmla="*/ 1189081 w 4431045"/>
                <a:gd name="connsiteY54" fmla="*/ 260224 h 834887"/>
                <a:gd name="connsiteX55" fmla="*/ 1058969 w 4431045"/>
                <a:gd name="connsiteY55" fmla="*/ 260224 h 834887"/>
                <a:gd name="connsiteX56" fmla="*/ 1058969 w 4431045"/>
                <a:gd name="connsiteY56" fmla="*/ 231311 h 834887"/>
                <a:gd name="connsiteX57" fmla="*/ 1011984 w 4431045"/>
                <a:gd name="connsiteY57" fmla="*/ 231311 h 834887"/>
                <a:gd name="connsiteX58" fmla="*/ 1011984 w 4431045"/>
                <a:gd name="connsiteY58" fmla="*/ 198783 h 834887"/>
                <a:gd name="connsiteX59" fmla="*/ 950542 w 4431045"/>
                <a:gd name="connsiteY59" fmla="*/ 198783 h 834887"/>
                <a:gd name="connsiteX60" fmla="*/ 950542 w 4431045"/>
                <a:gd name="connsiteY60" fmla="*/ 173483 h 834887"/>
                <a:gd name="connsiteX61" fmla="*/ 863800 w 4431045"/>
                <a:gd name="connsiteY61" fmla="*/ 173483 h 834887"/>
                <a:gd name="connsiteX62" fmla="*/ 863800 w 4431045"/>
                <a:gd name="connsiteY62" fmla="*/ 144569 h 834887"/>
                <a:gd name="connsiteX63" fmla="*/ 784287 w 4431045"/>
                <a:gd name="connsiteY63" fmla="*/ 144569 h 834887"/>
                <a:gd name="connsiteX64" fmla="*/ 784287 w 4431045"/>
                <a:gd name="connsiteY64" fmla="*/ 130112 h 834887"/>
                <a:gd name="connsiteX65" fmla="*/ 755373 w 4431045"/>
                <a:gd name="connsiteY65" fmla="*/ 130112 h 834887"/>
                <a:gd name="connsiteX66" fmla="*/ 755373 w 4431045"/>
                <a:gd name="connsiteY66" fmla="*/ 104813 h 834887"/>
                <a:gd name="connsiteX67" fmla="*/ 672246 w 4431045"/>
                <a:gd name="connsiteY67" fmla="*/ 104813 h 834887"/>
                <a:gd name="connsiteX68" fmla="*/ 679475 w 4431045"/>
                <a:gd name="connsiteY68" fmla="*/ 97584 h 834887"/>
                <a:gd name="connsiteX69" fmla="*/ 618033 w 4431045"/>
                <a:gd name="connsiteY69" fmla="*/ 97584 h 834887"/>
                <a:gd name="connsiteX70" fmla="*/ 618033 w 4431045"/>
                <a:gd name="connsiteY70" fmla="*/ 65056 h 834887"/>
                <a:gd name="connsiteX71" fmla="*/ 361422 w 4431045"/>
                <a:gd name="connsiteY71" fmla="*/ 65056 h 834887"/>
                <a:gd name="connsiteX72" fmla="*/ 368651 w 4431045"/>
                <a:gd name="connsiteY72" fmla="*/ 57827 h 834887"/>
                <a:gd name="connsiteX73" fmla="*/ 321666 w 4431045"/>
                <a:gd name="connsiteY73" fmla="*/ 57827 h 834887"/>
                <a:gd name="connsiteX74" fmla="*/ 321666 w 4431045"/>
                <a:gd name="connsiteY74" fmla="*/ 36142 h 834887"/>
                <a:gd name="connsiteX75" fmla="*/ 271067 w 4431045"/>
                <a:gd name="connsiteY75" fmla="*/ 36142 h 834887"/>
                <a:gd name="connsiteX76" fmla="*/ 271067 w 4431045"/>
                <a:gd name="connsiteY76" fmla="*/ 18071 h 834887"/>
                <a:gd name="connsiteX77" fmla="*/ 90355 w 4431045"/>
                <a:gd name="connsiteY77" fmla="*/ 18071 h 834887"/>
                <a:gd name="connsiteX78" fmla="*/ 90355 w 4431045"/>
                <a:gd name="connsiteY78" fmla="*/ 0 h 834887"/>
                <a:gd name="connsiteX79" fmla="*/ 0 w 4431045"/>
                <a:gd name="connsiteY79" fmla="*/ 0 h 834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4431045" h="834887">
                  <a:moveTo>
                    <a:pt x="4431045" y="834887"/>
                  </a:moveTo>
                  <a:lnTo>
                    <a:pt x="3809397" y="834887"/>
                  </a:lnTo>
                  <a:lnTo>
                    <a:pt x="3809397" y="766217"/>
                  </a:lnTo>
                  <a:lnTo>
                    <a:pt x="3404603" y="766217"/>
                  </a:lnTo>
                  <a:lnTo>
                    <a:pt x="3404603" y="744531"/>
                  </a:lnTo>
                  <a:lnTo>
                    <a:pt x="3368461" y="744531"/>
                  </a:lnTo>
                  <a:lnTo>
                    <a:pt x="3368461" y="708389"/>
                  </a:lnTo>
                  <a:lnTo>
                    <a:pt x="3307019" y="708389"/>
                  </a:lnTo>
                  <a:lnTo>
                    <a:pt x="3307019" y="686704"/>
                  </a:lnTo>
                  <a:lnTo>
                    <a:pt x="3169679" y="686704"/>
                  </a:lnTo>
                  <a:lnTo>
                    <a:pt x="3169679" y="657790"/>
                  </a:lnTo>
                  <a:lnTo>
                    <a:pt x="2988967" y="657790"/>
                  </a:lnTo>
                  <a:lnTo>
                    <a:pt x="2988967" y="643333"/>
                  </a:lnTo>
                  <a:lnTo>
                    <a:pt x="2873312" y="643333"/>
                  </a:lnTo>
                  <a:lnTo>
                    <a:pt x="2873312" y="621647"/>
                  </a:lnTo>
                  <a:lnTo>
                    <a:pt x="2699829" y="621647"/>
                  </a:lnTo>
                  <a:lnTo>
                    <a:pt x="2699829" y="603576"/>
                  </a:lnTo>
                  <a:lnTo>
                    <a:pt x="2616702" y="603576"/>
                  </a:lnTo>
                  <a:lnTo>
                    <a:pt x="2616702" y="585505"/>
                  </a:lnTo>
                  <a:lnTo>
                    <a:pt x="2576945" y="585505"/>
                  </a:lnTo>
                  <a:lnTo>
                    <a:pt x="2576945" y="563820"/>
                  </a:lnTo>
                  <a:lnTo>
                    <a:pt x="2522732" y="563820"/>
                  </a:lnTo>
                  <a:lnTo>
                    <a:pt x="2515503" y="556591"/>
                  </a:lnTo>
                  <a:lnTo>
                    <a:pt x="2443219" y="556591"/>
                  </a:lnTo>
                  <a:lnTo>
                    <a:pt x="2443219" y="520449"/>
                  </a:lnTo>
                  <a:lnTo>
                    <a:pt x="2392619" y="520449"/>
                  </a:lnTo>
                  <a:lnTo>
                    <a:pt x="2392619" y="502378"/>
                  </a:lnTo>
                  <a:lnTo>
                    <a:pt x="2345634" y="502378"/>
                  </a:lnTo>
                  <a:lnTo>
                    <a:pt x="2345634" y="491535"/>
                  </a:lnTo>
                  <a:lnTo>
                    <a:pt x="2229979" y="491535"/>
                  </a:lnTo>
                  <a:lnTo>
                    <a:pt x="2229979" y="480692"/>
                  </a:lnTo>
                  <a:lnTo>
                    <a:pt x="2164923" y="480692"/>
                  </a:lnTo>
                  <a:lnTo>
                    <a:pt x="2164923" y="466236"/>
                  </a:lnTo>
                  <a:lnTo>
                    <a:pt x="2114324" y="466236"/>
                  </a:lnTo>
                  <a:lnTo>
                    <a:pt x="2114324" y="455393"/>
                  </a:lnTo>
                  <a:lnTo>
                    <a:pt x="1951683" y="455393"/>
                  </a:lnTo>
                  <a:lnTo>
                    <a:pt x="1951683" y="444550"/>
                  </a:lnTo>
                  <a:lnTo>
                    <a:pt x="1763743" y="444550"/>
                  </a:lnTo>
                  <a:lnTo>
                    <a:pt x="1763743" y="422865"/>
                  </a:lnTo>
                  <a:lnTo>
                    <a:pt x="1709530" y="422865"/>
                  </a:lnTo>
                  <a:lnTo>
                    <a:pt x="1709530" y="404794"/>
                  </a:lnTo>
                  <a:lnTo>
                    <a:pt x="1691459" y="404794"/>
                  </a:lnTo>
                  <a:lnTo>
                    <a:pt x="1691459" y="383108"/>
                  </a:lnTo>
                  <a:lnTo>
                    <a:pt x="1662545" y="383108"/>
                  </a:lnTo>
                  <a:lnTo>
                    <a:pt x="1662545" y="365037"/>
                  </a:lnTo>
                  <a:lnTo>
                    <a:pt x="1601103" y="365037"/>
                  </a:lnTo>
                  <a:lnTo>
                    <a:pt x="1601103" y="350580"/>
                  </a:lnTo>
                  <a:lnTo>
                    <a:pt x="1452920" y="350580"/>
                  </a:lnTo>
                  <a:lnTo>
                    <a:pt x="1452920" y="328895"/>
                  </a:lnTo>
                  <a:lnTo>
                    <a:pt x="1236066" y="328895"/>
                  </a:lnTo>
                  <a:lnTo>
                    <a:pt x="1236066" y="303595"/>
                  </a:lnTo>
                  <a:lnTo>
                    <a:pt x="1210766" y="303595"/>
                  </a:lnTo>
                  <a:lnTo>
                    <a:pt x="1210766" y="274681"/>
                  </a:lnTo>
                  <a:lnTo>
                    <a:pt x="1189081" y="274681"/>
                  </a:lnTo>
                  <a:lnTo>
                    <a:pt x="1189081" y="260224"/>
                  </a:lnTo>
                  <a:lnTo>
                    <a:pt x="1058969" y="260224"/>
                  </a:lnTo>
                  <a:lnTo>
                    <a:pt x="1058969" y="231311"/>
                  </a:lnTo>
                  <a:lnTo>
                    <a:pt x="1011984" y="231311"/>
                  </a:lnTo>
                  <a:lnTo>
                    <a:pt x="1011984" y="198783"/>
                  </a:lnTo>
                  <a:lnTo>
                    <a:pt x="950542" y="198783"/>
                  </a:lnTo>
                  <a:lnTo>
                    <a:pt x="950542" y="173483"/>
                  </a:lnTo>
                  <a:lnTo>
                    <a:pt x="863800" y="173483"/>
                  </a:lnTo>
                  <a:lnTo>
                    <a:pt x="863800" y="144569"/>
                  </a:lnTo>
                  <a:lnTo>
                    <a:pt x="784287" y="144569"/>
                  </a:lnTo>
                  <a:lnTo>
                    <a:pt x="784287" y="130112"/>
                  </a:lnTo>
                  <a:lnTo>
                    <a:pt x="755373" y="130112"/>
                  </a:lnTo>
                  <a:lnTo>
                    <a:pt x="755373" y="104813"/>
                  </a:lnTo>
                  <a:lnTo>
                    <a:pt x="672246" y="104813"/>
                  </a:lnTo>
                  <a:lnTo>
                    <a:pt x="679475" y="97584"/>
                  </a:lnTo>
                  <a:lnTo>
                    <a:pt x="618033" y="97584"/>
                  </a:lnTo>
                  <a:lnTo>
                    <a:pt x="618033" y="65056"/>
                  </a:lnTo>
                  <a:lnTo>
                    <a:pt x="361422" y="65056"/>
                  </a:lnTo>
                  <a:lnTo>
                    <a:pt x="368651" y="57827"/>
                  </a:lnTo>
                  <a:lnTo>
                    <a:pt x="321666" y="57827"/>
                  </a:lnTo>
                  <a:lnTo>
                    <a:pt x="321666" y="36142"/>
                  </a:lnTo>
                  <a:lnTo>
                    <a:pt x="271067" y="36142"/>
                  </a:lnTo>
                  <a:lnTo>
                    <a:pt x="271067" y="18071"/>
                  </a:lnTo>
                  <a:lnTo>
                    <a:pt x="90355" y="18071"/>
                  </a:lnTo>
                  <a:lnTo>
                    <a:pt x="90355" y="0"/>
                  </a:lnTo>
                  <a:lnTo>
                    <a:pt x="0" y="0"/>
                  </a:lnTo>
                </a:path>
              </a:pathLst>
            </a:custGeom>
            <a:noFill/>
            <a:ln w="28575">
              <a:solidFill>
                <a:schemeClr val="accent1"/>
              </a:solidFill>
              <a:miter lim="800000"/>
              <a:headEnd/>
              <a:tailEnd/>
            </a:ln>
          </p:spPr>
          <p:txBody>
            <a:bodyPr rtlCol="0" anchor="ctr"/>
            <a:lstStyle/>
            <a:p>
              <a:pPr algn="ctr"/>
              <a:endParaRPr lang="en-US" dirty="0"/>
            </a:p>
          </p:txBody>
        </p:sp>
        <p:cxnSp>
          <p:nvCxnSpPr>
            <p:cNvPr id="352" name="Straight Connector 351">
              <a:extLst>
                <a:ext uri="{FF2B5EF4-FFF2-40B4-BE49-F238E27FC236}">
                  <a16:creationId xmlns:a16="http://schemas.microsoft.com/office/drawing/2014/main" id="{463AE505-67B6-7C17-A6CF-D51A729C7ED5}"/>
                </a:ext>
              </a:extLst>
            </p:cNvPr>
            <p:cNvCxnSpPr>
              <a:cxnSpLocks/>
            </p:cNvCxnSpPr>
            <p:nvPr/>
          </p:nvCxnSpPr>
          <p:spPr bwMode="auto">
            <a:xfrm>
              <a:off x="10701251" y="3397014"/>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53" name="Straight Connector 352">
              <a:extLst>
                <a:ext uri="{FF2B5EF4-FFF2-40B4-BE49-F238E27FC236}">
                  <a16:creationId xmlns:a16="http://schemas.microsoft.com/office/drawing/2014/main" id="{B896BD32-3197-46BF-5594-F26A91DAE9F2}"/>
                </a:ext>
              </a:extLst>
            </p:cNvPr>
            <p:cNvCxnSpPr>
              <a:cxnSpLocks/>
            </p:cNvCxnSpPr>
            <p:nvPr/>
          </p:nvCxnSpPr>
          <p:spPr bwMode="auto">
            <a:xfrm>
              <a:off x="11303615" y="3461979"/>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357F97A1-3534-E867-00B6-9E31D71CE3A9}"/>
                </a:ext>
              </a:extLst>
            </p:cNvPr>
            <p:cNvCxnSpPr>
              <a:cxnSpLocks/>
            </p:cNvCxnSpPr>
            <p:nvPr/>
          </p:nvCxnSpPr>
          <p:spPr bwMode="auto">
            <a:xfrm>
              <a:off x="10720967" y="3397014"/>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E77F199A-041D-B3D2-81E5-5DA95ADC2C2D}"/>
                </a:ext>
              </a:extLst>
            </p:cNvPr>
            <p:cNvCxnSpPr>
              <a:cxnSpLocks/>
            </p:cNvCxnSpPr>
            <p:nvPr/>
          </p:nvCxnSpPr>
          <p:spPr bwMode="auto">
            <a:xfrm>
              <a:off x="11219171" y="3461979"/>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2C7357F0-A95D-0D20-1E6D-DA419792E3D4}"/>
                </a:ext>
              </a:extLst>
            </p:cNvPr>
            <p:cNvCxnSpPr>
              <a:cxnSpLocks/>
            </p:cNvCxnSpPr>
            <p:nvPr/>
          </p:nvCxnSpPr>
          <p:spPr bwMode="auto">
            <a:xfrm>
              <a:off x="10769775" y="3397014"/>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3EF5C290-37F5-2920-4058-34B61C64E4A3}"/>
                </a:ext>
              </a:extLst>
            </p:cNvPr>
            <p:cNvCxnSpPr>
              <a:cxnSpLocks/>
            </p:cNvCxnSpPr>
            <p:nvPr/>
          </p:nvCxnSpPr>
          <p:spPr bwMode="auto">
            <a:xfrm>
              <a:off x="10662830" y="3397014"/>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A32A8792-BD61-C4CB-FB22-C09CE46CCE10}"/>
                </a:ext>
              </a:extLst>
            </p:cNvPr>
            <p:cNvCxnSpPr>
              <a:cxnSpLocks/>
            </p:cNvCxnSpPr>
            <p:nvPr/>
          </p:nvCxnSpPr>
          <p:spPr bwMode="auto">
            <a:xfrm>
              <a:off x="9936852" y="3270515"/>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CE73391E-1339-1A9A-BB70-A4F83BFDFCA3}"/>
                </a:ext>
              </a:extLst>
            </p:cNvPr>
            <p:cNvCxnSpPr>
              <a:cxnSpLocks/>
            </p:cNvCxnSpPr>
            <p:nvPr/>
          </p:nvCxnSpPr>
          <p:spPr bwMode="auto">
            <a:xfrm>
              <a:off x="10060284" y="3292201"/>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3E283367-FAE0-7DCD-BE5E-95E20D1C7891}"/>
                </a:ext>
              </a:extLst>
            </p:cNvPr>
            <p:cNvCxnSpPr>
              <a:cxnSpLocks/>
            </p:cNvCxnSpPr>
            <p:nvPr/>
          </p:nvCxnSpPr>
          <p:spPr bwMode="auto">
            <a:xfrm>
              <a:off x="10539771" y="3397014"/>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44564041-2EDF-5AA4-8DCD-44B621E614E7}"/>
                </a:ext>
              </a:extLst>
            </p:cNvPr>
            <p:cNvCxnSpPr>
              <a:cxnSpLocks/>
            </p:cNvCxnSpPr>
            <p:nvPr/>
          </p:nvCxnSpPr>
          <p:spPr bwMode="auto">
            <a:xfrm>
              <a:off x="9999328" y="3295815"/>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46DD95EC-FC4D-BD09-3F5D-85CDD4D1E8DB}"/>
                </a:ext>
              </a:extLst>
            </p:cNvPr>
            <p:cNvCxnSpPr>
              <a:cxnSpLocks/>
            </p:cNvCxnSpPr>
            <p:nvPr/>
          </p:nvCxnSpPr>
          <p:spPr bwMode="auto">
            <a:xfrm>
              <a:off x="9952602" y="3284972"/>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46DD9397-777E-DC20-CF08-F1A363D91ED2}"/>
                </a:ext>
              </a:extLst>
            </p:cNvPr>
            <p:cNvCxnSpPr>
              <a:cxnSpLocks/>
            </p:cNvCxnSpPr>
            <p:nvPr/>
          </p:nvCxnSpPr>
          <p:spPr bwMode="auto">
            <a:xfrm>
              <a:off x="10630203" y="3397014"/>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E120973E-AD5B-797D-E171-5F39AB31825C}"/>
                </a:ext>
              </a:extLst>
            </p:cNvPr>
            <p:cNvCxnSpPr>
              <a:cxnSpLocks/>
            </p:cNvCxnSpPr>
            <p:nvPr/>
          </p:nvCxnSpPr>
          <p:spPr bwMode="auto">
            <a:xfrm>
              <a:off x="11362704" y="3469297"/>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99FD9597-DF34-921F-C252-94A786751F42}"/>
                </a:ext>
              </a:extLst>
            </p:cNvPr>
            <p:cNvCxnSpPr>
              <a:cxnSpLocks/>
            </p:cNvCxnSpPr>
            <p:nvPr/>
          </p:nvCxnSpPr>
          <p:spPr bwMode="auto">
            <a:xfrm>
              <a:off x="10344291" y="3360871"/>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E13D1339-D55D-06FD-7F88-C089E2A018A4}"/>
                </a:ext>
              </a:extLst>
            </p:cNvPr>
            <p:cNvCxnSpPr>
              <a:cxnSpLocks/>
            </p:cNvCxnSpPr>
            <p:nvPr/>
          </p:nvCxnSpPr>
          <p:spPr bwMode="auto">
            <a:xfrm>
              <a:off x="10594975" y="3397014"/>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67" name="Straight Connector 366">
              <a:extLst>
                <a:ext uri="{FF2B5EF4-FFF2-40B4-BE49-F238E27FC236}">
                  <a16:creationId xmlns:a16="http://schemas.microsoft.com/office/drawing/2014/main" id="{01BD19B8-0069-D66E-0393-B5924096FB0A}"/>
                </a:ext>
              </a:extLst>
            </p:cNvPr>
            <p:cNvCxnSpPr>
              <a:cxnSpLocks/>
            </p:cNvCxnSpPr>
            <p:nvPr/>
          </p:nvCxnSpPr>
          <p:spPr bwMode="auto">
            <a:xfrm>
              <a:off x="11099367" y="3461979"/>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ABDD513F-E013-297F-F10A-62CDBBA04313}"/>
                </a:ext>
              </a:extLst>
            </p:cNvPr>
            <p:cNvCxnSpPr>
              <a:cxnSpLocks/>
            </p:cNvCxnSpPr>
            <p:nvPr/>
          </p:nvCxnSpPr>
          <p:spPr bwMode="auto">
            <a:xfrm>
              <a:off x="11237561" y="3461979"/>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07328395-BC47-D0DD-5C53-B362E2A26415}"/>
                </a:ext>
              </a:extLst>
            </p:cNvPr>
            <p:cNvCxnSpPr>
              <a:cxnSpLocks/>
            </p:cNvCxnSpPr>
            <p:nvPr/>
          </p:nvCxnSpPr>
          <p:spPr bwMode="auto">
            <a:xfrm>
              <a:off x="9642086" y="3241104"/>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31C125FB-2EA4-4E3A-03A3-7C4B8FE9677F}"/>
                </a:ext>
              </a:extLst>
            </p:cNvPr>
            <p:cNvCxnSpPr>
              <a:cxnSpLocks/>
            </p:cNvCxnSpPr>
            <p:nvPr/>
          </p:nvCxnSpPr>
          <p:spPr bwMode="auto">
            <a:xfrm>
              <a:off x="10151038" y="3313886"/>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04EFDAF0-D4D0-EA67-798D-0B1AD4BF8161}"/>
                </a:ext>
              </a:extLst>
            </p:cNvPr>
            <p:cNvCxnSpPr>
              <a:cxnSpLocks/>
            </p:cNvCxnSpPr>
            <p:nvPr/>
          </p:nvCxnSpPr>
          <p:spPr bwMode="auto">
            <a:xfrm>
              <a:off x="9768964" y="3245396"/>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CFEF7A9F-2A09-3F77-FD61-0CACB590BA1E}"/>
                </a:ext>
              </a:extLst>
            </p:cNvPr>
            <p:cNvCxnSpPr>
              <a:cxnSpLocks/>
            </p:cNvCxnSpPr>
            <p:nvPr/>
          </p:nvCxnSpPr>
          <p:spPr bwMode="auto">
            <a:xfrm>
              <a:off x="9578100" y="3230066"/>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B35B863A-7513-DF78-7786-18A671C54C77}"/>
                </a:ext>
              </a:extLst>
            </p:cNvPr>
            <p:cNvCxnSpPr>
              <a:cxnSpLocks/>
            </p:cNvCxnSpPr>
            <p:nvPr/>
          </p:nvCxnSpPr>
          <p:spPr bwMode="auto">
            <a:xfrm>
              <a:off x="9920431" y="3266208"/>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4EBEFC57-5985-165E-7C6E-7E595CEF0CB5}"/>
                </a:ext>
              </a:extLst>
            </p:cNvPr>
            <p:cNvCxnSpPr>
              <a:cxnSpLocks/>
            </p:cNvCxnSpPr>
            <p:nvPr/>
          </p:nvCxnSpPr>
          <p:spPr bwMode="auto">
            <a:xfrm>
              <a:off x="9550129" y="3215804"/>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7AA540A2-796D-FE5A-DB44-BC9B8F8B5A31}"/>
                </a:ext>
              </a:extLst>
            </p:cNvPr>
            <p:cNvCxnSpPr>
              <a:cxnSpLocks/>
            </p:cNvCxnSpPr>
            <p:nvPr/>
          </p:nvCxnSpPr>
          <p:spPr bwMode="auto">
            <a:xfrm>
              <a:off x="10221578" y="330342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2269AFB3-1FBA-F2EF-0605-D69B7CC1D6C8}"/>
                </a:ext>
              </a:extLst>
            </p:cNvPr>
            <p:cNvCxnSpPr>
              <a:cxnSpLocks/>
            </p:cNvCxnSpPr>
            <p:nvPr/>
          </p:nvCxnSpPr>
          <p:spPr bwMode="auto">
            <a:xfrm>
              <a:off x="9358913" y="3148008"/>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C11508C0-4193-FD2D-F35C-FA0CC15B3C61}"/>
                </a:ext>
              </a:extLst>
            </p:cNvPr>
            <p:cNvCxnSpPr>
              <a:cxnSpLocks/>
            </p:cNvCxnSpPr>
            <p:nvPr/>
          </p:nvCxnSpPr>
          <p:spPr bwMode="auto">
            <a:xfrm>
              <a:off x="9675684" y="3248333"/>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7A7CFB69-3E7B-BCF1-AF18-5F2549B7305C}"/>
                </a:ext>
              </a:extLst>
            </p:cNvPr>
            <p:cNvCxnSpPr>
              <a:cxnSpLocks/>
            </p:cNvCxnSpPr>
            <p:nvPr/>
          </p:nvCxnSpPr>
          <p:spPr bwMode="auto">
            <a:xfrm>
              <a:off x="9439529" y="3176922"/>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FDE4A269-756E-4337-757F-0653FFAB05E3}"/>
                </a:ext>
              </a:extLst>
            </p:cNvPr>
            <p:cNvCxnSpPr>
              <a:cxnSpLocks/>
            </p:cNvCxnSpPr>
            <p:nvPr/>
          </p:nvCxnSpPr>
          <p:spPr bwMode="auto">
            <a:xfrm>
              <a:off x="10235490" y="3307034"/>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29A02BD6-4466-4C56-D3C1-6074AA95016A}"/>
                </a:ext>
              </a:extLst>
            </p:cNvPr>
            <p:cNvCxnSpPr>
              <a:cxnSpLocks/>
            </p:cNvCxnSpPr>
            <p:nvPr/>
          </p:nvCxnSpPr>
          <p:spPr bwMode="auto">
            <a:xfrm>
              <a:off x="9620749" y="3223034"/>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B64F4CAE-9024-6D96-E04A-3D76FC4401D8}"/>
                </a:ext>
              </a:extLst>
            </p:cNvPr>
            <p:cNvCxnSpPr>
              <a:cxnSpLocks/>
            </p:cNvCxnSpPr>
            <p:nvPr/>
          </p:nvCxnSpPr>
          <p:spPr bwMode="auto">
            <a:xfrm>
              <a:off x="10092995" y="3288586"/>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F7FAFAD8-D9F9-D99D-48A4-BA4E83DFD165}"/>
                </a:ext>
              </a:extLst>
            </p:cNvPr>
            <p:cNvCxnSpPr>
              <a:cxnSpLocks/>
            </p:cNvCxnSpPr>
            <p:nvPr/>
          </p:nvCxnSpPr>
          <p:spPr bwMode="auto">
            <a:xfrm>
              <a:off x="9799160" y="3245787"/>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0C405484-C8AF-132D-5147-4D22AFE5CA00}"/>
                </a:ext>
              </a:extLst>
            </p:cNvPr>
            <p:cNvCxnSpPr>
              <a:cxnSpLocks/>
            </p:cNvCxnSpPr>
            <p:nvPr/>
          </p:nvCxnSpPr>
          <p:spPr bwMode="auto">
            <a:xfrm>
              <a:off x="9859630" y="3259175"/>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69A2B389-A891-1712-1C7F-4C2DAAC8BAF9}"/>
                </a:ext>
              </a:extLst>
            </p:cNvPr>
            <p:cNvCxnSpPr>
              <a:cxnSpLocks/>
            </p:cNvCxnSpPr>
            <p:nvPr/>
          </p:nvCxnSpPr>
          <p:spPr bwMode="auto">
            <a:xfrm>
              <a:off x="9610110" y="3226647"/>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B5728F83-9989-DAD6-D05B-9E2F0ADB19FE}"/>
                </a:ext>
              </a:extLst>
            </p:cNvPr>
            <p:cNvCxnSpPr>
              <a:cxnSpLocks/>
            </p:cNvCxnSpPr>
            <p:nvPr/>
          </p:nvCxnSpPr>
          <p:spPr bwMode="auto">
            <a:xfrm>
              <a:off x="9886803" y="3266208"/>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80837401-DD92-6030-1BB0-030E62B108BA}"/>
                </a:ext>
              </a:extLst>
            </p:cNvPr>
            <p:cNvCxnSpPr>
              <a:cxnSpLocks/>
            </p:cNvCxnSpPr>
            <p:nvPr/>
          </p:nvCxnSpPr>
          <p:spPr bwMode="auto">
            <a:xfrm>
              <a:off x="9334638" y="3136969"/>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8035E868-63FD-2F8F-FE84-1F3F28088905}"/>
                </a:ext>
              </a:extLst>
            </p:cNvPr>
            <p:cNvCxnSpPr>
              <a:cxnSpLocks/>
            </p:cNvCxnSpPr>
            <p:nvPr/>
          </p:nvCxnSpPr>
          <p:spPr bwMode="auto">
            <a:xfrm>
              <a:off x="9288781" y="311947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CC7B60D4-2D4D-41AE-E7B3-A94FD54FE20C}"/>
                </a:ext>
              </a:extLst>
            </p:cNvPr>
            <p:cNvCxnSpPr>
              <a:cxnSpLocks/>
            </p:cNvCxnSpPr>
            <p:nvPr/>
          </p:nvCxnSpPr>
          <p:spPr bwMode="auto">
            <a:xfrm>
              <a:off x="9213034" y="3122979"/>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EE241A79-5130-F63C-FC88-1F531955F26D}"/>
                </a:ext>
              </a:extLst>
            </p:cNvPr>
            <p:cNvCxnSpPr>
              <a:cxnSpLocks/>
            </p:cNvCxnSpPr>
            <p:nvPr/>
          </p:nvCxnSpPr>
          <p:spPr bwMode="auto">
            <a:xfrm>
              <a:off x="10893212" y="3461979"/>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D9BC4D6F-BBA0-804A-4779-3D733910A2A4}"/>
                </a:ext>
              </a:extLst>
            </p:cNvPr>
            <p:cNvCxnSpPr>
              <a:cxnSpLocks/>
            </p:cNvCxnSpPr>
            <p:nvPr/>
          </p:nvCxnSpPr>
          <p:spPr bwMode="auto">
            <a:xfrm>
              <a:off x="10953999" y="3461979"/>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D3D869CD-0A30-8A28-D6D2-C5E63AB7834E}"/>
                </a:ext>
              </a:extLst>
            </p:cNvPr>
            <p:cNvCxnSpPr>
              <a:cxnSpLocks/>
            </p:cNvCxnSpPr>
            <p:nvPr/>
          </p:nvCxnSpPr>
          <p:spPr bwMode="auto">
            <a:xfrm>
              <a:off x="9744267" y="3249613"/>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941907F5-E8FA-D6B8-3B58-96F5AD268388}"/>
                </a:ext>
              </a:extLst>
            </p:cNvPr>
            <p:cNvCxnSpPr>
              <a:cxnSpLocks/>
            </p:cNvCxnSpPr>
            <p:nvPr/>
          </p:nvCxnSpPr>
          <p:spPr bwMode="auto">
            <a:xfrm>
              <a:off x="10854525" y="3461979"/>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557517F3-F2DF-CBF5-7D97-D7081542B933}"/>
                </a:ext>
              </a:extLst>
            </p:cNvPr>
            <p:cNvCxnSpPr>
              <a:cxnSpLocks/>
            </p:cNvCxnSpPr>
            <p:nvPr/>
          </p:nvCxnSpPr>
          <p:spPr bwMode="auto">
            <a:xfrm>
              <a:off x="10933018" y="3461979"/>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3D08854B-6176-5E1D-B5AF-139BDADA5932}"/>
                </a:ext>
              </a:extLst>
            </p:cNvPr>
            <p:cNvCxnSpPr>
              <a:cxnSpLocks/>
            </p:cNvCxnSpPr>
            <p:nvPr/>
          </p:nvCxnSpPr>
          <p:spPr bwMode="auto">
            <a:xfrm>
              <a:off x="10269964" y="3335677"/>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BE3A41EA-DFC4-FE21-C699-B4233771F716}"/>
                </a:ext>
              </a:extLst>
            </p:cNvPr>
            <p:cNvCxnSpPr>
              <a:cxnSpLocks/>
            </p:cNvCxnSpPr>
            <p:nvPr/>
          </p:nvCxnSpPr>
          <p:spPr bwMode="auto">
            <a:xfrm>
              <a:off x="10366750" y="3389786"/>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3A84D49A-8843-7839-123E-943DB5C37B98}"/>
                </a:ext>
              </a:extLst>
            </p:cNvPr>
            <p:cNvCxnSpPr>
              <a:cxnSpLocks/>
            </p:cNvCxnSpPr>
            <p:nvPr/>
          </p:nvCxnSpPr>
          <p:spPr bwMode="auto">
            <a:xfrm>
              <a:off x="9507699" y="319921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918F6E00-937C-7B0D-61A3-13505388BFF1}"/>
                </a:ext>
              </a:extLst>
            </p:cNvPr>
            <p:cNvCxnSpPr>
              <a:cxnSpLocks/>
            </p:cNvCxnSpPr>
            <p:nvPr/>
          </p:nvCxnSpPr>
          <p:spPr bwMode="auto">
            <a:xfrm>
              <a:off x="10485874" y="3397014"/>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AC2A60A4-AC6D-4B60-BBF3-7787D36E0FBB}"/>
                </a:ext>
              </a:extLst>
            </p:cNvPr>
            <p:cNvCxnSpPr>
              <a:cxnSpLocks/>
            </p:cNvCxnSpPr>
            <p:nvPr/>
          </p:nvCxnSpPr>
          <p:spPr bwMode="auto">
            <a:xfrm>
              <a:off x="10448501" y="3397014"/>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173A39DF-0ECF-1B56-CD41-3582F9F30F12}"/>
                </a:ext>
              </a:extLst>
            </p:cNvPr>
            <p:cNvCxnSpPr>
              <a:cxnSpLocks/>
            </p:cNvCxnSpPr>
            <p:nvPr/>
          </p:nvCxnSpPr>
          <p:spPr bwMode="auto">
            <a:xfrm>
              <a:off x="10424033" y="3397014"/>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676AEEB7-2B0D-8058-A81C-27F5B7FE986B}"/>
                </a:ext>
              </a:extLst>
            </p:cNvPr>
            <p:cNvCxnSpPr>
              <a:cxnSpLocks/>
            </p:cNvCxnSpPr>
            <p:nvPr/>
          </p:nvCxnSpPr>
          <p:spPr bwMode="auto">
            <a:xfrm>
              <a:off x="10803204" y="3461979"/>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FCDC19DF-BE8B-18EF-860B-7586DD20563B}"/>
                </a:ext>
              </a:extLst>
            </p:cNvPr>
            <p:cNvCxnSpPr>
              <a:cxnSpLocks/>
            </p:cNvCxnSpPr>
            <p:nvPr/>
          </p:nvCxnSpPr>
          <p:spPr bwMode="auto">
            <a:xfrm>
              <a:off x="10982697" y="3461979"/>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94AEEAA2-3921-5F63-57E4-AC8DDA184328}"/>
                </a:ext>
              </a:extLst>
            </p:cNvPr>
            <p:cNvCxnSpPr>
              <a:cxnSpLocks/>
            </p:cNvCxnSpPr>
            <p:nvPr/>
          </p:nvCxnSpPr>
          <p:spPr bwMode="auto">
            <a:xfrm>
              <a:off x="10251541" y="3311447"/>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83" name="Straight Connector 382">
              <a:extLst>
                <a:ext uri="{FF2B5EF4-FFF2-40B4-BE49-F238E27FC236}">
                  <a16:creationId xmlns:a16="http://schemas.microsoft.com/office/drawing/2014/main" id="{8FE4920E-8E6A-53E6-A94F-2A1116265F7F}"/>
                </a:ext>
              </a:extLst>
            </p:cNvPr>
            <p:cNvCxnSpPr>
              <a:cxnSpLocks/>
            </p:cNvCxnSpPr>
            <p:nvPr/>
          </p:nvCxnSpPr>
          <p:spPr bwMode="auto">
            <a:xfrm>
              <a:off x="10507180" y="3397014"/>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8AADDC3B-03F2-D321-E775-A5BC1CF696AA}"/>
                </a:ext>
              </a:extLst>
            </p:cNvPr>
            <p:cNvCxnSpPr>
              <a:cxnSpLocks/>
            </p:cNvCxnSpPr>
            <p:nvPr/>
          </p:nvCxnSpPr>
          <p:spPr bwMode="auto">
            <a:xfrm>
              <a:off x="10919063" y="3461979"/>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85" name="Straight Connector 384">
              <a:extLst>
                <a:ext uri="{FF2B5EF4-FFF2-40B4-BE49-F238E27FC236}">
                  <a16:creationId xmlns:a16="http://schemas.microsoft.com/office/drawing/2014/main" id="{E9D850BE-E586-8A5F-8269-DFCE7FC51B57}"/>
                </a:ext>
              </a:extLst>
            </p:cNvPr>
            <p:cNvCxnSpPr>
              <a:cxnSpLocks/>
            </p:cNvCxnSpPr>
            <p:nvPr/>
          </p:nvCxnSpPr>
          <p:spPr bwMode="auto">
            <a:xfrm>
              <a:off x="10827105" y="3461979"/>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86" name="Straight Connector 385">
              <a:extLst>
                <a:ext uri="{FF2B5EF4-FFF2-40B4-BE49-F238E27FC236}">
                  <a16:creationId xmlns:a16="http://schemas.microsoft.com/office/drawing/2014/main" id="{ED3DEB06-11F9-7388-9CE1-D05E63A9648B}"/>
                </a:ext>
              </a:extLst>
            </p:cNvPr>
            <p:cNvCxnSpPr>
              <a:cxnSpLocks/>
            </p:cNvCxnSpPr>
            <p:nvPr/>
          </p:nvCxnSpPr>
          <p:spPr bwMode="auto">
            <a:xfrm>
              <a:off x="8882683" y="3065016"/>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87" name="Straight Connector 386">
              <a:extLst>
                <a:ext uri="{FF2B5EF4-FFF2-40B4-BE49-F238E27FC236}">
                  <a16:creationId xmlns:a16="http://schemas.microsoft.com/office/drawing/2014/main" id="{74B84F63-F469-7616-C5C4-3891AF10AD9F}"/>
                </a:ext>
              </a:extLst>
            </p:cNvPr>
            <p:cNvCxnSpPr>
              <a:cxnSpLocks/>
            </p:cNvCxnSpPr>
            <p:nvPr/>
          </p:nvCxnSpPr>
          <p:spPr bwMode="auto">
            <a:xfrm>
              <a:off x="8754869" y="3065016"/>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8DB9B61A-844D-B7CE-C02B-715928530927}"/>
                </a:ext>
              </a:extLst>
            </p:cNvPr>
            <p:cNvCxnSpPr>
              <a:cxnSpLocks/>
            </p:cNvCxnSpPr>
            <p:nvPr/>
          </p:nvCxnSpPr>
          <p:spPr bwMode="auto">
            <a:xfrm>
              <a:off x="9068271" y="3083176"/>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89" name="Straight Connector 388">
              <a:extLst>
                <a:ext uri="{FF2B5EF4-FFF2-40B4-BE49-F238E27FC236}">
                  <a16:creationId xmlns:a16="http://schemas.microsoft.com/office/drawing/2014/main" id="{15FA3E19-A724-60D9-D9BA-0339D1C01AB3}"/>
                </a:ext>
              </a:extLst>
            </p:cNvPr>
            <p:cNvCxnSpPr>
              <a:cxnSpLocks/>
            </p:cNvCxnSpPr>
            <p:nvPr/>
          </p:nvCxnSpPr>
          <p:spPr bwMode="auto">
            <a:xfrm>
              <a:off x="8494110" y="297466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8E067E41-1E2E-5A50-781D-C73D18DA6B10}"/>
                </a:ext>
              </a:extLst>
            </p:cNvPr>
            <p:cNvCxnSpPr>
              <a:cxnSpLocks/>
            </p:cNvCxnSpPr>
            <p:nvPr/>
          </p:nvCxnSpPr>
          <p:spPr bwMode="auto">
            <a:xfrm>
              <a:off x="8845544" y="306863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91" name="Straight Connector 390">
              <a:extLst>
                <a:ext uri="{FF2B5EF4-FFF2-40B4-BE49-F238E27FC236}">
                  <a16:creationId xmlns:a16="http://schemas.microsoft.com/office/drawing/2014/main" id="{38A23EC8-36C0-7ACE-7F91-EA5C68EE7D06}"/>
                </a:ext>
              </a:extLst>
            </p:cNvPr>
            <p:cNvCxnSpPr>
              <a:cxnSpLocks/>
            </p:cNvCxnSpPr>
            <p:nvPr/>
          </p:nvCxnSpPr>
          <p:spPr bwMode="auto">
            <a:xfrm>
              <a:off x="7937374" y="2837319"/>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D9C20E59-56FF-D629-1DB0-07BDCEDCA9F5}"/>
                </a:ext>
              </a:extLst>
            </p:cNvPr>
            <p:cNvCxnSpPr>
              <a:cxnSpLocks/>
            </p:cNvCxnSpPr>
            <p:nvPr/>
          </p:nvCxnSpPr>
          <p:spPr bwMode="auto">
            <a:xfrm>
              <a:off x="6989791" y="2631308"/>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53624D7E-1974-D55A-3283-ED3D68B95838}"/>
                </a:ext>
              </a:extLst>
            </p:cNvPr>
            <p:cNvCxnSpPr>
              <a:cxnSpLocks/>
            </p:cNvCxnSpPr>
            <p:nvPr/>
          </p:nvCxnSpPr>
          <p:spPr bwMode="auto">
            <a:xfrm>
              <a:off x="7613164" y="2728892"/>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94" name="Straight Connector 393">
              <a:extLst>
                <a:ext uri="{FF2B5EF4-FFF2-40B4-BE49-F238E27FC236}">
                  <a16:creationId xmlns:a16="http://schemas.microsoft.com/office/drawing/2014/main" id="{B66E71FD-2D44-9995-047B-D6F127ADB5B7}"/>
                </a:ext>
              </a:extLst>
            </p:cNvPr>
            <p:cNvCxnSpPr>
              <a:cxnSpLocks/>
            </p:cNvCxnSpPr>
            <p:nvPr/>
          </p:nvCxnSpPr>
          <p:spPr bwMode="auto">
            <a:xfrm>
              <a:off x="8241019" y="2945746"/>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95" name="Straight Connector 394">
              <a:extLst>
                <a:ext uri="{FF2B5EF4-FFF2-40B4-BE49-F238E27FC236}">
                  <a16:creationId xmlns:a16="http://schemas.microsoft.com/office/drawing/2014/main" id="{E2204B0E-E283-875D-9256-7D424A9FA912}"/>
                </a:ext>
              </a:extLst>
            </p:cNvPr>
            <p:cNvCxnSpPr>
              <a:cxnSpLocks/>
            </p:cNvCxnSpPr>
            <p:nvPr/>
          </p:nvCxnSpPr>
          <p:spPr bwMode="auto">
            <a:xfrm>
              <a:off x="7850981" y="2808405"/>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245288EC-8FA9-ADE3-7B43-EA7CBAE37ECE}"/>
                </a:ext>
              </a:extLst>
            </p:cNvPr>
            <p:cNvCxnSpPr>
              <a:cxnSpLocks/>
            </p:cNvCxnSpPr>
            <p:nvPr/>
          </p:nvCxnSpPr>
          <p:spPr bwMode="auto">
            <a:xfrm>
              <a:off x="8384668" y="2952974"/>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97" name="Straight Connector 396">
              <a:extLst>
                <a:ext uri="{FF2B5EF4-FFF2-40B4-BE49-F238E27FC236}">
                  <a16:creationId xmlns:a16="http://schemas.microsoft.com/office/drawing/2014/main" id="{FAA88707-719B-9ED3-8AEF-33ED8F4F96A6}"/>
                </a:ext>
              </a:extLst>
            </p:cNvPr>
            <p:cNvCxnSpPr>
              <a:cxnSpLocks/>
            </p:cNvCxnSpPr>
            <p:nvPr/>
          </p:nvCxnSpPr>
          <p:spPr bwMode="auto">
            <a:xfrm>
              <a:off x="8277664" y="2945746"/>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98" name="Straight Connector 397">
              <a:extLst>
                <a:ext uri="{FF2B5EF4-FFF2-40B4-BE49-F238E27FC236}">
                  <a16:creationId xmlns:a16="http://schemas.microsoft.com/office/drawing/2014/main" id="{D827D80F-E7CF-E513-ABCE-34F98D45AFC5}"/>
                </a:ext>
              </a:extLst>
            </p:cNvPr>
            <p:cNvCxnSpPr>
              <a:cxnSpLocks/>
            </p:cNvCxnSpPr>
            <p:nvPr/>
          </p:nvCxnSpPr>
          <p:spPr bwMode="auto">
            <a:xfrm>
              <a:off x="7874882" y="2808405"/>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399" name="Straight Connector 398">
              <a:extLst>
                <a:ext uri="{FF2B5EF4-FFF2-40B4-BE49-F238E27FC236}">
                  <a16:creationId xmlns:a16="http://schemas.microsoft.com/office/drawing/2014/main" id="{8080FBBC-BC9B-697E-AE97-BD11A53012A0}"/>
                </a:ext>
              </a:extLst>
            </p:cNvPr>
            <p:cNvCxnSpPr>
              <a:cxnSpLocks/>
            </p:cNvCxnSpPr>
            <p:nvPr/>
          </p:nvCxnSpPr>
          <p:spPr bwMode="auto">
            <a:xfrm>
              <a:off x="9479032" y="3198743"/>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400" name="Straight Connector 399">
              <a:extLst>
                <a:ext uri="{FF2B5EF4-FFF2-40B4-BE49-F238E27FC236}">
                  <a16:creationId xmlns:a16="http://schemas.microsoft.com/office/drawing/2014/main" id="{B5D97FD1-6F04-A29E-B0D7-C9231050062B}"/>
                </a:ext>
              </a:extLst>
            </p:cNvPr>
            <p:cNvCxnSpPr>
              <a:cxnSpLocks/>
            </p:cNvCxnSpPr>
            <p:nvPr/>
          </p:nvCxnSpPr>
          <p:spPr bwMode="auto">
            <a:xfrm>
              <a:off x="10775223" y="3390297"/>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401" name="Straight Connector 400">
              <a:extLst>
                <a:ext uri="{FF2B5EF4-FFF2-40B4-BE49-F238E27FC236}">
                  <a16:creationId xmlns:a16="http://schemas.microsoft.com/office/drawing/2014/main" id="{82DF9360-B654-694D-3609-0CE48A2DC6E6}"/>
                </a:ext>
              </a:extLst>
            </p:cNvPr>
            <p:cNvCxnSpPr>
              <a:cxnSpLocks/>
            </p:cNvCxnSpPr>
            <p:nvPr/>
          </p:nvCxnSpPr>
          <p:spPr bwMode="auto">
            <a:xfrm>
              <a:off x="9375480" y="3148233"/>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402" name="Straight Connector 401">
              <a:extLst>
                <a:ext uri="{FF2B5EF4-FFF2-40B4-BE49-F238E27FC236}">
                  <a16:creationId xmlns:a16="http://schemas.microsoft.com/office/drawing/2014/main" id="{D3CBD003-22C7-0610-1725-758BC6007D98}"/>
                </a:ext>
              </a:extLst>
            </p:cNvPr>
            <p:cNvCxnSpPr>
              <a:cxnSpLocks/>
            </p:cNvCxnSpPr>
            <p:nvPr/>
          </p:nvCxnSpPr>
          <p:spPr bwMode="auto">
            <a:xfrm>
              <a:off x="7959204" y="2833706"/>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404" name="Straight Connector 403">
              <a:extLst>
                <a:ext uri="{FF2B5EF4-FFF2-40B4-BE49-F238E27FC236}">
                  <a16:creationId xmlns:a16="http://schemas.microsoft.com/office/drawing/2014/main" id="{313C8029-59E1-8395-E83A-B0817D5709C9}"/>
                </a:ext>
              </a:extLst>
            </p:cNvPr>
            <p:cNvCxnSpPr>
              <a:cxnSpLocks/>
            </p:cNvCxnSpPr>
            <p:nvPr/>
          </p:nvCxnSpPr>
          <p:spPr bwMode="auto">
            <a:xfrm>
              <a:off x="7449454" y="2696364"/>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405" name="Straight Connector 404">
              <a:extLst>
                <a:ext uri="{FF2B5EF4-FFF2-40B4-BE49-F238E27FC236}">
                  <a16:creationId xmlns:a16="http://schemas.microsoft.com/office/drawing/2014/main" id="{EA0FD176-2F4F-0373-606B-6D4A2BB47F84}"/>
                </a:ext>
              </a:extLst>
            </p:cNvPr>
            <p:cNvCxnSpPr>
              <a:cxnSpLocks/>
            </p:cNvCxnSpPr>
            <p:nvPr/>
          </p:nvCxnSpPr>
          <p:spPr bwMode="auto">
            <a:xfrm>
              <a:off x="7654810" y="2725278"/>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406" name="Straight Connector 405">
              <a:extLst>
                <a:ext uri="{FF2B5EF4-FFF2-40B4-BE49-F238E27FC236}">
                  <a16:creationId xmlns:a16="http://schemas.microsoft.com/office/drawing/2014/main" id="{29816FF3-1E4C-9F52-6924-03ED519D73F1}"/>
                </a:ext>
              </a:extLst>
            </p:cNvPr>
            <p:cNvCxnSpPr>
              <a:cxnSpLocks/>
            </p:cNvCxnSpPr>
            <p:nvPr/>
          </p:nvCxnSpPr>
          <p:spPr bwMode="auto">
            <a:xfrm>
              <a:off x="7269812" y="2656608"/>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407" name="Straight Connector 406">
              <a:extLst>
                <a:ext uri="{FF2B5EF4-FFF2-40B4-BE49-F238E27FC236}">
                  <a16:creationId xmlns:a16="http://schemas.microsoft.com/office/drawing/2014/main" id="{513B1D19-3021-F1FE-6412-823E5D2840B6}"/>
                </a:ext>
              </a:extLst>
            </p:cNvPr>
            <p:cNvCxnSpPr>
              <a:cxnSpLocks/>
            </p:cNvCxnSpPr>
            <p:nvPr/>
          </p:nvCxnSpPr>
          <p:spPr bwMode="auto">
            <a:xfrm>
              <a:off x="7398905" y="2692750"/>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408" name="Straight Connector 407">
              <a:extLst>
                <a:ext uri="{FF2B5EF4-FFF2-40B4-BE49-F238E27FC236}">
                  <a16:creationId xmlns:a16="http://schemas.microsoft.com/office/drawing/2014/main" id="{E1878D41-4345-DCED-9983-D79E59876891}"/>
                </a:ext>
              </a:extLst>
            </p:cNvPr>
            <p:cNvCxnSpPr>
              <a:cxnSpLocks/>
            </p:cNvCxnSpPr>
            <p:nvPr/>
          </p:nvCxnSpPr>
          <p:spPr bwMode="auto">
            <a:xfrm>
              <a:off x="7045008" y="2634923"/>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409" name="Straight Connector 408">
              <a:extLst>
                <a:ext uri="{FF2B5EF4-FFF2-40B4-BE49-F238E27FC236}">
                  <a16:creationId xmlns:a16="http://schemas.microsoft.com/office/drawing/2014/main" id="{FA315475-7DF6-93A8-1719-6BA00B209974}"/>
                </a:ext>
              </a:extLst>
            </p:cNvPr>
            <p:cNvCxnSpPr>
              <a:cxnSpLocks/>
            </p:cNvCxnSpPr>
            <p:nvPr/>
          </p:nvCxnSpPr>
          <p:spPr bwMode="auto">
            <a:xfrm>
              <a:off x="7549782" y="2696364"/>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410" name="Straight Connector 409">
              <a:extLst>
                <a:ext uri="{FF2B5EF4-FFF2-40B4-BE49-F238E27FC236}">
                  <a16:creationId xmlns:a16="http://schemas.microsoft.com/office/drawing/2014/main" id="{0523FBB1-B257-A99B-76B5-4D7BDECE2B5E}"/>
                </a:ext>
              </a:extLst>
            </p:cNvPr>
            <p:cNvCxnSpPr>
              <a:cxnSpLocks/>
            </p:cNvCxnSpPr>
            <p:nvPr/>
          </p:nvCxnSpPr>
          <p:spPr bwMode="auto">
            <a:xfrm>
              <a:off x="7374107" y="2689136"/>
              <a:ext cx="0" cy="68400"/>
            </a:xfrm>
            <a:prstGeom prst="line">
              <a:avLst/>
            </a:prstGeom>
            <a:noFill/>
            <a:ln w="19050" cap="flat" cmpd="sng" algn="ctr">
              <a:solidFill>
                <a:schemeClr val="accent1"/>
              </a:solidFill>
              <a:prstDash val="solid"/>
              <a:round/>
              <a:headEnd type="none" w="med" len="med"/>
              <a:tailEnd type="none" w="med" len="med"/>
            </a:ln>
            <a:effectLst/>
          </p:spPr>
        </p:cxnSp>
        <p:cxnSp>
          <p:nvCxnSpPr>
            <p:cNvPr id="411" name="Straight Connector 410">
              <a:extLst>
                <a:ext uri="{FF2B5EF4-FFF2-40B4-BE49-F238E27FC236}">
                  <a16:creationId xmlns:a16="http://schemas.microsoft.com/office/drawing/2014/main" id="{F0EFEBD4-B3E1-4FC3-1E79-B172F03D148E}"/>
                </a:ext>
              </a:extLst>
            </p:cNvPr>
            <p:cNvCxnSpPr>
              <a:cxnSpLocks/>
            </p:cNvCxnSpPr>
            <p:nvPr/>
          </p:nvCxnSpPr>
          <p:spPr bwMode="auto">
            <a:xfrm>
              <a:off x="7011082" y="2634922"/>
              <a:ext cx="0" cy="68400"/>
            </a:xfrm>
            <a:prstGeom prst="line">
              <a:avLst/>
            </a:prstGeom>
            <a:noFill/>
            <a:ln w="19050" cap="flat" cmpd="sng" algn="ctr">
              <a:solidFill>
                <a:schemeClr val="accent1"/>
              </a:solidFill>
              <a:prstDash val="solid"/>
              <a:round/>
              <a:headEnd type="none" w="med" len="med"/>
              <a:tailEnd type="none" w="med" len="med"/>
            </a:ln>
            <a:effectLst/>
          </p:spPr>
        </p:cxnSp>
      </p:grpSp>
      <p:sp>
        <p:nvSpPr>
          <p:cNvPr id="414" name="Freeform: Shape 413">
            <a:extLst>
              <a:ext uri="{FF2B5EF4-FFF2-40B4-BE49-F238E27FC236}">
                <a16:creationId xmlns:a16="http://schemas.microsoft.com/office/drawing/2014/main" id="{10275B51-C8D8-411F-2EEA-53E7F60A507A}"/>
              </a:ext>
            </a:extLst>
          </p:cNvPr>
          <p:cNvSpPr/>
          <p:nvPr/>
        </p:nvSpPr>
        <p:spPr bwMode="auto">
          <a:xfrm>
            <a:off x="6852461" y="2028904"/>
            <a:ext cx="4759940" cy="1062584"/>
          </a:xfrm>
          <a:custGeom>
            <a:avLst/>
            <a:gdLst>
              <a:gd name="connsiteX0" fmla="*/ 4759940 w 4759940"/>
              <a:gd name="connsiteY0" fmla="*/ 1062584 h 1062584"/>
              <a:gd name="connsiteX1" fmla="*/ 3834698 w 4759940"/>
              <a:gd name="connsiteY1" fmla="*/ 1062584 h 1062584"/>
              <a:gd name="connsiteX2" fmla="*/ 3834698 w 4759940"/>
              <a:gd name="connsiteY2" fmla="*/ 968614 h 1062584"/>
              <a:gd name="connsiteX3" fmla="*/ 3354005 w 4759940"/>
              <a:gd name="connsiteY3" fmla="*/ 968614 h 1062584"/>
              <a:gd name="connsiteX4" fmla="*/ 3354005 w 4759940"/>
              <a:gd name="connsiteY4" fmla="*/ 925243 h 1062584"/>
              <a:gd name="connsiteX5" fmla="*/ 2837170 w 4759940"/>
              <a:gd name="connsiteY5" fmla="*/ 925243 h 1062584"/>
              <a:gd name="connsiteX6" fmla="*/ 2837170 w 4759940"/>
              <a:gd name="connsiteY6" fmla="*/ 881872 h 1062584"/>
              <a:gd name="connsiteX7" fmla="*/ 2811871 w 4759940"/>
              <a:gd name="connsiteY7" fmla="*/ 881872 h 1062584"/>
              <a:gd name="connsiteX8" fmla="*/ 2811871 w 4759940"/>
              <a:gd name="connsiteY8" fmla="*/ 849344 h 1062584"/>
              <a:gd name="connsiteX9" fmla="*/ 2772114 w 4759940"/>
              <a:gd name="connsiteY9" fmla="*/ 849344 h 1062584"/>
              <a:gd name="connsiteX10" fmla="*/ 2772114 w 4759940"/>
              <a:gd name="connsiteY10" fmla="*/ 813202 h 1062584"/>
              <a:gd name="connsiteX11" fmla="*/ 2537189 w 4759940"/>
              <a:gd name="connsiteY11" fmla="*/ 813202 h 1062584"/>
              <a:gd name="connsiteX12" fmla="*/ 2537189 w 4759940"/>
              <a:gd name="connsiteY12" fmla="*/ 795131 h 1062584"/>
              <a:gd name="connsiteX13" fmla="*/ 2414305 w 4759940"/>
              <a:gd name="connsiteY13" fmla="*/ 795131 h 1062584"/>
              <a:gd name="connsiteX14" fmla="*/ 2414305 w 4759940"/>
              <a:gd name="connsiteY14" fmla="*/ 766217 h 1062584"/>
              <a:gd name="connsiteX15" fmla="*/ 2385392 w 4759940"/>
              <a:gd name="connsiteY15" fmla="*/ 766217 h 1062584"/>
              <a:gd name="connsiteX16" fmla="*/ 2385392 w 4759940"/>
              <a:gd name="connsiteY16" fmla="*/ 737303 h 1062584"/>
              <a:gd name="connsiteX17" fmla="*/ 2342021 w 4759940"/>
              <a:gd name="connsiteY17" fmla="*/ 737303 h 1062584"/>
              <a:gd name="connsiteX18" fmla="*/ 2342021 w 4759940"/>
              <a:gd name="connsiteY18" fmla="*/ 715618 h 1062584"/>
              <a:gd name="connsiteX19" fmla="*/ 2320335 w 4759940"/>
              <a:gd name="connsiteY19" fmla="*/ 715618 h 1062584"/>
              <a:gd name="connsiteX20" fmla="*/ 2320335 w 4759940"/>
              <a:gd name="connsiteY20" fmla="*/ 704775 h 1062584"/>
              <a:gd name="connsiteX21" fmla="*/ 2280579 w 4759940"/>
              <a:gd name="connsiteY21" fmla="*/ 704775 h 1062584"/>
              <a:gd name="connsiteX22" fmla="*/ 2280579 w 4759940"/>
              <a:gd name="connsiteY22" fmla="*/ 686704 h 1062584"/>
              <a:gd name="connsiteX23" fmla="*/ 2219137 w 4759940"/>
              <a:gd name="connsiteY23" fmla="*/ 686704 h 1062584"/>
              <a:gd name="connsiteX24" fmla="*/ 2219137 w 4759940"/>
              <a:gd name="connsiteY24" fmla="*/ 665018 h 1062584"/>
              <a:gd name="connsiteX25" fmla="*/ 2190223 w 4759940"/>
              <a:gd name="connsiteY25" fmla="*/ 665018 h 1062584"/>
              <a:gd name="connsiteX26" fmla="*/ 2190223 w 4759940"/>
              <a:gd name="connsiteY26" fmla="*/ 643333 h 1062584"/>
              <a:gd name="connsiteX27" fmla="*/ 2096253 w 4759940"/>
              <a:gd name="connsiteY27" fmla="*/ 643333 h 1062584"/>
              <a:gd name="connsiteX28" fmla="*/ 2096253 w 4759940"/>
              <a:gd name="connsiteY28" fmla="*/ 607191 h 1062584"/>
              <a:gd name="connsiteX29" fmla="*/ 2070954 w 4759940"/>
              <a:gd name="connsiteY29" fmla="*/ 607191 h 1062584"/>
              <a:gd name="connsiteX30" fmla="*/ 2070954 w 4759940"/>
              <a:gd name="connsiteY30" fmla="*/ 592734 h 1062584"/>
              <a:gd name="connsiteX31" fmla="*/ 2031197 w 4759940"/>
              <a:gd name="connsiteY31" fmla="*/ 592734 h 1062584"/>
              <a:gd name="connsiteX32" fmla="*/ 2031197 w 4759940"/>
              <a:gd name="connsiteY32" fmla="*/ 545749 h 1062584"/>
              <a:gd name="connsiteX33" fmla="*/ 1958913 w 4759940"/>
              <a:gd name="connsiteY33" fmla="*/ 545749 h 1062584"/>
              <a:gd name="connsiteX34" fmla="*/ 1958913 w 4759940"/>
              <a:gd name="connsiteY34" fmla="*/ 534906 h 1062584"/>
              <a:gd name="connsiteX35" fmla="*/ 1875785 w 4759940"/>
              <a:gd name="connsiteY35" fmla="*/ 534906 h 1062584"/>
              <a:gd name="connsiteX36" fmla="*/ 1875785 w 4759940"/>
              <a:gd name="connsiteY36" fmla="*/ 513221 h 1062584"/>
              <a:gd name="connsiteX37" fmla="*/ 1731216 w 4759940"/>
              <a:gd name="connsiteY37" fmla="*/ 513221 h 1062584"/>
              <a:gd name="connsiteX38" fmla="*/ 1731216 w 4759940"/>
              <a:gd name="connsiteY38" fmla="*/ 495150 h 1062584"/>
              <a:gd name="connsiteX39" fmla="*/ 1698688 w 4759940"/>
              <a:gd name="connsiteY39" fmla="*/ 495150 h 1062584"/>
              <a:gd name="connsiteX40" fmla="*/ 1698688 w 4759940"/>
              <a:gd name="connsiteY40" fmla="*/ 469850 h 1062584"/>
              <a:gd name="connsiteX41" fmla="*/ 1673388 w 4759940"/>
              <a:gd name="connsiteY41" fmla="*/ 469850 h 1062584"/>
              <a:gd name="connsiteX42" fmla="*/ 1673388 w 4759940"/>
              <a:gd name="connsiteY42" fmla="*/ 451779 h 1062584"/>
              <a:gd name="connsiteX43" fmla="*/ 1651703 w 4759940"/>
              <a:gd name="connsiteY43" fmla="*/ 451779 h 1062584"/>
              <a:gd name="connsiteX44" fmla="*/ 1651703 w 4759940"/>
              <a:gd name="connsiteY44" fmla="*/ 426479 h 1062584"/>
              <a:gd name="connsiteX45" fmla="*/ 1608332 w 4759940"/>
              <a:gd name="connsiteY45" fmla="*/ 426479 h 1062584"/>
              <a:gd name="connsiteX46" fmla="*/ 1608332 w 4759940"/>
              <a:gd name="connsiteY46" fmla="*/ 401180 h 1062584"/>
              <a:gd name="connsiteX47" fmla="*/ 1568576 w 4759940"/>
              <a:gd name="connsiteY47" fmla="*/ 401180 h 1062584"/>
              <a:gd name="connsiteX48" fmla="*/ 1568576 w 4759940"/>
              <a:gd name="connsiteY48" fmla="*/ 383109 h 1062584"/>
              <a:gd name="connsiteX49" fmla="*/ 1489063 w 4759940"/>
              <a:gd name="connsiteY49" fmla="*/ 383109 h 1062584"/>
              <a:gd name="connsiteX50" fmla="*/ 1489063 w 4759940"/>
              <a:gd name="connsiteY50" fmla="*/ 354195 h 1062584"/>
              <a:gd name="connsiteX51" fmla="*/ 1442078 w 4759940"/>
              <a:gd name="connsiteY51" fmla="*/ 354195 h 1062584"/>
              <a:gd name="connsiteX52" fmla="*/ 1442078 w 4759940"/>
              <a:gd name="connsiteY52" fmla="*/ 336124 h 1062584"/>
              <a:gd name="connsiteX53" fmla="*/ 1308351 w 4759940"/>
              <a:gd name="connsiteY53" fmla="*/ 336124 h 1062584"/>
              <a:gd name="connsiteX54" fmla="*/ 1308351 w 4759940"/>
              <a:gd name="connsiteY54" fmla="*/ 310824 h 1062584"/>
              <a:gd name="connsiteX55" fmla="*/ 1283052 w 4759940"/>
              <a:gd name="connsiteY55" fmla="*/ 310824 h 1062584"/>
              <a:gd name="connsiteX56" fmla="*/ 1283052 w 4759940"/>
              <a:gd name="connsiteY56" fmla="*/ 289139 h 1062584"/>
              <a:gd name="connsiteX57" fmla="*/ 1257752 w 4759940"/>
              <a:gd name="connsiteY57" fmla="*/ 289139 h 1062584"/>
              <a:gd name="connsiteX58" fmla="*/ 1257752 w 4759940"/>
              <a:gd name="connsiteY58" fmla="*/ 256611 h 1062584"/>
              <a:gd name="connsiteX59" fmla="*/ 1203539 w 4759940"/>
              <a:gd name="connsiteY59" fmla="*/ 256611 h 1062584"/>
              <a:gd name="connsiteX60" fmla="*/ 1203539 w 4759940"/>
              <a:gd name="connsiteY60" fmla="*/ 227697 h 1062584"/>
              <a:gd name="connsiteX61" fmla="*/ 1181853 w 4759940"/>
              <a:gd name="connsiteY61" fmla="*/ 227697 h 1062584"/>
              <a:gd name="connsiteX62" fmla="*/ 1181853 w 4759940"/>
              <a:gd name="connsiteY62" fmla="*/ 198783 h 1062584"/>
              <a:gd name="connsiteX63" fmla="*/ 1127640 w 4759940"/>
              <a:gd name="connsiteY63" fmla="*/ 198783 h 1062584"/>
              <a:gd name="connsiteX64" fmla="*/ 1127640 w 4759940"/>
              <a:gd name="connsiteY64" fmla="*/ 177098 h 1062584"/>
              <a:gd name="connsiteX65" fmla="*/ 1044513 w 4759940"/>
              <a:gd name="connsiteY65" fmla="*/ 177098 h 1062584"/>
              <a:gd name="connsiteX66" fmla="*/ 1044513 w 4759940"/>
              <a:gd name="connsiteY66" fmla="*/ 162641 h 1062584"/>
              <a:gd name="connsiteX67" fmla="*/ 921629 w 4759940"/>
              <a:gd name="connsiteY67" fmla="*/ 162641 h 1062584"/>
              <a:gd name="connsiteX68" fmla="*/ 921629 w 4759940"/>
              <a:gd name="connsiteY68" fmla="*/ 144569 h 1062584"/>
              <a:gd name="connsiteX69" fmla="*/ 766217 w 4759940"/>
              <a:gd name="connsiteY69" fmla="*/ 144569 h 1062584"/>
              <a:gd name="connsiteX70" fmla="*/ 766217 w 4759940"/>
              <a:gd name="connsiteY70" fmla="*/ 144569 h 1062584"/>
              <a:gd name="connsiteX71" fmla="*/ 766217 w 4759940"/>
              <a:gd name="connsiteY71" fmla="*/ 115656 h 1062584"/>
              <a:gd name="connsiteX72" fmla="*/ 585505 w 4759940"/>
              <a:gd name="connsiteY72" fmla="*/ 115656 h 1062584"/>
              <a:gd name="connsiteX73" fmla="*/ 585505 w 4759940"/>
              <a:gd name="connsiteY73" fmla="*/ 97584 h 1062584"/>
              <a:gd name="connsiteX74" fmla="*/ 513221 w 4759940"/>
              <a:gd name="connsiteY74" fmla="*/ 97584 h 1062584"/>
              <a:gd name="connsiteX75" fmla="*/ 513221 w 4759940"/>
              <a:gd name="connsiteY75" fmla="*/ 75899 h 1062584"/>
              <a:gd name="connsiteX76" fmla="*/ 480693 w 4759940"/>
              <a:gd name="connsiteY76" fmla="*/ 75899 h 1062584"/>
              <a:gd name="connsiteX77" fmla="*/ 480693 w 4759940"/>
              <a:gd name="connsiteY77" fmla="*/ 46985 h 1062584"/>
              <a:gd name="connsiteX78" fmla="*/ 422865 w 4759940"/>
              <a:gd name="connsiteY78" fmla="*/ 46985 h 1062584"/>
              <a:gd name="connsiteX79" fmla="*/ 422865 w 4759940"/>
              <a:gd name="connsiteY79" fmla="*/ 32528 h 1062584"/>
              <a:gd name="connsiteX80" fmla="*/ 90356 w 4759940"/>
              <a:gd name="connsiteY80" fmla="*/ 32528 h 1062584"/>
              <a:gd name="connsiteX81" fmla="*/ 57828 w 4759940"/>
              <a:gd name="connsiteY81" fmla="*/ 32528 h 1062584"/>
              <a:gd name="connsiteX82" fmla="*/ 57828 w 4759940"/>
              <a:gd name="connsiteY82" fmla="*/ 0 h 1062584"/>
              <a:gd name="connsiteX83" fmla="*/ 0 w 4759940"/>
              <a:gd name="connsiteY83" fmla="*/ 0 h 1062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4759940" h="1062584">
                <a:moveTo>
                  <a:pt x="4759940" y="1062584"/>
                </a:moveTo>
                <a:lnTo>
                  <a:pt x="3834698" y="1062584"/>
                </a:lnTo>
                <a:lnTo>
                  <a:pt x="3834698" y="968614"/>
                </a:lnTo>
                <a:lnTo>
                  <a:pt x="3354005" y="968614"/>
                </a:lnTo>
                <a:lnTo>
                  <a:pt x="3354005" y="925243"/>
                </a:lnTo>
                <a:lnTo>
                  <a:pt x="2837170" y="925243"/>
                </a:lnTo>
                <a:lnTo>
                  <a:pt x="2837170" y="881872"/>
                </a:lnTo>
                <a:lnTo>
                  <a:pt x="2811871" y="881872"/>
                </a:lnTo>
                <a:lnTo>
                  <a:pt x="2811871" y="849344"/>
                </a:lnTo>
                <a:lnTo>
                  <a:pt x="2772114" y="849344"/>
                </a:lnTo>
                <a:lnTo>
                  <a:pt x="2772114" y="813202"/>
                </a:lnTo>
                <a:lnTo>
                  <a:pt x="2537189" y="813202"/>
                </a:lnTo>
                <a:lnTo>
                  <a:pt x="2537189" y="795131"/>
                </a:lnTo>
                <a:lnTo>
                  <a:pt x="2414305" y="795131"/>
                </a:lnTo>
                <a:lnTo>
                  <a:pt x="2414305" y="766217"/>
                </a:lnTo>
                <a:lnTo>
                  <a:pt x="2385392" y="766217"/>
                </a:lnTo>
                <a:lnTo>
                  <a:pt x="2385392" y="737303"/>
                </a:lnTo>
                <a:lnTo>
                  <a:pt x="2342021" y="737303"/>
                </a:lnTo>
                <a:lnTo>
                  <a:pt x="2342021" y="715618"/>
                </a:lnTo>
                <a:lnTo>
                  <a:pt x="2320335" y="715618"/>
                </a:lnTo>
                <a:lnTo>
                  <a:pt x="2320335" y="704775"/>
                </a:lnTo>
                <a:lnTo>
                  <a:pt x="2280579" y="704775"/>
                </a:lnTo>
                <a:lnTo>
                  <a:pt x="2280579" y="686704"/>
                </a:lnTo>
                <a:lnTo>
                  <a:pt x="2219137" y="686704"/>
                </a:lnTo>
                <a:lnTo>
                  <a:pt x="2219137" y="665018"/>
                </a:lnTo>
                <a:lnTo>
                  <a:pt x="2190223" y="665018"/>
                </a:lnTo>
                <a:lnTo>
                  <a:pt x="2190223" y="643333"/>
                </a:lnTo>
                <a:lnTo>
                  <a:pt x="2096253" y="643333"/>
                </a:lnTo>
                <a:lnTo>
                  <a:pt x="2096253" y="607191"/>
                </a:lnTo>
                <a:lnTo>
                  <a:pt x="2070954" y="607191"/>
                </a:lnTo>
                <a:lnTo>
                  <a:pt x="2070954" y="592734"/>
                </a:lnTo>
                <a:lnTo>
                  <a:pt x="2031197" y="592734"/>
                </a:lnTo>
                <a:lnTo>
                  <a:pt x="2031197" y="545749"/>
                </a:lnTo>
                <a:lnTo>
                  <a:pt x="1958913" y="545749"/>
                </a:lnTo>
                <a:lnTo>
                  <a:pt x="1958913" y="534906"/>
                </a:lnTo>
                <a:lnTo>
                  <a:pt x="1875785" y="534906"/>
                </a:lnTo>
                <a:lnTo>
                  <a:pt x="1875785" y="513221"/>
                </a:lnTo>
                <a:lnTo>
                  <a:pt x="1731216" y="513221"/>
                </a:lnTo>
                <a:lnTo>
                  <a:pt x="1731216" y="495150"/>
                </a:lnTo>
                <a:lnTo>
                  <a:pt x="1698688" y="495150"/>
                </a:lnTo>
                <a:lnTo>
                  <a:pt x="1698688" y="469850"/>
                </a:lnTo>
                <a:lnTo>
                  <a:pt x="1673388" y="469850"/>
                </a:lnTo>
                <a:lnTo>
                  <a:pt x="1673388" y="451779"/>
                </a:lnTo>
                <a:lnTo>
                  <a:pt x="1651703" y="451779"/>
                </a:lnTo>
                <a:lnTo>
                  <a:pt x="1651703" y="426479"/>
                </a:lnTo>
                <a:lnTo>
                  <a:pt x="1608332" y="426479"/>
                </a:lnTo>
                <a:lnTo>
                  <a:pt x="1608332" y="401180"/>
                </a:lnTo>
                <a:lnTo>
                  <a:pt x="1568576" y="401180"/>
                </a:lnTo>
                <a:lnTo>
                  <a:pt x="1568576" y="383109"/>
                </a:lnTo>
                <a:lnTo>
                  <a:pt x="1489063" y="383109"/>
                </a:lnTo>
                <a:lnTo>
                  <a:pt x="1489063" y="354195"/>
                </a:lnTo>
                <a:lnTo>
                  <a:pt x="1442078" y="354195"/>
                </a:lnTo>
                <a:lnTo>
                  <a:pt x="1442078" y="336124"/>
                </a:lnTo>
                <a:lnTo>
                  <a:pt x="1308351" y="336124"/>
                </a:lnTo>
                <a:lnTo>
                  <a:pt x="1308351" y="310824"/>
                </a:lnTo>
                <a:lnTo>
                  <a:pt x="1283052" y="310824"/>
                </a:lnTo>
                <a:lnTo>
                  <a:pt x="1283052" y="289139"/>
                </a:lnTo>
                <a:lnTo>
                  <a:pt x="1257752" y="289139"/>
                </a:lnTo>
                <a:lnTo>
                  <a:pt x="1257752" y="256611"/>
                </a:lnTo>
                <a:lnTo>
                  <a:pt x="1203539" y="256611"/>
                </a:lnTo>
                <a:lnTo>
                  <a:pt x="1203539" y="227697"/>
                </a:lnTo>
                <a:lnTo>
                  <a:pt x="1181853" y="227697"/>
                </a:lnTo>
                <a:lnTo>
                  <a:pt x="1181853" y="198783"/>
                </a:lnTo>
                <a:lnTo>
                  <a:pt x="1127640" y="198783"/>
                </a:lnTo>
                <a:lnTo>
                  <a:pt x="1127640" y="177098"/>
                </a:lnTo>
                <a:lnTo>
                  <a:pt x="1044513" y="177098"/>
                </a:lnTo>
                <a:lnTo>
                  <a:pt x="1044513" y="162641"/>
                </a:lnTo>
                <a:lnTo>
                  <a:pt x="921629" y="162641"/>
                </a:lnTo>
                <a:lnTo>
                  <a:pt x="921629" y="144569"/>
                </a:lnTo>
                <a:lnTo>
                  <a:pt x="766217" y="144569"/>
                </a:lnTo>
                <a:lnTo>
                  <a:pt x="766217" y="144569"/>
                </a:lnTo>
                <a:lnTo>
                  <a:pt x="766217" y="115656"/>
                </a:lnTo>
                <a:lnTo>
                  <a:pt x="585505" y="115656"/>
                </a:lnTo>
                <a:lnTo>
                  <a:pt x="585505" y="97584"/>
                </a:lnTo>
                <a:lnTo>
                  <a:pt x="513221" y="97584"/>
                </a:lnTo>
                <a:lnTo>
                  <a:pt x="513221" y="75899"/>
                </a:lnTo>
                <a:lnTo>
                  <a:pt x="480693" y="75899"/>
                </a:lnTo>
                <a:lnTo>
                  <a:pt x="480693" y="46985"/>
                </a:lnTo>
                <a:lnTo>
                  <a:pt x="422865" y="46985"/>
                </a:lnTo>
                <a:lnTo>
                  <a:pt x="422865" y="32528"/>
                </a:lnTo>
                <a:lnTo>
                  <a:pt x="90356" y="32528"/>
                </a:lnTo>
                <a:lnTo>
                  <a:pt x="57828" y="32528"/>
                </a:lnTo>
                <a:lnTo>
                  <a:pt x="57828" y="0"/>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415" name="Group 414">
            <a:extLst>
              <a:ext uri="{FF2B5EF4-FFF2-40B4-BE49-F238E27FC236}">
                <a16:creationId xmlns:a16="http://schemas.microsoft.com/office/drawing/2014/main" id="{50886D7F-CCCA-F7CB-31FE-F51FF36DE4AA}"/>
              </a:ext>
            </a:extLst>
          </p:cNvPr>
          <p:cNvGrpSpPr/>
          <p:nvPr/>
        </p:nvGrpSpPr>
        <p:grpSpPr>
          <a:xfrm>
            <a:off x="6866998" y="1997127"/>
            <a:ext cx="4713045" cy="1130472"/>
            <a:chOff x="6805071" y="2201214"/>
            <a:chExt cx="4713045" cy="1130472"/>
          </a:xfrm>
        </p:grpSpPr>
        <p:cxnSp>
          <p:nvCxnSpPr>
            <p:cNvPr id="417" name="Straight Connector 416">
              <a:extLst>
                <a:ext uri="{FF2B5EF4-FFF2-40B4-BE49-F238E27FC236}">
                  <a16:creationId xmlns:a16="http://schemas.microsoft.com/office/drawing/2014/main" id="{7BBC96D9-1783-5445-3F38-5134F6BD257C}"/>
                </a:ext>
              </a:extLst>
            </p:cNvPr>
            <p:cNvCxnSpPr>
              <a:cxnSpLocks/>
            </p:cNvCxnSpPr>
            <p:nvPr/>
          </p:nvCxnSpPr>
          <p:spPr bwMode="auto">
            <a:xfrm>
              <a:off x="10368741" y="3162089"/>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18" name="Straight Connector 417">
              <a:extLst>
                <a:ext uri="{FF2B5EF4-FFF2-40B4-BE49-F238E27FC236}">
                  <a16:creationId xmlns:a16="http://schemas.microsoft.com/office/drawing/2014/main" id="{6F58A073-D51E-A627-E1FC-C07FDF9BBDFE}"/>
                </a:ext>
              </a:extLst>
            </p:cNvPr>
            <p:cNvCxnSpPr>
              <a:cxnSpLocks/>
            </p:cNvCxnSpPr>
            <p:nvPr/>
          </p:nvCxnSpPr>
          <p:spPr bwMode="auto">
            <a:xfrm>
              <a:off x="11090375" y="3259582"/>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19" name="Straight Connector 418">
              <a:extLst>
                <a:ext uri="{FF2B5EF4-FFF2-40B4-BE49-F238E27FC236}">
                  <a16:creationId xmlns:a16="http://schemas.microsoft.com/office/drawing/2014/main" id="{5AC53BA0-7907-FB19-491A-6728D8B56809}"/>
                </a:ext>
              </a:extLst>
            </p:cNvPr>
            <p:cNvCxnSpPr>
              <a:cxnSpLocks/>
            </p:cNvCxnSpPr>
            <p:nvPr/>
          </p:nvCxnSpPr>
          <p:spPr bwMode="auto">
            <a:xfrm>
              <a:off x="10439057" y="3165703"/>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20" name="Straight Connector 419">
              <a:extLst>
                <a:ext uri="{FF2B5EF4-FFF2-40B4-BE49-F238E27FC236}">
                  <a16:creationId xmlns:a16="http://schemas.microsoft.com/office/drawing/2014/main" id="{09674F80-4AB6-0A07-3254-809DE94D76FD}"/>
                </a:ext>
              </a:extLst>
            </p:cNvPr>
            <p:cNvCxnSpPr>
              <a:cxnSpLocks/>
            </p:cNvCxnSpPr>
            <p:nvPr/>
          </p:nvCxnSpPr>
          <p:spPr bwMode="auto">
            <a:xfrm>
              <a:off x="10843291" y="3263196"/>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21" name="Straight Connector 420">
              <a:extLst>
                <a:ext uri="{FF2B5EF4-FFF2-40B4-BE49-F238E27FC236}">
                  <a16:creationId xmlns:a16="http://schemas.microsoft.com/office/drawing/2014/main" id="{F21444A5-7F2C-3421-9E6F-85B4D108D0C0}"/>
                </a:ext>
              </a:extLst>
            </p:cNvPr>
            <p:cNvCxnSpPr>
              <a:cxnSpLocks/>
            </p:cNvCxnSpPr>
            <p:nvPr/>
          </p:nvCxnSpPr>
          <p:spPr bwMode="auto">
            <a:xfrm>
              <a:off x="10343296" y="3162089"/>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22" name="Straight Connector 421">
              <a:extLst>
                <a:ext uri="{FF2B5EF4-FFF2-40B4-BE49-F238E27FC236}">
                  <a16:creationId xmlns:a16="http://schemas.microsoft.com/office/drawing/2014/main" id="{76A26007-E95E-ED3E-292A-C8A606F75C8F}"/>
                </a:ext>
              </a:extLst>
            </p:cNvPr>
            <p:cNvCxnSpPr>
              <a:cxnSpLocks/>
            </p:cNvCxnSpPr>
            <p:nvPr/>
          </p:nvCxnSpPr>
          <p:spPr bwMode="auto">
            <a:xfrm>
              <a:off x="10319478" y="3162089"/>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23" name="Straight Connector 422">
              <a:extLst>
                <a:ext uri="{FF2B5EF4-FFF2-40B4-BE49-F238E27FC236}">
                  <a16:creationId xmlns:a16="http://schemas.microsoft.com/office/drawing/2014/main" id="{40738BDE-7466-DF5F-401A-43F564D3E36C}"/>
                </a:ext>
              </a:extLst>
            </p:cNvPr>
            <p:cNvCxnSpPr>
              <a:cxnSpLocks/>
            </p:cNvCxnSpPr>
            <p:nvPr/>
          </p:nvCxnSpPr>
          <p:spPr bwMode="auto">
            <a:xfrm>
              <a:off x="9456159" y="3010291"/>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24" name="Straight Connector 423">
              <a:extLst>
                <a:ext uri="{FF2B5EF4-FFF2-40B4-BE49-F238E27FC236}">
                  <a16:creationId xmlns:a16="http://schemas.microsoft.com/office/drawing/2014/main" id="{950EDA8B-B7C5-F139-24B9-36292530F792}"/>
                </a:ext>
              </a:extLst>
            </p:cNvPr>
            <p:cNvCxnSpPr>
              <a:cxnSpLocks/>
            </p:cNvCxnSpPr>
            <p:nvPr/>
          </p:nvCxnSpPr>
          <p:spPr bwMode="auto">
            <a:xfrm>
              <a:off x="9688019" y="3107875"/>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25" name="Straight Connector 424">
              <a:extLst>
                <a:ext uri="{FF2B5EF4-FFF2-40B4-BE49-F238E27FC236}">
                  <a16:creationId xmlns:a16="http://schemas.microsoft.com/office/drawing/2014/main" id="{1EE85855-87A4-5371-FCF6-38DA5F28B746}"/>
                </a:ext>
              </a:extLst>
            </p:cNvPr>
            <p:cNvCxnSpPr>
              <a:cxnSpLocks/>
            </p:cNvCxnSpPr>
            <p:nvPr/>
          </p:nvCxnSpPr>
          <p:spPr bwMode="auto">
            <a:xfrm>
              <a:off x="10200033" y="3162089"/>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26" name="Straight Connector 425">
              <a:extLst>
                <a:ext uri="{FF2B5EF4-FFF2-40B4-BE49-F238E27FC236}">
                  <a16:creationId xmlns:a16="http://schemas.microsoft.com/office/drawing/2014/main" id="{A4E840D9-DF31-5D7F-A78B-93DFD00387C9}"/>
                </a:ext>
              </a:extLst>
            </p:cNvPr>
            <p:cNvCxnSpPr>
              <a:cxnSpLocks/>
            </p:cNvCxnSpPr>
            <p:nvPr/>
          </p:nvCxnSpPr>
          <p:spPr bwMode="auto">
            <a:xfrm>
              <a:off x="9540321" y="3010291"/>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27" name="Straight Connector 426">
              <a:extLst>
                <a:ext uri="{FF2B5EF4-FFF2-40B4-BE49-F238E27FC236}">
                  <a16:creationId xmlns:a16="http://schemas.microsoft.com/office/drawing/2014/main" id="{3F9C06D3-DB9F-FC50-B825-98E5A71879FF}"/>
                </a:ext>
              </a:extLst>
            </p:cNvPr>
            <p:cNvCxnSpPr>
              <a:cxnSpLocks/>
            </p:cNvCxnSpPr>
            <p:nvPr/>
          </p:nvCxnSpPr>
          <p:spPr bwMode="auto">
            <a:xfrm>
              <a:off x="9504437" y="3006676"/>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28" name="Straight Connector 427">
              <a:extLst>
                <a:ext uri="{FF2B5EF4-FFF2-40B4-BE49-F238E27FC236}">
                  <a16:creationId xmlns:a16="http://schemas.microsoft.com/office/drawing/2014/main" id="{E7681EDA-A509-899A-D0C3-6FCFBA2410D0}"/>
                </a:ext>
              </a:extLst>
            </p:cNvPr>
            <p:cNvCxnSpPr>
              <a:cxnSpLocks/>
            </p:cNvCxnSpPr>
            <p:nvPr/>
          </p:nvCxnSpPr>
          <p:spPr bwMode="auto">
            <a:xfrm>
              <a:off x="10413349" y="3165704"/>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29" name="Straight Connector 428">
              <a:extLst>
                <a:ext uri="{FF2B5EF4-FFF2-40B4-BE49-F238E27FC236}">
                  <a16:creationId xmlns:a16="http://schemas.microsoft.com/office/drawing/2014/main" id="{CCBF3372-BCF6-6AA1-63A5-6765C81DCB4C}"/>
                </a:ext>
              </a:extLst>
            </p:cNvPr>
            <p:cNvCxnSpPr>
              <a:cxnSpLocks/>
            </p:cNvCxnSpPr>
            <p:nvPr/>
          </p:nvCxnSpPr>
          <p:spPr bwMode="auto">
            <a:xfrm>
              <a:off x="11518116" y="3263286"/>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30" name="Straight Connector 429">
              <a:extLst>
                <a:ext uri="{FF2B5EF4-FFF2-40B4-BE49-F238E27FC236}">
                  <a16:creationId xmlns:a16="http://schemas.microsoft.com/office/drawing/2014/main" id="{74112084-58EE-4C33-49A1-C097C638BA58}"/>
                </a:ext>
              </a:extLst>
            </p:cNvPr>
            <p:cNvCxnSpPr>
              <a:cxnSpLocks/>
            </p:cNvCxnSpPr>
            <p:nvPr/>
          </p:nvCxnSpPr>
          <p:spPr bwMode="auto">
            <a:xfrm>
              <a:off x="9957568" y="312956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31" name="Straight Connector 430">
              <a:extLst>
                <a:ext uri="{FF2B5EF4-FFF2-40B4-BE49-F238E27FC236}">
                  <a16:creationId xmlns:a16="http://schemas.microsoft.com/office/drawing/2014/main" id="{1C5280C5-A3CB-B5C6-6F03-667A3F31F35B}"/>
                </a:ext>
              </a:extLst>
            </p:cNvPr>
            <p:cNvCxnSpPr>
              <a:cxnSpLocks/>
            </p:cNvCxnSpPr>
            <p:nvPr/>
          </p:nvCxnSpPr>
          <p:spPr bwMode="auto">
            <a:xfrm>
              <a:off x="10219096" y="3165703"/>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32" name="Straight Connector 431">
              <a:extLst>
                <a:ext uri="{FF2B5EF4-FFF2-40B4-BE49-F238E27FC236}">
                  <a16:creationId xmlns:a16="http://schemas.microsoft.com/office/drawing/2014/main" id="{5EBB9494-C83E-4D6A-7C63-B5AF2211FB8D}"/>
                </a:ext>
              </a:extLst>
            </p:cNvPr>
            <p:cNvCxnSpPr>
              <a:cxnSpLocks/>
            </p:cNvCxnSpPr>
            <p:nvPr/>
          </p:nvCxnSpPr>
          <p:spPr bwMode="auto">
            <a:xfrm>
              <a:off x="10813843" y="3263196"/>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33" name="Straight Connector 432">
              <a:extLst>
                <a:ext uri="{FF2B5EF4-FFF2-40B4-BE49-F238E27FC236}">
                  <a16:creationId xmlns:a16="http://schemas.microsoft.com/office/drawing/2014/main" id="{A0A922F9-3C27-8067-5D8F-1A2E7BCC9A96}"/>
                </a:ext>
              </a:extLst>
            </p:cNvPr>
            <p:cNvCxnSpPr>
              <a:cxnSpLocks/>
            </p:cNvCxnSpPr>
            <p:nvPr/>
          </p:nvCxnSpPr>
          <p:spPr bwMode="auto">
            <a:xfrm>
              <a:off x="11111063" y="3259582"/>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34" name="Straight Connector 433">
              <a:extLst>
                <a:ext uri="{FF2B5EF4-FFF2-40B4-BE49-F238E27FC236}">
                  <a16:creationId xmlns:a16="http://schemas.microsoft.com/office/drawing/2014/main" id="{F3DFAF35-389C-92B2-42C0-0739C0241FB3}"/>
                </a:ext>
              </a:extLst>
            </p:cNvPr>
            <p:cNvCxnSpPr>
              <a:cxnSpLocks/>
            </p:cNvCxnSpPr>
            <p:nvPr/>
          </p:nvCxnSpPr>
          <p:spPr bwMode="auto">
            <a:xfrm>
              <a:off x="9331263" y="3006179"/>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35" name="Straight Connector 434">
              <a:extLst>
                <a:ext uri="{FF2B5EF4-FFF2-40B4-BE49-F238E27FC236}">
                  <a16:creationId xmlns:a16="http://schemas.microsoft.com/office/drawing/2014/main" id="{4B23EF69-F356-2BAC-44C3-1A3C5EEEF83B}"/>
                </a:ext>
              </a:extLst>
            </p:cNvPr>
            <p:cNvCxnSpPr>
              <a:cxnSpLocks/>
            </p:cNvCxnSpPr>
            <p:nvPr/>
          </p:nvCxnSpPr>
          <p:spPr bwMode="auto">
            <a:xfrm>
              <a:off x="9767930" y="3122331"/>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36" name="Straight Connector 435">
              <a:extLst>
                <a:ext uri="{FF2B5EF4-FFF2-40B4-BE49-F238E27FC236}">
                  <a16:creationId xmlns:a16="http://schemas.microsoft.com/office/drawing/2014/main" id="{7DF2C31C-0911-1925-910A-4B03117D3914}"/>
                </a:ext>
              </a:extLst>
            </p:cNvPr>
            <p:cNvCxnSpPr>
              <a:cxnSpLocks/>
            </p:cNvCxnSpPr>
            <p:nvPr/>
          </p:nvCxnSpPr>
          <p:spPr bwMode="auto">
            <a:xfrm>
              <a:off x="9255744" y="2988786"/>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38" name="Straight Connector 437">
              <a:extLst>
                <a:ext uri="{FF2B5EF4-FFF2-40B4-BE49-F238E27FC236}">
                  <a16:creationId xmlns:a16="http://schemas.microsoft.com/office/drawing/2014/main" id="{F15E9862-A054-FAB3-2BA4-59B2191DDF8C}"/>
                </a:ext>
              </a:extLst>
            </p:cNvPr>
            <p:cNvCxnSpPr>
              <a:cxnSpLocks/>
            </p:cNvCxnSpPr>
            <p:nvPr/>
          </p:nvCxnSpPr>
          <p:spPr bwMode="auto">
            <a:xfrm>
              <a:off x="9671049" y="3107182"/>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40" name="Straight Connector 439">
              <a:extLst>
                <a:ext uri="{FF2B5EF4-FFF2-40B4-BE49-F238E27FC236}">
                  <a16:creationId xmlns:a16="http://schemas.microsoft.com/office/drawing/2014/main" id="{71AFB72E-148D-1F5C-4C44-3FB4ACA5EDBA}"/>
                </a:ext>
              </a:extLst>
            </p:cNvPr>
            <p:cNvCxnSpPr>
              <a:cxnSpLocks/>
            </p:cNvCxnSpPr>
            <p:nvPr/>
          </p:nvCxnSpPr>
          <p:spPr bwMode="auto">
            <a:xfrm>
              <a:off x="9780642" y="3119094"/>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42" name="Straight Connector 441">
              <a:extLst>
                <a:ext uri="{FF2B5EF4-FFF2-40B4-BE49-F238E27FC236}">
                  <a16:creationId xmlns:a16="http://schemas.microsoft.com/office/drawing/2014/main" id="{3CAF5D85-95BF-1BEE-8865-EF4A03CB4D48}"/>
                </a:ext>
              </a:extLst>
            </p:cNvPr>
            <p:cNvCxnSpPr>
              <a:cxnSpLocks/>
            </p:cNvCxnSpPr>
            <p:nvPr/>
          </p:nvCxnSpPr>
          <p:spPr bwMode="auto">
            <a:xfrm>
              <a:off x="9270890" y="2995337"/>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44" name="Straight Connector 443">
              <a:extLst>
                <a:ext uri="{FF2B5EF4-FFF2-40B4-BE49-F238E27FC236}">
                  <a16:creationId xmlns:a16="http://schemas.microsoft.com/office/drawing/2014/main" id="{9D8CAAC2-6CE5-F2AE-BAA5-7A9DCCD7A5F5}"/>
                </a:ext>
              </a:extLst>
            </p:cNvPr>
            <p:cNvCxnSpPr>
              <a:cxnSpLocks/>
            </p:cNvCxnSpPr>
            <p:nvPr/>
          </p:nvCxnSpPr>
          <p:spPr bwMode="auto">
            <a:xfrm>
              <a:off x="9892138" y="3129937"/>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45" name="Straight Connector 444">
              <a:extLst>
                <a:ext uri="{FF2B5EF4-FFF2-40B4-BE49-F238E27FC236}">
                  <a16:creationId xmlns:a16="http://schemas.microsoft.com/office/drawing/2014/main" id="{E1F3E820-5CBB-B4B5-DDE0-1DC81018DCAE}"/>
                </a:ext>
              </a:extLst>
            </p:cNvPr>
            <p:cNvCxnSpPr>
              <a:cxnSpLocks/>
            </p:cNvCxnSpPr>
            <p:nvPr/>
          </p:nvCxnSpPr>
          <p:spPr bwMode="auto">
            <a:xfrm>
              <a:off x="9230412" y="2995338"/>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46" name="Straight Connector 445">
              <a:extLst>
                <a:ext uri="{FF2B5EF4-FFF2-40B4-BE49-F238E27FC236}">
                  <a16:creationId xmlns:a16="http://schemas.microsoft.com/office/drawing/2014/main" id="{9BEA5B52-18F7-6781-15EA-93DC1DD17792}"/>
                </a:ext>
              </a:extLst>
            </p:cNvPr>
            <p:cNvCxnSpPr>
              <a:cxnSpLocks/>
            </p:cNvCxnSpPr>
            <p:nvPr/>
          </p:nvCxnSpPr>
          <p:spPr bwMode="auto">
            <a:xfrm>
              <a:off x="9720729" y="3111489"/>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47" name="Straight Connector 446">
              <a:extLst>
                <a:ext uri="{FF2B5EF4-FFF2-40B4-BE49-F238E27FC236}">
                  <a16:creationId xmlns:a16="http://schemas.microsoft.com/office/drawing/2014/main" id="{03C3C709-4443-8F92-BE0A-3E5307184DE6}"/>
                </a:ext>
              </a:extLst>
            </p:cNvPr>
            <p:cNvCxnSpPr>
              <a:cxnSpLocks/>
            </p:cNvCxnSpPr>
            <p:nvPr/>
          </p:nvCxnSpPr>
          <p:spPr bwMode="auto">
            <a:xfrm>
              <a:off x="9387138" y="3007247"/>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48" name="Straight Connector 447">
              <a:extLst>
                <a:ext uri="{FF2B5EF4-FFF2-40B4-BE49-F238E27FC236}">
                  <a16:creationId xmlns:a16="http://schemas.microsoft.com/office/drawing/2014/main" id="{8C418E2A-545E-3FD2-A9A0-1BB60179D44E}"/>
                </a:ext>
              </a:extLst>
            </p:cNvPr>
            <p:cNvCxnSpPr>
              <a:cxnSpLocks/>
            </p:cNvCxnSpPr>
            <p:nvPr/>
          </p:nvCxnSpPr>
          <p:spPr bwMode="auto">
            <a:xfrm>
              <a:off x="9415080" y="3009793"/>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49" name="Straight Connector 448">
              <a:extLst>
                <a:ext uri="{FF2B5EF4-FFF2-40B4-BE49-F238E27FC236}">
                  <a16:creationId xmlns:a16="http://schemas.microsoft.com/office/drawing/2014/main" id="{6C625DD4-98D0-EF79-7BC0-326E8F0A25BC}"/>
                </a:ext>
              </a:extLst>
            </p:cNvPr>
            <p:cNvCxnSpPr>
              <a:cxnSpLocks/>
            </p:cNvCxnSpPr>
            <p:nvPr/>
          </p:nvCxnSpPr>
          <p:spPr bwMode="auto">
            <a:xfrm>
              <a:off x="9364343" y="3006179"/>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50" name="Straight Connector 449">
              <a:extLst>
                <a:ext uri="{FF2B5EF4-FFF2-40B4-BE49-F238E27FC236}">
                  <a16:creationId xmlns:a16="http://schemas.microsoft.com/office/drawing/2014/main" id="{1C5546FF-0F08-DADD-92F9-B752BBF1C4FC}"/>
                </a:ext>
              </a:extLst>
            </p:cNvPr>
            <p:cNvCxnSpPr>
              <a:cxnSpLocks/>
            </p:cNvCxnSpPr>
            <p:nvPr/>
          </p:nvCxnSpPr>
          <p:spPr bwMode="auto">
            <a:xfrm>
              <a:off x="9496467" y="3005983"/>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54" name="Straight Connector 453">
              <a:extLst>
                <a:ext uri="{FF2B5EF4-FFF2-40B4-BE49-F238E27FC236}">
                  <a16:creationId xmlns:a16="http://schemas.microsoft.com/office/drawing/2014/main" id="{B2389997-BDB5-890A-D6EF-B801BE57CE3A}"/>
                </a:ext>
              </a:extLst>
            </p:cNvPr>
            <p:cNvCxnSpPr>
              <a:cxnSpLocks/>
            </p:cNvCxnSpPr>
            <p:nvPr/>
          </p:nvCxnSpPr>
          <p:spPr bwMode="auto">
            <a:xfrm>
              <a:off x="10578774" y="3165612"/>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55" name="Straight Connector 454">
              <a:extLst>
                <a:ext uri="{FF2B5EF4-FFF2-40B4-BE49-F238E27FC236}">
                  <a16:creationId xmlns:a16="http://schemas.microsoft.com/office/drawing/2014/main" id="{934ABA6D-192F-6512-36C4-751B7630E322}"/>
                </a:ext>
              </a:extLst>
            </p:cNvPr>
            <p:cNvCxnSpPr>
              <a:cxnSpLocks/>
            </p:cNvCxnSpPr>
            <p:nvPr/>
          </p:nvCxnSpPr>
          <p:spPr bwMode="auto">
            <a:xfrm>
              <a:off x="10538362" y="3161998"/>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56" name="Straight Connector 455">
              <a:extLst>
                <a:ext uri="{FF2B5EF4-FFF2-40B4-BE49-F238E27FC236}">
                  <a16:creationId xmlns:a16="http://schemas.microsoft.com/office/drawing/2014/main" id="{7F689407-12B4-A8F9-D710-F6DEA55F37E5}"/>
                </a:ext>
              </a:extLst>
            </p:cNvPr>
            <p:cNvCxnSpPr>
              <a:cxnSpLocks/>
            </p:cNvCxnSpPr>
            <p:nvPr/>
          </p:nvCxnSpPr>
          <p:spPr bwMode="auto">
            <a:xfrm>
              <a:off x="9306945" y="2989389"/>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57" name="Straight Connector 456">
              <a:extLst>
                <a:ext uri="{FF2B5EF4-FFF2-40B4-BE49-F238E27FC236}">
                  <a16:creationId xmlns:a16="http://schemas.microsoft.com/office/drawing/2014/main" id="{0ECE745B-7C5D-B903-80F5-FD0BCE8390AE}"/>
                </a:ext>
              </a:extLst>
            </p:cNvPr>
            <p:cNvCxnSpPr>
              <a:cxnSpLocks/>
            </p:cNvCxnSpPr>
            <p:nvPr/>
          </p:nvCxnSpPr>
          <p:spPr bwMode="auto">
            <a:xfrm>
              <a:off x="10605143" y="3161998"/>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58" name="Straight Connector 457">
              <a:extLst>
                <a:ext uri="{FF2B5EF4-FFF2-40B4-BE49-F238E27FC236}">
                  <a16:creationId xmlns:a16="http://schemas.microsoft.com/office/drawing/2014/main" id="{69BE2898-090D-F84F-52EB-DC17BFE1C1C6}"/>
                </a:ext>
              </a:extLst>
            </p:cNvPr>
            <p:cNvCxnSpPr>
              <a:cxnSpLocks/>
            </p:cNvCxnSpPr>
            <p:nvPr/>
          </p:nvCxnSpPr>
          <p:spPr bwMode="auto">
            <a:xfrm>
              <a:off x="10730622" y="3259583"/>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59" name="Straight Connector 458">
              <a:extLst>
                <a:ext uri="{FF2B5EF4-FFF2-40B4-BE49-F238E27FC236}">
                  <a16:creationId xmlns:a16="http://schemas.microsoft.com/office/drawing/2014/main" id="{09122CA4-7087-EFFC-D08B-F0F9598131D7}"/>
                </a:ext>
              </a:extLst>
            </p:cNvPr>
            <p:cNvCxnSpPr>
              <a:cxnSpLocks/>
            </p:cNvCxnSpPr>
            <p:nvPr/>
          </p:nvCxnSpPr>
          <p:spPr bwMode="auto">
            <a:xfrm>
              <a:off x="9814571" y="3122437"/>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60" name="Straight Connector 459">
              <a:extLst>
                <a:ext uri="{FF2B5EF4-FFF2-40B4-BE49-F238E27FC236}">
                  <a16:creationId xmlns:a16="http://schemas.microsoft.com/office/drawing/2014/main" id="{FA4461C5-04EA-AFCB-D662-ECE14C6C6913}"/>
                </a:ext>
              </a:extLst>
            </p:cNvPr>
            <p:cNvCxnSpPr>
              <a:cxnSpLocks/>
            </p:cNvCxnSpPr>
            <p:nvPr/>
          </p:nvCxnSpPr>
          <p:spPr bwMode="auto">
            <a:xfrm>
              <a:off x="10045083" y="3122333"/>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62" name="Straight Connector 461">
              <a:extLst>
                <a:ext uri="{FF2B5EF4-FFF2-40B4-BE49-F238E27FC236}">
                  <a16:creationId xmlns:a16="http://schemas.microsoft.com/office/drawing/2014/main" id="{87271A9A-D420-A39F-0661-9959D93EBEDC}"/>
                </a:ext>
              </a:extLst>
            </p:cNvPr>
            <p:cNvCxnSpPr>
              <a:cxnSpLocks/>
            </p:cNvCxnSpPr>
            <p:nvPr/>
          </p:nvCxnSpPr>
          <p:spPr bwMode="auto">
            <a:xfrm>
              <a:off x="10128065" y="3133176"/>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63" name="Straight Connector 462">
              <a:extLst>
                <a:ext uri="{FF2B5EF4-FFF2-40B4-BE49-F238E27FC236}">
                  <a16:creationId xmlns:a16="http://schemas.microsoft.com/office/drawing/2014/main" id="{DC8C676F-2645-8041-D914-261DE763AC73}"/>
                </a:ext>
              </a:extLst>
            </p:cNvPr>
            <p:cNvCxnSpPr>
              <a:cxnSpLocks/>
            </p:cNvCxnSpPr>
            <p:nvPr/>
          </p:nvCxnSpPr>
          <p:spPr bwMode="auto">
            <a:xfrm>
              <a:off x="10029250" y="3118719"/>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64" name="Straight Connector 463">
              <a:extLst>
                <a:ext uri="{FF2B5EF4-FFF2-40B4-BE49-F238E27FC236}">
                  <a16:creationId xmlns:a16="http://schemas.microsoft.com/office/drawing/2014/main" id="{0490BFFE-15B5-33BB-2161-9C3CB7FE30BD}"/>
                </a:ext>
              </a:extLst>
            </p:cNvPr>
            <p:cNvCxnSpPr>
              <a:cxnSpLocks/>
            </p:cNvCxnSpPr>
            <p:nvPr/>
          </p:nvCxnSpPr>
          <p:spPr bwMode="auto">
            <a:xfrm>
              <a:off x="10167423" y="3165704"/>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65" name="Straight Connector 464">
              <a:extLst>
                <a:ext uri="{FF2B5EF4-FFF2-40B4-BE49-F238E27FC236}">
                  <a16:creationId xmlns:a16="http://schemas.microsoft.com/office/drawing/2014/main" id="{249DCFC8-D901-59F3-B292-62CE44347929}"/>
                </a:ext>
              </a:extLst>
            </p:cNvPr>
            <p:cNvCxnSpPr>
              <a:cxnSpLocks/>
            </p:cNvCxnSpPr>
            <p:nvPr/>
          </p:nvCxnSpPr>
          <p:spPr bwMode="auto">
            <a:xfrm>
              <a:off x="10488766" y="3161998"/>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66" name="Straight Connector 465">
              <a:extLst>
                <a:ext uri="{FF2B5EF4-FFF2-40B4-BE49-F238E27FC236}">
                  <a16:creationId xmlns:a16="http://schemas.microsoft.com/office/drawing/2014/main" id="{6956D7F3-7AE5-F58B-6BF4-39BCB707D6FC}"/>
                </a:ext>
              </a:extLst>
            </p:cNvPr>
            <p:cNvCxnSpPr>
              <a:cxnSpLocks/>
            </p:cNvCxnSpPr>
            <p:nvPr/>
          </p:nvCxnSpPr>
          <p:spPr bwMode="auto">
            <a:xfrm>
              <a:off x="10783914" y="3263197"/>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67" name="Straight Connector 466">
              <a:extLst>
                <a:ext uri="{FF2B5EF4-FFF2-40B4-BE49-F238E27FC236}">
                  <a16:creationId xmlns:a16="http://schemas.microsoft.com/office/drawing/2014/main" id="{2F1AFDD3-DCF1-6301-3C38-5A69E8616653}"/>
                </a:ext>
              </a:extLst>
            </p:cNvPr>
            <p:cNvCxnSpPr>
              <a:cxnSpLocks/>
            </p:cNvCxnSpPr>
            <p:nvPr/>
          </p:nvCxnSpPr>
          <p:spPr bwMode="auto">
            <a:xfrm>
              <a:off x="10013002" y="3123507"/>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68" name="Straight Connector 467">
              <a:extLst>
                <a:ext uri="{FF2B5EF4-FFF2-40B4-BE49-F238E27FC236}">
                  <a16:creationId xmlns:a16="http://schemas.microsoft.com/office/drawing/2014/main" id="{C7AD335F-448E-19C6-857B-AFBCB4D51E9A}"/>
                </a:ext>
              </a:extLst>
            </p:cNvPr>
            <p:cNvCxnSpPr>
              <a:cxnSpLocks/>
            </p:cNvCxnSpPr>
            <p:nvPr/>
          </p:nvCxnSpPr>
          <p:spPr bwMode="auto">
            <a:xfrm>
              <a:off x="10261412" y="3162089"/>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69" name="Straight Connector 468">
              <a:extLst>
                <a:ext uri="{FF2B5EF4-FFF2-40B4-BE49-F238E27FC236}">
                  <a16:creationId xmlns:a16="http://schemas.microsoft.com/office/drawing/2014/main" id="{BDC49AD0-BD0A-E8B3-0F3C-C9F130B2D705}"/>
                </a:ext>
              </a:extLst>
            </p:cNvPr>
            <p:cNvCxnSpPr>
              <a:cxnSpLocks/>
            </p:cNvCxnSpPr>
            <p:nvPr/>
          </p:nvCxnSpPr>
          <p:spPr bwMode="auto">
            <a:xfrm>
              <a:off x="10760037" y="3263197"/>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70" name="Straight Connector 469">
              <a:extLst>
                <a:ext uri="{FF2B5EF4-FFF2-40B4-BE49-F238E27FC236}">
                  <a16:creationId xmlns:a16="http://schemas.microsoft.com/office/drawing/2014/main" id="{012908DC-1E71-445B-8767-FA9889FF11E5}"/>
                </a:ext>
              </a:extLst>
            </p:cNvPr>
            <p:cNvCxnSpPr>
              <a:cxnSpLocks/>
            </p:cNvCxnSpPr>
            <p:nvPr/>
          </p:nvCxnSpPr>
          <p:spPr bwMode="auto">
            <a:xfrm>
              <a:off x="10512667" y="3165612"/>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72" name="Straight Connector 471">
              <a:extLst>
                <a:ext uri="{FF2B5EF4-FFF2-40B4-BE49-F238E27FC236}">
                  <a16:creationId xmlns:a16="http://schemas.microsoft.com/office/drawing/2014/main" id="{7F566CFD-2ACF-863C-B4FD-E66B272D496C}"/>
                </a:ext>
              </a:extLst>
            </p:cNvPr>
            <p:cNvCxnSpPr>
              <a:cxnSpLocks/>
            </p:cNvCxnSpPr>
            <p:nvPr/>
          </p:nvCxnSpPr>
          <p:spPr bwMode="auto">
            <a:xfrm>
              <a:off x="9517472" y="3010803"/>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74" name="Straight Connector 473">
              <a:extLst>
                <a:ext uri="{FF2B5EF4-FFF2-40B4-BE49-F238E27FC236}">
                  <a16:creationId xmlns:a16="http://schemas.microsoft.com/office/drawing/2014/main" id="{EBEE4480-9A56-1E86-E331-F0F8F9C4BEE2}"/>
                </a:ext>
              </a:extLst>
            </p:cNvPr>
            <p:cNvCxnSpPr>
              <a:cxnSpLocks/>
            </p:cNvCxnSpPr>
            <p:nvPr/>
          </p:nvCxnSpPr>
          <p:spPr bwMode="auto">
            <a:xfrm>
              <a:off x="9195271" y="2963817"/>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75" name="Straight Connector 474">
              <a:extLst>
                <a:ext uri="{FF2B5EF4-FFF2-40B4-BE49-F238E27FC236}">
                  <a16:creationId xmlns:a16="http://schemas.microsoft.com/office/drawing/2014/main" id="{DEB922AF-F01D-F393-C271-493A034EBC89}"/>
                </a:ext>
              </a:extLst>
            </p:cNvPr>
            <p:cNvCxnSpPr>
              <a:cxnSpLocks/>
            </p:cNvCxnSpPr>
            <p:nvPr/>
          </p:nvCxnSpPr>
          <p:spPr bwMode="auto">
            <a:xfrm>
              <a:off x="9568390" y="3046945"/>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76" name="Straight Connector 475">
              <a:extLst>
                <a:ext uri="{FF2B5EF4-FFF2-40B4-BE49-F238E27FC236}">
                  <a16:creationId xmlns:a16="http://schemas.microsoft.com/office/drawing/2014/main" id="{E160B5A8-96E8-C448-9940-1414ABE27DC3}"/>
                </a:ext>
              </a:extLst>
            </p:cNvPr>
            <p:cNvCxnSpPr>
              <a:cxnSpLocks/>
            </p:cNvCxnSpPr>
            <p:nvPr/>
          </p:nvCxnSpPr>
          <p:spPr bwMode="auto">
            <a:xfrm>
              <a:off x="8840931" y="2790334"/>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77" name="Straight Connector 476">
              <a:extLst>
                <a:ext uri="{FF2B5EF4-FFF2-40B4-BE49-F238E27FC236}">
                  <a16:creationId xmlns:a16="http://schemas.microsoft.com/office/drawing/2014/main" id="{4AF9D251-B309-A9CE-4C86-D7EA90A13941}"/>
                </a:ext>
              </a:extLst>
            </p:cNvPr>
            <p:cNvCxnSpPr>
              <a:cxnSpLocks/>
            </p:cNvCxnSpPr>
            <p:nvPr/>
          </p:nvCxnSpPr>
          <p:spPr bwMode="auto">
            <a:xfrm>
              <a:off x="6888593" y="2226514"/>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78" name="Straight Connector 477">
              <a:extLst>
                <a:ext uri="{FF2B5EF4-FFF2-40B4-BE49-F238E27FC236}">
                  <a16:creationId xmlns:a16="http://schemas.microsoft.com/office/drawing/2014/main" id="{3E3BB33D-09A5-AEB8-7BE6-F0AE98972BE6}"/>
                </a:ext>
              </a:extLst>
            </p:cNvPr>
            <p:cNvCxnSpPr>
              <a:cxnSpLocks/>
            </p:cNvCxnSpPr>
            <p:nvPr/>
          </p:nvCxnSpPr>
          <p:spPr bwMode="auto">
            <a:xfrm>
              <a:off x="7902302" y="2363855"/>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79" name="Straight Connector 478">
              <a:extLst>
                <a:ext uri="{FF2B5EF4-FFF2-40B4-BE49-F238E27FC236}">
                  <a16:creationId xmlns:a16="http://schemas.microsoft.com/office/drawing/2014/main" id="{AEFB60FA-C7DA-3EC5-820B-71414A273D6D}"/>
                </a:ext>
              </a:extLst>
            </p:cNvPr>
            <p:cNvCxnSpPr>
              <a:cxnSpLocks/>
            </p:cNvCxnSpPr>
            <p:nvPr/>
          </p:nvCxnSpPr>
          <p:spPr bwMode="auto">
            <a:xfrm>
              <a:off x="9018078" y="2884304"/>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80" name="Straight Connector 479">
              <a:extLst>
                <a:ext uri="{FF2B5EF4-FFF2-40B4-BE49-F238E27FC236}">
                  <a16:creationId xmlns:a16="http://schemas.microsoft.com/office/drawing/2014/main" id="{F86348A7-30D8-A19B-1456-767D2979ED8D}"/>
                </a:ext>
              </a:extLst>
            </p:cNvPr>
            <p:cNvCxnSpPr>
              <a:cxnSpLocks/>
            </p:cNvCxnSpPr>
            <p:nvPr/>
          </p:nvCxnSpPr>
          <p:spPr bwMode="auto">
            <a:xfrm>
              <a:off x="8302760" y="2577095"/>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81" name="Straight Connector 480">
              <a:extLst>
                <a:ext uri="{FF2B5EF4-FFF2-40B4-BE49-F238E27FC236}">
                  <a16:creationId xmlns:a16="http://schemas.microsoft.com/office/drawing/2014/main" id="{2A40100C-40DC-DA55-4C22-E044E1073FB0}"/>
                </a:ext>
              </a:extLst>
            </p:cNvPr>
            <p:cNvCxnSpPr>
              <a:cxnSpLocks/>
            </p:cNvCxnSpPr>
            <p:nvPr/>
          </p:nvCxnSpPr>
          <p:spPr bwMode="auto">
            <a:xfrm>
              <a:off x="9154499" y="2934903"/>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82" name="Straight Connector 481">
              <a:extLst>
                <a:ext uri="{FF2B5EF4-FFF2-40B4-BE49-F238E27FC236}">
                  <a16:creationId xmlns:a16="http://schemas.microsoft.com/office/drawing/2014/main" id="{6BDDB52B-05A2-5A00-D1BA-131655A35CCB}"/>
                </a:ext>
              </a:extLst>
            </p:cNvPr>
            <p:cNvCxnSpPr>
              <a:cxnSpLocks/>
            </p:cNvCxnSpPr>
            <p:nvPr/>
          </p:nvCxnSpPr>
          <p:spPr bwMode="auto">
            <a:xfrm>
              <a:off x="8946297" y="2837319"/>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83" name="Straight Connector 482">
              <a:extLst>
                <a:ext uri="{FF2B5EF4-FFF2-40B4-BE49-F238E27FC236}">
                  <a16:creationId xmlns:a16="http://schemas.microsoft.com/office/drawing/2014/main" id="{5F77371D-FC7A-1DF5-015A-11F1B015138F}"/>
                </a:ext>
              </a:extLst>
            </p:cNvPr>
            <p:cNvCxnSpPr>
              <a:cxnSpLocks/>
            </p:cNvCxnSpPr>
            <p:nvPr/>
          </p:nvCxnSpPr>
          <p:spPr bwMode="auto">
            <a:xfrm>
              <a:off x="8200163" y="2537338"/>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85" name="Straight Connector 484">
              <a:extLst>
                <a:ext uri="{FF2B5EF4-FFF2-40B4-BE49-F238E27FC236}">
                  <a16:creationId xmlns:a16="http://schemas.microsoft.com/office/drawing/2014/main" id="{484E49BA-9E7F-53F4-E6A5-BEFEE591C61C}"/>
                </a:ext>
              </a:extLst>
            </p:cNvPr>
            <p:cNvCxnSpPr>
              <a:cxnSpLocks/>
            </p:cNvCxnSpPr>
            <p:nvPr/>
          </p:nvCxnSpPr>
          <p:spPr bwMode="auto">
            <a:xfrm>
              <a:off x="10460786" y="3162601"/>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87" name="Straight Connector 486">
              <a:extLst>
                <a:ext uri="{FF2B5EF4-FFF2-40B4-BE49-F238E27FC236}">
                  <a16:creationId xmlns:a16="http://schemas.microsoft.com/office/drawing/2014/main" id="{159FC1CC-B55C-37BF-1FC1-544D5E84194F}"/>
                </a:ext>
              </a:extLst>
            </p:cNvPr>
            <p:cNvCxnSpPr>
              <a:cxnSpLocks/>
            </p:cNvCxnSpPr>
            <p:nvPr/>
          </p:nvCxnSpPr>
          <p:spPr bwMode="auto">
            <a:xfrm>
              <a:off x="8606151" y="2714436"/>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88" name="Straight Connector 487">
              <a:extLst>
                <a:ext uri="{FF2B5EF4-FFF2-40B4-BE49-F238E27FC236}">
                  <a16:creationId xmlns:a16="http://schemas.microsoft.com/office/drawing/2014/main" id="{98C7E819-F633-9F01-B0EF-48358C25BA73}"/>
                </a:ext>
              </a:extLst>
            </p:cNvPr>
            <p:cNvCxnSpPr>
              <a:cxnSpLocks/>
            </p:cNvCxnSpPr>
            <p:nvPr/>
          </p:nvCxnSpPr>
          <p:spPr bwMode="auto">
            <a:xfrm>
              <a:off x="7669922" y="2331327"/>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89" name="Straight Connector 488">
              <a:extLst>
                <a:ext uri="{FF2B5EF4-FFF2-40B4-BE49-F238E27FC236}">
                  <a16:creationId xmlns:a16="http://schemas.microsoft.com/office/drawing/2014/main" id="{F2BC4E06-3D08-1377-E628-25C90F1DBDEE}"/>
                </a:ext>
              </a:extLst>
            </p:cNvPr>
            <p:cNvCxnSpPr>
              <a:cxnSpLocks/>
            </p:cNvCxnSpPr>
            <p:nvPr/>
          </p:nvCxnSpPr>
          <p:spPr bwMode="auto">
            <a:xfrm>
              <a:off x="8168031" y="2537338"/>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90" name="Straight Connector 489">
              <a:extLst>
                <a:ext uri="{FF2B5EF4-FFF2-40B4-BE49-F238E27FC236}">
                  <a16:creationId xmlns:a16="http://schemas.microsoft.com/office/drawing/2014/main" id="{8696F2F2-F28E-5149-001C-96BF3E73BF83}"/>
                </a:ext>
              </a:extLst>
            </p:cNvPr>
            <p:cNvCxnSpPr>
              <a:cxnSpLocks/>
            </p:cNvCxnSpPr>
            <p:nvPr/>
          </p:nvCxnSpPr>
          <p:spPr bwMode="auto">
            <a:xfrm>
              <a:off x="7287883" y="2269886"/>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91" name="Straight Connector 490">
              <a:extLst>
                <a:ext uri="{FF2B5EF4-FFF2-40B4-BE49-F238E27FC236}">
                  <a16:creationId xmlns:a16="http://schemas.microsoft.com/office/drawing/2014/main" id="{00AF03E3-6FB0-0355-38C1-DDE63146B724}"/>
                </a:ext>
              </a:extLst>
            </p:cNvPr>
            <p:cNvCxnSpPr>
              <a:cxnSpLocks/>
            </p:cNvCxnSpPr>
            <p:nvPr/>
          </p:nvCxnSpPr>
          <p:spPr bwMode="auto">
            <a:xfrm>
              <a:off x="7478418" y="2313256"/>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92" name="Straight Connector 491">
              <a:extLst>
                <a:ext uri="{FF2B5EF4-FFF2-40B4-BE49-F238E27FC236}">
                  <a16:creationId xmlns:a16="http://schemas.microsoft.com/office/drawing/2014/main" id="{2E0E29CF-E2C9-6F18-807B-282CC001906C}"/>
                </a:ext>
              </a:extLst>
            </p:cNvPr>
            <p:cNvCxnSpPr>
              <a:cxnSpLocks/>
            </p:cNvCxnSpPr>
            <p:nvPr/>
          </p:nvCxnSpPr>
          <p:spPr bwMode="auto">
            <a:xfrm>
              <a:off x="7052236" y="2222901"/>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93" name="Straight Connector 492">
              <a:extLst>
                <a:ext uri="{FF2B5EF4-FFF2-40B4-BE49-F238E27FC236}">
                  <a16:creationId xmlns:a16="http://schemas.microsoft.com/office/drawing/2014/main" id="{821DB4C6-764C-2D5A-89B6-ACF47EB0BC38}"/>
                </a:ext>
              </a:extLst>
            </p:cNvPr>
            <p:cNvCxnSpPr>
              <a:cxnSpLocks/>
            </p:cNvCxnSpPr>
            <p:nvPr/>
          </p:nvCxnSpPr>
          <p:spPr bwMode="auto">
            <a:xfrm>
              <a:off x="7831692" y="2360240"/>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94" name="Straight Connector 493">
              <a:extLst>
                <a:ext uri="{FF2B5EF4-FFF2-40B4-BE49-F238E27FC236}">
                  <a16:creationId xmlns:a16="http://schemas.microsoft.com/office/drawing/2014/main" id="{214835C8-AB01-4362-E906-E1DE6832A039}"/>
                </a:ext>
              </a:extLst>
            </p:cNvPr>
            <p:cNvCxnSpPr>
              <a:cxnSpLocks/>
            </p:cNvCxnSpPr>
            <p:nvPr/>
          </p:nvCxnSpPr>
          <p:spPr bwMode="auto">
            <a:xfrm>
              <a:off x="7345194" y="2295185"/>
              <a:ext cx="0" cy="68400"/>
            </a:xfrm>
            <a:prstGeom prst="line">
              <a:avLst/>
            </a:prstGeom>
            <a:noFill/>
            <a:ln w="19050" cap="flat" cmpd="sng" algn="ctr">
              <a:solidFill>
                <a:schemeClr val="accent3"/>
              </a:solidFill>
              <a:prstDash val="solid"/>
              <a:round/>
              <a:headEnd type="none" w="med" len="med"/>
              <a:tailEnd type="none" w="med" len="med"/>
            </a:ln>
            <a:effectLst/>
          </p:spPr>
        </p:cxnSp>
        <p:cxnSp>
          <p:nvCxnSpPr>
            <p:cNvPr id="495" name="Straight Connector 494">
              <a:extLst>
                <a:ext uri="{FF2B5EF4-FFF2-40B4-BE49-F238E27FC236}">
                  <a16:creationId xmlns:a16="http://schemas.microsoft.com/office/drawing/2014/main" id="{4A5A8020-FC43-7529-D32F-1E078F1640B5}"/>
                </a:ext>
              </a:extLst>
            </p:cNvPr>
            <p:cNvCxnSpPr>
              <a:cxnSpLocks/>
            </p:cNvCxnSpPr>
            <p:nvPr/>
          </p:nvCxnSpPr>
          <p:spPr bwMode="auto">
            <a:xfrm>
              <a:off x="6805071" y="2201214"/>
              <a:ext cx="0" cy="68400"/>
            </a:xfrm>
            <a:prstGeom prst="line">
              <a:avLst/>
            </a:prstGeom>
            <a:noFill/>
            <a:ln w="19050" cap="flat" cmpd="sng" algn="ctr">
              <a:solidFill>
                <a:schemeClr val="accent3"/>
              </a:solidFill>
              <a:prstDash val="solid"/>
              <a:round/>
              <a:headEnd type="none" w="med" len="med"/>
              <a:tailEnd type="none" w="med" len="med"/>
            </a:ln>
            <a:effectLst/>
          </p:spPr>
        </p:cxnSp>
      </p:grpSp>
      <p:sp>
        <p:nvSpPr>
          <p:cNvPr id="3" name="TextBox 2">
            <a:extLst>
              <a:ext uri="{FF2B5EF4-FFF2-40B4-BE49-F238E27FC236}">
                <a16:creationId xmlns:a16="http://schemas.microsoft.com/office/drawing/2014/main" id="{9E834524-87F8-9B61-BA78-725F4DD12E7A}"/>
              </a:ext>
            </a:extLst>
          </p:cNvPr>
          <p:cNvSpPr txBox="1"/>
          <p:nvPr/>
        </p:nvSpPr>
        <p:spPr>
          <a:xfrm rot="16200000">
            <a:off x="5194335" y="2853922"/>
            <a:ext cx="2404918" cy="341632"/>
          </a:xfrm>
          <a:prstGeom prst="rect">
            <a:avLst/>
          </a:prstGeom>
          <a:noFill/>
        </p:spPr>
        <p:txBody>
          <a:bodyPr wrap="square" rtlCol="0">
            <a:spAutoFit/>
          </a:bodyPr>
          <a:lstStyle/>
          <a:p>
            <a:pPr algn="ctr">
              <a:lnSpc>
                <a:spcPct val="90000"/>
              </a:lnSpc>
            </a:pPr>
            <a:r>
              <a:rPr lang="en-US" dirty="0">
                <a:solidFill>
                  <a:srgbClr val="000000"/>
                </a:solidFill>
                <a:latin typeface="Calibri" panose="020F0502020204030204" pitchFamily="34" charset="0"/>
                <a:cs typeface="Calibri" panose="020F0502020204030204" pitchFamily="34" charset="0"/>
              </a:rPr>
              <a:t>OS (%)</a:t>
            </a:r>
          </a:p>
        </p:txBody>
      </p:sp>
      <p:sp>
        <p:nvSpPr>
          <p:cNvPr id="8" name="Text Box 15">
            <a:extLst>
              <a:ext uri="{FF2B5EF4-FFF2-40B4-BE49-F238E27FC236}">
                <a16:creationId xmlns:a16="http://schemas.microsoft.com/office/drawing/2014/main" id="{6B1F6F57-7EA3-D1BA-B11C-B056ACF36D22}"/>
              </a:ext>
            </a:extLst>
          </p:cNvPr>
          <p:cNvSpPr txBox="1">
            <a:spLocks noChangeArrowheads="1"/>
          </p:cNvSpPr>
          <p:nvPr/>
        </p:nvSpPr>
        <p:spPr bwMode="auto">
          <a:xfrm>
            <a:off x="412751" y="637475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dirty="0">
                <a:solidFill>
                  <a:schemeClr val="bg2"/>
                </a:solidFill>
                <a:latin typeface="Calibri" panose="020F0502020204030204" pitchFamily="34" charset="0"/>
              </a:rPr>
              <a:t>Mirza. NEJM. 2023;388:2145.</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8808271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CF5CC-E152-ED45-2295-F813F1FB9257}"/>
              </a:ext>
            </a:extLst>
          </p:cNvPr>
          <p:cNvSpPr>
            <a:spLocks noGrp="1"/>
          </p:cNvSpPr>
          <p:nvPr>
            <p:ph type="title"/>
          </p:nvPr>
        </p:nvSpPr>
        <p:spPr/>
        <p:txBody>
          <a:bodyPr/>
          <a:lstStyle/>
          <a:p>
            <a:r>
              <a:rPr lang="en-US" dirty="0"/>
              <a:t>ENGOT-EN6/GOG-3031/RUBY: </a:t>
            </a:r>
            <a:br>
              <a:rPr lang="en-US" dirty="0"/>
            </a:br>
            <a:r>
              <a:rPr lang="en-US" dirty="0"/>
              <a:t>Investigator-Assessed Response</a:t>
            </a:r>
          </a:p>
        </p:txBody>
      </p:sp>
      <p:graphicFrame>
        <p:nvGraphicFramePr>
          <p:cNvPr id="3" name="Group 155">
            <a:extLst>
              <a:ext uri="{FF2B5EF4-FFF2-40B4-BE49-F238E27FC236}">
                <a16:creationId xmlns:a16="http://schemas.microsoft.com/office/drawing/2014/main" id="{FB640EE6-4A8F-17CE-5ACE-E86DADE18654}"/>
              </a:ext>
            </a:extLst>
          </p:cNvPr>
          <p:cNvGraphicFramePr>
            <a:graphicFrameLocks/>
          </p:cNvGraphicFramePr>
          <p:nvPr>
            <p:extLst>
              <p:ext uri="{D42A27DB-BD31-4B8C-83A1-F6EECF244321}">
                <p14:modId xmlns:p14="http://schemas.microsoft.com/office/powerpoint/2010/main" val="2596786114"/>
              </p:ext>
            </p:extLst>
          </p:nvPr>
        </p:nvGraphicFramePr>
        <p:xfrm>
          <a:off x="728285" y="1604963"/>
          <a:ext cx="10735053" cy="3200724"/>
        </p:xfrm>
        <a:graphic>
          <a:graphicData uri="http://schemas.openxmlformats.org/drawingml/2006/table">
            <a:tbl>
              <a:tblPr/>
              <a:tblGrid>
                <a:gridCol w="1533579">
                  <a:extLst>
                    <a:ext uri="{9D8B030D-6E8A-4147-A177-3AD203B41FA5}">
                      <a16:colId xmlns:a16="http://schemas.microsoft.com/office/drawing/2014/main" val="20000"/>
                    </a:ext>
                  </a:extLst>
                </a:gridCol>
                <a:gridCol w="1533579">
                  <a:extLst>
                    <a:ext uri="{9D8B030D-6E8A-4147-A177-3AD203B41FA5}">
                      <a16:colId xmlns:a16="http://schemas.microsoft.com/office/drawing/2014/main" val="363386565"/>
                    </a:ext>
                  </a:extLst>
                </a:gridCol>
                <a:gridCol w="1533579">
                  <a:extLst>
                    <a:ext uri="{9D8B030D-6E8A-4147-A177-3AD203B41FA5}">
                      <a16:colId xmlns:a16="http://schemas.microsoft.com/office/drawing/2014/main" val="1238656420"/>
                    </a:ext>
                  </a:extLst>
                </a:gridCol>
                <a:gridCol w="1533579">
                  <a:extLst>
                    <a:ext uri="{9D8B030D-6E8A-4147-A177-3AD203B41FA5}">
                      <a16:colId xmlns:a16="http://schemas.microsoft.com/office/drawing/2014/main" val="279369159"/>
                    </a:ext>
                  </a:extLst>
                </a:gridCol>
                <a:gridCol w="1533579">
                  <a:extLst>
                    <a:ext uri="{9D8B030D-6E8A-4147-A177-3AD203B41FA5}">
                      <a16:colId xmlns:a16="http://schemas.microsoft.com/office/drawing/2014/main" val="872436463"/>
                    </a:ext>
                  </a:extLst>
                </a:gridCol>
                <a:gridCol w="1533579">
                  <a:extLst>
                    <a:ext uri="{9D8B030D-6E8A-4147-A177-3AD203B41FA5}">
                      <a16:colId xmlns:a16="http://schemas.microsoft.com/office/drawing/2014/main" val="4196206694"/>
                    </a:ext>
                  </a:extLst>
                </a:gridCol>
                <a:gridCol w="1533579">
                  <a:extLst>
                    <a:ext uri="{9D8B030D-6E8A-4147-A177-3AD203B41FA5}">
                      <a16:colId xmlns:a16="http://schemas.microsoft.com/office/drawing/2014/main" val="3841566394"/>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Investigator-Assessed Response, %</a:t>
                      </a:r>
                      <a:endParaRPr kumimoji="0" lang="en-US" sz="1800" b="1" i="0" u="none" strike="noStrike" cap="none" normalizeH="0" baseline="30000" dirty="0">
                        <a:ln>
                          <a:noFill/>
                        </a:ln>
                        <a:solidFill>
                          <a:schemeClr val="tx1"/>
                        </a:solidFill>
                        <a:effectLst/>
                        <a:latin typeface="Calibri" panose="020F0502020204030204" pitchFamily="34" charset="0"/>
                      </a:endParaRPr>
                    </a:p>
                  </a:txBody>
                  <a:tcPr marL="121881" marR="121881" marT="45774" marB="45774"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bg1">
                        <a:lumMod val="75000"/>
                        <a:lumOff val="25000"/>
                      </a:schemeClr>
                    </a:solid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cap="none" normalizeH="0" baseline="0" dirty="0">
                          <a:ln>
                            <a:noFill/>
                          </a:ln>
                          <a:solidFill>
                            <a:schemeClr val="tx1"/>
                          </a:solidFill>
                          <a:effectLst/>
                          <a:latin typeface="Calibri" panose="020F0502020204030204" pitchFamily="34" charset="0"/>
                        </a:rPr>
                        <a:t>dMMR/MSI-H Population</a:t>
                      </a:r>
                      <a:endParaRPr kumimoji="0" lang="en-US" sz="1800" b="1" i="0" u="none" strike="noStrike" cap="none" normalizeH="0" baseline="30000" dirty="0">
                        <a:ln>
                          <a:noFill/>
                        </a:ln>
                        <a:solidFill>
                          <a:schemeClr val="tx1"/>
                        </a:solidFill>
                        <a:effectLst/>
                        <a:latin typeface="Calibri" panose="020F0502020204030204" pitchFamily="34" charset="0"/>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hMerge="1">
                  <a:txBody>
                    <a:bodyPr/>
                    <a:lstStyle/>
                    <a:p>
                      <a:pPr algn="ctr"/>
                      <a:r>
                        <a:rPr lang="en-US" sz="1400" b="1" dirty="0">
                          <a:latin typeface="Calibri" panose="020F0502020204030204" pitchFamily="34" charset="0"/>
                          <a:cs typeface="Calibri" panose="020F0502020204030204" pitchFamily="34" charset="0"/>
                        </a:rPr>
                        <a:t>CT + Pembrolizumab</a:t>
                      </a:r>
                    </a:p>
                    <a:p>
                      <a:pPr algn="ctr"/>
                      <a:r>
                        <a:rPr lang="en-US" sz="1400" b="1" dirty="0">
                          <a:latin typeface="Calibri" panose="020F0502020204030204" pitchFamily="34" charset="0"/>
                          <a:cs typeface="Calibri" panose="020F0502020204030204" pitchFamily="34" charset="0"/>
                        </a:rPr>
                        <a:t>(n = 411)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gridSpan="2">
                  <a:txBody>
                    <a:bodyPr/>
                    <a:lstStyle/>
                    <a:p>
                      <a:pPr algn="ctr"/>
                      <a:r>
                        <a:rPr lang="en-US" sz="1800" b="1" dirty="0">
                          <a:latin typeface="Calibri" panose="020F0502020204030204" pitchFamily="34" charset="0"/>
                          <a:cs typeface="Calibri" panose="020F0502020204030204" pitchFamily="34" charset="0"/>
                        </a:rPr>
                        <a:t>pMMR/MSS</a:t>
                      </a: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hMerge="1">
                  <a:txBody>
                    <a:bodyPr/>
                    <a:lstStyle/>
                    <a:p>
                      <a:pPr algn="ctr"/>
                      <a:r>
                        <a:rPr lang="en-US" sz="1400" b="1" dirty="0">
                          <a:latin typeface="Calibri" panose="020F0502020204030204" pitchFamily="34" charset="0"/>
                          <a:cs typeface="Calibri" panose="020F0502020204030204" pitchFamily="34" charset="0"/>
                        </a:rPr>
                        <a:t>CT + Pembrolizumab</a:t>
                      </a:r>
                    </a:p>
                    <a:p>
                      <a:pPr algn="ctr"/>
                      <a:r>
                        <a:rPr lang="en-US" sz="1400" b="1" dirty="0">
                          <a:latin typeface="Calibri" panose="020F0502020204030204" pitchFamily="34" charset="0"/>
                          <a:cs typeface="Calibri" panose="020F0502020204030204" pitchFamily="34" charset="0"/>
                        </a:rPr>
                        <a:t>(n = 411)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gridSpan="2">
                  <a:txBody>
                    <a:bodyPr/>
                    <a:lstStyle/>
                    <a:p>
                      <a:pPr algn="ctr"/>
                      <a:r>
                        <a:rPr lang="en-US" sz="1800" b="1" dirty="0">
                          <a:latin typeface="Calibri" panose="020F0502020204030204" pitchFamily="34" charset="0"/>
                          <a:cs typeface="Calibri" panose="020F0502020204030204" pitchFamily="34" charset="0"/>
                        </a:rPr>
                        <a:t>Overall Population</a:t>
                      </a:r>
                    </a:p>
                  </a:txBody>
                  <a:tcPr anchor="ctr">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tc hMerge="1">
                  <a:txBody>
                    <a:bodyPr/>
                    <a:lstStyle/>
                    <a:p>
                      <a:pPr algn="ctr"/>
                      <a:r>
                        <a:rPr lang="en-US" sz="1400" b="1" dirty="0">
                          <a:latin typeface="Calibri" panose="020F0502020204030204" pitchFamily="34" charset="0"/>
                          <a:cs typeface="Calibri" panose="020F0502020204030204" pitchFamily="34" charset="0"/>
                        </a:rPr>
                        <a:t>CT + Pembrolizumab</a:t>
                      </a:r>
                    </a:p>
                    <a:p>
                      <a:pPr algn="ctr"/>
                      <a:r>
                        <a:rPr lang="en-US" sz="1400" b="1" dirty="0">
                          <a:latin typeface="Calibri" panose="020F0502020204030204" pitchFamily="34" charset="0"/>
                          <a:cs typeface="Calibri" panose="020F0502020204030204" pitchFamily="34" charset="0"/>
                        </a:rPr>
                        <a:t>(n = 411)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10000"/>
                  </a:ext>
                </a:extLst>
              </a:tr>
              <a:tr h="0">
                <a:tc vMerge="1">
                  <a:txBody>
                    <a:bodyPr/>
                    <a:lstStyle/>
                    <a:p>
                      <a:endParaRPr lang="en-US"/>
                    </a:p>
                  </a:txBody>
                  <a:tcPr/>
                </a:tc>
                <a:tc>
                  <a:txBody>
                    <a:bodyPr/>
                    <a:lstStyle/>
                    <a:p>
                      <a:pPr algn="ctr"/>
                      <a:r>
                        <a:rPr lang="en-US" sz="1800" b="1" dirty="0">
                          <a:latin typeface="Calibri" panose="020F0502020204030204" pitchFamily="34" charset="0"/>
                          <a:cs typeface="Calibri" panose="020F0502020204030204" pitchFamily="34" charset="0"/>
                        </a:rPr>
                        <a:t>Placebo + CT </a:t>
                      </a:r>
                    </a:p>
                    <a:p>
                      <a:pPr algn="ctr"/>
                      <a:r>
                        <a:rPr lang="en-US" sz="1800" b="1" dirty="0">
                          <a:latin typeface="Calibri" panose="020F0502020204030204" pitchFamily="34" charset="0"/>
                          <a:cs typeface="Calibri" panose="020F0502020204030204" pitchFamily="34" charset="0"/>
                        </a:rPr>
                        <a:t>(n = 65)</a:t>
                      </a:r>
                    </a:p>
                  </a:txBody>
                  <a:tcPr anchor="ctr">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800" b="1" dirty="0">
                          <a:latin typeface="Calibri" panose="020F0502020204030204" pitchFamily="34" charset="0"/>
                          <a:cs typeface="Calibri" panose="020F0502020204030204" pitchFamily="34" charset="0"/>
                        </a:rPr>
                        <a:t>Dostarlimab + CT </a:t>
                      </a:r>
                    </a:p>
                    <a:p>
                      <a:pPr algn="ctr"/>
                      <a:r>
                        <a:rPr lang="en-US" sz="1800" b="1" dirty="0">
                          <a:latin typeface="Calibri" panose="020F0502020204030204" pitchFamily="34" charset="0"/>
                          <a:cs typeface="Calibri" panose="020F0502020204030204" pitchFamily="34" charset="0"/>
                        </a:rPr>
                        <a:t>(n = 53)</a:t>
                      </a:r>
                    </a:p>
                  </a:txBody>
                  <a:tcPr anchor="ctr">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800" b="1" dirty="0">
                          <a:latin typeface="Calibri" panose="020F0502020204030204" pitchFamily="34" charset="0"/>
                          <a:cs typeface="Calibri" panose="020F0502020204030204" pitchFamily="34" charset="0"/>
                        </a:rPr>
                        <a:t>Placebo + CT</a:t>
                      </a:r>
                    </a:p>
                    <a:p>
                      <a:pPr algn="ctr"/>
                      <a:r>
                        <a:rPr lang="en-US" sz="1800" b="1" dirty="0">
                          <a:latin typeface="Calibri" panose="020F0502020204030204" pitchFamily="34" charset="0"/>
                          <a:cs typeface="Calibri" panose="020F0502020204030204" pitchFamily="34" charset="0"/>
                        </a:rPr>
                        <a:t>(n = 189)</a:t>
                      </a:r>
                    </a:p>
                  </a:txBody>
                  <a:tcPr anchor="ctr">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800" b="1" dirty="0">
                          <a:latin typeface="Calibri" panose="020F0502020204030204" pitchFamily="34" charset="0"/>
                          <a:cs typeface="Calibri" panose="020F0502020204030204" pitchFamily="34" charset="0"/>
                        </a:rPr>
                        <a:t>Dostarlimab + CT</a:t>
                      </a:r>
                    </a:p>
                    <a:p>
                      <a:pPr algn="ctr"/>
                      <a:r>
                        <a:rPr lang="en-US" sz="1800" b="1" dirty="0">
                          <a:latin typeface="Calibri" panose="020F0502020204030204" pitchFamily="34" charset="0"/>
                          <a:cs typeface="Calibri" panose="020F0502020204030204" pitchFamily="34" charset="0"/>
                        </a:rPr>
                        <a:t>(n = 192)</a:t>
                      </a:r>
                    </a:p>
                  </a:txBody>
                  <a:tcPr anchor="ctr">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800" b="1" dirty="0">
                          <a:latin typeface="Calibri" panose="020F0502020204030204" pitchFamily="34" charset="0"/>
                          <a:cs typeface="Calibri" panose="020F0502020204030204" pitchFamily="34" charset="0"/>
                        </a:rPr>
                        <a:t>Placebo + CT</a:t>
                      </a:r>
                    </a:p>
                    <a:p>
                      <a:pPr algn="ctr"/>
                      <a:r>
                        <a:rPr lang="en-US" sz="1800" b="1" dirty="0">
                          <a:latin typeface="Calibri" panose="020F0502020204030204" pitchFamily="34" charset="0"/>
                          <a:cs typeface="Calibri" panose="020F0502020204030204" pitchFamily="34" charset="0"/>
                        </a:rPr>
                        <a:t>(n = 249)</a:t>
                      </a:r>
                    </a:p>
                  </a:txBody>
                  <a:tcPr anchor="ctr">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800" b="1" dirty="0">
                          <a:latin typeface="Calibri" panose="020F0502020204030204" pitchFamily="34" charset="0"/>
                          <a:cs typeface="Calibri" panose="020F0502020204030204" pitchFamily="34" charset="0"/>
                        </a:rPr>
                        <a:t>Dostarlimab + CT</a:t>
                      </a:r>
                    </a:p>
                    <a:p>
                      <a:pPr algn="ctr"/>
                      <a:r>
                        <a:rPr lang="en-US" sz="1800" b="1" dirty="0">
                          <a:latin typeface="Calibri" panose="020F0502020204030204" pitchFamily="34" charset="0"/>
                          <a:cs typeface="Calibri" panose="020F0502020204030204" pitchFamily="34" charset="0"/>
                        </a:rPr>
                        <a:t>(n = 245)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64224948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a:t>
                      </a:r>
                    </a:p>
                  </a:txBody>
                  <a:tcPr marL="121881" marR="121881" marT="45774" marB="45774"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48.3</a:t>
                      </a:r>
                    </a:p>
                  </a:txBody>
                  <a:tcPr marL="121881" marR="121881" marT="45774" marB="45774"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46.9</a:t>
                      </a:r>
                    </a:p>
                  </a:txBody>
                  <a:tcPr marL="121881" marR="121881" marT="45774" marB="45774"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44.1</a:t>
                      </a:r>
                    </a:p>
                  </a:txBody>
                  <a:tcPr marL="121881" marR="121881" marT="45774" marB="45774"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44.8</a:t>
                      </a:r>
                    </a:p>
                  </a:txBody>
                  <a:tcPr marL="121881" marR="121881" marT="45774" marB="45774"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45.2</a:t>
                      </a:r>
                    </a:p>
                  </a:txBody>
                  <a:tcPr marL="121881" marR="121881" marT="45774" marB="45774"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45.3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90000"/>
                      </a:schemeClr>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DCR </a:t>
                      </a: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881" marR="121881" marT="45774" marB="45774"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87.9</a:t>
                      </a:r>
                    </a:p>
                  </a:txBody>
                  <a:tcPr marL="121881" marR="121881" marT="45774" marB="45774"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89.8</a:t>
                      </a:r>
                    </a:p>
                  </a:txBody>
                  <a:tcPr marL="121881" marR="121881" marT="45774" marB="45774"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87.6</a:t>
                      </a:r>
                    </a:p>
                  </a:txBody>
                  <a:tcPr marL="121881" marR="121881" marT="45774" marB="45774"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90.2</a:t>
                      </a:r>
                    </a:p>
                  </a:txBody>
                  <a:tcPr marL="121881" marR="121881" marT="45774" marB="45774"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87.7</a:t>
                      </a:r>
                    </a:p>
                  </a:txBody>
                  <a:tcPr marL="121881" marR="121881" marT="45774" marB="45774"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90.1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3341957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DoR, mo (95% CI)</a:t>
                      </a:r>
                    </a:p>
                  </a:txBody>
                  <a:tcPr marL="121881" marR="121881" marT="45774" marB="45774"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5.4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(3.9-8.1)</a:t>
                      </a:r>
                    </a:p>
                  </a:txBody>
                  <a:tcPr marL="121881" marR="121881" marT="45774" marB="45774"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NR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(10.1-NR)</a:t>
                      </a:r>
                    </a:p>
                  </a:txBody>
                  <a:tcPr marL="121881" marR="121881" marT="45774" marB="45774"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6.3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(4.4-6.9)</a:t>
                      </a:r>
                    </a:p>
                  </a:txBody>
                  <a:tcPr marL="121881" marR="121881" marT="45774" marB="45774"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8.6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(6.9-13.1)</a:t>
                      </a:r>
                    </a:p>
                  </a:txBody>
                  <a:tcPr marL="121881" marR="121881" marT="45774" marB="45774"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6.2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(4.4-6.7)</a:t>
                      </a:r>
                    </a:p>
                  </a:txBody>
                  <a:tcPr marL="121881" marR="121881" marT="45774" marB="45774"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10.6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(8.2-17.6)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99895952"/>
                  </a:ext>
                </a:extLst>
              </a:tr>
            </a:tbl>
          </a:graphicData>
        </a:graphic>
      </p:graphicFrame>
      <p:sp>
        <p:nvSpPr>
          <p:cNvPr id="5" name="Text Box 15">
            <a:extLst>
              <a:ext uri="{FF2B5EF4-FFF2-40B4-BE49-F238E27FC236}">
                <a16:creationId xmlns:a16="http://schemas.microsoft.com/office/drawing/2014/main" id="{F7F82791-D3AB-17B7-9351-B48222DC8B0A}"/>
              </a:ext>
            </a:extLst>
          </p:cNvPr>
          <p:cNvSpPr txBox="1">
            <a:spLocks noChangeArrowheads="1"/>
          </p:cNvSpPr>
          <p:nvPr/>
        </p:nvSpPr>
        <p:spPr bwMode="auto">
          <a:xfrm>
            <a:off x="412751" y="637475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lang="en-US" altLang="en-US" sz="1200" b="0" dirty="0">
                <a:solidFill>
                  <a:schemeClr val="bg2"/>
                </a:solidFill>
                <a:latin typeface="Calibri" panose="020F0502020204030204" pitchFamily="34" charset="0"/>
              </a:rPr>
              <a:t>Mirza. NEJM. 2023;388:2145.</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0164728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CF5CC-E152-ED45-2295-F813F1FB9257}"/>
              </a:ext>
            </a:extLst>
          </p:cNvPr>
          <p:cNvSpPr>
            <a:spLocks noGrp="1"/>
          </p:cNvSpPr>
          <p:nvPr>
            <p:ph type="title"/>
          </p:nvPr>
        </p:nvSpPr>
        <p:spPr/>
        <p:txBody>
          <a:bodyPr/>
          <a:lstStyle/>
          <a:p>
            <a:r>
              <a:rPr lang="en-US" dirty="0"/>
              <a:t>NRG GY018: Pembrolizumab + CT in </a:t>
            </a:r>
            <a:br>
              <a:rPr lang="en-US" dirty="0"/>
            </a:br>
            <a:r>
              <a:rPr lang="en-US" dirty="0"/>
              <a:t>Primary Advanced or Recurrent EC</a:t>
            </a:r>
          </a:p>
        </p:txBody>
      </p:sp>
      <p:sp>
        <p:nvSpPr>
          <p:cNvPr id="6" name="Text Box 15">
            <a:extLst>
              <a:ext uri="{FF2B5EF4-FFF2-40B4-BE49-F238E27FC236}">
                <a16:creationId xmlns:a16="http://schemas.microsoft.com/office/drawing/2014/main" id="{33F03D18-0A57-BC46-0078-E4C801EF0107}"/>
              </a:ext>
            </a:extLst>
          </p:cNvPr>
          <p:cNvSpPr txBox="1">
            <a:spLocks noChangeArrowheads="1"/>
          </p:cNvSpPr>
          <p:nvPr/>
        </p:nvSpPr>
        <p:spPr bwMode="auto">
          <a:xfrm>
            <a:off x="403226" y="636192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Eskander. NEJM. 2023;388:2159. NCT03914612.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4" name="Content Placeholder 2">
            <a:extLst>
              <a:ext uri="{FF2B5EF4-FFF2-40B4-BE49-F238E27FC236}">
                <a16:creationId xmlns:a16="http://schemas.microsoft.com/office/drawing/2014/main" id="{4F3CD53F-37ED-E8F0-58B5-322EAF085209}"/>
              </a:ext>
            </a:extLst>
          </p:cNvPr>
          <p:cNvSpPr txBox="1">
            <a:spLocks/>
          </p:cNvSpPr>
          <p:nvPr/>
        </p:nvSpPr>
        <p:spPr>
          <a:xfrm>
            <a:off x="614842" y="1533369"/>
            <a:ext cx="10688158" cy="284685"/>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0" kern="0" dirty="0"/>
              <a:t>International, randomized, double-blind phase III trial</a:t>
            </a:r>
          </a:p>
        </p:txBody>
      </p:sp>
      <p:sp>
        <p:nvSpPr>
          <p:cNvPr id="33" name="Rectangle 49">
            <a:extLst>
              <a:ext uri="{FF2B5EF4-FFF2-40B4-BE49-F238E27FC236}">
                <a16:creationId xmlns:a16="http://schemas.microsoft.com/office/drawing/2014/main" id="{AA475618-5B69-1D9C-553C-F7221DA765A6}"/>
              </a:ext>
            </a:extLst>
          </p:cNvPr>
          <p:cNvSpPr>
            <a:spLocks noChangeArrowheads="1"/>
          </p:cNvSpPr>
          <p:nvPr/>
        </p:nvSpPr>
        <p:spPr bwMode="auto">
          <a:xfrm>
            <a:off x="4226521" y="2678604"/>
            <a:ext cx="2926080" cy="923544"/>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Pembrolizumab </a:t>
            </a:r>
            <a:r>
              <a:rPr lang="en-US" altLang="en-US" sz="1600" b="0" dirty="0">
                <a:solidFill>
                  <a:schemeClr val="tx1"/>
                </a:solidFill>
                <a:latin typeface="Calibri" panose="020F0502020204030204" pitchFamily="34" charset="0"/>
              </a:rPr>
              <a:t>200 mg IV Q3W</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 CT* </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for 6 cycles</a:t>
            </a:r>
          </a:p>
        </p:txBody>
      </p:sp>
      <p:sp>
        <p:nvSpPr>
          <p:cNvPr id="35" name="Rectangle 50">
            <a:extLst>
              <a:ext uri="{FF2B5EF4-FFF2-40B4-BE49-F238E27FC236}">
                <a16:creationId xmlns:a16="http://schemas.microsoft.com/office/drawing/2014/main" id="{A39A0BCE-49C9-0813-F23C-58CE4B866A96}"/>
              </a:ext>
            </a:extLst>
          </p:cNvPr>
          <p:cNvSpPr>
            <a:spLocks noChangeArrowheads="1"/>
          </p:cNvSpPr>
          <p:nvPr/>
        </p:nvSpPr>
        <p:spPr bwMode="auto">
          <a:xfrm>
            <a:off x="4226521" y="3769138"/>
            <a:ext cx="2926080" cy="923544"/>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Placebo + CT*</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for 6 cycles</a:t>
            </a:r>
          </a:p>
        </p:txBody>
      </p:sp>
      <p:sp>
        <p:nvSpPr>
          <p:cNvPr id="36" name="Line 53">
            <a:extLst>
              <a:ext uri="{FF2B5EF4-FFF2-40B4-BE49-F238E27FC236}">
                <a16:creationId xmlns:a16="http://schemas.microsoft.com/office/drawing/2014/main" id="{23F7D4B6-3D4D-BB15-91CE-C4ACEE7E9A52}"/>
              </a:ext>
            </a:extLst>
          </p:cNvPr>
          <p:cNvSpPr>
            <a:spLocks noChangeShapeType="1"/>
          </p:cNvSpPr>
          <p:nvPr/>
        </p:nvSpPr>
        <p:spPr bwMode="auto">
          <a:xfrm>
            <a:off x="3608947" y="4034908"/>
            <a:ext cx="552992" cy="196002"/>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63" name="Text Box 45">
            <a:extLst>
              <a:ext uri="{FF2B5EF4-FFF2-40B4-BE49-F238E27FC236}">
                <a16:creationId xmlns:a16="http://schemas.microsoft.com/office/drawing/2014/main" id="{725CDC62-B7D3-3A2B-5D8D-F944055DFCFE}"/>
              </a:ext>
            </a:extLst>
          </p:cNvPr>
          <p:cNvSpPr txBox="1">
            <a:spLocks noChangeArrowheads="1"/>
          </p:cNvSpPr>
          <p:nvPr/>
        </p:nvSpPr>
        <p:spPr bwMode="auto">
          <a:xfrm>
            <a:off x="609759" y="2699733"/>
            <a:ext cx="3020381" cy="206210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Patients with measurable, newly diagnosed stage III/IVA/IVB or recurrent endometrial cancer</a:t>
            </a:r>
            <a:r>
              <a:rPr lang="en-US" altLang="en-US" sz="1600" b="0" dirty="0">
                <a:solidFill>
                  <a:schemeClr val="bg1"/>
                </a:solidFill>
                <a:latin typeface="Calibri" panose="020F0502020204030204" pitchFamily="34" charset="0"/>
              </a:rPr>
              <a:t>; </a:t>
            </a:r>
            <a:r>
              <a:rPr lang="en-US" altLang="en-US" sz="1600" dirty="0">
                <a:solidFill>
                  <a:schemeClr val="bg1"/>
                </a:solidFill>
                <a:latin typeface="Calibri" panose="020F0502020204030204" pitchFamily="34" charset="0"/>
              </a:rPr>
              <a:t>any histology except carcinosarcoma;</a:t>
            </a:r>
            <a:r>
              <a:rPr lang="en-US" altLang="en-US" sz="1600" b="0" dirty="0">
                <a:solidFill>
                  <a:schemeClr val="bg1"/>
                </a:solidFill>
                <a:latin typeface="Calibri" panose="020F0502020204030204" pitchFamily="34" charset="0"/>
              </a:rPr>
              <a:t> institutional MMR testing by IHC (except in Japan); </a:t>
            </a:r>
            <a:r>
              <a:rPr lang="en-GB" altLang="en-US" sz="1600" b="0" dirty="0">
                <a:solidFill>
                  <a:schemeClr val="bg1"/>
                </a:solidFill>
                <a:latin typeface="Calibri" panose="020F0502020204030204" pitchFamily="34" charset="0"/>
              </a:rPr>
              <a:t>tissue available for MMR testing;</a:t>
            </a:r>
            <a:r>
              <a:rPr lang="en-US" altLang="en-US" sz="1600" b="0" dirty="0">
                <a:solidFill>
                  <a:schemeClr val="bg1"/>
                </a:solidFill>
                <a:latin typeface="Calibri" panose="020F0502020204030204" pitchFamily="34" charset="0"/>
              </a:rPr>
              <a:t> ECOG PS ≤2</a:t>
            </a:r>
            <a:endParaRPr lang="en-GB" altLang="en-US" sz="1600" b="0" dirty="0">
              <a:solidFill>
                <a:schemeClr val="bg1"/>
              </a:solidFill>
              <a:latin typeface="Calibri" panose="020F0502020204030204" pitchFamily="34" charset="0"/>
            </a:endParaRP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 = 816)</a:t>
            </a:r>
            <a:endParaRPr lang="en-US" altLang="en-US" sz="1600" b="0" dirty="0">
              <a:solidFill>
                <a:schemeClr val="bg1"/>
              </a:solidFill>
              <a:latin typeface="Calibri" panose="020F0502020204030204" pitchFamily="34" charset="0"/>
            </a:endParaRPr>
          </a:p>
        </p:txBody>
      </p:sp>
      <p:cxnSp>
        <p:nvCxnSpPr>
          <p:cNvPr id="65" name="Straight Arrow Connector 64">
            <a:extLst>
              <a:ext uri="{FF2B5EF4-FFF2-40B4-BE49-F238E27FC236}">
                <a16:creationId xmlns:a16="http://schemas.microsoft.com/office/drawing/2014/main" id="{E4D571D7-6651-197A-7D9C-39578E3EE50E}"/>
              </a:ext>
            </a:extLst>
          </p:cNvPr>
          <p:cNvCxnSpPr>
            <a:cxnSpLocks/>
          </p:cNvCxnSpPr>
          <p:nvPr/>
        </p:nvCxnSpPr>
        <p:spPr bwMode="auto">
          <a:xfrm>
            <a:off x="7194800" y="3140376"/>
            <a:ext cx="274320" cy="0"/>
          </a:xfrm>
          <a:prstGeom prst="straightConnector1">
            <a:avLst/>
          </a:prstGeom>
          <a:noFill/>
          <a:ln w="28575" cap="flat" cmpd="sng" algn="ctr">
            <a:solidFill>
              <a:schemeClr val="bg1"/>
            </a:solidFill>
            <a:prstDash val="solid"/>
            <a:round/>
            <a:headEnd type="none" w="med" len="med"/>
            <a:tailEnd type="triangle"/>
          </a:ln>
          <a:effectLst/>
        </p:spPr>
      </p:cxnSp>
      <p:sp>
        <p:nvSpPr>
          <p:cNvPr id="66" name="TextBox 65">
            <a:extLst>
              <a:ext uri="{FF2B5EF4-FFF2-40B4-BE49-F238E27FC236}">
                <a16:creationId xmlns:a16="http://schemas.microsoft.com/office/drawing/2014/main" id="{F0EE8AF8-F7B0-94C8-F3A8-2B413D5A8EFD}"/>
              </a:ext>
            </a:extLst>
          </p:cNvPr>
          <p:cNvSpPr txBox="1"/>
          <p:nvPr/>
        </p:nvSpPr>
        <p:spPr bwMode="auto">
          <a:xfrm>
            <a:off x="1450751" y="1972561"/>
            <a:ext cx="4870627"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Stratified by MMR status (dMMR vs pMMR), ECOG PS 0 or 1 vs 2, prior adjuvant CT (yes vs no)</a:t>
            </a:r>
          </a:p>
        </p:txBody>
      </p:sp>
      <p:cxnSp>
        <p:nvCxnSpPr>
          <p:cNvPr id="67" name="Straight Arrow Connector 66">
            <a:extLst>
              <a:ext uri="{FF2B5EF4-FFF2-40B4-BE49-F238E27FC236}">
                <a16:creationId xmlns:a16="http://schemas.microsoft.com/office/drawing/2014/main" id="{428690EF-7C6D-3F38-79F4-0DABDD027432}"/>
              </a:ext>
            </a:extLst>
          </p:cNvPr>
          <p:cNvCxnSpPr>
            <a:cxnSpLocks/>
          </p:cNvCxnSpPr>
          <p:nvPr/>
        </p:nvCxnSpPr>
        <p:spPr bwMode="auto">
          <a:xfrm>
            <a:off x="3885443" y="2496632"/>
            <a:ext cx="0" cy="641476"/>
          </a:xfrm>
          <a:prstGeom prst="straightConnector1">
            <a:avLst/>
          </a:prstGeom>
          <a:noFill/>
          <a:ln w="28575" cap="flat" cmpd="sng" algn="ctr">
            <a:solidFill>
              <a:schemeClr val="bg1"/>
            </a:solidFill>
            <a:prstDash val="sysDot"/>
            <a:round/>
            <a:headEnd type="none" w="med" len="med"/>
            <a:tailEnd type="triangle"/>
          </a:ln>
          <a:effectLst/>
        </p:spPr>
      </p:cxnSp>
      <p:sp>
        <p:nvSpPr>
          <p:cNvPr id="70" name="TextBox 69">
            <a:extLst>
              <a:ext uri="{FF2B5EF4-FFF2-40B4-BE49-F238E27FC236}">
                <a16:creationId xmlns:a16="http://schemas.microsoft.com/office/drawing/2014/main" id="{F20ACFF9-5CCC-4D8A-B82D-2E6B2B922EF6}"/>
              </a:ext>
            </a:extLst>
          </p:cNvPr>
          <p:cNvSpPr txBox="1"/>
          <p:nvPr/>
        </p:nvSpPr>
        <p:spPr bwMode="auto">
          <a:xfrm flipH="1">
            <a:off x="4229311" y="4685103"/>
            <a:ext cx="40315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0"/>
              </a:spcBef>
              <a:spcAft>
                <a:spcPct val="0"/>
              </a:spcAft>
              <a:buClrTx/>
              <a:buFontTx/>
              <a:buNone/>
            </a:pPr>
            <a:r>
              <a:rPr lang="en-US" altLang="en-US" sz="1200" b="0" dirty="0">
                <a:solidFill>
                  <a:schemeClr val="bg1"/>
                </a:solidFill>
                <a:latin typeface="Calibri" panose="020F0502020204030204" pitchFamily="34" charset="0"/>
              </a:rPr>
              <a:t>*Paclitaxel 175 mg/m</a:t>
            </a:r>
            <a:r>
              <a:rPr lang="en-US" altLang="en-US" sz="1200" b="0" baseline="30000" dirty="0">
                <a:solidFill>
                  <a:schemeClr val="bg1"/>
                </a:solidFill>
                <a:latin typeface="Calibri" panose="020F0502020204030204" pitchFamily="34" charset="0"/>
              </a:rPr>
              <a:t>2 </a:t>
            </a:r>
            <a:r>
              <a:rPr lang="en-US" altLang="en-US" sz="1200" b="0" dirty="0">
                <a:solidFill>
                  <a:schemeClr val="bg1"/>
                </a:solidFill>
                <a:latin typeface="Calibri" panose="020F0502020204030204" pitchFamily="34" charset="0"/>
              </a:rPr>
              <a:t>IV Q3W + carboplatin AUC 5 IV Q3W.</a:t>
            </a:r>
          </a:p>
        </p:txBody>
      </p:sp>
      <p:sp>
        <p:nvSpPr>
          <p:cNvPr id="71" name="Rectangle 49">
            <a:extLst>
              <a:ext uri="{FF2B5EF4-FFF2-40B4-BE49-F238E27FC236}">
                <a16:creationId xmlns:a16="http://schemas.microsoft.com/office/drawing/2014/main" id="{C9C8B8C3-A619-6750-952E-B8790C22F4AC}"/>
              </a:ext>
            </a:extLst>
          </p:cNvPr>
          <p:cNvSpPr>
            <a:spLocks noChangeArrowheads="1"/>
          </p:cNvSpPr>
          <p:nvPr/>
        </p:nvSpPr>
        <p:spPr bwMode="auto">
          <a:xfrm>
            <a:off x="7511319" y="2678604"/>
            <a:ext cx="2926080" cy="923544"/>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Pembrolizumab </a:t>
            </a:r>
            <a:r>
              <a:rPr lang="en-US" altLang="en-US" sz="1600" b="0" dirty="0">
                <a:solidFill>
                  <a:schemeClr val="tx1"/>
                </a:solidFill>
                <a:latin typeface="Calibri" panose="020F0502020204030204" pitchFamily="34" charset="0"/>
              </a:rPr>
              <a:t>400 mg IV Q6W</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for up to 14 additional cycles</a:t>
            </a:r>
          </a:p>
        </p:txBody>
      </p:sp>
      <p:cxnSp>
        <p:nvCxnSpPr>
          <p:cNvPr id="73" name="Straight Arrow Connector 72">
            <a:extLst>
              <a:ext uri="{FF2B5EF4-FFF2-40B4-BE49-F238E27FC236}">
                <a16:creationId xmlns:a16="http://schemas.microsoft.com/office/drawing/2014/main" id="{DC1136D0-F0F5-7B3B-C696-3B01224CA04C}"/>
              </a:ext>
            </a:extLst>
          </p:cNvPr>
          <p:cNvCxnSpPr>
            <a:cxnSpLocks/>
          </p:cNvCxnSpPr>
          <p:nvPr/>
        </p:nvCxnSpPr>
        <p:spPr bwMode="auto">
          <a:xfrm>
            <a:off x="7194800" y="4230910"/>
            <a:ext cx="274320" cy="0"/>
          </a:xfrm>
          <a:prstGeom prst="straightConnector1">
            <a:avLst/>
          </a:prstGeom>
          <a:noFill/>
          <a:ln w="28575" cap="flat" cmpd="sng" algn="ctr">
            <a:solidFill>
              <a:schemeClr val="bg1"/>
            </a:solidFill>
            <a:prstDash val="solid"/>
            <a:round/>
            <a:headEnd type="none" w="med" len="med"/>
            <a:tailEnd type="triangle"/>
          </a:ln>
          <a:effectLst/>
        </p:spPr>
      </p:cxnSp>
      <p:sp>
        <p:nvSpPr>
          <p:cNvPr id="74" name="Rectangle 50">
            <a:extLst>
              <a:ext uri="{FF2B5EF4-FFF2-40B4-BE49-F238E27FC236}">
                <a16:creationId xmlns:a16="http://schemas.microsoft.com/office/drawing/2014/main" id="{FF3331FD-60D4-6669-7B1B-1F38AC5EB14A}"/>
              </a:ext>
            </a:extLst>
          </p:cNvPr>
          <p:cNvSpPr>
            <a:spLocks noChangeArrowheads="1"/>
          </p:cNvSpPr>
          <p:nvPr/>
        </p:nvSpPr>
        <p:spPr bwMode="auto">
          <a:xfrm>
            <a:off x="7511319" y="3769138"/>
            <a:ext cx="2926080" cy="923544"/>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Placebo </a:t>
            </a:r>
            <a:r>
              <a:rPr lang="en-US" altLang="en-US" sz="1600" b="0" dirty="0">
                <a:solidFill>
                  <a:schemeClr val="tx1"/>
                </a:solidFill>
                <a:latin typeface="Calibri" panose="020F0502020204030204" pitchFamily="34" charset="0"/>
              </a:rPr>
              <a:t>IV Q6W</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for up to 14 additional cycles</a:t>
            </a:r>
          </a:p>
        </p:txBody>
      </p:sp>
      <p:sp>
        <p:nvSpPr>
          <p:cNvPr id="3" name="Line 53">
            <a:extLst>
              <a:ext uri="{FF2B5EF4-FFF2-40B4-BE49-F238E27FC236}">
                <a16:creationId xmlns:a16="http://schemas.microsoft.com/office/drawing/2014/main" id="{18D541DF-8AB2-7B78-57CD-2D869CB59CA0}"/>
              </a:ext>
            </a:extLst>
          </p:cNvPr>
          <p:cNvSpPr>
            <a:spLocks noChangeShapeType="1"/>
          </p:cNvSpPr>
          <p:nvPr/>
        </p:nvSpPr>
        <p:spPr bwMode="auto">
          <a:xfrm flipV="1">
            <a:off x="3608947" y="3140376"/>
            <a:ext cx="552992" cy="196002"/>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5" name="TextBox 4">
            <a:extLst>
              <a:ext uri="{FF2B5EF4-FFF2-40B4-BE49-F238E27FC236}">
                <a16:creationId xmlns:a16="http://schemas.microsoft.com/office/drawing/2014/main" id="{AF86CE94-224D-28A9-E071-F4E24F3A2C57}"/>
              </a:ext>
            </a:extLst>
          </p:cNvPr>
          <p:cNvSpPr txBox="1"/>
          <p:nvPr/>
        </p:nvSpPr>
        <p:spPr bwMode="auto">
          <a:xfrm>
            <a:off x="5155921" y="2318955"/>
            <a:ext cx="10672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Treatment</a:t>
            </a:r>
          </a:p>
        </p:txBody>
      </p:sp>
      <p:sp>
        <p:nvSpPr>
          <p:cNvPr id="7" name="TextBox 6">
            <a:extLst>
              <a:ext uri="{FF2B5EF4-FFF2-40B4-BE49-F238E27FC236}">
                <a16:creationId xmlns:a16="http://schemas.microsoft.com/office/drawing/2014/main" id="{2FD84793-D40A-FCCB-87EB-32D1BEA36E4D}"/>
              </a:ext>
            </a:extLst>
          </p:cNvPr>
          <p:cNvSpPr txBox="1"/>
          <p:nvPr/>
        </p:nvSpPr>
        <p:spPr bwMode="auto">
          <a:xfrm>
            <a:off x="8321584" y="2318955"/>
            <a:ext cx="13055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Maintenance</a:t>
            </a:r>
          </a:p>
        </p:txBody>
      </p:sp>
      <p:sp>
        <p:nvSpPr>
          <p:cNvPr id="12" name="Content Placeholder 1">
            <a:extLst>
              <a:ext uri="{FF2B5EF4-FFF2-40B4-BE49-F238E27FC236}">
                <a16:creationId xmlns:a16="http://schemas.microsoft.com/office/drawing/2014/main" id="{FA7D4722-413B-3240-659E-4A4784238B82}"/>
              </a:ext>
            </a:extLst>
          </p:cNvPr>
          <p:cNvSpPr txBox="1">
            <a:spLocks/>
          </p:cNvSpPr>
          <p:nvPr/>
        </p:nvSpPr>
        <p:spPr>
          <a:xfrm>
            <a:off x="6252634" y="5313764"/>
            <a:ext cx="5229570" cy="862712"/>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1" kern="0" dirty="0"/>
              <a:t>Secondary endpoints: </a:t>
            </a:r>
            <a:r>
              <a:rPr lang="en-US" sz="2000" b="0" kern="0" dirty="0"/>
              <a:t>safety, ORR/DoR by treatment arm and MMR IHC status, OS in pMMR and dMMR, PRO/QoL in pMMR</a:t>
            </a:r>
          </a:p>
        </p:txBody>
      </p:sp>
      <p:sp>
        <p:nvSpPr>
          <p:cNvPr id="13" name="Content Placeholder 3">
            <a:extLst>
              <a:ext uri="{FF2B5EF4-FFF2-40B4-BE49-F238E27FC236}">
                <a16:creationId xmlns:a16="http://schemas.microsoft.com/office/drawing/2014/main" id="{499E4329-DBE9-E7E3-012D-290444F807F8}"/>
              </a:ext>
            </a:extLst>
          </p:cNvPr>
          <p:cNvSpPr txBox="1">
            <a:spLocks/>
          </p:cNvSpPr>
          <p:nvPr/>
        </p:nvSpPr>
        <p:spPr bwMode="auto">
          <a:xfrm>
            <a:off x="601820" y="5324354"/>
            <a:ext cx="5309278" cy="865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1" kern="0" dirty="0"/>
              <a:t>Primary endpoints: </a:t>
            </a:r>
            <a:r>
              <a:rPr lang="en-US" sz="2000" b="0" kern="0" dirty="0"/>
              <a:t>PFS per RECIST v1.1 by investigator in pMMR and dMMR</a:t>
            </a:r>
          </a:p>
        </p:txBody>
      </p:sp>
    </p:spTree>
    <p:extLst>
      <p:ext uri="{BB962C8B-B14F-4D97-AF65-F5344CB8AC3E}">
        <p14:creationId xmlns:p14="http://schemas.microsoft.com/office/powerpoint/2010/main" val="8284914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CF5CC-E152-ED45-2295-F813F1FB9257}"/>
              </a:ext>
            </a:extLst>
          </p:cNvPr>
          <p:cNvSpPr>
            <a:spLocks noGrp="1"/>
          </p:cNvSpPr>
          <p:nvPr>
            <p:ph type="title"/>
          </p:nvPr>
        </p:nvSpPr>
        <p:spPr/>
        <p:txBody>
          <a:bodyPr/>
          <a:lstStyle/>
          <a:p>
            <a:r>
              <a:rPr lang="en-US" dirty="0"/>
              <a:t>NRG GY018: PFS (per RECIST v1.1) in </a:t>
            </a:r>
            <a:br>
              <a:rPr lang="en-US" dirty="0"/>
            </a:br>
            <a:r>
              <a:rPr lang="en-US" dirty="0"/>
              <a:t>dMMR and pMMR Cohorts</a:t>
            </a:r>
          </a:p>
        </p:txBody>
      </p:sp>
      <p:sp>
        <p:nvSpPr>
          <p:cNvPr id="33" name="Content Placeholder 32">
            <a:extLst>
              <a:ext uri="{FF2B5EF4-FFF2-40B4-BE49-F238E27FC236}">
                <a16:creationId xmlns:a16="http://schemas.microsoft.com/office/drawing/2014/main" id="{3119F965-E356-31F5-D17F-DDB64A67C308}"/>
              </a:ext>
            </a:extLst>
          </p:cNvPr>
          <p:cNvSpPr>
            <a:spLocks noGrp="1"/>
          </p:cNvSpPr>
          <p:nvPr>
            <p:ph idx="1"/>
          </p:nvPr>
        </p:nvSpPr>
        <p:spPr>
          <a:xfrm>
            <a:off x="604675" y="5463829"/>
            <a:ext cx="10877529" cy="699904"/>
          </a:xfrm>
        </p:spPr>
        <p:txBody>
          <a:bodyPr/>
          <a:lstStyle/>
          <a:p>
            <a:r>
              <a:rPr lang="en-US" sz="2000" b="0" kern="0" dirty="0"/>
              <a:t>Addition of pembrolizumab to SoC chemotherapy followed by pembrolizumab maintenance resulted in 70% and 46% reduction in risk of disease progression or death in patients with </a:t>
            </a:r>
            <a:br>
              <a:rPr lang="en-US" sz="2000" b="0" kern="0" dirty="0"/>
            </a:br>
            <a:r>
              <a:rPr lang="en-US" sz="2000" b="0" kern="0" dirty="0"/>
              <a:t>dMMR and pMMR, respectively</a:t>
            </a:r>
          </a:p>
        </p:txBody>
      </p:sp>
      <p:sp>
        <p:nvSpPr>
          <p:cNvPr id="25" name="TextBox 24">
            <a:extLst>
              <a:ext uri="{FF2B5EF4-FFF2-40B4-BE49-F238E27FC236}">
                <a16:creationId xmlns:a16="http://schemas.microsoft.com/office/drawing/2014/main" id="{C1652515-8470-4740-C559-AA2CAE78D563}"/>
              </a:ext>
            </a:extLst>
          </p:cNvPr>
          <p:cNvSpPr txBox="1"/>
          <p:nvPr/>
        </p:nvSpPr>
        <p:spPr>
          <a:xfrm rot="16200000">
            <a:off x="203895" y="3177915"/>
            <a:ext cx="2463334" cy="286232"/>
          </a:xfrm>
          <a:prstGeom prst="rect">
            <a:avLst/>
          </a:prstGeom>
          <a:noFill/>
        </p:spPr>
        <p:txBody>
          <a:bodyPr wrap="square" rtlCol="0">
            <a:spAutoFit/>
          </a:bodyPr>
          <a:lstStyle/>
          <a:p>
            <a:pPr algn="ctr">
              <a:lnSpc>
                <a:spcPct val="90000"/>
              </a:lnSpc>
            </a:pPr>
            <a:r>
              <a:rPr lang="en-US" sz="1400" dirty="0">
                <a:solidFill>
                  <a:srgbClr val="000000"/>
                </a:solidFill>
                <a:latin typeface="Calibri" panose="020F0502020204030204" pitchFamily="34" charset="0"/>
                <a:cs typeface="Calibri" panose="020F0502020204030204" pitchFamily="34" charset="0"/>
              </a:rPr>
              <a:t>PFS Probability</a:t>
            </a:r>
          </a:p>
        </p:txBody>
      </p:sp>
      <p:sp>
        <p:nvSpPr>
          <p:cNvPr id="34" name="TextBox 33">
            <a:extLst>
              <a:ext uri="{FF2B5EF4-FFF2-40B4-BE49-F238E27FC236}">
                <a16:creationId xmlns:a16="http://schemas.microsoft.com/office/drawing/2014/main" id="{84A105A7-9951-AD7D-26F9-7CDE5A18B136}"/>
              </a:ext>
            </a:extLst>
          </p:cNvPr>
          <p:cNvSpPr txBox="1"/>
          <p:nvPr/>
        </p:nvSpPr>
        <p:spPr>
          <a:xfrm>
            <a:off x="117912" y="4760094"/>
            <a:ext cx="1713054" cy="674031"/>
          </a:xfrm>
          <a:prstGeom prst="rect">
            <a:avLst/>
          </a:prstGeom>
          <a:noFill/>
        </p:spPr>
        <p:txBody>
          <a:bodyPr wrap="square" rtlCol="0">
            <a:spAutoFit/>
          </a:bodyPr>
          <a:lstStyle/>
          <a:p>
            <a:pPr algn="r">
              <a:lnSpc>
                <a:spcPct val="90000"/>
              </a:lnSpc>
            </a:pPr>
            <a:r>
              <a:rPr lang="en-US" sz="1400" dirty="0">
                <a:solidFill>
                  <a:srgbClr val="000000"/>
                </a:solidFill>
                <a:latin typeface="Calibri" panose="020F0502020204030204" pitchFamily="34" charset="0"/>
                <a:cs typeface="Calibri" panose="020F0502020204030204" pitchFamily="34" charset="0"/>
              </a:rPr>
              <a:t>Patients at Risk, n</a:t>
            </a:r>
            <a:br>
              <a:rPr lang="en-US" sz="1400" b="0" dirty="0">
                <a:solidFill>
                  <a:srgbClr val="000000"/>
                </a:solidFill>
                <a:latin typeface="Calibri" panose="020F0502020204030204" pitchFamily="34" charset="0"/>
                <a:cs typeface="Calibri" panose="020F0502020204030204" pitchFamily="34" charset="0"/>
              </a:rPr>
            </a:br>
            <a:r>
              <a:rPr lang="en-US" sz="1400" b="0" dirty="0">
                <a:solidFill>
                  <a:srgbClr val="015873"/>
                </a:solidFill>
                <a:latin typeface="Calibri" panose="020F0502020204030204" pitchFamily="34" charset="0"/>
                <a:cs typeface="Calibri" panose="020F0502020204030204" pitchFamily="34" charset="0"/>
              </a:rPr>
              <a:t>Pembrolizumab + CT </a:t>
            </a:r>
            <a:r>
              <a:rPr lang="en-US" sz="1400" b="0" dirty="0">
                <a:solidFill>
                  <a:srgbClr val="E1471D"/>
                </a:solidFill>
                <a:latin typeface="Calibri" panose="020F0502020204030204" pitchFamily="34" charset="0"/>
                <a:cs typeface="Calibri" panose="020F0502020204030204" pitchFamily="34" charset="0"/>
              </a:rPr>
              <a:t>Placebo + CT</a:t>
            </a:r>
          </a:p>
        </p:txBody>
      </p:sp>
      <p:sp>
        <p:nvSpPr>
          <p:cNvPr id="265" name="TextBox 264">
            <a:extLst>
              <a:ext uri="{FF2B5EF4-FFF2-40B4-BE49-F238E27FC236}">
                <a16:creationId xmlns:a16="http://schemas.microsoft.com/office/drawing/2014/main" id="{6012D0CF-3864-F8A0-F0B1-30041DEEA4AC}"/>
              </a:ext>
            </a:extLst>
          </p:cNvPr>
          <p:cNvSpPr txBox="1"/>
          <p:nvPr/>
        </p:nvSpPr>
        <p:spPr bwMode="auto">
          <a:xfrm>
            <a:off x="3065280" y="1534093"/>
            <a:ext cx="21693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PFS in dMMR Cohort</a:t>
            </a:r>
          </a:p>
        </p:txBody>
      </p:sp>
      <p:grpSp>
        <p:nvGrpSpPr>
          <p:cNvPr id="271" name="Group 270">
            <a:extLst>
              <a:ext uri="{FF2B5EF4-FFF2-40B4-BE49-F238E27FC236}">
                <a16:creationId xmlns:a16="http://schemas.microsoft.com/office/drawing/2014/main" id="{97912758-63A7-9C8F-18C6-F80E1D97ED7D}"/>
              </a:ext>
            </a:extLst>
          </p:cNvPr>
          <p:cNvGrpSpPr/>
          <p:nvPr/>
        </p:nvGrpSpPr>
        <p:grpSpPr>
          <a:xfrm>
            <a:off x="3155339" y="1904088"/>
            <a:ext cx="3608620" cy="1013155"/>
            <a:chOff x="-2384385" y="1212936"/>
            <a:chExt cx="3608620" cy="1013155"/>
          </a:xfrm>
        </p:grpSpPr>
        <p:sp>
          <p:nvSpPr>
            <p:cNvPr id="272" name="TextBox 60">
              <a:extLst>
                <a:ext uri="{FF2B5EF4-FFF2-40B4-BE49-F238E27FC236}">
                  <a16:creationId xmlns:a16="http://schemas.microsoft.com/office/drawing/2014/main" id="{8CCF00D5-59B1-7E55-422D-1412827FE456}"/>
                </a:ext>
              </a:extLst>
            </p:cNvPr>
            <p:cNvSpPr txBox="1">
              <a:spLocks noChangeArrowheads="1"/>
            </p:cNvSpPr>
            <p:nvPr/>
          </p:nvSpPr>
          <p:spPr bwMode="auto">
            <a:xfrm>
              <a:off x="-1933210" y="1212936"/>
              <a:ext cx="2867834" cy="315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anose="020B0604020202020204" pitchFamily="34" charset="0"/>
                </a:rPr>
                <a:t>Median PFS, Mo (95% CI)</a:t>
              </a:r>
            </a:p>
          </p:txBody>
        </p:sp>
        <p:sp>
          <p:nvSpPr>
            <p:cNvPr id="273" name="TextBox 97">
              <a:extLst>
                <a:ext uri="{FF2B5EF4-FFF2-40B4-BE49-F238E27FC236}">
                  <a16:creationId xmlns:a16="http://schemas.microsoft.com/office/drawing/2014/main" id="{8C4FA95B-4665-8860-DD24-9500D2A83DEC}"/>
                </a:ext>
              </a:extLst>
            </p:cNvPr>
            <p:cNvSpPr txBox="1">
              <a:spLocks noChangeArrowheads="1"/>
            </p:cNvSpPr>
            <p:nvPr/>
          </p:nvSpPr>
          <p:spPr bwMode="auto">
            <a:xfrm>
              <a:off x="-2207056" y="1476581"/>
              <a:ext cx="1754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ea typeface="MS PGothic" pitchFamily="34" charset="-128"/>
                  <a:cs typeface="Arial" pitchFamily="34" charset="0"/>
                </a:rPr>
                <a:t>Pembrolizumab + CT</a:t>
              </a:r>
              <a:endParaRPr kumimoji="0" lang="de-DE" altLang="x-none" sz="1400" b="0" i="0" u="none" strike="noStrike" kern="1200" cap="none" spc="0" normalizeH="0" baseline="0" noProof="0" dirty="0">
                <a:ln>
                  <a:noFill/>
                </a:ln>
                <a:solidFill>
                  <a:schemeClr val="bg1"/>
                </a:solidFill>
                <a:effectLst/>
                <a:uLnTx/>
                <a:uFillTx/>
                <a:latin typeface="Calibri" panose="020F0502020204030204" pitchFamily="34" charset="0"/>
                <a:ea typeface="MS PGothic" charset="-128"/>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ea typeface="MS PGothic" pitchFamily="34" charset="-128"/>
                  <a:cs typeface="Arial" pitchFamily="34" charset="0"/>
                </a:rPr>
                <a:t>Placebo + CT</a:t>
              </a:r>
            </a:p>
          </p:txBody>
        </p:sp>
        <p:sp>
          <p:nvSpPr>
            <p:cNvPr id="274" name="TextBox 98">
              <a:extLst>
                <a:ext uri="{FF2B5EF4-FFF2-40B4-BE49-F238E27FC236}">
                  <a16:creationId xmlns:a16="http://schemas.microsoft.com/office/drawing/2014/main" id="{FB81A673-FC5E-13F6-34D0-46E1D60669BE}"/>
                </a:ext>
              </a:extLst>
            </p:cNvPr>
            <p:cNvSpPr txBox="1">
              <a:spLocks noChangeArrowheads="1"/>
            </p:cNvSpPr>
            <p:nvPr/>
          </p:nvSpPr>
          <p:spPr bwMode="auto">
            <a:xfrm>
              <a:off x="-1154897" y="1470408"/>
              <a:ext cx="237913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NR (30.6-NR)</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lang="en-US" sz="1400" b="0" dirty="0">
                  <a:solidFill>
                    <a:schemeClr val="bg1"/>
                  </a:solidFill>
                  <a:latin typeface="Calibri" panose="020F0502020204030204" pitchFamily="34" charset="0"/>
                </a:rPr>
                <a:t>7.6</a:t>
              </a:r>
              <a:r>
                <a:rPr kumimoji="0" lang="en-US" sz="1400" b="0" i="0" u="none" strike="noStrike" cap="none" normalizeH="0" baseline="0" dirty="0">
                  <a:ln>
                    <a:noFill/>
                  </a:ln>
                  <a:solidFill>
                    <a:schemeClr val="bg1"/>
                  </a:solidFill>
                  <a:effectLst/>
                  <a:latin typeface="Calibri" panose="020F0502020204030204" pitchFamily="34" charset="0"/>
                </a:rPr>
                <a:t> (6.4-9.9)</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ea typeface="MS PGothic" pitchFamily="34" charset="-128"/>
              </a:endParaRPr>
            </a:p>
          </p:txBody>
        </p:sp>
        <p:sp>
          <p:nvSpPr>
            <p:cNvPr id="275" name="TextBox 99">
              <a:extLst>
                <a:ext uri="{FF2B5EF4-FFF2-40B4-BE49-F238E27FC236}">
                  <a16:creationId xmlns:a16="http://schemas.microsoft.com/office/drawing/2014/main" id="{80D0CDB1-85D4-F364-AF3A-D721C35116E7}"/>
                </a:ext>
              </a:extLst>
            </p:cNvPr>
            <p:cNvSpPr txBox="1">
              <a:spLocks noChangeArrowheads="1"/>
            </p:cNvSpPr>
            <p:nvPr/>
          </p:nvSpPr>
          <p:spPr bwMode="auto">
            <a:xfrm>
              <a:off x="-2015816" y="1918314"/>
              <a:ext cx="26430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kumimoji="0" lang="en-US" altLang="x-none" sz="1400" b="0" i="0" u="none" strike="noStrike" kern="1200" cap="none" spc="0" normalizeH="0" baseline="0" noProof="0" dirty="0">
                  <a:ln>
                    <a:noFill/>
                  </a:ln>
                  <a:solidFill>
                    <a:schemeClr val="bg1"/>
                  </a:solidFill>
                  <a:effectLst/>
                  <a:uLnTx/>
                  <a:uFillTx/>
                  <a:latin typeface="Calibri" panose="020F0502020204030204" pitchFamily="34" charset="0"/>
                  <a:ea typeface="MS PGothic" charset="-128"/>
                </a:rPr>
                <a:t>HR: </a:t>
              </a:r>
              <a:r>
                <a:rPr kumimoji="0" lang="en-US" altLang="x-none" sz="1400" b="0" i="0" u="none" strike="noStrike" cap="none" normalizeH="0" baseline="0" dirty="0">
                  <a:ln>
                    <a:noFill/>
                  </a:ln>
                  <a:solidFill>
                    <a:schemeClr val="bg1"/>
                  </a:solidFill>
                  <a:effectLst/>
                  <a:latin typeface="Calibri" panose="020F0502020204030204" pitchFamily="34" charset="0"/>
                  <a:ea typeface="MS PGothic" charset="-128"/>
                </a:rPr>
                <a:t>0.30</a:t>
              </a:r>
              <a:r>
                <a:rPr kumimoji="0" lang="en-US" sz="1400" b="0" i="0" u="none" strike="noStrike" cap="none" normalizeH="0" baseline="0" dirty="0">
                  <a:ln>
                    <a:noFill/>
                  </a:ln>
                  <a:solidFill>
                    <a:schemeClr val="bg1"/>
                  </a:solidFill>
                  <a:effectLst/>
                  <a:latin typeface="Calibri" panose="020F0502020204030204" pitchFamily="34" charset="0"/>
                </a:rPr>
                <a:t> (0.19-0.48;</a:t>
              </a:r>
              <a:r>
                <a:rPr kumimoji="0" lang="en-US" altLang="x-none" sz="1400" b="0" i="0" u="none" strike="noStrike" kern="1200" cap="none" spc="0" normalizeH="0" baseline="0" noProof="0" dirty="0">
                  <a:ln>
                    <a:noFill/>
                  </a:ln>
                  <a:solidFill>
                    <a:schemeClr val="bg1"/>
                  </a:solidFill>
                  <a:effectLst/>
                  <a:uLnTx/>
                  <a:uFillTx/>
                  <a:latin typeface="Calibri" panose="020F0502020204030204" pitchFamily="34" charset="0"/>
                  <a:ea typeface="MS PGothic" charset="-128"/>
                </a:rPr>
                <a:t> </a:t>
              </a:r>
              <a:r>
                <a:rPr kumimoji="0" lang="en-US" altLang="x-none" sz="1400" b="0" i="1" u="none" strike="noStrike" kern="1200" cap="none" spc="0" normalizeH="0" baseline="0" noProof="0" dirty="0">
                  <a:ln>
                    <a:noFill/>
                  </a:ln>
                  <a:solidFill>
                    <a:schemeClr val="bg1"/>
                  </a:solidFill>
                  <a:effectLst/>
                  <a:uLnTx/>
                  <a:uFillTx/>
                  <a:latin typeface="Calibri" panose="020F0502020204030204" pitchFamily="34" charset="0"/>
                  <a:ea typeface="MS PGothic" charset="-128"/>
                </a:rPr>
                <a:t>P</a:t>
              </a:r>
              <a:r>
                <a:rPr kumimoji="0" lang="en-US" altLang="x-none" sz="1400" b="0" i="0" u="none" strike="noStrike" kern="1200" cap="none" spc="0" normalizeH="0" baseline="0" noProof="0" dirty="0">
                  <a:ln>
                    <a:noFill/>
                  </a:ln>
                  <a:solidFill>
                    <a:schemeClr val="bg1"/>
                  </a:solidFill>
                  <a:effectLst/>
                  <a:uLnTx/>
                  <a:uFillTx/>
                  <a:latin typeface="Calibri" panose="020F0502020204030204" pitchFamily="34" charset="0"/>
                  <a:ea typeface="MS PGothic" charset="-128"/>
                </a:rPr>
                <a:t> </a:t>
              </a:r>
              <a:r>
                <a:rPr kumimoji="0" lang="en-US" altLang="x-none" sz="1400" b="0" i="0" u="none" strike="noStrike" kern="1200" cap="none" spc="0" normalizeH="0" baseline="0" noProof="0" dirty="0">
                  <a:ln>
                    <a:noFill/>
                  </a:ln>
                  <a:solidFill>
                    <a:schemeClr val="bg1"/>
                  </a:solidFill>
                  <a:effectLst/>
                  <a:uLnTx/>
                  <a:uFillTx/>
                  <a:latin typeface="Calibri" panose="020F0502020204030204" pitchFamily="34" charset="0"/>
                  <a:ea typeface="MS PGothic" pitchFamily="34" charset="-128"/>
                </a:rPr>
                <a:t>&lt;.</a:t>
              </a:r>
              <a:r>
                <a:rPr kumimoji="0" lang="en-US" sz="1400" b="0" i="0" u="none" strike="noStrike" kern="1200" cap="none" spc="0" normalizeH="0" baseline="0" noProof="0" dirty="0">
                  <a:ln>
                    <a:noFill/>
                  </a:ln>
                  <a:solidFill>
                    <a:schemeClr val="bg1"/>
                  </a:solidFill>
                  <a:effectLst/>
                  <a:uLnTx/>
                  <a:uFillTx/>
                  <a:latin typeface="Calibri" panose="020F0502020204030204" pitchFamily="34" charset="0"/>
                  <a:ea typeface="MS PGothic" pitchFamily="34" charset="-128"/>
                </a:rPr>
                <a:t>001)</a:t>
              </a:r>
              <a:endPar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ea typeface="MS PGothic" pitchFamily="34" charset="-128"/>
              </a:endParaRPr>
            </a:p>
          </p:txBody>
        </p:sp>
        <p:cxnSp>
          <p:nvCxnSpPr>
            <p:cNvPr id="276" name="Straight Connector 321535">
              <a:extLst>
                <a:ext uri="{FF2B5EF4-FFF2-40B4-BE49-F238E27FC236}">
                  <a16:creationId xmlns:a16="http://schemas.microsoft.com/office/drawing/2014/main" id="{BAF95E62-16DD-C951-2D07-9D4F522A5FF8}"/>
                </a:ext>
              </a:extLst>
            </p:cNvPr>
            <p:cNvCxnSpPr>
              <a:cxnSpLocks noChangeShapeType="1"/>
            </p:cNvCxnSpPr>
            <p:nvPr/>
          </p:nvCxnSpPr>
          <p:spPr bwMode="auto">
            <a:xfrm>
              <a:off x="-2384385" y="1623700"/>
              <a:ext cx="194011" cy="0"/>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277" name="Straight Connector 276">
              <a:extLst>
                <a:ext uri="{FF2B5EF4-FFF2-40B4-BE49-F238E27FC236}">
                  <a16:creationId xmlns:a16="http://schemas.microsoft.com/office/drawing/2014/main" id="{95F277F5-584F-4ED5-82D0-3AE47DB563DE}"/>
                </a:ext>
              </a:extLst>
            </p:cNvPr>
            <p:cNvCxnSpPr>
              <a:cxnSpLocks/>
            </p:cNvCxnSpPr>
            <p:nvPr/>
          </p:nvCxnSpPr>
          <p:spPr bwMode="auto">
            <a:xfrm>
              <a:off x="-2384385" y="1846273"/>
              <a:ext cx="194011" cy="0"/>
            </a:xfrm>
            <a:prstGeom prst="line">
              <a:avLst/>
            </a:prstGeom>
            <a:noFill/>
            <a:ln w="28575" cap="flat" cmpd="sng" algn="ctr">
              <a:solidFill>
                <a:schemeClr val="accent3"/>
              </a:solidFill>
              <a:prstDash val="solid"/>
              <a:round/>
              <a:headEnd type="none" w="med" len="med"/>
              <a:tailEnd type="none" w="med" len="med"/>
            </a:ln>
            <a:effectLst/>
          </p:spPr>
        </p:cxnSp>
      </p:grpSp>
      <p:sp>
        <p:nvSpPr>
          <p:cNvPr id="318" name="TextBox 317">
            <a:extLst>
              <a:ext uri="{FF2B5EF4-FFF2-40B4-BE49-F238E27FC236}">
                <a16:creationId xmlns:a16="http://schemas.microsoft.com/office/drawing/2014/main" id="{20D74E55-AC76-ED41-DCDA-BFBE7A6BAC45}"/>
              </a:ext>
            </a:extLst>
          </p:cNvPr>
          <p:cNvSpPr txBox="1"/>
          <p:nvPr/>
        </p:nvSpPr>
        <p:spPr bwMode="auto">
          <a:xfrm>
            <a:off x="8126591" y="1534093"/>
            <a:ext cx="22222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PFS in pMMR Cohort </a:t>
            </a:r>
          </a:p>
        </p:txBody>
      </p:sp>
      <p:grpSp>
        <p:nvGrpSpPr>
          <p:cNvPr id="813" name="Group 812">
            <a:extLst>
              <a:ext uri="{FF2B5EF4-FFF2-40B4-BE49-F238E27FC236}">
                <a16:creationId xmlns:a16="http://schemas.microsoft.com/office/drawing/2014/main" id="{E7A737E7-674D-5BD0-64D6-ED0C5435999D}"/>
              </a:ext>
            </a:extLst>
          </p:cNvPr>
          <p:cNvGrpSpPr/>
          <p:nvPr/>
        </p:nvGrpSpPr>
        <p:grpSpPr>
          <a:xfrm>
            <a:off x="8486775" y="2104113"/>
            <a:ext cx="3382756" cy="1003106"/>
            <a:chOff x="8496300" y="2531255"/>
            <a:chExt cx="3382756" cy="1003106"/>
          </a:xfrm>
        </p:grpSpPr>
        <p:sp>
          <p:nvSpPr>
            <p:cNvPr id="319" name="TextBox 60">
              <a:extLst>
                <a:ext uri="{FF2B5EF4-FFF2-40B4-BE49-F238E27FC236}">
                  <a16:creationId xmlns:a16="http://schemas.microsoft.com/office/drawing/2014/main" id="{EEE0FDE0-0155-19EF-7502-6DCE9AEC8478}"/>
                </a:ext>
              </a:extLst>
            </p:cNvPr>
            <p:cNvSpPr txBox="1">
              <a:spLocks noChangeArrowheads="1"/>
            </p:cNvSpPr>
            <p:nvPr/>
          </p:nvSpPr>
          <p:spPr bwMode="auto">
            <a:xfrm>
              <a:off x="8496300" y="2531255"/>
              <a:ext cx="33827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anose="020B0604020202020204" pitchFamily="34" charset="0"/>
                </a:rPr>
                <a:t>Median PFS, Mo (95% CI)</a:t>
              </a:r>
            </a:p>
          </p:txBody>
        </p:sp>
        <p:sp>
          <p:nvSpPr>
            <p:cNvPr id="320" name="TextBox 97">
              <a:extLst>
                <a:ext uri="{FF2B5EF4-FFF2-40B4-BE49-F238E27FC236}">
                  <a16:creationId xmlns:a16="http://schemas.microsoft.com/office/drawing/2014/main" id="{104A1CD2-2B58-4753-E692-41D2CF2064AA}"/>
                </a:ext>
              </a:extLst>
            </p:cNvPr>
            <p:cNvSpPr txBox="1">
              <a:spLocks noChangeArrowheads="1"/>
            </p:cNvSpPr>
            <p:nvPr/>
          </p:nvSpPr>
          <p:spPr bwMode="auto">
            <a:xfrm>
              <a:off x="8737376" y="2794900"/>
              <a:ext cx="1754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itchFamily="34" charset="0"/>
                </a:rPr>
                <a:t>Pembrolizumab + CT</a:t>
              </a:r>
              <a:endParaRPr kumimoji="0" lang="de-DE" altLang="x-none"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128"/>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itchFamily="34" charset="0"/>
                </a:rPr>
                <a:t>Placebo + CT</a:t>
              </a:r>
            </a:p>
          </p:txBody>
        </p:sp>
        <p:sp>
          <p:nvSpPr>
            <p:cNvPr id="326" name="TextBox 98">
              <a:extLst>
                <a:ext uri="{FF2B5EF4-FFF2-40B4-BE49-F238E27FC236}">
                  <a16:creationId xmlns:a16="http://schemas.microsoft.com/office/drawing/2014/main" id="{D6E85220-C332-A836-86CE-B646BBB6AAA9}"/>
                </a:ext>
              </a:extLst>
            </p:cNvPr>
            <p:cNvSpPr txBox="1">
              <a:spLocks noChangeArrowheads="1"/>
            </p:cNvSpPr>
            <p:nvPr/>
          </p:nvSpPr>
          <p:spPr bwMode="auto">
            <a:xfrm>
              <a:off x="10318586" y="2772824"/>
              <a:ext cx="145431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13.1 (10.5-18.8)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lang="en-US" sz="1400" b="0" dirty="0">
                  <a:solidFill>
                    <a:schemeClr val="bg2">
                      <a:lumMod val="10000"/>
                    </a:schemeClr>
                  </a:solidFill>
                  <a:latin typeface="Calibri" panose="020F0502020204030204" pitchFamily="34" charset="0"/>
                </a:rPr>
                <a:t>8.7</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(8.4-10.7)</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endParaRPr>
            </a:p>
          </p:txBody>
        </p:sp>
        <p:sp>
          <p:nvSpPr>
            <p:cNvPr id="338" name="TextBox 99">
              <a:extLst>
                <a:ext uri="{FF2B5EF4-FFF2-40B4-BE49-F238E27FC236}">
                  <a16:creationId xmlns:a16="http://schemas.microsoft.com/office/drawing/2014/main" id="{7C208D7D-983D-302A-9BE7-86BAB7C94C2C}"/>
                </a:ext>
              </a:extLst>
            </p:cNvPr>
            <p:cNvSpPr txBox="1">
              <a:spLocks noChangeArrowheads="1"/>
            </p:cNvSpPr>
            <p:nvPr/>
          </p:nvSpPr>
          <p:spPr bwMode="auto">
            <a:xfrm>
              <a:off x="9011222" y="3226584"/>
              <a:ext cx="26430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r>
                <a:rPr kumimoji="0" lang="en-US" altLang="x-none"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128"/>
                </a:rPr>
                <a:t>HR: </a:t>
              </a:r>
              <a:r>
                <a:rPr kumimoji="0" lang="en-US" altLang="x-none" sz="1400" b="0" i="0" u="none" strike="noStrike" cap="none" normalizeH="0" baseline="0" dirty="0">
                  <a:ln>
                    <a:noFill/>
                  </a:ln>
                  <a:solidFill>
                    <a:schemeClr val="bg2">
                      <a:lumMod val="10000"/>
                    </a:schemeClr>
                  </a:solidFill>
                  <a:effectLst/>
                  <a:latin typeface="Calibri" panose="020F0502020204030204" pitchFamily="34" charset="0"/>
                  <a:ea typeface="MS PGothic" charset="-128"/>
                </a:rPr>
                <a:t>0.54</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(0.41-0.71;</a:t>
              </a:r>
              <a:r>
                <a:rPr kumimoji="0" lang="en-US" altLang="x-none"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128"/>
                </a:rPr>
                <a:t> </a:t>
              </a:r>
              <a:r>
                <a:rPr kumimoji="0" lang="en-US" altLang="x-none" sz="1400" b="0" i="1" u="none" strike="noStrike" kern="1200" cap="none" spc="0" normalizeH="0" baseline="0" noProof="0" dirty="0">
                  <a:ln>
                    <a:noFill/>
                  </a:ln>
                  <a:solidFill>
                    <a:srgbClr val="000000"/>
                  </a:solidFill>
                  <a:effectLst/>
                  <a:uLnTx/>
                  <a:uFillTx/>
                  <a:latin typeface="Calibri" panose="020F0502020204030204" pitchFamily="34" charset="0"/>
                  <a:ea typeface="MS PGothic" charset="-128"/>
                </a:rPr>
                <a:t>P</a:t>
              </a:r>
              <a:r>
                <a:rPr kumimoji="0" lang="en-US" altLang="x-none"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128"/>
                </a:rPr>
                <a:t>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rPr>
                <a:t>&lt;.001)</a:t>
              </a: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endParaRPr>
            </a:p>
          </p:txBody>
        </p:sp>
        <p:cxnSp>
          <p:nvCxnSpPr>
            <p:cNvPr id="344" name="Straight Connector 321535">
              <a:extLst>
                <a:ext uri="{FF2B5EF4-FFF2-40B4-BE49-F238E27FC236}">
                  <a16:creationId xmlns:a16="http://schemas.microsoft.com/office/drawing/2014/main" id="{510F23E1-4E4D-29CD-56E4-F52EE265ADFF}"/>
                </a:ext>
              </a:extLst>
            </p:cNvPr>
            <p:cNvCxnSpPr>
              <a:cxnSpLocks noChangeShapeType="1"/>
            </p:cNvCxnSpPr>
            <p:nvPr/>
          </p:nvCxnSpPr>
          <p:spPr bwMode="auto">
            <a:xfrm>
              <a:off x="8570772" y="2942019"/>
              <a:ext cx="183286" cy="0"/>
            </a:xfrm>
            <a:prstGeom prst="line">
              <a:avLst/>
            </a:prstGeom>
            <a:noFill/>
            <a:ln w="28575" algn="ctr">
              <a:solidFill>
                <a:schemeClr val="accent1"/>
              </a:solidFill>
              <a:round/>
              <a:headEnd/>
              <a:tailEnd/>
            </a:ln>
            <a:extLst>
              <a:ext uri="{909E8E84-426E-40DD-AFC4-6F175D3DCCD1}">
                <a14:hiddenFill xmlns:a14="http://schemas.microsoft.com/office/drawing/2010/main">
                  <a:noFill/>
                </a14:hiddenFill>
              </a:ext>
            </a:extLst>
          </p:spPr>
        </p:cxnSp>
        <p:cxnSp>
          <p:nvCxnSpPr>
            <p:cNvPr id="349" name="Straight Connector 348">
              <a:extLst>
                <a:ext uri="{FF2B5EF4-FFF2-40B4-BE49-F238E27FC236}">
                  <a16:creationId xmlns:a16="http://schemas.microsoft.com/office/drawing/2014/main" id="{87760C1C-3E4F-69C0-4577-76EBF0995E3E}"/>
                </a:ext>
              </a:extLst>
            </p:cNvPr>
            <p:cNvCxnSpPr>
              <a:cxnSpLocks/>
            </p:cNvCxnSpPr>
            <p:nvPr/>
          </p:nvCxnSpPr>
          <p:spPr bwMode="auto">
            <a:xfrm>
              <a:off x="8570772" y="3164592"/>
              <a:ext cx="183286" cy="0"/>
            </a:xfrm>
            <a:prstGeom prst="line">
              <a:avLst/>
            </a:prstGeom>
            <a:noFill/>
            <a:ln w="28575" cap="flat" cmpd="sng" algn="ctr">
              <a:solidFill>
                <a:schemeClr val="accent3"/>
              </a:solidFill>
              <a:prstDash val="solid"/>
              <a:round/>
              <a:headEnd type="none" w="med" len="med"/>
              <a:tailEnd type="none" w="med" len="med"/>
            </a:ln>
            <a:effectLst/>
          </p:spPr>
        </p:cxnSp>
      </p:grpSp>
      <p:sp>
        <p:nvSpPr>
          <p:cNvPr id="5" name="Freeform: Shape 4">
            <a:extLst>
              <a:ext uri="{FF2B5EF4-FFF2-40B4-BE49-F238E27FC236}">
                <a16:creationId xmlns:a16="http://schemas.microsoft.com/office/drawing/2014/main" id="{5D553372-4694-8F6F-72FC-0CB04E3777FC}"/>
              </a:ext>
            </a:extLst>
          </p:cNvPr>
          <p:cNvSpPr/>
          <p:nvPr/>
        </p:nvSpPr>
        <p:spPr bwMode="auto">
          <a:xfrm>
            <a:off x="2011680" y="2336811"/>
            <a:ext cx="3967701" cy="1995778"/>
          </a:xfrm>
          <a:custGeom>
            <a:avLst/>
            <a:gdLst>
              <a:gd name="connsiteX0" fmla="*/ 0 w 3967701"/>
              <a:gd name="connsiteY0" fmla="*/ 0 h 1995778"/>
              <a:gd name="connsiteX1" fmla="*/ 0 w 3967701"/>
              <a:gd name="connsiteY1" fmla="*/ 1995778 h 1995778"/>
              <a:gd name="connsiteX2" fmla="*/ 3967701 w 3967701"/>
              <a:gd name="connsiteY2" fmla="*/ 1995778 h 1995778"/>
            </a:gdLst>
            <a:ahLst/>
            <a:cxnLst>
              <a:cxn ang="0">
                <a:pos x="connsiteX0" y="connsiteY0"/>
              </a:cxn>
              <a:cxn ang="0">
                <a:pos x="connsiteX1" y="connsiteY1"/>
              </a:cxn>
              <a:cxn ang="0">
                <a:pos x="connsiteX2" y="connsiteY2"/>
              </a:cxn>
            </a:cxnLst>
            <a:rect l="l" t="t" r="r" b="b"/>
            <a:pathLst>
              <a:path w="3967701" h="1995778">
                <a:moveTo>
                  <a:pt x="0" y="0"/>
                </a:moveTo>
                <a:lnTo>
                  <a:pt x="0" y="1995778"/>
                </a:lnTo>
                <a:lnTo>
                  <a:pt x="3967701" y="1995778"/>
                </a:lnTo>
              </a:path>
            </a:pathLst>
          </a:custGeom>
          <a:noFill/>
          <a:ln w="28575">
            <a:solidFill>
              <a:schemeClr val="bg1"/>
            </a:solidFill>
            <a:miter lim="800000"/>
            <a:headEnd/>
            <a:tailEnd/>
          </a:ln>
        </p:spPr>
        <p:txBody>
          <a:bodyPr rtlCol="0" anchor="ctr"/>
          <a:lstStyle/>
          <a:p>
            <a:pPr algn="ctr"/>
            <a:endParaRPr lang="en-US" dirty="0"/>
          </a:p>
        </p:txBody>
      </p:sp>
      <p:grpSp>
        <p:nvGrpSpPr>
          <p:cNvPr id="18" name="Group 17">
            <a:extLst>
              <a:ext uri="{FF2B5EF4-FFF2-40B4-BE49-F238E27FC236}">
                <a16:creationId xmlns:a16="http://schemas.microsoft.com/office/drawing/2014/main" id="{559B0FDE-F922-2246-80C3-44B0A4F860B7}"/>
              </a:ext>
            </a:extLst>
          </p:cNvPr>
          <p:cNvGrpSpPr/>
          <p:nvPr/>
        </p:nvGrpSpPr>
        <p:grpSpPr>
          <a:xfrm>
            <a:off x="1909187" y="2344763"/>
            <a:ext cx="110444" cy="1987826"/>
            <a:chOff x="286247" y="2274073"/>
            <a:chExt cx="87464" cy="1524000"/>
          </a:xfrm>
        </p:grpSpPr>
        <p:cxnSp>
          <p:nvCxnSpPr>
            <p:cNvPr id="7" name="Straight Connector 6">
              <a:extLst>
                <a:ext uri="{FF2B5EF4-FFF2-40B4-BE49-F238E27FC236}">
                  <a16:creationId xmlns:a16="http://schemas.microsoft.com/office/drawing/2014/main" id="{0B59715B-D704-9ABE-C56B-1E39D3B8A49A}"/>
                </a:ext>
              </a:extLst>
            </p:cNvPr>
            <p:cNvCxnSpPr>
              <a:cxnSpLocks/>
            </p:cNvCxnSpPr>
            <p:nvPr/>
          </p:nvCxnSpPr>
          <p:spPr bwMode="auto">
            <a:xfrm>
              <a:off x="286247" y="22740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6997531C-BBC0-30BE-FE05-BF273995E187}"/>
                </a:ext>
              </a:extLst>
            </p:cNvPr>
            <p:cNvCxnSpPr>
              <a:cxnSpLocks/>
            </p:cNvCxnSpPr>
            <p:nvPr/>
          </p:nvCxnSpPr>
          <p:spPr bwMode="auto">
            <a:xfrm>
              <a:off x="286247" y="2578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55328DA2-2F26-BA72-463E-CDBAA747ECDE}"/>
                </a:ext>
              </a:extLst>
            </p:cNvPr>
            <p:cNvCxnSpPr>
              <a:cxnSpLocks/>
            </p:cNvCxnSpPr>
            <p:nvPr/>
          </p:nvCxnSpPr>
          <p:spPr bwMode="auto">
            <a:xfrm>
              <a:off x="286247" y="2883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DFF6E6DF-0523-87EC-712B-12A06FA7D0E5}"/>
                </a:ext>
              </a:extLst>
            </p:cNvPr>
            <p:cNvCxnSpPr>
              <a:cxnSpLocks/>
            </p:cNvCxnSpPr>
            <p:nvPr/>
          </p:nvCxnSpPr>
          <p:spPr bwMode="auto">
            <a:xfrm>
              <a:off x="286247" y="31884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E316D793-634E-A22A-AEE3-94617F0E5F98}"/>
                </a:ext>
              </a:extLst>
            </p:cNvPr>
            <p:cNvCxnSpPr>
              <a:cxnSpLocks/>
            </p:cNvCxnSpPr>
            <p:nvPr/>
          </p:nvCxnSpPr>
          <p:spPr bwMode="auto">
            <a:xfrm>
              <a:off x="286247" y="3493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5A4E3229-0D4E-76F8-211D-F39BE6254E64}"/>
                </a:ext>
              </a:extLst>
            </p:cNvPr>
            <p:cNvCxnSpPr>
              <a:cxnSpLocks/>
            </p:cNvCxnSpPr>
            <p:nvPr/>
          </p:nvCxnSpPr>
          <p:spPr bwMode="auto">
            <a:xfrm>
              <a:off x="286247" y="3798073"/>
              <a:ext cx="87464" cy="0"/>
            </a:xfrm>
            <a:prstGeom prst="line">
              <a:avLst/>
            </a:prstGeom>
            <a:noFill/>
            <a:ln w="28575" cap="flat" cmpd="sng" algn="ctr">
              <a:solidFill>
                <a:schemeClr val="bg1"/>
              </a:solidFill>
              <a:prstDash val="solid"/>
              <a:round/>
              <a:headEnd type="none" w="med" len="med"/>
              <a:tailEnd type="none" w="med" len="med"/>
            </a:ln>
            <a:effectLst/>
          </p:spPr>
        </p:cxnSp>
      </p:grpSp>
      <p:sp>
        <p:nvSpPr>
          <p:cNvPr id="19" name="TextBox 18">
            <a:extLst>
              <a:ext uri="{FF2B5EF4-FFF2-40B4-BE49-F238E27FC236}">
                <a16:creationId xmlns:a16="http://schemas.microsoft.com/office/drawing/2014/main" id="{73C33813-15D6-9C87-4D59-7BBF6D160909}"/>
              </a:ext>
            </a:extLst>
          </p:cNvPr>
          <p:cNvSpPr txBox="1"/>
          <p:nvPr/>
        </p:nvSpPr>
        <p:spPr bwMode="auto">
          <a:xfrm>
            <a:off x="1555806" y="2185737"/>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21" name="TextBox 20">
            <a:extLst>
              <a:ext uri="{FF2B5EF4-FFF2-40B4-BE49-F238E27FC236}">
                <a16:creationId xmlns:a16="http://schemas.microsoft.com/office/drawing/2014/main" id="{5B049742-EBB5-0962-ED74-4A0A1F9CFE84}"/>
              </a:ext>
            </a:extLst>
          </p:cNvPr>
          <p:cNvSpPr txBox="1"/>
          <p:nvPr/>
        </p:nvSpPr>
        <p:spPr bwMode="auto">
          <a:xfrm>
            <a:off x="1555806" y="2585953"/>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0.8</a:t>
            </a:r>
          </a:p>
        </p:txBody>
      </p:sp>
      <p:sp>
        <p:nvSpPr>
          <p:cNvPr id="23" name="TextBox 22">
            <a:extLst>
              <a:ext uri="{FF2B5EF4-FFF2-40B4-BE49-F238E27FC236}">
                <a16:creationId xmlns:a16="http://schemas.microsoft.com/office/drawing/2014/main" id="{6255DF25-907D-2849-DFA0-6D151BD80199}"/>
              </a:ext>
            </a:extLst>
          </p:cNvPr>
          <p:cNvSpPr txBox="1"/>
          <p:nvPr/>
        </p:nvSpPr>
        <p:spPr bwMode="auto">
          <a:xfrm>
            <a:off x="1555806" y="2975568"/>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0.6</a:t>
            </a:r>
          </a:p>
        </p:txBody>
      </p:sp>
      <p:sp>
        <p:nvSpPr>
          <p:cNvPr id="26" name="TextBox 25">
            <a:extLst>
              <a:ext uri="{FF2B5EF4-FFF2-40B4-BE49-F238E27FC236}">
                <a16:creationId xmlns:a16="http://schemas.microsoft.com/office/drawing/2014/main" id="{9CFF34BE-6406-1491-876A-2D308CE39329}"/>
              </a:ext>
            </a:extLst>
          </p:cNvPr>
          <p:cNvSpPr txBox="1"/>
          <p:nvPr/>
        </p:nvSpPr>
        <p:spPr bwMode="auto">
          <a:xfrm>
            <a:off x="1555806" y="3391687"/>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0.4</a:t>
            </a:r>
          </a:p>
        </p:txBody>
      </p:sp>
      <p:sp>
        <p:nvSpPr>
          <p:cNvPr id="28" name="TextBox 27">
            <a:extLst>
              <a:ext uri="{FF2B5EF4-FFF2-40B4-BE49-F238E27FC236}">
                <a16:creationId xmlns:a16="http://schemas.microsoft.com/office/drawing/2014/main" id="{2E71BA0F-FBB0-5698-BE47-6ED77380B441}"/>
              </a:ext>
            </a:extLst>
          </p:cNvPr>
          <p:cNvSpPr txBox="1"/>
          <p:nvPr/>
        </p:nvSpPr>
        <p:spPr bwMode="auto">
          <a:xfrm>
            <a:off x="1555806" y="3764073"/>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0.2</a:t>
            </a:r>
          </a:p>
        </p:txBody>
      </p:sp>
      <p:sp>
        <p:nvSpPr>
          <p:cNvPr id="30" name="TextBox 29">
            <a:extLst>
              <a:ext uri="{FF2B5EF4-FFF2-40B4-BE49-F238E27FC236}">
                <a16:creationId xmlns:a16="http://schemas.microsoft.com/office/drawing/2014/main" id="{B595E6C5-63FD-8F1A-A70C-A99ACB11A8FD}"/>
              </a:ext>
            </a:extLst>
          </p:cNvPr>
          <p:cNvSpPr txBox="1"/>
          <p:nvPr/>
        </p:nvSpPr>
        <p:spPr bwMode="auto">
          <a:xfrm>
            <a:off x="1692060" y="418019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nvGrpSpPr>
          <p:cNvPr id="44" name="Group 43">
            <a:extLst>
              <a:ext uri="{FF2B5EF4-FFF2-40B4-BE49-F238E27FC236}">
                <a16:creationId xmlns:a16="http://schemas.microsoft.com/office/drawing/2014/main" id="{49E87042-CD19-9D19-D5F5-46692D89E21D}"/>
              </a:ext>
            </a:extLst>
          </p:cNvPr>
          <p:cNvGrpSpPr/>
          <p:nvPr/>
        </p:nvGrpSpPr>
        <p:grpSpPr>
          <a:xfrm>
            <a:off x="2013005" y="4333915"/>
            <a:ext cx="3701334" cy="92517"/>
            <a:chOff x="2013005" y="4700547"/>
            <a:chExt cx="3701334" cy="109995"/>
          </a:xfrm>
        </p:grpSpPr>
        <p:cxnSp>
          <p:nvCxnSpPr>
            <p:cNvPr id="37" name="Straight Connector 36">
              <a:extLst>
                <a:ext uri="{FF2B5EF4-FFF2-40B4-BE49-F238E27FC236}">
                  <a16:creationId xmlns:a16="http://schemas.microsoft.com/office/drawing/2014/main" id="{46D822E5-CDCC-0B20-0C2E-62F515329E29}"/>
                </a:ext>
              </a:extLst>
            </p:cNvPr>
            <p:cNvCxnSpPr>
              <a:cxnSpLocks/>
            </p:cNvCxnSpPr>
            <p:nvPr/>
          </p:nvCxnSpPr>
          <p:spPr bwMode="auto">
            <a:xfrm rot="5400000">
              <a:off x="5659341" y="4755545"/>
              <a:ext cx="109995"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123219CB-CDD5-C9A4-C864-481539B11EBF}"/>
                </a:ext>
              </a:extLst>
            </p:cNvPr>
            <p:cNvCxnSpPr>
              <a:cxnSpLocks/>
            </p:cNvCxnSpPr>
            <p:nvPr/>
          </p:nvCxnSpPr>
          <p:spPr bwMode="auto">
            <a:xfrm rot="5400000">
              <a:off x="5042452" y="4755545"/>
              <a:ext cx="109995"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98C7F5D4-73CC-75C3-C2B7-93ADCC2BDEDE}"/>
                </a:ext>
              </a:extLst>
            </p:cNvPr>
            <p:cNvCxnSpPr>
              <a:cxnSpLocks/>
            </p:cNvCxnSpPr>
            <p:nvPr/>
          </p:nvCxnSpPr>
          <p:spPr bwMode="auto">
            <a:xfrm rot="5400000">
              <a:off x="4425563" y="4755545"/>
              <a:ext cx="109995"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D2559939-9D4E-160A-112B-1E204CB6E5EA}"/>
                </a:ext>
              </a:extLst>
            </p:cNvPr>
            <p:cNvCxnSpPr>
              <a:cxnSpLocks/>
            </p:cNvCxnSpPr>
            <p:nvPr/>
          </p:nvCxnSpPr>
          <p:spPr bwMode="auto">
            <a:xfrm rot="5400000">
              <a:off x="3808674" y="4755545"/>
              <a:ext cx="109995"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737B8431-7B22-8505-B7BA-492230E69521}"/>
                </a:ext>
              </a:extLst>
            </p:cNvPr>
            <p:cNvCxnSpPr>
              <a:cxnSpLocks/>
            </p:cNvCxnSpPr>
            <p:nvPr/>
          </p:nvCxnSpPr>
          <p:spPr bwMode="auto">
            <a:xfrm rot="5400000">
              <a:off x="3191785" y="4755545"/>
              <a:ext cx="109995"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B9117F88-ED61-5F70-E6F7-300380C0B5E0}"/>
                </a:ext>
              </a:extLst>
            </p:cNvPr>
            <p:cNvCxnSpPr>
              <a:cxnSpLocks/>
            </p:cNvCxnSpPr>
            <p:nvPr/>
          </p:nvCxnSpPr>
          <p:spPr bwMode="auto">
            <a:xfrm rot="5400000">
              <a:off x="2574896" y="4755545"/>
              <a:ext cx="109995"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9447B486-4ABB-8705-6047-45DB0BE7000D}"/>
                </a:ext>
              </a:extLst>
            </p:cNvPr>
            <p:cNvCxnSpPr>
              <a:cxnSpLocks/>
            </p:cNvCxnSpPr>
            <p:nvPr/>
          </p:nvCxnSpPr>
          <p:spPr bwMode="auto">
            <a:xfrm rot="5400000">
              <a:off x="1958007" y="4755545"/>
              <a:ext cx="109995" cy="0"/>
            </a:xfrm>
            <a:prstGeom prst="line">
              <a:avLst/>
            </a:prstGeom>
            <a:noFill/>
            <a:ln w="28575" cap="flat" cmpd="sng" algn="ctr">
              <a:solidFill>
                <a:schemeClr val="bg1"/>
              </a:solidFill>
              <a:prstDash val="solid"/>
              <a:round/>
              <a:headEnd type="none" w="med" len="med"/>
              <a:tailEnd type="none" w="med" len="med"/>
            </a:ln>
            <a:effectLst/>
          </p:spPr>
        </p:cxnSp>
      </p:grpSp>
      <p:sp>
        <p:nvSpPr>
          <p:cNvPr id="45" name="TextBox 44">
            <a:extLst>
              <a:ext uri="{FF2B5EF4-FFF2-40B4-BE49-F238E27FC236}">
                <a16:creationId xmlns:a16="http://schemas.microsoft.com/office/drawing/2014/main" id="{11CD4BA7-BEF6-0BBA-7B52-A232B7000239}"/>
              </a:ext>
            </a:extLst>
          </p:cNvPr>
          <p:cNvSpPr txBox="1"/>
          <p:nvPr/>
        </p:nvSpPr>
        <p:spPr bwMode="auto">
          <a:xfrm>
            <a:off x="1876265" y="436307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46" name="TextBox 45">
            <a:extLst>
              <a:ext uri="{FF2B5EF4-FFF2-40B4-BE49-F238E27FC236}">
                <a16:creationId xmlns:a16="http://schemas.microsoft.com/office/drawing/2014/main" id="{2AB41F44-5EBB-33EB-1784-0AC9086D7060}"/>
              </a:ext>
            </a:extLst>
          </p:cNvPr>
          <p:cNvSpPr txBox="1"/>
          <p:nvPr/>
        </p:nvSpPr>
        <p:spPr bwMode="auto">
          <a:xfrm>
            <a:off x="2505744" y="436307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47" name="TextBox 46">
            <a:extLst>
              <a:ext uri="{FF2B5EF4-FFF2-40B4-BE49-F238E27FC236}">
                <a16:creationId xmlns:a16="http://schemas.microsoft.com/office/drawing/2014/main" id="{13E239FA-E0FF-6AD4-1479-B18ADEACC5B0}"/>
              </a:ext>
            </a:extLst>
          </p:cNvPr>
          <p:cNvSpPr txBox="1"/>
          <p:nvPr/>
        </p:nvSpPr>
        <p:spPr bwMode="auto">
          <a:xfrm>
            <a:off x="3071612" y="436307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48" name="TextBox 47">
            <a:extLst>
              <a:ext uri="{FF2B5EF4-FFF2-40B4-BE49-F238E27FC236}">
                <a16:creationId xmlns:a16="http://schemas.microsoft.com/office/drawing/2014/main" id="{C8F0C4A6-25BF-BAE0-EE63-A2722B92696C}"/>
              </a:ext>
            </a:extLst>
          </p:cNvPr>
          <p:cNvSpPr txBox="1"/>
          <p:nvPr/>
        </p:nvSpPr>
        <p:spPr bwMode="auto">
          <a:xfrm>
            <a:off x="3693139" y="436307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49" name="TextBox 48">
            <a:extLst>
              <a:ext uri="{FF2B5EF4-FFF2-40B4-BE49-F238E27FC236}">
                <a16:creationId xmlns:a16="http://schemas.microsoft.com/office/drawing/2014/main" id="{0B2E4F1E-FE42-C49C-03D2-D333EA9F55AC}"/>
              </a:ext>
            </a:extLst>
          </p:cNvPr>
          <p:cNvSpPr txBox="1"/>
          <p:nvPr/>
        </p:nvSpPr>
        <p:spPr bwMode="auto">
          <a:xfrm>
            <a:off x="4290812" y="436307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50" name="TextBox 49">
            <a:extLst>
              <a:ext uri="{FF2B5EF4-FFF2-40B4-BE49-F238E27FC236}">
                <a16:creationId xmlns:a16="http://schemas.microsoft.com/office/drawing/2014/main" id="{BAEB0BB0-870E-B97F-9926-81C8F52D1711}"/>
              </a:ext>
            </a:extLst>
          </p:cNvPr>
          <p:cNvSpPr txBox="1"/>
          <p:nvPr/>
        </p:nvSpPr>
        <p:spPr bwMode="auto">
          <a:xfrm>
            <a:off x="4928242" y="436307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51" name="TextBox 50">
            <a:extLst>
              <a:ext uri="{FF2B5EF4-FFF2-40B4-BE49-F238E27FC236}">
                <a16:creationId xmlns:a16="http://schemas.microsoft.com/office/drawing/2014/main" id="{B3E065CA-CA9D-4D9E-AC54-3C26BCBDCA31}"/>
              </a:ext>
            </a:extLst>
          </p:cNvPr>
          <p:cNvSpPr txBox="1"/>
          <p:nvPr/>
        </p:nvSpPr>
        <p:spPr bwMode="auto">
          <a:xfrm>
            <a:off x="5549769" y="436307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52" name="TextBox 51">
            <a:extLst>
              <a:ext uri="{FF2B5EF4-FFF2-40B4-BE49-F238E27FC236}">
                <a16:creationId xmlns:a16="http://schemas.microsoft.com/office/drawing/2014/main" id="{BD0D6E70-3CD7-7B74-48E0-40CD0E2C48FA}"/>
              </a:ext>
            </a:extLst>
          </p:cNvPr>
          <p:cNvSpPr txBox="1"/>
          <p:nvPr/>
        </p:nvSpPr>
        <p:spPr bwMode="auto">
          <a:xfrm>
            <a:off x="3631071" y="4563616"/>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sp>
        <p:nvSpPr>
          <p:cNvPr id="53" name="TextBox 52">
            <a:extLst>
              <a:ext uri="{FF2B5EF4-FFF2-40B4-BE49-F238E27FC236}">
                <a16:creationId xmlns:a16="http://schemas.microsoft.com/office/drawing/2014/main" id="{BB4C25B1-6526-7530-38DB-0050A4433D87}"/>
              </a:ext>
            </a:extLst>
          </p:cNvPr>
          <p:cNvSpPr txBox="1"/>
          <p:nvPr/>
        </p:nvSpPr>
        <p:spPr bwMode="auto">
          <a:xfrm>
            <a:off x="1763622" y="4910905"/>
            <a:ext cx="4587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112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113</a:t>
            </a:r>
          </a:p>
        </p:txBody>
      </p:sp>
      <p:sp>
        <p:nvSpPr>
          <p:cNvPr id="54" name="TextBox 53">
            <a:extLst>
              <a:ext uri="{FF2B5EF4-FFF2-40B4-BE49-F238E27FC236}">
                <a16:creationId xmlns:a16="http://schemas.microsoft.com/office/drawing/2014/main" id="{2F8B36A4-6A99-0CB7-CB0B-3EB0216C257D}"/>
              </a:ext>
            </a:extLst>
          </p:cNvPr>
          <p:cNvSpPr txBox="1"/>
          <p:nvPr/>
        </p:nvSpPr>
        <p:spPr bwMode="auto">
          <a:xfrm>
            <a:off x="2448759" y="4910905"/>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62</a:t>
            </a:r>
          </a:p>
        </p:txBody>
      </p:sp>
      <p:sp>
        <p:nvSpPr>
          <p:cNvPr id="55" name="TextBox 54">
            <a:extLst>
              <a:ext uri="{FF2B5EF4-FFF2-40B4-BE49-F238E27FC236}">
                <a16:creationId xmlns:a16="http://schemas.microsoft.com/office/drawing/2014/main" id="{B8B1C6DD-3B0B-40C5-212C-FB652A480CCB}"/>
              </a:ext>
            </a:extLst>
          </p:cNvPr>
          <p:cNvSpPr txBox="1"/>
          <p:nvPr/>
        </p:nvSpPr>
        <p:spPr bwMode="auto">
          <a:xfrm>
            <a:off x="3054384" y="4879007"/>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44</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24</a:t>
            </a:r>
          </a:p>
        </p:txBody>
      </p:sp>
      <p:sp>
        <p:nvSpPr>
          <p:cNvPr id="56" name="TextBox 55">
            <a:extLst>
              <a:ext uri="{FF2B5EF4-FFF2-40B4-BE49-F238E27FC236}">
                <a16:creationId xmlns:a16="http://schemas.microsoft.com/office/drawing/2014/main" id="{BDD73221-3533-22F7-488F-DA3DB6C48D8F}"/>
              </a:ext>
            </a:extLst>
          </p:cNvPr>
          <p:cNvSpPr txBox="1"/>
          <p:nvPr/>
        </p:nvSpPr>
        <p:spPr bwMode="auto">
          <a:xfrm>
            <a:off x="3691814" y="4879007"/>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8</a:t>
            </a:r>
          </a:p>
        </p:txBody>
      </p:sp>
      <p:sp>
        <p:nvSpPr>
          <p:cNvPr id="57" name="TextBox 56">
            <a:extLst>
              <a:ext uri="{FF2B5EF4-FFF2-40B4-BE49-F238E27FC236}">
                <a16:creationId xmlns:a16="http://schemas.microsoft.com/office/drawing/2014/main" id="{8B999C06-8814-7716-D2D8-02DE82DC1D93}"/>
              </a:ext>
            </a:extLst>
          </p:cNvPr>
          <p:cNvSpPr txBox="1"/>
          <p:nvPr/>
        </p:nvSpPr>
        <p:spPr bwMode="auto">
          <a:xfrm>
            <a:off x="4359026" y="4879007"/>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4</a:t>
            </a:r>
          </a:p>
        </p:txBody>
      </p:sp>
      <p:sp>
        <p:nvSpPr>
          <p:cNvPr id="58" name="TextBox 57">
            <a:extLst>
              <a:ext uri="{FF2B5EF4-FFF2-40B4-BE49-F238E27FC236}">
                <a16:creationId xmlns:a16="http://schemas.microsoft.com/office/drawing/2014/main" id="{5BD8BF0C-8E07-E328-1DFE-984B5548BD1B}"/>
              </a:ext>
            </a:extLst>
          </p:cNvPr>
          <p:cNvSpPr txBox="1"/>
          <p:nvPr/>
        </p:nvSpPr>
        <p:spPr bwMode="auto">
          <a:xfrm>
            <a:off x="4972601" y="4879007"/>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a:t>
            </a:r>
          </a:p>
        </p:txBody>
      </p:sp>
      <p:sp>
        <p:nvSpPr>
          <p:cNvPr id="59" name="TextBox 58">
            <a:extLst>
              <a:ext uri="{FF2B5EF4-FFF2-40B4-BE49-F238E27FC236}">
                <a16:creationId xmlns:a16="http://schemas.microsoft.com/office/drawing/2014/main" id="{FAF30E09-35A5-B157-D057-5F4BC8D28CCB}"/>
              </a:ext>
            </a:extLst>
          </p:cNvPr>
          <p:cNvSpPr txBox="1"/>
          <p:nvPr/>
        </p:nvSpPr>
        <p:spPr bwMode="auto">
          <a:xfrm>
            <a:off x="5570274" y="4879007"/>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a:t>
            </a:r>
          </a:p>
        </p:txBody>
      </p:sp>
      <p:sp>
        <p:nvSpPr>
          <p:cNvPr id="60" name="Freeform: Shape 59">
            <a:extLst>
              <a:ext uri="{FF2B5EF4-FFF2-40B4-BE49-F238E27FC236}">
                <a16:creationId xmlns:a16="http://schemas.microsoft.com/office/drawing/2014/main" id="{42494C79-0BFC-F66D-CF29-6284E13B5510}"/>
              </a:ext>
            </a:extLst>
          </p:cNvPr>
          <p:cNvSpPr/>
          <p:nvPr/>
        </p:nvSpPr>
        <p:spPr bwMode="auto">
          <a:xfrm>
            <a:off x="2019534" y="2351324"/>
            <a:ext cx="3887602" cy="847082"/>
          </a:xfrm>
          <a:custGeom>
            <a:avLst/>
            <a:gdLst>
              <a:gd name="connsiteX0" fmla="*/ 3887602 w 3887602"/>
              <a:gd name="connsiteY0" fmla="*/ 847082 h 847082"/>
              <a:gd name="connsiteX1" fmla="*/ 3155521 w 3887602"/>
              <a:gd name="connsiteY1" fmla="*/ 847082 h 847082"/>
              <a:gd name="connsiteX2" fmla="*/ 3155521 w 3887602"/>
              <a:gd name="connsiteY2" fmla="*/ 617080 h 847082"/>
              <a:gd name="connsiteX3" fmla="*/ 1380014 w 3887602"/>
              <a:gd name="connsiteY3" fmla="*/ 617080 h 847082"/>
              <a:gd name="connsiteX4" fmla="*/ 1380014 w 3887602"/>
              <a:gd name="connsiteY4" fmla="*/ 586226 h 847082"/>
              <a:gd name="connsiteX5" fmla="*/ 1357575 w 3887602"/>
              <a:gd name="connsiteY5" fmla="*/ 586226 h 847082"/>
              <a:gd name="connsiteX6" fmla="*/ 1357575 w 3887602"/>
              <a:gd name="connsiteY6" fmla="*/ 546957 h 847082"/>
              <a:gd name="connsiteX7" fmla="*/ 1242574 w 3887602"/>
              <a:gd name="connsiteY7" fmla="*/ 546957 h 847082"/>
              <a:gd name="connsiteX8" fmla="*/ 1242574 w 3887602"/>
              <a:gd name="connsiteY8" fmla="*/ 507688 h 847082"/>
              <a:gd name="connsiteX9" fmla="*/ 1169646 w 3887602"/>
              <a:gd name="connsiteY9" fmla="*/ 507688 h 847082"/>
              <a:gd name="connsiteX10" fmla="*/ 1169646 w 3887602"/>
              <a:gd name="connsiteY10" fmla="*/ 476834 h 847082"/>
              <a:gd name="connsiteX11" fmla="*/ 1079889 w 3887602"/>
              <a:gd name="connsiteY11" fmla="*/ 476834 h 847082"/>
              <a:gd name="connsiteX12" fmla="*/ 1079889 w 3887602"/>
              <a:gd name="connsiteY12" fmla="*/ 448785 h 847082"/>
              <a:gd name="connsiteX13" fmla="*/ 1063060 w 3887602"/>
              <a:gd name="connsiteY13" fmla="*/ 448785 h 847082"/>
              <a:gd name="connsiteX14" fmla="*/ 1063060 w 3887602"/>
              <a:gd name="connsiteY14" fmla="*/ 417931 h 847082"/>
              <a:gd name="connsiteX15" fmla="*/ 1018181 w 3887602"/>
              <a:gd name="connsiteY15" fmla="*/ 417931 h 847082"/>
              <a:gd name="connsiteX16" fmla="*/ 1018181 w 3887602"/>
              <a:gd name="connsiteY16" fmla="*/ 381467 h 847082"/>
              <a:gd name="connsiteX17" fmla="*/ 869521 w 3887602"/>
              <a:gd name="connsiteY17" fmla="*/ 381467 h 847082"/>
              <a:gd name="connsiteX18" fmla="*/ 869521 w 3887602"/>
              <a:gd name="connsiteY18" fmla="*/ 330979 h 847082"/>
              <a:gd name="connsiteX19" fmla="*/ 776959 w 3887602"/>
              <a:gd name="connsiteY19" fmla="*/ 330979 h 847082"/>
              <a:gd name="connsiteX20" fmla="*/ 776959 w 3887602"/>
              <a:gd name="connsiteY20" fmla="*/ 302930 h 847082"/>
              <a:gd name="connsiteX21" fmla="*/ 698422 w 3887602"/>
              <a:gd name="connsiteY21" fmla="*/ 302930 h 847082"/>
              <a:gd name="connsiteX22" fmla="*/ 698422 w 3887602"/>
              <a:gd name="connsiteY22" fmla="*/ 272076 h 847082"/>
              <a:gd name="connsiteX23" fmla="*/ 670373 w 3887602"/>
              <a:gd name="connsiteY23" fmla="*/ 272076 h 847082"/>
              <a:gd name="connsiteX24" fmla="*/ 670373 w 3887602"/>
              <a:gd name="connsiteY24" fmla="*/ 241222 h 847082"/>
              <a:gd name="connsiteX25" fmla="*/ 645129 w 3887602"/>
              <a:gd name="connsiteY25" fmla="*/ 241222 h 847082"/>
              <a:gd name="connsiteX26" fmla="*/ 645129 w 3887602"/>
              <a:gd name="connsiteY26" fmla="*/ 179514 h 847082"/>
              <a:gd name="connsiteX27" fmla="*/ 510493 w 3887602"/>
              <a:gd name="connsiteY27" fmla="*/ 179514 h 847082"/>
              <a:gd name="connsiteX28" fmla="*/ 510493 w 3887602"/>
              <a:gd name="connsiteY28" fmla="*/ 162684 h 847082"/>
              <a:gd name="connsiteX29" fmla="*/ 468419 w 3887602"/>
              <a:gd name="connsiteY29" fmla="*/ 162684 h 847082"/>
              <a:gd name="connsiteX30" fmla="*/ 468419 w 3887602"/>
              <a:gd name="connsiteY30" fmla="*/ 131831 h 847082"/>
              <a:gd name="connsiteX31" fmla="*/ 431956 w 3887602"/>
              <a:gd name="connsiteY31" fmla="*/ 131831 h 847082"/>
              <a:gd name="connsiteX32" fmla="*/ 443175 w 3887602"/>
              <a:gd name="connsiteY32" fmla="*/ 120612 h 847082"/>
              <a:gd name="connsiteX33" fmla="*/ 412321 w 3887602"/>
              <a:gd name="connsiteY33" fmla="*/ 120612 h 847082"/>
              <a:gd name="connsiteX34" fmla="*/ 412321 w 3887602"/>
              <a:gd name="connsiteY34" fmla="*/ 81342 h 847082"/>
              <a:gd name="connsiteX35" fmla="*/ 244027 w 3887602"/>
              <a:gd name="connsiteY35" fmla="*/ 81342 h 847082"/>
              <a:gd name="connsiteX36" fmla="*/ 260856 w 3887602"/>
              <a:gd name="connsiteY36" fmla="*/ 64513 h 847082"/>
              <a:gd name="connsiteX37" fmla="*/ 224392 w 3887602"/>
              <a:gd name="connsiteY37" fmla="*/ 64513 h 847082"/>
              <a:gd name="connsiteX38" fmla="*/ 224392 w 3887602"/>
              <a:gd name="connsiteY38" fmla="*/ 47683 h 847082"/>
              <a:gd name="connsiteX39" fmla="*/ 187929 w 3887602"/>
              <a:gd name="connsiteY39" fmla="*/ 47683 h 847082"/>
              <a:gd name="connsiteX40" fmla="*/ 187929 w 3887602"/>
              <a:gd name="connsiteY40" fmla="*/ 36464 h 847082"/>
              <a:gd name="connsiteX41" fmla="*/ 47683 w 3887602"/>
              <a:gd name="connsiteY41" fmla="*/ 36464 h 847082"/>
              <a:gd name="connsiteX42" fmla="*/ 47683 w 3887602"/>
              <a:gd name="connsiteY42" fmla="*/ 0 h 847082"/>
              <a:gd name="connsiteX43" fmla="*/ 0 w 3887602"/>
              <a:gd name="connsiteY43" fmla="*/ 0 h 847082"/>
              <a:gd name="connsiteX0" fmla="*/ 3887602 w 3887602"/>
              <a:gd name="connsiteY0" fmla="*/ 847082 h 847082"/>
              <a:gd name="connsiteX1" fmla="*/ 3155521 w 3887602"/>
              <a:gd name="connsiteY1" fmla="*/ 847082 h 847082"/>
              <a:gd name="connsiteX2" fmla="*/ 3155521 w 3887602"/>
              <a:gd name="connsiteY2" fmla="*/ 617080 h 847082"/>
              <a:gd name="connsiteX3" fmla="*/ 1380014 w 3887602"/>
              <a:gd name="connsiteY3" fmla="*/ 617080 h 847082"/>
              <a:gd name="connsiteX4" fmla="*/ 1380014 w 3887602"/>
              <a:gd name="connsiteY4" fmla="*/ 586226 h 847082"/>
              <a:gd name="connsiteX5" fmla="*/ 1357575 w 3887602"/>
              <a:gd name="connsiteY5" fmla="*/ 586226 h 847082"/>
              <a:gd name="connsiteX6" fmla="*/ 1357575 w 3887602"/>
              <a:gd name="connsiteY6" fmla="*/ 546957 h 847082"/>
              <a:gd name="connsiteX7" fmla="*/ 1242574 w 3887602"/>
              <a:gd name="connsiteY7" fmla="*/ 546957 h 847082"/>
              <a:gd name="connsiteX8" fmla="*/ 1242574 w 3887602"/>
              <a:gd name="connsiteY8" fmla="*/ 507688 h 847082"/>
              <a:gd name="connsiteX9" fmla="*/ 1169646 w 3887602"/>
              <a:gd name="connsiteY9" fmla="*/ 507688 h 847082"/>
              <a:gd name="connsiteX10" fmla="*/ 1169646 w 3887602"/>
              <a:gd name="connsiteY10" fmla="*/ 476834 h 847082"/>
              <a:gd name="connsiteX11" fmla="*/ 1079889 w 3887602"/>
              <a:gd name="connsiteY11" fmla="*/ 476834 h 847082"/>
              <a:gd name="connsiteX12" fmla="*/ 1079889 w 3887602"/>
              <a:gd name="connsiteY12" fmla="*/ 448785 h 847082"/>
              <a:gd name="connsiteX13" fmla="*/ 1063060 w 3887602"/>
              <a:gd name="connsiteY13" fmla="*/ 448785 h 847082"/>
              <a:gd name="connsiteX14" fmla="*/ 1063060 w 3887602"/>
              <a:gd name="connsiteY14" fmla="*/ 417931 h 847082"/>
              <a:gd name="connsiteX15" fmla="*/ 1018181 w 3887602"/>
              <a:gd name="connsiteY15" fmla="*/ 417931 h 847082"/>
              <a:gd name="connsiteX16" fmla="*/ 1018181 w 3887602"/>
              <a:gd name="connsiteY16" fmla="*/ 381467 h 847082"/>
              <a:gd name="connsiteX17" fmla="*/ 869521 w 3887602"/>
              <a:gd name="connsiteY17" fmla="*/ 381467 h 847082"/>
              <a:gd name="connsiteX18" fmla="*/ 869521 w 3887602"/>
              <a:gd name="connsiteY18" fmla="*/ 330979 h 847082"/>
              <a:gd name="connsiteX19" fmla="*/ 776959 w 3887602"/>
              <a:gd name="connsiteY19" fmla="*/ 330979 h 847082"/>
              <a:gd name="connsiteX20" fmla="*/ 776959 w 3887602"/>
              <a:gd name="connsiteY20" fmla="*/ 302930 h 847082"/>
              <a:gd name="connsiteX21" fmla="*/ 698422 w 3887602"/>
              <a:gd name="connsiteY21" fmla="*/ 302930 h 847082"/>
              <a:gd name="connsiteX22" fmla="*/ 698422 w 3887602"/>
              <a:gd name="connsiteY22" fmla="*/ 272076 h 847082"/>
              <a:gd name="connsiteX23" fmla="*/ 670373 w 3887602"/>
              <a:gd name="connsiteY23" fmla="*/ 272076 h 847082"/>
              <a:gd name="connsiteX24" fmla="*/ 670373 w 3887602"/>
              <a:gd name="connsiteY24" fmla="*/ 241222 h 847082"/>
              <a:gd name="connsiteX25" fmla="*/ 645129 w 3887602"/>
              <a:gd name="connsiteY25" fmla="*/ 241222 h 847082"/>
              <a:gd name="connsiteX26" fmla="*/ 645129 w 3887602"/>
              <a:gd name="connsiteY26" fmla="*/ 179514 h 847082"/>
              <a:gd name="connsiteX27" fmla="*/ 510493 w 3887602"/>
              <a:gd name="connsiteY27" fmla="*/ 179514 h 847082"/>
              <a:gd name="connsiteX28" fmla="*/ 510493 w 3887602"/>
              <a:gd name="connsiteY28" fmla="*/ 162684 h 847082"/>
              <a:gd name="connsiteX29" fmla="*/ 468419 w 3887602"/>
              <a:gd name="connsiteY29" fmla="*/ 162684 h 847082"/>
              <a:gd name="connsiteX30" fmla="*/ 468419 w 3887602"/>
              <a:gd name="connsiteY30" fmla="*/ 131831 h 847082"/>
              <a:gd name="connsiteX31" fmla="*/ 431956 w 3887602"/>
              <a:gd name="connsiteY31" fmla="*/ 131831 h 847082"/>
              <a:gd name="connsiteX32" fmla="*/ 454394 w 3887602"/>
              <a:gd name="connsiteY32" fmla="*/ 123416 h 847082"/>
              <a:gd name="connsiteX33" fmla="*/ 412321 w 3887602"/>
              <a:gd name="connsiteY33" fmla="*/ 120612 h 847082"/>
              <a:gd name="connsiteX34" fmla="*/ 412321 w 3887602"/>
              <a:gd name="connsiteY34" fmla="*/ 81342 h 847082"/>
              <a:gd name="connsiteX35" fmla="*/ 244027 w 3887602"/>
              <a:gd name="connsiteY35" fmla="*/ 81342 h 847082"/>
              <a:gd name="connsiteX36" fmla="*/ 260856 w 3887602"/>
              <a:gd name="connsiteY36" fmla="*/ 64513 h 847082"/>
              <a:gd name="connsiteX37" fmla="*/ 224392 w 3887602"/>
              <a:gd name="connsiteY37" fmla="*/ 64513 h 847082"/>
              <a:gd name="connsiteX38" fmla="*/ 224392 w 3887602"/>
              <a:gd name="connsiteY38" fmla="*/ 47683 h 847082"/>
              <a:gd name="connsiteX39" fmla="*/ 187929 w 3887602"/>
              <a:gd name="connsiteY39" fmla="*/ 47683 h 847082"/>
              <a:gd name="connsiteX40" fmla="*/ 187929 w 3887602"/>
              <a:gd name="connsiteY40" fmla="*/ 36464 h 847082"/>
              <a:gd name="connsiteX41" fmla="*/ 47683 w 3887602"/>
              <a:gd name="connsiteY41" fmla="*/ 36464 h 847082"/>
              <a:gd name="connsiteX42" fmla="*/ 47683 w 3887602"/>
              <a:gd name="connsiteY42" fmla="*/ 0 h 847082"/>
              <a:gd name="connsiteX43" fmla="*/ 0 w 3887602"/>
              <a:gd name="connsiteY43" fmla="*/ 0 h 847082"/>
              <a:gd name="connsiteX0" fmla="*/ 3887602 w 3887602"/>
              <a:gd name="connsiteY0" fmla="*/ 847082 h 847082"/>
              <a:gd name="connsiteX1" fmla="*/ 3155521 w 3887602"/>
              <a:gd name="connsiteY1" fmla="*/ 847082 h 847082"/>
              <a:gd name="connsiteX2" fmla="*/ 3155521 w 3887602"/>
              <a:gd name="connsiteY2" fmla="*/ 617080 h 847082"/>
              <a:gd name="connsiteX3" fmla="*/ 1380014 w 3887602"/>
              <a:gd name="connsiteY3" fmla="*/ 617080 h 847082"/>
              <a:gd name="connsiteX4" fmla="*/ 1380014 w 3887602"/>
              <a:gd name="connsiteY4" fmla="*/ 586226 h 847082"/>
              <a:gd name="connsiteX5" fmla="*/ 1357575 w 3887602"/>
              <a:gd name="connsiteY5" fmla="*/ 586226 h 847082"/>
              <a:gd name="connsiteX6" fmla="*/ 1357575 w 3887602"/>
              <a:gd name="connsiteY6" fmla="*/ 546957 h 847082"/>
              <a:gd name="connsiteX7" fmla="*/ 1242574 w 3887602"/>
              <a:gd name="connsiteY7" fmla="*/ 546957 h 847082"/>
              <a:gd name="connsiteX8" fmla="*/ 1242574 w 3887602"/>
              <a:gd name="connsiteY8" fmla="*/ 507688 h 847082"/>
              <a:gd name="connsiteX9" fmla="*/ 1169646 w 3887602"/>
              <a:gd name="connsiteY9" fmla="*/ 507688 h 847082"/>
              <a:gd name="connsiteX10" fmla="*/ 1169646 w 3887602"/>
              <a:gd name="connsiteY10" fmla="*/ 476834 h 847082"/>
              <a:gd name="connsiteX11" fmla="*/ 1079889 w 3887602"/>
              <a:gd name="connsiteY11" fmla="*/ 476834 h 847082"/>
              <a:gd name="connsiteX12" fmla="*/ 1079889 w 3887602"/>
              <a:gd name="connsiteY12" fmla="*/ 448785 h 847082"/>
              <a:gd name="connsiteX13" fmla="*/ 1063060 w 3887602"/>
              <a:gd name="connsiteY13" fmla="*/ 448785 h 847082"/>
              <a:gd name="connsiteX14" fmla="*/ 1063060 w 3887602"/>
              <a:gd name="connsiteY14" fmla="*/ 417931 h 847082"/>
              <a:gd name="connsiteX15" fmla="*/ 1018181 w 3887602"/>
              <a:gd name="connsiteY15" fmla="*/ 417931 h 847082"/>
              <a:gd name="connsiteX16" fmla="*/ 1018181 w 3887602"/>
              <a:gd name="connsiteY16" fmla="*/ 381467 h 847082"/>
              <a:gd name="connsiteX17" fmla="*/ 869521 w 3887602"/>
              <a:gd name="connsiteY17" fmla="*/ 381467 h 847082"/>
              <a:gd name="connsiteX18" fmla="*/ 869521 w 3887602"/>
              <a:gd name="connsiteY18" fmla="*/ 330979 h 847082"/>
              <a:gd name="connsiteX19" fmla="*/ 776959 w 3887602"/>
              <a:gd name="connsiteY19" fmla="*/ 330979 h 847082"/>
              <a:gd name="connsiteX20" fmla="*/ 776959 w 3887602"/>
              <a:gd name="connsiteY20" fmla="*/ 302930 h 847082"/>
              <a:gd name="connsiteX21" fmla="*/ 698422 w 3887602"/>
              <a:gd name="connsiteY21" fmla="*/ 302930 h 847082"/>
              <a:gd name="connsiteX22" fmla="*/ 698422 w 3887602"/>
              <a:gd name="connsiteY22" fmla="*/ 272076 h 847082"/>
              <a:gd name="connsiteX23" fmla="*/ 670373 w 3887602"/>
              <a:gd name="connsiteY23" fmla="*/ 272076 h 847082"/>
              <a:gd name="connsiteX24" fmla="*/ 670373 w 3887602"/>
              <a:gd name="connsiteY24" fmla="*/ 241222 h 847082"/>
              <a:gd name="connsiteX25" fmla="*/ 645129 w 3887602"/>
              <a:gd name="connsiteY25" fmla="*/ 241222 h 847082"/>
              <a:gd name="connsiteX26" fmla="*/ 645129 w 3887602"/>
              <a:gd name="connsiteY26" fmla="*/ 179514 h 847082"/>
              <a:gd name="connsiteX27" fmla="*/ 510493 w 3887602"/>
              <a:gd name="connsiteY27" fmla="*/ 179514 h 847082"/>
              <a:gd name="connsiteX28" fmla="*/ 510493 w 3887602"/>
              <a:gd name="connsiteY28" fmla="*/ 162684 h 847082"/>
              <a:gd name="connsiteX29" fmla="*/ 468419 w 3887602"/>
              <a:gd name="connsiteY29" fmla="*/ 162684 h 847082"/>
              <a:gd name="connsiteX30" fmla="*/ 468419 w 3887602"/>
              <a:gd name="connsiteY30" fmla="*/ 131831 h 847082"/>
              <a:gd name="connsiteX31" fmla="*/ 431956 w 3887602"/>
              <a:gd name="connsiteY31" fmla="*/ 131831 h 847082"/>
              <a:gd name="connsiteX32" fmla="*/ 431955 w 3887602"/>
              <a:gd name="connsiteY32" fmla="*/ 120611 h 847082"/>
              <a:gd name="connsiteX33" fmla="*/ 412321 w 3887602"/>
              <a:gd name="connsiteY33" fmla="*/ 120612 h 847082"/>
              <a:gd name="connsiteX34" fmla="*/ 412321 w 3887602"/>
              <a:gd name="connsiteY34" fmla="*/ 81342 h 847082"/>
              <a:gd name="connsiteX35" fmla="*/ 244027 w 3887602"/>
              <a:gd name="connsiteY35" fmla="*/ 81342 h 847082"/>
              <a:gd name="connsiteX36" fmla="*/ 260856 w 3887602"/>
              <a:gd name="connsiteY36" fmla="*/ 64513 h 847082"/>
              <a:gd name="connsiteX37" fmla="*/ 224392 w 3887602"/>
              <a:gd name="connsiteY37" fmla="*/ 64513 h 847082"/>
              <a:gd name="connsiteX38" fmla="*/ 224392 w 3887602"/>
              <a:gd name="connsiteY38" fmla="*/ 47683 h 847082"/>
              <a:gd name="connsiteX39" fmla="*/ 187929 w 3887602"/>
              <a:gd name="connsiteY39" fmla="*/ 47683 h 847082"/>
              <a:gd name="connsiteX40" fmla="*/ 187929 w 3887602"/>
              <a:gd name="connsiteY40" fmla="*/ 36464 h 847082"/>
              <a:gd name="connsiteX41" fmla="*/ 47683 w 3887602"/>
              <a:gd name="connsiteY41" fmla="*/ 36464 h 847082"/>
              <a:gd name="connsiteX42" fmla="*/ 47683 w 3887602"/>
              <a:gd name="connsiteY42" fmla="*/ 0 h 847082"/>
              <a:gd name="connsiteX43" fmla="*/ 0 w 3887602"/>
              <a:gd name="connsiteY43" fmla="*/ 0 h 847082"/>
              <a:gd name="connsiteX0" fmla="*/ 3887602 w 3887602"/>
              <a:gd name="connsiteY0" fmla="*/ 847082 h 847082"/>
              <a:gd name="connsiteX1" fmla="*/ 3155521 w 3887602"/>
              <a:gd name="connsiteY1" fmla="*/ 847082 h 847082"/>
              <a:gd name="connsiteX2" fmla="*/ 3155521 w 3887602"/>
              <a:gd name="connsiteY2" fmla="*/ 617080 h 847082"/>
              <a:gd name="connsiteX3" fmla="*/ 1380014 w 3887602"/>
              <a:gd name="connsiteY3" fmla="*/ 617080 h 847082"/>
              <a:gd name="connsiteX4" fmla="*/ 1380014 w 3887602"/>
              <a:gd name="connsiteY4" fmla="*/ 586226 h 847082"/>
              <a:gd name="connsiteX5" fmla="*/ 1357575 w 3887602"/>
              <a:gd name="connsiteY5" fmla="*/ 586226 h 847082"/>
              <a:gd name="connsiteX6" fmla="*/ 1357575 w 3887602"/>
              <a:gd name="connsiteY6" fmla="*/ 546957 h 847082"/>
              <a:gd name="connsiteX7" fmla="*/ 1242574 w 3887602"/>
              <a:gd name="connsiteY7" fmla="*/ 546957 h 847082"/>
              <a:gd name="connsiteX8" fmla="*/ 1242574 w 3887602"/>
              <a:gd name="connsiteY8" fmla="*/ 507688 h 847082"/>
              <a:gd name="connsiteX9" fmla="*/ 1169646 w 3887602"/>
              <a:gd name="connsiteY9" fmla="*/ 507688 h 847082"/>
              <a:gd name="connsiteX10" fmla="*/ 1169646 w 3887602"/>
              <a:gd name="connsiteY10" fmla="*/ 476834 h 847082"/>
              <a:gd name="connsiteX11" fmla="*/ 1079889 w 3887602"/>
              <a:gd name="connsiteY11" fmla="*/ 476834 h 847082"/>
              <a:gd name="connsiteX12" fmla="*/ 1079889 w 3887602"/>
              <a:gd name="connsiteY12" fmla="*/ 448785 h 847082"/>
              <a:gd name="connsiteX13" fmla="*/ 1063060 w 3887602"/>
              <a:gd name="connsiteY13" fmla="*/ 448785 h 847082"/>
              <a:gd name="connsiteX14" fmla="*/ 1063060 w 3887602"/>
              <a:gd name="connsiteY14" fmla="*/ 417931 h 847082"/>
              <a:gd name="connsiteX15" fmla="*/ 1018181 w 3887602"/>
              <a:gd name="connsiteY15" fmla="*/ 417931 h 847082"/>
              <a:gd name="connsiteX16" fmla="*/ 1018181 w 3887602"/>
              <a:gd name="connsiteY16" fmla="*/ 381467 h 847082"/>
              <a:gd name="connsiteX17" fmla="*/ 869521 w 3887602"/>
              <a:gd name="connsiteY17" fmla="*/ 381467 h 847082"/>
              <a:gd name="connsiteX18" fmla="*/ 869521 w 3887602"/>
              <a:gd name="connsiteY18" fmla="*/ 330979 h 847082"/>
              <a:gd name="connsiteX19" fmla="*/ 776959 w 3887602"/>
              <a:gd name="connsiteY19" fmla="*/ 330979 h 847082"/>
              <a:gd name="connsiteX20" fmla="*/ 776959 w 3887602"/>
              <a:gd name="connsiteY20" fmla="*/ 302930 h 847082"/>
              <a:gd name="connsiteX21" fmla="*/ 698422 w 3887602"/>
              <a:gd name="connsiteY21" fmla="*/ 302930 h 847082"/>
              <a:gd name="connsiteX22" fmla="*/ 698422 w 3887602"/>
              <a:gd name="connsiteY22" fmla="*/ 272076 h 847082"/>
              <a:gd name="connsiteX23" fmla="*/ 670373 w 3887602"/>
              <a:gd name="connsiteY23" fmla="*/ 272076 h 847082"/>
              <a:gd name="connsiteX24" fmla="*/ 670373 w 3887602"/>
              <a:gd name="connsiteY24" fmla="*/ 241222 h 847082"/>
              <a:gd name="connsiteX25" fmla="*/ 645129 w 3887602"/>
              <a:gd name="connsiteY25" fmla="*/ 241222 h 847082"/>
              <a:gd name="connsiteX26" fmla="*/ 645129 w 3887602"/>
              <a:gd name="connsiteY26" fmla="*/ 179514 h 847082"/>
              <a:gd name="connsiteX27" fmla="*/ 510493 w 3887602"/>
              <a:gd name="connsiteY27" fmla="*/ 179514 h 847082"/>
              <a:gd name="connsiteX28" fmla="*/ 510493 w 3887602"/>
              <a:gd name="connsiteY28" fmla="*/ 162684 h 847082"/>
              <a:gd name="connsiteX29" fmla="*/ 468419 w 3887602"/>
              <a:gd name="connsiteY29" fmla="*/ 162684 h 847082"/>
              <a:gd name="connsiteX30" fmla="*/ 468419 w 3887602"/>
              <a:gd name="connsiteY30" fmla="*/ 131831 h 847082"/>
              <a:gd name="connsiteX31" fmla="*/ 431956 w 3887602"/>
              <a:gd name="connsiteY31" fmla="*/ 131831 h 847082"/>
              <a:gd name="connsiteX32" fmla="*/ 431955 w 3887602"/>
              <a:gd name="connsiteY32" fmla="*/ 120611 h 847082"/>
              <a:gd name="connsiteX33" fmla="*/ 412321 w 3887602"/>
              <a:gd name="connsiteY33" fmla="*/ 120612 h 847082"/>
              <a:gd name="connsiteX34" fmla="*/ 412321 w 3887602"/>
              <a:gd name="connsiteY34" fmla="*/ 81342 h 847082"/>
              <a:gd name="connsiteX35" fmla="*/ 244027 w 3887602"/>
              <a:gd name="connsiteY35" fmla="*/ 81342 h 847082"/>
              <a:gd name="connsiteX36" fmla="*/ 241222 w 3887602"/>
              <a:gd name="connsiteY36" fmla="*/ 64513 h 847082"/>
              <a:gd name="connsiteX37" fmla="*/ 224392 w 3887602"/>
              <a:gd name="connsiteY37" fmla="*/ 64513 h 847082"/>
              <a:gd name="connsiteX38" fmla="*/ 224392 w 3887602"/>
              <a:gd name="connsiteY38" fmla="*/ 47683 h 847082"/>
              <a:gd name="connsiteX39" fmla="*/ 187929 w 3887602"/>
              <a:gd name="connsiteY39" fmla="*/ 47683 h 847082"/>
              <a:gd name="connsiteX40" fmla="*/ 187929 w 3887602"/>
              <a:gd name="connsiteY40" fmla="*/ 36464 h 847082"/>
              <a:gd name="connsiteX41" fmla="*/ 47683 w 3887602"/>
              <a:gd name="connsiteY41" fmla="*/ 36464 h 847082"/>
              <a:gd name="connsiteX42" fmla="*/ 47683 w 3887602"/>
              <a:gd name="connsiteY42" fmla="*/ 0 h 847082"/>
              <a:gd name="connsiteX43" fmla="*/ 0 w 3887602"/>
              <a:gd name="connsiteY43" fmla="*/ 0 h 847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887602" h="847082">
                <a:moveTo>
                  <a:pt x="3887602" y="847082"/>
                </a:moveTo>
                <a:lnTo>
                  <a:pt x="3155521" y="847082"/>
                </a:lnTo>
                <a:lnTo>
                  <a:pt x="3155521" y="617080"/>
                </a:lnTo>
                <a:lnTo>
                  <a:pt x="1380014" y="617080"/>
                </a:lnTo>
                <a:lnTo>
                  <a:pt x="1380014" y="586226"/>
                </a:lnTo>
                <a:lnTo>
                  <a:pt x="1357575" y="586226"/>
                </a:lnTo>
                <a:lnTo>
                  <a:pt x="1357575" y="546957"/>
                </a:lnTo>
                <a:lnTo>
                  <a:pt x="1242574" y="546957"/>
                </a:lnTo>
                <a:lnTo>
                  <a:pt x="1242574" y="507688"/>
                </a:lnTo>
                <a:lnTo>
                  <a:pt x="1169646" y="507688"/>
                </a:lnTo>
                <a:lnTo>
                  <a:pt x="1169646" y="476834"/>
                </a:lnTo>
                <a:lnTo>
                  <a:pt x="1079889" y="476834"/>
                </a:lnTo>
                <a:lnTo>
                  <a:pt x="1079889" y="448785"/>
                </a:lnTo>
                <a:lnTo>
                  <a:pt x="1063060" y="448785"/>
                </a:lnTo>
                <a:lnTo>
                  <a:pt x="1063060" y="417931"/>
                </a:lnTo>
                <a:lnTo>
                  <a:pt x="1018181" y="417931"/>
                </a:lnTo>
                <a:lnTo>
                  <a:pt x="1018181" y="381467"/>
                </a:lnTo>
                <a:lnTo>
                  <a:pt x="869521" y="381467"/>
                </a:lnTo>
                <a:lnTo>
                  <a:pt x="869521" y="330979"/>
                </a:lnTo>
                <a:lnTo>
                  <a:pt x="776959" y="330979"/>
                </a:lnTo>
                <a:lnTo>
                  <a:pt x="776959" y="302930"/>
                </a:lnTo>
                <a:lnTo>
                  <a:pt x="698422" y="302930"/>
                </a:lnTo>
                <a:lnTo>
                  <a:pt x="698422" y="272076"/>
                </a:lnTo>
                <a:lnTo>
                  <a:pt x="670373" y="272076"/>
                </a:lnTo>
                <a:lnTo>
                  <a:pt x="670373" y="241222"/>
                </a:lnTo>
                <a:lnTo>
                  <a:pt x="645129" y="241222"/>
                </a:lnTo>
                <a:lnTo>
                  <a:pt x="645129" y="179514"/>
                </a:lnTo>
                <a:lnTo>
                  <a:pt x="510493" y="179514"/>
                </a:lnTo>
                <a:lnTo>
                  <a:pt x="510493" y="162684"/>
                </a:lnTo>
                <a:lnTo>
                  <a:pt x="468419" y="162684"/>
                </a:lnTo>
                <a:lnTo>
                  <a:pt x="468419" y="131831"/>
                </a:lnTo>
                <a:lnTo>
                  <a:pt x="431956" y="131831"/>
                </a:lnTo>
                <a:cubicBezTo>
                  <a:pt x="431956" y="128091"/>
                  <a:pt x="431955" y="124351"/>
                  <a:pt x="431955" y="120611"/>
                </a:cubicBezTo>
                <a:lnTo>
                  <a:pt x="412321" y="120612"/>
                </a:lnTo>
                <a:lnTo>
                  <a:pt x="412321" y="81342"/>
                </a:lnTo>
                <a:lnTo>
                  <a:pt x="244027" y="81342"/>
                </a:lnTo>
                <a:lnTo>
                  <a:pt x="241222" y="64513"/>
                </a:lnTo>
                <a:lnTo>
                  <a:pt x="224392" y="64513"/>
                </a:lnTo>
                <a:lnTo>
                  <a:pt x="224392" y="47683"/>
                </a:lnTo>
                <a:lnTo>
                  <a:pt x="187929" y="47683"/>
                </a:lnTo>
                <a:lnTo>
                  <a:pt x="187929" y="36464"/>
                </a:lnTo>
                <a:lnTo>
                  <a:pt x="47683" y="36464"/>
                </a:lnTo>
                <a:lnTo>
                  <a:pt x="47683" y="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373" name="Group 372">
            <a:extLst>
              <a:ext uri="{FF2B5EF4-FFF2-40B4-BE49-F238E27FC236}">
                <a16:creationId xmlns:a16="http://schemas.microsoft.com/office/drawing/2014/main" id="{AA92CD66-3164-366B-3E77-BEB6FF7EB339}"/>
              </a:ext>
            </a:extLst>
          </p:cNvPr>
          <p:cNvGrpSpPr/>
          <p:nvPr/>
        </p:nvGrpSpPr>
        <p:grpSpPr>
          <a:xfrm>
            <a:off x="1996626" y="2324209"/>
            <a:ext cx="42073" cy="42073"/>
            <a:chOff x="4044210" y="3548209"/>
            <a:chExt cx="42073" cy="42073"/>
          </a:xfrm>
        </p:grpSpPr>
        <p:cxnSp>
          <p:nvCxnSpPr>
            <p:cNvPr id="374" name="Straight Connector 373">
              <a:extLst>
                <a:ext uri="{FF2B5EF4-FFF2-40B4-BE49-F238E27FC236}">
                  <a16:creationId xmlns:a16="http://schemas.microsoft.com/office/drawing/2014/main" id="{BE21CAB8-B986-08A8-84C4-DB5ECDA6BB15}"/>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79BF1357-4F35-8AD9-BF4C-491A30E96CC7}"/>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25" name="Group 424">
            <a:extLst>
              <a:ext uri="{FF2B5EF4-FFF2-40B4-BE49-F238E27FC236}">
                <a16:creationId xmlns:a16="http://schemas.microsoft.com/office/drawing/2014/main" id="{A369F28A-119B-534C-2F67-57BEA40A9A2B}"/>
              </a:ext>
            </a:extLst>
          </p:cNvPr>
          <p:cNvGrpSpPr/>
          <p:nvPr/>
        </p:nvGrpSpPr>
        <p:grpSpPr>
          <a:xfrm>
            <a:off x="2062073" y="2363477"/>
            <a:ext cx="3867034" cy="856433"/>
            <a:chOff x="2062073" y="2730109"/>
            <a:chExt cx="3867034" cy="856433"/>
          </a:xfrm>
        </p:grpSpPr>
        <p:grpSp>
          <p:nvGrpSpPr>
            <p:cNvPr id="257" name="Group 256">
              <a:extLst>
                <a:ext uri="{FF2B5EF4-FFF2-40B4-BE49-F238E27FC236}">
                  <a16:creationId xmlns:a16="http://schemas.microsoft.com/office/drawing/2014/main" id="{3D076BD2-2927-3B2C-68F3-F30519C4A2F4}"/>
                </a:ext>
              </a:extLst>
            </p:cNvPr>
            <p:cNvGrpSpPr/>
            <p:nvPr/>
          </p:nvGrpSpPr>
          <p:grpSpPr>
            <a:xfrm>
              <a:off x="5887034" y="3544469"/>
              <a:ext cx="42073" cy="42073"/>
              <a:chOff x="4044210" y="3548209"/>
              <a:chExt cx="42073" cy="42073"/>
            </a:xfrm>
          </p:grpSpPr>
          <p:cxnSp>
            <p:nvCxnSpPr>
              <p:cNvPr id="62" name="Straight Connector 61">
                <a:extLst>
                  <a:ext uri="{FF2B5EF4-FFF2-40B4-BE49-F238E27FC236}">
                    <a16:creationId xmlns:a16="http://schemas.microsoft.com/office/drawing/2014/main" id="{99C53934-4DAC-E2DF-19CA-81D64C9DE209}"/>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58E41213-A02B-89F7-FF67-3CBB5961E080}"/>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259" name="Group 258">
              <a:extLst>
                <a:ext uri="{FF2B5EF4-FFF2-40B4-BE49-F238E27FC236}">
                  <a16:creationId xmlns:a16="http://schemas.microsoft.com/office/drawing/2014/main" id="{2572A8B6-DB77-14EF-4B7C-F6C5CFA2518F}"/>
                </a:ext>
              </a:extLst>
            </p:cNvPr>
            <p:cNvGrpSpPr/>
            <p:nvPr/>
          </p:nvGrpSpPr>
          <p:grpSpPr>
            <a:xfrm>
              <a:off x="5559795" y="3544469"/>
              <a:ext cx="42073" cy="42073"/>
              <a:chOff x="4044210" y="3548209"/>
              <a:chExt cx="42073" cy="42073"/>
            </a:xfrm>
          </p:grpSpPr>
          <p:cxnSp>
            <p:nvCxnSpPr>
              <p:cNvPr id="260" name="Straight Connector 259">
                <a:extLst>
                  <a:ext uri="{FF2B5EF4-FFF2-40B4-BE49-F238E27FC236}">
                    <a16:creationId xmlns:a16="http://schemas.microsoft.com/office/drawing/2014/main" id="{D3233F76-C2A5-3C79-6071-EA2C7F782D98}"/>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DB3F1103-95EB-F74A-0421-18E0815BB29B}"/>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262" name="Group 261">
              <a:extLst>
                <a:ext uri="{FF2B5EF4-FFF2-40B4-BE49-F238E27FC236}">
                  <a16:creationId xmlns:a16="http://schemas.microsoft.com/office/drawing/2014/main" id="{576F03A2-A31F-4933-36B7-3DE41DF5DCF6}"/>
                </a:ext>
              </a:extLst>
            </p:cNvPr>
            <p:cNvGrpSpPr/>
            <p:nvPr/>
          </p:nvGrpSpPr>
          <p:grpSpPr>
            <a:xfrm>
              <a:off x="5413940" y="3544469"/>
              <a:ext cx="42073" cy="42073"/>
              <a:chOff x="4044210" y="3548209"/>
              <a:chExt cx="42073" cy="42073"/>
            </a:xfrm>
          </p:grpSpPr>
          <p:cxnSp>
            <p:nvCxnSpPr>
              <p:cNvPr id="263" name="Straight Connector 262">
                <a:extLst>
                  <a:ext uri="{FF2B5EF4-FFF2-40B4-BE49-F238E27FC236}">
                    <a16:creationId xmlns:a16="http://schemas.microsoft.com/office/drawing/2014/main" id="{D12DB2CB-2973-44A0-C921-FB479ED49CC3}"/>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ACB7A8BF-3B37-D0AD-982C-F6D7120509D4}"/>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268" name="Group 267">
              <a:extLst>
                <a:ext uri="{FF2B5EF4-FFF2-40B4-BE49-F238E27FC236}">
                  <a16:creationId xmlns:a16="http://schemas.microsoft.com/office/drawing/2014/main" id="{DE4181D3-890F-BF87-A737-23A457EF5EB3}"/>
                </a:ext>
              </a:extLst>
            </p:cNvPr>
            <p:cNvGrpSpPr/>
            <p:nvPr/>
          </p:nvGrpSpPr>
          <p:grpSpPr>
            <a:xfrm>
              <a:off x="5305483" y="3544469"/>
              <a:ext cx="42073" cy="42073"/>
              <a:chOff x="4044210" y="3548209"/>
              <a:chExt cx="42073" cy="42073"/>
            </a:xfrm>
          </p:grpSpPr>
          <p:cxnSp>
            <p:nvCxnSpPr>
              <p:cNvPr id="269" name="Straight Connector 268">
                <a:extLst>
                  <a:ext uri="{FF2B5EF4-FFF2-40B4-BE49-F238E27FC236}">
                    <a16:creationId xmlns:a16="http://schemas.microsoft.com/office/drawing/2014/main" id="{49AE447C-A73D-1EC0-5624-2DC4A5FE41C5}"/>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C92C7927-145B-F396-6067-4D38CF1F6C5F}"/>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278" name="Group 277">
              <a:extLst>
                <a:ext uri="{FF2B5EF4-FFF2-40B4-BE49-F238E27FC236}">
                  <a16:creationId xmlns:a16="http://schemas.microsoft.com/office/drawing/2014/main" id="{F1B8738C-5EFF-E59D-B11D-FBF79141CA06}"/>
                </a:ext>
              </a:extLst>
            </p:cNvPr>
            <p:cNvGrpSpPr/>
            <p:nvPr/>
          </p:nvGrpSpPr>
          <p:grpSpPr>
            <a:xfrm>
              <a:off x="5118489" y="3315401"/>
              <a:ext cx="42073" cy="42073"/>
              <a:chOff x="4044210" y="3548209"/>
              <a:chExt cx="42073" cy="42073"/>
            </a:xfrm>
          </p:grpSpPr>
          <p:cxnSp>
            <p:nvCxnSpPr>
              <p:cNvPr id="279" name="Straight Connector 278">
                <a:extLst>
                  <a:ext uri="{FF2B5EF4-FFF2-40B4-BE49-F238E27FC236}">
                    <a16:creationId xmlns:a16="http://schemas.microsoft.com/office/drawing/2014/main" id="{BD8A4342-7AA5-AC79-52BF-0C021DEC8323}"/>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85822275-A87D-055F-48CF-FCA89521C9FC}"/>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281" name="Group 280">
              <a:extLst>
                <a:ext uri="{FF2B5EF4-FFF2-40B4-BE49-F238E27FC236}">
                  <a16:creationId xmlns:a16="http://schemas.microsoft.com/office/drawing/2014/main" id="{AF3D8027-DCC1-635D-D271-0339FC4EC79D}"/>
                </a:ext>
              </a:extLst>
            </p:cNvPr>
            <p:cNvGrpSpPr/>
            <p:nvPr/>
          </p:nvGrpSpPr>
          <p:grpSpPr>
            <a:xfrm>
              <a:off x="4620150" y="3315401"/>
              <a:ext cx="42073" cy="42073"/>
              <a:chOff x="4044210" y="3548209"/>
              <a:chExt cx="42073" cy="42073"/>
            </a:xfrm>
          </p:grpSpPr>
          <p:cxnSp>
            <p:nvCxnSpPr>
              <p:cNvPr id="283" name="Straight Connector 282">
                <a:extLst>
                  <a:ext uri="{FF2B5EF4-FFF2-40B4-BE49-F238E27FC236}">
                    <a16:creationId xmlns:a16="http://schemas.microsoft.com/office/drawing/2014/main" id="{5909160B-0322-C2B9-7A47-AF4900666A81}"/>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37D44D71-6EB9-F110-AE1A-CD324EA7FA37}"/>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285" name="Group 284">
              <a:extLst>
                <a:ext uri="{FF2B5EF4-FFF2-40B4-BE49-F238E27FC236}">
                  <a16:creationId xmlns:a16="http://schemas.microsoft.com/office/drawing/2014/main" id="{3C43AC18-E144-C28B-86CC-623E2CD6722A}"/>
                </a:ext>
              </a:extLst>
            </p:cNvPr>
            <p:cNvGrpSpPr/>
            <p:nvPr/>
          </p:nvGrpSpPr>
          <p:grpSpPr>
            <a:xfrm>
              <a:off x="4318155" y="3315401"/>
              <a:ext cx="42073" cy="42073"/>
              <a:chOff x="4044210" y="3548209"/>
              <a:chExt cx="42073" cy="42073"/>
            </a:xfrm>
          </p:grpSpPr>
          <p:cxnSp>
            <p:nvCxnSpPr>
              <p:cNvPr id="286" name="Straight Connector 285">
                <a:extLst>
                  <a:ext uri="{FF2B5EF4-FFF2-40B4-BE49-F238E27FC236}">
                    <a16:creationId xmlns:a16="http://schemas.microsoft.com/office/drawing/2014/main" id="{AE19E55A-BC30-8C9A-D686-59A96FC05C1B}"/>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C936953D-B33F-92F1-E4A1-18A5CD096494}"/>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288" name="Group 287">
              <a:extLst>
                <a:ext uri="{FF2B5EF4-FFF2-40B4-BE49-F238E27FC236}">
                  <a16:creationId xmlns:a16="http://schemas.microsoft.com/office/drawing/2014/main" id="{1F10A1B8-6DD0-D245-EB8E-7D4EF6F11999}"/>
                </a:ext>
              </a:extLst>
            </p:cNvPr>
            <p:cNvGrpSpPr/>
            <p:nvPr/>
          </p:nvGrpSpPr>
          <p:grpSpPr>
            <a:xfrm>
              <a:off x="4270472" y="3315401"/>
              <a:ext cx="42073" cy="42073"/>
              <a:chOff x="4044210" y="3548209"/>
              <a:chExt cx="42073" cy="42073"/>
            </a:xfrm>
          </p:grpSpPr>
          <p:cxnSp>
            <p:nvCxnSpPr>
              <p:cNvPr id="289" name="Straight Connector 288">
                <a:extLst>
                  <a:ext uri="{FF2B5EF4-FFF2-40B4-BE49-F238E27FC236}">
                    <a16:creationId xmlns:a16="http://schemas.microsoft.com/office/drawing/2014/main" id="{FBDEAF3D-18DA-6210-A531-18A9A22415DE}"/>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6009B9F7-F3EE-3B90-81CB-D4AC944A43F3}"/>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291" name="Group 290">
              <a:extLst>
                <a:ext uri="{FF2B5EF4-FFF2-40B4-BE49-F238E27FC236}">
                  <a16:creationId xmlns:a16="http://schemas.microsoft.com/office/drawing/2014/main" id="{A57C1A1A-9AC6-72C8-3A83-7ADEDA8723B8}"/>
                </a:ext>
              </a:extLst>
            </p:cNvPr>
            <p:cNvGrpSpPr/>
            <p:nvPr/>
          </p:nvGrpSpPr>
          <p:grpSpPr>
            <a:xfrm>
              <a:off x="4251772" y="3315401"/>
              <a:ext cx="42073" cy="42073"/>
              <a:chOff x="4044210" y="3548209"/>
              <a:chExt cx="42073" cy="42073"/>
            </a:xfrm>
          </p:grpSpPr>
          <p:cxnSp>
            <p:nvCxnSpPr>
              <p:cNvPr id="292" name="Straight Connector 291">
                <a:extLst>
                  <a:ext uri="{FF2B5EF4-FFF2-40B4-BE49-F238E27FC236}">
                    <a16:creationId xmlns:a16="http://schemas.microsoft.com/office/drawing/2014/main" id="{E50D522F-34CB-C233-7FB0-0503B12C5B83}"/>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9FFF0F56-826F-68CE-0442-EFC854783D42}"/>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294" name="Group 293">
              <a:extLst>
                <a:ext uri="{FF2B5EF4-FFF2-40B4-BE49-F238E27FC236}">
                  <a16:creationId xmlns:a16="http://schemas.microsoft.com/office/drawing/2014/main" id="{95CA81F4-361D-6B2B-BEF6-E3178ABC296B}"/>
                </a:ext>
              </a:extLst>
            </p:cNvPr>
            <p:cNvGrpSpPr/>
            <p:nvPr/>
          </p:nvGrpSpPr>
          <p:grpSpPr>
            <a:xfrm>
              <a:off x="4129291" y="3315401"/>
              <a:ext cx="42073" cy="42073"/>
              <a:chOff x="4044210" y="3548209"/>
              <a:chExt cx="42073" cy="42073"/>
            </a:xfrm>
          </p:grpSpPr>
          <p:cxnSp>
            <p:nvCxnSpPr>
              <p:cNvPr id="295" name="Straight Connector 294">
                <a:extLst>
                  <a:ext uri="{FF2B5EF4-FFF2-40B4-BE49-F238E27FC236}">
                    <a16:creationId xmlns:a16="http://schemas.microsoft.com/office/drawing/2014/main" id="{627AE04B-109B-42C8-8901-4657B3BE05E5}"/>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766D1BF6-CB90-59CB-AFF4-3BC2D07FBCCA}"/>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297" name="Group 296">
              <a:extLst>
                <a:ext uri="{FF2B5EF4-FFF2-40B4-BE49-F238E27FC236}">
                  <a16:creationId xmlns:a16="http://schemas.microsoft.com/office/drawing/2014/main" id="{59D038A8-C739-4688-E8B2-2A4C7CF2242E}"/>
                </a:ext>
              </a:extLst>
            </p:cNvPr>
            <p:cNvGrpSpPr/>
            <p:nvPr/>
          </p:nvGrpSpPr>
          <p:grpSpPr>
            <a:xfrm>
              <a:off x="3846930" y="3315401"/>
              <a:ext cx="42073" cy="42073"/>
              <a:chOff x="4044210" y="3548209"/>
              <a:chExt cx="42073" cy="42073"/>
            </a:xfrm>
          </p:grpSpPr>
          <p:cxnSp>
            <p:nvCxnSpPr>
              <p:cNvPr id="298" name="Straight Connector 297">
                <a:extLst>
                  <a:ext uri="{FF2B5EF4-FFF2-40B4-BE49-F238E27FC236}">
                    <a16:creationId xmlns:a16="http://schemas.microsoft.com/office/drawing/2014/main" id="{3456FD0E-9A57-82DD-5BAC-CDB702D33169}"/>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34DC6336-D167-2D14-6DC2-C2920936AF7B}"/>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00" name="Group 299">
              <a:extLst>
                <a:ext uri="{FF2B5EF4-FFF2-40B4-BE49-F238E27FC236}">
                  <a16:creationId xmlns:a16="http://schemas.microsoft.com/office/drawing/2014/main" id="{4DFA0F41-DB91-E5FF-F3E9-BA6C9A477482}"/>
                </a:ext>
              </a:extLst>
            </p:cNvPr>
            <p:cNvGrpSpPr/>
            <p:nvPr/>
          </p:nvGrpSpPr>
          <p:grpSpPr>
            <a:xfrm>
              <a:off x="3915183" y="3315401"/>
              <a:ext cx="42073" cy="42073"/>
              <a:chOff x="4044210" y="3548209"/>
              <a:chExt cx="42073" cy="42073"/>
            </a:xfrm>
          </p:grpSpPr>
          <p:cxnSp>
            <p:nvCxnSpPr>
              <p:cNvPr id="301" name="Straight Connector 300">
                <a:extLst>
                  <a:ext uri="{FF2B5EF4-FFF2-40B4-BE49-F238E27FC236}">
                    <a16:creationId xmlns:a16="http://schemas.microsoft.com/office/drawing/2014/main" id="{529B67B8-532E-074E-8B0A-F9B5C3E1ECE8}"/>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BE26DAE4-3A45-E69B-5FBC-4D55746A97BB}"/>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04" name="Group 303">
              <a:extLst>
                <a:ext uri="{FF2B5EF4-FFF2-40B4-BE49-F238E27FC236}">
                  <a16:creationId xmlns:a16="http://schemas.microsoft.com/office/drawing/2014/main" id="{0506B7E4-BF0E-11DF-A7C7-49C9A062DB24}"/>
                </a:ext>
              </a:extLst>
            </p:cNvPr>
            <p:cNvGrpSpPr/>
            <p:nvPr/>
          </p:nvGrpSpPr>
          <p:grpSpPr>
            <a:xfrm>
              <a:off x="4013356" y="3315401"/>
              <a:ext cx="42073" cy="42073"/>
              <a:chOff x="4044210" y="3548209"/>
              <a:chExt cx="42073" cy="42073"/>
            </a:xfrm>
          </p:grpSpPr>
          <p:cxnSp>
            <p:nvCxnSpPr>
              <p:cNvPr id="305" name="Straight Connector 304">
                <a:extLst>
                  <a:ext uri="{FF2B5EF4-FFF2-40B4-BE49-F238E27FC236}">
                    <a16:creationId xmlns:a16="http://schemas.microsoft.com/office/drawing/2014/main" id="{1BC127E0-8123-C028-E93A-5289ACBFDCEA}"/>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3393E1C0-09CF-74D1-4344-9EFD2A76B58A}"/>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07" name="Group 306">
              <a:extLst>
                <a:ext uri="{FF2B5EF4-FFF2-40B4-BE49-F238E27FC236}">
                  <a16:creationId xmlns:a16="http://schemas.microsoft.com/office/drawing/2014/main" id="{C253EA35-F538-0CDD-DB3D-8872F3A6538A}"/>
                </a:ext>
              </a:extLst>
            </p:cNvPr>
            <p:cNvGrpSpPr/>
            <p:nvPr/>
          </p:nvGrpSpPr>
          <p:grpSpPr>
            <a:xfrm>
              <a:off x="4039534" y="3315401"/>
              <a:ext cx="42073" cy="42073"/>
              <a:chOff x="4044210" y="3548209"/>
              <a:chExt cx="42073" cy="42073"/>
            </a:xfrm>
          </p:grpSpPr>
          <p:cxnSp>
            <p:nvCxnSpPr>
              <p:cNvPr id="308" name="Straight Connector 307">
                <a:extLst>
                  <a:ext uri="{FF2B5EF4-FFF2-40B4-BE49-F238E27FC236}">
                    <a16:creationId xmlns:a16="http://schemas.microsoft.com/office/drawing/2014/main" id="{ADF7D824-2963-D0D1-3270-F7E04A837BAC}"/>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49480C77-18A5-407F-CC78-C60054D6E3FB}"/>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10" name="Group 309">
              <a:extLst>
                <a:ext uri="{FF2B5EF4-FFF2-40B4-BE49-F238E27FC236}">
                  <a16:creationId xmlns:a16="http://schemas.microsoft.com/office/drawing/2014/main" id="{B7198A8D-C869-EEE0-627B-8CCEEEAA0519}"/>
                </a:ext>
              </a:extLst>
            </p:cNvPr>
            <p:cNvGrpSpPr/>
            <p:nvPr/>
          </p:nvGrpSpPr>
          <p:grpSpPr>
            <a:xfrm>
              <a:off x="4141446" y="3315401"/>
              <a:ext cx="42073" cy="42073"/>
              <a:chOff x="4044210" y="3548209"/>
              <a:chExt cx="42073" cy="42073"/>
            </a:xfrm>
          </p:grpSpPr>
          <p:cxnSp>
            <p:nvCxnSpPr>
              <p:cNvPr id="311" name="Straight Connector 310">
                <a:extLst>
                  <a:ext uri="{FF2B5EF4-FFF2-40B4-BE49-F238E27FC236}">
                    <a16:creationId xmlns:a16="http://schemas.microsoft.com/office/drawing/2014/main" id="{FFE08937-6597-5D85-AB52-18FBC95DA587}"/>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B3A87FA0-A5B3-E6BF-59A3-D580F4C7CF5B}"/>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13" name="Group 312">
              <a:extLst>
                <a:ext uri="{FF2B5EF4-FFF2-40B4-BE49-F238E27FC236}">
                  <a16:creationId xmlns:a16="http://schemas.microsoft.com/office/drawing/2014/main" id="{674F9B73-FBC1-5A6E-4C6E-08FBE5E4A17A}"/>
                </a:ext>
              </a:extLst>
            </p:cNvPr>
            <p:cNvGrpSpPr/>
            <p:nvPr/>
          </p:nvGrpSpPr>
          <p:grpSpPr>
            <a:xfrm>
              <a:off x="3822622" y="3315401"/>
              <a:ext cx="42073" cy="42073"/>
              <a:chOff x="4044210" y="3548209"/>
              <a:chExt cx="42073" cy="42073"/>
            </a:xfrm>
          </p:grpSpPr>
          <p:cxnSp>
            <p:nvCxnSpPr>
              <p:cNvPr id="314" name="Straight Connector 313">
                <a:extLst>
                  <a:ext uri="{FF2B5EF4-FFF2-40B4-BE49-F238E27FC236}">
                    <a16:creationId xmlns:a16="http://schemas.microsoft.com/office/drawing/2014/main" id="{61C8ECB9-C7B5-89F8-2DB4-9F08F8C66BA5}"/>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D0A3AFA3-FD1A-B44F-1FC0-FEFBD358F78B}"/>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16" name="Group 315">
              <a:extLst>
                <a:ext uri="{FF2B5EF4-FFF2-40B4-BE49-F238E27FC236}">
                  <a16:creationId xmlns:a16="http://schemas.microsoft.com/office/drawing/2014/main" id="{6D215FCB-B3E5-BB49-8849-6F3A5E9FD3E5}"/>
                </a:ext>
              </a:extLst>
            </p:cNvPr>
            <p:cNvGrpSpPr/>
            <p:nvPr/>
          </p:nvGrpSpPr>
          <p:grpSpPr>
            <a:xfrm>
              <a:off x="3860021" y="3315401"/>
              <a:ext cx="42073" cy="42073"/>
              <a:chOff x="4044210" y="3548209"/>
              <a:chExt cx="42073" cy="42073"/>
            </a:xfrm>
          </p:grpSpPr>
          <p:cxnSp>
            <p:nvCxnSpPr>
              <p:cNvPr id="317" name="Straight Connector 316">
                <a:extLst>
                  <a:ext uri="{FF2B5EF4-FFF2-40B4-BE49-F238E27FC236}">
                    <a16:creationId xmlns:a16="http://schemas.microsoft.com/office/drawing/2014/main" id="{A05146A4-95C8-7FB2-9BE1-C1B19CADB013}"/>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E22B5F66-C7F4-3BF3-91DB-C5495BD4C502}"/>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97" name="Group 96">
              <a:extLst>
                <a:ext uri="{FF2B5EF4-FFF2-40B4-BE49-F238E27FC236}">
                  <a16:creationId xmlns:a16="http://schemas.microsoft.com/office/drawing/2014/main" id="{E9C571E6-C0CA-0355-E784-6C03BC186579}"/>
                </a:ext>
              </a:extLst>
            </p:cNvPr>
            <p:cNvGrpSpPr/>
            <p:nvPr/>
          </p:nvGrpSpPr>
          <p:grpSpPr>
            <a:xfrm>
              <a:off x="3882460" y="3315401"/>
              <a:ext cx="42073" cy="42073"/>
              <a:chOff x="4044210" y="3548209"/>
              <a:chExt cx="42073" cy="42073"/>
            </a:xfrm>
          </p:grpSpPr>
          <p:cxnSp>
            <p:nvCxnSpPr>
              <p:cNvPr id="98" name="Straight Connector 97">
                <a:extLst>
                  <a:ext uri="{FF2B5EF4-FFF2-40B4-BE49-F238E27FC236}">
                    <a16:creationId xmlns:a16="http://schemas.microsoft.com/office/drawing/2014/main" id="{44DA0726-1154-C45C-2110-42ACB92709F7}"/>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6D485329-4CCF-A568-B10F-DAF285A361CA}"/>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100" name="Group 99">
              <a:extLst>
                <a:ext uri="{FF2B5EF4-FFF2-40B4-BE49-F238E27FC236}">
                  <a16:creationId xmlns:a16="http://schemas.microsoft.com/office/drawing/2014/main" id="{4E6F3D56-0F4F-8CB7-0F77-B3BDA273E19B}"/>
                </a:ext>
              </a:extLst>
            </p:cNvPr>
            <p:cNvGrpSpPr/>
            <p:nvPr/>
          </p:nvGrpSpPr>
          <p:grpSpPr>
            <a:xfrm>
              <a:off x="3936687" y="3315401"/>
              <a:ext cx="42073" cy="42073"/>
              <a:chOff x="4044210" y="3548209"/>
              <a:chExt cx="42073" cy="42073"/>
            </a:xfrm>
          </p:grpSpPr>
          <p:cxnSp>
            <p:nvCxnSpPr>
              <p:cNvPr id="101" name="Straight Connector 100">
                <a:extLst>
                  <a:ext uri="{FF2B5EF4-FFF2-40B4-BE49-F238E27FC236}">
                    <a16:creationId xmlns:a16="http://schemas.microsoft.com/office/drawing/2014/main" id="{988536F0-3131-FCB6-33EF-A952B3755C01}"/>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F9763CA8-089C-9F44-5957-4D725B1AF909}"/>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103" name="Group 102">
              <a:extLst>
                <a:ext uri="{FF2B5EF4-FFF2-40B4-BE49-F238E27FC236}">
                  <a16:creationId xmlns:a16="http://schemas.microsoft.com/office/drawing/2014/main" id="{583B9912-6799-5204-B86E-BB1E9C689981}"/>
                </a:ext>
              </a:extLst>
            </p:cNvPr>
            <p:cNvGrpSpPr/>
            <p:nvPr/>
          </p:nvGrpSpPr>
          <p:grpSpPr>
            <a:xfrm>
              <a:off x="4055428" y="3315401"/>
              <a:ext cx="42073" cy="42073"/>
              <a:chOff x="4044210" y="3548209"/>
              <a:chExt cx="42073" cy="42073"/>
            </a:xfrm>
          </p:grpSpPr>
          <p:cxnSp>
            <p:nvCxnSpPr>
              <p:cNvPr id="104" name="Straight Connector 103">
                <a:extLst>
                  <a:ext uri="{FF2B5EF4-FFF2-40B4-BE49-F238E27FC236}">
                    <a16:creationId xmlns:a16="http://schemas.microsoft.com/office/drawing/2014/main" id="{0B43F760-E2C7-DE73-395F-DADDBB317D4A}"/>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19956071-729E-F924-C2D2-27499C66E9C1}"/>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106" name="Group 105">
              <a:extLst>
                <a:ext uri="{FF2B5EF4-FFF2-40B4-BE49-F238E27FC236}">
                  <a16:creationId xmlns:a16="http://schemas.microsoft.com/office/drawing/2014/main" id="{00E04ABE-D439-7B92-38D2-F443F9CE2E5C}"/>
                </a:ext>
              </a:extLst>
            </p:cNvPr>
            <p:cNvGrpSpPr/>
            <p:nvPr/>
          </p:nvGrpSpPr>
          <p:grpSpPr>
            <a:xfrm>
              <a:off x="3801117" y="3315401"/>
              <a:ext cx="42073" cy="42073"/>
              <a:chOff x="4044210" y="3548209"/>
              <a:chExt cx="42073" cy="42073"/>
            </a:xfrm>
          </p:grpSpPr>
          <p:cxnSp>
            <p:nvCxnSpPr>
              <p:cNvPr id="107" name="Straight Connector 106">
                <a:extLst>
                  <a:ext uri="{FF2B5EF4-FFF2-40B4-BE49-F238E27FC236}">
                    <a16:creationId xmlns:a16="http://schemas.microsoft.com/office/drawing/2014/main" id="{D920EC2A-89AB-3A7E-CC3B-75F1AF7B6BAE}"/>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17AF84C0-B9EB-6C07-48D5-0B064D16993E}"/>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109" name="Group 108">
              <a:extLst>
                <a:ext uri="{FF2B5EF4-FFF2-40B4-BE49-F238E27FC236}">
                  <a16:creationId xmlns:a16="http://schemas.microsoft.com/office/drawing/2014/main" id="{508E27CD-5728-CC39-2B99-005FAABD7CEA}"/>
                </a:ext>
              </a:extLst>
            </p:cNvPr>
            <p:cNvGrpSpPr/>
            <p:nvPr/>
          </p:nvGrpSpPr>
          <p:grpSpPr>
            <a:xfrm>
              <a:off x="3743149" y="3315401"/>
              <a:ext cx="42073" cy="42073"/>
              <a:chOff x="4044210" y="3548209"/>
              <a:chExt cx="42073" cy="42073"/>
            </a:xfrm>
          </p:grpSpPr>
          <p:cxnSp>
            <p:nvCxnSpPr>
              <p:cNvPr id="110" name="Straight Connector 109">
                <a:extLst>
                  <a:ext uri="{FF2B5EF4-FFF2-40B4-BE49-F238E27FC236}">
                    <a16:creationId xmlns:a16="http://schemas.microsoft.com/office/drawing/2014/main" id="{CA7EF601-CBA8-3E36-F17E-AC638DFB63B6}"/>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32095729-8989-A9E1-8E48-096A64434291}"/>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112" name="Group 111">
              <a:extLst>
                <a:ext uri="{FF2B5EF4-FFF2-40B4-BE49-F238E27FC236}">
                  <a16:creationId xmlns:a16="http://schemas.microsoft.com/office/drawing/2014/main" id="{E28C3C6E-8E40-FCFF-C836-A36D41BE929C}"/>
                </a:ext>
              </a:extLst>
            </p:cNvPr>
            <p:cNvGrpSpPr/>
            <p:nvPr/>
          </p:nvGrpSpPr>
          <p:grpSpPr>
            <a:xfrm>
              <a:off x="3716034" y="3315401"/>
              <a:ext cx="42073" cy="42073"/>
              <a:chOff x="4044210" y="3548209"/>
              <a:chExt cx="42073" cy="42073"/>
            </a:xfrm>
          </p:grpSpPr>
          <p:cxnSp>
            <p:nvCxnSpPr>
              <p:cNvPr id="113" name="Straight Connector 112">
                <a:extLst>
                  <a:ext uri="{FF2B5EF4-FFF2-40B4-BE49-F238E27FC236}">
                    <a16:creationId xmlns:a16="http://schemas.microsoft.com/office/drawing/2014/main" id="{3A0FF8D0-0350-23EF-4F8B-2DB132AFAA1A}"/>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7418F676-ABC5-2BC2-BB8C-565D4F56081E}"/>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115" name="Group 114">
              <a:extLst>
                <a:ext uri="{FF2B5EF4-FFF2-40B4-BE49-F238E27FC236}">
                  <a16:creationId xmlns:a16="http://schemas.microsoft.com/office/drawing/2014/main" id="{B8325EEF-6FCC-BAE4-EC11-705060F8D107}"/>
                </a:ext>
              </a:extLst>
            </p:cNvPr>
            <p:cNvGrpSpPr/>
            <p:nvPr/>
          </p:nvGrpSpPr>
          <p:grpSpPr>
            <a:xfrm>
              <a:off x="3502863" y="3315401"/>
              <a:ext cx="42073" cy="42073"/>
              <a:chOff x="4044210" y="3548209"/>
              <a:chExt cx="42073" cy="42073"/>
            </a:xfrm>
          </p:grpSpPr>
          <p:cxnSp>
            <p:nvCxnSpPr>
              <p:cNvPr id="116" name="Straight Connector 115">
                <a:extLst>
                  <a:ext uri="{FF2B5EF4-FFF2-40B4-BE49-F238E27FC236}">
                    <a16:creationId xmlns:a16="http://schemas.microsoft.com/office/drawing/2014/main" id="{C093760B-48A1-E072-3C4E-7638C8B2716C}"/>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A45F57F3-292D-E5F1-B6C7-9765E5959897}"/>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118" name="Group 117">
              <a:extLst>
                <a:ext uri="{FF2B5EF4-FFF2-40B4-BE49-F238E27FC236}">
                  <a16:creationId xmlns:a16="http://schemas.microsoft.com/office/drawing/2014/main" id="{7147DE79-D641-7FF2-4CD4-FD9AE59F027C}"/>
                </a:ext>
              </a:extLst>
            </p:cNvPr>
            <p:cNvGrpSpPr/>
            <p:nvPr/>
          </p:nvGrpSpPr>
          <p:grpSpPr>
            <a:xfrm>
              <a:off x="3604773" y="3315401"/>
              <a:ext cx="42073" cy="42073"/>
              <a:chOff x="4044210" y="3548209"/>
              <a:chExt cx="42073" cy="42073"/>
            </a:xfrm>
          </p:grpSpPr>
          <p:cxnSp>
            <p:nvCxnSpPr>
              <p:cNvPr id="119" name="Straight Connector 118">
                <a:extLst>
                  <a:ext uri="{FF2B5EF4-FFF2-40B4-BE49-F238E27FC236}">
                    <a16:creationId xmlns:a16="http://schemas.microsoft.com/office/drawing/2014/main" id="{ECA344DF-8DE3-7155-4538-0E61A6729910}"/>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C7878A70-08F1-E98E-301E-C392A50FBC3A}"/>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121" name="Group 120">
              <a:extLst>
                <a:ext uri="{FF2B5EF4-FFF2-40B4-BE49-F238E27FC236}">
                  <a16:creationId xmlns:a16="http://schemas.microsoft.com/office/drawing/2014/main" id="{AB03F7E4-4B50-F0D8-B8AD-F67BAC051862}"/>
                </a:ext>
              </a:extLst>
            </p:cNvPr>
            <p:cNvGrpSpPr/>
            <p:nvPr/>
          </p:nvGrpSpPr>
          <p:grpSpPr>
            <a:xfrm>
              <a:off x="3392535" y="3312597"/>
              <a:ext cx="42073" cy="42073"/>
              <a:chOff x="4044210" y="3548209"/>
              <a:chExt cx="42073" cy="42073"/>
            </a:xfrm>
          </p:grpSpPr>
          <p:cxnSp>
            <p:nvCxnSpPr>
              <p:cNvPr id="123" name="Straight Connector 122">
                <a:extLst>
                  <a:ext uri="{FF2B5EF4-FFF2-40B4-BE49-F238E27FC236}">
                    <a16:creationId xmlns:a16="http://schemas.microsoft.com/office/drawing/2014/main" id="{FEF12B40-DE4F-C529-67A2-22A2E61CDFAD}"/>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B4897202-FA17-E66B-B8FB-B93B83B29E33}"/>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125" name="Group 124">
              <a:extLst>
                <a:ext uri="{FF2B5EF4-FFF2-40B4-BE49-F238E27FC236}">
                  <a16:creationId xmlns:a16="http://schemas.microsoft.com/office/drawing/2014/main" id="{BC151F9E-6532-3665-02F1-BF92C7AFE5B5}"/>
                </a:ext>
              </a:extLst>
            </p:cNvPr>
            <p:cNvGrpSpPr/>
            <p:nvPr/>
          </p:nvGrpSpPr>
          <p:grpSpPr>
            <a:xfrm>
              <a:off x="2978344" y="3076984"/>
              <a:ext cx="42073" cy="42073"/>
              <a:chOff x="4044210" y="3548209"/>
              <a:chExt cx="42073" cy="42073"/>
            </a:xfrm>
          </p:grpSpPr>
          <p:cxnSp>
            <p:nvCxnSpPr>
              <p:cNvPr id="126" name="Straight Connector 125">
                <a:extLst>
                  <a:ext uri="{FF2B5EF4-FFF2-40B4-BE49-F238E27FC236}">
                    <a16:creationId xmlns:a16="http://schemas.microsoft.com/office/drawing/2014/main" id="{61B0D411-16D5-B53C-C83B-C9EF1310F3A3}"/>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B5C96B72-8F12-F809-95E4-CFC153A6BF69}"/>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21" name="Group 320">
              <a:extLst>
                <a:ext uri="{FF2B5EF4-FFF2-40B4-BE49-F238E27FC236}">
                  <a16:creationId xmlns:a16="http://schemas.microsoft.com/office/drawing/2014/main" id="{E3306D03-8D2F-3A8B-03F6-1FC148D40117}"/>
                </a:ext>
              </a:extLst>
            </p:cNvPr>
            <p:cNvGrpSpPr/>
            <p:nvPr/>
          </p:nvGrpSpPr>
          <p:grpSpPr>
            <a:xfrm>
              <a:off x="3248550" y="3242474"/>
              <a:ext cx="42073" cy="42073"/>
              <a:chOff x="4044210" y="3548209"/>
              <a:chExt cx="42073" cy="42073"/>
            </a:xfrm>
          </p:grpSpPr>
          <p:cxnSp>
            <p:nvCxnSpPr>
              <p:cNvPr id="322" name="Straight Connector 321">
                <a:extLst>
                  <a:ext uri="{FF2B5EF4-FFF2-40B4-BE49-F238E27FC236}">
                    <a16:creationId xmlns:a16="http://schemas.microsoft.com/office/drawing/2014/main" id="{9E729707-267D-62A1-B824-50ADA0DE78F9}"/>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4AE76A3C-5300-EA0D-FF59-597485B307EE}"/>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24" name="Group 323">
              <a:extLst>
                <a:ext uri="{FF2B5EF4-FFF2-40B4-BE49-F238E27FC236}">
                  <a16:creationId xmlns:a16="http://schemas.microsoft.com/office/drawing/2014/main" id="{4795BFE8-435A-EF3F-6808-8D3CE6AC0362}"/>
                </a:ext>
              </a:extLst>
            </p:cNvPr>
            <p:cNvGrpSpPr/>
            <p:nvPr/>
          </p:nvGrpSpPr>
          <p:grpSpPr>
            <a:xfrm>
              <a:off x="3321478" y="3239669"/>
              <a:ext cx="42073" cy="42073"/>
              <a:chOff x="4044210" y="3548209"/>
              <a:chExt cx="42073" cy="42073"/>
            </a:xfrm>
          </p:grpSpPr>
          <p:cxnSp>
            <p:nvCxnSpPr>
              <p:cNvPr id="325" name="Straight Connector 324">
                <a:extLst>
                  <a:ext uri="{FF2B5EF4-FFF2-40B4-BE49-F238E27FC236}">
                    <a16:creationId xmlns:a16="http://schemas.microsoft.com/office/drawing/2014/main" id="{C04BABF0-ECAD-0EF7-6A14-7A5C1A581949}"/>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74A68240-9F64-C81C-5066-3DD31AED4591}"/>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28" name="Group 327">
              <a:extLst>
                <a:ext uri="{FF2B5EF4-FFF2-40B4-BE49-F238E27FC236}">
                  <a16:creationId xmlns:a16="http://schemas.microsoft.com/office/drawing/2014/main" id="{64C2374B-7432-AC14-7B30-2E01F8FC0790}"/>
                </a:ext>
              </a:extLst>
            </p:cNvPr>
            <p:cNvGrpSpPr/>
            <p:nvPr/>
          </p:nvGrpSpPr>
          <p:grpSpPr>
            <a:xfrm>
              <a:off x="3356072" y="3234059"/>
              <a:ext cx="42073" cy="42073"/>
              <a:chOff x="4044210" y="3548209"/>
              <a:chExt cx="42073" cy="42073"/>
            </a:xfrm>
          </p:grpSpPr>
          <p:cxnSp>
            <p:nvCxnSpPr>
              <p:cNvPr id="329" name="Straight Connector 328">
                <a:extLst>
                  <a:ext uri="{FF2B5EF4-FFF2-40B4-BE49-F238E27FC236}">
                    <a16:creationId xmlns:a16="http://schemas.microsoft.com/office/drawing/2014/main" id="{5FC4EB05-1399-3AFA-EECE-DB225618B002}"/>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BFA50CC3-21F2-7D1A-305A-B3A0C39270DD}"/>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31" name="Group 330">
              <a:extLst>
                <a:ext uri="{FF2B5EF4-FFF2-40B4-BE49-F238E27FC236}">
                  <a16:creationId xmlns:a16="http://schemas.microsoft.com/office/drawing/2014/main" id="{1BCBD6D8-736B-5E22-E7FB-7BB8CD72B74D}"/>
                </a:ext>
              </a:extLst>
            </p:cNvPr>
            <p:cNvGrpSpPr/>
            <p:nvPr/>
          </p:nvGrpSpPr>
          <p:grpSpPr>
            <a:xfrm>
              <a:off x="3491642" y="3315401"/>
              <a:ext cx="42073" cy="42073"/>
              <a:chOff x="4044210" y="3548209"/>
              <a:chExt cx="42073" cy="42073"/>
            </a:xfrm>
          </p:grpSpPr>
          <p:cxnSp>
            <p:nvCxnSpPr>
              <p:cNvPr id="332" name="Straight Connector 331">
                <a:extLst>
                  <a:ext uri="{FF2B5EF4-FFF2-40B4-BE49-F238E27FC236}">
                    <a16:creationId xmlns:a16="http://schemas.microsoft.com/office/drawing/2014/main" id="{01D44500-8C6F-5252-5BB5-D5673A6C954D}"/>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23C57B48-752C-3786-3E3B-88F3347837B5}"/>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34" name="Group 333">
              <a:extLst>
                <a:ext uri="{FF2B5EF4-FFF2-40B4-BE49-F238E27FC236}">
                  <a16:creationId xmlns:a16="http://schemas.microsoft.com/office/drawing/2014/main" id="{66D6D33D-9D41-58AA-E964-9086632B1875}"/>
                </a:ext>
              </a:extLst>
            </p:cNvPr>
            <p:cNvGrpSpPr/>
            <p:nvPr/>
          </p:nvGrpSpPr>
          <p:grpSpPr>
            <a:xfrm>
              <a:off x="3032573" y="3117188"/>
              <a:ext cx="42073" cy="42073"/>
              <a:chOff x="4044210" y="3548209"/>
              <a:chExt cx="42073" cy="42073"/>
            </a:xfrm>
          </p:grpSpPr>
          <p:cxnSp>
            <p:nvCxnSpPr>
              <p:cNvPr id="335" name="Straight Connector 334">
                <a:extLst>
                  <a:ext uri="{FF2B5EF4-FFF2-40B4-BE49-F238E27FC236}">
                    <a16:creationId xmlns:a16="http://schemas.microsoft.com/office/drawing/2014/main" id="{EFF4E8F3-760A-BF08-F631-23B3D63F787A}"/>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16FE6442-DCA3-99BB-E542-E22EEF91546B}"/>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37" name="Group 336">
              <a:extLst>
                <a:ext uri="{FF2B5EF4-FFF2-40B4-BE49-F238E27FC236}">
                  <a16:creationId xmlns:a16="http://schemas.microsoft.com/office/drawing/2014/main" id="{B7675D2E-797D-60C6-C241-9EB69327C021}"/>
                </a:ext>
              </a:extLst>
            </p:cNvPr>
            <p:cNvGrpSpPr/>
            <p:nvPr/>
          </p:nvGrpSpPr>
          <p:grpSpPr>
            <a:xfrm>
              <a:off x="3103631" y="3177960"/>
              <a:ext cx="42073" cy="42073"/>
              <a:chOff x="4044210" y="3548209"/>
              <a:chExt cx="42073" cy="42073"/>
            </a:xfrm>
          </p:grpSpPr>
          <p:cxnSp>
            <p:nvCxnSpPr>
              <p:cNvPr id="339" name="Straight Connector 338">
                <a:extLst>
                  <a:ext uri="{FF2B5EF4-FFF2-40B4-BE49-F238E27FC236}">
                    <a16:creationId xmlns:a16="http://schemas.microsoft.com/office/drawing/2014/main" id="{93C8A300-51B2-FCD3-84EE-CE8BFD97715F}"/>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FB0571A7-47DF-4031-492C-74FCE9718541}"/>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41" name="Group 340">
              <a:extLst>
                <a:ext uri="{FF2B5EF4-FFF2-40B4-BE49-F238E27FC236}">
                  <a16:creationId xmlns:a16="http://schemas.microsoft.com/office/drawing/2014/main" id="{32838571-9D85-BE87-1511-2FED3A2DDB21}"/>
                </a:ext>
              </a:extLst>
            </p:cNvPr>
            <p:cNvGrpSpPr/>
            <p:nvPr/>
          </p:nvGrpSpPr>
          <p:grpSpPr>
            <a:xfrm>
              <a:off x="3198998" y="3206010"/>
              <a:ext cx="42073" cy="42073"/>
              <a:chOff x="4044210" y="3548209"/>
              <a:chExt cx="42073" cy="42073"/>
            </a:xfrm>
          </p:grpSpPr>
          <p:cxnSp>
            <p:nvCxnSpPr>
              <p:cNvPr id="342" name="Straight Connector 341">
                <a:extLst>
                  <a:ext uri="{FF2B5EF4-FFF2-40B4-BE49-F238E27FC236}">
                    <a16:creationId xmlns:a16="http://schemas.microsoft.com/office/drawing/2014/main" id="{10BDB629-8DEF-3A04-E85F-775D08984F09}"/>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8E67AC16-6F5A-2FF9-6DC0-B8BDEC2976C4}"/>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45" name="Group 344">
              <a:extLst>
                <a:ext uri="{FF2B5EF4-FFF2-40B4-BE49-F238E27FC236}">
                  <a16:creationId xmlns:a16="http://schemas.microsoft.com/office/drawing/2014/main" id="{39CEF870-887A-EC4A-A18E-39D69CEE07C8}"/>
                </a:ext>
              </a:extLst>
            </p:cNvPr>
            <p:cNvGrpSpPr/>
            <p:nvPr/>
          </p:nvGrpSpPr>
          <p:grpSpPr>
            <a:xfrm>
              <a:off x="3309323" y="3248084"/>
              <a:ext cx="42073" cy="42073"/>
              <a:chOff x="4044210" y="3548209"/>
              <a:chExt cx="42073" cy="42073"/>
            </a:xfrm>
          </p:grpSpPr>
          <p:cxnSp>
            <p:nvCxnSpPr>
              <p:cNvPr id="346" name="Straight Connector 345">
                <a:extLst>
                  <a:ext uri="{FF2B5EF4-FFF2-40B4-BE49-F238E27FC236}">
                    <a16:creationId xmlns:a16="http://schemas.microsoft.com/office/drawing/2014/main" id="{47D4D3CE-9E01-AFF3-25ED-1E023CD972C2}"/>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1210A404-C59F-CFB0-CFB3-CD3CEBF416C7}"/>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48" name="Group 347">
              <a:extLst>
                <a:ext uri="{FF2B5EF4-FFF2-40B4-BE49-F238E27FC236}">
                  <a16:creationId xmlns:a16="http://schemas.microsoft.com/office/drawing/2014/main" id="{8FED8B95-458C-6BFA-DA8E-072DB3FA6ABD}"/>
                </a:ext>
              </a:extLst>
            </p:cNvPr>
            <p:cNvGrpSpPr/>
            <p:nvPr/>
          </p:nvGrpSpPr>
          <p:grpSpPr>
            <a:xfrm>
              <a:off x="3385990" y="3315401"/>
              <a:ext cx="42073" cy="42073"/>
              <a:chOff x="4044210" y="3548209"/>
              <a:chExt cx="42073" cy="42073"/>
            </a:xfrm>
          </p:grpSpPr>
          <p:cxnSp>
            <p:nvCxnSpPr>
              <p:cNvPr id="350" name="Straight Connector 349">
                <a:extLst>
                  <a:ext uri="{FF2B5EF4-FFF2-40B4-BE49-F238E27FC236}">
                    <a16:creationId xmlns:a16="http://schemas.microsoft.com/office/drawing/2014/main" id="{F1FDB23B-EFE2-9616-A82D-E7EC56438114}"/>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C32D23B1-338D-8A79-56D5-A4A0516519E0}"/>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76" name="Group 375">
              <a:extLst>
                <a:ext uri="{FF2B5EF4-FFF2-40B4-BE49-F238E27FC236}">
                  <a16:creationId xmlns:a16="http://schemas.microsoft.com/office/drawing/2014/main" id="{E70CBC37-092E-2EC0-2A61-675AC27DD42C}"/>
                </a:ext>
              </a:extLst>
            </p:cNvPr>
            <p:cNvGrpSpPr/>
            <p:nvPr/>
          </p:nvGrpSpPr>
          <p:grpSpPr>
            <a:xfrm>
              <a:off x="2062073" y="2730110"/>
              <a:ext cx="42073" cy="42073"/>
              <a:chOff x="4044210" y="3548209"/>
              <a:chExt cx="42073" cy="42073"/>
            </a:xfrm>
          </p:grpSpPr>
          <p:cxnSp>
            <p:nvCxnSpPr>
              <p:cNvPr id="377" name="Straight Connector 376">
                <a:extLst>
                  <a:ext uri="{FF2B5EF4-FFF2-40B4-BE49-F238E27FC236}">
                    <a16:creationId xmlns:a16="http://schemas.microsoft.com/office/drawing/2014/main" id="{ECD2D933-8DB8-7D3E-574A-CF552830399B}"/>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6080CB16-D0C5-1D80-7D26-AE239205612E}"/>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91" name="Group 390">
              <a:extLst>
                <a:ext uri="{FF2B5EF4-FFF2-40B4-BE49-F238E27FC236}">
                  <a16:creationId xmlns:a16="http://schemas.microsoft.com/office/drawing/2014/main" id="{9E9374B3-A0C2-810F-303B-49E1FB04467E}"/>
                </a:ext>
              </a:extLst>
            </p:cNvPr>
            <p:cNvGrpSpPr/>
            <p:nvPr/>
          </p:nvGrpSpPr>
          <p:grpSpPr>
            <a:xfrm>
              <a:off x="2478136" y="2853526"/>
              <a:ext cx="42073" cy="42073"/>
              <a:chOff x="4044210" y="3548209"/>
              <a:chExt cx="42073" cy="42073"/>
            </a:xfrm>
          </p:grpSpPr>
          <p:cxnSp>
            <p:nvCxnSpPr>
              <p:cNvPr id="392" name="Straight Connector 391">
                <a:extLst>
                  <a:ext uri="{FF2B5EF4-FFF2-40B4-BE49-F238E27FC236}">
                    <a16:creationId xmlns:a16="http://schemas.microsoft.com/office/drawing/2014/main" id="{963DF790-54BE-D37B-E2AF-4903D8C366E4}"/>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F0FEA3FD-0874-03A0-74A4-17AEF91B9130}"/>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94" name="Group 393">
              <a:extLst>
                <a:ext uri="{FF2B5EF4-FFF2-40B4-BE49-F238E27FC236}">
                  <a16:creationId xmlns:a16="http://schemas.microsoft.com/office/drawing/2014/main" id="{0F269D24-F130-40F3-E25E-74AD2899F080}"/>
                </a:ext>
              </a:extLst>
            </p:cNvPr>
            <p:cNvGrpSpPr/>
            <p:nvPr/>
          </p:nvGrpSpPr>
          <p:grpSpPr>
            <a:xfrm>
              <a:off x="2091058" y="2730109"/>
              <a:ext cx="42073" cy="42073"/>
              <a:chOff x="4044210" y="3548209"/>
              <a:chExt cx="42073" cy="42073"/>
            </a:xfrm>
          </p:grpSpPr>
          <p:cxnSp>
            <p:nvCxnSpPr>
              <p:cNvPr id="395" name="Straight Connector 394">
                <a:extLst>
                  <a:ext uri="{FF2B5EF4-FFF2-40B4-BE49-F238E27FC236}">
                    <a16:creationId xmlns:a16="http://schemas.microsoft.com/office/drawing/2014/main" id="{FE2E0B00-D93F-3656-2B5B-9A7FD620A784}"/>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71323522-2642-021A-5FA2-415934830366}"/>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97" name="Group 396">
              <a:extLst>
                <a:ext uri="{FF2B5EF4-FFF2-40B4-BE49-F238E27FC236}">
                  <a16:creationId xmlns:a16="http://schemas.microsoft.com/office/drawing/2014/main" id="{7A77E0CE-5B5A-4FDE-E9F7-8F5212DFFC93}"/>
                </a:ext>
              </a:extLst>
            </p:cNvPr>
            <p:cNvGrpSpPr/>
            <p:nvPr/>
          </p:nvGrpSpPr>
          <p:grpSpPr>
            <a:xfrm>
              <a:off x="2451021" y="2819867"/>
              <a:ext cx="42073" cy="42073"/>
              <a:chOff x="4044210" y="3548209"/>
              <a:chExt cx="42073" cy="42073"/>
            </a:xfrm>
          </p:grpSpPr>
          <p:cxnSp>
            <p:nvCxnSpPr>
              <p:cNvPr id="398" name="Straight Connector 397">
                <a:extLst>
                  <a:ext uri="{FF2B5EF4-FFF2-40B4-BE49-F238E27FC236}">
                    <a16:creationId xmlns:a16="http://schemas.microsoft.com/office/drawing/2014/main" id="{5D84E639-7E6E-C592-09EF-B8033780849A}"/>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99" name="Straight Connector 398">
                <a:extLst>
                  <a:ext uri="{FF2B5EF4-FFF2-40B4-BE49-F238E27FC236}">
                    <a16:creationId xmlns:a16="http://schemas.microsoft.com/office/drawing/2014/main" id="{80190F96-3DD4-4B74-C321-34556F679EE7}"/>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03" name="Group 402">
              <a:extLst>
                <a:ext uri="{FF2B5EF4-FFF2-40B4-BE49-F238E27FC236}">
                  <a16:creationId xmlns:a16="http://schemas.microsoft.com/office/drawing/2014/main" id="{4FB92C76-F981-C8C9-B447-C96CAB1C454E}"/>
                </a:ext>
              </a:extLst>
            </p:cNvPr>
            <p:cNvGrpSpPr/>
            <p:nvPr/>
          </p:nvGrpSpPr>
          <p:grpSpPr>
            <a:xfrm>
              <a:off x="2365939" y="2780598"/>
              <a:ext cx="42073" cy="42073"/>
              <a:chOff x="4044210" y="3548209"/>
              <a:chExt cx="42073" cy="42073"/>
            </a:xfrm>
          </p:grpSpPr>
          <p:cxnSp>
            <p:nvCxnSpPr>
              <p:cNvPr id="404" name="Straight Connector 403">
                <a:extLst>
                  <a:ext uri="{FF2B5EF4-FFF2-40B4-BE49-F238E27FC236}">
                    <a16:creationId xmlns:a16="http://schemas.microsoft.com/office/drawing/2014/main" id="{3B8C3C27-978A-4947-7891-7D8674A47FE6}"/>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05" name="Straight Connector 404">
                <a:extLst>
                  <a:ext uri="{FF2B5EF4-FFF2-40B4-BE49-F238E27FC236}">
                    <a16:creationId xmlns:a16="http://schemas.microsoft.com/office/drawing/2014/main" id="{7B23039A-FFAC-1480-DEF3-303605DDC169}"/>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06" name="Group 405">
              <a:extLst>
                <a:ext uri="{FF2B5EF4-FFF2-40B4-BE49-F238E27FC236}">
                  <a16:creationId xmlns:a16="http://schemas.microsoft.com/office/drawing/2014/main" id="{7B6EC350-15A5-76DD-EB41-6C02486DC241}"/>
                </a:ext>
              </a:extLst>
            </p:cNvPr>
            <p:cNvGrpSpPr/>
            <p:nvPr/>
          </p:nvGrpSpPr>
          <p:grpSpPr>
            <a:xfrm>
              <a:off x="2512729" y="2870355"/>
              <a:ext cx="42073" cy="42073"/>
              <a:chOff x="4044210" y="3548209"/>
              <a:chExt cx="42073" cy="42073"/>
            </a:xfrm>
          </p:grpSpPr>
          <p:cxnSp>
            <p:nvCxnSpPr>
              <p:cNvPr id="407" name="Straight Connector 406">
                <a:extLst>
                  <a:ext uri="{FF2B5EF4-FFF2-40B4-BE49-F238E27FC236}">
                    <a16:creationId xmlns:a16="http://schemas.microsoft.com/office/drawing/2014/main" id="{E6F76C4B-91DF-78D5-E865-C1EC2CF585B7}"/>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08" name="Straight Connector 407">
                <a:extLst>
                  <a:ext uri="{FF2B5EF4-FFF2-40B4-BE49-F238E27FC236}">
                    <a16:creationId xmlns:a16="http://schemas.microsoft.com/office/drawing/2014/main" id="{FF6E6A7A-89A8-5DD7-AE5F-308E72479033}"/>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09" name="Group 408">
              <a:extLst>
                <a:ext uri="{FF2B5EF4-FFF2-40B4-BE49-F238E27FC236}">
                  <a16:creationId xmlns:a16="http://schemas.microsoft.com/office/drawing/2014/main" id="{538C0C4E-1CD2-FB74-2FBC-E2BC4CA7FAA5}"/>
                </a:ext>
              </a:extLst>
            </p:cNvPr>
            <p:cNvGrpSpPr/>
            <p:nvPr/>
          </p:nvGrpSpPr>
          <p:grpSpPr>
            <a:xfrm>
              <a:off x="2586591" y="2881575"/>
              <a:ext cx="42073" cy="42073"/>
              <a:chOff x="4044210" y="3548209"/>
              <a:chExt cx="42073" cy="42073"/>
            </a:xfrm>
          </p:grpSpPr>
          <p:cxnSp>
            <p:nvCxnSpPr>
              <p:cNvPr id="410" name="Straight Connector 409">
                <a:extLst>
                  <a:ext uri="{FF2B5EF4-FFF2-40B4-BE49-F238E27FC236}">
                    <a16:creationId xmlns:a16="http://schemas.microsoft.com/office/drawing/2014/main" id="{2DBFEABD-8762-8994-2A46-D77B0125569F}"/>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11" name="Straight Connector 410">
                <a:extLst>
                  <a:ext uri="{FF2B5EF4-FFF2-40B4-BE49-F238E27FC236}">
                    <a16:creationId xmlns:a16="http://schemas.microsoft.com/office/drawing/2014/main" id="{D0BCD9AD-887B-4CC8-913B-AC2C78B91C5A}"/>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12" name="Group 411">
              <a:extLst>
                <a:ext uri="{FF2B5EF4-FFF2-40B4-BE49-F238E27FC236}">
                  <a16:creationId xmlns:a16="http://schemas.microsoft.com/office/drawing/2014/main" id="{477DB6C6-B6D2-03DA-E390-E50028E8276D}"/>
                </a:ext>
              </a:extLst>
            </p:cNvPr>
            <p:cNvGrpSpPr/>
            <p:nvPr/>
          </p:nvGrpSpPr>
          <p:grpSpPr>
            <a:xfrm>
              <a:off x="2718424" y="3002186"/>
              <a:ext cx="42073" cy="42073"/>
              <a:chOff x="4044210" y="3548209"/>
              <a:chExt cx="42073" cy="42073"/>
            </a:xfrm>
          </p:grpSpPr>
          <p:cxnSp>
            <p:nvCxnSpPr>
              <p:cNvPr id="413" name="Straight Connector 412">
                <a:extLst>
                  <a:ext uri="{FF2B5EF4-FFF2-40B4-BE49-F238E27FC236}">
                    <a16:creationId xmlns:a16="http://schemas.microsoft.com/office/drawing/2014/main" id="{33B3483D-0519-F257-AB3F-D4AF5FB7E0E7}"/>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14" name="Straight Connector 413">
                <a:extLst>
                  <a:ext uri="{FF2B5EF4-FFF2-40B4-BE49-F238E27FC236}">
                    <a16:creationId xmlns:a16="http://schemas.microsoft.com/office/drawing/2014/main" id="{9234A24F-7696-2C23-9B98-64BE41E6761B}"/>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15" name="Group 414">
              <a:extLst>
                <a:ext uri="{FF2B5EF4-FFF2-40B4-BE49-F238E27FC236}">
                  <a16:creationId xmlns:a16="http://schemas.microsoft.com/office/drawing/2014/main" id="{E34A8F72-D372-08BB-B2AB-67D125E32D99}"/>
                </a:ext>
              </a:extLst>
            </p:cNvPr>
            <p:cNvGrpSpPr/>
            <p:nvPr/>
          </p:nvGrpSpPr>
          <p:grpSpPr>
            <a:xfrm>
              <a:off x="2609966" y="2884380"/>
              <a:ext cx="42073" cy="42073"/>
              <a:chOff x="4044210" y="3548209"/>
              <a:chExt cx="42073" cy="42073"/>
            </a:xfrm>
          </p:grpSpPr>
          <p:cxnSp>
            <p:nvCxnSpPr>
              <p:cNvPr id="416" name="Straight Connector 415">
                <a:extLst>
                  <a:ext uri="{FF2B5EF4-FFF2-40B4-BE49-F238E27FC236}">
                    <a16:creationId xmlns:a16="http://schemas.microsoft.com/office/drawing/2014/main" id="{6F2252B5-F1C4-0B95-ADE6-F04EB7620D6E}"/>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17" name="Straight Connector 416">
                <a:extLst>
                  <a:ext uri="{FF2B5EF4-FFF2-40B4-BE49-F238E27FC236}">
                    <a16:creationId xmlns:a16="http://schemas.microsoft.com/office/drawing/2014/main" id="{8FF8B4EF-0988-2E11-7A19-65A36289EB41}"/>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18" name="Group 417">
              <a:extLst>
                <a:ext uri="{FF2B5EF4-FFF2-40B4-BE49-F238E27FC236}">
                  <a16:creationId xmlns:a16="http://schemas.microsoft.com/office/drawing/2014/main" id="{FE696338-EBD3-F27F-8456-E84C34118909}"/>
                </a:ext>
              </a:extLst>
            </p:cNvPr>
            <p:cNvGrpSpPr/>
            <p:nvPr/>
          </p:nvGrpSpPr>
          <p:grpSpPr>
            <a:xfrm>
              <a:off x="2794154" y="3024625"/>
              <a:ext cx="42073" cy="42073"/>
              <a:chOff x="4044210" y="3548209"/>
              <a:chExt cx="42073" cy="42073"/>
            </a:xfrm>
          </p:grpSpPr>
          <p:cxnSp>
            <p:nvCxnSpPr>
              <p:cNvPr id="419" name="Straight Connector 418">
                <a:extLst>
                  <a:ext uri="{FF2B5EF4-FFF2-40B4-BE49-F238E27FC236}">
                    <a16:creationId xmlns:a16="http://schemas.microsoft.com/office/drawing/2014/main" id="{CF94AFC3-441C-523B-A107-F4F56F5B0902}"/>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20" name="Straight Connector 419">
                <a:extLst>
                  <a:ext uri="{FF2B5EF4-FFF2-40B4-BE49-F238E27FC236}">
                    <a16:creationId xmlns:a16="http://schemas.microsoft.com/office/drawing/2014/main" id="{24FF7C2C-8978-6BE8-812F-28524FF69F41}"/>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21" name="Group 420">
              <a:extLst>
                <a:ext uri="{FF2B5EF4-FFF2-40B4-BE49-F238E27FC236}">
                  <a16:creationId xmlns:a16="http://schemas.microsoft.com/office/drawing/2014/main" id="{7659945A-1B2A-3E32-227A-973372024296}"/>
                </a:ext>
              </a:extLst>
            </p:cNvPr>
            <p:cNvGrpSpPr/>
            <p:nvPr/>
          </p:nvGrpSpPr>
          <p:grpSpPr>
            <a:xfrm>
              <a:off x="2887652" y="3077918"/>
              <a:ext cx="42073" cy="42073"/>
              <a:chOff x="4044210" y="3548209"/>
              <a:chExt cx="42073" cy="42073"/>
            </a:xfrm>
          </p:grpSpPr>
          <p:cxnSp>
            <p:nvCxnSpPr>
              <p:cNvPr id="422" name="Straight Connector 421">
                <a:extLst>
                  <a:ext uri="{FF2B5EF4-FFF2-40B4-BE49-F238E27FC236}">
                    <a16:creationId xmlns:a16="http://schemas.microsoft.com/office/drawing/2014/main" id="{13509003-782D-7320-F961-5957B5CF2EDC}"/>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23" name="Straight Connector 422">
                <a:extLst>
                  <a:ext uri="{FF2B5EF4-FFF2-40B4-BE49-F238E27FC236}">
                    <a16:creationId xmlns:a16="http://schemas.microsoft.com/office/drawing/2014/main" id="{DE496A65-66D8-24D1-2C0F-F866CE24855B}"/>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sp>
        <p:nvSpPr>
          <p:cNvPr id="424" name="Freeform: Shape 423">
            <a:extLst>
              <a:ext uri="{FF2B5EF4-FFF2-40B4-BE49-F238E27FC236}">
                <a16:creationId xmlns:a16="http://schemas.microsoft.com/office/drawing/2014/main" id="{7602333D-AEA5-4522-FEB8-946372820DD0}"/>
              </a:ext>
            </a:extLst>
          </p:cNvPr>
          <p:cNvSpPr/>
          <p:nvPr/>
        </p:nvSpPr>
        <p:spPr bwMode="auto">
          <a:xfrm>
            <a:off x="2033558" y="2348519"/>
            <a:ext cx="3576258" cy="1523065"/>
          </a:xfrm>
          <a:custGeom>
            <a:avLst/>
            <a:gdLst>
              <a:gd name="connsiteX0" fmla="*/ 3576258 w 3576258"/>
              <a:gd name="connsiteY0" fmla="*/ 1523065 h 1523065"/>
              <a:gd name="connsiteX1" fmla="*/ 2479539 w 3576258"/>
              <a:gd name="connsiteY1" fmla="*/ 1523065 h 1523065"/>
              <a:gd name="connsiteX2" fmla="*/ 2479539 w 3576258"/>
              <a:gd name="connsiteY2" fmla="*/ 1377210 h 1523065"/>
              <a:gd name="connsiteX3" fmla="*/ 1433308 w 3576258"/>
              <a:gd name="connsiteY3" fmla="*/ 1377210 h 1523065"/>
              <a:gd name="connsiteX4" fmla="*/ 1433308 w 3576258"/>
              <a:gd name="connsiteY4" fmla="*/ 1293062 h 1523065"/>
              <a:gd name="connsiteX5" fmla="*/ 1287453 w 3576258"/>
              <a:gd name="connsiteY5" fmla="*/ 1293062 h 1523065"/>
              <a:gd name="connsiteX6" fmla="*/ 1287453 w 3576258"/>
              <a:gd name="connsiteY6" fmla="*/ 1256599 h 1523065"/>
              <a:gd name="connsiteX7" fmla="*/ 1234160 w 3576258"/>
              <a:gd name="connsiteY7" fmla="*/ 1256599 h 1523065"/>
              <a:gd name="connsiteX8" fmla="*/ 1234160 w 3576258"/>
              <a:gd name="connsiteY8" fmla="*/ 1231355 h 1523065"/>
              <a:gd name="connsiteX9" fmla="*/ 1138793 w 3576258"/>
              <a:gd name="connsiteY9" fmla="*/ 1231355 h 1523065"/>
              <a:gd name="connsiteX10" fmla="*/ 1138793 w 3576258"/>
              <a:gd name="connsiteY10" fmla="*/ 1200501 h 1523065"/>
              <a:gd name="connsiteX11" fmla="*/ 998548 w 3576258"/>
              <a:gd name="connsiteY11" fmla="*/ 1200501 h 1523065"/>
              <a:gd name="connsiteX12" fmla="*/ 998548 w 3576258"/>
              <a:gd name="connsiteY12" fmla="*/ 1166842 h 1523065"/>
              <a:gd name="connsiteX13" fmla="*/ 880741 w 3576258"/>
              <a:gd name="connsiteY13" fmla="*/ 1166842 h 1523065"/>
              <a:gd name="connsiteX14" fmla="*/ 880741 w 3576258"/>
              <a:gd name="connsiteY14" fmla="*/ 1135988 h 1523065"/>
              <a:gd name="connsiteX15" fmla="*/ 863912 w 3576258"/>
              <a:gd name="connsiteY15" fmla="*/ 1135988 h 1523065"/>
              <a:gd name="connsiteX16" fmla="*/ 863912 w 3576258"/>
              <a:gd name="connsiteY16" fmla="*/ 1082694 h 1523065"/>
              <a:gd name="connsiteX17" fmla="*/ 841473 w 3576258"/>
              <a:gd name="connsiteY17" fmla="*/ 1082694 h 1523065"/>
              <a:gd name="connsiteX18" fmla="*/ 841473 w 3576258"/>
              <a:gd name="connsiteY18" fmla="*/ 1026596 h 1523065"/>
              <a:gd name="connsiteX19" fmla="*/ 796594 w 3576258"/>
              <a:gd name="connsiteY19" fmla="*/ 1026596 h 1523065"/>
              <a:gd name="connsiteX20" fmla="*/ 796594 w 3576258"/>
              <a:gd name="connsiteY20" fmla="*/ 990132 h 1523065"/>
              <a:gd name="connsiteX21" fmla="*/ 757325 w 3576258"/>
              <a:gd name="connsiteY21" fmla="*/ 990132 h 1523065"/>
              <a:gd name="connsiteX22" fmla="*/ 757325 w 3576258"/>
              <a:gd name="connsiteY22" fmla="*/ 950864 h 1523065"/>
              <a:gd name="connsiteX23" fmla="*/ 740496 w 3576258"/>
              <a:gd name="connsiteY23" fmla="*/ 950864 h 1523065"/>
              <a:gd name="connsiteX24" fmla="*/ 740496 w 3576258"/>
              <a:gd name="connsiteY24" fmla="*/ 914400 h 1523065"/>
              <a:gd name="connsiteX25" fmla="*/ 645129 w 3576258"/>
              <a:gd name="connsiteY25" fmla="*/ 914400 h 1523065"/>
              <a:gd name="connsiteX26" fmla="*/ 645129 w 3576258"/>
              <a:gd name="connsiteY26" fmla="*/ 788179 h 1523065"/>
              <a:gd name="connsiteX27" fmla="*/ 633909 w 3576258"/>
              <a:gd name="connsiteY27" fmla="*/ 788179 h 1523065"/>
              <a:gd name="connsiteX28" fmla="*/ 633909 w 3576258"/>
              <a:gd name="connsiteY28" fmla="*/ 673178 h 1523065"/>
              <a:gd name="connsiteX29" fmla="*/ 628300 w 3576258"/>
              <a:gd name="connsiteY29" fmla="*/ 667569 h 1523065"/>
              <a:gd name="connsiteX30" fmla="*/ 628300 w 3576258"/>
              <a:gd name="connsiteY30" fmla="*/ 625494 h 1523065"/>
              <a:gd name="connsiteX31" fmla="*/ 617080 w 3576258"/>
              <a:gd name="connsiteY31" fmla="*/ 625494 h 1523065"/>
              <a:gd name="connsiteX32" fmla="*/ 617080 w 3576258"/>
              <a:gd name="connsiteY32" fmla="*/ 594640 h 1523065"/>
              <a:gd name="connsiteX33" fmla="*/ 597446 w 3576258"/>
              <a:gd name="connsiteY33" fmla="*/ 594640 h 1523065"/>
              <a:gd name="connsiteX34" fmla="*/ 597446 w 3576258"/>
              <a:gd name="connsiteY34" fmla="*/ 521713 h 1523065"/>
              <a:gd name="connsiteX35" fmla="*/ 532933 w 3576258"/>
              <a:gd name="connsiteY35" fmla="*/ 521713 h 1523065"/>
              <a:gd name="connsiteX36" fmla="*/ 532933 w 3576258"/>
              <a:gd name="connsiteY36" fmla="*/ 490859 h 1523065"/>
              <a:gd name="connsiteX37" fmla="*/ 502079 w 3576258"/>
              <a:gd name="connsiteY37" fmla="*/ 490859 h 1523065"/>
              <a:gd name="connsiteX38" fmla="*/ 502079 w 3576258"/>
              <a:gd name="connsiteY38" fmla="*/ 437566 h 1523065"/>
              <a:gd name="connsiteX39" fmla="*/ 485249 w 3576258"/>
              <a:gd name="connsiteY39" fmla="*/ 437566 h 1523065"/>
              <a:gd name="connsiteX40" fmla="*/ 485249 w 3576258"/>
              <a:gd name="connsiteY40" fmla="*/ 409516 h 1523065"/>
              <a:gd name="connsiteX41" fmla="*/ 460005 w 3576258"/>
              <a:gd name="connsiteY41" fmla="*/ 409516 h 1523065"/>
              <a:gd name="connsiteX42" fmla="*/ 460005 w 3576258"/>
              <a:gd name="connsiteY42" fmla="*/ 378662 h 1523065"/>
              <a:gd name="connsiteX43" fmla="*/ 443176 w 3576258"/>
              <a:gd name="connsiteY43" fmla="*/ 378662 h 1523065"/>
              <a:gd name="connsiteX44" fmla="*/ 443176 w 3576258"/>
              <a:gd name="connsiteY44" fmla="*/ 325369 h 1523065"/>
              <a:gd name="connsiteX45" fmla="*/ 423541 w 3576258"/>
              <a:gd name="connsiteY45" fmla="*/ 325369 h 1523065"/>
              <a:gd name="connsiteX46" fmla="*/ 423541 w 3576258"/>
              <a:gd name="connsiteY46" fmla="*/ 260856 h 1523065"/>
              <a:gd name="connsiteX47" fmla="*/ 415127 w 3576258"/>
              <a:gd name="connsiteY47" fmla="*/ 260856 h 1523065"/>
              <a:gd name="connsiteX48" fmla="*/ 415127 w 3576258"/>
              <a:gd name="connsiteY48" fmla="*/ 190734 h 1523065"/>
              <a:gd name="connsiteX49" fmla="*/ 389882 w 3576258"/>
              <a:gd name="connsiteY49" fmla="*/ 190734 h 1523065"/>
              <a:gd name="connsiteX50" fmla="*/ 389882 w 3576258"/>
              <a:gd name="connsiteY50" fmla="*/ 157075 h 1523065"/>
              <a:gd name="connsiteX51" fmla="*/ 333784 w 3576258"/>
              <a:gd name="connsiteY51" fmla="*/ 157075 h 1523065"/>
              <a:gd name="connsiteX52" fmla="*/ 333784 w 3576258"/>
              <a:gd name="connsiteY52" fmla="*/ 115001 h 1523065"/>
              <a:gd name="connsiteX53" fmla="*/ 263662 w 3576258"/>
              <a:gd name="connsiteY53" fmla="*/ 115001 h 1523065"/>
              <a:gd name="connsiteX54" fmla="*/ 263662 w 3576258"/>
              <a:gd name="connsiteY54" fmla="*/ 89757 h 1523065"/>
              <a:gd name="connsiteX55" fmla="*/ 230003 w 3576258"/>
              <a:gd name="connsiteY55" fmla="*/ 89757 h 1523065"/>
              <a:gd name="connsiteX56" fmla="*/ 230003 w 3576258"/>
              <a:gd name="connsiteY56" fmla="*/ 61708 h 1523065"/>
              <a:gd name="connsiteX57" fmla="*/ 193539 w 3576258"/>
              <a:gd name="connsiteY57" fmla="*/ 61708 h 1523065"/>
              <a:gd name="connsiteX58" fmla="*/ 193539 w 3576258"/>
              <a:gd name="connsiteY58" fmla="*/ 42074 h 1523065"/>
              <a:gd name="connsiteX59" fmla="*/ 151465 w 3576258"/>
              <a:gd name="connsiteY59" fmla="*/ 42074 h 1523065"/>
              <a:gd name="connsiteX60" fmla="*/ 151465 w 3576258"/>
              <a:gd name="connsiteY60" fmla="*/ 8415 h 1523065"/>
              <a:gd name="connsiteX61" fmla="*/ 39269 w 3576258"/>
              <a:gd name="connsiteY61" fmla="*/ 8415 h 1523065"/>
              <a:gd name="connsiteX62" fmla="*/ 30854 w 3576258"/>
              <a:gd name="connsiteY62" fmla="*/ 0 h 1523065"/>
              <a:gd name="connsiteX63" fmla="*/ 0 w 3576258"/>
              <a:gd name="connsiteY63" fmla="*/ 0 h 1523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3576258" h="1523065">
                <a:moveTo>
                  <a:pt x="3576258" y="1523065"/>
                </a:moveTo>
                <a:lnTo>
                  <a:pt x="2479539" y="1523065"/>
                </a:lnTo>
                <a:lnTo>
                  <a:pt x="2479539" y="1377210"/>
                </a:lnTo>
                <a:lnTo>
                  <a:pt x="1433308" y="1377210"/>
                </a:lnTo>
                <a:lnTo>
                  <a:pt x="1433308" y="1293062"/>
                </a:lnTo>
                <a:lnTo>
                  <a:pt x="1287453" y="1293062"/>
                </a:lnTo>
                <a:lnTo>
                  <a:pt x="1287453" y="1256599"/>
                </a:lnTo>
                <a:lnTo>
                  <a:pt x="1234160" y="1256599"/>
                </a:lnTo>
                <a:lnTo>
                  <a:pt x="1234160" y="1231355"/>
                </a:lnTo>
                <a:lnTo>
                  <a:pt x="1138793" y="1231355"/>
                </a:lnTo>
                <a:lnTo>
                  <a:pt x="1138793" y="1200501"/>
                </a:lnTo>
                <a:lnTo>
                  <a:pt x="998548" y="1200501"/>
                </a:lnTo>
                <a:lnTo>
                  <a:pt x="998548" y="1166842"/>
                </a:lnTo>
                <a:lnTo>
                  <a:pt x="880741" y="1166842"/>
                </a:lnTo>
                <a:lnTo>
                  <a:pt x="880741" y="1135988"/>
                </a:lnTo>
                <a:lnTo>
                  <a:pt x="863912" y="1135988"/>
                </a:lnTo>
                <a:lnTo>
                  <a:pt x="863912" y="1082694"/>
                </a:lnTo>
                <a:lnTo>
                  <a:pt x="841473" y="1082694"/>
                </a:lnTo>
                <a:lnTo>
                  <a:pt x="841473" y="1026596"/>
                </a:lnTo>
                <a:lnTo>
                  <a:pt x="796594" y="1026596"/>
                </a:lnTo>
                <a:lnTo>
                  <a:pt x="796594" y="990132"/>
                </a:lnTo>
                <a:lnTo>
                  <a:pt x="757325" y="990132"/>
                </a:lnTo>
                <a:lnTo>
                  <a:pt x="757325" y="950864"/>
                </a:lnTo>
                <a:lnTo>
                  <a:pt x="740496" y="950864"/>
                </a:lnTo>
                <a:lnTo>
                  <a:pt x="740496" y="914400"/>
                </a:lnTo>
                <a:lnTo>
                  <a:pt x="645129" y="914400"/>
                </a:lnTo>
                <a:lnTo>
                  <a:pt x="645129" y="788179"/>
                </a:lnTo>
                <a:lnTo>
                  <a:pt x="633909" y="788179"/>
                </a:lnTo>
                <a:lnTo>
                  <a:pt x="633909" y="673178"/>
                </a:lnTo>
                <a:lnTo>
                  <a:pt x="628300" y="667569"/>
                </a:lnTo>
                <a:lnTo>
                  <a:pt x="628300" y="625494"/>
                </a:lnTo>
                <a:lnTo>
                  <a:pt x="617080" y="625494"/>
                </a:lnTo>
                <a:lnTo>
                  <a:pt x="617080" y="594640"/>
                </a:lnTo>
                <a:lnTo>
                  <a:pt x="597446" y="594640"/>
                </a:lnTo>
                <a:lnTo>
                  <a:pt x="597446" y="521713"/>
                </a:lnTo>
                <a:lnTo>
                  <a:pt x="532933" y="521713"/>
                </a:lnTo>
                <a:lnTo>
                  <a:pt x="532933" y="490859"/>
                </a:lnTo>
                <a:lnTo>
                  <a:pt x="502079" y="490859"/>
                </a:lnTo>
                <a:lnTo>
                  <a:pt x="502079" y="437566"/>
                </a:lnTo>
                <a:lnTo>
                  <a:pt x="485249" y="437566"/>
                </a:lnTo>
                <a:lnTo>
                  <a:pt x="485249" y="409516"/>
                </a:lnTo>
                <a:lnTo>
                  <a:pt x="460005" y="409516"/>
                </a:lnTo>
                <a:lnTo>
                  <a:pt x="460005" y="378662"/>
                </a:lnTo>
                <a:lnTo>
                  <a:pt x="443176" y="378662"/>
                </a:lnTo>
                <a:lnTo>
                  <a:pt x="443176" y="325369"/>
                </a:lnTo>
                <a:lnTo>
                  <a:pt x="423541" y="325369"/>
                </a:lnTo>
                <a:lnTo>
                  <a:pt x="423541" y="260856"/>
                </a:lnTo>
                <a:lnTo>
                  <a:pt x="415127" y="260856"/>
                </a:lnTo>
                <a:lnTo>
                  <a:pt x="415127" y="190734"/>
                </a:lnTo>
                <a:lnTo>
                  <a:pt x="389882" y="190734"/>
                </a:lnTo>
                <a:lnTo>
                  <a:pt x="389882" y="157075"/>
                </a:lnTo>
                <a:lnTo>
                  <a:pt x="333784" y="157075"/>
                </a:lnTo>
                <a:lnTo>
                  <a:pt x="333784" y="115001"/>
                </a:lnTo>
                <a:lnTo>
                  <a:pt x="263662" y="115001"/>
                </a:lnTo>
                <a:lnTo>
                  <a:pt x="263662" y="89757"/>
                </a:lnTo>
                <a:lnTo>
                  <a:pt x="230003" y="89757"/>
                </a:lnTo>
                <a:lnTo>
                  <a:pt x="230003" y="61708"/>
                </a:lnTo>
                <a:lnTo>
                  <a:pt x="193539" y="61708"/>
                </a:lnTo>
                <a:lnTo>
                  <a:pt x="193539" y="42074"/>
                </a:lnTo>
                <a:lnTo>
                  <a:pt x="151465" y="42074"/>
                </a:lnTo>
                <a:lnTo>
                  <a:pt x="151465" y="8415"/>
                </a:lnTo>
                <a:lnTo>
                  <a:pt x="39269" y="8415"/>
                </a:lnTo>
                <a:lnTo>
                  <a:pt x="30854" y="0"/>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477" name="Group 476">
            <a:extLst>
              <a:ext uri="{FF2B5EF4-FFF2-40B4-BE49-F238E27FC236}">
                <a16:creationId xmlns:a16="http://schemas.microsoft.com/office/drawing/2014/main" id="{D53D0A64-0140-BF7F-395E-6CA5B0FB7EE0}"/>
              </a:ext>
            </a:extLst>
          </p:cNvPr>
          <p:cNvGrpSpPr/>
          <p:nvPr/>
        </p:nvGrpSpPr>
        <p:grpSpPr>
          <a:xfrm>
            <a:off x="2010652" y="2320469"/>
            <a:ext cx="42073" cy="42073"/>
            <a:chOff x="4044210" y="3548209"/>
            <a:chExt cx="42073" cy="42073"/>
          </a:xfrm>
        </p:grpSpPr>
        <p:cxnSp>
          <p:nvCxnSpPr>
            <p:cNvPr id="478" name="Straight Connector 477">
              <a:extLst>
                <a:ext uri="{FF2B5EF4-FFF2-40B4-BE49-F238E27FC236}">
                  <a16:creationId xmlns:a16="http://schemas.microsoft.com/office/drawing/2014/main" id="{4F1317CA-7E22-4534-3C84-21A361D54CA5}"/>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79" name="Straight Connector 478">
              <a:extLst>
                <a:ext uri="{FF2B5EF4-FFF2-40B4-BE49-F238E27FC236}">
                  <a16:creationId xmlns:a16="http://schemas.microsoft.com/office/drawing/2014/main" id="{C39E9C6C-47CE-F7FF-541D-E1D27501790E}"/>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98" name="Group 497">
            <a:extLst>
              <a:ext uri="{FF2B5EF4-FFF2-40B4-BE49-F238E27FC236}">
                <a16:creationId xmlns:a16="http://schemas.microsoft.com/office/drawing/2014/main" id="{72672DCB-C958-6478-6869-5F3CEA6D6416}"/>
              </a:ext>
            </a:extLst>
          </p:cNvPr>
          <p:cNvGrpSpPr/>
          <p:nvPr/>
        </p:nvGrpSpPr>
        <p:grpSpPr>
          <a:xfrm>
            <a:off x="2088253" y="2322339"/>
            <a:ext cx="3536055" cy="1572618"/>
            <a:chOff x="2088253" y="2688971"/>
            <a:chExt cx="3536055" cy="1572618"/>
          </a:xfrm>
        </p:grpSpPr>
        <p:grpSp>
          <p:nvGrpSpPr>
            <p:cNvPr id="352" name="Group 351">
              <a:extLst>
                <a:ext uri="{FF2B5EF4-FFF2-40B4-BE49-F238E27FC236}">
                  <a16:creationId xmlns:a16="http://schemas.microsoft.com/office/drawing/2014/main" id="{F76C4A15-6A84-DD73-142F-FA99F4417F2D}"/>
                </a:ext>
              </a:extLst>
            </p:cNvPr>
            <p:cNvGrpSpPr/>
            <p:nvPr/>
          </p:nvGrpSpPr>
          <p:grpSpPr>
            <a:xfrm>
              <a:off x="5582235" y="4213906"/>
              <a:ext cx="42073" cy="42073"/>
              <a:chOff x="4044210" y="3548209"/>
              <a:chExt cx="42073" cy="42073"/>
            </a:xfrm>
          </p:grpSpPr>
          <p:cxnSp>
            <p:nvCxnSpPr>
              <p:cNvPr id="353" name="Straight Connector 352">
                <a:extLst>
                  <a:ext uri="{FF2B5EF4-FFF2-40B4-BE49-F238E27FC236}">
                    <a16:creationId xmlns:a16="http://schemas.microsoft.com/office/drawing/2014/main" id="{EC520B14-1A2A-BE39-CF28-5685C430423E}"/>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8CA6E12F-F8F1-D83A-5311-A1723D66955B}"/>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56" name="Group 355">
              <a:extLst>
                <a:ext uri="{FF2B5EF4-FFF2-40B4-BE49-F238E27FC236}">
                  <a16:creationId xmlns:a16="http://schemas.microsoft.com/office/drawing/2014/main" id="{38EDA06C-B70D-0E6F-0E3B-17EADBC4CF11}"/>
                </a:ext>
              </a:extLst>
            </p:cNvPr>
            <p:cNvGrpSpPr/>
            <p:nvPr/>
          </p:nvGrpSpPr>
          <p:grpSpPr>
            <a:xfrm>
              <a:off x="5123164" y="4213906"/>
              <a:ext cx="42073" cy="42073"/>
              <a:chOff x="4044210" y="3548209"/>
              <a:chExt cx="42073" cy="42073"/>
            </a:xfrm>
          </p:grpSpPr>
          <p:cxnSp>
            <p:nvCxnSpPr>
              <p:cNvPr id="357" name="Straight Connector 356">
                <a:extLst>
                  <a:ext uri="{FF2B5EF4-FFF2-40B4-BE49-F238E27FC236}">
                    <a16:creationId xmlns:a16="http://schemas.microsoft.com/office/drawing/2014/main" id="{CFA54889-D4B6-4218-9CA1-B61C6FAEC86D}"/>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CA07F572-85BB-B2EF-78B3-BA6A1FA24D53}"/>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59" name="Group 358">
              <a:extLst>
                <a:ext uri="{FF2B5EF4-FFF2-40B4-BE49-F238E27FC236}">
                  <a16:creationId xmlns:a16="http://schemas.microsoft.com/office/drawing/2014/main" id="{52C69807-DCC0-69F5-A394-35DAF3172928}"/>
                </a:ext>
              </a:extLst>
            </p:cNvPr>
            <p:cNvGrpSpPr/>
            <p:nvPr/>
          </p:nvGrpSpPr>
          <p:grpSpPr>
            <a:xfrm>
              <a:off x="5037147" y="4219516"/>
              <a:ext cx="42073" cy="42073"/>
              <a:chOff x="4044210" y="3548209"/>
              <a:chExt cx="42073" cy="42073"/>
            </a:xfrm>
          </p:grpSpPr>
          <p:cxnSp>
            <p:nvCxnSpPr>
              <p:cNvPr id="360" name="Straight Connector 359">
                <a:extLst>
                  <a:ext uri="{FF2B5EF4-FFF2-40B4-BE49-F238E27FC236}">
                    <a16:creationId xmlns:a16="http://schemas.microsoft.com/office/drawing/2014/main" id="{C9A91E64-46FB-3C19-0110-3747B515D362}"/>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804E8BF2-C308-89B4-12AE-A37FECBFA887}"/>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62" name="Group 361">
              <a:extLst>
                <a:ext uri="{FF2B5EF4-FFF2-40B4-BE49-F238E27FC236}">
                  <a16:creationId xmlns:a16="http://schemas.microsoft.com/office/drawing/2014/main" id="{32F422FE-FE0B-A3A5-B891-1690A6D3B372}"/>
                </a:ext>
              </a:extLst>
            </p:cNvPr>
            <p:cNvGrpSpPr/>
            <p:nvPr/>
          </p:nvGrpSpPr>
          <p:grpSpPr>
            <a:xfrm>
              <a:off x="4055429" y="4068051"/>
              <a:ext cx="42073" cy="42073"/>
              <a:chOff x="4044210" y="3548209"/>
              <a:chExt cx="42073" cy="42073"/>
            </a:xfrm>
          </p:grpSpPr>
          <p:cxnSp>
            <p:nvCxnSpPr>
              <p:cNvPr id="363" name="Straight Connector 362">
                <a:extLst>
                  <a:ext uri="{FF2B5EF4-FFF2-40B4-BE49-F238E27FC236}">
                    <a16:creationId xmlns:a16="http://schemas.microsoft.com/office/drawing/2014/main" id="{936CCFFF-16A7-E219-851D-26BF7D28CB19}"/>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952FF5C4-0AAD-2040-0C4F-A6BE020406E3}"/>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67" name="Group 366">
              <a:extLst>
                <a:ext uri="{FF2B5EF4-FFF2-40B4-BE49-F238E27FC236}">
                  <a16:creationId xmlns:a16="http://schemas.microsoft.com/office/drawing/2014/main" id="{9A4B7F3E-23F3-6442-0C6F-ECB62CFB5A7A}"/>
                </a:ext>
              </a:extLst>
            </p:cNvPr>
            <p:cNvGrpSpPr/>
            <p:nvPr/>
          </p:nvGrpSpPr>
          <p:grpSpPr>
            <a:xfrm>
              <a:off x="4120876" y="4068051"/>
              <a:ext cx="42073" cy="42073"/>
              <a:chOff x="4044210" y="3548209"/>
              <a:chExt cx="42073" cy="42073"/>
            </a:xfrm>
          </p:grpSpPr>
          <p:cxnSp>
            <p:nvCxnSpPr>
              <p:cNvPr id="368" name="Straight Connector 367">
                <a:extLst>
                  <a:ext uri="{FF2B5EF4-FFF2-40B4-BE49-F238E27FC236}">
                    <a16:creationId xmlns:a16="http://schemas.microsoft.com/office/drawing/2014/main" id="{D9E03756-3384-046E-BF87-34ADAA56BEA9}"/>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A6557BDD-A78E-F0B0-2899-EB9120F6BFE9}"/>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70" name="Group 369">
              <a:extLst>
                <a:ext uri="{FF2B5EF4-FFF2-40B4-BE49-F238E27FC236}">
                  <a16:creationId xmlns:a16="http://schemas.microsoft.com/office/drawing/2014/main" id="{55A4A0A8-3358-6A6D-C179-90EE129689F3}"/>
                </a:ext>
              </a:extLst>
            </p:cNvPr>
            <p:cNvGrpSpPr/>
            <p:nvPr/>
          </p:nvGrpSpPr>
          <p:grpSpPr>
            <a:xfrm>
              <a:off x="4006811" y="4068051"/>
              <a:ext cx="42073" cy="42073"/>
              <a:chOff x="4044210" y="3548209"/>
              <a:chExt cx="42073" cy="42073"/>
            </a:xfrm>
          </p:grpSpPr>
          <p:cxnSp>
            <p:nvCxnSpPr>
              <p:cNvPr id="371" name="Straight Connector 370">
                <a:extLst>
                  <a:ext uri="{FF2B5EF4-FFF2-40B4-BE49-F238E27FC236}">
                    <a16:creationId xmlns:a16="http://schemas.microsoft.com/office/drawing/2014/main" id="{DB8E4BD3-FE07-26FD-1AE7-FCE890E71CAE}"/>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4F677AD2-4DA5-3949-932F-50A7EAE58F91}"/>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79" name="Group 378">
              <a:extLst>
                <a:ext uri="{FF2B5EF4-FFF2-40B4-BE49-F238E27FC236}">
                  <a16:creationId xmlns:a16="http://schemas.microsoft.com/office/drawing/2014/main" id="{6F5E80D4-2033-C7DA-BAB9-9F833F341192}"/>
                </a:ext>
              </a:extLst>
            </p:cNvPr>
            <p:cNvGrpSpPr/>
            <p:nvPr/>
          </p:nvGrpSpPr>
          <p:grpSpPr>
            <a:xfrm>
              <a:off x="3669287" y="4070856"/>
              <a:ext cx="42073" cy="42073"/>
              <a:chOff x="4044210" y="3548209"/>
              <a:chExt cx="42073" cy="42073"/>
            </a:xfrm>
          </p:grpSpPr>
          <p:cxnSp>
            <p:nvCxnSpPr>
              <p:cNvPr id="380" name="Straight Connector 379">
                <a:extLst>
                  <a:ext uri="{FF2B5EF4-FFF2-40B4-BE49-F238E27FC236}">
                    <a16:creationId xmlns:a16="http://schemas.microsoft.com/office/drawing/2014/main" id="{79C6F94B-6AFD-2134-7BFA-3EE712BF211F}"/>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1321376D-C72F-584E-9C05-888C234796E5}"/>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82" name="Group 381">
              <a:extLst>
                <a:ext uri="{FF2B5EF4-FFF2-40B4-BE49-F238E27FC236}">
                  <a16:creationId xmlns:a16="http://schemas.microsoft.com/office/drawing/2014/main" id="{4AEA17A7-AE26-C179-A124-34C01BE1F858}"/>
                </a:ext>
              </a:extLst>
            </p:cNvPr>
            <p:cNvGrpSpPr/>
            <p:nvPr/>
          </p:nvGrpSpPr>
          <p:grpSpPr>
            <a:xfrm>
              <a:off x="3684246" y="4073661"/>
              <a:ext cx="42073" cy="42073"/>
              <a:chOff x="4044210" y="3548209"/>
              <a:chExt cx="42073" cy="42073"/>
            </a:xfrm>
          </p:grpSpPr>
          <p:cxnSp>
            <p:nvCxnSpPr>
              <p:cNvPr id="383" name="Straight Connector 382">
                <a:extLst>
                  <a:ext uri="{FF2B5EF4-FFF2-40B4-BE49-F238E27FC236}">
                    <a16:creationId xmlns:a16="http://schemas.microsoft.com/office/drawing/2014/main" id="{BB35A5EC-6384-344C-7F07-D7DDF0E4F1BD}"/>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25DFA322-5A31-DE7D-0B58-F2A127D14262}"/>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85" name="Group 384">
              <a:extLst>
                <a:ext uri="{FF2B5EF4-FFF2-40B4-BE49-F238E27FC236}">
                  <a16:creationId xmlns:a16="http://schemas.microsoft.com/office/drawing/2014/main" id="{2B66D8C8-2583-5010-0E0D-EFD1CDF68694}"/>
                </a:ext>
              </a:extLst>
            </p:cNvPr>
            <p:cNvGrpSpPr/>
            <p:nvPr/>
          </p:nvGrpSpPr>
          <p:grpSpPr>
            <a:xfrm>
              <a:off x="4038599" y="4070856"/>
              <a:ext cx="42073" cy="42073"/>
              <a:chOff x="4044210" y="3548209"/>
              <a:chExt cx="42073" cy="42073"/>
            </a:xfrm>
          </p:grpSpPr>
          <p:cxnSp>
            <p:nvCxnSpPr>
              <p:cNvPr id="386" name="Straight Connector 385">
                <a:extLst>
                  <a:ext uri="{FF2B5EF4-FFF2-40B4-BE49-F238E27FC236}">
                    <a16:creationId xmlns:a16="http://schemas.microsoft.com/office/drawing/2014/main" id="{CCDF0F3B-CDBE-4802-61B3-FF23ABBFD50D}"/>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87" name="Straight Connector 386">
                <a:extLst>
                  <a:ext uri="{FF2B5EF4-FFF2-40B4-BE49-F238E27FC236}">
                    <a16:creationId xmlns:a16="http://schemas.microsoft.com/office/drawing/2014/main" id="{6017CB56-9199-2E78-0970-FFD781C7486B}"/>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388" name="Group 387">
              <a:extLst>
                <a:ext uri="{FF2B5EF4-FFF2-40B4-BE49-F238E27FC236}">
                  <a16:creationId xmlns:a16="http://schemas.microsoft.com/office/drawing/2014/main" id="{1A668FD8-0DFE-CD9B-3AB9-6882522EC96A}"/>
                </a:ext>
              </a:extLst>
            </p:cNvPr>
            <p:cNvGrpSpPr/>
            <p:nvPr/>
          </p:nvGrpSpPr>
          <p:grpSpPr>
            <a:xfrm>
              <a:off x="3593555" y="4065247"/>
              <a:ext cx="42073" cy="42073"/>
              <a:chOff x="4044210" y="3548209"/>
              <a:chExt cx="42073" cy="42073"/>
            </a:xfrm>
          </p:grpSpPr>
          <p:cxnSp>
            <p:nvCxnSpPr>
              <p:cNvPr id="389" name="Straight Connector 388">
                <a:extLst>
                  <a:ext uri="{FF2B5EF4-FFF2-40B4-BE49-F238E27FC236}">
                    <a16:creationId xmlns:a16="http://schemas.microsoft.com/office/drawing/2014/main" id="{BB3A40FD-AAC0-1D18-00AC-EE327182A387}"/>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61027C70-776B-8D0E-6B8E-3DEA4CB7F44F}"/>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00" name="Group 399">
              <a:extLst>
                <a:ext uri="{FF2B5EF4-FFF2-40B4-BE49-F238E27FC236}">
                  <a16:creationId xmlns:a16="http://schemas.microsoft.com/office/drawing/2014/main" id="{5C8E2283-5CE6-B9A5-541E-A9E8C61B0641}"/>
                </a:ext>
              </a:extLst>
            </p:cNvPr>
            <p:cNvGrpSpPr/>
            <p:nvPr/>
          </p:nvGrpSpPr>
          <p:grpSpPr>
            <a:xfrm>
              <a:off x="3714165" y="4070856"/>
              <a:ext cx="42073" cy="42073"/>
              <a:chOff x="4044210" y="3548209"/>
              <a:chExt cx="42073" cy="42073"/>
            </a:xfrm>
          </p:grpSpPr>
          <p:cxnSp>
            <p:nvCxnSpPr>
              <p:cNvPr id="401" name="Straight Connector 400">
                <a:extLst>
                  <a:ext uri="{FF2B5EF4-FFF2-40B4-BE49-F238E27FC236}">
                    <a16:creationId xmlns:a16="http://schemas.microsoft.com/office/drawing/2014/main" id="{1FACCE8D-C27D-291E-3EFB-E4583DC5AB85}"/>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02" name="Straight Connector 401">
                <a:extLst>
                  <a:ext uri="{FF2B5EF4-FFF2-40B4-BE49-F238E27FC236}">
                    <a16:creationId xmlns:a16="http://schemas.microsoft.com/office/drawing/2014/main" id="{BB7DE886-AD6B-C1FA-A3B5-277AE1933DCE}"/>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26" name="Group 425">
              <a:extLst>
                <a:ext uri="{FF2B5EF4-FFF2-40B4-BE49-F238E27FC236}">
                  <a16:creationId xmlns:a16="http://schemas.microsoft.com/office/drawing/2014/main" id="{E623B258-7E70-A70F-AB63-4E6DBFBADC9F}"/>
                </a:ext>
              </a:extLst>
            </p:cNvPr>
            <p:cNvGrpSpPr/>
            <p:nvPr/>
          </p:nvGrpSpPr>
          <p:grpSpPr>
            <a:xfrm>
              <a:off x="3457050" y="4066181"/>
              <a:ext cx="42073" cy="42073"/>
              <a:chOff x="4044210" y="3548209"/>
              <a:chExt cx="42073" cy="42073"/>
            </a:xfrm>
          </p:grpSpPr>
          <p:cxnSp>
            <p:nvCxnSpPr>
              <p:cNvPr id="427" name="Straight Connector 426">
                <a:extLst>
                  <a:ext uri="{FF2B5EF4-FFF2-40B4-BE49-F238E27FC236}">
                    <a16:creationId xmlns:a16="http://schemas.microsoft.com/office/drawing/2014/main" id="{F69CD095-89B0-7B6F-3482-623F47DFFD93}"/>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28" name="Straight Connector 427">
                <a:extLst>
                  <a:ext uri="{FF2B5EF4-FFF2-40B4-BE49-F238E27FC236}">
                    <a16:creationId xmlns:a16="http://schemas.microsoft.com/office/drawing/2014/main" id="{362E7DF6-42F1-4F7E-A4EB-0C4B2824E592}"/>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29" name="Group 428">
              <a:extLst>
                <a:ext uri="{FF2B5EF4-FFF2-40B4-BE49-F238E27FC236}">
                  <a16:creationId xmlns:a16="http://schemas.microsoft.com/office/drawing/2014/main" id="{9033EA40-827C-6952-DCE6-D9BBA6BA6AC7}"/>
                </a:ext>
              </a:extLst>
            </p:cNvPr>
            <p:cNvGrpSpPr/>
            <p:nvPr/>
          </p:nvGrpSpPr>
          <p:grpSpPr>
            <a:xfrm>
              <a:off x="3303714" y="3979229"/>
              <a:ext cx="42073" cy="42073"/>
              <a:chOff x="4044210" y="3548209"/>
              <a:chExt cx="42073" cy="42073"/>
            </a:xfrm>
          </p:grpSpPr>
          <p:cxnSp>
            <p:nvCxnSpPr>
              <p:cNvPr id="430" name="Straight Connector 429">
                <a:extLst>
                  <a:ext uri="{FF2B5EF4-FFF2-40B4-BE49-F238E27FC236}">
                    <a16:creationId xmlns:a16="http://schemas.microsoft.com/office/drawing/2014/main" id="{1D229C6F-CF4F-8634-3E54-38B743DA9074}"/>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31" name="Straight Connector 430">
                <a:extLst>
                  <a:ext uri="{FF2B5EF4-FFF2-40B4-BE49-F238E27FC236}">
                    <a16:creationId xmlns:a16="http://schemas.microsoft.com/office/drawing/2014/main" id="{763CA44D-4808-2187-B5A8-EF2FB0360FA4}"/>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32" name="Group 431">
              <a:extLst>
                <a:ext uri="{FF2B5EF4-FFF2-40B4-BE49-F238E27FC236}">
                  <a16:creationId xmlns:a16="http://schemas.microsoft.com/office/drawing/2014/main" id="{7ADAB402-488D-EA6B-5EA2-E247BFC69747}"/>
                </a:ext>
              </a:extLst>
            </p:cNvPr>
            <p:cNvGrpSpPr/>
            <p:nvPr/>
          </p:nvGrpSpPr>
          <p:grpSpPr>
            <a:xfrm>
              <a:off x="3237331" y="3923131"/>
              <a:ext cx="42073" cy="42073"/>
              <a:chOff x="4044210" y="3548209"/>
              <a:chExt cx="42073" cy="42073"/>
            </a:xfrm>
          </p:grpSpPr>
          <p:cxnSp>
            <p:nvCxnSpPr>
              <p:cNvPr id="433" name="Straight Connector 432">
                <a:extLst>
                  <a:ext uri="{FF2B5EF4-FFF2-40B4-BE49-F238E27FC236}">
                    <a16:creationId xmlns:a16="http://schemas.microsoft.com/office/drawing/2014/main" id="{30BAF8FA-7623-E81D-7A72-5B53148C5383}"/>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34" name="Straight Connector 433">
                <a:extLst>
                  <a:ext uri="{FF2B5EF4-FFF2-40B4-BE49-F238E27FC236}">
                    <a16:creationId xmlns:a16="http://schemas.microsoft.com/office/drawing/2014/main" id="{D1EC5206-F120-F312-ACC1-69EF8EFAC5E2}"/>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35" name="Group 434">
              <a:extLst>
                <a:ext uri="{FF2B5EF4-FFF2-40B4-BE49-F238E27FC236}">
                  <a16:creationId xmlns:a16="http://schemas.microsoft.com/office/drawing/2014/main" id="{F34E1CE0-C411-D1FD-8D3A-6BFC359B8857}"/>
                </a:ext>
              </a:extLst>
            </p:cNvPr>
            <p:cNvGrpSpPr/>
            <p:nvPr/>
          </p:nvGrpSpPr>
          <p:grpSpPr>
            <a:xfrm>
              <a:off x="2432323" y="3022755"/>
              <a:ext cx="42073" cy="42073"/>
              <a:chOff x="4044210" y="3548209"/>
              <a:chExt cx="42073" cy="42073"/>
            </a:xfrm>
          </p:grpSpPr>
          <p:cxnSp>
            <p:nvCxnSpPr>
              <p:cNvPr id="436" name="Straight Connector 435">
                <a:extLst>
                  <a:ext uri="{FF2B5EF4-FFF2-40B4-BE49-F238E27FC236}">
                    <a16:creationId xmlns:a16="http://schemas.microsoft.com/office/drawing/2014/main" id="{F4A11F5D-C153-2C8C-2A85-72F0C137DB42}"/>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37" name="Straight Connector 436">
                <a:extLst>
                  <a:ext uri="{FF2B5EF4-FFF2-40B4-BE49-F238E27FC236}">
                    <a16:creationId xmlns:a16="http://schemas.microsoft.com/office/drawing/2014/main" id="{F7603FE6-2CA6-F7D3-6FF1-A0C25F421349}"/>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38" name="Group 437">
              <a:extLst>
                <a:ext uri="{FF2B5EF4-FFF2-40B4-BE49-F238E27FC236}">
                  <a16:creationId xmlns:a16="http://schemas.microsoft.com/office/drawing/2014/main" id="{6F918675-CD13-62EA-1965-793DA0FB5E30}"/>
                </a:ext>
              </a:extLst>
            </p:cNvPr>
            <p:cNvGrpSpPr/>
            <p:nvPr/>
          </p:nvGrpSpPr>
          <p:grpSpPr>
            <a:xfrm>
              <a:off x="2088253" y="2688971"/>
              <a:ext cx="42073" cy="42073"/>
              <a:chOff x="4044210" y="3548209"/>
              <a:chExt cx="42073" cy="42073"/>
            </a:xfrm>
          </p:grpSpPr>
          <p:cxnSp>
            <p:nvCxnSpPr>
              <p:cNvPr id="439" name="Straight Connector 438">
                <a:extLst>
                  <a:ext uri="{FF2B5EF4-FFF2-40B4-BE49-F238E27FC236}">
                    <a16:creationId xmlns:a16="http://schemas.microsoft.com/office/drawing/2014/main" id="{033907A4-C46E-B396-5C1A-7F901CBBAFB9}"/>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40" name="Straight Connector 439">
                <a:extLst>
                  <a:ext uri="{FF2B5EF4-FFF2-40B4-BE49-F238E27FC236}">
                    <a16:creationId xmlns:a16="http://schemas.microsoft.com/office/drawing/2014/main" id="{23C1903D-24D1-58A9-4060-4BADCC57D65D}"/>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41" name="Group 440">
              <a:extLst>
                <a:ext uri="{FF2B5EF4-FFF2-40B4-BE49-F238E27FC236}">
                  <a16:creationId xmlns:a16="http://schemas.microsoft.com/office/drawing/2014/main" id="{A6C125BA-098B-F2F9-9ABF-370FF963B392}"/>
                </a:ext>
              </a:extLst>
            </p:cNvPr>
            <p:cNvGrpSpPr/>
            <p:nvPr/>
          </p:nvGrpSpPr>
          <p:grpSpPr>
            <a:xfrm>
              <a:off x="2448218" y="3064829"/>
              <a:ext cx="42073" cy="42073"/>
              <a:chOff x="4044210" y="3548209"/>
              <a:chExt cx="42073" cy="42073"/>
            </a:xfrm>
          </p:grpSpPr>
          <p:cxnSp>
            <p:nvCxnSpPr>
              <p:cNvPr id="442" name="Straight Connector 441">
                <a:extLst>
                  <a:ext uri="{FF2B5EF4-FFF2-40B4-BE49-F238E27FC236}">
                    <a16:creationId xmlns:a16="http://schemas.microsoft.com/office/drawing/2014/main" id="{89E4DBDC-6614-B08F-80D9-AE324539E082}"/>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43" name="Straight Connector 442">
                <a:extLst>
                  <a:ext uri="{FF2B5EF4-FFF2-40B4-BE49-F238E27FC236}">
                    <a16:creationId xmlns:a16="http://schemas.microsoft.com/office/drawing/2014/main" id="{2500ED38-8D0A-88BA-8BFA-D4DCE3F8290F}"/>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44" name="Group 443">
              <a:extLst>
                <a:ext uri="{FF2B5EF4-FFF2-40B4-BE49-F238E27FC236}">
                  <a16:creationId xmlns:a16="http://schemas.microsoft.com/office/drawing/2014/main" id="{EFD54B9A-08AE-9ED2-1BFA-747FC3C81E3D}"/>
                </a:ext>
              </a:extLst>
            </p:cNvPr>
            <p:cNvGrpSpPr/>
            <p:nvPr/>
          </p:nvGrpSpPr>
          <p:grpSpPr>
            <a:xfrm>
              <a:off x="2736188" y="3608982"/>
              <a:ext cx="42073" cy="42073"/>
              <a:chOff x="4044210" y="3548209"/>
              <a:chExt cx="42073" cy="42073"/>
            </a:xfrm>
          </p:grpSpPr>
          <p:cxnSp>
            <p:nvCxnSpPr>
              <p:cNvPr id="445" name="Straight Connector 444">
                <a:extLst>
                  <a:ext uri="{FF2B5EF4-FFF2-40B4-BE49-F238E27FC236}">
                    <a16:creationId xmlns:a16="http://schemas.microsoft.com/office/drawing/2014/main" id="{FB7C0530-ADB5-C236-AFB3-B0EFB8B8CD0B}"/>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46" name="Straight Connector 445">
                <a:extLst>
                  <a:ext uri="{FF2B5EF4-FFF2-40B4-BE49-F238E27FC236}">
                    <a16:creationId xmlns:a16="http://schemas.microsoft.com/office/drawing/2014/main" id="{823DE538-D0E1-8DD1-E53F-7AF309A540A8}"/>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47" name="Group 446">
              <a:extLst>
                <a:ext uri="{FF2B5EF4-FFF2-40B4-BE49-F238E27FC236}">
                  <a16:creationId xmlns:a16="http://schemas.microsoft.com/office/drawing/2014/main" id="{A5B3B00E-2B82-F0AA-6CFF-9F49D61682E4}"/>
                </a:ext>
              </a:extLst>
            </p:cNvPr>
            <p:cNvGrpSpPr/>
            <p:nvPr/>
          </p:nvGrpSpPr>
          <p:grpSpPr>
            <a:xfrm>
              <a:off x="2776391" y="3681910"/>
              <a:ext cx="42073" cy="42073"/>
              <a:chOff x="4044210" y="3548209"/>
              <a:chExt cx="42073" cy="42073"/>
            </a:xfrm>
          </p:grpSpPr>
          <p:cxnSp>
            <p:nvCxnSpPr>
              <p:cNvPr id="448" name="Straight Connector 447">
                <a:extLst>
                  <a:ext uri="{FF2B5EF4-FFF2-40B4-BE49-F238E27FC236}">
                    <a16:creationId xmlns:a16="http://schemas.microsoft.com/office/drawing/2014/main" id="{8001CF22-51F5-70DD-4F13-C4AF2FBB2BD3}"/>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49" name="Straight Connector 448">
                <a:extLst>
                  <a:ext uri="{FF2B5EF4-FFF2-40B4-BE49-F238E27FC236}">
                    <a16:creationId xmlns:a16="http://schemas.microsoft.com/office/drawing/2014/main" id="{86F90B6F-3232-A2B4-576D-50127F9A0339}"/>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50" name="Group 449">
              <a:extLst>
                <a:ext uri="{FF2B5EF4-FFF2-40B4-BE49-F238E27FC236}">
                  <a16:creationId xmlns:a16="http://schemas.microsoft.com/office/drawing/2014/main" id="{14ED0BF0-11E9-1117-CCAD-4F55B4117DBD}"/>
                </a:ext>
              </a:extLst>
            </p:cNvPr>
            <p:cNvGrpSpPr/>
            <p:nvPr/>
          </p:nvGrpSpPr>
          <p:grpSpPr>
            <a:xfrm>
              <a:off x="2488420" y="3101293"/>
              <a:ext cx="42073" cy="42073"/>
              <a:chOff x="4044210" y="3548209"/>
              <a:chExt cx="42073" cy="42073"/>
            </a:xfrm>
          </p:grpSpPr>
          <p:cxnSp>
            <p:nvCxnSpPr>
              <p:cNvPr id="451" name="Straight Connector 450">
                <a:extLst>
                  <a:ext uri="{FF2B5EF4-FFF2-40B4-BE49-F238E27FC236}">
                    <a16:creationId xmlns:a16="http://schemas.microsoft.com/office/drawing/2014/main" id="{6E969BCB-7281-8D4C-6527-EC0CDE9C8A26}"/>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52" name="Straight Connector 451">
                <a:extLst>
                  <a:ext uri="{FF2B5EF4-FFF2-40B4-BE49-F238E27FC236}">
                    <a16:creationId xmlns:a16="http://schemas.microsoft.com/office/drawing/2014/main" id="{C5FF8AF2-E471-57AD-0B1D-4432C15C07C5}"/>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53" name="Group 452">
              <a:extLst>
                <a:ext uri="{FF2B5EF4-FFF2-40B4-BE49-F238E27FC236}">
                  <a16:creationId xmlns:a16="http://schemas.microsoft.com/office/drawing/2014/main" id="{C587830B-31AD-AAA3-4FC1-E6217A2174E6}"/>
                </a:ext>
              </a:extLst>
            </p:cNvPr>
            <p:cNvGrpSpPr/>
            <p:nvPr/>
          </p:nvGrpSpPr>
          <p:grpSpPr>
            <a:xfrm>
              <a:off x="2649236" y="3395809"/>
              <a:ext cx="42073" cy="42073"/>
              <a:chOff x="4044210" y="3548209"/>
              <a:chExt cx="42073" cy="42073"/>
            </a:xfrm>
          </p:grpSpPr>
          <p:cxnSp>
            <p:nvCxnSpPr>
              <p:cNvPr id="454" name="Straight Connector 453">
                <a:extLst>
                  <a:ext uri="{FF2B5EF4-FFF2-40B4-BE49-F238E27FC236}">
                    <a16:creationId xmlns:a16="http://schemas.microsoft.com/office/drawing/2014/main" id="{F4179BD1-E035-8C29-3C8B-131C74703454}"/>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55" name="Straight Connector 454">
                <a:extLst>
                  <a:ext uri="{FF2B5EF4-FFF2-40B4-BE49-F238E27FC236}">
                    <a16:creationId xmlns:a16="http://schemas.microsoft.com/office/drawing/2014/main" id="{FBA501B6-CD90-14A4-FDBF-A412F1FBE228}"/>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56" name="Group 455">
              <a:extLst>
                <a:ext uri="{FF2B5EF4-FFF2-40B4-BE49-F238E27FC236}">
                  <a16:creationId xmlns:a16="http://schemas.microsoft.com/office/drawing/2014/main" id="{4405B460-F432-3A46-7EBD-C67059802B47}"/>
                </a:ext>
              </a:extLst>
            </p:cNvPr>
            <p:cNvGrpSpPr/>
            <p:nvPr/>
          </p:nvGrpSpPr>
          <p:grpSpPr>
            <a:xfrm>
              <a:off x="2851189" y="3718372"/>
              <a:ext cx="42073" cy="42073"/>
              <a:chOff x="4044210" y="3548209"/>
              <a:chExt cx="42073" cy="42073"/>
            </a:xfrm>
          </p:grpSpPr>
          <p:cxnSp>
            <p:nvCxnSpPr>
              <p:cNvPr id="457" name="Straight Connector 456">
                <a:extLst>
                  <a:ext uri="{FF2B5EF4-FFF2-40B4-BE49-F238E27FC236}">
                    <a16:creationId xmlns:a16="http://schemas.microsoft.com/office/drawing/2014/main" id="{DD0B0563-3FF2-CF3A-18F5-4E1E6BF3B9AB}"/>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58" name="Straight Connector 457">
                <a:extLst>
                  <a:ext uri="{FF2B5EF4-FFF2-40B4-BE49-F238E27FC236}">
                    <a16:creationId xmlns:a16="http://schemas.microsoft.com/office/drawing/2014/main" id="{265C1AA6-4038-587D-B9B0-C26AB4594247}"/>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59" name="Group 458">
              <a:extLst>
                <a:ext uri="{FF2B5EF4-FFF2-40B4-BE49-F238E27FC236}">
                  <a16:creationId xmlns:a16="http://schemas.microsoft.com/office/drawing/2014/main" id="{DFD3371C-0DD8-E656-3B0F-E305BD430441}"/>
                </a:ext>
              </a:extLst>
            </p:cNvPr>
            <p:cNvGrpSpPr/>
            <p:nvPr/>
          </p:nvGrpSpPr>
          <p:grpSpPr>
            <a:xfrm>
              <a:off x="3474814" y="4069921"/>
              <a:ext cx="42073" cy="42073"/>
              <a:chOff x="4044210" y="3548209"/>
              <a:chExt cx="42073" cy="42073"/>
            </a:xfrm>
          </p:grpSpPr>
          <p:cxnSp>
            <p:nvCxnSpPr>
              <p:cNvPr id="460" name="Straight Connector 459">
                <a:extLst>
                  <a:ext uri="{FF2B5EF4-FFF2-40B4-BE49-F238E27FC236}">
                    <a16:creationId xmlns:a16="http://schemas.microsoft.com/office/drawing/2014/main" id="{029867AD-7C27-806E-0297-2EB8D0EB8525}"/>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61" name="Straight Connector 460">
                <a:extLst>
                  <a:ext uri="{FF2B5EF4-FFF2-40B4-BE49-F238E27FC236}">
                    <a16:creationId xmlns:a16="http://schemas.microsoft.com/office/drawing/2014/main" id="{35B0E50E-836E-1CA8-A59B-F95444D0A745}"/>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62" name="Group 461">
              <a:extLst>
                <a:ext uri="{FF2B5EF4-FFF2-40B4-BE49-F238E27FC236}">
                  <a16:creationId xmlns:a16="http://schemas.microsoft.com/office/drawing/2014/main" id="{EC620E94-19FD-E172-987E-580567A56FCD}"/>
                </a:ext>
              </a:extLst>
            </p:cNvPr>
            <p:cNvGrpSpPr/>
            <p:nvPr/>
          </p:nvGrpSpPr>
          <p:grpSpPr>
            <a:xfrm>
              <a:off x="3430870" y="3988579"/>
              <a:ext cx="42073" cy="42073"/>
              <a:chOff x="4044210" y="3548209"/>
              <a:chExt cx="42073" cy="42073"/>
            </a:xfrm>
          </p:grpSpPr>
          <p:cxnSp>
            <p:nvCxnSpPr>
              <p:cNvPr id="463" name="Straight Connector 462">
                <a:extLst>
                  <a:ext uri="{FF2B5EF4-FFF2-40B4-BE49-F238E27FC236}">
                    <a16:creationId xmlns:a16="http://schemas.microsoft.com/office/drawing/2014/main" id="{228AB3EE-21E2-20EC-BF2F-AA253500289F}"/>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64" name="Straight Connector 463">
                <a:extLst>
                  <a:ext uri="{FF2B5EF4-FFF2-40B4-BE49-F238E27FC236}">
                    <a16:creationId xmlns:a16="http://schemas.microsoft.com/office/drawing/2014/main" id="{5D9FD804-AB0F-2C25-A413-39B43B6A5AFF}"/>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65" name="Group 464">
              <a:extLst>
                <a:ext uri="{FF2B5EF4-FFF2-40B4-BE49-F238E27FC236}">
                  <a16:creationId xmlns:a16="http://schemas.microsoft.com/office/drawing/2014/main" id="{ED841AD5-5F8E-5AD0-CEB4-71D80A56F349}"/>
                </a:ext>
              </a:extLst>
            </p:cNvPr>
            <p:cNvGrpSpPr/>
            <p:nvPr/>
          </p:nvGrpSpPr>
          <p:grpSpPr>
            <a:xfrm>
              <a:off x="3403756" y="3991384"/>
              <a:ext cx="42073" cy="42073"/>
              <a:chOff x="4044210" y="3548209"/>
              <a:chExt cx="42073" cy="42073"/>
            </a:xfrm>
          </p:grpSpPr>
          <p:cxnSp>
            <p:nvCxnSpPr>
              <p:cNvPr id="466" name="Straight Connector 465">
                <a:extLst>
                  <a:ext uri="{FF2B5EF4-FFF2-40B4-BE49-F238E27FC236}">
                    <a16:creationId xmlns:a16="http://schemas.microsoft.com/office/drawing/2014/main" id="{9C33E18E-F35E-59E6-6497-529078218CBA}"/>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67" name="Straight Connector 466">
                <a:extLst>
                  <a:ext uri="{FF2B5EF4-FFF2-40B4-BE49-F238E27FC236}">
                    <a16:creationId xmlns:a16="http://schemas.microsoft.com/office/drawing/2014/main" id="{8D4C55EA-E921-FD5A-0737-3DFE986FAF5B}"/>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68" name="Group 467">
              <a:extLst>
                <a:ext uri="{FF2B5EF4-FFF2-40B4-BE49-F238E27FC236}">
                  <a16:creationId xmlns:a16="http://schemas.microsoft.com/office/drawing/2014/main" id="{BBECCBA0-E640-72D6-31C1-1FAB998651AA}"/>
                </a:ext>
              </a:extLst>
            </p:cNvPr>
            <p:cNvGrpSpPr/>
            <p:nvPr/>
          </p:nvGrpSpPr>
          <p:grpSpPr>
            <a:xfrm>
              <a:off x="2371549" y="2852591"/>
              <a:ext cx="42073" cy="42073"/>
              <a:chOff x="4044210" y="3548209"/>
              <a:chExt cx="42073" cy="42073"/>
            </a:xfrm>
          </p:grpSpPr>
          <p:cxnSp>
            <p:nvCxnSpPr>
              <p:cNvPr id="469" name="Straight Connector 468">
                <a:extLst>
                  <a:ext uri="{FF2B5EF4-FFF2-40B4-BE49-F238E27FC236}">
                    <a16:creationId xmlns:a16="http://schemas.microsoft.com/office/drawing/2014/main" id="{66626B64-7D14-0ED9-F73F-3CD8334CBBCA}"/>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70" name="Straight Connector 469">
                <a:extLst>
                  <a:ext uri="{FF2B5EF4-FFF2-40B4-BE49-F238E27FC236}">
                    <a16:creationId xmlns:a16="http://schemas.microsoft.com/office/drawing/2014/main" id="{4259B24F-EEF3-7B15-6152-9527F97B5A61}"/>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71" name="Group 470">
              <a:extLst>
                <a:ext uri="{FF2B5EF4-FFF2-40B4-BE49-F238E27FC236}">
                  <a16:creationId xmlns:a16="http://schemas.microsoft.com/office/drawing/2014/main" id="{D2DCA9BB-B88F-DE0D-1C67-AD433B0CCCA9}"/>
                </a:ext>
              </a:extLst>
            </p:cNvPr>
            <p:cNvGrpSpPr/>
            <p:nvPr/>
          </p:nvGrpSpPr>
          <p:grpSpPr>
            <a:xfrm>
              <a:off x="3160663" y="3924066"/>
              <a:ext cx="42073" cy="42073"/>
              <a:chOff x="4044210" y="3548209"/>
              <a:chExt cx="42073" cy="42073"/>
            </a:xfrm>
          </p:grpSpPr>
          <p:cxnSp>
            <p:nvCxnSpPr>
              <p:cNvPr id="472" name="Straight Connector 471">
                <a:extLst>
                  <a:ext uri="{FF2B5EF4-FFF2-40B4-BE49-F238E27FC236}">
                    <a16:creationId xmlns:a16="http://schemas.microsoft.com/office/drawing/2014/main" id="{550C72C3-C8BE-67E4-3AE9-925E49B3F11F}"/>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73" name="Straight Connector 472">
                <a:extLst>
                  <a:ext uri="{FF2B5EF4-FFF2-40B4-BE49-F238E27FC236}">
                    <a16:creationId xmlns:a16="http://schemas.microsoft.com/office/drawing/2014/main" id="{1D6D0CB4-5CE9-FA9F-8640-725968B8A478}"/>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74" name="Group 473">
              <a:extLst>
                <a:ext uri="{FF2B5EF4-FFF2-40B4-BE49-F238E27FC236}">
                  <a16:creationId xmlns:a16="http://schemas.microsoft.com/office/drawing/2014/main" id="{A5979468-A022-2F89-034C-6987DF97636A}"/>
                </a:ext>
              </a:extLst>
            </p:cNvPr>
            <p:cNvGrpSpPr/>
            <p:nvPr/>
          </p:nvGrpSpPr>
          <p:grpSpPr>
            <a:xfrm>
              <a:off x="2294883" y="2807712"/>
              <a:ext cx="42073" cy="42073"/>
              <a:chOff x="4044210" y="3548209"/>
              <a:chExt cx="42073" cy="42073"/>
            </a:xfrm>
          </p:grpSpPr>
          <p:cxnSp>
            <p:nvCxnSpPr>
              <p:cNvPr id="475" name="Straight Connector 474">
                <a:extLst>
                  <a:ext uri="{FF2B5EF4-FFF2-40B4-BE49-F238E27FC236}">
                    <a16:creationId xmlns:a16="http://schemas.microsoft.com/office/drawing/2014/main" id="{2368CB97-218B-BA43-62B1-65991440ABB5}"/>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76" name="Straight Connector 475">
                <a:extLst>
                  <a:ext uri="{FF2B5EF4-FFF2-40B4-BE49-F238E27FC236}">
                    <a16:creationId xmlns:a16="http://schemas.microsoft.com/office/drawing/2014/main" id="{C02D1965-ADA2-3F64-8BED-B02E5C18921E}"/>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80" name="Group 479">
              <a:extLst>
                <a:ext uri="{FF2B5EF4-FFF2-40B4-BE49-F238E27FC236}">
                  <a16:creationId xmlns:a16="http://schemas.microsoft.com/office/drawing/2014/main" id="{8C9476B8-BC2F-7968-E7C4-FC04B66AA18C}"/>
                </a:ext>
              </a:extLst>
            </p:cNvPr>
            <p:cNvGrpSpPr/>
            <p:nvPr/>
          </p:nvGrpSpPr>
          <p:grpSpPr>
            <a:xfrm>
              <a:off x="2583787" y="3203205"/>
              <a:ext cx="42073" cy="42073"/>
              <a:chOff x="4044210" y="3548209"/>
              <a:chExt cx="42073" cy="42073"/>
            </a:xfrm>
          </p:grpSpPr>
          <p:cxnSp>
            <p:nvCxnSpPr>
              <p:cNvPr id="481" name="Straight Connector 480">
                <a:extLst>
                  <a:ext uri="{FF2B5EF4-FFF2-40B4-BE49-F238E27FC236}">
                    <a16:creationId xmlns:a16="http://schemas.microsoft.com/office/drawing/2014/main" id="{76DDC299-C417-1413-1A56-D893D2A64447}"/>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82" name="Straight Connector 481">
                <a:extLst>
                  <a:ext uri="{FF2B5EF4-FFF2-40B4-BE49-F238E27FC236}">
                    <a16:creationId xmlns:a16="http://schemas.microsoft.com/office/drawing/2014/main" id="{C6EBF14E-6C30-DF39-26AA-AB6AC9573777}"/>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83" name="Group 482">
              <a:extLst>
                <a:ext uri="{FF2B5EF4-FFF2-40B4-BE49-F238E27FC236}">
                  <a16:creationId xmlns:a16="http://schemas.microsoft.com/office/drawing/2014/main" id="{6FBE4ABE-1D2A-16B8-3CB9-692ABB29F9D1}"/>
                </a:ext>
              </a:extLst>
            </p:cNvPr>
            <p:cNvGrpSpPr/>
            <p:nvPr/>
          </p:nvGrpSpPr>
          <p:grpSpPr>
            <a:xfrm>
              <a:off x="3025093" y="3893212"/>
              <a:ext cx="42073" cy="42073"/>
              <a:chOff x="4044210" y="3548209"/>
              <a:chExt cx="42073" cy="42073"/>
            </a:xfrm>
          </p:grpSpPr>
          <p:cxnSp>
            <p:nvCxnSpPr>
              <p:cNvPr id="484" name="Straight Connector 483">
                <a:extLst>
                  <a:ext uri="{FF2B5EF4-FFF2-40B4-BE49-F238E27FC236}">
                    <a16:creationId xmlns:a16="http://schemas.microsoft.com/office/drawing/2014/main" id="{A440746D-769B-D8E4-380A-DF7FAAEE8A73}"/>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85" name="Straight Connector 484">
                <a:extLst>
                  <a:ext uri="{FF2B5EF4-FFF2-40B4-BE49-F238E27FC236}">
                    <a16:creationId xmlns:a16="http://schemas.microsoft.com/office/drawing/2014/main" id="{78371AA5-82D2-AB0F-CDB7-D7D2DAB3A1AE}"/>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86" name="Group 485">
              <a:extLst>
                <a:ext uri="{FF2B5EF4-FFF2-40B4-BE49-F238E27FC236}">
                  <a16:creationId xmlns:a16="http://schemas.microsoft.com/office/drawing/2014/main" id="{D8993FC8-89EA-BCA0-FB94-D62ACBC7B840}"/>
                </a:ext>
              </a:extLst>
            </p:cNvPr>
            <p:cNvGrpSpPr/>
            <p:nvPr/>
          </p:nvGrpSpPr>
          <p:grpSpPr>
            <a:xfrm>
              <a:off x="2605293" y="3231254"/>
              <a:ext cx="42073" cy="42073"/>
              <a:chOff x="4044210" y="3548209"/>
              <a:chExt cx="42073" cy="42073"/>
            </a:xfrm>
          </p:grpSpPr>
          <p:cxnSp>
            <p:nvCxnSpPr>
              <p:cNvPr id="487" name="Straight Connector 486">
                <a:extLst>
                  <a:ext uri="{FF2B5EF4-FFF2-40B4-BE49-F238E27FC236}">
                    <a16:creationId xmlns:a16="http://schemas.microsoft.com/office/drawing/2014/main" id="{C88367B3-1ABC-A462-02AA-34BB47AFD77D}"/>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88" name="Straight Connector 487">
                <a:extLst>
                  <a:ext uri="{FF2B5EF4-FFF2-40B4-BE49-F238E27FC236}">
                    <a16:creationId xmlns:a16="http://schemas.microsoft.com/office/drawing/2014/main" id="{806CDA6A-43AF-E798-297E-46911A067F9D}"/>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89" name="Group 488">
              <a:extLst>
                <a:ext uri="{FF2B5EF4-FFF2-40B4-BE49-F238E27FC236}">
                  <a16:creationId xmlns:a16="http://schemas.microsoft.com/office/drawing/2014/main" id="{2485F412-EC3D-1DCF-FB26-A310E3111116}"/>
                </a:ext>
              </a:extLst>
            </p:cNvPr>
            <p:cNvGrpSpPr/>
            <p:nvPr/>
          </p:nvGrpSpPr>
          <p:grpSpPr>
            <a:xfrm>
              <a:off x="2529559" y="3186375"/>
              <a:ext cx="42073" cy="42073"/>
              <a:chOff x="4044210" y="3548209"/>
              <a:chExt cx="42073" cy="42073"/>
            </a:xfrm>
          </p:grpSpPr>
          <p:cxnSp>
            <p:nvCxnSpPr>
              <p:cNvPr id="490" name="Straight Connector 489">
                <a:extLst>
                  <a:ext uri="{FF2B5EF4-FFF2-40B4-BE49-F238E27FC236}">
                    <a16:creationId xmlns:a16="http://schemas.microsoft.com/office/drawing/2014/main" id="{94F7540F-5974-8A23-32C9-1042FA08AE3E}"/>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91" name="Straight Connector 490">
                <a:extLst>
                  <a:ext uri="{FF2B5EF4-FFF2-40B4-BE49-F238E27FC236}">
                    <a16:creationId xmlns:a16="http://schemas.microsoft.com/office/drawing/2014/main" id="{88D0706A-2109-43DB-7C54-28B2D8402468}"/>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92" name="Group 491">
              <a:extLst>
                <a:ext uri="{FF2B5EF4-FFF2-40B4-BE49-F238E27FC236}">
                  <a16:creationId xmlns:a16="http://schemas.microsoft.com/office/drawing/2014/main" id="{AC8944D3-7A38-BA02-8560-FF8F20959BCF}"/>
                </a:ext>
              </a:extLst>
            </p:cNvPr>
            <p:cNvGrpSpPr/>
            <p:nvPr/>
          </p:nvGrpSpPr>
          <p:grpSpPr>
            <a:xfrm>
              <a:off x="2223824" y="2724500"/>
              <a:ext cx="42073" cy="42073"/>
              <a:chOff x="4044210" y="3548209"/>
              <a:chExt cx="42073" cy="42073"/>
            </a:xfrm>
          </p:grpSpPr>
          <p:cxnSp>
            <p:nvCxnSpPr>
              <p:cNvPr id="493" name="Straight Connector 492">
                <a:extLst>
                  <a:ext uri="{FF2B5EF4-FFF2-40B4-BE49-F238E27FC236}">
                    <a16:creationId xmlns:a16="http://schemas.microsoft.com/office/drawing/2014/main" id="{BCBA2ADE-EDE3-2A3E-5133-643E30D97957}"/>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94" name="Straight Connector 493">
                <a:extLst>
                  <a:ext uri="{FF2B5EF4-FFF2-40B4-BE49-F238E27FC236}">
                    <a16:creationId xmlns:a16="http://schemas.microsoft.com/office/drawing/2014/main" id="{E8FD4FB9-FA83-B712-7DE8-D281758D120C}"/>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495" name="Group 494">
              <a:extLst>
                <a:ext uri="{FF2B5EF4-FFF2-40B4-BE49-F238E27FC236}">
                  <a16:creationId xmlns:a16="http://schemas.microsoft.com/office/drawing/2014/main" id="{6B746836-2F89-3F4A-57EA-7DC801F17607}"/>
                </a:ext>
              </a:extLst>
            </p:cNvPr>
            <p:cNvGrpSpPr/>
            <p:nvPr/>
          </p:nvGrpSpPr>
          <p:grpSpPr>
            <a:xfrm>
              <a:off x="2431387" y="2906819"/>
              <a:ext cx="42073" cy="42073"/>
              <a:chOff x="4044210" y="3548209"/>
              <a:chExt cx="42073" cy="42073"/>
            </a:xfrm>
          </p:grpSpPr>
          <p:cxnSp>
            <p:nvCxnSpPr>
              <p:cNvPr id="496" name="Straight Connector 495">
                <a:extLst>
                  <a:ext uri="{FF2B5EF4-FFF2-40B4-BE49-F238E27FC236}">
                    <a16:creationId xmlns:a16="http://schemas.microsoft.com/office/drawing/2014/main" id="{A6D283A1-497E-EE13-2882-5BFD7DFDB667}"/>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497" name="Straight Connector 496">
                <a:extLst>
                  <a:ext uri="{FF2B5EF4-FFF2-40B4-BE49-F238E27FC236}">
                    <a16:creationId xmlns:a16="http://schemas.microsoft.com/office/drawing/2014/main" id="{23A95575-0B1B-D392-883E-2AFC326FBC42}"/>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sp>
        <p:nvSpPr>
          <p:cNvPr id="499" name="Freeform: Shape 498">
            <a:extLst>
              <a:ext uri="{FF2B5EF4-FFF2-40B4-BE49-F238E27FC236}">
                <a16:creationId xmlns:a16="http://schemas.microsoft.com/office/drawing/2014/main" id="{9DAE8B6A-864B-D350-F757-7D7A0DE7077A}"/>
              </a:ext>
            </a:extLst>
          </p:cNvPr>
          <p:cNvSpPr/>
          <p:nvPr/>
        </p:nvSpPr>
        <p:spPr bwMode="auto">
          <a:xfrm>
            <a:off x="7100515" y="2320909"/>
            <a:ext cx="4309607" cy="1979875"/>
          </a:xfrm>
          <a:custGeom>
            <a:avLst/>
            <a:gdLst>
              <a:gd name="connsiteX0" fmla="*/ 0 w 4309607"/>
              <a:gd name="connsiteY0" fmla="*/ 0 h 1979875"/>
              <a:gd name="connsiteX1" fmla="*/ 0 w 4309607"/>
              <a:gd name="connsiteY1" fmla="*/ 1979875 h 1979875"/>
              <a:gd name="connsiteX2" fmla="*/ 4309607 w 4309607"/>
              <a:gd name="connsiteY2" fmla="*/ 1979875 h 1979875"/>
            </a:gdLst>
            <a:ahLst/>
            <a:cxnLst>
              <a:cxn ang="0">
                <a:pos x="connsiteX0" y="connsiteY0"/>
              </a:cxn>
              <a:cxn ang="0">
                <a:pos x="connsiteX1" y="connsiteY1"/>
              </a:cxn>
              <a:cxn ang="0">
                <a:pos x="connsiteX2" y="connsiteY2"/>
              </a:cxn>
            </a:cxnLst>
            <a:rect l="l" t="t" r="r" b="b"/>
            <a:pathLst>
              <a:path w="4309607" h="1979875">
                <a:moveTo>
                  <a:pt x="0" y="0"/>
                </a:moveTo>
                <a:lnTo>
                  <a:pt x="0" y="1979875"/>
                </a:lnTo>
                <a:lnTo>
                  <a:pt x="4309607" y="1979875"/>
                </a:lnTo>
              </a:path>
            </a:pathLst>
          </a:custGeom>
          <a:noFill/>
          <a:ln w="28575">
            <a:solidFill>
              <a:schemeClr val="bg1"/>
            </a:solidFill>
            <a:miter lim="800000"/>
            <a:headEnd/>
            <a:tailEnd/>
          </a:ln>
        </p:spPr>
        <p:txBody>
          <a:bodyPr rtlCol="0" anchor="ctr"/>
          <a:lstStyle/>
          <a:p>
            <a:pPr algn="ctr"/>
            <a:endParaRPr lang="en-US" dirty="0"/>
          </a:p>
        </p:txBody>
      </p:sp>
      <p:grpSp>
        <p:nvGrpSpPr>
          <p:cNvPr id="500" name="Group 499">
            <a:extLst>
              <a:ext uri="{FF2B5EF4-FFF2-40B4-BE49-F238E27FC236}">
                <a16:creationId xmlns:a16="http://schemas.microsoft.com/office/drawing/2014/main" id="{E9FB8B72-0C0F-A2A5-E977-B6BA164960EE}"/>
              </a:ext>
            </a:extLst>
          </p:cNvPr>
          <p:cNvGrpSpPr/>
          <p:nvPr/>
        </p:nvGrpSpPr>
        <p:grpSpPr>
          <a:xfrm>
            <a:off x="6999347" y="2314283"/>
            <a:ext cx="110444" cy="1987826"/>
            <a:chOff x="286247" y="2274073"/>
            <a:chExt cx="87464" cy="1524000"/>
          </a:xfrm>
        </p:grpSpPr>
        <p:cxnSp>
          <p:nvCxnSpPr>
            <p:cNvPr id="501" name="Straight Connector 500">
              <a:extLst>
                <a:ext uri="{FF2B5EF4-FFF2-40B4-BE49-F238E27FC236}">
                  <a16:creationId xmlns:a16="http://schemas.microsoft.com/office/drawing/2014/main" id="{DAF7932A-7BD8-C0A7-AE81-CCE26E9B3E63}"/>
                </a:ext>
              </a:extLst>
            </p:cNvPr>
            <p:cNvCxnSpPr>
              <a:cxnSpLocks/>
            </p:cNvCxnSpPr>
            <p:nvPr/>
          </p:nvCxnSpPr>
          <p:spPr bwMode="auto">
            <a:xfrm>
              <a:off x="286247" y="22740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503" name="Straight Connector 502">
              <a:extLst>
                <a:ext uri="{FF2B5EF4-FFF2-40B4-BE49-F238E27FC236}">
                  <a16:creationId xmlns:a16="http://schemas.microsoft.com/office/drawing/2014/main" id="{7B60FA4D-A5A1-F2E7-662F-F06F811BCC45}"/>
                </a:ext>
              </a:extLst>
            </p:cNvPr>
            <p:cNvCxnSpPr>
              <a:cxnSpLocks/>
            </p:cNvCxnSpPr>
            <p:nvPr/>
          </p:nvCxnSpPr>
          <p:spPr bwMode="auto">
            <a:xfrm>
              <a:off x="286247" y="25788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505" name="Straight Connector 504">
              <a:extLst>
                <a:ext uri="{FF2B5EF4-FFF2-40B4-BE49-F238E27FC236}">
                  <a16:creationId xmlns:a16="http://schemas.microsoft.com/office/drawing/2014/main" id="{8892228D-BD13-978C-CC21-90D77A466612}"/>
                </a:ext>
              </a:extLst>
            </p:cNvPr>
            <p:cNvCxnSpPr>
              <a:cxnSpLocks/>
            </p:cNvCxnSpPr>
            <p:nvPr/>
          </p:nvCxnSpPr>
          <p:spPr bwMode="auto">
            <a:xfrm>
              <a:off x="286247" y="28836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507" name="Straight Connector 506">
              <a:extLst>
                <a:ext uri="{FF2B5EF4-FFF2-40B4-BE49-F238E27FC236}">
                  <a16:creationId xmlns:a16="http://schemas.microsoft.com/office/drawing/2014/main" id="{175811B7-08E7-EB1A-D2A4-2CCEE9EB0584}"/>
                </a:ext>
              </a:extLst>
            </p:cNvPr>
            <p:cNvCxnSpPr>
              <a:cxnSpLocks/>
            </p:cNvCxnSpPr>
            <p:nvPr/>
          </p:nvCxnSpPr>
          <p:spPr bwMode="auto">
            <a:xfrm>
              <a:off x="286247" y="31884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509" name="Straight Connector 508">
              <a:extLst>
                <a:ext uri="{FF2B5EF4-FFF2-40B4-BE49-F238E27FC236}">
                  <a16:creationId xmlns:a16="http://schemas.microsoft.com/office/drawing/2014/main" id="{35B37A6D-B048-F5AA-A71B-A1E4063A0F9F}"/>
                </a:ext>
              </a:extLst>
            </p:cNvPr>
            <p:cNvCxnSpPr>
              <a:cxnSpLocks/>
            </p:cNvCxnSpPr>
            <p:nvPr/>
          </p:nvCxnSpPr>
          <p:spPr bwMode="auto">
            <a:xfrm>
              <a:off x="286247" y="3493273"/>
              <a:ext cx="87464" cy="0"/>
            </a:xfrm>
            <a:prstGeom prst="line">
              <a:avLst/>
            </a:prstGeom>
            <a:noFill/>
            <a:ln w="28575" cap="flat" cmpd="sng" algn="ctr">
              <a:solidFill>
                <a:schemeClr val="bg1"/>
              </a:solidFill>
              <a:prstDash val="solid"/>
              <a:round/>
              <a:headEnd type="none" w="med" len="med"/>
              <a:tailEnd type="none" w="med" len="med"/>
            </a:ln>
            <a:effectLst/>
          </p:spPr>
        </p:cxnSp>
        <p:cxnSp>
          <p:nvCxnSpPr>
            <p:cNvPr id="511" name="Straight Connector 510">
              <a:extLst>
                <a:ext uri="{FF2B5EF4-FFF2-40B4-BE49-F238E27FC236}">
                  <a16:creationId xmlns:a16="http://schemas.microsoft.com/office/drawing/2014/main" id="{A285509B-9D12-8A17-6FFE-B508EFC776D6}"/>
                </a:ext>
              </a:extLst>
            </p:cNvPr>
            <p:cNvCxnSpPr>
              <a:cxnSpLocks/>
            </p:cNvCxnSpPr>
            <p:nvPr/>
          </p:nvCxnSpPr>
          <p:spPr bwMode="auto">
            <a:xfrm>
              <a:off x="286247" y="3798073"/>
              <a:ext cx="87464" cy="0"/>
            </a:xfrm>
            <a:prstGeom prst="line">
              <a:avLst/>
            </a:prstGeom>
            <a:noFill/>
            <a:ln w="28575" cap="flat" cmpd="sng" algn="ctr">
              <a:solidFill>
                <a:schemeClr val="bg1"/>
              </a:solidFill>
              <a:prstDash val="solid"/>
              <a:round/>
              <a:headEnd type="none" w="med" len="med"/>
              <a:tailEnd type="none" w="med" len="med"/>
            </a:ln>
            <a:effectLst/>
          </p:spPr>
        </p:cxnSp>
      </p:grpSp>
      <p:sp>
        <p:nvSpPr>
          <p:cNvPr id="512" name="TextBox 511">
            <a:extLst>
              <a:ext uri="{FF2B5EF4-FFF2-40B4-BE49-F238E27FC236}">
                <a16:creationId xmlns:a16="http://schemas.microsoft.com/office/drawing/2014/main" id="{261C8B15-EED3-A99A-3A90-C6CC56083F8F}"/>
              </a:ext>
            </a:extLst>
          </p:cNvPr>
          <p:cNvSpPr txBox="1"/>
          <p:nvPr/>
        </p:nvSpPr>
        <p:spPr bwMode="auto">
          <a:xfrm>
            <a:off x="6645966" y="2155257"/>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514" name="TextBox 513">
            <a:extLst>
              <a:ext uri="{FF2B5EF4-FFF2-40B4-BE49-F238E27FC236}">
                <a16:creationId xmlns:a16="http://schemas.microsoft.com/office/drawing/2014/main" id="{4C275FF7-7B08-EE6C-2BEB-28EF1A260438}"/>
              </a:ext>
            </a:extLst>
          </p:cNvPr>
          <p:cNvSpPr txBox="1"/>
          <p:nvPr/>
        </p:nvSpPr>
        <p:spPr bwMode="auto">
          <a:xfrm>
            <a:off x="6645966" y="2555473"/>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0.8</a:t>
            </a:r>
          </a:p>
        </p:txBody>
      </p:sp>
      <p:sp>
        <p:nvSpPr>
          <p:cNvPr id="516" name="TextBox 515">
            <a:extLst>
              <a:ext uri="{FF2B5EF4-FFF2-40B4-BE49-F238E27FC236}">
                <a16:creationId xmlns:a16="http://schemas.microsoft.com/office/drawing/2014/main" id="{2C796EF2-71ED-8570-5972-1E4C821F20D8}"/>
              </a:ext>
            </a:extLst>
          </p:cNvPr>
          <p:cNvSpPr txBox="1"/>
          <p:nvPr/>
        </p:nvSpPr>
        <p:spPr bwMode="auto">
          <a:xfrm>
            <a:off x="6645966" y="2945088"/>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0.6</a:t>
            </a:r>
          </a:p>
        </p:txBody>
      </p:sp>
      <p:sp>
        <p:nvSpPr>
          <p:cNvPr id="518" name="TextBox 517">
            <a:extLst>
              <a:ext uri="{FF2B5EF4-FFF2-40B4-BE49-F238E27FC236}">
                <a16:creationId xmlns:a16="http://schemas.microsoft.com/office/drawing/2014/main" id="{46F9DEF1-69D9-70DE-A1FA-DAF813795C4B}"/>
              </a:ext>
            </a:extLst>
          </p:cNvPr>
          <p:cNvSpPr txBox="1"/>
          <p:nvPr/>
        </p:nvSpPr>
        <p:spPr bwMode="auto">
          <a:xfrm>
            <a:off x="6645966" y="3361207"/>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0.4</a:t>
            </a:r>
          </a:p>
        </p:txBody>
      </p:sp>
      <p:sp>
        <p:nvSpPr>
          <p:cNvPr id="520" name="TextBox 519">
            <a:extLst>
              <a:ext uri="{FF2B5EF4-FFF2-40B4-BE49-F238E27FC236}">
                <a16:creationId xmlns:a16="http://schemas.microsoft.com/office/drawing/2014/main" id="{7EF79BAC-5B34-7FA0-6EA3-4E8EC34AB0B2}"/>
              </a:ext>
            </a:extLst>
          </p:cNvPr>
          <p:cNvSpPr txBox="1"/>
          <p:nvPr/>
        </p:nvSpPr>
        <p:spPr bwMode="auto">
          <a:xfrm>
            <a:off x="6645966" y="3733593"/>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0.2</a:t>
            </a:r>
          </a:p>
        </p:txBody>
      </p:sp>
      <p:sp>
        <p:nvSpPr>
          <p:cNvPr id="522" name="TextBox 521">
            <a:extLst>
              <a:ext uri="{FF2B5EF4-FFF2-40B4-BE49-F238E27FC236}">
                <a16:creationId xmlns:a16="http://schemas.microsoft.com/office/drawing/2014/main" id="{BCE559CF-2263-E347-76F0-0A07EF46DA47}"/>
              </a:ext>
            </a:extLst>
          </p:cNvPr>
          <p:cNvSpPr txBox="1"/>
          <p:nvPr/>
        </p:nvSpPr>
        <p:spPr bwMode="auto">
          <a:xfrm>
            <a:off x="6782220" y="414971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523" name="TextBox 522">
            <a:extLst>
              <a:ext uri="{FF2B5EF4-FFF2-40B4-BE49-F238E27FC236}">
                <a16:creationId xmlns:a16="http://schemas.microsoft.com/office/drawing/2014/main" id="{C8E9FE46-5645-CF6C-457E-86E47538185B}"/>
              </a:ext>
            </a:extLst>
          </p:cNvPr>
          <p:cNvSpPr txBox="1"/>
          <p:nvPr/>
        </p:nvSpPr>
        <p:spPr bwMode="auto">
          <a:xfrm>
            <a:off x="6966425" y="4332593"/>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nvGrpSpPr>
          <p:cNvPr id="524" name="Group 523">
            <a:extLst>
              <a:ext uri="{FF2B5EF4-FFF2-40B4-BE49-F238E27FC236}">
                <a16:creationId xmlns:a16="http://schemas.microsoft.com/office/drawing/2014/main" id="{D44C9B11-7C22-7094-0E66-6C5315702E43}"/>
              </a:ext>
            </a:extLst>
          </p:cNvPr>
          <p:cNvGrpSpPr/>
          <p:nvPr/>
        </p:nvGrpSpPr>
        <p:grpSpPr>
          <a:xfrm>
            <a:off x="7103165" y="4311386"/>
            <a:ext cx="4060466" cy="92765"/>
            <a:chOff x="2013005" y="4700547"/>
            <a:chExt cx="3701334" cy="109995"/>
          </a:xfrm>
        </p:grpSpPr>
        <p:cxnSp>
          <p:nvCxnSpPr>
            <p:cNvPr id="525" name="Straight Connector 524">
              <a:extLst>
                <a:ext uri="{FF2B5EF4-FFF2-40B4-BE49-F238E27FC236}">
                  <a16:creationId xmlns:a16="http://schemas.microsoft.com/office/drawing/2014/main" id="{84CC2566-BB52-61CE-9FBA-F8A822121F26}"/>
                </a:ext>
              </a:extLst>
            </p:cNvPr>
            <p:cNvCxnSpPr>
              <a:cxnSpLocks/>
            </p:cNvCxnSpPr>
            <p:nvPr/>
          </p:nvCxnSpPr>
          <p:spPr bwMode="auto">
            <a:xfrm rot="5400000">
              <a:off x="5659341" y="4755545"/>
              <a:ext cx="109995" cy="0"/>
            </a:xfrm>
            <a:prstGeom prst="line">
              <a:avLst/>
            </a:prstGeom>
            <a:noFill/>
            <a:ln w="28575" cap="flat" cmpd="sng" algn="ctr">
              <a:solidFill>
                <a:schemeClr val="bg1"/>
              </a:solidFill>
              <a:prstDash val="solid"/>
              <a:round/>
              <a:headEnd type="none" w="med" len="med"/>
              <a:tailEnd type="none" w="med" len="med"/>
            </a:ln>
            <a:effectLst/>
          </p:spPr>
        </p:cxnSp>
        <p:cxnSp>
          <p:nvCxnSpPr>
            <p:cNvPr id="526" name="Straight Connector 525">
              <a:extLst>
                <a:ext uri="{FF2B5EF4-FFF2-40B4-BE49-F238E27FC236}">
                  <a16:creationId xmlns:a16="http://schemas.microsoft.com/office/drawing/2014/main" id="{76DF94DE-5215-B8B0-B5D5-6AA52F198468}"/>
                </a:ext>
              </a:extLst>
            </p:cNvPr>
            <p:cNvCxnSpPr>
              <a:cxnSpLocks/>
            </p:cNvCxnSpPr>
            <p:nvPr/>
          </p:nvCxnSpPr>
          <p:spPr bwMode="auto">
            <a:xfrm rot="5400000">
              <a:off x="5042452" y="4755545"/>
              <a:ext cx="109995" cy="0"/>
            </a:xfrm>
            <a:prstGeom prst="line">
              <a:avLst/>
            </a:prstGeom>
            <a:noFill/>
            <a:ln w="28575" cap="flat" cmpd="sng" algn="ctr">
              <a:solidFill>
                <a:schemeClr val="bg1"/>
              </a:solidFill>
              <a:prstDash val="solid"/>
              <a:round/>
              <a:headEnd type="none" w="med" len="med"/>
              <a:tailEnd type="none" w="med" len="med"/>
            </a:ln>
            <a:effectLst/>
          </p:spPr>
        </p:cxnSp>
        <p:cxnSp>
          <p:nvCxnSpPr>
            <p:cNvPr id="527" name="Straight Connector 526">
              <a:extLst>
                <a:ext uri="{FF2B5EF4-FFF2-40B4-BE49-F238E27FC236}">
                  <a16:creationId xmlns:a16="http://schemas.microsoft.com/office/drawing/2014/main" id="{CAB2A36A-6179-088E-1562-6D3253DABA3D}"/>
                </a:ext>
              </a:extLst>
            </p:cNvPr>
            <p:cNvCxnSpPr>
              <a:cxnSpLocks/>
            </p:cNvCxnSpPr>
            <p:nvPr/>
          </p:nvCxnSpPr>
          <p:spPr bwMode="auto">
            <a:xfrm rot="5400000">
              <a:off x="4425563" y="4755545"/>
              <a:ext cx="109995" cy="0"/>
            </a:xfrm>
            <a:prstGeom prst="line">
              <a:avLst/>
            </a:prstGeom>
            <a:noFill/>
            <a:ln w="28575" cap="flat" cmpd="sng" algn="ctr">
              <a:solidFill>
                <a:schemeClr val="bg1"/>
              </a:solidFill>
              <a:prstDash val="solid"/>
              <a:round/>
              <a:headEnd type="none" w="med" len="med"/>
              <a:tailEnd type="none" w="med" len="med"/>
            </a:ln>
            <a:effectLst/>
          </p:spPr>
        </p:cxnSp>
        <p:cxnSp>
          <p:nvCxnSpPr>
            <p:cNvPr id="528" name="Straight Connector 527">
              <a:extLst>
                <a:ext uri="{FF2B5EF4-FFF2-40B4-BE49-F238E27FC236}">
                  <a16:creationId xmlns:a16="http://schemas.microsoft.com/office/drawing/2014/main" id="{10A8F4FF-E1FC-F5BD-45B8-FCF3172EC000}"/>
                </a:ext>
              </a:extLst>
            </p:cNvPr>
            <p:cNvCxnSpPr>
              <a:cxnSpLocks/>
            </p:cNvCxnSpPr>
            <p:nvPr/>
          </p:nvCxnSpPr>
          <p:spPr bwMode="auto">
            <a:xfrm rot="5400000">
              <a:off x="3808674" y="4755545"/>
              <a:ext cx="109995" cy="0"/>
            </a:xfrm>
            <a:prstGeom prst="line">
              <a:avLst/>
            </a:prstGeom>
            <a:noFill/>
            <a:ln w="28575" cap="flat" cmpd="sng" algn="ctr">
              <a:solidFill>
                <a:schemeClr val="bg1"/>
              </a:solidFill>
              <a:prstDash val="solid"/>
              <a:round/>
              <a:headEnd type="none" w="med" len="med"/>
              <a:tailEnd type="none" w="med" len="med"/>
            </a:ln>
            <a:effectLst/>
          </p:spPr>
        </p:cxnSp>
        <p:cxnSp>
          <p:nvCxnSpPr>
            <p:cNvPr id="529" name="Straight Connector 528">
              <a:extLst>
                <a:ext uri="{FF2B5EF4-FFF2-40B4-BE49-F238E27FC236}">
                  <a16:creationId xmlns:a16="http://schemas.microsoft.com/office/drawing/2014/main" id="{543BD599-A8BE-A4BA-04C9-DD86527BEF5F}"/>
                </a:ext>
              </a:extLst>
            </p:cNvPr>
            <p:cNvCxnSpPr>
              <a:cxnSpLocks/>
            </p:cNvCxnSpPr>
            <p:nvPr/>
          </p:nvCxnSpPr>
          <p:spPr bwMode="auto">
            <a:xfrm rot="5400000">
              <a:off x="3191785" y="4755545"/>
              <a:ext cx="109995" cy="0"/>
            </a:xfrm>
            <a:prstGeom prst="line">
              <a:avLst/>
            </a:prstGeom>
            <a:noFill/>
            <a:ln w="28575" cap="flat" cmpd="sng" algn="ctr">
              <a:solidFill>
                <a:schemeClr val="bg1"/>
              </a:solidFill>
              <a:prstDash val="solid"/>
              <a:round/>
              <a:headEnd type="none" w="med" len="med"/>
              <a:tailEnd type="none" w="med" len="med"/>
            </a:ln>
            <a:effectLst/>
          </p:spPr>
        </p:cxnSp>
        <p:cxnSp>
          <p:nvCxnSpPr>
            <p:cNvPr id="530" name="Straight Connector 529">
              <a:extLst>
                <a:ext uri="{FF2B5EF4-FFF2-40B4-BE49-F238E27FC236}">
                  <a16:creationId xmlns:a16="http://schemas.microsoft.com/office/drawing/2014/main" id="{6FD6A690-2283-21BE-36FA-F85867EAD648}"/>
                </a:ext>
              </a:extLst>
            </p:cNvPr>
            <p:cNvCxnSpPr>
              <a:cxnSpLocks/>
            </p:cNvCxnSpPr>
            <p:nvPr/>
          </p:nvCxnSpPr>
          <p:spPr bwMode="auto">
            <a:xfrm rot="5400000">
              <a:off x="2574896" y="4755545"/>
              <a:ext cx="109995" cy="0"/>
            </a:xfrm>
            <a:prstGeom prst="line">
              <a:avLst/>
            </a:prstGeom>
            <a:noFill/>
            <a:ln w="28575" cap="flat" cmpd="sng" algn="ctr">
              <a:solidFill>
                <a:schemeClr val="bg1"/>
              </a:solidFill>
              <a:prstDash val="solid"/>
              <a:round/>
              <a:headEnd type="none" w="med" len="med"/>
              <a:tailEnd type="none" w="med" len="med"/>
            </a:ln>
            <a:effectLst/>
          </p:spPr>
        </p:cxnSp>
        <p:cxnSp>
          <p:nvCxnSpPr>
            <p:cNvPr id="531" name="Straight Connector 530">
              <a:extLst>
                <a:ext uri="{FF2B5EF4-FFF2-40B4-BE49-F238E27FC236}">
                  <a16:creationId xmlns:a16="http://schemas.microsoft.com/office/drawing/2014/main" id="{C78217FB-B6A3-BABE-CB35-DC3B5E7C88B1}"/>
                </a:ext>
              </a:extLst>
            </p:cNvPr>
            <p:cNvCxnSpPr>
              <a:cxnSpLocks/>
            </p:cNvCxnSpPr>
            <p:nvPr/>
          </p:nvCxnSpPr>
          <p:spPr bwMode="auto">
            <a:xfrm rot="5400000">
              <a:off x="1958007" y="4755545"/>
              <a:ext cx="109995" cy="0"/>
            </a:xfrm>
            <a:prstGeom prst="line">
              <a:avLst/>
            </a:prstGeom>
            <a:noFill/>
            <a:ln w="28575" cap="flat" cmpd="sng" algn="ctr">
              <a:solidFill>
                <a:schemeClr val="bg1"/>
              </a:solidFill>
              <a:prstDash val="solid"/>
              <a:round/>
              <a:headEnd type="none" w="med" len="med"/>
              <a:tailEnd type="none" w="med" len="med"/>
            </a:ln>
            <a:effectLst/>
          </p:spPr>
        </p:cxnSp>
      </p:grpSp>
      <p:sp>
        <p:nvSpPr>
          <p:cNvPr id="532" name="TextBox 531">
            <a:extLst>
              <a:ext uri="{FF2B5EF4-FFF2-40B4-BE49-F238E27FC236}">
                <a16:creationId xmlns:a16="http://schemas.microsoft.com/office/drawing/2014/main" id="{42124E39-4E20-4E3E-844C-E14DE728F1B9}"/>
              </a:ext>
            </a:extLst>
          </p:cNvPr>
          <p:cNvSpPr txBox="1"/>
          <p:nvPr/>
        </p:nvSpPr>
        <p:spPr bwMode="auto">
          <a:xfrm>
            <a:off x="7643611" y="434054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533" name="TextBox 532">
            <a:extLst>
              <a:ext uri="{FF2B5EF4-FFF2-40B4-BE49-F238E27FC236}">
                <a16:creationId xmlns:a16="http://schemas.microsoft.com/office/drawing/2014/main" id="{EBA11F34-5F38-5806-32AE-D8C17B584963}"/>
              </a:ext>
            </a:extLst>
          </p:cNvPr>
          <p:cNvSpPr txBox="1"/>
          <p:nvPr/>
        </p:nvSpPr>
        <p:spPr bwMode="auto">
          <a:xfrm>
            <a:off x="8296944" y="433259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534" name="TextBox 533">
            <a:extLst>
              <a:ext uri="{FF2B5EF4-FFF2-40B4-BE49-F238E27FC236}">
                <a16:creationId xmlns:a16="http://schemas.microsoft.com/office/drawing/2014/main" id="{FE6FCE90-25D1-7CC9-9EE4-7823B57B49C5}"/>
              </a:ext>
            </a:extLst>
          </p:cNvPr>
          <p:cNvSpPr txBox="1"/>
          <p:nvPr/>
        </p:nvSpPr>
        <p:spPr bwMode="auto">
          <a:xfrm>
            <a:off x="8966179" y="434054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535" name="TextBox 534">
            <a:extLst>
              <a:ext uri="{FF2B5EF4-FFF2-40B4-BE49-F238E27FC236}">
                <a16:creationId xmlns:a16="http://schemas.microsoft.com/office/drawing/2014/main" id="{4E2EF0E3-4444-610F-6B8C-6A3C0851761F}"/>
              </a:ext>
            </a:extLst>
          </p:cNvPr>
          <p:cNvSpPr txBox="1"/>
          <p:nvPr/>
        </p:nvSpPr>
        <p:spPr bwMode="auto">
          <a:xfrm>
            <a:off x="9643365" y="434054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536" name="TextBox 535">
            <a:extLst>
              <a:ext uri="{FF2B5EF4-FFF2-40B4-BE49-F238E27FC236}">
                <a16:creationId xmlns:a16="http://schemas.microsoft.com/office/drawing/2014/main" id="{273AECC3-4D89-D71C-CD0C-7D2CE7A8C208}"/>
              </a:ext>
            </a:extLst>
          </p:cNvPr>
          <p:cNvSpPr txBox="1"/>
          <p:nvPr/>
        </p:nvSpPr>
        <p:spPr bwMode="auto">
          <a:xfrm>
            <a:off x="10320552" y="434054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537" name="TextBox 536">
            <a:extLst>
              <a:ext uri="{FF2B5EF4-FFF2-40B4-BE49-F238E27FC236}">
                <a16:creationId xmlns:a16="http://schemas.microsoft.com/office/drawing/2014/main" id="{D76CA7B9-2EA6-BB18-722D-C25FCF4C6A25}"/>
              </a:ext>
            </a:extLst>
          </p:cNvPr>
          <p:cNvSpPr txBox="1"/>
          <p:nvPr/>
        </p:nvSpPr>
        <p:spPr bwMode="auto">
          <a:xfrm>
            <a:off x="10957981" y="434054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538" name="TextBox 537">
            <a:extLst>
              <a:ext uri="{FF2B5EF4-FFF2-40B4-BE49-F238E27FC236}">
                <a16:creationId xmlns:a16="http://schemas.microsoft.com/office/drawing/2014/main" id="{D6250A51-B3B9-8EDD-C18A-4B38F5C79A89}"/>
              </a:ext>
            </a:extLst>
          </p:cNvPr>
          <p:cNvSpPr txBox="1"/>
          <p:nvPr/>
        </p:nvSpPr>
        <p:spPr bwMode="auto">
          <a:xfrm>
            <a:off x="8864354" y="4541087"/>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sp>
        <p:nvSpPr>
          <p:cNvPr id="539" name="Freeform: Shape 538">
            <a:extLst>
              <a:ext uri="{FF2B5EF4-FFF2-40B4-BE49-F238E27FC236}">
                <a16:creationId xmlns:a16="http://schemas.microsoft.com/office/drawing/2014/main" id="{82D272BB-1F20-B9BF-9CE9-A8BDFA64C743}"/>
              </a:ext>
            </a:extLst>
          </p:cNvPr>
          <p:cNvSpPr/>
          <p:nvPr/>
        </p:nvSpPr>
        <p:spPr bwMode="auto">
          <a:xfrm>
            <a:off x="7120835" y="2323559"/>
            <a:ext cx="3392556" cy="1364974"/>
          </a:xfrm>
          <a:custGeom>
            <a:avLst/>
            <a:gdLst>
              <a:gd name="connsiteX0" fmla="*/ 3392556 w 3392556"/>
              <a:gd name="connsiteY0" fmla="*/ 1364974 h 1364974"/>
              <a:gd name="connsiteX1" fmla="*/ 3043582 w 3392556"/>
              <a:gd name="connsiteY1" fmla="*/ 1364974 h 1364974"/>
              <a:gd name="connsiteX2" fmla="*/ 3043582 w 3392556"/>
              <a:gd name="connsiteY2" fmla="*/ 1258957 h 1364974"/>
              <a:gd name="connsiteX3" fmla="*/ 2164522 w 3392556"/>
              <a:gd name="connsiteY3" fmla="*/ 1258957 h 1364974"/>
              <a:gd name="connsiteX4" fmla="*/ 2164522 w 3392556"/>
              <a:gd name="connsiteY4" fmla="*/ 1214783 h 1364974"/>
              <a:gd name="connsiteX5" fmla="*/ 2146852 w 3392556"/>
              <a:gd name="connsiteY5" fmla="*/ 1214783 h 1364974"/>
              <a:gd name="connsiteX6" fmla="*/ 2146852 w 3392556"/>
              <a:gd name="connsiteY6" fmla="*/ 1161774 h 1364974"/>
              <a:gd name="connsiteX7" fmla="*/ 2071756 w 3392556"/>
              <a:gd name="connsiteY7" fmla="*/ 1161774 h 1364974"/>
              <a:gd name="connsiteX8" fmla="*/ 2071756 w 3392556"/>
              <a:gd name="connsiteY8" fmla="*/ 1113183 h 1364974"/>
              <a:gd name="connsiteX9" fmla="*/ 1722782 w 3392556"/>
              <a:gd name="connsiteY9" fmla="*/ 1113183 h 1364974"/>
              <a:gd name="connsiteX10" fmla="*/ 1722782 w 3392556"/>
              <a:gd name="connsiteY10" fmla="*/ 1086679 h 1364974"/>
              <a:gd name="connsiteX11" fmla="*/ 1652104 w 3392556"/>
              <a:gd name="connsiteY11" fmla="*/ 1086679 h 1364974"/>
              <a:gd name="connsiteX12" fmla="*/ 1652104 w 3392556"/>
              <a:gd name="connsiteY12" fmla="*/ 1051339 h 1364974"/>
              <a:gd name="connsiteX13" fmla="*/ 1537252 w 3392556"/>
              <a:gd name="connsiteY13" fmla="*/ 1051339 h 1364974"/>
              <a:gd name="connsiteX14" fmla="*/ 1537252 w 3392556"/>
              <a:gd name="connsiteY14" fmla="*/ 1029252 h 1364974"/>
              <a:gd name="connsiteX15" fmla="*/ 1488661 w 3392556"/>
              <a:gd name="connsiteY15" fmla="*/ 1029252 h 1364974"/>
              <a:gd name="connsiteX16" fmla="*/ 1488661 w 3392556"/>
              <a:gd name="connsiteY16" fmla="*/ 1002748 h 1364974"/>
              <a:gd name="connsiteX17" fmla="*/ 1448904 w 3392556"/>
              <a:gd name="connsiteY17" fmla="*/ 1002748 h 1364974"/>
              <a:gd name="connsiteX18" fmla="*/ 1448904 w 3392556"/>
              <a:gd name="connsiteY18" fmla="*/ 971826 h 1364974"/>
              <a:gd name="connsiteX19" fmla="*/ 1417982 w 3392556"/>
              <a:gd name="connsiteY19" fmla="*/ 971826 h 1364974"/>
              <a:gd name="connsiteX20" fmla="*/ 1417982 w 3392556"/>
              <a:gd name="connsiteY20" fmla="*/ 940905 h 1364974"/>
              <a:gd name="connsiteX21" fmla="*/ 1263374 w 3392556"/>
              <a:gd name="connsiteY21" fmla="*/ 940905 h 1364974"/>
              <a:gd name="connsiteX22" fmla="*/ 1263374 w 3392556"/>
              <a:gd name="connsiteY22" fmla="*/ 901148 h 1364974"/>
              <a:gd name="connsiteX23" fmla="*/ 1228035 w 3392556"/>
              <a:gd name="connsiteY23" fmla="*/ 901148 h 1364974"/>
              <a:gd name="connsiteX24" fmla="*/ 1228035 w 3392556"/>
              <a:gd name="connsiteY24" fmla="*/ 879061 h 1364974"/>
              <a:gd name="connsiteX25" fmla="*/ 1205948 w 3392556"/>
              <a:gd name="connsiteY25" fmla="*/ 879061 h 1364974"/>
              <a:gd name="connsiteX26" fmla="*/ 1205948 w 3392556"/>
              <a:gd name="connsiteY26" fmla="*/ 843722 h 1364974"/>
              <a:gd name="connsiteX27" fmla="*/ 1166191 w 3392556"/>
              <a:gd name="connsiteY27" fmla="*/ 843722 h 1364974"/>
              <a:gd name="connsiteX28" fmla="*/ 1166191 w 3392556"/>
              <a:gd name="connsiteY28" fmla="*/ 799548 h 1364974"/>
              <a:gd name="connsiteX29" fmla="*/ 1126435 w 3392556"/>
              <a:gd name="connsiteY29" fmla="*/ 799548 h 1364974"/>
              <a:gd name="connsiteX30" fmla="*/ 1126435 w 3392556"/>
              <a:gd name="connsiteY30" fmla="*/ 764209 h 1364974"/>
              <a:gd name="connsiteX31" fmla="*/ 1069008 w 3392556"/>
              <a:gd name="connsiteY31" fmla="*/ 764209 h 1364974"/>
              <a:gd name="connsiteX32" fmla="*/ 1069008 w 3392556"/>
              <a:gd name="connsiteY32" fmla="*/ 737705 h 1364974"/>
              <a:gd name="connsiteX33" fmla="*/ 1011582 w 3392556"/>
              <a:gd name="connsiteY33" fmla="*/ 737705 h 1364974"/>
              <a:gd name="connsiteX34" fmla="*/ 1011582 w 3392556"/>
              <a:gd name="connsiteY34" fmla="*/ 711200 h 1364974"/>
              <a:gd name="connsiteX35" fmla="*/ 954156 w 3392556"/>
              <a:gd name="connsiteY35" fmla="*/ 711200 h 1364974"/>
              <a:gd name="connsiteX36" fmla="*/ 954156 w 3392556"/>
              <a:gd name="connsiteY36" fmla="*/ 653774 h 1364974"/>
              <a:gd name="connsiteX37" fmla="*/ 927652 w 3392556"/>
              <a:gd name="connsiteY37" fmla="*/ 653774 h 1364974"/>
              <a:gd name="connsiteX38" fmla="*/ 927652 w 3392556"/>
              <a:gd name="connsiteY38" fmla="*/ 574261 h 1364974"/>
              <a:gd name="connsiteX39" fmla="*/ 909982 w 3392556"/>
              <a:gd name="connsiteY39" fmla="*/ 574261 h 1364974"/>
              <a:gd name="connsiteX40" fmla="*/ 909982 w 3392556"/>
              <a:gd name="connsiteY40" fmla="*/ 538922 h 1364974"/>
              <a:gd name="connsiteX41" fmla="*/ 883478 w 3392556"/>
              <a:gd name="connsiteY41" fmla="*/ 538922 h 1364974"/>
              <a:gd name="connsiteX42" fmla="*/ 883478 w 3392556"/>
              <a:gd name="connsiteY42" fmla="*/ 508000 h 1364974"/>
              <a:gd name="connsiteX43" fmla="*/ 821635 w 3392556"/>
              <a:gd name="connsiteY43" fmla="*/ 508000 h 1364974"/>
              <a:gd name="connsiteX44" fmla="*/ 821635 w 3392556"/>
              <a:gd name="connsiteY44" fmla="*/ 485913 h 1364974"/>
              <a:gd name="connsiteX45" fmla="*/ 777461 w 3392556"/>
              <a:gd name="connsiteY45" fmla="*/ 485913 h 1364974"/>
              <a:gd name="connsiteX46" fmla="*/ 777461 w 3392556"/>
              <a:gd name="connsiteY46" fmla="*/ 468244 h 1364974"/>
              <a:gd name="connsiteX47" fmla="*/ 737704 w 3392556"/>
              <a:gd name="connsiteY47" fmla="*/ 468244 h 1364974"/>
              <a:gd name="connsiteX48" fmla="*/ 737704 w 3392556"/>
              <a:gd name="connsiteY48" fmla="*/ 450574 h 1364974"/>
              <a:gd name="connsiteX49" fmla="*/ 689113 w 3392556"/>
              <a:gd name="connsiteY49" fmla="*/ 450574 h 1364974"/>
              <a:gd name="connsiteX50" fmla="*/ 689113 w 3392556"/>
              <a:gd name="connsiteY50" fmla="*/ 291548 h 1364974"/>
              <a:gd name="connsiteX51" fmla="*/ 658191 w 3392556"/>
              <a:gd name="connsiteY51" fmla="*/ 291548 h 1364974"/>
              <a:gd name="connsiteX52" fmla="*/ 658191 w 3392556"/>
              <a:gd name="connsiteY52" fmla="*/ 256209 h 1364974"/>
              <a:gd name="connsiteX53" fmla="*/ 614017 w 3392556"/>
              <a:gd name="connsiteY53" fmla="*/ 256209 h 1364974"/>
              <a:gd name="connsiteX54" fmla="*/ 614017 w 3392556"/>
              <a:gd name="connsiteY54" fmla="*/ 216452 h 1364974"/>
              <a:gd name="connsiteX55" fmla="*/ 521252 w 3392556"/>
              <a:gd name="connsiteY55" fmla="*/ 216452 h 1364974"/>
              <a:gd name="connsiteX56" fmla="*/ 521252 w 3392556"/>
              <a:gd name="connsiteY56" fmla="*/ 207618 h 1364974"/>
              <a:gd name="connsiteX57" fmla="*/ 481495 w 3392556"/>
              <a:gd name="connsiteY57" fmla="*/ 207618 h 1364974"/>
              <a:gd name="connsiteX58" fmla="*/ 481495 w 3392556"/>
              <a:gd name="connsiteY58" fmla="*/ 159026 h 1364974"/>
              <a:gd name="connsiteX59" fmla="*/ 441739 w 3392556"/>
              <a:gd name="connsiteY59" fmla="*/ 159026 h 1364974"/>
              <a:gd name="connsiteX60" fmla="*/ 441739 w 3392556"/>
              <a:gd name="connsiteY60" fmla="*/ 128105 h 1364974"/>
              <a:gd name="connsiteX61" fmla="*/ 353391 w 3392556"/>
              <a:gd name="connsiteY61" fmla="*/ 128105 h 1364974"/>
              <a:gd name="connsiteX62" fmla="*/ 353391 w 3392556"/>
              <a:gd name="connsiteY62" fmla="*/ 110435 h 1364974"/>
              <a:gd name="connsiteX63" fmla="*/ 229704 w 3392556"/>
              <a:gd name="connsiteY63" fmla="*/ 110435 h 1364974"/>
              <a:gd name="connsiteX64" fmla="*/ 229704 w 3392556"/>
              <a:gd name="connsiteY64" fmla="*/ 39757 h 1364974"/>
              <a:gd name="connsiteX65" fmla="*/ 145774 w 3392556"/>
              <a:gd name="connsiteY65" fmla="*/ 39757 h 1364974"/>
              <a:gd name="connsiteX66" fmla="*/ 145774 w 3392556"/>
              <a:gd name="connsiteY66" fmla="*/ 39757 h 1364974"/>
              <a:gd name="connsiteX67" fmla="*/ 145774 w 3392556"/>
              <a:gd name="connsiteY67" fmla="*/ 0 h 1364974"/>
              <a:gd name="connsiteX68" fmla="*/ 0 w 3392556"/>
              <a:gd name="connsiteY68" fmla="*/ 0 h 1364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3392556" h="1364974">
                <a:moveTo>
                  <a:pt x="3392556" y="1364974"/>
                </a:moveTo>
                <a:lnTo>
                  <a:pt x="3043582" y="1364974"/>
                </a:lnTo>
                <a:lnTo>
                  <a:pt x="3043582" y="1258957"/>
                </a:lnTo>
                <a:lnTo>
                  <a:pt x="2164522" y="1258957"/>
                </a:lnTo>
                <a:lnTo>
                  <a:pt x="2164522" y="1214783"/>
                </a:lnTo>
                <a:lnTo>
                  <a:pt x="2146852" y="1214783"/>
                </a:lnTo>
                <a:lnTo>
                  <a:pt x="2146852" y="1161774"/>
                </a:lnTo>
                <a:lnTo>
                  <a:pt x="2071756" y="1161774"/>
                </a:lnTo>
                <a:lnTo>
                  <a:pt x="2071756" y="1113183"/>
                </a:lnTo>
                <a:lnTo>
                  <a:pt x="1722782" y="1113183"/>
                </a:lnTo>
                <a:lnTo>
                  <a:pt x="1722782" y="1086679"/>
                </a:lnTo>
                <a:lnTo>
                  <a:pt x="1652104" y="1086679"/>
                </a:lnTo>
                <a:lnTo>
                  <a:pt x="1652104" y="1051339"/>
                </a:lnTo>
                <a:lnTo>
                  <a:pt x="1537252" y="1051339"/>
                </a:lnTo>
                <a:lnTo>
                  <a:pt x="1537252" y="1029252"/>
                </a:lnTo>
                <a:lnTo>
                  <a:pt x="1488661" y="1029252"/>
                </a:lnTo>
                <a:lnTo>
                  <a:pt x="1488661" y="1002748"/>
                </a:lnTo>
                <a:lnTo>
                  <a:pt x="1448904" y="1002748"/>
                </a:lnTo>
                <a:lnTo>
                  <a:pt x="1448904" y="971826"/>
                </a:lnTo>
                <a:lnTo>
                  <a:pt x="1417982" y="971826"/>
                </a:lnTo>
                <a:lnTo>
                  <a:pt x="1417982" y="940905"/>
                </a:lnTo>
                <a:lnTo>
                  <a:pt x="1263374" y="940905"/>
                </a:lnTo>
                <a:lnTo>
                  <a:pt x="1263374" y="901148"/>
                </a:lnTo>
                <a:lnTo>
                  <a:pt x="1228035" y="901148"/>
                </a:lnTo>
                <a:lnTo>
                  <a:pt x="1228035" y="879061"/>
                </a:lnTo>
                <a:lnTo>
                  <a:pt x="1205948" y="879061"/>
                </a:lnTo>
                <a:lnTo>
                  <a:pt x="1205948" y="843722"/>
                </a:lnTo>
                <a:lnTo>
                  <a:pt x="1166191" y="843722"/>
                </a:lnTo>
                <a:lnTo>
                  <a:pt x="1166191" y="799548"/>
                </a:lnTo>
                <a:lnTo>
                  <a:pt x="1126435" y="799548"/>
                </a:lnTo>
                <a:lnTo>
                  <a:pt x="1126435" y="764209"/>
                </a:lnTo>
                <a:lnTo>
                  <a:pt x="1069008" y="764209"/>
                </a:lnTo>
                <a:lnTo>
                  <a:pt x="1069008" y="737705"/>
                </a:lnTo>
                <a:lnTo>
                  <a:pt x="1011582" y="737705"/>
                </a:lnTo>
                <a:lnTo>
                  <a:pt x="1011582" y="711200"/>
                </a:lnTo>
                <a:lnTo>
                  <a:pt x="954156" y="711200"/>
                </a:lnTo>
                <a:lnTo>
                  <a:pt x="954156" y="653774"/>
                </a:lnTo>
                <a:lnTo>
                  <a:pt x="927652" y="653774"/>
                </a:lnTo>
                <a:lnTo>
                  <a:pt x="927652" y="574261"/>
                </a:lnTo>
                <a:lnTo>
                  <a:pt x="909982" y="574261"/>
                </a:lnTo>
                <a:lnTo>
                  <a:pt x="909982" y="538922"/>
                </a:lnTo>
                <a:lnTo>
                  <a:pt x="883478" y="538922"/>
                </a:lnTo>
                <a:lnTo>
                  <a:pt x="883478" y="508000"/>
                </a:lnTo>
                <a:lnTo>
                  <a:pt x="821635" y="508000"/>
                </a:lnTo>
                <a:lnTo>
                  <a:pt x="821635" y="485913"/>
                </a:lnTo>
                <a:lnTo>
                  <a:pt x="777461" y="485913"/>
                </a:lnTo>
                <a:lnTo>
                  <a:pt x="777461" y="468244"/>
                </a:lnTo>
                <a:lnTo>
                  <a:pt x="737704" y="468244"/>
                </a:lnTo>
                <a:lnTo>
                  <a:pt x="737704" y="450574"/>
                </a:lnTo>
                <a:lnTo>
                  <a:pt x="689113" y="450574"/>
                </a:lnTo>
                <a:lnTo>
                  <a:pt x="689113" y="291548"/>
                </a:lnTo>
                <a:lnTo>
                  <a:pt x="658191" y="291548"/>
                </a:lnTo>
                <a:lnTo>
                  <a:pt x="658191" y="256209"/>
                </a:lnTo>
                <a:lnTo>
                  <a:pt x="614017" y="256209"/>
                </a:lnTo>
                <a:lnTo>
                  <a:pt x="614017" y="216452"/>
                </a:lnTo>
                <a:lnTo>
                  <a:pt x="521252" y="216452"/>
                </a:lnTo>
                <a:lnTo>
                  <a:pt x="521252" y="207618"/>
                </a:lnTo>
                <a:lnTo>
                  <a:pt x="481495" y="207618"/>
                </a:lnTo>
                <a:lnTo>
                  <a:pt x="481495" y="159026"/>
                </a:lnTo>
                <a:lnTo>
                  <a:pt x="441739" y="159026"/>
                </a:lnTo>
                <a:lnTo>
                  <a:pt x="441739" y="128105"/>
                </a:lnTo>
                <a:lnTo>
                  <a:pt x="353391" y="128105"/>
                </a:lnTo>
                <a:lnTo>
                  <a:pt x="353391" y="110435"/>
                </a:lnTo>
                <a:lnTo>
                  <a:pt x="229704" y="110435"/>
                </a:lnTo>
                <a:lnTo>
                  <a:pt x="229704" y="39757"/>
                </a:lnTo>
                <a:lnTo>
                  <a:pt x="145774" y="39757"/>
                </a:lnTo>
                <a:lnTo>
                  <a:pt x="145774" y="39757"/>
                </a:lnTo>
                <a:lnTo>
                  <a:pt x="145774"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541" name="Freeform: Shape 540">
            <a:extLst>
              <a:ext uri="{FF2B5EF4-FFF2-40B4-BE49-F238E27FC236}">
                <a16:creationId xmlns:a16="http://schemas.microsoft.com/office/drawing/2014/main" id="{A51B4CBF-C5B3-146A-BCDF-CB4D8879AAD1}"/>
              </a:ext>
            </a:extLst>
          </p:cNvPr>
          <p:cNvSpPr/>
          <p:nvPr/>
        </p:nvSpPr>
        <p:spPr bwMode="auto">
          <a:xfrm>
            <a:off x="7120835" y="2323559"/>
            <a:ext cx="3449982" cy="1766957"/>
          </a:xfrm>
          <a:custGeom>
            <a:avLst/>
            <a:gdLst>
              <a:gd name="connsiteX0" fmla="*/ 3449982 w 3449982"/>
              <a:gd name="connsiteY0" fmla="*/ 1766957 h 1766957"/>
              <a:gd name="connsiteX1" fmla="*/ 2372139 w 3449982"/>
              <a:gd name="connsiteY1" fmla="*/ 1766957 h 1766957"/>
              <a:gd name="connsiteX2" fmla="*/ 2372139 w 3449982"/>
              <a:gd name="connsiteY2" fmla="*/ 1700696 h 1766957"/>
              <a:gd name="connsiteX3" fmla="*/ 2173356 w 3449982"/>
              <a:gd name="connsiteY3" fmla="*/ 1700696 h 1766957"/>
              <a:gd name="connsiteX4" fmla="*/ 2173356 w 3449982"/>
              <a:gd name="connsiteY4" fmla="*/ 1674192 h 1766957"/>
              <a:gd name="connsiteX5" fmla="*/ 2138017 w 3449982"/>
              <a:gd name="connsiteY5" fmla="*/ 1674192 h 1766957"/>
              <a:gd name="connsiteX6" fmla="*/ 2138017 w 3449982"/>
              <a:gd name="connsiteY6" fmla="*/ 1638852 h 1766957"/>
              <a:gd name="connsiteX7" fmla="*/ 1961322 w 3449982"/>
              <a:gd name="connsiteY7" fmla="*/ 1638852 h 1766957"/>
              <a:gd name="connsiteX8" fmla="*/ 1961322 w 3449982"/>
              <a:gd name="connsiteY8" fmla="*/ 1616766 h 1766957"/>
              <a:gd name="connsiteX9" fmla="*/ 1833217 w 3449982"/>
              <a:gd name="connsiteY9" fmla="*/ 1616766 h 1766957"/>
              <a:gd name="connsiteX10" fmla="*/ 1833217 w 3449982"/>
              <a:gd name="connsiteY10" fmla="*/ 1594679 h 1766957"/>
              <a:gd name="connsiteX11" fmla="*/ 1802295 w 3449982"/>
              <a:gd name="connsiteY11" fmla="*/ 1594679 h 1766957"/>
              <a:gd name="connsiteX12" fmla="*/ 1802295 w 3449982"/>
              <a:gd name="connsiteY12" fmla="*/ 1559339 h 1766957"/>
              <a:gd name="connsiteX13" fmla="*/ 1643269 w 3449982"/>
              <a:gd name="connsiteY13" fmla="*/ 1559339 h 1766957"/>
              <a:gd name="connsiteX14" fmla="*/ 1643269 w 3449982"/>
              <a:gd name="connsiteY14" fmla="*/ 1546087 h 1766957"/>
              <a:gd name="connsiteX15" fmla="*/ 1563756 w 3449982"/>
              <a:gd name="connsiteY15" fmla="*/ 1546087 h 1766957"/>
              <a:gd name="connsiteX16" fmla="*/ 1563756 w 3449982"/>
              <a:gd name="connsiteY16" fmla="*/ 1519583 h 1766957"/>
              <a:gd name="connsiteX17" fmla="*/ 1532835 w 3449982"/>
              <a:gd name="connsiteY17" fmla="*/ 1519583 h 1766957"/>
              <a:gd name="connsiteX18" fmla="*/ 1532835 w 3449982"/>
              <a:gd name="connsiteY18" fmla="*/ 1479826 h 1766957"/>
              <a:gd name="connsiteX19" fmla="*/ 1497495 w 3449982"/>
              <a:gd name="connsiteY19" fmla="*/ 1479826 h 1766957"/>
              <a:gd name="connsiteX20" fmla="*/ 1515165 w 3449982"/>
              <a:gd name="connsiteY20" fmla="*/ 1462156 h 1766957"/>
              <a:gd name="connsiteX21" fmla="*/ 1466574 w 3449982"/>
              <a:gd name="connsiteY21" fmla="*/ 1462156 h 1766957"/>
              <a:gd name="connsiteX22" fmla="*/ 1466574 w 3449982"/>
              <a:gd name="connsiteY22" fmla="*/ 1431235 h 1766957"/>
              <a:gd name="connsiteX23" fmla="*/ 1395895 w 3449982"/>
              <a:gd name="connsiteY23" fmla="*/ 1431235 h 1766957"/>
              <a:gd name="connsiteX24" fmla="*/ 1395895 w 3449982"/>
              <a:gd name="connsiteY24" fmla="*/ 1413566 h 1766957"/>
              <a:gd name="connsiteX25" fmla="*/ 1289878 w 3449982"/>
              <a:gd name="connsiteY25" fmla="*/ 1413566 h 1766957"/>
              <a:gd name="connsiteX26" fmla="*/ 1289878 w 3449982"/>
              <a:gd name="connsiteY26" fmla="*/ 1364974 h 1766957"/>
              <a:gd name="connsiteX27" fmla="*/ 1258956 w 3449982"/>
              <a:gd name="connsiteY27" fmla="*/ 1364974 h 1766957"/>
              <a:gd name="connsiteX28" fmla="*/ 1258956 w 3449982"/>
              <a:gd name="connsiteY28" fmla="*/ 1289879 h 1766957"/>
              <a:gd name="connsiteX29" fmla="*/ 1236869 w 3449982"/>
              <a:gd name="connsiteY29" fmla="*/ 1289879 h 1766957"/>
              <a:gd name="connsiteX30" fmla="*/ 1236869 w 3449982"/>
              <a:gd name="connsiteY30" fmla="*/ 1223618 h 1766957"/>
              <a:gd name="connsiteX31" fmla="*/ 1214782 w 3449982"/>
              <a:gd name="connsiteY31" fmla="*/ 1223618 h 1766957"/>
              <a:gd name="connsiteX32" fmla="*/ 1214782 w 3449982"/>
              <a:gd name="connsiteY32" fmla="*/ 1166192 h 1766957"/>
              <a:gd name="connsiteX33" fmla="*/ 1197113 w 3449982"/>
              <a:gd name="connsiteY33" fmla="*/ 1166192 h 1766957"/>
              <a:gd name="connsiteX34" fmla="*/ 1197113 w 3449982"/>
              <a:gd name="connsiteY34" fmla="*/ 1117600 h 1766957"/>
              <a:gd name="connsiteX35" fmla="*/ 1166191 w 3449982"/>
              <a:gd name="connsiteY35" fmla="*/ 1117600 h 1766957"/>
              <a:gd name="connsiteX36" fmla="*/ 1166191 w 3449982"/>
              <a:gd name="connsiteY36" fmla="*/ 1086679 h 1766957"/>
              <a:gd name="connsiteX37" fmla="*/ 1139687 w 3449982"/>
              <a:gd name="connsiteY37" fmla="*/ 1086679 h 1766957"/>
              <a:gd name="connsiteX38" fmla="*/ 1139687 w 3449982"/>
              <a:gd name="connsiteY38" fmla="*/ 1051339 h 1766957"/>
              <a:gd name="connsiteX39" fmla="*/ 1042504 w 3449982"/>
              <a:gd name="connsiteY39" fmla="*/ 1051339 h 1766957"/>
              <a:gd name="connsiteX40" fmla="*/ 1042504 w 3449982"/>
              <a:gd name="connsiteY40" fmla="*/ 1029252 h 1766957"/>
              <a:gd name="connsiteX41" fmla="*/ 985078 w 3449982"/>
              <a:gd name="connsiteY41" fmla="*/ 1029252 h 1766957"/>
              <a:gd name="connsiteX42" fmla="*/ 985078 w 3449982"/>
              <a:gd name="connsiteY42" fmla="*/ 1002748 h 1766957"/>
              <a:gd name="connsiteX43" fmla="*/ 949739 w 3449982"/>
              <a:gd name="connsiteY43" fmla="*/ 1002748 h 1766957"/>
              <a:gd name="connsiteX44" fmla="*/ 949739 w 3449982"/>
              <a:gd name="connsiteY44" fmla="*/ 927652 h 1766957"/>
              <a:gd name="connsiteX45" fmla="*/ 914400 w 3449982"/>
              <a:gd name="connsiteY45" fmla="*/ 927652 h 1766957"/>
              <a:gd name="connsiteX46" fmla="*/ 914400 w 3449982"/>
              <a:gd name="connsiteY46" fmla="*/ 803966 h 1766957"/>
              <a:gd name="connsiteX47" fmla="*/ 896730 w 3449982"/>
              <a:gd name="connsiteY47" fmla="*/ 803966 h 1766957"/>
              <a:gd name="connsiteX48" fmla="*/ 896730 w 3449982"/>
              <a:gd name="connsiteY48" fmla="*/ 750957 h 1766957"/>
              <a:gd name="connsiteX49" fmla="*/ 773043 w 3449982"/>
              <a:gd name="connsiteY49" fmla="*/ 750957 h 1766957"/>
              <a:gd name="connsiteX50" fmla="*/ 773043 w 3449982"/>
              <a:gd name="connsiteY50" fmla="*/ 693531 h 1766957"/>
              <a:gd name="connsiteX51" fmla="*/ 715617 w 3449982"/>
              <a:gd name="connsiteY51" fmla="*/ 693531 h 1766957"/>
              <a:gd name="connsiteX52" fmla="*/ 715617 w 3449982"/>
              <a:gd name="connsiteY52" fmla="*/ 644939 h 1766957"/>
              <a:gd name="connsiteX53" fmla="*/ 689113 w 3449982"/>
              <a:gd name="connsiteY53" fmla="*/ 644939 h 1766957"/>
              <a:gd name="connsiteX54" fmla="*/ 689113 w 3449982"/>
              <a:gd name="connsiteY54" fmla="*/ 534505 h 1766957"/>
              <a:gd name="connsiteX55" fmla="*/ 662608 w 3449982"/>
              <a:gd name="connsiteY55" fmla="*/ 534505 h 1766957"/>
              <a:gd name="connsiteX56" fmla="*/ 662608 w 3449982"/>
              <a:gd name="connsiteY56" fmla="*/ 437322 h 1766957"/>
              <a:gd name="connsiteX57" fmla="*/ 561008 w 3449982"/>
              <a:gd name="connsiteY57" fmla="*/ 437322 h 1766957"/>
              <a:gd name="connsiteX58" fmla="*/ 561008 w 3449982"/>
              <a:gd name="connsiteY58" fmla="*/ 362226 h 1766957"/>
              <a:gd name="connsiteX59" fmla="*/ 490330 w 3449982"/>
              <a:gd name="connsiteY59" fmla="*/ 362226 h 1766957"/>
              <a:gd name="connsiteX60" fmla="*/ 490330 w 3449982"/>
              <a:gd name="connsiteY60" fmla="*/ 300383 h 1766957"/>
              <a:gd name="connsiteX61" fmla="*/ 450574 w 3449982"/>
              <a:gd name="connsiteY61" fmla="*/ 300383 h 1766957"/>
              <a:gd name="connsiteX62" fmla="*/ 450574 w 3449982"/>
              <a:gd name="connsiteY62" fmla="*/ 198783 h 1766957"/>
              <a:gd name="connsiteX63" fmla="*/ 388730 w 3449982"/>
              <a:gd name="connsiteY63" fmla="*/ 198783 h 1766957"/>
              <a:gd name="connsiteX64" fmla="*/ 388730 w 3449982"/>
              <a:gd name="connsiteY64" fmla="*/ 172279 h 1766957"/>
              <a:gd name="connsiteX65" fmla="*/ 265043 w 3449982"/>
              <a:gd name="connsiteY65" fmla="*/ 172279 h 1766957"/>
              <a:gd name="connsiteX66" fmla="*/ 265043 w 3449982"/>
              <a:gd name="connsiteY66" fmla="*/ 185531 h 1766957"/>
              <a:gd name="connsiteX67" fmla="*/ 265043 w 3449982"/>
              <a:gd name="connsiteY67" fmla="*/ 132522 h 1766957"/>
              <a:gd name="connsiteX68" fmla="*/ 216452 w 3449982"/>
              <a:gd name="connsiteY68" fmla="*/ 132522 h 1766957"/>
              <a:gd name="connsiteX69" fmla="*/ 216452 w 3449982"/>
              <a:gd name="connsiteY69" fmla="*/ 57426 h 1766957"/>
              <a:gd name="connsiteX70" fmla="*/ 141356 w 3449982"/>
              <a:gd name="connsiteY70" fmla="*/ 57426 h 1766957"/>
              <a:gd name="connsiteX71" fmla="*/ 141356 w 3449982"/>
              <a:gd name="connsiteY71" fmla="*/ 26505 h 1766957"/>
              <a:gd name="connsiteX72" fmla="*/ 75095 w 3449982"/>
              <a:gd name="connsiteY72" fmla="*/ 26505 h 1766957"/>
              <a:gd name="connsiteX73" fmla="*/ 75095 w 3449982"/>
              <a:gd name="connsiteY73" fmla="*/ 0 h 1766957"/>
              <a:gd name="connsiteX74" fmla="*/ 0 w 3449982"/>
              <a:gd name="connsiteY74" fmla="*/ 0 h 1766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449982" h="1766957">
                <a:moveTo>
                  <a:pt x="3449982" y="1766957"/>
                </a:moveTo>
                <a:lnTo>
                  <a:pt x="2372139" y="1766957"/>
                </a:lnTo>
                <a:lnTo>
                  <a:pt x="2372139" y="1700696"/>
                </a:lnTo>
                <a:lnTo>
                  <a:pt x="2173356" y="1700696"/>
                </a:lnTo>
                <a:lnTo>
                  <a:pt x="2173356" y="1674192"/>
                </a:lnTo>
                <a:lnTo>
                  <a:pt x="2138017" y="1674192"/>
                </a:lnTo>
                <a:lnTo>
                  <a:pt x="2138017" y="1638852"/>
                </a:lnTo>
                <a:lnTo>
                  <a:pt x="1961322" y="1638852"/>
                </a:lnTo>
                <a:lnTo>
                  <a:pt x="1961322" y="1616766"/>
                </a:lnTo>
                <a:lnTo>
                  <a:pt x="1833217" y="1616766"/>
                </a:lnTo>
                <a:lnTo>
                  <a:pt x="1833217" y="1594679"/>
                </a:lnTo>
                <a:lnTo>
                  <a:pt x="1802295" y="1594679"/>
                </a:lnTo>
                <a:lnTo>
                  <a:pt x="1802295" y="1559339"/>
                </a:lnTo>
                <a:lnTo>
                  <a:pt x="1643269" y="1559339"/>
                </a:lnTo>
                <a:lnTo>
                  <a:pt x="1643269" y="1546087"/>
                </a:lnTo>
                <a:lnTo>
                  <a:pt x="1563756" y="1546087"/>
                </a:lnTo>
                <a:lnTo>
                  <a:pt x="1563756" y="1519583"/>
                </a:lnTo>
                <a:lnTo>
                  <a:pt x="1532835" y="1519583"/>
                </a:lnTo>
                <a:lnTo>
                  <a:pt x="1532835" y="1479826"/>
                </a:lnTo>
                <a:lnTo>
                  <a:pt x="1497495" y="1479826"/>
                </a:lnTo>
                <a:lnTo>
                  <a:pt x="1515165" y="1462156"/>
                </a:lnTo>
                <a:lnTo>
                  <a:pt x="1466574" y="1462156"/>
                </a:lnTo>
                <a:lnTo>
                  <a:pt x="1466574" y="1431235"/>
                </a:lnTo>
                <a:lnTo>
                  <a:pt x="1395895" y="1431235"/>
                </a:lnTo>
                <a:lnTo>
                  <a:pt x="1395895" y="1413566"/>
                </a:lnTo>
                <a:lnTo>
                  <a:pt x="1289878" y="1413566"/>
                </a:lnTo>
                <a:lnTo>
                  <a:pt x="1289878" y="1364974"/>
                </a:lnTo>
                <a:lnTo>
                  <a:pt x="1258956" y="1364974"/>
                </a:lnTo>
                <a:lnTo>
                  <a:pt x="1258956" y="1289879"/>
                </a:lnTo>
                <a:lnTo>
                  <a:pt x="1236869" y="1289879"/>
                </a:lnTo>
                <a:lnTo>
                  <a:pt x="1236869" y="1223618"/>
                </a:lnTo>
                <a:lnTo>
                  <a:pt x="1214782" y="1223618"/>
                </a:lnTo>
                <a:lnTo>
                  <a:pt x="1214782" y="1166192"/>
                </a:lnTo>
                <a:lnTo>
                  <a:pt x="1197113" y="1166192"/>
                </a:lnTo>
                <a:lnTo>
                  <a:pt x="1197113" y="1117600"/>
                </a:lnTo>
                <a:lnTo>
                  <a:pt x="1166191" y="1117600"/>
                </a:lnTo>
                <a:lnTo>
                  <a:pt x="1166191" y="1086679"/>
                </a:lnTo>
                <a:lnTo>
                  <a:pt x="1139687" y="1086679"/>
                </a:lnTo>
                <a:lnTo>
                  <a:pt x="1139687" y="1051339"/>
                </a:lnTo>
                <a:lnTo>
                  <a:pt x="1042504" y="1051339"/>
                </a:lnTo>
                <a:lnTo>
                  <a:pt x="1042504" y="1029252"/>
                </a:lnTo>
                <a:lnTo>
                  <a:pt x="985078" y="1029252"/>
                </a:lnTo>
                <a:lnTo>
                  <a:pt x="985078" y="1002748"/>
                </a:lnTo>
                <a:lnTo>
                  <a:pt x="949739" y="1002748"/>
                </a:lnTo>
                <a:lnTo>
                  <a:pt x="949739" y="927652"/>
                </a:lnTo>
                <a:lnTo>
                  <a:pt x="914400" y="927652"/>
                </a:lnTo>
                <a:lnTo>
                  <a:pt x="914400" y="803966"/>
                </a:lnTo>
                <a:lnTo>
                  <a:pt x="896730" y="803966"/>
                </a:lnTo>
                <a:lnTo>
                  <a:pt x="896730" y="750957"/>
                </a:lnTo>
                <a:lnTo>
                  <a:pt x="773043" y="750957"/>
                </a:lnTo>
                <a:lnTo>
                  <a:pt x="773043" y="693531"/>
                </a:lnTo>
                <a:lnTo>
                  <a:pt x="715617" y="693531"/>
                </a:lnTo>
                <a:lnTo>
                  <a:pt x="715617" y="644939"/>
                </a:lnTo>
                <a:lnTo>
                  <a:pt x="689113" y="644939"/>
                </a:lnTo>
                <a:lnTo>
                  <a:pt x="689113" y="534505"/>
                </a:lnTo>
                <a:lnTo>
                  <a:pt x="662608" y="534505"/>
                </a:lnTo>
                <a:lnTo>
                  <a:pt x="662608" y="437322"/>
                </a:lnTo>
                <a:lnTo>
                  <a:pt x="561008" y="437322"/>
                </a:lnTo>
                <a:lnTo>
                  <a:pt x="561008" y="362226"/>
                </a:lnTo>
                <a:lnTo>
                  <a:pt x="490330" y="362226"/>
                </a:lnTo>
                <a:lnTo>
                  <a:pt x="490330" y="300383"/>
                </a:lnTo>
                <a:lnTo>
                  <a:pt x="450574" y="300383"/>
                </a:lnTo>
                <a:lnTo>
                  <a:pt x="450574" y="198783"/>
                </a:lnTo>
                <a:lnTo>
                  <a:pt x="388730" y="198783"/>
                </a:lnTo>
                <a:lnTo>
                  <a:pt x="388730" y="172279"/>
                </a:lnTo>
                <a:lnTo>
                  <a:pt x="265043" y="172279"/>
                </a:lnTo>
                <a:lnTo>
                  <a:pt x="265043" y="185531"/>
                </a:lnTo>
                <a:lnTo>
                  <a:pt x="265043" y="132522"/>
                </a:lnTo>
                <a:lnTo>
                  <a:pt x="216452" y="132522"/>
                </a:lnTo>
                <a:lnTo>
                  <a:pt x="216452" y="57426"/>
                </a:lnTo>
                <a:lnTo>
                  <a:pt x="141356" y="57426"/>
                </a:lnTo>
                <a:lnTo>
                  <a:pt x="141356" y="26505"/>
                </a:lnTo>
                <a:lnTo>
                  <a:pt x="75095" y="26505"/>
                </a:lnTo>
                <a:lnTo>
                  <a:pt x="75095" y="0"/>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546" name="Group 545">
            <a:extLst>
              <a:ext uri="{FF2B5EF4-FFF2-40B4-BE49-F238E27FC236}">
                <a16:creationId xmlns:a16="http://schemas.microsoft.com/office/drawing/2014/main" id="{3CC16607-3351-A927-0F8E-05B72C5A285A}"/>
              </a:ext>
            </a:extLst>
          </p:cNvPr>
          <p:cNvGrpSpPr/>
          <p:nvPr/>
        </p:nvGrpSpPr>
        <p:grpSpPr>
          <a:xfrm>
            <a:off x="10544821" y="4065732"/>
            <a:ext cx="42073" cy="42073"/>
            <a:chOff x="4044210" y="3548209"/>
            <a:chExt cx="42073" cy="42073"/>
          </a:xfrm>
        </p:grpSpPr>
        <p:cxnSp>
          <p:nvCxnSpPr>
            <p:cNvPr id="676" name="Straight Connector 675">
              <a:extLst>
                <a:ext uri="{FF2B5EF4-FFF2-40B4-BE49-F238E27FC236}">
                  <a16:creationId xmlns:a16="http://schemas.microsoft.com/office/drawing/2014/main" id="{01F0C692-3A64-253F-D60B-7368EB89CBF4}"/>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77" name="Straight Connector 676">
              <a:extLst>
                <a:ext uri="{FF2B5EF4-FFF2-40B4-BE49-F238E27FC236}">
                  <a16:creationId xmlns:a16="http://schemas.microsoft.com/office/drawing/2014/main" id="{BBF79D51-63D9-F824-76E0-D9008D2F2A19}"/>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47" name="Group 546">
            <a:extLst>
              <a:ext uri="{FF2B5EF4-FFF2-40B4-BE49-F238E27FC236}">
                <a16:creationId xmlns:a16="http://schemas.microsoft.com/office/drawing/2014/main" id="{15D6E317-B8AA-F5CC-E346-607E680F2B14}"/>
              </a:ext>
            </a:extLst>
          </p:cNvPr>
          <p:cNvGrpSpPr/>
          <p:nvPr/>
        </p:nvGrpSpPr>
        <p:grpSpPr>
          <a:xfrm>
            <a:off x="10234581" y="4065732"/>
            <a:ext cx="42073" cy="42073"/>
            <a:chOff x="4044210" y="3548209"/>
            <a:chExt cx="42073" cy="42073"/>
          </a:xfrm>
        </p:grpSpPr>
        <p:cxnSp>
          <p:nvCxnSpPr>
            <p:cNvPr id="674" name="Straight Connector 673">
              <a:extLst>
                <a:ext uri="{FF2B5EF4-FFF2-40B4-BE49-F238E27FC236}">
                  <a16:creationId xmlns:a16="http://schemas.microsoft.com/office/drawing/2014/main" id="{0FA0B964-E41E-F207-D9BA-77495987C50B}"/>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75" name="Straight Connector 674">
              <a:extLst>
                <a:ext uri="{FF2B5EF4-FFF2-40B4-BE49-F238E27FC236}">
                  <a16:creationId xmlns:a16="http://schemas.microsoft.com/office/drawing/2014/main" id="{7000A698-759A-452E-46A1-4862FD695EA6}"/>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49" name="Group 548">
            <a:extLst>
              <a:ext uri="{FF2B5EF4-FFF2-40B4-BE49-F238E27FC236}">
                <a16:creationId xmlns:a16="http://schemas.microsoft.com/office/drawing/2014/main" id="{1CB926AC-90A3-4FBA-D9F7-E501CF0E6C05}"/>
              </a:ext>
            </a:extLst>
          </p:cNvPr>
          <p:cNvGrpSpPr/>
          <p:nvPr/>
        </p:nvGrpSpPr>
        <p:grpSpPr>
          <a:xfrm>
            <a:off x="9581346" y="4065732"/>
            <a:ext cx="42073" cy="42073"/>
            <a:chOff x="4044210" y="3548209"/>
            <a:chExt cx="42073" cy="42073"/>
          </a:xfrm>
        </p:grpSpPr>
        <p:cxnSp>
          <p:nvCxnSpPr>
            <p:cNvPr id="670" name="Straight Connector 669">
              <a:extLst>
                <a:ext uri="{FF2B5EF4-FFF2-40B4-BE49-F238E27FC236}">
                  <a16:creationId xmlns:a16="http://schemas.microsoft.com/office/drawing/2014/main" id="{AC1B9BFE-81A7-03B8-1610-018A1C88DB5C}"/>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71" name="Straight Connector 670">
              <a:extLst>
                <a:ext uri="{FF2B5EF4-FFF2-40B4-BE49-F238E27FC236}">
                  <a16:creationId xmlns:a16="http://schemas.microsoft.com/office/drawing/2014/main" id="{445B6BD4-F2D8-4245-AA81-3FEFC4508097}"/>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52" name="Group 551">
            <a:extLst>
              <a:ext uri="{FF2B5EF4-FFF2-40B4-BE49-F238E27FC236}">
                <a16:creationId xmlns:a16="http://schemas.microsoft.com/office/drawing/2014/main" id="{1B80327E-BC98-19AB-E9FB-5F182B1A5E7E}"/>
              </a:ext>
            </a:extLst>
          </p:cNvPr>
          <p:cNvGrpSpPr/>
          <p:nvPr/>
        </p:nvGrpSpPr>
        <p:grpSpPr>
          <a:xfrm>
            <a:off x="9396457" y="3999666"/>
            <a:ext cx="42073" cy="42073"/>
            <a:chOff x="4044210" y="3548209"/>
            <a:chExt cx="42073" cy="42073"/>
          </a:xfrm>
        </p:grpSpPr>
        <p:cxnSp>
          <p:nvCxnSpPr>
            <p:cNvPr id="664" name="Straight Connector 663">
              <a:extLst>
                <a:ext uri="{FF2B5EF4-FFF2-40B4-BE49-F238E27FC236}">
                  <a16:creationId xmlns:a16="http://schemas.microsoft.com/office/drawing/2014/main" id="{89FC5786-ED8B-1B3A-D5CB-FDF3439CE6AA}"/>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65" name="Straight Connector 664">
              <a:extLst>
                <a:ext uri="{FF2B5EF4-FFF2-40B4-BE49-F238E27FC236}">
                  <a16:creationId xmlns:a16="http://schemas.microsoft.com/office/drawing/2014/main" id="{AD4DB75C-B530-3C87-D5A4-C5E4F30B986C}"/>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53" name="Group 552">
            <a:extLst>
              <a:ext uri="{FF2B5EF4-FFF2-40B4-BE49-F238E27FC236}">
                <a16:creationId xmlns:a16="http://schemas.microsoft.com/office/drawing/2014/main" id="{C5271541-ACFD-D210-99F1-9BBE207D9604}"/>
              </a:ext>
            </a:extLst>
          </p:cNvPr>
          <p:cNvGrpSpPr/>
          <p:nvPr/>
        </p:nvGrpSpPr>
        <p:grpSpPr>
          <a:xfrm>
            <a:off x="8744361" y="3876421"/>
            <a:ext cx="42073" cy="42073"/>
            <a:chOff x="4044210" y="3548209"/>
            <a:chExt cx="42073" cy="42073"/>
          </a:xfrm>
        </p:grpSpPr>
        <p:cxnSp>
          <p:nvCxnSpPr>
            <p:cNvPr id="662" name="Straight Connector 661">
              <a:extLst>
                <a:ext uri="{FF2B5EF4-FFF2-40B4-BE49-F238E27FC236}">
                  <a16:creationId xmlns:a16="http://schemas.microsoft.com/office/drawing/2014/main" id="{6C3BAE80-18DB-DF48-4747-00C12E3327E5}"/>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63" name="Straight Connector 662">
              <a:extLst>
                <a:ext uri="{FF2B5EF4-FFF2-40B4-BE49-F238E27FC236}">
                  <a16:creationId xmlns:a16="http://schemas.microsoft.com/office/drawing/2014/main" id="{10EA7474-5854-4BED-3555-F8A52B45CE55}"/>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54" name="Group 553">
            <a:extLst>
              <a:ext uri="{FF2B5EF4-FFF2-40B4-BE49-F238E27FC236}">
                <a16:creationId xmlns:a16="http://schemas.microsoft.com/office/drawing/2014/main" id="{ED66B745-DEC5-1CD3-2A53-8FBE07DF1B3D}"/>
              </a:ext>
            </a:extLst>
          </p:cNvPr>
          <p:cNvGrpSpPr/>
          <p:nvPr/>
        </p:nvGrpSpPr>
        <p:grpSpPr>
          <a:xfrm>
            <a:off x="8677442" y="3852567"/>
            <a:ext cx="42073" cy="42073"/>
            <a:chOff x="4044210" y="3548209"/>
            <a:chExt cx="42073" cy="42073"/>
          </a:xfrm>
        </p:grpSpPr>
        <p:cxnSp>
          <p:nvCxnSpPr>
            <p:cNvPr id="660" name="Straight Connector 659">
              <a:extLst>
                <a:ext uri="{FF2B5EF4-FFF2-40B4-BE49-F238E27FC236}">
                  <a16:creationId xmlns:a16="http://schemas.microsoft.com/office/drawing/2014/main" id="{04086C2A-A1DF-00A3-37D3-BFF65472A158}"/>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61" name="Straight Connector 660">
              <a:extLst>
                <a:ext uri="{FF2B5EF4-FFF2-40B4-BE49-F238E27FC236}">
                  <a16:creationId xmlns:a16="http://schemas.microsoft.com/office/drawing/2014/main" id="{C6DAD097-AD58-2097-BDC1-26DE1D470213}"/>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55" name="Group 554">
            <a:extLst>
              <a:ext uri="{FF2B5EF4-FFF2-40B4-BE49-F238E27FC236}">
                <a16:creationId xmlns:a16="http://schemas.microsoft.com/office/drawing/2014/main" id="{AC494F2C-D7EB-90FF-A5FF-953D3F23A40C}"/>
              </a:ext>
            </a:extLst>
          </p:cNvPr>
          <p:cNvGrpSpPr/>
          <p:nvPr/>
        </p:nvGrpSpPr>
        <p:grpSpPr>
          <a:xfrm>
            <a:off x="8954520" y="3928104"/>
            <a:ext cx="42073" cy="42073"/>
            <a:chOff x="4044210" y="3548209"/>
            <a:chExt cx="42073" cy="42073"/>
          </a:xfrm>
        </p:grpSpPr>
        <p:cxnSp>
          <p:nvCxnSpPr>
            <p:cNvPr id="658" name="Straight Connector 657">
              <a:extLst>
                <a:ext uri="{FF2B5EF4-FFF2-40B4-BE49-F238E27FC236}">
                  <a16:creationId xmlns:a16="http://schemas.microsoft.com/office/drawing/2014/main" id="{03D72A60-D3D2-9AD8-5514-E77910B904BD}"/>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59" name="Straight Connector 658">
              <a:extLst>
                <a:ext uri="{FF2B5EF4-FFF2-40B4-BE49-F238E27FC236}">
                  <a16:creationId xmlns:a16="http://schemas.microsoft.com/office/drawing/2014/main" id="{6D914580-7155-904F-B57B-2AC9E3598A19}"/>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56" name="Group 555">
            <a:extLst>
              <a:ext uri="{FF2B5EF4-FFF2-40B4-BE49-F238E27FC236}">
                <a16:creationId xmlns:a16="http://schemas.microsoft.com/office/drawing/2014/main" id="{8D2E50D8-D835-9429-D395-4F87DD4E61AD}"/>
              </a:ext>
            </a:extLst>
          </p:cNvPr>
          <p:cNvGrpSpPr/>
          <p:nvPr/>
        </p:nvGrpSpPr>
        <p:grpSpPr>
          <a:xfrm>
            <a:off x="9004552" y="3920153"/>
            <a:ext cx="42073" cy="42073"/>
            <a:chOff x="4044210" y="3548209"/>
            <a:chExt cx="42073" cy="42073"/>
          </a:xfrm>
        </p:grpSpPr>
        <p:cxnSp>
          <p:nvCxnSpPr>
            <p:cNvPr id="656" name="Straight Connector 655">
              <a:extLst>
                <a:ext uri="{FF2B5EF4-FFF2-40B4-BE49-F238E27FC236}">
                  <a16:creationId xmlns:a16="http://schemas.microsoft.com/office/drawing/2014/main" id="{677CB222-BDE4-DC4B-2380-2E6592BFE41B}"/>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57" name="Straight Connector 656">
              <a:extLst>
                <a:ext uri="{FF2B5EF4-FFF2-40B4-BE49-F238E27FC236}">
                  <a16:creationId xmlns:a16="http://schemas.microsoft.com/office/drawing/2014/main" id="{84C57058-492B-07C7-D636-D0C4F7D4E67E}"/>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58" name="Group 557">
            <a:extLst>
              <a:ext uri="{FF2B5EF4-FFF2-40B4-BE49-F238E27FC236}">
                <a16:creationId xmlns:a16="http://schemas.microsoft.com/office/drawing/2014/main" id="{1B201DA7-5D6D-09B1-14C3-1D4ABB4D06EA}"/>
              </a:ext>
            </a:extLst>
          </p:cNvPr>
          <p:cNvGrpSpPr/>
          <p:nvPr/>
        </p:nvGrpSpPr>
        <p:grpSpPr>
          <a:xfrm>
            <a:off x="9256766" y="3999666"/>
            <a:ext cx="42073" cy="42073"/>
            <a:chOff x="4044210" y="3548209"/>
            <a:chExt cx="42073" cy="42073"/>
          </a:xfrm>
        </p:grpSpPr>
        <p:cxnSp>
          <p:nvCxnSpPr>
            <p:cNvPr id="652" name="Straight Connector 651">
              <a:extLst>
                <a:ext uri="{FF2B5EF4-FFF2-40B4-BE49-F238E27FC236}">
                  <a16:creationId xmlns:a16="http://schemas.microsoft.com/office/drawing/2014/main" id="{663AA05F-4F1B-E89D-50EF-0C8E5DDE14D2}"/>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53" name="Straight Connector 652">
              <a:extLst>
                <a:ext uri="{FF2B5EF4-FFF2-40B4-BE49-F238E27FC236}">
                  <a16:creationId xmlns:a16="http://schemas.microsoft.com/office/drawing/2014/main" id="{BE551742-2CCA-3C4C-02E0-40934AA32339}"/>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60" name="Group 559">
            <a:extLst>
              <a:ext uri="{FF2B5EF4-FFF2-40B4-BE49-F238E27FC236}">
                <a16:creationId xmlns:a16="http://schemas.microsoft.com/office/drawing/2014/main" id="{5A8CDFA5-4954-1144-C702-14FBF55E68AC}"/>
              </a:ext>
            </a:extLst>
          </p:cNvPr>
          <p:cNvGrpSpPr/>
          <p:nvPr/>
        </p:nvGrpSpPr>
        <p:grpSpPr>
          <a:xfrm>
            <a:off x="9296725" y="3999666"/>
            <a:ext cx="42073" cy="42073"/>
            <a:chOff x="4044210" y="3548209"/>
            <a:chExt cx="42073" cy="42073"/>
          </a:xfrm>
        </p:grpSpPr>
        <p:cxnSp>
          <p:nvCxnSpPr>
            <p:cNvPr id="648" name="Straight Connector 647">
              <a:extLst>
                <a:ext uri="{FF2B5EF4-FFF2-40B4-BE49-F238E27FC236}">
                  <a16:creationId xmlns:a16="http://schemas.microsoft.com/office/drawing/2014/main" id="{DC286D24-F561-FD9C-B55A-677DC9BC9010}"/>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49" name="Straight Connector 648">
              <a:extLst>
                <a:ext uri="{FF2B5EF4-FFF2-40B4-BE49-F238E27FC236}">
                  <a16:creationId xmlns:a16="http://schemas.microsoft.com/office/drawing/2014/main" id="{7A93EF1D-2132-DE9C-1F74-002A27A6A505}"/>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61" name="Group 560">
            <a:extLst>
              <a:ext uri="{FF2B5EF4-FFF2-40B4-BE49-F238E27FC236}">
                <a16:creationId xmlns:a16="http://schemas.microsoft.com/office/drawing/2014/main" id="{8B571A9E-D801-B4DA-C27B-3387AD592591}"/>
              </a:ext>
            </a:extLst>
          </p:cNvPr>
          <p:cNvGrpSpPr/>
          <p:nvPr/>
        </p:nvGrpSpPr>
        <p:grpSpPr>
          <a:xfrm>
            <a:off x="8822191" y="3864494"/>
            <a:ext cx="42073" cy="42073"/>
            <a:chOff x="4044210" y="3548209"/>
            <a:chExt cx="42073" cy="42073"/>
          </a:xfrm>
        </p:grpSpPr>
        <p:cxnSp>
          <p:nvCxnSpPr>
            <p:cNvPr id="646" name="Straight Connector 645">
              <a:extLst>
                <a:ext uri="{FF2B5EF4-FFF2-40B4-BE49-F238E27FC236}">
                  <a16:creationId xmlns:a16="http://schemas.microsoft.com/office/drawing/2014/main" id="{7FCB4936-1F38-B180-835B-725E8F900AA5}"/>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47" name="Straight Connector 646">
              <a:extLst>
                <a:ext uri="{FF2B5EF4-FFF2-40B4-BE49-F238E27FC236}">
                  <a16:creationId xmlns:a16="http://schemas.microsoft.com/office/drawing/2014/main" id="{F69FDF1A-1313-5697-2884-A1E0F0288F07}"/>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62" name="Group 561">
            <a:extLst>
              <a:ext uri="{FF2B5EF4-FFF2-40B4-BE49-F238E27FC236}">
                <a16:creationId xmlns:a16="http://schemas.microsoft.com/office/drawing/2014/main" id="{280B77FC-2991-07E6-E70D-E358F2797106}"/>
              </a:ext>
            </a:extLst>
          </p:cNvPr>
          <p:cNvGrpSpPr/>
          <p:nvPr/>
        </p:nvGrpSpPr>
        <p:grpSpPr>
          <a:xfrm>
            <a:off x="9159593" y="3947982"/>
            <a:ext cx="42073" cy="42073"/>
            <a:chOff x="4044210" y="3548209"/>
            <a:chExt cx="42073" cy="42073"/>
          </a:xfrm>
        </p:grpSpPr>
        <p:cxnSp>
          <p:nvCxnSpPr>
            <p:cNvPr id="644" name="Straight Connector 643">
              <a:extLst>
                <a:ext uri="{FF2B5EF4-FFF2-40B4-BE49-F238E27FC236}">
                  <a16:creationId xmlns:a16="http://schemas.microsoft.com/office/drawing/2014/main" id="{ACD697E1-08A1-7EC3-8BFB-47901912F7B8}"/>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45" name="Straight Connector 644">
              <a:extLst>
                <a:ext uri="{FF2B5EF4-FFF2-40B4-BE49-F238E27FC236}">
                  <a16:creationId xmlns:a16="http://schemas.microsoft.com/office/drawing/2014/main" id="{CBDBF838-449D-C923-6E8C-9760DEE67665}"/>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70" name="Group 569">
            <a:extLst>
              <a:ext uri="{FF2B5EF4-FFF2-40B4-BE49-F238E27FC236}">
                <a16:creationId xmlns:a16="http://schemas.microsoft.com/office/drawing/2014/main" id="{2D9E2670-482E-BD74-22B8-2A3613BFF230}"/>
              </a:ext>
            </a:extLst>
          </p:cNvPr>
          <p:cNvGrpSpPr/>
          <p:nvPr/>
        </p:nvGrpSpPr>
        <p:grpSpPr>
          <a:xfrm>
            <a:off x="8523667" y="3731933"/>
            <a:ext cx="42073" cy="42073"/>
            <a:chOff x="4044210" y="3548209"/>
            <a:chExt cx="42073" cy="42073"/>
          </a:xfrm>
        </p:grpSpPr>
        <p:cxnSp>
          <p:nvCxnSpPr>
            <p:cNvPr id="628" name="Straight Connector 627">
              <a:extLst>
                <a:ext uri="{FF2B5EF4-FFF2-40B4-BE49-F238E27FC236}">
                  <a16:creationId xmlns:a16="http://schemas.microsoft.com/office/drawing/2014/main" id="{98708986-27AD-A39A-2C8F-40E59062CE16}"/>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29" name="Straight Connector 628">
              <a:extLst>
                <a:ext uri="{FF2B5EF4-FFF2-40B4-BE49-F238E27FC236}">
                  <a16:creationId xmlns:a16="http://schemas.microsoft.com/office/drawing/2014/main" id="{263D136F-29FA-6A9E-858F-440235963863}"/>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76" name="Group 575">
            <a:extLst>
              <a:ext uri="{FF2B5EF4-FFF2-40B4-BE49-F238E27FC236}">
                <a16:creationId xmlns:a16="http://schemas.microsoft.com/office/drawing/2014/main" id="{AAD67246-CFAC-DCAA-9C1A-51DD75B5CD64}"/>
              </a:ext>
            </a:extLst>
          </p:cNvPr>
          <p:cNvGrpSpPr/>
          <p:nvPr/>
        </p:nvGrpSpPr>
        <p:grpSpPr>
          <a:xfrm>
            <a:off x="8454237" y="3719322"/>
            <a:ext cx="42073" cy="42073"/>
            <a:chOff x="4044210" y="3548209"/>
            <a:chExt cx="42073" cy="42073"/>
          </a:xfrm>
        </p:grpSpPr>
        <p:cxnSp>
          <p:nvCxnSpPr>
            <p:cNvPr id="616" name="Straight Connector 615">
              <a:extLst>
                <a:ext uri="{FF2B5EF4-FFF2-40B4-BE49-F238E27FC236}">
                  <a16:creationId xmlns:a16="http://schemas.microsoft.com/office/drawing/2014/main" id="{624CBF44-3187-978D-DB18-393273AFC9A2}"/>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17" name="Straight Connector 616">
              <a:extLst>
                <a:ext uri="{FF2B5EF4-FFF2-40B4-BE49-F238E27FC236}">
                  <a16:creationId xmlns:a16="http://schemas.microsoft.com/office/drawing/2014/main" id="{96DA579A-475F-75A2-C15D-5041B3C6F351}"/>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79" name="Group 578">
            <a:extLst>
              <a:ext uri="{FF2B5EF4-FFF2-40B4-BE49-F238E27FC236}">
                <a16:creationId xmlns:a16="http://schemas.microsoft.com/office/drawing/2014/main" id="{1404F42F-DD70-D64D-CBE5-8EB0B589F43C}"/>
              </a:ext>
            </a:extLst>
          </p:cNvPr>
          <p:cNvGrpSpPr/>
          <p:nvPr/>
        </p:nvGrpSpPr>
        <p:grpSpPr>
          <a:xfrm>
            <a:off x="8073227" y="3020786"/>
            <a:ext cx="42073" cy="42073"/>
            <a:chOff x="4044210" y="3548209"/>
            <a:chExt cx="42073" cy="42073"/>
          </a:xfrm>
        </p:grpSpPr>
        <p:cxnSp>
          <p:nvCxnSpPr>
            <p:cNvPr id="610" name="Straight Connector 609">
              <a:extLst>
                <a:ext uri="{FF2B5EF4-FFF2-40B4-BE49-F238E27FC236}">
                  <a16:creationId xmlns:a16="http://schemas.microsoft.com/office/drawing/2014/main" id="{983FE431-90C3-1D5F-DA08-6D7360ADAD75}"/>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11" name="Straight Connector 610">
              <a:extLst>
                <a:ext uri="{FF2B5EF4-FFF2-40B4-BE49-F238E27FC236}">
                  <a16:creationId xmlns:a16="http://schemas.microsoft.com/office/drawing/2014/main" id="{15C4578A-1464-DBE5-8214-D7AC3CADC1EE}"/>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80" name="Group 579">
            <a:extLst>
              <a:ext uri="{FF2B5EF4-FFF2-40B4-BE49-F238E27FC236}">
                <a16:creationId xmlns:a16="http://schemas.microsoft.com/office/drawing/2014/main" id="{734298C6-5958-9093-4758-8E1359288D54}"/>
              </a:ext>
            </a:extLst>
          </p:cNvPr>
          <p:cNvGrpSpPr/>
          <p:nvPr/>
        </p:nvGrpSpPr>
        <p:grpSpPr>
          <a:xfrm>
            <a:off x="8170697" y="3366838"/>
            <a:ext cx="42073" cy="42073"/>
            <a:chOff x="4044210" y="3548209"/>
            <a:chExt cx="42073" cy="42073"/>
          </a:xfrm>
        </p:grpSpPr>
        <p:cxnSp>
          <p:nvCxnSpPr>
            <p:cNvPr id="608" name="Straight Connector 607">
              <a:extLst>
                <a:ext uri="{FF2B5EF4-FFF2-40B4-BE49-F238E27FC236}">
                  <a16:creationId xmlns:a16="http://schemas.microsoft.com/office/drawing/2014/main" id="{DE732300-3349-CC21-51A6-06F42D399783}"/>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09" name="Straight Connector 608">
              <a:extLst>
                <a:ext uri="{FF2B5EF4-FFF2-40B4-BE49-F238E27FC236}">
                  <a16:creationId xmlns:a16="http://schemas.microsoft.com/office/drawing/2014/main" id="{7E2D9FE4-2A4B-9547-75BE-ECC2AEBEAED3}"/>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81" name="Group 580">
            <a:extLst>
              <a:ext uri="{FF2B5EF4-FFF2-40B4-BE49-F238E27FC236}">
                <a16:creationId xmlns:a16="http://schemas.microsoft.com/office/drawing/2014/main" id="{5698367B-4BD9-54D6-E393-8EC45599802B}"/>
              </a:ext>
            </a:extLst>
          </p:cNvPr>
          <p:cNvGrpSpPr/>
          <p:nvPr/>
        </p:nvGrpSpPr>
        <p:grpSpPr>
          <a:xfrm>
            <a:off x="8115300" y="3044638"/>
            <a:ext cx="42073" cy="42073"/>
            <a:chOff x="4044210" y="3548209"/>
            <a:chExt cx="42073" cy="42073"/>
          </a:xfrm>
        </p:grpSpPr>
        <p:cxnSp>
          <p:nvCxnSpPr>
            <p:cNvPr id="606" name="Straight Connector 605">
              <a:extLst>
                <a:ext uri="{FF2B5EF4-FFF2-40B4-BE49-F238E27FC236}">
                  <a16:creationId xmlns:a16="http://schemas.microsoft.com/office/drawing/2014/main" id="{C9D876FD-D79D-750E-15E6-3DFC1A099C78}"/>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07" name="Straight Connector 606">
              <a:extLst>
                <a:ext uri="{FF2B5EF4-FFF2-40B4-BE49-F238E27FC236}">
                  <a16:creationId xmlns:a16="http://schemas.microsoft.com/office/drawing/2014/main" id="{69A5C0C7-1737-F83E-326A-E0E75A759D4A}"/>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82" name="Group 581">
            <a:extLst>
              <a:ext uri="{FF2B5EF4-FFF2-40B4-BE49-F238E27FC236}">
                <a16:creationId xmlns:a16="http://schemas.microsoft.com/office/drawing/2014/main" id="{A2F8EA15-47E7-2FED-3602-BA88CDDEEC29}"/>
              </a:ext>
            </a:extLst>
          </p:cNvPr>
          <p:cNvGrpSpPr/>
          <p:nvPr/>
        </p:nvGrpSpPr>
        <p:grpSpPr>
          <a:xfrm>
            <a:off x="8195266" y="3070786"/>
            <a:ext cx="42073" cy="42073"/>
            <a:chOff x="4044210" y="3548209"/>
            <a:chExt cx="42073" cy="42073"/>
          </a:xfrm>
        </p:grpSpPr>
        <p:cxnSp>
          <p:nvCxnSpPr>
            <p:cNvPr id="604" name="Straight Connector 603">
              <a:extLst>
                <a:ext uri="{FF2B5EF4-FFF2-40B4-BE49-F238E27FC236}">
                  <a16:creationId xmlns:a16="http://schemas.microsoft.com/office/drawing/2014/main" id="{BBFA390B-DE4C-944E-5735-8D7151260AA3}"/>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05" name="Straight Connector 604">
              <a:extLst>
                <a:ext uri="{FF2B5EF4-FFF2-40B4-BE49-F238E27FC236}">
                  <a16:creationId xmlns:a16="http://schemas.microsoft.com/office/drawing/2014/main" id="{7A36844E-A3CB-FC21-FF9D-889794AADA30}"/>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83" name="Group 582">
            <a:extLst>
              <a:ext uri="{FF2B5EF4-FFF2-40B4-BE49-F238E27FC236}">
                <a16:creationId xmlns:a16="http://schemas.microsoft.com/office/drawing/2014/main" id="{5D39A952-B6DD-BCFC-F30C-7EFFB39630CB}"/>
              </a:ext>
            </a:extLst>
          </p:cNvPr>
          <p:cNvGrpSpPr/>
          <p:nvPr/>
        </p:nvGrpSpPr>
        <p:grpSpPr>
          <a:xfrm>
            <a:off x="8094263" y="3329691"/>
            <a:ext cx="42073" cy="42073"/>
            <a:chOff x="4044210" y="3548209"/>
            <a:chExt cx="42073" cy="42073"/>
          </a:xfrm>
        </p:grpSpPr>
        <p:cxnSp>
          <p:nvCxnSpPr>
            <p:cNvPr id="602" name="Straight Connector 601">
              <a:extLst>
                <a:ext uri="{FF2B5EF4-FFF2-40B4-BE49-F238E27FC236}">
                  <a16:creationId xmlns:a16="http://schemas.microsoft.com/office/drawing/2014/main" id="{A5BD78BA-4860-2F0A-C6BA-5C8A61700634}"/>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03" name="Straight Connector 602">
              <a:extLst>
                <a:ext uri="{FF2B5EF4-FFF2-40B4-BE49-F238E27FC236}">
                  <a16:creationId xmlns:a16="http://schemas.microsoft.com/office/drawing/2014/main" id="{980A6813-80AE-4388-EDF1-1C641A49D45C}"/>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84" name="Group 583">
            <a:extLst>
              <a:ext uri="{FF2B5EF4-FFF2-40B4-BE49-F238E27FC236}">
                <a16:creationId xmlns:a16="http://schemas.microsoft.com/office/drawing/2014/main" id="{EB22E5B3-2759-9AB3-3F62-3620DE1CD4D6}"/>
              </a:ext>
            </a:extLst>
          </p:cNvPr>
          <p:cNvGrpSpPr/>
          <p:nvPr/>
        </p:nvGrpSpPr>
        <p:grpSpPr>
          <a:xfrm>
            <a:off x="8209266" y="3347887"/>
            <a:ext cx="42073" cy="42073"/>
            <a:chOff x="4044210" y="3548209"/>
            <a:chExt cx="42073" cy="42073"/>
          </a:xfrm>
        </p:grpSpPr>
        <p:cxnSp>
          <p:nvCxnSpPr>
            <p:cNvPr id="600" name="Straight Connector 599">
              <a:extLst>
                <a:ext uri="{FF2B5EF4-FFF2-40B4-BE49-F238E27FC236}">
                  <a16:creationId xmlns:a16="http://schemas.microsoft.com/office/drawing/2014/main" id="{D574D613-468E-89A0-59D8-915FFA04E3E3}"/>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01" name="Straight Connector 600">
              <a:extLst>
                <a:ext uri="{FF2B5EF4-FFF2-40B4-BE49-F238E27FC236}">
                  <a16:creationId xmlns:a16="http://schemas.microsoft.com/office/drawing/2014/main" id="{9C2365C3-C3C4-EF24-E728-0612BFEDB421}"/>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85" name="Group 584">
            <a:extLst>
              <a:ext uri="{FF2B5EF4-FFF2-40B4-BE49-F238E27FC236}">
                <a16:creationId xmlns:a16="http://schemas.microsoft.com/office/drawing/2014/main" id="{58097A6C-F6E9-DCDC-D01F-4403721D83D5}"/>
              </a:ext>
            </a:extLst>
          </p:cNvPr>
          <p:cNvGrpSpPr/>
          <p:nvPr/>
        </p:nvGrpSpPr>
        <p:grpSpPr>
          <a:xfrm>
            <a:off x="8358665" y="3597645"/>
            <a:ext cx="42073" cy="42073"/>
            <a:chOff x="4044210" y="3548209"/>
            <a:chExt cx="42073" cy="42073"/>
          </a:xfrm>
        </p:grpSpPr>
        <p:cxnSp>
          <p:nvCxnSpPr>
            <p:cNvPr id="598" name="Straight Connector 597">
              <a:extLst>
                <a:ext uri="{FF2B5EF4-FFF2-40B4-BE49-F238E27FC236}">
                  <a16:creationId xmlns:a16="http://schemas.microsoft.com/office/drawing/2014/main" id="{FF00B5BE-9FC6-DBCC-8DC7-33980C48D97D}"/>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599" name="Straight Connector 598">
              <a:extLst>
                <a:ext uri="{FF2B5EF4-FFF2-40B4-BE49-F238E27FC236}">
                  <a16:creationId xmlns:a16="http://schemas.microsoft.com/office/drawing/2014/main" id="{91F46CC9-625E-8CD6-4568-AF8B61EEC7F3}"/>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87" name="Group 586">
            <a:extLst>
              <a:ext uri="{FF2B5EF4-FFF2-40B4-BE49-F238E27FC236}">
                <a16:creationId xmlns:a16="http://schemas.microsoft.com/office/drawing/2014/main" id="{653E7EEC-EC47-95E2-D590-6563C307A6D4}"/>
              </a:ext>
            </a:extLst>
          </p:cNvPr>
          <p:cNvGrpSpPr/>
          <p:nvPr/>
        </p:nvGrpSpPr>
        <p:grpSpPr>
          <a:xfrm>
            <a:off x="8370113" y="3234690"/>
            <a:ext cx="42073" cy="42073"/>
            <a:chOff x="4044210" y="3548209"/>
            <a:chExt cx="42073" cy="42073"/>
          </a:xfrm>
        </p:grpSpPr>
        <p:cxnSp>
          <p:nvCxnSpPr>
            <p:cNvPr id="594" name="Straight Connector 593">
              <a:extLst>
                <a:ext uri="{FF2B5EF4-FFF2-40B4-BE49-F238E27FC236}">
                  <a16:creationId xmlns:a16="http://schemas.microsoft.com/office/drawing/2014/main" id="{20354CF9-4B3F-F642-4823-60D3C1CAF263}"/>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595" name="Straight Connector 594">
              <a:extLst>
                <a:ext uri="{FF2B5EF4-FFF2-40B4-BE49-F238E27FC236}">
                  <a16:creationId xmlns:a16="http://schemas.microsoft.com/office/drawing/2014/main" id="{66976224-4CA5-873F-B189-EA6524FB017F}"/>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814" name="Group 813">
            <a:extLst>
              <a:ext uri="{FF2B5EF4-FFF2-40B4-BE49-F238E27FC236}">
                <a16:creationId xmlns:a16="http://schemas.microsoft.com/office/drawing/2014/main" id="{B5268992-5519-A609-6CEE-BE89A3B6AE88}"/>
              </a:ext>
            </a:extLst>
          </p:cNvPr>
          <p:cNvGrpSpPr/>
          <p:nvPr/>
        </p:nvGrpSpPr>
        <p:grpSpPr>
          <a:xfrm>
            <a:off x="8434839" y="3237202"/>
            <a:ext cx="2097501" cy="469063"/>
            <a:chOff x="8434839" y="3603834"/>
            <a:chExt cx="2097501" cy="469063"/>
          </a:xfrm>
        </p:grpSpPr>
        <p:grpSp>
          <p:nvGrpSpPr>
            <p:cNvPr id="543" name="Group 542">
              <a:extLst>
                <a:ext uri="{FF2B5EF4-FFF2-40B4-BE49-F238E27FC236}">
                  <a16:creationId xmlns:a16="http://schemas.microsoft.com/office/drawing/2014/main" id="{4E1C1B4D-A002-3D08-491D-F2949C099BA5}"/>
                </a:ext>
              </a:extLst>
            </p:cNvPr>
            <p:cNvGrpSpPr/>
            <p:nvPr/>
          </p:nvGrpSpPr>
          <p:grpSpPr>
            <a:xfrm>
              <a:off x="10490267" y="4030824"/>
              <a:ext cx="42073" cy="42073"/>
              <a:chOff x="4044210" y="3548209"/>
              <a:chExt cx="42073" cy="42073"/>
            </a:xfrm>
          </p:grpSpPr>
          <p:cxnSp>
            <p:nvCxnSpPr>
              <p:cNvPr id="682" name="Straight Connector 681">
                <a:extLst>
                  <a:ext uri="{FF2B5EF4-FFF2-40B4-BE49-F238E27FC236}">
                    <a16:creationId xmlns:a16="http://schemas.microsoft.com/office/drawing/2014/main" id="{0C5484B5-6BB4-15C5-C68B-1C15D2486847}"/>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83" name="Straight Connector 682">
                <a:extLst>
                  <a:ext uri="{FF2B5EF4-FFF2-40B4-BE49-F238E27FC236}">
                    <a16:creationId xmlns:a16="http://schemas.microsoft.com/office/drawing/2014/main" id="{54449C72-B719-8F63-0F59-5098F3836182}"/>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44" name="Group 543">
              <a:extLst>
                <a:ext uri="{FF2B5EF4-FFF2-40B4-BE49-F238E27FC236}">
                  <a16:creationId xmlns:a16="http://schemas.microsoft.com/office/drawing/2014/main" id="{59C56F19-2FBD-064E-3D73-07ADB16EDCEE}"/>
                </a:ext>
              </a:extLst>
            </p:cNvPr>
            <p:cNvGrpSpPr/>
            <p:nvPr/>
          </p:nvGrpSpPr>
          <p:grpSpPr>
            <a:xfrm>
              <a:off x="10469153" y="4030824"/>
              <a:ext cx="42073" cy="42073"/>
              <a:chOff x="4044210" y="3548209"/>
              <a:chExt cx="42073" cy="42073"/>
            </a:xfrm>
          </p:grpSpPr>
          <p:cxnSp>
            <p:nvCxnSpPr>
              <p:cNvPr id="680" name="Straight Connector 679">
                <a:extLst>
                  <a:ext uri="{FF2B5EF4-FFF2-40B4-BE49-F238E27FC236}">
                    <a16:creationId xmlns:a16="http://schemas.microsoft.com/office/drawing/2014/main" id="{5FADC795-0B0C-D028-BD0C-D77777119B99}"/>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81" name="Straight Connector 680">
                <a:extLst>
                  <a:ext uri="{FF2B5EF4-FFF2-40B4-BE49-F238E27FC236}">
                    <a16:creationId xmlns:a16="http://schemas.microsoft.com/office/drawing/2014/main" id="{FF547828-B752-2AA7-9495-BE9B1A72DC69}"/>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45" name="Group 544">
              <a:extLst>
                <a:ext uri="{FF2B5EF4-FFF2-40B4-BE49-F238E27FC236}">
                  <a16:creationId xmlns:a16="http://schemas.microsoft.com/office/drawing/2014/main" id="{DDA88B67-05D2-F45E-DB90-D3F95365CA0E}"/>
                </a:ext>
              </a:extLst>
            </p:cNvPr>
            <p:cNvGrpSpPr/>
            <p:nvPr/>
          </p:nvGrpSpPr>
          <p:grpSpPr>
            <a:xfrm>
              <a:off x="10351127" y="4030824"/>
              <a:ext cx="42073" cy="42073"/>
              <a:chOff x="4044210" y="3548209"/>
              <a:chExt cx="42073" cy="42073"/>
            </a:xfrm>
          </p:grpSpPr>
          <p:cxnSp>
            <p:nvCxnSpPr>
              <p:cNvPr id="678" name="Straight Connector 677">
                <a:extLst>
                  <a:ext uri="{FF2B5EF4-FFF2-40B4-BE49-F238E27FC236}">
                    <a16:creationId xmlns:a16="http://schemas.microsoft.com/office/drawing/2014/main" id="{62C5A37B-96FA-5D43-1F4B-7ED4E27DB07B}"/>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79" name="Straight Connector 678">
                <a:extLst>
                  <a:ext uri="{FF2B5EF4-FFF2-40B4-BE49-F238E27FC236}">
                    <a16:creationId xmlns:a16="http://schemas.microsoft.com/office/drawing/2014/main" id="{F5419C89-3FC6-365A-01E5-D3D92C8389D6}"/>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48" name="Group 547">
              <a:extLst>
                <a:ext uri="{FF2B5EF4-FFF2-40B4-BE49-F238E27FC236}">
                  <a16:creationId xmlns:a16="http://schemas.microsoft.com/office/drawing/2014/main" id="{31C38B46-4DB4-0328-75B6-507E39989193}"/>
                </a:ext>
              </a:extLst>
            </p:cNvPr>
            <p:cNvGrpSpPr/>
            <p:nvPr/>
          </p:nvGrpSpPr>
          <p:grpSpPr>
            <a:xfrm>
              <a:off x="10316687" y="4030824"/>
              <a:ext cx="42073" cy="42073"/>
              <a:chOff x="4044210" y="3548209"/>
              <a:chExt cx="42073" cy="42073"/>
            </a:xfrm>
          </p:grpSpPr>
          <p:cxnSp>
            <p:nvCxnSpPr>
              <p:cNvPr id="672" name="Straight Connector 671">
                <a:extLst>
                  <a:ext uri="{FF2B5EF4-FFF2-40B4-BE49-F238E27FC236}">
                    <a16:creationId xmlns:a16="http://schemas.microsoft.com/office/drawing/2014/main" id="{9606C439-CCA4-B0CF-2800-849CD0C7EB3A}"/>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73" name="Straight Connector 672">
                <a:extLst>
                  <a:ext uri="{FF2B5EF4-FFF2-40B4-BE49-F238E27FC236}">
                    <a16:creationId xmlns:a16="http://schemas.microsoft.com/office/drawing/2014/main" id="{35901E7F-B6C0-5DF7-A926-916A438E1BD3}"/>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50" name="Group 549">
              <a:extLst>
                <a:ext uri="{FF2B5EF4-FFF2-40B4-BE49-F238E27FC236}">
                  <a16:creationId xmlns:a16="http://schemas.microsoft.com/office/drawing/2014/main" id="{A112B6FE-CAAE-0C45-C5C8-514C82483DB0}"/>
                </a:ext>
              </a:extLst>
            </p:cNvPr>
            <p:cNvGrpSpPr/>
            <p:nvPr/>
          </p:nvGrpSpPr>
          <p:grpSpPr>
            <a:xfrm>
              <a:off x="9541614" y="3917050"/>
              <a:ext cx="42073" cy="42073"/>
              <a:chOff x="4044210" y="3548209"/>
              <a:chExt cx="42073" cy="42073"/>
            </a:xfrm>
          </p:grpSpPr>
          <p:cxnSp>
            <p:nvCxnSpPr>
              <p:cNvPr id="668" name="Straight Connector 667">
                <a:extLst>
                  <a:ext uri="{FF2B5EF4-FFF2-40B4-BE49-F238E27FC236}">
                    <a16:creationId xmlns:a16="http://schemas.microsoft.com/office/drawing/2014/main" id="{9922A5B9-AE8A-83C2-AD0C-6F0C51AEE159}"/>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69" name="Straight Connector 668">
                <a:extLst>
                  <a:ext uri="{FF2B5EF4-FFF2-40B4-BE49-F238E27FC236}">
                    <a16:creationId xmlns:a16="http://schemas.microsoft.com/office/drawing/2014/main" id="{54D3E318-F104-CAF8-F259-C82489EF8F7C}"/>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51" name="Group 550">
              <a:extLst>
                <a:ext uri="{FF2B5EF4-FFF2-40B4-BE49-F238E27FC236}">
                  <a16:creationId xmlns:a16="http://schemas.microsoft.com/office/drawing/2014/main" id="{B09CBD7A-CF5F-2C4B-F75F-31CC682E623E}"/>
                </a:ext>
              </a:extLst>
            </p:cNvPr>
            <p:cNvGrpSpPr/>
            <p:nvPr/>
          </p:nvGrpSpPr>
          <p:grpSpPr>
            <a:xfrm>
              <a:off x="9984091" y="3917050"/>
              <a:ext cx="42073" cy="42073"/>
              <a:chOff x="4044210" y="3548209"/>
              <a:chExt cx="42073" cy="42073"/>
            </a:xfrm>
          </p:grpSpPr>
          <p:cxnSp>
            <p:nvCxnSpPr>
              <p:cNvPr id="666" name="Straight Connector 665">
                <a:extLst>
                  <a:ext uri="{FF2B5EF4-FFF2-40B4-BE49-F238E27FC236}">
                    <a16:creationId xmlns:a16="http://schemas.microsoft.com/office/drawing/2014/main" id="{9A6C9245-B5FC-6871-450D-A42365946626}"/>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67" name="Straight Connector 666">
                <a:extLst>
                  <a:ext uri="{FF2B5EF4-FFF2-40B4-BE49-F238E27FC236}">
                    <a16:creationId xmlns:a16="http://schemas.microsoft.com/office/drawing/2014/main" id="{C456F29B-8B83-D952-1194-3EEF8177759E}"/>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57" name="Group 556">
              <a:extLst>
                <a:ext uri="{FF2B5EF4-FFF2-40B4-BE49-F238E27FC236}">
                  <a16:creationId xmlns:a16="http://schemas.microsoft.com/office/drawing/2014/main" id="{FBEA2BF9-AA5D-852C-1FEA-D5EF23831964}"/>
                </a:ext>
              </a:extLst>
            </p:cNvPr>
            <p:cNvGrpSpPr/>
            <p:nvPr/>
          </p:nvGrpSpPr>
          <p:grpSpPr>
            <a:xfrm>
              <a:off x="9404637" y="3917050"/>
              <a:ext cx="42073" cy="42073"/>
              <a:chOff x="4044210" y="3548209"/>
              <a:chExt cx="42073" cy="42073"/>
            </a:xfrm>
          </p:grpSpPr>
          <p:cxnSp>
            <p:nvCxnSpPr>
              <p:cNvPr id="654" name="Straight Connector 653">
                <a:extLst>
                  <a:ext uri="{FF2B5EF4-FFF2-40B4-BE49-F238E27FC236}">
                    <a16:creationId xmlns:a16="http://schemas.microsoft.com/office/drawing/2014/main" id="{B2A3653F-3DEF-CFD4-0768-0EB09606410A}"/>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55" name="Straight Connector 654">
                <a:extLst>
                  <a:ext uri="{FF2B5EF4-FFF2-40B4-BE49-F238E27FC236}">
                    <a16:creationId xmlns:a16="http://schemas.microsoft.com/office/drawing/2014/main" id="{C56B269E-317B-BC8B-7066-E61E3E3D13DE}"/>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59" name="Group 558">
              <a:extLst>
                <a:ext uri="{FF2B5EF4-FFF2-40B4-BE49-F238E27FC236}">
                  <a16:creationId xmlns:a16="http://schemas.microsoft.com/office/drawing/2014/main" id="{3E32D810-EF12-8560-4FBC-59D4D087A380}"/>
                </a:ext>
              </a:extLst>
            </p:cNvPr>
            <p:cNvGrpSpPr/>
            <p:nvPr/>
          </p:nvGrpSpPr>
          <p:grpSpPr>
            <a:xfrm>
              <a:off x="9337897" y="3917050"/>
              <a:ext cx="42073" cy="42073"/>
              <a:chOff x="4044210" y="3548209"/>
              <a:chExt cx="42073" cy="42073"/>
            </a:xfrm>
          </p:grpSpPr>
          <p:cxnSp>
            <p:nvCxnSpPr>
              <p:cNvPr id="650" name="Straight Connector 649">
                <a:extLst>
                  <a:ext uri="{FF2B5EF4-FFF2-40B4-BE49-F238E27FC236}">
                    <a16:creationId xmlns:a16="http://schemas.microsoft.com/office/drawing/2014/main" id="{1002802E-1EC0-2693-0538-BBE071275502}"/>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51" name="Straight Connector 650">
                <a:extLst>
                  <a:ext uri="{FF2B5EF4-FFF2-40B4-BE49-F238E27FC236}">
                    <a16:creationId xmlns:a16="http://schemas.microsoft.com/office/drawing/2014/main" id="{0EBB20EF-BEC6-7CBF-EAD1-5963D81F5AE6}"/>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63" name="Group 562">
              <a:extLst>
                <a:ext uri="{FF2B5EF4-FFF2-40B4-BE49-F238E27FC236}">
                  <a16:creationId xmlns:a16="http://schemas.microsoft.com/office/drawing/2014/main" id="{7A781DA2-0AFB-8402-4F12-513C9304F1D9}"/>
                </a:ext>
              </a:extLst>
            </p:cNvPr>
            <p:cNvGrpSpPr/>
            <p:nvPr/>
          </p:nvGrpSpPr>
          <p:grpSpPr>
            <a:xfrm>
              <a:off x="9322725" y="3917050"/>
              <a:ext cx="42073" cy="42073"/>
              <a:chOff x="4044210" y="3548209"/>
              <a:chExt cx="42073" cy="42073"/>
            </a:xfrm>
          </p:grpSpPr>
          <p:cxnSp>
            <p:nvCxnSpPr>
              <p:cNvPr id="642" name="Straight Connector 641">
                <a:extLst>
                  <a:ext uri="{FF2B5EF4-FFF2-40B4-BE49-F238E27FC236}">
                    <a16:creationId xmlns:a16="http://schemas.microsoft.com/office/drawing/2014/main" id="{3E9C1F1E-C984-7016-9AB9-C9002B67B080}"/>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43" name="Straight Connector 642">
                <a:extLst>
                  <a:ext uri="{FF2B5EF4-FFF2-40B4-BE49-F238E27FC236}">
                    <a16:creationId xmlns:a16="http://schemas.microsoft.com/office/drawing/2014/main" id="{0C6C46A3-9D28-2E13-7A7B-ECE8E2FC2F95}"/>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64" name="Group 563">
              <a:extLst>
                <a:ext uri="{FF2B5EF4-FFF2-40B4-BE49-F238E27FC236}">
                  <a16:creationId xmlns:a16="http://schemas.microsoft.com/office/drawing/2014/main" id="{76D341E2-F32F-C5DF-3467-3B18E2815CA6}"/>
                </a:ext>
              </a:extLst>
            </p:cNvPr>
            <p:cNvGrpSpPr/>
            <p:nvPr/>
          </p:nvGrpSpPr>
          <p:grpSpPr>
            <a:xfrm>
              <a:off x="9264758" y="3917050"/>
              <a:ext cx="42073" cy="42073"/>
              <a:chOff x="4044210" y="3548209"/>
              <a:chExt cx="42073" cy="42073"/>
            </a:xfrm>
          </p:grpSpPr>
          <p:cxnSp>
            <p:nvCxnSpPr>
              <p:cNvPr id="640" name="Straight Connector 639">
                <a:extLst>
                  <a:ext uri="{FF2B5EF4-FFF2-40B4-BE49-F238E27FC236}">
                    <a16:creationId xmlns:a16="http://schemas.microsoft.com/office/drawing/2014/main" id="{339E2183-4AB0-49D1-49FF-19E450132580}"/>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41" name="Straight Connector 640">
                <a:extLst>
                  <a:ext uri="{FF2B5EF4-FFF2-40B4-BE49-F238E27FC236}">
                    <a16:creationId xmlns:a16="http://schemas.microsoft.com/office/drawing/2014/main" id="{CDCD0D0A-830A-B2E3-0E9E-C28951F8EDFB}"/>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65" name="Group 564">
              <a:extLst>
                <a:ext uri="{FF2B5EF4-FFF2-40B4-BE49-F238E27FC236}">
                  <a16:creationId xmlns:a16="http://schemas.microsoft.com/office/drawing/2014/main" id="{3824A0EF-CFBA-60B9-AE31-31CFE97BE17C}"/>
                </a:ext>
              </a:extLst>
            </p:cNvPr>
            <p:cNvGrpSpPr/>
            <p:nvPr/>
          </p:nvGrpSpPr>
          <p:grpSpPr>
            <a:xfrm>
              <a:off x="9281375" y="3917050"/>
              <a:ext cx="42073" cy="42073"/>
              <a:chOff x="4044210" y="3548209"/>
              <a:chExt cx="42073" cy="42073"/>
            </a:xfrm>
          </p:grpSpPr>
          <p:cxnSp>
            <p:nvCxnSpPr>
              <p:cNvPr id="638" name="Straight Connector 637">
                <a:extLst>
                  <a:ext uri="{FF2B5EF4-FFF2-40B4-BE49-F238E27FC236}">
                    <a16:creationId xmlns:a16="http://schemas.microsoft.com/office/drawing/2014/main" id="{6D645020-50CD-D17E-EA21-EB8E35BE9EDF}"/>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39" name="Straight Connector 638">
                <a:extLst>
                  <a:ext uri="{FF2B5EF4-FFF2-40B4-BE49-F238E27FC236}">
                    <a16:creationId xmlns:a16="http://schemas.microsoft.com/office/drawing/2014/main" id="{083866D2-7675-B44E-FA92-9630EB0E1B55}"/>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66" name="Group 565">
              <a:extLst>
                <a:ext uri="{FF2B5EF4-FFF2-40B4-BE49-F238E27FC236}">
                  <a16:creationId xmlns:a16="http://schemas.microsoft.com/office/drawing/2014/main" id="{394C854B-3D71-C30F-8BC4-F9E6A6B784B9}"/>
                </a:ext>
              </a:extLst>
            </p:cNvPr>
            <p:cNvGrpSpPr/>
            <p:nvPr/>
          </p:nvGrpSpPr>
          <p:grpSpPr>
            <a:xfrm>
              <a:off x="8937007" y="3779073"/>
              <a:ext cx="42073" cy="42073"/>
              <a:chOff x="4044210" y="3548209"/>
              <a:chExt cx="42073" cy="42073"/>
            </a:xfrm>
          </p:grpSpPr>
          <p:cxnSp>
            <p:nvCxnSpPr>
              <p:cNvPr id="636" name="Straight Connector 635">
                <a:extLst>
                  <a:ext uri="{FF2B5EF4-FFF2-40B4-BE49-F238E27FC236}">
                    <a16:creationId xmlns:a16="http://schemas.microsoft.com/office/drawing/2014/main" id="{24C21799-544E-E82F-2DD6-0596D4EF62BC}"/>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37" name="Straight Connector 636">
                <a:extLst>
                  <a:ext uri="{FF2B5EF4-FFF2-40B4-BE49-F238E27FC236}">
                    <a16:creationId xmlns:a16="http://schemas.microsoft.com/office/drawing/2014/main" id="{A3B0A5D9-814D-4F30-70EE-CBBC2D32850C}"/>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67" name="Group 566">
              <a:extLst>
                <a:ext uri="{FF2B5EF4-FFF2-40B4-BE49-F238E27FC236}">
                  <a16:creationId xmlns:a16="http://schemas.microsoft.com/office/drawing/2014/main" id="{B8BD4588-FCB6-E24B-FC1F-F6FFF3C7DB26}"/>
                </a:ext>
              </a:extLst>
            </p:cNvPr>
            <p:cNvGrpSpPr/>
            <p:nvPr/>
          </p:nvGrpSpPr>
          <p:grpSpPr>
            <a:xfrm>
              <a:off x="9197943" y="3829585"/>
              <a:ext cx="42073" cy="42073"/>
              <a:chOff x="4044210" y="3548209"/>
              <a:chExt cx="42073" cy="42073"/>
            </a:xfrm>
          </p:grpSpPr>
          <p:cxnSp>
            <p:nvCxnSpPr>
              <p:cNvPr id="634" name="Straight Connector 633">
                <a:extLst>
                  <a:ext uri="{FF2B5EF4-FFF2-40B4-BE49-F238E27FC236}">
                    <a16:creationId xmlns:a16="http://schemas.microsoft.com/office/drawing/2014/main" id="{ECD22A9B-D907-C974-7C36-50D8E9D96290}"/>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35" name="Straight Connector 634">
                <a:extLst>
                  <a:ext uri="{FF2B5EF4-FFF2-40B4-BE49-F238E27FC236}">
                    <a16:creationId xmlns:a16="http://schemas.microsoft.com/office/drawing/2014/main" id="{DC4ECBC3-FF3B-278C-74DF-BEF65B11F612}"/>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68" name="Group 567">
              <a:extLst>
                <a:ext uri="{FF2B5EF4-FFF2-40B4-BE49-F238E27FC236}">
                  <a16:creationId xmlns:a16="http://schemas.microsoft.com/office/drawing/2014/main" id="{9DF36B31-30D2-2DB0-01BD-7071FC204AF3}"/>
                </a:ext>
              </a:extLst>
            </p:cNvPr>
            <p:cNvGrpSpPr/>
            <p:nvPr/>
          </p:nvGrpSpPr>
          <p:grpSpPr>
            <a:xfrm>
              <a:off x="9061243" y="3779073"/>
              <a:ext cx="42073" cy="42073"/>
              <a:chOff x="4044210" y="3548209"/>
              <a:chExt cx="42073" cy="42073"/>
            </a:xfrm>
          </p:grpSpPr>
          <p:cxnSp>
            <p:nvCxnSpPr>
              <p:cNvPr id="632" name="Straight Connector 631">
                <a:extLst>
                  <a:ext uri="{FF2B5EF4-FFF2-40B4-BE49-F238E27FC236}">
                    <a16:creationId xmlns:a16="http://schemas.microsoft.com/office/drawing/2014/main" id="{AE8D7B34-374E-E7FC-A5D8-926537DBBAC8}"/>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33" name="Straight Connector 632">
                <a:extLst>
                  <a:ext uri="{FF2B5EF4-FFF2-40B4-BE49-F238E27FC236}">
                    <a16:creationId xmlns:a16="http://schemas.microsoft.com/office/drawing/2014/main" id="{C51CD927-A96B-5E95-206E-070642CE2C29}"/>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69" name="Group 568">
              <a:extLst>
                <a:ext uri="{FF2B5EF4-FFF2-40B4-BE49-F238E27FC236}">
                  <a16:creationId xmlns:a16="http://schemas.microsoft.com/office/drawing/2014/main" id="{102B21FE-A4FF-1541-2853-23719B1BA72A}"/>
                </a:ext>
              </a:extLst>
            </p:cNvPr>
            <p:cNvGrpSpPr/>
            <p:nvPr/>
          </p:nvGrpSpPr>
          <p:grpSpPr>
            <a:xfrm>
              <a:off x="8798126" y="3746218"/>
              <a:ext cx="42073" cy="42073"/>
              <a:chOff x="4044210" y="3548209"/>
              <a:chExt cx="42073" cy="42073"/>
            </a:xfrm>
          </p:grpSpPr>
          <p:cxnSp>
            <p:nvCxnSpPr>
              <p:cNvPr id="630" name="Straight Connector 629">
                <a:extLst>
                  <a:ext uri="{FF2B5EF4-FFF2-40B4-BE49-F238E27FC236}">
                    <a16:creationId xmlns:a16="http://schemas.microsoft.com/office/drawing/2014/main" id="{E0771DA5-C649-E168-CCC1-B221E24BB2BC}"/>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31" name="Straight Connector 630">
                <a:extLst>
                  <a:ext uri="{FF2B5EF4-FFF2-40B4-BE49-F238E27FC236}">
                    <a16:creationId xmlns:a16="http://schemas.microsoft.com/office/drawing/2014/main" id="{2629400F-3A21-39BC-5652-7053CEA68860}"/>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71" name="Group 570">
              <a:extLst>
                <a:ext uri="{FF2B5EF4-FFF2-40B4-BE49-F238E27FC236}">
                  <a16:creationId xmlns:a16="http://schemas.microsoft.com/office/drawing/2014/main" id="{1117FF3E-E10A-0A0A-AB0F-979E1071BC10}"/>
                </a:ext>
              </a:extLst>
            </p:cNvPr>
            <p:cNvGrpSpPr/>
            <p:nvPr/>
          </p:nvGrpSpPr>
          <p:grpSpPr>
            <a:xfrm>
              <a:off x="8938502" y="3779073"/>
              <a:ext cx="42073" cy="42073"/>
              <a:chOff x="4044210" y="3548209"/>
              <a:chExt cx="42073" cy="42073"/>
            </a:xfrm>
          </p:grpSpPr>
          <p:cxnSp>
            <p:nvCxnSpPr>
              <p:cNvPr id="626" name="Straight Connector 625">
                <a:extLst>
                  <a:ext uri="{FF2B5EF4-FFF2-40B4-BE49-F238E27FC236}">
                    <a16:creationId xmlns:a16="http://schemas.microsoft.com/office/drawing/2014/main" id="{C304109C-4BFD-5BF2-08F4-6D4DEBF35027}"/>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27" name="Straight Connector 626">
                <a:extLst>
                  <a:ext uri="{FF2B5EF4-FFF2-40B4-BE49-F238E27FC236}">
                    <a16:creationId xmlns:a16="http://schemas.microsoft.com/office/drawing/2014/main" id="{48A7DA4D-7392-5306-3E15-6CDD93065E72}"/>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72" name="Group 571">
              <a:extLst>
                <a:ext uri="{FF2B5EF4-FFF2-40B4-BE49-F238E27FC236}">
                  <a16:creationId xmlns:a16="http://schemas.microsoft.com/office/drawing/2014/main" id="{694F5DF2-8DA9-62CF-FBE2-3C36D0BB7993}"/>
                </a:ext>
              </a:extLst>
            </p:cNvPr>
            <p:cNvGrpSpPr/>
            <p:nvPr/>
          </p:nvGrpSpPr>
          <p:grpSpPr>
            <a:xfrm>
              <a:off x="9128146" y="3779073"/>
              <a:ext cx="42073" cy="42073"/>
              <a:chOff x="4044210" y="3548209"/>
              <a:chExt cx="42073" cy="42073"/>
            </a:xfrm>
          </p:grpSpPr>
          <p:cxnSp>
            <p:nvCxnSpPr>
              <p:cNvPr id="624" name="Straight Connector 623">
                <a:extLst>
                  <a:ext uri="{FF2B5EF4-FFF2-40B4-BE49-F238E27FC236}">
                    <a16:creationId xmlns:a16="http://schemas.microsoft.com/office/drawing/2014/main" id="{BCD2C80E-5E98-164C-F204-35B6705D0122}"/>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25" name="Straight Connector 624">
                <a:extLst>
                  <a:ext uri="{FF2B5EF4-FFF2-40B4-BE49-F238E27FC236}">
                    <a16:creationId xmlns:a16="http://schemas.microsoft.com/office/drawing/2014/main" id="{89F025B6-C021-D0E2-7661-898CA0F82F72}"/>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73" name="Group 572">
              <a:extLst>
                <a:ext uri="{FF2B5EF4-FFF2-40B4-BE49-F238E27FC236}">
                  <a16:creationId xmlns:a16="http://schemas.microsoft.com/office/drawing/2014/main" id="{54F83E1F-A35A-CE04-E52A-E0CF39EDF881}"/>
                </a:ext>
              </a:extLst>
            </p:cNvPr>
            <p:cNvGrpSpPr/>
            <p:nvPr/>
          </p:nvGrpSpPr>
          <p:grpSpPr>
            <a:xfrm>
              <a:off x="9084812" y="3779073"/>
              <a:ext cx="42073" cy="42073"/>
              <a:chOff x="4044210" y="3548209"/>
              <a:chExt cx="42073" cy="42073"/>
            </a:xfrm>
          </p:grpSpPr>
          <p:cxnSp>
            <p:nvCxnSpPr>
              <p:cNvPr id="622" name="Straight Connector 621">
                <a:extLst>
                  <a:ext uri="{FF2B5EF4-FFF2-40B4-BE49-F238E27FC236}">
                    <a16:creationId xmlns:a16="http://schemas.microsoft.com/office/drawing/2014/main" id="{6B68B4FB-C6B7-746A-2B11-187AE5766830}"/>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23" name="Straight Connector 622">
                <a:extLst>
                  <a:ext uri="{FF2B5EF4-FFF2-40B4-BE49-F238E27FC236}">
                    <a16:creationId xmlns:a16="http://schemas.microsoft.com/office/drawing/2014/main" id="{70E57624-452D-8FEB-8501-944376EE9D84}"/>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74" name="Group 573">
              <a:extLst>
                <a:ext uri="{FF2B5EF4-FFF2-40B4-BE49-F238E27FC236}">
                  <a16:creationId xmlns:a16="http://schemas.microsoft.com/office/drawing/2014/main" id="{1E49359C-B4DF-DC29-F076-B73E58BCF25D}"/>
                </a:ext>
              </a:extLst>
            </p:cNvPr>
            <p:cNvGrpSpPr/>
            <p:nvPr/>
          </p:nvGrpSpPr>
          <p:grpSpPr>
            <a:xfrm>
              <a:off x="8681403" y="3730763"/>
              <a:ext cx="42073" cy="42073"/>
              <a:chOff x="4044210" y="3548209"/>
              <a:chExt cx="42073" cy="42073"/>
            </a:xfrm>
          </p:grpSpPr>
          <p:cxnSp>
            <p:nvCxnSpPr>
              <p:cNvPr id="620" name="Straight Connector 619">
                <a:extLst>
                  <a:ext uri="{FF2B5EF4-FFF2-40B4-BE49-F238E27FC236}">
                    <a16:creationId xmlns:a16="http://schemas.microsoft.com/office/drawing/2014/main" id="{E9B7D5C5-804E-6165-763F-1B0803994F95}"/>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21" name="Straight Connector 620">
                <a:extLst>
                  <a:ext uri="{FF2B5EF4-FFF2-40B4-BE49-F238E27FC236}">
                    <a16:creationId xmlns:a16="http://schemas.microsoft.com/office/drawing/2014/main" id="{83BFBBDD-8603-6D4F-3FA2-162344543BD5}"/>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75" name="Group 574">
              <a:extLst>
                <a:ext uri="{FF2B5EF4-FFF2-40B4-BE49-F238E27FC236}">
                  <a16:creationId xmlns:a16="http://schemas.microsoft.com/office/drawing/2014/main" id="{B0383D56-75D9-4CD3-FC1B-9C47565C6B4B}"/>
                </a:ext>
              </a:extLst>
            </p:cNvPr>
            <p:cNvGrpSpPr/>
            <p:nvPr/>
          </p:nvGrpSpPr>
          <p:grpSpPr>
            <a:xfrm>
              <a:off x="8820047" y="3779073"/>
              <a:ext cx="42073" cy="42073"/>
              <a:chOff x="4044210" y="3548209"/>
              <a:chExt cx="42073" cy="42073"/>
            </a:xfrm>
          </p:grpSpPr>
          <p:cxnSp>
            <p:nvCxnSpPr>
              <p:cNvPr id="618" name="Straight Connector 617">
                <a:extLst>
                  <a:ext uri="{FF2B5EF4-FFF2-40B4-BE49-F238E27FC236}">
                    <a16:creationId xmlns:a16="http://schemas.microsoft.com/office/drawing/2014/main" id="{278AFCEB-03DE-116A-5156-4A2213CC6B42}"/>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19" name="Straight Connector 618">
                <a:extLst>
                  <a:ext uri="{FF2B5EF4-FFF2-40B4-BE49-F238E27FC236}">
                    <a16:creationId xmlns:a16="http://schemas.microsoft.com/office/drawing/2014/main" id="{9871C5EF-8B41-314C-13C3-FFF5F2C3E0A9}"/>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77" name="Group 576">
              <a:extLst>
                <a:ext uri="{FF2B5EF4-FFF2-40B4-BE49-F238E27FC236}">
                  <a16:creationId xmlns:a16="http://schemas.microsoft.com/office/drawing/2014/main" id="{2D95F6D9-17F7-B299-8712-EE675248AB38}"/>
                </a:ext>
              </a:extLst>
            </p:cNvPr>
            <p:cNvGrpSpPr/>
            <p:nvPr/>
          </p:nvGrpSpPr>
          <p:grpSpPr>
            <a:xfrm>
              <a:off x="8989958" y="3779073"/>
              <a:ext cx="42073" cy="42073"/>
              <a:chOff x="4044210" y="3548209"/>
              <a:chExt cx="42073" cy="42073"/>
            </a:xfrm>
          </p:grpSpPr>
          <p:cxnSp>
            <p:nvCxnSpPr>
              <p:cNvPr id="614" name="Straight Connector 613">
                <a:extLst>
                  <a:ext uri="{FF2B5EF4-FFF2-40B4-BE49-F238E27FC236}">
                    <a16:creationId xmlns:a16="http://schemas.microsoft.com/office/drawing/2014/main" id="{E4F3D91B-D796-0460-C2AB-600F7C91293F}"/>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15" name="Straight Connector 614">
                <a:extLst>
                  <a:ext uri="{FF2B5EF4-FFF2-40B4-BE49-F238E27FC236}">
                    <a16:creationId xmlns:a16="http://schemas.microsoft.com/office/drawing/2014/main" id="{63A4F246-4F0B-A54F-5DD0-0BB2620C0748}"/>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78" name="Group 577">
              <a:extLst>
                <a:ext uri="{FF2B5EF4-FFF2-40B4-BE49-F238E27FC236}">
                  <a16:creationId xmlns:a16="http://schemas.microsoft.com/office/drawing/2014/main" id="{A5BB98E3-DECA-84B6-30C5-4104825F1D00}"/>
                </a:ext>
              </a:extLst>
            </p:cNvPr>
            <p:cNvGrpSpPr/>
            <p:nvPr/>
          </p:nvGrpSpPr>
          <p:grpSpPr>
            <a:xfrm>
              <a:off x="9146137" y="3779073"/>
              <a:ext cx="42073" cy="42073"/>
              <a:chOff x="4044210" y="3548209"/>
              <a:chExt cx="42073" cy="42073"/>
            </a:xfrm>
          </p:grpSpPr>
          <p:cxnSp>
            <p:nvCxnSpPr>
              <p:cNvPr id="612" name="Straight Connector 611">
                <a:extLst>
                  <a:ext uri="{FF2B5EF4-FFF2-40B4-BE49-F238E27FC236}">
                    <a16:creationId xmlns:a16="http://schemas.microsoft.com/office/drawing/2014/main" id="{82454B19-CBF0-1F78-A0E1-49889DEBDCF3}"/>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13" name="Straight Connector 612">
                <a:extLst>
                  <a:ext uri="{FF2B5EF4-FFF2-40B4-BE49-F238E27FC236}">
                    <a16:creationId xmlns:a16="http://schemas.microsoft.com/office/drawing/2014/main" id="{4B00ECC8-BAF3-4746-5A18-BBAC9CF30334}"/>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86" name="Group 585">
              <a:extLst>
                <a:ext uri="{FF2B5EF4-FFF2-40B4-BE49-F238E27FC236}">
                  <a16:creationId xmlns:a16="http://schemas.microsoft.com/office/drawing/2014/main" id="{174AF688-8796-6972-B698-6534518410AC}"/>
                </a:ext>
              </a:extLst>
            </p:cNvPr>
            <p:cNvGrpSpPr/>
            <p:nvPr/>
          </p:nvGrpSpPr>
          <p:grpSpPr>
            <a:xfrm>
              <a:off x="8434839" y="3603834"/>
              <a:ext cx="42073" cy="42073"/>
              <a:chOff x="4044210" y="3548209"/>
              <a:chExt cx="42073" cy="42073"/>
            </a:xfrm>
          </p:grpSpPr>
          <p:cxnSp>
            <p:nvCxnSpPr>
              <p:cNvPr id="596" name="Straight Connector 595">
                <a:extLst>
                  <a:ext uri="{FF2B5EF4-FFF2-40B4-BE49-F238E27FC236}">
                    <a16:creationId xmlns:a16="http://schemas.microsoft.com/office/drawing/2014/main" id="{F6F3CF82-38AC-1391-A3CD-F73F19319854}"/>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597" name="Straight Connector 596">
                <a:extLst>
                  <a:ext uri="{FF2B5EF4-FFF2-40B4-BE49-F238E27FC236}">
                    <a16:creationId xmlns:a16="http://schemas.microsoft.com/office/drawing/2014/main" id="{E2EB0E74-1371-400D-A4A5-815343E4571F}"/>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88" name="Group 587">
              <a:extLst>
                <a:ext uri="{FF2B5EF4-FFF2-40B4-BE49-F238E27FC236}">
                  <a16:creationId xmlns:a16="http://schemas.microsoft.com/office/drawing/2014/main" id="{6AED1D26-FABD-96C6-698B-057D809918EC}"/>
                </a:ext>
              </a:extLst>
            </p:cNvPr>
            <p:cNvGrpSpPr/>
            <p:nvPr/>
          </p:nvGrpSpPr>
          <p:grpSpPr>
            <a:xfrm>
              <a:off x="8562252" y="3662054"/>
              <a:ext cx="42073" cy="42073"/>
              <a:chOff x="4044210" y="3548209"/>
              <a:chExt cx="42073" cy="42073"/>
            </a:xfrm>
          </p:grpSpPr>
          <p:cxnSp>
            <p:nvCxnSpPr>
              <p:cNvPr id="592" name="Straight Connector 591">
                <a:extLst>
                  <a:ext uri="{FF2B5EF4-FFF2-40B4-BE49-F238E27FC236}">
                    <a16:creationId xmlns:a16="http://schemas.microsoft.com/office/drawing/2014/main" id="{3E63E902-630D-F09C-0A65-01529D2D50A8}"/>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593" name="Straight Connector 592">
                <a:extLst>
                  <a:ext uri="{FF2B5EF4-FFF2-40B4-BE49-F238E27FC236}">
                    <a16:creationId xmlns:a16="http://schemas.microsoft.com/office/drawing/2014/main" id="{D54593B6-882B-F354-E019-52AE91EFC467}"/>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589" name="Group 588">
              <a:extLst>
                <a:ext uri="{FF2B5EF4-FFF2-40B4-BE49-F238E27FC236}">
                  <a16:creationId xmlns:a16="http://schemas.microsoft.com/office/drawing/2014/main" id="{B2F95D07-F8A4-F832-229D-80D7CFD42455}"/>
                </a:ext>
              </a:extLst>
            </p:cNvPr>
            <p:cNvGrpSpPr/>
            <p:nvPr/>
          </p:nvGrpSpPr>
          <p:grpSpPr>
            <a:xfrm>
              <a:off x="8643824" y="3727275"/>
              <a:ext cx="42073" cy="42073"/>
              <a:chOff x="4044210" y="3548209"/>
              <a:chExt cx="42073" cy="42073"/>
            </a:xfrm>
          </p:grpSpPr>
          <p:cxnSp>
            <p:nvCxnSpPr>
              <p:cNvPr id="590" name="Straight Connector 589">
                <a:extLst>
                  <a:ext uri="{FF2B5EF4-FFF2-40B4-BE49-F238E27FC236}">
                    <a16:creationId xmlns:a16="http://schemas.microsoft.com/office/drawing/2014/main" id="{ABA7EF39-9948-3347-E604-F8ACEE4E17C0}"/>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591" name="Straight Connector 590">
                <a:extLst>
                  <a:ext uri="{FF2B5EF4-FFF2-40B4-BE49-F238E27FC236}">
                    <a16:creationId xmlns:a16="http://schemas.microsoft.com/office/drawing/2014/main" id="{549964DD-34D7-E115-4109-C9E04E5EA7BA}"/>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grpSp>
        <p:nvGrpSpPr>
          <p:cNvPr id="684" name="Group 683">
            <a:extLst>
              <a:ext uri="{FF2B5EF4-FFF2-40B4-BE49-F238E27FC236}">
                <a16:creationId xmlns:a16="http://schemas.microsoft.com/office/drawing/2014/main" id="{B16753A8-CB94-0556-F6D0-FAF1F691DF3A}"/>
              </a:ext>
            </a:extLst>
          </p:cNvPr>
          <p:cNvGrpSpPr/>
          <p:nvPr/>
        </p:nvGrpSpPr>
        <p:grpSpPr>
          <a:xfrm>
            <a:off x="7740440" y="2743165"/>
            <a:ext cx="42073" cy="42073"/>
            <a:chOff x="4044210" y="3548209"/>
            <a:chExt cx="42073" cy="42073"/>
          </a:xfrm>
        </p:grpSpPr>
        <p:cxnSp>
          <p:nvCxnSpPr>
            <p:cNvPr id="685" name="Straight Connector 684">
              <a:extLst>
                <a:ext uri="{FF2B5EF4-FFF2-40B4-BE49-F238E27FC236}">
                  <a16:creationId xmlns:a16="http://schemas.microsoft.com/office/drawing/2014/main" id="{3DFE228C-44D2-59B7-F448-DA81C1984E04}"/>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86" name="Straight Connector 685">
              <a:extLst>
                <a:ext uri="{FF2B5EF4-FFF2-40B4-BE49-F238E27FC236}">
                  <a16:creationId xmlns:a16="http://schemas.microsoft.com/office/drawing/2014/main" id="{63470815-0CEE-BE43-FEEC-403B2B00BCC5}"/>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687" name="Group 686">
            <a:extLst>
              <a:ext uri="{FF2B5EF4-FFF2-40B4-BE49-F238E27FC236}">
                <a16:creationId xmlns:a16="http://schemas.microsoft.com/office/drawing/2014/main" id="{769FD3B4-986B-6C24-81FF-A74FEF54756E}"/>
              </a:ext>
            </a:extLst>
          </p:cNvPr>
          <p:cNvGrpSpPr/>
          <p:nvPr/>
        </p:nvGrpSpPr>
        <p:grpSpPr>
          <a:xfrm>
            <a:off x="7103100" y="2305844"/>
            <a:ext cx="42073" cy="42073"/>
            <a:chOff x="4044210" y="3548209"/>
            <a:chExt cx="42073" cy="42073"/>
          </a:xfrm>
        </p:grpSpPr>
        <p:cxnSp>
          <p:nvCxnSpPr>
            <p:cNvPr id="688" name="Straight Connector 687">
              <a:extLst>
                <a:ext uri="{FF2B5EF4-FFF2-40B4-BE49-F238E27FC236}">
                  <a16:creationId xmlns:a16="http://schemas.microsoft.com/office/drawing/2014/main" id="{1361294A-E043-E303-F6A6-08C019F20AF4}"/>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89" name="Straight Connector 688">
              <a:extLst>
                <a:ext uri="{FF2B5EF4-FFF2-40B4-BE49-F238E27FC236}">
                  <a16:creationId xmlns:a16="http://schemas.microsoft.com/office/drawing/2014/main" id="{FBAF2B65-09A4-3E0D-6B6D-7DFBB4DFA97F}"/>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690" name="Group 689">
            <a:extLst>
              <a:ext uri="{FF2B5EF4-FFF2-40B4-BE49-F238E27FC236}">
                <a16:creationId xmlns:a16="http://schemas.microsoft.com/office/drawing/2014/main" id="{5537FD9D-0731-0339-41AB-95CC27CF3B2C}"/>
              </a:ext>
            </a:extLst>
          </p:cNvPr>
          <p:cNvGrpSpPr/>
          <p:nvPr/>
        </p:nvGrpSpPr>
        <p:grpSpPr>
          <a:xfrm>
            <a:off x="7708643" y="2747141"/>
            <a:ext cx="42073" cy="42073"/>
            <a:chOff x="4044210" y="3548209"/>
            <a:chExt cx="42073" cy="42073"/>
          </a:xfrm>
        </p:grpSpPr>
        <p:cxnSp>
          <p:nvCxnSpPr>
            <p:cNvPr id="691" name="Straight Connector 690">
              <a:extLst>
                <a:ext uri="{FF2B5EF4-FFF2-40B4-BE49-F238E27FC236}">
                  <a16:creationId xmlns:a16="http://schemas.microsoft.com/office/drawing/2014/main" id="{A9727397-F407-C3DD-C873-F59B4569A678}"/>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92" name="Straight Connector 691">
              <a:extLst>
                <a:ext uri="{FF2B5EF4-FFF2-40B4-BE49-F238E27FC236}">
                  <a16:creationId xmlns:a16="http://schemas.microsoft.com/office/drawing/2014/main" id="{CAF59603-72BE-B63E-9F50-74A29F378405}"/>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693" name="Group 692">
            <a:extLst>
              <a:ext uri="{FF2B5EF4-FFF2-40B4-BE49-F238E27FC236}">
                <a16:creationId xmlns:a16="http://schemas.microsoft.com/office/drawing/2014/main" id="{0E609069-4B1F-7584-25B9-B5359340EA81}"/>
              </a:ext>
            </a:extLst>
          </p:cNvPr>
          <p:cNvGrpSpPr/>
          <p:nvPr/>
        </p:nvGrpSpPr>
        <p:grpSpPr>
          <a:xfrm>
            <a:off x="7582763" y="2641317"/>
            <a:ext cx="42073" cy="42073"/>
            <a:chOff x="4044210" y="3548209"/>
            <a:chExt cx="42073" cy="42073"/>
          </a:xfrm>
        </p:grpSpPr>
        <p:cxnSp>
          <p:nvCxnSpPr>
            <p:cNvPr id="694" name="Straight Connector 693">
              <a:extLst>
                <a:ext uri="{FF2B5EF4-FFF2-40B4-BE49-F238E27FC236}">
                  <a16:creationId xmlns:a16="http://schemas.microsoft.com/office/drawing/2014/main" id="{DAFDA2CB-CE0B-844C-7ECC-BFAB38D648DF}"/>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95" name="Straight Connector 694">
              <a:extLst>
                <a:ext uri="{FF2B5EF4-FFF2-40B4-BE49-F238E27FC236}">
                  <a16:creationId xmlns:a16="http://schemas.microsoft.com/office/drawing/2014/main" id="{C0535FB8-89D3-D96E-3202-8B25E8A7F7CC}"/>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696" name="Group 695">
            <a:extLst>
              <a:ext uri="{FF2B5EF4-FFF2-40B4-BE49-F238E27FC236}">
                <a16:creationId xmlns:a16="http://schemas.microsoft.com/office/drawing/2014/main" id="{60750ECD-14DA-3166-3EF5-CFB627ED429E}"/>
              </a:ext>
            </a:extLst>
          </p:cNvPr>
          <p:cNvGrpSpPr/>
          <p:nvPr/>
        </p:nvGrpSpPr>
        <p:grpSpPr>
          <a:xfrm>
            <a:off x="7650528" y="2529999"/>
            <a:ext cx="42073" cy="42073"/>
            <a:chOff x="4044210" y="3548209"/>
            <a:chExt cx="42073" cy="42073"/>
          </a:xfrm>
        </p:grpSpPr>
        <p:cxnSp>
          <p:nvCxnSpPr>
            <p:cNvPr id="697" name="Straight Connector 696">
              <a:extLst>
                <a:ext uri="{FF2B5EF4-FFF2-40B4-BE49-F238E27FC236}">
                  <a16:creationId xmlns:a16="http://schemas.microsoft.com/office/drawing/2014/main" id="{E54D12C8-6BF2-874E-6AFF-A43A3D74D578}"/>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698" name="Straight Connector 697">
              <a:extLst>
                <a:ext uri="{FF2B5EF4-FFF2-40B4-BE49-F238E27FC236}">
                  <a16:creationId xmlns:a16="http://schemas.microsoft.com/office/drawing/2014/main" id="{CA3A8FC8-26C4-964C-F777-E0070732A7E1}"/>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699" name="Group 698">
            <a:extLst>
              <a:ext uri="{FF2B5EF4-FFF2-40B4-BE49-F238E27FC236}">
                <a16:creationId xmlns:a16="http://schemas.microsoft.com/office/drawing/2014/main" id="{A2443880-2189-5D69-D6DE-C3610DB22E3C}"/>
              </a:ext>
            </a:extLst>
          </p:cNvPr>
          <p:cNvGrpSpPr/>
          <p:nvPr/>
        </p:nvGrpSpPr>
        <p:grpSpPr>
          <a:xfrm>
            <a:off x="7548341" y="2585659"/>
            <a:ext cx="42073" cy="42073"/>
            <a:chOff x="4044210" y="3548209"/>
            <a:chExt cx="42073" cy="42073"/>
          </a:xfrm>
        </p:grpSpPr>
        <p:cxnSp>
          <p:nvCxnSpPr>
            <p:cNvPr id="700" name="Straight Connector 699">
              <a:extLst>
                <a:ext uri="{FF2B5EF4-FFF2-40B4-BE49-F238E27FC236}">
                  <a16:creationId xmlns:a16="http://schemas.microsoft.com/office/drawing/2014/main" id="{91AD8930-164B-6105-7269-492AF67AE517}"/>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01" name="Straight Connector 700">
              <a:extLst>
                <a:ext uri="{FF2B5EF4-FFF2-40B4-BE49-F238E27FC236}">
                  <a16:creationId xmlns:a16="http://schemas.microsoft.com/office/drawing/2014/main" id="{E6E39D73-2234-092C-7247-EC17EC015A80}"/>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02" name="Group 701">
            <a:extLst>
              <a:ext uri="{FF2B5EF4-FFF2-40B4-BE49-F238E27FC236}">
                <a16:creationId xmlns:a16="http://schemas.microsoft.com/office/drawing/2014/main" id="{E21E6873-404C-B79E-4E79-87A7450F0CF2}"/>
              </a:ext>
            </a:extLst>
          </p:cNvPr>
          <p:cNvGrpSpPr/>
          <p:nvPr/>
        </p:nvGrpSpPr>
        <p:grpSpPr>
          <a:xfrm>
            <a:off x="7771969" y="2585660"/>
            <a:ext cx="42073" cy="42073"/>
            <a:chOff x="4044210" y="3548209"/>
            <a:chExt cx="42073" cy="42073"/>
          </a:xfrm>
        </p:grpSpPr>
        <p:cxnSp>
          <p:nvCxnSpPr>
            <p:cNvPr id="703" name="Straight Connector 702">
              <a:extLst>
                <a:ext uri="{FF2B5EF4-FFF2-40B4-BE49-F238E27FC236}">
                  <a16:creationId xmlns:a16="http://schemas.microsoft.com/office/drawing/2014/main" id="{F6123D59-7A92-39AE-5784-A527D183313E}"/>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04" name="Straight Connector 703">
              <a:extLst>
                <a:ext uri="{FF2B5EF4-FFF2-40B4-BE49-F238E27FC236}">
                  <a16:creationId xmlns:a16="http://schemas.microsoft.com/office/drawing/2014/main" id="{F8E82111-5C88-1402-5AA7-5CE33B796012}"/>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05" name="Group 704">
            <a:extLst>
              <a:ext uri="{FF2B5EF4-FFF2-40B4-BE49-F238E27FC236}">
                <a16:creationId xmlns:a16="http://schemas.microsoft.com/office/drawing/2014/main" id="{D5E6FD60-3E0C-2438-9796-66E58F58C69D}"/>
              </a:ext>
            </a:extLst>
          </p:cNvPr>
          <p:cNvGrpSpPr/>
          <p:nvPr/>
        </p:nvGrpSpPr>
        <p:grpSpPr>
          <a:xfrm>
            <a:off x="7776790" y="2645293"/>
            <a:ext cx="42073" cy="42073"/>
            <a:chOff x="4044210" y="3548209"/>
            <a:chExt cx="42073" cy="42073"/>
          </a:xfrm>
        </p:grpSpPr>
        <p:cxnSp>
          <p:nvCxnSpPr>
            <p:cNvPr id="706" name="Straight Connector 705">
              <a:extLst>
                <a:ext uri="{FF2B5EF4-FFF2-40B4-BE49-F238E27FC236}">
                  <a16:creationId xmlns:a16="http://schemas.microsoft.com/office/drawing/2014/main" id="{178E4DEB-0D41-3DBE-BEB0-284C006681D5}"/>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07" name="Straight Connector 706">
              <a:extLst>
                <a:ext uri="{FF2B5EF4-FFF2-40B4-BE49-F238E27FC236}">
                  <a16:creationId xmlns:a16="http://schemas.microsoft.com/office/drawing/2014/main" id="{1616E6DD-0468-42BB-0C2A-FA66437A1AFF}"/>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08" name="Group 707">
            <a:extLst>
              <a:ext uri="{FF2B5EF4-FFF2-40B4-BE49-F238E27FC236}">
                <a16:creationId xmlns:a16="http://schemas.microsoft.com/office/drawing/2014/main" id="{9D7CFC07-C5F3-84AF-36CD-FDC915150706}"/>
              </a:ext>
            </a:extLst>
          </p:cNvPr>
          <p:cNvGrpSpPr/>
          <p:nvPr/>
        </p:nvGrpSpPr>
        <p:grpSpPr>
          <a:xfrm>
            <a:off x="7896790" y="2796369"/>
            <a:ext cx="42073" cy="42073"/>
            <a:chOff x="4044210" y="3548209"/>
            <a:chExt cx="42073" cy="42073"/>
          </a:xfrm>
        </p:grpSpPr>
        <p:cxnSp>
          <p:nvCxnSpPr>
            <p:cNvPr id="709" name="Straight Connector 708">
              <a:extLst>
                <a:ext uri="{FF2B5EF4-FFF2-40B4-BE49-F238E27FC236}">
                  <a16:creationId xmlns:a16="http://schemas.microsoft.com/office/drawing/2014/main" id="{986A0B86-8E52-1D0D-CFB6-B42490FE2830}"/>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10" name="Straight Connector 709">
              <a:extLst>
                <a:ext uri="{FF2B5EF4-FFF2-40B4-BE49-F238E27FC236}">
                  <a16:creationId xmlns:a16="http://schemas.microsoft.com/office/drawing/2014/main" id="{A561BFE7-D65C-2A42-4F9D-3D2C4EB002D6}"/>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11" name="Group 710">
            <a:extLst>
              <a:ext uri="{FF2B5EF4-FFF2-40B4-BE49-F238E27FC236}">
                <a16:creationId xmlns:a16="http://schemas.microsoft.com/office/drawing/2014/main" id="{5CE9113B-4F6F-4B8B-BA90-AB5434B0AD78}"/>
              </a:ext>
            </a:extLst>
          </p:cNvPr>
          <p:cNvGrpSpPr/>
          <p:nvPr/>
        </p:nvGrpSpPr>
        <p:grpSpPr>
          <a:xfrm>
            <a:off x="7973996" y="2820221"/>
            <a:ext cx="42073" cy="42073"/>
            <a:chOff x="4044210" y="3548209"/>
            <a:chExt cx="42073" cy="42073"/>
          </a:xfrm>
        </p:grpSpPr>
        <p:cxnSp>
          <p:nvCxnSpPr>
            <p:cNvPr id="712" name="Straight Connector 711">
              <a:extLst>
                <a:ext uri="{FF2B5EF4-FFF2-40B4-BE49-F238E27FC236}">
                  <a16:creationId xmlns:a16="http://schemas.microsoft.com/office/drawing/2014/main" id="{CFF0A30B-4D81-FF5E-1DB6-F76E9597963E}"/>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13" name="Straight Connector 712">
              <a:extLst>
                <a:ext uri="{FF2B5EF4-FFF2-40B4-BE49-F238E27FC236}">
                  <a16:creationId xmlns:a16="http://schemas.microsoft.com/office/drawing/2014/main" id="{B37167AF-2623-2D15-0E49-750EA47E907D}"/>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14" name="Group 713">
            <a:extLst>
              <a:ext uri="{FF2B5EF4-FFF2-40B4-BE49-F238E27FC236}">
                <a16:creationId xmlns:a16="http://schemas.microsoft.com/office/drawing/2014/main" id="{069B61A4-FBE8-261E-B974-3DFFD38D9995}"/>
              </a:ext>
            </a:extLst>
          </p:cNvPr>
          <p:cNvGrpSpPr/>
          <p:nvPr/>
        </p:nvGrpSpPr>
        <p:grpSpPr>
          <a:xfrm>
            <a:off x="7147774" y="2307363"/>
            <a:ext cx="42073" cy="42073"/>
            <a:chOff x="4044210" y="3548209"/>
            <a:chExt cx="42073" cy="42073"/>
          </a:xfrm>
        </p:grpSpPr>
        <p:cxnSp>
          <p:nvCxnSpPr>
            <p:cNvPr id="715" name="Straight Connector 714">
              <a:extLst>
                <a:ext uri="{FF2B5EF4-FFF2-40B4-BE49-F238E27FC236}">
                  <a16:creationId xmlns:a16="http://schemas.microsoft.com/office/drawing/2014/main" id="{DBB8BBFF-D635-6ACF-49BF-36E0A14D7094}"/>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16" name="Straight Connector 715">
              <a:extLst>
                <a:ext uri="{FF2B5EF4-FFF2-40B4-BE49-F238E27FC236}">
                  <a16:creationId xmlns:a16="http://schemas.microsoft.com/office/drawing/2014/main" id="{FFD97B85-DDF1-CB3E-B077-B95DE85AA67A}"/>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17" name="Group 716">
            <a:extLst>
              <a:ext uri="{FF2B5EF4-FFF2-40B4-BE49-F238E27FC236}">
                <a16:creationId xmlns:a16="http://schemas.microsoft.com/office/drawing/2014/main" id="{FC0DB3F1-68AE-1B7B-7860-9D50BDB95678}"/>
              </a:ext>
            </a:extLst>
          </p:cNvPr>
          <p:cNvGrpSpPr/>
          <p:nvPr/>
        </p:nvGrpSpPr>
        <p:grpSpPr>
          <a:xfrm>
            <a:off x="7324217" y="2446511"/>
            <a:ext cx="42073" cy="42073"/>
            <a:chOff x="4044210" y="3548209"/>
            <a:chExt cx="42073" cy="42073"/>
          </a:xfrm>
        </p:grpSpPr>
        <p:cxnSp>
          <p:nvCxnSpPr>
            <p:cNvPr id="718" name="Straight Connector 717">
              <a:extLst>
                <a:ext uri="{FF2B5EF4-FFF2-40B4-BE49-F238E27FC236}">
                  <a16:creationId xmlns:a16="http://schemas.microsoft.com/office/drawing/2014/main" id="{3F8D607A-C8CF-11F5-6C92-51B6AB50EEE8}"/>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19" name="Straight Connector 718">
              <a:extLst>
                <a:ext uri="{FF2B5EF4-FFF2-40B4-BE49-F238E27FC236}">
                  <a16:creationId xmlns:a16="http://schemas.microsoft.com/office/drawing/2014/main" id="{7D500E8F-043E-E7FF-8B33-A2B55E4B55F8}"/>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20" name="Group 719">
            <a:extLst>
              <a:ext uri="{FF2B5EF4-FFF2-40B4-BE49-F238E27FC236}">
                <a16:creationId xmlns:a16="http://schemas.microsoft.com/office/drawing/2014/main" id="{AB0B6223-A807-7C44-01A0-FC41C6F134A1}"/>
              </a:ext>
            </a:extLst>
          </p:cNvPr>
          <p:cNvGrpSpPr/>
          <p:nvPr/>
        </p:nvGrpSpPr>
        <p:grpSpPr>
          <a:xfrm>
            <a:off x="7783936" y="2732757"/>
            <a:ext cx="42073" cy="42073"/>
            <a:chOff x="4044210" y="3548209"/>
            <a:chExt cx="42073" cy="42073"/>
          </a:xfrm>
        </p:grpSpPr>
        <p:cxnSp>
          <p:nvCxnSpPr>
            <p:cNvPr id="721" name="Straight Connector 720">
              <a:extLst>
                <a:ext uri="{FF2B5EF4-FFF2-40B4-BE49-F238E27FC236}">
                  <a16:creationId xmlns:a16="http://schemas.microsoft.com/office/drawing/2014/main" id="{A01F27DA-20C1-121F-5E8D-25BFFBE88556}"/>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22" name="Straight Connector 721">
              <a:extLst>
                <a:ext uri="{FF2B5EF4-FFF2-40B4-BE49-F238E27FC236}">
                  <a16:creationId xmlns:a16="http://schemas.microsoft.com/office/drawing/2014/main" id="{F527C771-0E9C-166D-1DFC-782F45AA2750}"/>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23" name="Group 722">
            <a:extLst>
              <a:ext uri="{FF2B5EF4-FFF2-40B4-BE49-F238E27FC236}">
                <a16:creationId xmlns:a16="http://schemas.microsoft.com/office/drawing/2014/main" id="{7705180A-8F20-BF4C-D8ED-0948732A2D64}"/>
              </a:ext>
            </a:extLst>
          </p:cNvPr>
          <p:cNvGrpSpPr/>
          <p:nvPr/>
        </p:nvGrpSpPr>
        <p:grpSpPr>
          <a:xfrm>
            <a:off x="7488209" y="2423828"/>
            <a:ext cx="42073" cy="42073"/>
            <a:chOff x="4044210" y="3548209"/>
            <a:chExt cx="42073" cy="42073"/>
          </a:xfrm>
        </p:grpSpPr>
        <p:cxnSp>
          <p:nvCxnSpPr>
            <p:cNvPr id="724" name="Straight Connector 723">
              <a:extLst>
                <a:ext uri="{FF2B5EF4-FFF2-40B4-BE49-F238E27FC236}">
                  <a16:creationId xmlns:a16="http://schemas.microsoft.com/office/drawing/2014/main" id="{5E0CBF57-1A6F-C9BE-E7AD-7140DBE3EF4E}"/>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25" name="Straight Connector 724">
              <a:extLst>
                <a:ext uri="{FF2B5EF4-FFF2-40B4-BE49-F238E27FC236}">
                  <a16:creationId xmlns:a16="http://schemas.microsoft.com/office/drawing/2014/main" id="{C3917DF4-9596-0891-E847-0FCFDD3C2078}"/>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26" name="Group 725">
            <a:extLst>
              <a:ext uri="{FF2B5EF4-FFF2-40B4-BE49-F238E27FC236}">
                <a16:creationId xmlns:a16="http://schemas.microsoft.com/office/drawing/2014/main" id="{666745A2-5180-427B-BCB3-73BFCA58A4FB}"/>
              </a:ext>
            </a:extLst>
          </p:cNvPr>
          <p:cNvGrpSpPr/>
          <p:nvPr/>
        </p:nvGrpSpPr>
        <p:grpSpPr>
          <a:xfrm>
            <a:off x="7396045" y="2482414"/>
            <a:ext cx="42073" cy="42073"/>
            <a:chOff x="4044210" y="3548209"/>
            <a:chExt cx="42073" cy="42073"/>
          </a:xfrm>
        </p:grpSpPr>
        <p:cxnSp>
          <p:nvCxnSpPr>
            <p:cNvPr id="727" name="Straight Connector 726">
              <a:extLst>
                <a:ext uri="{FF2B5EF4-FFF2-40B4-BE49-F238E27FC236}">
                  <a16:creationId xmlns:a16="http://schemas.microsoft.com/office/drawing/2014/main" id="{3BFC8655-5A12-2A21-F0D6-CA760BA6C51C}"/>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28" name="Straight Connector 727">
              <a:extLst>
                <a:ext uri="{FF2B5EF4-FFF2-40B4-BE49-F238E27FC236}">
                  <a16:creationId xmlns:a16="http://schemas.microsoft.com/office/drawing/2014/main" id="{4E6F8D85-5476-611A-FB8E-0E4E333B2C64}"/>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29" name="Group 728">
            <a:extLst>
              <a:ext uri="{FF2B5EF4-FFF2-40B4-BE49-F238E27FC236}">
                <a16:creationId xmlns:a16="http://schemas.microsoft.com/office/drawing/2014/main" id="{27D7A0B5-DE8D-82EC-A25F-A83EA3936967}"/>
              </a:ext>
            </a:extLst>
          </p:cNvPr>
          <p:cNvGrpSpPr/>
          <p:nvPr/>
        </p:nvGrpSpPr>
        <p:grpSpPr>
          <a:xfrm>
            <a:off x="8009524" y="3138079"/>
            <a:ext cx="42073" cy="42073"/>
            <a:chOff x="4044210" y="3548209"/>
            <a:chExt cx="42073" cy="42073"/>
          </a:xfrm>
        </p:grpSpPr>
        <p:cxnSp>
          <p:nvCxnSpPr>
            <p:cNvPr id="730" name="Straight Connector 729">
              <a:extLst>
                <a:ext uri="{FF2B5EF4-FFF2-40B4-BE49-F238E27FC236}">
                  <a16:creationId xmlns:a16="http://schemas.microsoft.com/office/drawing/2014/main" id="{A5D0D42A-E66D-1CF9-F94E-F95BC83A6E6A}"/>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31" name="Straight Connector 730">
              <a:extLst>
                <a:ext uri="{FF2B5EF4-FFF2-40B4-BE49-F238E27FC236}">
                  <a16:creationId xmlns:a16="http://schemas.microsoft.com/office/drawing/2014/main" id="{00EB4985-77F8-85CA-A544-4B93A631CCD1}"/>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32" name="Group 731">
            <a:extLst>
              <a:ext uri="{FF2B5EF4-FFF2-40B4-BE49-F238E27FC236}">
                <a16:creationId xmlns:a16="http://schemas.microsoft.com/office/drawing/2014/main" id="{D14C9E8E-5536-014D-FAA0-5EA26D8BCB6E}"/>
              </a:ext>
            </a:extLst>
          </p:cNvPr>
          <p:cNvGrpSpPr/>
          <p:nvPr/>
        </p:nvGrpSpPr>
        <p:grpSpPr>
          <a:xfrm>
            <a:off x="7344403" y="2460585"/>
            <a:ext cx="42073" cy="42073"/>
            <a:chOff x="4044210" y="3548209"/>
            <a:chExt cx="42073" cy="42073"/>
          </a:xfrm>
        </p:grpSpPr>
        <p:cxnSp>
          <p:nvCxnSpPr>
            <p:cNvPr id="733" name="Straight Connector 732">
              <a:extLst>
                <a:ext uri="{FF2B5EF4-FFF2-40B4-BE49-F238E27FC236}">
                  <a16:creationId xmlns:a16="http://schemas.microsoft.com/office/drawing/2014/main" id="{E3985B40-0856-C657-4F16-29CFC1BE70F7}"/>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34" name="Straight Connector 733">
              <a:extLst>
                <a:ext uri="{FF2B5EF4-FFF2-40B4-BE49-F238E27FC236}">
                  <a16:creationId xmlns:a16="http://schemas.microsoft.com/office/drawing/2014/main" id="{98914259-7BBD-7BB6-D453-C425B8DA5114}"/>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35" name="Group 734">
            <a:extLst>
              <a:ext uri="{FF2B5EF4-FFF2-40B4-BE49-F238E27FC236}">
                <a16:creationId xmlns:a16="http://schemas.microsoft.com/office/drawing/2014/main" id="{CC521298-9945-5563-0BE7-4798F407656E}"/>
              </a:ext>
            </a:extLst>
          </p:cNvPr>
          <p:cNvGrpSpPr/>
          <p:nvPr/>
        </p:nvGrpSpPr>
        <p:grpSpPr>
          <a:xfrm>
            <a:off x="7674780" y="2522048"/>
            <a:ext cx="42073" cy="42073"/>
            <a:chOff x="4044210" y="3548209"/>
            <a:chExt cx="42073" cy="42073"/>
          </a:xfrm>
        </p:grpSpPr>
        <p:cxnSp>
          <p:nvCxnSpPr>
            <p:cNvPr id="736" name="Straight Connector 735">
              <a:extLst>
                <a:ext uri="{FF2B5EF4-FFF2-40B4-BE49-F238E27FC236}">
                  <a16:creationId xmlns:a16="http://schemas.microsoft.com/office/drawing/2014/main" id="{55867E6F-B98C-3FE0-B01D-7BDDF3EEC0A4}"/>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37" name="Straight Connector 736">
              <a:extLst>
                <a:ext uri="{FF2B5EF4-FFF2-40B4-BE49-F238E27FC236}">
                  <a16:creationId xmlns:a16="http://schemas.microsoft.com/office/drawing/2014/main" id="{AF324304-43AE-1501-6416-16D5E642D6DC}"/>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38" name="Group 737">
            <a:extLst>
              <a:ext uri="{FF2B5EF4-FFF2-40B4-BE49-F238E27FC236}">
                <a16:creationId xmlns:a16="http://schemas.microsoft.com/office/drawing/2014/main" id="{EA3E6404-2184-07C1-460E-7F8E85327F60}"/>
              </a:ext>
            </a:extLst>
          </p:cNvPr>
          <p:cNvGrpSpPr/>
          <p:nvPr/>
        </p:nvGrpSpPr>
        <p:grpSpPr>
          <a:xfrm>
            <a:off x="7334982" y="2455032"/>
            <a:ext cx="42073" cy="42073"/>
            <a:chOff x="4044210" y="3548209"/>
            <a:chExt cx="42073" cy="42073"/>
          </a:xfrm>
        </p:grpSpPr>
        <p:cxnSp>
          <p:nvCxnSpPr>
            <p:cNvPr id="739" name="Straight Connector 738">
              <a:extLst>
                <a:ext uri="{FF2B5EF4-FFF2-40B4-BE49-F238E27FC236}">
                  <a16:creationId xmlns:a16="http://schemas.microsoft.com/office/drawing/2014/main" id="{B78BA0DA-151C-E87F-E6E6-C5F212B73D99}"/>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40" name="Straight Connector 739">
              <a:extLst>
                <a:ext uri="{FF2B5EF4-FFF2-40B4-BE49-F238E27FC236}">
                  <a16:creationId xmlns:a16="http://schemas.microsoft.com/office/drawing/2014/main" id="{74803EFD-D342-9912-E3FF-55BA900CC6A4}"/>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41" name="Group 740">
            <a:extLst>
              <a:ext uri="{FF2B5EF4-FFF2-40B4-BE49-F238E27FC236}">
                <a16:creationId xmlns:a16="http://schemas.microsoft.com/office/drawing/2014/main" id="{584C7407-4D58-CD19-CFF5-3C017DD61A0B}"/>
              </a:ext>
            </a:extLst>
          </p:cNvPr>
          <p:cNvGrpSpPr/>
          <p:nvPr/>
        </p:nvGrpSpPr>
        <p:grpSpPr>
          <a:xfrm>
            <a:off x="7417966" y="2491950"/>
            <a:ext cx="42073" cy="42073"/>
            <a:chOff x="4044210" y="3548209"/>
            <a:chExt cx="42073" cy="42073"/>
          </a:xfrm>
        </p:grpSpPr>
        <p:cxnSp>
          <p:nvCxnSpPr>
            <p:cNvPr id="742" name="Straight Connector 741">
              <a:extLst>
                <a:ext uri="{FF2B5EF4-FFF2-40B4-BE49-F238E27FC236}">
                  <a16:creationId xmlns:a16="http://schemas.microsoft.com/office/drawing/2014/main" id="{32A37A38-138B-267E-7D07-7FEE90D08F49}"/>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43" name="Straight Connector 742">
              <a:extLst>
                <a:ext uri="{FF2B5EF4-FFF2-40B4-BE49-F238E27FC236}">
                  <a16:creationId xmlns:a16="http://schemas.microsoft.com/office/drawing/2014/main" id="{39DD2A63-A685-971B-B75C-EC5F148F9EE2}"/>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44" name="Group 743">
            <a:extLst>
              <a:ext uri="{FF2B5EF4-FFF2-40B4-BE49-F238E27FC236}">
                <a16:creationId xmlns:a16="http://schemas.microsoft.com/office/drawing/2014/main" id="{46A4F400-D2CF-A201-09B9-347FFEA7342B}"/>
              </a:ext>
            </a:extLst>
          </p:cNvPr>
          <p:cNvGrpSpPr/>
          <p:nvPr/>
        </p:nvGrpSpPr>
        <p:grpSpPr>
          <a:xfrm>
            <a:off x="7448729" y="2414974"/>
            <a:ext cx="42073" cy="42073"/>
            <a:chOff x="4044210" y="3548209"/>
            <a:chExt cx="42073" cy="42073"/>
          </a:xfrm>
        </p:grpSpPr>
        <p:cxnSp>
          <p:nvCxnSpPr>
            <p:cNvPr id="745" name="Straight Connector 744">
              <a:extLst>
                <a:ext uri="{FF2B5EF4-FFF2-40B4-BE49-F238E27FC236}">
                  <a16:creationId xmlns:a16="http://schemas.microsoft.com/office/drawing/2014/main" id="{CF102367-181A-781E-F894-81CC70D9DBDB}"/>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46" name="Straight Connector 745">
              <a:extLst>
                <a:ext uri="{FF2B5EF4-FFF2-40B4-BE49-F238E27FC236}">
                  <a16:creationId xmlns:a16="http://schemas.microsoft.com/office/drawing/2014/main" id="{7A1DB778-6C39-5BDB-7CD4-9634C26458C0}"/>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47" name="Group 746">
            <a:extLst>
              <a:ext uri="{FF2B5EF4-FFF2-40B4-BE49-F238E27FC236}">
                <a16:creationId xmlns:a16="http://schemas.microsoft.com/office/drawing/2014/main" id="{B3F7161C-7FC7-802A-E99D-59C0D977BD63}"/>
              </a:ext>
            </a:extLst>
          </p:cNvPr>
          <p:cNvGrpSpPr/>
          <p:nvPr/>
        </p:nvGrpSpPr>
        <p:grpSpPr>
          <a:xfrm>
            <a:off x="7414078" y="2402779"/>
            <a:ext cx="42073" cy="42073"/>
            <a:chOff x="4044210" y="3548209"/>
            <a:chExt cx="42073" cy="42073"/>
          </a:xfrm>
        </p:grpSpPr>
        <p:cxnSp>
          <p:nvCxnSpPr>
            <p:cNvPr id="748" name="Straight Connector 747">
              <a:extLst>
                <a:ext uri="{FF2B5EF4-FFF2-40B4-BE49-F238E27FC236}">
                  <a16:creationId xmlns:a16="http://schemas.microsoft.com/office/drawing/2014/main" id="{55BA6053-AE23-A9BC-C9E1-3C4717F9A690}"/>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49" name="Straight Connector 748">
              <a:extLst>
                <a:ext uri="{FF2B5EF4-FFF2-40B4-BE49-F238E27FC236}">
                  <a16:creationId xmlns:a16="http://schemas.microsoft.com/office/drawing/2014/main" id="{59DD842D-805E-82CD-E417-AF04BC5B140E}"/>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50" name="Group 749">
            <a:extLst>
              <a:ext uri="{FF2B5EF4-FFF2-40B4-BE49-F238E27FC236}">
                <a16:creationId xmlns:a16="http://schemas.microsoft.com/office/drawing/2014/main" id="{89529953-B7E5-F659-5C37-1AF582957C90}"/>
              </a:ext>
            </a:extLst>
          </p:cNvPr>
          <p:cNvGrpSpPr/>
          <p:nvPr/>
        </p:nvGrpSpPr>
        <p:grpSpPr>
          <a:xfrm>
            <a:off x="7188001" y="2314760"/>
            <a:ext cx="42073" cy="42073"/>
            <a:chOff x="4044210" y="3548209"/>
            <a:chExt cx="42073" cy="42073"/>
          </a:xfrm>
        </p:grpSpPr>
        <p:cxnSp>
          <p:nvCxnSpPr>
            <p:cNvPr id="751" name="Straight Connector 750">
              <a:extLst>
                <a:ext uri="{FF2B5EF4-FFF2-40B4-BE49-F238E27FC236}">
                  <a16:creationId xmlns:a16="http://schemas.microsoft.com/office/drawing/2014/main" id="{024C1DC0-E760-B541-B171-4E586369A613}"/>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52" name="Straight Connector 751">
              <a:extLst>
                <a:ext uri="{FF2B5EF4-FFF2-40B4-BE49-F238E27FC236}">
                  <a16:creationId xmlns:a16="http://schemas.microsoft.com/office/drawing/2014/main" id="{63728917-3401-1896-081E-2559859018D3}"/>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53" name="Group 752">
            <a:extLst>
              <a:ext uri="{FF2B5EF4-FFF2-40B4-BE49-F238E27FC236}">
                <a16:creationId xmlns:a16="http://schemas.microsoft.com/office/drawing/2014/main" id="{BE371F12-5937-9C3E-FE03-8F1FB02EF0FD}"/>
              </a:ext>
            </a:extLst>
          </p:cNvPr>
          <p:cNvGrpSpPr/>
          <p:nvPr/>
        </p:nvGrpSpPr>
        <p:grpSpPr>
          <a:xfrm>
            <a:off x="7233792" y="2316371"/>
            <a:ext cx="42073" cy="42073"/>
            <a:chOff x="4044210" y="3548209"/>
            <a:chExt cx="42073" cy="42073"/>
          </a:xfrm>
        </p:grpSpPr>
        <p:cxnSp>
          <p:nvCxnSpPr>
            <p:cNvPr id="754" name="Straight Connector 753">
              <a:extLst>
                <a:ext uri="{FF2B5EF4-FFF2-40B4-BE49-F238E27FC236}">
                  <a16:creationId xmlns:a16="http://schemas.microsoft.com/office/drawing/2014/main" id="{B95B199B-134D-A033-2A87-B2139B8B9911}"/>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55" name="Straight Connector 754">
              <a:extLst>
                <a:ext uri="{FF2B5EF4-FFF2-40B4-BE49-F238E27FC236}">
                  <a16:creationId xmlns:a16="http://schemas.microsoft.com/office/drawing/2014/main" id="{D9DC592D-0304-8B12-D6BF-141C389BB2BD}"/>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56" name="Group 755">
            <a:extLst>
              <a:ext uri="{FF2B5EF4-FFF2-40B4-BE49-F238E27FC236}">
                <a16:creationId xmlns:a16="http://schemas.microsoft.com/office/drawing/2014/main" id="{7DD48C01-B040-A972-3810-9FBB87915478}"/>
              </a:ext>
            </a:extLst>
          </p:cNvPr>
          <p:cNvGrpSpPr/>
          <p:nvPr/>
        </p:nvGrpSpPr>
        <p:grpSpPr>
          <a:xfrm>
            <a:off x="7957996" y="3057241"/>
            <a:ext cx="42073" cy="42073"/>
            <a:chOff x="4044210" y="3548209"/>
            <a:chExt cx="42073" cy="42073"/>
          </a:xfrm>
        </p:grpSpPr>
        <p:cxnSp>
          <p:nvCxnSpPr>
            <p:cNvPr id="757" name="Straight Connector 756">
              <a:extLst>
                <a:ext uri="{FF2B5EF4-FFF2-40B4-BE49-F238E27FC236}">
                  <a16:creationId xmlns:a16="http://schemas.microsoft.com/office/drawing/2014/main" id="{C17231EE-BC17-3BAE-B758-EE54826AFDFA}"/>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58" name="Straight Connector 757">
              <a:extLst>
                <a:ext uri="{FF2B5EF4-FFF2-40B4-BE49-F238E27FC236}">
                  <a16:creationId xmlns:a16="http://schemas.microsoft.com/office/drawing/2014/main" id="{685A611D-04A9-1667-DD97-0B86B1E0EF89}"/>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59" name="Group 758">
            <a:extLst>
              <a:ext uri="{FF2B5EF4-FFF2-40B4-BE49-F238E27FC236}">
                <a16:creationId xmlns:a16="http://schemas.microsoft.com/office/drawing/2014/main" id="{8262FD2B-46B3-B7B1-B32C-C77342B07E86}"/>
              </a:ext>
            </a:extLst>
          </p:cNvPr>
          <p:cNvGrpSpPr/>
          <p:nvPr/>
        </p:nvGrpSpPr>
        <p:grpSpPr>
          <a:xfrm>
            <a:off x="7790880" y="2891783"/>
            <a:ext cx="42073" cy="42073"/>
            <a:chOff x="4044210" y="3548209"/>
            <a:chExt cx="42073" cy="42073"/>
          </a:xfrm>
        </p:grpSpPr>
        <p:cxnSp>
          <p:nvCxnSpPr>
            <p:cNvPr id="760" name="Straight Connector 759">
              <a:extLst>
                <a:ext uri="{FF2B5EF4-FFF2-40B4-BE49-F238E27FC236}">
                  <a16:creationId xmlns:a16="http://schemas.microsoft.com/office/drawing/2014/main" id="{4EF2BC1C-B3AE-4BB9-443A-AB40EAFDDC1B}"/>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61" name="Straight Connector 760">
              <a:extLst>
                <a:ext uri="{FF2B5EF4-FFF2-40B4-BE49-F238E27FC236}">
                  <a16:creationId xmlns:a16="http://schemas.microsoft.com/office/drawing/2014/main" id="{39730897-297D-AC3A-4590-83F38807518E}"/>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62" name="Group 761">
            <a:extLst>
              <a:ext uri="{FF2B5EF4-FFF2-40B4-BE49-F238E27FC236}">
                <a16:creationId xmlns:a16="http://schemas.microsoft.com/office/drawing/2014/main" id="{95C74780-7FA9-AFBD-2DB6-5B52541313E6}"/>
              </a:ext>
            </a:extLst>
          </p:cNvPr>
          <p:cNvGrpSpPr/>
          <p:nvPr/>
        </p:nvGrpSpPr>
        <p:grpSpPr>
          <a:xfrm>
            <a:off x="7932775" y="3062737"/>
            <a:ext cx="42073" cy="42073"/>
            <a:chOff x="4044210" y="3548209"/>
            <a:chExt cx="42073" cy="42073"/>
          </a:xfrm>
        </p:grpSpPr>
        <p:cxnSp>
          <p:nvCxnSpPr>
            <p:cNvPr id="763" name="Straight Connector 762">
              <a:extLst>
                <a:ext uri="{FF2B5EF4-FFF2-40B4-BE49-F238E27FC236}">
                  <a16:creationId xmlns:a16="http://schemas.microsoft.com/office/drawing/2014/main" id="{4C5C3407-FA21-39D0-479D-93B43FA1CBE0}"/>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64" name="Straight Connector 763">
              <a:extLst>
                <a:ext uri="{FF2B5EF4-FFF2-40B4-BE49-F238E27FC236}">
                  <a16:creationId xmlns:a16="http://schemas.microsoft.com/office/drawing/2014/main" id="{29DF1470-3B8C-0EC7-9FAD-2CF7709DC874}"/>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65" name="Group 764">
            <a:extLst>
              <a:ext uri="{FF2B5EF4-FFF2-40B4-BE49-F238E27FC236}">
                <a16:creationId xmlns:a16="http://schemas.microsoft.com/office/drawing/2014/main" id="{88B43A66-07A2-B2D1-A12A-F395E7461BE1}"/>
              </a:ext>
            </a:extLst>
          </p:cNvPr>
          <p:cNvGrpSpPr/>
          <p:nvPr/>
        </p:nvGrpSpPr>
        <p:grpSpPr>
          <a:xfrm>
            <a:off x="7799570" y="2935516"/>
            <a:ext cx="42073" cy="42073"/>
            <a:chOff x="4044210" y="3548209"/>
            <a:chExt cx="42073" cy="42073"/>
          </a:xfrm>
        </p:grpSpPr>
        <p:cxnSp>
          <p:nvCxnSpPr>
            <p:cNvPr id="766" name="Straight Connector 765">
              <a:extLst>
                <a:ext uri="{FF2B5EF4-FFF2-40B4-BE49-F238E27FC236}">
                  <a16:creationId xmlns:a16="http://schemas.microsoft.com/office/drawing/2014/main" id="{9F4AC353-670D-EC2D-784A-0F3DCEDC1306}"/>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67" name="Straight Connector 766">
              <a:extLst>
                <a:ext uri="{FF2B5EF4-FFF2-40B4-BE49-F238E27FC236}">
                  <a16:creationId xmlns:a16="http://schemas.microsoft.com/office/drawing/2014/main" id="{1E8BEAA6-042E-9255-0033-914BBCB15F56}"/>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68" name="Group 767">
            <a:extLst>
              <a:ext uri="{FF2B5EF4-FFF2-40B4-BE49-F238E27FC236}">
                <a16:creationId xmlns:a16="http://schemas.microsoft.com/office/drawing/2014/main" id="{49C85FE0-60FD-B25F-5981-FEC335ADF61A}"/>
              </a:ext>
            </a:extLst>
          </p:cNvPr>
          <p:cNvGrpSpPr/>
          <p:nvPr/>
        </p:nvGrpSpPr>
        <p:grpSpPr>
          <a:xfrm>
            <a:off x="7513234" y="2510122"/>
            <a:ext cx="42073" cy="42073"/>
            <a:chOff x="4044210" y="3548209"/>
            <a:chExt cx="42073" cy="42073"/>
          </a:xfrm>
        </p:grpSpPr>
        <p:cxnSp>
          <p:nvCxnSpPr>
            <p:cNvPr id="769" name="Straight Connector 768">
              <a:extLst>
                <a:ext uri="{FF2B5EF4-FFF2-40B4-BE49-F238E27FC236}">
                  <a16:creationId xmlns:a16="http://schemas.microsoft.com/office/drawing/2014/main" id="{6CC07F1A-F7CE-2560-ED70-41559AF6D777}"/>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70" name="Straight Connector 769">
              <a:extLst>
                <a:ext uri="{FF2B5EF4-FFF2-40B4-BE49-F238E27FC236}">
                  <a16:creationId xmlns:a16="http://schemas.microsoft.com/office/drawing/2014/main" id="{7CD04554-73CF-AC1D-BB65-3B4F759E9B56}"/>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71" name="Group 770">
            <a:extLst>
              <a:ext uri="{FF2B5EF4-FFF2-40B4-BE49-F238E27FC236}">
                <a16:creationId xmlns:a16="http://schemas.microsoft.com/office/drawing/2014/main" id="{98B372D8-120B-1C0F-2C8B-21AF10F05707}"/>
              </a:ext>
            </a:extLst>
          </p:cNvPr>
          <p:cNvGrpSpPr/>
          <p:nvPr/>
        </p:nvGrpSpPr>
        <p:grpSpPr>
          <a:xfrm>
            <a:off x="7561608" y="2466390"/>
            <a:ext cx="42073" cy="42073"/>
            <a:chOff x="4044210" y="3548209"/>
            <a:chExt cx="42073" cy="42073"/>
          </a:xfrm>
        </p:grpSpPr>
        <p:cxnSp>
          <p:nvCxnSpPr>
            <p:cNvPr id="772" name="Straight Connector 771">
              <a:extLst>
                <a:ext uri="{FF2B5EF4-FFF2-40B4-BE49-F238E27FC236}">
                  <a16:creationId xmlns:a16="http://schemas.microsoft.com/office/drawing/2014/main" id="{112C1E29-702F-E6BC-AC3F-A9BE85D44F7B}"/>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73" name="Straight Connector 772">
              <a:extLst>
                <a:ext uri="{FF2B5EF4-FFF2-40B4-BE49-F238E27FC236}">
                  <a16:creationId xmlns:a16="http://schemas.microsoft.com/office/drawing/2014/main" id="{639D6423-F020-6B94-C416-A35E85B61F77}"/>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74" name="Group 773">
            <a:extLst>
              <a:ext uri="{FF2B5EF4-FFF2-40B4-BE49-F238E27FC236}">
                <a16:creationId xmlns:a16="http://schemas.microsoft.com/office/drawing/2014/main" id="{9907295B-8387-6803-8DAF-2E16084045F0}"/>
              </a:ext>
            </a:extLst>
          </p:cNvPr>
          <p:cNvGrpSpPr/>
          <p:nvPr/>
        </p:nvGrpSpPr>
        <p:grpSpPr>
          <a:xfrm>
            <a:off x="7548464" y="2549878"/>
            <a:ext cx="42073" cy="42073"/>
            <a:chOff x="4044210" y="3548209"/>
            <a:chExt cx="42073" cy="42073"/>
          </a:xfrm>
        </p:grpSpPr>
        <p:cxnSp>
          <p:nvCxnSpPr>
            <p:cNvPr id="775" name="Straight Connector 774">
              <a:extLst>
                <a:ext uri="{FF2B5EF4-FFF2-40B4-BE49-F238E27FC236}">
                  <a16:creationId xmlns:a16="http://schemas.microsoft.com/office/drawing/2014/main" id="{B9E3B29D-CEFB-E088-E064-1B27741AC0D7}"/>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76" name="Straight Connector 775">
              <a:extLst>
                <a:ext uri="{FF2B5EF4-FFF2-40B4-BE49-F238E27FC236}">
                  <a16:creationId xmlns:a16="http://schemas.microsoft.com/office/drawing/2014/main" id="{329B4209-CC52-B98D-F992-BA0839E62CD5}"/>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77" name="Group 776">
            <a:extLst>
              <a:ext uri="{FF2B5EF4-FFF2-40B4-BE49-F238E27FC236}">
                <a16:creationId xmlns:a16="http://schemas.microsoft.com/office/drawing/2014/main" id="{3F747A65-FB37-91F7-6FDA-F721E43B047F}"/>
              </a:ext>
            </a:extLst>
          </p:cNvPr>
          <p:cNvGrpSpPr/>
          <p:nvPr/>
        </p:nvGrpSpPr>
        <p:grpSpPr>
          <a:xfrm>
            <a:off x="7590545" y="2669148"/>
            <a:ext cx="42073" cy="42073"/>
            <a:chOff x="4044210" y="3548209"/>
            <a:chExt cx="42073" cy="42073"/>
          </a:xfrm>
        </p:grpSpPr>
        <p:cxnSp>
          <p:nvCxnSpPr>
            <p:cNvPr id="778" name="Straight Connector 777">
              <a:extLst>
                <a:ext uri="{FF2B5EF4-FFF2-40B4-BE49-F238E27FC236}">
                  <a16:creationId xmlns:a16="http://schemas.microsoft.com/office/drawing/2014/main" id="{51C7D7B2-6F31-2A1F-8D12-3919B8D74925}"/>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79" name="Straight Connector 778">
              <a:extLst>
                <a:ext uri="{FF2B5EF4-FFF2-40B4-BE49-F238E27FC236}">
                  <a16:creationId xmlns:a16="http://schemas.microsoft.com/office/drawing/2014/main" id="{88357A2F-99CC-5E45-2DD1-AFAA929E900D}"/>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80" name="Group 779">
            <a:extLst>
              <a:ext uri="{FF2B5EF4-FFF2-40B4-BE49-F238E27FC236}">
                <a16:creationId xmlns:a16="http://schemas.microsoft.com/office/drawing/2014/main" id="{967EBB09-D675-3398-676D-53E789B9AD24}"/>
              </a:ext>
            </a:extLst>
          </p:cNvPr>
          <p:cNvGrpSpPr/>
          <p:nvPr/>
        </p:nvGrpSpPr>
        <p:grpSpPr>
          <a:xfrm>
            <a:off x="7834808" y="3011054"/>
            <a:ext cx="42073" cy="42073"/>
            <a:chOff x="4044210" y="3548209"/>
            <a:chExt cx="42073" cy="42073"/>
          </a:xfrm>
        </p:grpSpPr>
        <p:cxnSp>
          <p:nvCxnSpPr>
            <p:cNvPr id="781" name="Straight Connector 780">
              <a:extLst>
                <a:ext uri="{FF2B5EF4-FFF2-40B4-BE49-F238E27FC236}">
                  <a16:creationId xmlns:a16="http://schemas.microsoft.com/office/drawing/2014/main" id="{CF7D6E0C-D883-3FF6-A8CF-6FD013CC6739}"/>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82" name="Straight Connector 781">
              <a:extLst>
                <a:ext uri="{FF2B5EF4-FFF2-40B4-BE49-F238E27FC236}">
                  <a16:creationId xmlns:a16="http://schemas.microsoft.com/office/drawing/2014/main" id="{1C1CA5C4-F5E5-8F8B-C695-3947C7BE3B33}"/>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83" name="Group 782">
            <a:extLst>
              <a:ext uri="{FF2B5EF4-FFF2-40B4-BE49-F238E27FC236}">
                <a16:creationId xmlns:a16="http://schemas.microsoft.com/office/drawing/2014/main" id="{05816BE7-828C-F4BB-E967-5E0D46E7FFFC}"/>
              </a:ext>
            </a:extLst>
          </p:cNvPr>
          <p:cNvGrpSpPr/>
          <p:nvPr/>
        </p:nvGrpSpPr>
        <p:grpSpPr>
          <a:xfrm>
            <a:off x="7775376" y="2907687"/>
            <a:ext cx="42073" cy="42073"/>
            <a:chOff x="4044210" y="3548209"/>
            <a:chExt cx="42073" cy="42073"/>
          </a:xfrm>
        </p:grpSpPr>
        <p:cxnSp>
          <p:nvCxnSpPr>
            <p:cNvPr id="784" name="Straight Connector 783">
              <a:extLst>
                <a:ext uri="{FF2B5EF4-FFF2-40B4-BE49-F238E27FC236}">
                  <a16:creationId xmlns:a16="http://schemas.microsoft.com/office/drawing/2014/main" id="{C058F94C-62C5-250F-5559-D9DC29834332}"/>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85" name="Straight Connector 784">
              <a:extLst>
                <a:ext uri="{FF2B5EF4-FFF2-40B4-BE49-F238E27FC236}">
                  <a16:creationId xmlns:a16="http://schemas.microsoft.com/office/drawing/2014/main" id="{146F2D9C-9ADF-3493-B737-477A9336333F}"/>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86" name="Group 785">
            <a:extLst>
              <a:ext uri="{FF2B5EF4-FFF2-40B4-BE49-F238E27FC236}">
                <a16:creationId xmlns:a16="http://schemas.microsoft.com/office/drawing/2014/main" id="{826D4699-6C2A-32E7-42BA-9026173D8FF0}"/>
              </a:ext>
            </a:extLst>
          </p:cNvPr>
          <p:cNvGrpSpPr/>
          <p:nvPr/>
        </p:nvGrpSpPr>
        <p:grpSpPr>
          <a:xfrm>
            <a:off x="7587088" y="2518073"/>
            <a:ext cx="42073" cy="42073"/>
            <a:chOff x="4044210" y="3548209"/>
            <a:chExt cx="42073" cy="42073"/>
          </a:xfrm>
        </p:grpSpPr>
        <p:cxnSp>
          <p:nvCxnSpPr>
            <p:cNvPr id="787" name="Straight Connector 786">
              <a:extLst>
                <a:ext uri="{FF2B5EF4-FFF2-40B4-BE49-F238E27FC236}">
                  <a16:creationId xmlns:a16="http://schemas.microsoft.com/office/drawing/2014/main" id="{D39973C7-0B8F-C44C-C0A5-EFA9B3BC963E}"/>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88" name="Straight Connector 787">
              <a:extLst>
                <a:ext uri="{FF2B5EF4-FFF2-40B4-BE49-F238E27FC236}">
                  <a16:creationId xmlns:a16="http://schemas.microsoft.com/office/drawing/2014/main" id="{40C6B227-99FE-6F6F-2174-D2F3EAF7697F}"/>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89" name="Group 788">
            <a:extLst>
              <a:ext uri="{FF2B5EF4-FFF2-40B4-BE49-F238E27FC236}">
                <a16:creationId xmlns:a16="http://schemas.microsoft.com/office/drawing/2014/main" id="{F72513B7-5190-EB5F-F9EC-74E1964A881C}"/>
              </a:ext>
            </a:extLst>
          </p:cNvPr>
          <p:cNvGrpSpPr/>
          <p:nvPr/>
        </p:nvGrpSpPr>
        <p:grpSpPr>
          <a:xfrm>
            <a:off x="7904612" y="3038883"/>
            <a:ext cx="42073" cy="42073"/>
            <a:chOff x="4044210" y="3548209"/>
            <a:chExt cx="42073" cy="42073"/>
          </a:xfrm>
        </p:grpSpPr>
        <p:cxnSp>
          <p:nvCxnSpPr>
            <p:cNvPr id="790" name="Straight Connector 789">
              <a:extLst>
                <a:ext uri="{FF2B5EF4-FFF2-40B4-BE49-F238E27FC236}">
                  <a16:creationId xmlns:a16="http://schemas.microsoft.com/office/drawing/2014/main" id="{45D5B0E9-C177-BF2E-B5DB-5909CE1AD32D}"/>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91" name="Straight Connector 790">
              <a:extLst>
                <a:ext uri="{FF2B5EF4-FFF2-40B4-BE49-F238E27FC236}">
                  <a16:creationId xmlns:a16="http://schemas.microsoft.com/office/drawing/2014/main" id="{1B466858-2972-B05B-1834-A82F1D339D39}"/>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92" name="Group 791">
            <a:extLst>
              <a:ext uri="{FF2B5EF4-FFF2-40B4-BE49-F238E27FC236}">
                <a16:creationId xmlns:a16="http://schemas.microsoft.com/office/drawing/2014/main" id="{180807EB-2D0F-E102-F8A6-CE1A3C462FFC}"/>
              </a:ext>
            </a:extLst>
          </p:cNvPr>
          <p:cNvGrpSpPr/>
          <p:nvPr/>
        </p:nvGrpSpPr>
        <p:grpSpPr>
          <a:xfrm>
            <a:off x="7463493" y="2488880"/>
            <a:ext cx="42073" cy="42073"/>
            <a:chOff x="4044210" y="3548209"/>
            <a:chExt cx="42073" cy="42073"/>
          </a:xfrm>
        </p:grpSpPr>
        <p:cxnSp>
          <p:nvCxnSpPr>
            <p:cNvPr id="793" name="Straight Connector 792">
              <a:extLst>
                <a:ext uri="{FF2B5EF4-FFF2-40B4-BE49-F238E27FC236}">
                  <a16:creationId xmlns:a16="http://schemas.microsoft.com/office/drawing/2014/main" id="{BC400BF1-296C-79AA-B8BE-1A38695EB775}"/>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94" name="Straight Connector 793">
              <a:extLst>
                <a:ext uri="{FF2B5EF4-FFF2-40B4-BE49-F238E27FC236}">
                  <a16:creationId xmlns:a16="http://schemas.microsoft.com/office/drawing/2014/main" id="{3E504E9F-0A08-3570-1362-69FDB91F1F0A}"/>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grpSp>
        <p:nvGrpSpPr>
          <p:cNvPr id="795" name="Group 794">
            <a:extLst>
              <a:ext uri="{FF2B5EF4-FFF2-40B4-BE49-F238E27FC236}">
                <a16:creationId xmlns:a16="http://schemas.microsoft.com/office/drawing/2014/main" id="{9DBFEF79-D13F-301E-B505-F61C22E46E45}"/>
              </a:ext>
            </a:extLst>
          </p:cNvPr>
          <p:cNvGrpSpPr/>
          <p:nvPr/>
        </p:nvGrpSpPr>
        <p:grpSpPr>
          <a:xfrm>
            <a:off x="7254915" y="2337120"/>
            <a:ext cx="42073" cy="42073"/>
            <a:chOff x="4044210" y="3548209"/>
            <a:chExt cx="42073" cy="42073"/>
          </a:xfrm>
        </p:grpSpPr>
        <p:cxnSp>
          <p:nvCxnSpPr>
            <p:cNvPr id="796" name="Straight Connector 795">
              <a:extLst>
                <a:ext uri="{FF2B5EF4-FFF2-40B4-BE49-F238E27FC236}">
                  <a16:creationId xmlns:a16="http://schemas.microsoft.com/office/drawing/2014/main" id="{A99BCEC4-E834-83DA-B036-21932D890321}"/>
                </a:ext>
              </a:extLst>
            </p:cNvPr>
            <p:cNvCxnSpPr>
              <a:cxnSpLocks/>
            </p:cNvCxnSpPr>
            <p:nvPr/>
          </p:nvCxnSpPr>
          <p:spPr bwMode="auto">
            <a:xfrm>
              <a:off x="4067117" y="3548209"/>
              <a:ext cx="0" cy="42073"/>
            </a:xfrm>
            <a:prstGeom prst="line">
              <a:avLst/>
            </a:prstGeom>
            <a:noFill/>
            <a:ln w="9525" cap="flat" cmpd="sng" algn="ctr">
              <a:solidFill>
                <a:schemeClr val="bg1"/>
              </a:solidFill>
              <a:prstDash val="solid"/>
              <a:round/>
              <a:headEnd type="none" w="med" len="med"/>
              <a:tailEnd type="none" w="med" len="med"/>
            </a:ln>
            <a:effectLst/>
          </p:spPr>
        </p:cxnSp>
        <p:cxnSp>
          <p:nvCxnSpPr>
            <p:cNvPr id="797" name="Straight Connector 796">
              <a:extLst>
                <a:ext uri="{FF2B5EF4-FFF2-40B4-BE49-F238E27FC236}">
                  <a16:creationId xmlns:a16="http://schemas.microsoft.com/office/drawing/2014/main" id="{629D4252-C034-4263-7BA7-BA01FE62766C}"/>
                </a:ext>
              </a:extLst>
            </p:cNvPr>
            <p:cNvCxnSpPr>
              <a:cxnSpLocks/>
            </p:cNvCxnSpPr>
            <p:nvPr/>
          </p:nvCxnSpPr>
          <p:spPr bwMode="auto">
            <a:xfrm rot="5400000">
              <a:off x="4065247" y="3546341"/>
              <a:ext cx="0" cy="42073"/>
            </a:xfrm>
            <a:prstGeom prst="line">
              <a:avLst/>
            </a:prstGeom>
            <a:noFill/>
            <a:ln w="9525" cap="flat" cmpd="sng" algn="ctr">
              <a:solidFill>
                <a:schemeClr val="bg1"/>
              </a:solidFill>
              <a:prstDash val="solid"/>
              <a:round/>
              <a:headEnd type="none" w="med" len="med"/>
              <a:tailEnd type="none" w="med" len="med"/>
            </a:ln>
            <a:effectLst/>
          </p:spPr>
        </p:cxnSp>
      </p:grpSp>
      <p:sp>
        <p:nvSpPr>
          <p:cNvPr id="805" name="TextBox 804">
            <a:extLst>
              <a:ext uri="{FF2B5EF4-FFF2-40B4-BE49-F238E27FC236}">
                <a16:creationId xmlns:a16="http://schemas.microsoft.com/office/drawing/2014/main" id="{F14E36EB-D951-1B86-50ED-A6110DD73AF5}"/>
              </a:ext>
            </a:extLst>
          </p:cNvPr>
          <p:cNvSpPr txBox="1"/>
          <p:nvPr/>
        </p:nvSpPr>
        <p:spPr bwMode="auto">
          <a:xfrm>
            <a:off x="6902692" y="4879007"/>
            <a:ext cx="4587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290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292</a:t>
            </a:r>
          </a:p>
        </p:txBody>
      </p:sp>
      <p:sp>
        <p:nvSpPr>
          <p:cNvPr id="806" name="TextBox 805">
            <a:extLst>
              <a:ext uri="{FF2B5EF4-FFF2-40B4-BE49-F238E27FC236}">
                <a16:creationId xmlns:a16="http://schemas.microsoft.com/office/drawing/2014/main" id="{F78499B1-28D6-374D-4027-881A26EA221A}"/>
              </a:ext>
            </a:extLst>
          </p:cNvPr>
          <p:cNvSpPr txBox="1"/>
          <p:nvPr/>
        </p:nvSpPr>
        <p:spPr bwMode="auto">
          <a:xfrm>
            <a:off x="7587829" y="4879007"/>
            <a:ext cx="45878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129</a:t>
            </a:r>
          </a:p>
        </p:txBody>
      </p:sp>
      <p:sp>
        <p:nvSpPr>
          <p:cNvPr id="807" name="TextBox 806">
            <a:extLst>
              <a:ext uri="{FF2B5EF4-FFF2-40B4-BE49-F238E27FC236}">
                <a16:creationId xmlns:a16="http://schemas.microsoft.com/office/drawing/2014/main" id="{C624A034-229D-FB0C-3459-ACB33DD8FA70}"/>
              </a:ext>
            </a:extLst>
          </p:cNvPr>
          <p:cNvSpPr txBox="1"/>
          <p:nvPr/>
        </p:nvSpPr>
        <p:spPr bwMode="auto">
          <a:xfrm>
            <a:off x="8289077" y="4879007"/>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45</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33</a:t>
            </a:r>
          </a:p>
        </p:txBody>
      </p:sp>
      <p:sp>
        <p:nvSpPr>
          <p:cNvPr id="808" name="TextBox 807">
            <a:extLst>
              <a:ext uri="{FF2B5EF4-FFF2-40B4-BE49-F238E27FC236}">
                <a16:creationId xmlns:a16="http://schemas.microsoft.com/office/drawing/2014/main" id="{0E91C037-A810-E14F-AB3F-C11475537550}"/>
              </a:ext>
            </a:extLst>
          </p:cNvPr>
          <p:cNvSpPr txBox="1"/>
          <p:nvPr/>
        </p:nvSpPr>
        <p:spPr bwMode="auto">
          <a:xfrm>
            <a:off x="8962364" y="4879007"/>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10</a:t>
            </a:r>
          </a:p>
        </p:txBody>
      </p:sp>
      <p:sp>
        <p:nvSpPr>
          <p:cNvPr id="809" name="TextBox 808">
            <a:extLst>
              <a:ext uri="{FF2B5EF4-FFF2-40B4-BE49-F238E27FC236}">
                <a16:creationId xmlns:a16="http://schemas.microsoft.com/office/drawing/2014/main" id="{4A7B2B20-BC5E-0C56-4D3F-81C7EC880BE5}"/>
              </a:ext>
            </a:extLst>
          </p:cNvPr>
          <p:cNvSpPr txBox="1"/>
          <p:nvPr/>
        </p:nvSpPr>
        <p:spPr bwMode="auto">
          <a:xfrm>
            <a:off x="9659456" y="4879007"/>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a:t>
            </a:r>
          </a:p>
        </p:txBody>
      </p:sp>
      <p:sp>
        <p:nvSpPr>
          <p:cNvPr id="810" name="TextBox 809">
            <a:extLst>
              <a:ext uri="{FF2B5EF4-FFF2-40B4-BE49-F238E27FC236}">
                <a16:creationId xmlns:a16="http://schemas.microsoft.com/office/drawing/2014/main" id="{F6466E6C-18AF-E4D7-6CE1-D48F328D50B6}"/>
              </a:ext>
            </a:extLst>
          </p:cNvPr>
          <p:cNvSpPr txBox="1"/>
          <p:nvPr/>
        </p:nvSpPr>
        <p:spPr bwMode="auto">
          <a:xfrm>
            <a:off x="10332791" y="4879007"/>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a:t>
            </a:r>
          </a:p>
        </p:txBody>
      </p:sp>
      <p:sp>
        <p:nvSpPr>
          <p:cNvPr id="811" name="TextBox 810">
            <a:extLst>
              <a:ext uri="{FF2B5EF4-FFF2-40B4-BE49-F238E27FC236}">
                <a16:creationId xmlns:a16="http://schemas.microsoft.com/office/drawing/2014/main" id="{1227FCFF-A56A-1541-6DB0-DBA15779A653}"/>
              </a:ext>
            </a:extLst>
          </p:cNvPr>
          <p:cNvSpPr txBox="1"/>
          <p:nvPr/>
        </p:nvSpPr>
        <p:spPr bwMode="auto">
          <a:xfrm>
            <a:off x="11014131" y="4879007"/>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a:t>
            </a:r>
          </a:p>
        </p:txBody>
      </p:sp>
      <p:sp>
        <p:nvSpPr>
          <p:cNvPr id="6" name="Text Box 15">
            <a:extLst>
              <a:ext uri="{FF2B5EF4-FFF2-40B4-BE49-F238E27FC236}">
                <a16:creationId xmlns:a16="http://schemas.microsoft.com/office/drawing/2014/main" id="{33F03D18-0A57-BC46-0078-E4C801EF0107}"/>
              </a:ext>
            </a:extLst>
          </p:cNvPr>
          <p:cNvSpPr txBox="1">
            <a:spLocks noChangeArrowheads="1"/>
          </p:cNvSpPr>
          <p:nvPr/>
        </p:nvSpPr>
        <p:spPr bwMode="auto">
          <a:xfrm>
            <a:off x="403226" y="636192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Eskander. NEJM. 2023;388:2159.</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39792099-0712-0262-B5F9-F00F6AD7B3FB}"/>
              </a:ext>
            </a:extLst>
          </p:cNvPr>
          <p:cNvSpPr txBox="1"/>
          <p:nvPr/>
        </p:nvSpPr>
        <p:spPr>
          <a:xfrm rot="16200000">
            <a:off x="5311853" y="3184727"/>
            <a:ext cx="2463334" cy="286232"/>
          </a:xfrm>
          <a:prstGeom prst="rect">
            <a:avLst/>
          </a:prstGeom>
          <a:noFill/>
        </p:spPr>
        <p:txBody>
          <a:bodyPr wrap="square" rtlCol="0">
            <a:spAutoFit/>
          </a:bodyPr>
          <a:lstStyle/>
          <a:p>
            <a:pPr algn="ctr">
              <a:lnSpc>
                <a:spcPct val="90000"/>
              </a:lnSpc>
            </a:pPr>
            <a:r>
              <a:rPr lang="en-US" sz="1400" dirty="0">
                <a:solidFill>
                  <a:srgbClr val="000000"/>
                </a:solidFill>
                <a:latin typeface="Calibri" panose="020F0502020204030204" pitchFamily="34" charset="0"/>
                <a:cs typeface="Calibri" panose="020F0502020204030204" pitchFamily="34" charset="0"/>
              </a:rPr>
              <a:t>PFS Probability</a:t>
            </a:r>
          </a:p>
        </p:txBody>
      </p:sp>
    </p:spTree>
    <p:extLst>
      <p:ext uri="{BB962C8B-B14F-4D97-AF65-F5344CB8AC3E}">
        <p14:creationId xmlns:p14="http://schemas.microsoft.com/office/powerpoint/2010/main" val="27339764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8AF8F35-C73D-492B-AB2F-200956464686}"/>
              </a:ext>
            </a:extLst>
          </p:cNvPr>
          <p:cNvSpPr>
            <a:spLocks noGrp="1"/>
          </p:cNvSpPr>
          <p:nvPr>
            <p:ph type="title"/>
          </p:nvPr>
        </p:nvSpPr>
        <p:spPr/>
        <p:txBody>
          <a:bodyPr/>
          <a:lstStyle/>
          <a:p>
            <a:r>
              <a:rPr lang="en-US" dirty="0"/>
              <a:t>Single-Agent Immunotherapies in </a:t>
            </a:r>
            <a:br>
              <a:rPr lang="en-US" dirty="0"/>
            </a:br>
            <a:r>
              <a:rPr lang="en-US" dirty="0"/>
              <a:t>Recurrent Endometrial Cancer</a:t>
            </a:r>
          </a:p>
        </p:txBody>
      </p:sp>
      <p:graphicFrame>
        <p:nvGraphicFramePr>
          <p:cNvPr id="7" name="Table 6">
            <a:extLst>
              <a:ext uri="{FF2B5EF4-FFF2-40B4-BE49-F238E27FC236}">
                <a16:creationId xmlns:a16="http://schemas.microsoft.com/office/drawing/2014/main" id="{4B6EFBD8-CC02-D2D1-0D9C-44EE8503EC53}"/>
              </a:ext>
            </a:extLst>
          </p:cNvPr>
          <p:cNvGraphicFramePr>
            <a:graphicFrameLocks noGrp="1"/>
          </p:cNvGraphicFramePr>
          <p:nvPr>
            <p:extLst>
              <p:ext uri="{D42A27DB-BD31-4B8C-83A1-F6EECF244321}">
                <p14:modId xmlns:p14="http://schemas.microsoft.com/office/powerpoint/2010/main" val="212360709"/>
              </p:ext>
            </p:extLst>
          </p:nvPr>
        </p:nvGraphicFramePr>
        <p:xfrm>
          <a:off x="728284" y="1600200"/>
          <a:ext cx="10735054" cy="3433572"/>
        </p:xfrm>
        <a:graphic>
          <a:graphicData uri="http://schemas.openxmlformats.org/drawingml/2006/table">
            <a:tbl>
              <a:tblPr firstRow="1"/>
              <a:tblGrid>
                <a:gridCol w="2996416">
                  <a:extLst>
                    <a:ext uri="{9D8B030D-6E8A-4147-A177-3AD203B41FA5}">
                      <a16:colId xmlns:a16="http://schemas.microsoft.com/office/drawing/2014/main" val="2900061001"/>
                    </a:ext>
                  </a:extLst>
                </a:gridCol>
                <a:gridCol w="2579546">
                  <a:extLst>
                    <a:ext uri="{9D8B030D-6E8A-4147-A177-3AD203B41FA5}">
                      <a16:colId xmlns:a16="http://schemas.microsoft.com/office/drawing/2014/main" val="1183103750"/>
                    </a:ext>
                  </a:extLst>
                </a:gridCol>
                <a:gridCol w="2579546">
                  <a:extLst>
                    <a:ext uri="{9D8B030D-6E8A-4147-A177-3AD203B41FA5}">
                      <a16:colId xmlns:a16="http://schemas.microsoft.com/office/drawing/2014/main" val="1445954675"/>
                    </a:ext>
                  </a:extLst>
                </a:gridCol>
                <a:gridCol w="2579546">
                  <a:extLst>
                    <a:ext uri="{9D8B030D-6E8A-4147-A177-3AD203B41FA5}">
                      <a16:colId xmlns:a16="http://schemas.microsoft.com/office/drawing/2014/main" val="3321016771"/>
                    </a:ext>
                  </a:extLst>
                </a:gridCol>
              </a:tblGrid>
              <a:tr h="0">
                <a:tc rowSpan="2">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800" dirty="0">
                          <a:latin typeface="Calibri" panose="020F0502020204030204" pitchFamily="34" charset="0"/>
                          <a:cs typeface="Calibri" panose="020F0502020204030204" pitchFamily="34" charset="0"/>
                        </a:rPr>
                        <a:t>Parameter</a:t>
                      </a:r>
                    </a:p>
                  </a:txBody>
                  <a:tcPr marL="118872" marR="118872" anchor="ctr">
                    <a:lnL w="12700" cmpd="sng">
                      <a:noFill/>
                    </a:lnL>
                    <a:lnR w="12700" cmpd="sng">
                      <a:noFill/>
                    </a:lnR>
                    <a:lnT w="12700" cmpd="sng">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rowSpan="2">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en-US" sz="1800" dirty="0">
                          <a:latin typeface="Calibri" panose="020F0502020204030204" pitchFamily="34" charset="0"/>
                          <a:cs typeface="Calibri" panose="020F0502020204030204" pitchFamily="34" charset="0"/>
                        </a:rPr>
                        <a:t>KEYNOTE-158</a:t>
                      </a:r>
                      <a:r>
                        <a:rPr lang="en-US" sz="1800" baseline="30000" dirty="0">
                          <a:latin typeface="Calibri" panose="020F0502020204030204" pitchFamily="34" charset="0"/>
                          <a:cs typeface="Calibri" panose="020F0502020204030204" pitchFamily="34" charset="0"/>
                        </a:rPr>
                        <a:t>1</a:t>
                      </a:r>
                      <a:r>
                        <a:rPr lang="en-US" sz="1800" baseline="0" dirty="0">
                          <a:latin typeface="Calibri" panose="020F0502020204030204" pitchFamily="34" charset="0"/>
                          <a:cs typeface="Calibri" panose="020F0502020204030204" pitchFamily="34" charset="0"/>
                        </a:rPr>
                        <a:t>:</a:t>
                      </a:r>
                      <a:r>
                        <a:rPr lang="en-US" sz="1800" dirty="0">
                          <a:latin typeface="Calibri" panose="020F0502020204030204" pitchFamily="34" charset="0"/>
                          <a:cs typeface="Calibri" panose="020F0502020204030204"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latin typeface="Calibri" panose="020F0502020204030204" pitchFamily="34" charset="0"/>
                          <a:cs typeface="Calibri" panose="020F0502020204030204" pitchFamily="34" charset="0"/>
                        </a:rPr>
                        <a:t>Pembrolizumab in </a:t>
                      </a:r>
                      <a:br>
                        <a:rPr lang="en-US" sz="1800" dirty="0">
                          <a:latin typeface="Calibri" panose="020F0502020204030204" pitchFamily="34" charset="0"/>
                          <a:cs typeface="Calibri" panose="020F0502020204030204" pitchFamily="34" charset="0"/>
                        </a:rPr>
                      </a:br>
                      <a:r>
                        <a:rPr lang="en-US" sz="1800" dirty="0">
                          <a:latin typeface="Calibri" panose="020F0502020204030204" pitchFamily="34" charset="0"/>
                          <a:cs typeface="Calibri" panose="020F0502020204030204" pitchFamily="34" charset="0"/>
                        </a:rPr>
                        <a:t>MSI-H EC </a:t>
                      </a:r>
                      <a:r>
                        <a:rPr lang="en-US" sz="1800" b="1" dirty="0">
                          <a:latin typeface="Calibri" panose="020F0502020204030204" pitchFamily="34" charset="0"/>
                          <a:cs typeface="Calibri" panose="020F0502020204030204" pitchFamily="34" charset="0"/>
                        </a:rPr>
                        <a:t>Cohorts D + K</a:t>
                      </a:r>
                      <a:endParaRPr lang="en-US" sz="1800" dirty="0">
                        <a:latin typeface="Calibri" panose="020F0502020204030204" pitchFamily="34" charset="0"/>
                        <a:cs typeface="Calibri" panose="020F0502020204030204" pitchFamily="34" charset="0"/>
                      </a:endParaRPr>
                    </a:p>
                    <a:p>
                      <a:pPr algn="ctr"/>
                      <a:r>
                        <a:rPr lang="en-US" sz="1800" dirty="0">
                          <a:latin typeface="Calibri" panose="020F0502020204030204" pitchFamily="34" charset="0"/>
                          <a:cs typeface="Calibri" panose="020F0502020204030204" pitchFamily="34" charset="0"/>
                        </a:rPr>
                        <a:t> (n = 79)</a:t>
                      </a:r>
                      <a:endParaRPr lang="en-US" sz="1800" b="1" dirty="0">
                        <a:latin typeface="Calibri" panose="020F0502020204030204" pitchFamily="34" charset="0"/>
                        <a:cs typeface="Calibri" panose="020F0502020204030204" pitchFamily="34" charset="0"/>
                      </a:endParaRPr>
                    </a:p>
                  </a:txBody>
                  <a:tcPr marL="118872" marR="118872">
                    <a:lnL w="12700" cmpd="sng">
                      <a:noFill/>
                    </a:lnL>
                    <a:lnR w="12700" cmpd="sng">
                      <a:noFill/>
                    </a:lnR>
                    <a:lnT w="12700" cmpd="sng">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gridSpan="2">
                  <a:txBody>
                    <a:bodyPr/>
                    <a:lstStyle>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en-US" sz="1800" dirty="0">
                          <a:latin typeface="Calibri" panose="020F0502020204030204" pitchFamily="34" charset="0"/>
                          <a:cs typeface="Calibri" panose="020F0502020204030204" pitchFamily="34" charset="0"/>
                        </a:rPr>
                        <a:t>GARNET</a:t>
                      </a:r>
                      <a:r>
                        <a:rPr lang="en-US" sz="1800" baseline="30000" dirty="0">
                          <a:latin typeface="Calibri" panose="020F0502020204030204" pitchFamily="34" charset="0"/>
                          <a:cs typeface="Calibri" panose="020F0502020204030204" pitchFamily="34" charset="0"/>
                        </a:rPr>
                        <a:t>2</a:t>
                      </a:r>
                      <a:r>
                        <a:rPr lang="en-US" sz="1800" baseline="0" dirty="0">
                          <a:latin typeface="Calibri" panose="020F0502020204030204" pitchFamily="34" charset="0"/>
                          <a:cs typeface="Calibri" panose="020F0502020204030204" pitchFamily="34" charset="0"/>
                        </a:rPr>
                        <a:t>: Dostarlimab</a:t>
                      </a:r>
                    </a:p>
                  </a:txBody>
                  <a:tcPr marL="118872" marR="118872">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algn="ctr">
                        <a:lnSpc>
                          <a:spcPct val="95000"/>
                        </a:lnSpc>
                      </a:pPr>
                      <a:endParaRPr lang="en-US" sz="1600" baseline="300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1C2E57"/>
                    </a:solidFill>
                  </a:tcPr>
                </a:tc>
                <a:extLst>
                  <a:ext uri="{0D108BD9-81ED-4DB2-BD59-A6C34878D82A}">
                    <a16:rowId xmlns:a16="http://schemas.microsoft.com/office/drawing/2014/main" val="120294399"/>
                  </a:ext>
                </a:extLst>
              </a:tr>
              <a:tr h="0">
                <a:tc vMerge="1">
                  <a:txBody>
                    <a:bodyPr/>
                    <a:lstStyle/>
                    <a:p>
                      <a:endParaRPr lang="en-US"/>
                    </a:p>
                  </a:txBody>
                  <a:tcPr/>
                </a:tc>
                <a:tc vMerge="1">
                  <a:txBody>
                    <a:bodyPr/>
                    <a:lstStyle/>
                    <a:p>
                      <a:endParaRPr lang="en-US"/>
                    </a:p>
                  </a:txBody>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95000"/>
                        </a:lnSpc>
                      </a:pPr>
                      <a:r>
                        <a:rPr lang="en-US" sz="1800" b="1" dirty="0">
                          <a:solidFill>
                            <a:schemeClr val="tx1"/>
                          </a:solidFill>
                          <a:latin typeface="Calibri" panose="020F0502020204030204" pitchFamily="34" charset="0"/>
                          <a:cs typeface="Calibri" panose="020F0502020204030204" pitchFamily="34" charset="0"/>
                        </a:rPr>
                        <a:t>Cohort A1</a:t>
                      </a:r>
                      <a:r>
                        <a:rPr lang="en-US" sz="1800" b="1" baseline="30000" dirty="0">
                          <a:solidFill>
                            <a:schemeClr val="tx1"/>
                          </a:solidFill>
                          <a:latin typeface="Calibri" panose="020F0502020204030204" pitchFamily="34" charset="0"/>
                          <a:cs typeface="Calibri" panose="020F0502020204030204" pitchFamily="34" charset="0"/>
                        </a:rPr>
                        <a:t>†</a:t>
                      </a:r>
                    </a:p>
                    <a:p>
                      <a:pPr algn="ctr">
                        <a:lnSpc>
                          <a:spcPct val="95000"/>
                        </a:lnSpc>
                      </a:pPr>
                      <a:r>
                        <a:rPr lang="en-US" sz="1800" b="1" dirty="0">
                          <a:solidFill>
                            <a:schemeClr val="tx1"/>
                          </a:solidFill>
                          <a:latin typeface="Calibri" panose="020F0502020204030204" pitchFamily="34" charset="0"/>
                          <a:cs typeface="Calibri" panose="020F0502020204030204" pitchFamily="34" charset="0"/>
                        </a:rPr>
                        <a:t>dMMR EC</a:t>
                      </a:r>
                    </a:p>
                    <a:p>
                      <a:pPr algn="ctr">
                        <a:lnSpc>
                          <a:spcPct val="95000"/>
                        </a:lnSpc>
                      </a:pPr>
                      <a:r>
                        <a:rPr lang="en-US" sz="1800" b="1" dirty="0">
                          <a:solidFill>
                            <a:schemeClr val="tx1"/>
                          </a:solidFill>
                          <a:latin typeface="Calibri" panose="020F0502020204030204" pitchFamily="34" charset="0"/>
                          <a:cs typeface="Calibri" panose="020F0502020204030204" pitchFamily="34" charset="0"/>
                        </a:rPr>
                        <a:t>(n = 106*)</a:t>
                      </a:r>
                    </a:p>
                  </a:txBody>
                  <a:tcPr marL="118872" marR="118872">
                    <a:lnL w="12700" cmpd="sng">
                      <a:noFill/>
                    </a:lnL>
                    <a:lnR w="12700" cmpd="sng">
                      <a:noFill/>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algn="ctr">
                        <a:lnSpc>
                          <a:spcPct val="95000"/>
                        </a:lnSpc>
                      </a:pPr>
                      <a:r>
                        <a:rPr lang="en-US" sz="1800" b="1" dirty="0">
                          <a:solidFill>
                            <a:schemeClr val="tx1"/>
                          </a:solidFill>
                          <a:latin typeface="Calibri" panose="020F0502020204030204" pitchFamily="34" charset="0"/>
                          <a:cs typeface="Calibri" panose="020F0502020204030204" pitchFamily="34" charset="0"/>
                        </a:rPr>
                        <a:t>Cohort A2</a:t>
                      </a:r>
                      <a:r>
                        <a:rPr lang="en-US" sz="1800" b="1" baseline="30000" dirty="0">
                          <a:solidFill>
                            <a:schemeClr val="tx1"/>
                          </a:solidFill>
                          <a:latin typeface="Calibri" panose="020F0502020204030204" pitchFamily="34" charset="0"/>
                          <a:cs typeface="Calibri" panose="020F0502020204030204" pitchFamily="34" charset="0"/>
                        </a:rPr>
                        <a:t>†</a:t>
                      </a:r>
                      <a:endParaRPr lang="en-US" sz="1800" b="1" dirty="0">
                        <a:solidFill>
                          <a:schemeClr val="tx1"/>
                        </a:solidFill>
                        <a:latin typeface="Calibri" panose="020F0502020204030204" pitchFamily="34" charset="0"/>
                        <a:cs typeface="Calibri" panose="020F0502020204030204" pitchFamily="34" charset="0"/>
                      </a:endParaRPr>
                    </a:p>
                    <a:p>
                      <a:pPr algn="ctr">
                        <a:lnSpc>
                          <a:spcPct val="95000"/>
                        </a:lnSpc>
                      </a:pPr>
                      <a:r>
                        <a:rPr lang="en-US" sz="1800" b="1" dirty="0">
                          <a:solidFill>
                            <a:schemeClr val="tx1"/>
                          </a:solidFill>
                          <a:latin typeface="Calibri" panose="020F0502020204030204" pitchFamily="34" charset="0"/>
                          <a:cs typeface="Calibri" panose="020F0502020204030204" pitchFamily="34" charset="0"/>
                        </a:rPr>
                        <a:t>pMMR EC</a:t>
                      </a:r>
                    </a:p>
                    <a:p>
                      <a:pPr algn="ctr">
                        <a:lnSpc>
                          <a:spcPct val="95000"/>
                        </a:lnSpc>
                      </a:pPr>
                      <a:r>
                        <a:rPr lang="en-US" sz="1800" b="1" dirty="0">
                          <a:solidFill>
                            <a:schemeClr val="tx1"/>
                          </a:solidFill>
                          <a:latin typeface="Calibri" panose="020F0502020204030204" pitchFamily="34" charset="0"/>
                          <a:cs typeface="Calibri" panose="020F0502020204030204" pitchFamily="34" charset="0"/>
                        </a:rPr>
                        <a:t>(n = 142)</a:t>
                      </a:r>
                      <a:r>
                        <a:rPr lang="en-US" sz="1800" b="1" baseline="30000" dirty="0">
                          <a:solidFill>
                            <a:schemeClr val="tx1"/>
                          </a:solidFill>
                          <a:latin typeface="Calibri" panose="020F0502020204030204" pitchFamily="34" charset="0"/>
                          <a:cs typeface="Calibri" panose="020F0502020204030204" pitchFamily="34" charset="0"/>
                        </a:rPr>
                        <a:t>2</a:t>
                      </a:r>
                    </a:p>
                  </a:txBody>
                  <a:tcPr marL="118872" marR="118872">
                    <a:lnL w="12700" cmpd="sng">
                      <a:noFill/>
                    </a:lnL>
                    <a:lnR w="12700" cmpd="sng">
                      <a:noFill/>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632487975"/>
                  </a:ext>
                </a:extLst>
              </a:tr>
              <a:tr h="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bg1"/>
                          </a:solidFill>
                          <a:latin typeface="Calibri" panose="020F0502020204030204" pitchFamily="34" charset="0"/>
                          <a:ea typeface="+mn-ea"/>
                          <a:cs typeface="Calibri" panose="020F0502020204030204" pitchFamily="34" charset="0"/>
                        </a:rPr>
                        <a:t>ORR, % (95% CI)</a:t>
                      </a:r>
                    </a:p>
                  </a:txBody>
                  <a:tcPr marL="118872" marR="118872" anchor="ctr">
                    <a:lnL w="38100" cap="flat" cmpd="sng" algn="ctr">
                      <a:noFill/>
                      <a:prstDash val="solid"/>
                      <a:round/>
                      <a:headEnd type="none" w="med" len="med"/>
                      <a:tailEnd type="none" w="med" len="med"/>
                    </a:lnL>
                    <a:lnR w="12700" cmpd="sng">
                      <a:noFill/>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95250" marR="0" algn="ctr">
                        <a:spcBef>
                          <a:spcPts val="0"/>
                        </a:spcBef>
                        <a:spcAft>
                          <a:spcPts val="0"/>
                        </a:spcAft>
                      </a:pPr>
                      <a:r>
                        <a:rPr lang="en-US" sz="1800" b="1" baseline="0" dirty="0">
                          <a:solidFill>
                            <a:schemeClr val="bg1"/>
                          </a:solidFill>
                          <a:effectLst/>
                          <a:latin typeface="Calibri" panose="020F0502020204030204" pitchFamily="34" charset="0"/>
                          <a:cs typeface="Calibri" panose="020F0502020204030204" pitchFamily="34" charset="0"/>
                        </a:rPr>
                        <a:t>48 (37-60)</a:t>
                      </a:r>
                    </a:p>
                  </a:txBody>
                  <a:tcPr marL="118872" marR="118872" anchor="ctr">
                    <a:lnL w="12700" cmpd="sng">
                      <a:noFill/>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95250" marR="0" algn="ctr">
                        <a:spcBef>
                          <a:spcPts val="0"/>
                        </a:spcBef>
                        <a:spcAft>
                          <a:spcPts val="0"/>
                        </a:spcAft>
                      </a:pPr>
                      <a:r>
                        <a:rPr kumimoji="0" lang="en-US" sz="1800" b="1"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43.4 (33.8-53.4)</a:t>
                      </a:r>
                      <a:endParaRPr lang="en-US" sz="1800" b="1" baseline="0" dirty="0">
                        <a:solidFill>
                          <a:schemeClr val="bg1"/>
                        </a:solidFill>
                        <a:effectLst/>
                        <a:latin typeface="Calibri" panose="020F0502020204030204" pitchFamily="34" charset="0"/>
                        <a:cs typeface="Calibri" panose="020F0502020204030204" pitchFamily="34" charset="0"/>
                      </a:endParaRPr>
                    </a:p>
                  </a:txBody>
                  <a:tcPr marL="118872" marR="118872" anchor="ctr">
                    <a:lnL w="12700" cmpd="sng">
                      <a:noFill/>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95250" marR="0" algn="ctr">
                        <a:spcBef>
                          <a:spcPts val="0"/>
                        </a:spcBef>
                        <a:spcAft>
                          <a:spcPts val="0"/>
                        </a:spcAft>
                      </a:pPr>
                      <a:r>
                        <a:rPr lang="en-US" sz="1800" b="1" dirty="0">
                          <a:solidFill>
                            <a:schemeClr val="bg1"/>
                          </a:solidFill>
                          <a:latin typeface="Calibri" panose="020F0502020204030204" pitchFamily="34" charset="0"/>
                          <a:cs typeface="Calibri" panose="020F0502020204030204" pitchFamily="34" charset="0"/>
                        </a:rPr>
                        <a:t>13.4 (8.3-20.1)</a:t>
                      </a:r>
                      <a:endParaRPr lang="en-US" sz="1800" b="1" baseline="0" dirty="0">
                        <a:solidFill>
                          <a:schemeClr val="bg1"/>
                        </a:solidFill>
                        <a:effectLst/>
                        <a:latin typeface="Calibri" panose="020F0502020204030204" pitchFamily="34" charset="0"/>
                        <a:cs typeface="Calibri" panose="020F0502020204030204" pitchFamily="34" charset="0"/>
                      </a:endParaRPr>
                    </a:p>
                  </a:txBody>
                  <a:tcPr marL="118872" marR="118872" anchor="ctr">
                    <a:lnL w="12700" cmpd="sng">
                      <a:noFill/>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780868509"/>
                  </a:ext>
                </a:extLst>
              </a:tr>
              <a:tr h="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kern="1200" dirty="0">
                          <a:solidFill>
                            <a:schemeClr val="bg1"/>
                          </a:solidFill>
                          <a:latin typeface="Calibri" panose="020F0502020204030204" pitchFamily="34" charset="0"/>
                          <a:ea typeface="+mn-ea"/>
                          <a:cs typeface="Calibri" panose="020F0502020204030204" pitchFamily="34" charset="0"/>
                        </a:rPr>
                        <a:t>Best overall response n (%)</a:t>
                      </a:r>
                    </a:p>
                    <a:p>
                      <a:pPr marL="522288" marR="0" indent="-285750">
                        <a:spcBef>
                          <a:spcPts val="0"/>
                        </a:spcBef>
                        <a:spcAft>
                          <a:spcPts val="0"/>
                        </a:spcAft>
                        <a:buFont typeface="Wingdings" panose="05000000000000000000" pitchFamily="2" charset="2"/>
                        <a:buChar char="§"/>
                        <a:tabLst/>
                      </a:pPr>
                      <a:r>
                        <a:rPr lang="en-US" sz="1800" dirty="0">
                          <a:solidFill>
                            <a:schemeClr val="bg1"/>
                          </a:solidFill>
                          <a:effectLst/>
                          <a:latin typeface="Calibri" panose="020F0502020204030204" pitchFamily="34" charset="0"/>
                          <a:cs typeface="Calibri" panose="020F0502020204030204" pitchFamily="34" charset="0"/>
                        </a:rPr>
                        <a:t>CR</a:t>
                      </a:r>
                    </a:p>
                    <a:p>
                      <a:pPr marL="522288" marR="0" indent="-285750" algn="l" defTabSz="914400" rtl="0" eaLnBrk="1" latinLnBrk="0" hangingPunct="1">
                        <a:spcBef>
                          <a:spcPts val="0"/>
                        </a:spcBef>
                        <a:spcAft>
                          <a:spcPts val="0"/>
                        </a:spcAft>
                        <a:buFont typeface="Wingdings" panose="05000000000000000000" pitchFamily="2" charset="2"/>
                        <a:buChar char="§"/>
                        <a:tabLst/>
                      </a:pPr>
                      <a:r>
                        <a:rPr lang="en-US" sz="1800" kern="1200" dirty="0">
                          <a:solidFill>
                            <a:schemeClr val="bg1"/>
                          </a:solidFill>
                          <a:effectLst/>
                          <a:latin typeface="Calibri" panose="020F0502020204030204" pitchFamily="34" charset="0"/>
                          <a:ea typeface="+mn-ea"/>
                          <a:cs typeface="Calibri" panose="020F0502020204030204" pitchFamily="34" charset="0"/>
                        </a:rPr>
                        <a:t>PR</a:t>
                      </a:r>
                    </a:p>
                    <a:p>
                      <a:pPr marL="522288" marR="0" indent="-285750" algn="l" defTabSz="914400" rtl="0" eaLnBrk="1" latinLnBrk="0" hangingPunct="1">
                        <a:spcBef>
                          <a:spcPts val="0"/>
                        </a:spcBef>
                        <a:spcAft>
                          <a:spcPts val="0"/>
                        </a:spcAft>
                        <a:buFont typeface="Wingdings" panose="05000000000000000000" pitchFamily="2" charset="2"/>
                        <a:buChar char="§"/>
                        <a:tabLst/>
                      </a:pPr>
                      <a:r>
                        <a:rPr lang="en-US" sz="1800" kern="1200" dirty="0">
                          <a:solidFill>
                            <a:schemeClr val="bg1"/>
                          </a:solidFill>
                          <a:effectLst/>
                          <a:latin typeface="Calibri" panose="020F0502020204030204" pitchFamily="34" charset="0"/>
                          <a:ea typeface="+mn-ea"/>
                          <a:cs typeface="Calibri" panose="020F0502020204030204" pitchFamily="34" charset="0"/>
                        </a:rPr>
                        <a:t>SD</a:t>
                      </a:r>
                    </a:p>
                    <a:p>
                      <a:pPr marL="522288" marR="0" indent="-285750" algn="l" defTabSz="914400" rtl="0" eaLnBrk="1" latinLnBrk="0" hangingPunct="1">
                        <a:spcBef>
                          <a:spcPts val="0"/>
                        </a:spcBef>
                        <a:spcAft>
                          <a:spcPts val="0"/>
                        </a:spcAft>
                        <a:buFont typeface="Wingdings" panose="05000000000000000000" pitchFamily="2" charset="2"/>
                        <a:buChar char="§"/>
                        <a:tabLst/>
                      </a:pPr>
                      <a:r>
                        <a:rPr lang="en-US" sz="1800" kern="1200" dirty="0">
                          <a:solidFill>
                            <a:schemeClr val="bg1"/>
                          </a:solidFill>
                          <a:effectLst/>
                          <a:latin typeface="Calibri" panose="020F0502020204030204" pitchFamily="34" charset="0"/>
                          <a:ea typeface="+mn-ea"/>
                          <a:cs typeface="Calibri" panose="020F0502020204030204" pitchFamily="34" charset="0"/>
                        </a:rPr>
                        <a:t>PD</a:t>
                      </a:r>
                    </a:p>
                  </a:txBody>
                  <a:tcPr marL="118872" marR="118872" anchor="ctr">
                    <a:lnL w="12700" cmpd="sng">
                      <a:noFill/>
                    </a:lnL>
                    <a:lnR w="12700" cmpd="sng">
                      <a:noFill/>
                    </a:lnR>
                    <a:lnT w="381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95250" marR="0" algn="ctr">
                        <a:spcBef>
                          <a:spcPts val="0"/>
                        </a:spcBef>
                        <a:spcAft>
                          <a:spcPts val="0"/>
                        </a:spcAft>
                      </a:pPr>
                      <a:endParaRPr lang="en-US" sz="1800" dirty="0">
                        <a:solidFill>
                          <a:schemeClr val="bg1"/>
                        </a:solidFill>
                        <a:effectLst/>
                        <a:latin typeface="Calibri" panose="020F0502020204030204" pitchFamily="34" charset="0"/>
                        <a:cs typeface="Calibri" panose="020F0502020204030204" pitchFamily="34" charset="0"/>
                      </a:endParaRPr>
                    </a:p>
                    <a:p>
                      <a:pPr marL="95250" marR="0" algn="ctr">
                        <a:spcBef>
                          <a:spcPts val="0"/>
                        </a:spcBef>
                        <a:spcAft>
                          <a:spcPts val="0"/>
                        </a:spcAft>
                      </a:pPr>
                      <a:r>
                        <a:rPr lang="en-US" sz="1800" dirty="0">
                          <a:solidFill>
                            <a:schemeClr val="bg1"/>
                          </a:solidFill>
                          <a:effectLst/>
                          <a:latin typeface="Calibri" panose="020F0502020204030204" pitchFamily="34" charset="0"/>
                          <a:cs typeface="Calibri" panose="020F0502020204030204" pitchFamily="34" charset="0"/>
                        </a:rPr>
                        <a:t>11 (14)</a:t>
                      </a:r>
                    </a:p>
                    <a:p>
                      <a:pPr marL="95250" marR="0" algn="ctr">
                        <a:spcBef>
                          <a:spcPts val="0"/>
                        </a:spcBef>
                        <a:spcAft>
                          <a:spcPts val="0"/>
                        </a:spcAft>
                      </a:pPr>
                      <a:r>
                        <a:rPr lang="en-US" sz="1800" dirty="0">
                          <a:solidFill>
                            <a:schemeClr val="bg1"/>
                          </a:solidFill>
                          <a:effectLst/>
                          <a:latin typeface="Calibri" panose="020F0502020204030204" pitchFamily="34" charset="0"/>
                          <a:cs typeface="Calibri" panose="020F0502020204030204" pitchFamily="34" charset="0"/>
                        </a:rPr>
                        <a:t>27 (34)</a:t>
                      </a:r>
                    </a:p>
                    <a:p>
                      <a:pPr marL="95250" marR="0" algn="ctr">
                        <a:spcBef>
                          <a:spcPts val="0"/>
                        </a:spcBef>
                        <a:spcAft>
                          <a:spcPts val="0"/>
                        </a:spcAft>
                      </a:pPr>
                      <a:r>
                        <a:rPr lang="en-US" sz="1800" dirty="0">
                          <a:solidFill>
                            <a:schemeClr val="bg1"/>
                          </a:solidFill>
                          <a:effectLst/>
                          <a:latin typeface="Calibri" panose="020F0502020204030204" pitchFamily="34" charset="0"/>
                          <a:cs typeface="Calibri" panose="020F0502020204030204" pitchFamily="34" charset="0"/>
                        </a:rPr>
                        <a:t>14 (18)</a:t>
                      </a:r>
                    </a:p>
                    <a:p>
                      <a:pPr marL="95250" marR="0" algn="ctr">
                        <a:spcBef>
                          <a:spcPts val="0"/>
                        </a:spcBef>
                        <a:spcAft>
                          <a:spcPts val="0"/>
                        </a:spcAft>
                      </a:pPr>
                      <a:r>
                        <a:rPr lang="en-US" sz="1800" dirty="0">
                          <a:solidFill>
                            <a:schemeClr val="bg1"/>
                          </a:solidFill>
                          <a:effectLst/>
                          <a:latin typeface="Calibri" panose="020F0502020204030204" pitchFamily="34" charset="0"/>
                          <a:cs typeface="Calibri" panose="020F0502020204030204" pitchFamily="34" charset="0"/>
                        </a:rPr>
                        <a:t>23 (29)</a:t>
                      </a:r>
                    </a:p>
                  </a:txBody>
                  <a:tcPr marL="118872" marR="118872" anchor="ctr">
                    <a:lnL w="12700" cmpd="sng">
                      <a:noFill/>
                    </a:lnL>
                    <a:lnR w="12700" cmpd="sng">
                      <a:noFill/>
                    </a:lnR>
                    <a:lnT w="381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95250" marR="0" lvl="0" indent="0" algn="ctr" defTabSz="914400" rtl="0" eaLnBrk="1" fontAlgn="auto" latinLnBrk="0" hangingPunct="1">
                        <a:lnSpc>
                          <a:spcPct val="100000"/>
                        </a:lnSpc>
                        <a:spcBef>
                          <a:spcPts val="0"/>
                        </a:spcBef>
                        <a:spcAft>
                          <a:spcPts val="0"/>
                        </a:spcAft>
                        <a:buClrTx/>
                        <a:buSzTx/>
                        <a:buFontTx/>
                        <a:buNone/>
                        <a:tabLst/>
                        <a:defRPr/>
                      </a:pPr>
                      <a:endParaRPr lang="en-US" sz="1800" dirty="0">
                        <a:solidFill>
                          <a:schemeClr val="bg1"/>
                        </a:solidFill>
                        <a:latin typeface="Calibri" panose="020F0502020204030204" pitchFamily="34" charset="0"/>
                        <a:cs typeface="Calibri" panose="020F0502020204030204" pitchFamily="34" charset="0"/>
                      </a:endParaRPr>
                    </a:p>
                    <a:p>
                      <a:pPr marL="9525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Calibri" panose="020F0502020204030204" pitchFamily="34" charset="0"/>
                          <a:cs typeface="Calibri" panose="020F0502020204030204" pitchFamily="34" charset="0"/>
                        </a:rPr>
                        <a:t>11 (10.4)</a:t>
                      </a:r>
                    </a:p>
                    <a:p>
                      <a:pPr marL="9525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Calibri" panose="020F0502020204030204" pitchFamily="34" charset="0"/>
                          <a:cs typeface="Calibri" panose="020F0502020204030204" pitchFamily="34" charset="0"/>
                        </a:rPr>
                        <a:t>35 (33.0)</a:t>
                      </a:r>
                    </a:p>
                    <a:p>
                      <a:pPr marL="9525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Calibri" panose="020F0502020204030204" pitchFamily="34" charset="0"/>
                          <a:cs typeface="Calibri" panose="020F0502020204030204" pitchFamily="34" charset="0"/>
                        </a:rPr>
                        <a:t>13 (12.3)</a:t>
                      </a:r>
                    </a:p>
                    <a:p>
                      <a:pPr marL="9525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Calibri" panose="020F0502020204030204" pitchFamily="34" charset="0"/>
                          <a:cs typeface="Calibri" panose="020F0502020204030204" pitchFamily="34" charset="0"/>
                        </a:rPr>
                        <a:t>39 (36.8)</a:t>
                      </a:r>
                    </a:p>
                  </a:txBody>
                  <a:tcPr marL="118872" marR="118872" anchor="ctr">
                    <a:lnL w="12700" cmpd="sng">
                      <a:noFill/>
                    </a:lnL>
                    <a:lnR w="12700" cmpd="sng">
                      <a:noFill/>
                    </a:lnR>
                    <a:lnT w="381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lumMod val="95000"/>
                      </a:srgbClr>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95250" marR="0" lvl="0" indent="0" algn="ctr" defTabSz="914400" rtl="0" eaLnBrk="1" fontAlgn="auto" latinLnBrk="0" hangingPunct="1">
                        <a:lnSpc>
                          <a:spcPct val="100000"/>
                        </a:lnSpc>
                        <a:spcBef>
                          <a:spcPts val="0"/>
                        </a:spcBef>
                        <a:spcAft>
                          <a:spcPts val="0"/>
                        </a:spcAft>
                        <a:buClrTx/>
                        <a:buSzTx/>
                        <a:buFontTx/>
                        <a:buNone/>
                        <a:tabLst/>
                        <a:defRPr/>
                      </a:pPr>
                      <a:endParaRPr lang="en-US" sz="1800" dirty="0">
                        <a:solidFill>
                          <a:schemeClr val="bg1"/>
                        </a:solidFill>
                        <a:latin typeface="Calibri" panose="020F0502020204030204" pitchFamily="34" charset="0"/>
                        <a:cs typeface="Calibri" panose="020F0502020204030204" pitchFamily="34" charset="0"/>
                      </a:endParaRPr>
                    </a:p>
                    <a:p>
                      <a:pPr marL="9525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Calibri" panose="020F0502020204030204" pitchFamily="34" charset="0"/>
                          <a:cs typeface="Calibri" panose="020F0502020204030204" pitchFamily="34" charset="0"/>
                        </a:rPr>
                        <a:t>3 (2.1)</a:t>
                      </a:r>
                    </a:p>
                    <a:p>
                      <a:pPr marL="9525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Calibri" panose="020F0502020204030204" pitchFamily="34" charset="0"/>
                          <a:cs typeface="Calibri" panose="020F0502020204030204" pitchFamily="34" charset="0"/>
                        </a:rPr>
                        <a:t>16 (11.3)</a:t>
                      </a:r>
                    </a:p>
                    <a:p>
                      <a:pPr marL="9525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Calibri" panose="020F0502020204030204" pitchFamily="34" charset="0"/>
                          <a:cs typeface="Calibri" panose="020F0502020204030204" pitchFamily="34" charset="0"/>
                        </a:rPr>
                        <a:t>31 (21.8)</a:t>
                      </a:r>
                    </a:p>
                    <a:p>
                      <a:pPr marL="9525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Calibri" panose="020F0502020204030204" pitchFamily="34" charset="0"/>
                          <a:cs typeface="Calibri" panose="020F0502020204030204" pitchFamily="34" charset="0"/>
                        </a:rPr>
                        <a:t>77 (54.2)</a:t>
                      </a:r>
                    </a:p>
                  </a:txBody>
                  <a:tcPr marL="118872" marR="118872" anchor="ctr">
                    <a:lnL w="12700" cmpd="sng">
                      <a:noFill/>
                    </a:lnL>
                    <a:lnR w="12700" cmpd="sng">
                      <a:noFill/>
                    </a:lnR>
                    <a:lnT w="381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FFFFFF">
                        <a:lumMod val="95000"/>
                      </a:srgbClr>
                    </a:solidFill>
                  </a:tcPr>
                </a:tc>
                <a:extLst>
                  <a:ext uri="{0D108BD9-81ED-4DB2-BD59-A6C34878D82A}">
                    <a16:rowId xmlns:a16="http://schemas.microsoft.com/office/drawing/2014/main" val="2272359684"/>
                  </a:ext>
                </a:extLst>
              </a:tr>
              <a:tr h="0">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dirty="0">
                          <a:solidFill>
                            <a:schemeClr val="bg1"/>
                          </a:solidFill>
                          <a:latin typeface="Calibri" panose="020F0502020204030204" pitchFamily="34" charset="0"/>
                          <a:cs typeface="Calibri" panose="020F0502020204030204" pitchFamily="34" charset="0"/>
                        </a:rPr>
                        <a:t>Median DoR, mo (range)</a:t>
                      </a:r>
                    </a:p>
                  </a:txBody>
                  <a:tcPr marL="118872" marR="118872" anchor="ctr">
                    <a:lnL w="38100" cap="flat" cmpd="sng" algn="ctr">
                      <a:noFill/>
                      <a:prstDash val="solid"/>
                      <a:round/>
                      <a:headEnd type="none" w="med" len="med"/>
                      <a:tailEnd type="none" w="med" len="med"/>
                    </a:lnL>
                    <a:lnR w="12700" cmpd="sng">
                      <a:noFill/>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solidFill>
                            <a:schemeClr val="bg1"/>
                          </a:solidFill>
                          <a:latin typeface="Calibri" panose="020F0502020204030204" pitchFamily="34" charset="0"/>
                          <a:cs typeface="Calibri" panose="020F0502020204030204" pitchFamily="34" charset="0"/>
                        </a:rPr>
                        <a:t>NR (2.9 to 49.7+)</a:t>
                      </a:r>
                    </a:p>
                  </a:txBody>
                  <a:tcPr marL="118872" marR="118872" anchor="ctr">
                    <a:lnL w="12700" cmpd="sng">
                      <a:noFill/>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0" dirty="0">
                          <a:solidFill>
                            <a:schemeClr val="bg1"/>
                          </a:solidFill>
                          <a:latin typeface="Calibri" panose="020F0502020204030204" pitchFamily="34" charset="0"/>
                          <a:cs typeface="Calibri" panose="020F0502020204030204" pitchFamily="34" charset="0"/>
                        </a:rPr>
                        <a:t>NR</a:t>
                      </a:r>
                    </a:p>
                  </a:txBody>
                  <a:tcPr marL="118872" marR="118872" anchor="ctr">
                    <a:lnL w="12700" cmpd="sng">
                      <a:noFill/>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lvl1pPr marL="0" algn="l" defTabSz="914400" rtl="0" eaLnBrk="1" latinLnBrk="0" hangingPunct="1">
                        <a:defRPr sz="1800" kern="1200">
                          <a:solidFill>
                            <a:schemeClr val="dk1"/>
                          </a:solidFill>
                          <a:latin typeface="Arial"/>
                        </a:defRPr>
                      </a:lvl1pPr>
                      <a:lvl2pPr marL="457200" algn="l" defTabSz="914400" rtl="0" eaLnBrk="1" latinLnBrk="0" hangingPunct="1">
                        <a:defRPr sz="1800" kern="1200">
                          <a:solidFill>
                            <a:schemeClr val="dk1"/>
                          </a:solidFill>
                          <a:latin typeface="Arial"/>
                        </a:defRPr>
                      </a:lvl2pPr>
                      <a:lvl3pPr marL="914400" algn="l" defTabSz="914400" rtl="0" eaLnBrk="1" latinLnBrk="0" hangingPunct="1">
                        <a:defRPr sz="1800" kern="1200">
                          <a:solidFill>
                            <a:schemeClr val="dk1"/>
                          </a:solidFill>
                          <a:latin typeface="Arial"/>
                        </a:defRPr>
                      </a:lvl3pPr>
                      <a:lvl4pPr marL="1371600" algn="l" defTabSz="914400" rtl="0" eaLnBrk="1" latinLnBrk="0" hangingPunct="1">
                        <a:defRPr sz="1800" kern="1200">
                          <a:solidFill>
                            <a:schemeClr val="dk1"/>
                          </a:solidFill>
                          <a:latin typeface="Arial"/>
                        </a:defRPr>
                      </a:lvl4pPr>
                      <a:lvl5pPr marL="1828800" algn="l" defTabSz="914400" rtl="0" eaLnBrk="1" latinLnBrk="0" hangingPunct="1">
                        <a:defRPr sz="1800" kern="1200">
                          <a:solidFill>
                            <a:schemeClr val="dk1"/>
                          </a:solidFill>
                          <a:latin typeface="Arial"/>
                        </a:defRPr>
                      </a:lvl5pPr>
                      <a:lvl6pPr marL="2286000" algn="l" defTabSz="914400" rtl="0" eaLnBrk="1" latinLnBrk="0" hangingPunct="1">
                        <a:defRPr sz="1800" kern="1200">
                          <a:solidFill>
                            <a:schemeClr val="dk1"/>
                          </a:solidFill>
                          <a:latin typeface="Arial"/>
                        </a:defRPr>
                      </a:lvl6pPr>
                      <a:lvl7pPr marL="2743200" algn="l" defTabSz="914400" rtl="0" eaLnBrk="1" latinLnBrk="0" hangingPunct="1">
                        <a:defRPr sz="1800" kern="1200">
                          <a:solidFill>
                            <a:schemeClr val="dk1"/>
                          </a:solidFill>
                          <a:latin typeface="Arial"/>
                        </a:defRPr>
                      </a:lvl7pPr>
                      <a:lvl8pPr marL="3200400" algn="l" defTabSz="914400" rtl="0" eaLnBrk="1" latinLnBrk="0" hangingPunct="1">
                        <a:defRPr sz="1800" kern="1200">
                          <a:solidFill>
                            <a:schemeClr val="dk1"/>
                          </a:solidFill>
                          <a:latin typeface="Arial"/>
                        </a:defRPr>
                      </a:lvl8pPr>
                      <a:lvl9pPr marL="3657600" algn="l" defTabSz="914400" rtl="0" eaLnBrk="1" latinLnBrk="0" hangingPunct="1">
                        <a:defRPr sz="1800" kern="1200">
                          <a:solidFill>
                            <a:schemeClr val="dk1"/>
                          </a:solidFill>
                          <a:latin typeface="Arial"/>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dirty="0">
                          <a:solidFill>
                            <a:schemeClr val="bg1"/>
                          </a:solidFill>
                          <a:latin typeface="Calibri" panose="020F0502020204030204" pitchFamily="34" charset="0"/>
                          <a:cs typeface="Calibri" panose="020F0502020204030204" pitchFamily="34" charset="0"/>
                        </a:rPr>
                        <a:t>NR</a:t>
                      </a:r>
                    </a:p>
                  </a:txBody>
                  <a:tcPr marL="118872" marR="118872" anchor="ctr">
                    <a:lnL w="12700" cmpd="sng">
                      <a:noFill/>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368402865"/>
                  </a:ext>
                </a:extLst>
              </a:tr>
            </a:tbl>
          </a:graphicData>
        </a:graphic>
      </p:graphicFrame>
      <p:sp>
        <p:nvSpPr>
          <p:cNvPr id="10" name="Text Box 11">
            <a:extLst>
              <a:ext uri="{FF2B5EF4-FFF2-40B4-BE49-F238E27FC236}">
                <a16:creationId xmlns:a16="http://schemas.microsoft.com/office/drawing/2014/main" id="{EC3BC665-A616-9421-6114-A0F7776A0714}"/>
              </a:ext>
            </a:extLst>
          </p:cNvPr>
          <p:cNvSpPr txBox="1">
            <a:spLocks noChangeArrowheads="1"/>
          </p:cNvSpPr>
          <p:nvPr/>
        </p:nvSpPr>
        <p:spPr bwMode="auto">
          <a:xfrm>
            <a:off x="728284" y="5049850"/>
            <a:ext cx="102798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457200" rtl="0" eaLnBrk="1" fontAlgn="auto" latinLnBrk="0" hangingPunct="1">
              <a:lnSpc>
                <a:spcPct val="100000"/>
              </a:lnSpc>
              <a:spcBef>
                <a:spcPct val="50000"/>
              </a:spcBef>
              <a:spcAft>
                <a:spcPct val="0"/>
              </a:spcAft>
              <a:buClrTx/>
              <a:buSzTx/>
              <a:buFont typeface="Wingdings" panose="05000000000000000000" pitchFamily="2" charset="2"/>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*3 patients were not evaluable for a response. †Median follow-up: cohort A1, 13.8 mo; cohort A2, 11.5 mo.</a:t>
            </a:r>
          </a:p>
        </p:txBody>
      </p:sp>
      <p:sp>
        <p:nvSpPr>
          <p:cNvPr id="2" name="Text Box 15">
            <a:extLst>
              <a:ext uri="{FF2B5EF4-FFF2-40B4-BE49-F238E27FC236}">
                <a16:creationId xmlns:a16="http://schemas.microsoft.com/office/drawing/2014/main" id="{30EA560D-AC40-F985-17F7-2FDFF9BC5FA6}"/>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1. </a:t>
            </a:r>
            <a:r>
              <a:rPr lang="en-US" altLang="en-US" sz="1200" b="0" dirty="0">
                <a:solidFill>
                  <a:schemeClr val="bg2"/>
                </a:solidFill>
                <a:latin typeface="Calibri" panose="020F0502020204030204" pitchFamily="34" charset="0"/>
                <a:cs typeface="Calibri" panose="020F0502020204030204" pitchFamily="34" charset="0"/>
              </a:rPr>
              <a:t>O’Malley. JCO. 2022;40:752. 2. </a:t>
            </a:r>
            <a:r>
              <a:rPr lang="en-GB" sz="1200" b="0" dirty="0">
                <a:solidFill>
                  <a:schemeClr val="bg2"/>
                </a:solidFill>
                <a:latin typeface="Calibri" panose="020F0502020204030204" pitchFamily="34" charset="0"/>
                <a:cs typeface="Calibri" panose="020F0502020204030204" pitchFamily="34" charset="0"/>
              </a:rPr>
              <a:t>Oaknin. J Immunother Cancer. 2022;10:e003777.</a:t>
            </a:r>
            <a:r>
              <a:rPr lang="en-US" altLang="en-US" sz="1200" b="0" dirty="0">
                <a:solidFill>
                  <a:schemeClr val="bg2"/>
                </a:solidFill>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5047446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dirty="0"/>
              <a:t>Study 309/KEYNOTE-775: Lenvatinib + Pembrolizumab After Platinum in Advanced EC</a:t>
            </a:r>
          </a:p>
        </p:txBody>
      </p:sp>
      <p:sp>
        <p:nvSpPr>
          <p:cNvPr id="3" name="Content Placeholder 2">
            <a:extLst>
              <a:ext uri="{FF2B5EF4-FFF2-40B4-BE49-F238E27FC236}">
                <a16:creationId xmlns:a16="http://schemas.microsoft.com/office/drawing/2014/main" id="{11F86844-77E6-4A05-8E58-70954D972983}"/>
              </a:ext>
            </a:extLst>
          </p:cNvPr>
          <p:cNvSpPr>
            <a:spLocks noGrp="1"/>
          </p:cNvSpPr>
          <p:nvPr>
            <p:ph idx="1"/>
          </p:nvPr>
        </p:nvSpPr>
        <p:spPr/>
        <p:txBody>
          <a:bodyPr/>
          <a:lstStyle/>
          <a:p>
            <a:r>
              <a:rPr lang="en-US" sz="2200" dirty="0"/>
              <a:t>Confirmatory, randomized, open-label phase III trial</a:t>
            </a:r>
          </a:p>
        </p:txBody>
      </p:sp>
      <p:sp>
        <p:nvSpPr>
          <p:cNvPr id="17" name="Text Box 15">
            <a:extLst>
              <a:ext uri="{FF2B5EF4-FFF2-40B4-BE49-F238E27FC236}">
                <a16:creationId xmlns:a16="http://schemas.microsoft.com/office/drawing/2014/main" id="{ABE7250B-8202-2841-80F3-BEA37B3D4C62}"/>
              </a:ext>
            </a:extLst>
          </p:cNvPr>
          <p:cNvSpPr txBox="1">
            <a:spLocks noChangeArrowheads="1"/>
          </p:cNvSpPr>
          <p:nvPr/>
        </p:nvSpPr>
        <p:spPr bwMode="auto">
          <a:xfrm>
            <a:off x="422912" y="6368603"/>
            <a:ext cx="7853363"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Makker. NEJM. 2022;386:437. Makker. JCO. 2023</a:t>
            </a:r>
            <a:r>
              <a:rPr lang="en-US" altLang="en-US" sz="1200" b="0" spc="-10" dirty="0">
                <a:solidFill>
                  <a:schemeClr val="bg2"/>
                </a:solidFill>
                <a:latin typeface="Calibri" panose="020F0502020204030204" pitchFamily="34" charset="0"/>
                <a:cs typeface="+mn-cs"/>
              </a:rPr>
              <a:t>;41:2904. NCT03517449. Pembrolizumab PI.</a:t>
            </a:r>
            <a:endPar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37" name="Content Placeholder 2">
            <a:extLst>
              <a:ext uri="{FF2B5EF4-FFF2-40B4-BE49-F238E27FC236}">
                <a16:creationId xmlns:a16="http://schemas.microsoft.com/office/drawing/2014/main" id="{1E8F8DFB-FD56-194E-903B-9E1700D96D57}"/>
              </a:ext>
            </a:extLst>
          </p:cNvPr>
          <p:cNvSpPr txBox="1">
            <a:spLocks/>
          </p:cNvSpPr>
          <p:nvPr/>
        </p:nvSpPr>
        <p:spPr bwMode="auto">
          <a:xfrm>
            <a:off x="604681" y="5015348"/>
            <a:ext cx="5309231" cy="57186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200" kern="0" dirty="0"/>
              <a:t>Primary endpoints: </a:t>
            </a:r>
            <a:r>
              <a:rPr lang="en-US" sz="2200" b="0" kern="0" dirty="0"/>
              <a:t>PFS by BICR, OS</a:t>
            </a:r>
          </a:p>
        </p:txBody>
      </p:sp>
      <p:grpSp>
        <p:nvGrpSpPr>
          <p:cNvPr id="8" name="Group 7">
            <a:extLst>
              <a:ext uri="{FF2B5EF4-FFF2-40B4-BE49-F238E27FC236}">
                <a16:creationId xmlns:a16="http://schemas.microsoft.com/office/drawing/2014/main" id="{53463584-DD22-4F39-B62E-EE14E8032214}"/>
              </a:ext>
            </a:extLst>
          </p:cNvPr>
          <p:cNvGrpSpPr/>
          <p:nvPr/>
        </p:nvGrpSpPr>
        <p:grpSpPr>
          <a:xfrm>
            <a:off x="839861" y="2089912"/>
            <a:ext cx="10521186" cy="2681499"/>
            <a:chOff x="728102" y="2039512"/>
            <a:chExt cx="10521186" cy="2681499"/>
          </a:xfrm>
        </p:grpSpPr>
        <p:sp>
          <p:nvSpPr>
            <p:cNvPr id="11" name="Rectangle 49">
              <a:extLst>
                <a:ext uri="{FF2B5EF4-FFF2-40B4-BE49-F238E27FC236}">
                  <a16:creationId xmlns:a16="http://schemas.microsoft.com/office/drawing/2014/main" id="{50647660-E1C3-0243-AC47-370587C82323}"/>
                </a:ext>
              </a:extLst>
            </p:cNvPr>
            <p:cNvSpPr>
              <a:spLocks noChangeArrowheads="1"/>
            </p:cNvSpPr>
            <p:nvPr/>
          </p:nvSpPr>
          <p:spPr bwMode="auto">
            <a:xfrm>
              <a:off x="5372759" y="2711635"/>
              <a:ext cx="3799833" cy="891687"/>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Lenvatinib </a:t>
              </a:r>
              <a:r>
                <a:rPr lang="en-US" altLang="en-US" sz="1600" b="0" dirty="0">
                  <a:solidFill>
                    <a:schemeClr val="tx1"/>
                  </a:solidFill>
                  <a:latin typeface="Calibri" panose="020F0502020204030204" pitchFamily="34" charset="0"/>
                </a:rPr>
                <a:t>20 mg PO QD +</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Pembrolizumab</a:t>
              </a:r>
              <a:r>
                <a:rPr lang="en-US" altLang="en-US" sz="1600" b="0" dirty="0">
                  <a:solidFill>
                    <a:schemeClr val="tx1"/>
                  </a:solidFill>
                  <a:latin typeface="Calibri" panose="020F0502020204030204" pitchFamily="34" charset="0"/>
                </a:rPr>
                <a:t> 200 mg IV Q3W</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411)</a:t>
              </a:r>
            </a:p>
          </p:txBody>
        </p:sp>
        <p:sp>
          <p:nvSpPr>
            <p:cNvPr id="12" name="Rectangle 50">
              <a:extLst>
                <a:ext uri="{FF2B5EF4-FFF2-40B4-BE49-F238E27FC236}">
                  <a16:creationId xmlns:a16="http://schemas.microsoft.com/office/drawing/2014/main" id="{B9C2D476-F627-1D4D-BC52-EEEFC9D3E56A}"/>
                </a:ext>
              </a:extLst>
            </p:cNvPr>
            <p:cNvSpPr>
              <a:spLocks noChangeArrowheads="1"/>
            </p:cNvSpPr>
            <p:nvPr/>
          </p:nvSpPr>
          <p:spPr bwMode="auto">
            <a:xfrm>
              <a:off x="5370306" y="3777888"/>
              <a:ext cx="3799833" cy="896112"/>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Doxorubicin </a:t>
              </a:r>
              <a:r>
                <a:rPr lang="en-US" altLang="en-US" sz="1600" b="0" dirty="0">
                  <a:solidFill>
                    <a:schemeClr val="tx1"/>
                  </a:solidFill>
                  <a:latin typeface="Calibri" panose="020F0502020204030204" pitchFamily="34" charset="0"/>
                </a:rPr>
                <a:t>60 mg/m</a:t>
              </a:r>
              <a:r>
                <a:rPr lang="en-US" altLang="en-US" sz="1600" b="0" baseline="30000" dirty="0">
                  <a:solidFill>
                    <a:schemeClr val="tx1"/>
                  </a:solidFill>
                  <a:latin typeface="Calibri" panose="020F0502020204030204" pitchFamily="34" charset="0"/>
                </a:rPr>
                <a:t>2</a:t>
              </a:r>
              <a:r>
                <a:rPr lang="en-US" altLang="en-US" sz="1600" b="0" dirty="0">
                  <a:solidFill>
                    <a:schemeClr val="tx1"/>
                  </a:solidFill>
                  <a:latin typeface="Calibri" panose="020F0502020204030204" pitchFamily="34" charset="0"/>
                </a:rPr>
                <a:t> IV Q3W or</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Paclitaxel</a:t>
              </a:r>
              <a:r>
                <a:rPr lang="en-US" altLang="en-US" sz="1600" b="0" dirty="0">
                  <a:solidFill>
                    <a:schemeClr val="tx1"/>
                  </a:solidFill>
                  <a:latin typeface="Calibri" panose="020F0502020204030204" pitchFamily="34" charset="0"/>
                </a:rPr>
                <a:t> 80 mg/m</a:t>
              </a:r>
              <a:r>
                <a:rPr lang="en-US" altLang="en-US" sz="1600" b="0" baseline="30000" dirty="0">
                  <a:solidFill>
                    <a:schemeClr val="tx1"/>
                  </a:solidFill>
                  <a:latin typeface="Calibri" panose="020F0502020204030204" pitchFamily="34" charset="0"/>
                </a:rPr>
                <a:t>2</a:t>
              </a:r>
              <a:r>
                <a:rPr lang="en-US" altLang="en-US" sz="1600" b="0" dirty="0">
                  <a:solidFill>
                    <a:schemeClr val="tx1"/>
                  </a:solidFill>
                  <a:latin typeface="Calibri" panose="020F0502020204030204" pitchFamily="34" charset="0"/>
                </a:rPr>
                <a:t> IV QW 3 wk on/1 wk off</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416)</a:t>
              </a:r>
            </a:p>
          </p:txBody>
        </p:sp>
        <p:sp>
          <p:nvSpPr>
            <p:cNvPr id="15" name="Line 53">
              <a:extLst>
                <a:ext uri="{FF2B5EF4-FFF2-40B4-BE49-F238E27FC236}">
                  <a16:creationId xmlns:a16="http://schemas.microsoft.com/office/drawing/2014/main" id="{9FAA287E-A35E-A34E-ADFB-A5DA31C157B4}"/>
                </a:ext>
              </a:extLst>
            </p:cNvPr>
            <p:cNvSpPr>
              <a:spLocks noChangeShapeType="1"/>
            </p:cNvSpPr>
            <p:nvPr/>
          </p:nvSpPr>
          <p:spPr bwMode="auto">
            <a:xfrm>
              <a:off x="4201469" y="4046536"/>
              <a:ext cx="1041179" cy="183029"/>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6" name="Line 54">
              <a:extLst>
                <a:ext uri="{FF2B5EF4-FFF2-40B4-BE49-F238E27FC236}">
                  <a16:creationId xmlns:a16="http://schemas.microsoft.com/office/drawing/2014/main" id="{53512544-20EA-3A49-AA69-90667D5E0FA2}"/>
                </a:ext>
              </a:extLst>
            </p:cNvPr>
            <p:cNvSpPr>
              <a:spLocks noChangeShapeType="1"/>
            </p:cNvSpPr>
            <p:nvPr/>
          </p:nvSpPr>
          <p:spPr bwMode="auto">
            <a:xfrm flipV="1">
              <a:off x="4181240" y="3168239"/>
              <a:ext cx="1041179" cy="209542"/>
            </a:xfrm>
            <a:prstGeom prst="line">
              <a:avLst/>
            </a:prstGeom>
            <a:noFill/>
            <a:ln w="28575">
              <a:solidFill>
                <a:schemeClr val="bg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7" name="Text Box 45">
              <a:extLst>
                <a:ext uri="{FF2B5EF4-FFF2-40B4-BE49-F238E27FC236}">
                  <a16:creationId xmlns:a16="http://schemas.microsoft.com/office/drawing/2014/main" id="{B5B30D23-1C94-954F-A31F-D8D28A13E0A2}"/>
                </a:ext>
              </a:extLst>
            </p:cNvPr>
            <p:cNvSpPr txBox="1">
              <a:spLocks noChangeArrowheads="1"/>
            </p:cNvSpPr>
            <p:nvPr/>
          </p:nvSpPr>
          <p:spPr bwMode="auto">
            <a:xfrm>
              <a:off x="728102" y="2905129"/>
              <a:ext cx="3503852" cy="18158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Patients with advanced, metastatic, or recurrent EC with measurable disease (excluding carcinosarcoma and sarcoma) after 1 previous platinum-based CT*; tissue available for MMR testing; ECOG PS 0/1</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 = 827)</a:t>
              </a:r>
              <a:endParaRPr lang="en-US" altLang="en-US" sz="1600" b="0" dirty="0">
                <a:solidFill>
                  <a:schemeClr val="bg1"/>
                </a:solidFill>
                <a:latin typeface="Calibri" panose="020F0502020204030204" pitchFamily="34" charset="0"/>
              </a:endParaRPr>
            </a:p>
          </p:txBody>
        </p:sp>
        <p:sp>
          <p:nvSpPr>
            <p:cNvPr id="29" name="Text Box 45">
              <a:extLst>
                <a:ext uri="{FF2B5EF4-FFF2-40B4-BE49-F238E27FC236}">
                  <a16:creationId xmlns:a16="http://schemas.microsoft.com/office/drawing/2014/main" id="{5F43EAF4-E516-C84E-8FA9-C5704B802E8F}"/>
                </a:ext>
              </a:extLst>
            </p:cNvPr>
            <p:cNvSpPr txBox="1">
              <a:spLocks noChangeArrowheads="1"/>
            </p:cNvSpPr>
            <p:nvPr/>
          </p:nvSpPr>
          <p:spPr bwMode="auto">
            <a:xfrm>
              <a:off x="9785983" y="3255435"/>
              <a:ext cx="1463305"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i="1" dirty="0">
                  <a:solidFill>
                    <a:schemeClr val="bg1"/>
                  </a:solidFill>
                  <a:latin typeface="Calibri" panose="020F0502020204030204" pitchFamily="34" charset="0"/>
                </a:rPr>
                <a:t>Until PD or unacceptable toxicity</a:t>
              </a:r>
              <a:endParaRPr lang="en-US" altLang="en-US" sz="1600" b="0" i="1" dirty="0">
                <a:solidFill>
                  <a:schemeClr val="bg1"/>
                </a:solidFill>
                <a:latin typeface="Calibri" panose="020F0502020204030204" pitchFamily="34" charset="0"/>
              </a:endParaRPr>
            </a:p>
          </p:txBody>
        </p:sp>
        <p:cxnSp>
          <p:nvCxnSpPr>
            <p:cNvPr id="9" name="Straight Arrow Connector 8">
              <a:extLst>
                <a:ext uri="{FF2B5EF4-FFF2-40B4-BE49-F238E27FC236}">
                  <a16:creationId xmlns:a16="http://schemas.microsoft.com/office/drawing/2014/main" id="{8B4D1745-B3FD-A740-9359-2D5BE385DD35}"/>
                </a:ext>
              </a:extLst>
            </p:cNvPr>
            <p:cNvCxnSpPr/>
            <p:nvPr/>
          </p:nvCxnSpPr>
          <p:spPr bwMode="auto">
            <a:xfrm>
              <a:off x="9254926" y="3670933"/>
              <a:ext cx="506642" cy="0"/>
            </a:xfrm>
            <a:prstGeom prst="straightConnector1">
              <a:avLst/>
            </a:prstGeom>
            <a:noFill/>
            <a:ln w="28575" cap="flat" cmpd="sng" algn="ctr">
              <a:solidFill>
                <a:schemeClr val="bg1"/>
              </a:solidFill>
              <a:prstDash val="solid"/>
              <a:round/>
              <a:headEnd type="none" w="med" len="med"/>
              <a:tailEnd type="triangle"/>
            </a:ln>
            <a:effectLst/>
          </p:spPr>
        </p:cxnSp>
        <p:sp>
          <p:nvSpPr>
            <p:cNvPr id="4" name="TextBox 3">
              <a:extLst>
                <a:ext uri="{FF2B5EF4-FFF2-40B4-BE49-F238E27FC236}">
                  <a16:creationId xmlns:a16="http://schemas.microsoft.com/office/drawing/2014/main" id="{B77523CB-C338-8F47-9608-9BF2B2674BA2}"/>
                </a:ext>
              </a:extLst>
            </p:cNvPr>
            <p:cNvSpPr txBox="1"/>
            <p:nvPr/>
          </p:nvSpPr>
          <p:spPr bwMode="auto">
            <a:xfrm>
              <a:off x="2272900" y="2039512"/>
              <a:ext cx="4870627"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Stratified by MMR status (pMMR vs dMMR), within </a:t>
              </a:r>
              <a:br>
                <a:rPr lang="en-US" sz="1400" b="0" i="1" dirty="0">
                  <a:solidFill>
                    <a:schemeClr val="bg1"/>
                  </a:solidFill>
                  <a:latin typeface="Calibri" panose="020F0502020204030204" pitchFamily="34" charset="0"/>
                </a:rPr>
              </a:br>
              <a:r>
                <a:rPr lang="en-US" sz="1400" b="0" i="1" dirty="0">
                  <a:solidFill>
                    <a:schemeClr val="bg1"/>
                  </a:solidFill>
                  <a:latin typeface="Calibri" panose="020F0502020204030204" pitchFamily="34" charset="0"/>
                </a:rPr>
                <a:t>pMMR by region, ECOG PS 0 vs 1, prior pelvic radiation</a:t>
              </a:r>
            </a:p>
          </p:txBody>
        </p:sp>
        <p:cxnSp>
          <p:nvCxnSpPr>
            <p:cNvPr id="10" name="Straight Arrow Connector 9">
              <a:extLst>
                <a:ext uri="{FF2B5EF4-FFF2-40B4-BE49-F238E27FC236}">
                  <a16:creationId xmlns:a16="http://schemas.microsoft.com/office/drawing/2014/main" id="{212E7230-EB3B-4B4B-A497-78E6B85C431E}"/>
                </a:ext>
              </a:extLst>
            </p:cNvPr>
            <p:cNvCxnSpPr/>
            <p:nvPr/>
          </p:nvCxnSpPr>
          <p:spPr bwMode="auto">
            <a:xfrm>
              <a:off x="4708759" y="2561486"/>
              <a:ext cx="0" cy="641476"/>
            </a:xfrm>
            <a:prstGeom prst="straightConnector1">
              <a:avLst/>
            </a:prstGeom>
            <a:noFill/>
            <a:ln w="28575" cap="flat" cmpd="sng" algn="ctr">
              <a:solidFill>
                <a:schemeClr val="bg1"/>
              </a:solidFill>
              <a:prstDash val="sysDot"/>
              <a:round/>
              <a:headEnd type="none" w="med" len="med"/>
              <a:tailEnd type="triangle"/>
            </a:ln>
            <a:effectLst/>
          </p:spPr>
        </p:cxnSp>
      </p:grpSp>
      <p:sp>
        <p:nvSpPr>
          <p:cNvPr id="21" name="Content Placeholder 2">
            <a:extLst>
              <a:ext uri="{FF2B5EF4-FFF2-40B4-BE49-F238E27FC236}">
                <a16:creationId xmlns:a16="http://schemas.microsoft.com/office/drawing/2014/main" id="{41535FE2-C1C1-4659-A373-CC98FF7AB2EC}"/>
              </a:ext>
            </a:extLst>
          </p:cNvPr>
          <p:cNvSpPr txBox="1">
            <a:spLocks/>
          </p:cNvSpPr>
          <p:nvPr/>
        </p:nvSpPr>
        <p:spPr bwMode="auto">
          <a:xfrm>
            <a:off x="5985163" y="5015348"/>
            <a:ext cx="5773449" cy="139782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200" kern="0" dirty="0"/>
              <a:t>Secondary endpoints: </a:t>
            </a:r>
            <a:r>
              <a:rPr lang="en-US" sz="2200" b="0" kern="0" dirty="0"/>
              <a:t>ORR, health-related quality of life, pharmacokinetics, safety</a:t>
            </a:r>
          </a:p>
          <a:p>
            <a:r>
              <a:rPr lang="en-US" sz="2200" kern="0" dirty="0"/>
              <a:t>Key exploratory endpoint: </a:t>
            </a:r>
            <a:r>
              <a:rPr lang="en-US" sz="2200" b="0" kern="0" dirty="0"/>
              <a:t>DoR</a:t>
            </a:r>
          </a:p>
        </p:txBody>
      </p:sp>
      <p:sp>
        <p:nvSpPr>
          <p:cNvPr id="13" name="TextBox 12">
            <a:extLst>
              <a:ext uri="{FF2B5EF4-FFF2-40B4-BE49-F238E27FC236}">
                <a16:creationId xmlns:a16="http://schemas.microsoft.com/office/drawing/2014/main" id="{BAA01D0A-166D-4D43-B523-28B99231F002}"/>
              </a:ext>
            </a:extLst>
          </p:cNvPr>
          <p:cNvSpPr txBox="1"/>
          <p:nvPr/>
        </p:nvSpPr>
        <p:spPr bwMode="auto">
          <a:xfrm>
            <a:off x="623964" y="6011536"/>
            <a:ext cx="5130103"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 prior regimens allowed if 1 was in neoadjuvant/adjuvant setting.</a:t>
            </a:r>
          </a:p>
        </p:txBody>
      </p:sp>
      <p:sp>
        <p:nvSpPr>
          <p:cNvPr id="22" name="TextBox 21">
            <a:extLst>
              <a:ext uri="{FF2B5EF4-FFF2-40B4-BE49-F238E27FC236}">
                <a16:creationId xmlns:a16="http://schemas.microsoft.com/office/drawing/2014/main" id="{6A042A82-72BE-4090-90A6-09172DAC54C3}"/>
              </a:ext>
            </a:extLst>
          </p:cNvPr>
          <p:cNvSpPr txBox="1"/>
          <p:nvPr/>
        </p:nvSpPr>
        <p:spPr>
          <a:xfrm>
            <a:off x="7288595" y="881023"/>
            <a:ext cx="4470018" cy="1736646"/>
          </a:xfrm>
          <a:prstGeom prst="roundRect">
            <a:avLst/>
          </a:prstGeom>
          <a:noFill/>
          <a:ln w="38100">
            <a:solidFill>
              <a:schemeClr val="accent1"/>
            </a:solidFill>
          </a:ln>
        </p:spPr>
        <p:txBody>
          <a:bodyPr wrap="square" rtlCol="0">
            <a:spAutoFit/>
          </a:bodyPr>
          <a:lstStyle/>
          <a:p>
            <a:pPr algn="ctr" eaLnBrk="1" fontAlgn="auto" hangingPunct="1">
              <a:spcBef>
                <a:spcPts val="0"/>
              </a:spcBef>
              <a:spcAft>
                <a:spcPts val="0"/>
              </a:spcAft>
            </a:pPr>
            <a:r>
              <a:rPr lang="en-US" sz="1600" dirty="0">
                <a:solidFill>
                  <a:prstClr val="black"/>
                </a:solidFill>
                <a:latin typeface="Calibri"/>
                <a:cs typeface="+mn-cs"/>
              </a:rPr>
              <a:t>FDA Accelerated Approval September 2019 </a:t>
            </a:r>
          </a:p>
          <a:p>
            <a:pPr algn="ctr" eaLnBrk="1" fontAlgn="auto" hangingPunct="1">
              <a:spcBef>
                <a:spcPts val="0"/>
              </a:spcBef>
              <a:spcAft>
                <a:spcPts val="0"/>
              </a:spcAft>
            </a:pPr>
            <a:r>
              <a:rPr lang="en-US" sz="1600" dirty="0">
                <a:solidFill>
                  <a:prstClr val="black"/>
                </a:solidFill>
                <a:latin typeface="Calibri"/>
                <a:cs typeface="+mn-cs"/>
              </a:rPr>
              <a:t>FDA Regular Approval July 2021</a:t>
            </a:r>
            <a:br>
              <a:rPr lang="en-US" sz="1600" b="0" dirty="0">
                <a:solidFill>
                  <a:prstClr val="black"/>
                </a:solidFill>
                <a:latin typeface="Calibri"/>
                <a:cs typeface="+mn-cs"/>
              </a:rPr>
            </a:br>
            <a:r>
              <a:rPr lang="en-US" sz="1600" b="0" dirty="0">
                <a:solidFill>
                  <a:prstClr val="black"/>
                </a:solidFill>
                <a:latin typeface="Calibri"/>
                <a:cs typeface="+mn-cs"/>
              </a:rPr>
              <a:t>For patients with endometrial cancer </a:t>
            </a:r>
            <a:br>
              <a:rPr lang="en-US" sz="1600" b="0" dirty="0">
                <a:solidFill>
                  <a:prstClr val="black"/>
                </a:solidFill>
                <a:latin typeface="Calibri"/>
                <a:cs typeface="+mn-cs"/>
              </a:rPr>
            </a:br>
            <a:r>
              <a:rPr lang="en-US" sz="1600" b="0" dirty="0">
                <a:solidFill>
                  <a:prstClr val="black"/>
                </a:solidFill>
                <a:latin typeface="Calibri"/>
                <a:cs typeface="+mn-cs"/>
              </a:rPr>
              <a:t>that is not MSI-H or dMMR and who have PD after prior systemic tx in any setting and are ineligible for curative surgery or radiation</a:t>
            </a:r>
          </a:p>
        </p:txBody>
      </p:sp>
    </p:spTree>
    <p:extLst>
      <p:ext uri="{BB962C8B-B14F-4D97-AF65-F5344CB8AC3E}">
        <p14:creationId xmlns:p14="http://schemas.microsoft.com/office/powerpoint/2010/main" val="19567372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Study 309/KEYNOTE-775: PFS and OS</a:t>
            </a:r>
            <a:br>
              <a:rPr lang="en-US" dirty="0"/>
            </a:br>
            <a:endParaRPr lang="en-US" dirty="0"/>
          </a:p>
        </p:txBody>
      </p:sp>
      <p:sp>
        <p:nvSpPr>
          <p:cNvPr id="5" name="TextBox 4">
            <a:extLst>
              <a:ext uri="{FF2B5EF4-FFF2-40B4-BE49-F238E27FC236}">
                <a16:creationId xmlns:a16="http://schemas.microsoft.com/office/drawing/2014/main" id="{1E31C576-38E8-4DF9-ADBE-26DADD2A42AE}"/>
              </a:ext>
            </a:extLst>
          </p:cNvPr>
          <p:cNvSpPr txBox="1"/>
          <p:nvPr/>
        </p:nvSpPr>
        <p:spPr bwMode="auto">
          <a:xfrm>
            <a:off x="1741927" y="907203"/>
            <a:ext cx="3222502"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pMMR</a:t>
            </a:r>
          </a:p>
        </p:txBody>
      </p:sp>
      <p:sp>
        <p:nvSpPr>
          <p:cNvPr id="28" name="Text Box 15">
            <a:extLst>
              <a:ext uri="{FF2B5EF4-FFF2-40B4-BE49-F238E27FC236}">
                <a16:creationId xmlns:a16="http://schemas.microsoft.com/office/drawing/2014/main" id="{C80632D8-5F7C-BA7F-ABB4-E5D2FCC7A8EF}"/>
              </a:ext>
            </a:extLst>
          </p:cNvPr>
          <p:cNvSpPr txBox="1">
            <a:spLocks noChangeArrowheads="1"/>
          </p:cNvSpPr>
          <p:nvPr/>
        </p:nvSpPr>
        <p:spPr bwMode="auto">
          <a:xfrm>
            <a:off x="422912" y="6378274"/>
            <a:ext cx="7853363"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Makker. NEJM. 2022;386:437. Makker. JCO. 2023</a:t>
            </a:r>
            <a:r>
              <a:rPr lang="en-US" altLang="en-US" sz="1200" b="0" spc="-10" dirty="0">
                <a:solidFill>
                  <a:schemeClr val="bg2"/>
                </a:solidFill>
                <a:latin typeface="Calibri" panose="020F0502020204030204" pitchFamily="34" charset="0"/>
                <a:cs typeface="+mn-cs"/>
              </a:rPr>
              <a:t>;41:2904.</a:t>
            </a:r>
            <a:endPar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30" name="TextBox 29">
            <a:extLst>
              <a:ext uri="{FF2B5EF4-FFF2-40B4-BE49-F238E27FC236}">
                <a16:creationId xmlns:a16="http://schemas.microsoft.com/office/drawing/2014/main" id="{74AB1C2E-A4B9-8676-CB80-BE23FEF51026}"/>
              </a:ext>
            </a:extLst>
          </p:cNvPr>
          <p:cNvSpPr txBox="1"/>
          <p:nvPr/>
        </p:nvSpPr>
        <p:spPr bwMode="auto">
          <a:xfrm>
            <a:off x="7851775" y="863264"/>
            <a:ext cx="3184867"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All Participants</a:t>
            </a:r>
          </a:p>
        </p:txBody>
      </p:sp>
      <p:sp>
        <p:nvSpPr>
          <p:cNvPr id="3" name="Rectangle 2">
            <a:extLst>
              <a:ext uri="{FF2B5EF4-FFF2-40B4-BE49-F238E27FC236}">
                <a16:creationId xmlns:a16="http://schemas.microsoft.com/office/drawing/2014/main" id="{636C7128-A55A-7E16-AF90-939B90A77DB4}"/>
              </a:ext>
            </a:extLst>
          </p:cNvPr>
          <p:cNvSpPr/>
          <p:nvPr/>
        </p:nvSpPr>
        <p:spPr bwMode="auto">
          <a:xfrm>
            <a:off x="609759" y="1177371"/>
            <a:ext cx="463667" cy="244937"/>
          </a:xfrm>
          <a:prstGeom prst="rect">
            <a:avLst/>
          </a:prstGeom>
          <a:solidFill>
            <a:schemeClr val="tx1"/>
          </a:solidFill>
          <a:ln w="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 name="Rectangle 3">
            <a:extLst>
              <a:ext uri="{FF2B5EF4-FFF2-40B4-BE49-F238E27FC236}">
                <a16:creationId xmlns:a16="http://schemas.microsoft.com/office/drawing/2014/main" id="{73705BF8-2442-8C23-E9F7-5E2C3E7B2B06}"/>
              </a:ext>
            </a:extLst>
          </p:cNvPr>
          <p:cNvSpPr/>
          <p:nvPr/>
        </p:nvSpPr>
        <p:spPr bwMode="auto">
          <a:xfrm>
            <a:off x="6600781" y="950095"/>
            <a:ext cx="463667" cy="244937"/>
          </a:xfrm>
          <a:prstGeom prst="rect">
            <a:avLst/>
          </a:prstGeom>
          <a:solidFill>
            <a:schemeClr val="tx1"/>
          </a:solidFill>
          <a:ln w="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 name="Rectangle 6">
            <a:extLst>
              <a:ext uri="{FF2B5EF4-FFF2-40B4-BE49-F238E27FC236}">
                <a16:creationId xmlns:a16="http://schemas.microsoft.com/office/drawing/2014/main" id="{F6046358-EE63-B370-8F95-D90DD04B5D9E}"/>
              </a:ext>
            </a:extLst>
          </p:cNvPr>
          <p:cNvSpPr/>
          <p:nvPr/>
        </p:nvSpPr>
        <p:spPr bwMode="auto">
          <a:xfrm>
            <a:off x="6388086" y="3706553"/>
            <a:ext cx="463667" cy="244937"/>
          </a:xfrm>
          <a:prstGeom prst="rect">
            <a:avLst/>
          </a:prstGeom>
          <a:solidFill>
            <a:schemeClr val="tx1"/>
          </a:solidFill>
          <a:ln w="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9" name="Straight Connector 8">
            <a:extLst>
              <a:ext uri="{FF2B5EF4-FFF2-40B4-BE49-F238E27FC236}">
                <a16:creationId xmlns:a16="http://schemas.microsoft.com/office/drawing/2014/main" id="{1B0BD2E6-D8A6-3478-B376-26AD6B8BD961}"/>
              </a:ext>
            </a:extLst>
          </p:cNvPr>
          <p:cNvCxnSpPr>
            <a:cxnSpLocks/>
          </p:cNvCxnSpPr>
          <p:nvPr/>
        </p:nvCxnSpPr>
        <p:spPr bwMode="auto">
          <a:xfrm>
            <a:off x="1501254" y="1439368"/>
            <a:ext cx="0" cy="154608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EECA036B-F3B9-AEBF-72C6-1C1139E181B5}"/>
              </a:ext>
            </a:extLst>
          </p:cNvPr>
          <p:cNvCxnSpPr/>
          <p:nvPr/>
        </p:nvCxnSpPr>
        <p:spPr bwMode="auto">
          <a:xfrm>
            <a:off x="1436427" y="1446192"/>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C5B4BDFF-FC7D-6840-E310-A0BF431D011E}"/>
              </a:ext>
            </a:extLst>
          </p:cNvPr>
          <p:cNvCxnSpPr/>
          <p:nvPr/>
        </p:nvCxnSpPr>
        <p:spPr bwMode="auto">
          <a:xfrm>
            <a:off x="1436427" y="1746442"/>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ECC82A05-8072-AF11-923B-9F312B920820}"/>
              </a:ext>
            </a:extLst>
          </p:cNvPr>
          <p:cNvCxnSpPr/>
          <p:nvPr/>
        </p:nvCxnSpPr>
        <p:spPr bwMode="auto">
          <a:xfrm>
            <a:off x="1436427" y="2056928"/>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49BCBEED-C3A1-AB5C-60FC-DCC87E2F7F2D}"/>
              </a:ext>
            </a:extLst>
          </p:cNvPr>
          <p:cNvCxnSpPr/>
          <p:nvPr/>
        </p:nvCxnSpPr>
        <p:spPr bwMode="auto">
          <a:xfrm>
            <a:off x="1436427" y="2360591"/>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CBBFBE74-58EA-6B1E-0D4B-6E37D5D4C344}"/>
              </a:ext>
            </a:extLst>
          </p:cNvPr>
          <p:cNvCxnSpPr/>
          <p:nvPr/>
        </p:nvCxnSpPr>
        <p:spPr bwMode="auto">
          <a:xfrm>
            <a:off x="1436427" y="2664253"/>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08E9641E-42AE-5CFD-458D-2834EBA76A7F}"/>
              </a:ext>
            </a:extLst>
          </p:cNvPr>
          <p:cNvCxnSpPr/>
          <p:nvPr/>
        </p:nvCxnSpPr>
        <p:spPr bwMode="auto">
          <a:xfrm>
            <a:off x="1436427" y="2967916"/>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5ACF0CA8-6838-4FB3-C2E9-020C1861555A}"/>
              </a:ext>
            </a:extLst>
          </p:cNvPr>
          <p:cNvCxnSpPr>
            <a:cxnSpLocks/>
          </p:cNvCxnSpPr>
          <p:nvPr/>
        </p:nvCxnSpPr>
        <p:spPr bwMode="auto">
          <a:xfrm>
            <a:off x="1494430" y="2967916"/>
            <a:ext cx="3804313"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B51C6D48-FCCF-CE39-4840-6B0242C7C878}"/>
              </a:ext>
            </a:extLst>
          </p:cNvPr>
          <p:cNvCxnSpPr>
            <a:cxnSpLocks/>
          </p:cNvCxnSpPr>
          <p:nvPr/>
        </p:nvCxnSpPr>
        <p:spPr bwMode="auto">
          <a:xfrm rot="16200000">
            <a:off x="1467136" y="3000329"/>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AD37FA0E-051C-65A4-148A-BA249C070545}"/>
              </a:ext>
            </a:extLst>
          </p:cNvPr>
          <p:cNvCxnSpPr>
            <a:cxnSpLocks/>
          </p:cNvCxnSpPr>
          <p:nvPr/>
        </p:nvCxnSpPr>
        <p:spPr bwMode="auto">
          <a:xfrm rot="16200000">
            <a:off x="1736680" y="3000329"/>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6DD8EE7D-C8ED-60E6-DAC6-20EB31A30F39}"/>
              </a:ext>
            </a:extLst>
          </p:cNvPr>
          <p:cNvCxnSpPr>
            <a:cxnSpLocks/>
          </p:cNvCxnSpPr>
          <p:nvPr/>
        </p:nvCxnSpPr>
        <p:spPr bwMode="auto">
          <a:xfrm rot="16200000">
            <a:off x="2009636" y="3000329"/>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7884D503-2169-91FB-F31B-7B65C0F5B031}"/>
              </a:ext>
            </a:extLst>
          </p:cNvPr>
          <p:cNvCxnSpPr>
            <a:cxnSpLocks/>
          </p:cNvCxnSpPr>
          <p:nvPr/>
        </p:nvCxnSpPr>
        <p:spPr bwMode="auto">
          <a:xfrm rot="16200000">
            <a:off x="2279180" y="3000329"/>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536F9072-1F39-FBF5-C157-A90E9BF3D6C9}"/>
              </a:ext>
            </a:extLst>
          </p:cNvPr>
          <p:cNvCxnSpPr>
            <a:cxnSpLocks/>
          </p:cNvCxnSpPr>
          <p:nvPr/>
        </p:nvCxnSpPr>
        <p:spPr bwMode="auto">
          <a:xfrm rot="16200000">
            <a:off x="2545313" y="3000329"/>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2A71A079-6B58-4A22-1B02-43092DBF2A72}"/>
              </a:ext>
            </a:extLst>
          </p:cNvPr>
          <p:cNvCxnSpPr>
            <a:cxnSpLocks/>
          </p:cNvCxnSpPr>
          <p:nvPr/>
        </p:nvCxnSpPr>
        <p:spPr bwMode="auto">
          <a:xfrm rot="16200000">
            <a:off x="2825093" y="3000329"/>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7C114981-A084-5826-7775-9E69744C5605}"/>
              </a:ext>
            </a:extLst>
          </p:cNvPr>
          <p:cNvCxnSpPr>
            <a:cxnSpLocks/>
          </p:cNvCxnSpPr>
          <p:nvPr/>
        </p:nvCxnSpPr>
        <p:spPr bwMode="auto">
          <a:xfrm rot="16200000">
            <a:off x="3091226" y="3000329"/>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78EBB6FE-A187-059F-4014-6D1966E465E3}"/>
              </a:ext>
            </a:extLst>
          </p:cNvPr>
          <p:cNvCxnSpPr>
            <a:cxnSpLocks/>
          </p:cNvCxnSpPr>
          <p:nvPr/>
        </p:nvCxnSpPr>
        <p:spPr bwMode="auto">
          <a:xfrm rot="16200000">
            <a:off x="3357359" y="3000329"/>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14A1F68D-2B78-B7B1-CDC2-CF69B9929D63}"/>
              </a:ext>
            </a:extLst>
          </p:cNvPr>
          <p:cNvCxnSpPr>
            <a:cxnSpLocks/>
          </p:cNvCxnSpPr>
          <p:nvPr/>
        </p:nvCxnSpPr>
        <p:spPr bwMode="auto">
          <a:xfrm rot="16200000">
            <a:off x="3637139" y="3000329"/>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AE1432EA-26A2-D23B-51AC-1321431BF6B6}"/>
              </a:ext>
            </a:extLst>
          </p:cNvPr>
          <p:cNvCxnSpPr>
            <a:cxnSpLocks/>
          </p:cNvCxnSpPr>
          <p:nvPr/>
        </p:nvCxnSpPr>
        <p:spPr bwMode="auto">
          <a:xfrm rot="16200000">
            <a:off x="3896447" y="3000330"/>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0EE1462A-5004-AE73-BE85-B4E84D75BEC7}"/>
              </a:ext>
            </a:extLst>
          </p:cNvPr>
          <p:cNvCxnSpPr>
            <a:cxnSpLocks/>
          </p:cNvCxnSpPr>
          <p:nvPr/>
        </p:nvCxnSpPr>
        <p:spPr bwMode="auto">
          <a:xfrm rot="16200000">
            <a:off x="4169402" y="3000330"/>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6D5FADC9-A358-0809-CCDB-B340FFA76D39}"/>
              </a:ext>
            </a:extLst>
          </p:cNvPr>
          <p:cNvCxnSpPr>
            <a:cxnSpLocks/>
          </p:cNvCxnSpPr>
          <p:nvPr/>
        </p:nvCxnSpPr>
        <p:spPr bwMode="auto">
          <a:xfrm rot="16200000">
            <a:off x="4442359" y="3000330"/>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49A61AE4-C2C0-A941-5C12-27145BDB5C3E}"/>
              </a:ext>
            </a:extLst>
          </p:cNvPr>
          <p:cNvCxnSpPr>
            <a:cxnSpLocks/>
          </p:cNvCxnSpPr>
          <p:nvPr/>
        </p:nvCxnSpPr>
        <p:spPr bwMode="auto">
          <a:xfrm rot="16200000">
            <a:off x="4715315" y="3000330"/>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BAF0372C-A5EF-1E39-4657-DB78B5B0EA6C}"/>
              </a:ext>
            </a:extLst>
          </p:cNvPr>
          <p:cNvCxnSpPr>
            <a:cxnSpLocks/>
          </p:cNvCxnSpPr>
          <p:nvPr/>
        </p:nvCxnSpPr>
        <p:spPr bwMode="auto">
          <a:xfrm rot="16200000">
            <a:off x="4984859" y="3000330"/>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FFD00683-B1D9-9F14-E3E9-6F0B5B1BAA82}"/>
              </a:ext>
            </a:extLst>
          </p:cNvPr>
          <p:cNvCxnSpPr>
            <a:cxnSpLocks/>
          </p:cNvCxnSpPr>
          <p:nvPr/>
        </p:nvCxnSpPr>
        <p:spPr bwMode="auto">
          <a:xfrm rot="16200000">
            <a:off x="5250992" y="3000330"/>
            <a:ext cx="64827" cy="0"/>
          </a:xfrm>
          <a:prstGeom prst="line">
            <a:avLst/>
          </a:prstGeom>
          <a:noFill/>
          <a:ln w="28575" cap="flat" cmpd="sng" algn="ctr">
            <a:solidFill>
              <a:schemeClr val="bg1"/>
            </a:solidFill>
            <a:prstDash val="solid"/>
            <a:round/>
            <a:headEnd type="none" w="med" len="med"/>
            <a:tailEnd type="none" w="med" len="med"/>
          </a:ln>
          <a:effectLst/>
        </p:spPr>
      </p:cxnSp>
      <p:sp>
        <p:nvSpPr>
          <p:cNvPr id="47" name="TextBox 46">
            <a:extLst>
              <a:ext uri="{FF2B5EF4-FFF2-40B4-BE49-F238E27FC236}">
                <a16:creationId xmlns:a16="http://schemas.microsoft.com/office/drawing/2014/main" id="{8AFCBAE4-C398-FE98-EC06-67E1D5643347}"/>
              </a:ext>
            </a:extLst>
          </p:cNvPr>
          <p:cNvSpPr txBox="1"/>
          <p:nvPr/>
        </p:nvSpPr>
        <p:spPr bwMode="auto">
          <a:xfrm>
            <a:off x="1155477" y="13414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48" name="TextBox 47">
            <a:extLst>
              <a:ext uri="{FF2B5EF4-FFF2-40B4-BE49-F238E27FC236}">
                <a16:creationId xmlns:a16="http://schemas.microsoft.com/office/drawing/2014/main" id="{1332BCC1-CB51-6842-B775-21B70D865E30}"/>
              </a:ext>
            </a:extLst>
          </p:cNvPr>
          <p:cNvSpPr txBox="1"/>
          <p:nvPr/>
        </p:nvSpPr>
        <p:spPr bwMode="auto">
          <a:xfrm>
            <a:off x="1155477" y="1648514"/>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49" name="TextBox 48">
            <a:extLst>
              <a:ext uri="{FF2B5EF4-FFF2-40B4-BE49-F238E27FC236}">
                <a16:creationId xmlns:a16="http://schemas.microsoft.com/office/drawing/2014/main" id="{E8745D11-91A5-E7B1-9178-D770700C534E}"/>
              </a:ext>
            </a:extLst>
          </p:cNvPr>
          <p:cNvSpPr txBox="1"/>
          <p:nvPr/>
        </p:nvSpPr>
        <p:spPr bwMode="auto">
          <a:xfrm>
            <a:off x="1155477" y="1952177"/>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50" name="TextBox 49">
            <a:extLst>
              <a:ext uri="{FF2B5EF4-FFF2-40B4-BE49-F238E27FC236}">
                <a16:creationId xmlns:a16="http://schemas.microsoft.com/office/drawing/2014/main" id="{F473283F-18E2-8177-B224-86A0814DD5E9}"/>
              </a:ext>
            </a:extLst>
          </p:cNvPr>
          <p:cNvSpPr txBox="1"/>
          <p:nvPr/>
        </p:nvSpPr>
        <p:spPr bwMode="auto">
          <a:xfrm>
            <a:off x="1155477" y="22558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51" name="TextBox 50">
            <a:extLst>
              <a:ext uri="{FF2B5EF4-FFF2-40B4-BE49-F238E27FC236}">
                <a16:creationId xmlns:a16="http://schemas.microsoft.com/office/drawing/2014/main" id="{348B0CE3-F5D4-2A31-3375-175C7053E6F5}"/>
              </a:ext>
            </a:extLst>
          </p:cNvPr>
          <p:cNvSpPr txBox="1"/>
          <p:nvPr/>
        </p:nvSpPr>
        <p:spPr bwMode="auto">
          <a:xfrm>
            <a:off x="1155477" y="2562914"/>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52" name="TextBox 51">
            <a:extLst>
              <a:ext uri="{FF2B5EF4-FFF2-40B4-BE49-F238E27FC236}">
                <a16:creationId xmlns:a16="http://schemas.microsoft.com/office/drawing/2014/main" id="{0930DA19-D497-FD6B-B5C0-B1A8960F160E}"/>
              </a:ext>
            </a:extLst>
          </p:cNvPr>
          <p:cNvSpPr txBox="1"/>
          <p:nvPr/>
        </p:nvSpPr>
        <p:spPr bwMode="auto">
          <a:xfrm>
            <a:off x="1155477" y="2866577"/>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53" name="TextBox 52">
            <a:extLst>
              <a:ext uri="{FF2B5EF4-FFF2-40B4-BE49-F238E27FC236}">
                <a16:creationId xmlns:a16="http://schemas.microsoft.com/office/drawing/2014/main" id="{7B3AF1B4-F425-3D57-B287-0CFBE515C184}"/>
              </a:ext>
            </a:extLst>
          </p:cNvPr>
          <p:cNvSpPr txBox="1"/>
          <p:nvPr/>
        </p:nvSpPr>
        <p:spPr bwMode="auto">
          <a:xfrm>
            <a:off x="1369896" y="3003188"/>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54" name="TextBox 53">
            <a:extLst>
              <a:ext uri="{FF2B5EF4-FFF2-40B4-BE49-F238E27FC236}">
                <a16:creationId xmlns:a16="http://schemas.microsoft.com/office/drawing/2014/main" id="{2A116853-59F6-58D3-9724-F9BEBF893971}"/>
              </a:ext>
            </a:extLst>
          </p:cNvPr>
          <p:cNvSpPr txBox="1"/>
          <p:nvPr/>
        </p:nvSpPr>
        <p:spPr bwMode="auto">
          <a:xfrm>
            <a:off x="1639440" y="3003188"/>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55" name="TextBox 54">
            <a:extLst>
              <a:ext uri="{FF2B5EF4-FFF2-40B4-BE49-F238E27FC236}">
                <a16:creationId xmlns:a16="http://schemas.microsoft.com/office/drawing/2014/main" id="{8D9307D4-0108-8BE9-6C42-339C91FC9D91}"/>
              </a:ext>
            </a:extLst>
          </p:cNvPr>
          <p:cNvSpPr txBox="1"/>
          <p:nvPr/>
        </p:nvSpPr>
        <p:spPr bwMode="auto">
          <a:xfrm>
            <a:off x="1908983" y="3003188"/>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56" name="TextBox 55">
            <a:extLst>
              <a:ext uri="{FF2B5EF4-FFF2-40B4-BE49-F238E27FC236}">
                <a16:creationId xmlns:a16="http://schemas.microsoft.com/office/drawing/2014/main" id="{417D88AC-E4E3-51F4-E477-40B56D02A394}"/>
              </a:ext>
            </a:extLst>
          </p:cNvPr>
          <p:cNvSpPr txBox="1"/>
          <p:nvPr/>
        </p:nvSpPr>
        <p:spPr bwMode="auto">
          <a:xfrm>
            <a:off x="2192174" y="3003188"/>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57" name="TextBox 56">
            <a:extLst>
              <a:ext uri="{FF2B5EF4-FFF2-40B4-BE49-F238E27FC236}">
                <a16:creationId xmlns:a16="http://schemas.microsoft.com/office/drawing/2014/main" id="{8EC428E4-6629-1C29-A8E3-38962A6548F0}"/>
              </a:ext>
            </a:extLst>
          </p:cNvPr>
          <p:cNvSpPr txBox="1"/>
          <p:nvPr/>
        </p:nvSpPr>
        <p:spPr bwMode="auto">
          <a:xfrm>
            <a:off x="2454893" y="3003188"/>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58" name="TextBox 57">
            <a:extLst>
              <a:ext uri="{FF2B5EF4-FFF2-40B4-BE49-F238E27FC236}">
                <a16:creationId xmlns:a16="http://schemas.microsoft.com/office/drawing/2014/main" id="{EA32BD6E-D7EC-9C09-A2C0-AE74F7AE698A}"/>
              </a:ext>
            </a:extLst>
          </p:cNvPr>
          <p:cNvSpPr txBox="1"/>
          <p:nvPr/>
        </p:nvSpPr>
        <p:spPr bwMode="auto">
          <a:xfrm>
            <a:off x="2734672" y="3003188"/>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59" name="TextBox 58">
            <a:extLst>
              <a:ext uri="{FF2B5EF4-FFF2-40B4-BE49-F238E27FC236}">
                <a16:creationId xmlns:a16="http://schemas.microsoft.com/office/drawing/2014/main" id="{CF8FEE7D-962B-5E3D-3E98-3F0EF811BA56}"/>
              </a:ext>
            </a:extLst>
          </p:cNvPr>
          <p:cNvSpPr txBox="1"/>
          <p:nvPr/>
        </p:nvSpPr>
        <p:spPr bwMode="auto">
          <a:xfrm>
            <a:off x="2990568" y="3003188"/>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60" name="TextBox 59">
            <a:extLst>
              <a:ext uri="{FF2B5EF4-FFF2-40B4-BE49-F238E27FC236}">
                <a16:creationId xmlns:a16="http://schemas.microsoft.com/office/drawing/2014/main" id="{276CD1A7-AE62-7082-AA49-A98A0EBC47ED}"/>
              </a:ext>
            </a:extLst>
          </p:cNvPr>
          <p:cNvSpPr txBox="1"/>
          <p:nvPr/>
        </p:nvSpPr>
        <p:spPr bwMode="auto">
          <a:xfrm>
            <a:off x="3260112" y="3003188"/>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61" name="TextBox 60">
            <a:extLst>
              <a:ext uri="{FF2B5EF4-FFF2-40B4-BE49-F238E27FC236}">
                <a16:creationId xmlns:a16="http://schemas.microsoft.com/office/drawing/2014/main" id="{34D27633-2E4D-57D7-610E-0FB309B7B8DD}"/>
              </a:ext>
            </a:extLst>
          </p:cNvPr>
          <p:cNvSpPr txBox="1"/>
          <p:nvPr/>
        </p:nvSpPr>
        <p:spPr bwMode="auto">
          <a:xfrm>
            <a:off x="3541604" y="3003188"/>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62" name="TextBox 61">
            <a:extLst>
              <a:ext uri="{FF2B5EF4-FFF2-40B4-BE49-F238E27FC236}">
                <a16:creationId xmlns:a16="http://schemas.microsoft.com/office/drawing/2014/main" id="{5FF19A98-4FBA-A700-2861-98BAF9FA5924}"/>
              </a:ext>
            </a:extLst>
          </p:cNvPr>
          <p:cNvSpPr txBox="1"/>
          <p:nvPr/>
        </p:nvSpPr>
        <p:spPr bwMode="auto">
          <a:xfrm>
            <a:off x="3800912" y="3003188"/>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63" name="TextBox 62">
            <a:extLst>
              <a:ext uri="{FF2B5EF4-FFF2-40B4-BE49-F238E27FC236}">
                <a16:creationId xmlns:a16="http://schemas.microsoft.com/office/drawing/2014/main" id="{C60EF366-A156-62AA-F4DB-F1E723000D01}"/>
              </a:ext>
            </a:extLst>
          </p:cNvPr>
          <p:cNvSpPr txBox="1"/>
          <p:nvPr/>
        </p:nvSpPr>
        <p:spPr bwMode="auto">
          <a:xfrm>
            <a:off x="4084103" y="3003188"/>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64" name="TextBox 63">
            <a:extLst>
              <a:ext uri="{FF2B5EF4-FFF2-40B4-BE49-F238E27FC236}">
                <a16:creationId xmlns:a16="http://schemas.microsoft.com/office/drawing/2014/main" id="{E7248A4A-9B49-5D0A-F294-A0CA799E06BC}"/>
              </a:ext>
            </a:extLst>
          </p:cNvPr>
          <p:cNvSpPr txBox="1"/>
          <p:nvPr/>
        </p:nvSpPr>
        <p:spPr bwMode="auto">
          <a:xfrm>
            <a:off x="4346822" y="3003188"/>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p>
        </p:txBody>
      </p:sp>
      <p:sp>
        <p:nvSpPr>
          <p:cNvPr id="65" name="TextBox 64">
            <a:extLst>
              <a:ext uri="{FF2B5EF4-FFF2-40B4-BE49-F238E27FC236}">
                <a16:creationId xmlns:a16="http://schemas.microsoft.com/office/drawing/2014/main" id="{03FCC5C1-52EC-524B-9437-9959B68B43F6}"/>
              </a:ext>
            </a:extLst>
          </p:cNvPr>
          <p:cNvSpPr txBox="1"/>
          <p:nvPr/>
        </p:nvSpPr>
        <p:spPr bwMode="auto">
          <a:xfrm>
            <a:off x="4623190" y="3003188"/>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66" name="TextBox 65">
            <a:extLst>
              <a:ext uri="{FF2B5EF4-FFF2-40B4-BE49-F238E27FC236}">
                <a16:creationId xmlns:a16="http://schemas.microsoft.com/office/drawing/2014/main" id="{B06B5467-5BE0-0A78-8ED3-67B60EE24EA9}"/>
              </a:ext>
            </a:extLst>
          </p:cNvPr>
          <p:cNvSpPr txBox="1"/>
          <p:nvPr/>
        </p:nvSpPr>
        <p:spPr bwMode="auto">
          <a:xfrm>
            <a:off x="4902969" y="3003188"/>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39</a:t>
            </a:r>
          </a:p>
        </p:txBody>
      </p:sp>
      <p:sp>
        <p:nvSpPr>
          <p:cNvPr id="67" name="TextBox 66">
            <a:extLst>
              <a:ext uri="{FF2B5EF4-FFF2-40B4-BE49-F238E27FC236}">
                <a16:creationId xmlns:a16="http://schemas.microsoft.com/office/drawing/2014/main" id="{878D7ED2-3530-9B29-E279-F677A0CC2ED8}"/>
              </a:ext>
            </a:extLst>
          </p:cNvPr>
          <p:cNvSpPr txBox="1"/>
          <p:nvPr/>
        </p:nvSpPr>
        <p:spPr bwMode="auto">
          <a:xfrm>
            <a:off x="5169100" y="3003188"/>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sp>
        <p:nvSpPr>
          <p:cNvPr id="68" name="TextBox 67">
            <a:extLst>
              <a:ext uri="{FF2B5EF4-FFF2-40B4-BE49-F238E27FC236}">
                <a16:creationId xmlns:a16="http://schemas.microsoft.com/office/drawing/2014/main" id="{D12F949C-6C57-1DBA-BEE3-555C25D438DA}"/>
              </a:ext>
            </a:extLst>
          </p:cNvPr>
          <p:cNvSpPr txBox="1"/>
          <p:nvPr/>
        </p:nvSpPr>
        <p:spPr bwMode="auto">
          <a:xfrm>
            <a:off x="1494430" y="3148723"/>
            <a:ext cx="380431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69" name="TextBox 68">
            <a:extLst>
              <a:ext uri="{FF2B5EF4-FFF2-40B4-BE49-F238E27FC236}">
                <a16:creationId xmlns:a16="http://schemas.microsoft.com/office/drawing/2014/main" id="{8C642DFA-610C-57AA-1661-2199B50F3167}"/>
              </a:ext>
            </a:extLst>
          </p:cNvPr>
          <p:cNvSpPr txBox="1"/>
          <p:nvPr/>
        </p:nvSpPr>
        <p:spPr bwMode="auto">
          <a:xfrm rot="16200000">
            <a:off x="329737" y="1966924"/>
            <a:ext cx="1450713" cy="30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ts val="12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Without Progression (%)</a:t>
            </a:r>
          </a:p>
        </p:txBody>
      </p:sp>
      <p:cxnSp>
        <p:nvCxnSpPr>
          <p:cNvPr id="72" name="Straight Connector 71">
            <a:extLst>
              <a:ext uri="{FF2B5EF4-FFF2-40B4-BE49-F238E27FC236}">
                <a16:creationId xmlns:a16="http://schemas.microsoft.com/office/drawing/2014/main" id="{AEF9FA76-692D-2878-1CBB-2344C17A4EEC}"/>
              </a:ext>
            </a:extLst>
          </p:cNvPr>
          <p:cNvCxnSpPr/>
          <p:nvPr/>
        </p:nvCxnSpPr>
        <p:spPr bwMode="auto">
          <a:xfrm>
            <a:off x="1618648" y="1468240"/>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9F5E715E-CB45-E004-B615-8B4161EFF75E}"/>
              </a:ext>
            </a:extLst>
          </p:cNvPr>
          <p:cNvCxnSpPr/>
          <p:nvPr/>
        </p:nvCxnSpPr>
        <p:spPr bwMode="auto">
          <a:xfrm>
            <a:off x="1697230" y="1965921"/>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EC869068-22FF-0D92-8A44-8608D6FC3A25}"/>
              </a:ext>
            </a:extLst>
          </p:cNvPr>
          <p:cNvCxnSpPr/>
          <p:nvPr/>
        </p:nvCxnSpPr>
        <p:spPr bwMode="auto">
          <a:xfrm>
            <a:off x="1813911" y="2008784"/>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C0E71658-37F3-035B-574F-A1ABB79B21FD}"/>
              </a:ext>
            </a:extLst>
          </p:cNvPr>
          <p:cNvCxnSpPr/>
          <p:nvPr/>
        </p:nvCxnSpPr>
        <p:spPr bwMode="auto">
          <a:xfrm>
            <a:off x="1844868" y="2187377"/>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CBC036C8-5E79-3D87-F307-9F9BA98F2B21}"/>
              </a:ext>
            </a:extLst>
          </p:cNvPr>
          <p:cNvCxnSpPr/>
          <p:nvPr/>
        </p:nvCxnSpPr>
        <p:spPr bwMode="auto">
          <a:xfrm>
            <a:off x="1863918" y="2235002"/>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00C2ADB0-9D79-9004-8E93-B0B73BD11BC5}"/>
              </a:ext>
            </a:extLst>
          </p:cNvPr>
          <p:cNvCxnSpPr/>
          <p:nvPr/>
        </p:nvCxnSpPr>
        <p:spPr bwMode="auto">
          <a:xfrm>
            <a:off x="1885349" y="2239765"/>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DABCA9CD-83F0-C86D-5C52-69DF011521E0}"/>
              </a:ext>
            </a:extLst>
          </p:cNvPr>
          <p:cNvCxnSpPr/>
          <p:nvPr/>
        </p:nvCxnSpPr>
        <p:spPr bwMode="auto">
          <a:xfrm>
            <a:off x="1923449" y="2251671"/>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9142BA85-0D88-F0A8-ACB2-F24A4B441F2C}"/>
              </a:ext>
            </a:extLst>
          </p:cNvPr>
          <p:cNvCxnSpPr/>
          <p:nvPr/>
        </p:nvCxnSpPr>
        <p:spPr bwMode="auto">
          <a:xfrm>
            <a:off x="1940118" y="2254052"/>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7EBA0634-E98C-B16D-8260-C0AEA05DBAA4}"/>
              </a:ext>
            </a:extLst>
          </p:cNvPr>
          <p:cNvCxnSpPr/>
          <p:nvPr/>
        </p:nvCxnSpPr>
        <p:spPr bwMode="auto">
          <a:xfrm>
            <a:off x="1975837" y="2282627"/>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4DB2D496-57B2-3FB6-A055-D16CA435F289}"/>
              </a:ext>
            </a:extLst>
          </p:cNvPr>
          <p:cNvCxnSpPr/>
          <p:nvPr/>
        </p:nvCxnSpPr>
        <p:spPr bwMode="auto">
          <a:xfrm>
            <a:off x="1992506" y="2282627"/>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6005C5FD-0D90-5CD7-43E9-B3609D340E64}"/>
              </a:ext>
            </a:extLst>
          </p:cNvPr>
          <p:cNvCxnSpPr/>
          <p:nvPr/>
        </p:nvCxnSpPr>
        <p:spPr bwMode="auto">
          <a:xfrm>
            <a:off x="2018700" y="2377877"/>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5D271E54-E348-2B09-1F01-9BF0B835E83A}"/>
              </a:ext>
            </a:extLst>
          </p:cNvPr>
          <p:cNvCxnSpPr/>
          <p:nvPr/>
        </p:nvCxnSpPr>
        <p:spPr bwMode="auto">
          <a:xfrm>
            <a:off x="2044894" y="2380258"/>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F04303E2-3819-F9DB-0E46-F0234F53C42E}"/>
              </a:ext>
            </a:extLst>
          </p:cNvPr>
          <p:cNvCxnSpPr/>
          <p:nvPr/>
        </p:nvCxnSpPr>
        <p:spPr bwMode="auto">
          <a:xfrm>
            <a:off x="2104425" y="2468364"/>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FDE9EB45-EB15-3808-B743-FB4BD9AACDA5}"/>
              </a:ext>
            </a:extLst>
          </p:cNvPr>
          <p:cNvCxnSpPr/>
          <p:nvPr/>
        </p:nvCxnSpPr>
        <p:spPr bwMode="auto">
          <a:xfrm>
            <a:off x="2152050" y="2487414"/>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7B562F19-4519-E1EA-7B93-671491805DDB}"/>
              </a:ext>
            </a:extLst>
          </p:cNvPr>
          <p:cNvCxnSpPr/>
          <p:nvPr/>
        </p:nvCxnSpPr>
        <p:spPr bwMode="auto">
          <a:xfrm>
            <a:off x="2171100" y="2489795"/>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2B95CFF5-58A7-9826-6656-BD2E42A12055}"/>
              </a:ext>
            </a:extLst>
          </p:cNvPr>
          <p:cNvCxnSpPr/>
          <p:nvPr/>
        </p:nvCxnSpPr>
        <p:spPr bwMode="auto">
          <a:xfrm>
            <a:off x="2183006" y="2575520"/>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267E53CB-6F3E-BC93-4B42-ED0111E0ED58}"/>
              </a:ext>
            </a:extLst>
          </p:cNvPr>
          <p:cNvCxnSpPr/>
          <p:nvPr/>
        </p:nvCxnSpPr>
        <p:spPr bwMode="auto">
          <a:xfrm>
            <a:off x="2206819" y="2582664"/>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7E953259-1C67-943B-BBB5-FFB943E457D8}"/>
              </a:ext>
            </a:extLst>
          </p:cNvPr>
          <p:cNvCxnSpPr/>
          <p:nvPr/>
        </p:nvCxnSpPr>
        <p:spPr bwMode="auto">
          <a:xfrm>
            <a:off x="2225869" y="2601714"/>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1774B893-8204-FE90-CFFD-8C5C76C5CAC2}"/>
              </a:ext>
            </a:extLst>
          </p:cNvPr>
          <p:cNvCxnSpPr/>
          <p:nvPr/>
        </p:nvCxnSpPr>
        <p:spPr bwMode="auto">
          <a:xfrm>
            <a:off x="2273494" y="2620764"/>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A9F96EDB-D185-13E1-F636-38BCF1F29CCE}"/>
              </a:ext>
            </a:extLst>
          </p:cNvPr>
          <p:cNvCxnSpPr/>
          <p:nvPr/>
        </p:nvCxnSpPr>
        <p:spPr bwMode="auto">
          <a:xfrm>
            <a:off x="2347312" y="2706489"/>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2D37A787-89E5-2300-E860-6BDA8B8F1C25}"/>
              </a:ext>
            </a:extLst>
          </p:cNvPr>
          <p:cNvCxnSpPr/>
          <p:nvPr/>
        </p:nvCxnSpPr>
        <p:spPr bwMode="auto">
          <a:xfrm>
            <a:off x="2425894" y="2706489"/>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F70BA46B-B301-87CB-AC5F-94C141025633}"/>
              </a:ext>
            </a:extLst>
          </p:cNvPr>
          <p:cNvCxnSpPr/>
          <p:nvPr/>
        </p:nvCxnSpPr>
        <p:spPr bwMode="auto">
          <a:xfrm>
            <a:off x="2511619" y="2706489"/>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BF808DFB-4C96-8365-68BA-90F48BDD1BBD}"/>
              </a:ext>
            </a:extLst>
          </p:cNvPr>
          <p:cNvCxnSpPr/>
          <p:nvPr/>
        </p:nvCxnSpPr>
        <p:spPr bwMode="auto">
          <a:xfrm>
            <a:off x="2542576" y="2706489"/>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45FEB5D7-DEA4-31ED-DC54-1E504390FA43}"/>
              </a:ext>
            </a:extLst>
          </p:cNvPr>
          <p:cNvCxnSpPr/>
          <p:nvPr/>
        </p:nvCxnSpPr>
        <p:spPr bwMode="auto">
          <a:xfrm>
            <a:off x="3442688" y="2855515"/>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527CA66D-651A-C9B4-76E2-07896E474F5B}"/>
              </a:ext>
            </a:extLst>
          </p:cNvPr>
          <p:cNvCxnSpPr/>
          <p:nvPr/>
        </p:nvCxnSpPr>
        <p:spPr bwMode="auto">
          <a:xfrm>
            <a:off x="3683194" y="2875557"/>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4E6D46BD-1F2C-5421-2E97-6586995B4EF4}"/>
              </a:ext>
            </a:extLst>
          </p:cNvPr>
          <p:cNvCxnSpPr/>
          <p:nvPr/>
        </p:nvCxnSpPr>
        <p:spPr bwMode="auto">
          <a:xfrm>
            <a:off x="3957038" y="2887464"/>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CC0C6B84-3155-B95A-4A48-48E5C04CF754}"/>
              </a:ext>
            </a:extLst>
          </p:cNvPr>
          <p:cNvCxnSpPr/>
          <p:nvPr/>
        </p:nvCxnSpPr>
        <p:spPr bwMode="auto">
          <a:xfrm>
            <a:off x="4492820" y="2887464"/>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C7C4575D-8200-7722-80E9-0697BA1589FE}"/>
              </a:ext>
            </a:extLst>
          </p:cNvPr>
          <p:cNvCxnSpPr/>
          <p:nvPr/>
        </p:nvCxnSpPr>
        <p:spPr bwMode="auto">
          <a:xfrm>
            <a:off x="4995264" y="2924175"/>
            <a:ext cx="0" cy="72152"/>
          </a:xfrm>
          <a:prstGeom prst="line">
            <a:avLst/>
          </a:prstGeom>
          <a:noFill/>
          <a:ln w="19050" cap="flat" cmpd="sng" algn="ctr">
            <a:solidFill>
              <a:schemeClr val="accent3"/>
            </a:solidFill>
            <a:prstDash val="solid"/>
            <a:round/>
            <a:headEnd type="none" w="med" len="med"/>
            <a:tailEnd type="none" w="med" len="med"/>
          </a:ln>
          <a:effectLst/>
        </p:spPr>
      </p:cxnSp>
      <p:grpSp>
        <p:nvGrpSpPr>
          <p:cNvPr id="103" name="Group 102">
            <a:extLst>
              <a:ext uri="{FF2B5EF4-FFF2-40B4-BE49-F238E27FC236}">
                <a16:creationId xmlns:a16="http://schemas.microsoft.com/office/drawing/2014/main" id="{8EE380D2-4719-7B5E-F8C6-C73DB8BA4CBD}"/>
              </a:ext>
            </a:extLst>
          </p:cNvPr>
          <p:cNvGrpSpPr/>
          <p:nvPr/>
        </p:nvGrpSpPr>
        <p:grpSpPr>
          <a:xfrm>
            <a:off x="1507332" y="1445419"/>
            <a:ext cx="3488531" cy="1507331"/>
            <a:chOff x="1507332" y="1445419"/>
            <a:chExt cx="3488531" cy="1507331"/>
          </a:xfrm>
        </p:grpSpPr>
        <p:sp>
          <p:nvSpPr>
            <p:cNvPr id="100" name="Freeform: Shape 99">
              <a:extLst>
                <a:ext uri="{FF2B5EF4-FFF2-40B4-BE49-F238E27FC236}">
                  <a16:creationId xmlns:a16="http://schemas.microsoft.com/office/drawing/2014/main" id="{6A222E64-DD36-AB1C-F726-D532A610330D}"/>
                </a:ext>
              </a:extLst>
            </p:cNvPr>
            <p:cNvSpPr/>
            <p:nvPr/>
          </p:nvSpPr>
          <p:spPr bwMode="auto">
            <a:xfrm>
              <a:off x="1507332" y="1445419"/>
              <a:ext cx="664368" cy="1057274"/>
            </a:xfrm>
            <a:custGeom>
              <a:avLst/>
              <a:gdLst>
                <a:gd name="connsiteX0" fmla="*/ 0 w 657225"/>
                <a:gd name="connsiteY0" fmla="*/ 0 h 1059656"/>
                <a:gd name="connsiteX1" fmla="*/ 69057 w 657225"/>
                <a:gd name="connsiteY1" fmla="*/ 21431 h 1059656"/>
                <a:gd name="connsiteX2" fmla="*/ 69057 w 657225"/>
                <a:gd name="connsiteY2" fmla="*/ 42862 h 1059656"/>
                <a:gd name="connsiteX3" fmla="*/ 90488 w 657225"/>
                <a:gd name="connsiteY3" fmla="*/ 42862 h 1059656"/>
                <a:gd name="connsiteX4" fmla="*/ 100013 w 657225"/>
                <a:gd name="connsiteY4" fmla="*/ 52387 h 1059656"/>
                <a:gd name="connsiteX5" fmla="*/ 119063 w 657225"/>
                <a:gd name="connsiteY5" fmla="*/ 52387 h 1059656"/>
                <a:gd name="connsiteX6" fmla="*/ 119063 w 657225"/>
                <a:gd name="connsiteY6" fmla="*/ 71437 h 1059656"/>
                <a:gd name="connsiteX7" fmla="*/ 128588 w 657225"/>
                <a:gd name="connsiteY7" fmla="*/ 71437 h 1059656"/>
                <a:gd name="connsiteX8" fmla="*/ 128588 w 657225"/>
                <a:gd name="connsiteY8" fmla="*/ 97631 h 1059656"/>
                <a:gd name="connsiteX9" fmla="*/ 145257 w 657225"/>
                <a:gd name="connsiteY9" fmla="*/ 97631 h 1059656"/>
                <a:gd name="connsiteX10" fmla="*/ 145257 w 657225"/>
                <a:gd name="connsiteY10" fmla="*/ 159544 h 1059656"/>
                <a:gd name="connsiteX11" fmla="*/ 157163 w 657225"/>
                <a:gd name="connsiteY11" fmla="*/ 159544 h 1059656"/>
                <a:gd name="connsiteX12" fmla="*/ 157163 w 657225"/>
                <a:gd name="connsiteY12" fmla="*/ 369094 h 1059656"/>
                <a:gd name="connsiteX13" fmla="*/ 176213 w 657225"/>
                <a:gd name="connsiteY13" fmla="*/ 369094 h 1059656"/>
                <a:gd name="connsiteX14" fmla="*/ 176213 w 657225"/>
                <a:gd name="connsiteY14" fmla="*/ 411956 h 1059656"/>
                <a:gd name="connsiteX15" fmla="*/ 180975 w 657225"/>
                <a:gd name="connsiteY15" fmla="*/ 411956 h 1059656"/>
                <a:gd name="connsiteX16" fmla="*/ 180975 w 657225"/>
                <a:gd name="connsiteY16" fmla="*/ 476250 h 1059656"/>
                <a:gd name="connsiteX17" fmla="*/ 188119 w 657225"/>
                <a:gd name="connsiteY17" fmla="*/ 476250 h 1059656"/>
                <a:gd name="connsiteX18" fmla="*/ 188119 w 657225"/>
                <a:gd name="connsiteY18" fmla="*/ 564356 h 1059656"/>
                <a:gd name="connsiteX19" fmla="*/ 230982 w 657225"/>
                <a:gd name="connsiteY19" fmla="*/ 564356 h 1059656"/>
                <a:gd name="connsiteX20" fmla="*/ 230982 w 657225"/>
                <a:gd name="connsiteY20" fmla="*/ 569119 h 1059656"/>
                <a:gd name="connsiteX21" fmla="*/ 261938 w 657225"/>
                <a:gd name="connsiteY21" fmla="*/ 569119 h 1059656"/>
                <a:gd name="connsiteX22" fmla="*/ 261938 w 657225"/>
                <a:gd name="connsiteY22" fmla="*/ 569119 h 1059656"/>
                <a:gd name="connsiteX23" fmla="*/ 288132 w 657225"/>
                <a:gd name="connsiteY23" fmla="*/ 569119 h 1059656"/>
                <a:gd name="connsiteX24" fmla="*/ 288132 w 657225"/>
                <a:gd name="connsiteY24" fmla="*/ 595312 h 1059656"/>
                <a:gd name="connsiteX25" fmla="*/ 309563 w 657225"/>
                <a:gd name="connsiteY25" fmla="*/ 595312 h 1059656"/>
                <a:gd name="connsiteX26" fmla="*/ 309563 w 657225"/>
                <a:gd name="connsiteY26" fmla="*/ 633412 h 1059656"/>
                <a:gd name="connsiteX27" fmla="*/ 328613 w 657225"/>
                <a:gd name="connsiteY27" fmla="*/ 633412 h 1059656"/>
                <a:gd name="connsiteX28" fmla="*/ 328613 w 657225"/>
                <a:gd name="connsiteY28" fmla="*/ 678656 h 1059656"/>
                <a:gd name="connsiteX29" fmla="*/ 330994 w 657225"/>
                <a:gd name="connsiteY29" fmla="*/ 676275 h 1059656"/>
                <a:gd name="connsiteX30" fmla="*/ 330994 w 657225"/>
                <a:gd name="connsiteY30" fmla="*/ 733425 h 1059656"/>
                <a:gd name="connsiteX31" fmla="*/ 340519 w 657225"/>
                <a:gd name="connsiteY31" fmla="*/ 733425 h 1059656"/>
                <a:gd name="connsiteX32" fmla="*/ 340519 w 657225"/>
                <a:gd name="connsiteY32" fmla="*/ 797719 h 1059656"/>
                <a:gd name="connsiteX33" fmla="*/ 361950 w 657225"/>
                <a:gd name="connsiteY33" fmla="*/ 797719 h 1059656"/>
                <a:gd name="connsiteX34" fmla="*/ 361950 w 657225"/>
                <a:gd name="connsiteY34" fmla="*/ 823912 h 1059656"/>
                <a:gd name="connsiteX35" fmla="*/ 395288 w 657225"/>
                <a:gd name="connsiteY35" fmla="*/ 823912 h 1059656"/>
                <a:gd name="connsiteX36" fmla="*/ 395288 w 657225"/>
                <a:gd name="connsiteY36" fmla="*/ 831056 h 1059656"/>
                <a:gd name="connsiteX37" fmla="*/ 438150 w 657225"/>
                <a:gd name="connsiteY37" fmla="*/ 831056 h 1059656"/>
                <a:gd name="connsiteX38" fmla="*/ 445294 w 657225"/>
                <a:gd name="connsiteY38" fmla="*/ 838200 h 1059656"/>
                <a:gd name="connsiteX39" fmla="*/ 445294 w 657225"/>
                <a:gd name="connsiteY39" fmla="*/ 866775 h 1059656"/>
                <a:gd name="connsiteX40" fmla="*/ 490538 w 657225"/>
                <a:gd name="connsiteY40" fmla="*/ 866775 h 1059656"/>
                <a:gd name="connsiteX41" fmla="*/ 490538 w 657225"/>
                <a:gd name="connsiteY41" fmla="*/ 931069 h 1059656"/>
                <a:gd name="connsiteX42" fmla="*/ 507207 w 657225"/>
                <a:gd name="connsiteY42" fmla="*/ 931069 h 1059656"/>
                <a:gd name="connsiteX43" fmla="*/ 507207 w 657225"/>
                <a:gd name="connsiteY43" fmla="*/ 966787 h 1059656"/>
                <a:gd name="connsiteX44" fmla="*/ 540544 w 657225"/>
                <a:gd name="connsiteY44" fmla="*/ 966787 h 1059656"/>
                <a:gd name="connsiteX45" fmla="*/ 540544 w 657225"/>
                <a:gd name="connsiteY45" fmla="*/ 983456 h 1059656"/>
                <a:gd name="connsiteX46" fmla="*/ 554832 w 657225"/>
                <a:gd name="connsiteY46" fmla="*/ 983456 h 1059656"/>
                <a:gd name="connsiteX47" fmla="*/ 554832 w 657225"/>
                <a:gd name="connsiteY47" fmla="*/ 1000125 h 1059656"/>
                <a:gd name="connsiteX48" fmla="*/ 566738 w 657225"/>
                <a:gd name="connsiteY48" fmla="*/ 1000125 h 1059656"/>
                <a:gd name="connsiteX49" fmla="*/ 566738 w 657225"/>
                <a:gd name="connsiteY49" fmla="*/ 1014412 h 1059656"/>
                <a:gd name="connsiteX50" fmla="*/ 583407 w 657225"/>
                <a:gd name="connsiteY50" fmla="*/ 1014412 h 1059656"/>
                <a:gd name="connsiteX51" fmla="*/ 583407 w 657225"/>
                <a:gd name="connsiteY51" fmla="*/ 1052512 h 1059656"/>
                <a:gd name="connsiteX52" fmla="*/ 602457 w 657225"/>
                <a:gd name="connsiteY52" fmla="*/ 1052512 h 1059656"/>
                <a:gd name="connsiteX53" fmla="*/ 657225 w 657225"/>
                <a:gd name="connsiteY53" fmla="*/ 1052512 h 1059656"/>
                <a:gd name="connsiteX54" fmla="*/ 650082 w 657225"/>
                <a:gd name="connsiteY54" fmla="*/ 1059656 h 1059656"/>
                <a:gd name="connsiteX0" fmla="*/ 0 w 657225"/>
                <a:gd name="connsiteY0" fmla="*/ 0 h 1057274"/>
                <a:gd name="connsiteX1" fmla="*/ 69057 w 657225"/>
                <a:gd name="connsiteY1" fmla="*/ 21431 h 1057274"/>
                <a:gd name="connsiteX2" fmla="*/ 69057 w 657225"/>
                <a:gd name="connsiteY2" fmla="*/ 42862 h 1057274"/>
                <a:gd name="connsiteX3" fmla="*/ 90488 w 657225"/>
                <a:gd name="connsiteY3" fmla="*/ 42862 h 1057274"/>
                <a:gd name="connsiteX4" fmla="*/ 100013 w 657225"/>
                <a:gd name="connsiteY4" fmla="*/ 52387 h 1057274"/>
                <a:gd name="connsiteX5" fmla="*/ 119063 w 657225"/>
                <a:gd name="connsiteY5" fmla="*/ 52387 h 1057274"/>
                <a:gd name="connsiteX6" fmla="*/ 119063 w 657225"/>
                <a:gd name="connsiteY6" fmla="*/ 71437 h 1057274"/>
                <a:gd name="connsiteX7" fmla="*/ 128588 w 657225"/>
                <a:gd name="connsiteY7" fmla="*/ 71437 h 1057274"/>
                <a:gd name="connsiteX8" fmla="*/ 128588 w 657225"/>
                <a:gd name="connsiteY8" fmla="*/ 97631 h 1057274"/>
                <a:gd name="connsiteX9" fmla="*/ 145257 w 657225"/>
                <a:gd name="connsiteY9" fmla="*/ 97631 h 1057274"/>
                <a:gd name="connsiteX10" fmla="*/ 145257 w 657225"/>
                <a:gd name="connsiteY10" fmla="*/ 159544 h 1057274"/>
                <a:gd name="connsiteX11" fmla="*/ 157163 w 657225"/>
                <a:gd name="connsiteY11" fmla="*/ 159544 h 1057274"/>
                <a:gd name="connsiteX12" fmla="*/ 157163 w 657225"/>
                <a:gd name="connsiteY12" fmla="*/ 369094 h 1057274"/>
                <a:gd name="connsiteX13" fmla="*/ 176213 w 657225"/>
                <a:gd name="connsiteY13" fmla="*/ 369094 h 1057274"/>
                <a:gd name="connsiteX14" fmla="*/ 176213 w 657225"/>
                <a:gd name="connsiteY14" fmla="*/ 411956 h 1057274"/>
                <a:gd name="connsiteX15" fmla="*/ 180975 w 657225"/>
                <a:gd name="connsiteY15" fmla="*/ 411956 h 1057274"/>
                <a:gd name="connsiteX16" fmla="*/ 180975 w 657225"/>
                <a:gd name="connsiteY16" fmla="*/ 476250 h 1057274"/>
                <a:gd name="connsiteX17" fmla="*/ 188119 w 657225"/>
                <a:gd name="connsiteY17" fmla="*/ 476250 h 1057274"/>
                <a:gd name="connsiteX18" fmla="*/ 188119 w 657225"/>
                <a:gd name="connsiteY18" fmla="*/ 564356 h 1057274"/>
                <a:gd name="connsiteX19" fmla="*/ 230982 w 657225"/>
                <a:gd name="connsiteY19" fmla="*/ 564356 h 1057274"/>
                <a:gd name="connsiteX20" fmla="*/ 230982 w 657225"/>
                <a:gd name="connsiteY20" fmla="*/ 569119 h 1057274"/>
                <a:gd name="connsiteX21" fmla="*/ 261938 w 657225"/>
                <a:gd name="connsiteY21" fmla="*/ 569119 h 1057274"/>
                <a:gd name="connsiteX22" fmla="*/ 261938 w 657225"/>
                <a:gd name="connsiteY22" fmla="*/ 569119 h 1057274"/>
                <a:gd name="connsiteX23" fmla="*/ 288132 w 657225"/>
                <a:gd name="connsiteY23" fmla="*/ 569119 h 1057274"/>
                <a:gd name="connsiteX24" fmla="*/ 288132 w 657225"/>
                <a:gd name="connsiteY24" fmla="*/ 595312 h 1057274"/>
                <a:gd name="connsiteX25" fmla="*/ 309563 w 657225"/>
                <a:gd name="connsiteY25" fmla="*/ 595312 h 1057274"/>
                <a:gd name="connsiteX26" fmla="*/ 309563 w 657225"/>
                <a:gd name="connsiteY26" fmla="*/ 633412 h 1057274"/>
                <a:gd name="connsiteX27" fmla="*/ 328613 w 657225"/>
                <a:gd name="connsiteY27" fmla="*/ 633412 h 1057274"/>
                <a:gd name="connsiteX28" fmla="*/ 328613 w 657225"/>
                <a:gd name="connsiteY28" fmla="*/ 678656 h 1057274"/>
                <a:gd name="connsiteX29" fmla="*/ 330994 w 657225"/>
                <a:gd name="connsiteY29" fmla="*/ 676275 h 1057274"/>
                <a:gd name="connsiteX30" fmla="*/ 330994 w 657225"/>
                <a:gd name="connsiteY30" fmla="*/ 733425 h 1057274"/>
                <a:gd name="connsiteX31" fmla="*/ 340519 w 657225"/>
                <a:gd name="connsiteY31" fmla="*/ 733425 h 1057274"/>
                <a:gd name="connsiteX32" fmla="*/ 340519 w 657225"/>
                <a:gd name="connsiteY32" fmla="*/ 797719 h 1057274"/>
                <a:gd name="connsiteX33" fmla="*/ 361950 w 657225"/>
                <a:gd name="connsiteY33" fmla="*/ 797719 h 1057274"/>
                <a:gd name="connsiteX34" fmla="*/ 361950 w 657225"/>
                <a:gd name="connsiteY34" fmla="*/ 823912 h 1057274"/>
                <a:gd name="connsiteX35" fmla="*/ 395288 w 657225"/>
                <a:gd name="connsiteY35" fmla="*/ 823912 h 1057274"/>
                <a:gd name="connsiteX36" fmla="*/ 395288 w 657225"/>
                <a:gd name="connsiteY36" fmla="*/ 831056 h 1057274"/>
                <a:gd name="connsiteX37" fmla="*/ 438150 w 657225"/>
                <a:gd name="connsiteY37" fmla="*/ 831056 h 1057274"/>
                <a:gd name="connsiteX38" fmla="*/ 445294 w 657225"/>
                <a:gd name="connsiteY38" fmla="*/ 838200 h 1057274"/>
                <a:gd name="connsiteX39" fmla="*/ 445294 w 657225"/>
                <a:gd name="connsiteY39" fmla="*/ 866775 h 1057274"/>
                <a:gd name="connsiteX40" fmla="*/ 490538 w 657225"/>
                <a:gd name="connsiteY40" fmla="*/ 866775 h 1057274"/>
                <a:gd name="connsiteX41" fmla="*/ 490538 w 657225"/>
                <a:gd name="connsiteY41" fmla="*/ 931069 h 1057274"/>
                <a:gd name="connsiteX42" fmla="*/ 507207 w 657225"/>
                <a:gd name="connsiteY42" fmla="*/ 931069 h 1057274"/>
                <a:gd name="connsiteX43" fmla="*/ 507207 w 657225"/>
                <a:gd name="connsiteY43" fmla="*/ 966787 h 1057274"/>
                <a:gd name="connsiteX44" fmla="*/ 540544 w 657225"/>
                <a:gd name="connsiteY44" fmla="*/ 966787 h 1057274"/>
                <a:gd name="connsiteX45" fmla="*/ 540544 w 657225"/>
                <a:gd name="connsiteY45" fmla="*/ 983456 h 1057274"/>
                <a:gd name="connsiteX46" fmla="*/ 554832 w 657225"/>
                <a:gd name="connsiteY46" fmla="*/ 983456 h 1057274"/>
                <a:gd name="connsiteX47" fmla="*/ 554832 w 657225"/>
                <a:gd name="connsiteY47" fmla="*/ 1000125 h 1057274"/>
                <a:gd name="connsiteX48" fmla="*/ 566738 w 657225"/>
                <a:gd name="connsiteY48" fmla="*/ 1000125 h 1057274"/>
                <a:gd name="connsiteX49" fmla="*/ 566738 w 657225"/>
                <a:gd name="connsiteY49" fmla="*/ 1014412 h 1057274"/>
                <a:gd name="connsiteX50" fmla="*/ 583407 w 657225"/>
                <a:gd name="connsiteY50" fmla="*/ 1014412 h 1057274"/>
                <a:gd name="connsiteX51" fmla="*/ 583407 w 657225"/>
                <a:gd name="connsiteY51" fmla="*/ 1052512 h 1057274"/>
                <a:gd name="connsiteX52" fmla="*/ 602457 w 657225"/>
                <a:gd name="connsiteY52" fmla="*/ 1052512 h 1057274"/>
                <a:gd name="connsiteX53" fmla="*/ 657225 w 657225"/>
                <a:gd name="connsiteY53" fmla="*/ 1052512 h 1057274"/>
                <a:gd name="connsiteX54" fmla="*/ 633414 w 657225"/>
                <a:gd name="connsiteY54" fmla="*/ 1057274 h 1057274"/>
                <a:gd name="connsiteX0" fmla="*/ 0 w 642937"/>
                <a:gd name="connsiteY0" fmla="*/ 0 h 1057274"/>
                <a:gd name="connsiteX1" fmla="*/ 69057 w 642937"/>
                <a:gd name="connsiteY1" fmla="*/ 21431 h 1057274"/>
                <a:gd name="connsiteX2" fmla="*/ 69057 w 642937"/>
                <a:gd name="connsiteY2" fmla="*/ 42862 h 1057274"/>
                <a:gd name="connsiteX3" fmla="*/ 90488 w 642937"/>
                <a:gd name="connsiteY3" fmla="*/ 42862 h 1057274"/>
                <a:gd name="connsiteX4" fmla="*/ 100013 w 642937"/>
                <a:gd name="connsiteY4" fmla="*/ 52387 h 1057274"/>
                <a:gd name="connsiteX5" fmla="*/ 119063 w 642937"/>
                <a:gd name="connsiteY5" fmla="*/ 52387 h 1057274"/>
                <a:gd name="connsiteX6" fmla="*/ 119063 w 642937"/>
                <a:gd name="connsiteY6" fmla="*/ 71437 h 1057274"/>
                <a:gd name="connsiteX7" fmla="*/ 128588 w 642937"/>
                <a:gd name="connsiteY7" fmla="*/ 71437 h 1057274"/>
                <a:gd name="connsiteX8" fmla="*/ 128588 w 642937"/>
                <a:gd name="connsiteY8" fmla="*/ 97631 h 1057274"/>
                <a:gd name="connsiteX9" fmla="*/ 145257 w 642937"/>
                <a:gd name="connsiteY9" fmla="*/ 97631 h 1057274"/>
                <a:gd name="connsiteX10" fmla="*/ 145257 w 642937"/>
                <a:gd name="connsiteY10" fmla="*/ 159544 h 1057274"/>
                <a:gd name="connsiteX11" fmla="*/ 157163 w 642937"/>
                <a:gd name="connsiteY11" fmla="*/ 159544 h 1057274"/>
                <a:gd name="connsiteX12" fmla="*/ 157163 w 642937"/>
                <a:gd name="connsiteY12" fmla="*/ 369094 h 1057274"/>
                <a:gd name="connsiteX13" fmla="*/ 176213 w 642937"/>
                <a:gd name="connsiteY13" fmla="*/ 369094 h 1057274"/>
                <a:gd name="connsiteX14" fmla="*/ 176213 w 642937"/>
                <a:gd name="connsiteY14" fmla="*/ 411956 h 1057274"/>
                <a:gd name="connsiteX15" fmla="*/ 180975 w 642937"/>
                <a:gd name="connsiteY15" fmla="*/ 411956 h 1057274"/>
                <a:gd name="connsiteX16" fmla="*/ 180975 w 642937"/>
                <a:gd name="connsiteY16" fmla="*/ 476250 h 1057274"/>
                <a:gd name="connsiteX17" fmla="*/ 188119 w 642937"/>
                <a:gd name="connsiteY17" fmla="*/ 476250 h 1057274"/>
                <a:gd name="connsiteX18" fmla="*/ 188119 w 642937"/>
                <a:gd name="connsiteY18" fmla="*/ 564356 h 1057274"/>
                <a:gd name="connsiteX19" fmla="*/ 230982 w 642937"/>
                <a:gd name="connsiteY19" fmla="*/ 564356 h 1057274"/>
                <a:gd name="connsiteX20" fmla="*/ 230982 w 642937"/>
                <a:gd name="connsiteY20" fmla="*/ 569119 h 1057274"/>
                <a:gd name="connsiteX21" fmla="*/ 261938 w 642937"/>
                <a:gd name="connsiteY21" fmla="*/ 569119 h 1057274"/>
                <a:gd name="connsiteX22" fmla="*/ 261938 w 642937"/>
                <a:gd name="connsiteY22" fmla="*/ 569119 h 1057274"/>
                <a:gd name="connsiteX23" fmla="*/ 288132 w 642937"/>
                <a:gd name="connsiteY23" fmla="*/ 569119 h 1057274"/>
                <a:gd name="connsiteX24" fmla="*/ 288132 w 642937"/>
                <a:gd name="connsiteY24" fmla="*/ 595312 h 1057274"/>
                <a:gd name="connsiteX25" fmla="*/ 309563 w 642937"/>
                <a:gd name="connsiteY25" fmla="*/ 595312 h 1057274"/>
                <a:gd name="connsiteX26" fmla="*/ 309563 w 642937"/>
                <a:gd name="connsiteY26" fmla="*/ 633412 h 1057274"/>
                <a:gd name="connsiteX27" fmla="*/ 328613 w 642937"/>
                <a:gd name="connsiteY27" fmla="*/ 633412 h 1057274"/>
                <a:gd name="connsiteX28" fmla="*/ 328613 w 642937"/>
                <a:gd name="connsiteY28" fmla="*/ 678656 h 1057274"/>
                <a:gd name="connsiteX29" fmla="*/ 330994 w 642937"/>
                <a:gd name="connsiteY29" fmla="*/ 676275 h 1057274"/>
                <a:gd name="connsiteX30" fmla="*/ 330994 w 642937"/>
                <a:gd name="connsiteY30" fmla="*/ 733425 h 1057274"/>
                <a:gd name="connsiteX31" fmla="*/ 340519 w 642937"/>
                <a:gd name="connsiteY31" fmla="*/ 733425 h 1057274"/>
                <a:gd name="connsiteX32" fmla="*/ 340519 w 642937"/>
                <a:gd name="connsiteY32" fmla="*/ 797719 h 1057274"/>
                <a:gd name="connsiteX33" fmla="*/ 361950 w 642937"/>
                <a:gd name="connsiteY33" fmla="*/ 797719 h 1057274"/>
                <a:gd name="connsiteX34" fmla="*/ 361950 w 642937"/>
                <a:gd name="connsiteY34" fmla="*/ 823912 h 1057274"/>
                <a:gd name="connsiteX35" fmla="*/ 395288 w 642937"/>
                <a:gd name="connsiteY35" fmla="*/ 823912 h 1057274"/>
                <a:gd name="connsiteX36" fmla="*/ 395288 w 642937"/>
                <a:gd name="connsiteY36" fmla="*/ 831056 h 1057274"/>
                <a:gd name="connsiteX37" fmla="*/ 438150 w 642937"/>
                <a:gd name="connsiteY37" fmla="*/ 831056 h 1057274"/>
                <a:gd name="connsiteX38" fmla="*/ 445294 w 642937"/>
                <a:gd name="connsiteY38" fmla="*/ 838200 h 1057274"/>
                <a:gd name="connsiteX39" fmla="*/ 445294 w 642937"/>
                <a:gd name="connsiteY39" fmla="*/ 866775 h 1057274"/>
                <a:gd name="connsiteX40" fmla="*/ 490538 w 642937"/>
                <a:gd name="connsiteY40" fmla="*/ 866775 h 1057274"/>
                <a:gd name="connsiteX41" fmla="*/ 490538 w 642937"/>
                <a:gd name="connsiteY41" fmla="*/ 931069 h 1057274"/>
                <a:gd name="connsiteX42" fmla="*/ 507207 w 642937"/>
                <a:gd name="connsiteY42" fmla="*/ 931069 h 1057274"/>
                <a:gd name="connsiteX43" fmla="*/ 507207 w 642937"/>
                <a:gd name="connsiteY43" fmla="*/ 966787 h 1057274"/>
                <a:gd name="connsiteX44" fmla="*/ 540544 w 642937"/>
                <a:gd name="connsiteY44" fmla="*/ 966787 h 1057274"/>
                <a:gd name="connsiteX45" fmla="*/ 540544 w 642937"/>
                <a:gd name="connsiteY45" fmla="*/ 983456 h 1057274"/>
                <a:gd name="connsiteX46" fmla="*/ 554832 w 642937"/>
                <a:gd name="connsiteY46" fmla="*/ 983456 h 1057274"/>
                <a:gd name="connsiteX47" fmla="*/ 554832 w 642937"/>
                <a:gd name="connsiteY47" fmla="*/ 1000125 h 1057274"/>
                <a:gd name="connsiteX48" fmla="*/ 566738 w 642937"/>
                <a:gd name="connsiteY48" fmla="*/ 1000125 h 1057274"/>
                <a:gd name="connsiteX49" fmla="*/ 566738 w 642937"/>
                <a:gd name="connsiteY49" fmla="*/ 1014412 h 1057274"/>
                <a:gd name="connsiteX50" fmla="*/ 583407 w 642937"/>
                <a:gd name="connsiteY50" fmla="*/ 1014412 h 1057274"/>
                <a:gd name="connsiteX51" fmla="*/ 583407 w 642937"/>
                <a:gd name="connsiteY51" fmla="*/ 1052512 h 1057274"/>
                <a:gd name="connsiteX52" fmla="*/ 602457 w 642937"/>
                <a:gd name="connsiteY52" fmla="*/ 1052512 h 1057274"/>
                <a:gd name="connsiteX53" fmla="*/ 642937 w 642937"/>
                <a:gd name="connsiteY53" fmla="*/ 1047750 h 1057274"/>
                <a:gd name="connsiteX54" fmla="*/ 633414 w 642937"/>
                <a:gd name="connsiteY54" fmla="*/ 1057274 h 1057274"/>
                <a:gd name="connsiteX0" fmla="*/ 0 w 664368"/>
                <a:gd name="connsiteY0" fmla="*/ 0 h 1057274"/>
                <a:gd name="connsiteX1" fmla="*/ 69057 w 664368"/>
                <a:gd name="connsiteY1" fmla="*/ 21431 h 1057274"/>
                <a:gd name="connsiteX2" fmla="*/ 69057 w 664368"/>
                <a:gd name="connsiteY2" fmla="*/ 42862 h 1057274"/>
                <a:gd name="connsiteX3" fmla="*/ 90488 w 664368"/>
                <a:gd name="connsiteY3" fmla="*/ 42862 h 1057274"/>
                <a:gd name="connsiteX4" fmla="*/ 100013 w 664368"/>
                <a:gd name="connsiteY4" fmla="*/ 52387 h 1057274"/>
                <a:gd name="connsiteX5" fmla="*/ 119063 w 664368"/>
                <a:gd name="connsiteY5" fmla="*/ 52387 h 1057274"/>
                <a:gd name="connsiteX6" fmla="*/ 119063 w 664368"/>
                <a:gd name="connsiteY6" fmla="*/ 71437 h 1057274"/>
                <a:gd name="connsiteX7" fmla="*/ 128588 w 664368"/>
                <a:gd name="connsiteY7" fmla="*/ 71437 h 1057274"/>
                <a:gd name="connsiteX8" fmla="*/ 128588 w 664368"/>
                <a:gd name="connsiteY8" fmla="*/ 97631 h 1057274"/>
                <a:gd name="connsiteX9" fmla="*/ 145257 w 664368"/>
                <a:gd name="connsiteY9" fmla="*/ 97631 h 1057274"/>
                <a:gd name="connsiteX10" fmla="*/ 145257 w 664368"/>
                <a:gd name="connsiteY10" fmla="*/ 159544 h 1057274"/>
                <a:gd name="connsiteX11" fmla="*/ 157163 w 664368"/>
                <a:gd name="connsiteY11" fmla="*/ 159544 h 1057274"/>
                <a:gd name="connsiteX12" fmla="*/ 157163 w 664368"/>
                <a:gd name="connsiteY12" fmla="*/ 369094 h 1057274"/>
                <a:gd name="connsiteX13" fmla="*/ 176213 w 664368"/>
                <a:gd name="connsiteY13" fmla="*/ 369094 h 1057274"/>
                <a:gd name="connsiteX14" fmla="*/ 176213 w 664368"/>
                <a:gd name="connsiteY14" fmla="*/ 411956 h 1057274"/>
                <a:gd name="connsiteX15" fmla="*/ 180975 w 664368"/>
                <a:gd name="connsiteY15" fmla="*/ 411956 h 1057274"/>
                <a:gd name="connsiteX16" fmla="*/ 180975 w 664368"/>
                <a:gd name="connsiteY16" fmla="*/ 476250 h 1057274"/>
                <a:gd name="connsiteX17" fmla="*/ 188119 w 664368"/>
                <a:gd name="connsiteY17" fmla="*/ 476250 h 1057274"/>
                <a:gd name="connsiteX18" fmla="*/ 188119 w 664368"/>
                <a:gd name="connsiteY18" fmla="*/ 564356 h 1057274"/>
                <a:gd name="connsiteX19" fmla="*/ 230982 w 664368"/>
                <a:gd name="connsiteY19" fmla="*/ 564356 h 1057274"/>
                <a:gd name="connsiteX20" fmla="*/ 230982 w 664368"/>
                <a:gd name="connsiteY20" fmla="*/ 569119 h 1057274"/>
                <a:gd name="connsiteX21" fmla="*/ 261938 w 664368"/>
                <a:gd name="connsiteY21" fmla="*/ 569119 h 1057274"/>
                <a:gd name="connsiteX22" fmla="*/ 261938 w 664368"/>
                <a:gd name="connsiteY22" fmla="*/ 569119 h 1057274"/>
                <a:gd name="connsiteX23" fmla="*/ 288132 w 664368"/>
                <a:gd name="connsiteY23" fmla="*/ 569119 h 1057274"/>
                <a:gd name="connsiteX24" fmla="*/ 288132 w 664368"/>
                <a:gd name="connsiteY24" fmla="*/ 595312 h 1057274"/>
                <a:gd name="connsiteX25" fmla="*/ 309563 w 664368"/>
                <a:gd name="connsiteY25" fmla="*/ 595312 h 1057274"/>
                <a:gd name="connsiteX26" fmla="*/ 309563 w 664368"/>
                <a:gd name="connsiteY26" fmla="*/ 633412 h 1057274"/>
                <a:gd name="connsiteX27" fmla="*/ 328613 w 664368"/>
                <a:gd name="connsiteY27" fmla="*/ 633412 h 1057274"/>
                <a:gd name="connsiteX28" fmla="*/ 328613 w 664368"/>
                <a:gd name="connsiteY28" fmla="*/ 678656 h 1057274"/>
                <a:gd name="connsiteX29" fmla="*/ 330994 w 664368"/>
                <a:gd name="connsiteY29" fmla="*/ 676275 h 1057274"/>
                <a:gd name="connsiteX30" fmla="*/ 330994 w 664368"/>
                <a:gd name="connsiteY30" fmla="*/ 733425 h 1057274"/>
                <a:gd name="connsiteX31" fmla="*/ 340519 w 664368"/>
                <a:gd name="connsiteY31" fmla="*/ 733425 h 1057274"/>
                <a:gd name="connsiteX32" fmla="*/ 340519 w 664368"/>
                <a:gd name="connsiteY32" fmla="*/ 797719 h 1057274"/>
                <a:gd name="connsiteX33" fmla="*/ 361950 w 664368"/>
                <a:gd name="connsiteY33" fmla="*/ 797719 h 1057274"/>
                <a:gd name="connsiteX34" fmla="*/ 361950 w 664368"/>
                <a:gd name="connsiteY34" fmla="*/ 823912 h 1057274"/>
                <a:gd name="connsiteX35" fmla="*/ 395288 w 664368"/>
                <a:gd name="connsiteY35" fmla="*/ 823912 h 1057274"/>
                <a:gd name="connsiteX36" fmla="*/ 395288 w 664368"/>
                <a:gd name="connsiteY36" fmla="*/ 831056 h 1057274"/>
                <a:gd name="connsiteX37" fmla="*/ 438150 w 664368"/>
                <a:gd name="connsiteY37" fmla="*/ 831056 h 1057274"/>
                <a:gd name="connsiteX38" fmla="*/ 445294 w 664368"/>
                <a:gd name="connsiteY38" fmla="*/ 838200 h 1057274"/>
                <a:gd name="connsiteX39" fmla="*/ 445294 w 664368"/>
                <a:gd name="connsiteY39" fmla="*/ 866775 h 1057274"/>
                <a:gd name="connsiteX40" fmla="*/ 490538 w 664368"/>
                <a:gd name="connsiteY40" fmla="*/ 866775 h 1057274"/>
                <a:gd name="connsiteX41" fmla="*/ 490538 w 664368"/>
                <a:gd name="connsiteY41" fmla="*/ 931069 h 1057274"/>
                <a:gd name="connsiteX42" fmla="*/ 507207 w 664368"/>
                <a:gd name="connsiteY42" fmla="*/ 931069 h 1057274"/>
                <a:gd name="connsiteX43" fmla="*/ 507207 w 664368"/>
                <a:gd name="connsiteY43" fmla="*/ 966787 h 1057274"/>
                <a:gd name="connsiteX44" fmla="*/ 540544 w 664368"/>
                <a:gd name="connsiteY44" fmla="*/ 966787 h 1057274"/>
                <a:gd name="connsiteX45" fmla="*/ 540544 w 664368"/>
                <a:gd name="connsiteY45" fmla="*/ 983456 h 1057274"/>
                <a:gd name="connsiteX46" fmla="*/ 554832 w 664368"/>
                <a:gd name="connsiteY46" fmla="*/ 983456 h 1057274"/>
                <a:gd name="connsiteX47" fmla="*/ 554832 w 664368"/>
                <a:gd name="connsiteY47" fmla="*/ 1000125 h 1057274"/>
                <a:gd name="connsiteX48" fmla="*/ 566738 w 664368"/>
                <a:gd name="connsiteY48" fmla="*/ 1000125 h 1057274"/>
                <a:gd name="connsiteX49" fmla="*/ 566738 w 664368"/>
                <a:gd name="connsiteY49" fmla="*/ 1014412 h 1057274"/>
                <a:gd name="connsiteX50" fmla="*/ 583407 w 664368"/>
                <a:gd name="connsiteY50" fmla="*/ 1014412 h 1057274"/>
                <a:gd name="connsiteX51" fmla="*/ 583407 w 664368"/>
                <a:gd name="connsiteY51" fmla="*/ 1052512 h 1057274"/>
                <a:gd name="connsiteX52" fmla="*/ 602457 w 664368"/>
                <a:gd name="connsiteY52" fmla="*/ 1052512 h 1057274"/>
                <a:gd name="connsiteX53" fmla="*/ 664368 w 664368"/>
                <a:gd name="connsiteY53" fmla="*/ 1054894 h 1057274"/>
                <a:gd name="connsiteX54" fmla="*/ 633414 w 664368"/>
                <a:gd name="connsiteY54" fmla="*/ 1057274 h 1057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664368" h="1057274">
                  <a:moveTo>
                    <a:pt x="0" y="0"/>
                  </a:moveTo>
                  <a:lnTo>
                    <a:pt x="69057" y="21431"/>
                  </a:lnTo>
                  <a:lnTo>
                    <a:pt x="69057" y="42862"/>
                  </a:lnTo>
                  <a:lnTo>
                    <a:pt x="90488" y="42862"/>
                  </a:lnTo>
                  <a:lnTo>
                    <a:pt x="100013" y="52387"/>
                  </a:lnTo>
                  <a:lnTo>
                    <a:pt x="119063" y="52387"/>
                  </a:lnTo>
                  <a:lnTo>
                    <a:pt x="119063" y="71437"/>
                  </a:lnTo>
                  <a:lnTo>
                    <a:pt x="128588" y="71437"/>
                  </a:lnTo>
                  <a:lnTo>
                    <a:pt x="128588" y="97631"/>
                  </a:lnTo>
                  <a:lnTo>
                    <a:pt x="145257" y="97631"/>
                  </a:lnTo>
                  <a:lnTo>
                    <a:pt x="145257" y="159544"/>
                  </a:lnTo>
                  <a:lnTo>
                    <a:pt x="157163" y="159544"/>
                  </a:lnTo>
                  <a:lnTo>
                    <a:pt x="157163" y="369094"/>
                  </a:lnTo>
                  <a:lnTo>
                    <a:pt x="176213" y="369094"/>
                  </a:lnTo>
                  <a:lnTo>
                    <a:pt x="176213" y="411956"/>
                  </a:lnTo>
                  <a:lnTo>
                    <a:pt x="180975" y="411956"/>
                  </a:lnTo>
                  <a:lnTo>
                    <a:pt x="180975" y="476250"/>
                  </a:lnTo>
                  <a:lnTo>
                    <a:pt x="188119" y="476250"/>
                  </a:lnTo>
                  <a:lnTo>
                    <a:pt x="188119" y="564356"/>
                  </a:lnTo>
                  <a:lnTo>
                    <a:pt x="230982" y="564356"/>
                  </a:lnTo>
                  <a:lnTo>
                    <a:pt x="230982" y="569119"/>
                  </a:lnTo>
                  <a:lnTo>
                    <a:pt x="261938" y="569119"/>
                  </a:lnTo>
                  <a:lnTo>
                    <a:pt x="261938" y="569119"/>
                  </a:lnTo>
                  <a:lnTo>
                    <a:pt x="288132" y="569119"/>
                  </a:lnTo>
                  <a:lnTo>
                    <a:pt x="288132" y="595312"/>
                  </a:lnTo>
                  <a:lnTo>
                    <a:pt x="309563" y="595312"/>
                  </a:lnTo>
                  <a:lnTo>
                    <a:pt x="309563" y="633412"/>
                  </a:lnTo>
                  <a:lnTo>
                    <a:pt x="328613" y="633412"/>
                  </a:lnTo>
                  <a:lnTo>
                    <a:pt x="328613" y="678656"/>
                  </a:lnTo>
                  <a:lnTo>
                    <a:pt x="330994" y="676275"/>
                  </a:lnTo>
                  <a:lnTo>
                    <a:pt x="330994" y="733425"/>
                  </a:lnTo>
                  <a:lnTo>
                    <a:pt x="340519" y="733425"/>
                  </a:lnTo>
                  <a:lnTo>
                    <a:pt x="340519" y="797719"/>
                  </a:lnTo>
                  <a:lnTo>
                    <a:pt x="361950" y="797719"/>
                  </a:lnTo>
                  <a:lnTo>
                    <a:pt x="361950" y="823912"/>
                  </a:lnTo>
                  <a:lnTo>
                    <a:pt x="395288" y="823912"/>
                  </a:lnTo>
                  <a:lnTo>
                    <a:pt x="395288" y="831056"/>
                  </a:lnTo>
                  <a:lnTo>
                    <a:pt x="438150" y="831056"/>
                  </a:lnTo>
                  <a:lnTo>
                    <a:pt x="445294" y="838200"/>
                  </a:lnTo>
                  <a:lnTo>
                    <a:pt x="445294" y="866775"/>
                  </a:lnTo>
                  <a:lnTo>
                    <a:pt x="490538" y="866775"/>
                  </a:lnTo>
                  <a:lnTo>
                    <a:pt x="490538" y="931069"/>
                  </a:lnTo>
                  <a:lnTo>
                    <a:pt x="507207" y="931069"/>
                  </a:lnTo>
                  <a:lnTo>
                    <a:pt x="507207" y="966787"/>
                  </a:lnTo>
                  <a:lnTo>
                    <a:pt x="540544" y="966787"/>
                  </a:lnTo>
                  <a:lnTo>
                    <a:pt x="540544" y="983456"/>
                  </a:lnTo>
                  <a:lnTo>
                    <a:pt x="554832" y="983456"/>
                  </a:lnTo>
                  <a:lnTo>
                    <a:pt x="554832" y="1000125"/>
                  </a:lnTo>
                  <a:lnTo>
                    <a:pt x="566738" y="1000125"/>
                  </a:lnTo>
                  <a:lnTo>
                    <a:pt x="566738" y="1014412"/>
                  </a:lnTo>
                  <a:lnTo>
                    <a:pt x="583407" y="1014412"/>
                  </a:lnTo>
                  <a:lnTo>
                    <a:pt x="583407" y="1052512"/>
                  </a:lnTo>
                  <a:lnTo>
                    <a:pt x="602457" y="1052512"/>
                  </a:lnTo>
                  <a:lnTo>
                    <a:pt x="664368" y="1054894"/>
                  </a:lnTo>
                  <a:lnTo>
                    <a:pt x="633414" y="1057274"/>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a:t>
              </a:r>
            </a:p>
          </p:txBody>
        </p:sp>
        <p:sp>
          <p:nvSpPr>
            <p:cNvPr id="101" name="Freeform: Shape 100">
              <a:extLst>
                <a:ext uri="{FF2B5EF4-FFF2-40B4-BE49-F238E27FC236}">
                  <a16:creationId xmlns:a16="http://schemas.microsoft.com/office/drawing/2014/main" id="{EE2C1B65-337B-348D-89FA-1923AEA04E37}"/>
                </a:ext>
              </a:extLst>
            </p:cNvPr>
            <p:cNvSpPr/>
            <p:nvPr/>
          </p:nvSpPr>
          <p:spPr bwMode="auto">
            <a:xfrm>
              <a:off x="2171700" y="2536031"/>
              <a:ext cx="1790700" cy="388144"/>
            </a:xfrm>
            <a:custGeom>
              <a:avLst/>
              <a:gdLst>
                <a:gd name="connsiteX0" fmla="*/ 0 w 1790700"/>
                <a:gd name="connsiteY0" fmla="*/ 0 h 388144"/>
                <a:gd name="connsiteX1" fmla="*/ 0 w 1790700"/>
                <a:gd name="connsiteY1" fmla="*/ 69057 h 388144"/>
                <a:gd name="connsiteX2" fmla="*/ 42863 w 1790700"/>
                <a:gd name="connsiteY2" fmla="*/ 69057 h 388144"/>
                <a:gd name="connsiteX3" fmla="*/ 42863 w 1790700"/>
                <a:gd name="connsiteY3" fmla="*/ 92869 h 388144"/>
                <a:gd name="connsiteX4" fmla="*/ 54769 w 1790700"/>
                <a:gd name="connsiteY4" fmla="*/ 92869 h 388144"/>
                <a:gd name="connsiteX5" fmla="*/ 54769 w 1790700"/>
                <a:gd name="connsiteY5" fmla="*/ 92869 h 388144"/>
                <a:gd name="connsiteX6" fmla="*/ 54769 w 1790700"/>
                <a:gd name="connsiteY6" fmla="*/ 114300 h 388144"/>
                <a:gd name="connsiteX7" fmla="*/ 123825 w 1790700"/>
                <a:gd name="connsiteY7" fmla="*/ 114300 h 388144"/>
                <a:gd name="connsiteX8" fmla="*/ 123825 w 1790700"/>
                <a:gd name="connsiteY8" fmla="*/ 140494 h 388144"/>
                <a:gd name="connsiteX9" fmla="*/ 164306 w 1790700"/>
                <a:gd name="connsiteY9" fmla="*/ 140494 h 388144"/>
                <a:gd name="connsiteX10" fmla="*/ 164306 w 1790700"/>
                <a:gd name="connsiteY10" fmla="*/ 207169 h 388144"/>
                <a:gd name="connsiteX11" fmla="*/ 381000 w 1790700"/>
                <a:gd name="connsiteY11" fmla="*/ 207169 h 388144"/>
                <a:gd name="connsiteX12" fmla="*/ 381000 w 1790700"/>
                <a:gd name="connsiteY12" fmla="*/ 230982 h 388144"/>
                <a:gd name="connsiteX13" fmla="*/ 423863 w 1790700"/>
                <a:gd name="connsiteY13" fmla="*/ 230982 h 388144"/>
                <a:gd name="connsiteX14" fmla="*/ 423863 w 1790700"/>
                <a:gd name="connsiteY14" fmla="*/ 235744 h 388144"/>
                <a:gd name="connsiteX15" fmla="*/ 481013 w 1790700"/>
                <a:gd name="connsiteY15" fmla="*/ 235744 h 388144"/>
                <a:gd name="connsiteX16" fmla="*/ 481013 w 1790700"/>
                <a:gd name="connsiteY16" fmla="*/ 247650 h 388144"/>
                <a:gd name="connsiteX17" fmla="*/ 521494 w 1790700"/>
                <a:gd name="connsiteY17" fmla="*/ 247650 h 388144"/>
                <a:gd name="connsiteX18" fmla="*/ 521494 w 1790700"/>
                <a:gd name="connsiteY18" fmla="*/ 264319 h 388144"/>
                <a:gd name="connsiteX19" fmla="*/ 542925 w 1790700"/>
                <a:gd name="connsiteY19" fmla="*/ 264319 h 388144"/>
                <a:gd name="connsiteX20" fmla="*/ 542925 w 1790700"/>
                <a:gd name="connsiteY20" fmla="*/ 273844 h 388144"/>
                <a:gd name="connsiteX21" fmla="*/ 678656 w 1790700"/>
                <a:gd name="connsiteY21" fmla="*/ 273844 h 388144"/>
                <a:gd name="connsiteX22" fmla="*/ 678656 w 1790700"/>
                <a:gd name="connsiteY22" fmla="*/ 292894 h 388144"/>
                <a:gd name="connsiteX23" fmla="*/ 814388 w 1790700"/>
                <a:gd name="connsiteY23" fmla="*/ 292894 h 388144"/>
                <a:gd name="connsiteX24" fmla="*/ 814388 w 1790700"/>
                <a:gd name="connsiteY24" fmla="*/ 307182 h 388144"/>
                <a:gd name="connsiteX25" fmla="*/ 831056 w 1790700"/>
                <a:gd name="connsiteY25" fmla="*/ 307182 h 388144"/>
                <a:gd name="connsiteX26" fmla="*/ 831056 w 1790700"/>
                <a:gd name="connsiteY26" fmla="*/ 321469 h 388144"/>
                <a:gd name="connsiteX27" fmla="*/ 900113 w 1790700"/>
                <a:gd name="connsiteY27" fmla="*/ 321469 h 388144"/>
                <a:gd name="connsiteX28" fmla="*/ 900113 w 1790700"/>
                <a:gd name="connsiteY28" fmla="*/ 326232 h 388144"/>
                <a:gd name="connsiteX29" fmla="*/ 1012031 w 1790700"/>
                <a:gd name="connsiteY29" fmla="*/ 326232 h 388144"/>
                <a:gd name="connsiteX30" fmla="*/ 1012031 w 1790700"/>
                <a:gd name="connsiteY30" fmla="*/ 340519 h 388144"/>
                <a:gd name="connsiteX31" fmla="*/ 1047750 w 1790700"/>
                <a:gd name="connsiteY31" fmla="*/ 340519 h 388144"/>
                <a:gd name="connsiteX32" fmla="*/ 1047750 w 1790700"/>
                <a:gd name="connsiteY32" fmla="*/ 354807 h 388144"/>
                <a:gd name="connsiteX33" fmla="*/ 1412081 w 1790700"/>
                <a:gd name="connsiteY33" fmla="*/ 354807 h 388144"/>
                <a:gd name="connsiteX34" fmla="*/ 1416844 w 1790700"/>
                <a:gd name="connsiteY34" fmla="*/ 373857 h 388144"/>
                <a:gd name="connsiteX35" fmla="*/ 1585913 w 1790700"/>
                <a:gd name="connsiteY35" fmla="*/ 373857 h 388144"/>
                <a:gd name="connsiteX36" fmla="*/ 1585913 w 1790700"/>
                <a:gd name="connsiteY36" fmla="*/ 388144 h 388144"/>
                <a:gd name="connsiteX37" fmla="*/ 1790700 w 1790700"/>
                <a:gd name="connsiteY37" fmla="*/ 388144 h 388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790700" h="388144">
                  <a:moveTo>
                    <a:pt x="0" y="0"/>
                  </a:moveTo>
                  <a:lnTo>
                    <a:pt x="0" y="69057"/>
                  </a:lnTo>
                  <a:lnTo>
                    <a:pt x="42863" y="69057"/>
                  </a:lnTo>
                  <a:lnTo>
                    <a:pt x="42863" y="92869"/>
                  </a:lnTo>
                  <a:lnTo>
                    <a:pt x="54769" y="92869"/>
                  </a:lnTo>
                  <a:lnTo>
                    <a:pt x="54769" y="92869"/>
                  </a:lnTo>
                  <a:lnTo>
                    <a:pt x="54769" y="114300"/>
                  </a:lnTo>
                  <a:lnTo>
                    <a:pt x="123825" y="114300"/>
                  </a:lnTo>
                  <a:lnTo>
                    <a:pt x="123825" y="140494"/>
                  </a:lnTo>
                  <a:lnTo>
                    <a:pt x="164306" y="140494"/>
                  </a:lnTo>
                  <a:lnTo>
                    <a:pt x="164306" y="207169"/>
                  </a:lnTo>
                  <a:lnTo>
                    <a:pt x="381000" y="207169"/>
                  </a:lnTo>
                  <a:lnTo>
                    <a:pt x="381000" y="230982"/>
                  </a:lnTo>
                  <a:lnTo>
                    <a:pt x="423863" y="230982"/>
                  </a:lnTo>
                  <a:lnTo>
                    <a:pt x="423863" y="235744"/>
                  </a:lnTo>
                  <a:lnTo>
                    <a:pt x="481013" y="235744"/>
                  </a:lnTo>
                  <a:lnTo>
                    <a:pt x="481013" y="247650"/>
                  </a:lnTo>
                  <a:lnTo>
                    <a:pt x="521494" y="247650"/>
                  </a:lnTo>
                  <a:lnTo>
                    <a:pt x="521494" y="264319"/>
                  </a:lnTo>
                  <a:lnTo>
                    <a:pt x="542925" y="264319"/>
                  </a:lnTo>
                  <a:lnTo>
                    <a:pt x="542925" y="273844"/>
                  </a:lnTo>
                  <a:lnTo>
                    <a:pt x="678656" y="273844"/>
                  </a:lnTo>
                  <a:lnTo>
                    <a:pt x="678656" y="292894"/>
                  </a:lnTo>
                  <a:lnTo>
                    <a:pt x="814388" y="292894"/>
                  </a:lnTo>
                  <a:lnTo>
                    <a:pt x="814388" y="307182"/>
                  </a:lnTo>
                  <a:lnTo>
                    <a:pt x="831056" y="307182"/>
                  </a:lnTo>
                  <a:lnTo>
                    <a:pt x="831056" y="321469"/>
                  </a:lnTo>
                  <a:lnTo>
                    <a:pt x="900113" y="321469"/>
                  </a:lnTo>
                  <a:lnTo>
                    <a:pt x="900113" y="326232"/>
                  </a:lnTo>
                  <a:lnTo>
                    <a:pt x="1012031" y="326232"/>
                  </a:lnTo>
                  <a:lnTo>
                    <a:pt x="1012031" y="340519"/>
                  </a:lnTo>
                  <a:lnTo>
                    <a:pt x="1047750" y="340519"/>
                  </a:lnTo>
                  <a:lnTo>
                    <a:pt x="1047750" y="354807"/>
                  </a:lnTo>
                  <a:lnTo>
                    <a:pt x="1412081" y="354807"/>
                  </a:lnTo>
                  <a:lnTo>
                    <a:pt x="1416844" y="373857"/>
                  </a:lnTo>
                  <a:lnTo>
                    <a:pt x="1585913" y="373857"/>
                  </a:lnTo>
                  <a:lnTo>
                    <a:pt x="1585913" y="388144"/>
                  </a:lnTo>
                  <a:lnTo>
                    <a:pt x="1790700" y="388144"/>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2" name="Freeform: Shape 101">
              <a:extLst>
                <a:ext uri="{FF2B5EF4-FFF2-40B4-BE49-F238E27FC236}">
                  <a16:creationId xmlns:a16="http://schemas.microsoft.com/office/drawing/2014/main" id="{47E1A465-0742-A776-E41D-732508088A43}"/>
                </a:ext>
              </a:extLst>
            </p:cNvPr>
            <p:cNvSpPr/>
            <p:nvPr/>
          </p:nvSpPr>
          <p:spPr bwMode="auto">
            <a:xfrm>
              <a:off x="3960019" y="2921794"/>
              <a:ext cx="1035844" cy="30956"/>
            </a:xfrm>
            <a:custGeom>
              <a:avLst/>
              <a:gdLst>
                <a:gd name="connsiteX0" fmla="*/ 0 w 1035844"/>
                <a:gd name="connsiteY0" fmla="*/ 0 h 30956"/>
                <a:gd name="connsiteX1" fmla="*/ 607219 w 1035844"/>
                <a:gd name="connsiteY1" fmla="*/ 0 h 30956"/>
                <a:gd name="connsiteX2" fmla="*/ 607219 w 1035844"/>
                <a:gd name="connsiteY2" fmla="*/ 30956 h 30956"/>
                <a:gd name="connsiteX3" fmla="*/ 1035844 w 1035844"/>
                <a:gd name="connsiteY3" fmla="*/ 30956 h 30956"/>
              </a:gdLst>
              <a:ahLst/>
              <a:cxnLst>
                <a:cxn ang="0">
                  <a:pos x="connsiteX0" y="connsiteY0"/>
                </a:cxn>
                <a:cxn ang="0">
                  <a:pos x="connsiteX1" y="connsiteY1"/>
                </a:cxn>
                <a:cxn ang="0">
                  <a:pos x="connsiteX2" y="connsiteY2"/>
                </a:cxn>
                <a:cxn ang="0">
                  <a:pos x="connsiteX3" y="connsiteY3"/>
                </a:cxn>
              </a:cxnLst>
              <a:rect l="l" t="t" r="r" b="b"/>
              <a:pathLst>
                <a:path w="1035844" h="30956">
                  <a:moveTo>
                    <a:pt x="0" y="0"/>
                  </a:moveTo>
                  <a:lnTo>
                    <a:pt x="607219" y="0"/>
                  </a:lnTo>
                  <a:lnTo>
                    <a:pt x="607219" y="30956"/>
                  </a:lnTo>
                  <a:lnTo>
                    <a:pt x="1035844" y="30956"/>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cxnSp>
        <p:nvCxnSpPr>
          <p:cNvPr id="112" name="Straight Connector 111">
            <a:extLst>
              <a:ext uri="{FF2B5EF4-FFF2-40B4-BE49-F238E27FC236}">
                <a16:creationId xmlns:a16="http://schemas.microsoft.com/office/drawing/2014/main" id="{F3A09DAD-3CE8-28C7-66E9-4F51E4B86088}"/>
              </a:ext>
            </a:extLst>
          </p:cNvPr>
          <p:cNvCxnSpPr/>
          <p:nvPr/>
        </p:nvCxnSpPr>
        <p:spPr bwMode="auto">
          <a:xfrm>
            <a:off x="1505012" y="1411246"/>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A1D2D4F9-AFFB-A113-5008-0C9F9B7764BC}"/>
              </a:ext>
            </a:extLst>
          </p:cNvPr>
          <p:cNvCxnSpPr/>
          <p:nvPr/>
        </p:nvCxnSpPr>
        <p:spPr bwMode="auto">
          <a:xfrm>
            <a:off x="1531206" y="1420771"/>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808688AF-F85C-BED2-DB17-7F14354C7C46}"/>
              </a:ext>
            </a:extLst>
          </p:cNvPr>
          <p:cNvCxnSpPr/>
          <p:nvPr/>
        </p:nvCxnSpPr>
        <p:spPr bwMode="auto">
          <a:xfrm>
            <a:off x="1543112" y="1420771"/>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B55213CF-4368-46A1-0838-A12C5CC96307}"/>
              </a:ext>
            </a:extLst>
          </p:cNvPr>
          <p:cNvCxnSpPr/>
          <p:nvPr/>
        </p:nvCxnSpPr>
        <p:spPr bwMode="auto">
          <a:xfrm>
            <a:off x="1571687" y="1442202"/>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6025FE3F-2A91-F410-4471-99C9FB0CFDA2}"/>
              </a:ext>
            </a:extLst>
          </p:cNvPr>
          <p:cNvCxnSpPr/>
          <p:nvPr/>
        </p:nvCxnSpPr>
        <p:spPr bwMode="auto">
          <a:xfrm>
            <a:off x="1583594" y="1442202"/>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CE5146B4-9F54-222D-08AD-922D78E54C2E}"/>
              </a:ext>
            </a:extLst>
          </p:cNvPr>
          <p:cNvCxnSpPr/>
          <p:nvPr/>
        </p:nvCxnSpPr>
        <p:spPr bwMode="auto">
          <a:xfrm>
            <a:off x="1664556" y="1516021"/>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FD85040E-FCA7-C994-3FE5-3DD0161E8798}"/>
              </a:ext>
            </a:extLst>
          </p:cNvPr>
          <p:cNvCxnSpPr/>
          <p:nvPr/>
        </p:nvCxnSpPr>
        <p:spPr bwMode="auto">
          <a:xfrm>
            <a:off x="1771712" y="1725571"/>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00AB5208-8A57-8C69-BF35-D397BA256434}"/>
              </a:ext>
            </a:extLst>
          </p:cNvPr>
          <p:cNvCxnSpPr/>
          <p:nvPr/>
        </p:nvCxnSpPr>
        <p:spPr bwMode="auto">
          <a:xfrm>
            <a:off x="1790762" y="1725571"/>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E57CA7AD-A9BA-4A23-0BBD-093FB28F1BE3}"/>
              </a:ext>
            </a:extLst>
          </p:cNvPr>
          <p:cNvCxnSpPr/>
          <p:nvPr/>
        </p:nvCxnSpPr>
        <p:spPr bwMode="auto">
          <a:xfrm>
            <a:off x="1928874" y="1977983"/>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FB6BFE0A-9943-D429-CD24-AB72CA10F6D5}"/>
              </a:ext>
            </a:extLst>
          </p:cNvPr>
          <p:cNvCxnSpPr/>
          <p:nvPr/>
        </p:nvCxnSpPr>
        <p:spPr bwMode="auto">
          <a:xfrm>
            <a:off x="2107467" y="2168483"/>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0F629114-98E2-CF0D-8391-C9E252A82D56}"/>
              </a:ext>
            </a:extLst>
          </p:cNvPr>
          <p:cNvCxnSpPr/>
          <p:nvPr/>
        </p:nvCxnSpPr>
        <p:spPr bwMode="auto">
          <a:xfrm>
            <a:off x="2012217" y="2113715"/>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BBFA24F0-C8C3-6EDA-DA01-D16091AA00FB}"/>
              </a:ext>
            </a:extLst>
          </p:cNvPr>
          <p:cNvCxnSpPr/>
          <p:nvPr/>
        </p:nvCxnSpPr>
        <p:spPr bwMode="auto">
          <a:xfrm>
            <a:off x="2343211" y="238994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F17D7047-4902-487F-30AA-F0F25AF404A2}"/>
              </a:ext>
            </a:extLst>
          </p:cNvPr>
          <p:cNvCxnSpPr/>
          <p:nvPr/>
        </p:nvCxnSpPr>
        <p:spPr bwMode="auto">
          <a:xfrm>
            <a:off x="2531330" y="2501859"/>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884DA7D5-BE95-EA88-95B6-771167EFEA2D}"/>
              </a:ext>
            </a:extLst>
          </p:cNvPr>
          <p:cNvCxnSpPr/>
          <p:nvPr/>
        </p:nvCxnSpPr>
        <p:spPr bwMode="auto">
          <a:xfrm>
            <a:off x="2674205" y="2578059"/>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0152E8BF-8921-1263-9F5C-DC40D48C1C98}"/>
              </a:ext>
            </a:extLst>
          </p:cNvPr>
          <p:cNvCxnSpPr/>
          <p:nvPr/>
        </p:nvCxnSpPr>
        <p:spPr bwMode="auto">
          <a:xfrm>
            <a:off x="2698017" y="2589965"/>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4733EE72-4DE6-063A-A5A9-F8BCE1B6E7AB}"/>
              </a:ext>
            </a:extLst>
          </p:cNvPr>
          <p:cNvCxnSpPr/>
          <p:nvPr/>
        </p:nvCxnSpPr>
        <p:spPr bwMode="auto">
          <a:xfrm>
            <a:off x="2907567" y="2611397"/>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28BFB481-E1C3-AE81-A5D1-06A93C439ED5}"/>
              </a:ext>
            </a:extLst>
          </p:cNvPr>
          <p:cNvCxnSpPr/>
          <p:nvPr/>
        </p:nvCxnSpPr>
        <p:spPr bwMode="auto">
          <a:xfrm>
            <a:off x="2926617" y="2611397"/>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B3A1FCD8-841B-061A-95D1-0249BA2A2979}"/>
              </a:ext>
            </a:extLst>
          </p:cNvPr>
          <p:cNvCxnSpPr/>
          <p:nvPr/>
        </p:nvCxnSpPr>
        <p:spPr bwMode="auto">
          <a:xfrm>
            <a:off x="3171886" y="2670928"/>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60077D08-D2EA-5B4A-AE7E-42E4C7C1100D}"/>
              </a:ext>
            </a:extLst>
          </p:cNvPr>
          <p:cNvCxnSpPr/>
          <p:nvPr/>
        </p:nvCxnSpPr>
        <p:spPr bwMode="auto">
          <a:xfrm>
            <a:off x="3455254" y="2706647"/>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E77D2211-6BC5-670E-D062-2C83AAA6522F}"/>
              </a:ext>
            </a:extLst>
          </p:cNvPr>
          <p:cNvCxnSpPr/>
          <p:nvPr/>
        </p:nvCxnSpPr>
        <p:spPr bwMode="auto">
          <a:xfrm>
            <a:off x="3548123" y="2718553"/>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D74B48EA-9A40-0C41-3C5B-5BC13CDA46C8}"/>
              </a:ext>
            </a:extLst>
          </p:cNvPr>
          <p:cNvCxnSpPr/>
          <p:nvPr/>
        </p:nvCxnSpPr>
        <p:spPr bwMode="auto">
          <a:xfrm>
            <a:off x="3671948" y="2723316"/>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6E07B8FE-3946-B482-8CFC-F286553AE061}"/>
              </a:ext>
            </a:extLst>
          </p:cNvPr>
          <p:cNvCxnSpPr/>
          <p:nvPr/>
        </p:nvCxnSpPr>
        <p:spPr bwMode="auto">
          <a:xfrm>
            <a:off x="3752910" y="2730459"/>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1933D1E5-9021-AD82-CB6C-03E35C399840}"/>
              </a:ext>
            </a:extLst>
          </p:cNvPr>
          <p:cNvCxnSpPr/>
          <p:nvPr/>
        </p:nvCxnSpPr>
        <p:spPr bwMode="auto">
          <a:xfrm>
            <a:off x="3791010" y="2730459"/>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D3F03523-D6AB-62A0-F224-7AB141C42A9A}"/>
              </a:ext>
            </a:extLst>
          </p:cNvPr>
          <p:cNvCxnSpPr/>
          <p:nvPr/>
        </p:nvCxnSpPr>
        <p:spPr bwMode="auto">
          <a:xfrm>
            <a:off x="3814823" y="2742366"/>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5D0B5452-A7B1-9D36-C621-173A0E1977AE}"/>
              </a:ext>
            </a:extLst>
          </p:cNvPr>
          <p:cNvCxnSpPr/>
          <p:nvPr/>
        </p:nvCxnSpPr>
        <p:spPr bwMode="auto">
          <a:xfrm>
            <a:off x="3841016" y="2742366"/>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ECEDBF46-FF36-CC64-3693-79E16DBAE3EA}"/>
              </a:ext>
            </a:extLst>
          </p:cNvPr>
          <p:cNvCxnSpPr/>
          <p:nvPr/>
        </p:nvCxnSpPr>
        <p:spPr bwMode="auto">
          <a:xfrm>
            <a:off x="3910073" y="2744747"/>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1A0658B9-56F6-8667-7400-3D52A37AAE66}"/>
              </a:ext>
            </a:extLst>
          </p:cNvPr>
          <p:cNvCxnSpPr/>
          <p:nvPr/>
        </p:nvCxnSpPr>
        <p:spPr bwMode="auto">
          <a:xfrm>
            <a:off x="3926742" y="2744747"/>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EC1ACEA6-0BBA-BCE6-310C-F8848633A4C3}"/>
              </a:ext>
            </a:extLst>
          </p:cNvPr>
          <p:cNvCxnSpPr/>
          <p:nvPr/>
        </p:nvCxnSpPr>
        <p:spPr bwMode="auto">
          <a:xfrm>
            <a:off x="3945792" y="2744747"/>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0FA58674-C376-5011-F38E-62743DC345E0}"/>
              </a:ext>
            </a:extLst>
          </p:cNvPr>
          <p:cNvCxnSpPr/>
          <p:nvPr/>
        </p:nvCxnSpPr>
        <p:spPr bwMode="auto">
          <a:xfrm>
            <a:off x="4062473" y="2759035"/>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2E1AC761-6C52-95F0-BED2-DE75D08E9207}"/>
              </a:ext>
            </a:extLst>
          </p:cNvPr>
          <p:cNvCxnSpPr/>
          <p:nvPr/>
        </p:nvCxnSpPr>
        <p:spPr bwMode="auto">
          <a:xfrm>
            <a:off x="4098192" y="2759035"/>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F4F5BDE7-EF83-415D-D313-D806346F8F63}"/>
              </a:ext>
            </a:extLst>
          </p:cNvPr>
          <p:cNvCxnSpPr/>
          <p:nvPr/>
        </p:nvCxnSpPr>
        <p:spPr bwMode="auto">
          <a:xfrm>
            <a:off x="4138674" y="2759035"/>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CA60F99E-3F45-9F15-25F2-90F069AF004F}"/>
              </a:ext>
            </a:extLst>
          </p:cNvPr>
          <p:cNvCxnSpPr/>
          <p:nvPr/>
        </p:nvCxnSpPr>
        <p:spPr bwMode="auto">
          <a:xfrm>
            <a:off x="4248211" y="2766179"/>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2388BA5D-C874-9A15-3C8C-60249738510E}"/>
              </a:ext>
            </a:extLst>
          </p:cNvPr>
          <p:cNvCxnSpPr/>
          <p:nvPr/>
        </p:nvCxnSpPr>
        <p:spPr bwMode="auto">
          <a:xfrm>
            <a:off x="4355368" y="2782848"/>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CCE53DC8-46FC-4DB4-0B71-AEF24AE1CC17}"/>
              </a:ext>
            </a:extLst>
          </p:cNvPr>
          <p:cNvCxnSpPr/>
          <p:nvPr/>
        </p:nvCxnSpPr>
        <p:spPr bwMode="auto">
          <a:xfrm>
            <a:off x="4491099" y="2782848"/>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8DB5C967-577C-E374-101B-EF93755C19F2}"/>
              </a:ext>
            </a:extLst>
          </p:cNvPr>
          <p:cNvCxnSpPr/>
          <p:nvPr/>
        </p:nvCxnSpPr>
        <p:spPr bwMode="auto">
          <a:xfrm>
            <a:off x="4567299" y="2782848"/>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6A2960D4-4DB4-4768-9D33-DC934C9D40D6}"/>
              </a:ext>
            </a:extLst>
          </p:cNvPr>
          <p:cNvCxnSpPr/>
          <p:nvPr/>
        </p:nvCxnSpPr>
        <p:spPr bwMode="auto">
          <a:xfrm>
            <a:off x="4576824" y="2797135"/>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1850415D-00FB-CFAD-652F-6DAE1F69760F}"/>
              </a:ext>
            </a:extLst>
          </p:cNvPr>
          <p:cNvCxnSpPr/>
          <p:nvPr/>
        </p:nvCxnSpPr>
        <p:spPr bwMode="auto">
          <a:xfrm>
            <a:off x="4655405" y="2797135"/>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8AD88297-236D-12C8-EAC5-7D3893F03271}"/>
              </a:ext>
            </a:extLst>
          </p:cNvPr>
          <p:cNvCxnSpPr/>
          <p:nvPr/>
        </p:nvCxnSpPr>
        <p:spPr bwMode="auto">
          <a:xfrm>
            <a:off x="4674455" y="2797135"/>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744EBDAA-4C16-6662-4F57-4AEEB2130BE0}"/>
              </a:ext>
            </a:extLst>
          </p:cNvPr>
          <p:cNvCxnSpPr/>
          <p:nvPr/>
        </p:nvCxnSpPr>
        <p:spPr bwMode="auto">
          <a:xfrm>
            <a:off x="4691124" y="2797135"/>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BF556476-12D3-33B5-7A6C-149B771D09B4}"/>
              </a:ext>
            </a:extLst>
          </p:cNvPr>
          <p:cNvCxnSpPr/>
          <p:nvPr/>
        </p:nvCxnSpPr>
        <p:spPr bwMode="auto">
          <a:xfrm>
            <a:off x="4736368" y="2797135"/>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4215C09D-E543-8ACF-909E-C017FDFD9AA8}"/>
              </a:ext>
            </a:extLst>
          </p:cNvPr>
          <p:cNvCxnSpPr/>
          <p:nvPr/>
        </p:nvCxnSpPr>
        <p:spPr bwMode="auto">
          <a:xfrm>
            <a:off x="4850668" y="2797135"/>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775DA6E1-7C90-8919-EF29-6EA6C02F9F07}"/>
              </a:ext>
            </a:extLst>
          </p:cNvPr>
          <p:cNvCxnSpPr/>
          <p:nvPr/>
        </p:nvCxnSpPr>
        <p:spPr bwMode="auto">
          <a:xfrm>
            <a:off x="4895912" y="2797135"/>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57BC0D89-AC6C-7A6D-11E2-32C02C2368B5}"/>
              </a:ext>
            </a:extLst>
          </p:cNvPr>
          <p:cNvCxnSpPr/>
          <p:nvPr/>
        </p:nvCxnSpPr>
        <p:spPr bwMode="auto">
          <a:xfrm>
            <a:off x="5055455" y="2797135"/>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721DA0F8-EDF2-9E8E-AFEA-F2043CAD1311}"/>
              </a:ext>
            </a:extLst>
          </p:cNvPr>
          <p:cNvCxnSpPr/>
          <p:nvPr/>
        </p:nvCxnSpPr>
        <p:spPr bwMode="auto">
          <a:xfrm>
            <a:off x="5074505" y="2797135"/>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CAA0FD95-E3B6-416F-13D6-0630EC5F3F84}"/>
              </a:ext>
            </a:extLst>
          </p:cNvPr>
          <p:cNvCxnSpPr/>
          <p:nvPr/>
        </p:nvCxnSpPr>
        <p:spPr bwMode="auto">
          <a:xfrm>
            <a:off x="5234049" y="2797135"/>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70E5B7A1-0A53-3D3C-43D5-7638AD93F3BA}"/>
              </a:ext>
            </a:extLst>
          </p:cNvPr>
          <p:cNvCxnSpPr/>
          <p:nvPr/>
        </p:nvCxnSpPr>
        <p:spPr bwMode="auto">
          <a:xfrm>
            <a:off x="5255481" y="2797135"/>
            <a:ext cx="0" cy="72152"/>
          </a:xfrm>
          <a:prstGeom prst="line">
            <a:avLst/>
          </a:prstGeom>
          <a:noFill/>
          <a:ln w="19050" cap="flat" cmpd="sng" algn="ctr">
            <a:solidFill>
              <a:schemeClr val="accent1"/>
            </a:solidFill>
            <a:prstDash val="solid"/>
            <a:round/>
            <a:headEnd type="none" w="med" len="med"/>
            <a:tailEnd type="none" w="med" len="med"/>
          </a:ln>
          <a:effectLst/>
        </p:spPr>
      </p:cxnSp>
      <p:sp>
        <p:nvSpPr>
          <p:cNvPr id="158" name="Freeform: Shape 157">
            <a:extLst>
              <a:ext uri="{FF2B5EF4-FFF2-40B4-BE49-F238E27FC236}">
                <a16:creationId xmlns:a16="http://schemas.microsoft.com/office/drawing/2014/main" id="{32776F43-7BE7-C4EB-0595-14E56DD70F33}"/>
              </a:ext>
            </a:extLst>
          </p:cNvPr>
          <p:cNvSpPr/>
          <p:nvPr/>
        </p:nvSpPr>
        <p:spPr bwMode="auto">
          <a:xfrm>
            <a:off x="1503680" y="1445260"/>
            <a:ext cx="3736340" cy="1374140"/>
          </a:xfrm>
          <a:custGeom>
            <a:avLst/>
            <a:gdLst>
              <a:gd name="connsiteX0" fmla="*/ 0 w 3736340"/>
              <a:gd name="connsiteY0" fmla="*/ 0 h 1374140"/>
              <a:gd name="connsiteX1" fmla="*/ 73660 w 3736340"/>
              <a:gd name="connsiteY1" fmla="*/ 0 h 1374140"/>
              <a:gd name="connsiteX2" fmla="*/ 73660 w 3736340"/>
              <a:gd name="connsiteY2" fmla="*/ 43180 h 1374140"/>
              <a:gd name="connsiteX3" fmla="*/ 93980 w 3736340"/>
              <a:gd name="connsiteY3" fmla="*/ 43180 h 1374140"/>
              <a:gd name="connsiteX4" fmla="*/ 93980 w 3736340"/>
              <a:gd name="connsiteY4" fmla="*/ 55880 h 1374140"/>
              <a:gd name="connsiteX5" fmla="*/ 116840 w 3736340"/>
              <a:gd name="connsiteY5" fmla="*/ 55880 h 1374140"/>
              <a:gd name="connsiteX6" fmla="*/ 116840 w 3736340"/>
              <a:gd name="connsiteY6" fmla="*/ 66040 h 1374140"/>
              <a:gd name="connsiteX7" fmla="*/ 139700 w 3736340"/>
              <a:gd name="connsiteY7" fmla="*/ 66040 h 1374140"/>
              <a:gd name="connsiteX8" fmla="*/ 139700 w 3736340"/>
              <a:gd name="connsiteY8" fmla="*/ 93980 h 1374140"/>
              <a:gd name="connsiteX9" fmla="*/ 165100 w 3736340"/>
              <a:gd name="connsiteY9" fmla="*/ 93980 h 1374140"/>
              <a:gd name="connsiteX10" fmla="*/ 165100 w 3736340"/>
              <a:gd name="connsiteY10" fmla="*/ 137160 h 1374140"/>
              <a:gd name="connsiteX11" fmla="*/ 170180 w 3736340"/>
              <a:gd name="connsiteY11" fmla="*/ 137160 h 1374140"/>
              <a:gd name="connsiteX12" fmla="*/ 170180 w 3736340"/>
              <a:gd name="connsiteY12" fmla="*/ 226060 h 1374140"/>
              <a:gd name="connsiteX13" fmla="*/ 185420 w 3736340"/>
              <a:gd name="connsiteY13" fmla="*/ 226060 h 1374140"/>
              <a:gd name="connsiteX14" fmla="*/ 185420 w 3736340"/>
              <a:gd name="connsiteY14" fmla="*/ 292100 h 1374140"/>
              <a:gd name="connsiteX15" fmla="*/ 208280 w 3736340"/>
              <a:gd name="connsiteY15" fmla="*/ 292100 h 1374140"/>
              <a:gd name="connsiteX16" fmla="*/ 208280 w 3736340"/>
              <a:gd name="connsiteY16" fmla="*/ 299720 h 1374140"/>
              <a:gd name="connsiteX17" fmla="*/ 246380 w 3736340"/>
              <a:gd name="connsiteY17" fmla="*/ 299720 h 1374140"/>
              <a:gd name="connsiteX18" fmla="*/ 246380 w 3736340"/>
              <a:gd name="connsiteY18" fmla="*/ 309880 h 1374140"/>
              <a:gd name="connsiteX19" fmla="*/ 289560 w 3736340"/>
              <a:gd name="connsiteY19" fmla="*/ 309880 h 1374140"/>
              <a:gd name="connsiteX20" fmla="*/ 289560 w 3736340"/>
              <a:gd name="connsiteY20" fmla="*/ 327660 h 1374140"/>
              <a:gd name="connsiteX21" fmla="*/ 307340 w 3736340"/>
              <a:gd name="connsiteY21" fmla="*/ 327660 h 1374140"/>
              <a:gd name="connsiteX22" fmla="*/ 307340 w 3736340"/>
              <a:gd name="connsiteY22" fmla="*/ 350520 h 1374140"/>
              <a:gd name="connsiteX23" fmla="*/ 327660 w 3736340"/>
              <a:gd name="connsiteY23" fmla="*/ 350520 h 1374140"/>
              <a:gd name="connsiteX24" fmla="*/ 327660 w 3736340"/>
              <a:gd name="connsiteY24" fmla="*/ 408940 h 1374140"/>
              <a:gd name="connsiteX25" fmla="*/ 335280 w 3736340"/>
              <a:gd name="connsiteY25" fmla="*/ 408940 h 1374140"/>
              <a:gd name="connsiteX26" fmla="*/ 335280 w 3736340"/>
              <a:gd name="connsiteY26" fmla="*/ 469900 h 1374140"/>
              <a:gd name="connsiteX27" fmla="*/ 347980 w 3736340"/>
              <a:gd name="connsiteY27" fmla="*/ 469900 h 1374140"/>
              <a:gd name="connsiteX28" fmla="*/ 347980 w 3736340"/>
              <a:gd name="connsiteY28" fmla="*/ 510540 h 1374140"/>
              <a:gd name="connsiteX29" fmla="*/ 355600 w 3736340"/>
              <a:gd name="connsiteY29" fmla="*/ 510540 h 1374140"/>
              <a:gd name="connsiteX30" fmla="*/ 355600 w 3736340"/>
              <a:gd name="connsiteY30" fmla="*/ 535940 h 1374140"/>
              <a:gd name="connsiteX31" fmla="*/ 370840 w 3736340"/>
              <a:gd name="connsiteY31" fmla="*/ 535940 h 1374140"/>
              <a:gd name="connsiteX32" fmla="*/ 370840 w 3736340"/>
              <a:gd name="connsiteY32" fmla="*/ 535940 h 1374140"/>
              <a:gd name="connsiteX33" fmla="*/ 386080 w 3736340"/>
              <a:gd name="connsiteY33" fmla="*/ 551180 h 1374140"/>
              <a:gd name="connsiteX34" fmla="*/ 396240 w 3736340"/>
              <a:gd name="connsiteY34" fmla="*/ 561340 h 1374140"/>
              <a:gd name="connsiteX35" fmla="*/ 444500 w 3736340"/>
              <a:gd name="connsiteY35" fmla="*/ 561340 h 1374140"/>
              <a:gd name="connsiteX36" fmla="*/ 444500 w 3736340"/>
              <a:gd name="connsiteY36" fmla="*/ 579120 h 1374140"/>
              <a:gd name="connsiteX37" fmla="*/ 474980 w 3736340"/>
              <a:gd name="connsiteY37" fmla="*/ 579120 h 1374140"/>
              <a:gd name="connsiteX38" fmla="*/ 474980 w 3736340"/>
              <a:gd name="connsiteY38" fmla="*/ 596900 h 1374140"/>
              <a:gd name="connsiteX39" fmla="*/ 495300 w 3736340"/>
              <a:gd name="connsiteY39" fmla="*/ 596900 h 1374140"/>
              <a:gd name="connsiteX40" fmla="*/ 495300 w 3736340"/>
              <a:gd name="connsiteY40" fmla="*/ 655320 h 1374140"/>
              <a:gd name="connsiteX41" fmla="*/ 510540 w 3736340"/>
              <a:gd name="connsiteY41" fmla="*/ 655320 h 1374140"/>
              <a:gd name="connsiteX42" fmla="*/ 510540 w 3736340"/>
              <a:gd name="connsiteY42" fmla="*/ 721360 h 1374140"/>
              <a:gd name="connsiteX43" fmla="*/ 551180 w 3736340"/>
              <a:gd name="connsiteY43" fmla="*/ 721360 h 1374140"/>
              <a:gd name="connsiteX44" fmla="*/ 551180 w 3736340"/>
              <a:gd name="connsiteY44" fmla="*/ 744220 h 1374140"/>
              <a:gd name="connsiteX45" fmla="*/ 584200 w 3736340"/>
              <a:gd name="connsiteY45" fmla="*/ 744220 h 1374140"/>
              <a:gd name="connsiteX46" fmla="*/ 584200 w 3736340"/>
              <a:gd name="connsiteY46" fmla="*/ 767080 h 1374140"/>
              <a:gd name="connsiteX47" fmla="*/ 652780 w 3736340"/>
              <a:gd name="connsiteY47" fmla="*/ 767080 h 1374140"/>
              <a:gd name="connsiteX48" fmla="*/ 652780 w 3736340"/>
              <a:gd name="connsiteY48" fmla="*/ 802640 h 1374140"/>
              <a:gd name="connsiteX49" fmla="*/ 662940 w 3736340"/>
              <a:gd name="connsiteY49" fmla="*/ 802640 h 1374140"/>
              <a:gd name="connsiteX50" fmla="*/ 662940 w 3736340"/>
              <a:gd name="connsiteY50" fmla="*/ 835660 h 1374140"/>
              <a:gd name="connsiteX51" fmla="*/ 670560 w 3736340"/>
              <a:gd name="connsiteY51" fmla="*/ 835660 h 1374140"/>
              <a:gd name="connsiteX52" fmla="*/ 670560 w 3736340"/>
              <a:gd name="connsiteY52" fmla="*/ 871220 h 1374140"/>
              <a:gd name="connsiteX53" fmla="*/ 690880 w 3736340"/>
              <a:gd name="connsiteY53" fmla="*/ 871220 h 1374140"/>
              <a:gd name="connsiteX54" fmla="*/ 690880 w 3736340"/>
              <a:gd name="connsiteY54" fmla="*/ 901700 h 1374140"/>
              <a:gd name="connsiteX55" fmla="*/ 708660 w 3736340"/>
              <a:gd name="connsiteY55" fmla="*/ 901700 h 1374140"/>
              <a:gd name="connsiteX56" fmla="*/ 708660 w 3736340"/>
              <a:gd name="connsiteY56" fmla="*/ 924560 h 1374140"/>
              <a:gd name="connsiteX57" fmla="*/ 734060 w 3736340"/>
              <a:gd name="connsiteY57" fmla="*/ 924560 h 1374140"/>
              <a:gd name="connsiteX58" fmla="*/ 734060 w 3736340"/>
              <a:gd name="connsiteY58" fmla="*/ 939800 h 1374140"/>
              <a:gd name="connsiteX59" fmla="*/ 795020 w 3736340"/>
              <a:gd name="connsiteY59" fmla="*/ 939800 h 1374140"/>
              <a:gd name="connsiteX60" fmla="*/ 795020 w 3736340"/>
              <a:gd name="connsiteY60" fmla="*/ 949960 h 1374140"/>
              <a:gd name="connsiteX61" fmla="*/ 815340 w 3736340"/>
              <a:gd name="connsiteY61" fmla="*/ 949960 h 1374140"/>
              <a:gd name="connsiteX62" fmla="*/ 815340 w 3736340"/>
              <a:gd name="connsiteY62" fmla="*/ 975360 h 1374140"/>
              <a:gd name="connsiteX63" fmla="*/ 840740 w 3736340"/>
              <a:gd name="connsiteY63" fmla="*/ 975360 h 1374140"/>
              <a:gd name="connsiteX64" fmla="*/ 840740 w 3736340"/>
              <a:gd name="connsiteY64" fmla="*/ 1005840 h 1374140"/>
              <a:gd name="connsiteX65" fmla="*/ 868680 w 3736340"/>
              <a:gd name="connsiteY65" fmla="*/ 1005840 h 1374140"/>
              <a:gd name="connsiteX66" fmla="*/ 868680 w 3736340"/>
              <a:gd name="connsiteY66" fmla="*/ 1016000 h 1374140"/>
              <a:gd name="connsiteX67" fmla="*/ 901700 w 3736340"/>
              <a:gd name="connsiteY67" fmla="*/ 1016000 h 1374140"/>
              <a:gd name="connsiteX68" fmla="*/ 901700 w 3736340"/>
              <a:gd name="connsiteY68" fmla="*/ 1018540 h 1374140"/>
              <a:gd name="connsiteX69" fmla="*/ 934720 w 3736340"/>
              <a:gd name="connsiteY69" fmla="*/ 1018540 h 1374140"/>
              <a:gd name="connsiteX70" fmla="*/ 934720 w 3736340"/>
              <a:gd name="connsiteY70" fmla="*/ 1026160 h 1374140"/>
              <a:gd name="connsiteX71" fmla="*/ 980440 w 3736340"/>
              <a:gd name="connsiteY71" fmla="*/ 1026160 h 1374140"/>
              <a:gd name="connsiteX72" fmla="*/ 980440 w 3736340"/>
              <a:gd name="connsiteY72" fmla="*/ 1041400 h 1374140"/>
              <a:gd name="connsiteX73" fmla="*/ 995680 w 3736340"/>
              <a:gd name="connsiteY73" fmla="*/ 1041400 h 1374140"/>
              <a:gd name="connsiteX74" fmla="*/ 995680 w 3736340"/>
              <a:gd name="connsiteY74" fmla="*/ 1071880 h 1374140"/>
              <a:gd name="connsiteX75" fmla="*/ 1003300 w 3736340"/>
              <a:gd name="connsiteY75" fmla="*/ 1071880 h 1374140"/>
              <a:gd name="connsiteX76" fmla="*/ 1003300 w 3736340"/>
              <a:gd name="connsiteY76" fmla="*/ 1092200 h 1374140"/>
              <a:gd name="connsiteX77" fmla="*/ 1051560 w 3736340"/>
              <a:gd name="connsiteY77" fmla="*/ 1092200 h 1374140"/>
              <a:gd name="connsiteX78" fmla="*/ 1051560 w 3736340"/>
              <a:gd name="connsiteY78" fmla="*/ 1107440 h 1374140"/>
              <a:gd name="connsiteX79" fmla="*/ 1097280 w 3736340"/>
              <a:gd name="connsiteY79" fmla="*/ 1107440 h 1374140"/>
              <a:gd name="connsiteX80" fmla="*/ 1097280 w 3736340"/>
              <a:gd name="connsiteY80" fmla="*/ 1120140 h 1374140"/>
              <a:gd name="connsiteX81" fmla="*/ 1158240 w 3736340"/>
              <a:gd name="connsiteY81" fmla="*/ 1120140 h 1374140"/>
              <a:gd name="connsiteX82" fmla="*/ 1158240 w 3736340"/>
              <a:gd name="connsiteY82" fmla="*/ 1153160 h 1374140"/>
              <a:gd name="connsiteX83" fmla="*/ 1170940 w 3736340"/>
              <a:gd name="connsiteY83" fmla="*/ 1153160 h 1374140"/>
              <a:gd name="connsiteX84" fmla="*/ 1170940 w 3736340"/>
              <a:gd name="connsiteY84" fmla="*/ 1176020 h 1374140"/>
              <a:gd name="connsiteX85" fmla="*/ 1249680 w 3736340"/>
              <a:gd name="connsiteY85" fmla="*/ 1176020 h 1374140"/>
              <a:gd name="connsiteX86" fmla="*/ 1249680 w 3736340"/>
              <a:gd name="connsiteY86" fmla="*/ 1183640 h 1374140"/>
              <a:gd name="connsiteX87" fmla="*/ 1333500 w 3736340"/>
              <a:gd name="connsiteY87" fmla="*/ 1183640 h 1374140"/>
              <a:gd name="connsiteX88" fmla="*/ 1333500 w 3736340"/>
              <a:gd name="connsiteY88" fmla="*/ 1193800 h 1374140"/>
              <a:gd name="connsiteX89" fmla="*/ 1353820 w 3736340"/>
              <a:gd name="connsiteY89" fmla="*/ 1193800 h 1374140"/>
              <a:gd name="connsiteX90" fmla="*/ 1353820 w 3736340"/>
              <a:gd name="connsiteY90" fmla="*/ 1203960 h 1374140"/>
              <a:gd name="connsiteX91" fmla="*/ 1506220 w 3736340"/>
              <a:gd name="connsiteY91" fmla="*/ 1203960 h 1374140"/>
              <a:gd name="connsiteX92" fmla="*/ 1506220 w 3736340"/>
              <a:gd name="connsiteY92" fmla="*/ 1214120 h 1374140"/>
              <a:gd name="connsiteX93" fmla="*/ 1574800 w 3736340"/>
              <a:gd name="connsiteY93" fmla="*/ 1214120 h 1374140"/>
              <a:gd name="connsiteX94" fmla="*/ 1577340 w 3736340"/>
              <a:gd name="connsiteY94" fmla="*/ 1221740 h 1374140"/>
              <a:gd name="connsiteX95" fmla="*/ 1640840 w 3736340"/>
              <a:gd name="connsiteY95" fmla="*/ 1221740 h 1374140"/>
              <a:gd name="connsiteX96" fmla="*/ 1640840 w 3736340"/>
              <a:gd name="connsiteY96" fmla="*/ 1247140 h 1374140"/>
              <a:gd name="connsiteX97" fmla="*/ 1663700 w 3736340"/>
              <a:gd name="connsiteY97" fmla="*/ 1247140 h 1374140"/>
              <a:gd name="connsiteX98" fmla="*/ 1681480 w 3736340"/>
              <a:gd name="connsiteY98" fmla="*/ 1264920 h 1374140"/>
              <a:gd name="connsiteX99" fmla="*/ 1767840 w 3736340"/>
              <a:gd name="connsiteY99" fmla="*/ 1264920 h 1374140"/>
              <a:gd name="connsiteX100" fmla="*/ 1770380 w 3736340"/>
              <a:gd name="connsiteY100" fmla="*/ 1275080 h 1374140"/>
              <a:gd name="connsiteX101" fmla="*/ 1811020 w 3736340"/>
              <a:gd name="connsiteY101" fmla="*/ 1277620 h 1374140"/>
              <a:gd name="connsiteX102" fmla="*/ 1811020 w 3736340"/>
              <a:gd name="connsiteY102" fmla="*/ 1287780 h 1374140"/>
              <a:gd name="connsiteX103" fmla="*/ 1920240 w 3736340"/>
              <a:gd name="connsiteY103" fmla="*/ 1287780 h 1374140"/>
              <a:gd name="connsiteX104" fmla="*/ 1920240 w 3736340"/>
              <a:gd name="connsiteY104" fmla="*/ 1297940 h 1374140"/>
              <a:gd name="connsiteX105" fmla="*/ 1991360 w 3736340"/>
              <a:gd name="connsiteY105" fmla="*/ 1297940 h 1374140"/>
              <a:gd name="connsiteX106" fmla="*/ 1991360 w 3736340"/>
              <a:gd name="connsiteY106" fmla="*/ 1308100 h 1374140"/>
              <a:gd name="connsiteX107" fmla="*/ 2016760 w 3736340"/>
              <a:gd name="connsiteY107" fmla="*/ 1308100 h 1374140"/>
              <a:gd name="connsiteX108" fmla="*/ 2016760 w 3736340"/>
              <a:gd name="connsiteY108" fmla="*/ 1318260 h 1374140"/>
              <a:gd name="connsiteX109" fmla="*/ 2288540 w 3736340"/>
              <a:gd name="connsiteY109" fmla="*/ 1318260 h 1374140"/>
              <a:gd name="connsiteX110" fmla="*/ 2288540 w 3736340"/>
              <a:gd name="connsiteY110" fmla="*/ 1336040 h 1374140"/>
              <a:gd name="connsiteX111" fmla="*/ 2499360 w 3736340"/>
              <a:gd name="connsiteY111" fmla="*/ 1336040 h 1374140"/>
              <a:gd name="connsiteX112" fmla="*/ 2499360 w 3736340"/>
              <a:gd name="connsiteY112" fmla="*/ 1336040 h 1374140"/>
              <a:gd name="connsiteX113" fmla="*/ 2522220 w 3736340"/>
              <a:gd name="connsiteY113" fmla="*/ 1336040 h 1374140"/>
              <a:gd name="connsiteX114" fmla="*/ 2522220 w 3736340"/>
              <a:gd name="connsiteY114" fmla="*/ 1348740 h 1374140"/>
              <a:gd name="connsiteX115" fmla="*/ 2722880 w 3736340"/>
              <a:gd name="connsiteY115" fmla="*/ 1348740 h 1374140"/>
              <a:gd name="connsiteX116" fmla="*/ 2722880 w 3736340"/>
              <a:gd name="connsiteY116" fmla="*/ 1358900 h 1374140"/>
              <a:gd name="connsiteX117" fmla="*/ 2745740 w 3736340"/>
              <a:gd name="connsiteY117" fmla="*/ 1358900 h 1374140"/>
              <a:gd name="connsiteX118" fmla="*/ 2745740 w 3736340"/>
              <a:gd name="connsiteY118" fmla="*/ 1371600 h 1374140"/>
              <a:gd name="connsiteX119" fmla="*/ 2783840 w 3736340"/>
              <a:gd name="connsiteY119" fmla="*/ 1374140 h 1374140"/>
              <a:gd name="connsiteX120" fmla="*/ 3736340 w 3736340"/>
              <a:gd name="connsiteY120" fmla="*/ 1374140 h 1374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3736340" h="1374140">
                <a:moveTo>
                  <a:pt x="0" y="0"/>
                </a:moveTo>
                <a:lnTo>
                  <a:pt x="73660" y="0"/>
                </a:lnTo>
                <a:lnTo>
                  <a:pt x="73660" y="43180"/>
                </a:lnTo>
                <a:lnTo>
                  <a:pt x="93980" y="43180"/>
                </a:lnTo>
                <a:lnTo>
                  <a:pt x="93980" y="55880"/>
                </a:lnTo>
                <a:lnTo>
                  <a:pt x="116840" y="55880"/>
                </a:lnTo>
                <a:lnTo>
                  <a:pt x="116840" y="66040"/>
                </a:lnTo>
                <a:lnTo>
                  <a:pt x="139700" y="66040"/>
                </a:lnTo>
                <a:lnTo>
                  <a:pt x="139700" y="93980"/>
                </a:lnTo>
                <a:lnTo>
                  <a:pt x="165100" y="93980"/>
                </a:lnTo>
                <a:lnTo>
                  <a:pt x="165100" y="137160"/>
                </a:lnTo>
                <a:lnTo>
                  <a:pt x="170180" y="137160"/>
                </a:lnTo>
                <a:lnTo>
                  <a:pt x="170180" y="226060"/>
                </a:lnTo>
                <a:lnTo>
                  <a:pt x="185420" y="226060"/>
                </a:lnTo>
                <a:lnTo>
                  <a:pt x="185420" y="292100"/>
                </a:lnTo>
                <a:lnTo>
                  <a:pt x="208280" y="292100"/>
                </a:lnTo>
                <a:lnTo>
                  <a:pt x="208280" y="299720"/>
                </a:lnTo>
                <a:lnTo>
                  <a:pt x="246380" y="299720"/>
                </a:lnTo>
                <a:lnTo>
                  <a:pt x="246380" y="309880"/>
                </a:lnTo>
                <a:lnTo>
                  <a:pt x="289560" y="309880"/>
                </a:lnTo>
                <a:lnTo>
                  <a:pt x="289560" y="327660"/>
                </a:lnTo>
                <a:lnTo>
                  <a:pt x="307340" y="327660"/>
                </a:lnTo>
                <a:lnTo>
                  <a:pt x="307340" y="350520"/>
                </a:lnTo>
                <a:lnTo>
                  <a:pt x="327660" y="350520"/>
                </a:lnTo>
                <a:lnTo>
                  <a:pt x="327660" y="408940"/>
                </a:lnTo>
                <a:lnTo>
                  <a:pt x="335280" y="408940"/>
                </a:lnTo>
                <a:lnTo>
                  <a:pt x="335280" y="469900"/>
                </a:lnTo>
                <a:lnTo>
                  <a:pt x="347980" y="469900"/>
                </a:lnTo>
                <a:lnTo>
                  <a:pt x="347980" y="510540"/>
                </a:lnTo>
                <a:lnTo>
                  <a:pt x="355600" y="510540"/>
                </a:lnTo>
                <a:lnTo>
                  <a:pt x="355600" y="535940"/>
                </a:lnTo>
                <a:lnTo>
                  <a:pt x="370840" y="535940"/>
                </a:lnTo>
                <a:lnTo>
                  <a:pt x="370840" y="535940"/>
                </a:lnTo>
                <a:lnTo>
                  <a:pt x="386080" y="551180"/>
                </a:lnTo>
                <a:lnTo>
                  <a:pt x="396240" y="561340"/>
                </a:lnTo>
                <a:lnTo>
                  <a:pt x="444500" y="561340"/>
                </a:lnTo>
                <a:lnTo>
                  <a:pt x="444500" y="579120"/>
                </a:lnTo>
                <a:lnTo>
                  <a:pt x="474980" y="579120"/>
                </a:lnTo>
                <a:lnTo>
                  <a:pt x="474980" y="596900"/>
                </a:lnTo>
                <a:lnTo>
                  <a:pt x="495300" y="596900"/>
                </a:lnTo>
                <a:lnTo>
                  <a:pt x="495300" y="655320"/>
                </a:lnTo>
                <a:lnTo>
                  <a:pt x="510540" y="655320"/>
                </a:lnTo>
                <a:lnTo>
                  <a:pt x="510540" y="721360"/>
                </a:lnTo>
                <a:lnTo>
                  <a:pt x="551180" y="721360"/>
                </a:lnTo>
                <a:lnTo>
                  <a:pt x="551180" y="744220"/>
                </a:lnTo>
                <a:lnTo>
                  <a:pt x="584200" y="744220"/>
                </a:lnTo>
                <a:lnTo>
                  <a:pt x="584200" y="767080"/>
                </a:lnTo>
                <a:lnTo>
                  <a:pt x="652780" y="767080"/>
                </a:lnTo>
                <a:lnTo>
                  <a:pt x="652780" y="802640"/>
                </a:lnTo>
                <a:lnTo>
                  <a:pt x="662940" y="802640"/>
                </a:lnTo>
                <a:lnTo>
                  <a:pt x="662940" y="835660"/>
                </a:lnTo>
                <a:lnTo>
                  <a:pt x="670560" y="835660"/>
                </a:lnTo>
                <a:lnTo>
                  <a:pt x="670560" y="871220"/>
                </a:lnTo>
                <a:lnTo>
                  <a:pt x="690880" y="871220"/>
                </a:lnTo>
                <a:lnTo>
                  <a:pt x="690880" y="901700"/>
                </a:lnTo>
                <a:lnTo>
                  <a:pt x="708660" y="901700"/>
                </a:lnTo>
                <a:lnTo>
                  <a:pt x="708660" y="924560"/>
                </a:lnTo>
                <a:lnTo>
                  <a:pt x="734060" y="924560"/>
                </a:lnTo>
                <a:lnTo>
                  <a:pt x="734060" y="939800"/>
                </a:lnTo>
                <a:lnTo>
                  <a:pt x="795020" y="939800"/>
                </a:lnTo>
                <a:lnTo>
                  <a:pt x="795020" y="949960"/>
                </a:lnTo>
                <a:lnTo>
                  <a:pt x="815340" y="949960"/>
                </a:lnTo>
                <a:lnTo>
                  <a:pt x="815340" y="975360"/>
                </a:lnTo>
                <a:lnTo>
                  <a:pt x="840740" y="975360"/>
                </a:lnTo>
                <a:lnTo>
                  <a:pt x="840740" y="1005840"/>
                </a:lnTo>
                <a:lnTo>
                  <a:pt x="868680" y="1005840"/>
                </a:lnTo>
                <a:lnTo>
                  <a:pt x="868680" y="1016000"/>
                </a:lnTo>
                <a:lnTo>
                  <a:pt x="901700" y="1016000"/>
                </a:lnTo>
                <a:lnTo>
                  <a:pt x="901700" y="1018540"/>
                </a:lnTo>
                <a:lnTo>
                  <a:pt x="934720" y="1018540"/>
                </a:lnTo>
                <a:lnTo>
                  <a:pt x="934720" y="1026160"/>
                </a:lnTo>
                <a:lnTo>
                  <a:pt x="980440" y="1026160"/>
                </a:lnTo>
                <a:lnTo>
                  <a:pt x="980440" y="1041400"/>
                </a:lnTo>
                <a:lnTo>
                  <a:pt x="995680" y="1041400"/>
                </a:lnTo>
                <a:lnTo>
                  <a:pt x="995680" y="1071880"/>
                </a:lnTo>
                <a:lnTo>
                  <a:pt x="1003300" y="1071880"/>
                </a:lnTo>
                <a:lnTo>
                  <a:pt x="1003300" y="1092200"/>
                </a:lnTo>
                <a:lnTo>
                  <a:pt x="1051560" y="1092200"/>
                </a:lnTo>
                <a:lnTo>
                  <a:pt x="1051560" y="1107440"/>
                </a:lnTo>
                <a:lnTo>
                  <a:pt x="1097280" y="1107440"/>
                </a:lnTo>
                <a:lnTo>
                  <a:pt x="1097280" y="1120140"/>
                </a:lnTo>
                <a:lnTo>
                  <a:pt x="1158240" y="1120140"/>
                </a:lnTo>
                <a:lnTo>
                  <a:pt x="1158240" y="1153160"/>
                </a:lnTo>
                <a:lnTo>
                  <a:pt x="1170940" y="1153160"/>
                </a:lnTo>
                <a:lnTo>
                  <a:pt x="1170940" y="1176020"/>
                </a:lnTo>
                <a:lnTo>
                  <a:pt x="1249680" y="1176020"/>
                </a:lnTo>
                <a:lnTo>
                  <a:pt x="1249680" y="1183640"/>
                </a:lnTo>
                <a:lnTo>
                  <a:pt x="1333500" y="1183640"/>
                </a:lnTo>
                <a:lnTo>
                  <a:pt x="1333500" y="1193800"/>
                </a:lnTo>
                <a:lnTo>
                  <a:pt x="1353820" y="1193800"/>
                </a:lnTo>
                <a:lnTo>
                  <a:pt x="1353820" y="1203960"/>
                </a:lnTo>
                <a:lnTo>
                  <a:pt x="1506220" y="1203960"/>
                </a:lnTo>
                <a:lnTo>
                  <a:pt x="1506220" y="1214120"/>
                </a:lnTo>
                <a:lnTo>
                  <a:pt x="1574800" y="1214120"/>
                </a:lnTo>
                <a:lnTo>
                  <a:pt x="1577340" y="1221740"/>
                </a:lnTo>
                <a:lnTo>
                  <a:pt x="1640840" y="1221740"/>
                </a:lnTo>
                <a:lnTo>
                  <a:pt x="1640840" y="1247140"/>
                </a:lnTo>
                <a:lnTo>
                  <a:pt x="1663700" y="1247140"/>
                </a:lnTo>
                <a:lnTo>
                  <a:pt x="1681480" y="1264920"/>
                </a:lnTo>
                <a:lnTo>
                  <a:pt x="1767840" y="1264920"/>
                </a:lnTo>
                <a:lnTo>
                  <a:pt x="1770380" y="1275080"/>
                </a:lnTo>
                <a:lnTo>
                  <a:pt x="1811020" y="1277620"/>
                </a:lnTo>
                <a:lnTo>
                  <a:pt x="1811020" y="1287780"/>
                </a:lnTo>
                <a:lnTo>
                  <a:pt x="1920240" y="1287780"/>
                </a:lnTo>
                <a:lnTo>
                  <a:pt x="1920240" y="1297940"/>
                </a:lnTo>
                <a:lnTo>
                  <a:pt x="1991360" y="1297940"/>
                </a:lnTo>
                <a:lnTo>
                  <a:pt x="1991360" y="1308100"/>
                </a:lnTo>
                <a:lnTo>
                  <a:pt x="2016760" y="1308100"/>
                </a:lnTo>
                <a:lnTo>
                  <a:pt x="2016760" y="1318260"/>
                </a:lnTo>
                <a:lnTo>
                  <a:pt x="2288540" y="1318260"/>
                </a:lnTo>
                <a:lnTo>
                  <a:pt x="2288540" y="1336040"/>
                </a:lnTo>
                <a:lnTo>
                  <a:pt x="2499360" y="1336040"/>
                </a:lnTo>
                <a:lnTo>
                  <a:pt x="2499360" y="1336040"/>
                </a:lnTo>
                <a:lnTo>
                  <a:pt x="2522220" y="1336040"/>
                </a:lnTo>
                <a:lnTo>
                  <a:pt x="2522220" y="1348740"/>
                </a:lnTo>
                <a:lnTo>
                  <a:pt x="2722880" y="1348740"/>
                </a:lnTo>
                <a:lnTo>
                  <a:pt x="2722880" y="1358900"/>
                </a:lnTo>
                <a:lnTo>
                  <a:pt x="2745740" y="1358900"/>
                </a:lnTo>
                <a:lnTo>
                  <a:pt x="2745740" y="1371600"/>
                </a:lnTo>
                <a:lnTo>
                  <a:pt x="2783840" y="1374140"/>
                </a:lnTo>
                <a:lnTo>
                  <a:pt x="3736340" y="137414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0" name="TextBox 159">
            <a:extLst>
              <a:ext uri="{FF2B5EF4-FFF2-40B4-BE49-F238E27FC236}">
                <a16:creationId xmlns:a16="http://schemas.microsoft.com/office/drawing/2014/main" id="{8BEAE3AC-3404-A3F7-8B33-272644A66038}"/>
              </a:ext>
            </a:extLst>
          </p:cNvPr>
          <p:cNvSpPr txBox="1"/>
          <p:nvPr/>
        </p:nvSpPr>
        <p:spPr bwMode="auto">
          <a:xfrm>
            <a:off x="3525357" y="1252418"/>
            <a:ext cx="1811166"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nchor="b" anchorCtr="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Median PFS, Mo (95% CI)</a:t>
            </a: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6.7 (5.6-7.4)</a:t>
            </a: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3.8 (3.6-5.0)</a:t>
            </a:r>
          </a:p>
        </p:txBody>
      </p:sp>
      <p:grpSp>
        <p:nvGrpSpPr>
          <p:cNvPr id="161" name="Group 160">
            <a:extLst>
              <a:ext uri="{FF2B5EF4-FFF2-40B4-BE49-F238E27FC236}">
                <a16:creationId xmlns:a16="http://schemas.microsoft.com/office/drawing/2014/main" id="{F586F2DC-E253-666D-A2EC-D970AD42F4FC}"/>
              </a:ext>
            </a:extLst>
          </p:cNvPr>
          <p:cNvGrpSpPr/>
          <p:nvPr/>
        </p:nvGrpSpPr>
        <p:grpSpPr>
          <a:xfrm>
            <a:off x="3136548" y="1439703"/>
            <a:ext cx="1277359" cy="646331"/>
            <a:chOff x="2735165" y="2303954"/>
            <a:chExt cx="1335253" cy="826083"/>
          </a:xfrm>
        </p:grpSpPr>
        <p:sp>
          <p:nvSpPr>
            <p:cNvPr id="162" name="TextBox 161">
              <a:extLst>
                <a:ext uri="{FF2B5EF4-FFF2-40B4-BE49-F238E27FC236}">
                  <a16:creationId xmlns:a16="http://schemas.microsoft.com/office/drawing/2014/main" id="{B78A90FD-7AAC-2426-BDD5-D4B6BB05B6A0}"/>
                </a:ext>
              </a:extLst>
            </p:cNvPr>
            <p:cNvSpPr txBox="1"/>
            <p:nvPr/>
          </p:nvSpPr>
          <p:spPr bwMode="auto">
            <a:xfrm>
              <a:off x="2911266" y="2303954"/>
              <a:ext cx="1159152" cy="8260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LEN + pembro</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Chemotherapy</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Censored</a:t>
              </a:r>
            </a:p>
          </p:txBody>
        </p:sp>
        <p:cxnSp>
          <p:nvCxnSpPr>
            <p:cNvPr id="163" name="Straight Connector 162">
              <a:extLst>
                <a:ext uri="{FF2B5EF4-FFF2-40B4-BE49-F238E27FC236}">
                  <a16:creationId xmlns:a16="http://schemas.microsoft.com/office/drawing/2014/main" id="{32DC793C-CC4B-EF64-D601-F418263734EE}"/>
                </a:ext>
              </a:extLst>
            </p:cNvPr>
            <p:cNvCxnSpPr/>
            <p:nvPr/>
          </p:nvCxnSpPr>
          <p:spPr bwMode="auto">
            <a:xfrm>
              <a:off x="2735165" y="2456529"/>
              <a:ext cx="209353" cy="0"/>
            </a:xfrm>
            <a:prstGeom prst="line">
              <a:avLst/>
            </a:prstGeom>
            <a:noFill/>
            <a:ln w="28575" cap="flat" cmpd="sng" algn="ctr">
              <a:solidFill>
                <a:schemeClr val="accent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A999B770-481C-80B4-AF35-494BDB6170C1}"/>
                </a:ext>
              </a:extLst>
            </p:cNvPr>
            <p:cNvCxnSpPr/>
            <p:nvPr/>
          </p:nvCxnSpPr>
          <p:spPr bwMode="auto">
            <a:xfrm>
              <a:off x="2735165" y="2667118"/>
              <a:ext cx="209353" cy="0"/>
            </a:xfrm>
            <a:prstGeom prst="line">
              <a:avLst/>
            </a:prstGeom>
            <a:noFill/>
            <a:ln w="28575" cap="flat" cmpd="sng" algn="ctr">
              <a:solidFill>
                <a:schemeClr val="accent3"/>
              </a:solidFill>
              <a:prstDash val="solid"/>
              <a:round/>
              <a:headEnd type="none" w="med" len="med"/>
              <a:tailEnd type="none" w="med" len="med"/>
            </a:ln>
            <a:effectLst/>
          </p:spPr>
        </p:cxnSp>
      </p:grpSp>
      <p:sp>
        <p:nvSpPr>
          <p:cNvPr id="165" name="TextBox 164">
            <a:extLst>
              <a:ext uri="{FF2B5EF4-FFF2-40B4-BE49-F238E27FC236}">
                <a16:creationId xmlns:a16="http://schemas.microsoft.com/office/drawing/2014/main" id="{F0DD3F9C-7C2A-79EE-526F-471CEB39564C}"/>
              </a:ext>
            </a:extLst>
          </p:cNvPr>
          <p:cNvSpPr txBox="1"/>
          <p:nvPr/>
        </p:nvSpPr>
        <p:spPr bwMode="auto">
          <a:xfrm>
            <a:off x="3638593" y="1999016"/>
            <a:ext cx="2027222"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HR for progression or death: </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0.60 (0.50-0.72)</a:t>
            </a:r>
          </a:p>
        </p:txBody>
      </p:sp>
      <p:graphicFrame>
        <p:nvGraphicFramePr>
          <p:cNvPr id="167" name="Table 167">
            <a:extLst>
              <a:ext uri="{FF2B5EF4-FFF2-40B4-BE49-F238E27FC236}">
                <a16:creationId xmlns:a16="http://schemas.microsoft.com/office/drawing/2014/main" id="{D76FE25C-4FFF-27CE-C17A-8B12082FE9B0}"/>
              </a:ext>
            </a:extLst>
          </p:cNvPr>
          <p:cNvGraphicFramePr>
            <a:graphicFrameLocks noGrp="1"/>
          </p:cNvGraphicFramePr>
          <p:nvPr>
            <p:extLst>
              <p:ext uri="{D42A27DB-BD31-4B8C-83A1-F6EECF244321}">
                <p14:modId xmlns:p14="http://schemas.microsoft.com/office/powerpoint/2010/main" val="399699408"/>
              </p:ext>
            </p:extLst>
          </p:nvPr>
        </p:nvGraphicFramePr>
        <p:xfrm>
          <a:off x="502738" y="3240858"/>
          <a:ext cx="4930934" cy="480060"/>
        </p:xfrm>
        <a:graphic>
          <a:graphicData uri="http://schemas.openxmlformats.org/drawingml/2006/table">
            <a:tbl>
              <a:tblPr firstRow="1" bandRow="1">
                <a:tableStyleId>{93296810-A885-4BE3-A3E7-6D5BEEA58F35}</a:tableStyleId>
              </a:tblPr>
              <a:tblGrid>
                <a:gridCol w="855509">
                  <a:extLst>
                    <a:ext uri="{9D8B030D-6E8A-4147-A177-3AD203B41FA5}">
                      <a16:colId xmlns:a16="http://schemas.microsoft.com/office/drawing/2014/main" val="2088947100"/>
                    </a:ext>
                  </a:extLst>
                </a:gridCol>
                <a:gridCol w="271695">
                  <a:extLst>
                    <a:ext uri="{9D8B030D-6E8A-4147-A177-3AD203B41FA5}">
                      <a16:colId xmlns:a16="http://schemas.microsoft.com/office/drawing/2014/main" val="2805439361"/>
                    </a:ext>
                  </a:extLst>
                </a:gridCol>
                <a:gridCol w="271695">
                  <a:extLst>
                    <a:ext uri="{9D8B030D-6E8A-4147-A177-3AD203B41FA5}">
                      <a16:colId xmlns:a16="http://schemas.microsoft.com/office/drawing/2014/main" val="637038133"/>
                    </a:ext>
                  </a:extLst>
                </a:gridCol>
                <a:gridCol w="271695">
                  <a:extLst>
                    <a:ext uri="{9D8B030D-6E8A-4147-A177-3AD203B41FA5}">
                      <a16:colId xmlns:a16="http://schemas.microsoft.com/office/drawing/2014/main" val="281554751"/>
                    </a:ext>
                  </a:extLst>
                </a:gridCol>
                <a:gridCol w="271695">
                  <a:extLst>
                    <a:ext uri="{9D8B030D-6E8A-4147-A177-3AD203B41FA5}">
                      <a16:colId xmlns:a16="http://schemas.microsoft.com/office/drawing/2014/main" val="146333827"/>
                    </a:ext>
                  </a:extLst>
                </a:gridCol>
                <a:gridCol w="271695">
                  <a:extLst>
                    <a:ext uri="{9D8B030D-6E8A-4147-A177-3AD203B41FA5}">
                      <a16:colId xmlns:a16="http://schemas.microsoft.com/office/drawing/2014/main" val="3594535462"/>
                    </a:ext>
                  </a:extLst>
                </a:gridCol>
                <a:gridCol w="271695">
                  <a:extLst>
                    <a:ext uri="{9D8B030D-6E8A-4147-A177-3AD203B41FA5}">
                      <a16:colId xmlns:a16="http://schemas.microsoft.com/office/drawing/2014/main" val="1431239169"/>
                    </a:ext>
                  </a:extLst>
                </a:gridCol>
                <a:gridCol w="271695">
                  <a:extLst>
                    <a:ext uri="{9D8B030D-6E8A-4147-A177-3AD203B41FA5}">
                      <a16:colId xmlns:a16="http://schemas.microsoft.com/office/drawing/2014/main" val="812137047"/>
                    </a:ext>
                  </a:extLst>
                </a:gridCol>
                <a:gridCol w="271695">
                  <a:extLst>
                    <a:ext uri="{9D8B030D-6E8A-4147-A177-3AD203B41FA5}">
                      <a16:colId xmlns:a16="http://schemas.microsoft.com/office/drawing/2014/main" val="724972688"/>
                    </a:ext>
                  </a:extLst>
                </a:gridCol>
                <a:gridCol w="271695">
                  <a:extLst>
                    <a:ext uri="{9D8B030D-6E8A-4147-A177-3AD203B41FA5}">
                      <a16:colId xmlns:a16="http://schemas.microsoft.com/office/drawing/2014/main" val="510150440"/>
                    </a:ext>
                  </a:extLst>
                </a:gridCol>
                <a:gridCol w="271695">
                  <a:extLst>
                    <a:ext uri="{9D8B030D-6E8A-4147-A177-3AD203B41FA5}">
                      <a16:colId xmlns:a16="http://schemas.microsoft.com/office/drawing/2014/main" val="3291850107"/>
                    </a:ext>
                  </a:extLst>
                </a:gridCol>
                <a:gridCol w="271695">
                  <a:extLst>
                    <a:ext uri="{9D8B030D-6E8A-4147-A177-3AD203B41FA5}">
                      <a16:colId xmlns:a16="http://schemas.microsoft.com/office/drawing/2014/main" val="4156254455"/>
                    </a:ext>
                  </a:extLst>
                </a:gridCol>
                <a:gridCol w="271695">
                  <a:extLst>
                    <a:ext uri="{9D8B030D-6E8A-4147-A177-3AD203B41FA5}">
                      <a16:colId xmlns:a16="http://schemas.microsoft.com/office/drawing/2014/main" val="3486683261"/>
                    </a:ext>
                  </a:extLst>
                </a:gridCol>
                <a:gridCol w="271695">
                  <a:extLst>
                    <a:ext uri="{9D8B030D-6E8A-4147-A177-3AD203B41FA5}">
                      <a16:colId xmlns:a16="http://schemas.microsoft.com/office/drawing/2014/main" val="2548090715"/>
                    </a:ext>
                  </a:extLst>
                </a:gridCol>
                <a:gridCol w="271695">
                  <a:extLst>
                    <a:ext uri="{9D8B030D-6E8A-4147-A177-3AD203B41FA5}">
                      <a16:colId xmlns:a16="http://schemas.microsoft.com/office/drawing/2014/main" val="456336669"/>
                    </a:ext>
                  </a:extLst>
                </a:gridCol>
                <a:gridCol w="271695">
                  <a:extLst>
                    <a:ext uri="{9D8B030D-6E8A-4147-A177-3AD203B41FA5}">
                      <a16:colId xmlns:a16="http://schemas.microsoft.com/office/drawing/2014/main" val="2436984095"/>
                    </a:ext>
                  </a:extLst>
                </a:gridCol>
              </a:tblGrid>
              <a:tr h="147046">
                <a:tc gridSpan="16">
                  <a:txBody>
                    <a:bodyPr/>
                    <a:lstStyle/>
                    <a:p>
                      <a:pPr algn="l"/>
                      <a:r>
                        <a:rPr lang="en-US" sz="1050" b="1" dirty="0">
                          <a:solidFill>
                            <a:schemeClr val="bg1"/>
                          </a:solidFill>
                          <a:latin typeface="Calibri" panose="020F0502020204030204" pitchFamily="34" charset="0"/>
                          <a:cs typeface="Calibri" panose="020F0502020204030204" pitchFamily="34" charset="0"/>
                        </a:rPr>
                        <a:t>Patients at Risk, n</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3869170800"/>
                  </a:ext>
                </a:extLst>
              </a:tr>
              <a:tr h="147046">
                <a:tc>
                  <a:txBody>
                    <a:bodyPr/>
                    <a:lstStyle/>
                    <a:p>
                      <a:pPr algn="ctr"/>
                      <a:r>
                        <a:rPr lang="en-US" sz="1050" b="0" dirty="0">
                          <a:solidFill>
                            <a:schemeClr val="bg1"/>
                          </a:solidFill>
                          <a:latin typeface="Calibri" panose="020F0502020204030204" pitchFamily="34" charset="0"/>
                          <a:cs typeface="Calibri" panose="020F0502020204030204" pitchFamily="34" charset="0"/>
                        </a:rPr>
                        <a:t>LEN + pembro</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346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265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166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116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80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61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55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43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36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24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83690406"/>
                  </a:ext>
                </a:extLst>
              </a:tr>
              <a:tr h="147046">
                <a:tc>
                  <a:txBody>
                    <a:bodyPr/>
                    <a:lstStyle/>
                    <a:p>
                      <a:pPr algn="ctr"/>
                      <a:r>
                        <a:rPr lang="en-US" sz="1050" b="0" dirty="0">
                          <a:solidFill>
                            <a:schemeClr val="bg1"/>
                          </a:solidFill>
                          <a:latin typeface="Calibri" panose="020F0502020204030204" pitchFamily="34" charset="0"/>
                          <a:cs typeface="Calibri" panose="020F0502020204030204" pitchFamily="34" charset="0"/>
                        </a:rPr>
                        <a:t>Chemotherapy</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351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177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83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38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23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03837802"/>
                  </a:ext>
                </a:extLst>
              </a:tr>
            </a:tbl>
          </a:graphicData>
        </a:graphic>
      </p:graphicFrame>
      <p:cxnSp>
        <p:nvCxnSpPr>
          <p:cNvPr id="169" name="Straight Connector 168">
            <a:extLst>
              <a:ext uri="{FF2B5EF4-FFF2-40B4-BE49-F238E27FC236}">
                <a16:creationId xmlns:a16="http://schemas.microsoft.com/office/drawing/2014/main" id="{15763A7F-C40F-3374-CDCC-CED6B9FF9E61}"/>
              </a:ext>
            </a:extLst>
          </p:cNvPr>
          <p:cNvCxnSpPr>
            <a:cxnSpLocks/>
          </p:cNvCxnSpPr>
          <p:nvPr/>
        </p:nvCxnSpPr>
        <p:spPr bwMode="auto">
          <a:xfrm>
            <a:off x="3182807" y="4455323"/>
            <a:ext cx="0" cy="92683"/>
          </a:xfrm>
          <a:prstGeom prst="line">
            <a:avLst/>
          </a:prstGeom>
          <a:noFill/>
          <a:ln w="19050" cap="flat" cmpd="sng" algn="ctr">
            <a:solidFill>
              <a:schemeClr val="bg1"/>
            </a:solidFill>
            <a:prstDash val="solid"/>
            <a:round/>
            <a:headEnd type="none" w="med" len="med"/>
            <a:tailEnd type="none" w="med" len="med"/>
          </a:ln>
          <a:effectLst/>
        </p:spPr>
      </p:cxnSp>
      <p:graphicFrame>
        <p:nvGraphicFramePr>
          <p:cNvPr id="302" name="Table 167">
            <a:extLst>
              <a:ext uri="{FF2B5EF4-FFF2-40B4-BE49-F238E27FC236}">
                <a16:creationId xmlns:a16="http://schemas.microsoft.com/office/drawing/2014/main" id="{A9F43C64-8A9B-AD49-9C6B-B66F57188E4E}"/>
              </a:ext>
            </a:extLst>
          </p:cNvPr>
          <p:cNvGraphicFramePr>
            <a:graphicFrameLocks noGrp="1"/>
          </p:cNvGraphicFramePr>
          <p:nvPr>
            <p:extLst>
              <p:ext uri="{D42A27DB-BD31-4B8C-83A1-F6EECF244321}">
                <p14:modId xmlns:p14="http://schemas.microsoft.com/office/powerpoint/2010/main" val="4187572439"/>
              </p:ext>
            </p:extLst>
          </p:nvPr>
        </p:nvGraphicFramePr>
        <p:xfrm>
          <a:off x="6265807" y="3240858"/>
          <a:ext cx="4930934" cy="480060"/>
        </p:xfrm>
        <a:graphic>
          <a:graphicData uri="http://schemas.openxmlformats.org/drawingml/2006/table">
            <a:tbl>
              <a:tblPr firstRow="1" bandRow="1">
                <a:tableStyleId>{93296810-A885-4BE3-A3E7-6D5BEEA58F35}</a:tableStyleId>
              </a:tblPr>
              <a:tblGrid>
                <a:gridCol w="855509">
                  <a:extLst>
                    <a:ext uri="{9D8B030D-6E8A-4147-A177-3AD203B41FA5}">
                      <a16:colId xmlns:a16="http://schemas.microsoft.com/office/drawing/2014/main" val="2088947100"/>
                    </a:ext>
                  </a:extLst>
                </a:gridCol>
                <a:gridCol w="271695">
                  <a:extLst>
                    <a:ext uri="{9D8B030D-6E8A-4147-A177-3AD203B41FA5}">
                      <a16:colId xmlns:a16="http://schemas.microsoft.com/office/drawing/2014/main" val="2805439361"/>
                    </a:ext>
                  </a:extLst>
                </a:gridCol>
                <a:gridCol w="271695">
                  <a:extLst>
                    <a:ext uri="{9D8B030D-6E8A-4147-A177-3AD203B41FA5}">
                      <a16:colId xmlns:a16="http://schemas.microsoft.com/office/drawing/2014/main" val="637038133"/>
                    </a:ext>
                  </a:extLst>
                </a:gridCol>
                <a:gridCol w="271695">
                  <a:extLst>
                    <a:ext uri="{9D8B030D-6E8A-4147-A177-3AD203B41FA5}">
                      <a16:colId xmlns:a16="http://schemas.microsoft.com/office/drawing/2014/main" val="281554751"/>
                    </a:ext>
                  </a:extLst>
                </a:gridCol>
                <a:gridCol w="271695">
                  <a:extLst>
                    <a:ext uri="{9D8B030D-6E8A-4147-A177-3AD203B41FA5}">
                      <a16:colId xmlns:a16="http://schemas.microsoft.com/office/drawing/2014/main" val="146333827"/>
                    </a:ext>
                  </a:extLst>
                </a:gridCol>
                <a:gridCol w="271695">
                  <a:extLst>
                    <a:ext uri="{9D8B030D-6E8A-4147-A177-3AD203B41FA5}">
                      <a16:colId xmlns:a16="http://schemas.microsoft.com/office/drawing/2014/main" val="3594535462"/>
                    </a:ext>
                  </a:extLst>
                </a:gridCol>
                <a:gridCol w="271695">
                  <a:extLst>
                    <a:ext uri="{9D8B030D-6E8A-4147-A177-3AD203B41FA5}">
                      <a16:colId xmlns:a16="http://schemas.microsoft.com/office/drawing/2014/main" val="1431239169"/>
                    </a:ext>
                  </a:extLst>
                </a:gridCol>
                <a:gridCol w="271695">
                  <a:extLst>
                    <a:ext uri="{9D8B030D-6E8A-4147-A177-3AD203B41FA5}">
                      <a16:colId xmlns:a16="http://schemas.microsoft.com/office/drawing/2014/main" val="812137047"/>
                    </a:ext>
                  </a:extLst>
                </a:gridCol>
                <a:gridCol w="271695">
                  <a:extLst>
                    <a:ext uri="{9D8B030D-6E8A-4147-A177-3AD203B41FA5}">
                      <a16:colId xmlns:a16="http://schemas.microsoft.com/office/drawing/2014/main" val="724972688"/>
                    </a:ext>
                  </a:extLst>
                </a:gridCol>
                <a:gridCol w="271695">
                  <a:extLst>
                    <a:ext uri="{9D8B030D-6E8A-4147-A177-3AD203B41FA5}">
                      <a16:colId xmlns:a16="http://schemas.microsoft.com/office/drawing/2014/main" val="510150440"/>
                    </a:ext>
                  </a:extLst>
                </a:gridCol>
                <a:gridCol w="271695">
                  <a:extLst>
                    <a:ext uri="{9D8B030D-6E8A-4147-A177-3AD203B41FA5}">
                      <a16:colId xmlns:a16="http://schemas.microsoft.com/office/drawing/2014/main" val="3291850107"/>
                    </a:ext>
                  </a:extLst>
                </a:gridCol>
                <a:gridCol w="271695">
                  <a:extLst>
                    <a:ext uri="{9D8B030D-6E8A-4147-A177-3AD203B41FA5}">
                      <a16:colId xmlns:a16="http://schemas.microsoft.com/office/drawing/2014/main" val="4156254455"/>
                    </a:ext>
                  </a:extLst>
                </a:gridCol>
                <a:gridCol w="271695">
                  <a:extLst>
                    <a:ext uri="{9D8B030D-6E8A-4147-A177-3AD203B41FA5}">
                      <a16:colId xmlns:a16="http://schemas.microsoft.com/office/drawing/2014/main" val="3486683261"/>
                    </a:ext>
                  </a:extLst>
                </a:gridCol>
                <a:gridCol w="271695">
                  <a:extLst>
                    <a:ext uri="{9D8B030D-6E8A-4147-A177-3AD203B41FA5}">
                      <a16:colId xmlns:a16="http://schemas.microsoft.com/office/drawing/2014/main" val="2548090715"/>
                    </a:ext>
                  </a:extLst>
                </a:gridCol>
                <a:gridCol w="271695">
                  <a:extLst>
                    <a:ext uri="{9D8B030D-6E8A-4147-A177-3AD203B41FA5}">
                      <a16:colId xmlns:a16="http://schemas.microsoft.com/office/drawing/2014/main" val="456336669"/>
                    </a:ext>
                  </a:extLst>
                </a:gridCol>
                <a:gridCol w="271695">
                  <a:extLst>
                    <a:ext uri="{9D8B030D-6E8A-4147-A177-3AD203B41FA5}">
                      <a16:colId xmlns:a16="http://schemas.microsoft.com/office/drawing/2014/main" val="2436984095"/>
                    </a:ext>
                  </a:extLst>
                </a:gridCol>
              </a:tblGrid>
              <a:tr h="147046">
                <a:tc gridSpan="16">
                  <a:txBody>
                    <a:bodyPr/>
                    <a:lstStyle/>
                    <a:p>
                      <a:pPr algn="l"/>
                      <a:r>
                        <a:rPr lang="en-US" sz="1050" b="1" dirty="0">
                          <a:solidFill>
                            <a:schemeClr val="bg1"/>
                          </a:solidFill>
                          <a:latin typeface="Calibri" panose="020F0502020204030204" pitchFamily="34" charset="0"/>
                          <a:cs typeface="Calibri" panose="020F0502020204030204" pitchFamily="34" charset="0"/>
                        </a:rPr>
                        <a:t>Patients at Risk, n</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3869170800"/>
                  </a:ext>
                </a:extLst>
              </a:tr>
              <a:tr h="147046">
                <a:tc>
                  <a:txBody>
                    <a:bodyPr/>
                    <a:lstStyle/>
                    <a:p>
                      <a:pPr algn="ctr"/>
                      <a:r>
                        <a:rPr lang="en-US" sz="1050" b="0" dirty="0">
                          <a:solidFill>
                            <a:schemeClr val="bg1"/>
                          </a:solidFill>
                          <a:latin typeface="Calibri" panose="020F0502020204030204" pitchFamily="34" charset="0"/>
                          <a:cs typeface="Calibri" panose="020F0502020204030204" pitchFamily="34" charset="0"/>
                        </a:rPr>
                        <a:t>LEN + pembro</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411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317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203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148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109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87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79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65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57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45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35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23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83690406"/>
                  </a:ext>
                </a:extLst>
              </a:tr>
              <a:tr h="147046">
                <a:tc>
                  <a:txBody>
                    <a:bodyPr/>
                    <a:lstStyle/>
                    <a:p>
                      <a:pPr algn="ctr"/>
                      <a:r>
                        <a:rPr lang="en-US" sz="1050" b="0" dirty="0">
                          <a:solidFill>
                            <a:schemeClr val="bg1"/>
                          </a:solidFill>
                          <a:latin typeface="Calibri" panose="020F0502020204030204" pitchFamily="34" charset="0"/>
                          <a:cs typeface="Calibri" panose="020F0502020204030204" pitchFamily="34" charset="0"/>
                        </a:rPr>
                        <a:t>Chemotherapy</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416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214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95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43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27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03837802"/>
                  </a:ext>
                </a:extLst>
              </a:tr>
            </a:tbl>
          </a:graphicData>
        </a:graphic>
      </p:graphicFrame>
      <p:cxnSp>
        <p:nvCxnSpPr>
          <p:cNvPr id="171" name="Straight Connector 170">
            <a:extLst>
              <a:ext uri="{FF2B5EF4-FFF2-40B4-BE49-F238E27FC236}">
                <a16:creationId xmlns:a16="http://schemas.microsoft.com/office/drawing/2014/main" id="{F1C6C398-74B8-3A88-732E-F1B62799C843}"/>
              </a:ext>
            </a:extLst>
          </p:cNvPr>
          <p:cNvCxnSpPr>
            <a:cxnSpLocks/>
          </p:cNvCxnSpPr>
          <p:nvPr/>
        </p:nvCxnSpPr>
        <p:spPr bwMode="auto">
          <a:xfrm>
            <a:off x="7264323" y="1439368"/>
            <a:ext cx="0" cy="1546080"/>
          </a:xfrm>
          <a:prstGeom prst="line">
            <a:avLst/>
          </a:prstGeom>
          <a:noFill/>
          <a:ln w="28575" cap="flat" cmpd="sng" algn="ctr">
            <a:solidFill>
              <a:schemeClr val="bg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C82F847B-6E78-118E-404E-143CB4021866}"/>
              </a:ext>
            </a:extLst>
          </p:cNvPr>
          <p:cNvCxnSpPr/>
          <p:nvPr/>
        </p:nvCxnSpPr>
        <p:spPr bwMode="auto">
          <a:xfrm>
            <a:off x="7199496" y="1446192"/>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DB12EB2E-606C-E155-2956-228415633C75}"/>
              </a:ext>
            </a:extLst>
          </p:cNvPr>
          <p:cNvCxnSpPr/>
          <p:nvPr/>
        </p:nvCxnSpPr>
        <p:spPr bwMode="auto">
          <a:xfrm>
            <a:off x="7199496" y="1746442"/>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286829BC-38D2-3F4E-4835-E99F0392FA2A}"/>
              </a:ext>
            </a:extLst>
          </p:cNvPr>
          <p:cNvCxnSpPr/>
          <p:nvPr/>
        </p:nvCxnSpPr>
        <p:spPr bwMode="auto">
          <a:xfrm>
            <a:off x="7199496" y="2056928"/>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8319FE2C-F82F-D9D6-9630-4E246CB77C48}"/>
              </a:ext>
            </a:extLst>
          </p:cNvPr>
          <p:cNvCxnSpPr/>
          <p:nvPr/>
        </p:nvCxnSpPr>
        <p:spPr bwMode="auto">
          <a:xfrm>
            <a:off x="7199496" y="2360591"/>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7A5C1842-C3C0-D266-8ACD-D12007F1B0B6}"/>
              </a:ext>
            </a:extLst>
          </p:cNvPr>
          <p:cNvCxnSpPr/>
          <p:nvPr/>
        </p:nvCxnSpPr>
        <p:spPr bwMode="auto">
          <a:xfrm>
            <a:off x="7199496" y="2664253"/>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2241D0E9-7D29-BC3F-8C92-E989EB708E28}"/>
              </a:ext>
            </a:extLst>
          </p:cNvPr>
          <p:cNvCxnSpPr/>
          <p:nvPr/>
        </p:nvCxnSpPr>
        <p:spPr bwMode="auto">
          <a:xfrm>
            <a:off x="7199496" y="2967916"/>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FED4F63D-4C7F-E0F1-6A0F-9C1AA8785E2B}"/>
              </a:ext>
            </a:extLst>
          </p:cNvPr>
          <p:cNvCxnSpPr>
            <a:cxnSpLocks/>
          </p:cNvCxnSpPr>
          <p:nvPr/>
        </p:nvCxnSpPr>
        <p:spPr bwMode="auto">
          <a:xfrm>
            <a:off x="7257499" y="2967916"/>
            <a:ext cx="3804313" cy="0"/>
          </a:xfrm>
          <a:prstGeom prst="line">
            <a:avLst/>
          </a:prstGeom>
          <a:noFill/>
          <a:ln w="28575" cap="flat" cmpd="sng" algn="ctr">
            <a:solidFill>
              <a:schemeClr val="bg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56226C9E-C42F-D1C9-2842-4C286E74C321}"/>
              </a:ext>
            </a:extLst>
          </p:cNvPr>
          <p:cNvCxnSpPr>
            <a:cxnSpLocks/>
          </p:cNvCxnSpPr>
          <p:nvPr/>
        </p:nvCxnSpPr>
        <p:spPr bwMode="auto">
          <a:xfrm rot="16200000">
            <a:off x="7230205" y="3000329"/>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2AC50B71-4008-3D2D-24D3-EB0E2ECF6CB2}"/>
              </a:ext>
            </a:extLst>
          </p:cNvPr>
          <p:cNvCxnSpPr>
            <a:cxnSpLocks/>
          </p:cNvCxnSpPr>
          <p:nvPr/>
        </p:nvCxnSpPr>
        <p:spPr bwMode="auto">
          <a:xfrm rot="16200000">
            <a:off x="7499749" y="3000329"/>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9FF525FC-6DFA-FA0E-45C0-659CBEA94473}"/>
              </a:ext>
            </a:extLst>
          </p:cNvPr>
          <p:cNvCxnSpPr>
            <a:cxnSpLocks/>
          </p:cNvCxnSpPr>
          <p:nvPr/>
        </p:nvCxnSpPr>
        <p:spPr bwMode="auto">
          <a:xfrm rot="16200000">
            <a:off x="7772705" y="3000329"/>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B7424C59-4585-E465-E7DD-1D608687C2A5}"/>
              </a:ext>
            </a:extLst>
          </p:cNvPr>
          <p:cNvCxnSpPr>
            <a:cxnSpLocks/>
          </p:cNvCxnSpPr>
          <p:nvPr/>
        </p:nvCxnSpPr>
        <p:spPr bwMode="auto">
          <a:xfrm rot="16200000">
            <a:off x="8042249" y="3000329"/>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E2F5D33F-6DCF-D2AB-B395-CB4720602F7D}"/>
              </a:ext>
            </a:extLst>
          </p:cNvPr>
          <p:cNvCxnSpPr>
            <a:cxnSpLocks/>
          </p:cNvCxnSpPr>
          <p:nvPr/>
        </p:nvCxnSpPr>
        <p:spPr bwMode="auto">
          <a:xfrm rot="16200000">
            <a:off x="8308382" y="3000329"/>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CB54AF68-31F1-BEF2-50F4-F66F0E6476CA}"/>
              </a:ext>
            </a:extLst>
          </p:cNvPr>
          <p:cNvCxnSpPr>
            <a:cxnSpLocks/>
          </p:cNvCxnSpPr>
          <p:nvPr/>
        </p:nvCxnSpPr>
        <p:spPr bwMode="auto">
          <a:xfrm rot="16200000">
            <a:off x="8588162" y="3000329"/>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0B891CBE-A0CA-974C-D8F4-23C39214C7B4}"/>
              </a:ext>
            </a:extLst>
          </p:cNvPr>
          <p:cNvCxnSpPr>
            <a:cxnSpLocks/>
          </p:cNvCxnSpPr>
          <p:nvPr/>
        </p:nvCxnSpPr>
        <p:spPr bwMode="auto">
          <a:xfrm rot="16200000">
            <a:off x="8854295" y="3000329"/>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21F11394-5214-F70A-4CC4-304FD403BDA0}"/>
              </a:ext>
            </a:extLst>
          </p:cNvPr>
          <p:cNvCxnSpPr>
            <a:cxnSpLocks/>
          </p:cNvCxnSpPr>
          <p:nvPr/>
        </p:nvCxnSpPr>
        <p:spPr bwMode="auto">
          <a:xfrm rot="16200000">
            <a:off x="9120428" y="3000329"/>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5B49F355-DFA5-2DBC-5D8B-A30E92503330}"/>
              </a:ext>
            </a:extLst>
          </p:cNvPr>
          <p:cNvCxnSpPr>
            <a:cxnSpLocks/>
          </p:cNvCxnSpPr>
          <p:nvPr/>
        </p:nvCxnSpPr>
        <p:spPr bwMode="auto">
          <a:xfrm rot="16200000">
            <a:off x="9400208" y="3000329"/>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850731E7-660E-7D26-092A-5556312BC437}"/>
              </a:ext>
            </a:extLst>
          </p:cNvPr>
          <p:cNvCxnSpPr>
            <a:cxnSpLocks/>
          </p:cNvCxnSpPr>
          <p:nvPr/>
        </p:nvCxnSpPr>
        <p:spPr bwMode="auto">
          <a:xfrm rot="16200000">
            <a:off x="9659516" y="3000330"/>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94B43C89-D236-D897-0B21-4550837C634C}"/>
              </a:ext>
            </a:extLst>
          </p:cNvPr>
          <p:cNvCxnSpPr>
            <a:cxnSpLocks/>
          </p:cNvCxnSpPr>
          <p:nvPr/>
        </p:nvCxnSpPr>
        <p:spPr bwMode="auto">
          <a:xfrm rot="16200000">
            <a:off x="9932471" y="3000330"/>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0D43DC3F-291D-09A3-2300-604800B0BE92}"/>
              </a:ext>
            </a:extLst>
          </p:cNvPr>
          <p:cNvCxnSpPr>
            <a:cxnSpLocks/>
          </p:cNvCxnSpPr>
          <p:nvPr/>
        </p:nvCxnSpPr>
        <p:spPr bwMode="auto">
          <a:xfrm rot="16200000">
            <a:off x="10205428" y="3000330"/>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9335243D-8BEB-87F6-5B07-C5C6D6D5B165}"/>
              </a:ext>
            </a:extLst>
          </p:cNvPr>
          <p:cNvCxnSpPr>
            <a:cxnSpLocks/>
          </p:cNvCxnSpPr>
          <p:nvPr/>
        </p:nvCxnSpPr>
        <p:spPr bwMode="auto">
          <a:xfrm rot="16200000">
            <a:off x="10478384" y="3000330"/>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7EB2C5E7-E458-CAF9-8F84-6F23F908FA60}"/>
              </a:ext>
            </a:extLst>
          </p:cNvPr>
          <p:cNvCxnSpPr>
            <a:cxnSpLocks/>
          </p:cNvCxnSpPr>
          <p:nvPr/>
        </p:nvCxnSpPr>
        <p:spPr bwMode="auto">
          <a:xfrm rot="16200000">
            <a:off x="10747928" y="3000330"/>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4FD1846C-3F0A-38BC-9A28-A364D8EFBD46}"/>
              </a:ext>
            </a:extLst>
          </p:cNvPr>
          <p:cNvCxnSpPr>
            <a:cxnSpLocks/>
          </p:cNvCxnSpPr>
          <p:nvPr/>
        </p:nvCxnSpPr>
        <p:spPr bwMode="auto">
          <a:xfrm rot="16200000">
            <a:off x="11014061" y="3000330"/>
            <a:ext cx="64827" cy="0"/>
          </a:xfrm>
          <a:prstGeom prst="line">
            <a:avLst/>
          </a:prstGeom>
          <a:noFill/>
          <a:ln w="28575" cap="flat" cmpd="sng" algn="ctr">
            <a:solidFill>
              <a:schemeClr val="bg1"/>
            </a:solidFill>
            <a:prstDash val="solid"/>
            <a:round/>
            <a:headEnd type="none" w="med" len="med"/>
            <a:tailEnd type="none" w="med" len="med"/>
          </a:ln>
          <a:effectLst/>
        </p:spPr>
      </p:cxnSp>
      <p:sp>
        <p:nvSpPr>
          <p:cNvPr id="194" name="TextBox 193">
            <a:extLst>
              <a:ext uri="{FF2B5EF4-FFF2-40B4-BE49-F238E27FC236}">
                <a16:creationId xmlns:a16="http://schemas.microsoft.com/office/drawing/2014/main" id="{FCF4F244-6D0F-C944-7C0B-DBAB0CD04CF2}"/>
              </a:ext>
            </a:extLst>
          </p:cNvPr>
          <p:cNvSpPr txBox="1"/>
          <p:nvPr/>
        </p:nvSpPr>
        <p:spPr bwMode="auto">
          <a:xfrm>
            <a:off x="6918546" y="13414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95" name="TextBox 194">
            <a:extLst>
              <a:ext uri="{FF2B5EF4-FFF2-40B4-BE49-F238E27FC236}">
                <a16:creationId xmlns:a16="http://schemas.microsoft.com/office/drawing/2014/main" id="{8A2605B2-3554-6FF2-D27E-69A697C0CC89}"/>
              </a:ext>
            </a:extLst>
          </p:cNvPr>
          <p:cNvSpPr txBox="1"/>
          <p:nvPr/>
        </p:nvSpPr>
        <p:spPr bwMode="auto">
          <a:xfrm>
            <a:off x="6918546" y="1648514"/>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96" name="TextBox 195">
            <a:extLst>
              <a:ext uri="{FF2B5EF4-FFF2-40B4-BE49-F238E27FC236}">
                <a16:creationId xmlns:a16="http://schemas.microsoft.com/office/drawing/2014/main" id="{91E8A1EE-FE8B-8D05-9096-BC3FBD3E3399}"/>
              </a:ext>
            </a:extLst>
          </p:cNvPr>
          <p:cNvSpPr txBox="1"/>
          <p:nvPr/>
        </p:nvSpPr>
        <p:spPr bwMode="auto">
          <a:xfrm>
            <a:off x="6918546" y="1952177"/>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97" name="TextBox 196">
            <a:extLst>
              <a:ext uri="{FF2B5EF4-FFF2-40B4-BE49-F238E27FC236}">
                <a16:creationId xmlns:a16="http://schemas.microsoft.com/office/drawing/2014/main" id="{72496526-994C-5CAC-70CB-CBEC1C1CC435}"/>
              </a:ext>
            </a:extLst>
          </p:cNvPr>
          <p:cNvSpPr txBox="1"/>
          <p:nvPr/>
        </p:nvSpPr>
        <p:spPr bwMode="auto">
          <a:xfrm>
            <a:off x="6918546" y="22558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98" name="TextBox 197">
            <a:extLst>
              <a:ext uri="{FF2B5EF4-FFF2-40B4-BE49-F238E27FC236}">
                <a16:creationId xmlns:a16="http://schemas.microsoft.com/office/drawing/2014/main" id="{9FCD068F-E2F2-2493-331A-F9D6C7E9E529}"/>
              </a:ext>
            </a:extLst>
          </p:cNvPr>
          <p:cNvSpPr txBox="1"/>
          <p:nvPr/>
        </p:nvSpPr>
        <p:spPr bwMode="auto">
          <a:xfrm>
            <a:off x="6918546" y="2562914"/>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99" name="TextBox 198">
            <a:extLst>
              <a:ext uri="{FF2B5EF4-FFF2-40B4-BE49-F238E27FC236}">
                <a16:creationId xmlns:a16="http://schemas.microsoft.com/office/drawing/2014/main" id="{A331A473-82E6-895A-7562-49FE4F534D92}"/>
              </a:ext>
            </a:extLst>
          </p:cNvPr>
          <p:cNvSpPr txBox="1"/>
          <p:nvPr/>
        </p:nvSpPr>
        <p:spPr bwMode="auto">
          <a:xfrm>
            <a:off x="6918546" y="2866577"/>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00" name="TextBox 199">
            <a:extLst>
              <a:ext uri="{FF2B5EF4-FFF2-40B4-BE49-F238E27FC236}">
                <a16:creationId xmlns:a16="http://schemas.microsoft.com/office/drawing/2014/main" id="{1CA5ED5F-CCD2-F311-D424-3C0618886376}"/>
              </a:ext>
            </a:extLst>
          </p:cNvPr>
          <p:cNvSpPr txBox="1"/>
          <p:nvPr/>
        </p:nvSpPr>
        <p:spPr bwMode="auto">
          <a:xfrm>
            <a:off x="7132965" y="3003188"/>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01" name="TextBox 200">
            <a:extLst>
              <a:ext uri="{FF2B5EF4-FFF2-40B4-BE49-F238E27FC236}">
                <a16:creationId xmlns:a16="http://schemas.microsoft.com/office/drawing/2014/main" id="{46DC5C99-2847-D58A-3FD7-99ABB087A228}"/>
              </a:ext>
            </a:extLst>
          </p:cNvPr>
          <p:cNvSpPr txBox="1"/>
          <p:nvPr/>
        </p:nvSpPr>
        <p:spPr bwMode="auto">
          <a:xfrm>
            <a:off x="7402509" y="3003188"/>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202" name="TextBox 201">
            <a:extLst>
              <a:ext uri="{FF2B5EF4-FFF2-40B4-BE49-F238E27FC236}">
                <a16:creationId xmlns:a16="http://schemas.microsoft.com/office/drawing/2014/main" id="{1BDED93D-131D-8684-04E8-3401F96E02E4}"/>
              </a:ext>
            </a:extLst>
          </p:cNvPr>
          <p:cNvSpPr txBox="1"/>
          <p:nvPr/>
        </p:nvSpPr>
        <p:spPr bwMode="auto">
          <a:xfrm>
            <a:off x="7672052" y="3003188"/>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203" name="TextBox 202">
            <a:extLst>
              <a:ext uri="{FF2B5EF4-FFF2-40B4-BE49-F238E27FC236}">
                <a16:creationId xmlns:a16="http://schemas.microsoft.com/office/drawing/2014/main" id="{355CA5F5-F33D-95D2-B0E1-00888BE55E32}"/>
              </a:ext>
            </a:extLst>
          </p:cNvPr>
          <p:cNvSpPr txBox="1"/>
          <p:nvPr/>
        </p:nvSpPr>
        <p:spPr bwMode="auto">
          <a:xfrm>
            <a:off x="7955243" y="3003188"/>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204" name="TextBox 203">
            <a:extLst>
              <a:ext uri="{FF2B5EF4-FFF2-40B4-BE49-F238E27FC236}">
                <a16:creationId xmlns:a16="http://schemas.microsoft.com/office/drawing/2014/main" id="{8F7257B3-E076-32FD-345D-5109BAB0EB26}"/>
              </a:ext>
            </a:extLst>
          </p:cNvPr>
          <p:cNvSpPr txBox="1"/>
          <p:nvPr/>
        </p:nvSpPr>
        <p:spPr bwMode="auto">
          <a:xfrm>
            <a:off x="8217962" y="3003188"/>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205" name="TextBox 204">
            <a:extLst>
              <a:ext uri="{FF2B5EF4-FFF2-40B4-BE49-F238E27FC236}">
                <a16:creationId xmlns:a16="http://schemas.microsoft.com/office/drawing/2014/main" id="{01D99EB1-582D-CF93-F030-911CEEFF096A}"/>
              </a:ext>
            </a:extLst>
          </p:cNvPr>
          <p:cNvSpPr txBox="1"/>
          <p:nvPr/>
        </p:nvSpPr>
        <p:spPr bwMode="auto">
          <a:xfrm>
            <a:off x="8497741" y="3003188"/>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206" name="TextBox 205">
            <a:extLst>
              <a:ext uri="{FF2B5EF4-FFF2-40B4-BE49-F238E27FC236}">
                <a16:creationId xmlns:a16="http://schemas.microsoft.com/office/drawing/2014/main" id="{EA684DE2-572D-5FD5-CD5B-A0F6751E7BD5}"/>
              </a:ext>
            </a:extLst>
          </p:cNvPr>
          <p:cNvSpPr txBox="1"/>
          <p:nvPr/>
        </p:nvSpPr>
        <p:spPr bwMode="auto">
          <a:xfrm>
            <a:off x="8753637" y="3003188"/>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207" name="TextBox 206">
            <a:extLst>
              <a:ext uri="{FF2B5EF4-FFF2-40B4-BE49-F238E27FC236}">
                <a16:creationId xmlns:a16="http://schemas.microsoft.com/office/drawing/2014/main" id="{9273B2D9-4ACE-A47A-8EF8-937EFA871398}"/>
              </a:ext>
            </a:extLst>
          </p:cNvPr>
          <p:cNvSpPr txBox="1"/>
          <p:nvPr/>
        </p:nvSpPr>
        <p:spPr bwMode="auto">
          <a:xfrm>
            <a:off x="9023181" y="3003188"/>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208" name="TextBox 207">
            <a:extLst>
              <a:ext uri="{FF2B5EF4-FFF2-40B4-BE49-F238E27FC236}">
                <a16:creationId xmlns:a16="http://schemas.microsoft.com/office/drawing/2014/main" id="{5A484C3D-B3DD-B4D6-D7F1-01C8F895BE37}"/>
              </a:ext>
            </a:extLst>
          </p:cNvPr>
          <p:cNvSpPr txBox="1"/>
          <p:nvPr/>
        </p:nvSpPr>
        <p:spPr bwMode="auto">
          <a:xfrm>
            <a:off x="9304673" y="3003188"/>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209" name="TextBox 208">
            <a:extLst>
              <a:ext uri="{FF2B5EF4-FFF2-40B4-BE49-F238E27FC236}">
                <a16:creationId xmlns:a16="http://schemas.microsoft.com/office/drawing/2014/main" id="{B739F7AE-74F6-BFC9-F99E-4FF1B9B60552}"/>
              </a:ext>
            </a:extLst>
          </p:cNvPr>
          <p:cNvSpPr txBox="1"/>
          <p:nvPr/>
        </p:nvSpPr>
        <p:spPr bwMode="auto">
          <a:xfrm>
            <a:off x="9563981" y="3003188"/>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210" name="TextBox 209">
            <a:extLst>
              <a:ext uri="{FF2B5EF4-FFF2-40B4-BE49-F238E27FC236}">
                <a16:creationId xmlns:a16="http://schemas.microsoft.com/office/drawing/2014/main" id="{09B965BC-38FF-57A4-A68B-C411177BB831}"/>
              </a:ext>
            </a:extLst>
          </p:cNvPr>
          <p:cNvSpPr txBox="1"/>
          <p:nvPr/>
        </p:nvSpPr>
        <p:spPr bwMode="auto">
          <a:xfrm>
            <a:off x="9847172" y="3003188"/>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211" name="TextBox 210">
            <a:extLst>
              <a:ext uri="{FF2B5EF4-FFF2-40B4-BE49-F238E27FC236}">
                <a16:creationId xmlns:a16="http://schemas.microsoft.com/office/drawing/2014/main" id="{05D56FAF-0698-CB4A-1651-8AC2FBAB929C}"/>
              </a:ext>
            </a:extLst>
          </p:cNvPr>
          <p:cNvSpPr txBox="1"/>
          <p:nvPr/>
        </p:nvSpPr>
        <p:spPr bwMode="auto">
          <a:xfrm>
            <a:off x="10109891" y="3003188"/>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p>
        </p:txBody>
      </p:sp>
      <p:sp>
        <p:nvSpPr>
          <p:cNvPr id="212" name="TextBox 211">
            <a:extLst>
              <a:ext uri="{FF2B5EF4-FFF2-40B4-BE49-F238E27FC236}">
                <a16:creationId xmlns:a16="http://schemas.microsoft.com/office/drawing/2014/main" id="{5D38B321-D56F-400E-5C9D-F866EC9097C4}"/>
              </a:ext>
            </a:extLst>
          </p:cNvPr>
          <p:cNvSpPr txBox="1"/>
          <p:nvPr/>
        </p:nvSpPr>
        <p:spPr bwMode="auto">
          <a:xfrm>
            <a:off x="10386259" y="3003188"/>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213" name="TextBox 212">
            <a:extLst>
              <a:ext uri="{FF2B5EF4-FFF2-40B4-BE49-F238E27FC236}">
                <a16:creationId xmlns:a16="http://schemas.microsoft.com/office/drawing/2014/main" id="{2327A775-DED3-376B-EF9C-F4B502EF72C3}"/>
              </a:ext>
            </a:extLst>
          </p:cNvPr>
          <p:cNvSpPr txBox="1"/>
          <p:nvPr/>
        </p:nvSpPr>
        <p:spPr bwMode="auto">
          <a:xfrm>
            <a:off x="10666038" y="3003188"/>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39</a:t>
            </a:r>
          </a:p>
        </p:txBody>
      </p:sp>
      <p:sp>
        <p:nvSpPr>
          <p:cNvPr id="214" name="TextBox 213">
            <a:extLst>
              <a:ext uri="{FF2B5EF4-FFF2-40B4-BE49-F238E27FC236}">
                <a16:creationId xmlns:a16="http://schemas.microsoft.com/office/drawing/2014/main" id="{6DEE87A9-1DBC-C16B-9696-33CDA2994F31}"/>
              </a:ext>
            </a:extLst>
          </p:cNvPr>
          <p:cNvSpPr txBox="1"/>
          <p:nvPr/>
        </p:nvSpPr>
        <p:spPr bwMode="auto">
          <a:xfrm>
            <a:off x="10932169" y="3003188"/>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sp>
        <p:nvSpPr>
          <p:cNvPr id="215" name="TextBox 214">
            <a:extLst>
              <a:ext uri="{FF2B5EF4-FFF2-40B4-BE49-F238E27FC236}">
                <a16:creationId xmlns:a16="http://schemas.microsoft.com/office/drawing/2014/main" id="{73A3521A-54B4-B8A5-E0B5-6965B3DBAE5A}"/>
              </a:ext>
            </a:extLst>
          </p:cNvPr>
          <p:cNvSpPr txBox="1"/>
          <p:nvPr/>
        </p:nvSpPr>
        <p:spPr bwMode="auto">
          <a:xfrm>
            <a:off x="7257499" y="3148723"/>
            <a:ext cx="380431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216" name="TextBox 215">
            <a:extLst>
              <a:ext uri="{FF2B5EF4-FFF2-40B4-BE49-F238E27FC236}">
                <a16:creationId xmlns:a16="http://schemas.microsoft.com/office/drawing/2014/main" id="{BE00A850-4D12-7A91-3216-4D785118BF9D}"/>
              </a:ext>
            </a:extLst>
          </p:cNvPr>
          <p:cNvSpPr txBox="1"/>
          <p:nvPr/>
        </p:nvSpPr>
        <p:spPr bwMode="auto">
          <a:xfrm rot="16200000">
            <a:off x="6092806" y="1966924"/>
            <a:ext cx="1450713" cy="30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ts val="12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Without Progression (%)</a:t>
            </a:r>
          </a:p>
        </p:txBody>
      </p:sp>
      <p:sp>
        <p:nvSpPr>
          <p:cNvPr id="296" name="TextBox 295">
            <a:extLst>
              <a:ext uri="{FF2B5EF4-FFF2-40B4-BE49-F238E27FC236}">
                <a16:creationId xmlns:a16="http://schemas.microsoft.com/office/drawing/2014/main" id="{1C9624C1-85DC-3265-B574-2187105FA072}"/>
              </a:ext>
            </a:extLst>
          </p:cNvPr>
          <p:cNvSpPr txBox="1"/>
          <p:nvPr/>
        </p:nvSpPr>
        <p:spPr bwMode="auto">
          <a:xfrm>
            <a:off x="9544262" y="1252418"/>
            <a:ext cx="1811166"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nchor="b" anchorCtr="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Median PFS, Mo (95% CI)</a:t>
            </a: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7.3 (5.7-7.6)</a:t>
            </a: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3.8 (3.6-4.2)</a:t>
            </a:r>
          </a:p>
        </p:txBody>
      </p:sp>
      <p:grpSp>
        <p:nvGrpSpPr>
          <p:cNvPr id="297" name="Group 296">
            <a:extLst>
              <a:ext uri="{FF2B5EF4-FFF2-40B4-BE49-F238E27FC236}">
                <a16:creationId xmlns:a16="http://schemas.microsoft.com/office/drawing/2014/main" id="{51F30E44-43C8-CD5D-38B4-00457CBF5950}"/>
              </a:ext>
            </a:extLst>
          </p:cNvPr>
          <p:cNvGrpSpPr/>
          <p:nvPr/>
        </p:nvGrpSpPr>
        <p:grpSpPr>
          <a:xfrm>
            <a:off x="9054652" y="1436013"/>
            <a:ext cx="1277359" cy="646331"/>
            <a:chOff x="2735165" y="2282310"/>
            <a:chExt cx="1335253" cy="826083"/>
          </a:xfrm>
        </p:grpSpPr>
        <p:sp>
          <p:nvSpPr>
            <p:cNvPr id="298" name="TextBox 297">
              <a:extLst>
                <a:ext uri="{FF2B5EF4-FFF2-40B4-BE49-F238E27FC236}">
                  <a16:creationId xmlns:a16="http://schemas.microsoft.com/office/drawing/2014/main" id="{CF656BEF-F38F-C230-A3A9-98D47162C75A}"/>
                </a:ext>
              </a:extLst>
            </p:cNvPr>
            <p:cNvSpPr txBox="1"/>
            <p:nvPr/>
          </p:nvSpPr>
          <p:spPr bwMode="auto">
            <a:xfrm>
              <a:off x="2911266" y="2282310"/>
              <a:ext cx="1159152" cy="8260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LEN + pembro</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Chemotherapy</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Censored</a:t>
              </a:r>
            </a:p>
          </p:txBody>
        </p:sp>
        <p:cxnSp>
          <p:nvCxnSpPr>
            <p:cNvPr id="299" name="Straight Connector 298">
              <a:extLst>
                <a:ext uri="{FF2B5EF4-FFF2-40B4-BE49-F238E27FC236}">
                  <a16:creationId xmlns:a16="http://schemas.microsoft.com/office/drawing/2014/main" id="{CB407CB1-E902-482D-511F-78BC7305737E}"/>
                </a:ext>
              </a:extLst>
            </p:cNvPr>
            <p:cNvCxnSpPr/>
            <p:nvPr/>
          </p:nvCxnSpPr>
          <p:spPr bwMode="auto">
            <a:xfrm>
              <a:off x="2735165" y="2456529"/>
              <a:ext cx="209353" cy="0"/>
            </a:xfrm>
            <a:prstGeom prst="line">
              <a:avLst/>
            </a:prstGeom>
            <a:noFill/>
            <a:ln w="28575" cap="flat" cmpd="sng" algn="ctr">
              <a:solidFill>
                <a:schemeClr val="accent1"/>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2BD9EDB4-AE82-45C6-F99A-07A9C0604DCA}"/>
                </a:ext>
              </a:extLst>
            </p:cNvPr>
            <p:cNvCxnSpPr/>
            <p:nvPr/>
          </p:nvCxnSpPr>
          <p:spPr bwMode="auto">
            <a:xfrm>
              <a:off x="2735165" y="2667118"/>
              <a:ext cx="209353" cy="0"/>
            </a:xfrm>
            <a:prstGeom prst="line">
              <a:avLst/>
            </a:prstGeom>
            <a:noFill/>
            <a:ln w="28575" cap="flat" cmpd="sng" algn="ctr">
              <a:solidFill>
                <a:schemeClr val="accent3"/>
              </a:solidFill>
              <a:prstDash val="solid"/>
              <a:round/>
              <a:headEnd type="none" w="med" len="med"/>
              <a:tailEnd type="none" w="med" len="med"/>
            </a:ln>
            <a:effectLst/>
          </p:spPr>
        </p:cxnSp>
      </p:grpSp>
      <p:sp>
        <p:nvSpPr>
          <p:cNvPr id="301" name="TextBox 300">
            <a:extLst>
              <a:ext uri="{FF2B5EF4-FFF2-40B4-BE49-F238E27FC236}">
                <a16:creationId xmlns:a16="http://schemas.microsoft.com/office/drawing/2014/main" id="{345F75DB-D0E4-897F-3168-B9AF05CA9BE5}"/>
              </a:ext>
            </a:extLst>
          </p:cNvPr>
          <p:cNvSpPr txBox="1"/>
          <p:nvPr/>
        </p:nvSpPr>
        <p:spPr bwMode="auto">
          <a:xfrm>
            <a:off x="9344467" y="1999016"/>
            <a:ext cx="20689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HR for progression or death: </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0.56 (0.48-0.66)</a:t>
            </a:r>
          </a:p>
        </p:txBody>
      </p:sp>
      <p:cxnSp>
        <p:nvCxnSpPr>
          <p:cNvPr id="303" name="Straight Connector 302">
            <a:extLst>
              <a:ext uri="{FF2B5EF4-FFF2-40B4-BE49-F238E27FC236}">
                <a16:creationId xmlns:a16="http://schemas.microsoft.com/office/drawing/2014/main" id="{6F4099D9-5589-3BDC-3AF0-C12E8E9E0306}"/>
              </a:ext>
            </a:extLst>
          </p:cNvPr>
          <p:cNvCxnSpPr>
            <a:cxnSpLocks/>
          </p:cNvCxnSpPr>
          <p:nvPr/>
        </p:nvCxnSpPr>
        <p:spPr bwMode="auto">
          <a:xfrm>
            <a:off x="9167586" y="1904314"/>
            <a:ext cx="0" cy="92683"/>
          </a:xfrm>
          <a:prstGeom prst="line">
            <a:avLst/>
          </a:prstGeom>
          <a:noFill/>
          <a:ln w="19050" cap="flat" cmpd="sng" algn="ctr">
            <a:solidFill>
              <a:schemeClr val="bg1"/>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9E426223-D132-3D77-6E48-AC63B6A7A0F1}"/>
              </a:ext>
            </a:extLst>
          </p:cNvPr>
          <p:cNvCxnSpPr/>
          <p:nvPr/>
        </p:nvCxnSpPr>
        <p:spPr bwMode="auto">
          <a:xfrm>
            <a:off x="7290056" y="1425483"/>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2782D3C6-795A-725B-3872-7A0034338212}"/>
              </a:ext>
            </a:extLst>
          </p:cNvPr>
          <p:cNvCxnSpPr/>
          <p:nvPr/>
        </p:nvCxnSpPr>
        <p:spPr bwMode="auto">
          <a:xfrm>
            <a:off x="7459125" y="1956502"/>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3F6397E8-1FF0-4A1C-EFD8-84095CDBC98D}"/>
              </a:ext>
            </a:extLst>
          </p:cNvPr>
          <p:cNvCxnSpPr/>
          <p:nvPr/>
        </p:nvCxnSpPr>
        <p:spPr bwMode="auto">
          <a:xfrm>
            <a:off x="7575806" y="2013652"/>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6AB7D76E-D253-8226-5DE6-27327D2F5BF4}"/>
              </a:ext>
            </a:extLst>
          </p:cNvPr>
          <p:cNvCxnSpPr/>
          <p:nvPr/>
        </p:nvCxnSpPr>
        <p:spPr bwMode="auto">
          <a:xfrm>
            <a:off x="7599618" y="2180340"/>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3175E5B5-DD8C-19FC-D6A6-E18EC921EAB1}"/>
              </a:ext>
            </a:extLst>
          </p:cNvPr>
          <p:cNvCxnSpPr/>
          <p:nvPr/>
        </p:nvCxnSpPr>
        <p:spPr bwMode="auto">
          <a:xfrm>
            <a:off x="7621049" y="2249396"/>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3BAC40B5-6CC2-EEBE-D935-0DF0A8165837}"/>
              </a:ext>
            </a:extLst>
          </p:cNvPr>
          <p:cNvCxnSpPr/>
          <p:nvPr/>
        </p:nvCxnSpPr>
        <p:spPr bwMode="auto">
          <a:xfrm>
            <a:off x="7642481" y="2261302"/>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26D32289-C104-9880-E8C8-8A5BFBF1F17F}"/>
              </a:ext>
            </a:extLst>
          </p:cNvPr>
          <p:cNvCxnSpPr/>
          <p:nvPr/>
        </p:nvCxnSpPr>
        <p:spPr bwMode="auto">
          <a:xfrm>
            <a:off x="7685343" y="2277971"/>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514BAE10-BCFD-CFC6-88E1-3C93DD5C5C3E}"/>
              </a:ext>
            </a:extLst>
          </p:cNvPr>
          <p:cNvCxnSpPr/>
          <p:nvPr/>
        </p:nvCxnSpPr>
        <p:spPr bwMode="auto">
          <a:xfrm>
            <a:off x="7709156" y="2282733"/>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DD084DAB-F307-06B3-EADB-6645BE8EF210}"/>
              </a:ext>
            </a:extLst>
          </p:cNvPr>
          <p:cNvCxnSpPr/>
          <p:nvPr/>
        </p:nvCxnSpPr>
        <p:spPr bwMode="auto">
          <a:xfrm>
            <a:off x="7747256" y="2308927"/>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59676A7A-244C-6AB6-7CC8-637D930064CE}"/>
              </a:ext>
            </a:extLst>
          </p:cNvPr>
          <p:cNvCxnSpPr/>
          <p:nvPr/>
        </p:nvCxnSpPr>
        <p:spPr bwMode="auto">
          <a:xfrm>
            <a:off x="7766306" y="2375602"/>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26392EFC-217B-34F9-FF98-71DB6380F848}"/>
              </a:ext>
            </a:extLst>
          </p:cNvPr>
          <p:cNvCxnSpPr/>
          <p:nvPr/>
        </p:nvCxnSpPr>
        <p:spPr bwMode="auto">
          <a:xfrm>
            <a:off x="7790119" y="2404177"/>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2350F8DD-9820-121B-43CD-966062245B0A}"/>
              </a:ext>
            </a:extLst>
          </p:cNvPr>
          <p:cNvCxnSpPr/>
          <p:nvPr/>
        </p:nvCxnSpPr>
        <p:spPr bwMode="auto">
          <a:xfrm>
            <a:off x="7813931" y="2427990"/>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D598EBB5-0D69-9D61-AC96-9C6185BC0646}"/>
              </a:ext>
            </a:extLst>
          </p:cNvPr>
          <p:cNvCxnSpPr/>
          <p:nvPr/>
        </p:nvCxnSpPr>
        <p:spPr bwMode="auto">
          <a:xfrm>
            <a:off x="7871081" y="2489903"/>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85951C33-A7D9-7E04-BDB8-ADAD00C30777}"/>
              </a:ext>
            </a:extLst>
          </p:cNvPr>
          <p:cNvCxnSpPr/>
          <p:nvPr/>
        </p:nvCxnSpPr>
        <p:spPr bwMode="auto">
          <a:xfrm>
            <a:off x="7916325" y="2523240"/>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88541718-B2AB-CAF1-0637-6CF8A8785F87}"/>
              </a:ext>
            </a:extLst>
          </p:cNvPr>
          <p:cNvCxnSpPr/>
          <p:nvPr/>
        </p:nvCxnSpPr>
        <p:spPr bwMode="auto">
          <a:xfrm>
            <a:off x="7930612" y="2523240"/>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1D49FE42-EF5C-87E4-20C1-E03A1BA82DD8}"/>
              </a:ext>
            </a:extLst>
          </p:cNvPr>
          <p:cNvCxnSpPr/>
          <p:nvPr/>
        </p:nvCxnSpPr>
        <p:spPr bwMode="auto">
          <a:xfrm>
            <a:off x="7942518" y="2604202"/>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3C7EF656-6FA1-EEC6-3D63-60CAED7EC71E}"/>
              </a:ext>
            </a:extLst>
          </p:cNvPr>
          <p:cNvCxnSpPr/>
          <p:nvPr/>
        </p:nvCxnSpPr>
        <p:spPr bwMode="auto">
          <a:xfrm>
            <a:off x="7963949" y="2604202"/>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B8A7C2E0-E5E9-D917-4C40-328FEFE444D7}"/>
              </a:ext>
            </a:extLst>
          </p:cNvPr>
          <p:cNvCxnSpPr/>
          <p:nvPr/>
        </p:nvCxnSpPr>
        <p:spPr bwMode="auto">
          <a:xfrm>
            <a:off x="7985380" y="2630396"/>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3E893C76-DEED-9144-537D-334FBA3188A8}"/>
              </a:ext>
            </a:extLst>
          </p:cNvPr>
          <p:cNvCxnSpPr/>
          <p:nvPr/>
        </p:nvCxnSpPr>
        <p:spPr bwMode="auto">
          <a:xfrm>
            <a:off x="8013955" y="2639921"/>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44F55D07-15F0-2E89-063D-CBE434297A1D}"/>
              </a:ext>
            </a:extLst>
          </p:cNvPr>
          <p:cNvCxnSpPr/>
          <p:nvPr/>
        </p:nvCxnSpPr>
        <p:spPr bwMode="auto">
          <a:xfrm>
            <a:off x="8035386" y="2639921"/>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5F26E526-1DBA-E4D8-856D-231E2B5D913E}"/>
              </a:ext>
            </a:extLst>
          </p:cNvPr>
          <p:cNvCxnSpPr/>
          <p:nvPr/>
        </p:nvCxnSpPr>
        <p:spPr bwMode="auto">
          <a:xfrm>
            <a:off x="8106823" y="2708977"/>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CCECFE0B-71AF-528C-93DD-5EF4A8EB7C7C}"/>
              </a:ext>
            </a:extLst>
          </p:cNvPr>
          <p:cNvCxnSpPr/>
          <p:nvPr/>
        </p:nvCxnSpPr>
        <p:spPr bwMode="auto">
          <a:xfrm>
            <a:off x="8180641" y="2708977"/>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8D709F4A-A194-A723-4935-541B1D426F99}"/>
              </a:ext>
            </a:extLst>
          </p:cNvPr>
          <p:cNvCxnSpPr/>
          <p:nvPr/>
        </p:nvCxnSpPr>
        <p:spPr bwMode="auto">
          <a:xfrm>
            <a:off x="8280654" y="2708977"/>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27200712-187F-826E-9983-874A6E5CFDD9}"/>
              </a:ext>
            </a:extLst>
          </p:cNvPr>
          <p:cNvCxnSpPr/>
          <p:nvPr/>
        </p:nvCxnSpPr>
        <p:spPr bwMode="auto">
          <a:xfrm>
            <a:off x="8304467" y="2732789"/>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E20B13D5-FB09-86C6-5DA3-D10DBF9B05D8}"/>
              </a:ext>
            </a:extLst>
          </p:cNvPr>
          <p:cNvCxnSpPr/>
          <p:nvPr/>
        </p:nvCxnSpPr>
        <p:spPr bwMode="auto">
          <a:xfrm>
            <a:off x="8425910" y="2751839"/>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25FA80EB-7254-1792-3C39-93F0629CD50E}"/>
              </a:ext>
            </a:extLst>
          </p:cNvPr>
          <p:cNvCxnSpPr/>
          <p:nvPr/>
        </p:nvCxnSpPr>
        <p:spPr bwMode="auto">
          <a:xfrm>
            <a:off x="8997410" y="2844707"/>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3E691C04-50C8-05F2-078F-A6D1D6823881}"/>
              </a:ext>
            </a:extLst>
          </p:cNvPr>
          <p:cNvCxnSpPr/>
          <p:nvPr/>
        </p:nvCxnSpPr>
        <p:spPr bwMode="auto">
          <a:xfrm>
            <a:off x="9202198" y="2861375"/>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2CA8A8E1-2B2A-D654-551A-ADC7985D0176}"/>
              </a:ext>
            </a:extLst>
          </p:cNvPr>
          <p:cNvCxnSpPr/>
          <p:nvPr/>
        </p:nvCxnSpPr>
        <p:spPr bwMode="auto">
          <a:xfrm>
            <a:off x="9447467" y="2866138"/>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B877B44B-5769-CE5C-3BE5-9371CB0B3E5F}"/>
              </a:ext>
            </a:extLst>
          </p:cNvPr>
          <p:cNvCxnSpPr/>
          <p:nvPr/>
        </p:nvCxnSpPr>
        <p:spPr bwMode="auto">
          <a:xfrm>
            <a:off x="9718930" y="2878044"/>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3C559C5E-75FC-BEE0-198F-5AC41F0BD029}"/>
              </a:ext>
            </a:extLst>
          </p:cNvPr>
          <p:cNvCxnSpPr/>
          <p:nvPr/>
        </p:nvCxnSpPr>
        <p:spPr bwMode="auto">
          <a:xfrm>
            <a:off x="10259474" y="2878044"/>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A078FB58-81C6-AA0C-EEAA-89929EBA8AD7}"/>
              </a:ext>
            </a:extLst>
          </p:cNvPr>
          <p:cNvCxnSpPr/>
          <p:nvPr/>
        </p:nvCxnSpPr>
        <p:spPr bwMode="auto">
          <a:xfrm>
            <a:off x="10342818" y="2892332"/>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5EF47950-E4C3-EFE1-7B71-CF6796190A05}"/>
              </a:ext>
            </a:extLst>
          </p:cNvPr>
          <p:cNvCxnSpPr/>
          <p:nvPr/>
        </p:nvCxnSpPr>
        <p:spPr bwMode="auto">
          <a:xfrm>
            <a:off x="10385680" y="2892332"/>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B1587B1E-DB06-118D-6BF7-D6C77B97C42B}"/>
              </a:ext>
            </a:extLst>
          </p:cNvPr>
          <p:cNvCxnSpPr/>
          <p:nvPr/>
        </p:nvCxnSpPr>
        <p:spPr bwMode="auto">
          <a:xfrm>
            <a:off x="10752393" y="2892332"/>
            <a:ext cx="0" cy="72152"/>
          </a:xfrm>
          <a:prstGeom prst="line">
            <a:avLst/>
          </a:prstGeom>
          <a:noFill/>
          <a:ln w="19050" cap="flat" cmpd="sng" algn="ctr">
            <a:solidFill>
              <a:schemeClr val="accent3"/>
            </a:solidFill>
            <a:prstDash val="solid"/>
            <a:round/>
            <a:headEnd type="none" w="med" len="med"/>
            <a:tailEnd type="none" w="med" len="med"/>
          </a:ln>
          <a:effectLst/>
        </p:spPr>
      </p:cxnSp>
      <p:sp>
        <p:nvSpPr>
          <p:cNvPr id="339" name="Freeform: Shape 338">
            <a:extLst>
              <a:ext uri="{FF2B5EF4-FFF2-40B4-BE49-F238E27FC236}">
                <a16:creationId xmlns:a16="http://schemas.microsoft.com/office/drawing/2014/main" id="{26931A28-397F-DC91-7AB9-4D8CC1006C56}"/>
              </a:ext>
            </a:extLst>
          </p:cNvPr>
          <p:cNvSpPr/>
          <p:nvPr/>
        </p:nvSpPr>
        <p:spPr bwMode="auto">
          <a:xfrm>
            <a:off x="7290800" y="1461155"/>
            <a:ext cx="3469064" cy="1470581"/>
          </a:xfrm>
          <a:custGeom>
            <a:avLst/>
            <a:gdLst>
              <a:gd name="connsiteX0" fmla="*/ 0 w 3469064"/>
              <a:gd name="connsiteY0" fmla="*/ 0 h 1470581"/>
              <a:gd name="connsiteX1" fmla="*/ 75415 w 3469064"/>
              <a:gd name="connsiteY1" fmla="*/ 0 h 1470581"/>
              <a:gd name="connsiteX2" fmla="*/ 75415 w 3469064"/>
              <a:gd name="connsiteY2" fmla="*/ 43991 h 1470581"/>
              <a:gd name="connsiteX3" fmla="*/ 97411 w 3469064"/>
              <a:gd name="connsiteY3" fmla="*/ 43991 h 1470581"/>
              <a:gd name="connsiteX4" fmla="*/ 97411 w 3469064"/>
              <a:gd name="connsiteY4" fmla="*/ 87983 h 1470581"/>
              <a:gd name="connsiteX5" fmla="*/ 128833 w 3469064"/>
              <a:gd name="connsiteY5" fmla="*/ 87983 h 1470581"/>
              <a:gd name="connsiteX6" fmla="*/ 128833 w 3469064"/>
              <a:gd name="connsiteY6" fmla="*/ 191678 h 1470581"/>
              <a:gd name="connsiteX7" fmla="*/ 147687 w 3469064"/>
              <a:gd name="connsiteY7" fmla="*/ 191678 h 1470581"/>
              <a:gd name="connsiteX8" fmla="*/ 147687 w 3469064"/>
              <a:gd name="connsiteY8" fmla="*/ 292231 h 1470581"/>
              <a:gd name="connsiteX9" fmla="*/ 144545 w 3469064"/>
              <a:gd name="connsiteY9" fmla="*/ 292231 h 1470581"/>
              <a:gd name="connsiteX10" fmla="*/ 144545 w 3469064"/>
              <a:gd name="connsiteY10" fmla="*/ 465055 h 1470581"/>
              <a:gd name="connsiteX11" fmla="*/ 153972 w 3469064"/>
              <a:gd name="connsiteY11" fmla="*/ 465055 h 1470581"/>
              <a:gd name="connsiteX12" fmla="*/ 153972 w 3469064"/>
              <a:gd name="connsiteY12" fmla="*/ 515332 h 1470581"/>
              <a:gd name="connsiteX13" fmla="*/ 172825 w 3469064"/>
              <a:gd name="connsiteY13" fmla="*/ 515332 h 1470581"/>
              <a:gd name="connsiteX14" fmla="*/ 172825 w 3469064"/>
              <a:gd name="connsiteY14" fmla="*/ 537327 h 1470581"/>
              <a:gd name="connsiteX15" fmla="*/ 216817 w 3469064"/>
              <a:gd name="connsiteY15" fmla="*/ 537327 h 1470581"/>
              <a:gd name="connsiteX16" fmla="*/ 216817 w 3469064"/>
              <a:gd name="connsiteY16" fmla="*/ 549897 h 1470581"/>
              <a:gd name="connsiteX17" fmla="*/ 245097 w 3469064"/>
              <a:gd name="connsiteY17" fmla="*/ 549897 h 1470581"/>
              <a:gd name="connsiteX18" fmla="*/ 245097 w 3469064"/>
              <a:gd name="connsiteY18" fmla="*/ 571892 h 1470581"/>
              <a:gd name="connsiteX19" fmla="*/ 270235 w 3469064"/>
              <a:gd name="connsiteY19" fmla="*/ 571892 h 1470581"/>
              <a:gd name="connsiteX20" fmla="*/ 270235 w 3469064"/>
              <a:gd name="connsiteY20" fmla="*/ 587604 h 1470581"/>
              <a:gd name="connsiteX21" fmla="*/ 292231 w 3469064"/>
              <a:gd name="connsiteY21" fmla="*/ 587604 h 1470581"/>
              <a:gd name="connsiteX22" fmla="*/ 292231 w 3469064"/>
              <a:gd name="connsiteY22" fmla="*/ 625311 h 1470581"/>
              <a:gd name="connsiteX23" fmla="*/ 292231 w 3469064"/>
              <a:gd name="connsiteY23" fmla="*/ 666160 h 1470581"/>
              <a:gd name="connsiteX24" fmla="*/ 304800 w 3469064"/>
              <a:gd name="connsiteY24" fmla="*/ 666160 h 1470581"/>
              <a:gd name="connsiteX25" fmla="*/ 307943 w 3469064"/>
              <a:gd name="connsiteY25" fmla="*/ 766713 h 1470581"/>
              <a:gd name="connsiteX26" fmla="*/ 329939 w 3469064"/>
              <a:gd name="connsiteY26" fmla="*/ 766713 h 1470581"/>
              <a:gd name="connsiteX27" fmla="*/ 329939 w 3469064"/>
              <a:gd name="connsiteY27" fmla="*/ 820132 h 1470581"/>
              <a:gd name="connsiteX28" fmla="*/ 351934 w 3469064"/>
              <a:gd name="connsiteY28" fmla="*/ 820132 h 1470581"/>
              <a:gd name="connsiteX29" fmla="*/ 351934 w 3469064"/>
              <a:gd name="connsiteY29" fmla="*/ 832701 h 1470581"/>
              <a:gd name="connsiteX30" fmla="*/ 386499 w 3469064"/>
              <a:gd name="connsiteY30" fmla="*/ 832701 h 1470581"/>
              <a:gd name="connsiteX31" fmla="*/ 386499 w 3469064"/>
              <a:gd name="connsiteY31" fmla="*/ 854697 h 1470581"/>
              <a:gd name="connsiteX32" fmla="*/ 424207 w 3469064"/>
              <a:gd name="connsiteY32" fmla="*/ 854697 h 1470581"/>
              <a:gd name="connsiteX33" fmla="*/ 436776 w 3469064"/>
              <a:gd name="connsiteY33" fmla="*/ 867266 h 1470581"/>
              <a:gd name="connsiteX34" fmla="*/ 461914 w 3469064"/>
              <a:gd name="connsiteY34" fmla="*/ 892404 h 1470581"/>
              <a:gd name="connsiteX35" fmla="*/ 461914 w 3469064"/>
              <a:gd name="connsiteY35" fmla="*/ 955249 h 1470581"/>
              <a:gd name="connsiteX36" fmla="*/ 496479 w 3469064"/>
              <a:gd name="connsiteY36" fmla="*/ 955249 h 1470581"/>
              <a:gd name="connsiteX37" fmla="*/ 496479 w 3469064"/>
              <a:gd name="connsiteY37" fmla="*/ 986672 h 1470581"/>
              <a:gd name="connsiteX38" fmla="*/ 521617 w 3469064"/>
              <a:gd name="connsiteY38" fmla="*/ 986672 h 1470581"/>
              <a:gd name="connsiteX39" fmla="*/ 521617 w 3469064"/>
              <a:gd name="connsiteY39" fmla="*/ 1021237 h 1470581"/>
              <a:gd name="connsiteX40" fmla="*/ 556182 w 3469064"/>
              <a:gd name="connsiteY40" fmla="*/ 1021237 h 1470581"/>
              <a:gd name="connsiteX41" fmla="*/ 556182 w 3469064"/>
              <a:gd name="connsiteY41" fmla="*/ 1049517 h 1470581"/>
              <a:gd name="connsiteX42" fmla="*/ 581320 w 3469064"/>
              <a:gd name="connsiteY42" fmla="*/ 1049517 h 1470581"/>
              <a:gd name="connsiteX43" fmla="*/ 581320 w 3469064"/>
              <a:gd name="connsiteY43" fmla="*/ 1068371 h 1470581"/>
              <a:gd name="connsiteX44" fmla="*/ 637881 w 3469064"/>
              <a:gd name="connsiteY44" fmla="*/ 1068371 h 1470581"/>
              <a:gd name="connsiteX45" fmla="*/ 637881 w 3469064"/>
              <a:gd name="connsiteY45" fmla="*/ 1153212 h 1470581"/>
              <a:gd name="connsiteX46" fmla="*/ 666161 w 3469064"/>
              <a:gd name="connsiteY46" fmla="*/ 1153212 h 1470581"/>
              <a:gd name="connsiteX47" fmla="*/ 666161 w 3469064"/>
              <a:gd name="connsiteY47" fmla="*/ 1187777 h 1470581"/>
              <a:gd name="connsiteX48" fmla="*/ 681873 w 3469064"/>
              <a:gd name="connsiteY48" fmla="*/ 1187777 h 1470581"/>
              <a:gd name="connsiteX49" fmla="*/ 694442 w 3469064"/>
              <a:gd name="connsiteY49" fmla="*/ 1200346 h 1470581"/>
              <a:gd name="connsiteX50" fmla="*/ 757287 w 3469064"/>
              <a:gd name="connsiteY50" fmla="*/ 1200346 h 1470581"/>
              <a:gd name="connsiteX51" fmla="*/ 757287 w 3469064"/>
              <a:gd name="connsiteY51" fmla="*/ 1228626 h 1470581"/>
              <a:gd name="connsiteX52" fmla="*/ 791852 w 3469064"/>
              <a:gd name="connsiteY52" fmla="*/ 1228626 h 1470581"/>
              <a:gd name="connsiteX53" fmla="*/ 791852 w 3469064"/>
              <a:gd name="connsiteY53" fmla="*/ 1238053 h 1470581"/>
              <a:gd name="connsiteX54" fmla="*/ 816990 w 3469064"/>
              <a:gd name="connsiteY54" fmla="*/ 1238053 h 1470581"/>
              <a:gd name="connsiteX55" fmla="*/ 816990 w 3469064"/>
              <a:gd name="connsiteY55" fmla="*/ 1291472 h 1470581"/>
              <a:gd name="connsiteX56" fmla="*/ 996099 w 3469064"/>
              <a:gd name="connsiteY56" fmla="*/ 1291472 h 1470581"/>
              <a:gd name="connsiteX57" fmla="*/ 996099 w 3469064"/>
              <a:gd name="connsiteY57" fmla="*/ 1300899 h 1470581"/>
              <a:gd name="connsiteX58" fmla="*/ 1062087 w 3469064"/>
              <a:gd name="connsiteY58" fmla="*/ 1300899 h 1470581"/>
              <a:gd name="connsiteX59" fmla="*/ 1062087 w 3469064"/>
              <a:gd name="connsiteY59" fmla="*/ 1319752 h 1470581"/>
              <a:gd name="connsiteX60" fmla="*/ 1118648 w 3469064"/>
              <a:gd name="connsiteY60" fmla="*/ 1319752 h 1470581"/>
              <a:gd name="connsiteX61" fmla="*/ 1118648 w 3469064"/>
              <a:gd name="connsiteY61" fmla="*/ 1335464 h 1470581"/>
              <a:gd name="connsiteX62" fmla="*/ 1165782 w 3469064"/>
              <a:gd name="connsiteY62" fmla="*/ 1335464 h 1470581"/>
              <a:gd name="connsiteX63" fmla="*/ 1165782 w 3469064"/>
              <a:gd name="connsiteY63" fmla="*/ 1363744 h 1470581"/>
              <a:gd name="connsiteX64" fmla="*/ 1319753 w 3469064"/>
              <a:gd name="connsiteY64" fmla="*/ 1363744 h 1470581"/>
              <a:gd name="connsiteX65" fmla="*/ 1319753 w 3469064"/>
              <a:gd name="connsiteY65" fmla="*/ 1376313 h 1470581"/>
              <a:gd name="connsiteX66" fmla="*/ 1458013 w 3469064"/>
              <a:gd name="connsiteY66" fmla="*/ 1376313 h 1470581"/>
              <a:gd name="connsiteX67" fmla="*/ 1458013 w 3469064"/>
              <a:gd name="connsiteY67" fmla="*/ 1388882 h 1470581"/>
              <a:gd name="connsiteX68" fmla="*/ 1536570 w 3469064"/>
              <a:gd name="connsiteY68" fmla="*/ 1388882 h 1470581"/>
              <a:gd name="connsiteX69" fmla="*/ 1536570 w 3469064"/>
              <a:gd name="connsiteY69" fmla="*/ 1401451 h 1470581"/>
              <a:gd name="connsiteX70" fmla="*/ 1662260 w 3469064"/>
              <a:gd name="connsiteY70" fmla="*/ 1401451 h 1470581"/>
              <a:gd name="connsiteX71" fmla="*/ 1662260 w 3469064"/>
              <a:gd name="connsiteY71" fmla="*/ 1401451 h 1470581"/>
              <a:gd name="connsiteX72" fmla="*/ 1662260 w 3469064"/>
              <a:gd name="connsiteY72" fmla="*/ 1420305 h 1470581"/>
              <a:gd name="connsiteX73" fmla="*/ 1913642 w 3469064"/>
              <a:gd name="connsiteY73" fmla="*/ 1420305 h 1470581"/>
              <a:gd name="connsiteX74" fmla="*/ 1913642 w 3469064"/>
              <a:gd name="connsiteY74" fmla="*/ 1436016 h 1470581"/>
              <a:gd name="connsiteX75" fmla="*/ 2039332 w 3469064"/>
              <a:gd name="connsiteY75" fmla="*/ 1436016 h 1470581"/>
              <a:gd name="connsiteX76" fmla="*/ 2039332 w 3469064"/>
              <a:gd name="connsiteY76" fmla="*/ 1445443 h 1470581"/>
              <a:gd name="connsiteX77" fmla="*/ 2224726 w 3469064"/>
              <a:gd name="connsiteY77" fmla="*/ 1445443 h 1470581"/>
              <a:gd name="connsiteX78" fmla="*/ 2224726 w 3469064"/>
              <a:gd name="connsiteY78" fmla="*/ 1458012 h 1470581"/>
              <a:gd name="connsiteX79" fmla="*/ 3026005 w 3469064"/>
              <a:gd name="connsiteY79" fmla="*/ 1458012 h 1470581"/>
              <a:gd name="connsiteX80" fmla="*/ 3026005 w 3469064"/>
              <a:gd name="connsiteY80" fmla="*/ 1470581 h 1470581"/>
              <a:gd name="connsiteX81" fmla="*/ 3469064 w 3469064"/>
              <a:gd name="connsiteY81" fmla="*/ 1470581 h 1470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3469064" h="1470581">
                <a:moveTo>
                  <a:pt x="0" y="0"/>
                </a:moveTo>
                <a:lnTo>
                  <a:pt x="75415" y="0"/>
                </a:lnTo>
                <a:lnTo>
                  <a:pt x="75415" y="43991"/>
                </a:lnTo>
                <a:lnTo>
                  <a:pt x="97411" y="43991"/>
                </a:lnTo>
                <a:lnTo>
                  <a:pt x="97411" y="87983"/>
                </a:lnTo>
                <a:lnTo>
                  <a:pt x="128833" y="87983"/>
                </a:lnTo>
                <a:lnTo>
                  <a:pt x="128833" y="191678"/>
                </a:lnTo>
                <a:lnTo>
                  <a:pt x="147687" y="191678"/>
                </a:lnTo>
                <a:lnTo>
                  <a:pt x="147687" y="292231"/>
                </a:lnTo>
                <a:lnTo>
                  <a:pt x="144545" y="292231"/>
                </a:lnTo>
                <a:lnTo>
                  <a:pt x="144545" y="465055"/>
                </a:lnTo>
                <a:lnTo>
                  <a:pt x="153972" y="465055"/>
                </a:lnTo>
                <a:lnTo>
                  <a:pt x="153972" y="515332"/>
                </a:lnTo>
                <a:lnTo>
                  <a:pt x="172825" y="515332"/>
                </a:lnTo>
                <a:lnTo>
                  <a:pt x="172825" y="537327"/>
                </a:lnTo>
                <a:lnTo>
                  <a:pt x="216817" y="537327"/>
                </a:lnTo>
                <a:lnTo>
                  <a:pt x="216817" y="549897"/>
                </a:lnTo>
                <a:lnTo>
                  <a:pt x="245097" y="549897"/>
                </a:lnTo>
                <a:lnTo>
                  <a:pt x="245097" y="571892"/>
                </a:lnTo>
                <a:lnTo>
                  <a:pt x="270235" y="571892"/>
                </a:lnTo>
                <a:lnTo>
                  <a:pt x="270235" y="587604"/>
                </a:lnTo>
                <a:lnTo>
                  <a:pt x="292231" y="587604"/>
                </a:lnTo>
                <a:lnTo>
                  <a:pt x="292231" y="625311"/>
                </a:lnTo>
                <a:lnTo>
                  <a:pt x="292231" y="666160"/>
                </a:lnTo>
                <a:lnTo>
                  <a:pt x="304800" y="666160"/>
                </a:lnTo>
                <a:lnTo>
                  <a:pt x="307943" y="766713"/>
                </a:lnTo>
                <a:lnTo>
                  <a:pt x="329939" y="766713"/>
                </a:lnTo>
                <a:lnTo>
                  <a:pt x="329939" y="820132"/>
                </a:lnTo>
                <a:lnTo>
                  <a:pt x="351934" y="820132"/>
                </a:lnTo>
                <a:lnTo>
                  <a:pt x="351934" y="832701"/>
                </a:lnTo>
                <a:lnTo>
                  <a:pt x="386499" y="832701"/>
                </a:lnTo>
                <a:lnTo>
                  <a:pt x="386499" y="854697"/>
                </a:lnTo>
                <a:lnTo>
                  <a:pt x="424207" y="854697"/>
                </a:lnTo>
                <a:lnTo>
                  <a:pt x="436776" y="867266"/>
                </a:lnTo>
                <a:lnTo>
                  <a:pt x="461914" y="892404"/>
                </a:lnTo>
                <a:lnTo>
                  <a:pt x="461914" y="955249"/>
                </a:lnTo>
                <a:lnTo>
                  <a:pt x="496479" y="955249"/>
                </a:lnTo>
                <a:lnTo>
                  <a:pt x="496479" y="986672"/>
                </a:lnTo>
                <a:lnTo>
                  <a:pt x="521617" y="986672"/>
                </a:lnTo>
                <a:lnTo>
                  <a:pt x="521617" y="1021237"/>
                </a:lnTo>
                <a:lnTo>
                  <a:pt x="556182" y="1021237"/>
                </a:lnTo>
                <a:lnTo>
                  <a:pt x="556182" y="1049517"/>
                </a:lnTo>
                <a:lnTo>
                  <a:pt x="581320" y="1049517"/>
                </a:lnTo>
                <a:lnTo>
                  <a:pt x="581320" y="1068371"/>
                </a:lnTo>
                <a:lnTo>
                  <a:pt x="637881" y="1068371"/>
                </a:lnTo>
                <a:lnTo>
                  <a:pt x="637881" y="1153212"/>
                </a:lnTo>
                <a:lnTo>
                  <a:pt x="666161" y="1153212"/>
                </a:lnTo>
                <a:lnTo>
                  <a:pt x="666161" y="1187777"/>
                </a:lnTo>
                <a:lnTo>
                  <a:pt x="681873" y="1187777"/>
                </a:lnTo>
                <a:lnTo>
                  <a:pt x="694442" y="1200346"/>
                </a:lnTo>
                <a:lnTo>
                  <a:pt x="757287" y="1200346"/>
                </a:lnTo>
                <a:lnTo>
                  <a:pt x="757287" y="1228626"/>
                </a:lnTo>
                <a:lnTo>
                  <a:pt x="791852" y="1228626"/>
                </a:lnTo>
                <a:lnTo>
                  <a:pt x="791852" y="1238053"/>
                </a:lnTo>
                <a:lnTo>
                  <a:pt x="816990" y="1238053"/>
                </a:lnTo>
                <a:lnTo>
                  <a:pt x="816990" y="1291472"/>
                </a:lnTo>
                <a:lnTo>
                  <a:pt x="996099" y="1291472"/>
                </a:lnTo>
                <a:lnTo>
                  <a:pt x="996099" y="1300899"/>
                </a:lnTo>
                <a:lnTo>
                  <a:pt x="1062087" y="1300899"/>
                </a:lnTo>
                <a:lnTo>
                  <a:pt x="1062087" y="1319752"/>
                </a:lnTo>
                <a:lnTo>
                  <a:pt x="1118648" y="1319752"/>
                </a:lnTo>
                <a:lnTo>
                  <a:pt x="1118648" y="1335464"/>
                </a:lnTo>
                <a:lnTo>
                  <a:pt x="1165782" y="1335464"/>
                </a:lnTo>
                <a:lnTo>
                  <a:pt x="1165782" y="1363744"/>
                </a:lnTo>
                <a:lnTo>
                  <a:pt x="1319753" y="1363744"/>
                </a:lnTo>
                <a:lnTo>
                  <a:pt x="1319753" y="1376313"/>
                </a:lnTo>
                <a:lnTo>
                  <a:pt x="1458013" y="1376313"/>
                </a:lnTo>
                <a:lnTo>
                  <a:pt x="1458013" y="1388882"/>
                </a:lnTo>
                <a:lnTo>
                  <a:pt x="1536570" y="1388882"/>
                </a:lnTo>
                <a:lnTo>
                  <a:pt x="1536570" y="1401451"/>
                </a:lnTo>
                <a:lnTo>
                  <a:pt x="1662260" y="1401451"/>
                </a:lnTo>
                <a:lnTo>
                  <a:pt x="1662260" y="1401451"/>
                </a:lnTo>
                <a:lnTo>
                  <a:pt x="1662260" y="1420305"/>
                </a:lnTo>
                <a:lnTo>
                  <a:pt x="1913642" y="1420305"/>
                </a:lnTo>
                <a:lnTo>
                  <a:pt x="1913642" y="1436016"/>
                </a:lnTo>
                <a:lnTo>
                  <a:pt x="2039332" y="1436016"/>
                </a:lnTo>
                <a:lnTo>
                  <a:pt x="2039332" y="1445443"/>
                </a:lnTo>
                <a:lnTo>
                  <a:pt x="2224726" y="1445443"/>
                </a:lnTo>
                <a:lnTo>
                  <a:pt x="2224726" y="1458012"/>
                </a:lnTo>
                <a:lnTo>
                  <a:pt x="3026005" y="1458012"/>
                </a:lnTo>
                <a:lnTo>
                  <a:pt x="3026005" y="1470581"/>
                </a:lnTo>
                <a:lnTo>
                  <a:pt x="3469064" y="1470581"/>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340" name="Straight Connector 339">
            <a:extLst>
              <a:ext uri="{FF2B5EF4-FFF2-40B4-BE49-F238E27FC236}">
                <a16:creationId xmlns:a16="http://schemas.microsoft.com/office/drawing/2014/main" id="{8EEA938A-0CA4-2044-F229-13CCAF9B0261}"/>
              </a:ext>
            </a:extLst>
          </p:cNvPr>
          <p:cNvCxnSpPr/>
          <p:nvPr/>
        </p:nvCxnSpPr>
        <p:spPr bwMode="auto">
          <a:xfrm>
            <a:off x="7273556" y="1408253"/>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E567C538-C51C-0EA6-F9DD-FF8C5EE1267D}"/>
              </a:ext>
            </a:extLst>
          </p:cNvPr>
          <p:cNvCxnSpPr/>
          <p:nvPr/>
        </p:nvCxnSpPr>
        <p:spPr bwMode="auto">
          <a:xfrm>
            <a:off x="7304979" y="1408253"/>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4953E91D-1849-FDE7-6626-F9CDF799A46F}"/>
              </a:ext>
            </a:extLst>
          </p:cNvPr>
          <p:cNvCxnSpPr/>
          <p:nvPr/>
        </p:nvCxnSpPr>
        <p:spPr bwMode="auto">
          <a:xfrm>
            <a:off x="7323832" y="1436534"/>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52F94B1B-2B52-6CA7-D648-07CBC918A171}"/>
              </a:ext>
            </a:extLst>
          </p:cNvPr>
          <p:cNvCxnSpPr/>
          <p:nvPr/>
        </p:nvCxnSpPr>
        <p:spPr bwMode="auto">
          <a:xfrm>
            <a:off x="7342685" y="1436534"/>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4C70EE62-E347-775F-1983-5B858D7F11AD}"/>
              </a:ext>
            </a:extLst>
          </p:cNvPr>
          <p:cNvCxnSpPr/>
          <p:nvPr/>
        </p:nvCxnSpPr>
        <p:spPr bwMode="auto">
          <a:xfrm>
            <a:off x="7364681" y="145853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040EDD00-57A7-9A59-64C3-CB11ECE07A22}"/>
              </a:ext>
            </a:extLst>
          </p:cNvPr>
          <p:cNvCxnSpPr/>
          <p:nvPr/>
        </p:nvCxnSpPr>
        <p:spPr bwMode="auto">
          <a:xfrm>
            <a:off x="7408673" y="1471099"/>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3D779BBF-E1EF-85DA-84F7-31797CA3FFC3}"/>
              </a:ext>
            </a:extLst>
          </p:cNvPr>
          <p:cNvCxnSpPr/>
          <p:nvPr/>
        </p:nvCxnSpPr>
        <p:spPr bwMode="auto">
          <a:xfrm>
            <a:off x="7452664" y="1684773"/>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A044CC13-3D5A-93C9-505C-8ACBC33A547A}"/>
              </a:ext>
            </a:extLst>
          </p:cNvPr>
          <p:cNvCxnSpPr/>
          <p:nvPr/>
        </p:nvCxnSpPr>
        <p:spPr bwMode="auto">
          <a:xfrm>
            <a:off x="7528079" y="1703627"/>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B1DC2536-1794-7D6B-E276-D4CED6D5B638}"/>
              </a:ext>
            </a:extLst>
          </p:cNvPr>
          <p:cNvCxnSpPr/>
          <p:nvPr/>
        </p:nvCxnSpPr>
        <p:spPr bwMode="auto">
          <a:xfrm>
            <a:off x="7553217" y="1709911"/>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E6F33D12-1008-03F2-7ED5-84243B596867}"/>
              </a:ext>
            </a:extLst>
          </p:cNvPr>
          <p:cNvCxnSpPr/>
          <p:nvPr/>
        </p:nvCxnSpPr>
        <p:spPr bwMode="auto">
          <a:xfrm>
            <a:off x="7685193" y="1967577"/>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27623253-C864-AEF6-D51F-3C1A666CD4BC}"/>
              </a:ext>
            </a:extLst>
          </p:cNvPr>
          <p:cNvCxnSpPr/>
          <p:nvPr/>
        </p:nvCxnSpPr>
        <p:spPr bwMode="auto">
          <a:xfrm>
            <a:off x="7612921" y="1892162"/>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1018C6A9-E532-506A-C5AC-4EA3F65C0959}"/>
              </a:ext>
            </a:extLst>
          </p:cNvPr>
          <p:cNvCxnSpPr/>
          <p:nvPr/>
        </p:nvCxnSpPr>
        <p:spPr bwMode="auto">
          <a:xfrm>
            <a:off x="7597210" y="1841886"/>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5711E2ED-77BB-B71B-6DE1-52E062378821}"/>
              </a:ext>
            </a:extLst>
          </p:cNvPr>
          <p:cNvCxnSpPr/>
          <p:nvPr/>
        </p:nvCxnSpPr>
        <p:spPr bwMode="auto">
          <a:xfrm>
            <a:off x="7744896" y="2017853"/>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53" name="Straight Connector 352">
            <a:extLst>
              <a:ext uri="{FF2B5EF4-FFF2-40B4-BE49-F238E27FC236}">
                <a16:creationId xmlns:a16="http://schemas.microsoft.com/office/drawing/2014/main" id="{BA1D0B41-FF52-559F-60F0-9ECFD288127D}"/>
              </a:ext>
            </a:extLst>
          </p:cNvPr>
          <p:cNvCxnSpPr/>
          <p:nvPr/>
        </p:nvCxnSpPr>
        <p:spPr bwMode="auto">
          <a:xfrm>
            <a:off x="7766891" y="2090125"/>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DFCB4AA9-C6BC-8088-41C2-942DF01723E2}"/>
              </a:ext>
            </a:extLst>
          </p:cNvPr>
          <p:cNvCxnSpPr/>
          <p:nvPr/>
        </p:nvCxnSpPr>
        <p:spPr bwMode="auto">
          <a:xfrm>
            <a:off x="7814025" y="212469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5AB24E56-8BBE-05DB-208E-E4F9EBDD15A3}"/>
              </a:ext>
            </a:extLst>
          </p:cNvPr>
          <p:cNvCxnSpPr/>
          <p:nvPr/>
        </p:nvCxnSpPr>
        <p:spPr bwMode="auto">
          <a:xfrm>
            <a:off x="7861159" y="2146686"/>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B44AA13F-E3C9-F201-FA56-C9FFB82C33D4}"/>
              </a:ext>
            </a:extLst>
          </p:cNvPr>
          <p:cNvCxnSpPr/>
          <p:nvPr/>
        </p:nvCxnSpPr>
        <p:spPr bwMode="auto">
          <a:xfrm>
            <a:off x="7942858" y="2253523"/>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B5BDD96B-346A-E584-1ED8-35B50E0D1AA9}"/>
              </a:ext>
            </a:extLst>
          </p:cNvPr>
          <p:cNvCxnSpPr/>
          <p:nvPr/>
        </p:nvCxnSpPr>
        <p:spPr bwMode="auto">
          <a:xfrm>
            <a:off x="8099971" y="2350934"/>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1ED8D0D9-EC36-DE5E-CC25-1B3E1B7C734A}"/>
              </a:ext>
            </a:extLst>
          </p:cNvPr>
          <p:cNvCxnSpPr/>
          <p:nvPr/>
        </p:nvCxnSpPr>
        <p:spPr bwMode="auto">
          <a:xfrm>
            <a:off x="8288507" y="2454629"/>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B8F42416-D8ED-CC8A-E794-704B027FE808}"/>
              </a:ext>
            </a:extLst>
          </p:cNvPr>
          <p:cNvCxnSpPr/>
          <p:nvPr/>
        </p:nvCxnSpPr>
        <p:spPr bwMode="auto">
          <a:xfrm>
            <a:off x="8429910" y="2520617"/>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A0B7C8DC-F5BF-5FDD-9DB9-ADB1BE9F3E2F}"/>
              </a:ext>
            </a:extLst>
          </p:cNvPr>
          <p:cNvCxnSpPr/>
          <p:nvPr/>
        </p:nvCxnSpPr>
        <p:spPr bwMode="auto">
          <a:xfrm>
            <a:off x="8448764" y="2523759"/>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EAD3803F-E511-D8CE-E45E-02A2002FE101}"/>
              </a:ext>
            </a:extLst>
          </p:cNvPr>
          <p:cNvCxnSpPr/>
          <p:nvPr/>
        </p:nvCxnSpPr>
        <p:spPr bwMode="auto">
          <a:xfrm>
            <a:off x="8675007" y="256775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411DE689-1A6F-88F1-B799-A7A6DAACD099}"/>
              </a:ext>
            </a:extLst>
          </p:cNvPr>
          <p:cNvCxnSpPr/>
          <p:nvPr/>
        </p:nvCxnSpPr>
        <p:spPr bwMode="auto">
          <a:xfrm>
            <a:off x="8687577" y="256775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DC3B58A0-B080-11DC-9001-BF41890F703C}"/>
              </a:ext>
            </a:extLst>
          </p:cNvPr>
          <p:cNvCxnSpPr/>
          <p:nvPr/>
        </p:nvCxnSpPr>
        <p:spPr bwMode="auto">
          <a:xfrm>
            <a:off x="8923247" y="2624311"/>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4A29137E-DD27-B50F-F77F-C6D195238DA9}"/>
              </a:ext>
            </a:extLst>
          </p:cNvPr>
          <p:cNvCxnSpPr/>
          <p:nvPr/>
        </p:nvCxnSpPr>
        <p:spPr bwMode="auto">
          <a:xfrm>
            <a:off x="9218620" y="2662018"/>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6B5C281B-057A-6C1F-53C7-B4E6AFE73B59}"/>
              </a:ext>
            </a:extLst>
          </p:cNvPr>
          <p:cNvCxnSpPr/>
          <p:nvPr/>
        </p:nvCxnSpPr>
        <p:spPr bwMode="auto">
          <a:xfrm>
            <a:off x="9300319" y="2662018"/>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2DCBD07E-8D26-36A1-DABF-BCE909E09583}"/>
              </a:ext>
            </a:extLst>
          </p:cNvPr>
          <p:cNvCxnSpPr/>
          <p:nvPr/>
        </p:nvCxnSpPr>
        <p:spPr bwMode="auto">
          <a:xfrm>
            <a:off x="9432294" y="2674587"/>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67" name="Straight Connector 366">
            <a:extLst>
              <a:ext uri="{FF2B5EF4-FFF2-40B4-BE49-F238E27FC236}">
                <a16:creationId xmlns:a16="http://schemas.microsoft.com/office/drawing/2014/main" id="{5D58C794-2FCD-2040-8E45-6FA586C5F9EA}"/>
              </a:ext>
            </a:extLst>
          </p:cNvPr>
          <p:cNvCxnSpPr/>
          <p:nvPr/>
        </p:nvCxnSpPr>
        <p:spPr bwMode="auto">
          <a:xfrm>
            <a:off x="9501423" y="2674587"/>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0ED8A895-866B-DF3B-153B-ED8E6B0BF47D}"/>
              </a:ext>
            </a:extLst>
          </p:cNvPr>
          <p:cNvCxnSpPr/>
          <p:nvPr/>
        </p:nvCxnSpPr>
        <p:spPr bwMode="auto">
          <a:xfrm>
            <a:off x="9548557" y="2674587"/>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44DF6816-6E17-C813-660D-E044A3159AA4}"/>
              </a:ext>
            </a:extLst>
          </p:cNvPr>
          <p:cNvCxnSpPr/>
          <p:nvPr/>
        </p:nvCxnSpPr>
        <p:spPr bwMode="auto">
          <a:xfrm>
            <a:off x="9573695" y="267773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10842901-AEB5-EFF9-2504-C89C8E7E79BA}"/>
              </a:ext>
            </a:extLst>
          </p:cNvPr>
          <p:cNvCxnSpPr/>
          <p:nvPr/>
        </p:nvCxnSpPr>
        <p:spPr bwMode="auto">
          <a:xfrm>
            <a:off x="9592548" y="2693441"/>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1F8B358E-0866-51E4-5519-0A6A3AAC619F}"/>
              </a:ext>
            </a:extLst>
          </p:cNvPr>
          <p:cNvCxnSpPr/>
          <p:nvPr/>
        </p:nvCxnSpPr>
        <p:spPr bwMode="auto">
          <a:xfrm>
            <a:off x="9667963" y="2693441"/>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0ED71053-0E7A-0F11-73D4-43C966EE901D}"/>
              </a:ext>
            </a:extLst>
          </p:cNvPr>
          <p:cNvCxnSpPr/>
          <p:nvPr/>
        </p:nvCxnSpPr>
        <p:spPr bwMode="auto">
          <a:xfrm>
            <a:off x="9680532" y="2693441"/>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33E4486F-E029-180D-E5E7-7368637FD90D}"/>
              </a:ext>
            </a:extLst>
          </p:cNvPr>
          <p:cNvCxnSpPr/>
          <p:nvPr/>
        </p:nvCxnSpPr>
        <p:spPr bwMode="auto">
          <a:xfrm>
            <a:off x="9708812" y="2693441"/>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A4B51109-E1E3-B7BC-D3B6-9BA0E1CFD828}"/>
              </a:ext>
            </a:extLst>
          </p:cNvPr>
          <p:cNvCxnSpPr/>
          <p:nvPr/>
        </p:nvCxnSpPr>
        <p:spPr bwMode="auto">
          <a:xfrm>
            <a:off x="9752804" y="2693441"/>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49DAC655-E547-33E4-25BE-1D04EFC5F6D7}"/>
              </a:ext>
            </a:extLst>
          </p:cNvPr>
          <p:cNvCxnSpPr/>
          <p:nvPr/>
        </p:nvCxnSpPr>
        <p:spPr bwMode="auto">
          <a:xfrm>
            <a:off x="9812507" y="270601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69CBF499-5C2F-1970-77FA-1608E3D7ABF7}"/>
              </a:ext>
            </a:extLst>
          </p:cNvPr>
          <p:cNvCxnSpPr/>
          <p:nvPr/>
        </p:nvCxnSpPr>
        <p:spPr bwMode="auto">
          <a:xfrm>
            <a:off x="9856499" y="270601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59443411-6B5A-2ED1-7F49-B9D4F0B571EB}"/>
              </a:ext>
            </a:extLst>
          </p:cNvPr>
          <p:cNvCxnSpPr/>
          <p:nvPr/>
        </p:nvCxnSpPr>
        <p:spPr bwMode="auto">
          <a:xfrm>
            <a:off x="9903633" y="270601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132EDBE0-48E9-8D6B-3B7B-1AF934D96B52}"/>
              </a:ext>
            </a:extLst>
          </p:cNvPr>
          <p:cNvCxnSpPr/>
          <p:nvPr/>
        </p:nvCxnSpPr>
        <p:spPr bwMode="auto">
          <a:xfrm>
            <a:off x="9935056" y="270601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F4BDE94B-1AE2-AC8A-35CC-9593545F882D}"/>
              </a:ext>
            </a:extLst>
          </p:cNvPr>
          <p:cNvCxnSpPr/>
          <p:nvPr/>
        </p:nvCxnSpPr>
        <p:spPr bwMode="auto">
          <a:xfrm>
            <a:off x="9994759" y="2712295"/>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A08A0FB7-61E0-A910-E851-ACE23420B0D4}"/>
              </a:ext>
            </a:extLst>
          </p:cNvPr>
          <p:cNvCxnSpPr/>
          <p:nvPr/>
        </p:nvCxnSpPr>
        <p:spPr bwMode="auto">
          <a:xfrm>
            <a:off x="10010470" y="2715437"/>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9E0BFBD2-3C36-DD85-6ADD-40B1C3562899}"/>
              </a:ext>
            </a:extLst>
          </p:cNvPr>
          <p:cNvCxnSpPr/>
          <p:nvPr/>
        </p:nvCxnSpPr>
        <p:spPr bwMode="auto">
          <a:xfrm>
            <a:off x="10098453" y="2715437"/>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9CB19977-EAC4-77AE-4536-7A54257D7C45}"/>
              </a:ext>
            </a:extLst>
          </p:cNvPr>
          <p:cNvCxnSpPr/>
          <p:nvPr/>
        </p:nvCxnSpPr>
        <p:spPr bwMode="auto">
          <a:xfrm>
            <a:off x="10133018" y="2715437"/>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83" name="Straight Connector 382">
            <a:extLst>
              <a:ext uri="{FF2B5EF4-FFF2-40B4-BE49-F238E27FC236}">
                <a16:creationId xmlns:a16="http://schemas.microsoft.com/office/drawing/2014/main" id="{E5F549BC-C668-BCAA-B174-DB13A9D4EC2A}"/>
              </a:ext>
            </a:extLst>
          </p:cNvPr>
          <p:cNvCxnSpPr/>
          <p:nvPr/>
        </p:nvCxnSpPr>
        <p:spPr bwMode="auto">
          <a:xfrm>
            <a:off x="10230428" y="2737432"/>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293ADC53-8E14-7562-99BE-EB20332E3C7E}"/>
              </a:ext>
            </a:extLst>
          </p:cNvPr>
          <p:cNvCxnSpPr/>
          <p:nvPr/>
        </p:nvCxnSpPr>
        <p:spPr bwMode="auto">
          <a:xfrm>
            <a:off x="10252424" y="2737432"/>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85" name="Straight Connector 384">
            <a:extLst>
              <a:ext uri="{FF2B5EF4-FFF2-40B4-BE49-F238E27FC236}">
                <a16:creationId xmlns:a16="http://schemas.microsoft.com/office/drawing/2014/main" id="{217D5EAA-FE62-6A1A-7872-159EDFFA28F1}"/>
              </a:ext>
            </a:extLst>
          </p:cNvPr>
          <p:cNvCxnSpPr/>
          <p:nvPr/>
        </p:nvCxnSpPr>
        <p:spPr bwMode="auto">
          <a:xfrm>
            <a:off x="10268135" y="2737432"/>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86" name="Straight Connector 385">
            <a:extLst>
              <a:ext uri="{FF2B5EF4-FFF2-40B4-BE49-F238E27FC236}">
                <a16:creationId xmlns:a16="http://schemas.microsoft.com/office/drawing/2014/main" id="{D5B83D1E-3A07-3496-EB29-0580C24591BF}"/>
              </a:ext>
            </a:extLst>
          </p:cNvPr>
          <p:cNvCxnSpPr/>
          <p:nvPr/>
        </p:nvCxnSpPr>
        <p:spPr bwMode="auto">
          <a:xfrm>
            <a:off x="10327838" y="2737432"/>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87" name="Straight Connector 386">
            <a:extLst>
              <a:ext uri="{FF2B5EF4-FFF2-40B4-BE49-F238E27FC236}">
                <a16:creationId xmlns:a16="http://schemas.microsoft.com/office/drawing/2014/main" id="{60FD274C-6412-0D16-E922-1185D86C9E43}"/>
              </a:ext>
            </a:extLst>
          </p:cNvPr>
          <p:cNvCxnSpPr/>
          <p:nvPr/>
        </p:nvCxnSpPr>
        <p:spPr bwMode="auto">
          <a:xfrm>
            <a:off x="10340408" y="2759428"/>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148DD15A-2FB3-05AB-797B-ED0C7756E1CD}"/>
              </a:ext>
            </a:extLst>
          </p:cNvPr>
          <p:cNvCxnSpPr/>
          <p:nvPr/>
        </p:nvCxnSpPr>
        <p:spPr bwMode="auto">
          <a:xfrm>
            <a:off x="10400111" y="2759428"/>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89" name="Straight Connector 388">
            <a:extLst>
              <a:ext uri="{FF2B5EF4-FFF2-40B4-BE49-F238E27FC236}">
                <a16:creationId xmlns:a16="http://schemas.microsoft.com/office/drawing/2014/main" id="{2B4E3881-38E8-C5D7-A871-55FDCEBD76DC}"/>
              </a:ext>
            </a:extLst>
          </p:cNvPr>
          <p:cNvCxnSpPr/>
          <p:nvPr/>
        </p:nvCxnSpPr>
        <p:spPr bwMode="auto">
          <a:xfrm>
            <a:off x="10422106" y="2759428"/>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DC550A31-8994-4B8F-A41D-262FAD1B364F}"/>
              </a:ext>
            </a:extLst>
          </p:cNvPr>
          <p:cNvCxnSpPr/>
          <p:nvPr/>
        </p:nvCxnSpPr>
        <p:spPr bwMode="auto">
          <a:xfrm>
            <a:off x="10447244" y="2759428"/>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91" name="Straight Connector 390">
            <a:extLst>
              <a:ext uri="{FF2B5EF4-FFF2-40B4-BE49-F238E27FC236}">
                <a16:creationId xmlns:a16="http://schemas.microsoft.com/office/drawing/2014/main" id="{9002360A-4D16-2417-E0B3-168D4ED5F67A}"/>
              </a:ext>
            </a:extLst>
          </p:cNvPr>
          <p:cNvCxnSpPr/>
          <p:nvPr/>
        </p:nvCxnSpPr>
        <p:spPr bwMode="auto">
          <a:xfrm>
            <a:off x="10497520" y="2759428"/>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EE22F3E3-B8DA-1B92-12F4-60B945BA1E00}"/>
              </a:ext>
            </a:extLst>
          </p:cNvPr>
          <p:cNvCxnSpPr/>
          <p:nvPr/>
        </p:nvCxnSpPr>
        <p:spPr bwMode="auto">
          <a:xfrm>
            <a:off x="10519516" y="2759428"/>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DBB00832-F1BA-508D-715E-DBA9A96389E3}"/>
              </a:ext>
            </a:extLst>
          </p:cNvPr>
          <p:cNvCxnSpPr/>
          <p:nvPr/>
        </p:nvCxnSpPr>
        <p:spPr bwMode="auto">
          <a:xfrm>
            <a:off x="10576077" y="2759428"/>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FF34EDD0-B23C-C947-38E4-A9723903DC39}"/>
              </a:ext>
            </a:extLst>
          </p:cNvPr>
          <p:cNvCxnSpPr/>
          <p:nvPr/>
        </p:nvCxnSpPr>
        <p:spPr bwMode="auto">
          <a:xfrm>
            <a:off x="10610641" y="2759428"/>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97" name="Straight Connector 396">
            <a:extLst>
              <a:ext uri="{FF2B5EF4-FFF2-40B4-BE49-F238E27FC236}">
                <a16:creationId xmlns:a16="http://schemas.microsoft.com/office/drawing/2014/main" id="{9B968769-4F48-69E2-4E95-98544CFDE128}"/>
              </a:ext>
            </a:extLst>
          </p:cNvPr>
          <p:cNvCxnSpPr/>
          <p:nvPr/>
        </p:nvCxnSpPr>
        <p:spPr bwMode="auto">
          <a:xfrm>
            <a:off x="10632637" y="2759428"/>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98" name="Straight Connector 397">
            <a:extLst>
              <a:ext uri="{FF2B5EF4-FFF2-40B4-BE49-F238E27FC236}">
                <a16:creationId xmlns:a16="http://schemas.microsoft.com/office/drawing/2014/main" id="{02032E3F-F40B-49F7-D6BD-69404022C5FD}"/>
              </a:ext>
            </a:extLst>
          </p:cNvPr>
          <p:cNvCxnSpPr/>
          <p:nvPr/>
        </p:nvCxnSpPr>
        <p:spPr bwMode="auto">
          <a:xfrm>
            <a:off x="10654633" y="2759428"/>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399" name="Straight Connector 398">
            <a:extLst>
              <a:ext uri="{FF2B5EF4-FFF2-40B4-BE49-F238E27FC236}">
                <a16:creationId xmlns:a16="http://schemas.microsoft.com/office/drawing/2014/main" id="{0C5E2435-EC74-FCD9-5BBF-81D9AEDE1ED7}"/>
              </a:ext>
            </a:extLst>
          </p:cNvPr>
          <p:cNvCxnSpPr/>
          <p:nvPr/>
        </p:nvCxnSpPr>
        <p:spPr bwMode="auto">
          <a:xfrm>
            <a:off x="10742616" y="2759428"/>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400" name="Straight Connector 399">
            <a:extLst>
              <a:ext uri="{FF2B5EF4-FFF2-40B4-BE49-F238E27FC236}">
                <a16:creationId xmlns:a16="http://schemas.microsoft.com/office/drawing/2014/main" id="{B2A55FD5-5AD2-4A19-9FAE-0819858660FC}"/>
              </a:ext>
            </a:extLst>
          </p:cNvPr>
          <p:cNvCxnSpPr/>
          <p:nvPr/>
        </p:nvCxnSpPr>
        <p:spPr bwMode="auto">
          <a:xfrm>
            <a:off x="10799177" y="2759428"/>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401" name="Straight Connector 400">
            <a:extLst>
              <a:ext uri="{FF2B5EF4-FFF2-40B4-BE49-F238E27FC236}">
                <a16:creationId xmlns:a16="http://schemas.microsoft.com/office/drawing/2014/main" id="{0E431557-EC88-BD74-58A7-9C4B44E5F709}"/>
              </a:ext>
            </a:extLst>
          </p:cNvPr>
          <p:cNvCxnSpPr/>
          <p:nvPr/>
        </p:nvCxnSpPr>
        <p:spPr bwMode="auto">
          <a:xfrm>
            <a:off x="10827458" y="2759428"/>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402" name="Straight Connector 401">
            <a:extLst>
              <a:ext uri="{FF2B5EF4-FFF2-40B4-BE49-F238E27FC236}">
                <a16:creationId xmlns:a16="http://schemas.microsoft.com/office/drawing/2014/main" id="{60BAB8EA-0C76-E79C-51F0-552AF30EE850}"/>
              </a:ext>
            </a:extLst>
          </p:cNvPr>
          <p:cNvCxnSpPr/>
          <p:nvPr/>
        </p:nvCxnSpPr>
        <p:spPr bwMode="auto">
          <a:xfrm>
            <a:off x="10993998" y="2759428"/>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403" name="Straight Connector 402">
            <a:extLst>
              <a:ext uri="{FF2B5EF4-FFF2-40B4-BE49-F238E27FC236}">
                <a16:creationId xmlns:a16="http://schemas.microsoft.com/office/drawing/2014/main" id="{8BF49547-5DED-808E-9D45-6362B60CC4A8}"/>
              </a:ext>
            </a:extLst>
          </p:cNvPr>
          <p:cNvCxnSpPr/>
          <p:nvPr/>
        </p:nvCxnSpPr>
        <p:spPr bwMode="auto">
          <a:xfrm>
            <a:off x="11009709" y="2759428"/>
            <a:ext cx="0" cy="72152"/>
          </a:xfrm>
          <a:prstGeom prst="line">
            <a:avLst/>
          </a:prstGeom>
          <a:noFill/>
          <a:ln w="19050" cap="flat" cmpd="sng" algn="ctr">
            <a:solidFill>
              <a:schemeClr val="accent1"/>
            </a:solidFill>
            <a:prstDash val="solid"/>
            <a:round/>
            <a:headEnd type="none" w="med" len="med"/>
            <a:tailEnd type="none" w="med" len="med"/>
          </a:ln>
          <a:effectLst/>
        </p:spPr>
      </p:cxnSp>
      <p:sp>
        <p:nvSpPr>
          <p:cNvPr id="404" name="Freeform: Shape 403">
            <a:extLst>
              <a:ext uri="{FF2B5EF4-FFF2-40B4-BE49-F238E27FC236}">
                <a16:creationId xmlns:a16="http://schemas.microsoft.com/office/drawing/2014/main" id="{44A57848-A0E4-B0B8-516B-CBC53E22F3EB}"/>
              </a:ext>
            </a:extLst>
          </p:cNvPr>
          <p:cNvSpPr/>
          <p:nvPr/>
        </p:nvSpPr>
        <p:spPr bwMode="auto">
          <a:xfrm>
            <a:off x="7275299" y="1447315"/>
            <a:ext cx="3744963" cy="1345391"/>
          </a:xfrm>
          <a:custGeom>
            <a:avLst/>
            <a:gdLst>
              <a:gd name="connsiteX0" fmla="*/ 0 w 3744963"/>
              <a:gd name="connsiteY0" fmla="*/ 0 h 1345391"/>
              <a:gd name="connsiteX1" fmla="*/ 52418 w 3744963"/>
              <a:gd name="connsiteY1" fmla="*/ 0 h 1345391"/>
              <a:gd name="connsiteX2" fmla="*/ 52418 w 3744963"/>
              <a:gd name="connsiteY2" fmla="*/ 32033 h 1345391"/>
              <a:gd name="connsiteX3" fmla="*/ 93188 w 3744963"/>
              <a:gd name="connsiteY3" fmla="*/ 32033 h 1345391"/>
              <a:gd name="connsiteX4" fmla="*/ 93188 w 3744963"/>
              <a:gd name="connsiteY4" fmla="*/ 58242 h 1345391"/>
              <a:gd name="connsiteX5" fmla="*/ 142693 w 3744963"/>
              <a:gd name="connsiteY5" fmla="*/ 58242 h 1345391"/>
              <a:gd name="connsiteX6" fmla="*/ 145605 w 3744963"/>
              <a:gd name="connsiteY6" fmla="*/ 119396 h 1345391"/>
              <a:gd name="connsiteX7" fmla="*/ 160166 w 3744963"/>
              <a:gd name="connsiteY7" fmla="*/ 119396 h 1345391"/>
              <a:gd name="connsiteX8" fmla="*/ 160166 w 3744963"/>
              <a:gd name="connsiteY8" fmla="*/ 203847 h 1345391"/>
              <a:gd name="connsiteX9" fmla="*/ 180551 w 3744963"/>
              <a:gd name="connsiteY9" fmla="*/ 203847 h 1345391"/>
              <a:gd name="connsiteX10" fmla="*/ 180551 w 3744963"/>
              <a:gd name="connsiteY10" fmla="*/ 282474 h 1345391"/>
              <a:gd name="connsiteX11" fmla="*/ 200935 w 3744963"/>
              <a:gd name="connsiteY11" fmla="*/ 282474 h 1345391"/>
              <a:gd name="connsiteX12" fmla="*/ 200935 w 3744963"/>
              <a:gd name="connsiteY12" fmla="*/ 288298 h 1345391"/>
              <a:gd name="connsiteX13" fmla="*/ 276650 w 3744963"/>
              <a:gd name="connsiteY13" fmla="*/ 288298 h 1345391"/>
              <a:gd name="connsiteX14" fmla="*/ 276650 w 3744963"/>
              <a:gd name="connsiteY14" fmla="*/ 305770 h 1345391"/>
              <a:gd name="connsiteX15" fmla="*/ 299947 w 3744963"/>
              <a:gd name="connsiteY15" fmla="*/ 305770 h 1345391"/>
              <a:gd name="connsiteX16" fmla="*/ 299947 w 3744963"/>
              <a:gd name="connsiteY16" fmla="*/ 337803 h 1345391"/>
              <a:gd name="connsiteX17" fmla="*/ 317419 w 3744963"/>
              <a:gd name="connsiteY17" fmla="*/ 337803 h 1345391"/>
              <a:gd name="connsiteX18" fmla="*/ 317419 w 3744963"/>
              <a:gd name="connsiteY18" fmla="*/ 457200 h 1345391"/>
              <a:gd name="connsiteX19" fmla="*/ 317419 w 3744963"/>
              <a:gd name="connsiteY19" fmla="*/ 457200 h 1345391"/>
              <a:gd name="connsiteX20" fmla="*/ 346540 w 3744963"/>
              <a:gd name="connsiteY20" fmla="*/ 457200 h 1345391"/>
              <a:gd name="connsiteX21" fmla="*/ 349452 w 3744963"/>
              <a:gd name="connsiteY21" fmla="*/ 524178 h 1345391"/>
              <a:gd name="connsiteX22" fmla="*/ 372749 w 3744963"/>
              <a:gd name="connsiteY22" fmla="*/ 524178 h 1345391"/>
              <a:gd name="connsiteX23" fmla="*/ 372749 w 3744963"/>
              <a:gd name="connsiteY23" fmla="*/ 538739 h 1345391"/>
              <a:gd name="connsiteX24" fmla="*/ 413519 w 3744963"/>
              <a:gd name="connsiteY24" fmla="*/ 538739 h 1345391"/>
              <a:gd name="connsiteX25" fmla="*/ 413519 w 3744963"/>
              <a:gd name="connsiteY25" fmla="*/ 556211 h 1345391"/>
              <a:gd name="connsiteX26" fmla="*/ 439728 w 3744963"/>
              <a:gd name="connsiteY26" fmla="*/ 556211 h 1345391"/>
              <a:gd name="connsiteX27" fmla="*/ 439728 w 3744963"/>
              <a:gd name="connsiteY27" fmla="*/ 567860 h 1345391"/>
              <a:gd name="connsiteX28" fmla="*/ 471761 w 3744963"/>
              <a:gd name="connsiteY28" fmla="*/ 567860 h 1345391"/>
              <a:gd name="connsiteX29" fmla="*/ 474673 w 3744963"/>
              <a:gd name="connsiteY29" fmla="*/ 637750 h 1345391"/>
              <a:gd name="connsiteX30" fmla="*/ 489233 w 3744963"/>
              <a:gd name="connsiteY30" fmla="*/ 637750 h 1345391"/>
              <a:gd name="connsiteX31" fmla="*/ 489233 w 3744963"/>
              <a:gd name="connsiteY31" fmla="*/ 695992 h 1345391"/>
              <a:gd name="connsiteX32" fmla="*/ 544563 w 3744963"/>
              <a:gd name="connsiteY32" fmla="*/ 695992 h 1345391"/>
              <a:gd name="connsiteX33" fmla="*/ 544563 w 3744963"/>
              <a:gd name="connsiteY33" fmla="*/ 722201 h 1345391"/>
              <a:gd name="connsiteX34" fmla="*/ 591157 w 3744963"/>
              <a:gd name="connsiteY34" fmla="*/ 722201 h 1345391"/>
              <a:gd name="connsiteX35" fmla="*/ 591157 w 3744963"/>
              <a:gd name="connsiteY35" fmla="*/ 745498 h 1345391"/>
              <a:gd name="connsiteX36" fmla="*/ 649399 w 3744963"/>
              <a:gd name="connsiteY36" fmla="*/ 745498 h 1345391"/>
              <a:gd name="connsiteX37" fmla="*/ 649399 w 3744963"/>
              <a:gd name="connsiteY37" fmla="*/ 795003 h 1345391"/>
              <a:gd name="connsiteX38" fmla="*/ 663959 w 3744963"/>
              <a:gd name="connsiteY38" fmla="*/ 795003 h 1345391"/>
              <a:gd name="connsiteX39" fmla="*/ 663959 w 3744963"/>
              <a:gd name="connsiteY39" fmla="*/ 859070 h 1345391"/>
              <a:gd name="connsiteX40" fmla="*/ 695993 w 3744963"/>
              <a:gd name="connsiteY40" fmla="*/ 859070 h 1345391"/>
              <a:gd name="connsiteX41" fmla="*/ 695993 w 3744963"/>
              <a:gd name="connsiteY41" fmla="*/ 873630 h 1345391"/>
              <a:gd name="connsiteX42" fmla="*/ 722202 w 3744963"/>
              <a:gd name="connsiteY42" fmla="*/ 873630 h 1345391"/>
              <a:gd name="connsiteX43" fmla="*/ 722202 w 3744963"/>
              <a:gd name="connsiteY43" fmla="*/ 891103 h 1345391"/>
              <a:gd name="connsiteX44" fmla="*/ 774619 w 3744963"/>
              <a:gd name="connsiteY44" fmla="*/ 891103 h 1345391"/>
              <a:gd name="connsiteX45" fmla="*/ 774619 w 3744963"/>
              <a:gd name="connsiteY45" fmla="*/ 908575 h 1345391"/>
              <a:gd name="connsiteX46" fmla="*/ 800828 w 3744963"/>
              <a:gd name="connsiteY46" fmla="*/ 908575 h 1345391"/>
              <a:gd name="connsiteX47" fmla="*/ 800828 w 3744963"/>
              <a:gd name="connsiteY47" fmla="*/ 928960 h 1345391"/>
              <a:gd name="connsiteX48" fmla="*/ 827037 w 3744963"/>
              <a:gd name="connsiteY48" fmla="*/ 928960 h 1345391"/>
              <a:gd name="connsiteX49" fmla="*/ 841598 w 3744963"/>
              <a:gd name="connsiteY49" fmla="*/ 943521 h 1345391"/>
              <a:gd name="connsiteX50" fmla="*/ 856158 w 3744963"/>
              <a:gd name="connsiteY50" fmla="*/ 958081 h 1345391"/>
              <a:gd name="connsiteX51" fmla="*/ 856158 w 3744963"/>
              <a:gd name="connsiteY51" fmla="*/ 972642 h 1345391"/>
              <a:gd name="connsiteX52" fmla="*/ 923137 w 3744963"/>
              <a:gd name="connsiteY52" fmla="*/ 972642 h 1345391"/>
              <a:gd name="connsiteX53" fmla="*/ 923137 w 3744963"/>
              <a:gd name="connsiteY53" fmla="*/ 978466 h 1345391"/>
              <a:gd name="connsiteX54" fmla="*/ 955170 w 3744963"/>
              <a:gd name="connsiteY54" fmla="*/ 978466 h 1345391"/>
              <a:gd name="connsiteX55" fmla="*/ 955170 w 3744963"/>
              <a:gd name="connsiteY55" fmla="*/ 1001763 h 1345391"/>
              <a:gd name="connsiteX56" fmla="*/ 987203 w 3744963"/>
              <a:gd name="connsiteY56" fmla="*/ 1001763 h 1345391"/>
              <a:gd name="connsiteX57" fmla="*/ 987203 w 3744963"/>
              <a:gd name="connsiteY57" fmla="*/ 1022147 h 1345391"/>
              <a:gd name="connsiteX58" fmla="*/ 998851 w 3744963"/>
              <a:gd name="connsiteY58" fmla="*/ 1022147 h 1345391"/>
              <a:gd name="connsiteX59" fmla="*/ 998851 w 3744963"/>
              <a:gd name="connsiteY59" fmla="*/ 1036708 h 1345391"/>
              <a:gd name="connsiteX60" fmla="*/ 1036709 w 3744963"/>
              <a:gd name="connsiteY60" fmla="*/ 1036708 h 1345391"/>
              <a:gd name="connsiteX61" fmla="*/ 1036709 w 3744963"/>
              <a:gd name="connsiteY61" fmla="*/ 1054181 h 1345391"/>
              <a:gd name="connsiteX62" fmla="*/ 1080390 w 3744963"/>
              <a:gd name="connsiteY62" fmla="*/ 1054181 h 1345391"/>
              <a:gd name="connsiteX63" fmla="*/ 1080390 w 3744963"/>
              <a:gd name="connsiteY63" fmla="*/ 1057093 h 1345391"/>
              <a:gd name="connsiteX64" fmla="*/ 1138632 w 3744963"/>
              <a:gd name="connsiteY64" fmla="*/ 1057093 h 1345391"/>
              <a:gd name="connsiteX65" fmla="*/ 1138632 w 3744963"/>
              <a:gd name="connsiteY65" fmla="*/ 1077477 h 1345391"/>
              <a:gd name="connsiteX66" fmla="*/ 1161929 w 3744963"/>
              <a:gd name="connsiteY66" fmla="*/ 1077477 h 1345391"/>
              <a:gd name="connsiteX67" fmla="*/ 1161929 w 3744963"/>
              <a:gd name="connsiteY67" fmla="*/ 1109510 h 1345391"/>
              <a:gd name="connsiteX68" fmla="*/ 1214347 w 3744963"/>
              <a:gd name="connsiteY68" fmla="*/ 1109510 h 1345391"/>
              <a:gd name="connsiteX69" fmla="*/ 1214347 w 3744963"/>
              <a:gd name="connsiteY69" fmla="*/ 1118247 h 1345391"/>
              <a:gd name="connsiteX70" fmla="*/ 1325007 w 3744963"/>
              <a:gd name="connsiteY70" fmla="*/ 1124071 h 1345391"/>
              <a:gd name="connsiteX71" fmla="*/ 1325007 w 3744963"/>
              <a:gd name="connsiteY71" fmla="*/ 1141544 h 1345391"/>
              <a:gd name="connsiteX72" fmla="*/ 1371600 w 3744963"/>
              <a:gd name="connsiteY72" fmla="*/ 1141544 h 1345391"/>
              <a:gd name="connsiteX73" fmla="*/ 1374512 w 3744963"/>
              <a:gd name="connsiteY73" fmla="*/ 1144456 h 1345391"/>
              <a:gd name="connsiteX74" fmla="*/ 1485172 w 3744963"/>
              <a:gd name="connsiteY74" fmla="*/ 1144456 h 1345391"/>
              <a:gd name="connsiteX75" fmla="*/ 1485172 w 3744963"/>
              <a:gd name="connsiteY75" fmla="*/ 1164840 h 1345391"/>
              <a:gd name="connsiteX76" fmla="*/ 1552151 w 3744963"/>
              <a:gd name="connsiteY76" fmla="*/ 1164840 h 1345391"/>
              <a:gd name="connsiteX77" fmla="*/ 1552151 w 3744963"/>
              <a:gd name="connsiteY77" fmla="*/ 1173577 h 1345391"/>
              <a:gd name="connsiteX78" fmla="*/ 1630777 w 3744963"/>
              <a:gd name="connsiteY78" fmla="*/ 1173577 h 1345391"/>
              <a:gd name="connsiteX79" fmla="*/ 1630777 w 3744963"/>
              <a:gd name="connsiteY79" fmla="*/ 1185225 h 1345391"/>
              <a:gd name="connsiteX80" fmla="*/ 1654074 w 3744963"/>
              <a:gd name="connsiteY80" fmla="*/ 1185225 h 1345391"/>
              <a:gd name="connsiteX81" fmla="*/ 1654074 w 3744963"/>
              <a:gd name="connsiteY81" fmla="*/ 1214346 h 1345391"/>
              <a:gd name="connsiteX82" fmla="*/ 1796767 w 3744963"/>
              <a:gd name="connsiteY82" fmla="*/ 1214346 h 1345391"/>
              <a:gd name="connsiteX83" fmla="*/ 1796767 w 3744963"/>
              <a:gd name="connsiteY83" fmla="*/ 1225995 h 1345391"/>
              <a:gd name="connsiteX84" fmla="*/ 1828800 w 3744963"/>
              <a:gd name="connsiteY84" fmla="*/ 1225995 h 1345391"/>
              <a:gd name="connsiteX85" fmla="*/ 1828800 w 3744963"/>
              <a:gd name="connsiteY85" fmla="*/ 1231819 h 1345391"/>
              <a:gd name="connsiteX86" fmla="*/ 1904515 w 3744963"/>
              <a:gd name="connsiteY86" fmla="*/ 1231819 h 1345391"/>
              <a:gd name="connsiteX87" fmla="*/ 1904515 w 3744963"/>
              <a:gd name="connsiteY87" fmla="*/ 1231819 h 1345391"/>
              <a:gd name="connsiteX88" fmla="*/ 1983142 w 3744963"/>
              <a:gd name="connsiteY88" fmla="*/ 1231819 h 1345391"/>
              <a:gd name="connsiteX89" fmla="*/ 1983142 w 3744963"/>
              <a:gd name="connsiteY89" fmla="*/ 1258028 h 1345391"/>
              <a:gd name="connsiteX90" fmla="*/ 2318033 w 3744963"/>
              <a:gd name="connsiteY90" fmla="*/ 1258028 h 1345391"/>
              <a:gd name="connsiteX91" fmla="*/ 2320945 w 3744963"/>
              <a:gd name="connsiteY91" fmla="*/ 1278412 h 1345391"/>
              <a:gd name="connsiteX92" fmla="*/ 2516056 w 3744963"/>
              <a:gd name="connsiteY92" fmla="*/ 1278412 h 1345391"/>
              <a:gd name="connsiteX93" fmla="*/ 2516056 w 3744963"/>
              <a:gd name="connsiteY93" fmla="*/ 1287149 h 1345391"/>
              <a:gd name="connsiteX94" fmla="*/ 2737376 w 3744963"/>
              <a:gd name="connsiteY94" fmla="*/ 1287149 h 1345391"/>
              <a:gd name="connsiteX95" fmla="*/ 2737376 w 3744963"/>
              <a:gd name="connsiteY95" fmla="*/ 1298797 h 1345391"/>
              <a:gd name="connsiteX96" fmla="*/ 2993641 w 3744963"/>
              <a:gd name="connsiteY96" fmla="*/ 1298797 h 1345391"/>
              <a:gd name="connsiteX97" fmla="*/ 2993641 w 3744963"/>
              <a:gd name="connsiteY97" fmla="*/ 1319182 h 1345391"/>
              <a:gd name="connsiteX98" fmla="*/ 3078092 w 3744963"/>
              <a:gd name="connsiteY98" fmla="*/ 1319182 h 1345391"/>
              <a:gd name="connsiteX99" fmla="*/ 3078092 w 3744963"/>
              <a:gd name="connsiteY99" fmla="*/ 1345391 h 1345391"/>
              <a:gd name="connsiteX100" fmla="*/ 3744963 w 3744963"/>
              <a:gd name="connsiteY100" fmla="*/ 1345391 h 1345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744963" h="1345391">
                <a:moveTo>
                  <a:pt x="0" y="0"/>
                </a:moveTo>
                <a:lnTo>
                  <a:pt x="52418" y="0"/>
                </a:lnTo>
                <a:lnTo>
                  <a:pt x="52418" y="32033"/>
                </a:lnTo>
                <a:lnTo>
                  <a:pt x="93188" y="32033"/>
                </a:lnTo>
                <a:lnTo>
                  <a:pt x="93188" y="58242"/>
                </a:lnTo>
                <a:lnTo>
                  <a:pt x="142693" y="58242"/>
                </a:lnTo>
                <a:lnTo>
                  <a:pt x="145605" y="119396"/>
                </a:lnTo>
                <a:lnTo>
                  <a:pt x="160166" y="119396"/>
                </a:lnTo>
                <a:lnTo>
                  <a:pt x="160166" y="203847"/>
                </a:lnTo>
                <a:lnTo>
                  <a:pt x="180551" y="203847"/>
                </a:lnTo>
                <a:lnTo>
                  <a:pt x="180551" y="282474"/>
                </a:lnTo>
                <a:lnTo>
                  <a:pt x="200935" y="282474"/>
                </a:lnTo>
                <a:lnTo>
                  <a:pt x="200935" y="288298"/>
                </a:lnTo>
                <a:lnTo>
                  <a:pt x="276650" y="288298"/>
                </a:lnTo>
                <a:lnTo>
                  <a:pt x="276650" y="305770"/>
                </a:lnTo>
                <a:lnTo>
                  <a:pt x="299947" y="305770"/>
                </a:lnTo>
                <a:lnTo>
                  <a:pt x="299947" y="337803"/>
                </a:lnTo>
                <a:lnTo>
                  <a:pt x="317419" y="337803"/>
                </a:lnTo>
                <a:lnTo>
                  <a:pt x="317419" y="457200"/>
                </a:lnTo>
                <a:lnTo>
                  <a:pt x="317419" y="457200"/>
                </a:lnTo>
                <a:lnTo>
                  <a:pt x="346540" y="457200"/>
                </a:lnTo>
                <a:lnTo>
                  <a:pt x="349452" y="524178"/>
                </a:lnTo>
                <a:lnTo>
                  <a:pt x="372749" y="524178"/>
                </a:lnTo>
                <a:lnTo>
                  <a:pt x="372749" y="538739"/>
                </a:lnTo>
                <a:lnTo>
                  <a:pt x="413519" y="538739"/>
                </a:lnTo>
                <a:lnTo>
                  <a:pt x="413519" y="556211"/>
                </a:lnTo>
                <a:lnTo>
                  <a:pt x="439728" y="556211"/>
                </a:lnTo>
                <a:lnTo>
                  <a:pt x="439728" y="567860"/>
                </a:lnTo>
                <a:lnTo>
                  <a:pt x="471761" y="567860"/>
                </a:lnTo>
                <a:lnTo>
                  <a:pt x="474673" y="637750"/>
                </a:lnTo>
                <a:lnTo>
                  <a:pt x="489233" y="637750"/>
                </a:lnTo>
                <a:lnTo>
                  <a:pt x="489233" y="695992"/>
                </a:lnTo>
                <a:lnTo>
                  <a:pt x="544563" y="695992"/>
                </a:lnTo>
                <a:lnTo>
                  <a:pt x="544563" y="722201"/>
                </a:lnTo>
                <a:lnTo>
                  <a:pt x="591157" y="722201"/>
                </a:lnTo>
                <a:lnTo>
                  <a:pt x="591157" y="745498"/>
                </a:lnTo>
                <a:lnTo>
                  <a:pt x="649399" y="745498"/>
                </a:lnTo>
                <a:lnTo>
                  <a:pt x="649399" y="795003"/>
                </a:lnTo>
                <a:lnTo>
                  <a:pt x="663959" y="795003"/>
                </a:lnTo>
                <a:lnTo>
                  <a:pt x="663959" y="859070"/>
                </a:lnTo>
                <a:lnTo>
                  <a:pt x="695993" y="859070"/>
                </a:lnTo>
                <a:lnTo>
                  <a:pt x="695993" y="873630"/>
                </a:lnTo>
                <a:lnTo>
                  <a:pt x="722202" y="873630"/>
                </a:lnTo>
                <a:lnTo>
                  <a:pt x="722202" y="891103"/>
                </a:lnTo>
                <a:lnTo>
                  <a:pt x="774619" y="891103"/>
                </a:lnTo>
                <a:lnTo>
                  <a:pt x="774619" y="908575"/>
                </a:lnTo>
                <a:lnTo>
                  <a:pt x="800828" y="908575"/>
                </a:lnTo>
                <a:lnTo>
                  <a:pt x="800828" y="928960"/>
                </a:lnTo>
                <a:lnTo>
                  <a:pt x="827037" y="928960"/>
                </a:lnTo>
                <a:lnTo>
                  <a:pt x="841598" y="943521"/>
                </a:lnTo>
                <a:lnTo>
                  <a:pt x="856158" y="958081"/>
                </a:lnTo>
                <a:lnTo>
                  <a:pt x="856158" y="972642"/>
                </a:lnTo>
                <a:lnTo>
                  <a:pt x="923137" y="972642"/>
                </a:lnTo>
                <a:lnTo>
                  <a:pt x="923137" y="978466"/>
                </a:lnTo>
                <a:lnTo>
                  <a:pt x="955170" y="978466"/>
                </a:lnTo>
                <a:lnTo>
                  <a:pt x="955170" y="1001763"/>
                </a:lnTo>
                <a:lnTo>
                  <a:pt x="987203" y="1001763"/>
                </a:lnTo>
                <a:lnTo>
                  <a:pt x="987203" y="1022147"/>
                </a:lnTo>
                <a:lnTo>
                  <a:pt x="998851" y="1022147"/>
                </a:lnTo>
                <a:lnTo>
                  <a:pt x="998851" y="1036708"/>
                </a:lnTo>
                <a:lnTo>
                  <a:pt x="1036709" y="1036708"/>
                </a:lnTo>
                <a:lnTo>
                  <a:pt x="1036709" y="1054181"/>
                </a:lnTo>
                <a:lnTo>
                  <a:pt x="1080390" y="1054181"/>
                </a:lnTo>
                <a:lnTo>
                  <a:pt x="1080390" y="1057093"/>
                </a:lnTo>
                <a:lnTo>
                  <a:pt x="1138632" y="1057093"/>
                </a:lnTo>
                <a:lnTo>
                  <a:pt x="1138632" y="1077477"/>
                </a:lnTo>
                <a:lnTo>
                  <a:pt x="1161929" y="1077477"/>
                </a:lnTo>
                <a:lnTo>
                  <a:pt x="1161929" y="1109510"/>
                </a:lnTo>
                <a:lnTo>
                  <a:pt x="1214347" y="1109510"/>
                </a:lnTo>
                <a:lnTo>
                  <a:pt x="1214347" y="1118247"/>
                </a:lnTo>
                <a:lnTo>
                  <a:pt x="1325007" y="1124071"/>
                </a:lnTo>
                <a:lnTo>
                  <a:pt x="1325007" y="1141544"/>
                </a:lnTo>
                <a:lnTo>
                  <a:pt x="1371600" y="1141544"/>
                </a:lnTo>
                <a:lnTo>
                  <a:pt x="1374512" y="1144456"/>
                </a:lnTo>
                <a:lnTo>
                  <a:pt x="1485172" y="1144456"/>
                </a:lnTo>
                <a:lnTo>
                  <a:pt x="1485172" y="1164840"/>
                </a:lnTo>
                <a:lnTo>
                  <a:pt x="1552151" y="1164840"/>
                </a:lnTo>
                <a:lnTo>
                  <a:pt x="1552151" y="1173577"/>
                </a:lnTo>
                <a:lnTo>
                  <a:pt x="1630777" y="1173577"/>
                </a:lnTo>
                <a:lnTo>
                  <a:pt x="1630777" y="1185225"/>
                </a:lnTo>
                <a:lnTo>
                  <a:pt x="1654074" y="1185225"/>
                </a:lnTo>
                <a:lnTo>
                  <a:pt x="1654074" y="1214346"/>
                </a:lnTo>
                <a:lnTo>
                  <a:pt x="1796767" y="1214346"/>
                </a:lnTo>
                <a:lnTo>
                  <a:pt x="1796767" y="1225995"/>
                </a:lnTo>
                <a:lnTo>
                  <a:pt x="1828800" y="1225995"/>
                </a:lnTo>
                <a:lnTo>
                  <a:pt x="1828800" y="1231819"/>
                </a:lnTo>
                <a:lnTo>
                  <a:pt x="1904515" y="1231819"/>
                </a:lnTo>
                <a:lnTo>
                  <a:pt x="1904515" y="1231819"/>
                </a:lnTo>
                <a:lnTo>
                  <a:pt x="1983142" y="1231819"/>
                </a:lnTo>
                <a:lnTo>
                  <a:pt x="1983142" y="1258028"/>
                </a:lnTo>
                <a:lnTo>
                  <a:pt x="2318033" y="1258028"/>
                </a:lnTo>
                <a:lnTo>
                  <a:pt x="2320945" y="1278412"/>
                </a:lnTo>
                <a:lnTo>
                  <a:pt x="2516056" y="1278412"/>
                </a:lnTo>
                <a:lnTo>
                  <a:pt x="2516056" y="1287149"/>
                </a:lnTo>
                <a:lnTo>
                  <a:pt x="2737376" y="1287149"/>
                </a:lnTo>
                <a:lnTo>
                  <a:pt x="2737376" y="1298797"/>
                </a:lnTo>
                <a:lnTo>
                  <a:pt x="2993641" y="1298797"/>
                </a:lnTo>
                <a:lnTo>
                  <a:pt x="2993641" y="1319182"/>
                </a:lnTo>
                <a:lnTo>
                  <a:pt x="3078092" y="1319182"/>
                </a:lnTo>
                <a:lnTo>
                  <a:pt x="3078092" y="1345391"/>
                </a:lnTo>
                <a:lnTo>
                  <a:pt x="3744963" y="1345391"/>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405" name="Straight Connector 404">
            <a:extLst>
              <a:ext uri="{FF2B5EF4-FFF2-40B4-BE49-F238E27FC236}">
                <a16:creationId xmlns:a16="http://schemas.microsoft.com/office/drawing/2014/main" id="{4BC04939-7D2A-B336-CF27-65C6BD55CDE4}"/>
              </a:ext>
            </a:extLst>
          </p:cNvPr>
          <p:cNvCxnSpPr>
            <a:cxnSpLocks/>
          </p:cNvCxnSpPr>
          <p:nvPr/>
        </p:nvCxnSpPr>
        <p:spPr bwMode="auto">
          <a:xfrm>
            <a:off x="1501254" y="3998920"/>
            <a:ext cx="0" cy="1546080"/>
          </a:xfrm>
          <a:prstGeom prst="line">
            <a:avLst/>
          </a:prstGeom>
          <a:noFill/>
          <a:ln w="28575" cap="flat" cmpd="sng" algn="ctr">
            <a:solidFill>
              <a:schemeClr val="bg1"/>
            </a:solidFill>
            <a:prstDash val="solid"/>
            <a:round/>
            <a:headEnd type="none" w="med" len="med"/>
            <a:tailEnd type="none" w="med" len="med"/>
          </a:ln>
          <a:effectLst/>
        </p:spPr>
      </p:cxnSp>
      <p:cxnSp>
        <p:nvCxnSpPr>
          <p:cNvPr id="406" name="Straight Connector 405">
            <a:extLst>
              <a:ext uri="{FF2B5EF4-FFF2-40B4-BE49-F238E27FC236}">
                <a16:creationId xmlns:a16="http://schemas.microsoft.com/office/drawing/2014/main" id="{F6921B6A-F512-563E-8F32-8135E4E5D783}"/>
              </a:ext>
            </a:extLst>
          </p:cNvPr>
          <p:cNvCxnSpPr/>
          <p:nvPr/>
        </p:nvCxnSpPr>
        <p:spPr bwMode="auto">
          <a:xfrm>
            <a:off x="1436427" y="4005744"/>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407" name="Straight Connector 406">
            <a:extLst>
              <a:ext uri="{FF2B5EF4-FFF2-40B4-BE49-F238E27FC236}">
                <a16:creationId xmlns:a16="http://schemas.microsoft.com/office/drawing/2014/main" id="{E6F32BDB-085D-5250-7AFF-07EF5EA0BCF3}"/>
              </a:ext>
            </a:extLst>
          </p:cNvPr>
          <p:cNvCxnSpPr/>
          <p:nvPr/>
        </p:nvCxnSpPr>
        <p:spPr bwMode="auto">
          <a:xfrm>
            <a:off x="1436427" y="4305994"/>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408" name="Straight Connector 407">
            <a:extLst>
              <a:ext uri="{FF2B5EF4-FFF2-40B4-BE49-F238E27FC236}">
                <a16:creationId xmlns:a16="http://schemas.microsoft.com/office/drawing/2014/main" id="{0604F824-A8B2-A658-49F2-2723C3EAF1C0}"/>
              </a:ext>
            </a:extLst>
          </p:cNvPr>
          <p:cNvCxnSpPr/>
          <p:nvPr/>
        </p:nvCxnSpPr>
        <p:spPr bwMode="auto">
          <a:xfrm>
            <a:off x="1436427" y="4616480"/>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409" name="Straight Connector 408">
            <a:extLst>
              <a:ext uri="{FF2B5EF4-FFF2-40B4-BE49-F238E27FC236}">
                <a16:creationId xmlns:a16="http://schemas.microsoft.com/office/drawing/2014/main" id="{8363FDA0-EC33-5342-631D-6DD8E726816C}"/>
              </a:ext>
            </a:extLst>
          </p:cNvPr>
          <p:cNvCxnSpPr/>
          <p:nvPr/>
        </p:nvCxnSpPr>
        <p:spPr bwMode="auto">
          <a:xfrm>
            <a:off x="1436427" y="4920143"/>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410" name="Straight Connector 409">
            <a:extLst>
              <a:ext uri="{FF2B5EF4-FFF2-40B4-BE49-F238E27FC236}">
                <a16:creationId xmlns:a16="http://schemas.microsoft.com/office/drawing/2014/main" id="{EB97C17C-83F1-983D-4188-C3D8DBF69CFB}"/>
              </a:ext>
            </a:extLst>
          </p:cNvPr>
          <p:cNvCxnSpPr/>
          <p:nvPr/>
        </p:nvCxnSpPr>
        <p:spPr bwMode="auto">
          <a:xfrm>
            <a:off x="1436427" y="5223805"/>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411" name="Straight Connector 410">
            <a:extLst>
              <a:ext uri="{FF2B5EF4-FFF2-40B4-BE49-F238E27FC236}">
                <a16:creationId xmlns:a16="http://schemas.microsoft.com/office/drawing/2014/main" id="{CD1FBFEF-510C-1D2D-6213-2E1C938DD617}"/>
              </a:ext>
            </a:extLst>
          </p:cNvPr>
          <p:cNvCxnSpPr/>
          <p:nvPr/>
        </p:nvCxnSpPr>
        <p:spPr bwMode="auto">
          <a:xfrm>
            <a:off x="1436427" y="5527468"/>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412" name="Straight Connector 411">
            <a:extLst>
              <a:ext uri="{FF2B5EF4-FFF2-40B4-BE49-F238E27FC236}">
                <a16:creationId xmlns:a16="http://schemas.microsoft.com/office/drawing/2014/main" id="{17CA2796-F625-6FA8-0F3F-AEA599C624D0}"/>
              </a:ext>
            </a:extLst>
          </p:cNvPr>
          <p:cNvCxnSpPr>
            <a:cxnSpLocks/>
          </p:cNvCxnSpPr>
          <p:nvPr/>
        </p:nvCxnSpPr>
        <p:spPr bwMode="auto">
          <a:xfrm>
            <a:off x="1494430" y="5527468"/>
            <a:ext cx="3966381" cy="0"/>
          </a:xfrm>
          <a:prstGeom prst="line">
            <a:avLst/>
          </a:prstGeom>
          <a:noFill/>
          <a:ln w="28575" cap="flat" cmpd="sng" algn="ctr">
            <a:solidFill>
              <a:schemeClr val="bg1"/>
            </a:solidFill>
            <a:prstDash val="solid"/>
            <a:round/>
            <a:headEnd type="none" w="med" len="med"/>
            <a:tailEnd type="none" w="med" len="med"/>
          </a:ln>
          <a:effectLst/>
        </p:spPr>
      </p:cxnSp>
      <p:cxnSp>
        <p:nvCxnSpPr>
          <p:cNvPr id="413" name="Straight Connector 412">
            <a:extLst>
              <a:ext uri="{FF2B5EF4-FFF2-40B4-BE49-F238E27FC236}">
                <a16:creationId xmlns:a16="http://schemas.microsoft.com/office/drawing/2014/main" id="{6553205E-20F2-27CC-F0D6-546B45EA122F}"/>
              </a:ext>
            </a:extLst>
          </p:cNvPr>
          <p:cNvCxnSpPr>
            <a:cxnSpLocks/>
          </p:cNvCxnSpPr>
          <p:nvPr/>
        </p:nvCxnSpPr>
        <p:spPr bwMode="auto">
          <a:xfrm rot="16200000">
            <a:off x="1467136" y="5559881"/>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414" name="Straight Connector 413">
            <a:extLst>
              <a:ext uri="{FF2B5EF4-FFF2-40B4-BE49-F238E27FC236}">
                <a16:creationId xmlns:a16="http://schemas.microsoft.com/office/drawing/2014/main" id="{9695051B-35AA-C08D-D613-DA24A38C82AF}"/>
              </a:ext>
            </a:extLst>
          </p:cNvPr>
          <p:cNvCxnSpPr>
            <a:cxnSpLocks/>
          </p:cNvCxnSpPr>
          <p:nvPr/>
        </p:nvCxnSpPr>
        <p:spPr bwMode="auto">
          <a:xfrm rot="16200000">
            <a:off x="1730766" y="5559881"/>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415" name="Straight Connector 414">
            <a:extLst>
              <a:ext uri="{FF2B5EF4-FFF2-40B4-BE49-F238E27FC236}">
                <a16:creationId xmlns:a16="http://schemas.microsoft.com/office/drawing/2014/main" id="{D156DF6F-6E54-48E0-EAAE-CD490AEA5A2D}"/>
              </a:ext>
            </a:extLst>
          </p:cNvPr>
          <p:cNvCxnSpPr>
            <a:cxnSpLocks/>
          </p:cNvCxnSpPr>
          <p:nvPr/>
        </p:nvCxnSpPr>
        <p:spPr bwMode="auto">
          <a:xfrm rot="16200000">
            <a:off x="1994396" y="5559881"/>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416" name="Straight Connector 415">
            <a:extLst>
              <a:ext uri="{FF2B5EF4-FFF2-40B4-BE49-F238E27FC236}">
                <a16:creationId xmlns:a16="http://schemas.microsoft.com/office/drawing/2014/main" id="{5926B048-145B-95C4-EE49-14B2F3FA66C5}"/>
              </a:ext>
            </a:extLst>
          </p:cNvPr>
          <p:cNvCxnSpPr>
            <a:cxnSpLocks/>
          </p:cNvCxnSpPr>
          <p:nvPr/>
        </p:nvCxnSpPr>
        <p:spPr bwMode="auto">
          <a:xfrm rot="16200000">
            <a:off x="2258026" y="5559881"/>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417" name="Straight Connector 416">
            <a:extLst>
              <a:ext uri="{FF2B5EF4-FFF2-40B4-BE49-F238E27FC236}">
                <a16:creationId xmlns:a16="http://schemas.microsoft.com/office/drawing/2014/main" id="{A32450F2-6546-2FB6-3722-48DD9B7AC937}"/>
              </a:ext>
            </a:extLst>
          </p:cNvPr>
          <p:cNvCxnSpPr>
            <a:cxnSpLocks/>
          </p:cNvCxnSpPr>
          <p:nvPr/>
        </p:nvCxnSpPr>
        <p:spPr bwMode="auto">
          <a:xfrm rot="16200000">
            <a:off x="2521656" y="5559881"/>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418" name="Straight Connector 417">
            <a:extLst>
              <a:ext uri="{FF2B5EF4-FFF2-40B4-BE49-F238E27FC236}">
                <a16:creationId xmlns:a16="http://schemas.microsoft.com/office/drawing/2014/main" id="{73061046-0AAC-8A89-8031-D19D75B85296}"/>
              </a:ext>
            </a:extLst>
          </p:cNvPr>
          <p:cNvCxnSpPr>
            <a:cxnSpLocks/>
          </p:cNvCxnSpPr>
          <p:nvPr/>
        </p:nvCxnSpPr>
        <p:spPr bwMode="auto">
          <a:xfrm rot="16200000">
            <a:off x="2785286" y="5559881"/>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419" name="Straight Connector 418">
            <a:extLst>
              <a:ext uri="{FF2B5EF4-FFF2-40B4-BE49-F238E27FC236}">
                <a16:creationId xmlns:a16="http://schemas.microsoft.com/office/drawing/2014/main" id="{3787641C-0650-93AB-60E8-C9EEFB5CE7D4}"/>
              </a:ext>
            </a:extLst>
          </p:cNvPr>
          <p:cNvCxnSpPr>
            <a:cxnSpLocks/>
          </p:cNvCxnSpPr>
          <p:nvPr/>
        </p:nvCxnSpPr>
        <p:spPr bwMode="auto">
          <a:xfrm rot="16200000">
            <a:off x="3048916" y="5559881"/>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420" name="Straight Connector 419">
            <a:extLst>
              <a:ext uri="{FF2B5EF4-FFF2-40B4-BE49-F238E27FC236}">
                <a16:creationId xmlns:a16="http://schemas.microsoft.com/office/drawing/2014/main" id="{42079C8A-A80A-E3F2-A899-869C513EDE7C}"/>
              </a:ext>
            </a:extLst>
          </p:cNvPr>
          <p:cNvCxnSpPr>
            <a:cxnSpLocks/>
          </p:cNvCxnSpPr>
          <p:nvPr/>
        </p:nvCxnSpPr>
        <p:spPr bwMode="auto">
          <a:xfrm rot="16200000">
            <a:off x="3312546" y="5559881"/>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421" name="Straight Connector 420">
            <a:extLst>
              <a:ext uri="{FF2B5EF4-FFF2-40B4-BE49-F238E27FC236}">
                <a16:creationId xmlns:a16="http://schemas.microsoft.com/office/drawing/2014/main" id="{9C83B5CF-4C40-1A31-6A9E-FB3B254B82C8}"/>
              </a:ext>
            </a:extLst>
          </p:cNvPr>
          <p:cNvCxnSpPr>
            <a:cxnSpLocks/>
          </p:cNvCxnSpPr>
          <p:nvPr/>
        </p:nvCxnSpPr>
        <p:spPr bwMode="auto">
          <a:xfrm rot="16200000">
            <a:off x="3576176" y="5559881"/>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422" name="Straight Connector 421">
            <a:extLst>
              <a:ext uri="{FF2B5EF4-FFF2-40B4-BE49-F238E27FC236}">
                <a16:creationId xmlns:a16="http://schemas.microsoft.com/office/drawing/2014/main" id="{3DD1B4F5-3A1B-7D01-A7FF-78AB743C4A09}"/>
              </a:ext>
            </a:extLst>
          </p:cNvPr>
          <p:cNvCxnSpPr>
            <a:cxnSpLocks/>
          </p:cNvCxnSpPr>
          <p:nvPr/>
        </p:nvCxnSpPr>
        <p:spPr bwMode="auto">
          <a:xfrm rot="16200000">
            <a:off x="3839806" y="5559882"/>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423" name="Straight Connector 422">
            <a:extLst>
              <a:ext uri="{FF2B5EF4-FFF2-40B4-BE49-F238E27FC236}">
                <a16:creationId xmlns:a16="http://schemas.microsoft.com/office/drawing/2014/main" id="{91CCEA76-B1C0-16B5-7E98-49E7057C65E8}"/>
              </a:ext>
            </a:extLst>
          </p:cNvPr>
          <p:cNvCxnSpPr>
            <a:cxnSpLocks/>
          </p:cNvCxnSpPr>
          <p:nvPr/>
        </p:nvCxnSpPr>
        <p:spPr bwMode="auto">
          <a:xfrm rot="16200000">
            <a:off x="4103436" y="5559882"/>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424" name="Straight Connector 423">
            <a:extLst>
              <a:ext uri="{FF2B5EF4-FFF2-40B4-BE49-F238E27FC236}">
                <a16:creationId xmlns:a16="http://schemas.microsoft.com/office/drawing/2014/main" id="{76744953-EF60-4FDC-3840-F9F2ECF444D6}"/>
              </a:ext>
            </a:extLst>
          </p:cNvPr>
          <p:cNvCxnSpPr>
            <a:cxnSpLocks/>
          </p:cNvCxnSpPr>
          <p:nvPr/>
        </p:nvCxnSpPr>
        <p:spPr bwMode="auto">
          <a:xfrm rot="16200000">
            <a:off x="4367066" y="5559882"/>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425" name="Straight Connector 424">
            <a:extLst>
              <a:ext uri="{FF2B5EF4-FFF2-40B4-BE49-F238E27FC236}">
                <a16:creationId xmlns:a16="http://schemas.microsoft.com/office/drawing/2014/main" id="{5D706246-333D-51AD-5307-6E4F7B057581}"/>
              </a:ext>
            </a:extLst>
          </p:cNvPr>
          <p:cNvCxnSpPr>
            <a:cxnSpLocks/>
          </p:cNvCxnSpPr>
          <p:nvPr/>
        </p:nvCxnSpPr>
        <p:spPr bwMode="auto">
          <a:xfrm rot="16200000">
            <a:off x="4630696" y="5559882"/>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426" name="Straight Connector 425">
            <a:extLst>
              <a:ext uri="{FF2B5EF4-FFF2-40B4-BE49-F238E27FC236}">
                <a16:creationId xmlns:a16="http://schemas.microsoft.com/office/drawing/2014/main" id="{F25A50B3-B095-6987-E035-C7F516EB4174}"/>
              </a:ext>
            </a:extLst>
          </p:cNvPr>
          <p:cNvCxnSpPr>
            <a:cxnSpLocks/>
          </p:cNvCxnSpPr>
          <p:nvPr/>
        </p:nvCxnSpPr>
        <p:spPr bwMode="auto">
          <a:xfrm rot="16200000">
            <a:off x="4894326" y="5559882"/>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427" name="Straight Connector 426">
            <a:extLst>
              <a:ext uri="{FF2B5EF4-FFF2-40B4-BE49-F238E27FC236}">
                <a16:creationId xmlns:a16="http://schemas.microsoft.com/office/drawing/2014/main" id="{6ACD5384-B078-FAF8-0E59-87D1FA476DF3}"/>
              </a:ext>
            </a:extLst>
          </p:cNvPr>
          <p:cNvCxnSpPr>
            <a:cxnSpLocks/>
          </p:cNvCxnSpPr>
          <p:nvPr/>
        </p:nvCxnSpPr>
        <p:spPr bwMode="auto">
          <a:xfrm rot="16200000">
            <a:off x="5157956" y="5559882"/>
            <a:ext cx="64827" cy="0"/>
          </a:xfrm>
          <a:prstGeom prst="line">
            <a:avLst/>
          </a:prstGeom>
          <a:noFill/>
          <a:ln w="28575" cap="flat" cmpd="sng" algn="ctr">
            <a:solidFill>
              <a:schemeClr val="bg1"/>
            </a:solidFill>
            <a:prstDash val="solid"/>
            <a:round/>
            <a:headEnd type="none" w="med" len="med"/>
            <a:tailEnd type="none" w="med" len="med"/>
          </a:ln>
          <a:effectLst/>
        </p:spPr>
      </p:cxnSp>
      <p:sp>
        <p:nvSpPr>
          <p:cNvPr id="428" name="TextBox 427">
            <a:extLst>
              <a:ext uri="{FF2B5EF4-FFF2-40B4-BE49-F238E27FC236}">
                <a16:creationId xmlns:a16="http://schemas.microsoft.com/office/drawing/2014/main" id="{AE8A2671-6487-6DFC-F241-21684AC771ED}"/>
              </a:ext>
            </a:extLst>
          </p:cNvPr>
          <p:cNvSpPr txBox="1"/>
          <p:nvPr/>
        </p:nvSpPr>
        <p:spPr bwMode="auto">
          <a:xfrm>
            <a:off x="1155477" y="3900992"/>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429" name="TextBox 428">
            <a:extLst>
              <a:ext uri="{FF2B5EF4-FFF2-40B4-BE49-F238E27FC236}">
                <a16:creationId xmlns:a16="http://schemas.microsoft.com/office/drawing/2014/main" id="{0F58951D-51AD-CB26-4BE0-D844F133AB20}"/>
              </a:ext>
            </a:extLst>
          </p:cNvPr>
          <p:cNvSpPr txBox="1"/>
          <p:nvPr/>
        </p:nvSpPr>
        <p:spPr bwMode="auto">
          <a:xfrm>
            <a:off x="1155477" y="4208066"/>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430" name="TextBox 429">
            <a:extLst>
              <a:ext uri="{FF2B5EF4-FFF2-40B4-BE49-F238E27FC236}">
                <a16:creationId xmlns:a16="http://schemas.microsoft.com/office/drawing/2014/main" id="{0CEFA1B1-DF64-7948-4A91-08D82A99AA32}"/>
              </a:ext>
            </a:extLst>
          </p:cNvPr>
          <p:cNvSpPr txBox="1"/>
          <p:nvPr/>
        </p:nvSpPr>
        <p:spPr bwMode="auto">
          <a:xfrm>
            <a:off x="1155477" y="4511729"/>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431" name="TextBox 430">
            <a:extLst>
              <a:ext uri="{FF2B5EF4-FFF2-40B4-BE49-F238E27FC236}">
                <a16:creationId xmlns:a16="http://schemas.microsoft.com/office/drawing/2014/main" id="{0BFF50DD-2354-89B5-63A6-8F7988B03595}"/>
              </a:ext>
            </a:extLst>
          </p:cNvPr>
          <p:cNvSpPr txBox="1"/>
          <p:nvPr/>
        </p:nvSpPr>
        <p:spPr bwMode="auto">
          <a:xfrm>
            <a:off x="1155477" y="4815392"/>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432" name="TextBox 431">
            <a:extLst>
              <a:ext uri="{FF2B5EF4-FFF2-40B4-BE49-F238E27FC236}">
                <a16:creationId xmlns:a16="http://schemas.microsoft.com/office/drawing/2014/main" id="{54FD30E5-B471-0327-6B61-DB2F94266828}"/>
              </a:ext>
            </a:extLst>
          </p:cNvPr>
          <p:cNvSpPr txBox="1"/>
          <p:nvPr/>
        </p:nvSpPr>
        <p:spPr bwMode="auto">
          <a:xfrm>
            <a:off x="1155477" y="5122466"/>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433" name="TextBox 432">
            <a:extLst>
              <a:ext uri="{FF2B5EF4-FFF2-40B4-BE49-F238E27FC236}">
                <a16:creationId xmlns:a16="http://schemas.microsoft.com/office/drawing/2014/main" id="{3D421CD4-4D02-C64A-1EEC-35AB5700500A}"/>
              </a:ext>
            </a:extLst>
          </p:cNvPr>
          <p:cNvSpPr txBox="1"/>
          <p:nvPr/>
        </p:nvSpPr>
        <p:spPr bwMode="auto">
          <a:xfrm>
            <a:off x="1155477" y="5426129"/>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34" name="TextBox 433">
            <a:extLst>
              <a:ext uri="{FF2B5EF4-FFF2-40B4-BE49-F238E27FC236}">
                <a16:creationId xmlns:a16="http://schemas.microsoft.com/office/drawing/2014/main" id="{20D07211-B739-E4A0-F16B-B3F17B0EA8FF}"/>
              </a:ext>
            </a:extLst>
          </p:cNvPr>
          <p:cNvSpPr txBox="1"/>
          <p:nvPr/>
        </p:nvSpPr>
        <p:spPr bwMode="auto">
          <a:xfrm>
            <a:off x="1369896"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35" name="TextBox 434">
            <a:extLst>
              <a:ext uri="{FF2B5EF4-FFF2-40B4-BE49-F238E27FC236}">
                <a16:creationId xmlns:a16="http://schemas.microsoft.com/office/drawing/2014/main" id="{9B07551B-7A48-FB98-950F-9D373C05BB83}"/>
              </a:ext>
            </a:extLst>
          </p:cNvPr>
          <p:cNvSpPr txBox="1"/>
          <p:nvPr/>
        </p:nvSpPr>
        <p:spPr bwMode="auto">
          <a:xfrm>
            <a:off x="1633712"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436" name="TextBox 435">
            <a:extLst>
              <a:ext uri="{FF2B5EF4-FFF2-40B4-BE49-F238E27FC236}">
                <a16:creationId xmlns:a16="http://schemas.microsoft.com/office/drawing/2014/main" id="{F3AB2AA0-BAD3-8503-2FA1-4A45E7672F38}"/>
              </a:ext>
            </a:extLst>
          </p:cNvPr>
          <p:cNvSpPr txBox="1"/>
          <p:nvPr/>
        </p:nvSpPr>
        <p:spPr bwMode="auto">
          <a:xfrm>
            <a:off x="1897528"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437" name="TextBox 436">
            <a:extLst>
              <a:ext uri="{FF2B5EF4-FFF2-40B4-BE49-F238E27FC236}">
                <a16:creationId xmlns:a16="http://schemas.microsoft.com/office/drawing/2014/main" id="{DE24D084-E178-47C5-B18E-3E59B957B769}"/>
              </a:ext>
            </a:extLst>
          </p:cNvPr>
          <p:cNvSpPr txBox="1"/>
          <p:nvPr/>
        </p:nvSpPr>
        <p:spPr bwMode="auto">
          <a:xfrm>
            <a:off x="2161344"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438" name="TextBox 437">
            <a:extLst>
              <a:ext uri="{FF2B5EF4-FFF2-40B4-BE49-F238E27FC236}">
                <a16:creationId xmlns:a16="http://schemas.microsoft.com/office/drawing/2014/main" id="{227540A3-D2D9-AB10-11B1-E6A403D0111D}"/>
              </a:ext>
            </a:extLst>
          </p:cNvPr>
          <p:cNvSpPr txBox="1"/>
          <p:nvPr/>
        </p:nvSpPr>
        <p:spPr bwMode="auto">
          <a:xfrm>
            <a:off x="2425160"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439" name="TextBox 438">
            <a:extLst>
              <a:ext uri="{FF2B5EF4-FFF2-40B4-BE49-F238E27FC236}">
                <a16:creationId xmlns:a16="http://schemas.microsoft.com/office/drawing/2014/main" id="{B01F31B5-2DB8-F193-D23E-457F2BBDD8C3}"/>
              </a:ext>
            </a:extLst>
          </p:cNvPr>
          <p:cNvSpPr txBox="1"/>
          <p:nvPr/>
        </p:nvSpPr>
        <p:spPr bwMode="auto">
          <a:xfrm>
            <a:off x="2688976"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440" name="TextBox 439">
            <a:extLst>
              <a:ext uri="{FF2B5EF4-FFF2-40B4-BE49-F238E27FC236}">
                <a16:creationId xmlns:a16="http://schemas.microsoft.com/office/drawing/2014/main" id="{C37BCFD0-E62E-054F-DF53-A71D4E6A15E3}"/>
              </a:ext>
            </a:extLst>
          </p:cNvPr>
          <p:cNvSpPr txBox="1"/>
          <p:nvPr/>
        </p:nvSpPr>
        <p:spPr bwMode="auto">
          <a:xfrm>
            <a:off x="2952792"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441" name="TextBox 440">
            <a:extLst>
              <a:ext uri="{FF2B5EF4-FFF2-40B4-BE49-F238E27FC236}">
                <a16:creationId xmlns:a16="http://schemas.microsoft.com/office/drawing/2014/main" id="{CD1FF763-4208-AF6A-195E-40765D6DFCD8}"/>
              </a:ext>
            </a:extLst>
          </p:cNvPr>
          <p:cNvSpPr txBox="1"/>
          <p:nvPr/>
        </p:nvSpPr>
        <p:spPr bwMode="auto">
          <a:xfrm>
            <a:off x="3216608"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442" name="TextBox 441">
            <a:extLst>
              <a:ext uri="{FF2B5EF4-FFF2-40B4-BE49-F238E27FC236}">
                <a16:creationId xmlns:a16="http://schemas.microsoft.com/office/drawing/2014/main" id="{551ED57F-1C75-6FA5-AB9C-764D9C93E129}"/>
              </a:ext>
            </a:extLst>
          </p:cNvPr>
          <p:cNvSpPr txBox="1"/>
          <p:nvPr/>
        </p:nvSpPr>
        <p:spPr bwMode="auto">
          <a:xfrm>
            <a:off x="3480424"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443" name="TextBox 442">
            <a:extLst>
              <a:ext uri="{FF2B5EF4-FFF2-40B4-BE49-F238E27FC236}">
                <a16:creationId xmlns:a16="http://schemas.microsoft.com/office/drawing/2014/main" id="{A2C6509C-B210-8556-5A6A-6BAED1338CC9}"/>
              </a:ext>
            </a:extLst>
          </p:cNvPr>
          <p:cNvSpPr txBox="1"/>
          <p:nvPr/>
        </p:nvSpPr>
        <p:spPr bwMode="auto">
          <a:xfrm>
            <a:off x="3744240"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444" name="TextBox 443">
            <a:extLst>
              <a:ext uri="{FF2B5EF4-FFF2-40B4-BE49-F238E27FC236}">
                <a16:creationId xmlns:a16="http://schemas.microsoft.com/office/drawing/2014/main" id="{E8BD19B1-B40A-B7AF-CB52-6FD165738B12}"/>
              </a:ext>
            </a:extLst>
          </p:cNvPr>
          <p:cNvSpPr txBox="1"/>
          <p:nvPr/>
        </p:nvSpPr>
        <p:spPr bwMode="auto">
          <a:xfrm>
            <a:off x="4008056"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445" name="TextBox 444">
            <a:extLst>
              <a:ext uri="{FF2B5EF4-FFF2-40B4-BE49-F238E27FC236}">
                <a16:creationId xmlns:a16="http://schemas.microsoft.com/office/drawing/2014/main" id="{461928D0-91B7-360D-F2FD-7909C4321CA8}"/>
              </a:ext>
            </a:extLst>
          </p:cNvPr>
          <p:cNvSpPr txBox="1"/>
          <p:nvPr/>
        </p:nvSpPr>
        <p:spPr bwMode="auto">
          <a:xfrm>
            <a:off x="4271872"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p>
        </p:txBody>
      </p:sp>
      <p:sp>
        <p:nvSpPr>
          <p:cNvPr id="446" name="TextBox 445">
            <a:extLst>
              <a:ext uri="{FF2B5EF4-FFF2-40B4-BE49-F238E27FC236}">
                <a16:creationId xmlns:a16="http://schemas.microsoft.com/office/drawing/2014/main" id="{5B3D2EED-DEAE-7630-FBAC-C9FD51190DA1}"/>
              </a:ext>
            </a:extLst>
          </p:cNvPr>
          <p:cNvSpPr txBox="1"/>
          <p:nvPr/>
        </p:nvSpPr>
        <p:spPr bwMode="auto">
          <a:xfrm>
            <a:off x="4535688"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447" name="TextBox 446">
            <a:extLst>
              <a:ext uri="{FF2B5EF4-FFF2-40B4-BE49-F238E27FC236}">
                <a16:creationId xmlns:a16="http://schemas.microsoft.com/office/drawing/2014/main" id="{4CCB477A-CC48-5F6B-880B-F4DF48374962}"/>
              </a:ext>
            </a:extLst>
          </p:cNvPr>
          <p:cNvSpPr txBox="1"/>
          <p:nvPr/>
        </p:nvSpPr>
        <p:spPr bwMode="auto">
          <a:xfrm>
            <a:off x="4799504"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39</a:t>
            </a:r>
          </a:p>
        </p:txBody>
      </p:sp>
      <p:sp>
        <p:nvSpPr>
          <p:cNvPr id="448" name="TextBox 447">
            <a:extLst>
              <a:ext uri="{FF2B5EF4-FFF2-40B4-BE49-F238E27FC236}">
                <a16:creationId xmlns:a16="http://schemas.microsoft.com/office/drawing/2014/main" id="{1E72E96D-5D9A-9496-EBF8-8C9C5626CDD2}"/>
              </a:ext>
            </a:extLst>
          </p:cNvPr>
          <p:cNvSpPr txBox="1"/>
          <p:nvPr/>
        </p:nvSpPr>
        <p:spPr bwMode="auto">
          <a:xfrm>
            <a:off x="5063321"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sp>
        <p:nvSpPr>
          <p:cNvPr id="449" name="TextBox 448">
            <a:extLst>
              <a:ext uri="{FF2B5EF4-FFF2-40B4-BE49-F238E27FC236}">
                <a16:creationId xmlns:a16="http://schemas.microsoft.com/office/drawing/2014/main" id="{1F686A80-6E81-F3D7-5795-883281FE4FFE}"/>
              </a:ext>
            </a:extLst>
          </p:cNvPr>
          <p:cNvSpPr txBox="1"/>
          <p:nvPr/>
        </p:nvSpPr>
        <p:spPr bwMode="auto">
          <a:xfrm>
            <a:off x="1494430" y="5708275"/>
            <a:ext cx="380431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450" name="TextBox 449">
            <a:extLst>
              <a:ext uri="{FF2B5EF4-FFF2-40B4-BE49-F238E27FC236}">
                <a16:creationId xmlns:a16="http://schemas.microsoft.com/office/drawing/2014/main" id="{F2B7FBA9-286E-2D15-BD3D-CE14E7274E4F}"/>
              </a:ext>
            </a:extLst>
          </p:cNvPr>
          <p:cNvSpPr txBox="1"/>
          <p:nvPr/>
        </p:nvSpPr>
        <p:spPr bwMode="auto">
          <a:xfrm rot="16200000">
            <a:off x="329737" y="4526476"/>
            <a:ext cx="1450713" cy="30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ts val="12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Who Were Alive (%)</a:t>
            </a:r>
          </a:p>
        </p:txBody>
      </p:sp>
      <p:sp>
        <p:nvSpPr>
          <p:cNvPr id="451" name="TextBox 450">
            <a:extLst>
              <a:ext uri="{FF2B5EF4-FFF2-40B4-BE49-F238E27FC236}">
                <a16:creationId xmlns:a16="http://schemas.microsoft.com/office/drawing/2014/main" id="{52B840D8-9216-032B-2ACC-88DE713F67E7}"/>
              </a:ext>
            </a:extLst>
          </p:cNvPr>
          <p:cNvSpPr txBox="1"/>
          <p:nvPr/>
        </p:nvSpPr>
        <p:spPr bwMode="auto">
          <a:xfrm>
            <a:off x="3628162" y="3811970"/>
            <a:ext cx="1811166"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nchor="b" anchorCtr="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Median OS, Mo (95% CI)</a:t>
            </a: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18.0 (14.9-20.5)</a:t>
            </a: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12.2 (11.0-14.1)</a:t>
            </a:r>
          </a:p>
        </p:txBody>
      </p:sp>
      <p:grpSp>
        <p:nvGrpSpPr>
          <p:cNvPr id="452" name="Group 451">
            <a:extLst>
              <a:ext uri="{FF2B5EF4-FFF2-40B4-BE49-F238E27FC236}">
                <a16:creationId xmlns:a16="http://schemas.microsoft.com/office/drawing/2014/main" id="{00071F1A-A267-DD0A-24DC-9394268B40A8}"/>
              </a:ext>
            </a:extLst>
          </p:cNvPr>
          <p:cNvGrpSpPr/>
          <p:nvPr/>
        </p:nvGrpSpPr>
        <p:grpSpPr>
          <a:xfrm>
            <a:off x="3073418" y="3999255"/>
            <a:ext cx="1277359" cy="646331"/>
            <a:chOff x="2735165" y="2303954"/>
            <a:chExt cx="1335253" cy="826083"/>
          </a:xfrm>
        </p:grpSpPr>
        <p:sp>
          <p:nvSpPr>
            <p:cNvPr id="453" name="TextBox 452">
              <a:extLst>
                <a:ext uri="{FF2B5EF4-FFF2-40B4-BE49-F238E27FC236}">
                  <a16:creationId xmlns:a16="http://schemas.microsoft.com/office/drawing/2014/main" id="{7E9DDCDD-0E06-0DF7-0354-4F530A641C2F}"/>
                </a:ext>
              </a:extLst>
            </p:cNvPr>
            <p:cNvSpPr txBox="1"/>
            <p:nvPr/>
          </p:nvSpPr>
          <p:spPr bwMode="auto">
            <a:xfrm>
              <a:off x="2911266" y="2303954"/>
              <a:ext cx="1159152" cy="8260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LEN + pembro</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Chemotherapy</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Censored</a:t>
              </a:r>
            </a:p>
          </p:txBody>
        </p:sp>
        <p:cxnSp>
          <p:nvCxnSpPr>
            <p:cNvPr id="454" name="Straight Connector 453">
              <a:extLst>
                <a:ext uri="{FF2B5EF4-FFF2-40B4-BE49-F238E27FC236}">
                  <a16:creationId xmlns:a16="http://schemas.microsoft.com/office/drawing/2014/main" id="{F742630A-6975-46F7-FB57-ED170FE37AE9}"/>
                </a:ext>
              </a:extLst>
            </p:cNvPr>
            <p:cNvCxnSpPr/>
            <p:nvPr/>
          </p:nvCxnSpPr>
          <p:spPr bwMode="auto">
            <a:xfrm>
              <a:off x="2735165" y="2456529"/>
              <a:ext cx="209353" cy="0"/>
            </a:xfrm>
            <a:prstGeom prst="line">
              <a:avLst/>
            </a:prstGeom>
            <a:noFill/>
            <a:ln w="28575" cap="flat" cmpd="sng" algn="ctr">
              <a:solidFill>
                <a:schemeClr val="accent1"/>
              </a:solidFill>
              <a:prstDash val="solid"/>
              <a:round/>
              <a:headEnd type="none" w="med" len="med"/>
              <a:tailEnd type="none" w="med" len="med"/>
            </a:ln>
            <a:effectLst/>
          </p:spPr>
        </p:cxnSp>
        <p:cxnSp>
          <p:nvCxnSpPr>
            <p:cNvPr id="455" name="Straight Connector 454">
              <a:extLst>
                <a:ext uri="{FF2B5EF4-FFF2-40B4-BE49-F238E27FC236}">
                  <a16:creationId xmlns:a16="http://schemas.microsoft.com/office/drawing/2014/main" id="{86A8C555-9A4F-5205-4AE0-A1649D5CB2E3}"/>
                </a:ext>
              </a:extLst>
            </p:cNvPr>
            <p:cNvCxnSpPr/>
            <p:nvPr/>
          </p:nvCxnSpPr>
          <p:spPr bwMode="auto">
            <a:xfrm>
              <a:off x="2735165" y="2667118"/>
              <a:ext cx="209353" cy="0"/>
            </a:xfrm>
            <a:prstGeom prst="line">
              <a:avLst/>
            </a:prstGeom>
            <a:noFill/>
            <a:ln w="28575" cap="flat" cmpd="sng" algn="ctr">
              <a:solidFill>
                <a:schemeClr val="accent3"/>
              </a:solidFill>
              <a:prstDash val="solid"/>
              <a:round/>
              <a:headEnd type="none" w="med" len="med"/>
              <a:tailEnd type="none" w="med" len="med"/>
            </a:ln>
            <a:effectLst/>
          </p:spPr>
        </p:cxnSp>
      </p:grpSp>
      <p:sp>
        <p:nvSpPr>
          <p:cNvPr id="456" name="TextBox 455">
            <a:extLst>
              <a:ext uri="{FF2B5EF4-FFF2-40B4-BE49-F238E27FC236}">
                <a16:creationId xmlns:a16="http://schemas.microsoft.com/office/drawing/2014/main" id="{61C48AE1-51ED-6785-5864-2CD373BFFA48}"/>
              </a:ext>
            </a:extLst>
          </p:cNvPr>
          <p:cNvSpPr txBox="1"/>
          <p:nvPr/>
        </p:nvSpPr>
        <p:spPr bwMode="auto">
          <a:xfrm>
            <a:off x="4061337" y="4558568"/>
            <a:ext cx="118173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HR for death: </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0.70 (0.58-0.83)</a:t>
            </a:r>
          </a:p>
        </p:txBody>
      </p:sp>
      <p:cxnSp>
        <p:nvCxnSpPr>
          <p:cNvPr id="457" name="Straight Connector 456">
            <a:extLst>
              <a:ext uri="{FF2B5EF4-FFF2-40B4-BE49-F238E27FC236}">
                <a16:creationId xmlns:a16="http://schemas.microsoft.com/office/drawing/2014/main" id="{FC9EB1BE-CF20-B3CA-79CA-80EA66358CE6}"/>
              </a:ext>
            </a:extLst>
          </p:cNvPr>
          <p:cNvCxnSpPr>
            <a:cxnSpLocks/>
          </p:cNvCxnSpPr>
          <p:nvPr/>
        </p:nvCxnSpPr>
        <p:spPr bwMode="auto">
          <a:xfrm rot="16200000">
            <a:off x="5421590" y="5559882"/>
            <a:ext cx="64827" cy="0"/>
          </a:xfrm>
          <a:prstGeom prst="line">
            <a:avLst/>
          </a:prstGeom>
          <a:noFill/>
          <a:ln w="28575" cap="flat" cmpd="sng" algn="ctr">
            <a:solidFill>
              <a:schemeClr val="bg1"/>
            </a:solidFill>
            <a:prstDash val="solid"/>
            <a:round/>
            <a:headEnd type="none" w="med" len="med"/>
            <a:tailEnd type="none" w="med" len="med"/>
          </a:ln>
          <a:effectLst/>
        </p:spPr>
      </p:cxnSp>
      <p:sp>
        <p:nvSpPr>
          <p:cNvPr id="458" name="TextBox 457">
            <a:extLst>
              <a:ext uri="{FF2B5EF4-FFF2-40B4-BE49-F238E27FC236}">
                <a16:creationId xmlns:a16="http://schemas.microsoft.com/office/drawing/2014/main" id="{151A663D-77BC-0B7A-7176-48649B466D29}"/>
              </a:ext>
            </a:extLst>
          </p:cNvPr>
          <p:cNvSpPr txBox="1"/>
          <p:nvPr/>
        </p:nvSpPr>
        <p:spPr bwMode="auto">
          <a:xfrm>
            <a:off x="5332864"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45</a:t>
            </a:r>
          </a:p>
        </p:txBody>
      </p:sp>
      <p:cxnSp>
        <p:nvCxnSpPr>
          <p:cNvPr id="464" name="Straight Connector 463">
            <a:extLst>
              <a:ext uri="{FF2B5EF4-FFF2-40B4-BE49-F238E27FC236}">
                <a16:creationId xmlns:a16="http://schemas.microsoft.com/office/drawing/2014/main" id="{164541CE-A232-5E2B-D482-9AE3E9A666BD}"/>
              </a:ext>
            </a:extLst>
          </p:cNvPr>
          <p:cNvCxnSpPr/>
          <p:nvPr/>
        </p:nvCxnSpPr>
        <p:spPr bwMode="auto">
          <a:xfrm>
            <a:off x="1531206" y="3998920"/>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65" name="Straight Connector 464">
            <a:extLst>
              <a:ext uri="{FF2B5EF4-FFF2-40B4-BE49-F238E27FC236}">
                <a16:creationId xmlns:a16="http://schemas.microsoft.com/office/drawing/2014/main" id="{D18F8353-683C-2DD1-E224-F0E4C2E3738E}"/>
              </a:ext>
            </a:extLst>
          </p:cNvPr>
          <p:cNvCxnSpPr/>
          <p:nvPr/>
        </p:nvCxnSpPr>
        <p:spPr bwMode="auto">
          <a:xfrm>
            <a:off x="1509655" y="3998920"/>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66" name="Straight Connector 465">
            <a:extLst>
              <a:ext uri="{FF2B5EF4-FFF2-40B4-BE49-F238E27FC236}">
                <a16:creationId xmlns:a16="http://schemas.microsoft.com/office/drawing/2014/main" id="{D77597C9-E085-205D-502E-0E4FA8776918}"/>
              </a:ext>
            </a:extLst>
          </p:cNvPr>
          <p:cNvCxnSpPr/>
          <p:nvPr/>
        </p:nvCxnSpPr>
        <p:spPr bwMode="auto">
          <a:xfrm>
            <a:off x="1654358" y="4023550"/>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67" name="Straight Connector 466">
            <a:extLst>
              <a:ext uri="{FF2B5EF4-FFF2-40B4-BE49-F238E27FC236}">
                <a16:creationId xmlns:a16="http://schemas.microsoft.com/office/drawing/2014/main" id="{A67DF048-1EDD-DEEE-80BA-6DBFFAB5085A}"/>
              </a:ext>
            </a:extLst>
          </p:cNvPr>
          <p:cNvCxnSpPr/>
          <p:nvPr/>
        </p:nvCxnSpPr>
        <p:spPr bwMode="auto">
          <a:xfrm>
            <a:off x="1851400" y="4180569"/>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68" name="Straight Connector 467">
            <a:extLst>
              <a:ext uri="{FF2B5EF4-FFF2-40B4-BE49-F238E27FC236}">
                <a16:creationId xmlns:a16="http://schemas.microsoft.com/office/drawing/2014/main" id="{41648952-A3A3-6EF8-7EAD-5C8D5C10BBC7}"/>
              </a:ext>
            </a:extLst>
          </p:cNvPr>
          <p:cNvCxnSpPr/>
          <p:nvPr/>
        </p:nvCxnSpPr>
        <p:spPr bwMode="auto">
          <a:xfrm>
            <a:off x="1876030" y="4180569"/>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69" name="Straight Connector 468">
            <a:extLst>
              <a:ext uri="{FF2B5EF4-FFF2-40B4-BE49-F238E27FC236}">
                <a16:creationId xmlns:a16="http://schemas.microsoft.com/office/drawing/2014/main" id="{A40F86CA-2CAF-05CE-7C37-DEB4F733508E}"/>
              </a:ext>
            </a:extLst>
          </p:cNvPr>
          <p:cNvCxnSpPr/>
          <p:nvPr/>
        </p:nvCxnSpPr>
        <p:spPr bwMode="auto">
          <a:xfrm>
            <a:off x="2316297" y="4550024"/>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70" name="Straight Connector 469">
            <a:extLst>
              <a:ext uri="{FF2B5EF4-FFF2-40B4-BE49-F238E27FC236}">
                <a16:creationId xmlns:a16="http://schemas.microsoft.com/office/drawing/2014/main" id="{A9ED30FB-75F4-C2F2-903F-BD0E94D55A85}"/>
              </a:ext>
            </a:extLst>
          </p:cNvPr>
          <p:cNvCxnSpPr/>
          <p:nvPr/>
        </p:nvCxnSpPr>
        <p:spPr bwMode="auto">
          <a:xfrm>
            <a:off x="2387109" y="4590048"/>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71" name="Straight Connector 470">
            <a:extLst>
              <a:ext uri="{FF2B5EF4-FFF2-40B4-BE49-F238E27FC236}">
                <a16:creationId xmlns:a16="http://schemas.microsoft.com/office/drawing/2014/main" id="{A464BF84-26DA-B3DC-422A-B123288BE83E}"/>
              </a:ext>
            </a:extLst>
          </p:cNvPr>
          <p:cNvCxnSpPr/>
          <p:nvPr/>
        </p:nvCxnSpPr>
        <p:spPr bwMode="auto">
          <a:xfrm>
            <a:off x="2457921" y="4639308"/>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72" name="Straight Connector 471">
            <a:extLst>
              <a:ext uri="{FF2B5EF4-FFF2-40B4-BE49-F238E27FC236}">
                <a16:creationId xmlns:a16="http://schemas.microsoft.com/office/drawing/2014/main" id="{3C96EFA1-D957-ACE6-251C-BDA49F6227F4}"/>
              </a:ext>
            </a:extLst>
          </p:cNvPr>
          <p:cNvCxnSpPr/>
          <p:nvPr/>
        </p:nvCxnSpPr>
        <p:spPr bwMode="auto">
          <a:xfrm>
            <a:off x="2599545" y="4750144"/>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73" name="Straight Connector 472">
            <a:extLst>
              <a:ext uri="{FF2B5EF4-FFF2-40B4-BE49-F238E27FC236}">
                <a16:creationId xmlns:a16="http://schemas.microsoft.com/office/drawing/2014/main" id="{797BB044-4C79-D898-99CD-2820D6FC96B9}"/>
              </a:ext>
            </a:extLst>
          </p:cNvPr>
          <p:cNvCxnSpPr/>
          <p:nvPr/>
        </p:nvCxnSpPr>
        <p:spPr bwMode="auto">
          <a:xfrm>
            <a:off x="3202988" y="5021077"/>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74" name="Straight Connector 473">
            <a:extLst>
              <a:ext uri="{FF2B5EF4-FFF2-40B4-BE49-F238E27FC236}">
                <a16:creationId xmlns:a16="http://schemas.microsoft.com/office/drawing/2014/main" id="{BB934F14-CE06-E77B-038A-12FB67DF1A25}"/>
              </a:ext>
            </a:extLst>
          </p:cNvPr>
          <p:cNvCxnSpPr/>
          <p:nvPr/>
        </p:nvCxnSpPr>
        <p:spPr bwMode="auto">
          <a:xfrm>
            <a:off x="3289194" y="5076495"/>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75" name="Straight Connector 474">
            <a:extLst>
              <a:ext uri="{FF2B5EF4-FFF2-40B4-BE49-F238E27FC236}">
                <a16:creationId xmlns:a16="http://schemas.microsoft.com/office/drawing/2014/main" id="{84244028-AB57-E4A7-D553-089F71E02A46}"/>
              </a:ext>
            </a:extLst>
          </p:cNvPr>
          <p:cNvCxnSpPr>
            <a:cxnSpLocks/>
          </p:cNvCxnSpPr>
          <p:nvPr/>
        </p:nvCxnSpPr>
        <p:spPr bwMode="auto">
          <a:xfrm>
            <a:off x="3310745" y="5076495"/>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77" name="Straight Connector 476">
            <a:extLst>
              <a:ext uri="{FF2B5EF4-FFF2-40B4-BE49-F238E27FC236}">
                <a16:creationId xmlns:a16="http://schemas.microsoft.com/office/drawing/2014/main" id="{D2D7C811-0C50-8328-C3E2-EF8C96B35692}"/>
              </a:ext>
            </a:extLst>
          </p:cNvPr>
          <p:cNvCxnSpPr>
            <a:cxnSpLocks/>
          </p:cNvCxnSpPr>
          <p:nvPr/>
        </p:nvCxnSpPr>
        <p:spPr bwMode="auto">
          <a:xfrm>
            <a:off x="3350769" y="5088810"/>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78" name="Straight Connector 477">
            <a:extLst>
              <a:ext uri="{FF2B5EF4-FFF2-40B4-BE49-F238E27FC236}">
                <a16:creationId xmlns:a16="http://schemas.microsoft.com/office/drawing/2014/main" id="{C3BEF695-744F-3CB7-5B6D-59461F5D6684}"/>
              </a:ext>
            </a:extLst>
          </p:cNvPr>
          <p:cNvCxnSpPr>
            <a:cxnSpLocks/>
          </p:cNvCxnSpPr>
          <p:nvPr/>
        </p:nvCxnSpPr>
        <p:spPr bwMode="auto">
          <a:xfrm>
            <a:off x="3418503" y="5110361"/>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79" name="Straight Connector 478">
            <a:extLst>
              <a:ext uri="{FF2B5EF4-FFF2-40B4-BE49-F238E27FC236}">
                <a16:creationId xmlns:a16="http://schemas.microsoft.com/office/drawing/2014/main" id="{C3C0066B-2692-369F-30CE-1064A8F2A8B5}"/>
              </a:ext>
            </a:extLst>
          </p:cNvPr>
          <p:cNvCxnSpPr>
            <a:cxnSpLocks/>
          </p:cNvCxnSpPr>
          <p:nvPr/>
        </p:nvCxnSpPr>
        <p:spPr bwMode="auto">
          <a:xfrm>
            <a:off x="3507788" y="5125755"/>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80" name="Straight Connector 479">
            <a:extLst>
              <a:ext uri="{FF2B5EF4-FFF2-40B4-BE49-F238E27FC236}">
                <a16:creationId xmlns:a16="http://schemas.microsoft.com/office/drawing/2014/main" id="{44F4CE8C-EBD6-4589-116D-3A3AE0837A3F}"/>
              </a:ext>
            </a:extLst>
          </p:cNvPr>
          <p:cNvCxnSpPr>
            <a:cxnSpLocks/>
          </p:cNvCxnSpPr>
          <p:nvPr/>
        </p:nvCxnSpPr>
        <p:spPr bwMode="auto">
          <a:xfrm>
            <a:off x="3609388" y="5147307"/>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81" name="Straight Connector 480">
            <a:extLst>
              <a:ext uri="{FF2B5EF4-FFF2-40B4-BE49-F238E27FC236}">
                <a16:creationId xmlns:a16="http://schemas.microsoft.com/office/drawing/2014/main" id="{654509B0-87C0-063F-0B4D-C90BFF23CDD1}"/>
              </a:ext>
            </a:extLst>
          </p:cNvPr>
          <p:cNvCxnSpPr>
            <a:cxnSpLocks/>
          </p:cNvCxnSpPr>
          <p:nvPr/>
        </p:nvCxnSpPr>
        <p:spPr bwMode="auto">
          <a:xfrm>
            <a:off x="3637098" y="5147307"/>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82" name="Straight Connector 481">
            <a:extLst>
              <a:ext uri="{FF2B5EF4-FFF2-40B4-BE49-F238E27FC236}">
                <a16:creationId xmlns:a16="http://schemas.microsoft.com/office/drawing/2014/main" id="{B6E32223-62B8-6590-5ED6-A493A1D85FFA}"/>
              </a:ext>
            </a:extLst>
          </p:cNvPr>
          <p:cNvCxnSpPr>
            <a:cxnSpLocks/>
          </p:cNvCxnSpPr>
          <p:nvPr/>
        </p:nvCxnSpPr>
        <p:spPr bwMode="auto">
          <a:xfrm>
            <a:off x="3692516" y="5147307"/>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83" name="Straight Connector 482">
            <a:extLst>
              <a:ext uri="{FF2B5EF4-FFF2-40B4-BE49-F238E27FC236}">
                <a16:creationId xmlns:a16="http://schemas.microsoft.com/office/drawing/2014/main" id="{246B596A-607D-1D3E-9A4B-5885D3E71DC3}"/>
              </a:ext>
            </a:extLst>
          </p:cNvPr>
          <p:cNvCxnSpPr>
            <a:cxnSpLocks/>
          </p:cNvCxnSpPr>
          <p:nvPr/>
        </p:nvCxnSpPr>
        <p:spPr bwMode="auto">
          <a:xfrm>
            <a:off x="3723304" y="5156544"/>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84" name="Straight Connector 483">
            <a:extLst>
              <a:ext uri="{FF2B5EF4-FFF2-40B4-BE49-F238E27FC236}">
                <a16:creationId xmlns:a16="http://schemas.microsoft.com/office/drawing/2014/main" id="{26A8CD73-DEB7-9C54-F109-F031EE87E474}"/>
              </a:ext>
            </a:extLst>
          </p:cNvPr>
          <p:cNvCxnSpPr>
            <a:cxnSpLocks/>
          </p:cNvCxnSpPr>
          <p:nvPr/>
        </p:nvCxnSpPr>
        <p:spPr bwMode="auto">
          <a:xfrm>
            <a:off x="3744856" y="5156544"/>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85" name="Straight Connector 484">
            <a:extLst>
              <a:ext uri="{FF2B5EF4-FFF2-40B4-BE49-F238E27FC236}">
                <a16:creationId xmlns:a16="http://schemas.microsoft.com/office/drawing/2014/main" id="{97408C7E-6649-E52F-0C98-4FFAE4F070DE}"/>
              </a:ext>
            </a:extLst>
          </p:cNvPr>
          <p:cNvCxnSpPr>
            <a:cxnSpLocks/>
          </p:cNvCxnSpPr>
          <p:nvPr/>
        </p:nvCxnSpPr>
        <p:spPr bwMode="auto">
          <a:xfrm>
            <a:off x="3763329" y="5162702"/>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86" name="Straight Connector 485">
            <a:extLst>
              <a:ext uri="{FF2B5EF4-FFF2-40B4-BE49-F238E27FC236}">
                <a16:creationId xmlns:a16="http://schemas.microsoft.com/office/drawing/2014/main" id="{7E7730A5-A127-BDC3-3AC6-23D369AAE809}"/>
              </a:ext>
            </a:extLst>
          </p:cNvPr>
          <p:cNvCxnSpPr>
            <a:cxnSpLocks/>
          </p:cNvCxnSpPr>
          <p:nvPr/>
        </p:nvCxnSpPr>
        <p:spPr bwMode="auto">
          <a:xfrm>
            <a:off x="3787959" y="5162702"/>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87" name="Straight Connector 486">
            <a:extLst>
              <a:ext uri="{FF2B5EF4-FFF2-40B4-BE49-F238E27FC236}">
                <a16:creationId xmlns:a16="http://schemas.microsoft.com/office/drawing/2014/main" id="{6EC80D61-C2EB-6A21-4E8D-F7AF41CE2B5D}"/>
              </a:ext>
            </a:extLst>
          </p:cNvPr>
          <p:cNvCxnSpPr>
            <a:cxnSpLocks/>
          </p:cNvCxnSpPr>
          <p:nvPr/>
        </p:nvCxnSpPr>
        <p:spPr bwMode="auto">
          <a:xfrm>
            <a:off x="3834141" y="5162702"/>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88" name="Straight Connector 487">
            <a:extLst>
              <a:ext uri="{FF2B5EF4-FFF2-40B4-BE49-F238E27FC236}">
                <a16:creationId xmlns:a16="http://schemas.microsoft.com/office/drawing/2014/main" id="{A1824EFF-8FA7-5D9A-3B98-0D484FB35A37}"/>
              </a:ext>
            </a:extLst>
          </p:cNvPr>
          <p:cNvCxnSpPr>
            <a:cxnSpLocks/>
          </p:cNvCxnSpPr>
          <p:nvPr/>
        </p:nvCxnSpPr>
        <p:spPr bwMode="auto">
          <a:xfrm>
            <a:off x="3871086" y="5162702"/>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89" name="Straight Connector 488">
            <a:extLst>
              <a:ext uri="{FF2B5EF4-FFF2-40B4-BE49-F238E27FC236}">
                <a16:creationId xmlns:a16="http://schemas.microsoft.com/office/drawing/2014/main" id="{678C61E4-579D-DC05-2E3D-95804AA35EAE}"/>
              </a:ext>
            </a:extLst>
          </p:cNvPr>
          <p:cNvCxnSpPr>
            <a:cxnSpLocks/>
          </p:cNvCxnSpPr>
          <p:nvPr/>
        </p:nvCxnSpPr>
        <p:spPr bwMode="auto">
          <a:xfrm>
            <a:off x="3886480" y="5178096"/>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90" name="Straight Connector 489">
            <a:extLst>
              <a:ext uri="{FF2B5EF4-FFF2-40B4-BE49-F238E27FC236}">
                <a16:creationId xmlns:a16="http://schemas.microsoft.com/office/drawing/2014/main" id="{90E3A3B2-7171-D377-F40E-7093B860A0FC}"/>
              </a:ext>
            </a:extLst>
          </p:cNvPr>
          <p:cNvCxnSpPr>
            <a:cxnSpLocks/>
          </p:cNvCxnSpPr>
          <p:nvPr/>
        </p:nvCxnSpPr>
        <p:spPr bwMode="auto">
          <a:xfrm>
            <a:off x="3911110" y="5178096"/>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91" name="Straight Connector 490">
            <a:extLst>
              <a:ext uri="{FF2B5EF4-FFF2-40B4-BE49-F238E27FC236}">
                <a16:creationId xmlns:a16="http://schemas.microsoft.com/office/drawing/2014/main" id="{20F89FC9-AE88-90E7-8BC9-E939A0C80E37}"/>
              </a:ext>
            </a:extLst>
          </p:cNvPr>
          <p:cNvCxnSpPr>
            <a:cxnSpLocks/>
          </p:cNvCxnSpPr>
          <p:nvPr/>
        </p:nvCxnSpPr>
        <p:spPr bwMode="auto">
          <a:xfrm>
            <a:off x="3985001" y="5196568"/>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92" name="Straight Connector 491">
            <a:extLst>
              <a:ext uri="{FF2B5EF4-FFF2-40B4-BE49-F238E27FC236}">
                <a16:creationId xmlns:a16="http://schemas.microsoft.com/office/drawing/2014/main" id="{988D9C7D-5C6B-F998-7E0D-7959B425C565}"/>
              </a:ext>
            </a:extLst>
          </p:cNvPr>
          <p:cNvCxnSpPr>
            <a:cxnSpLocks/>
          </p:cNvCxnSpPr>
          <p:nvPr/>
        </p:nvCxnSpPr>
        <p:spPr bwMode="auto">
          <a:xfrm>
            <a:off x="3994237" y="5196568"/>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93" name="Straight Connector 492">
            <a:extLst>
              <a:ext uri="{FF2B5EF4-FFF2-40B4-BE49-F238E27FC236}">
                <a16:creationId xmlns:a16="http://schemas.microsoft.com/office/drawing/2014/main" id="{A165B550-F5C5-F2CF-3D22-D61E1F2F8C2C}"/>
              </a:ext>
            </a:extLst>
          </p:cNvPr>
          <p:cNvCxnSpPr>
            <a:cxnSpLocks/>
          </p:cNvCxnSpPr>
          <p:nvPr/>
        </p:nvCxnSpPr>
        <p:spPr bwMode="auto">
          <a:xfrm>
            <a:off x="4015788" y="5196568"/>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94" name="Straight Connector 493">
            <a:extLst>
              <a:ext uri="{FF2B5EF4-FFF2-40B4-BE49-F238E27FC236}">
                <a16:creationId xmlns:a16="http://schemas.microsoft.com/office/drawing/2014/main" id="{32DDE671-644D-800F-8260-F5ABF6C39F7F}"/>
              </a:ext>
            </a:extLst>
          </p:cNvPr>
          <p:cNvCxnSpPr>
            <a:cxnSpLocks/>
          </p:cNvCxnSpPr>
          <p:nvPr/>
        </p:nvCxnSpPr>
        <p:spPr bwMode="auto">
          <a:xfrm>
            <a:off x="4055813" y="5196568"/>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95" name="Straight Connector 494">
            <a:extLst>
              <a:ext uri="{FF2B5EF4-FFF2-40B4-BE49-F238E27FC236}">
                <a16:creationId xmlns:a16="http://schemas.microsoft.com/office/drawing/2014/main" id="{262AACF7-08A2-E727-3434-17285EFEBD1B}"/>
              </a:ext>
            </a:extLst>
          </p:cNvPr>
          <p:cNvCxnSpPr>
            <a:cxnSpLocks/>
          </p:cNvCxnSpPr>
          <p:nvPr/>
        </p:nvCxnSpPr>
        <p:spPr bwMode="auto">
          <a:xfrm>
            <a:off x="4145098" y="5196568"/>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96" name="Straight Connector 495">
            <a:extLst>
              <a:ext uri="{FF2B5EF4-FFF2-40B4-BE49-F238E27FC236}">
                <a16:creationId xmlns:a16="http://schemas.microsoft.com/office/drawing/2014/main" id="{9C849B4D-5BB0-A816-3FBE-7AA0739E0099}"/>
              </a:ext>
            </a:extLst>
          </p:cNvPr>
          <p:cNvCxnSpPr>
            <a:cxnSpLocks/>
          </p:cNvCxnSpPr>
          <p:nvPr/>
        </p:nvCxnSpPr>
        <p:spPr bwMode="auto">
          <a:xfrm>
            <a:off x="4157414" y="5211962"/>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97" name="Straight Connector 496">
            <a:extLst>
              <a:ext uri="{FF2B5EF4-FFF2-40B4-BE49-F238E27FC236}">
                <a16:creationId xmlns:a16="http://schemas.microsoft.com/office/drawing/2014/main" id="{B89BC3ED-3B9B-8F06-93E0-C29F02AFA750}"/>
              </a:ext>
            </a:extLst>
          </p:cNvPr>
          <p:cNvCxnSpPr>
            <a:cxnSpLocks/>
          </p:cNvCxnSpPr>
          <p:nvPr/>
        </p:nvCxnSpPr>
        <p:spPr bwMode="auto">
          <a:xfrm>
            <a:off x="4175887" y="5211962"/>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98" name="Straight Connector 497">
            <a:extLst>
              <a:ext uri="{FF2B5EF4-FFF2-40B4-BE49-F238E27FC236}">
                <a16:creationId xmlns:a16="http://schemas.microsoft.com/office/drawing/2014/main" id="{B850D1D4-D421-51C3-D53F-04D6A4341277}"/>
              </a:ext>
            </a:extLst>
          </p:cNvPr>
          <p:cNvCxnSpPr>
            <a:cxnSpLocks/>
          </p:cNvCxnSpPr>
          <p:nvPr/>
        </p:nvCxnSpPr>
        <p:spPr bwMode="auto">
          <a:xfrm>
            <a:off x="4215911" y="5211962"/>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499" name="Straight Connector 498">
            <a:extLst>
              <a:ext uri="{FF2B5EF4-FFF2-40B4-BE49-F238E27FC236}">
                <a16:creationId xmlns:a16="http://schemas.microsoft.com/office/drawing/2014/main" id="{B5B69C57-EAC8-D780-AFAB-E0D8CC8240AE}"/>
              </a:ext>
            </a:extLst>
          </p:cNvPr>
          <p:cNvCxnSpPr>
            <a:cxnSpLocks/>
          </p:cNvCxnSpPr>
          <p:nvPr/>
        </p:nvCxnSpPr>
        <p:spPr bwMode="auto">
          <a:xfrm>
            <a:off x="4240541" y="5211962"/>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500" name="Straight Connector 499">
            <a:extLst>
              <a:ext uri="{FF2B5EF4-FFF2-40B4-BE49-F238E27FC236}">
                <a16:creationId xmlns:a16="http://schemas.microsoft.com/office/drawing/2014/main" id="{2ECF6468-DEA6-6C33-2FE6-F12E2A3DE443}"/>
              </a:ext>
            </a:extLst>
          </p:cNvPr>
          <p:cNvCxnSpPr>
            <a:cxnSpLocks/>
          </p:cNvCxnSpPr>
          <p:nvPr/>
        </p:nvCxnSpPr>
        <p:spPr bwMode="auto">
          <a:xfrm>
            <a:off x="4265171" y="5218119"/>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501" name="Straight Connector 500">
            <a:extLst>
              <a:ext uri="{FF2B5EF4-FFF2-40B4-BE49-F238E27FC236}">
                <a16:creationId xmlns:a16="http://schemas.microsoft.com/office/drawing/2014/main" id="{1D40D793-BC8C-C54C-A7CA-3D0B2F05F6A0}"/>
              </a:ext>
            </a:extLst>
          </p:cNvPr>
          <p:cNvCxnSpPr>
            <a:cxnSpLocks/>
          </p:cNvCxnSpPr>
          <p:nvPr/>
        </p:nvCxnSpPr>
        <p:spPr bwMode="auto">
          <a:xfrm>
            <a:off x="4348298" y="5251986"/>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502" name="Straight Connector 501">
            <a:extLst>
              <a:ext uri="{FF2B5EF4-FFF2-40B4-BE49-F238E27FC236}">
                <a16:creationId xmlns:a16="http://schemas.microsoft.com/office/drawing/2014/main" id="{4A85C0FA-E83C-9C91-CDFE-924CF763A105}"/>
              </a:ext>
            </a:extLst>
          </p:cNvPr>
          <p:cNvCxnSpPr>
            <a:cxnSpLocks/>
          </p:cNvCxnSpPr>
          <p:nvPr/>
        </p:nvCxnSpPr>
        <p:spPr bwMode="auto">
          <a:xfrm>
            <a:off x="4369850" y="5251986"/>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503" name="Straight Connector 502">
            <a:extLst>
              <a:ext uri="{FF2B5EF4-FFF2-40B4-BE49-F238E27FC236}">
                <a16:creationId xmlns:a16="http://schemas.microsoft.com/office/drawing/2014/main" id="{4B6FABDB-E72A-B8CE-6808-3224F7508727}"/>
              </a:ext>
            </a:extLst>
          </p:cNvPr>
          <p:cNvCxnSpPr>
            <a:cxnSpLocks/>
          </p:cNvCxnSpPr>
          <p:nvPr/>
        </p:nvCxnSpPr>
        <p:spPr bwMode="auto">
          <a:xfrm>
            <a:off x="4385244" y="5251986"/>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504" name="Straight Connector 503">
            <a:extLst>
              <a:ext uri="{FF2B5EF4-FFF2-40B4-BE49-F238E27FC236}">
                <a16:creationId xmlns:a16="http://schemas.microsoft.com/office/drawing/2014/main" id="{13842BFC-4E99-1A4C-F2DE-21528E0B3A6C}"/>
              </a:ext>
            </a:extLst>
          </p:cNvPr>
          <p:cNvCxnSpPr>
            <a:cxnSpLocks/>
          </p:cNvCxnSpPr>
          <p:nvPr/>
        </p:nvCxnSpPr>
        <p:spPr bwMode="auto">
          <a:xfrm>
            <a:off x="4406795" y="5251986"/>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505" name="Straight Connector 504">
            <a:extLst>
              <a:ext uri="{FF2B5EF4-FFF2-40B4-BE49-F238E27FC236}">
                <a16:creationId xmlns:a16="http://schemas.microsoft.com/office/drawing/2014/main" id="{1B10FEEB-EB20-297B-A035-09533E21BAE0}"/>
              </a:ext>
            </a:extLst>
          </p:cNvPr>
          <p:cNvCxnSpPr>
            <a:cxnSpLocks/>
          </p:cNvCxnSpPr>
          <p:nvPr/>
        </p:nvCxnSpPr>
        <p:spPr bwMode="auto">
          <a:xfrm>
            <a:off x="4428347" y="5251986"/>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506" name="Straight Connector 505">
            <a:extLst>
              <a:ext uri="{FF2B5EF4-FFF2-40B4-BE49-F238E27FC236}">
                <a16:creationId xmlns:a16="http://schemas.microsoft.com/office/drawing/2014/main" id="{9BAD4B5E-8B76-1B9F-6BFD-DAF07E176E0A}"/>
              </a:ext>
            </a:extLst>
          </p:cNvPr>
          <p:cNvCxnSpPr>
            <a:cxnSpLocks/>
          </p:cNvCxnSpPr>
          <p:nvPr/>
        </p:nvCxnSpPr>
        <p:spPr bwMode="auto">
          <a:xfrm>
            <a:off x="4459135" y="5282774"/>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507" name="Straight Connector 506">
            <a:extLst>
              <a:ext uri="{FF2B5EF4-FFF2-40B4-BE49-F238E27FC236}">
                <a16:creationId xmlns:a16="http://schemas.microsoft.com/office/drawing/2014/main" id="{F5AAD070-204B-7CA9-C77A-1C478EB37029}"/>
              </a:ext>
            </a:extLst>
          </p:cNvPr>
          <p:cNvCxnSpPr>
            <a:cxnSpLocks/>
          </p:cNvCxnSpPr>
          <p:nvPr/>
        </p:nvCxnSpPr>
        <p:spPr bwMode="auto">
          <a:xfrm>
            <a:off x="4486844" y="5298168"/>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508" name="Straight Connector 507">
            <a:extLst>
              <a:ext uri="{FF2B5EF4-FFF2-40B4-BE49-F238E27FC236}">
                <a16:creationId xmlns:a16="http://schemas.microsoft.com/office/drawing/2014/main" id="{8DEF7965-20CC-F7E5-A7E2-0F744CA57CB5}"/>
              </a:ext>
            </a:extLst>
          </p:cNvPr>
          <p:cNvCxnSpPr>
            <a:cxnSpLocks/>
          </p:cNvCxnSpPr>
          <p:nvPr/>
        </p:nvCxnSpPr>
        <p:spPr bwMode="auto">
          <a:xfrm>
            <a:off x="4514553" y="5298168"/>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509" name="Straight Connector 508">
            <a:extLst>
              <a:ext uri="{FF2B5EF4-FFF2-40B4-BE49-F238E27FC236}">
                <a16:creationId xmlns:a16="http://schemas.microsoft.com/office/drawing/2014/main" id="{F841DBF1-09D7-C342-ACCA-8183813C1A8E}"/>
              </a:ext>
            </a:extLst>
          </p:cNvPr>
          <p:cNvCxnSpPr>
            <a:cxnSpLocks/>
          </p:cNvCxnSpPr>
          <p:nvPr/>
        </p:nvCxnSpPr>
        <p:spPr bwMode="auto">
          <a:xfrm>
            <a:off x="4542262" y="5298168"/>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510" name="Straight Connector 509">
            <a:extLst>
              <a:ext uri="{FF2B5EF4-FFF2-40B4-BE49-F238E27FC236}">
                <a16:creationId xmlns:a16="http://schemas.microsoft.com/office/drawing/2014/main" id="{585A4A20-63CE-C180-4C13-81229DB0CFC6}"/>
              </a:ext>
            </a:extLst>
          </p:cNvPr>
          <p:cNvCxnSpPr>
            <a:cxnSpLocks/>
          </p:cNvCxnSpPr>
          <p:nvPr/>
        </p:nvCxnSpPr>
        <p:spPr bwMode="auto">
          <a:xfrm>
            <a:off x="4573050" y="5298168"/>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511" name="Straight Connector 510">
            <a:extLst>
              <a:ext uri="{FF2B5EF4-FFF2-40B4-BE49-F238E27FC236}">
                <a16:creationId xmlns:a16="http://schemas.microsoft.com/office/drawing/2014/main" id="{674F81C1-9AEC-0731-20C7-7A2AB933A6D1}"/>
              </a:ext>
            </a:extLst>
          </p:cNvPr>
          <p:cNvCxnSpPr>
            <a:cxnSpLocks/>
          </p:cNvCxnSpPr>
          <p:nvPr/>
        </p:nvCxnSpPr>
        <p:spPr bwMode="auto">
          <a:xfrm>
            <a:off x="4640783" y="5298168"/>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512" name="Straight Connector 511">
            <a:extLst>
              <a:ext uri="{FF2B5EF4-FFF2-40B4-BE49-F238E27FC236}">
                <a16:creationId xmlns:a16="http://schemas.microsoft.com/office/drawing/2014/main" id="{3794A874-8B3E-B32B-4AE5-BCA83C26F1EB}"/>
              </a:ext>
            </a:extLst>
          </p:cNvPr>
          <p:cNvCxnSpPr>
            <a:cxnSpLocks/>
          </p:cNvCxnSpPr>
          <p:nvPr/>
        </p:nvCxnSpPr>
        <p:spPr bwMode="auto">
          <a:xfrm>
            <a:off x="4671571" y="5298168"/>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513" name="Straight Connector 512">
            <a:extLst>
              <a:ext uri="{FF2B5EF4-FFF2-40B4-BE49-F238E27FC236}">
                <a16:creationId xmlns:a16="http://schemas.microsoft.com/office/drawing/2014/main" id="{E74B3ACB-60EA-08A4-79A6-1544E7D9D986}"/>
              </a:ext>
            </a:extLst>
          </p:cNvPr>
          <p:cNvCxnSpPr>
            <a:cxnSpLocks/>
          </p:cNvCxnSpPr>
          <p:nvPr/>
        </p:nvCxnSpPr>
        <p:spPr bwMode="auto">
          <a:xfrm>
            <a:off x="4745462" y="5298168"/>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514" name="Straight Connector 513">
            <a:extLst>
              <a:ext uri="{FF2B5EF4-FFF2-40B4-BE49-F238E27FC236}">
                <a16:creationId xmlns:a16="http://schemas.microsoft.com/office/drawing/2014/main" id="{848358F1-7550-4BB8-B282-6F589EE37655}"/>
              </a:ext>
            </a:extLst>
          </p:cNvPr>
          <p:cNvCxnSpPr>
            <a:cxnSpLocks/>
          </p:cNvCxnSpPr>
          <p:nvPr/>
        </p:nvCxnSpPr>
        <p:spPr bwMode="auto">
          <a:xfrm>
            <a:off x="4884008" y="5298168"/>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515" name="Straight Connector 514">
            <a:extLst>
              <a:ext uri="{FF2B5EF4-FFF2-40B4-BE49-F238E27FC236}">
                <a16:creationId xmlns:a16="http://schemas.microsoft.com/office/drawing/2014/main" id="{F80E9683-97A2-ADA6-638E-E4A2DB4F719F}"/>
              </a:ext>
            </a:extLst>
          </p:cNvPr>
          <p:cNvCxnSpPr>
            <a:cxnSpLocks/>
          </p:cNvCxnSpPr>
          <p:nvPr/>
        </p:nvCxnSpPr>
        <p:spPr bwMode="auto">
          <a:xfrm>
            <a:off x="4911717" y="5298168"/>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516" name="Straight Connector 515">
            <a:extLst>
              <a:ext uri="{FF2B5EF4-FFF2-40B4-BE49-F238E27FC236}">
                <a16:creationId xmlns:a16="http://schemas.microsoft.com/office/drawing/2014/main" id="{981A48CF-12DA-2741-8FD6-6D753655A128}"/>
              </a:ext>
            </a:extLst>
          </p:cNvPr>
          <p:cNvCxnSpPr>
            <a:cxnSpLocks/>
          </p:cNvCxnSpPr>
          <p:nvPr/>
        </p:nvCxnSpPr>
        <p:spPr bwMode="auto">
          <a:xfrm>
            <a:off x="5133390" y="5298168"/>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517" name="Straight Connector 516">
            <a:extLst>
              <a:ext uri="{FF2B5EF4-FFF2-40B4-BE49-F238E27FC236}">
                <a16:creationId xmlns:a16="http://schemas.microsoft.com/office/drawing/2014/main" id="{5E09B252-64FD-5EFB-0CD1-E499F9438B88}"/>
              </a:ext>
            </a:extLst>
          </p:cNvPr>
          <p:cNvCxnSpPr>
            <a:cxnSpLocks/>
          </p:cNvCxnSpPr>
          <p:nvPr/>
        </p:nvCxnSpPr>
        <p:spPr bwMode="auto">
          <a:xfrm>
            <a:off x="5154942" y="5298168"/>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518" name="Straight Connector 517">
            <a:extLst>
              <a:ext uri="{FF2B5EF4-FFF2-40B4-BE49-F238E27FC236}">
                <a16:creationId xmlns:a16="http://schemas.microsoft.com/office/drawing/2014/main" id="{A3D4DDA6-52F3-514E-FBBD-19DAA42329F1}"/>
              </a:ext>
            </a:extLst>
          </p:cNvPr>
          <p:cNvCxnSpPr>
            <a:cxnSpLocks/>
          </p:cNvCxnSpPr>
          <p:nvPr/>
        </p:nvCxnSpPr>
        <p:spPr bwMode="auto">
          <a:xfrm>
            <a:off x="5241148" y="5298168"/>
            <a:ext cx="0" cy="72152"/>
          </a:xfrm>
          <a:prstGeom prst="line">
            <a:avLst/>
          </a:prstGeom>
          <a:noFill/>
          <a:ln w="19050" cap="flat" cmpd="sng" algn="ctr">
            <a:solidFill>
              <a:schemeClr val="accent3"/>
            </a:solidFill>
            <a:prstDash val="solid"/>
            <a:round/>
            <a:headEnd type="none" w="med" len="med"/>
            <a:tailEnd type="none" w="med" len="med"/>
          </a:ln>
          <a:effectLst/>
        </p:spPr>
      </p:cxnSp>
      <p:sp>
        <p:nvSpPr>
          <p:cNvPr id="519" name="Freeform: Shape 518">
            <a:extLst>
              <a:ext uri="{FF2B5EF4-FFF2-40B4-BE49-F238E27FC236}">
                <a16:creationId xmlns:a16="http://schemas.microsoft.com/office/drawing/2014/main" id="{9E7A89BD-8FCA-91B6-050E-E4054DA91B87}"/>
              </a:ext>
            </a:extLst>
          </p:cNvPr>
          <p:cNvSpPr/>
          <p:nvPr/>
        </p:nvSpPr>
        <p:spPr bwMode="auto">
          <a:xfrm>
            <a:off x="1502448" y="4030133"/>
            <a:ext cx="3743807" cy="1299249"/>
          </a:xfrm>
          <a:custGeom>
            <a:avLst/>
            <a:gdLst>
              <a:gd name="connsiteX0" fmla="*/ 0 w 3743807"/>
              <a:gd name="connsiteY0" fmla="*/ 0 h 1299249"/>
              <a:gd name="connsiteX1" fmla="*/ 98522 w 3743807"/>
              <a:gd name="connsiteY1" fmla="*/ 0 h 1299249"/>
              <a:gd name="connsiteX2" fmla="*/ 98522 w 3743807"/>
              <a:gd name="connsiteY2" fmla="*/ 21552 h 1299249"/>
              <a:gd name="connsiteX3" fmla="*/ 150861 w 3743807"/>
              <a:gd name="connsiteY3" fmla="*/ 21552 h 1299249"/>
              <a:gd name="connsiteX4" fmla="*/ 150861 w 3743807"/>
              <a:gd name="connsiteY4" fmla="*/ 36946 h 1299249"/>
              <a:gd name="connsiteX5" fmla="*/ 150861 w 3743807"/>
              <a:gd name="connsiteY5" fmla="*/ 36946 h 1299249"/>
              <a:gd name="connsiteX6" fmla="*/ 175491 w 3743807"/>
              <a:gd name="connsiteY6" fmla="*/ 52340 h 1299249"/>
              <a:gd name="connsiteX7" fmla="*/ 206279 w 3743807"/>
              <a:gd name="connsiteY7" fmla="*/ 52340 h 1299249"/>
              <a:gd name="connsiteX8" fmla="*/ 215516 w 3743807"/>
              <a:gd name="connsiteY8" fmla="*/ 61577 h 1299249"/>
              <a:gd name="connsiteX9" fmla="*/ 243225 w 3743807"/>
              <a:gd name="connsiteY9" fmla="*/ 61577 h 1299249"/>
              <a:gd name="connsiteX10" fmla="*/ 243225 w 3743807"/>
              <a:gd name="connsiteY10" fmla="*/ 86206 h 1299249"/>
              <a:gd name="connsiteX11" fmla="*/ 286328 w 3743807"/>
              <a:gd name="connsiteY11" fmla="*/ 86206 h 1299249"/>
              <a:gd name="connsiteX12" fmla="*/ 286328 w 3743807"/>
              <a:gd name="connsiteY12" fmla="*/ 113915 h 1299249"/>
              <a:gd name="connsiteX13" fmla="*/ 320194 w 3743807"/>
              <a:gd name="connsiteY13" fmla="*/ 113915 h 1299249"/>
              <a:gd name="connsiteX14" fmla="*/ 320194 w 3743807"/>
              <a:gd name="connsiteY14" fmla="*/ 144703 h 1299249"/>
              <a:gd name="connsiteX15" fmla="*/ 335588 w 3743807"/>
              <a:gd name="connsiteY15" fmla="*/ 144703 h 1299249"/>
              <a:gd name="connsiteX16" fmla="*/ 357140 w 3743807"/>
              <a:gd name="connsiteY16" fmla="*/ 166255 h 1299249"/>
              <a:gd name="connsiteX17" fmla="*/ 381770 w 3743807"/>
              <a:gd name="connsiteY17" fmla="*/ 190885 h 1299249"/>
              <a:gd name="connsiteX18" fmla="*/ 391007 w 3743807"/>
              <a:gd name="connsiteY18" fmla="*/ 200122 h 1299249"/>
              <a:gd name="connsiteX19" fmla="*/ 434110 w 3743807"/>
              <a:gd name="connsiteY19" fmla="*/ 200122 h 1299249"/>
              <a:gd name="connsiteX20" fmla="*/ 434110 w 3743807"/>
              <a:gd name="connsiteY20" fmla="*/ 240146 h 1299249"/>
              <a:gd name="connsiteX21" fmla="*/ 458740 w 3743807"/>
              <a:gd name="connsiteY21" fmla="*/ 240146 h 1299249"/>
              <a:gd name="connsiteX22" fmla="*/ 458740 w 3743807"/>
              <a:gd name="connsiteY22" fmla="*/ 255540 h 1299249"/>
              <a:gd name="connsiteX23" fmla="*/ 458740 w 3743807"/>
              <a:gd name="connsiteY23" fmla="*/ 255540 h 1299249"/>
              <a:gd name="connsiteX24" fmla="*/ 483370 w 3743807"/>
              <a:gd name="connsiteY24" fmla="*/ 280170 h 1299249"/>
              <a:gd name="connsiteX25" fmla="*/ 489528 w 3743807"/>
              <a:gd name="connsiteY25" fmla="*/ 286328 h 1299249"/>
              <a:gd name="connsiteX26" fmla="*/ 489528 w 3743807"/>
              <a:gd name="connsiteY26" fmla="*/ 304800 h 1299249"/>
              <a:gd name="connsiteX27" fmla="*/ 529552 w 3743807"/>
              <a:gd name="connsiteY27" fmla="*/ 304800 h 1299249"/>
              <a:gd name="connsiteX28" fmla="*/ 529552 w 3743807"/>
              <a:gd name="connsiteY28" fmla="*/ 335588 h 1299249"/>
              <a:gd name="connsiteX29" fmla="*/ 554182 w 3743807"/>
              <a:gd name="connsiteY29" fmla="*/ 335588 h 1299249"/>
              <a:gd name="connsiteX30" fmla="*/ 554182 w 3743807"/>
              <a:gd name="connsiteY30" fmla="*/ 344825 h 1299249"/>
              <a:gd name="connsiteX31" fmla="*/ 572655 w 3743807"/>
              <a:gd name="connsiteY31" fmla="*/ 344825 h 1299249"/>
              <a:gd name="connsiteX32" fmla="*/ 572655 w 3743807"/>
              <a:gd name="connsiteY32" fmla="*/ 381770 h 1299249"/>
              <a:gd name="connsiteX33" fmla="*/ 578813 w 3743807"/>
              <a:gd name="connsiteY33" fmla="*/ 387928 h 1299249"/>
              <a:gd name="connsiteX34" fmla="*/ 578813 w 3743807"/>
              <a:gd name="connsiteY34" fmla="*/ 403322 h 1299249"/>
              <a:gd name="connsiteX35" fmla="*/ 609600 w 3743807"/>
              <a:gd name="connsiteY35" fmla="*/ 403322 h 1299249"/>
              <a:gd name="connsiteX36" fmla="*/ 609600 w 3743807"/>
              <a:gd name="connsiteY36" fmla="*/ 424873 h 1299249"/>
              <a:gd name="connsiteX37" fmla="*/ 649625 w 3743807"/>
              <a:gd name="connsiteY37" fmla="*/ 427952 h 1299249"/>
              <a:gd name="connsiteX38" fmla="*/ 655782 w 3743807"/>
              <a:gd name="connsiteY38" fmla="*/ 446425 h 1299249"/>
              <a:gd name="connsiteX39" fmla="*/ 668097 w 3743807"/>
              <a:gd name="connsiteY39" fmla="*/ 446425 h 1299249"/>
              <a:gd name="connsiteX40" fmla="*/ 668097 w 3743807"/>
              <a:gd name="connsiteY40" fmla="*/ 480291 h 1299249"/>
              <a:gd name="connsiteX41" fmla="*/ 692728 w 3743807"/>
              <a:gd name="connsiteY41" fmla="*/ 480291 h 1299249"/>
              <a:gd name="connsiteX42" fmla="*/ 692728 w 3743807"/>
              <a:gd name="connsiteY42" fmla="*/ 492606 h 1299249"/>
              <a:gd name="connsiteX43" fmla="*/ 714279 w 3743807"/>
              <a:gd name="connsiteY43" fmla="*/ 492606 h 1299249"/>
              <a:gd name="connsiteX44" fmla="*/ 714279 w 3743807"/>
              <a:gd name="connsiteY44" fmla="*/ 504922 h 1299249"/>
              <a:gd name="connsiteX45" fmla="*/ 748146 w 3743807"/>
              <a:gd name="connsiteY45" fmla="*/ 504922 h 1299249"/>
              <a:gd name="connsiteX46" fmla="*/ 748146 w 3743807"/>
              <a:gd name="connsiteY46" fmla="*/ 526473 h 1299249"/>
              <a:gd name="connsiteX47" fmla="*/ 778934 w 3743807"/>
              <a:gd name="connsiteY47" fmla="*/ 526473 h 1299249"/>
              <a:gd name="connsiteX48" fmla="*/ 778934 w 3743807"/>
              <a:gd name="connsiteY48" fmla="*/ 541867 h 1299249"/>
              <a:gd name="connsiteX49" fmla="*/ 815879 w 3743807"/>
              <a:gd name="connsiteY49" fmla="*/ 541867 h 1299249"/>
              <a:gd name="connsiteX50" fmla="*/ 815879 w 3743807"/>
              <a:gd name="connsiteY50" fmla="*/ 572655 h 1299249"/>
              <a:gd name="connsiteX51" fmla="*/ 858982 w 3743807"/>
              <a:gd name="connsiteY51" fmla="*/ 572655 h 1299249"/>
              <a:gd name="connsiteX52" fmla="*/ 858982 w 3743807"/>
              <a:gd name="connsiteY52" fmla="*/ 588049 h 1299249"/>
              <a:gd name="connsiteX53" fmla="*/ 880534 w 3743807"/>
              <a:gd name="connsiteY53" fmla="*/ 588049 h 1299249"/>
              <a:gd name="connsiteX54" fmla="*/ 880534 w 3743807"/>
              <a:gd name="connsiteY54" fmla="*/ 606522 h 1299249"/>
              <a:gd name="connsiteX55" fmla="*/ 920558 w 3743807"/>
              <a:gd name="connsiteY55" fmla="*/ 606522 h 1299249"/>
              <a:gd name="connsiteX56" fmla="*/ 920558 w 3743807"/>
              <a:gd name="connsiteY56" fmla="*/ 640388 h 1299249"/>
              <a:gd name="connsiteX57" fmla="*/ 975976 w 3743807"/>
              <a:gd name="connsiteY57" fmla="*/ 640388 h 1299249"/>
              <a:gd name="connsiteX58" fmla="*/ 975976 w 3743807"/>
              <a:gd name="connsiteY58" fmla="*/ 674255 h 1299249"/>
              <a:gd name="connsiteX59" fmla="*/ 1012922 w 3743807"/>
              <a:gd name="connsiteY59" fmla="*/ 674255 h 1299249"/>
              <a:gd name="connsiteX60" fmla="*/ 1012922 w 3743807"/>
              <a:gd name="connsiteY60" fmla="*/ 701964 h 1299249"/>
              <a:gd name="connsiteX61" fmla="*/ 1034473 w 3743807"/>
              <a:gd name="connsiteY61" fmla="*/ 701964 h 1299249"/>
              <a:gd name="connsiteX62" fmla="*/ 1034473 w 3743807"/>
              <a:gd name="connsiteY62" fmla="*/ 714279 h 1299249"/>
              <a:gd name="connsiteX63" fmla="*/ 1059104 w 3743807"/>
              <a:gd name="connsiteY63" fmla="*/ 714279 h 1299249"/>
              <a:gd name="connsiteX64" fmla="*/ 1059104 w 3743807"/>
              <a:gd name="connsiteY64" fmla="*/ 735831 h 1299249"/>
              <a:gd name="connsiteX65" fmla="*/ 1071419 w 3743807"/>
              <a:gd name="connsiteY65" fmla="*/ 735831 h 1299249"/>
              <a:gd name="connsiteX66" fmla="*/ 1071419 w 3743807"/>
              <a:gd name="connsiteY66" fmla="*/ 766619 h 1299249"/>
              <a:gd name="connsiteX67" fmla="*/ 1145310 w 3743807"/>
              <a:gd name="connsiteY67" fmla="*/ 766619 h 1299249"/>
              <a:gd name="connsiteX68" fmla="*/ 1145310 w 3743807"/>
              <a:gd name="connsiteY68" fmla="*/ 782012 h 1299249"/>
              <a:gd name="connsiteX69" fmla="*/ 1166861 w 3743807"/>
              <a:gd name="connsiteY69" fmla="*/ 782012 h 1299249"/>
              <a:gd name="connsiteX70" fmla="*/ 1166861 w 3743807"/>
              <a:gd name="connsiteY70" fmla="*/ 794328 h 1299249"/>
              <a:gd name="connsiteX71" fmla="*/ 1213043 w 3743807"/>
              <a:gd name="connsiteY71" fmla="*/ 794328 h 1299249"/>
              <a:gd name="connsiteX72" fmla="*/ 1213043 w 3743807"/>
              <a:gd name="connsiteY72" fmla="*/ 806643 h 1299249"/>
              <a:gd name="connsiteX73" fmla="*/ 1240752 w 3743807"/>
              <a:gd name="connsiteY73" fmla="*/ 806643 h 1299249"/>
              <a:gd name="connsiteX74" fmla="*/ 1240752 w 3743807"/>
              <a:gd name="connsiteY74" fmla="*/ 828194 h 1299249"/>
              <a:gd name="connsiteX75" fmla="*/ 1274619 w 3743807"/>
              <a:gd name="connsiteY75" fmla="*/ 828194 h 1299249"/>
              <a:gd name="connsiteX76" fmla="*/ 1274619 w 3743807"/>
              <a:gd name="connsiteY76" fmla="*/ 855903 h 1299249"/>
              <a:gd name="connsiteX77" fmla="*/ 1314643 w 3743807"/>
              <a:gd name="connsiteY77" fmla="*/ 855903 h 1299249"/>
              <a:gd name="connsiteX78" fmla="*/ 1317722 w 3743807"/>
              <a:gd name="connsiteY78" fmla="*/ 874376 h 1299249"/>
              <a:gd name="connsiteX79" fmla="*/ 1342352 w 3743807"/>
              <a:gd name="connsiteY79" fmla="*/ 874376 h 1299249"/>
              <a:gd name="connsiteX80" fmla="*/ 1342352 w 3743807"/>
              <a:gd name="connsiteY80" fmla="*/ 892849 h 1299249"/>
              <a:gd name="connsiteX81" fmla="*/ 1379297 w 3743807"/>
              <a:gd name="connsiteY81" fmla="*/ 892849 h 1299249"/>
              <a:gd name="connsiteX82" fmla="*/ 1379297 w 3743807"/>
              <a:gd name="connsiteY82" fmla="*/ 914400 h 1299249"/>
              <a:gd name="connsiteX83" fmla="*/ 1422400 w 3743807"/>
              <a:gd name="connsiteY83" fmla="*/ 914400 h 1299249"/>
              <a:gd name="connsiteX84" fmla="*/ 1422400 w 3743807"/>
              <a:gd name="connsiteY84" fmla="*/ 945188 h 1299249"/>
              <a:gd name="connsiteX85" fmla="*/ 1468582 w 3743807"/>
              <a:gd name="connsiteY85" fmla="*/ 945188 h 1299249"/>
              <a:gd name="connsiteX86" fmla="*/ 1468582 w 3743807"/>
              <a:gd name="connsiteY86" fmla="*/ 966740 h 1299249"/>
              <a:gd name="connsiteX87" fmla="*/ 1517843 w 3743807"/>
              <a:gd name="connsiteY87" fmla="*/ 966740 h 1299249"/>
              <a:gd name="connsiteX88" fmla="*/ 1517843 w 3743807"/>
              <a:gd name="connsiteY88" fmla="*/ 982134 h 1299249"/>
              <a:gd name="connsiteX89" fmla="*/ 1545552 w 3743807"/>
              <a:gd name="connsiteY89" fmla="*/ 982134 h 1299249"/>
              <a:gd name="connsiteX90" fmla="*/ 1545552 w 3743807"/>
              <a:gd name="connsiteY90" fmla="*/ 994449 h 1299249"/>
              <a:gd name="connsiteX91" fmla="*/ 1656388 w 3743807"/>
              <a:gd name="connsiteY91" fmla="*/ 1012922 h 1299249"/>
              <a:gd name="connsiteX92" fmla="*/ 1662546 w 3743807"/>
              <a:gd name="connsiteY92" fmla="*/ 1022158 h 1299249"/>
              <a:gd name="connsiteX93" fmla="*/ 1684097 w 3743807"/>
              <a:gd name="connsiteY93" fmla="*/ 1022158 h 1299249"/>
              <a:gd name="connsiteX94" fmla="*/ 1684097 w 3743807"/>
              <a:gd name="connsiteY94" fmla="*/ 1031394 h 1299249"/>
              <a:gd name="connsiteX95" fmla="*/ 1721043 w 3743807"/>
              <a:gd name="connsiteY95" fmla="*/ 1031394 h 1299249"/>
              <a:gd name="connsiteX96" fmla="*/ 1721043 w 3743807"/>
              <a:gd name="connsiteY96" fmla="*/ 1062182 h 1299249"/>
              <a:gd name="connsiteX97" fmla="*/ 1748752 w 3743807"/>
              <a:gd name="connsiteY97" fmla="*/ 1062182 h 1299249"/>
              <a:gd name="connsiteX98" fmla="*/ 1748752 w 3743807"/>
              <a:gd name="connsiteY98" fmla="*/ 1074497 h 1299249"/>
              <a:gd name="connsiteX99" fmla="*/ 1782619 w 3743807"/>
              <a:gd name="connsiteY99" fmla="*/ 1074497 h 1299249"/>
              <a:gd name="connsiteX100" fmla="*/ 1794934 w 3743807"/>
              <a:gd name="connsiteY100" fmla="*/ 1086812 h 1299249"/>
              <a:gd name="connsiteX101" fmla="*/ 1878061 w 3743807"/>
              <a:gd name="connsiteY101" fmla="*/ 1086812 h 1299249"/>
              <a:gd name="connsiteX102" fmla="*/ 1878061 w 3743807"/>
              <a:gd name="connsiteY102" fmla="*/ 1117600 h 1299249"/>
              <a:gd name="connsiteX103" fmla="*/ 1942716 w 3743807"/>
              <a:gd name="connsiteY103" fmla="*/ 1117600 h 1299249"/>
              <a:gd name="connsiteX104" fmla="*/ 1942716 w 3743807"/>
              <a:gd name="connsiteY104" fmla="*/ 1126837 h 1299249"/>
              <a:gd name="connsiteX105" fmla="*/ 2053552 w 3743807"/>
              <a:gd name="connsiteY105" fmla="*/ 1126837 h 1299249"/>
              <a:gd name="connsiteX106" fmla="*/ 2053552 w 3743807"/>
              <a:gd name="connsiteY106" fmla="*/ 1148388 h 1299249"/>
              <a:gd name="connsiteX107" fmla="*/ 2241358 w 3743807"/>
              <a:gd name="connsiteY107" fmla="*/ 1148388 h 1299249"/>
              <a:gd name="connsiteX108" fmla="*/ 2241358 w 3743807"/>
              <a:gd name="connsiteY108" fmla="*/ 1176097 h 1299249"/>
              <a:gd name="connsiteX109" fmla="*/ 2401455 w 3743807"/>
              <a:gd name="connsiteY109" fmla="*/ 1176097 h 1299249"/>
              <a:gd name="connsiteX110" fmla="*/ 2401455 w 3743807"/>
              <a:gd name="connsiteY110" fmla="*/ 1188412 h 1299249"/>
              <a:gd name="connsiteX111" fmla="*/ 2515370 w 3743807"/>
              <a:gd name="connsiteY111" fmla="*/ 1188412 h 1299249"/>
              <a:gd name="connsiteX112" fmla="*/ 2549237 w 3743807"/>
              <a:gd name="connsiteY112" fmla="*/ 1209964 h 1299249"/>
              <a:gd name="connsiteX113" fmla="*/ 2786304 w 3743807"/>
              <a:gd name="connsiteY113" fmla="*/ 1216122 h 1299249"/>
              <a:gd name="connsiteX114" fmla="*/ 2786304 w 3743807"/>
              <a:gd name="connsiteY114" fmla="*/ 1228437 h 1299249"/>
              <a:gd name="connsiteX115" fmla="*/ 2804776 w 3743807"/>
              <a:gd name="connsiteY115" fmla="*/ 1228437 h 1299249"/>
              <a:gd name="connsiteX116" fmla="*/ 2804776 w 3743807"/>
              <a:gd name="connsiteY116" fmla="*/ 1253067 h 1299249"/>
              <a:gd name="connsiteX117" fmla="*/ 2952558 w 3743807"/>
              <a:gd name="connsiteY117" fmla="*/ 1253067 h 1299249"/>
              <a:gd name="connsiteX118" fmla="*/ 2952558 w 3743807"/>
              <a:gd name="connsiteY118" fmla="*/ 1299249 h 1299249"/>
              <a:gd name="connsiteX119" fmla="*/ 3743807 w 3743807"/>
              <a:gd name="connsiteY119" fmla="*/ 1299249 h 1299249"/>
              <a:gd name="connsiteX0" fmla="*/ 0 w 3743807"/>
              <a:gd name="connsiteY0" fmla="*/ 0 h 1299249"/>
              <a:gd name="connsiteX1" fmla="*/ 98522 w 3743807"/>
              <a:gd name="connsiteY1" fmla="*/ 0 h 1299249"/>
              <a:gd name="connsiteX2" fmla="*/ 98522 w 3743807"/>
              <a:gd name="connsiteY2" fmla="*/ 21552 h 1299249"/>
              <a:gd name="connsiteX3" fmla="*/ 150861 w 3743807"/>
              <a:gd name="connsiteY3" fmla="*/ 21552 h 1299249"/>
              <a:gd name="connsiteX4" fmla="*/ 150861 w 3743807"/>
              <a:gd name="connsiteY4" fmla="*/ 36946 h 1299249"/>
              <a:gd name="connsiteX5" fmla="*/ 150861 w 3743807"/>
              <a:gd name="connsiteY5" fmla="*/ 36946 h 1299249"/>
              <a:gd name="connsiteX6" fmla="*/ 175491 w 3743807"/>
              <a:gd name="connsiteY6" fmla="*/ 52340 h 1299249"/>
              <a:gd name="connsiteX7" fmla="*/ 206279 w 3743807"/>
              <a:gd name="connsiteY7" fmla="*/ 52340 h 1299249"/>
              <a:gd name="connsiteX8" fmla="*/ 215516 w 3743807"/>
              <a:gd name="connsiteY8" fmla="*/ 61577 h 1299249"/>
              <a:gd name="connsiteX9" fmla="*/ 243225 w 3743807"/>
              <a:gd name="connsiteY9" fmla="*/ 61577 h 1299249"/>
              <a:gd name="connsiteX10" fmla="*/ 243225 w 3743807"/>
              <a:gd name="connsiteY10" fmla="*/ 86206 h 1299249"/>
              <a:gd name="connsiteX11" fmla="*/ 286328 w 3743807"/>
              <a:gd name="connsiteY11" fmla="*/ 86206 h 1299249"/>
              <a:gd name="connsiteX12" fmla="*/ 286328 w 3743807"/>
              <a:gd name="connsiteY12" fmla="*/ 113915 h 1299249"/>
              <a:gd name="connsiteX13" fmla="*/ 320194 w 3743807"/>
              <a:gd name="connsiteY13" fmla="*/ 113915 h 1299249"/>
              <a:gd name="connsiteX14" fmla="*/ 320194 w 3743807"/>
              <a:gd name="connsiteY14" fmla="*/ 144703 h 1299249"/>
              <a:gd name="connsiteX15" fmla="*/ 335588 w 3743807"/>
              <a:gd name="connsiteY15" fmla="*/ 144703 h 1299249"/>
              <a:gd name="connsiteX16" fmla="*/ 357140 w 3743807"/>
              <a:gd name="connsiteY16" fmla="*/ 166255 h 1299249"/>
              <a:gd name="connsiteX17" fmla="*/ 381770 w 3743807"/>
              <a:gd name="connsiteY17" fmla="*/ 190885 h 1299249"/>
              <a:gd name="connsiteX18" fmla="*/ 391007 w 3743807"/>
              <a:gd name="connsiteY18" fmla="*/ 200122 h 1299249"/>
              <a:gd name="connsiteX19" fmla="*/ 434110 w 3743807"/>
              <a:gd name="connsiteY19" fmla="*/ 200122 h 1299249"/>
              <a:gd name="connsiteX20" fmla="*/ 434110 w 3743807"/>
              <a:gd name="connsiteY20" fmla="*/ 240146 h 1299249"/>
              <a:gd name="connsiteX21" fmla="*/ 458740 w 3743807"/>
              <a:gd name="connsiteY21" fmla="*/ 240146 h 1299249"/>
              <a:gd name="connsiteX22" fmla="*/ 458740 w 3743807"/>
              <a:gd name="connsiteY22" fmla="*/ 255540 h 1299249"/>
              <a:gd name="connsiteX23" fmla="*/ 458740 w 3743807"/>
              <a:gd name="connsiteY23" fmla="*/ 255540 h 1299249"/>
              <a:gd name="connsiteX24" fmla="*/ 483370 w 3743807"/>
              <a:gd name="connsiteY24" fmla="*/ 280170 h 1299249"/>
              <a:gd name="connsiteX25" fmla="*/ 489528 w 3743807"/>
              <a:gd name="connsiteY25" fmla="*/ 286328 h 1299249"/>
              <a:gd name="connsiteX26" fmla="*/ 489528 w 3743807"/>
              <a:gd name="connsiteY26" fmla="*/ 304800 h 1299249"/>
              <a:gd name="connsiteX27" fmla="*/ 529552 w 3743807"/>
              <a:gd name="connsiteY27" fmla="*/ 304800 h 1299249"/>
              <a:gd name="connsiteX28" fmla="*/ 529552 w 3743807"/>
              <a:gd name="connsiteY28" fmla="*/ 335588 h 1299249"/>
              <a:gd name="connsiteX29" fmla="*/ 554182 w 3743807"/>
              <a:gd name="connsiteY29" fmla="*/ 335588 h 1299249"/>
              <a:gd name="connsiteX30" fmla="*/ 554182 w 3743807"/>
              <a:gd name="connsiteY30" fmla="*/ 344825 h 1299249"/>
              <a:gd name="connsiteX31" fmla="*/ 572655 w 3743807"/>
              <a:gd name="connsiteY31" fmla="*/ 344825 h 1299249"/>
              <a:gd name="connsiteX32" fmla="*/ 572655 w 3743807"/>
              <a:gd name="connsiteY32" fmla="*/ 381770 h 1299249"/>
              <a:gd name="connsiteX33" fmla="*/ 578813 w 3743807"/>
              <a:gd name="connsiteY33" fmla="*/ 387928 h 1299249"/>
              <a:gd name="connsiteX34" fmla="*/ 578813 w 3743807"/>
              <a:gd name="connsiteY34" fmla="*/ 403322 h 1299249"/>
              <a:gd name="connsiteX35" fmla="*/ 609600 w 3743807"/>
              <a:gd name="connsiteY35" fmla="*/ 403322 h 1299249"/>
              <a:gd name="connsiteX36" fmla="*/ 609600 w 3743807"/>
              <a:gd name="connsiteY36" fmla="*/ 424873 h 1299249"/>
              <a:gd name="connsiteX37" fmla="*/ 649625 w 3743807"/>
              <a:gd name="connsiteY37" fmla="*/ 427952 h 1299249"/>
              <a:gd name="connsiteX38" fmla="*/ 655782 w 3743807"/>
              <a:gd name="connsiteY38" fmla="*/ 446425 h 1299249"/>
              <a:gd name="connsiteX39" fmla="*/ 668097 w 3743807"/>
              <a:gd name="connsiteY39" fmla="*/ 446425 h 1299249"/>
              <a:gd name="connsiteX40" fmla="*/ 668097 w 3743807"/>
              <a:gd name="connsiteY40" fmla="*/ 480291 h 1299249"/>
              <a:gd name="connsiteX41" fmla="*/ 692728 w 3743807"/>
              <a:gd name="connsiteY41" fmla="*/ 480291 h 1299249"/>
              <a:gd name="connsiteX42" fmla="*/ 692728 w 3743807"/>
              <a:gd name="connsiteY42" fmla="*/ 492606 h 1299249"/>
              <a:gd name="connsiteX43" fmla="*/ 714279 w 3743807"/>
              <a:gd name="connsiteY43" fmla="*/ 492606 h 1299249"/>
              <a:gd name="connsiteX44" fmla="*/ 714279 w 3743807"/>
              <a:gd name="connsiteY44" fmla="*/ 504922 h 1299249"/>
              <a:gd name="connsiteX45" fmla="*/ 748146 w 3743807"/>
              <a:gd name="connsiteY45" fmla="*/ 504922 h 1299249"/>
              <a:gd name="connsiteX46" fmla="*/ 748146 w 3743807"/>
              <a:gd name="connsiteY46" fmla="*/ 526473 h 1299249"/>
              <a:gd name="connsiteX47" fmla="*/ 778934 w 3743807"/>
              <a:gd name="connsiteY47" fmla="*/ 526473 h 1299249"/>
              <a:gd name="connsiteX48" fmla="*/ 778934 w 3743807"/>
              <a:gd name="connsiteY48" fmla="*/ 541867 h 1299249"/>
              <a:gd name="connsiteX49" fmla="*/ 815879 w 3743807"/>
              <a:gd name="connsiteY49" fmla="*/ 541867 h 1299249"/>
              <a:gd name="connsiteX50" fmla="*/ 815879 w 3743807"/>
              <a:gd name="connsiteY50" fmla="*/ 572655 h 1299249"/>
              <a:gd name="connsiteX51" fmla="*/ 858982 w 3743807"/>
              <a:gd name="connsiteY51" fmla="*/ 572655 h 1299249"/>
              <a:gd name="connsiteX52" fmla="*/ 858982 w 3743807"/>
              <a:gd name="connsiteY52" fmla="*/ 588049 h 1299249"/>
              <a:gd name="connsiteX53" fmla="*/ 880534 w 3743807"/>
              <a:gd name="connsiteY53" fmla="*/ 588049 h 1299249"/>
              <a:gd name="connsiteX54" fmla="*/ 880534 w 3743807"/>
              <a:gd name="connsiteY54" fmla="*/ 606522 h 1299249"/>
              <a:gd name="connsiteX55" fmla="*/ 920558 w 3743807"/>
              <a:gd name="connsiteY55" fmla="*/ 606522 h 1299249"/>
              <a:gd name="connsiteX56" fmla="*/ 920558 w 3743807"/>
              <a:gd name="connsiteY56" fmla="*/ 640388 h 1299249"/>
              <a:gd name="connsiteX57" fmla="*/ 975976 w 3743807"/>
              <a:gd name="connsiteY57" fmla="*/ 640388 h 1299249"/>
              <a:gd name="connsiteX58" fmla="*/ 975976 w 3743807"/>
              <a:gd name="connsiteY58" fmla="*/ 674255 h 1299249"/>
              <a:gd name="connsiteX59" fmla="*/ 1012922 w 3743807"/>
              <a:gd name="connsiteY59" fmla="*/ 674255 h 1299249"/>
              <a:gd name="connsiteX60" fmla="*/ 1012922 w 3743807"/>
              <a:gd name="connsiteY60" fmla="*/ 701964 h 1299249"/>
              <a:gd name="connsiteX61" fmla="*/ 1034473 w 3743807"/>
              <a:gd name="connsiteY61" fmla="*/ 701964 h 1299249"/>
              <a:gd name="connsiteX62" fmla="*/ 1034473 w 3743807"/>
              <a:gd name="connsiteY62" fmla="*/ 714279 h 1299249"/>
              <a:gd name="connsiteX63" fmla="*/ 1059104 w 3743807"/>
              <a:gd name="connsiteY63" fmla="*/ 714279 h 1299249"/>
              <a:gd name="connsiteX64" fmla="*/ 1059104 w 3743807"/>
              <a:gd name="connsiteY64" fmla="*/ 735831 h 1299249"/>
              <a:gd name="connsiteX65" fmla="*/ 1071419 w 3743807"/>
              <a:gd name="connsiteY65" fmla="*/ 735831 h 1299249"/>
              <a:gd name="connsiteX66" fmla="*/ 1071419 w 3743807"/>
              <a:gd name="connsiteY66" fmla="*/ 766619 h 1299249"/>
              <a:gd name="connsiteX67" fmla="*/ 1145310 w 3743807"/>
              <a:gd name="connsiteY67" fmla="*/ 766619 h 1299249"/>
              <a:gd name="connsiteX68" fmla="*/ 1145310 w 3743807"/>
              <a:gd name="connsiteY68" fmla="*/ 782012 h 1299249"/>
              <a:gd name="connsiteX69" fmla="*/ 1166861 w 3743807"/>
              <a:gd name="connsiteY69" fmla="*/ 782012 h 1299249"/>
              <a:gd name="connsiteX70" fmla="*/ 1166861 w 3743807"/>
              <a:gd name="connsiteY70" fmla="*/ 794328 h 1299249"/>
              <a:gd name="connsiteX71" fmla="*/ 1213043 w 3743807"/>
              <a:gd name="connsiteY71" fmla="*/ 794328 h 1299249"/>
              <a:gd name="connsiteX72" fmla="*/ 1213043 w 3743807"/>
              <a:gd name="connsiteY72" fmla="*/ 806643 h 1299249"/>
              <a:gd name="connsiteX73" fmla="*/ 1240752 w 3743807"/>
              <a:gd name="connsiteY73" fmla="*/ 806643 h 1299249"/>
              <a:gd name="connsiteX74" fmla="*/ 1240752 w 3743807"/>
              <a:gd name="connsiteY74" fmla="*/ 828194 h 1299249"/>
              <a:gd name="connsiteX75" fmla="*/ 1274619 w 3743807"/>
              <a:gd name="connsiteY75" fmla="*/ 828194 h 1299249"/>
              <a:gd name="connsiteX76" fmla="*/ 1274619 w 3743807"/>
              <a:gd name="connsiteY76" fmla="*/ 855903 h 1299249"/>
              <a:gd name="connsiteX77" fmla="*/ 1314643 w 3743807"/>
              <a:gd name="connsiteY77" fmla="*/ 855903 h 1299249"/>
              <a:gd name="connsiteX78" fmla="*/ 1317722 w 3743807"/>
              <a:gd name="connsiteY78" fmla="*/ 874376 h 1299249"/>
              <a:gd name="connsiteX79" fmla="*/ 1342352 w 3743807"/>
              <a:gd name="connsiteY79" fmla="*/ 874376 h 1299249"/>
              <a:gd name="connsiteX80" fmla="*/ 1342352 w 3743807"/>
              <a:gd name="connsiteY80" fmla="*/ 892849 h 1299249"/>
              <a:gd name="connsiteX81" fmla="*/ 1379297 w 3743807"/>
              <a:gd name="connsiteY81" fmla="*/ 892849 h 1299249"/>
              <a:gd name="connsiteX82" fmla="*/ 1379297 w 3743807"/>
              <a:gd name="connsiteY82" fmla="*/ 914400 h 1299249"/>
              <a:gd name="connsiteX83" fmla="*/ 1422400 w 3743807"/>
              <a:gd name="connsiteY83" fmla="*/ 914400 h 1299249"/>
              <a:gd name="connsiteX84" fmla="*/ 1422400 w 3743807"/>
              <a:gd name="connsiteY84" fmla="*/ 945188 h 1299249"/>
              <a:gd name="connsiteX85" fmla="*/ 1468582 w 3743807"/>
              <a:gd name="connsiteY85" fmla="*/ 945188 h 1299249"/>
              <a:gd name="connsiteX86" fmla="*/ 1468582 w 3743807"/>
              <a:gd name="connsiteY86" fmla="*/ 966740 h 1299249"/>
              <a:gd name="connsiteX87" fmla="*/ 1517843 w 3743807"/>
              <a:gd name="connsiteY87" fmla="*/ 966740 h 1299249"/>
              <a:gd name="connsiteX88" fmla="*/ 1517843 w 3743807"/>
              <a:gd name="connsiteY88" fmla="*/ 982134 h 1299249"/>
              <a:gd name="connsiteX89" fmla="*/ 1545552 w 3743807"/>
              <a:gd name="connsiteY89" fmla="*/ 982134 h 1299249"/>
              <a:gd name="connsiteX90" fmla="*/ 1545552 w 3743807"/>
              <a:gd name="connsiteY90" fmla="*/ 994449 h 1299249"/>
              <a:gd name="connsiteX91" fmla="*/ 1656388 w 3743807"/>
              <a:gd name="connsiteY91" fmla="*/ 1012922 h 1299249"/>
              <a:gd name="connsiteX92" fmla="*/ 1668703 w 3743807"/>
              <a:gd name="connsiteY92" fmla="*/ 1056025 h 1299249"/>
              <a:gd name="connsiteX93" fmla="*/ 1684097 w 3743807"/>
              <a:gd name="connsiteY93" fmla="*/ 1022158 h 1299249"/>
              <a:gd name="connsiteX94" fmla="*/ 1684097 w 3743807"/>
              <a:gd name="connsiteY94" fmla="*/ 1031394 h 1299249"/>
              <a:gd name="connsiteX95" fmla="*/ 1721043 w 3743807"/>
              <a:gd name="connsiteY95" fmla="*/ 1031394 h 1299249"/>
              <a:gd name="connsiteX96" fmla="*/ 1721043 w 3743807"/>
              <a:gd name="connsiteY96" fmla="*/ 1062182 h 1299249"/>
              <a:gd name="connsiteX97" fmla="*/ 1748752 w 3743807"/>
              <a:gd name="connsiteY97" fmla="*/ 1062182 h 1299249"/>
              <a:gd name="connsiteX98" fmla="*/ 1748752 w 3743807"/>
              <a:gd name="connsiteY98" fmla="*/ 1074497 h 1299249"/>
              <a:gd name="connsiteX99" fmla="*/ 1782619 w 3743807"/>
              <a:gd name="connsiteY99" fmla="*/ 1074497 h 1299249"/>
              <a:gd name="connsiteX100" fmla="*/ 1794934 w 3743807"/>
              <a:gd name="connsiteY100" fmla="*/ 1086812 h 1299249"/>
              <a:gd name="connsiteX101" fmla="*/ 1878061 w 3743807"/>
              <a:gd name="connsiteY101" fmla="*/ 1086812 h 1299249"/>
              <a:gd name="connsiteX102" fmla="*/ 1878061 w 3743807"/>
              <a:gd name="connsiteY102" fmla="*/ 1117600 h 1299249"/>
              <a:gd name="connsiteX103" fmla="*/ 1942716 w 3743807"/>
              <a:gd name="connsiteY103" fmla="*/ 1117600 h 1299249"/>
              <a:gd name="connsiteX104" fmla="*/ 1942716 w 3743807"/>
              <a:gd name="connsiteY104" fmla="*/ 1126837 h 1299249"/>
              <a:gd name="connsiteX105" fmla="*/ 2053552 w 3743807"/>
              <a:gd name="connsiteY105" fmla="*/ 1126837 h 1299249"/>
              <a:gd name="connsiteX106" fmla="*/ 2053552 w 3743807"/>
              <a:gd name="connsiteY106" fmla="*/ 1148388 h 1299249"/>
              <a:gd name="connsiteX107" fmla="*/ 2241358 w 3743807"/>
              <a:gd name="connsiteY107" fmla="*/ 1148388 h 1299249"/>
              <a:gd name="connsiteX108" fmla="*/ 2241358 w 3743807"/>
              <a:gd name="connsiteY108" fmla="*/ 1176097 h 1299249"/>
              <a:gd name="connsiteX109" fmla="*/ 2401455 w 3743807"/>
              <a:gd name="connsiteY109" fmla="*/ 1176097 h 1299249"/>
              <a:gd name="connsiteX110" fmla="*/ 2401455 w 3743807"/>
              <a:gd name="connsiteY110" fmla="*/ 1188412 h 1299249"/>
              <a:gd name="connsiteX111" fmla="*/ 2515370 w 3743807"/>
              <a:gd name="connsiteY111" fmla="*/ 1188412 h 1299249"/>
              <a:gd name="connsiteX112" fmla="*/ 2549237 w 3743807"/>
              <a:gd name="connsiteY112" fmla="*/ 1209964 h 1299249"/>
              <a:gd name="connsiteX113" fmla="*/ 2786304 w 3743807"/>
              <a:gd name="connsiteY113" fmla="*/ 1216122 h 1299249"/>
              <a:gd name="connsiteX114" fmla="*/ 2786304 w 3743807"/>
              <a:gd name="connsiteY114" fmla="*/ 1228437 h 1299249"/>
              <a:gd name="connsiteX115" fmla="*/ 2804776 w 3743807"/>
              <a:gd name="connsiteY115" fmla="*/ 1228437 h 1299249"/>
              <a:gd name="connsiteX116" fmla="*/ 2804776 w 3743807"/>
              <a:gd name="connsiteY116" fmla="*/ 1253067 h 1299249"/>
              <a:gd name="connsiteX117" fmla="*/ 2952558 w 3743807"/>
              <a:gd name="connsiteY117" fmla="*/ 1253067 h 1299249"/>
              <a:gd name="connsiteX118" fmla="*/ 2952558 w 3743807"/>
              <a:gd name="connsiteY118" fmla="*/ 1299249 h 1299249"/>
              <a:gd name="connsiteX119" fmla="*/ 3743807 w 3743807"/>
              <a:gd name="connsiteY119" fmla="*/ 1299249 h 1299249"/>
              <a:gd name="connsiteX0" fmla="*/ 0 w 3743807"/>
              <a:gd name="connsiteY0" fmla="*/ 0 h 1299249"/>
              <a:gd name="connsiteX1" fmla="*/ 98522 w 3743807"/>
              <a:gd name="connsiteY1" fmla="*/ 0 h 1299249"/>
              <a:gd name="connsiteX2" fmla="*/ 98522 w 3743807"/>
              <a:gd name="connsiteY2" fmla="*/ 21552 h 1299249"/>
              <a:gd name="connsiteX3" fmla="*/ 150861 w 3743807"/>
              <a:gd name="connsiteY3" fmla="*/ 21552 h 1299249"/>
              <a:gd name="connsiteX4" fmla="*/ 150861 w 3743807"/>
              <a:gd name="connsiteY4" fmla="*/ 36946 h 1299249"/>
              <a:gd name="connsiteX5" fmla="*/ 150861 w 3743807"/>
              <a:gd name="connsiteY5" fmla="*/ 36946 h 1299249"/>
              <a:gd name="connsiteX6" fmla="*/ 175491 w 3743807"/>
              <a:gd name="connsiteY6" fmla="*/ 52340 h 1299249"/>
              <a:gd name="connsiteX7" fmla="*/ 206279 w 3743807"/>
              <a:gd name="connsiteY7" fmla="*/ 52340 h 1299249"/>
              <a:gd name="connsiteX8" fmla="*/ 215516 w 3743807"/>
              <a:gd name="connsiteY8" fmla="*/ 61577 h 1299249"/>
              <a:gd name="connsiteX9" fmla="*/ 243225 w 3743807"/>
              <a:gd name="connsiteY9" fmla="*/ 61577 h 1299249"/>
              <a:gd name="connsiteX10" fmla="*/ 243225 w 3743807"/>
              <a:gd name="connsiteY10" fmla="*/ 86206 h 1299249"/>
              <a:gd name="connsiteX11" fmla="*/ 286328 w 3743807"/>
              <a:gd name="connsiteY11" fmla="*/ 86206 h 1299249"/>
              <a:gd name="connsiteX12" fmla="*/ 286328 w 3743807"/>
              <a:gd name="connsiteY12" fmla="*/ 113915 h 1299249"/>
              <a:gd name="connsiteX13" fmla="*/ 320194 w 3743807"/>
              <a:gd name="connsiteY13" fmla="*/ 113915 h 1299249"/>
              <a:gd name="connsiteX14" fmla="*/ 320194 w 3743807"/>
              <a:gd name="connsiteY14" fmla="*/ 144703 h 1299249"/>
              <a:gd name="connsiteX15" fmla="*/ 335588 w 3743807"/>
              <a:gd name="connsiteY15" fmla="*/ 144703 h 1299249"/>
              <a:gd name="connsiteX16" fmla="*/ 357140 w 3743807"/>
              <a:gd name="connsiteY16" fmla="*/ 166255 h 1299249"/>
              <a:gd name="connsiteX17" fmla="*/ 381770 w 3743807"/>
              <a:gd name="connsiteY17" fmla="*/ 190885 h 1299249"/>
              <a:gd name="connsiteX18" fmla="*/ 391007 w 3743807"/>
              <a:gd name="connsiteY18" fmla="*/ 200122 h 1299249"/>
              <a:gd name="connsiteX19" fmla="*/ 434110 w 3743807"/>
              <a:gd name="connsiteY19" fmla="*/ 200122 h 1299249"/>
              <a:gd name="connsiteX20" fmla="*/ 434110 w 3743807"/>
              <a:gd name="connsiteY20" fmla="*/ 240146 h 1299249"/>
              <a:gd name="connsiteX21" fmla="*/ 458740 w 3743807"/>
              <a:gd name="connsiteY21" fmla="*/ 240146 h 1299249"/>
              <a:gd name="connsiteX22" fmla="*/ 458740 w 3743807"/>
              <a:gd name="connsiteY22" fmla="*/ 255540 h 1299249"/>
              <a:gd name="connsiteX23" fmla="*/ 458740 w 3743807"/>
              <a:gd name="connsiteY23" fmla="*/ 255540 h 1299249"/>
              <a:gd name="connsiteX24" fmla="*/ 483370 w 3743807"/>
              <a:gd name="connsiteY24" fmla="*/ 280170 h 1299249"/>
              <a:gd name="connsiteX25" fmla="*/ 489528 w 3743807"/>
              <a:gd name="connsiteY25" fmla="*/ 286328 h 1299249"/>
              <a:gd name="connsiteX26" fmla="*/ 489528 w 3743807"/>
              <a:gd name="connsiteY26" fmla="*/ 304800 h 1299249"/>
              <a:gd name="connsiteX27" fmla="*/ 529552 w 3743807"/>
              <a:gd name="connsiteY27" fmla="*/ 304800 h 1299249"/>
              <a:gd name="connsiteX28" fmla="*/ 529552 w 3743807"/>
              <a:gd name="connsiteY28" fmla="*/ 335588 h 1299249"/>
              <a:gd name="connsiteX29" fmla="*/ 554182 w 3743807"/>
              <a:gd name="connsiteY29" fmla="*/ 335588 h 1299249"/>
              <a:gd name="connsiteX30" fmla="*/ 554182 w 3743807"/>
              <a:gd name="connsiteY30" fmla="*/ 344825 h 1299249"/>
              <a:gd name="connsiteX31" fmla="*/ 572655 w 3743807"/>
              <a:gd name="connsiteY31" fmla="*/ 344825 h 1299249"/>
              <a:gd name="connsiteX32" fmla="*/ 572655 w 3743807"/>
              <a:gd name="connsiteY32" fmla="*/ 381770 h 1299249"/>
              <a:gd name="connsiteX33" fmla="*/ 578813 w 3743807"/>
              <a:gd name="connsiteY33" fmla="*/ 387928 h 1299249"/>
              <a:gd name="connsiteX34" fmla="*/ 578813 w 3743807"/>
              <a:gd name="connsiteY34" fmla="*/ 403322 h 1299249"/>
              <a:gd name="connsiteX35" fmla="*/ 609600 w 3743807"/>
              <a:gd name="connsiteY35" fmla="*/ 403322 h 1299249"/>
              <a:gd name="connsiteX36" fmla="*/ 609600 w 3743807"/>
              <a:gd name="connsiteY36" fmla="*/ 424873 h 1299249"/>
              <a:gd name="connsiteX37" fmla="*/ 649625 w 3743807"/>
              <a:gd name="connsiteY37" fmla="*/ 427952 h 1299249"/>
              <a:gd name="connsiteX38" fmla="*/ 655782 w 3743807"/>
              <a:gd name="connsiteY38" fmla="*/ 446425 h 1299249"/>
              <a:gd name="connsiteX39" fmla="*/ 668097 w 3743807"/>
              <a:gd name="connsiteY39" fmla="*/ 446425 h 1299249"/>
              <a:gd name="connsiteX40" fmla="*/ 668097 w 3743807"/>
              <a:gd name="connsiteY40" fmla="*/ 480291 h 1299249"/>
              <a:gd name="connsiteX41" fmla="*/ 692728 w 3743807"/>
              <a:gd name="connsiteY41" fmla="*/ 480291 h 1299249"/>
              <a:gd name="connsiteX42" fmla="*/ 692728 w 3743807"/>
              <a:gd name="connsiteY42" fmla="*/ 492606 h 1299249"/>
              <a:gd name="connsiteX43" fmla="*/ 714279 w 3743807"/>
              <a:gd name="connsiteY43" fmla="*/ 492606 h 1299249"/>
              <a:gd name="connsiteX44" fmla="*/ 714279 w 3743807"/>
              <a:gd name="connsiteY44" fmla="*/ 504922 h 1299249"/>
              <a:gd name="connsiteX45" fmla="*/ 748146 w 3743807"/>
              <a:gd name="connsiteY45" fmla="*/ 504922 h 1299249"/>
              <a:gd name="connsiteX46" fmla="*/ 748146 w 3743807"/>
              <a:gd name="connsiteY46" fmla="*/ 526473 h 1299249"/>
              <a:gd name="connsiteX47" fmla="*/ 778934 w 3743807"/>
              <a:gd name="connsiteY47" fmla="*/ 526473 h 1299249"/>
              <a:gd name="connsiteX48" fmla="*/ 778934 w 3743807"/>
              <a:gd name="connsiteY48" fmla="*/ 541867 h 1299249"/>
              <a:gd name="connsiteX49" fmla="*/ 815879 w 3743807"/>
              <a:gd name="connsiteY49" fmla="*/ 541867 h 1299249"/>
              <a:gd name="connsiteX50" fmla="*/ 815879 w 3743807"/>
              <a:gd name="connsiteY50" fmla="*/ 572655 h 1299249"/>
              <a:gd name="connsiteX51" fmla="*/ 858982 w 3743807"/>
              <a:gd name="connsiteY51" fmla="*/ 572655 h 1299249"/>
              <a:gd name="connsiteX52" fmla="*/ 858982 w 3743807"/>
              <a:gd name="connsiteY52" fmla="*/ 588049 h 1299249"/>
              <a:gd name="connsiteX53" fmla="*/ 880534 w 3743807"/>
              <a:gd name="connsiteY53" fmla="*/ 588049 h 1299249"/>
              <a:gd name="connsiteX54" fmla="*/ 880534 w 3743807"/>
              <a:gd name="connsiteY54" fmla="*/ 606522 h 1299249"/>
              <a:gd name="connsiteX55" fmla="*/ 920558 w 3743807"/>
              <a:gd name="connsiteY55" fmla="*/ 606522 h 1299249"/>
              <a:gd name="connsiteX56" fmla="*/ 920558 w 3743807"/>
              <a:gd name="connsiteY56" fmla="*/ 640388 h 1299249"/>
              <a:gd name="connsiteX57" fmla="*/ 975976 w 3743807"/>
              <a:gd name="connsiteY57" fmla="*/ 640388 h 1299249"/>
              <a:gd name="connsiteX58" fmla="*/ 975976 w 3743807"/>
              <a:gd name="connsiteY58" fmla="*/ 674255 h 1299249"/>
              <a:gd name="connsiteX59" fmla="*/ 1012922 w 3743807"/>
              <a:gd name="connsiteY59" fmla="*/ 674255 h 1299249"/>
              <a:gd name="connsiteX60" fmla="*/ 1012922 w 3743807"/>
              <a:gd name="connsiteY60" fmla="*/ 701964 h 1299249"/>
              <a:gd name="connsiteX61" fmla="*/ 1034473 w 3743807"/>
              <a:gd name="connsiteY61" fmla="*/ 701964 h 1299249"/>
              <a:gd name="connsiteX62" fmla="*/ 1034473 w 3743807"/>
              <a:gd name="connsiteY62" fmla="*/ 714279 h 1299249"/>
              <a:gd name="connsiteX63" fmla="*/ 1059104 w 3743807"/>
              <a:gd name="connsiteY63" fmla="*/ 714279 h 1299249"/>
              <a:gd name="connsiteX64" fmla="*/ 1059104 w 3743807"/>
              <a:gd name="connsiteY64" fmla="*/ 735831 h 1299249"/>
              <a:gd name="connsiteX65" fmla="*/ 1071419 w 3743807"/>
              <a:gd name="connsiteY65" fmla="*/ 735831 h 1299249"/>
              <a:gd name="connsiteX66" fmla="*/ 1071419 w 3743807"/>
              <a:gd name="connsiteY66" fmla="*/ 766619 h 1299249"/>
              <a:gd name="connsiteX67" fmla="*/ 1145310 w 3743807"/>
              <a:gd name="connsiteY67" fmla="*/ 766619 h 1299249"/>
              <a:gd name="connsiteX68" fmla="*/ 1145310 w 3743807"/>
              <a:gd name="connsiteY68" fmla="*/ 782012 h 1299249"/>
              <a:gd name="connsiteX69" fmla="*/ 1166861 w 3743807"/>
              <a:gd name="connsiteY69" fmla="*/ 782012 h 1299249"/>
              <a:gd name="connsiteX70" fmla="*/ 1166861 w 3743807"/>
              <a:gd name="connsiteY70" fmla="*/ 794328 h 1299249"/>
              <a:gd name="connsiteX71" fmla="*/ 1213043 w 3743807"/>
              <a:gd name="connsiteY71" fmla="*/ 794328 h 1299249"/>
              <a:gd name="connsiteX72" fmla="*/ 1213043 w 3743807"/>
              <a:gd name="connsiteY72" fmla="*/ 806643 h 1299249"/>
              <a:gd name="connsiteX73" fmla="*/ 1240752 w 3743807"/>
              <a:gd name="connsiteY73" fmla="*/ 806643 h 1299249"/>
              <a:gd name="connsiteX74" fmla="*/ 1240752 w 3743807"/>
              <a:gd name="connsiteY74" fmla="*/ 828194 h 1299249"/>
              <a:gd name="connsiteX75" fmla="*/ 1274619 w 3743807"/>
              <a:gd name="connsiteY75" fmla="*/ 828194 h 1299249"/>
              <a:gd name="connsiteX76" fmla="*/ 1274619 w 3743807"/>
              <a:gd name="connsiteY76" fmla="*/ 855903 h 1299249"/>
              <a:gd name="connsiteX77" fmla="*/ 1314643 w 3743807"/>
              <a:gd name="connsiteY77" fmla="*/ 855903 h 1299249"/>
              <a:gd name="connsiteX78" fmla="*/ 1317722 w 3743807"/>
              <a:gd name="connsiteY78" fmla="*/ 874376 h 1299249"/>
              <a:gd name="connsiteX79" fmla="*/ 1342352 w 3743807"/>
              <a:gd name="connsiteY79" fmla="*/ 874376 h 1299249"/>
              <a:gd name="connsiteX80" fmla="*/ 1342352 w 3743807"/>
              <a:gd name="connsiteY80" fmla="*/ 892849 h 1299249"/>
              <a:gd name="connsiteX81" fmla="*/ 1379297 w 3743807"/>
              <a:gd name="connsiteY81" fmla="*/ 892849 h 1299249"/>
              <a:gd name="connsiteX82" fmla="*/ 1379297 w 3743807"/>
              <a:gd name="connsiteY82" fmla="*/ 914400 h 1299249"/>
              <a:gd name="connsiteX83" fmla="*/ 1422400 w 3743807"/>
              <a:gd name="connsiteY83" fmla="*/ 914400 h 1299249"/>
              <a:gd name="connsiteX84" fmla="*/ 1422400 w 3743807"/>
              <a:gd name="connsiteY84" fmla="*/ 945188 h 1299249"/>
              <a:gd name="connsiteX85" fmla="*/ 1468582 w 3743807"/>
              <a:gd name="connsiteY85" fmla="*/ 945188 h 1299249"/>
              <a:gd name="connsiteX86" fmla="*/ 1468582 w 3743807"/>
              <a:gd name="connsiteY86" fmla="*/ 966740 h 1299249"/>
              <a:gd name="connsiteX87" fmla="*/ 1517843 w 3743807"/>
              <a:gd name="connsiteY87" fmla="*/ 966740 h 1299249"/>
              <a:gd name="connsiteX88" fmla="*/ 1517843 w 3743807"/>
              <a:gd name="connsiteY88" fmla="*/ 982134 h 1299249"/>
              <a:gd name="connsiteX89" fmla="*/ 1545552 w 3743807"/>
              <a:gd name="connsiteY89" fmla="*/ 982134 h 1299249"/>
              <a:gd name="connsiteX90" fmla="*/ 1545552 w 3743807"/>
              <a:gd name="connsiteY90" fmla="*/ 994449 h 1299249"/>
              <a:gd name="connsiteX91" fmla="*/ 1656388 w 3743807"/>
              <a:gd name="connsiteY91" fmla="*/ 994449 h 1299249"/>
              <a:gd name="connsiteX92" fmla="*/ 1668703 w 3743807"/>
              <a:gd name="connsiteY92" fmla="*/ 1056025 h 1299249"/>
              <a:gd name="connsiteX93" fmla="*/ 1684097 w 3743807"/>
              <a:gd name="connsiteY93" fmla="*/ 1022158 h 1299249"/>
              <a:gd name="connsiteX94" fmla="*/ 1684097 w 3743807"/>
              <a:gd name="connsiteY94" fmla="*/ 1031394 h 1299249"/>
              <a:gd name="connsiteX95" fmla="*/ 1721043 w 3743807"/>
              <a:gd name="connsiteY95" fmla="*/ 1031394 h 1299249"/>
              <a:gd name="connsiteX96" fmla="*/ 1721043 w 3743807"/>
              <a:gd name="connsiteY96" fmla="*/ 1062182 h 1299249"/>
              <a:gd name="connsiteX97" fmla="*/ 1748752 w 3743807"/>
              <a:gd name="connsiteY97" fmla="*/ 1062182 h 1299249"/>
              <a:gd name="connsiteX98" fmla="*/ 1748752 w 3743807"/>
              <a:gd name="connsiteY98" fmla="*/ 1074497 h 1299249"/>
              <a:gd name="connsiteX99" fmla="*/ 1782619 w 3743807"/>
              <a:gd name="connsiteY99" fmla="*/ 1074497 h 1299249"/>
              <a:gd name="connsiteX100" fmla="*/ 1794934 w 3743807"/>
              <a:gd name="connsiteY100" fmla="*/ 1086812 h 1299249"/>
              <a:gd name="connsiteX101" fmla="*/ 1878061 w 3743807"/>
              <a:gd name="connsiteY101" fmla="*/ 1086812 h 1299249"/>
              <a:gd name="connsiteX102" fmla="*/ 1878061 w 3743807"/>
              <a:gd name="connsiteY102" fmla="*/ 1117600 h 1299249"/>
              <a:gd name="connsiteX103" fmla="*/ 1942716 w 3743807"/>
              <a:gd name="connsiteY103" fmla="*/ 1117600 h 1299249"/>
              <a:gd name="connsiteX104" fmla="*/ 1942716 w 3743807"/>
              <a:gd name="connsiteY104" fmla="*/ 1126837 h 1299249"/>
              <a:gd name="connsiteX105" fmla="*/ 2053552 w 3743807"/>
              <a:gd name="connsiteY105" fmla="*/ 1126837 h 1299249"/>
              <a:gd name="connsiteX106" fmla="*/ 2053552 w 3743807"/>
              <a:gd name="connsiteY106" fmla="*/ 1148388 h 1299249"/>
              <a:gd name="connsiteX107" fmla="*/ 2241358 w 3743807"/>
              <a:gd name="connsiteY107" fmla="*/ 1148388 h 1299249"/>
              <a:gd name="connsiteX108" fmla="*/ 2241358 w 3743807"/>
              <a:gd name="connsiteY108" fmla="*/ 1176097 h 1299249"/>
              <a:gd name="connsiteX109" fmla="*/ 2401455 w 3743807"/>
              <a:gd name="connsiteY109" fmla="*/ 1176097 h 1299249"/>
              <a:gd name="connsiteX110" fmla="*/ 2401455 w 3743807"/>
              <a:gd name="connsiteY110" fmla="*/ 1188412 h 1299249"/>
              <a:gd name="connsiteX111" fmla="*/ 2515370 w 3743807"/>
              <a:gd name="connsiteY111" fmla="*/ 1188412 h 1299249"/>
              <a:gd name="connsiteX112" fmla="*/ 2549237 w 3743807"/>
              <a:gd name="connsiteY112" fmla="*/ 1209964 h 1299249"/>
              <a:gd name="connsiteX113" fmla="*/ 2786304 w 3743807"/>
              <a:gd name="connsiteY113" fmla="*/ 1216122 h 1299249"/>
              <a:gd name="connsiteX114" fmla="*/ 2786304 w 3743807"/>
              <a:gd name="connsiteY114" fmla="*/ 1228437 h 1299249"/>
              <a:gd name="connsiteX115" fmla="*/ 2804776 w 3743807"/>
              <a:gd name="connsiteY115" fmla="*/ 1228437 h 1299249"/>
              <a:gd name="connsiteX116" fmla="*/ 2804776 w 3743807"/>
              <a:gd name="connsiteY116" fmla="*/ 1253067 h 1299249"/>
              <a:gd name="connsiteX117" fmla="*/ 2952558 w 3743807"/>
              <a:gd name="connsiteY117" fmla="*/ 1253067 h 1299249"/>
              <a:gd name="connsiteX118" fmla="*/ 2952558 w 3743807"/>
              <a:gd name="connsiteY118" fmla="*/ 1299249 h 1299249"/>
              <a:gd name="connsiteX119" fmla="*/ 3743807 w 3743807"/>
              <a:gd name="connsiteY119" fmla="*/ 1299249 h 1299249"/>
              <a:gd name="connsiteX0" fmla="*/ 0 w 3743807"/>
              <a:gd name="connsiteY0" fmla="*/ 0 h 1299249"/>
              <a:gd name="connsiteX1" fmla="*/ 98522 w 3743807"/>
              <a:gd name="connsiteY1" fmla="*/ 0 h 1299249"/>
              <a:gd name="connsiteX2" fmla="*/ 98522 w 3743807"/>
              <a:gd name="connsiteY2" fmla="*/ 21552 h 1299249"/>
              <a:gd name="connsiteX3" fmla="*/ 150861 w 3743807"/>
              <a:gd name="connsiteY3" fmla="*/ 21552 h 1299249"/>
              <a:gd name="connsiteX4" fmla="*/ 150861 w 3743807"/>
              <a:gd name="connsiteY4" fmla="*/ 36946 h 1299249"/>
              <a:gd name="connsiteX5" fmla="*/ 150861 w 3743807"/>
              <a:gd name="connsiteY5" fmla="*/ 36946 h 1299249"/>
              <a:gd name="connsiteX6" fmla="*/ 175491 w 3743807"/>
              <a:gd name="connsiteY6" fmla="*/ 52340 h 1299249"/>
              <a:gd name="connsiteX7" fmla="*/ 206279 w 3743807"/>
              <a:gd name="connsiteY7" fmla="*/ 52340 h 1299249"/>
              <a:gd name="connsiteX8" fmla="*/ 215516 w 3743807"/>
              <a:gd name="connsiteY8" fmla="*/ 61577 h 1299249"/>
              <a:gd name="connsiteX9" fmla="*/ 243225 w 3743807"/>
              <a:gd name="connsiteY9" fmla="*/ 61577 h 1299249"/>
              <a:gd name="connsiteX10" fmla="*/ 243225 w 3743807"/>
              <a:gd name="connsiteY10" fmla="*/ 86206 h 1299249"/>
              <a:gd name="connsiteX11" fmla="*/ 286328 w 3743807"/>
              <a:gd name="connsiteY11" fmla="*/ 86206 h 1299249"/>
              <a:gd name="connsiteX12" fmla="*/ 286328 w 3743807"/>
              <a:gd name="connsiteY12" fmla="*/ 113915 h 1299249"/>
              <a:gd name="connsiteX13" fmla="*/ 320194 w 3743807"/>
              <a:gd name="connsiteY13" fmla="*/ 113915 h 1299249"/>
              <a:gd name="connsiteX14" fmla="*/ 320194 w 3743807"/>
              <a:gd name="connsiteY14" fmla="*/ 144703 h 1299249"/>
              <a:gd name="connsiteX15" fmla="*/ 335588 w 3743807"/>
              <a:gd name="connsiteY15" fmla="*/ 144703 h 1299249"/>
              <a:gd name="connsiteX16" fmla="*/ 357140 w 3743807"/>
              <a:gd name="connsiteY16" fmla="*/ 166255 h 1299249"/>
              <a:gd name="connsiteX17" fmla="*/ 381770 w 3743807"/>
              <a:gd name="connsiteY17" fmla="*/ 190885 h 1299249"/>
              <a:gd name="connsiteX18" fmla="*/ 391007 w 3743807"/>
              <a:gd name="connsiteY18" fmla="*/ 200122 h 1299249"/>
              <a:gd name="connsiteX19" fmla="*/ 434110 w 3743807"/>
              <a:gd name="connsiteY19" fmla="*/ 200122 h 1299249"/>
              <a:gd name="connsiteX20" fmla="*/ 434110 w 3743807"/>
              <a:gd name="connsiteY20" fmla="*/ 240146 h 1299249"/>
              <a:gd name="connsiteX21" fmla="*/ 458740 w 3743807"/>
              <a:gd name="connsiteY21" fmla="*/ 240146 h 1299249"/>
              <a:gd name="connsiteX22" fmla="*/ 458740 w 3743807"/>
              <a:gd name="connsiteY22" fmla="*/ 255540 h 1299249"/>
              <a:gd name="connsiteX23" fmla="*/ 458740 w 3743807"/>
              <a:gd name="connsiteY23" fmla="*/ 255540 h 1299249"/>
              <a:gd name="connsiteX24" fmla="*/ 483370 w 3743807"/>
              <a:gd name="connsiteY24" fmla="*/ 280170 h 1299249"/>
              <a:gd name="connsiteX25" fmla="*/ 489528 w 3743807"/>
              <a:gd name="connsiteY25" fmla="*/ 286328 h 1299249"/>
              <a:gd name="connsiteX26" fmla="*/ 489528 w 3743807"/>
              <a:gd name="connsiteY26" fmla="*/ 304800 h 1299249"/>
              <a:gd name="connsiteX27" fmla="*/ 529552 w 3743807"/>
              <a:gd name="connsiteY27" fmla="*/ 304800 h 1299249"/>
              <a:gd name="connsiteX28" fmla="*/ 529552 w 3743807"/>
              <a:gd name="connsiteY28" fmla="*/ 335588 h 1299249"/>
              <a:gd name="connsiteX29" fmla="*/ 554182 w 3743807"/>
              <a:gd name="connsiteY29" fmla="*/ 335588 h 1299249"/>
              <a:gd name="connsiteX30" fmla="*/ 554182 w 3743807"/>
              <a:gd name="connsiteY30" fmla="*/ 344825 h 1299249"/>
              <a:gd name="connsiteX31" fmla="*/ 572655 w 3743807"/>
              <a:gd name="connsiteY31" fmla="*/ 344825 h 1299249"/>
              <a:gd name="connsiteX32" fmla="*/ 572655 w 3743807"/>
              <a:gd name="connsiteY32" fmla="*/ 381770 h 1299249"/>
              <a:gd name="connsiteX33" fmla="*/ 578813 w 3743807"/>
              <a:gd name="connsiteY33" fmla="*/ 387928 h 1299249"/>
              <a:gd name="connsiteX34" fmla="*/ 578813 w 3743807"/>
              <a:gd name="connsiteY34" fmla="*/ 403322 h 1299249"/>
              <a:gd name="connsiteX35" fmla="*/ 609600 w 3743807"/>
              <a:gd name="connsiteY35" fmla="*/ 403322 h 1299249"/>
              <a:gd name="connsiteX36" fmla="*/ 609600 w 3743807"/>
              <a:gd name="connsiteY36" fmla="*/ 424873 h 1299249"/>
              <a:gd name="connsiteX37" fmla="*/ 649625 w 3743807"/>
              <a:gd name="connsiteY37" fmla="*/ 427952 h 1299249"/>
              <a:gd name="connsiteX38" fmla="*/ 655782 w 3743807"/>
              <a:gd name="connsiteY38" fmla="*/ 446425 h 1299249"/>
              <a:gd name="connsiteX39" fmla="*/ 668097 w 3743807"/>
              <a:gd name="connsiteY39" fmla="*/ 446425 h 1299249"/>
              <a:gd name="connsiteX40" fmla="*/ 668097 w 3743807"/>
              <a:gd name="connsiteY40" fmla="*/ 480291 h 1299249"/>
              <a:gd name="connsiteX41" fmla="*/ 692728 w 3743807"/>
              <a:gd name="connsiteY41" fmla="*/ 480291 h 1299249"/>
              <a:gd name="connsiteX42" fmla="*/ 692728 w 3743807"/>
              <a:gd name="connsiteY42" fmla="*/ 492606 h 1299249"/>
              <a:gd name="connsiteX43" fmla="*/ 714279 w 3743807"/>
              <a:gd name="connsiteY43" fmla="*/ 492606 h 1299249"/>
              <a:gd name="connsiteX44" fmla="*/ 714279 w 3743807"/>
              <a:gd name="connsiteY44" fmla="*/ 504922 h 1299249"/>
              <a:gd name="connsiteX45" fmla="*/ 748146 w 3743807"/>
              <a:gd name="connsiteY45" fmla="*/ 504922 h 1299249"/>
              <a:gd name="connsiteX46" fmla="*/ 748146 w 3743807"/>
              <a:gd name="connsiteY46" fmla="*/ 526473 h 1299249"/>
              <a:gd name="connsiteX47" fmla="*/ 778934 w 3743807"/>
              <a:gd name="connsiteY47" fmla="*/ 526473 h 1299249"/>
              <a:gd name="connsiteX48" fmla="*/ 778934 w 3743807"/>
              <a:gd name="connsiteY48" fmla="*/ 541867 h 1299249"/>
              <a:gd name="connsiteX49" fmla="*/ 815879 w 3743807"/>
              <a:gd name="connsiteY49" fmla="*/ 541867 h 1299249"/>
              <a:gd name="connsiteX50" fmla="*/ 815879 w 3743807"/>
              <a:gd name="connsiteY50" fmla="*/ 572655 h 1299249"/>
              <a:gd name="connsiteX51" fmla="*/ 858982 w 3743807"/>
              <a:gd name="connsiteY51" fmla="*/ 572655 h 1299249"/>
              <a:gd name="connsiteX52" fmla="*/ 858982 w 3743807"/>
              <a:gd name="connsiteY52" fmla="*/ 588049 h 1299249"/>
              <a:gd name="connsiteX53" fmla="*/ 880534 w 3743807"/>
              <a:gd name="connsiteY53" fmla="*/ 588049 h 1299249"/>
              <a:gd name="connsiteX54" fmla="*/ 880534 w 3743807"/>
              <a:gd name="connsiteY54" fmla="*/ 606522 h 1299249"/>
              <a:gd name="connsiteX55" fmla="*/ 920558 w 3743807"/>
              <a:gd name="connsiteY55" fmla="*/ 606522 h 1299249"/>
              <a:gd name="connsiteX56" fmla="*/ 920558 w 3743807"/>
              <a:gd name="connsiteY56" fmla="*/ 640388 h 1299249"/>
              <a:gd name="connsiteX57" fmla="*/ 975976 w 3743807"/>
              <a:gd name="connsiteY57" fmla="*/ 640388 h 1299249"/>
              <a:gd name="connsiteX58" fmla="*/ 975976 w 3743807"/>
              <a:gd name="connsiteY58" fmla="*/ 674255 h 1299249"/>
              <a:gd name="connsiteX59" fmla="*/ 1012922 w 3743807"/>
              <a:gd name="connsiteY59" fmla="*/ 674255 h 1299249"/>
              <a:gd name="connsiteX60" fmla="*/ 1012922 w 3743807"/>
              <a:gd name="connsiteY60" fmla="*/ 701964 h 1299249"/>
              <a:gd name="connsiteX61" fmla="*/ 1034473 w 3743807"/>
              <a:gd name="connsiteY61" fmla="*/ 701964 h 1299249"/>
              <a:gd name="connsiteX62" fmla="*/ 1034473 w 3743807"/>
              <a:gd name="connsiteY62" fmla="*/ 714279 h 1299249"/>
              <a:gd name="connsiteX63" fmla="*/ 1059104 w 3743807"/>
              <a:gd name="connsiteY63" fmla="*/ 714279 h 1299249"/>
              <a:gd name="connsiteX64" fmla="*/ 1059104 w 3743807"/>
              <a:gd name="connsiteY64" fmla="*/ 735831 h 1299249"/>
              <a:gd name="connsiteX65" fmla="*/ 1071419 w 3743807"/>
              <a:gd name="connsiteY65" fmla="*/ 735831 h 1299249"/>
              <a:gd name="connsiteX66" fmla="*/ 1071419 w 3743807"/>
              <a:gd name="connsiteY66" fmla="*/ 766619 h 1299249"/>
              <a:gd name="connsiteX67" fmla="*/ 1145310 w 3743807"/>
              <a:gd name="connsiteY67" fmla="*/ 766619 h 1299249"/>
              <a:gd name="connsiteX68" fmla="*/ 1145310 w 3743807"/>
              <a:gd name="connsiteY68" fmla="*/ 782012 h 1299249"/>
              <a:gd name="connsiteX69" fmla="*/ 1166861 w 3743807"/>
              <a:gd name="connsiteY69" fmla="*/ 782012 h 1299249"/>
              <a:gd name="connsiteX70" fmla="*/ 1166861 w 3743807"/>
              <a:gd name="connsiteY70" fmla="*/ 794328 h 1299249"/>
              <a:gd name="connsiteX71" fmla="*/ 1213043 w 3743807"/>
              <a:gd name="connsiteY71" fmla="*/ 794328 h 1299249"/>
              <a:gd name="connsiteX72" fmla="*/ 1213043 w 3743807"/>
              <a:gd name="connsiteY72" fmla="*/ 806643 h 1299249"/>
              <a:gd name="connsiteX73" fmla="*/ 1240752 w 3743807"/>
              <a:gd name="connsiteY73" fmla="*/ 806643 h 1299249"/>
              <a:gd name="connsiteX74" fmla="*/ 1240752 w 3743807"/>
              <a:gd name="connsiteY74" fmla="*/ 828194 h 1299249"/>
              <a:gd name="connsiteX75" fmla="*/ 1274619 w 3743807"/>
              <a:gd name="connsiteY75" fmla="*/ 828194 h 1299249"/>
              <a:gd name="connsiteX76" fmla="*/ 1274619 w 3743807"/>
              <a:gd name="connsiteY76" fmla="*/ 855903 h 1299249"/>
              <a:gd name="connsiteX77" fmla="*/ 1314643 w 3743807"/>
              <a:gd name="connsiteY77" fmla="*/ 855903 h 1299249"/>
              <a:gd name="connsiteX78" fmla="*/ 1317722 w 3743807"/>
              <a:gd name="connsiteY78" fmla="*/ 874376 h 1299249"/>
              <a:gd name="connsiteX79" fmla="*/ 1342352 w 3743807"/>
              <a:gd name="connsiteY79" fmla="*/ 874376 h 1299249"/>
              <a:gd name="connsiteX80" fmla="*/ 1342352 w 3743807"/>
              <a:gd name="connsiteY80" fmla="*/ 892849 h 1299249"/>
              <a:gd name="connsiteX81" fmla="*/ 1379297 w 3743807"/>
              <a:gd name="connsiteY81" fmla="*/ 892849 h 1299249"/>
              <a:gd name="connsiteX82" fmla="*/ 1379297 w 3743807"/>
              <a:gd name="connsiteY82" fmla="*/ 914400 h 1299249"/>
              <a:gd name="connsiteX83" fmla="*/ 1422400 w 3743807"/>
              <a:gd name="connsiteY83" fmla="*/ 914400 h 1299249"/>
              <a:gd name="connsiteX84" fmla="*/ 1422400 w 3743807"/>
              <a:gd name="connsiteY84" fmla="*/ 945188 h 1299249"/>
              <a:gd name="connsiteX85" fmla="*/ 1468582 w 3743807"/>
              <a:gd name="connsiteY85" fmla="*/ 945188 h 1299249"/>
              <a:gd name="connsiteX86" fmla="*/ 1468582 w 3743807"/>
              <a:gd name="connsiteY86" fmla="*/ 966740 h 1299249"/>
              <a:gd name="connsiteX87" fmla="*/ 1517843 w 3743807"/>
              <a:gd name="connsiteY87" fmla="*/ 966740 h 1299249"/>
              <a:gd name="connsiteX88" fmla="*/ 1517843 w 3743807"/>
              <a:gd name="connsiteY88" fmla="*/ 982134 h 1299249"/>
              <a:gd name="connsiteX89" fmla="*/ 1545552 w 3743807"/>
              <a:gd name="connsiteY89" fmla="*/ 982134 h 1299249"/>
              <a:gd name="connsiteX90" fmla="*/ 1545552 w 3743807"/>
              <a:gd name="connsiteY90" fmla="*/ 994449 h 1299249"/>
              <a:gd name="connsiteX91" fmla="*/ 1656388 w 3743807"/>
              <a:gd name="connsiteY91" fmla="*/ 994449 h 1299249"/>
              <a:gd name="connsiteX92" fmla="*/ 1662545 w 3743807"/>
              <a:gd name="connsiteY92" fmla="*/ 1034473 h 1299249"/>
              <a:gd name="connsiteX93" fmla="*/ 1684097 w 3743807"/>
              <a:gd name="connsiteY93" fmla="*/ 1022158 h 1299249"/>
              <a:gd name="connsiteX94" fmla="*/ 1684097 w 3743807"/>
              <a:gd name="connsiteY94" fmla="*/ 1031394 h 1299249"/>
              <a:gd name="connsiteX95" fmla="*/ 1721043 w 3743807"/>
              <a:gd name="connsiteY95" fmla="*/ 1031394 h 1299249"/>
              <a:gd name="connsiteX96" fmla="*/ 1721043 w 3743807"/>
              <a:gd name="connsiteY96" fmla="*/ 1062182 h 1299249"/>
              <a:gd name="connsiteX97" fmla="*/ 1748752 w 3743807"/>
              <a:gd name="connsiteY97" fmla="*/ 1062182 h 1299249"/>
              <a:gd name="connsiteX98" fmla="*/ 1748752 w 3743807"/>
              <a:gd name="connsiteY98" fmla="*/ 1074497 h 1299249"/>
              <a:gd name="connsiteX99" fmla="*/ 1782619 w 3743807"/>
              <a:gd name="connsiteY99" fmla="*/ 1074497 h 1299249"/>
              <a:gd name="connsiteX100" fmla="*/ 1794934 w 3743807"/>
              <a:gd name="connsiteY100" fmla="*/ 1086812 h 1299249"/>
              <a:gd name="connsiteX101" fmla="*/ 1878061 w 3743807"/>
              <a:gd name="connsiteY101" fmla="*/ 1086812 h 1299249"/>
              <a:gd name="connsiteX102" fmla="*/ 1878061 w 3743807"/>
              <a:gd name="connsiteY102" fmla="*/ 1117600 h 1299249"/>
              <a:gd name="connsiteX103" fmla="*/ 1942716 w 3743807"/>
              <a:gd name="connsiteY103" fmla="*/ 1117600 h 1299249"/>
              <a:gd name="connsiteX104" fmla="*/ 1942716 w 3743807"/>
              <a:gd name="connsiteY104" fmla="*/ 1126837 h 1299249"/>
              <a:gd name="connsiteX105" fmla="*/ 2053552 w 3743807"/>
              <a:gd name="connsiteY105" fmla="*/ 1126837 h 1299249"/>
              <a:gd name="connsiteX106" fmla="*/ 2053552 w 3743807"/>
              <a:gd name="connsiteY106" fmla="*/ 1148388 h 1299249"/>
              <a:gd name="connsiteX107" fmla="*/ 2241358 w 3743807"/>
              <a:gd name="connsiteY107" fmla="*/ 1148388 h 1299249"/>
              <a:gd name="connsiteX108" fmla="*/ 2241358 w 3743807"/>
              <a:gd name="connsiteY108" fmla="*/ 1176097 h 1299249"/>
              <a:gd name="connsiteX109" fmla="*/ 2401455 w 3743807"/>
              <a:gd name="connsiteY109" fmla="*/ 1176097 h 1299249"/>
              <a:gd name="connsiteX110" fmla="*/ 2401455 w 3743807"/>
              <a:gd name="connsiteY110" fmla="*/ 1188412 h 1299249"/>
              <a:gd name="connsiteX111" fmla="*/ 2515370 w 3743807"/>
              <a:gd name="connsiteY111" fmla="*/ 1188412 h 1299249"/>
              <a:gd name="connsiteX112" fmla="*/ 2549237 w 3743807"/>
              <a:gd name="connsiteY112" fmla="*/ 1209964 h 1299249"/>
              <a:gd name="connsiteX113" fmla="*/ 2786304 w 3743807"/>
              <a:gd name="connsiteY113" fmla="*/ 1216122 h 1299249"/>
              <a:gd name="connsiteX114" fmla="*/ 2786304 w 3743807"/>
              <a:gd name="connsiteY114" fmla="*/ 1228437 h 1299249"/>
              <a:gd name="connsiteX115" fmla="*/ 2804776 w 3743807"/>
              <a:gd name="connsiteY115" fmla="*/ 1228437 h 1299249"/>
              <a:gd name="connsiteX116" fmla="*/ 2804776 w 3743807"/>
              <a:gd name="connsiteY116" fmla="*/ 1253067 h 1299249"/>
              <a:gd name="connsiteX117" fmla="*/ 2952558 w 3743807"/>
              <a:gd name="connsiteY117" fmla="*/ 1253067 h 1299249"/>
              <a:gd name="connsiteX118" fmla="*/ 2952558 w 3743807"/>
              <a:gd name="connsiteY118" fmla="*/ 1299249 h 1299249"/>
              <a:gd name="connsiteX119" fmla="*/ 3743807 w 3743807"/>
              <a:gd name="connsiteY119" fmla="*/ 1299249 h 1299249"/>
              <a:gd name="connsiteX0" fmla="*/ 0 w 3743807"/>
              <a:gd name="connsiteY0" fmla="*/ 0 h 1299249"/>
              <a:gd name="connsiteX1" fmla="*/ 98522 w 3743807"/>
              <a:gd name="connsiteY1" fmla="*/ 0 h 1299249"/>
              <a:gd name="connsiteX2" fmla="*/ 98522 w 3743807"/>
              <a:gd name="connsiteY2" fmla="*/ 21552 h 1299249"/>
              <a:gd name="connsiteX3" fmla="*/ 150861 w 3743807"/>
              <a:gd name="connsiteY3" fmla="*/ 21552 h 1299249"/>
              <a:gd name="connsiteX4" fmla="*/ 150861 w 3743807"/>
              <a:gd name="connsiteY4" fmla="*/ 36946 h 1299249"/>
              <a:gd name="connsiteX5" fmla="*/ 150861 w 3743807"/>
              <a:gd name="connsiteY5" fmla="*/ 36946 h 1299249"/>
              <a:gd name="connsiteX6" fmla="*/ 175491 w 3743807"/>
              <a:gd name="connsiteY6" fmla="*/ 52340 h 1299249"/>
              <a:gd name="connsiteX7" fmla="*/ 206279 w 3743807"/>
              <a:gd name="connsiteY7" fmla="*/ 52340 h 1299249"/>
              <a:gd name="connsiteX8" fmla="*/ 215516 w 3743807"/>
              <a:gd name="connsiteY8" fmla="*/ 61577 h 1299249"/>
              <a:gd name="connsiteX9" fmla="*/ 243225 w 3743807"/>
              <a:gd name="connsiteY9" fmla="*/ 61577 h 1299249"/>
              <a:gd name="connsiteX10" fmla="*/ 243225 w 3743807"/>
              <a:gd name="connsiteY10" fmla="*/ 86206 h 1299249"/>
              <a:gd name="connsiteX11" fmla="*/ 286328 w 3743807"/>
              <a:gd name="connsiteY11" fmla="*/ 86206 h 1299249"/>
              <a:gd name="connsiteX12" fmla="*/ 286328 w 3743807"/>
              <a:gd name="connsiteY12" fmla="*/ 113915 h 1299249"/>
              <a:gd name="connsiteX13" fmla="*/ 320194 w 3743807"/>
              <a:gd name="connsiteY13" fmla="*/ 113915 h 1299249"/>
              <a:gd name="connsiteX14" fmla="*/ 320194 w 3743807"/>
              <a:gd name="connsiteY14" fmla="*/ 144703 h 1299249"/>
              <a:gd name="connsiteX15" fmla="*/ 335588 w 3743807"/>
              <a:gd name="connsiteY15" fmla="*/ 144703 h 1299249"/>
              <a:gd name="connsiteX16" fmla="*/ 357140 w 3743807"/>
              <a:gd name="connsiteY16" fmla="*/ 166255 h 1299249"/>
              <a:gd name="connsiteX17" fmla="*/ 381770 w 3743807"/>
              <a:gd name="connsiteY17" fmla="*/ 190885 h 1299249"/>
              <a:gd name="connsiteX18" fmla="*/ 391007 w 3743807"/>
              <a:gd name="connsiteY18" fmla="*/ 200122 h 1299249"/>
              <a:gd name="connsiteX19" fmla="*/ 434110 w 3743807"/>
              <a:gd name="connsiteY19" fmla="*/ 200122 h 1299249"/>
              <a:gd name="connsiteX20" fmla="*/ 434110 w 3743807"/>
              <a:gd name="connsiteY20" fmla="*/ 240146 h 1299249"/>
              <a:gd name="connsiteX21" fmla="*/ 458740 w 3743807"/>
              <a:gd name="connsiteY21" fmla="*/ 240146 h 1299249"/>
              <a:gd name="connsiteX22" fmla="*/ 458740 w 3743807"/>
              <a:gd name="connsiteY22" fmla="*/ 255540 h 1299249"/>
              <a:gd name="connsiteX23" fmla="*/ 458740 w 3743807"/>
              <a:gd name="connsiteY23" fmla="*/ 255540 h 1299249"/>
              <a:gd name="connsiteX24" fmla="*/ 483370 w 3743807"/>
              <a:gd name="connsiteY24" fmla="*/ 280170 h 1299249"/>
              <a:gd name="connsiteX25" fmla="*/ 489528 w 3743807"/>
              <a:gd name="connsiteY25" fmla="*/ 286328 h 1299249"/>
              <a:gd name="connsiteX26" fmla="*/ 489528 w 3743807"/>
              <a:gd name="connsiteY26" fmla="*/ 304800 h 1299249"/>
              <a:gd name="connsiteX27" fmla="*/ 529552 w 3743807"/>
              <a:gd name="connsiteY27" fmla="*/ 304800 h 1299249"/>
              <a:gd name="connsiteX28" fmla="*/ 529552 w 3743807"/>
              <a:gd name="connsiteY28" fmla="*/ 335588 h 1299249"/>
              <a:gd name="connsiteX29" fmla="*/ 554182 w 3743807"/>
              <a:gd name="connsiteY29" fmla="*/ 335588 h 1299249"/>
              <a:gd name="connsiteX30" fmla="*/ 554182 w 3743807"/>
              <a:gd name="connsiteY30" fmla="*/ 344825 h 1299249"/>
              <a:gd name="connsiteX31" fmla="*/ 572655 w 3743807"/>
              <a:gd name="connsiteY31" fmla="*/ 344825 h 1299249"/>
              <a:gd name="connsiteX32" fmla="*/ 572655 w 3743807"/>
              <a:gd name="connsiteY32" fmla="*/ 381770 h 1299249"/>
              <a:gd name="connsiteX33" fmla="*/ 578813 w 3743807"/>
              <a:gd name="connsiteY33" fmla="*/ 387928 h 1299249"/>
              <a:gd name="connsiteX34" fmla="*/ 578813 w 3743807"/>
              <a:gd name="connsiteY34" fmla="*/ 403322 h 1299249"/>
              <a:gd name="connsiteX35" fmla="*/ 609600 w 3743807"/>
              <a:gd name="connsiteY35" fmla="*/ 403322 h 1299249"/>
              <a:gd name="connsiteX36" fmla="*/ 609600 w 3743807"/>
              <a:gd name="connsiteY36" fmla="*/ 424873 h 1299249"/>
              <a:gd name="connsiteX37" fmla="*/ 649625 w 3743807"/>
              <a:gd name="connsiteY37" fmla="*/ 427952 h 1299249"/>
              <a:gd name="connsiteX38" fmla="*/ 655782 w 3743807"/>
              <a:gd name="connsiteY38" fmla="*/ 446425 h 1299249"/>
              <a:gd name="connsiteX39" fmla="*/ 668097 w 3743807"/>
              <a:gd name="connsiteY39" fmla="*/ 446425 h 1299249"/>
              <a:gd name="connsiteX40" fmla="*/ 668097 w 3743807"/>
              <a:gd name="connsiteY40" fmla="*/ 480291 h 1299249"/>
              <a:gd name="connsiteX41" fmla="*/ 692728 w 3743807"/>
              <a:gd name="connsiteY41" fmla="*/ 480291 h 1299249"/>
              <a:gd name="connsiteX42" fmla="*/ 692728 w 3743807"/>
              <a:gd name="connsiteY42" fmla="*/ 492606 h 1299249"/>
              <a:gd name="connsiteX43" fmla="*/ 714279 w 3743807"/>
              <a:gd name="connsiteY43" fmla="*/ 492606 h 1299249"/>
              <a:gd name="connsiteX44" fmla="*/ 714279 w 3743807"/>
              <a:gd name="connsiteY44" fmla="*/ 504922 h 1299249"/>
              <a:gd name="connsiteX45" fmla="*/ 748146 w 3743807"/>
              <a:gd name="connsiteY45" fmla="*/ 504922 h 1299249"/>
              <a:gd name="connsiteX46" fmla="*/ 748146 w 3743807"/>
              <a:gd name="connsiteY46" fmla="*/ 526473 h 1299249"/>
              <a:gd name="connsiteX47" fmla="*/ 778934 w 3743807"/>
              <a:gd name="connsiteY47" fmla="*/ 526473 h 1299249"/>
              <a:gd name="connsiteX48" fmla="*/ 778934 w 3743807"/>
              <a:gd name="connsiteY48" fmla="*/ 541867 h 1299249"/>
              <a:gd name="connsiteX49" fmla="*/ 815879 w 3743807"/>
              <a:gd name="connsiteY49" fmla="*/ 541867 h 1299249"/>
              <a:gd name="connsiteX50" fmla="*/ 815879 w 3743807"/>
              <a:gd name="connsiteY50" fmla="*/ 572655 h 1299249"/>
              <a:gd name="connsiteX51" fmla="*/ 858982 w 3743807"/>
              <a:gd name="connsiteY51" fmla="*/ 572655 h 1299249"/>
              <a:gd name="connsiteX52" fmla="*/ 858982 w 3743807"/>
              <a:gd name="connsiteY52" fmla="*/ 588049 h 1299249"/>
              <a:gd name="connsiteX53" fmla="*/ 880534 w 3743807"/>
              <a:gd name="connsiteY53" fmla="*/ 588049 h 1299249"/>
              <a:gd name="connsiteX54" fmla="*/ 880534 w 3743807"/>
              <a:gd name="connsiteY54" fmla="*/ 606522 h 1299249"/>
              <a:gd name="connsiteX55" fmla="*/ 920558 w 3743807"/>
              <a:gd name="connsiteY55" fmla="*/ 606522 h 1299249"/>
              <a:gd name="connsiteX56" fmla="*/ 920558 w 3743807"/>
              <a:gd name="connsiteY56" fmla="*/ 640388 h 1299249"/>
              <a:gd name="connsiteX57" fmla="*/ 975976 w 3743807"/>
              <a:gd name="connsiteY57" fmla="*/ 640388 h 1299249"/>
              <a:gd name="connsiteX58" fmla="*/ 975976 w 3743807"/>
              <a:gd name="connsiteY58" fmla="*/ 674255 h 1299249"/>
              <a:gd name="connsiteX59" fmla="*/ 1012922 w 3743807"/>
              <a:gd name="connsiteY59" fmla="*/ 674255 h 1299249"/>
              <a:gd name="connsiteX60" fmla="*/ 1012922 w 3743807"/>
              <a:gd name="connsiteY60" fmla="*/ 701964 h 1299249"/>
              <a:gd name="connsiteX61" fmla="*/ 1034473 w 3743807"/>
              <a:gd name="connsiteY61" fmla="*/ 701964 h 1299249"/>
              <a:gd name="connsiteX62" fmla="*/ 1034473 w 3743807"/>
              <a:gd name="connsiteY62" fmla="*/ 714279 h 1299249"/>
              <a:gd name="connsiteX63" fmla="*/ 1059104 w 3743807"/>
              <a:gd name="connsiteY63" fmla="*/ 714279 h 1299249"/>
              <a:gd name="connsiteX64" fmla="*/ 1059104 w 3743807"/>
              <a:gd name="connsiteY64" fmla="*/ 735831 h 1299249"/>
              <a:gd name="connsiteX65" fmla="*/ 1071419 w 3743807"/>
              <a:gd name="connsiteY65" fmla="*/ 735831 h 1299249"/>
              <a:gd name="connsiteX66" fmla="*/ 1071419 w 3743807"/>
              <a:gd name="connsiteY66" fmla="*/ 766619 h 1299249"/>
              <a:gd name="connsiteX67" fmla="*/ 1145310 w 3743807"/>
              <a:gd name="connsiteY67" fmla="*/ 766619 h 1299249"/>
              <a:gd name="connsiteX68" fmla="*/ 1145310 w 3743807"/>
              <a:gd name="connsiteY68" fmla="*/ 782012 h 1299249"/>
              <a:gd name="connsiteX69" fmla="*/ 1166861 w 3743807"/>
              <a:gd name="connsiteY69" fmla="*/ 782012 h 1299249"/>
              <a:gd name="connsiteX70" fmla="*/ 1166861 w 3743807"/>
              <a:gd name="connsiteY70" fmla="*/ 794328 h 1299249"/>
              <a:gd name="connsiteX71" fmla="*/ 1213043 w 3743807"/>
              <a:gd name="connsiteY71" fmla="*/ 794328 h 1299249"/>
              <a:gd name="connsiteX72" fmla="*/ 1213043 w 3743807"/>
              <a:gd name="connsiteY72" fmla="*/ 806643 h 1299249"/>
              <a:gd name="connsiteX73" fmla="*/ 1240752 w 3743807"/>
              <a:gd name="connsiteY73" fmla="*/ 806643 h 1299249"/>
              <a:gd name="connsiteX74" fmla="*/ 1240752 w 3743807"/>
              <a:gd name="connsiteY74" fmla="*/ 828194 h 1299249"/>
              <a:gd name="connsiteX75" fmla="*/ 1274619 w 3743807"/>
              <a:gd name="connsiteY75" fmla="*/ 828194 h 1299249"/>
              <a:gd name="connsiteX76" fmla="*/ 1274619 w 3743807"/>
              <a:gd name="connsiteY76" fmla="*/ 855903 h 1299249"/>
              <a:gd name="connsiteX77" fmla="*/ 1314643 w 3743807"/>
              <a:gd name="connsiteY77" fmla="*/ 855903 h 1299249"/>
              <a:gd name="connsiteX78" fmla="*/ 1317722 w 3743807"/>
              <a:gd name="connsiteY78" fmla="*/ 874376 h 1299249"/>
              <a:gd name="connsiteX79" fmla="*/ 1342352 w 3743807"/>
              <a:gd name="connsiteY79" fmla="*/ 874376 h 1299249"/>
              <a:gd name="connsiteX80" fmla="*/ 1342352 w 3743807"/>
              <a:gd name="connsiteY80" fmla="*/ 892849 h 1299249"/>
              <a:gd name="connsiteX81" fmla="*/ 1379297 w 3743807"/>
              <a:gd name="connsiteY81" fmla="*/ 892849 h 1299249"/>
              <a:gd name="connsiteX82" fmla="*/ 1379297 w 3743807"/>
              <a:gd name="connsiteY82" fmla="*/ 914400 h 1299249"/>
              <a:gd name="connsiteX83" fmla="*/ 1422400 w 3743807"/>
              <a:gd name="connsiteY83" fmla="*/ 914400 h 1299249"/>
              <a:gd name="connsiteX84" fmla="*/ 1422400 w 3743807"/>
              <a:gd name="connsiteY84" fmla="*/ 945188 h 1299249"/>
              <a:gd name="connsiteX85" fmla="*/ 1468582 w 3743807"/>
              <a:gd name="connsiteY85" fmla="*/ 945188 h 1299249"/>
              <a:gd name="connsiteX86" fmla="*/ 1468582 w 3743807"/>
              <a:gd name="connsiteY86" fmla="*/ 966740 h 1299249"/>
              <a:gd name="connsiteX87" fmla="*/ 1517843 w 3743807"/>
              <a:gd name="connsiteY87" fmla="*/ 966740 h 1299249"/>
              <a:gd name="connsiteX88" fmla="*/ 1517843 w 3743807"/>
              <a:gd name="connsiteY88" fmla="*/ 982134 h 1299249"/>
              <a:gd name="connsiteX89" fmla="*/ 1545552 w 3743807"/>
              <a:gd name="connsiteY89" fmla="*/ 982134 h 1299249"/>
              <a:gd name="connsiteX90" fmla="*/ 1545552 w 3743807"/>
              <a:gd name="connsiteY90" fmla="*/ 994449 h 1299249"/>
              <a:gd name="connsiteX91" fmla="*/ 1656388 w 3743807"/>
              <a:gd name="connsiteY91" fmla="*/ 994449 h 1299249"/>
              <a:gd name="connsiteX92" fmla="*/ 1672070 w 3743807"/>
              <a:gd name="connsiteY92" fmla="*/ 1032092 h 1299249"/>
              <a:gd name="connsiteX93" fmla="*/ 1684097 w 3743807"/>
              <a:gd name="connsiteY93" fmla="*/ 1022158 h 1299249"/>
              <a:gd name="connsiteX94" fmla="*/ 1684097 w 3743807"/>
              <a:gd name="connsiteY94" fmla="*/ 1031394 h 1299249"/>
              <a:gd name="connsiteX95" fmla="*/ 1721043 w 3743807"/>
              <a:gd name="connsiteY95" fmla="*/ 1031394 h 1299249"/>
              <a:gd name="connsiteX96" fmla="*/ 1721043 w 3743807"/>
              <a:gd name="connsiteY96" fmla="*/ 1062182 h 1299249"/>
              <a:gd name="connsiteX97" fmla="*/ 1748752 w 3743807"/>
              <a:gd name="connsiteY97" fmla="*/ 1062182 h 1299249"/>
              <a:gd name="connsiteX98" fmla="*/ 1748752 w 3743807"/>
              <a:gd name="connsiteY98" fmla="*/ 1074497 h 1299249"/>
              <a:gd name="connsiteX99" fmla="*/ 1782619 w 3743807"/>
              <a:gd name="connsiteY99" fmla="*/ 1074497 h 1299249"/>
              <a:gd name="connsiteX100" fmla="*/ 1794934 w 3743807"/>
              <a:gd name="connsiteY100" fmla="*/ 1086812 h 1299249"/>
              <a:gd name="connsiteX101" fmla="*/ 1878061 w 3743807"/>
              <a:gd name="connsiteY101" fmla="*/ 1086812 h 1299249"/>
              <a:gd name="connsiteX102" fmla="*/ 1878061 w 3743807"/>
              <a:gd name="connsiteY102" fmla="*/ 1117600 h 1299249"/>
              <a:gd name="connsiteX103" fmla="*/ 1942716 w 3743807"/>
              <a:gd name="connsiteY103" fmla="*/ 1117600 h 1299249"/>
              <a:gd name="connsiteX104" fmla="*/ 1942716 w 3743807"/>
              <a:gd name="connsiteY104" fmla="*/ 1126837 h 1299249"/>
              <a:gd name="connsiteX105" fmla="*/ 2053552 w 3743807"/>
              <a:gd name="connsiteY105" fmla="*/ 1126837 h 1299249"/>
              <a:gd name="connsiteX106" fmla="*/ 2053552 w 3743807"/>
              <a:gd name="connsiteY106" fmla="*/ 1148388 h 1299249"/>
              <a:gd name="connsiteX107" fmla="*/ 2241358 w 3743807"/>
              <a:gd name="connsiteY107" fmla="*/ 1148388 h 1299249"/>
              <a:gd name="connsiteX108" fmla="*/ 2241358 w 3743807"/>
              <a:gd name="connsiteY108" fmla="*/ 1176097 h 1299249"/>
              <a:gd name="connsiteX109" fmla="*/ 2401455 w 3743807"/>
              <a:gd name="connsiteY109" fmla="*/ 1176097 h 1299249"/>
              <a:gd name="connsiteX110" fmla="*/ 2401455 w 3743807"/>
              <a:gd name="connsiteY110" fmla="*/ 1188412 h 1299249"/>
              <a:gd name="connsiteX111" fmla="*/ 2515370 w 3743807"/>
              <a:gd name="connsiteY111" fmla="*/ 1188412 h 1299249"/>
              <a:gd name="connsiteX112" fmla="*/ 2549237 w 3743807"/>
              <a:gd name="connsiteY112" fmla="*/ 1209964 h 1299249"/>
              <a:gd name="connsiteX113" fmla="*/ 2786304 w 3743807"/>
              <a:gd name="connsiteY113" fmla="*/ 1216122 h 1299249"/>
              <a:gd name="connsiteX114" fmla="*/ 2786304 w 3743807"/>
              <a:gd name="connsiteY114" fmla="*/ 1228437 h 1299249"/>
              <a:gd name="connsiteX115" fmla="*/ 2804776 w 3743807"/>
              <a:gd name="connsiteY115" fmla="*/ 1228437 h 1299249"/>
              <a:gd name="connsiteX116" fmla="*/ 2804776 w 3743807"/>
              <a:gd name="connsiteY116" fmla="*/ 1253067 h 1299249"/>
              <a:gd name="connsiteX117" fmla="*/ 2952558 w 3743807"/>
              <a:gd name="connsiteY117" fmla="*/ 1253067 h 1299249"/>
              <a:gd name="connsiteX118" fmla="*/ 2952558 w 3743807"/>
              <a:gd name="connsiteY118" fmla="*/ 1299249 h 1299249"/>
              <a:gd name="connsiteX119" fmla="*/ 3743807 w 3743807"/>
              <a:gd name="connsiteY119" fmla="*/ 1299249 h 1299249"/>
              <a:gd name="connsiteX0" fmla="*/ 0 w 3743807"/>
              <a:gd name="connsiteY0" fmla="*/ 0 h 1299249"/>
              <a:gd name="connsiteX1" fmla="*/ 98522 w 3743807"/>
              <a:gd name="connsiteY1" fmla="*/ 0 h 1299249"/>
              <a:gd name="connsiteX2" fmla="*/ 98522 w 3743807"/>
              <a:gd name="connsiteY2" fmla="*/ 21552 h 1299249"/>
              <a:gd name="connsiteX3" fmla="*/ 150861 w 3743807"/>
              <a:gd name="connsiteY3" fmla="*/ 21552 h 1299249"/>
              <a:gd name="connsiteX4" fmla="*/ 150861 w 3743807"/>
              <a:gd name="connsiteY4" fmla="*/ 36946 h 1299249"/>
              <a:gd name="connsiteX5" fmla="*/ 150861 w 3743807"/>
              <a:gd name="connsiteY5" fmla="*/ 36946 h 1299249"/>
              <a:gd name="connsiteX6" fmla="*/ 175491 w 3743807"/>
              <a:gd name="connsiteY6" fmla="*/ 52340 h 1299249"/>
              <a:gd name="connsiteX7" fmla="*/ 206279 w 3743807"/>
              <a:gd name="connsiteY7" fmla="*/ 52340 h 1299249"/>
              <a:gd name="connsiteX8" fmla="*/ 215516 w 3743807"/>
              <a:gd name="connsiteY8" fmla="*/ 61577 h 1299249"/>
              <a:gd name="connsiteX9" fmla="*/ 243225 w 3743807"/>
              <a:gd name="connsiteY9" fmla="*/ 61577 h 1299249"/>
              <a:gd name="connsiteX10" fmla="*/ 243225 w 3743807"/>
              <a:gd name="connsiteY10" fmla="*/ 86206 h 1299249"/>
              <a:gd name="connsiteX11" fmla="*/ 286328 w 3743807"/>
              <a:gd name="connsiteY11" fmla="*/ 86206 h 1299249"/>
              <a:gd name="connsiteX12" fmla="*/ 286328 w 3743807"/>
              <a:gd name="connsiteY12" fmla="*/ 113915 h 1299249"/>
              <a:gd name="connsiteX13" fmla="*/ 320194 w 3743807"/>
              <a:gd name="connsiteY13" fmla="*/ 113915 h 1299249"/>
              <a:gd name="connsiteX14" fmla="*/ 320194 w 3743807"/>
              <a:gd name="connsiteY14" fmla="*/ 144703 h 1299249"/>
              <a:gd name="connsiteX15" fmla="*/ 335588 w 3743807"/>
              <a:gd name="connsiteY15" fmla="*/ 144703 h 1299249"/>
              <a:gd name="connsiteX16" fmla="*/ 357140 w 3743807"/>
              <a:gd name="connsiteY16" fmla="*/ 166255 h 1299249"/>
              <a:gd name="connsiteX17" fmla="*/ 381770 w 3743807"/>
              <a:gd name="connsiteY17" fmla="*/ 190885 h 1299249"/>
              <a:gd name="connsiteX18" fmla="*/ 391007 w 3743807"/>
              <a:gd name="connsiteY18" fmla="*/ 200122 h 1299249"/>
              <a:gd name="connsiteX19" fmla="*/ 434110 w 3743807"/>
              <a:gd name="connsiteY19" fmla="*/ 200122 h 1299249"/>
              <a:gd name="connsiteX20" fmla="*/ 434110 w 3743807"/>
              <a:gd name="connsiteY20" fmla="*/ 240146 h 1299249"/>
              <a:gd name="connsiteX21" fmla="*/ 458740 w 3743807"/>
              <a:gd name="connsiteY21" fmla="*/ 240146 h 1299249"/>
              <a:gd name="connsiteX22" fmla="*/ 458740 w 3743807"/>
              <a:gd name="connsiteY22" fmla="*/ 255540 h 1299249"/>
              <a:gd name="connsiteX23" fmla="*/ 458740 w 3743807"/>
              <a:gd name="connsiteY23" fmla="*/ 255540 h 1299249"/>
              <a:gd name="connsiteX24" fmla="*/ 483370 w 3743807"/>
              <a:gd name="connsiteY24" fmla="*/ 280170 h 1299249"/>
              <a:gd name="connsiteX25" fmla="*/ 489528 w 3743807"/>
              <a:gd name="connsiteY25" fmla="*/ 286328 h 1299249"/>
              <a:gd name="connsiteX26" fmla="*/ 489528 w 3743807"/>
              <a:gd name="connsiteY26" fmla="*/ 304800 h 1299249"/>
              <a:gd name="connsiteX27" fmla="*/ 529552 w 3743807"/>
              <a:gd name="connsiteY27" fmla="*/ 304800 h 1299249"/>
              <a:gd name="connsiteX28" fmla="*/ 529552 w 3743807"/>
              <a:gd name="connsiteY28" fmla="*/ 335588 h 1299249"/>
              <a:gd name="connsiteX29" fmla="*/ 554182 w 3743807"/>
              <a:gd name="connsiteY29" fmla="*/ 335588 h 1299249"/>
              <a:gd name="connsiteX30" fmla="*/ 554182 w 3743807"/>
              <a:gd name="connsiteY30" fmla="*/ 344825 h 1299249"/>
              <a:gd name="connsiteX31" fmla="*/ 572655 w 3743807"/>
              <a:gd name="connsiteY31" fmla="*/ 344825 h 1299249"/>
              <a:gd name="connsiteX32" fmla="*/ 572655 w 3743807"/>
              <a:gd name="connsiteY32" fmla="*/ 381770 h 1299249"/>
              <a:gd name="connsiteX33" fmla="*/ 578813 w 3743807"/>
              <a:gd name="connsiteY33" fmla="*/ 387928 h 1299249"/>
              <a:gd name="connsiteX34" fmla="*/ 578813 w 3743807"/>
              <a:gd name="connsiteY34" fmla="*/ 403322 h 1299249"/>
              <a:gd name="connsiteX35" fmla="*/ 609600 w 3743807"/>
              <a:gd name="connsiteY35" fmla="*/ 403322 h 1299249"/>
              <a:gd name="connsiteX36" fmla="*/ 609600 w 3743807"/>
              <a:gd name="connsiteY36" fmla="*/ 424873 h 1299249"/>
              <a:gd name="connsiteX37" fmla="*/ 649625 w 3743807"/>
              <a:gd name="connsiteY37" fmla="*/ 427952 h 1299249"/>
              <a:gd name="connsiteX38" fmla="*/ 655782 w 3743807"/>
              <a:gd name="connsiteY38" fmla="*/ 446425 h 1299249"/>
              <a:gd name="connsiteX39" fmla="*/ 668097 w 3743807"/>
              <a:gd name="connsiteY39" fmla="*/ 446425 h 1299249"/>
              <a:gd name="connsiteX40" fmla="*/ 668097 w 3743807"/>
              <a:gd name="connsiteY40" fmla="*/ 480291 h 1299249"/>
              <a:gd name="connsiteX41" fmla="*/ 692728 w 3743807"/>
              <a:gd name="connsiteY41" fmla="*/ 480291 h 1299249"/>
              <a:gd name="connsiteX42" fmla="*/ 692728 w 3743807"/>
              <a:gd name="connsiteY42" fmla="*/ 492606 h 1299249"/>
              <a:gd name="connsiteX43" fmla="*/ 714279 w 3743807"/>
              <a:gd name="connsiteY43" fmla="*/ 492606 h 1299249"/>
              <a:gd name="connsiteX44" fmla="*/ 714279 w 3743807"/>
              <a:gd name="connsiteY44" fmla="*/ 504922 h 1299249"/>
              <a:gd name="connsiteX45" fmla="*/ 748146 w 3743807"/>
              <a:gd name="connsiteY45" fmla="*/ 504922 h 1299249"/>
              <a:gd name="connsiteX46" fmla="*/ 748146 w 3743807"/>
              <a:gd name="connsiteY46" fmla="*/ 526473 h 1299249"/>
              <a:gd name="connsiteX47" fmla="*/ 778934 w 3743807"/>
              <a:gd name="connsiteY47" fmla="*/ 526473 h 1299249"/>
              <a:gd name="connsiteX48" fmla="*/ 778934 w 3743807"/>
              <a:gd name="connsiteY48" fmla="*/ 541867 h 1299249"/>
              <a:gd name="connsiteX49" fmla="*/ 815879 w 3743807"/>
              <a:gd name="connsiteY49" fmla="*/ 541867 h 1299249"/>
              <a:gd name="connsiteX50" fmla="*/ 815879 w 3743807"/>
              <a:gd name="connsiteY50" fmla="*/ 572655 h 1299249"/>
              <a:gd name="connsiteX51" fmla="*/ 858982 w 3743807"/>
              <a:gd name="connsiteY51" fmla="*/ 572655 h 1299249"/>
              <a:gd name="connsiteX52" fmla="*/ 858982 w 3743807"/>
              <a:gd name="connsiteY52" fmla="*/ 588049 h 1299249"/>
              <a:gd name="connsiteX53" fmla="*/ 880534 w 3743807"/>
              <a:gd name="connsiteY53" fmla="*/ 588049 h 1299249"/>
              <a:gd name="connsiteX54" fmla="*/ 880534 w 3743807"/>
              <a:gd name="connsiteY54" fmla="*/ 606522 h 1299249"/>
              <a:gd name="connsiteX55" fmla="*/ 920558 w 3743807"/>
              <a:gd name="connsiteY55" fmla="*/ 606522 h 1299249"/>
              <a:gd name="connsiteX56" fmla="*/ 920558 w 3743807"/>
              <a:gd name="connsiteY56" fmla="*/ 640388 h 1299249"/>
              <a:gd name="connsiteX57" fmla="*/ 975976 w 3743807"/>
              <a:gd name="connsiteY57" fmla="*/ 640388 h 1299249"/>
              <a:gd name="connsiteX58" fmla="*/ 975976 w 3743807"/>
              <a:gd name="connsiteY58" fmla="*/ 674255 h 1299249"/>
              <a:gd name="connsiteX59" fmla="*/ 1012922 w 3743807"/>
              <a:gd name="connsiteY59" fmla="*/ 674255 h 1299249"/>
              <a:gd name="connsiteX60" fmla="*/ 1012922 w 3743807"/>
              <a:gd name="connsiteY60" fmla="*/ 701964 h 1299249"/>
              <a:gd name="connsiteX61" fmla="*/ 1034473 w 3743807"/>
              <a:gd name="connsiteY61" fmla="*/ 701964 h 1299249"/>
              <a:gd name="connsiteX62" fmla="*/ 1034473 w 3743807"/>
              <a:gd name="connsiteY62" fmla="*/ 714279 h 1299249"/>
              <a:gd name="connsiteX63" fmla="*/ 1059104 w 3743807"/>
              <a:gd name="connsiteY63" fmla="*/ 714279 h 1299249"/>
              <a:gd name="connsiteX64" fmla="*/ 1059104 w 3743807"/>
              <a:gd name="connsiteY64" fmla="*/ 735831 h 1299249"/>
              <a:gd name="connsiteX65" fmla="*/ 1071419 w 3743807"/>
              <a:gd name="connsiteY65" fmla="*/ 735831 h 1299249"/>
              <a:gd name="connsiteX66" fmla="*/ 1071419 w 3743807"/>
              <a:gd name="connsiteY66" fmla="*/ 766619 h 1299249"/>
              <a:gd name="connsiteX67" fmla="*/ 1145310 w 3743807"/>
              <a:gd name="connsiteY67" fmla="*/ 766619 h 1299249"/>
              <a:gd name="connsiteX68" fmla="*/ 1145310 w 3743807"/>
              <a:gd name="connsiteY68" fmla="*/ 782012 h 1299249"/>
              <a:gd name="connsiteX69" fmla="*/ 1166861 w 3743807"/>
              <a:gd name="connsiteY69" fmla="*/ 782012 h 1299249"/>
              <a:gd name="connsiteX70" fmla="*/ 1166861 w 3743807"/>
              <a:gd name="connsiteY70" fmla="*/ 794328 h 1299249"/>
              <a:gd name="connsiteX71" fmla="*/ 1213043 w 3743807"/>
              <a:gd name="connsiteY71" fmla="*/ 794328 h 1299249"/>
              <a:gd name="connsiteX72" fmla="*/ 1213043 w 3743807"/>
              <a:gd name="connsiteY72" fmla="*/ 806643 h 1299249"/>
              <a:gd name="connsiteX73" fmla="*/ 1240752 w 3743807"/>
              <a:gd name="connsiteY73" fmla="*/ 806643 h 1299249"/>
              <a:gd name="connsiteX74" fmla="*/ 1240752 w 3743807"/>
              <a:gd name="connsiteY74" fmla="*/ 828194 h 1299249"/>
              <a:gd name="connsiteX75" fmla="*/ 1274619 w 3743807"/>
              <a:gd name="connsiteY75" fmla="*/ 828194 h 1299249"/>
              <a:gd name="connsiteX76" fmla="*/ 1274619 w 3743807"/>
              <a:gd name="connsiteY76" fmla="*/ 855903 h 1299249"/>
              <a:gd name="connsiteX77" fmla="*/ 1314643 w 3743807"/>
              <a:gd name="connsiteY77" fmla="*/ 855903 h 1299249"/>
              <a:gd name="connsiteX78" fmla="*/ 1317722 w 3743807"/>
              <a:gd name="connsiteY78" fmla="*/ 874376 h 1299249"/>
              <a:gd name="connsiteX79" fmla="*/ 1342352 w 3743807"/>
              <a:gd name="connsiteY79" fmla="*/ 874376 h 1299249"/>
              <a:gd name="connsiteX80" fmla="*/ 1342352 w 3743807"/>
              <a:gd name="connsiteY80" fmla="*/ 892849 h 1299249"/>
              <a:gd name="connsiteX81" fmla="*/ 1379297 w 3743807"/>
              <a:gd name="connsiteY81" fmla="*/ 892849 h 1299249"/>
              <a:gd name="connsiteX82" fmla="*/ 1379297 w 3743807"/>
              <a:gd name="connsiteY82" fmla="*/ 914400 h 1299249"/>
              <a:gd name="connsiteX83" fmla="*/ 1422400 w 3743807"/>
              <a:gd name="connsiteY83" fmla="*/ 914400 h 1299249"/>
              <a:gd name="connsiteX84" fmla="*/ 1422400 w 3743807"/>
              <a:gd name="connsiteY84" fmla="*/ 945188 h 1299249"/>
              <a:gd name="connsiteX85" fmla="*/ 1468582 w 3743807"/>
              <a:gd name="connsiteY85" fmla="*/ 945188 h 1299249"/>
              <a:gd name="connsiteX86" fmla="*/ 1468582 w 3743807"/>
              <a:gd name="connsiteY86" fmla="*/ 966740 h 1299249"/>
              <a:gd name="connsiteX87" fmla="*/ 1517843 w 3743807"/>
              <a:gd name="connsiteY87" fmla="*/ 966740 h 1299249"/>
              <a:gd name="connsiteX88" fmla="*/ 1517843 w 3743807"/>
              <a:gd name="connsiteY88" fmla="*/ 982134 h 1299249"/>
              <a:gd name="connsiteX89" fmla="*/ 1545552 w 3743807"/>
              <a:gd name="connsiteY89" fmla="*/ 982134 h 1299249"/>
              <a:gd name="connsiteX90" fmla="*/ 1545552 w 3743807"/>
              <a:gd name="connsiteY90" fmla="*/ 994449 h 1299249"/>
              <a:gd name="connsiteX91" fmla="*/ 1656388 w 3743807"/>
              <a:gd name="connsiteY91" fmla="*/ 994449 h 1299249"/>
              <a:gd name="connsiteX92" fmla="*/ 1669689 w 3743807"/>
              <a:gd name="connsiteY92" fmla="*/ 1027329 h 1299249"/>
              <a:gd name="connsiteX93" fmla="*/ 1684097 w 3743807"/>
              <a:gd name="connsiteY93" fmla="*/ 1022158 h 1299249"/>
              <a:gd name="connsiteX94" fmla="*/ 1684097 w 3743807"/>
              <a:gd name="connsiteY94" fmla="*/ 1031394 h 1299249"/>
              <a:gd name="connsiteX95" fmla="*/ 1721043 w 3743807"/>
              <a:gd name="connsiteY95" fmla="*/ 1031394 h 1299249"/>
              <a:gd name="connsiteX96" fmla="*/ 1721043 w 3743807"/>
              <a:gd name="connsiteY96" fmla="*/ 1062182 h 1299249"/>
              <a:gd name="connsiteX97" fmla="*/ 1748752 w 3743807"/>
              <a:gd name="connsiteY97" fmla="*/ 1062182 h 1299249"/>
              <a:gd name="connsiteX98" fmla="*/ 1748752 w 3743807"/>
              <a:gd name="connsiteY98" fmla="*/ 1074497 h 1299249"/>
              <a:gd name="connsiteX99" fmla="*/ 1782619 w 3743807"/>
              <a:gd name="connsiteY99" fmla="*/ 1074497 h 1299249"/>
              <a:gd name="connsiteX100" fmla="*/ 1794934 w 3743807"/>
              <a:gd name="connsiteY100" fmla="*/ 1086812 h 1299249"/>
              <a:gd name="connsiteX101" fmla="*/ 1878061 w 3743807"/>
              <a:gd name="connsiteY101" fmla="*/ 1086812 h 1299249"/>
              <a:gd name="connsiteX102" fmla="*/ 1878061 w 3743807"/>
              <a:gd name="connsiteY102" fmla="*/ 1117600 h 1299249"/>
              <a:gd name="connsiteX103" fmla="*/ 1942716 w 3743807"/>
              <a:gd name="connsiteY103" fmla="*/ 1117600 h 1299249"/>
              <a:gd name="connsiteX104" fmla="*/ 1942716 w 3743807"/>
              <a:gd name="connsiteY104" fmla="*/ 1126837 h 1299249"/>
              <a:gd name="connsiteX105" fmla="*/ 2053552 w 3743807"/>
              <a:gd name="connsiteY105" fmla="*/ 1126837 h 1299249"/>
              <a:gd name="connsiteX106" fmla="*/ 2053552 w 3743807"/>
              <a:gd name="connsiteY106" fmla="*/ 1148388 h 1299249"/>
              <a:gd name="connsiteX107" fmla="*/ 2241358 w 3743807"/>
              <a:gd name="connsiteY107" fmla="*/ 1148388 h 1299249"/>
              <a:gd name="connsiteX108" fmla="*/ 2241358 w 3743807"/>
              <a:gd name="connsiteY108" fmla="*/ 1176097 h 1299249"/>
              <a:gd name="connsiteX109" fmla="*/ 2401455 w 3743807"/>
              <a:gd name="connsiteY109" fmla="*/ 1176097 h 1299249"/>
              <a:gd name="connsiteX110" fmla="*/ 2401455 w 3743807"/>
              <a:gd name="connsiteY110" fmla="*/ 1188412 h 1299249"/>
              <a:gd name="connsiteX111" fmla="*/ 2515370 w 3743807"/>
              <a:gd name="connsiteY111" fmla="*/ 1188412 h 1299249"/>
              <a:gd name="connsiteX112" fmla="*/ 2549237 w 3743807"/>
              <a:gd name="connsiteY112" fmla="*/ 1209964 h 1299249"/>
              <a:gd name="connsiteX113" fmla="*/ 2786304 w 3743807"/>
              <a:gd name="connsiteY113" fmla="*/ 1216122 h 1299249"/>
              <a:gd name="connsiteX114" fmla="*/ 2786304 w 3743807"/>
              <a:gd name="connsiteY114" fmla="*/ 1228437 h 1299249"/>
              <a:gd name="connsiteX115" fmla="*/ 2804776 w 3743807"/>
              <a:gd name="connsiteY115" fmla="*/ 1228437 h 1299249"/>
              <a:gd name="connsiteX116" fmla="*/ 2804776 w 3743807"/>
              <a:gd name="connsiteY116" fmla="*/ 1253067 h 1299249"/>
              <a:gd name="connsiteX117" fmla="*/ 2952558 w 3743807"/>
              <a:gd name="connsiteY117" fmla="*/ 1253067 h 1299249"/>
              <a:gd name="connsiteX118" fmla="*/ 2952558 w 3743807"/>
              <a:gd name="connsiteY118" fmla="*/ 1299249 h 1299249"/>
              <a:gd name="connsiteX119" fmla="*/ 3743807 w 3743807"/>
              <a:gd name="connsiteY119" fmla="*/ 1299249 h 1299249"/>
              <a:gd name="connsiteX0" fmla="*/ 0 w 3743807"/>
              <a:gd name="connsiteY0" fmla="*/ 0 h 1299249"/>
              <a:gd name="connsiteX1" fmla="*/ 98522 w 3743807"/>
              <a:gd name="connsiteY1" fmla="*/ 0 h 1299249"/>
              <a:gd name="connsiteX2" fmla="*/ 98522 w 3743807"/>
              <a:gd name="connsiteY2" fmla="*/ 21552 h 1299249"/>
              <a:gd name="connsiteX3" fmla="*/ 150861 w 3743807"/>
              <a:gd name="connsiteY3" fmla="*/ 21552 h 1299249"/>
              <a:gd name="connsiteX4" fmla="*/ 150861 w 3743807"/>
              <a:gd name="connsiteY4" fmla="*/ 36946 h 1299249"/>
              <a:gd name="connsiteX5" fmla="*/ 150861 w 3743807"/>
              <a:gd name="connsiteY5" fmla="*/ 36946 h 1299249"/>
              <a:gd name="connsiteX6" fmla="*/ 175491 w 3743807"/>
              <a:gd name="connsiteY6" fmla="*/ 52340 h 1299249"/>
              <a:gd name="connsiteX7" fmla="*/ 206279 w 3743807"/>
              <a:gd name="connsiteY7" fmla="*/ 52340 h 1299249"/>
              <a:gd name="connsiteX8" fmla="*/ 215516 w 3743807"/>
              <a:gd name="connsiteY8" fmla="*/ 61577 h 1299249"/>
              <a:gd name="connsiteX9" fmla="*/ 243225 w 3743807"/>
              <a:gd name="connsiteY9" fmla="*/ 61577 h 1299249"/>
              <a:gd name="connsiteX10" fmla="*/ 243225 w 3743807"/>
              <a:gd name="connsiteY10" fmla="*/ 86206 h 1299249"/>
              <a:gd name="connsiteX11" fmla="*/ 286328 w 3743807"/>
              <a:gd name="connsiteY11" fmla="*/ 86206 h 1299249"/>
              <a:gd name="connsiteX12" fmla="*/ 286328 w 3743807"/>
              <a:gd name="connsiteY12" fmla="*/ 113915 h 1299249"/>
              <a:gd name="connsiteX13" fmla="*/ 320194 w 3743807"/>
              <a:gd name="connsiteY13" fmla="*/ 113915 h 1299249"/>
              <a:gd name="connsiteX14" fmla="*/ 320194 w 3743807"/>
              <a:gd name="connsiteY14" fmla="*/ 144703 h 1299249"/>
              <a:gd name="connsiteX15" fmla="*/ 335588 w 3743807"/>
              <a:gd name="connsiteY15" fmla="*/ 144703 h 1299249"/>
              <a:gd name="connsiteX16" fmla="*/ 357140 w 3743807"/>
              <a:gd name="connsiteY16" fmla="*/ 166255 h 1299249"/>
              <a:gd name="connsiteX17" fmla="*/ 381770 w 3743807"/>
              <a:gd name="connsiteY17" fmla="*/ 190885 h 1299249"/>
              <a:gd name="connsiteX18" fmla="*/ 391007 w 3743807"/>
              <a:gd name="connsiteY18" fmla="*/ 200122 h 1299249"/>
              <a:gd name="connsiteX19" fmla="*/ 434110 w 3743807"/>
              <a:gd name="connsiteY19" fmla="*/ 200122 h 1299249"/>
              <a:gd name="connsiteX20" fmla="*/ 434110 w 3743807"/>
              <a:gd name="connsiteY20" fmla="*/ 240146 h 1299249"/>
              <a:gd name="connsiteX21" fmla="*/ 458740 w 3743807"/>
              <a:gd name="connsiteY21" fmla="*/ 240146 h 1299249"/>
              <a:gd name="connsiteX22" fmla="*/ 458740 w 3743807"/>
              <a:gd name="connsiteY22" fmla="*/ 255540 h 1299249"/>
              <a:gd name="connsiteX23" fmla="*/ 458740 w 3743807"/>
              <a:gd name="connsiteY23" fmla="*/ 255540 h 1299249"/>
              <a:gd name="connsiteX24" fmla="*/ 483370 w 3743807"/>
              <a:gd name="connsiteY24" fmla="*/ 280170 h 1299249"/>
              <a:gd name="connsiteX25" fmla="*/ 489528 w 3743807"/>
              <a:gd name="connsiteY25" fmla="*/ 286328 h 1299249"/>
              <a:gd name="connsiteX26" fmla="*/ 489528 w 3743807"/>
              <a:gd name="connsiteY26" fmla="*/ 304800 h 1299249"/>
              <a:gd name="connsiteX27" fmla="*/ 529552 w 3743807"/>
              <a:gd name="connsiteY27" fmla="*/ 304800 h 1299249"/>
              <a:gd name="connsiteX28" fmla="*/ 529552 w 3743807"/>
              <a:gd name="connsiteY28" fmla="*/ 335588 h 1299249"/>
              <a:gd name="connsiteX29" fmla="*/ 554182 w 3743807"/>
              <a:gd name="connsiteY29" fmla="*/ 335588 h 1299249"/>
              <a:gd name="connsiteX30" fmla="*/ 554182 w 3743807"/>
              <a:gd name="connsiteY30" fmla="*/ 344825 h 1299249"/>
              <a:gd name="connsiteX31" fmla="*/ 572655 w 3743807"/>
              <a:gd name="connsiteY31" fmla="*/ 344825 h 1299249"/>
              <a:gd name="connsiteX32" fmla="*/ 572655 w 3743807"/>
              <a:gd name="connsiteY32" fmla="*/ 381770 h 1299249"/>
              <a:gd name="connsiteX33" fmla="*/ 578813 w 3743807"/>
              <a:gd name="connsiteY33" fmla="*/ 387928 h 1299249"/>
              <a:gd name="connsiteX34" fmla="*/ 578813 w 3743807"/>
              <a:gd name="connsiteY34" fmla="*/ 403322 h 1299249"/>
              <a:gd name="connsiteX35" fmla="*/ 609600 w 3743807"/>
              <a:gd name="connsiteY35" fmla="*/ 403322 h 1299249"/>
              <a:gd name="connsiteX36" fmla="*/ 609600 w 3743807"/>
              <a:gd name="connsiteY36" fmla="*/ 424873 h 1299249"/>
              <a:gd name="connsiteX37" fmla="*/ 649625 w 3743807"/>
              <a:gd name="connsiteY37" fmla="*/ 427952 h 1299249"/>
              <a:gd name="connsiteX38" fmla="*/ 655782 w 3743807"/>
              <a:gd name="connsiteY38" fmla="*/ 446425 h 1299249"/>
              <a:gd name="connsiteX39" fmla="*/ 668097 w 3743807"/>
              <a:gd name="connsiteY39" fmla="*/ 446425 h 1299249"/>
              <a:gd name="connsiteX40" fmla="*/ 668097 w 3743807"/>
              <a:gd name="connsiteY40" fmla="*/ 480291 h 1299249"/>
              <a:gd name="connsiteX41" fmla="*/ 692728 w 3743807"/>
              <a:gd name="connsiteY41" fmla="*/ 480291 h 1299249"/>
              <a:gd name="connsiteX42" fmla="*/ 692728 w 3743807"/>
              <a:gd name="connsiteY42" fmla="*/ 492606 h 1299249"/>
              <a:gd name="connsiteX43" fmla="*/ 714279 w 3743807"/>
              <a:gd name="connsiteY43" fmla="*/ 492606 h 1299249"/>
              <a:gd name="connsiteX44" fmla="*/ 714279 w 3743807"/>
              <a:gd name="connsiteY44" fmla="*/ 504922 h 1299249"/>
              <a:gd name="connsiteX45" fmla="*/ 748146 w 3743807"/>
              <a:gd name="connsiteY45" fmla="*/ 504922 h 1299249"/>
              <a:gd name="connsiteX46" fmla="*/ 748146 w 3743807"/>
              <a:gd name="connsiteY46" fmla="*/ 526473 h 1299249"/>
              <a:gd name="connsiteX47" fmla="*/ 778934 w 3743807"/>
              <a:gd name="connsiteY47" fmla="*/ 526473 h 1299249"/>
              <a:gd name="connsiteX48" fmla="*/ 778934 w 3743807"/>
              <a:gd name="connsiteY48" fmla="*/ 541867 h 1299249"/>
              <a:gd name="connsiteX49" fmla="*/ 815879 w 3743807"/>
              <a:gd name="connsiteY49" fmla="*/ 541867 h 1299249"/>
              <a:gd name="connsiteX50" fmla="*/ 815879 w 3743807"/>
              <a:gd name="connsiteY50" fmla="*/ 572655 h 1299249"/>
              <a:gd name="connsiteX51" fmla="*/ 858982 w 3743807"/>
              <a:gd name="connsiteY51" fmla="*/ 572655 h 1299249"/>
              <a:gd name="connsiteX52" fmla="*/ 858982 w 3743807"/>
              <a:gd name="connsiteY52" fmla="*/ 588049 h 1299249"/>
              <a:gd name="connsiteX53" fmla="*/ 880534 w 3743807"/>
              <a:gd name="connsiteY53" fmla="*/ 588049 h 1299249"/>
              <a:gd name="connsiteX54" fmla="*/ 880534 w 3743807"/>
              <a:gd name="connsiteY54" fmla="*/ 606522 h 1299249"/>
              <a:gd name="connsiteX55" fmla="*/ 920558 w 3743807"/>
              <a:gd name="connsiteY55" fmla="*/ 606522 h 1299249"/>
              <a:gd name="connsiteX56" fmla="*/ 920558 w 3743807"/>
              <a:gd name="connsiteY56" fmla="*/ 640388 h 1299249"/>
              <a:gd name="connsiteX57" fmla="*/ 975976 w 3743807"/>
              <a:gd name="connsiteY57" fmla="*/ 640388 h 1299249"/>
              <a:gd name="connsiteX58" fmla="*/ 975976 w 3743807"/>
              <a:gd name="connsiteY58" fmla="*/ 674255 h 1299249"/>
              <a:gd name="connsiteX59" fmla="*/ 1012922 w 3743807"/>
              <a:gd name="connsiteY59" fmla="*/ 674255 h 1299249"/>
              <a:gd name="connsiteX60" fmla="*/ 1012922 w 3743807"/>
              <a:gd name="connsiteY60" fmla="*/ 701964 h 1299249"/>
              <a:gd name="connsiteX61" fmla="*/ 1034473 w 3743807"/>
              <a:gd name="connsiteY61" fmla="*/ 701964 h 1299249"/>
              <a:gd name="connsiteX62" fmla="*/ 1034473 w 3743807"/>
              <a:gd name="connsiteY62" fmla="*/ 714279 h 1299249"/>
              <a:gd name="connsiteX63" fmla="*/ 1059104 w 3743807"/>
              <a:gd name="connsiteY63" fmla="*/ 714279 h 1299249"/>
              <a:gd name="connsiteX64" fmla="*/ 1059104 w 3743807"/>
              <a:gd name="connsiteY64" fmla="*/ 735831 h 1299249"/>
              <a:gd name="connsiteX65" fmla="*/ 1071419 w 3743807"/>
              <a:gd name="connsiteY65" fmla="*/ 735831 h 1299249"/>
              <a:gd name="connsiteX66" fmla="*/ 1071419 w 3743807"/>
              <a:gd name="connsiteY66" fmla="*/ 766619 h 1299249"/>
              <a:gd name="connsiteX67" fmla="*/ 1145310 w 3743807"/>
              <a:gd name="connsiteY67" fmla="*/ 766619 h 1299249"/>
              <a:gd name="connsiteX68" fmla="*/ 1145310 w 3743807"/>
              <a:gd name="connsiteY68" fmla="*/ 782012 h 1299249"/>
              <a:gd name="connsiteX69" fmla="*/ 1166861 w 3743807"/>
              <a:gd name="connsiteY69" fmla="*/ 782012 h 1299249"/>
              <a:gd name="connsiteX70" fmla="*/ 1166861 w 3743807"/>
              <a:gd name="connsiteY70" fmla="*/ 794328 h 1299249"/>
              <a:gd name="connsiteX71" fmla="*/ 1213043 w 3743807"/>
              <a:gd name="connsiteY71" fmla="*/ 794328 h 1299249"/>
              <a:gd name="connsiteX72" fmla="*/ 1213043 w 3743807"/>
              <a:gd name="connsiteY72" fmla="*/ 806643 h 1299249"/>
              <a:gd name="connsiteX73" fmla="*/ 1240752 w 3743807"/>
              <a:gd name="connsiteY73" fmla="*/ 806643 h 1299249"/>
              <a:gd name="connsiteX74" fmla="*/ 1240752 w 3743807"/>
              <a:gd name="connsiteY74" fmla="*/ 828194 h 1299249"/>
              <a:gd name="connsiteX75" fmla="*/ 1274619 w 3743807"/>
              <a:gd name="connsiteY75" fmla="*/ 828194 h 1299249"/>
              <a:gd name="connsiteX76" fmla="*/ 1274619 w 3743807"/>
              <a:gd name="connsiteY76" fmla="*/ 855903 h 1299249"/>
              <a:gd name="connsiteX77" fmla="*/ 1314643 w 3743807"/>
              <a:gd name="connsiteY77" fmla="*/ 855903 h 1299249"/>
              <a:gd name="connsiteX78" fmla="*/ 1317722 w 3743807"/>
              <a:gd name="connsiteY78" fmla="*/ 874376 h 1299249"/>
              <a:gd name="connsiteX79" fmla="*/ 1342352 w 3743807"/>
              <a:gd name="connsiteY79" fmla="*/ 874376 h 1299249"/>
              <a:gd name="connsiteX80" fmla="*/ 1342352 w 3743807"/>
              <a:gd name="connsiteY80" fmla="*/ 892849 h 1299249"/>
              <a:gd name="connsiteX81" fmla="*/ 1379297 w 3743807"/>
              <a:gd name="connsiteY81" fmla="*/ 892849 h 1299249"/>
              <a:gd name="connsiteX82" fmla="*/ 1379297 w 3743807"/>
              <a:gd name="connsiteY82" fmla="*/ 914400 h 1299249"/>
              <a:gd name="connsiteX83" fmla="*/ 1422400 w 3743807"/>
              <a:gd name="connsiteY83" fmla="*/ 914400 h 1299249"/>
              <a:gd name="connsiteX84" fmla="*/ 1422400 w 3743807"/>
              <a:gd name="connsiteY84" fmla="*/ 945188 h 1299249"/>
              <a:gd name="connsiteX85" fmla="*/ 1468582 w 3743807"/>
              <a:gd name="connsiteY85" fmla="*/ 945188 h 1299249"/>
              <a:gd name="connsiteX86" fmla="*/ 1468582 w 3743807"/>
              <a:gd name="connsiteY86" fmla="*/ 966740 h 1299249"/>
              <a:gd name="connsiteX87" fmla="*/ 1517843 w 3743807"/>
              <a:gd name="connsiteY87" fmla="*/ 966740 h 1299249"/>
              <a:gd name="connsiteX88" fmla="*/ 1517843 w 3743807"/>
              <a:gd name="connsiteY88" fmla="*/ 982134 h 1299249"/>
              <a:gd name="connsiteX89" fmla="*/ 1545552 w 3743807"/>
              <a:gd name="connsiteY89" fmla="*/ 982134 h 1299249"/>
              <a:gd name="connsiteX90" fmla="*/ 1545552 w 3743807"/>
              <a:gd name="connsiteY90" fmla="*/ 994449 h 1299249"/>
              <a:gd name="connsiteX91" fmla="*/ 1670675 w 3743807"/>
              <a:gd name="connsiteY91" fmla="*/ 994449 h 1299249"/>
              <a:gd name="connsiteX92" fmla="*/ 1669689 w 3743807"/>
              <a:gd name="connsiteY92" fmla="*/ 1027329 h 1299249"/>
              <a:gd name="connsiteX93" fmla="*/ 1684097 w 3743807"/>
              <a:gd name="connsiteY93" fmla="*/ 1022158 h 1299249"/>
              <a:gd name="connsiteX94" fmla="*/ 1684097 w 3743807"/>
              <a:gd name="connsiteY94" fmla="*/ 1031394 h 1299249"/>
              <a:gd name="connsiteX95" fmla="*/ 1721043 w 3743807"/>
              <a:gd name="connsiteY95" fmla="*/ 1031394 h 1299249"/>
              <a:gd name="connsiteX96" fmla="*/ 1721043 w 3743807"/>
              <a:gd name="connsiteY96" fmla="*/ 1062182 h 1299249"/>
              <a:gd name="connsiteX97" fmla="*/ 1748752 w 3743807"/>
              <a:gd name="connsiteY97" fmla="*/ 1062182 h 1299249"/>
              <a:gd name="connsiteX98" fmla="*/ 1748752 w 3743807"/>
              <a:gd name="connsiteY98" fmla="*/ 1074497 h 1299249"/>
              <a:gd name="connsiteX99" fmla="*/ 1782619 w 3743807"/>
              <a:gd name="connsiteY99" fmla="*/ 1074497 h 1299249"/>
              <a:gd name="connsiteX100" fmla="*/ 1794934 w 3743807"/>
              <a:gd name="connsiteY100" fmla="*/ 1086812 h 1299249"/>
              <a:gd name="connsiteX101" fmla="*/ 1878061 w 3743807"/>
              <a:gd name="connsiteY101" fmla="*/ 1086812 h 1299249"/>
              <a:gd name="connsiteX102" fmla="*/ 1878061 w 3743807"/>
              <a:gd name="connsiteY102" fmla="*/ 1117600 h 1299249"/>
              <a:gd name="connsiteX103" fmla="*/ 1942716 w 3743807"/>
              <a:gd name="connsiteY103" fmla="*/ 1117600 h 1299249"/>
              <a:gd name="connsiteX104" fmla="*/ 1942716 w 3743807"/>
              <a:gd name="connsiteY104" fmla="*/ 1126837 h 1299249"/>
              <a:gd name="connsiteX105" fmla="*/ 2053552 w 3743807"/>
              <a:gd name="connsiteY105" fmla="*/ 1126837 h 1299249"/>
              <a:gd name="connsiteX106" fmla="*/ 2053552 w 3743807"/>
              <a:gd name="connsiteY106" fmla="*/ 1148388 h 1299249"/>
              <a:gd name="connsiteX107" fmla="*/ 2241358 w 3743807"/>
              <a:gd name="connsiteY107" fmla="*/ 1148388 h 1299249"/>
              <a:gd name="connsiteX108" fmla="*/ 2241358 w 3743807"/>
              <a:gd name="connsiteY108" fmla="*/ 1176097 h 1299249"/>
              <a:gd name="connsiteX109" fmla="*/ 2401455 w 3743807"/>
              <a:gd name="connsiteY109" fmla="*/ 1176097 h 1299249"/>
              <a:gd name="connsiteX110" fmla="*/ 2401455 w 3743807"/>
              <a:gd name="connsiteY110" fmla="*/ 1188412 h 1299249"/>
              <a:gd name="connsiteX111" fmla="*/ 2515370 w 3743807"/>
              <a:gd name="connsiteY111" fmla="*/ 1188412 h 1299249"/>
              <a:gd name="connsiteX112" fmla="*/ 2549237 w 3743807"/>
              <a:gd name="connsiteY112" fmla="*/ 1209964 h 1299249"/>
              <a:gd name="connsiteX113" fmla="*/ 2786304 w 3743807"/>
              <a:gd name="connsiteY113" fmla="*/ 1216122 h 1299249"/>
              <a:gd name="connsiteX114" fmla="*/ 2786304 w 3743807"/>
              <a:gd name="connsiteY114" fmla="*/ 1228437 h 1299249"/>
              <a:gd name="connsiteX115" fmla="*/ 2804776 w 3743807"/>
              <a:gd name="connsiteY115" fmla="*/ 1228437 h 1299249"/>
              <a:gd name="connsiteX116" fmla="*/ 2804776 w 3743807"/>
              <a:gd name="connsiteY116" fmla="*/ 1253067 h 1299249"/>
              <a:gd name="connsiteX117" fmla="*/ 2952558 w 3743807"/>
              <a:gd name="connsiteY117" fmla="*/ 1253067 h 1299249"/>
              <a:gd name="connsiteX118" fmla="*/ 2952558 w 3743807"/>
              <a:gd name="connsiteY118" fmla="*/ 1299249 h 1299249"/>
              <a:gd name="connsiteX119" fmla="*/ 3743807 w 3743807"/>
              <a:gd name="connsiteY119" fmla="*/ 1299249 h 1299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3743807" h="1299249">
                <a:moveTo>
                  <a:pt x="0" y="0"/>
                </a:moveTo>
                <a:lnTo>
                  <a:pt x="98522" y="0"/>
                </a:lnTo>
                <a:lnTo>
                  <a:pt x="98522" y="21552"/>
                </a:lnTo>
                <a:lnTo>
                  <a:pt x="150861" y="21552"/>
                </a:lnTo>
                <a:lnTo>
                  <a:pt x="150861" y="36946"/>
                </a:lnTo>
                <a:lnTo>
                  <a:pt x="150861" y="36946"/>
                </a:lnTo>
                <a:lnTo>
                  <a:pt x="175491" y="52340"/>
                </a:lnTo>
                <a:lnTo>
                  <a:pt x="206279" y="52340"/>
                </a:lnTo>
                <a:lnTo>
                  <a:pt x="215516" y="61577"/>
                </a:lnTo>
                <a:lnTo>
                  <a:pt x="243225" y="61577"/>
                </a:lnTo>
                <a:lnTo>
                  <a:pt x="243225" y="86206"/>
                </a:lnTo>
                <a:lnTo>
                  <a:pt x="286328" y="86206"/>
                </a:lnTo>
                <a:lnTo>
                  <a:pt x="286328" y="113915"/>
                </a:lnTo>
                <a:lnTo>
                  <a:pt x="320194" y="113915"/>
                </a:lnTo>
                <a:lnTo>
                  <a:pt x="320194" y="144703"/>
                </a:lnTo>
                <a:lnTo>
                  <a:pt x="335588" y="144703"/>
                </a:lnTo>
                <a:lnTo>
                  <a:pt x="357140" y="166255"/>
                </a:lnTo>
                <a:lnTo>
                  <a:pt x="381770" y="190885"/>
                </a:lnTo>
                <a:lnTo>
                  <a:pt x="391007" y="200122"/>
                </a:lnTo>
                <a:lnTo>
                  <a:pt x="434110" y="200122"/>
                </a:lnTo>
                <a:lnTo>
                  <a:pt x="434110" y="240146"/>
                </a:lnTo>
                <a:lnTo>
                  <a:pt x="458740" y="240146"/>
                </a:lnTo>
                <a:lnTo>
                  <a:pt x="458740" y="255540"/>
                </a:lnTo>
                <a:lnTo>
                  <a:pt x="458740" y="255540"/>
                </a:lnTo>
                <a:lnTo>
                  <a:pt x="483370" y="280170"/>
                </a:lnTo>
                <a:lnTo>
                  <a:pt x="489528" y="286328"/>
                </a:lnTo>
                <a:lnTo>
                  <a:pt x="489528" y="304800"/>
                </a:lnTo>
                <a:lnTo>
                  <a:pt x="529552" y="304800"/>
                </a:lnTo>
                <a:lnTo>
                  <a:pt x="529552" y="335588"/>
                </a:lnTo>
                <a:lnTo>
                  <a:pt x="554182" y="335588"/>
                </a:lnTo>
                <a:lnTo>
                  <a:pt x="554182" y="344825"/>
                </a:lnTo>
                <a:lnTo>
                  <a:pt x="572655" y="344825"/>
                </a:lnTo>
                <a:lnTo>
                  <a:pt x="572655" y="381770"/>
                </a:lnTo>
                <a:lnTo>
                  <a:pt x="578813" y="387928"/>
                </a:lnTo>
                <a:lnTo>
                  <a:pt x="578813" y="403322"/>
                </a:lnTo>
                <a:lnTo>
                  <a:pt x="609600" y="403322"/>
                </a:lnTo>
                <a:lnTo>
                  <a:pt x="609600" y="424873"/>
                </a:lnTo>
                <a:lnTo>
                  <a:pt x="649625" y="427952"/>
                </a:lnTo>
                <a:lnTo>
                  <a:pt x="655782" y="446425"/>
                </a:lnTo>
                <a:lnTo>
                  <a:pt x="668097" y="446425"/>
                </a:lnTo>
                <a:lnTo>
                  <a:pt x="668097" y="480291"/>
                </a:lnTo>
                <a:lnTo>
                  <a:pt x="692728" y="480291"/>
                </a:lnTo>
                <a:lnTo>
                  <a:pt x="692728" y="492606"/>
                </a:lnTo>
                <a:lnTo>
                  <a:pt x="714279" y="492606"/>
                </a:lnTo>
                <a:lnTo>
                  <a:pt x="714279" y="504922"/>
                </a:lnTo>
                <a:lnTo>
                  <a:pt x="748146" y="504922"/>
                </a:lnTo>
                <a:lnTo>
                  <a:pt x="748146" y="526473"/>
                </a:lnTo>
                <a:lnTo>
                  <a:pt x="778934" y="526473"/>
                </a:lnTo>
                <a:lnTo>
                  <a:pt x="778934" y="541867"/>
                </a:lnTo>
                <a:lnTo>
                  <a:pt x="815879" y="541867"/>
                </a:lnTo>
                <a:lnTo>
                  <a:pt x="815879" y="572655"/>
                </a:lnTo>
                <a:lnTo>
                  <a:pt x="858982" y="572655"/>
                </a:lnTo>
                <a:lnTo>
                  <a:pt x="858982" y="588049"/>
                </a:lnTo>
                <a:lnTo>
                  <a:pt x="880534" y="588049"/>
                </a:lnTo>
                <a:lnTo>
                  <a:pt x="880534" y="606522"/>
                </a:lnTo>
                <a:lnTo>
                  <a:pt x="920558" y="606522"/>
                </a:lnTo>
                <a:lnTo>
                  <a:pt x="920558" y="640388"/>
                </a:lnTo>
                <a:lnTo>
                  <a:pt x="975976" y="640388"/>
                </a:lnTo>
                <a:lnTo>
                  <a:pt x="975976" y="674255"/>
                </a:lnTo>
                <a:lnTo>
                  <a:pt x="1012922" y="674255"/>
                </a:lnTo>
                <a:lnTo>
                  <a:pt x="1012922" y="701964"/>
                </a:lnTo>
                <a:lnTo>
                  <a:pt x="1034473" y="701964"/>
                </a:lnTo>
                <a:lnTo>
                  <a:pt x="1034473" y="714279"/>
                </a:lnTo>
                <a:lnTo>
                  <a:pt x="1059104" y="714279"/>
                </a:lnTo>
                <a:lnTo>
                  <a:pt x="1059104" y="735831"/>
                </a:lnTo>
                <a:lnTo>
                  <a:pt x="1071419" y="735831"/>
                </a:lnTo>
                <a:lnTo>
                  <a:pt x="1071419" y="766619"/>
                </a:lnTo>
                <a:lnTo>
                  <a:pt x="1145310" y="766619"/>
                </a:lnTo>
                <a:lnTo>
                  <a:pt x="1145310" y="782012"/>
                </a:lnTo>
                <a:lnTo>
                  <a:pt x="1166861" y="782012"/>
                </a:lnTo>
                <a:lnTo>
                  <a:pt x="1166861" y="794328"/>
                </a:lnTo>
                <a:lnTo>
                  <a:pt x="1213043" y="794328"/>
                </a:lnTo>
                <a:lnTo>
                  <a:pt x="1213043" y="806643"/>
                </a:lnTo>
                <a:lnTo>
                  <a:pt x="1240752" y="806643"/>
                </a:lnTo>
                <a:lnTo>
                  <a:pt x="1240752" y="828194"/>
                </a:lnTo>
                <a:lnTo>
                  <a:pt x="1274619" y="828194"/>
                </a:lnTo>
                <a:lnTo>
                  <a:pt x="1274619" y="855903"/>
                </a:lnTo>
                <a:lnTo>
                  <a:pt x="1314643" y="855903"/>
                </a:lnTo>
                <a:lnTo>
                  <a:pt x="1317722" y="874376"/>
                </a:lnTo>
                <a:lnTo>
                  <a:pt x="1342352" y="874376"/>
                </a:lnTo>
                <a:lnTo>
                  <a:pt x="1342352" y="892849"/>
                </a:lnTo>
                <a:lnTo>
                  <a:pt x="1379297" y="892849"/>
                </a:lnTo>
                <a:lnTo>
                  <a:pt x="1379297" y="914400"/>
                </a:lnTo>
                <a:lnTo>
                  <a:pt x="1422400" y="914400"/>
                </a:lnTo>
                <a:lnTo>
                  <a:pt x="1422400" y="945188"/>
                </a:lnTo>
                <a:lnTo>
                  <a:pt x="1468582" y="945188"/>
                </a:lnTo>
                <a:lnTo>
                  <a:pt x="1468582" y="966740"/>
                </a:lnTo>
                <a:lnTo>
                  <a:pt x="1517843" y="966740"/>
                </a:lnTo>
                <a:lnTo>
                  <a:pt x="1517843" y="982134"/>
                </a:lnTo>
                <a:lnTo>
                  <a:pt x="1545552" y="982134"/>
                </a:lnTo>
                <a:lnTo>
                  <a:pt x="1545552" y="994449"/>
                </a:lnTo>
                <a:lnTo>
                  <a:pt x="1670675" y="994449"/>
                </a:lnTo>
                <a:cubicBezTo>
                  <a:pt x="1670346" y="1005409"/>
                  <a:pt x="1670018" y="1016369"/>
                  <a:pt x="1669689" y="1027329"/>
                </a:cubicBezTo>
                <a:lnTo>
                  <a:pt x="1684097" y="1022158"/>
                </a:lnTo>
                <a:lnTo>
                  <a:pt x="1684097" y="1031394"/>
                </a:lnTo>
                <a:lnTo>
                  <a:pt x="1721043" y="1031394"/>
                </a:lnTo>
                <a:lnTo>
                  <a:pt x="1721043" y="1062182"/>
                </a:lnTo>
                <a:lnTo>
                  <a:pt x="1748752" y="1062182"/>
                </a:lnTo>
                <a:lnTo>
                  <a:pt x="1748752" y="1074497"/>
                </a:lnTo>
                <a:lnTo>
                  <a:pt x="1782619" y="1074497"/>
                </a:lnTo>
                <a:lnTo>
                  <a:pt x="1794934" y="1086812"/>
                </a:lnTo>
                <a:lnTo>
                  <a:pt x="1878061" y="1086812"/>
                </a:lnTo>
                <a:lnTo>
                  <a:pt x="1878061" y="1117600"/>
                </a:lnTo>
                <a:lnTo>
                  <a:pt x="1942716" y="1117600"/>
                </a:lnTo>
                <a:lnTo>
                  <a:pt x="1942716" y="1126837"/>
                </a:lnTo>
                <a:lnTo>
                  <a:pt x="2053552" y="1126837"/>
                </a:lnTo>
                <a:lnTo>
                  <a:pt x="2053552" y="1148388"/>
                </a:lnTo>
                <a:lnTo>
                  <a:pt x="2241358" y="1148388"/>
                </a:lnTo>
                <a:lnTo>
                  <a:pt x="2241358" y="1176097"/>
                </a:lnTo>
                <a:lnTo>
                  <a:pt x="2401455" y="1176097"/>
                </a:lnTo>
                <a:lnTo>
                  <a:pt x="2401455" y="1188412"/>
                </a:lnTo>
                <a:lnTo>
                  <a:pt x="2515370" y="1188412"/>
                </a:lnTo>
                <a:lnTo>
                  <a:pt x="2549237" y="1209964"/>
                </a:lnTo>
                <a:lnTo>
                  <a:pt x="2786304" y="1216122"/>
                </a:lnTo>
                <a:lnTo>
                  <a:pt x="2786304" y="1228437"/>
                </a:lnTo>
                <a:lnTo>
                  <a:pt x="2804776" y="1228437"/>
                </a:lnTo>
                <a:lnTo>
                  <a:pt x="2804776" y="1253067"/>
                </a:lnTo>
                <a:lnTo>
                  <a:pt x="2952558" y="1253067"/>
                </a:lnTo>
                <a:lnTo>
                  <a:pt x="2952558" y="1299249"/>
                </a:lnTo>
                <a:lnTo>
                  <a:pt x="3743807" y="1299249"/>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520" name="Straight Connector 519">
            <a:extLst>
              <a:ext uri="{FF2B5EF4-FFF2-40B4-BE49-F238E27FC236}">
                <a16:creationId xmlns:a16="http://schemas.microsoft.com/office/drawing/2014/main" id="{BF799135-B068-8171-CF16-C401FEFD08E9}"/>
              </a:ext>
            </a:extLst>
          </p:cNvPr>
          <p:cNvCxnSpPr/>
          <p:nvPr/>
        </p:nvCxnSpPr>
        <p:spPr bwMode="auto">
          <a:xfrm>
            <a:off x="1831996" y="411863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21" name="Straight Connector 520">
            <a:extLst>
              <a:ext uri="{FF2B5EF4-FFF2-40B4-BE49-F238E27FC236}">
                <a16:creationId xmlns:a16="http://schemas.microsoft.com/office/drawing/2014/main" id="{8B4FA235-1E1B-D923-2952-6621BD63621F}"/>
              </a:ext>
            </a:extLst>
          </p:cNvPr>
          <p:cNvCxnSpPr/>
          <p:nvPr/>
        </p:nvCxnSpPr>
        <p:spPr bwMode="auto">
          <a:xfrm>
            <a:off x="1844696" y="411863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22" name="Straight Connector 521">
            <a:extLst>
              <a:ext uri="{FF2B5EF4-FFF2-40B4-BE49-F238E27FC236}">
                <a16:creationId xmlns:a16="http://schemas.microsoft.com/office/drawing/2014/main" id="{1F9D6E4D-D0C7-3CD8-ED93-2DD435A586CF}"/>
              </a:ext>
            </a:extLst>
          </p:cNvPr>
          <p:cNvCxnSpPr/>
          <p:nvPr/>
        </p:nvCxnSpPr>
        <p:spPr bwMode="auto">
          <a:xfrm>
            <a:off x="2731156" y="462663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23" name="Straight Connector 522">
            <a:extLst>
              <a:ext uri="{FF2B5EF4-FFF2-40B4-BE49-F238E27FC236}">
                <a16:creationId xmlns:a16="http://schemas.microsoft.com/office/drawing/2014/main" id="{66B725EF-5F5F-5207-51D7-8496E74E00F8}"/>
              </a:ext>
            </a:extLst>
          </p:cNvPr>
          <p:cNvCxnSpPr/>
          <p:nvPr/>
        </p:nvCxnSpPr>
        <p:spPr bwMode="auto">
          <a:xfrm>
            <a:off x="3195976" y="477649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24" name="Straight Connector 523">
            <a:extLst>
              <a:ext uri="{FF2B5EF4-FFF2-40B4-BE49-F238E27FC236}">
                <a16:creationId xmlns:a16="http://schemas.microsoft.com/office/drawing/2014/main" id="{91F88EA5-99B1-5544-A2AE-EA40C2A24F0D}"/>
              </a:ext>
            </a:extLst>
          </p:cNvPr>
          <p:cNvCxnSpPr/>
          <p:nvPr/>
        </p:nvCxnSpPr>
        <p:spPr bwMode="auto">
          <a:xfrm>
            <a:off x="3335676" y="482729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25" name="Straight Connector 524">
            <a:extLst>
              <a:ext uri="{FF2B5EF4-FFF2-40B4-BE49-F238E27FC236}">
                <a16:creationId xmlns:a16="http://schemas.microsoft.com/office/drawing/2014/main" id="{FB7FDA96-A4C2-A0C9-BB16-80B80C16E239}"/>
              </a:ext>
            </a:extLst>
          </p:cNvPr>
          <p:cNvCxnSpPr/>
          <p:nvPr/>
        </p:nvCxnSpPr>
        <p:spPr bwMode="auto">
          <a:xfrm>
            <a:off x="3389016" y="484761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26" name="Straight Connector 525">
            <a:extLst>
              <a:ext uri="{FF2B5EF4-FFF2-40B4-BE49-F238E27FC236}">
                <a16:creationId xmlns:a16="http://schemas.microsoft.com/office/drawing/2014/main" id="{DD16CC66-6612-3BA5-F11B-D7E9F82DAB33}"/>
              </a:ext>
            </a:extLst>
          </p:cNvPr>
          <p:cNvCxnSpPr/>
          <p:nvPr/>
        </p:nvCxnSpPr>
        <p:spPr bwMode="auto">
          <a:xfrm>
            <a:off x="3419496" y="485523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27" name="Straight Connector 526">
            <a:extLst>
              <a:ext uri="{FF2B5EF4-FFF2-40B4-BE49-F238E27FC236}">
                <a16:creationId xmlns:a16="http://schemas.microsoft.com/office/drawing/2014/main" id="{7E8E63F2-62FB-A5C0-030B-F6538CC8D414}"/>
              </a:ext>
            </a:extLst>
          </p:cNvPr>
          <p:cNvCxnSpPr/>
          <p:nvPr/>
        </p:nvCxnSpPr>
        <p:spPr bwMode="auto">
          <a:xfrm>
            <a:off x="3528716" y="489333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28" name="Straight Connector 527">
            <a:extLst>
              <a:ext uri="{FF2B5EF4-FFF2-40B4-BE49-F238E27FC236}">
                <a16:creationId xmlns:a16="http://schemas.microsoft.com/office/drawing/2014/main" id="{82068B58-3A68-CF7A-6A82-52172C8CCD89}"/>
              </a:ext>
            </a:extLst>
          </p:cNvPr>
          <p:cNvCxnSpPr/>
          <p:nvPr/>
        </p:nvCxnSpPr>
        <p:spPr bwMode="auto">
          <a:xfrm>
            <a:off x="3625236" y="492635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29" name="Straight Connector 528">
            <a:extLst>
              <a:ext uri="{FF2B5EF4-FFF2-40B4-BE49-F238E27FC236}">
                <a16:creationId xmlns:a16="http://schemas.microsoft.com/office/drawing/2014/main" id="{6994EEA6-4E08-253C-8AD3-D1841C55234E}"/>
              </a:ext>
            </a:extLst>
          </p:cNvPr>
          <p:cNvCxnSpPr/>
          <p:nvPr/>
        </p:nvCxnSpPr>
        <p:spPr bwMode="auto">
          <a:xfrm>
            <a:off x="3645556" y="492635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30" name="Straight Connector 529">
            <a:extLst>
              <a:ext uri="{FF2B5EF4-FFF2-40B4-BE49-F238E27FC236}">
                <a16:creationId xmlns:a16="http://schemas.microsoft.com/office/drawing/2014/main" id="{B20FAF7D-D8CB-5030-67AC-5967D09CD32F}"/>
              </a:ext>
            </a:extLst>
          </p:cNvPr>
          <p:cNvCxnSpPr/>
          <p:nvPr/>
        </p:nvCxnSpPr>
        <p:spPr bwMode="auto">
          <a:xfrm>
            <a:off x="3668416" y="493143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31" name="Straight Connector 530">
            <a:extLst>
              <a:ext uri="{FF2B5EF4-FFF2-40B4-BE49-F238E27FC236}">
                <a16:creationId xmlns:a16="http://schemas.microsoft.com/office/drawing/2014/main" id="{6A68D816-C24D-3338-0E16-8164C878B0BF}"/>
              </a:ext>
            </a:extLst>
          </p:cNvPr>
          <p:cNvCxnSpPr/>
          <p:nvPr/>
        </p:nvCxnSpPr>
        <p:spPr bwMode="auto">
          <a:xfrm>
            <a:off x="3678576" y="493143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32" name="Straight Connector 531">
            <a:extLst>
              <a:ext uri="{FF2B5EF4-FFF2-40B4-BE49-F238E27FC236}">
                <a16:creationId xmlns:a16="http://schemas.microsoft.com/office/drawing/2014/main" id="{E7AD1EB4-17A8-427F-6752-AB599FE26F70}"/>
              </a:ext>
            </a:extLst>
          </p:cNvPr>
          <p:cNvCxnSpPr/>
          <p:nvPr/>
        </p:nvCxnSpPr>
        <p:spPr bwMode="auto">
          <a:xfrm>
            <a:off x="3703976" y="493905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33" name="Straight Connector 532">
            <a:extLst>
              <a:ext uri="{FF2B5EF4-FFF2-40B4-BE49-F238E27FC236}">
                <a16:creationId xmlns:a16="http://schemas.microsoft.com/office/drawing/2014/main" id="{3A305340-B0C3-37E4-6D71-E192DDF50958}"/>
              </a:ext>
            </a:extLst>
          </p:cNvPr>
          <p:cNvCxnSpPr/>
          <p:nvPr/>
        </p:nvCxnSpPr>
        <p:spPr bwMode="auto">
          <a:xfrm>
            <a:off x="3749696" y="493905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34" name="Straight Connector 533">
            <a:extLst>
              <a:ext uri="{FF2B5EF4-FFF2-40B4-BE49-F238E27FC236}">
                <a16:creationId xmlns:a16="http://schemas.microsoft.com/office/drawing/2014/main" id="{E90A6C65-2BFB-DD14-D613-DAEADD232E08}"/>
              </a:ext>
            </a:extLst>
          </p:cNvPr>
          <p:cNvCxnSpPr/>
          <p:nvPr/>
        </p:nvCxnSpPr>
        <p:spPr bwMode="auto">
          <a:xfrm>
            <a:off x="3764936" y="493905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35" name="Straight Connector 534">
            <a:extLst>
              <a:ext uri="{FF2B5EF4-FFF2-40B4-BE49-F238E27FC236}">
                <a16:creationId xmlns:a16="http://schemas.microsoft.com/office/drawing/2014/main" id="{43C29564-2D2A-FCFE-80B3-4DBF7EE0B279}"/>
              </a:ext>
            </a:extLst>
          </p:cNvPr>
          <p:cNvCxnSpPr/>
          <p:nvPr/>
        </p:nvCxnSpPr>
        <p:spPr bwMode="auto">
          <a:xfrm>
            <a:off x="3787796" y="494921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36" name="Straight Connector 535">
            <a:extLst>
              <a:ext uri="{FF2B5EF4-FFF2-40B4-BE49-F238E27FC236}">
                <a16:creationId xmlns:a16="http://schemas.microsoft.com/office/drawing/2014/main" id="{743870F7-01D3-53CF-AF9F-07B96A5B3BC9}"/>
              </a:ext>
            </a:extLst>
          </p:cNvPr>
          <p:cNvCxnSpPr/>
          <p:nvPr/>
        </p:nvCxnSpPr>
        <p:spPr bwMode="auto">
          <a:xfrm>
            <a:off x="3869076" y="496953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37" name="Straight Connector 536">
            <a:extLst>
              <a:ext uri="{FF2B5EF4-FFF2-40B4-BE49-F238E27FC236}">
                <a16:creationId xmlns:a16="http://schemas.microsoft.com/office/drawing/2014/main" id="{DFA858D7-33C2-705E-4BE6-EF140486E7AA}"/>
              </a:ext>
            </a:extLst>
          </p:cNvPr>
          <p:cNvCxnSpPr/>
          <p:nvPr/>
        </p:nvCxnSpPr>
        <p:spPr bwMode="auto">
          <a:xfrm>
            <a:off x="3881776" y="496953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38" name="Straight Connector 537">
            <a:extLst>
              <a:ext uri="{FF2B5EF4-FFF2-40B4-BE49-F238E27FC236}">
                <a16:creationId xmlns:a16="http://schemas.microsoft.com/office/drawing/2014/main" id="{87E9B607-1D0F-84DD-D775-706FBB345012}"/>
              </a:ext>
            </a:extLst>
          </p:cNvPr>
          <p:cNvCxnSpPr/>
          <p:nvPr/>
        </p:nvCxnSpPr>
        <p:spPr bwMode="auto">
          <a:xfrm>
            <a:off x="3894476" y="496953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39" name="Straight Connector 538">
            <a:extLst>
              <a:ext uri="{FF2B5EF4-FFF2-40B4-BE49-F238E27FC236}">
                <a16:creationId xmlns:a16="http://schemas.microsoft.com/office/drawing/2014/main" id="{2681B4A5-DDD7-C24F-2003-889A58B64B10}"/>
              </a:ext>
            </a:extLst>
          </p:cNvPr>
          <p:cNvCxnSpPr/>
          <p:nvPr/>
        </p:nvCxnSpPr>
        <p:spPr bwMode="auto">
          <a:xfrm>
            <a:off x="3912256" y="498477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40" name="Straight Connector 539">
            <a:extLst>
              <a:ext uri="{FF2B5EF4-FFF2-40B4-BE49-F238E27FC236}">
                <a16:creationId xmlns:a16="http://schemas.microsoft.com/office/drawing/2014/main" id="{511FE62E-8DC1-76C6-B4C6-B0ACE55BB443}"/>
              </a:ext>
            </a:extLst>
          </p:cNvPr>
          <p:cNvCxnSpPr/>
          <p:nvPr/>
        </p:nvCxnSpPr>
        <p:spPr bwMode="auto">
          <a:xfrm>
            <a:off x="3924956" y="498477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41" name="Straight Connector 540">
            <a:extLst>
              <a:ext uri="{FF2B5EF4-FFF2-40B4-BE49-F238E27FC236}">
                <a16:creationId xmlns:a16="http://schemas.microsoft.com/office/drawing/2014/main" id="{7B77B6EE-1B32-014F-80B2-81C769DDB05D}"/>
              </a:ext>
            </a:extLst>
          </p:cNvPr>
          <p:cNvCxnSpPr/>
          <p:nvPr/>
        </p:nvCxnSpPr>
        <p:spPr bwMode="auto">
          <a:xfrm>
            <a:off x="3950356" y="498477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42" name="Straight Connector 541">
            <a:extLst>
              <a:ext uri="{FF2B5EF4-FFF2-40B4-BE49-F238E27FC236}">
                <a16:creationId xmlns:a16="http://schemas.microsoft.com/office/drawing/2014/main" id="{83521A53-B3E6-FCD3-7BA3-68174E5D272B}"/>
              </a:ext>
            </a:extLst>
          </p:cNvPr>
          <p:cNvCxnSpPr/>
          <p:nvPr/>
        </p:nvCxnSpPr>
        <p:spPr bwMode="auto">
          <a:xfrm>
            <a:off x="3963056" y="498477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43" name="Straight Connector 542">
            <a:extLst>
              <a:ext uri="{FF2B5EF4-FFF2-40B4-BE49-F238E27FC236}">
                <a16:creationId xmlns:a16="http://schemas.microsoft.com/office/drawing/2014/main" id="{9DC12D54-9C27-5968-BB5C-B69627B227C3}"/>
              </a:ext>
            </a:extLst>
          </p:cNvPr>
          <p:cNvCxnSpPr/>
          <p:nvPr/>
        </p:nvCxnSpPr>
        <p:spPr bwMode="auto">
          <a:xfrm>
            <a:off x="3993536" y="498477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44" name="Straight Connector 543">
            <a:extLst>
              <a:ext uri="{FF2B5EF4-FFF2-40B4-BE49-F238E27FC236}">
                <a16:creationId xmlns:a16="http://schemas.microsoft.com/office/drawing/2014/main" id="{E9176B91-3433-D086-A7D7-8E9229585594}"/>
              </a:ext>
            </a:extLst>
          </p:cNvPr>
          <p:cNvCxnSpPr/>
          <p:nvPr/>
        </p:nvCxnSpPr>
        <p:spPr bwMode="auto">
          <a:xfrm>
            <a:off x="4008776" y="499493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45" name="Straight Connector 544">
            <a:extLst>
              <a:ext uri="{FF2B5EF4-FFF2-40B4-BE49-F238E27FC236}">
                <a16:creationId xmlns:a16="http://schemas.microsoft.com/office/drawing/2014/main" id="{053F3AF2-FDF8-7506-9CAD-6C7EAD15E5E0}"/>
              </a:ext>
            </a:extLst>
          </p:cNvPr>
          <p:cNvCxnSpPr/>
          <p:nvPr/>
        </p:nvCxnSpPr>
        <p:spPr bwMode="auto">
          <a:xfrm>
            <a:off x="4044336" y="501525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46" name="Straight Connector 545">
            <a:extLst>
              <a:ext uri="{FF2B5EF4-FFF2-40B4-BE49-F238E27FC236}">
                <a16:creationId xmlns:a16="http://schemas.microsoft.com/office/drawing/2014/main" id="{201B4D60-62BA-8ABA-98A9-7BED5601CE96}"/>
              </a:ext>
            </a:extLst>
          </p:cNvPr>
          <p:cNvCxnSpPr/>
          <p:nvPr/>
        </p:nvCxnSpPr>
        <p:spPr bwMode="auto">
          <a:xfrm>
            <a:off x="4051956" y="501525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47" name="Straight Connector 546">
            <a:extLst>
              <a:ext uri="{FF2B5EF4-FFF2-40B4-BE49-F238E27FC236}">
                <a16:creationId xmlns:a16="http://schemas.microsoft.com/office/drawing/2014/main" id="{EF9D59AE-DCBC-24AB-A12D-552B79608BF4}"/>
              </a:ext>
            </a:extLst>
          </p:cNvPr>
          <p:cNvCxnSpPr/>
          <p:nvPr/>
        </p:nvCxnSpPr>
        <p:spPr bwMode="auto">
          <a:xfrm>
            <a:off x="4069736" y="501525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48" name="Straight Connector 547">
            <a:extLst>
              <a:ext uri="{FF2B5EF4-FFF2-40B4-BE49-F238E27FC236}">
                <a16:creationId xmlns:a16="http://schemas.microsoft.com/office/drawing/2014/main" id="{CF6B6F51-D9F0-E365-E9A5-7B88BF9FB140}"/>
              </a:ext>
            </a:extLst>
          </p:cNvPr>
          <p:cNvCxnSpPr/>
          <p:nvPr/>
        </p:nvCxnSpPr>
        <p:spPr bwMode="auto">
          <a:xfrm>
            <a:off x="4095136" y="501525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49" name="Straight Connector 548">
            <a:extLst>
              <a:ext uri="{FF2B5EF4-FFF2-40B4-BE49-F238E27FC236}">
                <a16:creationId xmlns:a16="http://schemas.microsoft.com/office/drawing/2014/main" id="{CA26A4EF-8AC6-5D09-89FA-434679ABC42D}"/>
              </a:ext>
            </a:extLst>
          </p:cNvPr>
          <p:cNvCxnSpPr/>
          <p:nvPr/>
        </p:nvCxnSpPr>
        <p:spPr bwMode="auto">
          <a:xfrm>
            <a:off x="4107836" y="501525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50" name="Straight Connector 549">
            <a:extLst>
              <a:ext uri="{FF2B5EF4-FFF2-40B4-BE49-F238E27FC236}">
                <a16:creationId xmlns:a16="http://schemas.microsoft.com/office/drawing/2014/main" id="{18B85492-61BE-2498-CB06-EFBE6AC96CF0}"/>
              </a:ext>
            </a:extLst>
          </p:cNvPr>
          <p:cNvCxnSpPr/>
          <p:nvPr/>
        </p:nvCxnSpPr>
        <p:spPr bwMode="auto">
          <a:xfrm>
            <a:off x="4125616" y="501525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51" name="Straight Connector 550">
            <a:extLst>
              <a:ext uri="{FF2B5EF4-FFF2-40B4-BE49-F238E27FC236}">
                <a16:creationId xmlns:a16="http://schemas.microsoft.com/office/drawing/2014/main" id="{E9064D65-7A53-CDCF-4FC2-4490BAE94FB6}"/>
              </a:ext>
            </a:extLst>
          </p:cNvPr>
          <p:cNvCxnSpPr/>
          <p:nvPr/>
        </p:nvCxnSpPr>
        <p:spPr bwMode="auto">
          <a:xfrm>
            <a:off x="4145936" y="503303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52" name="Straight Connector 551">
            <a:extLst>
              <a:ext uri="{FF2B5EF4-FFF2-40B4-BE49-F238E27FC236}">
                <a16:creationId xmlns:a16="http://schemas.microsoft.com/office/drawing/2014/main" id="{7967FF3D-7564-D8C7-12A6-F2F60D281A64}"/>
              </a:ext>
            </a:extLst>
          </p:cNvPr>
          <p:cNvCxnSpPr/>
          <p:nvPr/>
        </p:nvCxnSpPr>
        <p:spPr bwMode="auto">
          <a:xfrm>
            <a:off x="4176416" y="504319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53" name="Straight Connector 552">
            <a:extLst>
              <a:ext uri="{FF2B5EF4-FFF2-40B4-BE49-F238E27FC236}">
                <a16:creationId xmlns:a16="http://schemas.microsoft.com/office/drawing/2014/main" id="{8072DBD4-1D44-444D-8D6D-CC89276FEC03}"/>
              </a:ext>
            </a:extLst>
          </p:cNvPr>
          <p:cNvCxnSpPr/>
          <p:nvPr/>
        </p:nvCxnSpPr>
        <p:spPr bwMode="auto">
          <a:xfrm>
            <a:off x="4196736" y="504319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54" name="Straight Connector 553">
            <a:extLst>
              <a:ext uri="{FF2B5EF4-FFF2-40B4-BE49-F238E27FC236}">
                <a16:creationId xmlns:a16="http://schemas.microsoft.com/office/drawing/2014/main" id="{18E42D96-008B-941C-9D03-C1FB5C4A8657}"/>
              </a:ext>
            </a:extLst>
          </p:cNvPr>
          <p:cNvCxnSpPr/>
          <p:nvPr/>
        </p:nvCxnSpPr>
        <p:spPr bwMode="auto">
          <a:xfrm>
            <a:off x="4209436" y="504319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55" name="Straight Connector 554">
            <a:extLst>
              <a:ext uri="{FF2B5EF4-FFF2-40B4-BE49-F238E27FC236}">
                <a16:creationId xmlns:a16="http://schemas.microsoft.com/office/drawing/2014/main" id="{CAAE8662-6C21-E11F-6968-8C217CF45105}"/>
              </a:ext>
            </a:extLst>
          </p:cNvPr>
          <p:cNvCxnSpPr/>
          <p:nvPr/>
        </p:nvCxnSpPr>
        <p:spPr bwMode="auto">
          <a:xfrm>
            <a:off x="4229756" y="505081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56" name="Straight Connector 555">
            <a:extLst>
              <a:ext uri="{FF2B5EF4-FFF2-40B4-BE49-F238E27FC236}">
                <a16:creationId xmlns:a16="http://schemas.microsoft.com/office/drawing/2014/main" id="{CE25A5AE-6712-74F7-61D1-11937EDA0A63}"/>
              </a:ext>
            </a:extLst>
          </p:cNvPr>
          <p:cNvCxnSpPr/>
          <p:nvPr/>
        </p:nvCxnSpPr>
        <p:spPr bwMode="auto">
          <a:xfrm>
            <a:off x="4275476" y="507367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57" name="Straight Connector 556">
            <a:extLst>
              <a:ext uri="{FF2B5EF4-FFF2-40B4-BE49-F238E27FC236}">
                <a16:creationId xmlns:a16="http://schemas.microsoft.com/office/drawing/2014/main" id="{40AC4C80-02CE-50A0-986B-838961663F6D}"/>
              </a:ext>
            </a:extLst>
          </p:cNvPr>
          <p:cNvCxnSpPr/>
          <p:nvPr/>
        </p:nvCxnSpPr>
        <p:spPr bwMode="auto">
          <a:xfrm>
            <a:off x="4308496" y="507367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58" name="Straight Connector 557">
            <a:extLst>
              <a:ext uri="{FF2B5EF4-FFF2-40B4-BE49-F238E27FC236}">
                <a16:creationId xmlns:a16="http://schemas.microsoft.com/office/drawing/2014/main" id="{A21B06D4-A4F2-3092-9D5A-363F5A4FA243}"/>
              </a:ext>
            </a:extLst>
          </p:cNvPr>
          <p:cNvCxnSpPr/>
          <p:nvPr/>
        </p:nvCxnSpPr>
        <p:spPr bwMode="auto">
          <a:xfrm>
            <a:off x="4341516" y="507367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59" name="Straight Connector 558">
            <a:extLst>
              <a:ext uri="{FF2B5EF4-FFF2-40B4-BE49-F238E27FC236}">
                <a16:creationId xmlns:a16="http://schemas.microsoft.com/office/drawing/2014/main" id="{175FD3C5-6DC0-D6BE-6697-A2BDDEDFC0A6}"/>
              </a:ext>
            </a:extLst>
          </p:cNvPr>
          <p:cNvCxnSpPr/>
          <p:nvPr/>
        </p:nvCxnSpPr>
        <p:spPr bwMode="auto">
          <a:xfrm>
            <a:off x="4366916" y="507367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60" name="Straight Connector 559">
            <a:extLst>
              <a:ext uri="{FF2B5EF4-FFF2-40B4-BE49-F238E27FC236}">
                <a16:creationId xmlns:a16="http://schemas.microsoft.com/office/drawing/2014/main" id="{7175C87E-7624-24DA-B441-1D10BB68C3AD}"/>
              </a:ext>
            </a:extLst>
          </p:cNvPr>
          <p:cNvCxnSpPr/>
          <p:nvPr/>
        </p:nvCxnSpPr>
        <p:spPr bwMode="auto">
          <a:xfrm>
            <a:off x="4392316" y="507367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61" name="Straight Connector 560">
            <a:extLst>
              <a:ext uri="{FF2B5EF4-FFF2-40B4-BE49-F238E27FC236}">
                <a16:creationId xmlns:a16="http://schemas.microsoft.com/office/drawing/2014/main" id="{B368E969-1C76-AB2F-B3E4-E829E0D7DAB3}"/>
              </a:ext>
            </a:extLst>
          </p:cNvPr>
          <p:cNvCxnSpPr/>
          <p:nvPr/>
        </p:nvCxnSpPr>
        <p:spPr bwMode="auto">
          <a:xfrm>
            <a:off x="4417716" y="508637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62" name="Straight Connector 561">
            <a:extLst>
              <a:ext uri="{FF2B5EF4-FFF2-40B4-BE49-F238E27FC236}">
                <a16:creationId xmlns:a16="http://schemas.microsoft.com/office/drawing/2014/main" id="{C4D8E83F-53EA-5377-ED8B-13BAAAF36D5A}"/>
              </a:ext>
            </a:extLst>
          </p:cNvPr>
          <p:cNvCxnSpPr/>
          <p:nvPr/>
        </p:nvCxnSpPr>
        <p:spPr bwMode="auto">
          <a:xfrm>
            <a:off x="4440576" y="509653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63" name="Straight Connector 562">
            <a:extLst>
              <a:ext uri="{FF2B5EF4-FFF2-40B4-BE49-F238E27FC236}">
                <a16:creationId xmlns:a16="http://schemas.microsoft.com/office/drawing/2014/main" id="{4DC76A44-24E3-77BC-6E7D-1614546207DB}"/>
              </a:ext>
            </a:extLst>
          </p:cNvPr>
          <p:cNvCxnSpPr/>
          <p:nvPr/>
        </p:nvCxnSpPr>
        <p:spPr bwMode="auto">
          <a:xfrm>
            <a:off x="4458356" y="509653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64" name="Straight Connector 563">
            <a:extLst>
              <a:ext uri="{FF2B5EF4-FFF2-40B4-BE49-F238E27FC236}">
                <a16:creationId xmlns:a16="http://schemas.microsoft.com/office/drawing/2014/main" id="{B3994088-ED15-55C0-9A72-196A14963944}"/>
              </a:ext>
            </a:extLst>
          </p:cNvPr>
          <p:cNvCxnSpPr/>
          <p:nvPr/>
        </p:nvCxnSpPr>
        <p:spPr bwMode="auto">
          <a:xfrm>
            <a:off x="4471056" y="509653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65" name="Straight Connector 564">
            <a:extLst>
              <a:ext uri="{FF2B5EF4-FFF2-40B4-BE49-F238E27FC236}">
                <a16:creationId xmlns:a16="http://schemas.microsoft.com/office/drawing/2014/main" id="{A3624924-DCC8-6868-1206-9F2B74799823}"/>
              </a:ext>
            </a:extLst>
          </p:cNvPr>
          <p:cNvCxnSpPr/>
          <p:nvPr/>
        </p:nvCxnSpPr>
        <p:spPr bwMode="auto">
          <a:xfrm>
            <a:off x="4483756" y="509653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66" name="Straight Connector 565">
            <a:extLst>
              <a:ext uri="{FF2B5EF4-FFF2-40B4-BE49-F238E27FC236}">
                <a16:creationId xmlns:a16="http://schemas.microsoft.com/office/drawing/2014/main" id="{495BE05A-9885-E6C6-0FCD-705298F04821}"/>
              </a:ext>
            </a:extLst>
          </p:cNvPr>
          <p:cNvCxnSpPr/>
          <p:nvPr/>
        </p:nvCxnSpPr>
        <p:spPr bwMode="auto">
          <a:xfrm>
            <a:off x="4501536" y="509653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67" name="Straight Connector 566">
            <a:extLst>
              <a:ext uri="{FF2B5EF4-FFF2-40B4-BE49-F238E27FC236}">
                <a16:creationId xmlns:a16="http://schemas.microsoft.com/office/drawing/2014/main" id="{E390A840-2549-89AC-6ACA-832B0B8791C1}"/>
              </a:ext>
            </a:extLst>
          </p:cNvPr>
          <p:cNvCxnSpPr/>
          <p:nvPr/>
        </p:nvCxnSpPr>
        <p:spPr bwMode="auto">
          <a:xfrm>
            <a:off x="4516776" y="509653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68" name="Straight Connector 567">
            <a:extLst>
              <a:ext uri="{FF2B5EF4-FFF2-40B4-BE49-F238E27FC236}">
                <a16:creationId xmlns:a16="http://schemas.microsoft.com/office/drawing/2014/main" id="{C6F2F797-5F08-4ABE-8987-5C8C81A119FD}"/>
              </a:ext>
            </a:extLst>
          </p:cNvPr>
          <p:cNvCxnSpPr/>
          <p:nvPr/>
        </p:nvCxnSpPr>
        <p:spPr bwMode="auto">
          <a:xfrm>
            <a:off x="4539636" y="509653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69" name="Straight Connector 568">
            <a:extLst>
              <a:ext uri="{FF2B5EF4-FFF2-40B4-BE49-F238E27FC236}">
                <a16:creationId xmlns:a16="http://schemas.microsoft.com/office/drawing/2014/main" id="{65835398-6DCA-F0A0-ACC9-8FC48DA35E88}"/>
              </a:ext>
            </a:extLst>
          </p:cNvPr>
          <p:cNvCxnSpPr/>
          <p:nvPr/>
        </p:nvCxnSpPr>
        <p:spPr bwMode="auto">
          <a:xfrm>
            <a:off x="4565036" y="5098566"/>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70" name="Straight Connector 569">
            <a:extLst>
              <a:ext uri="{FF2B5EF4-FFF2-40B4-BE49-F238E27FC236}">
                <a16:creationId xmlns:a16="http://schemas.microsoft.com/office/drawing/2014/main" id="{055751B7-EAC3-4542-B9B4-13DF3E7D5CA8}"/>
              </a:ext>
            </a:extLst>
          </p:cNvPr>
          <p:cNvCxnSpPr/>
          <p:nvPr/>
        </p:nvCxnSpPr>
        <p:spPr bwMode="auto">
          <a:xfrm>
            <a:off x="4585356" y="5098566"/>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71" name="Straight Connector 570">
            <a:extLst>
              <a:ext uri="{FF2B5EF4-FFF2-40B4-BE49-F238E27FC236}">
                <a16:creationId xmlns:a16="http://schemas.microsoft.com/office/drawing/2014/main" id="{9F6F4BCF-BEE0-4D6D-BBE2-D834C17A2166}"/>
              </a:ext>
            </a:extLst>
          </p:cNvPr>
          <p:cNvCxnSpPr/>
          <p:nvPr/>
        </p:nvCxnSpPr>
        <p:spPr bwMode="auto">
          <a:xfrm>
            <a:off x="4592976" y="5098566"/>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72" name="Straight Connector 571">
            <a:extLst>
              <a:ext uri="{FF2B5EF4-FFF2-40B4-BE49-F238E27FC236}">
                <a16:creationId xmlns:a16="http://schemas.microsoft.com/office/drawing/2014/main" id="{BDBE5E44-DF5D-F121-E739-C6E3B7ED468E}"/>
              </a:ext>
            </a:extLst>
          </p:cNvPr>
          <p:cNvCxnSpPr/>
          <p:nvPr/>
        </p:nvCxnSpPr>
        <p:spPr bwMode="auto">
          <a:xfrm>
            <a:off x="4623190" y="5098566"/>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73" name="Straight Connector 572">
            <a:extLst>
              <a:ext uri="{FF2B5EF4-FFF2-40B4-BE49-F238E27FC236}">
                <a16:creationId xmlns:a16="http://schemas.microsoft.com/office/drawing/2014/main" id="{A26250E1-83E3-A29B-8D9B-AA0D02FE58E7}"/>
              </a:ext>
            </a:extLst>
          </p:cNvPr>
          <p:cNvCxnSpPr/>
          <p:nvPr/>
        </p:nvCxnSpPr>
        <p:spPr bwMode="auto">
          <a:xfrm>
            <a:off x="4646050" y="5098566"/>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74" name="Straight Connector 573">
            <a:extLst>
              <a:ext uri="{FF2B5EF4-FFF2-40B4-BE49-F238E27FC236}">
                <a16:creationId xmlns:a16="http://schemas.microsoft.com/office/drawing/2014/main" id="{5B315EF4-4B6A-1610-ECEF-150C4803F531}"/>
              </a:ext>
            </a:extLst>
          </p:cNvPr>
          <p:cNvCxnSpPr/>
          <p:nvPr/>
        </p:nvCxnSpPr>
        <p:spPr bwMode="auto">
          <a:xfrm>
            <a:off x="4658750" y="5098566"/>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75" name="Straight Connector 574">
            <a:extLst>
              <a:ext uri="{FF2B5EF4-FFF2-40B4-BE49-F238E27FC236}">
                <a16:creationId xmlns:a16="http://schemas.microsoft.com/office/drawing/2014/main" id="{E92C008B-9DE4-B011-0A8F-A752663AF3AF}"/>
              </a:ext>
            </a:extLst>
          </p:cNvPr>
          <p:cNvCxnSpPr/>
          <p:nvPr/>
        </p:nvCxnSpPr>
        <p:spPr bwMode="auto">
          <a:xfrm>
            <a:off x="4696850" y="5098566"/>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76" name="Straight Connector 575">
            <a:extLst>
              <a:ext uri="{FF2B5EF4-FFF2-40B4-BE49-F238E27FC236}">
                <a16:creationId xmlns:a16="http://schemas.microsoft.com/office/drawing/2014/main" id="{11CB9040-1684-D689-6A37-9CC41FD8170F}"/>
              </a:ext>
            </a:extLst>
          </p:cNvPr>
          <p:cNvCxnSpPr/>
          <p:nvPr/>
        </p:nvCxnSpPr>
        <p:spPr bwMode="auto">
          <a:xfrm>
            <a:off x="4712090" y="5098566"/>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77" name="Straight Connector 576">
            <a:extLst>
              <a:ext uri="{FF2B5EF4-FFF2-40B4-BE49-F238E27FC236}">
                <a16:creationId xmlns:a16="http://schemas.microsoft.com/office/drawing/2014/main" id="{1C9EA7F9-2193-2CB6-7265-1C8C0201881E}"/>
              </a:ext>
            </a:extLst>
          </p:cNvPr>
          <p:cNvCxnSpPr/>
          <p:nvPr/>
        </p:nvCxnSpPr>
        <p:spPr bwMode="auto">
          <a:xfrm>
            <a:off x="4762890" y="5098566"/>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78" name="Straight Connector 577">
            <a:extLst>
              <a:ext uri="{FF2B5EF4-FFF2-40B4-BE49-F238E27FC236}">
                <a16:creationId xmlns:a16="http://schemas.microsoft.com/office/drawing/2014/main" id="{A3B442B3-D42C-E850-17BF-70F45F7D5F23}"/>
              </a:ext>
            </a:extLst>
          </p:cNvPr>
          <p:cNvCxnSpPr/>
          <p:nvPr/>
        </p:nvCxnSpPr>
        <p:spPr bwMode="auto">
          <a:xfrm>
            <a:off x="4793370" y="5098566"/>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79" name="Straight Connector 578">
            <a:extLst>
              <a:ext uri="{FF2B5EF4-FFF2-40B4-BE49-F238E27FC236}">
                <a16:creationId xmlns:a16="http://schemas.microsoft.com/office/drawing/2014/main" id="{DFEFC768-930C-2101-08A9-B5FCD1E3AB6E}"/>
              </a:ext>
            </a:extLst>
          </p:cNvPr>
          <p:cNvCxnSpPr/>
          <p:nvPr/>
        </p:nvCxnSpPr>
        <p:spPr bwMode="auto">
          <a:xfrm>
            <a:off x="4811150" y="5098566"/>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80" name="Straight Connector 579">
            <a:extLst>
              <a:ext uri="{FF2B5EF4-FFF2-40B4-BE49-F238E27FC236}">
                <a16:creationId xmlns:a16="http://schemas.microsoft.com/office/drawing/2014/main" id="{4922D0EC-A7CA-9A4A-3FB2-E28218DBDF47}"/>
              </a:ext>
            </a:extLst>
          </p:cNvPr>
          <p:cNvCxnSpPr/>
          <p:nvPr/>
        </p:nvCxnSpPr>
        <p:spPr bwMode="auto">
          <a:xfrm>
            <a:off x="4826390" y="5098566"/>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81" name="Straight Connector 580">
            <a:extLst>
              <a:ext uri="{FF2B5EF4-FFF2-40B4-BE49-F238E27FC236}">
                <a16:creationId xmlns:a16="http://schemas.microsoft.com/office/drawing/2014/main" id="{0BAF7120-51FA-B77B-CFD4-1B5A68503E68}"/>
              </a:ext>
            </a:extLst>
          </p:cNvPr>
          <p:cNvCxnSpPr/>
          <p:nvPr/>
        </p:nvCxnSpPr>
        <p:spPr bwMode="auto">
          <a:xfrm>
            <a:off x="4851790" y="5098566"/>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82" name="Straight Connector 581">
            <a:extLst>
              <a:ext uri="{FF2B5EF4-FFF2-40B4-BE49-F238E27FC236}">
                <a16:creationId xmlns:a16="http://schemas.microsoft.com/office/drawing/2014/main" id="{089C1330-15AB-CBA5-CA9C-906E1FE6611A}"/>
              </a:ext>
            </a:extLst>
          </p:cNvPr>
          <p:cNvCxnSpPr/>
          <p:nvPr/>
        </p:nvCxnSpPr>
        <p:spPr bwMode="auto">
          <a:xfrm>
            <a:off x="4920370" y="5098566"/>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83" name="Straight Connector 582">
            <a:extLst>
              <a:ext uri="{FF2B5EF4-FFF2-40B4-BE49-F238E27FC236}">
                <a16:creationId xmlns:a16="http://schemas.microsoft.com/office/drawing/2014/main" id="{DA125C3B-9DAA-C572-46BE-C1F543074802}"/>
              </a:ext>
            </a:extLst>
          </p:cNvPr>
          <p:cNvCxnSpPr/>
          <p:nvPr/>
        </p:nvCxnSpPr>
        <p:spPr bwMode="auto">
          <a:xfrm>
            <a:off x="4950850" y="5098566"/>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84" name="Straight Connector 583">
            <a:extLst>
              <a:ext uri="{FF2B5EF4-FFF2-40B4-BE49-F238E27FC236}">
                <a16:creationId xmlns:a16="http://schemas.microsoft.com/office/drawing/2014/main" id="{C0CBAB05-C359-5ADA-D485-FDCFFAAA1DFC}"/>
              </a:ext>
            </a:extLst>
          </p:cNvPr>
          <p:cNvCxnSpPr/>
          <p:nvPr/>
        </p:nvCxnSpPr>
        <p:spPr bwMode="auto">
          <a:xfrm>
            <a:off x="5024510" y="5098566"/>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85" name="Straight Connector 584">
            <a:extLst>
              <a:ext uri="{FF2B5EF4-FFF2-40B4-BE49-F238E27FC236}">
                <a16:creationId xmlns:a16="http://schemas.microsoft.com/office/drawing/2014/main" id="{FA2E7AFB-591A-551D-6729-0C8F4701106B}"/>
              </a:ext>
            </a:extLst>
          </p:cNvPr>
          <p:cNvCxnSpPr/>
          <p:nvPr/>
        </p:nvCxnSpPr>
        <p:spPr bwMode="auto">
          <a:xfrm>
            <a:off x="5138810" y="5098566"/>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86" name="Straight Connector 585">
            <a:extLst>
              <a:ext uri="{FF2B5EF4-FFF2-40B4-BE49-F238E27FC236}">
                <a16:creationId xmlns:a16="http://schemas.microsoft.com/office/drawing/2014/main" id="{8923EF26-FAAD-FE11-A0B5-10E1D9FBDD64}"/>
              </a:ext>
            </a:extLst>
          </p:cNvPr>
          <p:cNvCxnSpPr/>
          <p:nvPr/>
        </p:nvCxnSpPr>
        <p:spPr bwMode="auto">
          <a:xfrm>
            <a:off x="5151510" y="5098566"/>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87" name="Straight Connector 586">
            <a:extLst>
              <a:ext uri="{FF2B5EF4-FFF2-40B4-BE49-F238E27FC236}">
                <a16:creationId xmlns:a16="http://schemas.microsoft.com/office/drawing/2014/main" id="{9C934D89-0FAA-4E78-3C56-61433B010DC0}"/>
              </a:ext>
            </a:extLst>
          </p:cNvPr>
          <p:cNvCxnSpPr/>
          <p:nvPr/>
        </p:nvCxnSpPr>
        <p:spPr bwMode="auto">
          <a:xfrm>
            <a:off x="5171830" y="5098566"/>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588" name="Straight Connector 587">
            <a:extLst>
              <a:ext uri="{FF2B5EF4-FFF2-40B4-BE49-F238E27FC236}">
                <a16:creationId xmlns:a16="http://schemas.microsoft.com/office/drawing/2014/main" id="{F771A3C5-3ED4-ABA7-F3B6-9EBDF89E35DC}"/>
              </a:ext>
            </a:extLst>
          </p:cNvPr>
          <p:cNvCxnSpPr/>
          <p:nvPr/>
        </p:nvCxnSpPr>
        <p:spPr bwMode="auto">
          <a:xfrm>
            <a:off x="5283590" y="5098566"/>
            <a:ext cx="0" cy="72152"/>
          </a:xfrm>
          <a:prstGeom prst="line">
            <a:avLst/>
          </a:prstGeom>
          <a:noFill/>
          <a:ln w="19050" cap="flat" cmpd="sng" algn="ctr">
            <a:solidFill>
              <a:schemeClr val="accent1"/>
            </a:solidFill>
            <a:prstDash val="solid"/>
            <a:round/>
            <a:headEnd type="none" w="med" len="med"/>
            <a:tailEnd type="none" w="med" len="med"/>
          </a:ln>
          <a:effectLst/>
        </p:spPr>
      </p:cxnSp>
      <p:sp>
        <p:nvSpPr>
          <p:cNvPr id="589" name="Freeform: Shape 588">
            <a:extLst>
              <a:ext uri="{FF2B5EF4-FFF2-40B4-BE49-F238E27FC236}">
                <a16:creationId xmlns:a16="http://schemas.microsoft.com/office/drawing/2014/main" id="{11D40BD1-28C1-8861-CF92-2CEDAD011676}"/>
              </a:ext>
            </a:extLst>
          </p:cNvPr>
          <p:cNvSpPr/>
          <p:nvPr/>
        </p:nvSpPr>
        <p:spPr bwMode="auto">
          <a:xfrm>
            <a:off x="1501515" y="3992380"/>
            <a:ext cx="3780019" cy="1141751"/>
          </a:xfrm>
          <a:custGeom>
            <a:avLst/>
            <a:gdLst>
              <a:gd name="connsiteX0" fmla="*/ 0 w 3780019"/>
              <a:gd name="connsiteY0" fmla="*/ 0 h 1141751"/>
              <a:gd name="connsiteX1" fmla="*/ 0 w 3780019"/>
              <a:gd name="connsiteY1" fmla="*/ 52466 h 1141751"/>
              <a:gd name="connsiteX2" fmla="*/ 107429 w 3780019"/>
              <a:gd name="connsiteY2" fmla="*/ 52466 h 1141751"/>
              <a:gd name="connsiteX3" fmla="*/ 107429 w 3780019"/>
              <a:gd name="connsiteY3" fmla="*/ 52466 h 1141751"/>
              <a:gd name="connsiteX4" fmla="*/ 162393 w 3780019"/>
              <a:gd name="connsiteY4" fmla="*/ 52466 h 1141751"/>
              <a:gd name="connsiteX5" fmla="*/ 162393 w 3780019"/>
              <a:gd name="connsiteY5" fmla="*/ 84945 h 1141751"/>
              <a:gd name="connsiteX6" fmla="*/ 189875 w 3780019"/>
              <a:gd name="connsiteY6" fmla="*/ 84945 h 1141751"/>
              <a:gd name="connsiteX7" fmla="*/ 189875 w 3780019"/>
              <a:gd name="connsiteY7" fmla="*/ 107430 h 1141751"/>
              <a:gd name="connsiteX8" fmla="*/ 227351 w 3780019"/>
              <a:gd name="connsiteY8" fmla="*/ 107430 h 1141751"/>
              <a:gd name="connsiteX9" fmla="*/ 227351 w 3780019"/>
              <a:gd name="connsiteY9" fmla="*/ 122420 h 1141751"/>
              <a:gd name="connsiteX10" fmla="*/ 277318 w 3780019"/>
              <a:gd name="connsiteY10" fmla="*/ 122420 h 1141751"/>
              <a:gd name="connsiteX11" fmla="*/ 277318 w 3780019"/>
              <a:gd name="connsiteY11" fmla="*/ 142407 h 1141751"/>
              <a:gd name="connsiteX12" fmla="*/ 324787 w 3780019"/>
              <a:gd name="connsiteY12" fmla="*/ 142407 h 1141751"/>
              <a:gd name="connsiteX13" fmla="*/ 324787 w 3780019"/>
              <a:gd name="connsiteY13" fmla="*/ 172387 h 1141751"/>
              <a:gd name="connsiteX14" fmla="*/ 387246 w 3780019"/>
              <a:gd name="connsiteY14" fmla="*/ 172387 h 1141751"/>
              <a:gd name="connsiteX15" fmla="*/ 387246 w 3780019"/>
              <a:gd name="connsiteY15" fmla="*/ 189876 h 1141751"/>
              <a:gd name="connsiteX16" fmla="*/ 434715 w 3780019"/>
              <a:gd name="connsiteY16" fmla="*/ 189876 h 1141751"/>
              <a:gd name="connsiteX17" fmla="*/ 434715 w 3780019"/>
              <a:gd name="connsiteY17" fmla="*/ 214859 h 1141751"/>
              <a:gd name="connsiteX18" fmla="*/ 462196 w 3780019"/>
              <a:gd name="connsiteY18" fmla="*/ 214859 h 1141751"/>
              <a:gd name="connsiteX19" fmla="*/ 462196 w 3780019"/>
              <a:gd name="connsiteY19" fmla="*/ 232348 h 1141751"/>
              <a:gd name="connsiteX20" fmla="*/ 479685 w 3780019"/>
              <a:gd name="connsiteY20" fmla="*/ 232348 h 1141751"/>
              <a:gd name="connsiteX21" fmla="*/ 497174 w 3780019"/>
              <a:gd name="connsiteY21" fmla="*/ 249837 h 1141751"/>
              <a:gd name="connsiteX22" fmla="*/ 509665 w 3780019"/>
              <a:gd name="connsiteY22" fmla="*/ 262328 h 1141751"/>
              <a:gd name="connsiteX23" fmla="*/ 509665 w 3780019"/>
              <a:gd name="connsiteY23" fmla="*/ 279817 h 1141751"/>
              <a:gd name="connsiteX24" fmla="*/ 534649 w 3780019"/>
              <a:gd name="connsiteY24" fmla="*/ 279817 h 1141751"/>
              <a:gd name="connsiteX25" fmla="*/ 534649 w 3780019"/>
              <a:gd name="connsiteY25" fmla="*/ 319790 h 1141751"/>
              <a:gd name="connsiteX26" fmla="*/ 562131 w 3780019"/>
              <a:gd name="connsiteY26" fmla="*/ 319790 h 1141751"/>
              <a:gd name="connsiteX27" fmla="*/ 562131 w 3780019"/>
              <a:gd name="connsiteY27" fmla="*/ 334781 h 1141751"/>
              <a:gd name="connsiteX28" fmla="*/ 572124 w 3780019"/>
              <a:gd name="connsiteY28" fmla="*/ 334781 h 1141751"/>
              <a:gd name="connsiteX29" fmla="*/ 572124 w 3780019"/>
              <a:gd name="connsiteY29" fmla="*/ 352269 h 1141751"/>
              <a:gd name="connsiteX30" fmla="*/ 607101 w 3780019"/>
              <a:gd name="connsiteY30" fmla="*/ 352269 h 1141751"/>
              <a:gd name="connsiteX31" fmla="*/ 607101 w 3780019"/>
              <a:gd name="connsiteY31" fmla="*/ 369758 h 1141751"/>
              <a:gd name="connsiteX32" fmla="*/ 642078 w 3780019"/>
              <a:gd name="connsiteY32" fmla="*/ 379751 h 1141751"/>
              <a:gd name="connsiteX33" fmla="*/ 642078 w 3780019"/>
              <a:gd name="connsiteY33" fmla="*/ 399738 h 1141751"/>
              <a:gd name="connsiteX34" fmla="*/ 664564 w 3780019"/>
              <a:gd name="connsiteY34" fmla="*/ 399738 h 1141751"/>
              <a:gd name="connsiteX35" fmla="*/ 664564 w 3780019"/>
              <a:gd name="connsiteY35" fmla="*/ 414728 h 1141751"/>
              <a:gd name="connsiteX36" fmla="*/ 684551 w 3780019"/>
              <a:gd name="connsiteY36" fmla="*/ 414728 h 1141751"/>
              <a:gd name="connsiteX37" fmla="*/ 684551 w 3780019"/>
              <a:gd name="connsiteY37" fmla="*/ 434715 h 1141751"/>
              <a:gd name="connsiteX38" fmla="*/ 709534 w 3780019"/>
              <a:gd name="connsiteY38" fmla="*/ 434715 h 1141751"/>
              <a:gd name="connsiteX39" fmla="*/ 709534 w 3780019"/>
              <a:gd name="connsiteY39" fmla="*/ 447207 h 1141751"/>
              <a:gd name="connsiteX40" fmla="*/ 749508 w 3780019"/>
              <a:gd name="connsiteY40" fmla="*/ 447207 h 1141751"/>
              <a:gd name="connsiteX41" fmla="*/ 752006 w 3780019"/>
              <a:gd name="connsiteY41" fmla="*/ 467194 h 1141751"/>
              <a:gd name="connsiteX42" fmla="*/ 784485 w 3780019"/>
              <a:gd name="connsiteY42" fmla="*/ 467194 h 1141751"/>
              <a:gd name="connsiteX43" fmla="*/ 784485 w 3780019"/>
              <a:gd name="connsiteY43" fmla="*/ 479686 h 1141751"/>
              <a:gd name="connsiteX44" fmla="*/ 821960 w 3780019"/>
              <a:gd name="connsiteY44" fmla="*/ 479686 h 1141751"/>
              <a:gd name="connsiteX45" fmla="*/ 821960 w 3780019"/>
              <a:gd name="connsiteY45" fmla="*/ 497174 h 1141751"/>
              <a:gd name="connsiteX46" fmla="*/ 849442 w 3780019"/>
              <a:gd name="connsiteY46" fmla="*/ 497174 h 1141751"/>
              <a:gd name="connsiteX47" fmla="*/ 849442 w 3780019"/>
              <a:gd name="connsiteY47" fmla="*/ 512164 h 1141751"/>
              <a:gd name="connsiteX48" fmla="*/ 881921 w 3780019"/>
              <a:gd name="connsiteY48" fmla="*/ 512164 h 1141751"/>
              <a:gd name="connsiteX49" fmla="*/ 881921 w 3780019"/>
              <a:gd name="connsiteY49" fmla="*/ 532151 h 1141751"/>
              <a:gd name="connsiteX50" fmla="*/ 949377 w 3780019"/>
              <a:gd name="connsiteY50" fmla="*/ 532151 h 1141751"/>
              <a:gd name="connsiteX51" fmla="*/ 949377 w 3780019"/>
              <a:gd name="connsiteY51" fmla="*/ 552138 h 1141751"/>
              <a:gd name="connsiteX52" fmla="*/ 974360 w 3780019"/>
              <a:gd name="connsiteY52" fmla="*/ 552138 h 1141751"/>
              <a:gd name="connsiteX53" fmla="*/ 974360 w 3780019"/>
              <a:gd name="connsiteY53" fmla="*/ 569627 h 1141751"/>
              <a:gd name="connsiteX54" fmla="*/ 1009337 w 3780019"/>
              <a:gd name="connsiteY54" fmla="*/ 569627 h 1141751"/>
              <a:gd name="connsiteX55" fmla="*/ 1009337 w 3780019"/>
              <a:gd name="connsiteY55" fmla="*/ 584617 h 1141751"/>
              <a:gd name="connsiteX56" fmla="*/ 1031823 w 3780019"/>
              <a:gd name="connsiteY56" fmla="*/ 584617 h 1141751"/>
              <a:gd name="connsiteX57" fmla="*/ 1031823 w 3780019"/>
              <a:gd name="connsiteY57" fmla="*/ 594610 h 1141751"/>
              <a:gd name="connsiteX58" fmla="*/ 1066800 w 3780019"/>
              <a:gd name="connsiteY58" fmla="*/ 594610 h 1141751"/>
              <a:gd name="connsiteX59" fmla="*/ 1066800 w 3780019"/>
              <a:gd name="connsiteY59" fmla="*/ 622092 h 1141751"/>
              <a:gd name="connsiteX60" fmla="*/ 1099278 w 3780019"/>
              <a:gd name="connsiteY60" fmla="*/ 622092 h 1141751"/>
              <a:gd name="connsiteX61" fmla="*/ 1099278 w 3780019"/>
              <a:gd name="connsiteY61" fmla="*/ 637082 h 1141751"/>
              <a:gd name="connsiteX62" fmla="*/ 1186721 w 3780019"/>
              <a:gd name="connsiteY62" fmla="*/ 637082 h 1141751"/>
              <a:gd name="connsiteX63" fmla="*/ 1191718 w 3780019"/>
              <a:gd name="connsiteY63" fmla="*/ 654571 h 1141751"/>
              <a:gd name="connsiteX64" fmla="*/ 1216701 w 3780019"/>
              <a:gd name="connsiteY64" fmla="*/ 654571 h 1141751"/>
              <a:gd name="connsiteX65" fmla="*/ 1216701 w 3780019"/>
              <a:gd name="connsiteY65" fmla="*/ 672059 h 1141751"/>
              <a:gd name="connsiteX66" fmla="*/ 1256675 w 3780019"/>
              <a:gd name="connsiteY66" fmla="*/ 672059 h 1141751"/>
              <a:gd name="connsiteX67" fmla="*/ 1256675 w 3780019"/>
              <a:gd name="connsiteY67" fmla="*/ 689548 h 1141751"/>
              <a:gd name="connsiteX68" fmla="*/ 1299147 w 3780019"/>
              <a:gd name="connsiteY68" fmla="*/ 689548 h 1141751"/>
              <a:gd name="connsiteX69" fmla="*/ 1299147 w 3780019"/>
              <a:gd name="connsiteY69" fmla="*/ 707036 h 1141751"/>
              <a:gd name="connsiteX70" fmla="*/ 1331626 w 3780019"/>
              <a:gd name="connsiteY70" fmla="*/ 707036 h 1141751"/>
              <a:gd name="connsiteX71" fmla="*/ 1331626 w 3780019"/>
              <a:gd name="connsiteY71" fmla="*/ 717030 h 1141751"/>
              <a:gd name="connsiteX72" fmla="*/ 1369101 w 3780019"/>
              <a:gd name="connsiteY72" fmla="*/ 717030 h 1141751"/>
              <a:gd name="connsiteX73" fmla="*/ 1369101 w 3780019"/>
              <a:gd name="connsiteY73" fmla="*/ 732020 h 1141751"/>
              <a:gd name="connsiteX74" fmla="*/ 1434059 w 3780019"/>
              <a:gd name="connsiteY74" fmla="*/ 732020 h 1141751"/>
              <a:gd name="connsiteX75" fmla="*/ 1434059 w 3780019"/>
              <a:gd name="connsiteY75" fmla="*/ 732020 h 1141751"/>
              <a:gd name="connsiteX76" fmla="*/ 1479029 w 3780019"/>
              <a:gd name="connsiteY76" fmla="*/ 732020 h 1141751"/>
              <a:gd name="connsiteX77" fmla="*/ 1479029 w 3780019"/>
              <a:gd name="connsiteY77" fmla="*/ 732020 h 1141751"/>
              <a:gd name="connsiteX78" fmla="*/ 1479029 w 3780019"/>
              <a:gd name="connsiteY78" fmla="*/ 757004 h 1141751"/>
              <a:gd name="connsiteX79" fmla="*/ 1524000 w 3780019"/>
              <a:gd name="connsiteY79" fmla="*/ 757004 h 1141751"/>
              <a:gd name="connsiteX80" fmla="*/ 1528996 w 3780019"/>
              <a:gd name="connsiteY80" fmla="*/ 762000 h 1141751"/>
              <a:gd name="connsiteX81" fmla="*/ 1551482 w 3780019"/>
              <a:gd name="connsiteY81" fmla="*/ 762000 h 1141751"/>
              <a:gd name="connsiteX82" fmla="*/ 1551482 w 3780019"/>
              <a:gd name="connsiteY82" fmla="*/ 776990 h 1141751"/>
              <a:gd name="connsiteX83" fmla="*/ 1596452 w 3780019"/>
              <a:gd name="connsiteY83" fmla="*/ 776990 h 1141751"/>
              <a:gd name="connsiteX84" fmla="*/ 1596452 w 3780019"/>
              <a:gd name="connsiteY84" fmla="*/ 796977 h 1141751"/>
              <a:gd name="connsiteX85" fmla="*/ 1643921 w 3780019"/>
              <a:gd name="connsiteY85" fmla="*/ 796977 h 1141751"/>
              <a:gd name="connsiteX86" fmla="*/ 1643921 w 3780019"/>
              <a:gd name="connsiteY86" fmla="*/ 819463 h 1141751"/>
              <a:gd name="connsiteX87" fmla="*/ 1703882 w 3780019"/>
              <a:gd name="connsiteY87" fmla="*/ 819463 h 1141751"/>
              <a:gd name="connsiteX88" fmla="*/ 1703882 w 3780019"/>
              <a:gd name="connsiteY88" fmla="*/ 839450 h 1141751"/>
              <a:gd name="connsiteX89" fmla="*/ 1758846 w 3780019"/>
              <a:gd name="connsiteY89" fmla="*/ 839450 h 1141751"/>
              <a:gd name="connsiteX90" fmla="*/ 1758846 w 3780019"/>
              <a:gd name="connsiteY90" fmla="*/ 859436 h 1141751"/>
              <a:gd name="connsiteX91" fmla="*/ 1838793 w 3780019"/>
              <a:gd name="connsiteY91" fmla="*/ 859436 h 1141751"/>
              <a:gd name="connsiteX92" fmla="*/ 1838793 w 3780019"/>
              <a:gd name="connsiteY92" fmla="*/ 879423 h 1141751"/>
              <a:gd name="connsiteX93" fmla="*/ 1866275 w 3780019"/>
              <a:gd name="connsiteY93" fmla="*/ 879423 h 1141751"/>
              <a:gd name="connsiteX94" fmla="*/ 1866275 w 3780019"/>
              <a:gd name="connsiteY94" fmla="*/ 891915 h 1141751"/>
              <a:gd name="connsiteX95" fmla="*/ 1908747 w 3780019"/>
              <a:gd name="connsiteY95" fmla="*/ 891915 h 1141751"/>
              <a:gd name="connsiteX96" fmla="*/ 1908747 w 3780019"/>
              <a:gd name="connsiteY96" fmla="*/ 911902 h 1141751"/>
              <a:gd name="connsiteX97" fmla="*/ 2008682 w 3780019"/>
              <a:gd name="connsiteY97" fmla="*/ 911902 h 1141751"/>
              <a:gd name="connsiteX98" fmla="*/ 2008682 w 3780019"/>
              <a:gd name="connsiteY98" fmla="*/ 939384 h 1141751"/>
              <a:gd name="connsiteX99" fmla="*/ 2033665 w 3780019"/>
              <a:gd name="connsiteY99" fmla="*/ 939384 h 1141751"/>
              <a:gd name="connsiteX100" fmla="*/ 2033665 w 3780019"/>
              <a:gd name="connsiteY100" fmla="*/ 946879 h 1141751"/>
              <a:gd name="connsiteX101" fmla="*/ 2071141 w 3780019"/>
              <a:gd name="connsiteY101" fmla="*/ 946879 h 1141751"/>
              <a:gd name="connsiteX102" fmla="*/ 2078636 w 3780019"/>
              <a:gd name="connsiteY102" fmla="*/ 964368 h 1141751"/>
              <a:gd name="connsiteX103" fmla="*/ 2173574 w 3780019"/>
              <a:gd name="connsiteY103" fmla="*/ 964368 h 1141751"/>
              <a:gd name="connsiteX104" fmla="*/ 2178570 w 3780019"/>
              <a:gd name="connsiteY104" fmla="*/ 991850 h 1141751"/>
              <a:gd name="connsiteX105" fmla="*/ 2293495 w 3780019"/>
              <a:gd name="connsiteY105" fmla="*/ 991850 h 1141751"/>
              <a:gd name="connsiteX106" fmla="*/ 2293495 w 3780019"/>
              <a:gd name="connsiteY106" fmla="*/ 1004341 h 1141751"/>
              <a:gd name="connsiteX107" fmla="*/ 2328472 w 3780019"/>
              <a:gd name="connsiteY107" fmla="*/ 1004341 h 1141751"/>
              <a:gd name="connsiteX108" fmla="*/ 2328472 w 3780019"/>
              <a:gd name="connsiteY108" fmla="*/ 1021830 h 1141751"/>
              <a:gd name="connsiteX109" fmla="*/ 2395928 w 3780019"/>
              <a:gd name="connsiteY109" fmla="*/ 1021830 h 1141751"/>
              <a:gd name="connsiteX110" fmla="*/ 2395928 w 3780019"/>
              <a:gd name="connsiteY110" fmla="*/ 1029325 h 1141751"/>
              <a:gd name="connsiteX111" fmla="*/ 2485869 w 3780019"/>
              <a:gd name="connsiteY111" fmla="*/ 1029325 h 1141751"/>
              <a:gd name="connsiteX112" fmla="*/ 2485869 w 3780019"/>
              <a:gd name="connsiteY112" fmla="*/ 1049312 h 1141751"/>
              <a:gd name="connsiteX113" fmla="*/ 2545829 w 3780019"/>
              <a:gd name="connsiteY113" fmla="*/ 1049312 h 1141751"/>
              <a:gd name="connsiteX114" fmla="*/ 2555823 w 3780019"/>
              <a:gd name="connsiteY114" fmla="*/ 1059306 h 1141751"/>
              <a:gd name="connsiteX115" fmla="*/ 2653259 w 3780019"/>
              <a:gd name="connsiteY115" fmla="*/ 1059306 h 1141751"/>
              <a:gd name="connsiteX116" fmla="*/ 2653259 w 3780019"/>
              <a:gd name="connsiteY116" fmla="*/ 1089286 h 1141751"/>
              <a:gd name="connsiteX117" fmla="*/ 2735705 w 3780019"/>
              <a:gd name="connsiteY117" fmla="*/ 1089286 h 1141751"/>
              <a:gd name="connsiteX118" fmla="*/ 2735705 w 3780019"/>
              <a:gd name="connsiteY118" fmla="*/ 1109272 h 1141751"/>
              <a:gd name="connsiteX119" fmla="*/ 2795665 w 3780019"/>
              <a:gd name="connsiteY119" fmla="*/ 1109272 h 1141751"/>
              <a:gd name="connsiteX120" fmla="*/ 2795665 w 3780019"/>
              <a:gd name="connsiteY120" fmla="*/ 1124263 h 1141751"/>
              <a:gd name="connsiteX121" fmla="*/ 2950564 w 3780019"/>
              <a:gd name="connsiteY121" fmla="*/ 1124263 h 1141751"/>
              <a:gd name="connsiteX122" fmla="*/ 2950564 w 3780019"/>
              <a:gd name="connsiteY122" fmla="*/ 1141751 h 1141751"/>
              <a:gd name="connsiteX123" fmla="*/ 3780019 w 3780019"/>
              <a:gd name="connsiteY123" fmla="*/ 1141751 h 1141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3780019" h="1141751">
                <a:moveTo>
                  <a:pt x="0" y="0"/>
                </a:moveTo>
                <a:lnTo>
                  <a:pt x="0" y="52466"/>
                </a:lnTo>
                <a:lnTo>
                  <a:pt x="107429" y="52466"/>
                </a:lnTo>
                <a:lnTo>
                  <a:pt x="107429" y="52466"/>
                </a:lnTo>
                <a:lnTo>
                  <a:pt x="162393" y="52466"/>
                </a:lnTo>
                <a:lnTo>
                  <a:pt x="162393" y="84945"/>
                </a:lnTo>
                <a:lnTo>
                  <a:pt x="189875" y="84945"/>
                </a:lnTo>
                <a:lnTo>
                  <a:pt x="189875" y="107430"/>
                </a:lnTo>
                <a:lnTo>
                  <a:pt x="227351" y="107430"/>
                </a:lnTo>
                <a:lnTo>
                  <a:pt x="227351" y="122420"/>
                </a:lnTo>
                <a:lnTo>
                  <a:pt x="277318" y="122420"/>
                </a:lnTo>
                <a:lnTo>
                  <a:pt x="277318" y="142407"/>
                </a:lnTo>
                <a:lnTo>
                  <a:pt x="324787" y="142407"/>
                </a:lnTo>
                <a:lnTo>
                  <a:pt x="324787" y="172387"/>
                </a:lnTo>
                <a:lnTo>
                  <a:pt x="387246" y="172387"/>
                </a:lnTo>
                <a:lnTo>
                  <a:pt x="387246" y="189876"/>
                </a:lnTo>
                <a:lnTo>
                  <a:pt x="434715" y="189876"/>
                </a:lnTo>
                <a:lnTo>
                  <a:pt x="434715" y="214859"/>
                </a:lnTo>
                <a:lnTo>
                  <a:pt x="462196" y="214859"/>
                </a:lnTo>
                <a:lnTo>
                  <a:pt x="462196" y="232348"/>
                </a:lnTo>
                <a:lnTo>
                  <a:pt x="479685" y="232348"/>
                </a:lnTo>
                <a:lnTo>
                  <a:pt x="497174" y="249837"/>
                </a:lnTo>
                <a:lnTo>
                  <a:pt x="509665" y="262328"/>
                </a:lnTo>
                <a:lnTo>
                  <a:pt x="509665" y="279817"/>
                </a:lnTo>
                <a:lnTo>
                  <a:pt x="534649" y="279817"/>
                </a:lnTo>
                <a:lnTo>
                  <a:pt x="534649" y="319790"/>
                </a:lnTo>
                <a:lnTo>
                  <a:pt x="562131" y="319790"/>
                </a:lnTo>
                <a:lnTo>
                  <a:pt x="562131" y="334781"/>
                </a:lnTo>
                <a:lnTo>
                  <a:pt x="572124" y="334781"/>
                </a:lnTo>
                <a:lnTo>
                  <a:pt x="572124" y="352269"/>
                </a:lnTo>
                <a:lnTo>
                  <a:pt x="607101" y="352269"/>
                </a:lnTo>
                <a:lnTo>
                  <a:pt x="607101" y="369758"/>
                </a:lnTo>
                <a:lnTo>
                  <a:pt x="642078" y="379751"/>
                </a:lnTo>
                <a:lnTo>
                  <a:pt x="642078" y="399738"/>
                </a:lnTo>
                <a:lnTo>
                  <a:pt x="664564" y="399738"/>
                </a:lnTo>
                <a:lnTo>
                  <a:pt x="664564" y="414728"/>
                </a:lnTo>
                <a:lnTo>
                  <a:pt x="684551" y="414728"/>
                </a:lnTo>
                <a:lnTo>
                  <a:pt x="684551" y="434715"/>
                </a:lnTo>
                <a:lnTo>
                  <a:pt x="709534" y="434715"/>
                </a:lnTo>
                <a:lnTo>
                  <a:pt x="709534" y="447207"/>
                </a:lnTo>
                <a:lnTo>
                  <a:pt x="749508" y="447207"/>
                </a:lnTo>
                <a:lnTo>
                  <a:pt x="752006" y="467194"/>
                </a:lnTo>
                <a:lnTo>
                  <a:pt x="784485" y="467194"/>
                </a:lnTo>
                <a:lnTo>
                  <a:pt x="784485" y="479686"/>
                </a:lnTo>
                <a:lnTo>
                  <a:pt x="821960" y="479686"/>
                </a:lnTo>
                <a:lnTo>
                  <a:pt x="821960" y="497174"/>
                </a:lnTo>
                <a:lnTo>
                  <a:pt x="849442" y="497174"/>
                </a:lnTo>
                <a:lnTo>
                  <a:pt x="849442" y="512164"/>
                </a:lnTo>
                <a:lnTo>
                  <a:pt x="881921" y="512164"/>
                </a:lnTo>
                <a:lnTo>
                  <a:pt x="881921" y="532151"/>
                </a:lnTo>
                <a:lnTo>
                  <a:pt x="949377" y="532151"/>
                </a:lnTo>
                <a:lnTo>
                  <a:pt x="949377" y="552138"/>
                </a:lnTo>
                <a:lnTo>
                  <a:pt x="974360" y="552138"/>
                </a:lnTo>
                <a:lnTo>
                  <a:pt x="974360" y="569627"/>
                </a:lnTo>
                <a:lnTo>
                  <a:pt x="1009337" y="569627"/>
                </a:lnTo>
                <a:lnTo>
                  <a:pt x="1009337" y="584617"/>
                </a:lnTo>
                <a:lnTo>
                  <a:pt x="1031823" y="584617"/>
                </a:lnTo>
                <a:lnTo>
                  <a:pt x="1031823" y="594610"/>
                </a:lnTo>
                <a:lnTo>
                  <a:pt x="1066800" y="594610"/>
                </a:lnTo>
                <a:lnTo>
                  <a:pt x="1066800" y="622092"/>
                </a:lnTo>
                <a:lnTo>
                  <a:pt x="1099278" y="622092"/>
                </a:lnTo>
                <a:lnTo>
                  <a:pt x="1099278" y="637082"/>
                </a:lnTo>
                <a:lnTo>
                  <a:pt x="1186721" y="637082"/>
                </a:lnTo>
                <a:lnTo>
                  <a:pt x="1191718" y="654571"/>
                </a:lnTo>
                <a:lnTo>
                  <a:pt x="1216701" y="654571"/>
                </a:lnTo>
                <a:lnTo>
                  <a:pt x="1216701" y="672059"/>
                </a:lnTo>
                <a:lnTo>
                  <a:pt x="1256675" y="672059"/>
                </a:lnTo>
                <a:lnTo>
                  <a:pt x="1256675" y="689548"/>
                </a:lnTo>
                <a:lnTo>
                  <a:pt x="1299147" y="689548"/>
                </a:lnTo>
                <a:lnTo>
                  <a:pt x="1299147" y="707036"/>
                </a:lnTo>
                <a:lnTo>
                  <a:pt x="1331626" y="707036"/>
                </a:lnTo>
                <a:lnTo>
                  <a:pt x="1331626" y="717030"/>
                </a:lnTo>
                <a:lnTo>
                  <a:pt x="1369101" y="717030"/>
                </a:lnTo>
                <a:lnTo>
                  <a:pt x="1369101" y="732020"/>
                </a:lnTo>
                <a:lnTo>
                  <a:pt x="1434059" y="732020"/>
                </a:lnTo>
                <a:lnTo>
                  <a:pt x="1434059" y="732020"/>
                </a:lnTo>
                <a:lnTo>
                  <a:pt x="1479029" y="732020"/>
                </a:lnTo>
                <a:lnTo>
                  <a:pt x="1479029" y="732020"/>
                </a:lnTo>
                <a:lnTo>
                  <a:pt x="1479029" y="757004"/>
                </a:lnTo>
                <a:lnTo>
                  <a:pt x="1524000" y="757004"/>
                </a:lnTo>
                <a:lnTo>
                  <a:pt x="1528996" y="762000"/>
                </a:lnTo>
                <a:lnTo>
                  <a:pt x="1551482" y="762000"/>
                </a:lnTo>
                <a:lnTo>
                  <a:pt x="1551482" y="776990"/>
                </a:lnTo>
                <a:lnTo>
                  <a:pt x="1596452" y="776990"/>
                </a:lnTo>
                <a:lnTo>
                  <a:pt x="1596452" y="796977"/>
                </a:lnTo>
                <a:lnTo>
                  <a:pt x="1643921" y="796977"/>
                </a:lnTo>
                <a:lnTo>
                  <a:pt x="1643921" y="819463"/>
                </a:lnTo>
                <a:lnTo>
                  <a:pt x="1703882" y="819463"/>
                </a:lnTo>
                <a:lnTo>
                  <a:pt x="1703882" y="839450"/>
                </a:lnTo>
                <a:lnTo>
                  <a:pt x="1758846" y="839450"/>
                </a:lnTo>
                <a:lnTo>
                  <a:pt x="1758846" y="859436"/>
                </a:lnTo>
                <a:lnTo>
                  <a:pt x="1838793" y="859436"/>
                </a:lnTo>
                <a:lnTo>
                  <a:pt x="1838793" y="879423"/>
                </a:lnTo>
                <a:lnTo>
                  <a:pt x="1866275" y="879423"/>
                </a:lnTo>
                <a:lnTo>
                  <a:pt x="1866275" y="891915"/>
                </a:lnTo>
                <a:lnTo>
                  <a:pt x="1908747" y="891915"/>
                </a:lnTo>
                <a:lnTo>
                  <a:pt x="1908747" y="911902"/>
                </a:lnTo>
                <a:lnTo>
                  <a:pt x="2008682" y="911902"/>
                </a:lnTo>
                <a:lnTo>
                  <a:pt x="2008682" y="939384"/>
                </a:lnTo>
                <a:lnTo>
                  <a:pt x="2033665" y="939384"/>
                </a:lnTo>
                <a:lnTo>
                  <a:pt x="2033665" y="946879"/>
                </a:lnTo>
                <a:lnTo>
                  <a:pt x="2071141" y="946879"/>
                </a:lnTo>
                <a:lnTo>
                  <a:pt x="2078636" y="964368"/>
                </a:lnTo>
                <a:lnTo>
                  <a:pt x="2173574" y="964368"/>
                </a:lnTo>
                <a:lnTo>
                  <a:pt x="2178570" y="991850"/>
                </a:lnTo>
                <a:lnTo>
                  <a:pt x="2293495" y="991850"/>
                </a:lnTo>
                <a:lnTo>
                  <a:pt x="2293495" y="1004341"/>
                </a:lnTo>
                <a:lnTo>
                  <a:pt x="2328472" y="1004341"/>
                </a:lnTo>
                <a:lnTo>
                  <a:pt x="2328472" y="1021830"/>
                </a:lnTo>
                <a:lnTo>
                  <a:pt x="2395928" y="1021830"/>
                </a:lnTo>
                <a:lnTo>
                  <a:pt x="2395928" y="1029325"/>
                </a:lnTo>
                <a:lnTo>
                  <a:pt x="2485869" y="1029325"/>
                </a:lnTo>
                <a:lnTo>
                  <a:pt x="2485869" y="1049312"/>
                </a:lnTo>
                <a:lnTo>
                  <a:pt x="2545829" y="1049312"/>
                </a:lnTo>
                <a:lnTo>
                  <a:pt x="2555823" y="1059306"/>
                </a:lnTo>
                <a:lnTo>
                  <a:pt x="2653259" y="1059306"/>
                </a:lnTo>
                <a:lnTo>
                  <a:pt x="2653259" y="1089286"/>
                </a:lnTo>
                <a:lnTo>
                  <a:pt x="2735705" y="1089286"/>
                </a:lnTo>
                <a:lnTo>
                  <a:pt x="2735705" y="1109272"/>
                </a:lnTo>
                <a:lnTo>
                  <a:pt x="2795665" y="1109272"/>
                </a:lnTo>
                <a:lnTo>
                  <a:pt x="2795665" y="1124263"/>
                </a:lnTo>
                <a:lnTo>
                  <a:pt x="2950564" y="1124263"/>
                </a:lnTo>
                <a:lnTo>
                  <a:pt x="2950564" y="1141751"/>
                </a:lnTo>
                <a:lnTo>
                  <a:pt x="3780019" y="1141751"/>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aphicFrame>
        <p:nvGraphicFramePr>
          <p:cNvPr id="590" name="Table 167">
            <a:extLst>
              <a:ext uri="{FF2B5EF4-FFF2-40B4-BE49-F238E27FC236}">
                <a16:creationId xmlns:a16="http://schemas.microsoft.com/office/drawing/2014/main" id="{3E4959BA-18FB-08DE-4D5B-88F7C3F0C8A0}"/>
              </a:ext>
            </a:extLst>
          </p:cNvPr>
          <p:cNvGraphicFramePr>
            <a:graphicFrameLocks noGrp="1"/>
          </p:cNvGraphicFramePr>
          <p:nvPr>
            <p:extLst>
              <p:ext uri="{D42A27DB-BD31-4B8C-83A1-F6EECF244321}">
                <p14:modId xmlns:p14="http://schemas.microsoft.com/office/powerpoint/2010/main" val="2225473900"/>
              </p:ext>
            </p:extLst>
          </p:nvPr>
        </p:nvGraphicFramePr>
        <p:xfrm>
          <a:off x="524043" y="5786507"/>
          <a:ext cx="5086014" cy="480060"/>
        </p:xfrm>
        <a:graphic>
          <a:graphicData uri="http://schemas.openxmlformats.org/drawingml/2006/table">
            <a:tbl>
              <a:tblPr firstRow="1" bandRow="1">
                <a:tableStyleId>{93296810-A885-4BE3-A3E7-6D5BEEA58F35}</a:tableStyleId>
              </a:tblPr>
              <a:tblGrid>
                <a:gridCol w="836334">
                  <a:extLst>
                    <a:ext uri="{9D8B030D-6E8A-4147-A177-3AD203B41FA5}">
                      <a16:colId xmlns:a16="http://schemas.microsoft.com/office/drawing/2014/main" val="2088947100"/>
                    </a:ext>
                  </a:extLst>
                </a:gridCol>
                <a:gridCol w="265605">
                  <a:extLst>
                    <a:ext uri="{9D8B030D-6E8A-4147-A177-3AD203B41FA5}">
                      <a16:colId xmlns:a16="http://schemas.microsoft.com/office/drawing/2014/main" val="2805439361"/>
                    </a:ext>
                  </a:extLst>
                </a:gridCol>
                <a:gridCol w="265605">
                  <a:extLst>
                    <a:ext uri="{9D8B030D-6E8A-4147-A177-3AD203B41FA5}">
                      <a16:colId xmlns:a16="http://schemas.microsoft.com/office/drawing/2014/main" val="637038133"/>
                    </a:ext>
                  </a:extLst>
                </a:gridCol>
                <a:gridCol w="265605">
                  <a:extLst>
                    <a:ext uri="{9D8B030D-6E8A-4147-A177-3AD203B41FA5}">
                      <a16:colId xmlns:a16="http://schemas.microsoft.com/office/drawing/2014/main" val="281554751"/>
                    </a:ext>
                  </a:extLst>
                </a:gridCol>
                <a:gridCol w="265605">
                  <a:extLst>
                    <a:ext uri="{9D8B030D-6E8A-4147-A177-3AD203B41FA5}">
                      <a16:colId xmlns:a16="http://schemas.microsoft.com/office/drawing/2014/main" val="146333827"/>
                    </a:ext>
                  </a:extLst>
                </a:gridCol>
                <a:gridCol w="265605">
                  <a:extLst>
                    <a:ext uri="{9D8B030D-6E8A-4147-A177-3AD203B41FA5}">
                      <a16:colId xmlns:a16="http://schemas.microsoft.com/office/drawing/2014/main" val="3594535462"/>
                    </a:ext>
                  </a:extLst>
                </a:gridCol>
                <a:gridCol w="265605">
                  <a:extLst>
                    <a:ext uri="{9D8B030D-6E8A-4147-A177-3AD203B41FA5}">
                      <a16:colId xmlns:a16="http://schemas.microsoft.com/office/drawing/2014/main" val="1431239169"/>
                    </a:ext>
                  </a:extLst>
                </a:gridCol>
                <a:gridCol w="265605">
                  <a:extLst>
                    <a:ext uri="{9D8B030D-6E8A-4147-A177-3AD203B41FA5}">
                      <a16:colId xmlns:a16="http://schemas.microsoft.com/office/drawing/2014/main" val="812137047"/>
                    </a:ext>
                  </a:extLst>
                </a:gridCol>
                <a:gridCol w="265605">
                  <a:extLst>
                    <a:ext uri="{9D8B030D-6E8A-4147-A177-3AD203B41FA5}">
                      <a16:colId xmlns:a16="http://schemas.microsoft.com/office/drawing/2014/main" val="724972688"/>
                    </a:ext>
                  </a:extLst>
                </a:gridCol>
                <a:gridCol w="265605">
                  <a:extLst>
                    <a:ext uri="{9D8B030D-6E8A-4147-A177-3AD203B41FA5}">
                      <a16:colId xmlns:a16="http://schemas.microsoft.com/office/drawing/2014/main" val="510150440"/>
                    </a:ext>
                  </a:extLst>
                </a:gridCol>
                <a:gridCol w="265605">
                  <a:extLst>
                    <a:ext uri="{9D8B030D-6E8A-4147-A177-3AD203B41FA5}">
                      <a16:colId xmlns:a16="http://schemas.microsoft.com/office/drawing/2014/main" val="3291850107"/>
                    </a:ext>
                  </a:extLst>
                </a:gridCol>
                <a:gridCol w="265605">
                  <a:extLst>
                    <a:ext uri="{9D8B030D-6E8A-4147-A177-3AD203B41FA5}">
                      <a16:colId xmlns:a16="http://schemas.microsoft.com/office/drawing/2014/main" val="4156254455"/>
                    </a:ext>
                  </a:extLst>
                </a:gridCol>
                <a:gridCol w="265605">
                  <a:extLst>
                    <a:ext uri="{9D8B030D-6E8A-4147-A177-3AD203B41FA5}">
                      <a16:colId xmlns:a16="http://schemas.microsoft.com/office/drawing/2014/main" val="3486683261"/>
                    </a:ext>
                  </a:extLst>
                </a:gridCol>
                <a:gridCol w="265605">
                  <a:extLst>
                    <a:ext uri="{9D8B030D-6E8A-4147-A177-3AD203B41FA5}">
                      <a16:colId xmlns:a16="http://schemas.microsoft.com/office/drawing/2014/main" val="2548090715"/>
                    </a:ext>
                  </a:extLst>
                </a:gridCol>
                <a:gridCol w="265605">
                  <a:extLst>
                    <a:ext uri="{9D8B030D-6E8A-4147-A177-3AD203B41FA5}">
                      <a16:colId xmlns:a16="http://schemas.microsoft.com/office/drawing/2014/main" val="456336669"/>
                    </a:ext>
                  </a:extLst>
                </a:gridCol>
                <a:gridCol w="265605">
                  <a:extLst>
                    <a:ext uri="{9D8B030D-6E8A-4147-A177-3AD203B41FA5}">
                      <a16:colId xmlns:a16="http://schemas.microsoft.com/office/drawing/2014/main" val="2436984095"/>
                    </a:ext>
                  </a:extLst>
                </a:gridCol>
                <a:gridCol w="265605">
                  <a:extLst>
                    <a:ext uri="{9D8B030D-6E8A-4147-A177-3AD203B41FA5}">
                      <a16:colId xmlns:a16="http://schemas.microsoft.com/office/drawing/2014/main" val="3657412501"/>
                    </a:ext>
                  </a:extLst>
                </a:gridCol>
              </a:tblGrid>
              <a:tr h="147046">
                <a:tc gridSpan="16">
                  <a:txBody>
                    <a:bodyPr/>
                    <a:lstStyle/>
                    <a:p>
                      <a:pPr algn="l"/>
                      <a:r>
                        <a:rPr lang="en-US" sz="1050" b="1" dirty="0">
                          <a:solidFill>
                            <a:schemeClr val="bg1"/>
                          </a:solidFill>
                          <a:latin typeface="Calibri" panose="020F0502020204030204" pitchFamily="34" charset="0"/>
                          <a:cs typeface="Calibri" panose="020F0502020204030204" pitchFamily="34" charset="0"/>
                        </a:rPr>
                        <a:t>Patients at Risk, n</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l"/>
                      <a:endParaRPr lang="en-US" sz="1050" b="1"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69170800"/>
                  </a:ext>
                </a:extLst>
              </a:tr>
              <a:tr h="147046">
                <a:tc>
                  <a:txBody>
                    <a:bodyPr/>
                    <a:lstStyle/>
                    <a:p>
                      <a:pPr algn="ctr"/>
                      <a:r>
                        <a:rPr lang="en-US" sz="1050" b="0" dirty="0">
                          <a:solidFill>
                            <a:schemeClr val="bg1"/>
                          </a:solidFill>
                          <a:latin typeface="Calibri" panose="020F0502020204030204" pitchFamily="34" charset="0"/>
                          <a:cs typeface="Calibri" panose="020F0502020204030204" pitchFamily="34" charset="0"/>
                        </a:rPr>
                        <a:t>LEN + pembro</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346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322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285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242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214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188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171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148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124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95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65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41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20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83690406"/>
                  </a:ext>
                </a:extLst>
              </a:tr>
              <a:tr h="147046">
                <a:tc>
                  <a:txBody>
                    <a:bodyPr/>
                    <a:lstStyle/>
                    <a:p>
                      <a:pPr algn="ctr"/>
                      <a:r>
                        <a:rPr lang="en-US" sz="1050" b="0" dirty="0">
                          <a:solidFill>
                            <a:schemeClr val="bg1"/>
                          </a:solidFill>
                          <a:latin typeface="Calibri" panose="020F0502020204030204" pitchFamily="34" charset="0"/>
                          <a:cs typeface="Calibri" panose="020F0502020204030204" pitchFamily="34" charset="0"/>
                        </a:rPr>
                        <a:t>Chemotherapy</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351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324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267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217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171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138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111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86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71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53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40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21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03837802"/>
                  </a:ext>
                </a:extLst>
              </a:tr>
            </a:tbl>
          </a:graphicData>
        </a:graphic>
      </p:graphicFrame>
      <p:cxnSp>
        <p:nvCxnSpPr>
          <p:cNvPr id="591" name="Straight Connector 590">
            <a:extLst>
              <a:ext uri="{FF2B5EF4-FFF2-40B4-BE49-F238E27FC236}">
                <a16:creationId xmlns:a16="http://schemas.microsoft.com/office/drawing/2014/main" id="{5DF295F4-43B6-9D4D-838E-A1CD2C09A881}"/>
              </a:ext>
            </a:extLst>
          </p:cNvPr>
          <p:cNvCxnSpPr>
            <a:cxnSpLocks/>
          </p:cNvCxnSpPr>
          <p:nvPr/>
        </p:nvCxnSpPr>
        <p:spPr bwMode="auto">
          <a:xfrm>
            <a:off x="7277316" y="3998920"/>
            <a:ext cx="0" cy="1546080"/>
          </a:xfrm>
          <a:prstGeom prst="line">
            <a:avLst/>
          </a:prstGeom>
          <a:noFill/>
          <a:ln w="28575" cap="flat" cmpd="sng" algn="ctr">
            <a:solidFill>
              <a:schemeClr val="bg1"/>
            </a:solidFill>
            <a:prstDash val="solid"/>
            <a:round/>
            <a:headEnd type="none" w="med" len="med"/>
            <a:tailEnd type="none" w="med" len="med"/>
          </a:ln>
          <a:effectLst/>
        </p:spPr>
      </p:cxnSp>
      <p:cxnSp>
        <p:nvCxnSpPr>
          <p:cNvPr id="592" name="Straight Connector 591">
            <a:extLst>
              <a:ext uri="{FF2B5EF4-FFF2-40B4-BE49-F238E27FC236}">
                <a16:creationId xmlns:a16="http://schemas.microsoft.com/office/drawing/2014/main" id="{904EC785-BB05-801F-66F6-1F4923C3F461}"/>
              </a:ext>
            </a:extLst>
          </p:cNvPr>
          <p:cNvCxnSpPr/>
          <p:nvPr/>
        </p:nvCxnSpPr>
        <p:spPr bwMode="auto">
          <a:xfrm>
            <a:off x="7212489" y="4005744"/>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593" name="Straight Connector 592">
            <a:extLst>
              <a:ext uri="{FF2B5EF4-FFF2-40B4-BE49-F238E27FC236}">
                <a16:creationId xmlns:a16="http://schemas.microsoft.com/office/drawing/2014/main" id="{699EC108-2353-3D2A-561E-29BE108D3D49}"/>
              </a:ext>
            </a:extLst>
          </p:cNvPr>
          <p:cNvCxnSpPr/>
          <p:nvPr/>
        </p:nvCxnSpPr>
        <p:spPr bwMode="auto">
          <a:xfrm>
            <a:off x="7212489" y="4305994"/>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594" name="Straight Connector 593">
            <a:extLst>
              <a:ext uri="{FF2B5EF4-FFF2-40B4-BE49-F238E27FC236}">
                <a16:creationId xmlns:a16="http://schemas.microsoft.com/office/drawing/2014/main" id="{38864F89-2FED-D881-38A7-BB94B25F586A}"/>
              </a:ext>
            </a:extLst>
          </p:cNvPr>
          <p:cNvCxnSpPr/>
          <p:nvPr/>
        </p:nvCxnSpPr>
        <p:spPr bwMode="auto">
          <a:xfrm>
            <a:off x="7212489" y="4616480"/>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595" name="Straight Connector 594">
            <a:extLst>
              <a:ext uri="{FF2B5EF4-FFF2-40B4-BE49-F238E27FC236}">
                <a16:creationId xmlns:a16="http://schemas.microsoft.com/office/drawing/2014/main" id="{9B16CDE5-958F-5E2E-1A8E-1857BDEFBBB0}"/>
              </a:ext>
            </a:extLst>
          </p:cNvPr>
          <p:cNvCxnSpPr/>
          <p:nvPr/>
        </p:nvCxnSpPr>
        <p:spPr bwMode="auto">
          <a:xfrm>
            <a:off x="7212489" y="4920143"/>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596" name="Straight Connector 595">
            <a:extLst>
              <a:ext uri="{FF2B5EF4-FFF2-40B4-BE49-F238E27FC236}">
                <a16:creationId xmlns:a16="http://schemas.microsoft.com/office/drawing/2014/main" id="{78204FE7-2AD6-312D-3098-885E02E7C5AD}"/>
              </a:ext>
            </a:extLst>
          </p:cNvPr>
          <p:cNvCxnSpPr/>
          <p:nvPr/>
        </p:nvCxnSpPr>
        <p:spPr bwMode="auto">
          <a:xfrm>
            <a:off x="7212489" y="5223805"/>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597" name="Straight Connector 596">
            <a:extLst>
              <a:ext uri="{FF2B5EF4-FFF2-40B4-BE49-F238E27FC236}">
                <a16:creationId xmlns:a16="http://schemas.microsoft.com/office/drawing/2014/main" id="{6857A5A0-113A-B1D7-534A-BF7933980527}"/>
              </a:ext>
            </a:extLst>
          </p:cNvPr>
          <p:cNvCxnSpPr/>
          <p:nvPr/>
        </p:nvCxnSpPr>
        <p:spPr bwMode="auto">
          <a:xfrm>
            <a:off x="7212489" y="5527468"/>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598" name="Straight Connector 597">
            <a:extLst>
              <a:ext uri="{FF2B5EF4-FFF2-40B4-BE49-F238E27FC236}">
                <a16:creationId xmlns:a16="http://schemas.microsoft.com/office/drawing/2014/main" id="{B20B9582-DE72-FCE9-8C45-19EFA6F0716E}"/>
              </a:ext>
            </a:extLst>
          </p:cNvPr>
          <p:cNvCxnSpPr>
            <a:cxnSpLocks/>
          </p:cNvCxnSpPr>
          <p:nvPr/>
        </p:nvCxnSpPr>
        <p:spPr bwMode="auto">
          <a:xfrm>
            <a:off x="7270492" y="5527468"/>
            <a:ext cx="3966381" cy="0"/>
          </a:xfrm>
          <a:prstGeom prst="line">
            <a:avLst/>
          </a:prstGeom>
          <a:noFill/>
          <a:ln w="28575" cap="flat" cmpd="sng" algn="ctr">
            <a:solidFill>
              <a:schemeClr val="bg1"/>
            </a:solidFill>
            <a:prstDash val="solid"/>
            <a:round/>
            <a:headEnd type="none" w="med" len="med"/>
            <a:tailEnd type="none" w="med" len="med"/>
          </a:ln>
          <a:effectLst/>
        </p:spPr>
      </p:cxnSp>
      <p:cxnSp>
        <p:nvCxnSpPr>
          <p:cNvPr id="599" name="Straight Connector 598">
            <a:extLst>
              <a:ext uri="{FF2B5EF4-FFF2-40B4-BE49-F238E27FC236}">
                <a16:creationId xmlns:a16="http://schemas.microsoft.com/office/drawing/2014/main" id="{FC5F4D64-2CC0-F363-C56D-D6D8AF397537}"/>
              </a:ext>
            </a:extLst>
          </p:cNvPr>
          <p:cNvCxnSpPr>
            <a:cxnSpLocks/>
          </p:cNvCxnSpPr>
          <p:nvPr/>
        </p:nvCxnSpPr>
        <p:spPr bwMode="auto">
          <a:xfrm rot="16200000">
            <a:off x="7243198" y="5559881"/>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600" name="Straight Connector 599">
            <a:extLst>
              <a:ext uri="{FF2B5EF4-FFF2-40B4-BE49-F238E27FC236}">
                <a16:creationId xmlns:a16="http://schemas.microsoft.com/office/drawing/2014/main" id="{C5E027B6-5E65-046F-C03D-FB23086F2FCD}"/>
              </a:ext>
            </a:extLst>
          </p:cNvPr>
          <p:cNvCxnSpPr>
            <a:cxnSpLocks/>
          </p:cNvCxnSpPr>
          <p:nvPr/>
        </p:nvCxnSpPr>
        <p:spPr bwMode="auto">
          <a:xfrm rot="16200000">
            <a:off x="7506828" y="5559881"/>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601" name="Straight Connector 600">
            <a:extLst>
              <a:ext uri="{FF2B5EF4-FFF2-40B4-BE49-F238E27FC236}">
                <a16:creationId xmlns:a16="http://schemas.microsoft.com/office/drawing/2014/main" id="{5615AE80-FA96-D5F4-B72E-93F91B0610A4}"/>
              </a:ext>
            </a:extLst>
          </p:cNvPr>
          <p:cNvCxnSpPr>
            <a:cxnSpLocks/>
          </p:cNvCxnSpPr>
          <p:nvPr/>
        </p:nvCxnSpPr>
        <p:spPr bwMode="auto">
          <a:xfrm rot="16200000">
            <a:off x="7770458" y="5559881"/>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602" name="Straight Connector 601">
            <a:extLst>
              <a:ext uri="{FF2B5EF4-FFF2-40B4-BE49-F238E27FC236}">
                <a16:creationId xmlns:a16="http://schemas.microsoft.com/office/drawing/2014/main" id="{500562AE-4427-6B18-BF6F-A5D114A7B484}"/>
              </a:ext>
            </a:extLst>
          </p:cNvPr>
          <p:cNvCxnSpPr>
            <a:cxnSpLocks/>
          </p:cNvCxnSpPr>
          <p:nvPr/>
        </p:nvCxnSpPr>
        <p:spPr bwMode="auto">
          <a:xfrm rot="16200000">
            <a:off x="8034088" y="5559881"/>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603" name="Straight Connector 602">
            <a:extLst>
              <a:ext uri="{FF2B5EF4-FFF2-40B4-BE49-F238E27FC236}">
                <a16:creationId xmlns:a16="http://schemas.microsoft.com/office/drawing/2014/main" id="{3FF8A5FF-D643-B00C-0341-D69C60B22669}"/>
              </a:ext>
            </a:extLst>
          </p:cNvPr>
          <p:cNvCxnSpPr>
            <a:cxnSpLocks/>
          </p:cNvCxnSpPr>
          <p:nvPr/>
        </p:nvCxnSpPr>
        <p:spPr bwMode="auto">
          <a:xfrm rot="16200000">
            <a:off x="8297718" y="5559881"/>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604" name="Straight Connector 603">
            <a:extLst>
              <a:ext uri="{FF2B5EF4-FFF2-40B4-BE49-F238E27FC236}">
                <a16:creationId xmlns:a16="http://schemas.microsoft.com/office/drawing/2014/main" id="{9593191A-918F-45CA-234A-9C9B52861055}"/>
              </a:ext>
            </a:extLst>
          </p:cNvPr>
          <p:cNvCxnSpPr>
            <a:cxnSpLocks/>
          </p:cNvCxnSpPr>
          <p:nvPr/>
        </p:nvCxnSpPr>
        <p:spPr bwMode="auto">
          <a:xfrm rot="16200000">
            <a:off x="8561348" y="5559881"/>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605" name="Straight Connector 604">
            <a:extLst>
              <a:ext uri="{FF2B5EF4-FFF2-40B4-BE49-F238E27FC236}">
                <a16:creationId xmlns:a16="http://schemas.microsoft.com/office/drawing/2014/main" id="{2BBB88F2-A517-C4D0-0E08-90A3686D4A1C}"/>
              </a:ext>
            </a:extLst>
          </p:cNvPr>
          <p:cNvCxnSpPr>
            <a:cxnSpLocks/>
          </p:cNvCxnSpPr>
          <p:nvPr/>
        </p:nvCxnSpPr>
        <p:spPr bwMode="auto">
          <a:xfrm rot="16200000">
            <a:off x="8824978" y="5559881"/>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606" name="Straight Connector 605">
            <a:extLst>
              <a:ext uri="{FF2B5EF4-FFF2-40B4-BE49-F238E27FC236}">
                <a16:creationId xmlns:a16="http://schemas.microsoft.com/office/drawing/2014/main" id="{2385ABFD-C2B3-F1CD-DF16-568D83F1543C}"/>
              </a:ext>
            </a:extLst>
          </p:cNvPr>
          <p:cNvCxnSpPr>
            <a:cxnSpLocks/>
          </p:cNvCxnSpPr>
          <p:nvPr/>
        </p:nvCxnSpPr>
        <p:spPr bwMode="auto">
          <a:xfrm rot="16200000">
            <a:off x="9088608" y="5559881"/>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607" name="Straight Connector 606">
            <a:extLst>
              <a:ext uri="{FF2B5EF4-FFF2-40B4-BE49-F238E27FC236}">
                <a16:creationId xmlns:a16="http://schemas.microsoft.com/office/drawing/2014/main" id="{8E479E26-2431-AED4-27F4-CE6ECFEDE6FD}"/>
              </a:ext>
            </a:extLst>
          </p:cNvPr>
          <p:cNvCxnSpPr>
            <a:cxnSpLocks/>
          </p:cNvCxnSpPr>
          <p:nvPr/>
        </p:nvCxnSpPr>
        <p:spPr bwMode="auto">
          <a:xfrm rot="16200000">
            <a:off x="9352238" y="5559881"/>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608" name="Straight Connector 607">
            <a:extLst>
              <a:ext uri="{FF2B5EF4-FFF2-40B4-BE49-F238E27FC236}">
                <a16:creationId xmlns:a16="http://schemas.microsoft.com/office/drawing/2014/main" id="{9D3BF23A-39BA-44A2-5CEB-AAE5E04D6422}"/>
              </a:ext>
            </a:extLst>
          </p:cNvPr>
          <p:cNvCxnSpPr>
            <a:cxnSpLocks/>
          </p:cNvCxnSpPr>
          <p:nvPr/>
        </p:nvCxnSpPr>
        <p:spPr bwMode="auto">
          <a:xfrm rot="16200000">
            <a:off x="9615868" y="5559882"/>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609" name="Straight Connector 608">
            <a:extLst>
              <a:ext uri="{FF2B5EF4-FFF2-40B4-BE49-F238E27FC236}">
                <a16:creationId xmlns:a16="http://schemas.microsoft.com/office/drawing/2014/main" id="{38FD38E6-206F-8EB1-14F0-1DBD65CBE002}"/>
              </a:ext>
            </a:extLst>
          </p:cNvPr>
          <p:cNvCxnSpPr>
            <a:cxnSpLocks/>
          </p:cNvCxnSpPr>
          <p:nvPr/>
        </p:nvCxnSpPr>
        <p:spPr bwMode="auto">
          <a:xfrm rot="16200000">
            <a:off x="9879498" y="5559882"/>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610" name="Straight Connector 609">
            <a:extLst>
              <a:ext uri="{FF2B5EF4-FFF2-40B4-BE49-F238E27FC236}">
                <a16:creationId xmlns:a16="http://schemas.microsoft.com/office/drawing/2014/main" id="{F758C9CE-81EC-5921-F387-9B32BEF01195}"/>
              </a:ext>
            </a:extLst>
          </p:cNvPr>
          <p:cNvCxnSpPr>
            <a:cxnSpLocks/>
          </p:cNvCxnSpPr>
          <p:nvPr/>
        </p:nvCxnSpPr>
        <p:spPr bwMode="auto">
          <a:xfrm rot="16200000">
            <a:off x="10143128" y="5559882"/>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611" name="Straight Connector 610">
            <a:extLst>
              <a:ext uri="{FF2B5EF4-FFF2-40B4-BE49-F238E27FC236}">
                <a16:creationId xmlns:a16="http://schemas.microsoft.com/office/drawing/2014/main" id="{169F682F-C241-F501-E45C-7938FE99A26E}"/>
              </a:ext>
            </a:extLst>
          </p:cNvPr>
          <p:cNvCxnSpPr>
            <a:cxnSpLocks/>
          </p:cNvCxnSpPr>
          <p:nvPr/>
        </p:nvCxnSpPr>
        <p:spPr bwMode="auto">
          <a:xfrm rot="16200000">
            <a:off x="10406758" y="5559882"/>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612" name="Straight Connector 611">
            <a:extLst>
              <a:ext uri="{FF2B5EF4-FFF2-40B4-BE49-F238E27FC236}">
                <a16:creationId xmlns:a16="http://schemas.microsoft.com/office/drawing/2014/main" id="{0CC38B08-7CDF-B524-0594-498B08758770}"/>
              </a:ext>
            </a:extLst>
          </p:cNvPr>
          <p:cNvCxnSpPr>
            <a:cxnSpLocks/>
          </p:cNvCxnSpPr>
          <p:nvPr/>
        </p:nvCxnSpPr>
        <p:spPr bwMode="auto">
          <a:xfrm rot="16200000">
            <a:off x="10670388" y="5559882"/>
            <a:ext cx="64827" cy="0"/>
          </a:xfrm>
          <a:prstGeom prst="line">
            <a:avLst/>
          </a:prstGeom>
          <a:noFill/>
          <a:ln w="28575" cap="flat" cmpd="sng" algn="ctr">
            <a:solidFill>
              <a:schemeClr val="bg1"/>
            </a:solidFill>
            <a:prstDash val="solid"/>
            <a:round/>
            <a:headEnd type="none" w="med" len="med"/>
            <a:tailEnd type="none" w="med" len="med"/>
          </a:ln>
          <a:effectLst/>
        </p:spPr>
      </p:cxnSp>
      <p:cxnSp>
        <p:nvCxnSpPr>
          <p:cNvPr id="613" name="Straight Connector 612">
            <a:extLst>
              <a:ext uri="{FF2B5EF4-FFF2-40B4-BE49-F238E27FC236}">
                <a16:creationId xmlns:a16="http://schemas.microsoft.com/office/drawing/2014/main" id="{01E9FCC1-6294-A31F-625B-53E90912AEE2}"/>
              </a:ext>
            </a:extLst>
          </p:cNvPr>
          <p:cNvCxnSpPr>
            <a:cxnSpLocks/>
          </p:cNvCxnSpPr>
          <p:nvPr/>
        </p:nvCxnSpPr>
        <p:spPr bwMode="auto">
          <a:xfrm rot="16200000">
            <a:off x="10934018" y="5559882"/>
            <a:ext cx="64827" cy="0"/>
          </a:xfrm>
          <a:prstGeom prst="line">
            <a:avLst/>
          </a:prstGeom>
          <a:noFill/>
          <a:ln w="28575" cap="flat" cmpd="sng" algn="ctr">
            <a:solidFill>
              <a:schemeClr val="bg1"/>
            </a:solidFill>
            <a:prstDash val="solid"/>
            <a:round/>
            <a:headEnd type="none" w="med" len="med"/>
            <a:tailEnd type="none" w="med" len="med"/>
          </a:ln>
          <a:effectLst/>
        </p:spPr>
      </p:cxnSp>
      <p:sp>
        <p:nvSpPr>
          <p:cNvPr id="614" name="TextBox 613">
            <a:extLst>
              <a:ext uri="{FF2B5EF4-FFF2-40B4-BE49-F238E27FC236}">
                <a16:creationId xmlns:a16="http://schemas.microsoft.com/office/drawing/2014/main" id="{8AD2B495-3A44-31CD-E065-254CE5923AF0}"/>
              </a:ext>
            </a:extLst>
          </p:cNvPr>
          <p:cNvSpPr txBox="1"/>
          <p:nvPr/>
        </p:nvSpPr>
        <p:spPr bwMode="auto">
          <a:xfrm>
            <a:off x="6931539" y="3900992"/>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615" name="TextBox 614">
            <a:extLst>
              <a:ext uri="{FF2B5EF4-FFF2-40B4-BE49-F238E27FC236}">
                <a16:creationId xmlns:a16="http://schemas.microsoft.com/office/drawing/2014/main" id="{558ADF15-0624-A72A-1D22-88E4A119902B}"/>
              </a:ext>
            </a:extLst>
          </p:cNvPr>
          <p:cNvSpPr txBox="1"/>
          <p:nvPr/>
        </p:nvSpPr>
        <p:spPr bwMode="auto">
          <a:xfrm>
            <a:off x="6931539" y="4208066"/>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616" name="TextBox 615">
            <a:extLst>
              <a:ext uri="{FF2B5EF4-FFF2-40B4-BE49-F238E27FC236}">
                <a16:creationId xmlns:a16="http://schemas.microsoft.com/office/drawing/2014/main" id="{35E0750A-D20F-BE2E-8578-7876307F5030}"/>
              </a:ext>
            </a:extLst>
          </p:cNvPr>
          <p:cNvSpPr txBox="1"/>
          <p:nvPr/>
        </p:nvSpPr>
        <p:spPr bwMode="auto">
          <a:xfrm>
            <a:off x="6931539" y="4511729"/>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617" name="TextBox 616">
            <a:extLst>
              <a:ext uri="{FF2B5EF4-FFF2-40B4-BE49-F238E27FC236}">
                <a16:creationId xmlns:a16="http://schemas.microsoft.com/office/drawing/2014/main" id="{F0530E19-BB7C-7934-A51E-8FDF7112A3AA}"/>
              </a:ext>
            </a:extLst>
          </p:cNvPr>
          <p:cNvSpPr txBox="1"/>
          <p:nvPr/>
        </p:nvSpPr>
        <p:spPr bwMode="auto">
          <a:xfrm>
            <a:off x="6931539" y="4815392"/>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618" name="TextBox 617">
            <a:extLst>
              <a:ext uri="{FF2B5EF4-FFF2-40B4-BE49-F238E27FC236}">
                <a16:creationId xmlns:a16="http://schemas.microsoft.com/office/drawing/2014/main" id="{3F2338E9-1E68-AAD4-6B9B-1E325FA68C69}"/>
              </a:ext>
            </a:extLst>
          </p:cNvPr>
          <p:cNvSpPr txBox="1"/>
          <p:nvPr/>
        </p:nvSpPr>
        <p:spPr bwMode="auto">
          <a:xfrm>
            <a:off x="6931539" y="5122466"/>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619" name="TextBox 618">
            <a:extLst>
              <a:ext uri="{FF2B5EF4-FFF2-40B4-BE49-F238E27FC236}">
                <a16:creationId xmlns:a16="http://schemas.microsoft.com/office/drawing/2014/main" id="{C3CBDA9E-6C17-9A60-BBEF-59234E53B71F}"/>
              </a:ext>
            </a:extLst>
          </p:cNvPr>
          <p:cNvSpPr txBox="1"/>
          <p:nvPr/>
        </p:nvSpPr>
        <p:spPr bwMode="auto">
          <a:xfrm>
            <a:off x="6931539" y="5426129"/>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620" name="TextBox 619">
            <a:extLst>
              <a:ext uri="{FF2B5EF4-FFF2-40B4-BE49-F238E27FC236}">
                <a16:creationId xmlns:a16="http://schemas.microsoft.com/office/drawing/2014/main" id="{5395218C-D23A-AFCE-76FE-3E71281FEE82}"/>
              </a:ext>
            </a:extLst>
          </p:cNvPr>
          <p:cNvSpPr txBox="1"/>
          <p:nvPr/>
        </p:nvSpPr>
        <p:spPr bwMode="auto">
          <a:xfrm>
            <a:off x="7145958"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621" name="TextBox 620">
            <a:extLst>
              <a:ext uri="{FF2B5EF4-FFF2-40B4-BE49-F238E27FC236}">
                <a16:creationId xmlns:a16="http://schemas.microsoft.com/office/drawing/2014/main" id="{F24781A4-8081-2AF9-03EC-D8372A7BCDE6}"/>
              </a:ext>
            </a:extLst>
          </p:cNvPr>
          <p:cNvSpPr txBox="1"/>
          <p:nvPr/>
        </p:nvSpPr>
        <p:spPr bwMode="auto">
          <a:xfrm>
            <a:off x="7409774"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622" name="TextBox 621">
            <a:extLst>
              <a:ext uri="{FF2B5EF4-FFF2-40B4-BE49-F238E27FC236}">
                <a16:creationId xmlns:a16="http://schemas.microsoft.com/office/drawing/2014/main" id="{93CE340E-3E10-B54C-1E07-FA03DA4ACA55}"/>
              </a:ext>
            </a:extLst>
          </p:cNvPr>
          <p:cNvSpPr txBox="1"/>
          <p:nvPr/>
        </p:nvSpPr>
        <p:spPr bwMode="auto">
          <a:xfrm>
            <a:off x="7673590"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623" name="TextBox 622">
            <a:extLst>
              <a:ext uri="{FF2B5EF4-FFF2-40B4-BE49-F238E27FC236}">
                <a16:creationId xmlns:a16="http://schemas.microsoft.com/office/drawing/2014/main" id="{575D3ABD-DB8A-F5A6-D9AF-06534D382FDF}"/>
              </a:ext>
            </a:extLst>
          </p:cNvPr>
          <p:cNvSpPr txBox="1"/>
          <p:nvPr/>
        </p:nvSpPr>
        <p:spPr bwMode="auto">
          <a:xfrm>
            <a:off x="7937406"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624" name="TextBox 623">
            <a:extLst>
              <a:ext uri="{FF2B5EF4-FFF2-40B4-BE49-F238E27FC236}">
                <a16:creationId xmlns:a16="http://schemas.microsoft.com/office/drawing/2014/main" id="{6A4940C7-BBED-22CD-C98F-3A1B1A084F9F}"/>
              </a:ext>
            </a:extLst>
          </p:cNvPr>
          <p:cNvSpPr txBox="1"/>
          <p:nvPr/>
        </p:nvSpPr>
        <p:spPr bwMode="auto">
          <a:xfrm>
            <a:off x="8201222"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625" name="TextBox 624">
            <a:extLst>
              <a:ext uri="{FF2B5EF4-FFF2-40B4-BE49-F238E27FC236}">
                <a16:creationId xmlns:a16="http://schemas.microsoft.com/office/drawing/2014/main" id="{8C9419FA-E0A4-42A0-1EFC-44111F6503CC}"/>
              </a:ext>
            </a:extLst>
          </p:cNvPr>
          <p:cNvSpPr txBox="1"/>
          <p:nvPr/>
        </p:nvSpPr>
        <p:spPr bwMode="auto">
          <a:xfrm>
            <a:off x="8465038"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626" name="TextBox 625">
            <a:extLst>
              <a:ext uri="{FF2B5EF4-FFF2-40B4-BE49-F238E27FC236}">
                <a16:creationId xmlns:a16="http://schemas.microsoft.com/office/drawing/2014/main" id="{40235C55-729A-3A19-E4D6-636A75FD202B}"/>
              </a:ext>
            </a:extLst>
          </p:cNvPr>
          <p:cNvSpPr txBox="1"/>
          <p:nvPr/>
        </p:nvSpPr>
        <p:spPr bwMode="auto">
          <a:xfrm>
            <a:off x="8728854"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627" name="TextBox 626">
            <a:extLst>
              <a:ext uri="{FF2B5EF4-FFF2-40B4-BE49-F238E27FC236}">
                <a16:creationId xmlns:a16="http://schemas.microsoft.com/office/drawing/2014/main" id="{C5562FAD-D756-4B2F-82CD-A092BC85ACB2}"/>
              </a:ext>
            </a:extLst>
          </p:cNvPr>
          <p:cNvSpPr txBox="1"/>
          <p:nvPr/>
        </p:nvSpPr>
        <p:spPr bwMode="auto">
          <a:xfrm>
            <a:off x="8992670"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628" name="TextBox 627">
            <a:extLst>
              <a:ext uri="{FF2B5EF4-FFF2-40B4-BE49-F238E27FC236}">
                <a16:creationId xmlns:a16="http://schemas.microsoft.com/office/drawing/2014/main" id="{BCCAE2DA-D2E8-E780-AF93-6E54C53E2B64}"/>
              </a:ext>
            </a:extLst>
          </p:cNvPr>
          <p:cNvSpPr txBox="1"/>
          <p:nvPr/>
        </p:nvSpPr>
        <p:spPr bwMode="auto">
          <a:xfrm>
            <a:off x="9256486"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629" name="TextBox 628">
            <a:extLst>
              <a:ext uri="{FF2B5EF4-FFF2-40B4-BE49-F238E27FC236}">
                <a16:creationId xmlns:a16="http://schemas.microsoft.com/office/drawing/2014/main" id="{B3EE2AF5-7D65-EEEB-890B-B10EECF7747D}"/>
              </a:ext>
            </a:extLst>
          </p:cNvPr>
          <p:cNvSpPr txBox="1"/>
          <p:nvPr/>
        </p:nvSpPr>
        <p:spPr bwMode="auto">
          <a:xfrm>
            <a:off x="9520302"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630" name="TextBox 629">
            <a:extLst>
              <a:ext uri="{FF2B5EF4-FFF2-40B4-BE49-F238E27FC236}">
                <a16:creationId xmlns:a16="http://schemas.microsoft.com/office/drawing/2014/main" id="{1C2AC07D-E1A6-9FB3-4A09-4B08BDDD21F9}"/>
              </a:ext>
            </a:extLst>
          </p:cNvPr>
          <p:cNvSpPr txBox="1"/>
          <p:nvPr/>
        </p:nvSpPr>
        <p:spPr bwMode="auto">
          <a:xfrm>
            <a:off x="9784118"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631" name="TextBox 630">
            <a:extLst>
              <a:ext uri="{FF2B5EF4-FFF2-40B4-BE49-F238E27FC236}">
                <a16:creationId xmlns:a16="http://schemas.microsoft.com/office/drawing/2014/main" id="{72A33B44-AB82-6137-D3EA-648ED60C98FB}"/>
              </a:ext>
            </a:extLst>
          </p:cNvPr>
          <p:cNvSpPr txBox="1"/>
          <p:nvPr/>
        </p:nvSpPr>
        <p:spPr bwMode="auto">
          <a:xfrm>
            <a:off x="10047934"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p>
        </p:txBody>
      </p:sp>
      <p:sp>
        <p:nvSpPr>
          <p:cNvPr id="632" name="TextBox 631">
            <a:extLst>
              <a:ext uri="{FF2B5EF4-FFF2-40B4-BE49-F238E27FC236}">
                <a16:creationId xmlns:a16="http://schemas.microsoft.com/office/drawing/2014/main" id="{1CA137E7-1A7C-0449-8940-D9572EC44695}"/>
              </a:ext>
            </a:extLst>
          </p:cNvPr>
          <p:cNvSpPr txBox="1"/>
          <p:nvPr/>
        </p:nvSpPr>
        <p:spPr bwMode="auto">
          <a:xfrm>
            <a:off x="10311750"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633" name="TextBox 632">
            <a:extLst>
              <a:ext uri="{FF2B5EF4-FFF2-40B4-BE49-F238E27FC236}">
                <a16:creationId xmlns:a16="http://schemas.microsoft.com/office/drawing/2014/main" id="{42F5E0A2-0C5A-4043-0A5D-B8F7171C7473}"/>
              </a:ext>
            </a:extLst>
          </p:cNvPr>
          <p:cNvSpPr txBox="1"/>
          <p:nvPr/>
        </p:nvSpPr>
        <p:spPr bwMode="auto">
          <a:xfrm>
            <a:off x="10575566"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39</a:t>
            </a:r>
          </a:p>
        </p:txBody>
      </p:sp>
      <p:sp>
        <p:nvSpPr>
          <p:cNvPr id="634" name="TextBox 633">
            <a:extLst>
              <a:ext uri="{FF2B5EF4-FFF2-40B4-BE49-F238E27FC236}">
                <a16:creationId xmlns:a16="http://schemas.microsoft.com/office/drawing/2014/main" id="{9E68DF67-5005-5854-3AB9-2F702F64FD25}"/>
              </a:ext>
            </a:extLst>
          </p:cNvPr>
          <p:cNvSpPr txBox="1"/>
          <p:nvPr/>
        </p:nvSpPr>
        <p:spPr bwMode="auto">
          <a:xfrm>
            <a:off x="10839383"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sp>
        <p:nvSpPr>
          <p:cNvPr id="635" name="TextBox 634">
            <a:extLst>
              <a:ext uri="{FF2B5EF4-FFF2-40B4-BE49-F238E27FC236}">
                <a16:creationId xmlns:a16="http://schemas.microsoft.com/office/drawing/2014/main" id="{42C3C810-FEA0-0E99-AA48-79ADF2C9786C}"/>
              </a:ext>
            </a:extLst>
          </p:cNvPr>
          <p:cNvSpPr txBox="1"/>
          <p:nvPr/>
        </p:nvSpPr>
        <p:spPr bwMode="auto">
          <a:xfrm>
            <a:off x="7270492" y="5708275"/>
            <a:ext cx="380431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
        <p:nvSpPr>
          <p:cNvPr id="636" name="TextBox 635">
            <a:extLst>
              <a:ext uri="{FF2B5EF4-FFF2-40B4-BE49-F238E27FC236}">
                <a16:creationId xmlns:a16="http://schemas.microsoft.com/office/drawing/2014/main" id="{3FAA650C-1256-4DBB-260F-C86E813422A7}"/>
              </a:ext>
            </a:extLst>
          </p:cNvPr>
          <p:cNvSpPr txBox="1"/>
          <p:nvPr/>
        </p:nvSpPr>
        <p:spPr bwMode="auto">
          <a:xfrm rot="16200000">
            <a:off x="6105799" y="4526476"/>
            <a:ext cx="1450713" cy="30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ts val="12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Who Were Alive (%)</a:t>
            </a:r>
          </a:p>
        </p:txBody>
      </p:sp>
      <p:sp>
        <p:nvSpPr>
          <p:cNvPr id="637" name="TextBox 636">
            <a:extLst>
              <a:ext uri="{FF2B5EF4-FFF2-40B4-BE49-F238E27FC236}">
                <a16:creationId xmlns:a16="http://schemas.microsoft.com/office/drawing/2014/main" id="{4B63C07B-6268-A8AE-3A28-1975585B53D7}"/>
              </a:ext>
            </a:extLst>
          </p:cNvPr>
          <p:cNvSpPr txBox="1"/>
          <p:nvPr/>
        </p:nvSpPr>
        <p:spPr bwMode="auto">
          <a:xfrm>
            <a:off x="9577409" y="3811970"/>
            <a:ext cx="1811166"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nchor="b" anchorCtr="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Median OS, Mo (95% CI)</a:t>
            </a: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18.7 (15.6-21.3)</a:t>
            </a: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11.9 (10.7-13.3)</a:t>
            </a:r>
          </a:p>
        </p:txBody>
      </p:sp>
      <p:grpSp>
        <p:nvGrpSpPr>
          <p:cNvPr id="638" name="Group 637">
            <a:extLst>
              <a:ext uri="{FF2B5EF4-FFF2-40B4-BE49-F238E27FC236}">
                <a16:creationId xmlns:a16="http://schemas.microsoft.com/office/drawing/2014/main" id="{6925943B-FCA0-B6D7-82D2-BFCE7E59FD22}"/>
              </a:ext>
            </a:extLst>
          </p:cNvPr>
          <p:cNvGrpSpPr/>
          <p:nvPr/>
        </p:nvGrpSpPr>
        <p:grpSpPr>
          <a:xfrm>
            <a:off x="9030455" y="3982321"/>
            <a:ext cx="1277359" cy="646331"/>
            <a:chOff x="2735165" y="2282310"/>
            <a:chExt cx="1335253" cy="826083"/>
          </a:xfrm>
        </p:grpSpPr>
        <p:sp>
          <p:nvSpPr>
            <p:cNvPr id="639" name="TextBox 638">
              <a:extLst>
                <a:ext uri="{FF2B5EF4-FFF2-40B4-BE49-F238E27FC236}">
                  <a16:creationId xmlns:a16="http://schemas.microsoft.com/office/drawing/2014/main" id="{4A64684D-E690-68AE-98D2-3CBD49F5886A}"/>
                </a:ext>
              </a:extLst>
            </p:cNvPr>
            <p:cNvSpPr txBox="1"/>
            <p:nvPr/>
          </p:nvSpPr>
          <p:spPr bwMode="auto">
            <a:xfrm>
              <a:off x="2911266" y="2282310"/>
              <a:ext cx="1159152" cy="8260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LEN + pembro</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Chemotherapy</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Censored</a:t>
              </a:r>
            </a:p>
          </p:txBody>
        </p:sp>
        <p:cxnSp>
          <p:nvCxnSpPr>
            <p:cNvPr id="640" name="Straight Connector 639">
              <a:extLst>
                <a:ext uri="{FF2B5EF4-FFF2-40B4-BE49-F238E27FC236}">
                  <a16:creationId xmlns:a16="http://schemas.microsoft.com/office/drawing/2014/main" id="{756DBA1B-CF7C-5544-DEAE-BE23B42EF9F8}"/>
                </a:ext>
              </a:extLst>
            </p:cNvPr>
            <p:cNvCxnSpPr/>
            <p:nvPr/>
          </p:nvCxnSpPr>
          <p:spPr bwMode="auto">
            <a:xfrm>
              <a:off x="2735165" y="2456529"/>
              <a:ext cx="209353" cy="0"/>
            </a:xfrm>
            <a:prstGeom prst="line">
              <a:avLst/>
            </a:prstGeom>
            <a:noFill/>
            <a:ln w="28575" cap="flat" cmpd="sng" algn="ctr">
              <a:solidFill>
                <a:schemeClr val="accent1"/>
              </a:solidFill>
              <a:prstDash val="solid"/>
              <a:round/>
              <a:headEnd type="none" w="med" len="med"/>
              <a:tailEnd type="none" w="med" len="med"/>
            </a:ln>
            <a:effectLst/>
          </p:spPr>
        </p:cxnSp>
        <p:cxnSp>
          <p:nvCxnSpPr>
            <p:cNvPr id="641" name="Straight Connector 640">
              <a:extLst>
                <a:ext uri="{FF2B5EF4-FFF2-40B4-BE49-F238E27FC236}">
                  <a16:creationId xmlns:a16="http://schemas.microsoft.com/office/drawing/2014/main" id="{99B113AB-AE41-A2B1-AA04-8812390A66FD}"/>
                </a:ext>
              </a:extLst>
            </p:cNvPr>
            <p:cNvCxnSpPr/>
            <p:nvPr/>
          </p:nvCxnSpPr>
          <p:spPr bwMode="auto">
            <a:xfrm>
              <a:off x="2735165" y="2667118"/>
              <a:ext cx="209353" cy="0"/>
            </a:xfrm>
            <a:prstGeom prst="line">
              <a:avLst/>
            </a:prstGeom>
            <a:noFill/>
            <a:ln w="28575" cap="flat" cmpd="sng" algn="ctr">
              <a:solidFill>
                <a:schemeClr val="accent3"/>
              </a:solidFill>
              <a:prstDash val="solid"/>
              <a:round/>
              <a:headEnd type="none" w="med" len="med"/>
              <a:tailEnd type="none" w="med" len="med"/>
            </a:ln>
            <a:effectLst/>
          </p:spPr>
        </p:cxnSp>
      </p:grpSp>
      <p:sp>
        <p:nvSpPr>
          <p:cNvPr id="642" name="TextBox 641">
            <a:extLst>
              <a:ext uri="{FF2B5EF4-FFF2-40B4-BE49-F238E27FC236}">
                <a16:creationId xmlns:a16="http://schemas.microsoft.com/office/drawing/2014/main" id="{D668F612-D87B-B517-06A8-2D97C1600751}"/>
              </a:ext>
            </a:extLst>
          </p:cNvPr>
          <p:cNvSpPr txBox="1"/>
          <p:nvPr/>
        </p:nvSpPr>
        <p:spPr bwMode="auto">
          <a:xfrm>
            <a:off x="10018374" y="4558568"/>
            <a:ext cx="118173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HR for death: </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0.65 (0.55-0.77)</a:t>
            </a:r>
          </a:p>
        </p:txBody>
      </p:sp>
      <p:cxnSp>
        <p:nvCxnSpPr>
          <p:cNvPr id="643" name="Straight Connector 642">
            <a:extLst>
              <a:ext uri="{FF2B5EF4-FFF2-40B4-BE49-F238E27FC236}">
                <a16:creationId xmlns:a16="http://schemas.microsoft.com/office/drawing/2014/main" id="{56CC9DA0-ED57-07F3-BE52-D6B595A3ACED}"/>
              </a:ext>
            </a:extLst>
          </p:cNvPr>
          <p:cNvCxnSpPr>
            <a:cxnSpLocks/>
          </p:cNvCxnSpPr>
          <p:nvPr/>
        </p:nvCxnSpPr>
        <p:spPr bwMode="auto">
          <a:xfrm rot="16200000">
            <a:off x="11197652" y="5559882"/>
            <a:ext cx="64827" cy="0"/>
          </a:xfrm>
          <a:prstGeom prst="line">
            <a:avLst/>
          </a:prstGeom>
          <a:noFill/>
          <a:ln w="28575" cap="flat" cmpd="sng" algn="ctr">
            <a:solidFill>
              <a:schemeClr val="bg1"/>
            </a:solidFill>
            <a:prstDash val="solid"/>
            <a:round/>
            <a:headEnd type="none" w="med" len="med"/>
            <a:tailEnd type="none" w="med" len="med"/>
          </a:ln>
          <a:effectLst/>
        </p:spPr>
      </p:cxnSp>
      <p:sp>
        <p:nvSpPr>
          <p:cNvPr id="644" name="TextBox 643">
            <a:extLst>
              <a:ext uri="{FF2B5EF4-FFF2-40B4-BE49-F238E27FC236}">
                <a16:creationId xmlns:a16="http://schemas.microsoft.com/office/drawing/2014/main" id="{332C266C-4384-13A0-C9E4-FDB8B0665061}"/>
              </a:ext>
            </a:extLst>
          </p:cNvPr>
          <p:cNvSpPr txBox="1"/>
          <p:nvPr/>
        </p:nvSpPr>
        <p:spPr bwMode="auto">
          <a:xfrm>
            <a:off x="11108926" y="5562740"/>
            <a:ext cx="2558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45</a:t>
            </a:r>
          </a:p>
        </p:txBody>
      </p:sp>
      <p:cxnSp>
        <p:nvCxnSpPr>
          <p:cNvPr id="647" name="Straight Connector 646">
            <a:extLst>
              <a:ext uri="{FF2B5EF4-FFF2-40B4-BE49-F238E27FC236}">
                <a16:creationId xmlns:a16="http://schemas.microsoft.com/office/drawing/2014/main" id="{3F587EA3-9934-00DB-64DC-63CA8AD552CB}"/>
              </a:ext>
            </a:extLst>
          </p:cNvPr>
          <p:cNvCxnSpPr/>
          <p:nvPr/>
        </p:nvCxnSpPr>
        <p:spPr bwMode="auto">
          <a:xfrm>
            <a:off x="7301971" y="3969668"/>
            <a:ext cx="0" cy="72152"/>
          </a:xfrm>
          <a:prstGeom prst="line">
            <a:avLst/>
          </a:prstGeom>
          <a:noFill/>
          <a:ln w="19050" cap="flat" cmpd="sng" algn="ctr">
            <a:solidFill>
              <a:schemeClr val="accent3"/>
            </a:solidFill>
            <a:prstDash val="solid"/>
            <a:round/>
            <a:headEnd type="none" w="med" len="med"/>
            <a:tailEnd type="none" w="med" len="med"/>
          </a:ln>
          <a:effectLst/>
        </p:spPr>
      </p:cxnSp>
      <p:graphicFrame>
        <p:nvGraphicFramePr>
          <p:cNvPr id="770" name="Table 167">
            <a:extLst>
              <a:ext uri="{FF2B5EF4-FFF2-40B4-BE49-F238E27FC236}">
                <a16:creationId xmlns:a16="http://schemas.microsoft.com/office/drawing/2014/main" id="{BC352D69-0EBB-520A-C9EB-4133CC74D636}"/>
              </a:ext>
            </a:extLst>
          </p:cNvPr>
          <p:cNvGraphicFramePr>
            <a:graphicFrameLocks noGrp="1"/>
          </p:cNvGraphicFramePr>
          <p:nvPr>
            <p:extLst>
              <p:ext uri="{D42A27DB-BD31-4B8C-83A1-F6EECF244321}">
                <p14:modId xmlns:p14="http://schemas.microsoft.com/office/powerpoint/2010/main" val="1789931025"/>
              </p:ext>
            </p:extLst>
          </p:nvPr>
        </p:nvGraphicFramePr>
        <p:xfrm>
          <a:off x="6300105" y="5786507"/>
          <a:ext cx="5086014" cy="480060"/>
        </p:xfrm>
        <a:graphic>
          <a:graphicData uri="http://schemas.openxmlformats.org/drawingml/2006/table">
            <a:tbl>
              <a:tblPr firstRow="1" bandRow="1">
                <a:tableStyleId>{93296810-A885-4BE3-A3E7-6D5BEEA58F35}</a:tableStyleId>
              </a:tblPr>
              <a:tblGrid>
                <a:gridCol w="836334">
                  <a:extLst>
                    <a:ext uri="{9D8B030D-6E8A-4147-A177-3AD203B41FA5}">
                      <a16:colId xmlns:a16="http://schemas.microsoft.com/office/drawing/2014/main" val="2088947100"/>
                    </a:ext>
                  </a:extLst>
                </a:gridCol>
                <a:gridCol w="265605">
                  <a:extLst>
                    <a:ext uri="{9D8B030D-6E8A-4147-A177-3AD203B41FA5}">
                      <a16:colId xmlns:a16="http://schemas.microsoft.com/office/drawing/2014/main" val="2805439361"/>
                    </a:ext>
                  </a:extLst>
                </a:gridCol>
                <a:gridCol w="265605">
                  <a:extLst>
                    <a:ext uri="{9D8B030D-6E8A-4147-A177-3AD203B41FA5}">
                      <a16:colId xmlns:a16="http://schemas.microsoft.com/office/drawing/2014/main" val="637038133"/>
                    </a:ext>
                  </a:extLst>
                </a:gridCol>
                <a:gridCol w="265605">
                  <a:extLst>
                    <a:ext uri="{9D8B030D-6E8A-4147-A177-3AD203B41FA5}">
                      <a16:colId xmlns:a16="http://schemas.microsoft.com/office/drawing/2014/main" val="281554751"/>
                    </a:ext>
                  </a:extLst>
                </a:gridCol>
                <a:gridCol w="265605">
                  <a:extLst>
                    <a:ext uri="{9D8B030D-6E8A-4147-A177-3AD203B41FA5}">
                      <a16:colId xmlns:a16="http://schemas.microsoft.com/office/drawing/2014/main" val="146333827"/>
                    </a:ext>
                  </a:extLst>
                </a:gridCol>
                <a:gridCol w="265605">
                  <a:extLst>
                    <a:ext uri="{9D8B030D-6E8A-4147-A177-3AD203B41FA5}">
                      <a16:colId xmlns:a16="http://schemas.microsoft.com/office/drawing/2014/main" val="3594535462"/>
                    </a:ext>
                  </a:extLst>
                </a:gridCol>
                <a:gridCol w="265605">
                  <a:extLst>
                    <a:ext uri="{9D8B030D-6E8A-4147-A177-3AD203B41FA5}">
                      <a16:colId xmlns:a16="http://schemas.microsoft.com/office/drawing/2014/main" val="1431239169"/>
                    </a:ext>
                  </a:extLst>
                </a:gridCol>
                <a:gridCol w="265605">
                  <a:extLst>
                    <a:ext uri="{9D8B030D-6E8A-4147-A177-3AD203B41FA5}">
                      <a16:colId xmlns:a16="http://schemas.microsoft.com/office/drawing/2014/main" val="812137047"/>
                    </a:ext>
                  </a:extLst>
                </a:gridCol>
                <a:gridCol w="265605">
                  <a:extLst>
                    <a:ext uri="{9D8B030D-6E8A-4147-A177-3AD203B41FA5}">
                      <a16:colId xmlns:a16="http://schemas.microsoft.com/office/drawing/2014/main" val="724972688"/>
                    </a:ext>
                  </a:extLst>
                </a:gridCol>
                <a:gridCol w="265605">
                  <a:extLst>
                    <a:ext uri="{9D8B030D-6E8A-4147-A177-3AD203B41FA5}">
                      <a16:colId xmlns:a16="http://schemas.microsoft.com/office/drawing/2014/main" val="510150440"/>
                    </a:ext>
                  </a:extLst>
                </a:gridCol>
                <a:gridCol w="265605">
                  <a:extLst>
                    <a:ext uri="{9D8B030D-6E8A-4147-A177-3AD203B41FA5}">
                      <a16:colId xmlns:a16="http://schemas.microsoft.com/office/drawing/2014/main" val="3291850107"/>
                    </a:ext>
                  </a:extLst>
                </a:gridCol>
                <a:gridCol w="265605">
                  <a:extLst>
                    <a:ext uri="{9D8B030D-6E8A-4147-A177-3AD203B41FA5}">
                      <a16:colId xmlns:a16="http://schemas.microsoft.com/office/drawing/2014/main" val="4156254455"/>
                    </a:ext>
                  </a:extLst>
                </a:gridCol>
                <a:gridCol w="265605">
                  <a:extLst>
                    <a:ext uri="{9D8B030D-6E8A-4147-A177-3AD203B41FA5}">
                      <a16:colId xmlns:a16="http://schemas.microsoft.com/office/drawing/2014/main" val="3486683261"/>
                    </a:ext>
                  </a:extLst>
                </a:gridCol>
                <a:gridCol w="265605">
                  <a:extLst>
                    <a:ext uri="{9D8B030D-6E8A-4147-A177-3AD203B41FA5}">
                      <a16:colId xmlns:a16="http://schemas.microsoft.com/office/drawing/2014/main" val="2548090715"/>
                    </a:ext>
                  </a:extLst>
                </a:gridCol>
                <a:gridCol w="265605">
                  <a:extLst>
                    <a:ext uri="{9D8B030D-6E8A-4147-A177-3AD203B41FA5}">
                      <a16:colId xmlns:a16="http://schemas.microsoft.com/office/drawing/2014/main" val="456336669"/>
                    </a:ext>
                  </a:extLst>
                </a:gridCol>
                <a:gridCol w="265605">
                  <a:extLst>
                    <a:ext uri="{9D8B030D-6E8A-4147-A177-3AD203B41FA5}">
                      <a16:colId xmlns:a16="http://schemas.microsoft.com/office/drawing/2014/main" val="2436984095"/>
                    </a:ext>
                  </a:extLst>
                </a:gridCol>
                <a:gridCol w="265605">
                  <a:extLst>
                    <a:ext uri="{9D8B030D-6E8A-4147-A177-3AD203B41FA5}">
                      <a16:colId xmlns:a16="http://schemas.microsoft.com/office/drawing/2014/main" val="3657412501"/>
                    </a:ext>
                  </a:extLst>
                </a:gridCol>
              </a:tblGrid>
              <a:tr h="147046">
                <a:tc gridSpan="16">
                  <a:txBody>
                    <a:bodyPr/>
                    <a:lstStyle/>
                    <a:p>
                      <a:pPr algn="l"/>
                      <a:r>
                        <a:rPr lang="en-US" sz="1050" b="1" dirty="0">
                          <a:solidFill>
                            <a:schemeClr val="bg1"/>
                          </a:solidFill>
                          <a:latin typeface="Calibri" panose="020F0502020204030204" pitchFamily="34" charset="0"/>
                          <a:cs typeface="Calibri" panose="020F0502020204030204" pitchFamily="34" charset="0"/>
                        </a:rPr>
                        <a:t>Patients at Risk, n</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a:txBody>
                    <a:bodyPr/>
                    <a:lstStyle/>
                    <a:p>
                      <a:pPr algn="l"/>
                      <a:endParaRPr lang="en-US" sz="1050" b="1"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69170800"/>
                  </a:ext>
                </a:extLst>
              </a:tr>
              <a:tr h="147046">
                <a:tc>
                  <a:txBody>
                    <a:bodyPr/>
                    <a:lstStyle/>
                    <a:p>
                      <a:pPr algn="ctr"/>
                      <a:r>
                        <a:rPr lang="en-US" sz="1050" b="0" dirty="0">
                          <a:solidFill>
                            <a:schemeClr val="bg1"/>
                          </a:solidFill>
                          <a:latin typeface="Calibri" panose="020F0502020204030204" pitchFamily="34" charset="0"/>
                          <a:cs typeface="Calibri" panose="020F0502020204030204" pitchFamily="34" charset="0"/>
                        </a:rPr>
                        <a:t>LEN + pembro</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411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383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337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292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258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229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211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186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160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125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91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58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30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83690406"/>
                  </a:ext>
                </a:extLst>
              </a:tr>
              <a:tr h="147046">
                <a:tc>
                  <a:txBody>
                    <a:bodyPr/>
                    <a:lstStyle/>
                    <a:p>
                      <a:pPr algn="ctr"/>
                      <a:r>
                        <a:rPr lang="en-US" sz="1050" b="0" dirty="0">
                          <a:solidFill>
                            <a:schemeClr val="bg1"/>
                          </a:solidFill>
                          <a:latin typeface="Calibri" panose="020F0502020204030204" pitchFamily="34" charset="0"/>
                          <a:cs typeface="Calibri" panose="020F0502020204030204" pitchFamily="34" charset="0"/>
                        </a:rPr>
                        <a:t>Chemotherapy</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416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378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305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246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196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158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129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104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84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64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49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28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50" b="0" dirty="0">
                          <a:solidFill>
                            <a:schemeClr val="bg1"/>
                          </a:solidFill>
                          <a:latin typeface="Calibri" panose="020F0502020204030204" pitchFamily="34" charset="0"/>
                          <a:cs typeface="Calibri" panose="020F0502020204030204" pitchFamily="34" charset="0"/>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050" b="0" dirty="0">
                        <a:solidFill>
                          <a:schemeClr val="bg1"/>
                        </a:solidFill>
                        <a:latin typeface="Calibri" panose="020F0502020204030204" pitchFamily="34" charset="0"/>
                        <a:cs typeface="Calibri" panose="020F0502020204030204" pitchFamily="34" charset="0"/>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03837802"/>
                  </a:ext>
                </a:extLst>
              </a:tr>
            </a:tbl>
          </a:graphicData>
        </a:graphic>
      </p:graphicFrame>
      <p:cxnSp>
        <p:nvCxnSpPr>
          <p:cNvPr id="771" name="Straight Connector 770">
            <a:extLst>
              <a:ext uri="{FF2B5EF4-FFF2-40B4-BE49-F238E27FC236}">
                <a16:creationId xmlns:a16="http://schemas.microsoft.com/office/drawing/2014/main" id="{AD83A505-564E-C997-2B9A-DEC1D11969CE}"/>
              </a:ext>
            </a:extLst>
          </p:cNvPr>
          <p:cNvCxnSpPr/>
          <p:nvPr/>
        </p:nvCxnSpPr>
        <p:spPr bwMode="auto">
          <a:xfrm>
            <a:off x="7419270" y="4012322"/>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72" name="Straight Connector 771">
            <a:extLst>
              <a:ext uri="{FF2B5EF4-FFF2-40B4-BE49-F238E27FC236}">
                <a16:creationId xmlns:a16="http://schemas.microsoft.com/office/drawing/2014/main" id="{5B4D0762-DDCE-79A2-2039-6B26D05793FD}"/>
              </a:ext>
            </a:extLst>
          </p:cNvPr>
          <p:cNvCxnSpPr/>
          <p:nvPr/>
        </p:nvCxnSpPr>
        <p:spPr bwMode="auto">
          <a:xfrm>
            <a:off x="7603216" y="4182939"/>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73" name="Straight Connector 772">
            <a:extLst>
              <a:ext uri="{FF2B5EF4-FFF2-40B4-BE49-F238E27FC236}">
                <a16:creationId xmlns:a16="http://schemas.microsoft.com/office/drawing/2014/main" id="{69CC8413-7AD3-BF8D-2033-CE1DBBE74D8E}"/>
              </a:ext>
            </a:extLst>
          </p:cNvPr>
          <p:cNvCxnSpPr/>
          <p:nvPr/>
        </p:nvCxnSpPr>
        <p:spPr bwMode="auto">
          <a:xfrm>
            <a:off x="7624544" y="4196268"/>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74" name="Straight Connector 773">
            <a:extLst>
              <a:ext uri="{FF2B5EF4-FFF2-40B4-BE49-F238E27FC236}">
                <a16:creationId xmlns:a16="http://schemas.microsoft.com/office/drawing/2014/main" id="{B466EF7B-8EE3-C2FE-B55D-A228116AED63}"/>
              </a:ext>
            </a:extLst>
          </p:cNvPr>
          <p:cNvCxnSpPr/>
          <p:nvPr/>
        </p:nvCxnSpPr>
        <p:spPr bwMode="auto">
          <a:xfrm>
            <a:off x="7651203" y="4204265"/>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75" name="Straight Connector 774">
            <a:extLst>
              <a:ext uri="{FF2B5EF4-FFF2-40B4-BE49-F238E27FC236}">
                <a16:creationId xmlns:a16="http://schemas.microsoft.com/office/drawing/2014/main" id="{8430961E-5734-A399-02C1-C8B8055E5176}"/>
              </a:ext>
            </a:extLst>
          </p:cNvPr>
          <p:cNvCxnSpPr/>
          <p:nvPr/>
        </p:nvCxnSpPr>
        <p:spPr bwMode="auto">
          <a:xfrm>
            <a:off x="7685859" y="4225592"/>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76" name="Straight Connector 775">
            <a:extLst>
              <a:ext uri="{FF2B5EF4-FFF2-40B4-BE49-F238E27FC236}">
                <a16:creationId xmlns:a16="http://schemas.microsoft.com/office/drawing/2014/main" id="{DA5F1DFA-54EA-F3D8-0D45-D6D41ACFE495}"/>
              </a:ext>
            </a:extLst>
          </p:cNvPr>
          <p:cNvCxnSpPr/>
          <p:nvPr/>
        </p:nvCxnSpPr>
        <p:spPr bwMode="auto">
          <a:xfrm>
            <a:off x="8087992" y="4579315"/>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77" name="Straight Connector 776">
            <a:extLst>
              <a:ext uri="{FF2B5EF4-FFF2-40B4-BE49-F238E27FC236}">
                <a16:creationId xmlns:a16="http://schemas.microsoft.com/office/drawing/2014/main" id="{16CC108B-C041-AB53-13C4-848BB7AB5FF7}"/>
              </a:ext>
            </a:extLst>
          </p:cNvPr>
          <p:cNvCxnSpPr/>
          <p:nvPr/>
        </p:nvCxnSpPr>
        <p:spPr bwMode="auto">
          <a:xfrm>
            <a:off x="8157305" y="4605974"/>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78" name="Straight Connector 777">
            <a:extLst>
              <a:ext uri="{FF2B5EF4-FFF2-40B4-BE49-F238E27FC236}">
                <a16:creationId xmlns:a16="http://schemas.microsoft.com/office/drawing/2014/main" id="{9B4B2386-EF4B-FE5D-2016-1289F87DA9D1}"/>
              </a:ext>
            </a:extLst>
          </p:cNvPr>
          <p:cNvCxnSpPr/>
          <p:nvPr/>
        </p:nvCxnSpPr>
        <p:spPr bwMode="auto">
          <a:xfrm>
            <a:off x="8223953" y="4651294"/>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79" name="Straight Connector 778">
            <a:extLst>
              <a:ext uri="{FF2B5EF4-FFF2-40B4-BE49-F238E27FC236}">
                <a16:creationId xmlns:a16="http://schemas.microsoft.com/office/drawing/2014/main" id="{8DD2B511-6862-77F3-8637-3FAF2424B45D}"/>
              </a:ext>
            </a:extLst>
          </p:cNvPr>
          <p:cNvCxnSpPr/>
          <p:nvPr/>
        </p:nvCxnSpPr>
        <p:spPr bwMode="auto">
          <a:xfrm>
            <a:off x="8367911" y="4760596"/>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80" name="Straight Connector 779">
            <a:extLst>
              <a:ext uri="{FF2B5EF4-FFF2-40B4-BE49-F238E27FC236}">
                <a16:creationId xmlns:a16="http://schemas.microsoft.com/office/drawing/2014/main" id="{D0505D1C-7658-E9B4-C21C-CD0D9D79E36A}"/>
              </a:ext>
            </a:extLst>
          </p:cNvPr>
          <p:cNvCxnSpPr/>
          <p:nvPr/>
        </p:nvCxnSpPr>
        <p:spPr bwMode="auto">
          <a:xfrm>
            <a:off x="8970402" y="5016521"/>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81" name="Straight Connector 780">
            <a:extLst>
              <a:ext uri="{FF2B5EF4-FFF2-40B4-BE49-F238E27FC236}">
                <a16:creationId xmlns:a16="http://schemas.microsoft.com/office/drawing/2014/main" id="{0FDDA756-DF14-5362-28F7-6C880A341524}"/>
              </a:ext>
            </a:extLst>
          </p:cNvPr>
          <p:cNvCxnSpPr/>
          <p:nvPr/>
        </p:nvCxnSpPr>
        <p:spPr bwMode="auto">
          <a:xfrm>
            <a:off x="9055711" y="5051178"/>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82" name="Straight Connector 781">
            <a:extLst>
              <a:ext uri="{FF2B5EF4-FFF2-40B4-BE49-F238E27FC236}">
                <a16:creationId xmlns:a16="http://schemas.microsoft.com/office/drawing/2014/main" id="{0BA39A4F-C3FA-3DA8-685F-8FED4E3BC5CD}"/>
              </a:ext>
            </a:extLst>
          </p:cNvPr>
          <p:cNvCxnSpPr/>
          <p:nvPr/>
        </p:nvCxnSpPr>
        <p:spPr bwMode="auto">
          <a:xfrm>
            <a:off x="9079704" y="5061841"/>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83" name="Straight Connector 782">
            <a:extLst>
              <a:ext uri="{FF2B5EF4-FFF2-40B4-BE49-F238E27FC236}">
                <a16:creationId xmlns:a16="http://schemas.microsoft.com/office/drawing/2014/main" id="{1E130BF1-BA0B-87BF-82EF-7CD174086B16}"/>
              </a:ext>
            </a:extLst>
          </p:cNvPr>
          <p:cNvCxnSpPr/>
          <p:nvPr/>
        </p:nvCxnSpPr>
        <p:spPr bwMode="auto">
          <a:xfrm>
            <a:off x="9119692" y="5061841"/>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84" name="Straight Connector 783">
            <a:extLst>
              <a:ext uri="{FF2B5EF4-FFF2-40B4-BE49-F238E27FC236}">
                <a16:creationId xmlns:a16="http://schemas.microsoft.com/office/drawing/2014/main" id="{59608FAA-F6BE-8CA7-F1F5-32F4D91EB347}"/>
              </a:ext>
            </a:extLst>
          </p:cNvPr>
          <p:cNvCxnSpPr/>
          <p:nvPr/>
        </p:nvCxnSpPr>
        <p:spPr bwMode="auto">
          <a:xfrm>
            <a:off x="9186339" y="5091166"/>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85" name="Straight Connector 784">
            <a:extLst>
              <a:ext uri="{FF2B5EF4-FFF2-40B4-BE49-F238E27FC236}">
                <a16:creationId xmlns:a16="http://schemas.microsoft.com/office/drawing/2014/main" id="{96205E9C-D5FA-039C-101D-B085CA6EB823}"/>
              </a:ext>
            </a:extLst>
          </p:cNvPr>
          <p:cNvCxnSpPr/>
          <p:nvPr/>
        </p:nvCxnSpPr>
        <p:spPr bwMode="auto">
          <a:xfrm>
            <a:off x="9284977" y="5101830"/>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86" name="Straight Connector 785">
            <a:extLst>
              <a:ext uri="{FF2B5EF4-FFF2-40B4-BE49-F238E27FC236}">
                <a16:creationId xmlns:a16="http://schemas.microsoft.com/office/drawing/2014/main" id="{CF6FB03A-8822-5D88-439D-27DFCC7C0D89}"/>
              </a:ext>
            </a:extLst>
          </p:cNvPr>
          <p:cNvCxnSpPr/>
          <p:nvPr/>
        </p:nvCxnSpPr>
        <p:spPr bwMode="auto">
          <a:xfrm>
            <a:off x="9375617" y="5128489"/>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87" name="Straight Connector 786">
            <a:extLst>
              <a:ext uri="{FF2B5EF4-FFF2-40B4-BE49-F238E27FC236}">
                <a16:creationId xmlns:a16="http://schemas.microsoft.com/office/drawing/2014/main" id="{9A8F08F3-A4C0-CB97-AE24-47982CFB92A4}"/>
              </a:ext>
            </a:extLst>
          </p:cNvPr>
          <p:cNvCxnSpPr/>
          <p:nvPr/>
        </p:nvCxnSpPr>
        <p:spPr bwMode="auto">
          <a:xfrm>
            <a:off x="9402276" y="5128489"/>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88" name="Straight Connector 787">
            <a:extLst>
              <a:ext uri="{FF2B5EF4-FFF2-40B4-BE49-F238E27FC236}">
                <a16:creationId xmlns:a16="http://schemas.microsoft.com/office/drawing/2014/main" id="{E6DA6E94-DD00-66D9-171D-0EE9FE51B715}"/>
              </a:ext>
            </a:extLst>
          </p:cNvPr>
          <p:cNvCxnSpPr/>
          <p:nvPr/>
        </p:nvCxnSpPr>
        <p:spPr bwMode="auto">
          <a:xfrm>
            <a:off x="9450262" y="5128489"/>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89" name="Straight Connector 788">
            <a:extLst>
              <a:ext uri="{FF2B5EF4-FFF2-40B4-BE49-F238E27FC236}">
                <a16:creationId xmlns:a16="http://schemas.microsoft.com/office/drawing/2014/main" id="{975A9CC0-B6B6-A1A8-2656-6C6EF7928A0E}"/>
              </a:ext>
            </a:extLst>
          </p:cNvPr>
          <p:cNvCxnSpPr/>
          <p:nvPr/>
        </p:nvCxnSpPr>
        <p:spPr bwMode="auto">
          <a:xfrm>
            <a:off x="9484918" y="5141818"/>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90" name="Straight Connector 789">
            <a:extLst>
              <a:ext uri="{FF2B5EF4-FFF2-40B4-BE49-F238E27FC236}">
                <a16:creationId xmlns:a16="http://schemas.microsoft.com/office/drawing/2014/main" id="{8B7589E6-7CF2-F617-7422-81FBD412DCC1}"/>
              </a:ext>
            </a:extLst>
          </p:cNvPr>
          <p:cNvCxnSpPr/>
          <p:nvPr/>
        </p:nvCxnSpPr>
        <p:spPr bwMode="auto">
          <a:xfrm>
            <a:off x="9516909" y="5152482"/>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91" name="Straight Connector 790">
            <a:extLst>
              <a:ext uri="{FF2B5EF4-FFF2-40B4-BE49-F238E27FC236}">
                <a16:creationId xmlns:a16="http://schemas.microsoft.com/office/drawing/2014/main" id="{CEF8EA42-5A51-F95C-3B5A-036116A69749}"/>
              </a:ext>
            </a:extLst>
          </p:cNvPr>
          <p:cNvCxnSpPr/>
          <p:nvPr/>
        </p:nvCxnSpPr>
        <p:spPr bwMode="auto">
          <a:xfrm>
            <a:off x="9535570" y="5152482"/>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92" name="Straight Connector 791">
            <a:extLst>
              <a:ext uri="{FF2B5EF4-FFF2-40B4-BE49-F238E27FC236}">
                <a16:creationId xmlns:a16="http://schemas.microsoft.com/office/drawing/2014/main" id="{E91C9D8F-2D40-16D6-AE02-E0545362068B}"/>
              </a:ext>
            </a:extLst>
          </p:cNvPr>
          <p:cNvCxnSpPr/>
          <p:nvPr/>
        </p:nvCxnSpPr>
        <p:spPr bwMode="auto">
          <a:xfrm>
            <a:off x="9556897" y="5152482"/>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93" name="Straight Connector 792">
            <a:extLst>
              <a:ext uri="{FF2B5EF4-FFF2-40B4-BE49-F238E27FC236}">
                <a16:creationId xmlns:a16="http://schemas.microsoft.com/office/drawing/2014/main" id="{7C98881E-D0C9-63F4-9F7D-BC2FA5DAA0EA}"/>
              </a:ext>
            </a:extLst>
          </p:cNvPr>
          <p:cNvCxnSpPr/>
          <p:nvPr/>
        </p:nvCxnSpPr>
        <p:spPr bwMode="auto">
          <a:xfrm>
            <a:off x="9572892" y="5152482"/>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94" name="Straight Connector 793">
            <a:extLst>
              <a:ext uri="{FF2B5EF4-FFF2-40B4-BE49-F238E27FC236}">
                <a16:creationId xmlns:a16="http://schemas.microsoft.com/office/drawing/2014/main" id="{FCC59518-61A4-205A-F599-CB3D79C22330}"/>
              </a:ext>
            </a:extLst>
          </p:cNvPr>
          <p:cNvCxnSpPr/>
          <p:nvPr/>
        </p:nvCxnSpPr>
        <p:spPr bwMode="auto">
          <a:xfrm>
            <a:off x="9583555" y="5152482"/>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95" name="Straight Connector 794">
            <a:extLst>
              <a:ext uri="{FF2B5EF4-FFF2-40B4-BE49-F238E27FC236}">
                <a16:creationId xmlns:a16="http://schemas.microsoft.com/office/drawing/2014/main" id="{D3E184D7-FA6C-512A-5A17-570C3B678347}"/>
              </a:ext>
            </a:extLst>
          </p:cNvPr>
          <p:cNvCxnSpPr/>
          <p:nvPr/>
        </p:nvCxnSpPr>
        <p:spPr bwMode="auto">
          <a:xfrm>
            <a:off x="9607548" y="5152482"/>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96" name="Straight Connector 795">
            <a:extLst>
              <a:ext uri="{FF2B5EF4-FFF2-40B4-BE49-F238E27FC236}">
                <a16:creationId xmlns:a16="http://schemas.microsoft.com/office/drawing/2014/main" id="{2675FEAC-A0BB-16E4-DC43-AA6E5288CFC7}"/>
              </a:ext>
            </a:extLst>
          </p:cNvPr>
          <p:cNvCxnSpPr/>
          <p:nvPr/>
        </p:nvCxnSpPr>
        <p:spPr bwMode="auto">
          <a:xfrm>
            <a:off x="9628875" y="5152482"/>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97" name="Straight Connector 796">
            <a:extLst>
              <a:ext uri="{FF2B5EF4-FFF2-40B4-BE49-F238E27FC236}">
                <a16:creationId xmlns:a16="http://schemas.microsoft.com/office/drawing/2014/main" id="{6B314C44-E120-77A1-0389-72C512466250}"/>
              </a:ext>
            </a:extLst>
          </p:cNvPr>
          <p:cNvCxnSpPr/>
          <p:nvPr/>
        </p:nvCxnSpPr>
        <p:spPr bwMode="auto">
          <a:xfrm>
            <a:off x="9650202" y="5165811"/>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98" name="Straight Connector 797">
            <a:extLst>
              <a:ext uri="{FF2B5EF4-FFF2-40B4-BE49-F238E27FC236}">
                <a16:creationId xmlns:a16="http://schemas.microsoft.com/office/drawing/2014/main" id="{99DD2C5D-1AF4-2A21-2B16-83AD26835104}"/>
              </a:ext>
            </a:extLst>
          </p:cNvPr>
          <p:cNvCxnSpPr/>
          <p:nvPr/>
        </p:nvCxnSpPr>
        <p:spPr bwMode="auto">
          <a:xfrm>
            <a:off x="9671529" y="5165811"/>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799" name="Straight Connector 798">
            <a:extLst>
              <a:ext uri="{FF2B5EF4-FFF2-40B4-BE49-F238E27FC236}">
                <a16:creationId xmlns:a16="http://schemas.microsoft.com/office/drawing/2014/main" id="{C4F7ABC8-F0CA-68DD-5E88-364886741D05}"/>
              </a:ext>
            </a:extLst>
          </p:cNvPr>
          <p:cNvCxnSpPr/>
          <p:nvPr/>
        </p:nvCxnSpPr>
        <p:spPr bwMode="auto">
          <a:xfrm>
            <a:off x="9676861" y="5165811"/>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00" name="Straight Connector 799">
            <a:extLst>
              <a:ext uri="{FF2B5EF4-FFF2-40B4-BE49-F238E27FC236}">
                <a16:creationId xmlns:a16="http://schemas.microsoft.com/office/drawing/2014/main" id="{C4CCBAC9-3FA5-3D84-7949-48B9ABA1552C}"/>
              </a:ext>
            </a:extLst>
          </p:cNvPr>
          <p:cNvCxnSpPr/>
          <p:nvPr/>
        </p:nvCxnSpPr>
        <p:spPr bwMode="auto">
          <a:xfrm>
            <a:off x="9743508" y="5171143"/>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01" name="Straight Connector 800">
            <a:extLst>
              <a:ext uri="{FF2B5EF4-FFF2-40B4-BE49-F238E27FC236}">
                <a16:creationId xmlns:a16="http://schemas.microsoft.com/office/drawing/2014/main" id="{6A2DB2F4-F464-0015-722B-9C0DB99D012B}"/>
              </a:ext>
            </a:extLst>
          </p:cNvPr>
          <p:cNvCxnSpPr/>
          <p:nvPr/>
        </p:nvCxnSpPr>
        <p:spPr bwMode="auto">
          <a:xfrm>
            <a:off x="9764836" y="5171143"/>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02" name="Straight Connector 801">
            <a:extLst>
              <a:ext uri="{FF2B5EF4-FFF2-40B4-BE49-F238E27FC236}">
                <a16:creationId xmlns:a16="http://schemas.microsoft.com/office/drawing/2014/main" id="{13BCA206-A15F-768B-2E55-5512D16A77E7}"/>
              </a:ext>
            </a:extLst>
          </p:cNvPr>
          <p:cNvCxnSpPr/>
          <p:nvPr/>
        </p:nvCxnSpPr>
        <p:spPr bwMode="auto">
          <a:xfrm>
            <a:off x="9788829" y="5171143"/>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03" name="Straight Connector 802">
            <a:extLst>
              <a:ext uri="{FF2B5EF4-FFF2-40B4-BE49-F238E27FC236}">
                <a16:creationId xmlns:a16="http://schemas.microsoft.com/office/drawing/2014/main" id="{66FBA8FD-9B2E-17E0-8791-CD5E592B6047}"/>
              </a:ext>
            </a:extLst>
          </p:cNvPr>
          <p:cNvCxnSpPr/>
          <p:nvPr/>
        </p:nvCxnSpPr>
        <p:spPr bwMode="auto">
          <a:xfrm>
            <a:off x="9828817" y="5176474"/>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04" name="Straight Connector 803">
            <a:extLst>
              <a:ext uri="{FF2B5EF4-FFF2-40B4-BE49-F238E27FC236}">
                <a16:creationId xmlns:a16="http://schemas.microsoft.com/office/drawing/2014/main" id="{B8AEE666-E656-85E9-2070-A4BF43D1232A}"/>
              </a:ext>
            </a:extLst>
          </p:cNvPr>
          <p:cNvCxnSpPr/>
          <p:nvPr/>
        </p:nvCxnSpPr>
        <p:spPr bwMode="auto">
          <a:xfrm>
            <a:off x="9908794" y="5192470"/>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05" name="Straight Connector 804">
            <a:extLst>
              <a:ext uri="{FF2B5EF4-FFF2-40B4-BE49-F238E27FC236}">
                <a16:creationId xmlns:a16="http://schemas.microsoft.com/office/drawing/2014/main" id="{27285728-D8B0-060C-B2B5-792AC668F42E}"/>
              </a:ext>
            </a:extLst>
          </p:cNvPr>
          <p:cNvCxnSpPr/>
          <p:nvPr/>
        </p:nvCxnSpPr>
        <p:spPr bwMode="auto">
          <a:xfrm>
            <a:off x="9930121" y="5192470"/>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06" name="Straight Connector 805">
            <a:extLst>
              <a:ext uri="{FF2B5EF4-FFF2-40B4-BE49-F238E27FC236}">
                <a16:creationId xmlns:a16="http://schemas.microsoft.com/office/drawing/2014/main" id="{DAB22722-24E6-D0EC-E17D-A8F0018FE8CE}"/>
              </a:ext>
            </a:extLst>
          </p:cNvPr>
          <p:cNvCxnSpPr/>
          <p:nvPr/>
        </p:nvCxnSpPr>
        <p:spPr bwMode="auto">
          <a:xfrm>
            <a:off x="9951448" y="5192470"/>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07" name="Straight Connector 806">
            <a:extLst>
              <a:ext uri="{FF2B5EF4-FFF2-40B4-BE49-F238E27FC236}">
                <a16:creationId xmlns:a16="http://schemas.microsoft.com/office/drawing/2014/main" id="{B1B29C9F-C10B-66D5-0811-77125FF01F23}"/>
              </a:ext>
            </a:extLst>
          </p:cNvPr>
          <p:cNvCxnSpPr/>
          <p:nvPr/>
        </p:nvCxnSpPr>
        <p:spPr bwMode="auto">
          <a:xfrm>
            <a:off x="9986105" y="5192470"/>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08" name="Straight Connector 807">
            <a:extLst>
              <a:ext uri="{FF2B5EF4-FFF2-40B4-BE49-F238E27FC236}">
                <a16:creationId xmlns:a16="http://schemas.microsoft.com/office/drawing/2014/main" id="{9F79AFCF-1ADB-A046-0B2E-F166CF2CD7AE}"/>
              </a:ext>
            </a:extLst>
          </p:cNvPr>
          <p:cNvCxnSpPr/>
          <p:nvPr/>
        </p:nvCxnSpPr>
        <p:spPr bwMode="auto">
          <a:xfrm>
            <a:off x="10010098" y="5192470"/>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09" name="Straight Connector 808">
            <a:extLst>
              <a:ext uri="{FF2B5EF4-FFF2-40B4-BE49-F238E27FC236}">
                <a16:creationId xmlns:a16="http://schemas.microsoft.com/office/drawing/2014/main" id="{8E9D331B-8205-B08A-CA16-9217481012FB}"/>
              </a:ext>
            </a:extLst>
          </p:cNvPr>
          <p:cNvCxnSpPr/>
          <p:nvPr/>
        </p:nvCxnSpPr>
        <p:spPr bwMode="auto">
          <a:xfrm>
            <a:off x="10018096" y="5192470"/>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10" name="Straight Connector 809">
            <a:extLst>
              <a:ext uri="{FF2B5EF4-FFF2-40B4-BE49-F238E27FC236}">
                <a16:creationId xmlns:a16="http://schemas.microsoft.com/office/drawing/2014/main" id="{1A3D1FE8-23B3-885E-0C80-0C77B8639C7C}"/>
              </a:ext>
            </a:extLst>
          </p:cNvPr>
          <p:cNvCxnSpPr/>
          <p:nvPr/>
        </p:nvCxnSpPr>
        <p:spPr bwMode="auto">
          <a:xfrm>
            <a:off x="10036757" y="5192470"/>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11" name="Straight Connector 810">
            <a:extLst>
              <a:ext uri="{FF2B5EF4-FFF2-40B4-BE49-F238E27FC236}">
                <a16:creationId xmlns:a16="http://schemas.microsoft.com/office/drawing/2014/main" id="{1588D7C9-ED9A-CECC-7EA8-5599F387924E}"/>
              </a:ext>
            </a:extLst>
          </p:cNvPr>
          <p:cNvCxnSpPr/>
          <p:nvPr/>
        </p:nvCxnSpPr>
        <p:spPr bwMode="auto">
          <a:xfrm>
            <a:off x="10095407" y="5211131"/>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12" name="Straight Connector 811">
            <a:extLst>
              <a:ext uri="{FF2B5EF4-FFF2-40B4-BE49-F238E27FC236}">
                <a16:creationId xmlns:a16="http://schemas.microsoft.com/office/drawing/2014/main" id="{3DC0EC6A-3492-EE4D-E13D-49A9459A5FDF}"/>
              </a:ext>
            </a:extLst>
          </p:cNvPr>
          <p:cNvCxnSpPr/>
          <p:nvPr/>
        </p:nvCxnSpPr>
        <p:spPr bwMode="auto">
          <a:xfrm>
            <a:off x="10111403" y="5221795"/>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13" name="Straight Connector 812">
            <a:extLst>
              <a:ext uri="{FF2B5EF4-FFF2-40B4-BE49-F238E27FC236}">
                <a16:creationId xmlns:a16="http://schemas.microsoft.com/office/drawing/2014/main" id="{872D692B-9D5D-F8B6-1836-AB906BA9094F}"/>
              </a:ext>
            </a:extLst>
          </p:cNvPr>
          <p:cNvCxnSpPr/>
          <p:nvPr/>
        </p:nvCxnSpPr>
        <p:spPr bwMode="auto">
          <a:xfrm>
            <a:off x="10130064" y="5221795"/>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14" name="Straight Connector 813">
            <a:extLst>
              <a:ext uri="{FF2B5EF4-FFF2-40B4-BE49-F238E27FC236}">
                <a16:creationId xmlns:a16="http://schemas.microsoft.com/office/drawing/2014/main" id="{2AC8FBED-F920-D58C-D5E4-631A4A0D5950}"/>
              </a:ext>
            </a:extLst>
          </p:cNvPr>
          <p:cNvCxnSpPr/>
          <p:nvPr/>
        </p:nvCxnSpPr>
        <p:spPr bwMode="auto">
          <a:xfrm>
            <a:off x="10148725" y="5221795"/>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15" name="Straight Connector 814">
            <a:extLst>
              <a:ext uri="{FF2B5EF4-FFF2-40B4-BE49-F238E27FC236}">
                <a16:creationId xmlns:a16="http://schemas.microsoft.com/office/drawing/2014/main" id="{40B2475E-B309-C44C-481B-1006D308C462}"/>
              </a:ext>
            </a:extLst>
          </p:cNvPr>
          <p:cNvCxnSpPr/>
          <p:nvPr/>
        </p:nvCxnSpPr>
        <p:spPr bwMode="auto">
          <a:xfrm>
            <a:off x="10167386" y="5221795"/>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16" name="Straight Connector 815">
            <a:extLst>
              <a:ext uri="{FF2B5EF4-FFF2-40B4-BE49-F238E27FC236}">
                <a16:creationId xmlns:a16="http://schemas.microsoft.com/office/drawing/2014/main" id="{B19F7515-D0FF-54F2-DCA7-5ABD390A4D30}"/>
              </a:ext>
            </a:extLst>
          </p:cNvPr>
          <p:cNvCxnSpPr/>
          <p:nvPr/>
        </p:nvCxnSpPr>
        <p:spPr bwMode="auto">
          <a:xfrm>
            <a:off x="10186048" y="5221795"/>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17" name="Straight Connector 816">
            <a:extLst>
              <a:ext uri="{FF2B5EF4-FFF2-40B4-BE49-F238E27FC236}">
                <a16:creationId xmlns:a16="http://schemas.microsoft.com/office/drawing/2014/main" id="{889E422F-2ED2-B8CC-A8E6-3A25A7081A17}"/>
              </a:ext>
            </a:extLst>
          </p:cNvPr>
          <p:cNvCxnSpPr/>
          <p:nvPr/>
        </p:nvCxnSpPr>
        <p:spPr bwMode="auto">
          <a:xfrm>
            <a:off x="10210041" y="5221795"/>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18" name="Straight Connector 817">
            <a:extLst>
              <a:ext uri="{FF2B5EF4-FFF2-40B4-BE49-F238E27FC236}">
                <a16:creationId xmlns:a16="http://schemas.microsoft.com/office/drawing/2014/main" id="{27C9906B-D56F-5DC5-D62E-6AD86FECA990}"/>
              </a:ext>
            </a:extLst>
          </p:cNvPr>
          <p:cNvCxnSpPr/>
          <p:nvPr/>
        </p:nvCxnSpPr>
        <p:spPr bwMode="auto">
          <a:xfrm>
            <a:off x="10228702" y="5261784"/>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19" name="Straight Connector 818">
            <a:extLst>
              <a:ext uri="{FF2B5EF4-FFF2-40B4-BE49-F238E27FC236}">
                <a16:creationId xmlns:a16="http://schemas.microsoft.com/office/drawing/2014/main" id="{D5727D5F-02F4-E6B8-1C8C-70AC07FA07C6}"/>
              </a:ext>
            </a:extLst>
          </p:cNvPr>
          <p:cNvCxnSpPr/>
          <p:nvPr/>
        </p:nvCxnSpPr>
        <p:spPr bwMode="auto">
          <a:xfrm>
            <a:off x="10250029" y="5267116"/>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20" name="Straight Connector 819">
            <a:extLst>
              <a:ext uri="{FF2B5EF4-FFF2-40B4-BE49-F238E27FC236}">
                <a16:creationId xmlns:a16="http://schemas.microsoft.com/office/drawing/2014/main" id="{B6A565D5-4A5D-2EC8-BA10-E5ADFDBBB839}"/>
              </a:ext>
            </a:extLst>
          </p:cNvPr>
          <p:cNvCxnSpPr/>
          <p:nvPr/>
        </p:nvCxnSpPr>
        <p:spPr bwMode="auto">
          <a:xfrm>
            <a:off x="10284686" y="5267116"/>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21" name="Straight Connector 820">
            <a:extLst>
              <a:ext uri="{FF2B5EF4-FFF2-40B4-BE49-F238E27FC236}">
                <a16:creationId xmlns:a16="http://schemas.microsoft.com/office/drawing/2014/main" id="{02ACB7C3-4A29-1F7F-2A84-AB0A2D73C30C}"/>
              </a:ext>
            </a:extLst>
          </p:cNvPr>
          <p:cNvCxnSpPr/>
          <p:nvPr/>
        </p:nvCxnSpPr>
        <p:spPr bwMode="auto">
          <a:xfrm>
            <a:off x="10316677" y="5267116"/>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22" name="Straight Connector 821">
            <a:extLst>
              <a:ext uri="{FF2B5EF4-FFF2-40B4-BE49-F238E27FC236}">
                <a16:creationId xmlns:a16="http://schemas.microsoft.com/office/drawing/2014/main" id="{5A6D7052-B1E8-1EAE-3E10-9CF1CFA9987E}"/>
              </a:ext>
            </a:extLst>
          </p:cNvPr>
          <p:cNvCxnSpPr/>
          <p:nvPr/>
        </p:nvCxnSpPr>
        <p:spPr bwMode="auto">
          <a:xfrm>
            <a:off x="10327340" y="5267116"/>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23" name="Straight Connector 822">
            <a:extLst>
              <a:ext uri="{FF2B5EF4-FFF2-40B4-BE49-F238E27FC236}">
                <a16:creationId xmlns:a16="http://schemas.microsoft.com/office/drawing/2014/main" id="{D77F3576-CE22-0306-0C6E-54A1B786CE7D}"/>
              </a:ext>
            </a:extLst>
          </p:cNvPr>
          <p:cNvCxnSpPr/>
          <p:nvPr/>
        </p:nvCxnSpPr>
        <p:spPr bwMode="auto">
          <a:xfrm>
            <a:off x="10343335" y="5267116"/>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24" name="Straight Connector 823">
            <a:extLst>
              <a:ext uri="{FF2B5EF4-FFF2-40B4-BE49-F238E27FC236}">
                <a16:creationId xmlns:a16="http://schemas.microsoft.com/office/drawing/2014/main" id="{0A7B72EF-688A-4BEF-77A4-C1AA53E6226B}"/>
              </a:ext>
            </a:extLst>
          </p:cNvPr>
          <p:cNvCxnSpPr/>
          <p:nvPr/>
        </p:nvCxnSpPr>
        <p:spPr bwMode="auto">
          <a:xfrm>
            <a:off x="10401985" y="5267116"/>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25" name="Straight Connector 824">
            <a:extLst>
              <a:ext uri="{FF2B5EF4-FFF2-40B4-BE49-F238E27FC236}">
                <a16:creationId xmlns:a16="http://schemas.microsoft.com/office/drawing/2014/main" id="{EF8FD691-A55A-C78A-25AF-EBBDA4FC130E}"/>
              </a:ext>
            </a:extLst>
          </p:cNvPr>
          <p:cNvCxnSpPr/>
          <p:nvPr/>
        </p:nvCxnSpPr>
        <p:spPr bwMode="auto">
          <a:xfrm>
            <a:off x="10428644" y="5267116"/>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26" name="Straight Connector 825">
            <a:extLst>
              <a:ext uri="{FF2B5EF4-FFF2-40B4-BE49-F238E27FC236}">
                <a16:creationId xmlns:a16="http://schemas.microsoft.com/office/drawing/2014/main" id="{45970F48-8698-0B6F-5F3A-EADC4B41E73D}"/>
              </a:ext>
            </a:extLst>
          </p:cNvPr>
          <p:cNvCxnSpPr/>
          <p:nvPr/>
        </p:nvCxnSpPr>
        <p:spPr bwMode="auto">
          <a:xfrm>
            <a:off x="10436641" y="5267116"/>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27" name="Straight Connector 826">
            <a:extLst>
              <a:ext uri="{FF2B5EF4-FFF2-40B4-BE49-F238E27FC236}">
                <a16:creationId xmlns:a16="http://schemas.microsoft.com/office/drawing/2014/main" id="{541DF606-C03F-FF89-FE9C-563DAF5DE226}"/>
              </a:ext>
            </a:extLst>
          </p:cNvPr>
          <p:cNvCxnSpPr/>
          <p:nvPr/>
        </p:nvCxnSpPr>
        <p:spPr bwMode="auto">
          <a:xfrm>
            <a:off x="10513951" y="5267116"/>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28" name="Straight Connector 827">
            <a:extLst>
              <a:ext uri="{FF2B5EF4-FFF2-40B4-BE49-F238E27FC236}">
                <a16:creationId xmlns:a16="http://schemas.microsoft.com/office/drawing/2014/main" id="{B308259F-87B9-CDFE-29AE-D099D56B2BF8}"/>
              </a:ext>
            </a:extLst>
          </p:cNvPr>
          <p:cNvCxnSpPr/>
          <p:nvPr/>
        </p:nvCxnSpPr>
        <p:spPr bwMode="auto">
          <a:xfrm>
            <a:off x="10649912" y="5267116"/>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29" name="Straight Connector 828">
            <a:extLst>
              <a:ext uri="{FF2B5EF4-FFF2-40B4-BE49-F238E27FC236}">
                <a16:creationId xmlns:a16="http://schemas.microsoft.com/office/drawing/2014/main" id="{AEACA502-113E-0027-FCB9-AA8538FF7788}"/>
              </a:ext>
            </a:extLst>
          </p:cNvPr>
          <p:cNvCxnSpPr/>
          <p:nvPr/>
        </p:nvCxnSpPr>
        <p:spPr bwMode="auto">
          <a:xfrm>
            <a:off x="10673905" y="5267116"/>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30" name="Straight Connector 829">
            <a:extLst>
              <a:ext uri="{FF2B5EF4-FFF2-40B4-BE49-F238E27FC236}">
                <a16:creationId xmlns:a16="http://schemas.microsoft.com/office/drawing/2014/main" id="{E4BE195B-A0EF-4E05-4597-83A46F2556FB}"/>
              </a:ext>
            </a:extLst>
          </p:cNvPr>
          <p:cNvCxnSpPr/>
          <p:nvPr/>
        </p:nvCxnSpPr>
        <p:spPr bwMode="auto">
          <a:xfrm>
            <a:off x="10913835" y="5267116"/>
            <a:ext cx="0" cy="72152"/>
          </a:xfrm>
          <a:prstGeom prst="line">
            <a:avLst/>
          </a:prstGeom>
          <a:noFill/>
          <a:ln w="19050" cap="flat" cmpd="sng" algn="ctr">
            <a:solidFill>
              <a:schemeClr val="accent3"/>
            </a:solidFill>
            <a:prstDash val="solid"/>
            <a:round/>
            <a:headEnd type="none" w="med" len="med"/>
            <a:tailEnd type="none" w="med" len="med"/>
          </a:ln>
          <a:effectLst/>
        </p:spPr>
      </p:cxnSp>
      <p:cxnSp>
        <p:nvCxnSpPr>
          <p:cNvPr id="831" name="Straight Connector 830">
            <a:extLst>
              <a:ext uri="{FF2B5EF4-FFF2-40B4-BE49-F238E27FC236}">
                <a16:creationId xmlns:a16="http://schemas.microsoft.com/office/drawing/2014/main" id="{75C13BEE-365A-A8D1-5D78-380EEE90D644}"/>
              </a:ext>
            </a:extLst>
          </p:cNvPr>
          <p:cNvCxnSpPr/>
          <p:nvPr/>
        </p:nvCxnSpPr>
        <p:spPr bwMode="auto">
          <a:xfrm>
            <a:off x="11001809" y="5267116"/>
            <a:ext cx="0" cy="72152"/>
          </a:xfrm>
          <a:prstGeom prst="line">
            <a:avLst/>
          </a:prstGeom>
          <a:noFill/>
          <a:ln w="19050" cap="flat" cmpd="sng" algn="ctr">
            <a:solidFill>
              <a:schemeClr val="accent3"/>
            </a:solidFill>
            <a:prstDash val="solid"/>
            <a:round/>
            <a:headEnd type="none" w="med" len="med"/>
            <a:tailEnd type="none" w="med" len="med"/>
          </a:ln>
          <a:effectLst/>
        </p:spPr>
      </p:cxnSp>
      <p:sp>
        <p:nvSpPr>
          <p:cNvPr id="832" name="Freeform: Shape 831">
            <a:extLst>
              <a:ext uri="{FF2B5EF4-FFF2-40B4-BE49-F238E27FC236}">
                <a16:creationId xmlns:a16="http://schemas.microsoft.com/office/drawing/2014/main" id="{30CF82F5-C3B6-73DF-0CC2-45DA086F75ED}"/>
              </a:ext>
            </a:extLst>
          </p:cNvPr>
          <p:cNvSpPr/>
          <p:nvPr/>
        </p:nvSpPr>
        <p:spPr bwMode="auto">
          <a:xfrm>
            <a:off x="7303913" y="4014829"/>
            <a:ext cx="3697588" cy="1290291"/>
          </a:xfrm>
          <a:custGeom>
            <a:avLst/>
            <a:gdLst>
              <a:gd name="connsiteX0" fmla="*/ 0 w 3697588"/>
              <a:gd name="connsiteY0" fmla="*/ 0 h 1290291"/>
              <a:gd name="connsiteX1" fmla="*/ 74645 w 3697588"/>
              <a:gd name="connsiteY1" fmla="*/ 2666 h 1290291"/>
              <a:gd name="connsiteX2" fmla="*/ 74645 w 3697588"/>
              <a:gd name="connsiteY2" fmla="*/ 18661 h 1290291"/>
              <a:gd name="connsiteX3" fmla="*/ 109301 w 3697588"/>
              <a:gd name="connsiteY3" fmla="*/ 18661 h 1290291"/>
              <a:gd name="connsiteX4" fmla="*/ 109301 w 3697588"/>
              <a:gd name="connsiteY4" fmla="*/ 42654 h 1290291"/>
              <a:gd name="connsiteX5" fmla="*/ 149290 w 3697588"/>
              <a:gd name="connsiteY5" fmla="*/ 42654 h 1290291"/>
              <a:gd name="connsiteX6" fmla="*/ 149290 w 3697588"/>
              <a:gd name="connsiteY6" fmla="*/ 66647 h 1290291"/>
              <a:gd name="connsiteX7" fmla="*/ 194610 w 3697588"/>
              <a:gd name="connsiteY7" fmla="*/ 66647 h 1290291"/>
              <a:gd name="connsiteX8" fmla="*/ 194610 w 3697588"/>
              <a:gd name="connsiteY8" fmla="*/ 82643 h 1290291"/>
              <a:gd name="connsiteX9" fmla="*/ 234598 w 3697588"/>
              <a:gd name="connsiteY9" fmla="*/ 82643 h 1290291"/>
              <a:gd name="connsiteX10" fmla="*/ 223934 w 3697588"/>
              <a:gd name="connsiteY10" fmla="*/ 93307 h 1290291"/>
              <a:gd name="connsiteX11" fmla="*/ 255925 w 3697588"/>
              <a:gd name="connsiteY11" fmla="*/ 93307 h 1290291"/>
              <a:gd name="connsiteX12" fmla="*/ 255925 w 3697588"/>
              <a:gd name="connsiteY12" fmla="*/ 138626 h 1290291"/>
              <a:gd name="connsiteX13" fmla="*/ 285250 w 3697588"/>
              <a:gd name="connsiteY13" fmla="*/ 138626 h 1290291"/>
              <a:gd name="connsiteX14" fmla="*/ 285250 w 3697588"/>
              <a:gd name="connsiteY14" fmla="*/ 173283 h 1290291"/>
              <a:gd name="connsiteX15" fmla="*/ 301245 w 3697588"/>
              <a:gd name="connsiteY15" fmla="*/ 173283 h 1290291"/>
              <a:gd name="connsiteX16" fmla="*/ 301245 w 3697588"/>
              <a:gd name="connsiteY16" fmla="*/ 213271 h 1290291"/>
              <a:gd name="connsiteX17" fmla="*/ 349231 w 3697588"/>
              <a:gd name="connsiteY17" fmla="*/ 213271 h 1290291"/>
              <a:gd name="connsiteX18" fmla="*/ 349231 w 3697588"/>
              <a:gd name="connsiteY18" fmla="*/ 242596 h 1290291"/>
              <a:gd name="connsiteX19" fmla="*/ 381222 w 3697588"/>
              <a:gd name="connsiteY19" fmla="*/ 242596 h 1290291"/>
              <a:gd name="connsiteX20" fmla="*/ 381222 w 3697588"/>
              <a:gd name="connsiteY20" fmla="*/ 253260 h 1290291"/>
              <a:gd name="connsiteX21" fmla="*/ 407881 w 3697588"/>
              <a:gd name="connsiteY21" fmla="*/ 253260 h 1290291"/>
              <a:gd name="connsiteX22" fmla="*/ 407881 w 3697588"/>
              <a:gd name="connsiteY22" fmla="*/ 271921 h 1290291"/>
              <a:gd name="connsiteX23" fmla="*/ 429208 w 3697588"/>
              <a:gd name="connsiteY23" fmla="*/ 271921 h 1290291"/>
              <a:gd name="connsiteX24" fmla="*/ 429208 w 3697588"/>
              <a:gd name="connsiteY24" fmla="*/ 287916 h 1290291"/>
              <a:gd name="connsiteX25" fmla="*/ 450535 w 3697588"/>
              <a:gd name="connsiteY25" fmla="*/ 287916 h 1290291"/>
              <a:gd name="connsiteX26" fmla="*/ 450535 w 3697588"/>
              <a:gd name="connsiteY26" fmla="*/ 319907 h 1290291"/>
              <a:gd name="connsiteX27" fmla="*/ 466530 w 3697588"/>
              <a:gd name="connsiteY27" fmla="*/ 319907 h 1290291"/>
              <a:gd name="connsiteX28" fmla="*/ 466530 w 3697588"/>
              <a:gd name="connsiteY28" fmla="*/ 338568 h 1290291"/>
              <a:gd name="connsiteX29" fmla="*/ 490523 w 3697588"/>
              <a:gd name="connsiteY29" fmla="*/ 338568 h 1290291"/>
              <a:gd name="connsiteX30" fmla="*/ 490523 w 3697588"/>
              <a:gd name="connsiteY30" fmla="*/ 359895 h 1290291"/>
              <a:gd name="connsiteX31" fmla="*/ 522514 w 3697588"/>
              <a:gd name="connsiteY31" fmla="*/ 359895 h 1290291"/>
              <a:gd name="connsiteX32" fmla="*/ 522514 w 3697588"/>
              <a:gd name="connsiteY32" fmla="*/ 389220 h 1290291"/>
              <a:gd name="connsiteX33" fmla="*/ 522514 w 3697588"/>
              <a:gd name="connsiteY33" fmla="*/ 389220 h 1290291"/>
              <a:gd name="connsiteX34" fmla="*/ 522514 w 3697588"/>
              <a:gd name="connsiteY34" fmla="*/ 415879 h 1290291"/>
              <a:gd name="connsiteX35" fmla="*/ 557171 w 3697588"/>
              <a:gd name="connsiteY35" fmla="*/ 415879 h 1290291"/>
              <a:gd name="connsiteX36" fmla="*/ 557171 w 3697588"/>
              <a:gd name="connsiteY36" fmla="*/ 437206 h 1290291"/>
              <a:gd name="connsiteX37" fmla="*/ 578498 w 3697588"/>
              <a:gd name="connsiteY37" fmla="*/ 437206 h 1290291"/>
              <a:gd name="connsiteX38" fmla="*/ 578498 w 3697588"/>
              <a:gd name="connsiteY38" fmla="*/ 453201 h 1290291"/>
              <a:gd name="connsiteX39" fmla="*/ 618486 w 3697588"/>
              <a:gd name="connsiteY39" fmla="*/ 453201 h 1290291"/>
              <a:gd name="connsiteX40" fmla="*/ 618486 w 3697588"/>
              <a:gd name="connsiteY40" fmla="*/ 482526 h 1290291"/>
              <a:gd name="connsiteX41" fmla="*/ 645145 w 3697588"/>
              <a:gd name="connsiteY41" fmla="*/ 482526 h 1290291"/>
              <a:gd name="connsiteX42" fmla="*/ 645145 w 3697588"/>
              <a:gd name="connsiteY42" fmla="*/ 498521 h 1290291"/>
              <a:gd name="connsiteX43" fmla="*/ 655808 w 3697588"/>
              <a:gd name="connsiteY43" fmla="*/ 498521 h 1290291"/>
              <a:gd name="connsiteX44" fmla="*/ 655808 w 3697588"/>
              <a:gd name="connsiteY44" fmla="*/ 514517 h 1290291"/>
              <a:gd name="connsiteX45" fmla="*/ 671804 w 3697588"/>
              <a:gd name="connsiteY45" fmla="*/ 514517 h 1290291"/>
              <a:gd name="connsiteX46" fmla="*/ 671804 w 3697588"/>
              <a:gd name="connsiteY46" fmla="*/ 530512 h 1290291"/>
              <a:gd name="connsiteX47" fmla="*/ 703794 w 3697588"/>
              <a:gd name="connsiteY47" fmla="*/ 530512 h 1290291"/>
              <a:gd name="connsiteX48" fmla="*/ 703794 w 3697588"/>
              <a:gd name="connsiteY48" fmla="*/ 549173 h 1290291"/>
              <a:gd name="connsiteX49" fmla="*/ 733119 w 3697588"/>
              <a:gd name="connsiteY49" fmla="*/ 549173 h 1290291"/>
              <a:gd name="connsiteX50" fmla="*/ 733119 w 3697588"/>
              <a:gd name="connsiteY50" fmla="*/ 567835 h 1290291"/>
              <a:gd name="connsiteX51" fmla="*/ 754446 w 3697588"/>
              <a:gd name="connsiteY51" fmla="*/ 567835 h 1290291"/>
              <a:gd name="connsiteX52" fmla="*/ 754446 w 3697588"/>
              <a:gd name="connsiteY52" fmla="*/ 589162 h 1290291"/>
              <a:gd name="connsiteX53" fmla="*/ 789103 w 3697588"/>
              <a:gd name="connsiteY53" fmla="*/ 589162 h 1290291"/>
              <a:gd name="connsiteX54" fmla="*/ 789103 w 3697588"/>
              <a:gd name="connsiteY54" fmla="*/ 610489 h 1290291"/>
              <a:gd name="connsiteX55" fmla="*/ 837089 w 3697588"/>
              <a:gd name="connsiteY55" fmla="*/ 618486 h 1290291"/>
              <a:gd name="connsiteX56" fmla="*/ 837089 w 3697588"/>
              <a:gd name="connsiteY56" fmla="*/ 637148 h 1290291"/>
              <a:gd name="connsiteX57" fmla="*/ 869080 w 3697588"/>
              <a:gd name="connsiteY57" fmla="*/ 637148 h 1290291"/>
              <a:gd name="connsiteX58" fmla="*/ 869080 w 3697588"/>
              <a:gd name="connsiteY58" fmla="*/ 650477 h 1290291"/>
              <a:gd name="connsiteX59" fmla="*/ 903736 w 3697588"/>
              <a:gd name="connsiteY59" fmla="*/ 650477 h 1290291"/>
              <a:gd name="connsiteX60" fmla="*/ 903736 w 3697588"/>
              <a:gd name="connsiteY60" fmla="*/ 679802 h 1290291"/>
              <a:gd name="connsiteX61" fmla="*/ 943725 w 3697588"/>
              <a:gd name="connsiteY61" fmla="*/ 679802 h 1290291"/>
              <a:gd name="connsiteX62" fmla="*/ 946390 w 3697588"/>
              <a:gd name="connsiteY62" fmla="*/ 703795 h 1290291"/>
              <a:gd name="connsiteX63" fmla="*/ 967718 w 3697588"/>
              <a:gd name="connsiteY63" fmla="*/ 703795 h 1290291"/>
              <a:gd name="connsiteX64" fmla="*/ 967718 w 3697588"/>
              <a:gd name="connsiteY64" fmla="*/ 722456 h 1290291"/>
              <a:gd name="connsiteX65" fmla="*/ 997042 w 3697588"/>
              <a:gd name="connsiteY65" fmla="*/ 722456 h 1290291"/>
              <a:gd name="connsiteX66" fmla="*/ 1005040 w 3697588"/>
              <a:gd name="connsiteY66" fmla="*/ 730454 h 1290291"/>
              <a:gd name="connsiteX67" fmla="*/ 1026367 w 3697588"/>
              <a:gd name="connsiteY67" fmla="*/ 730454 h 1290291"/>
              <a:gd name="connsiteX68" fmla="*/ 1026367 w 3697588"/>
              <a:gd name="connsiteY68" fmla="*/ 749115 h 1290291"/>
              <a:gd name="connsiteX69" fmla="*/ 1050360 w 3697588"/>
              <a:gd name="connsiteY69" fmla="*/ 749115 h 1290291"/>
              <a:gd name="connsiteX70" fmla="*/ 1050360 w 3697588"/>
              <a:gd name="connsiteY70" fmla="*/ 778440 h 1290291"/>
              <a:gd name="connsiteX71" fmla="*/ 1103678 w 3697588"/>
              <a:gd name="connsiteY71" fmla="*/ 778440 h 1290291"/>
              <a:gd name="connsiteX72" fmla="*/ 1103678 w 3697588"/>
              <a:gd name="connsiteY72" fmla="*/ 794435 h 1290291"/>
              <a:gd name="connsiteX73" fmla="*/ 1133003 w 3697588"/>
              <a:gd name="connsiteY73" fmla="*/ 794435 h 1290291"/>
              <a:gd name="connsiteX74" fmla="*/ 1133003 w 3697588"/>
              <a:gd name="connsiteY74" fmla="*/ 813096 h 1290291"/>
              <a:gd name="connsiteX75" fmla="*/ 1194318 w 3697588"/>
              <a:gd name="connsiteY75" fmla="*/ 813096 h 1290291"/>
              <a:gd name="connsiteX76" fmla="*/ 1194318 w 3697588"/>
              <a:gd name="connsiteY76" fmla="*/ 850419 h 1290291"/>
              <a:gd name="connsiteX77" fmla="*/ 1228975 w 3697588"/>
              <a:gd name="connsiteY77" fmla="*/ 850419 h 1290291"/>
              <a:gd name="connsiteX78" fmla="*/ 1231641 w 3697588"/>
              <a:gd name="connsiteY78" fmla="*/ 869080 h 1290291"/>
              <a:gd name="connsiteX79" fmla="*/ 1252968 w 3697588"/>
              <a:gd name="connsiteY79" fmla="*/ 869080 h 1290291"/>
              <a:gd name="connsiteX80" fmla="*/ 1252968 w 3697588"/>
              <a:gd name="connsiteY80" fmla="*/ 879744 h 1290291"/>
              <a:gd name="connsiteX81" fmla="*/ 1284958 w 3697588"/>
              <a:gd name="connsiteY81" fmla="*/ 879744 h 1290291"/>
              <a:gd name="connsiteX82" fmla="*/ 1292956 w 3697588"/>
              <a:gd name="connsiteY82" fmla="*/ 903737 h 1290291"/>
              <a:gd name="connsiteX83" fmla="*/ 1314283 w 3697588"/>
              <a:gd name="connsiteY83" fmla="*/ 903737 h 1290291"/>
              <a:gd name="connsiteX84" fmla="*/ 1314283 w 3697588"/>
              <a:gd name="connsiteY84" fmla="*/ 917066 h 1290291"/>
              <a:gd name="connsiteX85" fmla="*/ 1335610 w 3697588"/>
              <a:gd name="connsiteY85" fmla="*/ 917066 h 1290291"/>
              <a:gd name="connsiteX86" fmla="*/ 1343608 w 3697588"/>
              <a:gd name="connsiteY86" fmla="*/ 925064 h 1290291"/>
              <a:gd name="connsiteX87" fmla="*/ 1388928 w 3697588"/>
              <a:gd name="connsiteY87" fmla="*/ 925064 h 1290291"/>
              <a:gd name="connsiteX88" fmla="*/ 1388928 w 3697588"/>
              <a:gd name="connsiteY88" fmla="*/ 954388 h 1290291"/>
              <a:gd name="connsiteX89" fmla="*/ 1434248 w 3697588"/>
              <a:gd name="connsiteY89" fmla="*/ 954388 h 1290291"/>
              <a:gd name="connsiteX90" fmla="*/ 1434248 w 3697588"/>
              <a:gd name="connsiteY90" fmla="*/ 954388 h 1290291"/>
              <a:gd name="connsiteX91" fmla="*/ 1452910 w 3697588"/>
              <a:gd name="connsiteY91" fmla="*/ 973050 h 1290291"/>
              <a:gd name="connsiteX92" fmla="*/ 1460907 w 3697588"/>
              <a:gd name="connsiteY92" fmla="*/ 981047 h 1290291"/>
              <a:gd name="connsiteX93" fmla="*/ 1495564 w 3697588"/>
              <a:gd name="connsiteY93" fmla="*/ 981047 h 1290291"/>
              <a:gd name="connsiteX94" fmla="*/ 1495564 w 3697588"/>
              <a:gd name="connsiteY94" fmla="*/ 1002374 h 1290291"/>
              <a:gd name="connsiteX95" fmla="*/ 1620860 w 3697588"/>
              <a:gd name="connsiteY95" fmla="*/ 1002374 h 1290291"/>
              <a:gd name="connsiteX96" fmla="*/ 1620860 w 3697588"/>
              <a:gd name="connsiteY96" fmla="*/ 1021036 h 1290291"/>
              <a:gd name="connsiteX97" fmla="*/ 1631524 w 3697588"/>
              <a:gd name="connsiteY97" fmla="*/ 1021036 h 1290291"/>
              <a:gd name="connsiteX98" fmla="*/ 1644853 w 3697588"/>
              <a:gd name="connsiteY98" fmla="*/ 1034365 h 1290291"/>
              <a:gd name="connsiteX99" fmla="*/ 1674178 w 3697588"/>
              <a:gd name="connsiteY99" fmla="*/ 1034365 h 1290291"/>
              <a:gd name="connsiteX100" fmla="*/ 1674178 w 3697588"/>
              <a:gd name="connsiteY100" fmla="*/ 1058358 h 1290291"/>
              <a:gd name="connsiteX101" fmla="*/ 1703503 w 3697588"/>
              <a:gd name="connsiteY101" fmla="*/ 1058358 h 1290291"/>
              <a:gd name="connsiteX102" fmla="*/ 1703503 w 3697588"/>
              <a:gd name="connsiteY102" fmla="*/ 1069022 h 1290291"/>
              <a:gd name="connsiteX103" fmla="*/ 1756821 w 3697588"/>
              <a:gd name="connsiteY103" fmla="*/ 1069022 h 1290291"/>
              <a:gd name="connsiteX104" fmla="*/ 1756821 w 3697588"/>
              <a:gd name="connsiteY104" fmla="*/ 1085017 h 1290291"/>
              <a:gd name="connsiteX105" fmla="*/ 1836797 w 3697588"/>
              <a:gd name="connsiteY105" fmla="*/ 1085017 h 1290291"/>
              <a:gd name="connsiteX106" fmla="*/ 1842129 w 3697588"/>
              <a:gd name="connsiteY106" fmla="*/ 1114342 h 1290291"/>
              <a:gd name="connsiteX107" fmla="*/ 1903445 w 3697588"/>
              <a:gd name="connsiteY107" fmla="*/ 1114342 h 1290291"/>
              <a:gd name="connsiteX108" fmla="*/ 1903445 w 3697588"/>
              <a:gd name="connsiteY108" fmla="*/ 1122340 h 1290291"/>
              <a:gd name="connsiteX109" fmla="*/ 2018078 w 3697588"/>
              <a:gd name="connsiteY109" fmla="*/ 1122340 h 1290291"/>
              <a:gd name="connsiteX110" fmla="*/ 2018078 w 3697588"/>
              <a:gd name="connsiteY110" fmla="*/ 1146333 h 1290291"/>
              <a:gd name="connsiteX111" fmla="*/ 2151372 w 3697588"/>
              <a:gd name="connsiteY111" fmla="*/ 1146333 h 1290291"/>
              <a:gd name="connsiteX112" fmla="*/ 2178031 w 3697588"/>
              <a:gd name="connsiteY112" fmla="*/ 1146333 h 1290291"/>
              <a:gd name="connsiteX113" fmla="*/ 2178031 w 3697588"/>
              <a:gd name="connsiteY113" fmla="*/ 1175657 h 1290291"/>
              <a:gd name="connsiteX114" fmla="*/ 2343316 w 3697588"/>
              <a:gd name="connsiteY114" fmla="*/ 1175657 h 1290291"/>
              <a:gd name="connsiteX115" fmla="*/ 2351314 w 3697588"/>
              <a:gd name="connsiteY115" fmla="*/ 1191653 h 1290291"/>
              <a:gd name="connsiteX116" fmla="*/ 2532594 w 3697588"/>
              <a:gd name="connsiteY116" fmla="*/ 1191653 h 1290291"/>
              <a:gd name="connsiteX117" fmla="*/ 2532594 w 3697588"/>
              <a:gd name="connsiteY117" fmla="*/ 1212980 h 1290291"/>
              <a:gd name="connsiteX118" fmla="*/ 2753863 w 3697588"/>
              <a:gd name="connsiteY118" fmla="*/ 1212980 h 1290291"/>
              <a:gd name="connsiteX119" fmla="*/ 2753863 w 3697588"/>
              <a:gd name="connsiteY119" fmla="*/ 1236973 h 1290291"/>
              <a:gd name="connsiteX120" fmla="*/ 2913817 w 3697588"/>
              <a:gd name="connsiteY120" fmla="*/ 1236973 h 1290291"/>
              <a:gd name="connsiteX121" fmla="*/ 2913817 w 3697588"/>
              <a:gd name="connsiteY121" fmla="*/ 1290291 h 1290291"/>
              <a:gd name="connsiteX122" fmla="*/ 3697588 w 3697588"/>
              <a:gd name="connsiteY122" fmla="*/ 1290291 h 1290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3697588" h="1290291">
                <a:moveTo>
                  <a:pt x="0" y="0"/>
                </a:moveTo>
                <a:lnTo>
                  <a:pt x="74645" y="2666"/>
                </a:lnTo>
                <a:lnTo>
                  <a:pt x="74645" y="18661"/>
                </a:lnTo>
                <a:lnTo>
                  <a:pt x="109301" y="18661"/>
                </a:lnTo>
                <a:lnTo>
                  <a:pt x="109301" y="42654"/>
                </a:lnTo>
                <a:lnTo>
                  <a:pt x="149290" y="42654"/>
                </a:lnTo>
                <a:lnTo>
                  <a:pt x="149290" y="66647"/>
                </a:lnTo>
                <a:lnTo>
                  <a:pt x="194610" y="66647"/>
                </a:lnTo>
                <a:lnTo>
                  <a:pt x="194610" y="82643"/>
                </a:lnTo>
                <a:lnTo>
                  <a:pt x="234598" y="82643"/>
                </a:lnTo>
                <a:lnTo>
                  <a:pt x="223934" y="93307"/>
                </a:lnTo>
                <a:lnTo>
                  <a:pt x="255925" y="93307"/>
                </a:lnTo>
                <a:lnTo>
                  <a:pt x="255925" y="138626"/>
                </a:lnTo>
                <a:lnTo>
                  <a:pt x="285250" y="138626"/>
                </a:lnTo>
                <a:lnTo>
                  <a:pt x="285250" y="173283"/>
                </a:lnTo>
                <a:lnTo>
                  <a:pt x="301245" y="173283"/>
                </a:lnTo>
                <a:lnTo>
                  <a:pt x="301245" y="213271"/>
                </a:lnTo>
                <a:lnTo>
                  <a:pt x="349231" y="213271"/>
                </a:lnTo>
                <a:lnTo>
                  <a:pt x="349231" y="242596"/>
                </a:lnTo>
                <a:lnTo>
                  <a:pt x="381222" y="242596"/>
                </a:lnTo>
                <a:lnTo>
                  <a:pt x="381222" y="253260"/>
                </a:lnTo>
                <a:lnTo>
                  <a:pt x="407881" y="253260"/>
                </a:lnTo>
                <a:lnTo>
                  <a:pt x="407881" y="271921"/>
                </a:lnTo>
                <a:lnTo>
                  <a:pt x="429208" y="271921"/>
                </a:lnTo>
                <a:lnTo>
                  <a:pt x="429208" y="287916"/>
                </a:lnTo>
                <a:lnTo>
                  <a:pt x="450535" y="287916"/>
                </a:lnTo>
                <a:lnTo>
                  <a:pt x="450535" y="319907"/>
                </a:lnTo>
                <a:lnTo>
                  <a:pt x="466530" y="319907"/>
                </a:lnTo>
                <a:lnTo>
                  <a:pt x="466530" y="338568"/>
                </a:lnTo>
                <a:lnTo>
                  <a:pt x="490523" y="338568"/>
                </a:lnTo>
                <a:lnTo>
                  <a:pt x="490523" y="359895"/>
                </a:lnTo>
                <a:lnTo>
                  <a:pt x="522514" y="359895"/>
                </a:lnTo>
                <a:lnTo>
                  <a:pt x="522514" y="389220"/>
                </a:lnTo>
                <a:lnTo>
                  <a:pt x="522514" y="389220"/>
                </a:lnTo>
                <a:lnTo>
                  <a:pt x="522514" y="415879"/>
                </a:lnTo>
                <a:lnTo>
                  <a:pt x="557171" y="415879"/>
                </a:lnTo>
                <a:lnTo>
                  <a:pt x="557171" y="437206"/>
                </a:lnTo>
                <a:lnTo>
                  <a:pt x="578498" y="437206"/>
                </a:lnTo>
                <a:lnTo>
                  <a:pt x="578498" y="453201"/>
                </a:lnTo>
                <a:lnTo>
                  <a:pt x="618486" y="453201"/>
                </a:lnTo>
                <a:lnTo>
                  <a:pt x="618486" y="482526"/>
                </a:lnTo>
                <a:lnTo>
                  <a:pt x="645145" y="482526"/>
                </a:lnTo>
                <a:lnTo>
                  <a:pt x="645145" y="498521"/>
                </a:lnTo>
                <a:lnTo>
                  <a:pt x="655808" y="498521"/>
                </a:lnTo>
                <a:lnTo>
                  <a:pt x="655808" y="514517"/>
                </a:lnTo>
                <a:lnTo>
                  <a:pt x="671804" y="514517"/>
                </a:lnTo>
                <a:lnTo>
                  <a:pt x="671804" y="530512"/>
                </a:lnTo>
                <a:lnTo>
                  <a:pt x="703794" y="530512"/>
                </a:lnTo>
                <a:lnTo>
                  <a:pt x="703794" y="549173"/>
                </a:lnTo>
                <a:lnTo>
                  <a:pt x="733119" y="549173"/>
                </a:lnTo>
                <a:lnTo>
                  <a:pt x="733119" y="567835"/>
                </a:lnTo>
                <a:lnTo>
                  <a:pt x="754446" y="567835"/>
                </a:lnTo>
                <a:lnTo>
                  <a:pt x="754446" y="589162"/>
                </a:lnTo>
                <a:lnTo>
                  <a:pt x="789103" y="589162"/>
                </a:lnTo>
                <a:lnTo>
                  <a:pt x="789103" y="610489"/>
                </a:lnTo>
                <a:lnTo>
                  <a:pt x="837089" y="618486"/>
                </a:lnTo>
                <a:lnTo>
                  <a:pt x="837089" y="637148"/>
                </a:lnTo>
                <a:lnTo>
                  <a:pt x="869080" y="637148"/>
                </a:lnTo>
                <a:lnTo>
                  <a:pt x="869080" y="650477"/>
                </a:lnTo>
                <a:lnTo>
                  <a:pt x="903736" y="650477"/>
                </a:lnTo>
                <a:lnTo>
                  <a:pt x="903736" y="679802"/>
                </a:lnTo>
                <a:lnTo>
                  <a:pt x="943725" y="679802"/>
                </a:lnTo>
                <a:lnTo>
                  <a:pt x="946390" y="703795"/>
                </a:lnTo>
                <a:lnTo>
                  <a:pt x="967718" y="703795"/>
                </a:lnTo>
                <a:lnTo>
                  <a:pt x="967718" y="722456"/>
                </a:lnTo>
                <a:lnTo>
                  <a:pt x="997042" y="722456"/>
                </a:lnTo>
                <a:lnTo>
                  <a:pt x="1005040" y="730454"/>
                </a:lnTo>
                <a:lnTo>
                  <a:pt x="1026367" y="730454"/>
                </a:lnTo>
                <a:lnTo>
                  <a:pt x="1026367" y="749115"/>
                </a:lnTo>
                <a:lnTo>
                  <a:pt x="1050360" y="749115"/>
                </a:lnTo>
                <a:lnTo>
                  <a:pt x="1050360" y="778440"/>
                </a:lnTo>
                <a:lnTo>
                  <a:pt x="1103678" y="778440"/>
                </a:lnTo>
                <a:lnTo>
                  <a:pt x="1103678" y="794435"/>
                </a:lnTo>
                <a:lnTo>
                  <a:pt x="1133003" y="794435"/>
                </a:lnTo>
                <a:lnTo>
                  <a:pt x="1133003" y="813096"/>
                </a:lnTo>
                <a:lnTo>
                  <a:pt x="1194318" y="813096"/>
                </a:lnTo>
                <a:lnTo>
                  <a:pt x="1194318" y="850419"/>
                </a:lnTo>
                <a:lnTo>
                  <a:pt x="1228975" y="850419"/>
                </a:lnTo>
                <a:lnTo>
                  <a:pt x="1231641" y="869080"/>
                </a:lnTo>
                <a:lnTo>
                  <a:pt x="1252968" y="869080"/>
                </a:lnTo>
                <a:lnTo>
                  <a:pt x="1252968" y="879744"/>
                </a:lnTo>
                <a:lnTo>
                  <a:pt x="1284958" y="879744"/>
                </a:lnTo>
                <a:lnTo>
                  <a:pt x="1292956" y="903737"/>
                </a:lnTo>
                <a:lnTo>
                  <a:pt x="1314283" y="903737"/>
                </a:lnTo>
                <a:lnTo>
                  <a:pt x="1314283" y="917066"/>
                </a:lnTo>
                <a:lnTo>
                  <a:pt x="1335610" y="917066"/>
                </a:lnTo>
                <a:lnTo>
                  <a:pt x="1343608" y="925064"/>
                </a:lnTo>
                <a:lnTo>
                  <a:pt x="1388928" y="925064"/>
                </a:lnTo>
                <a:lnTo>
                  <a:pt x="1388928" y="954388"/>
                </a:lnTo>
                <a:lnTo>
                  <a:pt x="1434248" y="954388"/>
                </a:lnTo>
                <a:lnTo>
                  <a:pt x="1434248" y="954388"/>
                </a:lnTo>
                <a:lnTo>
                  <a:pt x="1452910" y="973050"/>
                </a:lnTo>
                <a:lnTo>
                  <a:pt x="1460907" y="981047"/>
                </a:lnTo>
                <a:lnTo>
                  <a:pt x="1495564" y="981047"/>
                </a:lnTo>
                <a:lnTo>
                  <a:pt x="1495564" y="1002374"/>
                </a:lnTo>
                <a:lnTo>
                  <a:pt x="1620860" y="1002374"/>
                </a:lnTo>
                <a:lnTo>
                  <a:pt x="1620860" y="1021036"/>
                </a:lnTo>
                <a:lnTo>
                  <a:pt x="1631524" y="1021036"/>
                </a:lnTo>
                <a:lnTo>
                  <a:pt x="1644853" y="1034365"/>
                </a:lnTo>
                <a:lnTo>
                  <a:pt x="1674178" y="1034365"/>
                </a:lnTo>
                <a:lnTo>
                  <a:pt x="1674178" y="1058358"/>
                </a:lnTo>
                <a:lnTo>
                  <a:pt x="1703503" y="1058358"/>
                </a:lnTo>
                <a:lnTo>
                  <a:pt x="1703503" y="1069022"/>
                </a:lnTo>
                <a:lnTo>
                  <a:pt x="1756821" y="1069022"/>
                </a:lnTo>
                <a:lnTo>
                  <a:pt x="1756821" y="1085017"/>
                </a:lnTo>
                <a:lnTo>
                  <a:pt x="1836797" y="1085017"/>
                </a:lnTo>
                <a:lnTo>
                  <a:pt x="1842129" y="1114342"/>
                </a:lnTo>
                <a:lnTo>
                  <a:pt x="1903445" y="1114342"/>
                </a:lnTo>
                <a:lnTo>
                  <a:pt x="1903445" y="1122340"/>
                </a:lnTo>
                <a:lnTo>
                  <a:pt x="2018078" y="1122340"/>
                </a:lnTo>
                <a:lnTo>
                  <a:pt x="2018078" y="1146333"/>
                </a:lnTo>
                <a:lnTo>
                  <a:pt x="2151372" y="1146333"/>
                </a:lnTo>
                <a:lnTo>
                  <a:pt x="2178031" y="1146333"/>
                </a:lnTo>
                <a:lnTo>
                  <a:pt x="2178031" y="1175657"/>
                </a:lnTo>
                <a:lnTo>
                  <a:pt x="2343316" y="1175657"/>
                </a:lnTo>
                <a:lnTo>
                  <a:pt x="2351314" y="1191653"/>
                </a:lnTo>
                <a:lnTo>
                  <a:pt x="2532594" y="1191653"/>
                </a:lnTo>
                <a:lnTo>
                  <a:pt x="2532594" y="1212980"/>
                </a:lnTo>
                <a:lnTo>
                  <a:pt x="2753863" y="1212980"/>
                </a:lnTo>
                <a:lnTo>
                  <a:pt x="2753863" y="1236973"/>
                </a:lnTo>
                <a:lnTo>
                  <a:pt x="2913817" y="1236973"/>
                </a:lnTo>
                <a:lnTo>
                  <a:pt x="2913817" y="1290291"/>
                </a:lnTo>
                <a:lnTo>
                  <a:pt x="3697588" y="1290291"/>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833" name="Straight Connector 832">
            <a:extLst>
              <a:ext uri="{FF2B5EF4-FFF2-40B4-BE49-F238E27FC236}">
                <a16:creationId xmlns:a16="http://schemas.microsoft.com/office/drawing/2014/main" id="{CC69AEFD-5224-3D6A-2DD7-590FF8A68CF3}"/>
              </a:ext>
            </a:extLst>
          </p:cNvPr>
          <p:cNvCxnSpPr/>
          <p:nvPr/>
        </p:nvCxnSpPr>
        <p:spPr bwMode="auto">
          <a:xfrm>
            <a:off x="7277051" y="395490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34" name="Straight Connector 833">
            <a:extLst>
              <a:ext uri="{FF2B5EF4-FFF2-40B4-BE49-F238E27FC236}">
                <a16:creationId xmlns:a16="http://schemas.microsoft.com/office/drawing/2014/main" id="{EF73A013-A2A1-8A57-8E70-3BEDF50B395B}"/>
              </a:ext>
            </a:extLst>
          </p:cNvPr>
          <p:cNvCxnSpPr/>
          <p:nvPr/>
        </p:nvCxnSpPr>
        <p:spPr bwMode="auto">
          <a:xfrm>
            <a:off x="7596958" y="4098858"/>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35" name="Straight Connector 834">
            <a:extLst>
              <a:ext uri="{FF2B5EF4-FFF2-40B4-BE49-F238E27FC236}">
                <a16:creationId xmlns:a16="http://schemas.microsoft.com/office/drawing/2014/main" id="{8AA2E049-7CEF-52C3-25B5-BB0BAD4D1595}"/>
              </a:ext>
            </a:extLst>
          </p:cNvPr>
          <p:cNvCxnSpPr/>
          <p:nvPr/>
        </p:nvCxnSpPr>
        <p:spPr bwMode="auto">
          <a:xfrm>
            <a:off x="7626283" y="4112188"/>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36" name="Straight Connector 835">
            <a:extLst>
              <a:ext uri="{FF2B5EF4-FFF2-40B4-BE49-F238E27FC236}">
                <a16:creationId xmlns:a16="http://schemas.microsoft.com/office/drawing/2014/main" id="{723258A3-718D-0D2D-DE74-8BD13216CCEA}"/>
              </a:ext>
            </a:extLst>
          </p:cNvPr>
          <p:cNvCxnSpPr/>
          <p:nvPr/>
        </p:nvCxnSpPr>
        <p:spPr bwMode="auto">
          <a:xfrm>
            <a:off x="8498029" y="4581384"/>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37" name="Straight Connector 836">
            <a:extLst>
              <a:ext uri="{FF2B5EF4-FFF2-40B4-BE49-F238E27FC236}">
                <a16:creationId xmlns:a16="http://schemas.microsoft.com/office/drawing/2014/main" id="{A7593AD9-90ED-72F9-FD25-3896E5BD011E}"/>
              </a:ext>
            </a:extLst>
          </p:cNvPr>
          <p:cNvCxnSpPr/>
          <p:nvPr/>
        </p:nvCxnSpPr>
        <p:spPr bwMode="auto">
          <a:xfrm>
            <a:off x="8961894" y="4738671"/>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38" name="Straight Connector 837">
            <a:extLst>
              <a:ext uri="{FF2B5EF4-FFF2-40B4-BE49-F238E27FC236}">
                <a16:creationId xmlns:a16="http://schemas.microsoft.com/office/drawing/2014/main" id="{2D486140-9EFE-8F00-F07A-22BFCFFC6318}"/>
              </a:ext>
            </a:extLst>
          </p:cNvPr>
          <p:cNvCxnSpPr/>
          <p:nvPr/>
        </p:nvCxnSpPr>
        <p:spPr bwMode="auto">
          <a:xfrm>
            <a:off x="9103186" y="4778659"/>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39" name="Straight Connector 838">
            <a:extLst>
              <a:ext uri="{FF2B5EF4-FFF2-40B4-BE49-F238E27FC236}">
                <a16:creationId xmlns:a16="http://schemas.microsoft.com/office/drawing/2014/main" id="{CB7B6CDA-4F90-0E54-657C-C31FD2B645B2}"/>
              </a:ext>
            </a:extLst>
          </p:cNvPr>
          <p:cNvCxnSpPr/>
          <p:nvPr/>
        </p:nvCxnSpPr>
        <p:spPr bwMode="auto">
          <a:xfrm>
            <a:off x="9153838" y="4791988"/>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40" name="Straight Connector 839">
            <a:extLst>
              <a:ext uri="{FF2B5EF4-FFF2-40B4-BE49-F238E27FC236}">
                <a16:creationId xmlns:a16="http://schemas.microsoft.com/office/drawing/2014/main" id="{73968E30-9160-6CE0-B9B6-33FAFB551952}"/>
              </a:ext>
            </a:extLst>
          </p:cNvPr>
          <p:cNvCxnSpPr/>
          <p:nvPr/>
        </p:nvCxnSpPr>
        <p:spPr bwMode="auto">
          <a:xfrm>
            <a:off x="9191161" y="4805318"/>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41" name="Straight Connector 840">
            <a:extLst>
              <a:ext uri="{FF2B5EF4-FFF2-40B4-BE49-F238E27FC236}">
                <a16:creationId xmlns:a16="http://schemas.microsoft.com/office/drawing/2014/main" id="{F9704785-B98D-EF5E-533A-C1BBB4B3712F}"/>
              </a:ext>
            </a:extLst>
          </p:cNvPr>
          <p:cNvCxnSpPr/>
          <p:nvPr/>
        </p:nvCxnSpPr>
        <p:spPr bwMode="auto">
          <a:xfrm>
            <a:off x="9292464" y="4837309"/>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42" name="Straight Connector 841">
            <a:extLst>
              <a:ext uri="{FF2B5EF4-FFF2-40B4-BE49-F238E27FC236}">
                <a16:creationId xmlns:a16="http://schemas.microsoft.com/office/drawing/2014/main" id="{364EEFCD-FEAF-CFDB-D913-4F24C734082C}"/>
              </a:ext>
            </a:extLst>
          </p:cNvPr>
          <p:cNvCxnSpPr/>
          <p:nvPr/>
        </p:nvCxnSpPr>
        <p:spPr bwMode="auto">
          <a:xfrm>
            <a:off x="9396434" y="4874631"/>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43" name="Straight Connector 842">
            <a:extLst>
              <a:ext uri="{FF2B5EF4-FFF2-40B4-BE49-F238E27FC236}">
                <a16:creationId xmlns:a16="http://schemas.microsoft.com/office/drawing/2014/main" id="{E75C48AD-76F0-8AAE-0E26-133768C41EEE}"/>
              </a:ext>
            </a:extLst>
          </p:cNvPr>
          <p:cNvCxnSpPr/>
          <p:nvPr/>
        </p:nvCxnSpPr>
        <p:spPr bwMode="auto">
          <a:xfrm>
            <a:off x="9417761" y="4874631"/>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44" name="Straight Connector 843">
            <a:extLst>
              <a:ext uri="{FF2B5EF4-FFF2-40B4-BE49-F238E27FC236}">
                <a16:creationId xmlns:a16="http://schemas.microsoft.com/office/drawing/2014/main" id="{4E995411-44A6-2BF0-316A-A26BD31EE5E3}"/>
              </a:ext>
            </a:extLst>
          </p:cNvPr>
          <p:cNvCxnSpPr/>
          <p:nvPr/>
        </p:nvCxnSpPr>
        <p:spPr bwMode="auto">
          <a:xfrm>
            <a:off x="9439088" y="4874631"/>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45" name="Straight Connector 844">
            <a:extLst>
              <a:ext uri="{FF2B5EF4-FFF2-40B4-BE49-F238E27FC236}">
                <a16:creationId xmlns:a16="http://schemas.microsoft.com/office/drawing/2014/main" id="{4ACB1672-99F5-9031-99CD-7F891EF5B456}"/>
              </a:ext>
            </a:extLst>
          </p:cNvPr>
          <p:cNvCxnSpPr/>
          <p:nvPr/>
        </p:nvCxnSpPr>
        <p:spPr bwMode="auto">
          <a:xfrm>
            <a:off x="9452417" y="4874631"/>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46" name="Straight Connector 845">
            <a:extLst>
              <a:ext uri="{FF2B5EF4-FFF2-40B4-BE49-F238E27FC236}">
                <a16:creationId xmlns:a16="http://schemas.microsoft.com/office/drawing/2014/main" id="{2DDC5145-48CB-9554-C57C-CD35E1F87066}"/>
              </a:ext>
            </a:extLst>
          </p:cNvPr>
          <p:cNvCxnSpPr/>
          <p:nvPr/>
        </p:nvCxnSpPr>
        <p:spPr bwMode="auto">
          <a:xfrm>
            <a:off x="9471079" y="4882628"/>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47" name="Straight Connector 846">
            <a:extLst>
              <a:ext uri="{FF2B5EF4-FFF2-40B4-BE49-F238E27FC236}">
                <a16:creationId xmlns:a16="http://schemas.microsoft.com/office/drawing/2014/main" id="{057F53F2-4C27-4607-09E1-13FD2615C7AF}"/>
              </a:ext>
            </a:extLst>
          </p:cNvPr>
          <p:cNvCxnSpPr/>
          <p:nvPr/>
        </p:nvCxnSpPr>
        <p:spPr bwMode="auto">
          <a:xfrm>
            <a:off x="9516400" y="4885294"/>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48" name="Straight Connector 847">
            <a:extLst>
              <a:ext uri="{FF2B5EF4-FFF2-40B4-BE49-F238E27FC236}">
                <a16:creationId xmlns:a16="http://schemas.microsoft.com/office/drawing/2014/main" id="{2784F160-9AB1-10C2-CD2A-53BE4086E81D}"/>
              </a:ext>
            </a:extLst>
          </p:cNvPr>
          <p:cNvCxnSpPr/>
          <p:nvPr/>
        </p:nvCxnSpPr>
        <p:spPr bwMode="auto">
          <a:xfrm>
            <a:off x="9540393" y="490129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49" name="Straight Connector 848">
            <a:extLst>
              <a:ext uri="{FF2B5EF4-FFF2-40B4-BE49-F238E27FC236}">
                <a16:creationId xmlns:a16="http://schemas.microsoft.com/office/drawing/2014/main" id="{F17A7C36-EA0F-C519-58F0-4DA9999B4D1D}"/>
              </a:ext>
            </a:extLst>
          </p:cNvPr>
          <p:cNvCxnSpPr/>
          <p:nvPr/>
        </p:nvCxnSpPr>
        <p:spPr bwMode="auto">
          <a:xfrm>
            <a:off x="9564386" y="4909287"/>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50" name="Straight Connector 849">
            <a:extLst>
              <a:ext uri="{FF2B5EF4-FFF2-40B4-BE49-F238E27FC236}">
                <a16:creationId xmlns:a16="http://schemas.microsoft.com/office/drawing/2014/main" id="{BBE44372-CC08-68EB-8F36-FAAF97D6C8DC}"/>
              </a:ext>
            </a:extLst>
          </p:cNvPr>
          <p:cNvCxnSpPr/>
          <p:nvPr/>
        </p:nvCxnSpPr>
        <p:spPr bwMode="auto">
          <a:xfrm>
            <a:off x="9580381" y="4909287"/>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51" name="Straight Connector 850">
            <a:extLst>
              <a:ext uri="{FF2B5EF4-FFF2-40B4-BE49-F238E27FC236}">
                <a16:creationId xmlns:a16="http://schemas.microsoft.com/office/drawing/2014/main" id="{184F9111-032B-D814-6C0C-3D3613C18F53}"/>
              </a:ext>
            </a:extLst>
          </p:cNvPr>
          <p:cNvCxnSpPr/>
          <p:nvPr/>
        </p:nvCxnSpPr>
        <p:spPr bwMode="auto">
          <a:xfrm>
            <a:off x="9591045" y="4909287"/>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52" name="Straight Connector 851">
            <a:extLst>
              <a:ext uri="{FF2B5EF4-FFF2-40B4-BE49-F238E27FC236}">
                <a16:creationId xmlns:a16="http://schemas.microsoft.com/office/drawing/2014/main" id="{948990CE-B5AD-24B5-B317-F2ACE13428B4}"/>
              </a:ext>
            </a:extLst>
          </p:cNvPr>
          <p:cNvCxnSpPr/>
          <p:nvPr/>
        </p:nvCxnSpPr>
        <p:spPr bwMode="auto">
          <a:xfrm>
            <a:off x="9641697" y="4914619"/>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53" name="Straight Connector 852">
            <a:extLst>
              <a:ext uri="{FF2B5EF4-FFF2-40B4-BE49-F238E27FC236}">
                <a16:creationId xmlns:a16="http://schemas.microsoft.com/office/drawing/2014/main" id="{2AB24B11-B160-0124-9A08-910D6B19AEAB}"/>
              </a:ext>
            </a:extLst>
          </p:cNvPr>
          <p:cNvCxnSpPr/>
          <p:nvPr/>
        </p:nvCxnSpPr>
        <p:spPr bwMode="auto">
          <a:xfrm>
            <a:off x="9649695" y="4914619"/>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54" name="Straight Connector 853">
            <a:extLst>
              <a:ext uri="{FF2B5EF4-FFF2-40B4-BE49-F238E27FC236}">
                <a16:creationId xmlns:a16="http://schemas.microsoft.com/office/drawing/2014/main" id="{18C48FA3-21CF-2483-27F2-585FA07BC79F}"/>
              </a:ext>
            </a:extLst>
          </p:cNvPr>
          <p:cNvCxnSpPr/>
          <p:nvPr/>
        </p:nvCxnSpPr>
        <p:spPr bwMode="auto">
          <a:xfrm>
            <a:off x="9663025" y="4914619"/>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55" name="Straight Connector 854">
            <a:extLst>
              <a:ext uri="{FF2B5EF4-FFF2-40B4-BE49-F238E27FC236}">
                <a16:creationId xmlns:a16="http://schemas.microsoft.com/office/drawing/2014/main" id="{61BC85A0-07FC-8DB8-3EF2-D09429091411}"/>
              </a:ext>
            </a:extLst>
          </p:cNvPr>
          <p:cNvCxnSpPr/>
          <p:nvPr/>
        </p:nvCxnSpPr>
        <p:spPr bwMode="auto">
          <a:xfrm>
            <a:off x="9684352" y="4925283"/>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56" name="Straight Connector 855">
            <a:extLst>
              <a:ext uri="{FF2B5EF4-FFF2-40B4-BE49-F238E27FC236}">
                <a16:creationId xmlns:a16="http://schemas.microsoft.com/office/drawing/2014/main" id="{C91560C7-A56C-5512-7196-2628A01C1080}"/>
              </a:ext>
            </a:extLst>
          </p:cNvPr>
          <p:cNvCxnSpPr/>
          <p:nvPr/>
        </p:nvCxnSpPr>
        <p:spPr bwMode="auto">
          <a:xfrm>
            <a:off x="9721674" y="4925283"/>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57" name="Straight Connector 856">
            <a:extLst>
              <a:ext uri="{FF2B5EF4-FFF2-40B4-BE49-F238E27FC236}">
                <a16:creationId xmlns:a16="http://schemas.microsoft.com/office/drawing/2014/main" id="{4A2FD10E-47D2-FC12-D56E-0BAA75C77824}"/>
              </a:ext>
            </a:extLst>
          </p:cNvPr>
          <p:cNvCxnSpPr/>
          <p:nvPr/>
        </p:nvCxnSpPr>
        <p:spPr bwMode="auto">
          <a:xfrm>
            <a:off x="9737670" y="4925283"/>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58" name="Straight Connector 857">
            <a:extLst>
              <a:ext uri="{FF2B5EF4-FFF2-40B4-BE49-F238E27FC236}">
                <a16:creationId xmlns:a16="http://schemas.microsoft.com/office/drawing/2014/main" id="{9C97B16B-0276-9E99-C7AB-164497E18671}"/>
              </a:ext>
            </a:extLst>
          </p:cNvPr>
          <p:cNvCxnSpPr/>
          <p:nvPr/>
        </p:nvCxnSpPr>
        <p:spPr bwMode="auto">
          <a:xfrm>
            <a:off x="9764328" y="4938612"/>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59" name="Straight Connector 858">
            <a:extLst>
              <a:ext uri="{FF2B5EF4-FFF2-40B4-BE49-F238E27FC236}">
                <a16:creationId xmlns:a16="http://schemas.microsoft.com/office/drawing/2014/main" id="{086587CE-6727-41BB-695C-A8DFB57DEBE8}"/>
              </a:ext>
            </a:extLst>
          </p:cNvPr>
          <p:cNvCxnSpPr/>
          <p:nvPr/>
        </p:nvCxnSpPr>
        <p:spPr bwMode="auto">
          <a:xfrm>
            <a:off x="9788321" y="4938612"/>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60" name="Straight Connector 859">
            <a:extLst>
              <a:ext uri="{FF2B5EF4-FFF2-40B4-BE49-F238E27FC236}">
                <a16:creationId xmlns:a16="http://schemas.microsoft.com/office/drawing/2014/main" id="{8072568D-06FC-B027-BC27-6CC125BE6ADB}"/>
              </a:ext>
            </a:extLst>
          </p:cNvPr>
          <p:cNvCxnSpPr/>
          <p:nvPr/>
        </p:nvCxnSpPr>
        <p:spPr bwMode="auto">
          <a:xfrm>
            <a:off x="9809649" y="4951942"/>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61" name="Straight Connector 860">
            <a:extLst>
              <a:ext uri="{FF2B5EF4-FFF2-40B4-BE49-F238E27FC236}">
                <a16:creationId xmlns:a16="http://schemas.microsoft.com/office/drawing/2014/main" id="{6486890A-1CF0-607B-C18B-F406F6E300D9}"/>
              </a:ext>
            </a:extLst>
          </p:cNvPr>
          <p:cNvCxnSpPr/>
          <p:nvPr/>
        </p:nvCxnSpPr>
        <p:spPr bwMode="auto">
          <a:xfrm>
            <a:off x="9820312" y="4951942"/>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62" name="Straight Connector 861">
            <a:extLst>
              <a:ext uri="{FF2B5EF4-FFF2-40B4-BE49-F238E27FC236}">
                <a16:creationId xmlns:a16="http://schemas.microsoft.com/office/drawing/2014/main" id="{357612D4-6CDF-B1D1-455C-97352717DBDB}"/>
              </a:ext>
            </a:extLst>
          </p:cNvPr>
          <p:cNvCxnSpPr/>
          <p:nvPr/>
        </p:nvCxnSpPr>
        <p:spPr bwMode="auto">
          <a:xfrm>
            <a:off x="9838973" y="4951942"/>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63" name="Straight Connector 862">
            <a:extLst>
              <a:ext uri="{FF2B5EF4-FFF2-40B4-BE49-F238E27FC236}">
                <a16:creationId xmlns:a16="http://schemas.microsoft.com/office/drawing/2014/main" id="{2FDAE6CE-0550-9566-9FA0-6D8BB9CAE6E5}"/>
              </a:ext>
            </a:extLst>
          </p:cNvPr>
          <p:cNvCxnSpPr/>
          <p:nvPr/>
        </p:nvCxnSpPr>
        <p:spPr bwMode="auto">
          <a:xfrm>
            <a:off x="9846971" y="4951942"/>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64" name="Straight Connector 863">
            <a:extLst>
              <a:ext uri="{FF2B5EF4-FFF2-40B4-BE49-F238E27FC236}">
                <a16:creationId xmlns:a16="http://schemas.microsoft.com/office/drawing/2014/main" id="{9957C101-F5C1-6049-7D85-B9D5F7559BB7}"/>
              </a:ext>
            </a:extLst>
          </p:cNvPr>
          <p:cNvCxnSpPr/>
          <p:nvPr/>
        </p:nvCxnSpPr>
        <p:spPr bwMode="auto">
          <a:xfrm>
            <a:off x="9873630" y="4951942"/>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65" name="Straight Connector 864">
            <a:extLst>
              <a:ext uri="{FF2B5EF4-FFF2-40B4-BE49-F238E27FC236}">
                <a16:creationId xmlns:a16="http://schemas.microsoft.com/office/drawing/2014/main" id="{EDEAF08F-F53E-BD9D-22DF-A0970B3FD5FC}"/>
              </a:ext>
            </a:extLst>
          </p:cNvPr>
          <p:cNvCxnSpPr/>
          <p:nvPr/>
        </p:nvCxnSpPr>
        <p:spPr bwMode="auto">
          <a:xfrm>
            <a:off x="9897623" y="4962606"/>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66" name="Straight Connector 865">
            <a:extLst>
              <a:ext uri="{FF2B5EF4-FFF2-40B4-BE49-F238E27FC236}">
                <a16:creationId xmlns:a16="http://schemas.microsoft.com/office/drawing/2014/main" id="{48CB5552-C7BD-A2FE-9E25-EF7C443C55D0}"/>
              </a:ext>
            </a:extLst>
          </p:cNvPr>
          <p:cNvCxnSpPr/>
          <p:nvPr/>
        </p:nvCxnSpPr>
        <p:spPr bwMode="auto">
          <a:xfrm>
            <a:off x="9913618" y="4962606"/>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67" name="Straight Connector 866">
            <a:extLst>
              <a:ext uri="{FF2B5EF4-FFF2-40B4-BE49-F238E27FC236}">
                <a16:creationId xmlns:a16="http://schemas.microsoft.com/office/drawing/2014/main" id="{08A91D3A-649F-A444-23AE-2007EDE38D91}"/>
              </a:ext>
            </a:extLst>
          </p:cNvPr>
          <p:cNvCxnSpPr/>
          <p:nvPr/>
        </p:nvCxnSpPr>
        <p:spPr bwMode="auto">
          <a:xfrm>
            <a:off x="9932279" y="4962606"/>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68" name="Straight Connector 867">
            <a:extLst>
              <a:ext uri="{FF2B5EF4-FFF2-40B4-BE49-F238E27FC236}">
                <a16:creationId xmlns:a16="http://schemas.microsoft.com/office/drawing/2014/main" id="{1E532EB3-35B1-1A28-EBB3-3412354AB9A0}"/>
              </a:ext>
            </a:extLst>
          </p:cNvPr>
          <p:cNvCxnSpPr/>
          <p:nvPr/>
        </p:nvCxnSpPr>
        <p:spPr bwMode="auto">
          <a:xfrm>
            <a:off x="9958938" y="4962606"/>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69" name="Straight Connector 868">
            <a:extLst>
              <a:ext uri="{FF2B5EF4-FFF2-40B4-BE49-F238E27FC236}">
                <a16:creationId xmlns:a16="http://schemas.microsoft.com/office/drawing/2014/main" id="{9B808E3B-8E01-697D-04C6-CE74F107EF77}"/>
              </a:ext>
            </a:extLst>
          </p:cNvPr>
          <p:cNvCxnSpPr/>
          <p:nvPr/>
        </p:nvCxnSpPr>
        <p:spPr bwMode="auto">
          <a:xfrm>
            <a:off x="9980266" y="4970604"/>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70" name="Straight Connector 869">
            <a:extLst>
              <a:ext uri="{FF2B5EF4-FFF2-40B4-BE49-F238E27FC236}">
                <a16:creationId xmlns:a16="http://schemas.microsoft.com/office/drawing/2014/main" id="{5AA8F531-B698-E211-D6B4-9AB769563FCA}"/>
              </a:ext>
            </a:extLst>
          </p:cNvPr>
          <p:cNvCxnSpPr/>
          <p:nvPr/>
        </p:nvCxnSpPr>
        <p:spPr bwMode="auto">
          <a:xfrm>
            <a:off x="10001593" y="4983933"/>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71" name="Straight Connector 870">
            <a:extLst>
              <a:ext uri="{FF2B5EF4-FFF2-40B4-BE49-F238E27FC236}">
                <a16:creationId xmlns:a16="http://schemas.microsoft.com/office/drawing/2014/main" id="{1AFEB9F9-E64E-158D-C051-3042E10D0556}"/>
              </a:ext>
            </a:extLst>
          </p:cNvPr>
          <p:cNvCxnSpPr/>
          <p:nvPr/>
        </p:nvCxnSpPr>
        <p:spPr bwMode="auto">
          <a:xfrm>
            <a:off x="10025586" y="4991931"/>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72" name="Straight Connector 871">
            <a:extLst>
              <a:ext uri="{FF2B5EF4-FFF2-40B4-BE49-F238E27FC236}">
                <a16:creationId xmlns:a16="http://schemas.microsoft.com/office/drawing/2014/main" id="{E183E746-303F-183E-58A8-7A4FE874EA82}"/>
              </a:ext>
            </a:extLst>
          </p:cNvPr>
          <p:cNvCxnSpPr/>
          <p:nvPr/>
        </p:nvCxnSpPr>
        <p:spPr bwMode="auto">
          <a:xfrm>
            <a:off x="10046913" y="4994597"/>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73" name="Straight Connector 872">
            <a:extLst>
              <a:ext uri="{FF2B5EF4-FFF2-40B4-BE49-F238E27FC236}">
                <a16:creationId xmlns:a16="http://schemas.microsoft.com/office/drawing/2014/main" id="{1746957B-EFD9-7953-5626-BA28B5023C6E}"/>
              </a:ext>
            </a:extLst>
          </p:cNvPr>
          <p:cNvCxnSpPr/>
          <p:nvPr/>
        </p:nvCxnSpPr>
        <p:spPr bwMode="auto">
          <a:xfrm>
            <a:off x="10057576" y="5002594"/>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74" name="Straight Connector 873">
            <a:extLst>
              <a:ext uri="{FF2B5EF4-FFF2-40B4-BE49-F238E27FC236}">
                <a16:creationId xmlns:a16="http://schemas.microsoft.com/office/drawing/2014/main" id="{4BE087FC-DF3F-BE3B-B80E-72F9D3B3FDF5}"/>
              </a:ext>
            </a:extLst>
          </p:cNvPr>
          <p:cNvCxnSpPr/>
          <p:nvPr/>
        </p:nvCxnSpPr>
        <p:spPr bwMode="auto">
          <a:xfrm>
            <a:off x="10073572" y="5007926"/>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75" name="Straight Connector 874">
            <a:extLst>
              <a:ext uri="{FF2B5EF4-FFF2-40B4-BE49-F238E27FC236}">
                <a16:creationId xmlns:a16="http://schemas.microsoft.com/office/drawing/2014/main" id="{CF617479-63F8-1AC6-6F03-DA963802E676}"/>
              </a:ext>
            </a:extLst>
          </p:cNvPr>
          <p:cNvCxnSpPr/>
          <p:nvPr/>
        </p:nvCxnSpPr>
        <p:spPr bwMode="auto">
          <a:xfrm>
            <a:off x="10105562" y="5013258"/>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76" name="Straight Connector 875">
            <a:extLst>
              <a:ext uri="{FF2B5EF4-FFF2-40B4-BE49-F238E27FC236}">
                <a16:creationId xmlns:a16="http://schemas.microsoft.com/office/drawing/2014/main" id="{2AEFDD56-C8A8-6CC5-2031-9599230FC183}"/>
              </a:ext>
            </a:extLst>
          </p:cNvPr>
          <p:cNvCxnSpPr/>
          <p:nvPr/>
        </p:nvCxnSpPr>
        <p:spPr bwMode="auto">
          <a:xfrm>
            <a:off x="10126889" y="5013258"/>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77" name="Straight Connector 876">
            <a:extLst>
              <a:ext uri="{FF2B5EF4-FFF2-40B4-BE49-F238E27FC236}">
                <a16:creationId xmlns:a16="http://schemas.microsoft.com/office/drawing/2014/main" id="{2AC7DABC-3F91-AEBA-09C5-F43BF84D8A40}"/>
              </a:ext>
            </a:extLst>
          </p:cNvPr>
          <p:cNvCxnSpPr/>
          <p:nvPr/>
        </p:nvCxnSpPr>
        <p:spPr bwMode="auto">
          <a:xfrm>
            <a:off x="10145550" y="5013258"/>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78" name="Straight Connector 877">
            <a:extLst>
              <a:ext uri="{FF2B5EF4-FFF2-40B4-BE49-F238E27FC236}">
                <a16:creationId xmlns:a16="http://schemas.microsoft.com/office/drawing/2014/main" id="{2C53A7EE-3936-D4E5-E251-4325DE596F13}"/>
              </a:ext>
            </a:extLst>
          </p:cNvPr>
          <p:cNvCxnSpPr/>
          <p:nvPr/>
        </p:nvCxnSpPr>
        <p:spPr bwMode="auto">
          <a:xfrm>
            <a:off x="10169543" y="5013258"/>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79" name="Straight Connector 878">
            <a:extLst>
              <a:ext uri="{FF2B5EF4-FFF2-40B4-BE49-F238E27FC236}">
                <a16:creationId xmlns:a16="http://schemas.microsoft.com/office/drawing/2014/main" id="{4870191F-AE72-08F1-4FC1-B435DBC390CA}"/>
              </a:ext>
            </a:extLst>
          </p:cNvPr>
          <p:cNvCxnSpPr/>
          <p:nvPr/>
        </p:nvCxnSpPr>
        <p:spPr bwMode="auto">
          <a:xfrm>
            <a:off x="10182873" y="5013258"/>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80" name="Straight Connector 879">
            <a:extLst>
              <a:ext uri="{FF2B5EF4-FFF2-40B4-BE49-F238E27FC236}">
                <a16:creationId xmlns:a16="http://schemas.microsoft.com/office/drawing/2014/main" id="{F87813FD-A937-A2F3-887B-69096303B0DD}"/>
              </a:ext>
            </a:extLst>
          </p:cNvPr>
          <p:cNvCxnSpPr/>
          <p:nvPr/>
        </p:nvCxnSpPr>
        <p:spPr bwMode="auto">
          <a:xfrm>
            <a:off x="10190870" y="5023922"/>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81" name="Straight Connector 880">
            <a:extLst>
              <a:ext uri="{FF2B5EF4-FFF2-40B4-BE49-F238E27FC236}">
                <a16:creationId xmlns:a16="http://schemas.microsoft.com/office/drawing/2014/main" id="{28FCF193-51ED-8298-6C23-B7228D15A259}"/>
              </a:ext>
            </a:extLst>
          </p:cNvPr>
          <p:cNvCxnSpPr/>
          <p:nvPr/>
        </p:nvCxnSpPr>
        <p:spPr bwMode="auto">
          <a:xfrm>
            <a:off x="10209531" y="5023922"/>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82" name="Straight Connector 881">
            <a:extLst>
              <a:ext uri="{FF2B5EF4-FFF2-40B4-BE49-F238E27FC236}">
                <a16:creationId xmlns:a16="http://schemas.microsoft.com/office/drawing/2014/main" id="{0E4E44AB-B279-F600-DFC3-6451386DF113}"/>
              </a:ext>
            </a:extLst>
          </p:cNvPr>
          <p:cNvCxnSpPr/>
          <p:nvPr/>
        </p:nvCxnSpPr>
        <p:spPr bwMode="auto">
          <a:xfrm>
            <a:off x="10238856" y="5023922"/>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83" name="Straight Connector 882">
            <a:extLst>
              <a:ext uri="{FF2B5EF4-FFF2-40B4-BE49-F238E27FC236}">
                <a16:creationId xmlns:a16="http://schemas.microsoft.com/office/drawing/2014/main" id="{D247B97B-357E-BF06-DE28-01E79EDBC2AA}"/>
              </a:ext>
            </a:extLst>
          </p:cNvPr>
          <p:cNvCxnSpPr/>
          <p:nvPr/>
        </p:nvCxnSpPr>
        <p:spPr bwMode="auto">
          <a:xfrm>
            <a:off x="10260183" y="5023922"/>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84" name="Straight Connector 883">
            <a:extLst>
              <a:ext uri="{FF2B5EF4-FFF2-40B4-BE49-F238E27FC236}">
                <a16:creationId xmlns:a16="http://schemas.microsoft.com/office/drawing/2014/main" id="{C4DA1C0F-386D-C225-F871-7A218E28CCF9}"/>
              </a:ext>
            </a:extLst>
          </p:cNvPr>
          <p:cNvCxnSpPr/>
          <p:nvPr/>
        </p:nvCxnSpPr>
        <p:spPr bwMode="auto">
          <a:xfrm>
            <a:off x="10281510" y="5023922"/>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85" name="Straight Connector 884">
            <a:extLst>
              <a:ext uri="{FF2B5EF4-FFF2-40B4-BE49-F238E27FC236}">
                <a16:creationId xmlns:a16="http://schemas.microsoft.com/office/drawing/2014/main" id="{B9E29C77-94D9-B1B8-193B-86AD27FB0DEB}"/>
              </a:ext>
            </a:extLst>
          </p:cNvPr>
          <p:cNvCxnSpPr/>
          <p:nvPr/>
        </p:nvCxnSpPr>
        <p:spPr bwMode="auto">
          <a:xfrm>
            <a:off x="10305503" y="5023922"/>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86" name="Straight Connector 885">
            <a:extLst>
              <a:ext uri="{FF2B5EF4-FFF2-40B4-BE49-F238E27FC236}">
                <a16:creationId xmlns:a16="http://schemas.microsoft.com/office/drawing/2014/main" id="{590BD8F4-38A1-D96A-3D10-727D18DDCA54}"/>
              </a:ext>
            </a:extLst>
          </p:cNvPr>
          <p:cNvCxnSpPr/>
          <p:nvPr/>
        </p:nvCxnSpPr>
        <p:spPr bwMode="auto">
          <a:xfrm>
            <a:off x="10329496" y="5031919"/>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87" name="Straight Connector 886">
            <a:extLst>
              <a:ext uri="{FF2B5EF4-FFF2-40B4-BE49-F238E27FC236}">
                <a16:creationId xmlns:a16="http://schemas.microsoft.com/office/drawing/2014/main" id="{D996A537-A907-3EC6-C0A9-A0AC6BD2284F}"/>
              </a:ext>
            </a:extLst>
          </p:cNvPr>
          <p:cNvCxnSpPr/>
          <p:nvPr/>
        </p:nvCxnSpPr>
        <p:spPr bwMode="auto">
          <a:xfrm>
            <a:off x="10345491" y="5031919"/>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88" name="Straight Connector 887">
            <a:extLst>
              <a:ext uri="{FF2B5EF4-FFF2-40B4-BE49-F238E27FC236}">
                <a16:creationId xmlns:a16="http://schemas.microsoft.com/office/drawing/2014/main" id="{315E15A4-EE8E-E26B-DBDB-8D61B2334C20}"/>
              </a:ext>
            </a:extLst>
          </p:cNvPr>
          <p:cNvCxnSpPr/>
          <p:nvPr/>
        </p:nvCxnSpPr>
        <p:spPr bwMode="auto">
          <a:xfrm>
            <a:off x="10369484" y="5031919"/>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89" name="Straight Connector 888">
            <a:extLst>
              <a:ext uri="{FF2B5EF4-FFF2-40B4-BE49-F238E27FC236}">
                <a16:creationId xmlns:a16="http://schemas.microsoft.com/office/drawing/2014/main" id="{07C1E88A-CC73-9796-3465-90080FB9FC7B}"/>
              </a:ext>
            </a:extLst>
          </p:cNvPr>
          <p:cNvCxnSpPr/>
          <p:nvPr/>
        </p:nvCxnSpPr>
        <p:spPr bwMode="auto">
          <a:xfrm>
            <a:off x="10390811" y="5031919"/>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90" name="Straight Connector 889">
            <a:extLst>
              <a:ext uri="{FF2B5EF4-FFF2-40B4-BE49-F238E27FC236}">
                <a16:creationId xmlns:a16="http://schemas.microsoft.com/office/drawing/2014/main" id="{3635D2FC-79D0-4059-BDFB-528E7E400DB3}"/>
              </a:ext>
            </a:extLst>
          </p:cNvPr>
          <p:cNvCxnSpPr/>
          <p:nvPr/>
        </p:nvCxnSpPr>
        <p:spPr bwMode="auto">
          <a:xfrm>
            <a:off x="10417470" y="5031919"/>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91" name="Straight Connector 890">
            <a:extLst>
              <a:ext uri="{FF2B5EF4-FFF2-40B4-BE49-F238E27FC236}">
                <a16:creationId xmlns:a16="http://schemas.microsoft.com/office/drawing/2014/main" id="{6F02739D-AC34-A53D-BD08-3B888397BD67}"/>
              </a:ext>
            </a:extLst>
          </p:cNvPr>
          <p:cNvCxnSpPr/>
          <p:nvPr/>
        </p:nvCxnSpPr>
        <p:spPr bwMode="auto">
          <a:xfrm>
            <a:off x="10430799" y="5031919"/>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92" name="Straight Connector 891">
            <a:extLst>
              <a:ext uri="{FF2B5EF4-FFF2-40B4-BE49-F238E27FC236}">
                <a16:creationId xmlns:a16="http://schemas.microsoft.com/office/drawing/2014/main" id="{9B66BBC2-73B8-1A38-5ED5-14D0D0678F5A}"/>
              </a:ext>
            </a:extLst>
          </p:cNvPr>
          <p:cNvCxnSpPr/>
          <p:nvPr/>
        </p:nvCxnSpPr>
        <p:spPr bwMode="auto">
          <a:xfrm>
            <a:off x="10465456" y="5031919"/>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93" name="Straight Connector 892">
            <a:extLst>
              <a:ext uri="{FF2B5EF4-FFF2-40B4-BE49-F238E27FC236}">
                <a16:creationId xmlns:a16="http://schemas.microsoft.com/office/drawing/2014/main" id="{6E0D9B27-AF8C-42F8-9879-7B3971B75A8F}"/>
              </a:ext>
            </a:extLst>
          </p:cNvPr>
          <p:cNvCxnSpPr/>
          <p:nvPr/>
        </p:nvCxnSpPr>
        <p:spPr bwMode="auto">
          <a:xfrm>
            <a:off x="10484117" y="5031919"/>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94" name="Straight Connector 893">
            <a:extLst>
              <a:ext uri="{FF2B5EF4-FFF2-40B4-BE49-F238E27FC236}">
                <a16:creationId xmlns:a16="http://schemas.microsoft.com/office/drawing/2014/main" id="{2212C8F0-66B1-E0B7-068E-663B80D3A9F3}"/>
              </a:ext>
            </a:extLst>
          </p:cNvPr>
          <p:cNvCxnSpPr/>
          <p:nvPr/>
        </p:nvCxnSpPr>
        <p:spPr bwMode="auto">
          <a:xfrm>
            <a:off x="10532103" y="505058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95" name="Straight Connector 894">
            <a:extLst>
              <a:ext uri="{FF2B5EF4-FFF2-40B4-BE49-F238E27FC236}">
                <a16:creationId xmlns:a16="http://schemas.microsoft.com/office/drawing/2014/main" id="{5EAFADF8-124D-413E-397D-23AB0322925E}"/>
              </a:ext>
            </a:extLst>
          </p:cNvPr>
          <p:cNvCxnSpPr/>
          <p:nvPr/>
        </p:nvCxnSpPr>
        <p:spPr bwMode="auto">
          <a:xfrm>
            <a:off x="10564093" y="505058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96" name="Straight Connector 895">
            <a:extLst>
              <a:ext uri="{FF2B5EF4-FFF2-40B4-BE49-F238E27FC236}">
                <a16:creationId xmlns:a16="http://schemas.microsoft.com/office/drawing/2014/main" id="{2F6B56FD-E1F4-B586-3AEE-9F1CEE7627C3}"/>
              </a:ext>
            </a:extLst>
          </p:cNvPr>
          <p:cNvCxnSpPr/>
          <p:nvPr/>
        </p:nvCxnSpPr>
        <p:spPr bwMode="auto">
          <a:xfrm>
            <a:off x="10572091" y="505058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97" name="Straight Connector 896">
            <a:extLst>
              <a:ext uri="{FF2B5EF4-FFF2-40B4-BE49-F238E27FC236}">
                <a16:creationId xmlns:a16="http://schemas.microsoft.com/office/drawing/2014/main" id="{064E4D0A-6912-3FCF-A2DE-7D3CBFFFFED5}"/>
              </a:ext>
            </a:extLst>
          </p:cNvPr>
          <p:cNvCxnSpPr/>
          <p:nvPr/>
        </p:nvCxnSpPr>
        <p:spPr bwMode="auto">
          <a:xfrm>
            <a:off x="10582754" y="505058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98" name="Straight Connector 897">
            <a:extLst>
              <a:ext uri="{FF2B5EF4-FFF2-40B4-BE49-F238E27FC236}">
                <a16:creationId xmlns:a16="http://schemas.microsoft.com/office/drawing/2014/main" id="{C50D57C4-742A-CE75-0295-860F7C4FA996}"/>
              </a:ext>
            </a:extLst>
          </p:cNvPr>
          <p:cNvCxnSpPr/>
          <p:nvPr/>
        </p:nvCxnSpPr>
        <p:spPr bwMode="auto">
          <a:xfrm>
            <a:off x="10601415" y="505058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899" name="Straight Connector 898">
            <a:extLst>
              <a:ext uri="{FF2B5EF4-FFF2-40B4-BE49-F238E27FC236}">
                <a16:creationId xmlns:a16="http://schemas.microsoft.com/office/drawing/2014/main" id="{EF9690DA-5288-D817-8585-8256153952E6}"/>
              </a:ext>
            </a:extLst>
          </p:cNvPr>
          <p:cNvCxnSpPr/>
          <p:nvPr/>
        </p:nvCxnSpPr>
        <p:spPr bwMode="auto">
          <a:xfrm>
            <a:off x="10614744" y="505058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900" name="Straight Connector 899">
            <a:extLst>
              <a:ext uri="{FF2B5EF4-FFF2-40B4-BE49-F238E27FC236}">
                <a16:creationId xmlns:a16="http://schemas.microsoft.com/office/drawing/2014/main" id="{5154618B-6E5B-0720-9F2E-0C3A3C80E505}"/>
              </a:ext>
            </a:extLst>
          </p:cNvPr>
          <p:cNvCxnSpPr/>
          <p:nvPr/>
        </p:nvCxnSpPr>
        <p:spPr bwMode="auto">
          <a:xfrm>
            <a:off x="10630739" y="505058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901" name="Straight Connector 900">
            <a:extLst>
              <a:ext uri="{FF2B5EF4-FFF2-40B4-BE49-F238E27FC236}">
                <a16:creationId xmlns:a16="http://schemas.microsoft.com/office/drawing/2014/main" id="{8FE6AA9C-2343-94E9-1E14-1634E1CF6AF2}"/>
              </a:ext>
            </a:extLst>
          </p:cNvPr>
          <p:cNvCxnSpPr/>
          <p:nvPr/>
        </p:nvCxnSpPr>
        <p:spPr bwMode="auto">
          <a:xfrm>
            <a:off x="10678725" y="505058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902" name="Straight Connector 901">
            <a:extLst>
              <a:ext uri="{FF2B5EF4-FFF2-40B4-BE49-F238E27FC236}">
                <a16:creationId xmlns:a16="http://schemas.microsoft.com/office/drawing/2014/main" id="{C6A6ECB2-606B-9ACA-D2FB-2D8482242C7B}"/>
              </a:ext>
            </a:extLst>
          </p:cNvPr>
          <p:cNvCxnSpPr/>
          <p:nvPr/>
        </p:nvCxnSpPr>
        <p:spPr bwMode="auto">
          <a:xfrm>
            <a:off x="10705384" y="505058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903" name="Straight Connector 902">
            <a:extLst>
              <a:ext uri="{FF2B5EF4-FFF2-40B4-BE49-F238E27FC236}">
                <a16:creationId xmlns:a16="http://schemas.microsoft.com/office/drawing/2014/main" id="{02976298-A1BA-9D10-9DF8-C8C8BF63EC3B}"/>
              </a:ext>
            </a:extLst>
          </p:cNvPr>
          <p:cNvCxnSpPr/>
          <p:nvPr/>
        </p:nvCxnSpPr>
        <p:spPr bwMode="auto">
          <a:xfrm>
            <a:off x="10721380" y="505058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904" name="Straight Connector 903">
            <a:extLst>
              <a:ext uri="{FF2B5EF4-FFF2-40B4-BE49-F238E27FC236}">
                <a16:creationId xmlns:a16="http://schemas.microsoft.com/office/drawing/2014/main" id="{9876C454-0562-3E00-EED6-94983A3DCA3E}"/>
              </a:ext>
            </a:extLst>
          </p:cNvPr>
          <p:cNvCxnSpPr/>
          <p:nvPr/>
        </p:nvCxnSpPr>
        <p:spPr bwMode="auto">
          <a:xfrm>
            <a:off x="10756036" y="505058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905" name="Straight Connector 904">
            <a:extLst>
              <a:ext uri="{FF2B5EF4-FFF2-40B4-BE49-F238E27FC236}">
                <a16:creationId xmlns:a16="http://schemas.microsoft.com/office/drawing/2014/main" id="{EE224EE3-A84B-6F7B-92E6-AD7B54A8B131}"/>
              </a:ext>
            </a:extLst>
          </p:cNvPr>
          <p:cNvCxnSpPr/>
          <p:nvPr/>
        </p:nvCxnSpPr>
        <p:spPr bwMode="auto">
          <a:xfrm>
            <a:off x="10801356" y="505058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906" name="Straight Connector 905">
            <a:extLst>
              <a:ext uri="{FF2B5EF4-FFF2-40B4-BE49-F238E27FC236}">
                <a16:creationId xmlns:a16="http://schemas.microsoft.com/office/drawing/2014/main" id="{D4E9B659-057C-D395-D096-5DA8B25A4329}"/>
              </a:ext>
            </a:extLst>
          </p:cNvPr>
          <p:cNvCxnSpPr/>
          <p:nvPr/>
        </p:nvCxnSpPr>
        <p:spPr bwMode="auto">
          <a:xfrm>
            <a:off x="10889331" y="505058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907" name="Straight Connector 906">
            <a:extLst>
              <a:ext uri="{FF2B5EF4-FFF2-40B4-BE49-F238E27FC236}">
                <a16:creationId xmlns:a16="http://schemas.microsoft.com/office/drawing/2014/main" id="{6A7DF87A-FC3D-1CF8-4025-204B977EC22B}"/>
              </a:ext>
            </a:extLst>
          </p:cNvPr>
          <p:cNvCxnSpPr/>
          <p:nvPr/>
        </p:nvCxnSpPr>
        <p:spPr bwMode="auto">
          <a:xfrm>
            <a:off x="10915990" y="505058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908" name="Straight Connector 907">
            <a:extLst>
              <a:ext uri="{FF2B5EF4-FFF2-40B4-BE49-F238E27FC236}">
                <a16:creationId xmlns:a16="http://schemas.microsoft.com/office/drawing/2014/main" id="{3A346961-E0AD-7C47-C2C7-E59E10AFFFD0}"/>
              </a:ext>
            </a:extLst>
          </p:cNvPr>
          <p:cNvCxnSpPr/>
          <p:nvPr/>
        </p:nvCxnSpPr>
        <p:spPr bwMode="auto">
          <a:xfrm>
            <a:off x="10937317" y="5050580"/>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909" name="Straight Connector 908">
            <a:extLst>
              <a:ext uri="{FF2B5EF4-FFF2-40B4-BE49-F238E27FC236}">
                <a16:creationId xmlns:a16="http://schemas.microsoft.com/office/drawing/2014/main" id="{BE259277-C1E5-B917-BAA8-753D73D6FA54}"/>
              </a:ext>
            </a:extLst>
          </p:cNvPr>
          <p:cNvCxnSpPr/>
          <p:nvPr/>
        </p:nvCxnSpPr>
        <p:spPr bwMode="auto">
          <a:xfrm>
            <a:off x="11051950" y="5050580"/>
            <a:ext cx="0" cy="72152"/>
          </a:xfrm>
          <a:prstGeom prst="line">
            <a:avLst/>
          </a:prstGeom>
          <a:noFill/>
          <a:ln w="19050" cap="flat" cmpd="sng" algn="ctr">
            <a:solidFill>
              <a:schemeClr val="accent1"/>
            </a:solidFill>
            <a:prstDash val="solid"/>
            <a:round/>
            <a:headEnd type="none" w="med" len="med"/>
            <a:tailEnd type="none" w="med" len="med"/>
          </a:ln>
          <a:effectLst/>
        </p:spPr>
      </p:cxnSp>
      <p:sp>
        <p:nvSpPr>
          <p:cNvPr id="910" name="Freeform: Shape 909">
            <a:extLst>
              <a:ext uri="{FF2B5EF4-FFF2-40B4-BE49-F238E27FC236}">
                <a16:creationId xmlns:a16="http://schemas.microsoft.com/office/drawing/2014/main" id="{20192158-937C-31E4-9A14-023CA31DA5AB}"/>
              </a:ext>
            </a:extLst>
          </p:cNvPr>
          <p:cNvSpPr/>
          <p:nvPr/>
        </p:nvSpPr>
        <p:spPr bwMode="auto">
          <a:xfrm>
            <a:off x="7279920" y="4004166"/>
            <a:ext cx="3766901" cy="1087682"/>
          </a:xfrm>
          <a:custGeom>
            <a:avLst/>
            <a:gdLst>
              <a:gd name="connsiteX0" fmla="*/ 0 w 3766901"/>
              <a:gd name="connsiteY0" fmla="*/ 0 h 1087682"/>
              <a:gd name="connsiteX1" fmla="*/ 87974 w 3766901"/>
              <a:gd name="connsiteY1" fmla="*/ 0 h 1087682"/>
              <a:gd name="connsiteX2" fmla="*/ 87974 w 3766901"/>
              <a:gd name="connsiteY2" fmla="*/ 31990 h 1087682"/>
              <a:gd name="connsiteX3" fmla="*/ 130628 w 3766901"/>
              <a:gd name="connsiteY3" fmla="*/ 31990 h 1087682"/>
              <a:gd name="connsiteX4" fmla="*/ 130628 w 3766901"/>
              <a:gd name="connsiteY4" fmla="*/ 45320 h 1087682"/>
              <a:gd name="connsiteX5" fmla="*/ 183946 w 3766901"/>
              <a:gd name="connsiteY5" fmla="*/ 45320 h 1087682"/>
              <a:gd name="connsiteX6" fmla="*/ 183946 w 3766901"/>
              <a:gd name="connsiteY6" fmla="*/ 69313 h 1087682"/>
              <a:gd name="connsiteX7" fmla="*/ 218603 w 3766901"/>
              <a:gd name="connsiteY7" fmla="*/ 69313 h 1087682"/>
              <a:gd name="connsiteX8" fmla="*/ 223934 w 3766901"/>
              <a:gd name="connsiteY8" fmla="*/ 90640 h 1087682"/>
              <a:gd name="connsiteX9" fmla="*/ 250593 w 3766901"/>
              <a:gd name="connsiteY9" fmla="*/ 90640 h 1087682"/>
              <a:gd name="connsiteX10" fmla="*/ 250593 w 3766901"/>
              <a:gd name="connsiteY10" fmla="*/ 117299 h 1087682"/>
              <a:gd name="connsiteX11" fmla="*/ 306577 w 3766901"/>
              <a:gd name="connsiteY11" fmla="*/ 117299 h 1087682"/>
              <a:gd name="connsiteX12" fmla="*/ 306577 w 3766901"/>
              <a:gd name="connsiteY12" fmla="*/ 143958 h 1087682"/>
              <a:gd name="connsiteX13" fmla="*/ 354563 w 3766901"/>
              <a:gd name="connsiteY13" fmla="*/ 143958 h 1087682"/>
              <a:gd name="connsiteX14" fmla="*/ 354563 w 3766901"/>
              <a:gd name="connsiteY14" fmla="*/ 159953 h 1087682"/>
              <a:gd name="connsiteX15" fmla="*/ 389220 w 3766901"/>
              <a:gd name="connsiteY15" fmla="*/ 159953 h 1087682"/>
              <a:gd name="connsiteX16" fmla="*/ 389220 w 3766901"/>
              <a:gd name="connsiteY16" fmla="*/ 175948 h 1087682"/>
              <a:gd name="connsiteX17" fmla="*/ 431874 w 3766901"/>
              <a:gd name="connsiteY17" fmla="*/ 175948 h 1087682"/>
              <a:gd name="connsiteX18" fmla="*/ 431874 w 3766901"/>
              <a:gd name="connsiteY18" fmla="*/ 194610 h 1087682"/>
              <a:gd name="connsiteX19" fmla="*/ 461199 w 3766901"/>
              <a:gd name="connsiteY19" fmla="*/ 197275 h 1087682"/>
              <a:gd name="connsiteX20" fmla="*/ 469196 w 3766901"/>
              <a:gd name="connsiteY20" fmla="*/ 215937 h 1087682"/>
              <a:gd name="connsiteX21" fmla="*/ 498521 w 3766901"/>
              <a:gd name="connsiteY21" fmla="*/ 215937 h 1087682"/>
              <a:gd name="connsiteX22" fmla="*/ 498521 w 3766901"/>
              <a:gd name="connsiteY22" fmla="*/ 245261 h 1087682"/>
              <a:gd name="connsiteX23" fmla="*/ 519848 w 3766901"/>
              <a:gd name="connsiteY23" fmla="*/ 245261 h 1087682"/>
              <a:gd name="connsiteX24" fmla="*/ 519848 w 3766901"/>
              <a:gd name="connsiteY24" fmla="*/ 285250 h 1087682"/>
              <a:gd name="connsiteX25" fmla="*/ 546507 w 3766901"/>
              <a:gd name="connsiteY25" fmla="*/ 285250 h 1087682"/>
              <a:gd name="connsiteX26" fmla="*/ 546507 w 3766901"/>
              <a:gd name="connsiteY26" fmla="*/ 309243 h 1087682"/>
              <a:gd name="connsiteX27" fmla="*/ 581164 w 3766901"/>
              <a:gd name="connsiteY27" fmla="*/ 309243 h 1087682"/>
              <a:gd name="connsiteX28" fmla="*/ 581164 w 3766901"/>
              <a:gd name="connsiteY28" fmla="*/ 325238 h 1087682"/>
              <a:gd name="connsiteX29" fmla="*/ 602491 w 3766901"/>
              <a:gd name="connsiteY29" fmla="*/ 325238 h 1087682"/>
              <a:gd name="connsiteX30" fmla="*/ 602491 w 3766901"/>
              <a:gd name="connsiteY30" fmla="*/ 343899 h 1087682"/>
              <a:gd name="connsiteX31" fmla="*/ 631815 w 3766901"/>
              <a:gd name="connsiteY31" fmla="*/ 343899 h 1087682"/>
              <a:gd name="connsiteX32" fmla="*/ 631815 w 3766901"/>
              <a:gd name="connsiteY32" fmla="*/ 365226 h 1087682"/>
              <a:gd name="connsiteX33" fmla="*/ 671804 w 3766901"/>
              <a:gd name="connsiteY33" fmla="*/ 365226 h 1087682"/>
              <a:gd name="connsiteX34" fmla="*/ 671804 w 3766901"/>
              <a:gd name="connsiteY34" fmla="*/ 389219 h 1087682"/>
              <a:gd name="connsiteX35" fmla="*/ 690465 w 3766901"/>
              <a:gd name="connsiteY35" fmla="*/ 389219 h 1087682"/>
              <a:gd name="connsiteX36" fmla="*/ 690465 w 3766901"/>
              <a:gd name="connsiteY36" fmla="*/ 397217 h 1087682"/>
              <a:gd name="connsiteX37" fmla="*/ 709126 w 3766901"/>
              <a:gd name="connsiteY37" fmla="*/ 397217 h 1087682"/>
              <a:gd name="connsiteX38" fmla="*/ 709126 w 3766901"/>
              <a:gd name="connsiteY38" fmla="*/ 410547 h 1087682"/>
              <a:gd name="connsiteX39" fmla="*/ 762444 w 3766901"/>
              <a:gd name="connsiteY39" fmla="*/ 410547 h 1087682"/>
              <a:gd name="connsiteX40" fmla="*/ 762444 w 3766901"/>
              <a:gd name="connsiteY40" fmla="*/ 431874 h 1087682"/>
              <a:gd name="connsiteX41" fmla="*/ 829091 w 3766901"/>
              <a:gd name="connsiteY41" fmla="*/ 431874 h 1087682"/>
              <a:gd name="connsiteX42" fmla="*/ 829091 w 3766901"/>
              <a:gd name="connsiteY42" fmla="*/ 463864 h 1087682"/>
              <a:gd name="connsiteX43" fmla="*/ 874411 w 3766901"/>
              <a:gd name="connsiteY43" fmla="*/ 463864 h 1087682"/>
              <a:gd name="connsiteX44" fmla="*/ 874411 w 3766901"/>
              <a:gd name="connsiteY44" fmla="*/ 482526 h 1087682"/>
              <a:gd name="connsiteX45" fmla="*/ 925063 w 3766901"/>
              <a:gd name="connsiteY45" fmla="*/ 482526 h 1087682"/>
              <a:gd name="connsiteX46" fmla="*/ 925063 w 3766901"/>
              <a:gd name="connsiteY46" fmla="*/ 501187 h 1087682"/>
              <a:gd name="connsiteX47" fmla="*/ 981047 w 3766901"/>
              <a:gd name="connsiteY47" fmla="*/ 501187 h 1087682"/>
              <a:gd name="connsiteX48" fmla="*/ 981047 w 3766901"/>
              <a:gd name="connsiteY48" fmla="*/ 522514 h 1087682"/>
              <a:gd name="connsiteX49" fmla="*/ 999708 w 3766901"/>
              <a:gd name="connsiteY49" fmla="*/ 522514 h 1087682"/>
              <a:gd name="connsiteX50" fmla="*/ 999708 w 3766901"/>
              <a:gd name="connsiteY50" fmla="*/ 538509 h 1087682"/>
              <a:gd name="connsiteX51" fmla="*/ 1023701 w 3766901"/>
              <a:gd name="connsiteY51" fmla="*/ 538509 h 1087682"/>
              <a:gd name="connsiteX52" fmla="*/ 1042362 w 3766901"/>
              <a:gd name="connsiteY52" fmla="*/ 557170 h 1087682"/>
              <a:gd name="connsiteX53" fmla="*/ 1063690 w 3766901"/>
              <a:gd name="connsiteY53" fmla="*/ 557170 h 1087682"/>
              <a:gd name="connsiteX54" fmla="*/ 1063690 w 3766901"/>
              <a:gd name="connsiteY54" fmla="*/ 575832 h 1087682"/>
              <a:gd name="connsiteX55" fmla="*/ 1095680 w 3766901"/>
              <a:gd name="connsiteY55" fmla="*/ 575832 h 1087682"/>
              <a:gd name="connsiteX56" fmla="*/ 1095680 w 3766901"/>
              <a:gd name="connsiteY56" fmla="*/ 594493 h 1087682"/>
              <a:gd name="connsiteX57" fmla="*/ 1146332 w 3766901"/>
              <a:gd name="connsiteY57" fmla="*/ 594493 h 1087682"/>
              <a:gd name="connsiteX58" fmla="*/ 1146332 w 3766901"/>
              <a:gd name="connsiteY58" fmla="*/ 605156 h 1087682"/>
              <a:gd name="connsiteX59" fmla="*/ 1180989 w 3766901"/>
              <a:gd name="connsiteY59" fmla="*/ 605156 h 1087682"/>
              <a:gd name="connsiteX60" fmla="*/ 1180989 w 3766901"/>
              <a:gd name="connsiteY60" fmla="*/ 615820 h 1087682"/>
              <a:gd name="connsiteX61" fmla="*/ 1215645 w 3766901"/>
              <a:gd name="connsiteY61" fmla="*/ 615820 h 1087682"/>
              <a:gd name="connsiteX62" fmla="*/ 1223643 w 3766901"/>
              <a:gd name="connsiteY62" fmla="*/ 623818 h 1087682"/>
              <a:gd name="connsiteX63" fmla="*/ 1244970 w 3766901"/>
              <a:gd name="connsiteY63" fmla="*/ 623818 h 1087682"/>
              <a:gd name="connsiteX64" fmla="*/ 1244970 w 3766901"/>
              <a:gd name="connsiteY64" fmla="*/ 642479 h 1087682"/>
              <a:gd name="connsiteX65" fmla="*/ 1300954 w 3766901"/>
              <a:gd name="connsiteY65" fmla="*/ 642479 h 1087682"/>
              <a:gd name="connsiteX66" fmla="*/ 1300954 w 3766901"/>
              <a:gd name="connsiteY66" fmla="*/ 658474 h 1087682"/>
              <a:gd name="connsiteX67" fmla="*/ 1340942 w 3766901"/>
              <a:gd name="connsiteY67" fmla="*/ 658474 h 1087682"/>
              <a:gd name="connsiteX68" fmla="*/ 1340942 w 3766901"/>
              <a:gd name="connsiteY68" fmla="*/ 671804 h 1087682"/>
              <a:gd name="connsiteX69" fmla="*/ 1370267 w 3766901"/>
              <a:gd name="connsiteY69" fmla="*/ 671804 h 1087682"/>
              <a:gd name="connsiteX70" fmla="*/ 1370267 w 3766901"/>
              <a:gd name="connsiteY70" fmla="*/ 685133 h 1087682"/>
              <a:gd name="connsiteX71" fmla="*/ 1412921 w 3766901"/>
              <a:gd name="connsiteY71" fmla="*/ 685133 h 1087682"/>
              <a:gd name="connsiteX72" fmla="*/ 1412921 w 3766901"/>
              <a:gd name="connsiteY72" fmla="*/ 687799 h 1087682"/>
              <a:gd name="connsiteX73" fmla="*/ 1460907 w 3766901"/>
              <a:gd name="connsiteY73" fmla="*/ 687799 h 1087682"/>
              <a:gd name="connsiteX74" fmla="*/ 1460907 w 3766901"/>
              <a:gd name="connsiteY74" fmla="*/ 698463 h 1087682"/>
              <a:gd name="connsiteX75" fmla="*/ 1495564 w 3766901"/>
              <a:gd name="connsiteY75" fmla="*/ 698463 h 1087682"/>
              <a:gd name="connsiteX76" fmla="*/ 1506227 w 3766901"/>
              <a:gd name="connsiteY76" fmla="*/ 709126 h 1087682"/>
              <a:gd name="connsiteX77" fmla="*/ 1530220 w 3766901"/>
              <a:gd name="connsiteY77" fmla="*/ 709126 h 1087682"/>
              <a:gd name="connsiteX78" fmla="*/ 1530220 w 3766901"/>
              <a:gd name="connsiteY78" fmla="*/ 717124 h 1087682"/>
              <a:gd name="connsiteX79" fmla="*/ 1570208 w 3766901"/>
              <a:gd name="connsiteY79" fmla="*/ 717124 h 1087682"/>
              <a:gd name="connsiteX80" fmla="*/ 1580872 w 3766901"/>
              <a:gd name="connsiteY80" fmla="*/ 727788 h 1087682"/>
              <a:gd name="connsiteX81" fmla="*/ 1610197 w 3766901"/>
              <a:gd name="connsiteY81" fmla="*/ 727788 h 1087682"/>
              <a:gd name="connsiteX82" fmla="*/ 1610197 w 3766901"/>
              <a:gd name="connsiteY82" fmla="*/ 749114 h 1087682"/>
              <a:gd name="connsiteX83" fmla="*/ 1639522 w 3766901"/>
              <a:gd name="connsiteY83" fmla="*/ 749114 h 1087682"/>
              <a:gd name="connsiteX84" fmla="*/ 1639522 w 3766901"/>
              <a:gd name="connsiteY84" fmla="*/ 762444 h 1087682"/>
              <a:gd name="connsiteX85" fmla="*/ 1692839 w 3766901"/>
              <a:gd name="connsiteY85" fmla="*/ 767776 h 1087682"/>
              <a:gd name="connsiteX86" fmla="*/ 1692839 w 3766901"/>
              <a:gd name="connsiteY86" fmla="*/ 775773 h 1087682"/>
              <a:gd name="connsiteX87" fmla="*/ 1751489 w 3766901"/>
              <a:gd name="connsiteY87" fmla="*/ 775773 h 1087682"/>
              <a:gd name="connsiteX88" fmla="*/ 1754155 w 3766901"/>
              <a:gd name="connsiteY88" fmla="*/ 797100 h 1087682"/>
              <a:gd name="connsiteX89" fmla="*/ 1802141 w 3766901"/>
              <a:gd name="connsiteY89" fmla="*/ 797100 h 1087682"/>
              <a:gd name="connsiteX90" fmla="*/ 1810139 w 3766901"/>
              <a:gd name="connsiteY90" fmla="*/ 810430 h 1087682"/>
              <a:gd name="connsiteX91" fmla="*/ 1852793 w 3766901"/>
              <a:gd name="connsiteY91" fmla="*/ 810430 h 1087682"/>
              <a:gd name="connsiteX92" fmla="*/ 1863456 w 3766901"/>
              <a:gd name="connsiteY92" fmla="*/ 821093 h 1087682"/>
              <a:gd name="connsiteX93" fmla="*/ 1876786 w 3766901"/>
              <a:gd name="connsiteY93" fmla="*/ 834423 h 1087682"/>
              <a:gd name="connsiteX94" fmla="*/ 1911442 w 3766901"/>
              <a:gd name="connsiteY94" fmla="*/ 834423 h 1087682"/>
              <a:gd name="connsiteX95" fmla="*/ 1914108 w 3766901"/>
              <a:gd name="connsiteY95" fmla="*/ 855750 h 1087682"/>
              <a:gd name="connsiteX96" fmla="*/ 2018078 w 3766901"/>
              <a:gd name="connsiteY96" fmla="*/ 855750 h 1087682"/>
              <a:gd name="connsiteX97" fmla="*/ 2018078 w 3766901"/>
              <a:gd name="connsiteY97" fmla="*/ 887741 h 1087682"/>
              <a:gd name="connsiteX98" fmla="*/ 2119382 w 3766901"/>
              <a:gd name="connsiteY98" fmla="*/ 887741 h 1087682"/>
              <a:gd name="connsiteX99" fmla="*/ 2122048 w 3766901"/>
              <a:gd name="connsiteY99" fmla="*/ 909068 h 1087682"/>
              <a:gd name="connsiteX100" fmla="*/ 2194027 w 3766901"/>
              <a:gd name="connsiteY100" fmla="*/ 909068 h 1087682"/>
              <a:gd name="connsiteX101" fmla="*/ 2196692 w 3766901"/>
              <a:gd name="connsiteY101" fmla="*/ 927729 h 1087682"/>
              <a:gd name="connsiteX102" fmla="*/ 2263340 w 3766901"/>
              <a:gd name="connsiteY102" fmla="*/ 927729 h 1087682"/>
              <a:gd name="connsiteX103" fmla="*/ 2266006 w 3766901"/>
              <a:gd name="connsiteY103" fmla="*/ 951722 h 1087682"/>
              <a:gd name="connsiteX104" fmla="*/ 2460615 w 3766901"/>
              <a:gd name="connsiteY104" fmla="*/ 951722 h 1087682"/>
              <a:gd name="connsiteX105" fmla="*/ 2460615 w 3766901"/>
              <a:gd name="connsiteY105" fmla="*/ 978381 h 1087682"/>
              <a:gd name="connsiteX106" fmla="*/ 2548590 w 3766901"/>
              <a:gd name="connsiteY106" fmla="*/ 978381 h 1087682"/>
              <a:gd name="connsiteX107" fmla="*/ 2548590 w 3766901"/>
              <a:gd name="connsiteY107" fmla="*/ 999708 h 1087682"/>
              <a:gd name="connsiteX108" fmla="*/ 2716541 w 3766901"/>
              <a:gd name="connsiteY108" fmla="*/ 999708 h 1087682"/>
              <a:gd name="connsiteX109" fmla="*/ 2716541 w 3766901"/>
              <a:gd name="connsiteY109" fmla="*/ 1026367 h 1087682"/>
              <a:gd name="connsiteX110" fmla="*/ 2796518 w 3766901"/>
              <a:gd name="connsiteY110" fmla="*/ 1026367 h 1087682"/>
              <a:gd name="connsiteX111" fmla="*/ 2799183 w 3766901"/>
              <a:gd name="connsiteY111" fmla="*/ 1045028 h 1087682"/>
              <a:gd name="connsiteX112" fmla="*/ 3204399 w 3766901"/>
              <a:gd name="connsiteY112" fmla="*/ 1045028 h 1087682"/>
              <a:gd name="connsiteX113" fmla="*/ 3204399 w 3766901"/>
              <a:gd name="connsiteY113" fmla="*/ 1087682 h 1087682"/>
              <a:gd name="connsiteX114" fmla="*/ 3766901 w 3766901"/>
              <a:gd name="connsiteY114" fmla="*/ 1087682 h 1087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3766901" h="1087682">
                <a:moveTo>
                  <a:pt x="0" y="0"/>
                </a:moveTo>
                <a:lnTo>
                  <a:pt x="87974" y="0"/>
                </a:lnTo>
                <a:lnTo>
                  <a:pt x="87974" y="31990"/>
                </a:lnTo>
                <a:lnTo>
                  <a:pt x="130628" y="31990"/>
                </a:lnTo>
                <a:lnTo>
                  <a:pt x="130628" y="45320"/>
                </a:lnTo>
                <a:lnTo>
                  <a:pt x="183946" y="45320"/>
                </a:lnTo>
                <a:lnTo>
                  <a:pt x="183946" y="69313"/>
                </a:lnTo>
                <a:lnTo>
                  <a:pt x="218603" y="69313"/>
                </a:lnTo>
                <a:lnTo>
                  <a:pt x="223934" y="90640"/>
                </a:lnTo>
                <a:lnTo>
                  <a:pt x="250593" y="90640"/>
                </a:lnTo>
                <a:lnTo>
                  <a:pt x="250593" y="117299"/>
                </a:lnTo>
                <a:lnTo>
                  <a:pt x="306577" y="117299"/>
                </a:lnTo>
                <a:lnTo>
                  <a:pt x="306577" y="143958"/>
                </a:lnTo>
                <a:lnTo>
                  <a:pt x="354563" y="143958"/>
                </a:lnTo>
                <a:lnTo>
                  <a:pt x="354563" y="159953"/>
                </a:lnTo>
                <a:lnTo>
                  <a:pt x="389220" y="159953"/>
                </a:lnTo>
                <a:lnTo>
                  <a:pt x="389220" y="175948"/>
                </a:lnTo>
                <a:lnTo>
                  <a:pt x="431874" y="175948"/>
                </a:lnTo>
                <a:lnTo>
                  <a:pt x="431874" y="194610"/>
                </a:lnTo>
                <a:lnTo>
                  <a:pt x="461199" y="197275"/>
                </a:lnTo>
                <a:lnTo>
                  <a:pt x="469196" y="215937"/>
                </a:lnTo>
                <a:lnTo>
                  <a:pt x="498521" y="215937"/>
                </a:lnTo>
                <a:lnTo>
                  <a:pt x="498521" y="245261"/>
                </a:lnTo>
                <a:lnTo>
                  <a:pt x="519848" y="245261"/>
                </a:lnTo>
                <a:lnTo>
                  <a:pt x="519848" y="285250"/>
                </a:lnTo>
                <a:lnTo>
                  <a:pt x="546507" y="285250"/>
                </a:lnTo>
                <a:lnTo>
                  <a:pt x="546507" y="309243"/>
                </a:lnTo>
                <a:lnTo>
                  <a:pt x="581164" y="309243"/>
                </a:lnTo>
                <a:lnTo>
                  <a:pt x="581164" y="325238"/>
                </a:lnTo>
                <a:lnTo>
                  <a:pt x="602491" y="325238"/>
                </a:lnTo>
                <a:lnTo>
                  <a:pt x="602491" y="343899"/>
                </a:lnTo>
                <a:lnTo>
                  <a:pt x="631815" y="343899"/>
                </a:lnTo>
                <a:lnTo>
                  <a:pt x="631815" y="365226"/>
                </a:lnTo>
                <a:lnTo>
                  <a:pt x="671804" y="365226"/>
                </a:lnTo>
                <a:lnTo>
                  <a:pt x="671804" y="389219"/>
                </a:lnTo>
                <a:lnTo>
                  <a:pt x="690465" y="389219"/>
                </a:lnTo>
                <a:lnTo>
                  <a:pt x="690465" y="397217"/>
                </a:lnTo>
                <a:lnTo>
                  <a:pt x="709126" y="397217"/>
                </a:lnTo>
                <a:lnTo>
                  <a:pt x="709126" y="410547"/>
                </a:lnTo>
                <a:lnTo>
                  <a:pt x="762444" y="410547"/>
                </a:lnTo>
                <a:lnTo>
                  <a:pt x="762444" y="431874"/>
                </a:lnTo>
                <a:lnTo>
                  <a:pt x="829091" y="431874"/>
                </a:lnTo>
                <a:lnTo>
                  <a:pt x="829091" y="463864"/>
                </a:lnTo>
                <a:lnTo>
                  <a:pt x="874411" y="463864"/>
                </a:lnTo>
                <a:lnTo>
                  <a:pt x="874411" y="482526"/>
                </a:lnTo>
                <a:lnTo>
                  <a:pt x="925063" y="482526"/>
                </a:lnTo>
                <a:lnTo>
                  <a:pt x="925063" y="501187"/>
                </a:lnTo>
                <a:lnTo>
                  <a:pt x="981047" y="501187"/>
                </a:lnTo>
                <a:lnTo>
                  <a:pt x="981047" y="522514"/>
                </a:lnTo>
                <a:lnTo>
                  <a:pt x="999708" y="522514"/>
                </a:lnTo>
                <a:lnTo>
                  <a:pt x="999708" y="538509"/>
                </a:lnTo>
                <a:lnTo>
                  <a:pt x="1023701" y="538509"/>
                </a:lnTo>
                <a:lnTo>
                  <a:pt x="1042362" y="557170"/>
                </a:lnTo>
                <a:lnTo>
                  <a:pt x="1063690" y="557170"/>
                </a:lnTo>
                <a:lnTo>
                  <a:pt x="1063690" y="575832"/>
                </a:lnTo>
                <a:lnTo>
                  <a:pt x="1095680" y="575832"/>
                </a:lnTo>
                <a:lnTo>
                  <a:pt x="1095680" y="594493"/>
                </a:lnTo>
                <a:lnTo>
                  <a:pt x="1146332" y="594493"/>
                </a:lnTo>
                <a:lnTo>
                  <a:pt x="1146332" y="605156"/>
                </a:lnTo>
                <a:lnTo>
                  <a:pt x="1180989" y="605156"/>
                </a:lnTo>
                <a:lnTo>
                  <a:pt x="1180989" y="615820"/>
                </a:lnTo>
                <a:lnTo>
                  <a:pt x="1215645" y="615820"/>
                </a:lnTo>
                <a:lnTo>
                  <a:pt x="1223643" y="623818"/>
                </a:lnTo>
                <a:lnTo>
                  <a:pt x="1244970" y="623818"/>
                </a:lnTo>
                <a:lnTo>
                  <a:pt x="1244970" y="642479"/>
                </a:lnTo>
                <a:lnTo>
                  <a:pt x="1300954" y="642479"/>
                </a:lnTo>
                <a:lnTo>
                  <a:pt x="1300954" y="658474"/>
                </a:lnTo>
                <a:lnTo>
                  <a:pt x="1340942" y="658474"/>
                </a:lnTo>
                <a:lnTo>
                  <a:pt x="1340942" y="671804"/>
                </a:lnTo>
                <a:lnTo>
                  <a:pt x="1370267" y="671804"/>
                </a:lnTo>
                <a:lnTo>
                  <a:pt x="1370267" y="685133"/>
                </a:lnTo>
                <a:lnTo>
                  <a:pt x="1412921" y="685133"/>
                </a:lnTo>
                <a:lnTo>
                  <a:pt x="1412921" y="687799"/>
                </a:lnTo>
                <a:lnTo>
                  <a:pt x="1460907" y="687799"/>
                </a:lnTo>
                <a:lnTo>
                  <a:pt x="1460907" y="698463"/>
                </a:lnTo>
                <a:lnTo>
                  <a:pt x="1495564" y="698463"/>
                </a:lnTo>
                <a:lnTo>
                  <a:pt x="1506227" y="709126"/>
                </a:lnTo>
                <a:lnTo>
                  <a:pt x="1530220" y="709126"/>
                </a:lnTo>
                <a:lnTo>
                  <a:pt x="1530220" y="717124"/>
                </a:lnTo>
                <a:lnTo>
                  <a:pt x="1570208" y="717124"/>
                </a:lnTo>
                <a:lnTo>
                  <a:pt x="1580872" y="727788"/>
                </a:lnTo>
                <a:lnTo>
                  <a:pt x="1610197" y="727788"/>
                </a:lnTo>
                <a:lnTo>
                  <a:pt x="1610197" y="749114"/>
                </a:lnTo>
                <a:lnTo>
                  <a:pt x="1639522" y="749114"/>
                </a:lnTo>
                <a:lnTo>
                  <a:pt x="1639522" y="762444"/>
                </a:lnTo>
                <a:lnTo>
                  <a:pt x="1692839" y="767776"/>
                </a:lnTo>
                <a:lnTo>
                  <a:pt x="1692839" y="775773"/>
                </a:lnTo>
                <a:lnTo>
                  <a:pt x="1751489" y="775773"/>
                </a:lnTo>
                <a:lnTo>
                  <a:pt x="1754155" y="797100"/>
                </a:lnTo>
                <a:lnTo>
                  <a:pt x="1802141" y="797100"/>
                </a:lnTo>
                <a:lnTo>
                  <a:pt x="1810139" y="810430"/>
                </a:lnTo>
                <a:lnTo>
                  <a:pt x="1852793" y="810430"/>
                </a:lnTo>
                <a:lnTo>
                  <a:pt x="1863456" y="821093"/>
                </a:lnTo>
                <a:lnTo>
                  <a:pt x="1876786" y="834423"/>
                </a:lnTo>
                <a:lnTo>
                  <a:pt x="1911442" y="834423"/>
                </a:lnTo>
                <a:lnTo>
                  <a:pt x="1914108" y="855750"/>
                </a:lnTo>
                <a:lnTo>
                  <a:pt x="2018078" y="855750"/>
                </a:lnTo>
                <a:lnTo>
                  <a:pt x="2018078" y="887741"/>
                </a:lnTo>
                <a:lnTo>
                  <a:pt x="2119382" y="887741"/>
                </a:lnTo>
                <a:lnTo>
                  <a:pt x="2122048" y="909068"/>
                </a:lnTo>
                <a:lnTo>
                  <a:pt x="2194027" y="909068"/>
                </a:lnTo>
                <a:lnTo>
                  <a:pt x="2196692" y="927729"/>
                </a:lnTo>
                <a:lnTo>
                  <a:pt x="2263340" y="927729"/>
                </a:lnTo>
                <a:lnTo>
                  <a:pt x="2266006" y="951722"/>
                </a:lnTo>
                <a:lnTo>
                  <a:pt x="2460615" y="951722"/>
                </a:lnTo>
                <a:lnTo>
                  <a:pt x="2460615" y="978381"/>
                </a:lnTo>
                <a:lnTo>
                  <a:pt x="2548590" y="978381"/>
                </a:lnTo>
                <a:lnTo>
                  <a:pt x="2548590" y="999708"/>
                </a:lnTo>
                <a:lnTo>
                  <a:pt x="2716541" y="999708"/>
                </a:lnTo>
                <a:lnTo>
                  <a:pt x="2716541" y="1026367"/>
                </a:lnTo>
                <a:lnTo>
                  <a:pt x="2796518" y="1026367"/>
                </a:lnTo>
                <a:lnTo>
                  <a:pt x="2799183" y="1045028"/>
                </a:lnTo>
                <a:lnTo>
                  <a:pt x="3204399" y="1045028"/>
                </a:lnTo>
                <a:lnTo>
                  <a:pt x="3204399" y="1087682"/>
                </a:lnTo>
                <a:lnTo>
                  <a:pt x="3766901" y="1087682"/>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911" name="Straight Connector 910">
            <a:extLst>
              <a:ext uri="{FF2B5EF4-FFF2-40B4-BE49-F238E27FC236}">
                <a16:creationId xmlns:a16="http://schemas.microsoft.com/office/drawing/2014/main" id="{A844E28D-B605-2C83-0CA0-C1230F094161}"/>
              </a:ext>
            </a:extLst>
          </p:cNvPr>
          <p:cNvCxnSpPr/>
          <p:nvPr/>
        </p:nvCxnSpPr>
        <p:spPr bwMode="auto">
          <a:xfrm>
            <a:off x="9700347" y="4925283"/>
            <a:ext cx="0" cy="72152"/>
          </a:xfrm>
          <a:prstGeom prst="line">
            <a:avLst/>
          </a:prstGeom>
          <a:noFill/>
          <a:ln w="19050" cap="flat" cmpd="sng" algn="ctr">
            <a:solidFill>
              <a:schemeClr val="accent1"/>
            </a:solidFill>
            <a:prstDash val="solid"/>
            <a:round/>
            <a:headEnd type="none" w="med" len="med"/>
            <a:tailEnd type="none" w="med" len="med"/>
          </a:ln>
          <a:effectLst/>
        </p:spPr>
      </p:cxnSp>
      <p:cxnSp>
        <p:nvCxnSpPr>
          <p:cNvPr id="912" name="Straight Connector 911">
            <a:extLst>
              <a:ext uri="{FF2B5EF4-FFF2-40B4-BE49-F238E27FC236}">
                <a16:creationId xmlns:a16="http://schemas.microsoft.com/office/drawing/2014/main" id="{D2B25AA9-003A-454D-35C9-1B5BF1D822D3}"/>
              </a:ext>
            </a:extLst>
          </p:cNvPr>
          <p:cNvCxnSpPr>
            <a:cxnSpLocks/>
          </p:cNvCxnSpPr>
          <p:nvPr/>
        </p:nvCxnSpPr>
        <p:spPr bwMode="auto">
          <a:xfrm>
            <a:off x="9148536" y="4455324"/>
            <a:ext cx="0" cy="92683"/>
          </a:xfrm>
          <a:prstGeom prst="line">
            <a:avLst/>
          </a:prstGeom>
          <a:noFill/>
          <a:ln w="19050" cap="flat" cmpd="sng" algn="ctr">
            <a:solidFill>
              <a:schemeClr val="bg1"/>
            </a:solidFill>
            <a:prstDash val="solid"/>
            <a:round/>
            <a:headEnd type="none" w="med" len="med"/>
            <a:tailEnd type="none" w="med" len="med"/>
          </a:ln>
          <a:effectLst/>
        </p:spPr>
      </p:cxnSp>
      <p:cxnSp>
        <p:nvCxnSpPr>
          <p:cNvPr id="913" name="Straight Connector 912">
            <a:extLst>
              <a:ext uri="{FF2B5EF4-FFF2-40B4-BE49-F238E27FC236}">
                <a16:creationId xmlns:a16="http://schemas.microsoft.com/office/drawing/2014/main" id="{75560F4C-969D-9319-088D-CC98C513188E}"/>
              </a:ext>
            </a:extLst>
          </p:cNvPr>
          <p:cNvCxnSpPr>
            <a:cxnSpLocks/>
          </p:cNvCxnSpPr>
          <p:nvPr/>
        </p:nvCxnSpPr>
        <p:spPr bwMode="auto">
          <a:xfrm>
            <a:off x="3260112" y="1901509"/>
            <a:ext cx="0" cy="92683"/>
          </a:xfrm>
          <a:prstGeom prst="line">
            <a:avLst/>
          </a:prstGeom>
          <a:noFill/>
          <a:ln w="19050"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31465300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eform 12">
            <a:extLst>
              <a:ext uri="{FF2B5EF4-FFF2-40B4-BE49-F238E27FC236}">
                <a16:creationId xmlns:a16="http://schemas.microsoft.com/office/drawing/2014/main" id="{C93553F0-68A3-F749-9CFD-9C8D06785AB4}"/>
              </a:ext>
            </a:extLst>
          </p:cNvPr>
          <p:cNvSpPr/>
          <p:nvPr/>
        </p:nvSpPr>
        <p:spPr bwMode="auto">
          <a:xfrm>
            <a:off x="1329655" y="1749105"/>
            <a:ext cx="2269222" cy="2265027"/>
          </a:xfrm>
          <a:custGeom>
            <a:avLst/>
            <a:gdLst>
              <a:gd name="connsiteX0" fmla="*/ 2269222 w 2269222"/>
              <a:gd name="connsiteY0" fmla="*/ 2265027 h 2265027"/>
              <a:gd name="connsiteX1" fmla="*/ 1640048 w 2269222"/>
              <a:gd name="connsiteY1" fmla="*/ 2265027 h 2265027"/>
              <a:gd name="connsiteX2" fmla="*/ 1640048 w 2269222"/>
              <a:gd name="connsiteY2" fmla="*/ 2143387 h 2265027"/>
              <a:gd name="connsiteX3" fmla="*/ 1530991 w 2269222"/>
              <a:gd name="connsiteY3" fmla="*/ 2143387 h 2265027"/>
              <a:gd name="connsiteX4" fmla="*/ 1530991 w 2269222"/>
              <a:gd name="connsiteY4" fmla="*/ 2084664 h 2265027"/>
              <a:gd name="connsiteX5" fmla="*/ 1447101 w 2269222"/>
              <a:gd name="connsiteY5" fmla="*/ 2084664 h 2265027"/>
              <a:gd name="connsiteX6" fmla="*/ 1447101 w 2269222"/>
              <a:gd name="connsiteY6" fmla="*/ 2021746 h 2265027"/>
              <a:gd name="connsiteX7" fmla="*/ 1321266 w 2269222"/>
              <a:gd name="connsiteY7" fmla="*/ 2021746 h 2265027"/>
              <a:gd name="connsiteX8" fmla="*/ 1321266 w 2269222"/>
              <a:gd name="connsiteY8" fmla="*/ 1975607 h 2265027"/>
              <a:gd name="connsiteX9" fmla="*/ 1002484 w 2269222"/>
              <a:gd name="connsiteY9" fmla="*/ 1975607 h 2265027"/>
              <a:gd name="connsiteX10" fmla="*/ 1002484 w 2269222"/>
              <a:gd name="connsiteY10" fmla="*/ 1975607 h 2265027"/>
              <a:gd name="connsiteX11" fmla="*/ 1002484 w 2269222"/>
              <a:gd name="connsiteY11" fmla="*/ 1929467 h 2265027"/>
              <a:gd name="connsiteX12" fmla="*/ 822121 w 2269222"/>
              <a:gd name="connsiteY12" fmla="*/ 1929467 h 2265027"/>
              <a:gd name="connsiteX13" fmla="*/ 822121 w 2269222"/>
              <a:gd name="connsiteY13" fmla="*/ 1849772 h 2265027"/>
              <a:gd name="connsiteX14" fmla="*/ 822121 w 2269222"/>
              <a:gd name="connsiteY14" fmla="*/ 1849772 h 2265027"/>
              <a:gd name="connsiteX15" fmla="*/ 767593 w 2269222"/>
              <a:gd name="connsiteY15" fmla="*/ 1849772 h 2265027"/>
              <a:gd name="connsiteX16" fmla="*/ 767593 w 2269222"/>
              <a:gd name="connsiteY16" fmla="*/ 1795244 h 2265027"/>
              <a:gd name="connsiteX17" fmla="*/ 708870 w 2269222"/>
              <a:gd name="connsiteY17" fmla="*/ 1795244 h 2265027"/>
              <a:gd name="connsiteX18" fmla="*/ 708870 w 2269222"/>
              <a:gd name="connsiteY18" fmla="*/ 1795244 h 2265027"/>
              <a:gd name="connsiteX19" fmla="*/ 679508 w 2269222"/>
              <a:gd name="connsiteY19" fmla="*/ 1765882 h 2265027"/>
              <a:gd name="connsiteX20" fmla="*/ 679508 w 2269222"/>
              <a:gd name="connsiteY20" fmla="*/ 1690381 h 2265027"/>
              <a:gd name="connsiteX21" fmla="*/ 658536 w 2269222"/>
              <a:gd name="connsiteY21" fmla="*/ 1690381 h 2265027"/>
              <a:gd name="connsiteX22" fmla="*/ 658536 w 2269222"/>
              <a:gd name="connsiteY22" fmla="*/ 1522601 h 2265027"/>
              <a:gd name="connsiteX23" fmla="*/ 620785 w 2269222"/>
              <a:gd name="connsiteY23" fmla="*/ 1522601 h 2265027"/>
              <a:gd name="connsiteX24" fmla="*/ 620785 w 2269222"/>
              <a:gd name="connsiteY24" fmla="*/ 1484851 h 2265027"/>
              <a:gd name="connsiteX25" fmla="*/ 583035 w 2269222"/>
              <a:gd name="connsiteY25" fmla="*/ 1484851 h 2265027"/>
              <a:gd name="connsiteX26" fmla="*/ 583035 w 2269222"/>
              <a:gd name="connsiteY26" fmla="*/ 1417739 h 2265027"/>
              <a:gd name="connsiteX27" fmla="*/ 532701 w 2269222"/>
              <a:gd name="connsiteY27" fmla="*/ 1417739 h 2265027"/>
              <a:gd name="connsiteX28" fmla="*/ 532701 w 2269222"/>
              <a:gd name="connsiteY28" fmla="*/ 1379989 h 2265027"/>
              <a:gd name="connsiteX29" fmla="*/ 494951 w 2269222"/>
              <a:gd name="connsiteY29" fmla="*/ 1379989 h 2265027"/>
              <a:gd name="connsiteX30" fmla="*/ 494951 w 2269222"/>
              <a:gd name="connsiteY30" fmla="*/ 1203820 h 2265027"/>
              <a:gd name="connsiteX31" fmla="*/ 453006 w 2269222"/>
              <a:gd name="connsiteY31" fmla="*/ 1203820 h 2265027"/>
              <a:gd name="connsiteX32" fmla="*/ 453006 w 2269222"/>
              <a:gd name="connsiteY32" fmla="*/ 1157680 h 2265027"/>
              <a:gd name="connsiteX33" fmla="*/ 360727 w 2269222"/>
              <a:gd name="connsiteY33" fmla="*/ 1157680 h 2265027"/>
              <a:gd name="connsiteX34" fmla="*/ 360727 w 2269222"/>
              <a:gd name="connsiteY34" fmla="*/ 1031845 h 2265027"/>
              <a:gd name="connsiteX35" fmla="*/ 322976 w 2269222"/>
              <a:gd name="connsiteY35" fmla="*/ 1031845 h 2265027"/>
              <a:gd name="connsiteX36" fmla="*/ 322976 w 2269222"/>
              <a:gd name="connsiteY36" fmla="*/ 826315 h 2265027"/>
              <a:gd name="connsiteX37" fmla="*/ 289420 w 2269222"/>
              <a:gd name="connsiteY37" fmla="*/ 826315 h 2265027"/>
              <a:gd name="connsiteX38" fmla="*/ 289420 w 2269222"/>
              <a:gd name="connsiteY38" fmla="*/ 788565 h 2265027"/>
              <a:gd name="connsiteX39" fmla="*/ 239086 w 2269222"/>
              <a:gd name="connsiteY39" fmla="*/ 788565 h 2265027"/>
              <a:gd name="connsiteX40" fmla="*/ 239086 w 2269222"/>
              <a:gd name="connsiteY40" fmla="*/ 788565 h 2265027"/>
              <a:gd name="connsiteX41" fmla="*/ 201335 w 2269222"/>
              <a:gd name="connsiteY41" fmla="*/ 750814 h 2265027"/>
              <a:gd name="connsiteX42" fmla="*/ 201335 w 2269222"/>
              <a:gd name="connsiteY42" fmla="*/ 591423 h 2265027"/>
              <a:gd name="connsiteX43" fmla="*/ 176169 w 2269222"/>
              <a:gd name="connsiteY43" fmla="*/ 591423 h 2265027"/>
              <a:gd name="connsiteX44" fmla="*/ 184558 w 2269222"/>
              <a:gd name="connsiteY44" fmla="*/ 239086 h 2265027"/>
              <a:gd name="connsiteX45" fmla="*/ 184558 w 2269222"/>
              <a:gd name="connsiteY45" fmla="*/ 239086 h 2265027"/>
              <a:gd name="connsiteX46" fmla="*/ 184558 w 2269222"/>
              <a:gd name="connsiteY46" fmla="*/ 239086 h 2265027"/>
              <a:gd name="connsiteX47" fmla="*/ 184558 w 2269222"/>
              <a:gd name="connsiteY47" fmla="*/ 155196 h 2265027"/>
              <a:gd name="connsiteX48" fmla="*/ 125835 w 2269222"/>
              <a:gd name="connsiteY48" fmla="*/ 155196 h 2265027"/>
              <a:gd name="connsiteX49" fmla="*/ 125835 w 2269222"/>
              <a:gd name="connsiteY49" fmla="*/ 50334 h 2265027"/>
              <a:gd name="connsiteX50" fmla="*/ 88084 w 2269222"/>
              <a:gd name="connsiteY50" fmla="*/ 50334 h 2265027"/>
              <a:gd name="connsiteX51" fmla="*/ 88084 w 2269222"/>
              <a:gd name="connsiteY51" fmla="*/ 0 h 2265027"/>
              <a:gd name="connsiteX52" fmla="*/ 0 w 2269222"/>
              <a:gd name="connsiteY52" fmla="*/ 0 h 2265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269222" h="2265027">
                <a:moveTo>
                  <a:pt x="2269222" y="2265027"/>
                </a:moveTo>
                <a:lnTo>
                  <a:pt x="1640048" y="2265027"/>
                </a:lnTo>
                <a:lnTo>
                  <a:pt x="1640048" y="2143387"/>
                </a:lnTo>
                <a:lnTo>
                  <a:pt x="1530991" y="2143387"/>
                </a:lnTo>
                <a:lnTo>
                  <a:pt x="1530991" y="2084664"/>
                </a:lnTo>
                <a:lnTo>
                  <a:pt x="1447101" y="2084664"/>
                </a:lnTo>
                <a:lnTo>
                  <a:pt x="1447101" y="2021746"/>
                </a:lnTo>
                <a:lnTo>
                  <a:pt x="1321266" y="2021746"/>
                </a:lnTo>
                <a:lnTo>
                  <a:pt x="1321266" y="1975607"/>
                </a:lnTo>
                <a:lnTo>
                  <a:pt x="1002484" y="1975607"/>
                </a:lnTo>
                <a:lnTo>
                  <a:pt x="1002484" y="1975607"/>
                </a:lnTo>
                <a:lnTo>
                  <a:pt x="1002484" y="1929467"/>
                </a:lnTo>
                <a:lnTo>
                  <a:pt x="822121" y="1929467"/>
                </a:lnTo>
                <a:lnTo>
                  <a:pt x="822121" y="1849772"/>
                </a:lnTo>
                <a:lnTo>
                  <a:pt x="822121" y="1849772"/>
                </a:lnTo>
                <a:lnTo>
                  <a:pt x="767593" y="1849772"/>
                </a:lnTo>
                <a:lnTo>
                  <a:pt x="767593" y="1795244"/>
                </a:lnTo>
                <a:lnTo>
                  <a:pt x="708870" y="1795244"/>
                </a:lnTo>
                <a:lnTo>
                  <a:pt x="708870" y="1795244"/>
                </a:lnTo>
                <a:lnTo>
                  <a:pt x="679508" y="1765882"/>
                </a:lnTo>
                <a:lnTo>
                  <a:pt x="679508" y="1690381"/>
                </a:lnTo>
                <a:lnTo>
                  <a:pt x="658536" y="1690381"/>
                </a:lnTo>
                <a:lnTo>
                  <a:pt x="658536" y="1522601"/>
                </a:lnTo>
                <a:lnTo>
                  <a:pt x="620785" y="1522601"/>
                </a:lnTo>
                <a:lnTo>
                  <a:pt x="620785" y="1484851"/>
                </a:lnTo>
                <a:lnTo>
                  <a:pt x="583035" y="1484851"/>
                </a:lnTo>
                <a:lnTo>
                  <a:pt x="583035" y="1417739"/>
                </a:lnTo>
                <a:lnTo>
                  <a:pt x="532701" y="1417739"/>
                </a:lnTo>
                <a:lnTo>
                  <a:pt x="532701" y="1379989"/>
                </a:lnTo>
                <a:lnTo>
                  <a:pt x="494951" y="1379989"/>
                </a:lnTo>
                <a:lnTo>
                  <a:pt x="494951" y="1203820"/>
                </a:lnTo>
                <a:lnTo>
                  <a:pt x="453006" y="1203820"/>
                </a:lnTo>
                <a:lnTo>
                  <a:pt x="453006" y="1157680"/>
                </a:lnTo>
                <a:lnTo>
                  <a:pt x="360727" y="1157680"/>
                </a:lnTo>
                <a:lnTo>
                  <a:pt x="360727" y="1031845"/>
                </a:lnTo>
                <a:lnTo>
                  <a:pt x="322976" y="1031845"/>
                </a:lnTo>
                <a:lnTo>
                  <a:pt x="322976" y="826315"/>
                </a:lnTo>
                <a:lnTo>
                  <a:pt x="289420" y="826315"/>
                </a:lnTo>
                <a:lnTo>
                  <a:pt x="289420" y="788565"/>
                </a:lnTo>
                <a:lnTo>
                  <a:pt x="239086" y="788565"/>
                </a:lnTo>
                <a:lnTo>
                  <a:pt x="239086" y="788565"/>
                </a:lnTo>
                <a:lnTo>
                  <a:pt x="201335" y="750814"/>
                </a:lnTo>
                <a:lnTo>
                  <a:pt x="201335" y="591423"/>
                </a:lnTo>
                <a:lnTo>
                  <a:pt x="176169" y="591423"/>
                </a:lnTo>
                <a:lnTo>
                  <a:pt x="184558" y="239086"/>
                </a:lnTo>
                <a:lnTo>
                  <a:pt x="184558" y="239086"/>
                </a:lnTo>
                <a:lnTo>
                  <a:pt x="184558" y="239086"/>
                </a:lnTo>
                <a:lnTo>
                  <a:pt x="184558" y="155196"/>
                </a:lnTo>
                <a:lnTo>
                  <a:pt x="125835" y="155196"/>
                </a:lnTo>
                <a:lnTo>
                  <a:pt x="125835" y="50334"/>
                </a:lnTo>
                <a:lnTo>
                  <a:pt x="88084" y="50334"/>
                </a:lnTo>
                <a:lnTo>
                  <a:pt x="88084"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100" name="TextBox 99">
            <a:extLst>
              <a:ext uri="{FF2B5EF4-FFF2-40B4-BE49-F238E27FC236}">
                <a16:creationId xmlns:a16="http://schemas.microsoft.com/office/drawing/2014/main" id="{48722286-27FC-5E43-AE80-AFD5DEEC6E3E}"/>
              </a:ext>
            </a:extLst>
          </p:cNvPr>
          <p:cNvSpPr txBox="1"/>
          <p:nvPr/>
        </p:nvSpPr>
        <p:spPr bwMode="auto">
          <a:xfrm>
            <a:off x="753321" y="3234576"/>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2" name="Title 1">
            <a:extLst>
              <a:ext uri="{FF2B5EF4-FFF2-40B4-BE49-F238E27FC236}">
                <a16:creationId xmlns:a16="http://schemas.microsoft.com/office/drawing/2014/main" id="{9186B544-743C-443D-AE0E-25F41CF2A945}"/>
              </a:ext>
            </a:extLst>
          </p:cNvPr>
          <p:cNvSpPr>
            <a:spLocks noGrp="1"/>
          </p:cNvSpPr>
          <p:nvPr>
            <p:ph type="title"/>
          </p:nvPr>
        </p:nvSpPr>
        <p:spPr/>
        <p:txBody>
          <a:bodyPr/>
          <a:lstStyle/>
          <a:p>
            <a:r>
              <a:rPr lang="en-US" dirty="0"/>
              <a:t>Study 309/KEYNOTE-775 Post Hoc Analysis: </a:t>
            </a:r>
            <a:br>
              <a:rPr lang="en-US" dirty="0"/>
            </a:br>
            <a:r>
              <a:rPr lang="en-US" dirty="0"/>
              <a:t>PFS by Tumor Histology (pMMR Subgroup)</a:t>
            </a:r>
          </a:p>
        </p:txBody>
      </p:sp>
      <p:sp>
        <p:nvSpPr>
          <p:cNvPr id="10" name="Content Placeholder 9">
            <a:extLst>
              <a:ext uri="{FF2B5EF4-FFF2-40B4-BE49-F238E27FC236}">
                <a16:creationId xmlns:a16="http://schemas.microsoft.com/office/drawing/2014/main" id="{2BDE00AD-274A-C540-AE5E-C8B6FD21B071}"/>
              </a:ext>
            </a:extLst>
          </p:cNvPr>
          <p:cNvSpPr>
            <a:spLocks noGrp="1"/>
          </p:cNvSpPr>
          <p:nvPr>
            <p:ph idx="1"/>
          </p:nvPr>
        </p:nvSpPr>
        <p:spPr>
          <a:xfrm>
            <a:off x="604675" y="5830171"/>
            <a:ext cx="10877529" cy="333562"/>
          </a:xfrm>
        </p:spPr>
        <p:txBody>
          <a:bodyPr/>
          <a:lstStyle/>
          <a:p>
            <a:r>
              <a:rPr lang="en-US" sz="2000" dirty="0">
                <a:solidFill>
                  <a:srgbClr val="000000"/>
                </a:solidFill>
              </a:rPr>
              <a:t>HR for other histology types: </a:t>
            </a:r>
            <a:r>
              <a:rPr lang="en-US" sz="2000" kern="1200" dirty="0">
                <a:solidFill>
                  <a:srgbClr val="000000"/>
                </a:solidFill>
                <a:cs typeface="Arial" panose="020B0604020202020204" pitchFamily="34" charset="0"/>
              </a:rPr>
              <a:t>mixed cell (n = 31); HR: 0.90 (95% CI: 0.35-2.29); other (n = 23); </a:t>
            </a:r>
            <a:br>
              <a:rPr lang="en-US" sz="2000" kern="1200" dirty="0">
                <a:solidFill>
                  <a:srgbClr val="000000"/>
                </a:solidFill>
                <a:cs typeface="Arial" panose="020B0604020202020204" pitchFamily="34" charset="0"/>
              </a:rPr>
            </a:br>
            <a:r>
              <a:rPr lang="en-US" sz="2000" kern="1200" dirty="0">
                <a:solidFill>
                  <a:srgbClr val="000000"/>
                </a:solidFill>
                <a:cs typeface="Arial" panose="020B0604020202020204" pitchFamily="34" charset="0"/>
              </a:rPr>
              <a:t>HR: 0.38 (95% CI: 0.12-1.19) </a:t>
            </a:r>
          </a:p>
          <a:p>
            <a:endParaRPr lang="en-US" sz="2000" dirty="0"/>
          </a:p>
        </p:txBody>
      </p:sp>
      <p:grpSp>
        <p:nvGrpSpPr>
          <p:cNvPr id="51" name="Group 50">
            <a:extLst>
              <a:ext uri="{FF2B5EF4-FFF2-40B4-BE49-F238E27FC236}">
                <a16:creationId xmlns:a16="http://schemas.microsoft.com/office/drawing/2014/main" id="{C791CEF6-D279-774F-8787-F67AC1263805}"/>
              </a:ext>
            </a:extLst>
          </p:cNvPr>
          <p:cNvGrpSpPr/>
          <p:nvPr/>
        </p:nvGrpSpPr>
        <p:grpSpPr>
          <a:xfrm>
            <a:off x="1009241" y="5039870"/>
            <a:ext cx="3034701" cy="738664"/>
            <a:chOff x="903240" y="5366497"/>
            <a:chExt cx="3034701" cy="738664"/>
          </a:xfrm>
        </p:grpSpPr>
        <p:sp>
          <p:nvSpPr>
            <p:cNvPr id="118" name="TextBox 117">
              <a:extLst>
                <a:ext uri="{FF2B5EF4-FFF2-40B4-BE49-F238E27FC236}">
                  <a16:creationId xmlns:a16="http://schemas.microsoft.com/office/drawing/2014/main" id="{6454D30E-0A43-4F14-A8CC-D6F98652CFD0}"/>
                </a:ext>
              </a:extLst>
            </p:cNvPr>
            <p:cNvSpPr txBox="1"/>
            <p:nvPr/>
          </p:nvSpPr>
          <p:spPr bwMode="auto">
            <a:xfrm>
              <a:off x="1914617" y="5366497"/>
              <a:ext cx="67044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Events</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122</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131</a:t>
              </a:r>
            </a:p>
          </p:txBody>
        </p:sp>
        <p:sp>
          <p:nvSpPr>
            <p:cNvPr id="120" name="TextBox 119">
              <a:extLst>
                <a:ext uri="{FF2B5EF4-FFF2-40B4-BE49-F238E27FC236}">
                  <a16:creationId xmlns:a16="http://schemas.microsoft.com/office/drawing/2014/main" id="{DEE898A7-6322-4BD9-81A5-8A62D7E4AD0D}"/>
                </a:ext>
              </a:extLst>
            </p:cNvPr>
            <p:cNvSpPr txBox="1"/>
            <p:nvPr/>
          </p:nvSpPr>
          <p:spPr bwMode="auto">
            <a:xfrm>
              <a:off x="903240" y="5577800"/>
              <a:ext cx="120930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LEN + pembro</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TPC</a:t>
              </a:r>
            </a:p>
          </p:txBody>
        </p:sp>
        <p:sp>
          <p:nvSpPr>
            <p:cNvPr id="123" name="TextBox 122">
              <a:extLst>
                <a:ext uri="{FF2B5EF4-FFF2-40B4-BE49-F238E27FC236}">
                  <a16:creationId xmlns:a16="http://schemas.microsoft.com/office/drawing/2014/main" id="{B97382EF-2934-4CF4-BB8C-9B6F99788CCC}"/>
                </a:ext>
              </a:extLst>
            </p:cNvPr>
            <p:cNvSpPr txBox="1"/>
            <p:nvPr/>
          </p:nvSpPr>
          <p:spPr bwMode="auto">
            <a:xfrm>
              <a:off x="2592700" y="5369883"/>
              <a:ext cx="13452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(95% CI)</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0.59 (0.46-0.76)</a:t>
              </a:r>
            </a:p>
          </p:txBody>
        </p:sp>
      </p:grpSp>
      <p:grpSp>
        <p:nvGrpSpPr>
          <p:cNvPr id="40" name="Group 39">
            <a:extLst>
              <a:ext uri="{FF2B5EF4-FFF2-40B4-BE49-F238E27FC236}">
                <a16:creationId xmlns:a16="http://schemas.microsoft.com/office/drawing/2014/main" id="{F3380F49-DF11-4797-8D91-7B2B5E3FAC61}"/>
              </a:ext>
            </a:extLst>
          </p:cNvPr>
          <p:cNvGrpSpPr/>
          <p:nvPr/>
        </p:nvGrpSpPr>
        <p:grpSpPr>
          <a:xfrm>
            <a:off x="1953613" y="1799644"/>
            <a:ext cx="2509254" cy="954107"/>
            <a:chOff x="2509530" y="1666839"/>
            <a:chExt cx="2732199" cy="997349"/>
          </a:xfrm>
        </p:grpSpPr>
        <p:sp>
          <p:nvSpPr>
            <p:cNvPr id="41" name="TextBox 40">
              <a:extLst>
                <a:ext uri="{FF2B5EF4-FFF2-40B4-BE49-F238E27FC236}">
                  <a16:creationId xmlns:a16="http://schemas.microsoft.com/office/drawing/2014/main" id="{7A78E2B8-74D8-40E2-9AA2-EE88EB6B41EC}"/>
                </a:ext>
              </a:extLst>
            </p:cNvPr>
            <p:cNvSpPr txBox="1"/>
            <p:nvPr/>
          </p:nvSpPr>
          <p:spPr bwMode="auto">
            <a:xfrm>
              <a:off x="3739134" y="1666839"/>
              <a:ext cx="1502595" cy="997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b" anchorCtr="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PFS, Mo </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(95% CI)</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7.6 (5.9-9.1)</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 (3.7-5.7)</a:t>
              </a:r>
            </a:p>
          </p:txBody>
        </p:sp>
        <p:grpSp>
          <p:nvGrpSpPr>
            <p:cNvPr id="42" name="Group 41">
              <a:extLst>
                <a:ext uri="{FF2B5EF4-FFF2-40B4-BE49-F238E27FC236}">
                  <a16:creationId xmlns:a16="http://schemas.microsoft.com/office/drawing/2014/main" id="{4FD587C1-BEB9-4760-9747-DCA8510F817B}"/>
                </a:ext>
              </a:extLst>
            </p:cNvPr>
            <p:cNvGrpSpPr/>
            <p:nvPr/>
          </p:nvGrpSpPr>
          <p:grpSpPr>
            <a:xfrm>
              <a:off x="2509530" y="2113054"/>
              <a:ext cx="1492851" cy="546933"/>
              <a:chOff x="2735165" y="2303954"/>
              <a:chExt cx="1492851" cy="546933"/>
            </a:xfrm>
          </p:grpSpPr>
          <p:sp>
            <p:nvSpPr>
              <p:cNvPr id="43" name="TextBox 42">
                <a:extLst>
                  <a:ext uri="{FF2B5EF4-FFF2-40B4-BE49-F238E27FC236}">
                    <a16:creationId xmlns:a16="http://schemas.microsoft.com/office/drawing/2014/main" id="{79827AD0-146A-4EDC-8F0A-541062BF250C}"/>
                  </a:ext>
                </a:extLst>
              </p:cNvPr>
              <p:cNvSpPr txBox="1"/>
              <p:nvPr/>
            </p:nvSpPr>
            <p:spPr bwMode="auto">
              <a:xfrm>
                <a:off x="2911266" y="2303954"/>
                <a:ext cx="1316750" cy="546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LEN + </a:t>
                </a:r>
                <a:r>
                  <a:rPr lang="en-US" sz="1400" b="0" dirty="0">
                    <a:solidFill>
                      <a:srgbClr val="000000"/>
                    </a:solidFill>
                    <a:latin typeface="Calibri" panose="020F0502020204030204" pitchFamily="34" charset="0"/>
                  </a:rPr>
                  <a:t>p</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embro</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TPC</a:t>
                </a:r>
              </a:p>
            </p:txBody>
          </p:sp>
          <p:cxnSp>
            <p:nvCxnSpPr>
              <p:cNvPr id="44" name="Straight Connector 43">
                <a:extLst>
                  <a:ext uri="{FF2B5EF4-FFF2-40B4-BE49-F238E27FC236}">
                    <a16:creationId xmlns:a16="http://schemas.microsoft.com/office/drawing/2014/main" id="{0F835F26-E6E4-414F-8219-EEB53E042BF4}"/>
                  </a:ext>
                </a:extLst>
              </p:cNvPr>
              <p:cNvCxnSpPr/>
              <p:nvPr/>
            </p:nvCxnSpPr>
            <p:spPr bwMode="auto">
              <a:xfrm>
                <a:off x="2735165" y="2456529"/>
                <a:ext cx="209353" cy="0"/>
              </a:xfrm>
              <a:prstGeom prst="line">
                <a:avLst/>
              </a:prstGeom>
              <a:noFill/>
              <a:ln w="28575" cap="flat" cmpd="sng" algn="ctr">
                <a:solidFill>
                  <a:schemeClr val="accent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F1ABC44B-DE79-4AE1-BC2B-C0160DE4E3CE}"/>
                  </a:ext>
                </a:extLst>
              </p:cNvPr>
              <p:cNvCxnSpPr/>
              <p:nvPr/>
            </p:nvCxnSpPr>
            <p:spPr bwMode="auto">
              <a:xfrm>
                <a:off x="2735165" y="2667118"/>
                <a:ext cx="209353" cy="0"/>
              </a:xfrm>
              <a:prstGeom prst="line">
                <a:avLst/>
              </a:prstGeom>
              <a:noFill/>
              <a:ln w="28575" cap="flat" cmpd="sng" algn="ctr">
                <a:solidFill>
                  <a:schemeClr val="accent3"/>
                </a:solidFill>
                <a:prstDash val="solid"/>
                <a:round/>
                <a:headEnd type="none" w="med" len="med"/>
                <a:tailEnd type="none" w="med" len="med"/>
              </a:ln>
              <a:effectLst/>
            </p:spPr>
          </p:cxnSp>
        </p:grpSp>
      </p:grpSp>
      <p:grpSp>
        <p:nvGrpSpPr>
          <p:cNvPr id="46" name="Group 45">
            <a:extLst>
              <a:ext uri="{FF2B5EF4-FFF2-40B4-BE49-F238E27FC236}">
                <a16:creationId xmlns:a16="http://schemas.microsoft.com/office/drawing/2014/main" id="{A839A5B9-8BDC-4CAB-9152-98E2E0E11B04}"/>
              </a:ext>
            </a:extLst>
          </p:cNvPr>
          <p:cNvGrpSpPr/>
          <p:nvPr/>
        </p:nvGrpSpPr>
        <p:grpSpPr>
          <a:xfrm>
            <a:off x="5543567" y="1779478"/>
            <a:ext cx="2613736" cy="961518"/>
            <a:chOff x="-670439" y="1821568"/>
            <a:chExt cx="2732199" cy="1005096"/>
          </a:xfrm>
        </p:grpSpPr>
        <p:sp>
          <p:nvSpPr>
            <p:cNvPr id="47" name="TextBox 46">
              <a:extLst>
                <a:ext uri="{FF2B5EF4-FFF2-40B4-BE49-F238E27FC236}">
                  <a16:creationId xmlns:a16="http://schemas.microsoft.com/office/drawing/2014/main" id="{14B96B7B-896D-4778-9819-F487F2213698}"/>
                </a:ext>
              </a:extLst>
            </p:cNvPr>
            <p:cNvSpPr txBox="1"/>
            <p:nvPr/>
          </p:nvSpPr>
          <p:spPr bwMode="auto">
            <a:xfrm>
              <a:off x="559164" y="1821568"/>
              <a:ext cx="1502596" cy="997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b" anchorCtr="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PFS, Mo </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(95% CI)</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5.7 (4.9-7.6)</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 (2.0-5.1)</a:t>
              </a:r>
            </a:p>
          </p:txBody>
        </p:sp>
        <p:grpSp>
          <p:nvGrpSpPr>
            <p:cNvPr id="48" name="Group 47">
              <a:extLst>
                <a:ext uri="{FF2B5EF4-FFF2-40B4-BE49-F238E27FC236}">
                  <a16:creationId xmlns:a16="http://schemas.microsoft.com/office/drawing/2014/main" id="{E4F64C12-C96B-41E6-A1BE-A18DB971D507}"/>
                </a:ext>
              </a:extLst>
            </p:cNvPr>
            <p:cNvGrpSpPr/>
            <p:nvPr/>
          </p:nvGrpSpPr>
          <p:grpSpPr>
            <a:xfrm>
              <a:off x="-670439" y="2279731"/>
              <a:ext cx="1440214" cy="546933"/>
              <a:chOff x="-444804" y="2470631"/>
              <a:chExt cx="1440214" cy="546933"/>
            </a:xfrm>
          </p:grpSpPr>
          <p:sp>
            <p:nvSpPr>
              <p:cNvPr id="49" name="TextBox 48">
                <a:extLst>
                  <a:ext uri="{FF2B5EF4-FFF2-40B4-BE49-F238E27FC236}">
                    <a16:creationId xmlns:a16="http://schemas.microsoft.com/office/drawing/2014/main" id="{D249F0CA-07E6-4967-BFD1-5B9953190517}"/>
                  </a:ext>
                </a:extLst>
              </p:cNvPr>
              <p:cNvSpPr txBox="1"/>
              <p:nvPr/>
            </p:nvSpPr>
            <p:spPr bwMode="auto">
              <a:xfrm>
                <a:off x="-268704" y="2470631"/>
                <a:ext cx="1264114" cy="546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LEN + </a:t>
                </a:r>
                <a:r>
                  <a:rPr lang="en-US" sz="1400" b="0" dirty="0">
                    <a:solidFill>
                      <a:srgbClr val="000000"/>
                    </a:solidFill>
                    <a:latin typeface="Calibri" panose="020F0502020204030204" pitchFamily="34" charset="0"/>
                  </a:rPr>
                  <a:t>p</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embro</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TPC</a:t>
                </a:r>
              </a:p>
            </p:txBody>
          </p:sp>
          <p:cxnSp>
            <p:nvCxnSpPr>
              <p:cNvPr id="50" name="Straight Connector 49">
                <a:extLst>
                  <a:ext uri="{FF2B5EF4-FFF2-40B4-BE49-F238E27FC236}">
                    <a16:creationId xmlns:a16="http://schemas.microsoft.com/office/drawing/2014/main" id="{76AE9A86-5AC9-45AF-A695-F193407E19FA}"/>
                  </a:ext>
                </a:extLst>
              </p:cNvPr>
              <p:cNvCxnSpPr/>
              <p:nvPr/>
            </p:nvCxnSpPr>
            <p:spPr bwMode="auto">
              <a:xfrm>
                <a:off x="-444804" y="2623206"/>
                <a:ext cx="209353" cy="0"/>
              </a:xfrm>
              <a:prstGeom prst="line">
                <a:avLst/>
              </a:prstGeom>
              <a:noFill/>
              <a:ln w="28575" cap="flat" cmpd="sng" algn="ctr">
                <a:solidFill>
                  <a:schemeClr val="accent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79091D15-7140-4B58-9F07-C73CA751C482}"/>
                  </a:ext>
                </a:extLst>
              </p:cNvPr>
              <p:cNvCxnSpPr/>
              <p:nvPr/>
            </p:nvCxnSpPr>
            <p:spPr bwMode="auto">
              <a:xfrm>
                <a:off x="-444804" y="2833794"/>
                <a:ext cx="209353" cy="0"/>
              </a:xfrm>
              <a:prstGeom prst="line">
                <a:avLst/>
              </a:prstGeom>
              <a:noFill/>
              <a:ln w="28575" cap="flat" cmpd="sng" algn="ctr">
                <a:solidFill>
                  <a:schemeClr val="accent3"/>
                </a:solidFill>
                <a:prstDash val="solid"/>
                <a:round/>
                <a:headEnd type="none" w="med" len="med"/>
                <a:tailEnd type="none" w="med" len="med"/>
              </a:ln>
              <a:effectLst/>
            </p:spPr>
          </p:cxnSp>
        </p:grpSp>
      </p:grpSp>
      <p:sp>
        <p:nvSpPr>
          <p:cNvPr id="4" name="TextBox 3">
            <a:extLst>
              <a:ext uri="{FF2B5EF4-FFF2-40B4-BE49-F238E27FC236}">
                <a16:creationId xmlns:a16="http://schemas.microsoft.com/office/drawing/2014/main" id="{4676BC0C-7A8D-4E24-B503-8D334CB9FC84}"/>
              </a:ext>
            </a:extLst>
          </p:cNvPr>
          <p:cNvSpPr txBox="1"/>
          <p:nvPr/>
        </p:nvSpPr>
        <p:spPr bwMode="auto">
          <a:xfrm>
            <a:off x="1332824" y="1498266"/>
            <a:ext cx="22766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Endometrioid</a:t>
            </a:r>
            <a:endParaRPr kumimoji="0" lang="en-US"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278" name="Group 277">
            <a:extLst>
              <a:ext uri="{FF2B5EF4-FFF2-40B4-BE49-F238E27FC236}">
                <a16:creationId xmlns:a16="http://schemas.microsoft.com/office/drawing/2014/main" id="{E9D7412C-8B45-DF4E-AB75-A3FAC6B64DED}"/>
              </a:ext>
            </a:extLst>
          </p:cNvPr>
          <p:cNvGrpSpPr/>
          <p:nvPr/>
        </p:nvGrpSpPr>
        <p:grpSpPr>
          <a:xfrm>
            <a:off x="9258733" y="1768766"/>
            <a:ext cx="2613736" cy="954107"/>
            <a:chOff x="2508420" y="620141"/>
            <a:chExt cx="2732199" cy="997349"/>
          </a:xfrm>
        </p:grpSpPr>
        <p:sp>
          <p:nvSpPr>
            <p:cNvPr id="279" name="TextBox 278">
              <a:extLst>
                <a:ext uri="{FF2B5EF4-FFF2-40B4-BE49-F238E27FC236}">
                  <a16:creationId xmlns:a16="http://schemas.microsoft.com/office/drawing/2014/main" id="{EED649A6-558B-0B48-8C13-1EFE4F4B8286}"/>
                </a:ext>
              </a:extLst>
            </p:cNvPr>
            <p:cNvSpPr txBox="1"/>
            <p:nvPr/>
          </p:nvSpPr>
          <p:spPr bwMode="auto">
            <a:xfrm>
              <a:off x="3738024" y="620141"/>
              <a:ext cx="1502595" cy="997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b" anchorCtr="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PFS, Mo </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(95% CI)</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3.9 (2.1-7.4)</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 (1.9-4.6)</a:t>
              </a:r>
            </a:p>
          </p:txBody>
        </p:sp>
        <p:grpSp>
          <p:nvGrpSpPr>
            <p:cNvPr id="280" name="Group 279">
              <a:extLst>
                <a:ext uri="{FF2B5EF4-FFF2-40B4-BE49-F238E27FC236}">
                  <a16:creationId xmlns:a16="http://schemas.microsoft.com/office/drawing/2014/main" id="{ADB390D8-87A9-A24B-9EA2-4942628FD7DC}"/>
                </a:ext>
              </a:extLst>
            </p:cNvPr>
            <p:cNvGrpSpPr/>
            <p:nvPr/>
          </p:nvGrpSpPr>
          <p:grpSpPr>
            <a:xfrm>
              <a:off x="2508420" y="1066355"/>
              <a:ext cx="1440216" cy="546933"/>
              <a:chOff x="2734055" y="1257255"/>
              <a:chExt cx="1440216" cy="546933"/>
            </a:xfrm>
          </p:grpSpPr>
          <p:sp>
            <p:nvSpPr>
              <p:cNvPr id="281" name="TextBox 280">
                <a:extLst>
                  <a:ext uri="{FF2B5EF4-FFF2-40B4-BE49-F238E27FC236}">
                    <a16:creationId xmlns:a16="http://schemas.microsoft.com/office/drawing/2014/main" id="{32D349C1-75A8-9841-BCB5-2542DB6039DE}"/>
                  </a:ext>
                </a:extLst>
              </p:cNvPr>
              <p:cNvSpPr txBox="1"/>
              <p:nvPr/>
            </p:nvSpPr>
            <p:spPr bwMode="auto">
              <a:xfrm>
                <a:off x="2910156" y="1257255"/>
                <a:ext cx="1264115" cy="546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LEN + </a:t>
                </a:r>
                <a:r>
                  <a:rPr lang="en-US" sz="1400" b="0" dirty="0">
                    <a:solidFill>
                      <a:srgbClr val="000000"/>
                    </a:solidFill>
                    <a:latin typeface="Calibri" panose="020F0502020204030204" pitchFamily="34" charset="0"/>
                  </a:rPr>
                  <a:t>p</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embro</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TPC</a:t>
                </a:r>
              </a:p>
            </p:txBody>
          </p:sp>
          <p:cxnSp>
            <p:nvCxnSpPr>
              <p:cNvPr id="282" name="Straight Connector 281">
                <a:extLst>
                  <a:ext uri="{FF2B5EF4-FFF2-40B4-BE49-F238E27FC236}">
                    <a16:creationId xmlns:a16="http://schemas.microsoft.com/office/drawing/2014/main" id="{4853830B-833C-3344-8E7F-58C34F26A695}"/>
                  </a:ext>
                </a:extLst>
              </p:cNvPr>
              <p:cNvCxnSpPr/>
              <p:nvPr/>
            </p:nvCxnSpPr>
            <p:spPr bwMode="auto">
              <a:xfrm>
                <a:off x="2734055" y="1409831"/>
                <a:ext cx="209353" cy="0"/>
              </a:xfrm>
              <a:prstGeom prst="line">
                <a:avLst/>
              </a:prstGeom>
              <a:noFill/>
              <a:ln w="28575" cap="flat" cmpd="sng" algn="ctr">
                <a:solidFill>
                  <a:schemeClr val="accent1"/>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3AE7FFC5-D624-B64F-BB21-AFB72C48B160}"/>
                  </a:ext>
                </a:extLst>
              </p:cNvPr>
              <p:cNvCxnSpPr/>
              <p:nvPr/>
            </p:nvCxnSpPr>
            <p:spPr bwMode="auto">
              <a:xfrm>
                <a:off x="2734055" y="1620418"/>
                <a:ext cx="209353" cy="0"/>
              </a:xfrm>
              <a:prstGeom prst="line">
                <a:avLst/>
              </a:prstGeom>
              <a:noFill/>
              <a:ln w="28575" cap="flat" cmpd="sng" algn="ctr">
                <a:solidFill>
                  <a:schemeClr val="accent3"/>
                </a:solidFill>
                <a:prstDash val="solid"/>
                <a:round/>
                <a:headEnd type="none" w="med" len="med"/>
                <a:tailEnd type="none" w="med" len="med"/>
              </a:ln>
              <a:effectLst/>
            </p:spPr>
          </p:cxnSp>
        </p:grpSp>
      </p:grpSp>
      <p:sp>
        <p:nvSpPr>
          <p:cNvPr id="284" name="TextBox 283">
            <a:extLst>
              <a:ext uri="{FF2B5EF4-FFF2-40B4-BE49-F238E27FC236}">
                <a16:creationId xmlns:a16="http://schemas.microsoft.com/office/drawing/2014/main" id="{ED4492F9-A48C-F746-A43B-B7C613AE7562}"/>
              </a:ext>
            </a:extLst>
          </p:cNvPr>
          <p:cNvSpPr txBox="1"/>
          <p:nvPr/>
        </p:nvSpPr>
        <p:spPr bwMode="auto">
          <a:xfrm>
            <a:off x="5034014" y="1498300"/>
            <a:ext cx="23774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Serous</a:t>
            </a:r>
            <a:endParaRPr kumimoji="0" lang="en-US"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85" name="TextBox 284">
            <a:extLst>
              <a:ext uri="{FF2B5EF4-FFF2-40B4-BE49-F238E27FC236}">
                <a16:creationId xmlns:a16="http://schemas.microsoft.com/office/drawing/2014/main" id="{F3AA7F17-D5C1-DC49-877F-9064E19A9FB1}"/>
              </a:ext>
            </a:extLst>
          </p:cNvPr>
          <p:cNvSpPr txBox="1"/>
          <p:nvPr/>
        </p:nvSpPr>
        <p:spPr bwMode="auto">
          <a:xfrm>
            <a:off x="8786836" y="1520069"/>
            <a:ext cx="22709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Clear Cell</a:t>
            </a:r>
            <a:endParaRPr kumimoji="0" lang="en-US"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286" name="Group 285">
            <a:extLst>
              <a:ext uri="{FF2B5EF4-FFF2-40B4-BE49-F238E27FC236}">
                <a16:creationId xmlns:a16="http://schemas.microsoft.com/office/drawing/2014/main" id="{84F6C27C-699D-2A4E-85D6-CAE2B57CA838}"/>
              </a:ext>
            </a:extLst>
          </p:cNvPr>
          <p:cNvGrpSpPr/>
          <p:nvPr/>
        </p:nvGrpSpPr>
        <p:grpSpPr>
          <a:xfrm>
            <a:off x="4909591" y="5039870"/>
            <a:ext cx="3034701" cy="738664"/>
            <a:chOff x="903240" y="5366497"/>
            <a:chExt cx="3034701" cy="738664"/>
          </a:xfrm>
        </p:grpSpPr>
        <p:sp>
          <p:nvSpPr>
            <p:cNvPr id="287" name="TextBox 286">
              <a:extLst>
                <a:ext uri="{FF2B5EF4-FFF2-40B4-BE49-F238E27FC236}">
                  <a16:creationId xmlns:a16="http://schemas.microsoft.com/office/drawing/2014/main" id="{8EF70550-774A-824F-AD53-93B797C907D8}"/>
                </a:ext>
              </a:extLst>
            </p:cNvPr>
            <p:cNvSpPr txBox="1"/>
            <p:nvPr/>
          </p:nvSpPr>
          <p:spPr bwMode="auto">
            <a:xfrm>
              <a:off x="1914617" y="5366497"/>
              <a:ext cx="67044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Events</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78</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77</a:t>
              </a:r>
            </a:p>
          </p:txBody>
        </p:sp>
        <p:sp>
          <p:nvSpPr>
            <p:cNvPr id="288" name="TextBox 287">
              <a:extLst>
                <a:ext uri="{FF2B5EF4-FFF2-40B4-BE49-F238E27FC236}">
                  <a16:creationId xmlns:a16="http://schemas.microsoft.com/office/drawing/2014/main" id="{ED1291CA-9380-684D-9FBF-B2BCE899F25D}"/>
                </a:ext>
              </a:extLst>
            </p:cNvPr>
            <p:cNvSpPr txBox="1"/>
            <p:nvPr/>
          </p:nvSpPr>
          <p:spPr bwMode="auto">
            <a:xfrm>
              <a:off x="903240" y="5577800"/>
              <a:ext cx="1156872" cy="500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LEN + pembro</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TPC</a:t>
              </a:r>
            </a:p>
          </p:txBody>
        </p:sp>
        <p:sp>
          <p:nvSpPr>
            <p:cNvPr id="289" name="TextBox 288">
              <a:extLst>
                <a:ext uri="{FF2B5EF4-FFF2-40B4-BE49-F238E27FC236}">
                  <a16:creationId xmlns:a16="http://schemas.microsoft.com/office/drawing/2014/main" id="{B00626A2-EF6C-1749-90D2-2366070A37BC}"/>
                </a:ext>
              </a:extLst>
            </p:cNvPr>
            <p:cNvSpPr txBox="1"/>
            <p:nvPr/>
          </p:nvSpPr>
          <p:spPr bwMode="auto">
            <a:xfrm>
              <a:off x="2592700" y="5369883"/>
              <a:ext cx="13452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(95% CI)</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0.54 (0.39-0.75)</a:t>
              </a:r>
            </a:p>
          </p:txBody>
        </p:sp>
      </p:grpSp>
      <p:grpSp>
        <p:nvGrpSpPr>
          <p:cNvPr id="290" name="Group 289">
            <a:extLst>
              <a:ext uri="{FF2B5EF4-FFF2-40B4-BE49-F238E27FC236}">
                <a16:creationId xmlns:a16="http://schemas.microsoft.com/office/drawing/2014/main" id="{A61081EB-8215-3442-9962-609919B13B32}"/>
              </a:ext>
            </a:extLst>
          </p:cNvPr>
          <p:cNvGrpSpPr/>
          <p:nvPr/>
        </p:nvGrpSpPr>
        <p:grpSpPr>
          <a:xfrm>
            <a:off x="8582524" y="5039870"/>
            <a:ext cx="3034700" cy="738664"/>
            <a:chOff x="903240" y="5366497"/>
            <a:chExt cx="3034700" cy="738664"/>
          </a:xfrm>
        </p:grpSpPr>
        <p:sp>
          <p:nvSpPr>
            <p:cNvPr id="291" name="TextBox 290">
              <a:extLst>
                <a:ext uri="{FF2B5EF4-FFF2-40B4-BE49-F238E27FC236}">
                  <a16:creationId xmlns:a16="http://schemas.microsoft.com/office/drawing/2014/main" id="{9800CD48-091B-6F4C-B5DB-18CE2FC013A8}"/>
                </a:ext>
              </a:extLst>
            </p:cNvPr>
            <p:cNvSpPr txBox="1"/>
            <p:nvPr/>
          </p:nvSpPr>
          <p:spPr bwMode="auto">
            <a:xfrm>
              <a:off x="1914617" y="5366497"/>
              <a:ext cx="67044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Events</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292" name="TextBox 291">
              <a:extLst>
                <a:ext uri="{FF2B5EF4-FFF2-40B4-BE49-F238E27FC236}">
                  <a16:creationId xmlns:a16="http://schemas.microsoft.com/office/drawing/2014/main" id="{B02447F1-4935-764C-A113-9897D0F05AF7}"/>
                </a:ext>
              </a:extLst>
            </p:cNvPr>
            <p:cNvSpPr txBox="1"/>
            <p:nvPr/>
          </p:nvSpPr>
          <p:spPr bwMode="auto">
            <a:xfrm>
              <a:off x="903240" y="5577800"/>
              <a:ext cx="1156872" cy="500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LEN + pembro</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TPC</a:t>
              </a:r>
            </a:p>
          </p:txBody>
        </p:sp>
        <p:sp>
          <p:nvSpPr>
            <p:cNvPr id="293" name="TextBox 292">
              <a:extLst>
                <a:ext uri="{FF2B5EF4-FFF2-40B4-BE49-F238E27FC236}">
                  <a16:creationId xmlns:a16="http://schemas.microsoft.com/office/drawing/2014/main" id="{71D14FAD-B8DA-3E49-AB06-A06588903195}"/>
                </a:ext>
              </a:extLst>
            </p:cNvPr>
            <p:cNvSpPr txBox="1"/>
            <p:nvPr/>
          </p:nvSpPr>
          <p:spPr bwMode="auto">
            <a:xfrm>
              <a:off x="2592699" y="5369883"/>
              <a:ext cx="134524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(95% CI)</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0.49 (0.25-0.97)</a:t>
              </a:r>
            </a:p>
          </p:txBody>
        </p:sp>
      </p:grpSp>
      <p:sp>
        <p:nvSpPr>
          <p:cNvPr id="294" name="Text Box 15">
            <a:extLst>
              <a:ext uri="{FF2B5EF4-FFF2-40B4-BE49-F238E27FC236}">
                <a16:creationId xmlns:a16="http://schemas.microsoft.com/office/drawing/2014/main" id="{E046DE50-0E11-E343-9396-17710D4971C6}"/>
              </a:ext>
            </a:extLst>
          </p:cNvPr>
          <p:cNvSpPr txBox="1">
            <a:spLocks noChangeArrowheads="1"/>
          </p:cNvSpPr>
          <p:nvPr/>
        </p:nvSpPr>
        <p:spPr bwMode="auto">
          <a:xfrm>
            <a:off x="422911" y="645176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Colombo. ESMO 2021. Abstr 726MO.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1" name="TextBox 10">
            <a:extLst>
              <a:ext uri="{FF2B5EF4-FFF2-40B4-BE49-F238E27FC236}">
                <a16:creationId xmlns:a16="http://schemas.microsoft.com/office/drawing/2014/main" id="{8EDF8491-D3D3-344A-8575-3EDA1458A552}"/>
              </a:ext>
            </a:extLst>
          </p:cNvPr>
          <p:cNvSpPr txBox="1"/>
          <p:nvPr/>
        </p:nvSpPr>
        <p:spPr bwMode="auto">
          <a:xfrm>
            <a:off x="-126032" y="4216022"/>
            <a:ext cx="132184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b" anchorCtr="0">
            <a:spAutoFit/>
          </a:bodyPr>
          <a:lstStyle/>
          <a:p>
            <a:pPr algn="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Patients </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at Risk, n</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LEN + Pembro</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TPC</a:t>
            </a:r>
          </a:p>
        </p:txBody>
      </p:sp>
      <p:sp>
        <p:nvSpPr>
          <p:cNvPr id="54" name="TextBox 53">
            <a:extLst>
              <a:ext uri="{FF2B5EF4-FFF2-40B4-BE49-F238E27FC236}">
                <a16:creationId xmlns:a16="http://schemas.microsoft.com/office/drawing/2014/main" id="{CB7161C7-749A-9F47-8F0F-F4D9DAA3BA30}"/>
              </a:ext>
            </a:extLst>
          </p:cNvPr>
          <p:cNvSpPr txBox="1"/>
          <p:nvPr/>
        </p:nvSpPr>
        <p:spPr bwMode="auto">
          <a:xfrm>
            <a:off x="1085522" y="4585354"/>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198</a:t>
            </a:r>
          </a:p>
        </p:txBody>
      </p:sp>
      <p:sp>
        <p:nvSpPr>
          <p:cNvPr id="55" name="TextBox 54">
            <a:extLst>
              <a:ext uri="{FF2B5EF4-FFF2-40B4-BE49-F238E27FC236}">
                <a16:creationId xmlns:a16="http://schemas.microsoft.com/office/drawing/2014/main" id="{567FEDAE-D9C4-D248-9AFD-8BD3423731F2}"/>
              </a:ext>
            </a:extLst>
          </p:cNvPr>
          <p:cNvSpPr txBox="1"/>
          <p:nvPr/>
        </p:nvSpPr>
        <p:spPr bwMode="auto">
          <a:xfrm>
            <a:off x="1348467" y="4585354"/>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152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113</a:t>
            </a:r>
          </a:p>
        </p:txBody>
      </p:sp>
      <p:sp>
        <p:nvSpPr>
          <p:cNvPr id="56" name="TextBox 55">
            <a:extLst>
              <a:ext uri="{FF2B5EF4-FFF2-40B4-BE49-F238E27FC236}">
                <a16:creationId xmlns:a16="http://schemas.microsoft.com/office/drawing/2014/main" id="{6A4C03B3-B65E-9246-9CB1-DACC432BC89C}"/>
              </a:ext>
            </a:extLst>
          </p:cNvPr>
          <p:cNvSpPr txBox="1"/>
          <p:nvPr/>
        </p:nvSpPr>
        <p:spPr bwMode="auto">
          <a:xfrm>
            <a:off x="1611412" y="4585354"/>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59</a:t>
            </a:r>
          </a:p>
        </p:txBody>
      </p:sp>
      <p:sp>
        <p:nvSpPr>
          <p:cNvPr id="57" name="TextBox 56">
            <a:extLst>
              <a:ext uri="{FF2B5EF4-FFF2-40B4-BE49-F238E27FC236}">
                <a16:creationId xmlns:a16="http://schemas.microsoft.com/office/drawing/2014/main" id="{494E1358-0BB5-9A4F-8AB3-436C5454789B}"/>
              </a:ext>
            </a:extLst>
          </p:cNvPr>
          <p:cNvSpPr txBox="1"/>
          <p:nvPr/>
        </p:nvSpPr>
        <p:spPr bwMode="auto">
          <a:xfrm>
            <a:off x="1874357" y="4585354"/>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24</a:t>
            </a:r>
          </a:p>
        </p:txBody>
      </p:sp>
      <p:sp>
        <p:nvSpPr>
          <p:cNvPr id="58" name="TextBox 57">
            <a:extLst>
              <a:ext uri="{FF2B5EF4-FFF2-40B4-BE49-F238E27FC236}">
                <a16:creationId xmlns:a16="http://schemas.microsoft.com/office/drawing/2014/main" id="{E56790C3-CFB4-7C44-BCB0-A4E18AD80758}"/>
              </a:ext>
            </a:extLst>
          </p:cNvPr>
          <p:cNvSpPr txBox="1"/>
          <p:nvPr/>
        </p:nvSpPr>
        <p:spPr bwMode="auto">
          <a:xfrm>
            <a:off x="2137302" y="4585354"/>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10</a:t>
            </a:r>
          </a:p>
        </p:txBody>
      </p:sp>
      <p:sp>
        <p:nvSpPr>
          <p:cNvPr id="59" name="TextBox 58">
            <a:extLst>
              <a:ext uri="{FF2B5EF4-FFF2-40B4-BE49-F238E27FC236}">
                <a16:creationId xmlns:a16="http://schemas.microsoft.com/office/drawing/2014/main" id="{A29F9074-66BE-1744-AA12-4380258A1E23}"/>
              </a:ext>
            </a:extLst>
          </p:cNvPr>
          <p:cNvSpPr txBox="1"/>
          <p:nvPr/>
        </p:nvSpPr>
        <p:spPr bwMode="auto">
          <a:xfrm>
            <a:off x="2400247" y="4585354"/>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7</a:t>
            </a:r>
          </a:p>
        </p:txBody>
      </p:sp>
      <p:sp>
        <p:nvSpPr>
          <p:cNvPr id="60" name="TextBox 59">
            <a:extLst>
              <a:ext uri="{FF2B5EF4-FFF2-40B4-BE49-F238E27FC236}">
                <a16:creationId xmlns:a16="http://schemas.microsoft.com/office/drawing/2014/main" id="{31AFC2CD-9EA2-4842-8B26-0FDEF47D50D6}"/>
              </a:ext>
            </a:extLst>
          </p:cNvPr>
          <p:cNvSpPr txBox="1"/>
          <p:nvPr/>
        </p:nvSpPr>
        <p:spPr bwMode="auto">
          <a:xfrm>
            <a:off x="2663192" y="4585354"/>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a:t>
            </a:r>
          </a:p>
        </p:txBody>
      </p:sp>
      <p:sp>
        <p:nvSpPr>
          <p:cNvPr id="61" name="TextBox 60">
            <a:extLst>
              <a:ext uri="{FF2B5EF4-FFF2-40B4-BE49-F238E27FC236}">
                <a16:creationId xmlns:a16="http://schemas.microsoft.com/office/drawing/2014/main" id="{877A6056-239A-2D46-A990-C8973980152A}"/>
              </a:ext>
            </a:extLst>
          </p:cNvPr>
          <p:cNvSpPr txBox="1"/>
          <p:nvPr/>
        </p:nvSpPr>
        <p:spPr bwMode="auto">
          <a:xfrm>
            <a:off x="2926137" y="4585354"/>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a:t>
            </a:r>
          </a:p>
        </p:txBody>
      </p:sp>
      <p:sp>
        <p:nvSpPr>
          <p:cNvPr id="62" name="TextBox 61">
            <a:extLst>
              <a:ext uri="{FF2B5EF4-FFF2-40B4-BE49-F238E27FC236}">
                <a16:creationId xmlns:a16="http://schemas.microsoft.com/office/drawing/2014/main" id="{C0977DCC-9189-0F4A-8D74-ACF9C56ADB7C}"/>
              </a:ext>
            </a:extLst>
          </p:cNvPr>
          <p:cNvSpPr txBox="1"/>
          <p:nvPr/>
        </p:nvSpPr>
        <p:spPr bwMode="auto">
          <a:xfrm>
            <a:off x="3189082" y="4585354"/>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a:t>
            </a:r>
          </a:p>
        </p:txBody>
      </p:sp>
      <p:sp>
        <p:nvSpPr>
          <p:cNvPr id="63" name="TextBox 62">
            <a:extLst>
              <a:ext uri="{FF2B5EF4-FFF2-40B4-BE49-F238E27FC236}">
                <a16:creationId xmlns:a16="http://schemas.microsoft.com/office/drawing/2014/main" id="{3D421049-4D8D-BC46-BB33-7C002573DD9B}"/>
              </a:ext>
            </a:extLst>
          </p:cNvPr>
          <p:cNvSpPr txBox="1"/>
          <p:nvPr/>
        </p:nvSpPr>
        <p:spPr bwMode="auto">
          <a:xfrm>
            <a:off x="3452026" y="4585354"/>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p>
        </p:txBody>
      </p:sp>
      <p:sp>
        <p:nvSpPr>
          <p:cNvPr id="12" name="TextBox 11">
            <a:extLst>
              <a:ext uri="{FF2B5EF4-FFF2-40B4-BE49-F238E27FC236}">
                <a16:creationId xmlns:a16="http://schemas.microsoft.com/office/drawing/2014/main" id="{9A4E415B-63ED-DE4C-99E4-394D0D23E3FB}"/>
              </a:ext>
            </a:extLst>
          </p:cNvPr>
          <p:cNvSpPr txBox="1"/>
          <p:nvPr/>
        </p:nvSpPr>
        <p:spPr bwMode="auto">
          <a:xfrm>
            <a:off x="1310394" y="4339223"/>
            <a:ext cx="23381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cxnSp>
        <p:nvCxnSpPr>
          <p:cNvPr id="15" name="Straight Connector 14">
            <a:extLst>
              <a:ext uri="{FF2B5EF4-FFF2-40B4-BE49-F238E27FC236}">
                <a16:creationId xmlns:a16="http://schemas.microsoft.com/office/drawing/2014/main" id="{9B6A60D8-6D7E-4345-92C2-AA7753FA0376}"/>
              </a:ext>
            </a:extLst>
          </p:cNvPr>
          <p:cNvCxnSpPr>
            <a:cxnSpLocks/>
          </p:cNvCxnSpPr>
          <p:nvPr/>
        </p:nvCxnSpPr>
        <p:spPr bwMode="auto">
          <a:xfrm flipV="1">
            <a:off x="1332824" y="1737736"/>
            <a:ext cx="0" cy="2404255"/>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C1128ED9-9E77-244E-AE99-1BE33F3B8504}"/>
              </a:ext>
            </a:extLst>
          </p:cNvPr>
          <p:cNvCxnSpPr>
            <a:cxnSpLocks/>
          </p:cNvCxnSpPr>
          <p:nvPr/>
        </p:nvCxnSpPr>
        <p:spPr bwMode="auto">
          <a:xfrm>
            <a:off x="1348467" y="4109987"/>
            <a:ext cx="2347635"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1C4CB520-D8E5-314F-8BD5-46B3D1050CE5}"/>
              </a:ext>
            </a:extLst>
          </p:cNvPr>
          <p:cNvCxnSpPr>
            <a:cxnSpLocks/>
          </p:cNvCxnSpPr>
          <p:nvPr/>
        </p:nvCxnSpPr>
        <p:spPr bwMode="auto">
          <a:xfrm>
            <a:off x="1332824" y="41099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D0A4B2C6-2B41-BF41-AB7E-E2E9CF7D1274}"/>
              </a:ext>
            </a:extLst>
          </p:cNvPr>
          <p:cNvCxnSpPr>
            <a:cxnSpLocks/>
          </p:cNvCxnSpPr>
          <p:nvPr/>
        </p:nvCxnSpPr>
        <p:spPr bwMode="auto">
          <a:xfrm>
            <a:off x="1593272" y="41099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AEC3E651-37F1-3442-8E34-4B96DCF3B75F}"/>
              </a:ext>
            </a:extLst>
          </p:cNvPr>
          <p:cNvCxnSpPr>
            <a:cxnSpLocks/>
          </p:cNvCxnSpPr>
          <p:nvPr/>
        </p:nvCxnSpPr>
        <p:spPr bwMode="auto">
          <a:xfrm>
            <a:off x="1853720" y="41099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FEFE78B5-6752-C94F-85F1-B79300064BCB}"/>
              </a:ext>
            </a:extLst>
          </p:cNvPr>
          <p:cNvCxnSpPr>
            <a:cxnSpLocks/>
          </p:cNvCxnSpPr>
          <p:nvPr/>
        </p:nvCxnSpPr>
        <p:spPr bwMode="auto">
          <a:xfrm>
            <a:off x="2114168" y="41099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355F8586-C7F0-9949-B3A7-9A7CB5DA9FED}"/>
              </a:ext>
            </a:extLst>
          </p:cNvPr>
          <p:cNvCxnSpPr>
            <a:cxnSpLocks/>
          </p:cNvCxnSpPr>
          <p:nvPr/>
        </p:nvCxnSpPr>
        <p:spPr bwMode="auto">
          <a:xfrm>
            <a:off x="2374616" y="41099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A489B4E3-0990-B748-A1BA-C23A401259B3}"/>
              </a:ext>
            </a:extLst>
          </p:cNvPr>
          <p:cNvCxnSpPr>
            <a:cxnSpLocks/>
          </p:cNvCxnSpPr>
          <p:nvPr/>
        </p:nvCxnSpPr>
        <p:spPr bwMode="auto">
          <a:xfrm>
            <a:off x="2635064" y="41099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5F447EF3-3F06-8147-9B99-EDAACB377889}"/>
              </a:ext>
            </a:extLst>
          </p:cNvPr>
          <p:cNvCxnSpPr>
            <a:cxnSpLocks/>
          </p:cNvCxnSpPr>
          <p:nvPr/>
        </p:nvCxnSpPr>
        <p:spPr bwMode="auto">
          <a:xfrm>
            <a:off x="2895512" y="41099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22C07120-DFF2-9744-BDC5-9C9012DCC59A}"/>
              </a:ext>
            </a:extLst>
          </p:cNvPr>
          <p:cNvCxnSpPr>
            <a:cxnSpLocks/>
          </p:cNvCxnSpPr>
          <p:nvPr/>
        </p:nvCxnSpPr>
        <p:spPr bwMode="auto">
          <a:xfrm>
            <a:off x="3155960" y="41099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F7417978-C133-4B45-8350-D9AC7EAC95E1}"/>
              </a:ext>
            </a:extLst>
          </p:cNvPr>
          <p:cNvCxnSpPr>
            <a:cxnSpLocks/>
          </p:cNvCxnSpPr>
          <p:nvPr/>
        </p:nvCxnSpPr>
        <p:spPr bwMode="auto">
          <a:xfrm>
            <a:off x="3416408" y="41099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D4B5C4FC-9B1F-6E40-8A19-DE66914F2BE1}"/>
              </a:ext>
            </a:extLst>
          </p:cNvPr>
          <p:cNvCxnSpPr>
            <a:cxnSpLocks/>
          </p:cNvCxnSpPr>
          <p:nvPr/>
        </p:nvCxnSpPr>
        <p:spPr bwMode="auto">
          <a:xfrm>
            <a:off x="3676852" y="410998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307075EE-88E8-B94A-98CE-373C1B239790}"/>
              </a:ext>
            </a:extLst>
          </p:cNvPr>
          <p:cNvCxnSpPr>
            <a:cxnSpLocks/>
          </p:cNvCxnSpPr>
          <p:nvPr/>
        </p:nvCxnSpPr>
        <p:spPr bwMode="auto">
          <a:xfrm flipH="1">
            <a:off x="1263190" y="175031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46D1ED2C-5382-E24E-8AE2-C614683CE78D}"/>
              </a:ext>
            </a:extLst>
          </p:cNvPr>
          <p:cNvCxnSpPr>
            <a:cxnSpLocks/>
          </p:cNvCxnSpPr>
          <p:nvPr/>
        </p:nvCxnSpPr>
        <p:spPr bwMode="auto">
          <a:xfrm flipH="1">
            <a:off x="1263190" y="198627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BF5BBF8C-1434-B54C-96EE-B30AB9644AC0}"/>
              </a:ext>
            </a:extLst>
          </p:cNvPr>
          <p:cNvCxnSpPr>
            <a:cxnSpLocks/>
          </p:cNvCxnSpPr>
          <p:nvPr/>
        </p:nvCxnSpPr>
        <p:spPr bwMode="auto">
          <a:xfrm flipH="1">
            <a:off x="1263190" y="222224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C7BAFD7F-6FDA-D049-9E62-7958AFFBFB65}"/>
              </a:ext>
            </a:extLst>
          </p:cNvPr>
          <p:cNvCxnSpPr>
            <a:cxnSpLocks/>
          </p:cNvCxnSpPr>
          <p:nvPr/>
        </p:nvCxnSpPr>
        <p:spPr bwMode="auto">
          <a:xfrm flipH="1">
            <a:off x="1263190" y="245821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5291E589-E935-D344-B3C2-40AE417995BE}"/>
              </a:ext>
            </a:extLst>
          </p:cNvPr>
          <p:cNvCxnSpPr>
            <a:cxnSpLocks/>
          </p:cNvCxnSpPr>
          <p:nvPr/>
        </p:nvCxnSpPr>
        <p:spPr bwMode="auto">
          <a:xfrm flipH="1">
            <a:off x="1263190" y="269418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3F7A26BC-0A88-814E-B93B-D5F913B88116}"/>
              </a:ext>
            </a:extLst>
          </p:cNvPr>
          <p:cNvCxnSpPr>
            <a:cxnSpLocks/>
          </p:cNvCxnSpPr>
          <p:nvPr/>
        </p:nvCxnSpPr>
        <p:spPr bwMode="auto">
          <a:xfrm flipH="1">
            <a:off x="1263190" y="293015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410EC11C-0EE1-5A4F-9394-C3D04B91C532}"/>
              </a:ext>
            </a:extLst>
          </p:cNvPr>
          <p:cNvCxnSpPr>
            <a:cxnSpLocks/>
          </p:cNvCxnSpPr>
          <p:nvPr/>
        </p:nvCxnSpPr>
        <p:spPr bwMode="auto">
          <a:xfrm flipH="1">
            <a:off x="1263190" y="316611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27B3CACA-7B2A-0E4E-9376-EC75402B83AC}"/>
              </a:ext>
            </a:extLst>
          </p:cNvPr>
          <p:cNvCxnSpPr>
            <a:cxnSpLocks/>
          </p:cNvCxnSpPr>
          <p:nvPr/>
        </p:nvCxnSpPr>
        <p:spPr bwMode="auto">
          <a:xfrm flipH="1">
            <a:off x="1263190" y="340208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41C658CD-B90F-9240-8E48-246B5E64309A}"/>
              </a:ext>
            </a:extLst>
          </p:cNvPr>
          <p:cNvCxnSpPr>
            <a:cxnSpLocks/>
          </p:cNvCxnSpPr>
          <p:nvPr/>
        </p:nvCxnSpPr>
        <p:spPr bwMode="auto">
          <a:xfrm flipH="1">
            <a:off x="1263190" y="363805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6B6A1B6D-A8C9-F142-B0E8-67CBE3C93C85}"/>
              </a:ext>
            </a:extLst>
          </p:cNvPr>
          <p:cNvCxnSpPr>
            <a:cxnSpLocks/>
          </p:cNvCxnSpPr>
          <p:nvPr/>
        </p:nvCxnSpPr>
        <p:spPr bwMode="auto">
          <a:xfrm flipH="1">
            <a:off x="1263190" y="387402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6FF6ED4B-1670-284E-A129-C984BB768544}"/>
              </a:ext>
            </a:extLst>
          </p:cNvPr>
          <p:cNvCxnSpPr>
            <a:cxnSpLocks/>
          </p:cNvCxnSpPr>
          <p:nvPr/>
        </p:nvCxnSpPr>
        <p:spPr bwMode="auto">
          <a:xfrm flipH="1">
            <a:off x="1263190" y="4109987"/>
            <a:ext cx="64008" cy="0"/>
          </a:xfrm>
          <a:prstGeom prst="line">
            <a:avLst/>
          </a:prstGeom>
          <a:noFill/>
          <a:ln w="28575" cap="flat" cmpd="sng" algn="ctr">
            <a:solidFill>
              <a:schemeClr val="bg1"/>
            </a:solidFill>
            <a:prstDash val="solid"/>
            <a:round/>
            <a:headEnd type="none" w="med" len="med"/>
            <a:tailEnd type="none" w="med" len="med"/>
          </a:ln>
          <a:effectLst/>
        </p:spPr>
      </p:cxnSp>
      <p:sp>
        <p:nvSpPr>
          <p:cNvPr id="24" name="TextBox 23">
            <a:extLst>
              <a:ext uri="{FF2B5EF4-FFF2-40B4-BE49-F238E27FC236}">
                <a16:creationId xmlns:a16="http://schemas.microsoft.com/office/drawing/2014/main" id="{58B4D1E5-5428-FA42-AEA6-E615164BBA1F}"/>
              </a:ext>
            </a:extLst>
          </p:cNvPr>
          <p:cNvSpPr txBox="1"/>
          <p:nvPr/>
        </p:nvSpPr>
        <p:spPr bwMode="auto">
          <a:xfrm>
            <a:off x="753321" y="1588190"/>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94" name="TextBox 93">
            <a:extLst>
              <a:ext uri="{FF2B5EF4-FFF2-40B4-BE49-F238E27FC236}">
                <a16:creationId xmlns:a16="http://schemas.microsoft.com/office/drawing/2014/main" id="{FD1FB15E-4B09-8146-ADAD-C9E4AF4DEC5C}"/>
              </a:ext>
            </a:extLst>
          </p:cNvPr>
          <p:cNvSpPr txBox="1"/>
          <p:nvPr/>
        </p:nvSpPr>
        <p:spPr bwMode="auto">
          <a:xfrm>
            <a:off x="753321" y="1823388"/>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90</a:t>
            </a:r>
          </a:p>
        </p:txBody>
      </p:sp>
      <p:sp>
        <p:nvSpPr>
          <p:cNvPr id="95" name="TextBox 94">
            <a:extLst>
              <a:ext uri="{FF2B5EF4-FFF2-40B4-BE49-F238E27FC236}">
                <a16:creationId xmlns:a16="http://schemas.microsoft.com/office/drawing/2014/main" id="{476E118A-3B5B-2945-8AA3-A757F9D0D2CD}"/>
              </a:ext>
            </a:extLst>
          </p:cNvPr>
          <p:cNvSpPr txBox="1"/>
          <p:nvPr/>
        </p:nvSpPr>
        <p:spPr bwMode="auto">
          <a:xfrm>
            <a:off x="753321" y="2058586"/>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96" name="TextBox 95">
            <a:extLst>
              <a:ext uri="{FF2B5EF4-FFF2-40B4-BE49-F238E27FC236}">
                <a16:creationId xmlns:a16="http://schemas.microsoft.com/office/drawing/2014/main" id="{471EDD77-BC06-9B49-AE96-D3EE19A70109}"/>
              </a:ext>
            </a:extLst>
          </p:cNvPr>
          <p:cNvSpPr txBox="1"/>
          <p:nvPr/>
        </p:nvSpPr>
        <p:spPr bwMode="auto">
          <a:xfrm>
            <a:off x="744141" y="2302804"/>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70</a:t>
            </a:r>
          </a:p>
        </p:txBody>
      </p:sp>
      <p:sp>
        <p:nvSpPr>
          <p:cNvPr id="97" name="TextBox 96">
            <a:extLst>
              <a:ext uri="{FF2B5EF4-FFF2-40B4-BE49-F238E27FC236}">
                <a16:creationId xmlns:a16="http://schemas.microsoft.com/office/drawing/2014/main" id="{0F780FF3-99EF-F040-AEFF-0709930F88D8}"/>
              </a:ext>
            </a:extLst>
          </p:cNvPr>
          <p:cNvSpPr txBox="1"/>
          <p:nvPr/>
        </p:nvSpPr>
        <p:spPr bwMode="auto">
          <a:xfrm>
            <a:off x="753321" y="2528982"/>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98" name="TextBox 97">
            <a:extLst>
              <a:ext uri="{FF2B5EF4-FFF2-40B4-BE49-F238E27FC236}">
                <a16:creationId xmlns:a16="http://schemas.microsoft.com/office/drawing/2014/main" id="{C209234D-E4D4-104E-956F-798853C881E1}"/>
              </a:ext>
            </a:extLst>
          </p:cNvPr>
          <p:cNvSpPr txBox="1"/>
          <p:nvPr/>
        </p:nvSpPr>
        <p:spPr bwMode="auto">
          <a:xfrm>
            <a:off x="753321" y="2764180"/>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99" name="TextBox 98">
            <a:extLst>
              <a:ext uri="{FF2B5EF4-FFF2-40B4-BE49-F238E27FC236}">
                <a16:creationId xmlns:a16="http://schemas.microsoft.com/office/drawing/2014/main" id="{92B7EF71-551C-7B4A-B2BB-875BDB0A8674}"/>
              </a:ext>
            </a:extLst>
          </p:cNvPr>
          <p:cNvSpPr txBox="1"/>
          <p:nvPr/>
        </p:nvSpPr>
        <p:spPr bwMode="auto">
          <a:xfrm>
            <a:off x="753321" y="2999378"/>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101" name="TextBox 100">
            <a:extLst>
              <a:ext uri="{FF2B5EF4-FFF2-40B4-BE49-F238E27FC236}">
                <a16:creationId xmlns:a16="http://schemas.microsoft.com/office/drawing/2014/main" id="{364FE188-90A1-4641-AF19-5470A3D0095D}"/>
              </a:ext>
            </a:extLst>
          </p:cNvPr>
          <p:cNvSpPr txBox="1"/>
          <p:nvPr/>
        </p:nvSpPr>
        <p:spPr bwMode="auto">
          <a:xfrm>
            <a:off x="753321" y="3469774"/>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102" name="TextBox 101">
            <a:extLst>
              <a:ext uri="{FF2B5EF4-FFF2-40B4-BE49-F238E27FC236}">
                <a16:creationId xmlns:a16="http://schemas.microsoft.com/office/drawing/2014/main" id="{5DFDC536-C44D-8E4F-A3D0-E2FF9E2E166E}"/>
              </a:ext>
            </a:extLst>
          </p:cNvPr>
          <p:cNvSpPr txBox="1"/>
          <p:nvPr/>
        </p:nvSpPr>
        <p:spPr bwMode="auto">
          <a:xfrm>
            <a:off x="753321" y="3704972"/>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103" name="TextBox 102">
            <a:extLst>
              <a:ext uri="{FF2B5EF4-FFF2-40B4-BE49-F238E27FC236}">
                <a16:creationId xmlns:a16="http://schemas.microsoft.com/office/drawing/2014/main" id="{31BB46B6-2822-D84F-AF2E-8E6A386160D5}"/>
              </a:ext>
            </a:extLst>
          </p:cNvPr>
          <p:cNvSpPr txBox="1"/>
          <p:nvPr/>
        </p:nvSpPr>
        <p:spPr bwMode="auto">
          <a:xfrm>
            <a:off x="753321" y="3940173"/>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04" name="TextBox 103">
            <a:extLst>
              <a:ext uri="{FF2B5EF4-FFF2-40B4-BE49-F238E27FC236}">
                <a16:creationId xmlns:a16="http://schemas.microsoft.com/office/drawing/2014/main" id="{D535F1F4-7A4B-A142-BAAA-FF78B7F77D74}"/>
              </a:ext>
            </a:extLst>
          </p:cNvPr>
          <p:cNvSpPr txBox="1"/>
          <p:nvPr/>
        </p:nvSpPr>
        <p:spPr bwMode="auto">
          <a:xfrm rot="16200000">
            <a:off x="-499524" y="2729298"/>
            <a:ext cx="25893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PFS (%)</a:t>
            </a:r>
          </a:p>
        </p:txBody>
      </p:sp>
      <p:cxnSp>
        <p:nvCxnSpPr>
          <p:cNvPr id="26" name="Straight Connector 25">
            <a:extLst>
              <a:ext uri="{FF2B5EF4-FFF2-40B4-BE49-F238E27FC236}">
                <a16:creationId xmlns:a16="http://schemas.microsoft.com/office/drawing/2014/main" id="{41A75F7A-C3DB-EE45-916A-1654C486CB20}"/>
              </a:ext>
            </a:extLst>
          </p:cNvPr>
          <p:cNvCxnSpPr>
            <a:cxnSpLocks/>
          </p:cNvCxnSpPr>
          <p:nvPr/>
        </p:nvCxnSpPr>
        <p:spPr bwMode="auto">
          <a:xfrm flipV="1">
            <a:off x="1336005" y="2927452"/>
            <a:ext cx="2329383" cy="0"/>
          </a:xfrm>
          <a:prstGeom prst="line">
            <a:avLst/>
          </a:prstGeom>
          <a:noFill/>
          <a:ln w="28575" cap="flat" cmpd="sng" algn="ctr">
            <a:solidFill>
              <a:schemeClr val="bg1"/>
            </a:solidFill>
            <a:prstDash val="sysDot"/>
            <a:round/>
            <a:headEnd type="none" w="med" len="med"/>
            <a:tailEnd type="none" w="med" len="med"/>
          </a:ln>
          <a:effectLst/>
        </p:spPr>
      </p:cxnSp>
      <p:sp>
        <p:nvSpPr>
          <p:cNvPr id="107" name="TextBox 106">
            <a:extLst>
              <a:ext uri="{FF2B5EF4-FFF2-40B4-BE49-F238E27FC236}">
                <a16:creationId xmlns:a16="http://schemas.microsoft.com/office/drawing/2014/main" id="{52753E99-FAEE-584E-A2D2-91DD0FCA9FDD}"/>
              </a:ext>
            </a:extLst>
          </p:cNvPr>
          <p:cNvSpPr txBox="1"/>
          <p:nvPr/>
        </p:nvSpPr>
        <p:spPr bwMode="auto">
          <a:xfrm>
            <a:off x="3437900" y="4114694"/>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27</a:t>
            </a:r>
          </a:p>
        </p:txBody>
      </p:sp>
      <p:sp>
        <p:nvSpPr>
          <p:cNvPr id="108" name="TextBox 107">
            <a:extLst>
              <a:ext uri="{FF2B5EF4-FFF2-40B4-BE49-F238E27FC236}">
                <a16:creationId xmlns:a16="http://schemas.microsoft.com/office/drawing/2014/main" id="{40025A4A-015E-8B4D-BC5E-24BDCB79F35A}"/>
              </a:ext>
            </a:extLst>
          </p:cNvPr>
          <p:cNvSpPr txBox="1"/>
          <p:nvPr/>
        </p:nvSpPr>
        <p:spPr bwMode="auto">
          <a:xfrm>
            <a:off x="1078676" y="4114694"/>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09" name="TextBox 108">
            <a:extLst>
              <a:ext uri="{FF2B5EF4-FFF2-40B4-BE49-F238E27FC236}">
                <a16:creationId xmlns:a16="http://schemas.microsoft.com/office/drawing/2014/main" id="{53AB465E-01EF-3F43-9CA7-0C43684B36C6}"/>
              </a:ext>
            </a:extLst>
          </p:cNvPr>
          <p:cNvSpPr txBox="1"/>
          <p:nvPr/>
        </p:nvSpPr>
        <p:spPr bwMode="auto">
          <a:xfrm>
            <a:off x="1340812" y="4114694"/>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sp>
        <p:nvSpPr>
          <p:cNvPr id="110" name="TextBox 109">
            <a:extLst>
              <a:ext uri="{FF2B5EF4-FFF2-40B4-BE49-F238E27FC236}">
                <a16:creationId xmlns:a16="http://schemas.microsoft.com/office/drawing/2014/main" id="{45AD186F-2AE4-634D-A2CF-928353610586}"/>
              </a:ext>
            </a:extLst>
          </p:cNvPr>
          <p:cNvSpPr txBox="1"/>
          <p:nvPr/>
        </p:nvSpPr>
        <p:spPr bwMode="auto">
          <a:xfrm>
            <a:off x="1602948" y="4114694"/>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111" name="TextBox 110">
            <a:extLst>
              <a:ext uri="{FF2B5EF4-FFF2-40B4-BE49-F238E27FC236}">
                <a16:creationId xmlns:a16="http://schemas.microsoft.com/office/drawing/2014/main" id="{125AEDCD-E5AC-2A48-8B22-8C2691A9F9D3}"/>
              </a:ext>
            </a:extLst>
          </p:cNvPr>
          <p:cNvSpPr txBox="1"/>
          <p:nvPr/>
        </p:nvSpPr>
        <p:spPr bwMode="auto">
          <a:xfrm>
            <a:off x="1865084" y="4114694"/>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a:t>
            </a:r>
          </a:p>
        </p:txBody>
      </p:sp>
      <p:sp>
        <p:nvSpPr>
          <p:cNvPr id="112" name="TextBox 111">
            <a:extLst>
              <a:ext uri="{FF2B5EF4-FFF2-40B4-BE49-F238E27FC236}">
                <a16:creationId xmlns:a16="http://schemas.microsoft.com/office/drawing/2014/main" id="{2D48205A-7AEB-2840-B194-56FFDBF21ABE}"/>
              </a:ext>
            </a:extLst>
          </p:cNvPr>
          <p:cNvSpPr txBox="1"/>
          <p:nvPr/>
        </p:nvSpPr>
        <p:spPr bwMode="auto">
          <a:xfrm>
            <a:off x="2127220" y="4114694"/>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113" name="TextBox 112">
            <a:extLst>
              <a:ext uri="{FF2B5EF4-FFF2-40B4-BE49-F238E27FC236}">
                <a16:creationId xmlns:a16="http://schemas.microsoft.com/office/drawing/2014/main" id="{D39CF2A5-8739-CC46-B003-CC7C3EF3C11A}"/>
              </a:ext>
            </a:extLst>
          </p:cNvPr>
          <p:cNvSpPr txBox="1"/>
          <p:nvPr/>
        </p:nvSpPr>
        <p:spPr bwMode="auto">
          <a:xfrm>
            <a:off x="2389356" y="4114694"/>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114" name="TextBox 113">
            <a:extLst>
              <a:ext uri="{FF2B5EF4-FFF2-40B4-BE49-F238E27FC236}">
                <a16:creationId xmlns:a16="http://schemas.microsoft.com/office/drawing/2014/main" id="{D8486E63-3274-914A-A604-0C9575903660}"/>
              </a:ext>
            </a:extLst>
          </p:cNvPr>
          <p:cNvSpPr txBox="1"/>
          <p:nvPr/>
        </p:nvSpPr>
        <p:spPr bwMode="auto">
          <a:xfrm>
            <a:off x="2651492" y="4114694"/>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115" name="TextBox 114">
            <a:extLst>
              <a:ext uri="{FF2B5EF4-FFF2-40B4-BE49-F238E27FC236}">
                <a16:creationId xmlns:a16="http://schemas.microsoft.com/office/drawing/2014/main" id="{B2D128EB-75D2-4F42-861E-F976960D406E}"/>
              </a:ext>
            </a:extLst>
          </p:cNvPr>
          <p:cNvSpPr txBox="1"/>
          <p:nvPr/>
        </p:nvSpPr>
        <p:spPr bwMode="auto">
          <a:xfrm>
            <a:off x="2913628" y="4114694"/>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sp>
        <p:nvSpPr>
          <p:cNvPr id="116" name="TextBox 115">
            <a:extLst>
              <a:ext uri="{FF2B5EF4-FFF2-40B4-BE49-F238E27FC236}">
                <a16:creationId xmlns:a16="http://schemas.microsoft.com/office/drawing/2014/main" id="{00B192CC-7740-5247-93B0-0F7FCE8C5CAE}"/>
              </a:ext>
            </a:extLst>
          </p:cNvPr>
          <p:cNvSpPr txBox="1"/>
          <p:nvPr/>
        </p:nvSpPr>
        <p:spPr bwMode="auto">
          <a:xfrm>
            <a:off x="3175764" y="4114694"/>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119" name="TextBox 118">
            <a:extLst>
              <a:ext uri="{FF2B5EF4-FFF2-40B4-BE49-F238E27FC236}">
                <a16:creationId xmlns:a16="http://schemas.microsoft.com/office/drawing/2014/main" id="{EE64F769-8F1A-844E-B675-C0876009776D}"/>
              </a:ext>
            </a:extLst>
          </p:cNvPr>
          <p:cNvSpPr txBox="1"/>
          <p:nvPr/>
        </p:nvSpPr>
        <p:spPr bwMode="auto">
          <a:xfrm>
            <a:off x="4467100" y="3232483"/>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121" name="TextBox 120">
            <a:extLst>
              <a:ext uri="{FF2B5EF4-FFF2-40B4-BE49-F238E27FC236}">
                <a16:creationId xmlns:a16="http://schemas.microsoft.com/office/drawing/2014/main" id="{29D0D90D-5DE2-DF4D-A578-8CC39793621E}"/>
              </a:ext>
            </a:extLst>
          </p:cNvPr>
          <p:cNvSpPr txBox="1"/>
          <p:nvPr/>
        </p:nvSpPr>
        <p:spPr bwMode="auto">
          <a:xfrm>
            <a:off x="4799301" y="4583261"/>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112</a:t>
            </a:r>
          </a:p>
        </p:txBody>
      </p:sp>
      <p:sp>
        <p:nvSpPr>
          <p:cNvPr id="122" name="TextBox 121">
            <a:extLst>
              <a:ext uri="{FF2B5EF4-FFF2-40B4-BE49-F238E27FC236}">
                <a16:creationId xmlns:a16="http://schemas.microsoft.com/office/drawing/2014/main" id="{94F312A1-A115-B048-A853-863B0C7A9AF4}"/>
              </a:ext>
            </a:extLst>
          </p:cNvPr>
          <p:cNvSpPr txBox="1"/>
          <p:nvPr/>
        </p:nvSpPr>
        <p:spPr bwMode="auto">
          <a:xfrm>
            <a:off x="5062246" y="4583261"/>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48</a:t>
            </a:r>
          </a:p>
        </p:txBody>
      </p:sp>
      <p:sp>
        <p:nvSpPr>
          <p:cNvPr id="124" name="TextBox 123">
            <a:extLst>
              <a:ext uri="{FF2B5EF4-FFF2-40B4-BE49-F238E27FC236}">
                <a16:creationId xmlns:a16="http://schemas.microsoft.com/office/drawing/2014/main" id="{AE495C90-E36D-A243-8EE8-CD0DB1AD5A0E}"/>
              </a:ext>
            </a:extLst>
          </p:cNvPr>
          <p:cNvSpPr txBox="1"/>
          <p:nvPr/>
        </p:nvSpPr>
        <p:spPr bwMode="auto">
          <a:xfrm>
            <a:off x="5325191" y="4583261"/>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22</a:t>
            </a:r>
          </a:p>
        </p:txBody>
      </p:sp>
      <p:sp>
        <p:nvSpPr>
          <p:cNvPr id="125" name="TextBox 124">
            <a:extLst>
              <a:ext uri="{FF2B5EF4-FFF2-40B4-BE49-F238E27FC236}">
                <a16:creationId xmlns:a16="http://schemas.microsoft.com/office/drawing/2014/main" id="{1B4193B9-C281-664C-A87E-29F85E5BA42D}"/>
              </a:ext>
            </a:extLst>
          </p:cNvPr>
          <p:cNvSpPr txBox="1"/>
          <p:nvPr/>
        </p:nvSpPr>
        <p:spPr bwMode="auto">
          <a:xfrm>
            <a:off x="5588136" y="4583261"/>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11</a:t>
            </a:r>
          </a:p>
        </p:txBody>
      </p:sp>
      <p:sp>
        <p:nvSpPr>
          <p:cNvPr id="126" name="TextBox 125">
            <a:extLst>
              <a:ext uri="{FF2B5EF4-FFF2-40B4-BE49-F238E27FC236}">
                <a16:creationId xmlns:a16="http://schemas.microsoft.com/office/drawing/2014/main" id="{D5C47552-1857-1C4B-85FF-8780392F845C}"/>
              </a:ext>
            </a:extLst>
          </p:cNvPr>
          <p:cNvSpPr txBox="1"/>
          <p:nvPr/>
        </p:nvSpPr>
        <p:spPr bwMode="auto">
          <a:xfrm>
            <a:off x="5851081" y="4583261"/>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a:t>
            </a:r>
          </a:p>
        </p:txBody>
      </p:sp>
      <p:sp>
        <p:nvSpPr>
          <p:cNvPr id="127" name="TextBox 126">
            <a:extLst>
              <a:ext uri="{FF2B5EF4-FFF2-40B4-BE49-F238E27FC236}">
                <a16:creationId xmlns:a16="http://schemas.microsoft.com/office/drawing/2014/main" id="{4E1B3796-9FEF-3244-8983-6D7A51E63493}"/>
              </a:ext>
            </a:extLst>
          </p:cNvPr>
          <p:cNvSpPr txBox="1"/>
          <p:nvPr/>
        </p:nvSpPr>
        <p:spPr bwMode="auto">
          <a:xfrm>
            <a:off x="6114026" y="4583261"/>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a:t>
            </a:r>
          </a:p>
        </p:txBody>
      </p:sp>
      <p:sp>
        <p:nvSpPr>
          <p:cNvPr id="128" name="TextBox 127">
            <a:extLst>
              <a:ext uri="{FF2B5EF4-FFF2-40B4-BE49-F238E27FC236}">
                <a16:creationId xmlns:a16="http://schemas.microsoft.com/office/drawing/2014/main" id="{0A806A81-A90A-EA4F-A531-BE2139496C9D}"/>
              </a:ext>
            </a:extLst>
          </p:cNvPr>
          <p:cNvSpPr txBox="1"/>
          <p:nvPr/>
        </p:nvSpPr>
        <p:spPr bwMode="auto">
          <a:xfrm>
            <a:off x="6376971" y="4583261"/>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p>
        </p:txBody>
      </p:sp>
      <p:sp>
        <p:nvSpPr>
          <p:cNvPr id="129" name="TextBox 128">
            <a:extLst>
              <a:ext uri="{FF2B5EF4-FFF2-40B4-BE49-F238E27FC236}">
                <a16:creationId xmlns:a16="http://schemas.microsoft.com/office/drawing/2014/main" id="{EC7FBE17-1E53-7B4D-8F50-26464CCA698E}"/>
              </a:ext>
            </a:extLst>
          </p:cNvPr>
          <p:cNvSpPr txBox="1"/>
          <p:nvPr/>
        </p:nvSpPr>
        <p:spPr bwMode="auto">
          <a:xfrm>
            <a:off x="6639916" y="4583261"/>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p>
        </p:txBody>
      </p:sp>
      <p:sp>
        <p:nvSpPr>
          <p:cNvPr id="130" name="TextBox 129">
            <a:extLst>
              <a:ext uri="{FF2B5EF4-FFF2-40B4-BE49-F238E27FC236}">
                <a16:creationId xmlns:a16="http://schemas.microsoft.com/office/drawing/2014/main" id="{B63933DF-1EAC-5C4B-A1F8-8FF0A30E24B7}"/>
              </a:ext>
            </a:extLst>
          </p:cNvPr>
          <p:cNvSpPr txBox="1"/>
          <p:nvPr/>
        </p:nvSpPr>
        <p:spPr bwMode="auto">
          <a:xfrm>
            <a:off x="6902861" y="4583261"/>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p>
        </p:txBody>
      </p:sp>
      <p:sp>
        <p:nvSpPr>
          <p:cNvPr id="131" name="TextBox 130">
            <a:extLst>
              <a:ext uri="{FF2B5EF4-FFF2-40B4-BE49-F238E27FC236}">
                <a16:creationId xmlns:a16="http://schemas.microsoft.com/office/drawing/2014/main" id="{F3B7E65B-6CB6-E94B-96A7-2DDFCD6228A7}"/>
              </a:ext>
            </a:extLst>
          </p:cNvPr>
          <p:cNvSpPr txBox="1"/>
          <p:nvPr/>
        </p:nvSpPr>
        <p:spPr bwMode="auto">
          <a:xfrm>
            <a:off x="7165805" y="4583261"/>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p>
        </p:txBody>
      </p:sp>
      <p:sp>
        <p:nvSpPr>
          <p:cNvPr id="132" name="TextBox 131">
            <a:extLst>
              <a:ext uri="{FF2B5EF4-FFF2-40B4-BE49-F238E27FC236}">
                <a16:creationId xmlns:a16="http://schemas.microsoft.com/office/drawing/2014/main" id="{D2CB5A45-DF99-0647-9E31-AD5AE6F3737D}"/>
              </a:ext>
            </a:extLst>
          </p:cNvPr>
          <p:cNvSpPr txBox="1"/>
          <p:nvPr/>
        </p:nvSpPr>
        <p:spPr bwMode="auto">
          <a:xfrm>
            <a:off x="5024173" y="4337130"/>
            <a:ext cx="23381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cxnSp>
        <p:nvCxnSpPr>
          <p:cNvPr id="133" name="Straight Connector 132">
            <a:extLst>
              <a:ext uri="{FF2B5EF4-FFF2-40B4-BE49-F238E27FC236}">
                <a16:creationId xmlns:a16="http://schemas.microsoft.com/office/drawing/2014/main" id="{45C15D01-DC82-7F43-9046-2C03CA052802}"/>
              </a:ext>
            </a:extLst>
          </p:cNvPr>
          <p:cNvCxnSpPr>
            <a:cxnSpLocks/>
          </p:cNvCxnSpPr>
          <p:nvPr/>
        </p:nvCxnSpPr>
        <p:spPr bwMode="auto">
          <a:xfrm flipV="1">
            <a:off x="5046603" y="1735643"/>
            <a:ext cx="0" cy="2404255"/>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BD4CC971-92B0-B74F-9A20-D80A356CCCBE}"/>
              </a:ext>
            </a:extLst>
          </p:cNvPr>
          <p:cNvCxnSpPr>
            <a:cxnSpLocks/>
          </p:cNvCxnSpPr>
          <p:nvPr/>
        </p:nvCxnSpPr>
        <p:spPr bwMode="auto">
          <a:xfrm>
            <a:off x="5062246" y="4107894"/>
            <a:ext cx="2347635" cy="0"/>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3B3B272E-0130-FA45-8EDA-C0F7E42E01BC}"/>
              </a:ext>
            </a:extLst>
          </p:cNvPr>
          <p:cNvCxnSpPr>
            <a:cxnSpLocks/>
          </p:cNvCxnSpPr>
          <p:nvPr/>
        </p:nvCxnSpPr>
        <p:spPr bwMode="auto">
          <a:xfrm>
            <a:off x="5046603" y="410789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85CF7752-7233-3944-8584-41E3E94C4298}"/>
              </a:ext>
            </a:extLst>
          </p:cNvPr>
          <p:cNvCxnSpPr>
            <a:cxnSpLocks/>
          </p:cNvCxnSpPr>
          <p:nvPr/>
        </p:nvCxnSpPr>
        <p:spPr bwMode="auto">
          <a:xfrm>
            <a:off x="5307051" y="410789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08C91C27-D15E-AF45-B8AB-C03E6FF5BF7D}"/>
              </a:ext>
            </a:extLst>
          </p:cNvPr>
          <p:cNvCxnSpPr>
            <a:cxnSpLocks/>
          </p:cNvCxnSpPr>
          <p:nvPr/>
        </p:nvCxnSpPr>
        <p:spPr bwMode="auto">
          <a:xfrm>
            <a:off x="5567499" y="410789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318CBAF5-B95A-EB41-AD8B-E7F0F39D9821}"/>
              </a:ext>
            </a:extLst>
          </p:cNvPr>
          <p:cNvCxnSpPr>
            <a:cxnSpLocks/>
          </p:cNvCxnSpPr>
          <p:nvPr/>
        </p:nvCxnSpPr>
        <p:spPr bwMode="auto">
          <a:xfrm>
            <a:off x="5827947" y="410789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7592D7A2-149F-DE4C-B1D6-0BC9F5FD1C8B}"/>
              </a:ext>
            </a:extLst>
          </p:cNvPr>
          <p:cNvCxnSpPr>
            <a:cxnSpLocks/>
          </p:cNvCxnSpPr>
          <p:nvPr/>
        </p:nvCxnSpPr>
        <p:spPr bwMode="auto">
          <a:xfrm>
            <a:off x="6088395" y="410789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FC2AD408-10A1-5943-B2C0-06B1E74AF706}"/>
              </a:ext>
            </a:extLst>
          </p:cNvPr>
          <p:cNvCxnSpPr>
            <a:cxnSpLocks/>
          </p:cNvCxnSpPr>
          <p:nvPr/>
        </p:nvCxnSpPr>
        <p:spPr bwMode="auto">
          <a:xfrm>
            <a:off x="6348843" y="410789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E1FBBFAF-6298-FA41-8CE9-2B0EA055F16E}"/>
              </a:ext>
            </a:extLst>
          </p:cNvPr>
          <p:cNvCxnSpPr>
            <a:cxnSpLocks/>
          </p:cNvCxnSpPr>
          <p:nvPr/>
        </p:nvCxnSpPr>
        <p:spPr bwMode="auto">
          <a:xfrm>
            <a:off x="6609291" y="410789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D5622065-C2D1-A24B-93B7-3ADA4387DB4E}"/>
              </a:ext>
            </a:extLst>
          </p:cNvPr>
          <p:cNvCxnSpPr>
            <a:cxnSpLocks/>
          </p:cNvCxnSpPr>
          <p:nvPr/>
        </p:nvCxnSpPr>
        <p:spPr bwMode="auto">
          <a:xfrm>
            <a:off x="6869739" y="410789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7D32C6D9-541E-BF4F-8A12-06739ACFB306}"/>
              </a:ext>
            </a:extLst>
          </p:cNvPr>
          <p:cNvCxnSpPr>
            <a:cxnSpLocks/>
          </p:cNvCxnSpPr>
          <p:nvPr/>
        </p:nvCxnSpPr>
        <p:spPr bwMode="auto">
          <a:xfrm>
            <a:off x="7130187" y="410789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6F0DD781-B078-6743-9F5F-73F1F55A77F3}"/>
              </a:ext>
            </a:extLst>
          </p:cNvPr>
          <p:cNvCxnSpPr>
            <a:cxnSpLocks/>
          </p:cNvCxnSpPr>
          <p:nvPr/>
        </p:nvCxnSpPr>
        <p:spPr bwMode="auto">
          <a:xfrm>
            <a:off x="7390631" y="410789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67EE76F0-0B22-6341-9C32-AAAC23C20864}"/>
              </a:ext>
            </a:extLst>
          </p:cNvPr>
          <p:cNvCxnSpPr>
            <a:cxnSpLocks/>
          </p:cNvCxnSpPr>
          <p:nvPr/>
        </p:nvCxnSpPr>
        <p:spPr bwMode="auto">
          <a:xfrm flipH="1">
            <a:off x="4976969" y="174821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E04DD969-B744-9A43-88EE-4DDDAC9D1482}"/>
              </a:ext>
            </a:extLst>
          </p:cNvPr>
          <p:cNvCxnSpPr>
            <a:cxnSpLocks/>
          </p:cNvCxnSpPr>
          <p:nvPr/>
        </p:nvCxnSpPr>
        <p:spPr bwMode="auto">
          <a:xfrm flipH="1">
            <a:off x="4976969" y="198418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CEB91661-A2B3-DD4F-BC0E-A47EEAA2E483}"/>
              </a:ext>
            </a:extLst>
          </p:cNvPr>
          <p:cNvCxnSpPr>
            <a:cxnSpLocks/>
          </p:cNvCxnSpPr>
          <p:nvPr/>
        </p:nvCxnSpPr>
        <p:spPr bwMode="auto">
          <a:xfrm flipH="1">
            <a:off x="4976969" y="222015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9A355B82-2699-2B48-8745-28323BB4D33F}"/>
              </a:ext>
            </a:extLst>
          </p:cNvPr>
          <p:cNvCxnSpPr>
            <a:cxnSpLocks/>
          </p:cNvCxnSpPr>
          <p:nvPr/>
        </p:nvCxnSpPr>
        <p:spPr bwMode="auto">
          <a:xfrm flipH="1">
            <a:off x="4976969" y="245612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3F205F95-8815-5140-9AA7-1A8C58FE6E71}"/>
              </a:ext>
            </a:extLst>
          </p:cNvPr>
          <p:cNvCxnSpPr>
            <a:cxnSpLocks/>
          </p:cNvCxnSpPr>
          <p:nvPr/>
        </p:nvCxnSpPr>
        <p:spPr bwMode="auto">
          <a:xfrm flipH="1">
            <a:off x="4976969" y="269208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D88ACA78-D7DE-B947-9C2B-CCCAE398B2BC}"/>
              </a:ext>
            </a:extLst>
          </p:cNvPr>
          <p:cNvCxnSpPr>
            <a:cxnSpLocks/>
          </p:cNvCxnSpPr>
          <p:nvPr/>
        </p:nvCxnSpPr>
        <p:spPr bwMode="auto">
          <a:xfrm flipH="1">
            <a:off x="4976969" y="292805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B95E943A-0AF1-C145-AE59-712291539DB4}"/>
              </a:ext>
            </a:extLst>
          </p:cNvPr>
          <p:cNvCxnSpPr>
            <a:cxnSpLocks/>
          </p:cNvCxnSpPr>
          <p:nvPr/>
        </p:nvCxnSpPr>
        <p:spPr bwMode="auto">
          <a:xfrm flipH="1">
            <a:off x="4976969" y="316402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27EB76B3-6980-A444-8D2B-9B01B68AC04E}"/>
              </a:ext>
            </a:extLst>
          </p:cNvPr>
          <p:cNvCxnSpPr>
            <a:cxnSpLocks/>
          </p:cNvCxnSpPr>
          <p:nvPr/>
        </p:nvCxnSpPr>
        <p:spPr bwMode="auto">
          <a:xfrm flipH="1">
            <a:off x="4976969" y="339999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6728DF31-1CFF-3D4F-90BF-14B6FC58A9C7}"/>
              </a:ext>
            </a:extLst>
          </p:cNvPr>
          <p:cNvCxnSpPr>
            <a:cxnSpLocks/>
          </p:cNvCxnSpPr>
          <p:nvPr/>
        </p:nvCxnSpPr>
        <p:spPr bwMode="auto">
          <a:xfrm flipH="1">
            <a:off x="4976969" y="363596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F83A6565-7C4C-0C46-852E-D379A21DABD5}"/>
              </a:ext>
            </a:extLst>
          </p:cNvPr>
          <p:cNvCxnSpPr>
            <a:cxnSpLocks/>
          </p:cNvCxnSpPr>
          <p:nvPr/>
        </p:nvCxnSpPr>
        <p:spPr bwMode="auto">
          <a:xfrm flipH="1">
            <a:off x="4976969" y="38719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46DFBDFE-2E73-0047-8C8C-B0901537CF1C}"/>
              </a:ext>
            </a:extLst>
          </p:cNvPr>
          <p:cNvCxnSpPr>
            <a:cxnSpLocks/>
          </p:cNvCxnSpPr>
          <p:nvPr/>
        </p:nvCxnSpPr>
        <p:spPr bwMode="auto">
          <a:xfrm flipH="1">
            <a:off x="4976969" y="4107894"/>
            <a:ext cx="64008" cy="0"/>
          </a:xfrm>
          <a:prstGeom prst="line">
            <a:avLst/>
          </a:prstGeom>
          <a:noFill/>
          <a:ln w="28575" cap="flat" cmpd="sng" algn="ctr">
            <a:solidFill>
              <a:schemeClr val="bg1"/>
            </a:solidFill>
            <a:prstDash val="solid"/>
            <a:round/>
            <a:headEnd type="none" w="med" len="med"/>
            <a:tailEnd type="none" w="med" len="med"/>
          </a:ln>
          <a:effectLst/>
        </p:spPr>
      </p:cxnSp>
      <p:sp>
        <p:nvSpPr>
          <p:cNvPr id="156" name="TextBox 155">
            <a:extLst>
              <a:ext uri="{FF2B5EF4-FFF2-40B4-BE49-F238E27FC236}">
                <a16:creationId xmlns:a16="http://schemas.microsoft.com/office/drawing/2014/main" id="{7DC7076E-D067-5449-BFE0-E449AF3897B5}"/>
              </a:ext>
            </a:extLst>
          </p:cNvPr>
          <p:cNvSpPr txBox="1"/>
          <p:nvPr/>
        </p:nvSpPr>
        <p:spPr bwMode="auto">
          <a:xfrm>
            <a:off x="4467100" y="1586097"/>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157" name="TextBox 156">
            <a:extLst>
              <a:ext uri="{FF2B5EF4-FFF2-40B4-BE49-F238E27FC236}">
                <a16:creationId xmlns:a16="http://schemas.microsoft.com/office/drawing/2014/main" id="{35F8F074-089E-CF46-B3DF-8F59D4A73803}"/>
              </a:ext>
            </a:extLst>
          </p:cNvPr>
          <p:cNvSpPr txBox="1"/>
          <p:nvPr/>
        </p:nvSpPr>
        <p:spPr bwMode="auto">
          <a:xfrm>
            <a:off x="4467100" y="1821295"/>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90</a:t>
            </a:r>
          </a:p>
        </p:txBody>
      </p:sp>
      <p:sp>
        <p:nvSpPr>
          <p:cNvPr id="158" name="TextBox 157">
            <a:extLst>
              <a:ext uri="{FF2B5EF4-FFF2-40B4-BE49-F238E27FC236}">
                <a16:creationId xmlns:a16="http://schemas.microsoft.com/office/drawing/2014/main" id="{D91B2DFB-F359-D64D-AF0F-287FA8F9995D}"/>
              </a:ext>
            </a:extLst>
          </p:cNvPr>
          <p:cNvSpPr txBox="1"/>
          <p:nvPr/>
        </p:nvSpPr>
        <p:spPr bwMode="auto">
          <a:xfrm>
            <a:off x="4467100" y="2056493"/>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159" name="TextBox 158">
            <a:extLst>
              <a:ext uri="{FF2B5EF4-FFF2-40B4-BE49-F238E27FC236}">
                <a16:creationId xmlns:a16="http://schemas.microsoft.com/office/drawing/2014/main" id="{221B2819-76D2-C64D-82FE-6C4A7DE37475}"/>
              </a:ext>
            </a:extLst>
          </p:cNvPr>
          <p:cNvSpPr txBox="1"/>
          <p:nvPr/>
        </p:nvSpPr>
        <p:spPr bwMode="auto">
          <a:xfrm>
            <a:off x="4457920" y="2300711"/>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70</a:t>
            </a:r>
          </a:p>
        </p:txBody>
      </p:sp>
      <p:sp>
        <p:nvSpPr>
          <p:cNvPr id="160" name="TextBox 159">
            <a:extLst>
              <a:ext uri="{FF2B5EF4-FFF2-40B4-BE49-F238E27FC236}">
                <a16:creationId xmlns:a16="http://schemas.microsoft.com/office/drawing/2014/main" id="{A0CE8E73-D316-834E-9DE5-AC39CAE68798}"/>
              </a:ext>
            </a:extLst>
          </p:cNvPr>
          <p:cNvSpPr txBox="1"/>
          <p:nvPr/>
        </p:nvSpPr>
        <p:spPr bwMode="auto">
          <a:xfrm>
            <a:off x="4467100" y="2526889"/>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161" name="TextBox 160">
            <a:extLst>
              <a:ext uri="{FF2B5EF4-FFF2-40B4-BE49-F238E27FC236}">
                <a16:creationId xmlns:a16="http://schemas.microsoft.com/office/drawing/2014/main" id="{C0AB3056-A902-D341-BECE-0B5C72B32D1C}"/>
              </a:ext>
            </a:extLst>
          </p:cNvPr>
          <p:cNvSpPr txBox="1"/>
          <p:nvPr/>
        </p:nvSpPr>
        <p:spPr bwMode="auto">
          <a:xfrm>
            <a:off x="4467100" y="2762087"/>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162" name="TextBox 161">
            <a:extLst>
              <a:ext uri="{FF2B5EF4-FFF2-40B4-BE49-F238E27FC236}">
                <a16:creationId xmlns:a16="http://schemas.microsoft.com/office/drawing/2014/main" id="{34FB2376-764A-0444-B576-CFF5468FE0BB}"/>
              </a:ext>
            </a:extLst>
          </p:cNvPr>
          <p:cNvSpPr txBox="1"/>
          <p:nvPr/>
        </p:nvSpPr>
        <p:spPr bwMode="auto">
          <a:xfrm>
            <a:off x="4467100" y="2997285"/>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163" name="TextBox 162">
            <a:extLst>
              <a:ext uri="{FF2B5EF4-FFF2-40B4-BE49-F238E27FC236}">
                <a16:creationId xmlns:a16="http://schemas.microsoft.com/office/drawing/2014/main" id="{3F18C80F-DB15-414D-BF03-88006B331D36}"/>
              </a:ext>
            </a:extLst>
          </p:cNvPr>
          <p:cNvSpPr txBox="1"/>
          <p:nvPr/>
        </p:nvSpPr>
        <p:spPr bwMode="auto">
          <a:xfrm>
            <a:off x="4467100" y="3467681"/>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164" name="TextBox 163">
            <a:extLst>
              <a:ext uri="{FF2B5EF4-FFF2-40B4-BE49-F238E27FC236}">
                <a16:creationId xmlns:a16="http://schemas.microsoft.com/office/drawing/2014/main" id="{EF816BE8-539A-9940-9074-28E308C2A0DC}"/>
              </a:ext>
            </a:extLst>
          </p:cNvPr>
          <p:cNvSpPr txBox="1"/>
          <p:nvPr/>
        </p:nvSpPr>
        <p:spPr bwMode="auto">
          <a:xfrm>
            <a:off x="4467100" y="3702879"/>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165" name="TextBox 164">
            <a:extLst>
              <a:ext uri="{FF2B5EF4-FFF2-40B4-BE49-F238E27FC236}">
                <a16:creationId xmlns:a16="http://schemas.microsoft.com/office/drawing/2014/main" id="{C95D0B50-20B2-0E4B-B960-ADB512AEB5D5}"/>
              </a:ext>
            </a:extLst>
          </p:cNvPr>
          <p:cNvSpPr txBox="1"/>
          <p:nvPr/>
        </p:nvSpPr>
        <p:spPr bwMode="auto">
          <a:xfrm>
            <a:off x="4467100" y="3938080"/>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66" name="TextBox 165">
            <a:extLst>
              <a:ext uri="{FF2B5EF4-FFF2-40B4-BE49-F238E27FC236}">
                <a16:creationId xmlns:a16="http://schemas.microsoft.com/office/drawing/2014/main" id="{55D18F4B-FEDA-5543-B3A7-106F75DA6630}"/>
              </a:ext>
            </a:extLst>
          </p:cNvPr>
          <p:cNvSpPr txBox="1"/>
          <p:nvPr/>
        </p:nvSpPr>
        <p:spPr bwMode="auto">
          <a:xfrm rot="16200000">
            <a:off x="3214255" y="2727205"/>
            <a:ext cx="25893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PFS (%)</a:t>
            </a:r>
          </a:p>
        </p:txBody>
      </p:sp>
      <p:cxnSp>
        <p:nvCxnSpPr>
          <p:cNvPr id="167" name="Straight Connector 166">
            <a:extLst>
              <a:ext uri="{FF2B5EF4-FFF2-40B4-BE49-F238E27FC236}">
                <a16:creationId xmlns:a16="http://schemas.microsoft.com/office/drawing/2014/main" id="{63F1D50C-09C4-2746-9519-0CD9CC0C8E8B}"/>
              </a:ext>
            </a:extLst>
          </p:cNvPr>
          <p:cNvCxnSpPr>
            <a:cxnSpLocks/>
          </p:cNvCxnSpPr>
          <p:nvPr/>
        </p:nvCxnSpPr>
        <p:spPr bwMode="auto">
          <a:xfrm flipV="1">
            <a:off x="5049784" y="2925359"/>
            <a:ext cx="2329383" cy="0"/>
          </a:xfrm>
          <a:prstGeom prst="line">
            <a:avLst/>
          </a:prstGeom>
          <a:noFill/>
          <a:ln w="28575" cap="flat" cmpd="sng" algn="ctr">
            <a:solidFill>
              <a:schemeClr val="bg1"/>
            </a:solidFill>
            <a:prstDash val="sysDot"/>
            <a:round/>
            <a:headEnd type="none" w="med" len="med"/>
            <a:tailEnd type="none" w="med" len="med"/>
          </a:ln>
          <a:effectLst/>
        </p:spPr>
      </p:cxnSp>
      <p:sp>
        <p:nvSpPr>
          <p:cNvPr id="168" name="TextBox 167">
            <a:extLst>
              <a:ext uri="{FF2B5EF4-FFF2-40B4-BE49-F238E27FC236}">
                <a16:creationId xmlns:a16="http://schemas.microsoft.com/office/drawing/2014/main" id="{5620F32E-EC98-1D45-8700-9CE92A9646F9}"/>
              </a:ext>
            </a:extLst>
          </p:cNvPr>
          <p:cNvSpPr txBox="1"/>
          <p:nvPr/>
        </p:nvSpPr>
        <p:spPr bwMode="auto">
          <a:xfrm>
            <a:off x="7151679" y="4112601"/>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27</a:t>
            </a:r>
          </a:p>
        </p:txBody>
      </p:sp>
      <p:sp>
        <p:nvSpPr>
          <p:cNvPr id="169" name="TextBox 168">
            <a:extLst>
              <a:ext uri="{FF2B5EF4-FFF2-40B4-BE49-F238E27FC236}">
                <a16:creationId xmlns:a16="http://schemas.microsoft.com/office/drawing/2014/main" id="{E255D979-B1E3-4342-8626-1680EDB7E508}"/>
              </a:ext>
            </a:extLst>
          </p:cNvPr>
          <p:cNvSpPr txBox="1"/>
          <p:nvPr/>
        </p:nvSpPr>
        <p:spPr bwMode="auto">
          <a:xfrm>
            <a:off x="4792455" y="4112601"/>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70" name="TextBox 169">
            <a:extLst>
              <a:ext uri="{FF2B5EF4-FFF2-40B4-BE49-F238E27FC236}">
                <a16:creationId xmlns:a16="http://schemas.microsoft.com/office/drawing/2014/main" id="{B3849F7B-A624-6943-A2BD-9DEE49B6C931}"/>
              </a:ext>
            </a:extLst>
          </p:cNvPr>
          <p:cNvSpPr txBox="1"/>
          <p:nvPr/>
        </p:nvSpPr>
        <p:spPr bwMode="auto">
          <a:xfrm>
            <a:off x="5054591" y="4112601"/>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sp>
        <p:nvSpPr>
          <p:cNvPr id="171" name="TextBox 170">
            <a:extLst>
              <a:ext uri="{FF2B5EF4-FFF2-40B4-BE49-F238E27FC236}">
                <a16:creationId xmlns:a16="http://schemas.microsoft.com/office/drawing/2014/main" id="{719E20A9-3121-4B40-8615-FFCC4A61C674}"/>
              </a:ext>
            </a:extLst>
          </p:cNvPr>
          <p:cNvSpPr txBox="1"/>
          <p:nvPr/>
        </p:nvSpPr>
        <p:spPr bwMode="auto">
          <a:xfrm>
            <a:off x="5316727" y="4112601"/>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172" name="TextBox 171">
            <a:extLst>
              <a:ext uri="{FF2B5EF4-FFF2-40B4-BE49-F238E27FC236}">
                <a16:creationId xmlns:a16="http://schemas.microsoft.com/office/drawing/2014/main" id="{33D96EB6-8F8C-AF42-B740-5413D7D32227}"/>
              </a:ext>
            </a:extLst>
          </p:cNvPr>
          <p:cNvSpPr txBox="1"/>
          <p:nvPr/>
        </p:nvSpPr>
        <p:spPr bwMode="auto">
          <a:xfrm>
            <a:off x="5578863" y="4112601"/>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a:t>
            </a:r>
          </a:p>
        </p:txBody>
      </p:sp>
      <p:sp>
        <p:nvSpPr>
          <p:cNvPr id="173" name="TextBox 172">
            <a:extLst>
              <a:ext uri="{FF2B5EF4-FFF2-40B4-BE49-F238E27FC236}">
                <a16:creationId xmlns:a16="http://schemas.microsoft.com/office/drawing/2014/main" id="{F0610F83-ADA9-8D45-A1FD-D72F04FC1B68}"/>
              </a:ext>
            </a:extLst>
          </p:cNvPr>
          <p:cNvSpPr txBox="1"/>
          <p:nvPr/>
        </p:nvSpPr>
        <p:spPr bwMode="auto">
          <a:xfrm>
            <a:off x="5840999" y="4112601"/>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174" name="TextBox 173">
            <a:extLst>
              <a:ext uri="{FF2B5EF4-FFF2-40B4-BE49-F238E27FC236}">
                <a16:creationId xmlns:a16="http://schemas.microsoft.com/office/drawing/2014/main" id="{D2D2D0A2-1584-F843-A321-7629E11F5E28}"/>
              </a:ext>
            </a:extLst>
          </p:cNvPr>
          <p:cNvSpPr txBox="1"/>
          <p:nvPr/>
        </p:nvSpPr>
        <p:spPr bwMode="auto">
          <a:xfrm>
            <a:off x="6103135" y="4112601"/>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175" name="TextBox 174">
            <a:extLst>
              <a:ext uri="{FF2B5EF4-FFF2-40B4-BE49-F238E27FC236}">
                <a16:creationId xmlns:a16="http://schemas.microsoft.com/office/drawing/2014/main" id="{7759CA1F-F398-1342-812F-09F6C1D9434B}"/>
              </a:ext>
            </a:extLst>
          </p:cNvPr>
          <p:cNvSpPr txBox="1"/>
          <p:nvPr/>
        </p:nvSpPr>
        <p:spPr bwMode="auto">
          <a:xfrm>
            <a:off x="6365271" y="4112601"/>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176" name="TextBox 175">
            <a:extLst>
              <a:ext uri="{FF2B5EF4-FFF2-40B4-BE49-F238E27FC236}">
                <a16:creationId xmlns:a16="http://schemas.microsoft.com/office/drawing/2014/main" id="{994A604B-BF87-A14F-B01F-27438226457B}"/>
              </a:ext>
            </a:extLst>
          </p:cNvPr>
          <p:cNvSpPr txBox="1"/>
          <p:nvPr/>
        </p:nvSpPr>
        <p:spPr bwMode="auto">
          <a:xfrm>
            <a:off x="6627407" y="4112601"/>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sp>
        <p:nvSpPr>
          <p:cNvPr id="177" name="TextBox 176">
            <a:extLst>
              <a:ext uri="{FF2B5EF4-FFF2-40B4-BE49-F238E27FC236}">
                <a16:creationId xmlns:a16="http://schemas.microsoft.com/office/drawing/2014/main" id="{46601337-4657-FC48-81A1-49B0346F3AEA}"/>
              </a:ext>
            </a:extLst>
          </p:cNvPr>
          <p:cNvSpPr txBox="1"/>
          <p:nvPr/>
        </p:nvSpPr>
        <p:spPr bwMode="auto">
          <a:xfrm>
            <a:off x="6889543" y="4112601"/>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178" name="TextBox 177">
            <a:extLst>
              <a:ext uri="{FF2B5EF4-FFF2-40B4-BE49-F238E27FC236}">
                <a16:creationId xmlns:a16="http://schemas.microsoft.com/office/drawing/2014/main" id="{EC02D975-FC91-844F-A255-600D7A933B93}"/>
              </a:ext>
            </a:extLst>
          </p:cNvPr>
          <p:cNvSpPr txBox="1"/>
          <p:nvPr/>
        </p:nvSpPr>
        <p:spPr bwMode="auto">
          <a:xfrm>
            <a:off x="8204152" y="3233212"/>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179" name="TextBox 178">
            <a:extLst>
              <a:ext uri="{FF2B5EF4-FFF2-40B4-BE49-F238E27FC236}">
                <a16:creationId xmlns:a16="http://schemas.microsoft.com/office/drawing/2014/main" id="{A79D3D93-967B-E64D-8AD7-5A88E1DB9508}"/>
              </a:ext>
            </a:extLst>
          </p:cNvPr>
          <p:cNvSpPr txBox="1"/>
          <p:nvPr/>
        </p:nvSpPr>
        <p:spPr bwMode="auto">
          <a:xfrm>
            <a:off x="8536353" y="4583990"/>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17</a:t>
            </a:r>
          </a:p>
        </p:txBody>
      </p:sp>
      <p:sp>
        <p:nvSpPr>
          <p:cNvPr id="180" name="TextBox 179">
            <a:extLst>
              <a:ext uri="{FF2B5EF4-FFF2-40B4-BE49-F238E27FC236}">
                <a16:creationId xmlns:a16="http://schemas.microsoft.com/office/drawing/2014/main" id="{D90DCFD4-49C8-8740-8335-C5ED490D9973}"/>
              </a:ext>
            </a:extLst>
          </p:cNvPr>
          <p:cNvSpPr txBox="1"/>
          <p:nvPr/>
        </p:nvSpPr>
        <p:spPr bwMode="auto">
          <a:xfrm>
            <a:off x="8799298" y="4583990"/>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6</a:t>
            </a:r>
          </a:p>
        </p:txBody>
      </p:sp>
      <p:sp>
        <p:nvSpPr>
          <p:cNvPr id="181" name="TextBox 180">
            <a:extLst>
              <a:ext uri="{FF2B5EF4-FFF2-40B4-BE49-F238E27FC236}">
                <a16:creationId xmlns:a16="http://schemas.microsoft.com/office/drawing/2014/main" id="{A9668EC7-E458-2F4F-A5A5-26E699818A75}"/>
              </a:ext>
            </a:extLst>
          </p:cNvPr>
          <p:cNvSpPr txBox="1"/>
          <p:nvPr/>
        </p:nvSpPr>
        <p:spPr bwMode="auto">
          <a:xfrm>
            <a:off x="9062243" y="4583990"/>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a:t>
            </a:r>
          </a:p>
        </p:txBody>
      </p:sp>
      <p:sp>
        <p:nvSpPr>
          <p:cNvPr id="182" name="TextBox 181">
            <a:extLst>
              <a:ext uri="{FF2B5EF4-FFF2-40B4-BE49-F238E27FC236}">
                <a16:creationId xmlns:a16="http://schemas.microsoft.com/office/drawing/2014/main" id="{8DA3BE2B-B805-0E44-9B4F-6D09833FDBBF}"/>
              </a:ext>
            </a:extLst>
          </p:cNvPr>
          <p:cNvSpPr txBox="1"/>
          <p:nvPr/>
        </p:nvSpPr>
        <p:spPr bwMode="auto">
          <a:xfrm>
            <a:off x="9325188" y="4583990"/>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a:t>
            </a:r>
          </a:p>
        </p:txBody>
      </p:sp>
      <p:sp>
        <p:nvSpPr>
          <p:cNvPr id="183" name="TextBox 182">
            <a:extLst>
              <a:ext uri="{FF2B5EF4-FFF2-40B4-BE49-F238E27FC236}">
                <a16:creationId xmlns:a16="http://schemas.microsoft.com/office/drawing/2014/main" id="{CB14CD36-3909-1C47-8D92-E23AE8D545A1}"/>
              </a:ext>
            </a:extLst>
          </p:cNvPr>
          <p:cNvSpPr txBox="1"/>
          <p:nvPr/>
        </p:nvSpPr>
        <p:spPr bwMode="auto">
          <a:xfrm>
            <a:off x="9588133" y="4583990"/>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a:t>
            </a:r>
          </a:p>
        </p:txBody>
      </p:sp>
      <p:sp>
        <p:nvSpPr>
          <p:cNvPr id="184" name="TextBox 183">
            <a:extLst>
              <a:ext uri="{FF2B5EF4-FFF2-40B4-BE49-F238E27FC236}">
                <a16:creationId xmlns:a16="http://schemas.microsoft.com/office/drawing/2014/main" id="{F6008A2B-0FEA-4C4E-B233-73CDA3DAFC9E}"/>
              </a:ext>
            </a:extLst>
          </p:cNvPr>
          <p:cNvSpPr txBox="1"/>
          <p:nvPr/>
        </p:nvSpPr>
        <p:spPr bwMode="auto">
          <a:xfrm>
            <a:off x="9851078" y="4583990"/>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p>
        </p:txBody>
      </p:sp>
      <p:sp>
        <p:nvSpPr>
          <p:cNvPr id="185" name="TextBox 184">
            <a:extLst>
              <a:ext uri="{FF2B5EF4-FFF2-40B4-BE49-F238E27FC236}">
                <a16:creationId xmlns:a16="http://schemas.microsoft.com/office/drawing/2014/main" id="{798CA321-5C6B-6B49-BE8F-4C88CDC1F4BC}"/>
              </a:ext>
            </a:extLst>
          </p:cNvPr>
          <p:cNvSpPr txBox="1"/>
          <p:nvPr/>
        </p:nvSpPr>
        <p:spPr bwMode="auto">
          <a:xfrm>
            <a:off x="10114023" y="4583990"/>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p>
        </p:txBody>
      </p:sp>
      <p:sp>
        <p:nvSpPr>
          <p:cNvPr id="186" name="TextBox 185">
            <a:extLst>
              <a:ext uri="{FF2B5EF4-FFF2-40B4-BE49-F238E27FC236}">
                <a16:creationId xmlns:a16="http://schemas.microsoft.com/office/drawing/2014/main" id="{9E33D878-54D3-4149-8A23-ADE17207C5D0}"/>
              </a:ext>
            </a:extLst>
          </p:cNvPr>
          <p:cNvSpPr txBox="1"/>
          <p:nvPr/>
        </p:nvSpPr>
        <p:spPr bwMode="auto">
          <a:xfrm>
            <a:off x="10376968" y="4583990"/>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p>
        </p:txBody>
      </p:sp>
      <p:sp>
        <p:nvSpPr>
          <p:cNvPr id="187" name="TextBox 186">
            <a:extLst>
              <a:ext uri="{FF2B5EF4-FFF2-40B4-BE49-F238E27FC236}">
                <a16:creationId xmlns:a16="http://schemas.microsoft.com/office/drawing/2014/main" id="{C7CF5642-AC63-3447-8C76-D62334810FBA}"/>
              </a:ext>
            </a:extLst>
          </p:cNvPr>
          <p:cNvSpPr txBox="1"/>
          <p:nvPr/>
        </p:nvSpPr>
        <p:spPr bwMode="auto">
          <a:xfrm>
            <a:off x="10639913" y="4583990"/>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p>
        </p:txBody>
      </p:sp>
      <p:sp>
        <p:nvSpPr>
          <p:cNvPr id="188" name="TextBox 187">
            <a:extLst>
              <a:ext uri="{FF2B5EF4-FFF2-40B4-BE49-F238E27FC236}">
                <a16:creationId xmlns:a16="http://schemas.microsoft.com/office/drawing/2014/main" id="{F8B98328-1E40-6E46-AAA3-AC74458C282D}"/>
              </a:ext>
            </a:extLst>
          </p:cNvPr>
          <p:cNvSpPr txBox="1"/>
          <p:nvPr/>
        </p:nvSpPr>
        <p:spPr bwMode="auto">
          <a:xfrm>
            <a:off x="10902857" y="4583990"/>
            <a:ext cx="459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p>
        </p:txBody>
      </p:sp>
      <p:sp>
        <p:nvSpPr>
          <p:cNvPr id="189" name="TextBox 188">
            <a:extLst>
              <a:ext uri="{FF2B5EF4-FFF2-40B4-BE49-F238E27FC236}">
                <a16:creationId xmlns:a16="http://schemas.microsoft.com/office/drawing/2014/main" id="{77B0461C-C70F-1943-8343-063C437EDA16}"/>
              </a:ext>
            </a:extLst>
          </p:cNvPr>
          <p:cNvSpPr txBox="1"/>
          <p:nvPr/>
        </p:nvSpPr>
        <p:spPr bwMode="auto">
          <a:xfrm>
            <a:off x="8761225" y="4337859"/>
            <a:ext cx="23381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cxnSp>
        <p:nvCxnSpPr>
          <p:cNvPr id="190" name="Straight Connector 189">
            <a:extLst>
              <a:ext uri="{FF2B5EF4-FFF2-40B4-BE49-F238E27FC236}">
                <a16:creationId xmlns:a16="http://schemas.microsoft.com/office/drawing/2014/main" id="{08859ACE-C55D-2641-8493-2E8C056B0FB8}"/>
              </a:ext>
            </a:extLst>
          </p:cNvPr>
          <p:cNvCxnSpPr>
            <a:cxnSpLocks/>
          </p:cNvCxnSpPr>
          <p:nvPr/>
        </p:nvCxnSpPr>
        <p:spPr bwMode="auto">
          <a:xfrm flipV="1">
            <a:off x="8783655" y="1736372"/>
            <a:ext cx="0" cy="2404255"/>
          </a:xfrm>
          <a:prstGeom prst="line">
            <a:avLst/>
          </a:prstGeom>
          <a:noFill/>
          <a:ln w="28575" cap="flat" cmpd="sng" algn="ctr">
            <a:solidFill>
              <a:schemeClr val="bg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C8FC19AF-6EDD-FF41-B005-3A86183F717E}"/>
              </a:ext>
            </a:extLst>
          </p:cNvPr>
          <p:cNvCxnSpPr>
            <a:cxnSpLocks/>
          </p:cNvCxnSpPr>
          <p:nvPr/>
        </p:nvCxnSpPr>
        <p:spPr bwMode="auto">
          <a:xfrm>
            <a:off x="8799298" y="4108623"/>
            <a:ext cx="2347635" cy="0"/>
          </a:xfrm>
          <a:prstGeom prst="line">
            <a:avLst/>
          </a:prstGeom>
          <a:noFill/>
          <a:ln w="28575" cap="flat" cmpd="sng" algn="ctr">
            <a:solidFill>
              <a:schemeClr val="bg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9C47EDD7-ED6F-D542-BF13-E01B95E8CB5D}"/>
              </a:ext>
            </a:extLst>
          </p:cNvPr>
          <p:cNvCxnSpPr>
            <a:cxnSpLocks/>
          </p:cNvCxnSpPr>
          <p:nvPr/>
        </p:nvCxnSpPr>
        <p:spPr bwMode="auto">
          <a:xfrm>
            <a:off x="8783655" y="410862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D61CBC42-4EC8-A541-8FC0-8EF1A6AE8513}"/>
              </a:ext>
            </a:extLst>
          </p:cNvPr>
          <p:cNvCxnSpPr>
            <a:cxnSpLocks/>
          </p:cNvCxnSpPr>
          <p:nvPr/>
        </p:nvCxnSpPr>
        <p:spPr bwMode="auto">
          <a:xfrm>
            <a:off x="9044103" y="410862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5AC66185-A68A-3945-87F5-C787A0EC1871}"/>
              </a:ext>
            </a:extLst>
          </p:cNvPr>
          <p:cNvCxnSpPr>
            <a:cxnSpLocks/>
          </p:cNvCxnSpPr>
          <p:nvPr/>
        </p:nvCxnSpPr>
        <p:spPr bwMode="auto">
          <a:xfrm>
            <a:off x="9304551" y="410862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01F3AA48-C4AB-DA45-AA8F-6D0E18F15AFE}"/>
              </a:ext>
            </a:extLst>
          </p:cNvPr>
          <p:cNvCxnSpPr>
            <a:cxnSpLocks/>
          </p:cNvCxnSpPr>
          <p:nvPr/>
        </p:nvCxnSpPr>
        <p:spPr bwMode="auto">
          <a:xfrm>
            <a:off x="9564999" y="410862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079E2C3E-59BE-7740-9832-3794A02945CE}"/>
              </a:ext>
            </a:extLst>
          </p:cNvPr>
          <p:cNvCxnSpPr>
            <a:cxnSpLocks/>
          </p:cNvCxnSpPr>
          <p:nvPr/>
        </p:nvCxnSpPr>
        <p:spPr bwMode="auto">
          <a:xfrm>
            <a:off x="9825447" y="410862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B6D3D9A5-DD55-7E4D-8716-61D17967BE1D}"/>
              </a:ext>
            </a:extLst>
          </p:cNvPr>
          <p:cNvCxnSpPr>
            <a:cxnSpLocks/>
          </p:cNvCxnSpPr>
          <p:nvPr/>
        </p:nvCxnSpPr>
        <p:spPr bwMode="auto">
          <a:xfrm>
            <a:off x="10085895" y="410862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53953223-AE51-0E43-9339-B72542D4D1AB}"/>
              </a:ext>
            </a:extLst>
          </p:cNvPr>
          <p:cNvCxnSpPr>
            <a:cxnSpLocks/>
          </p:cNvCxnSpPr>
          <p:nvPr/>
        </p:nvCxnSpPr>
        <p:spPr bwMode="auto">
          <a:xfrm>
            <a:off x="10346343" y="410862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5B5D35F8-BE7E-824A-BFBF-C97DCA5DB006}"/>
              </a:ext>
            </a:extLst>
          </p:cNvPr>
          <p:cNvCxnSpPr>
            <a:cxnSpLocks/>
          </p:cNvCxnSpPr>
          <p:nvPr/>
        </p:nvCxnSpPr>
        <p:spPr bwMode="auto">
          <a:xfrm>
            <a:off x="10606791" y="410862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CBE9E488-987C-DE41-892A-BDC2A262FC6A}"/>
              </a:ext>
            </a:extLst>
          </p:cNvPr>
          <p:cNvCxnSpPr>
            <a:cxnSpLocks/>
          </p:cNvCxnSpPr>
          <p:nvPr/>
        </p:nvCxnSpPr>
        <p:spPr bwMode="auto">
          <a:xfrm>
            <a:off x="10867239" y="410862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1AFD3FC0-885A-6E4D-99A1-9DCF1F338C83}"/>
              </a:ext>
            </a:extLst>
          </p:cNvPr>
          <p:cNvCxnSpPr>
            <a:cxnSpLocks/>
          </p:cNvCxnSpPr>
          <p:nvPr/>
        </p:nvCxnSpPr>
        <p:spPr bwMode="auto">
          <a:xfrm>
            <a:off x="11127683" y="4108623"/>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FEB1441C-E84D-CB45-9410-9BD63A1DDF04}"/>
              </a:ext>
            </a:extLst>
          </p:cNvPr>
          <p:cNvCxnSpPr>
            <a:cxnSpLocks/>
          </p:cNvCxnSpPr>
          <p:nvPr/>
        </p:nvCxnSpPr>
        <p:spPr bwMode="auto">
          <a:xfrm flipH="1">
            <a:off x="8714021" y="174894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6552E40A-6767-BD4A-8BC4-61F0A396D18D}"/>
              </a:ext>
            </a:extLst>
          </p:cNvPr>
          <p:cNvCxnSpPr>
            <a:cxnSpLocks/>
          </p:cNvCxnSpPr>
          <p:nvPr/>
        </p:nvCxnSpPr>
        <p:spPr bwMode="auto">
          <a:xfrm flipH="1">
            <a:off x="8714021" y="198491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9765F0E5-EE4D-B546-8066-D8B564814B5F}"/>
              </a:ext>
            </a:extLst>
          </p:cNvPr>
          <p:cNvCxnSpPr>
            <a:cxnSpLocks/>
          </p:cNvCxnSpPr>
          <p:nvPr/>
        </p:nvCxnSpPr>
        <p:spPr bwMode="auto">
          <a:xfrm flipH="1">
            <a:off x="8714021" y="222088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06F8218E-490D-DC48-A16E-F8212A3C3C25}"/>
              </a:ext>
            </a:extLst>
          </p:cNvPr>
          <p:cNvCxnSpPr>
            <a:cxnSpLocks/>
          </p:cNvCxnSpPr>
          <p:nvPr/>
        </p:nvCxnSpPr>
        <p:spPr bwMode="auto">
          <a:xfrm flipH="1">
            <a:off x="8714021" y="245685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20C857E5-1925-394C-BC5D-5900AD799890}"/>
              </a:ext>
            </a:extLst>
          </p:cNvPr>
          <p:cNvCxnSpPr>
            <a:cxnSpLocks/>
          </p:cNvCxnSpPr>
          <p:nvPr/>
        </p:nvCxnSpPr>
        <p:spPr bwMode="auto">
          <a:xfrm flipH="1">
            <a:off x="8714021" y="269281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78AAACAE-1CAD-084F-B29F-4503C1087BAE}"/>
              </a:ext>
            </a:extLst>
          </p:cNvPr>
          <p:cNvCxnSpPr>
            <a:cxnSpLocks/>
          </p:cNvCxnSpPr>
          <p:nvPr/>
        </p:nvCxnSpPr>
        <p:spPr bwMode="auto">
          <a:xfrm flipH="1">
            <a:off x="8714021" y="292878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D12EF925-3DEB-554F-9F80-6352A691B9A4}"/>
              </a:ext>
            </a:extLst>
          </p:cNvPr>
          <p:cNvCxnSpPr>
            <a:cxnSpLocks/>
          </p:cNvCxnSpPr>
          <p:nvPr/>
        </p:nvCxnSpPr>
        <p:spPr bwMode="auto">
          <a:xfrm flipH="1">
            <a:off x="8714021" y="316475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96202466-8F84-0048-8A7B-0DB89407E501}"/>
              </a:ext>
            </a:extLst>
          </p:cNvPr>
          <p:cNvCxnSpPr>
            <a:cxnSpLocks/>
          </p:cNvCxnSpPr>
          <p:nvPr/>
        </p:nvCxnSpPr>
        <p:spPr bwMode="auto">
          <a:xfrm flipH="1">
            <a:off x="8714021" y="340072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7B1CE018-16F1-C44C-A6BB-8DF1B412633A}"/>
              </a:ext>
            </a:extLst>
          </p:cNvPr>
          <p:cNvCxnSpPr>
            <a:cxnSpLocks/>
          </p:cNvCxnSpPr>
          <p:nvPr/>
        </p:nvCxnSpPr>
        <p:spPr bwMode="auto">
          <a:xfrm flipH="1">
            <a:off x="8714021" y="363669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3A0D4CFA-5F61-8543-BCD0-D9C3935A3C24}"/>
              </a:ext>
            </a:extLst>
          </p:cNvPr>
          <p:cNvCxnSpPr>
            <a:cxnSpLocks/>
          </p:cNvCxnSpPr>
          <p:nvPr/>
        </p:nvCxnSpPr>
        <p:spPr bwMode="auto">
          <a:xfrm flipH="1">
            <a:off x="8714021" y="387265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2CAA90B1-DE8E-2E48-BAB2-0AE035F1184E}"/>
              </a:ext>
            </a:extLst>
          </p:cNvPr>
          <p:cNvCxnSpPr>
            <a:cxnSpLocks/>
          </p:cNvCxnSpPr>
          <p:nvPr/>
        </p:nvCxnSpPr>
        <p:spPr bwMode="auto">
          <a:xfrm flipH="1">
            <a:off x="8714021" y="4108623"/>
            <a:ext cx="64008" cy="0"/>
          </a:xfrm>
          <a:prstGeom prst="line">
            <a:avLst/>
          </a:prstGeom>
          <a:noFill/>
          <a:ln w="28575" cap="flat" cmpd="sng" algn="ctr">
            <a:solidFill>
              <a:schemeClr val="bg1"/>
            </a:solidFill>
            <a:prstDash val="solid"/>
            <a:round/>
            <a:headEnd type="none" w="med" len="med"/>
            <a:tailEnd type="none" w="med" len="med"/>
          </a:ln>
          <a:effectLst/>
        </p:spPr>
      </p:cxnSp>
      <p:sp>
        <p:nvSpPr>
          <p:cNvPr id="213" name="TextBox 212">
            <a:extLst>
              <a:ext uri="{FF2B5EF4-FFF2-40B4-BE49-F238E27FC236}">
                <a16:creationId xmlns:a16="http://schemas.microsoft.com/office/drawing/2014/main" id="{65F24D3D-C1AC-9F4F-B98F-01779DA563E7}"/>
              </a:ext>
            </a:extLst>
          </p:cNvPr>
          <p:cNvSpPr txBox="1"/>
          <p:nvPr/>
        </p:nvSpPr>
        <p:spPr bwMode="auto">
          <a:xfrm>
            <a:off x="8204152" y="1586826"/>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214" name="TextBox 213">
            <a:extLst>
              <a:ext uri="{FF2B5EF4-FFF2-40B4-BE49-F238E27FC236}">
                <a16:creationId xmlns:a16="http://schemas.microsoft.com/office/drawing/2014/main" id="{04616957-1EC6-7940-9115-51F713DBEE0A}"/>
              </a:ext>
            </a:extLst>
          </p:cNvPr>
          <p:cNvSpPr txBox="1"/>
          <p:nvPr/>
        </p:nvSpPr>
        <p:spPr bwMode="auto">
          <a:xfrm>
            <a:off x="8204152" y="1822024"/>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90</a:t>
            </a:r>
          </a:p>
        </p:txBody>
      </p:sp>
      <p:sp>
        <p:nvSpPr>
          <p:cNvPr id="215" name="TextBox 214">
            <a:extLst>
              <a:ext uri="{FF2B5EF4-FFF2-40B4-BE49-F238E27FC236}">
                <a16:creationId xmlns:a16="http://schemas.microsoft.com/office/drawing/2014/main" id="{D7477588-0FE0-9243-98E0-FF5AB44662BD}"/>
              </a:ext>
            </a:extLst>
          </p:cNvPr>
          <p:cNvSpPr txBox="1"/>
          <p:nvPr/>
        </p:nvSpPr>
        <p:spPr bwMode="auto">
          <a:xfrm>
            <a:off x="8204152" y="2057222"/>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216" name="TextBox 215">
            <a:extLst>
              <a:ext uri="{FF2B5EF4-FFF2-40B4-BE49-F238E27FC236}">
                <a16:creationId xmlns:a16="http://schemas.microsoft.com/office/drawing/2014/main" id="{F9835950-0475-2946-8520-3AD3A97878A3}"/>
              </a:ext>
            </a:extLst>
          </p:cNvPr>
          <p:cNvSpPr txBox="1"/>
          <p:nvPr/>
        </p:nvSpPr>
        <p:spPr bwMode="auto">
          <a:xfrm>
            <a:off x="8194972" y="2301440"/>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70</a:t>
            </a:r>
          </a:p>
        </p:txBody>
      </p:sp>
      <p:sp>
        <p:nvSpPr>
          <p:cNvPr id="217" name="TextBox 216">
            <a:extLst>
              <a:ext uri="{FF2B5EF4-FFF2-40B4-BE49-F238E27FC236}">
                <a16:creationId xmlns:a16="http://schemas.microsoft.com/office/drawing/2014/main" id="{E9548337-C009-9644-86F9-A24129DF163F}"/>
              </a:ext>
            </a:extLst>
          </p:cNvPr>
          <p:cNvSpPr txBox="1"/>
          <p:nvPr/>
        </p:nvSpPr>
        <p:spPr bwMode="auto">
          <a:xfrm>
            <a:off x="8204152" y="2527618"/>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218" name="TextBox 217">
            <a:extLst>
              <a:ext uri="{FF2B5EF4-FFF2-40B4-BE49-F238E27FC236}">
                <a16:creationId xmlns:a16="http://schemas.microsoft.com/office/drawing/2014/main" id="{196A81E6-9FF3-104B-9AE4-FA4CD657A948}"/>
              </a:ext>
            </a:extLst>
          </p:cNvPr>
          <p:cNvSpPr txBox="1"/>
          <p:nvPr/>
        </p:nvSpPr>
        <p:spPr bwMode="auto">
          <a:xfrm>
            <a:off x="8204152" y="2762816"/>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219" name="TextBox 218">
            <a:extLst>
              <a:ext uri="{FF2B5EF4-FFF2-40B4-BE49-F238E27FC236}">
                <a16:creationId xmlns:a16="http://schemas.microsoft.com/office/drawing/2014/main" id="{A2766E33-B7DE-CD49-A4A8-7896C97D5310}"/>
              </a:ext>
            </a:extLst>
          </p:cNvPr>
          <p:cNvSpPr txBox="1"/>
          <p:nvPr/>
        </p:nvSpPr>
        <p:spPr bwMode="auto">
          <a:xfrm>
            <a:off x="8204152" y="2998014"/>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220" name="TextBox 219">
            <a:extLst>
              <a:ext uri="{FF2B5EF4-FFF2-40B4-BE49-F238E27FC236}">
                <a16:creationId xmlns:a16="http://schemas.microsoft.com/office/drawing/2014/main" id="{1D3B9583-E73D-F84F-8CC4-D3AEF68A1027}"/>
              </a:ext>
            </a:extLst>
          </p:cNvPr>
          <p:cNvSpPr txBox="1"/>
          <p:nvPr/>
        </p:nvSpPr>
        <p:spPr bwMode="auto">
          <a:xfrm>
            <a:off x="8204152" y="3468410"/>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221" name="TextBox 220">
            <a:extLst>
              <a:ext uri="{FF2B5EF4-FFF2-40B4-BE49-F238E27FC236}">
                <a16:creationId xmlns:a16="http://schemas.microsoft.com/office/drawing/2014/main" id="{5CA309A1-E435-E04F-80F9-4F2EB795140C}"/>
              </a:ext>
            </a:extLst>
          </p:cNvPr>
          <p:cNvSpPr txBox="1"/>
          <p:nvPr/>
        </p:nvSpPr>
        <p:spPr bwMode="auto">
          <a:xfrm>
            <a:off x="8204152" y="3703608"/>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222" name="TextBox 221">
            <a:extLst>
              <a:ext uri="{FF2B5EF4-FFF2-40B4-BE49-F238E27FC236}">
                <a16:creationId xmlns:a16="http://schemas.microsoft.com/office/drawing/2014/main" id="{9E71C420-1526-DF4F-9268-B6E0FB4DDF2E}"/>
              </a:ext>
            </a:extLst>
          </p:cNvPr>
          <p:cNvSpPr txBox="1"/>
          <p:nvPr/>
        </p:nvSpPr>
        <p:spPr bwMode="auto">
          <a:xfrm>
            <a:off x="8204152" y="3938809"/>
            <a:ext cx="5826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223" name="TextBox 222">
            <a:extLst>
              <a:ext uri="{FF2B5EF4-FFF2-40B4-BE49-F238E27FC236}">
                <a16:creationId xmlns:a16="http://schemas.microsoft.com/office/drawing/2014/main" id="{E8D45417-0879-D843-8AD2-99E024613E8D}"/>
              </a:ext>
            </a:extLst>
          </p:cNvPr>
          <p:cNvSpPr txBox="1"/>
          <p:nvPr/>
        </p:nvSpPr>
        <p:spPr bwMode="auto">
          <a:xfrm rot="16200000">
            <a:off x="6951307" y="2727934"/>
            <a:ext cx="258934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PFS (%)</a:t>
            </a:r>
          </a:p>
        </p:txBody>
      </p:sp>
      <p:cxnSp>
        <p:nvCxnSpPr>
          <p:cNvPr id="224" name="Straight Connector 223">
            <a:extLst>
              <a:ext uri="{FF2B5EF4-FFF2-40B4-BE49-F238E27FC236}">
                <a16:creationId xmlns:a16="http://schemas.microsoft.com/office/drawing/2014/main" id="{21890828-FA46-FC45-A09C-27C2AB3DDE90}"/>
              </a:ext>
            </a:extLst>
          </p:cNvPr>
          <p:cNvCxnSpPr>
            <a:cxnSpLocks/>
          </p:cNvCxnSpPr>
          <p:nvPr/>
        </p:nvCxnSpPr>
        <p:spPr bwMode="auto">
          <a:xfrm flipV="1">
            <a:off x="8786836" y="2926088"/>
            <a:ext cx="2329383" cy="0"/>
          </a:xfrm>
          <a:prstGeom prst="line">
            <a:avLst/>
          </a:prstGeom>
          <a:noFill/>
          <a:ln w="28575" cap="flat" cmpd="sng" algn="ctr">
            <a:solidFill>
              <a:schemeClr val="bg1"/>
            </a:solidFill>
            <a:prstDash val="sysDot"/>
            <a:round/>
            <a:headEnd type="none" w="med" len="med"/>
            <a:tailEnd type="none" w="med" len="med"/>
          </a:ln>
          <a:effectLst/>
        </p:spPr>
      </p:cxnSp>
      <p:sp>
        <p:nvSpPr>
          <p:cNvPr id="225" name="TextBox 224">
            <a:extLst>
              <a:ext uri="{FF2B5EF4-FFF2-40B4-BE49-F238E27FC236}">
                <a16:creationId xmlns:a16="http://schemas.microsoft.com/office/drawing/2014/main" id="{BEF0914C-0A44-1F40-8F64-8519900178E9}"/>
              </a:ext>
            </a:extLst>
          </p:cNvPr>
          <p:cNvSpPr txBox="1"/>
          <p:nvPr/>
        </p:nvSpPr>
        <p:spPr bwMode="auto">
          <a:xfrm>
            <a:off x="10888731" y="4113330"/>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27</a:t>
            </a:r>
          </a:p>
        </p:txBody>
      </p:sp>
      <p:sp>
        <p:nvSpPr>
          <p:cNvPr id="226" name="TextBox 225">
            <a:extLst>
              <a:ext uri="{FF2B5EF4-FFF2-40B4-BE49-F238E27FC236}">
                <a16:creationId xmlns:a16="http://schemas.microsoft.com/office/drawing/2014/main" id="{5155D9CD-0FBD-1847-9468-B289DF394CDD}"/>
              </a:ext>
            </a:extLst>
          </p:cNvPr>
          <p:cNvSpPr txBox="1"/>
          <p:nvPr/>
        </p:nvSpPr>
        <p:spPr bwMode="auto">
          <a:xfrm>
            <a:off x="8529507" y="4113330"/>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227" name="TextBox 226">
            <a:extLst>
              <a:ext uri="{FF2B5EF4-FFF2-40B4-BE49-F238E27FC236}">
                <a16:creationId xmlns:a16="http://schemas.microsoft.com/office/drawing/2014/main" id="{040AEF8C-F73A-0840-AA40-01796CBC3D65}"/>
              </a:ext>
            </a:extLst>
          </p:cNvPr>
          <p:cNvSpPr txBox="1"/>
          <p:nvPr/>
        </p:nvSpPr>
        <p:spPr bwMode="auto">
          <a:xfrm>
            <a:off x="8791643" y="4113330"/>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sp>
        <p:nvSpPr>
          <p:cNvPr id="228" name="TextBox 227">
            <a:extLst>
              <a:ext uri="{FF2B5EF4-FFF2-40B4-BE49-F238E27FC236}">
                <a16:creationId xmlns:a16="http://schemas.microsoft.com/office/drawing/2014/main" id="{0E428B6A-E75D-BD4D-8506-B5C9FD4C95A4}"/>
              </a:ext>
            </a:extLst>
          </p:cNvPr>
          <p:cNvSpPr txBox="1"/>
          <p:nvPr/>
        </p:nvSpPr>
        <p:spPr bwMode="auto">
          <a:xfrm>
            <a:off x="9053779" y="4113330"/>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229" name="TextBox 228">
            <a:extLst>
              <a:ext uri="{FF2B5EF4-FFF2-40B4-BE49-F238E27FC236}">
                <a16:creationId xmlns:a16="http://schemas.microsoft.com/office/drawing/2014/main" id="{4B1D164F-C91F-1245-86BB-09FFB812D717}"/>
              </a:ext>
            </a:extLst>
          </p:cNvPr>
          <p:cNvSpPr txBox="1"/>
          <p:nvPr/>
        </p:nvSpPr>
        <p:spPr bwMode="auto">
          <a:xfrm>
            <a:off x="9315915" y="4113330"/>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a:t>
            </a:r>
          </a:p>
        </p:txBody>
      </p:sp>
      <p:sp>
        <p:nvSpPr>
          <p:cNvPr id="230" name="TextBox 229">
            <a:extLst>
              <a:ext uri="{FF2B5EF4-FFF2-40B4-BE49-F238E27FC236}">
                <a16:creationId xmlns:a16="http://schemas.microsoft.com/office/drawing/2014/main" id="{DE8C2965-1F49-3741-BF88-427BCB9E239A}"/>
              </a:ext>
            </a:extLst>
          </p:cNvPr>
          <p:cNvSpPr txBox="1"/>
          <p:nvPr/>
        </p:nvSpPr>
        <p:spPr bwMode="auto">
          <a:xfrm>
            <a:off x="9578051" y="4113330"/>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231" name="TextBox 230">
            <a:extLst>
              <a:ext uri="{FF2B5EF4-FFF2-40B4-BE49-F238E27FC236}">
                <a16:creationId xmlns:a16="http://schemas.microsoft.com/office/drawing/2014/main" id="{EAE8D833-7013-FF46-8B16-10712B338E75}"/>
              </a:ext>
            </a:extLst>
          </p:cNvPr>
          <p:cNvSpPr txBox="1"/>
          <p:nvPr/>
        </p:nvSpPr>
        <p:spPr bwMode="auto">
          <a:xfrm>
            <a:off x="9840187" y="4113330"/>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232" name="TextBox 231">
            <a:extLst>
              <a:ext uri="{FF2B5EF4-FFF2-40B4-BE49-F238E27FC236}">
                <a16:creationId xmlns:a16="http://schemas.microsoft.com/office/drawing/2014/main" id="{6B41DF55-C6C3-0845-8CDF-FD350A8E4724}"/>
              </a:ext>
            </a:extLst>
          </p:cNvPr>
          <p:cNvSpPr txBox="1"/>
          <p:nvPr/>
        </p:nvSpPr>
        <p:spPr bwMode="auto">
          <a:xfrm>
            <a:off x="10102323" y="4113330"/>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233" name="TextBox 232">
            <a:extLst>
              <a:ext uri="{FF2B5EF4-FFF2-40B4-BE49-F238E27FC236}">
                <a16:creationId xmlns:a16="http://schemas.microsoft.com/office/drawing/2014/main" id="{7B8CCEEC-BEB2-444A-B9EF-F0B3A4CEB9D2}"/>
              </a:ext>
            </a:extLst>
          </p:cNvPr>
          <p:cNvSpPr txBox="1"/>
          <p:nvPr/>
        </p:nvSpPr>
        <p:spPr bwMode="auto">
          <a:xfrm>
            <a:off x="10364459" y="4113330"/>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sp>
        <p:nvSpPr>
          <p:cNvPr id="234" name="TextBox 233">
            <a:extLst>
              <a:ext uri="{FF2B5EF4-FFF2-40B4-BE49-F238E27FC236}">
                <a16:creationId xmlns:a16="http://schemas.microsoft.com/office/drawing/2014/main" id="{7CE409D8-FB19-0546-8983-18FCFB8994FB}"/>
              </a:ext>
            </a:extLst>
          </p:cNvPr>
          <p:cNvSpPr txBox="1"/>
          <p:nvPr/>
        </p:nvSpPr>
        <p:spPr bwMode="auto">
          <a:xfrm>
            <a:off x="10626595" y="4113330"/>
            <a:ext cx="497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9" name="Freeform 8">
            <a:extLst>
              <a:ext uri="{FF2B5EF4-FFF2-40B4-BE49-F238E27FC236}">
                <a16:creationId xmlns:a16="http://schemas.microsoft.com/office/drawing/2014/main" id="{7E3D3638-27A5-D743-ACA3-EB1909F8AFE4}"/>
              </a:ext>
            </a:extLst>
          </p:cNvPr>
          <p:cNvSpPr/>
          <p:nvPr/>
        </p:nvSpPr>
        <p:spPr bwMode="auto">
          <a:xfrm>
            <a:off x="1363211" y="1749105"/>
            <a:ext cx="2223083" cy="2357306"/>
          </a:xfrm>
          <a:custGeom>
            <a:avLst/>
            <a:gdLst>
              <a:gd name="connsiteX0" fmla="*/ 2223083 w 2223083"/>
              <a:gd name="connsiteY0" fmla="*/ 2357306 h 2357306"/>
              <a:gd name="connsiteX1" fmla="*/ 2223083 w 2223083"/>
              <a:gd name="connsiteY1" fmla="*/ 1895912 h 2357306"/>
              <a:gd name="connsiteX2" fmla="*/ 1723938 w 2223083"/>
              <a:gd name="connsiteY2" fmla="*/ 1895912 h 2357306"/>
              <a:gd name="connsiteX3" fmla="*/ 1723938 w 2223083"/>
              <a:gd name="connsiteY3" fmla="*/ 1832994 h 2357306"/>
              <a:gd name="connsiteX4" fmla="*/ 1690382 w 2223083"/>
              <a:gd name="connsiteY4" fmla="*/ 1832994 h 2357306"/>
              <a:gd name="connsiteX5" fmla="*/ 1690382 w 2223083"/>
              <a:gd name="connsiteY5" fmla="*/ 1774271 h 2357306"/>
              <a:gd name="connsiteX6" fmla="*/ 1560352 w 2223083"/>
              <a:gd name="connsiteY6" fmla="*/ 1774271 h 2357306"/>
              <a:gd name="connsiteX7" fmla="*/ 1560352 w 2223083"/>
              <a:gd name="connsiteY7" fmla="*/ 1715548 h 2357306"/>
              <a:gd name="connsiteX8" fmla="*/ 1275127 w 2223083"/>
              <a:gd name="connsiteY8" fmla="*/ 1715548 h 2357306"/>
              <a:gd name="connsiteX9" fmla="*/ 1275127 w 2223083"/>
              <a:gd name="connsiteY9" fmla="*/ 1715548 h 2357306"/>
              <a:gd name="connsiteX10" fmla="*/ 1275127 w 2223083"/>
              <a:gd name="connsiteY10" fmla="*/ 1677798 h 2357306"/>
              <a:gd name="connsiteX11" fmla="*/ 1111541 w 2223083"/>
              <a:gd name="connsiteY11" fmla="*/ 1677798 h 2357306"/>
              <a:gd name="connsiteX12" fmla="*/ 1111541 w 2223083"/>
              <a:gd name="connsiteY12" fmla="*/ 1619075 h 2357306"/>
              <a:gd name="connsiteX13" fmla="*/ 1031846 w 2223083"/>
              <a:gd name="connsiteY13" fmla="*/ 1619075 h 2357306"/>
              <a:gd name="connsiteX14" fmla="*/ 1031846 w 2223083"/>
              <a:gd name="connsiteY14" fmla="*/ 1619075 h 2357306"/>
              <a:gd name="connsiteX15" fmla="*/ 1031846 w 2223083"/>
              <a:gd name="connsiteY15" fmla="*/ 1619075 h 2357306"/>
              <a:gd name="connsiteX16" fmla="*/ 1031846 w 2223083"/>
              <a:gd name="connsiteY16" fmla="*/ 1619075 h 2357306"/>
              <a:gd name="connsiteX17" fmla="*/ 1031846 w 2223083"/>
              <a:gd name="connsiteY17" fmla="*/ 1619075 h 2357306"/>
              <a:gd name="connsiteX18" fmla="*/ 1031846 w 2223083"/>
              <a:gd name="connsiteY18" fmla="*/ 1619075 h 2357306"/>
              <a:gd name="connsiteX19" fmla="*/ 1031846 w 2223083"/>
              <a:gd name="connsiteY19" fmla="*/ 1581324 h 2357306"/>
              <a:gd name="connsiteX20" fmla="*/ 952150 w 2223083"/>
              <a:gd name="connsiteY20" fmla="*/ 1581324 h 2357306"/>
              <a:gd name="connsiteX21" fmla="*/ 952150 w 2223083"/>
              <a:gd name="connsiteY21" fmla="*/ 1489045 h 2357306"/>
              <a:gd name="connsiteX22" fmla="*/ 897622 w 2223083"/>
              <a:gd name="connsiteY22" fmla="*/ 1489045 h 2357306"/>
              <a:gd name="connsiteX23" fmla="*/ 897622 w 2223083"/>
              <a:gd name="connsiteY23" fmla="*/ 1489045 h 2357306"/>
              <a:gd name="connsiteX24" fmla="*/ 897622 w 2223083"/>
              <a:gd name="connsiteY24" fmla="*/ 1463878 h 2357306"/>
              <a:gd name="connsiteX25" fmla="*/ 813732 w 2223083"/>
              <a:gd name="connsiteY25" fmla="*/ 1459684 h 2357306"/>
              <a:gd name="connsiteX26" fmla="*/ 813732 w 2223083"/>
              <a:gd name="connsiteY26" fmla="*/ 1459684 h 2357306"/>
              <a:gd name="connsiteX27" fmla="*/ 792760 w 2223083"/>
              <a:gd name="connsiteY27" fmla="*/ 1438712 h 2357306"/>
              <a:gd name="connsiteX28" fmla="*/ 792760 w 2223083"/>
              <a:gd name="connsiteY28" fmla="*/ 1359016 h 2357306"/>
              <a:gd name="connsiteX29" fmla="*/ 755009 w 2223083"/>
              <a:gd name="connsiteY29" fmla="*/ 1359016 h 2357306"/>
              <a:gd name="connsiteX30" fmla="*/ 755009 w 2223083"/>
              <a:gd name="connsiteY30" fmla="*/ 1317071 h 2357306"/>
              <a:gd name="connsiteX31" fmla="*/ 692092 w 2223083"/>
              <a:gd name="connsiteY31" fmla="*/ 1317071 h 2357306"/>
              <a:gd name="connsiteX32" fmla="*/ 692092 w 2223083"/>
              <a:gd name="connsiteY32" fmla="*/ 1317071 h 2357306"/>
              <a:gd name="connsiteX33" fmla="*/ 650147 w 2223083"/>
              <a:gd name="connsiteY33" fmla="*/ 1275126 h 2357306"/>
              <a:gd name="connsiteX34" fmla="*/ 650147 w 2223083"/>
              <a:gd name="connsiteY34" fmla="*/ 1187042 h 2357306"/>
              <a:gd name="connsiteX35" fmla="*/ 624980 w 2223083"/>
              <a:gd name="connsiteY35" fmla="*/ 1187042 h 2357306"/>
              <a:gd name="connsiteX36" fmla="*/ 624980 w 2223083"/>
              <a:gd name="connsiteY36" fmla="*/ 1077985 h 2357306"/>
              <a:gd name="connsiteX37" fmla="*/ 541090 w 2223083"/>
              <a:gd name="connsiteY37" fmla="*/ 1077985 h 2357306"/>
              <a:gd name="connsiteX38" fmla="*/ 541090 w 2223083"/>
              <a:gd name="connsiteY38" fmla="*/ 1036040 h 2357306"/>
              <a:gd name="connsiteX39" fmla="*/ 541090 w 2223083"/>
              <a:gd name="connsiteY39" fmla="*/ 1036040 h 2357306"/>
              <a:gd name="connsiteX40" fmla="*/ 541090 w 2223083"/>
              <a:gd name="connsiteY40" fmla="*/ 1036040 h 2357306"/>
              <a:gd name="connsiteX41" fmla="*/ 515923 w 2223083"/>
              <a:gd name="connsiteY41" fmla="*/ 1036040 h 2357306"/>
              <a:gd name="connsiteX42" fmla="*/ 515923 w 2223083"/>
              <a:gd name="connsiteY42" fmla="*/ 994095 h 2357306"/>
              <a:gd name="connsiteX43" fmla="*/ 469783 w 2223083"/>
              <a:gd name="connsiteY43" fmla="*/ 994095 h 2357306"/>
              <a:gd name="connsiteX44" fmla="*/ 469783 w 2223083"/>
              <a:gd name="connsiteY44" fmla="*/ 813732 h 2357306"/>
              <a:gd name="connsiteX45" fmla="*/ 469783 w 2223083"/>
              <a:gd name="connsiteY45" fmla="*/ 813732 h 2357306"/>
              <a:gd name="connsiteX46" fmla="*/ 469783 w 2223083"/>
              <a:gd name="connsiteY46" fmla="*/ 813732 h 2357306"/>
              <a:gd name="connsiteX47" fmla="*/ 436228 w 2223083"/>
              <a:gd name="connsiteY47" fmla="*/ 813732 h 2357306"/>
              <a:gd name="connsiteX48" fmla="*/ 436228 w 2223083"/>
              <a:gd name="connsiteY48" fmla="*/ 771787 h 2357306"/>
              <a:gd name="connsiteX49" fmla="*/ 381699 w 2223083"/>
              <a:gd name="connsiteY49" fmla="*/ 771787 h 2357306"/>
              <a:gd name="connsiteX50" fmla="*/ 381699 w 2223083"/>
              <a:gd name="connsiteY50" fmla="*/ 725647 h 2357306"/>
              <a:gd name="connsiteX51" fmla="*/ 327171 w 2223083"/>
              <a:gd name="connsiteY51" fmla="*/ 725647 h 2357306"/>
              <a:gd name="connsiteX52" fmla="*/ 327171 w 2223083"/>
              <a:gd name="connsiteY52" fmla="*/ 645952 h 2357306"/>
              <a:gd name="connsiteX53" fmla="*/ 306198 w 2223083"/>
              <a:gd name="connsiteY53" fmla="*/ 645952 h 2357306"/>
              <a:gd name="connsiteX54" fmla="*/ 306198 w 2223083"/>
              <a:gd name="connsiteY54" fmla="*/ 398477 h 2357306"/>
              <a:gd name="connsiteX55" fmla="*/ 205530 w 2223083"/>
              <a:gd name="connsiteY55" fmla="*/ 398477 h 2357306"/>
              <a:gd name="connsiteX56" fmla="*/ 205530 w 2223083"/>
              <a:gd name="connsiteY56" fmla="*/ 398477 h 2357306"/>
              <a:gd name="connsiteX57" fmla="*/ 205530 w 2223083"/>
              <a:gd name="connsiteY57" fmla="*/ 398477 h 2357306"/>
              <a:gd name="connsiteX58" fmla="*/ 205530 w 2223083"/>
              <a:gd name="connsiteY58" fmla="*/ 364921 h 2357306"/>
              <a:gd name="connsiteX59" fmla="*/ 151002 w 2223083"/>
              <a:gd name="connsiteY59" fmla="*/ 364921 h 2357306"/>
              <a:gd name="connsiteX60" fmla="*/ 151002 w 2223083"/>
              <a:gd name="connsiteY60" fmla="*/ 125834 h 2357306"/>
              <a:gd name="connsiteX61" fmla="*/ 71306 w 2223083"/>
              <a:gd name="connsiteY61" fmla="*/ 125834 h 2357306"/>
              <a:gd name="connsiteX62" fmla="*/ 71306 w 2223083"/>
              <a:gd name="connsiteY62" fmla="*/ 83889 h 2357306"/>
              <a:gd name="connsiteX63" fmla="*/ 71306 w 2223083"/>
              <a:gd name="connsiteY63" fmla="*/ 83889 h 2357306"/>
              <a:gd name="connsiteX64" fmla="*/ 33556 w 2223083"/>
              <a:gd name="connsiteY64" fmla="*/ 83889 h 2357306"/>
              <a:gd name="connsiteX65" fmla="*/ 33556 w 2223083"/>
              <a:gd name="connsiteY65" fmla="*/ 46139 h 2357306"/>
              <a:gd name="connsiteX66" fmla="*/ 0 w 2223083"/>
              <a:gd name="connsiteY66" fmla="*/ 46139 h 2357306"/>
              <a:gd name="connsiteX67" fmla="*/ 0 w 2223083"/>
              <a:gd name="connsiteY67" fmla="*/ 0 h 2357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23083" h="2357306">
                <a:moveTo>
                  <a:pt x="2223083" y="2357306"/>
                </a:moveTo>
                <a:lnTo>
                  <a:pt x="2223083" y="1895912"/>
                </a:lnTo>
                <a:lnTo>
                  <a:pt x="1723938" y="1895912"/>
                </a:lnTo>
                <a:lnTo>
                  <a:pt x="1723938" y="1832994"/>
                </a:lnTo>
                <a:lnTo>
                  <a:pt x="1690382" y="1832994"/>
                </a:lnTo>
                <a:lnTo>
                  <a:pt x="1690382" y="1774271"/>
                </a:lnTo>
                <a:lnTo>
                  <a:pt x="1560352" y="1774271"/>
                </a:lnTo>
                <a:lnTo>
                  <a:pt x="1560352" y="1715548"/>
                </a:lnTo>
                <a:lnTo>
                  <a:pt x="1275127" y="1715548"/>
                </a:lnTo>
                <a:lnTo>
                  <a:pt x="1275127" y="1715548"/>
                </a:lnTo>
                <a:lnTo>
                  <a:pt x="1275127" y="1677798"/>
                </a:lnTo>
                <a:lnTo>
                  <a:pt x="1111541" y="1677798"/>
                </a:lnTo>
                <a:lnTo>
                  <a:pt x="1111541" y="1619075"/>
                </a:lnTo>
                <a:lnTo>
                  <a:pt x="1031846" y="1619075"/>
                </a:lnTo>
                <a:lnTo>
                  <a:pt x="1031846" y="1619075"/>
                </a:lnTo>
                <a:lnTo>
                  <a:pt x="1031846" y="1619075"/>
                </a:lnTo>
                <a:lnTo>
                  <a:pt x="1031846" y="1619075"/>
                </a:lnTo>
                <a:lnTo>
                  <a:pt x="1031846" y="1619075"/>
                </a:lnTo>
                <a:lnTo>
                  <a:pt x="1031846" y="1619075"/>
                </a:lnTo>
                <a:lnTo>
                  <a:pt x="1031846" y="1581324"/>
                </a:lnTo>
                <a:lnTo>
                  <a:pt x="952150" y="1581324"/>
                </a:lnTo>
                <a:lnTo>
                  <a:pt x="952150" y="1489045"/>
                </a:lnTo>
                <a:lnTo>
                  <a:pt x="897622" y="1489045"/>
                </a:lnTo>
                <a:lnTo>
                  <a:pt x="897622" y="1489045"/>
                </a:lnTo>
                <a:lnTo>
                  <a:pt x="897622" y="1463878"/>
                </a:lnTo>
                <a:lnTo>
                  <a:pt x="813732" y="1459684"/>
                </a:lnTo>
                <a:lnTo>
                  <a:pt x="813732" y="1459684"/>
                </a:lnTo>
                <a:lnTo>
                  <a:pt x="792760" y="1438712"/>
                </a:lnTo>
                <a:lnTo>
                  <a:pt x="792760" y="1359016"/>
                </a:lnTo>
                <a:lnTo>
                  <a:pt x="755009" y="1359016"/>
                </a:lnTo>
                <a:lnTo>
                  <a:pt x="755009" y="1317071"/>
                </a:lnTo>
                <a:lnTo>
                  <a:pt x="692092" y="1317071"/>
                </a:lnTo>
                <a:lnTo>
                  <a:pt x="692092" y="1317071"/>
                </a:lnTo>
                <a:lnTo>
                  <a:pt x="650147" y="1275126"/>
                </a:lnTo>
                <a:lnTo>
                  <a:pt x="650147" y="1187042"/>
                </a:lnTo>
                <a:lnTo>
                  <a:pt x="624980" y="1187042"/>
                </a:lnTo>
                <a:lnTo>
                  <a:pt x="624980" y="1077985"/>
                </a:lnTo>
                <a:lnTo>
                  <a:pt x="541090" y="1077985"/>
                </a:lnTo>
                <a:lnTo>
                  <a:pt x="541090" y="1036040"/>
                </a:lnTo>
                <a:lnTo>
                  <a:pt x="541090" y="1036040"/>
                </a:lnTo>
                <a:lnTo>
                  <a:pt x="541090" y="1036040"/>
                </a:lnTo>
                <a:lnTo>
                  <a:pt x="515923" y="1036040"/>
                </a:lnTo>
                <a:lnTo>
                  <a:pt x="515923" y="994095"/>
                </a:lnTo>
                <a:lnTo>
                  <a:pt x="469783" y="994095"/>
                </a:lnTo>
                <a:lnTo>
                  <a:pt x="469783" y="813732"/>
                </a:lnTo>
                <a:lnTo>
                  <a:pt x="469783" y="813732"/>
                </a:lnTo>
                <a:lnTo>
                  <a:pt x="469783" y="813732"/>
                </a:lnTo>
                <a:lnTo>
                  <a:pt x="436228" y="813732"/>
                </a:lnTo>
                <a:lnTo>
                  <a:pt x="436228" y="771787"/>
                </a:lnTo>
                <a:lnTo>
                  <a:pt x="381699" y="771787"/>
                </a:lnTo>
                <a:lnTo>
                  <a:pt x="381699" y="725647"/>
                </a:lnTo>
                <a:lnTo>
                  <a:pt x="327171" y="725647"/>
                </a:lnTo>
                <a:lnTo>
                  <a:pt x="327171" y="645952"/>
                </a:lnTo>
                <a:lnTo>
                  <a:pt x="306198" y="645952"/>
                </a:lnTo>
                <a:lnTo>
                  <a:pt x="306198" y="398477"/>
                </a:lnTo>
                <a:lnTo>
                  <a:pt x="205530" y="398477"/>
                </a:lnTo>
                <a:lnTo>
                  <a:pt x="205530" y="398477"/>
                </a:lnTo>
                <a:lnTo>
                  <a:pt x="205530" y="398477"/>
                </a:lnTo>
                <a:lnTo>
                  <a:pt x="205530" y="364921"/>
                </a:lnTo>
                <a:lnTo>
                  <a:pt x="151002" y="364921"/>
                </a:lnTo>
                <a:lnTo>
                  <a:pt x="151002" y="125834"/>
                </a:lnTo>
                <a:lnTo>
                  <a:pt x="71306" y="125834"/>
                </a:lnTo>
                <a:lnTo>
                  <a:pt x="71306" y="83889"/>
                </a:lnTo>
                <a:lnTo>
                  <a:pt x="71306" y="83889"/>
                </a:lnTo>
                <a:lnTo>
                  <a:pt x="33556" y="83889"/>
                </a:lnTo>
                <a:lnTo>
                  <a:pt x="33556" y="46139"/>
                </a:lnTo>
                <a:lnTo>
                  <a:pt x="0" y="46139"/>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22" name="Freeform 21">
            <a:extLst>
              <a:ext uri="{FF2B5EF4-FFF2-40B4-BE49-F238E27FC236}">
                <a16:creationId xmlns:a16="http://schemas.microsoft.com/office/drawing/2014/main" id="{8D09E16B-DD3C-F241-9C32-F06309EC94ED}"/>
              </a:ext>
            </a:extLst>
          </p:cNvPr>
          <p:cNvSpPr/>
          <p:nvPr/>
        </p:nvSpPr>
        <p:spPr bwMode="auto">
          <a:xfrm>
            <a:off x="5424808" y="3126964"/>
            <a:ext cx="1141816" cy="923875"/>
          </a:xfrm>
          <a:custGeom>
            <a:avLst/>
            <a:gdLst>
              <a:gd name="connsiteX0" fmla="*/ 1141816 w 1141816"/>
              <a:gd name="connsiteY0" fmla="*/ 923875 h 923875"/>
              <a:gd name="connsiteX1" fmla="*/ 777003 w 1141816"/>
              <a:gd name="connsiteY1" fmla="*/ 923875 h 923875"/>
              <a:gd name="connsiteX2" fmla="*/ 777003 w 1141816"/>
              <a:gd name="connsiteY2" fmla="*/ 867021 h 923875"/>
              <a:gd name="connsiteX3" fmla="*/ 777003 w 1141816"/>
              <a:gd name="connsiteY3" fmla="*/ 867021 h 923875"/>
              <a:gd name="connsiteX4" fmla="*/ 777003 w 1141816"/>
              <a:gd name="connsiteY4" fmla="*/ 867021 h 923875"/>
              <a:gd name="connsiteX5" fmla="*/ 739101 w 1141816"/>
              <a:gd name="connsiteY5" fmla="*/ 867021 h 923875"/>
              <a:gd name="connsiteX6" fmla="*/ 739101 w 1141816"/>
              <a:gd name="connsiteY6" fmla="*/ 824381 h 923875"/>
              <a:gd name="connsiteX7" fmla="*/ 596966 w 1141816"/>
              <a:gd name="connsiteY7" fmla="*/ 824381 h 923875"/>
              <a:gd name="connsiteX8" fmla="*/ 596966 w 1141816"/>
              <a:gd name="connsiteY8" fmla="*/ 767527 h 923875"/>
              <a:gd name="connsiteX9" fmla="*/ 450094 w 1141816"/>
              <a:gd name="connsiteY9" fmla="*/ 767527 h 923875"/>
              <a:gd name="connsiteX10" fmla="*/ 450094 w 1141816"/>
              <a:gd name="connsiteY10" fmla="*/ 767527 h 923875"/>
              <a:gd name="connsiteX11" fmla="*/ 416929 w 1141816"/>
              <a:gd name="connsiteY11" fmla="*/ 734362 h 923875"/>
              <a:gd name="connsiteX12" fmla="*/ 416929 w 1141816"/>
              <a:gd name="connsiteY12" fmla="*/ 592228 h 923875"/>
              <a:gd name="connsiteX13" fmla="*/ 364813 w 1141816"/>
              <a:gd name="connsiteY13" fmla="*/ 592228 h 923875"/>
              <a:gd name="connsiteX14" fmla="*/ 364813 w 1141816"/>
              <a:gd name="connsiteY14" fmla="*/ 544849 h 923875"/>
              <a:gd name="connsiteX15" fmla="*/ 312697 w 1141816"/>
              <a:gd name="connsiteY15" fmla="*/ 544849 h 923875"/>
              <a:gd name="connsiteX16" fmla="*/ 312697 w 1141816"/>
              <a:gd name="connsiteY16" fmla="*/ 544849 h 923875"/>
              <a:gd name="connsiteX17" fmla="*/ 312697 w 1141816"/>
              <a:gd name="connsiteY17" fmla="*/ 544849 h 923875"/>
              <a:gd name="connsiteX18" fmla="*/ 312697 w 1141816"/>
              <a:gd name="connsiteY18" fmla="*/ 502209 h 923875"/>
              <a:gd name="connsiteX19" fmla="*/ 260581 w 1141816"/>
              <a:gd name="connsiteY19" fmla="*/ 502209 h 923875"/>
              <a:gd name="connsiteX20" fmla="*/ 260581 w 1141816"/>
              <a:gd name="connsiteY20" fmla="*/ 440617 h 923875"/>
              <a:gd name="connsiteX21" fmla="*/ 260581 w 1141816"/>
              <a:gd name="connsiteY21" fmla="*/ 440617 h 923875"/>
              <a:gd name="connsiteX22" fmla="*/ 236891 w 1141816"/>
              <a:gd name="connsiteY22" fmla="*/ 416927 h 923875"/>
              <a:gd name="connsiteX23" fmla="*/ 189513 w 1141816"/>
              <a:gd name="connsiteY23" fmla="*/ 416927 h 923875"/>
              <a:gd name="connsiteX24" fmla="*/ 189513 w 1141816"/>
              <a:gd name="connsiteY24" fmla="*/ 341123 h 923875"/>
              <a:gd name="connsiteX25" fmla="*/ 189513 w 1141816"/>
              <a:gd name="connsiteY25" fmla="*/ 341123 h 923875"/>
              <a:gd name="connsiteX26" fmla="*/ 189513 w 1141816"/>
              <a:gd name="connsiteY26" fmla="*/ 341123 h 923875"/>
              <a:gd name="connsiteX27" fmla="*/ 165824 w 1141816"/>
              <a:gd name="connsiteY27" fmla="*/ 317434 h 923875"/>
              <a:gd name="connsiteX28" fmla="*/ 165824 w 1141816"/>
              <a:gd name="connsiteY28" fmla="*/ 194251 h 923875"/>
              <a:gd name="connsiteX29" fmla="*/ 165824 w 1141816"/>
              <a:gd name="connsiteY29" fmla="*/ 194251 h 923875"/>
              <a:gd name="connsiteX30" fmla="*/ 165824 w 1141816"/>
              <a:gd name="connsiteY30" fmla="*/ 194251 h 923875"/>
              <a:gd name="connsiteX31" fmla="*/ 127922 w 1141816"/>
              <a:gd name="connsiteY31" fmla="*/ 194251 h 923875"/>
              <a:gd name="connsiteX32" fmla="*/ 127922 w 1141816"/>
              <a:gd name="connsiteY32" fmla="*/ 156348 h 923875"/>
              <a:gd name="connsiteX33" fmla="*/ 127922 w 1141816"/>
              <a:gd name="connsiteY33" fmla="*/ 156348 h 923875"/>
              <a:gd name="connsiteX34" fmla="*/ 127922 w 1141816"/>
              <a:gd name="connsiteY34" fmla="*/ 90018 h 923875"/>
              <a:gd name="connsiteX35" fmla="*/ 56854 w 1141816"/>
              <a:gd name="connsiteY35" fmla="*/ 90018 h 923875"/>
              <a:gd name="connsiteX36" fmla="*/ 56854 w 1141816"/>
              <a:gd name="connsiteY36" fmla="*/ 0 h 923875"/>
              <a:gd name="connsiteX37" fmla="*/ 0 w 1141816"/>
              <a:gd name="connsiteY37" fmla="*/ 0 h 923875"/>
              <a:gd name="connsiteX0" fmla="*/ 1141816 w 1141816"/>
              <a:gd name="connsiteY0" fmla="*/ 923875 h 923875"/>
              <a:gd name="connsiteX1" fmla="*/ 777003 w 1141816"/>
              <a:gd name="connsiteY1" fmla="*/ 923875 h 923875"/>
              <a:gd name="connsiteX2" fmla="*/ 777003 w 1141816"/>
              <a:gd name="connsiteY2" fmla="*/ 867021 h 923875"/>
              <a:gd name="connsiteX3" fmla="*/ 777003 w 1141816"/>
              <a:gd name="connsiteY3" fmla="*/ 867021 h 923875"/>
              <a:gd name="connsiteX4" fmla="*/ 777003 w 1141816"/>
              <a:gd name="connsiteY4" fmla="*/ 867021 h 923875"/>
              <a:gd name="connsiteX5" fmla="*/ 739101 w 1141816"/>
              <a:gd name="connsiteY5" fmla="*/ 867021 h 923875"/>
              <a:gd name="connsiteX6" fmla="*/ 739101 w 1141816"/>
              <a:gd name="connsiteY6" fmla="*/ 824381 h 923875"/>
              <a:gd name="connsiteX7" fmla="*/ 596966 w 1141816"/>
              <a:gd name="connsiteY7" fmla="*/ 824381 h 923875"/>
              <a:gd name="connsiteX8" fmla="*/ 596966 w 1141816"/>
              <a:gd name="connsiteY8" fmla="*/ 767527 h 923875"/>
              <a:gd name="connsiteX9" fmla="*/ 450094 w 1141816"/>
              <a:gd name="connsiteY9" fmla="*/ 767527 h 923875"/>
              <a:gd name="connsiteX10" fmla="*/ 450094 w 1141816"/>
              <a:gd name="connsiteY10" fmla="*/ 767527 h 923875"/>
              <a:gd name="connsiteX11" fmla="*/ 416929 w 1141816"/>
              <a:gd name="connsiteY11" fmla="*/ 734362 h 923875"/>
              <a:gd name="connsiteX12" fmla="*/ 416929 w 1141816"/>
              <a:gd name="connsiteY12" fmla="*/ 592228 h 923875"/>
              <a:gd name="connsiteX13" fmla="*/ 364813 w 1141816"/>
              <a:gd name="connsiteY13" fmla="*/ 592228 h 923875"/>
              <a:gd name="connsiteX14" fmla="*/ 364813 w 1141816"/>
              <a:gd name="connsiteY14" fmla="*/ 544849 h 923875"/>
              <a:gd name="connsiteX15" fmla="*/ 312697 w 1141816"/>
              <a:gd name="connsiteY15" fmla="*/ 544849 h 923875"/>
              <a:gd name="connsiteX16" fmla="*/ 312697 w 1141816"/>
              <a:gd name="connsiteY16" fmla="*/ 544849 h 923875"/>
              <a:gd name="connsiteX17" fmla="*/ 312697 w 1141816"/>
              <a:gd name="connsiteY17" fmla="*/ 544849 h 923875"/>
              <a:gd name="connsiteX18" fmla="*/ 312697 w 1141816"/>
              <a:gd name="connsiteY18" fmla="*/ 502209 h 923875"/>
              <a:gd name="connsiteX19" fmla="*/ 260581 w 1141816"/>
              <a:gd name="connsiteY19" fmla="*/ 502209 h 923875"/>
              <a:gd name="connsiteX20" fmla="*/ 260581 w 1141816"/>
              <a:gd name="connsiteY20" fmla="*/ 440617 h 923875"/>
              <a:gd name="connsiteX21" fmla="*/ 260581 w 1141816"/>
              <a:gd name="connsiteY21" fmla="*/ 440617 h 923875"/>
              <a:gd name="connsiteX22" fmla="*/ 236891 w 1141816"/>
              <a:gd name="connsiteY22" fmla="*/ 416927 h 923875"/>
              <a:gd name="connsiteX23" fmla="*/ 189513 w 1141816"/>
              <a:gd name="connsiteY23" fmla="*/ 416927 h 923875"/>
              <a:gd name="connsiteX24" fmla="*/ 189513 w 1141816"/>
              <a:gd name="connsiteY24" fmla="*/ 341123 h 923875"/>
              <a:gd name="connsiteX25" fmla="*/ 189513 w 1141816"/>
              <a:gd name="connsiteY25" fmla="*/ 341123 h 923875"/>
              <a:gd name="connsiteX26" fmla="*/ 189513 w 1141816"/>
              <a:gd name="connsiteY26" fmla="*/ 341123 h 923875"/>
              <a:gd name="connsiteX27" fmla="*/ 165824 w 1141816"/>
              <a:gd name="connsiteY27" fmla="*/ 317434 h 923875"/>
              <a:gd name="connsiteX28" fmla="*/ 165824 w 1141816"/>
              <a:gd name="connsiteY28" fmla="*/ 194251 h 923875"/>
              <a:gd name="connsiteX29" fmla="*/ 165824 w 1141816"/>
              <a:gd name="connsiteY29" fmla="*/ 194251 h 923875"/>
              <a:gd name="connsiteX30" fmla="*/ 165824 w 1141816"/>
              <a:gd name="connsiteY30" fmla="*/ 194251 h 923875"/>
              <a:gd name="connsiteX31" fmla="*/ 127922 w 1141816"/>
              <a:gd name="connsiteY31" fmla="*/ 194251 h 923875"/>
              <a:gd name="connsiteX32" fmla="*/ 127922 w 1141816"/>
              <a:gd name="connsiteY32" fmla="*/ 156348 h 923875"/>
              <a:gd name="connsiteX33" fmla="*/ 127922 w 1141816"/>
              <a:gd name="connsiteY33" fmla="*/ 156348 h 923875"/>
              <a:gd name="connsiteX34" fmla="*/ 99495 w 1141816"/>
              <a:gd name="connsiteY34" fmla="*/ 94756 h 923875"/>
              <a:gd name="connsiteX35" fmla="*/ 56854 w 1141816"/>
              <a:gd name="connsiteY35" fmla="*/ 90018 h 923875"/>
              <a:gd name="connsiteX36" fmla="*/ 56854 w 1141816"/>
              <a:gd name="connsiteY36" fmla="*/ 0 h 923875"/>
              <a:gd name="connsiteX37" fmla="*/ 0 w 1141816"/>
              <a:gd name="connsiteY37" fmla="*/ 0 h 923875"/>
              <a:gd name="connsiteX0" fmla="*/ 1141816 w 1141816"/>
              <a:gd name="connsiteY0" fmla="*/ 923875 h 923875"/>
              <a:gd name="connsiteX1" fmla="*/ 777003 w 1141816"/>
              <a:gd name="connsiteY1" fmla="*/ 923875 h 923875"/>
              <a:gd name="connsiteX2" fmla="*/ 777003 w 1141816"/>
              <a:gd name="connsiteY2" fmla="*/ 867021 h 923875"/>
              <a:gd name="connsiteX3" fmla="*/ 777003 w 1141816"/>
              <a:gd name="connsiteY3" fmla="*/ 867021 h 923875"/>
              <a:gd name="connsiteX4" fmla="*/ 777003 w 1141816"/>
              <a:gd name="connsiteY4" fmla="*/ 867021 h 923875"/>
              <a:gd name="connsiteX5" fmla="*/ 739101 w 1141816"/>
              <a:gd name="connsiteY5" fmla="*/ 867021 h 923875"/>
              <a:gd name="connsiteX6" fmla="*/ 739101 w 1141816"/>
              <a:gd name="connsiteY6" fmla="*/ 824381 h 923875"/>
              <a:gd name="connsiteX7" fmla="*/ 596966 w 1141816"/>
              <a:gd name="connsiteY7" fmla="*/ 824381 h 923875"/>
              <a:gd name="connsiteX8" fmla="*/ 596966 w 1141816"/>
              <a:gd name="connsiteY8" fmla="*/ 767527 h 923875"/>
              <a:gd name="connsiteX9" fmla="*/ 450094 w 1141816"/>
              <a:gd name="connsiteY9" fmla="*/ 767527 h 923875"/>
              <a:gd name="connsiteX10" fmla="*/ 450094 w 1141816"/>
              <a:gd name="connsiteY10" fmla="*/ 767527 h 923875"/>
              <a:gd name="connsiteX11" fmla="*/ 416929 w 1141816"/>
              <a:gd name="connsiteY11" fmla="*/ 734362 h 923875"/>
              <a:gd name="connsiteX12" fmla="*/ 416929 w 1141816"/>
              <a:gd name="connsiteY12" fmla="*/ 592228 h 923875"/>
              <a:gd name="connsiteX13" fmla="*/ 364813 w 1141816"/>
              <a:gd name="connsiteY13" fmla="*/ 592228 h 923875"/>
              <a:gd name="connsiteX14" fmla="*/ 364813 w 1141816"/>
              <a:gd name="connsiteY14" fmla="*/ 544849 h 923875"/>
              <a:gd name="connsiteX15" fmla="*/ 312697 w 1141816"/>
              <a:gd name="connsiteY15" fmla="*/ 544849 h 923875"/>
              <a:gd name="connsiteX16" fmla="*/ 312697 w 1141816"/>
              <a:gd name="connsiteY16" fmla="*/ 544849 h 923875"/>
              <a:gd name="connsiteX17" fmla="*/ 312697 w 1141816"/>
              <a:gd name="connsiteY17" fmla="*/ 544849 h 923875"/>
              <a:gd name="connsiteX18" fmla="*/ 312697 w 1141816"/>
              <a:gd name="connsiteY18" fmla="*/ 502209 h 923875"/>
              <a:gd name="connsiteX19" fmla="*/ 260581 w 1141816"/>
              <a:gd name="connsiteY19" fmla="*/ 502209 h 923875"/>
              <a:gd name="connsiteX20" fmla="*/ 260581 w 1141816"/>
              <a:gd name="connsiteY20" fmla="*/ 440617 h 923875"/>
              <a:gd name="connsiteX21" fmla="*/ 260581 w 1141816"/>
              <a:gd name="connsiteY21" fmla="*/ 440617 h 923875"/>
              <a:gd name="connsiteX22" fmla="*/ 236891 w 1141816"/>
              <a:gd name="connsiteY22" fmla="*/ 416927 h 923875"/>
              <a:gd name="connsiteX23" fmla="*/ 189513 w 1141816"/>
              <a:gd name="connsiteY23" fmla="*/ 416927 h 923875"/>
              <a:gd name="connsiteX24" fmla="*/ 189513 w 1141816"/>
              <a:gd name="connsiteY24" fmla="*/ 341123 h 923875"/>
              <a:gd name="connsiteX25" fmla="*/ 189513 w 1141816"/>
              <a:gd name="connsiteY25" fmla="*/ 341123 h 923875"/>
              <a:gd name="connsiteX26" fmla="*/ 189513 w 1141816"/>
              <a:gd name="connsiteY26" fmla="*/ 341123 h 923875"/>
              <a:gd name="connsiteX27" fmla="*/ 165824 w 1141816"/>
              <a:gd name="connsiteY27" fmla="*/ 317434 h 923875"/>
              <a:gd name="connsiteX28" fmla="*/ 165824 w 1141816"/>
              <a:gd name="connsiteY28" fmla="*/ 194251 h 923875"/>
              <a:gd name="connsiteX29" fmla="*/ 165824 w 1141816"/>
              <a:gd name="connsiteY29" fmla="*/ 194251 h 923875"/>
              <a:gd name="connsiteX30" fmla="*/ 165824 w 1141816"/>
              <a:gd name="connsiteY30" fmla="*/ 194251 h 923875"/>
              <a:gd name="connsiteX31" fmla="*/ 127922 w 1141816"/>
              <a:gd name="connsiteY31" fmla="*/ 194251 h 923875"/>
              <a:gd name="connsiteX32" fmla="*/ 127922 w 1141816"/>
              <a:gd name="connsiteY32" fmla="*/ 156348 h 923875"/>
              <a:gd name="connsiteX33" fmla="*/ 108971 w 1141816"/>
              <a:gd name="connsiteY33" fmla="*/ 161086 h 923875"/>
              <a:gd name="connsiteX34" fmla="*/ 99495 w 1141816"/>
              <a:gd name="connsiteY34" fmla="*/ 94756 h 923875"/>
              <a:gd name="connsiteX35" fmla="*/ 56854 w 1141816"/>
              <a:gd name="connsiteY35" fmla="*/ 90018 h 923875"/>
              <a:gd name="connsiteX36" fmla="*/ 56854 w 1141816"/>
              <a:gd name="connsiteY36" fmla="*/ 0 h 923875"/>
              <a:gd name="connsiteX37" fmla="*/ 0 w 1141816"/>
              <a:gd name="connsiteY37" fmla="*/ 0 h 923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141816" h="923875">
                <a:moveTo>
                  <a:pt x="1141816" y="923875"/>
                </a:moveTo>
                <a:lnTo>
                  <a:pt x="777003" y="923875"/>
                </a:lnTo>
                <a:lnTo>
                  <a:pt x="777003" y="867021"/>
                </a:lnTo>
                <a:lnTo>
                  <a:pt x="777003" y="867021"/>
                </a:lnTo>
                <a:lnTo>
                  <a:pt x="777003" y="867021"/>
                </a:lnTo>
                <a:lnTo>
                  <a:pt x="739101" y="867021"/>
                </a:lnTo>
                <a:lnTo>
                  <a:pt x="739101" y="824381"/>
                </a:lnTo>
                <a:lnTo>
                  <a:pt x="596966" y="824381"/>
                </a:lnTo>
                <a:lnTo>
                  <a:pt x="596966" y="767527"/>
                </a:lnTo>
                <a:lnTo>
                  <a:pt x="450094" y="767527"/>
                </a:lnTo>
                <a:lnTo>
                  <a:pt x="450094" y="767527"/>
                </a:lnTo>
                <a:lnTo>
                  <a:pt x="416929" y="734362"/>
                </a:lnTo>
                <a:lnTo>
                  <a:pt x="416929" y="592228"/>
                </a:lnTo>
                <a:lnTo>
                  <a:pt x="364813" y="592228"/>
                </a:lnTo>
                <a:lnTo>
                  <a:pt x="364813" y="544849"/>
                </a:lnTo>
                <a:lnTo>
                  <a:pt x="312697" y="544849"/>
                </a:lnTo>
                <a:lnTo>
                  <a:pt x="312697" y="544849"/>
                </a:lnTo>
                <a:lnTo>
                  <a:pt x="312697" y="544849"/>
                </a:lnTo>
                <a:lnTo>
                  <a:pt x="312697" y="502209"/>
                </a:lnTo>
                <a:lnTo>
                  <a:pt x="260581" y="502209"/>
                </a:lnTo>
                <a:lnTo>
                  <a:pt x="260581" y="440617"/>
                </a:lnTo>
                <a:lnTo>
                  <a:pt x="260581" y="440617"/>
                </a:lnTo>
                <a:lnTo>
                  <a:pt x="236891" y="416927"/>
                </a:lnTo>
                <a:lnTo>
                  <a:pt x="189513" y="416927"/>
                </a:lnTo>
                <a:lnTo>
                  <a:pt x="189513" y="341123"/>
                </a:lnTo>
                <a:lnTo>
                  <a:pt x="189513" y="341123"/>
                </a:lnTo>
                <a:lnTo>
                  <a:pt x="189513" y="341123"/>
                </a:lnTo>
                <a:lnTo>
                  <a:pt x="165824" y="317434"/>
                </a:lnTo>
                <a:lnTo>
                  <a:pt x="165824" y="194251"/>
                </a:lnTo>
                <a:lnTo>
                  <a:pt x="165824" y="194251"/>
                </a:lnTo>
                <a:lnTo>
                  <a:pt x="165824" y="194251"/>
                </a:lnTo>
                <a:lnTo>
                  <a:pt x="127922" y="194251"/>
                </a:lnTo>
                <a:lnTo>
                  <a:pt x="127922" y="156348"/>
                </a:lnTo>
                <a:lnTo>
                  <a:pt x="108971" y="161086"/>
                </a:lnTo>
                <a:lnTo>
                  <a:pt x="99495" y="94756"/>
                </a:lnTo>
                <a:lnTo>
                  <a:pt x="56854" y="90018"/>
                </a:lnTo>
                <a:lnTo>
                  <a:pt x="56854"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25" name="Freeform 24">
            <a:extLst>
              <a:ext uri="{FF2B5EF4-FFF2-40B4-BE49-F238E27FC236}">
                <a16:creationId xmlns:a16="http://schemas.microsoft.com/office/drawing/2014/main" id="{76B12953-4E9F-DB48-85B4-F0D9CBDB18FD}"/>
              </a:ext>
            </a:extLst>
          </p:cNvPr>
          <p:cNvSpPr/>
          <p:nvPr/>
        </p:nvSpPr>
        <p:spPr bwMode="auto">
          <a:xfrm>
            <a:off x="5041045" y="1757684"/>
            <a:ext cx="386988" cy="1372456"/>
          </a:xfrm>
          <a:custGeom>
            <a:avLst/>
            <a:gdLst>
              <a:gd name="connsiteX0" fmla="*/ 0 w 402715"/>
              <a:gd name="connsiteY0" fmla="*/ 0 h 1369231"/>
              <a:gd name="connsiteX1" fmla="*/ 47378 w 402715"/>
              <a:gd name="connsiteY1" fmla="*/ 9475 h 1369231"/>
              <a:gd name="connsiteX2" fmla="*/ 42640 w 402715"/>
              <a:gd name="connsiteY2" fmla="*/ 61591 h 1369231"/>
              <a:gd name="connsiteX3" fmla="*/ 99494 w 402715"/>
              <a:gd name="connsiteY3" fmla="*/ 66329 h 1369231"/>
              <a:gd name="connsiteX4" fmla="*/ 94756 w 402715"/>
              <a:gd name="connsiteY4" fmla="*/ 123183 h 1369231"/>
              <a:gd name="connsiteX5" fmla="*/ 94756 w 402715"/>
              <a:gd name="connsiteY5" fmla="*/ 123183 h 1369231"/>
              <a:gd name="connsiteX6" fmla="*/ 132659 w 402715"/>
              <a:gd name="connsiteY6" fmla="*/ 180037 h 1369231"/>
              <a:gd name="connsiteX7" fmla="*/ 156348 w 402715"/>
              <a:gd name="connsiteY7" fmla="*/ 180037 h 1369231"/>
              <a:gd name="connsiteX8" fmla="*/ 151610 w 402715"/>
              <a:gd name="connsiteY8" fmla="*/ 450093 h 1369231"/>
              <a:gd name="connsiteX9" fmla="*/ 175299 w 402715"/>
              <a:gd name="connsiteY9" fmla="*/ 454831 h 1369231"/>
              <a:gd name="connsiteX10" fmla="*/ 165823 w 402715"/>
              <a:gd name="connsiteY10" fmla="*/ 867021 h 1369231"/>
              <a:gd name="connsiteX11" fmla="*/ 198988 w 402715"/>
              <a:gd name="connsiteY11" fmla="*/ 867021 h 1369231"/>
              <a:gd name="connsiteX12" fmla="*/ 184775 w 402715"/>
              <a:gd name="connsiteY12" fmla="*/ 971254 h 1369231"/>
              <a:gd name="connsiteX13" fmla="*/ 298482 w 402715"/>
              <a:gd name="connsiteY13" fmla="*/ 980729 h 1369231"/>
              <a:gd name="connsiteX14" fmla="*/ 298482 w 402715"/>
              <a:gd name="connsiteY14" fmla="*/ 1009156 h 1369231"/>
              <a:gd name="connsiteX15" fmla="*/ 317434 w 402715"/>
              <a:gd name="connsiteY15" fmla="*/ 1013894 h 1369231"/>
              <a:gd name="connsiteX16" fmla="*/ 317434 w 402715"/>
              <a:gd name="connsiteY16" fmla="*/ 1165504 h 1369231"/>
              <a:gd name="connsiteX17" fmla="*/ 336385 w 402715"/>
              <a:gd name="connsiteY17" fmla="*/ 1170242 h 1369231"/>
              <a:gd name="connsiteX18" fmla="*/ 331647 w 402715"/>
              <a:gd name="connsiteY18" fmla="*/ 1279212 h 1369231"/>
              <a:gd name="connsiteX19" fmla="*/ 360074 w 402715"/>
              <a:gd name="connsiteY19" fmla="*/ 1283950 h 1369231"/>
              <a:gd name="connsiteX20" fmla="*/ 350599 w 402715"/>
              <a:gd name="connsiteY20" fmla="*/ 1312377 h 1369231"/>
              <a:gd name="connsiteX21" fmla="*/ 350599 w 402715"/>
              <a:gd name="connsiteY21" fmla="*/ 1312377 h 1369231"/>
              <a:gd name="connsiteX22" fmla="*/ 374288 w 402715"/>
              <a:gd name="connsiteY22" fmla="*/ 1369231 h 1369231"/>
              <a:gd name="connsiteX23" fmla="*/ 402715 w 402715"/>
              <a:gd name="connsiteY23" fmla="*/ 1369231 h 1369231"/>
              <a:gd name="connsiteX0" fmla="*/ 0 w 421765"/>
              <a:gd name="connsiteY0" fmla="*/ 0 h 1369231"/>
              <a:gd name="connsiteX1" fmla="*/ 47378 w 421765"/>
              <a:gd name="connsiteY1" fmla="*/ 9475 h 1369231"/>
              <a:gd name="connsiteX2" fmla="*/ 42640 w 421765"/>
              <a:gd name="connsiteY2" fmla="*/ 61591 h 1369231"/>
              <a:gd name="connsiteX3" fmla="*/ 99494 w 421765"/>
              <a:gd name="connsiteY3" fmla="*/ 66329 h 1369231"/>
              <a:gd name="connsiteX4" fmla="*/ 94756 w 421765"/>
              <a:gd name="connsiteY4" fmla="*/ 123183 h 1369231"/>
              <a:gd name="connsiteX5" fmla="*/ 94756 w 421765"/>
              <a:gd name="connsiteY5" fmla="*/ 123183 h 1369231"/>
              <a:gd name="connsiteX6" fmla="*/ 132659 w 421765"/>
              <a:gd name="connsiteY6" fmla="*/ 180037 h 1369231"/>
              <a:gd name="connsiteX7" fmla="*/ 156348 w 421765"/>
              <a:gd name="connsiteY7" fmla="*/ 180037 h 1369231"/>
              <a:gd name="connsiteX8" fmla="*/ 151610 w 421765"/>
              <a:gd name="connsiteY8" fmla="*/ 450093 h 1369231"/>
              <a:gd name="connsiteX9" fmla="*/ 175299 w 421765"/>
              <a:gd name="connsiteY9" fmla="*/ 454831 h 1369231"/>
              <a:gd name="connsiteX10" fmla="*/ 165823 w 421765"/>
              <a:gd name="connsiteY10" fmla="*/ 867021 h 1369231"/>
              <a:gd name="connsiteX11" fmla="*/ 198988 w 421765"/>
              <a:gd name="connsiteY11" fmla="*/ 867021 h 1369231"/>
              <a:gd name="connsiteX12" fmla="*/ 184775 w 421765"/>
              <a:gd name="connsiteY12" fmla="*/ 971254 h 1369231"/>
              <a:gd name="connsiteX13" fmla="*/ 298482 w 421765"/>
              <a:gd name="connsiteY13" fmla="*/ 980729 h 1369231"/>
              <a:gd name="connsiteX14" fmla="*/ 298482 w 421765"/>
              <a:gd name="connsiteY14" fmla="*/ 1009156 h 1369231"/>
              <a:gd name="connsiteX15" fmla="*/ 317434 w 421765"/>
              <a:gd name="connsiteY15" fmla="*/ 1013894 h 1369231"/>
              <a:gd name="connsiteX16" fmla="*/ 317434 w 421765"/>
              <a:gd name="connsiteY16" fmla="*/ 1165504 h 1369231"/>
              <a:gd name="connsiteX17" fmla="*/ 336385 w 421765"/>
              <a:gd name="connsiteY17" fmla="*/ 1170242 h 1369231"/>
              <a:gd name="connsiteX18" fmla="*/ 331647 w 421765"/>
              <a:gd name="connsiteY18" fmla="*/ 1279212 h 1369231"/>
              <a:gd name="connsiteX19" fmla="*/ 360074 w 421765"/>
              <a:gd name="connsiteY19" fmla="*/ 1283950 h 1369231"/>
              <a:gd name="connsiteX20" fmla="*/ 350599 w 421765"/>
              <a:gd name="connsiteY20" fmla="*/ 1312377 h 1369231"/>
              <a:gd name="connsiteX21" fmla="*/ 350599 w 421765"/>
              <a:gd name="connsiteY21" fmla="*/ 1312377 h 1369231"/>
              <a:gd name="connsiteX22" fmla="*/ 374288 w 421765"/>
              <a:gd name="connsiteY22" fmla="*/ 1369231 h 1369231"/>
              <a:gd name="connsiteX23" fmla="*/ 421765 w 421765"/>
              <a:gd name="connsiteY23" fmla="*/ 1369231 h 1369231"/>
              <a:gd name="connsiteX0" fmla="*/ 0 w 421765"/>
              <a:gd name="connsiteY0" fmla="*/ 0 h 1369231"/>
              <a:gd name="connsiteX1" fmla="*/ 47378 w 421765"/>
              <a:gd name="connsiteY1" fmla="*/ 9475 h 1369231"/>
              <a:gd name="connsiteX2" fmla="*/ 42640 w 421765"/>
              <a:gd name="connsiteY2" fmla="*/ 61591 h 1369231"/>
              <a:gd name="connsiteX3" fmla="*/ 99494 w 421765"/>
              <a:gd name="connsiteY3" fmla="*/ 66329 h 1369231"/>
              <a:gd name="connsiteX4" fmla="*/ 94756 w 421765"/>
              <a:gd name="connsiteY4" fmla="*/ 123183 h 1369231"/>
              <a:gd name="connsiteX5" fmla="*/ 94756 w 421765"/>
              <a:gd name="connsiteY5" fmla="*/ 123183 h 1369231"/>
              <a:gd name="connsiteX6" fmla="*/ 132659 w 421765"/>
              <a:gd name="connsiteY6" fmla="*/ 180037 h 1369231"/>
              <a:gd name="connsiteX7" fmla="*/ 156348 w 421765"/>
              <a:gd name="connsiteY7" fmla="*/ 180037 h 1369231"/>
              <a:gd name="connsiteX8" fmla="*/ 151610 w 421765"/>
              <a:gd name="connsiteY8" fmla="*/ 450093 h 1369231"/>
              <a:gd name="connsiteX9" fmla="*/ 175299 w 421765"/>
              <a:gd name="connsiteY9" fmla="*/ 454831 h 1369231"/>
              <a:gd name="connsiteX10" fmla="*/ 165823 w 421765"/>
              <a:gd name="connsiteY10" fmla="*/ 867021 h 1369231"/>
              <a:gd name="connsiteX11" fmla="*/ 198988 w 421765"/>
              <a:gd name="connsiteY11" fmla="*/ 867021 h 1369231"/>
              <a:gd name="connsiteX12" fmla="*/ 184775 w 421765"/>
              <a:gd name="connsiteY12" fmla="*/ 971254 h 1369231"/>
              <a:gd name="connsiteX13" fmla="*/ 298482 w 421765"/>
              <a:gd name="connsiteY13" fmla="*/ 980729 h 1369231"/>
              <a:gd name="connsiteX14" fmla="*/ 298482 w 421765"/>
              <a:gd name="connsiteY14" fmla="*/ 1009156 h 1369231"/>
              <a:gd name="connsiteX15" fmla="*/ 317434 w 421765"/>
              <a:gd name="connsiteY15" fmla="*/ 1013894 h 1369231"/>
              <a:gd name="connsiteX16" fmla="*/ 317434 w 421765"/>
              <a:gd name="connsiteY16" fmla="*/ 1165504 h 1369231"/>
              <a:gd name="connsiteX17" fmla="*/ 336385 w 421765"/>
              <a:gd name="connsiteY17" fmla="*/ 1170242 h 1369231"/>
              <a:gd name="connsiteX18" fmla="*/ 331647 w 421765"/>
              <a:gd name="connsiteY18" fmla="*/ 1279212 h 1369231"/>
              <a:gd name="connsiteX19" fmla="*/ 360074 w 421765"/>
              <a:gd name="connsiteY19" fmla="*/ 1283950 h 1369231"/>
              <a:gd name="connsiteX20" fmla="*/ 350599 w 421765"/>
              <a:gd name="connsiteY20" fmla="*/ 1312377 h 1369231"/>
              <a:gd name="connsiteX21" fmla="*/ 350599 w 421765"/>
              <a:gd name="connsiteY21" fmla="*/ 1312377 h 1369231"/>
              <a:gd name="connsiteX22" fmla="*/ 386988 w 421765"/>
              <a:gd name="connsiteY22" fmla="*/ 1334306 h 1369231"/>
              <a:gd name="connsiteX23" fmla="*/ 421765 w 421765"/>
              <a:gd name="connsiteY23" fmla="*/ 1369231 h 1369231"/>
              <a:gd name="connsiteX0" fmla="*/ 0 w 386988"/>
              <a:gd name="connsiteY0" fmla="*/ 0 h 1372406"/>
              <a:gd name="connsiteX1" fmla="*/ 47378 w 386988"/>
              <a:gd name="connsiteY1" fmla="*/ 9475 h 1372406"/>
              <a:gd name="connsiteX2" fmla="*/ 42640 w 386988"/>
              <a:gd name="connsiteY2" fmla="*/ 61591 h 1372406"/>
              <a:gd name="connsiteX3" fmla="*/ 99494 w 386988"/>
              <a:gd name="connsiteY3" fmla="*/ 66329 h 1372406"/>
              <a:gd name="connsiteX4" fmla="*/ 94756 w 386988"/>
              <a:gd name="connsiteY4" fmla="*/ 123183 h 1372406"/>
              <a:gd name="connsiteX5" fmla="*/ 94756 w 386988"/>
              <a:gd name="connsiteY5" fmla="*/ 123183 h 1372406"/>
              <a:gd name="connsiteX6" fmla="*/ 132659 w 386988"/>
              <a:gd name="connsiteY6" fmla="*/ 180037 h 1372406"/>
              <a:gd name="connsiteX7" fmla="*/ 156348 w 386988"/>
              <a:gd name="connsiteY7" fmla="*/ 180037 h 1372406"/>
              <a:gd name="connsiteX8" fmla="*/ 151610 w 386988"/>
              <a:gd name="connsiteY8" fmla="*/ 450093 h 1372406"/>
              <a:gd name="connsiteX9" fmla="*/ 175299 w 386988"/>
              <a:gd name="connsiteY9" fmla="*/ 454831 h 1372406"/>
              <a:gd name="connsiteX10" fmla="*/ 165823 w 386988"/>
              <a:gd name="connsiteY10" fmla="*/ 867021 h 1372406"/>
              <a:gd name="connsiteX11" fmla="*/ 198988 w 386988"/>
              <a:gd name="connsiteY11" fmla="*/ 867021 h 1372406"/>
              <a:gd name="connsiteX12" fmla="*/ 184775 w 386988"/>
              <a:gd name="connsiteY12" fmla="*/ 971254 h 1372406"/>
              <a:gd name="connsiteX13" fmla="*/ 298482 w 386988"/>
              <a:gd name="connsiteY13" fmla="*/ 980729 h 1372406"/>
              <a:gd name="connsiteX14" fmla="*/ 298482 w 386988"/>
              <a:gd name="connsiteY14" fmla="*/ 1009156 h 1372406"/>
              <a:gd name="connsiteX15" fmla="*/ 317434 w 386988"/>
              <a:gd name="connsiteY15" fmla="*/ 1013894 h 1372406"/>
              <a:gd name="connsiteX16" fmla="*/ 317434 w 386988"/>
              <a:gd name="connsiteY16" fmla="*/ 1165504 h 1372406"/>
              <a:gd name="connsiteX17" fmla="*/ 336385 w 386988"/>
              <a:gd name="connsiteY17" fmla="*/ 1170242 h 1372406"/>
              <a:gd name="connsiteX18" fmla="*/ 331647 w 386988"/>
              <a:gd name="connsiteY18" fmla="*/ 1279212 h 1372406"/>
              <a:gd name="connsiteX19" fmla="*/ 360074 w 386988"/>
              <a:gd name="connsiteY19" fmla="*/ 1283950 h 1372406"/>
              <a:gd name="connsiteX20" fmla="*/ 350599 w 386988"/>
              <a:gd name="connsiteY20" fmla="*/ 1312377 h 1372406"/>
              <a:gd name="connsiteX21" fmla="*/ 350599 w 386988"/>
              <a:gd name="connsiteY21" fmla="*/ 1312377 h 1372406"/>
              <a:gd name="connsiteX22" fmla="*/ 386988 w 386988"/>
              <a:gd name="connsiteY22" fmla="*/ 1334306 h 1372406"/>
              <a:gd name="connsiteX23" fmla="*/ 383665 w 386988"/>
              <a:gd name="connsiteY23" fmla="*/ 1372406 h 1372406"/>
              <a:gd name="connsiteX0" fmla="*/ 0 w 386988"/>
              <a:gd name="connsiteY0" fmla="*/ 0 h 1372406"/>
              <a:gd name="connsiteX1" fmla="*/ 47378 w 386988"/>
              <a:gd name="connsiteY1" fmla="*/ 9475 h 1372406"/>
              <a:gd name="connsiteX2" fmla="*/ 42640 w 386988"/>
              <a:gd name="connsiteY2" fmla="*/ 61591 h 1372406"/>
              <a:gd name="connsiteX3" fmla="*/ 99494 w 386988"/>
              <a:gd name="connsiteY3" fmla="*/ 66329 h 1372406"/>
              <a:gd name="connsiteX4" fmla="*/ 94756 w 386988"/>
              <a:gd name="connsiteY4" fmla="*/ 123183 h 1372406"/>
              <a:gd name="connsiteX5" fmla="*/ 94756 w 386988"/>
              <a:gd name="connsiteY5" fmla="*/ 123183 h 1372406"/>
              <a:gd name="connsiteX6" fmla="*/ 132659 w 386988"/>
              <a:gd name="connsiteY6" fmla="*/ 180037 h 1372406"/>
              <a:gd name="connsiteX7" fmla="*/ 156348 w 386988"/>
              <a:gd name="connsiteY7" fmla="*/ 180037 h 1372406"/>
              <a:gd name="connsiteX8" fmla="*/ 151610 w 386988"/>
              <a:gd name="connsiteY8" fmla="*/ 450093 h 1372406"/>
              <a:gd name="connsiteX9" fmla="*/ 175299 w 386988"/>
              <a:gd name="connsiteY9" fmla="*/ 454831 h 1372406"/>
              <a:gd name="connsiteX10" fmla="*/ 165823 w 386988"/>
              <a:gd name="connsiteY10" fmla="*/ 867021 h 1372406"/>
              <a:gd name="connsiteX11" fmla="*/ 198988 w 386988"/>
              <a:gd name="connsiteY11" fmla="*/ 867021 h 1372406"/>
              <a:gd name="connsiteX12" fmla="*/ 184775 w 386988"/>
              <a:gd name="connsiteY12" fmla="*/ 971254 h 1372406"/>
              <a:gd name="connsiteX13" fmla="*/ 298482 w 386988"/>
              <a:gd name="connsiteY13" fmla="*/ 980729 h 1372406"/>
              <a:gd name="connsiteX14" fmla="*/ 298482 w 386988"/>
              <a:gd name="connsiteY14" fmla="*/ 1009156 h 1372406"/>
              <a:gd name="connsiteX15" fmla="*/ 317434 w 386988"/>
              <a:gd name="connsiteY15" fmla="*/ 1013894 h 1372406"/>
              <a:gd name="connsiteX16" fmla="*/ 317434 w 386988"/>
              <a:gd name="connsiteY16" fmla="*/ 1165504 h 1372406"/>
              <a:gd name="connsiteX17" fmla="*/ 336385 w 386988"/>
              <a:gd name="connsiteY17" fmla="*/ 1170242 h 1372406"/>
              <a:gd name="connsiteX18" fmla="*/ 331647 w 386988"/>
              <a:gd name="connsiteY18" fmla="*/ 1279212 h 1372406"/>
              <a:gd name="connsiteX19" fmla="*/ 360074 w 386988"/>
              <a:gd name="connsiteY19" fmla="*/ 1283950 h 1372406"/>
              <a:gd name="connsiteX20" fmla="*/ 350599 w 386988"/>
              <a:gd name="connsiteY20" fmla="*/ 1312377 h 1372406"/>
              <a:gd name="connsiteX21" fmla="*/ 363299 w 386988"/>
              <a:gd name="connsiteY21" fmla="*/ 1328252 h 1372406"/>
              <a:gd name="connsiteX22" fmla="*/ 386988 w 386988"/>
              <a:gd name="connsiteY22" fmla="*/ 1334306 h 1372406"/>
              <a:gd name="connsiteX23" fmla="*/ 383665 w 386988"/>
              <a:gd name="connsiteY23" fmla="*/ 1372406 h 1372406"/>
              <a:gd name="connsiteX0" fmla="*/ 0 w 386988"/>
              <a:gd name="connsiteY0" fmla="*/ 0 h 1372406"/>
              <a:gd name="connsiteX1" fmla="*/ 47378 w 386988"/>
              <a:gd name="connsiteY1" fmla="*/ 9475 h 1372406"/>
              <a:gd name="connsiteX2" fmla="*/ 42640 w 386988"/>
              <a:gd name="connsiteY2" fmla="*/ 61591 h 1372406"/>
              <a:gd name="connsiteX3" fmla="*/ 99494 w 386988"/>
              <a:gd name="connsiteY3" fmla="*/ 66329 h 1372406"/>
              <a:gd name="connsiteX4" fmla="*/ 94756 w 386988"/>
              <a:gd name="connsiteY4" fmla="*/ 123183 h 1372406"/>
              <a:gd name="connsiteX5" fmla="*/ 94756 w 386988"/>
              <a:gd name="connsiteY5" fmla="*/ 123183 h 1372406"/>
              <a:gd name="connsiteX6" fmla="*/ 132659 w 386988"/>
              <a:gd name="connsiteY6" fmla="*/ 180037 h 1372406"/>
              <a:gd name="connsiteX7" fmla="*/ 156348 w 386988"/>
              <a:gd name="connsiteY7" fmla="*/ 180037 h 1372406"/>
              <a:gd name="connsiteX8" fmla="*/ 151610 w 386988"/>
              <a:gd name="connsiteY8" fmla="*/ 450093 h 1372406"/>
              <a:gd name="connsiteX9" fmla="*/ 175299 w 386988"/>
              <a:gd name="connsiteY9" fmla="*/ 454831 h 1372406"/>
              <a:gd name="connsiteX10" fmla="*/ 165823 w 386988"/>
              <a:gd name="connsiteY10" fmla="*/ 867021 h 1372406"/>
              <a:gd name="connsiteX11" fmla="*/ 198988 w 386988"/>
              <a:gd name="connsiteY11" fmla="*/ 867021 h 1372406"/>
              <a:gd name="connsiteX12" fmla="*/ 184775 w 386988"/>
              <a:gd name="connsiteY12" fmla="*/ 971254 h 1372406"/>
              <a:gd name="connsiteX13" fmla="*/ 298482 w 386988"/>
              <a:gd name="connsiteY13" fmla="*/ 980729 h 1372406"/>
              <a:gd name="connsiteX14" fmla="*/ 298482 w 386988"/>
              <a:gd name="connsiteY14" fmla="*/ 1009156 h 1372406"/>
              <a:gd name="connsiteX15" fmla="*/ 317434 w 386988"/>
              <a:gd name="connsiteY15" fmla="*/ 1013894 h 1372406"/>
              <a:gd name="connsiteX16" fmla="*/ 317434 w 386988"/>
              <a:gd name="connsiteY16" fmla="*/ 1165504 h 1372406"/>
              <a:gd name="connsiteX17" fmla="*/ 336385 w 386988"/>
              <a:gd name="connsiteY17" fmla="*/ 1170242 h 1372406"/>
              <a:gd name="connsiteX18" fmla="*/ 331647 w 386988"/>
              <a:gd name="connsiteY18" fmla="*/ 1279212 h 1372406"/>
              <a:gd name="connsiteX19" fmla="*/ 360074 w 386988"/>
              <a:gd name="connsiteY19" fmla="*/ 1283950 h 1372406"/>
              <a:gd name="connsiteX20" fmla="*/ 363299 w 386988"/>
              <a:gd name="connsiteY20" fmla="*/ 1318727 h 1372406"/>
              <a:gd name="connsiteX21" fmla="*/ 363299 w 386988"/>
              <a:gd name="connsiteY21" fmla="*/ 1328252 h 1372406"/>
              <a:gd name="connsiteX22" fmla="*/ 386988 w 386988"/>
              <a:gd name="connsiteY22" fmla="*/ 1334306 h 1372406"/>
              <a:gd name="connsiteX23" fmla="*/ 383665 w 386988"/>
              <a:gd name="connsiteY23" fmla="*/ 1372406 h 1372406"/>
              <a:gd name="connsiteX0" fmla="*/ 0 w 386988"/>
              <a:gd name="connsiteY0" fmla="*/ 50 h 1372456"/>
              <a:gd name="connsiteX1" fmla="*/ 37853 w 386988"/>
              <a:gd name="connsiteY1" fmla="*/ 0 h 1372456"/>
              <a:gd name="connsiteX2" fmla="*/ 42640 w 386988"/>
              <a:gd name="connsiteY2" fmla="*/ 61641 h 1372456"/>
              <a:gd name="connsiteX3" fmla="*/ 99494 w 386988"/>
              <a:gd name="connsiteY3" fmla="*/ 66379 h 1372456"/>
              <a:gd name="connsiteX4" fmla="*/ 94756 w 386988"/>
              <a:gd name="connsiteY4" fmla="*/ 123233 h 1372456"/>
              <a:gd name="connsiteX5" fmla="*/ 94756 w 386988"/>
              <a:gd name="connsiteY5" fmla="*/ 123233 h 1372456"/>
              <a:gd name="connsiteX6" fmla="*/ 132659 w 386988"/>
              <a:gd name="connsiteY6" fmla="*/ 180087 h 1372456"/>
              <a:gd name="connsiteX7" fmla="*/ 156348 w 386988"/>
              <a:gd name="connsiteY7" fmla="*/ 180087 h 1372456"/>
              <a:gd name="connsiteX8" fmla="*/ 151610 w 386988"/>
              <a:gd name="connsiteY8" fmla="*/ 450143 h 1372456"/>
              <a:gd name="connsiteX9" fmla="*/ 175299 w 386988"/>
              <a:gd name="connsiteY9" fmla="*/ 454881 h 1372456"/>
              <a:gd name="connsiteX10" fmla="*/ 165823 w 386988"/>
              <a:gd name="connsiteY10" fmla="*/ 867071 h 1372456"/>
              <a:gd name="connsiteX11" fmla="*/ 198988 w 386988"/>
              <a:gd name="connsiteY11" fmla="*/ 867071 h 1372456"/>
              <a:gd name="connsiteX12" fmla="*/ 184775 w 386988"/>
              <a:gd name="connsiteY12" fmla="*/ 971304 h 1372456"/>
              <a:gd name="connsiteX13" fmla="*/ 298482 w 386988"/>
              <a:gd name="connsiteY13" fmla="*/ 980779 h 1372456"/>
              <a:gd name="connsiteX14" fmla="*/ 298482 w 386988"/>
              <a:gd name="connsiteY14" fmla="*/ 1009206 h 1372456"/>
              <a:gd name="connsiteX15" fmla="*/ 317434 w 386988"/>
              <a:gd name="connsiteY15" fmla="*/ 1013944 h 1372456"/>
              <a:gd name="connsiteX16" fmla="*/ 317434 w 386988"/>
              <a:gd name="connsiteY16" fmla="*/ 1165554 h 1372456"/>
              <a:gd name="connsiteX17" fmla="*/ 336385 w 386988"/>
              <a:gd name="connsiteY17" fmla="*/ 1170292 h 1372456"/>
              <a:gd name="connsiteX18" fmla="*/ 331647 w 386988"/>
              <a:gd name="connsiteY18" fmla="*/ 1279262 h 1372456"/>
              <a:gd name="connsiteX19" fmla="*/ 360074 w 386988"/>
              <a:gd name="connsiteY19" fmla="*/ 1284000 h 1372456"/>
              <a:gd name="connsiteX20" fmla="*/ 363299 w 386988"/>
              <a:gd name="connsiteY20" fmla="*/ 1318777 h 1372456"/>
              <a:gd name="connsiteX21" fmla="*/ 363299 w 386988"/>
              <a:gd name="connsiteY21" fmla="*/ 1328302 h 1372456"/>
              <a:gd name="connsiteX22" fmla="*/ 386988 w 386988"/>
              <a:gd name="connsiteY22" fmla="*/ 1334356 h 1372456"/>
              <a:gd name="connsiteX23" fmla="*/ 383665 w 386988"/>
              <a:gd name="connsiteY23" fmla="*/ 1372456 h 1372456"/>
              <a:gd name="connsiteX0" fmla="*/ 0 w 386988"/>
              <a:gd name="connsiteY0" fmla="*/ 50 h 1372456"/>
              <a:gd name="connsiteX1" fmla="*/ 37853 w 386988"/>
              <a:gd name="connsiteY1" fmla="*/ 0 h 1372456"/>
              <a:gd name="connsiteX2" fmla="*/ 42640 w 386988"/>
              <a:gd name="connsiteY2" fmla="*/ 61641 h 1372456"/>
              <a:gd name="connsiteX3" fmla="*/ 32819 w 386988"/>
              <a:gd name="connsiteY3" fmla="*/ 187029 h 1372456"/>
              <a:gd name="connsiteX4" fmla="*/ 94756 w 386988"/>
              <a:gd name="connsiteY4" fmla="*/ 123233 h 1372456"/>
              <a:gd name="connsiteX5" fmla="*/ 94756 w 386988"/>
              <a:gd name="connsiteY5" fmla="*/ 123233 h 1372456"/>
              <a:gd name="connsiteX6" fmla="*/ 132659 w 386988"/>
              <a:gd name="connsiteY6" fmla="*/ 180087 h 1372456"/>
              <a:gd name="connsiteX7" fmla="*/ 156348 w 386988"/>
              <a:gd name="connsiteY7" fmla="*/ 180087 h 1372456"/>
              <a:gd name="connsiteX8" fmla="*/ 151610 w 386988"/>
              <a:gd name="connsiteY8" fmla="*/ 450143 h 1372456"/>
              <a:gd name="connsiteX9" fmla="*/ 175299 w 386988"/>
              <a:gd name="connsiteY9" fmla="*/ 454881 h 1372456"/>
              <a:gd name="connsiteX10" fmla="*/ 165823 w 386988"/>
              <a:gd name="connsiteY10" fmla="*/ 867071 h 1372456"/>
              <a:gd name="connsiteX11" fmla="*/ 198988 w 386988"/>
              <a:gd name="connsiteY11" fmla="*/ 867071 h 1372456"/>
              <a:gd name="connsiteX12" fmla="*/ 184775 w 386988"/>
              <a:gd name="connsiteY12" fmla="*/ 971304 h 1372456"/>
              <a:gd name="connsiteX13" fmla="*/ 298482 w 386988"/>
              <a:gd name="connsiteY13" fmla="*/ 980779 h 1372456"/>
              <a:gd name="connsiteX14" fmla="*/ 298482 w 386988"/>
              <a:gd name="connsiteY14" fmla="*/ 1009206 h 1372456"/>
              <a:gd name="connsiteX15" fmla="*/ 317434 w 386988"/>
              <a:gd name="connsiteY15" fmla="*/ 1013944 h 1372456"/>
              <a:gd name="connsiteX16" fmla="*/ 317434 w 386988"/>
              <a:gd name="connsiteY16" fmla="*/ 1165554 h 1372456"/>
              <a:gd name="connsiteX17" fmla="*/ 336385 w 386988"/>
              <a:gd name="connsiteY17" fmla="*/ 1170292 h 1372456"/>
              <a:gd name="connsiteX18" fmla="*/ 331647 w 386988"/>
              <a:gd name="connsiteY18" fmla="*/ 1279262 h 1372456"/>
              <a:gd name="connsiteX19" fmla="*/ 360074 w 386988"/>
              <a:gd name="connsiteY19" fmla="*/ 1284000 h 1372456"/>
              <a:gd name="connsiteX20" fmla="*/ 363299 w 386988"/>
              <a:gd name="connsiteY20" fmla="*/ 1318777 h 1372456"/>
              <a:gd name="connsiteX21" fmla="*/ 363299 w 386988"/>
              <a:gd name="connsiteY21" fmla="*/ 1328302 h 1372456"/>
              <a:gd name="connsiteX22" fmla="*/ 386988 w 386988"/>
              <a:gd name="connsiteY22" fmla="*/ 1334356 h 1372456"/>
              <a:gd name="connsiteX23" fmla="*/ 383665 w 386988"/>
              <a:gd name="connsiteY23" fmla="*/ 1372456 h 1372456"/>
              <a:gd name="connsiteX0" fmla="*/ 0 w 386988"/>
              <a:gd name="connsiteY0" fmla="*/ 50 h 1372456"/>
              <a:gd name="connsiteX1" fmla="*/ 37853 w 386988"/>
              <a:gd name="connsiteY1" fmla="*/ 0 h 1372456"/>
              <a:gd name="connsiteX2" fmla="*/ 42640 w 386988"/>
              <a:gd name="connsiteY2" fmla="*/ 61641 h 1372456"/>
              <a:gd name="connsiteX3" fmla="*/ 86794 w 386988"/>
              <a:gd name="connsiteY3" fmla="*/ 63204 h 1372456"/>
              <a:gd name="connsiteX4" fmla="*/ 94756 w 386988"/>
              <a:gd name="connsiteY4" fmla="*/ 123233 h 1372456"/>
              <a:gd name="connsiteX5" fmla="*/ 94756 w 386988"/>
              <a:gd name="connsiteY5" fmla="*/ 123233 h 1372456"/>
              <a:gd name="connsiteX6" fmla="*/ 132659 w 386988"/>
              <a:gd name="connsiteY6" fmla="*/ 180087 h 1372456"/>
              <a:gd name="connsiteX7" fmla="*/ 156348 w 386988"/>
              <a:gd name="connsiteY7" fmla="*/ 180087 h 1372456"/>
              <a:gd name="connsiteX8" fmla="*/ 151610 w 386988"/>
              <a:gd name="connsiteY8" fmla="*/ 450143 h 1372456"/>
              <a:gd name="connsiteX9" fmla="*/ 175299 w 386988"/>
              <a:gd name="connsiteY9" fmla="*/ 454881 h 1372456"/>
              <a:gd name="connsiteX10" fmla="*/ 165823 w 386988"/>
              <a:gd name="connsiteY10" fmla="*/ 867071 h 1372456"/>
              <a:gd name="connsiteX11" fmla="*/ 198988 w 386988"/>
              <a:gd name="connsiteY11" fmla="*/ 867071 h 1372456"/>
              <a:gd name="connsiteX12" fmla="*/ 184775 w 386988"/>
              <a:gd name="connsiteY12" fmla="*/ 971304 h 1372456"/>
              <a:gd name="connsiteX13" fmla="*/ 298482 w 386988"/>
              <a:gd name="connsiteY13" fmla="*/ 980779 h 1372456"/>
              <a:gd name="connsiteX14" fmla="*/ 298482 w 386988"/>
              <a:gd name="connsiteY14" fmla="*/ 1009206 h 1372456"/>
              <a:gd name="connsiteX15" fmla="*/ 317434 w 386988"/>
              <a:gd name="connsiteY15" fmla="*/ 1013944 h 1372456"/>
              <a:gd name="connsiteX16" fmla="*/ 317434 w 386988"/>
              <a:gd name="connsiteY16" fmla="*/ 1165554 h 1372456"/>
              <a:gd name="connsiteX17" fmla="*/ 336385 w 386988"/>
              <a:gd name="connsiteY17" fmla="*/ 1170292 h 1372456"/>
              <a:gd name="connsiteX18" fmla="*/ 331647 w 386988"/>
              <a:gd name="connsiteY18" fmla="*/ 1279262 h 1372456"/>
              <a:gd name="connsiteX19" fmla="*/ 360074 w 386988"/>
              <a:gd name="connsiteY19" fmla="*/ 1284000 h 1372456"/>
              <a:gd name="connsiteX20" fmla="*/ 363299 w 386988"/>
              <a:gd name="connsiteY20" fmla="*/ 1318777 h 1372456"/>
              <a:gd name="connsiteX21" fmla="*/ 363299 w 386988"/>
              <a:gd name="connsiteY21" fmla="*/ 1328302 h 1372456"/>
              <a:gd name="connsiteX22" fmla="*/ 386988 w 386988"/>
              <a:gd name="connsiteY22" fmla="*/ 1334356 h 1372456"/>
              <a:gd name="connsiteX23" fmla="*/ 383665 w 386988"/>
              <a:gd name="connsiteY23" fmla="*/ 1372456 h 1372456"/>
              <a:gd name="connsiteX0" fmla="*/ 0 w 386988"/>
              <a:gd name="connsiteY0" fmla="*/ 50 h 1372456"/>
              <a:gd name="connsiteX1" fmla="*/ 37853 w 386988"/>
              <a:gd name="connsiteY1" fmla="*/ 0 h 1372456"/>
              <a:gd name="connsiteX2" fmla="*/ 42640 w 386988"/>
              <a:gd name="connsiteY2" fmla="*/ 61641 h 1372456"/>
              <a:gd name="connsiteX3" fmla="*/ 86794 w 386988"/>
              <a:gd name="connsiteY3" fmla="*/ 63204 h 1372456"/>
              <a:gd name="connsiteX4" fmla="*/ 94756 w 386988"/>
              <a:gd name="connsiteY4" fmla="*/ 123233 h 1372456"/>
              <a:gd name="connsiteX5" fmla="*/ 75706 w 386988"/>
              <a:gd name="connsiteY5" fmla="*/ 94658 h 1372456"/>
              <a:gd name="connsiteX6" fmla="*/ 132659 w 386988"/>
              <a:gd name="connsiteY6" fmla="*/ 180087 h 1372456"/>
              <a:gd name="connsiteX7" fmla="*/ 156348 w 386988"/>
              <a:gd name="connsiteY7" fmla="*/ 180087 h 1372456"/>
              <a:gd name="connsiteX8" fmla="*/ 151610 w 386988"/>
              <a:gd name="connsiteY8" fmla="*/ 450143 h 1372456"/>
              <a:gd name="connsiteX9" fmla="*/ 175299 w 386988"/>
              <a:gd name="connsiteY9" fmla="*/ 454881 h 1372456"/>
              <a:gd name="connsiteX10" fmla="*/ 165823 w 386988"/>
              <a:gd name="connsiteY10" fmla="*/ 867071 h 1372456"/>
              <a:gd name="connsiteX11" fmla="*/ 198988 w 386988"/>
              <a:gd name="connsiteY11" fmla="*/ 867071 h 1372456"/>
              <a:gd name="connsiteX12" fmla="*/ 184775 w 386988"/>
              <a:gd name="connsiteY12" fmla="*/ 971304 h 1372456"/>
              <a:gd name="connsiteX13" fmla="*/ 298482 w 386988"/>
              <a:gd name="connsiteY13" fmla="*/ 980779 h 1372456"/>
              <a:gd name="connsiteX14" fmla="*/ 298482 w 386988"/>
              <a:gd name="connsiteY14" fmla="*/ 1009206 h 1372456"/>
              <a:gd name="connsiteX15" fmla="*/ 317434 w 386988"/>
              <a:gd name="connsiteY15" fmla="*/ 1013944 h 1372456"/>
              <a:gd name="connsiteX16" fmla="*/ 317434 w 386988"/>
              <a:gd name="connsiteY16" fmla="*/ 1165554 h 1372456"/>
              <a:gd name="connsiteX17" fmla="*/ 336385 w 386988"/>
              <a:gd name="connsiteY17" fmla="*/ 1170292 h 1372456"/>
              <a:gd name="connsiteX18" fmla="*/ 331647 w 386988"/>
              <a:gd name="connsiteY18" fmla="*/ 1279262 h 1372456"/>
              <a:gd name="connsiteX19" fmla="*/ 360074 w 386988"/>
              <a:gd name="connsiteY19" fmla="*/ 1284000 h 1372456"/>
              <a:gd name="connsiteX20" fmla="*/ 363299 w 386988"/>
              <a:gd name="connsiteY20" fmla="*/ 1318777 h 1372456"/>
              <a:gd name="connsiteX21" fmla="*/ 363299 w 386988"/>
              <a:gd name="connsiteY21" fmla="*/ 1328302 h 1372456"/>
              <a:gd name="connsiteX22" fmla="*/ 386988 w 386988"/>
              <a:gd name="connsiteY22" fmla="*/ 1334356 h 1372456"/>
              <a:gd name="connsiteX23" fmla="*/ 383665 w 386988"/>
              <a:gd name="connsiteY23" fmla="*/ 1372456 h 1372456"/>
              <a:gd name="connsiteX0" fmla="*/ 0 w 386988"/>
              <a:gd name="connsiteY0" fmla="*/ 50 h 1372456"/>
              <a:gd name="connsiteX1" fmla="*/ 37853 w 386988"/>
              <a:gd name="connsiteY1" fmla="*/ 0 h 1372456"/>
              <a:gd name="connsiteX2" fmla="*/ 42640 w 386988"/>
              <a:gd name="connsiteY2" fmla="*/ 61641 h 1372456"/>
              <a:gd name="connsiteX3" fmla="*/ 86794 w 386988"/>
              <a:gd name="connsiteY3" fmla="*/ 63204 h 1372456"/>
              <a:gd name="connsiteX4" fmla="*/ 107456 w 386988"/>
              <a:gd name="connsiteY4" fmla="*/ 110533 h 1372456"/>
              <a:gd name="connsiteX5" fmla="*/ 75706 w 386988"/>
              <a:gd name="connsiteY5" fmla="*/ 94658 h 1372456"/>
              <a:gd name="connsiteX6" fmla="*/ 132659 w 386988"/>
              <a:gd name="connsiteY6" fmla="*/ 180087 h 1372456"/>
              <a:gd name="connsiteX7" fmla="*/ 156348 w 386988"/>
              <a:gd name="connsiteY7" fmla="*/ 180087 h 1372456"/>
              <a:gd name="connsiteX8" fmla="*/ 151610 w 386988"/>
              <a:gd name="connsiteY8" fmla="*/ 450143 h 1372456"/>
              <a:gd name="connsiteX9" fmla="*/ 175299 w 386988"/>
              <a:gd name="connsiteY9" fmla="*/ 454881 h 1372456"/>
              <a:gd name="connsiteX10" fmla="*/ 165823 w 386988"/>
              <a:gd name="connsiteY10" fmla="*/ 867071 h 1372456"/>
              <a:gd name="connsiteX11" fmla="*/ 198988 w 386988"/>
              <a:gd name="connsiteY11" fmla="*/ 867071 h 1372456"/>
              <a:gd name="connsiteX12" fmla="*/ 184775 w 386988"/>
              <a:gd name="connsiteY12" fmla="*/ 971304 h 1372456"/>
              <a:gd name="connsiteX13" fmla="*/ 298482 w 386988"/>
              <a:gd name="connsiteY13" fmla="*/ 980779 h 1372456"/>
              <a:gd name="connsiteX14" fmla="*/ 298482 w 386988"/>
              <a:gd name="connsiteY14" fmla="*/ 1009206 h 1372456"/>
              <a:gd name="connsiteX15" fmla="*/ 317434 w 386988"/>
              <a:gd name="connsiteY15" fmla="*/ 1013944 h 1372456"/>
              <a:gd name="connsiteX16" fmla="*/ 317434 w 386988"/>
              <a:gd name="connsiteY16" fmla="*/ 1165554 h 1372456"/>
              <a:gd name="connsiteX17" fmla="*/ 336385 w 386988"/>
              <a:gd name="connsiteY17" fmla="*/ 1170292 h 1372456"/>
              <a:gd name="connsiteX18" fmla="*/ 331647 w 386988"/>
              <a:gd name="connsiteY18" fmla="*/ 1279262 h 1372456"/>
              <a:gd name="connsiteX19" fmla="*/ 360074 w 386988"/>
              <a:gd name="connsiteY19" fmla="*/ 1284000 h 1372456"/>
              <a:gd name="connsiteX20" fmla="*/ 363299 w 386988"/>
              <a:gd name="connsiteY20" fmla="*/ 1318777 h 1372456"/>
              <a:gd name="connsiteX21" fmla="*/ 363299 w 386988"/>
              <a:gd name="connsiteY21" fmla="*/ 1328302 h 1372456"/>
              <a:gd name="connsiteX22" fmla="*/ 386988 w 386988"/>
              <a:gd name="connsiteY22" fmla="*/ 1334356 h 1372456"/>
              <a:gd name="connsiteX23" fmla="*/ 383665 w 386988"/>
              <a:gd name="connsiteY23" fmla="*/ 1372456 h 1372456"/>
              <a:gd name="connsiteX0" fmla="*/ 0 w 386988"/>
              <a:gd name="connsiteY0" fmla="*/ 50 h 1372456"/>
              <a:gd name="connsiteX1" fmla="*/ 37853 w 386988"/>
              <a:gd name="connsiteY1" fmla="*/ 0 h 1372456"/>
              <a:gd name="connsiteX2" fmla="*/ 42640 w 386988"/>
              <a:gd name="connsiteY2" fmla="*/ 61641 h 1372456"/>
              <a:gd name="connsiteX3" fmla="*/ 86794 w 386988"/>
              <a:gd name="connsiteY3" fmla="*/ 63204 h 1372456"/>
              <a:gd name="connsiteX4" fmla="*/ 202706 w 386988"/>
              <a:gd name="connsiteY4" fmla="*/ 110533 h 1372456"/>
              <a:gd name="connsiteX5" fmla="*/ 75706 w 386988"/>
              <a:gd name="connsiteY5" fmla="*/ 94658 h 1372456"/>
              <a:gd name="connsiteX6" fmla="*/ 132659 w 386988"/>
              <a:gd name="connsiteY6" fmla="*/ 180087 h 1372456"/>
              <a:gd name="connsiteX7" fmla="*/ 156348 w 386988"/>
              <a:gd name="connsiteY7" fmla="*/ 180087 h 1372456"/>
              <a:gd name="connsiteX8" fmla="*/ 151610 w 386988"/>
              <a:gd name="connsiteY8" fmla="*/ 450143 h 1372456"/>
              <a:gd name="connsiteX9" fmla="*/ 175299 w 386988"/>
              <a:gd name="connsiteY9" fmla="*/ 454881 h 1372456"/>
              <a:gd name="connsiteX10" fmla="*/ 165823 w 386988"/>
              <a:gd name="connsiteY10" fmla="*/ 867071 h 1372456"/>
              <a:gd name="connsiteX11" fmla="*/ 198988 w 386988"/>
              <a:gd name="connsiteY11" fmla="*/ 867071 h 1372456"/>
              <a:gd name="connsiteX12" fmla="*/ 184775 w 386988"/>
              <a:gd name="connsiteY12" fmla="*/ 971304 h 1372456"/>
              <a:gd name="connsiteX13" fmla="*/ 298482 w 386988"/>
              <a:gd name="connsiteY13" fmla="*/ 980779 h 1372456"/>
              <a:gd name="connsiteX14" fmla="*/ 298482 w 386988"/>
              <a:gd name="connsiteY14" fmla="*/ 1009206 h 1372456"/>
              <a:gd name="connsiteX15" fmla="*/ 317434 w 386988"/>
              <a:gd name="connsiteY15" fmla="*/ 1013944 h 1372456"/>
              <a:gd name="connsiteX16" fmla="*/ 317434 w 386988"/>
              <a:gd name="connsiteY16" fmla="*/ 1165554 h 1372456"/>
              <a:gd name="connsiteX17" fmla="*/ 336385 w 386988"/>
              <a:gd name="connsiteY17" fmla="*/ 1170292 h 1372456"/>
              <a:gd name="connsiteX18" fmla="*/ 331647 w 386988"/>
              <a:gd name="connsiteY18" fmla="*/ 1279262 h 1372456"/>
              <a:gd name="connsiteX19" fmla="*/ 360074 w 386988"/>
              <a:gd name="connsiteY19" fmla="*/ 1284000 h 1372456"/>
              <a:gd name="connsiteX20" fmla="*/ 363299 w 386988"/>
              <a:gd name="connsiteY20" fmla="*/ 1318777 h 1372456"/>
              <a:gd name="connsiteX21" fmla="*/ 363299 w 386988"/>
              <a:gd name="connsiteY21" fmla="*/ 1328302 h 1372456"/>
              <a:gd name="connsiteX22" fmla="*/ 386988 w 386988"/>
              <a:gd name="connsiteY22" fmla="*/ 1334356 h 1372456"/>
              <a:gd name="connsiteX23" fmla="*/ 383665 w 386988"/>
              <a:gd name="connsiteY23" fmla="*/ 1372456 h 1372456"/>
              <a:gd name="connsiteX0" fmla="*/ 0 w 386988"/>
              <a:gd name="connsiteY0" fmla="*/ 50 h 1372456"/>
              <a:gd name="connsiteX1" fmla="*/ 37853 w 386988"/>
              <a:gd name="connsiteY1" fmla="*/ 0 h 1372456"/>
              <a:gd name="connsiteX2" fmla="*/ 42640 w 386988"/>
              <a:gd name="connsiteY2" fmla="*/ 61641 h 1372456"/>
              <a:gd name="connsiteX3" fmla="*/ 86794 w 386988"/>
              <a:gd name="connsiteY3" fmla="*/ 63204 h 1372456"/>
              <a:gd name="connsiteX4" fmla="*/ 202706 w 386988"/>
              <a:gd name="connsiteY4" fmla="*/ 110533 h 1372456"/>
              <a:gd name="connsiteX5" fmla="*/ 72531 w 386988"/>
              <a:gd name="connsiteY5" fmla="*/ 215308 h 1372456"/>
              <a:gd name="connsiteX6" fmla="*/ 132659 w 386988"/>
              <a:gd name="connsiteY6" fmla="*/ 180087 h 1372456"/>
              <a:gd name="connsiteX7" fmla="*/ 156348 w 386988"/>
              <a:gd name="connsiteY7" fmla="*/ 180087 h 1372456"/>
              <a:gd name="connsiteX8" fmla="*/ 151610 w 386988"/>
              <a:gd name="connsiteY8" fmla="*/ 450143 h 1372456"/>
              <a:gd name="connsiteX9" fmla="*/ 175299 w 386988"/>
              <a:gd name="connsiteY9" fmla="*/ 454881 h 1372456"/>
              <a:gd name="connsiteX10" fmla="*/ 165823 w 386988"/>
              <a:gd name="connsiteY10" fmla="*/ 867071 h 1372456"/>
              <a:gd name="connsiteX11" fmla="*/ 198988 w 386988"/>
              <a:gd name="connsiteY11" fmla="*/ 867071 h 1372456"/>
              <a:gd name="connsiteX12" fmla="*/ 184775 w 386988"/>
              <a:gd name="connsiteY12" fmla="*/ 971304 h 1372456"/>
              <a:gd name="connsiteX13" fmla="*/ 298482 w 386988"/>
              <a:gd name="connsiteY13" fmla="*/ 980779 h 1372456"/>
              <a:gd name="connsiteX14" fmla="*/ 298482 w 386988"/>
              <a:gd name="connsiteY14" fmla="*/ 1009206 h 1372456"/>
              <a:gd name="connsiteX15" fmla="*/ 317434 w 386988"/>
              <a:gd name="connsiteY15" fmla="*/ 1013944 h 1372456"/>
              <a:gd name="connsiteX16" fmla="*/ 317434 w 386988"/>
              <a:gd name="connsiteY16" fmla="*/ 1165554 h 1372456"/>
              <a:gd name="connsiteX17" fmla="*/ 336385 w 386988"/>
              <a:gd name="connsiteY17" fmla="*/ 1170292 h 1372456"/>
              <a:gd name="connsiteX18" fmla="*/ 331647 w 386988"/>
              <a:gd name="connsiteY18" fmla="*/ 1279262 h 1372456"/>
              <a:gd name="connsiteX19" fmla="*/ 360074 w 386988"/>
              <a:gd name="connsiteY19" fmla="*/ 1284000 h 1372456"/>
              <a:gd name="connsiteX20" fmla="*/ 363299 w 386988"/>
              <a:gd name="connsiteY20" fmla="*/ 1318777 h 1372456"/>
              <a:gd name="connsiteX21" fmla="*/ 363299 w 386988"/>
              <a:gd name="connsiteY21" fmla="*/ 1328302 h 1372456"/>
              <a:gd name="connsiteX22" fmla="*/ 386988 w 386988"/>
              <a:gd name="connsiteY22" fmla="*/ 1334356 h 1372456"/>
              <a:gd name="connsiteX23" fmla="*/ 383665 w 386988"/>
              <a:gd name="connsiteY23" fmla="*/ 1372456 h 1372456"/>
              <a:gd name="connsiteX0" fmla="*/ 0 w 386988"/>
              <a:gd name="connsiteY0" fmla="*/ 50 h 1372456"/>
              <a:gd name="connsiteX1" fmla="*/ 37853 w 386988"/>
              <a:gd name="connsiteY1" fmla="*/ 0 h 1372456"/>
              <a:gd name="connsiteX2" fmla="*/ 42640 w 386988"/>
              <a:gd name="connsiteY2" fmla="*/ 61641 h 1372456"/>
              <a:gd name="connsiteX3" fmla="*/ 86794 w 386988"/>
              <a:gd name="connsiteY3" fmla="*/ 63204 h 1372456"/>
              <a:gd name="connsiteX4" fmla="*/ 78881 w 386988"/>
              <a:gd name="connsiteY4" fmla="*/ 91483 h 1372456"/>
              <a:gd name="connsiteX5" fmla="*/ 72531 w 386988"/>
              <a:gd name="connsiteY5" fmla="*/ 215308 h 1372456"/>
              <a:gd name="connsiteX6" fmla="*/ 132659 w 386988"/>
              <a:gd name="connsiteY6" fmla="*/ 180087 h 1372456"/>
              <a:gd name="connsiteX7" fmla="*/ 156348 w 386988"/>
              <a:gd name="connsiteY7" fmla="*/ 180087 h 1372456"/>
              <a:gd name="connsiteX8" fmla="*/ 151610 w 386988"/>
              <a:gd name="connsiteY8" fmla="*/ 450143 h 1372456"/>
              <a:gd name="connsiteX9" fmla="*/ 175299 w 386988"/>
              <a:gd name="connsiteY9" fmla="*/ 454881 h 1372456"/>
              <a:gd name="connsiteX10" fmla="*/ 165823 w 386988"/>
              <a:gd name="connsiteY10" fmla="*/ 867071 h 1372456"/>
              <a:gd name="connsiteX11" fmla="*/ 198988 w 386988"/>
              <a:gd name="connsiteY11" fmla="*/ 867071 h 1372456"/>
              <a:gd name="connsiteX12" fmla="*/ 184775 w 386988"/>
              <a:gd name="connsiteY12" fmla="*/ 971304 h 1372456"/>
              <a:gd name="connsiteX13" fmla="*/ 298482 w 386988"/>
              <a:gd name="connsiteY13" fmla="*/ 980779 h 1372456"/>
              <a:gd name="connsiteX14" fmla="*/ 298482 w 386988"/>
              <a:gd name="connsiteY14" fmla="*/ 1009206 h 1372456"/>
              <a:gd name="connsiteX15" fmla="*/ 317434 w 386988"/>
              <a:gd name="connsiteY15" fmla="*/ 1013944 h 1372456"/>
              <a:gd name="connsiteX16" fmla="*/ 317434 w 386988"/>
              <a:gd name="connsiteY16" fmla="*/ 1165554 h 1372456"/>
              <a:gd name="connsiteX17" fmla="*/ 336385 w 386988"/>
              <a:gd name="connsiteY17" fmla="*/ 1170292 h 1372456"/>
              <a:gd name="connsiteX18" fmla="*/ 331647 w 386988"/>
              <a:gd name="connsiteY18" fmla="*/ 1279262 h 1372456"/>
              <a:gd name="connsiteX19" fmla="*/ 360074 w 386988"/>
              <a:gd name="connsiteY19" fmla="*/ 1284000 h 1372456"/>
              <a:gd name="connsiteX20" fmla="*/ 363299 w 386988"/>
              <a:gd name="connsiteY20" fmla="*/ 1318777 h 1372456"/>
              <a:gd name="connsiteX21" fmla="*/ 363299 w 386988"/>
              <a:gd name="connsiteY21" fmla="*/ 1328302 h 1372456"/>
              <a:gd name="connsiteX22" fmla="*/ 386988 w 386988"/>
              <a:gd name="connsiteY22" fmla="*/ 1334356 h 1372456"/>
              <a:gd name="connsiteX23" fmla="*/ 383665 w 386988"/>
              <a:gd name="connsiteY23" fmla="*/ 1372456 h 1372456"/>
              <a:gd name="connsiteX0" fmla="*/ 0 w 386988"/>
              <a:gd name="connsiteY0" fmla="*/ 50 h 1372456"/>
              <a:gd name="connsiteX1" fmla="*/ 37853 w 386988"/>
              <a:gd name="connsiteY1" fmla="*/ 0 h 1372456"/>
              <a:gd name="connsiteX2" fmla="*/ 42640 w 386988"/>
              <a:gd name="connsiteY2" fmla="*/ 61641 h 1372456"/>
              <a:gd name="connsiteX3" fmla="*/ 86794 w 386988"/>
              <a:gd name="connsiteY3" fmla="*/ 63204 h 1372456"/>
              <a:gd name="connsiteX4" fmla="*/ 78881 w 386988"/>
              <a:gd name="connsiteY4" fmla="*/ 91483 h 1372456"/>
              <a:gd name="connsiteX5" fmla="*/ 110631 w 386988"/>
              <a:gd name="connsiteY5" fmla="*/ 94658 h 1372456"/>
              <a:gd name="connsiteX6" fmla="*/ 132659 w 386988"/>
              <a:gd name="connsiteY6" fmla="*/ 180087 h 1372456"/>
              <a:gd name="connsiteX7" fmla="*/ 156348 w 386988"/>
              <a:gd name="connsiteY7" fmla="*/ 180087 h 1372456"/>
              <a:gd name="connsiteX8" fmla="*/ 151610 w 386988"/>
              <a:gd name="connsiteY8" fmla="*/ 450143 h 1372456"/>
              <a:gd name="connsiteX9" fmla="*/ 175299 w 386988"/>
              <a:gd name="connsiteY9" fmla="*/ 454881 h 1372456"/>
              <a:gd name="connsiteX10" fmla="*/ 165823 w 386988"/>
              <a:gd name="connsiteY10" fmla="*/ 867071 h 1372456"/>
              <a:gd name="connsiteX11" fmla="*/ 198988 w 386988"/>
              <a:gd name="connsiteY11" fmla="*/ 867071 h 1372456"/>
              <a:gd name="connsiteX12" fmla="*/ 184775 w 386988"/>
              <a:gd name="connsiteY12" fmla="*/ 971304 h 1372456"/>
              <a:gd name="connsiteX13" fmla="*/ 298482 w 386988"/>
              <a:gd name="connsiteY13" fmla="*/ 980779 h 1372456"/>
              <a:gd name="connsiteX14" fmla="*/ 298482 w 386988"/>
              <a:gd name="connsiteY14" fmla="*/ 1009206 h 1372456"/>
              <a:gd name="connsiteX15" fmla="*/ 317434 w 386988"/>
              <a:gd name="connsiteY15" fmla="*/ 1013944 h 1372456"/>
              <a:gd name="connsiteX16" fmla="*/ 317434 w 386988"/>
              <a:gd name="connsiteY16" fmla="*/ 1165554 h 1372456"/>
              <a:gd name="connsiteX17" fmla="*/ 336385 w 386988"/>
              <a:gd name="connsiteY17" fmla="*/ 1170292 h 1372456"/>
              <a:gd name="connsiteX18" fmla="*/ 331647 w 386988"/>
              <a:gd name="connsiteY18" fmla="*/ 1279262 h 1372456"/>
              <a:gd name="connsiteX19" fmla="*/ 360074 w 386988"/>
              <a:gd name="connsiteY19" fmla="*/ 1284000 h 1372456"/>
              <a:gd name="connsiteX20" fmla="*/ 363299 w 386988"/>
              <a:gd name="connsiteY20" fmla="*/ 1318777 h 1372456"/>
              <a:gd name="connsiteX21" fmla="*/ 363299 w 386988"/>
              <a:gd name="connsiteY21" fmla="*/ 1328302 h 1372456"/>
              <a:gd name="connsiteX22" fmla="*/ 386988 w 386988"/>
              <a:gd name="connsiteY22" fmla="*/ 1334356 h 1372456"/>
              <a:gd name="connsiteX23" fmla="*/ 383665 w 386988"/>
              <a:gd name="connsiteY23" fmla="*/ 1372456 h 1372456"/>
              <a:gd name="connsiteX0" fmla="*/ 0 w 386988"/>
              <a:gd name="connsiteY0" fmla="*/ 50 h 1372456"/>
              <a:gd name="connsiteX1" fmla="*/ 37853 w 386988"/>
              <a:gd name="connsiteY1" fmla="*/ 0 h 1372456"/>
              <a:gd name="connsiteX2" fmla="*/ 42640 w 386988"/>
              <a:gd name="connsiteY2" fmla="*/ 61641 h 1372456"/>
              <a:gd name="connsiteX3" fmla="*/ 86794 w 386988"/>
              <a:gd name="connsiteY3" fmla="*/ 63204 h 1372456"/>
              <a:gd name="connsiteX4" fmla="*/ 78881 w 386988"/>
              <a:gd name="connsiteY4" fmla="*/ 91483 h 1372456"/>
              <a:gd name="connsiteX5" fmla="*/ 110631 w 386988"/>
              <a:gd name="connsiteY5" fmla="*/ 94658 h 1372456"/>
              <a:gd name="connsiteX6" fmla="*/ 104084 w 386988"/>
              <a:gd name="connsiteY6" fmla="*/ 122937 h 1372456"/>
              <a:gd name="connsiteX7" fmla="*/ 156348 w 386988"/>
              <a:gd name="connsiteY7" fmla="*/ 180087 h 1372456"/>
              <a:gd name="connsiteX8" fmla="*/ 151610 w 386988"/>
              <a:gd name="connsiteY8" fmla="*/ 450143 h 1372456"/>
              <a:gd name="connsiteX9" fmla="*/ 175299 w 386988"/>
              <a:gd name="connsiteY9" fmla="*/ 454881 h 1372456"/>
              <a:gd name="connsiteX10" fmla="*/ 165823 w 386988"/>
              <a:gd name="connsiteY10" fmla="*/ 867071 h 1372456"/>
              <a:gd name="connsiteX11" fmla="*/ 198988 w 386988"/>
              <a:gd name="connsiteY11" fmla="*/ 867071 h 1372456"/>
              <a:gd name="connsiteX12" fmla="*/ 184775 w 386988"/>
              <a:gd name="connsiteY12" fmla="*/ 971304 h 1372456"/>
              <a:gd name="connsiteX13" fmla="*/ 298482 w 386988"/>
              <a:gd name="connsiteY13" fmla="*/ 980779 h 1372456"/>
              <a:gd name="connsiteX14" fmla="*/ 298482 w 386988"/>
              <a:gd name="connsiteY14" fmla="*/ 1009206 h 1372456"/>
              <a:gd name="connsiteX15" fmla="*/ 317434 w 386988"/>
              <a:gd name="connsiteY15" fmla="*/ 1013944 h 1372456"/>
              <a:gd name="connsiteX16" fmla="*/ 317434 w 386988"/>
              <a:gd name="connsiteY16" fmla="*/ 1165554 h 1372456"/>
              <a:gd name="connsiteX17" fmla="*/ 336385 w 386988"/>
              <a:gd name="connsiteY17" fmla="*/ 1170292 h 1372456"/>
              <a:gd name="connsiteX18" fmla="*/ 331647 w 386988"/>
              <a:gd name="connsiteY18" fmla="*/ 1279262 h 1372456"/>
              <a:gd name="connsiteX19" fmla="*/ 360074 w 386988"/>
              <a:gd name="connsiteY19" fmla="*/ 1284000 h 1372456"/>
              <a:gd name="connsiteX20" fmla="*/ 363299 w 386988"/>
              <a:gd name="connsiteY20" fmla="*/ 1318777 h 1372456"/>
              <a:gd name="connsiteX21" fmla="*/ 363299 w 386988"/>
              <a:gd name="connsiteY21" fmla="*/ 1328302 h 1372456"/>
              <a:gd name="connsiteX22" fmla="*/ 386988 w 386988"/>
              <a:gd name="connsiteY22" fmla="*/ 1334356 h 1372456"/>
              <a:gd name="connsiteX23" fmla="*/ 383665 w 386988"/>
              <a:gd name="connsiteY23" fmla="*/ 1372456 h 1372456"/>
              <a:gd name="connsiteX0" fmla="*/ 0 w 386988"/>
              <a:gd name="connsiteY0" fmla="*/ 50 h 1372456"/>
              <a:gd name="connsiteX1" fmla="*/ 37853 w 386988"/>
              <a:gd name="connsiteY1" fmla="*/ 0 h 1372456"/>
              <a:gd name="connsiteX2" fmla="*/ 42640 w 386988"/>
              <a:gd name="connsiteY2" fmla="*/ 61641 h 1372456"/>
              <a:gd name="connsiteX3" fmla="*/ 86794 w 386988"/>
              <a:gd name="connsiteY3" fmla="*/ 63204 h 1372456"/>
              <a:gd name="connsiteX4" fmla="*/ 94756 w 386988"/>
              <a:gd name="connsiteY4" fmla="*/ 94658 h 1372456"/>
              <a:gd name="connsiteX5" fmla="*/ 110631 w 386988"/>
              <a:gd name="connsiteY5" fmla="*/ 94658 h 1372456"/>
              <a:gd name="connsiteX6" fmla="*/ 104084 w 386988"/>
              <a:gd name="connsiteY6" fmla="*/ 122937 h 1372456"/>
              <a:gd name="connsiteX7" fmla="*/ 156348 w 386988"/>
              <a:gd name="connsiteY7" fmla="*/ 180087 h 1372456"/>
              <a:gd name="connsiteX8" fmla="*/ 151610 w 386988"/>
              <a:gd name="connsiteY8" fmla="*/ 450143 h 1372456"/>
              <a:gd name="connsiteX9" fmla="*/ 175299 w 386988"/>
              <a:gd name="connsiteY9" fmla="*/ 454881 h 1372456"/>
              <a:gd name="connsiteX10" fmla="*/ 165823 w 386988"/>
              <a:gd name="connsiteY10" fmla="*/ 867071 h 1372456"/>
              <a:gd name="connsiteX11" fmla="*/ 198988 w 386988"/>
              <a:gd name="connsiteY11" fmla="*/ 867071 h 1372456"/>
              <a:gd name="connsiteX12" fmla="*/ 184775 w 386988"/>
              <a:gd name="connsiteY12" fmla="*/ 971304 h 1372456"/>
              <a:gd name="connsiteX13" fmla="*/ 298482 w 386988"/>
              <a:gd name="connsiteY13" fmla="*/ 980779 h 1372456"/>
              <a:gd name="connsiteX14" fmla="*/ 298482 w 386988"/>
              <a:gd name="connsiteY14" fmla="*/ 1009206 h 1372456"/>
              <a:gd name="connsiteX15" fmla="*/ 317434 w 386988"/>
              <a:gd name="connsiteY15" fmla="*/ 1013944 h 1372456"/>
              <a:gd name="connsiteX16" fmla="*/ 317434 w 386988"/>
              <a:gd name="connsiteY16" fmla="*/ 1165554 h 1372456"/>
              <a:gd name="connsiteX17" fmla="*/ 336385 w 386988"/>
              <a:gd name="connsiteY17" fmla="*/ 1170292 h 1372456"/>
              <a:gd name="connsiteX18" fmla="*/ 331647 w 386988"/>
              <a:gd name="connsiteY18" fmla="*/ 1279262 h 1372456"/>
              <a:gd name="connsiteX19" fmla="*/ 360074 w 386988"/>
              <a:gd name="connsiteY19" fmla="*/ 1284000 h 1372456"/>
              <a:gd name="connsiteX20" fmla="*/ 363299 w 386988"/>
              <a:gd name="connsiteY20" fmla="*/ 1318777 h 1372456"/>
              <a:gd name="connsiteX21" fmla="*/ 363299 w 386988"/>
              <a:gd name="connsiteY21" fmla="*/ 1328302 h 1372456"/>
              <a:gd name="connsiteX22" fmla="*/ 386988 w 386988"/>
              <a:gd name="connsiteY22" fmla="*/ 1334356 h 1372456"/>
              <a:gd name="connsiteX23" fmla="*/ 383665 w 386988"/>
              <a:gd name="connsiteY23" fmla="*/ 1372456 h 1372456"/>
              <a:gd name="connsiteX0" fmla="*/ 0 w 386988"/>
              <a:gd name="connsiteY0" fmla="*/ 50 h 1372456"/>
              <a:gd name="connsiteX1" fmla="*/ 37853 w 386988"/>
              <a:gd name="connsiteY1" fmla="*/ 0 h 1372456"/>
              <a:gd name="connsiteX2" fmla="*/ 42640 w 386988"/>
              <a:gd name="connsiteY2" fmla="*/ 61641 h 1372456"/>
              <a:gd name="connsiteX3" fmla="*/ 86794 w 386988"/>
              <a:gd name="connsiteY3" fmla="*/ 63204 h 1372456"/>
              <a:gd name="connsiteX4" fmla="*/ 94756 w 386988"/>
              <a:gd name="connsiteY4" fmla="*/ 94658 h 1372456"/>
              <a:gd name="connsiteX5" fmla="*/ 110631 w 386988"/>
              <a:gd name="connsiteY5" fmla="*/ 94658 h 1372456"/>
              <a:gd name="connsiteX6" fmla="*/ 104084 w 386988"/>
              <a:gd name="connsiteY6" fmla="*/ 122937 h 1372456"/>
              <a:gd name="connsiteX7" fmla="*/ 149998 w 386988"/>
              <a:gd name="connsiteY7" fmla="*/ 126112 h 1372456"/>
              <a:gd name="connsiteX8" fmla="*/ 151610 w 386988"/>
              <a:gd name="connsiteY8" fmla="*/ 450143 h 1372456"/>
              <a:gd name="connsiteX9" fmla="*/ 175299 w 386988"/>
              <a:gd name="connsiteY9" fmla="*/ 454881 h 1372456"/>
              <a:gd name="connsiteX10" fmla="*/ 165823 w 386988"/>
              <a:gd name="connsiteY10" fmla="*/ 867071 h 1372456"/>
              <a:gd name="connsiteX11" fmla="*/ 198988 w 386988"/>
              <a:gd name="connsiteY11" fmla="*/ 867071 h 1372456"/>
              <a:gd name="connsiteX12" fmla="*/ 184775 w 386988"/>
              <a:gd name="connsiteY12" fmla="*/ 971304 h 1372456"/>
              <a:gd name="connsiteX13" fmla="*/ 298482 w 386988"/>
              <a:gd name="connsiteY13" fmla="*/ 980779 h 1372456"/>
              <a:gd name="connsiteX14" fmla="*/ 298482 w 386988"/>
              <a:gd name="connsiteY14" fmla="*/ 1009206 h 1372456"/>
              <a:gd name="connsiteX15" fmla="*/ 317434 w 386988"/>
              <a:gd name="connsiteY15" fmla="*/ 1013944 h 1372456"/>
              <a:gd name="connsiteX16" fmla="*/ 317434 w 386988"/>
              <a:gd name="connsiteY16" fmla="*/ 1165554 h 1372456"/>
              <a:gd name="connsiteX17" fmla="*/ 336385 w 386988"/>
              <a:gd name="connsiteY17" fmla="*/ 1170292 h 1372456"/>
              <a:gd name="connsiteX18" fmla="*/ 331647 w 386988"/>
              <a:gd name="connsiteY18" fmla="*/ 1279262 h 1372456"/>
              <a:gd name="connsiteX19" fmla="*/ 360074 w 386988"/>
              <a:gd name="connsiteY19" fmla="*/ 1284000 h 1372456"/>
              <a:gd name="connsiteX20" fmla="*/ 363299 w 386988"/>
              <a:gd name="connsiteY20" fmla="*/ 1318777 h 1372456"/>
              <a:gd name="connsiteX21" fmla="*/ 363299 w 386988"/>
              <a:gd name="connsiteY21" fmla="*/ 1328302 h 1372456"/>
              <a:gd name="connsiteX22" fmla="*/ 386988 w 386988"/>
              <a:gd name="connsiteY22" fmla="*/ 1334356 h 1372456"/>
              <a:gd name="connsiteX23" fmla="*/ 383665 w 386988"/>
              <a:gd name="connsiteY23" fmla="*/ 1372456 h 1372456"/>
              <a:gd name="connsiteX0" fmla="*/ 0 w 386988"/>
              <a:gd name="connsiteY0" fmla="*/ 50 h 1372456"/>
              <a:gd name="connsiteX1" fmla="*/ 37853 w 386988"/>
              <a:gd name="connsiteY1" fmla="*/ 0 h 1372456"/>
              <a:gd name="connsiteX2" fmla="*/ 42640 w 386988"/>
              <a:gd name="connsiteY2" fmla="*/ 61641 h 1372456"/>
              <a:gd name="connsiteX3" fmla="*/ 86794 w 386988"/>
              <a:gd name="connsiteY3" fmla="*/ 63204 h 1372456"/>
              <a:gd name="connsiteX4" fmla="*/ 94756 w 386988"/>
              <a:gd name="connsiteY4" fmla="*/ 94658 h 1372456"/>
              <a:gd name="connsiteX5" fmla="*/ 110631 w 386988"/>
              <a:gd name="connsiteY5" fmla="*/ 94658 h 1372456"/>
              <a:gd name="connsiteX6" fmla="*/ 104084 w 386988"/>
              <a:gd name="connsiteY6" fmla="*/ 122937 h 1372456"/>
              <a:gd name="connsiteX7" fmla="*/ 149998 w 386988"/>
              <a:gd name="connsiteY7" fmla="*/ 126112 h 1372456"/>
              <a:gd name="connsiteX8" fmla="*/ 161135 w 386988"/>
              <a:gd name="connsiteY8" fmla="*/ 335843 h 1372456"/>
              <a:gd name="connsiteX9" fmla="*/ 175299 w 386988"/>
              <a:gd name="connsiteY9" fmla="*/ 454881 h 1372456"/>
              <a:gd name="connsiteX10" fmla="*/ 165823 w 386988"/>
              <a:gd name="connsiteY10" fmla="*/ 867071 h 1372456"/>
              <a:gd name="connsiteX11" fmla="*/ 198988 w 386988"/>
              <a:gd name="connsiteY11" fmla="*/ 867071 h 1372456"/>
              <a:gd name="connsiteX12" fmla="*/ 184775 w 386988"/>
              <a:gd name="connsiteY12" fmla="*/ 971304 h 1372456"/>
              <a:gd name="connsiteX13" fmla="*/ 298482 w 386988"/>
              <a:gd name="connsiteY13" fmla="*/ 980779 h 1372456"/>
              <a:gd name="connsiteX14" fmla="*/ 298482 w 386988"/>
              <a:gd name="connsiteY14" fmla="*/ 1009206 h 1372456"/>
              <a:gd name="connsiteX15" fmla="*/ 317434 w 386988"/>
              <a:gd name="connsiteY15" fmla="*/ 1013944 h 1372456"/>
              <a:gd name="connsiteX16" fmla="*/ 317434 w 386988"/>
              <a:gd name="connsiteY16" fmla="*/ 1165554 h 1372456"/>
              <a:gd name="connsiteX17" fmla="*/ 336385 w 386988"/>
              <a:gd name="connsiteY17" fmla="*/ 1170292 h 1372456"/>
              <a:gd name="connsiteX18" fmla="*/ 331647 w 386988"/>
              <a:gd name="connsiteY18" fmla="*/ 1279262 h 1372456"/>
              <a:gd name="connsiteX19" fmla="*/ 360074 w 386988"/>
              <a:gd name="connsiteY19" fmla="*/ 1284000 h 1372456"/>
              <a:gd name="connsiteX20" fmla="*/ 363299 w 386988"/>
              <a:gd name="connsiteY20" fmla="*/ 1318777 h 1372456"/>
              <a:gd name="connsiteX21" fmla="*/ 363299 w 386988"/>
              <a:gd name="connsiteY21" fmla="*/ 1328302 h 1372456"/>
              <a:gd name="connsiteX22" fmla="*/ 386988 w 386988"/>
              <a:gd name="connsiteY22" fmla="*/ 1334356 h 1372456"/>
              <a:gd name="connsiteX23" fmla="*/ 383665 w 386988"/>
              <a:gd name="connsiteY23" fmla="*/ 1372456 h 1372456"/>
              <a:gd name="connsiteX0" fmla="*/ 0 w 386988"/>
              <a:gd name="connsiteY0" fmla="*/ 50 h 1372456"/>
              <a:gd name="connsiteX1" fmla="*/ 37853 w 386988"/>
              <a:gd name="connsiteY1" fmla="*/ 0 h 1372456"/>
              <a:gd name="connsiteX2" fmla="*/ 42640 w 386988"/>
              <a:gd name="connsiteY2" fmla="*/ 61641 h 1372456"/>
              <a:gd name="connsiteX3" fmla="*/ 86794 w 386988"/>
              <a:gd name="connsiteY3" fmla="*/ 63204 h 1372456"/>
              <a:gd name="connsiteX4" fmla="*/ 94756 w 386988"/>
              <a:gd name="connsiteY4" fmla="*/ 94658 h 1372456"/>
              <a:gd name="connsiteX5" fmla="*/ 110631 w 386988"/>
              <a:gd name="connsiteY5" fmla="*/ 94658 h 1372456"/>
              <a:gd name="connsiteX6" fmla="*/ 104084 w 386988"/>
              <a:gd name="connsiteY6" fmla="*/ 122937 h 1372456"/>
              <a:gd name="connsiteX7" fmla="*/ 149998 w 386988"/>
              <a:gd name="connsiteY7" fmla="*/ 126112 h 1372456"/>
              <a:gd name="connsiteX8" fmla="*/ 148435 w 386988"/>
              <a:gd name="connsiteY8" fmla="*/ 377118 h 1372456"/>
              <a:gd name="connsiteX9" fmla="*/ 175299 w 386988"/>
              <a:gd name="connsiteY9" fmla="*/ 454881 h 1372456"/>
              <a:gd name="connsiteX10" fmla="*/ 165823 w 386988"/>
              <a:gd name="connsiteY10" fmla="*/ 867071 h 1372456"/>
              <a:gd name="connsiteX11" fmla="*/ 198988 w 386988"/>
              <a:gd name="connsiteY11" fmla="*/ 867071 h 1372456"/>
              <a:gd name="connsiteX12" fmla="*/ 184775 w 386988"/>
              <a:gd name="connsiteY12" fmla="*/ 971304 h 1372456"/>
              <a:gd name="connsiteX13" fmla="*/ 298482 w 386988"/>
              <a:gd name="connsiteY13" fmla="*/ 980779 h 1372456"/>
              <a:gd name="connsiteX14" fmla="*/ 298482 w 386988"/>
              <a:gd name="connsiteY14" fmla="*/ 1009206 h 1372456"/>
              <a:gd name="connsiteX15" fmla="*/ 317434 w 386988"/>
              <a:gd name="connsiteY15" fmla="*/ 1013944 h 1372456"/>
              <a:gd name="connsiteX16" fmla="*/ 317434 w 386988"/>
              <a:gd name="connsiteY16" fmla="*/ 1165554 h 1372456"/>
              <a:gd name="connsiteX17" fmla="*/ 336385 w 386988"/>
              <a:gd name="connsiteY17" fmla="*/ 1170292 h 1372456"/>
              <a:gd name="connsiteX18" fmla="*/ 331647 w 386988"/>
              <a:gd name="connsiteY18" fmla="*/ 1279262 h 1372456"/>
              <a:gd name="connsiteX19" fmla="*/ 360074 w 386988"/>
              <a:gd name="connsiteY19" fmla="*/ 1284000 h 1372456"/>
              <a:gd name="connsiteX20" fmla="*/ 363299 w 386988"/>
              <a:gd name="connsiteY20" fmla="*/ 1318777 h 1372456"/>
              <a:gd name="connsiteX21" fmla="*/ 363299 w 386988"/>
              <a:gd name="connsiteY21" fmla="*/ 1328302 h 1372456"/>
              <a:gd name="connsiteX22" fmla="*/ 386988 w 386988"/>
              <a:gd name="connsiteY22" fmla="*/ 1334356 h 1372456"/>
              <a:gd name="connsiteX23" fmla="*/ 383665 w 386988"/>
              <a:gd name="connsiteY23" fmla="*/ 1372456 h 1372456"/>
              <a:gd name="connsiteX0" fmla="*/ 0 w 386988"/>
              <a:gd name="connsiteY0" fmla="*/ 50 h 1372456"/>
              <a:gd name="connsiteX1" fmla="*/ 37853 w 386988"/>
              <a:gd name="connsiteY1" fmla="*/ 0 h 1372456"/>
              <a:gd name="connsiteX2" fmla="*/ 42640 w 386988"/>
              <a:gd name="connsiteY2" fmla="*/ 61641 h 1372456"/>
              <a:gd name="connsiteX3" fmla="*/ 86794 w 386988"/>
              <a:gd name="connsiteY3" fmla="*/ 63204 h 1372456"/>
              <a:gd name="connsiteX4" fmla="*/ 94756 w 386988"/>
              <a:gd name="connsiteY4" fmla="*/ 94658 h 1372456"/>
              <a:gd name="connsiteX5" fmla="*/ 110631 w 386988"/>
              <a:gd name="connsiteY5" fmla="*/ 94658 h 1372456"/>
              <a:gd name="connsiteX6" fmla="*/ 104084 w 386988"/>
              <a:gd name="connsiteY6" fmla="*/ 122937 h 1372456"/>
              <a:gd name="connsiteX7" fmla="*/ 140473 w 386988"/>
              <a:gd name="connsiteY7" fmla="*/ 148337 h 1372456"/>
              <a:gd name="connsiteX8" fmla="*/ 148435 w 386988"/>
              <a:gd name="connsiteY8" fmla="*/ 377118 h 1372456"/>
              <a:gd name="connsiteX9" fmla="*/ 175299 w 386988"/>
              <a:gd name="connsiteY9" fmla="*/ 454881 h 1372456"/>
              <a:gd name="connsiteX10" fmla="*/ 165823 w 386988"/>
              <a:gd name="connsiteY10" fmla="*/ 867071 h 1372456"/>
              <a:gd name="connsiteX11" fmla="*/ 198988 w 386988"/>
              <a:gd name="connsiteY11" fmla="*/ 867071 h 1372456"/>
              <a:gd name="connsiteX12" fmla="*/ 184775 w 386988"/>
              <a:gd name="connsiteY12" fmla="*/ 971304 h 1372456"/>
              <a:gd name="connsiteX13" fmla="*/ 298482 w 386988"/>
              <a:gd name="connsiteY13" fmla="*/ 980779 h 1372456"/>
              <a:gd name="connsiteX14" fmla="*/ 298482 w 386988"/>
              <a:gd name="connsiteY14" fmla="*/ 1009206 h 1372456"/>
              <a:gd name="connsiteX15" fmla="*/ 317434 w 386988"/>
              <a:gd name="connsiteY15" fmla="*/ 1013944 h 1372456"/>
              <a:gd name="connsiteX16" fmla="*/ 317434 w 386988"/>
              <a:gd name="connsiteY16" fmla="*/ 1165554 h 1372456"/>
              <a:gd name="connsiteX17" fmla="*/ 336385 w 386988"/>
              <a:gd name="connsiteY17" fmla="*/ 1170292 h 1372456"/>
              <a:gd name="connsiteX18" fmla="*/ 331647 w 386988"/>
              <a:gd name="connsiteY18" fmla="*/ 1279262 h 1372456"/>
              <a:gd name="connsiteX19" fmla="*/ 360074 w 386988"/>
              <a:gd name="connsiteY19" fmla="*/ 1284000 h 1372456"/>
              <a:gd name="connsiteX20" fmla="*/ 363299 w 386988"/>
              <a:gd name="connsiteY20" fmla="*/ 1318777 h 1372456"/>
              <a:gd name="connsiteX21" fmla="*/ 363299 w 386988"/>
              <a:gd name="connsiteY21" fmla="*/ 1328302 h 1372456"/>
              <a:gd name="connsiteX22" fmla="*/ 386988 w 386988"/>
              <a:gd name="connsiteY22" fmla="*/ 1334356 h 1372456"/>
              <a:gd name="connsiteX23" fmla="*/ 383665 w 386988"/>
              <a:gd name="connsiteY23" fmla="*/ 1372456 h 1372456"/>
              <a:gd name="connsiteX0" fmla="*/ 0 w 386988"/>
              <a:gd name="connsiteY0" fmla="*/ 50 h 1372456"/>
              <a:gd name="connsiteX1" fmla="*/ 37853 w 386988"/>
              <a:gd name="connsiteY1" fmla="*/ 0 h 1372456"/>
              <a:gd name="connsiteX2" fmla="*/ 42640 w 386988"/>
              <a:gd name="connsiteY2" fmla="*/ 61641 h 1372456"/>
              <a:gd name="connsiteX3" fmla="*/ 86794 w 386988"/>
              <a:gd name="connsiteY3" fmla="*/ 63204 h 1372456"/>
              <a:gd name="connsiteX4" fmla="*/ 94756 w 386988"/>
              <a:gd name="connsiteY4" fmla="*/ 94658 h 1372456"/>
              <a:gd name="connsiteX5" fmla="*/ 110631 w 386988"/>
              <a:gd name="connsiteY5" fmla="*/ 94658 h 1372456"/>
              <a:gd name="connsiteX6" fmla="*/ 104084 w 386988"/>
              <a:gd name="connsiteY6" fmla="*/ 122937 h 1372456"/>
              <a:gd name="connsiteX7" fmla="*/ 140473 w 386988"/>
              <a:gd name="connsiteY7" fmla="*/ 148337 h 1372456"/>
              <a:gd name="connsiteX8" fmla="*/ 148435 w 386988"/>
              <a:gd name="connsiteY8" fmla="*/ 377118 h 1372456"/>
              <a:gd name="connsiteX9" fmla="*/ 178474 w 386988"/>
              <a:gd name="connsiteY9" fmla="*/ 381856 h 1372456"/>
              <a:gd name="connsiteX10" fmla="*/ 165823 w 386988"/>
              <a:gd name="connsiteY10" fmla="*/ 867071 h 1372456"/>
              <a:gd name="connsiteX11" fmla="*/ 198988 w 386988"/>
              <a:gd name="connsiteY11" fmla="*/ 867071 h 1372456"/>
              <a:gd name="connsiteX12" fmla="*/ 184775 w 386988"/>
              <a:gd name="connsiteY12" fmla="*/ 971304 h 1372456"/>
              <a:gd name="connsiteX13" fmla="*/ 298482 w 386988"/>
              <a:gd name="connsiteY13" fmla="*/ 980779 h 1372456"/>
              <a:gd name="connsiteX14" fmla="*/ 298482 w 386988"/>
              <a:gd name="connsiteY14" fmla="*/ 1009206 h 1372456"/>
              <a:gd name="connsiteX15" fmla="*/ 317434 w 386988"/>
              <a:gd name="connsiteY15" fmla="*/ 1013944 h 1372456"/>
              <a:gd name="connsiteX16" fmla="*/ 317434 w 386988"/>
              <a:gd name="connsiteY16" fmla="*/ 1165554 h 1372456"/>
              <a:gd name="connsiteX17" fmla="*/ 336385 w 386988"/>
              <a:gd name="connsiteY17" fmla="*/ 1170292 h 1372456"/>
              <a:gd name="connsiteX18" fmla="*/ 331647 w 386988"/>
              <a:gd name="connsiteY18" fmla="*/ 1279262 h 1372456"/>
              <a:gd name="connsiteX19" fmla="*/ 360074 w 386988"/>
              <a:gd name="connsiteY19" fmla="*/ 1284000 h 1372456"/>
              <a:gd name="connsiteX20" fmla="*/ 363299 w 386988"/>
              <a:gd name="connsiteY20" fmla="*/ 1318777 h 1372456"/>
              <a:gd name="connsiteX21" fmla="*/ 363299 w 386988"/>
              <a:gd name="connsiteY21" fmla="*/ 1328302 h 1372456"/>
              <a:gd name="connsiteX22" fmla="*/ 386988 w 386988"/>
              <a:gd name="connsiteY22" fmla="*/ 1334356 h 1372456"/>
              <a:gd name="connsiteX23" fmla="*/ 383665 w 386988"/>
              <a:gd name="connsiteY23" fmla="*/ 1372456 h 1372456"/>
              <a:gd name="connsiteX0" fmla="*/ 0 w 386988"/>
              <a:gd name="connsiteY0" fmla="*/ 50 h 1372456"/>
              <a:gd name="connsiteX1" fmla="*/ 37853 w 386988"/>
              <a:gd name="connsiteY1" fmla="*/ 0 h 1372456"/>
              <a:gd name="connsiteX2" fmla="*/ 42640 w 386988"/>
              <a:gd name="connsiteY2" fmla="*/ 61641 h 1372456"/>
              <a:gd name="connsiteX3" fmla="*/ 86794 w 386988"/>
              <a:gd name="connsiteY3" fmla="*/ 63204 h 1372456"/>
              <a:gd name="connsiteX4" fmla="*/ 94756 w 386988"/>
              <a:gd name="connsiteY4" fmla="*/ 94658 h 1372456"/>
              <a:gd name="connsiteX5" fmla="*/ 110631 w 386988"/>
              <a:gd name="connsiteY5" fmla="*/ 94658 h 1372456"/>
              <a:gd name="connsiteX6" fmla="*/ 104084 w 386988"/>
              <a:gd name="connsiteY6" fmla="*/ 122937 h 1372456"/>
              <a:gd name="connsiteX7" fmla="*/ 140473 w 386988"/>
              <a:gd name="connsiteY7" fmla="*/ 148337 h 1372456"/>
              <a:gd name="connsiteX8" fmla="*/ 148435 w 386988"/>
              <a:gd name="connsiteY8" fmla="*/ 377118 h 1372456"/>
              <a:gd name="connsiteX9" fmla="*/ 162599 w 386988"/>
              <a:gd name="connsiteY9" fmla="*/ 385031 h 1372456"/>
              <a:gd name="connsiteX10" fmla="*/ 165823 w 386988"/>
              <a:gd name="connsiteY10" fmla="*/ 867071 h 1372456"/>
              <a:gd name="connsiteX11" fmla="*/ 198988 w 386988"/>
              <a:gd name="connsiteY11" fmla="*/ 867071 h 1372456"/>
              <a:gd name="connsiteX12" fmla="*/ 184775 w 386988"/>
              <a:gd name="connsiteY12" fmla="*/ 971304 h 1372456"/>
              <a:gd name="connsiteX13" fmla="*/ 298482 w 386988"/>
              <a:gd name="connsiteY13" fmla="*/ 980779 h 1372456"/>
              <a:gd name="connsiteX14" fmla="*/ 298482 w 386988"/>
              <a:gd name="connsiteY14" fmla="*/ 1009206 h 1372456"/>
              <a:gd name="connsiteX15" fmla="*/ 317434 w 386988"/>
              <a:gd name="connsiteY15" fmla="*/ 1013944 h 1372456"/>
              <a:gd name="connsiteX16" fmla="*/ 317434 w 386988"/>
              <a:gd name="connsiteY16" fmla="*/ 1165554 h 1372456"/>
              <a:gd name="connsiteX17" fmla="*/ 336385 w 386988"/>
              <a:gd name="connsiteY17" fmla="*/ 1170292 h 1372456"/>
              <a:gd name="connsiteX18" fmla="*/ 331647 w 386988"/>
              <a:gd name="connsiteY18" fmla="*/ 1279262 h 1372456"/>
              <a:gd name="connsiteX19" fmla="*/ 360074 w 386988"/>
              <a:gd name="connsiteY19" fmla="*/ 1284000 h 1372456"/>
              <a:gd name="connsiteX20" fmla="*/ 363299 w 386988"/>
              <a:gd name="connsiteY20" fmla="*/ 1318777 h 1372456"/>
              <a:gd name="connsiteX21" fmla="*/ 363299 w 386988"/>
              <a:gd name="connsiteY21" fmla="*/ 1328302 h 1372456"/>
              <a:gd name="connsiteX22" fmla="*/ 386988 w 386988"/>
              <a:gd name="connsiteY22" fmla="*/ 1334356 h 1372456"/>
              <a:gd name="connsiteX23" fmla="*/ 383665 w 386988"/>
              <a:gd name="connsiteY23" fmla="*/ 1372456 h 1372456"/>
              <a:gd name="connsiteX0" fmla="*/ 0 w 386988"/>
              <a:gd name="connsiteY0" fmla="*/ 50 h 1372456"/>
              <a:gd name="connsiteX1" fmla="*/ 37853 w 386988"/>
              <a:gd name="connsiteY1" fmla="*/ 0 h 1372456"/>
              <a:gd name="connsiteX2" fmla="*/ 42640 w 386988"/>
              <a:gd name="connsiteY2" fmla="*/ 61641 h 1372456"/>
              <a:gd name="connsiteX3" fmla="*/ 86794 w 386988"/>
              <a:gd name="connsiteY3" fmla="*/ 63204 h 1372456"/>
              <a:gd name="connsiteX4" fmla="*/ 94756 w 386988"/>
              <a:gd name="connsiteY4" fmla="*/ 94658 h 1372456"/>
              <a:gd name="connsiteX5" fmla="*/ 110631 w 386988"/>
              <a:gd name="connsiteY5" fmla="*/ 94658 h 1372456"/>
              <a:gd name="connsiteX6" fmla="*/ 104084 w 386988"/>
              <a:gd name="connsiteY6" fmla="*/ 122937 h 1372456"/>
              <a:gd name="connsiteX7" fmla="*/ 149998 w 386988"/>
              <a:gd name="connsiteY7" fmla="*/ 173737 h 1372456"/>
              <a:gd name="connsiteX8" fmla="*/ 148435 w 386988"/>
              <a:gd name="connsiteY8" fmla="*/ 377118 h 1372456"/>
              <a:gd name="connsiteX9" fmla="*/ 162599 w 386988"/>
              <a:gd name="connsiteY9" fmla="*/ 385031 h 1372456"/>
              <a:gd name="connsiteX10" fmla="*/ 165823 w 386988"/>
              <a:gd name="connsiteY10" fmla="*/ 867071 h 1372456"/>
              <a:gd name="connsiteX11" fmla="*/ 198988 w 386988"/>
              <a:gd name="connsiteY11" fmla="*/ 867071 h 1372456"/>
              <a:gd name="connsiteX12" fmla="*/ 184775 w 386988"/>
              <a:gd name="connsiteY12" fmla="*/ 971304 h 1372456"/>
              <a:gd name="connsiteX13" fmla="*/ 298482 w 386988"/>
              <a:gd name="connsiteY13" fmla="*/ 980779 h 1372456"/>
              <a:gd name="connsiteX14" fmla="*/ 298482 w 386988"/>
              <a:gd name="connsiteY14" fmla="*/ 1009206 h 1372456"/>
              <a:gd name="connsiteX15" fmla="*/ 317434 w 386988"/>
              <a:gd name="connsiteY15" fmla="*/ 1013944 h 1372456"/>
              <a:gd name="connsiteX16" fmla="*/ 317434 w 386988"/>
              <a:gd name="connsiteY16" fmla="*/ 1165554 h 1372456"/>
              <a:gd name="connsiteX17" fmla="*/ 336385 w 386988"/>
              <a:gd name="connsiteY17" fmla="*/ 1170292 h 1372456"/>
              <a:gd name="connsiteX18" fmla="*/ 331647 w 386988"/>
              <a:gd name="connsiteY18" fmla="*/ 1279262 h 1372456"/>
              <a:gd name="connsiteX19" fmla="*/ 360074 w 386988"/>
              <a:gd name="connsiteY19" fmla="*/ 1284000 h 1372456"/>
              <a:gd name="connsiteX20" fmla="*/ 363299 w 386988"/>
              <a:gd name="connsiteY20" fmla="*/ 1318777 h 1372456"/>
              <a:gd name="connsiteX21" fmla="*/ 363299 w 386988"/>
              <a:gd name="connsiteY21" fmla="*/ 1328302 h 1372456"/>
              <a:gd name="connsiteX22" fmla="*/ 386988 w 386988"/>
              <a:gd name="connsiteY22" fmla="*/ 1334356 h 1372456"/>
              <a:gd name="connsiteX23" fmla="*/ 383665 w 386988"/>
              <a:gd name="connsiteY23" fmla="*/ 1372456 h 1372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6988" h="1372456">
                <a:moveTo>
                  <a:pt x="0" y="50"/>
                </a:moveTo>
                <a:lnTo>
                  <a:pt x="37853" y="0"/>
                </a:lnTo>
                <a:lnTo>
                  <a:pt x="42640" y="61641"/>
                </a:lnTo>
                <a:lnTo>
                  <a:pt x="86794" y="63204"/>
                </a:lnTo>
                <a:lnTo>
                  <a:pt x="94756" y="94658"/>
                </a:lnTo>
                <a:lnTo>
                  <a:pt x="110631" y="94658"/>
                </a:lnTo>
                <a:lnTo>
                  <a:pt x="104084" y="122937"/>
                </a:lnTo>
                <a:lnTo>
                  <a:pt x="149998" y="173737"/>
                </a:lnTo>
                <a:cubicBezTo>
                  <a:pt x="148419" y="263756"/>
                  <a:pt x="150014" y="287099"/>
                  <a:pt x="148435" y="377118"/>
                </a:cubicBezTo>
                <a:lnTo>
                  <a:pt x="162599" y="385031"/>
                </a:lnTo>
                <a:cubicBezTo>
                  <a:pt x="163674" y="545711"/>
                  <a:pt x="164748" y="706391"/>
                  <a:pt x="165823" y="867071"/>
                </a:cubicBezTo>
                <a:lnTo>
                  <a:pt x="198988" y="867071"/>
                </a:lnTo>
                <a:lnTo>
                  <a:pt x="184775" y="971304"/>
                </a:lnTo>
                <a:lnTo>
                  <a:pt x="298482" y="980779"/>
                </a:lnTo>
                <a:lnTo>
                  <a:pt x="298482" y="1009206"/>
                </a:lnTo>
                <a:lnTo>
                  <a:pt x="317434" y="1013944"/>
                </a:lnTo>
                <a:lnTo>
                  <a:pt x="317434" y="1165554"/>
                </a:lnTo>
                <a:lnTo>
                  <a:pt x="336385" y="1170292"/>
                </a:lnTo>
                <a:lnTo>
                  <a:pt x="331647" y="1279262"/>
                </a:lnTo>
                <a:lnTo>
                  <a:pt x="360074" y="1284000"/>
                </a:lnTo>
                <a:lnTo>
                  <a:pt x="363299" y="1318777"/>
                </a:lnTo>
                <a:lnTo>
                  <a:pt x="363299" y="1328302"/>
                </a:lnTo>
                <a:lnTo>
                  <a:pt x="386988" y="1334356"/>
                </a:lnTo>
                <a:lnTo>
                  <a:pt x="383665" y="1372456"/>
                </a:lnTo>
              </a:path>
            </a:pathLst>
          </a:custGeom>
          <a:noFill/>
          <a:ln w="28575">
            <a:solidFill>
              <a:schemeClr val="accent3"/>
            </a:solidFill>
            <a:miter lim="800000"/>
            <a:headEnd/>
            <a:tailEnd/>
          </a:ln>
        </p:spPr>
        <p:txBody>
          <a:bodyPr rtlCol="0" anchor="ctr"/>
          <a:lstStyle/>
          <a:p>
            <a:pPr algn="ctr"/>
            <a:endParaRPr lang="en-US" dirty="0"/>
          </a:p>
        </p:txBody>
      </p:sp>
      <p:sp>
        <p:nvSpPr>
          <p:cNvPr id="16" name="Freeform 15">
            <a:extLst>
              <a:ext uri="{FF2B5EF4-FFF2-40B4-BE49-F238E27FC236}">
                <a16:creationId xmlns:a16="http://schemas.microsoft.com/office/drawing/2014/main" id="{42CD92A3-A816-F348-81BD-B1090910CEBA}"/>
              </a:ext>
            </a:extLst>
          </p:cNvPr>
          <p:cNvSpPr/>
          <p:nvPr/>
        </p:nvSpPr>
        <p:spPr bwMode="auto">
          <a:xfrm>
            <a:off x="5069472" y="1762470"/>
            <a:ext cx="2212563" cy="2070429"/>
          </a:xfrm>
          <a:custGeom>
            <a:avLst/>
            <a:gdLst>
              <a:gd name="connsiteX0" fmla="*/ 2212563 w 2212563"/>
              <a:gd name="connsiteY0" fmla="*/ 2070429 h 2070429"/>
              <a:gd name="connsiteX1" fmla="*/ 1549268 w 2212563"/>
              <a:gd name="connsiteY1" fmla="*/ 2070429 h 2070429"/>
              <a:gd name="connsiteX2" fmla="*/ 1549268 w 2212563"/>
              <a:gd name="connsiteY2" fmla="*/ 2070429 h 2070429"/>
              <a:gd name="connsiteX3" fmla="*/ 1549268 w 2212563"/>
              <a:gd name="connsiteY3" fmla="*/ 2027789 h 2070429"/>
              <a:gd name="connsiteX4" fmla="*/ 1416609 w 2212563"/>
              <a:gd name="connsiteY4" fmla="*/ 2027789 h 2070429"/>
              <a:gd name="connsiteX5" fmla="*/ 1416609 w 2212563"/>
              <a:gd name="connsiteY5" fmla="*/ 1985149 h 2070429"/>
              <a:gd name="connsiteX6" fmla="*/ 1264998 w 2212563"/>
              <a:gd name="connsiteY6" fmla="*/ 1985149 h 2070429"/>
              <a:gd name="connsiteX7" fmla="*/ 1264998 w 2212563"/>
              <a:gd name="connsiteY7" fmla="*/ 1933033 h 2070429"/>
              <a:gd name="connsiteX8" fmla="*/ 1089699 w 2212563"/>
              <a:gd name="connsiteY8" fmla="*/ 1933033 h 2070429"/>
              <a:gd name="connsiteX9" fmla="*/ 1089699 w 2212563"/>
              <a:gd name="connsiteY9" fmla="*/ 1885654 h 2070429"/>
              <a:gd name="connsiteX10" fmla="*/ 1018632 w 2212563"/>
              <a:gd name="connsiteY10" fmla="*/ 1885654 h 2070429"/>
              <a:gd name="connsiteX11" fmla="*/ 1018632 w 2212563"/>
              <a:gd name="connsiteY11" fmla="*/ 1843014 h 2070429"/>
              <a:gd name="connsiteX12" fmla="*/ 971253 w 2212563"/>
              <a:gd name="connsiteY12" fmla="*/ 1843014 h 2070429"/>
              <a:gd name="connsiteX13" fmla="*/ 971253 w 2212563"/>
              <a:gd name="connsiteY13" fmla="*/ 1781422 h 2070429"/>
              <a:gd name="connsiteX14" fmla="*/ 928613 w 2212563"/>
              <a:gd name="connsiteY14" fmla="*/ 1781422 h 2070429"/>
              <a:gd name="connsiteX15" fmla="*/ 928613 w 2212563"/>
              <a:gd name="connsiteY15" fmla="*/ 1686666 h 2070429"/>
              <a:gd name="connsiteX16" fmla="*/ 848070 w 2212563"/>
              <a:gd name="connsiteY16" fmla="*/ 1686666 h 2070429"/>
              <a:gd name="connsiteX17" fmla="*/ 848070 w 2212563"/>
              <a:gd name="connsiteY17" fmla="*/ 1686666 h 2070429"/>
              <a:gd name="connsiteX18" fmla="*/ 848070 w 2212563"/>
              <a:gd name="connsiteY18" fmla="*/ 1686666 h 2070429"/>
              <a:gd name="connsiteX19" fmla="*/ 848070 w 2212563"/>
              <a:gd name="connsiteY19" fmla="*/ 1686666 h 2070429"/>
              <a:gd name="connsiteX20" fmla="*/ 848070 w 2212563"/>
              <a:gd name="connsiteY20" fmla="*/ 1686666 h 2070429"/>
              <a:gd name="connsiteX21" fmla="*/ 848070 w 2212563"/>
              <a:gd name="connsiteY21" fmla="*/ 1686666 h 2070429"/>
              <a:gd name="connsiteX22" fmla="*/ 848070 w 2212563"/>
              <a:gd name="connsiteY22" fmla="*/ 1686666 h 2070429"/>
              <a:gd name="connsiteX23" fmla="*/ 848070 w 2212563"/>
              <a:gd name="connsiteY23" fmla="*/ 1686666 h 2070429"/>
              <a:gd name="connsiteX24" fmla="*/ 848070 w 2212563"/>
              <a:gd name="connsiteY24" fmla="*/ 1686666 h 2070429"/>
              <a:gd name="connsiteX25" fmla="*/ 848070 w 2212563"/>
              <a:gd name="connsiteY25" fmla="*/ 1686666 h 2070429"/>
              <a:gd name="connsiteX26" fmla="*/ 848070 w 2212563"/>
              <a:gd name="connsiteY26" fmla="*/ 1686666 h 2070429"/>
              <a:gd name="connsiteX27" fmla="*/ 843332 w 2212563"/>
              <a:gd name="connsiteY27" fmla="*/ 1648763 h 2070429"/>
              <a:gd name="connsiteX28" fmla="*/ 781740 w 2212563"/>
              <a:gd name="connsiteY28" fmla="*/ 1648763 h 2070429"/>
              <a:gd name="connsiteX29" fmla="*/ 791216 w 2212563"/>
              <a:gd name="connsiteY29" fmla="*/ 1601385 h 2070429"/>
              <a:gd name="connsiteX30" fmla="*/ 791216 w 2212563"/>
              <a:gd name="connsiteY30" fmla="*/ 1601385 h 2070429"/>
              <a:gd name="connsiteX31" fmla="*/ 791216 w 2212563"/>
              <a:gd name="connsiteY31" fmla="*/ 1601385 h 2070429"/>
              <a:gd name="connsiteX32" fmla="*/ 791216 w 2212563"/>
              <a:gd name="connsiteY32" fmla="*/ 1601385 h 2070429"/>
              <a:gd name="connsiteX33" fmla="*/ 758051 w 2212563"/>
              <a:gd name="connsiteY33" fmla="*/ 1601385 h 2070429"/>
              <a:gd name="connsiteX34" fmla="*/ 767527 w 2212563"/>
              <a:gd name="connsiteY34" fmla="*/ 1516104 h 2070429"/>
              <a:gd name="connsiteX35" fmla="*/ 658557 w 2212563"/>
              <a:gd name="connsiteY35" fmla="*/ 1520842 h 2070429"/>
              <a:gd name="connsiteX36" fmla="*/ 658557 w 2212563"/>
              <a:gd name="connsiteY36" fmla="*/ 1440299 h 2070429"/>
              <a:gd name="connsiteX37" fmla="*/ 658557 w 2212563"/>
              <a:gd name="connsiteY37" fmla="*/ 1440299 h 2070429"/>
              <a:gd name="connsiteX38" fmla="*/ 658557 w 2212563"/>
              <a:gd name="connsiteY38" fmla="*/ 1440299 h 2070429"/>
              <a:gd name="connsiteX39" fmla="*/ 615917 w 2212563"/>
              <a:gd name="connsiteY39" fmla="*/ 1440299 h 2070429"/>
              <a:gd name="connsiteX40" fmla="*/ 615917 w 2212563"/>
              <a:gd name="connsiteY40" fmla="*/ 1336067 h 2070429"/>
              <a:gd name="connsiteX41" fmla="*/ 549587 w 2212563"/>
              <a:gd name="connsiteY41" fmla="*/ 1336067 h 2070429"/>
              <a:gd name="connsiteX42" fmla="*/ 549587 w 2212563"/>
              <a:gd name="connsiteY42" fmla="*/ 1250786 h 2070429"/>
              <a:gd name="connsiteX43" fmla="*/ 521160 w 2212563"/>
              <a:gd name="connsiteY43" fmla="*/ 1250786 h 2070429"/>
              <a:gd name="connsiteX44" fmla="*/ 521160 w 2212563"/>
              <a:gd name="connsiteY44" fmla="*/ 1203408 h 2070429"/>
              <a:gd name="connsiteX45" fmla="*/ 454831 w 2212563"/>
              <a:gd name="connsiteY45" fmla="*/ 1203408 h 2070429"/>
              <a:gd name="connsiteX46" fmla="*/ 454831 w 2212563"/>
              <a:gd name="connsiteY46" fmla="*/ 957041 h 2070429"/>
              <a:gd name="connsiteX47" fmla="*/ 397977 w 2212563"/>
              <a:gd name="connsiteY47" fmla="*/ 957041 h 2070429"/>
              <a:gd name="connsiteX48" fmla="*/ 397977 w 2212563"/>
              <a:gd name="connsiteY48" fmla="*/ 919138 h 2070429"/>
              <a:gd name="connsiteX49" fmla="*/ 350598 w 2212563"/>
              <a:gd name="connsiteY49" fmla="*/ 919138 h 2070429"/>
              <a:gd name="connsiteX50" fmla="*/ 350598 w 2212563"/>
              <a:gd name="connsiteY50" fmla="*/ 919138 h 2070429"/>
              <a:gd name="connsiteX51" fmla="*/ 312696 w 2212563"/>
              <a:gd name="connsiteY51" fmla="*/ 881236 h 2070429"/>
              <a:gd name="connsiteX52" fmla="*/ 298482 w 2212563"/>
              <a:gd name="connsiteY52" fmla="*/ 544850 h 2070429"/>
              <a:gd name="connsiteX53" fmla="*/ 246366 w 2212563"/>
              <a:gd name="connsiteY53" fmla="*/ 544850 h 2070429"/>
              <a:gd name="connsiteX54" fmla="*/ 246366 w 2212563"/>
              <a:gd name="connsiteY54" fmla="*/ 483258 h 2070429"/>
              <a:gd name="connsiteX55" fmla="*/ 246366 w 2212563"/>
              <a:gd name="connsiteY55" fmla="*/ 483258 h 2070429"/>
              <a:gd name="connsiteX56" fmla="*/ 217939 w 2212563"/>
              <a:gd name="connsiteY56" fmla="*/ 454831 h 2070429"/>
              <a:gd name="connsiteX57" fmla="*/ 161086 w 2212563"/>
              <a:gd name="connsiteY57" fmla="*/ 454831 h 2070429"/>
              <a:gd name="connsiteX58" fmla="*/ 161086 w 2212563"/>
              <a:gd name="connsiteY58" fmla="*/ 137397 h 2070429"/>
              <a:gd name="connsiteX59" fmla="*/ 113707 w 2212563"/>
              <a:gd name="connsiteY59" fmla="*/ 137397 h 2070429"/>
              <a:gd name="connsiteX60" fmla="*/ 123183 w 2212563"/>
              <a:gd name="connsiteY60" fmla="*/ 137397 h 2070429"/>
              <a:gd name="connsiteX61" fmla="*/ 123183 w 2212563"/>
              <a:gd name="connsiteY61" fmla="*/ 80543 h 2070429"/>
              <a:gd name="connsiteX62" fmla="*/ 61591 w 2212563"/>
              <a:gd name="connsiteY62" fmla="*/ 80543 h 2070429"/>
              <a:gd name="connsiteX63" fmla="*/ 61591 w 2212563"/>
              <a:gd name="connsiteY63" fmla="*/ 0 h 2070429"/>
              <a:gd name="connsiteX64" fmla="*/ 0 w 2212563"/>
              <a:gd name="connsiteY64" fmla="*/ 0 h 2070429"/>
              <a:gd name="connsiteX0" fmla="*/ 2212563 w 2212563"/>
              <a:gd name="connsiteY0" fmla="*/ 2070429 h 2070429"/>
              <a:gd name="connsiteX1" fmla="*/ 1549268 w 2212563"/>
              <a:gd name="connsiteY1" fmla="*/ 2070429 h 2070429"/>
              <a:gd name="connsiteX2" fmla="*/ 1549268 w 2212563"/>
              <a:gd name="connsiteY2" fmla="*/ 2070429 h 2070429"/>
              <a:gd name="connsiteX3" fmla="*/ 1549268 w 2212563"/>
              <a:gd name="connsiteY3" fmla="*/ 2027789 h 2070429"/>
              <a:gd name="connsiteX4" fmla="*/ 1416609 w 2212563"/>
              <a:gd name="connsiteY4" fmla="*/ 2027789 h 2070429"/>
              <a:gd name="connsiteX5" fmla="*/ 1416609 w 2212563"/>
              <a:gd name="connsiteY5" fmla="*/ 1985149 h 2070429"/>
              <a:gd name="connsiteX6" fmla="*/ 1264998 w 2212563"/>
              <a:gd name="connsiteY6" fmla="*/ 1985149 h 2070429"/>
              <a:gd name="connsiteX7" fmla="*/ 1264998 w 2212563"/>
              <a:gd name="connsiteY7" fmla="*/ 1933033 h 2070429"/>
              <a:gd name="connsiteX8" fmla="*/ 1089699 w 2212563"/>
              <a:gd name="connsiteY8" fmla="*/ 1933033 h 2070429"/>
              <a:gd name="connsiteX9" fmla="*/ 1089699 w 2212563"/>
              <a:gd name="connsiteY9" fmla="*/ 1885654 h 2070429"/>
              <a:gd name="connsiteX10" fmla="*/ 1018632 w 2212563"/>
              <a:gd name="connsiteY10" fmla="*/ 1885654 h 2070429"/>
              <a:gd name="connsiteX11" fmla="*/ 1018632 w 2212563"/>
              <a:gd name="connsiteY11" fmla="*/ 1843014 h 2070429"/>
              <a:gd name="connsiteX12" fmla="*/ 971253 w 2212563"/>
              <a:gd name="connsiteY12" fmla="*/ 1843014 h 2070429"/>
              <a:gd name="connsiteX13" fmla="*/ 971253 w 2212563"/>
              <a:gd name="connsiteY13" fmla="*/ 1781422 h 2070429"/>
              <a:gd name="connsiteX14" fmla="*/ 928613 w 2212563"/>
              <a:gd name="connsiteY14" fmla="*/ 1781422 h 2070429"/>
              <a:gd name="connsiteX15" fmla="*/ 928613 w 2212563"/>
              <a:gd name="connsiteY15" fmla="*/ 1686666 h 2070429"/>
              <a:gd name="connsiteX16" fmla="*/ 848070 w 2212563"/>
              <a:gd name="connsiteY16" fmla="*/ 1686666 h 2070429"/>
              <a:gd name="connsiteX17" fmla="*/ 848070 w 2212563"/>
              <a:gd name="connsiteY17" fmla="*/ 1686666 h 2070429"/>
              <a:gd name="connsiteX18" fmla="*/ 848070 w 2212563"/>
              <a:gd name="connsiteY18" fmla="*/ 1686666 h 2070429"/>
              <a:gd name="connsiteX19" fmla="*/ 848070 w 2212563"/>
              <a:gd name="connsiteY19" fmla="*/ 1686666 h 2070429"/>
              <a:gd name="connsiteX20" fmla="*/ 848070 w 2212563"/>
              <a:gd name="connsiteY20" fmla="*/ 1686666 h 2070429"/>
              <a:gd name="connsiteX21" fmla="*/ 848070 w 2212563"/>
              <a:gd name="connsiteY21" fmla="*/ 1686666 h 2070429"/>
              <a:gd name="connsiteX22" fmla="*/ 848070 w 2212563"/>
              <a:gd name="connsiteY22" fmla="*/ 1686666 h 2070429"/>
              <a:gd name="connsiteX23" fmla="*/ 848070 w 2212563"/>
              <a:gd name="connsiteY23" fmla="*/ 1686666 h 2070429"/>
              <a:gd name="connsiteX24" fmla="*/ 848070 w 2212563"/>
              <a:gd name="connsiteY24" fmla="*/ 1686666 h 2070429"/>
              <a:gd name="connsiteX25" fmla="*/ 848070 w 2212563"/>
              <a:gd name="connsiteY25" fmla="*/ 1686666 h 2070429"/>
              <a:gd name="connsiteX26" fmla="*/ 848070 w 2212563"/>
              <a:gd name="connsiteY26" fmla="*/ 1686666 h 2070429"/>
              <a:gd name="connsiteX27" fmla="*/ 843332 w 2212563"/>
              <a:gd name="connsiteY27" fmla="*/ 1648763 h 2070429"/>
              <a:gd name="connsiteX28" fmla="*/ 781740 w 2212563"/>
              <a:gd name="connsiteY28" fmla="*/ 1648763 h 2070429"/>
              <a:gd name="connsiteX29" fmla="*/ 791216 w 2212563"/>
              <a:gd name="connsiteY29" fmla="*/ 1601385 h 2070429"/>
              <a:gd name="connsiteX30" fmla="*/ 791216 w 2212563"/>
              <a:gd name="connsiteY30" fmla="*/ 1601385 h 2070429"/>
              <a:gd name="connsiteX31" fmla="*/ 791216 w 2212563"/>
              <a:gd name="connsiteY31" fmla="*/ 1601385 h 2070429"/>
              <a:gd name="connsiteX32" fmla="*/ 791216 w 2212563"/>
              <a:gd name="connsiteY32" fmla="*/ 1601385 h 2070429"/>
              <a:gd name="connsiteX33" fmla="*/ 758051 w 2212563"/>
              <a:gd name="connsiteY33" fmla="*/ 1601385 h 2070429"/>
              <a:gd name="connsiteX34" fmla="*/ 767527 w 2212563"/>
              <a:gd name="connsiteY34" fmla="*/ 1516104 h 2070429"/>
              <a:gd name="connsiteX35" fmla="*/ 658557 w 2212563"/>
              <a:gd name="connsiteY35" fmla="*/ 1520842 h 2070429"/>
              <a:gd name="connsiteX36" fmla="*/ 658557 w 2212563"/>
              <a:gd name="connsiteY36" fmla="*/ 1440299 h 2070429"/>
              <a:gd name="connsiteX37" fmla="*/ 658557 w 2212563"/>
              <a:gd name="connsiteY37" fmla="*/ 1440299 h 2070429"/>
              <a:gd name="connsiteX38" fmla="*/ 658557 w 2212563"/>
              <a:gd name="connsiteY38" fmla="*/ 1440299 h 2070429"/>
              <a:gd name="connsiteX39" fmla="*/ 615917 w 2212563"/>
              <a:gd name="connsiteY39" fmla="*/ 1440299 h 2070429"/>
              <a:gd name="connsiteX40" fmla="*/ 615917 w 2212563"/>
              <a:gd name="connsiteY40" fmla="*/ 1336067 h 2070429"/>
              <a:gd name="connsiteX41" fmla="*/ 549587 w 2212563"/>
              <a:gd name="connsiteY41" fmla="*/ 1336067 h 2070429"/>
              <a:gd name="connsiteX42" fmla="*/ 549587 w 2212563"/>
              <a:gd name="connsiteY42" fmla="*/ 1250786 h 2070429"/>
              <a:gd name="connsiteX43" fmla="*/ 521160 w 2212563"/>
              <a:gd name="connsiteY43" fmla="*/ 1250786 h 2070429"/>
              <a:gd name="connsiteX44" fmla="*/ 521160 w 2212563"/>
              <a:gd name="connsiteY44" fmla="*/ 1203408 h 2070429"/>
              <a:gd name="connsiteX45" fmla="*/ 454831 w 2212563"/>
              <a:gd name="connsiteY45" fmla="*/ 1203408 h 2070429"/>
              <a:gd name="connsiteX46" fmla="*/ 454831 w 2212563"/>
              <a:gd name="connsiteY46" fmla="*/ 957041 h 2070429"/>
              <a:gd name="connsiteX47" fmla="*/ 397977 w 2212563"/>
              <a:gd name="connsiteY47" fmla="*/ 957041 h 2070429"/>
              <a:gd name="connsiteX48" fmla="*/ 397977 w 2212563"/>
              <a:gd name="connsiteY48" fmla="*/ 919138 h 2070429"/>
              <a:gd name="connsiteX49" fmla="*/ 350598 w 2212563"/>
              <a:gd name="connsiteY49" fmla="*/ 919138 h 2070429"/>
              <a:gd name="connsiteX50" fmla="*/ 350598 w 2212563"/>
              <a:gd name="connsiteY50" fmla="*/ 919138 h 2070429"/>
              <a:gd name="connsiteX51" fmla="*/ 312696 w 2212563"/>
              <a:gd name="connsiteY51" fmla="*/ 881236 h 2070429"/>
              <a:gd name="connsiteX52" fmla="*/ 298482 w 2212563"/>
              <a:gd name="connsiteY52" fmla="*/ 544850 h 2070429"/>
              <a:gd name="connsiteX53" fmla="*/ 246366 w 2212563"/>
              <a:gd name="connsiteY53" fmla="*/ 544850 h 2070429"/>
              <a:gd name="connsiteX54" fmla="*/ 246366 w 2212563"/>
              <a:gd name="connsiteY54" fmla="*/ 483258 h 2070429"/>
              <a:gd name="connsiteX55" fmla="*/ 246366 w 2212563"/>
              <a:gd name="connsiteY55" fmla="*/ 483258 h 2070429"/>
              <a:gd name="connsiteX56" fmla="*/ 180036 w 2212563"/>
              <a:gd name="connsiteY56" fmla="*/ 521161 h 2070429"/>
              <a:gd name="connsiteX57" fmla="*/ 161086 w 2212563"/>
              <a:gd name="connsiteY57" fmla="*/ 454831 h 2070429"/>
              <a:gd name="connsiteX58" fmla="*/ 161086 w 2212563"/>
              <a:gd name="connsiteY58" fmla="*/ 137397 h 2070429"/>
              <a:gd name="connsiteX59" fmla="*/ 113707 w 2212563"/>
              <a:gd name="connsiteY59" fmla="*/ 137397 h 2070429"/>
              <a:gd name="connsiteX60" fmla="*/ 123183 w 2212563"/>
              <a:gd name="connsiteY60" fmla="*/ 137397 h 2070429"/>
              <a:gd name="connsiteX61" fmla="*/ 123183 w 2212563"/>
              <a:gd name="connsiteY61" fmla="*/ 80543 h 2070429"/>
              <a:gd name="connsiteX62" fmla="*/ 61591 w 2212563"/>
              <a:gd name="connsiteY62" fmla="*/ 80543 h 2070429"/>
              <a:gd name="connsiteX63" fmla="*/ 61591 w 2212563"/>
              <a:gd name="connsiteY63" fmla="*/ 0 h 2070429"/>
              <a:gd name="connsiteX64" fmla="*/ 0 w 2212563"/>
              <a:gd name="connsiteY64" fmla="*/ 0 h 2070429"/>
              <a:gd name="connsiteX0" fmla="*/ 2212563 w 2212563"/>
              <a:gd name="connsiteY0" fmla="*/ 2070429 h 2070429"/>
              <a:gd name="connsiteX1" fmla="*/ 1549268 w 2212563"/>
              <a:gd name="connsiteY1" fmla="*/ 2070429 h 2070429"/>
              <a:gd name="connsiteX2" fmla="*/ 1549268 w 2212563"/>
              <a:gd name="connsiteY2" fmla="*/ 2070429 h 2070429"/>
              <a:gd name="connsiteX3" fmla="*/ 1549268 w 2212563"/>
              <a:gd name="connsiteY3" fmla="*/ 2027789 h 2070429"/>
              <a:gd name="connsiteX4" fmla="*/ 1416609 w 2212563"/>
              <a:gd name="connsiteY4" fmla="*/ 2027789 h 2070429"/>
              <a:gd name="connsiteX5" fmla="*/ 1416609 w 2212563"/>
              <a:gd name="connsiteY5" fmla="*/ 1985149 h 2070429"/>
              <a:gd name="connsiteX6" fmla="*/ 1264998 w 2212563"/>
              <a:gd name="connsiteY6" fmla="*/ 1985149 h 2070429"/>
              <a:gd name="connsiteX7" fmla="*/ 1264998 w 2212563"/>
              <a:gd name="connsiteY7" fmla="*/ 1933033 h 2070429"/>
              <a:gd name="connsiteX8" fmla="*/ 1089699 w 2212563"/>
              <a:gd name="connsiteY8" fmla="*/ 1933033 h 2070429"/>
              <a:gd name="connsiteX9" fmla="*/ 1089699 w 2212563"/>
              <a:gd name="connsiteY9" fmla="*/ 1885654 h 2070429"/>
              <a:gd name="connsiteX10" fmla="*/ 1018632 w 2212563"/>
              <a:gd name="connsiteY10" fmla="*/ 1885654 h 2070429"/>
              <a:gd name="connsiteX11" fmla="*/ 1018632 w 2212563"/>
              <a:gd name="connsiteY11" fmla="*/ 1843014 h 2070429"/>
              <a:gd name="connsiteX12" fmla="*/ 971253 w 2212563"/>
              <a:gd name="connsiteY12" fmla="*/ 1843014 h 2070429"/>
              <a:gd name="connsiteX13" fmla="*/ 971253 w 2212563"/>
              <a:gd name="connsiteY13" fmla="*/ 1781422 h 2070429"/>
              <a:gd name="connsiteX14" fmla="*/ 928613 w 2212563"/>
              <a:gd name="connsiteY14" fmla="*/ 1781422 h 2070429"/>
              <a:gd name="connsiteX15" fmla="*/ 928613 w 2212563"/>
              <a:gd name="connsiteY15" fmla="*/ 1686666 h 2070429"/>
              <a:gd name="connsiteX16" fmla="*/ 848070 w 2212563"/>
              <a:gd name="connsiteY16" fmla="*/ 1686666 h 2070429"/>
              <a:gd name="connsiteX17" fmla="*/ 848070 w 2212563"/>
              <a:gd name="connsiteY17" fmla="*/ 1686666 h 2070429"/>
              <a:gd name="connsiteX18" fmla="*/ 848070 w 2212563"/>
              <a:gd name="connsiteY18" fmla="*/ 1686666 h 2070429"/>
              <a:gd name="connsiteX19" fmla="*/ 848070 w 2212563"/>
              <a:gd name="connsiteY19" fmla="*/ 1686666 h 2070429"/>
              <a:gd name="connsiteX20" fmla="*/ 848070 w 2212563"/>
              <a:gd name="connsiteY20" fmla="*/ 1686666 h 2070429"/>
              <a:gd name="connsiteX21" fmla="*/ 848070 w 2212563"/>
              <a:gd name="connsiteY21" fmla="*/ 1686666 h 2070429"/>
              <a:gd name="connsiteX22" fmla="*/ 848070 w 2212563"/>
              <a:gd name="connsiteY22" fmla="*/ 1686666 h 2070429"/>
              <a:gd name="connsiteX23" fmla="*/ 848070 w 2212563"/>
              <a:gd name="connsiteY23" fmla="*/ 1686666 h 2070429"/>
              <a:gd name="connsiteX24" fmla="*/ 848070 w 2212563"/>
              <a:gd name="connsiteY24" fmla="*/ 1686666 h 2070429"/>
              <a:gd name="connsiteX25" fmla="*/ 848070 w 2212563"/>
              <a:gd name="connsiteY25" fmla="*/ 1686666 h 2070429"/>
              <a:gd name="connsiteX26" fmla="*/ 848070 w 2212563"/>
              <a:gd name="connsiteY26" fmla="*/ 1686666 h 2070429"/>
              <a:gd name="connsiteX27" fmla="*/ 843332 w 2212563"/>
              <a:gd name="connsiteY27" fmla="*/ 1648763 h 2070429"/>
              <a:gd name="connsiteX28" fmla="*/ 781740 w 2212563"/>
              <a:gd name="connsiteY28" fmla="*/ 1648763 h 2070429"/>
              <a:gd name="connsiteX29" fmla="*/ 791216 w 2212563"/>
              <a:gd name="connsiteY29" fmla="*/ 1601385 h 2070429"/>
              <a:gd name="connsiteX30" fmla="*/ 791216 w 2212563"/>
              <a:gd name="connsiteY30" fmla="*/ 1601385 h 2070429"/>
              <a:gd name="connsiteX31" fmla="*/ 791216 w 2212563"/>
              <a:gd name="connsiteY31" fmla="*/ 1601385 h 2070429"/>
              <a:gd name="connsiteX32" fmla="*/ 791216 w 2212563"/>
              <a:gd name="connsiteY32" fmla="*/ 1601385 h 2070429"/>
              <a:gd name="connsiteX33" fmla="*/ 758051 w 2212563"/>
              <a:gd name="connsiteY33" fmla="*/ 1601385 h 2070429"/>
              <a:gd name="connsiteX34" fmla="*/ 767527 w 2212563"/>
              <a:gd name="connsiteY34" fmla="*/ 1516104 h 2070429"/>
              <a:gd name="connsiteX35" fmla="*/ 658557 w 2212563"/>
              <a:gd name="connsiteY35" fmla="*/ 1520842 h 2070429"/>
              <a:gd name="connsiteX36" fmla="*/ 658557 w 2212563"/>
              <a:gd name="connsiteY36" fmla="*/ 1440299 h 2070429"/>
              <a:gd name="connsiteX37" fmla="*/ 658557 w 2212563"/>
              <a:gd name="connsiteY37" fmla="*/ 1440299 h 2070429"/>
              <a:gd name="connsiteX38" fmla="*/ 658557 w 2212563"/>
              <a:gd name="connsiteY38" fmla="*/ 1440299 h 2070429"/>
              <a:gd name="connsiteX39" fmla="*/ 615917 w 2212563"/>
              <a:gd name="connsiteY39" fmla="*/ 1440299 h 2070429"/>
              <a:gd name="connsiteX40" fmla="*/ 615917 w 2212563"/>
              <a:gd name="connsiteY40" fmla="*/ 1336067 h 2070429"/>
              <a:gd name="connsiteX41" fmla="*/ 549587 w 2212563"/>
              <a:gd name="connsiteY41" fmla="*/ 1336067 h 2070429"/>
              <a:gd name="connsiteX42" fmla="*/ 549587 w 2212563"/>
              <a:gd name="connsiteY42" fmla="*/ 1250786 h 2070429"/>
              <a:gd name="connsiteX43" fmla="*/ 521160 w 2212563"/>
              <a:gd name="connsiteY43" fmla="*/ 1250786 h 2070429"/>
              <a:gd name="connsiteX44" fmla="*/ 521160 w 2212563"/>
              <a:gd name="connsiteY44" fmla="*/ 1203408 h 2070429"/>
              <a:gd name="connsiteX45" fmla="*/ 454831 w 2212563"/>
              <a:gd name="connsiteY45" fmla="*/ 1203408 h 2070429"/>
              <a:gd name="connsiteX46" fmla="*/ 454831 w 2212563"/>
              <a:gd name="connsiteY46" fmla="*/ 957041 h 2070429"/>
              <a:gd name="connsiteX47" fmla="*/ 397977 w 2212563"/>
              <a:gd name="connsiteY47" fmla="*/ 957041 h 2070429"/>
              <a:gd name="connsiteX48" fmla="*/ 397977 w 2212563"/>
              <a:gd name="connsiteY48" fmla="*/ 919138 h 2070429"/>
              <a:gd name="connsiteX49" fmla="*/ 350598 w 2212563"/>
              <a:gd name="connsiteY49" fmla="*/ 919138 h 2070429"/>
              <a:gd name="connsiteX50" fmla="*/ 350598 w 2212563"/>
              <a:gd name="connsiteY50" fmla="*/ 919138 h 2070429"/>
              <a:gd name="connsiteX51" fmla="*/ 312696 w 2212563"/>
              <a:gd name="connsiteY51" fmla="*/ 881236 h 2070429"/>
              <a:gd name="connsiteX52" fmla="*/ 298482 w 2212563"/>
              <a:gd name="connsiteY52" fmla="*/ 544850 h 2070429"/>
              <a:gd name="connsiteX53" fmla="*/ 246366 w 2212563"/>
              <a:gd name="connsiteY53" fmla="*/ 544850 h 2070429"/>
              <a:gd name="connsiteX54" fmla="*/ 246366 w 2212563"/>
              <a:gd name="connsiteY54" fmla="*/ 483258 h 2070429"/>
              <a:gd name="connsiteX55" fmla="*/ 246366 w 2212563"/>
              <a:gd name="connsiteY55" fmla="*/ 483258 h 2070429"/>
              <a:gd name="connsiteX56" fmla="*/ 203725 w 2212563"/>
              <a:gd name="connsiteY56" fmla="*/ 459570 h 2070429"/>
              <a:gd name="connsiteX57" fmla="*/ 161086 w 2212563"/>
              <a:gd name="connsiteY57" fmla="*/ 454831 h 2070429"/>
              <a:gd name="connsiteX58" fmla="*/ 161086 w 2212563"/>
              <a:gd name="connsiteY58" fmla="*/ 137397 h 2070429"/>
              <a:gd name="connsiteX59" fmla="*/ 113707 w 2212563"/>
              <a:gd name="connsiteY59" fmla="*/ 137397 h 2070429"/>
              <a:gd name="connsiteX60" fmla="*/ 123183 w 2212563"/>
              <a:gd name="connsiteY60" fmla="*/ 137397 h 2070429"/>
              <a:gd name="connsiteX61" fmla="*/ 123183 w 2212563"/>
              <a:gd name="connsiteY61" fmla="*/ 80543 h 2070429"/>
              <a:gd name="connsiteX62" fmla="*/ 61591 w 2212563"/>
              <a:gd name="connsiteY62" fmla="*/ 80543 h 2070429"/>
              <a:gd name="connsiteX63" fmla="*/ 61591 w 2212563"/>
              <a:gd name="connsiteY63" fmla="*/ 0 h 2070429"/>
              <a:gd name="connsiteX64" fmla="*/ 0 w 2212563"/>
              <a:gd name="connsiteY64" fmla="*/ 0 h 2070429"/>
              <a:gd name="connsiteX0" fmla="*/ 2212563 w 2212563"/>
              <a:gd name="connsiteY0" fmla="*/ 2070429 h 2070429"/>
              <a:gd name="connsiteX1" fmla="*/ 1549268 w 2212563"/>
              <a:gd name="connsiteY1" fmla="*/ 2070429 h 2070429"/>
              <a:gd name="connsiteX2" fmla="*/ 1549268 w 2212563"/>
              <a:gd name="connsiteY2" fmla="*/ 2070429 h 2070429"/>
              <a:gd name="connsiteX3" fmla="*/ 1549268 w 2212563"/>
              <a:gd name="connsiteY3" fmla="*/ 2027789 h 2070429"/>
              <a:gd name="connsiteX4" fmla="*/ 1416609 w 2212563"/>
              <a:gd name="connsiteY4" fmla="*/ 2027789 h 2070429"/>
              <a:gd name="connsiteX5" fmla="*/ 1416609 w 2212563"/>
              <a:gd name="connsiteY5" fmla="*/ 1985149 h 2070429"/>
              <a:gd name="connsiteX6" fmla="*/ 1264998 w 2212563"/>
              <a:gd name="connsiteY6" fmla="*/ 1985149 h 2070429"/>
              <a:gd name="connsiteX7" fmla="*/ 1264998 w 2212563"/>
              <a:gd name="connsiteY7" fmla="*/ 1933033 h 2070429"/>
              <a:gd name="connsiteX8" fmla="*/ 1089699 w 2212563"/>
              <a:gd name="connsiteY8" fmla="*/ 1933033 h 2070429"/>
              <a:gd name="connsiteX9" fmla="*/ 1089699 w 2212563"/>
              <a:gd name="connsiteY9" fmla="*/ 1885654 h 2070429"/>
              <a:gd name="connsiteX10" fmla="*/ 1018632 w 2212563"/>
              <a:gd name="connsiteY10" fmla="*/ 1885654 h 2070429"/>
              <a:gd name="connsiteX11" fmla="*/ 1018632 w 2212563"/>
              <a:gd name="connsiteY11" fmla="*/ 1843014 h 2070429"/>
              <a:gd name="connsiteX12" fmla="*/ 971253 w 2212563"/>
              <a:gd name="connsiteY12" fmla="*/ 1843014 h 2070429"/>
              <a:gd name="connsiteX13" fmla="*/ 971253 w 2212563"/>
              <a:gd name="connsiteY13" fmla="*/ 1781422 h 2070429"/>
              <a:gd name="connsiteX14" fmla="*/ 928613 w 2212563"/>
              <a:gd name="connsiteY14" fmla="*/ 1781422 h 2070429"/>
              <a:gd name="connsiteX15" fmla="*/ 928613 w 2212563"/>
              <a:gd name="connsiteY15" fmla="*/ 1686666 h 2070429"/>
              <a:gd name="connsiteX16" fmla="*/ 848070 w 2212563"/>
              <a:gd name="connsiteY16" fmla="*/ 1686666 h 2070429"/>
              <a:gd name="connsiteX17" fmla="*/ 848070 w 2212563"/>
              <a:gd name="connsiteY17" fmla="*/ 1686666 h 2070429"/>
              <a:gd name="connsiteX18" fmla="*/ 848070 w 2212563"/>
              <a:gd name="connsiteY18" fmla="*/ 1686666 h 2070429"/>
              <a:gd name="connsiteX19" fmla="*/ 848070 w 2212563"/>
              <a:gd name="connsiteY19" fmla="*/ 1686666 h 2070429"/>
              <a:gd name="connsiteX20" fmla="*/ 848070 w 2212563"/>
              <a:gd name="connsiteY20" fmla="*/ 1686666 h 2070429"/>
              <a:gd name="connsiteX21" fmla="*/ 848070 w 2212563"/>
              <a:gd name="connsiteY21" fmla="*/ 1686666 h 2070429"/>
              <a:gd name="connsiteX22" fmla="*/ 848070 w 2212563"/>
              <a:gd name="connsiteY22" fmla="*/ 1686666 h 2070429"/>
              <a:gd name="connsiteX23" fmla="*/ 848070 w 2212563"/>
              <a:gd name="connsiteY23" fmla="*/ 1686666 h 2070429"/>
              <a:gd name="connsiteX24" fmla="*/ 848070 w 2212563"/>
              <a:gd name="connsiteY24" fmla="*/ 1686666 h 2070429"/>
              <a:gd name="connsiteX25" fmla="*/ 848070 w 2212563"/>
              <a:gd name="connsiteY25" fmla="*/ 1686666 h 2070429"/>
              <a:gd name="connsiteX26" fmla="*/ 848070 w 2212563"/>
              <a:gd name="connsiteY26" fmla="*/ 1686666 h 2070429"/>
              <a:gd name="connsiteX27" fmla="*/ 843332 w 2212563"/>
              <a:gd name="connsiteY27" fmla="*/ 1648763 h 2070429"/>
              <a:gd name="connsiteX28" fmla="*/ 781740 w 2212563"/>
              <a:gd name="connsiteY28" fmla="*/ 1648763 h 2070429"/>
              <a:gd name="connsiteX29" fmla="*/ 791216 w 2212563"/>
              <a:gd name="connsiteY29" fmla="*/ 1601385 h 2070429"/>
              <a:gd name="connsiteX30" fmla="*/ 791216 w 2212563"/>
              <a:gd name="connsiteY30" fmla="*/ 1601385 h 2070429"/>
              <a:gd name="connsiteX31" fmla="*/ 791216 w 2212563"/>
              <a:gd name="connsiteY31" fmla="*/ 1601385 h 2070429"/>
              <a:gd name="connsiteX32" fmla="*/ 791216 w 2212563"/>
              <a:gd name="connsiteY32" fmla="*/ 1601385 h 2070429"/>
              <a:gd name="connsiteX33" fmla="*/ 758051 w 2212563"/>
              <a:gd name="connsiteY33" fmla="*/ 1601385 h 2070429"/>
              <a:gd name="connsiteX34" fmla="*/ 767527 w 2212563"/>
              <a:gd name="connsiteY34" fmla="*/ 1516104 h 2070429"/>
              <a:gd name="connsiteX35" fmla="*/ 658557 w 2212563"/>
              <a:gd name="connsiteY35" fmla="*/ 1520842 h 2070429"/>
              <a:gd name="connsiteX36" fmla="*/ 658557 w 2212563"/>
              <a:gd name="connsiteY36" fmla="*/ 1440299 h 2070429"/>
              <a:gd name="connsiteX37" fmla="*/ 658557 w 2212563"/>
              <a:gd name="connsiteY37" fmla="*/ 1440299 h 2070429"/>
              <a:gd name="connsiteX38" fmla="*/ 658557 w 2212563"/>
              <a:gd name="connsiteY38" fmla="*/ 1440299 h 2070429"/>
              <a:gd name="connsiteX39" fmla="*/ 615917 w 2212563"/>
              <a:gd name="connsiteY39" fmla="*/ 1440299 h 2070429"/>
              <a:gd name="connsiteX40" fmla="*/ 615917 w 2212563"/>
              <a:gd name="connsiteY40" fmla="*/ 1336067 h 2070429"/>
              <a:gd name="connsiteX41" fmla="*/ 549587 w 2212563"/>
              <a:gd name="connsiteY41" fmla="*/ 1336067 h 2070429"/>
              <a:gd name="connsiteX42" fmla="*/ 549587 w 2212563"/>
              <a:gd name="connsiteY42" fmla="*/ 1250786 h 2070429"/>
              <a:gd name="connsiteX43" fmla="*/ 521160 w 2212563"/>
              <a:gd name="connsiteY43" fmla="*/ 1250786 h 2070429"/>
              <a:gd name="connsiteX44" fmla="*/ 521160 w 2212563"/>
              <a:gd name="connsiteY44" fmla="*/ 1203408 h 2070429"/>
              <a:gd name="connsiteX45" fmla="*/ 454831 w 2212563"/>
              <a:gd name="connsiteY45" fmla="*/ 1203408 h 2070429"/>
              <a:gd name="connsiteX46" fmla="*/ 454831 w 2212563"/>
              <a:gd name="connsiteY46" fmla="*/ 957041 h 2070429"/>
              <a:gd name="connsiteX47" fmla="*/ 397977 w 2212563"/>
              <a:gd name="connsiteY47" fmla="*/ 957041 h 2070429"/>
              <a:gd name="connsiteX48" fmla="*/ 397977 w 2212563"/>
              <a:gd name="connsiteY48" fmla="*/ 919138 h 2070429"/>
              <a:gd name="connsiteX49" fmla="*/ 350598 w 2212563"/>
              <a:gd name="connsiteY49" fmla="*/ 919138 h 2070429"/>
              <a:gd name="connsiteX50" fmla="*/ 350598 w 2212563"/>
              <a:gd name="connsiteY50" fmla="*/ 919138 h 2070429"/>
              <a:gd name="connsiteX51" fmla="*/ 312696 w 2212563"/>
              <a:gd name="connsiteY51" fmla="*/ 881236 h 2070429"/>
              <a:gd name="connsiteX52" fmla="*/ 298482 w 2212563"/>
              <a:gd name="connsiteY52" fmla="*/ 544850 h 2070429"/>
              <a:gd name="connsiteX53" fmla="*/ 246366 w 2212563"/>
              <a:gd name="connsiteY53" fmla="*/ 544850 h 2070429"/>
              <a:gd name="connsiteX54" fmla="*/ 246366 w 2212563"/>
              <a:gd name="connsiteY54" fmla="*/ 483258 h 2070429"/>
              <a:gd name="connsiteX55" fmla="*/ 246366 w 2212563"/>
              <a:gd name="connsiteY55" fmla="*/ 483258 h 2070429"/>
              <a:gd name="connsiteX56" fmla="*/ 217938 w 2212563"/>
              <a:gd name="connsiteY56" fmla="*/ 454832 h 2070429"/>
              <a:gd name="connsiteX57" fmla="*/ 161086 w 2212563"/>
              <a:gd name="connsiteY57" fmla="*/ 454831 h 2070429"/>
              <a:gd name="connsiteX58" fmla="*/ 161086 w 2212563"/>
              <a:gd name="connsiteY58" fmla="*/ 137397 h 2070429"/>
              <a:gd name="connsiteX59" fmla="*/ 113707 w 2212563"/>
              <a:gd name="connsiteY59" fmla="*/ 137397 h 2070429"/>
              <a:gd name="connsiteX60" fmla="*/ 123183 w 2212563"/>
              <a:gd name="connsiteY60" fmla="*/ 137397 h 2070429"/>
              <a:gd name="connsiteX61" fmla="*/ 123183 w 2212563"/>
              <a:gd name="connsiteY61" fmla="*/ 80543 h 2070429"/>
              <a:gd name="connsiteX62" fmla="*/ 61591 w 2212563"/>
              <a:gd name="connsiteY62" fmla="*/ 80543 h 2070429"/>
              <a:gd name="connsiteX63" fmla="*/ 61591 w 2212563"/>
              <a:gd name="connsiteY63" fmla="*/ 0 h 2070429"/>
              <a:gd name="connsiteX64" fmla="*/ 0 w 2212563"/>
              <a:gd name="connsiteY64" fmla="*/ 0 h 2070429"/>
              <a:gd name="connsiteX0" fmla="*/ 2212563 w 2212563"/>
              <a:gd name="connsiteY0" fmla="*/ 2070429 h 2070429"/>
              <a:gd name="connsiteX1" fmla="*/ 1549268 w 2212563"/>
              <a:gd name="connsiteY1" fmla="*/ 2070429 h 2070429"/>
              <a:gd name="connsiteX2" fmla="*/ 1549268 w 2212563"/>
              <a:gd name="connsiteY2" fmla="*/ 2070429 h 2070429"/>
              <a:gd name="connsiteX3" fmla="*/ 1549268 w 2212563"/>
              <a:gd name="connsiteY3" fmla="*/ 2027789 h 2070429"/>
              <a:gd name="connsiteX4" fmla="*/ 1416609 w 2212563"/>
              <a:gd name="connsiteY4" fmla="*/ 2027789 h 2070429"/>
              <a:gd name="connsiteX5" fmla="*/ 1416609 w 2212563"/>
              <a:gd name="connsiteY5" fmla="*/ 1985149 h 2070429"/>
              <a:gd name="connsiteX6" fmla="*/ 1264998 w 2212563"/>
              <a:gd name="connsiteY6" fmla="*/ 1985149 h 2070429"/>
              <a:gd name="connsiteX7" fmla="*/ 1264998 w 2212563"/>
              <a:gd name="connsiteY7" fmla="*/ 1933033 h 2070429"/>
              <a:gd name="connsiteX8" fmla="*/ 1089699 w 2212563"/>
              <a:gd name="connsiteY8" fmla="*/ 1933033 h 2070429"/>
              <a:gd name="connsiteX9" fmla="*/ 1089699 w 2212563"/>
              <a:gd name="connsiteY9" fmla="*/ 1885654 h 2070429"/>
              <a:gd name="connsiteX10" fmla="*/ 1018632 w 2212563"/>
              <a:gd name="connsiteY10" fmla="*/ 1885654 h 2070429"/>
              <a:gd name="connsiteX11" fmla="*/ 1018632 w 2212563"/>
              <a:gd name="connsiteY11" fmla="*/ 1843014 h 2070429"/>
              <a:gd name="connsiteX12" fmla="*/ 971253 w 2212563"/>
              <a:gd name="connsiteY12" fmla="*/ 1843014 h 2070429"/>
              <a:gd name="connsiteX13" fmla="*/ 971253 w 2212563"/>
              <a:gd name="connsiteY13" fmla="*/ 1781422 h 2070429"/>
              <a:gd name="connsiteX14" fmla="*/ 928613 w 2212563"/>
              <a:gd name="connsiteY14" fmla="*/ 1781422 h 2070429"/>
              <a:gd name="connsiteX15" fmla="*/ 928613 w 2212563"/>
              <a:gd name="connsiteY15" fmla="*/ 1686666 h 2070429"/>
              <a:gd name="connsiteX16" fmla="*/ 848070 w 2212563"/>
              <a:gd name="connsiteY16" fmla="*/ 1686666 h 2070429"/>
              <a:gd name="connsiteX17" fmla="*/ 848070 w 2212563"/>
              <a:gd name="connsiteY17" fmla="*/ 1686666 h 2070429"/>
              <a:gd name="connsiteX18" fmla="*/ 848070 w 2212563"/>
              <a:gd name="connsiteY18" fmla="*/ 1686666 h 2070429"/>
              <a:gd name="connsiteX19" fmla="*/ 848070 w 2212563"/>
              <a:gd name="connsiteY19" fmla="*/ 1686666 h 2070429"/>
              <a:gd name="connsiteX20" fmla="*/ 848070 w 2212563"/>
              <a:gd name="connsiteY20" fmla="*/ 1686666 h 2070429"/>
              <a:gd name="connsiteX21" fmla="*/ 848070 w 2212563"/>
              <a:gd name="connsiteY21" fmla="*/ 1686666 h 2070429"/>
              <a:gd name="connsiteX22" fmla="*/ 848070 w 2212563"/>
              <a:gd name="connsiteY22" fmla="*/ 1686666 h 2070429"/>
              <a:gd name="connsiteX23" fmla="*/ 848070 w 2212563"/>
              <a:gd name="connsiteY23" fmla="*/ 1686666 h 2070429"/>
              <a:gd name="connsiteX24" fmla="*/ 848070 w 2212563"/>
              <a:gd name="connsiteY24" fmla="*/ 1686666 h 2070429"/>
              <a:gd name="connsiteX25" fmla="*/ 848070 w 2212563"/>
              <a:gd name="connsiteY25" fmla="*/ 1686666 h 2070429"/>
              <a:gd name="connsiteX26" fmla="*/ 848070 w 2212563"/>
              <a:gd name="connsiteY26" fmla="*/ 1686666 h 2070429"/>
              <a:gd name="connsiteX27" fmla="*/ 843332 w 2212563"/>
              <a:gd name="connsiteY27" fmla="*/ 1648763 h 2070429"/>
              <a:gd name="connsiteX28" fmla="*/ 781740 w 2212563"/>
              <a:gd name="connsiteY28" fmla="*/ 1648763 h 2070429"/>
              <a:gd name="connsiteX29" fmla="*/ 791216 w 2212563"/>
              <a:gd name="connsiteY29" fmla="*/ 1601385 h 2070429"/>
              <a:gd name="connsiteX30" fmla="*/ 791216 w 2212563"/>
              <a:gd name="connsiteY30" fmla="*/ 1601385 h 2070429"/>
              <a:gd name="connsiteX31" fmla="*/ 791216 w 2212563"/>
              <a:gd name="connsiteY31" fmla="*/ 1601385 h 2070429"/>
              <a:gd name="connsiteX32" fmla="*/ 791216 w 2212563"/>
              <a:gd name="connsiteY32" fmla="*/ 1601385 h 2070429"/>
              <a:gd name="connsiteX33" fmla="*/ 758051 w 2212563"/>
              <a:gd name="connsiteY33" fmla="*/ 1601385 h 2070429"/>
              <a:gd name="connsiteX34" fmla="*/ 767527 w 2212563"/>
              <a:gd name="connsiteY34" fmla="*/ 1516104 h 2070429"/>
              <a:gd name="connsiteX35" fmla="*/ 658557 w 2212563"/>
              <a:gd name="connsiteY35" fmla="*/ 1520842 h 2070429"/>
              <a:gd name="connsiteX36" fmla="*/ 658557 w 2212563"/>
              <a:gd name="connsiteY36" fmla="*/ 1440299 h 2070429"/>
              <a:gd name="connsiteX37" fmla="*/ 658557 w 2212563"/>
              <a:gd name="connsiteY37" fmla="*/ 1440299 h 2070429"/>
              <a:gd name="connsiteX38" fmla="*/ 658557 w 2212563"/>
              <a:gd name="connsiteY38" fmla="*/ 1440299 h 2070429"/>
              <a:gd name="connsiteX39" fmla="*/ 615917 w 2212563"/>
              <a:gd name="connsiteY39" fmla="*/ 1440299 h 2070429"/>
              <a:gd name="connsiteX40" fmla="*/ 615917 w 2212563"/>
              <a:gd name="connsiteY40" fmla="*/ 1336067 h 2070429"/>
              <a:gd name="connsiteX41" fmla="*/ 549587 w 2212563"/>
              <a:gd name="connsiteY41" fmla="*/ 1336067 h 2070429"/>
              <a:gd name="connsiteX42" fmla="*/ 549587 w 2212563"/>
              <a:gd name="connsiteY42" fmla="*/ 1250786 h 2070429"/>
              <a:gd name="connsiteX43" fmla="*/ 521160 w 2212563"/>
              <a:gd name="connsiteY43" fmla="*/ 1250786 h 2070429"/>
              <a:gd name="connsiteX44" fmla="*/ 521160 w 2212563"/>
              <a:gd name="connsiteY44" fmla="*/ 1203408 h 2070429"/>
              <a:gd name="connsiteX45" fmla="*/ 454831 w 2212563"/>
              <a:gd name="connsiteY45" fmla="*/ 1203408 h 2070429"/>
              <a:gd name="connsiteX46" fmla="*/ 454831 w 2212563"/>
              <a:gd name="connsiteY46" fmla="*/ 957041 h 2070429"/>
              <a:gd name="connsiteX47" fmla="*/ 397977 w 2212563"/>
              <a:gd name="connsiteY47" fmla="*/ 957041 h 2070429"/>
              <a:gd name="connsiteX48" fmla="*/ 397977 w 2212563"/>
              <a:gd name="connsiteY48" fmla="*/ 919138 h 2070429"/>
              <a:gd name="connsiteX49" fmla="*/ 350598 w 2212563"/>
              <a:gd name="connsiteY49" fmla="*/ 919138 h 2070429"/>
              <a:gd name="connsiteX50" fmla="*/ 350598 w 2212563"/>
              <a:gd name="connsiteY50" fmla="*/ 919138 h 2070429"/>
              <a:gd name="connsiteX51" fmla="*/ 312696 w 2212563"/>
              <a:gd name="connsiteY51" fmla="*/ 881236 h 2070429"/>
              <a:gd name="connsiteX52" fmla="*/ 298482 w 2212563"/>
              <a:gd name="connsiteY52" fmla="*/ 544850 h 2070429"/>
              <a:gd name="connsiteX53" fmla="*/ 246366 w 2212563"/>
              <a:gd name="connsiteY53" fmla="*/ 544850 h 2070429"/>
              <a:gd name="connsiteX54" fmla="*/ 246366 w 2212563"/>
              <a:gd name="connsiteY54" fmla="*/ 483258 h 2070429"/>
              <a:gd name="connsiteX55" fmla="*/ 222677 w 2212563"/>
              <a:gd name="connsiteY55" fmla="*/ 492733 h 2070429"/>
              <a:gd name="connsiteX56" fmla="*/ 217938 w 2212563"/>
              <a:gd name="connsiteY56" fmla="*/ 454832 h 2070429"/>
              <a:gd name="connsiteX57" fmla="*/ 161086 w 2212563"/>
              <a:gd name="connsiteY57" fmla="*/ 454831 h 2070429"/>
              <a:gd name="connsiteX58" fmla="*/ 161086 w 2212563"/>
              <a:gd name="connsiteY58" fmla="*/ 137397 h 2070429"/>
              <a:gd name="connsiteX59" fmla="*/ 113707 w 2212563"/>
              <a:gd name="connsiteY59" fmla="*/ 137397 h 2070429"/>
              <a:gd name="connsiteX60" fmla="*/ 123183 w 2212563"/>
              <a:gd name="connsiteY60" fmla="*/ 137397 h 2070429"/>
              <a:gd name="connsiteX61" fmla="*/ 123183 w 2212563"/>
              <a:gd name="connsiteY61" fmla="*/ 80543 h 2070429"/>
              <a:gd name="connsiteX62" fmla="*/ 61591 w 2212563"/>
              <a:gd name="connsiteY62" fmla="*/ 80543 h 2070429"/>
              <a:gd name="connsiteX63" fmla="*/ 61591 w 2212563"/>
              <a:gd name="connsiteY63" fmla="*/ 0 h 2070429"/>
              <a:gd name="connsiteX64" fmla="*/ 0 w 2212563"/>
              <a:gd name="connsiteY64" fmla="*/ 0 h 2070429"/>
              <a:gd name="connsiteX0" fmla="*/ 2212563 w 2212563"/>
              <a:gd name="connsiteY0" fmla="*/ 2070429 h 2070429"/>
              <a:gd name="connsiteX1" fmla="*/ 1549268 w 2212563"/>
              <a:gd name="connsiteY1" fmla="*/ 2070429 h 2070429"/>
              <a:gd name="connsiteX2" fmla="*/ 1549268 w 2212563"/>
              <a:gd name="connsiteY2" fmla="*/ 2070429 h 2070429"/>
              <a:gd name="connsiteX3" fmla="*/ 1549268 w 2212563"/>
              <a:gd name="connsiteY3" fmla="*/ 2027789 h 2070429"/>
              <a:gd name="connsiteX4" fmla="*/ 1416609 w 2212563"/>
              <a:gd name="connsiteY4" fmla="*/ 2027789 h 2070429"/>
              <a:gd name="connsiteX5" fmla="*/ 1416609 w 2212563"/>
              <a:gd name="connsiteY5" fmla="*/ 1985149 h 2070429"/>
              <a:gd name="connsiteX6" fmla="*/ 1264998 w 2212563"/>
              <a:gd name="connsiteY6" fmla="*/ 1985149 h 2070429"/>
              <a:gd name="connsiteX7" fmla="*/ 1264998 w 2212563"/>
              <a:gd name="connsiteY7" fmla="*/ 1933033 h 2070429"/>
              <a:gd name="connsiteX8" fmla="*/ 1089699 w 2212563"/>
              <a:gd name="connsiteY8" fmla="*/ 1933033 h 2070429"/>
              <a:gd name="connsiteX9" fmla="*/ 1089699 w 2212563"/>
              <a:gd name="connsiteY9" fmla="*/ 1885654 h 2070429"/>
              <a:gd name="connsiteX10" fmla="*/ 1018632 w 2212563"/>
              <a:gd name="connsiteY10" fmla="*/ 1885654 h 2070429"/>
              <a:gd name="connsiteX11" fmla="*/ 1018632 w 2212563"/>
              <a:gd name="connsiteY11" fmla="*/ 1843014 h 2070429"/>
              <a:gd name="connsiteX12" fmla="*/ 971253 w 2212563"/>
              <a:gd name="connsiteY12" fmla="*/ 1843014 h 2070429"/>
              <a:gd name="connsiteX13" fmla="*/ 971253 w 2212563"/>
              <a:gd name="connsiteY13" fmla="*/ 1781422 h 2070429"/>
              <a:gd name="connsiteX14" fmla="*/ 928613 w 2212563"/>
              <a:gd name="connsiteY14" fmla="*/ 1781422 h 2070429"/>
              <a:gd name="connsiteX15" fmla="*/ 928613 w 2212563"/>
              <a:gd name="connsiteY15" fmla="*/ 1686666 h 2070429"/>
              <a:gd name="connsiteX16" fmla="*/ 848070 w 2212563"/>
              <a:gd name="connsiteY16" fmla="*/ 1686666 h 2070429"/>
              <a:gd name="connsiteX17" fmla="*/ 848070 w 2212563"/>
              <a:gd name="connsiteY17" fmla="*/ 1686666 h 2070429"/>
              <a:gd name="connsiteX18" fmla="*/ 848070 w 2212563"/>
              <a:gd name="connsiteY18" fmla="*/ 1686666 h 2070429"/>
              <a:gd name="connsiteX19" fmla="*/ 848070 w 2212563"/>
              <a:gd name="connsiteY19" fmla="*/ 1686666 h 2070429"/>
              <a:gd name="connsiteX20" fmla="*/ 848070 w 2212563"/>
              <a:gd name="connsiteY20" fmla="*/ 1686666 h 2070429"/>
              <a:gd name="connsiteX21" fmla="*/ 848070 w 2212563"/>
              <a:gd name="connsiteY21" fmla="*/ 1686666 h 2070429"/>
              <a:gd name="connsiteX22" fmla="*/ 848070 w 2212563"/>
              <a:gd name="connsiteY22" fmla="*/ 1686666 h 2070429"/>
              <a:gd name="connsiteX23" fmla="*/ 848070 w 2212563"/>
              <a:gd name="connsiteY23" fmla="*/ 1686666 h 2070429"/>
              <a:gd name="connsiteX24" fmla="*/ 848070 w 2212563"/>
              <a:gd name="connsiteY24" fmla="*/ 1686666 h 2070429"/>
              <a:gd name="connsiteX25" fmla="*/ 848070 w 2212563"/>
              <a:gd name="connsiteY25" fmla="*/ 1686666 h 2070429"/>
              <a:gd name="connsiteX26" fmla="*/ 848070 w 2212563"/>
              <a:gd name="connsiteY26" fmla="*/ 1686666 h 2070429"/>
              <a:gd name="connsiteX27" fmla="*/ 843332 w 2212563"/>
              <a:gd name="connsiteY27" fmla="*/ 1648763 h 2070429"/>
              <a:gd name="connsiteX28" fmla="*/ 781740 w 2212563"/>
              <a:gd name="connsiteY28" fmla="*/ 1648763 h 2070429"/>
              <a:gd name="connsiteX29" fmla="*/ 791216 w 2212563"/>
              <a:gd name="connsiteY29" fmla="*/ 1601385 h 2070429"/>
              <a:gd name="connsiteX30" fmla="*/ 791216 w 2212563"/>
              <a:gd name="connsiteY30" fmla="*/ 1601385 h 2070429"/>
              <a:gd name="connsiteX31" fmla="*/ 791216 w 2212563"/>
              <a:gd name="connsiteY31" fmla="*/ 1601385 h 2070429"/>
              <a:gd name="connsiteX32" fmla="*/ 791216 w 2212563"/>
              <a:gd name="connsiteY32" fmla="*/ 1601385 h 2070429"/>
              <a:gd name="connsiteX33" fmla="*/ 758051 w 2212563"/>
              <a:gd name="connsiteY33" fmla="*/ 1601385 h 2070429"/>
              <a:gd name="connsiteX34" fmla="*/ 767527 w 2212563"/>
              <a:gd name="connsiteY34" fmla="*/ 1516104 h 2070429"/>
              <a:gd name="connsiteX35" fmla="*/ 658557 w 2212563"/>
              <a:gd name="connsiteY35" fmla="*/ 1520842 h 2070429"/>
              <a:gd name="connsiteX36" fmla="*/ 658557 w 2212563"/>
              <a:gd name="connsiteY36" fmla="*/ 1440299 h 2070429"/>
              <a:gd name="connsiteX37" fmla="*/ 658557 w 2212563"/>
              <a:gd name="connsiteY37" fmla="*/ 1440299 h 2070429"/>
              <a:gd name="connsiteX38" fmla="*/ 658557 w 2212563"/>
              <a:gd name="connsiteY38" fmla="*/ 1440299 h 2070429"/>
              <a:gd name="connsiteX39" fmla="*/ 615917 w 2212563"/>
              <a:gd name="connsiteY39" fmla="*/ 1440299 h 2070429"/>
              <a:gd name="connsiteX40" fmla="*/ 615917 w 2212563"/>
              <a:gd name="connsiteY40" fmla="*/ 1336067 h 2070429"/>
              <a:gd name="connsiteX41" fmla="*/ 549587 w 2212563"/>
              <a:gd name="connsiteY41" fmla="*/ 1336067 h 2070429"/>
              <a:gd name="connsiteX42" fmla="*/ 549587 w 2212563"/>
              <a:gd name="connsiteY42" fmla="*/ 1250786 h 2070429"/>
              <a:gd name="connsiteX43" fmla="*/ 521160 w 2212563"/>
              <a:gd name="connsiteY43" fmla="*/ 1250786 h 2070429"/>
              <a:gd name="connsiteX44" fmla="*/ 521160 w 2212563"/>
              <a:gd name="connsiteY44" fmla="*/ 1203408 h 2070429"/>
              <a:gd name="connsiteX45" fmla="*/ 454831 w 2212563"/>
              <a:gd name="connsiteY45" fmla="*/ 1203408 h 2070429"/>
              <a:gd name="connsiteX46" fmla="*/ 454831 w 2212563"/>
              <a:gd name="connsiteY46" fmla="*/ 957041 h 2070429"/>
              <a:gd name="connsiteX47" fmla="*/ 397977 w 2212563"/>
              <a:gd name="connsiteY47" fmla="*/ 957041 h 2070429"/>
              <a:gd name="connsiteX48" fmla="*/ 397977 w 2212563"/>
              <a:gd name="connsiteY48" fmla="*/ 919138 h 2070429"/>
              <a:gd name="connsiteX49" fmla="*/ 350598 w 2212563"/>
              <a:gd name="connsiteY49" fmla="*/ 919138 h 2070429"/>
              <a:gd name="connsiteX50" fmla="*/ 350598 w 2212563"/>
              <a:gd name="connsiteY50" fmla="*/ 919138 h 2070429"/>
              <a:gd name="connsiteX51" fmla="*/ 312696 w 2212563"/>
              <a:gd name="connsiteY51" fmla="*/ 881236 h 2070429"/>
              <a:gd name="connsiteX52" fmla="*/ 293744 w 2212563"/>
              <a:gd name="connsiteY52" fmla="*/ 573277 h 2070429"/>
              <a:gd name="connsiteX53" fmla="*/ 246366 w 2212563"/>
              <a:gd name="connsiteY53" fmla="*/ 544850 h 2070429"/>
              <a:gd name="connsiteX54" fmla="*/ 246366 w 2212563"/>
              <a:gd name="connsiteY54" fmla="*/ 483258 h 2070429"/>
              <a:gd name="connsiteX55" fmla="*/ 222677 w 2212563"/>
              <a:gd name="connsiteY55" fmla="*/ 492733 h 2070429"/>
              <a:gd name="connsiteX56" fmla="*/ 217938 w 2212563"/>
              <a:gd name="connsiteY56" fmla="*/ 454832 h 2070429"/>
              <a:gd name="connsiteX57" fmla="*/ 161086 w 2212563"/>
              <a:gd name="connsiteY57" fmla="*/ 454831 h 2070429"/>
              <a:gd name="connsiteX58" fmla="*/ 161086 w 2212563"/>
              <a:gd name="connsiteY58" fmla="*/ 137397 h 2070429"/>
              <a:gd name="connsiteX59" fmla="*/ 113707 w 2212563"/>
              <a:gd name="connsiteY59" fmla="*/ 137397 h 2070429"/>
              <a:gd name="connsiteX60" fmla="*/ 123183 w 2212563"/>
              <a:gd name="connsiteY60" fmla="*/ 137397 h 2070429"/>
              <a:gd name="connsiteX61" fmla="*/ 123183 w 2212563"/>
              <a:gd name="connsiteY61" fmla="*/ 80543 h 2070429"/>
              <a:gd name="connsiteX62" fmla="*/ 61591 w 2212563"/>
              <a:gd name="connsiteY62" fmla="*/ 80543 h 2070429"/>
              <a:gd name="connsiteX63" fmla="*/ 61591 w 2212563"/>
              <a:gd name="connsiteY63" fmla="*/ 0 h 2070429"/>
              <a:gd name="connsiteX64" fmla="*/ 0 w 2212563"/>
              <a:gd name="connsiteY64" fmla="*/ 0 h 2070429"/>
              <a:gd name="connsiteX0" fmla="*/ 2212563 w 2212563"/>
              <a:gd name="connsiteY0" fmla="*/ 2070429 h 2070429"/>
              <a:gd name="connsiteX1" fmla="*/ 1549268 w 2212563"/>
              <a:gd name="connsiteY1" fmla="*/ 2070429 h 2070429"/>
              <a:gd name="connsiteX2" fmla="*/ 1549268 w 2212563"/>
              <a:gd name="connsiteY2" fmla="*/ 2070429 h 2070429"/>
              <a:gd name="connsiteX3" fmla="*/ 1549268 w 2212563"/>
              <a:gd name="connsiteY3" fmla="*/ 2027789 h 2070429"/>
              <a:gd name="connsiteX4" fmla="*/ 1416609 w 2212563"/>
              <a:gd name="connsiteY4" fmla="*/ 2027789 h 2070429"/>
              <a:gd name="connsiteX5" fmla="*/ 1416609 w 2212563"/>
              <a:gd name="connsiteY5" fmla="*/ 1985149 h 2070429"/>
              <a:gd name="connsiteX6" fmla="*/ 1264998 w 2212563"/>
              <a:gd name="connsiteY6" fmla="*/ 1985149 h 2070429"/>
              <a:gd name="connsiteX7" fmla="*/ 1264998 w 2212563"/>
              <a:gd name="connsiteY7" fmla="*/ 1933033 h 2070429"/>
              <a:gd name="connsiteX8" fmla="*/ 1089699 w 2212563"/>
              <a:gd name="connsiteY8" fmla="*/ 1933033 h 2070429"/>
              <a:gd name="connsiteX9" fmla="*/ 1089699 w 2212563"/>
              <a:gd name="connsiteY9" fmla="*/ 1885654 h 2070429"/>
              <a:gd name="connsiteX10" fmla="*/ 1018632 w 2212563"/>
              <a:gd name="connsiteY10" fmla="*/ 1885654 h 2070429"/>
              <a:gd name="connsiteX11" fmla="*/ 1018632 w 2212563"/>
              <a:gd name="connsiteY11" fmla="*/ 1843014 h 2070429"/>
              <a:gd name="connsiteX12" fmla="*/ 971253 w 2212563"/>
              <a:gd name="connsiteY12" fmla="*/ 1843014 h 2070429"/>
              <a:gd name="connsiteX13" fmla="*/ 971253 w 2212563"/>
              <a:gd name="connsiteY13" fmla="*/ 1781422 h 2070429"/>
              <a:gd name="connsiteX14" fmla="*/ 928613 w 2212563"/>
              <a:gd name="connsiteY14" fmla="*/ 1781422 h 2070429"/>
              <a:gd name="connsiteX15" fmla="*/ 928613 w 2212563"/>
              <a:gd name="connsiteY15" fmla="*/ 1686666 h 2070429"/>
              <a:gd name="connsiteX16" fmla="*/ 848070 w 2212563"/>
              <a:gd name="connsiteY16" fmla="*/ 1686666 h 2070429"/>
              <a:gd name="connsiteX17" fmla="*/ 848070 w 2212563"/>
              <a:gd name="connsiteY17" fmla="*/ 1686666 h 2070429"/>
              <a:gd name="connsiteX18" fmla="*/ 848070 w 2212563"/>
              <a:gd name="connsiteY18" fmla="*/ 1686666 h 2070429"/>
              <a:gd name="connsiteX19" fmla="*/ 848070 w 2212563"/>
              <a:gd name="connsiteY19" fmla="*/ 1686666 h 2070429"/>
              <a:gd name="connsiteX20" fmla="*/ 848070 w 2212563"/>
              <a:gd name="connsiteY20" fmla="*/ 1686666 h 2070429"/>
              <a:gd name="connsiteX21" fmla="*/ 848070 w 2212563"/>
              <a:gd name="connsiteY21" fmla="*/ 1686666 h 2070429"/>
              <a:gd name="connsiteX22" fmla="*/ 848070 w 2212563"/>
              <a:gd name="connsiteY22" fmla="*/ 1686666 h 2070429"/>
              <a:gd name="connsiteX23" fmla="*/ 848070 w 2212563"/>
              <a:gd name="connsiteY23" fmla="*/ 1686666 h 2070429"/>
              <a:gd name="connsiteX24" fmla="*/ 848070 w 2212563"/>
              <a:gd name="connsiteY24" fmla="*/ 1686666 h 2070429"/>
              <a:gd name="connsiteX25" fmla="*/ 848070 w 2212563"/>
              <a:gd name="connsiteY25" fmla="*/ 1686666 h 2070429"/>
              <a:gd name="connsiteX26" fmla="*/ 848070 w 2212563"/>
              <a:gd name="connsiteY26" fmla="*/ 1686666 h 2070429"/>
              <a:gd name="connsiteX27" fmla="*/ 843332 w 2212563"/>
              <a:gd name="connsiteY27" fmla="*/ 1648763 h 2070429"/>
              <a:gd name="connsiteX28" fmla="*/ 781740 w 2212563"/>
              <a:gd name="connsiteY28" fmla="*/ 1648763 h 2070429"/>
              <a:gd name="connsiteX29" fmla="*/ 791216 w 2212563"/>
              <a:gd name="connsiteY29" fmla="*/ 1601385 h 2070429"/>
              <a:gd name="connsiteX30" fmla="*/ 791216 w 2212563"/>
              <a:gd name="connsiteY30" fmla="*/ 1601385 h 2070429"/>
              <a:gd name="connsiteX31" fmla="*/ 791216 w 2212563"/>
              <a:gd name="connsiteY31" fmla="*/ 1601385 h 2070429"/>
              <a:gd name="connsiteX32" fmla="*/ 791216 w 2212563"/>
              <a:gd name="connsiteY32" fmla="*/ 1601385 h 2070429"/>
              <a:gd name="connsiteX33" fmla="*/ 758051 w 2212563"/>
              <a:gd name="connsiteY33" fmla="*/ 1601385 h 2070429"/>
              <a:gd name="connsiteX34" fmla="*/ 767527 w 2212563"/>
              <a:gd name="connsiteY34" fmla="*/ 1516104 h 2070429"/>
              <a:gd name="connsiteX35" fmla="*/ 658557 w 2212563"/>
              <a:gd name="connsiteY35" fmla="*/ 1520842 h 2070429"/>
              <a:gd name="connsiteX36" fmla="*/ 658557 w 2212563"/>
              <a:gd name="connsiteY36" fmla="*/ 1440299 h 2070429"/>
              <a:gd name="connsiteX37" fmla="*/ 658557 w 2212563"/>
              <a:gd name="connsiteY37" fmla="*/ 1440299 h 2070429"/>
              <a:gd name="connsiteX38" fmla="*/ 658557 w 2212563"/>
              <a:gd name="connsiteY38" fmla="*/ 1440299 h 2070429"/>
              <a:gd name="connsiteX39" fmla="*/ 615917 w 2212563"/>
              <a:gd name="connsiteY39" fmla="*/ 1440299 h 2070429"/>
              <a:gd name="connsiteX40" fmla="*/ 615917 w 2212563"/>
              <a:gd name="connsiteY40" fmla="*/ 1336067 h 2070429"/>
              <a:gd name="connsiteX41" fmla="*/ 549587 w 2212563"/>
              <a:gd name="connsiteY41" fmla="*/ 1336067 h 2070429"/>
              <a:gd name="connsiteX42" fmla="*/ 549587 w 2212563"/>
              <a:gd name="connsiteY42" fmla="*/ 1250786 h 2070429"/>
              <a:gd name="connsiteX43" fmla="*/ 521160 w 2212563"/>
              <a:gd name="connsiteY43" fmla="*/ 1250786 h 2070429"/>
              <a:gd name="connsiteX44" fmla="*/ 521160 w 2212563"/>
              <a:gd name="connsiteY44" fmla="*/ 1203408 h 2070429"/>
              <a:gd name="connsiteX45" fmla="*/ 454831 w 2212563"/>
              <a:gd name="connsiteY45" fmla="*/ 1203408 h 2070429"/>
              <a:gd name="connsiteX46" fmla="*/ 454831 w 2212563"/>
              <a:gd name="connsiteY46" fmla="*/ 957041 h 2070429"/>
              <a:gd name="connsiteX47" fmla="*/ 397977 w 2212563"/>
              <a:gd name="connsiteY47" fmla="*/ 957041 h 2070429"/>
              <a:gd name="connsiteX48" fmla="*/ 397977 w 2212563"/>
              <a:gd name="connsiteY48" fmla="*/ 919138 h 2070429"/>
              <a:gd name="connsiteX49" fmla="*/ 350598 w 2212563"/>
              <a:gd name="connsiteY49" fmla="*/ 919138 h 2070429"/>
              <a:gd name="connsiteX50" fmla="*/ 350598 w 2212563"/>
              <a:gd name="connsiteY50" fmla="*/ 919138 h 2070429"/>
              <a:gd name="connsiteX51" fmla="*/ 303220 w 2212563"/>
              <a:gd name="connsiteY51" fmla="*/ 852809 h 2070429"/>
              <a:gd name="connsiteX52" fmla="*/ 293744 w 2212563"/>
              <a:gd name="connsiteY52" fmla="*/ 573277 h 2070429"/>
              <a:gd name="connsiteX53" fmla="*/ 246366 w 2212563"/>
              <a:gd name="connsiteY53" fmla="*/ 544850 h 2070429"/>
              <a:gd name="connsiteX54" fmla="*/ 246366 w 2212563"/>
              <a:gd name="connsiteY54" fmla="*/ 483258 h 2070429"/>
              <a:gd name="connsiteX55" fmla="*/ 222677 w 2212563"/>
              <a:gd name="connsiteY55" fmla="*/ 492733 h 2070429"/>
              <a:gd name="connsiteX56" fmla="*/ 217938 w 2212563"/>
              <a:gd name="connsiteY56" fmla="*/ 454832 h 2070429"/>
              <a:gd name="connsiteX57" fmla="*/ 161086 w 2212563"/>
              <a:gd name="connsiteY57" fmla="*/ 454831 h 2070429"/>
              <a:gd name="connsiteX58" fmla="*/ 161086 w 2212563"/>
              <a:gd name="connsiteY58" fmla="*/ 137397 h 2070429"/>
              <a:gd name="connsiteX59" fmla="*/ 113707 w 2212563"/>
              <a:gd name="connsiteY59" fmla="*/ 137397 h 2070429"/>
              <a:gd name="connsiteX60" fmla="*/ 123183 w 2212563"/>
              <a:gd name="connsiteY60" fmla="*/ 137397 h 2070429"/>
              <a:gd name="connsiteX61" fmla="*/ 123183 w 2212563"/>
              <a:gd name="connsiteY61" fmla="*/ 80543 h 2070429"/>
              <a:gd name="connsiteX62" fmla="*/ 61591 w 2212563"/>
              <a:gd name="connsiteY62" fmla="*/ 80543 h 2070429"/>
              <a:gd name="connsiteX63" fmla="*/ 61591 w 2212563"/>
              <a:gd name="connsiteY63" fmla="*/ 0 h 2070429"/>
              <a:gd name="connsiteX64" fmla="*/ 0 w 2212563"/>
              <a:gd name="connsiteY64" fmla="*/ 0 h 2070429"/>
              <a:gd name="connsiteX0" fmla="*/ 2212563 w 2212563"/>
              <a:gd name="connsiteY0" fmla="*/ 2070429 h 2070429"/>
              <a:gd name="connsiteX1" fmla="*/ 1549268 w 2212563"/>
              <a:gd name="connsiteY1" fmla="*/ 2070429 h 2070429"/>
              <a:gd name="connsiteX2" fmla="*/ 1549268 w 2212563"/>
              <a:gd name="connsiteY2" fmla="*/ 2070429 h 2070429"/>
              <a:gd name="connsiteX3" fmla="*/ 1549268 w 2212563"/>
              <a:gd name="connsiteY3" fmla="*/ 2027789 h 2070429"/>
              <a:gd name="connsiteX4" fmla="*/ 1416609 w 2212563"/>
              <a:gd name="connsiteY4" fmla="*/ 2027789 h 2070429"/>
              <a:gd name="connsiteX5" fmla="*/ 1416609 w 2212563"/>
              <a:gd name="connsiteY5" fmla="*/ 1985149 h 2070429"/>
              <a:gd name="connsiteX6" fmla="*/ 1264998 w 2212563"/>
              <a:gd name="connsiteY6" fmla="*/ 1985149 h 2070429"/>
              <a:gd name="connsiteX7" fmla="*/ 1264998 w 2212563"/>
              <a:gd name="connsiteY7" fmla="*/ 1933033 h 2070429"/>
              <a:gd name="connsiteX8" fmla="*/ 1089699 w 2212563"/>
              <a:gd name="connsiteY8" fmla="*/ 1933033 h 2070429"/>
              <a:gd name="connsiteX9" fmla="*/ 1089699 w 2212563"/>
              <a:gd name="connsiteY9" fmla="*/ 1885654 h 2070429"/>
              <a:gd name="connsiteX10" fmla="*/ 1018632 w 2212563"/>
              <a:gd name="connsiteY10" fmla="*/ 1885654 h 2070429"/>
              <a:gd name="connsiteX11" fmla="*/ 1018632 w 2212563"/>
              <a:gd name="connsiteY11" fmla="*/ 1843014 h 2070429"/>
              <a:gd name="connsiteX12" fmla="*/ 971253 w 2212563"/>
              <a:gd name="connsiteY12" fmla="*/ 1843014 h 2070429"/>
              <a:gd name="connsiteX13" fmla="*/ 971253 w 2212563"/>
              <a:gd name="connsiteY13" fmla="*/ 1781422 h 2070429"/>
              <a:gd name="connsiteX14" fmla="*/ 928613 w 2212563"/>
              <a:gd name="connsiteY14" fmla="*/ 1781422 h 2070429"/>
              <a:gd name="connsiteX15" fmla="*/ 928613 w 2212563"/>
              <a:gd name="connsiteY15" fmla="*/ 1686666 h 2070429"/>
              <a:gd name="connsiteX16" fmla="*/ 848070 w 2212563"/>
              <a:gd name="connsiteY16" fmla="*/ 1686666 h 2070429"/>
              <a:gd name="connsiteX17" fmla="*/ 848070 w 2212563"/>
              <a:gd name="connsiteY17" fmla="*/ 1686666 h 2070429"/>
              <a:gd name="connsiteX18" fmla="*/ 848070 w 2212563"/>
              <a:gd name="connsiteY18" fmla="*/ 1686666 h 2070429"/>
              <a:gd name="connsiteX19" fmla="*/ 848070 w 2212563"/>
              <a:gd name="connsiteY19" fmla="*/ 1686666 h 2070429"/>
              <a:gd name="connsiteX20" fmla="*/ 848070 w 2212563"/>
              <a:gd name="connsiteY20" fmla="*/ 1686666 h 2070429"/>
              <a:gd name="connsiteX21" fmla="*/ 848070 w 2212563"/>
              <a:gd name="connsiteY21" fmla="*/ 1686666 h 2070429"/>
              <a:gd name="connsiteX22" fmla="*/ 848070 w 2212563"/>
              <a:gd name="connsiteY22" fmla="*/ 1686666 h 2070429"/>
              <a:gd name="connsiteX23" fmla="*/ 848070 w 2212563"/>
              <a:gd name="connsiteY23" fmla="*/ 1686666 h 2070429"/>
              <a:gd name="connsiteX24" fmla="*/ 848070 w 2212563"/>
              <a:gd name="connsiteY24" fmla="*/ 1686666 h 2070429"/>
              <a:gd name="connsiteX25" fmla="*/ 848070 w 2212563"/>
              <a:gd name="connsiteY25" fmla="*/ 1686666 h 2070429"/>
              <a:gd name="connsiteX26" fmla="*/ 848070 w 2212563"/>
              <a:gd name="connsiteY26" fmla="*/ 1686666 h 2070429"/>
              <a:gd name="connsiteX27" fmla="*/ 843332 w 2212563"/>
              <a:gd name="connsiteY27" fmla="*/ 1648763 h 2070429"/>
              <a:gd name="connsiteX28" fmla="*/ 781740 w 2212563"/>
              <a:gd name="connsiteY28" fmla="*/ 1648763 h 2070429"/>
              <a:gd name="connsiteX29" fmla="*/ 791216 w 2212563"/>
              <a:gd name="connsiteY29" fmla="*/ 1601385 h 2070429"/>
              <a:gd name="connsiteX30" fmla="*/ 791216 w 2212563"/>
              <a:gd name="connsiteY30" fmla="*/ 1601385 h 2070429"/>
              <a:gd name="connsiteX31" fmla="*/ 791216 w 2212563"/>
              <a:gd name="connsiteY31" fmla="*/ 1601385 h 2070429"/>
              <a:gd name="connsiteX32" fmla="*/ 791216 w 2212563"/>
              <a:gd name="connsiteY32" fmla="*/ 1601385 h 2070429"/>
              <a:gd name="connsiteX33" fmla="*/ 758051 w 2212563"/>
              <a:gd name="connsiteY33" fmla="*/ 1601385 h 2070429"/>
              <a:gd name="connsiteX34" fmla="*/ 753313 w 2212563"/>
              <a:gd name="connsiteY34" fmla="*/ 1520842 h 2070429"/>
              <a:gd name="connsiteX35" fmla="*/ 658557 w 2212563"/>
              <a:gd name="connsiteY35" fmla="*/ 1520842 h 2070429"/>
              <a:gd name="connsiteX36" fmla="*/ 658557 w 2212563"/>
              <a:gd name="connsiteY36" fmla="*/ 1440299 h 2070429"/>
              <a:gd name="connsiteX37" fmla="*/ 658557 w 2212563"/>
              <a:gd name="connsiteY37" fmla="*/ 1440299 h 2070429"/>
              <a:gd name="connsiteX38" fmla="*/ 658557 w 2212563"/>
              <a:gd name="connsiteY38" fmla="*/ 1440299 h 2070429"/>
              <a:gd name="connsiteX39" fmla="*/ 615917 w 2212563"/>
              <a:gd name="connsiteY39" fmla="*/ 1440299 h 2070429"/>
              <a:gd name="connsiteX40" fmla="*/ 615917 w 2212563"/>
              <a:gd name="connsiteY40" fmla="*/ 1336067 h 2070429"/>
              <a:gd name="connsiteX41" fmla="*/ 549587 w 2212563"/>
              <a:gd name="connsiteY41" fmla="*/ 1336067 h 2070429"/>
              <a:gd name="connsiteX42" fmla="*/ 549587 w 2212563"/>
              <a:gd name="connsiteY42" fmla="*/ 1250786 h 2070429"/>
              <a:gd name="connsiteX43" fmla="*/ 521160 w 2212563"/>
              <a:gd name="connsiteY43" fmla="*/ 1250786 h 2070429"/>
              <a:gd name="connsiteX44" fmla="*/ 521160 w 2212563"/>
              <a:gd name="connsiteY44" fmla="*/ 1203408 h 2070429"/>
              <a:gd name="connsiteX45" fmla="*/ 454831 w 2212563"/>
              <a:gd name="connsiteY45" fmla="*/ 1203408 h 2070429"/>
              <a:gd name="connsiteX46" fmla="*/ 454831 w 2212563"/>
              <a:gd name="connsiteY46" fmla="*/ 957041 h 2070429"/>
              <a:gd name="connsiteX47" fmla="*/ 397977 w 2212563"/>
              <a:gd name="connsiteY47" fmla="*/ 957041 h 2070429"/>
              <a:gd name="connsiteX48" fmla="*/ 397977 w 2212563"/>
              <a:gd name="connsiteY48" fmla="*/ 919138 h 2070429"/>
              <a:gd name="connsiteX49" fmla="*/ 350598 w 2212563"/>
              <a:gd name="connsiteY49" fmla="*/ 919138 h 2070429"/>
              <a:gd name="connsiteX50" fmla="*/ 350598 w 2212563"/>
              <a:gd name="connsiteY50" fmla="*/ 919138 h 2070429"/>
              <a:gd name="connsiteX51" fmla="*/ 303220 w 2212563"/>
              <a:gd name="connsiteY51" fmla="*/ 852809 h 2070429"/>
              <a:gd name="connsiteX52" fmla="*/ 293744 w 2212563"/>
              <a:gd name="connsiteY52" fmla="*/ 573277 h 2070429"/>
              <a:gd name="connsiteX53" fmla="*/ 246366 w 2212563"/>
              <a:gd name="connsiteY53" fmla="*/ 544850 h 2070429"/>
              <a:gd name="connsiteX54" fmla="*/ 246366 w 2212563"/>
              <a:gd name="connsiteY54" fmla="*/ 483258 h 2070429"/>
              <a:gd name="connsiteX55" fmla="*/ 222677 w 2212563"/>
              <a:gd name="connsiteY55" fmla="*/ 492733 h 2070429"/>
              <a:gd name="connsiteX56" fmla="*/ 217938 w 2212563"/>
              <a:gd name="connsiteY56" fmla="*/ 454832 h 2070429"/>
              <a:gd name="connsiteX57" fmla="*/ 161086 w 2212563"/>
              <a:gd name="connsiteY57" fmla="*/ 454831 h 2070429"/>
              <a:gd name="connsiteX58" fmla="*/ 161086 w 2212563"/>
              <a:gd name="connsiteY58" fmla="*/ 137397 h 2070429"/>
              <a:gd name="connsiteX59" fmla="*/ 113707 w 2212563"/>
              <a:gd name="connsiteY59" fmla="*/ 137397 h 2070429"/>
              <a:gd name="connsiteX60" fmla="*/ 123183 w 2212563"/>
              <a:gd name="connsiteY60" fmla="*/ 137397 h 2070429"/>
              <a:gd name="connsiteX61" fmla="*/ 123183 w 2212563"/>
              <a:gd name="connsiteY61" fmla="*/ 80543 h 2070429"/>
              <a:gd name="connsiteX62" fmla="*/ 61591 w 2212563"/>
              <a:gd name="connsiteY62" fmla="*/ 80543 h 2070429"/>
              <a:gd name="connsiteX63" fmla="*/ 61591 w 2212563"/>
              <a:gd name="connsiteY63" fmla="*/ 0 h 2070429"/>
              <a:gd name="connsiteX64" fmla="*/ 0 w 2212563"/>
              <a:gd name="connsiteY64" fmla="*/ 0 h 2070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2212563" h="2070429">
                <a:moveTo>
                  <a:pt x="2212563" y="2070429"/>
                </a:moveTo>
                <a:lnTo>
                  <a:pt x="1549268" y="2070429"/>
                </a:lnTo>
                <a:lnTo>
                  <a:pt x="1549268" y="2070429"/>
                </a:lnTo>
                <a:lnTo>
                  <a:pt x="1549268" y="2027789"/>
                </a:lnTo>
                <a:lnTo>
                  <a:pt x="1416609" y="2027789"/>
                </a:lnTo>
                <a:lnTo>
                  <a:pt x="1416609" y="1985149"/>
                </a:lnTo>
                <a:lnTo>
                  <a:pt x="1264998" y="1985149"/>
                </a:lnTo>
                <a:lnTo>
                  <a:pt x="1264998" y="1933033"/>
                </a:lnTo>
                <a:lnTo>
                  <a:pt x="1089699" y="1933033"/>
                </a:lnTo>
                <a:lnTo>
                  <a:pt x="1089699" y="1885654"/>
                </a:lnTo>
                <a:lnTo>
                  <a:pt x="1018632" y="1885654"/>
                </a:lnTo>
                <a:lnTo>
                  <a:pt x="1018632" y="1843014"/>
                </a:lnTo>
                <a:lnTo>
                  <a:pt x="971253" y="1843014"/>
                </a:lnTo>
                <a:lnTo>
                  <a:pt x="971253" y="1781422"/>
                </a:lnTo>
                <a:lnTo>
                  <a:pt x="928613" y="1781422"/>
                </a:lnTo>
                <a:lnTo>
                  <a:pt x="928613" y="1686666"/>
                </a:lnTo>
                <a:lnTo>
                  <a:pt x="848070" y="1686666"/>
                </a:lnTo>
                <a:lnTo>
                  <a:pt x="848070" y="1686666"/>
                </a:lnTo>
                <a:lnTo>
                  <a:pt x="848070" y="1686666"/>
                </a:lnTo>
                <a:lnTo>
                  <a:pt x="848070" y="1686666"/>
                </a:lnTo>
                <a:lnTo>
                  <a:pt x="848070" y="1686666"/>
                </a:lnTo>
                <a:lnTo>
                  <a:pt x="848070" y="1686666"/>
                </a:lnTo>
                <a:lnTo>
                  <a:pt x="848070" y="1686666"/>
                </a:lnTo>
                <a:lnTo>
                  <a:pt x="848070" y="1686666"/>
                </a:lnTo>
                <a:lnTo>
                  <a:pt x="848070" y="1686666"/>
                </a:lnTo>
                <a:lnTo>
                  <a:pt x="848070" y="1686666"/>
                </a:lnTo>
                <a:lnTo>
                  <a:pt x="848070" y="1686666"/>
                </a:lnTo>
                <a:lnTo>
                  <a:pt x="843332" y="1648763"/>
                </a:lnTo>
                <a:lnTo>
                  <a:pt x="781740" y="1648763"/>
                </a:lnTo>
                <a:lnTo>
                  <a:pt x="791216" y="1601385"/>
                </a:lnTo>
                <a:lnTo>
                  <a:pt x="791216" y="1601385"/>
                </a:lnTo>
                <a:lnTo>
                  <a:pt x="791216" y="1601385"/>
                </a:lnTo>
                <a:lnTo>
                  <a:pt x="791216" y="1601385"/>
                </a:lnTo>
                <a:lnTo>
                  <a:pt x="758051" y="1601385"/>
                </a:lnTo>
                <a:lnTo>
                  <a:pt x="753313" y="1520842"/>
                </a:lnTo>
                <a:lnTo>
                  <a:pt x="658557" y="1520842"/>
                </a:lnTo>
                <a:lnTo>
                  <a:pt x="658557" y="1440299"/>
                </a:lnTo>
                <a:lnTo>
                  <a:pt x="658557" y="1440299"/>
                </a:lnTo>
                <a:lnTo>
                  <a:pt x="658557" y="1440299"/>
                </a:lnTo>
                <a:lnTo>
                  <a:pt x="615917" y="1440299"/>
                </a:lnTo>
                <a:lnTo>
                  <a:pt x="615917" y="1336067"/>
                </a:lnTo>
                <a:lnTo>
                  <a:pt x="549587" y="1336067"/>
                </a:lnTo>
                <a:lnTo>
                  <a:pt x="549587" y="1250786"/>
                </a:lnTo>
                <a:lnTo>
                  <a:pt x="521160" y="1250786"/>
                </a:lnTo>
                <a:lnTo>
                  <a:pt x="521160" y="1203408"/>
                </a:lnTo>
                <a:lnTo>
                  <a:pt x="454831" y="1203408"/>
                </a:lnTo>
                <a:lnTo>
                  <a:pt x="454831" y="957041"/>
                </a:lnTo>
                <a:lnTo>
                  <a:pt x="397977" y="957041"/>
                </a:lnTo>
                <a:lnTo>
                  <a:pt x="397977" y="919138"/>
                </a:lnTo>
                <a:lnTo>
                  <a:pt x="350598" y="919138"/>
                </a:lnTo>
                <a:lnTo>
                  <a:pt x="350598" y="919138"/>
                </a:lnTo>
                <a:lnTo>
                  <a:pt x="303220" y="852809"/>
                </a:lnTo>
                <a:lnTo>
                  <a:pt x="293744" y="573277"/>
                </a:lnTo>
                <a:lnTo>
                  <a:pt x="246366" y="544850"/>
                </a:lnTo>
                <a:lnTo>
                  <a:pt x="246366" y="483258"/>
                </a:lnTo>
                <a:lnTo>
                  <a:pt x="222677" y="492733"/>
                </a:lnTo>
                <a:lnTo>
                  <a:pt x="217938" y="454832"/>
                </a:lnTo>
                <a:lnTo>
                  <a:pt x="161086" y="454831"/>
                </a:lnTo>
                <a:lnTo>
                  <a:pt x="161086" y="137397"/>
                </a:lnTo>
                <a:lnTo>
                  <a:pt x="113707" y="137397"/>
                </a:lnTo>
                <a:lnTo>
                  <a:pt x="123183" y="137397"/>
                </a:lnTo>
                <a:lnTo>
                  <a:pt x="123183" y="80543"/>
                </a:lnTo>
                <a:lnTo>
                  <a:pt x="61591" y="80543"/>
                </a:lnTo>
                <a:lnTo>
                  <a:pt x="61591"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27" name="Freeform 26">
            <a:extLst>
              <a:ext uri="{FF2B5EF4-FFF2-40B4-BE49-F238E27FC236}">
                <a16:creationId xmlns:a16="http://schemas.microsoft.com/office/drawing/2014/main" id="{B13857B5-833B-294F-92DE-87E8ACEF22B1}"/>
              </a:ext>
            </a:extLst>
          </p:cNvPr>
          <p:cNvSpPr/>
          <p:nvPr/>
        </p:nvSpPr>
        <p:spPr bwMode="auto">
          <a:xfrm>
            <a:off x="8816975" y="1746250"/>
            <a:ext cx="996950" cy="2355850"/>
          </a:xfrm>
          <a:custGeom>
            <a:avLst/>
            <a:gdLst>
              <a:gd name="connsiteX0" fmla="*/ 0 w 996950"/>
              <a:gd name="connsiteY0" fmla="*/ 0 h 2355850"/>
              <a:gd name="connsiteX1" fmla="*/ 0 w 996950"/>
              <a:gd name="connsiteY1" fmla="*/ 158750 h 2355850"/>
              <a:gd name="connsiteX2" fmla="*/ 114300 w 996950"/>
              <a:gd name="connsiteY2" fmla="*/ 158750 h 2355850"/>
              <a:gd name="connsiteX3" fmla="*/ 114300 w 996950"/>
              <a:gd name="connsiteY3" fmla="*/ 1028700 h 2355850"/>
              <a:gd name="connsiteX4" fmla="*/ 149225 w 996950"/>
              <a:gd name="connsiteY4" fmla="*/ 1028700 h 2355850"/>
              <a:gd name="connsiteX5" fmla="*/ 149225 w 996950"/>
              <a:gd name="connsiteY5" fmla="*/ 1196975 h 2355850"/>
              <a:gd name="connsiteX6" fmla="*/ 203200 w 996950"/>
              <a:gd name="connsiteY6" fmla="*/ 1196975 h 2355850"/>
              <a:gd name="connsiteX7" fmla="*/ 203200 w 996950"/>
              <a:gd name="connsiteY7" fmla="*/ 1362075 h 2355850"/>
              <a:gd name="connsiteX8" fmla="*/ 276225 w 996950"/>
              <a:gd name="connsiteY8" fmla="*/ 1362075 h 2355850"/>
              <a:gd name="connsiteX9" fmla="*/ 276225 w 996950"/>
              <a:gd name="connsiteY9" fmla="*/ 1533525 h 2355850"/>
              <a:gd name="connsiteX10" fmla="*/ 323850 w 996950"/>
              <a:gd name="connsiteY10" fmla="*/ 1533525 h 2355850"/>
              <a:gd name="connsiteX11" fmla="*/ 323850 w 996950"/>
              <a:gd name="connsiteY11" fmla="*/ 1695450 h 2355850"/>
              <a:gd name="connsiteX12" fmla="*/ 361950 w 996950"/>
              <a:gd name="connsiteY12" fmla="*/ 1695450 h 2355850"/>
              <a:gd name="connsiteX13" fmla="*/ 361950 w 996950"/>
              <a:gd name="connsiteY13" fmla="*/ 1851025 h 2355850"/>
              <a:gd name="connsiteX14" fmla="*/ 441325 w 996950"/>
              <a:gd name="connsiteY14" fmla="*/ 1851025 h 2355850"/>
              <a:gd name="connsiteX15" fmla="*/ 441325 w 996950"/>
              <a:gd name="connsiteY15" fmla="*/ 2025650 h 2355850"/>
              <a:gd name="connsiteX16" fmla="*/ 441325 w 996950"/>
              <a:gd name="connsiteY16" fmla="*/ 2025650 h 2355850"/>
              <a:gd name="connsiteX17" fmla="*/ 441325 w 996950"/>
              <a:gd name="connsiteY17" fmla="*/ 2025650 h 2355850"/>
              <a:gd name="connsiteX18" fmla="*/ 476250 w 996950"/>
              <a:gd name="connsiteY18" fmla="*/ 2025650 h 2355850"/>
              <a:gd name="connsiteX19" fmla="*/ 476250 w 996950"/>
              <a:gd name="connsiteY19" fmla="*/ 2197100 h 2355850"/>
              <a:gd name="connsiteX20" fmla="*/ 996950 w 996950"/>
              <a:gd name="connsiteY20" fmla="*/ 2197100 h 2355850"/>
              <a:gd name="connsiteX21" fmla="*/ 996950 w 996950"/>
              <a:gd name="connsiteY21" fmla="*/ 2355850 h 2355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96950" h="2355850">
                <a:moveTo>
                  <a:pt x="0" y="0"/>
                </a:moveTo>
                <a:lnTo>
                  <a:pt x="0" y="158750"/>
                </a:lnTo>
                <a:lnTo>
                  <a:pt x="114300" y="158750"/>
                </a:lnTo>
                <a:lnTo>
                  <a:pt x="114300" y="1028700"/>
                </a:lnTo>
                <a:lnTo>
                  <a:pt x="149225" y="1028700"/>
                </a:lnTo>
                <a:lnTo>
                  <a:pt x="149225" y="1196975"/>
                </a:lnTo>
                <a:lnTo>
                  <a:pt x="203200" y="1196975"/>
                </a:lnTo>
                <a:lnTo>
                  <a:pt x="203200" y="1362075"/>
                </a:lnTo>
                <a:lnTo>
                  <a:pt x="276225" y="1362075"/>
                </a:lnTo>
                <a:lnTo>
                  <a:pt x="276225" y="1533525"/>
                </a:lnTo>
                <a:lnTo>
                  <a:pt x="323850" y="1533525"/>
                </a:lnTo>
                <a:lnTo>
                  <a:pt x="323850" y="1695450"/>
                </a:lnTo>
                <a:lnTo>
                  <a:pt x="361950" y="1695450"/>
                </a:lnTo>
                <a:lnTo>
                  <a:pt x="361950" y="1851025"/>
                </a:lnTo>
                <a:lnTo>
                  <a:pt x="441325" y="1851025"/>
                </a:lnTo>
                <a:lnTo>
                  <a:pt x="441325" y="2025650"/>
                </a:lnTo>
                <a:lnTo>
                  <a:pt x="441325" y="2025650"/>
                </a:lnTo>
                <a:lnTo>
                  <a:pt x="441325" y="2025650"/>
                </a:lnTo>
                <a:lnTo>
                  <a:pt x="476250" y="2025650"/>
                </a:lnTo>
                <a:lnTo>
                  <a:pt x="476250" y="2197100"/>
                </a:lnTo>
                <a:lnTo>
                  <a:pt x="996950" y="2197100"/>
                </a:lnTo>
                <a:lnTo>
                  <a:pt x="996950" y="2355850"/>
                </a:lnTo>
              </a:path>
            </a:pathLst>
          </a:custGeom>
          <a:noFill/>
          <a:ln w="28575">
            <a:solidFill>
              <a:schemeClr val="accent3"/>
            </a:solidFill>
            <a:miter lim="800000"/>
            <a:headEnd/>
            <a:tailEnd/>
          </a:ln>
        </p:spPr>
        <p:txBody>
          <a:bodyPr rtlCol="0" anchor="ctr"/>
          <a:lstStyle/>
          <a:p>
            <a:pPr algn="ctr"/>
            <a:endParaRPr lang="en-US" dirty="0"/>
          </a:p>
        </p:txBody>
      </p:sp>
      <p:sp>
        <p:nvSpPr>
          <p:cNvPr id="29" name="Freeform 28">
            <a:extLst>
              <a:ext uri="{FF2B5EF4-FFF2-40B4-BE49-F238E27FC236}">
                <a16:creationId xmlns:a16="http://schemas.microsoft.com/office/drawing/2014/main" id="{A101339B-672C-2449-A885-EE748E19AEB1}"/>
              </a:ext>
            </a:extLst>
          </p:cNvPr>
          <p:cNvSpPr/>
          <p:nvPr/>
        </p:nvSpPr>
        <p:spPr bwMode="auto">
          <a:xfrm>
            <a:off x="8823325" y="1755775"/>
            <a:ext cx="2165350" cy="2051050"/>
          </a:xfrm>
          <a:custGeom>
            <a:avLst/>
            <a:gdLst>
              <a:gd name="connsiteX0" fmla="*/ 2165350 w 2165350"/>
              <a:gd name="connsiteY0" fmla="*/ 2051050 h 2051050"/>
              <a:gd name="connsiteX1" fmla="*/ 1127125 w 2165350"/>
              <a:gd name="connsiteY1" fmla="*/ 2051050 h 2051050"/>
              <a:gd name="connsiteX2" fmla="*/ 1127125 w 2165350"/>
              <a:gd name="connsiteY2" fmla="*/ 1952625 h 2051050"/>
              <a:gd name="connsiteX3" fmla="*/ 1057275 w 2165350"/>
              <a:gd name="connsiteY3" fmla="*/ 1952625 h 2051050"/>
              <a:gd name="connsiteX4" fmla="*/ 1057275 w 2165350"/>
              <a:gd name="connsiteY4" fmla="*/ 1768475 h 2051050"/>
              <a:gd name="connsiteX5" fmla="*/ 660400 w 2165350"/>
              <a:gd name="connsiteY5" fmla="*/ 1768475 h 2051050"/>
              <a:gd name="connsiteX6" fmla="*/ 660400 w 2165350"/>
              <a:gd name="connsiteY6" fmla="*/ 1673225 h 2051050"/>
              <a:gd name="connsiteX7" fmla="*/ 590550 w 2165350"/>
              <a:gd name="connsiteY7" fmla="*/ 1673225 h 2051050"/>
              <a:gd name="connsiteX8" fmla="*/ 590550 w 2165350"/>
              <a:gd name="connsiteY8" fmla="*/ 1492250 h 2051050"/>
              <a:gd name="connsiteX9" fmla="*/ 590550 w 2165350"/>
              <a:gd name="connsiteY9" fmla="*/ 1492250 h 2051050"/>
              <a:gd name="connsiteX10" fmla="*/ 565150 w 2165350"/>
              <a:gd name="connsiteY10" fmla="*/ 1492250 h 2051050"/>
              <a:gd name="connsiteX11" fmla="*/ 565150 w 2165350"/>
              <a:gd name="connsiteY11" fmla="*/ 1412875 h 2051050"/>
              <a:gd name="connsiteX12" fmla="*/ 381000 w 2165350"/>
              <a:gd name="connsiteY12" fmla="*/ 1412875 h 2051050"/>
              <a:gd name="connsiteX13" fmla="*/ 381000 w 2165350"/>
              <a:gd name="connsiteY13" fmla="*/ 1327150 h 2051050"/>
              <a:gd name="connsiteX14" fmla="*/ 298450 w 2165350"/>
              <a:gd name="connsiteY14" fmla="*/ 1327150 h 2051050"/>
              <a:gd name="connsiteX15" fmla="*/ 298450 w 2165350"/>
              <a:gd name="connsiteY15" fmla="*/ 977900 h 2051050"/>
              <a:gd name="connsiteX16" fmla="*/ 257175 w 2165350"/>
              <a:gd name="connsiteY16" fmla="*/ 977900 h 2051050"/>
              <a:gd name="connsiteX17" fmla="*/ 257175 w 2165350"/>
              <a:gd name="connsiteY17" fmla="*/ 904875 h 2051050"/>
              <a:gd name="connsiteX18" fmla="*/ 209550 w 2165350"/>
              <a:gd name="connsiteY18" fmla="*/ 904875 h 2051050"/>
              <a:gd name="connsiteX19" fmla="*/ 209550 w 2165350"/>
              <a:gd name="connsiteY19" fmla="*/ 822325 h 2051050"/>
              <a:gd name="connsiteX20" fmla="*/ 133350 w 2165350"/>
              <a:gd name="connsiteY20" fmla="*/ 822325 h 2051050"/>
              <a:gd name="connsiteX21" fmla="*/ 133350 w 2165350"/>
              <a:gd name="connsiteY21" fmla="*/ 552450 h 2051050"/>
              <a:gd name="connsiteX22" fmla="*/ 133350 w 2165350"/>
              <a:gd name="connsiteY22" fmla="*/ 552450 h 2051050"/>
              <a:gd name="connsiteX23" fmla="*/ 101600 w 2165350"/>
              <a:gd name="connsiteY23" fmla="*/ 552450 h 2051050"/>
              <a:gd name="connsiteX24" fmla="*/ 101600 w 2165350"/>
              <a:gd name="connsiteY24" fmla="*/ 168275 h 2051050"/>
              <a:gd name="connsiteX25" fmla="*/ 73025 w 2165350"/>
              <a:gd name="connsiteY25" fmla="*/ 168275 h 2051050"/>
              <a:gd name="connsiteX26" fmla="*/ 73025 w 2165350"/>
              <a:gd name="connsiteY26" fmla="*/ 82550 h 2051050"/>
              <a:gd name="connsiteX27" fmla="*/ 0 w 2165350"/>
              <a:gd name="connsiteY27" fmla="*/ 82550 h 2051050"/>
              <a:gd name="connsiteX28" fmla="*/ 0 w 2165350"/>
              <a:gd name="connsiteY28" fmla="*/ 0 h 2051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165350" h="2051050">
                <a:moveTo>
                  <a:pt x="2165350" y="2051050"/>
                </a:moveTo>
                <a:lnTo>
                  <a:pt x="1127125" y="2051050"/>
                </a:lnTo>
                <a:lnTo>
                  <a:pt x="1127125" y="1952625"/>
                </a:lnTo>
                <a:lnTo>
                  <a:pt x="1057275" y="1952625"/>
                </a:lnTo>
                <a:lnTo>
                  <a:pt x="1057275" y="1768475"/>
                </a:lnTo>
                <a:lnTo>
                  <a:pt x="660400" y="1768475"/>
                </a:lnTo>
                <a:lnTo>
                  <a:pt x="660400" y="1673225"/>
                </a:lnTo>
                <a:lnTo>
                  <a:pt x="590550" y="1673225"/>
                </a:lnTo>
                <a:lnTo>
                  <a:pt x="590550" y="1492250"/>
                </a:lnTo>
                <a:lnTo>
                  <a:pt x="590550" y="1492250"/>
                </a:lnTo>
                <a:lnTo>
                  <a:pt x="565150" y="1492250"/>
                </a:lnTo>
                <a:lnTo>
                  <a:pt x="565150" y="1412875"/>
                </a:lnTo>
                <a:lnTo>
                  <a:pt x="381000" y="1412875"/>
                </a:lnTo>
                <a:lnTo>
                  <a:pt x="381000" y="1327150"/>
                </a:lnTo>
                <a:lnTo>
                  <a:pt x="298450" y="1327150"/>
                </a:lnTo>
                <a:lnTo>
                  <a:pt x="298450" y="977900"/>
                </a:lnTo>
                <a:lnTo>
                  <a:pt x="257175" y="977900"/>
                </a:lnTo>
                <a:lnTo>
                  <a:pt x="257175" y="904875"/>
                </a:lnTo>
                <a:lnTo>
                  <a:pt x="209550" y="904875"/>
                </a:lnTo>
                <a:lnTo>
                  <a:pt x="209550" y="822325"/>
                </a:lnTo>
                <a:lnTo>
                  <a:pt x="133350" y="822325"/>
                </a:lnTo>
                <a:lnTo>
                  <a:pt x="133350" y="552450"/>
                </a:lnTo>
                <a:lnTo>
                  <a:pt x="133350" y="552450"/>
                </a:lnTo>
                <a:lnTo>
                  <a:pt x="101600" y="552450"/>
                </a:lnTo>
                <a:lnTo>
                  <a:pt x="101600" y="168275"/>
                </a:lnTo>
                <a:lnTo>
                  <a:pt x="73025" y="168275"/>
                </a:lnTo>
                <a:lnTo>
                  <a:pt x="73025" y="82550"/>
                </a:lnTo>
                <a:lnTo>
                  <a:pt x="0" y="82550"/>
                </a:lnTo>
                <a:lnTo>
                  <a:pt x="0" y="0"/>
                </a:lnTo>
              </a:path>
            </a:pathLst>
          </a:custGeom>
          <a:noFill/>
          <a:ln w="28575">
            <a:solidFill>
              <a:schemeClr val="accent1"/>
            </a:solidFill>
            <a:miter lim="800000"/>
            <a:headEnd/>
            <a:tailEnd/>
          </a:ln>
        </p:spPr>
        <p:txBody>
          <a:bodyPr rtlCol="0" anchor="ctr"/>
          <a:lstStyle/>
          <a:p>
            <a:pPr algn="ctr"/>
            <a:endParaRPr lang="en-US" dirty="0"/>
          </a:p>
        </p:txBody>
      </p:sp>
    </p:spTree>
    <p:extLst>
      <p:ext uri="{BB962C8B-B14F-4D97-AF65-F5344CB8AC3E}">
        <p14:creationId xmlns:p14="http://schemas.microsoft.com/office/powerpoint/2010/main" val="9511909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Endometrial Cancer!</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fontScale="92500" lnSpcReduction="10000"/>
          </a:bodyPr>
          <a:lstStyle/>
          <a:p>
            <a:pPr eaLnBrk="1" hangingPunct="1">
              <a:buClr>
                <a:schemeClr val="accent6"/>
              </a:buClr>
              <a:defRPr/>
            </a:pPr>
            <a:r>
              <a:rPr lang="en-US" sz="2200" dirty="0">
                <a:solidFill>
                  <a:srgbClr val="E1471D"/>
                </a:solidFill>
              </a:rPr>
              <a:t>CME/ABIM MOC</a:t>
            </a:r>
            <a:r>
              <a:rPr lang="en-US" sz="2200" dirty="0">
                <a:solidFill>
                  <a:srgbClr val="E1471D"/>
                </a:solidFill>
                <a:cs typeface="Calibri" panose="020F0502020204030204" pitchFamily="34" charset="0"/>
              </a:rPr>
              <a:t>‒</a:t>
            </a:r>
            <a:r>
              <a:rPr lang="en-US" sz="2200" dirty="0">
                <a:solidFill>
                  <a:srgbClr val="E1471D"/>
                </a:solidFill>
              </a:rPr>
              <a:t>certified “micro” text modules </a:t>
            </a:r>
            <a:r>
              <a:rPr lang="en-US" sz="2200" b="0" dirty="0"/>
              <a:t>and </a:t>
            </a:r>
            <a:r>
              <a:rPr lang="en-US" sz="2200" dirty="0">
                <a:solidFill>
                  <a:srgbClr val="E1471D"/>
                </a:solidFill>
              </a:rPr>
              <a:t>downloadable slidesets </a:t>
            </a:r>
            <a:r>
              <a:rPr lang="en-US" sz="2200" b="0" dirty="0"/>
              <a:t>on key clinical considerations in advanced endometrial cancer, from molecular testing to irAE care</a:t>
            </a:r>
          </a:p>
          <a:p>
            <a:pPr>
              <a:buClr>
                <a:schemeClr val="accent6"/>
              </a:buClr>
              <a:defRPr/>
            </a:pPr>
            <a:r>
              <a:rPr lang="en-US" sz="2200" dirty="0">
                <a:solidFill>
                  <a:srgbClr val="E1471D"/>
                </a:solidFill>
              </a:rPr>
              <a:t>“Call to Action” ClinicalThought commentary </a:t>
            </a:r>
            <a:r>
              <a:rPr lang="en-US" sz="2200" b="0" dirty="0"/>
              <a:t>with expert perspectives and survey data on key gaps in endometrial cancer care </a:t>
            </a:r>
          </a:p>
          <a:p>
            <a:pPr>
              <a:buClr>
                <a:schemeClr val="accent6"/>
              </a:buClr>
              <a:defRPr/>
            </a:pPr>
            <a:r>
              <a:rPr lang="en-US" sz="2200" dirty="0">
                <a:solidFill>
                  <a:srgbClr val="E1471D"/>
                </a:solidFill>
              </a:rPr>
              <a:t>Podcast </a:t>
            </a:r>
            <a:r>
              <a:rPr lang="en-US" sz="2200" b="0" dirty="0"/>
              <a:t>featuring a patient advocate and HCP discussing how to work together for equitable care</a:t>
            </a:r>
          </a:p>
          <a:p>
            <a:pPr>
              <a:buClr>
                <a:schemeClr val="tx2">
                  <a:lumMod val="20000"/>
                  <a:lumOff val="80000"/>
                </a:schemeClr>
              </a:buClr>
              <a:defRPr/>
            </a:pPr>
            <a:r>
              <a:rPr lang="en-US" sz="2200" dirty="0">
                <a:solidFill>
                  <a:srgbClr val="E1471D"/>
                </a:solidFill>
              </a:rPr>
              <a:t>Updates to Interactive Decision Support Tool </a:t>
            </a:r>
            <a:r>
              <a:rPr lang="en-US" sz="2200" b="0" dirty="0"/>
              <a:t>providing expert recommendations tailored to specific scenarios for patients with advanced endometrial cancer</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a:xfrm>
            <a:off x="514351" y="4856674"/>
            <a:ext cx="11283950" cy="1155939"/>
          </a:xfrm>
        </p:spPr>
        <p:txBody>
          <a:bodyPr/>
          <a:lstStyle/>
          <a:p>
            <a:pPr marL="0" indent="0">
              <a:buNone/>
            </a:pPr>
            <a:r>
              <a:rPr lang="en-US" sz="2400" b="1" dirty="0">
                <a:solidFill>
                  <a:srgbClr val="00823B"/>
                </a:solidFill>
                <a:hlinkClick r:id="rId3"/>
              </a:rPr>
              <a:t>clinicaloptions.com/EndometrialThinkTank</a:t>
            </a:r>
            <a:endParaRPr lang="en-US" sz="2400" b="1" dirty="0">
              <a:solidFill>
                <a:srgbClr val="00823B"/>
              </a:solidFill>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LongProperties xmlns="http://schemas.microsoft.com/office/2006/metadata/long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6551486D13B40A4584960BB8A3B549F2" ma:contentTypeVersion="1" ma:contentTypeDescription="Create a new document." ma:contentTypeScope="" ma:versionID="fce5548e204ac71431316baabac18add">
  <xsd:schema xmlns:xsd="http://www.w3.org/2001/XMLSchema" xmlns:xs="http://www.w3.org/2001/XMLSchema" xmlns:p="http://schemas.microsoft.com/office/2006/metadata/properties" xmlns:ns2="d54cbe69-32bd-412a-b004-9152f949605e" xmlns:ns3="ebdc3187-fc14-4abd-a135-b460d4e6c9a7" targetNamespace="http://schemas.microsoft.com/office/2006/metadata/properties" ma:root="true" ma:fieldsID="ace7a553dfc33bc084a4e33209848824" ns2:_="" ns3:_="">
    <xsd:import namespace="d54cbe69-32bd-412a-b004-9152f949605e"/>
    <xsd:import namespace="ebdc3187-fc14-4abd-a135-b460d4e6c9a7"/>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ebdc3187-fc14-4abd-a135-b460d4e6c9a7"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 with Slide Embeds"/>
          <xsd:enumeration value="Slides - Online (non-CME)"/>
          <xsd:enumeration value="Online Figures/Tables"/>
          <xsd:enumeration value="Outcomes - Questions"/>
          <xsd:enumeration value="Permiss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56M7VY3CDVN5-830320742-2</_dlc_DocId>
    <_dlc_DocIdUrl xmlns="d54cbe69-32bd-412a-b004-9152f949605e">
      <Url>https://intranet.clinicaloptions.com/mews/oncology/ONC_2023_Endometrial_Think_Tank_TM_(PRP6391)/CME_ABIM_MOC_Micro_Text_Module_with_Slides__3/_layouts/15/DocIdRedir.aspx?ID=56M7VY3CDVN5-830320742-2</Url>
      <Description>56M7VY3CDVN5-830320742-2</Description>
    </_dlc_DocIdUrl>
    <Document_x0020_Category xmlns="ebdc3187-fc14-4abd-a135-b460d4e6c9a7">Slides - Online (non-CME)</Document_x0020_Category>
  </documentManagement>
</p:properties>
</file>

<file path=customXml/itemProps1.xml><?xml version="1.0" encoding="utf-8"?>
<ds:datastoreItem xmlns:ds="http://schemas.openxmlformats.org/officeDocument/2006/customXml" ds:itemID="{FB6A3B72-5A3D-4B1B-BA91-50F10465782A}">
  <ds:schemaRefs>
    <ds:schemaRef ds:uri="http://schemas.microsoft.com/sharepoint/events"/>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C4A49EB7-C2B8-4DA0-970C-31BA361D72C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ebdc3187-fc14-4abd-a135-b460d4e6c9a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5BA55BC3-5A03-47C2-8EC3-D964C3B5E779}">
  <ds:schemaRefs>
    <ds:schemaRef ds:uri="http://purl.org/dc/terms/"/>
    <ds:schemaRef ds:uri="http://schemas.microsoft.com/office/infopath/2007/PartnerControls"/>
    <ds:schemaRef ds:uri="http://www.w3.org/XML/1998/namespace"/>
    <ds:schemaRef ds:uri="http://purl.org/dc/elements/1.1/"/>
    <ds:schemaRef ds:uri="http://schemas.microsoft.com/office/2006/metadata/properties"/>
    <ds:schemaRef ds:uri="http://schemas.microsoft.com/office/2006/documentManagement/types"/>
    <ds:schemaRef ds:uri="d54cbe69-32bd-412a-b004-9152f949605e"/>
    <ds:schemaRef ds:uri="ebdc3187-fc14-4abd-a135-b460d4e6c9a7"/>
    <ds:schemaRef ds:uri="http://purl.org/dc/dcmitype/"/>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emplate/>
  <TotalTime>17446</TotalTime>
  <Words>5385</Words>
  <Application>Microsoft Office PowerPoint</Application>
  <PresentationFormat>Widescreen</PresentationFormat>
  <Paragraphs>1313</Paragraphs>
  <Slides>20</Slides>
  <Notes>20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BlinkMacSystemFont</vt:lpstr>
      <vt:lpstr>Calibri</vt:lpstr>
      <vt:lpstr>Roboto</vt:lpstr>
      <vt:lpstr>Times</vt:lpstr>
      <vt:lpstr>Wingdings</vt:lpstr>
      <vt:lpstr>2022_CCO_Template</vt:lpstr>
      <vt:lpstr>Current Standard of Care for  Advanced Endometrial Cancer</vt:lpstr>
      <vt:lpstr>About These Slides</vt:lpstr>
      <vt:lpstr>Faculty Disclosures</vt:lpstr>
      <vt:lpstr>Endometrial Cancer: Overview</vt:lpstr>
      <vt:lpstr>Management of Newly Diagnosed or Relapsed/Recurrent EC</vt:lpstr>
      <vt:lpstr>TCGA Molecular Classification and Outcomes</vt:lpstr>
      <vt:lpstr>Recommendations for Molecular Testing to Inform Treatment Decisions in Endometrial Cancer</vt:lpstr>
      <vt:lpstr>HER2/neu Testing in Endometrial Cancer</vt:lpstr>
      <vt:lpstr>Standard of Care for Advanced or  Recurrent Endometrial Cancer</vt:lpstr>
      <vt:lpstr>ENGOT-EN6/GOG-3031/RUBY: Dostarlimab + CT in Primary Advanced or Recurrent EC</vt:lpstr>
      <vt:lpstr>ENGOT-EN6/GOG-3031/RUBY: PFS</vt:lpstr>
      <vt:lpstr>ENGOT-EN6/GOG-3031/RUBY:  OS in dMMR/MSI-H and pMMR/MSS </vt:lpstr>
      <vt:lpstr>ENGOT-EN6/GOG-3031/RUBY:  Investigator-Assessed Response</vt:lpstr>
      <vt:lpstr>NRG GY018: Pembrolizumab + CT in  Primary Advanced or Recurrent EC</vt:lpstr>
      <vt:lpstr>NRG GY018: PFS (per RECIST v1.1) in  dMMR and pMMR Cohorts</vt:lpstr>
      <vt:lpstr>Single-Agent Immunotherapies in  Recurrent Endometrial Cancer</vt:lpstr>
      <vt:lpstr>Study 309/KEYNOTE-775: Lenvatinib + Pembrolizumab After Platinum in Advanced EC</vt:lpstr>
      <vt:lpstr>Study 309/KEYNOTE-775: PFS and OS </vt:lpstr>
      <vt:lpstr>Study 309/KEYNOTE-775 Post Hoc Analysis:  PFS by Tumor Histology (pMMR Subgroup)</vt:lpstr>
      <vt:lpstr>Go Online for More CCO  Coverage of Endometrial Cancer!</vt:lpstr>
    </vt:vector>
  </TitlesOfParts>
  <Manager/>
  <Company>Preferred Company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Current Standard of Care for Advanced Endometrial Cancer</dc:title>
  <dc:subject/>
  <dc:creator>Preferred User</dc:creator>
  <cp:keywords/>
  <dc:description/>
  <cp:lastModifiedBy>Natalia Kolenko</cp:lastModifiedBy>
  <cp:revision>1080</cp:revision>
  <cp:lastPrinted>2016-09-26T20:21:49Z</cp:lastPrinted>
  <dcterms:created xsi:type="dcterms:W3CDTF">2005-05-27T15:08:01Z</dcterms:created>
  <dcterms:modified xsi:type="dcterms:W3CDTF">2023-09-05T18:39:05Z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f537f119-0ca9-4f8f-ad0f-87f7b5642364</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0x0101006551486D13B40A4584960BB8A3B549F2</vt:lpwstr>
  </property>
  <property fmtid="{D5CDD505-2E9C-101B-9397-08002B2CF9AE}" pid="9" name="MSIP_Label_792c8cef-6f2b-4af1-b4ac-d815ff795cd6_Enabled">
    <vt:lpwstr>true</vt:lpwstr>
  </property>
  <property fmtid="{D5CDD505-2E9C-101B-9397-08002B2CF9AE}" pid="10" name="MSIP_Label_792c8cef-6f2b-4af1-b4ac-d815ff795cd6_SetDate">
    <vt:lpwstr>2023-08-04T14:13:48Z</vt:lpwstr>
  </property>
  <property fmtid="{D5CDD505-2E9C-101B-9397-08002B2CF9AE}" pid="11" name="MSIP_Label_792c8cef-6f2b-4af1-b4ac-d815ff795cd6_Method">
    <vt:lpwstr>Standard</vt:lpwstr>
  </property>
  <property fmtid="{D5CDD505-2E9C-101B-9397-08002B2CF9AE}" pid="12" name="MSIP_Label_792c8cef-6f2b-4af1-b4ac-d815ff795cd6_Name">
    <vt:lpwstr>VUMC General</vt:lpwstr>
  </property>
  <property fmtid="{D5CDD505-2E9C-101B-9397-08002B2CF9AE}" pid="13" name="MSIP_Label_792c8cef-6f2b-4af1-b4ac-d815ff795cd6_SiteId">
    <vt:lpwstr>ef575030-1424-4ed8-b83c-12c533d879ab</vt:lpwstr>
  </property>
  <property fmtid="{D5CDD505-2E9C-101B-9397-08002B2CF9AE}" pid="14" name="MSIP_Label_792c8cef-6f2b-4af1-b4ac-d815ff795cd6_ActionId">
    <vt:lpwstr>084bde54-aee9-4ecd-bdce-a34d32b94806</vt:lpwstr>
  </property>
  <property fmtid="{D5CDD505-2E9C-101B-9397-08002B2CF9AE}" pid="15" name="MSIP_Label_792c8cef-6f2b-4af1-b4ac-d815ff795cd6_ContentBits">
    <vt:lpwstr>0</vt:lpwstr>
  </property>
</Properties>
</file>