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customXml/itemProps5.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654" r:id="rId6"/>
    <p:sldMasterId id="2147484668" r:id="rId7"/>
    <p:sldMasterId id="2147484677" r:id="rId8"/>
  </p:sldMasterIdLst>
  <p:notesMasterIdLst>
    <p:notesMasterId r:id="rId21"/>
  </p:notesMasterIdLst>
  <p:handoutMasterIdLst>
    <p:handoutMasterId r:id="rId22"/>
  </p:handoutMasterIdLst>
  <p:sldIdLst>
    <p:sldId id="321" r:id="rId9"/>
    <p:sldId id="308" r:id="rId10"/>
    <p:sldId id="544" r:id="rId11"/>
    <p:sldId id="263" r:id="rId12"/>
    <p:sldId id="538" r:id="rId13"/>
    <p:sldId id="552" r:id="rId14"/>
    <p:sldId id="554" r:id="rId15"/>
    <p:sldId id="555" r:id="rId16"/>
    <p:sldId id="548" r:id="rId17"/>
    <p:sldId id="549" r:id="rId18"/>
    <p:sldId id="556" r:id="rId19"/>
    <p:sldId id="553" r:id="rId20"/>
  </p:sldIdLst>
  <p:sldSz cx="12192000" cy="6858000"/>
  <p:notesSz cx="7315200" cy="9601200"/>
  <p:custDataLst>
    <p:tags r:id="rId23"/>
  </p:custDataLst>
  <p:defaultTex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4128" userDrawn="1">
          <p15:clr>
            <a:srgbClr val="A4A3A4"/>
          </p15:clr>
        </p15:guide>
        <p15:guide id="2" orient="horz" pos="1008" userDrawn="1">
          <p15:clr>
            <a:srgbClr val="A4A3A4"/>
          </p15:clr>
        </p15:guide>
        <p15:guide id="3" orient="horz" pos="4032" userDrawn="1">
          <p15:clr>
            <a:srgbClr val="A4A3A4"/>
          </p15:clr>
        </p15:guide>
        <p15:guide id="4" orient="horz" pos="151" userDrawn="1">
          <p15:clr>
            <a:srgbClr val="A4A3A4"/>
          </p15:clr>
        </p15:guide>
        <p15:guide id="5" orient="horz" pos="264" userDrawn="1">
          <p15:clr>
            <a:srgbClr val="A4A3A4"/>
          </p15:clr>
        </p15:guide>
        <p15:guide id="6" orient="horz" pos="3912" userDrawn="1">
          <p15:clr>
            <a:srgbClr val="A4A3A4"/>
          </p15:clr>
        </p15:guide>
        <p15:guide id="7" orient="horz" userDrawn="1">
          <p15:clr>
            <a:srgbClr val="A4A3A4"/>
          </p15:clr>
        </p15:guide>
        <p15:guide id="8" pos="329" userDrawn="1">
          <p15:clr>
            <a:srgbClr val="A4A3A4"/>
          </p15:clr>
        </p15:guide>
        <p15:guide id="9" pos="7407" userDrawn="1">
          <p15:clr>
            <a:srgbClr val="A4A3A4"/>
          </p15:clr>
        </p15:guide>
        <p15:guide id="10" pos="3864" userDrawn="1">
          <p15:clr>
            <a:srgbClr val="A4A3A4"/>
          </p15:clr>
        </p15:guide>
        <p15:guide id="11" pos="453" userDrawn="1">
          <p15:clr>
            <a:srgbClr val="A4A3A4"/>
          </p15:clr>
        </p15:guide>
        <p15:guide id="13" pos="7248" userDrawn="1">
          <p15:clr>
            <a:srgbClr val="A4A3A4"/>
          </p15:clr>
        </p15:guide>
      </p15:sldGuideLst>
    </p:ext>
    <p:ext uri="{2D200454-40CA-4A62-9FC3-DE9A4176ACB9}">
      <p15:notesGuideLst xmlns:p15="http://schemas.microsoft.com/office/powerpoint/2012/main">
        <p15:guide id="1" orient="horz" pos="3024">
          <p15:clr>
            <a:srgbClr val="A4A3A4"/>
          </p15:clr>
        </p15:guide>
        <p15:guide id="2" pos="230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aryn Gross" initials="TG" lastIdx="3" clrIdx="6"/>
  <p:cmAuthor id="2" name="Melanie Couton" initials="MAC" lastIdx="4" clrIdx="3"/>
  <p:cmAuthor id="3" name="ralfieri" initials="ra" lastIdx="2" clrIdx="8"/>
  <p:cmAuthor id="4" name="Megan Capel" initials="MC" lastIdx="11" clrIdx="0"/>
  <p:cmAuthor id="5" name="Andrew Bowser" initials="AB" lastIdx="8" clrIdx="2"/>
  <p:cmAuthor id="6" name="mcalloway" initials="mc" lastIdx="1" clrIdx="4"/>
  <p:cmAuthor id="7" name="agoldman" initials="a" lastIdx="4" clrIdx="9"/>
  <p:cmAuthor id="8" name="Devin Overbey" initials="DO" lastIdx="6" clrIdx="7"/>
  <p:cmAuthor id="9" name="Erik Brady" initials="EB" lastIdx="2" clrIdx="5"/>
  <p:cmAuthor id="10" name=" " initials="MAC" lastIdx="22" clrIdx="1"/>
  <p:cmAuthor id="11" name="alison.heintz@gmail.com" initials="a" lastIdx="5" clrIdx="10">
    <p:extLst>
      <p:ext uri="{19B8F6BF-5375-455C-9EA6-DF929625EA0E}">
        <p15:presenceInfo xmlns:p15="http://schemas.microsoft.com/office/powerpoint/2012/main" userId="1e1cc34837a9f52c" providerId="Windows Live"/>
      </p:ext>
    </p:extLst>
  </p:cmAuthor>
  <p:cmAuthor id="12" name="Sophia Kelley" initials="SK" lastIdx="1" clrIdx="11">
    <p:extLst>
      <p:ext uri="{19B8F6BF-5375-455C-9EA6-DF929625EA0E}">
        <p15:presenceInfo xmlns:p15="http://schemas.microsoft.com/office/powerpoint/2012/main" userId="S::skelley@clinicaloptions.com::16bcb5eb-2eda-4b05-8f8e-003f962fc12c" providerId="AD"/>
      </p:ext>
    </p:extLst>
  </p:cmAuthor>
  <p:cmAuthor id="13" name="LT Fowler" initials="LF" lastIdx="10" clrIdx="12">
    <p:extLst>
      <p:ext uri="{19B8F6BF-5375-455C-9EA6-DF929625EA0E}">
        <p15:presenceInfo xmlns:p15="http://schemas.microsoft.com/office/powerpoint/2012/main" userId="S::lfowler@practicingclinicians.com::bdc4c4d6-9ded-467c-b80c-330a0ea8ffe4" providerId="AD"/>
      </p:ext>
    </p:extLst>
  </p:cmAuthor>
  <p:cmAuthor id="14" name="Melanie Couton" initials="MC" lastIdx="1" clrIdx="13">
    <p:extLst>
      <p:ext uri="{19B8F6BF-5375-455C-9EA6-DF929625EA0E}">
        <p15:presenceInfo xmlns:p15="http://schemas.microsoft.com/office/powerpoint/2012/main" userId="ef8730672ba86646" providerId="Windows Live"/>
      </p:ext>
    </p:extLst>
  </p:cmAuthor>
  <p:cmAuthor id="15" name="aboecler@clinicaloptions.com" initials="a" lastIdx="1" clrIdx="14">
    <p:extLst>
      <p:ext uri="{19B8F6BF-5375-455C-9EA6-DF929625EA0E}">
        <p15:presenceInfo xmlns:p15="http://schemas.microsoft.com/office/powerpoint/2012/main" userId="aboecler@clinicaloptions.com" providerId="None"/>
      </p:ext>
    </p:extLst>
  </p:cmAuthor>
  <p:cmAuthor id="16" name="Gordon Kelley" initials="GK" lastIdx="11" clrIdx="15">
    <p:extLst>
      <p:ext uri="{19B8F6BF-5375-455C-9EA6-DF929625EA0E}">
        <p15:presenceInfo xmlns:p15="http://schemas.microsoft.com/office/powerpoint/2012/main" userId="S::gkelley@clinicaloptions.com::7e3d11cf-7436-4611-80d7-51121a63678e" providerId="AD"/>
      </p:ext>
    </p:extLst>
  </p:cmAuthor>
  <p:cmAuthor id="17" name="CLINICALOPTIONS\krosenthal" initials="C" lastIdx="18" clrIdx="16">
    <p:extLst>
      <p:ext uri="{19B8F6BF-5375-455C-9EA6-DF929625EA0E}">
        <p15:presenceInfo xmlns:p15="http://schemas.microsoft.com/office/powerpoint/2012/main" userId="CLINICALOPTIONS\krosenthal" providerId="None"/>
      </p:ext>
    </p:extLst>
  </p:cmAuthor>
  <p:cmAuthor id="18" name="Christy Seals" initials="CS" lastIdx="6" clrIdx="17">
    <p:extLst>
      <p:ext uri="{19B8F6BF-5375-455C-9EA6-DF929625EA0E}">
        <p15:presenceInfo xmlns:p15="http://schemas.microsoft.com/office/powerpoint/2012/main" userId="S::cseals@clinicaloptions.com::0852e532-1f9e-4bbf-9b56-be19a9543a3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1471D"/>
    <a:srgbClr val="00823B"/>
    <a:srgbClr val="015873"/>
    <a:srgbClr val="046376"/>
    <a:srgbClr val="013763"/>
    <a:srgbClr val="033453"/>
    <a:srgbClr val="006264"/>
    <a:srgbClr val="FDB338"/>
    <a:srgbClr val="682E74"/>
    <a:srgbClr val="05275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93296810-A885-4BE3-A3E7-6D5BEEA58F3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8892" autoAdjust="0"/>
    <p:restoredTop sz="80398" autoAdjust="0"/>
  </p:normalViewPr>
  <p:slideViewPr>
    <p:cSldViewPr snapToGrid="0">
      <p:cViewPr varScale="1">
        <p:scale>
          <a:sx n="103" d="100"/>
          <a:sy n="103" d="100"/>
        </p:scale>
        <p:origin x="114" y="96"/>
      </p:cViewPr>
      <p:guideLst>
        <p:guide orient="horz" pos="4128"/>
        <p:guide orient="horz" pos="1008"/>
        <p:guide orient="horz" pos="4032"/>
        <p:guide orient="horz" pos="151"/>
        <p:guide orient="horz" pos="264"/>
        <p:guide orient="horz" pos="3912"/>
        <p:guide orient="horz"/>
        <p:guide pos="329"/>
        <p:guide pos="7407"/>
        <p:guide pos="3864"/>
        <p:guide pos="453"/>
        <p:guide pos="7248"/>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p:scale>
          <a:sx n="1" d="2"/>
          <a:sy n="1" d="2"/>
        </p:scale>
        <p:origin x="0" y="0"/>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3.xml"/><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Master" Target="slideMasters/slideMaster2.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8.xml"/><Relationship Id="rId20" Type="http://schemas.openxmlformats.org/officeDocument/2006/relationships/slide" Target="slides/slide12.xml"/><Relationship Id="rId1" Type="http://schemas.openxmlformats.org/officeDocument/2006/relationships/customXml" Target="../customXml/item1.xml"/><Relationship Id="rId6" Type="http://schemas.openxmlformats.org/officeDocument/2006/relationships/slideMaster" Target="slideMasters/slideMaster1.xml"/><Relationship Id="rId11" Type="http://schemas.openxmlformats.org/officeDocument/2006/relationships/slide" Target="slides/slide3.xml"/><Relationship Id="rId24" Type="http://schemas.openxmlformats.org/officeDocument/2006/relationships/commentAuthors" Target="commentAuthors.xml"/><Relationship Id="rId5" Type="http://schemas.openxmlformats.org/officeDocument/2006/relationships/customXml" Target="../customXml/item5.xml"/><Relationship Id="rId15" Type="http://schemas.openxmlformats.org/officeDocument/2006/relationships/slide" Target="slides/slide7.xml"/><Relationship Id="rId23" Type="http://schemas.openxmlformats.org/officeDocument/2006/relationships/tags" Target="tags/tag1.xml"/><Relationship Id="rId28" Type="http://schemas.openxmlformats.org/officeDocument/2006/relationships/tableStyles" Target="tableStyles.xml"/><Relationship Id="rId10" Type="http://schemas.openxmlformats.org/officeDocument/2006/relationships/slide" Target="slides/slide2.xml"/><Relationship Id="rId19" Type="http://schemas.openxmlformats.org/officeDocument/2006/relationships/slide" Target="slides/slide11.xml"/><Relationship Id="rId4" Type="http://schemas.openxmlformats.org/officeDocument/2006/relationships/customXml" Target="../customXml/item4.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handoutMaster" Target="handoutMasters/handoutMaster1.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277" name="Rectangle 5">
            <a:extLst>
              <a:ext uri="{FF2B5EF4-FFF2-40B4-BE49-F238E27FC236}">
                <a16:creationId xmlns:a16="http://schemas.microsoft.com/office/drawing/2014/main" id="{E716B656-43AE-41BF-A9E6-BDC9338EEE72}"/>
              </a:ext>
            </a:extLst>
          </p:cNvPr>
          <p:cNvSpPr>
            <a:spLocks noGrp="1" noChangeArrowheads="1"/>
          </p:cNvSpPr>
          <p:nvPr>
            <p:ph type="sldNum" sz="quarter" idx="3"/>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A101DA4B-1035-4FD7-BAE8-D36163A25DF6}" type="slidenum">
              <a:rPr lang="en-US" altLang="en-US"/>
              <a:pPr>
                <a:defRPr/>
              </a:pPr>
              <a:t>‹#›</a:t>
            </a:fld>
            <a:endParaRPr lang="en-US" altLang="en-US" dirty="0"/>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FCE45961-8EBC-4ABB-A06F-A2AB0FB72820}"/>
              </a:ext>
            </a:extLst>
          </p:cNvPr>
          <p:cNvSpPr>
            <a:spLocks noGrp="1" noChangeArrowheads="1"/>
          </p:cNvSpPr>
          <p:nvPr>
            <p:ph type="hdr" sz="quarter"/>
          </p:nvPr>
        </p:nvSpPr>
        <p:spPr bwMode="auto">
          <a:xfrm>
            <a:off x="0"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40963" name="Rectangle 3">
            <a:extLst>
              <a:ext uri="{FF2B5EF4-FFF2-40B4-BE49-F238E27FC236}">
                <a16:creationId xmlns:a16="http://schemas.microsoft.com/office/drawing/2014/main" id="{69A9B635-F3A6-4A6C-A2A7-3BE84F317E1C}"/>
              </a:ext>
            </a:extLst>
          </p:cNvPr>
          <p:cNvSpPr>
            <a:spLocks noGrp="1" noChangeArrowheads="1"/>
          </p:cNvSpPr>
          <p:nvPr>
            <p:ph type="dt" idx="1"/>
          </p:nvPr>
        </p:nvSpPr>
        <p:spPr bwMode="auto">
          <a:xfrm>
            <a:off x="4143375"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algn="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5124" name="Rectangle 4">
            <a:extLst>
              <a:ext uri="{FF2B5EF4-FFF2-40B4-BE49-F238E27FC236}">
                <a16:creationId xmlns:a16="http://schemas.microsoft.com/office/drawing/2014/main" id="{3F91814F-6E8B-4495-875C-BBC65746A25E}"/>
              </a:ext>
            </a:extLst>
          </p:cNvPr>
          <p:cNvSpPr>
            <a:spLocks noGrp="1" noRot="1" noChangeAspect="1" noChangeArrowheads="1" noTextEdit="1"/>
          </p:cNvSpPr>
          <p:nvPr>
            <p:ph type="sldImg" idx="2"/>
          </p:nvPr>
        </p:nvSpPr>
        <p:spPr bwMode="auto">
          <a:xfrm>
            <a:off x="457200" y="720725"/>
            <a:ext cx="6400800" cy="36004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5" name="Rectangle 5">
            <a:extLst>
              <a:ext uri="{FF2B5EF4-FFF2-40B4-BE49-F238E27FC236}">
                <a16:creationId xmlns:a16="http://schemas.microsoft.com/office/drawing/2014/main" id="{3575FA76-5996-41B2-807C-74C521B1881C}"/>
              </a:ext>
            </a:extLst>
          </p:cNvPr>
          <p:cNvSpPr>
            <a:spLocks noGrp="1" noChangeArrowheads="1"/>
          </p:cNvSpPr>
          <p:nvPr>
            <p:ph type="body" sz="quarter" idx="3"/>
          </p:nvPr>
        </p:nvSpPr>
        <p:spPr bwMode="auto">
          <a:xfrm>
            <a:off x="731838" y="4560888"/>
            <a:ext cx="5851525" cy="4319587"/>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0966" name="Rectangle 6">
            <a:extLst>
              <a:ext uri="{FF2B5EF4-FFF2-40B4-BE49-F238E27FC236}">
                <a16:creationId xmlns:a16="http://schemas.microsoft.com/office/drawing/2014/main" id="{EE30801C-5D2D-4989-97AF-1BB6980EDA53}"/>
              </a:ext>
            </a:extLst>
          </p:cNvPr>
          <p:cNvSpPr>
            <a:spLocks noGrp="1" noChangeArrowheads="1"/>
          </p:cNvSpPr>
          <p:nvPr>
            <p:ph type="ftr" sz="quarter" idx="4"/>
          </p:nvPr>
        </p:nvSpPr>
        <p:spPr bwMode="auto">
          <a:xfrm>
            <a:off x="0" y="9120188"/>
            <a:ext cx="3503613"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eaLnBrk="1" hangingPunct="1">
              <a:lnSpc>
                <a:spcPct val="100000"/>
              </a:lnSpc>
              <a:spcBef>
                <a:spcPct val="0"/>
              </a:spcBef>
              <a:spcAft>
                <a:spcPct val="0"/>
              </a:spcAft>
              <a:buClrTx/>
              <a:buFontTx/>
              <a:buNone/>
              <a:defRPr sz="1000" b="0">
                <a:latin typeface="Arial" charset="0"/>
                <a:cs typeface="+mn-cs"/>
              </a:defRPr>
            </a:lvl1pPr>
          </a:lstStyle>
          <a:p>
            <a:pPr>
              <a:defRPr/>
            </a:pPr>
            <a:r>
              <a:rPr lang="en-US" dirty="0"/>
              <a:t>©2012 Clinical Care Options, LLC. All rights reserved</a:t>
            </a:r>
          </a:p>
        </p:txBody>
      </p:sp>
      <p:sp>
        <p:nvSpPr>
          <p:cNvPr id="40967" name="Rectangle 7">
            <a:extLst>
              <a:ext uri="{FF2B5EF4-FFF2-40B4-BE49-F238E27FC236}">
                <a16:creationId xmlns:a16="http://schemas.microsoft.com/office/drawing/2014/main" id="{83D8BBC4-4244-4B4D-899A-EE5002DAC7CD}"/>
              </a:ext>
            </a:extLst>
          </p:cNvPr>
          <p:cNvSpPr>
            <a:spLocks noGrp="1" noChangeArrowheads="1"/>
          </p:cNvSpPr>
          <p:nvPr>
            <p:ph type="sldNum" sz="quarter" idx="5"/>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2FB72F01-6714-4A31-8C22-8E0F1B091B56}" type="slidenum">
              <a:rPr lang="en-US" altLang="en-US"/>
              <a:pPr>
                <a:defRPr/>
              </a:pPr>
              <a:t>‹#›</a:t>
            </a:fld>
            <a:endParaRPr lang="en-US" alt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a:t>
            </a:fld>
            <a:endParaRPr lang="en-US" altLang="en-US" dirty="0"/>
          </a:p>
        </p:txBody>
      </p:sp>
    </p:spTree>
    <p:extLst>
      <p:ext uri="{BB962C8B-B14F-4D97-AF65-F5344CB8AC3E}">
        <p14:creationId xmlns:p14="http://schemas.microsoft.com/office/powerpoint/2010/main" val="1265756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55C8260-42BC-4921-8D33-58809AC7BE3C}" type="slidenum">
              <a:rPr lang="en-US" altLang="en-US" smtClean="0"/>
              <a:pPr>
                <a:spcBef>
                  <a:spcPct val="0"/>
                </a:spcBef>
              </a:pPr>
              <a:t>2</a:t>
            </a:fld>
            <a:endParaRPr lang="en-US" altLang="en-US" dirty="0"/>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solidFill>
                  <a:srgbClr val="FEFDDE"/>
                </a:solidFill>
                <a:latin typeface="Arial" panose="020B0604020202020204" pitchFamily="34" charset="0"/>
              </a:rPr>
              <a:t>Disclaimer: The materials published on the Clinical Care Options website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dirty="0">
              <a:solidFill>
                <a:srgbClr val="FEFDDE"/>
              </a:solidFill>
              <a:latin typeface="Arial" panose="020B0604020202020204" pitchFamily="34" charset="0"/>
            </a:endParaRPr>
          </a:p>
          <a:p>
            <a:endParaRPr lang="en-US" altLang="en-US" dirty="0">
              <a:latin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b="0" i="1" dirty="0"/>
              <a:t>AE, adverse </a:t>
            </a:r>
            <a:r>
              <a:rPr lang="en-US" sz="1200" b="0" i="1" kern="1200" dirty="0">
                <a:solidFill>
                  <a:schemeClr val="tx1"/>
                </a:solidFill>
                <a:latin typeface="Arial" charset="0"/>
                <a:ea typeface="+mn-ea"/>
                <a:cs typeface="+mn-cs"/>
              </a:rPr>
              <a:t>event; AVO, acalabrutinib/venetoclax/obinutuzumab; BOVen, </a:t>
            </a:r>
            <a:r>
              <a:rPr lang="en-GB" sz="1200" b="0" i="1" kern="1200" dirty="0">
                <a:solidFill>
                  <a:schemeClr val="tx1"/>
                </a:solidFill>
                <a:latin typeface="Arial" charset="0"/>
                <a:ea typeface="+mn-ea"/>
                <a:cs typeface="+mn-cs"/>
              </a:rPr>
              <a:t>zanubrutinib/</a:t>
            </a:r>
            <a:r>
              <a:rPr lang="en-US" sz="1200" b="0" i="1" kern="1200" dirty="0">
                <a:solidFill>
                  <a:schemeClr val="tx1"/>
                </a:solidFill>
                <a:latin typeface="Arial" charset="0"/>
                <a:ea typeface="+mn-ea"/>
                <a:cs typeface="+mn-cs"/>
              </a:rPr>
              <a:t>venetoclax/obinutuzumab; CLL, chronic lymphocytic leukemia; IVO, ibrutinib/venetoclax/obinutuzumab; R/R, relapsed/refractory.</a:t>
            </a:r>
          </a:p>
          <a:p>
            <a:endParaRPr lang="en-US" b="0" i="1"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a:t>
            </a:fld>
            <a:endParaRPr lang="en-US" altLang="en-US" dirty="0"/>
          </a:p>
        </p:txBody>
      </p:sp>
    </p:spTree>
    <p:extLst>
      <p:ext uri="{BB962C8B-B14F-4D97-AF65-F5344CB8AC3E}">
        <p14:creationId xmlns:p14="http://schemas.microsoft.com/office/powerpoint/2010/main" val="30577875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err="1"/>
              <a:t>Acala</a:t>
            </a:r>
            <a:r>
              <a:rPr lang="en-US" i="1" dirty="0"/>
              <a:t>, acalabrutinib; ANC, absolute neutrophil count; AVO, acalabrutinib/venetoclax/obinutuzumab; BM, bone marrow; CLL, chronic lymphocytic leukemia; CrCl, creatinine clearance; BM, bone marrow; ECOG, Eastern Cooperative Oncology Group; EFS, event-free survival; HSV, herpes simplex virus; </a:t>
            </a:r>
            <a:r>
              <a:rPr lang="en-US" i="1" dirty="0" err="1"/>
              <a:t>iwCLL</a:t>
            </a:r>
            <a:r>
              <a:rPr lang="en-US" i="1" dirty="0"/>
              <a:t>, International Workshop on Chronic Lymphocytic Leukemia; MRD, measurable residual disease; ORR, overall response rate; PD, progressive disease; PFS, progression-free survival; PJP, pneumocystis </a:t>
            </a:r>
            <a:r>
              <a:rPr lang="en-US" i="1" dirty="0" err="1"/>
              <a:t>jirovecii</a:t>
            </a:r>
            <a:r>
              <a:rPr lang="en-US" i="1" dirty="0"/>
              <a:t> pneumonia; PLL, prolymphocytic leukemia; PLT, platelets; PS, performance status; SD, stable disease; SLL, small lymphocytic lymphoma; uMRD, undetectable measurable residual disease; VZV, varicella zoster virus.</a:t>
            </a:r>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4</a:t>
            </a:fld>
            <a:endParaRPr lang="en-US" altLang="en-US" dirty="0"/>
          </a:p>
        </p:txBody>
      </p:sp>
    </p:spTree>
    <p:extLst>
      <p:ext uri="{BB962C8B-B14F-4D97-AF65-F5344CB8AC3E}">
        <p14:creationId xmlns:p14="http://schemas.microsoft.com/office/powerpoint/2010/main" val="8938735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AVO, acalabrutinib/venetoclax/obinutuzumab; CLL, chronic lymphocytic leukemia; ECOG, Eastern Cooperative Oncology Group; PS, performance status; WBC, white blood cell.</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5</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6413506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AVO, acalabrutinib/venetoclax/obinutuzumab; BM, bone marrow; CLL, chronic lymphocytic leukemia; CR, complete response; iwCLL, </a:t>
            </a:r>
            <a:r>
              <a:rPr lang="en-GB" b="0" i="1" u="none" strike="noStrike" dirty="0">
                <a:solidFill>
                  <a:srgbClr val="4D5156"/>
                </a:solidFill>
                <a:effectLst/>
                <a:latin typeface="arial" panose="020B0604020202020204" pitchFamily="34" charset="0"/>
              </a:rPr>
              <a:t>International Workshop on Chronic Lymphocytic Leukemia; </a:t>
            </a:r>
            <a:r>
              <a:rPr lang="en-US" i="1" dirty="0"/>
              <a:t>MRD, measurable residual disease; PR, partial response.</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6</a:t>
            </a:fld>
            <a:endParaRPr lang="en-US" altLang="en-US" dirty="0"/>
          </a:p>
        </p:txBody>
      </p:sp>
    </p:spTree>
    <p:extLst>
      <p:ext uri="{BB962C8B-B14F-4D97-AF65-F5344CB8AC3E}">
        <p14:creationId xmlns:p14="http://schemas.microsoft.com/office/powerpoint/2010/main" val="218474214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AVO, acalabrutinib/venetoclax/obinutuzumab; CLL, chronic lymphocytic leukemia; MRD, measurable residual disease.</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7</a:t>
            </a:fld>
            <a:endParaRPr lang="en-US" altLang="en-US" dirty="0"/>
          </a:p>
        </p:txBody>
      </p:sp>
    </p:spTree>
    <p:extLst>
      <p:ext uri="{BB962C8B-B14F-4D97-AF65-F5344CB8AC3E}">
        <p14:creationId xmlns:p14="http://schemas.microsoft.com/office/powerpoint/2010/main" val="352863192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AVO, acalabrutinib/venetoclax/obinutuzumab; CLL, chronic lymphocytic leukemia; CR, complete response; iwCLL, </a:t>
            </a:r>
            <a:r>
              <a:rPr lang="en-GB" b="0" i="1" u="none" strike="noStrike" dirty="0">
                <a:solidFill>
                  <a:srgbClr val="4D5156"/>
                </a:solidFill>
                <a:effectLst/>
                <a:latin typeface="arial" panose="020B0604020202020204" pitchFamily="34" charset="0"/>
              </a:rPr>
              <a:t>International Workshop on Chronic Lymphocytic Leukemia; MRD, measurable residual disease; </a:t>
            </a:r>
            <a:r>
              <a:rPr lang="en-US" i="1" dirty="0"/>
              <a:t>NGS, </a:t>
            </a:r>
            <a:r>
              <a:rPr lang="en-US" sz="1200" i="1" dirty="0"/>
              <a:t>n</a:t>
            </a:r>
            <a:r>
              <a:rPr lang="en-US" altLang="en-US" sz="1200" i="1" dirty="0"/>
              <a:t>ext-generation sequencing; PR, partial response.</a:t>
            </a:r>
            <a:endParaRPr lang="en-US" i="1"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8</a:t>
            </a:fld>
            <a:endParaRPr lang="en-US" altLang="en-US" dirty="0"/>
          </a:p>
        </p:txBody>
      </p:sp>
    </p:spTree>
    <p:extLst>
      <p:ext uri="{BB962C8B-B14F-4D97-AF65-F5344CB8AC3E}">
        <p14:creationId xmlns:p14="http://schemas.microsoft.com/office/powerpoint/2010/main" val="282606164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AE, adverse event; ALT, alanine aminotransferase; AVO, acalabrutinib/venetoclax/obinutuzumab; CLL, chronic lymphocytic leukemia; GERD, gastrointestinal reflux disease; IRR, infusion-related reaction.</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9</a:t>
            </a:fld>
            <a:endParaRPr lang="en-US" altLang="en-US" dirty="0"/>
          </a:p>
        </p:txBody>
      </p:sp>
    </p:spTree>
    <p:extLst>
      <p:ext uri="{BB962C8B-B14F-4D97-AF65-F5344CB8AC3E}">
        <p14:creationId xmlns:p14="http://schemas.microsoft.com/office/powerpoint/2010/main" val="50382682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AVO, acalabrutinib/venetoclax/obinutuzumab; CLL, chronic lymphocytic leukemia; CR, complete response; DLBCL, diffuse large B-cell lymphoma.</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10</a:t>
            </a:fld>
            <a:endParaRPr lang="en-US" altLang="en-US" dirty="0"/>
          </a:p>
        </p:txBody>
      </p:sp>
    </p:spTree>
    <p:extLst>
      <p:ext uri="{BB962C8B-B14F-4D97-AF65-F5344CB8AC3E}">
        <p14:creationId xmlns:p14="http://schemas.microsoft.com/office/powerpoint/2010/main" val="16547157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AE, adverse event; BM, bone marrow; AVO, acalabrutinib/venetoclax/obinutuzumab; CLL, chronic lymphocytic leukemia; MRD, measurable residual disease; PFS, progression-free survival.</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11</a:t>
            </a:fld>
            <a:endParaRPr lang="en-US" altLang="en-US" dirty="0"/>
          </a:p>
        </p:txBody>
      </p:sp>
    </p:spTree>
    <p:extLst>
      <p:ext uri="{BB962C8B-B14F-4D97-AF65-F5344CB8AC3E}">
        <p14:creationId xmlns:p14="http://schemas.microsoft.com/office/powerpoint/2010/main" val="321955335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52293E11-97E1-4AFF-B992-260501D5E438}"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12</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g"/><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F05D0D76-197A-28C6-4CE1-8BC6D49D6130}"/>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18" name="Rectangle 55">
            <a:extLst>
              <a:ext uri="{FF2B5EF4-FFF2-40B4-BE49-F238E27FC236}">
                <a16:creationId xmlns:a16="http://schemas.microsoft.com/office/drawing/2014/main" id="{3999D7C8-A96D-F833-4A82-8C6424D337FB}"/>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a:t>Click to edit Master title style</a:t>
            </a:r>
          </a:p>
        </p:txBody>
      </p:sp>
      <p:cxnSp>
        <p:nvCxnSpPr>
          <p:cNvPr id="20" name="Straight Connector 19">
            <a:extLst>
              <a:ext uri="{FF2B5EF4-FFF2-40B4-BE49-F238E27FC236}">
                <a16:creationId xmlns:a16="http://schemas.microsoft.com/office/drawing/2014/main" id="{5CB8A8DD-7358-E137-C572-52BDA935DE7F}"/>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21" name="Picture 20" descr="Icon&#10;&#10;Description automatically generated">
            <a:extLst>
              <a:ext uri="{FF2B5EF4-FFF2-40B4-BE49-F238E27FC236}">
                <a16:creationId xmlns:a16="http://schemas.microsoft.com/office/drawing/2014/main" id="{C84825E9-B87F-902C-0A9B-54BF88485AB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443030" y="5754237"/>
            <a:ext cx="2307156" cy="798963"/>
          </a:xfrm>
          <a:prstGeom prst="rect">
            <a:avLst/>
          </a:prstGeom>
        </p:spPr>
      </p:pic>
    </p:spTree>
    <p:extLst>
      <p:ext uri="{BB962C8B-B14F-4D97-AF65-F5344CB8AC3E}">
        <p14:creationId xmlns:p14="http://schemas.microsoft.com/office/powerpoint/2010/main" val="25789014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955099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4" name="Group 3">
            <a:extLst>
              <a:ext uri="{FF2B5EF4-FFF2-40B4-BE49-F238E27FC236}">
                <a16:creationId xmlns:a16="http://schemas.microsoft.com/office/drawing/2014/main" id="{9790703F-E851-1D5A-99B7-43DBD5482698}"/>
              </a:ext>
            </a:extLst>
          </p:cNvPr>
          <p:cNvGrpSpPr/>
          <p:nvPr userDrawn="1"/>
        </p:nvGrpSpPr>
        <p:grpSpPr>
          <a:xfrm>
            <a:off x="9392911" y="6212702"/>
            <a:ext cx="2488502" cy="450134"/>
            <a:chOff x="9392911" y="6212702"/>
            <a:chExt cx="2488502" cy="450134"/>
          </a:xfrm>
        </p:grpSpPr>
        <p:pic>
          <p:nvPicPr>
            <p:cNvPr id="5" name="Picture 4" descr="Icon&#10;&#10;Description automatically generated">
              <a:extLst>
                <a:ext uri="{FF2B5EF4-FFF2-40B4-BE49-F238E27FC236}">
                  <a16:creationId xmlns:a16="http://schemas.microsoft.com/office/drawing/2014/main" id="{C714CC1E-7921-3200-C137-F7ADAA9532C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6" name="Rectangle 8">
              <a:extLst>
                <a:ext uri="{FF2B5EF4-FFF2-40B4-BE49-F238E27FC236}">
                  <a16:creationId xmlns:a16="http://schemas.microsoft.com/office/drawing/2014/main" id="{79882158-D8CB-A63B-35E5-FF6D03999CD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3198321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pic>
        <p:nvPicPr>
          <p:cNvPr id="6" name="Picture 5" descr="Icon&#10;&#10;Description automatically generated">
            <a:extLst>
              <a:ext uri="{FF2B5EF4-FFF2-40B4-BE49-F238E27FC236}">
                <a16:creationId xmlns:a16="http://schemas.microsoft.com/office/drawing/2014/main" id="{A10CE991-EF19-4C89-B2F1-8D342C72985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034666" y="5556666"/>
            <a:ext cx="3154680" cy="1092459"/>
          </a:xfrm>
          <a:prstGeom prst="rect">
            <a:avLst/>
          </a:prstGeom>
        </p:spPr>
      </p:pic>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117007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909282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4B831F98-D110-9641-0056-3FFA4445A199}"/>
              </a:ext>
            </a:extLst>
          </p:cNvPr>
          <p:cNvGrpSpPr/>
          <p:nvPr userDrawn="1"/>
        </p:nvGrpSpPr>
        <p:grpSpPr>
          <a:xfrm>
            <a:off x="9392911" y="6212702"/>
            <a:ext cx="2488502" cy="450134"/>
            <a:chOff x="9392911" y="6212702"/>
            <a:chExt cx="2488502" cy="450134"/>
          </a:xfrm>
        </p:grpSpPr>
        <p:pic>
          <p:nvPicPr>
            <p:cNvPr id="6" name="Picture 5" descr="Icon&#10;&#10;Description automatically generated">
              <a:extLst>
                <a:ext uri="{FF2B5EF4-FFF2-40B4-BE49-F238E27FC236}">
                  <a16:creationId xmlns:a16="http://schemas.microsoft.com/office/drawing/2014/main" id="{2C5D1AC3-8115-5D46-33CE-6C6B521292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7" name="Rectangle 8">
              <a:extLst>
                <a:ext uri="{FF2B5EF4-FFF2-40B4-BE49-F238E27FC236}">
                  <a16:creationId xmlns:a16="http://schemas.microsoft.com/office/drawing/2014/main" id="{FF667ED7-9C0E-2D48-F6BB-0BF8DBEF1D59}"/>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3486000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796723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A188367A-EE46-1DDA-2AFE-9C628EB72449}"/>
              </a:ext>
            </a:extLst>
          </p:cNvPr>
          <p:cNvGrpSpPr/>
          <p:nvPr userDrawn="1"/>
        </p:nvGrpSpPr>
        <p:grpSpPr>
          <a:xfrm>
            <a:off x="9392911" y="6212702"/>
            <a:ext cx="2488502" cy="450134"/>
            <a:chOff x="9392911" y="6212702"/>
            <a:chExt cx="2488502" cy="450134"/>
          </a:xfrm>
        </p:grpSpPr>
        <p:pic>
          <p:nvPicPr>
            <p:cNvPr id="6" name="Picture 5" descr="Icon&#10;&#10;Description automatically generated">
              <a:extLst>
                <a:ext uri="{FF2B5EF4-FFF2-40B4-BE49-F238E27FC236}">
                  <a16:creationId xmlns:a16="http://schemas.microsoft.com/office/drawing/2014/main" id="{35BBB51B-0D41-5485-99A1-BEEAE260796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7" name="Rectangle 8">
              <a:extLst>
                <a:ext uri="{FF2B5EF4-FFF2-40B4-BE49-F238E27FC236}">
                  <a16:creationId xmlns:a16="http://schemas.microsoft.com/office/drawing/2014/main" id="{F3F85628-F902-1363-8D50-72542C0A0300}"/>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5872089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35005545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grpSp>
        <p:nvGrpSpPr>
          <p:cNvPr id="3" name="Group 2">
            <a:extLst>
              <a:ext uri="{FF2B5EF4-FFF2-40B4-BE49-F238E27FC236}">
                <a16:creationId xmlns:a16="http://schemas.microsoft.com/office/drawing/2014/main" id="{88B87460-1489-A7E6-C388-913BBD640CAB}"/>
              </a:ext>
            </a:extLst>
          </p:cNvPr>
          <p:cNvGrpSpPr/>
          <p:nvPr userDrawn="1"/>
        </p:nvGrpSpPr>
        <p:grpSpPr>
          <a:xfrm>
            <a:off x="9392911" y="6212702"/>
            <a:ext cx="2488502" cy="450134"/>
            <a:chOff x="9392911" y="6212702"/>
            <a:chExt cx="2488502" cy="450134"/>
          </a:xfrm>
        </p:grpSpPr>
        <p:pic>
          <p:nvPicPr>
            <p:cNvPr id="4" name="Picture 3" descr="Icon&#10;&#10;Description automatically generated">
              <a:extLst>
                <a:ext uri="{FF2B5EF4-FFF2-40B4-BE49-F238E27FC236}">
                  <a16:creationId xmlns:a16="http://schemas.microsoft.com/office/drawing/2014/main" id="{73676601-6D49-45FB-EFC9-9A6CC1B205E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5" name="Rectangle 8">
              <a:extLst>
                <a:ext uri="{FF2B5EF4-FFF2-40B4-BE49-F238E27FC236}">
                  <a16:creationId xmlns:a16="http://schemas.microsoft.com/office/drawing/2014/main" id="{0DEFDF9E-3F9A-D373-496E-25B367379078}"/>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8730612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56377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E363C55A-914A-0A48-C77B-4197A1E975AA}"/>
              </a:ext>
            </a:extLst>
          </p:cNvPr>
          <p:cNvGrpSpPr/>
          <p:nvPr userDrawn="1"/>
        </p:nvGrpSpPr>
        <p:grpSpPr>
          <a:xfrm>
            <a:off x="9392911" y="6212702"/>
            <a:ext cx="2488502" cy="450134"/>
            <a:chOff x="9392911" y="6212702"/>
            <a:chExt cx="2488502" cy="450134"/>
          </a:xfrm>
        </p:grpSpPr>
        <p:pic>
          <p:nvPicPr>
            <p:cNvPr id="3" name="Picture 2" descr="Icon&#10;&#10;Description automatically generated">
              <a:extLst>
                <a:ext uri="{FF2B5EF4-FFF2-40B4-BE49-F238E27FC236}">
                  <a16:creationId xmlns:a16="http://schemas.microsoft.com/office/drawing/2014/main" id="{06CCC797-5A17-A9B2-5D2C-FD83170EF39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4" name="Rectangle 8">
              <a:extLst>
                <a:ext uri="{FF2B5EF4-FFF2-40B4-BE49-F238E27FC236}">
                  <a16:creationId xmlns:a16="http://schemas.microsoft.com/office/drawing/2014/main" id="{518B5643-1F48-822D-8A06-E9F357ED9FFC}"/>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6768160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pic>
        <p:nvPicPr>
          <p:cNvPr id="9" name="Picture 8" descr="Icon&#10;&#10;Description automatically generated">
            <a:extLst>
              <a:ext uri="{FF2B5EF4-FFF2-40B4-BE49-F238E27FC236}">
                <a16:creationId xmlns:a16="http://schemas.microsoft.com/office/drawing/2014/main" id="{3DD1DBC1-47DC-4810-B88C-6E04405379EF}"/>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034666" y="5556666"/>
            <a:ext cx="3154680" cy="1092459"/>
          </a:xfrm>
          <a:prstGeom prst="rect">
            <a:avLst/>
          </a:prstGeom>
        </p:spPr>
      </p:pic>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3058027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D5AE0D20-52C4-48A2-89D4-172F2B1999E4}"/>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20" name="Rectangle 55">
            <a:extLst>
              <a:ext uri="{FF2B5EF4-FFF2-40B4-BE49-F238E27FC236}">
                <a16:creationId xmlns:a16="http://schemas.microsoft.com/office/drawing/2014/main" id="{BF36614D-B8F2-481E-A87C-8DAC5BE9301F}"/>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dirty="0"/>
              <a:t>Click to edit Master title style</a:t>
            </a:r>
          </a:p>
        </p:txBody>
      </p:sp>
      <p:cxnSp>
        <p:nvCxnSpPr>
          <p:cNvPr id="23" name="Straight Connector 22">
            <a:extLst>
              <a:ext uri="{FF2B5EF4-FFF2-40B4-BE49-F238E27FC236}">
                <a16:creationId xmlns:a16="http://schemas.microsoft.com/office/drawing/2014/main" id="{26515A54-8674-49F7-B1B4-23E0F7F8AB6D}"/>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7" name="Picture 6" descr="A picture containing graphical user interface&#10;&#10;Description automatically generated">
            <a:extLst>
              <a:ext uri="{FF2B5EF4-FFF2-40B4-BE49-F238E27FC236}">
                <a16:creationId xmlns:a16="http://schemas.microsoft.com/office/drawing/2014/main" id="{1AE0BAE1-3D36-4D10-A7AD-BD8590621F2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443032" y="5361711"/>
            <a:ext cx="2307155" cy="1231685"/>
          </a:xfrm>
          <a:prstGeom prst="rect">
            <a:avLst/>
          </a:prstGeom>
        </p:spPr>
      </p:pic>
    </p:spTree>
    <p:extLst>
      <p:ext uri="{BB962C8B-B14F-4D97-AF65-F5344CB8AC3E}">
        <p14:creationId xmlns:p14="http://schemas.microsoft.com/office/powerpoint/2010/main" val="309645329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31983332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pic>
        <p:nvPicPr>
          <p:cNvPr id="7" name="Picture 6" descr="A picture containing icon&#10;&#10;Description automatically generated">
            <a:extLst>
              <a:ext uri="{FF2B5EF4-FFF2-40B4-BE49-F238E27FC236}">
                <a16:creationId xmlns:a16="http://schemas.microsoft.com/office/drawing/2014/main" id="{04DEA507-47F0-47F5-8FDD-F2A67A5FC6F2}"/>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b="38790"/>
          <a:stretch/>
        </p:blipFill>
        <p:spPr>
          <a:xfrm>
            <a:off x="9034667" y="5560297"/>
            <a:ext cx="3157333" cy="1029416"/>
          </a:xfrm>
          <a:prstGeom prst="rect">
            <a:avLst/>
          </a:prstGeom>
        </p:spPr>
      </p:pic>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endParaRPr lang="en-US" dirty="0"/>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9" name="Straight Connector 8">
            <a:extLst>
              <a:ext uri="{FF2B5EF4-FFF2-40B4-BE49-F238E27FC236}">
                <a16:creationId xmlns:a16="http://schemas.microsoft.com/office/drawing/2014/main" id="{CA1E1C1F-8052-4D46-95F6-4763DA532C1B}"/>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1935401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94629858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01643304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spTree>
    <p:extLst>
      <p:ext uri="{BB962C8B-B14F-4D97-AF65-F5344CB8AC3E}">
        <p14:creationId xmlns:p14="http://schemas.microsoft.com/office/powerpoint/2010/main" val="1212059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74260500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Promo Slide">
    <p:spTree>
      <p:nvGrpSpPr>
        <p:cNvPr id="1" name=""/>
        <p:cNvGrpSpPr/>
        <p:nvPr/>
      </p:nvGrpSpPr>
      <p:grpSpPr>
        <a:xfrm>
          <a:off x="0" y="0"/>
          <a:ext cx="0" cy="0"/>
          <a:chOff x="0" y="0"/>
          <a:chExt cx="0" cy="0"/>
        </a:xfrm>
      </p:grpSpPr>
      <p:sp>
        <p:nvSpPr>
          <p:cNvPr id="10" name="Content Placeholder 9"/>
          <p:cNvSpPr>
            <a:spLocks noGrp="1"/>
          </p:cNvSpPr>
          <p:nvPr>
            <p:ph sz="quarter" idx="11"/>
          </p:nvPr>
        </p:nvSpPr>
        <p:spPr>
          <a:xfrm>
            <a:off x="514351" y="4856674"/>
            <a:ext cx="11283950" cy="1155939"/>
          </a:xfrm>
          <a:prstGeom prst="rect">
            <a:avLst/>
          </a:prstGeom>
        </p:spPr>
        <p:txBody>
          <a:bodyPr/>
          <a:lstStyle>
            <a:lvl1pPr>
              <a:buFontTx/>
              <a:buNone/>
              <a:defRPr sz="2400" b="1">
                <a:solidFill>
                  <a:srgbClr val="F15D22"/>
                </a:solidFill>
              </a:defRPr>
            </a:lvl1pPr>
            <a:lvl2pPr>
              <a:buFontTx/>
              <a:buNone/>
              <a:defRPr sz="2400"/>
            </a:lvl2pPr>
            <a:lvl3pPr>
              <a:buFontTx/>
              <a:buNone/>
              <a:defRPr sz="2400"/>
            </a:lvl3pPr>
            <a:lvl4pPr>
              <a:buFontTx/>
              <a:buNone/>
              <a:defRPr sz="2400"/>
            </a:lvl4pPr>
            <a:lvl5pPr>
              <a:buFontTx/>
              <a:buNone/>
              <a:defRPr sz="2400"/>
            </a:lvl5pPr>
          </a:lstStyle>
          <a:p>
            <a:pPr lvl="0"/>
            <a:r>
              <a:rPr lang="en-US" dirty="0"/>
              <a:t>Edit Master text styles</a:t>
            </a:r>
          </a:p>
        </p:txBody>
      </p:sp>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endParaRPr lang="en-US" dirty="0"/>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dirty="0"/>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12" name="Picture 11" descr="A picture containing icon&#10;&#10;Description automatically generated">
            <a:extLst>
              <a:ext uri="{FF2B5EF4-FFF2-40B4-BE49-F238E27FC236}">
                <a16:creationId xmlns:a16="http://schemas.microsoft.com/office/drawing/2014/main" id="{192E0BE1-26BC-407D-B1CF-75415D998CCE}"/>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b="38790"/>
          <a:stretch/>
        </p:blipFill>
        <p:spPr>
          <a:xfrm>
            <a:off x="9034667" y="5560297"/>
            <a:ext cx="3157333" cy="1029416"/>
          </a:xfrm>
          <a:prstGeom prst="rect">
            <a:avLst/>
          </a:prstGeom>
        </p:spPr>
      </p:pic>
      <p:sp>
        <p:nvSpPr>
          <p:cNvPr id="13" name="Rectangle 12">
            <a:extLst>
              <a:ext uri="{FF2B5EF4-FFF2-40B4-BE49-F238E27FC236}">
                <a16:creationId xmlns:a16="http://schemas.microsoft.com/office/drawing/2014/main" id="{4986DC48-4FA6-4EE5-809A-311FCAB745D3}"/>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5" name="Straight Connector 14">
            <a:extLst>
              <a:ext uri="{FF2B5EF4-FFF2-40B4-BE49-F238E27FC236}">
                <a16:creationId xmlns:a16="http://schemas.microsoft.com/office/drawing/2014/main" id="{5199828E-9944-45B0-9FE6-AFE44FC8F08F}"/>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4469687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081BD8D-90B2-44AB-9FF3-1F7A441F1FAE}"/>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18" name="Rectangle 55">
            <a:extLst>
              <a:ext uri="{FF2B5EF4-FFF2-40B4-BE49-F238E27FC236}">
                <a16:creationId xmlns:a16="http://schemas.microsoft.com/office/drawing/2014/main" id="{34810A1D-62AF-40D2-BE14-AD3A7D2918C3}"/>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dirty="0"/>
              <a:t>Click to edit Master title style</a:t>
            </a:r>
          </a:p>
        </p:txBody>
      </p:sp>
      <p:pic>
        <p:nvPicPr>
          <p:cNvPr id="20" name="Picture 19">
            <a:extLst>
              <a:ext uri="{FF2B5EF4-FFF2-40B4-BE49-F238E27FC236}">
                <a16:creationId xmlns:a16="http://schemas.microsoft.com/office/drawing/2014/main" id="{BF7C91B4-87FC-4935-9F25-DE5E70BD82D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361406" y="3355525"/>
            <a:ext cx="3827419" cy="1247410"/>
          </a:xfrm>
          <a:prstGeom prst="rect">
            <a:avLst/>
          </a:prstGeom>
        </p:spPr>
      </p:pic>
      <p:cxnSp>
        <p:nvCxnSpPr>
          <p:cNvPr id="21" name="Straight Connector 20">
            <a:extLst>
              <a:ext uri="{FF2B5EF4-FFF2-40B4-BE49-F238E27FC236}">
                <a16:creationId xmlns:a16="http://schemas.microsoft.com/office/drawing/2014/main" id="{24565F86-5224-49AF-834C-BFD680380CA1}"/>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23" name="Picture 5" descr="CCO_ONC_RGB.jpg">
            <a:extLst>
              <a:ext uri="{FF2B5EF4-FFF2-40B4-BE49-F238E27FC236}">
                <a16:creationId xmlns:a16="http://schemas.microsoft.com/office/drawing/2014/main" id="{A6AEE984-4E13-41A6-A9D5-072DBE2E5ACD}"/>
              </a:ext>
            </a:extLst>
          </p:cNvPr>
          <p:cNvPicPr>
            <a:picLocks noChangeAspect="1"/>
          </p:cNvPicPr>
          <p:nvPr userDrawn="1"/>
        </p:nvPicPr>
        <p:blipFill>
          <a:blip r:embed="rId3">
            <a:extLst>
              <a:ext uri="{28A0092B-C50C-407E-A947-70E740481C1C}">
                <a14:useLocalDpi xmlns:a14="http://schemas.microsoft.com/office/drawing/2010/main" val="0"/>
              </a:ext>
            </a:extLst>
          </a:blip>
          <a:srcRect t="44931"/>
          <a:stretch>
            <a:fillRect/>
          </a:stretch>
        </p:blipFill>
        <p:spPr bwMode="auto">
          <a:xfrm>
            <a:off x="8150225" y="5876925"/>
            <a:ext cx="3673475" cy="717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5045353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9022640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endParaRPr lang="en-US" dirty="0"/>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pic>
        <p:nvPicPr>
          <p:cNvPr id="9" name="Picture 8">
            <a:extLst>
              <a:ext uri="{FF2B5EF4-FFF2-40B4-BE49-F238E27FC236}">
                <a16:creationId xmlns:a16="http://schemas.microsoft.com/office/drawing/2014/main" id="{49293BAA-8C62-4F73-8124-D4D6BEBF884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364581" y="5345430"/>
            <a:ext cx="3827419" cy="1247410"/>
          </a:xfrm>
          <a:prstGeom prst="rect">
            <a:avLst/>
          </a:prstGeom>
        </p:spPr>
      </p:pic>
      <p:cxnSp>
        <p:nvCxnSpPr>
          <p:cNvPr id="10" name="Straight Connector 9">
            <a:extLst>
              <a:ext uri="{FF2B5EF4-FFF2-40B4-BE49-F238E27FC236}">
                <a16:creationId xmlns:a16="http://schemas.microsoft.com/office/drawing/2014/main" id="{F7E97A50-08EF-437E-A636-931428B27154}"/>
              </a:ext>
            </a:extLst>
          </p:cNvPr>
          <p:cNvCxnSpPr/>
          <p:nvPr userDrawn="1"/>
        </p:nvCxnSpPr>
        <p:spPr>
          <a:xfrm>
            <a:off x="1" y="6589713"/>
            <a:ext cx="12192000" cy="0"/>
          </a:xfrm>
          <a:prstGeom prst="line">
            <a:avLst/>
          </a:prstGeom>
          <a:ln w="19050">
            <a:solidFill>
              <a:srgbClr val="7F3F98"/>
            </a:solidFill>
          </a:ln>
        </p:spPr>
        <p:style>
          <a:lnRef idx="1">
            <a:schemeClr val="accent1"/>
          </a:lnRef>
          <a:fillRef idx="0">
            <a:schemeClr val="accent1"/>
          </a:fillRef>
          <a:effectRef idx="0">
            <a:schemeClr val="accent1"/>
          </a:effectRef>
          <a:fontRef idx="minor">
            <a:schemeClr val="tx1"/>
          </a:fontRef>
        </p:style>
      </p:cxnSp>
      <p:cxnSp>
        <p:nvCxnSpPr>
          <p:cNvPr id="2" name="Straight Connector 1">
            <a:extLst>
              <a:ext uri="{FF2B5EF4-FFF2-40B4-BE49-F238E27FC236}">
                <a16:creationId xmlns:a16="http://schemas.microsoft.com/office/drawing/2014/main" id="{5A1ECB04-442A-3F66-2A9F-0C372B7CA344}"/>
              </a:ext>
            </a:extLst>
          </p:cNvPr>
          <p:cNvCxnSpPr/>
          <p:nvPr userDrawn="1"/>
        </p:nvCxnSpPr>
        <p:spPr>
          <a:xfrm>
            <a:off x="1" y="65928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8877383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08424200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45539935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spTree>
    <p:extLst>
      <p:ext uri="{BB962C8B-B14F-4D97-AF65-F5344CB8AC3E}">
        <p14:creationId xmlns:p14="http://schemas.microsoft.com/office/powerpoint/2010/main" val="415285545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65515099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Promo Slide">
    <p:spTree>
      <p:nvGrpSpPr>
        <p:cNvPr id="1" name=""/>
        <p:cNvGrpSpPr/>
        <p:nvPr/>
      </p:nvGrpSpPr>
      <p:grpSpPr>
        <a:xfrm>
          <a:off x="0" y="0"/>
          <a:ext cx="0" cy="0"/>
          <a:chOff x="0" y="0"/>
          <a:chExt cx="0" cy="0"/>
        </a:xfrm>
      </p:grpSpPr>
      <p:sp>
        <p:nvSpPr>
          <p:cNvPr id="10" name="Content Placeholder 9"/>
          <p:cNvSpPr>
            <a:spLocks noGrp="1"/>
          </p:cNvSpPr>
          <p:nvPr>
            <p:ph sz="quarter" idx="11"/>
          </p:nvPr>
        </p:nvSpPr>
        <p:spPr>
          <a:xfrm>
            <a:off x="514351" y="4856674"/>
            <a:ext cx="11283950" cy="1155939"/>
          </a:xfrm>
          <a:prstGeom prst="rect">
            <a:avLst/>
          </a:prstGeom>
        </p:spPr>
        <p:txBody>
          <a:bodyPr/>
          <a:lstStyle>
            <a:lvl1pPr>
              <a:buFontTx/>
              <a:buNone/>
              <a:defRPr sz="2400" b="1">
                <a:solidFill>
                  <a:srgbClr val="8B3D9A"/>
                </a:solidFill>
              </a:defRPr>
            </a:lvl1pPr>
            <a:lvl2pPr>
              <a:buFontTx/>
              <a:buNone/>
              <a:defRPr sz="2400"/>
            </a:lvl2pPr>
            <a:lvl3pPr>
              <a:buFontTx/>
              <a:buNone/>
              <a:defRPr sz="2400"/>
            </a:lvl3pPr>
            <a:lvl4pPr>
              <a:buFontTx/>
              <a:buNone/>
              <a:defRPr sz="2400"/>
            </a:lvl4pPr>
            <a:lvl5pPr>
              <a:buFontTx/>
              <a:buNone/>
              <a:defRPr sz="2400"/>
            </a:lvl5pPr>
          </a:lstStyle>
          <a:p>
            <a:pPr lvl="0"/>
            <a:r>
              <a:rPr lang="en-US" dirty="0"/>
              <a:t>Edit Master text styles</a:t>
            </a:r>
          </a:p>
        </p:txBody>
      </p:sp>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endParaRPr lang="en-US" dirty="0"/>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dirty="0"/>
              <a:t>Edit Master text styles</a:t>
            </a:r>
          </a:p>
        </p:txBody>
      </p:sp>
      <p:pic>
        <p:nvPicPr>
          <p:cNvPr id="12" name="Picture 11">
            <a:extLst>
              <a:ext uri="{FF2B5EF4-FFF2-40B4-BE49-F238E27FC236}">
                <a16:creationId xmlns:a16="http://schemas.microsoft.com/office/drawing/2014/main" id="{5EDCE80E-A528-4F84-999C-167B7BD8770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361406" y="3355525"/>
            <a:ext cx="3827419" cy="1247410"/>
          </a:xfrm>
          <a:prstGeom prst="rect">
            <a:avLst/>
          </a:prstGeom>
        </p:spPr>
      </p:pic>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9" name="Picture 5" descr="CCO_ONC_RGB.jpg">
            <a:extLst>
              <a:ext uri="{FF2B5EF4-FFF2-40B4-BE49-F238E27FC236}">
                <a16:creationId xmlns:a16="http://schemas.microsoft.com/office/drawing/2014/main" id="{A8FCC512-B9D6-45E5-83A8-5B1B4BEE1414}"/>
              </a:ext>
            </a:extLst>
          </p:cNvPr>
          <p:cNvPicPr>
            <a:picLocks noChangeAspect="1"/>
          </p:cNvPicPr>
          <p:nvPr userDrawn="1"/>
        </p:nvPicPr>
        <p:blipFill>
          <a:blip r:embed="rId3">
            <a:extLst>
              <a:ext uri="{28A0092B-C50C-407E-A947-70E740481C1C}">
                <a14:useLocalDpi xmlns:a14="http://schemas.microsoft.com/office/drawing/2010/main" val="0"/>
              </a:ext>
            </a:extLst>
          </a:blip>
          <a:srcRect t="44931"/>
          <a:stretch>
            <a:fillRect/>
          </a:stretch>
        </p:blipFill>
        <p:spPr bwMode="auto">
          <a:xfrm>
            <a:off x="8150225" y="5876925"/>
            <a:ext cx="3673475" cy="717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382847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5" Type="http://schemas.openxmlformats.org/officeDocument/2006/relationships/slideLayout" Target="../slideLayouts/slideLayout18.xml"/><Relationship Id="rId4" Type="http://schemas.openxmlformats.org/officeDocument/2006/relationships/slideLayout" Target="../slideLayouts/slideLayout17.xml"/><Relationship Id="rId9"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9.xml"/><Relationship Id="rId3" Type="http://schemas.openxmlformats.org/officeDocument/2006/relationships/slideLayout" Target="../slideLayouts/slideLayout24.xml"/><Relationship Id="rId7" Type="http://schemas.openxmlformats.org/officeDocument/2006/relationships/slideLayout" Target="../slideLayouts/slideLayout28.xml"/><Relationship Id="rId2" Type="http://schemas.openxmlformats.org/officeDocument/2006/relationships/slideLayout" Target="../slideLayouts/slideLayout23.xml"/><Relationship Id="rId1" Type="http://schemas.openxmlformats.org/officeDocument/2006/relationships/slideLayout" Target="../slideLayouts/slideLayout22.xml"/><Relationship Id="rId6" Type="http://schemas.openxmlformats.org/officeDocument/2006/relationships/slideLayout" Target="../slideLayouts/slideLayout27.xml"/><Relationship Id="rId5" Type="http://schemas.openxmlformats.org/officeDocument/2006/relationships/slideLayout" Target="../slideLayouts/slideLayout26.xml"/><Relationship Id="rId4" Type="http://schemas.openxmlformats.org/officeDocument/2006/relationships/slideLayout" Target="../slideLayouts/slideLayout25.xml"/><Relationship Id="rId9" Type="http://schemas.openxmlformats.org/officeDocument/2006/relationships/theme" Target="../theme/theme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45712330"/>
      </p:ext>
    </p:extLst>
  </p:cSld>
  <p:clrMap bg1="dk2" tx1="lt1" bg2="dk1" tx2="lt2" accent1="accent1" accent2="accent2" accent3="accent3" accent4="accent4" accent5="accent5" accent6="accent6" hlink="hlink" folHlink="folHlink"/>
  <p:sldLayoutIdLst>
    <p:sldLayoutId id="2147484655" r:id="rId1"/>
    <p:sldLayoutId id="2147484656" r:id="rId2"/>
    <p:sldLayoutId id="2147484663" r:id="rId3"/>
    <p:sldLayoutId id="2147484657" r:id="rId4"/>
    <p:sldLayoutId id="2147484658" r:id="rId5"/>
    <p:sldLayoutId id="2147484664" r:id="rId6"/>
    <p:sldLayoutId id="2147484659" r:id="rId7"/>
    <p:sldLayoutId id="2147484667" r:id="rId8"/>
    <p:sldLayoutId id="2147484660" r:id="rId9"/>
    <p:sldLayoutId id="2147484665" r:id="rId10"/>
    <p:sldLayoutId id="2147484661" r:id="rId11"/>
    <p:sldLayoutId id="2147484666" r:id="rId12"/>
    <p:sldLayoutId id="2147484662" r:id="rId13"/>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A23480E7-968A-48C7-8C6C-4C950E843AED}"/>
              </a:ext>
            </a:extLst>
          </p:cNvPr>
          <p:cNvCxnSpPr/>
          <p:nvPr userDrawn="1"/>
        </p:nvCxnSpPr>
        <p:spPr>
          <a:xfrm>
            <a:off x="1" y="674353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US" altLang="en-US" dirty="0"/>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Tree>
    <p:extLst>
      <p:ext uri="{BB962C8B-B14F-4D97-AF65-F5344CB8AC3E}">
        <p14:creationId xmlns:p14="http://schemas.microsoft.com/office/powerpoint/2010/main" val="3783582026"/>
      </p:ext>
    </p:extLst>
  </p:cSld>
  <p:clrMap bg1="dk2" tx1="lt1" bg2="dk1" tx2="lt2" accent1="accent1" accent2="accent2" accent3="accent3" accent4="accent4" accent5="accent5" accent6="accent6" hlink="hlink" folHlink="folHlink"/>
  <p:sldLayoutIdLst>
    <p:sldLayoutId id="2147484669" r:id="rId1"/>
    <p:sldLayoutId id="2147484670" r:id="rId2"/>
    <p:sldLayoutId id="2147484671" r:id="rId3"/>
    <p:sldLayoutId id="2147484672" r:id="rId4"/>
    <p:sldLayoutId id="2147484673" r:id="rId5"/>
    <p:sldLayoutId id="2147484674" r:id="rId6"/>
    <p:sldLayoutId id="2147484675" r:id="rId7"/>
    <p:sldLayoutId id="2147484676" r:id="rId8"/>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US" altLang="en-US" dirty="0"/>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2" name="Straight Connector 1">
            <a:extLst>
              <a:ext uri="{FF2B5EF4-FFF2-40B4-BE49-F238E27FC236}">
                <a16:creationId xmlns:a16="http://schemas.microsoft.com/office/drawing/2014/main" id="{D7033C99-CCC6-8FF4-77CC-E4B027FD33AD}"/>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78175286"/>
      </p:ext>
    </p:extLst>
  </p:cSld>
  <p:clrMap bg1="dk2" tx1="lt1" bg2="dk1" tx2="lt2" accent1="accent1" accent2="accent2" accent3="accent3" accent4="accent4" accent5="accent5" accent6="accent6" hlink="hlink" folHlink="folHlink"/>
  <p:sldLayoutIdLst>
    <p:sldLayoutId id="2147484678" r:id="rId1"/>
    <p:sldLayoutId id="2147484679" r:id="rId2"/>
    <p:sldLayoutId id="2147484680" r:id="rId3"/>
    <p:sldLayoutId id="2147484681" r:id="rId4"/>
    <p:sldLayoutId id="2147484682" r:id="rId5"/>
    <p:sldLayoutId id="2147484683" r:id="rId6"/>
    <p:sldLayoutId id="2147484684" r:id="rId7"/>
    <p:sldLayoutId id="2147484685" r:id="rId8"/>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hyperlink" Target="http://www.clinicaloptions.com/" TargetMode="External"/><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3.xml"/><Relationship Id="rId4" Type="http://schemas.openxmlformats.org/officeDocument/2006/relationships/hyperlink" Target="http://www.clinicaloptions.com/" TargetMode="Externa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hyperlink" Target="https://www.clinicaloptions.com/oncology" TargetMode="External"/><Relationship Id="rId2" Type="http://schemas.openxmlformats.org/officeDocument/2006/relationships/notesSlide" Target="../notesSlides/notesSlide12.xml"/><Relationship Id="rId1" Type="http://schemas.openxmlformats.org/officeDocument/2006/relationships/slideLayout" Target="../slideLayouts/slideLayout2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p:txBody>
          <a:bodyPr>
            <a:normAutofit/>
          </a:bodyPr>
          <a:lstStyle/>
          <a:p>
            <a:r>
              <a:rPr lang="en-US" sz="4000" dirty="0"/>
              <a:t>Phase II Trial: Updated Results of Frontline Acalabrutinib, Venetoclax, and Obinutuzumab in Patients With Untreated High-Risk CLL</a:t>
            </a:r>
            <a:endParaRPr lang="en-US" altLang="en-US" sz="4000" dirty="0"/>
          </a:p>
        </p:txBody>
      </p:sp>
      <p:sp>
        <p:nvSpPr>
          <p:cNvPr id="9" name="Text Box 21">
            <a:extLst>
              <a:ext uri="{FF2B5EF4-FFF2-40B4-BE49-F238E27FC236}">
                <a16:creationId xmlns:a16="http://schemas.microsoft.com/office/drawing/2014/main" id="{29C97272-D98D-4B80-A5DE-809F0B118B50}"/>
              </a:ext>
            </a:extLst>
          </p:cNvPr>
          <p:cNvSpPr txBox="1">
            <a:spLocks noChangeArrowheads="1"/>
          </p:cNvSpPr>
          <p:nvPr/>
        </p:nvSpPr>
        <p:spPr bwMode="auto">
          <a:xfrm>
            <a:off x="423864" y="6223602"/>
            <a:ext cx="7380620" cy="424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buNone/>
            </a:pPr>
            <a:r>
              <a:rPr lang="en-US" sz="1200" b="0" dirty="0">
                <a:solidFill>
                  <a:schemeClr val="bg1"/>
                </a:solidFill>
                <a:latin typeface="Calibri" panose="020F0502020204030204" pitchFamily="34" charset="0"/>
              </a:rPr>
              <a:t>Supported by educational grants from AbbVie, Amgen, AstraZeneca, Epizyme, GSK, Incyte Corporation, </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Jazz Pharmaceuticals, Karyopharm Therapeutics Inc., Novartis Pharmaceuticals Corporation, Sanofi, and Seagen.</a:t>
            </a:r>
          </a:p>
        </p:txBody>
      </p:sp>
      <p:sp>
        <p:nvSpPr>
          <p:cNvPr id="8" name="Rectangle 14">
            <a:extLst>
              <a:ext uri="{FF2B5EF4-FFF2-40B4-BE49-F238E27FC236}">
                <a16:creationId xmlns:a16="http://schemas.microsoft.com/office/drawing/2014/main" id="{328D7AB2-A3C4-7A9B-99B6-4DD66A38D85A}"/>
              </a:ext>
            </a:extLst>
          </p:cNvPr>
          <p:cNvSpPr txBox="1">
            <a:spLocks noChangeArrowheads="1"/>
          </p:cNvSpPr>
          <p:nvPr/>
        </p:nvSpPr>
        <p:spPr bwMode="invGray">
          <a:xfrm>
            <a:off x="704850" y="3221038"/>
            <a:ext cx="6216650" cy="815975"/>
          </a:xfrm>
          <a:prstGeom prst="rect">
            <a:avLst/>
          </a:prstGeom>
          <a:noFill/>
          <a:ln>
            <a:noFill/>
          </a:ln>
        </p:spPr>
        <p:txBody>
          <a:bodyPr lIns="91440" tIns="45720" rIns="91440" bIns="45720" anchor="t"/>
          <a:lstStyle>
            <a:lvl1pPr marL="0" indent="0" algn="l" rtl="0" eaLnBrk="0" fontAlgn="base" hangingPunct="0">
              <a:lnSpc>
                <a:spcPct val="100000"/>
              </a:lnSpc>
              <a:spcBef>
                <a:spcPts val="1000"/>
              </a:spcBef>
              <a:spcAft>
                <a:spcPts val="700"/>
              </a:spcAft>
              <a:buClr>
                <a:srgbClr val="FEFDDE"/>
              </a:buClr>
              <a:buFont typeface="Wingdings" pitchFamily="2" charset="2"/>
              <a:buNone/>
              <a:defRPr sz="1800" b="0">
                <a:solidFill>
                  <a:schemeClr val="tx1"/>
                </a:solidFill>
                <a:latin typeface="+mn-lt"/>
                <a:ea typeface="+mn-ea"/>
                <a:cs typeface="+mn-cs"/>
              </a:defRPr>
            </a:lvl1pPr>
            <a:lvl2pPr marL="742950" indent="-285750" algn="l" rtl="0" eaLnBrk="0" fontAlgn="base" hangingPunct="0">
              <a:lnSpc>
                <a:spcPct val="90000"/>
              </a:lnSpc>
              <a:spcBef>
                <a:spcPts val="1000"/>
              </a:spcBef>
              <a:spcAft>
                <a:spcPts val="700"/>
              </a:spcAft>
              <a:buClr>
                <a:srgbClr val="FEFDDE"/>
              </a:buClr>
              <a:buFont typeface="Arial" charset="0"/>
              <a:buChar char="–"/>
              <a:defRPr sz="2400">
                <a:solidFill>
                  <a:srgbClr val="FEFDDE"/>
                </a:solidFill>
                <a:latin typeface="+mn-lt"/>
              </a:defRPr>
            </a:lvl2pPr>
            <a:lvl3pPr marL="1143000" indent="-228600" algn="l" rtl="0" eaLnBrk="0" fontAlgn="base" hangingPunct="0">
              <a:lnSpc>
                <a:spcPct val="90000"/>
              </a:lnSpc>
              <a:spcBef>
                <a:spcPts val="1000"/>
              </a:spcBef>
              <a:spcAft>
                <a:spcPts val="700"/>
              </a:spcAft>
              <a:buClr>
                <a:srgbClr val="FEFDDE"/>
              </a:buClr>
              <a:buFont typeface="Arial" charset="0"/>
              <a:buChar char="–"/>
              <a:defRPr sz="2200">
                <a:solidFill>
                  <a:srgbClr val="FEFDDE"/>
                </a:solidFill>
                <a:latin typeface="+mn-lt"/>
              </a:defRPr>
            </a:lvl3pPr>
            <a:lvl4pPr marL="1600200" indent="-228600" algn="l" rtl="0" eaLnBrk="0" fontAlgn="base" hangingPunct="0">
              <a:lnSpc>
                <a:spcPct val="90000"/>
              </a:lnSpc>
              <a:spcBef>
                <a:spcPts val="1000"/>
              </a:spcBef>
              <a:spcAft>
                <a:spcPts val="700"/>
              </a:spcAft>
              <a:buClr>
                <a:srgbClr val="FEFDDE"/>
              </a:buClr>
              <a:buFont typeface="Arial" charset="0"/>
              <a:buChar char="–"/>
              <a:defRPr sz="2000">
                <a:solidFill>
                  <a:srgbClr val="FEFDDE"/>
                </a:solidFill>
                <a:latin typeface="+mn-lt"/>
              </a:defRPr>
            </a:lvl4pPr>
            <a:lvl5pPr marL="2057400" indent="-228600" algn="l" rtl="0" eaLnBrk="0" fontAlgn="base" hangingPunct="0">
              <a:lnSpc>
                <a:spcPct val="90000"/>
              </a:lnSpc>
              <a:spcBef>
                <a:spcPts val="1000"/>
              </a:spcBef>
              <a:spcAft>
                <a:spcPts val="700"/>
              </a:spcAft>
              <a:buClr>
                <a:srgbClr val="FEFDDE"/>
              </a:buClr>
              <a:buFont typeface="Arial" charset="0"/>
              <a:buChar char="–"/>
              <a:defRPr>
                <a:solidFill>
                  <a:srgbClr val="FEFDDE"/>
                </a:solidFill>
                <a:latin typeface="+mn-lt"/>
              </a:defRPr>
            </a:lvl5pPr>
            <a:lvl6pPr marL="25146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eaLnBrk="1" hangingPunct="1">
              <a:spcBef>
                <a:spcPct val="0"/>
              </a:spcBef>
              <a:spcAft>
                <a:spcPct val="0"/>
              </a:spcAft>
              <a:defRPr/>
            </a:pPr>
            <a:r>
              <a:rPr lang="en-US" sz="2200" b="1" kern="0" dirty="0">
                <a:solidFill>
                  <a:schemeClr val="bg2"/>
                </a:solidFill>
                <a:latin typeface="Calibri"/>
                <a:ea typeface="+mj-ea"/>
                <a:cs typeface="Calibri"/>
              </a:rPr>
              <a:t>CCO Independent Conference Highlights*</a:t>
            </a:r>
            <a:br>
              <a:rPr lang="en-US" sz="2200" b="1" kern="0" dirty="0">
                <a:latin typeface="Calibri" panose="020F0502020204030204" pitchFamily="34" charset="0"/>
                <a:ea typeface="+mj-ea"/>
                <a:cs typeface="+mj-cs"/>
              </a:rPr>
            </a:br>
            <a:r>
              <a:rPr lang="en-US" sz="1600" kern="0" dirty="0">
                <a:solidFill>
                  <a:schemeClr val="bg2"/>
                </a:solidFill>
                <a:latin typeface="Calibri"/>
                <a:ea typeface="+mj-ea"/>
                <a:cs typeface="Calibri"/>
              </a:rPr>
              <a:t>of the </a:t>
            </a:r>
            <a:r>
              <a:rPr lang="en-US" sz="1600" i="1" kern="0" dirty="0">
                <a:solidFill>
                  <a:schemeClr val="bg2"/>
                </a:solidFill>
                <a:latin typeface="Calibri"/>
                <a:ea typeface="+mj-ea"/>
                <a:cs typeface="Calibri"/>
              </a:rPr>
              <a:t>2022 ASH Annual Meeting; December 10-13, 2022;</a:t>
            </a:r>
            <a:br>
              <a:rPr lang="en-US" sz="1600" i="1" kern="0" dirty="0">
                <a:solidFill>
                  <a:schemeClr val="bg2"/>
                </a:solidFill>
                <a:latin typeface="Calibri"/>
                <a:ea typeface="+mj-ea"/>
                <a:cs typeface="Calibri"/>
              </a:rPr>
            </a:br>
            <a:r>
              <a:rPr lang="en-US" sz="1600" i="1" kern="0" dirty="0">
                <a:solidFill>
                  <a:schemeClr val="bg2"/>
                </a:solidFill>
                <a:latin typeface="Calibri"/>
                <a:ea typeface="+mj-ea"/>
                <a:cs typeface="Calibri"/>
              </a:rPr>
              <a:t>New Orleans, Louisiana</a:t>
            </a:r>
            <a:endParaRPr lang="en-US" altLang="en-US" sz="1600" kern="0" dirty="0">
              <a:solidFill>
                <a:schemeClr val="bg2"/>
              </a:solidFill>
              <a:latin typeface="Calibri"/>
              <a:cs typeface="Calibri"/>
            </a:endParaRPr>
          </a:p>
        </p:txBody>
      </p:sp>
      <p:sp>
        <p:nvSpPr>
          <p:cNvPr id="10" name="Text Box 10">
            <a:extLst>
              <a:ext uri="{FF2B5EF4-FFF2-40B4-BE49-F238E27FC236}">
                <a16:creationId xmlns:a16="http://schemas.microsoft.com/office/drawing/2014/main" id="{9DD34F7F-8687-0019-5A3B-63E66E42736B}"/>
              </a:ext>
            </a:extLst>
          </p:cNvPr>
          <p:cNvSpPr txBox="1">
            <a:spLocks noChangeArrowheads="1"/>
          </p:cNvSpPr>
          <p:nvPr/>
        </p:nvSpPr>
        <p:spPr bwMode="gray">
          <a:xfrm>
            <a:off x="704850" y="4081463"/>
            <a:ext cx="48799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50000"/>
              </a:spcBef>
              <a:spcAft>
                <a:spcPct val="0"/>
              </a:spcAft>
              <a:buClrTx/>
              <a:buFontTx/>
              <a:buNone/>
            </a:pPr>
            <a:r>
              <a:rPr lang="en-US" altLang="en-US" sz="800" b="0" dirty="0">
                <a:solidFill>
                  <a:schemeClr val="bg2"/>
                </a:solidFill>
                <a:latin typeface="Calibri" panose="020F0502020204030204" pitchFamily="34" charset="0"/>
              </a:rPr>
              <a:t>*CCO is an independent medical education company that provides state-of-the-art medical information to healthcare professionals through conference coverage and other educational programs.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ts val="2400"/>
              <a:defRPr/>
            </a:pPr>
            <a:r>
              <a:rPr lang="en-US" altLang="en-US" dirty="0"/>
              <a:t>Please feel free to use and share some or all of these slides in your noncommercial presentations to colleagues or patients</a:t>
            </a:r>
          </a:p>
          <a:p>
            <a:pPr marL="346075" indent="-346075">
              <a:buSzPts val="2400"/>
              <a:defRPr/>
            </a:pPr>
            <a:r>
              <a:rPr lang="en-US" altLang="en-US" dirty="0"/>
              <a:t>When using our slides, please retain the source attribution:</a:t>
            </a:r>
            <a:br>
              <a:rPr lang="en-US" altLang="en-US" dirty="0"/>
            </a:br>
            <a:br>
              <a:rPr lang="en-US" altLang="en-US" dirty="0"/>
            </a:br>
            <a:endParaRPr lang="en-US" altLang="en-US" dirty="0"/>
          </a:p>
          <a:p>
            <a:pPr eaLnBrk="1" hangingPunct="1">
              <a:defRPr/>
            </a:pPr>
            <a:endParaRPr lang="en-US" altLang="en-US" sz="2000" dirty="0"/>
          </a:p>
          <a:p>
            <a:pPr eaLnBrk="1" hangingPunct="1">
              <a:defRPr/>
            </a:pPr>
            <a:r>
              <a:rPr lang="en-GB" dirty="0"/>
              <a:t>These slides may not be published, posted online, or used in commercial presentations without permission. </a:t>
            </a:r>
            <a:r>
              <a:rPr lang="en-US" dirty="0"/>
              <a:t>Please contact </a:t>
            </a:r>
            <a:r>
              <a:rPr lang="en-US" dirty="0">
                <a:hlinkClick r:id="rId3"/>
              </a:rPr>
              <a:t>permissions@clinicaloptions.com</a:t>
            </a:r>
            <a:r>
              <a:rPr lang="en-US" dirty="0"/>
              <a:t> for details</a:t>
            </a: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dirty="0"/>
              <a:t>About These Slides</a:t>
            </a:r>
          </a:p>
        </p:txBody>
      </p:sp>
      <p:grpSp>
        <p:nvGrpSpPr>
          <p:cNvPr id="7" name="Group 6">
            <a:extLst>
              <a:ext uri="{FF2B5EF4-FFF2-40B4-BE49-F238E27FC236}">
                <a16:creationId xmlns:a16="http://schemas.microsoft.com/office/drawing/2014/main" id="{13E224FD-C927-4EDF-9BB4-96EBF76A22D9}"/>
              </a:ext>
            </a:extLst>
          </p:cNvPr>
          <p:cNvGrpSpPr/>
          <p:nvPr/>
        </p:nvGrpSpPr>
        <p:grpSpPr>
          <a:xfrm>
            <a:off x="4156075" y="3332497"/>
            <a:ext cx="3479671" cy="613720"/>
            <a:chOff x="4156075" y="3332497"/>
            <a:chExt cx="3479671" cy="613720"/>
          </a:xfrm>
        </p:grpSpPr>
        <p:pic>
          <p:nvPicPr>
            <p:cNvPr id="8" name="Picture 7" descr="Icon&#10;&#10;Description automatically generated">
              <a:extLst>
                <a:ext uri="{FF2B5EF4-FFF2-40B4-BE49-F238E27FC236}">
                  <a16:creationId xmlns:a16="http://schemas.microsoft.com/office/drawing/2014/main" id="{9E34FEE4-F9F9-4459-A7E6-C1A99CD2988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14132" y="3332497"/>
              <a:ext cx="795528" cy="275490"/>
            </a:xfrm>
            <a:prstGeom prst="rect">
              <a:avLst/>
            </a:prstGeom>
          </p:spPr>
        </p:pic>
        <p:sp>
          <p:nvSpPr>
            <p:cNvPr id="11" name="Rectangle 7">
              <a:extLst>
                <a:ext uri="{FF2B5EF4-FFF2-40B4-BE49-F238E27FC236}">
                  <a16:creationId xmlns:a16="http://schemas.microsoft.com/office/drawing/2014/main" id="{C088BEA5-FC90-4DD6-A5B2-8FECE2031CAB}"/>
                </a:ext>
              </a:extLst>
            </p:cNvPr>
            <p:cNvSpPr>
              <a:spLocks noChangeArrowheads="1"/>
            </p:cNvSpPr>
            <p:nvPr/>
          </p:nvSpPr>
          <p:spPr bwMode="auto">
            <a:xfrm>
              <a:off x="4156075" y="3546107"/>
              <a:ext cx="34796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2000" b="0" dirty="0">
                  <a:solidFill>
                    <a:schemeClr val="bg2"/>
                  </a:solidFill>
                  <a:latin typeface="Calibri" panose="020F0502020204030204" pitchFamily="34" charset="0"/>
                </a:rPr>
                <a:t>Slide credit: </a:t>
              </a:r>
              <a:r>
                <a:rPr lang="en-US" altLang="en-US" sz="2000" b="0" dirty="0">
                  <a:solidFill>
                    <a:schemeClr val="bg2"/>
                  </a:solidFill>
                  <a:latin typeface="Calibri" panose="020F0502020204030204" pitchFamily="34" charset="0"/>
                  <a:hlinkClick r:id="rId5"/>
                </a:rPr>
                <a:t>clinicaloptions.com</a:t>
              </a:r>
              <a:endParaRPr lang="en-US" altLang="en-US" sz="2000" b="0" dirty="0">
                <a:solidFill>
                  <a:schemeClr val="bg2"/>
                </a:solidFill>
                <a:latin typeface="Calibri" panose="020F0502020204030204" pitchFamily="34" charset="0"/>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Frontline AVO in High-Risk CLL: Background</a:t>
            </a:r>
            <a:endParaRPr lang="en-US" altLang="en-US" dirty="0"/>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12751" y="6204249"/>
            <a:ext cx="7853362" cy="461665"/>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1. </a:t>
            </a:r>
            <a:r>
              <a:rPr lang="en-US" altLang="en-US" sz="1200" b="0" dirty="0">
                <a:solidFill>
                  <a:schemeClr val="bg2"/>
                </a:solidFill>
                <a:latin typeface="Calibri" panose="020F0502020204030204" pitchFamily="34" charset="0"/>
              </a:rPr>
              <a:t>Sharman. Leukemia. 2022;36:1171. 2. Rogers. JCO. 2020;38:3626. 3. Huber. Blood. 2022;139:1318.</a:t>
            </a:r>
          </a:p>
          <a:p>
            <a:pPr eaLnBrk="1" hangingPunct="1">
              <a:defRPr/>
            </a:pPr>
            <a:r>
              <a:rPr lang="en-US" altLang="en-US" sz="1200" b="0" dirty="0">
                <a:solidFill>
                  <a:schemeClr val="bg2"/>
                </a:solidFill>
                <a:latin typeface="Calibri" panose="020F0502020204030204" pitchFamily="34" charset="0"/>
              </a:rPr>
              <a:t>4. Davids. Lancet Oncol. 2021;22:1391. 5. Soumerai. Lancet Haematol. 2021;8:e879. 6. </a:t>
            </a:r>
            <a:r>
              <a:rPr lang="en-US" altLang="en-US" sz="1200" b="0" spc="-10" dirty="0">
                <a:solidFill>
                  <a:schemeClr val="bg2"/>
                </a:solidFill>
                <a:latin typeface="Calibri" panose="020F0502020204030204" pitchFamily="34" charset="0"/>
              </a:rPr>
              <a:t>Ryan. ASH 2022. Abstr 344.</a:t>
            </a:r>
            <a:endParaRPr lang="en-US" altLang="en-US" sz="1200" b="0" dirty="0">
              <a:solidFill>
                <a:schemeClr val="bg2"/>
              </a:solidFill>
              <a:latin typeface="Calibri" panose="020F0502020204030204" pitchFamily="34" charset="0"/>
            </a:endParaRPr>
          </a:p>
        </p:txBody>
      </p:sp>
      <p:sp>
        <p:nvSpPr>
          <p:cNvPr id="5" name="Content Placeholder 2">
            <a:extLst>
              <a:ext uri="{FF2B5EF4-FFF2-40B4-BE49-F238E27FC236}">
                <a16:creationId xmlns:a16="http://schemas.microsoft.com/office/drawing/2014/main" id="{4E8D071D-9071-4243-B8BD-3ACE9E791E68}"/>
              </a:ext>
            </a:extLst>
          </p:cNvPr>
          <p:cNvSpPr txBox="1">
            <a:spLocks/>
          </p:cNvSpPr>
          <p:nvPr/>
        </p:nvSpPr>
        <p:spPr bwMode="auto">
          <a:xfrm>
            <a:off x="604675" y="1513192"/>
            <a:ext cx="10877529" cy="48222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Autofit/>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r>
              <a:rPr lang="en-US" sz="2000" b="0" kern="0" dirty="0"/>
              <a:t>ELEVATE-TN: combination of acalabrutinib and obinutuzumab highly effective as frontline therapy in CLL, with significantly longer PFS vs chlorambucil plus obinutuzumab and lower rates of AEs</a:t>
            </a:r>
            <a:r>
              <a:rPr lang="en-US" sz="2000" b="0" kern="0" baseline="30000" dirty="0"/>
              <a:t>1</a:t>
            </a:r>
          </a:p>
          <a:p>
            <a:r>
              <a:rPr lang="en-US" sz="2000" b="0" kern="0" dirty="0"/>
              <a:t>Management of patients with </a:t>
            </a:r>
            <a:r>
              <a:rPr lang="en-US" sz="2000" b="0" i="1" kern="0" dirty="0"/>
              <a:t>TP53</a:t>
            </a:r>
            <a:r>
              <a:rPr lang="en-US" sz="2000" b="0" kern="0" dirty="0"/>
              <a:t>-altered disease remains challenging</a:t>
            </a:r>
          </a:p>
          <a:p>
            <a:r>
              <a:rPr lang="en-US" sz="2000" b="0" kern="0" dirty="0"/>
              <a:t>Triplet regimens with BTK inhibitors plus venetoclax and obinutuzumab have shown promising efficacy in CLL</a:t>
            </a:r>
          </a:p>
          <a:p>
            <a:pPr lvl="1"/>
            <a:r>
              <a:rPr lang="en-US" sz="1800" b="0" kern="0" dirty="0"/>
              <a:t>Phase II study of IVO in treatment-naive and R/R all-comer population</a:t>
            </a:r>
            <a:r>
              <a:rPr lang="en-US" sz="1800" b="0" kern="0" baseline="30000" dirty="0"/>
              <a:t>2</a:t>
            </a:r>
          </a:p>
          <a:p>
            <a:pPr lvl="1"/>
            <a:r>
              <a:rPr lang="en-US" sz="1800" b="0" kern="0" dirty="0"/>
              <a:t>Phase II trial of IVO in treatment-naive high-risk CLL3</a:t>
            </a:r>
            <a:r>
              <a:rPr lang="en-US" sz="1800" b="0" kern="0" baseline="30000" dirty="0"/>
              <a:t>3</a:t>
            </a:r>
          </a:p>
          <a:p>
            <a:pPr lvl="1"/>
            <a:r>
              <a:rPr lang="en-US" sz="1800" b="0" kern="0" dirty="0"/>
              <a:t>Phase II study of AVO in treatment-naive all-comer population</a:t>
            </a:r>
            <a:r>
              <a:rPr lang="en-US" sz="1800" b="0" kern="0" baseline="30000" dirty="0"/>
              <a:t>4</a:t>
            </a:r>
          </a:p>
          <a:p>
            <a:pPr lvl="1"/>
            <a:r>
              <a:rPr lang="en-US" sz="1800" b="0" kern="0" dirty="0"/>
              <a:t>Phase II study of BOVen in treatment-naive all-comer population</a:t>
            </a:r>
            <a:r>
              <a:rPr lang="en-US" sz="1800" b="0" kern="0" baseline="30000" dirty="0"/>
              <a:t>5</a:t>
            </a:r>
            <a:endParaRPr lang="en-US" sz="1800" b="0" kern="0" dirty="0"/>
          </a:p>
          <a:p>
            <a:r>
              <a:rPr lang="en-US" sz="2000" b="0" kern="0" dirty="0"/>
              <a:t>Current phase II study designed to determine efficacy, safety of AVO as frontline therapy for patients with CLL enriched for </a:t>
            </a:r>
            <a:r>
              <a:rPr lang="en-US" sz="2000" b="0" i="1" kern="0" dirty="0"/>
              <a:t>TP53</a:t>
            </a:r>
            <a:r>
              <a:rPr lang="en-US" sz="2000" b="0" kern="0" dirty="0"/>
              <a:t>-altered disease</a:t>
            </a:r>
            <a:r>
              <a:rPr lang="en-US" sz="2000" b="0" kern="0" baseline="30000" dirty="0"/>
              <a:t>6</a:t>
            </a:r>
            <a:endParaRPr lang="en-US" sz="2000" b="0" kern="0" dirty="0"/>
          </a:p>
        </p:txBody>
      </p:sp>
    </p:spTree>
    <p:extLst>
      <p:ext uri="{BB962C8B-B14F-4D97-AF65-F5344CB8AC3E}">
        <p14:creationId xmlns:p14="http://schemas.microsoft.com/office/powerpoint/2010/main" val="2585650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a:extLst>
              <a:ext uri="{FF2B5EF4-FFF2-40B4-BE49-F238E27FC236}">
                <a16:creationId xmlns:a16="http://schemas.microsoft.com/office/drawing/2014/main" id="{6110A220-92F4-4770-96E4-EE8D0CE02C3E}"/>
              </a:ext>
            </a:extLst>
          </p:cNvPr>
          <p:cNvSpPr>
            <a:spLocks noGrp="1" noChangeArrowheads="1"/>
          </p:cNvSpPr>
          <p:nvPr>
            <p:ph type="title"/>
          </p:nvPr>
        </p:nvSpPr>
        <p:spPr/>
        <p:txBody>
          <a:bodyPr/>
          <a:lstStyle/>
          <a:p>
            <a:pPr eaLnBrk="1" hangingPunct="1"/>
            <a:r>
              <a:rPr lang="en-US" dirty="0"/>
              <a:t>Frontline AVO in High-Risk CLL: </a:t>
            </a:r>
            <a:r>
              <a:rPr lang="en-US" altLang="en-US" dirty="0"/>
              <a:t>Study Design</a:t>
            </a:r>
          </a:p>
        </p:txBody>
      </p:sp>
      <p:sp>
        <p:nvSpPr>
          <p:cNvPr id="17411" name="Content Placeholder 14">
            <a:extLst>
              <a:ext uri="{FF2B5EF4-FFF2-40B4-BE49-F238E27FC236}">
                <a16:creationId xmlns:a16="http://schemas.microsoft.com/office/drawing/2014/main" id="{812C223A-C745-4AC6-9B7E-5CC4E03D06FC}"/>
              </a:ext>
            </a:extLst>
          </p:cNvPr>
          <p:cNvSpPr>
            <a:spLocks noGrp="1"/>
          </p:cNvSpPr>
          <p:nvPr>
            <p:ph idx="1"/>
          </p:nvPr>
        </p:nvSpPr>
        <p:spPr>
          <a:xfrm>
            <a:off x="629710" y="5436075"/>
            <a:ext cx="7023076" cy="1175212"/>
          </a:xfrm>
        </p:spPr>
        <p:txBody>
          <a:bodyPr rtlCol="0">
            <a:normAutofit/>
          </a:bodyPr>
          <a:lstStyle/>
          <a:p>
            <a:pPr fontAlgn="auto">
              <a:spcBef>
                <a:spcPts val="400"/>
              </a:spcBef>
              <a:spcAft>
                <a:spcPts val="400"/>
              </a:spcAft>
            </a:pPr>
            <a:r>
              <a:rPr lang="en-US" sz="2000" b="1" dirty="0">
                <a:cs typeface="Calibri" panose="020F0502020204030204" pitchFamily="34" charset="0"/>
              </a:rPr>
              <a:t>Primary endpoint: </a:t>
            </a:r>
            <a:r>
              <a:rPr lang="en-US" sz="2000" dirty="0">
                <a:cs typeface="Calibri" panose="020F0502020204030204" pitchFamily="34" charset="0"/>
              </a:rPr>
              <a:t>CR rate with uMRD in BM after 15 cycles</a:t>
            </a:r>
          </a:p>
          <a:p>
            <a:pPr fontAlgn="auto">
              <a:spcBef>
                <a:spcPts val="400"/>
              </a:spcBef>
              <a:spcAft>
                <a:spcPts val="400"/>
              </a:spcAft>
            </a:pPr>
            <a:r>
              <a:rPr lang="en-US" sz="2000" b="1" dirty="0">
                <a:solidFill>
                  <a:srgbClr val="000000"/>
                </a:solidFill>
                <a:cs typeface="Calibri" panose="020F0502020204030204" pitchFamily="34" charset="0"/>
              </a:rPr>
              <a:t>Secondary endpoints </a:t>
            </a:r>
            <a:r>
              <a:rPr lang="en-US" sz="2000" dirty="0">
                <a:solidFill>
                  <a:srgbClr val="000000"/>
                </a:solidFill>
                <a:cs typeface="Calibri" panose="020F0502020204030204" pitchFamily="34" charset="0"/>
              </a:rPr>
              <a:t>included safety, ORR, PFS, EFS, remission duration</a:t>
            </a:r>
          </a:p>
        </p:txBody>
      </p:sp>
      <p:sp>
        <p:nvSpPr>
          <p:cNvPr id="20484" name="Text Box 23">
            <a:extLst>
              <a:ext uri="{FF2B5EF4-FFF2-40B4-BE49-F238E27FC236}">
                <a16:creationId xmlns:a16="http://schemas.microsoft.com/office/drawing/2014/main" id="{64FE162B-3EC3-45F7-BE70-11BF0B9D4D72}"/>
              </a:ext>
            </a:extLst>
          </p:cNvPr>
          <p:cNvSpPr txBox="1">
            <a:spLocks noChangeArrowheads="1"/>
          </p:cNvSpPr>
          <p:nvPr/>
        </p:nvSpPr>
        <p:spPr bwMode="auto">
          <a:xfrm>
            <a:off x="488509" y="2467291"/>
            <a:ext cx="2145516"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None/>
            </a:pPr>
            <a:r>
              <a:rPr lang="en-GB" altLang="en-US" sz="1400" b="0" dirty="0">
                <a:solidFill>
                  <a:schemeClr val="bg1"/>
                </a:solidFill>
                <a:latin typeface="Calibri" panose="020F0502020204030204" pitchFamily="34" charset="0"/>
              </a:rPr>
              <a:t>Patients ≥ 18 years with previously untreated CLL/SLL, or B-cell PLL eligible for tx per IW-CLL criteria; ECOG PS ≤2; if </a:t>
            </a:r>
            <a:r>
              <a:rPr lang="en-GB" altLang="en-US" sz="1400" b="0" i="1" dirty="0">
                <a:solidFill>
                  <a:schemeClr val="bg1"/>
                </a:solidFill>
                <a:latin typeface="Calibri" panose="020F0502020204030204" pitchFamily="34" charset="0"/>
              </a:rPr>
              <a:t>TP53</a:t>
            </a:r>
            <a:r>
              <a:rPr lang="en-GB" altLang="en-US" sz="1400" b="0" dirty="0">
                <a:solidFill>
                  <a:schemeClr val="bg1"/>
                </a:solidFill>
                <a:latin typeface="Calibri" panose="020F0502020204030204" pitchFamily="34" charset="0"/>
              </a:rPr>
              <a:t>-alterations allowed in expansion cohort</a:t>
            </a:r>
            <a:endParaRPr lang="en-US" altLang="en-US" sz="1400" b="0" dirty="0">
              <a:solidFill>
                <a:schemeClr val="bg1"/>
              </a:solidFill>
              <a:latin typeface="Calibri" panose="020F0502020204030204" pitchFamily="34" charset="0"/>
            </a:endParaRPr>
          </a:p>
          <a:p>
            <a:pPr algn="ctr">
              <a:lnSpc>
                <a:spcPct val="100000"/>
              </a:lnSpc>
              <a:spcBef>
                <a:spcPct val="0"/>
              </a:spcBef>
              <a:spcAft>
                <a:spcPct val="0"/>
              </a:spcAft>
              <a:buClrTx/>
              <a:buFontTx/>
              <a:buNone/>
            </a:pPr>
            <a:r>
              <a:rPr lang="en-GB" altLang="en-US" sz="1400" b="0" dirty="0">
                <a:solidFill>
                  <a:schemeClr val="bg1"/>
                </a:solidFill>
                <a:latin typeface="Calibri" panose="020F0502020204030204" pitchFamily="34" charset="0"/>
              </a:rPr>
              <a:t>(N = 68)</a:t>
            </a:r>
          </a:p>
        </p:txBody>
      </p:sp>
      <p:sp>
        <p:nvSpPr>
          <p:cNvPr id="2" name="Rectangle 24">
            <a:extLst>
              <a:ext uri="{FF2B5EF4-FFF2-40B4-BE49-F238E27FC236}">
                <a16:creationId xmlns:a16="http://schemas.microsoft.com/office/drawing/2014/main" id="{51AF4565-EC2F-431E-A6C1-EF15E2D4E45B}"/>
              </a:ext>
            </a:extLst>
          </p:cNvPr>
          <p:cNvSpPr>
            <a:spLocks noChangeArrowheads="1"/>
          </p:cNvSpPr>
          <p:nvPr/>
        </p:nvSpPr>
        <p:spPr bwMode="auto">
          <a:xfrm>
            <a:off x="3177829" y="3023740"/>
            <a:ext cx="2233497" cy="996163"/>
          </a:xfrm>
          <a:prstGeom prst="rect">
            <a:avLst/>
          </a:prstGeom>
          <a:solidFill>
            <a:schemeClr val="accent1"/>
          </a:solidFill>
          <a:ln w="9525">
            <a:noFill/>
            <a:miter lim="800000"/>
            <a:headEnd/>
            <a:tailEnd/>
          </a:ln>
        </p:spPr>
        <p:txBody>
          <a:bodyPr wrap="none" anchor="ctr" anchorCtr="1"/>
          <a:lstStyle/>
          <a:p>
            <a:pPr algn="ctr">
              <a:defRPr/>
            </a:pPr>
            <a:r>
              <a:rPr lang="en-US" sz="1600" dirty="0">
                <a:latin typeface="Calibri" panose="020F0502020204030204" pitchFamily="34" charset="0"/>
                <a:cs typeface="Arial" charset="0"/>
              </a:rPr>
              <a:t>Acalabrutinib*</a:t>
            </a:r>
            <a:r>
              <a:rPr lang="en-US" sz="1600" b="0" dirty="0">
                <a:latin typeface="Calibri" panose="020F0502020204030204" pitchFamily="34" charset="0"/>
                <a:cs typeface="Arial" charset="0"/>
              </a:rPr>
              <a:t> + </a:t>
            </a:r>
          </a:p>
          <a:p>
            <a:pPr algn="ctr">
              <a:defRPr/>
            </a:pPr>
            <a:r>
              <a:rPr lang="en-US" sz="1600" dirty="0">
                <a:latin typeface="Calibri" panose="020F0502020204030204" pitchFamily="34" charset="0"/>
                <a:cs typeface="Arial" charset="0"/>
              </a:rPr>
              <a:t>Venetoclax</a:t>
            </a:r>
            <a:r>
              <a:rPr lang="en-US" sz="1600" baseline="30000" dirty="0">
                <a:latin typeface="Calibri" panose="020F0502020204030204" pitchFamily="34" charset="0"/>
                <a:cs typeface="Arial" charset="0"/>
              </a:rPr>
              <a:t>†</a:t>
            </a:r>
            <a:r>
              <a:rPr lang="en-US" sz="1600" dirty="0">
                <a:latin typeface="Calibri" panose="020F0502020204030204" pitchFamily="34" charset="0"/>
                <a:cs typeface="Arial" charset="0"/>
              </a:rPr>
              <a:t> </a:t>
            </a:r>
            <a:r>
              <a:rPr lang="en-US" sz="1600" b="0" dirty="0">
                <a:latin typeface="Calibri" panose="020F0502020204030204" pitchFamily="34" charset="0"/>
                <a:cs typeface="Arial" charset="0"/>
              </a:rPr>
              <a:t>+</a:t>
            </a:r>
          </a:p>
          <a:p>
            <a:pPr algn="ctr">
              <a:defRPr/>
            </a:pPr>
            <a:r>
              <a:rPr lang="en-US" sz="1600" dirty="0">
                <a:latin typeface="Calibri" panose="020F0502020204030204" pitchFamily="34" charset="0"/>
                <a:cs typeface="Arial" charset="0"/>
              </a:rPr>
              <a:t>Obinutuzumab</a:t>
            </a:r>
            <a:r>
              <a:rPr lang="en-US" sz="1600" baseline="30000" dirty="0">
                <a:latin typeface="Calibri" panose="020F0502020204030204" pitchFamily="34" charset="0"/>
                <a:cs typeface="Arial" charset="0"/>
              </a:rPr>
              <a:t>*</a:t>
            </a:r>
          </a:p>
          <a:p>
            <a:pPr algn="ctr">
              <a:defRPr/>
            </a:pPr>
            <a:r>
              <a:rPr lang="en-US" sz="1200" b="0" dirty="0">
                <a:latin typeface="Calibri" panose="020F0502020204030204" pitchFamily="34" charset="0"/>
                <a:cs typeface="Arial" charset="0"/>
              </a:rPr>
              <a:t>(28 Day Cycles)</a:t>
            </a:r>
          </a:p>
        </p:txBody>
      </p:sp>
      <p:sp>
        <p:nvSpPr>
          <p:cNvPr id="20490" name="Text Box 29">
            <a:extLst>
              <a:ext uri="{FF2B5EF4-FFF2-40B4-BE49-F238E27FC236}">
                <a16:creationId xmlns:a16="http://schemas.microsoft.com/office/drawing/2014/main" id="{7A83957F-52CF-47B4-9BA9-B8E7AE949934}"/>
              </a:ext>
            </a:extLst>
          </p:cNvPr>
          <p:cNvSpPr txBox="1">
            <a:spLocks noChangeArrowheads="1"/>
          </p:cNvSpPr>
          <p:nvPr/>
        </p:nvSpPr>
        <p:spPr bwMode="auto">
          <a:xfrm>
            <a:off x="8312195" y="5381071"/>
            <a:ext cx="2543504" cy="846386"/>
          </a:xfrm>
          <a:prstGeom prst="rect">
            <a:avLst/>
          </a:prstGeom>
          <a:solidFill>
            <a:schemeClr val="accent3">
              <a:lumMod val="20000"/>
              <a:lumOff val="80000"/>
            </a:schemeClr>
          </a:solidFill>
          <a:ln>
            <a:noFill/>
          </a:ln>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tabLst>
                <a:tab pos="114300" algn="l"/>
              </a:tabLst>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tabLst>
                <a:tab pos="114300" algn="l"/>
              </a:tabLst>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tabLst>
                <a:tab pos="114300" algn="l"/>
              </a:tabLst>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tabLst>
                <a:tab pos="114300" algn="l"/>
              </a:tabLst>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tabLst>
                <a:tab pos="114300" algn="l"/>
              </a:tabLst>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tabLst>
                <a:tab pos="114300" algn="l"/>
              </a:tabLst>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tabLst>
                <a:tab pos="114300" algn="l"/>
              </a:tabLst>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tabLst>
                <a:tab pos="114300" algn="l"/>
              </a:tabLst>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tabLst>
                <a:tab pos="114300" algn="l"/>
              </a:tabLst>
              <a:defRPr sz="2000">
                <a:solidFill>
                  <a:srgbClr val="FEFDDE"/>
                </a:solidFill>
                <a:latin typeface="Arial" panose="020B0604020202020204" pitchFamily="34" charset="0"/>
              </a:defRPr>
            </a:lvl9pPr>
          </a:lstStyle>
          <a:p>
            <a:pPr eaLnBrk="1" hangingPunct="1">
              <a:lnSpc>
                <a:spcPct val="100000"/>
              </a:lnSpc>
              <a:spcBef>
                <a:spcPts val="600"/>
              </a:spcBef>
              <a:spcAft>
                <a:spcPct val="0"/>
              </a:spcAft>
              <a:buClrTx/>
              <a:buFontTx/>
              <a:buNone/>
            </a:pPr>
            <a:r>
              <a:rPr lang="en-US" altLang="en-US" sz="1400" dirty="0">
                <a:solidFill>
                  <a:schemeClr val="bg1"/>
                </a:solidFill>
                <a:latin typeface="Calibri" panose="020F0502020204030204" pitchFamily="34" charset="0"/>
              </a:rPr>
              <a:t>Other study requirements:</a:t>
            </a:r>
          </a:p>
          <a:p>
            <a:pPr marL="285750" indent="-285750" eaLnBrk="1" hangingPunct="1">
              <a:lnSpc>
                <a:spcPct val="100000"/>
              </a:lnSpc>
              <a:spcBef>
                <a:spcPts val="600"/>
              </a:spcBef>
              <a:spcAft>
                <a:spcPct val="0"/>
              </a:spcAft>
              <a:buClrTx/>
            </a:pPr>
            <a:r>
              <a:rPr lang="en-US" altLang="en-US" sz="1400" b="0" dirty="0">
                <a:solidFill>
                  <a:schemeClr val="bg1"/>
                </a:solidFill>
                <a:latin typeface="Calibri" panose="020F0502020204030204" pitchFamily="34" charset="0"/>
              </a:rPr>
              <a:t>Mandatory prophylaxis for PJP and HSV/VZV</a:t>
            </a:r>
          </a:p>
        </p:txBody>
      </p:sp>
      <p:sp>
        <p:nvSpPr>
          <p:cNvPr id="20493" name="Line 32">
            <a:extLst>
              <a:ext uri="{FF2B5EF4-FFF2-40B4-BE49-F238E27FC236}">
                <a16:creationId xmlns:a16="http://schemas.microsoft.com/office/drawing/2014/main" id="{60E1E584-705B-4376-990B-CEAF91451E0D}"/>
              </a:ext>
            </a:extLst>
          </p:cNvPr>
          <p:cNvSpPr>
            <a:spLocks noChangeShapeType="1"/>
          </p:cNvSpPr>
          <p:nvPr/>
        </p:nvSpPr>
        <p:spPr bwMode="auto">
          <a:xfrm>
            <a:off x="2634025" y="3356204"/>
            <a:ext cx="479425"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solidFill>
                <a:schemeClr val="bg1"/>
              </a:solidFill>
              <a:latin typeface="Calibri" panose="020F0502020204030204" pitchFamily="34" charset="0"/>
            </a:endParaRPr>
          </a:p>
        </p:txBody>
      </p:sp>
      <p:sp>
        <p:nvSpPr>
          <p:cNvPr id="4" name="TextBox 3">
            <a:extLst>
              <a:ext uri="{FF2B5EF4-FFF2-40B4-BE49-F238E27FC236}">
                <a16:creationId xmlns:a16="http://schemas.microsoft.com/office/drawing/2014/main" id="{238895BB-75CC-A5FF-EA88-7E741A5D6EFD}"/>
              </a:ext>
            </a:extLst>
          </p:cNvPr>
          <p:cNvSpPr txBox="1"/>
          <p:nvPr/>
        </p:nvSpPr>
        <p:spPr bwMode="auto">
          <a:xfrm>
            <a:off x="2636951" y="4537049"/>
            <a:ext cx="4754879"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spcBef>
                <a:spcPts val="0"/>
              </a:spcBef>
            </a:pPr>
            <a:r>
              <a:rPr lang="en-US" sz="1400" b="0" dirty="0">
                <a:solidFill>
                  <a:schemeClr val="bg1"/>
                </a:solidFill>
                <a:latin typeface="Calibri" panose="020F0502020204030204" pitchFamily="34" charset="0"/>
              </a:rPr>
              <a:t>*Acalabrutinib and obinutuzumab given at the standard dose.</a:t>
            </a:r>
          </a:p>
          <a:p>
            <a:pPr>
              <a:spcBef>
                <a:spcPts val="0"/>
              </a:spcBef>
            </a:pPr>
            <a:r>
              <a:rPr lang="en-US" sz="1400" b="0" baseline="30000" dirty="0">
                <a:solidFill>
                  <a:schemeClr val="bg1"/>
                </a:solidFill>
                <a:latin typeface="Calibri" panose="020F0502020204030204" pitchFamily="34" charset="0"/>
              </a:rPr>
              <a:t>†</a:t>
            </a:r>
            <a:r>
              <a:rPr lang="en-US" sz="1400" b="0" dirty="0">
                <a:solidFill>
                  <a:schemeClr val="bg1"/>
                </a:solidFill>
                <a:latin typeface="Calibri" panose="020F0502020204030204" pitchFamily="34" charset="0"/>
              </a:rPr>
              <a:t>Venetoclax: dosed at 20 mg Cycle 4 </a:t>
            </a:r>
            <a:r>
              <a:rPr lang="en-US" sz="1400" b="0">
                <a:solidFill>
                  <a:schemeClr val="bg1"/>
                </a:solidFill>
                <a:latin typeface="Calibri" panose="020F0502020204030204" pitchFamily="34" charset="0"/>
              </a:rPr>
              <a:t>D1+, </a:t>
            </a:r>
            <a:r>
              <a:rPr lang="en-US" sz="1400" b="0" dirty="0">
                <a:solidFill>
                  <a:schemeClr val="bg1"/>
                </a:solidFill>
                <a:latin typeface="Calibri" panose="020F0502020204030204" pitchFamily="34" charset="0"/>
              </a:rPr>
              <a:t>50 mg Cycle 4 D2, then standard ramp-up to 400-mg dose.</a:t>
            </a:r>
          </a:p>
        </p:txBody>
      </p:sp>
      <p:sp>
        <p:nvSpPr>
          <p:cNvPr id="5" name="Content Placeholder 14">
            <a:extLst>
              <a:ext uri="{FF2B5EF4-FFF2-40B4-BE49-F238E27FC236}">
                <a16:creationId xmlns:a16="http://schemas.microsoft.com/office/drawing/2014/main" id="{7C019F20-9112-29B2-EDEE-ADDFBB5929DF}"/>
              </a:ext>
            </a:extLst>
          </p:cNvPr>
          <p:cNvSpPr txBox="1">
            <a:spLocks/>
          </p:cNvSpPr>
          <p:nvPr/>
        </p:nvSpPr>
        <p:spPr bwMode="auto">
          <a:xfrm>
            <a:off x="629710" y="1393349"/>
            <a:ext cx="10877529" cy="3608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lnSpcReduction="10000"/>
          </a:bodyPr>
          <a:lstStyle>
            <a:lvl1pPr marL="342900" indent="-342900" eaLnBrk="1" fontAlgn="auto" hangingPunct="1">
              <a:lnSpc>
                <a:spcPct val="90000"/>
              </a:lnSpc>
              <a:spcBef>
                <a:spcPts val="400"/>
              </a:spcBef>
              <a:spcAft>
                <a:spcPts val="400"/>
              </a:spcAft>
              <a:buClr>
                <a:schemeClr val="bg1"/>
              </a:buClr>
              <a:buFont typeface="Wingdings" panose="05000000000000000000" pitchFamily="2" charset="2"/>
              <a:buChar char="§"/>
              <a:defRPr sz="2000">
                <a:solidFill>
                  <a:schemeClr val="bg1"/>
                </a:solidFill>
                <a:latin typeface="Calibri" panose="020F0502020204030204" pitchFamily="34" charset="0"/>
                <a:cs typeface="Calibri" panose="020F0502020204030204" pitchFamily="34" charset="0"/>
              </a:defRPr>
            </a:lvl1pPr>
            <a:lvl2pPr marL="742950" indent="-285750" eaLnBrk="1"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eaLnBrk="1"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eaLnBrk="1"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eaLnBrk="1"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fontAlgn="base">
              <a:lnSpc>
                <a:spcPct val="90000"/>
              </a:lnSpc>
              <a:spcBef>
                <a:spcPct val="35000"/>
              </a:spcBef>
              <a:spcAft>
                <a:spcPct val="25000"/>
              </a:spcAft>
              <a:buClr>
                <a:schemeClr val="accent2"/>
              </a:buClr>
              <a:buFont typeface="Arial" charset="0"/>
              <a:buChar char="–"/>
              <a:defRPr sz="1400">
                <a:latin typeface="+mn-lt"/>
              </a:defRPr>
            </a:lvl6pPr>
            <a:lvl7pPr marL="2971800" indent="-228600" fontAlgn="base">
              <a:lnSpc>
                <a:spcPct val="90000"/>
              </a:lnSpc>
              <a:spcBef>
                <a:spcPct val="35000"/>
              </a:spcBef>
              <a:spcAft>
                <a:spcPct val="25000"/>
              </a:spcAft>
              <a:buClr>
                <a:schemeClr val="accent2"/>
              </a:buClr>
              <a:buFont typeface="Arial" charset="0"/>
              <a:buChar char="–"/>
              <a:defRPr sz="1400">
                <a:latin typeface="+mn-lt"/>
              </a:defRPr>
            </a:lvl7pPr>
            <a:lvl8pPr marL="3429000" indent="-228600" fontAlgn="base">
              <a:lnSpc>
                <a:spcPct val="90000"/>
              </a:lnSpc>
              <a:spcBef>
                <a:spcPct val="35000"/>
              </a:spcBef>
              <a:spcAft>
                <a:spcPct val="25000"/>
              </a:spcAft>
              <a:buClr>
                <a:schemeClr val="accent2"/>
              </a:buClr>
              <a:buFont typeface="Arial" charset="0"/>
              <a:buChar char="–"/>
              <a:defRPr sz="1400">
                <a:latin typeface="+mn-lt"/>
              </a:defRPr>
            </a:lvl8pPr>
            <a:lvl9pPr marL="3886200" indent="-228600" fontAlgn="base">
              <a:lnSpc>
                <a:spcPct val="90000"/>
              </a:lnSpc>
              <a:spcBef>
                <a:spcPct val="35000"/>
              </a:spcBef>
              <a:spcAft>
                <a:spcPct val="25000"/>
              </a:spcAft>
              <a:buClr>
                <a:schemeClr val="accent2"/>
              </a:buClr>
              <a:buFont typeface="Arial" charset="0"/>
              <a:buChar char="–"/>
              <a:defRPr sz="1400">
                <a:latin typeface="+mn-lt"/>
              </a:defRPr>
            </a:lvl9pPr>
          </a:lstStyle>
          <a:p>
            <a:r>
              <a:rPr lang="en-US" b="0" dirty="0"/>
              <a:t>Multicenter, investigator-sponsored, phase II study</a:t>
            </a:r>
          </a:p>
        </p:txBody>
      </p:sp>
      <p:sp>
        <p:nvSpPr>
          <p:cNvPr id="6" name="TextBox 5">
            <a:extLst>
              <a:ext uri="{FF2B5EF4-FFF2-40B4-BE49-F238E27FC236}">
                <a16:creationId xmlns:a16="http://schemas.microsoft.com/office/drawing/2014/main" id="{8027E10C-B973-7B12-55BB-CB591876E527}"/>
              </a:ext>
            </a:extLst>
          </p:cNvPr>
          <p:cNvSpPr txBox="1"/>
          <p:nvPr/>
        </p:nvSpPr>
        <p:spPr>
          <a:xfrm>
            <a:off x="3688779" y="1727528"/>
            <a:ext cx="3512111" cy="523220"/>
          </a:xfrm>
          <a:prstGeom prst="rect">
            <a:avLst/>
          </a:prstGeom>
          <a:noFill/>
          <a:ln w="38100">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chemeClr val="bg1"/>
                </a:solidFill>
                <a:effectLst/>
                <a:uLnTx/>
                <a:uFillTx/>
                <a:latin typeface="Calibri" panose="020F0502020204030204" pitchFamily="34" charset="0"/>
                <a:ea typeface="+mn-ea"/>
                <a:cs typeface="Calibri" panose="020F0502020204030204" pitchFamily="34" charset="0"/>
              </a:rPr>
              <a:t>C16D1: Primary Endpoint Assessment </a:t>
            </a:r>
            <a:br>
              <a:rPr kumimoji="0" lang="en-US" sz="1400" b="0" i="0" u="none" strike="noStrike" kern="1200" cap="none" spc="0" normalizeH="0" baseline="0" noProof="0" dirty="0">
                <a:ln>
                  <a:noFill/>
                </a:ln>
                <a:solidFill>
                  <a:schemeClr val="bg1"/>
                </a:solidFill>
                <a:effectLst/>
                <a:uLnTx/>
                <a:uFillTx/>
                <a:latin typeface="Calibri" panose="020F0502020204030204" pitchFamily="34" charset="0"/>
                <a:ea typeface="+mn-ea"/>
                <a:cs typeface="Calibri" panose="020F0502020204030204" pitchFamily="34" charset="0"/>
              </a:rPr>
            </a:br>
            <a:r>
              <a:rPr kumimoji="0" lang="en-US" sz="1400" b="0" i="0" u="none" strike="noStrike" kern="1200" cap="none" spc="0" normalizeH="0" baseline="0" noProof="0" dirty="0">
                <a:ln>
                  <a:noFill/>
                </a:ln>
                <a:solidFill>
                  <a:schemeClr val="bg1"/>
                </a:solidFill>
                <a:effectLst/>
                <a:uLnTx/>
                <a:uFillTx/>
                <a:latin typeface="Calibri" panose="020F0502020204030204" pitchFamily="34" charset="0"/>
                <a:ea typeface="+mn-ea"/>
                <a:cs typeface="Calibri" panose="020F0502020204030204" pitchFamily="34" charset="0"/>
              </a:rPr>
              <a:t>(Rate of iwCLL CR With uMRD in BM)</a:t>
            </a:r>
          </a:p>
        </p:txBody>
      </p:sp>
      <p:cxnSp>
        <p:nvCxnSpPr>
          <p:cNvPr id="8" name="Straight Arrow Connector 7">
            <a:extLst>
              <a:ext uri="{FF2B5EF4-FFF2-40B4-BE49-F238E27FC236}">
                <a16:creationId xmlns:a16="http://schemas.microsoft.com/office/drawing/2014/main" id="{D6168160-EFCB-63C0-EF80-38EFDDB2FC79}"/>
              </a:ext>
            </a:extLst>
          </p:cNvPr>
          <p:cNvCxnSpPr>
            <a:cxnSpLocks/>
          </p:cNvCxnSpPr>
          <p:nvPr/>
        </p:nvCxnSpPr>
        <p:spPr>
          <a:xfrm rot="5400000">
            <a:off x="5420725" y="2330131"/>
            <a:ext cx="274320" cy="0"/>
          </a:xfrm>
          <a:prstGeom prst="straightConnector1">
            <a:avLst/>
          </a:prstGeom>
          <a:noFill/>
          <a:ln w="38100" cap="flat" cmpd="sng" algn="ctr">
            <a:solidFill>
              <a:schemeClr val="bg1"/>
            </a:solidFill>
            <a:prstDash val="solid"/>
            <a:miter lim="800000"/>
            <a:tailEnd type="triangle"/>
          </a:ln>
          <a:effectLst/>
        </p:spPr>
      </p:cxnSp>
      <p:sp>
        <p:nvSpPr>
          <p:cNvPr id="9" name="TextBox 8">
            <a:extLst>
              <a:ext uri="{FF2B5EF4-FFF2-40B4-BE49-F238E27FC236}">
                <a16:creationId xmlns:a16="http://schemas.microsoft.com/office/drawing/2014/main" id="{B556DA7B-150C-FAC7-EDD9-D3F979A52969}"/>
              </a:ext>
            </a:extLst>
          </p:cNvPr>
          <p:cNvSpPr txBox="1"/>
          <p:nvPr/>
        </p:nvSpPr>
        <p:spPr>
          <a:xfrm>
            <a:off x="5805314" y="2333231"/>
            <a:ext cx="2245439" cy="600164"/>
          </a:xfrm>
          <a:prstGeom prst="rect">
            <a:avLst/>
          </a:prstGeom>
          <a:solidFill>
            <a:schemeClr val="accent2"/>
          </a:solidFill>
          <a:ln>
            <a:solidFill>
              <a:srgbClr val="000000"/>
            </a:solid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BM uMRD CR: stop therapy (optional); monitor PB MRD </a:t>
            </a:r>
            <a:r>
              <a:rPr lang="en-US" sz="1100" b="0" kern="0" dirty="0">
                <a:solidFill>
                  <a:srgbClr val="000000"/>
                </a:solidFill>
                <a:latin typeface="Calibri" panose="020F0502020204030204" pitchFamily="34" charset="0"/>
                <a:cs typeface="Calibri" panose="020F0502020204030204" pitchFamily="34" charset="0"/>
              </a:rPr>
              <a:t>Q</a:t>
            </a:r>
            <a:r>
              <a:rPr kumimoji="0" lang="en-US" sz="11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3mo, if turns positive, resume therapy</a:t>
            </a:r>
          </a:p>
        </p:txBody>
      </p:sp>
      <p:cxnSp>
        <p:nvCxnSpPr>
          <p:cNvPr id="13" name="Connector: Elbow 12">
            <a:extLst>
              <a:ext uri="{FF2B5EF4-FFF2-40B4-BE49-F238E27FC236}">
                <a16:creationId xmlns:a16="http://schemas.microsoft.com/office/drawing/2014/main" id="{C63B031E-98BC-7906-0B65-3974913A4BD7}"/>
              </a:ext>
            </a:extLst>
          </p:cNvPr>
          <p:cNvCxnSpPr>
            <a:cxnSpLocks/>
            <a:stCxn id="2" idx="3"/>
            <a:endCxn id="9" idx="1"/>
          </p:cNvCxnSpPr>
          <p:nvPr/>
        </p:nvCxnSpPr>
        <p:spPr bwMode="auto">
          <a:xfrm flipV="1">
            <a:off x="5411326" y="2633313"/>
            <a:ext cx="393988" cy="888509"/>
          </a:xfrm>
          <a:prstGeom prst="bentConnector3">
            <a:avLst>
              <a:gd name="adj1" fmla="val 50000"/>
            </a:avLst>
          </a:prstGeom>
          <a:noFill/>
          <a:ln w="28575" cap="flat" cmpd="sng" algn="ctr">
            <a:solidFill>
              <a:schemeClr val="bg1"/>
            </a:solidFill>
            <a:prstDash val="solid"/>
            <a:round/>
            <a:headEnd type="none" w="med" len="med"/>
            <a:tailEnd type="triangle"/>
          </a:ln>
          <a:effectLst/>
        </p:spPr>
      </p:cxnSp>
      <p:sp>
        <p:nvSpPr>
          <p:cNvPr id="14" name="TextBox 13">
            <a:extLst>
              <a:ext uri="{FF2B5EF4-FFF2-40B4-BE49-F238E27FC236}">
                <a16:creationId xmlns:a16="http://schemas.microsoft.com/office/drawing/2014/main" id="{4F052235-26BA-5A27-0EA3-E418798BC591}"/>
              </a:ext>
            </a:extLst>
          </p:cNvPr>
          <p:cNvSpPr txBox="1"/>
          <p:nvPr/>
        </p:nvSpPr>
        <p:spPr>
          <a:xfrm>
            <a:off x="5817257" y="3477111"/>
            <a:ext cx="2233496" cy="261610"/>
          </a:xfrm>
          <a:prstGeom prst="rect">
            <a:avLst/>
          </a:prstGeom>
          <a:solidFill>
            <a:schemeClr val="tx2"/>
          </a:solidFill>
          <a:ln>
            <a:solidFill>
              <a:srgbClr val="000000"/>
            </a:solid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BM MRD positive CR or PR</a:t>
            </a:r>
          </a:p>
        </p:txBody>
      </p:sp>
      <p:cxnSp>
        <p:nvCxnSpPr>
          <p:cNvPr id="15" name="Connector: Elbow 14">
            <a:extLst>
              <a:ext uri="{FF2B5EF4-FFF2-40B4-BE49-F238E27FC236}">
                <a16:creationId xmlns:a16="http://schemas.microsoft.com/office/drawing/2014/main" id="{FD714F53-4BA9-4950-28B4-DE2E2D54F2B8}"/>
              </a:ext>
            </a:extLst>
          </p:cNvPr>
          <p:cNvCxnSpPr>
            <a:cxnSpLocks/>
            <a:stCxn id="2" idx="3"/>
            <a:endCxn id="14" idx="1"/>
          </p:cNvCxnSpPr>
          <p:nvPr/>
        </p:nvCxnSpPr>
        <p:spPr bwMode="auto">
          <a:xfrm>
            <a:off x="5411326" y="3521822"/>
            <a:ext cx="405931" cy="86094"/>
          </a:xfrm>
          <a:prstGeom prst="bentConnector3">
            <a:avLst>
              <a:gd name="adj1" fmla="val 50000"/>
            </a:avLst>
          </a:prstGeom>
          <a:noFill/>
          <a:ln w="28575" cap="flat" cmpd="sng" algn="ctr">
            <a:solidFill>
              <a:schemeClr val="bg1"/>
            </a:solidFill>
            <a:prstDash val="solid"/>
            <a:round/>
            <a:headEnd type="none" w="med" len="med"/>
            <a:tailEnd type="triangle"/>
          </a:ln>
          <a:effectLst/>
        </p:spPr>
      </p:cxnSp>
      <p:cxnSp>
        <p:nvCxnSpPr>
          <p:cNvPr id="20" name="Straight Arrow Connector 19">
            <a:extLst>
              <a:ext uri="{FF2B5EF4-FFF2-40B4-BE49-F238E27FC236}">
                <a16:creationId xmlns:a16="http://schemas.microsoft.com/office/drawing/2014/main" id="{889AAD90-D831-62F8-B085-71E278F608B8}"/>
              </a:ext>
            </a:extLst>
          </p:cNvPr>
          <p:cNvCxnSpPr>
            <a:cxnSpLocks/>
          </p:cNvCxnSpPr>
          <p:nvPr/>
        </p:nvCxnSpPr>
        <p:spPr>
          <a:xfrm>
            <a:off x="8063946" y="2124945"/>
            <a:ext cx="0" cy="218972"/>
          </a:xfrm>
          <a:prstGeom prst="straightConnector1">
            <a:avLst/>
          </a:prstGeom>
          <a:noFill/>
          <a:ln w="38100" cap="flat" cmpd="sng" algn="ctr">
            <a:solidFill>
              <a:schemeClr val="bg1"/>
            </a:solidFill>
            <a:prstDash val="solid"/>
            <a:miter lim="800000"/>
            <a:tailEnd type="triangle"/>
          </a:ln>
          <a:effectLst/>
        </p:spPr>
      </p:cxnSp>
      <p:sp>
        <p:nvSpPr>
          <p:cNvPr id="21" name="TextBox 20">
            <a:extLst>
              <a:ext uri="{FF2B5EF4-FFF2-40B4-BE49-F238E27FC236}">
                <a16:creationId xmlns:a16="http://schemas.microsoft.com/office/drawing/2014/main" id="{35EA7526-B6C5-AB63-84A2-2F8CF7317A64}"/>
              </a:ext>
            </a:extLst>
          </p:cNvPr>
          <p:cNvSpPr txBox="1"/>
          <p:nvPr/>
        </p:nvSpPr>
        <p:spPr>
          <a:xfrm>
            <a:off x="7489235" y="1865795"/>
            <a:ext cx="822960" cy="307777"/>
          </a:xfrm>
          <a:prstGeom prst="rect">
            <a:avLst/>
          </a:prstGeom>
          <a:noFill/>
          <a:ln w="38100">
            <a:noFill/>
          </a:ln>
        </p:spPr>
        <p:txBody>
          <a:bodyPr wrap="square" rtlCol="0">
            <a:spAutoFit/>
          </a:bodyPr>
          <a:lstStyle>
            <a:defPPr>
              <a:defRPr lang="en-US"/>
            </a:defPPr>
            <a:lvl1pPr marL="0" marR="0" lvl="0" indent="0" algn="ctr" defTabSz="914400" eaLnBrk="1" fontAlgn="auto" latinLnBrk="0" hangingPunct="1">
              <a:lnSpc>
                <a:spcPct val="100000"/>
              </a:lnSpc>
              <a:spcBef>
                <a:spcPts val="0"/>
              </a:spcBef>
              <a:spcAft>
                <a:spcPts val="0"/>
              </a:spcAft>
              <a:buClrTx/>
              <a:buSzTx/>
              <a:buFontTx/>
              <a:buNone/>
              <a:tabLst/>
              <a:defRPr kumimoji="0" sz="1400" b="0" i="0" u="none" strike="noStrike" cap="none" spc="0" normalizeH="0" baseline="0">
                <a:ln>
                  <a:noFill/>
                </a:ln>
                <a:solidFill>
                  <a:schemeClr val="bg1"/>
                </a:solidFill>
                <a:effectLst/>
                <a:uLnTx/>
                <a:uFillTx/>
                <a:latin typeface="Calibri" panose="020F0502020204030204" pitchFamily="34" charset="0"/>
                <a:cs typeface="Calibri" panose="020F0502020204030204" pitchFamily="34" charset="0"/>
              </a:defRPr>
            </a:lvl1pPr>
          </a:lstStyle>
          <a:p>
            <a:r>
              <a:rPr lang="en-US" dirty="0"/>
              <a:t>C25D1</a:t>
            </a:r>
          </a:p>
        </p:txBody>
      </p:sp>
      <p:sp>
        <p:nvSpPr>
          <p:cNvPr id="23" name="TextBox 22">
            <a:extLst>
              <a:ext uri="{FF2B5EF4-FFF2-40B4-BE49-F238E27FC236}">
                <a16:creationId xmlns:a16="http://schemas.microsoft.com/office/drawing/2014/main" id="{717E2794-C6D4-4B7A-C05D-587D5A70C8F9}"/>
              </a:ext>
            </a:extLst>
          </p:cNvPr>
          <p:cNvSpPr txBox="1"/>
          <p:nvPr/>
        </p:nvSpPr>
        <p:spPr>
          <a:xfrm>
            <a:off x="2342995" y="4129197"/>
            <a:ext cx="1021653" cy="2773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Cycle 1</a:t>
            </a:r>
          </a:p>
        </p:txBody>
      </p:sp>
      <p:cxnSp>
        <p:nvCxnSpPr>
          <p:cNvPr id="25" name="Straight Connector 24">
            <a:extLst>
              <a:ext uri="{FF2B5EF4-FFF2-40B4-BE49-F238E27FC236}">
                <a16:creationId xmlns:a16="http://schemas.microsoft.com/office/drawing/2014/main" id="{7B6A4401-4BD3-3C19-E996-97518BFCB9B0}"/>
              </a:ext>
            </a:extLst>
          </p:cNvPr>
          <p:cNvCxnSpPr>
            <a:cxnSpLocks/>
          </p:cNvCxnSpPr>
          <p:nvPr/>
        </p:nvCxnSpPr>
        <p:spPr bwMode="auto">
          <a:xfrm>
            <a:off x="3113450" y="4259739"/>
            <a:ext cx="2064942" cy="23434"/>
          </a:xfrm>
          <a:prstGeom prst="line">
            <a:avLst/>
          </a:prstGeom>
          <a:noFill/>
          <a:ln w="28575" cap="flat" cmpd="sng" algn="ctr">
            <a:solidFill>
              <a:schemeClr val="bg1"/>
            </a:solidFill>
            <a:prstDash val="sysDot"/>
            <a:round/>
            <a:headEnd type="none" w="med" len="med"/>
            <a:tailEnd type="none" w="med" len="med"/>
          </a:ln>
          <a:effectLst/>
        </p:spPr>
      </p:cxnSp>
      <p:sp>
        <p:nvSpPr>
          <p:cNvPr id="26" name="TextBox 25">
            <a:extLst>
              <a:ext uri="{FF2B5EF4-FFF2-40B4-BE49-F238E27FC236}">
                <a16:creationId xmlns:a16="http://schemas.microsoft.com/office/drawing/2014/main" id="{92433264-A009-7A2C-EA92-8312FA98125D}"/>
              </a:ext>
            </a:extLst>
          </p:cNvPr>
          <p:cNvSpPr txBox="1"/>
          <p:nvPr/>
        </p:nvSpPr>
        <p:spPr>
          <a:xfrm>
            <a:off x="4900499" y="4136507"/>
            <a:ext cx="1021653" cy="2773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Cycle 16</a:t>
            </a:r>
          </a:p>
        </p:txBody>
      </p:sp>
      <p:sp>
        <p:nvSpPr>
          <p:cNvPr id="27" name="Rectangle 24">
            <a:extLst>
              <a:ext uri="{FF2B5EF4-FFF2-40B4-BE49-F238E27FC236}">
                <a16:creationId xmlns:a16="http://schemas.microsoft.com/office/drawing/2014/main" id="{20DED93B-FC03-5FFB-9AEB-DB536A4B4E1C}"/>
              </a:ext>
            </a:extLst>
          </p:cNvPr>
          <p:cNvSpPr>
            <a:spLocks noChangeArrowheads="1"/>
          </p:cNvSpPr>
          <p:nvPr/>
        </p:nvSpPr>
        <p:spPr bwMode="auto">
          <a:xfrm>
            <a:off x="5817257" y="3760580"/>
            <a:ext cx="2233497" cy="530921"/>
          </a:xfrm>
          <a:prstGeom prst="rect">
            <a:avLst/>
          </a:prstGeom>
          <a:solidFill>
            <a:schemeClr val="accent2">
              <a:lumMod val="60000"/>
              <a:lumOff val="40000"/>
            </a:schemeClr>
          </a:solidFill>
          <a:ln w="9525">
            <a:noFill/>
            <a:miter lim="800000"/>
            <a:headEnd/>
            <a:tailEnd/>
          </a:ln>
        </p:spPr>
        <p:txBody>
          <a:bodyPr wrap="none" anchor="ctr" anchorCtr="1"/>
          <a:lstStyle/>
          <a:p>
            <a:pPr algn="ctr">
              <a:defRPr/>
            </a:pPr>
            <a:r>
              <a:rPr lang="en-US" sz="1400" dirty="0">
                <a:solidFill>
                  <a:schemeClr val="bg1"/>
                </a:solidFill>
                <a:latin typeface="Calibri" panose="020F0502020204030204" pitchFamily="34" charset="0"/>
                <a:cs typeface="Arial" charset="0"/>
              </a:rPr>
              <a:t>Acalabrutinib*</a:t>
            </a:r>
            <a:r>
              <a:rPr lang="en-US" sz="1400" b="0" dirty="0">
                <a:solidFill>
                  <a:schemeClr val="bg1"/>
                </a:solidFill>
                <a:latin typeface="Calibri" panose="020F0502020204030204" pitchFamily="34" charset="0"/>
                <a:cs typeface="Arial" charset="0"/>
              </a:rPr>
              <a:t> + </a:t>
            </a:r>
          </a:p>
          <a:p>
            <a:pPr algn="ctr">
              <a:defRPr/>
            </a:pPr>
            <a:r>
              <a:rPr lang="en-US" sz="1400" dirty="0">
                <a:solidFill>
                  <a:schemeClr val="bg1"/>
                </a:solidFill>
                <a:latin typeface="Calibri" panose="020F0502020204030204" pitchFamily="34" charset="0"/>
                <a:cs typeface="Arial" charset="0"/>
              </a:rPr>
              <a:t>Venetoclax</a:t>
            </a:r>
            <a:r>
              <a:rPr lang="en-US" sz="1400" baseline="30000" dirty="0">
                <a:solidFill>
                  <a:schemeClr val="bg1"/>
                </a:solidFill>
                <a:latin typeface="Calibri" panose="020F0502020204030204" pitchFamily="34" charset="0"/>
                <a:cs typeface="Arial" charset="0"/>
              </a:rPr>
              <a:t>†</a:t>
            </a:r>
            <a:r>
              <a:rPr lang="en-US" sz="1400" dirty="0">
                <a:solidFill>
                  <a:schemeClr val="bg1"/>
                </a:solidFill>
                <a:latin typeface="Calibri" panose="020F0502020204030204" pitchFamily="34" charset="0"/>
                <a:cs typeface="Arial" charset="0"/>
              </a:rPr>
              <a:t> </a:t>
            </a:r>
            <a:endParaRPr lang="en-US" sz="1400" b="0" dirty="0">
              <a:solidFill>
                <a:schemeClr val="bg1"/>
              </a:solidFill>
              <a:latin typeface="Calibri" panose="020F0502020204030204" pitchFamily="34" charset="0"/>
              <a:cs typeface="Arial" charset="0"/>
            </a:endParaRPr>
          </a:p>
        </p:txBody>
      </p:sp>
      <p:sp>
        <p:nvSpPr>
          <p:cNvPr id="35" name="TextBox 34">
            <a:extLst>
              <a:ext uri="{FF2B5EF4-FFF2-40B4-BE49-F238E27FC236}">
                <a16:creationId xmlns:a16="http://schemas.microsoft.com/office/drawing/2014/main" id="{674932CB-35A0-A843-F3EA-859E9869746C}"/>
              </a:ext>
            </a:extLst>
          </p:cNvPr>
          <p:cNvSpPr txBox="1"/>
          <p:nvPr/>
        </p:nvSpPr>
        <p:spPr>
          <a:xfrm>
            <a:off x="8456685" y="3035248"/>
            <a:ext cx="2233496" cy="600164"/>
          </a:xfrm>
          <a:prstGeom prst="rect">
            <a:avLst/>
          </a:prstGeom>
          <a:solidFill>
            <a:schemeClr val="tx2"/>
          </a:solidFill>
          <a:ln>
            <a:solidFill>
              <a:srgbClr val="000000"/>
            </a:solid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BM uMRD: stop therapy (optional); monitor PB MRD Q3mo and if turns positive, resume therapy</a:t>
            </a:r>
          </a:p>
        </p:txBody>
      </p:sp>
      <p:cxnSp>
        <p:nvCxnSpPr>
          <p:cNvPr id="36" name="Straight Connector 35">
            <a:extLst>
              <a:ext uri="{FF2B5EF4-FFF2-40B4-BE49-F238E27FC236}">
                <a16:creationId xmlns:a16="http://schemas.microsoft.com/office/drawing/2014/main" id="{88883544-8AB1-B674-520B-ADB3BF613F7E}"/>
              </a:ext>
            </a:extLst>
          </p:cNvPr>
          <p:cNvCxnSpPr>
            <a:cxnSpLocks/>
          </p:cNvCxnSpPr>
          <p:nvPr/>
        </p:nvCxnSpPr>
        <p:spPr bwMode="auto">
          <a:xfrm>
            <a:off x="6172221" y="3323368"/>
            <a:ext cx="1460613" cy="0"/>
          </a:xfrm>
          <a:prstGeom prst="line">
            <a:avLst/>
          </a:prstGeom>
          <a:noFill/>
          <a:ln w="28575" cap="flat" cmpd="sng" algn="ctr">
            <a:solidFill>
              <a:schemeClr val="bg1"/>
            </a:solidFill>
            <a:prstDash val="sysDot"/>
            <a:round/>
            <a:headEnd type="none" w="med" len="med"/>
            <a:tailEnd type="none" w="med" len="med"/>
          </a:ln>
          <a:effectLst/>
        </p:spPr>
      </p:cxnSp>
      <p:sp>
        <p:nvSpPr>
          <p:cNvPr id="37" name="TextBox 36">
            <a:extLst>
              <a:ext uri="{FF2B5EF4-FFF2-40B4-BE49-F238E27FC236}">
                <a16:creationId xmlns:a16="http://schemas.microsoft.com/office/drawing/2014/main" id="{422CA1E9-0028-5795-A069-9A76AE7A8A65}"/>
              </a:ext>
            </a:extLst>
          </p:cNvPr>
          <p:cNvSpPr txBox="1"/>
          <p:nvPr/>
        </p:nvSpPr>
        <p:spPr>
          <a:xfrm>
            <a:off x="5396000" y="3184713"/>
            <a:ext cx="1021653" cy="2773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Cycle 1</a:t>
            </a:r>
          </a:p>
        </p:txBody>
      </p:sp>
      <p:sp>
        <p:nvSpPr>
          <p:cNvPr id="39" name="TextBox 38">
            <a:extLst>
              <a:ext uri="{FF2B5EF4-FFF2-40B4-BE49-F238E27FC236}">
                <a16:creationId xmlns:a16="http://schemas.microsoft.com/office/drawing/2014/main" id="{30BB0E3D-452B-2298-8886-5552C0C9331D}"/>
              </a:ext>
            </a:extLst>
          </p:cNvPr>
          <p:cNvSpPr txBox="1"/>
          <p:nvPr/>
        </p:nvSpPr>
        <p:spPr>
          <a:xfrm>
            <a:off x="7381982" y="3170179"/>
            <a:ext cx="1021653" cy="2773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Cycle 9</a:t>
            </a:r>
          </a:p>
        </p:txBody>
      </p:sp>
      <p:cxnSp>
        <p:nvCxnSpPr>
          <p:cNvPr id="42" name="Connector: Elbow 41">
            <a:extLst>
              <a:ext uri="{FF2B5EF4-FFF2-40B4-BE49-F238E27FC236}">
                <a16:creationId xmlns:a16="http://schemas.microsoft.com/office/drawing/2014/main" id="{527D45F6-785A-829E-C7E3-D3F5FB0AAE77}"/>
              </a:ext>
            </a:extLst>
          </p:cNvPr>
          <p:cNvCxnSpPr>
            <a:cxnSpLocks/>
            <a:stCxn id="27" idx="3"/>
            <a:endCxn id="35" idx="1"/>
          </p:cNvCxnSpPr>
          <p:nvPr/>
        </p:nvCxnSpPr>
        <p:spPr bwMode="auto">
          <a:xfrm flipV="1">
            <a:off x="8050754" y="3335330"/>
            <a:ext cx="405931" cy="690711"/>
          </a:xfrm>
          <a:prstGeom prst="bentConnector3">
            <a:avLst>
              <a:gd name="adj1" fmla="val 50000"/>
            </a:avLst>
          </a:prstGeom>
          <a:noFill/>
          <a:ln w="28575" cap="flat" cmpd="sng" algn="ctr">
            <a:solidFill>
              <a:schemeClr val="bg1"/>
            </a:solidFill>
            <a:prstDash val="solid"/>
            <a:round/>
            <a:headEnd type="none" w="med" len="med"/>
            <a:tailEnd type="triangle"/>
          </a:ln>
          <a:effectLst/>
        </p:spPr>
      </p:cxnSp>
      <p:sp>
        <p:nvSpPr>
          <p:cNvPr id="46" name="Text Box 11">
            <a:extLst>
              <a:ext uri="{FF2B5EF4-FFF2-40B4-BE49-F238E27FC236}">
                <a16:creationId xmlns:a16="http://schemas.microsoft.com/office/drawing/2014/main" id="{945B8582-054F-D182-8D82-1D55AF68ABE0}"/>
              </a:ext>
            </a:extLst>
          </p:cNvPr>
          <p:cNvSpPr txBox="1">
            <a:spLocks noChangeArrowheads="1"/>
          </p:cNvSpPr>
          <p:nvPr/>
        </p:nvSpPr>
        <p:spPr bwMode="auto">
          <a:xfrm>
            <a:off x="414339" y="6404207"/>
            <a:ext cx="8010525" cy="258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defRPr/>
            </a:pPr>
            <a:r>
              <a:rPr lang="en-US" altLang="en-US" sz="1200" b="0" spc="-10" dirty="0">
                <a:solidFill>
                  <a:schemeClr val="bg2"/>
                </a:solidFill>
                <a:latin typeface="Calibri" panose="020F0502020204030204" pitchFamily="34" charset="0"/>
              </a:rPr>
              <a:t>Ryan. ASH 2022. Abstr 344.</a:t>
            </a:r>
            <a:endParaRPr lang="en-US" altLang="en-US" sz="1200" b="0" dirty="0">
              <a:solidFill>
                <a:schemeClr val="bg2"/>
              </a:solidFill>
              <a:latin typeface="Calibri" panose="020F0502020204030204" pitchFamily="34" charset="0"/>
            </a:endParaRPr>
          </a:p>
        </p:txBody>
      </p:sp>
      <p:sp>
        <p:nvSpPr>
          <p:cNvPr id="47" name="TextBox 46">
            <a:extLst>
              <a:ext uri="{FF2B5EF4-FFF2-40B4-BE49-F238E27FC236}">
                <a16:creationId xmlns:a16="http://schemas.microsoft.com/office/drawing/2014/main" id="{3661EE31-08FD-2482-D24B-F05E073A6AE3}"/>
              </a:ext>
            </a:extLst>
          </p:cNvPr>
          <p:cNvSpPr txBox="1"/>
          <p:nvPr/>
        </p:nvSpPr>
        <p:spPr>
          <a:xfrm>
            <a:off x="8438800" y="4071986"/>
            <a:ext cx="2233496" cy="261610"/>
          </a:xfrm>
          <a:prstGeom prst="rect">
            <a:avLst/>
          </a:prstGeom>
          <a:solidFill>
            <a:schemeClr val="tx2"/>
          </a:solidFill>
          <a:ln>
            <a:solidFill>
              <a:srgbClr val="000000"/>
            </a:solid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MRD positive</a:t>
            </a:r>
          </a:p>
        </p:txBody>
      </p:sp>
      <p:cxnSp>
        <p:nvCxnSpPr>
          <p:cNvPr id="48" name="Connector: Elbow 47">
            <a:extLst>
              <a:ext uri="{FF2B5EF4-FFF2-40B4-BE49-F238E27FC236}">
                <a16:creationId xmlns:a16="http://schemas.microsoft.com/office/drawing/2014/main" id="{3FD75EC7-A892-F71B-113B-07C383778ABC}"/>
              </a:ext>
            </a:extLst>
          </p:cNvPr>
          <p:cNvCxnSpPr>
            <a:cxnSpLocks/>
            <a:stCxn id="27" idx="3"/>
            <a:endCxn id="47" idx="1"/>
          </p:cNvCxnSpPr>
          <p:nvPr/>
        </p:nvCxnSpPr>
        <p:spPr bwMode="auto">
          <a:xfrm>
            <a:off x="8050754" y="4026041"/>
            <a:ext cx="388046" cy="176750"/>
          </a:xfrm>
          <a:prstGeom prst="bentConnector3">
            <a:avLst>
              <a:gd name="adj1" fmla="val 50000"/>
            </a:avLst>
          </a:prstGeom>
          <a:noFill/>
          <a:ln w="28575" cap="flat" cmpd="sng" algn="ctr">
            <a:solidFill>
              <a:schemeClr val="bg1"/>
            </a:solidFill>
            <a:prstDash val="solid"/>
            <a:round/>
            <a:headEnd type="none" w="med" len="med"/>
            <a:tailEnd type="triangle"/>
          </a:ln>
          <a:effectLst/>
        </p:spPr>
      </p:cxnSp>
      <p:sp>
        <p:nvSpPr>
          <p:cNvPr id="53" name="Rectangle 24">
            <a:extLst>
              <a:ext uri="{FF2B5EF4-FFF2-40B4-BE49-F238E27FC236}">
                <a16:creationId xmlns:a16="http://schemas.microsoft.com/office/drawing/2014/main" id="{488DE361-7DF8-CDCB-585C-F6C959A85F89}"/>
              </a:ext>
            </a:extLst>
          </p:cNvPr>
          <p:cNvSpPr>
            <a:spLocks noChangeArrowheads="1"/>
          </p:cNvSpPr>
          <p:nvPr/>
        </p:nvSpPr>
        <p:spPr bwMode="auto">
          <a:xfrm>
            <a:off x="8439291" y="4357604"/>
            <a:ext cx="2233497" cy="530921"/>
          </a:xfrm>
          <a:prstGeom prst="rect">
            <a:avLst/>
          </a:prstGeom>
          <a:solidFill>
            <a:schemeClr val="accent2">
              <a:lumMod val="60000"/>
              <a:lumOff val="40000"/>
            </a:schemeClr>
          </a:solidFill>
          <a:ln w="9525">
            <a:noFill/>
            <a:miter lim="800000"/>
            <a:headEnd/>
            <a:tailEnd/>
          </a:ln>
        </p:spPr>
        <p:txBody>
          <a:bodyPr wrap="none" anchor="ctr" anchorCtr="1"/>
          <a:lstStyle/>
          <a:p>
            <a:pPr algn="ctr">
              <a:defRPr/>
            </a:pPr>
            <a:r>
              <a:rPr lang="en-US" sz="1400" dirty="0">
                <a:solidFill>
                  <a:schemeClr val="bg1"/>
                </a:solidFill>
                <a:latin typeface="Calibri" panose="020F0502020204030204" pitchFamily="34" charset="0"/>
                <a:cs typeface="Arial" charset="0"/>
              </a:rPr>
              <a:t>Acalabrutinib*</a:t>
            </a:r>
            <a:r>
              <a:rPr lang="en-US" sz="1400" b="0" dirty="0">
                <a:solidFill>
                  <a:schemeClr val="bg1"/>
                </a:solidFill>
                <a:latin typeface="Calibri" panose="020F0502020204030204" pitchFamily="34" charset="0"/>
                <a:cs typeface="Arial" charset="0"/>
              </a:rPr>
              <a:t> + </a:t>
            </a:r>
          </a:p>
          <a:p>
            <a:pPr algn="ctr">
              <a:defRPr/>
            </a:pPr>
            <a:r>
              <a:rPr lang="en-US" sz="1400" dirty="0">
                <a:solidFill>
                  <a:schemeClr val="bg1"/>
                </a:solidFill>
                <a:latin typeface="Calibri" panose="020F0502020204030204" pitchFamily="34" charset="0"/>
                <a:cs typeface="Arial" charset="0"/>
              </a:rPr>
              <a:t>Venetoclax</a:t>
            </a:r>
            <a:r>
              <a:rPr lang="en-US" sz="1400" baseline="30000" dirty="0">
                <a:solidFill>
                  <a:schemeClr val="bg1"/>
                </a:solidFill>
                <a:latin typeface="Calibri" panose="020F0502020204030204" pitchFamily="34" charset="0"/>
                <a:cs typeface="Arial" charset="0"/>
              </a:rPr>
              <a:t>†</a:t>
            </a:r>
            <a:r>
              <a:rPr lang="en-US" sz="1400" dirty="0">
                <a:solidFill>
                  <a:schemeClr val="bg1"/>
                </a:solidFill>
                <a:latin typeface="Calibri" panose="020F0502020204030204" pitchFamily="34" charset="0"/>
                <a:cs typeface="Arial" charset="0"/>
              </a:rPr>
              <a:t> </a:t>
            </a:r>
            <a:endParaRPr lang="en-US" sz="1400" b="0" dirty="0">
              <a:solidFill>
                <a:schemeClr val="bg1"/>
              </a:solidFill>
              <a:latin typeface="Calibri" panose="020F0502020204030204" pitchFamily="34" charset="0"/>
              <a:cs typeface="Arial"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2DBD86-C168-4912-BFF4-8AE09E7AB7B4}"/>
              </a:ext>
            </a:extLst>
          </p:cNvPr>
          <p:cNvSpPr>
            <a:spLocks noGrp="1"/>
          </p:cNvSpPr>
          <p:nvPr>
            <p:ph type="title"/>
          </p:nvPr>
        </p:nvSpPr>
        <p:spPr/>
        <p:txBody>
          <a:bodyPr/>
          <a:lstStyle/>
          <a:p>
            <a:r>
              <a:rPr lang="en-US" dirty="0"/>
              <a:t>Frontline AVO in High-Risk CLL: Baseline Characteristics</a:t>
            </a:r>
          </a:p>
        </p:txBody>
      </p:sp>
      <p:sp>
        <p:nvSpPr>
          <p:cNvPr id="100" name="Text Box 11">
            <a:extLst>
              <a:ext uri="{FF2B5EF4-FFF2-40B4-BE49-F238E27FC236}">
                <a16:creationId xmlns:a16="http://schemas.microsoft.com/office/drawing/2014/main" id="{FCEE8E48-E466-44FF-8CA4-6278109AB01B}"/>
              </a:ext>
            </a:extLst>
          </p:cNvPr>
          <p:cNvSpPr txBox="1">
            <a:spLocks noChangeArrowheads="1"/>
          </p:cNvSpPr>
          <p:nvPr/>
        </p:nvSpPr>
        <p:spPr bwMode="auto">
          <a:xfrm>
            <a:off x="381681" y="6404207"/>
            <a:ext cx="8010525" cy="258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defRPr/>
            </a:pPr>
            <a:r>
              <a:rPr lang="en-US" altLang="en-US" sz="1200" b="0" spc="-10" dirty="0">
                <a:solidFill>
                  <a:schemeClr val="bg2"/>
                </a:solidFill>
                <a:latin typeface="Calibri" panose="020F0502020204030204" pitchFamily="34" charset="0"/>
              </a:rPr>
              <a:t>Ryan. ASH 2022. Abstr 344.</a:t>
            </a:r>
            <a:endParaRPr lang="en-US" altLang="en-US" sz="1200" b="0" dirty="0">
              <a:solidFill>
                <a:schemeClr val="bg2"/>
              </a:solidFill>
              <a:latin typeface="Calibri" panose="020F0502020204030204" pitchFamily="34" charset="0"/>
            </a:endParaRPr>
          </a:p>
        </p:txBody>
      </p:sp>
      <p:graphicFrame>
        <p:nvGraphicFramePr>
          <p:cNvPr id="105" name="Group 32">
            <a:extLst>
              <a:ext uri="{FF2B5EF4-FFF2-40B4-BE49-F238E27FC236}">
                <a16:creationId xmlns:a16="http://schemas.microsoft.com/office/drawing/2014/main" id="{FBAD3DCE-3B46-4384-9461-E5B482C28A5B}"/>
              </a:ext>
            </a:extLst>
          </p:cNvPr>
          <p:cNvGraphicFramePr>
            <a:graphicFrameLocks noGrp="1"/>
          </p:cNvGraphicFramePr>
          <p:nvPr>
            <p:extLst>
              <p:ext uri="{D42A27DB-BD31-4B8C-83A1-F6EECF244321}">
                <p14:modId xmlns:p14="http://schemas.microsoft.com/office/powerpoint/2010/main" val="258326416"/>
              </p:ext>
            </p:extLst>
          </p:nvPr>
        </p:nvGraphicFramePr>
        <p:xfrm>
          <a:off x="719138" y="1586450"/>
          <a:ext cx="5100694" cy="3413888"/>
        </p:xfrm>
        <a:graphic>
          <a:graphicData uri="http://schemas.openxmlformats.org/drawingml/2006/table">
            <a:tbl>
              <a:tblPr/>
              <a:tblGrid>
                <a:gridCol w="3305527">
                  <a:extLst>
                    <a:ext uri="{9D8B030D-6E8A-4147-A177-3AD203B41FA5}">
                      <a16:colId xmlns:a16="http://schemas.microsoft.com/office/drawing/2014/main" val="20000"/>
                    </a:ext>
                  </a:extLst>
                </a:gridCol>
                <a:gridCol w="1795167">
                  <a:extLst>
                    <a:ext uri="{9D8B030D-6E8A-4147-A177-3AD203B41FA5}">
                      <a16:colId xmlns:a16="http://schemas.microsoft.com/office/drawing/2014/main" val="20001"/>
                    </a:ext>
                  </a:extLst>
                </a:gridCol>
              </a:tblGrid>
              <a:tr h="0">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Characteristic</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1600" b="1" i="0" u="none" strike="noStrike" kern="1200" cap="none" normalizeH="0" baseline="0" dirty="0">
                          <a:ln>
                            <a:noFill/>
                          </a:ln>
                          <a:solidFill>
                            <a:schemeClr val="tx1"/>
                          </a:solidFill>
                          <a:effectLst/>
                          <a:latin typeface="Calibri" panose="020F0502020204030204" pitchFamily="34" charset="0"/>
                          <a:ea typeface="+mn-ea"/>
                          <a:cs typeface="+mn-cs"/>
                        </a:rPr>
                        <a:t>Acalabrutinib, Venetoclax, and Obinutuzumab</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(N = 68)*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0"/>
                  </a:ext>
                </a:extLst>
              </a:tr>
              <a:tr h="0">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Median age, yr (range)</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63 (36-80)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Male, n (%)</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45 (66.2)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ts val="0"/>
                        </a:spcAft>
                        <a:buClrTx/>
                        <a:buSzTx/>
                        <a:buFontTx/>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Rai stage 3-4, n (%)</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32 (47.1)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0">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Bulky lymphadenopathy, n (%)</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23 (34.3)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049002783"/>
                  </a:ext>
                </a:extLst>
              </a:tr>
              <a:tr h="0">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GB" sz="1600" b="0" i="0" u="none" strike="noStrike" cap="none" normalizeH="0" baseline="0" dirty="0">
                          <a:ln>
                            <a:noFill/>
                          </a:ln>
                          <a:solidFill>
                            <a:schemeClr val="bg2">
                              <a:lumMod val="10000"/>
                            </a:schemeClr>
                          </a:solidFill>
                          <a:effectLst/>
                          <a:latin typeface="Calibri" panose="020F0502020204030204" pitchFamily="34" charset="0"/>
                        </a:rPr>
                        <a:t>WBCs</a:t>
                      </a:r>
                      <a:r>
                        <a:rPr kumimoji="0" lang="en-US" sz="1600" b="0" i="0" u="none" strike="noStrike" cap="none" normalizeH="0" baseline="0" dirty="0">
                          <a:ln>
                            <a:noFill/>
                          </a:ln>
                          <a:solidFill>
                            <a:schemeClr val="bg2">
                              <a:lumMod val="10000"/>
                            </a:schemeClr>
                          </a:solidFill>
                          <a:effectLst/>
                          <a:latin typeface="Calibri" panose="020F0502020204030204" pitchFamily="34" charset="0"/>
                        </a:rPr>
                        <a:t>, x 10</a:t>
                      </a:r>
                      <a:r>
                        <a:rPr kumimoji="0" lang="en-US" sz="1600" b="0" i="0" u="none" strike="noStrike" cap="none" normalizeH="0" baseline="30000" dirty="0">
                          <a:ln>
                            <a:noFill/>
                          </a:ln>
                          <a:solidFill>
                            <a:schemeClr val="bg2">
                              <a:lumMod val="10000"/>
                            </a:schemeClr>
                          </a:solidFill>
                          <a:effectLst/>
                          <a:latin typeface="Calibri" panose="020F0502020204030204" pitchFamily="34" charset="0"/>
                        </a:rPr>
                        <a:t>9</a:t>
                      </a:r>
                      <a:r>
                        <a:rPr kumimoji="0" lang="en-US" sz="1600" b="0" i="0" u="none" strike="noStrike" cap="none" normalizeH="0" baseline="0" dirty="0">
                          <a:ln>
                            <a:noFill/>
                          </a:ln>
                          <a:solidFill>
                            <a:schemeClr val="bg2">
                              <a:lumMod val="10000"/>
                            </a:schemeClr>
                          </a:solidFill>
                          <a:effectLst/>
                          <a:latin typeface="Calibri" panose="020F0502020204030204" pitchFamily="34" charset="0"/>
                        </a:rPr>
                        <a:t>/L (range)</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99 (2-602)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182600612"/>
                  </a:ext>
                </a:extLst>
              </a:tr>
              <a:tr h="0">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Hemoglobin, g/dL (range)</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11.3 (7.4-16.4)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882228058"/>
                  </a:ext>
                </a:extLst>
              </a:tr>
              <a:tr h="0">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Platelets, x 10</a:t>
                      </a:r>
                      <a:r>
                        <a:rPr kumimoji="0" lang="en-US" sz="1600" b="0" i="0" u="none" strike="noStrike" cap="none" normalizeH="0" baseline="30000" dirty="0">
                          <a:ln>
                            <a:noFill/>
                          </a:ln>
                          <a:solidFill>
                            <a:schemeClr val="bg2">
                              <a:lumMod val="10000"/>
                            </a:schemeClr>
                          </a:solidFill>
                          <a:effectLst/>
                          <a:latin typeface="Calibri" panose="020F0502020204030204" pitchFamily="34" charset="0"/>
                        </a:rPr>
                        <a:t>9</a:t>
                      </a:r>
                      <a:r>
                        <a:rPr kumimoji="0" lang="en-US" sz="1600" b="0" i="0" u="none" strike="noStrike" cap="none" normalizeH="0" baseline="0" dirty="0">
                          <a:ln>
                            <a:noFill/>
                          </a:ln>
                          <a:solidFill>
                            <a:schemeClr val="bg2">
                              <a:lumMod val="10000"/>
                            </a:schemeClr>
                          </a:solidFill>
                          <a:effectLst/>
                          <a:latin typeface="Calibri" panose="020F0502020204030204" pitchFamily="34" charset="0"/>
                        </a:rPr>
                        <a:t>/L</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146 (38-339)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013153797"/>
                  </a:ext>
                </a:extLst>
              </a:tr>
            </a:tbl>
          </a:graphicData>
        </a:graphic>
      </p:graphicFrame>
      <p:graphicFrame>
        <p:nvGraphicFramePr>
          <p:cNvPr id="106" name="Group 32">
            <a:extLst>
              <a:ext uri="{FF2B5EF4-FFF2-40B4-BE49-F238E27FC236}">
                <a16:creationId xmlns:a16="http://schemas.microsoft.com/office/drawing/2014/main" id="{8455382B-1484-46D2-9650-8A81CE31BC70}"/>
              </a:ext>
            </a:extLst>
          </p:cNvPr>
          <p:cNvGraphicFramePr>
            <a:graphicFrameLocks noGrp="1"/>
          </p:cNvGraphicFramePr>
          <p:nvPr>
            <p:extLst>
              <p:ext uri="{D42A27DB-BD31-4B8C-83A1-F6EECF244321}">
                <p14:modId xmlns:p14="http://schemas.microsoft.com/office/powerpoint/2010/main" val="3077684085"/>
              </p:ext>
            </p:extLst>
          </p:nvPr>
        </p:nvGraphicFramePr>
        <p:xfrm>
          <a:off x="5997664" y="1586450"/>
          <a:ext cx="5508536" cy="4442577"/>
        </p:xfrm>
        <a:graphic>
          <a:graphicData uri="http://schemas.openxmlformats.org/drawingml/2006/table">
            <a:tbl>
              <a:tblPr/>
              <a:tblGrid>
                <a:gridCol w="3463600">
                  <a:extLst>
                    <a:ext uri="{9D8B030D-6E8A-4147-A177-3AD203B41FA5}">
                      <a16:colId xmlns:a16="http://schemas.microsoft.com/office/drawing/2014/main" val="20000"/>
                    </a:ext>
                  </a:extLst>
                </a:gridCol>
                <a:gridCol w="2044936">
                  <a:extLst>
                    <a:ext uri="{9D8B030D-6E8A-4147-A177-3AD203B41FA5}">
                      <a16:colId xmlns:a16="http://schemas.microsoft.com/office/drawing/2014/main" val="20001"/>
                    </a:ext>
                  </a:extLst>
                </a:gridCol>
              </a:tblGrid>
              <a:tr h="336997">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Characteristic</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1400" b="1" i="0" u="none" strike="noStrike" kern="1200" cap="none" normalizeH="0" baseline="0" dirty="0">
                          <a:ln>
                            <a:noFill/>
                          </a:ln>
                          <a:solidFill>
                            <a:schemeClr val="tx1"/>
                          </a:solidFill>
                          <a:effectLst/>
                          <a:latin typeface="Calibri" panose="020F0502020204030204" pitchFamily="34" charset="0"/>
                          <a:ea typeface="+mn-ea"/>
                          <a:cs typeface="+mn-cs"/>
                        </a:rPr>
                        <a:t>Acalabrutinib, Venetoclax, and Obinutuzumab</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1400" b="1" i="0" u="none" strike="noStrike" cap="none" normalizeH="0" baseline="0" dirty="0">
                          <a:ln>
                            <a:noFill/>
                          </a:ln>
                          <a:solidFill>
                            <a:schemeClr val="tx1"/>
                          </a:solidFill>
                          <a:effectLst/>
                          <a:latin typeface="Calibri" panose="020F0502020204030204" pitchFamily="34" charset="0"/>
                        </a:rPr>
                        <a:t>(N = 68)*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0"/>
                  </a:ext>
                </a:extLst>
              </a:tr>
              <a:tr h="1214367">
                <a:tc>
                  <a:txBody>
                    <a:bodyPr/>
                    <a:lstStyle/>
                    <a:p>
                      <a:pPr marL="0" marR="0" lvl="0" indent="0" algn="l" defTabSz="914400" rtl="0" eaLnBrk="1" fontAlgn="base" latinLnBrk="0" hangingPunct="1">
                        <a:lnSpc>
                          <a:spcPct val="100000"/>
                        </a:lnSpc>
                        <a:spcBef>
                          <a:spcPct val="0"/>
                        </a:spcBef>
                        <a:spcAft>
                          <a:spcPts val="0"/>
                        </a:spcAft>
                        <a:buClrTx/>
                        <a:buSzTx/>
                        <a:buFontTx/>
                        <a:buNone/>
                        <a:tabLst/>
                      </a:pPr>
                      <a:r>
                        <a:rPr kumimoji="0" lang="en-US" sz="1400" b="0" i="1" u="none" strike="noStrike" cap="none" normalizeH="0" baseline="0" dirty="0">
                          <a:ln>
                            <a:noFill/>
                          </a:ln>
                          <a:solidFill>
                            <a:schemeClr val="bg2">
                              <a:lumMod val="10000"/>
                            </a:schemeClr>
                          </a:solidFill>
                          <a:effectLst/>
                          <a:latin typeface="Calibri" panose="020F0502020204030204" pitchFamily="34" charset="0"/>
                        </a:rPr>
                        <a:t>TP53</a:t>
                      </a:r>
                      <a:r>
                        <a:rPr kumimoji="0" lang="en-US" sz="1400" b="0" i="0" u="none" strike="noStrike" cap="none" normalizeH="0" baseline="0" dirty="0">
                          <a:ln>
                            <a:noFill/>
                          </a:ln>
                          <a:solidFill>
                            <a:schemeClr val="bg2">
                              <a:lumMod val="10000"/>
                            </a:schemeClr>
                          </a:solidFill>
                          <a:effectLst/>
                          <a:latin typeface="Calibri" panose="020F0502020204030204" pitchFamily="34" charset="0"/>
                        </a:rPr>
                        <a:t> status,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del(17p) and/or</a:t>
                      </a: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 TP53 mutation</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del(17p) and </a:t>
                      </a:r>
                      <a:r>
                        <a:rPr kumimoji="0" lang="en-US" sz="1400" b="0" i="1" u="none" strike="noStrike" cap="none" normalizeH="0" baseline="0" dirty="0">
                          <a:ln>
                            <a:noFill/>
                          </a:ln>
                          <a:solidFill>
                            <a:schemeClr val="bg2">
                              <a:lumMod val="10000"/>
                            </a:schemeClr>
                          </a:solidFill>
                          <a:effectLst/>
                          <a:latin typeface="Calibri" panose="020F0502020204030204" pitchFamily="34" charset="0"/>
                        </a:rPr>
                        <a:t>TP53</a:t>
                      </a:r>
                      <a:r>
                        <a:rPr kumimoji="0" lang="en-US" sz="1400" b="0" i="0" u="none" strike="noStrike" cap="none" normalizeH="0" baseline="0" dirty="0">
                          <a:ln>
                            <a:noFill/>
                          </a:ln>
                          <a:solidFill>
                            <a:schemeClr val="bg2">
                              <a:lumMod val="10000"/>
                            </a:schemeClr>
                          </a:solidFill>
                          <a:effectLst/>
                          <a:latin typeface="Calibri" panose="020F0502020204030204" pitchFamily="34" charset="0"/>
                        </a:rPr>
                        <a:t> mutation</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1" u="none" strike="noStrike" cap="none" normalizeH="0" baseline="0" dirty="0">
                          <a:ln>
                            <a:noFill/>
                          </a:ln>
                          <a:solidFill>
                            <a:schemeClr val="bg2">
                              <a:lumMod val="10000"/>
                            </a:schemeClr>
                          </a:solidFill>
                          <a:effectLst/>
                          <a:latin typeface="Calibri" panose="020F0502020204030204" pitchFamily="34" charset="0"/>
                        </a:rPr>
                        <a:t>TP53</a:t>
                      </a:r>
                      <a:r>
                        <a:rPr kumimoji="0" lang="en-US" sz="1400" b="0" i="0" u="none" strike="noStrike" cap="none" normalizeH="0" baseline="0" dirty="0">
                          <a:ln>
                            <a:noFill/>
                          </a:ln>
                          <a:solidFill>
                            <a:schemeClr val="bg2">
                              <a:lumMod val="10000"/>
                            </a:schemeClr>
                          </a:solidFill>
                          <a:effectLst/>
                          <a:latin typeface="Calibri" panose="020F0502020204030204" pitchFamily="34" charset="0"/>
                        </a:rPr>
                        <a:t> only</a:t>
                      </a:r>
                      <a:endParaRPr kumimoji="0" lang="en-US" sz="1400" b="0" i="1" u="none" strike="noStrike" cap="none" normalizeH="0" baseline="0" dirty="0">
                        <a:ln>
                          <a:noFill/>
                        </a:ln>
                        <a:solidFill>
                          <a:schemeClr val="bg2">
                            <a:lumMod val="10000"/>
                          </a:schemeClr>
                        </a:solidFill>
                        <a:effectLst/>
                        <a:latin typeface="Calibri" panose="020F0502020204030204" pitchFamily="34" charset="0"/>
                      </a:endParaRP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del(17p) only</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41 (60.3)</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28 (41.2)</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10 (14.7)</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 (4.4)</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988828">
                <a:tc>
                  <a:txBody>
                    <a:bodyPr/>
                    <a:lstStyle/>
                    <a:p>
                      <a:pPr marL="0" marR="0" lvl="0" indent="0" algn="l" defTabSz="914400" rtl="0" eaLnBrk="1" fontAlgn="base" latinLnBrk="0" hangingPunct="1">
                        <a:lnSpc>
                          <a:spcPct val="100000"/>
                        </a:lnSpc>
                        <a:spcBef>
                          <a:spcPct val="0"/>
                        </a:spcBef>
                        <a:spcAft>
                          <a:spcPts val="0"/>
                        </a:spcAft>
                        <a:buClrTx/>
                        <a:buSzTx/>
                        <a:buFontTx/>
                        <a:buNone/>
                        <a:tabLst/>
                        <a:defRPr/>
                      </a:pPr>
                      <a:r>
                        <a:rPr kumimoji="0" lang="en-US" sz="1400" b="0" i="1" u="none" strike="noStrike" cap="none" normalizeH="0" baseline="0" dirty="0">
                          <a:ln>
                            <a:noFill/>
                          </a:ln>
                          <a:solidFill>
                            <a:schemeClr val="bg2">
                              <a:lumMod val="10000"/>
                            </a:schemeClr>
                          </a:solidFill>
                          <a:effectLst/>
                          <a:latin typeface="Calibri" panose="020F0502020204030204" pitchFamily="34" charset="0"/>
                        </a:rPr>
                        <a:t>IGHV </a:t>
                      </a:r>
                      <a:r>
                        <a:rPr kumimoji="0" lang="en-US" sz="1400" b="0" i="0" u="none" strike="noStrike" cap="none" normalizeH="0" baseline="0" dirty="0">
                          <a:ln>
                            <a:noFill/>
                          </a:ln>
                          <a:solidFill>
                            <a:schemeClr val="bg2">
                              <a:lumMod val="10000"/>
                            </a:schemeClr>
                          </a:solidFill>
                          <a:effectLst/>
                          <a:latin typeface="Calibri" panose="020F0502020204030204" pitchFamily="34" charset="0"/>
                        </a:rPr>
                        <a:t>status,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Unmutated</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Mutated</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Unknown</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50 (73.5)</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15 (22.1)</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 (4.4)</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957489">
                <a:tc>
                  <a:txBody>
                    <a:bodyPr/>
                    <a:lstStyle/>
                    <a:p>
                      <a:pPr marL="0" marR="0" lvl="0" indent="0" algn="l" defTabSz="914400" rtl="0" eaLnBrk="1" fontAlgn="base" latinLnBrk="0" hangingPunct="1">
                        <a:lnSpc>
                          <a:spcPct val="100000"/>
                        </a:lnSpc>
                        <a:spcBef>
                          <a:spcPct val="0"/>
                        </a:spcBef>
                        <a:spcAft>
                          <a:spcPts val="0"/>
                        </a:spcAft>
                        <a:buClrTx/>
                        <a:buSzTx/>
                        <a:buFontTx/>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Other cytogenetics, n/N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del(11q)</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Trisomy 12</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Complex karyotype</a:t>
                      </a:r>
                      <a:r>
                        <a:rPr kumimoji="0" lang="en-US" sz="1400" b="0" i="0" u="none" strike="noStrike" kern="1200" cap="none" spc="0" normalizeH="0" baseline="30000" noProof="0" dirty="0">
                          <a:ln>
                            <a:noFill/>
                          </a:ln>
                          <a:solidFill>
                            <a:srgbClr val="455560">
                              <a:lumMod val="10000"/>
                            </a:srgbClr>
                          </a:solidFill>
                          <a:effectLst/>
                          <a:uLnTx/>
                          <a:uFillTx/>
                          <a:latin typeface="Calibri" panose="020F0502020204030204" pitchFamily="34" charset="0"/>
                          <a:ea typeface="+mn-ea"/>
                          <a:cs typeface="+mn-cs"/>
                        </a:rPr>
                        <a:t>†</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17/65 (26.2)</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11/66 (16.7)</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16/61 (26.2)</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049002783"/>
                  </a:ext>
                </a:extLst>
              </a:tr>
              <a:tr h="336997">
                <a:tc>
                  <a:txBody>
                    <a:bodyPr/>
                    <a:lstStyle/>
                    <a:p>
                      <a:pPr marL="0" marR="0" lvl="0" indent="0" algn="l" defTabSz="914400" rtl="0" eaLnBrk="1" fontAlgn="base" latinLnBrk="0" hangingPunct="1">
                        <a:lnSpc>
                          <a:spcPct val="100000"/>
                        </a:lnSpc>
                        <a:spcBef>
                          <a:spcPct val="0"/>
                        </a:spcBef>
                        <a:spcAft>
                          <a:spcPct val="25000"/>
                        </a:spcAft>
                        <a:buClrTx/>
                        <a:buSzTx/>
                        <a:buFont typeface="Arial" panose="020B0604020202020204" pitchFamily="34" charset="0"/>
                        <a:buNone/>
                        <a:tabLst/>
                      </a:pPr>
                      <a:r>
                        <a:rPr kumimoji="0" lang="en-US" sz="1400" b="0" i="1" u="none" strike="noStrike" cap="none" normalizeH="0" baseline="0" dirty="0">
                          <a:ln>
                            <a:noFill/>
                          </a:ln>
                          <a:solidFill>
                            <a:schemeClr val="bg2">
                              <a:lumMod val="10000"/>
                            </a:schemeClr>
                          </a:solidFill>
                          <a:effectLst/>
                          <a:latin typeface="Calibri" panose="020F0502020204030204" pitchFamily="34" charset="0"/>
                        </a:rPr>
                        <a:t>NOTCH1</a:t>
                      </a:r>
                      <a:r>
                        <a:rPr kumimoji="0" lang="en-US" sz="1400" b="0" i="0" u="none" strike="noStrike" cap="none" normalizeH="0" baseline="0" dirty="0">
                          <a:ln>
                            <a:noFill/>
                          </a:ln>
                          <a:solidFill>
                            <a:schemeClr val="bg2">
                              <a:lumMod val="10000"/>
                            </a:schemeClr>
                          </a:solidFill>
                          <a:effectLst/>
                          <a:latin typeface="Calibri" panose="020F0502020204030204" pitchFamily="34" charset="0"/>
                        </a:rPr>
                        <a:t> mutation, n (%)</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10/52 (19.2)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833991160"/>
                  </a:ext>
                </a:extLst>
              </a:tr>
            </a:tbl>
          </a:graphicData>
        </a:graphic>
      </p:graphicFrame>
      <p:sp>
        <p:nvSpPr>
          <p:cNvPr id="3" name="TextBox 2">
            <a:extLst>
              <a:ext uri="{FF2B5EF4-FFF2-40B4-BE49-F238E27FC236}">
                <a16:creationId xmlns:a16="http://schemas.microsoft.com/office/drawing/2014/main" id="{D790C2DC-B633-9B46-80DD-92F35B6EAF47}"/>
              </a:ext>
            </a:extLst>
          </p:cNvPr>
          <p:cNvSpPr txBox="1"/>
          <p:nvPr/>
        </p:nvSpPr>
        <p:spPr bwMode="auto">
          <a:xfrm>
            <a:off x="3495634" y="6212702"/>
            <a:ext cx="510069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ts val="0"/>
              </a:spcBef>
              <a:spcAft>
                <a:spcPct val="0"/>
              </a:spcAft>
              <a:buClrTx/>
              <a:buFontTx/>
              <a:buNone/>
            </a:pPr>
            <a:r>
              <a:rPr lang="en-US" sz="1200" b="0" dirty="0">
                <a:solidFill>
                  <a:schemeClr val="bg1"/>
                </a:solidFill>
                <a:latin typeface="Calibri" panose="020F0502020204030204" pitchFamily="34" charset="0"/>
              </a:rPr>
              <a:t>*Includes 37 patients from initial all-comer population and 31 from </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high-risk expansion cohort. </a:t>
            </a:r>
            <a:r>
              <a:rPr lang="en-US" sz="1200" b="0" baseline="30000" dirty="0">
                <a:solidFill>
                  <a:srgbClr val="455560">
                    <a:lumMod val="10000"/>
                  </a:srgbClr>
                </a:solidFill>
                <a:latin typeface="Calibri" panose="020F0502020204030204" pitchFamily="34" charset="0"/>
                <a:cs typeface="+mn-cs"/>
              </a:rPr>
              <a:t>†</a:t>
            </a:r>
            <a:r>
              <a:rPr lang="en-US" sz="1200" b="0" dirty="0">
                <a:solidFill>
                  <a:srgbClr val="455560">
                    <a:lumMod val="10000"/>
                  </a:srgbClr>
                </a:solidFill>
                <a:latin typeface="Calibri" panose="020F0502020204030204" pitchFamily="34" charset="0"/>
                <a:cs typeface="+mn-cs"/>
              </a:rPr>
              <a:t>Defined as </a:t>
            </a:r>
            <a:r>
              <a:rPr kumimoji="0" lang="en-US" sz="12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≥3 cytogenetic abnormalities.</a:t>
            </a:r>
            <a:endParaRPr lang="en-US" sz="1200" b="0" dirty="0">
              <a:solidFill>
                <a:schemeClr val="bg1"/>
              </a:solidFill>
              <a:latin typeface="Calibri" panose="020F0502020204030204" pitchFamily="34" charset="0"/>
            </a:endParaRPr>
          </a:p>
        </p:txBody>
      </p:sp>
      <p:grpSp>
        <p:nvGrpSpPr>
          <p:cNvPr id="5" name="Group 4">
            <a:extLst>
              <a:ext uri="{FF2B5EF4-FFF2-40B4-BE49-F238E27FC236}">
                <a16:creationId xmlns:a16="http://schemas.microsoft.com/office/drawing/2014/main" id="{3461E6F1-7082-6611-AE26-5FFFD455A291}"/>
              </a:ext>
            </a:extLst>
          </p:cNvPr>
          <p:cNvGrpSpPr/>
          <p:nvPr/>
        </p:nvGrpSpPr>
        <p:grpSpPr>
          <a:xfrm>
            <a:off x="9392911" y="6212702"/>
            <a:ext cx="2488502" cy="450134"/>
            <a:chOff x="9392911" y="6212702"/>
            <a:chExt cx="2488502" cy="450134"/>
          </a:xfrm>
        </p:grpSpPr>
        <p:pic>
          <p:nvPicPr>
            <p:cNvPr id="6" name="Picture 5" descr="Icon&#10;&#10;Description automatically generated">
              <a:extLst>
                <a:ext uri="{FF2B5EF4-FFF2-40B4-BE49-F238E27FC236}">
                  <a16:creationId xmlns:a16="http://schemas.microsoft.com/office/drawing/2014/main" id="{F0356ECF-AE86-9CEA-8406-9B96079DC96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7" name="Rectangle 8">
              <a:extLst>
                <a:ext uri="{FF2B5EF4-FFF2-40B4-BE49-F238E27FC236}">
                  <a16:creationId xmlns:a16="http://schemas.microsoft.com/office/drawing/2014/main" id="{06F05333-DF9C-CEBF-628F-5AE87E09F8C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1165376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Frontline AVO in High-Risk CLL: Efficacy at Cycle 16</a:t>
            </a:r>
            <a:endParaRPr lang="en-US" altLang="en-US" dirty="0"/>
          </a:p>
        </p:txBody>
      </p:sp>
      <p:sp>
        <p:nvSpPr>
          <p:cNvPr id="31747" name="Rectangle 3">
            <a:extLst>
              <a:ext uri="{FF2B5EF4-FFF2-40B4-BE49-F238E27FC236}">
                <a16:creationId xmlns:a16="http://schemas.microsoft.com/office/drawing/2014/main" id="{151303B2-FE26-4833-8BD6-2C6BA6349571}"/>
              </a:ext>
            </a:extLst>
          </p:cNvPr>
          <p:cNvSpPr>
            <a:spLocks noGrp="1" noChangeArrowheads="1"/>
          </p:cNvSpPr>
          <p:nvPr>
            <p:ph idx="1"/>
          </p:nvPr>
        </p:nvSpPr>
        <p:spPr>
          <a:xfrm>
            <a:off x="604675" y="1513047"/>
            <a:ext cx="10877529" cy="1783112"/>
          </a:xfrm>
        </p:spPr>
        <p:txBody>
          <a:bodyPr/>
          <a:lstStyle/>
          <a:p>
            <a:r>
              <a:rPr lang="en-US" altLang="en-US" b="1" dirty="0"/>
              <a:t>Primary endpoint</a:t>
            </a:r>
            <a:r>
              <a:rPr lang="en-US" altLang="en-US" dirty="0"/>
              <a:t>: CR rate with undetectable MRD in BM at cycle 16</a:t>
            </a:r>
          </a:p>
          <a:p>
            <a:pPr lvl="1"/>
            <a:r>
              <a:rPr lang="en-US" altLang="en-US" dirty="0"/>
              <a:t>All patients: 24/56 (43%)*</a:t>
            </a:r>
          </a:p>
          <a:p>
            <a:pPr lvl="1"/>
            <a:r>
              <a:rPr lang="en-US" altLang="en-US" i="1" dirty="0"/>
              <a:t>TP53</a:t>
            </a:r>
            <a:r>
              <a:rPr lang="en-US" altLang="en-US" dirty="0"/>
              <a:t>-altered patients: 13/29 (45%)</a:t>
            </a:r>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Ryan. ASH 2022. Abstr 344.</a:t>
            </a:r>
            <a:endParaRPr lang="en-US" altLang="en-US" sz="1200" b="0" dirty="0">
              <a:solidFill>
                <a:schemeClr val="bg2"/>
              </a:solidFill>
              <a:latin typeface="Calibri" panose="020F0502020204030204" pitchFamily="34" charset="0"/>
            </a:endParaRPr>
          </a:p>
        </p:txBody>
      </p:sp>
      <p:graphicFrame>
        <p:nvGraphicFramePr>
          <p:cNvPr id="6" name="Group 32">
            <a:extLst>
              <a:ext uri="{FF2B5EF4-FFF2-40B4-BE49-F238E27FC236}">
                <a16:creationId xmlns:a16="http://schemas.microsoft.com/office/drawing/2014/main" id="{0E81A96E-1A4E-E948-9ED4-26B76701D5E3}"/>
              </a:ext>
            </a:extLst>
          </p:cNvPr>
          <p:cNvGraphicFramePr>
            <a:graphicFrameLocks noGrp="1"/>
          </p:cNvGraphicFramePr>
          <p:nvPr>
            <p:extLst>
              <p:ext uri="{D42A27DB-BD31-4B8C-83A1-F6EECF244321}">
                <p14:modId xmlns:p14="http://schemas.microsoft.com/office/powerpoint/2010/main" val="867303504"/>
              </p:ext>
            </p:extLst>
          </p:nvPr>
        </p:nvGraphicFramePr>
        <p:xfrm>
          <a:off x="719137" y="3424143"/>
          <a:ext cx="10872444" cy="1981280"/>
        </p:xfrm>
        <a:graphic>
          <a:graphicData uri="http://schemas.openxmlformats.org/drawingml/2006/table">
            <a:tbl>
              <a:tblPr/>
              <a:tblGrid>
                <a:gridCol w="5331736">
                  <a:extLst>
                    <a:ext uri="{9D8B030D-6E8A-4147-A177-3AD203B41FA5}">
                      <a16:colId xmlns:a16="http://schemas.microsoft.com/office/drawing/2014/main" val="20000"/>
                    </a:ext>
                  </a:extLst>
                </a:gridCol>
                <a:gridCol w="2770354">
                  <a:extLst>
                    <a:ext uri="{9D8B030D-6E8A-4147-A177-3AD203B41FA5}">
                      <a16:colId xmlns:a16="http://schemas.microsoft.com/office/drawing/2014/main" val="20001"/>
                    </a:ext>
                  </a:extLst>
                </a:gridCol>
                <a:gridCol w="2770354">
                  <a:extLst>
                    <a:ext uri="{9D8B030D-6E8A-4147-A177-3AD203B41FA5}">
                      <a16:colId xmlns:a16="http://schemas.microsoft.com/office/drawing/2014/main" val="3490122499"/>
                    </a:ext>
                  </a:extLst>
                </a:gridCol>
              </a:tblGrid>
              <a:tr h="198128">
                <a:tc rowSpan="2">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defRPr/>
                      </a:pPr>
                      <a:r>
                        <a:rPr kumimoji="0" lang="en-US" sz="2000" b="1" i="0" u="none" strike="noStrike" cap="none" normalizeH="0" baseline="0" dirty="0">
                          <a:ln>
                            <a:noFill/>
                          </a:ln>
                          <a:solidFill>
                            <a:schemeClr val="tx1"/>
                          </a:solidFill>
                          <a:effectLst/>
                          <a:latin typeface="Calibri" panose="020F0502020204030204" pitchFamily="34" charset="0"/>
                        </a:rPr>
                        <a:t>Response by iwCLL Criteria at Cycle 16, n/N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gridSpan="2">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defRPr/>
                      </a:pPr>
                      <a:r>
                        <a:rPr kumimoji="0" lang="en-US" sz="2000" b="1" i="0" u="none" strike="noStrike" kern="1200" cap="none" normalizeH="0" baseline="0" dirty="0">
                          <a:ln>
                            <a:noFill/>
                          </a:ln>
                          <a:solidFill>
                            <a:schemeClr val="tx1"/>
                          </a:solidFill>
                          <a:effectLst/>
                          <a:latin typeface="Calibri" panose="020F0502020204030204" pitchFamily="34" charset="0"/>
                          <a:ea typeface="+mn-ea"/>
                          <a:cs typeface="+mn-cs"/>
                        </a:rPr>
                        <a:t>Acalabrutinib, Venetoclax, and Obinutuzumab</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hMerge="1">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PR</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0"/>
                  </a:ext>
                </a:extLst>
              </a:tr>
              <a:tr h="198128">
                <a:tc vMerge="1">
                  <a:txBody>
                    <a:bodyPr/>
                    <a:lstStyle/>
                    <a:p>
                      <a:endParaRPr lang="en-US"/>
                    </a:p>
                  </a:txBody>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CR</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60000"/>
                        <a:lumOff val="40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PR</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60000"/>
                        <a:lumOff val="40000"/>
                      </a:schemeClr>
                    </a:solidFill>
                  </a:tcPr>
                </a:tc>
                <a:extLst>
                  <a:ext uri="{0D108BD9-81ED-4DB2-BD59-A6C34878D82A}">
                    <a16:rowId xmlns:a16="http://schemas.microsoft.com/office/drawing/2014/main" val="2122780051"/>
                  </a:ext>
                </a:extLst>
              </a:tr>
              <a:tr h="0">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All patients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27/56 (48)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28/56 (50)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25000"/>
                        </a:spcAft>
                        <a:buClrTx/>
                        <a:buSzTx/>
                        <a:buFontTx/>
                        <a:buNone/>
                        <a:tabLst/>
                        <a:defRPr/>
                      </a:pPr>
                      <a:r>
                        <a:rPr kumimoji="0" lang="en-US" sz="2000" b="0" i="1" u="none" strike="noStrike" cap="none" normalizeH="0" baseline="0" dirty="0">
                          <a:ln>
                            <a:noFill/>
                          </a:ln>
                          <a:solidFill>
                            <a:schemeClr val="bg2">
                              <a:lumMod val="10000"/>
                            </a:schemeClr>
                          </a:solidFill>
                          <a:effectLst/>
                          <a:latin typeface="Calibri" panose="020F0502020204030204" pitchFamily="34" charset="0"/>
                        </a:rPr>
                        <a:t>TP53</a:t>
                      </a:r>
                      <a:r>
                        <a:rPr kumimoji="0" lang="en-US" sz="2000" b="0" i="0" u="none" strike="noStrike" cap="none" normalizeH="0" baseline="0" dirty="0">
                          <a:ln>
                            <a:noFill/>
                          </a:ln>
                          <a:solidFill>
                            <a:schemeClr val="bg2">
                              <a:lumMod val="10000"/>
                            </a:schemeClr>
                          </a:solidFill>
                          <a:effectLst/>
                          <a:latin typeface="Calibri" panose="020F0502020204030204" pitchFamily="34" charset="0"/>
                        </a:rPr>
                        <a:t> wild-type</a:t>
                      </a:r>
                      <a:r>
                        <a:rPr kumimoji="0" lang="en-US" sz="20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 patients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12/27 (44)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14/27 (52)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007603812"/>
                  </a:ext>
                </a:extLst>
              </a:tr>
              <a:tr h="0">
                <a:tc>
                  <a:txBody>
                    <a:bodyPr/>
                    <a:lstStyle/>
                    <a:p>
                      <a:pPr marL="0" marR="0" lvl="0" indent="0" algn="l" defTabSz="914400" rtl="0" eaLnBrk="1" fontAlgn="base" latinLnBrk="0" hangingPunct="1">
                        <a:lnSpc>
                          <a:spcPct val="100000"/>
                        </a:lnSpc>
                        <a:spcBef>
                          <a:spcPct val="0"/>
                        </a:spcBef>
                        <a:spcAft>
                          <a:spcPct val="25000"/>
                        </a:spcAft>
                        <a:buClrTx/>
                        <a:buSzTx/>
                        <a:buFontTx/>
                        <a:buNone/>
                        <a:tabLst/>
                        <a:defRPr/>
                      </a:pPr>
                      <a:r>
                        <a:rPr kumimoji="0" lang="en-US" sz="2000" b="0" i="1" u="none" strike="noStrike" cap="none" normalizeH="0" baseline="0" dirty="0">
                          <a:ln>
                            <a:noFill/>
                          </a:ln>
                          <a:solidFill>
                            <a:schemeClr val="bg2">
                              <a:lumMod val="10000"/>
                            </a:schemeClr>
                          </a:solidFill>
                          <a:effectLst/>
                          <a:latin typeface="Calibri" panose="020F0502020204030204" pitchFamily="34" charset="0"/>
                        </a:rPr>
                        <a:t>TP53</a:t>
                      </a:r>
                      <a:r>
                        <a:rPr kumimoji="0" lang="en-US" sz="2000" b="0" i="0" u="none" strike="noStrike" cap="none" normalizeH="0" baseline="0" dirty="0">
                          <a:ln>
                            <a:noFill/>
                          </a:ln>
                          <a:solidFill>
                            <a:schemeClr val="bg2">
                              <a:lumMod val="10000"/>
                            </a:schemeClr>
                          </a:solidFill>
                          <a:effectLst/>
                          <a:latin typeface="Calibri" panose="020F0502020204030204" pitchFamily="34" charset="0"/>
                        </a:rPr>
                        <a:t>-altered</a:t>
                      </a:r>
                      <a:r>
                        <a:rPr kumimoji="0" lang="en-US" sz="20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 patients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15/29 (52)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14/29 (48)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480194057"/>
                  </a:ext>
                </a:extLst>
              </a:tr>
            </a:tbl>
          </a:graphicData>
        </a:graphic>
      </p:graphicFrame>
      <p:sp>
        <p:nvSpPr>
          <p:cNvPr id="2" name="TextBox 1">
            <a:extLst>
              <a:ext uri="{FF2B5EF4-FFF2-40B4-BE49-F238E27FC236}">
                <a16:creationId xmlns:a16="http://schemas.microsoft.com/office/drawing/2014/main" id="{0B5FC035-9E1A-1C4D-B391-63875B11097B}"/>
              </a:ext>
            </a:extLst>
          </p:cNvPr>
          <p:cNvSpPr txBox="1"/>
          <p:nvPr/>
        </p:nvSpPr>
        <p:spPr bwMode="auto">
          <a:xfrm>
            <a:off x="719138" y="5589391"/>
            <a:ext cx="634476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*Excludes data from 12 patients who had not reached cycle 16 at time of analysis.</a:t>
            </a:r>
          </a:p>
        </p:txBody>
      </p:sp>
    </p:spTree>
    <p:extLst>
      <p:ext uri="{BB962C8B-B14F-4D97-AF65-F5344CB8AC3E}">
        <p14:creationId xmlns:p14="http://schemas.microsoft.com/office/powerpoint/2010/main" val="16905570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Frontline AVO in High-Risk CLL: MRD Status at Cycle 16</a:t>
            </a:r>
            <a:endParaRPr lang="en-US" altLang="en-US" dirty="0"/>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Ryan. ASH 2022. Abstr 344.</a:t>
            </a:r>
            <a:endParaRPr lang="en-US" altLang="en-US" sz="1200" b="0" dirty="0">
              <a:solidFill>
                <a:schemeClr val="bg2"/>
              </a:solidFill>
              <a:latin typeface="Calibri" panose="020F0502020204030204" pitchFamily="34" charset="0"/>
            </a:endParaRPr>
          </a:p>
        </p:txBody>
      </p:sp>
      <p:graphicFrame>
        <p:nvGraphicFramePr>
          <p:cNvPr id="6" name="Group 32">
            <a:extLst>
              <a:ext uri="{FF2B5EF4-FFF2-40B4-BE49-F238E27FC236}">
                <a16:creationId xmlns:a16="http://schemas.microsoft.com/office/drawing/2014/main" id="{0E81A96E-1A4E-E948-9ED4-26B76701D5E3}"/>
              </a:ext>
            </a:extLst>
          </p:cNvPr>
          <p:cNvGraphicFramePr>
            <a:graphicFrameLocks noGrp="1"/>
          </p:cNvGraphicFramePr>
          <p:nvPr>
            <p:extLst>
              <p:ext uri="{D42A27DB-BD31-4B8C-83A1-F6EECF244321}">
                <p14:modId xmlns:p14="http://schemas.microsoft.com/office/powerpoint/2010/main" val="51805480"/>
              </p:ext>
            </p:extLst>
          </p:nvPr>
        </p:nvGraphicFramePr>
        <p:xfrm>
          <a:off x="719137" y="1600200"/>
          <a:ext cx="10757981" cy="3413824"/>
        </p:xfrm>
        <a:graphic>
          <a:graphicData uri="http://schemas.openxmlformats.org/drawingml/2006/table">
            <a:tbl>
              <a:tblPr/>
              <a:tblGrid>
                <a:gridCol w="5391291">
                  <a:extLst>
                    <a:ext uri="{9D8B030D-6E8A-4147-A177-3AD203B41FA5}">
                      <a16:colId xmlns:a16="http://schemas.microsoft.com/office/drawing/2014/main" val="20000"/>
                    </a:ext>
                  </a:extLst>
                </a:gridCol>
                <a:gridCol w="2625502">
                  <a:extLst>
                    <a:ext uri="{9D8B030D-6E8A-4147-A177-3AD203B41FA5}">
                      <a16:colId xmlns:a16="http://schemas.microsoft.com/office/drawing/2014/main" val="20001"/>
                    </a:ext>
                  </a:extLst>
                </a:gridCol>
                <a:gridCol w="2741188">
                  <a:extLst>
                    <a:ext uri="{9D8B030D-6E8A-4147-A177-3AD203B41FA5}">
                      <a16:colId xmlns:a16="http://schemas.microsoft.com/office/drawing/2014/main" val="3490122499"/>
                    </a:ext>
                  </a:extLst>
                </a:gridCol>
              </a:tblGrid>
              <a:tr h="386140">
                <a:tc rowSpan="2">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defRPr/>
                      </a:pPr>
                      <a:r>
                        <a:rPr kumimoji="0" lang="en-US" sz="2000" b="1" i="0" u="none" strike="noStrike" cap="none" normalizeH="0" baseline="0" dirty="0">
                          <a:ln>
                            <a:noFill/>
                          </a:ln>
                          <a:solidFill>
                            <a:schemeClr val="tx1"/>
                          </a:solidFill>
                          <a:effectLst/>
                          <a:latin typeface="Calibri" panose="020F0502020204030204" pitchFamily="34" charset="0"/>
                        </a:rPr>
                        <a:t>MRD Status by Flow Cytometry (10</a:t>
                      </a:r>
                      <a:r>
                        <a:rPr kumimoji="0" lang="en-US" sz="2000" b="1" i="0" u="none" strike="noStrike" cap="none" normalizeH="0" baseline="30000" dirty="0">
                          <a:ln>
                            <a:noFill/>
                          </a:ln>
                          <a:solidFill>
                            <a:schemeClr val="tx1"/>
                          </a:solidFill>
                          <a:effectLst/>
                          <a:latin typeface="Calibri" panose="020F0502020204030204" pitchFamily="34" charset="0"/>
                        </a:rPr>
                        <a:t>-4</a:t>
                      </a:r>
                      <a:r>
                        <a:rPr kumimoji="0" lang="en-US" sz="2000" b="1" i="0" u="none" strike="noStrike" cap="none" normalizeH="0" baseline="0" dirty="0">
                          <a:ln>
                            <a:noFill/>
                          </a:ln>
                          <a:solidFill>
                            <a:schemeClr val="tx1"/>
                          </a:solidFill>
                          <a:effectLst/>
                          <a:latin typeface="Calibri" panose="020F0502020204030204" pitchFamily="34" charset="0"/>
                        </a:rPr>
                        <a:t>), n/N (%)</a:t>
                      </a:r>
                    </a:p>
                  </a:txBody>
                  <a:tcPr marL="121881" marR="121881"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gridSpan="2">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defRPr/>
                      </a:pPr>
                      <a:r>
                        <a:rPr kumimoji="0" lang="en-US" sz="2000" b="1" i="0" u="none" strike="noStrike" kern="1200" cap="none" normalizeH="0" baseline="0" dirty="0">
                          <a:ln>
                            <a:noFill/>
                          </a:ln>
                          <a:solidFill>
                            <a:schemeClr val="tx1"/>
                          </a:solidFill>
                          <a:effectLst/>
                          <a:latin typeface="Calibri" panose="020F0502020204030204" pitchFamily="34" charset="0"/>
                          <a:ea typeface="+mn-ea"/>
                          <a:cs typeface="+mn-cs"/>
                        </a:rPr>
                        <a:t>Acalabrutinib, Venetoclax, and Obinutuzumab</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solidFill>
                  </a:tcPr>
                </a:tc>
                <a:tc hMerge="1">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Detectable MRD</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0"/>
                  </a:ext>
                </a:extLst>
              </a:tr>
              <a:tr h="386140">
                <a:tc vMerge="1">
                  <a:txBody>
                    <a:bodyPr/>
                    <a:lstStyle/>
                    <a:p>
                      <a:endParaRPr lang="en-US"/>
                    </a:p>
                  </a:txBody>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Undetectable MRD</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lumMod val="60000"/>
                        <a:lumOff val="40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Detectable MRD</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lumMod val="60000"/>
                        <a:lumOff val="40000"/>
                      </a:schemeClr>
                    </a:solidFill>
                  </a:tcPr>
                </a:tc>
                <a:extLst>
                  <a:ext uri="{0D108BD9-81ED-4DB2-BD59-A6C34878D82A}">
                    <a16:rowId xmlns:a16="http://schemas.microsoft.com/office/drawing/2014/main" val="3471136817"/>
                  </a:ext>
                </a:extLst>
              </a:tr>
              <a:tr h="1277196">
                <a:tc>
                  <a:txBody>
                    <a:bodyPr/>
                    <a:lstStyle/>
                    <a:p>
                      <a:pPr marL="0" marR="0" lvl="0" indent="0" algn="l" defTabSz="914400" rtl="0" eaLnBrk="1" fontAlgn="base" latinLnBrk="0" hangingPunct="1">
                        <a:lnSpc>
                          <a:spcPct val="100000"/>
                        </a:lnSpc>
                        <a:spcBef>
                          <a:spcPct val="0"/>
                        </a:spcBef>
                        <a:spcAft>
                          <a:spcPts val="0"/>
                        </a:spcAft>
                        <a:buClrTx/>
                        <a:buSzTx/>
                        <a:buFontTx/>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Peripheral blood MRD at D1, cycle 16</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2000" b="0" i="0" u="none" strike="noStrike" cap="none" normalizeH="0" baseline="0" dirty="0">
                          <a:ln>
                            <a:noFill/>
                          </a:ln>
                          <a:solidFill>
                            <a:schemeClr val="bg2">
                              <a:lumMod val="10000"/>
                            </a:schemeClr>
                          </a:solidFill>
                          <a:effectLst/>
                          <a:latin typeface="Calibri" panose="020F0502020204030204" pitchFamily="34" charset="0"/>
                        </a:rPr>
                        <a:t>All patients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2000" b="0" i="1" u="none" strike="noStrike" cap="none" normalizeH="0" baseline="0" dirty="0">
                          <a:ln>
                            <a:noFill/>
                          </a:ln>
                          <a:solidFill>
                            <a:schemeClr val="bg2">
                              <a:lumMod val="10000"/>
                            </a:schemeClr>
                          </a:solidFill>
                          <a:effectLst/>
                          <a:latin typeface="Calibri" panose="020F0502020204030204" pitchFamily="34" charset="0"/>
                        </a:rPr>
                        <a:t>TP53</a:t>
                      </a:r>
                      <a:r>
                        <a:rPr kumimoji="0" lang="en-US" sz="2000" b="0" i="0" u="none" strike="noStrike" cap="none" normalizeH="0" baseline="0" dirty="0">
                          <a:ln>
                            <a:noFill/>
                          </a:ln>
                          <a:solidFill>
                            <a:schemeClr val="bg2">
                              <a:lumMod val="10000"/>
                            </a:schemeClr>
                          </a:solidFill>
                          <a:effectLst/>
                          <a:latin typeface="Calibri" panose="020F0502020204030204" pitchFamily="34" charset="0"/>
                        </a:rPr>
                        <a:t> wild-type patients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2000" b="0" i="1" u="none" strike="noStrike" cap="none" normalizeH="0" baseline="0" dirty="0">
                          <a:ln>
                            <a:noFill/>
                          </a:ln>
                          <a:solidFill>
                            <a:schemeClr val="bg2">
                              <a:lumMod val="10000"/>
                            </a:schemeClr>
                          </a:solidFill>
                          <a:effectLst/>
                          <a:latin typeface="Calibri" panose="020F0502020204030204" pitchFamily="34" charset="0"/>
                        </a:rPr>
                        <a:t>TP53</a:t>
                      </a:r>
                      <a:r>
                        <a:rPr kumimoji="0" lang="en-US" sz="2000" b="0" i="0" u="none" strike="noStrike" cap="none" normalizeH="0" baseline="0" dirty="0">
                          <a:ln>
                            <a:noFill/>
                          </a:ln>
                          <a:solidFill>
                            <a:schemeClr val="bg2">
                              <a:lumMod val="10000"/>
                            </a:schemeClr>
                          </a:solidFill>
                          <a:effectLst/>
                          <a:latin typeface="Calibri" panose="020F0502020204030204" pitchFamily="34" charset="0"/>
                        </a:rPr>
                        <a:t>-altered patients</a:t>
                      </a:r>
                    </a:p>
                  </a:txBody>
                  <a:tcPr marL="121881" marR="121881"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20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48/56 (86)</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23/27 (85)</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25/29 (86)</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20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5/56 (9)</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3/27 (11)</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2/29 (7)</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1277196">
                <a:tc>
                  <a:txBody>
                    <a:bodyPr/>
                    <a:lstStyle/>
                    <a:p>
                      <a:pPr marL="0" marR="0" lvl="0" indent="0" algn="l" defTabSz="914400" rtl="0" eaLnBrk="1" fontAlgn="base" latinLnBrk="0" hangingPunct="1">
                        <a:lnSpc>
                          <a:spcPct val="100000"/>
                        </a:lnSpc>
                        <a:spcBef>
                          <a:spcPct val="0"/>
                        </a:spcBef>
                        <a:spcAft>
                          <a:spcPts val="0"/>
                        </a:spcAft>
                        <a:buClrTx/>
                        <a:buSzTx/>
                        <a:buFontTx/>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Bone marrow MRD at D1, cycle 16</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2000" b="0" i="0" u="none" strike="noStrike" cap="none" normalizeH="0" baseline="0" dirty="0">
                          <a:ln>
                            <a:noFill/>
                          </a:ln>
                          <a:solidFill>
                            <a:schemeClr val="bg2">
                              <a:lumMod val="10000"/>
                            </a:schemeClr>
                          </a:solidFill>
                          <a:effectLst/>
                          <a:latin typeface="Calibri" panose="020F0502020204030204" pitchFamily="34" charset="0"/>
                        </a:rPr>
                        <a:t>All patients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2000" b="0" i="1" u="none" strike="noStrike" cap="none" normalizeH="0" baseline="0" dirty="0">
                          <a:ln>
                            <a:noFill/>
                          </a:ln>
                          <a:solidFill>
                            <a:schemeClr val="bg2">
                              <a:lumMod val="10000"/>
                            </a:schemeClr>
                          </a:solidFill>
                          <a:effectLst/>
                          <a:latin typeface="Calibri" panose="020F0502020204030204" pitchFamily="34" charset="0"/>
                        </a:rPr>
                        <a:t>TP53</a:t>
                      </a:r>
                      <a:r>
                        <a:rPr kumimoji="0" lang="en-US" sz="2000" b="0" i="0" u="none" strike="noStrike" cap="none" normalizeH="0" baseline="0" dirty="0">
                          <a:ln>
                            <a:noFill/>
                          </a:ln>
                          <a:solidFill>
                            <a:schemeClr val="bg2">
                              <a:lumMod val="10000"/>
                            </a:schemeClr>
                          </a:solidFill>
                          <a:effectLst/>
                          <a:latin typeface="Calibri" panose="020F0502020204030204" pitchFamily="34" charset="0"/>
                        </a:rPr>
                        <a:t> wild-type patients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2000" b="0" i="1" u="none" strike="noStrike" cap="none" normalizeH="0" baseline="0" dirty="0">
                          <a:ln>
                            <a:noFill/>
                          </a:ln>
                          <a:solidFill>
                            <a:schemeClr val="bg2">
                              <a:lumMod val="10000"/>
                            </a:schemeClr>
                          </a:solidFill>
                          <a:effectLst/>
                          <a:latin typeface="Calibri" panose="020F0502020204030204" pitchFamily="34" charset="0"/>
                        </a:rPr>
                        <a:t>TP53</a:t>
                      </a:r>
                      <a:r>
                        <a:rPr kumimoji="0" lang="en-US" sz="2000" b="0" i="0" u="none" strike="noStrike" cap="none" normalizeH="0" baseline="0" dirty="0">
                          <a:ln>
                            <a:noFill/>
                          </a:ln>
                          <a:solidFill>
                            <a:schemeClr val="bg2">
                              <a:lumMod val="10000"/>
                            </a:schemeClr>
                          </a:solidFill>
                          <a:effectLst/>
                          <a:latin typeface="Calibri" panose="020F0502020204030204" pitchFamily="34" charset="0"/>
                        </a:rPr>
                        <a:t>-altered patients</a:t>
                      </a:r>
                    </a:p>
                  </a:txBody>
                  <a:tcPr marL="121881" marR="121881"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endParaRPr kumimoji="0" lang="en-US" sz="20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2000" b="0" i="0" u="none" strike="noStrike" cap="none" normalizeH="0" baseline="0" dirty="0">
                          <a:ln>
                            <a:noFill/>
                          </a:ln>
                          <a:solidFill>
                            <a:schemeClr val="bg2">
                              <a:lumMod val="10000"/>
                            </a:schemeClr>
                          </a:solidFill>
                          <a:effectLst/>
                          <a:latin typeface="Calibri" panose="020F0502020204030204" pitchFamily="34" charset="0"/>
                        </a:rPr>
                        <a:t>48/56 (86)</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2000" b="0" i="0" u="none" strike="noStrike" cap="none" normalizeH="0" baseline="0" dirty="0">
                          <a:ln>
                            <a:noFill/>
                          </a:ln>
                          <a:solidFill>
                            <a:schemeClr val="bg2">
                              <a:lumMod val="10000"/>
                            </a:schemeClr>
                          </a:solidFill>
                          <a:effectLst/>
                          <a:latin typeface="Calibri" panose="020F0502020204030204" pitchFamily="34" charset="0"/>
                        </a:rPr>
                        <a:t>24/27 (89)</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2000" b="0" i="0" u="none" strike="noStrike" cap="none" normalizeH="0" baseline="0" dirty="0">
                          <a:ln>
                            <a:noFill/>
                          </a:ln>
                          <a:solidFill>
                            <a:schemeClr val="bg2">
                              <a:lumMod val="10000"/>
                            </a:schemeClr>
                          </a:solidFill>
                          <a:effectLst/>
                          <a:latin typeface="Calibri" panose="020F0502020204030204" pitchFamily="34" charset="0"/>
                        </a:rPr>
                        <a:t>24/29 (83)</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endParaRPr kumimoji="0" lang="en-US" sz="20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2000" b="0" i="0" u="none" strike="noStrike" cap="none" normalizeH="0" baseline="0" dirty="0">
                          <a:ln>
                            <a:noFill/>
                          </a:ln>
                          <a:solidFill>
                            <a:schemeClr val="bg2">
                              <a:lumMod val="10000"/>
                            </a:schemeClr>
                          </a:solidFill>
                          <a:effectLst/>
                          <a:latin typeface="Calibri" panose="020F0502020204030204" pitchFamily="34" charset="0"/>
                        </a:rPr>
                        <a:t>7/56 (13)</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2000" b="0" i="0" u="none" strike="noStrike" cap="none" normalizeH="0" baseline="0" dirty="0">
                          <a:ln>
                            <a:noFill/>
                          </a:ln>
                          <a:solidFill>
                            <a:schemeClr val="bg2">
                              <a:lumMod val="10000"/>
                            </a:schemeClr>
                          </a:solidFill>
                          <a:effectLst/>
                          <a:latin typeface="Calibri" panose="020F0502020204030204" pitchFamily="34" charset="0"/>
                        </a:rPr>
                        <a:t>2/27 (7)</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2000" b="0" i="0" u="none" strike="noStrike" cap="none" normalizeH="0" baseline="0" dirty="0">
                          <a:ln>
                            <a:noFill/>
                          </a:ln>
                          <a:solidFill>
                            <a:schemeClr val="bg2">
                              <a:lumMod val="10000"/>
                            </a:schemeClr>
                          </a:solidFill>
                          <a:effectLst/>
                          <a:latin typeface="Calibri" panose="020F0502020204030204" pitchFamily="34" charset="0"/>
                        </a:rPr>
                        <a:t>5/29 (17)</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007603812"/>
                  </a:ext>
                </a:extLst>
              </a:tr>
            </a:tbl>
          </a:graphicData>
        </a:graphic>
      </p:graphicFrame>
    </p:spTree>
    <p:extLst>
      <p:ext uri="{BB962C8B-B14F-4D97-AF65-F5344CB8AC3E}">
        <p14:creationId xmlns:p14="http://schemas.microsoft.com/office/powerpoint/2010/main" val="27441077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Frontline AVO in High-Risk CLL: Response at Cycle 25 (Exploratory Endpoint)</a:t>
            </a:r>
            <a:endParaRPr lang="en-US" altLang="en-US" dirty="0"/>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Ryan. ASH 2022. Abstr 344.</a:t>
            </a:r>
            <a:endParaRPr lang="en-US" altLang="en-US" sz="1200" b="0" dirty="0">
              <a:solidFill>
                <a:schemeClr val="bg2"/>
              </a:solidFill>
              <a:latin typeface="Calibri" panose="020F0502020204030204" pitchFamily="34" charset="0"/>
            </a:endParaRPr>
          </a:p>
        </p:txBody>
      </p:sp>
      <p:graphicFrame>
        <p:nvGraphicFramePr>
          <p:cNvPr id="6" name="Group 32">
            <a:extLst>
              <a:ext uri="{FF2B5EF4-FFF2-40B4-BE49-F238E27FC236}">
                <a16:creationId xmlns:a16="http://schemas.microsoft.com/office/drawing/2014/main" id="{0E81A96E-1A4E-E948-9ED4-26B76701D5E3}"/>
              </a:ext>
            </a:extLst>
          </p:cNvPr>
          <p:cNvGraphicFramePr>
            <a:graphicFrameLocks noGrp="1"/>
          </p:cNvGraphicFramePr>
          <p:nvPr>
            <p:extLst>
              <p:ext uri="{D42A27DB-BD31-4B8C-83A1-F6EECF244321}">
                <p14:modId xmlns:p14="http://schemas.microsoft.com/office/powerpoint/2010/main" val="2839546180"/>
              </p:ext>
            </p:extLst>
          </p:nvPr>
        </p:nvGraphicFramePr>
        <p:xfrm>
          <a:off x="719137" y="1630856"/>
          <a:ext cx="10787063" cy="2103200"/>
        </p:xfrm>
        <a:graphic>
          <a:graphicData uri="http://schemas.openxmlformats.org/drawingml/2006/table">
            <a:tbl>
              <a:tblPr/>
              <a:tblGrid>
                <a:gridCol w="3319179">
                  <a:extLst>
                    <a:ext uri="{9D8B030D-6E8A-4147-A177-3AD203B41FA5}">
                      <a16:colId xmlns:a16="http://schemas.microsoft.com/office/drawing/2014/main" val="20000"/>
                    </a:ext>
                  </a:extLst>
                </a:gridCol>
                <a:gridCol w="1307746">
                  <a:extLst>
                    <a:ext uri="{9D8B030D-6E8A-4147-A177-3AD203B41FA5}">
                      <a16:colId xmlns:a16="http://schemas.microsoft.com/office/drawing/2014/main" val="2205299039"/>
                    </a:ext>
                  </a:extLst>
                </a:gridCol>
                <a:gridCol w="1325420">
                  <a:extLst>
                    <a:ext uri="{9D8B030D-6E8A-4147-A177-3AD203B41FA5}">
                      <a16:colId xmlns:a16="http://schemas.microsoft.com/office/drawing/2014/main" val="3671413734"/>
                    </a:ext>
                  </a:extLst>
                </a:gridCol>
                <a:gridCol w="1762750">
                  <a:extLst>
                    <a:ext uri="{9D8B030D-6E8A-4147-A177-3AD203B41FA5}">
                      <a16:colId xmlns:a16="http://schemas.microsoft.com/office/drawing/2014/main" val="20001"/>
                    </a:ext>
                  </a:extLst>
                </a:gridCol>
                <a:gridCol w="1535984">
                  <a:extLst>
                    <a:ext uri="{9D8B030D-6E8A-4147-A177-3AD203B41FA5}">
                      <a16:colId xmlns:a16="http://schemas.microsoft.com/office/drawing/2014/main" val="3490122499"/>
                    </a:ext>
                  </a:extLst>
                </a:gridCol>
                <a:gridCol w="1535984">
                  <a:extLst>
                    <a:ext uri="{9D8B030D-6E8A-4147-A177-3AD203B41FA5}">
                      <a16:colId xmlns:a16="http://schemas.microsoft.com/office/drawing/2014/main" val="1512732696"/>
                    </a:ext>
                  </a:extLst>
                </a:gridCol>
              </a:tblGrid>
              <a:tr h="320048">
                <a:tc rowSpan="2">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defRPr/>
                      </a:pPr>
                      <a:r>
                        <a:rPr kumimoji="0" lang="en-US" sz="1800" b="1" i="0" u="none" strike="noStrike" cap="none" normalizeH="0" baseline="0" dirty="0">
                          <a:ln>
                            <a:noFill/>
                          </a:ln>
                          <a:solidFill>
                            <a:schemeClr val="tx1"/>
                          </a:solidFill>
                          <a:effectLst/>
                          <a:latin typeface="Calibri" panose="020F0502020204030204" pitchFamily="34" charset="0"/>
                        </a:rPr>
                        <a:t>Response at Cycle 25, n/N (%)</a:t>
                      </a:r>
                    </a:p>
                  </a:txBody>
                  <a:tcPr marL="121881" marR="121881"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gridSpan="5">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defRPr/>
                      </a:pPr>
                      <a:r>
                        <a:rPr kumimoji="0" lang="en-US" sz="1800" b="1" i="0" u="none" strike="noStrike" kern="1200" cap="none" normalizeH="0" baseline="0" dirty="0">
                          <a:ln>
                            <a:noFill/>
                          </a:ln>
                          <a:solidFill>
                            <a:schemeClr val="tx1"/>
                          </a:solidFill>
                          <a:effectLst/>
                          <a:latin typeface="Calibri" panose="020F0502020204030204" pitchFamily="34" charset="0"/>
                          <a:ea typeface="+mn-ea"/>
                          <a:cs typeface="+mn-cs"/>
                        </a:rPr>
                        <a:t>Acalabrutinib, Venetoclax, and Obinutuzumab</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solidFill>
                  </a:tcPr>
                </a:tc>
                <a:tc hMerge="1">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PR</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hMerge="1">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Undetectable MRD</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hMerge="1">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Detectable MRD</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hMerge="1">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Data Not Available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0"/>
                  </a:ext>
                </a:extLst>
              </a:tr>
              <a:tr h="320048">
                <a:tc vMerge="1">
                  <a:txBody>
                    <a:bodyPr/>
                    <a:lstStyle/>
                    <a:p>
                      <a:endParaRPr lang="en-US"/>
                    </a:p>
                  </a:txBody>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CR</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lumMod val="60000"/>
                        <a:lumOff val="40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PR</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lumMod val="60000"/>
                        <a:lumOff val="40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Undetectable MRD</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lumMod val="60000"/>
                        <a:lumOff val="40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Detectable MRD</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lumMod val="60000"/>
                        <a:lumOff val="40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Data Not Available</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lumMod val="60000"/>
                        <a:lumOff val="40000"/>
                      </a:schemeClr>
                    </a:solidFill>
                  </a:tcPr>
                </a:tc>
                <a:extLst>
                  <a:ext uri="{0D108BD9-81ED-4DB2-BD59-A6C34878D82A}">
                    <a16:rowId xmlns:a16="http://schemas.microsoft.com/office/drawing/2014/main" val="674316249"/>
                  </a:ext>
                </a:extLst>
              </a:tr>
              <a:tr h="357360">
                <a:tc>
                  <a:txBody>
                    <a:bodyPr/>
                    <a:lstStyle/>
                    <a:p>
                      <a:pPr marL="0" marR="0" lvl="0" indent="0" algn="l" defTabSz="914400" rtl="0" eaLnBrk="1" fontAlgn="base" latinLnBrk="0" hangingPunct="1">
                        <a:lnSpc>
                          <a:spcPct val="100000"/>
                        </a:lnSpc>
                        <a:spcBef>
                          <a:spcPct val="0"/>
                        </a:spcBef>
                        <a:spcAft>
                          <a:spcPts val="0"/>
                        </a:spcAft>
                        <a:buClrTx/>
                        <a:buSzTx/>
                        <a:buFontTx/>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Response by iwCLL criteria</a:t>
                      </a:r>
                    </a:p>
                  </a:txBody>
                  <a:tcPr marL="121881" marR="121881"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20/45 (44)</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23/45 (51)</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2/45 (&lt;1)</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357360">
                <a:tc>
                  <a:txBody>
                    <a:bodyPr/>
                    <a:lstStyle/>
                    <a:p>
                      <a:pPr marL="0" marR="0" lvl="0" indent="0" algn="l" defTabSz="914400" rtl="0" eaLnBrk="1" fontAlgn="base" latinLnBrk="0" hangingPunct="1">
                        <a:lnSpc>
                          <a:spcPct val="100000"/>
                        </a:lnSpc>
                        <a:spcBef>
                          <a:spcPct val="0"/>
                        </a:spcBef>
                        <a:spcAft>
                          <a:spcPts val="0"/>
                        </a:spcAft>
                        <a:buClrTx/>
                        <a:buSzTx/>
                        <a:buFontTx/>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MRD in peripheral blood*</a:t>
                      </a:r>
                    </a:p>
                  </a:txBody>
                  <a:tcPr marL="121881" marR="121881"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40/45 (89)</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2/45 (&lt;1)</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3/45 (&lt;1)</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007603812"/>
                  </a:ext>
                </a:extLst>
              </a:tr>
              <a:tr h="357360">
                <a:tc>
                  <a:txBody>
                    <a:bodyPr/>
                    <a:lstStyle/>
                    <a:p>
                      <a:pPr marL="0" marR="0" lvl="0" indent="0" algn="l" defTabSz="914400" rtl="0" eaLnBrk="1" fontAlgn="base" latinLnBrk="0" hangingPunct="1">
                        <a:lnSpc>
                          <a:spcPct val="100000"/>
                        </a:lnSpc>
                        <a:spcBef>
                          <a:spcPct val="0"/>
                        </a:spcBef>
                        <a:spcAft>
                          <a:spcPts val="0"/>
                        </a:spcAft>
                        <a:buClrTx/>
                        <a:buSzTx/>
                        <a:buFontTx/>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MRD in bone marrow*</a:t>
                      </a:r>
                    </a:p>
                  </a:txBody>
                  <a:tcPr marL="121881" marR="121881"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38/45 (84)</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5/45 (1)</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2/45 (&lt;1)</a:t>
                      </a: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4149860014"/>
                  </a:ext>
                </a:extLst>
              </a:tr>
            </a:tbl>
          </a:graphicData>
        </a:graphic>
      </p:graphicFrame>
      <p:sp>
        <p:nvSpPr>
          <p:cNvPr id="2" name="TextBox 1">
            <a:extLst>
              <a:ext uri="{FF2B5EF4-FFF2-40B4-BE49-F238E27FC236}">
                <a16:creationId xmlns:a16="http://schemas.microsoft.com/office/drawing/2014/main" id="{9E92CB42-32BC-4A40-8D16-AF17425ABA45}"/>
              </a:ext>
            </a:extLst>
          </p:cNvPr>
          <p:cNvSpPr txBox="1"/>
          <p:nvPr/>
        </p:nvSpPr>
        <p:spPr bwMode="auto">
          <a:xfrm>
            <a:off x="645176" y="3713693"/>
            <a:ext cx="510235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2">
                    <a:lumMod val="10000"/>
                  </a:schemeClr>
                </a:solidFill>
                <a:latin typeface="Calibri" panose="020F0502020204030204" pitchFamily="34" charset="0"/>
              </a:rPr>
              <a:t>*B</a:t>
            </a:r>
            <a:r>
              <a:rPr kumimoji="0" lang="en-US" sz="1400" b="0" i="0" u="none" strike="noStrike" cap="none" normalizeH="0" baseline="0" dirty="0">
                <a:ln>
                  <a:noFill/>
                </a:ln>
                <a:solidFill>
                  <a:schemeClr val="bg2">
                    <a:lumMod val="10000"/>
                  </a:schemeClr>
                </a:solidFill>
                <a:effectLst/>
                <a:latin typeface="Calibri" panose="020F0502020204030204" pitchFamily="34" charset="0"/>
              </a:rPr>
              <a:t>y flow cytometry (10</a:t>
            </a:r>
            <a:r>
              <a:rPr kumimoji="0" lang="en-US" sz="1400" b="0" i="0" u="none" strike="noStrike" cap="none" normalizeH="0" baseline="30000" dirty="0">
                <a:ln>
                  <a:noFill/>
                </a:ln>
                <a:solidFill>
                  <a:schemeClr val="bg2">
                    <a:lumMod val="10000"/>
                  </a:schemeClr>
                </a:solidFill>
                <a:effectLst/>
                <a:latin typeface="Calibri" panose="020F0502020204030204" pitchFamily="34" charset="0"/>
              </a:rPr>
              <a:t>-4</a:t>
            </a:r>
            <a:r>
              <a:rPr kumimoji="0" lang="en-US" sz="1400" b="0" i="0" u="none" strike="noStrike" cap="none" normalizeH="0" baseline="0" dirty="0">
                <a:ln>
                  <a:noFill/>
                </a:ln>
                <a:solidFill>
                  <a:schemeClr val="bg2">
                    <a:lumMod val="10000"/>
                  </a:schemeClr>
                </a:solidFill>
                <a:effectLst/>
                <a:latin typeface="Calibri" panose="020F0502020204030204" pitchFamily="34" charset="0"/>
              </a:rPr>
              <a:t>).</a:t>
            </a:r>
            <a:endParaRPr lang="en-US" sz="1400" b="0" dirty="0">
              <a:solidFill>
                <a:schemeClr val="bg1"/>
              </a:solidFill>
              <a:latin typeface="Calibri" panose="020F0502020204030204" pitchFamily="34" charset="0"/>
            </a:endParaRPr>
          </a:p>
        </p:txBody>
      </p:sp>
      <p:sp>
        <p:nvSpPr>
          <p:cNvPr id="7" name="Rectangle 3">
            <a:extLst>
              <a:ext uri="{FF2B5EF4-FFF2-40B4-BE49-F238E27FC236}">
                <a16:creationId xmlns:a16="http://schemas.microsoft.com/office/drawing/2014/main" id="{C8A070F8-1119-C246-86DE-B2E10303FD6E}"/>
              </a:ext>
            </a:extLst>
          </p:cNvPr>
          <p:cNvSpPr>
            <a:spLocks noGrp="1" noChangeArrowheads="1"/>
          </p:cNvSpPr>
          <p:nvPr>
            <p:ph idx="1"/>
          </p:nvPr>
        </p:nvSpPr>
        <p:spPr>
          <a:xfrm>
            <a:off x="657235" y="3959905"/>
            <a:ext cx="4448165" cy="2230369"/>
          </a:xfrm>
        </p:spPr>
        <p:txBody>
          <a:bodyPr/>
          <a:lstStyle/>
          <a:p>
            <a:r>
              <a:rPr lang="en-US" altLang="en-US" sz="1600" dirty="0"/>
              <a:t>NGS found rate of MRD negativity in peripheral blood was durable through cycle 25</a:t>
            </a:r>
          </a:p>
          <a:p>
            <a:pPr marL="457200" lvl="1"/>
            <a:r>
              <a:rPr lang="en-US" altLang="en-US" sz="1600" dirty="0"/>
              <a:t>Undetectable MRD (&lt;10</a:t>
            </a:r>
            <a:r>
              <a:rPr lang="en-US" altLang="en-US" sz="1600" baseline="30000" dirty="0"/>
              <a:t>-5</a:t>
            </a:r>
            <a:r>
              <a:rPr lang="en-US" altLang="en-US" sz="1600" dirty="0"/>
              <a:t>) at cycle 16: 59%</a:t>
            </a:r>
          </a:p>
          <a:p>
            <a:pPr marL="457200" lvl="1"/>
            <a:r>
              <a:rPr lang="en-US" altLang="en-US" sz="1600" dirty="0"/>
              <a:t>Undetectable MRD (&lt;10</a:t>
            </a:r>
            <a:r>
              <a:rPr lang="en-US" altLang="en-US" sz="1600" baseline="30000" dirty="0"/>
              <a:t>-5</a:t>
            </a:r>
            <a:r>
              <a:rPr lang="en-US" altLang="en-US" sz="1600" dirty="0"/>
              <a:t>) at cycle 25: 61%</a:t>
            </a:r>
          </a:p>
          <a:p>
            <a:r>
              <a:rPr lang="en-US" altLang="en-US" sz="1600" dirty="0"/>
              <a:t>MRD negativity rates similar in patients with/without </a:t>
            </a:r>
            <a:r>
              <a:rPr lang="en-US" altLang="en-US" sz="1600" i="1" dirty="0"/>
              <a:t>TP53</a:t>
            </a:r>
            <a:r>
              <a:rPr lang="en-US" altLang="en-US" sz="1600" dirty="0"/>
              <a:t>-altered disease on NGS</a:t>
            </a:r>
          </a:p>
        </p:txBody>
      </p:sp>
      <p:sp>
        <p:nvSpPr>
          <p:cNvPr id="3" name="Rectangle 3">
            <a:extLst>
              <a:ext uri="{FF2B5EF4-FFF2-40B4-BE49-F238E27FC236}">
                <a16:creationId xmlns:a16="http://schemas.microsoft.com/office/drawing/2014/main" id="{624B867B-394E-4AD0-8352-61C01A397C01}"/>
              </a:ext>
            </a:extLst>
          </p:cNvPr>
          <p:cNvSpPr txBox="1">
            <a:spLocks noChangeArrowheads="1"/>
          </p:cNvSpPr>
          <p:nvPr/>
        </p:nvSpPr>
        <p:spPr bwMode="auto">
          <a:xfrm>
            <a:off x="5905510" y="3959905"/>
            <a:ext cx="5423425" cy="22303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r>
              <a:rPr lang="en-US" altLang="en-US" sz="1600" b="0" kern="0" dirty="0"/>
              <a:t>Electively discontinue tx after BM undetectable MRD: 43 </a:t>
            </a:r>
          </a:p>
          <a:p>
            <a:pPr lvl="1"/>
            <a:r>
              <a:rPr lang="en-US" altLang="en-US" sz="1600" b="0" kern="0" dirty="0"/>
              <a:t>After 15 cycles: 21 patients in CR </a:t>
            </a:r>
          </a:p>
          <a:p>
            <a:pPr lvl="2"/>
            <a:r>
              <a:rPr lang="en-US" altLang="en-US" sz="1400" b="0" kern="0" dirty="0"/>
              <a:t>3 patients had MRD recurrence</a:t>
            </a:r>
          </a:p>
          <a:p>
            <a:pPr lvl="2"/>
            <a:r>
              <a:rPr lang="en-US" altLang="en-US" sz="1400" b="0" kern="0" dirty="0"/>
              <a:t>1 had CLL progression</a:t>
            </a:r>
          </a:p>
          <a:p>
            <a:pPr lvl="1"/>
            <a:r>
              <a:rPr lang="en-US" altLang="en-US" sz="1600" b="0" kern="0" dirty="0"/>
              <a:t>After 24 cycles: 22 patients in CR or PR</a:t>
            </a:r>
          </a:p>
          <a:p>
            <a:r>
              <a:rPr lang="en-US" altLang="en-US" sz="1600" b="0" kern="0" dirty="0"/>
              <a:t>Time of therapy, median (range</a:t>
            </a:r>
            <a:r>
              <a:rPr lang="en-US" altLang="en-US" sz="1600" b="0" kern="0" dirty="0">
                <a:sym typeface="Wingdings" panose="05000000000000000000" pitchFamily="2" charset="2"/>
              </a:rPr>
              <a:t>): 18.8 </a:t>
            </a:r>
            <a:r>
              <a:rPr lang="en-US" altLang="en-US" sz="1600" b="0" kern="0" dirty="0" err="1">
                <a:sym typeface="Wingdings" panose="05000000000000000000" pitchFamily="2" charset="2"/>
              </a:rPr>
              <a:t>mo</a:t>
            </a:r>
            <a:r>
              <a:rPr lang="en-US" altLang="en-US" sz="1600" b="0" kern="0" dirty="0">
                <a:sym typeface="Wingdings" panose="05000000000000000000" pitchFamily="2" charset="2"/>
              </a:rPr>
              <a:t> (0-30.4)</a:t>
            </a:r>
          </a:p>
          <a:p>
            <a:endParaRPr lang="en-US" altLang="en-US" sz="1600" b="0" kern="0" dirty="0"/>
          </a:p>
        </p:txBody>
      </p:sp>
    </p:spTree>
    <p:extLst>
      <p:ext uri="{BB962C8B-B14F-4D97-AF65-F5344CB8AC3E}">
        <p14:creationId xmlns:p14="http://schemas.microsoft.com/office/powerpoint/2010/main" val="22689828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Frontline AVO in High-Risk CLL: Safety Summary</a:t>
            </a:r>
            <a:endParaRPr lang="en-US" altLang="en-US" dirty="0"/>
          </a:p>
        </p:txBody>
      </p:sp>
      <p:sp>
        <p:nvSpPr>
          <p:cNvPr id="3" name="Content Placeholder 2">
            <a:extLst>
              <a:ext uri="{FF2B5EF4-FFF2-40B4-BE49-F238E27FC236}">
                <a16:creationId xmlns:a16="http://schemas.microsoft.com/office/drawing/2014/main" id="{9375388D-F916-8242-9E2B-6B4289E5958D}"/>
              </a:ext>
            </a:extLst>
          </p:cNvPr>
          <p:cNvSpPr>
            <a:spLocks noGrp="1"/>
          </p:cNvSpPr>
          <p:nvPr>
            <p:ph sz="half" idx="2"/>
          </p:nvPr>
        </p:nvSpPr>
        <p:spPr>
          <a:xfrm>
            <a:off x="6198646" y="4823937"/>
            <a:ext cx="5337546" cy="1103313"/>
          </a:xfrm>
        </p:spPr>
        <p:txBody>
          <a:bodyPr/>
          <a:lstStyle/>
          <a:p>
            <a:pPr>
              <a:spcBef>
                <a:spcPts val="1200"/>
              </a:spcBef>
              <a:spcAft>
                <a:spcPts val="600"/>
              </a:spcAft>
            </a:pPr>
            <a:r>
              <a:rPr lang="en-US" sz="1800" dirty="0"/>
              <a:t>Most common hematologic AEs: neutropenia (grade 3/4: 37%), thrombocytopenia, anemia</a:t>
            </a:r>
          </a:p>
          <a:p>
            <a:pPr>
              <a:spcBef>
                <a:spcPts val="600"/>
              </a:spcBef>
              <a:spcAft>
                <a:spcPts val="0"/>
              </a:spcAft>
            </a:pPr>
            <a:r>
              <a:rPr lang="en-US" sz="1800" dirty="0"/>
              <a:t>Dose reductions occurred in 14 (21%) patients</a:t>
            </a:r>
          </a:p>
          <a:p>
            <a:pPr lvl="1">
              <a:spcBef>
                <a:spcPts val="600"/>
              </a:spcBef>
              <a:spcAft>
                <a:spcPts val="0"/>
              </a:spcAft>
            </a:pPr>
            <a:r>
              <a:rPr lang="en-US" sz="1600" dirty="0"/>
              <a:t>Acalabrutinib, n = 3; venetoclax, n = 6; both, n = 5</a:t>
            </a:r>
          </a:p>
          <a:p>
            <a:pPr>
              <a:spcBef>
                <a:spcPts val="1200"/>
              </a:spcBef>
              <a:spcAft>
                <a:spcPts val="600"/>
              </a:spcAft>
            </a:pPr>
            <a:endParaRPr lang="en-US" sz="1800" dirty="0"/>
          </a:p>
          <a:p>
            <a:pPr marL="457200" lvl="1" indent="0">
              <a:buNone/>
            </a:pPr>
            <a:endParaRPr lang="en-US" sz="1800" dirty="0"/>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Ryan. ASH 2022. Abstr 344.</a:t>
            </a:r>
            <a:endParaRPr lang="en-US" altLang="en-US" sz="1200" b="0" dirty="0">
              <a:solidFill>
                <a:schemeClr val="bg2"/>
              </a:solidFill>
              <a:latin typeface="Calibri" panose="020F0502020204030204" pitchFamily="34" charset="0"/>
            </a:endParaRPr>
          </a:p>
        </p:txBody>
      </p:sp>
      <p:graphicFrame>
        <p:nvGraphicFramePr>
          <p:cNvPr id="5" name="Group 3">
            <a:extLst>
              <a:ext uri="{FF2B5EF4-FFF2-40B4-BE49-F238E27FC236}">
                <a16:creationId xmlns:a16="http://schemas.microsoft.com/office/drawing/2014/main" id="{1EB7C5BE-F651-9D4F-AB3D-F68FC8670D99}"/>
              </a:ext>
            </a:extLst>
          </p:cNvPr>
          <p:cNvGraphicFramePr>
            <a:graphicFrameLocks/>
          </p:cNvGraphicFramePr>
          <p:nvPr>
            <p:extLst>
              <p:ext uri="{D42A27DB-BD31-4B8C-83A1-F6EECF244321}">
                <p14:modId xmlns:p14="http://schemas.microsoft.com/office/powerpoint/2010/main" val="2361173321"/>
              </p:ext>
            </p:extLst>
          </p:nvPr>
        </p:nvGraphicFramePr>
        <p:xfrm>
          <a:off x="719138" y="1264265"/>
          <a:ext cx="5229570" cy="4785600"/>
        </p:xfrm>
        <a:graphic>
          <a:graphicData uri="http://schemas.openxmlformats.org/drawingml/2006/table">
            <a:tbl>
              <a:tblPr/>
              <a:tblGrid>
                <a:gridCol w="2941480">
                  <a:extLst>
                    <a:ext uri="{9D8B030D-6E8A-4147-A177-3AD203B41FA5}">
                      <a16:colId xmlns:a16="http://schemas.microsoft.com/office/drawing/2014/main" val="20000"/>
                    </a:ext>
                  </a:extLst>
                </a:gridCol>
                <a:gridCol w="2288090">
                  <a:extLst>
                    <a:ext uri="{9D8B030D-6E8A-4147-A177-3AD203B41FA5}">
                      <a16:colId xmlns:a16="http://schemas.microsoft.com/office/drawing/2014/main" val="20001"/>
                    </a:ext>
                  </a:extLst>
                </a:gridCol>
              </a:tblGrid>
              <a:tr h="37107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GB" sz="1400" b="1" i="0" u="none" strike="noStrike" cap="none" normalizeH="0" baseline="0" dirty="0">
                          <a:ln>
                            <a:noFill/>
                          </a:ln>
                          <a:solidFill>
                            <a:schemeClr val="tx1"/>
                          </a:solidFill>
                          <a:effectLst/>
                          <a:latin typeface="Calibri" panose="020F0502020204030204" pitchFamily="34" charset="0"/>
                        </a:rPr>
                        <a:t>All-Grade Nonhematologic AEs in ≥25% of Patients,*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kern="1200" cap="none" normalizeH="0" baseline="0" dirty="0">
                          <a:ln>
                            <a:noFill/>
                          </a:ln>
                          <a:solidFill>
                            <a:schemeClr val="tx1"/>
                          </a:solidFill>
                          <a:effectLst/>
                          <a:latin typeface="Calibri" panose="020F0502020204030204" pitchFamily="34" charset="0"/>
                          <a:ea typeface="+mn-ea"/>
                          <a:cs typeface="+mn-cs"/>
                        </a:rPr>
                        <a:t>Acalabrutinib, Venetoclax, and Obinutuzumab</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21828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Headache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78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21828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Fatigue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21828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Bruising</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21828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Nausea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167235616"/>
                  </a:ext>
                </a:extLst>
              </a:tr>
              <a:tr h="21828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Hypocalcemia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458144306"/>
                  </a:ext>
                </a:extLst>
              </a:tr>
              <a:tr h="21828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Diarrhea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745590466"/>
                  </a:ext>
                </a:extLst>
              </a:tr>
              <a:tr h="21828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Infection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300889520"/>
                  </a:ext>
                </a:extLst>
              </a:tr>
              <a:tr h="21828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IRR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164848072"/>
                  </a:ext>
                </a:extLst>
              </a:tr>
              <a:tr h="21828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Creatinine increased</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368714429"/>
                  </a:ext>
                </a:extLst>
              </a:tr>
              <a:tr h="21828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ALT increased</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353471985"/>
                  </a:ext>
                </a:extLst>
              </a:tr>
              <a:tr h="21828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GERD</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895613216"/>
                  </a:ext>
                </a:extLst>
              </a:tr>
              <a:tr h="21828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Hypertension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192878012"/>
                  </a:ext>
                </a:extLst>
              </a:tr>
              <a:tr h="21828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Arthralgia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111490916"/>
                  </a:ext>
                </a:extLst>
              </a:tr>
              <a:tr h="21828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Hypophosphatemia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816144175"/>
                  </a:ext>
                </a:extLst>
              </a:tr>
            </a:tbl>
          </a:graphicData>
        </a:graphic>
      </p:graphicFrame>
      <p:graphicFrame>
        <p:nvGraphicFramePr>
          <p:cNvPr id="9" name="Group 3">
            <a:extLst>
              <a:ext uri="{FF2B5EF4-FFF2-40B4-BE49-F238E27FC236}">
                <a16:creationId xmlns:a16="http://schemas.microsoft.com/office/drawing/2014/main" id="{61B89555-9890-934D-9019-B8010F4C4080}"/>
              </a:ext>
            </a:extLst>
          </p:cNvPr>
          <p:cNvGraphicFramePr>
            <a:graphicFrameLocks/>
          </p:cNvGraphicFramePr>
          <p:nvPr>
            <p:extLst>
              <p:ext uri="{D42A27DB-BD31-4B8C-83A1-F6EECF244321}">
                <p14:modId xmlns:p14="http://schemas.microsoft.com/office/powerpoint/2010/main" val="3067228001"/>
              </p:ext>
            </p:extLst>
          </p:nvPr>
        </p:nvGraphicFramePr>
        <p:xfrm>
          <a:off x="6252634" y="1264265"/>
          <a:ext cx="5229570" cy="2865248"/>
        </p:xfrm>
        <a:graphic>
          <a:graphicData uri="http://schemas.openxmlformats.org/drawingml/2006/table">
            <a:tbl>
              <a:tblPr/>
              <a:tblGrid>
                <a:gridCol w="3769190">
                  <a:extLst>
                    <a:ext uri="{9D8B030D-6E8A-4147-A177-3AD203B41FA5}">
                      <a16:colId xmlns:a16="http://schemas.microsoft.com/office/drawing/2014/main" val="20000"/>
                    </a:ext>
                  </a:extLst>
                </a:gridCol>
                <a:gridCol w="1460380">
                  <a:extLst>
                    <a:ext uri="{9D8B030D-6E8A-4147-A177-3AD203B41FA5}">
                      <a16:colId xmlns:a16="http://schemas.microsoft.com/office/drawing/2014/main" val="20001"/>
                    </a:ext>
                  </a:extLst>
                </a:gridCol>
              </a:tblGrid>
              <a:tr h="37107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GB" sz="1400" b="1" i="0" u="none" strike="noStrike" cap="none" normalizeH="0" baseline="0" dirty="0">
                          <a:ln>
                            <a:noFill/>
                          </a:ln>
                          <a:solidFill>
                            <a:schemeClr val="tx1"/>
                          </a:solidFill>
                          <a:effectLst/>
                          <a:latin typeface="Calibri" panose="020F0502020204030204" pitchFamily="34" charset="0"/>
                        </a:rPr>
                        <a:t>AEs of Special Interest,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kern="1200" cap="none" normalizeH="0" baseline="0" dirty="0">
                          <a:ln>
                            <a:noFill/>
                          </a:ln>
                          <a:solidFill>
                            <a:schemeClr val="tx1"/>
                          </a:solidFill>
                          <a:effectLst/>
                          <a:latin typeface="Calibri" panose="020F0502020204030204" pitchFamily="34" charset="0"/>
                          <a:ea typeface="+mn-ea"/>
                          <a:cs typeface="+mn-cs"/>
                        </a:rPr>
                        <a:t>Acalabrutinib, Venetoclax, and Obinutuzumab</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21828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Grade 3 non</a:t>
                      </a: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a:t>
                      </a:r>
                      <a:r>
                        <a:rPr kumimoji="0" lang="en-US" sz="1400" b="0" i="0" u="none" strike="noStrike" cap="none" normalizeH="0" baseline="0" dirty="0">
                          <a:ln>
                            <a:noFill/>
                          </a:ln>
                          <a:solidFill>
                            <a:schemeClr val="bg2">
                              <a:lumMod val="10000"/>
                            </a:schemeClr>
                          </a:solidFill>
                          <a:effectLst/>
                          <a:latin typeface="Calibri" panose="020F0502020204030204" pitchFamily="34" charset="0"/>
                        </a:rPr>
                        <a:t>COVID-19 infections†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21828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COVID-19 infections</a:t>
                      </a:r>
                      <a:r>
                        <a:rPr kumimoji="0" lang="en-US" sz="1400" b="0" i="0" u="none" strike="noStrike" cap="none" normalizeH="0" baseline="30000" dirty="0">
                          <a:ln>
                            <a:noFill/>
                          </a:ln>
                          <a:solidFill>
                            <a:schemeClr val="bg2">
                              <a:lumMod val="10000"/>
                            </a:schemeClr>
                          </a:solidFill>
                          <a:effectLst/>
                          <a:latin typeface="Calibri" panose="020F0502020204030204" pitchFamily="34" charset="0"/>
                        </a:rPr>
                        <a: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9.0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21828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Atrial fibrillation</a:t>
                      </a:r>
                      <a:r>
                        <a:rPr kumimoji="0" lang="en-US" sz="1400" b="0" i="0" u="none" strike="noStrike" cap="none" normalizeH="0" baseline="30000" dirty="0">
                          <a:ln>
                            <a:noFill/>
                          </a:ln>
                          <a:solidFill>
                            <a:schemeClr val="bg2">
                              <a:lumMod val="10000"/>
                            </a:schemeClr>
                          </a:solidFill>
                          <a:effectLst/>
                          <a:latin typeface="Calibri" panose="020F0502020204030204" pitchFamily="34" charset="0"/>
                        </a:rPr>
                        <a: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21828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Ventricular arrhythmias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167235616"/>
                  </a:ext>
                </a:extLst>
              </a:tr>
              <a:tr h="21828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Febrile neutropenia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458144306"/>
                  </a:ext>
                </a:extLst>
              </a:tr>
              <a:tr h="21828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Opportunistic infections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745590466"/>
                  </a:ext>
                </a:extLst>
              </a:tr>
              <a:tr h="21828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Major bleeding events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300889520"/>
                  </a:ext>
                </a:extLst>
              </a:tr>
            </a:tbl>
          </a:graphicData>
        </a:graphic>
      </p:graphicFrame>
      <p:sp>
        <p:nvSpPr>
          <p:cNvPr id="2" name="TextBox 1">
            <a:extLst>
              <a:ext uri="{FF2B5EF4-FFF2-40B4-BE49-F238E27FC236}">
                <a16:creationId xmlns:a16="http://schemas.microsoft.com/office/drawing/2014/main" id="{6C071068-84FD-C2DA-C419-F5F4B392FF30}"/>
              </a:ext>
            </a:extLst>
          </p:cNvPr>
          <p:cNvSpPr txBox="1"/>
          <p:nvPr/>
        </p:nvSpPr>
        <p:spPr bwMode="auto">
          <a:xfrm>
            <a:off x="613498" y="6061383"/>
            <a:ext cx="27204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*Median follow-up: 35 </a:t>
            </a:r>
            <a:r>
              <a:rPr lang="en-US" sz="1200" b="0">
                <a:solidFill>
                  <a:schemeClr val="bg1"/>
                </a:solidFill>
                <a:latin typeface="Calibri" panose="020F0502020204030204" pitchFamily="34" charset="0"/>
              </a:rPr>
              <a:t>mo</a:t>
            </a:r>
            <a:r>
              <a:rPr lang="en-US" sz="1200" b="0" dirty="0">
                <a:solidFill>
                  <a:schemeClr val="bg1"/>
                </a:solidFill>
                <a:latin typeface="Calibri" panose="020F0502020204030204" pitchFamily="34" charset="0"/>
              </a:rPr>
              <a:t> (range: 2-45).</a:t>
            </a:r>
          </a:p>
        </p:txBody>
      </p:sp>
      <p:sp>
        <p:nvSpPr>
          <p:cNvPr id="6" name="TextBox 5">
            <a:extLst>
              <a:ext uri="{FF2B5EF4-FFF2-40B4-BE49-F238E27FC236}">
                <a16:creationId xmlns:a16="http://schemas.microsoft.com/office/drawing/2014/main" id="{70217D64-F114-00CB-A93F-109D7056786C}"/>
              </a:ext>
            </a:extLst>
          </p:cNvPr>
          <p:cNvSpPr txBox="1"/>
          <p:nvPr/>
        </p:nvSpPr>
        <p:spPr bwMode="auto">
          <a:xfrm>
            <a:off x="6252634" y="4129513"/>
            <a:ext cx="515088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†Pneumonia (n = 3), colitis (n = 1). </a:t>
            </a:r>
            <a:r>
              <a:rPr lang="en-US" sz="1200" b="0" baseline="30000" dirty="0">
                <a:solidFill>
                  <a:schemeClr val="bg1"/>
                </a:solidFill>
                <a:latin typeface="Calibri" panose="020F0502020204030204" pitchFamily="34" charset="0"/>
              </a:rPr>
              <a:t>‡</a:t>
            </a:r>
            <a:r>
              <a:rPr lang="en-US" sz="1200" b="0" dirty="0">
                <a:solidFill>
                  <a:schemeClr val="bg1"/>
                </a:solidFill>
                <a:latin typeface="Calibri" panose="020F0502020204030204" pitchFamily="34" charset="0"/>
              </a:rPr>
              <a:t>Grade 2, n= 4; grade 3, n = 1; grade 5, n = 1. </a:t>
            </a:r>
            <a:r>
              <a:rPr lang="en-US" sz="1200" b="0" baseline="30000" dirty="0">
                <a:solidFill>
                  <a:schemeClr val="bg1"/>
                </a:solidFill>
                <a:latin typeface="Calibri" panose="020F0502020204030204" pitchFamily="34" charset="0"/>
              </a:rPr>
              <a:t>¶</a:t>
            </a:r>
            <a:r>
              <a:rPr lang="en-US" sz="1200" b="0" dirty="0">
                <a:solidFill>
                  <a:schemeClr val="bg1"/>
                </a:solidFill>
                <a:latin typeface="Calibri" panose="020F0502020204030204" pitchFamily="34" charset="0"/>
              </a:rPr>
              <a:t>Grade 2, n = 1; grade 3, n = 1; no ventricular arrythmias.</a:t>
            </a:r>
            <a:endParaRPr lang="en-US" sz="1200" b="0" baseline="30000" dirty="0">
              <a:solidFill>
                <a:schemeClr val="bg1"/>
              </a:solidFill>
              <a:latin typeface="Calibri" panose="020F0502020204030204" pitchFamily="34" charset="0"/>
            </a:endParaRPr>
          </a:p>
        </p:txBody>
      </p:sp>
    </p:spTree>
    <p:extLst>
      <p:ext uri="{BB962C8B-B14F-4D97-AF65-F5344CB8AC3E}">
        <p14:creationId xmlns:p14="http://schemas.microsoft.com/office/powerpoint/2010/main" val="28981035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22EE55ED-1B33-4B5D-628A-CDDC6B35B74E}"/>
              </a:ext>
            </a:extLst>
          </p:cNvPr>
          <p:cNvSpPr>
            <a:spLocks noGrp="1"/>
          </p:cNvSpPr>
          <p:nvPr>
            <p:ph sz="half" idx="2"/>
          </p:nvPr>
        </p:nvSpPr>
        <p:spPr/>
        <p:txBody>
          <a:bodyPr/>
          <a:lstStyle/>
          <a:p>
            <a:pPr marL="0" indent="0">
              <a:buNone/>
            </a:pPr>
            <a:r>
              <a:rPr lang="en-US" sz="2200" b="1" dirty="0"/>
              <a:t>Correlative Studies </a:t>
            </a:r>
          </a:p>
          <a:p>
            <a:r>
              <a:rPr lang="en-US" sz="2200" dirty="0"/>
              <a:t>Patients with PR (n = 6) had lower % change in cytochrome C release compared with those who achieved a CR</a:t>
            </a:r>
          </a:p>
          <a:p>
            <a:r>
              <a:rPr lang="en-US" sz="2200" dirty="0"/>
              <a:t>Patients with CR appeared to have significantly higher (</a:t>
            </a:r>
            <a:r>
              <a:rPr lang="en-US" sz="2200" i="1" dirty="0"/>
              <a:t>P </a:t>
            </a:r>
            <a:r>
              <a:rPr lang="en-US" sz="2200" dirty="0"/>
              <a:t>=</a:t>
            </a:r>
            <a:r>
              <a:rPr lang="en-US" sz="2200" i="1" dirty="0"/>
              <a:t> </a:t>
            </a:r>
            <a:r>
              <a:rPr lang="en-US" sz="2200" dirty="0"/>
              <a:t>.01) dependence on BCL-2 by BH3 profile </a:t>
            </a:r>
          </a:p>
          <a:p>
            <a:endParaRPr lang="en-US" sz="2200" dirty="0"/>
          </a:p>
        </p:txBody>
      </p:sp>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Frontline AVO in High-Risk CLL: Survival</a:t>
            </a:r>
            <a:endParaRPr lang="en-US" altLang="en-US" dirty="0"/>
          </a:p>
        </p:txBody>
      </p:sp>
      <p:sp>
        <p:nvSpPr>
          <p:cNvPr id="31747" name="Rectangle 3">
            <a:extLst>
              <a:ext uri="{FF2B5EF4-FFF2-40B4-BE49-F238E27FC236}">
                <a16:creationId xmlns:a16="http://schemas.microsoft.com/office/drawing/2014/main" id="{151303B2-FE26-4833-8BD6-2C6BA6349571}"/>
              </a:ext>
            </a:extLst>
          </p:cNvPr>
          <p:cNvSpPr>
            <a:spLocks noGrp="1" noChangeArrowheads="1"/>
          </p:cNvSpPr>
          <p:nvPr>
            <p:ph sz="half" idx="1"/>
          </p:nvPr>
        </p:nvSpPr>
        <p:spPr/>
        <p:txBody>
          <a:bodyPr/>
          <a:lstStyle/>
          <a:p>
            <a:pPr>
              <a:spcBef>
                <a:spcPts val="600"/>
              </a:spcBef>
              <a:spcAft>
                <a:spcPts val="0"/>
              </a:spcAft>
            </a:pPr>
            <a:r>
              <a:rPr lang="en-US" altLang="en-US" sz="2200" dirty="0"/>
              <a:t>Disease progression occurred in                 4 patients</a:t>
            </a:r>
          </a:p>
          <a:p>
            <a:pPr lvl="1">
              <a:spcBef>
                <a:spcPts val="600"/>
              </a:spcBef>
              <a:spcAft>
                <a:spcPts val="0"/>
              </a:spcAft>
            </a:pPr>
            <a:r>
              <a:rPr lang="en-US" altLang="en-US" sz="2000" dirty="0"/>
              <a:t>1 CLL progression, del(17p) and </a:t>
            </a:r>
            <a:br>
              <a:rPr lang="en-US" altLang="en-US" sz="2000" dirty="0"/>
            </a:br>
            <a:r>
              <a:rPr lang="en-US" altLang="en-US" sz="2000" i="1" dirty="0"/>
              <a:t>TP53 </a:t>
            </a:r>
            <a:r>
              <a:rPr lang="en-US" altLang="en-US" sz="2000" dirty="0"/>
              <a:t>mutant</a:t>
            </a:r>
            <a:endParaRPr lang="en-US" altLang="en-US" sz="2000" i="1" dirty="0"/>
          </a:p>
          <a:p>
            <a:pPr lvl="1">
              <a:spcBef>
                <a:spcPts val="600"/>
              </a:spcBef>
              <a:spcAft>
                <a:spcPts val="0"/>
              </a:spcAft>
            </a:pPr>
            <a:r>
              <a:rPr lang="en-US" altLang="en-US" sz="2000" dirty="0"/>
              <a:t>2 Hodgkin transformation, </a:t>
            </a:r>
            <a:r>
              <a:rPr lang="en-US" altLang="en-US" sz="2000" i="1" dirty="0"/>
              <a:t>NOTCH1</a:t>
            </a:r>
            <a:r>
              <a:rPr lang="en-US" altLang="en-US" sz="2000" dirty="0"/>
              <a:t> mutant</a:t>
            </a:r>
          </a:p>
          <a:p>
            <a:pPr lvl="1">
              <a:spcBef>
                <a:spcPts val="600"/>
              </a:spcBef>
              <a:spcAft>
                <a:spcPts val="0"/>
              </a:spcAft>
            </a:pPr>
            <a:r>
              <a:rPr lang="en-US" altLang="en-US" sz="2000" dirty="0"/>
              <a:t>1 DLBCL del(17p),</a:t>
            </a:r>
            <a:r>
              <a:rPr lang="en-US" altLang="en-US" sz="2000" i="1" dirty="0"/>
              <a:t> TP53 </a:t>
            </a:r>
            <a:r>
              <a:rPr lang="en-US" altLang="en-US" sz="2000" dirty="0"/>
              <a:t>mutant</a:t>
            </a:r>
            <a:r>
              <a:rPr lang="en-US" altLang="en-US" sz="2000" i="1" dirty="0"/>
              <a:t>,</a:t>
            </a:r>
            <a:r>
              <a:rPr lang="en-US" altLang="en-US" sz="2000" dirty="0"/>
              <a:t> and complex karyotype</a:t>
            </a:r>
          </a:p>
          <a:p>
            <a:r>
              <a:rPr lang="en-US" altLang="en-US" sz="2200" dirty="0"/>
              <a:t>1 death on study due to COVID-19 pneumonia</a:t>
            </a:r>
          </a:p>
          <a:p>
            <a:r>
              <a:rPr lang="en-US" altLang="en-US" sz="2200" dirty="0"/>
              <a:t>At median follow-up of 35 </a:t>
            </a:r>
            <a:r>
              <a:rPr lang="en-US" altLang="en-US" sz="2200"/>
              <a:t>mo</a:t>
            </a:r>
            <a:r>
              <a:rPr lang="en-US" altLang="en-US" sz="2200" dirty="0"/>
              <a:t>, 98.5% of patients remained alive</a:t>
            </a:r>
          </a:p>
          <a:p>
            <a:pPr lvl="1"/>
            <a:r>
              <a:rPr lang="en-US" altLang="en-US" sz="1800" dirty="0"/>
              <a:t>Progression free and alive: 92.6%</a:t>
            </a:r>
            <a:endParaRPr lang="en-US" altLang="en-US" sz="2000" dirty="0"/>
          </a:p>
          <a:p>
            <a:pPr marL="0" indent="0">
              <a:buNone/>
            </a:pPr>
            <a:endParaRPr lang="en-US" altLang="en-US" dirty="0"/>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Ryan. ASH 2022. Abstr 344.</a:t>
            </a:r>
            <a:endParaRPr lang="en-US" altLang="en-US" sz="1200" b="0" dirty="0">
              <a:solidFill>
                <a:schemeClr val="bg2"/>
              </a:solidFill>
              <a:latin typeface="Calibri" panose="020F0502020204030204" pitchFamily="34" charset="0"/>
            </a:endParaRPr>
          </a:p>
        </p:txBody>
      </p:sp>
    </p:spTree>
    <p:extLst>
      <p:ext uri="{BB962C8B-B14F-4D97-AF65-F5344CB8AC3E}">
        <p14:creationId xmlns:p14="http://schemas.microsoft.com/office/powerpoint/2010/main" val="16776672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Frontline AVO in High-Risk CLL: </a:t>
            </a:r>
            <a:br>
              <a:rPr lang="en-US" dirty="0"/>
            </a:br>
            <a:r>
              <a:rPr lang="en-US" dirty="0"/>
              <a:t>Investigators’ Conclusions</a:t>
            </a:r>
            <a:endParaRPr lang="en-US" altLang="en-US" dirty="0"/>
          </a:p>
        </p:txBody>
      </p:sp>
      <p:sp>
        <p:nvSpPr>
          <p:cNvPr id="31747" name="Rectangle 3">
            <a:extLst>
              <a:ext uri="{FF2B5EF4-FFF2-40B4-BE49-F238E27FC236}">
                <a16:creationId xmlns:a16="http://schemas.microsoft.com/office/drawing/2014/main" id="{151303B2-FE26-4833-8BD6-2C6BA6349571}"/>
              </a:ext>
            </a:extLst>
          </p:cNvPr>
          <p:cNvSpPr>
            <a:spLocks noGrp="1" noChangeArrowheads="1"/>
          </p:cNvSpPr>
          <p:nvPr>
            <p:ph idx="1"/>
          </p:nvPr>
        </p:nvSpPr>
        <p:spPr>
          <a:xfrm>
            <a:off x="609759" y="1444137"/>
            <a:ext cx="11111075" cy="4987310"/>
          </a:xfrm>
        </p:spPr>
        <p:txBody>
          <a:bodyPr/>
          <a:lstStyle/>
          <a:p>
            <a:r>
              <a:rPr lang="en-US" altLang="en-US" sz="2200" dirty="0"/>
              <a:t>In this phase II study with a cohort of untreated patients with CLL enriched for high-risk disease, combination of acalabrutinib, venetoclax, and obinutuzumab yielded high responses </a:t>
            </a:r>
          </a:p>
          <a:p>
            <a:pPr lvl="1"/>
            <a:r>
              <a:rPr lang="en-US" sz="2000" dirty="0">
                <a:solidFill>
                  <a:schemeClr val="bg2">
                    <a:lumMod val="10000"/>
                  </a:schemeClr>
                </a:solidFill>
              </a:rPr>
              <a:t>At cycle 16, </a:t>
            </a:r>
            <a:r>
              <a:rPr kumimoji="0" lang="en-US" sz="2000" b="0" i="0" u="none" strike="noStrike" cap="none" normalizeH="0" baseline="0" dirty="0">
                <a:ln>
                  <a:noFill/>
                </a:ln>
                <a:solidFill>
                  <a:schemeClr val="bg2">
                    <a:lumMod val="10000"/>
                  </a:schemeClr>
                </a:solidFill>
                <a:effectLst/>
                <a:latin typeface="Calibri" panose="020F0502020204030204" pitchFamily="34" charset="0"/>
              </a:rPr>
              <a:t>BM undetectable MRD was 83% </a:t>
            </a:r>
            <a:r>
              <a:rPr lang="en-US" sz="2000" dirty="0">
                <a:solidFill>
                  <a:schemeClr val="bg2">
                    <a:lumMod val="10000"/>
                  </a:schemeClr>
                </a:solidFill>
              </a:rPr>
              <a:t>in patients with </a:t>
            </a:r>
            <a:r>
              <a:rPr kumimoji="0" lang="en-US" sz="2000" b="0" i="1" u="none" strike="noStrike" cap="none" normalizeH="0" baseline="0" dirty="0">
                <a:ln>
                  <a:noFill/>
                </a:ln>
                <a:solidFill>
                  <a:schemeClr val="bg2">
                    <a:lumMod val="10000"/>
                  </a:schemeClr>
                </a:solidFill>
                <a:effectLst/>
                <a:latin typeface="Calibri" panose="020F0502020204030204" pitchFamily="34" charset="0"/>
              </a:rPr>
              <a:t>TP53</a:t>
            </a:r>
            <a:r>
              <a:rPr kumimoji="0" lang="en-US" sz="2000" b="0" i="0" u="none" strike="noStrike" cap="none" normalizeH="0" baseline="0" dirty="0">
                <a:ln>
                  <a:noFill/>
                </a:ln>
                <a:solidFill>
                  <a:schemeClr val="bg2">
                    <a:lumMod val="10000"/>
                  </a:schemeClr>
                </a:solidFill>
                <a:effectLst/>
                <a:latin typeface="Calibri" panose="020F0502020204030204" pitchFamily="34" charset="0"/>
              </a:rPr>
              <a:t>-altered disease</a:t>
            </a:r>
          </a:p>
          <a:p>
            <a:r>
              <a:rPr kumimoji="0" lang="en-US" sz="2200" b="0" i="0" u="none" strike="noStrike" cap="none" normalizeH="0" baseline="0" dirty="0">
                <a:ln>
                  <a:noFill/>
                </a:ln>
                <a:solidFill>
                  <a:schemeClr val="bg2">
                    <a:lumMod val="10000"/>
                  </a:schemeClr>
                </a:solidFill>
                <a:effectLst/>
                <a:latin typeface="Calibri" panose="020F0502020204030204" pitchFamily="34" charset="0"/>
              </a:rPr>
              <a:t>After median 35 mo of follow-up, 93% of patients remained progression free</a:t>
            </a:r>
          </a:p>
          <a:p>
            <a:pPr lvl="1"/>
            <a:r>
              <a:rPr lang="en-US" sz="2000" dirty="0">
                <a:solidFill>
                  <a:schemeClr val="bg2">
                    <a:lumMod val="10000"/>
                  </a:schemeClr>
                </a:solidFill>
              </a:rPr>
              <a:t>Of 41 patients with </a:t>
            </a:r>
            <a:r>
              <a:rPr lang="en-US" sz="2000" i="1" dirty="0">
                <a:solidFill>
                  <a:schemeClr val="bg2">
                    <a:lumMod val="10000"/>
                  </a:schemeClr>
                </a:solidFill>
              </a:rPr>
              <a:t>TP53</a:t>
            </a:r>
            <a:r>
              <a:rPr lang="en-US" sz="2000" dirty="0">
                <a:solidFill>
                  <a:schemeClr val="bg2">
                    <a:lumMod val="10000"/>
                  </a:schemeClr>
                </a:solidFill>
              </a:rPr>
              <a:t>-alteration, 1 patient experience disease progression</a:t>
            </a:r>
          </a:p>
          <a:p>
            <a:r>
              <a:rPr lang="en-US" sz="2200" dirty="0">
                <a:solidFill>
                  <a:schemeClr val="bg2">
                    <a:lumMod val="10000"/>
                  </a:schemeClr>
                </a:solidFill>
              </a:rPr>
              <a:t>Treatment with acalabrutinib, venetoclax, and obinutuzumab was well tolerated and cardiac and infectious AEs were uncommon</a:t>
            </a:r>
          </a:p>
          <a:p>
            <a:r>
              <a:rPr kumimoji="0" lang="en-US" sz="2200" b="0" i="0" u="none" strike="noStrike" cap="none" normalizeH="0" baseline="0" dirty="0">
                <a:ln>
                  <a:noFill/>
                </a:ln>
                <a:solidFill>
                  <a:schemeClr val="bg2">
                    <a:lumMod val="10000"/>
                  </a:schemeClr>
                </a:solidFill>
                <a:effectLst/>
                <a:latin typeface="Calibri" panose="020F0502020204030204" pitchFamily="34" charset="0"/>
              </a:rPr>
              <a:t>Acalabrutinib, venetoclax, and obinutuzumab combination is being evaluated in ongoing phase III ACE-CL-311/AMPLIFY trial (NCT03836261</a:t>
            </a:r>
            <a:r>
              <a:rPr lang="en-US" sz="2200" dirty="0">
                <a:solidFill>
                  <a:schemeClr val="bg2">
                    <a:lumMod val="10000"/>
                  </a:schemeClr>
                </a:solidFill>
              </a:rPr>
              <a:t>)</a:t>
            </a:r>
          </a:p>
          <a:p>
            <a:r>
              <a:rPr kumimoji="0" lang="en-US" sz="2200" b="0" i="0" u="none" strike="noStrike" cap="none" normalizeH="0" baseline="0" dirty="0">
                <a:ln>
                  <a:noFill/>
                </a:ln>
                <a:solidFill>
                  <a:schemeClr val="bg2">
                    <a:lumMod val="10000"/>
                  </a:schemeClr>
                </a:solidFill>
                <a:effectLst/>
                <a:latin typeface="Calibri" panose="020F0502020204030204" pitchFamily="34" charset="0"/>
              </a:rPr>
              <a:t>Inve</a:t>
            </a:r>
            <a:r>
              <a:rPr lang="en-US" sz="2200" dirty="0">
                <a:solidFill>
                  <a:schemeClr val="bg2">
                    <a:lumMod val="10000"/>
                  </a:schemeClr>
                </a:solidFill>
              </a:rPr>
              <a:t>stigators concluded that these results support use of MRD-guided, fixed-duration treatment with </a:t>
            </a:r>
            <a:r>
              <a:rPr kumimoji="0" lang="en-US" sz="2200" b="0" i="0" u="none" strike="noStrike" cap="none" normalizeH="0" baseline="0" dirty="0">
                <a:ln>
                  <a:noFill/>
                </a:ln>
                <a:solidFill>
                  <a:schemeClr val="bg2">
                    <a:lumMod val="10000"/>
                  </a:schemeClr>
                </a:solidFill>
                <a:effectLst/>
                <a:latin typeface="Calibri" panose="020F0502020204030204" pitchFamily="34" charset="0"/>
              </a:rPr>
              <a:t>acalabrutinib, venetoclax, and obinutuzumab combination</a:t>
            </a:r>
            <a:r>
              <a:rPr lang="en-US" sz="2200" dirty="0">
                <a:solidFill>
                  <a:schemeClr val="bg2">
                    <a:lumMod val="10000"/>
                  </a:schemeClr>
                </a:solidFill>
              </a:rPr>
              <a:t> in patients with CLL, particularly those with high-risk disease</a:t>
            </a:r>
            <a:endParaRPr kumimoji="0" lang="en-US" sz="2200" b="0" i="0" u="none" strike="noStrike" cap="none" normalizeH="0" baseline="0" dirty="0">
              <a:ln>
                <a:noFill/>
              </a:ln>
              <a:solidFill>
                <a:schemeClr val="bg2">
                  <a:lumMod val="10000"/>
                </a:schemeClr>
              </a:solidFill>
              <a:effectLst/>
              <a:latin typeface="Calibri" panose="020F0502020204030204" pitchFamily="34" charset="0"/>
            </a:endParaRPr>
          </a:p>
          <a:p>
            <a:pPr lvl="1"/>
            <a:endParaRPr lang="en-US" altLang="en-US" sz="2400" dirty="0"/>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12751" y="6377017"/>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Ryan. ASH 2022. Abstr 344.</a:t>
            </a:r>
            <a:endParaRPr lang="en-US" altLang="en-US" sz="1200" b="0" dirty="0">
              <a:solidFill>
                <a:schemeClr val="bg2"/>
              </a:solidFill>
              <a:latin typeface="Calibri" panose="020F0502020204030204" pitchFamily="34" charset="0"/>
            </a:endParaRPr>
          </a:p>
        </p:txBody>
      </p:sp>
    </p:spTree>
    <p:extLst>
      <p:ext uri="{BB962C8B-B14F-4D97-AF65-F5344CB8AC3E}">
        <p14:creationId xmlns:p14="http://schemas.microsoft.com/office/powerpoint/2010/main" val="18770803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6DA93788-E77D-4CCE-84A4-6D74E9ED9D9E}"/>
              </a:ext>
            </a:extLst>
          </p:cNvPr>
          <p:cNvSpPr>
            <a:spLocks noGrp="1"/>
          </p:cNvSpPr>
          <p:nvPr>
            <p:ph sz="quarter" idx="11"/>
          </p:nvPr>
        </p:nvSpPr>
        <p:spPr/>
        <p:txBody>
          <a:bodyPr/>
          <a:lstStyle/>
          <a:p>
            <a:r>
              <a:rPr lang="en-US" dirty="0">
                <a:solidFill>
                  <a:srgbClr val="E1471D"/>
                </a:solidFill>
                <a:hlinkClick r:id="rId3"/>
              </a:rPr>
              <a:t>clinicaloptions.com/</a:t>
            </a:r>
            <a:r>
              <a:rPr lang="en-US" u="sng" dirty="0">
                <a:solidFill>
                  <a:srgbClr val="E1471D"/>
                </a:solidFill>
                <a:hlinkClick r:id="rId3"/>
              </a:rPr>
              <a:t>oncology</a:t>
            </a:r>
            <a:endParaRPr lang="en-US" u="sng" dirty="0">
              <a:solidFill>
                <a:srgbClr val="E1471D"/>
              </a:solidFill>
            </a:endParaRPr>
          </a:p>
          <a:p>
            <a:endParaRPr lang="en-US" dirty="0"/>
          </a:p>
        </p:txBody>
      </p:sp>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bwMode="gray"/>
        <p:txBody>
          <a:bodyPr/>
          <a:lstStyle/>
          <a:p>
            <a:pPr eaLnBrk="1" hangingPunct="1"/>
            <a:r>
              <a:rPr lang="en-US" altLang="en-US" sz="4000" dirty="0"/>
              <a:t>Go Online for More CCO </a:t>
            </a:r>
            <a:br>
              <a:rPr lang="en-US" altLang="en-US" sz="4000" dirty="0"/>
            </a:br>
            <a:r>
              <a:rPr lang="en-US" altLang="en-US" sz="4000" dirty="0"/>
              <a:t>Coverage of ASH 2022!</a:t>
            </a:r>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altLang="en-US" sz="2400" b="0" i="0" u="none" strike="noStrike" kern="1200" cap="none" spc="0" normalizeH="0" baseline="0" noProof="0" dirty="0">
              <a:ln>
                <a:noFill/>
              </a:ln>
              <a:solidFill>
                <a:srgbClr val="FFFFFF"/>
              </a:solidFill>
              <a:effectLst/>
              <a:uLnTx/>
              <a:uFillTx/>
              <a:latin typeface="Times" panose="02020603050405020304" pitchFamily="18" charset="0"/>
              <a:ea typeface="+mn-ea"/>
              <a:cs typeface="Arial" panose="020B0604020202020204" pitchFamily="34" charset="0"/>
            </a:endParaRPr>
          </a:p>
        </p:txBody>
      </p:sp>
      <p:sp>
        <p:nvSpPr>
          <p:cNvPr id="2" name="Content Placeholder 1">
            <a:extLst>
              <a:ext uri="{FF2B5EF4-FFF2-40B4-BE49-F238E27FC236}">
                <a16:creationId xmlns:a16="http://schemas.microsoft.com/office/drawing/2014/main" id="{9B341F70-966F-4AE0-9891-86B5E504500D}"/>
              </a:ext>
            </a:extLst>
          </p:cNvPr>
          <p:cNvSpPr>
            <a:spLocks noGrp="1"/>
          </p:cNvSpPr>
          <p:nvPr>
            <p:ph sz="quarter" idx="10"/>
          </p:nvPr>
        </p:nvSpPr>
        <p:spPr/>
        <p:txBody>
          <a:bodyPr/>
          <a:lstStyle/>
          <a:p>
            <a:pPr marL="0" marR="0" lvl="0" indent="0" algn="l" defTabSz="914400" rtl="0" eaLnBrk="1" fontAlgn="base" latinLnBrk="0" hangingPunct="1">
              <a:lnSpc>
                <a:spcPct val="90000"/>
              </a:lnSpc>
              <a:spcBef>
                <a:spcPts val="1000"/>
              </a:spcBef>
              <a:spcAft>
                <a:spcPts val="700"/>
              </a:spcAft>
              <a:buClr>
                <a:srgbClr val="682E74"/>
              </a:buClr>
              <a:buSzTx/>
              <a:buFontTx/>
              <a:buNone/>
              <a:tabLst/>
              <a:defRPr/>
            </a:pPr>
            <a:r>
              <a:rPr kumimoji="0" lang="en-US" sz="2000" b="1" i="0" u="none" strike="noStrike" kern="1200" cap="none" spc="0" normalizeH="0" baseline="0" noProof="0" dirty="0">
                <a:ln>
                  <a:noFill/>
                </a:ln>
                <a:solidFill>
                  <a:srgbClr val="E1471D"/>
                </a:solidFill>
                <a:effectLst/>
                <a:uLnTx/>
                <a:uFillTx/>
                <a:latin typeface="Calibri" panose="020F0502020204030204" pitchFamily="34" charset="0"/>
                <a:ea typeface="+mn-ea"/>
                <a:cs typeface="+mn-cs"/>
              </a:rPr>
              <a:t>Short slideset summaries </a:t>
            </a:r>
            <a:r>
              <a:rPr kumimoji="0" lang="en-US" sz="20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and </a:t>
            </a:r>
            <a:r>
              <a:rPr kumimoji="0" lang="en-US" sz="2000" b="1" i="0" u="none" strike="noStrike" kern="1200" cap="none" spc="0" normalizeH="0" baseline="0" noProof="0" dirty="0">
                <a:ln>
                  <a:noFill/>
                </a:ln>
                <a:solidFill>
                  <a:srgbClr val="E1471D"/>
                </a:solidFill>
                <a:effectLst/>
                <a:uLnTx/>
                <a:uFillTx/>
                <a:latin typeface="Calibri" panose="020F0502020204030204" pitchFamily="34" charset="0"/>
                <a:ea typeface="+mn-ea"/>
                <a:cs typeface="+mn-cs"/>
              </a:rPr>
              <a:t>additional CME-certified analyses </a:t>
            </a:r>
            <a:r>
              <a:rPr kumimoji="0" lang="en-US" sz="20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with expert faculty commentary on key studies in:</a:t>
            </a:r>
          </a:p>
          <a:p>
            <a:pPr marL="342900" indent="-342900">
              <a:spcBef>
                <a:spcPts val="600"/>
              </a:spcBef>
              <a:spcAft>
                <a:spcPts val="0"/>
              </a:spcAft>
              <a:buFont typeface="Wingdings" pitchFamily="2" charset="2"/>
              <a:buChar char="§"/>
              <a:defRPr/>
            </a:pPr>
            <a:r>
              <a:rPr lang="en-US" sz="2000" b="0" dirty="0">
                <a:solidFill>
                  <a:schemeClr val="bg1"/>
                </a:solidFill>
              </a:rPr>
              <a:t>Acute and chronic leukemias </a:t>
            </a:r>
          </a:p>
          <a:p>
            <a:pPr marL="342900" indent="-342900">
              <a:spcBef>
                <a:spcPts val="600"/>
              </a:spcBef>
              <a:spcAft>
                <a:spcPts val="0"/>
              </a:spcAft>
              <a:buFont typeface="Wingdings" pitchFamily="2" charset="2"/>
              <a:buChar char="§"/>
              <a:defRPr/>
            </a:pPr>
            <a:r>
              <a:rPr lang="en-US" sz="2000" b="0" dirty="0">
                <a:solidFill>
                  <a:schemeClr val="bg1"/>
                </a:solidFill>
              </a:rPr>
              <a:t>Lymphomas and chronic lymphocytic leukemia</a:t>
            </a:r>
          </a:p>
          <a:p>
            <a:pPr marL="342900" indent="-342900">
              <a:spcBef>
                <a:spcPts val="600"/>
              </a:spcBef>
              <a:spcAft>
                <a:spcPts val="0"/>
              </a:spcAft>
              <a:buFont typeface="Wingdings" pitchFamily="2" charset="2"/>
              <a:buChar char="§"/>
              <a:defRPr/>
            </a:pPr>
            <a:r>
              <a:rPr lang="en-US" sz="2000" b="0" dirty="0">
                <a:solidFill>
                  <a:schemeClr val="bg1"/>
                </a:solidFill>
              </a:rPr>
              <a:t>Myelodysplastic syndromes and myeloproliferative neoplasms</a:t>
            </a:r>
          </a:p>
          <a:p>
            <a:pPr marL="342900" indent="-342900">
              <a:spcBef>
                <a:spcPts val="600"/>
              </a:spcBef>
              <a:spcAft>
                <a:spcPts val="0"/>
              </a:spcAft>
              <a:buFont typeface="Wingdings" pitchFamily="2" charset="2"/>
              <a:buChar char="§"/>
              <a:defRPr/>
            </a:pPr>
            <a:r>
              <a:rPr lang="en-US" sz="2000" b="0" dirty="0">
                <a:solidFill>
                  <a:schemeClr val="bg1"/>
                </a:solidFill>
              </a:rPr>
              <a:t>Myeloma</a:t>
            </a:r>
          </a:p>
          <a:p>
            <a:pPr marL="342900" indent="-342900">
              <a:spcBef>
                <a:spcPts val="600"/>
              </a:spcBef>
              <a:spcAft>
                <a:spcPts val="0"/>
              </a:spcAft>
              <a:buFont typeface="Wingdings" pitchFamily="2" charset="2"/>
              <a:buChar char="§"/>
              <a:defRPr/>
            </a:pPr>
            <a:r>
              <a:rPr lang="en-US" sz="2000" b="0" dirty="0">
                <a:solidFill>
                  <a:schemeClr val="bg1"/>
                </a:solidFill>
              </a:rPr>
              <a:t>Nonmalignant hematology</a:t>
            </a:r>
          </a:p>
          <a:p>
            <a:endParaRPr lang="en-US" dirty="0"/>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8"/>
  <p:tag name="MMPROD_UIDATA" val="&lt;database version=&quot;6.0&quot;&gt;&lt;object type=&quot;1&quot; unique_id=&quot;10001&quot;&gt;&lt;object type=&quot;8&quot; unique_id=&quot;10002&quot;&gt;&lt;/object&gt;&lt;object type=&quot;2&quot; unique_id=&quot;10003&quot;&gt;&lt;object type=&quot;3&quot; unique_id=&quot;10005&quot;&gt;&lt;property id=&quot;20148&quot; value=&quot;5&quot;/&gt;&lt;property id=&quot;20300&quot; value=&quot;Slide 3 - &amp;quot;Title-Arial-36-Bold-Yellow. Title may continue on 2 lines keep text at 36pt&amp;quot;&quot;/&gt;&lt;property id=&quot;20307&quot; value=&quot;257&quot;/&gt;&lt;/object&gt;&lt;object type=&quot;3&quot; unique_id=&quot;10006&quot;&gt;&lt;property id=&quot;20148&quot; value=&quot;5&quot;/&gt;&lt;property id=&quot;20300&quot; value=&quot;Slide 4 - &amp;quot;Text and Margin Consistency&amp;quot;&quot;/&gt;&lt;property id=&quot;20307&quot; value=&quot;267&quot;/&gt;&lt;/object&gt;&lt;object type=&quot;3&quot; unique_id=&quot;10007&quot;&gt;&lt;property id=&quot;20148&quot; value=&quot;5&quot;/&gt;&lt;property id=&quot;20300&quot; value=&quot;Slide 5 - &amp;quot;Transition Title &amp;#x0D;&amp;#x0A;for next topic of discussion &amp;#x0D;&amp;#x0A;or can be used as closer slide &amp;#x0D;&amp;#x0A;(ie: Q&amp;amp;A)&amp;#x0D;&amp;#x0A;(Arial-40-Bold-White-Cent&quot;/&gt;&lt;property id=&quot;20307&quot; value=&quot;261&quot;/&gt;&lt;/object&gt;&lt;object type=&quot;3&quot; unique_id=&quot;10008&quot;&gt;&lt;property id=&quot;20148&quot; value=&quot;5&quot;/&gt;&lt;property id=&quot;20300&quot; value=&quot;Slide 6 - &amp;quot;RGB Pallet&amp;quot;&quot;/&gt;&lt;property id=&quot;20307&quot; value=&quot;258&quot;/&gt;&lt;/object&gt;&lt;object type=&quot;3&quot; unique_id=&quot;10009&quot;&gt;&lt;property id=&quot;20148&quot; value=&quot;5&quot;/&gt;&lt;property id=&quot;20300&quot; value=&quot;Slide 7 - &amp;quot;Example Graph&amp;quot;&quot;/&gt;&lt;property id=&quot;20307&quot; value=&quot;286&quot;/&gt;&lt;/object&gt;&lt;object type=&quot;3&quot; unique_id=&quot;10010&quot;&gt;&lt;property id=&quot;20148&quot; value=&quot;5&quot;/&gt;&lt;property id=&quot;20300&quot; value=&quot;Slide 8 - &amp;quot;Example Graph and Text&amp;quot;&quot;/&gt;&lt;property id=&quot;20307&quot; value=&quot;288&quot;/&gt;&lt;/object&gt;&lt;object type=&quot;3&quot; unique_id=&quot;10011&quot;&gt;&lt;property id=&quot;20148&quot; value=&quot;5&quot;/&gt;&lt;property id=&quot;20300&quot; value=&quot;Slide 9 - &amp;quot;Example Line Graph&amp;quot;&quot;/&gt;&lt;property id=&quot;20307&quot; value=&quot;287&quot;/&gt;&lt;/object&gt;&lt;object type=&quot;3&quot; unique_id=&quot;10012&quot;&gt;&lt;property id=&quot;20148&quot; value=&quot;5&quot;/&gt;&lt;property id=&quot;20300&quot; value=&quot;Slide 10 - &amp;quot;Example Line Graph with Data Values&amp;quot;&quot;/&gt;&lt;property id=&quot;20307&quot; value=&quot;292&quot;/&gt;&lt;/object&gt;&lt;object type=&quot;3&quot; unique_id=&quot;10013&quot;&gt;&lt;property id=&quot;20148&quot; value=&quot;5&quot;/&gt;&lt;property id=&quot;20300&quot; value=&quot;Slide 11 - &amp;quot;Example Line Graph with Color &amp;#x0D;&amp;#x0A;Data Values&amp;quot;&quot;/&gt;&lt;property id=&quot;20307&quot; value=&quot;309&quot;/&gt;&lt;/object&gt;&lt;object type=&quot;3&quot; unique_id=&quot;10014&quot;&gt;&lt;property id=&quot;20148&quot; value=&quot;5&quot;/&gt;&lt;property id=&quot;20300&quot; value=&quot;Slide 12 - &amp;quot;Example Schematic&amp;quot;&quot;/&gt;&lt;property id=&quot;20307&quot; value=&quot;262&quot;/&gt;&lt;/object&gt;&lt;object type=&quot;3&quot; unique_id=&quot;10015&quot;&gt;&lt;property id=&quot;20148&quot; value=&quot;5&quot;/&gt;&lt;property id=&quot;20300&quot; value=&quot;Slide 13 - &amp;quot;Example Schematic Continued&amp;quot;&quot;/&gt;&lt;property id=&quot;20307&quot; value=&quot;263&quot;/&gt;&lt;/object&gt;&lt;object type=&quot;3&quot; unique_id=&quot;10016&quot;&gt;&lt;property id=&quot;20148&quot; value=&quot;5&quot;/&gt;&lt;property id=&quot;20300&quot; value=&quot;Slide 14 - &amp;quot;Example Tables&amp;quot;&quot;/&gt;&lt;property id=&quot;20307&quot; value=&quot;311&quot;/&gt;&lt;/object&gt;&lt;object type=&quot;3&quot; unique_id=&quot;10017&quot;&gt;&lt;property id=&quot;20148&quot; value=&quot;5&quot;/&gt;&lt;property id=&quot;20300&quot; value=&quot;Slide 15 - &amp;quot;Example Tables Continued&amp;quot;&quot;/&gt;&lt;property id=&quot;20307&quot; value=&quot;312&quot;/&gt;&lt;/object&gt;&lt;object type=&quot;3&quot; unique_id=&quot;10018&quot;&gt;&lt;property id=&quot;20148&quot; value=&quot;5&quot;/&gt;&lt;property id=&quot;20300&quot; value=&quot;Slide 16 - &amp;quot;Example Tables Continued&amp;quot;&quot;/&gt;&lt;property id=&quot;20307&quot; value=&quot;313&quot;/&gt;&lt;/object&gt;&lt;object type=&quot;3&quot; unique_id=&quot;10019&quot;&gt;&lt;property id=&quot;20148&quot; value=&quot;5&quot;/&gt;&lt;property id=&quot;20300&quot; value=&quot;Slide 17 - &amp;quot;Example Tables Continued&amp;quot;&quot;/&gt;&lt;property id=&quot;20307&quot; value=&quot;314&quot;/&gt;&lt;/object&gt;&lt;object type=&quot;3&quot; unique_id=&quot;10020&quot;&gt;&lt;property id=&quot;20148&quot; value=&quot;5&quot;/&gt;&lt;property id=&quot;20300&quot; value=&quot;Slide 21 - &amp;quot;Additional Formatting Notes&amp;quot;&quot;/&gt;&lt;property id=&quot;20307&quot; value=&quot;270&quot;/&gt;&lt;/object&gt;&lt;object type=&quot;3&quot; unique_id=&quot;10021&quot;&gt;&lt;property id=&quot;20148&quot; value=&quot;5&quot;/&gt;&lt;property id=&quot;20300&quot; value=&quot;Slide 22 - &amp;quot;“Polish Stage” Notes&amp;quot;&quot;/&gt;&lt;property id=&quot;20307&quot; value=&quot;272&quot;/&gt;&lt;/object&gt;&lt;object type=&quot;3&quot; unique_id=&quot;10022&quot;&gt;&lt;property id=&quot;20148&quot; value=&quot;5&quot;/&gt;&lt;property id=&quot;20300&quot; value=&quot;Slide 23 - &amp;quot;For Black and White Print Slides&amp;quot;&quot;/&gt;&lt;property id=&quot;20307&quot; value=&quot;290&quot;/&gt;&lt;/object&gt;&lt;object type=&quot;3&quot; unique_id=&quot;10023&quot;&gt;&lt;property id=&quot;20148&quot; value=&quot;5&quot;/&gt;&lt;property id=&quot;20300&quot; value=&quot;Slide 24 - &amp;quot;For Black and White Print Slides&amp;quot;&quot;/&gt;&lt;property id=&quot;20307&quot; value=&quot;291&quot;/&gt;&lt;/object&gt;&lt;object type=&quot;3&quot; unique_id=&quot;10024&quot;&gt;&lt;property id=&quot;20148&quot; value=&quot;5&quot;/&gt;&lt;property id=&quot;20300&quot; value=&quot;Slide 25 - &amp;quot;CME Slides for Designer and Editorial Reference…&amp;quot;&quot;/&gt;&lt;property id=&quot;20307&quot; value=&quot;273&quot;/&gt;&lt;/object&gt;&lt;object type=&quot;3&quot; unique_id=&quot;10025&quot;&gt;&lt;property id=&quot;20148&quot; value=&quot;5&quot;/&gt;&lt;property id=&quot;20300&quot; value=&quot;Slide 26 - &amp;quot;About These Slides&amp;quot;&quot;/&gt;&lt;property id=&quot;20307&quot; value=&quot;308&quot;/&gt;&lt;/object&gt;&lt;object type=&quot;3&quot; unique_id=&quot;10026&quot;&gt;&lt;property id=&quot;20148&quot; value=&quot;5&quot;/&gt;&lt;property id=&quot;20300&quot; value=&quot;Slide 27 - &amp;quot;Faculty&amp;quot;&quot;/&gt;&lt;property id=&quot;20307&quot; value=&quot;294&quot;/&gt;&lt;/object&gt;&lt;object type=&quot;3&quot; unique_id=&quot;10027&quot;&gt;&lt;property id=&quot;20148&quot; value=&quot;5&quot;/&gt;&lt;property id=&quot;20300&quot; value=&quot;Slide 28 - &amp;quot;Disclosure of Conflicts of Interest&amp;quot;&quot;/&gt;&lt;property id=&quot;20307&quot; value=&quot;295&quot;/&gt;&lt;/object&gt;&lt;object type=&quot;3&quot; unique_id=&quot;10028&quot;&gt;&lt;property id=&quot;20148&quot; value=&quot;5&quot;/&gt;&lt;property id=&quot;20300&quot; value=&quot;Slide 29 - &amp;quot;Disclosures&amp;quot;&quot;/&gt;&lt;property id=&quot;20307&quot; value=&quot;296&quot;/&gt;&lt;/object&gt;&lt;object type=&quot;3&quot; unique_id=&quot;10029&quot;&gt;&lt;property id=&quot;20148&quot; value=&quot;5&quot;/&gt;&lt;property id=&quot;20300&quot; value=&quot;Slide 30 - &amp;quot;Disclosure of Unlabeled Use&amp;quot;&quot;/&gt;&lt;property id=&quot;20307&quot; value=&quot;297&quot;/&gt;&lt;/object&gt;&lt;object type=&quot;3&quot; unique_id=&quot;10030&quot;&gt;&lt;property id=&quot;20148&quot; value=&quot;5&quot;/&gt;&lt;property id=&quot;20300&quot; value=&quot;Slide 31&quot;/&gt;&lt;property id=&quot;20307&quot; value=&quot;298&quot;/&gt;&lt;/object&gt;&lt;object type=&quot;3&quot; unique_id=&quot;10031&quot;&gt;&lt;property id=&quot;20148&quot; value=&quot;5&quot;/&gt;&lt;property id=&quot;20300&quot; value=&quot;Slide 32 - &amp;quot;Physician Continuing Medical Education&amp;quot;&quot;/&gt;&lt;property id=&quot;20307&quot; value=&quot;299&quot;/&gt;&lt;/object&gt;&lt;object type=&quot;3&quot; unique_id=&quot;10032&quot;&gt;&lt;property id=&quot;20148&quot; value=&quot;5&quot;/&gt;&lt;property id=&quot;20300&quot; value=&quot;Slide 33 - &amp;quot;Pharmacist Continuing Education&amp;quot;&quot;/&gt;&lt;property id=&quot;20307&quot; value=&quot;300&quot;/&gt;&lt;/object&gt;&lt;object type=&quot;3&quot; unique_id=&quot;10033&quot;&gt;&lt;property id=&quot;20148&quot; value=&quot;5&quot;/&gt;&lt;property id=&quot;20300&quot; value=&quot;Slide 34 - &amp;quot;Nursing Continuing Education&amp;quot;&quot;/&gt;&lt;property id=&quot;20307&quot; value=&quot;301&quot;/&gt;&lt;/object&gt;&lt;object type=&quot;3&quot; unique_id=&quot;10034&quot;&gt;&lt;property id=&quot;20148&quot; value=&quot;5&quot;/&gt;&lt;property id=&quot;20300&quot; value=&quot;Slide 35 - &amp;quot;Please review the following important &amp;#x0D;&amp;#x0A;CME information in your handout&amp;quot;&quot;/&gt;&lt;property id=&quot;20307&quot; value=&quot;310&quot;/&gt;&lt;/object&gt;&lt;object type=&quot;3&quot; unique_id=&quot;10036&quot;&gt;&lt;property id=&quot;20148&quot; value=&quot;5&quot;/&gt;&lt;property id=&quot;20300&quot; value=&quot;Slide 37 - &amp;quot;Instructions for Credit&amp;quot;&quot;/&gt;&lt;property id=&quot;20307&quot; value=&quot;303&quot;/&gt;&lt;/object&gt;&lt;object type=&quot;3&quot; unique_id=&quot;10037&quot;&gt;&lt;property id=&quot;20148&quot; value=&quot;5&quot;/&gt;&lt;property id=&quot;20300&quot; value=&quot;Slide 38 - &amp;quot;Now Take the Test . . .&amp;quot;&quot;/&gt;&lt;property id=&quot;20307&quot; value=&quot;304&quot;/&gt;&lt;/object&gt;&lt;object type=&quot;3&quot; unique_id=&quot;10040&quot;&gt;&lt;property id=&quot;20148&quot; value=&quot;5&quot;/&gt;&lt;property id=&quot;20300&quot; value=&quot;Slide 39 - &amp;quot;General Information&amp;quot;&quot;/&gt;&lt;property id=&quot;20307&quot; value=&quot;315&quot;/&gt;&lt;/object&gt;&lt;object type=&quot;3&quot; unique_id=&quot;10041&quot;&gt;&lt;property id=&quot;20148&quot; value=&quot;5&quot;/&gt;&lt;property id=&quot;20300&quot; value=&quot;Slide 40 - &amp;quot;Please review the slide notes &amp;#x0D;&amp;#x0A;for analysis of each study &amp;#x0D;&amp;#x0A;by expert faculty &amp;lt;Insert Name, MD&amp;gt;, &amp;#x0D;&amp;#x0A;and &amp;lt;Insert Name,&quot;/&gt;&lt;property id=&quot;20307&quot; value=&quot;316&quot;/&gt;&lt;/object&gt;&lt;object type=&quot;3&quot; unique_id=&quot;10042&quot;&gt;&lt;property id=&quot;20148&quot; value=&quot;5&quot;/&gt;&lt;property id=&quot;20300&quot; value=&quot;Slide 41 - &amp;quot;Promo Slide Reference&amp;#x0D;&amp;#x0A;(Placed as the last slide in a slideset, &amp;#x0D;&amp;#x0A;if requested)&amp;quot;&quot;/&gt;&lt;property id=&quot;20307&quot; value=&quot;307&quot;/&gt;&lt;/object&gt;&lt;object type=&quot;3&quot; unique_id=&quot;12121&quot;&gt;&lt;property id=&quot;20148&quot; value=&quot;5&quot;/&gt;&lt;property id=&quot;20300&quot; value=&quot;Slide 36 - &amp;quot;Disclaimer&amp;quot;&quot;/&gt;&lt;property id=&quot;20307&quot; value=&quot;317&quot;/&gt;&lt;/object&gt;&lt;object type=&quot;3&quot; unique_id=&quot;12122&quot;&gt;&lt;property id=&quot;20148&quot; value=&quot;5&quot;/&gt;&lt;property id=&quot;20300&quot; value=&quot;Slide 1 - &amp;quot;Title of the program and will possibly take &amp;#x0D;&amp;#x0A;up three lines. It is presented in Arial-39-Bold-White.&amp;quot;&quot;/&gt;&lt;property id=&quot;20307&quot; value=&quot;321&quot;/&gt;&lt;/object&gt;&lt;object type=&quot;3&quot; unique_id=&quot;12123&quot;&gt;&lt;property id=&quot;20148&quot; value=&quot;5&quot;/&gt;&lt;property id=&quot;20300&quot; value=&quot;Slide 2 - &amp;quot;Title of the program and will possibly take up three lines. It is presented in Arial-39-Bold-White.&amp;quot;&quot;/&gt;&lt;property id=&quot;20307&quot; value=&quot;322&quot;/&gt;&lt;/object&gt;&lt;object type=&quot;3&quot; unique_id=&quot;12124&quot;&gt;&lt;property id=&quot;20148&quot; value=&quot;5&quot;/&gt;&lt;property id=&quot;20300&quot; value=&quot;Slide 18 - &amp;quot;Outcomes Analysis: What Did You Learn?&amp;quot;&quot;/&gt;&lt;property id=&quot;20307&quot; value=&quot;324&quot;/&gt;&lt;/object&gt;&lt;object type=&quot;3&quot; unique_id=&quot;12125&quot;&gt;&lt;property id=&quot;20148&quot; value=&quot;5&quot;/&gt;&lt;property id=&quot;20300&quot; value=&quot;Slide 19 - &amp;quot;Outcomes Questions&amp;quot;&quot;/&gt;&lt;property id=&quot;20307&quot; value=&quot;320&quot;/&gt;&lt;/object&gt;&lt;object type=&quot;3&quot; unique_id=&quot;12126&quot;&gt;&lt;property id=&quot;20148&quot; value=&quot;5&quot;/&gt;&lt;property id=&quot;20300&quot; value=&quot;Slide 20 - &amp;quot;How many patients with XXX do you provide care for in a typical week?&amp;quot;&quot;/&gt;&lt;property id=&quot;20307&quot; value=&quot;323&quot;/&gt;&lt;/object&gt;&lt;object type=&quot;3&quot; unique_id=&quot;12127&quot;&gt;&lt;property id=&quot;20148&quot; value=&quot;5&quot;/&gt;&lt;property id=&quot;20300&quot; value=&quot;Slide 42 - &amp;quot;Go Online for More CCO &amp;#x0D;&amp;#x0A;Coverage of XXXXXXXXXXXX!&amp;quot;&quot;/&gt;&lt;property id=&quot;20307&quot; value=&quot;318&quot;/&gt;&lt;/object&gt;&lt;/object&gt;&lt;/object&gt;&lt;/database&gt;"/>
</p:tagLst>
</file>

<file path=ppt/theme/theme1.xml><?xml version="1.0" encoding="utf-8"?>
<a:theme xmlns:a="http://schemas.openxmlformats.org/drawingml/2006/main" name="2022_CCO_Template">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4_2017_HTAA_Diabetes">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3.xml><?xml version="1.0" encoding="utf-8"?>
<a:theme xmlns:a="http://schemas.openxmlformats.org/drawingml/2006/main" name="2017_HTAA_Diabetes">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noFill/>
        <a:ln w="28575">
          <a:solidFill>
            <a:schemeClr val="bg1"/>
          </a:solidFill>
          <a:round/>
          <a:headEnd/>
          <a:tailEnd/>
        </a:ln>
        <a:extLst>
          <a:ext uri="{909E8E84-426E-40DD-AFC4-6F175D3DCCD1}">
            <a14:hiddenFill xmlns:a14="http://schemas.microsoft.com/office/drawing/2010/main">
              <a:noFill/>
            </a14:hiddenFill>
          </a:ext>
        </a:extLst>
      </a:spPr>
      <a:bodyPr/>
      <a:lstStyle>
        <a:defPPr algn="l">
          <a:defRPr>
            <a:solidFill>
              <a:schemeClr val="bg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BCE87A5EAB8984685B65C2030BA2BFF" ma:contentTypeVersion="1" ma:contentTypeDescription="Create a new document." ma:contentTypeScope="" ma:versionID="20fbb661aa4f23542a8f5807db495568">
  <xsd:schema xmlns:xsd="http://www.w3.org/2001/XMLSchema" xmlns:xs="http://www.w3.org/2001/XMLSchema" xmlns:p="http://schemas.microsoft.com/office/2006/metadata/properties" xmlns:ns2="d54cbe69-32bd-412a-b004-9152f949605e" xmlns:ns3="6dbd753a-d833-4d86-aff7-e9cea6f9f48c" targetNamespace="http://schemas.microsoft.com/office/2006/metadata/properties" ma:root="true" ma:fieldsID="db7851e0a7f7649399ee2d41ebf0a2aa" ns2:_="" ns3:_="">
    <xsd:import namespace="d54cbe69-32bd-412a-b004-9152f949605e"/>
    <xsd:import namespace="6dbd753a-d833-4d86-aff7-e9cea6f9f48c"/>
    <xsd:element name="properties">
      <xsd:complexType>
        <xsd:sequence>
          <xsd:element name="documentManagement">
            <xsd:complexType>
              <xsd:all>
                <xsd:element ref="ns2:_dlc_DocId" minOccurs="0"/>
                <xsd:element ref="ns2:_dlc_DocIdUrl" minOccurs="0"/>
                <xsd:element ref="ns2:_dlc_DocIdPersistId" minOccurs="0"/>
                <xsd:element ref="ns3:Document_x0020_Categor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54cbe69-32bd-412a-b004-9152f949605e"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6dbd753a-d833-4d86-aff7-e9cea6f9f48c" elementFormDefault="qualified">
    <xsd:import namespace="http://schemas.microsoft.com/office/2006/documentManagement/types"/>
    <xsd:import namespace="http://schemas.microsoft.com/office/infopath/2007/PartnerControls"/>
    <xsd:element name="Document_x0020_Category" ma:index="11" nillable="true" ma:displayName="Document Category" ma:internalName="Document_x0020_Category">
      <xsd:simpleType>
        <xsd:restriction base="dms:Choice">
          <xsd:enumeration value="Conference Capsule Slides"/>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dlc_DocId xmlns="d54cbe69-32bd-412a-b004-9152f949605e">56M7VY3CDVN5-585705327-2</_dlc_DocId>
    <_dlc_DocIdUrl xmlns="d54cbe69-32bd-412a-b004-9152f949605e">
      <Url>https://intranet.clinicaloptions.com/mews/oncology/ONC_2022_ASH_CF_(5667)/LYMPH_344_Ryan/_layouts/15/DocIdRedir.aspx?ID=56M7VY3CDVN5-585705327-2</Url>
      <Description>56M7VY3CDVN5-585705327-2</Description>
    </_dlc_DocIdUrl>
    <Document_x0020_Category xmlns="6dbd753a-d833-4d86-aff7-e9cea6f9f48c">Conference Capsule Slides</Document_x0020_Category>
  </documentManagement>
</p:properties>
</file>

<file path=customXml/item3.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4.xml><?xml version="1.0" encoding="utf-8"?>
<?mso-contentType ?>
<FormTemplates xmlns="http://schemas.microsoft.com/sharepoint/v3/contenttype/forms">
  <Display>DocumentLibraryForm</Display>
  <Edit>DocumentLibraryForm</Edit>
  <New>DocumentLibraryForm</New>
</FormTemplates>
</file>

<file path=customXml/item5.xml><?xml version="1.0" encoding="utf-8"?>
<LongProperties xmlns="http://schemas.microsoft.com/office/2006/metadata/longProperties"/>
</file>

<file path=customXml/itemProps1.xml><?xml version="1.0" encoding="utf-8"?>
<ds:datastoreItem xmlns:ds="http://schemas.openxmlformats.org/officeDocument/2006/customXml" ds:itemID="{D2A87374-8927-4B1C-A4F6-22712B345A2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54cbe69-32bd-412a-b004-9152f949605e"/>
    <ds:schemaRef ds:uri="6dbd753a-d833-4d86-aff7-e9cea6f9f48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BA55BC3-5A03-47C2-8EC3-D964C3B5E779}">
  <ds:schemaRefs>
    <ds:schemaRef ds:uri="http://schemas.openxmlformats.org/package/2006/metadata/core-properties"/>
    <ds:schemaRef ds:uri="http://schemas.microsoft.com/office/2006/metadata/properties"/>
    <ds:schemaRef ds:uri="http://purl.org/dc/terms/"/>
    <ds:schemaRef ds:uri="http://purl.org/dc/dcmitype/"/>
    <ds:schemaRef ds:uri="d54cbe69-32bd-412a-b004-9152f949605e"/>
    <ds:schemaRef ds:uri="http://schemas.microsoft.com/office/2006/documentManagement/types"/>
    <ds:schemaRef ds:uri="http://schemas.microsoft.com/office/infopath/2007/PartnerControls"/>
    <ds:schemaRef ds:uri="6dbd753a-d833-4d86-aff7-e9cea6f9f48c"/>
    <ds:schemaRef ds:uri="http://www.w3.org/XML/1998/namespace"/>
    <ds:schemaRef ds:uri="http://purl.org/dc/elements/1.1/"/>
  </ds:schemaRefs>
</ds:datastoreItem>
</file>

<file path=customXml/itemProps3.xml><?xml version="1.0" encoding="utf-8"?>
<ds:datastoreItem xmlns:ds="http://schemas.openxmlformats.org/officeDocument/2006/customXml" ds:itemID="{7CB9A37D-DDD4-438A-A0AF-411FF8A85DD4}">
  <ds:schemaRefs>
    <ds:schemaRef ds:uri="http://schemas.microsoft.com/sharepoint/events"/>
  </ds:schemaRefs>
</ds:datastoreItem>
</file>

<file path=customXml/itemProps4.xml><?xml version="1.0" encoding="utf-8"?>
<ds:datastoreItem xmlns:ds="http://schemas.openxmlformats.org/officeDocument/2006/customXml" ds:itemID="{3A18F4D2-3653-4F4F-B917-116198900D9C}">
  <ds:schemaRefs>
    <ds:schemaRef ds:uri="http://schemas.microsoft.com/sharepoint/v3/contenttype/forms"/>
  </ds:schemaRefs>
</ds:datastoreItem>
</file>

<file path=customXml/itemProps5.xml><?xml version="1.0" encoding="utf-8"?>
<ds:datastoreItem xmlns:ds="http://schemas.openxmlformats.org/officeDocument/2006/customXml" ds:itemID="{65E151B5-E2EE-4BEC-82C3-105A302A3BE7}">
  <ds:schemaRefs>
    <ds:schemaRef ds:uri="http://schemas.microsoft.com/office/2006/metadata/longProperties"/>
  </ds:schemaRefs>
</ds:datastoreItem>
</file>

<file path=docProps/app.xml><?xml version="1.0" encoding="utf-8"?>
<Properties xmlns="http://schemas.openxmlformats.org/officeDocument/2006/extended-properties" xmlns:vt="http://schemas.openxmlformats.org/officeDocument/2006/docPropsVTypes">
  <Template/>
  <TotalTime>881</TotalTime>
  <Words>2317</Words>
  <Application>Microsoft Office PowerPoint</Application>
  <PresentationFormat>Widescreen</PresentationFormat>
  <Paragraphs>293</Paragraphs>
  <Slides>12</Slides>
  <Notes>12</Notes>
  <HiddenSlides>0</HiddenSlides>
  <MMClips>0</MMClips>
  <ScaleCrop>false</ScaleCrop>
  <HeadingPairs>
    <vt:vector size="6" baseType="variant">
      <vt:variant>
        <vt:lpstr>Fonts Used</vt:lpstr>
      </vt:variant>
      <vt:variant>
        <vt:i4>5</vt:i4>
      </vt:variant>
      <vt:variant>
        <vt:lpstr>Theme</vt:lpstr>
      </vt:variant>
      <vt:variant>
        <vt:i4>3</vt:i4>
      </vt:variant>
      <vt:variant>
        <vt:lpstr>Slide Titles</vt:lpstr>
      </vt:variant>
      <vt:variant>
        <vt:i4>12</vt:i4>
      </vt:variant>
    </vt:vector>
  </HeadingPairs>
  <TitlesOfParts>
    <vt:vector size="20" baseType="lpstr">
      <vt:lpstr>Arial</vt:lpstr>
      <vt:lpstr>Arial</vt:lpstr>
      <vt:lpstr>Calibri</vt:lpstr>
      <vt:lpstr>Times</vt:lpstr>
      <vt:lpstr>Wingdings</vt:lpstr>
      <vt:lpstr>2022_CCO_Template</vt:lpstr>
      <vt:lpstr>4_2017_HTAA_Diabetes</vt:lpstr>
      <vt:lpstr>2017_HTAA_Diabetes</vt:lpstr>
      <vt:lpstr>Phase II Trial: Updated Results of Frontline Acalabrutinib, Venetoclax, and Obinutuzumab in Patients With Untreated High-Risk CLL</vt:lpstr>
      <vt:lpstr>About These Slides</vt:lpstr>
      <vt:lpstr>Frontline AVO in High-Risk CLL: Background</vt:lpstr>
      <vt:lpstr>Frontline AVO in High-Risk CLL: Study Design</vt:lpstr>
      <vt:lpstr>Frontline AVO in High-Risk CLL: Baseline Characteristics</vt:lpstr>
      <vt:lpstr>Frontline AVO in High-Risk CLL: Efficacy at Cycle 16</vt:lpstr>
      <vt:lpstr>Frontline AVO in High-Risk CLL: MRD Status at Cycle 16</vt:lpstr>
      <vt:lpstr>Frontline AVO in High-Risk CLL: Response at Cycle 25 (Exploratory Endpoint)</vt:lpstr>
      <vt:lpstr>Frontline AVO in High-Risk CLL: Safety Summary</vt:lpstr>
      <vt:lpstr>Frontline AVO in High-Risk CLL: Survival</vt:lpstr>
      <vt:lpstr>Frontline AVO in High-Risk CLL:  Investigators’ Conclusions</vt:lpstr>
      <vt:lpstr>Go Online for More CCO  Coverage of ASH 2022!</vt:lpstr>
    </vt:vector>
  </TitlesOfParts>
  <Company>Preferred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Phase II Trial: Updated Results of Frontline Acalabrutinib, Venetoclax, and Obinutuzumab in Patients With Untreated High-Risk CLL</dc:title>
  <dc:creator>Preferred User</dc:creator>
  <cp:lastModifiedBy>Natalia Kolenko</cp:lastModifiedBy>
  <cp:revision>45</cp:revision>
  <cp:lastPrinted>2016-09-26T20:21:49Z</cp:lastPrinted>
  <dcterms:created xsi:type="dcterms:W3CDTF">2005-05-27T15:08:01Z</dcterms:created>
  <dcterms:modified xsi:type="dcterms:W3CDTF">2022-12-16T17:40:55Z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gs">
    <vt:lpwstr/>
  </property>
  <property fmtid="{D5CDD505-2E9C-101B-9397-08002B2CF9AE}" pid="3" name="display_urn:schemas-microsoft-com:office:office#Editor">
    <vt:lpwstr>Melanie Couton</vt:lpwstr>
  </property>
  <property fmtid="{D5CDD505-2E9C-101B-9397-08002B2CF9AE}" pid="4" name="display_urn:schemas-microsoft-com:office:office#Author">
    <vt:lpwstr>Melanie Couton</vt:lpwstr>
  </property>
  <property fmtid="{D5CDD505-2E9C-101B-9397-08002B2CF9AE}" pid="5" name="_dlc_DocId">
    <vt:lpwstr>56M7VY3CDVN5-387186687-1</vt:lpwstr>
  </property>
  <property fmtid="{D5CDD505-2E9C-101B-9397-08002B2CF9AE}" pid="6" name="_dlc_DocIdItemGuid">
    <vt:lpwstr>dc14175a-919c-4585-8b5b-c5e41163325c</vt:lpwstr>
  </property>
  <property fmtid="{D5CDD505-2E9C-101B-9397-08002B2CF9AE}" pid="7" name="_dlc_DocIdUrl">
    <vt:lpwstr>https://intranet.clinicaloptions.com/mews/oncology/ASH_ALL_Satellite-TU_2016/Template/_layouts/15/DocIdRedir.aspx?ID=56M7VY3CDVN5-387186687-1, 56M7VY3CDVN5-387186687-1</vt:lpwstr>
  </property>
  <property fmtid="{D5CDD505-2E9C-101B-9397-08002B2CF9AE}" pid="8" name="ContentTypeId">
    <vt:lpwstr>0x0101006BCE87A5EAB8984685B65C2030BA2BFF</vt:lpwstr>
  </property>
  <property fmtid="{D5CDD505-2E9C-101B-9397-08002B2CF9AE}" pid="9" name="MediaServiceImageTags">
    <vt:lpwstr/>
  </property>
</Properties>
</file>