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10" r:id="rId5"/>
  </p:sldMasterIdLst>
  <p:notesMasterIdLst>
    <p:notesMasterId r:id="rId25"/>
  </p:notesMasterIdLst>
  <p:handoutMasterIdLst>
    <p:handoutMasterId r:id="rId26"/>
  </p:handoutMasterIdLst>
  <p:sldIdLst>
    <p:sldId id="321" r:id="rId6"/>
    <p:sldId id="308" r:id="rId7"/>
    <p:sldId id="2146847618" r:id="rId8"/>
    <p:sldId id="2147474410" r:id="rId9"/>
    <p:sldId id="2147474431" r:id="rId10"/>
    <p:sldId id="2147474416" r:id="rId11"/>
    <p:sldId id="2147474421" r:id="rId12"/>
    <p:sldId id="2147474423" r:id="rId13"/>
    <p:sldId id="2147474415" r:id="rId14"/>
    <p:sldId id="2147474429" r:id="rId15"/>
    <p:sldId id="2147474424" r:id="rId16"/>
    <p:sldId id="2147474418" r:id="rId17"/>
    <p:sldId id="4822" r:id="rId18"/>
    <p:sldId id="2147474414" r:id="rId19"/>
    <p:sldId id="2146847517" r:id="rId20"/>
    <p:sldId id="1993219306" r:id="rId21"/>
    <p:sldId id="2147474419" r:id="rId22"/>
    <p:sldId id="2147474420" r:id="rId23"/>
    <p:sldId id="2147474412" r:id="rId24"/>
  </p:sldIdLst>
  <p:sldSz cx="12192000" cy="6858000"/>
  <p:notesSz cx="7315200" cy="9601200"/>
  <p:custDataLst>
    <p:tags r:id="rId2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100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6" clrIdx="6"/>
  <p:cmAuthor id="2" name="Melanie Couton" initials="MAC" lastIdx="4" clrIdx="3"/>
  <p:cmAuthor id="3" name="ralfieri" initials="ra" lastIdx="2" clrIdx="8"/>
  <p:cmAuthor id="4" name="Megan Capel" initials="MC" lastIdx="1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8"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8"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4" clrIdx="15">
    <p:extLst>
      <p:ext uri="{19B8F6BF-5375-455C-9EA6-DF929625EA0E}">
        <p15:presenceInfo xmlns:p15="http://schemas.microsoft.com/office/powerpoint/2012/main" userId="S::mcouton@clinicaloptions.com::b5a8fb1e-a716-46a0-9a38-0d707f5e2bfc" providerId="AD"/>
      </p:ext>
    </p:extLst>
  </p:cmAuthor>
  <p:cmAuthor id="17" name="Jessica Adams" initials="JA" lastIdx="229" clrIdx="16">
    <p:extLst>
      <p:ext uri="{19B8F6BF-5375-455C-9EA6-DF929625EA0E}">
        <p15:presenceInfo xmlns:p15="http://schemas.microsoft.com/office/powerpoint/2012/main" userId="S::jadams@clinicaloptions.com::8f666512-4c33-411f-b97e-b4727ec85362" providerId="AD"/>
      </p:ext>
    </p:extLst>
  </p:cmAuthor>
  <p:cmAuthor id="18" name="Sarah Anderson" initials="SA" lastIdx="1" clrIdx="17">
    <p:extLst>
      <p:ext uri="{19B8F6BF-5375-455C-9EA6-DF929625EA0E}">
        <p15:presenceInfo xmlns:p15="http://schemas.microsoft.com/office/powerpoint/2012/main" userId="S::sanderson@clinicaloptions.com::7d462797-b6f8-43ff-95d7-bf66d7ed55ab" providerId="AD"/>
      </p:ext>
    </p:extLst>
  </p:cmAuthor>
  <p:cmAuthor id="19" name="Tristan Barber" initials="TB" lastIdx="16" clrIdx="18">
    <p:extLst>
      <p:ext uri="{19B8F6BF-5375-455C-9EA6-DF929625EA0E}">
        <p15:presenceInfo xmlns:p15="http://schemas.microsoft.com/office/powerpoint/2012/main" userId="S::uctytjb@ucl.ac.uk::bc90de26-178d-433d-9797-ece8ae3a218b" providerId="AD"/>
      </p:ext>
    </p:extLst>
  </p:cmAuthor>
  <p:cmAuthor id="20" name="Vanessa Carter" initials="VC" lastIdx="9" clrIdx="19">
    <p:extLst>
      <p:ext uri="{19B8F6BF-5375-455C-9EA6-DF929625EA0E}">
        <p15:presenceInfo xmlns:p15="http://schemas.microsoft.com/office/powerpoint/2012/main" userId="S::vcarter@clinicaloptions.com::9ce73b1e-6b1e-4cab-b34f-91637f33dd50" providerId="AD"/>
      </p:ext>
    </p:extLst>
  </p:cmAuthor>
  <p:cmAuthor id="21" name="Zachary Schwartz" initials="ZS" lastIdx="67" clrIdx="20">
    <p:extLst>
      <p:ext uri="{19B8F6BF-5375-455C-9EA6-DF929625EA0E}">
        <p15:presenceInfo xmlns:p15="http://schemas.microsoft.com/office/powerpoint/2012/main" userId="S::zschwartz@clinicaloptions.com::64648e91-b212-4092-bee8-eff2e880b6f9" providerId="AD"/>
      </p:ext>
    </p:extLst>
  </p:cmAuthor>
  <p:cmAuthor id="22" name="Danya Reynolds" initials="DR" lastIdx="1" clrIdx="21">
    <p:extLst>
      <p:ext uri="{19B8F6BF-5375-455C-9EA6-DF929625EA0E}">
        <p15:presenceInfo xmlns:p15="http://schemas.microsoft.com/office/powerpoint/2012/main" userId="S::dreynolds@clinicaloptions.com::2198486b-d172-47a0-89b6-accfbe8f72a9" providerId="AD"/>
      </p:ext>
    </p:extLst>
  </p:cmAuthor>
  <p:cmAuthor id="23" name="Hillary Tunggal" initials="HT" lastIdx="39" clrIdx="22">
    <p:extLst>
      <p:ext uri="{19B8F6BF-5375-455C-9EA6-DF929625EA0E}">
        <p15:presenceInfo xmlns:p15="http://schemas.microsoft.com/office/powerpoint/2012/main" userId="S::htunggal@cealliance.com::ad64bda3-5530-4833-84b4-5d3ed1bf5c1c" providerId="AD"/>
      </p:ext>
    </p:extLst>
  </p:cmAuthor>
  <p:cmAuthor id="24" name="Andrea Boecler" initials="AB" lastIdx="6" clrIdx="23">
    <p:extLst>
      <p:ext uri="{19B8F6BF-5375-455C-9EA6-DF929625EA0E}">
        <p15:presenceInfo xmlns:p15="http://schemas.microsoft.com/office/powerpoint/2012/main" userId="S::aboecler@clinicaloptions.com::28e82037-1239-4052-943b-ae184e0bc2af" providerId="AD"/>
      </p:ext>
    </p:extLst>
  </p:cmAuthor>
  <p:cmAuthor id="25" name="Mgbako, Ofole" initials="MO" lastIdx="9" clrIdx="24">
    <p:extLst>
      <p:ext uri="{19B8F6BF-5375-455C-9EA6-DF929625EA0E}">
        <p15:presenceInfo xmlns:p15="http://schemas.microsoft.com/office/powerpoint/2012/main" userId="S-1-5-21-117609710-1958367476-725345543-588482" providerId="AD"/>
      </p:ext>
    </p:extLst>
  </p:cmAuthor>
  <p:cmAuthor id="26" name="Kristen Rosenthal" initials="KR" lastIdx="1" clrIdx="25">
    <p:extLst>
      <p:ext uri="{19B8F6BF-5375-455C-9EA6-DF929625EA0E}">
        <p15:presenceInfo xmlns:p15="http://schemas.microsoft.com/office/powerpoint/2012/main" userId="S::krosenthal@clinicaloptions.com::67a58a6d-22ff-4b03-8f01-10ea3f44af52" providerId="AD"/>
      </p:ext>
    </p:extLst>
  </p:cmAuthor>
  <p:cmAuthor id="27" name="Liz Donohue" initials="LD" lastIdx="1" clrIdx="26">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BA7A7"/>
    <a:srgbClr val="C00000"/>
    <a:srgbClr val="92D050"/>
    <a:srgbClr val="E6CDEB"/>
    <a:srgbClr val="00823B"/>
    <a:srgbClr val="E1471D"/>
    <a:srgbClr val="015873"/>
    <a:srgbClr val="046376"/>
    <a:srgbClr val="013763"/>
    <a:srgbClr val="0334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BE7EF4-3D8E-4C4A-ACB8-AA549B06170A}" v="1" dt="2024-07-19T22:16:07.126"/>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526" autoAdjust="0"/>
    <p:restoredTop sz="86986" autoAdjust="0"/>
  </p:normalViewPr>
  <p:slideViewPr>
    <p:cSldViewPr snapToGrid="0">
      <p:cViewPr varScale="1">
        <p:scale>
          <a:sx n="84" d="100"/>
          <a:sy n="84" d="100"/>
        </p:scale>
        <p:origin x="355" y="77"/>
      </p:cViewPr>
      <p:guideLst>
        <p:guide pos="312"/>
        <p:guide orient="horz" pos="1008"/>
      </p:guideLst>
    </p:cSldViewPr>
  </p:slideViewPr>
  <p:notesTextViewPr>
    <p:cViewPr>
      <p:scale>
        <a:sx n="1" d="1"/>
        <a:sy n="1" d="1"/>
      </p:scale>
      <p:origin x="0" y="0"/>
    </p:cViewPr>
  </p:notesTextViewPr>
  <p:sorterViewPr>
    <p:cViewPr>
      <p:scale>
        <a:sx n="100" d="100"/>
        <a:sy n="100" d="100"/>
      </p:scale>
      <p:origin x="0" y="-11757"/>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bg1"/>
              </a:solidFill>
            </a:ln>
          </c:spPr>
          <c:dPt>
            <c:idx val="0"/>
            <c:bubble3D val="0"/>
            <c:spPr>
              <a:solidFill>
                <a:schemeClr val="accent4"/>
              </a:solidFill>
              <a:ln w="9525">
                <a:solidFill>
                  <a:schemeClr val="bg1"/>
                </a:solidFill>
              </a:ln>
              <a:effectLst/>
            </c:spPr>
            <c:extLst>
              <c:ext xmlns:c16="http://schemas.microsoft.com/office/drawing/2014/chart" uri="{C3380CC4-5D6E-409C-BE32-E72D297353CC}">
                <c16:uniqueId val="{00000002-7F35-E74D-ACCF-65B0D184481E}"/>
              </c:ext>
            </c:extLst>
          </c:dPt>
          <c:dPt>
            <c:idx val="1"/>
            <c:bubble3D val="0"/>
            <c:spPr>
              <a:solidFill>
                <a:srgbClr val="92D050">
                  <a:alpha val="62000"/>
                </a:srgbClr>
              </a:solidFill>
              <a:ln w="9525">
                <a:solidFill>
                  <a:schemeClr val="bg1"/>
                </a:solidFill>
              </a:ln>
              <a:effectLst/>
            </c:spPr>
            <c:extLst>
              <c:ext xmlns:c16="http://schemas.microsoft.com/office/drawing/2014/chart" uri="{C3380CC4-5D6E-409C-BE32-E72D297353CC}">
                <c16:uniqueId val="{00000001-7F35-E74D-ACCF-65B0D184481E}"/>
              </c:ext>
            </c:extLst>
          </c:dPt>
          <c:dPt>
            <c:idx val="2"/>
            <c:bubble3D val="0"/>
            <c:spPr>
              <a:solidFill>
                <a:schemeClr val="accent3"/>
              </a:solidFill>
              <a:ln w="9525">
                <a:solidFill>
                  <a:schemeClr val="bg1"/>
                </a:solidFill>
              </a:ln>
              <a:effectLst/>
            </c:spPr>
            <c:extLst>
              <c:ext xmlns:c16="http://schemas.microsoft.com/office/drawing/2014/chart" uri="{C3380CC4-5D6E-409C-BE32-E72D297353CC}">
                <c16:uniqueId val="{00000005-C48E-487F-9E7A-79E7D727CC67}"/>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C48E-487F-9E7A-79E7D727CC67}"/>
              </c:ext>
            </c:extLst>
          </c:dPt>
          <c:cat>
            <c:strRef>
              <c:f>Sheet1!$A$2:$A$5</c:f>
              <c:strCache>
                <c:ptCount val="2"/>
                <c:pt idx="0">
                  <c:v>1st Qtr</c:v>
                </c:pt>
                <c:pt idx="1">
                  <c:v>2nd Qtr</c:v>
                </c:pt>
              </c:strCache>
            </c:strRef>
          </c:cat>
          <c:val>
            <c:numRef>
              <c:f>Sheet1!$B$2:$B$5</c:f>
              <c:numCache>
                <c:formatCode>General</c:formatCode>
                <c:ptCount val="4"/>
                <c:pt idx="0">
                  <c:v>14.3</c:v>
                </c:pt>
                <c:pt idx="1">
                  <c:v>85.7</c:v>
                </c:pt>
              </c:numCache>
            </c:numRef>
          </c:val>
          <c:extLst>
            <c:ext xmlns:c16="http://schemas.microsoft.com/office/drawing/2014/chart" uri="{C3380CC4-5D6E-409C-BE32-E72D297353CC}">
              <c16:uniqueId val="{00000000-7F35-E74D-ACCF-65B0D184481E}"/>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bg1"/>
              </a:solidFill>
            </a:ln>
          </c:spPr>
          <c:dPt>
            <c:idx val="0"/>
            <c:bubble3D val="0"/>
            <c:spPr>
              <a:solidFill>
                <a:schemeClr val="accent1"/>
              </a:solidFill>
              <a:ln w="9525">
                <a:solidFill>
                  <a:schemeClr val="bg1"/>
                </a:solidFill>
              </a:ln>
              <a:effectLst/>
            </c:spPr>
            <c:extLst>
              <c:ext xmlns:c16="http://schemas.microsoft.com/office/drawing/2014/chart" uri="{C3380CC4-5D6E-409C-BE32-E72D297353CC}">
                <c16:uniqueId val="{00000001-1444-8247-AB86-CDBB335A17BB}"/>
              </c:ext>
            </c:extLst>
          </c:dPt>
          <c:dPt>
            <c:idx val="1"/>
            <c:bubble3D val="0"/>
            <c:spPr>
              <a:solidFill>
                <a:schemeClr val="accent2">
                  <a:lumMod val="40000"/>
                  <a:lumOff val="60000"/>
                </a:schemeClr>
              </a:solidFill>
              <a:ln w="9525">
                <a:solidFill>
                  <a:schemeClr val="bg1"/>
                </a:solidFill>
              </a:ln>
              <a:effectLst/>
            </c:spPr>
            <c:extLst>
              <c:ext xmlns:c16="http://schemas.microsoft.com/office/drawing/2014/chart" uri="{C3380CC4-5D6E-409C-BE32-E72D297353CC}">
                <c16:uniqueId val="{00000003-1444-8247-AB86-CDBB335A17BB}"/>
              </c:ext>
            </c:extLst>
          </c:dPt>
          <c:dPt>
            <c:idx val="2"/>
            <c:bubble3D val="0"/>
            <c:spPr>
              <a:solidFill>
                <a:schemeClr val="accent3"/>
              </a:solidFill>
              <a:ln w="9525">
                <a:solidFill>
                  <a:schemeClr val="bg1"/>
                </a:solidFill>
              </a:ln>
              <a:effectLst/>
            </c:spPr>
            <c:extLst>
              <c:ext xmlns:c16="http://schemas.microsoft.com/office/drawing/2014/chart" uri="{C3380CC4-5D6E-409C-BE32-E72D297353CC}">
                <c16:uniqueId val="{00000005-1444-8247-AB86-CDBB335A17BB}"/>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1444-8247-AB86-CDBB335A17BB}"/>
              </c:ext>
            </c:extLst>
          </c:dPt>
          <c:cat>
            <c:strRef>
              <c:f>Sheet1!$A$2:$A$5</c:f>
              <c:strCache>
                <c:ptCount val="2"/>
                <c:pt idx="0">
                  <c:v>1st Qtr</c:v>
                </c:pt>
                <c:pt idx="1">
                  <c:v>2nd Qtr</c:v>
                </c:pt>
              </c:strCache>
            </c:strRef>
          </c:cat>
          <c:val>
            <c:numRef>
              <c:f>Sheet1!$B$2:$B$5</c:f>
              <c:numCache>
                <c:formatCode>General</c:formatCode>
                <c:ptCount val="4"/>
                <c:pt idx="0">
                  <c:v>12.6</c:v>
                </c:pt>
                <c:pt idx="1">
                  <c:v>87.4</c:v>
                </c:pt>
              </c:numCache>
            </c:numRef>
          </c:val>
          <c:extLst>
            <c:ext xmlns:c16="http://schemas.microsoft.com/office/drawing/2014/chart" uri="{C3380CC4-5D6E-409C-BE32-E72D297353CC}">
              <c16:uniqueId val="{00000008-1444-8247-AB86-CDBB335A17BB}"/>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bg1"/>
              </a:solidFill>
            </a:ln>
          </c:spPr>
          <c:dPt>
            <c:idx val="0"/>
            <c:bubble3D val="0"/>
            <c:spPr>
              <a:solidFill>
                <a:schemeClr val="accent2"/>
              </a:solidFill>
              <a:ln w="9525">
                <a:solidFill>
                  <a:schemeClr val="bg1"/>
                </a:solidFill>
              </a:ln>
              <a:effectLst/>
            </c:spPr>
            <c:extLst>
              <c:ext xmlns:c16="http://schemas.microsoft.com/office/drawing/2014/chart" uri="{C3380CC4-5D6E-409C-BE32-E72D297353CC}">
                <c16:uniqueId val="{00000001-D35D-984B-ADB0-9C5907E5F43D}"/>
              </c:ext>
            </c:extLst>
          </c:dPt>
          <c:dPt>
            <c:idx val="1"/>
            <c:bubble3D val="0"/>
            <c:spPr>
              <a:solidFill>
                <a:schemeClr val="accent2">
                  <a:lumMod val="40000"/>
                  <a:lumOff val="60000"/>
                </a:schemeClr>
              </a:solidFill>
              <a:ln w="9525">
                <a:solidFill>
                  <a:schemeClr val="bg1"/>
                </a:solidFill>
              </a:ln>
              <a:effectLst/>
            </c:spPr>
            <c:extLst>
              <c:ext xmlns:c16="http://schemas.microsoft.com/office/drawing/2014/chart" uri="{C3380CC4-5D6E-409C-BE32-E72D297353CC}">
                <c16:uniqueId val="{00000003-D35D-984B-ADB0-9C5907E5F43D}"/>
              </c:ext>
            </c:extLst>
          </c:dPt>
          <c:dPt>
            <c:idx val="2"/>
            <c:bubble3D val="0"/>
            <c:spPr>
              <a:solidFill>
                <a:schemeClr val="accent3"/>
              </a:solidFill>
              <a:ln w="9525">
                <a:solidFill>
                  <a:schemeClr val="bg1"/>
                </a:solidFill>
              </a:ln>
              <a:effectLst/>
            </c:spPr>
            <c:extLst>
              <c:ext xmlns:c16="http://schemas.microsoft.com/office/drawing/2014/chart" uri="{C3380CC4-5D6E-409C-BE32-E72D297353CC}">
                <c16:uniqueId val="{00000005-D35D-984B-ADB0-9C5907E5F43D}"/>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D35D-984B-ADB0-9C5907E5F43D}"/>
              </c:ext>
            </c:extLst>
          </c:dPt>
          <c:cat>
            <c:strRef>
              <c:f>Sheet1!$A$2:$A$5</c:f>
              <c:strCache>
                <c:ptCount val="2"/>
                <c:pt idx="0">
                  <c:v>1st Qtr</c:v>
                </c:pt>
                <c:pt idx="1">
                  <c:v>2nd Qtr</c:v>
                </c:pt>
              </c:strCache>
            </c:strRef>
          </c:cat>
          <c:val>
            <c:numRef>
              <c:f>Sheet1!$B$2:$B$5</c:f>
              <c:numCache>
                <c:formatCode>General</c:formatCode>
                <c:ptCount val="4"/>
                <c:pt idx="0">
                  <c:v>10.199999999999999</c:v>
                </c:pt>
                <c:pt idx="1">
                  <c:v>89.8</c:v>
                </c:pt>
              </c:numCache>
            </c:numRef>
          </c:val>
          <c:extLst>
            <c:ext xmlns:c16="http://schemas.microsoft.com/office/drawing/2014/chart" uri="{C3380CC4-5D6E-409C-BE32-E72D297353CC}">
              <c16:uniqueId val="{00000008-D35D-984B-ADB0-9C5907E5F43D}"/>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bg1"/>
              </a:solidFill>
            </a:ln>
          </c:spPr>
          <c:dPt>
            <c:idx val="0"/>
            <c:bubble3D val="0"/>
            <c:spPr>
              <a:solidFill>
                <a:schemeClr val="accent5"/>
              </a:solidFill>
              <a:ln w="9525">
                <a:solidFill>
                  <a:schemeClr val="bg1"/>
                </a:solidFill>
              </a:ln>
              <a:effectLst/>
            </c:spPr>
            <c:extLst>
              <c:ext xmlns:c16="http://schemas.microsoft.com/office/drawing/2014/chart" uri="{C3380CC4-5D6E-409C-BE32-E72D297353CC}">
                <c16:uniqueId val="{00000001-7EBC-4C41-8BCE-EF47E389EBA1}"/>
              </c:ext>
            </c:extLst>
          </c:dPt>
          <c:dPt>
            <c:idx val="1"/>
            <c:bubble3D val="0"/>
            <c:spPr>
              <a:solidFill>
                <a:schemeClr val="accent5">
                  <a:lumMod val="40000"/>
                  <a:lumOff val="60000"/>
                </a:schemeClr>
              </a:solidFill>
              <a:ln w="9525">
                <a:solidFill>
                  <a:schemeClr val="bg1"/>
                </a:solidFill>
              </a:ln>
              <a:effectLst/>
            </c:spPr>
            <c:extLst>
              <c:ext xmlns:c16="http://schemas.microsoft.com/office/drawing/2014/chart" uri="{C3380CC4-5D6E-409C-BE32-E72D297353CC}">
                <c16:uniqueId val="{00000003-7EBC-4C41-8BCE-EF47E389EBA1}"/>
              </c:ext>
            </c:extLst>
          </c:dPt>
          <c:dPt>
            <c:idx val="2"/>
            <c:bubble3D val="0"/>
            <c:spPr>
              <a:solidFill>
                <a:schemeClr val="accent3"/>
              </a:solidFill>
              <a:ln w="9525">
                <a:solidFill>
                  <a:schemeClr val="bg1"/>
                </a:solidFill>
              </a:ln>
              <a:effectLst/>
            </c:spPr>
            <c:extLst>
              <c:ext xmlns:c16="http://schemas.microsoft.com/office/drawing/2014/chart" uri="{C3380CC4-5D6E-409C-BE32-E72D297353CC}">
                <c16:uniqueId val="{00000005-7EBC-4C41-8BCE-EF47E389EBA1}"/>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7EBC-4C41-8BCE-EF47E389EBA1}"/>
              </c:ext>
            </c:extLst>
          </c:dPt>
          <c:cat>
            <c:strRef>
              <c:f>Sheet1!$A$2:$A$5</c:f>
              <c:strCache>
                <c:ptCount val="2"/>
                <c:pt idx="0">
                  <c:v>1st Qtr</c:v>
                </c:pt>
                <c:pt idx="1">
                  <c:v>2nd Qtr</c:v>
                </c:pt>
              </c:strCache>
            </c:strRef>
          </c:cat>
          <c:val>
            <c:numRef>
              <c:f>Sheet1!$B$2:$B$5</c:f>
              <c:numCache>
                <c:formatCode>General</c:formatCode>
                <c:ptCount val="4"/>
                <c:pt idx="0">
                  <c:v>5.3</c:v>
                </c:pt>
                <c:pt idx="1">
                  <c:v>94.7</c:v>
                </c:pt>
              </c:numCache>
            </c:numRef>
          </c:val>
          <c:extLst>
            <c:ext xmlns:c16="http://schemas.microsoft.com/office/drawing/2014/chart" uri="{C3380CC4-5D6E-409C-BE32-E72D297353CC}">
              <c16:uniqueId val="{00000008-7EBC-4C41-8BCE-EF47E389EBA1}"/>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bg1"/>
              </a:solidFill>
            </a:ln>
          </c:spPr>
          <c:dPt>
            <c:idx val="0"/>
            <c:bubble3D val="0"/>
            <c:spPr>
              <a:solidFill>
                <a:schemeClr val="accent3"/>
              </a:solidFill>
              <a:ln w="9525">
                <a:solidFill>
                  <a:schemeClr val="bg1"/>
                </a:solidFill>
              </a:ln>
              <a:effectLst/>
            </c:spPr>
            <c:extLst>
              <c:ext xmlns:c16="http://schemas.microsoft.com/office/drawing/2014/chart" uri="{C3380CC4-5D6E-409C-BE32-E72D297353CC}">
                <c16:uniqueId val="{00000001-1818-0D48-90C5-3DAE881BDAF9}"/>
              </c:ext>
            </c:extLst>
          </c:dPt>
          <c:dPt>
            <c:idx val="1"/>
            <c:bubble3D val="0"/>
            <c:spPr>
              <a:solidFill>
                <a:schemeClr val="accent3">
                  <a:lumMod val="40000"/>
                  <a:lumOff val="60000"/>
                </a:schemeClr>
              </a:solidFill>
              <a:ln w="9525">
                <a:solidFill>
                  <a:schemeClr val="bg1"/>
                </a:solidFill>
              </a:ln>
              <a:effectLst/>
            </c:spPr>
            <c:extLst>
              <c:ext xmlns:c16="http://schemas.microsoft.com/office/drawing/2014/chart" uri="{C3380CC4-5D6E-409C-BE32-E72D297353CC}">
                <c16:uniqueId val="{00000003-1818-0D48-90C5-3DAE881BDAF9}"/>
              </c:ext>
            </c:extLst>
          </c:dPt>
          <c:dPt>
            <c:idx val="2"/>
            <c:bubble3D val="0"/>
            <c:spPr>
              <a:solidFill>
                <a:schemeClr val="accent3"/>
              </a:solidFill>
              <a:ln w="9525">
                <a:solidFill>
                  <a:schemeClr val="bg1"/>
                </a:solidFill>
              </a:ln>
              <a:effectLst/>
            </c:spPr>
            <c:extLst>
              <c:ext xmlns:c16="http://schemas.microsoft.com/office/drawing/2014/chart" uri="{C3380CC4-5D6E-409C-BE32-E72D297353CC}">
                <c16:uniqueId val="{00000005-1818-0D48-90C5-3DAE881BDAF9}"/>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1818-0D48-90C5-3DAE881BDAF9}"/>
              </c:ext>
            </c:extLst>
          </c:dPt>
          <c:cat>
            <c:strRef>
              <c:f>Sheet1!$A$2:$A$5</c:f>
              <c:strCache>
                <c:ptCount val="2"/>
                <c:pt idx="0">
                  <c:v>1st Qtr</c:v>
                </c:pt>
                <c:pt idx="1">
                  <c:v>2nd Qtr</c:v>
                </c:pt>
              </c:strCache>
            </c:strRef>
          </c:cat>
          <c:val>
            <c:numRef>
              <c:f>Sheet1!$B$2:$B$5</c:f>
              <c:numCache>
                <c:formatCode>General</c:formatCode>
                <c:ptCount val="4"/>
                <c:pt idx="0">
                  <c:v>10.3</c:v>
                </c:pt>
                <c:pt idx="1">
                  <c:v>89.7</c:v>
                </c:pt>
              </c:numCache>
            </c:numRef>
          </c:val>
          <c:extLst>
            <c:ext xmlns:c16="http://schemas.microsoft.com/office/drawing/2014/chart" uri="{C3380CC4-5D6E-409C-BE32-E72D297353CC}">
              <c16:uniqueId val="{00000008-1818-0D48-90C5-3DAE881BDAF9}"/>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9525">
              <a:solidFill>
                <a:schemeClr val="bg1"/>
              </a:solidFill>
            </a:ln>
          </c:spPr>
          <c:dPt>
            <c:idx val="0"/>
            <c:bubble3D val="0"/>
            <c:spPr>
              <a:solidFill>
                <a:schemeClr val="accent6"/>
              </a:solidFill>
              <a:ln w="9525">
                <a:solidFill>
                  <a:schemeClr val="bg1"/>
                </a:solidFill>
              </a:ln>
              <a:effectLst/>
            </c:spPr>
            <c:extLst>
              <c:ext xmlns:c16="http://schemas.microsoft.com/office/drawing/2014/chart" uri="{C3380CC4-5D6E-409C-BE32-E72D297353CC}">
                <c16:uniqueId val="{00000001-F8B1-9845-B2BF-25A9177197B7}"/>
              </c:ext>
            </c:extLst>
          </c:dPt>
          <c:dPt>
            <c:idx val="1"/>
            <c:bubble3D val="0"/>
            <c:spPr>
              <a:solidFill>
                <a:schemeClr val="accent6">
                  <a:lumMod val="40000"/>
                  <a:lumOff val="60000"/>
                </a:schemeClr>
              </a:solidFill>
              <a:ln w="9525">
                <a:solidFill>
                  <a:schemeClr val="bg1"/>
                </a:solidFill>
              </a:ln>
              <a:effectLst/>
            </c:spPr>
            <c:extLst>
              <c:ext xmlns:c16="http://schemas.microsoft.com/office/drawing/2014/chart" uri="{C3380CC4-5D6E-409C-BE32-E72D297353CC}">
                <c16:uniqueId val="{00000003-F8B1-9845-B2BF-25A9177197B7}"/>
              </c:ext>
            </c:extLst>
          </c:dPt>
          <c:dPt>
            <c:idx val="2"/>
            <c:bubble3D val="0"/>
            <c:spPr>
              <a:solidFill>
                <a:schemeClr val="accent3"/>
              </a:solidFill>
              <a:ln w="9525">
                <a:solidFill>
                  <a:schemeClr val="bg1"/>
                </a:solidFill>
              </a:ln>
              <a:effectLst/>
            </c:spPr>
            <c:extLst>
              <c:ext xmlns:c16="http://schemas.microsoft.com/office/drawing/2014/chart" uri="{C3380CC4-5D6E-409C-BE32-E72D297353CC}">
                <c16:uniqueId val="{00000005-F8B1-9845-B2BF-25A9177197B7}"/>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F8B1-9845-B2BF-25A9177197B7}"/>
              </c:ext>
            </c:extLst>
          </c:dPt>
          <c:cat>
            <c:strRef>
              <c:f>Sheet1!$A$2:$A$5</c:f>
              <c:strCache>
                <c:ptCount val="2"/>
                <c:pt idx="0">
                  <c:v>1st Qtr</c:v>
                </c:pt>
                <c:pt idx="1">
                  <c:v>2nd Qtr</c:v>
                </c:pt>
              </c:strCache>
            </c:strRef>
          </c:cat>
          <c:val>
            <c:numRef>
              <c:f>Sheet1!$B$2:$B$5</c:f>
              <c:numCache>
                <c:formatCode>General</c:formatCode>
                <c:ptCount val="4"/>
                <c:pt idx="0">
                  <c:v>88.9</c:v>
                </c:pt>
                <c:pt idx="1">
                  <c:v>11.1</c:v>
                </c:pt>
              </c:numCache>
            </c:numRef>
          </c:val>
          <c:extLst>
            <c:ext xmlns:c16="http://schemas.microsoft.com/office/drawing/2014/chart" uri="{C3380CC4-5D6E-409C-BE32-E72D297353CC}">
              <c16:uniqueId val="{00000008-F8B1-9845-B2BF-25A9177197B7}"/>
            </c:ext>
          </c:extLst>
        </c:ser>
        <c:dLbls>
          <c:showLegendKey val="0"/>
          <c:showVal val="0"/>
          <c:showCatName val="0"/>
          <c:showSerName val="0"/>
          <c:showPercent val="0"/>
          <c:showBubbleSize val="0"/>
          <c:showLeaderLines val="1"/>
        </c:dLbls>
        <c:firstSliceAng val="0"/>
        <c:holeSize val="62"/>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9D2D99-8D61-8E41-BA16-D6A310E78D11}" type="doc">
      <dgm:prSet loTypeId="urn:microsoft.com/office/officeart/2005/8/layout/pyramid1" loCatId="" qsTypeId="urn:microsoft.com/office/officeart/2005/8/quickstyle/simple1" qsCatId="simple" csTypeId="urn:microsoft.com/office/officeart/2005/8/colors/accent1_2" csCatId="accent1" phldr="1"/>
      <dgm:spPr/>
      <dgm:t>
        <a:bodyPr/>
        <a:lstStyle/>
        <a:p>
          <a:endParaRPr lang="en-US"/>
        </a:p>
      </dgm:t>
    </dgm:pt>
    <dgm:pt modelId="{5BE6EFF8-7495-9A4E-B628-32081CE8D057}">
      <dgm:prSet/>
      <dgm:spPr/>
      <dgm:t>
        <a:bodyPr/>
        <a:lstStyle/>
        <a:p>
          <a:endParaRPr lang="en-US"/>
        </a:p>
      </dgm:t>
    </dgm:pt>
    <dgm:pt modelId="{7474F629-A383-D243-853A-1CABDFD2A69D}" type="parTrans" cxnId="{28C521F2-A1E7-8E45-83F1-654DDC9BD928}">
      <dgm:prSet/>
      <dgm:spPr/>
      <dgm:t>
        <a:bodyPr/>
        <a:lstStyle/>
        <a:p>
          <a:endParaRPr lang="en-US"/>
        </a:p>
      </dgm:t>
    </dgm:pt>
    <dgm:pt modelId="{AAC6D4A0-1FB6-A444-B633-23FD84321AB5}" type="sibTrans" cxnId="{28C521F2-A1E7-8E45-83F1-654DDC9BD928}">
      <dgm:prSet/>
      <dgm:spPr/>
      <dgm:t>
        <a:bodyPr/>
        <a:lstStyle/>
        <a:p>
          <a:endParaRPr lang="en-US"/>
        </a:p>
      </dgm:t>
    </dgm:pt>
    <dgm:pt modelId="{11F52347-458F-D84F-BA5A-165083F5DF38}">
      <dgm:prSet/>
      <dgm:spPr/>
      <dgm:t>
        <a:bodyPr/>
        <a:lstStyle/>
        <a:p>
          <a:endParaRPr lang="en-US"/>
        </a:p>
      </dgm:t>
    </dgm:pt>
    <dgm:pt modelId="{1050B240-A94D-CD43-884D-731ED8E7AE23}" type="parTrans" cxnId="{524731F5-6E7C-6942-9CBB-FE563D1CB385}">
      <dgm:prSet/>
      <dgm:spPr/>
      <dgm:t>
        <a:bodyPr/>
        <a:lstStyle/>
        <a:p>
          <a:endParaRPr lang="en-US"/>
        </a:p>
      </dgm:t>
    </dgm:pt>
    <dgm:pt modelId="{916CF8FD-1555-4F4A-AEF3-56DCF15A7947}" type="sibTrans" cxnId="{524731F5-6E7C-6942-9CBB-FE563D1CB385}">
      <dgm:prSet/>
      <dgm:spPr/>
      <dgm:t>
        <a:bodyPr/>
        <a:lstStyle/>
        <a:p>
          <a:endParaRPr lang="en-US"/>
        </a:p>
      </dgm:t>
    </dgm:pt>
    <dgm:pt modelId="{BE61FDB4-716B-A94D-A8AF-CBB259A8BD8C}">
      <dgm:prSet/>
      <dgm:spPr/>
      <dgm:t>
        <a:bodyPr/>
        <a:lstStyle/>
        <a:p>
          <a:endParaRPr lang="en-US"/>
        </a:p>
      </dgm:t>
    </dgm:pt>
    <dgm:pt modelId="{462CF3B5-2D8B-034D-BE3E-65F65DDC319C}" type="parTrans" cxnId="{BFA6D091-BDC5-4948-AE38-1F7C86CCDD89}">
      <dgm:prSet/>
      <dgm:spPr/>
      <dgm:t>
        <a:bodyPr/>
        <a:lstStyle/>
        <a:p>
          <a:endParaRPr lang="en-US"/>
        </a:p>
      </dgm:t>
    </dgm:pt>
    <dgm:pt modelId="{631EBCDB-3AC9-AC4B-82E2-A64D0C311C19}" type="sibTrans" cxnId="{BFA6D091-BDC5-4948-AE38-1F7C86CCDD89}">
      <dgm:prSet/>
      <dgm:spPr/>
      <dgm:t>
        <a:bodyPr/>
        <a:lstStyle/>
        <a:p>
          <a:endParaRPr lang="en-US"/>
        </a:p>
      </dgm:t>
    </dgm:pt>
    <dgm:pt modelId="{C839D16A-A547-774F-B50C-75C7BBB650DF}">
      <dgm:prSet/>
      <dgm:spPr/>
      <dgm:t>
        <a:bodyPr/>
        <a:lstStyle/>
        <a:p>
          <a:endParaRPr lang="en-US"/>
        </a:p>
      </dgm:t>
    </dgm:pt>
    <dgm:pt modelId="{A8A58021-DC98-5E46-A46B-5208D6B0F02F}" type="parTrans" cxnId="{8FE1B9A4-EE6D-EB4B-984F-E85745CD66DC}">
      <dgm:prSet/>
      <dgm:spPr/>
      <dgm:t>
        <a:bodyPr/>
        <a:lstStyle/>
        <a:p>
          <a:endParaRPr lang="en-US"/>
        </a:p>
      </dgm:t>
    </dgm:pt>
    <dgm:pt modelId="{7958B184-23D4-D14E-98F9-4A780521179C}" type="sibTrans" cxnId="{8FE1B9A4-EE6D-EB4B-984F-E85745CD66DC}">
      <dgm:prSet/>
      <dgm:spPr/>
      <dgm:t>
        <a:bodyPr/>
        <a:lstStyle/>
        <a:p>
          <a:endParaRPr lang="en-US"/>
        </a:p>
      </dgm:t>
    </dgm:pt>
    <dgm:pt modelId="{7A9AFD16-9CA7-1447-9B95-964A39F6A0E8}">
      <dgm:prSet/>
      <dgm:spPr/>
      <dgm:t>
        <a:bodyPr/>
        <a:lstStyle/>
        <a:p>
          <a:endParaRPr lang="en-US"/>
        </a:p>
      </dgm:t>
    </dgm:pt>
    <dgm:pt modelId="{1C0A69C5-AB23-4942-A818-784781302F0C}" type="parTrans" cxnId="{4E46C573-64B9-C54F-BE19-F551FD3D72BF}">
      <dgm:prSet/>
      <dgm:spPr/>
      <dgm:t>
        <a:bodyPr/>
        <a:lstStyle/>
        <a:p>
          <a:endParaRPr lang="en-US"/>
        </a:p>
      </dgm:t>
    </dgm:pt>
    <dgm:pt modelId="{FFB25FA3-3C85-9A4B-8A59-3FB3D287F449}" type="sibTrans" cxnId="{4E46C573-64B9-C54F-BE19-F551FD3D72BF}">
      <dgm:prSet/>
      <dgm:spPr/>
      <dgm:t>
        <a:bodyPr/>
        <a:lstStyle/>
        <a:p>
          <a:endParaRPr lang="en-US"/>
        </a:p>
      </dgm:t>
    </dgm:pt>
    <dgm:pt modelId="{E5E9D4CF-6BB3-1C43-9CBB-4BAB8518D6A7}">
      <dgm:prSet/>
      <dgm:spPr>
        <a:ln>
          <a:noFill/>
        </a:ln>
      </dgm:spPr>
      <dgm:t>
        <a:bodyPr/>
        <a:lstStyle/>
        <a:p>
          <a:endParaRPr lang="en-US" dirty="0"/>
        </a:p>
      </dgm:t>
    </dgm:pt>
    <dgm:pt modelId="{9655419E-E57E-8845-B7A4-F6F58A5470FC}" type="parTrans" cxnId="{27812BD0-C819-9748-93EA-48F2AF8F31D9}">
      <dgm:prSet/>
      <dgm:spPr/>
      <dgm:t>
        <a:bodyPr/>
        <a:lstStyle/>
        <a:p>
          <a:endParaRPr lang="en-US"/>
        </a:p>
      </dgm:t>
    </dgm:pt>
    <dgm:pt modelId="{AC0BC879-94D9-654A-9F72-C373C63369FE}" type="sibTrans" cxnId="{27812BD0-C819-9748-93EA-48F2AF8F31D9}">
      <dgm:prSet/>
      <dgm:spPr/>
      <dgm:t>
        <a:bodyPr/>
        <a:lstStyle/>
        <a:p>
          <a:endParaRPr lang="en-US"/>
        </a:p>
      </dgm:t>
    </dgm:pt>
    <dgm:pt modelId="{0B75557B-7DC4-0440-B925-2900D0BBF04F}">
      <dgm:prSet/>
      <dgm:spPr/>
      <dgm:t>
        <a:bodyPr/>
        <a:lstStyle/>
        <a:p>
          <a:endParaRPr lang="en-US"/>
        </a:p>
      </dgm:t>
    </dgm:pt>
    <dgm:pt modelId="{8A998C99-3037-7F43-9ECE-EDDD7D028D56}" type="parTrans" cxnId="{5A5AB05B-A2D0-EA41-807A-448AC87EE7E1}">
      <dgm:prSet/>
      <dgm:spPr/>
      <dgm:t>
        <a:bodyPr/>
        <a:lstStyle/>
        <a:p>
          <a:endParaRPr lang="en-US"/>
        </a:p>
      </dgm:t>
    </dgm:pt>
    <dgm:pt modelId="{9EC6E099-A17A-494D-885C-63F4C245BD8B}" type="sibTrans" cxnId="{5A5AB05B-A2D0-EA41-807A-448AC87EE7E1}">
      <dgm:prSet/>
      <dgm:spPr/>
      <dgm:t>
        <a:bodyPr/>
        <a:lstStyle/>
        <a:p>
          <a:endParaRPr lang="en-US"/>
        </a:p>
      </dgm:t>
    </dgm:pt>
    <dgm:pt modelId="{90EE48AA-072E-0D4C-8FE9-4B0E5124C826}">
      <dgm:prSet/>
      <dgm:spPr>
        <a:ln>
          <a:noFill/>
        </a:ln>
      </dgm:spPr>
      <dgm:t>
        <a:bodyPr/>
        <a:lstStyle/>
        <a:p>
          <a:endParaRPr lang="en-US"/>
        </a:p>
      </dgm:t>
    </dgm:pt>
    <dgm:pt modelId="{124D75A8-326E-F148-B149-529B41B7C28B}" type="parTrans" cxnId="{B9B76C50-745A-1148-8DE9-41B2ACAFDBF0}">
      <dgm:prSet/>
      <dgm:spPr/>
      <dgm:t>
        <a:bodyPr/>
        <a:lstStyle/>
        <a:p>
          <a:endParaRPr lang="en-US"/>
        </a:p>
      </dgm:t>
    </dgm:pt>
    <dgm:pt modelId="{39AC4E76-1C5D-D746-A25F-E0B9C1846E68}" type="sibTrans" cxnId="{B9B76C50-745A-1148-8DE9-41B2ACAFDBF0}">
      <dgm:prSet/>
      <dgm:spPr/>
      <dgm:t>
        <a:bodyPr/>
        <a:lstStyle/>
        <a:p>
          <a:endParaRPr lang="en-US"/>
        </a:p>
      </dgm:t>
    </dgm:pt>
    <dgm:pt modelId="{0FA84B6B-74FB-184E-BED5-A3BA04C06A30}" type="pres">
      <dgm:prSet presAssocID="{4C9D2D99-8D61-8E41-BA16-D6A310E78D11}" presName="Name0" presStyleCnt="0">
        <dgm:presLayoutVars>
          <dgm:dir/>
          <dgm:animLvl val="lvl"/>
          <dgm:resizeHandles val="exact"/>
        </dgm:presLayoutVars>
      </dgm:prSet>
      <dgm:spPr/>
    </dgm:pt>
    <dgm:pt modelId="{0EC10502-3894-A84E-84B2-09929BD027F2}" type="pres">
      <dgm:prSet presAssocID="{E5E9D4CF-6BB3-1C43-9CBB-4BAB8518D6A7}" presName="Name8" presStyleCnt="0"/>
      <dgm:spPr/>
    </dgm:pt>
    <dgm:pt modelId="{63C4BB5C-063A-754B-8AE5-5ABECF8E8408}" type="pres">
      <dgm:prSet presAssocID="{E5E9D4CF-6BB3-1C43-9CBB-4BAB8518D6A7}" presName="level" presStyleLbl="node1" presStyleIdx="0" presStyleCnt="8">
        <dgm:presLayoutVars>
          <dgm:chMax val="1"/>
          <dgm:bulletEnabled val="1"/>
        </dgm:presLayoutVars>
      </dgm:prSet>
      <dgm:spPr/>
    </dgm:pt>
    <dgm:pt modelId="{20CC1D69-DF98-A34D-A0CA-E633FBC5C2F3}" type="pres">
      <dgm:prSet presAssocID="{E5E9D4CF-6BB3-1C43-9CBB-4BAB8518D6A7}" presName="levelTx" presStyleLbl="revTx" presStyleIdx="0" presStyleCnt="0">
        <dgm:presLayoutVars>
          <dgm:chMax val="1"/>
          <dgm:bulletEnabled val="1"/>
        </dgm:presLayoutVars>
      </dgm:prSet>
      <dgm:spPr/>
    </dgm:pt>
    <dgm:pt modelId="{626159A8-A041-3847-80FD-D3DCD944F0EC}" type="pres">
      <dgm:prSet presAssocID="{90EE48AA-072E-0D4C-8FE9-4B0E5124C826}" presName="Name8" presStyleCnt="0"/>
      <dgm:spPr/>
    </dgm:pt>
    <dgm:pt modelId="{292F1FF4-42BB-BE4F-AF90-1C7389313EF1}" type="pres">
      <dgm:prSet presAssocID="{90EE48AA-072E-0D4C-8FE9-4B0E5124C826}" presName="level" presStyleLbl="node1" presStyleIdx="1" presStyleCnt="8">
        <dgm:presLayoutVars>
          <dgm:chMax val="1"/>
          <dgm:bulletEnabled val="1"/>
        </dgm:presLayoutVars>
      </dgm:prSet>
      <dgm:spPr/>
    </dgm:pt>
    <dgm:pt modelId="{09D00DFE-774B-9C40-BD67-F6593B7B589D}" type="pres">
      <dgm:prSet presAssocID="{90EE48AA-072E-0D4C-8FE9-4B0E5124C826}" presName="levelTx" presStyleLbl="revTx" presStyleIdx="0" presStyleCnt="0">
        <dgm:presLayoutVars>
          <dgm:chMax val="1"/>
          <dgm:bulletEnabled val="1"/>
        </dgm:presLayoutVars>
      </dgm:prSet>
      <dgm:spPr/>
    </dgm:pt>
    <dgm:pt modelId="{127C6714-ED93-B746-AC88-C4856EEA2987}" type="pres">
      <dgm:prSet presAssocID="{0B75557B-7DC4-0440-B925-2900D0BBF04F}" presName="Name8" presStyleCnt="0"/>
      <dgm:spPr/>
    </dgm:pt>
    <dgm:pt modelId="{6CED63CE-E4F7-4C45-8C13-5264ED573A00}" type="pres">
      <dgm:prSet presAssocID="{0B75557B-7DC4-0440-B925-2900D0BBF04F}" presName="level" presStyleLbl="node1" presStyleIdx="2" presStyleCnt="8">
        <dgm:presLayoutVars>
          <dgm:chMax val="1"/>
          <dgm:bulletEnabled val="1"/>
        </dgm:presLayoutVars>
      </dgm:prSet>
      <dgm:spPr/>
    </dgm:pt>
    <dgm:pt modelId="{0C7D4F0F-F953-EA4A-9781-27CE990E1C19}" type="pres">
      <dgm:prSet presAssocID="{0B75557B-7DC4-0440-B925-2900D0BBF04F}" presName="levelTx" presStyleLbl="revTx" presStyleIdx="0" presStyleCnt="0">
        <dgm:presLayoutVars>
          <dgm:chMax val="1"/>
          <dgm:bulletEnabled val="1"/>
        </dgm:presLayoutVars>
      </dgm:prSet>
      <dgm:spPr/>
    </dgm:pt>
    <dgm:pt modelId="{D5A67B03-3C16-F446-99D2-23F30A985D96}" type="pres">
      <dgm:prSet presAssocID="{5BE6EFF8-7495-9A4E-B628-32081CE8D057}" presName="Name8" presStyleCnt="0"/>
      <dgm:spPr/>
    </dgm:pt>
    <dgm:pt modelId="{76B80FBE-B77C-144A-A769-52B335329187}" type="pres">
      <dgm:prSet presAssocID="{5BE6EFF8-7495-9A4E-B628-32081CE8D057}" presName="level" presStyleLbl="node1" presStyleIdx="3" presStyleCnt="8">
        <dgm:presLayoutVars>
          <dgm:chMax val="1"/>
          <dgm:bulletEnabled val="1"/>
        </dgm:presLayoutVars>
      </dgm:prSet>
      <dgm:spPr/>
    </dgm:pt>
    <dgm:pt modelId="{571DB1E7-2340-794A-9840-B3685B58DCD8}" type="pres">
      <dgm:prSet presAssocID="{5BE6EFF8-7495-9A4E-B628-32081CE8D057}" presName="levelTx" presStyleLbl="revTx" presStyleIdx="0" presStyleCnt="0">
        <dgm:presLayoutVars>
          <dgm:chMax val="1"/>
          <dgm:bulletEnabled val="1"/>
        </dgm:presLayoutVars>
      </dgm:prSet>
      <dgm:spPr/>
    </dgm:pt>
    <dgm:pt modelId="{8F8FAB2A-A1BB-5E43-9D28-C00E2E86C344}" type="pres">
      <dgm:prSet presAssocID="{11F52347-458F-D84F-BA5A-165083F5DF38}" presName="Name8" presStyleCnt="0"/>
      <dgm:spPr/>
    </dgm:pt>
    <dgm:pt modelId="{6EEDDB7B-B8E7-D847-9C2E-B82C1E84AFED}" type="pres">
      <dgm:prSet presAssocID="{11F52347-458F-D84F-BA5A-165083F5DF38}" presName="level" presStyleLbl="node1" presStyleIdx="4" presStyleCnt="8">
        <dgm:presLayoutVars>
          <dgm:chMax val="1"/>
          <dgm:bulletEnabled val="1"/>
        </dgm:presLayoutVars>
      </dgm:prSet>
      <dgm:spPr/>
    </dgm:pt>
    <dgm:pt modelId="{68297001-424C-5944-9F61-13DB2F21526A}" type="pres">
      <dgm:prSet presAssocID="{11F52347-458F-D84F-BA5A-165083F5DF38}" presName="levelTx" presStyleLbl="revTx" presStyleIdx="0" presStyleCnt="0">
        <dgm:presLayoutVars>
          <dgm:chMax val="1"/>
          <dgm:bulletEnabled val="1"/>
        </dgm:presLayoutVars>
      </dgm:prSet>
      <dgm:spPr/>
    </dgm:pt>
    <dgm:pt modelId="{9157B644-CF1C-9248-9065-3F9DC3D190B8}" type="pres">
      <dgm:prSet presAssocID="{BE61FDB4-716B-A94D-A8AF-CBB259A8BD8C}" presName="Name8" presStyleCnt="0"/>
      <dgm:spPr/>
    </dgm:pt>
    <dgm:pt modelId="{4D7D3339-A55A-A447-A0C2-36D0871A0BC3}" type="pres">
      <dgm:prSet presAssocID="{BE61FDB4-716B-A94D-A8AF-CBB259A8BD8C}" presName="level" presStyleLbl="node1" presStyleIdx="5" presStyleCnt="8">
        <dgm:presLayoutVars>
          <dgm:chMax val="1"/>
          <dgm:bulletEnabled val="1"/>
        </dgm:presLayoutVars>
      </dgm:prSet>
      <dgm:spPr/>
    </dgm:pt>
    <dgm:pt modelId="{4D494226-7AFE-8C4A-BA1E-9B5E6A3A1BD8}" type="pres">
      <dgm:prSet presAssocID="{BE61FDB4-716B-A94D-A8AF-CBB259A8BD8C}" presName="levelTx" presStyleLbl="revTx" presStyleIdx="0" presStyleCnt="0">
        <dgm:presLayoutVars>
          <dgm:chMax val="1"/>
          <dgm:bulletEnabled val="1"/>
        </dgm:presLayoutVars>
      </dgm:prSet>
      <dgm:spPr/>
    </dgm:pt>
    <dgm:pt modelId="{BB1101E1-F295-0049-A91E-343179CEEFBC}" type="pres">
      <dgm:prSet presAssocID="{C839D16A-A547-774F-B50C-75C7BBB650DF}" presName="Name8" presStyleCnt="0"/>
      <dgm:spPr/>
    </dgm:pt>
    <dgm:pt modelId="{F4A00279-A841-A94C-B805-E3B7F4E80938}" type="pres">
      <dgm:prSet presAssocID="{C839D16A-A547-774F-B50C-75C7BBB650DF}" presName="level" presStyleLbl="node1" presStyleIdx="6" presStyleCnt="8">
        <dgm:presLayoutVars>
          <dgm:chMax val="1"/>
          <dgm:bulletEnabled val="1"/>
        </dgm:presLayoutVars>
      </dgm:prSet>
      <dgm:spPr/>
    </dgm:pt>
    <dgm:pt modelId="{CEA64DE8-42E8-8A4A-AF96-433ADE570751}" type="pres">
      <dgm:prSet presAssocID="{C839D16A-A547-774F-B50C-75C7BBB650DF}" presName="levelTx" presStyleLbl="revTx" presStyleIdx="0" presStyleCnt="0">
        <dgm:presLayoutVars>
          <dgm:chMax val="1"/>
          <dgm:bulletEnabled val="1"/>
        </dgm:presLayoutVars>
      </dgm:prSet>
      <dgm:spPr/>
    </dgm:pt>
    <dgm:pt modelId="{B2002D70-A1A6-074B-8A66-0A16E990B652}" type="pres">
      <dgm:prSet presAssocID="{7A9AFD16-9CA7-1447-9B95-964A39F6A0E8}" presName="Name8" presStyleCnt="0"/>
      <dgm:spPr/>
    </dgm:pt>
    <dgm:pt modelId="{A30212A2-241B-C742-B864-595A60655376}" type="pres">
      <dgm:prSet presAssocID="{7A9AFD16-9CA7-1447-9B95-964A39F6A0E8}" presName="level" presStyleLbl="node1" presStyleIdx="7" presStyleCnt="8">
        <dgm:presLayoutVars>
          <dgm:chMax val="1"/>
          <dgm:bulletEnabled val="1"/>
        </dgm:presLayoutVars>
      </dgm:prSet>
      <dgm:spPr/>
    </dgm:pt>
    <dgm:pt modelId="{CBFACF34-B625-3C4E-8B50-2E48614F8214}" type="pres">
      <dgm:prSet presAssocID="{7A9AFD16-9CA7-1447-9B95-964A39F6A0E8}" presName="levelTx" presStyleLbl="revTx" presStyleIdx="0" presStyleCnt="0">
        <dgm:presLayoutVars>
          <dgm:chMax val="1"/>
          <dgm:bulletEnabled val="1"/>
        </dgm:presLayoutVars>
      </dgm:prSet>
      <dgm:spPr/>
    </dgm:pt>
  </dgm:ptLst>
  <dgm:cxnLst>
    <dgm:cxn modelId="{2260B41C-EEC6-AF46-9C33-1A144E251CBE}" type="presOf" srcId="{11F52347-458F-D84F-BA5A-165083F5DF38}" destId="{68297001-424C-5944-9F61-13DB2F21526A}" srcOrd="1" destOrd="0" presId="urn:microsoft.com/office/officeart/2005/8/layout/pyramid1"/>
    <dgm:cxn modelId="{5F3F351E-6D57-2248-A7F3-BDBFA583BB67}" type="presOf" srcId="{11F52347-458F-D84F-BA5A-165083F5DF38}" destId="{6EEDDB7B-B8E7-D847-9C2E-B82C1E84AFED}" srcOrd="0" destOrd="0" presId="urn:microsoft.com/office/officeart/2005/8/layout/pyramid1"/>
    <dgm:cxn modelId="{F918F32D-3AE5-0A4C-BEAF-272F5C4A1793}" type="presOf" srcId="{90EE48AA-072E-0D4C-8FE9-4B0E5124C826}" destId="{292F1FF4-42BB-BE4F-AF90-1C7389313EF1}" srcOrd="0" destOrd="0" presId="urn:microsoft.com/office/officeart/2005/8/layout/pyramid1"/>
    <dgm:cxn modelId="{5A5AB05B-A2D0-EA41-807A-448AC87EE7E1}" srcId="{4C9D2D99-8D61-8E41-BA16-D6A310E78D11}" destId="{0B75557B-7DC4-0440-B925-2900D0BBF04F}" srcOrd="2" destOrd="0" parTransId="{8A998C99-3037-7F43-9ECE-EDDD7D028D56}" sibTransId="{9EC6E099-A17A-494D-885C-63F4C245BD8B}"/>
    <dgm:cxn modelId="{9B83564F-9B9A-2B46-805C-01C4E91C5AB9}" type="presOf" srcId="{5BE6EFF8-7495-9A4E-B628-32081CE8D057}" destId="{76B80FBE-B77C-144A-A769-52B335329187}" srcOrd="0" destOrd="0" presId="urn:microsoft.com/office/officeart/2005/8/layout/pyramid1"/>
    <dgm:cxn modelId="{B9B76C50-745A-1148-8DE9-41B2ACAFDBF0}" srcId="{4C9D2D99-8D61-8E41-BA16-D6A310E78D11}" destId="{90EE48AA-072E-0D4C-8FE9-4B0E5124C826}" srcOrd="1" destOrd="0" parTransId="{124D75A8-326E-F148-B149-529B41B7C28B}" sibTransId="{39AC4E76-1C5D-D746-A25F-E0B9C1846E68}"/>
    <dgm:cxn modelId="{27204753-7496-754D-884F-A201EC6C38A9}" type="presOf" srcId="{7A9AFD16-9CA7-1447-9B95-964A39F6A0E8}" destId="{A30212A2-241B-C742-B864-595A60655376}" srcOrd="0" destOrd="0" presId="urn:microsoft.com/office/officeart/2005/8/layout/pyramid1"/>
    <dgm:cxn modelId="{4E46C573-64B9-C54F-BE19-F551FD3D72BF}" srcId="{4C9D2D99-8D61-8E41-BA16-D6A310E78D11}" destId="{7A9AFD16-9CA7-1447-9B95-964A39F6A0E8}" srcOrd="7" destOrd="0" parTransId="{1C0A69C5-AB23-4942-A818-784781302F0C}" sibTransId="{FFB25FA3-3C85-9A4B-8A59-3FB3D287F449}"/>
    <dgm:cxn modelId="{86AC5D86-2067-B541-A230-94ECFEED74E6}" type="presOf" srcId="{5BE6EFF8-7495-9A4E-B628-32081CE8D057}" destId="{571DB1E7-2340-794A-9840-B3685B58DCD8}" srcOrd="1" destOrd="0" presId="urn:microsoft.com/office/officeart/2005/8/layout/pyramid1"/>
    <dgm:cxn modelId="{BFA6D091-BDC5-4948-AE38-1F7C86CCDD89}" srcId="{4C9D2D99-8D61-8E41-BA16-D6A310E78D11}" destId="{BE61FDB4-716B-A94D-A8AF-CBB259A8BD8C}" srcOrd="5" destOrd="0" parTransId="{462CF3B5-2D8B-034D-BE3E-65F65DDC319C}" sibTransId="{631EBCDB-3AC9-AC4B-82E2-A64D0C311C19}"/>
    <dgm:cxn modelId="{C5B90199-A7E9-D14C-B916-E9F6FFF55E3D}" type="presOf" srcId="{BE61FDB4-716B-A94D-A8AF-CBB259A8BD8C}" destId="{4D7D3339-A55A-A447-A0C2-36D0871A0BC3}" srcOrd="0" destOrd="0" presId="urn:microsoft.com/office/officeart/2005/8/layout/pyramid1"/>
    <dgm:cxn modelId="{34AA949D-C9F8-9240-AB61-EFC364B140D0}" type="presOf" srcId="{C839D16A-A547-774F-B50C-75C7BBB650DF}" destId="{CEA64DE8-42E8-8A4A-AF96-433ADE570751}" srcOrd="1" destOrd="0" presId="urn:microsoft.com/office/officeart/2005/8/layout/pyramid1"/>
    <dgm:cxn modelId="{8FE1B9A4-EE6D-EB4B-984F-E85745CD66DC}" srcId="{4C9D2D99-8D61-8E41-BA16-D6A310E78D11}" destId="{C839D16A-A547-774F-B50C-75C7BBB650DF}" srcOrd="6" destOrd="0" parTransId="{A8A58021-DC98-5E46-A46B-5208D6B0F02F}" sibTransId="{7958B184-23D4-D14E-98F9-4A780521179C}"/>
    <dgm:cxn modelId="{110443B3-96C1-FC42-A629-F8E6A2B15DCE}" type="presOf" srcId="{0B75557B-7DC4-0440-B925-2900D0BBF04F}" destId="{6CED63CE-E4F7-4C45-8C13-5264ED573A00}" srcOrd="0" destOrd="0" presId="urn:microsoft.com/office/officeart/2005/8/layout/pyramid1"/>
    <dgm:cxn modelId="{7E52DEB8-54CB-1448-BCF8-75F84C59514F}" type="presOf" srcId="{E5E9D4CF-6BB3-1C43-9CBB-4BAB8518D6A7}" destId="{20CC1D69-DF98-A34D-A0CA-E633FBC5C2F3}" srcOrd="1" destOrd="0" presId="urn:microsoft.com/office/officeart/2005/8/layout/pyramid1"/>
    <dgm:cxn modelId="{9F2759C0-2C70-2E4D-97B1-AEB711CFFED0}" type="presOf" srcId="{BE61FDB4-716B-A94D-A8AF-CBB259A8BD8C}" destId="{4D494226-7AFE-8C4A-BA1E-9B5E6A3A1BD8}" srcOrd="1" destOrd="0" presId="urn:microsoft.com/office/officeart/2005/8/layout/pyramid1"/>
    <dgm:cxn modelId="{0D228EC1-062D-1342-B39F-A493F969DDE6}" type="presOf" srcId="{4C9D2D99-8D61-8E41-BA16-D6A310E78D11}" destId="{0FA84B6B-74FB-184E-BED5-A3BA04C06A30}" srcOrd="0" destOrd="0" presId="urn:microsoft.com/office/officeart/2005/8/layout/pyramid1"/>
    <dgm:cxn modelId="{A87DA8C9-5340-FF4F-AF36-D70A54540FD5}" type="presOf" srcId="{7A9AFD16-9CA7-1447-9B95-964A39F6A0E8}" destId="{CBFACF34-B625-3C4E-8B50-2E48614F8214}" srcOrd="1" destOrd="0" presId="urn:microsoft.com/office/officeart/2005/8/layout/pyramid1"/>
    <dgm:cxn modelId="{B7CBABCA-CACE-EB4B-BBC6-61448204CBF8}" type="presOf" srcId="{0B75557B-7DC4-0440-B925-2900D0BBF04F}" destId="{0C7D4F0F-F953-EA4A-9781-27CE990E1C19}" srcOrd="1" destOrd="0" presId="urn:microsoft.com/office/officeart/2005/8/layout/pyramid1"/>
    <dgm:cxn modelId="{27812BD0-C819-9748-93EA-48F2AF8F31D9}" srcId="{4C9D2D99-8D61-8E41-BA16-D6A310E78D11}" destId="{E5E9D4CF-6BB3-1C43-9CBB-4BAB8518D6A7}" srcOrd="0" destOrd="0" parTransId="{9655419E-E57E-8845-B7A4-F6F58A5470FC}" sibTransId="{AC0BC879-94D9-654A-9F72-C373C63369FE}"/>
    <dgm:cxn modelId="{AEE589D6-2E03-E449-8D98-E3085DB3F387}" type="presOf" srcId="{C839D16A-A547-774F-B50C-75C7BBB650DF}" destId="{F4A00279-A841-A94C-B805-E3B7F4E80938}" srcOrd="0" destOrd="0" presId="urn:microsoft.com/office/officeart/2005/8/layout/pyramid1"/>
    <dgm:cxn modelId="{11C40CD7-FFA8-874F-B93E-44A844478379}" type="presOf" srcId="{90EE48AA-072E-0D4C-8FE9-4B0E5124C826}" destId="{09D00DFE-774B-9C40-BD67-F6593B7B589D}" srcOrd="1" destOrd="0" presId="urn:microsoft.com/office/officeart/2005/8/layout/pyramid1"/>
    <dgm:cxn modelId="{6EF7F0E8-AF9A-7248-AE19-4124263AA8E9}" type="presOf" srcId="{E5E9D4CF-6BB3-1C43-9CBB-4BAB8518D6A7}" destId="{63C4BB5C-063A-754B-8AE5-5ABECF8E8408}" srcOrd="0" destOrd="0" presId="urn:microsoft.com/office/officeart/2005/8/layout/pyramid1"/>
    <dgm:cxn modelId="{28C521F2-A1E7-8E45-83F1-654DDC9BD928}" srcId="{4C9D2D99-8D61-8E41-BA16-D6A310E78D11}" destId="{5BE6EFF8-7495-9A4E-B628-32081CE8D057}" srcOrd="3" destOrd="0" parTransId="{7474F629-A383-D243-853A-1CABDFD2A69D}" sibTransId="{AAC6D4A0-1FB6-A444-B633-23FD84321AB5}"/>
    <dgm:cxn modelId="{524731F5-6E7C-6942-9CBB-FE563D1CB385}" srcId="{4C9D2D99-8D61-8E41-BA16-D6A310E78D11}" destId="{11F52347-458F-D84F-BA5A-165083F5DF38}" srcOrd="4" destOrd="0" parTransId="{1050B240-A94D-CD43-884D-731ED8E7AE23}" sibTransId="{916CF8FD-1555-4F4A-AEF3-56DCF15A7947}"/>
    <dgm:cxn modelId="{9CF29E82-7E0C-3544-BBED-8ADA85C2FB26}" type="presParOf" srcId="{0FA84B6B-74FB-184E-BED5-A3BA04C06A30}" destId="{0EC10502-3894-A84E-84B2-09929BD027F2}" srcOrd="0" destOrd="0" presId="urn:microsoft.com/office/officeart/2005/8/layout/pyramid1"/>
    <dgm:cxn modelId="{F4312D43-E794-8E46-89FB-FBA1EB5DFB87}" type="presParOf" srcId="{0EC10502-3894-A84E-84B2-09929BD027F2}" destId="{63C4BB5C-063A-754B-8AE5-5ABECF8E8408}" srcOrd="0" destOrd="0" presId="urn:microsoft.com/office/officeart/2005/8/layout/pyramid1"/>
    <dgm:cxn modelId="{47121428-C6C0-944E-A443-E8734EF2E6AE}" type="presParOf" srcId="{0EC10502-3894-A84E-84B2-09929BD027F2}" destId="{20CC1D69-DF98-A34D-A0CA-E633FBC5C2F3}" srcOrd="1" destOrd="0" presId="urn:microsoft.com/office/officeart/2005/8/layout/pyramid1"/>
    <dgm:cxn modelId="{7A58BE9C-AE81-6040-996E-B5B734ED7ED3}" type="presParOf" srcId="{0FA84B6B-74FB-184E-BED5-A3BA04C06A30}" destId="{626159A8-A041-3847-80FD-D3DCD944F0EC}" srcOrd="1" destOrd="0" presId="urn:microsoft.com/office/officeart/2005/8/layout/pyramid1"/>
    <dgm:cxn modelId="{776A6EDE-B252-B244-AD2E-75E20F3EB1E2}" type="presParOf" srcId="{626159A8-A041-3847-80FD-D3DCD944F0EC}" destId="{292F1FF4-42BB-BE4F-AF90-1C7389313EF1}" srcOrd="0" destOrd="0" presId="urn:microsoft.com/office/officeart/2005/8/layout/pyramid1"/>
    <dgm:cxn modelId="{D0167166-92E0-5348-8CF3-3FB54110253E}" type="presParOf" srcId="{626159A8-A041-3847-80FD-D3DCD944F0EC}" destId="{09D00DFE-774B-9C40-BD67-F6593B7B589D}" srcOrd="1" destOrd="0" presId="urn:microsoft.com/office/officeart/2005/8/layout/pyramid1"/>
    <dgm:cxn modelId="{A531235F-599F-9346-BBD7-CDF9796B6F70}" type="presParOf" srcId="{0FA84B6B-74FB-184E-BED5-A3BA04C06A30}" destId="{127C6714-ED93-B746-AC88-C4856EEA2987}" srcOrd="2" destOrd="0" presId="urn:microsoft.com/office/officeart/2005/8/layout/pyramid1"/>
    <dgm:cxn modelId="{72A9B3EF-5365-B148-938D-68D302D19396}" type="presParOf" srcId="{127C6714-ED93-B746-AC88-C4856EEA2987}" destId="{6CED63CE-E4F7-4C45-8C13-5264ED573A00}" srcOrd="0" destOrd="0" presId="urn:microsoft.com/office/officeart/2005/8/layout/pyramid1"/>
    <dgm:cxn modelId="{6F7B9DA5-00FD-944C-A91D-BE86FF33EEA5}" type="presParOf" srcId="{127C6714-ED93-B746-AC88-C4856EEA2987}" destId="{0C7D4F0F-F953-EA4A-9781-27CE990E1C19}" srcOrd="1" destOrd="0" presId="urn:microsoft.com/office/officeart/2005/8/layout/pyramid1"/>
    <dgm:cxn modelId="{A2E79AE5-E28A-6D41-A8CB-39B722AB5E77}" type="presParOf" srcId="{0FA84B6B-74FB-184E-BED5-A3BA04C06A30}" destId="{D5A67B03-3C16-F446-99D2-23F30A985D96}" srcOrd="3" destOrd="0" presId="urn:microsoft.com/office/officeart/2005/8/layout/pyramid1"/>
    <dgm:cxn modelId="{9D1BD50A-026E-FB4C-A13B-20B6050BFCBE}" type="presParOf" srcId="{D5A67B03-3C16-F446-99D2-23F30A985D96}" destId="{76B80FBE-B77C-144A-A769-52B335329187}" srcOrd="0" destOrd="0" presId="urn:microsoft.com/office/officeart/2005/8/layout/pyramid1"/>
    <dgm:cxn modelId="{BB38DC87-CF37-CF49-8281-5126D76B9FB8}" type="presParOf" srcId="{D5A67B03-3C16-F446-99D2-23F30A985D96}" destId="{571DB1E7-2340-794A-9840-B3685B58DCD8}" srcOrd="1" destOrd="0" presId="urn:microsoft.com/office/officeart/2005/8/layout/pyramid1"/>
    <dgm:cxn modelId="{B9F0B5E9-E2E2-8441-88C7-D37C9F1898EC}" type="presParOf" srcId="{0FA84B6B-74FB-184E-BED5-A3BA04C06A30}" destId="{8F8FAB2A-A1BB-5E43-9D28-C00E2E86C344}" srcOrd="4" destOrd="0" presId="urn:microsoft.com/office/officeart/2005/8/layout/pyramid1"/>
    <dgm:cxn modelId="{E1E0AA29-E0CB-FB4A-BEAC-1FED23A4DBD4}" type="presParOf" srcId="{8F8FAB2A-A1BB-5E43-9D28-C00E2E86C344}" destId="{6EEDDB7B-B8E7-D847-9C2E-B82C1E84AFED}" srcOrd="0" destOrd="0" presId="urn:microsoft.com/office/officeart/2005/8/layout/pyramid1"/>
    <dgm:cxn modelId="{1A1AD7DC-7B06-024A-8393-08E666AFF09C}" type="presParOf" srcId="{8F8FAB2A-A1BB-5E43-9D28-C00E2E86C344}" destId="{68297001-424C-5944-9F61-13DB2F21526A}" srcOrd="1" destOrd="0" presId="urn:microsoft.com/office/officeart/2005/8/layout/pyramid1"/>
    <dgm:cxn modelId="{E06A38A5-7376-924F-B9DA-77BD30118DAE}" type="presParOf" srcId="{0FA84B6B-74FB-184E-BED5-A3BA04C06A30}" destId="{9157B644-CF1C-9248-9065-3F9DC3D190B8}" srcOrd="5" destOrd="0" presId="urn:microsoft.com/office/officeart/2005/8/layout/pyramid1"/>
    <dgm:cxn modelId="{8E917DBE-68FE-C942-A941-FA8A8555BD26}" type="presParOf" srcId="{9157B644-CF1C-9248-9065-3F9DC3D190B8}" destId="{4D7D3339-A55A-A447-A0C2-36D0871A0BC3}" srcOrd="0" destOrd="0" presId="urn:microsoft.com/office/officeart/2005/8/layout/pyramid1"/>
    <dgm:cxn modelId="{9DEDA2DA-D9D1-D34B-AEA3-1B976644F408}" type="presParOf" srcId="{9157B644-CF1C-9248-9065-3F9DC3D190B8}" destId="{4D494226-7AFE-8C4A-BA1E-9B5E6A3A1BD8}" srcOrd="1" destOrd="0" presId="urn:microsoft.com/office/officeart/2005/8/layout/pyramid1"/>
    <dgm:cxn modelId="{FC341109-8773-1449-9B24-431299E2F3EA}" type="presParOf" srcId="{0FA84B6B-74FB-184E-BED5-A3BA04C06A30}" destId="{BB1101E1-F295-0049-A91E-343179CEEFBC}" srcOrd="6" destOrd="0" presId="urn:microsoft.com/office/officeart/2005/8/layout/pyramid1"/>
    <dgm:cxn modelId="{61BE62C3-2BB8-6147-8C75-B6ACFBB13D7C}" type="presParOf" srcId="{BB1101E1-F295-0049-A91E-343179CEEFBC}" destId="{F4A00279-A841-A94C-B805-E3B7F4E80938}" srcOrd="0" destOrd="0" presId="urn:microsoft.com/office/officeart/2005/8/layout/pyramid1"/>
    <dgm:cxn modelId="{8B055F62-E27B-EA44-A7CA-0766FB65D03D}" type="presParOf" srcId="{BB1101E1-F295-0049-A91E-343179CEEFBC}" destId="{CEA64DE8-42E8-8A4A-AF96-433ADE570751}" srcOrd="1" destOrd="0" presId="urn:microsoft.com/office/officeart/2005/8/layout/pyramid1"/>
    <dgm:cxn modelId="{A4267C0E-E074-9A42-A0D0-4D587582324D}" type="presParOf" srcId="{0FA84B6B-74FB-184E-BED5-A3BA04C06A30}" destId="{B2002D70-A1A6-074B-8A66-0A16E990B652}" srcOrd="7" destOrd="0" presId="urn:microsoft.com/office/officeart/2005/8/layout/pyramid1"/>
    <dgm:cxn modelId="{7F1938C0-92D6-6D42-9487-2A06322A4744}" type="presParOf" srcId="{B2002D70-A1A6-074B-8A66-0A16E990B652}" destId="{A30212A2-241B-C742-B864-595A60655376}" srcOrd="0" destOrd="0" presId="urn:microsoft.com/office/officeart/2005/8/layout/pyramid1"/>
    <dgm:cxn modelId="{56B38E83-B51C-1049-8106-511649C1ED3B}" type="presParOf" srcId="{B2002D70-A1A6-074B-8A66-0A16E990B652}" destId="{CBFACF34-B625-3C4E-8B50-2E48614F8214}" srcOrd="1" destOrd="0" presId="urn:microsoft.com/office/officeart/2005/8/layout/pyramid1"/>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4BB5C-063A-754B-8AE5-5ABECF8E8408}">
      <dsp:nvSpPr>
        <dsp:cNvPr id="0" name=""/>
        <dsp:cNvSpPr/>
      </dsp:nvSpPr>
      <dsp:spPr>
        <a:xfrm>
          <a:off x="3903755" y="0"/>
          <a:ext cx="1115358" cy="623047"/>
        </a:xfrm>
        <a:prstGeom prst="trapezoid">
          <a:avLst>
            <a:gd name="adj" fmla="val 89508"/>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dirty="0"/>
        </a:p>
      </dsp:txBody>
      <dsp:txXfrm>
        <a:off x="3903755" y="0"/>
        <a:ext cx="1115358" cy="623047"/>
      </dsp:txXfrm>
    </dsp:sp>
    <dsp:sp modelId="{292F1FF4-42BB-BE4F-AF90-1C7389313EF1}">
      <dsp:nvSpPr>
        <dsp:cNvPr id="0" name=""/>
        <dsp:cNvSpPr/>
      </dsp:nvSpPr>
      <dsp:spPr>
        <a:xfrm>
          <a:off x="3346076" y="623047"/>
          <a:ext cx="2230717" cy="623047"/>
        </a:xfrm>
        <a:prstGeom prst="trapezoid">
          <a:avLst>
            <a:gd name="adj" fmla="val 89508"/>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3736451" y="623047"/>
        <a:ext cx="1449966" cy="623047"/>
      </dsp:txXfrm>
    </dsp:sp>
    <dsp:sp modelId="{6CED63CE-E4F7-4C45-8C13-5264ED573A00}">
      <dsp:nvSpPr>
        <dsp:cNvPr id="0" name=""/>
        <dsp:cNvSpPr/>
      </dsp:nvSpPr>
      <dsp:spPr>
        <a:xfrm>
          <a:off x="2788396" y="1246094"/>
          <a:ext cx="3346076" cy="623047"/>
        </a:xfrm>
        <a:prstGeom prst="trapezoid">
          <a:avLst>
            <a:gd name="adj" fmla="val 8950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3373960" y="1246094"/>
        <a:ext cx="2174949" cy="623047"/>
      </dsp:txXfrm>
    </dsp:sp>
    <dsp:sp modelId="{76B80FBE-B77C-144A-A769-52B335329187}">
      <dsp:nvSpPr>
        <dsp:cNvPr id="0" name=""/>
        <dsp:cNvSpPr/>
      </dsp:nvSpPr>
      <dsp:spPr>
        <a:xfrm>
          <a:off x="2230717" y="1869140"/>
          <a:ext cx="4461435" cy="623047"/>
        </a:xfrm>
        <a:prstGeom prst="trapezoid">
          <a:avLst>
            <a:gd name="adj" fmla="val 8950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3011468" y="1869140"/>
        <a:ext cx="2899932" cy="623047"/>
      </dsp:txXfrm>
    </dsp:sp>
    <dsp:sp modelId="{6EEDDB7B-B8E7-D847-9C2E-B82C1E84AFED}">
      <dsp:nvSpPr>
        <dsp:cNvPr id="0" name=""/>
        <dsp:cNvSpPr/>
      </dsp:nvSpPr>
      <dsp:spPr>
        <a:xfrm>
          <a:off x="1673038" y="2492188"/>
          <a:ext cx="5576793" cy="623047"/>
        </a:xfrm>
        <a:prstGeom prst="trapezoid">
          <a:avLst>
            <a:gd name="adj" fmla="val 8950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2648977" y="2492188"/>
        <a:ext cx="3624915" cy="623047"/>
      </dsp:txXfrm>
    </dsp:sp>
    <dsp:sp modelId="{4D7D3339-A55A-A447-A0C2-36D0871A0BC3}">
      <dsp:nvSpPr>
        <dsp:cNvPr id="0" name=""/>
        <dsp:cNvSpPr/>
      </dsp:nvSpPr>
      <dsp:spPr>
        <a:xfrm>
          <a:off x="1115358" y="3115235"/>
          <a:ext cx="6692152" cy="623047"/>
        </a:xfrm>
        <a:prstGeom prst="trapezoid">
          <a:avLst>
            <a:gd name="adj" fmla="val 8950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2286485" y="3115235"/>
        <a:ext cx="4349899" cy="623047"/>
      </dsp:txXfrm>
    </dsp:sp>
    <dsp:sp modelId="{F4A00279-A841-A94C-B805-E3B7F4E80938}">
      <dsp:nvSpPr>
        <dsp:cNvPr id="0" name=""/>
        <dsp:cNvSpPr/>
      </dsp:nvSpPr>
      <dsp:spPr>
        <a:xfrm>
          <a:off x="557679" y="3738282"/>
          <a:ext cx="7807511" cy="623047"/>
        </a:xfrm>
        <a:prstGeom prst="trapezoid">
          <a:avLst>
            <a:gd name="adj" fmla="val 8950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1923993" y="3738282"/>
        <a:ext cx="5074882" cy="623047"/>
      </dsp:txXfrm>
    </dsp:sp>
    <dsp:sp modelId="{A30212A2-241B-C742-B864-595A60655376}">
      <dsp:nvSpPr>
        <dsp:cNvPr id="0" name=""/>
        <dsp:cNvSpPr/>
      </dsp:nvSpPr>
      <dsp:spPr>
        <a:xfrm>
          <a:off x="0" y="4361329"/>
          <a:ext cx="8922870" cy="623047"/>
        </a:xfrm>
        <a:prstGeom prst="trapezoid">
          <a:avLst>
            <a:gd name="adj" fmla="val 8950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endParaRPr lang="en-US" sz="3700" kern="1200"/>
        </a:p>
      </dsp:txBody>
      <dsp:txXfrm>
        <a:off x="1561502" y="4361329"/>
        <a:ext cx="5799865" cy="62304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0732894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260766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661207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ACE, adverse childhood experience.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156082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4017215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90500" marR="0" lvl="0" indent="-190500" algn="l" defTabSz="914400" rtl="0" eaLnBrk="1" fontAlgn="base" latinLnBrk="0" hangingPunct="1">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HAV, hepatitis A virus; HBV, hepatitis B virus; HPV, human papillomavirus; STI, sexually transmitted infection.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463206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76530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ART, antiretroviral therapy; LTFU, lost to follow-up; RR, relative risk.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0"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0966D5-087E-4910-BB1D-8A1E06D3AB21}"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71479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50D0D2FD-1387-4C00-AD74-22CE4867D45E}"/>
              </a:ext>
            </a:extLst>
          </p:cNvPr>
          <p:cNvSpPr>
            <a:spLocks noGrp="1" noRot="1" noChangeAspect="1" noChangeArrowheads="1" noTextEdit="1"/>
          </p:cNvSpPr>
          <p:nvPr>
            <p:ph type="sldImg"/>
          </p:nvPr>
        </p:nvSpPr>
        <p:spPr>
          <a:ln/>
        </p:spPr>
      </p:sp>
      <p:sp>
        <p:nvSpPr>
          <p:cNvPr id="71683" name="Notes Placeholder 2">
            <a:extLst>
              <a:ext uri="{FF2B5EF4-FFF2-40B4-BE49-F238E27FC236}">
                <a16:creationId xmlns:a16="http://schemas.microsoft.com/office/drawing/2014/main" id="{6CADFF96-F106-43E1-81BA-2D4C168E6A7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i="1" dirty="0">
                <a:latin typeface="Calibri" panose="020F0502020204030204" pitchFamily="34" charset="0"/>
              </a:rPr>
              <a:t>ART, antiretroviral therapy; DHHS, Department of Health and Human Services; EACS, European AIDS Clinical Society; IAS-USA, </a:t>
            </a:r>
            <a:r>
              <a:rPr lang="en-US" b="0" i="1" dirty="0">
                <a:solidFill>
                  <a:srgbClr val="4D5156"/>
                </a:solidFill>
                <a:effectLst/>
                <a:latin typeface="Roboto" panose="02000000000000000000" pitchFamily="2" charset="0"/>
              </a:rPr>
              <a:t>International Antiviral Society‒USA; WHO, World Health Organization.</a:t>
            </a:r>
            <a:endParaRPr lang="en-US" altLang="en-US" i="1" dirty="0">
              <a:latin typeface="Calibri" panose="020F0502020204030204" pitchFamily="34" charset="0"/>
            </a:endParaRPr>
          </a:p>
        </p:txBody>
      </p:sp>
      <p:sp>
        <p:nvSpPr>
          <p:cNvPr id="71684" name="Slide Number Placeholder 3">
            <a:extLst>
              <a:ext uri="{FF2B5EF4-FFF2-40B4-BE49-F238E27FC236}">
                <a16:creationId xmlns:a16="http://schemas.microsoft.com/office/drawing/2014/main" id="{8E01829D-36DA-4086-8F3E-E3A6BCF009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13901" indent="-274577">
              <a:defRPr b="1">
                <a:solidFill>
                  <a:schemeClr val="tx1"/>
                </a:solidFill>
                <a:latin typeface="Arial" panose="020B0604020202020204" pitchFamily="34" charset="0"/>
                <a:cs typeface="Arial" panose="020B0604020202020204" pitchFamily="34" charset="0"/>
              </a:defRPr>
            </a:lvl2pPr>
            <a:lvl3pPr marL="1098309" indent="-219662">
              <a:defRPr b="1">
                <a:solidFill>
                  <a:schemeClr val="tx1"/>
                </a:solidFill>
                <a:latin typeface="Arial" panose="020B0604020202020204" pitchFamily="34" charset="0"/>
                <a:cs typeface="Arial" panose="020B0604020202020204" pitchFamily="34" charset="0"/>
              </a:defRPr>
            </a:lvl3pPr>
            <a:lvl4pPr marL="1537632" indent="-219662">
              <a:defRPr b="1">
                <a:solidFill>
                  <a:schemeClr val="tx1"/>
                </a:solidFill>
                <a:latin typeface="Arial" panose="020B0604020202020204" pitchFamily="34" charset="0"/>
                <a:cs typeface="Arial" panose="020B0604020202020204" pitchFamily="34" charset="0"/>
              </a:defRPr>
            </a:lvl4pPr>
            <a:lvl5pPr marL="1976956" indent="-219662">
              <a:defRPr b="1">
                <a:solidFill>
                  <a:schemeClr val="tx1"/>
                </a:solidFill>
                <a:latin typeface="Arial" panose="020B0604020202020204" pitchFamily="34" charset="0"/>
                <a:cs typeface="Arial" panose="020B0604020202020204" pitchFamily="34" charset="0"/>
              </a:defRPr>
            </a:lvl5pPr>
            <a:lvl6pPr marL="2416279" indent="-219662"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855603" indent="-219662"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294926" indent="-219662"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734250" indent="-219662"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
                <a:srgbClr val="800080"/>
              </a:buClr>
              <a:buSzTx/>
              <a:buFontTx/>
              <a:buNone/>
              <a:tabLst/>
              <a:defRPr/>
            </a:pPr>
            <a:fld id="{877B927C-F3AC-47D6-9F28-2FC05693DC0F}" type="slidenum">
              <a:rPr kumimoji="0" lang="en-US" altLang="en-US" sz="4200" b="0" i="0" u="sng" strike="noStrike" kern="1200" cap="none" spc="0" normalizeH="0" baseline="0" noProof="0">
                <a:ln>
                  <a:noFill/>
                </a:ln>
                <a:solidFill>
                  <a:srgbClr val="1F497D"/>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
                  <a:srgbClr val="800080"/>
                </a:buClr>
                <a:buSzTx/>
                <a:buFontTx/>
                <a:buNone/>
                <a:tabLst/>
                <a:defRPr/>
              </a:pPr>
              <a:t>16</a:t>
            </a:fld>
            <a:endParaRPr kumimoji="0" lang="en-US" altLang="en-US" sz="4200" b="0" i="0" u="sng" strike="noStrike" kern="1200" cap="none" spc="0" normalizeH="0" baseline="0" noProof="0" dirty="0">
              <a:ln>
                <a:noFill/>
              </a:ln>
              <a:solidFill>
                <a:srgbClr val="1F497D"/>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1098390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6343131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red carpet with a red ribbon and gold poles&#10;&#10;Description automatically generated">
            <a:extLst>
              <a:ext uri="{FF2B5EF4-FFF2-40B4-BE49-F238E27FC236}">
                <a16:creationId xmlns:a16="http://schemas.microsoft.com/office/drawing/2014/main" id="{F4EAD695-2415-3EFF-34E6-4F963C776F5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6114256" y="3657600"/>
            <a:ext cx="6077741"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21146913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46570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00139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229947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5367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907832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1527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22320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537635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4528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2588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536864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82894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3738672"/>
      </p:ext>
    </p:extLst>
  </p:cSld>
  <p:clrMap bg1="dk2" tx1="lt1" bg2="dk1" tx2="lt2" accent1="accent1" accent2="accent2" accent3="accent3" accent4="accent4" accent5="accent5" accent6="accent6" hlink="hlink" folHlink="folHlink"/>
  <p:sldLayoutIdLst>
    <p:sldLayoutId id="2147484711" r:id="rId1"/>
    <p:sldLayoutId id="2147484712" r:id="rId2"/>
    <p:sldLayoutId id="2147484713" r:id="rId3"/>
    <p:sldLayoutId id="2147484714" r:id="rId4"/>
    <p:sldLayoutId id="2147484715" r:id="rId5"/>
    <p:sldLayoutId id="2147484716" r:id="rId6"/>
    <p:sldLayoutId id="2147484717" r:id="rId7"/>
    <p:sldLayoutId id="2147484718" r:id="rId8"/>
    <p:sldLayoutId id="2147484719" r:id="rId9"/>
    <p:sldLayoutId id="2147484720" r:id="rId10"/>
    <p:sldLayoutId id="2147484721" r:id="rId11"/>
    <p:sldLayoutId id="2147484722" r:id="rId12"/>
    <p:sldLayoutId id="214748472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dirty="0"/>
              <a:t>Starting in Care:</a:t>
            </a:r>
            <a:r>
              <a:rPr lang="en-US" altLang="en-US" sz="4000" dirty="0"/>
              <a:t> Ensuring HIV Services </a:t>
            </a:r>
            <a:br>
              <a:rPr lang="en-US" altLang="en-US" sz="4000" dirty="0"/>
            </a:br>
            <a:r>
              <a:rPr lang="en-US" altLang="en-US" sz="4000" dirty="0"/>
              <a:t>Are Inclusive and Equitable</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 in partnership with NMAC </a:t>
            </a:r>
          </a:p>
        </p:txBody>
      </p:sp>
      <p:sp>
        <p:nvSpPr>
          <p:cNvPr id="2" name="Text Box 21">
            <a:extLst>
              <a:ext uri="{FF2B5EF4-FFF2-40B4-BE49-F238E27FC236}">
                <a16:creationId xmlns:a16="http://schemas.microsoft.com/office/drawing/2014/main" id="{D22233D5-71C4-B6C5-C196-6576419C5251}"/>
              </a:ext>
            </a:extLst>
          </p:cNvPr>
          <p:cNvSpPr txBox="1">
            <a:spLocks noChangeArrowheads="1"/>
          </p:cNvSpPr>
          <p:nvPr/>
        </p:nvSpPr>
        <p:spPr bwMode="auto">
          <a:xfrm>
            <a:off x="435015" y="636926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Gilead Sciences, Inc.</a:t>
            </a:r>
          </a:p>
        </p:txBody>
      </p:sp>
      <p:pic>
        <p:nvPicPr>
          <p:cNvPr id="4" name="Picture 3" descr="A black and grey logo&#10;&#10;Description automatically generated">
            <a:extLst>
              <a:ext uri="{FF2B5EF4-FFF2-40B4-BE49-F238E27FC236}">
                <a16:creationId xmlns:a16="http://schemas.microsoft.com/office/drawing/2014/main" id="{160ECED1-304C-5DBF-B51F-7E0A212B7E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7955" y="237578"/>
            <a:ext cx="2166122" cy="8209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86F36-D418-4F6B-D579-8BAD3E1DAD0C}"/>
              </a:ext>
            </a:extLst>
          </p:cNvPr>
          <p:cNvSpPr>
            <a:spLocks noGrp="1"/>
          </p:cNvSpPr>
          <p:nvPr>
            <p:ph type="title"/>
          </p:nvPr>
        </p:nvSpPr>
        <p:spPr/>
        <p:txBody>
          <a:bodyPr/>
          <a:lstStyle/>
          <a:p>
            <a:r>
              <a:rPr lang="en-US" dirty="0"/>
              <a:t>Faculty and Disclosures</a:t>
            </a:r>
          </a:p>
        </p:txBody>
      </p:sp>
      <p:sp>
        <p:nvSpPr>
          <p:cNvPr id="3" name="Content Placeholder 2">
            <a:extLst>
              <a:ext uri="{FF2B5EF4-FFF2-40B4-BE49-F238E27FC236}">
                <a16:creationId xmlns:a16="http://schemas.microsoft.com/office/drawing/2014/main" id="{5AFC7EA2-F846-9143-F6DB-96B10F21DF6A}"/>
              </a:ext>
            </a:extLst>
          </p:cNvPr>
          <p:cNvSpPr>
            <a:spLocks noGrp="1"/>
          </p:cNvSpPr>
          <p:nvPr>
            <p:ph idx="1"/>
          </p:nvPr>
        </p:nvSpPr>
        <p:spPr/>
        <p:txBody>
          <a:bodyPr/>
          <a:lstStyle/>
          <a:p>
            <a:pPr marL="0" indent="0">
              <a:buNone/>
            </a:pPr>
            <a:r>
              <a:rPr lang="en-US" b="1" i="0" dirty="0" err="1">
                <a:solidFill>
                  <a:schemeClr val="accent3"/>
                </a:solidFill>
                <a:effectLst/>
                <a:latin typeface="+mn-lt"/>
              </a:rPr>
              <a:t>Ofole</a:t>
            </a:r>
            <a:r>
              <a:rPr lang="en-US" b="1" i="0" dirty="0">
                <a:solidFill>
                  <a:schemeClr val="accent3"/>
                </a:solidFill>
                <a:effectLst/>
                <a:latin typeface="+mn-lt"/>
              </a:rPr>
              <a:t> </a:t>
            </a:r>
            <a:r>
              <a:rPr lang="en-US" b="1" i="0" dirty="0" err="1">
                <a:solidFill>
                  <a:schemeClr val="accent3"/>
                </a:solidFill>
                <a:effectLst/>
                <a:latin typeface="+mn-lt"/>
              </a:rPr>
              <a:t>Mgbako</a:t>
            </a:r>
            <a:r>
              <a:rPr lang="en-US" b="1" i="0" dirty="0">
                <a:solidFill>
                  <a:schemeClr val="accent3"/>
                </a:solidFill>
                <a:effectLst/>
                <a:latin typeface="+mn-lt"/>
              </a:rPr>
              <a:t>, MD</a:t>
            </a:r>
            <a:br>
              <a:rPr lang="en-US" sz="2600" b="1" i="0" dirty="0">
                <a:solidFill>
                  <a:schemeClr val="accent3"/>
                </a:solidFill>
                <a:effectLst/>
                <a:latin typeface="+mn-lt"/>
              </a:rPr>
            </a:br>
            <a:r>
              <a:rPr lang="en-US" sz="2600" i="0" dirty="0">
                <a:effectLst/>
                <a:latin typeface="+mn-lt"/>
              </a:rPr>
              <a:t>Assistant Professor of Medicine and Population Health</a:t>
            </a:r>
            <a:br>
              <a:rPr lang="en-US" sz="2600" i="0" dirty="0">
                <a:effectLst/>
                <a:latin typeface="+mn-lt"/>
              </a:rPr>
            </a:br>
            <a:r>
              <a:rPr lang="en-US" sz="2600" i="0" dirty="0">
                <a:effectLst/>
                <a:latin typeface="+mn-lt"/>
              </a:rPr>
              <a:t>NYU Grossman School of Medicine</a:t>
            </a:r>
            <a:br>
              <a:rPr lang="en-US" sz="2600" i="0" dirty="0">
                <a:effectLst/>
                <a:latin typeface="+mn-lt"/>
              </a:rPr>
            </a:br>
            <a:r>
              <a:rPr lang="en-US" sz="2600" i="0" dirty="0">
                <a:effectLst/>
                <a:latin typeface="+mn-lt"/>
              </a:rPr>
              <a:t>Section Chief of Infectious Diseases, NYC Health and Hospitals/Bellevue</a:t>
            </a:r>
            <a:br>
              <a:rPr lang="en-US" sz="2600" i="0" dirty="0">
                <a:effectLst/>
                <a:latin typeface="+mn-lt"/>
              </a:rPr>
            </a:br>
            <a:r>
              <a:rPr lang="en-US" sz="2600" i="0" dirty="0">
                <a:effectLst/>
                <a:latin typeface="+mn-lt"/>
              </a:rPr>
              <a:t>Clinical Pillar Lead, NYU Institute for Excellence in Health Equity</a:t>
            </a:r>
            <a:br>
              <a:rPr lang="en-US" sz="2600" i="0" dirty="0">
                <a:effectLst/>
                <a:latin typeface="+mn-lt"/>
              </a:rPr>
            </a:br>
            <a:r>
              <a:rPr lang="en-US" sz="2600" i="0" dirty="0">
                <a:effectLst/>
                <a:latin typeface="+mn-lt"/>
              </a:rPr>
              <a:t>New York, New York</a:t>
            </a:r>
            <a:br>
              <a:rPr lang="en-US" sz="2600" i="0" dirty="0">
                <a:effectLst/>
                <a:latin typeface="+mn-lt"/>
              </a:rPr>
            </a:br>
            <a:endParaRPr lang="en-US" sz="2600" dirty="0">
              <a:solidFill>
                <a:srgbClr val="181818"/>
              </a:solidFill>
              <a:latin typeface="+mn-lt"/>
            </a:endParaRPr>
          </a:p>
          <a:p>
            <a:pPr marL="0" indent="0">
              <a:buNone/>
            </a:pPr>
            <a:r>
              <a:rPr lang="en-US" sz="2600" b="1" dirty="0" err="1">
                <a:solidFill>
                  <a:schemeClr val="accent3"/>
                </a:solidFill>
                <a:latin typeface="+mn-lt"/>
              </a:rPr>
              <a:t>Ofole</a:t>
            </a:r>
            <a:r>
              <a:rPr lang="en-US" sz="2600" b="1" dirty="0">
                <a:solidFill>
                  <a:schemeClr val="accent3"/>
                </a:solidFill>
                <a:latin typeface="+mn-lt"/>
              </a:rPr>
              <a:t> </a:t>
            </a:r>
            <a:r>
              <a:rPr lang="en-US" sz="2600" b="1" dirty="0" err="1">
                <a:solidFill>
                  <a:schemeClr val="accent3"/>
                </a:solidFill>
                <a:latin typeface="+mn-lt"/>
              </a:rPr>
              <a:t>Mgbako</a:t>
            </a:r>
            <a:r>
              <a:rPr lang="en-US" sz="2600" b="1" dirty="0">
                <a:solidFill>
                  <a:schemeClr val="accent3"/>
                </a:solidFill>
                <a:latin typeface="+mn-lt"/>
              </a:rPr>
              <a:t>, MD: </a:t>
            </a:r>
            <a:r>
              <a:rPr lang="en-US" sz="2600" i="1" dirty="0">
                <a:latin typeface="+mn-lt"/>
              </a:rPr>
              <a:t>consultant/advisor/speaker: </a:t>
            </a:r>
            <a:r>
              <a:rPr lang="en-US" sz="2600" dirty="0">
                <a:latin typeface="+mn-lt"/>
              </a:rPr>
              <a:t>Gilead.</a:t>
            </a:r>
          </a:p>
        </p:txBody>
      </p:sp>
    </p:spTree>
    <p:extLst>
      <p:ext uri="{BB962C8B-B14F-4D97-AF65-F5344CB8AC3E}">
        <p14:creationId xmlns:p14="http://schemas.microsoft.com/office/powerpoint/2010/main" val="1638678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D2015-0918-FC9E-E19C-E11D1E74F3C7}"/>
              </a:ext>
            </a:extLst>
          </p:cNvPr>
          <p:cNvSpPr>
            <a:spLocks noGrp="1"/>
          </p:cNvSpPr>
          <p:nvPr>
            <p:ph type="title"/>
          </p:nvPr>
        </p:nvSpPr>
        <p:spPr/>
        <p:txBody>
          <a:bodyPr/>
          <a:lstStyle/>
          <a:p>
            <a:r>
              <a:rPr lang="en-US" dirty="0"/>
              <a:t>Learning Objective</a:t>
            </a:r>
          </a:p>
        </p:txBody>
      </p:sp>
      <p:sp>
        <p:nvSpPr>
          <p:cNvPr id="3" name="Content Placeholder 2">
            <a:extLst>
              <a:ext uri="{FF2B5EF4-FFF2-40B4-BE49-F238E27FC236}">
                <a16:creationId xmlns:a16="http://schemas.microsoft.com/office/drawing/2014/main" id="{1D03F9AF-89A5-6D02-AE8D-F07693F2A54C}"/>
              </a:ext>
            </a:extLst>
          </p:cNvPr>
          <p:cNvSpPr>
            <a:spLocks noGrp="1"/>
          </p:cNvSpPr>
          <p:nvPr>
            <p:ph idx="1"/>
          </p:nvPr>
        </p:nvSpPr>
        <p:spPr/>
        <p:txBody>
          <a:bodyPr/>
          <a:lstStyle/>
          <a:p>
            <a:r>
              <a:rPr lang="en-US" dirty="0">
                <a:latin typeface="Calibri"/>
                <a:ea typeface="Calibri"/>
                <a:cs typeface="Calibri"/>
              </a:rPr>
              <a:t>Recognize the challenges in initiating HIV care related to such issues as stigma, beliefs, communication, and financial burden, and develop strategies to optimize clinical practice to combat these barriers</a:t>
            </a:r>
            <a:endParaRPr lang="en-US" dirty="0"/>
          </a:p>
        </p:txBody>
      </p:sp>
    </p:spTree>
    <p:extLst>
      <p:ext uri="{BB962C8B-B14F-4D97-AF65-F5344CB8AC3E}">
        <p14:creationId xmlns:p14="http://schemas.microsoft.com/office/powerpoint/2010/main" val="1897871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ular Callout 9">
            <a:extLst>
              <a:ext uri="{FF2B5EF4-FFF2-40B4-BE49-F238E27FC236}">
                <a16:creationId xmlns:a16="http://schemas.microsoft.com/office/drawing/2014/main" id="{4258CFEE-8084-703C-CD4E-145E9F226B69}"/>
              </a:ext>
            </a:extLst>
          </p:cNvPr>
          <p:cNvSpPr/>
          <p:nvPr/>
        </p:nvSpPr>
        <p:spPr bwMode="auto">
          <a:xfrm>
            <a:off x="1138891" y="1425388"/>
            <a:ext cx="7682379" cy="914400"/>
          </a:xfrm>
          <a:prstGeom prst="wedgeRoundRectCallout">
            <a:avLst>
              <a:gd name="adj1" fmla="val -1463"/>
              <a:gd name="adj2" fmla="val 113480"/>
              <a:gd name="adj3" fmla="val 16667"/>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8A1175B2-9B6A-C37B-5568-D12AEE60DEE0}"/>
              </a:ext>
            </a:extLst>
          </p:cNvPr>
          <p:cNvSpPr>
            <a:spLocks noGrp="1"/>
          </p:cNvSpPr>
          <p:nvPr>
            <p:ph type="title"/>
          </p:nvPr>
        </p:nvSpPr>
        <p:spPr>
          <a:xfrm>
            <a:off x="609759" y="238127"/>
            <a:ext cx="10872444" cy="1103313"/>
          </a:xfrm>
        </p:spPr>
        <p:txBody>
          <a:bodyPr/>
          <a:lstStyle/>
          <a:p>
            <a:r>
              <a:rPr lang="en-US" noProof="0" dirty="0"/>
              <a:t>Racial Disparities in New HIV Diagnoses</a:t>
            </a:r>
            <a:endParaRPr lang="en-US" dirty="0"/>
          </a:p>
        </p:txBody>
      </p:sp>
      <p:sp>
        <p:nvSpPr>
          <p:cNvPr id="5" name="Content Placeholder 4">
            <a:extLst>
              <a:ext uri="{FF2B5EF4-FFF2-40B4-BE49-F238E27FC236}">
                <a16:creationId xmlns:a16="http://schemas.microsoft.com/office/drawing/2014/main" id="{30983A2D-957F-8E6D-0BC3-D0FA57CBD452}"/>
              </a:ext>
            </a:extLst>
          </p:cNvPr>
          <p:cNvSpPr>
            <a:spLocks noGrp="1"/>
          </p:cNvSpPr>
          <p:nvPr>
            <p:ph idx="1"/>
          </p:nvPr>
        </p:nvSpPr>
        <p:spPr>
          <a:xfrm>
            <a:off x="1129552" y="1425389"/>
            <a:ext cx="7646895" cy="905436"/>
          </a:xfrm>
        </p:spPr>
        <p:txBody>
          <a:bodyPr anchor="ctr"/>
          <a:lstStyle/>
          <a:p>
            <a:pPr marL="0" indent="0" algn="ctr">
              <a:buNone/>
            </a:pPr>
            <a:r>
              <a:rPr lang="en-US" sz="2200" dirty="0">
                <a:solidFill>
                  <a:schemeClr val="tx1"/>
                </a:solidFill>
              </a:rPr>
              <a:t>In 2022, Black/African Americans made up approximately 12% of the US population, but represented 38% of new HIV diagnoses</a:t>
            </a:r>
          </a:p>
        </p:txBody>
      </p:sp>
      <p:sp>
        <p:nvSpPr>
          <p:cNvPr id="7" name="Text Box 11">
            <a:extLst>
              <a:ext uri="{FF2B5EF4-FFF2-40B4-BE49-F238E27FC236}">
                <a16:creationId xmlns:a16="http://schemas.microsoft.com/office/drawing/2014/main" id="{74F90710-04D9-4DAC-53FF-10293CBBF7BD}"/>
              </a:ext>
            </a:extLst>
          </p:cNvPr>
          <p:cNvSpPr txBox="1">
            <a:spLocks noChangeArrowheads="1"/>
          </p:cNvSpPr>
          <p:nvPr/>
        </p:nvSpPr>
        <p:spPr bwMode="auto">
          <a:xfrm>
            <a:off x="401511" y="6178941"/>
            <a:ext cx="7474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cs typeface="+mn-cs"/>
              </a:rPr>
              <a:t>cdc.gov/hiv-data/nhss/hiv-diagnoses-deaths-prevalence.html.</a:t>
            </a:r>
          </a:p>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hhs.gov/black-history-month/reading-list/index.html.</a:t>
            </a:r>
          </a:p>
        </p:txBody>
      </p:sp>
      <p:sp>
        <p:nvSpPr>
          <p:cNvPr id="3" name="TextBox 2">
            <a:extLst>
              <a:ext uri="{FF2B5EF4-FFF2-40B4-BE49-F238E27FC236}">
                <a16:creationId xmlns:a16="http://schemas.microsoft.com/office/drawing/2014/main" id="{58B210C0-1D4C-F8BF-63B5-FB1E52B60DD7}"/>
              </a:ext>
            </a:extLst>
          </p:cNvPr>
          <p:cNvSpPr txBox="1"/>
          <p:nvPr/>
        </p:nvSpPr>
        <p:spPr bwMode="auto">
          <a:xfrm>
            <a:off x="4796117" y="6137709"/>
            <a:ext cx="3579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effectLst/>
                <a:latin typeface="+mj-lt"/>
              </a:rPr>
              <a:t>Percent of New HIV Diagnoses (%)</a:t>
            </a:r>
            <a:endParaRPr lang="en-US" b="0" dirty="0">
              <a:solidFill>
                <a:schemeClr val="bg1"/>
              </a:solidFill>
              <a:latin typeface="+mj-lt"/>
            </a:endParaRPr>
          </a:p>
        </p:txBody>
      </p:sp>
      <p:sp>
        <p:nvSpPr>
          <p:cNvPr id="6" name="TextBox 5">
            <a:extLst>
              <a:ext uri="{FF2B5EF4-FFF2-40B4-BE49-F238E27FC236}">
                <a16:creationId xmlns:a16="http://schemas.microsoft.com/office/drawing/2014/main" id="{3A289416-386D-955B-2B8D-DA9FB8F0300E}"/>
              </a:ext>
            </a:extLst>
          </p:cNvPr>
          <p:cNvSpPr txBox="1"/>
          <p:nvPr/>
        </p:nvSpPr>
        <p:spPr bwMode="auto">
          <a:xfrm>
            <a:off x="7635128" y="2411228"/>
            <a:ext cx="1894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800" dirty="0">
                <a:solidFill>
                  <a:schemeClr val="bg1"/>
                </a:solidFill>
                <a:effectLst/>
                <a:latin typeface="+mj-lt"/>
              </a:rPr>
              <a:t>Number of new</a:t>
            </a:r>
            <a:br>
              <a:rPr lang="en-US" sz="1800" dirty="0">
                <a:solidFill>
                  <a:schemeClr val="bg1"/>
                </a:solidFill>
                <a:effectLst/>
                <a:latin typeface="+mj-lt"/>
              </a:rPr>
            </a:br>
            <a:r>
              <a:rPr lang="en-US" sz="1800" dirty="0">
                <a:solidFill>
                  <a:schemeClr val="bg1"/>
                </a:solidFill>
                <a:effectLst/>
                <a:latin typeface="+mj-lt"/>
              </a:rPr>
              <a:t>HIV diagnoses</a:t>
            </a:r>
            <a:endParaRPr lang="en-US" b="0" dirty="0">
              <a:solidFill>
                <a:schemeClr val="bg1"/>
              </a:solidFill>
              <a:latin typeface="+mj-lt"/>
            </a:endParaRPr>
          </a:p>
        </p:txBody>
      </p:sp>
      <p:cxnSp>
        <p:nvCxnSpPr>
          <p:cNvPr id="12" name="Straight Connector 11">
            <a:extLst>
              <a:ext uri="{FF2B5EF4-FFF2-40B4-BE49-F238E27FC236}">
                <a16:creationId xmlns:a16="http://schemas.microsoft.com/office/drawing/2014/main" id="{B580A902-5A18-1742-27B6-F5E78411D0A7}"/>
              </a:ext>
            </a:extLst>
          </p:cNvPr>
          <p:cNvCxnSpPr/>
          <p:nvPr/>
        </p:nvCxnSpPr>
        <p:spPr bwMode="auto">
          <a:xfrm>
            <a:off x="5208494" y="5925671"/>
            <a:ext cx="259080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A3173A40-7FEC-1480-68BB-E3E138531272}"/>
              </a:ext>
            </a:extLst>
          </p:cNvPr>
          <p:cNvCxnSpPr>
            <a:cxnSpLocks/>
          </p:cNvCxnSpPr>
          <p:nvPr/>
        </p:nvCxnSpPr>
        <p:spPr bwMode="auto">
          <a:xfrm>
            <a:off x="5208494" y="59167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54DDACA-547A-5DEB-54AF-1ECE155853D1}"/>
              </a:ext>
            </a:extLst>
          </p:cNvPr>
          <p:cNvCxnSpPr>
            <a:cxnSpLocks/>
          </p:cNvCxnSpPr>
          <p:nvPr/>
        </p:nvCxnSpPr>
        <p:spPr bwMode="auto">
          <a:xfrm>
            <a:off x="7790330" y="591670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5E4FC917-ADA7-3EB6-8737-9806B8C8BC92}"/>
              </a:ext>
            </a:extLst>
          </p:cNvPr>
          <p:cNvSpPr txBox="1"/>
          <p:nvPr/>
        </p:nvSpPr>
        <p:spPr bwMode="auto">
          <a:xfrm>
            <a:off x="5038165" y="5916707"/>
            <a:ext cx="322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7" name="TextBox 16">
            <a:extLst>
              <a:ext uri="{FF2B5EF4-FFF2-40B4-BE49-F238E27FC236}">
                <a16:creationId xmlns:a16="http://schemas.microsoft.com/office/drawing/2014/main" id="{91F15ECB-5967-177B-63F6-1DFC5B04A181}"/>
              </a:ext>
            </a:extLst>
          </p:cNvPr>
          <p:cNvSpPr txBox="1"/>
          <p:nvPr/>
        </p:nvSpPr>
        <p:spPr bwMode="auto">
          <a:xfrm>
            <a:off x="7512424" y="5916707"/>
            <a:ext cx="5647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8" name="TextBox 17">
            <a:extLst>
              <a:ext uri="{FF2B5EF4-FFF2-40B4-BE49-F238E27FC236}">
                <a16:creationId xmlns:a16="http://schemas.microsoft.com/office/drawing/2014/main" id="{8ACC6405-7F9C-EAF2-7366-3C7DAD9C3D4F}"/>
              </a:ext>
            </a:extLst>
          </p:cNvPr>
          <p:cNvSpPr txBox="1"/>
          <p:nvPr/>
        </p:nvSpPr>
        <p:spPr bwMode="auto">
          <a:xfrm>
            <a:off x="7972705" y="3074895"/>
            <a:ext cx="121920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14,553</a:t>
            </a: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12,167</a:t>
            </a: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9,112</a:t>
            </a: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1,056</a:t>
            </a: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795</a:t>
            </a: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215</a:t>
            </a:r>
          </a:p>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83</a:t>
            </a:r>
          </a:p>
        </p:txBody>
      </p:sp>
      <p:sp>
        <p:nvSpPr>
          <p:cNvPr id="19" name="TextBox 18">
            <a:extLst>
              <a:ext uri="{FF2B5EF4-FFF2-40B4-BE49-F238E27FC236}">
                <a16:creationId xmlns:a16="http://schemas.microsoft.com/office/drawing/2014/main" id="{B43A7A8A-8DE7-21AC-6B8F-4A6692B61AED}"/>
              </a:ext>
            </a:extLst>
          </p:cNvPr>
          <p:cNvSpPr txBox="1"/>
          <p:nvPr/>
        </p:nvSpPr>
        <p:spPr bwMode="auto">
          <a:xfrm>
            <a:off x="4849905" y="2761131"/>
            <a:ext cx="16674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N = 37,981</a:t>
            </a:r>
          </a:p>
        </p:txBody>
      </p:sp>
      <p:sp>
        <p:nvSpPr>
          <p:cNvPr id="20" name="TextBox 19">
            <a:extLst>
              <a:ext uri="{FF2B5EF4-FFF2-40B4-BE49-F238E27FC236}">
                <a16:creationId xmlns:a16="http://schemas.microsoft.com/office/drawing/2014/main" id="{7D143029-7939-F001-DD14-6DA5FC1E9B8C}"/>
              </a:ext>
            </a:extLst>
          </p:cNvPr>
          <p:cNvSpPr txBox="1"/>
          <p:nvPr/>
        </p:nvSpPr>
        <p:spPr bwMode="auto">
          <a:xfrm>
            <a:off x="1228165" y="3074895"/>
            <a:ext cx="3989294"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Black/African American</a:t>
            </a:r>
          </a:p>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Hispanic/Latino</a:t>
            </a:r>
          </a:p>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White</a:t>
            </a:r>
          </a:p>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Multiracial</a:t>
            </a:r>
          </a:p>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Asian</a:t>
            </a:r>
          </a:p>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American Indian/Alaska Native</a:t>
            </a:r>
          </a:p>
          <a:p>
            <a:pPr algn="r">
              <a:lnSpc>
                <a:spcPct val="100000"/>
              </a:lnSpc>
              <a:spcBef>
                <a:spcPct val="50000"/>
              </a:spcBef>
              <a:spcAft>
                <a:spcPct val="0"/>
              </a:spcAft>
              <a:buClrTx/>
              <a:buFontTx/>
              <a:buNone/>
            </a:pPr>
            <a:r>
              <a:rPr lang="en-US" dirty="0">
                <a:solidFill>
                  <a:schemeClr val="bg1"/>
                </a:solidFill>
                <a:latin typeface="Calibri" panose="020F0502020204030204" pitchFamily="34" charset="0"/>
              </a:rPr>
              <a:t>Native Hawaiian/other Pacific Islander</a:t>
            </a:r>
          </a:p>
        </p:txBody>
      </p:sp>
      <p:sp>
        <p:nvSpPr>
          <p:cNvPr id="21" name="TextBox 20">
            <a:extLst>
              <a:ext uri="{FF2B5EF4-FFF2-40B4-BE49-F238E27FC236}">
                <a16:creationId xmlns:a16="http://schemas.microsoft.com/office/drawing/2014/main" id="{E57CF912-9645-9833-46E2-4024E9A6EA4B}"/>
              </a:ext>
            </a:extLst>
          </p:cNvPr>
          <p:cNvSpPr txBox="1"/>
          <p:nvPr/>
        </p:nvSpPr>
        <p:spPr bwMode="auto">
          <a:xfrm>
            <a:off x="6185647" y="3056964"/>
            <a:ext cx="627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38%</a:t>
            </a:r>
          </a:p>
        </p:txBody>
      </p:sp>
      <p:sp>
        <p:nvSpPr>
          <p:cNvPr id="26" name="TextBox 25">
            <a:extLst>
              <a:ext uri="{FF2B5EF4-FFF2-40B4-BE49-F238E27FC236}">
                <a16:creationId xmlns:a16="http://schemas.microsoft.com/office/drawing/2014/main" id="{994B3139-8EC7-A7C9-629D-0CAE6ED09FDC}"/>
              </a:ext>
            </a:extLst>
          </p:cNvPr>
          <p:cNvSpPr txBox="1"/>
          <p:nvPr/>
        </p:nvSpPr>
        <p:spPr bwMode="auto">
          <a:xfrm>
            <a:off x="6024282" y="3467846"/>
            <a:ext cx="627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32%</a:t>
            </a:r>
          </a:p>
        </p:txBody>
      </p:sp>
      <p:sp>
        <p:nvSpPr>
          <p:cNvPr id="27" name="TextBox 26">
            <a:extLst>
              <a:ext uri="{FF2B5EF4-FFF2-40B4-BE49-F238E27FC236}">
                <a16:creationId xmlns:a16="http://schemas.microsoft.com/office/drawing/2014/main" id="{EE6C3B1B-F317-FC48-18BA-F0134627B8B7}"/>
              </a:ext>
            </a:extLst>
          </p:cNvPr>
          <p:cNvSpPr txBox="1"/>
          <p:nvPr/>
        </p:nvSpPr>
        <p:spPr bwMode="auto">
          <a:xfrm>
            <a:off x="5844989" y="3878728"/>
            <a:ext cx="627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24%</a:t>
            </a:r>
          </a:p>
        </p:txBody>
      </p:sp>
      <p:sp>
        <p:nvSpPr>
          <p:cNvPr id="28" name="TextBox 27">
            <a:extLst>
              <a:ext uri="{FF2B5EF4-FFF2-40B4-BE49-F238E27FC236}">
                <a16:creationId xmlns:a16="http://schemas.microsoft.com/office/drawing/2014/main" id="{71D2382F-FB29-9EFE-1F19-B744C188E5C1}"/>
              </a:ext>
            </a:extLst>
          </p:cNvPr>
          <p:cNvSpPr txBox="1"/>
          <p:nvPr/>
        </p:nvSpPr>
        <p:spPr bwMode="auto">
          <a:xfrm>
            <a:off x="5289176" y="4289610"/>
            <a:ext cx="627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3%</a:t>
            </a:r>
          </a:p>
        </p:txBody>
      </p:sp>
      <p:sp>
        <p:nvSpPr>
          <p:cNvPr id="29" name="TextBox 28">
            <a:extLst>
              <a:ext uri="{FF2B5EF4-FFF2-40B4-BE49-F238E27FC236}">
                <a16:creationId xmlns:a16="http://schemas.microsoft.com/office/drawing/2014/main" id="{AE2E06A8-F4E9-74B5-2DF5-AEDFEA705234}"/>
              </a:ext>
            </a:extLst>
          </p:cNvPr>
          <p:cNvSpPr txBox="1"/>
          <p:nvPr/>
        </p:nvSpPr>
        <p:spPr bwMode="auto">
          <a:xfrm>
            <a:off x="5244353" y="4700493"/>
            <a:ext cx="627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2%</a:t>
            </a:r>
          </a:p>
        </p:txBody>
      </p:sp>
      <p:sp>
        <p:nvSpPr>
          <p:cNvPr id="30" name="TextBox 29">
            <a:extLst>
              <a:ext uri="{FF2B5EF4-FFF2-40B4-BE49-F238E27FC236}">
                <a16:creationId xmlns:a16="http://schemas.microsoft.com/office/drawing/2014/main" id="{363A9376-5FA0-4C71-7F26-93C1D23AF62B}"/>
              </a:ext>
            </a:extLst>
          </p:cNvPr>
          <p:cNvSpPr txBox="1"/>
          <p:nvPr/>
        </p:nvSpPr>
        <p:spPr bwMode="auto">
          <a:xfrm>
            <a:off x="5244353" y="5111376"/>
            <a:ext cx="627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1%</a:t>
            </a:r>
          </a:p>
        </p:txBody>
      </p:sp>
      <p:sp>
        <p:nvSpPr>
          <p:cNvPr id="31" name="TextBox 30">
            <a:extLst>
              <a:ext uri="{FF2B5EF4-FFF2-40B4-BE49-F238E27FC236}">
                <a16:creationId xmlns:a16="http://schemas.microsoft.com/office/drawing/2014/main" id="{12AB62A2-20E8-90B1-7F34-E23C6F685516}"/>
              </a:ext>
            </a:extLst>
          </p:cNvPr>
          <p:cNvSpPr txBox="1"/>
          <p:nvPr/>
        </p:nvSpPr>
        <p:spPr bwMode="auto">
          <a:xfrm>
            <a:off x="5226423" y="5522259"/>
            <a:ext cx="6275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&lt;1%</a:t>
            </a:r>
          </a:p>
        </p:txBody>
      </p:sp>
      <p:grpSp>
        <p:nvGrpSpPr>
          <p:cNvPr id="34" name="Group 33">
            <a:extLst>
              <a:ext uri="{FF2B5EF4-FFF2-40B4-BE49-F238E27FC236}">
                <a16:creationId xmlns:a16="http://schemas.microsoft.com/office/drawing/2014/main" id="{FD535C52-63C4-6FCA-5846-CC276482323B}"/>
              </a:ext>
            </a:extLst>
          </p:cNvPr>
          <p:cNvGrpSpPr/>
          <p:nvPr/>
        </p:nvGrpSpPr>
        <p:grpSpPr>
          <a:xfrm>
            <a:off x="5208494" y="3119718"/>
            <a:ext cx="2563906" cy="259976"/>
            <a:chOff x="5217459" y="2940424"/>
            <a:chExt cx="2563906" cy="259976"/>
          </a:xfrm>
        </p:grpSpPr>
        <p:sp>
          <p:nvSpPr>
            <p:cNvPr id="32" name="Rectangle 31">
              <a:extLst>
                <a:ext uri="{FF2B5EF4-FFF2-40B4-BE49-F238E27FC236}">
                  <a16:creationId xmlns:a16="http://schemas.microsoft.com/office/drawing/2014/main" id="{B78F4C77-0429-DD12-CAD9-2ED6563615C1}"/>
                </a:ext>
              </a:extLst>
            </p:cNvPr>
            <p:cNvSpPr/>
            <p:nvPr/>
          </p:nvSpPr>
          <p:spPr bwMode="auto">
            <a:xfrm>
              <a:off x="5217459" y="2940424"/>
              <a:ext cx="2563906" cy="25997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58CA28B0-A0EE-FF92-890D-EB9047EFB14C}"/>
                </a:ext>
              </a:extLst>
            </p:cNvPr>
            <p:cNvSpPr/>
            <p:nvPr/>
          </p:nvSpPr>
          <p:spPr bwMode="auto">
            <a:xfrm>
              <a:off x="5217459" y="2940424"/>
              <a:ext cx="995082" cy="2599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5" name="Group 34">
            <a:extLst>
              <a:ext uri="{FF2B5EF4-FFF2-40B4-BE49-F238E27FC236}">
                <a16:creationId xmlns:a16="http://schemas.microsoft.com/office/drawing/2014/main" id="{2592810E-F009-BC9F-2E8F-50263DC35AF5}"/>
              </a:ext>
            </a:extLst>
          </p:cNvPr>
          <p:cNvGrpSpPr/>
          <p:nvPr/>
        </p:nvGrpSpPr>
        <p:grpSpPr>
          <a:xfrm>
            <a:off x="5208494" y="3529106"/>
            <a:ext cx="2563906" cy="259976"/>
            <a:chOff x="5217459" y="2940424"/>
            <a:chExt cx="2563906" cy="259976"/>
          </a:xfrm>
        </p:grpSpPr>
        <p:sp>
          <p:nvSpPr>
            <p:cNvPr id="36" name="Rectangle 35">
              <a:extLst>
                <a:ext uri="{FF2B5EF4-FFF2-40B4-BE49-F238E27FC236}">
                  <a16:creationId xmlns:a16="http://schemas.microsoft.com/office/drawing/2014/main" id="{F8F5A6EF-1E6F-C464-1A5A-FBBCE10B3C86}"/>
                </a:ext>
              </a:extLst>
            </p:cNvPr>
            <p:cNvSpPr/>
            <p:nvPr/>
          </p:nvSpPr>
          <p:spPr bwMode="auto">
            <a:xfrm>
              <a:off x="5217459" y="2940424"/>
              <a:ext cx="2563906" cy="25997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Rectangle 36">
              <a:extLst>
                <a:ext uri="{FF2B5EF4-FFF2-40B4-BE49-F238E27FC236}">
                  <a16:creationId xmlns:a16="http://schemas.microsoft.com/office/drawing/2014/main" id="{5BB6A601-B68F-E89D-B64E-689B7F1A2298}"/>
                </a:ext>
              </a:extLst>
            </p:cNvPr>
            <p:cNvSpPr/>
            <p:nvPr/>
          </p:nvSpPr>
          <p:spPr bwMode="auto">
            <a:xfrm>
              <a:off x="5217459" y="2940424"/>
              <a:ext cx="833718" cy="2599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8" name="Group 37">
            <a:extLst>
              <a:ext uri="{FF2B5EF4-FFF2-40B4-BE49-F238E27FC236}">
                <a16:creationId xmlns:a16="http://schemas.microsoft.com/office/drawing/2014/main" id="{60379CA0-E955-2317-1F00-5AEE41095273}"/>
              </a:ext>
            </a:extLst>
          </p:cNvPr>
          <p:cNvGrpSpPr/>
          <p:nvPr/>
        </p:nvGrpSpPr>
        <p:grpSpPr>
          <a:xfrm>
            <a:off x="5208494" y="3938494"/>
            <a:ext cx="2563906" cy="259976"/>
            <a:chOff x="5217459" y="2940424"/>
            <a:chExt cx="2563906" cy="259976"/>
          </a:xfrm>
        </p:grpSpPr>
        <p:sp>
          <p:nvSpPr>
            <p:cNvPr id="39" name="Rectangle 38">
              <a:extLst>
                <a:ext uri="{FF2B5EF4-FFF2-40B4-BE49-F238E27FC236}">
                  <a16:creationId xmlns:a16="http://schemas.microsoft.com/office/drawing/2014/main" id="{AF9F05D7-9C28-EEAF-94E5-1E457A8AD325}"/>
                </a:ext>
              </a:extLst>
            </p:cNvPr>
            <p:cNvSpPr/>
            <p:nvPr/>
          </p:nvSpPr>
          <p:spPr bwMode="auto">
            <a:xfrm>
              <a:off x="5217459" y="2940424"/>
              <a:ext cx="2563906" cy="25997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0B20EB77-CFEF-CFEC-E200-7B12309AE513}"/>
                </a:ext>
              </a:extLst>
            </p:cNvPr>
            <p:cNvSpPr/>
            <p:nvPr/>
          </p:nvSpPr>
          <p:spPr bwMode="auto">
            <a:xfrm>
              <a:off x="5217459" y="2940424"/>
              <a:ext cx="654424" cy="2599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C0B37C48-88DF-9F21-519E-69D5F4C7B6BB}"/>
              </a:ext>
            </a:extLst>
          </p:cNvPr>
          <p:cNvGrpSpPr/>
          <p:nvPr/>
        </p:nvGrpSpPr>
        <p:grpSpPr>
          <a:xfrm>
            <a:off x="5208494" y="4347882"/>
            <a:ext cx="2563906" cy="259976"/>
            <a:chOff x="5217459" y="2940424"/>
            <a:chExt cx="2563906" cy="259976"/>
          </a:xfrm>
        </p:grpSpPr>
        <p:sp>
          <p:nvSpPr>
            <p:cNvPr id="42" name="Rectangle 41">
              <a:extLst>
                <a:ext uri="{FF2B5EF4-FFF2-40B4-BE49-F238E27FC236}">
                  <a16:creationId xmlns:a16="http://schemas.microsoft.com/office/drawing/2014/main" id="{80C5D544-D017-F4EB-E86F-A44BA8428E2F}"/>
                </a:ext>
              </a:extLst>
            </p:cNvPr>
            <p:cNvSpPr/>
            <p:nvPr/>
          </p:nvSpPr>
          <p:spPr bwMode="auto">
            <a:xfrm>
              <a:off x="5217459" y="2940424"/>
              <a:ext cx="2563906" cy="25997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56629DF4-D35C-CFED-8C59-01D5360C7E27}"/>
                </a:ext>
              </a:extLst>
            </p:cNvPr>
            <p:cNvSpPr/>
            <p:nvPr/>
          </p:nvSpPr>
          <p:spPr bwMode="auto">
            <a:xfrm>
              <a:off x="5217459" y="2940424"/>
              <a:ext cx="104588" cy="2599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4" name="Group 43">
            <a:extLst>
              <a:ext uri="{FF2B5EF4-FFF2-40B4-BE49-F238E27FC236}">
                <a16:creationId xmlns:a16="http://schemas.microsoft.com/office/drawing/2014/main" id="{F2B48030-2BF0-0535-FD3A-F0F3AA559CB9}"/>
              </a:ext>
            </a:extLst>
          </p:cNvPr>
          <p:cNvGrpSpPr/>
          <p:nvPr/>
        </p:nvGrpSpPr>
        <p:grpSpPr>
          <a:xfrm>
            <a:off x="5208494" y="4757270"/>
            <a:ext cx="2563906" cy="259976"/>
            <a:chOff x="5217459" y="2940424"/>
            <a:chExt cx="2563906" cy="259976"/>
          </a:xfrm>
        </p:grpSpPr>
        <p:sp>
          <p:nvSpPr>
            <p:cNvPr id="45" name="Rectangle 44">
              <a:extLst>
                <a:ext uri="{FF2B5EF4-FFF2-40B4-BE49-F238E27FC236}">
                  <a16:creationId xmlns:a16="http://schemas.microsoft.com/office/drawing/2014/main" id="{61C63CAD-DFC0-ADCC-B45F-69760A85F5BD}"/>
                </a:ext>
              </a:extLst>
            </p:cNvPr>
            <p:cNvSpPr/>
            <p:nvPr/>
          </p:nvSpPr>
          <p:spPr bwMode="auto">
            <a:xfrm>
              <a:off x="5217459" y="2940424"/>
              <a:ext cx="2563906" cy="25997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F78F5A64-83D7-9100-6FE5-0A186B97191E}"/>
                </a:ext>
              </a:extLst>
            </p:cNvPr>
            <p:cNvSpPr/>
            <p:nvPr/>
          </p:nvSpPr>
          <p:spPr bwMode="auto">
            <a:xfrm>
              <a:off x="5217459" y="2940424"/>
              <a:ext cx="68730" cy="2599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B8568B11-F62E-F949-F3B9-CA06E76EE3F9}"/>
              </a:ext>
            </a:extLst>
          </p:cNvPr>
          <p:cNvGrpSpPr/>
          <p:nvPr/>
        </p:nvGrpSpPr>
        <p:grpSpPr>
          <a:xfrm>
            <a:off x="5208494" y="5166658"/>
            <a:ext cx="2563906" cy="259976"/>
            <a:chOff x="5217459" y="2940424"/>
            <a:chExt cx="2563906" cy="259976"/>
          </a:xfrm>
        </p:grpSpPr>
        <p:sp>
          <p:nvSpPr>
            <p:cNvPr id="48" name="Rectangle 47">
              <a:extLst>
                <a:ext uri="{FF2B5EF4-FFF2-40B4-BE49-F238E27FC236}">
                  <a16:creationId xmlns:a16="http://schemas.microsoft.com/office/drawing/2014/main" id="{0369045C-1EBA-D473-E7DE-BAACE2DD693C}"/>
                </a:ext>
              </a:extLst>
            </p:cNvPr>
            <p:cNvSpPr/>
            <p:nvPr/>
          </p:nvSpPr>
          <p:spPr bwMode="auto">
            <a:xfrm>
              <a:off x="5217459" y="2940424"/>
              <a:ext cx="2563906" cy="25997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813781E1-260D-8E94-6BA2-1706856B559B}"/>
                </a:ext>
              </a:extLst>
            </p:cNvPr>
            <p:cNvSpPr/>
            <p:nvPr/>
          </p:nvSpPr>
          <p:spPr bwMode="auto">
            <a:xfrm>
              <a:off x="5217459" y="2940424"/>
              <a:ext cx="56777" cy="2599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3C3D00E8-1D0B-7DD6-42DA-A3E107DBB6F6}"/>
              </a:ext>
            </a:extLst>
          </p:cNvPr>
          <p:cNvGrpSpPr/>
          <p:nvPr/>
        </p:nvGrpSpPr>
        <p:grpSpPr>
          <a:xfrm>
            <a:off x="5208494" y="5576047"/>
            <a:ext cx="2563906" cy="259976"/>
            <a:chOff x="5217459" y="2940424"/>
            <a:chExt cx="2563906" cy="259976"/>
          </a:xfrm>
        </p:grpSpPr>
        <p:sp>
          <p:nvSpPr>
            <p:cNvPr id="51" name="Rectangle 50">
              <a:extLst>
                <a:ext uri="{FF2B5EF4-FFF2-40B4-BE49-F238E27FC236}">
                  <a16:creationId xmlns:a16="http://schemas.microsoft.com/office/drawing/2014/main" id="{B79C1447-D427-B658-6473-70FA0D9434E1}"/>
                </a:ext>
              </a:extLst>
            </p:cNvPr>
            <p:cNvSpPr/>
            <p:nvPr/>
          </p:nvSpPr>
          <p:spPr bwMode="auto">
            <a:xfrm>
              <a:off x="5217459" y="2940424"/>
              <a:ext cx="2563906" cy="259976"/>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E3EDC75F-95F9-06EF-5FE9-C2D01A1693CF}"/>
                </a:ext>
              </a:extLst>
            </p:cNvPr>
            <p:cNvSpPr/>
            <p:nvPr/>
          </p:nvSpPr>
          <p:spPr bwMode="auto">
            <a:xfrm>
              <a:off x="5217459" y="2940424"/>
              <a:ext cx="45719" cy="259976"/>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9" name="Straight Connector 8">
            <a:extLst>
              <a:ext uri="{FF2B5EF4-FFF2-40B4-BE49-F238E27FC236}">
                <a16:creationId xmlns:a16="http://schemas.microsoft.com/office/drawing/2014/main" id="{2D63A3C7-063B-F22E-3FAD-8BADEF6425B0}"/>
              </a:ext>
            </a:extLst>
          </p:cNvPr>
          <p:cNvCxnSpPr/>
          <p:nvPr/>
        </p:nvCxnSpPr>
        <p:spPr bwMode="auto">
          <a:xfrm>
            <a:off x="5206729" y="3056964"/>
            <a:ext cx="0" cy="2859742"/>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648354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ounded Rectangle 33">
            <a:extLst>
              <a:ext uri="{FF2B5EF4-FFF2-40B4-BE49-F238E27FC236}">
                <a16:creationId xmlns:a16="http://schemas.microsoft.com/office/drawing/2014/main" id="{44B1F806-838D-588D-3E4F-0356A7EED361}"/>
              </a:ext>
            </a:extLst>
          </p:cNvPr>
          <p:cNvSpPr/>
          <p:nvPr/>
        </p:nvSpPr>
        <p:spPr bwMode="auto">
          <a:xfrm>
            <a:off x="3341473" y="3845011"/>
            <a:ext cx="2739081" cy="1789670"/>
          </a:xfrm>
          <a:prstGeom prst="roundRect">
            <a:avLst>
              <a:gd name="adj" fmla="val 7034"/>
            </a:avLst>
          </a:prstGeom>
          <a:solidFill>
            <a:schemeClr val="accent5">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5" name="Rounded Rectangle 34">
            <a:extLst>
              <a:ext uri="{FF2B5EF4-FFF2-40B4-BE49-F238E27FC236}">
                <a16:creationId xmlns:a16="http://schemas.microsoft.com/office/drawing/2014/main" id="{470FEBA0-2FDB-8376-7CB1-5C74316F1F4E}"/>
              </a:ext>
            </a:extLst>
          </p:cNvPr>
          <p:cNvSpPr/>
          <p:nvPr/>
        </p:nvSpPr>
        <p:spPr bwMode="auto">
          <a:xfrm>
            <a:off x="6187646" y="3845011"/>
            <a:ext cx="2739081" cy="1789670"/>
          </a:xfrm>
          <a:prstGeom prst="roundRect">
            <a:avLst>
              <a:gd name="adj" fmla="val 7034"/>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ounded Rectangle 32">
            <a:extLst>
              <a:ext uri="{FF2B5EF4-FFF2-40B4-BE49-F238E27FC236}">
                <a16:creationId xmlns:a16="http://schemas.microsoft.com/office/drawing/2014/main" id="{A6A8B0FC-3C31-C7A6-7DD3-7A4E1E6C0B03}"/>
              </a:ext>
            </a:extLst>
          </p:cNvPr>
          <p:cNvSpPr/>
          <p:nvPr/>
        </p:nvSpPr>
        <p:spPr bwMode="auto">
          <a:xfrm>
            <a:off x="495300" y="3845011"/>
            <a:ext cx="2739081" cy="1789670"/>
          </a:xfrm>
          <a:prstGeom prst="roundRect">
            <a:avLst>
              <a:gd name="adj" fmla="val 7034"/>
            </a:avLst>
          </a:prstGeom>
          <a:solidFill>
            <a:srgbClr val="C00000">
              <a:alpha val="25098"/>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ounded Rectangle 35">
            <a:extLst>
              <a:ext uri="{FF2B5EF4-FFF2-40B4-BE49-F238E27FC236}">
                <a16:creationId xmlns:a16="http://schemas.microsoft.com/office/drawing/2014/main" id="{8BC8AC60-8C35-AF33-7C51-152908EC5432}"/>
              </a:ext>
            </a:extLst>
          </p:cNvPr>
          <p:cNvSpPr/>
          <p:nvPr/>
        </p:nvSpPr>
        <p:spPr bwMode="auto">
          <a:xfrm>
            <a:off x="9033819" y="3845011"/>
            <a:ext cx="2739081" cy="1789670"/>
          </a:xfrm>
          <a:prstGeom prst="roundRect">
            <a:avLst>
              <a:gd name="adj" fmla="val 7034"/>
            </a:avLst>
          </a:prstGeom>
          <a:solidFill>
            <a:srgbClr val="92D050">
              <a:alpha val="50196"/>
            </a:srgb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ounded Rectangle 30">
            <a:extLst>
              <a:ext uri="{FF2B5EF4-FFF2-40B4-BE49-F238E27FC236}">
                <a16:creationId xmlns:a16="http://schemas.microsoft.com/office/drawing/2014/main" id="{CC6E6AB1-D929-BCD7-9800-99CF9D848D8A}"/>
              </a:ext>
            </a:extLst>
          </p:cNvPr>
          <p:cNvSpPr/>
          <p:nvPr/>
        </p:nvSpPr>
        <p:spPr bwMode="auto">
          <a:xfrm>
            <a:off x="6187646" y="1872049"/>
            <a:ext cx="2739081" cy="1789670"/>
          </a:xfrm>
          <a:prstGeom prst="roundRect">
            <a:avLst>
              <a:gd name="adj" fmla="val 7034"/>
            </a:avLst>
          </a:prstGeom>
          <a:solidFill>
            <a:schemeClr val="accent6">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ounded Rectangle 31">
            <a:extLst>
              <a:ext uri="{FF2B5EF4-FFF2-40B4-BE49-F238E27FC236}">
                <a16:creationId xmlns:a16="http://schemas.microsoft.com/office/drawing/2014/main" id="{F02BB344-7CE7-0477-5DA5-BBC7F9B9B0B6}"/>
              </a:ext>
            </a:extLst>
          </p:cNvPr>
          <p:cNvSpPr/>
          <p:nvPr/>
        </p:nvSpPr>
        <p:spPr bwMode="auto">
          <a:xfrm>
            <a:off x="9033819" y="1872049"/>
            <a:ext cx="2739081" cy="1789670"/>
          </a:xfrm>
          <a:prstGeom prst="roundRect">
            <a:avLst>
              <a:gd name="adj" fmla="val 7034"/>
            </a:avLst>
          </a:prstGeom>
          <a:solidFill>
            <a:schemeClr val="bg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Rounded Rectangle 29">
            <a:extLst>
              <a:ext uri="{FF2B5EF4-FFF2-40B4-BE49-F238E27FC236}">
                <a16:creationId xmlns:a16="http://schemas.microsoft.com/office/drawing/2014/main" id="{482BFFDE-9FDC-6138-65F7-1255DD4AA896}"/>
              </a:ext>
            </a:extLst>
          </p:cNvPr>
          <p:cNvSpPr/>
          <p:nvPr/>
        </p:nvSpPr>
        <p:spPr bwMode="auto">
          <a:xfrm>
            <a:off x="3341473" y="1872049"/>
            <a:ext cx="2739081" cy="1789670"/>
          </a:xfrm>
          <a:prstGeom prst="roundRect">
            <a:avLst>
              <a:gd name="adj" fmla="val 7034"/>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 name="Rounded Rectangle 28">
            <a:extLst>
              <a:ext uri="{FF2B5EF4-FFF2-40B4-BE49-F238E27FC236}">
                <a16:creationId xmlns:a16="http://schemas.microsoft.com/office/drawing/2014/main" id="{ED303BC4-3939-9929-6E8F-D0C4B6CD6CF0}"/>
              </a:ext>
            </a:extLst>
          </p:cNvPr>
          <p:cNvSpPr/>
          <p:nvPr/>
        </p:nvSpPr>
        <p:spPr bwMode="auto">
          <a:xfrm>
            <a:off x="495300" y="1872049"/>
            <a:ext cx="2739081" cy="1789670"/>
          </a:xfrm>
          <a:prstGeom prst="roundRect">
            <a:avLst>
              <a:gd name="adj" fmla="val 7034"/>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A0AE6BF5-5D60-98C1-264A-6B2D7D2C01BE}"/>
              </a:ext>
            </a:extLst>
          </p:cNvPr>
          <p:cNvSpPr>
            <a:spLocks noGrp="1"/>
          </p:cNvSpPr>
          <p:nvPr>
            <p:ph type="title"/>
          </p:nvPr>
        </p:nvSpPr>
        <p:spPr/>
        <p:txBody>
          <a:bodyPr/>
          <a:lstStyle/>
          <a:p>
            <a:r>
              <a:rPr lang="en-US" dirty="0"/>
              <a:t>Social Determinants of Health for New HIV Diagnoses: US Data</a:t>
            </a:r>
          </a:p>
        </p:txBody>
      </p:sp>
      <p:sp>
        <p:nvSpPr>
          <p:cNvPr id="4" name="Text Box 11">
            <a:extLst>
              <a:ext uri="{FF2B5EF4-FFF2-40B4-BE49-F238E27FC236}">
                <a16:creationId xmlns:a16="http://schemas.microsoft.com/office/drawing/2014/main" id="{F63723CD-B66B-E165-C4E2-8CC100086879}"/>
              </a:ext>
            </a:extLst>
          </p:cNvPr>
          <p:cNvSpPr txBox="1">
            <a:spLocks noChangeArrowheads="1"/>
          </p:cNvSpPr>
          <p:nvPr/>
        </p:nvSpPr>
        <p:spPr bwMode="auto">
          <a:xfrm>
            <a:off x="402238" y="6356774"/>
            <a:ext cx="7474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cs typeface="+mn-cs"/>
              </a:rPr>
              <a:t>aidsvu.org/resources/deeper-look-health-disparities-and-hiv/.</a:t>
            </a:r>
          </a:p>
        </p:txBody>
      </p:sp>
      <p:graphicFrame>
        <p:nvGraphicFramePr>
          <p:cNvPr id="6" name="Chart 5">
            <a:extLst>
              <a:ext uri="{FF2B5EF4-FFF2-40B4-BE49-F238E27FC236}">
                <a16:creationId xmlns:a16="http://schemas.microsoft.com/office/drawing/2014/main" id="{F44E88AD-A635-CCD9-5BF2-56A6B951EE2E}"/>
              </a:ext>
            </a:extLst>
          </p:cNvPr>
          <p:cNvGraphicFramePr/>
          <p:nvPr>
            <p:extLst>
              <p:ext uri="{D42A27DB-BD31-4B8C-83A1-F6EECF244321}">
                <p14:modId xmlns:p14="http://schemas.microsoft.com/office/powerpoint/2010/main" val="1396788593"/>
              </p:ext>
            </p:extLst>
          </p:nvPr>
        </p:nvGraphicFramePr>
        <p:xfrm>
          <a:off x="10173729" y="4302211"/>
          <a:ext cx="1853514" cy="123567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BCA21FF0-2E7B-9F4F-54DD-E5F20C59CDBB}"/>
              </a:ext>
            </a:extLst>
          </p:cNvPr>
          <p:cNvGraphicFramePr/>
          <p:nvPr>
            <p:extLst>
              <p:ext uri="{D42A27DB-BD31-4B8C-83A1-F6EECF244321}">
                <p14:modId xmlns:p14="http://schemas.microsoft.com/office/powerpoint/2010/main" val="4148921790"/>
              </p:ext>
            </p:extLst>
          </p:nvPr>
        </p:nvGraphicFramePr>
        <p:xfrm>
          <a:off x="1615990" y="2327191"/>
          <a:ext cx="1853514" cy="12356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536B2D02-C453-0C59-2EC0-DB21183AB10F}"/>
              </a:ext>
            </a:extLst>
          </p:cNvPr>
          <p:cNvGraphicFramePr/>
          <p:nvPr>
            <p:extLst>
              <p:ext uri="{D42A27DB-BD31-4B8C-83A1-F6EECF244321}">
                <p14:modId xmlns:p14="http://schemas.microsoft.com/office/powerpoint/2010/main" val="1101499212"/>
              </p:ext>
            </p:extLst>
          </p:nvPr>
        </p:nvGraphicFramePr>
        <p:xfrm>
          <a:off x="7374238" y="4302211"/>
          <a:ext cx="1853514" cy="12356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a:extLst>
              <a:ext uri="{FF2B5EF4-FFF2-40B4-BE49-F238E27FC236}">
                <a16:creationId xmlns:a16="http://schemas.microsoft.com/office/drawing/2014/main" id="{5A39C1B6-A1F2-E8BB-8F46-600CE5E0FF09}"/>
              </a:ext>
            </a:extLst>
          </p:cNvPr>
          <p:cNvGraphicFramePr/>
          <p:nvPr>
            <p:extLst>
              <p:ext uri="{D42A27DB-BD31-4B8C-83A1-F6EECF244321}">
                <p14:modId xmlns:p14="http://schemas.microsoft.com/office/powerpoint/2010/main" val="3462037145"/>
              </p:ext>
            </p:extLst>
          </p:nvPr>
        </p:nvGraphicFramePr>
        <p:xfrm>
          <a:off x="4445686" y="4302211"/>
          <a:ext cx="1853514" cy="1235676"/>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0" name="Chart 9">
            <a:extLst>
              <a:ext uri="{FF2B5EF4-FFF2-40B4-BE49-F238E27FC236}">
                <a16:creationId xmlns:a16="http://schemas.microsoft.com/office/drawing/2014/main" id="{715F36E5-1068-2D62-B627-A4B225B6E270}"/>
              </a:ext>
            </a:extLst>
          </p:cNvPr>
          <p:cNvGraphicFramePr/>
          <p:nvPr>
            <p:extLst>
              <p:ext uri="{D42A27DB-BD31-4B8C-83A1-F6EECF244321}">
                <p14:modId xmlns:p14="http://schemas.microsoft.com/office/powerpoint/2010/main" val="3555393032"/>
              </p:ext>
            </p:extLst>
          </p:nvPr>
        </p:nvGraphicFramePr>
        <p:xfrm>
          <a:off x="4445686" y="2327191"/>
          <a:ext cx="1853514" cy="1235676"/>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1" name="Chart 10">
            <a:extLst>
              <a:ext uri="{FF2B5EF4-FFF2-40B4-BE49-F238E27FC236}">
                <a16:creationId xmlns:a16="http://schemas.microsoft.com/office/drawing/2014/main" id="{7E823C93-1165-919A-F37E-15FA3E536A89}"/>
              </a:ext>
            </a:extLst>
          </p:cNvPr>
          <p:cNvGraphicFramePr/>
          <p:nvPr>
            <p:extLst>
              <p:ext uri="{D42A27DB-BD31-4B8C-83A1-F6EECF244321}">
                <p14:modId xmlns:p14="http://schemas.microsoft.com/office/powerpoint/2010/main" val="1281437495"/>
              </p:ext>
            </p:extLst>
          </p:nvPr>
        </p:nvGraphicFramePr>
        <p:xfrm>
          <a:off x="7374238" y="2366320"/>
          <a:ext cx="1853514" cy="1235676"/>
        </p:xfrm>
        <a:graphic>
          <a:graphicData uri="http://schemas.openxmlformats.org/drawingml/2006/chart">
            <c:chart xmlns:c="http://schemas.openxmlformats.org/drawingml/2006/chart" xmlns:r="http://schemas.openxmlformats.org/officeDocument/2006/relationships" r:id="rId8"/>
          </a:graphicData>
        </a:graphic>
      </p:graphicFrame>
      <p:sp>
        <p:nvSpPr>
          <p:cNvPr id="12" name="TextBox 11">
            <a:extLst>
              <a:ext uri="{FF2B5EF4-FFF2-40B4-BE49-F238E27FC236}">
                <a16:creationId xmlns:a16="http://schemas.microsoft.com/office/drawing/2014/main" id="{8F3181C3-E039-F690-9A55-60115AED9EF3}"/>
              </a:ext>
            </a:extLst>
          </p:cNvPr>
          <p:cNvSpPr txBox="1"/>
          <p:nvPr/>
        </p:nvSpPr>
        <p:spPr bwMode="auto">
          <a:xfrm>
            <a:off x="495301" y="1991500"/>
            <a:ext cx="2742170"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1"/>
                </a:solidFill>
                <a:latin typeface="Calibri" panose="020F0502020204030204" pitchFamily="34" charset="0"/>
              </a:rPr>
              <a:t>POVERTY</a:t>
            </a:r>
          </a:p>
        </p:txBody>
      </p:sp>
      <p:sp>
        <p:nvSpPr>
          <p:cNvPr id="13" name="TextBox 12">
            <a:extLst>
              <a:ext uri="{FF2B5EF4-FFF2-40B4-BE49-F238E27FC236}">
                <a16:creationId xmlns:a16="http://schemas.microsoft.com/office/drawing/2014/main" id="{9E90CF6E-071B-7199-02C8-B4376253F9FA}"/>
              </a:ext>
            </a:extLst>
          </p:cNvPr>
          <p:cNvSpPr txBox="1"/>
          <p:nvPr/>
        </p:nvSpPr>
        <p:spPr bwMode="auto">
          <a:xfrm>
            <a:off x="605481" y="2406420"/>
            <a:ext cx="152812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200" dirty="0">
                <a:solidFill>
                  <a:schemeClr val="accent1"/>
                </a:solidFill>
                <a:latin typeface="Calibri" panose="020F0502020204030204" pitchFamily="34" charset="0"/>
              </a:rPr>
              <a:t>12.6%</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were living in poverty</a:t>
            </a:r>
          </a:p>
        </p:txBody>
      </p:sp>
      <p:sp>
        <p:nvSpPr>
          <p:cNvPr id="14" name="TextBox 13">
            <a:extLst>
              <a:ext uri="{FF2B5EF4-FFF2-40B4-BE49-F238E27FC236}">
                <a16:creationId xmlns:a16="http://schemas.microsoft.com/office/drawing/2014/main" id="{A81C482F-0A46-33BB-A9EA-38B8CEC9DC4C}"/>
              </a:ext>
            </a:extLst>
          </p:cNvPr>
          <p:cNvSpPr txBox="1"/>
          <p:nvPr/>
        </p:nvSpPr>
        <p:spPr bwMode="auto">
          <a:xfrm>
            <a:off x="3361038" y="1991500"/>
            <a:ext cx="2669060"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3"/>
                </a:solidFill>
                <a:latin typeface="Calibri" panose="020F0502020204030204" pitchFamily="34" charset="0"/>
              </a:rPr>
              <a:t>INSURANCE</a:t>
            </a:r>
          </a:p>
        </p:txBody>
      </p:sp>
      <p:sp>
        <p:nvSpPr>
          <p:cNvPr id="15" name="TextBox 14">
            <a:extLst>
              <a:ext uri="{FF2B5EF4-FFF2-40B4-BE49-F238E27FC236}">
                <a16:creationId xmlns:a16="http://schemas.microsoft.com/office/drawing/2014/main" id="{5F241F3F-93A7-ECFC-0D77-0AC1050C2580}"/>
              </a:ext>
            </a:extLst>
          </p:cNvPr>
          <p:cNvSpPr txBox="1"/>
          <p:nvPr/>
        </p:nvSpPr>
        <p:spPr bwMode="auto">
          <a:xfrm>
            <a:off x="3517556" y="2406420"/>
            <a:ext cx="155695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200" dirty="0">
                <a:solidFill>
                  <a:schemeClr val="accent3"/>
                </a:solidFill>
                <a:latin typeface="Calibri" panose="020F0502020204030204" pitchFamily="34" charset="0"/>
              </a:rPr>
              <a:t>10.3% </a:t>
            </a:r>
            <a:r>
              <a:rPr lang="en-US" sz="1400" b="0" dirty="0">
                <a:solidFill>
                  <a:schemeClr val="bg1"/>
                </a:solidFill>
                <a:latin typeface="Calibri" panose="020F0502020204030204" pitchFamily="34" charset="0"/>
              </a:rPr>
              <a:t>(younger than</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age 65) were uninsured</a:t>
            </a:r>
          </a:p>
        </p:txBody>
      </p:sp>
      <p:sp>
        <p:nvSpPr>
          <p:cNvPr id="16" name="TextBox 15">
            <a:extLst>
              <a:ext uri="{FF2B5EF4-FFF2-40B4-BE49-F238E27FC236}">
                <a16:creationId xmlns:a16="http://schemas.microsoft.com/office/drawing/2014/main" id="{9C34E1AF-514E-28B5-7A61-C037208D9281}"/>
              </a:ext>
            </a:extLst>
          </p:cNvPr>
          <p:cNvSpPr txBox="1"/>
          <p:nvPr/>
        </p:nvSpPr>
        <p:spPr bwMode="auto">
          <a:xfrm>
            <a:off x="6219569" y="1991500"/>
            <a:ext cx="2685534"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6"/>
                </a:solidFill>
                <a:latin typeface="Calibri" panose="020F0502020204030204" pitchFamily="34" charset="0"/>
              </a:rPr>
              <a:t>EDUCATION</a:t>
            </a:r>
          </a:p>
        </p:txBody>
      </p:sp>
      <p:sp>
        <p:nvSpPr>
          <p:cNvPr id="17" name="TextBox 16">
            <a:extLst>
              <a:ext uri="{FF2B5EF4-FFF2-40B4-BE49-F238E27FC236}">
                <a16:creationId xmlns:a16="http://schemas.microsoft.com/office/drawing/2014/main" id="{C667EA0F-380A-216A-BAC7-84134C477805}"/>
              </a:ext>
            </a:extLst>
          </p:cNvPr>
          <p:cNvSpPr txBox="1"/>
          <p:nvPr/>
        </p:nvSpPr>
        <p:spPr bwMode="auto">
          <a:xfrm>
            <a:off x="6314303" y="2406420"/>
            <a:ext cx="154459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200" dirty="0">
                <a:solidFill>
                  <a:schemeClr val="accent6"/>
                </a:solidFill>
                <a:latin typeface="Calibri" panose="020F0502020204030204" pitchFamily="34" charset="0"/>
              </a:rPr>
              <a:t>88.9% </a:t>
            </a:r>
            <a:r>
              <a:rPr lang="en-US" sz="1400" b="0" dirty="0">
                <a:solidFill>
                  <a:schemeClr val="bg1"/>
                </a:solidFill>
                <a:latin typeface="Calibri" panose="020F0502020204030204" pitchFamily="34" charset="0"/>
              </a:rPr>
              <a:t>had at least a high school education</a:t>
            </a:r>
          </a:p>
        </p:txBody>
      </p:sp>
      <p:sp>
        <p:nvSpPr>
          <p:cNvPr id="18" name="TextBox 17">
            <a:extLst>
              <a:ext uri="{FF2B5EF4-FFF2-40B4-BE49-F238E27FC236}">
                <a16:creationId xmlns:a16="http://schemas.microsoft.com/office/drawing/2014/main" id="{F5BCF34C-5D00-5573-D30B-D83B7CB1C558}"/>
              </a:ext>
            </a:extLst>
          </p:cNvPr>
          <p:cNvSpPr txBox="1"/>
          <p:nvPr/>
        </p:nvSpPr>
        <p:spPr bwMode="auto">
          <a:xfrm>
            <a:off x="9061623" y="1991500"/>
            <a:ext cx="2711277"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2"/>
                </a:solidFill>
                <a:latin typeface="Calibri" panose="020F0502020204030204" pitchFamily="34" charset="0"/>
              </a:rPr>
              <a:t>HOUSEHOLD INCOME</a:t>
            </a:r>
          </a:p>
        </p:txBody>
      </p:sp>
      <p:sp>
        <p:nvSpPr>
          <p:cNvPr id="19" name="TextBox 18">
            <a:extLst>
              <a:ext uri="{FF2B5EF4-FFF2-40B4-BE49-F238E27FC236}">
                <a16:creationId xmlns:a16="http://schemas.microsoft.com/office/drawing/2014/main" id="{812F20B0-3B19-287F-2A65-77703A990388}"/>
              </a:ext>
            </a:extLst>
          </p:cNvPr>
          <p:cNvSpPr txBox="1"/>
          <p:nvPr/>
        </p:nvSpPr>
        <p:spPr bwMode="auto">
          <a:xfrm>
            <a:off x="9209903" y="2508420"/>
            <a:ext cx="25629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The median household income was</a:t>
            </a:r>
            <a:r>
              <a:rPr lang="en-US" sz="1400" dirty="0">
                <a:solidFill>
                  <a:schemeClr val="accent6">
                    <a:lumMod val="60000"/>
                    <a:lumOff val="40000"/>
                  </a:schemeClr>
                </a:solidFill>
                <a:latin typeface="Calibri" panose="020F0502020204030204" pitchFamily="34" charset="0"/>
              </a:rPr>
              <a:t> </a:t>
            </a:r>
            <a:r>
              <a:rPr lang="en-US" sz="2200" dirty="0">
                <a:solidFill>
                  <a:schemeClr val="bg2"/>
                </a:solidFill>
                <a:latin typeface="Calibri" panose="020F0502020204030204" pitchFamily="34" charset="0"/>
              </a:rPr>
              <a:t>$69,021</a:t>
            </a:r>
            <a:endParaRPr lang="en-US" sz="2200" b="0" dirty="0">
              <a:solidFill>
                <a:schemeClr val="bg2"/>
              </a:solidFill>
              <a:latin typeface="Calibri" panose="020F0502020204030204" pitchFamily="34" charset="0"/>
            </a:endParaRPr>
          </a:p>
        </p:txBody>
      </p:sp>
      <p:sp>
        <p:nvSpPr>
          <p:cNvPr id="20" name="TextBox 19">
            <a:extLst>
              <a:ext uri="{FF2B5EF4-FFF2-40B4-BE49-F238E27FC236}">
                <a16:creationId xmlns:a16="http://schemas.microsoft.com/office/drawing/2014/main" id="{38D0476B-D4CE-1B60-95D5-2795DB58EE14}"/>
              </a:ext>
            </a:extLst>
          </p:cNvPr>
          <p:cNvSpPr txBox="1"/>
          <p:nvPr/>
        </p:nvSpPr>
        <p:spPr bwMode="auto">
          <a:xfrm>
            <a:off x="3353658" y="3933565"/>
            <a:ext cx="2710248"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5">
                    <a:lumMod val="75000"/>
                  </a:schemeClr>
                </a:solidFill>
                <a:latin typeface="Calibri" panose="020F0502020204030204" pitchFamily="34" charset="0"/>
              </a:rPr>
              <a:t>UNEMPLOYMENT</a:t>
            </a:r>
          </a:p>
        </p:txBody>
      </p:sp>
      <p:sp>
        <p:nvSpPr>
          <p:cNvPr id="21" name="TextBox 20">
            <a:extLst>
              <a:ext uri="{FF2B5EF4-FFF2-40B4-BE49-F238E27FC236}">
                <a16:creationId xmlns:a16="http://schemas.microsoft.com/office/drawing/2014/main" id="{A0E4C857-334C-B740-7BAB-9876C59B2CA5}"/>
              </a:ext>
            </a:extLst>
          </p:cNvPr>
          <p:cNvSpPr txBox="1"/>
          <p:nvPr/>
        </p:nvSpPr>
        <p:spPr bwMode="auto">
          <a:xfrm>
            <a:off x="3464869" y="4500550"/>
            <a:ext cx="16673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200" dirty="0">
                <a:solidFill>
                  <a:schemeClr val="accent5">
                    <a:lumMod val="75000"/>
                  </a:schemeClr>
                </a:solidFill>
                <a:latin typeface="Calibri" panose="020F0502020204030204" pitchFamily="34" charset="0"/>
              </a:rPr>
              <a:t>5.3%</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were unemployed</a:t>
            </a:r>
          </a:p>
        </p:txBody>
      </p:sp>
      <p:sp>
        <p:nvSpPr>
          <p:cNvPr id="22" name="TextBox 21">
            <a:extLst>
              <a:ext uri="{FF2B5EF4-FFF2-40B4-BE49-F238E27FC236}">
                <a16:creationId xmlns:a16="http://schemas.microsoft.com/office/drawing/2014/main" id="{04A96C7C-3CDD-BEEE-038C-D30F7BADF8A6}"/>
              </a:ext>
            </a:extLst>
          </p:cNvPr>
          <p:cNvSpPr txBox="1"/>
          <p:nvPr/>
        </p:nvSpPr>
        <p:spPr bwMode="auto">
          <a:xfrm>
            <a:off x="501478" y="3933565"/>
            <a:ext cx="2727754"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rgbClr val="C00000"/>
                </a:solidFill>
                <a:latin typeface="Calibri" panose="020F0502020204030204" pitchFamily="34" charset="0"/>
              </a:rPr>
              <a:t>INCOME INEQUALITY</a:t>
            </a:r>
          </a:p>
        </p:txBody>
      </p:sp>
      <p:sp>
        <p:nvSpPr>
          <p:cNvPr id="23" name="TextBox 22">
            <a:extLst>
              <a:ext uri="{FF2B5EF4-FFF2-40B4-BE49-F238E27FC236}">
                <a16:creationId xmlns:a16="http://schemas.microsoft.com/office/drawing/2014/main" id="{1E9B383D-6285-FE38-E701-B1BD7EA40513}"/>
              </a:ext>
            </a:extLst>
          </p:cNvPr>
          <p:cNvSpPr txBox="1"/>
          <p:nvPr/>
        </p:nvSpPr>
        <p:spPr bwMode="auto">
          <a:xfrm>
            <a:off x="592095" y="4415479"/>
            <a:ext cx="2571235"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Gini Coefficient of </a:t>
            </a:r>
            <a:r>
              <a:rPr lang="en-US" sz="1400" dirty="0">
                <a:solidFill>
                  <a:schemeClr val="accent6">
                    <a:lumMod val="60000"/>
                    <a:lumOff val="40000"/>
                  </a:schemeClr>
                </a:solidFill>
                <a:latin typeface="Calibri" panose="020F0502020204030204" pitchFamily="34" charset="0"/>
              </a:rPr>
              <a:t> </a:t>
            </a:r>
            <a:br>
              <a:rPr lang="en-US" sz="1600" dirty="0">
                <a:solidFill>
                  <a:schemeClr val="accent6">
                    <a:lumMod val="60000"/>
                    <a:lumOff val="40000"/>
                  </a:schemeClr>
                </a:solidFill>
                <a:latin typeface="Calibri" panose="020F0502020204030204" pitchFamily="34" charset="0"/>
              </a:rPr>
            </a:br>
            <a:r>
              <a:rPr lang="en-US" sz="2200" dirty="0">
                <a:solidFill>
                  <a:srgbClr val="C00000"/>
                </a:solidFill>
                <a:latin typeface="Calibri" panose="020F0502020204030204" pitchFamily="34" charset="0"/>
              </a:rPr>
              <a:t>0.482</a:t>
            </a:r>
            <a:r>
              <a:rPr lang="en-US" sz="2200" b="0" dirty="0">
                <a:solidFill>
                  <a:srgbClr val="C00000"/>
                </a:solidFill>
                <a:latin typeface="Calibri" panose="020F0502020204030204" pitchFamily="34" charset="0"/>
              </a:rPr>
              <a:t> </a:t>
            </a:r>
            <a:br>
              <a:rPr lang="en-US" sz="16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which is a measure of income inequality</a:t>
            </a:r>
            <a:endParaRPr lang="en-US" sz="1400" b="0" dirty="0">
              <a:solidFill>
                <a:schemeClr val="bg2"/>
              </a:solidFill>
              <a:latin typeface="Calibri" panose="020F0502020204030204" pitchFamily="34" charset="0"/>
            </a:endParaRPr>
          </a:p>
        </p:txBody>
      </p:sp>
      <p:sp>
        <p:nvSpPr>
          <p:cNvPr id="24" name="TextBox 23">
            <a:extLst>
              <a:ext uri="{FF2B5EF4-FFF2-40B4-BE49-F238E27FC236}">
                <a16:creationId xmlns:a16="http://schemas.microsoft.com/office/drawing/2014/main" id="{C0F237FC-66C3-BA63-E5BC-BFF3FC3FE866}"/>
              </a:ext>
            </a:extLst>
          </p:cNvPr>
          <p:cNvSpPr txBox="1"/>
          <p:nvPr/>
        </p:nvSpPr>
        <p:spPr bwMode="auto">
          <a:xfrm>
            <a:off x="6186617" y="3933565"/>
            <a:ext cx="2734962"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2"/>
                </a:solidFill>
                <a:latin typeface="Calibri" panose="020F0502020204030204" pitchFamily="34" charset="0"/>
              </a:rPr>
              <a:t>FOOD INSECURITY</a:t>
            </a:r>
          </a:p>
        </p:txBody>
      </p:sp>
      <p:sp>
        <p:nvSpPr>
          <p:cNvPr id="25" name="TextBox 24">
            <a:extLst>
              <a:ext uri="{FF2B5EF4-FFF2-40B4-BE49-F238E27FC236}">
                <a16:creationId xmlns:a16="http://schemas.microsoft.com/office/drawing/2014/main" id="{9B1E5422-B2F3-B5DC-B103-0F4998446F29}"/>
              </a:ext>
            </a:extLst>
          </p:cNvPr>
          <p:cNvSpPr txBox="1"/>
          <p:nvPr/>
        </p:nvSpPr>
        <p:spPr bwMode="auto">
          <a:xfrm>
            <a:off x="6368708" y="4392828"/>
            <a:ext cx="1997676"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200" dirty="0">
                <a:solidFill>
                  <a:schemeClr val="accent2"/>
                </a:solidFill>
                <a:latin typeface="Calibri" panose="020F0502020204030204" pitchFamily="34" charset="0"/>
              </a:rPr>
              <a:t>10.2%</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were living with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food insecurity</a:t>
            </a:r>
          </a:p>
        </p:txBody>
      </p:sp>
      <p:sp>
        <p:nvSpPr>
          <p:cNvPr id="26" name="TextBox 25">
            <a:extLst>
              <a:ext uri="{FF2B5EF4-FFF2-40B4-BE49-F238E27FC236}">
                <a16:creationId xmlns:a16="http://schemas.microsoft.com/office/drawing/2014/main" id="{A453975B-DD41-312A-870E-8C9EA26BBF2F}"/>
              </a:ext>
            </a:extLst>
          </p:cNvPr>
          <p:cNvSpPr txBox="1"/>
          <p:nvPr/>
        </p:nvSpPr>
        <p:spPr bwMode="auto">
          <a:xfrm>
            <a:off x="9036908" y="3933565"/>
            <a:ext cx="2735992" cy="378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accent4"/>
                </a:solidFill>
                <a:latin typeface="Calibri" panose="020F0502020204030204" pitchFamily="34" charset="0"/>
              </a:rPr>
              <a:t>UNSTABLE HOUSING</a:t>
            </a:r>
          </a:p>
        </p:txBody>
      </p:sp>
      <p:sp>
        <p:nvSpPr>
          <p:cNvPr id="27" name="TextBox 26">
            <a:extLst>
              <a:ext uri="{FF2B5EF4-FFF2-40B4-BE49-F238E27FC236}">
                <a16:creationId xmlns:a16="http://schemas.microsoft.com/office/drawing/2014/main" id="{9BC089C5-1D11-9101-4C9D-78FE1035DD09}"/>
              </a:ext>
            </a:extLst>
          </p:cNvPr>
          <p:cNvSpPr txBox="1"/>
          <p:nvPr/>
        </p:nvSpPr>
        <p:spPr bwMode="auto">
          <a:xfrm>
            <a:off x="9173691" y="4252785"/>
            <a:ext cx="202976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2200" dirty="0">
                <a:solidFill>
                  <a:schemeClr val="accent4"/>
                </a:solidFill>
                <a:latin typeface="Calibri" panose="020F0502020204030204" pitchFamily="34" charset="0"/>
              </a:rPr>
              <a:t>14.3%</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experienced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unstable housing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in 2021</a:t>
            </a:r>
          </a:p>
        </p:txBody>
      </p:sp>
    </p:spTree>
    <p:extLst>
      <p:ext uri="{BB962C8B-B14F-4D97-AF65-F5344CB8AC3E}">
        <p14:creationId xmlns:p14="http://schemas.microsoft.com/office/powerpoint/2010/main" val="956112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Diagram 21">
            <a:extLst>
              <a:ext uri="{FF2B5EF4-FFF2-40B4-BE49-F238E27FC236}">
                <a16:creationId xmlns:a16="http://schemas.microsoft.com/office/drawing/2014/main" id="{ADE45D03-0030-F5EE-8F94-6EA334D85451}"/>
              </a:ext>
            </a:extLst>
          </p:cNvPr>
          <p:cNvGraphicFramePr/>
          <p:nvPr>
            <p:extLst>
              <p:ext uri="{D42A27DB-BD31-4B8C-83A1-F6EECF244321}">
                <p14:modId xmlns:p14="http://schemas.microsoft.com/office/powerpoint/2010/main" val="2907245018"/>
              </p:ext>
            </p:extLst>
          </p:nvPr>
        </p:nvGraphicFramePr>
        <p:xfrm>
          <a:off x="1395507" y="1376086"/>
          <a:ext cx="8922870" cy="4984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08697708-28E5-64A2-8024-6DCE70A21A70}"/>
              </a:ext>
            </a:extLst>
          </p:cNvPr>
          <p:cNvSpPr>
            <a:spLocks noGrp="1"/>
          </p:cNvSpPr>
          <p:nvPr>
            <p:ph type="title"/>
          </p:nvPr>
        </p:nvSpPr>
        <p:spPr/>
        <p:txBody>
          <a:bodyPr/>
          <a:lstStyle/>
          <a:p>
            <a:r>
              <a:rPr lang="en-US" dirty="0"/>
              <a:t>HIV ACEs Pyramid: Relationship Between Trauma, Oppression, Risk Behaviors, and Progression of HIV</a:t>
            </a:r>
          </a:p>
        </p:txBody>
      </p:sp>
      <p:sp>
        <p:nvSpPr>
          <p:cNvPr id="4" name="Text Box 11">
            <a:extLst>
              <a:ext uri="{FF2B5EF4-FFF2-40B4-BE49-F238E27FC236}">
                <a16:creationId xmlns:a16="http://schemas.microsoft.com/office/drawing/2014/main" id="{5E649EDC-D1E2-A146-EDF8-C2102B6D8576}"/>
              </a:ext>
            </a:extLst>
          </p:cNvPr>
          <p:cNvSpPr txBox="1">
            <a:spLocks noChangeArrowheads="1"/>
          </p:cNvSpPr>
          <p:nvPr/>
        </p:nvSpPr>
        <p:spPr bwMode="auto">
          <a:xfrm>
            <a:off x="401172" y="6363268"/>
            <a:ext cx="7474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cs typeface="+mn-cs"/>
              </a:rPr>
              <a:t>nastad.org/sites/default/files/2021-12/PDF-Trauma-Informed-Approaches.pdf.</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10" name="Group 9">
            <a:extLst>
              <a:ext uri="{FF2B5EF4-FFF2-40B4-BE49-F238E27FC236}">
                <a16:creationId xmlns:a16="http://schemas.microsoft.com/office/drawing/2014/main" id="{3BE63D20-96ED-7754-95F1-1D404F7DCBC8}"/>
              </a:ext>
            </a:extLst>
          </p:cNvPr>
          <p:cNvGrpSpPr/>
          <p:nvPr/>
        </p:nvGrpSpPr>
        <p:grpSpPr>
          <a:xfrm rot="18738261">
            <a:off x="439518" y="3496337"/>
            <a:ext cx="5754909" cy="475129"/>
            <a:chOff x="717549" y="2653553"/>
            <a:chExt cx="4042710" cy="475129"/>
          </a:xfrm>
        </p:grpSpPr>
        <p:sp>
          <p:nvSpPr>
            <p:cNvPr id="8" name="Right Arrow 7">
              <a:extLst>
                <a:ext uri="{FF2B5EF4-FFF2-40B4-BE49-F238E27FC236}">
                  <a16:creationId xmlns:a16="http://schemas.microsoft.com/office/drawing/2014/main" id="{EC47507D-4188-7070-E1E5-310DD4BD626B}"/>
                </a:ext>
              </a:extLst>
            </p:cNvPr>
            <p:cNvSpPr/>
            <p:nvPr/>
          </p:nvSpPr>
          <p:spPr bwMode="auto">
            <a:xfrm>
              <a:off x="717550" y="2653553"/>
              <a:ext cx="4042709" cy="475129"/>
            </a:xfrm>
            <a:prstGeom prst="rightArrow">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TextBox 8">
              <a:extLst>
                <a:ext uri="{FF2B5EF4-FFF2-40B4-BE49-F238E27FC236}">
                  <a16:creationId xmlns:a16="http://schemas.microsoft.com/office/drawing/2014/main" id="{6E17DD4A-B243-6A44-B9AF-F52DD96DE76E}"/>
                </a:ext>
              </a:extLst>
            </p:cNvPr>
            <p:cNvSpPr txBox="1"/>
            <p:nvPr/>
          </p:nvSpPr>
          <p:spPr bwMode="auto">
            <a:xfrm>
              <a:off x="717549" y="2725271"/>
              <a:ext cx="401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IMPLICIT BIAS</a:t>
              </a:r>
            </a:p>
          </p:txBody>
        </p:sp>
      </p:grpSp>
      <p:grpSp>
        <p:nvGrpSpPr>
          <p:cNvPr id="14" name="Group 13">
            <a:extLst>
              <a:ext uri="{FF2B5EF4-FFF2-40B4-BE49-F238E27FC236}">
                <a16:creationId xmlns:a16="http://schemas.microsoft.com/office/drawing/2014/main" id="{5F04D01B-63C9-0C90-EBDD-C0F4E516703C}"/>
              </a:ext>
            </a:extLst>
          </p:cNvPr>
          <p:cNvGrpSpPr/>
          <p:nvPr/>
        </p:nvGrpSpPr>
        <p:grpSpPr>
          <a:xfrm rot="13633453">
            <a:off x="5495694" y="3531378"/>
            <a:ext cx="5907519" cy="475129"/>
            <a:chOff x="6698877" y="2384612"/>
            <a:chExt cx="4042710" cy="475129"/>
          </a:xfrm>
        </p:grpSpPr>
        <p:sp>
          <p:nvSpPr>
            <p:cNvPr id="12" name="Right Arrow 11">
              <a:extLst>
                <a:ext uri="{FF2B5EF4-FFF2-40B4-BE49-F238E27FC236}">
                  <a16:creationId xmlns:a16="http://schemas.microsoft.com/office/drawing/2014/main" id="{050968A9-D22D-8EAE-0D82-A6250C21FA58}"/>
                </a:ext>
              </a:extLst>
            </p:cNvPr>
            <p:cNvSpPr/>
            <p:nvPr/>
          </p:nvSpPr>
          <p:spPr bwMode="auto">
            <a:xfrm>
              <a:off x="6698878" y="2384612"/>
              <a:ext cx="4042709" cy="475129"/>
            </a:xfrm>
            <a:prstGeom prst="rightArrow">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TextBox 12">
              <a:extLst>
                <a:ext uri="{FF2B5EF4-FFF2-40B4-BE49-F238E27FC236}">
                  <a16:creationId xmlns:a16="http://schemas.microsoft.com/office/drawing/2014/main" id="{087EB4F1-8C69-C4ED-C6B6-3D4770E88FA1}"/>
                </a:ext>
              </a:extLst>
            </p:cNvPr>
            <p:cNvSpPr txBox="1"/>
            <p:nvPr/>
          </p:nvSpPr>
          <p:spPr bwMode="auto">
            <a:xfrm rot="10800000">
              <a:off x="6698877" y="2456330"/>
              <a:ext cx="40158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EPIGENETICS</a:t>
              </a:r>
            </a:p>
          </p:txBody>
        </p:sp>
      </p:grpSp>
      <p:sp>
        <p:nvSpPr>
          <p:cNvPr id="15" name="TextBox 14">
            <a:extLst>
              <a:ext uri="{FF2B5EF4-FFF2-40B4-BE49-F238E27FC236}">
                <a16:creationId xmlns:a16="http://schemas.microsoft.com/office/drawing/2014/main" id="{6819F187-0AC5-7390-7AEE-76E3A717EEF6}"/>
              </a:ext>
            </a:extLst>
          </p:cNvPr>
          <p:cNvSpPr txBox="1"/>
          <p:nvPr/>
        </p:nvSpPr>
        <p:spPr bwMode="auto">
          <a:xfrm>
            <a:off x="5143498" y="1613651"/>
            <a:ext cx="145900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Virally Unsuppressed, Opportunistic Infections, Poor Quality of Life</a:t>
            </a:r>
          </a:p>
        </p:txBody>
      </p:sp>
      <p:sp>
        <p:nvSpPr>
          <p:cNvPr id="16" name="TextBox 15">
            <a:extLst>
              <a:ext uri="{FF2B5EF4-FFF2-40B4-BE49-F238E27FC236}">
                <a16:creationId xmlns:a16="http://schemas.microsoft.com/office/drawing/2014/main" id="{3C51F87F-975B-E49D-CDF8-05FD5620BEC3}"/>
              </a:ext>
            </a:extLst>
          </p:cNvPr>
          <p:cNvSpPr txBox="1"/>
          <p:nvPr/>
        </p:nvSpPr>
        <p:spPr bwMode="auto">
          <a:xfrm>
            <a:off x="4480110" y="2716308"/>
            <a:ext cx="27857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HIV Infection, Behavioral Health Disorders, Disability &amp; Social Problems</a:t>
            </a:r>
          </a:p>
        </p:txBody>
      </p:sp>
      <p:sp>
        <p:nvSpPr>
          <p:cNvPr id="17" name="TextBox 16">
            <a:extLst>
              <a:ext uri="{FF2B5EF4-FFF2-40B4-BE49-F238E27FC236}">
                <a16:creationId xmlns:a16="http://schemas.microsoft.com/office/drawing/2014/main" id="{EAFA1449-A61B-76FF-DE9A-26A1949877A5}"/>
              </a:ext>
            </a:extLst>
          </p:cNvPr>
          <p:cNvSpPr txBox="1"/>
          <p:nvPr/>
        </p:nvSpPr>
        <p:spPr bwMode="auto">
          <a:xfrm>
            <a:off x="4426321" y="3325909"/>
            <a:ext cx="28933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Adoption of HIV-Related</a:t>
            </a:r>
            <a:br>
              <a:rPr lang="en-US" sz="1200" b="0" dirty="0">
                <a:latin typeface="Calibri" panose="020F0502020204030204" pitchFamily="34" charset="0"/>
              </a:rPr>
            </a:br>
            <a:r>
              <a:rPr lang="en-US" sz="1200" b="0" dirty="0">
                <a:latin typeface="Calibri" panose="020F0502020204030204" pitchFamily="34" charset="0"/>
              </a:rPr>
              <a:t>Risk Behaviors</a:t>
            </a:r>
          </a:p>
        </p:txBody>
      </p:sp>
      <p:sp>
        <p:nvSpPr>
          <p:cNvPr id="18" name="TextBox 17">
            <a:extLst>
              <a:ext uri="{FF2B5EF4-FFF2-40B4-BE49-F238E27FC236}">
                <a16:creationId xmlns:a16="http://schemas.microsoft.com/office/drawing/2014/main" id="{E4155AE1-491D-431F-9FE0-737A275D1229}"/>
              </a:ext>
            </a:extLst>
          </p:cNvPr>
          <p:cNvSpPr txBox="1"/>
          <p:nvPr/>
        </p:nvSpPr>
        <p:spPr bwMode="auto">
          <a:xfrm>
            <a:off x="4196601" y="4043087"/>
            <a:ext cx="3352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Social, Emotional, and Cognitive Impairment</a:t>
            </a:r>
          </a:p>
        </p:txBody>
      </p:sp>
      <p:sp>
        <p:nvSpPr>
          <p:cNvPr id="19" name="TextBox 18">
            <a:extLst>
              <a:ext uri="{FF2B5EF4-FFF2-40B4-BE49-F238E27FC236}">
                <a16:creationId xmlns:a16="http://schemas.microsoft.com/office/drawing/2014/main" id="{B92FA2AC-1464-32D4-C67A-1CDB407306F1}"/>
              </a:ext>
            </a:extLst>
          </p:cNvPr>
          <p:cNvSpPr txBox="1"/>
          <p:nvPr/>
        </p:nvSpPr>
        <p:spPr bwMode="auto">
          <a:xfrm>
            <a:off x="3632944" y="4554073"/>
            <a:ext cx="44801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Micro and Macro Aggression, Complex Trauma, ACEs, International Homophobia and Transphobia, HIV-Related Stigma</a:t>
            </a:r>
          </a:p>
        </p:txBody>
      </p:sp>
      <p:sp>
        <p:nvSpPr>
          <p:cNvPr id="20" name="TextBox 19">
            <a:extLst>
              <a:ext uri="{FF2B5EF4-FFF2-40B4-BE49-F238E27FC236}">
                <a16:creationId xmlns:a16="http://schemas.microsoft.com/office/drawing/2014/main" id="{7CA8C4B9-B2FC-1142-3B4B-4A92F4C3CA2C}"/>
              </a:ext>
            </a:extLst>
          </p:cNvPr>
          <p:cNvSpPr txBox="1"/>
          <p:nvPr/>
        </p:nvSpPr>
        <p:spPr bwMode="auto">
          <a:xfrm>
            <a:off x="3292287" y="5280216"/>
            <a:ext cx="51614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Structural Racism, Heteronormativity, Sexism, Gender Binary</a:t>
            </a:r>
          </a:p>
        </p:txBody>
      </p:sp>
      <p:sp>
        <p:nvSpPr>
          <p:cNvPr id="21" name="TextBox 20">
            <a:extLst>
              <a:ext uri="{FF2B5EF4-FFF2-40B4-BE49-F238E27FC236}">
                <a16:creationId xmlns:a16="http://schemas.microsoft.com/office/drawing/2014/main" id="{A42F4FD0-E997-7A37-F87A-3D4434D640D6}"/>
              </a:ext>
            </a:extLst>
          </p:cNvPr>
          <p:cNvSpPr txBox="1"/>
          <p:nvPr/>
        </p:nvSpPr>
        <p:spPr bwMode="auto">
          <a:xfrm>
            <a:off x="3976966" y="5801383"/>
            <a:ext cx="37920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algn="ctr">
              <a:lnSpc>
                <a:spcPct val="100000"/>
              </a:lnSpc>
              <a:spcBef>
                <a:spcPct val="50000"/>
              </a:spcBef>
              <a:spcAft>
                <a:spcPct val="0"/>
              </a:spcAft>
              <a:buClrTx/>
              <a:buFontTx/>
              <a:buNone/>
            </a:pPr>
            <a:r>
              <a:rPr lang="en-US" sz="1200" b="0" dirty="0">
                <a:latin typeface="Calibri" panose="020F0502020204030204" pitchFamily="34" charset="0"/>
              </a:rPr>
              <a:t>Intergenerational Transmission of Trauma</a:t>
            </a:r>
            <a:br>
              <a:rPr lang="en-US" sz="1200" b="0" dirty="0">
                <a:latin typeface="Calibri" panose="020F0502020204030204" pitchFamily="34" charset="0"/>
              </a:rPr>
            </a:br>
            <a:r>
              <a:rPr lang="en-US" sz="1200" b="0" dirty="0">
                <a:latin typeface="Calibri" panose="020F0502020204030204" pitchFamily="34" charset="0"/>
              </a:rPr>
              <a:t>Historical Trauma</a:t>
            </a:r>
          </a:p>
        </p:txBody>
      </p:sp>
    </p:spTree>
    <p:extLst>
      <p:ext uri="{BB962C8B-B14F-4D97-AF65-F5344CB8AC3E}">
        <p14:creationId xmlns:p14="http://schemas.microsoft.com/office/powerpoint/2010/main" val="1637788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15E3179-1CC1-6D94-61BC-A61C6FAC8ACB}"/>
              </a:ext>
            </a:extLst>
          </p:cNvPr>
          <p:cNvSpPr/>
          <p:nvPr/>
        </p:nvSpPr>
        <p:spPr bwMode="auto">
          <a:xfrm>
            <a:off x="2716306" y="1600200"/>
            <a:ext cx="968188" cy="244288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Rectangle 16">
            <a:extLst>
              <a:ext uri="{FF2B5EF4-FFF2-40B4-BE49-F238E27FC236}">
                <a16:creationId xmlns:a16="http://schemas.microsoft.com/office/drawing/2014/main" id="{5F27A0AD-088C-444F-AF7D-3F364385978A}"/>
              </a:ext>
            </a:extLst>
          </p:cNvPr>
          <p:cNvSpPr/>
          <p:nvPr/>
        </p:nvSpPr>
        <p:spPr bwMode="auto">
          <a:xfrm>
            <a:off x="4101353" y="2061882"/>
            <a:ext cx="968188" cy="198120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Rectangle 17">
            <a:extLst>
              <a:ext uri="{FF2B5EF4-FFF2-40B4-BE49-F238E27FC236}">
                <a16:creationId xmlns:a16="http://schemas.microsoft.com/office/drawing/2014/main" id="{7FCA7CA6-1105-7950-D7B5-3C9C73FD39E5}"/>
              </a:ext>
            </a:extLst>
          </p:cNvPr>
          <p:cNvSpPr/>
          <p:nvPr/>
        </p:nvSpPr>
        <p:spPr bwMode="auto">
          <a:xfrm>
            <a:off x="5486400" y="2142564"/>
            <a:ext cx="968188" cy="19005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Rectangle 18">
            <a:extLst>
              <a:ext uri="{FF2B5EF4-FFF2-40B4-BE49-F238E27FC236}">
                <a16:creationId xmlns:a16="http://schemas.microsoft.com/office/drawing/2014/main" id="{40EA554B-EC46-90DE-6ECE-BB666B4ECEAC}"/>
              </a:ext>
            </a:extLst>
          </p:cNvPr>
          <p:cNvSpPr/>
          <p:nvPr/>
        </p:nvSpPr>
        <p:spPr bwMode="auto">
          <a:xfrm>
            <a:off x="6871447" y="2537012"/>
            <a:ext cx="968188" cy="150607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Rectangle 19">
            <a:extLst>
              <a:ext uri="{FF2B5EF4-FFF2-40B4-BE49-F238E27FC236}">
                <a16:creationId xmlns:a16="http://schemas.microsoft.com/office/drawing/2014/main" id="{80EA7F34-7B6E-A5D8-5CD5-20CB19A191EC}"/>
              </a:ext>
            </a:extLst>
          </p:cNvPr>
          <p:cNvSpPr/>
          <p:nvPr/>
        </p:nvSpPr>
        <p:spPr bwMode="auto">
          <a:xfrm>
            <a:off x="8256494" y="2752164"/>
            <a:ext cx="968188" cy="129091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Rectangle 7">
            <a:extLst>
              <a:ext uri="{FF2B5EF4-FFF2-40B4-BE49-F238E27FC236}">
                <a16:creationId xmlns:a16="http://schemas.microsoft.com/office/drawing/2014/main" id="{DB8205B6-8B19-4ED4-BB6B-3E12763FAEE5}"/>
              </a:ext>
            </a:extLst>
          </p:cNvPr>
          <p:cNvSpPr/>
          <p:nvPr/>
        </p:nvSpPr>
        <p:spPr bwMode="auto">
          <a:xfrm>
            <a:off x="2563906" y="2895601"/>
            <a:ext cx="1308847" cy="1147482"/>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latin typeface="Calibri" panose="020F0502020204030204" pitchFamily="34" charset="0"/>
            </a:endParaRPr>
          </a:p>
        </p:txBody>
      </p:sp>
      <p:sp>
        <p:nvSpPr>
          <p:cNvPr id="2" name="Title 1">
            <a:extLst>
              <a:ext uri="{FF2B5EF4-FFF2-40B4-BE49-F238E27FC236}">
                <a16:creationId xmlns:a16="http://schemas.microsoft.com/office/drawing/2014/main" id="{F8ED9DE5-D16A-19C8-17DB-53732475A9AD}"/>
              </a:ext>
            </a:extLst>
          </p:cNvPr>
          <p:cNvSpPr>
            <a:spLocks noGrp="1"/>
          </p:cNvSpPr>
          <p:nvPr>
            <p:ph type="title"/>
          </p:nvPr>
        </p:nvSpPr>
        <p:spPr>
          <a:xfrm>
            <a:off x="609759" y="238127"/>
            <a:ext cx="11141055" cy="1103313"/>
          </a:xfrm>
        </p:spPr>
        <p:txBody>
          <a:bodyPr/>
          <a:lstStyle/>
          <a:p>
            <a:r>
              <a:rPr lang="en-US" dirty="0"/>
              <a:t>Trauma and the HIV Care Continuum</a:t>
            </a:r>
          </a:p>
        </p:txBody>
      </p:sp>
      <p:sp>
        <p:nvSpPr>
          <p:cNvPr id="4" name="Text Box 11">
            <a:extLst>
              <a:ext uri="{FF2B5EF4-FFF2-40B4-BE49-F238E27FC236}">
                <a16:creationId xmlns:a16="http://schemas.microsoft.com/office/drawing/2014/main" id="{0FF1D821-3979-4FD2-8DEA-DF3B57A63BBB}"/>
              </a:ext>
            </a:extLst>
          </p:cNvPr>
          <p:cNvSpPr txBox="1">
            <a:spLocks noChangeArrowheads="1"/>
          </p:cNvSpPr>
          <p:nvPr/>
        </p:nvSpPr>
        <p:spPr bwMode="auto">
          <a:xfrm>
            <a:off x="410137" y="6354642"/>
            <a:ext cx="7474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cs typeface="+mn-cs"/>
              </a:rPr>
              <a:t>nastad.org/sites/default/files/2021-12/PDF-Trauma-Informed-Approaches.pdf.</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6" name="TextBox 5">
            <a:extLst>
              <a:ext uri="{FF2B5EF4-FFF2-40B4-BE49-F238E27FC236}">
                <a16:creationId xmlns:a16="http://schemas.microsoft.com/office/drawing/2014/main" id="{4531213A-0466-3A89-FD5F-33D0FCFDF730}"/>
              </a:ext>
            </a:extLst>
          </p:cNvPr>
          <p:cNvSpPr txBox="1"/>
          <p:nvPr/>
        </p:nvSpPr>
        <p:spPr bwMode="auto">
          <a:xfrm>
            <a:off x="1810871" y="4903696"/>
            <a:ext cx="4231342" cy="105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500"/>
              </a:spcBef>
              <a:spcAft>
                <a:spcPct val="0"/>
              </a:spcAft>
              <a:buClrTx/>
              <a:buFont typeface="Wingdings" pitchFamily="2" charset="2"/>
              <a:buChar char="§"/>
            </a:pPr>
            <a:r>
              <a:rPr lang="en-US" b="0" dirty="0">
                <a:solidFill>
                  <a:schemeClr val="bg1"/>
                </a:solidFill>
                <a:latin typeface="Calibri" panose="020F0502020204030204" pitchFamily="34" charset="0"/>
              </a:rPr>
              <a:t>HIV Care (invasive procedures, staff)</a:t>
            </a:r>
          </a:p>
          <a:p>
            <a:pPr marL="285750" indent="-285750" algn="l">
              <a:lnSpc>
                <a:spcPct val="100000"/>
              </a:lnSpc>
              <a:spcBef>
                <a:spcPts val="500"/>
              </a:spcBef>
              <a:spcAft>
                <a:spcPct val="0"/>
              </a:spcAft>
              <a:buClrTx/>
              <a:buFont typeface="Wingdings" pitchFamily="2" charset="2"/>
              <a:buChar char="§"/>
            </a:pPr>
            <a:r>
              <a:rPr lang="en-US" b="0" dirty="0">
                <a:solidFill>
                  <a:schemeClr val="bg1"/>
                </a:solidFill>
                <a:latin typeface="Calibri" panose="020F0502020204030204" pitchFamily="34" charset="0"/>
              </a:rPr>
              <a:t>Systemic abuse and/or insensitivity</a:t>
            </a:r>
          </a:p>
          <a:p>
            <a:pPr marL="285750" indent="-285750" algn="l">
              <a:lnSpc>
                <a:spcPct val="100000"/>
              </a:lnSpc>
              <a:spcBef>
                <a:spcPts val="500"/>
              </a:spcBef>
              <a:spcAft>
                <a:spcPct val="0"/>
              </a:spcAft>
              <a:buClrTx/>
              <a:buFont typeface="Wingdings" pitchFamily="2" charset="2"/>
              <a:buChar char="§"/>
            </a:pPr>
            <a:r>
              <a:rPr lang="en-US" b="0" dirty="0">
                <a:solidFill>
                  <a:schemeClr val="bg1"/>
                </a:solidFill>
                <a:latin typeface="Calibri" panose="020F0502020204030204" pitchFamily="34" charset="0"/>
              </a:rPr>
              <a:t>Cost of care and benefits navigation</a:t>
            </a:r>
          </a:p>
        </p:txBody>
      </p:sp>
      <p:sp>
        <p:nvSpPr>
          <p:cNvPr id="7" name="TextBox 6">
            <a:extLst>
              <a:ext uri="{FF2B5EF4-FFF2-40B4-BE49-F238E27FC236}">
                <a16:creationId xmlns:a16="http://schemas.microsoft.com/office/drawing/2014/main" id="{B920D59D-A7F1-9B34-4CC2-A5448C673790}"/>
              </a:ext>
            </a:extLst>
          </p:cNvPr>
          <p:cNvSpPr txBox="1"/>
          <p:nvPr/>
        </p:nvSpPr>
        <p:spPr bwMode="auto">
          <a:xfrm>
            <a:off x="6149787" y="4903696"/>
            <a:ext cx="5111248" cy="139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500"/>
              </a:spcBef>
              <a:spcAft>
                <a:spcPct val="0"/>
              </a:spcAft>
              <a:buClrTx/>
              <a:buFont typeface="Wingdings" pitchFamily="2" charset="2"/>
              <a:buChar char="§"/>
            </a:pPr>
            <a:r>
              <a:rPr lang="en-US" b="0" dirty="0">
                <a:solidFill>
                  <a:schemeClr val="bg1"/>
                </a:solidFill>
                <a:latin typeface="Calibri" panose="020F0502020204030204" pitchFamily="34" charset="0"/>
              </a:rPr>
              <a:t>Obstacles to care</a:t>
            </a:r>
          </a:p>
          <a:p>
            <a:pPr marL="285750" indent="-285750" algn="l">
              <a:lnSpc>
                <a:spcPct val="100000"/>
              </a:lnSpc>
              <a:spcBef>
                <a:spcPts val="500"/>
              </a:spcBef>
              <a:spcAft>
                <a:spcPct val="0"/>
              </a:spcAft>
              <a:buClrTx/>
              <a:buFont typeface="Wingdings" pitchFamily="2" charset="2"/>
              <a:buChar char="§"/>
            </a:pPr>
            <a:r>
              <a:rPr lang="en-US" b="0" dirty="0">
                <a:solidFill>
                  <a:schemeClr val="bg1"/>
                </a:solidFill>
                <a:latin typeface="Calibri" panose="020F0502020204030204" pitchFamily="34" charset="0"/>
              </a:rPr>
              <a:t>Hypervigilance of labs, diet, </a:t>
            </a:r>
            <a:r>
              <a:rPr lang="en-US" b="0" dirty="0" err="1">
                <a:solidFill>
                  <a:schemeClr val="bg1"/>
                </a:solidFill>
                <a:latin typeface="Calibri" panose="020F0502020204030204" pitchFamily="34" charset="0"/>
              </a:rPr>
              <a:t>etc</a:t>
            </a:r>
            <a:endParaRPr lang="en-US" b="0" dirty="0">
              <a:solidFill>
                <a:schemeClr val="bg1"/>
              </a:solidFill>
              <a:latin typeface="Calibri" panose="020F0502020204030204" pitchFamily="34" charset="0"/>
            </a:endParaRPr>
          </a:p>
          <a:p>
            <a:pPr marL="285750" indent="-285750" algn="l">
              <a:lnSpc>
                <a:spcPct val="100000"/>
              </a:lnSpc>
              <a:spcBef>
                <a:spcPts val="500"/>
              </a:spcBef>
              <a:spcAft>
                <a:spcPct val="0"/>
              </a:spcAft>
              <a:buClrTx/>
              <a:buFont typeface="Wingdings" pitchFamily="2" charset="2"/>
              <a:buChar char="§"/>
            </a:pPr>
            <a:r>
              <a:rPr lang="en-US" b="0" dirty="0">
                <a:solidFill>
                  <a:schemeClr val="bg1"/>
                </a:solidFill>
                <a:latin typeface="Calibri" panose="020F0502020204030204" pitchFamily="34" charset="0"/>
              </a:rPr>
              <a:t>Medications for life—sometimes many pills</a:t>
            </a:r>
          </a:p>
          <a:p>
            <a:pPr marL="285750" indent="-285750" algn="l">
              <a:lnSpc>
                <a:spcPct val="100000"/>
              </a:lnSpc>
              <a:spcBef>
                <a:spcPts val="500"/>
              </a:spcBef>
              <a:spcAft>
                <a:spcPct val="0"/>
              </a:spcAft>
              <a:buClrTx/>
              <a:buFont typeface="Wingdings" pitchFamily="2" charset="2"/>
              <a:buChar char="§"/>
            </a:pPr>
            <a:r>
              <a:rPr lang="en-US" b="0" dirty="0">
                <a:solidFill>
                  <a:schemeClr val="bg1"/>
                </a:solidFill>
                <a:latin typeface="Calibri" panose="020F0502020204030204" pitchFamily="34" charset="0"/>
              </a:rPr>
              <a:t>Anniversary dates</a:t>
            </a:r>
          </a:p>
        </p:txBody>
      </p:sp>
      <p:cxnSp>
        <p:nvCxnSpPr>
          <p:cNvPr id="10" name="Straight Connector 9">
            <a:extLst>
              <a:ext uri="{FF2B5EF4-FFF2-40B4-BE49-F238E27FC236}">
                <a16:creationId xmlns:a16="http://schemas.microsoft.com/office/drawing/2014/main" id="{1305D608-0667-13FA-9E4B-6EE1B185B7A6}"/>
              </a:ext>
            </a:extLst>
          </p:cNvPr>
          <p:cNvCxnSpPr/>
          <p:nvPr/>
        </p:nvCxnSpPr>
        <p:spPr bwMode="auto">
          <a:xfrm>
            <a:off x="2563906" y="4052047"/>
            <a:ext cx="6866965" cy="0"/>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EE54CD8D-EA41-2962-C3D8-013DED321126}"/>
              </a:ext>
            </a:extLst>
          </p:cNvPr>
          <p:cNvSpPr txBox="1"/>
          <p:nvPr/>
        </p:nvSpPr>
        <p:spPr bwMode="auto">
          <a:xfrm>
            <a:off x="2232212" y="4007224"/>
            <a:ext cx="19722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PRE-</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DIAGNOSIS</a:t>
            </a:r>
          </a:p>
        </p:txBody>
      </p:sp>
      <p:sp>
        <p:nvSpPr>
          <p:cNvPr id="12" name="TextBox 11">
            <a:extLst>
              <a:ext uri="{FF2B5EF4-FFF2-40B4-BE49-F238E27FC236}">
                <a16:creationId xmlns:a16="http://schemas.microsoft.com/office/drawing/2014/main" id="{CB01CC6D-18C4-B14A-978C-B78FA2E98A51}"/>
              </a:ext>
            </a:extLst>
          </p:cNvPr>
          <p:cNvSpPr txBox="1"/>
          <p:nvPr/>
        </p:nvSpPr>
        <p:spPr bwMode="auto">
          <a:xfrm>
            <a:off x="3628465" y="4007224"/>
            <a:ext cx="1972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DIAGNOSIS</a:t>
            </a:r>
          </a:p>
        </p:txBody>
      </p:sp>
      <p:sp>
        <p:nvSpPr>
          <p:cNvPr id="13" name="TextBox 12">
            <a:extLst>
              <a:ext uri="{FF2B5EF4-FFF2-40B4-BE49-F238E27FC236}">
                <a16:creationId xmlns:a16="http://schemas.microsoft.com/office/drawing/2014/main" id="{EF3C2766-B98A-168B-D02C-00E08A17D28F}"/>
              </a:ext>
            </a:extLst>
          </p:cNvPr>
          <p:cNvSpPr txBox="1"/>
          <p:nvPr/>
        </p:nvSpPr>
        <p:spPr bwMode="auto">
          <a:xfrm>
            <a:off x="5024718" y="4007224"/>
            <a:ext cx="19722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EVER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LINKED</a:t>
            </a:r>
          </a:p>
        </p:txBody>
      </p:sp>
      <p:sp>
        <p:nvSpPr>
          <p:cNvPr id="14" name="TextBox 13">
            <a:extLst>
              <a:ext uri="{FF2B5EF4-FFF2-40B4-BE49-F238E27FC236}">
                <a16:creationId xmlns:a16="http://schemas.microsoft.com/office/drawing/2014/main" id="{0F47140E-E5C0-E2A5-1635-D6D1FA2278F1}"/>
              </a:ext>
            </a:extLst>
          </p:cNvPr>
          <p:cNvSpPr txBox="1"/>
          <p:nvPr/>
        </p:nvSpPr>
        <p:spPr bwMode="auto">
          <a:xfrm>
            <a:off x="6420971" y="4007224"/>
            <a:ext cx="19722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RETAINED</a:t>
            </a:r>
          </a:p>
        </p:txBody>
      </p:sp>
      <p:sp>
        <p:nvSpPr>
          <p:cNvPr id="15" name="TextBox 14">
            <a:extLst>
              <a:ext uri="{FF2B5EF4-FFF2-40B4-BE49-F238E27FC236}">
                <a16:creationId xmlns:a16="http://schemas.microsoft.com/office/drawing/2014/main" id="{52E3FF8C-89F2-F9A0-BF37-23F3B0759C71}"/>
              </a:ext>
            </a:extLst>
          </p:cNvPr>
          <p:cNvSpPr txBox="1"/>
          <p:nvPr/>
        </p:nvSpPr>
        <p:spPr bwMode="auto">
          <a:xfrm>
            <a:off x="7817223" y="4007224"/>
            <a:ext cx="19722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VIRALLY</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SUPRESSED</a:t>
            </a:r>
          </a:p>
        </p:txBody>
      </p:sp>
      <p:sp>
        <p:nvSpPr>
          <p:cNvPr id="21" name="TextBox 20">
            <a:extLst>
              <a:ext uri="{FF2B5EF4-FFF2-40B4-BE49-F238E27FC236}">
                <a16:creationId xmlns:a16="http://schemas.microsoft.com/office/drawing/2014/main" id="{4CDCE5B9-5FD5-DF50-7D9F-CBBEAFCBC58B}"/>
              </a:ext>
            </a:extLst>
          </p:cNvPr>
          <p:cNvSpPr txBox="1"/>
          <p:nvPr/>
        </p:nvSpPr>
        <p:spPr bwMode="auto">
          <a:xfrm>
            <a:off x="2563906" y="2886635"/>
            <a:ext cx="129988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latin typeface="Calibri" panose="020F0502020204030204" pitchFamily="34" charset="0"/>
              </a:rPr>
              <a:t>Stigma</a:t>
            </a:r>
          </a:p>
          <a:p>
            <a:pPr algn="ctr">
              <a:lnSpc>
                <a:spcPct val="100000"/>
              </a:lnSpc>
              <a:spcBef>
                <a:spcPct val="50000"/>
              </a:spcBef>
              <a:spcAft>
                <a:spcPct val="0"/>
              </a:spcAft>
              <a:buClrTx/>
              <a:buFontTx/>
              <a:buNone/>
            </a:pPr>
            <a:r>
              <a:rPr lang="en-US" sz="1400" dirty="0">
                <a:latin typeface="Calibri" panose="020F0502020204030204" pitchFamily="34" charset="0"/>
              </a:rPr>
              <a:t>Depression</a:t>
            </a:r>
          </a:p>
          <a:p>
            <a:pPr algn="ctr">
              <a:lnSpc>
                <a:spcPct val="100000"/>
              </a:lnSpc>
              <a:spcBef>
                <a:spcPct val="50000"/>
              </a:spcBef>
              <a:spcAft>
                <a:spcPct val="0"/>
              </a:spcAft>
              <a:buClrTx/>
              <a:buFontTx/>
              <a:buNone/>
            </a:pPr>
            <a:r>
              <a:rPr lang="en-US" sz="1400" dirty="0">
                <a:latin typeface="Calibri" panose="020F0502020204030204" pitchFamily="34" charset="0"/>
              </a:rPr>
              <a:t>Fear of life-long disability</a:t>
            </a:r>
          </a:p>
        </p:txBody>
      </p:sp>
      <p:sp>
        <p:nvSpPr>
          <p:cNvPr id="22" name="Right Arrow 21">
            <a:extLst>
              <a:ext uri="{FF2B5EF4-FFF2-40B4-BE49-F238E27FC236}">
                <a16:creationId xmlns:a16="http://schemas.microsoft.com/office/drawing/2014/main" id="{F4DEF474-7E3B-7BA6-51AC-207F1D8582F7}"/>
              </a:ext>
            </a:extLst>
          </p:cNvPr>
          <p:cNvSpPr/>
          <p:nvPr/>
        </p:nvSpPr>
        <p:spPr bwMode="auto">
          <a:xfrm>
            <a:off x="3756212" y="3541059"/>
            <a:ext cx="5342964" cy="385483"/>
          </a:xfrm>
          <a:prstGeom prst="rightArrow">
            <a:avLst>
              <a:gd name="adj1" fmla="val 50000"/>
              <a:gd name="adj2" fmla="val 60000"/>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055770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4CC7-4D6B-81D5-3187-ABC6390BDBF6}"/>
              </a:ext>
            </a:extLst>
          </p:cNvPr>
          <p:cNvSpPr>
            <a:spLocks noGrp="1"/>
          </p:cNvSpPr>
          <p:nvPr>
            <p:ph type="title"/>
          </p:nvPr>
        </p:nvSpPr>
        <p:spPr/>
        <p:txBody>
          <a:bodyPr/>
          <a:lstStyle/>
          <a:p>
            <a:r>
              <a:rPr lang="en-US" dirty="0"/>
              <a:t>My Approach to Caring for People Living With HIV</a:t>
            </a:r>
          </a:p>
        </p:txBody>
      </p:sp>
      <p:sp>
        <p:nvSpPr>
          <p:cNvPr id="3" name="Content Placeholder 2">
            <a:extLst>
              <a:ext uri="{FF2B5EF4-FFF2-40B4-BE49-F238E27FC236}">
                <a16:creationId xmlns:a16="http://schemas.microsoft.com/office/drawing/2014/main" id="{91C3B79E-1087-5545-6305-447EDC149CE4}"/>
              </a:ext>
            </a:extLst>
          </p:cNvPr>
          <p:cNvSpPr>
            <a:spLocks noGrp="1"/>
          </p:cNvSpPr>
          <p:nvPr>
            <p:ph idx="1"/>
          </p:nvPr>
        </p:nvSpPr>
        <p:spPr/>
        <p:txBody>
          <a:bodyPr/>
          <a:lstStyle/>
          <a:p>
            <a:r>
              <a:rPr lang="en-US" dirty="0"/>
              <a:t>Prepare for appointment using a trauma-informed care approach</a:t>
            </a:r>
          </a:p>
          <a:p>
            <a:r>
              <a:rPr lang="en-US" dirty="0"/>
              <a:t>Set the stage for what will happen during the appointment</a:t>
            </a:r>
          </a:p>
          <a:p>
            <a:r>
              <a:rPr lang="en-US" dirty="0"/>
              <a:t>Start with an open-ended question, allow the patient breathing room to talk, and practice active listening</a:t>
            </a:r>
          </a:p>
          <a:p>
            <a:r>
              <a:rPr lang="en-US" dirty="0"/>
              <a:t>Intersperse medical, psychological, and social questions during the interview</a:t>
            </a:r>
          </a:p>
          <a:p>
            <a:r>
              <a:rPr lang="en-US" dirty="0"/>
              <a:t>Find points of connection and put empathy into practice</a:t>
            </a:r>
          </a:p>
          <a:p>
            <a:r>
              <a:rPr lang="en-US" dirty="0"/>
              <a:t>Tell patients when you’re proud of them</a:t>
            </a:r>
          </a:p>
          <a:p>
            <a:endParaRPr lang="en-US" dirty="0"/>
          </a:p>
        </p:txBody>
      </p:sp>
    </p:spTree>
    <p:extLst>
      <p:ext uri="{BB962C8B-B14F-4D97-AF65-F5344CB8AC3E}">
        <p14:creationId xmlns:p14="http://schemas.microsoft.com/office/powerpoint/2010/main" val="2608283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3A628-3E3F-EBB1-6991-A0C63245665B}"/>
              </a:ext>
            </a:extLst>
          </p:cNvPr>
          <p:cNvSpPr>
            <a:spLocks noGrp="1"/>
          </p:cNvSpPr>
          <p:nvPr>
            <p:ph type="title"/>
          </p:nvPr>
        </p:nvSpPr>
        <p:spPr/>
        <p:txBody>
          <a:bodyPr/>
          <a:lstStyle/>
          <a:p>
            <a:r>
              <a:rPr lang="en-US" dirty="0"/>
              <a:t>Naming Discrimination </a:t>
            </a:r>
          </a:p>
        </p:txBody>
      </p:sp>
      <p:sp>
        <p:nvSpPr>
          <p:cNvPr id="3" name="Content Placeholder 2">
            <a:extLst>
              <a:ext uri="{FF2B5EF4-FFF2-40B4-BE49-F238E27FC236}">
                <a16:creationId xmlns:a16="http://schemas.microsoft.com/office/drawing/2014/main" id="{4E028270-3218-5FBF-9FC4-008F1D3F274B}"/>
              </a:ext>
            </a:extLst>
          </p:cNvPr>
          <p:cNvSpPr>
            <a:spLocks noGrp="1"/>
          </p:cNvSpPr>
          <p:nvPr>
            <p:ph idx="1"/>
          </p:nvPr>
        </p:nvSpPr>
        <p:spPr/>
        <p:txBody>
          <a:bodyPr/>
          <a:lstStyle/>
          <a:p>
            <a:r>
              <a:rPr lang="en-US" dirty="0"/>
              <a:t>Try to name racism or discrimination because many have experienced it before and come in wary</a:t>
            </a:r>
          </a:p>
          <a:p>
            <a:pPr lvl="1"/>
            <a:r>
              <a:rPr lang="en-US" dirty="0"/>
              <a:t>Ask up front if they have experienced racism before</a:t>
            </a:r>
          </a:p>
          <a:p>
            <a:pPr lvl="1"/>
            <a:r>
              <a:rPr lang="en-US" dirty="0"/>
              <a:t>Ask if they feel this has been a racist experience </a:t>
            </a:r>
          </a:p>
          <a:p>
            <a:pPr lvl="1"/>
            <a:r>
              <a:rPr lang="en-US" dirty="0"/>
              <a:t>Reparative approach if trust has been broken in the past</a:t>
            </a:r>
          </a:p>
          <a:p>
            <a:endParaRPr lang="en-US" dirty="0"/>
          </a:p>
        </p:txBody>
      </p:sp>
    </p:spTree>
    <p:extLst>
      <p:ext uri="{BB962C8B-B14F-4D97-AF65-F5344CB8AC3E}">
        <p14:creationId xmlns:p14="http://schemas.microsoft.com/office/powerpoint/2010/main" val="17033300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02B98-EED4-9A81-227D-64147CDE8D9D}"/>
              </a:ext>
            </a:extLst>
          </p:cNvPr>
          <p:cNvSpPr>
            <a:spLocks noGrp="1"/>
          </p:cNvSpPr>
          <p:nvPr>
            <p:ph type="title"/>
          </p:nvPr>
        </p:nvSpPr>
        <p:spPr/>
        <p:txBody>
          <a:bodyPr/>
          <a:lstStyle/>
          <a:p>
            <a:r>
              <a:rPr lang="en-US" dirty="0"/>
              <a:t>Trauma-Informed Approaches to HIV Services</a:t>
            </a:r>
          </a:p>
        </p:txBody>
      </p:sp>
      <p:sp>
        <p:nvSpPr>
          <p:cNvPr id="3" name="Text Box 11">
            <a:extLst>
              <a:ext uri="{FF2B5EF4-FFF2-40B4-BE49-F238E27FC236}">
                <a16:creationId xmlns:a16="http://schemas.microsoft.com/office/drawing/2014/main" id="{D86CE6C2-F603-C62F-3C1F-42C1FF45567D}"/>
              </a:ext>
            </a:extLst>
          </p:cNvPr>
          <p:cNvSpPr txBox="1">
            <a:spLocks noChangeArrowheads="1"/>
          </p:cNvSpPr>
          <p:nvPr/>
        </p:nvSpPr>
        <p:spPr bwMode="auto">
          <a:xfrm>
            <a:off x="401172" y="6354643"/>
            <a:ext cx="7474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cs typeface="+mn-cs"/>
              </a:rPr>
              <a:t>nastad.org/sites/default/files/2021-12/PDF-Trauma-Informed-Approaches.pdf.</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pic>
        <p:nvPicPr>
          <p:cNvPr id="10" name="Picture 9">
            <a:extLst>
              <a:ext uri="{FF2B5EF4-FFF2-40B4-BE49-F238E27FC236}">
                <a16:creationId xmlns:a16="http://schemas.microsoft.com/office/drawing/2014/main" id="{6A85C63D-0599-5F11-8029-5BFAFE7712CA}"/>
              </a:ext>
            </a:extLst>
          </p:cNvPr>
          <p:cNvPicPr>
            <a:picLocks noChangeAspect="1"/>
          </p:cNvPicPr>
          <p:nvPr/>
        </p:nvPicPr>
        <p:blipFill>
          <a:blip r:embed="rId2"/>
          <a:stretch>
            <a:fillRect/>
          </a:stretch>
        </p:blipFill>
        <p:spPr>
          <a:xfrm>
            <a:off x="2770213" y="1493621"/>
            <a:ext cx="6104845" cy="4719713"/>
          </a:xfrm>
          <a:prstGeom prst="rect">
            <a:avLst/>
          </a:prstGeom>
          <a:ln>
            <a:solidFill>
              <a:schemeClr val="tx2"/>
            </a:solidFill>
          </a:ln>
        </p:spPr>
      </p:pic>
    </p:spTree>
    <p:extLst>
      <p:ext uri="{BB962C8B-B14F-4D97-AF65-F5344CB8AC3E}">
        <p14:creationId xmlns:p14="http://schemas.microsoft.com/office/powerpoint/2010/main" val="21736829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89BD-ABCC-6EAA-F30E-F4D0D5D91976}"/>
              </a:ext>
            </a:extLst>
          </p:cNvPr>
          <p:cNvSpPr>
            <a:spLocks noGrp="1"/>
          </p:cNvSpPr>
          <p:nvPr>
            <p:ph type="title"/>
          </p:nvPr>
        </p:nvSpPr>
        <p:spPr/>
        <p:txBody>
          <a:bodyPr/>
          <a:lstStyle/>
          <a:p>
            <a:r>
              <a:rPr lang="en-US" dirty="0"/>
              <a:t>Inquire About HIV Diagnosis</a:t>
            </a:r>
          </a:p>
        </p:txBody>
      </p:sp>
      <p:sp>
        <p:nvSpPr>
          <p:cNvPr id="3" name="Content Placeholder 2">
            <a:extLst>
              <a:ext uri="{FF2B5EF4-FFF2-40B4-BE49-F238E27FC236}">
                <a16:creationId xmlns:a16="http://schemas.microsoft.com/office/drawing/2014/main" id="{2A771E11-4E98-C2E3-2371-FF06C74CB6EC}"/>
              </a:ext>
            </a:extLst>
          </p:cNvPr>
          <p:cNvSpPr>
            <a:spLocks noGrp="1"/>
          </p:cNvSpPr>
          <p:nvPr>
            <p:ph idx="1"/>
          </p:nvPr>
        </p:nvSpPr>
        <p:spPr>
          <a:xfrm>
            <a:off x="604675" y="1513047"/>
            <a:ext cx="11354243" cy="4650686"/>
          </a:xfrm>
        </p:spPr>
        <p:txBody>
          <a:bodyPr/>
          <a:lstStyle/>
          <a:p>
            <a:pPr>
              <a:spcAft>
                <a:spcPts val="400"/>
              </a:spcAft>
            </a:pPr>
            <a:r>
              <a:rPr lang="en-US" sz="2400" dirty="0"/>
              <a:t>People may have had </a:t>
            </a:r>
            <a:r>
              <a:rPr lang="en-US" sz="2400" b="1" dirty="0"/>
              <a:t>traumatic</a:t>
            </a:r>
            <a:r>
              <a:rPr lang="en-US" sz="2400" dirty="0"/>
              <a:t> experiences with HIV diagnosis </a:t>
            </a:r>
          </a:p>
          <a:p>
            <a:pPr lvl="1">
              <a:spcAft>
                <a:spcPts val="400"/>
              </a:spcAft>
            </a:pPr>
            <a:r>
              <a:rPr lang="en-US" sz="2200" dirty="0"/>
              <a:t>Get a sense of their experience</a:t>
            </a:r>
          </a:p>
          <a:p>
            <a:pPr>
              <a:spcAft>
                <a:spcPts val="400"/>
              </a:spcAft>
            </a:pPr>
            <a:r>
              <a:rPr lang="en-US" sz="2400" dirty="0"/>
              <a:t>Ask about </a:t>
            </a:r>
            <a:r>
              <a:rPr lang="en-US" sz="2400" b="1" dirty="0"/>
              <a:t>disclosure</a:t>
            </a:r>
            <a:r>
              <a:rPr lang="en-US" sz="2400" dirty="0"/>
              <a:t> and who is there to support them</a:t>
            </a:r>
          </a:p>
          <a:p>
            <a:pPr lvl="1">
              <a:spcAft>
                <a:spcPts val="400"/>
              </a:spcAft>
            </a:pPr>
            <a:r>
              <a:rPr lang="en-US" sz="2200" dirty="0"/>
              <a:t>Especially important for </a:t>
            </a:r>
            <a:r>
              <a:rPr lang="en-US" sz="2200" i="1" dirty="0"/>
              <a:t>younger</a:t>
            </a:r>
            <a:r>
              <a:rPr lang="en-US" sz="2200" dirty="0"/>
              <a:t> people with HIV—ask if the people in their lives are supportive or are barrier</a:t>
            </a:r>
          </a:p>
          <a:p>
            <a:pPr>
              <a:spcAft>
                <a:spcPts val="400"/>
              </a:spcAft>
            </a:pPr>
            <a:r>
              <a:rPr lang="en-US" sz="2400" dirty="0"/>
              <a:t>Screen for </a:t>
            </a:r>
            <a:r>
              <a:rPr lang="en-US" sz="2400" b="1" dirty="0"/>
              <a:t>social isolation </a:t>
            </a:r>
            <a:r>
              <a:rPr lang="en-US" sz="2400" dirty="0"/>
              <a:t>within the flow of the visit</a:t>
            </a:r>
          </a:p>
          <a:p>
            <a:pPr lvl="1">
              <a:spcAft>
                <a:spcPts val="400"/>
              </a:spcAft>
            </a:pPr>
            <a:r>
              <a:rPr lang="en-US" sz="2200" dirty="0"/>
              <a:t>Data suggest social isolation; especially important in </a:t>
            </a:r>
            <a:r>
              <a:rPr lang="en-US" sz="2200" i="1" dirty="0"/>
              <a:t>older</a:t>
            </a:r>
            <a:r>
              <a:rPr lang="en-US" sz="2200" dirty="0"/>
              <a:t> adults</a:t>
            </a:r>
          </a:p>
          <a:p>
            <a:pPr>
              <a:spcAft>
                <a:spcPts val="400"/>
              </a:spcAft>
            </a:pPr>
            <a:r>
              <a:rPr lang="en-US" sz="2400" dirty="0"/>
              <a:t>Ask about experiences with </a:t>
            </a:r>
            <a:r>
              <a:rPr lang="en-US" sz="2400" b="1" dirty="0"/>
              <a:t>stigma or discrimination </a:t>
            </a:r>
            <a:r>
              <a:rPr lang="en-US" sz="2400" dirty="0"/>
              <a:t>related to HIV (which can affect outcomes)</a:t>
            </a:r>
          </a:p>
          <a:p>
            <a:pPr>
              <a:spcAft>
                <a:spcPts val="400"/>
              </a:spcAft>
            </a:pPr>
            <a:r>
              <a:rPr lang="en-US" sz="2400" dirty="0"/>
              <a:t>Determine person’s major </a:t>
            </a:r>
            <a:r>
              <a:rPr lang="en-US" sz="2400" b="1" dirty="0"/>
              <a:t>risk factor for transmission </a:t>
            </a:r>
            <a:r>
              <a:rPr lang="en-US" sz="2400" dirty="0"/>
              <a:t>(sexual intercourse, IV drug use)</a:t>
            </a:r>
          </a:p>
          <a:p>
            <a:pPr lvl="1">
              <a:spcAft>
                <a:spcPts val="400"/>
              </a:spcAft>
            </a:pPr>
            <a:endParaRPr lang="en-US" dirty="0"/>
          </a:p>
        </p:txBody>
      </p:sp>
      <p:sp>
        <p:nvSpPr>
          <p:cNvPr id="6" name="Text Box 11">
            <a:extLst>
              <a:ext uri="{FF2B5EF4-FFF2-40B4-BE49-F238E27FC236}">
                <a16:creationId xmlns:a16="http://schemas.microsoft.com/office/drawing/2014/main" id="{7E824D87-FD70-6F49-4E78-7BA9AB73F310}"/>
              </a:ext>
            </a:extLst>
          </p:cNvPr>
          <p:cNvSpPr txBox="1">
            <a:spLocks noChangeArrowheads="1"/>
          </p:cNvSpPr>
          <p:nvPr/>
        </p:nvSpPr>
        <p:spPr bwMode="auto">
          <a:xfrm>
            <a:off x="401172" y="6178941"/>
            <a:ext cx="7474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cs typeface="+mn-cs"/>
              </a:rPr>
              <a:t>Ellis. J </a:t>
            </a:r>
            <a:r>
              <a:rPr lang="en-US" altLang="en-US" sz="1200" b="0" dirty="0" err="1">
                <a:solidFill>
                  <a:srgbClr val="455560"/>
                </a:solidFill>
                <a:latin typeface="Calibri" panose="020F0502020204030204" pitchFamily="34" charset="0"/>
                <a:cs typeface="+mn-cs"/>
              </a:rPr>
              <a:t>Acquir</a:t>
            </a:r>
            <a:r>
              <a:rPr lang="en-US" altLang="en-US" sz="1200" b="0" dirty="0">
                <a:solidFill>
                  <a:srgbClr val="455560"/>
                </a:solidFill>
                <a:latin typeface="Calibri" panose="020F0502020204030204" pitchFamily="34" charset="0"/>
                <a:cs typeface="+mn-cs"/>
              </a:rPr>
              <a:t> Immune </a:t>
            </a:r>
            <a:r>
              <a:rPr lang="en-US" altLang="en-US" sz="1200" b="0" dirty="0" err="1">
                <a:solidFill>
                  <a:srgbClr val="455560"/>
                </a:solidFill>
                <a:latin typeface="Calibri" panose="020F0502020204030204" pitchFamily="34" charset="0"/>
                <a:cs typeface="+mn-cs"/>
              </a:rPr>
              <a:t>Defic</a:t>
            </a:r>
            <a:r>
              <a:rPr lang="en-US" altLang="en-US" sz="1200" b="0" dirty="0">
                <a:solidFill>
                  <a:srgbClr val="455560"/>
                </a:solidFill>
                <a:latin typeface="Calibri" panose="020F0502020204030204" pitchFamily="34" charset="0"/>
                <a:cs typeface="+mn-cs"/>
              </a:rPr>
              <a:t> </a:t>
            </a:r>
            <a:r>
              <a:rPr lang="en-US" altLang="en-US" sz="1200" b="0" dirty="0" err="1">
                <a:solidFill>
                  <a:srgbClr val="455560"/>
                </a:solidFill>
                <a:latin typeface="Calibri" panose="020F0502020204030204" pitchFamily="34" charset="0"/>
                <a:cs typeface="+mn-cs"/>
              </a:rPr>
              <a:t>Syndr</a:t>
            </a:r>
            <a:r>
              <a:rPr lang="en-US" altLang="en-US" sz="1200" b="0" dirty="0">
                <a:solidFill>
                  <a:srgbClr val="455560"/>
                </a:solidFill>
                <a:latin typeface="Calibri" panose="020F0502020204030204" pitchFamily="34" charset="0"/>
                <a:cs typeface="+mn-cs"/>
              </a:rPr>
              <a:t>. 2021;86:600. </a:t>
            </a:r>
            <a:r>
              <a:rPr lang="en-US" altLang="en-US" sz="1200" b="0" dirty="0" err="1">
                <a:solidFill>
                  <a:srgbClr val="455560"/>
                </a:solidFill>
                <a:latin typeface="Calibri" panose="020F0502020204030204" pitchFamily="34" charset="0"/>
                <a:cs typeface="+mn-cs"/>
              </a:rPr>
              <a:t>Marziali</a:t>
            </a:r>
            <a:r>
              <a:rPr lang="en-US" altLang="en-US" sz="1200" b="0" dirty="0">
                <a:solidFill>
                  <a:srgbClr val="455560"/>
                </a:solidFill>
                <a:latin typeface="Calibri" panose="020F0502020204030204" pitchFamily="34" charset="0"/>
                <a:cs typeface="+mn-cs"/>
              </a:rPr>
              <a:t>. AIDS </a:t>
            </a:r>
            <a:r>
              <a:rPr lang="en-US" altLang="en-US" sz="1200" b="0" dirty="0" err="1">
                <a:solidFill>
                  <a:srgbClr val="455560"/>
                </a:solidFill>
                <a:latin typeface="Calibri" panose="020F0502020204030204" pitchFamily="34" charset="0"/>
                <a:cs typeface="+mn-cs"/>
              </a:rPr>
              <a:t>Behav</a:t>
            </a:r>
            <a:r>
              <a:rPr lang="en-US" altLang="en-US" sz="1200" b="0" dirty="0">
                <a:solidFill>
                  <a:srgbClr val="455560"/>
                </a:solidFill>
                <a:latin typeface="Calibri" panose="020F0502020204030204" pitchFamily="34" charset="0"/>
                <a:cs typeface="+mn-cs"/>
              </a:rPr>
              <a:t>. 2021;25:377. </a:t>
            </a:r>
            <a:br>
              <a:rPr lang="en-US" altLang="en-US" sz="1200" b="0" dirty="0">
                <a:solidFill>
                  <a:srgbClr val="455560"/>
                </a:solidFill>
                <a:latin typeface="Calibri" panose="020F0502020204030204" pitchFamily="34" charset="0"/>
                <a:cs typeface="+mn-cs"/>
              </a:rPr>
            </a:br>
            <a:r>
              <a:rPr lang="en-US" altLang="en-US" sz="1200" b="0" dirty="0" err="1">
                <a:solidFill>
                  <a:srgbClr val="455560"/>
                </a:solidFill>
                <a:latin typeface="Calibri" panose="020F0502020204030204" pitchFamily="34" charset="0"/>
                <a:cs typeface="+mn-cs"/>
              </a:rPr>
              <a:t>Mgbako</a:t>
            </a:r>
            <a:r>
              <a:rPr lang="en-US" altLang="en-US" sz="1200" b="0" dirty="0">
                <a:solidFill>
                  <a:srgbClr val="455560"/>
                </a:solidFill>
                <a:latin typeface="Calibri" panose="020F0502020204030204" pitchFamily="34" charset="0"/>
                <a:cs typeface="+mn-cs"/>
              </a:rPr>
              <a:t>. BMC Public Health. 2020;20:1247.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264769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2B0F-210C-49CA-A3E1-99904878BECA}"/>
              </a:ext>
            </a:extLst>
          </p:cNvPr>
          <p:cNvSpPr>
            <a:spLocks noGrp="1"/>
          </p:cNvSpPr>
          <p:nvPr>
            <p:ph type="title"/>
          </p:nvPr>
        </p:nvSpPr>
        <p:spPr/>
        <p:txBody>
          <a:bodyPr/>
          <a:lstStyle/>
          <a:p>
            <a:r>
              <a:rPr lang="en-US" dirty="0"/>
              <a:t>6 Ps for Sexual Behavior History Taking: </a:t>
            </a:r>
            <a:br>
              <a:rPr lang="en-US" dirty="0"/>
            </a:br>
            <a:r>
              <a:rPr lang="en-US" dirty="0"/>
              <a:t>Important for All People, No Matter How Old</a:t>
            </a:r>
          </a:p>
        </p:txBody>
      </p:sp>
      <p:sp>
        <p:nvSpPr>
          <p:cNvPr id="5" name="Text Box 15">
            <a:extLst>
              <a:ext uri="{FF2B5EF4-FFF2-40B4-BE49-F238E27FC236}">
                <a16:creationId xmlns:a16="http://schemas.microsoft.com/office/drawing/2014/main" id="{B11B888A-01FE-401C-A5AC-E4A330BE9ABF}"/>
              </a:ext>
            </a:extLst>
          </p:cNvPr>
          <p:cNvSpPr txBox="1">
            <a:spLocks noChangeArrowheads="1"/>
          </p:cNvSpPr>
          <p:nvPr/>
        </p:nvSpPr>
        <p:spPr bwMode="auto">
          <a:xfrm>
            <a:off x="404291" y="636295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nationalcoalitionforsexualhealth.org/tools/for-healthcare-providers/asset/Sexual-Health-Questions-to-Ask-All-Patients.pdf.</a:t>
            </a:r>
          </a:p>
        </p:txBody>
      </p:sp>
      <p:sp>
        <p:nvSpPr>
          <p:cNvPr id="10" name="Rounded Rectangle 5">
            <a:extLst>
              <a:ext uri="{FF2B5EF4-FFF2-40B4-BE49-F238E27FC236}">
                <a16:creationId xmlns:a16="http://schemas.microsoft.com/office/drawing/2014/main" id="{5D48E129-CC9E-4DDF-8D20-FA4A72C9E40A}"/>
              </a:ext>
            </a:extLst>
          </p:cNvPr>
          <p:cNvSpPr/>
          <p:nvPr/>
        </p:nvSpPr>
        <p:spPr>
          <a:xfrm>
            <a:off x="539996" y="1743941"/>
            <a:ext cx="5556003" cy="2213777"/>
          </a:xfrm>
          <a:prstGeom prst="roundRect">
            <a:avLst/>
          </a:prstGeom>
          <a:solidFill>
            <a:schemeClr val="accent2">
              <a:lumMod val="60000"/>
              <a:lumOff val="4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marR="0" lvl="0" indent="-27432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Could you tell me about your current relationships?</a:t>
            </a:r>
          </a:p>
          <a:p>
            <a:pPr marL="274320" marR="0" lvl="0" indent="-27432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the past 3 mo, have you had sex with someone you didn’t know or just met?</a:t>
            </a:r>
          </a:p>
          <a:p>
            <a:pPr marL="274320" marR="0" lvl="0" indent="-27432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Have you ever been coerced or forced to have sex/sexual activity against your will?</a:t>
            </a:r>
          </a:p>
          <a:p>
            <a:pPr marL="274320" marR="0" lvl="0" indent="-274320" algn="l" defTabSz="914400" rtl="0" eaLnBrk="1" fontAlgn="base" latinLnBrk="0" hangingPunct="1">
              <a:lnSpc>
                <a:spcPct val="90000"/>
              </a:lnSpc>
              <a:spcBef>
                <a:spcPts val="6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you having any difficulties with your sexual relationships?</a:t>
            </a:r>
          </a:p>
        </p:txBody>
      </p:sp>
      <p:sp>
        <p:nvSpPr>
          <p:cNvPr id="12" name="Text Box 9">
            <a:extLst>
              <a:ext uri="{FF2B5EF4-FFF2-40B4-BE49-F238E27FC236}">
                <a16:creationId xmlns:a16="http://schemas.microsoft.com/office/drawing/2014/main" id="{591EA07C-1D27-4F32-9CE5-CB7D0D73D143}"/>
              </a:ext>
            </a:extLst>
          </p:cNvPr>
          <p:cNvSpPr txBox="1">
            <a:spLocks noChangeArrowheads="1"/>
          </p:cNvSpPr>
          <p:nvPr/>
        </p:nvSpPr>
        <p:spPr bwMode="auto">
          <a:xfrm>
            <a:off x="441102" y="1428856"/>
            <a:ext cx="5486400" cy="3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177" tIns="46589" rIns="93177" bIns="46589">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artners</a:t>
            </a:r>
          </a:p>
        </p:txBody>
      </p:sp>
      <p:sp>
        <p:nvSpPr>
          <p:cNvPr id="13" name="Rounded Rectangle 8">
            <a:extLst>
              <a:ext uri="{FF2B5EF4-FFF2-40B4-BE49-F238E27FC236}">
                <a16:creationId xmlns:a16="http://schemas.microsoft.com/office/drawing/2014/main" id="{4C3B800F-DD4A-4E05-94E1-69D9D2EC794D}"/>
              </a:ext>
            </a:extLst>
          </p:cNvPr>
          <p:cNvSpPr/>
          <p:nvPr/>
        </p:nvSpPr>
        <p:spPr>
          <a:xfrm>
            <a:off x="6149417" y="3750283"/>
            <a:ext cx="5516690" cy="665407"/>
          </a:xfrm>
          <a:prstGeom prst="roundRect">
            <a:avLst/>
          </a:prstGeom>
          <a:solidFill>
            <a:srgbClr val="92D050">
              <a:alpha val="5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you planning pregnancy?</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If not, what are you doing to prevent pregnancy?</a:t>
            </a:r>
          </a:p>
        </p:txBody>
      </p:sp>
      <p:sp>
        <p:nvSpPr>
          <p:cNvPr id="15" name="Text Box 9">
            <a:extLst>
              <a:ext uri="{FF2B5EF4-FFF2-40B4-BE49-F238E27FC236}">
                <a16:creationId xmlns:a16="http://schemas.microsoft.com/office/drawing/2014/main" id="{328B1796-2711-4C19-8AB0-9DF506F88804}"/>
              </a:ext>
            </a:extLst>
          </p:cNvPr>
          <p:cNvSpPr txBox="1">
            <a:spLocks noChangeArrowheads="1"/>
          </p:cNvSpPr>
          <p:nvPr/>
        </p:nvSpPr>
        <p:spPr bwMode="auto">
          <a:xfrm>
            <a:off x="6222927" y="3429000"/>
            <a:ext cx="5369670" cy="3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177" tIns="46589" rIns="93177" bIns="46589">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regnancy Intentions</a:t>
            </a:r>
          </a:p>
        </p:txBody>
      </p:sp>
      <p:sp>
        <p:nvSpPr>
          <p:cNvPr id="16" name="Rounded Rectangle 11">
            <a:extLst>
              <a:ext uri="{FF2B5EF4-FFF2-40B4-BE49-F238E27FC236}">
                <a16:creationId xmlns:a16="http://schemas.microsoft.com/office/drawing/2014/main" id="{C920AC7E-8E84-48F7-B137-035378A2EF17}"/>
              </a:ext>
            </a:extLst>
          </p:cNvPr>
          <p:cNvSpPr/>
          <p:nvPr/>
        </p:nvSpPr>
        <p:spPr>
          <a:xfrm>
            <a:off x="508057" y="5461950"/>
            <a:ext cx="5516690" cy="918256"/>
          </a:xfrm>
          <a:prstGeom prst="roundRect">
            <a:avLst/>
          </a:prstGeom>
          <a:solidFill>
            <a:schemeClr val="accent3">
              <a:lumMod val="60000"/>
              <a:lumOff val="4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What do you do to protect yourself from STIs and HIV? With which partners?</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Have you been vaccinated against HPV? HBV? HAV?</a:t>
            </a:r>
          </a:p>
        </p:txBody>
      </p:sp>
      <p:sp>
        <p:nvSpPr>
          <p:cNvPr id="18" name="Text Box 9">
            <a:extLst>
              <a:ext uri="{FF2B5EF4-FFF2-40B4-BE49-F238E27FC236}">
                <a16:creationId xmlns:a16="http://schemas.microsoft.com/office/drawing/2014/main" id="{8491F574-94D1-41E9-98D1-5A08AB368CCF}"/>
              </a:ext>
            </a:extLst>
          </p:cNvPr>
          <p:cNvSpPr txBox="1">
            <a:spLocks noChangeArrowheads="1"/>
          </p:cNvSpPr>
          <p:nvPr/>
        </p:nvSpPr>
        <p:spPr bwMode="auto">
          <a:xfrm>
            <a:off x="525893" y="5132573"/>
            <a:ext cx="5369670" cy="3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177" tIns="46589" rIns="93177" bIns="46589">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rotection From STIs</a:t>
            </a:r>
          </a:p>
        </p:txBody>
      </p:sp>
      <p:sp>
        <p:nvSpPr>
          <p:cNvPr id="19" name="Rounded Rectangle 14">
            <a:extLst>
              <a:ext uri="{FF2B5EF4-FFF2-40B4-BE49-F238E27FC236}">
                <a16:creationId xmlns:a16="http://schemas.microsoft.com/office/drawing/2014/main" id="{2B7BBFE2-1DCB-4AA6-B72E-D46DDCA255A1}"/>
              </a:ext>
            </a:extLst>
          </p:cNvPr>
          <p:cNvSpPr/>
          <p:nvPr/>
        </p:nvSpPr>
        <p:spPr>
          <a:xfrm>
            <a:off x="6136529" y="1743941"/>
            <a:ext cx="5515475" cy="1685059"/>
          </a:xfrm>
          <a:prstGeom prst="roundRect">
            <a:avLst/>
          </a:prstGeom>
          <a:solidFill>
            <a:schemeClr val="accent6">
              <a:lumMod val="40000"/>
              <a:lumOff val="6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 the past 3 mo, what types of sex have you had? Anal? Vaginal? Oral?</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Have you or any of your partners used alcohol or drugs when you have sex?</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Have you ever exchanged sex for drugs or money?</a:t>
            </a:r>
          </a:p>
        </p:txBody>
      </p:sp>
      <p:sp>
        <p:nvSpPr>
          <p:cNvPr id="21" name="Text Box 9">
            <a:extLst>
              <a:ext uri="{FF2B5EF4-FFF2-40B4-BE49-F238E27FC236}">
                <a16:creationId xmlns:a16="http://schemas.microsoft.com/office/drawing/2014/main" id="{994F5204-23A5-4958-840B-D8D9C9AA0D9C}"/>
              </a:ext>
            </a:extLst>
          </p:cNvPr>
          <p:cNvSpPr txBox="1">
            <a:spLocks noChangeArrowheads="1"/>
          </p:cNvSpPr>
          <p:nvPr/>
        </p:nvSpPr>
        <p:spPr bwMode="auto">
          <a:xfrm>
            <a:off x="6118693" y="1428856"/>
            <a:ext cx="5486400" cy="3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177" tIns="46589" rIns="93177" bIns="46589">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ractices</a:t>
            </a:r>
          </a:p>
        </p:txBody>
      </p:sp>
      <p:sp>
        <p:nvSpPr>
          <p:cNvPr id="22" name="Rounded Rectangle 17">
            <a:extLst>
              <a:ext uri="{FF2B5EF4-FFF2-40B4-BE49-F238E27FC236}">
                <a16:creationId xmlns:a16="http://schemas.microsoft.com/office/drawing/2014/main" id="{AC44CA61-FF39-41BA-8819-B9CE4B2D210A}"/>
              </a:ext>
            </a:extLst>
          </p:cNvPr>
          <p:cNvSpPr/>
          <p:nvPr/>
        </p:nvSpPr>
        <p:spPr>
          <a:xfrm>
            <a:off x="456511" y="4316354"/>
            <a:ext cx="5598961" cy="813015"/>
          </a:xfrm>
          <a:prstGeom prst="roundRect">
            <a:avLst/>
          </a:prstGeom>
          <a:solidFill>
            <a:schemeClr val="accent5">
              <a:lumMod val="60000"/>
              <a:lumOff val="4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Have you ever had an STI?</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Have you ever been tested for HIV? How long ago?</a:t>
            </a:r>
          </a:p>
        </p:txBody>
      </p:sp>
      <p:sp>
        <p:nvSpPr>
          <p:cNvPr id="24" name="Text Box 9">
            <a:extLst>
              <a:ext uri="{FF2B5EF4-FFF2-40B4-BE49-F238E27FC236}">
                <a16:creationId xmlns:a16="http://schemas.microsoft.com/office/drawing/2014/main" id="{BC5D2997-AB1A-48A1-8C4F-77E0E218A8C7}"/>
              </a:ext>
            </a:extLst>
          </p:cNvPr>
          <p:cNvSpPr txBox="1">
            <a:spLocks noChangeArrowheads="1"/>
          </p:cNvSpPr>
          <p:nvPr/>
        </p:nvSpPr>
        <p:spPr bwMode="auto">
          <a:xfrm>
            <a:off x="594575" y="3956253"/>
            <a:ext cx="5232306" cy="3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177" tIns="46589" rIns="93177" bIns="46589">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ast History of STIs</a:t>
            </a:r>
          </a:p>
        </p:txBody>
      </p:sp>
      <p:sp>
        <p:nvSpPr>
          <p:cNvPr id="4" name="Rounded Rectangle 8">
            <a:extLst>
              <a:ext uri="{FF2B5EF4-FFF2-40B4-BE49-F238E27FC236}">
                <a16:creationId xmlns:a16="http://schemas.microsoft.com/office/drawing/2014/main" id="{86F55D7A-CDB7-0224-0D21-18591C0BAD9A}"/>
              </a:ext>
            </a:extLst>
          </p:cNvPr>
          <p:cNvSpPr/>
          <p:nvPr/>
        </p:nvSpPr>
        <p:spPr>
          <a:xfrm>
            <a:off x="6110804" y="4736973"/>
            <a:ext cx="5516690" cy="1548079"/>
          </a:xfrm>
          <a:prstGeom prst="roundRect">
            <a:avLst/>
          </a:prstGeom>
          <a:solidFill>
            <a:schemeClr val="bg2">
              <a:lumMod val="40000"/>
              <a:lumOff val="60000"/>
              <a:alpha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Is the sex you’re having pleasurable for you?</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you having any difficulties when you have sex?</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Is support needed for sexual orientation or gender identity?</a:t>
            </a:r>
          </a:p>
          <a:p>
            <a:pPr marL="274320" marR="0" lvl="0" indent="-274320" algn="l" defTabSz="914400" rtl="0" eaLnBrk="1" fontAlgn="base" latinLnBrk="0" hangingPunct="1">
              <a:lnSpc>
                <a:spcPct val="90000"/>
              </a:lnSpc>
              <a:spcBef>
                <a:spcPts val="600"/>
              </a:spcBef>
              <a:spcAft>
                <a:spcPts val="0"/>
              </a:spcAft>
              <a:buClr>
                <a:srgbClr val="000000"/>
              </a:buClr>
              <a:buSzPct val="90000"/>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Are you experiencing any harassment or violence?</a:t>
            </a:r>
          </a:p>
        </p:txBody>
      </p:sp>
      <p:sp>
        <p:nvSpPr>
          <p:cNvPr id="9" name="Text Box 9">
            <a:extLst>
              <a:ext uri="{FF2B5EF4-FFF2-40B4-BE49-F238E27FC236}">
                <a16:creationId xmlns:a16="http://schemas.microsoft.com/office/drawing/2014/main" id="{C488D52D-B39E-E0A7-E126-30C07580492D}"/>
              </a:ext>
            </a:extLst>
          </p:cNvPr>
          <p:cNvSpPr txBox="1">
            <a:spLocks noChangeArrowheads="1"/>
          </p:cNvSpPr>
          <p:nvPr/>
        </p:nvSpPr>
        <p:spPr bwMode="auto">
          <a:xfrm>
            <a:off x="6184314" y="4415690"/>
            <a:ext cx="5369670" cy="343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3177" tIns="46589" rIns="93177" bIns="46589">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lus</a:t>
            </a:r>
          </a:p>
        </p:txBody>
      </p:sp>
    </p:spTree>
    <p:extLst>
      <p:ext uri="{BB962C8B-B14F-4D97-AF65-F5344CB8AC3E}">
        <p14:creationId xmlns:p14="http://schemas.microsoft.com/office/powerpoint/2010/main" val="3419216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DD063ABF-26DE-087D-0D97-C4DC43DA12D1}"/>
              </a:ext>
            </a:extLst>
          </p:cNvPr>
          <p:cNvSpPr/>
          <p:nvPr/>
        </p:nvSpPr>
        <p:spPr bwMode="auto">
          <a:xfrm>
            <a:off x="2145731" y="3746350"/>
            <a:ext cx="8699039" cy="2428821"/>
          </a:xfrm>
          <a:prstGeom prst="rect">
            <a:avLst/>
          </a:prstGeom>
          <a:solidFill>
            <a:schemeClr val="accent3">
              <a:lumMod val="60000"/>
              <a:lumOff val="40000"/>
            </a:schemeClr>
          </a:solid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E577F40B-3E2B-793B-3353-67F98C367543}"/>
              </a:ext>
            </a:extLst>
          </p:cNvPr>
          <p:cNvSpPr/>
          <p:nvPr/>
        </p:nvSpPr>
        <p:spPr bwMode="auto">
          <a:xfrm>
            <a:off x="7793496" y="3873607"/>
            <a:ext cx="2913530" cy="2191871"/>
          </a:xfrm>
          <a:prstGeom prst="rect">
            <a:avLst/>
          </a:prstGeom>
          <a:solidFill>
            <a:schemeClr val="accent3">
              <a:lumMod val="20000"/>
              <a:lumOff val="80000"/>
            </a:schemeClr>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Rectangle 15">
            <a:extLst>
              <a:ext uri="{FF2B5EF4-FFF2-40B4-BE49-F238E27FC236}">
                <a16:creationId xmlns:a16="http://schemas.microsoft.com/office/drawing/2014/main" id="{6BC4E71D-8849-BE0B-A350-CAABD1F3728C}"/>
              </a:ext>
            </a:extLst>
          </p:cNvPr>
          <p:cNvSpPr/>
          <p:nvPr/>
        </p:nvSpPr>
        <p:spPr bwMode="auto">
          <a:xfrm>
            <a:off x="2135842" y="1532963"/>
            <a:ext cx="9637058" cy="2191871"/>
          </a:xfrm>
          <a:prstGeom prst="rect">
            <a:avLst/>
          </a:prstGeom>
          <a:solidFill>
            <a:schemeClr val="accent2">
              <a:lumMod val="20000"/>
              <a:lumOff val="80000"/>
            </a:schemeClr>
          </a:solid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Title 3">
            <a:extLst>
              <a:ext uri="{FF2B5EF4-FFF2-40B4-BE49-F238E27FC236}">
                <a16:creationId xmlns:a16="http://schemas.microsoft.com/office/drawing/2014/main" id="{3ACF75E8-8B2F-D486-969A-989D2A2BA10D}"/>
              </a:ext>
            </a:extLst>
          </p:cNvPr>
          <p:cNvSpPr>
            <a:spLocks noGrp="1"/>
          </p:cNvSpPr>
          <p:nvPr>
            <p:ph type="title"/>
          </p:nvPr>
        </p:nvSpPr>
        <p:spPr/>
        <p:txBody>
          <a:bodyPr/>
          <a:lstStyle/>
          <a:p>
            <a:r>
              <a:rPr lang="en-US" dirty="0"/>
              <a:t>Standard of Care vs Rapid ART Models</a:t>
            </a:r>
          </a:p>
        </p:txBody>
      </p:sp>
      <p:sp>
        <p:nvSpPr>
          <p:cNvPr id="5" name="Text Box 11">
            <a:extLst>
              <a:ext uri="{FF2B5EF4-FFF2-40B4-BE49-F238E27FC236}">
                <a16:creationId xmlns:a16="http://schemas.microsoft.com/office/drawing/2014/main" id="{18055084-2E79-BFAA-337B-C08C0322195A}"/>
              </a:ext>
            </a:extLst>
          </p:cNvPr>
          <p:cNvSpPr txBox="1">
            <a:spLocks noChangeArrowheads="1"/>
          </p:cNvSpPr>
          <p:nvPr/>
        </p:nvSpPr>
        <p:spPr bwMode="auto">
          <a:xfrm>
            <a:off x="401172" y="6354643"/>
            <a:ext cx="747446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lang="en-US" altLang="en-US" sz="1200" b="0" dirty="0">
                <a:solidFill>
                  <a:srgbClr val="455560"/>
                </a:solidFill>
                <a:latin typeface="Calibri" panose="020F0502020204030204" pitchFamily="34" charset="0"/>
                <a:cs typeface="+mn-cs"/>
              </a:rPr>
              <a:t>Pilcher. J </a:t>
            </a:r>
            <a:r>
              <a:rPr lang="en-US" altLang="en-US" sz="1200" b="0" dirty="0" err="1">
                <a:solidFill>
                  <a:srgbClr val="455560"/>
                </a:solidFill>
                <a:latin typeface="Calibri" panose="020F0502020204030204" pitchFamily="34" charset="0"/>
                <a:cs typeface="+mn-cs"/>
              </a:rPr>
              <a:t>Acquir</a:t>
            </a:r>
            <a:r>
              <a:rPr lang="en-US" altLang="en-US" sz="1200" b="0" dirty="0">
                <a:solidFill>
                  <a:srgbClr val="455560"/>
                </a:solidFill>
                <a:latin typeface="Calibri" panose="020F0502020204030204" pitchFamily="34" charset="0"/>
                <a:cs typeface="+mn-cs"/>
              </a:rPr>
              <a:t> Immune </a:t>
            </a:r>
            <a:r>
              <a:rPr lang="en-US" altLang="en-US" sz="1200" b="0" dirty="0" err="1">
                <a:solidFill>
                  <a:srgbClr val="455560"/>
                </a:solidFill>
                <a:latin typeface="Calibri" panose="020F0502020204030204" pitchFamily="34" charset="0"/>
                <a:cs typeface="+mn-cs"/>
              </a:rPr>
              <a:t>Defic</a:t>
            </a:r>
            <a:r>
              <a:rPr lang="en-US" altLang="en-US" sz="1200" b="0" dirty="0">
                <a:solidFill>
                  <a:srgbClr val="455560"/>
                </a:solidFill>
                <a:latin typeface="Calibri" panose="020F0502020204030204" pitchFamily="34" charset="0"/>
                <a:cs typeface="+mn-cs"/>
              </a:rPr>
              <a:t> </a:t>
            </a:r>
            <a:r>
              <a:rPr lang="en-US" altLang="en-US" sz="1200" b="0" dirty="0" err="1">
                <a:solidFill>
                  <a:srgbClr val="455560"/>
                </a:solidFill>
                <a:latin typeface="Calibri" panose="020F0502020204030204" pitchFamily="34" charset="0"/>
                <a:cs typeface="+mn-cs"/>
              </a:rPr>
              <a:t>Syndr</a:t>
            </a:r>
            <a:r>
              <a:rPr lang="en-US" altLang="en-US" sz="1200" b="0" dirty="0">
                <a:solidFill>
                  <a:srgbClr val="455560"/>
                </a:solidFill>
                <a:latin typeface="Calibri" panose="020F0502020204030204" pitchFamily="34" charset="0"/>
                <a:cs typeface="+mn-cs"/>
              </a:rPr>
              <a:t>. 2017;74:44.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2" name="TextBox 1">
            <a:extLst>
              <a:ext uri="{FF2B5EF4-FFF2-40B4-BE49-F238E27FC236}">
                <a16:creationId xmlns:a16="http://schemas.microsoft.com/office/drawing/2014/main" id="{4AE02D39-DDB5-8902-8BBE-697B158A953F}"/>
              </a:ext>
            </a:extLst>
          </p:cNvPr>
          <p:cNvSpPr txBox="1"/>
          <p:nvPr/>
        </p:nvSpPr>
        <p:spPr bwMode="auto">
          <a:xfrm>
            <a:off x="396093" y="2165990"/>
            <a:ext cx="150433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200" dirty="0">
                <a:solidFill>
                  <a:schemeClr val="accent1"/>
                </a:solidFill>
                <a:latin typeface="Calibri" panose="020F0502020204030204" pitchFamily="34" charset="0"/>
              </a:rPr>
              <a:t>OLD:</a:t>
            </a:r>
            <a:br>
              <a:rPr lang="en-US" dirty="0">
                <a:solidFill>
                  <a:schemeClr val="bg1"/>
                </a:solidFill>
                <a:latin typeface="Calibri" panose="020F0502020204030204" pitchFamily="34" charset="0"/>
              </a:rPr>
            </a:br>
            <a:r>
              <a:rPr lang="en-US" b="0" dirty="0">
                <a:solidFill>
                  <a:schemeClr val="bg1"/>
                </a:solidFill>
                <a:latin typeface="Calibri" panose="020F0502020204030204" pitchFamily="34" charset="0"/>
              </a:rPr>
              <a:t>Staged visits</a:t>
            </a:r>
          </a:p>
        </p:txBody>
      </p:sp>
      <p:sp>
        <p:nvSpPr>
          <p:cNvPr id="3" name="TextBox 2">
            <a:extLst>
              <a:ext uri="{FF2B5EF4-FFF2-40B4-BE49-F238E27FC236}">
                <a16:creationId xmlns:a16="http://schemas.microsoft.com/office/drawing/2014/main" id="{6D852B47-2582-7888-1E7B-758B39858E32}"/>
              </a:ext>
            </a:extLst>
          </p:cNvPr>
          <p:cNvSpPr txBox="1"/>
          <p:nvPr/>
        </p:nvSpPr>
        <p:spPr bwMode="auto">
          <a:xfrm>
            <a:off x="396093" y="4583987"/>
            <a:ext cx="150433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200" dirty="0">
                <a:solidFill>
                  <a:schemeClr val="accent3"/>
                </a:solidFill>
                <a:latin typeface="Calibri" panose="020F0502020204030204" pitchFamily="34" charset="0"/>
              </a:rPr>
              <a:t>NEW:</a:t>
            </a:r>
            <a:br>
              <a:rPr lang="en-US" dirty="0">
                <a:solidFill>
                  <a:schemeClr val="accent3"/>
                </a:solidFill>
                <a:latin typeface="Calibri" panose="020F0502020204030204" pitchFamily="34" charset="0"/>
              </a:rPr>
            </a:br>
            <a:r>
              <a:rPr lang="en-US" b="0" dirty="0">
                <a:solidFill>
                  <a:schemeClr val="bg1"/>
                </a:solidFill>
                <a:latin typeface="Calibri" panose="020F0502020204030204" pitchFamily="34" charset="0"/>
              </a:rPr>
              <a:t>Rapid start</a:t>
            </a:r>
          </a:p>
        </p:txBody>
      </p:sp>
      <p:sp>
        <p:nvSpPr>
          <p:cNvPr id="6" name="TextBox 5">
            <a:extLst>
              <a:ext uri="{FF2B5EF4-FFF2-40B4-BE49-F238E27FC236}">
                <a16:creationId xmlns:a16="http://schemas.microsoft.com/office/drawing/2014/main" id="{BB4E0D0C-55F0-1A1D-3B13-5B87859CB6D2}"/>
              </a:ext>
            </a:extLst>
          </p:cNvPr>
          <p:cNvSpPr txBox="1"/>
          <p:nvPr/>
        </p:nvSpPr>
        <p:spPr bwMode="auto">
          <a:xfrm>
            <a:off x="7936931" y="4008078"/>
            <a:ext cx="268941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accent3"/>
                </a:solidFill>
                <a:latin typeface="Calibri" panose="020F0502020204030204" pitchFamily="34" charset="0"/>
              </a:rPr>
              <a:t>Primary Care Provider Visits:</a:t>
            </a:r>
            <a:br>
              <a:rPr lang="en-US" sz="1600" dirty="0">
                <a:solidFill>
                  <a:schemeClr val="accent3"/>
                </a:solidFill>
                <a:latin typeface="Calibri" panose="020F0502020204030204" pitchFamily="34" charset="0"/>
              </a:rPr>
            </a:br>
            <a:r>
              <a:rPr lang="en-US" sz="1600" dirty="0">
                <a:solidFill>
                  <a:schemeClr val="bg1"/>
                </a:solidFill>
                <a:latin typeface="Calibri" panose="020F0502020204030204" pitchFamily="34" charset="0"/>
              </a:rPr>
              <a:t>ART Management</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Viral load monitoring</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ART management</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Adherence</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Retention</a:t>
            </a:r>
          </a:p>
        </p:txBody>
      </p:sp>
      <p:sp>
        <p:nvSpPr>
          <p:cNvPr id="11" name="TextBox 10">
            <a:extLst>
              <a:ext uri="{FF2B5EF4-FFF2-40B4-BE49-F238E27FC236}">
                <a16:creationId xmlns:a16="http://schemas.microsoft.com/office/drawing/2014/main" id="{C4420B4D-495C-4A64-037E-28C448F35323}"/>
              </a:ext>
            </a:extLst>
          </p:cNvPr>
          <p:cNvSpPr txBox="1"/>
          <p:nvPr/>
        </p:nvSpPr>
        <p:spPr bwMode="auto">
          <a:xfrm>
            <a:off x="2216524" y="1631576"/>
            <a:ext cx="172122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HIV Diagnosis</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Disclosure</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HIV education</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Counseling</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Referral</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Scheduling</a:t>
            </a:r>
          </a:p>
        </p:txBody>
      </p:sp>
      <p:sp>
        <p:nvSpPr>
          <p:cNvPr id="12" name="TextBox 11">
            <a:extLst>
              <a:ext uri="{FF2B5EF4-FFF2-40B4-BE49-F238E27FC236}">
                <a16:creationId xmlns:a16="http://schemas.microsoft.com/office/drawing/2014/main" id="{EBF67893-897E-7030-0A6F-C7F7A0EEAD37}"/>
              </a:ext>
            </a:extLst>
          </p:cNvPr>
          <p:cNvSpPr txBox="1"/>
          <p:nvPr/>
        </p:nvSpPr>
        <p:spPr bwMode="auto">
          <a:xfrm>
            <a:off x="3924301" y="1631576"/>
            <a:ext cx="2702857"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1st Clinic Visit</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Registered</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Insurance </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Assess housing, substance use, mental health needs</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HIV education</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Counseling</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Labs</a:t>
            </a:r>
          </a:p>
        </p:txBody>
      </p:sp>
      <p:sp>
        <p:nvSpPr>
          <p:cNvPr id="13" name="TextBox 12">
            <a:extLst>
              <a:ext uri="{FF2B5EF4-FFF2-40B4-BE49-F238E27FC236}">
                <a16:creationId xmlns:a16="http://schemas.microsoft.com/office/drawing/2014/main" id="{82A09D5A-6077-49F7-74E4-DEB79B23F52C}"/>
              </a:ext>
            </a:extLst>
          </p:cNvPr>
          <p:cNvSpPr txBox="1"/>
          <p:nvPr/>
        </p:nvSpPr>
        <p:spPr bwMode="auto">
          <a:xfrm>
            <a:off x="6679617" y="1631576"/>
            <a:ext cx="172122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1st Primary Care Provider Visit</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Medical evaluation</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Assess preparedness</a:t>
            </a:r>
          </a:p>
        </p:txBody>
      </p:sp>
      <p:sp>
        <p:nvSpPr>
          <p:cNvPr id="14" name="TextBox 13">
            <a:extLst>
              <a:ext uri="{FF2B5EF4-FFF2-40B4-BE49-F238E27FC236}">
                <a16:creationId xmlns:a16="http://schemas.microsoft.com/office/drawing/2014/main" id="{3E50F7BE-9393-D47E-AABA-A2664CAF49E0}"/>
              </a:ext>
            </a:extLst>
          </p:cNvPr>
          <p:cNvSpPr txBox="1"/>
          <p:nvPr/>
        </p:nvSpPr>
        <p:spPr bwMode="auto">
          <a:xfrm>
            <a:off x="8387394" y="1631576"/>
            <a:ext cx="1573303"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ART Start</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Prescription</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Pharmacy pick-up</a:t>
            </a:r>
          </a:p>
        </p:txBody>
      </p:sp>
      <p:sp>
        <p:nvSpPr>
          <p:cNvPr id="15" name="TextBox 14">
            <a:extLst>
              <a:ext uri="{FF2B5EF4-FFF2-40B4-BE49-F238E27FC236}">
                <a16:creationId xmlns:a16="http://schemas.microsoft.com/office/drawing/2014/main" id="{9CB8F2D3-E806-0B8A-D75C-3F573CE2B3A8}"/>
              </a:ext>
            </a:extLst>
          </p:cNvPr>
          <p:cNvSpPr txBox="1"/>
          <p:nvPr/>
        </p:nvSpPr>
        <p:spPr bwMode="auto">
          <a:xfrm>
            <a:off x="9997889" y="1631576"/>
            <a:ext cx="172122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bg1"/>
                </a:solidFill>
                <a:latin typeface="Calibri" panose="020F0502020204030204" pitchFamily="34" charset="0"/>
              </a:rPr>
              <a:t>ART Management</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Viral load monitoring</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Adherence</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Retention</a:t>
            </a:r>
          </a:p>
        </p:txBody>
      </p:sp>
      <p:grpSp>
        <p:nvGrpSpPr>
          <p:cNvPr id="22" name="Group 21">
            <a:extLst>
              <a:ext uri="{FF2B5EF4-FFF2-40B4-BE49-F238E27FC236}">
                <a16:creationId xmlns:a16="http://schemas.microsoft.com/office/drawing/2014/main" id="{468D38C7-174F-F90C-302A-722C26610BC8}"/>
              </a:ext>
            </a:extLst>
          </p:cNvPr>
          <p:cNvGrpSpPr/>
          <p:nvPr/>
        </p:nvGrpSpPr>
        <p:grpSpPr>
          <a:xfrm>
            <a:off x="2286407" y="3873607"/>
            <a:ext cx="5360894" cy="2191871"/>
            <a:chOff x="2205318" y="3980329"/>
            <a:chExt cx="5360894" cy="2191871"/>
          </a:xfrm>
        </p:grpSpPr>
        <p:sp>
          <p:nvSpPr>
            <p:cNvPr id="9" name="Rectangle 8">
              <a:extLst>
                <a:ext uri="{FF2B5EF4-FFF2-40B4-BE49-F238E27FC236}">
                  <a16:creationId xmlns:a16="http://schemas.microsoft.com/office/drawing/2014/main" id="{8700F605-644B-BA2C-24A0-81345B8C6DAB}"/>
                </a:ext>
              </a:extLst>
            </p:cNvPr>
            <p:cNvSpPr/>
            <p:nvPr/>
          </p:nvSpPr>
          <p:spPr bwMode="auto">
            <a:xfrm>
              <a:off x="2205318" y="3980329"/>
              <a:ext cx="5360894" cy="2191871"/>
            </a:xfrm>
            <a:prstGeom prst="rect">
              <a:avLst/>
            </a:prstGeom>
            <a:solidFill>
              <a:schemeClr val="accent3">
                <a:lumMod val="20000"/>
                <a:lumOff val="80000"/>
              </a:schemeClr>
            </a:solidFill>
            <a:ln w="28575">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TextBox 6">
              <a:extLst>
                <a:ext uri="{FF2B5EF4-FFF2-40B4-BE49-F238E27FC236}">
                  <a16:creationId xmlns:a16="http://schemas.microsoft.com/office/drawing/2014/main" id="{9DB4B0BE-F019-E8B1-4FA4-2B7169E3C776}"/>
                </a:ext>
              </a:extLst>
            </p:cNvPr>
            <p:cNvSpPr txBox="1"/>
            <p:nvPr/>
          </p:nvSpPr>
          <p:spPr bwMode="auto">
            <a:xfrm>
              <a:off x="2344270" y="4043082"/>
              <a:ext cx="2873189"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dirty="0">
                  <a:solidFill>
                    <a:schemeClr val="accent3"/>
                  </a:solidFill>
                  <a:latin typeface="Calibri" panose="020F0502020204030204" pitchFamily="34" charset="0"/>
                </a:rPr>
                <a:t>RAPID Visit: ART Start</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Disclosure, counseling</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Registration</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Insurance</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Assess housing, substance use, mental health needs</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Labs</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HIV education</a:t>
              </a:r>
            </a:p>
          </p:txBody>
        </p:sp>
        <p:sp>
          <p:nvSpPr>
            <p:cNvPr id="8" name="TextBox 7">
              <a:extLst>
                <a:ext uri="{FF2B5EF4-FFF2-40B4-BE49-F238E27FC236}">
                  <a16:creationId xmlns:a16="http://schemas.microsoft.com/office/drawing/2014/main" id="{A8E83EC9-9194-0096-035B-91560C023C6C}"/>
                </a:ext>
              </a:extLst>
            </p:cNvPr>
            <p:cNvSpPr txBox="1"/>
            <p:nvPr/>
          </p:nvSpPr>
          <p:spPr bwMode="auto">
            <a:xfrm>
              <a:off x="5082987" y="4284293"/>
              <a:ext cx="244736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Counseling</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Medical evaluation</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Assess preparedness</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ART dispensed</a:t>
              </a:r>
            </a:p>
            <a:p>
              <a:pPr marL="285750" indent="-285750" algn="l">
                <a:lnSpc>
                  <a:spcPct val="100000"/>
                </a:lnSpc>
                <a:spcBef>
                  <a:spcPts val="0"/>
                </a:spcBef>
                <a:spcAft>
                  <a:spcPct val="0"/>
                </a:spcAft>
                <a:buClrTx/>
                <a:buFont typeface="Wingdings" pitchFamily="2" charset="2"/>
                <a:buChar char="§"/>
              </a:pPr>
              <a:r>
                <a:rPr lang="en-US" sz="1600" b="0" dirty="0">
                  <a:solidFill>
                    <a:schemeClr val="bg1"/>
                  </a:solidFill>
                  <a:latin typeface="Calibri" panose="020F0502020204030204" pitchFamily="34" charset="0"/>
                </a:rPr>
                <a:t>Telephone follow-up</a:t>
              </a:r>
            </a:p>
          </p:txBody>
        </p:sp>
      </p:grpSp>
      <p:grpSp>
        <p:nvGrpSpPr>
          <p:cNvPr id="25" name="Group 24">
            <a:extLst>
              <a:ext uri="{FF2B5EF4-FFF2-40B4-BE49-F238E27FC236}">
                <a16:creationId xmlns:a16="http://schemas.microsoft.com/office/drawing/2014/main" id="{D44C12A2-A6BB-9F5C-A2C1-371D0577C608}"/>
              </a:ext>
            </a:extLst>
          </p:cNvPr>
          <p:cNvGrpSpPr/>
          <p:nvPr/>
        </p:nvGrpSpPr>
        <p:grpSpPr>
          <a:xfrm>
            <a:off x="3880434" y="1713123"/>
            <a:ext cx="6033723" cy="1877439"/>
            <a:chOff x="3880434" y="1713123"/>
            <a:chExt cx="6033723" cy="1877439"/>
          </a:xfrm>
        </p:grpSpPr>
        <p:cxnSp>
          <p:nvCxnSpPr>
            <p:cNvPr id="20" name="Straight Connector 19">
              <a:extLst>
                <a:ext uri="{FF2B5EF4-FFF2-40B4-BE49-F238E27FC236}">
                  <a16:creationId xmlns:a16="http://schemas.microsoft.com/office/drawing/2014/main" id="{9F6DF9EE-4F8E-FFE3-EDBC-757EFC84AF08}"/>
                </a:ext>
              </a:extLst>
            </p:cNvPr>
            <p:cNvCxnSpPr>
              <a:cxnSpLocks/>
            </p:cNvCxnSpPr>
            <p:nvPr/>
          </p:nvCxnSpPr>
          <p:spPr bwMode="auto">
            <a:xfrm>
              <a:off x="3880434" y="1713123"/>
              <a:ext cx="0" cy="1877439"/>
            </a:xfrm>
            <a:prstGeom prst="line">
              <a:avLst/>
            </a:prstGeom>
            <a:noFill/>
            <a:ln w="19050" cap="flat" cmpd="sng" algn="ctr">
              <a:solidFill>
                <a:schemeClr val="accent2">
                  <a:lumMod val="60000"/>
                  <a:lumOff val="40000"/>
                </a:schemeClr>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5A6FA895-7526-9F7F-79F5-FA0DC7249F1E}"/>
                </a:ext>
              </a:extLst>
            </p:cNvPr>
            <p:cNvCxnSpPr>
              <a:cxnSpLocks/>
            </p:cNvCxnSpPr>
            <p:nvPr/>
          </p:nvCxnSpPr>
          <p:spPr bwMode="auto">
            <a:xfrm>
              <a:off x="6621249" y="1713123"/>
              <a:ext cx="0" cy="1877439"/>
            </a:xfrm>
            <a:prstGeom prst="line">
              <a:avLst/>
            </a:prstGeom>
            <a:noFill/>
            <a:ln w="19050" cap="flat" cmpd="sng" algn="ctr">
              <a:solidFill>
                <a:schemeClr val="accent2">
                  <a:lumMod val="60000"/>
                  <a:lumOff val="40000"/>
                </a:schemeClr>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90971CA-FC3B-5209-F02C-E60AAA6BC4C5}"/>
                </a:ext>
              </a:extLst>
            </p:cNvPr>
            <p:cNvCxnSpPr>
              <a:cxnSpLocks/>
            </p:cNvCxnSpPr>
            <p:nvPr/>
          </p:nvCxnSpPr>
          <p:spPr bwMode="auto">
            <a:xfrm>
              <a:off x="8332222" y="1713123"/>
              <a:ext cx="0" cy="1877439"/>
            </a:xfrm>
            <a:prstGeom prst="line">
              <a:avLst/>
            </a:prstGeom>
            <a:noFill/>
            <a:ln w="19050" cap="flat" cmpd="sng" algn="ctr">
              <a:solidFill>
                <a:schemeClr val="accent2">
                  <a:lumMod val="60000"/>
                  <a:lumOff val="40000"/>
                </a:schemeClr>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CEE99DE-F9C1-E172-B159-57FC2CCDA737}"/>
                </a:ext>
              </a:extLst>
            </p:cNvPr>
            <p:cNvCxnSpPr>
              <a:cxnSpLocks/>
            </p:cNvCxnSpPr>
            <p:nvPr/>
          </p:nvCxnSpPr>
          <p:spPr bwMode="auto">
            <a:xfrm>
              <a:off x="9914157" y="1713123"/>
              <a:ext cx="0" cy="1877439"/>
            </a:xfrm>
            <a:prstGeom prst="line">
              <a:avLst/>
            </a:prstGeom>
            <a:noFill/>
            <a:ln w="19050" cap="flat" cmpd="sng" algn="ctr">
              <a:solidFill>
                <a:schemeClr val="accent2">
                  <a:lumMod val="60000"/>
                  <a:lumOff val="40000"/>
                </a:schemeClr>
              </a:solidFill>
              <a:prstDash val="solid"/>
              <a:round/>
              <a:headEnd type="none" w="med" len="med"/>
              <a:tailEnd type="none" w="med" len="med"/>
            </a:ln>
            <a:effectLst/>
          </p:spPr>
        </p:cxnSp>
      </p:grpSp>
    </p:spTree>
    <p:extLst>
      <p:ext uri="{BB962C8B-B14F-4D97-AF65-F5344CB8AC3E}">
        <p14:creationId xmlns:p14="http://schemas.microsoft.com/office/powerpoint/2010/main" val="40984671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749D-A0F6-464D-8192-1F4A8C838B7F}"/>
              </a:ext>
            </a:extLst>
          </p:cNvPr>
          <p:cNvSpPr>
            <a:spLocks noGrp="1"/>
          </p:cNvSpPr>
          <p:nvPr>
            <p:ph type="title"/>
          </p:nvPr>
        </p:nvSpPr>
        <p:spPr/>
        <p:txBody>
          <a:bodyPr/>
          <a:lstStyle/>
          <a:p>
            <a:r>
              <a:rPr lang="en-US" dirty="0"/>
              <a:t>Improved Clinical Outcomes With Rapid ART Initiation</a:t>
            </a:r>
          </a:p>
        </p:txBody>
      </p:sp>
      <p:sp>
        <p:nvSpPr>
          <p:cNvPr id="4" name="Content Placeholder 3">
            <a:extLst>
              <a:ext uri="{FF2B5EF4-FFF2-40B4-BE49-F238E27FC236}">
                <a16:creationId xmlns:a16="http://schemas.microsoft.com/office/drawing/2014/main" id="{B0961A97-78E8-4CAA-B5C6-49078FFF7A7E}"/>
              </a:ext>
            </a:extLst>
          </p:cNvPr>
          <p:cNvSpPr>
            <a:spLocks noGrp="1"/>
          </p:cNvSpPr>
          <p:nvPr>
            <p:ph idx="1"/>
          </p:nvPr>
        </p:nvSpPr>
        <p:spPr/>
        <p:txBody>
          <a:bodyPr/>
          <a:lstStyle/>
          <a:p>
            <a:pPr>
              <a:spcAft>
                <a:spcPts val="0"/>
              </a:spcAft>
            </a:pPr>
            <a:r>
              <a:rPr lang="en-US" sz="2200" dirty="0"/>
              <a:t>Systematic review</a:t>
            </a:r>
            <a:r>
              <a:rPr lang="en-US" sz="2200" baseline="30000" dirty="0"/>
              <a:t>1</a:t>
            </a:r>
            <a:r>
              <a:rPr lang="en-US" sz="2200" dirty="0"/>
              <a:t> of ART initiation within 14 days of eligibility determination across </a:t>
            </a:r>
            <a:br>
              <a:rPr lang="en-US" sz="2200" dirty="0"/>
            </a:br>
            <a:r>
              <a:rPr lang="en-US" sz="2200" dirty="0"/>
              <a:t>4 randomized clinical trials in </a:t>
            </a:r>
            <a:r>
              <a:rPr lang="en-US" sz="2200" b="1" dirty="0"/>
              <a:t>Uganda,</a:t>
            </a:r>
            <a:r>
              <a:rPr lang="en-US" sz="2200" b="1" baseline="30000" dirty="0"/>
              <a:t>2</a:t>
            </a:r>
            <a:r>
              <a:rPr lang="en-US" sz="2200" b="1" dirty="0"/>
              <a:t> South Africa,</a:t>
            </a:r>
            <a:r>
              <a:rPr lang="en-US" sz="2200" b="1" baseline="30000" dirty="0"/>
              <a:t>3</a:t>
            </a:r>
            <a:r>
              <a:rPr lang="en-US" sz="2200" b="1" dirty="0"/>
              <a:t> Haiti,</a:t>
            </a:r>
            <a:r>
              <a:rPr lang="en-US" sz="2200" b="1" baseline="30000" dirty="0"/>
              <a:t>4</a:t>
            </a:r>
            <a:r>
              <a:rPr lang="en-US" sz="2200" b="1" dirty="0"/>
              <a:t> and Lesotho</a:t>
            </a:r>
            <a:r>
              <a:rPr lang="en-US" sz="2200" b="1" baseline="30000" dirty="0"/>
              <a:t>5</a:t>
            </a:r>
            <a:r>
              <a:rPr lang="en-US" sz="2200" b="1" dirty="0"/>
              <a:t> </a:t>
            </a:r>
          </a:p>
          <a:p>
            <a:pPr>
              <a:spcAft>
                <a:spcPts val="0"/>
              </a:spcAft>
            </a:pPr>
            <a:r>
              <a:rPr lang="en-US" sz="2200" dirty="0"/>
              <a:t>Compared with standard of care, </a:t>
            </a:r>
            <a:r>
              <a:rPr lang="en-US" sz="2200" b="1" dirty="0">
                <a:solidFill>
                  <a:schemeClr val="accent3"/>
                </a:solidFill>
              </a:rPr>
              <a:t>same-day ART increased the </a:t>
            </a:r>
            <a:r>
              <a:rPr lang="en-US" sz="2200" dirty="0"/>
              <a:t>likelihood of ART initiation </a:t>
            </a:r>
            <a:br>
              <a:rPr lang="en-US" sz="2200" dirty="0"/>
            </a:br>
            <a:r>
              <a:rPr lang="en-US" sz="2200" dirty="0"/>
              <a:t>in first 90 days, patient retention, and viral suppression at 12 mo </a:t>
            </a:r>
          </a:p>
          <a:p>
            <a:pPr lvl="1">
              <a:spcAft>
                <a:spcPts val="0"/>
              </a:spcAft>
            </a:pPr>
            <a:endParaRPr lang="en-US" sz="2200" dirty="0"/>
          </a:p>
          <a:p>
            <a:pPr>
              <a:spcAft>
                <a:spcPts val="0"/>
              </a:spcAft>
            </a:pPr>
            <a:endParaRPr lang="en-US" sz="2200" dirty="0"/>
          </a:p>
        </p:txBody>
      </p:sp>
      <p:sp>
        <p:nvSpPr>
          <p:cNvPr id="19" name="Text Box 11">
            <a:extLst>
              <a:ext uri="{FF2B5EF4-FFF2-40B4-BE49-F238E27FC236}">
                <a16:creationId xmlns:a16="http://schemas.microsoft.com/office/drawing/2014/main" id="{137E2F04-443A-44CE-8A49-31D1FA641910}"/>
              </a:ext>
            </a:extLst>
          </p:cNvPr>
          <p:cNvSpPr txBox="1">
            <a:spLocks noChangeArrowheads="1"/>
          </p:cNvSpPr>
          <p:nvPr/>
        </p:nvSpPr>
        <p:spPr bwMode="auto">
          <a:xfrm>
            <a:off x="400672" y="6173457"/>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Ford. AIDS. 2018;32:17. 2.</a:t>
            </a: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Amanyire. Lancet HIV. 2016;3:e539. 3. Rosen.</a:t>
            </a:r>
            <a:r>
              <a:rPr kumimoji="0" lang="pt-B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PLoS Med. 2016;13:e1002015. </a:t>
            </a:r>
            <a:br>
              <a:rPr kumimoji="0" lang="pt-B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br>
            <a:r>
              <a:rPr kumimoji="0" lang="pt-BR"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Koenig. PLoS Med. 2017;14:e1002357. 5. Labhart. </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BMC Public Health. 2016;16:329.</a:t>
            </a:r>
            <a:r>
              <a:rPr kumimoji="0" 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p>
        </p:txBody>
      </p:sp>
      <p:sp>
        <p:nvSpPr>
          <p:cNvPr id="72" name="Rectangle 71">
            <a:extLst>
              <a:ext uri="{FF2B5EF4-FFF2-40B4-BE49-F238E27FC236}">
                <a16:creationId xmlns:a16="http://schemas.microsoft.com/office/drawing/2014/main" id="{E60FB8D6-A542-4A8E-A034-6BC6F0959418}"/>
              </a:ext>
            </a:extLst>
          </p:cNvPr>
          <p:cNvSpPr/>
          <p:nvPr/>
        </p:nvSpPr>
        <p:spPr>
          <a:xfrm>
            <a:off x="2488905" y="3069438"/>
            <a:ext cx="2870592" cy="2261004"/>
          </a:xfrm>
          <a:prstGeom prst="rect">
            <a:avLst/>
          </a:prstGeom>
        </p:spPr>
        <p:txBody>
          <a:bodyPr wrap="square">
            <a:spAutoFit/>
          </a:bodyPr>
          <a:lstStyle/>
          <a:p>
            <a:pPr marL="0" marR="0" lvl="0" indent="0" algn="l" defTabSz="914400" rtl="0" eaLnBrk="0" fontAlgn="base" latinLnBrk="0" hangingPunct="0">
              <a:lnSpc>
                <a:spcPct val="80000"/>
              </a:lnSpc>
              <a:spcBef>
                <a:spcPct val="0"/>
              </a:spcBef>
              <a:spcAft>
                <a:spcPts val="13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Characteristic</a:t>
            </a:r>
          </a:p>
          <a:p>
            <a:pPr marL="0" marR="0" lvl="0" indent="0" algn="l"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 start within 90 days</a:t>
            </a:r>
          </a:p>
          <a:p>
            <a:pPr marL="0" marR="0" lvl="0" indent="0" algn="l"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Retained in care at 12 mo</a:t>
            </a:r>
          </a:p>
          <a:p>
            <a:pPr marL="0" marR="0" lvl="0" indent="0" algn="l"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Viral suppression at 12 mo</a:t>
            </a:r>
          </a:p>
          <a:p>
            <a:pPr marL="0" marR="0" lvl="0" indent="0" algn="l"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LTFU at 12 mo</a:t>
            </a:r>
          </a:p>
          <a:p>
            <a:pPr marL="0" marR="0" lvl="0" indent="0" algn="l"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Died by 12 mo</a:t>
            </a:r>
          </a:p>
        </p:txBody>
      </p:sp>
      <p:cxnSp>
        <p:nvCxnSpPr>
          <p:cNvPr id="10" name="Straight Connector 9">
            <a:extLst>
              <a:ext uri="{FF2B5EF4-FFF2-40B4-BE49-F238E27FC236}">
                <a16:creationId xmlns:a16="http://schemas.microsoft.com/office/drawing/2014/main" id="{A3F45617-2A2F-4D2E-A848-74DF48C62027}"/>
              </a:ext>
            </a:extLst>
          </p:cNvPr>
          <p:cNvCxnSpPr>
            <a:cxnSpLocks/>
          </p:cNvCxnSpPr>
          <p:nvPr/>
        </p:nvCxnSpPr>
        <p:spPr bwMode="auto">
          <a:xfrm>
            <a:off x="6252749" y="3283912"/>
            <a:ext cx="0" cy="219456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4E67C63-CDB2-4FA9-88D2-BA721FE435E5}"/>
              </a:ext>
            </a:extLst>
          </p:cNvPr>
          <p:cNvCxnSpPr>
            <a:cxnSpLocks/>
          </p:cNvCxnSpPr>
          <p:nvPr/>
        </p:nvCxnSpPr>
        <p:spPr bwMode="auto">
          <a:xfrm>
            <a:off x="4043862" y="5441586"/>
            <a:ext cx="4378255"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1FD9743-1AB8-43B1-9DC1-CE81E2928EEC}"/>
              </a:ext>
            </a:extLst>
          </p:cNvPr>
          <p:cNvCxnSpPr/>
          <p:nvPr/>
        </p:nvCxnSpPr>
        <p:spPr bwMode="auto">
          <a:xfrm>
            <a:off x="4575969" y="5447642"/>
            <a:ext cx="0" cy="52694"/>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71486E8-126A-4F6A-A201-5BCC79136910}"/>
              </a:ext>
            </a:extLst>
          </p:cNvPr>
          <p:cNvCxnSpPr/>
          <p:nvPr/>
        </p:nvCxnSpPr>
        <p:spPr bwMode="auto">
          <a:xfrm>
            <a:off x="6250271" y="5447642"/>
            <a:ext cx="0" cy="52694"/>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801E92E-63EF-48B3-8F67-60E385DDBAF7}"/>
              </a:ext>
            </a:extLst>
          </p:cNvPr>
          <p:cNvCxnSpPr/>
          <p:nvPr/>
        </p:nvCxnSpPr>
        <p:spPr bwMode="auto">
          <a:xfrm>
            <a:off x="7399894" y="5447642"/>
            <a:ext cx="0" cy="52694"/>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26E13D4-71B9-4B0A-8C22-403AA7307177}"/>
              </a:ext>
            </a:extLst>
          </p:cNvPr>
          <p:cNvCxnSpPr/>
          <p:nvPr/>
        </p:nvCxnSpPr>
        <p:spPr bwMode="auto">
          <a:xfrm>
            <a:off x="6977222" y="5447642"/>
            <a:ext cx="0" cy="52694"/>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Arrow Connector 22">
            <a:extLst>
              <a:ext uri="{FF2B5EF4-FFF2-40B4-BE49-F238E27FC236}">
                <a16:creationId xmlns:a16="http://schemas.microsoft.com/office/drawing/2014/main" id="{DBA57919-6528-4D6B-B566-F32AFF897701}"/>
              </a:ext>
            </a:extLst>
          </p:cNvPr>
          <p:cNvCxnSpPr/>
          <p:nvPr/>
        </p:nvCxnSpPr>
        <p:spPr bwMode="auto">
          <a:xfrm flipH="1">
            <a:off x="5098498" y="5778550"/>
            <a:ext cx="1078682" cy="0"/>
          </a:xfrm>
          <a:prstGeom prst="straightConnector1">
            <a:avLst/>
          </a:prstGeom>
          <a:noFill/>
          <a:ln w="28575" cap="flat" cmpd="sng" algn="ctr">
            <a:solidFill>
              <a:schemeClr val="tx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90C63F66-990F-49AD-96F9-48BD86B76CDF}"/>
              </a:ext>
            </a:extLst>
          </p:cNvPr>
          <p:cNvCxnSpPr/>
          <p:nvPr/>
        </p:nvCxnSpPr>
        <p:spPr bwMode="auto">
          <a:xfrm>
            <a:off x="6341022" y="5778550"/>
            <a:ext cx="547973" cy="0"/>
          </a:xfrm>
          <a:prstGeom prst="straightConnector1">
            <a:avLst/>
          </a:prstGeom>
          <a:noFill/>
          <a:ln w="28575" cap="flat" cmpd="sng" algn="ctr">
            <a:solidFill>
              <a:schemeClr val="tx1"/>
            </a:solidFill>
            <a:prstDash val="solid"/>
            <a:round/>
            <a:headEnd type="none" w="med" len="med"/>
            <a:tailEnd type="triangle"/>
          </a:ln>
          <a:effectLst/>
        </p:spPr>
      </p:cxnSp>
      <p:sp>
        <p:nvSpPr>
          <p:cNvPr id="25" name="Rectangle 24">
            <a:extLst>
              <a:ext uri="{FF2B5EF4-FFF2-40B4-BE49-F238E27FC236}">
                <a16:creationId xmlns:a16="http://schemas.microsoft.com/office/drawing/2014/main" id="{0300A54F-95DC-483C-91E0-9A5FCA5A0051}"/>
              </a:ext>
            </a:extLst>
          </p:cNvPr>
          <p:cNvSpPr/>
          <p:nvPr/>
        </p:nvSpPr>
        <p:spPr>
          <a:xfrm>
            <a:off x="4391855" y="5454238"/>
            <a:ext cx="359394"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7" name="Rectangle 26">
            <a:extLst>
              <a:ext uri="{FF2B5EF4-FFF2-40B4-BE49-F238E27FC236}">
                <a16:creationId xmlns:a16="http://schemas.microsoft.com/office/drawing/2014/main" id="{960AADD4-A386-4CAD-B38F-9F1EE5D93BC7}"/>
              </a:ext>
            </a:extLst>
          </p:cNvPr>
          <p:cNvSpPr/>
          <p:nvPr/>
        </p:nvSpPr>
        <p:spPr>
          <a:xfrm>
            <a:off x="6103509" y="5442836"/>
            <a:ext cx="301686"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8" name="Rectangle 27">
            <a:extLst>
              <a:ext uri="{FF2B5EF4-FFF2-40B4-BE49-F238E27FC236}">
                <a16:creationId xmlns:a16="http://schemas.microsoft.com/office/drawing/2014/main" id="{6314A921-4595-4754-8749-6D561F77856C}"/>
              </a:ext>
            </a:extLst>
          </p:cNvPr>
          <p:cNvSpPr/>
          <p:nvPr/>
        </p:nvSpPr>
        <p:spPr>
          <a:xfrm>
            <a:off x="7250654" y="5448760"/>
            <a:ext cx="301686"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9" name="Rectangle 28">
            <a:extLst>
              <a:ext uri="{FF2B5EF4-FFF2-40B4-BE49-F238E27FC236}">
                <a16:creationId xmlns:a16="http://schemas.microsoft.com/office/drawing/2014/main" id="{AB7CB88A-5C25-4025-A8F0-8ECDEC2855FC}"/>
              </a:ext>
            </a:extLst>
          </p:cNvPr>
          <p:cNvSpPr/>
          <p:nvPr/>
        </p:nvSpPr>
        <p:spPr>
          <a:xfrm>
            <a:off x="4503308" y="5773469"/>
            <a:ext cx="1781643" cy="369332"/>
          </a:xfrm>
          <a:prstGeom prst="rect">
            <a:avLst/>
          </a:prstGeom>
        </p:spPr>
        <p:txBody>
          <a:bodyPr wrap="non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Standard of Care</a:t>
            </a:r>
          </a:p>
        </p:txBody>
      </p:sp>
      <p:sp>
        <p:nvSpPr>
          <p:cNvPr id="30" name="Rectangle 29">
            <a:extLst>
              <a:ext uri="{FF2B5EF4-FFF2-40B4-BE49-F238E27FC236}">
                <a16:creationId xmlns:a16="http://schemas.microsoft.com/office/drawing/2014/main" id="{34E682BE-1AE4-4470-803B-5E029EE4F6BB}"/>
              </a:ext>
            </a:extLst>
          </p:cNvPr>
          <p:cNvSpPr/>
          <p:nvPr/>
        </p:nvSpPr>
        <p:spPr>
          <a:xfrm>
            <a:off x="6267831" y="5768000"/>
            <a:ext cx="1579278"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Same-Day ART</a:t>
            </a:r>
          </a:p>
        </p:txBody>
      </p:sp>
      <p:sp>
        <p:nvSpPr>
          <p:cNvPr id="71" name="Rectangle 70">
            <a:extLst>
              <a:ext uri="{FF2B5EF4-FFF2-40B4-BE49-F238E27FC236}">
                <a16:creationId xmlns:a16="http://schemas.microsoft.com/office/drawing/2014/main" id="{03B45055-8A44-4747-A2B8-D55F7F0CAFD4}"/>
              </a:ext>
            </a:extLst>
          </p:cNvPr>
          <p:cNvSpPr/>
          <p:nvPr/>
        </p:nvSpPr>
        <p:spPr>
          <a:xfrm>
            <a:off x="6828963" y="5448901"/>
            <a:ext cx="301686"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1" name="Diamond 100">
            <a:extLst>
              <a:ext uri="{FF2B5EF4-FFF2-40B4-BE49-F238E27FC236}">
                <a16:creationId xmlns:a16="http://schemas.microsoft.com/office/drawing/2014/main" id="{4E94A772-0550-4CFC-8FCB-55F96EA47AC7}"/>
              </a:ext>
            </a:extLst>
          </p:cNvPr>
          <p:cNvSpPr/>
          <p:nvPr/>
        </p:nvSpPr>
        <p:spPr bwMode="auto">
          <a:xfrm>
            <a:off x="6365366" y="3530144"/>
            <a:ext cx="393817" cy="108618"/>
          </a:xfrm>
          <a:prstGeom prst="diamond">
            <a:avLst/>
          </a:prstGeom>
          <a:noFill/>
          <a:ln w="28575">
            <a:solidFill>
              <a:schemeClr val="accent3"/>
            </a:solid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2" name="Diamond 101">
            <a:extLst>
              <a:ext uri="{FF2B5EF4-FFF2-40B4-BE49-F238E27FC236}">
                <a16:creationId xmlns:a16="http://schemas.microsoft.com/office/drawing/2014/main" id="{ED52A6C3-5791-4AC1-9166-8D75064EFDDB}"/>
              </a:ext>
            </a:extLst>
          </p:cNvPr>
          <p:cNvSpPr/>
          <p:nvPr/>
        </p:nvSpPr>
        <p:spPr bwMode="auto">
          <a:xfrm>
            <a:off x="6250513" y="3923715"/>
            <a:ext cx="251722" cy="108855"/>
          </a:xfrm>
          <a:prstGeom prst="diamond">
            <a:avLst/>
          </a:prstGeom>
          <a:noFill/>
          <a:ln w="28575">
            <a:solidFill>
              <a:schemeClr val="accent3"/>
            </a:solid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1" name="Diamond 120">
            <a:extLst>
              <a:ext uri="{FF2B5EF4-FFF2-40B4-BE49-F238E27FC236}">
                <a16:creationId xmlns:a16="http://schemas.microsoft.com/office/drawing/2014/main" id="{A8FE3C91-44EB-4C5F-9D0A-1B4C2A048C81}"/>
              </a:ext>
            </a:extLst>
          </p:cNvPr>
          <p:cNvSpPr/>
          <p:nvPr/>
        </p:nvSpPr>
        <p:spPr bwMode="auto">
          <a:xfrm>
            <a:off x="6325763" y="4323360"/>
            <a:ext cx="173243" cy="101182"/>
          </a:xfrm>
          <a:prstGeom prst="diamond">
            <a:avLst/>
          </a:prstGeom>
          <a:noFill/>
          <a:ln w="28575">
            <a:solidFill>
              <a:schemeClr val="accent3"/>
            </a:solid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2" name="Diamond 121">
            <a:extLst>
              <a:ext uri="{FF2B5EF4-FFF2-40B4-BE49-F238E27FC236}">
                <a16:creationId xmlns:a16="http://schemas.microsoft.com/office/drawing/2014/main" id="{55BF08A6-51B7-4EB7-9846-33ED39CD8FCB}"/>
              </a:ext>
            </a:extLst>
          </p:cNvPr>
          <p:cNvSpPr/>
          <p:nvPr/>
        </p:nvSpPr>
        <p:spPr bwMode="auto">
          <a:xfrm>
            <a:off x="5352472" y="4711551"/>
            <a:ext cx="941003" cy="125799"/>
          </a:xfrm>
          <a:prstGeom prst="diamond">
            <a:avLst/>
          </a:prstGeom>
          <a:noFill/>
          <a:ln w="28575">
            <a:solidFill>
              <a:schemeClr val="accent1"/>
            </a:solid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3" name="Diamond 122">
            <a:extLst>
              <a:ext uri="{FF2B5EF4-FFF2-40B4-BE49-F238E27FC236}">
                <a16:creationId xmlns:a16="http://schemas.microsoft.com/office/drawing/2014/main" id="{E152EF0D-24F3-4AF4-9069-707C06658872}"/>
              </a:ext>
            </a:extLst>
          </p:cNvPr>
          <p:cNvSpPr/>
          <p:nvPr/>
        </p:nvSpPr>
        <p:spPr bwMode="auto">
          <a:xfrm>
            <a:off x="4944920" y="5073682"/>
            <a:ext cx="1276135" cy="121316"/>
          </a:xfrm>
          <a:prstGeom prst="diamond">
            <a:avLst/>
          </a:prstGeom>
          <a:noFill/>
          <a:ln w="28575">
            <a:solidFill>
              <a:schemeClr val="accent1"/>
            </a:solidFill>
          </a:ln>
        </p:spPr>
        <p:txBody>
          <a:bodyPr wrap="squar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9068D1C6-DD32-47D6-A729-E31FF976B773}"/>
              </a:ext>
            </a:extLst>
          </p:cNvPr>
          <p:cNvSpPr/>
          <p:nvPr/>
        </p:nvSpPr>
        <p:spPr>
          <a:xfrm>
            <a:off x="7273129" y="3069438"/>
            <a:ext cx="2249554" cy="2325124"/>
          </a:xfrm>
          <a:prstGeom prst="rect">
            <a:avLst/>
          </a:prstGeom>
        </p:spPr>
        <p:txBody>
          <a:bodyPr wrap="square">
            <a:spAutoFit/>
          </a:bodyPr>
          <a:lstStyle/>
          <a:p>
            <a:pPr marL="0" marR="0" lvl="0" indent="0" algn="ctr" defTabSz="914400" rtl="0" eaLnBrk="0" fontAlgn="base" latinLnBrk="0" hangingPunct="0">
              <a:lnSpc>
                <a:spcPct val="80000"/>
              </a:lnSpc>
              <a:spcBef>
                <a:spcPct val="0"/>
              </a:spcBef>
              <a:spcAft>
                <a:spcPts val="130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RR (95% CI)</a:t>
            </a:r>
          </a:p>
          <a:p>
            <a:pPr marL="0" marR="0" lvl="0" indent="0" algn="ctr"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1.35 (1.13-1.62)</a:t>
            </a:r>
          </a:p>
          <a:p>
            <a:pPr marL="0" marR="0" lvl="0" indent="0" algn="ctr"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1.11 (0.99-1.26)</a:t>
            </a:r>
          </a:p>
          <a:p>
            <a:pPr marL="0" marR="0" lvl="0" indent="0" algn="ctr"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1.17 (1.07-1.27)</a:t>
            </a:r>
          </a:p>
          <a:p>
            <a:pPr marL="0" marR="0" lvl="0" indent="0" algn="ctr"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0.66 (0.42-1.04)</a:t>
            </a:r>
          </a:p>
          <a:p>
            <a:pPr marL="0" marR="0" lvl="0" indent="0" algn="ctr" defTabSz="914400" rtl="0" eaLnBrk="0" fontAlgn="base" latinLnBrk="0" hangingPunct="0">
              <a:lnSpc>
                <a:spcPct val="80000"/>
              </a:lnSpc>
              <a:spcBef>
                <a:spcPct val="0"/>
              </a:spcBef>
              <a:spcAft>
                <a:spcPts val="130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0.53 (0.28-1.00)</a:t>
            </a:r>
          </a:p>
        </p:txBody>
      </p:sp>
    </p:spTree>
    <p:extLst>
      <p:ext uri="{BB962C8B-B14F-4D97-AF65-F5344CB8AC3E}">
        <p14:creationId xmlns:p14="http://schemas.microsoft.com/office/powerpoint/2010/main" val="3900527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32">
            <a:extLst>
              <a:ext uri="{FF2B5EF4-FFF2-40B4-BE49-F238E27FC236}">
                <a16:creationId xmlns:a16="http://schemas.microsoft.com/office/drawing/2014/main" id="{3D979AB3-1E8E-4E84-BAD3-F4649D9D4305}"/>
              </a:ext>
            </a:extLst>
          </p:cNvPr>
          <p:cNvGraphicFramePr>
            <a:graphicFrameLocks noGrp="1"/>
          </p:cNvGraphicFramePr>
          <p:nvPr>
            <p:extLst>
              <p:ext uri="{D42A27DB-BD31-4B8C-83A1-F6EECF244321}">
                <p14:modId xmlns:p14="http://schemas.microsoft.com/office/powerpoint/2010/main" val="1562537897"/>
              </p:ext>
            </p:extLst>
          </p:nvPr>
        </p:nvGraphicFramePr>
        <p:xfrm>
          <a:off x="709797" y="1603829"/>
          <a:ext cx="10782300" cy="4286160"/>
        </p:xfrm>
        <a:graphic>
          <a:graphicData uri="http://schemas.openxmlformats.org/drawingml/2006/table">
            <a:tbl>
              <a:tblPr/>
              <a:tblGrid>
                <a:gridCol w="2110521">
                  <a:extLst>
                    <a:ext uri="{9D8B030D-6E8A-4147-A177-3AD203B41FA5}">
                      <a16:colId xmlns:a16="http://schemas.microsoft.com/office/drawing/2014/main" val="333932289"/>
                    </a:ext>
                  </a:extLst>
                </a:gridCol>
                <a:gridCol w="8671779">
                  <a:extLst>
                    <a:ext uri="{9D8B030D-6E8A-4147-A177-3AD203B41FA5}">
                      <a16:colId xmlns:a16="http://schemas.microsoft.com/office/drawing/2014/main" val="3874425182"/>
                    </a:ext>
                  </a:extLst>
                </a:gridCol>
              </a:tblGrid>
              <a:tr h="1768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charset="-128"/>
                        </a:rPr>
                        <a:t>Guideline</a:t>
                      </a:r>
                    </a:p>
                  </a:txBody>
                  <a:tcPr marL="91407" marR="91407" marT="72000" marB="72000" anchor="ctr" horzOverflow="overflow">
                    <a:lnL>
                      <a:noFill/>
                    </a:lnL>
                    <a:lnR>
                      <a:noFill/>
                    </a:lnR>
                    <a:lnT>
                      <a:noFill/>
                    </a:lnT>
                    <a:lnB>
                      <a:noFill/>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Calibri" panose="020F0502020204030204" pitchFamily="34" charset="0"/>
                          <a:ea typeface="MS PGothic" charset="-128"/>
                        </a:rPr>
                        <a:t>Recommendation for Same-Day ART</a:t>
                      </a:r>
                    </a:p>
                  </a:txBody>
                  <a:tcPr marL="91407" marR="91407" marT="72000" marB="72000" anchor="ctr" horzOverflow="overflow">
                    <a:lnL>
                      <a:noFill/>
                    </a:lnL>
                    <a:lnR>
                      <a:noFill/>
                    </a:lnR>
                    <a:lnT>
                      <a:noFill/>
                    </a:lnT>
                    <a:lnB w="381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408726">
                <a:tc>
                  <a:txBody>
                    <a:bodyPr/>
                    <a:lstStyle/>
                    <a:p>
                      <a:pPr marL="0" marR="0" lvl="0" indent="0" algn="l"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charset="-128"/>
                        </a:rPr>
                        <a:t>DHHS</a:t>
                      </a:r>
                      <a:r>
                        <a:rPr kumimoji="0" lang="en-US" altLang="en-US" sz="1800" b="0" i="0" u="none" strike="noStrike" cap="none" normalizeH="0" baseline="30000" dirty="0">
                          <a:ln>
                            <a:noFill/>
                          </a:ln>
                          <a:solidFill>
                            <a:schemeClr val="bg2">
                              <a:lumMod val="10000"/>
                            </a:schemeClr>
                          </a:solidFill>
                          <a:effectLst/>
                          <a:latin typeface="Calibri" panose="020F0502020204030204" pitchFamily="34" charset="0"/>
                          <a:ea typeface="MS PGothic" charset="-128"/>
                        </a:rPr>
                        <a:t>1</a:t>
                      </a:r>
                      <a:endParaRPr kumimoji="0" lang="en-US" altLang="en-US" sz="1800" b="0" i="0" u="none" strike="noStrike" cap="none" normalizeH="0" baseline="0" dirty="0">
                        <a:ln>
                          <a:noFill/>
                        </a:ln>
                        <a:solidFill>
                          <a:schemeClr val="bg2">
                            <a:lumMod val="10000"/>
                          </a:schemeClr>
                        </a:solidFill>
                        <a:effectLst/>
                        <a:latin typeface="Calibri" panose="020F0502020204030204" pitchFamily="34" charset="0"/>
                        <a:ea typeface="MS PGothic" charset="-128"/>
                      </a:endParaRPr>
                    </a:p>
                  </a:txBody>
                  <a:tcPr marL="91407" marR="91407" marT="72000" marB="72000" anchor="ctr" horzOverflow="overflow">
                    <a:lnL>
                      <a:noFill/>
                    </a:lnL>
                    <a:lnR w="38100" cap="flat" cmpd="sng" algn="ctr">
                      <a:noFill/>
                      <a:prstDash val="solid"/>
                      <a:round/>
                      <a:headEnd type="none" w="med" len="med"/>
                      <a:tailEnd type="none" w="med" len="med"/>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1" i="0" u="none" strike="noStrike" cap="none" normalizeH="0" baseline="0">
                          <a:ln>
                            <a:noFill/>
                          </a:ln>
                          <a:solidFill>
                            <a:schemeClr val="bg1"/>
                          </a:solidFill>
                          <a:effectLst/>
                          <a:latin typeface="Calibri" panose="020F0502020204030204" pitchFamily="34" charset="0"/>
                          <a:ea typeface="MS PGothic" charset="-128"/>
                        </a:rPr>
                        <a:t>Initiate ART immediately (or as soon as possible) </a:t>
                      </a:r>
                      <a:r>
                        <a:rPr kumimoji="0" lang="en-US" altLang="en-US" sz="1800" b="0" i="0" u="none" strike="noStrike" cap="none" normalizeH="0" baseline="0">
                          <a:ln>
                            <a:noFill/>
                          </a:ln>
                          <a:solidFill>
                            <a:schemeClr val="bg1"/>
                          </a:solidFill>
                          <a:effectLst/>
                          <a:latin typeface="Calibri" panose="020F0502020204030204" pitchFamily="34" charset="0"/>
                          <a:ea typeface="MS PGothic" charset="-128"/>
                        </a:rPr>
                        <a:t>after HIV diagnosis to increase uptake of ART and linkage to care, decrease time to viral suppression for individual patients, and improve rate of virologic suppression among people with HIV</a:t>
                      </a:r>
                      <a:endPar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endParaRP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408726">
                <a:tc>
                  <a:txBody>
                    <a:bodyPr/>
                    <a:lstStyle/>
                    <a:p>
                      <a:pPr marL="0" marR="0" lvl="0" indent="0" algn="l"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IAS-USA</a:t>
                      </a:r>
                      <a:r>
                        <a:rPr kumimoji="0" lang="en-US" altLang="en-US" sz="1800" b="0" i="0" u="none" strike="noStrike" cap="none" normalizeH="0" baseline="30000" dirty="0">
                          <a:ln>
                            <a:noFill/>
                          </a:ln>
                          <a:solidFill>
                            <a:schemeClr val="bg1"/>
                          </a:solidFill>
                          <a:effectLst/>
                          <a:latin typeface="Calibri" panose="020F0502020204030204" pitchFamily="34" charset="0"/>
                          <a:ea typeface="MS PGothic" charset="-128"/>
                        </a:rPr>
                        <a:t>2</a:t>
                      </a:r>
                      <a:endPar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endParaRPr>
                    </a:p>
                  </a:txBody>
                  <a:tcPr marL="91407" marR="91407" marT="72000" marB="72000" anchor="ctr" horzOverflow="overflow">
                    <a:lnL>
                      <a:noFill/>
                    </a:lnL>
                    <a:lnR w="38100" cap="flat" cmpd="sng" algn="ctr">
                      <a:noFill/>
                      <a:prstDash val="solid"/>
                      <a:round/>
                      <a:headEnd type="none" w="med" len="med"/>
                      <a:tailEnd type="none" w="med" len="med"/>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Initiation of ART is recommended </a:t>
                      </a:r>
                      <a:r>
                        <a:rPr kumimoji="0" lang="en-US" altLang="en-US" sz="1800" b="1" i="0" u="none" strike="noStrike" cap="none" normalizeH="0" baseline="0" dirty="0">
                          <a:ln>
                            <a:noFill/>
                          </a:ln>
                          <a:solidFill>
                            <a:schemeClr val="bg1"/>
                          </a:solidFill>
                          <a:effectLst/>
                          <a:latin typeface="Calibri" panose="020F0502020204030204" pitchFamily="34" charset="0"/>
                          <a:ea typeface="MS PGothic" charset="-128"/>
                        </a:rPr>
                        <a:t>as soon as possible after diagnosis, </a:t>
                      </a:r>
                      <a:br>
                        <a:rPr kumimoji="0" lang="en-US" altLang="en-US" sz="1800" b="1" i="0" u="none" strike="noStrike" cap="none" normalizeH="0" baseline="0" dirty="0">
                          <a:ln>
                            <a:noFill/>
                          </a:ln>
                          <a:solidFill>
                            <a:schemeClr val="bg1"/>
                          </a:solidFill>
                          <a:effectLst/>
                          <a:latin typeface="Calibri" panose="020F0502020204030204" pitchFamily="34" charset="0"/>
                          <a:ea typeface="MS PGothic" charset="-128"/>
                        </a:rPr>
                      </a:b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ideally within 7 days, including on same day as diagnosis or </a:t>
                      </a:r>
                      <a:b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b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at first clinic visit if </a:t>
                      </a:r>
                      <a:r>
                        <a:rPr kumimoji="0" lang="en-US" altLang="en-US" sz="1800" b="1" i="0" u="none" strike="noStrike" cap="none" normalizeH="0" baseline="0" dirty="0">
                          <a:ln>
                            <a:noFill/>
                          </a:ln>
                          <a:solidFill>
                            <a:schemeClr val="bg1"/>
                          </a:solidFill>
                          <a:effectLst/>
                          <a:latin typeface="Calibri" panose="020F0502020204030204" pitchFamily="34" charset="0"/>
                          <a:ea typeface="MS PGothic" charset="-128"/>
                        </a:rPr>
                        <a:t>patient is ready</a:t>
                      </a: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5410466"/>
                  </a:ext>
                </a:extLst>
              </a:tr>
              <a:tr h="524679">
                <a:tc>
                  <a:txBody>
                    <a:bodyPr/>
                    <a:lstStyle/>
                    <a:p>
                      <a:pPr marL="0" marR="0" lvl="0" indent="0" algn="l"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EACS</a:t>
                      </a:r>
                      <a:r>
                        <a:rPr kumimoji="0" lang="en-US" altLang="en-US" sz="1800" b="0" i="0" u="none" strike="noStrike" cap="none" normalizeH="0" baseline="30000" dirty="0">
                          <a:ln>
                            <a:noFill/>
                          </a:ln>
                          <a:solidFill>
                            <a:schemeClr val="bg1"/>
                          </a:solidFill>
                          <a:effectLst/>
                          <a:latin typeface="Calibri" panose="020F0502020204030204" pitchFamily="34" charset="0"/>
                          <a:ea typeface="MS PGothic" charset="-128"/>
                        </a:rPr>
                        <a:t>3</a:t>
                      </a:r>
                    </a:p>
                  </a:txBody>
                  <a:tcPr marL="91407" marR="91407" marT="72000" marB="72000" anchor="ctr" horzOverflow="overflow">
                    <a:lnL>
                      <a:noFill/>
                    </a:lnL>
                    <a:lnR w="38100" cap="flat" cmpd="sng" algn="ctr">
                      <a:noFill/>
                      <a:prstDash val="solid"/>
                      <a:round/>
                      <a:headEnd type="none" w="med" len="med"/>
                      <a:tailEnd type="none" w="med" len="med"/>
                    </a:lnR>
                    <a:lnT>
                      <a:noFill/>
                    </a:lnT>
                    <a:lnB>
                      <a:noFill/>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1" i="0" u="none" strike="noStrike" cap="none" normalizeH="0" baseline="0" dirty="0">
                          <a:ln>
                            <a:noFill/>
                          </a:ln>
                          <a:solidFill>
                            <a:schemeClr val="bg1"/>
                          </a:solidFill>
                          <a:effectLst/>
                          <a:latin typeface="Calibri" panose="020F0502020204030204" pitchFamily="34" charset="0"/>
                          <a:ea typeface="MS PGothic" charset="-128"/>
                        </a:rPr>
                        <a:t>Immediate (ie, same-day) start of ART should be considered, </a:t>
                      </a:r>
                      <a:br>
                        <a:rPr kumimoji="0" lang="en-US" altLang="en-US" sz="1800" b="1" i="0" u="none" strike="noStrike" cap="none" normalizeH="0" baseline="0" dirty="0">
                          <a:ln>
                            <a:noFill/>
                          </a:ln>
                          <a:solidFill>
                            <a:schemeClr val="bg1"/>
                          </a:solidFill>
                          <a:effectLst/>
                          <a:latin typeface="Calibri" panose="020F0502020204030204" pitchFamily="34" charset="0"/>
                          <a:ea typeface="MS PGothic" charset="-128"/>
                        </a:rPr>
                      </a:b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especially in the following situations: primary HIV infection, </a:t>
                      </a:r>
                      <a:b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b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wish to start ART immediately, in a setting where loss to follow-up is </a:t>
                      </a:r>
                      <a:b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b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more likely if ART is not started on same day</a:t>
                      </a: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488771616"/>
                  </a:ext>
                </a:extLst>
              </a:tr>
              <a:tr h="292773">
                <a:tc>
                  <a:txBody>
                    <a:bodyPr/>
                    <a:lstStyle/>
                    <a:p>
                      <a:pPr marL="0" marR="0" lvl="0" indent="0" algn="l"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WHO</a:t>
                      </a:r>
                      <a:r>
                        <a:rPr kumimoji="0" lang="en-US" altLang="en-US" sz="1800" b="0" i="0" u="none" strike="noStrike" cap="none" normalizeH="0" baseline="30000" dirty="0">
                          <a:ln>
                            <a:noFill/>
                          </a:ln>
                          <a:solidFill>
                            <a:schemeClr val="bg1"/>
                          </a:solidFill>
                          <a:effectLst/>
                          <a:latin typeface="Calibri" panose="020F0502020204030204" pitchFamily="34" charset="0"/>
                          <a:ea typeface="MS PGothic" charset="-128"/>
                        </a:rPr>
                        <a:t>4</a:t>
                      </a:r>
                    </a:p>
                  </a:txBody>
                  <a:tcPr marL="91407" marR="91407" marT="72000" marB="72000" anchor="ctr" horzOverflow="overflow">
                    <a:lnL>
                      <a:noFill/>
                    </a:lnL>
                    <a:lnR w="38100" cap="flat" cmpd="sng" algn="ctr">
                      <a:noFill/>
                      <a:prstDash val="solid"/>
                      <a:round/>
                      <a:headEnd type="none" w="med" len="med"/>
                      <a:tailEnd type="none" w="med" len="med"/>
                    </a:lnR>
                    <a:lnT>
                      <a:noFill/>
                    </a:lnT>
                    <a:lnB>
                      <a:noFill/>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141415"/>
                        </a:buClr>
                        <a:buSzTx/>
                        <a:buFont typeface="Wingdings" charset="2"/>
                        <a:buNone/>
                        <a:tabLst/>
                      </a:pPr>
                      <a:r>
                        <a:rPr kumimoji="0" lang="en-US" altLang="en-US" sz="1800" b="1" i="0" u="none" strike="noStrike" cap="none" normalizeH="0" baseline="0" dirty="0">
                          <a:ln>
                            <a:noFill/>
                          </a:ln>
                          <a:solidFill>
                            <a:schemeClr val="bg1"/>
                          </a:solidFill>
                          <a:effectLst/>
                          <a:latin typeface="Calibri" panose="020F0502020204030204" pitchFamily="34" charset="0"/>
                          <a:ea typeface="MS PGothic" charset="-128"/>
                        </a:rPr>
                        <a:t>Rapid ART initiation should be offered to all people with HIV </a:t>
                      </a:r>
                      <a:br>
                        <a:rPr kumimoji="0" lang="en-US" altLang="en-US" sz="1800" b="1" i="0" u="none" strike="noStrike" cap="none" normalizeH="0" baseline="0" dirty="0">
                          <a:ln>
                            <a:noFill/>
                          </a:ln>
                          <a:solidFill>
                            <a:schemeClr val="bg1"/>
                          </a:solidFill>
                          <a:effectLst/>
                          <a:latin typeface="Calibri" panose="020F0502020204030204" pitchFamily="34" charset="0"/>
                          <a:ea typeface="MS PGothic" charset="-128"/>
                        </a:rPr>
                      </a:br>
                      <a:r>
                        <a:rPr kumimoji="0" lang="en-US" altLang="en-US" sz="1800" b="0" i="0" u="none" strike="noStrike" cap="none" normalizeH="0" baseline="0" dirty="0">
                          <a:ln>
                            <a:noFill/>
                          </a:ln>
                          <a:solidFill>
                            <a:schemeClr val="bg1"/>
                          </a:solidFill>
                          <a:effectLst/>
                          <a:latin typeface="Calibri" panose="020F0502020204030204" pitchFamily="34" charset="0"/>
                          <a:ea typeface="MS PGothic" charset="-128"/>
                        </a:rPr>
                        <a:t>following confirmed HIV diagnosis and clinical assessment</a:t>
                      </a:r>
                    </a:p>
                  </a:txBody>
                  <a:tcPr marL="91407" marR="91407" marT="72000" marB="72000" horzOverflow="overflow">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3244781"/>
                  </a:ext>
                </a:extLst>
              </a:tr>
            </a:tbl>
          </a:graphicData>
        </a:graphic>
      </p:graphicFrame>
      <p:sp>
        <p:nvSpPr>
          <p:cNvPr id="53250" name="Rectangle 2">
            <a:extLst>
              <a:ext uri="{FF2B5EF4-FFF2-40B4-BE49-F238E27FC236}">
                <a16:creationId xmlns:a16="http://schemas.microsoft.com/office/drawing/2014/main" id="{829AA616-9676-4661-8DDC-EBEA68E0747D}"/>
              </a:ext>
            </a:extLst>
          </p:cNvPr>
          <p:cNvSpPr>
            <a:spLocks noGrp="1" noChangeArrowheads="1"/>
          </p:cNvSpPr>
          <p:nvPr>
            <p:ph type="title"/>
          </p:nvPr>
        </p:nvSpPr>
        <p:spPr/>
        <p:txBody>
          <a:bodyPr/>
          <a:lstStyle/>
          <a:p>
            <a:r>
              <a:rPr lang="en-US" altLang="en-US" dirty="0"/>
              <a:t>Recommendations for Rapid ART</a:t>
            </a:r>
          </a:p>
        </p:txBody>
      </p:sp>
      <p:sp>
        <p:nvSpPr>
          <p:cNvPr id="70670" name="Text Box 11">
            <a:extLst>
              <a:ext uri="{FF2B5EF4-FFF2-40B4-BE49-F238E27FC236}">
                <a16:creationId xmlns:a16="http://schemas.microsoft.com/office/drawing/2014/main" id="{BA28C900-6BF4-4DB2-9DF9-2E312671EB17}"/>
              </a:ext>
            </a:extLst>
          </p:cNvPr>
          <p:cNvSpPr txBox="1">
            <a:spLocks noChangeArrowheads="1"/>
          </p:cNvSpPr>
          <p:nvPr/>
        </p:nvSpPr>
        <p:spPr bwMode="auto">
          <a:xfrm>
            <a:off x="410137" y="6178941"/>
            <a:ext cx="74744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DHHS ART Guidelines. February 2024. 2. Gandhi. JAMA. 2023;329:63.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3. EACS Guidelines. v12.0. October 2023. 4. WHO Guidelines. July 2021. </a:t>
            </a:r>
          </a:p>
        </p:txBody>
      </p:sp>
    </p:spTree>
    <p:custDataLst>
      <p:tags r:id="rId1"/>
    </p:custDataLst>
    <p:extLst>
      <p:ext uri="{BB962C8B-B14F-4D97-AF65-F5344CB8AC3E}">
        <p14:creationId xmlns:p14="http://schemas.microsoft.com/office/powerpoint/2010/main" val="260942747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51026-8AAD-E307-386C-58B5F2313BD2}"/>
              </a:ext>
            </a:extLst>
          </p:cNvPr>
          <p:cNvSpPr>
            <a:spLocks noGrp="1"/>
          </p:cNvSpPr>
          <p:nvPr>
            <p:ph type="title"/>
          </p:nvPr>
        </p:nvSpPr>
        <p:spPr/>
        <p:txBody>
          <a:bodyPr/>
          <a:lstStyle/>
          <a:p>
            <a:r>
              <a:rPr lang="en-US" dirty="0"/>
              <a:t>Non-HIV Medical History and Preventative Care</a:t>
            </a:r>
          </a:p>
        </p:txBody>
      </p:sp>
      <p:sp>
        <p:nvSpPr>
          <p:cNvPr id="3" name="Content Placeholder 2">
            <a:extLst>
              <a:ext uri="{FF2B5EF4-FFF2-40B4-BE49-F238E27FC236}">
                <a16:creationId xmlns:a16="http://schemas.microsoft.com/office/drawing/2014/main" id="{8217F1F8-ADB1-96C8-4BAA-E06A987BB592}"/>
              </a:ext>
            </a:extLst>
          </p:cNvPr>
          <p:cNvSpPr>
            <a:spLocks noGrp="1"/>
          </p:cNvSpPr>
          <p:nvPr>
            <p:ph idx="1"/>
          </p:nvPr>
        </p:nvSpPr>
        <p:spPr/>
        <p:txBody>
          <a:bodyPr/>
          <a:lstStyle/>
          <a:p>
            <a:r>
              <a:rPr lang="en-US" dirty="0"/>
              <a:t>Consider medical implications of comorbidities with ART</a:t>
            </a:r>
          </a:p>
          <a:p>
            <a:r>
              <a:rPr lang="en-US" dirty="0"/>
              <a:t>Psychological implications of dealing with multimorbidity or </a:t>
            </a:r>
            <a:r>
              <a:rPr lang="en-US" dirty="0" err="1"/>
              <a:t>syndemics</a:t>
            </a:r>
            <a:endParaRPr lang="en-US" dirty="0"/>
          </a:p>
          <a:p>
            <a:r>
              <a:rPr lang="en-US" dirty="0"/>
              <a:t>Mental health and substance use</a:t>
            </a:r>
          </a:p>
          <a:p>
            <a:pPr lvl="1"/>
            <a:r>
              <a:rPr lang="en-US" dirty="0"/>
              <a:t>Ask in a </a:t>
            </a:r>
            <a:r>
              <a:rPr lang="en-US" dirty="0" err="1"/>
              <a:t>nonstigmatizing</a:t>
            </a:r>
            <a:r>
              <a:rPr lang="en-US" dirty="0"/>
              <a:t> way</a:t>
            </a:r>
          </a:p>
          <a:p>
            <a:r>
              <a:rPr lang="en-US" dirty="0"/>
              <a:t>Vaccination (some more time sensitive than others)</a:t>
            </a:r>
          </a:p>
          <a:p>
            <a:pPr lvl="1"/>
            <a:r>
              <a:rPr lang="en-US" dirty="0" err="1"/>
              <a:t>eg</a:t>
            </a:r>
            <a:r>
              <a:rPr lang="en-US" dirty="0"/>
              <a:t>, </a:t>
            </a:r>
            <a:r>
              <a:rPr lang="en-US" dirty="0" err="1"/>
              <a:t>Mpox</a:t>
            </a:r>
            <a:r>
              <a:rPr lang="en-US" dirty="0"/>
              <a:t>, meningococcal vaccine, age-based vaccines, cancer screenings for older adults</a:t>
            </a:r>
          </a:p>
        </p:txBody>
      </p:sp>
    </p:spTree>
    <p:extLst>
      <p:ext uri="{BB962C8B-B14F-4D97-AF65-F5344CB8AC3E}">
        <p14:creationId xmlns:p14="http://schemas.microsoft.com/office/powerpoint/2010/main" val="1307556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760B-8385-A5C3-93CE-CD1EA9034A0A}"/>
              </a:ext>
            </a:extLst>
          </p:cNvPr>
          <p:cNvSpPr>
            <a:spLocks noGrp="1"/>
          </p:cNvSpPr>
          <p:nvPr>
            <p:ph type="title"/>
          </p:nvPr>
        </p:nvSpPr>
        <p:spPr/>
        <p:txBody>
          <a:bodyPr/>
          <a:lstStyle/>
          <a:p>
            <a:r>
              <a:rPr lang="en-US" dirty="0"/>
              <a:t>Co-Creating a Treatment and Care Plan</a:t>
            </a:r>
          </a:p>
        </p:txBody>
      </p:sp>
      <p:sp>
        <p:nvSpPr>
          <p:cNvPr id="3" name="Content Placeholder 2">
            <a:extLst>
              <a:ext uri="{FF2B5EF4-FFF2-40B4-BE49-F238E27FC236}">
                <a16:creationId xmlns:a16="http://schemas.microsoft.com/office/drawing/2014/main" id="{020942C8-4968-9F9E-80F8-3A6BE2BFD9DD}"/>
              </a:ext>
            </a:extLst>
          </p:cNvPr>
          <p:cNvSpPr>
            <a:spLocks noGrp="1"/>
          </p:cNvSpPr>
          <p:nvPr>
            <p:ph idx="1"/>
          </p:nvPr>
        </p:nvSpPr>
        <p:spPr/>
        <p:txBody>
          <a:bodyPr/>
          <a:lstStyle/>
          <a:p>
            <a:r>
              <a:rPr lang="en-US" dirty="0"/>
              <a:t>Active goal setting and shared decision-making</a:t>
            </a:r>
          </a:p>
          <a:p>
            <a:r>
              <a:rPr lang="en-US" dirty="0"/>
              <a:t>Check in by phone a few days later to make sure meds were received from pharmacy and give lab results</a:t>
            </a:r>
          </a:p>
          <a:p>
            <a:r>
              <a:rPr lang="en-US" dirty="0"/>
              <a:t>Make sure they know what happens next</a:t>
            </a:r>
          </a:p>
          <a:p>
            <a:endParaRPr lang="en-US" dirty="0"/>
          </a:p>
        </p:txBody>
      </p:sp>
    </p:spTree>
    <p:extLst>
      <p:ext uri="{BB962C8B-B14F-4D97-AF65-F5344CB8AC3E}">
        <p14:creationId xmlns:p14="http://schemas.microsoft.com/office/powerpoint/2010/main" val="1371763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You’re Welcome!</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 Focus modules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on starting in care, persisting in care, and returning to care</a:t>
            </a:r>
            <a:endPar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Downloadable slides</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featuring case examples</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Podcast narrations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ClinicalThought commentary cases by expert faculty</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pic>
        <p:nvPicPr>
          <p:cNvPr id="3" name="Picture 2" descr="A black and grey logo&#10;&#10;Description automatically generated">
            <a:extLst>
              <a:ext uri="{FF2B5EF4-FFF2-40B4-BE49-F238E27FC236}">
                <a16:creationId xmlns:a16="http://schemas.microsoft.com/office/drawing/2014/main" id="{F61E9DB0-2D63-AEE2-9075-13234119B6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4756" y="5412693"/>
            <a:ext cx="2333448" cy="884346"/>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B6FFC28B6F1B4BB40048330A7ACDAB" ma:contentTypeVersion="12" ma:contentTypeDescription="Create a new document." ma:contentTypeScope="" ma:versionID="af5b1e044bc6b5deef5d91044194c7b5">
  <xsd:schema xmlns:xsd="http://www.w3.org/2001/XMLSchema" xmlns:xs="http://www.w3.org/2001/XMLSchema" xmlns:p="http://schemas.microsoft.com/office/2006/metadata/properties" xmlns:ns2="b5bafa63-7132-4488-941a-c6761e4b141b" xmlns:ns3="22fd6914-46d4-4c7e-bbad-46e82841b69d" targetNamespace="http://schemas.microsoft.com/office/2006/metadata/properties" ma:root="true" ma:fieldsID="88a6ed7fe6d843c983be193a59bc4d8a" ns2:_="" ns3:_="">
    <xsd:import namespace="b5bafa63-7132-4488-941a-c6761e4b141b"/>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bafa63-7132-4488-941a-c6761e4b14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b5bafa63-7132-4488-941a-c6761e4b141b">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3F1F59-FD05-458D-BC50-EB2F9C07E3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5bafa63-7132-4488-941a-c6761e4b141b"/>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schemas.microsoft.com/office/2006/metadata/properties"/>
    <ds:schemaRef ds:uri="http://schemas.openxmlformats.org/package/2006/metadata/core-properties"/>
    <ds:schemaRef ds:uri="b5bafa63-7132-4488-941a-c6761e4b141b"/>
    <ds:schemaRef ds:uri="http://purl.org/dc/terms/"/>
    <ds:schemaRef ds:uri="http://purl.org/dc/dcmitype/"/>
    <ds:schemaRef ds:uri="http://schemas.microsoft.com/office/infopath/2007/PartnerControls"/>
    <ds:schemaRef ds:uri="22fd6914-46d4-4c7e-bbad-46e82841b69d"/>
    <ds:schemaRef ds:uri="http://purl.org/dc/elements/1.1/"/>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5459</TotalTime>
  <Words>1951</Words>
  <Application>Microsoft Office PowerPoint</Application>
  <PresentationFormat>Widescreen</PresentationFormat>
  <Paragraphs>253</Paragraphs>
  <Slides>19</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Roboto</vt:lpstr>
      <vt:lpstr>Times</vt:lpstr>
      <vt:lpstr>Times New Roman</vt:lpstr>
      <vt:lpstr>Wingdings</vt:lpstr>
      <vt:lpstr>2_2022_CCO_Template</vt:lpstr>
      <vt:lpstr>Starting in Care: Ensuring HIV Services  Are Inclusive and Equitable</vt:lpstr>
      <vt:lpstr>About These Slides</vt:lpstr>
      <vt:lpstr>Faculty and Disclosures</vt:lpstr>
      <vt:lpstr>Learning Objective</vt:lpstr>
      <vt:lpstr>Racial Disparities in New HIV Diagnoses</vt:lpstr>
      <vt:lpstr>Social Determinants of Health for New HIV Diagnoses: US Data</vt:lpstr>
      <vt:lpstr>HIV ACEs Pyramid: Relationship Between Trauma, Oppression, Risk Behaviors, and Progression of HIV</vt:lpstr>
      <vt:lpstr>Trauma and the HIV Care Continuum</vt:lpstr>
      <vt:lpstr>My Approach to Caring for People Living With HIV</vt:lpstr>
      <vt:lpstr>Naming Discrimination </vt:lpstr>
      <vt:lpstr>Trauma-Informed Approaches to HIV Services</vt:lpstr>
      <vt:lpstr>Inquire About HIV Diagnosis</vt:lpstr>
      <vt:lpstr>6 Ps for Sexual Behavior History Taking:  Important for All People, No Matter How Old</vt:lpstr>
      <vt:lpstr>Standard of Care vs Rapid ART Models</vt:lpstr>
      <vt:lpstr>Improved Clinical Outcomes With Rapid ART Initiation</vt:lpstr>
      <vt:lpstr>Recommendations for Rapid ART</vt:lpstr>
      <vt:lpstr>Non-HIV Medical History and Preventative Care</vt:lpstr>
      <vt:lpstr>Co-Creating a Treatment and Care Plan</vt:lpstr>
      <vt:lpstr>Go Online for More CCO  Coverage of You’re Welcome!</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You’re Welcome! Ensuring HIV Services  Are Inclusive and Equitable: Returning to Care</dc:title>
  <dc:subject/>
  <dc:creator>Preferred User</dc:creator>
  <cp:keywords/>
  <dc:description/>
  <cp:lastModifiedBy>Valerie Wenzel</cp:lastModifiedBy>
  <cp:revision>147</cp:revision>
  <cp:lastPrinted>2016-09-26T20:21:49Z</cp:lastPrinted>
  <dcterms:created xsi:type="dcterms:W3CDTF">2005-05-27T15:08:01Z</dcterms:created>
  <dcterms:modified xsi:type="dcterms:W3CDTF">2024-07-23T13:12:16Z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0x010100A6B6FFC28B6F1B4BB40048330A7ACDAB</vt:lpwstr>
  </property>
  <property fmtid="{D5CDD505-2E9C-101B-9397-08002B2CF9AE}" pid="9" name="MediaServiceImageTags">
    <vt:lpwstr/>
  </property>
</Properties>
</file>