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82" r:id="rId6"/>
  </p:sldMasterIdLst>
  <p:notesMasterIdLst>
    <p:notesMasterId r:id="rId18"/>
  </p:notesMasterIdLst>
  <p:handoutMasterIdLst>
    <p:handoutMasterId r:id="rId19"/>
  </p:handoutMasterIdLst>
  <p:sldIdLst>
    <p:sldId id="544" r:id="rId7"/>
    <p:sldId id="308" r:id="rId8"/>
    <p:sldId id="541" r:id="rId9"/>
    <p:sldId id="556" r:id="rId10"/>
    <p:sldId id="533" r:id="rId11"/>
    <p:sldId id="557" r:id="rId12"/>
    <p:sldId id="559" r:id="rId13"/>
    <p:sldId id="560" r:id="rId14"/>
    <p:sldId id="558" r:id="rId15"/>
    <p:sldId id="534" r:id="rId16"/>
    <p:sldId id="54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8"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2" clrIdx="12">
    <p:extLst>
      <p:ext uri="{19B8F6BF-5375-455C-9EA6-DF929625EA0E}">
        <p15:presenceInfo xmlns:p15="http://schemas.microsoft.com/office/powerpoint/2012/main" userId="S::lfowler@practicingclinicians.com::bdc4c4d6-9ded-467c-b80c-330a0ea8ffe4" providerId="AD"/>
      </p:ext>
    </p:extLst>
  </p:cmAuthor>
  <p:cmAuthor id="14" name="jconstanzo@clinicaloptions.com" initials="j" lastIdx="1" clrIdx="13">
    <p:extLst>
      <p:ext uri="{19B8F6BF-5375-455C-9EA6-DF929625EA0E}">
        <p15:presenceInfo xmlns:p15="http://schemas.microsoft.com/office/powerpoint/2012/main" userId="jconstanzo@clinicaloptions.com" providerId="None"/>
      </p:ext>
    </p:extLst>
  </p:cmAuthor>
  <p:cmAuthor id="15" name="CLINICALOPTIONS\tquill" initials="C" lastIdx="1" clrIdx="14">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50" autoAdjust="0"/>
    <p:restoredTop sz="72619" autoAdjust="0"/>
  </p:normalViewPr>
  <p:slideViewPr>
    <p:cSldViewPr snapToGrid="0" showGuides="1">
      <p:cViewPr varScale="1">
        <p:scale>
          <a:sx n="48" d="100"/>
          <a:sy n="48" d="100"/>
        </p:scale>
        <p:origin x="1324" y="56"/>
      </p:cViewPr>
      <p:guideLst>
        <p:guide orient="horz" pos="4128"/>
        <p:guide orient="horz" pos="1008"/>
        <p:guide orient="horz" pos="4032"/>
        <p:guide orient="horz" pos="151"/>
        <p:guide orient="horz" pos="258"/>
        <p:guide orient="horz" pos="3912"/>
        <p:guide orient="horz"/>
        <p:guide pos="329"/>
        <p:guide pos="7407"/>
        <p:guide pos="3843"/>
        <p:guide pos="453"/>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304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0594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IMiD, immunomodulatory drug; mAb, monoclonal antibody; MM, multiple myeloma; MTD, maximum tolerated dose; PI, proteasome inhibitor; RP2D, recommended phase II dose;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63175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IMiD, immunomodulatory drug; LEN, lenalidomide; mAb, monoclonal antibody; MM, multiple myeloma; ORR, objective response rate; OS, overall survival; PD, progressive disease; PFS, progression-free survival; PI, proteasome inhibitor; POM, pomalidomide; RP2D, recommended phase II dose;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615459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ASCT, autologous stem cell transplant; ECOG PS, Eastern Cooperative Oncology Group performance status; IMiD, immunomodulatory drug; ISS, International Staging System; mAb, monoclonal antibody.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69292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IMWG, International Myeloma Working Group; PD, progressive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790867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CR, complete response; DCR, disease control rate; MR, minimal response; NE, not evaluable; ORR, objective response rate; PD, progressive disease; PR, partial response; sCR, stringent complete response; SD, stable disease;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240763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HRQoL, health-related quality of life; MM, multiple myeloma; NK, natural killer; NR, not reached; OS, overall survival; PFS, progression-free survival; QoL, quality of life; R/R, relapsed/refractory; TTR, time to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91905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819927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HRQoL, health-related quality of life; mAb, monoclonal antibody; MM, multiple myeloma; PI, proteasome inhibitor; R/R, relapsed/refractory; TEAEs, treatment-emergent adverse events.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567602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AC2291DB-6341-42AE-84E8-C6DC343D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1605876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pic>
        <p:nvPicPr>
          <p:cNvPr id="6" name="Picture 5" descr="A picture containing icon&#10;&#10;Description automatically generated">
            <a:extLst>
              <a:ext uri="{FF2B5EF4-FFF2-40B4-BE49-F238E27FC236}">
                <a16:creationId xmlns:a16="http://schemas.microsoft.com/office/drawing/2014/main" id="{F49223A5-F7CB-4E35-A00E-F3913E2F9C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7" name="Rectangle 6">
            <a:extLst>
              <a:ext uri="{FF2B5EF4-FFF2-40B4-BE49-F238E27FC236}">
                <a16:creationId xmlns:a16="http://schemas.microsoft.com/office/drawing/2014/main" id="{2065E6AC-DC4E-4C0B-A665-5A9C76478FFE}"/>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6BE64D3-EE23-4EB8-8528-3DBA841959CC}"/>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3" name="Picture 12" descr="A picture containing icon&#10;&#10;Description automatically generated">
            <a:extLst>
              <a:ext uri="{FF2B5EF4-FFF2-40B4-BE49-F238E27FC236}">
                <a16:creationId xmlns:a16="http://schemas.microsoft.com/office/drawing/2014/main" id="{7E94CCFD-56CA-4D1B-AC71-AF04E8C904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4" name="Rectangle 13">
            <a:extLst>
              <a:ext uri="{FF2B5EF4-FFF2-40B4-BE49-F238E27FC236}">
                <a16:creationId xmlns:a16="http://schemas.microsoft.com/office/drawing/2014/main" id="{94A04097-45F0-4F98-868F-31BA5CF7FDE4}"/>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5" name="Straight Connector 14">
            <a:extLst>
              <a:ext uri="{FF2B5EF4-FFF2-40B4-BE49-F238E27FC236}">
                <a16:creationId xmlns:a16="http://schemas.microsoft.com/office/drawing/2014/main" id="{99E33A2D-3CAF-4285-B95C-4F6FE03250D0}"/>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1643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6E7C772-9B63-4478-9CE6-BD83B6C786DA}"/>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9947" y="409576"/>
            <a:ext cx="11032823" cy="2882265"/>
          </a:xfrm>
        </p:spPr>
        <p:txBody>
          <a:bodyPr>
            <a:normAutofit/>
          </a:bodyPr>
          <a:lstStyle/>
          <a:p>
            <a:r>
              <a:rPr lang="en-US" sz="4000" dirty="0"/>
              <a:t>Dose-Expansion Results From Phase Ib/IIa </a:t>
            </a:r>
            <a:br>
              <a:rPr lang="en-US" sz="4000" dirty="0"/>
            </a:br>
            <a:r>
              <a:rPr lang="en-US" sz="4000" dirty="0"/>
              <a:t>CC-220-MM-001 Trial: Iberdomide + Dexamethasone in Relapsed/Refractory MM</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65913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Coverage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2021 ASH Annual Meeting, December 11-</a:t>
            </a:r>
            <a:r>
              <a:rPr lang="en-US" sz="1600" i="1" kern="0" dirty="0">
                <a:solidFill>
                  <a:schemeClr val="bg2"/>
                </a:solidFill>
                <a:latin typeface="Calibri" panose="020F0502020204030204" pitchFamily="34" charset="0"/>
              </a:rPr>
              <a:t>14</a:t>
            </a:r>
            <a:r>
              <a:rPr lang="en-US" sz="1600" i="1" kern="0" dirty="0">
                <a:solidFill>
                  <a:schemeClr val="bg2"/>
                </a:solidFill>
                <a:latin typeface="Calibri" panose="020F0502020204030204" pitchFamily="34" charset="0"/>
                <a:ea typeface="+mj-ea"/>
                <a:cs typeface="+mj-cs"/>
              </a:rPr>
              <a:t>, 2021</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Atlanta, Georgia</a:t>
            </a:r>
            <a:endParaRPr lang="en-US" altLang="en-US" sz="1600" kern="0" dirty="0">
              <a:solidFill>
                <a:schemeClr val="bg2"/>
              </a:solidFill>
              <a:latin typeface="Calibri" panose="020F0502020204030204" pitchFamily="34" charset="0"/>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65913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9" name="Text Box 19">
            <a:extLst>
              <a:ext uri="{FF2B5EF4-FFF2-40B4-BE49-F238E27FC236}">
                <a16:creationId xmlns:a16="http://schemas.microsoft.com/office/drawing/2014/main" id="{B381AB39-A5B6-4EFA-BAA8-EB7882BA5CEA}"/>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60E7B2DD-17AE-4880-9A6C-C940940A2016}"/>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A5739671-5BBF-4D5C-B72A-D1AFC7AD09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91EB4C4C-93CE-4472-8690-8E7AA7F9163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CC-220-MM-001 Iberdomide + Dexamethasone </a:t>
            </a:r>
            <a:br>
              <a:rPr lang="en-US" dirty="0"/>
            </a:br>
            <a:r>
              <a:rPr lang="en-US" dirty="0"/>
              <a:t>Dose Expansion: 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000" dirty="0"/>
              <a:t>Iberdomide (CC-220): novel small-molecule inhibitor of cereblon E3 ligase modulator under development as a next-generation IMiD in MM</a:t>
            </a:r>
            <a:r>
              <a:rPr lang="en-US" sz="2000" baseline="30000" dirty="0"/>
              <a:t>1,2</a:t>
            </a:r>
          </a:p>
          <a:p>
            <a:pPr lvl="1"/>
            <a:r>
              <a:rPr lang="en-US" sz="1800" dirty="0"/>
              <a:t>Binding to cereblon induces degradation of target proteins, including Ikaros and Aiolos</a:t>
            </a:r>
            <a:r>
              <a:rPr lang="en-US" sz="1800" baseline="30000" dirty="0"/>
              <a:t>1</a:t>
            </a:r>
          </a:p>
          <a:p>
            <a:pPr lvl="1"/>
            <a:r>
              <a:rPr lang="en-US" sz="1800" dirty="0"/>
              <a:t>Shows enhanced tumoricidal and immune-stimulatory effects compared with other IMiDs and remains active in lenalidomide- and pomalidomide-resistant MM cell lines</a:t>
            </a:r>
            <a:r>
              <a:rPr lang="en-US" sz="1800" baseline="30000" dirty="0"/>
              <a:t>1,2</a:t>
            </a:r>
          </a:p>
          <a:p>
            <a:pPr lvl="1"/>
            <a:r>
              <a:rPr lang="en-US" sz="1800" dirty="0"/>
              <a:t>In preclinical models, demonstrated synergistic activity with dexamethasone, anti-CD38 mAbs, and PIs</a:t>
            </a:r>
            <a:r>
              <a:rPr lang="en-US" sz="1800" baseline="30000" dirty="0"/>
              <a:t>3-6</a:t>
            </a:r>
          </a:p>
          <a:p>
            <a:pPr lvl="1"/>
            <a:r>
              <a:rPr lang="en-US" sz="1800" dirty="0"/>
              <a:t>Administered as a single enantiomer (S isomer), which may mitigate sedative adverse events (sleepiness, fatigue)</a:t>
            </a:r>
            <a:r>
              <a:rPr lang="en-US" sz="1800" baseline="30000" dirty="0"/>
              <a:t>1,7</a:t>
            </a:r>
            <a:endParaRPr lang="en-US" sz="1800" dirty="0"/>
          </a:p>
          <a:p>
            <a:r>
              <a:rPr lang="en-US" sz="2000" dirty="0"/>
              <a:t>CC-220-MM-001 phase Ib/IIa study designed to identify MTD/RP2D of iberdomide alone or in combination with chemotherapy in patients with R/R MM</a:t>
            </a:r>
          </a:p>
          <a:p>
            <a:pPr lvl="1"/>
            <a:r>
              <a:rPr lang="en-US" sz="1800" dirty="0"/>
              <a:t>Current analysis reports results from the dose-expansion phase for patients with R/R MM treated with iberdomide + dexamethasone</a:t>
            </a:r>
            <a:r>
              <a:rPr lang="en-US" sz="1800" baseline="30000" dirty="0"/>
              <a:t>8</a:t>
            </a:r>
          </a:p>
        </p:txBody>
      </p:sp>
      <p:sp>
        <p:nvSpPr>
          <p:cNvPr id="8" name="Text Box 15">
            <a:extLst>
              <a:ext uri="{FF2B5EF4-FFF2-40B4-BE49-F238E27FC236}">
                <a16:creationId xmlns:a16="http://schemas.microsoft.com/office/drawing/2014/main" id="{BE591B4B-0714-ED43-996A-7B498B6E6034}"/>
              </a:ext>
            </a:extLst>
          </p:cNvPr>
          <p:cNvSpPr txBox="1">
            <a:spLocks noChangeArrowheads="1"/>
          </p:cNvSpPr>
          <p:nvPr/>
        </p:nvSpPr>
        <p:spPr bwMode="auto">
          <a:xfrm>
            <a:off x="412751" y="6019583"/>
            <a:ext cx="767247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Matyskiela. J Med Chem. 2018;61:535. 2. Bjorklund. ASH 2016. Abstr 1591. 3. Amatangelo. Blood. 2018;132. Abstr 1935. 4. Lonial. Blood. 2019;134. Abstr 3119. 5. Amatangelo. Blood. 2020;136. Abstr 1358. 6. </a:t>
            </a:r>
            <a:r>
              <a:rPr lang="en-US" altLang="en-US" sz="1200" b="0" spc="-10" dirty="0">
                <a:solidFill>
                  <a:schemeClr val="bg2"/>
                </a:solidFill>
                <a:latin typeface="Calibri" panose="020F0502020204030204" pitchFamily="34" charset="0"/>
              </a:rPr>
              <a:t>Amatangelo. Blood. 2020;136.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Abstr 1359. 7. Hansen. J Med Chem. 2020;63:6648. 8. </a:t>
            </a:r>
            <a:r>
              <a:rPr lang="en-US" altLang="en-US" sz="1200" b="0" spc="-10" dirty="0">
                <a:solidFill>
                  <a:schemeClr val="bg2"/>
                </a:solidFill>
                <a:latin typeface="Calibri" panose="020F0502020204030204" pitchFamily="34" charset="0"/>
                <a:cs typeface="+mn-cs"/>
              </a:rPr>
              <a:t>Lonial. ASH 2021. Abstr 162.</a:t>
            </a:r>
            <a:endParaRPr lang="en-US" altLang="en-US" sz="1200" b="0" dirty="0">
              <a:solidFill>
                <a:schemeClr val="bg2"/>
              </a:solidFill>
              <a:latin typeface="Calibri" panose="020F0502020204030204" pitchFamily="34" charset="0"/>
              <a:cs typeface="+mn-cs"/>
            </a:endParaRPr>
          </a:p>
        </p:txBody>
      </p:sp>
      <p:grpSp>
        <p:nvGrpSpPr>
          <p:cNvPr id="9" name="Group 8">
            <a:extLst>
              <a:ext uri="{FF2B5EF4-FFF2-40B4-BE49-F238E27FC236}">
                <a16:creationId xmlns:a16="http://schemas.microsoft.com/office/drawing/2014/main" id="{F3D67BEE-22B4-440F-9207-A150F6B0E3E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4322ED0E-F510-411C-B2C3-75E6B2DB1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7B47D1F-3330-44AA-A5ED-B6BCCC0D11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71FAC5-E25D-4C91-829C-BB3D65035B50}"/>
              </a:ext>
            </a:extLst>
          </p:cNvPr>
          <p:cNvSpPr>
            <a:spLocks noGrp="1"/>
          </p:cNvSpPr>
          <p:nvPr>
            <p:ph type="title"/>
          </p:nvPr>
        </p:nvSpPr>
        <p:spPr/>
        <p:txBody>
          <a:bodyPr/>
          <a:lstStyle/>
          <a:p>
            <a:r>
              <a:rPr lang="en-US" dirty="0"/>
              <a:t>CC-220-MM-001 Iberdomide + Dexamethasone </a:t>
            </a:r>
            <a:br>
              <a:rPr lang="en-US" dirty="0"/>
            </a:br>
            <a:r>
              <a:rPr lang="en-US" dirty="0"/>
              <a:t>Dose Expansion: Study Design</a:t>
            </a:r>
          </a:p>
        </p:txBody>
      </p:sp>
      <p:sp>
        <p:nvSpPr>
          <p:cNvPr id="5" name="Content Placeholder 4">
            <a:extLst>
              <a:ext uri="{FF2B5EF4-FFF2-40B4-BE49-F238E27FC236}">
                <a16:creationId xmlns:a16="http://schemas.microsoft.com/office/drawing/2014/main" id="{1974DB5A-0E09-4A31-ACDF-EAE196947A24}"/>
              </a:ext>
            </a:extLst>
          </p:cNvPr>
          <p:cNvSpPr>
            <a:spLocks noGrp="1"/>
          </p:cNvSpPr>
          <p:nvPr>
            <p:ph idx="4294967295"/>
          </p:nvPr>
        </p:nvSpPr>
        <p:spPr>
          <a:xfrm>
            <a:off x="8147846" y="2427288"/>
            <a:ext cx="3854450" cy="1239837"/>
          </a:xfrm>
        </p:spPr>
        <p:txBody>
          <a:bodyPr/>
          <a:lstStyle/>
          <a:p>
            <a:r>
              <a:rPr lang="en-US" sz="1800" b="1" dirty="0"/>
              <a:t>Primary: </a:t>
            </a:r>
            <a:r>
              <a:rPr lang="en-US" sz="1800" dirty="0"/>
              <a:t>efficacy (ORR)</a:t>
            </a:r>
          </a:p>
          <a:p>
            <a:r>
              <a:rPr lang="en-US" sz="1800" b="1" dirty="0"/>
              <a:t>Secondary: </a:t>
            </a:r>
            <a:r>
              <a:rPr lang="en-US" sz="1800" dirty="0"/>
              <a:t>safety, additional efficacy (DoR, PFS, OS)</a:t>
            </a: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3763143" y="4596575"/>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a:off x="3521843" y="294872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Text Box 15">
            <a:extLst>
              <a:ext uri="{FF2B5EF4-FFF2-40B4-BE49-F238E27FC236}">
                <a16:creationId xmlns:a16="http://schemas.microsoft.com/office/drawing/2014/main" id="{3DC36F9E-66FC-4965-AF6F-37EB95505E1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Lonial. ASH 2021. Abstr 162. NCT02773030. </a:t>
            </a:r>
            <a:endParaRPr lang="en-US" altLang="en-US" sz="1200" b="0" dirty="0">
              <a:solidFill>
                <a:schemeClr val="bg2"/>
              </a:solidFill>
              <a:latin typeface="Calibri" panose="020F0502020204030204" pitchFamily="34" charset="0"/>
              <a:cs typeface="+mn-cs"/>
            </a:endParaRPr>
          </a:p>
        </p:txBody>
      </p:sp>
      <p:sp>
        <p:nvSpPr>
          <p:cNvPr id="26" name="Rectangle 24">
            <a:extLst>
              <a:ext uri="{FF2B5EF4-FFF2-40B4-BE49-F238E27FC236}">
                <a16:creationId xmlns:a16="http://schemas.microsoft.com/office/drawing/2014/main" id="{0E2C8AE7-B5A5-4CD4-81A1-003066624075}"/>
              </a:ext>
            </a:extLst>
          </p:cNvPr>
          <p:cNvSpPr>
            <a:spLocks noChangeArrowheads="1"/>
          </p:cNvSpPr>
          <p:nvPr/>
        </p:nvSpPr>
        <p:spPr bwMode="auto">
          <a:xfrm>
            <a:off x="4089852" y="2325144"/>
            <a:ext cx="3349187" cy="1079865"/>
          </a:xfrm>
          <a:prstGeom prst="rect">
            <a:avLst/>
          </a:prstGeom>
          <a:solidFill>
            <a:schemeClr val="accent1"/>
          </a:solidFill>
          <a:ln w="9525">
            <a:noFill/>
            <a:miter lim="800000"/>
            <a:headEnd/>
            <a:tailEnd/>
          </a:ln>
        </p:spPr>
        <p:txBody>
          <a:bodyPr wrap="none" anchor="ctr" anchorCtr="1"/>
          <a:lstStyle/>
          <a:p>
            <a:pPr algn="ctr">
              <a:defRPr/>
            </a:pPr>
            <a:r>
              <a:rPr lang="en-US" b="0" dirty="0">
                <a:latin typeface="Calibri" panose="020F0502020204030204" pitchFamily="34" charset="0"/>
                <a:cs typeface="Arial" charset="0"/>
              </a:rPr>
              <a:t>Cohort D </a:t>
            </a:r>
          </a:p>
          <a:p>
            <a:pPr algn="ctr">
              <a:defRPr/>
            </a:pPr>
            <a:r>
              <a:rPr lang="en-US" dirty="0">
                <a:latin typeface="Calibri" panose="020F0502020204030204" pitchFamily="34" charset="0"/>
                <a:cs typeface="Arial" charset="0"/>
              </a:rPr>
              <a:t>Iberdomide* </a:t>
            </a:r>
            <a:r>
              <a:rPr lang="en-US" b="0" dirty="0">
                <a:latin typeface="Calibri" panose="020F0502020204030204" pitchFamily="34" charset="0"/>
                <a:cs typeface="Arial" charset="0"/>
              </a:rPr>
              <a:t>1.6 mg + </a:t>
            </a:r>
            <a:br>
              <a:rPr lang="en-US" b="0" dirty="0">
                <a:latin typeface="Calibri" panose="020F0502020204030204" pitchFamily="34" charset="0"/>
                <a:cs typeface="Arial" charset="0"/>
              </a:rPr>
            </a:br>
            <a:r>
              <a:rPr lang="en-US" dirty="0">
                <a:latin typeface="Calibri" panose="020F0502020204030204" pitchFamily="34" charset="0"/>
                <a:cs typeface="Arial" charset="0"/>
              </a:rPr>
              <a:t>Dexamethasone</a:t>
            </a:r>
            <a:r>
              <a:rPr lang="en-US" baseline="30000" dirty="0">
                <a:latin typeface="Calibri" panose="020F0502020204030204" pitchFamily="34" charset="0"/>
                <a:cs typeface="Arial" charset="0"/>
              </a:rPr>
              <a:t>†</a:t>
            </a:r>
            <a:endParaRPr lang="en-US" b="0" baseline="30000" dirty="0">
              <a:latin typeface="Calibri" panose="020F0502020204030204" pitchFamily="34" charset="0"/>
              <a:cs typeface="Arial" charset="0"/>
            </a:endParaRPr>
          </a:p>
        </p:txBody>
      </p:sp>
      <p:sp>
        <p:nvSpPr>
          <p:cNvPr id="27" name="Rectangle 28">
            <a:extLst>
              <a:ext uri="{FF2B5EF4-FFF2-40B4-BE49-F238E27FC236}">
                <a16:creationId xmlns:a16="http://schemas.microsoft.com/office/drawing/2014/main" id="{B17BDBBE-ABD6-4E90-A88B-01883C72779F}"/>
              </a:ext>
            </a:extLst>
          </p:cNvPr>
          <p:cNvSpPr>
            <a:spLocks noChangeArrowheads="1"/>
          </p:cNvSpPr>
          <p:nvPr/>
        </p:nvSpPr>
        <p:spPr bwMode="auto">
          <a:xfrm>
            <a:off x="4089852" y="4324924"/>
            <a:ext cx="3349187" cy="1079863"/>
          </a:xfrm>
          <a:prstGeom prst="rect">
            <a:avLst/>
          </a:prstGeom>
          <a:solidFill>
            <a:schemeClr val="accent3"/>
          </a:solidFill>
          <a:ln w="9525">
            <a:noFill/>
            <a:miter lim="800000"/>
            <a:headEnd/>
            <a:tailEnd/>
          </a:ln>
        </p:spPr>
        <p:txBody>
          <a:bodyPr wrap="none" anchor="ctr" anchorCtr="1"/>
          <a:lstStyle/>
          <a:p>
            <a:pPr algn="ctr">
              <a:defRPr/>
            </a:pPr>
            <a:r>
              <a:rPr lang="en-US" b="0" dirty="0">
                <a:latin typeface="Calibri" panose="020F0502020204030204" pitchFamily="34" charset="0"/>
                <a:cs typeface="Arial" charset="0"/>
              </a:rPr>
              <a:t>Cohort I (post BCMA) </a:t>
            </a:r>
          </a:p>
          <a:p>
            <a:pPr algn="ctr">
              <a:defRPr/>
            </a:pPr>
            <a:r>
              <a:rPr lang="en-US" dirty="0">
                <a:latin typeface="Calibri" panose="020F0502020204030204" pitchFamily="34" charset="0"/>
                <a:cs typeface="Arial" charset="0"/>
              </a:rPr>
              <a:t>Iberdomide* </a:t>
            </a:r>
            <a:r>
              <a:rPr lang="en-US" b="0" dirty="0">
                <a:latin typeface="Calibri" panose="020F0502020204030204" pitchFamily="34" charset="0"/>
                <a:cs typeface="Arial" charset="0"/>
              </a:rPr>
              <a:t>1.6 mg + </a:t>
            </a:r>
            <a:br>
              <a:rPr lang="en-US" b="0" dirty="0">
                <a:latin typeface="Calibri" panose="020F0502020204030204" pitchFamily="34" charset="0"/>
                <a:cs typeface="Arial" charset="0"/>
              </a:rPr>
            </a:br>
            <a:r>
              <a:rPr lang="en-US" dirty="0">
                <a:latin typeface="Calibri" panose="020F0502020204030204" pitchFamily="34" charset="0"/>
                <a:cs typeface="Arial" charset="0"/>
              </a:rPr>
              <a:t>Dexamethasone</a:t>
            </a:r>
            <a:r>
              <a:rPr lang="en-US" baseline="30000" dirty="0">
                <a:latin typeface="Calibri" panose="020F0502020204030204" pitchFamily="34" charset="0"/>
                <a:cs typeface="Arial" charset="0"/>
              </a:rPr>
              <a:t>†</a:t>
            </a:r>
            <a:endParaRPr lang="en-US" b="0" dirty="0">
              <a:latin typeface="Calibri" panose="020F0502020204030204" pitchFamily="34" charset="0"/>
              <a:cs typeface="Arial" charset="0"/>
            </a:endParaRPr>
          </a:p>
        </p:txBody>
      </p:sp>
      <p:sp>
        <p:nvSpPr>
          <p:cNvPr id="29" name="Text Box 23">
            <a:extLst>
              <a:ext uri="{FF2B5EF4-FFF2-40B4-BE49-F238E27FC236}">
                <a16:creationId xmlns:a16="http://schemas.microsoft.com/office/drawing/2014/main" id="{561828AB-A51E-4F35-B1D8-BEC8B556F83E}"/>
              </a:ext>
            </a:extLst>
          </p:cNvPr>
          <p:cNvSpPr txBox="1">
            <a:spLocks noChangeArrowheads="1"/>
          </p:cNvSpPr>
          <p:nvPr/>
        </p:nvSpPr>
        <p:spPr bwMode="auto">
          <a:xfrm>
            <a:off x="3988147" y="1942547"/>
            <a:ext cx="3587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Phase II (at RP2D)</a:t>
            </a:r>
            <a:endParaRPr lang="en-US" altLang="en-US" sz="1800" dirty="0">
              <a:solidFill>
                <a:schemeClr val="bg1"/>
              </a:solidFill>
              <a:latin typeface="Calibri" panose="020F0502020204030204" pitchFamily="34" charset="0"/>
            </a:endParaRPr>
          </a:p>
        </p:txBody>
      </p:sp>
      <p:sp>
        <p:nvSpPr>
          <p:cNvPr id="32" name="Text Box 23">
            <a:extLst>
              <a:ext uri="{FF2B5EF4-FFF2-40B4-BE49-F238E27FC236}">
                <a16:creationId xmlns:a16="http://schemas.microsoft.com/office/drawing/2014/main" id="{FC528DDB-029B-4BF6-9F3C-00599F816C22}"/>
              </a:ext>
            </a:extLst>
          </p:cNvPr>
          <p:cNvSpPr txBox="1">
            <a:spLocks noChangeArrowheads="1"/>
          </p:cNvSpPr>
          <p:nvPr/>
        </p:nvSpPr>
        <p:spPr bwMode="auto">
          <a:xfrm>
            <a:off x="522288" y="2118327"/>
            <a:ext cx="300144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Adults with R/R MM; ≥3 prior therapies, including LEN, POM, PI, glucocorticoid, and anti-CD38 mAb; documented disease progression within 60 days of last therapy; refractory to an IMiD, PI, glucocorticoid, and anti-CD38 mAb</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107)</a:t>
            </a:r>
            <a:endParaRPr lang="en-US" altLang="en-US" sz="1400" b="0" dirty="0">
              <a:solidFill>
                <a:schemeClr val="bg1"/>
              </a:solidFill>
              <a:latin typeface="Calibri" panose="020F0502020204030204" pitchFamily="34" charset="0"/>
            </a:endParaRPr>
          </a:p>
        </p:txBody>
      </p:sp>
      <p:sp>
        <p:nvSpPr>
          <p:cNvPr id="34" name="Line 30">
            <a:extLst>
              <a:ext uri="{FF2B5EF4-FFF2-40B4-BE49-F238E27FC236}">
                <a16:creationId xmlns:a16="http://schemas.microsoft.com/office/drawing/2014/main" id="{9CCFBC9A-5BAA-4E6A-A7F8-2CE755ABE3E9}"/>
              </a:ext>
            </a:extLst>
          </p:cNvPr>
          <p:cNvSpPr>
            <a:spLocks noChangeShapeType="1"/>
          </p:cNvSpPr>
          <p:nvPr/>
        </p:nvSpPr>
        <p:spPr bwMode="auto">
          <a:xfrm rot="16200000">
            <a:off x="7784810" y="2614061"/>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7" name="Content Placeholder 2">
            <a:extLst>
              <a:ext uri="{FF2B5EF4-FFF2-40B4-BE49-F238E27FC236}">
                <a16:creationId xmlns:a16="http://schemas.microsoft.com/office/drawing/2014/main" id="{434EDBCD-A97E-F349-BA4F-D66A8B9E4CAD}"/>
              </a:ext>
            </a:extLst>
          </p:cNvPr>
          <p:cNvSpPr txBox="1">
            <a:spLocks/>
          </p:cNvSpPr>
          <p:nvPr/>
        </p:nvSpPr>
        <p:spPr>
          <a:xfrm>
            <a:off x="604675" y="1513047"/>
            <a:ext cx="10877529" cy="45066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Open-label phase Ib/IIa trial</a:t>
            </a:r>
          </a:p>
        </p:txBody>
      </p:sp>
      <p:sp>
        <p:nvSpPr>
          <p:cNvPr id="35" name="Text Box 23">
            <a:extLst>
              <a:ext uri="{FF2B5EF4-FFF2-40B4-BE49-F238E27FC236}">
                <a16:creationId xmlns:a16="http://schemas.microsoft.com/office/drawing/2014/main" id="{8D46EC28-70D2-5844-B709-FD4FB8429BC4}"/>
              </a:ext>
            </a:extLst>
          </p:cNvPr>
          <p:cNvSpPr txBox="1">
            <a:spLocks noChangeArrowheads="1"/>
          </p:cNvSpPr>
          <p:nvPr/>
        </p:nvSpPr>
        <p:spPr bwMode="auto">
          <a:xfrm>
            <a:off x="8091326" y="1942547"/>
            <a:ext cx="3587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Endpoints</a:t>
            </a:r>
            <a:endParaRPr lang="en-US" altLang="en-US" sz="1800" dirty="0">
              <a:solidFill>
                <a:schemeClr val="bg1"/>
              </a:solidFill>
              <a:latin typeface="Calibri" panose="020F0502020204030204" pitchFamily="34" charset="0"/>
            </a:endParaRPr>
          </a:p>
        </p:txBody>
      </p:sp>
      <p:sp>
        <p:nvSpPr>
          <p:cNvPr id="38" name="Text Box 23">
            <a:extLst>
              <a:ext uri="{FF2B5EF4-FFF2-40B4-BE49-F238E27FC236}">
                <a16:creationId xmlns:a16="http://schemas.microsoft.com/office/drawing/2014/main" id="{FB398053-B3FF-0344-A6FA-AD1A8616549C}"/>
              </a:ext>
            </a:extLst>
          </p:cNvPr>
          <p:cNvSpPr txBox="1">
            <a:spLocks noChangeArrowheads="1"/>
          </p:cNvSpPr>
          <p:nvPr/>
        </p:nvSpPr>
        <p:spPr bwMode="auto">
          <a:xfrm>
            <a:off x="3410564" y="5752071"/>
            <a:ext cx="71017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*Iberdomide (oral): Days 1-21 of each 28-day cycle.</a:t>
            </a:r>
          </a:p>
          <a:p>
            <a:pPr>
              <a:lnSpc>
                <a:spcPct val="100000"/>
              </a:lnSpc>
              <a:spcBef>
                <a:spcPct val="0"/>
              </a:spcBef>
              <a:spcAft>
                <a:spcPct val="0"/>
              </a:spcAft>
              <a:buClrTx/>
              <a:buFontTx/>
              <a:buNone/>
            </a:pPr>
            <a:r>
              <a:rPr lang="en-US" sz="1400" baseline="30000" dirty="0">
                <a:solidFill>
                  <a:schemeClr val="bg1"/>
                </a:solidFill>
                <a:latin typeface="Calibri" panose="020F0502020204030204" pitchFamily="34" charset="0"/>
                <a:cs typeface="Arial" charset="0"/>
              </a:rPr>
              <a:t>†</a:t>
            </a:r>
            <a:r>
              <a:rPr lang="en-GB" altLang="en-US" sz="1400" b="0" dirty="0">
                <a:solidFill>
                  <a:schemeClr val="bg1"/>
                </a:solidFill>
                <a:latin typeface="Calibri" panose="020F0502020204030204" pitchFamily="34" charset="0"/>
              </a:rPr>
              <a:t>Dexamethasone (oral): 40 mg (20 mg if &gt;75 yr) on Days 1, 8, 15, and 22 of each 28-day cycle.</a:t>
            </a:r>
            <a:endParaRPr lang="en-US" altLang="en-US" sz="1400" b="0" dirty="0">
              <a:solidFill>
                <a:schemeClr val="bg1"/>
              </a:solidFill>
              <a:latin typeface="Calibri" panose="020F0502020204030204" pitchFamily="34" charset="0"/>
            </a:endParaRPr>
          </a:p>
        </p:txBody>
      </p:sp>
      <p:sp>
        <p:nvSpPr>
          <p:cNvPr id="39" name="Line 30">
            <a:extLst>
              <a:ext uri="{FF2B5EF4-FFF2-40B4-BE49-F238E27FC236}">
                <a16:creationId xmlns:a16="http://schemas.microsoft.com/office/drawing/2014/main" id="{8C3C55D9-8910-824E-8BDC-A340F01B5902}"/>
              </a:ext>
            </a:extLst>
          </p:cNvPr>
          <p:cNvSpPr>
            <a:spLocks noChangeShapeType="1"/>
          </p:cNvSpPr>
          <p:nvPr/>
        </p:nvSpPr>
        <p:spPr bwMode="auto">
          <a:xfrm rot="16200000">
            <a:off x="7762573" y="4584249"/>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0" name="Content Placeholder 4">
            <a:extLst>
              <a:ext uri="{FF2B5EF4-FFF2-40B4-BE49-F238E27FC236}">
                <a16:creationId xmlns:a16="http://schemas.microsoft.com/office/drawing/2014/main" id="{7E57C349-BFCF-4B43-8B3C-07F5E48E06A4}"/>
              </a:ext>
            </a:extLst>
          </p:cNvPr>
          <p:cNvSpPr txBox="1">
            <a:spLocks/>
          </p:cNvSpPr>
          <p:nvPr/>
        </p:nvSpPr>
        <p:spPr bwMode="auto">
          <a:xfrm>
            <a:off x="8039902" y="4675471"/>
            <a:ext cx="3854471" cy="77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kern="0" dirty="0"/>
              <a:t>Primary: </a:t>
            </a:r>
            <a:r>
              <a:rPr lang="en-US" sz="1800" b="0" kern="0" dirty="0"/>
              <a:t>preliminary efficacy and safety</a:t>
            </a:r>
          </a:p>
        </p:txBody>
      </p:sp>
      <p:sp>
        <p:nvSpPr>
          <p:cNvPr id="41" name="Text Box 23">
            <a:extLst>
              <a:ext uri="{FF2B5EF4-FFF2-40B4-BE49-F238E27FC236}">
                <a16:creationId xmlns:a16="http://schemas.microsoft.com/office/drawing/2014/main" id="{D074B7E9-4F3B-8746-876F-BA669428896F}"/>
              </a:ext>
            </a:extLst>
          </p:cNvPr>
          <p:cNvSpPr txBox="1">
            <a:spLocks noChangeArrowheads="1"/>
          </p:cNvSpPr>
          <p:nvPr/>
        </p:nvSpPr>
        <p:spPr bwMode="auto">
          <a:xfrm>
            <a:off x="522288" y="4104843"/>
            <a:ext cx="299781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Adults with R/R MM; ≥3 prior therapies, including BCMA-targeted therapy, LEN, POM, PI, glucocorticoid, and anti-CD38 mAb; documented disease progression within 60 days of last therapy (or PD if CAR T-cell therapy was last therapy)</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26)</a:t>
            </a:r>
            <a:endParaRPr lang="en-US" altLang="en-US" sz="1400" b="0" dirty="0">
              <a:solidFill>
                <a:schemeClr val="bg1"/>
              </a:solidFill>
              <a:latin typeface="Calibri" panose="020F0502020204030204" pitchFamily="34" charset="0"/>
            </a:endParaRPr>
          </a:p>
        </p:txBody>
      </p:sp>
      <p:grpSp>
        <p:nvGrpSpPr>
          <p:cNvPr id="24" name="Group 23">
            <a:extLst>
              <a:ext uri="{FF2B5EF4-FFF2-40B4-BE49-F238E27FC236}">
                <a16:creationId xmlns:a16="http://schemas.microsoft.com/office/drawing/2014/main" id="{CF868D99-8F1C-4E15-AA84-2E4E8C2F8EE8}"/>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CE68AE1D-CB6E-4854-8A25-403E2661E3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8" name="Rectangle 8">
              <a:extLst>
                <a:ext uri="{FF2B5EF4-FFF2-40B4-BE49-F238E27FC236}">
                  <a16:creationId xmlns:a16="http://schemas.microsoft.com/office/drawing/2014/main" id="{82165FF3-22AC-4747-83DD-C70BE541EB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4246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CC-220-MM-001 Iberdomide + Dexamethasone Dose Expansion: Baseline Characteristics and Prior Therapy</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Lonial. ASH 2021. Abstr 162.</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132347C2-23D0-F343-976B-9E1F1485BE1D}"/>
              </a:ext>
            </a:extLst>
          </p:cNvPr>
          <p:cNvGraphicFramePr>
            <a:graphicFrameLocks/>
          </p:cNvGraphicFramePr>
          <p:nvPr>
            <p:extLst>
              <p:ext uri="{D42A27DB-BD31-4B8C-83A1-F6EECF244321}">
                <p14:modId xmlns:p14="http://schemas.microsoft.com/office/powerpoint/2010/main" val="350547047"/>
              </p:ext>
            </p:extLst>
          </p:nvPr>
        </p:nvGraphicFramePr>
        <p:xfrm>
          <a:off x="727074" y="1387793"/>
          <a:ext cx="5368926" cy="4572128"/>
        </p:xfrm>
        <a:graphic>
          <a:graphicData uri="http://schemas.openxmlformats.org/drawingml/2006/table">
            <a:tbl>
              <a:tblPr/>
              <a:tblGrid>
                <a:gridCol w="1883922">
                  <a:extLst>
                    <a:ext uri="{9D8B030D-6E8A-4147-A177-3AD203B41FA5}">
                      <a16:colId xmlns:a16="http://schemas.microsoft.com/office/drawing/2014/main" val="20000"/>
                    </a:ext>
                  </a:extLst>
                </a:gridCol>
                <a:gridCol w="1674563">
                  <a:extLst>
                    <a:ext uri="{9D8B030D-6E8A-4147-A177-3AD203B41FA5}">
                      <a16:colId xmlns:a16="http://schemas.microsoft.com/office/drawing/2014/main" val="20001"/>
                    </a:ext>
                  </a:extLst>
                </a:gridCol>
                <a:gridCol w="1810441">
                  <a:extLst>
                    <a:ext uri="{9D8B030D-6E8A-4147-A177-3AD203B41FA5}">
                      <a16:colId xmlns:a16="http://schemas.microsoft.com/office/drawing/2014/main" val="20002"/>
                    </a:ext>
                  </a:extLst>
                </a:gridCol>
              </a:tblGrid>
              <a:tr h="248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I (Post BCMA)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(44-83)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(50-78)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(56.1)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(57.7)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71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since diagnosis,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6.90 (1.6-24.5)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7.75 (0.6-24.8)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76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(76.9)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3840814"/>
                  </a:ext>
                </a:extLst>
              </a:tr>
              <a:tr h="676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ISS at entry,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(43.0)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(57.7)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6701723"/>
                  </a:ext>
                </a:extLst>
              </a:tr>
              <a:tr h="37122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Extramedullary plasmacytoma,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3646262"/>
                  </a:ext>
                </a:extLst>
              </a:tr>
              <a:tr h="37122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cytogenetics,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57)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32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18)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7319954"/>
                  </a:ext>
                </a:extLst>
              </a:tr>
            </a:tbl>
          </a:graphicData>
        </a:graphic>
      </p:graphicFrame>
      <p:graphicFrame>
        <p:nvGraphicFramePr>
          <p:cNvPr id="10" name="Group 3">
            <a:extLst>
              <a:ext uri="{FF2B5EF4-FFF2-40B4-BE49-F238E27FC236}">
                <a16:creationId xmlns:a16="http://schemas.microsoft.com/office/drawing/2014/main" id="{07B55E0D-88C2-0846-BF69-9297FAE7AF08}"/>
              </a:ext>
            </a:extLst>
          </p:cNvPr>
          <p:cNvGraphicFramePr>
            <a:graphicFrameLocks/>
          </p:cNvGraphicFramePr>
          <p:nvPr>
            <p:extLst>
              <p:ext uri="{D42A27DB-BD31-4B8C-83A1-F6EECF244321}">
                <p14:modId xmlns:p14="http://schemas.microsoft.com/office/powerpoint/2010/main" val="2804640957"/>
              </p:ext>
            </p:extLst>
          </p:nvPr>
        </p:nvGraphicFramePr>
        <p:xfrm>
          <a:off x="6222656" y="1387793"/>
          <a:ext cx="5368926" cy="4785488"/>
        </p:xfrm>
        <a:graphic>
          <a:graphicData uri="http://schemas.openxmlformats.org/drawingml/2006/table">
            <a:tbl>
              <a:tblPr/>
              <a:tblGrid>
                <a:gridCol w="1883922">
                  <a:extLst>
                    <a:ext uri="{9D8B030D-6E8A-4147-A177-3AD203B41FA5}">
                      <a16:colId xmlns:a16="http://schemas.microsoft.com/office/drawing/2014/main" val="20000"/>
                    </a:ext>
                  </a:extLst>
                </a:gridCol>
                <a:gridCol w="1674563">
                  <a:extLst>
                    <a:ext uri="{9D8B030D-6E8A-4147-A177-3AD203B41FA5}">
                      <a16:colId xmlns:a16="http://schemas.microsoft.com/office/drawing/2014/main" val="20001"/>
                    </a:ext>
                  </a:extLst>
                </a:gridCol>
                <a:gridCol w="1810441">
                  <a:extLst>
                    <a:ext uri="{9D8B030D-6E8A-4147-A177-3AD203B41FA5}">
                      <a16:colId xmlns:a16="http://schemas.microsoft.com/office/drawing/2014/main" val="20002"/>
                    </a:ext>
                  </a:extLst>
                </a:gridCol>
              </a:tblGrid>
              <a:tr h="4393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Prior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I (Post BCMA)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393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8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(78.5)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(88.5)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20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IMiD refractory,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Pomalidomide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Lenalidomide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(95.3)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(85.0)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(88.5)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(84.6)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20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 refractory,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Bortezomib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Carfilzomib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(97.2)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(96.2)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(53.8)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3840814"/>
                  </a:ext>
                </a:extLst>
              </a:tr>
              <a:tr h="4393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Anti-CD38 mAb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(84.6)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6701723"/>
                  </a:ext>
                </a:extLst>
              </a:tr>
              <a:tr h="4393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Triple-class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3953501"/>
                  </a:ext>
                </a:extLst>
              </a:tr>
              <a:tr h="8011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BCMA exposed,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 T-cell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T-cell engager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9532795"/>
                  </a:ext>
                </a:extLst>
              </a:tr>
            </a:tbl>
          </a:graphicData>
        </a:graphic>
      </p:graphicFrame>
      <p:sp>
        <p:nvSpPr>
          <p:cNvPr id="3" name="TextBox 2">
            <a:extLst>
              <a:ext uri="{FF2B5EF4-FFF2-40B4-BE49-F238E27FC236}">
                <a16:creationId xmlns:a16="http://schemas.microsoft.com/office/drawing/2014/main" id="{510A76CA-9D4A-4D86-93F9-81297DF63F2C}"/>
              </a:ext>
            </a:extLst>
          </p:cNvPr>
          <p:cNvSpPr txBox="1"/>
          <p:nvPr/>
        </p:nvSpPr>
        <p:spPr bwMode="auto">
          <a:xfrm>
            <a:off x="621189" y="5987847"/>
            <a:ext cx="20480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cutoff: June 2, 2021</a:t>
            </a:r>
          </a:p>
        </p:txBody>
      </p:sp>
      <p:grpSp>
        <p:nvGrpSpPr>
          <p:cNvPr id="11" name="Group 10">
            <a:extLst>
              <a:ext uri="{FF2B5EF4-FFF2-40B4-BE49-F238E27FC236}">
                <a16:creationId xmlns:a16="http://schemas.microsoft.com/office/drawing/2014/main" id="{88BD1282-8F82-44E3-9876-05F395D9FC9A}"/>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C059AD7A-8755-4C41-B45C-738ED407AB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E22127D-7A26-4F58-B41B-CB423745380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CC-220-MM-001 Iberdomide + Dexamethasone Dose Expansion: Patient Disposition and Treatment Exposure</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Lonial. ASH 2021. Abstr 162.</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132347C2-23D0-F343-976B-9E1F1485BE1D}"/>
              </a:ext>
            </a:extLst>
          </p:cNvPr>
          <p:cNvGraphicFramePr>
            <a:graphicFrameLocks/>
          </p:cNvGraphicFramePr>
          <p:nvPr>
            <p:extLst>
              <p:ext uri="{D42A27DB-BD31-4B8C-83A1-F6EECF244321}">
                <p14:modId xmlns:p14="http://schemas.microsoft.com/office/powerpoint/2010/main" val="2193503936"/>
              </p:ext>
            </p:extLst>
          </p:nvPr>
        </p:nvGraphicFramePr>
        <p:xfrm>
          <a:off x="727076" y="1604964"/>
          <a:ext cx="5368926" cy="2956608"/>
        </p:xfrm>
        <a:graphic>
          <a:graphicData uri="http://schemas.openxmlformats.org/drawingml/2006/table">
            <a:tbl>
              <a:tblPr/>
              <a:tblGrid>
                <a:gridCol w="2115276">
                  <a:extLst>
                    <a:ext uri="{9D8B030D-6E8A-4147-A177-3AD203B41FA5}">
                      <a16:colId xmlns:a16="http://schemas.microsoft.com/office/drawing/2014/main" val="20000"/>
                    </a:ext>
                  </a:extLst>
                </a:gridCol>
                <a:gridCol w="1626825">
                  <a:extLst>
                    <a:ext uri="{9D8B030D-6E8A-4147-A177-3AD203B41FA5}">
                      <a16:colId xmlns:a16="http://schemas.microsoft.com/office/drawing/2014/main" val="20001"/>
                    </a:ext>
                  </a:extLst>
                </a:gridCol>
                <a:gridCol w="1626825">
                  <a:extLst>
                    <a:ext uri="{9D8B030D-6E8A-4147-A177-3AD203B41FA5}">
                      <a16:colId xmlns:a16="http://schemas.microsoft.com/office/drawing/2014/main" val="20002"/>
                    </a:ext>
                  </a:extLst>
                </a:gridCol>
              </a:tblGrid>
              <a:tr h="371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Disposition,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I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(Post BCMA)</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ongoing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Physician decision*</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Withdrawal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(87.9)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(69.2)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(3.7)</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(3.8)</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55EC1B3A-BE87-4243-9005-210CB9F68AA4}"/>
              </a:ext>
            </a:extLst>
          </p:cNvPr>
          <p:cNvSpPr txBox="1"/>
          <p:nvPr/>
        </p:nvSpPr>
        <p:spPr bwMode="auto">
          <a:xfrm>
            <a:off x="609759" y="4625507"/>
            <a:ext cx="53689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*Unconfirmed or non-IMWG PD.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2 deaths due to COVID-19, 1 due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to unknown cause, 1 due to general physical health deterioration.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Death due to COVID-19.</a:t>
            </a:r>
          </a:p>
        </p:txBody>
      </p:sp>
      <p:graphicFrame>
        <p:nvGraphicFramePr>
          <p:cNvPr id="11" name="Group 3">
            <a:extLst>
              <a:ext uri="{FF2B5EF4-FFF2-40B4-BE49-F238E27FC236}">
                <a16:creationId xmlns:a16="http://schemas.microsoft.com/office/drawing/2014/main" id="{F4BE7A69-C31E-214E-A8EE-91319D11468D}"/>
              </a:ext>
            </a:extLst>
          </p:cNvPr>
          <p:cNvGraphicFramePr>
            <a:graphicFrameLocks/>
          </p:cNvGraphicFramePr>
          <p:nvPr>
            <p:extLst>
              <p:ext uri="{D42A27DB-BD31-4B8C-83A1-F6EECF244321}">
                <p14:modId xmlns:p14="http://schemas.microsoft.com/office/powerpoint/2010/main" val="3649813343"/>
              </p:ext>
            </p:extLst>
          </p:nvPr>
        </p:nvGraphicFramePr>
        <p:xfrm>
          <a:off x="6213315" y="1604964"/>
          <a:ext cx="5269073" cy="2804224"/>
        </p:xfrm>
        <a:graphic>
          <a:graphicData uri="http://schemas.openxmlformats.org/drawingml/2006/table">
            <a:tbl>
              <a:tblPr/>
              <a:tblGrid>
                <a:gridCol w="2075935">
                  <a:extLst>
                    <a:ext uri="{9D8B030D-6E8A-4147-A177-3AD203B41FA5}">
                      <a16:colId xmlns:a16="http://schemas.microsoft.com/office/drawing/2014/main" val="20000"/>
                    </a:ext>
                  </a:extLst>
                </a:gridCol>
                <a:gridCol w="1596569">
                  <a:extLst>
                    <a:ext uri="{9D8B030D-6E8A-4147-A177-3AD203B41FA5}">
                      <a16:colId xmlns:a16="http://schemas.microsoft.com/office/drawing/2014/main" val="20001"/>
                    </a:ext>
                  </a:extLst>
                </a:gridCol>
                <a:gridCol w="1596569">
                  <a:extLst>
                    <a:ext uri="{9D8B030D-6E8A-4147-A177-3AD203B41FA5}">
                      <a16:colId xmlns:a16="http://schemas.microsoft.com/office/drawing/2014/main" val="20002"/>
                    </a:ext>
                  </a:extLst>
                </a:gridCol>
              </a:tblGrid>
              <a:tr h="371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Treatment Exposure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I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(Post BCMA)</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cycles received,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Iberdomide dose reduction,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Iberdomide relative dose intensity, %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92.31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(37.72-133.33)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88.89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(49.96-100.00)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9939637"/>
                  </a:ext>
                </a:extLst>
              </a:tr>
            </a:tbl>
          </a:graphicData>
        </a:graphic>
      </p:graphicFrame>
      <p:grpSp>
        <p:nvGrpSpPr>
          <p:cNvPr id="10" name="Group 9">
            <a:extLst>
              <a:ext uri="{FF2B5EF4-FFF2-40B4-BE49-F238E27FC236}">
                <a16:creationId xmlns:a16="http://schemas.microsoft.com/office/drawing/2014/main" id="{D6E21F25-3C85-457F-9899-18895DEDB6C6}"/>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0CDCE016-F0FB-4A2E-9A1E-288A50F2EC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EEC92A92-1DA8-46D7-813A-F43CFACC9E3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30752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CC-220-MM-001 Iberdomide + Dexamethasone </a:t>
            </a:r>
            <a:br>
              <a:rPr lang="en-US" dirty="0"/>
            </a:br>
            <a:r>
              <a:rPr lang="en-US" dirty="0"/>
              <a:t>Dose Expansion: ORR</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Lonial. ASH 2021. Abstr 162.</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132347C2-23D0-F343-976B-9E1F1485BE1D}"/>
              </a:ext>
            </a:extLst>
          </p:cNvPr>
          <p:cNvGraphicFramePr>
            <a:graphicFrameLocks/>
          </p:cNvGraphicFramePr>
          <p:nvPr>
            <p:extLst>
              <p:ext uri="{D42A27DB-BD31-4B8C-83A1-F6EECF244321}">
                <p14:modId xmlns:p14="http://schemas.microsoft.com/office/powerpoint/2010/main" val="3005024351"/>
              </p:ext>
            </p:extLst>
          </p:nvPr>
        </p:nvGraphicFramePr>
        <p:xfrm>
          <a:off x="727075" y="1604964"/>
          <a:ext cx="10872443" cy="3901568"/>
        </p:xfrm>
        <a:graphic>
          <a:graphicData uri="http://schemas.openxmlformats.org/drawingml/2006/table">
            <a:tbl>
              <a:tblPr/>
              <a:tblGrid>
                <a:gridCol w="4283579">
                  <a:extLst>
                    <a:ext uri="{9D8B030D-6E8A-4147-A177-3AD203B41FA5}">
                      <a16:colId xmlns:a16="http://schemas.microsoft.com/office/drawing/2014/main" val="20000"/>
                    </a:ext>
                  </a:extLst>
                </a:gridCol>
                <a:gridCol w="3294432">
                  <a:extLst>
                    <a:ext uri="{9D8B030D-6E8A-4147-A177-3AD203B41FA5}">
                      <a16:colId xmlns:a16="http://schemas.microsoft.com/office/drawing/2014/main" val="20001"/>
                    </a:ext>
                  </a:extLst>
                </a:gridCol>
                <a:gridCol w="3294432">
                  <a:extLst>
                    <a:ext uri="{9D8B030D-6E8A-4147-A177-3AD203B41FA5}">
                      <a16:colId xmlns:a16="http://schemas.microsoft.com/office/drawing/2014/main" val="20002"/>
                    </a:ext>
                  </a:extLst>
                </a:gridCol>
              </a:tblGrid>
              <a:tr h="371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I (Post BCMA)</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8732647"/>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5129852"/>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29565"/>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 (sCR + CR + VGPR + PR + 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4231244"/>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(sCR + CR + VGPR + PR + MR +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63915258"/>
                  </a:ext>
                </a:extLst>
              </a:tr>
            </a:tbl>
          </a:graphicData>
        </a:graphic>
      </p:graphicFrame>
      <p:grpSp>
        <p:nvGrpSpPr>
          <p:cNvPr id="9" name="Group 8">
            <a:extLst>
              <a:ext uri="{FF2B5EF4-FFF2-40B4-BE49-F238E27FC236}">
                <a16:creationId xmlns:a16="http://schemas.microsoft.com/office/drawing/2014/main" id="{6F84D72F-8E4F-4B33-835A-A570844BA110}"/>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23B1A48C-4D35-4DEC-B64E-4D456DF840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70069B2A-CF37-4E22-A9C9-A127ECA7AEB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75587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CC-220-MM-001 Iberdomide + Dexamethasone Dose Expansion: Additional Efficacy Outcomes for Cohort D</a:t>
            </a:r>
          </a:p>
        </p:txBody>
      </p:sp>
      <p:sp>
        <p:nvSpPr>
          <p:cNvPr id="3" name="Content Placeholder 2">
            <a:extLst>
              <a:ext uri="{FF2B5EF4-FFF2-40B4-BE49-F238E27FC236}">
                <a16:creationId xmlns:a16="http://schemas.microsoft.com/office/drawing/2014/main" id="{415AA383-27E0-A948-8D05-2A228BD7489B}"/>
              </a:ext>
            </a:extLst>
          </p:cNvPr>
          <p:cNvSpPr>
            <a:spLocks noGrp="1"/>
          </p:cNvSpPr>
          <p:nvPr>
            <p:ph idx="1"/>
          </p:nvPr>
        </p:nvSpPr>
        <p:spPr>
          <a:xfrm>
            <a:off x="604675" y="4468940"/>
            <a:ext cx="10877713" cy="1643404"/>
          </a:xfrm>
        </p:spPr>
        <p:txBody>
          <a:bodyPr/>
          <a:lstStyle/>
          <a:p>
            <a:r>
              <a:rPr lang="en-US" sz="2000" dirty="0"/>
              <a:t>All HRQoL measures remained stable over time, including measures of global health status/QoL, pain, and fatigue</a:t>
            </a:r>
          </a:p>
          <a:p>
            <a:r>
              <a:rPr lang="en-US" sz="2000" dirty="0"/>
              <a:t>Iberdomide remained active and able to stimulate immune responses in patients with late-line, triple-refractory R/R MM</a:t>
            </a:r>
          </a:p>
          <a:p>
            <a:pPr lvl="1"/>
            <a:r>
              <a:rPr lang="en-US" sz="1800" dirty="0"/>
              <a:t>Decreased Aiolos levels observed during treatment, as well as increased proliferating NK cells and T-cells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Lonial. ASH 2021. Abstr 162.</a:t>
            </a:r>
            <a:endParaRPr lang="en-US" altLang="en-US" sz="1200" b="0" dirty="0">
              <a:solidFill>
                <a:schemeClr val="bg2"/>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D57CD5EF-5B9C-5C41-9A5B-D7E108AC6B3B}"/>
              </a:ext>
            </a:extLst>
          </p:cNvPr>
          <p:cNvGraphicFramePr>
            <a:graphicFrameLocks/>
          </p:cNvGraphicFramePr>
          <p:nvPr>
            <p:extLst>
              <p:ext uri="{D42A27DB-BD31-4B8C-83A1-F6EECF244321}">
                <p14:modId xmlns:p14="http://schemas.microsoft.com/office/powerpoint/2010/main" val="476100484"/>
              </p:ext>
            </p:extLst>
          </p:nvPr>
        </p:nvGraphicFramePr>
        <p:xfrm>
          <a:off x="727075" y="1604964"/>
          <a:ext cx="7578011" cy="2651840"/>
        </p:xfrm>
        <a:graphic>
          <a:graphicData uri="http://schemas.openxmlformats.org/drawingml/2006/table">
            <a:tbl>
              <a:tblPr/>
              <a:tblGrid>
                <a:gridCol w="4283579">
                  <a:extLst>
                    <a:ext uri="{9D8B030D-6E8A-4147-A177-3AD203B41FA5}">
                      <a16:colId xmlns:a16="http://schemas.microsoft.com/office/drawing/2014/main" val="20000"/>
                    </a:ext>
                  </a:extLst>
                </a:gridCol>
                <a:gridCol w="3294432">
                  <a:extLst>
                    <a:ext uri="{9D8B030D-6E8A-4147-A177-3AD203B41FA5}">
                      <a16:colId xmlns:a16="http://schemas.microsoft.com/office/drawing/2014/main" val="20001"/>
                    </a:ext>
                  </a:extLst>
                </a:gridCol>
              </a:tblGrid>
              <a:tr h="371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 Wk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D</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4.21 (3.9-19.9)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30.3 (19.57-49.14)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13.1 (12.00-16.00)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8732647"/>
                  </a:ext>
                </a:extLst>
              </a:tr>
              <a:tr h="218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Responders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Nonresponders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46.6 (38.14-NR)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(48.86-NR)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34.9 (28.57-46.57)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5129852"/>
                  </a:ext>
                </a:extLst>
              </a:tr>
            </a:tbl>
          </a:graphicData>
        </a:graphic>
      </p:graphicFrame>
      <p:grpSp>
        <p:nvGrpSpPr>
          <p:cNvPr id="10" name="Group 9">
            <a:extLst>
              <a:ext uri="{FF2B5EF4-FFF2-40B4-BE49-F238E27FC236}">
                <a16:creationId xmlns:a16="http://schemas.microsoft.com/office/drawing/2014/main" id="{20667044-4C35-46FC-8D01-5824F527AF56}"/>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43861954-8938-4629-A2DD-58D8F8B208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1119883F-33FB-43A4-A916-673AD7A8C09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4484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CC-220-MM-001 Iberdomide + Dexamethasone </a:t>
            </a:r>
            <a:br>
              <a:rPr lang="en-US" dirty="0"/>
            </a:br>
            <a:r>
              <a:rPr lang="en-US" dirty="0"/>
              <a:t>Dose Expansion: TEAEs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Lonial. ASH 2021. Abstr 162.</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132347C2-23D0-F343-976B-9E1F1485BE1D}"/>
              </a:ext>
            </a:extLst>
          </p:cNvPr>
          <p:cNvGraphicFramePr>
            <a:graphicFrameLocks/>
          </p:cNvGraphicFramePr>
          <p:nvPr>
            <p:extLst>
              <p:ext uri="{D42A27DB-BD31-4B8C-83A1-F6EECF244321}">
                <p14:modId xmlns:p14="http://schemas.microsoft.com/office/powerpoint/2010/main" val="35447749"/>
              </p:ext>
            </p:extLst>
          </p:nvPr>
        </p:nvGraphicFramePr>
        <p:xfrm>
          <a:off x="727075" y="1604964"/>
          <a:ext cx="10755128" cy="4114880"/>
        </p:xfrm>
        <a:graphic>
          <a:graphicData uri="http://schemas.openxmlformats.org/drawingml/2006/table">
            <a:tbl>
              <a:tblPr/>
              <a:tblGrid>
                <a:gridCol w="2357648">
                  <a:extLst>
                    <a:ext uri="{9D8B030D-6E8A-4147-A177-3AD203B41FA5}">
                      <a16:colId xmlns:a16="http://schemas.microsoft.com/office/drawing/2014/main" val="20000"/>
                    </a:ext>
                  </a:extLst>
                </a:gridCol>
                <a:gridCol w="1399580">
                  <a:extLst>
                    <a:ext uri="{9D8B030D-6E8A-4147-A177-3AD203B41FA5}">
                      <a16:colId xmlns:a16="http://schemas.microsoft.com/office/drawing/2014/main" val="20001"/>
                    </a:ext>
                  </a:extLst>
                </a:gridCol>
                <a:gridCol w="1399580">
                  <a:extLst>
                    <a:ext uri="{9D8B030D-6E8A-4147-A177-3AD203B41FA5}">
                      <a16:colId xmlns:a16="http://schemas.microsoft.com/office/drawing/2014/main" val="20002"/>
                    </a:ext>
                  </a:extLst>
                </a:gridCol>
                <a:gridCol w="1399580">
                  <a:extLst>
                    <a:ext uri="{9D8B030D-6E8A-4147-A177-3AD203B41FA5}">
                      <a16:colId xmlns:a16="http://schemas.microsoft.com/office/drawing/2014/main" val="1868374673"/>
                    </a:ext>
                  </a:extLst>
                </a:gridCol>
                <a:gridCol w="1399580">
                  <a:extLst>
                    <a:ext uri="{9D8B030D-6E8A-4147-A177-3AD203B41FA5}">
                      <a16:colId xmlns:a16="http://schemas.microsoft.com/office/drawing/2014/main" val="3419811662"/>
                    </a:ext>
                  </a:extLst>
                </a:gridCol>
                <a:gridCol w="1399580">
                  <a:extLst>
                    <a:ext uri="{9D8B030D-6E8A-4147-A177-3AD203B41FA5}">
                      <a16:colId xmlns:a16="http://schemas.microsoft.com/office/drawing/2014/main" val="3009081627"/>
                    </a:ext>
                  </a:extLst>
                </a:gridCol>
                <a:gridCol w="1399580">
                  <a:extLst>
                    <a:ext uri="{9D8B030D-6E8A-4147-A177-3AD203B41FA5}">
                      <a16:colId xmlns:a16="http://schemas.microsoft.com/office/drawing/2014/main" val="3593128584"/>
                    </a:ext>
                  </a:extLst>
                </a:gridCol>
              </a:tblGrid>
              <a:tr h="22057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TEAEs of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a:ln>
                            <a:noFill/>
                          </a:ln>
                          <a:solidFill>
                            <a:schemeClr val="tx1"/>
                          </a:solidFill>
                          <a:effectLst/>
                          <a:latin typeface="Calibri" panose="020F0502020204030204" pitchFamily="34" charset="0"/>
                        </a:rPr>
                        <a:t>Cohort D (N =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a:ln>
                            <a:noFill/>
                          </a:ln>
                          <a:solidFill>
                            <a:schemeClr val="tx1"/>
                          </a:solidFill>
                          <a:effectLst/>
                          <a:latin typeface="Calibri" panose="020F0502020204030204" pitchFamily="34" charset="0"/>
                        </a:rPr>
                        <a:t>Cohort I (Post BCMA) (N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02393966"/>
                  </a:ext>
                </a:extLst>
              </a:tr>
              <a:tr h="22057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0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Neutropenia</a:t>
                      </a:r>
                    </a:p>
                    <a:p>
                      <a:pPr marL="571500"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Febrile </a:t>
                      </a: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64 (59.8)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44 (41.1)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38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30 (28.0)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27 (25.2)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30 (28.0)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(42.3)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(34.6)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749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62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9" name="Group 8">
            <a:extLst>
              <a:ext uri="{FF2B5EF4-FFF2-40B4-BE49-F238E27FC236}">
                <a16:creationId xmlns:a16="http://schemas.microsoft.com/office/drawing/2014/main" id="{8CD9221C-5599-48A1-ABF1-111DC6D6F22F}"/>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52F990CF-A028-4B06-A000-3464336EAA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429BC34F-6313-4DD1-AA7C-CC669284FF9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81285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CC-220-MM-001 Iberdomide + Dexamethasone </a:t>
            </a:r>
            <a:br>
              <a:rPr lang="en-US" dirty="0"/>
            </a:br>
            <a:r>
              <a:rPr lang="en-US" dirty="0"/>
              <a:t>Dose Expansion: Investigators’ Conclusions</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idx="1"/>
          </p:nvPr>
        </p:nvSpPr>
        <p:spPr>
          <a:xfrm>
            <a:off x="657235" y="1527400"/>
            <a:ext cx="10877529" cy="4650686"/>
          </a:xfrm>
        </p:spPr>
        <p:txBody>
          <a:bodyPr/>
          <a:lstStyle/>
          <a:p>
            <a:r>
              <a:rPr lang="en-US" sz="2400" dirty="0"/>
              <a:t>Iberdomide + dexamethaxone conferred clinically meaningful and durable responses in patients with heavily pretreated R/R MM, 97% of whom were triple-class refractory</a:t>
            </a:r>
          </a:p>
          <a:p>
            <a:pPr lvl="1"/>
            <a:r>
              <a:rPr lang="en-US" sz="2200" dirty="0"/>
              <a:t>Similar results observed in patients previously treated with BCMA-directed therapy</a:t>
            </a:r>
          </a:p>
          <a:p>
            <a:r>
              <a:rPr lang="en-US" sz="2400" dirty="0"/>
              <a:t>Iberdomide + dexamethaxone generally well tolerated; TEAEs manageable with dose reductions/interruptions</a:t>
            </a:r>
          </a:p>
          <a:p>
            <a:pPr lvl="1"/>
            <a:r>
              <a:rPr lang="en-US" sz="2200" dirty="0"/>
              <a:t>Grade 3/4 TEAEs primarily hematologic; few patients discontinued due to TEAEs</a:t>
            </a:r>
          </a:p>
          <a:p>
            <a:r>
              <a:rPr lang="en-US" sz="2400" dirty="0"/>
              <a:t>HRQoL maintained during iberdomide + dexamethaxone treatment</a:t>
            </a:r>
          </a:p>
          <a:p>
            <a:r>
              <a:rPr lang="en-US" sz="2400" dirty="0"/>
              <a:t>Results support future development of iberdomide-based regimens in MM, including phase III combination studies with PIs and anti-CD38 mAbs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Lonial. ASH 2021. Abstr 162.</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08AE7778-ECE8-4C46-A450-992CBFDECCF4}"/>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BE33442E-92C6-4BC9-B5AD-BD62133A44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712D8FE0-E555-4489-90E4-A6D653A0260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24682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0"/>
          </p:nvPr>
        </p:nvSpPr>
        <p:spPr>
          <a:xfrm>
            <a:off x="659777" y="4894040"/>
            <a:ext cx="10822425" cy="1674813"/>
          </a:xfrm>
        </p:spPr>
        <p:txBody>
          <a:bodyPr/>
          <a:lstStyle/>
          <a:p>
            <a:r>
              <a:rPr lang="en-US" sz="2400" dirty="0">
                <a:solidFill>
                  <a:srgbClr val="E1471D"/>
                </a:solidFill>
                <a:hlinkClick r:id="rId3"/>
              </a:rPr>
              <a:t>clinicaloptions.com/oncology</a:t>
            </a:r>
            <a:endParaRPr lang="en-US" sz="2400" dirty="0">
              <a:solidFill>
                <a:srgbClr val="E1471D"/>
              </a:solidFill>
            </a:endParaRPr>
          </a:p>
          <a:p>
            <a:endParaRPr lang="en-US" sz="240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4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4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400" b="0" dirty="0">
                <a:solidFill>
                  <a:schemeClr val="bg1"/>
                </a:solidFill>
              </a:rPr>
              <a:t>Myeloma</a:t>
            </a:r>
          </a:p>
          <a:p>
            <a:pPr marL="342900" indent="-342900">
              <a:spcBef>
                <a:spcPts val="600"/>
              </a:spcBef>
              <a:spcAft>
                <a:spcPts val="0"/>
              </a:spcAft>
              <a:buFont typeface="Wingdings" pitchFamily="2" charset="2"/>
              <a:buChar char="§"/>
              <a:defRPr/>
            </a:pPr>
            <a:r>
              <a:rPr lang="en-US" sz="2400" b="0" dirty="0">
                <a:solidFill>
                  <a:schemeClr val="bg1"/>
                </a:solidFill>
              </a:rPr>
              <a:t>Nonmalignant hematology</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56M7VY3CDVN5-1759850060-2</_dlc_DocId>
    <_dlc_DocIdUrl xmlns="d54cbe69-32bd-412a-b004-9152f949605e">
      <Url>https://intranet.clinicaloptions.com/mews/oncology/ONC_2021_ASH_CF_(PRP4549)/MM_162_Lonial/_layouts/15/DocIdRedir.aspx?ID=56M7VY3CDVN5-1759850060-2</Url>
      <Description>56M7VY3CDVN5-1759850060-2</Description>
    </_dlc_DocIdUrl>
    <Document_x0020_Category xmlns="1cdeaaea-80b3-4fe9-9fd5-d9c114dacf08">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E3F9DF859C7AA947A5F7071154B0CA14" ma:contentTypeVersion="1" ma:contentTypeDescription="Create a new document." ma:contentTypeScope="" ma:versionID="a67a9eda9076570bbaffa180b797b186">
  <xsd:schema xmlns:xsd="http://www.w3.org/2001/XMLSchema" xmlns:xs="http://www.w3.org/2001/XMLSchema" xmlns:p="http://schemas.microsoft.com/office/2006/metadata/properties" xmlns:ns2="d54cbe69-32bd-412a-b004-9152f949605e" xmlns:ns3="1cdeaaea-80b3-4fe9-9fd5-d9c114dacf08" targetNamespace="http://schemas.microsoft.com/office/2006/metadata/properties" ma:root="true" ma:fieldsID="73cc644f9ad7338aef60f3cd64148e61" ns2:_="" ns3:_="">
    <xsd:import namespace="d54cbe69-32bd-412a-b004-9152f949605e"/>
    <xsd:import namespace="1cdeaaea-80b3-4fe9-9fd5-d9c114dacf0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cdeaaea-80b3-4fe9-9fd5-d9c114dacf0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purl.org/dc/terms/"/>
    <ds:schemaRef ds:uri="d54cbe69-32bd-412a-b004-9152f949605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1cdeaaea-80b3-4fe9-9fd5-d9c114dacf08"/>
    <ds:schemaRef ds:uri="http://schemas.microsoft.com/office/2006/metadata/properties"/>
    <ds:schemaRef ds:uri="http://www.w3.org/XML/1998/namespace"/>
    <ds:schemaRef ds:uri="http://purl.org/dc/dcmitype/"/>
  </ds:schemaRefs>
</ds:datastoreItem>
</file>

<file path=customXml/itemProps5.xml><?xml version="1.0" encoding="utf-8"?>
<ds:datastoreItem xmlns:ds="http://schemas.openxmlformats.org/officeDocument/2006/customXml" ds:itemID="{AEFB1672-4C33-40CB-BE3D-96674123E3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cdeaaea-80b3-4fe9-9fd5-d9c114dacf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6127</TotalTime>
  <Words>2467</Words>
  <Application>Microsoft Office PowerPoint</Application>
  <PresentationFormat>Widescreen</PresentationFormat>
  <Paragraphs>381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3_2017_HTAA_Diabetes</vt:lpstr>
      <vt:lpstr>Dose-Expansion Results From Phase Ib/IIa  CC-220-MM-001 Trial: Iberdomide + Dexamethasone in Relapsed/Refractory MM</vt:lpstr>
      <vt:lpstr>About These Slides</vt:lpstr>
      <vt:lpstr>CC-220-MM-001 Iberdomide + Dexamethasone  Dose Expansion: Background</vt:lpstr>
      <vt:lpstr>CC-220-MM-001 Iberdomide + Dexamethasone  Dose Expansion: Study Design</vt:lpstr>
      <vt:lpstr>CC-220-MM-001 Iberdomide + Dexamethasone Dose Expansion: Baseline Characteristics and Prior Therapy</vt:lpstr>
      <vt:lpstr>CC-220-MM-001 Iberdomide + Dexamethasone Dose Expansion: Patient Disposition and Treatment Exposure</vt:lpstr>
      <vt:lpstr>CC-220-MM-001 Iberdomide + Dexamethasone  Dose Expansion: ORR</vt:lpstr>
      <vt:lpstr>CC-220-MM-001 Iberdomide + Dexamethasone Dose Expansion: Additional Efficacy Outcomes for Cohort D</vt:lpstr>
      <vt:lpstr>CC-220-MM-001 Iberdomide + Dexamethasone  Dose Expansion: TEAEs</vt:lpstr>
      <vt:lpstr>CC-220-MM-001 Iberdomide + Dexamethasone  Dose Expansion: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Dose-Expansion Results From Phase Ib/IIa CC-220-MM-001 Trial: Iberdomide + Dexamethasone in Relapsed/Refractory MM</dc:title>
  <dc:creator>Preferred User</dc:creator>
  <cp:lastModifiedBy>Jessica Buckley</cp:lastModifiedBy>
  <cp:revision>593</cp:revision>
  <cp:lastPrinted>2016-09-26T20:21:49Z</cp:lastPrinted>
  <dcterms:created xsi:type="dcterms:W3CDTF">2005-05-27T15:08:01Z</dcterms:created>
  <dcterms:modified xsi:type="dcterms:W3CDTF">2021-12-12T21:58:46Z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4985bee0-16d7-4fbb-9302-a72419a4404f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0x010100E3F9DF859C7AA947A5F7071154B0CA14</vt:lpwstr>
  </property>
</Properties>
</file>