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30"/>
  </p:notesMasterIdLst>
  <p:handoutMasterIdLst>
    <p:handoutMasterId r:id="rId31"/>
  </p:handoutMasterIdLst>
  <p:sldIdLst>
    <p:sldId id="322" r:id="rId6"/>
    <p:sldId id="308" r:id="rId7"/>
    <p:sldId id="296" r:id="rId8"/>
    <p:sldId id="714" r:id="rId9"/>
    <p:sldId id="2147472104" r:id="rId10"/>
    <p:sldId id="2147473758" r:id="rId11"/>
    <p:sldId id="2147473732" r:id="rId12"/>
    <p:sldId id="716" r:id="rId13"/>
    <p:sldId id="717" r:id="rId14"/>
    <p:sldId id="2147473757" r:id="rId15"/>
    <p:sldId id="718" r:id="rId16"/>
    <p:sldId id="2147473759" r:id="rId17"/>
    <p:sldId id="720" r:id="rId18"/>
    <p:sldId id="721" r:id="rId19"/>
    <p:sldId id="2147473773" r:id="rId20"/>
    <p:sldId id="748" r:id="rId21"/>
    <p:sldId id="749" r:id="rId22"/>
    <p:sldId id="757" r:id="rId23"/>
    <p:sldId id="762" r:id="rId24"/>
    <p:sldId id="2147473771" r:id="rId25"/>
    <p:sldId id="764" r:id="rId26"/>
    <p:sldId id="726" r:id="rId27"/>
    <p:sldId id="2147473774" r:id="rId28"/>
    <p:sldId id="318" r:id="rId29"/>
  </p:sldIdLst>
  <p:sldSz cx="12192000" cy="6858000"/>
  <p:notesSz cx="7315200" cy="9601200"/>
  <p:custDataLst>
    <p:tags r:id="rId3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7"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Megan Cartwright" initials="MC" lastIdx="40" clrIdx="16">
    <p:extLst>
      <p:ext uri="{19B8F6BF-5375-455C-9EA6-DF929625EA0E}">
        <p15:presenceInfo xmlns:p15="http://schemas.microsoft.com/office/powerpoint/2012/main" userId="S::mcartwright@clinicaloptions.com::aaeaf566-570c-41b1-9c90-11c8d9ac162b" providerId="AD"/>
      </p:ext>
    </p:extLst>
  </p:cmAuthor>
  <p:cmAuthor id="18" name="mcartwright@clinicaloptions.com" initials="m" lastIdx="2" clrIdx="17">
    <p:extLst>
      <p:ext uri="{19B8F6BF-5375-455C-9EA6-DF929625EA0E}">
        <p15:presenceInfo xmlns:p15="http://schemas.microsoft.com/office/powerpoint/2012/main" userId="mcartwright@clinicaloptions.com" providerId="None"/>
      </p:ext>
    </p:extLst>
  </p:cmAuthor>
  <p:cmAuthor id="19" name="Tanya Gupta" initials="TG" lastIdx="20" clrIdx="18">
    <p:extLst>
      <p:ext uri="{19B8F6BF-5375-455C-9EA6-DF929625EA0E}">
        <p15:presenceInfo xmlns:p15="http://schemas.microsoft.com/office/powerpoint/2012/main" userId="S::tanyag@stanford.edu::7356f940-9111-4a9f-8125-85fbac6f7c18" providerId="AD"/>
      </p:ext>
    </p:extLst>
  </p:cmAuthor>
  <p:cmAuthor id="20" name="Christy Seals" initials="CS" lastIdx="2" clrIdx="19">
    <p:extLst>
      <p:ext uri="{19B8F6BF-5375-455C-9EA6-DF929625EA0E}">
        <p15:presenceInfo xmlns:p15="http://schemas.microsoft.com/office/powerpoint/2012/main" userId="S::cseals@clinicaloptions.com::0852e532-1f9e-4bbf-9b56-be19a9543a31" providerId="AD"/>
      </p:ext>
    </p:extLst>
  </p:cmAuthor>
  <p:cmAuthor id="21" name="Timothy Quill" initials="TQ" lastIdx="5" clrIdx="20">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F2F2F2"/>
    <a:srgbClr val="CDCDCF"/>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4AFE2C-B366-43EA-BD89-44D742BB5B2A}" v="116" dt="2024-05-07T18:38:38.83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84" autoAdjust="0"/>
    <p:restoredTop sz="86055" autoAdjust="0"/>
  </p:normalViewPr>
  <p:slideViewPr>
    <p:cSldViewPr snapToGrid="0">
      <p:cViewPr varScale="1">
        <p:scale>
          <a:sx n="74" d="100"/>
          <a:sy n="74" d="100"/>
        </p:scale>
        <p:origin x="677" y="62"/>
      </p:cViewPr>
      <p:guideLst>
        <p:guide pos="312"/>
        <p:guide orient="horz" pos="2160"/>
      </p:guideLst>
    </p:cSldViewPr>
  </p:slideViewPr>
  <p:notesTextViewPr>
    <p:cViewPr>
      <p:scale>
        <a:sx n="1" d="1"/>
        <a:sy n="1" d="1"/>
      </p:scale>
      <p:origin x="0" y="0"/>
    </p:cViewPr>
  </p:notesTextViewPr>
  <p:sorterViewPr>
    <p:cViewPr varScale="1">
      <p:scale>
        <a:sx n="100" d="100"/>
        <a:sy n="100" d="100"/>
      </p:scale>
      <p:origin x="0" y="-2334"/>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448047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pCR, pathologic complete response; RD, residual disease; TNBC, triple-negative breast cancer. </a:t>
            </a:r>
          </a:p>
        </p:txBody>
      </p:sp>
      <p:sp>
        <p:nvSpPr>
          <p:cNvPr id="4" name="Slide Number Placeholder 3"/>
          <p:cNvSpPr>
            <a:spLocks noGrp="1"/>
          </p:cNvSpPr>
          <p:nvPr>
            <p:ph type="sldNum" sz="quarter" idx="5"/>
          </p:nvPr>
        </p:nvSpPr>
        <p:spPr/>
        <p:txBody>
          <a:bodyPr/>
          <a:lstStyle/>
          <a:p>
            <a:fld id="{8C7D0484-0A60-524F-8303-18CD9E7B73B9}" type="slidenum">
              <a:rPr lang="en-US" smtClean="0"/>
              <a:t>4</a:t>
            </a:fld>
            <a:endParaRPr lang="en-US" dirty="0"/>
          </a:p>
        </p:txBody>
      </p:sp>
    </p:spTree>
    <p:extLst>
      <p:ext uri="{BB962C8B-B14F-4D97-AF65-F5344CB8AC3E}">
        <p14:creationId xmlns:p14="http://schemas.microsoft.com/office/powerpoint/2010/main" val="1255264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AUC, area under the curve; Doxo, doxorubicin; ECOG, Eastern Cooperative Oncology Group; EFS, event-free survival; pCR, pathologic complete response; PS, performance status; RCB, residual cancer burden; TNBC, triple-negative breast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16917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CT, chemotherapy; ECOG, Eastern Cooperative Oncology Group; IHC, immunohistochemistry; Pembro, pembrolizumab;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061905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pCR, pathologic complete response; Pembro, pembrolizumab.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681588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DRFS, distant recurrence</a:t>
            </a:r>
            <a:r>
              <a:rPr lang="en-US" i="1" dirty="0">
                <a:latin typeface="Calibri" panose="020F0502020204030204" pitchFamily="34" charset="0"/>
                <a:cs typeface="Calibri" panose="020F0502020204030204" pitchFamily="34" charset="0"/>
              </a:rPr>
              <a:t>‒</a:t>
            </a:r>
            <a:r>
              <a:rPr lang="en-US" i="1" dirty="0"/>
              <a:t>free survival; EFS, event-free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7D0484-0A60-524F-8303-18CD9E7B73B9}"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69633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 name="Slide Number Placeholder 5"/>
          <p:cNvSpPr>
            <a:spLocks noGrp="1"/>
          </p:cNvSpPr>
          <p:nvPr>
            <p:ph type="sldNum" sz="quarter" idx="12"/>
          </p:nvPr>
        </p:nvSpPr>
        <p:spPr/>
        <p:txBody>
          <a:bodyPr/>
          <a:lstStyle/>
          <a:p>
            <a:pPr marL="0" marR="0" lvl="0" indent="0" algn="r" defTabSz="364130" rtl="0" eaLnBrk="1" fontAlgn="auto" latinLnBrk="0" hangingPunct="1">
              <a:lnSpc>
                <a:spcPct val="100000"/>
              </a:lnSpc>
              <a:spcBef>
                <a:spcPts val="0"/>
              </a:spcBef>
              <a:spcAft>
                <a:spcPts val="0"/>
              </a:spcAft>
              <a:buClrTx/>
              <a:buSzTx/>
              <a:buFontTx/>
              <a:buNone/>
              <a:tabLst/>
              <a:defRPr/>
            </a:pPr>
            <a:fld id="{1428D681-7867-E949-A3D2-41DDE609BEDB}" type="slidenum">
              <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36413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8" name="Notes Placeholder 7">
            <a:extLst>
              <a:ext uri="{FF2B5EF4-FFF2-40B4-BE49-F238E27FC236}">
                <a16:creationId xmlns:a16="http://schemas.microsoft.com/office/drawing/2014/main" id="{CA667AE2-283C-4A04-8B2A-67F22C75DF0E}"/>
              </a:ext>
            </a:extLst>
          </p:cNvPr>
          <p:cNvSpPr>
            <a:spLocks noGrp="1"/>
          </p:cNvSpPr>
          <p:nvPr>
            <p:ph type="body" sz="quarter" idx="3"/>
          </p:nvPr>
        </p:nvSpPr>
        <p:spPr/>
        <p:txBody>
          <a:bodyPr/>
          <a:lstStyle/>
          <a:p>
            <a:r>
              <a:rPr lang="en-US" i="1" dirty="0"/>
              <a:t>CT, chemotherapy; EFS, event-free survival; </a:t>
            </a:r>
            <a:r>
              <a:rPr lang="en-US" sz="1200" i="1" dirty="0"/>
              <a:t>pCR, pathologic complete response.</a:t>
            </a:r>
            <a:endParaRPr lang="en-US" i="1" dirty="0"/>
          </a:p>
        </p:txBody>
      </p:sp>
    </p:spTree>
    <p:extLst>
      <p:ext uri="{BB962C8B-B14F-4D97-AF65-F5344CB8AC3E}">
        <p14:creationId xmlns:p14="http://schemas.microsoft.com/office/powerpoint/2010/main" val="3672750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EFS, event-free survival; Pembro, pembrolizumab;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036711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Pembro, pembrolizumab; Pbo, placebo.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7D0484-0A60-524F-8303-18CD9E7B73B9}"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9418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81261" rtl="0" eaLnBrk="0" fontAlgn="base" latinLnBrk="0" hangingPunct="0">
              <a:lnSpc>
                <a:spcPct val="100000"/>
              </a:lnSpc>
              <a:spcBef>
                <a:spcPct val="30000"/>
              </a:spcBef>
              <a:spcAft>
                <a:spcPct val="0"/>
              </a:spcAft>
              <a:buClrTx/>
              <a:buSzTx/>
              <a:buFontTx/>
              <a:buNone/>
              <a:tabLst/>
              <a:defRPr/>
            </a:pPr>
            <a:r>
              <a:rPr lang="en-US" i="1" dirty="0">
                <a:ea typeface="Calibri" panose="020F0502020204030204" pitchFamily="34" charset="0"/>
                <a:cs typeface="Calibri" panose="020F0502020204030204" pitchFamily="34" charset="0"/>
              </a:rPr>
              <a:t>TNBC, triple-negative breast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109537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ASCO, American Society of Clinical Oncology; </a:t>
            </a:r>
            <a:r>
              <a:rPr lang="en-US" i="1" dirty="0"/>
              <a:t>AUC, area under the curve; </a:t>
            </a:r>
            <a:r>
              <a:rPr lang="en-US" sz="1200" i="1" dirty="0"/>
              <a:t>CAP, College of American Pathologists; EFS, event-free survival; ER, estrogen receptor; OS, overall survival; pCR, pathologic complete response; PgR, progesterone receptor; RCB, residual cancer burden; TNBC, triple-negative breast cancer;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439018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CT, chemotherapy; OS, overall survival; pCR, pathologic complete response; RFS, relapse-free survival; TNBC, triple-negative breast cancer.</a:t>
            </a:r>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4625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514577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ICI, immune checkpoint inhibitor.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1856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irAE, immune-related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4E6404-3812-4E9B-806D-135333F7B79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390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ALT, alanine aminotransferase; AST, aspartate aminotransferase; BAL, bronchoalveolar lavage; CrCl, creatinine clearance; </a:t>
            </a:r>
            <a:r>
              <a:rPr lang="en-US" i="1" dirty="0"/>
              <a:t>GI, gastrointestinal; ID, infectious disease; irAE, immune-related adverse event; NAAT, nucleic acid amplification test; UTI, urinary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2053900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normalizeH="0" baseline="0" dirty="0">
                <a:ln>
                  <a:noFill/>
                </a:ln>
                <a:solidFill>
                  <a:schemeClr val="bg2">
                    <a:lumMod val="10000"/>
                  </a:schemeClr>
                </a:solidFill>
                <a:effectLst/>
                <a:latin typeface="+mn-lt"/>
                <a:ea typeface="+mn-ea"/>
                <a:cs typeface="+mn-cs"/>
              </a:rPr>
              <a:t>CNS, central nervous system;</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kumimoji="0" lang="en-US" sz="1200" b="0" i="1" u="none" strike="noStrike" kern="1200" cap="none" normalizeH="0" baseline="0" dirty="0">
                <a:ln>
                  <a:noFill/>
                </a:ln>
                <a:solidFill>
                  <a:schemeClr val="bg2">
                    <a:lumMod val="10000"/>
                  </a:schemeClr>
                </a:solidFill>
                <a:effectLst/>
                <a:latin typeface="+mn-lt"/>
                <a:ea typeface="+mn-ea"/>
                <a:cs typeface="+mn-cs"/>
              </a:rPr>
              <a:t>EMG, electromyography; </a:t>
            </a:r>
            <a:r>
              <a:rPr lang="en-US" sz="1200" i="1" kern="100" dirty="0">
                <a:effectLst/>
                <a:latin typeface="+mn-lt"/>
                <a:ea typeface="Calibri" panose="020F0502020204030204" pitchFamily="34" charset="0"/>
                <a:cs typeface="Times New Roman" panose="02020603050405020304" pitchFamily="18" charset="0"/>
              </a:rPr>
              <a:t>irAE, immune-related adverse event; LV, left ventricular</a:t>
            </a:r>
            <a:r>
              <a:rPr kumimoji="0" lang="en-US" sz="1200" b="0" i="1" u="none" strike="noStrike" kern="1200" cap="none" normalizeH="0" baseline="0" dirty="0">
                <a:ln>
                  <a:noFill/>
                </a:ln>
                <a:solidFill>
                  <a:schemeClr val="bg2">
                    <a:lumMod val="10000"/>
                  </a:schemeClr>
                </a:solidFill>
                <a:effectLst/>
                <a:latin typeface="+mn-lt"/>
                <a:ea typeface="+mn-ea"/>
                <a:cs typeface="+mn-cs"/>
              </a:rPr>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072763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xfrm>
            <a:off x="398463" y="695325"/>
            <a:ext cx="6061075" cy="3409950"/>
          </a:xfrm>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i="1" dirty="0"/>
              <a:t>AE, adverse event; GI, gastrointestinal; ICI, immune checkpoint inhibitor; irAE, immune-related adverse event.</a:t>
            </a:r>
          </a:p>
        </p:txBody>
      </p:sp>
      <p:sp>
        <p:nvSpPr>
          <p:cNvPr id="1105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410C4F2-B321-4DD9-BA33-94D7B05A30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73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IL, interleukin; irAE, immune-related adverse event.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6FA22-9522-0047-8E2F-3D507EAD70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694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bg1"/>
                </a:solidFill>
                <a:latin typeface="Calibri" panose="020F0502020204030204" pitchFamily="34" charset="0"/>
              </a:rPr>
              <a:t>AC, anthracycline/cyclophosphamide; ADC, antibody</a:t>
            </a:r>
            <a:r>
              <a:rPr lang="en-US" sz="1200" i="1" dirty="0">
                <a:solidFill>
                  <a:schemeClr val="bg1"/>
                </a:solidFill>
                <a:latin typeface="Calibri" panose="020F0502020204030204" pitchFamily="34" charset="0"/>
                <a:cs typeface="Calibri" panose="020F0502020204030204" pitchFamily="34" charset="0"/>
              </a:rPr>
              <a:t>‒</a:t>
            </a:r>
            <a:r>
              <a:rPr lang="en-US" sz="1200" i="1" dirty="0">
                <a:solidFill>
                  <a:schemeClr val="bg1"/>
                </a:solidFill>
                <a:latin typeface="Calibri" panose="020F0502020204030204" pitchFamily="34" charset="0"/>
              </a:rPr>
              <a:t>drug conjugate; Ca, carboplatin; mut, mutation; </a:t>
            </a:r>
            <a:r>
              <a:rPr lang="en-US" sz="1200" i="1" baseline="0" dirty="0" err="1">
                <a:solidFill>
                  <a:schemeClr val="bg1"/>
                </a:solidFill>
                <a:latin typeface="Calibri" panose="020F0502020204030204" pitchFamily="34" charset="0"/>
              </a:rPr>
              <a:t>PCa</a:t>
            </a:r>
            <a:r>
              <a:rPr lang="en-US" sz="1200" i="1" baseline="0" dirty="0">
                <a:solidFill>
                  <a:schemeClr val="bg1"/>
                </a:solidFill>
                <a:latin typeface="Calibri" panose="020F0502020204030204" pitchFamily="34" charset="0"/>
              </a:rPr>
              <a:t>, paclitaxel/carboplatin;</a:t>
            </a:r>
            <a:r>
              <a:rPr lang="en-US" sz="3200" i="1" baseline="0" dirty="0">
                <a:solidFill>
                  <a:schemeClr val="tx1"/>
                </a:solidFill>
                <a:latin typeface="Arial" charset="0"/>
              </a:rPr>
              <a:t> </a:t>
            </a:r>
            <a:r>
              <a:rPr lang="en-US" sz="1200" i="1" dirty="0">
                <a:solidFill>
                  <a:schemeClr val="bg1"/>
                </a:solidFill>
                <a:latin typeface="Calibri" panose="020F0502020204030204" pitchFamily="34" charset="0"/>
              </a:rPr>
              <a:t>pCR, pathologic complete response; T/AC, docetaxel/doxorubicin/cyclophosphamide; TC, docetaxel/cyclophosphamide; TNBC, triple-negative breast cancer; tx, treatment; WT, wild-type.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baseline="0" dirty="0">
              <a:solidFill>
                <a:schemeClr val="bg1"/>
              </a:solidFill>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8C7D0484-0A60-524F-8303-18CD9E7B73B9}" type="slidenum">
              <a:rPr lang="en-US" smtClean="0"/>
              <a:t>22</a:t>
            </a:fld>
            <a:endParaRPr lang="en-US" dirty="0"/>
          </a:p>
        </p:txBody>
      </p:sp>
    </p:spTree>
    <p:extLst>
      <p:ext uri="{BB962C8B-B14F-4D97-AF65-F5344CB8AC3E}">
        <p14:creationId xmlns:p14="http://schemas.microsoft.com/office/powerpoint/2010/main" val="2746453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EFS, event-free survival; ER, estrogen receptor; ICI, immune checkpoint inhibitor; irAE, immune-related adverse event; pCR, pathologic complete response; SoC, standard of care; TNBC, triple-negative breast cancer; tx</a:t>
            </a:r>
            <a:r>
              <a:rPr lang="en-US" i="1"/>
              <a:t>, treatment.</a:t>
            </a:r>
            <a:endParaRPr lang="en-US" i="1" dirty="0"/>
          </a:p>
        </p:txBody>
      </p:sp>
      <p:sp>
        <p:nvSpPr>
          <p:cNvPr id="4" name="Slide Number Placeholder 3"/>
          <p:cNvSpPr>
            <a:spLocks noGrp="1"/>
          </p:cNvSpPr>
          <p:nvPr>
            <p:ph type="sldNum" sz="quarter" idx="5"/>
          </p:nvPr>
        </p:nvSpPr>
        <p:spPr/>
        <p:txBody>
          <a:bodyPr/>
          <a:lstStyle/>
          <a:p>
            <a:fld id="{E2D07A36-6DF5-446B-99AF-0AFE692B760F}" type="slidenum">
              <a:rPr lang="en-US" smtClean="0"/>
              <a:t>23</a:t>
            </a:fld>
            <a:endParaRPr lang="en-US" dirty="0"/>
          </a:p>
        </p:txBody>
      </p:sp>
    </p:spTree>
    <p:extLst>
      <p:ext uri="{BB962C8B-B14F-4D97-AF65-F5344CB8AC3E}">
        <p14:creationId xmlns:p14="http://schemas.microsoft.com/office/powerpoint/2010/main" val="859326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570719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4F2B3C2E-BC77-C71B-F724-E9D4215AF0B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36224457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A8D1A341-1EBF-27C4-67C6-6F442BD75A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395715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A8D1A341-1EBF-27C4-67C6-6F442BD75A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125636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15108556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computer screen with images of breast cancer&#10;&#10;Description automatically generated">
            <a:extLst>
              <a:ext uri="{FF2B5EF4-FFF2-40B4-BE49-F238E27FC236}">
                <a16:creationId xmlns:a16="http://schemas.microsoft.com/office/drawing/2014/main" id="{FBBE308D-7C48-042D-58C9-61D11F69CD5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14256" y="3657599"/>
            <a:ext cx="6077741"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29478048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294780484"/>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doctor showing something on a tablet to a patient&#10;&#10;Description automatically generated">
            <a:extLst>
              <a:ext uri="{FF2B5EF4-FFF2-40B4-BE49-F238E27FC236}">
                <a16:creationId xmlns:a16="http://schemas.microsoft.com/office/drawing/2014/main" id="{737C6032-10DC-3E77-0FF8-6BF83F6AED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15050" y="3657600"/>
            <a:ext cx="6091237"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90635DB1-3A01-30B0-977B-EE3FBF287838}"/>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AFE8815A-3E46-FF26-74C8-C29796F1A9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8FBAE5E0-E1F4-17EC-E21B-F4F8A422480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67276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7375541-EAFA-E8E0-E6C2-B73B095D06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717178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9802D130-0E5C-5C90-B544-87B6A61453A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E669FE61-D4D2-0A98-8945-6EC11ADDCE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FA5CA8A6-DCA2-1D9A-0D1F-DA98A1F4500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262732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26A4752-A240-5A4A-A624-49DEF854D7D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0449826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4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BA4F0245-FD3B-281A-0F7E-CFF1285B1A01}"/>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FF43F8F9-CDC4-8C3F-C7DA-9C39815813A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3D6916C4-D514-F309-E46F-AFEC69D6304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809726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190DB168-50AE-003D-E3A5-21168E1AA2C7}"/>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2E5E744B-919D-26AD-3A96-0EB64621CD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5D931CDC-4A77-54CA-A5CE-5D3BA170AD2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748725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D37B57C-78AB-BEAE-BC0F-A2E98DD0ED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918012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3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8A4E074B-0B71-0EC2-F32D-5981359F5D51}"/>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85F5737E-8686-B3BB-F03B-985BCE2A66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D5DE8673-2EB1-407F-EEBE-16F3D7C0D5C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599533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5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16CF2DDF-2430-8569-A5B1-B148581E514C}"/>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9142B2ED-880F-39C1-FB4D-F71681F7772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670219AD-29CA-E3AA-D640-0E94A3C909B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446348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26A4752-A240-5A4A-A624-49DEF854D7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038240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04683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717093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CB2A3843-74F4-EA5E-E8FE-2F0B20C1AB13}"/>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109AF6D1-ACEC-061C-0782-A947FD6D31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E62BF666-9EE0-2843-01A2-B461535DBD7A}"/>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276176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D7D855B1-BD65-2381-8895-E15BD2A510AD}"/>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5B9AB975-86E4-5317-6202-529F3CE6EA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62C22A96-1D53-FF9C-0011-8D7154631E1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2217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DFFC4B6F-FA7A-D231-2999-A83E60672344}"/>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C3007A43-9568-CA6D-54CC-EC8746B95C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F66FD0B5-181C-1DB0-461E-20E27F60979F}"/>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177022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3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860E87FC-187B-F8C6-EB1E-7AA82355B85C}"/>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95C74F07-D695-8E97-C153-B92B90B8FFA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ACBE5621-F736-BB97-7D12-537014ABA12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668389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754517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2BFC21FD-77A6-2052-458D-548FF5439BB9}"/>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109B2A6F-4758-2BF4-2FCD-DB377DE858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6A80A185-F00E-73D6-DC5B-FABAF303AE3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303751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88750354-08BC-8869-D18A-73F4DE73A240}"/>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2858591E-B0C6-0760-19C0-EFC89D32D3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98C52188-6314-43C0-6D0E-C0C492C082E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959488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B292E2DD-C974-6285-7047-492472517925}"/>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5684A624-3FE1-326C-EB36-667E8671490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6446E613-6523-5027-56DE-47B777AE922D}"/>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90890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F50309FE-8265-9CD4-F627-FAF6FB7BE3C3}"/>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72DFECB0-F782-9ABB-7192-C4D69FE3A9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C0451820-FC8A-4CDF-45CB-C138B0C1952C}"/>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35615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318460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A83F8C63-8AC7-1647-16DF-F7CD64219042}"/>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B658329A-E2C2-D40B-C22C-5E23A2B7511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6E2C9F2C-7941-B44D-6973-BC82EC4B29D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825905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75AC00AA-6D56-6D88-B776-D93D4AC95228}"/>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310DBC63-044B-89A5-C088-E1CC30B50A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6D818B7C-9575-A6E2-F7D2-817E6865653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81699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2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CCB4DB8D-0534-4EC5-6E75-1D93648B22DF}"/>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B76067C1-B121-56D6-B6EB-41A97B1B26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70CAA7E6-2ABB-307D-A96F-9FE8F44103E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04384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3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52701F3C-9A03-4E76-EFCB-CD5CB111819D}"/>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DD8D9162-92CD-946D-6AB1-72065C14955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C7BF9D92-A008-F867-E71B-7E5A4CF94FFC}"/>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977108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884920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2F9DC96-172A-8C7C-1740-8848D9E239E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39C01860-F381-0BD6-7888-3C7F7A3B6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B147F66B-5602-8390-CE7B-201242FD771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702720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BFBAB95-798B-035B-A538-0AEAEAC0DE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9451751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40CE7C6-13F3-CFB0-530E-EFB31863EBF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65BB1568-AE41-40FF-B63D-1C16CB3C39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1F5CEAB7-07D3-FEF0-48BF-FA00AFCF7E7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54752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DF6721F-8C85-C659-899B-385FEE04013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688389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2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49C4C4A-A6D9-B096-B9B2-72E6837F7E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C129282-7D74-250E-DB53-7ACA62E1B4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42B01791-1444-992B-B3C1-B1F1C096D00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519513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DF6721F-8C85-C659-899B-385FEE0401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8373226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0097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4450668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69" r:id="rId1"/>
    <p:sldLayoutId id="2147484664" r:id="rId2"/>
    <p:sldLayoutId id="2147484665" r:id="rId3"/>
    <p:sldLayoutId id="2147484693" r:id="rId4"/>
    <p:sldLayoutId id="2147483702" r:id="rId5"/>
    <p:sldLayoutId id="2147483689" r:id="rId6"/>
    <p:sldLayoutId id="2147484655" r:id="rId7"/>
    <p:sldLayoutId id="2147484656" r:id="rId8"/>
    <p:sldLayoutId id="2147484671" r:id="rId9"/>
    <p:sldLayoutId id="2147484672" r:id="rId10"/>
    <p:sldLayoutId id="2147484667" r:id="rId11"/>
    <p:sldLayoutId id="2147484668" r:id="rId12"/>
    <p:sldLayoutId id="2147484709" r:id="rId13"/>
    <p:sldLayoutId id="2147484670" r:id="rId14"/>
    <p:sldLayoutId id="2147484710" r:id="rId15"/>
    <p:sldLayoutId id="2147484711" r:id="rId16"/>
    <p:sldLayoutId id="2147484673" r:id="rId17"/>
    <p:sldLayoutId id="2147484712" r:id="rId18"/>
    <p:sldLayoutId id="2147484695" r:id="rId19"/>
    <p:sldLayoutId id="2147484696" r:id="rId20"/>
    <p:sldLayoutId id="2147484663" r:id="rId21"/>
    <p:sldLayoutId id="2147484657" r:id="rId22"/>
    <p:sldLayoutId id="2147484658" r:id="rId23"/>
    <p:sldLayoutId id="2147484674" r:id="rId24"/>
    <p:sldLayoutId id="2147484713" r:id="rId25"/>
    <p:sldLayoutId id="2147484677" r:id="rId26"/>
    <p:sldLayoutId id="2147484714" r:id="rId27"/>
    <p:sldLayoutId id="2147484698" r:id="rId28"/>
    <p:sldLayoutId id="2147484706" r:id="rId29"/>
    <p:sldLayoutId id="2147484659" r:id="rId30"/>
    <p:sldLayoutId id="2147484676" r:id="rId31"/>
    <p:sldLayoutId id="2147484715" r:id="rId32"/>
    <p:sldLayoutId id="2147484716" r:id="rId33"/>
    <p:sldLayoutId id="2147484682" r:id="rId34"/>
    <p:sldLayoutId id="2147484700" r:id="rId35"/>
    <p:sldLayoutId id="2147484708" r:id="rId36"/>
    <p:sldLayoutId id="2147484660" r:id="rId37"/>
    <p:sldLayoutId id="2147484678" r:id="rId38"/>
    <p:sldLayoutId id="2147484684" r:id="rId39"/>
    <p:sldLayoutId id="2147484685" r:id="rId40"/>
    <p:sldLayoutId id="2147484686" r:id="rId41"/>
    <p:sldLayoutId id="2147484702" r:id="rId42"/>
    <p:sldLayoutId id="2147484707" r:id="rId43"/>
    <p:sldLayoutId id="2147484661" r:id="rId44"/>
    <p:sldLayoutId id="2147484680" r:id="rId45"/>
    <p:sldLayoutId id="2147484681" r:id="rId46"/>
    <p:sldLayoutId id="2147484688" r:id="rId47"/>
    <p:sldLayoutId id="2147484689" r:id="rId48"/>
    <p:sldLayoutId id="2147484690" r:id="rId49"/>
    <p:sldLayoutId id="2147484691" r:id="rId50"/>
    <p:sldLayoutId id="2147484704" r:id="rId51"/>
    <p:sldLayoutId id="2147484705" r:id="rId52"/>
    <p:sldLayoutId id="2147484666" r:id="rId53"/>
    <p:sldLayoutId id="2147484662" r:id="rId5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38.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a:xfrm>
            <a:off x="609600" y="4041650"/>
            <a:ext cx="5181600" cy="1444750"/>
          </a:xfrm>
        </p:spPr>
        <p:txBody>
          <a:bodyPr/>
          <a:lstStyle/>
          <a:p>
            <a:pPr>
              <a:spcBef>
                <a:spcPts val="0"/>
              </a:spcBef>
              <a:spcAft>
                <a:spcPts val="0"/>
              </a:spcAft>
            </a:pPr>
            <a:r>
              <a:rPr lang="en-US" altLang="en-US" dirty="0"/>
              <a:t>Tanya Gupta, MD</a:t>
            </a:r>
            <a:br>
              <a:rPr lang="en-US" altLang="en-US" dirty="0"/>
            </a:br>
            <a:r>
              <a:rPr lang="it-IT" altLang="en-US" sz="1600" b="0" dirty="0"/>
              <a:t>Clinical Assistant Professor</a:t>
            </a:r>
            <a:br>
              <a:rPr lang="it-IT" altLang="en-US" sz="1600" b="0" dirty="0"/>
            </a:br>
            <a:r>
              <a:rPr lang="it-IT" altLang="en-US" sz="1600" b="0" dirty="0"/>
              <a:t>Breast Oncology</a:t>
            </a:r>
          </a:p>
          <a:p>
            <a:pPr>
              <a:spcBef>
                <a:spcPts val="0"/>
              </a:spcBef>
              <a:spcAft>
                <a:spcPts val="0"/>
              </a:spcAft>
            </a:pPr>
            <a:r>
              <a:rPr lang="it-IT" altLang="en-US" sz="1600" b="0" dirty="0"/>
              <a:t>Stanford Healthcare</a:t>
            </a:r>
          </a:p>
          <a:p>
            <a:pPr>
              <a:spcBef>
                <a:spcPts val="0"/>
              </a:spcBef>
              <a:spcAft>
                <a:spcPts val="0"/>
              </a:spcAft>
            </a:pPr>
            <a:r>
              <a:rPr lang="it-IT" altLang="en-US" sz="1600" b="0" dirty="0"/>
              <a:t>Palo Alto, California</a:t>
            </a:r>
            <a:endParaRPr lang="en-US" altLang="en-US" sz="1600" b="0" dirty="0"/>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463338" cy="2057400"/>
          </a:xfrm>
        </p:spPr>
        <p:txBody>
          <a:bodyPr>
            <a:normAutofit/>
          </a:bodyPr>
          <a:lstStyle/>
          <a:p>
            <a:r>
              <a:rPr lang="en-US" dirty="0">
                <a:latin typeface="Calibri"/>
                <a:ea typeface="Calibri"/>
                <a:cs typeface="Calibri"/>
              </a:rPr>
              <a:t>Immune Checkpoint Inhibitor Therapy for </a:t>
            </a:r>
            <a:br>
              <a:rPr lang="en-US" dirty="0"/>
            </a:br>
            <a:r>
              <a:rPr lang="en-US" dirty="0">
                <a:latin typeface="Calibri"/>
                <a:ea typeface="Calibri"/>
                <a:cs typeface="Calibri"/>
              </a:rPr>
              <a:t>HER2-Negative Early-Stage Breast Cancer</a:t>
            </a:r>
            <a:endParaRPr lang="en-US" altLang="en-US" dirty="0"/>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4" name="Text Box 21">
            <a:extLst>
              <a:ext uri="{FF2B5EF4-FFF2-40B4-BE49-F238E27FC236}">
                <a16:creationId xmlns:a16="http://schemas.microsoft.com/office/drawing/2014/main" id="{14F12652-EAEF-30D5-6133-05BB00EDBEB1}"/>
              </a:ext>
            </a:extLst>
          </p:cNvPr>
          <p:cNvSpPr txBox="1">
            <a:spLocks noChangeArrowheads="1"/>
          </p:cNvSpPr>
          <p:nvPr/>
        </p:nvSpPr>
        <p:spPr bwMode="auto">
          <a:xfrm>
            <a:off x="435015" y="6190149"/>
            <a:ext cx="37226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and Novartis Pharmaceuticals Corporation.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800" b="1" dirty="0">
                <a:solidFill>
                  <a:srgbClr val="E1471D"/>
                </a:solidFill>
                <a:latin typeface="Calibri"/>
                <a:cs typeface="Calibri"/>
              </a:rPr>
              <a:t>Tanya Gupta, MD: </a:t>
            </a:r>
            <a:r>
              <a:rPr lang="en-US" sz="2800" i="1" dirty="0">
                <a:latin typeface="Calibri"/>
                <a:cs typeface="Calibri"/>
              </a:rPr>
              <a:t>consultant/advisor/speaker: </a:t>
            </a:r>
            <a:r>
              <a:rPr lang="en-US" sz="2800" dirty="0">
                <a:latin typeface="Calibri"/>
                <a:cs typeface="Calibri"/>
              </a:rPr>
              <a:t>AstraZeneca, Biotheranostics, Gilead, Pfizer.</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599B-5341-472C-BE5D-28FA139561A9}"/>
              </a:ext>
            </a:extLst>
          </p:cNvPr>
          <p:cNvSpPr>
            <a:spLocks noGrp="1"/>
          </p:cNvSpPr>
          <p:nvPr>
            <p:ph type="title"/>
          </p:nvPr>
        </p:nvSpPr>
        <p:spPr/>
        <p:txBody>
          <a:bodyPr>
            <a:noAutofit/>
          </a:bodyPr>
          <a:lstStyle/>
          <a:p>
            <a:r>
              <a:rPr lang="en-US" altLang="en-US" dirty="0"/>
              <a:t>Therapy Options to Improve Outcomes in </a:t>
            </a:r>
            <a:br>
              <a:rPr lang="en-US" altLang="en-US" dirty="0"/>
            </a:br>
            <a:r>
              <a:rPr lang="en-US" altLang="en-US" dirty="0"/>
              <a:t>Early-Stage TNBC</a:t>
            </a:r>
            <a:endParaRPr lang="en-US" b="0" dirty="0"/>
          </a:p>
        </p:txBody>
      </p:sp>
      <p:sp>
        <p:nvSpPr>
          <p:cNvPr id="3" name="Content Placeholder 2">
            <a:extLst>
              <a:ext uri="{FF2B5EF4-FFF2-40B4-BE49-F238E27FC236}">
                <a16:creationId xmlns:a16="http://schemas.microsoft.com/office/drawing/2014/main" id="{595CF427-1B43-4B19-9D8D-E70F21BDC356}"/>
              </a:ext>
            </a:extLst>
          </p:cNvPr>
          <p:cNvSpPr>
            <a:spLocks noGrp="1"/>
          </p:cNvSpPr>
          <p:nvPr>
            <p:ph sz="half" idx="1"/>
          </p:nvPr>
        </p:nvSpPr>
        <p:spPr>
          <a:xfrm>
            <a:off x="701155" y="1522704"/>
            <a:ext cx="5309278" cy="4678738"/>
          </a:xfrm>
        </p:spPr>
        <p:txBody>
          <a:bodyPr/>
          <a:lstStyle/>
          <a:p>
            <a:pPr marL="0" indent="0" algn="ctr">
              <a:buNone/>
            </a:pPr>
            <a:r>
              <a:rPr lang="en-US" sz="2000" b="1" dirty="0"/>
              <a:t>Residual Cancer Burden and Outcomes</a:t>
            </a:r>
            <a:r>
              <a:rPr lang="en-US" sz="2000" b="1" baseline="30000" dirty="0"/>
              <a:t>1</a:t>
            </a:r>
            <a:endParaRPr lang="en-US" sz="2000" b="1" dirty="0"/>
          </a:p>
        </p:txBody>
      </p:sp>
      <p:sp>
        <p:nvSpPr>
          <p:cNvPr id="60" name="Content Placeholder 59">
            <a:extLst>
              <a:ext uri="{FF2B5EF4-FFF2-40B4-BE49-F238E27FC236}">
                <a16:creationId xmlns:a16="http://schemas.microsoft.com/office/drawing/2014/main" id="{934D9338-D3D4-4C44-809C-5152DEE66EAA}"/>
              </a:ext>
            </a:extLst>
          </p:cNvPr>
          <p:cNvSpPr>
            <a:spLocks noGrp="1"/>
          </p:cNvSpPr>
          <p:nvPr>
            <p:ph sz="half" idx="2"/>
          </p:nvPr>
        </p:nvSpPr>
        <p:spPr>
          <a:xfrm>
            <a:off x="6252634" y="1510730"/>
            <a:ext cx="5309278" cy="4679462"/>
          </a:xfrm>
        </p:spPr>
        <p:txBody>
          <a:bodyPr/>
          <a:lstStyle/>
          <a:p>
            <a:pPr marL="342900" indent="-342900">
              <a:spcAft>
                <a:spcPts val="500"/>
              </a:spcAft>
              <a:buFont typeface="Wingdings" pitchFamily="2" charset="2"/>
              <a:buChar char="§"/>
            </a:pPr>
            <a:r>
              <a:rPr lang="en-US" sz="2200" b="0" dirty="0">
                <a:solidFill>
                  <a:schemeClr val="bg1"/>
                </a:solidFill>
                <a:cs typeface="Calibri" panose="020F0502020204030204" pitchFamily="34" charset="0"/>
              </a:rPr>
              <a:t>Neoadjuvant chemotherapy</a:t>
            </a:r>
            <a:r>
              <a:rPr lang="en-US" sz="2200" b="0" baseline="30000" dirty="0">
                <a:solidFill>
                  <a:schemeClr val="bg1"/>
                </a:solidFill>
                <a:cs typeface="Calibri" panose="020F0502020204030204" pitchFamily="34" charset="0"/>
              </a:rPr>
              <a:t>2</a:t>
            </a:r>
            <a:endParaRPr lang="en-US" sz="2200" b="0" dirty="0">
              <a:solidFill>
                <a:schemeClr val="bg1"/>
              </a:solidFill>
              <a:cs typeface="Calibri" panose="020F0502020204030204" pitchFamily="34" charset="0"/>
            </a:endParaRPr>
          </a:p>
          <a:p>
            <a:pPr marL="800100" lvl="1" indent="-342900">
              <a:spcAft>
                <a:spcPts val="500"/>
              </a:spcAft>
              <a:buFont typeface="System Font Regular"/>
              <a:buChar char="−"/>
            </a:pPr>
            <a:r>
              <a:rPr lang="en-US" sz="2000" b="0" dirty="0">
                <a:solidFill>
                  <a:schemeClr val="bg1"/>
                </a:solidFill>
                <a:cs typeface="Calibri" panose="020F0502020204030204" pitchFamily="34" charset="0"/>
              </a:rPr>
              <a:t>Downstages tumors</a:t>
            </a:r>
          </a:p>
          <a:p>
            <a:pPr marL="800100" lvl="1" indent="-342900">
              <a:spcAft>
                <a:spcPts val="500"/>
              </a:spcAft>
              <a:buFont typeface="System Font Regular"/>
              <a:buChar char="−"/>
            </a:pPr>
            <a:r>
              <a:rPr lang="en-US" sz="2000" dirty="0">
                <a:cs typeface="Calibri" panose="020F0502020204030204" pitchFamily="34" charset="0"/>
              </a:rPr>
              <a:t>Allows additional time for</a:t>
            </a:r>
            <a:r>
              <a:rPr lang="en-US" sz="2000" b="0" dirty="0">
                <a:solidFill>
                  <a:schemeClr val="bg1"/>
                </a:solidFill>
                <a:cs typeface="Calibri" panose="020F0502020204030204" pitchFamily="34" charset="0"/>
              </a:rPr>
              <a:t> germline mutation testing</a:t>
            </a:r>
          </a:p>
          <a:p>
            <a:pPr marL="342900" indent="-342900">
              <a:spcAft>
                <a:spcPts val="500"/>
              </a:spcAft>
              <a:buFont typeface="Wingdings" pitchFamily="2" charset="2"/>
              <a:buChar char="§"/>
            </a:pPr>
            <a:r>
              <a:rPr lang="en-US" sz="2200" b="0" dirty="0">
                <a:solidFill>
                  <a:schemeClr val="bg1"/>
                </a:solidFill>
                <a:cs typeface="Calibri" panose="020F0502020204030204" pitchFamily="34" charset="0"/>
              </a:rPr>
              <a:t>Neoadjuvant approaches to increase pCR</a:t>
            </a:r>
            <a:r>
              <a:rPr lang="en-US" sz="2200" b="0" baseline="30000" dirty="0">
                <a:solidFill>
                  <a:schemeClr val="bg1"/>
                </a:solidFill>
                <a:cs typeface="Calibri" panose="020F0502020204030204" pitchFamily="34" charset="0"/>
              </a:rPr>
              <a:t>2</a:t>
            </a:r>
            <a:r>
              <a:rPr lang="en-US" sz="2200" b="0" dirty="0">
                <a:solidFill>
                  <a:schemeClr val="bg1"/>
                </a:solidFill>
                <a:cs typeface="Calibri" panose="020F0502020204030204" pitchFamily="34" charset="0"/>
              </a:rPr>
              <a:t> </a:t>
            </a:r>
          </a:p>
          <a:p>
            <a:pPr marL="800100" lvl="1" indent="-342900">
              <a:spcAft>
                <a:spcPts val="500"/>
              </a:spcAft>
              <a:buFont typeface="System Font Regular"/>
              <a:buChar char="−"/>
            </a:pPr>
            <a:r>
              <a:rPr lang="en-US" sz="2000" b="0" dirty="0">
                <a:solidFill>
                  <a:schemeClr val="bg1"/>
                </a:solidFill>
                <a:cs typeface="Calibri" panose="020F0502020204030204" pitchFamily="34" charset="0"/>
              </a:rPr>
              <a:t>Drugs: platinums, sacituzumab govitecan</a:t>
            </a:r>
            <a:r>
              <a:rPr lang="en-US" sz="2000" b="0" baseline="30000" dirty="0">
                <a:solidFill>
                  <a:schemeClr val="bg1"/>
                </a:solidFill>
                <a:cs typeface="Calibri" panose="020F0502020204030204" pitchFamily="34" charset="0"/>
              </a:rPr>
              <a:t>3</a:t>
            </a:r>
            <a:endParaRPr lang="en-US" sz="2000" b="0" dirty="0">
              <a:solidFill>
                <a:schemeClr val="bg1"/>
              </a:solidFill>
              <a:cs typeface="Calibri" panose="020F0502020204030204" pitchFamily="34" charset="0"/>
            </a:endParaRPr>
          </a:p>
          <a:p>
            <a:pPr marL="800100" lvl="1" indent="-342900">
              <a:spcAft>
                <a:spcPts val="500"/>
              </a:spcAft>
              <a:buFont typeface="System Font Regular"/>
              <a:buChar char="−"/>
            </a:pPr>
            <a:r>
              <a:rPr lang="en-US" sz="2000" b="1" dirty="0">
                <a:solidFill>
                  <a:srgbClr val="FF0000"/>
                </a:solidFill>
                <a:cs typeface="Calibri" panose="020F0502020204030204" pitchFamily="34" charset="0"/>
              </a:rPr>
              <a:t>Biologics: immune checkpoint inhibitors</a:t>
            </a:r>
            <a:r>
              <a:rPr lang="en-US" sz="2000" b="1" baseline="30000" dirty="0">
                <a:solidFill>
                  <a:srgbClr val="FF0000"/>
                </a:solidFill>
                <a:cs typeface="Calibri" panose="020F0502020204030204" pitchFamily="34" charset="0"/>
              </a:rPr>
              <a:t>4</a:t>
            </a:r>
            <a:endParaRPr lang="en-US" sz="2000" b="1" dirty="0">
              <a:solidFill>
                <a:srgbClr val="FF0000"/>
              </a:solidFill>
              <a:cs typeface="Calibri" panose="020F0502020204030204" pitchFamily="34" charset="0"/>
            </a:endParaRPr>
          </a:p>
          <a:p>
            <a:pPr marL="342900" indent="-342900">
              <a:spcAft>
                <a:spcPts val="500"/>
              </a:spcAft>
              <a:buFont typeface="Wingdings" pitchFamily="2" charset="2"/>
              <a:buChar char="§"/>
            </a:pPr>
            <a:r>
              <a:rPr lang="en-US" sz="2200" b="0" dirty="0">
                <a:solidFill>
                  <a:schemeClr val="bg1"/>
                </a:solidFill>
                <a:cs typeface="Calibri" panose="020F0502020204030204" pitchFamily="34" charset="0"/>
              </a:rPr>
              <a:t>Residual disease treatment options</a:t>
            </a:r>
          </a:p>
          <a:p>
            <a:pPr marL="800100" lvl="1" indent="-342900">
              <a:spcAft>
                <a:spcPts val="500"/>
              </a:spcAft>
              <a:buFont typeface="System Font Regular"/>
              <a:buChar char="−"/>
            </a:pPr>
            <a:r>
              <a:rPr lang="en-US" sz="2000" b="0" dirty="0">
                <a:solidFill>
                  <a:schemeClr val="bg1"/>
                </a:solidFill>
                <a:cs typeface="Calibri" panose="020F0502020204030204" pitchFamily="34" charset="0"/>
              </a:rPr>
              <a:t>CREATE X: adjuvant capecitabine</a:t>
            </a:r>
            <a:r>
              <a:rPr lang="en-US" sz="2000" baseline="30000" dirty="0">
                <a:cs typeface="Calibri" panose="020F0502020204030204" pitchFamily="34" charset="0"/>
              </a:rPr>
              <a:t>5</a:t>
            </a:r>
            <a:endParaRPr lang="en-US" sz="2000" b="0" dirty="0">
              <a:solidFill>
                <a:schemeClr val="bg1"/>
              </a:solidFill>
              <a:cs typeface="Calibri" panose="020F0502020204030204" pitchFamily="34" charset="0"/>
            </a:endParaRPr>
          </a:p>
          <a:p>
            <a:pPr marL="800100" lvl="1" indent="-342900">
              <a:spcAft>
                <a:spcPts val="500"/>
              </a:spcAft>
              <a:buFont typeface="System Font Regular"/>
              <a:buChar char="−"/>
            </a:pPr>
            <a:r>
              <a:rPr lang="en-US" sz="2000" b="0" dirty="0">
                <a:solidFill>
                  <a:schemeClr val="bg1"/>
                </a:solidFill>
                <a:cs typeface="Calibri" panose="020F0502020204030204" pitchFamily="34" charset="0"/>
              </a:rPr>
              <a:t>Olaparib</a:t>
            </a:r>
            <a:r>
              <a:rPr lang="en-US" sz="2000" baseline="30000" dirty="0">
                <a:cs typeface="Calibri" panose="020F0502020204030204" pitchFamily="34" charset="0"/>
              </a:rPr>
              <a:t>6</a:t>
            </a:r>
            <a:endParaRPr lang="en-US" sz="2000" b="0" dirty="0">
              <a:solidFill>
                <a:schemeClr val="bg1"/>
              </a:solidFill>
              <a:cs typeface="Calibri" panose="020F0502020204030204" pitchFamily="34" charset="0"/>
            </a:endParaRPr>
          </a:p>
          <a:p>
            <a:pPr>
              <a:spcAft>
                <a:spcPts val="500"/>
              </a:spcAft>
            </a:pPr>
            <a:endParaRPr lang="en-US" sz="2200" dirty="0"/>
          </a:p>
        </p:txBody>
      </p:sp>
      <p:cxnSp>
        <p:nvCxnSpPr>
          <p:cNvPr id="7" name="Straight Connector 6">
            <a:extLst>
              <a:ext uri="{FF2B5EF4-FFF2-40B4-BE49-F238E27FC236}">
                <a16:creationId xmlns:a16="http://schemas.microsoft.com/office/drawing/2014/main" id="{4FF2A947-94F8-4473-96F8-50C54BD7207C}"/>
              </a:ext>
            </a:extLst>
          </p:cNvPr>
          <p:cNvCxnSpPr/>
          <p:nvPr/>
        </p:nvCxnSpPr>
        <p:spPr bwMode="auto">
          <a:xfrm flipV="1">
            <a:off x="2791294" y="2145094"/>
            <a:ext cx="0" cy="3133724"/>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29B9F72-9118-4729-9BB7-5E4BC123569E}"/>
              </a:ext>
            </a:extLst>
          </p:cNvPr>
          <p:cNvCxnSpPr/>
          <p:nvPr/>
        </p:nvCxnSpPr>
        <p:spPr bwMode="auto">
          <a:xfrm>
            <a:off x="1198335" y="2156207"/>
            <a:ext cx="0" cy="3144838"/>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64DE2EC5-0813-4907-BBC6-5C7AB27E5062}"/>
              </a:ext>
            </a:extLst>
          </p:cNvPr>
          <p:cNvCxnSpPr/>
          <p:nvPr/>
        </p:nvCxnSpPr>
        <p:spPr bwMode="auto">
          <a:xfrm>
            <a:off x="1177148" y="5288344"/>
            <a:ext cx="3735442"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343780A-FBE7-49A6-AF0F-CC9372E6C998}"/>
              </a:ext>
            </a:extLst>
          </p:cNvPr>
          <p:cNvCxnSpPr/>
          <p:nvPr/>
        </p:nvCxnSpPr>
        <p:spPr bwMode="auto">
          <a:xfrm>
            <a:off x="1125507" y="2175257"/>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A5ED02D-4875-4355-868E-89663BB07AFC}"/>
              </a:ext>
            </a:extLst>
          </p:cNvPr>
          <p:cNvCxnSpPr/>
          <p:nvPr/>
        </p:nvCxnSpPr>
        <p:spPr bwMode="auto">
          <a:xfrm>
            <a:off x="1125507" y="2699131"/>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76B9934-5C59-479E-BD6B-F6464C09FF5A}"/>
              </a:ext>
            </a:extLst>
          </p:cNvPr>
          <p:cNvCxnSpPr/>
          <p:nvPr/>
        </p:nvCxnSpPr>
        <p:spPr bwMode="auto">
          <a:xfrm>
            <a:off x="1125507" y="3216656"/>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1565CD8-BD8B-47FF-9C2D-2E1C86C3F99A}"/>
              </a:ext>
            </a:extLst>
          </p:cNvPr>
          <p:cNvCxnSpPr/>
          <p:nvPr/>
        </p:nvCxnSpPr>
        <p:spPr bwMode="auto">
          <a:xfrm>
            <a:off x="1125507" y="3740531"/>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7949403-C79C-4B9B-ABA7-B26A2A035333}"/>
              </a:ext>
            </a:extLst>
          </p:cNvPr>
          <p:cNvCxnSpPr/>
          <p:nvPr/>
        </p:nvCxnSpPr>
        <p:spPr bwMode="auto">
          <a:xfrm>
            <a:off x="1125507" y="4245355"/>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70AFBBB-81F8-4C2D-8FC7-7EF7DCC5D00F}"/>
              </a:ext>
            </a:extLst>
          </p:cNvPr>
          <p:cNvCxnSpPr/>
          <p:nvPr/>
        </p:nvCxnSpPr>
        <p:spPr bwMode="auto">
          <a:xfrm>
            <a:off x="1125507" y="4767644"/>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1CF9F4E-CA6D-46BC-A06A-264EB3398118}"/>
              </a:ext>
            </a:extLst>
          </p:cNvPr>
          <p:cNvCxnSpPr/>
          <p:nvPr/>
        </p:nvCxnSpPr>
        <p:spPr bwMode="auto">
          <a:xfrm>
            <a:off x="1125507" y="5288344"/>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66D794D-F20A-4A8C-8EC4-88B6F3AF6CD7}"/>
              </a:ext>
            </a:extLst>
          </p:cNvPr>
          <p:cNvCxnSpPr/>
          <p:nvPr/>
        </p:nvCxnSpPr>
        <p:spPr bwMode="auto">
          <a:xfrm rot="5400000">
            <a:off x="1690961"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1E2EBCE-E258-42BE-BFF8-B174ED34F9B7}"/>
              </a:ext>
            </a:extLst>
          </p:cNvPr>
          <p:cNvCxnSpPr/>
          <p:nvPr/>
        </p:nvCxnSpPr>
        <p:spPr bwMode="auto">
          <a:xfrm rot="5400000">
            <a:off x="2221947"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C5485B3-6136-4B71-988E-63DD86832D66}"/>
              </a:ext>
            </a:extLst>
          </p:cNvPr>
          <p:cNvCxnSpPr/>
          <p:nvPr/>
        </p:nvCxnSpPr>
        <p:spPr bwMode="auto">
          <a:xfrm rot="5400000">
            <a:off x="2751609"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3FD1BDD-1734-4202-A47D-E9F342DE96BE}"/>
              </a:ext>
            </a:extLst>
          </p:cNvPr>
          <p:cNvCxnSpPr/>
          <p:nvPr/>
        </p:nvCxnSpPr>
        <p:spPr bwMode="auto">
          <a:xfrm rot="5400000">
            <a:off x="3282596"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F44793D-D3CC-4D36-8011-638DA02B6029}"/>
              </a:ext>
            </a:extLst>
          </p:cNvPr>
          <p:cNvCxnSpPr/>
          <p:nvPr/>
        </p:nvCxnSpPr>
        <p:spPr bwMode="auto">
          <a:xfrm rot="5400000">
            <a:off x="3796368"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7D629A9-6315-4D12-AE71-B03B1C229609}"/>
              </a:ext>
            </a:extLst>
          </p:cNvPr>
          <p:cNvCxnSpPr/>
          <p:nvPr/>
        </p:nvCxnSpPr>
        <p:spPr bwMode="auto">
          <a:xfrm rot="5400000">
            <a:off x="4326030"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D25BF61-21F4-4205-8092-66DFE13AEACD}"/>
              </a:ext>
            </a:extLst>
          </p:cNvPr>
          <p:cNvCxnSpPr/>
          <p:nvPr/>
        </p:nvCxnSpPr>
        <p:spPr bwMode="auto">
          <a:xfrm rot="5400000">
            <a:off x="4855692"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sp>
        <p:nvSpPr>
          <p:cNvPr id="24" name="TextBox 24">
            <a:extLst>
              <a:ext uri="{FF2B5EF4-FFF2-40B4-BE49-F238E27FC236}">
                <a16:creationId xmlns:a16="http://schemas.microsoft.com/office/drawing/2014/main" id="{EBADB21F-A5F5-4E58-8115-77F06CC6AF92}"/>
              </a:ext>
            </a:extLst>
          </p:cNvPr>
          <p:cNvSpPr txBox="1">
            <a:spLocks noChangeArrowheads="1"/>
          </p:cNvSpPr>
          <p:nvPr/>
        </p:nvSpPr>
        <p:spPr bwMode="auto">
          <a:xfrm>
            <a:off x="728734" y="2022729"/>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1.0</a:t>
            </a:r>
          </a:p>
        </p:txBody>
      </p:sp>
      <p:sp>
        <p:nvSpPr>
          <p:cNvPr id="25" name="TextBox 25">
            <a:extLst>
              <a:ext uri="{FF2B5EF4-FFF2-40B4-BE49-F238E27FC236}">
                <a16:creationId xmlns:a16="http://schemas.microsoft.com/office/drawing/2014/main" id="{0A62FE5D-9949-402F-BB17-AD06B63C7D48}"/>
              </a:ext>
            </a:extLst>
          </p:cNvPr>
          <p:cNvSpPr txBox="1">
            <a:spLocks noChangeArrowheads="1"/>
          </p:cNvSpPr>
          <p:nvPr/>
        </p:nvSpPr>
        <p:spPr bwMode="auto">
          <a:xfrm>
            <a:off x="720788" y="2532239"/>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0.9</a:t>
            </a:r>
          </a:p>
        </p:txBody>
      </p:sp>
      <p:sp>
        <p:nvSpPr>
          <p:cNvPr id="26" name="TextBox 26">
            <a:extLst>
              <a:ext uri="{FF2B5EF4-FFF2-40B4-BE49-F238E27FC236}">
                <a16:creationId xmlns:a16="http://schemas.microsoft.com/office/drawing/2014/main" id="{FDA49202-AC9B-4521-BCDE-30D797ECCD67}"/>
              </a:ext>
            </a:extLst>
          </p:cNvPr>
          <p:cNvSpPr txBox="1">
            <a:spLocks noChangeArrowheads="1"/>
          </p:cNvSpPr>
          <p:nvPr/>
        </p:nvSpPr>
        <p:spPr bwMode="auto">
          <a:xfrm>
            <a:off x="722112" y="3052858"/>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0.8</a:t>
            </a:r>
          </a:p>
        </p:txBody>
      </p:sp>
      <p:sp>
        <p:nvSpPr>
          <p:cNvPr id="27" name="TextBox 27">
            <a:extLst>
              <a:ext uri="{FF2B5EF4-FFF2-40B4-BE49-F238E27FC236}">
                <a16:creationId xmlns:a16="http://schemas.microsoft.com/office/drawing/2014/main" id="{1B8E8ABE-4186-4E39-96A7-264AFD40D4D6}"/>
              </a:ext>
            </a:extLst>
          </p:cNvPr>
          <p:cNvSpPr txBox="1">
            <a:spLocks noChangeArrowheads="1"/>
          </p:cNvSpPr>
          <p:nvPr/>
        </p:nvSpPr>
        <p:spPr bwMode="auto">
          <a:xfrm>
            <a:off x="723436" y="3589351"/>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0.7</a:t>
            </a:r>
          </a:p>
        </p:txBody>
      </p:sp>
      <p:sp>
        <p:nvSpPr>
          <p:cNvPr id="28" name="TextBox 28">
            <a:extLst>
              <a:ext uri="{FF2B5EF4-FFF2-40B4-BE49-F238E27FC236}">
                <a16:creationId xmlns:a16="http://schemas.microsoft.com/office/drawing/2014/main" id="{9B6FEAD8-FC19-49F3-9A6B-5EB9BA5B7D53}"/>
              </a:ext>
            </a:extLst>
          </p:cNvPr>
          <p:cNvSpPr txBox="1">
            <a:spLocks noChangeArrowheads="1"/>
          </p:cNvSpPr>
          <p:nvPr/>
        </p:nvSpPr>
        <p:spPr bwMode="auto">
          <a:xfrm>
            <a:off x="720788" y="4084574"/>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0.6</a:t>
            </a:r>
          </a:p>
        </p:txBody>
      </p:sp>
      <p:sp>
        <p:nvSpPr>
          <p:cNvPr id="29" name="TextBox 29">
            <a:extLst>
              <a:ext uri="{FF2B5EF4-FFF2-40B4-BE49-F238E27FC236}">
                <a16:creationId xmlns:a16="http://schemas.microsoft.com/office/drawing/2014/main" id="{8E812DC1-5F16-48F8-9E48-F1AACC55F4F6}"/>
              </a:ext>
            </a:extLst>
          </p:cNvPr>
          <p:cNvSpPr txBox="1">
            <a:spLocks noChangeArrowheads="1"/>
          </p:cNvSpPr>
          <p:nvPr/>
        </p:nvSpPr>
        <p:spPr bwMode="auto">
          <a:xfrm>
            <a:off x="722112" y="4621067"/>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0.5</a:t>
            </a:r>
          </a:p>
        </p:txBody>
      </p:sp>
      <p:sp>
        <p:nvSpPr>
          <p:cNvPr id="30" name="TextBox 30">
            <a:extLst>
              <a:ext uri="{FF2B5EF4-FFF2-40B4-BE49-F238E27FC236}">
                <a16:creationId xmlns:a16="http://schemas.microsoft.com/office/drawing/2014/main" id="{51B67DA4-6476-4953-AA8E-87A977FF3E16}"/>
              </a:ext>
            </a:extLst>
          </p:cNvPr>
          <p:cNvSpPr txBox="1">
            <a:spLocks noChangeArrowheads="1"/>
          </p:cNvSpPr>
          <p:nvPr/>
        </p:nvSpPr>
        <p:spPr bwMode="auto">
          <a:xfrm>
            <a:off x="723436" y="5135337"/>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0.4</a:t>
            </a:r>
          </a:p>
        </p:txBody>
      </p:sp>
      <p:sp>
        <p:nvSpPr>
          <p:cNvPr id="31" name="TextBox 31">
            <a:extLst>
              <a:ext uri="{FF2B5EF4-FFF2-40B4-BE49-F238E27FC236}">
                <a16:creationId xmlns:a16="http://schemas.microsoft.com/office/drawing/2014/main" id="{2B814D42-E241-4A3B-A792-1C686377CFF7}"/>
              </a:ext>
            </a:extLst>
          </p:cNvPr>
          <p:cNvSpPr txBox="1">
            <a:spLocks noChangeArrowheads="1"/>
          </p:cNvSpPr>
          <p:nvPr/>
        </p:nvSpPr>
        <p:spPr bwMode="auto">
          <a:xfrm>
            <a:off x="1605345" y="5354163"/>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1</a:t>
            </a:r>
          </a:p>
        </p:txBody>
      </p:sp>
      <p:sp>
        <p:nvSpPr>
          <p:cNvPr id="32" name="TextBox 32">
            <a:extLst>
              <a:ext uri="{FF2B5EF4-FFF2-40B4-BE49-F238E27FC236}">
                <a16:creationId xmlns:a16="http://schemas.microsoft.com/office/drawing/2014/main" id="{758B238E-46F4-41BB-8ACD-138E9A611E07}"/>
              </a:ext>
            </a:extLst>
          </p:cNvPr>
          <p:cNvSpPr txBox="1">
            <a:spLocks noChangeArrowheads="1"/>
          </p:cNvSpPr>
          <p:nvPr/>
        </p:nvSpPr>
        <p:spPr bwMode="auto">
          <a:xfrm>
            <a:off x="1978485" y="5578269"/>
            <a:ext cx="2084513" cy="31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dirty="0">
                <a:solidFill>
                  <a:srgbClr val="141415"/>
                </a:solidFill>
                <a:latin typeface="Calibri" panose="020F0502020204030204" pitchFamily="34" charset="0"/>
              </a:rPr>
              <a:t>Yr After Surgery</a:t>
            </a:r>
          </a:p>
        </p:txBody>
      </p:sp>
      <p:sp>
        <p:nvSpPr>
          <p:cNvPr id="33" name="TextBox 33">
            <a:extLst>
              <a:ext uri="{FF2B5EF4-FFF2-40B4-BE49-F238E27FC236}">
                <a16:creationId xmlns:a16="http://schemas.microsoft.com/office/drawing/2014/main" id="{75E568EB-9A79-4048-800B-326C475E945F}"/>
              </a:ext>
            </a:extLst>
          </p:cNvPr>
          <p:cNvSpPr txBox="1">
            <a:spLocks noChangeArrowheads="1"/>
          </p:cNvSpPr>
          <p:nvPr/>
        </p:nvSpPr>
        <p:spPr bwMode="auto">
          <a:xfrm>
            <a:off x="2125410" y="5348711"/>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2</a:t>
            </a:r>
          </a:p>
        </p:txBody>
      </p:sp>
      <p:sp>
        <p:nvSpPr>
          <p:cNvPr id="34" name="TextBox 34">
            <a:extLst>
              <a:ext uri="{FF2B5EF4-FFF2-40B4-BE49-F238E27FC236}">
                <a16:creationId xmlns:a16="http://schemas.microsoft.com/office/drawing/2014/main" id="{8A7D3A5C-6213-4FA0-8364-370E13649C87}"/>
              </a:ext>
            </a:extLst>
          </p:cNvPr>
          <p:cNvSpPr txBox="1">
            <a:spLocks noChangeArrowheads="1"/>
          </p:cNvSpPr>
          <p:nvPr/>
        </p:nvSpPr>
        <p:spPr bwMode="auto">
          <a:xfrm>
            <a:off x="2651173" y="5343950"/>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3</a:t>
            </a:r>
          </a:p>
        </p:txBody>
      </p:sp>
      <p:sp>
        <p:nvSpPr>
          <p:cNvPr id="35" name="TextBox 35">
            <a:extLst>
              <a:ext uri="{FF2B5EF4-FFF2-40B4-BE49-F238E27FC236}">
                <a16:creationId xmlns:a16="http://schemas.microsoft.com/office/drawing/2014/main" id="{9FDC2897-395A-48CE-A838-F949D094DB62}"/>
              </a:ext>
            </a:extLst>
          </p:cNvPr>
          <p:cNvSpPr txBox="1">
            <a:spLocks noChangeArrowheads="1"/>
          </p:cNvSpPr>
          <p:nvPr/>
        </p:nvSpPr>
        <p:spPr bwMode="auto">
          <a:xfrm>
            <a:off x="3172302" y="5348711"/>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4</a:t>
            </a:r>
          </a:p>
        </p:txBody>
      </p:sp>
      <p:sp>
        <p:nvSpPr>
          <p:cNvPr id="36" name="TextBox 36">
            <a:extLst>
              <a:ext uri="{FF2B5EF4-FFF2-40B4-BE49-F238E27FC236}">
                <a16:creationId xmlns:a16="http://schemas.microsoft.com/office/drawing/2014/main" id="{9B22A591-1F87-44DC-AF72-7D847F66F6F6}"/>
              </a:ext>
            </a:extLst>
          </p:cNvPr>
          <p:cNvSpPr txBox="1">
            <a:spLocks noChangeArrowheads="1"/>
          </p:cNvSpPr>
          <p:nvPr/>
        </p:nvSpPr>
        <p:spPr bwMode="auto">
          <a:xfrm>
            <a:off x="3713958" y="5350298"/>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5</a:t>
            </a:r>
          </a:p>
        </p:txBody>
      </p:sp>
      <p:sp>
        <p:nvSpPr>
          <p:cNvPr id="37" name="TextBox 37">
            <a:extLst>
              <a:ext uri="{FF2B5EF4-FFF2-40B4-BE49-F238E27FC236}">
                <a16:creationId xmlns:a16="http://schemas.microsoft.com/office/drawing/2014/main" id="{69A1A1F3-E01A-422E-BAD1-3D63E186E11F}"/>
              </a:ext>
            </a:extLst>
          </p:cNvPr>
          <p:cNvSpPr txBox="1">
            <a:spLocks noChangeArrowheads="1"/>
          </p:cNvSpPr>
          <p:nvPr/>
        </p:nvSpPr>
        <p:spPr bwMode="auto">
          <a:xfrm>
            <a:off x="4239720" y="5345538"/>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6</a:t>
            </a:r>
          </a:p>
        </p:txBody>
      </p:sp>
      <p:sp>
        <p:nvSpPr>
          <p:cNvPr id="38" name="TextBox 38">
            <a:extLst>
              <a:ext uri="{FF2B5EF4-FFF2-40B4-BE49-F238E27FC236}">
                <a16:creationId xmlns:a16="http://schemas.microsoft.com/office/drawing/2014/main" id="{9262ABC7-9C32-4625-848D-A2CEC935084F}"/>
              </a:ext>
            </a:extLst>
          </p:cNvPr>
          <p:cNvSpPr txBox="1">
            <a:spLocks noChangeArrowheads="1"/>
          </p:cNvSpPr>
          <p:nvPr/>
        </p:nvSpPr>
        <p:spPr bwMode="auto">
          <a:xfrm>
            <a:off x="4760186" y="5342363"/>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7</a:t>
            </a:r>
          </a:p>
        </p:txBody>
      </p:sp>
      <p:sp>
        <p:nvSpPr>
          <p:cNvPr id="39" name="TextBox 39">
            <a:extLst>
              <a:ext uri="{FF2B5EF4-FFF2-40B4-BE49-F238E27FC236}">
                <a16:creationId xmlns:a16="http://schemas.microsoft.com/office/drawing/2014/main" id="{B4376430-90BA-4551-A7BF-42043B5F450B}"/>
              </a:ext>
            </a:extLst>
          </p:cNvPr>
          <p:cNvSpPr txBox="1">
            <a:spLocks noChangeArrowheads="1"/>
          </p:cNvSpPr>
          <p:nvPr/>
        </p:nvSpPr>
        <p:spPr bwMode="auto">
          <a:xfrm rot="16200000">
            <a:off x="-997686" y="3573458"/>
            <a:ext cx="311654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dirty="0">
                <a:solidFill>
                  <a:srgbClr val="141415"/>
                </a:solidFill>
                <a:latin typeface="Calibri" panose="020F0502020204030204" pitchFamily="34" charset="0"/>
              </a:rPr>
              <a:t>Probability of Being Alive</a:t>
            </a:r>
          </a:p>
        </p:txBody>
      </p:sp>
      <p:sp>
        <p:nvSpPr>
          <p:cNvPr id="45" name="Freeform 48">
            <a:extLst>
              <a:ext uri="{FF2B5EF4-FFF2-40B4-BE49-F238E27FC236}">
                <a16:creationId xmlns:a16="http://schemas.microsoft.com/office/drawing/2014/main" id="{849E85BE-91CF-41DE-83E5-62471A1E8A40}"/>
              </a:ext>
            </a:extLst>
          </p:cNvPr>
          <p:cNvSpPr/>
          <p:nvPr/>
        </p:nvSpPr>
        <p:spPr bwMode="auto">
          <a:xfrm>
            <a:off x="1219521" y="2162556"/>
            <a:ext cx="3650696" cy="139699"/>
          </a:xfrm>
          <a:custGeom>
            <a:avLst/>
            <a:gdLst>
              <a:gd name="connsiteX0" fmla="*/ 0 w 3284220"/>
              <a:gd name="connsiteY0" fmla="*/ 0 h 102870"/>
              <a:gd name="connsiteX1" fmla="*/ 247650 w 3284220"/>
              <a:gd name="connsiteY1" fmla="*/ 0 h 102870"/>
              <a:gd name="connsiteX2" fmla="*/ 247650 w 3284220"/>
              <a:gd name="connsiteY2" fmla="*/ 34290 h 102870"/>
              <a:gd name="connsiteX3" fmla="*/ 830580 w 3284220"/>
              <a:gd name="connsiteY3" fmla="*/ 34290 h 102870"/>
              <a:gd name="connsiteX4" fmla="*/ 830580 w 3284220"/>
              <a:gd name="connsiteY4" fmla="*/ 102870 h 102870"/>
              <a:gd name="connsiteX5" fmla="*/ 3284220 w 3284220"/>
              <a:gd name="connsiteY5" fmla="*/ 102870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4220" h="102870">
                <a:moveTo>
                  <a:pt x="0" y="0"/>
                </a:moveTo>
                <a:lnTo>
                  <a:pt x="247650" y="0"/>
                </a:lnTo>
                <a:lnTo>
                  <a:pt x="247650" y="34290"/>
                </a:lnTo>
                <a:lnTo>
                  <a:pt x="830580" y="34290"/>
                </a:lnTo>
                <a:lnTo>
                  <a:pt x="830580" y="102870"/>
                </a:lnTo>
                <a:lnTo>
                  <a:pt x="3284220" y="102870"/>
                </a:lnTo>
              </a:path>
            </a:pathLst>
          </a:custGeom>
          <a:noFill/>
          <a:ln w="28575" cap="flat" cmpd="sng" algn="ctr">
            <a:solidFill>
              <a:schemeClr val="accent3"/>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dirty="0">
              <a:solidFill>
                <a:srgbClr val="CDCDCF">
                  <a:lumMod val="10000"/>
                </a:srgbClr>
              </a:solidFill>
            </a:endParaRPr>
          </a:p>
        </p:txBody>
      </p:sp>
      <p:sp>
        <p:nvSpPr>
          <p:cNvPr id="46" name="Freeform 49">
            <a:extLst>
              <a:ext uri="{FF2B5EF4-FFF2-40B4-BE49-F238E27FC236}">
                <a16:creationId xmlns:a16="http://schemas.microsoft.com/office/drawing/2014/main" id="{C1664B69-E3F5-4AA8-954C-4DD8ADAEA89D}"/>
              </a:ext>
            </a:extLst>
          </p:cNvPr>
          <p:cNvSpPr>
            <a:spLocks/>
          </p:cNvSpPr>
          <p:nvPr/>
        </p:nvSpPr>
        <p:spPr bwMode="auto">
          <a:xfrm>
            <a:off x="1214339" y="2167287"/>
            <a:ext cx="3288340" cy="319039"/>
          </a:xfrm>
          <a:custGeom>
            <a:avLst/>
            <a:gdLst>
              <a:gd name="T0" fmla="*/ 0 w 2956560"/>
              <a:gd name="T1" fmla="*/ 0 h 232410"/>
              <a:gd name="T2" fmla="*/ 175715 w 2956560"/>
              <a:gd name="T3" fmla="*/ 0 h 232410"/>
              <a:gd name="T4" fmla="*/ 179539 w 2956560"/>
              <a:gd name="T5" fmla="*/ 77685 h 232410"/>
              <a:gd name="T6" fmla="*/ 336155 w 2956560"/>
              <a:gd name="T7" fmla="*/ 77685 h 232410"/>
              <a:gd name="T8" fmla="*/ 336155 w 2956560"/>
              <a:gd name="T9" fmla="*/ 221957 h 232410"/>
              <a:gd name="T10" fmla="*/ 2964274 w 2956560"/>
              <a:gd name="T11" fmla="*/ 225655 h 232410"/>
              <a:gd name="T12" fmla="*/ 0 60000 65536"/>
              <a:gd name="T13" fmla="*/ 0 60000 65536"/>
              <a:gd name="T14" fmla="*/ 0 60000 65536"/>
              <a:gd name="T15" fmla="*/ 0 60000 65536"/>
              <a:gd name="T16" fmla="*/ 0 60000 65536"/>
              <a:gd name="T17" fmla="*/ 0 60000 65536"/>
              <a:gd name="T18" fmla="*/ 0 w 2956560"/>
              <a:gd name="T19" fmla="*/ 0 h 232410"/>
              <a:gd name="T20" fmla="*/ 2956560 w 2956560"/>
              <a:gd name="T21" fmla="*/ 232410 h 232410"/>
            </a:gdLst>
            <a:ahLst/>
            <a:cxnLst>
              <a:cxn ang="T12">
                <a:pos x="T0" y="T1"/>
              </a:cxn>
              <a:cxn ang="T13">
                <a:pos x="T2" y="T3"/>
              </a:cxn>
              <a:cxn ang="T14">
                <a:pos x="T4" y="T5"/>
              </a:cxn>
              <a:cxn ang="T15">
                <a:pos x="T6" y="T7"/>
              </a:cxn>
              <a:cxn ang="T16">
                <a:pos x="T8" y="T9"/>
              </a:cxn>
              <a:cxn ang="T17">
                <a:pos x="T10" y="T11"/>
              </a:cxn>
            </a:cxnLst>
            <a:rect l="T18" t="T19" r="T20" b="T21"/>
            <a:pathLst>
              <a:path w="2956560" h="232410">
                <a:moveTo>
                  <a:pt x="0" y="0"/>
                </a:moveTo>
                <a:lnTo>
                  <a:pt x="175260" y="0"/>
                </a:lnTo>
                <a:lnTo>
                  <a:pt x="179070" y="80010"/>
                </a:lnTo>
                <a:lnTo>
                  <a:pt x="335280" y="80010"/>
                </a:lnTo>
                <a:lnTo>
                  <a:pt x="335280" y="228600"/>
                </a:lnTo>
                <a:lnTo>
                  <a:pt x="2956560" y="232410"/>
                </a:lnTo>
              </a:path>
            </a:pathLst>
          </a:custGeom>
          <a:noFill/>
          <a:ln w="28575" cap="flat" cmpd="sng" algn="ctr">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dirty="0"/>
          </a:p>
        </p:txBody>
      </p:sp>
      <p:sp>
        <p:nvSpPr>
          <p:cNvPr id="47" name="Freeform 50">
            <a:extLst>
              <a:ext uri="{FF2B5EF4-FFF2-40B4-BE49-F238E27FC236}">
                <a16:creationId xmlns:a16="http://schemas.microsoft.com/office/drawing/2014/main" id="{0E3E382B-E5D8-4EF9-AC12-0D0DBF9ED9AB}"/>
              </a:ext>
            </a:extLst>
          </p:cNvPr>
          <p:cNvSpPr>
            <a:spLocks/>
          </p:cNvSpPr>
          <p:nvPr/>
        </p:nvSpPr>
        <p:spPr bwMode="auto">
          <a:xfrm>
            <a:off x="1214339" y="2167287"/>
            <a:ext cx="3669750" cy="2857061"/>
          </a:xfrm>
          <a:custGeom>
            <a:avLst/>
            <a:gdLst>
              <a:gd name="T0" fmla="*/ 106885 w 3299460"/>
              <a:gd name="T1" fmla="*/ 0 h 2072640"/>
              <a:gd name="T2" fmla="*/ 217585 w 3299460"/>
              <a:gd name="T3" fmla="*/ 34280 h 2072640"/>
              <a:gd name="T4" fmla="*/ 286295 w 3299460"/>
              <a:gd name="T5" fmla="*/ 60945 h 2072640"/>
              <a:gd name="T6" fmla="*/ 335920 w 3299460"/>
              <a:gd name="T7" fmla="*/ 83800 h 2072640"/>
              <a:gd name="T8" fmla="*/ 377910 w 3299460"/>
              <a:gd name="T9" fmla="*/ 110460 h 2072640"/>
              <a:gd name="T10" fmla="*/ 389360 w 3299460"/>
              <a:gd name="T11" fmla="*/ 171405 h 2072640"/>
              <a:gd name="T12" fmla="*/ 408445 w 3299460"/>
              <a:gd name="T13" fmla="*/ 198070 h 2072640"/>
              <a:gd name="T14" fmla="*/ 435167 w 3299460"/>
              <a:gd name="T15" fmla="*/ 239970 h 2072640"/>
              <a:gd name="T16" fmla="*/ 450435 w 3299460"/>
              <a:gd name="T17" fmla="*/ 339003 h 2072640"/>
              <a:gd name="T18" fmla="*/ 473340 w 3299460"/>
              <a:gd name="T19" fmla="*/ 373285 h 2072640"/>
              <a:gd name="T20" fmla="*/ 496245 w 3299460"/>
              <a:gd name="T21" fmla="*/ 403755 h 2072640"/>
              <a:gd name="T22" fmla="*/ 519146 w 3299460"/>
              <a:gd name="T23" fmla="*/ 434230 h 2072640"/>
              <a:gd name="T24" fmla="*/ 553503 w 3299460"/>
              <a:gd name="T25" fmla="*/ 472320 h 2072640"/>
              <a:gd name="T26" fmla="*/ 591675 w 3299460"/>
              <a:gd name="T27" fmla="*/ 495170 h 2072640"/>
              <a:gd name="T28" fmla="*/ 633665 w 3299460"/>
              <a:gd name="T29" fmla="*/ 521835 h 2072640"/>
              <a:gd name="T30" fmla="*/ 668020 w 3299460"/>
              <a:gd name="T31" fmla="*/ 548500 h 2072640"/>
              <a:gd name="T32" fmla="*/ 687105 w 3299460"/>
              <a:gd name="T33" fmla="*/ 571354 h 2072640"/>
              <a:gd name="T34" fmla="*/ 706193 w 3299460"/>
              <a:gd name="T35" fmla="*/ 601825 h 2072640"/>
              <a:gd name="T36" fmla="*/ 729095 w 3299460"/>
              <a:gd name="T37" fmla="*/ 639915 h 2072640"/>
              <a:gd name="T38" fmla="*/ 744365 w 3299460"/>
              <a:gd name="T39" fmla="*/ 674195 h 2072640"/>
              <a:gd name="T40" fmla="*/ 763451 w 3299460"/>
              <a:gd name="T41" fmla="*/ 708476 h 2072640"/>
              <a:gd name="T42" fmla="*/ 771085 w 3299460"/>
              <a:gd name="T43" fmla="*/ 738950 h 2072640"/>
              <a:gd name="T44" fmla="*/ 828345 w 3299460"/>
              <a:gd name="T45" fmla="*/ 796085 h 2072640"/>
              <a:gd name="T46" fmla="*/ 942862 w 3299460"/>
              <a:gd name="T47" fmla="*/ 925590 h 2072640"/>
              <a:gd name="T48" fmla="*/ 1000121 w 3299460"/>
              <a:gd name="T49" fmla="*/ 1024625 h 2072640"/>
              <a:gd name="T50" fmla="*/ 1095554 w 3299460"/>
              <a:gd name="T51" fmla="*/ 1074145 h 2072640"/>
              <a:gd name="T52" fmla="*/ 1179533 w 3299460"/>
              <a:gd name="T53" fmla="*/ 1112235 h 2072640"/>
              <a:gd name="T54" fmla="*/ 1267330 w 3299460"/>
              <a:gd name="T55" fmla="*/ 1176985 h 2072640"/>
              <a:gd name="T56" fmla="*/ 1584162 w 3299460"/>
              <a:gd name="T57" fmla="*/ 1215075 h 2072640"/>
              <a:gd name="T58" fmla="*/ 1626152 w 3299460"/>
              <a:gd name="T59" fmla="*/ 1329348 h 2072640"/>
              <a:gd name="T60" fmla="*/ 1786476 w 3299460"/>
              <a:gd name="T61" fmla="*/ 1367438 h 2072640"/>
              <a:gd name="T62" fmla="*/ 1885725 w 3299460"/>
              <a:gd name="T63" fmla="*/ 1504560 h 2072640"/>
              <a:gd name="T64" fmla="*/ 1927715 w 3299460"/>
              <a:gd name="T65" fmla="*/ 1535035 h 2072640"/>
              <a:gd name="T66" fmla="*/ 2233094 w 3299460"/>
              <a:gd name="T67" fmla="*/ 1603595 h 2072640"/>
              <a:gd name="T68" fmla="*/ 2733154 w 3299460"/>
              <a:gd name="T69" fmla="*/ 1656923 h 2072640"/>
              <a:gd name="T70" fmla="*/ 3221764 w 3299460"/>
              <a:gd name="T71" fmla="*/ 1782620 h 2072640"/>
              <a:gd name="T72" fmla="*/ 3305743 w 3299460"/>
              <a:gd name="T73" fmla="*/ 2072105 h 207264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99460"/>
              <a:gd name="T112" fmla="*/ 0 h 2072640"/>
              <a:gd name="T113" fmla="*/ 3299460 w 3299460"/>
              <a:gd name="T114" fmla="*/ 2072640 h 207264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99460" h="2072640">
                <a:moveTo>
                  <a:pt x="0" y="0"/>
                </a:moveTo>
                <a:lnTo>
                  <a:pt x="106680" y="0"/>
                </a:lnTo>
                <a:lnTo>
                  <a:pt x="110490" y="34290"/>
                </a:lnTo>
                <a:lnTo>
                  <a:pt x="217170" y="34290"/>
                </a:lnTo>
                <a:lnTo>
                  <a:pt x="217170" y="60960"/>
                </a:lnTo>
                <a:lnTo>
                  <a:pt x="285750" y="60960"/>
                </a:lnTo>
                <a:lnTo>
                  <a:pt x="285750" y="83820"/>
                </a:lnTo>
                <a:lnTo>
                  <a:pt x="335280" y="83820"/>
                </a:lnTo>
                <a:lnTo>
                  <a:pt x="339090" y="110490"/>
                </a:lnTo>
                <a:lnTo>
                  <a:pt x="377190" y="110490"/>
                </a:lnTo>
                <a:lnTo>
                  <a:pt x="381000" y="171450"/>
                </a:lnTo>
                <a:lnTo>
                  <a:pt x="388620" y="171450"/>
                </a:lnTo>
                <a:lnTo>
                  <a:pt x="392430" y="198120"/>
                </a:lnTo>
                <a:lnTo>
                  <a:pt x="407670" y="198120"/>
                </a:lnTo>
                <a:lnTo>
                  <a:pt x="411480" y="240030"/>
                </a:lnTo>
                <a:lnTo>
                  <a:pt x="434340" y="240030"/>
                </a:lnTo>
                <a:lnTo>
                  <a:pt x="430530" y="339090"/>
                </a:lnTo>
                <a:lnTo>
                  <a:pt x="449580" y="339090"/>
                </a:lnTo>
                <a:lnTo>
                  <a:pt x="445770" y="373380"/>
                </a:lnTo>
                <a:lnTo>
                  <a:pt x="472440" y="373380"/>
                </a:lnTo>
                <a:lnTo>
                  <a:pt x="472440" y="400050"/>
                </a:lnTo>
                <a:lnTo>
                  <a:pt x="495300" y="403860"/>
                </a:lnTo>
                <a:lnTo>
                  <a:pt x="495300" y="434340"/>
                </a:lnTo>
                <a:lnTo>
                  <a:pt x="518160" y="434340"/>
                </a:lnTo>
                <a:lnTo>
                  <a:pt x="521970" y="464820"/>
                </a:lnTo>
                <a:lnTo>
                  <a:pt x="552450" y="472440"/>
                </a:lnTo>
                <a:lnTo>
                  <a:pt x="552450" y="495300"/>
                </a:lnTo>
                <a:lnTo>
                  <a:pt x="590550" y="495300"/>
                </a:lnTo>
                <a:lnTo>
                  <a:pt x="594360" y="521970"/>
                </a:lnTo>
                <a:lnTo>
                  <a:pt x="632460" y="521970"/>
                </a:lnTo>
                <a:lnTo>
                  <a:pt x="632460" y="548640"/>
                </a:lnTo>
                <a:lnTo>
                  <a:pt x="666750" y="548640"/>
                </a:lnTo>
                <a:lnTo>
                  <a:pt x="666750" y="571500"/>
                </a:lnTo>
                <a:lnTo>
                  <a:pt x="685800" y="571500"/>
                </a:lnTo>
                <a:lnTo>
                  <a:pt x="685800" y="598170"/>
                </a:lnTo>
                <a:lnTo>
                  <a:pt x="704850" y="601980"/>
                </a:lnTo>
                <a:lnTo>
                  <a:pt x="704850" y="636270"/>
                </a:lnTo>
                <a:lnTo>
                  <a:pt x="727710" y="640080"/>
                </a:lnTo>
                <a:lnTo>
                  <a:pt x="727710" y="674370"/>
                </a:lnTo>
                <a:lnTo>
                  <a:pt x="742950" y="674370"/>
                </a:lnTo>
                <a:lnTo>
                  <a:pt x="742950" y="708660"/>
                </a:lnTo>
                <a:lnTo>
                  <a:pt x="762000" y="708660"/>
                </a:lnTo>
                <a:lnTo>
                  <a:pt x="762000" y="739140"/>
                </a:lnTo>
                <a:lnTo>
                  <a:pt x="769620" y="739140"/>
                </a:lnTo>
                <a:lnTo>
                  <a:pt x="769620" y="788670"/>
                </a:lnTo>
                <a:lnTo>
                  <a:pt x="826770" y="796290"/>
                </a:lnTo>
                <a:lnTo>
                  <a:pt x="830580" y="922020"/>
                </a:lnTo>
                <a:lnTo>
                  <a:pt x="941070" y="925830"/>
                </a:lnTo>
                <a:lnTo>
                  <a:pt x="941070" y="1024890"/>
                </a:lnTo>
                <a:lnTo>
                  <a:pt x="998220" y="1024890"/>
                </a:lnTo>
                <a:lnTo>
                  <a:pt x="994410" y="1074420"/>
                </a:lnTo>
                <a:lnTo>
                  <a:pt x="1093470" y="1074420"/>
                </a:lnTo>
                <a:lnTo>
                  <a:pt x="1097280" y="1112520"/>
                </a:lnTo>
                <a:lnTo>
                  <a:pt x="1177290" y="1112520"/>
                </a:lnTo>
                <a:lnTo>
                  <a:pt x="1177290" y="1177290"/>
                </a:lnTo>
                <a:lnTo>
                  <a:pt x="1264920" y="1177290"/>
                </a:lnTo>
                <a:lnTo>
                  <a:pt x="1268730" y="1215390"/>
                </a:lnTo>
                <a:lnTo>
                  <a:pt x="1581150" y="1215390"/>
                </a:lnTo>
                <a:lnTo>
                  <a:pt x="1581150" y="1329690"/>
                </a:lnTo>
                <a:lnTo>
                  <a:pt x="1623060" y="1329690"/>
                </a:lnTo>
                <a:lnTo>
                  <a:pt x="1626870" y="1367790"/>
                </a:lnTo>
                <a:lnTo>
                  <a:pt x="1783080" y="1367790"/>
                </a:lnTo>
                <a:lnTo>
                  <a:pt x="1783080" y="1504950"/>
                </a:lnTo>
                <a:lnTo>
                  <a:pt x="1882140" y="1504950"/>
                </a:lnTo>
                <a:lnTo>
                  <a:pt x="1878330" y="1535430"/>
                </a:lnTo>
                <a:lnTo>
                  <a:pt x="1924050" y="1535430"/>
                </a:lnTo>
                <a:lnTo>
                  <a:pt x="1927860" y="1604010"/>
                </a:lnTo>
                <a:lnTo>
                  <a:pt x="2228850" y="1604010"/>
                </a:lnTo>
                <a:lnTo>
                  <a:pt x="2232660" y="1664970"/>
                </a:lnTo>
                <a:lnTo>
                  <a:pt x="2727960" y="1657350"/>
                </a:lnTo>
                <a:lnTo>
                  <a:pt x="2727960" y="1783080"/>
                </a:lnTo>
                <a:lnTo>
                  <a:pt x="3215640" y="1783080"/>
                </a:lnTo>
                <a:lnTo>
                  <a:pt x="3215640" y="2068830"/>
                </a:lnTo>
                <a:lnTo>
                  <a:pt x="3299460" y="2072640"/>
                </a:lnTo>
              </a:path>
            </a:pathLst>
          </a:custGeom>
          <a:noFill/>
          <a:ln w="28575" cap="flat" cmpd="sng" algn="ctr">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dirty="0"/>
          </a:p>
        </p:txBody>
      </p:sp>
      <p:sp>
        <p:nvSpPr>
          <p:cNvPr id="48" name="Freeform 51">
            <a:extLst>
              <a:ext uri="{FF2B5EF4-FFF2-40B4-BE49-F238E27FC236}">
                <a16:creationId xmlns:a16="http://schemas.microsoft.com/office/drawing/2014/main" id="{87A80A78-1F9B-45C9-A226-66C0F1D90B8D}"/>
              </a:ext>
            </a:extLst>
          </p:cNvPr>
          <p:cNvSpPr/>
          <p:nvPr/>
        </p:nvSpPr>
        <p:spPr bwMode="auto">
          <a:xfrm>
            <a:off x="1214225" y="2176843"/>
            <a:ext cx="3693069" cy="2079624"/>
          </a:xfrm>
          <a:custGeom>
            <a:avLst/>
            <a:gdLst>
              <a:gd name="connsiteX0" fmla="*/ 0 w 3322320"/>
              <a:gd name="connsiteY0" fmla="*/ 3810 h 1508760"/>
              <a:gd name="connsiteX1" fmla="*/ 179070 w 3322320"/>
              <a:gd name="connsiteY1" fmla="*/ 0 h 1508760"/>
              <a:gd name="connsiteX2" fmla="*/ 179070 w 3322320"/>
              <a:gd name="connsiteY2" fmla="*/ 38100 h 1508760"/>
              <a:gd name="connsiteX3" fmla="*/ 247650 w 3322320"/>
              <a:gd name="connsiteY3" fmla="*/ 38100 h 1508760"/>
              <a:gd name="connsiteX4" fmla="*/ 243840 w 3322320"/>
              <a:gd name="connsiteY4" fmla="*/ 57150 h 1508760"/>
              <a:gd name="connsiteX5" fmla="*/ 361950 w 3322320"/>
              <a:gd name="connsiteY5" fmla="*/ 57150 h 1508760"/>
              <a:gd name="connsiteX6" fmla="*/ 361950 w 3322320"/>
              <a:gd name="connsiteY6" fmla="*/ 80010 h 1508760"/>
              <a:gd name="connsiteX7" fmla="*/ 434340 w 3322320"/>
              <a:gd name="connsiteY7" fmla="*/ 80010 h 1508760"/>
              <a:gd name="connsiteX8" fmla="*/ 430530 w 3322320"/>
              <a:gd name="connsiteY8" fmla="*/ 106680 h 1508760"/>
              <a:gd name="connsiteX9" fmla="*/ 502920 w 3322320"/>
              <a:gd name="connsiteY9" fmla="*/ 106680 h 1508760"/>
              <a:gd name="connsiteX10" fmla="*/ 502920 w 3322320"/>
              <a:gd name="connsiteY10" fmla="*/ 121920 h 1508760"/>
              <a:gd name="connsiteX11" fmla="*/ 560070 w 3322320"/>
              <a:gd name="connsiteY11" fmla="*/ 121920 h 1508760"/>
              <a:gd name="connsiteX12" fmla="*/ 560070 w 3322320"/>
              <a:gd name="connsiteY12" fmla="*/ 148590 h 1508760"/>
              <a:gd name="connsiteX13" fmla="*/ 601980 w 3322320"/>
              <a:gd name="connsiteY13" fmla="*/ 148590 h 1508760"/>
              <a:gd name="connsiteX14" fmla="*/ 601980 w 3322320"/>
              <a:gd name="connsiteY14" fmla="*/ 171450 h 1508760"/>
              <a:gd name="connsiteX15" fmla="*/ 659130 w 3322320"/>
              <a:gd name="connsiteY15" fmla="*/ 167640 h 1508760"/>
              <a:gd name="connsiteX16" fmla="*/ 678180 w 3322320"/>
              <a:gd name="connsiteY16" fmla="*/ 198120 h 1508760"/>
              <a:gd name="connsiteX17" fmla="*/ 708660 w 3322320"/>
              <a:gd name="connsiteY17" fmla="*/ 198120 h 1508760"/>
              <a:gd name="connsiteX18" fmla="*/ 708660 w 3322320"/>
              <a:gd name="connsiteY18" fmla="*/ 228600 h 1508760"/>
              <a:gd name="connsiteX19" fmla="*/ 781050 w 3322320"/>
              <a:gd name="connsiteY19" fmla="*/ 224790 h 1508760"/>
              <a:gd name="connsiteX20" fmla="*/ 781050 w 3322320"/>
              <a:gd name="connsiteY20" fmla="*/ 247650 h 1508760"/>
              <a:gd name="connsiteX21" fmla="*/ 834390 w 3322320"/>
              <a:gd name="connsiteY21" fmla="*/ 247650 h 1508760"/>
              <a:gd name="connsiteX22" fmla="*/ 834390 w 3322320"/>
              <a:gd name="connsiteY22" fmla="*/ 270510 h 1508760"/>
              <a:gd name="connsiteX23" fmla="*/ 906780 w 3322320"/>
              <a:gd name="connsiteY23" fmla="*/ 274320 h 1508760"/>
              <a:gd name="connsiteX24" fmla="*/ 910590 w 3322320"/>
              <a:gd name="connsiteY24" fmla="*/ 304800 h 1508760"/>
              <a:gd name="connsiteX25" fmla="*/ 1002030 w 3322320"/>
              <a:gd name="connsiteY25" fmla="*/ 304800 h 1508760"/>
              <a:gd name="connsiteX26" fmla="*/ 1002030 w 3322320"/>
              <a:gd name="connsiteY26" fmla="*/ 327660 h 1508760"/>
              <a:gd name="connsiteX27" fmla="*/ 1093470 w 3322320"/>
              <a:gd name="connsiteY27" fmla="*/ 331470 h 1508760"/>
              <a:gd name="connsiteX28" fmla="*/ 1093470 w 3322320"/>
              <a:gd name="connsiteY28" fmla="*/ 346710 h 1508760"/>
              <a:gd name="connsiteX29" fmla="*/ 1150620 w 3322320"/>
              <a:gd name="connsiteY29" fmla="*/ 346710 h 1508760"/>
              <a:gd name="connsiteX30" fmla="*/ 1154430 w 3322320"/>
              <a:gd name="connsiteY30" fmla="*/ 377190 h 1508760"/>
              <a:gd name="connsiteX31" fmla="*/ 1223010 w 3322320"/>
              <a:gd name="connsiteY31" fmla="*/ 381000 h 1508760"/>
              <a:gd name="connsiteX32" fmla="*/ 1223010 w 3322320"/>
              <a:gd name="connsiteY32" fmla="*/ 396240 h 1508760"/>
              <a:gd name="connsiteX33" fmla="*/ 1272540 w 3322320"/>
              <a:gd name="connsiteY33" fmla="*/ 396240 h 1508760"/>
              <a:gd name="connsiteX34" fmla="*/ 1268730 w 3322320"/>
              <a:gd name="connsiteY34" fmla="*/ 415290 h 1508760"/>
              <a:gd name="connsiteX35" fmla="*/ 1386840 w 3322320"/>
              <a:gd name="connsiteY35" fmla="*/ 415290 h 1508760"/>
              <a:gd name="connsiteX36" fmla="*/ 1390650 w 3322320"/>
              <a:gd name="connsiteY36" fmla="*/ 449580 h 1508760"/>
              <a:gd name="connsiteX37" fmla="*/ 1451610 w 3322320"/>
              <a:gd name="connsiteY37" fmla="*/ 449580 h 1508760"/>
              <a:gd name="connsiteX38" fmla="*/ 1455420 w 3322320"/>
              <a:gd name="connsiteY38" fmla="*/ 480060 h 1508760"/>
              <a:gd name="connsiteX39" fmla="*/ 1497330 w 3322320"/>
              <a:gd name="connsiteY39" fmla="*/ 480060 h 1508760"/>
              <a:gd name="connsiteX40" fmla="*/ 1493520 w 3322320"/>
              <a:gd name="connsiteY40" fmla="*/ 502920 h 1508760"/>
              <a:gd name="connsiteX41" fmla="*/ 1535430 w 3322320"/>
              <a:gd name="connsiteY41" fmla="*/ 502920 h 1508760"/>
              <a:gd name="connsiteX42" fmla="*/ 1535430 w 3322320"/>
              <a:gd name="connsiteY42" fmla="*/ 502920 h 1508760"/>
              <a:gd name="connsiteX43" fmla="*/ 1524000 w 3322320"/>
              <a:gd name="connsiteY43" fmla="*/ 537210 h 1508760"/>
              <a:gd name="connsiteX44" fmla="*/ 1695450 w 3322320"/>
              <a:gd name="connsiteY44" fmla="*/ 537210 h 1508760"/>
              <a:gd name="connsiteX45" fmla="*/ 1699260 w 3322320"/>
              <a:gd name="connsiteY45" fmla="*/ 594360 h 1508760"/>
              <a:gd name="connsiteX46" fmla="*/ 1809750 w 3322320"/>
              <a:gd name="connsiteY46" fmla="*/ 594360 h 1508760"/>
              <a:gd name="connsiteX47" fmla="*/ 1821180 w 3322320"/>
              <a:gd name="connsiteY47" fmla="*/ 621030 h 1508760"/>
              <a:gd name="connsiteX48" fmla="*/ 1885950 w 3322320"/>
              <a:gd name="connsiteY48" fmla="*/ 621030 h 1508760"/>
              <a:gd name="connsiteX49" fmla="*/ 1885950 w 3322320"/>
              <a:gd name="connsiteY49" fmla="*/ 647700 h 1508760"/>
              <a:gd name="connsiteX50" fmla="*/ 1927860 w 3322320"/>
              <a:gd name="connsiteY50" fmla="*/ 647700 h 1508760"/>
              <a:gd name="connsiteX51" fmla="*/ 1927860 w 3322320"/>
              <a:gd name="connsiteY51" fmla="*/ 681990 h 1508760"/>
              <a:gd name="connsiteX52" fmla="*/ 1973580 w 3322320"/>
              <a:gd name="connsiteY52" fmla="*/ 681990 h 1508760"/>
              <a:gd name="connsiteX53" fmla="*/ 1973580 w 3322320"/>
              <a:gd name="connsiteY53" fmla="*/ 712470 h 1508760"/>
              <a:gd name="connsiteX54" fmla="*/ 2045970 w 3322320"/>
              <a:gd name="connsiteY54" fmla="*/ 712470 h 1508760"/>
              <a:gd name="connsiteX55" fmla="*/ 2049780 w 3322320"/>
              <a:gd name="connsiteY55" fmla="*/ 742950 h 1508760"/>
              <a:gd name="connsiteX56" fmla="*/ 2175510 w 3322320"/>
              <a:gd name="connsiteY56" fmla="*/ 742950 h 1508760"/>
              <a:gd name="connsiteX57" fmla="*/ 2175510 w 3322320"/>
              <a:gd name="connsiteY57" fmla="*/ 769620 h 1508760"/>
              <a:gd name="connsiteX58" fmla="*/ 2377440 w 3322320"/>
              <a:gd name="connsiteY58" fmla="*/ 781050 h 1508760"/>
              <a:gd name="connsiteX59" fmla="*/ 2373630 w 3322320"/>
              <a:gd name="connsiteY59" fmla="*/ 803910 h 1508760"/>
              <a:gd name="connsiteX60" fmla="*/ 2491740 w 3322320"/>
              <a:gd name="connsiteY60" fmla="*/ 803910 h 1508760"/>
              <a:gd name="connsiteX61" fmla="*/ 2491740 w 3322320"/>
              <a:gd name="connsiteY61" fmla="*/ 842010 h 1508760"/>
              <a:gd name="connsiteX62" fmla="*/ 2586990 w 3322320"/>
              <a:gd name="connsiteY62" fmla="*/ 842010 h 1508760"/>
              <a:gd name="connsiteX63" fmla="*/ 2594610 w 3322320"/>
              <a:gd name="connsiteY63" fmla="*/ 876300 h 1508760"/>
              <a:gd name="connsiteX64" fmla="*/ 2617470 w 3322320"/>
              <a:gd name="connsiteY64" fmla="*/ 876300 h 1508760"/>
              <a:gd name="connsiteX65" fmla="*/ 2621280 w 3322320"/>
              <a:gd name="connsiteY65" fmla="*/ 910590 h 1508760"/>
              <a:gd name="connsiteX66" fmla="*/ 2689860 w 3322320"/>
              <a:gd name="connsiteY66" fmla="*/ 906780 h 1508760"/>
              <a:gd name="connsiteX67" fmla="*/ 2686050 w 3322320"/>
              <a:gd name="connsiteY67" fmla="*/ 952500 h 1508760"/>
              <a:gd name="connsiteX68" fmla="*/ 2750820 w 3322320"/>
              <a:gd name="connsiteY68" fmla="*/ 948690 h 1508760"/>
              <a:gd name="connsiteX69" fmla="*/ 2754630 w 3322320"/>
              <a:gd name="connsiteY69" fmla="*/ 979170 h 1508760"/>
              <a:gd name="connsiteX70" fmla="*/ 2792730 w 3322320"/>
              <a:gd name="connsiteY70" fmla="*/ 982980 h 1508760"/>
              <a:gd name="connsiteX71" fmla="*/ 2792730 w 3322320"/>
              <a:gd name="connsiteY71" fmla="*/ 1024890 h 1508760"/>
              <a:gd name="connsiteX72" fmla="*/ 2838450 w 3322320"/>
              <a:gd name="connsiteY72" fmla="*/ 1024890 h 1508760"/>
              <a:gd name="connsiteX73" fmla="*/ 2838450 w 3322320"/>
              <a:gd name="connsiteY73" fmla="*/ 1062990 h 1508760"/>
              <a:gd name="connsiteX74" fmla="*/ 2884170 w 3322320"/>
              <a:gd name="connsiteY74" fmla="*/ 1062990 h 1508760"/>
              <a:gd name="connsiteX75" fmla="*/ 2887980 w 3322320"/>
              <a:gd name="connsiteY75" fmla="*/ 1184910 h 1508760"/>
              <a:gd name="connsiteX76" fmla="*/ 2922270 w 3322320"/>
              <a:gd name="connsiteY76" fmla="*/ 1184910 h 1508760"/>
              <a:gd name="connsiteX77" fmla="*/ 2922270 w 3322320"/>
              <a:gd name="connsiteY77" fmla="*/ 1249680 h 1508760"/>
              <a:gd name="connsiteX78" fmla="*/ 2998470 w 3322320"/>
              <a:gd name="connsiteY78" fmla="*/ 1249680 h 1508760"/>
              <a:gd name="connsiteX79" fmla="*/ 3002280 w 3322320"/>
              <a:gd name="connsiteY79" fmla="*/ 1283970 h 1508760"/>
              <a:gd name="connsiteX80" fmla="*/ 3044190 w 3322320"/>
              <a:gd name="connsiteY80" fmla="*/ 1283970 h 1508760"/>
              <a:gd name="connsiteX81" fmla="*/ 3040380 w 3322320"/>
              <a:gd name="connsiteY81" fmla="*/ 1333500 h 1508760"/>
              <a:gd name="connsiteX82" fmla="*/ 3116580 w 3322320"/>
              <a:gd name="connsiteY82" fmla="*/ 1337310 h 1508760"/>
              <a:gd name="connsiteX83" fmla="*/ 3112770 w 3322320"/>
              <a:gd name="connsiteY83" fmla="*/ 1375410 h 1508760"/>
              <a:gd name="connsiteX84" fmla="*/ 3192780 w 3322320"/>
              <a:gd name="connsiteY84" fmla="*/ 1379220 h 1508760"/>
              <a:gd name="connsiteX85" fmla="*/ 3196590 w 3322320"/>
              <a:gd name="connsiteY85" fmla="*/ 1428750 h 1508760"/>
              <a:gd name="connsiteX86" fmla="*/ 3318510 w 3322320"/>
              <a:gd name="connsiteY86" fmla="*/ 1428750 h 1508760"/>
              <a:gd name="connsiteX87" fmla="*/ 3322320 w 3322320"/>
              <a:gd name="connsiteY87" fmla="*/ 1508760 h 150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322320" h="1508760">
                <a:moveTo>
                  <a:pt x="0" y="3810"/>
                </a:moveTo>
                <a:lnTo>
                  <a:pt x="179070" y="0"/>
                </a:lnTo>
                <a:lnTo>
                  <a:pt x="179070" y="38100"/>
                </a:lnTo>
                <a:lnTo>
                  <a:pt x="247650" y="38100"/>
                </a:lnTo>
                <a:lnTo>
                  <a:pt x="243840" y="57150"/>
                </a:lnTo>
                <a:lnTo>
                  <a:pt x="361950" y="57150"/>
                </a:lnTo>
                <a:lnTo>
                  <a:pt x="361950" y="80010"/>
                </a:lnTo>
                <a:lnTo>
                  <a:pt x="434340" y="80010"/>
                </a:lnTo>
                <a:lnTo>
                  <a:pt x="430530" y="106680"/>
                </a:lnTo>
                <a:lnTo>
                  <a:pt x="502920" y="106680"/>
                </a:lnTo>
                <a:lnTo>
                  <a:pt x="502920" y="121920"/>
                </a:lnTo>
                <a:lnTo>
                  <a:pt x="560070" y="121920"/>
                </a:lnTo>
                <a:lnTo>
                  <a:pt x="560070" y="148590"/>
                </a:lnTo>
                <a:lnTo>
                  <a:pt x="601980" y="148590"/>
                </a:lnTo>
                <a:lnTo>
                  <a:pt x="601980" y="171450"/>
                </a:lnTo>
                <a:lnTo>
                  <a:pt x="659130" y="167640"/>
                </a:lnTo>
                <a:lnTo>
                  <a:pt x="678180" y="198120"/>
                </a:lnTo>
                <a:lnTo>
                  <a:pt x="708660" y="198120"/>
                </a:lnTo>
                <a:lnTo>
                  <a:pt x="708660" y="228600"/>
                </a:lnTo>
                <a:lnTo>
                  <a:pt x="781050" y="224790"/>
                </a:lnTo>
                <a:lnTo>
                  <a:pt x="781050" y="247650"/>
                </a:lnTo>
                <a:lnTo>
                  <a:pt x="834390" y="247650"/>
                </a:lnTo>
                <a:lnTo>
                  <a:pt x="834390" y="270510"/>
                </a:lnTo>
                <a:lnTo>
                  <a:pt x="906780" y="274320"/>
                </a:lnTo>
                <a:lnTo>
                  <a:pt x="910590" y="304800"/>
                </a:lnTo>
                <a:lnTo>
                  <a:pt x="1002030" y="304800"/>
                </a:lnTo>
                <a:lnTo>
                  <a:pt x="1002030" y="327660"/>
                </a:lnTo>
                <a:lnTo>
                  <a:pt x="1093470" y="331470"/>
                </a:lnTo>
                <a:lnTo>
                  <a:pt x="1093470" y="346710"/>
                </a:lnTo>
                <a:lnTo>
                  <a:pt x="1150620" y="346710"/>
                </a:lnTo>
                <a:lnTo>
                  <a:pt x="1154430" y="377190"/>
                </a:lnTo>
                <a:lnTo>
                  <a:pt x="1223010" y="381000"/>
                </a:lnTo>
                <a:lnTo>
                  <a:pt x="1223010" y="396240"/>
                </a:lnTo>
                <a:lnTo>
                  <a:pt x="1272540" y="396240"/>
                </a:lnTo>
                <a:lnTo>
                  <a:pt x="1268730" y="415290"/>
                </a:lnTo>
                <a:lnTo>
                  <a:pt x="1386840" y="415290"/>
                </a:lnTo>
                <a:lnTo>
                  <a:pt x="1390650" y="449580"/>
                </a:lnTo>
                <a:lnTo>
                  <a:pt x="1451610" y="449580"/>
                </a:lnTo>
                <a:lnTo>
                  <a:pt x="1455420" y="480060"/>
                </a:lnTo>
                <a:lnTo>
                  <a:pt x="1497330" y="480060"/>
                </a:lnTo>
                <a:lnTo>
                  <a:pt x="1493520" y="502920"/>
                </a:lnTo>
                <a:lnTo>
                  <a:pt x="1535430" y="502920"/>
                </a:lnTo>
                <a:lnTo>
                  <a:pt x="1535430" y="502920"/>
                </a:lnTo>
                <a:lnTo>
                  <a:pt x="1524000" y="537210"/>
                </a:lnTo>
                <a:lnTo>
                  <a:pt x="1695450" y="537210"/>
                </a:lnTo>
                <a:lnTo>
                  <a:pt x="1699260" y="594360"/>
                </a:lnTo>
                <a:lnTo>
                  <a:pt x="1809750" y="594360"/>
                </a:lnTo>
                <a:lnTo>
                  <a:pt x="1821180" y="621030"/>
                </a:lnTo>
                <a:lnTo>
                  <a:pt x="1885950" y="621030"/>
                </a:lnTo>
                <a:lnTo>
                  <a:pt x="1885950" y="647700"/>
                </a:lnTo>
                <a:lnTo>
                  <a:pt x="1927860" y="647700"/>
                </a:lnTo>
                <a:lnTo>
                  <a:pt x="1927860" y="681990"/>
                </a:lnTo>
                <a:lnTo>
                  <a:pt x="1973580" y="681990"/>
                </a:lnTo>
                <a:lnTo>
                  <a:pt x="1973580" y="712470"/>
                </a:lnTo>
                <a:lnTo>
                  <a:pt x="2045970" y="712470"/>
                </a:lnTo>
                <a:lnTo>
                  <a:pt x="2049780" y="742950"/>
                </a:lnTo>
                <a:lnTo>
                  <a:pt x="2175510" y="742950"/>
                </a:lnTo>
                <a:lnTo>
                  <a:pt x="2175510" y="769620"/>
                </a:lnTo>
                <a:lnTo>
                  <a:pt x="2377440" y="781050"/>
                </a:lnTo>
                <a:lnTo>
                  <a:pt x="2373630" y="803910"/>
                </a:lnTo>
                <a:lnTo>
                  <a:pt x="2491740" y="803910"/>
                </a:lnTo>
                <a:lnTo>
                  <a:pt x="2491740" y="842010"/>
                </a:lnTo>
                <a:lnTo>
                  <a:pt x="2586990" y="842010"/>
                </a:lnTo>
                <a:lnTo>
                  <a:pt x="2594610" y="876300"/>
                </a:lnTo>
                <a:lnTo>
                  <a:pt x="2617470" y="876300"/>
                </a:lnTo>
                <a:lnTo>
                  <a:pt x="2621280" y="910590"/>
                </a:lnTo>
                <a:lnTo>
                  <a:pt x="2689860" y="906780"/>
                </a:lnTo>
                <a:lnTo>
                  <a:pt x="2686050" y="952500"/>
                </a:lnTo>
                <a:lnTo>
                  <a:pt x="2750820" y="948690"/>
                </a:lnTo>
                <a:lnTo>
                  <a:pt x="2754630" y="979170"/>
                </a:lnTo>
                <a:lnTo>
                  <a:pt x="2792730" y="982980"/>
                </a:lnTo>
                <a:lnTo>
                  <a:pt x="2792730" y="1024890"/>
                </a:lnTo>
                <a:lnTo>
                  <a:pt x="2838450" y="1024890"/>
                </a:lnTo>
                <a:lnTo>
                  <a:pt x="2838450" y="1062990"/>
                </a:lnTo>
                <a:lnTo>
                  <a:pt x="2884170" y="1062990"/>
                </a:lnTo>
                <a:lnTo>
                  <a:pt x="2887980" y="1184910"/>
                </a:lnTo>
                <a:lnTo>
                  <a:pt x="2922270" y="1184910"/>
                </a:lnTo>
                <a:lnTo>
                  <a:pt x="2922270" y="1249680"/>
                </a:lnTo>
                <a:lnTo>
                  <a:pt x="2998470" y="1249680"/>
                </a:lnTo>
                <a:lnTo>
                  <a:pt x="3002280" y="1283970"/>
                </a:lnTo>
                <a:lnTo>
                  <a:pt x="3044190" y="1283970"/>
                </a:lnTo>
                <a:lnTo>
                  <a:pt x="3040380" y="1333500"/>
                </a:lnTo>
                <a:lnTo>
                  <a:pt x="3116580" y="1337310"/>
                </a:lnTo>
                <a:lnTo>
                  <a:pt x="3112770" y="1375410"/>
                </a:lnTo>
                <a:lnTo>
                  <a:pt x="3192780" y="1379220"/>
                </a:lnTo>
                <a:lnTo>
                  <a:pt x="3196590" y="1428750"/>
                </a:lnTo>
                <a:lnTo>
                  <a:pt x="3318510" y="1428750"/>
                </a:lnTo>
                <a:lnTo>
                  <a:pt x="3322320" y="1508760"/>
                </a:lnTo>
              </a:path>
            </a:pathLst>
          </a:custGeom>
          <a:noFill/>
          <a:ln w="28575" cap="flat" cmpd="sng" algn="ctr">
            <a:solidFill>
              <a:schemeClr val="accent6"/>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dirty="0">
              <a:solidFill>
                <a:srgbClr val="CDCDCF">
                  <a:lumMod val="10000"/>
                </a:srgbClr>
              </a:solidFill>
            </a:endParaRPr>
          </a:p>
        </p:txBody>
      </p:sp>
      <p:sp>
        <p:nvSpPr>
          <p:cNvPr id="49" name="TextBox 52">
            <a:extLst>
              <a:ext uri="{FF2B5EF4-FFF2-40B4-BE49-F238E27FC236}">
                <a16:creationId xmlns:a16="http://schemas.microsoft.com/office/drawing/2014/main" id="{9B14036B-83B6-4AFB-BC88-33583BCBFB29}"/>
              </a:ext>
            </a:extLst>
          </p:cNvPr>
          <p:cNvSpPr txBox="1">
            <a:spLocks noChangeArrowheads="1"/>
          </p:cNvSpPr>
          <p:nvPr/>
        </p:nvSpPr>
        <p:spPr bwMode="auto">
          <a:xfrm>
            <a:off x="2273812" y="2038720"/>
            <a:ext cx="49564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3"/>
                </a:solidFill>
                <a:latin typeface="Calibri" panose="020F0502020204030204" pitchFamily="34" charset="0"/>
              </a:rPr>
              <a:t>98%</a:t>
            </a:r>
          </a:p>
        </p:txBody>
      </p:sp>
      <p:sp>
        <p:nvSpPr>
          <p:cNvPr id="50" name="TextBox 53">
            <a:extLst>
              <a:ext uri="{FF2B5EF4-FFF2-40B4-BE49-F238E27FC236}">
                <a16:creationId xmlns:a16="http://schemas.microsoft.com/office/drawing/2014/main" id="{F1D7AA7A-9055-45CB-8B2E-05A2FFF1D67F}"/>
              </a:ext>
            </a:extLst>
          </p:cNvPr>
          <p:cNvSpPr txBox="1">
            <a:spLocks noChangeArrowheads="1"/>
          </p:cNvSpPr>
          <p:nvPr/>
        </p:nvSpPr>
        <p:spPr bwMode="auto">
          <a:xfrm>
            <a:off x="2273812" y="2254587"/>
            <a:ext cx="49564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2"/>
                </a:solidFill>
                <a:latin typeface="Calibri" panose="020F0502020204030204" pitchFamily="34" charset="0"/>
              </a:rPr>
              <a:t>94%</a:t>
            </a:r>
          </a:p>
        </p:txBody>
      </p:sp>
      <p:sp>
        <p:nvSpPr>
          <p:cNvPr id="51" name="TextBox 54">
            <a:extLst>
              <a:ext uri="{FF2B5EF4-FFF2-40B4-BE49-F238E27FC236}">
                <a16:creationId xmlns:a16="http://schemas.microsoft.com/office/drawing/2014/main" id="{0DA755D2-71FF-47C1-9055-99B70B8BFD81}"/>
              </a:ext>
            </a:extLst>
          </p:cNvPr>
          <p:cNvSpPr txBox="1">
            <a:spLocks noChangeArrowheads="1"/>
          </p:cNvSpPr>
          <p:nvPr/>
        </p:nvSpPr>
        <p:spPr bwMode="auto">
          <a:xfrm>
            <a:off x="2273812" y="2673622"/>
            <a:ext cx="49564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6"/>
                </a:solidFill>
                <a:latin typeface="Calibri" panose="020F0502020204030204" pitchFamily="34" charset="0"/>
              </a:rPr>
              <a:t>88%</a:t>
            </a:r>
          </a:p>
        </p:txBody>
      </p:sp>
      <p:sp>
        <p:nvSpPr>
          <p:cNvPr id="52" name="TextBox 55">
            <a:extLst>
              <a:ext uri="{FF2B5EF4-FFF2-40B4-BE49-F238E27FC236}">
                <a16:creationId xmlns:a16="http://schemas.microsoft.com/office/drawing/2014/main" id="{A3C4916C-D1C6-4B2B-9E64-2E46F6EEFE66}"/>
              </a:ext>
            </a:extLst>
          </p:cNvPr>
          <p:cNvSpPr txBox="1">
            <a:spLocks noChangeArrowheads="1"/>
          </p:cNvSpPr>
          <p:nvPr/>
        </p:nvSpPr>
        <p:spPr bwMode="auto">
          <a:xfrm>
            <a:off x="2273812" y="3792637"/>
            <a:ext cx="49564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1"/>
                </a:solidFill>
                <a:latin typeface="Calibri" panose="020F0502020204030204" pitchFamily="34" charset="0"/>
              </a:rPr>
              <a:t>68%</a:t>
            </a:r>
          </a:p>
        </p:txBody>
      </p:sp>
      <p:sp>
        <p:nvSpPr>
          <p:cNvPr id="53" name="TextBox 56">
            <a:extLst>
              <a:ext uri="{FF2B5EF4-FFF2-40B4-BE49-F238E27FC236}">
                <a16:creationId xmlns:a16="http://schemas.microsoft.com/office/drawing/2014/main" id="{5285EE59-3DCD-456F-B6D6-2A3040D61211}"/>
              </a:ext>
            </a:extLst>
          </p:cNvPr>
          <p:cNvSpPr txBox="1">
            <a:spLocks noChangeArrowheads="1"/>
          </p:cNvSpPr>
          <p:nvPr/>
        </p:nvSpPr>
        <p:spPr bwMode="auto">
          <a:xfrm>
            <a:off x="2946578" y="2268872"/>
            <a:ext cx="67518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i="1" dirty="0">
                <a:solidFill>
                  <a:srgbClr val="141415"/>
                </a:solidFill>
                <a:latin typeface="Calibri" panose="020F0502020204030204" pitchFamily="34" charset="0"/>
              </a:rPr>
              <a:t>P</a:t>
            </a:r>
            <a:r>
              <a:rPr lang="en-US" altLang="en-US" sz="1400" b="0" dirty="0">
                <a:solidFill>
                  <a:srgbClr val="141415"/>
                </a:solidFill>
                <a:latin typeface="Calibri" panose="020F0502020204030204" pitchFamily="34" charset="0"/>
              </a:rPr>
              <a:t> = .24</a:t>
            </a:r>
          </a:p>
        </p:txBody>
      </p:sp>
      <p:sp>
        <p:nvSpPr>
          <p:cNvPr id="54" name="TextBox 57">
            <a:extLst>
              <a:ext uri="{FF2B5EF4-FFF2-40B4-BE49-F238E27FC236}">
                <a16:creationId xmlns:a16="http://schemas.microsoft.com/office/drawing/2014/main" id="{FCCA6E21-7E52-4024-8B4D-AB5B83626F1B}"/>
              </a:ext>
            </a:extLst>
          </p:cNvPr>
          <p:cNvSpPr txBox="1">
            <a:spLocks noChangeArrowheads="1"/>
          </p:cNvSpPr>
          <p:nvPr/>
        </p:nvSpPr>
        <p:spPr bwMode="auto">
          <a:xfrm>
            <a:off x="2908172" y="3157735"/>
            <a:ext cx="857927"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i="1" dirty="0">
                <a:solidFill>
                  <a:srgbClr val="141415"/>
                </a:solidFill>
                <a:latin typeface="Calibri" panose="020F0502020204030204" pitchFamily="34" charset="0"/>
              </a:rPr>
              <a:t>P</a:t>
            </a:r>
            <a:r>
              <a:rPr lang="en-US" altLang="en-US" sz="1400" b="0" dirty="0">
                <a:solidFill>
                  <a:srgbClr val="141415"/>
                </a:solidFill>
                <a:latin typeface="Calibri" panose="020F0502020204030204" pitchFamily="34" charset="0"/>
              </a:rPr>
              <a:t> = .0001</a:t>
            </a:r>
          </a:p>
        </p:txBody>
      </p:sp>
      <p:sp>
        <p:nvSpPr>
          <p:cNvPr id="55" name="Right Brace 54">
            <a:extLst>
              <a:ext uri="{FF2B5EF4-FFF2-40B4-BE49-F238E27FC236}">
                <a16:creationId xmlns:a16="http://schemas.microsoft.com/office/drawing/2014/main" id="{E03E7C5E-87BD-4628-9F23-7B419928653B}"/>
              </a:ext>
            </a:extLst>
          </p:cNvPr>
          <p:cNvSpPr/>
          <p:nvPr/>
        </p:nvSpPr>
        <p:spPr bwMode="auto">
          <a:xfrm>
            <a:off x="2862798" y="2208594"/>
            <a:ext cx="80773" cy="330201"/>
          </a:xfrm>
          <a:prstGeom prst="rightBrace">
            <a:avLst/>
          </a:prstGeom>
          <a:noFill/>
          <a:ln w="19050" cap="flat" cmpd="sng" algn="ctr">
            <a:solidFill>
              <a:schemeClr val="bg2">
                <a:lumMod val="10000"/>
              </a:schemeClr>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sz="1200" dirty="0">
              <a:solidFill>
                <a:srgbClr val="FFFFFF"/>
              </a:solidFill>
            </a:endParaRPr>
          </a:p>
        </p:txBody>
      </p:sp>
      <p:sp>
        <p:nvSpPr>
          <p:cNvPr id="56" name="Right Brace 55">
            <a:extLst>
              <a:ext uri="{FF2B5EF4-FFF2-40B4-BE49-F238E27FC236}">
                <a16:creationId xmlns:a16="http://schemas.microsoft.com/office/drawing/2014/main" id="{281B2D77-B84A-4796-A457-ADEADF906945}"/>
              </a:ext>
            </a:extLst>
          </p:cNvPr>
          <p:cNvSpPr/>
          <p:nvPr/>
        </p:nvSpPr>
        <p:spPr bwMode="auto">
          <a:xfrm>
            <a:off x="2841612" y="2745169"/>
            <a:ext cx="123146" cy="1185862"/>
          </a:xfrm>
          <a:prstGeom prst="rightBrace">
            <a:avLst/>
          </a:prstGeom>
          <a:noFill/>
          <a:ln w="19050" cap="flat" cmpd="sng" algn="ctr">
            <a:solidFill>
              <a:schemeClr val="bg2">
                <a:lumMod val="10000"/>
              </a:schemeClr>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sz="1200" dirty="0">
              <a:solidFill>
                <a:srgbClr val="FFFFFF"/>
              </a:solidFill>
            </a:endParaRPr>
          </a:p>
        </p:txBody>
      </p:sp>
      <p:sp>
        <p:nvSpPr>
          <p:cNvPr id="64" name="TextBox 63">
            <a:extLst>
              <a:ext uri="{FF2B5EF4-FFF2-40B4-BE49-F238E27FC236}">
                <a16:creationId xmlns:a16="http://schemas.microsoft.com/office/drawing/2014/main" id="{178E27B5-20DD-4547-84EE-17A3056E35DB}"/>
              </a:ext>
            </a:extLst>
          </p:cNvPr>
          <p:cNvSpPr txBox="1"/>
          <p:nvPr/>
        </p:nvSpPr>
        <p:spPr>
          <a:xfrm>
            <a:off x="4799334" y="2132755"/>
            <a:ext cx="1298753" cy="307777"/>
          </a:xfrm>
          <a:prstGeom prst="rect">
            <a:avLst/>
          </a:prstGeom>
          <a:noFill/>
        </p:spPr>
        <p:txBody>
          <a:bodyPr wrap="none" rtlCol="0">
            <a:spAutoFit/>
          </a:bodyPr>
          <a:lstStyle/>
          <a:p>
            <a:r>
              <a:rPr lang="en-US" altLang="en-US" sz="1400" dirty="0">
                <a:solidFill>
                  <a:schemeClr val="accent3"/>
                </a:solidFill>
                <a:latin typeface="Calibri" panose="020F0502020204030204" pitchFamily="34" charset="0"/>
                <a:cs typeface="Calibri" panose="020F0502020204030204" pitchFamily="34" charset="0"/>
              </a:rPr>
              <a:t>pCR/non-TNBC</a:t>
            </a:r>
            <a:endParaRPr lang="en-US" sz="1400" dirty="0">
              <a:solidFill>
                <a:schemeClr val="accent3"/>
              </a:solidFill>
              <a:latin typeface="Calibri" panose="020F0502020204030204" pitchFamily="34" charset="0"/>
              <a:cs typeface="Calibri" panose="020F0502020204030204" pitchFamily="34" charset="0"/>
            </a:endParaRPr>
          </a:p>
        </p:txBody>
      </p:sp>
      <p:sp>
        <p:nvSpPr>
          <p:cNvPr id="65" name="TextBox 64">
            <a:extLst>
              <a:ext uri="{FF2B5EF4-FFF2-40B4-BE49-F238E27FC236}">
                <a16:creationId xmlns:a16="http://schemas.microsoft.com/office/drawing/2014/main" id="{407FF3AF-7974-4CDA-BC8D-FC9DC8EFA987}"/>
              </a:ext>
            </a:extLst>
          </p:cNvPr>
          <p:cNvSpPr txBox="1"/>
          <p:nvPr/>
        </p:nvSpPr>
        <p:spPr>
          <a:xfrm>
            <a:off x="4523630" y="2387924"/>
            <a:ext cx="955711" cy="307777"/>
          </a:xfrm>
          <a:prstGeom prst="rect">
            <a:avLst/>
          </a:prstGeom>
          <a:noFill/>
        </p:spPr>
        <p:txBody>
          <a:bodyPr wrap="none" rtlCol="0">
            <a:spAutoFit/>
          </a:bodyPr>
          <a:lstStyle/>
          <a:p>
            <a:r>
              <a:rPr lang="en-US" altLang="en-US" sz="1400" dirty="0">
                <a:solidFill>
                  <a:schemeClr val="accent2"/>
                </a:solidFill>
                <a:latin typeface="Calibri" panose="020F0502020204030204" pitchFamily="34" charset="0"/>
                <a:cs typeface="Calibri" panose="020F0502020204030204" pitchFamily="34" charset="0"/>
              </a:rPr>
              <a:t>pCR/TNBC</a:t>
            </a:r>
            <a:endParaRPr lang="en-US" sz="1400" dirty="0">
              <a:solidFill>
                <a:schemeClr val="accent2"/>
              </a:solidFill>
              <a:latin typeface="Calibri" panose="020F0502020204030204" pitchFamily="34" charset="0"/>
              <a:cs typeface="Calibri" panose="020F0502020204030204" pitchFamily="34" charset="0"/>
            </a:endParaRPr>
          </a:p>
        </p:txBody>
      </p:sp>
      <p:sp>
        <p:nvSpPr>
          <p:cNvPr id="66" name="TextBox 65">
            <a:extLst>
              <a:ext uri="{FF2B5EF4-FFF2-40B4-BE49-F238E27FC236}">
                <a16:creationId xmlns:a16="http://schemas.microsoft.com/office/drawing/2014/main" id="{A34EDFB0-D5B4-43DE-96B8-154C8952AB17}"/>
              </a:ext>
            </a:extLst>
          </p:cNvPr>
          <p:cNvSpPr txBox="1"/>
          <p:nvPr/>
        </p:nvSpPr>
        <p:spPr>
          <a:xfrm>
            <a:off x="4906568" y="4160646"/>
            <a:ext cx="1221809" cy="307777"/>
          </a:xfrm>
          <a:prstGeom prst="rect">
            <a:avLst/>
          </a:prstGeom>
          <a:noFill/>
        </p:spPr>
        <p:txBody>
          <a:bodyPr wrap="none" rtlCol="0">
            <a:spAutoFit/>
          </a:bodyPr>
          <a:lstStyle/>
          <a:p>
            <a:r>
              <a:rPr lang="en-US" altLang="en-US" sz="1400" dirty="0">
                <a:solidFill>
                  <a:schemeClr val="accent6"/>
                </a:solidFill>
                <a:latin typeface="Calibri" panose="020F0502020204030204" pitchFamily="34" charset="0"/>
                <a:cs typeface="Calibri" panose="020F0502020204030204" pitchFamily="34" charset="0"/>
              </a:rPr>
              <a:t>RD/non-TNBC</a:t>
            </a:r>
            <a:endParaRPr lang="en-US" sz="1400" dirty="0">
              <a:solidFill>
                <a:schemeClr val="accent6"/>
              </a:solidFill>
              <a:latin typeface="Calibri" panose="020F0502020204030204" pitchFamily="34" charset="0"/>
              <a:cs typeface="Calibri" panose="020F0502020204030204" pitchFamily="34" charset="0"/>
            </a:endParaRPr>
          </a:p>
        </p:txBody>
      </p:sp>
      <p:sp>
        <p:nvSpPr>
          <p:cNvPr id="67" name="TextBox 66">
            <a:extLst>
              <a:ext uri="{FF2B5EF4-FFF2-40B4-BE49-F238E27FC236}">
                <a16:creationId xmlns:a16="http://schemas.microsoft.com/office/drawing/2014/main" id="{75EB9E28-90CA-443B-9529-0A8D7DC80F39}"/>
              </a:ext>
            </a:extLst>
          </p:cNvPr>
          <p:cNvSpPr txBox="1"/>
          <p:nvPr/>
        </p:nvSpPr>
        <p:spPr>
          <a:xfrm>
            <a:off x="4817082" y="4913323"/>
            <a:ext cx="878767" cy="307777"/>
          </a:xfrm>
          <a:prstGeom prst="rect">
            <a:avLst/>
          </a:prstGeom>
          <a:noFill/>
        </p:spPr>
        <p:txBody>
          <a:bodyPr wrap="none" rtlCol="0">
            <a:spAutoFit/>
          </a:bodyPr>
          <a:lstStyle/>
          <a:p>
            <a:r>
              <a:rPr lang="en-US" altLang="en-US" sz="1400" dirty="0">
                <a:solidFill>
                  <a:schemeClr val="accent1"/>
                </a:solidFill>
                <a:latin typeface="Calibri" panose="020F0502020204030204" pitchFamily="34" charset="0"/>
                <a:cs typeface="Calibri" panose="020F0502020204030204" pitchFamily="34" charset="0"/>
              </a:rPr>
              <a:t>RD/TNBC</a:t>
            </a:r>
            <a:endParaRPr lang="en-US" sz="1400" dirty="0">
              <a:solidFill>
                <a:schemeClr val="accent1"/>
              </a:solidFill>
              <a:latin typeface="Calibri" panose="020F0502020204030204" pitchFamily="34" charset="0"/>
              <a:cs typeface="Calibri" panose="020F0502020204030204" pitchFamily="34" charset="0"/>
            </a:endParaRPr>
          </a:p>
        </p:txBody>
      </p:sp>
      <p:sp>
        <p:nvSpPr>
          <p:cNvPr id="59" name="Text Box 15">
            <a:extLst>
              <a:ext uri="{FF2B5EF4-FFF2-40B4-BE49-F238E27FC236}">
                <a16:creationId xmlns:a16="http://schemas.microsoft.com/office/drawing/2014/main" id="{1CF874E7-1E07-6D78-73CE-BD7F45326C43}"/>
              </a:ext>
            </a:extLst>
          </p:cNvPr>
          <p:cNvSpPr txBox="1">
            <a:spLocks noChangeArrowheads="1"/>
          </p:cNvSpPr>
          <p:nvPr/>
        </p:nvSpPr>
        <p:spPr bwMode="auto">
          <a:xfrm>
            <a:off x="412751" y="6177745"/>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1. Liedtke. JCO. 2008;26:1275. 2. Furlanetto. Breast Care (Basel). 2020;15:217. 3. Spring. SABCS 2022. Abstr 512. </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4. </a:t>
            </a:r>
            <a:r>
              <a:rPr lang="en-US" altLang="en-US" sz="1200" b="0" dirty="0">
                <a:solidFill>
                  <a:schemeClr val="bg2"/>
                </a:solidFill>
                <a:latin typeface="Calibri" panose="020F0502020204030204" pitchFamily="34" charset="0"/>
              </a:rPr>
              <a:t>Schmid. NEJM. 2022;386:556. </a:t>
            </a:r>
            <a:r>
              <a:rPr lang="en-US" sz="1200" b="0" dirty="0">
                <a:solidFill>
                  <a:schemeClr val="bg2"/>
                </a:solidFill>
                <a:latin typeface="Calibri" panose="020F0502020204030204" pitchFamily="34" charset="0"/>
              </a:rPr>
              <a:t>5. Masuda. NEJM. 2017;376:2147. 6.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Geyer. Ann Oncol. 2022;33:1250.</a:t>
            </a:r>
            <a:endParaRPr 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468246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KEYNOTE-522: Neoadjuvant Pembrolizumab or Placebo + CT Followed by Adjuvant Pembrolizumab or Placebo </a:t>
            </a:r>
            <a:endParaRPr lang="en-US" altLang="en-US" dirty="0"/>
          </a:p>
        </p:txBody>
      </p:sp>
      <p:sp>
        <p:nvSpPr>
          <p:cNvPr id="42" name="Content Placeholder 2">
            <a:extLst>
              <a:ext uri="{FF2B5EF4-FFF2-40B4-BE49-F238E27FC236}">
                <a16:creationId xmlns:a16="http://schemas.microsoft.com/office/drawing/2014/main" id="{B4157A5B-6959-1418-0206-CAA013704D9B}"/>
              </a:ext>
            </a:extLst>
          </p:cNvPr>
          <p:cNvSpPr>
            <a:spLocks noGrp="1"/>
          </p:cNvSpPr>
          <p:nvPr>
            <p:ph idx="1"/>
          </p:nvPr>
        </p:nvSpPr>
        <p:spPr>
          <a:xfrm>
            <a:off x="601820" y="5365904"/>
            <a:ext cx="5309278" cy="889824"/>
          </a:xfrm>
        </p:spPr>
        <p:txBody>
          <a:bodyPr/>
          <a:lstStyle/>
          <a:p>
            <a:pPr marL="285750" marR="0" lvl="0" indent="-285750" algn="l" defTabSz="914400" rtl="0" eaLnBrk="0" fontAlgn="base" latinLnBrk="0" hangingPunct="0">
              <a:lnSpc>
                <a:spcPct val="100000"/>
              </a:lnSpc>
              <a:spcBef>
                <a:spcPts val="5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cs typeface="Arial" panose="020B0604020202020204" pitchFamily="34" charset="0"/>
              </a:rPr>
              <a:t>Primary endpoints:</a:t>
            </a:r>
            <a:r>
              <a:rPr kumimoji="0" lang="en-US" sz="1800" b="0" i="0" u="none" strike="noStrike" kern="1200" cap="none" spc="0" normalizeH="0" baseline="0" noProof="0" dirty="0">
                <a:ln>
                  <a:noFill/>
                </a:ln>
                <a:solidFill>
                  <a:srgbClr val="000000"/>
                </a:solidFill>
                <a:effectLst/>
                <a:uLnTx/>
                <a:uFillTx/>
                <a:cs typeface="Arial" panose="020B0604020202020204" pitchFamily="34" charset="0"/>
              </a:rPr>
              <a:t> pCR (ypT0/Tis ypN0) by </a:t>
            </a:r>
            <a:br>
              <a:rPr kumimoji="0" lang="en-US" sz="1800" b="0" i="0" u="none" strike="noStrike" kern="1200" cap="none" spc="0" normalizeH="0" baseline="0" noProof="0" dirty="0">
                <a:ln>
                  <a:noFill/>
                </a:ln>
                <a:solidFill>
                  <a:srgbClr val="000000"/>
                </a:solidFill>
                <a:effectLst/>
                <a:uLnTx/>
                <a:uFillTx/>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cs typeface="Arial" panose="020B0604020202020204" pitchFamily="34" charset="0"/>
              </a:rPr>
              <a:t>local review, EFS by local review</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306827" y="2630312"/>
            <a:ext cx="274840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≥18 yr with newly diagnosed T1cN1-2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T2-4N0-2 TNBC;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 tissue sample available for PD-L1 testing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1174)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3874482" y="1894442"/>
            <a:ext cx="1884363" cy="703263"/>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Carboplatin*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Paclitaxel</a:t>
            </a:r>
            <a:r>
              <a:rPr kumimoji="0" lang="en-US" sz="1600" b="1" i="0" u="none" strike="noStrike" kern="1200" cap="none" spc="0" normalizeH="0" baseline="30000" noProof="0" dirty="0">
                <a:ln>
                  <a:noFill/>
                </a:ln>
                <a:solidFill>
                  <a:srgbClr val="FFFFFF"/>
                </a:solidFill>
                <a:effectLst/>
                <a:uLnTx/>
                <a:uFillTx/>
                <a:latin typeface="Calibri"/>
                <a:ea typeface="+mn-ea"/>
              </a:rPr>
              <a:t>†</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endParaRP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3874482" y="4191169"/>
            <a:ext cx="3790949" cy="703263"/>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390)</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endParaRP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3005652" y="3713524"/>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014005" y="2611701"/>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3874482" y="2625698"/>
            <a:ext cx="3790950" cy="703262"/>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Pembrolizumab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200 mg Q3W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784)</a:t>
            </a: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a:off x="8201373" y="3729959"/>
            <a:ext cx="0" cy="88153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24">
            <a:extLst>
              <a:ext uri="{FF2B5EF4-FFF2-40B4-BE49-F238E27FC236}">
                <a16:creationId xmlns:a16="http://schemas.microsoft.com/office/drawing/2014/main" id="{EF58CE6C-FC54-3E4F-8E38-3FA6075C13F9}"/>
              </a:ext>
            </a:extLst>
          </p:cNvPr>
          <p:cNvSpPr>
            <a:spLocks noChangeArrowheads="1"/>
          </p:cNvSpPr>
          <p:nvPr/>
        </p:nvSpPr>
        <p:spPr bwMode="auto">
          <a:xfrm>
            <a:off x="5911243" y="1894442"/>
            <a:ext cx="1754188" cy="703263"/>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Doxo</a:t>
            </a:r>
            <a:r>
              <a:rPr kumimoji="0" lang="en-US" sz="1600" b="1" i="0" u="none" strike="noStrike" kern="1200" cap="none" spc="0" normalizeH="0" baseline="30000" noProof="0" dirty="0">
                <a:ln>
                  <a:noFill/>
                </a:ln>
                <a:solidFill>
                  <a:srgbClr val="FFFFFF"/>
                </a:solidFill>
                <a:effectLst/>
                <a:uLnTx/>
                <a:uFillTx/>
                <a:latin typeface="Calibri"/>
                <a:ea typeface="+mn-ea"/>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/Epirubicin</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Cyclophosphamide</a:t>
            </a:r>
            <a:r>
              <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p>
        </p:txBody>
      </p:sp>
      <p:sp>
        <p:nvSpPr>
          <p:cNvPr id="24" name="Rectangle 24">
            <a:extLst>
              <a:ext uri="{FF2B5EF4-FFF2-40B4-BE49-F238E27FC236}">
                <a16:creationId xmlns:a16="http://schemas.microsoft.com/office/drawing/2014/main" id="{E7C5B3F0-51CF-E543-BEB7-C6606B8AA2DF}"/>
              </a:ext>
            </a:extLst>
          </p:cNvPr>
          <p:cNvSpPr>
            <a:spLocks noChangeArrowheads="1"/>
          </p:cNvSpPr>
          <p:nvPr/>
        </p:nvSpPr>
        <p:spPr bwMode="auto">
          <a:xfrm>
            <a:off x="3874482" y="3447016"/>
            <a:ext cx="1884363" cy="703263"/>
          </a:xfrm>
          <a:prstGeom prst="rect">
            <a:avLst/>
          </a:prstGeom>
          <a:solidFill>
            <a:schemeClr val="accent3">
              <a:lumMod val="60000"/>
              <a:lumOff val="4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Carboplatin*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Paclitaxel</a:t>
            </a:r>
            <a:r>
              <a:rPr kumimoji="0" lang="en-US" sz="1600" b="1" i="0" u="none" strike="noStrike" kern="1200" cap="none" spc="0" normalizeH="0" baseline="30000" noProof="0" dirty="0">
                <a:ln>
                  <a:noFill/>
                </a:ln>
                <a:solidFill>
                  <a:srgbClr val="FFFFFF"/>
                </a:solidFill>
                <a:effectLst/>
                <a:uLnTx/>
                <a:uFillTx/>
                <a:latin typeface="Calibri"/>
                <a:ea typeface="+mn-ea"/>
              </a:rPr>
              <a:t>†</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endParaRPr>
          </a:p>
        </p:txBody>
      </p:sp>
      <p:sp>
        <p:nvSpPr>
          <p:cNvPr id="25" name="Rectangle 24">
            <a:extLst>
              <a:ext uri="{FF2B5EF4-FFF2-40B4-BE49-F238E27FC236}">
                <a16:creationId xmlns:a16="http://schemas.microsoft.com/office/drawing/2014/main" id="{CB52C11C-A3AD-884E-85F1-E870C38E274C}"/>
              </a:ext>
            </a:extLst>
          </p:cNvPr>
          <p:cNvSpPr>
            <a:spLocks noChangeArrowheads="1"/>
          </p:cNvSpPr>
          <p:nvPr/>
        </p:nvSpPr>
        <p:spPr bwMode="auto">
          <a:xfrm>
            <a:off x="5911243" y="3447016"/>
            <a:ext cx="1754188" cy="703263"/>
          </a:xfrm>
          <a:prstGeom prst="rect">
            <a:avLst/>
          </a:prstGeom>
          <a:solidFill>
            <a:schemeClr val="accent3">
              <a:lumMod val="60000"/>
              <a:lumOff val="4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Doxo</a:t>
            </a:r>
            <a:r>
              <a:rPr kumimoji="0" lang="en-US" sz="1600" b="1" i="0" u="none" strike="noStrike" kern="1200" cap="none" spc="0" normalizeH="0" baseline="30000" noProof="0" dirty="0">
                <a:ln>
                  <a:noFill/>
                </a:ln>
                <a:solidFill>
                  <a:srgbClr val="FFFFFF"/>
                </a:solidFill>
                <a:effectLst/>
                <a:uLnTx/>
                <a:uFillTx/>
                <a:latin typeface="Calibri"/>
                <a:ea typeface="+mn-ea"/>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/Epirubicin</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Cyclophosphamide</a:t>
            </a:r>
            <a:r>
              <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p>
        </p:txBody>
      </p:sp>
      <p:sp>
        <p:nvSpPr>
          <p:cNvPr id="26" name="Rectangle 28">
            <a:extLst>
              <a:ext uri="{FF2B5EF4-FFF2-40B4-BE49-F238E27FC236}">
                <a16:creationId xmlns:a16="http://schemas.microsoft.com/office/drawing/2014/main" id="{A346C7AA-30E9-D24D-8110-207488198B5F}"/>
              </a:ext>
            </a:extLst>
          </p:cNvPr>
          <p:cNvSpPr>
            <a:spLocks noChangeArrowheads="1"/>
          </p:cNvSpPr>
          <p:nvPr/>
        </p:nvSpPr>
        <p:spPr bwMode="auto">
          <a:xfrm>
            <a:off x="8701156" y="2260071"/>
            <a:ext cx="2748408" cy="703262"/>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Pembrolizumab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200 mg Q3W</a:t>
            </a:r>
          </a:p>
        </p:txBody>
      </p:sp>
      <p:sp>
        <p:nvSpPr>
          <p:cNvPr id="27" name="Rectangle 25">
            <a:extLst>
              <a:ext uri="{FF2B5EF4-FFF2-40B4-BE49-F238E27FC236}">
                <a16:creationId xmlns:a16="http://schemas.microsoft.com/office/drawing/2014/main" id="{69B3550E-7489-A444-A6AF-7EB936D35633}"/>
              </a:ext>
            </a:extLst>
          </p:cNvPr>
          <p:cNvSpPr>
            <a:spLocks noChangeArrowheads="1"/>
          </p:cNvSpPr>
          <p:nvPr/>
        </p:nvSpPr>
        <p:spPr bwMode="auto">
          <a:xfrm>
            <a:off x="8686240" y="3819092"/>
            <a:ext cx="2748408" cy="703263"/>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endParaRPr>
          </a:p>
        </p:txBody>
      </p:sp>
      <p:sp>
        <p:nvSpPr>
          <p:cNvPr id="9" name="TextBox 8">
            <a:extLst>
              <a:ext uri="{FF2B5EF4-FFF2-40B4-BE49-F238E27FC236}">
                <a16:creationId xmlns:a16="http://schemas.microsoft.com/office/drawing/2014/main" id="{F4B7E3F5-1E44-6549-A3C2-C545F0AA31DC}"/>
              </a:ext>
            </a:extLst>
          </p:cNvPr>
          <p:cNvSpPr txBox="1"/>
          <p:nvPr/>
        </p:nvSpPr>
        <p:spPr bwMode="auto">
          <a:xfrm>
            <a:off x="4783710" y="1251135"/>
            <a:ext cx="20370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Neoadjuvant Phase</a:t>
            </a:r>
          </a:p>
        </p:txBody>
      </p:sp>
      <p:sp>
        <p:nvSpPr>
          <p:cNvPr id="29" name="TextBox 28">
            <a:extLst>
              <a:ext uri="{FF2B5EF4-FFF2-40B4-BE49-F238E27FC236}">
                <a16:creationId xmlns:a16="http://schemas.microsoft.com/office/drawing/2014/main" id="{F22C2A90-7ACD-DE4F-ACAB-2D30E662D415}"/>
              </a:ext>
            </a:extLst>
          </p:cNvPr>
          <p:cNvSpPr txBox="1"/>
          <p:nvPr/>
        </p:nvSpPr>
        <p:spPr bwMode="auto">
          <a:xfrm>
            <a:off x="9147195" y="1249041"/>
            <a:ext cx="167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Adjuvant Phase</a:t>
            </a:r>
          </a:p>
        </p:txBody>
      </p:sp>
      <p:sp>
        <p:nvSpPr>
          <p:cNvPr id="10" name="TextBox 9">
            <a:extLst>
              <a:ext uri="{FF2B5EF4-FFF2-40B4-BE49-F238E27FC236}">
                <a16:creationId xmlns:a16="http://schemas.microsoft.com/office/drawing/2014/main" id="{CA71684D-3E9A-B24A-A792-5A2F8F7DBD61}"/>
              </a:ext>
            </a:extLst>
          </p:cNvPr>
          <p:cNvSpPr txBox="1"/>
          <p:nvPr/>
        </p:nvSpPr>
        <p:spPr bwMode="auto">
          <a:xfrm>
            <a:off x="4034270" y="1598865"/>
            <a:ext cx="1677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1-4 (12 wk)</a:t>
            </a:r>
          </a:p>
        </p:txBody>
      </p:sp>
      <p:sp>
        <p:nvSpPr>
          <p:cNvPr id="12" name="Rectangle 11">
            <a:extLst>
              <a:ext uri="{FF2B5EF4-FFF2-40B4-BE49-F238E27FC236}">
                <a16:creationId xmlns:a16="http://schemas.microsoft.com/office/drawing/2014/main" id="{92E6DC83-6C69-F947-9FE3-7C4B56FE551F}"/>
              </a:ext>
            </a:extLst>
          </p:cNvPr>
          <p:cNvSpPr/>
          <p:nvPr/>
        </p:nvSpPr>
        <p:spPr>
          <a:xfrm>
            <a:off x="6005944" y="1598865"/>
            <a:ext cx="1677062" cy="338554"/>
          </a:xfrm>
          <a:prstGeom prst="rect">
            <a:avLst/>
          </a:prstGeom>
        </p:spPr>
        <p:txBody>
          <a:bodyPr wrap="non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5-8 (12 wk)</a:t>
            </a:r>
          </a:p>
        </p:txBody>
      </p:sp>
      <p:sp>
        <p:nvSpPr>
          <p:cNvPr id="13" name="Rectangle 12">
            <a:extLst>
              <a:ext uri="{FF2B5EF4-FFF2-40B4-BE49-F238E27FC236}">
                <a16:creationId xmlns:a16="http://schemas.microsoft.com/office/drawing/2014/main" id="{33A84447-80F4-CE42-9F08-77CDDFCB2C1B}"/>
              </a:ext>
            </a:extLst>
          </p:cNvPr>
          <p:cNvSpPr/>
          <p:nvPr/>
        </p:nvSpPr>
        <p:spPr>
          <a:xfrm>
            <a:off x="9169958" y="1598865"/>
            <a:ext cx="1677062" cy="338554"/>
          </a:xfrm>
          <a:prstGeom prst="rect">
            <a:avLst/>
          </a:prstGeom>
        </p:spPr>
        <p:txBody>
          <a:bodyPr wrap="non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1-9 (27 wk)</a:t>
            </a:r>
          </a:p>
        </p:txBody>
      </p:sp>
      <p:sp>
        <p:nvSpPr>
          <p:cNvPr id="38" name="Line 27">
            <a:extLst>
              <a:ext uri="{FF2B5EF4-FFF2-40B4-BE49-F238E27FC236}">
                <a16:creationId xmlns:a16="http://schemas.microsoft.com/office/drawing/2014/main" id="{2271B488-7D77-5A48-A77C-E17C99A1FA77}"/>
              </a:ext>
            </a:extLst>
          </p:cNvPr>
          <p:cNvSpPr>
            <a:spLocks noChangeShapeType="1"/>
          </p:cNvSpPr>
          <p:nvPr/>
        </p:nvSpPr>
        <p:spPr bwMode="auto">
          <a:xfrm>
            <a:off x="6744730" y="1465257"/>
            <a:ext cx="117718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Line 27">
            <a:extLst>
              <a:ext uri="{FF2B5EF4-FFF2-40B4-BE49-F238E27FC236}">
                <a16:creationId xmlns:a16="http://schemas.microsoft.com/office/drawing/2014/main" id="{AF9D56F3-6145-3B46-89C4-032E40A5C01F}"/>
              </a:ext>
            </a:extLst>
          </p:cNvPr>
          <p:cNvSpPr>
            <a:spLocks noChangeShapeType="1"/>
          </p:cNvSpPr>
          <p:nvPr/>
        </p:nvSpPr>
        <p:spPr bwMode="auto">
          <a:xfrm flipH="1">
            <a:off x="3886714" y="1465258"/>
            <a:ext cx="954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Line 27">
            <a:extLst>
              <a:ext uri="{FF2B5EF4-FFF2-40B4-BE49-F238E27FC236}">
                <a16:creationId xmlns:a16="http://schemas.microsoft.com/office/drawing/2014/main" id="{38761BC6-7630-6F4D-AABF-AD0316745F57}"/>
              </a:ext>
            </a:extLst>
          </p:cNvPr>
          <p:cNvSpPr>
            <a:spLocks noChangeShapeType="1"/>
          </p:cNvSpPr>
          <p:nvPr/>
        </p:nvSpPr>
        <p:spPr bwMode="auto">
          <a:xfrm>
            <a:off x="10780271" y="1465255"/>
            <a:ext cx="85542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Line 27">
            <a:extLst>
              <a:ext uri="{FF2B5EF4-FFF2-40B4-BE49-F238E27FC236}">
                <a16:creationId xmlns:a16="http://schemas.microsoft.com/office/drawing/2014/main" id="{52925321-7E7A-F54C-94DB-C867CDC2EC40}"/>
              </a:ext>
            </a:extLst>
          </p:cNvPr>
          <p:cNvSpPr>
            <a:spLocks noChangeShapeType="1"/>
          </p:cNvSpPr>
          <p:nvPr/>
        </p:nvSpPr>
        <p:spPr bwMode="auto">
          <a:xfrm flipH="1" flipV="1">
            <a:off x="7970011" y="1465256"/>
            <a:ext cx="1177183" cy="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BA415C34-80EF-774E-9A23-B2BB5D5C683A}"/>
              </a:ext>
            </a:extLst>
          </p:cNvPr>
          <p:cNvSpPr txBox="1"/>
          <p:nvPr/>
        </p:nvSpPr>
        <p:spPr bwMode="auto">
          <a:xfrm>
            <a:off x="3202955" y="3185759"/>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cxnSp>
        <p:nvCxnSpPr>
          <p:cNvPr id="43" name="Straight Arrow Connector 42">
            <a:extLst>
              <a:ext uri="{FF2B5EF4-FFF2-40B4-BE49-F238E27FC236}">
                <a16:creationId xmlns:a16="http://schemas.microsoft.com/office/drawing/2014/main" id="{B84B1FA3-7737-E54D-B210-0009884DF4DA}"/>
              </a:ext>
            </a:extLst>
          </p:cNvPr>
          <p:cNvCxnSpPr>
            <a:cxnSpLocks/>
          </p:cNvCxnSpPr>
          <p:nvPr/>
        </p:nvCxnSpPr>
        <p:spPr bwMode="auto">
          <a:xfrm>
            <a:off x="3419068" y="2159000"/>
            <a:ext cx="0" cy="639091"/>
          </a:xfrm>
          <a:prstGeom prst="straightConnector1">
            <a:avLst/>
          </a:prstGeom>
          <a:noFill/>
          <a:ln w="19050" cap="flat" cmpd="sng" algn="ctr">
            <a:solidFill>
              <a:schemeClr val="bg1"/>
            </a:solidFill>
            <a:prstDash val="sysDash"/>
            <a:round/>
            <a:headEnd type="none" w="med" len="med"/>
            <a:tailEnd type="triangle"/>
          </a:ln>
          <a:effectLst/>
        </p:spPr>
      </p:cxnSp>
      <p:sp>
        <p:nvSpPr>
          <p:cNvPr id="16" name="TextBox 15">
            <a:extLst>
              <a:ext uri="{FF2B5EF4-FFF2-40B4-BE49-F238E27FC236}">
                <a16:creationId xmlns:a16="http://schemas.microsoft.com/office/drawing/2014/main" id="{68470C70-18AC-CD46-9D86-040FD45D062F}"/>
              </a:ext>
            </a:extLst>
          </p:cNvPr>
          <p:cNvSpPr txBox="1"/>
          <p:nvPr/>
        </p:nvSpPr>
        <p:spPr bwMode="auto">
          <a:xfrm>
            <a:off x="1052952" y="1465258"/>
            <a:ext cx="24939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nodal status, tumor size, carboplatin schedule</a:t>
            </a:r>
          </a:p>
        </p:txBody>
      </p:sp>
      <p:sp>
        <p:nvSpPr>
          <p:cNvPr id="18" name="TextBox 17">
            <a:extLst>
              <a:ext uri="{FF2B5EF4-FFF2-40B4-BE49-F238E27FC236}">
                <a16:creationId xmlns:a16="http://schemas.microsoft.com/office/drawing/2014/main" id="{5BCA4F67-B664-2D4D-9FA9-6181836913EE}"/>
              </a:ext>
            </a:extLst>
          </p:cNvPr>
          <p:cNvSpPr txBox="1"/>
          <p:nvPr/>
        </p:nvSpPr>
        <p:spPr bwMode="auto">
          <a:xfrm>
            <a:off x="7768562" y="3218711"/>
            <a:ext cx="8656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Surgery </a:t>
            </a:r>
          </a:p>
        </p:txBody>
      </p:sp>
      <p:sp>
        <p:nvSpPr>
          <p:cNvPr id="51" name="Text Box 11">
            <a:extLst>
              <a:ext uri="{FF2B5EF4-FFF2-40B4-BE49-F238E27FC236}">
                <a16:creationId xmlns:a16="http://schemas.microsoft.com/office/drawing/2014/main" id="{04DF91F0-DEE5-624B-B975-7C777CD33EEA}"/>
              </a:ext>
            </a:extLst>
          </p:cNvPr>
          <p:cNvSpPr txBox="1">
            <a:spLocks noChangeArrowheads="1"/>
          </p:cNvSpPr>
          <p:nvPr/>
        </p:nvSpPr>
        <p:spPr bwMode="auto">
          <a:xfrm>
            <a:off x="405253" y="636103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Schmid. NEJM. 2022;386:556. NCT03036488.</a:t>
            </a:r>
          </a:p>
        </p:txBody>
      </p:sp>
      <p:sp>
        <p:nvSpPr>
          <p:cNvPr id="36" name="Line 30">
            <a:extLst>
              <a:ext uri="{FF2B5EF4-FFF2-40B4-BE49-F238E27FC236}">
                <a16:creationId xmlns:a16="http://schemas.microsoft.com/office/drawing/2014/main" id="{5EE3186B-5E2B-4042-A91A-B4F230DA5350}"/>
              </a:ext>
            </a:extLst>
          </p:cNvPr>
          <p:cNvSpPr>
            <a:spLocks noChangeShapeType="1"/>
          </p:cNvSpPr>
          <p:nvPr/>
        </p:nvSpPr>
        <p:spPr bwMode="auto">
          <a:xfrm rot="16200000">
            <a:off x="8201373" y="2170937"/>
            <a:ext cx="0" cy="88153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Content Placeholder 3">
            <a:extLst>
              <a:ext uri="{FF2B5EF4-FFF2-40B4-BE49-F238E27FC236}">
                <a16:creationId xmlns:a16="http://schemas.microsoft.com/office/drawing/2014/main" id="{9958F294-F647-393F-3444-3C61001FD8E2}"/>
              </a:ext>
            </a:extLst>
          </p:cNvPr>
          <p:cNvSpPr txBox="1">
            <a:spLocks/>
          </p:cNvSpPr>
          <p:nvPr/>
        </p:nvSpPr>
        <p:spPr>
          <a:xfrm>
            <a:off x="5758845" y="5366490"/>
            <a:ext cx="5723359" cy="8899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85750" marR="0" lvl="0" indent="-285750" algn="l" defTabSz="914400" rtl="0" eaLnBrk="0" fontAlgn="base" latinLnBrk="0" hangingPunct="0">
              <a:lnSpc>
                <a:spcPct val="100000"/>
              </a:lnSpc>
              <a:spcBef>
                <a:spcPts val="5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Secondary endpoints: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pCR (ypT0 ypN0 and ypT0/Tis), OS, EFS, AE</a:t>
            </a:r>
          </a:p>
          <a:p>
            <a:pPr marL="285750" marR="0" lvl="0" indent="-285750" algn="l" defTabSz="914400" rtl="0" eaLnBrk="0" fontAlgn="base" latinLnBrk="0" hangingPunct="0">
              <a:lnSpc>
                <a:spcPct val="100000"/>
              </a:lnSpc>
              <a:spcBef>
                <a:spcPts val="5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Exploratory endpoints: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RCB, pCR by subgroups,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 by pCR</a:t>
            </a:r>
          </a:p>
        </p:txBody>
      </p:sp>
      <p:sp>
        <p:nvSpPr>
          <p:cNvPr id="45" name="Text Box 30">
            <a:extLst>
              <a:ext uri="{FF2B5EF4-FFF2-40B4-BE49-F238E27FC236}">
                <a16:creationId xmlns:a16="http://schemas.microsoft.com/office/drawing/2014/main" id="{72DFE82C-5C2F-C91B-A851-E4DB1976EE39}"/>
              </a:ext>
            </a:extLst>
          </p:cNvPr>
          <p:cNvSpPr txBox="1">
            <a:spLocks noChangeArrowheads="1"/>
          </p:cNvSpPr>
          <p:nvPr/>
        </p:nvSpPr>
        <p:spPr bwMode="auto">
          <a:xfrm>
            <a:off x="3874482" y="4879102"/>
            <a:ext cx="4047430"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*AUC 5 Q3W or AUC 1.5 QW.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QW.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Q3W.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Q3W.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Q3W.</a:t>
            </a:r>
          </a:p>
        </p:txBody>
      </p:sp>
    </p:spTree>
    <p:extLst>
      <p:ext uri="{BB962C8B-B14F-4D97-AF65-F5344CB8AC3E}">
        <p14:creationId xmlns:p14="http://schemas.microsoft.com/office/powerpoint/2010/main" val="3977442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E642-EDA7-F71D-F863-10C6313B875C}"/>
              </a:ext>
            </a:extLst>
          </p:cNvPr>
          <p:cNvSpPr>
            <a:spLocks noGrp="1"/>
          </p:cNvSpPr>
          <p:nvPr>
            <p:ph type="title"/>
          </p:nvPr>
        </p:nvSpPr>
        <p:spPr/>
        <p:txBody>
          <a:bodyPr/>
          <a:lstStyle/>
          <a:p>
            <a:r>
              <a:rPr lang="en-US" dirty="0"/>
              <a:t>KEYNOTE-522: Baseline Characteristics</a:t>
            </a:r>
          </a:p>
        </p:txBody>
      </p:sp>
      <p:sp>
        <p:nvSpPr>
          <p:cNvPr id="3" name="Text Box 15">
            <a:extLst>
              <a:ext uri="{FF2B5EF4-FFF2-40B4-BE49-F238E27FC236}">
                <a16:creationId xmlns:a16="http://schemas.microsoft.com/office/drawing/2014/main" id="{7B923C67-18A7-6158-E6E9-48368D7CDFAE}"/>
              </a:ext>
            </a:extLst>
          </p:cNvPr>
          <p:cNvSpPr txBox="1">
            <a:spLocks noChangeArrowheads="1"/>
          </p:cNvSpPr>
          <p:nvPr/>
        </p:nvSpPr>
        <p:spPr bwMode="auto">
          <a:xfrm>
            <a:off x="412751" y="6362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chemeClr val="bg2"/>
                </a:solidFill>
                <a:latin typeface="Calibri" panose="020F0502020204030204" pitchFamily="34" charset="0"/>
              </a:rPr>
              <a:t>Schmid. ESMO 2023. Abstr LBA18.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
            <a:extLst>
              <a:ext uri="{FF2B5EF4-FFF2-40B4-BE49-F238E27FC236}">
                <a16:creationId xmlns:a16="http://schemas.microsoft.com/office/drawing/2014/main" id="{8FF5819F-B4A7-78DA-5CEA-5730406C4542}"/>
              </a:ext>
            </a:extLst>
          </p:cNvPr>
          <p:cNvGraphicFramePr>
            <a:graphicFrameLocks/>
          </p:cNvGraphicFramePr>
          <p:nvPr>
            <p:extLst>
              <p:ext uri="{D42A27DB-BD31-4B8C-83A1-F6EECF244321}">
                <p14:modId xmlns:p14="http://schemas.microsoft.com/office/powerpoint/2010/main" val="3849284192"/>
              </p:ext>
            </p:extLst>
          </p:nvPr>
        </p:nvGraphicFramePr>
        <p:xfrm>
          <a:off x="727076" y="1446917"/>
          <a:ext cx="10735056" cy="4480672"/>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595959"/>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 CT </a:t>
                      </a:r>
                      <a:r>
                        <a:rPr kumimoji="0" lang="en-US" sz="1800" b="1" i="0" u="none" strike="noStrike" cap="none" normalizeH="0" baseline="0" dirty="0">
                          <a:ln>
                            <a:noFill/>
                          </a:ln>
                          <a:solidFill>
                            <a:schemeClr val="tx1"/>
                          </a:solidFill>
                          <a:effectLst/>
                          <a:latin typeface="Segoe UI Symbol" panose="020B0502040204020203" pitchFamily="34" charset="0"/>
                          <a:ea typeface="Segoe UI Symbol" panose="020B0502040204020203" pitchFamily="34" charset="0"/>
                        </a:rPr>
                        <a:t>→</a:t>
                      </a:r>
                      <a:r>
                        <a:rPr kumimoji="0" lang="en-US" sz="1800" b="1" i="0" u="none" strike="noStrike" cap="none" normalizeH="0" baseline="0" dirty="0">
                          <a:ln>
                            <a:noFill/>
                          </a:ln>
                          <a:solidFill>
                            <a:schemeClr val="tx1"/>
                          </a:solidFill>
                          <a:effectLst/>
                          <a:latin typeface="Calibri" panose="020F0502020204030204" pitchFamily="34" charset="0"/>
                        </a:rPr>
                        <a:t> 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CT </a:t>
                      </a:r>
                      <a:r>
                        <a:rPr kumimoji="0" lang="en-US" sz="1800" b="1" i="0" u="none" strike="noStrike" cap="none" normalizeH="0" baseline="0" dirty="0">
                          <a:ln>
                            <a:noFill/>
                          </a:ln>
                          <a:solidFill>
                            <a:schemeClr val="tx1"/>
                          </a:solidFill>
                          <a:effectLst/>
                          <a:latin typeface="Segoe UI Symbol" panose="020B0502040204020203" pitchFamily="34" charset="0"/>
                          <a:ea typeface="Segoe UI Symbol" panose="020B0502040204020203" pitchFamily="34" charset="0"/>
                        </a:rPr>
                        <a:t>→</a:t>
                      </a:r>
                      <a:r>
                        <a:rPr kumimoji="0" lang="en-US" sz="1800" b="1" i="0" u="none" strike="noStrike" cap="none" normalizeH="0" baseline="0" dirty="0">
                          <a:ln>
                            <a:noFill/>
                          </a:ln>
                          <a:solidFill>
                            <a:schemeClr val="tx1"/>
                          </a:solidFill>
                          <a:effectLst/>
                          <a:latin typeface="Calibri" panose="020F0502020204030204" pitchFamily="34" charset="0"/>
                        </a:rPr>
                        <a:t>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(22-80)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(24-79)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positive (CPS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656 (83.7)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317 (81.3)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Carboplatin schedule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QW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Q3W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449 (57.3)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335 (42.7)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223 (57.2)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167 (42.8)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5627544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Tumor size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T1/T2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T3/T4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580 (74.0)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204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290 (74.4)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34544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Nodal involvement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405 (51.7)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379 (48.3)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200 (51.3)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190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42709355"/>
                  </a:ext>
                </a:extLst>
              </a:tr>
            </a:tbl>
          </a:graphicData>
        </a:graphic>
      </p:graphicFrame>
      <p:sp>
        <p:nvSpPr>
          <p:cNvPr id="7" name="Text Box 30">
            <a:extLst>
              <a:ext uri="{FF2B5EF4-FFF2-40B4-BE49-F238E27FC236}">
                <a16:creationId xmlns:a16="http://schemas.microsoft.com/office/drawing/2014/main" id="{29890F67-AE29-B0D2-70D7-4075E53D0A52}"/>
              </a:ext>
            </a:extLst>
          </p:cNvPr>
          <p:cNvSpPr txBox="1">
            <a:spLocks noChangeArrowheads="1"/>
          </p:cNvSpPr>
          <p:nvPr/>
        </p:nvSpPr>
        <p:spPr bwMode="auto">
          <a:xfrm>
            <a:off x="727077" y="593092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*Centrally assessed using PD-L1 IHC 22C3 pharmDx assay.</a:t>
            </a:r>
          </a:p>
        </p:txBody>
      </p:sp>
    </p:spTree>
    <p:extLst>
      <p:ext uri="{BB962C8B-B14F-4D97-AF65-F5344CB8AC3E}">
        <p14:creationId xmlns:p14="http://schemas.microsoft.com/office/powerpoint/2010/main" val="2627915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F475A-38CE-2EFC-1CA0-DD092B37C830}"/>
              </a:ext>
            </a:extLst>
          </p:cNvPr>
          <p:cNvSpPr>
            <a:spLocks noGrp="1"/>
          </p:cNvSpPr>
          <p:nvPr>
            <p:ph type="title"/>
          </p:nvPr>
        </p:nvSpPr>
        <p:spPr/>
        <p:txBody>
          <a:bodyPr/>
          <a:lstStyle/>
          <a:p>
            <a:r>
              <a:rPr lang="en-US" dirty="0"/>
              <a:t>KEYNOTE-522: pCR at Median Follow-up of 15.5 Mo</a:t>
            </a:r>
            <a:br>
              <a:rPr lang="en-US" dirty="0"/>
            </a:br>
            <a:r>
              <a:rPr lang="en-US" dirty="0"/>
              <a:t>(Interim Analysis 1)</a:t>
            </a:r>
          </a:p>
        </p:txBody>
      </p:sp>
      <p:sp>
        <p:nvSpPr>
          <p:cNvPr id="4" name="Text Box 15">
            <a:extLst>
              <a:ext uri="{FF2B5EF4-FFF2-40B4-BE49-F238E27FC236}">
                <a16:creationId xmlns:a16="http://schemas.microsoft.com/office/drawing/2014/main" id="{1FF679F2-725E-CA22-CB76-3892CA544C10}"/>
              </a:ext>
            </a:extLst>
          </p:cNvPr>
          <p:cNvSpPr txBox="1">
            <a:spLocks noChangeArrowheads="1"/>
          </p:cNvSpPr>
          <p:nvPr/>
        </p:nvSpPr>
        <p:spPr bwMode="auto">
          <a:xfrm>
            <a:off x="412751" y="637384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Schmid. NEJM. 2020;382:810.</a:t>
            </a:r>
          </a:p>
        </p:txBody>
      </p:sp>
      <p:sp>
        <p:nvSpPr>
          <p:cNvPr id="7" name="Rectangle 5">
            <a:extLst>
              <a:ext uri="{FF2B5EF4-FFF2-40B4-BE49-F238E27FC236}">
                <a16:creationId xmlns:a16="http://schemas.microsoft.com/office/drawing/2014/main" id="{3E6BB648-0CB6-61DA-8C02-47CE58826F4B}"/>
              </a:ext>
            </a:extLst>
          </p:cNvPr>
          <p:cNvSpPr>
            <a:spLocks noChangeArrowheads="1"/>
          </p:cNvSpPr>
          <p:nvPr/>
        </p:nvSpPr>
        <p:spPr bwMode="auto">
          <a:xfrm>
            <a:off x="1414463" y="3395663"/>
            <a:ext cx="1247775" cy="2422525"/>
          </a:xfrm>
          <a:prstGeom prst="rect">
            <a:avLst/>
          </a:prstGeom>
          <a:solidFill>
            <a:srgbClr val="015873"/>
          </a:solidFill>
          <a:ln>
            <a:solidFill>
              <a:srgbClr val="000000"/>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8" name="Rectangle 6">
            <a:extLst>
              <a:ext uri="{FF2B5EF4-FFF2-40B4-BE49-F238E27FC236}">
                <a16:creationId xmlns:a16="http://schemas.microsoft.com/office/drawing/2014/main" id="{338868D9-C30A-C1A3-879E-00B4FDBE8F6B}"/>
              </a:ext>
            </a:extLst>
          </p:cNvPr>
          <p:cNvSpPr>
            <a:spLocks noChangeArrowheads="1"/>
          </p:cNvSpPr>
          <p:nvPr/>
        </p:nvSpPr>
        <p:spPr bwMode="auto">
          <a:xfrm>
            <a:off x="3236913" y="3903663"/>
            <a:ext cx="1247775" cy="1914525"/>
          </a:xfrm>
          <a:prstGeom prst="rect">
            <a:avLst/>
          </a:prstGeom>
          <a:solidFill>
            <a:srgbClr val="E1471D"/>
          </a:solidFill>
          <a:ln>
            <a:solidFill>
              <a:srgbClr val="000000"/>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00F640A1-127A-E360-BA00-F65424DE57B2}"/>
              </a:ext>
            </a:extLst>
          </p:cNvPr>
          <p:cNvSpPr txBox="1"/>
          <p:nvPr/>
        </p:nvSpPr>
        <p:spPr>
          <a:xfrm>
            <a:off x="1389138" y="1529193"/>
            <a:ext cx="3703001" cy="307777"/>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600" cap="none" spc="30" normalizeH="0" baseline="0" noProof="0" dirty="0">
                <a:ln>
                  <a:noFill/>
                </a:ln>
                <a:solidFill>
                  <a:prstClr val="black"/>
                </a:solidFill>
                <a:effectLst/>
                <a:uLnTx/>
                <a:uFillTx/>
                <a:latin typeface="Calibri" panose="020F0502020204030204"/>
                <a:ea typeface="+mn-ea"/>
                <a:cs typeface="+mn-cs"/>
              </a:rPr>
              <a:t>Primary Endpoint: ypT0/Tis ypN0 </a:t>
            </a:r>
          </a:p>
        </p:txBody>
      </p:sp>
      <p:sp>
        <p:nvSpPr>
          <p:cNvPr id="10" name="TextBox 9">
            <a:extLst>
              <a:ext uri="{FF2B5EF4-FFF2-40B4-BE49-F238E27FC236}">
                <a16:creationId xmlns:a16="http://schemas.microsoft.com/office/drawing/2014/main" id="{05420B02-2FAF-565B-C7B2-11AEAB7A8215}"/>
              </a:ext>
            </a:extLst>
          </p:cNvPr>
          <p:cNvSpPr txBox="1"/>
          <p:nvPr/>
        </p:nvSpPr>
        <p:spPr>
          <a:xfrm>
            <a:off x="1782179" y="2931280"/>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64.8%</a:t>
            </a:r>
          </a:p>
        </p:txBody>
      </p:sp>
      <p:sp>
        <p:nvSpPr>
          <p:cNvPr id="11" name="TextBox 10">
            <a:extLst>
              <a:ext uri="{FF2B5EF4-FFF2-40B4-BE49-F238E27FC236}">
                <a16:creationId xmlns:a16="http://schemas.microsoft.com/office/drawing/2014/main" id="{750AF1CE-9315-54A3-2927-C61C114862A0}"/>
              </a:ext>
            </a:extLst>
          </p:cNvPr>
          <p:cNvSpPr txBox="1"/>
          <p:nvPr/>
        </p:nvSpPr>
        <p:spPr>
          <a:xfrm>
            <a:off x="3536819" y="3337171"/>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51.2%</a:t>
            </a:r>
          </a:p>
        </p:txBody>
      </p:sp>
      <p:grpSp>
        <p:nvGrpSpPr>
          <p:cNvPr id="12" name="Group 11">
            <a:extLst>
              <a:ext uri="{FF2B5EF4-FFF2-40B4-BE49-F238E27FC236}">
                <a16:creationId xmlns:a16="http://schemas.microsoft.com/office/drawing/2014/main" id="{773E854F-67F7-DBE5-0FC1-35E6155BC611}"/>
              </a:ext>
            </a:extLst>
          </p:cNvPr>
          <p:cNvGrpSpPr/>
          <p:nvPr/>
        </p:nvGrpSpPr>
        <p:grpSpPr>
          <a:xfrm>
            <a:off x="2053087" y="2706929"/>
            <a:ext cx="1783880" cy="604954"/>
            <a:chOff x="2082188" y="2974554"/>
            <a:chExt cx="1408323" cy="604954"/>
          </a:xfrm>
        </p:grpSpPr>
        <p:cxnSp>
          <p:nvCxnSpPr>
            <p:cNvPr id="13" name="Straight Connector 12">
              <a:extLst>
                <a:ext uri="{FF2B5EF4-FFF2-40B4-BE49-F238E27FC236}">
                  <a16:creationId xmlns:a16="http://schemas.microsoft.com/office/drawing/2014/main" id="{242A3E11-1FF0-1753-8EC4-822BFB4ACA7D}"/>
                </a:ext>
              </a:extLst>
            </p:cNvPr>
            <p:cNvCxnSpPr/>
            <p:nvPr/>
          </p:nvCxnSpPr>
          <p:spPr>
            <a:xfrm flipV="1">
              <a:off x="2082188" y="2974554"/>
              <a:ext cx="0" cy="224351"/>
            </a:xfrm>
            <a:prstGeom prst="line">
              <a:avLst/>
            </a:prstGeom>
            <a:noFill/>
            <a:ln w="28575" cap="flat" cmpd="sng" algn="ctr">
              <a:solidFill>
                <a:sysClr val="windowText" lastClr="000000"/>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81BECD6-EFD9-CB69-65A9-FFB1A91F41AE}"/>
                </a:ext>
              </a:extLst>
            </p:cNvPr>
            <p:cNvCxnSpPr>
              <a:cxnSpLocks/>
            </p:cNvCxnSpPr>
            <p:nvPr/>
          </p:nvCxnSpPr>
          <p:spPr>
            <a:xfrm flipV="1">
              <a:off x="3490511" y="2974554"/>
              <a:ext cx="0" cy="604954"/>
            </a:xfrm>
            <a:prstGeom prst="line">
              <a:avLst/>
            </a:prstGeom>
            <a:noFill/>
            <a:ln w="28575" cap="flat" cmpd="sng" algn="ctr">
              <a:solidFill>
                <a:sysClr val="windowText" lastClr="000000"/>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D55C31B-0ADD-F294-DD12-40EA853E167B}"/>
                </a:ext>
              </a:extLst>
            </p:cNvPr>
            <p:cNvCxnSpPr/>
            <p:nvPr/>
          </p:nvCxnSpPr>
          <p:spPr>
            <a:xfrm>
              <a:off x="2082188" y="2974554"/>
              <a:ext cx="1408323" cy="0"/>
            </a:xfrm>
            <a:prstGeom prst="line">
              <a:avLst/>
            </a:prstGeom>
            <a:noFill/>
            <a:ln w="28575" cap="flat" cmpd="sng" algn="ctr">
              <a:solidFill>
                <a:sysClr val="windowText" lastClr="000000"/>
              </a:solidFill>
              <a:prstDash val="solid"/>
              <a:round/>
              <a:headEnd type="none" w="med" len="med"/>
              <a:tailEnd type="none" w="med" len="med"/>
            </a:ln>
            <a:effectLst/>
          </p:spPr>
        </p:cxnSp>
      </p:grpSp>
      <p:sp>
        <p:nvSpPr>
          <p:cNvPr id="16" name="TextBox 15">
            <a:extLst>
              <a:ext uri="{FF2B5EF4-FFF2-40B4-BE49-F238E27FC236}">
                <a16:creationId xmlns:a16="http://schemas.microsoft.com/office/drawing/2014/main" id="{83CB1818-ACBF-0005-370C-5829AED41872}"/>
              </a:ext>
            </a:extLst>
          </p:cNvPr>
          <p:cNvSpPr txBox="1"/>
          <p:nvPr/>
        </p:nvSpPr>
        <p:spPr>
          <a:xfrm>
            <a:off x="5978106" y="1529192"/>
            <a:ext cx="5772708" cy="307777"/>
          </a:xfrm>
          <a:prstGeom prst="rect">
            <a:avLst/>
          </a:prstGeom>
          <a:noFill/>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600" cap="none" spc="30" normalizeH="0" baseline="0" noProof="0" dirty="0">
                <a:ln>
                  <a:noFill/>
                </a:ln>
                <a:solidFill>
                  <a:prstClr val="black"/>
                </a:solidFill>
                <a:effectLst/>
                <a:uLnTx/>
                <a:uFillTx/>
                <a:latin typeface="Calibri" panose="020F0502020204030204"/>
                <a:ea typeface="+mn-ea"/>
                <a:cs typeface="+mn-cs"/>
              </a:rPr>
              <a:t>By PD-L1 Status: ypT0/Tis ypN0</a:t>
            </a:r>
          </a:p>
        </p:txBody>
      </p:sp>
      <p:sp>
        <p:nvSpPr>
          <p:cNvPr id="17" name="TextBox 16">
            <a:extLst>
              <a:ext uri="{FF2B5EF4-FFF2-40B4-BE49-F238E27FC236}">
                <a16:creationId xmlns:a16="http://schemas.microsoft.com/office/drawing/2014/main" id="{BA951BA6-6CF9-AF57-E73F-30CC849061B8}"/>
              </a:ext>
            </a:extLst>
          </p:cNvPr>
          <p:cNvSpPr txBox="1"/>
          <p:nvPr/>
        </p:nvSpPr>
        <p:spPr>
          <a:xfrm>
            <a:off x="6478573" y="2742702"/>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68.9%</a:t>
            </a:r>
          </a:p>
        </p:txBody>
      </p:sp>
      <p:sp>
        <p:nvSpPr>
          <p:cNvPr id="18" name="TextBox 17">
            <a:extLst>
              <a:ext uri="{FF2B5EF4-FFF2-40B4-BE49-F238E27FC236}">
                <a16:creationId xmlns:a16="http://schemas.microsoft.com/office/drawing/2014/main" id="{D1ED833E-F830-A0BE-57E9-632CC7731D48}"/>
              </a:ext>
            </a:extLst>
          </p:cNvPr>
          <p:cNvSpPr txBox="1"/>
          <p:nvPr/>
        </p:nvSpPr>
        <p:spPr>
          <a:xfrm>
            <a:off x="7913787" y="3176874"/>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54.9%</a:t>
            </a:r>
          </a:p>
        </p:txBody>
      </p:sp>
      <p:grpSp>
        <p:nvGrpSpPr>
          <p:cNvPr id="19" name="Group 18">
            <a:extLst>
              <a:ext uri="{FF2B5EF4-FFF2-40B4-BE49-F238E27FC236}">
                <a16:creationId xmlns:a16="http://schemas.microsoft.com/office/drawing/2014/main" id="{46414D7A-6282-5C07-00F5-275B1391563D}"/>
              </a:ext>
            </a:extLst>
          </p:cNvPr>
          <p:cNvGrpSpPr/>
          <p:nvPr/>
        </p:nvGrpSpPr>
        <p:grpSpPr>
          <a:xfrm>
            <a:off x="6749218" y="2492473"/>
            <a:ext cx="1408323" cy="604954"/>
            <a:chOff x="2082188" y="2974554"/>
            <a:chExt cx="1408323" cy="604954"/>
          </a:xfrm>
        </p:grpSpPr>
        <p:cxnSp>
          <p:nvCxnSpPr>
            <p:cNvPr id="20" name="Straight Connector 19">
              <a:extLst>
                <a:ext uri="{FF2B5EF4-FFF2-40B4-BE49-F238E27FC236}">
                  <a16:creationId xmlns:a16="http://schemas.microsoft.com/office/drawing/2014/main" id="{80D87315-0681-FFF3-BBA5-1CD9800F6E03}"/>
                </a:ext>
              </a:extLst>
            </p:cNvPr>
            <p:cNvCxnSpPr/>
            <p:nvPr/>
          </p:nvCxnSpPr>
          <p:spPr>
            <a:xfrm flipV="1">
              <a:off x="2082188" y="2974554"/>
              <a:ext cx="0" cy="224351"/>
            </a:xfrm>
            <a:prstGeom prst="line">
              <a:avLst/>
            </a:prstGeom>
            <a:noFill/>
            <a:ln w="28575" cap="flat" cmpd="sng" algn="ctr">
              <a:solidFill>
                <a:srgbClr val="000000"/>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DED12EC-B9AD-BD95-A572-E4222B22428A}"/>
                </a:ext>
              </a:extLst>
            </p:cNvPr>
            <p:cNvCxnSpPr>
              <a:cxnSpLocks/>
            </p:cNvCxnSpPr>
            <p:nvPr/>
          </p:nvCxnSpPr>
          <p:spPr>
            <a:xfrm flipV="1">
              <a:off x="3490511" y="2974554"/>
              <a:ext cx="0" cy="604954"/>
            </a:xfrm>
            <a:prstGeom prst="line">
              <a:avLst/>
            </a:prstGeom>
            <a:noFill/>
            <a:ln w="28575" cap="flat" cmpd="sng" algn="ctr">
              <a:solidFill>
                <a:srgbClr val="000000"/>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21DF280-0D7C-BDB9-6869-837CCD276E1E}"/>
                </a:ext>
              </a:extLst>
            </p:cNvPr>
            <p:cNvCxnSpPr/>
            <p:nvPr/>
          </p:nvCxnSpPr>
          <p:spPr>
            <a:xfrm>
              <a:off x="2082188" y="2974554"/>
              <a:ext cx="1408323" cy="0"/>
            </a:xfrm>
            <a:prstGeom prst="line">
              <a:avLst/>
            </a:prstGeom>
            <a:noFill/>
            <a:ln w="28575" cap="flat" cmpd="sng" algn="ctr">
              <a:solidFill>
                <a:srgbClr val="000000"/>
              </a:solidFill>
              <a:prstDash val="solid"/>
              <a:round/>
              <a:headEnd type="none" w="med" len="med"/>
              <a:tailEnd type="none" w="med" len="med"/>
            </a:ln>
            <a:effectLst/>
          </p:spPr>
        </p:cxnSp>
      </p:grpSp>
      <p:sp>
        <p:nvSpPr>
          <p:cNvPr id="23" name="TextBox 22">
            <a:extLst>
              <a:ext uri="{FF2B5EF4-FFF2-40B4-BE49-F238E27FC236}">
                <a16:creationId xmlns:a16="http://schemas.microsoft.com/office/drawing/2014/main" id="{27786DF0-4778-6BFB-C534-4A3854096877}"/>
              </a:ext>
            </a:extLst>
          </p:cNvPr>
          <p:cNvSpPr txBox="1"/>
          <p:nvPr/>
        </p:nvSpPr>
        <p:spPr>
          <a:xfrm>
            <a:off x="6367008" y="2041710"/>
            <a:ext cx="2121040" cy="430887"/>
          </a:xfrm>
          <a:prstGeom prst="rect">
            <a:avLst/>
          </a:prstGeom>
          <a:noFill/>
        </p:spPr>
        <p:txBody>
          <a:bodyPr wrap="squar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l-GR"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Δ </a:t>
            </a:r>
            <a:r>
              <a:rPr kumimoji="0" lang="en-US"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p>
        </p:txBody>
      </p:sp>
      <p:sp>
        <p:nvSpPr>
          <p:cNvPr id="24" name="TextBox 23">
            <a:extLst>
              <a:ext uri="{FF2B5EF4-FFF2-40B4-BE49-F238E27FC236}">
                <a16:creationId xmlns:a16="http://schemas.microsoft.com/office/drawing/2014/main" id="{147E33D8-F97B-0E01-7C6F-E56BF2C8050B}"/>
              </a:ext>
            </a:extLst>
          </p:cNvPr>
          <p:cNvSpPr txBox="1"/>
          <p:nvPr/>
        </p:nvSpPr>
        <p:spPr>
          <a:xfrm>
            <a:off x="9340604" y="3309760"/>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45.3%</a:t>
            </a:r>
          </a:p>
        </p:txBody>
      </p:sp>
      <p:sp>
        <p:nvSpPr>
          <p:cNvPr id="25" name="TextBox 24">
            <a:extLst>
              <a:ext uri="{FF2B5EF4-FFF2-40B4-BE49-F238E27FC236}">
                <a16:creationId xmlns:a16="http://schemas.microsoft.com/office/drawing/2014/main" id="{2CBD7637-4957-EF23-9598-35BC25E831E5}"/>
              </a:ext>
            </a:extLst>
          </p:cNvPr>
          <p:cNvSpPr txBox="1"/>
          <p:nvPr/>
        </p:nvSpPr>
        <p:spPr>
          <a:xfrm>
            <a:off x="10775816" y="3688972"/>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30.3%</a:t>
            </a:r>
          </a:p>
        </p:txBody>
      </p:sp>
      <p:grpSp>
        <p:nvGrpSpPr>
          <p:cNvPr id="26" name="Group 25">
            <a:extLst>
              <a:ext uri="{FF2B5EF4-FFF2-40B4-BE49-F238E27FC236}">
                <a16:creationId xmlns:a16="http://schemas.microsoft.com/office/drawing/2014/main" id="{74B8D110-6C80-C2F2-28C0-253994CE60F5}"/>
              </a:ext>
            </a:extLst>
          </p:cNvPr>
          <p:cNvGrpSpPr/>
          <p:nvPr/>
        </p:nvGrpSpPr>
        <p:grpSpPr>
          <a:xfrm>
            <a:off x="9599132" y="3032051"/>
            <a:ext cx="1408323" cy="604954"/>
            <a:chOff x="2082188" y="2974554"/>
            <a:chExt cx="1408323" cy="604954"/>
          </a:xfrm>
        </p:grpSpPr>
        <p:cxnSp>
          <p:nvCxnSpPr>
            <p:cNvPr id="27" name="Straight Connector 26">
              <a:extLst>
                <a:ext uri="{FF2B5EF4-FFF2-40B4-BE49-F238E27FC236}">
                  <a16:creationId xmlns:a16="http://schemas.microsoft.com/office/drawing/2014/main" id="{76DAE360-B053-AA16-FD0C-EF8194F97F12}"/>
                </a:ext>
              </a:extLst>
            </p:cNvPr>
            <p:cNvCxnSpPr/>
            <p:nvPr/>
          </p:nvCxnSpPr>
          <p:spPr>
            <a:xfrm flipV="1">
              <a:off x="2082188" y="2974554"/>
              <a:ext cx="0" cy="224351"/>
            </a:xfrm>
            <a:prstGeom prst="line">
              <a:avLst/>
            </a:prstGeom>
            <a:noFill/>
            <a:ln w="28575" cap="flat" cmpd="sng" algn="ctr">
              <a:solidFill>
                <a:srgbClr val="000000"/>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5A8871E-FF1D-74D8-9B61-D57FF6B52C12}"/>
                </a:ext>
              </a:extLst>
            </p:cNvPr>
            <p:cNvCxnSpPr>
              <a:cxnSpLocks/>
            </p:cNvCxnSpPr>
            <p:nvPr/>
          </p:nvCxnSpPr>
          <p:spPr>
            <a:xfrm flipV="1">
              <a:off x="3490511" y="2974554"/>
              <a:ext cx="0" cy="604954"/>
            </a:xfrm>
            <a:prstGeom prst="line">
              <a:avLst/>
            </a:prstGeom>
            <a:noFill/>
            <a:ln w="28575" cap="flat" cmpd="sng" algn="ctr">
              <a:solidFill>
                <a:srgbClr val="000000"/>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08B5213-34C8-A043-7C6A-74CC687B9CF3}"/>
                </a:ext>
              </a:extLst>
            </p:cNvPr>
            <p:cNvCxnSpPr/>
            <p:nvPr/>
          </p:nvCxnSpPr>
          <p:spPr>
            <a:xfrm>
              <a:off x="2082188" y="2974554"/>
              <a:ext cx="1408323" cy="0"/>
            </a:xfrm>
            <a:prstGeom prst="line">
              <a:avLst/>
            </a:prstGeom>
            <a:noFill/>
            <a:ln w="28575" cap="flat" cmpd="sng" algn="ctr">
              <a:solidFill>
                <a:srgbClr val="000000"/>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AB80B5E4-7F78-4DE3-98FD-A3A8A572367B}"/>
              </a:ext>
            </a:extLst>
          </p:cNvPr>
          <p:cNvSpPr txBox="1"/>
          <p:nvPr/>
        </p:nvSpPr>
        <p:spPr>
          <a:xfrm>
            <a:off x="9177831" y="2583351"/>
            <a:ext cx="2121040" cy="430887"/>
          </a:xfrm>
          <a:prstGeom prst="rect">
            <a:avLst/>
          </a:prstGeom>
          <a:noFill/>
        </p:spPr>
        <p:txBody>
          <a:bodyPr wrap="squar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l-GR"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Δ </a:t>
            </a:r>
            <a:r>
              <a:rPr kumimoji="0" lang="en-US"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31" name="TextBox 30">
            <a:extLst>
              <a:ext uri="{FF2B5EF4-FFF2-40B4-BE49-F238E27FC236}">
                <a16:creationId xmlns:a16="http://schemas.microsoft.com/office/drawing/2014/main" id="{B8DC97C7-B88F-53B9-DCEB-6B6944418D40}"/>
              </a:ext>
            </a:extLst>
          </p:cNvPr>
          <p:cNvSpPr txBox="1"/>
          <p:nvPr/>
        </p:nvSpPr>
        <p:spPr>
          <a:xfrm>
            <a:off x="1645101" y="5445354"/>
            <a:ext cx="730649"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260/401</a:t>
            </a:r>
          </a:p>
        </p:txBody>
      </p:sp>
      <p:sp>
        <p:nvSpPr>
          <p:cNvPr id="32" name="TextBox 31">
            <a:extLst>
              <a:ext uri="{FF2B5EF4-FFF2-40B4-BE49-F238E27FC236}">
                <a16:creationId xmlns:a16="http://schemas.microsoft.com/office/drawing/2014/main" id="{2C42D02F-569B-568A-0FF0-EDD461DEB660}"/>
              </a:ext>
            </a:extLst>
          </p:cNvPr>
          <p:cNvSpPr txBox="1"/>
          <p:nvPr/>
        </p:nvSpPr>
        <p:spPr>
          <a:xfrm>
            <a:off x="3487093" y="5445354"/>
            <a:ext cx="730649"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103/201</a:t>
            </a:r>
          </a:p>
        </p:txBody>
      </p:sp>
      <p:sp>
        <p:nvSpPr>
          <p:cNvPr id="33" name="TextBox 32">
            <a:extLst>
              <a:ext uri="{FF2B5EF4-FFF2-40B4-BE49-F238E27FC236}">
                <a16:creationId xmlns:a16="http://schemas.microsoft.com/office/drawing/2014/main" id="{63FE3429-F638-52B9-3832-B2DACF7245D4}"/>
              </a:ext>
            </a:extLst>
          </p:cNvPr>
          <p:cNvSpPr txBox="1"/>
          <p:nvPr/>
        </p:nvSpPr>
        <p:spPr>
          <a:xfrm>
            <a:off x="6403714" y="5445354"/>
            <a:ext cx="730649"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230/334</a:t>
            </a:r>
          </a:p>
        </p:txBody>
      </p:sp>
      <p:sp>
        <p:nvSpPr>
          <p:cNvPr id="34" name="TextBox 33">
            <a:extLst>
              <a:ext uri="{FF2B5EF4-FFF2-40B4-BE49-F238E27FC236}">
                <a16:creationId xmlns:a16="http://schemas.microsoft.com/office/drawing/2014/main" id="{757D2B32-5F98-F734-7911-ABD83710FF2D}"/>
              </a:ext>
            </a:extLst>
          </p:cNvPr>
          <p:cNvSpPr txBox="1"/>
          <p:nvPr/>
        </p:nvSpPr>
        <p:spPr>
          <a:xfrm>
            <a:off x="7897496" y="5445354"/>
            <a:ext cx="622606"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90/164</a:t>
            </a:r>
          </a:p>
        </p:txBody>
      </p:sp>
      <p:sp>
        <p:nvSpPr>
          <p:cNvPr id="35" name="TextBox 34">
            <a:extLst>
              <a:ext uri="{FF2B5EF4-FFF2-40B4-BE49-F238E27FC236}">
                <a16:creationId xmlns:a16="http://schemas.microsoft.com/office/drawing/2014/main" id="{C5D0FD9D-51C9-CDFB-2760-8801501EF93F}"/>
              </a:ext>
            </a:extLst>
          </p:cNvPr>
          <p:cNvSpPr txBox="1"/>
          <p:nvPr/>
        </p:nvSpPr>
        <p:spPr>
          <a:xfrm>
            <a:off x="9445059" y="5445354"/>
            <a:ext cx="514564"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29/64</a:t>
            </a:r>
          </a:p>
        </p:txBody>
      </p:sp>
      <p:sp>
        <p:nvSpPr>
          <p:cNvPr id="36" name="TextBox 35">
            <a:extLst>
              <a:ext uri="{FF2B5EF4-FFF2-40B4-BE49-F238E27FC236}">
                <a16:creationId xmlns:a16="http://schemas.microsoft.com/office/drawing/2014/main" id="{96482475-3583-1BE4-4A0A-19E90F14C4AB}"/>
              </a:ext>
            </a:extLst>
          </p:cNvPr>
          <p:cNvSpPr txBox="1"/>
          <p:nvPr/>
        </p:nvSpPr>
        <p:spPr>
          <a:xfrm>
            <a:off x="10894246" y="5445354"/>
            <a:ext cx="514564"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10/33</a:t>
            </a:r>
          </a:p>
        </p:txBody>
      </p:sp>
      <p:sp>
        <p:nvSpPr>
          <p:cNvPr id="40" name="TextBox 39">
            <a:extLst>
              <a:ext uri="{FF2B5EF4-FFF2-40B4-BE49-F238E27FC236}">
                <a16:creationId xmlns:a16="http://schemas.microsoft.com/office/drawing/2014/main" id="{F245B0F4-D2A9-EFD5-F71F-E313C9C0677A}"/>
              </a:ext>
            </a:extLst>
          </p:cNvPr>
          <p:cNvSpPr txBox="1"/>
          <p:nvPr/>
        </p:nvSpPr>
        <p:spPr>
          <a:xfrm>
            <a:off x="2036763" y="2260134"/>
            <a:ext cx="1822445" cy="430887"/>
          </a:xfrm>
          <a:prstGeom prst="rect">
            <a:avLst/>
          </a:prstGeom>
          <a:noFill/>
        </p:spPr>
        <p:txBody>
          <a:bodyPr wrap="squar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l-GR"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Δ </a:t>
            </a:r>
            <a:r>
              <a:rPr kumimoji="0" lang="en-US"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endParaRPr kumimoji="0" lang="en-US" sz="2800" b="0" i="0" u="none" strike="noStrike" kern="600" cap="none" spc="4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3" name="Group 2">
            <a:extLst>
              <a:ext uri="{FF2B5EF4-FFF2-40B4-BE49-F238E27FC236}">
                <a16:creationId xmlns:a16="http://schemas.microsoft.com/office/drawing/2014/main" id="{AAE11C4A-BDC9-89C9-B347-E046C0CD22B0}"/>
              </a:ext>
            </a:extLst>
          </p:cNvPr>
          <p:cNvGrpSpPr/>
          <p:nvPr/>
        </p:nvGrpSpPr>
        <p:grpSpPr>
          <a:xfrm>
            <a:off x="4087001" y="6035841"/>
            <a:ext cx="2658936" cy="605461"/>
            <a:chOff x="3985401" y="5913921"/>
            <a:chExt cx="2658936" cy="605461"/>
          </a:xfrm>
        </p:grpSpPr>
        <p:grpSp>
          <p:nvGrpSpPr>
            <p:cNvPr id="37" name="Group 36">
              <a:extLst>
                <a:ext uri="{FF2B5EF4-FFF2-40B4-BE49-F238E27FC236}">
                  <a16:creationId xmlns:a16="http://schemas.microsoft.com/office/drawing/2014/main" id="{7E2C86E3-2BDF-7A19-E479-16A6C0BF2218}"/>
                </a:ext>
              </a:extLst>
            </p:cNvPr>
            <p:cNvGrpSpPr/>
            <p:nvPr/>
          </p:nvGrpSpPr>
          <p:grpSpPr>
            <a:xfrm>
              <a:off x="4111495" y="5913921"/>
              <a:ext cx="2532842" cy="605461"/>
              <a:chOff x="3761088" y="5773604"/>
              <a:chExt cx="1471128" cy="605461"/>
            </a:xfrm>
          </p:grpSpPr>
          <p:sp>
            <p:nvSpPr>
              <p:cNvPr id="38" name="TextBox 37">
                <a:extLst>
                  <a:ext uri="{FF2B5EF4-FFF2-40B4-BE49-F238E27FC236}">
                    <a16:creationId xmlns:a16="http://schemas.microsoft.com/office/drawing/2014/main" id="{C5DDF37F-8C60-D55A-D4E1-A9F3EE49DF1E}"/>
                  </a:ext>
                </a:extLst>
              </p:cNvPr>
              <p:cNvSpPr txBox="1"/>
              <p:nvPr/>
            </p:nvSpPr>
            <p:spPr>
              <a:xfrm>
                <a:off x="3761088" y="5773604"/>
                <a:ext cx="1300170" cy="338554"/>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Pembro + CT </a:t>
                </a:r>
                <a:r>
                  <a:rPr kumimoji="0" lang="en-US" sz="1600" b="0" i="0" u="none" strike="noStrike" kern="1200" cap="none" spc="0" normalizeH="0" baseline="0" noProof="0" dirty="0">
                    <a:ln>
                      <a:noFill/>
                    </a:ln>
                    <a:solidFill>
                      <a:srgbClr val="000000"/>
                    </a:solidFill>
                    <a:effectLst/>
                    <a:uLnTx/>
                    <a:uFillTx/>
                    <a:latin typeface="Segoe UI Symbol" panose="020B0502040204020203" pitchFamily="34" charset="0"/>
                    <a:ea typeface="Segoe UI Symbol" panose="020B0502040204020203" pitchFamily="34" charset="0"/>
                    <a:cs typeface="Calibri" panose="020F0502020204030204" pitchFamily="34" charset="0"/>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Pembro</a:t>
                </a:r>
              </a:p>
            </p:txBody>
          </p:sp>
          <p:sp>
            <p:nvSpPr>
              <p:cNvPr id="39" name="TextBox 38">
                <a:extLst>
                  <a:ext uri="{FF2B5EF4-FFF2-40B4-BE49-F238E27FC236}">
                    <a16:creationId xmlns:a16="http://schemas.microsoft.com/office/drawing/2014/main" id="{CD96ACA6-71CF-11C4-251F-F1D4C22DD0C5}"/>
                  </a:ext>
                </a:extLst>
              </p:cNvPr>
              <p:cNvSpPr txBox="1"/>
              <p:nvPr/>
            </p:nvSpPr>
            <p:spPr>
              <a:xfrm>
                <a:off x="3761088" y="6040511"/>
                <a:ext cx="1471128" cy="338554"/>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 + </a:t>
                </a:r>
                <a:r>
                  <a:rPr lang="en-US" sz="1600" b="0" dirty="0">
                    <a:solidFill>
                      <a:srgbClr val="000000"/>
                    </a:solidFill>
                    <a:latin typeface="Calibri" panose="020F0502020204030204" pitchFamily="34" charset="0"/>
                    <a:cs typeface="Calibri" panose="020F0502020204030204" pitchFamily="34" charset="0"/>
                  </a:rPr>
                  <a:t>CT </a:t>
                </a:r>
                <a:r>
                  <a:rPr lang="en-US" sz="1600" b="0" dirty="0">
                    <a:solidFill>
                      <a:srgbClr val="000000"/>
                    </a:solidFill>
                    <a:latin typeface="Segoe UI Symbol" panose="020B0502040204020203" pitchFamily="34" charset="0"/>
                    <a:ea typeface="Segoe UI Symbol" panose="020B0502040204020203" pitchFamily="34" charset="0"/>
                    <a:cs typeface="Calibri" panose="020F0502020204030204" pitchFamily="34" charset="0"/>
                  </a:rPr>
                  <a:t>→</a:t>
                </a:r>
                <a:r>
                  <a:rPr lang="en-US" sz="1600" b="0" dirty="0">
                    <a:solidFill>
                      <a:srgbClr val="000000"/>
                    </a:solidFill>
                    <a:latin typeface="Calibri" panose="020F0502020204030204" pitchFamily="34" charset="0"/>
                    <a:cs typeface="Calibri" panose="020F0502020204030204" pitchFamily="34" charset="0"/>
                  </a:rPr>
                  <a:t> Placebo</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41" name="Rectangle 40">
              <a:extLst>
                <a:ext uri="{FF2B5EF4-FFF2-40B4-BE49-F238E27FC236}">
                  <a16:creationId xmlns:a16="http://schemas.microsoft.com/office/drawing/2014/main" id="{622C0551-CEF6-1FB7-FD1B-FDA911B18591}"/>
                </a:ext>
              </a:extLst>
            </p:cNvPr>
            <p:cNvSpPr/>
            <p:nvPr/>
          </p:nvSpPr>
          <p:spPr bwMode="auto">
            <a:xfrm>
              <a:off x="3985401" y="6018666"/>
              <a:ext cx="144230" cy="144230"/>
            </a:xfrm>
            <a:prstGeom prst="rect">
              <a:avLst/>
            </a:prstGeom>
            <a:solidFill>
              <a:srgbClr val="015873"/>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1CE46049-908F-0C4F-4BC3-55551A9CE4B9}"/>
                </a:ext>
              </a:extLst>
            </p:cNvPr>
            <p:cNvSpPr/>
            <p:nvPr/>
          </p:nvSpPr>
          <p:spPr bwMode="auto">
            <a:xfrm>
              <a:off x="3985401" y="6273609"/>
              <a:ext cx="144230" cy="144230"/>
            </a:xfrm>
            <a:prstGeom prst="rect">
              <a:avLst/>
            </a:prstGeom>
            <a:solidFill>
              <a:srgbClr val="E1471D"/>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3" name="Group 42">
            <a:extLst>
              <a:ext uri="{FF2B5EF4-FFF2-40B4-BE49-F238E27FC236}">
                <a16:creationId xmlns:a16="http://schemas.microsoft.com/office/drawing/2014/main" id="{2FDB21E6-3980-200A-DEEE-9C954E1AFE45}"/>
              </a:ext>
            </a:extLst>
          </p:cNvPr>
          <p:cNvGrpSpPr/>
          <p:nvPr/>
        </p:nvGrpSpPr>
        <p:grpSpPr>
          <a:xfrm>
            <a:off x="2008188" y="3219450"/>
            <a:ext cx="57150" cy="358776"/>
            <a:chOff x="2008188" y="3219450"/>
            <a:chExt cx="57150" cy="358776"/>
          </a:xfrm>
        </p:grpSpPr>
        <p:sp>
          <p:nvSpPr>
            <p:cNvPr id="44" name="Line 7">
              <a:extLst>
                <a:ext uri="{FF2B5EF4-FFF2-40B4-BE49-F238E27FC236}">
                  <a16:creationId xmlns:a16="http://schemas.microsoft.com/office/drawing/2014/main" id="{178C1D08-3F3C-16F2-D4F6-FE4A4D6ED6CC}"/>
                </a:ext>
              </a:extLst>
            </p:cNvPr>
            <p:cNvSpPr>
              <a:spLocks noChangeShapeType="1"/>
            </p:cNvSpPr>
            <p:nvPr/>
          </p:nvSpPr>
          <p:spPr bwMode="auto">
            <a:xfrm>
              <a:off x="2036763" y="3395663"/>
              <a:ext cx="0" cy="182563"/>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45" name="Line 8">
              <a:extLst>
                <a:ext uri="{FF2B5EF4-FFF2-40B4-BE49-F238E27FC236}">
                  <a16:creationId xmlns:a16="http://schemas.microsoft.com/office/drawing/2014/main" id="{B20777F8-F923-0480-D75B-D8935FBB66E2}"/>
                </a:ext>
              </a:extLst>
            </p:cNvPr>
            <p:cNvSpPr>
              <a:spLocks noChangeShapeType="1"/>
            </p:cNvSpPr>
            <p:nvPr/>
          </p:nvSpPr>
          <p:spPr bwMode="auto">
            <a:xfrm flipV="1">
              <a:off x="2036763" y="3219450"/>
              <a:ext cx="0" cy="176213"/>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46" name="Line 9">
              <a:extLst>
                <a:ext uri="{FF2B5EF4-FFF2-40B4-BE49-F238E27FC236}">
                  <a16:creationId xmlns:a16="http://schemas.microsoft.com/office/drawing/2014/main" id="{7489D043-E302-EBAD-DCBD-9B413EBEC3F1}"/>
                </a:ext>
              </a:extLst>
            </p:cNvPr>
            <p:cNvSpPr>
              <a:spLocks noChangeShapeType="1"/>
            </p:cNvSpPr>
            <p:nvPr/>
          </p:nvSpPr>
          <p:spPr bwMode="auto">
            <a:xfrm>
              <a:off x="2008188" y="3578225"/>
              <a:ext cx="5715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47" name="Line 10">
              <a:extLst>
                <a:ext uri="{FF2B5EF4-FFF2-40B4-BE49-F238E27FC236}">
                  <a16:creationId xmlns:a16="http://schemas.microsoft.com/office/drawing/2014/main" id="{24DB059D-B37F-1484-7988-61D632AE43CF}"/>
                </a:ext>
              </a:extLst>
            </p:cNvPr>
            <p:cNvSpPr>
              <a:spLocks noChangeShapeType="1"/>
            </p:cNvSpPr>
            <p:nvPr/>
          </p:nvSpPr>
          <p:spPr bwMode="auto">
            <a:xfrm>
              <a:off x="2008188" y="3219450"/>
              <a:ext cx="5715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grpSp>
        <p:nvGrpSpPr>
          <p:cNvPr id="48" name="Group 47">
            <a:extLst>
              <a:ext uri="{FF2B5EF4-FFF2-40B4-BE49-F238E27FC236}">
                <a16:creationId xmlns:a16="http://schemas.microsoft.com/office/drawing/2014/main" id="{8FB09A57-3088-5B17-56DA-868A5B8339D0}"/>
              </a:ext>
            </a:extLst>
          </p:cNvPr>
          <p:cNvGrpSpPr/>
          <p:nvPr/>
        </p:nvGrpSpPr>
        <p:grpSpPr>
          <a:xfrm>
            <a:off x="3830638" y="3638550"/>
            <a:ext cx="58738" cy="530226"/>
            <a:chOff x="3830638" y="3638550"/>
            <a:chExt cx="58738" cy="530226"/>
          </a:xfrm>
        </p:grpSpPr>
        <p:sp>
          <p:nvSpPr>
            <p:cNvPr id="49" name="Line 11">
              <a:extLst>
                <a:ext uri="{FF2B5EF4-FFF2-40B4-BE49-F238E27FC236}">
                  <a16:creationId xmlns:a16="http://schemas.microsoft.com/office/drawing/2014/main" id="{550B8CCE-FAD8-132D-5FF8-031B1F85FE72}"/>
                </a:ext>
              </a:extLst>
            </p:cNvPr>
            <p:cNvSpPr>
              <a:spLocks noChangeShapeType="1"/>
            </p:cNvSpPr>
            <p:nvPr/>
          </p:nvSpPr>
          <p:spPr bwMode="auto">
            <a:xfrm>
              <a:off x="3859213" y="3903663"/>
              <a:ext cx="0" cy="265113"/>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0" name="Line 12">
              <a:extLst>
                <a:ext uri="{FF2B5EF4-FFF2-40B4-BE49-F238E27FC236}">
                  <a16:creationId xmlns:a16="http://schemas.microsoft.com/office/drawing/2014/main" id="{1B4BCE21-0C29-E3A9-4451-B105A210717D}"/>
                </a:ext>
              </a:extLst>
            </p:cNvPr>
            <p:cNvSpPr>
              <a:spLocks noChangeShapeType="1"/>
            </p:cNvSpPr>
            <p:nvPr/>
          </p:nvSpPr>
          <p:spPr bwMode="auto">
            <a:xfrm flipV="1">
              <a:off x="3859213" y="3638550"/>
              <a:ext cx="0" cy="265113"/>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1" name="Line 13">
              <a:extLst>
                <a:ext uri="{FF2B5EF4-FFF2-40B4-BE49-F238E27FC236}">
                  <a16:creationId xmlns:a16="http://schemas.microsoft.com/office/drawing/2014/main" id="{778FA49F-103B-E32C-B9D9-51479DC95AA2}"/>
                </a:ext>
              </a:extLst>
            </p:cNvPr>
            <p:cNvSpPr>
              <a:spLocks noChangeShapeType="1"/>
            </p:cNvSpPr>
            <p:nvPr/>
          </p:nvSpPr>
          <p:spPr bwMode="auto">
            <a:xfrm>
              <a:off x="3830638" y="4168775"/>
              <a:ext cx="5873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2" name="Line 14">
              <a:extLst>
                <a:ext uri="{FF2B5EF4-FFF2-40B4-BE49-F238E27FC236}">
                  <a16:creationId xmlns:a16="http://schemas.microsoft.com/office/drawing/2014/main" id="{850D6D70-AEBF-6DE1-E0DB-8CCBD58A8CB9}"/>
                </a:ext>
              </a:extLst>
            </p:cNvPr>
            <p:cNvSpPr>
              <a:spLocks noChangeShapeType="1"/>
            </p:cNvSpPr>
            <p:nvPr/>
          </p:nvSpPr>
          <p:spPr bwMode="auto">
            <a:xfrm>
              <a:off x="3830638" y="3638550"/>
              <a:ext cx="5873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sp>
        <p:nvSpPr>
          <p:cNvPr id="53" name="Line 15">
            <a:extLst>
              <a:ext uri="{FF2B5EF4-FFF2-40B4-BE49-F238E27FC236}">
                <a16:creationId xmlns:a16="http://schemas.microsoft.com/office/drawing/2014/main" id="{11FD6D50-F1CD-8009-AAAC-B542A62A847E}"/>
              </a:ext>
            </a:extLst>
          </p:cNvPr>
          <p:cNvSpPr>
            <a:spLocks noChangeShapeType="1"/>
          </p:cNvSpPr>
          <p:nvPr/>
        </p:nvSpPr>
        <p:spPr bwMode="auto">
          <a:xfrm flipV="1">
            <a:off x="1105218" y="2078038"/>
            <a:ext cx="0" cy="37369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4" name="Line 27">
            <a:extLst>
              <a:ext uri="{FF2B5EF4-FFF2-40B4-BE49-F238E27FC236}">
                <a16:creationId xmlns:a16="http://schemas.microsoft.com/office/drawing/2014/main" id="{DF85E8DC-F173-D6E1-674A-46F5C3C30B48}"/>
              </a:ext>
            </a:extLst>
          </p:cNvPr>
          <p:cNvSpPr>
            <a:spLocks noChangeShapeType="1"/>
          </p:cNvSpPr>
          <p:nvPr/>
        </p:nvSpPr>
        <p:spPr bwMode="auto">
          <a:xfrm>
            <a:off x="1089978" y="5815013"/>
            <a:ext cx="369411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5" name="Rectangle 39">
            <a:extLst>
              <a:ext uri="{FF2B5EF4-FFF2-40B4-BE49-F238E27FC236}">
                <a16:creationId xmlns:a16="http://schemas.microsoft.com/office/drawing/2014/main" id="{78B227B3-0B6C-8812-B9A2-6A31B2801450}"/>
              </a:ext>
            </a:extLst>
          </p:cNvPr>
          <p:cNvSpPr>
            <a:spLocks noChangeArrowheads="1"/>
          </p:cNvSpPr>
          <p:nvPr/>
        </p:nvSpPr>
        <p:spPr bwMode="auto">
          <a:xfrm>
            <a:off x="1412240" y="5932488"/>
            <a:ext cx="3068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ypT0/Tis ypN0</a:t>
            </a:r>
            <a:endParaRPr kumimoji="0" lang="en-US" altLang="en-US" b="1" i="0" u="none" strike="noStrike" kern="0" cap="none" spc="0" normalizeH="0" baseline="0" noProof="0" dirty="0">
              <a:ln>
                <a:noFill/>
              </a:ln>
              <a:solidFill>
                <a:srgbClr val="000000"/>
              </a:solidFill>
              <a:effectLst/>
              <a:uLnTx/>
              <a:uFillTx/>
              <a:ea typeface="+mn-ea"/>
              <a:cs typeface="+mn-cs"/>
            </a:endParaRPr>
          </a:p>
        </p:txBody>
      </p:sp>
      <p:grpSp>
        <p:nvGrpSpPr>
          <p:cNvPr id="56" name="Group 55">
            <a:extLst>
              <a:ext uri="{FF2B5EF4-FFF2-40B4-BE49-F238E27FC236}">
                <a16:creationId xmlns:a16="http://schemas.microsoft.com/office/drawing/2014/main" id="{7701E1DB-28A3-1FB1-5C5C-B69C117C000E}"/>
              </a:ext>
            </a:extLst>
          </p:cNvPr>
          <p:cNvGrpSpPr/>
          <p:nvPr/>
        </p:nvGrpSpPr>
        <p:grpSpPr>
          <a:xfrm>
            <a:off x="292839" y="1931510"/>
            <a:ext cx="805531" cy="4013974"/>
            <a:chOff x="292839" y="1931510"/>
            <a:chExt cx="805531" cy="4013974"/>
          </a:xfrm>
        </p:grpSpPr>
        <p:sp>
          <p:nvSpPr>
            <p:cNvPr id="57" name="Line 16">
              <a:extLst>
                <a:ext uri="{FF2B5EF4-FFF2-40B4-BE49-F238E27FC236}">
                  <a16:creationId xmlns:a16="http://schemas.microsoft.com/office/drawing/2014/main" id="{C11F6884-8CA7-ADCD-A916-A81C9FCC5893}"/>
                </a:ext>
              </a:extLst>
            </p:cNvPr>
            <p:cNvSpPr>
              <a:spLocks noChangeShapeType="1"/>
            </p:cNvSpPr>
            <p:nvPr/>
          </p:nvSpPr>
          <p:spPr bwMode="auto">
            <a:xfrm>
              <a:off x="1034362" y="581501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58" name="Line 18">
              <a:extLst>
                <a:ext uri="{FF2B5EF4-FFF2-40B4-BE49-F238E27FC236}">
                  <a16:creationId xmlns:a16="http://schemas.microsoft.com/office/drawing/2014/main" id="{979DD1F0-9D08-B47B-91B2-7B056F6A6F2F}"/>
                </a:ext>
              </a:extLst>
            </p:cNvPr>
            <p:cNvSpPr>
              <a:spLocks noChangeShapeType="1"/>
            </p:cNvSpPr>
            <p:nvPr/>
          </p:nvSpPr>
          <p:spPr bwMode="auto">
            <a:xfrm>
              <a:off x="1034362" y="506888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59" name="Line 20">
              <a:extLst>
                <a:ext uri="{FF2B5EF4-FFF2-40B4-BE49-F238E27FC236}">
                  <a16:creationId xmlns:a16="http://schemas.microsoft.com/office/drawing/2014/main" id="{AE591DEF-FB2A-133E-4CE6-2D1824BAD156}"/>
                </a:ext>
              </a:extLst>
            </p:cNvPr>
            <p:cNvSpPr>
              <a:spLocks noChangeShapeType="1"/>
            </p:cNvSpPr>
            <p:nvPr/>
          </p:nvSpPr>
          <p:spPr bwMode="auto">
            <a:xfrm>
              <a:off x="1034362" y="431958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60" name="Line 22">
              <a:extLst>
                <a:ext uri="{FF2B5EF4-FFF2-40B4-BE49-F238E27FC236}">
                  <a16:creationId xmlns:a16="http://schemas.microsoft.com/office/drawing/2014/main" id="{90C1D482-5662-7A6B-394F-FAEF6CEE7FF7}"/>
                </a:ext>
              </a:extLst>
            </p:cNvPr>
            <p:cNvSpPr>
              <a:spLocks noChangeShapeType="1"/>
            </p:cNvSpPr>
            <p:nvPr/>
          </p:nvSpPr>
          <p:spPr bwMode="auto">
            <a:xfrm>
              <a:off x="1034362" y="357346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61" name="Line 24">
              <a:extLst>
                <a:ext uri="{FF2B5EF4-FFF2-40B4-BE49-F238E27FC236}">
                  <a16:creationId xmlns:a16="http://schemas.microsoft.com/office/drawing/2014/main" id="{2C8D884C-CC5D-BA4A-5EE7-02593A44B04D}"/>
                </a:ext>
              </a:extLst>
            </p:cNvPr>
            <p:cNvSpPr>
              <a:spLocks noChangeShapeType="1"/>
            </p:cNvSpPr>
            <p:nvPr/>
          </p:nvSpPr>
          <p:spPr bwMode="auto">
            <a:xfrm>
              <a:off x="1034362" y="282733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62" name="Line 26">
              <a:extLst>
                <a:ext uri="{FF2B5EF4-FFF2-40B4-BE49-F238E27FC236}">
                  <a16:creationId xmlns:a16="http://schemas.microsoft.com/office/drawing/2014/main" id="{F714D524-DF47-BFEE-4699-636AA9D3772F}"/>
                </a:ext>
              </a:extLst>
            </p:cNvPr>
            <p:cNvSpPr>
              <a:spLocks noChangeShapeType="1"/>
            </p:cNvSpPr>
            <p:nvPr/>
          </p:nvSpPr>
          <p:spPr bwMode="auto">
            <a:xfrm>
              <a:off x="1034362" y="207803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63" name="Rectangle 28">
              <a:extLst>
                <a:ext uri="{FF2B5EF4-FFF2-40B4-BE49-F238E27FC236}">
                  <a16:creationId xmlns:a16="http://schemas.microsoft.com/office/drawing/2014/main" id="{520746ED-AE84-6CF9-7532-DC411319EE46}"/>
                </a:ext>
              </a:extLst>
            </p:cNvPr>
            <p:cNvSpPr>
              <a:spLocks noChangeArrowheads="1"/>
            </p:cNvSpPr>
            <p:nvPr/>
          </p:nvSpPr>
          <p:spPr bwMode="auto">
            <a:xfrm>
              <a:off x="883526" y="5668485"/>
              <a:ext cx="1170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4" name="Rectangle 30">
              <a:extLst>
                <a:ext uri="{FF2B5EF4-FFF2-40B4-BE49-F238E27FC236}">
                  <a16:creationId xmlns:a16="http://schemas.microsoft.com/office/drawing/2014/main" id="{62A9683D-644D-4E5E-05F3-535A272B70F2}"/>
                </a:ext>
              </a:extLst>
            </p:cNvPr>
            <p:cNvSpPr>
              <a:spLocks noChangeArrowheads="1"/>
            </p:cNvSpPr>
            <p:nvPr/>
          </p:nvSpPr>
          <p:spPr bwMode="auto">
            <a:xfrm>
              <a:off x="771270" y="492236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5" name="Rectangle 32">
              <a:extLst>
                <a:ext uri="{FF2B5EF4-FFF2-40B4-BE49-F238E27FC236}">
                  <a16:creationId xmlns:a16="http://schemas.microsoft.com/office/drawing/2014/main" id="{F19AE431-CD97-BD8E-30A6-F0AAED06BDBD}"/>
                </a:ext>
              </a:extLst>
            </p:cNvPr>
            <p:cNvSpPr>
              <a:spLocks noChangeArrowheads="1"/>
            </p:cNvSpPr>
            <p:nvPr/>
          </p:nvSpPr>
          <p:spPr bwMode="auto">
            <a:xfrm>
              <a:off x="771270" y="417306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40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6" name="Rectangle 34">
              <a:extLst>
                <a:ext uri="{FF2B5EF4-FFF2-40B4-BE49-F238E27FC236}">
                  <a16:creationId xmlns:a16="http://schemas.microsoft.com/office/drawing/2014/main" id="{DA69985C-CBDD-ED36-F8DA-0FEBD93C5434}"/>
                </a:ext>
              </a:extLst>
            </p:cNvPr>
            <p:cNvSpPr>
              <a:spLocks noChangeArrowheads="1"/>
            </p:cNvSpPr>
            <p:nvPr/>
          </p:nvSpPr>
          <p:spPr bwMode="auto">
            <a:xfrm>
              <a:off x="771270" y="3426935"/>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60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7" name="Rectangle 36">
              <a:extLst>
                <a:ext uri="{FF2B5EF4-FFF2-40B4-BE49-F238E27FC236}">
                  <a16:creationId xmlns:a16="http://schemas.microsoft.com/office/drawing/2014/main" id="{7CF37066-CDCC-3651-192B-C72A1B58CEB9}"/>
                </a:ext>
              </a:extLst>
            </p:cNvPr>
            <p:cNvSpPr>
              <a:spLocks noChangeArrowheads="1"/>
            </p:cNvSpPr>
            <p:nvPr/>
          </p:nvSpPr>
          <p:spPr bwMode="auto">
            <a:xfrm>
              <a:off x="771270" y="268081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80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8" name="Rectangle 38">
              <a:extLst>
                <a:ext uri="{FF2B5EF4-FFF2-40B4-BE49-F238E27FC236}">
                  <a16:creationId xmlns:a16="http://schemas.microsoft.com/office/drawing/2014/main" id="{9838CCA7-A779-085E-7604-D9BDCACD02DC}"/>
                </a:ext>
              </a:extLst>
            </p:cNvPr>
            <p:cNvSpPr>
              <a:spLocks noChangeArrowheads="1"/>
            </p:cNvSpPr>
            <p:nvPr/>
          </p:nvSpPr>
          <p:spPr bwMode="auto">
            <a:xfrm>
              <a:off x="657426" y="1931510"/>
              <a:ext cx="3510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100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9" name="TextBox 68">
              <a:extLst>
                <a:ext uri="{FF2B5EF4-FFF2-40B4-BE49-F238E27FC236}">
                  <a16:creationId xmlns:a16="http://schemas.microsoft.com/office/drawing/2014/main" id="{462BE7F5-3815-3CEE-F5D6-A0A4247404BD}"/>
                </a:ext>
              </a:extLst>
            </p:cNvPr>
            <p:cNvSpPr txBox="1"/>
            <p:nvPr/>
          </p:nvSpPr>
          <p:spPr bwMode="auto">
            <a:xfrm rot="16200000">
              <a:off x="-1398473" y="3754371"/>
              <a:ext cx="3751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pCR, % (95% CI)</a:t>
              </a:r>
            </a:p>
          </p:txBody>
        </p:sp>
      </p:grpSp>
      <p:sp>
        <p:nvSpPr>
          <p:cNvPr id="70" name="Freeform 58">
            <a:extLst>
              <a:ext uri="{FF2B5EF4-FFF2-40B4-BE49-F238E27FC236}">
                <a16:creationId xmlns:a16="http://schemas.microsoft.com/office/drawing/2014/main" id="{24A15373-0801-27C1-1494-3CC8B4A20093}"/>
              </a:ext>
            </a:extLst>
          </p:cNvPr>
          <p:cNvSpPr>
            <a:spLocks noEditPoints="1"/>
          </p:cNvSpPr>
          <p:nvPr/>
        </p:nvSpPr>
        <p:spPr bwMode="auto">
          <a:xfrm>
            <a:off x="6234113" y="3233738"/>
            <a:ext cx="3865563" cy="2586037"/>
          </a:xfrm>
          <a:custGeom>
            <a:avLst/>
            <a:gdLst>
              <a:gd name="T0" fmla="*/ 0 w 2435"/>
              <a:gd name="T1" fmla="*/ 0 h 1629"/>
              <a:gd name="T2" fmla="*/ 614 w 2435"/>
              <a:gd name="T3" fmla="*/ 0 h 1629"/>
              <a:gd name="T4" fmla="*/ 614 w 2435"/>
              <a:gd name="T5" fmla="*/ 1629 h 1629"/>
              <a:gd name="T6" fmla="*/ 0 w 2435"/>
              <a:gd name="T7" fmla="*/ 1629 h 1629"/>
              <a:gd name="T8" fmla="*/ 0 w 2435"/>
              <a:gd name="T9" fmla="*/ 0 h 1629"/>
              <a:gd name="T10" fmla="*/ 1820 w 2435"/>
              <a:gd name="T11" fmla="*/ 557 h 1629"/>
              <a:gd name="T12" fmla="*/ 2435 w 2435"/>
              <a:gd name="T13" fmla="*/ 557 h 1629"/>
              <a:gd name="T14" fmla="*/ 2435 w 2435"/>
              <a:gd name="T15" fmla="*/ 1629 h 1629"/>
              <a:gd name="T16" fmla="*/ 1820 w 2435"/>
              <a:gd name="T17" fmla="*/ 1629 h 1629"/>
              <a:gd name="T18" fmla="*/ 1820 w 2435"/>
              <a:gd name="T19" fmla="*/ 557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35" h="1629">
                <a:moveTo>
                  <a:pt x="0" y="0"/>
                </a:moveTo>
                <a:lnTo>
                  <a:pt x="614" y="0"/>
                </a:lnTo>
                <a:lnTo>
                  <a:pt x="614" y="1629"/>
                </a:lnTo>
                <a:lnTo>
                  <a:pt x="0" y="1629"/>
                </a:lnTo>
                <a:lnTo>
                  <a:pt x="0" y="0"/>
                </a:lnTo>
                <a:close/>
                <a:moveTo>
                  <a:pt x="1820" y="557"/>
                </a:moveTo>
                <a:lnTo>
                  <a:pt x="2435" y="557"/>
                </a:lnTo>
                <a:lnTo>
                  <a:pt x="2435" y="1629"/>
                </a:lnTo>
                <a:lnTo>
                  <a:pt x="1820" y="1629"/>
                </a:lnTo>
                <a:lnTo>
                  <a:pt x="1820" y="557"/>
                </a:lnTo>
                <a:close/>
              </a:path>
            </a:pathLst>
          </a:custGeom>
          <a:solidFill>
            <a:srgbClr val="015873"/>
          </a:solidFill>
          <a:ln>
            <a:solidFill>
              <a:srgbClr val="000000"/>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71" name="Freeform 59">
            <a:extLst>
              <a:ext uri="{FF2B5EF4-FFF2-40B4-BE49-F238E27FC236}">
                <a16:creationId xmlns:a16="http://schemas.microsoft.com/office/drawing/2014/main" id="{A00388D7-06D7-C2B2-DECE-4F63CF6536E8}"/>
              </a:ext>
            </a:extLst>
          </p:cNvPr>
          <p:cNvSpPr>
            <a:spLocks noEditPoints="1"/>
          </p:cNvSpPr>
          <p:nvPr/>
        </p:nvSpPr>
        <p:spPr bwMode="auto">
          <a:xfrm>
            <a:off x="7661276" y="3757613"/>
            <a:ext cx="3865563" cy="2062162"/>
          </a:xfrm>
          <a:custGeom>
            <a:avLst/>
            <a:gdLst>
              <a:gd name="T0" fmla="*/ 0 w 2435"/>
              <a:gd name="T1" fmla="*/ 0 h 1299"/>
              <a:gd name="T2" fmla="*/ 614 w 2435"/>
              <a:gd name="T3" fmla="*/ 0 h 1299"/>
              <a:gd name="T4" fmla="*/ 614 w 2435"/>
              <a:gd name="T5" fmla="*/ 1299 h 1299"/>
              <a:gd name="T6" fmla="*/ 0 w 2435"/>
              <a:gd name="T7" fmla="*/ 1299 h 1299"/>
              <a:gd name="T8" fmla="*/ 0 w 2435"/>
              <a:gd name="T9" fmla="*/ 0 h 1299"/>
              <a:gd name="T10" fmla="*/ 1820 w 2435"/>
              <a:gd name="T11" fmla="*/ 582 h 1299"/>
              <a:gd name="T12" fmla="*/ 2435 w 2435"/>
              <a:gd name="T13" fmla="*/ 582 h 1299"/>
              <a:gd name="T14" fmla="*/ 2435 w 2435"/>
              <a:gd name="T15" fmla="*/ 1299 h 1299"/>
              <a:gd name="T16" fmla="*/ 1820 w 2435"/>
              <a:gd name="T17" fmla="*/ 1299 h 1299"/>
              <a:gd name="T18" fmla="*/ 1820 w 2435"/>
              <a:gd name="T19" fmla="*/ 582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35" h="1299">
                <a:moveTo>
                  <a:pt x="0" y="0"/>
                </a:moveTo>
                <a:lnTo>
                  <a:pt x="614" y="0"/>
                </a:lnTo>
                <a:lnTo>
                  <a:pt x="614" y="1299"/>
                </a:lnTo>
                <a:lnTo>
                  <a:pt x="0" y="1299"/>
                </a:lnTo>
                <a:lnTo>
                  <a:pt x="0" y="0"/>
                </a:lnTo>
                <a:close/>
                <a:moveTo>
                  <a:pt x="1820" y="582"/>
                </a:moveTo>
                <a:lnTo>
                  <a:pt x="2435" y="582"/>
                </a:lnTo>
                <a:lnTo>
                  <a:pt x="2435" y="1299"/>
                </a:lnTo>
                <a:lnTo>
                  <a:pt x="1820" y="1299"/>
                </a:lnTo>
                <a:lnTo>
                  <a:pt x="1820" y="582"/>
                </a:lnTo>
                <a:close/>
              </a:path>
            </a:pathLst>
          </a:custGeom>
          <a:solidFill>
            <a:srgbClr val="E1471D"/>
          </a:solidFill>
          <a:ln>
            <a:solidFill>
              <a:srgbClr val="000000"/>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72" name="Group 71">
            <a:extLst>
              <a:ext uri="{FF2B5EF4-FFF2-40B4-BE49-F238E27FC236}">
                <a16:creationId xmlns:a16="http://schemas.microsoft.com/office/drawing/2014/main" id="{6FB38C43-2757-2377-7FA8-130A70893EF3}"/>
              </a:ext>
            </a:extLst>
          </p:cNvPr>
          <p:cNvGrpSpPr/>
          <p:nvPr/>
        </p:nvGrpSpPr>
        <p:grpSpPr>
          <a:xfrm>
            <a:off x="6694488" y="3048000"/>
            <a:ext cx="55563" cy="381000"/>
            <a:chOff x="6694488" y="3048000"/>
            <a:chExt cx="55563" cy="381000"/>
          </a:xfrm>
        </p:grpSpPr>
        <p:sp>
          <p:nvSpPr>
            <p:cNvPr id="73" name="Line 60">
              <a:extLst>
                <a:ext uri="{FF2B5EF4-FFF2-40B4-BE49-F238E27FC236}">
                  <a16:creationId xmlns:a16="http://schemas.microsoft.com/office/drawing/2014/main" id="{145AEB63-F9B0-A8B6-65F7-FB8DC4DFD75A}"/>
                </a:ext>
              </a:extLst>
            </p:cNvPr>
            <p:cNvSpPr>
              <a:spLocks noChangeShapeType="1"/>
            </p:cNvSpPr>
            <p:nvPr/>
          </p:nvSpPr>
          <p:spPr bwMode="auto">
            <a:xfrm>
              <a:off x="6723063" y="3233738"/>
              <a:ext cx="0" cy="195262"/>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4" name="Line 61">
              <a:extLst>
                <a:ext uri="{FF2B5EF4-FFF2-40B4-BE49-F238E27FC236}">
                  <a16:creationId xmlns:a16="http://schemas.microsoft.com/office/drawing/2014/main" id="{3B6A6CEB-FADD-1F8B-D9D2-D87A3E7BC546}"/>
                </a:ext>
              </a:extLst>
            </p:cNvPr>
            <p:cNvSpPr>
              <a:spLocks noChangeShapeType="1"/>
            </p:cNvSpPr>
            <p:nvPr/>
          </p:nvSpPr>
          <p:spPr bwMode="auto">
            <a:xfrm flipV="1">
              <a:off x="6723063" y="3048000"/>
              <a:ext cx="0" cy="185737"/>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5" name="Line 62">
              <a:extLst>
                <a:ext uri="{FF2B5EF4-FFF2-40B4-BE49-F238E27FC236}">
                  <a16:creationId xmlns:a16="http://schemas.microsoft.com/office/drawing/2014/main" id="{9607E8C6-BEEC-AB54-DCF6-29B42C4648E6}"/>
                </a:ext>
              </a:extLst>
            </p:cNvPr>
            <p:cNvSpPr>
              <a:spLocks noChangeShapeType="1"/>
            </p:cNvSpPr>
            <p:nvPr/>
          </p:nvSpPr>
          <p:spPr bwMode="auto">
            <a:xfrm>
              <a:off x="6694488" y="3429000"/>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6" name="Line 63">
              <a:extLst>
                <a:ext uri="{FF2B5EF4-FFF2-40B4-BE49-F238E27FC236}">
                  <a16:creationId xmlns:a16="http://schemas.microsoft.com/office/drawing/2014/main" id="{D1703F22-1CC8-0E38-7AA0-48B083A52DD4}"/>
                </a:ext>
              </a:extLst>
            </p:cNvPr>
            <p:cNvSpPr>
              <a:spLocks noChangeShapeType="1"/>
            </p:cNvSpPr>
            <p:nvPr/>
          </p:nvSpPr>
          <p:spPr bwMode="auto">
            <a:xfrm>
              <a:off x="6694488" y="3048000"/>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77" name="Group 76">
            <a:extLst>
              <a:ext uri="{FF2B5EF4-FFF2-40B4-BE49-F238E27FC236}">
                <a16:creationId xmlns:a16="http://schemas.microsoft.com/office/drawing/2014/main" id="{8D80CBD7-7A9D-4664-F788-2263E3DF942A}"/>
              </a:ext>
            </a:extLst>
          </p:cNvPr>
          <p:cNvGrpSpPr/>
          <p:nvPr/>
        </p:nvGrpSpPr>
        <p:grpSpPr>
          <a:xfrm>
            <a:off x="9585326" y="3630613"/>
            <a:ext cx="55563" cy="954087"/>
            <a:chOff x="9585326" y="3630613"/>
            <a:chExt cx="55563" cy="954087"/>
          </a:xfrm>
        </p:grpSpPr>
        <p:sp>
          <p:nvSpPr>
            <p:cNvPr id="78" name="Line 64">
              <a:extLst>
                <a:ext uri="{FF2B5EF4-FFF2-40B4-BE49-F238E27FC236}">
                  <a16:creationId xmlns:a16="http://schemas.microsoft.com/office/drawing/2014/main" id="{7374E3F8-443E-7DDE-CFCE-FBAA73340F50}"/>
                </a:ext>
              </a:extLst>
            </p:cNvPr>
            <p:cNvSpPr>
              <a:spLocks noChangeShapeType="1"/>
            </p:cNvSpPr>
            <p:nvPr/>
          </p:nvSpPr>
          <p:spPr bwMode="auto">
            <a:xfrm>
              <a:off x="9612313" y="4117975"/>
              <a:ext cx="0" cy="46672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9" name="Line 65">
              <a:extLst>
                <a:ext uri="{FF2B5EF4-FFF2-40B4-BE49-F238E27FC236}">
                  <a16:creationId xmlns:a16="http://schemas.microsoft.com/office/drawing/2014/main" id="{75A0D3D9-C958-D027-78E7-6FBD2E90507B}"/>
                </a:ext>
              </a:extLst>
            </p:cNvPr>
            <p:cNvSpPr>
              <a:spLocks noChangeShapeType="1"/>
            </p:cNvSpPr>
            <p:nvPr/>
          </p:nvSpPr>
          <p:spPr bwMode="auto">
            <a:xfrm flipV="1">
              <a:off x="9612313" y="3630613"/>
              <a:ext cx="0" cy="487362"/>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0" name="Line 66">
              <a:extLst>
                <a:ext uri="{FF2B5EF4-FFF2-40B4-BE49-F238E27FC236}">
                  <a16:creationId xmlns:a16="http://schemas.microsoft.com/office/drawing/2014/main" id="{CDA44CE0-A369-CBAE-BE83-B18BF61F1946}"/>
                </a:ext>
              </a:extLst>
            </p:cNvPr>
            <p:cNvSpPr>
              <a:spLocks noChangeShapeType="1"/>
            </p:cNvSpPr>
            <p:nvPr/>
          </p:nvSpPr>
          <p:spPr bwMode="auto">
            <a:xfrm>
              <a:off x="9585326" y="4584700"/>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1" name="Line 67">
              <a:extLst>
                <a:ext uri="{FF2B5EF4-FFF2-40B4-BE49-F238E27FC236}">
                  <a16:creationId xmlns:a16="http://schemas.microsoft.com/office/drawing/2014/main" id="{4BEAF7FB-816D-2EFB-1660-BCA62B2811E1}"/>
                </a:ext>
              </a:extLst>
            </p:cNvPr>
            <p:cNvSpPr>
              <a:spLocks noChangeShapeType="1"/>
            </p:cNvSpPr>
            <p:nvPr/>
          </p:nvSpPr>
          <p:spPr bwMode="auto">
            <a:xfrm>
              <a:off x="9585326" y="3630613"/>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82" name="Group 81">
            <a:extLst>
              <a:ext uri="{FF2B5EF4-FFF2-40B4-BE49-F238E27FC236}">
                <a16:creationId xmlns:a16="http://schemas.microsoft.com/office/drawing/2014/main" id="{FB99EB25-6529-25A2-E2A2-8B606E6D7DB7}"/>
              </a:ext>
            </a:extLst>
          </p:cNvPr>
          <p:cNvGrpSpPr/>
          <p:nvPr/>
        </p:nvGrpSpPr>
        <p:grpSpPr>
          <a:xfrm>
            <a:off x="8120063" y="3492500"/>
            <a:ext cx="55563" cy="528638"/>
            <a:chOff x="8120063" y="3492500"/>
            <a:chExt cx="55563" cy="528638"/>
          </a:xfrm>
        </p:grpSpPr>
        <p:sp>
          <p:nvSpPr>
            <p:cNvPr id="83" name="Line 68">
              <a:extLst>
                <a:ext uri="{FF2B5EF4-FFF2-40B4-BE49-F238E27FC236}">
                  <a16:creationId xmlns:a16="http://schemas.microsoft.com/office/drawing/2014/main" id="{A814DF30-AA50-D007-893F-42810AFB695D}"/>
                </a:ext>
              </a:extLst>
            </p:cNvPr>
            <p:cNvSpPr>
              <a:spLocks noChangeShapeType="1"/>
            </p:cNvSpPr>
            <p:nvPr/>
          </p:nvSpPr>
          <p:spPr bwMode="auto">
            <a:xfrm>
              <a:off x="8147051" y="3757613"/>
              <a:ext cx="0" cy="26352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4" name="Line 69">
              <a:extLst>
                <a:ext uri="{FF2B5EF4-FFF2-40B4-BE49-F238E27FC236}">
                  <a16:creationId xmlns:a16="http://schemas.microsoft.com/office/drawing/2014/main" id="{9CDA0261-48CE-C49B-AB84-A88DBB39AC92}"/>
                </a:ext>
              </a:extLst>
            </p:cNvPr>
            <p:cNvSpPr>
              <a:spLocks noChangeShapeType="1"/>
            </p:cNvSpPr>
            <p:nvPr/>
          </p:nvSpPr>
          <p:spPr bwMode="auto">
            <a:xfrm flipV="1">
              <a:off x="8147051" y="3492500"/>
              <a:ext cx="0" cy="265112"/>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5" name="Line 70">
              <a:extLst>
                <a:ext uri="{FF2B5EF4-FFF2-40B4-BE49-F238E27FC236}">
                  <a16:creationId xmlns:a16="http://schemas.microsoft.com/office/drawing/2014/main" id="{70AA85C7-A68B-CB1C-1D83-212755743A7C}"/>
                </a:ext>
              </a:extLst>
            </p:cNvPr>
            <p:cNvSpPr>
              <a:spLocks noChangeShapeType="1"/>
            </p:cNvSpPr>
            <p:nvPr/>
          </p:nvSpPr>
          <p:spPr bwMode="auto">
            <a:xfrm>
              <a:off x="8120063" y="4021138"/>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6" name="Line 71">
              <a:extLst>
                <a:ext uri="{FF2B5EF4-FFF2-40B4-BE49-F238E27FC236}">
                  <a16:creationId xmlns:a16="http://schemas.microsoft.com/office/drawing/2014/main" id="{F6241591-CC6A-4945-7AC0-302A6FC7B231}"/>
                </a:ext>
              </a:extLst>
            </p:cNvPr>
            <p:cNvSpPr>
              <a:spLocks noChangeShapeType="1"/>
            </p:cNvSpPr>
            <p:nvPr/>
          </p:nvSpPr>
          <p:spPr bwMode="auto">
            <a:xfrm>
              <a:off x="8120063" y="3492500"/>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87" name="Group 86">
            <a:extLst>
              <a:ext uri="{FF2B5EF4-FFF2-40B4-BE49-F238E27FC236}">
                <a16:creationId xmlns:a16="http://schemas.microsoft.com/office/drawing/2014/main" id="{5F0844E6-5D12-5AC6-C47E-259B4051F61A}"/>
              </a:ext>
            </a:extLst>
          </p:cNvPr>
          <p:cNvGrpSpPr/>
          <p:nvPr/>
        </p:nvGrpSpPr>
        <p:grpSpPr>
          <a:xfrm>
            <a:off x="11009313" y="3989388"/>
            <a:ext cx="55563" cy="1243012"/>
            <a:chOff x="11009313" y="3989388"/>
            <a:chExt cx="55563" cy="1243012"/>
          </a:xfrm>
        </p:grpSpPr>
        <p:sp>
          <p:nvSpPr>
            <p:cNvPr id="88" name="Line 72">
              <a:extLst>
                <a:ext uri="{FF2B5EF4-FFF2-40B4-BE49-F238E27FC236}">
                  <a16:creationId xmlns:a16="http://schemas.microsoft.com/office/drawing/2014/main" id="{58880559-ECB9-164F-7D6A-9A4C71A759EB}"/>
                </a:ext>
              </a:extLst>
            </p:cNvPr>
            <p:cNvSpPr>
              <a:spLocks noChangeShapeType="1"/>
            </p:cNvSpPr>
            <p:nvPr/>
          </p:nvSpPr>
          <p:spPr bwMode="auto">
            <a:xfrm>
              <a:off x="11037888" y="4681538"/>
              <a:ext cx="0" cy="550862"/>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9" name="Line 73">
              <a:extLst>
                <a:ext uri="{FF2B5EF4-FFF2-40B4-BE49-F238E27FC236}">
                  <a16:creationId xmlns:a16="http://schemas.microsoft.com/office/drawing/2014/main" id="{6B670D8E-B7AB-8751-C7AE-57E7D546CE04}"/>
                </a:ext>
              </a:extLst>
            </p:cNvPr>
            <p:cNvSpPr>
              <a:spLocks noChangeShapeType="1"/>
            </p:cNvSpPr>
            <p:nvPr/>
          </p:nvSpPr>
          <p:spPr bwMode="auto">
            <a:xfrm flipV="1">
              <a:off x="11037888" y="3989388"/>
              <a:ext cx="0" cy="69215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0" name="Line 74">
              <a:extLst>
                <a:ext uri="{FF2B5EF4-FFF2-40B4-BE49-F238E27FC236}">
                  <a16:creationId xmlns:a16="http://schemas.microsoft.com/office/drawing/2014/main" id="{AC47FAE8-7654-DCF1-9869-3F62E1450850}"/>
                </a:ext>
              </a:extLst>
            </p:cNvPr>
            <p:cNvSpPr>
              <a:spLocks noChangeShapeType="1"/>
            </p:cNvSpPr>
            <p:nvPr/>
          </p:nvSpPr>
          <p:spPr bwMode="auto">
            <a:xfrm>
              <a:off x="11009313" y="5232400"/>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1" name="Line 75">
              <a:extLst>
                <a:ext uri="{FF2B5EF4-FFF2-40B4-BE49-F238E27FC236}">
                  <a16:creationId xmlns:a16="http://schemas.microsoft.com/office/drawing/2014/main" id="{9F911D33-314B-1758-50F8-695BDCE3031B}"/>
                </a:ext>
              </a:extLst>
            </p:cNvPr>
            <p:cNvSpPr>
              <a:spLocks noChangeShapeType="1"/>
            </p:cNvSpPr>
            <p:nvPr/>
          </p:nvSpPr>
          <p:spPr bwMode="auto">
            <a:xfrm>
              <a:off x="11009313" y="3989388"/>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92" name="Line 76">
            <a:extLst>
              <a:ext uri="{FF2B5EF4-FFF2-40B4-BE49-F238E27FC236}">
                <a16:creationId xmlns:a16="http://schemas.microsoft.com/office/drawing/2014/main" id="{9860DED3-2CD8-378A-9DF3-B3B1C8A5F283}"/>
              </a:ext>
            </a:extLst>
          </p:cNvPr>
          <p:cNvSpPr>
            <a:spLocks noChangeShapeType="1"/>
          </p:cNvSpPr>
          <p:nvPr/>
        </p:nvSpPr>
        <p:spPr bwMode="auto">
          <a:xfrm flipV="1">
            <a:off x="5986742" y="2070789"/>
            <a:ext cx="0" cy="3754437"/>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93" name="Line 77">
            <a:extLst>
              <a:ext uri="{FF2B5EF4-FFF2-40B4-BE49-F238E27FC236}">
                <a16:creationId xmlns:a16="http://schemas.microsoft.com/office/drawing/2014/main" id="{E9937774-5596-6FC8-6C7F-5543EDD98D73}"/>
              </a:ext>
            </a:extLst>
          </p:cNvPr>
          <p:cNvSpPr>
            <a:spLocks noChangeShapeType="1"/>
          </p:cNvSpPr>
          <p:nvPr/>
        </p:nvSpPr>
        <p:spPr bwMode="auto">
          <a:xfrm>
            <a:off x="5932488" y="5816600"/>
            <a:ext cx="5556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4" name="Line 88">
            <a:extLst>
              <a:ext uri="{FF2B5EF4-FFF2-40B4-BE49-F238E27FC236}">
                <a16:creationId xmlns:a16="http://schemas.microsoft.com/office/drawing/2014/main" id="{D0676FC5-C8CF-5643-E21E-065E55179EFD}"/>
              </a:ext>
            </a:extLst>
          </p:cNvPr>
          <p:cNvSpPr>
            <a:spLocks noChangeShapeType="1"/>
          </p:cNvSpPr>
          <p:nvPr/>
        </p:nvSpPr>
        <p:spPr bwMode="auto">
          <a:xfrm>
            <a:off x="5988051" y="5816600"/>
            <a:ext cx="578008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95" name="Group 94">
            <a:extLst>
              <a:ext uri="{FF2B5EF4-FFF2-40B4-BE49-F238E27FC236}">
                <a16:creationId xmlns:a16="http://schemas.microsoft.com/office/drawing/2014/main" id="{AEF908D3-5A2D-F3B9-196A-5082C309DCA5}"/>
              </a:ext>
            </a:extLst>
          </p:cNvPr>
          <p:cNvGrpSpPr/>
          <p:nvPr/>
        </p:nvGrpSpPr>
        <p:grpSpPr>
          <a:xfrm>
            <a:off x="5180745" y="1928760"/>
            <a:ext cx="805531" cy="4013974"/>
            <a:chOff x="292839" y="1931510"/>
            <a:chExt cx="805531" cy="4013974"/>
          </a:xfrm>
        </p:grpSpPr>
        <p:sp>
          <p:nvSpPr>
            <p:cNvPr id="96" name="Line 16">
              <a:extLst>
                <a:ext uri="{FF2B5EF4-FFF2-40B4-BE49-F238E27FC236}">
                  <a16:creationId xmlns:a16="http://schemas.microsoft.com/office/drawing/2014/main" id="{3AEF4610-B0FF-8848-2716-01E36A8D8B9F}"/>
                </a:ext>
              </a:extLst>
            </p:cNvPr>
            <p:cNvSpPr>
              <a:spLocks noChangeShapeType="1"/>
            </p:cNvSpPr>
            <p:nvPr/>
          </p:nvSpPr>
          <p:spPr bwMode="auto">
            <a:xfrm>
              <a:off x="1034362" y="581501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97" name="Line 18">
              <a:extLst>
                <a:ext uri="{FF2B5EF4-FFF2-40B4-BE49-F238E27FC236}">
                  <a16:creationId xmlns:a16="http://schemas.microsoft.com/office/drawing/2014/main" id="{E2EDFAC1-8345-B0A7-D242-D7480DAD606B}"/>
                </a:ext>
              </a:extLst>
            </p:cNvPr>
            <p:cNvSpPr>
              <a:spLocks noChangeShapeType="1"/>
            </p:cNvSpPr>
            <p:nvPr/>
          </p:nvSpPr>
          <p:spPr bwMode="auto">
            <a:xfrm>
              <a:off x="1034362" y="506888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98" name="Line 20">
              <a:extLst>
                <a:ext uri="{FF2B5EF4-FFF2-40B4-BE49-F238E27FC236}">
                  <a16:creationId xmlns:a16="http://schemas.microsoft.com/office/drawing/2014/main" id="{3EE5D3E3-9460-55CA-F1D8-DAAF27DB128B}"/>
                </a:ext>
              </a:extLst>
            </p:cNvPr>
            <p:cNvSpPr>
              <a:spLocks noChangeShapeType="1"/>
            </p:cNvSpPr>
            <p:nvPr/>
          </p:nvSpPr>
          <p:spPr bwMode="auto">
            <a:xfrm>
              <a:off x="1034362" y="431958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99" name="Line 22">
              <a:extLst>
                <a:ext uri="{FF2B5EF4-FFF2-40B4-BE49-F238E27FC236}">
                  <a16:creationId xmlns:a16="http://schemas.microsoft.com/office/drawing/2014/main" id="{E595EBF8-1787-E633-54A3-8F94ED59F099}"/>
                </a:ext>
              </a:extLst>
            </p:cNvPr>
            <p:cNvSpPr>
              <a:spLocks noChangeShapeType="1"/>
            </p:cNvSpPr>
            <p:nvPr/>
          </p:nvSpPr>
          <p:spPr bwMode="auto">
            <a:xfrm>
              <a:off x="1034362" y="357346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100" name="Line 24">
              <a:extLst>
                <a:ext uri="{FF2B5EF4-FFF2-40B4-BE49-F238E27FC236}">
                  <a16:creationId xmlns:a16="http://schemas.microsoft.com/office/drawing/2014/main" id="{DDDAB6E8-674D-DAF9-BCE6-5CD7022C00B9}"/>
                </a:ext>
              </a:extLst>
            </p:cNvPr>
            <p:cNvSpPr>
              <a:spLocks noChangeShapeType="1"/>
            </p:cNvSpPr>
            <p:nvPr/>
          </p:nvSpPr>
          <p:spPr bwMode="auto">
            <a:xfrm>
              <a:off x="1034362" y="282733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101" name="Line 26">
              <a:extLst>
                <a:ext uri="{FF2B5EF4-FFF2-40B4-BE49-F238E27FC236}">
                  <a16:creationId xmlns:a16="http://schemas.microsoft.com/office/drawing/2014/main" id="{1DEE0A22-9F8E-3A00-6CE9-6EB24087C836}"/>
                </a:ext>
              </a:extLst>
            </p:cNvPr>
            <p:cNvSpPr>
              <a:spLocks noChangeShapeType="1"/>
            </p:cNvSpPr>
            <p:nvPr/>
          </p:nvSpPr>
          <p:spPr bwMode="auto">
            <a:xfrm>
              <a:off x="1034362" y="207803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102" name="Rectangle 28">
              <a:extLst>
                <a:ext uri="{FF2B5EF4-FFF2-40B4-BE49-F238E27FC236}">
                  <a16:creationId xmlns:a16="http://schemas.microsoft.com/office/drawing/2014/main" id="{A94C7CE6-6579-B0FD-90B3-0F33E0441C14}"/>
                </a:ext>
              </a:extLst>
            </p:cNvPr>
            <p:cNvSpPr>
              <a:spLocks noChangeArrowheads="1"/>
            </p:cNvSpPr>
            <p:nvPr/>
          </p:nvSpPr>
          <p:spPr bwMode="auto">
            <a:xfrm>
              <a:off x="883526" y="5668485"/>
              <a:ext cx="1170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3" name="Rectangle 30">
              <a:extLst>
                <a:ext uri="{FF2B5EF4-FFF2-40B4-BE49-F238E27FC236}">
                  <a16:creationId xmlns:a16="http://schemas.microsoft.com/office/drawing/2014/main" id="{FC5DE31E-ABE3-D730-EFF3-1EF5B2E10366}"/>
                </a:ext>
              </a:extLst>
            </p:cNvPr>
            <p:cNvSpPr>
              <a:spLocks noChangeArrowheads="1"/>
            </p:cNvSpPr>
            <p:nvPr/>
          </p:nvSpPr>
          <p:spPr bwMode="auto">
            <a:xfrm>
              <a:off x="771270" y="492236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4" name="Rectangle 32">
              <a:extLst>
                <a:ext uri="{FF2B5EF4-FFF2-40B4-BE49-F238E27FC236}">
                  <a16:creationId xmlns:a16="http://schemas.microsoft.com/office/drawing/2014/main" id="{076E118D-CE24-956F-DC52-B401B04D5EE0}"/>
                </a:ext>
              </a:extLst>
            </p:cNvPr>
            <p:cNvSpPr>
              <a:spLocks noChangeArrowheads="1"/>
            </p:cNvSpPr>
            <p:nvPr/>
          </p:nvSpPr>
          <p:spPr bwMode="auto">
            <a:xfrm>
              <a:off x="771270" y="417306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40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5" name="Rectangle 34">
              <a:extLst>
                <a:ext uri="{FF2B5EF4-FFF2-40B4-BE49-F238E27FC236}">
                  <a16:creationId xmlns:a16="http://schemas.microsoft.com/office/drawing/2014/main" id="{48CB73F8-2094-8CAC-8E7D-6A06D2D01484}"/>
                </a:ext>
              </a:extLst>
            </p:cNvPr>
            <p:cNvSpPr>
              <a:spLocks noChangeArrowheads="1"/>
            </p:cNvSpPr>
            <p:nvPr/>
          </p:nvSpPr>
          <p:spPr bwMode="auto">
            <a:xfrm>
              <a:off x="771270" y="3426935"/>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60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6" name="Rectangle 36">
              <a:extLst>
                <a:ext uri="{FF2B5EF4-FFF2-40B4-BE49-F238E27FC236}">
                  <a16:creationId xmlns:a16="http://schemas.microsoft.com/office/drawing/2014/main" id="{2AB70D90-367F-0E95-A049-090197752704}"/>
                </a:ext>
              </a:extLst>
            </p:cNvPr>
            <p:cNvSpPr>
              <a:spLocks noChangeArrowheads="1"/>
            </p:cNvSpPr>
            <p:nvPr/>
          </p:nvSpPr>
          <p:spPr bwMode="auto">
            <a:xfrm>
              <a:off x="771270" y="268081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80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7" name="Rectangle 38">
              <a:extLst>
                <a:ext uri="{FF2B5EF4-FFF2-40B4-BE49-F238E27FC236}">
                  <a16:creationId xmlns:a16="http://schemas.microsoft.com/office/drawing/2014/main" id="{8B8EF15B-57F4-27D2-7704-F3B13147EAD0}"/>
                </a:ext>
              </a:extLst>
            </p:cNvPr>
            <p:cNvSpPr>
              <a:spLocks noChangeArrowheads="1"/>
            </p:cNvSpPr>
            <p:nvPr/>
          </p:nvSpPr>
          <p:spPr bwMode="auto">
            <a:xfrm>
              <a:off x="657426" y="1931510"/>
              <a:ext cx="3510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100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8" name="TextBox 107">
              <a:extLst>
                <a:ext uri="{FF2B5EF4-FFF2-40B4-BE49-F238E27FC236}">
                  <a16:creationId xmlns:a16="http://schemas.microsoft.com/office/drawing/2014/main" id="{394934B1-22F0-0966-94F0-880829B5FD44}"/>
                </a:ext>
              </a:extLst>
            </p:cNvPr>
            <p:cNvSpPr txBox="1"/>
            <p:nvPr/>
          </p:nvSpPr>
          <p:spPr bwMode="auto">
            <a:xfrm rot="16200000">
              <a:off x="-1398473" y="3754371"/>
              <a:ext cx="3751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pCR, % (95% CI)</a:t>
              </a:r>
            </a:p>
          </p:txBody>
        </p:sp>
      </p:grpSp>
      <p:sp>
        <p:nvSpPr>
          <p:cNvPr id="109" name="TextBox 108">
            <a:extLst>
              <a:ext uri="{FF2B5EF4-FFF2-40B4-BE49-F238E27FC236}">
                <a16:creationId xmlns:a16="http://schemas.microsoft.com/office/drawing/2014/main" id="{DE564E46-ED32-B415-C44F-DDB2AB4997E8}"/>
              </a:ext>
            </a:extLst>
          </p:cNvPr>
          <p:cNvSpPr txBox="1"/>
          <p:nvPr/>
        </p:nvSpPr>
        <p:spPr>
          <a:xfrm>
            <a:off x="6222096" y="5916721"/>
            <a:ext cx="2412946" cy="276999"/>
          </a:xfrm>
          <a:prstGeom prst="rect">
            <a:avLst/>
          </a:prstGeom>
          <a:noFill/>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600" cap="none" spc="30" normalizeH="0" baseline="0" noProof="0" dirty="0">
                <a:ln>
                  <a:noFill/>
                </a:ln>
                <a:solidFill>
                  <a:srgbClr val="000000"/>
                </a:solidFill>
                <a:effectLst/>
                <a:uLnTx/>
                <a:uFillTx/>
                <a:latin typeface="Calibri" panose="020F0502020204030204"/>
                <a:ea typeface="+mn-ea"/>
                <a:cs typeface="+mn-cs"/>
              </a:rPr>
              <a:t>PD-L1 Positive</a:t>
            </a:r>
          </a:p>
        </p:txBody>
      </p:sp>
      <p:sp>
        <p:nvSpPr>
          <p:cNvPr id="110" name="TextBox 109">
            <a:extLst>
              <a:ext uri="{FF2B5EF4-FFF2-40B4-BE49-F238E27FC236}">
                <a16:creationId xmlns:a16="http://schemas.microsoft.com/office/drawing/2014/main" id="{4A779092-7810-E6C0-63A2-5B5A51499FAC}"/>
              </a:ext>
            </a:extLst>
          </p:cNvPr>
          <p:cNvSpPr txBox="1"/>
          <p:nvPr/>
        </p:nvSpPr>
        <p:spPr>
          <a:xfrm>
            <a:off x="9108982" y="5904073"/>
            <a:ext cx="2412946" cy="276999"/>
          </a:xfrm>
          <a:prstGeom prst="rect">
            <a:avLst/>
          </a:prstGeom>
          <a:noFill/>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600" cap="none" spc="30" normalizeH="0" baseline="0" noProof="0" dirty="0">
                <a:ln>
                  <a:noFill/>
                </a:ln>
                <a:solidFill>
                  <a:srgbClr val="000000"/>
                </a:solidFill>
                <a:effectLst/>
                <a:uLnTx/>
                <a:uFillTx/>
                <a:latin typeface="Calibri" panose="020F0502020204030204"/>
                <a:ea typeface="+mn-ea"/>
                <a:cs typeface="+mn-cs"/>
              </a:rPr>
              <a:t>PD-L1 Negative</a:t>
            </a:r>
          </a:p>
        </p:txBody>
      </p:sp>
      <p:cxnSp>
        <p:nvCxnSpPr>
          <p:cNvPr id="6" name="Straight Connector 5">
            <a:extLst>
              <a:ext uri="{FF2B5EF4-FFF2-40B4-BE49-F238E27FC236}">
                <a16:creationId xmlns:a16="http://schemas.microsoft.com/office/drawing/2014/main" id="{3342559A-5638-C370-8460-60D70E925C56}"/>
              </a:ext>
            </a:extLst>
          </p:cNvPr>
          <p:cNvCxnSpPr>
            <a:cxnSpLocks/>
          </p:cNvCxnSpPr>
          <p:nvPr/>
        </p:nvCxnSpPr>
        <p:spPr bwMode="auto">
          <a:xfrm>
            <a:off x="1105218" y="5815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2A9BD18-B351-48B5-4D73-109E459E1D67}"/>
              </a:ext>
            </a:extLst>
          </p:cNvPr>
          <p:cNvCxnSpPr>
            <a:cxnSpLocks/>
          </p:cNvCxnSpPr>
          <p:nvPr/>
        </p:nvCxnSpPr>
        <p:spPr bwMode="auto">
          <a:xfrm>
            <a:off x="4772978" y="5815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51B1E70-8AAD-62B9-91B9-DA041E3A4B87}"/>
              </a:ext>
            </a:extLst>
          </p:cNvPr>
          <p:cNvCxnSpPr>
            <a:cxnSpLocks/>
          </p:cNvCxnSpPr>
          <p:nvPr/>
        </p:nvCxnSpPr>
        <p:spPr bwMode="auto">
          <a:xfrm>
            <a:off x="5986742" y="58217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1722866-7003-9042-A696-357DBE411C4F}"/>
              </a:ext>
            </a:extLst>
          </p:cNvPr>
          <p:cNvCxnSpPr>
            <a:cxnSpLocks/>
          </p:cNvCxnSpPr>
          <p:nvPr/>
        </p:nvCxnSpPr>
        <p:spPr bwMode="auto">
          <a:xfrm>
            <a:off x="8874741" y="58217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3557A65-5097-02BB-75F6-0AA7CBF96AB0}"/>
              </a:ext>
            </a:extLst>
          </p:cNvPr>
          <p:cNvCxnSpPr>
            <a:cxnSpLocks/>
          </p:cNvCxnSpPr>
          <p:nvPr/>
        </p:nvCxnSpPr>
        <p:spPr bwMode="auto">
          <a:xfrm>
            <a:off x="11762740" y="5821757"/>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93917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23" grpId="0"/>
      <p:bldP spid="24" grpId="0"/>
      <p:bldP spid="25" grpId="0"/>
      <p:bldP spid="30"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9" name="Straight Connector 438">
            <a:extLst>
              <a:ext uri="{FF2B5EF4-FFF2-40B4-BE49-F238E27FC236}">
                <a16:creationId xmlns:a16="http://schemas.microsoft.com/office/drawing/2014/main" id="{0D10848E-38DA-4A53-5510-0874623BE25A}"/>
              </a:ext>
            </a:extLst>
          </p:cNvPr>
          <p:cNvCxnSpPr>
            <a:cxnSpLocks/>
          </p:cNvCxnSpPr>
          <p:nvPr/>
        </p:nvCxnSpPr>
        <p:spPr bwMode="auto">
          <a:xfrm>
            <a:off x="9182602" y="1462180"/>
            <a:ext cx="0" cy="3299951"/>
          </a:xfrm>
          <a:prstGeom prst="line">
            <a:avLst/>
          </a:prstGeom>
          <a:noFill/>
          <a:ln w="28575" cap="flat" cmpd="sng" algn="ctr">
            <a:solidFill>
              <a:schemeClr val="bg1"/>
            </a:solidFill>
            <a:prstDash val="dash"/>
            <a:round/>
            <a:headEnd type="none" w="med" len="med"/>
            <a:tailEnd type="none" w="med" len="med"/>
          </a:ln>
          <a:effectLst/>
        </p:spPr>
      </p:cxnSp>
      <p:grpSp>
        <p:nvGrpSpPr>
          <p:cNvPr id="446" name="Group 445">
            <a:extLst>
              <a:ext uri="{FF2B5EF4-FFF2-40B4-BE49-F238E27FC236}">
                <a16:creationId xmlns:a16="http://schemas.microsoft.com/office/drawing/2014/main" id="{5E49B142-82FE-B3D4-DB3D-1486D23AB3E1}"/>
              </a:ext>
            </a:extLst>
          </p:cNvPr>
          <p:cNvGrpSpPr/>
          <p:nvPr/>
        </p:nvGrpSpPr>
        <p:grpSpPr>
          <a:xfrm>
            <a:off x="3290594" y="1588399"/>
            <a:ext cx="7070995" cy="578687"/>
            <a:chOff x="2472838" y="1389185"/>
            <a:chExt cx="7070995" cy="578687"/>
          </a:xfrm>
        </p:grpSpPr>
        <p:sp>
          <p:nvSpPr>
            <p:cNvPr id="421" name="Freeform: Shape 420">
              <a:extLst>
                <a:ext uri="{FF2B5EF4-FFF2-40B4-BE49-F238E27FC236}">
                  <a16:creationId xmlns:a16="http://schemas.microsoft.com/office/drawing/2014/main" id="{56F9D1BF-3997-B6D3-B76F-A21E20793DCB}"/>
                </a:ext>
              </a:extLst>
            </p:cNvPr>
            <p:cNvSpPr/>
            <p:nvPr/>
          </p:nvSpPr>
          <p:spPr bwMode="auto">
            <a:xfrm>
              <a:off x="2472838" y="1389185"/>
              <a:ext cx="4141197" cy="519306"/>
            </a:xfrm>
            <a:custGeom>
              <a:avLst/>
              <a:gdLst>
                <a:gd name="connsiteX0" fmla="*/ 0 w 6620607"/>
                <a:gd name="connsiteY0" fmla="*/ 0 h 529736"/>
                <a:gd name="connsiteX1" fmla="*/ 356088 w 6620607"/>
                <a:gd name="connsiteY1" fmla="*/ 0 h 529736"/>
                <a:gd name="connsiteX2" fmla="*/ 356088 w 6620607"/>
                <a:gd name="connsiteY2" fmla="*/ 15386 h 529736"/>
                <a:gd name="connsiteX3" fmla="*/ 485775 w 6620607"/>
                <a:gd name="connsiteY3" fmla="*/ 15386 h 529736"/>
                <a:gd name="connsiteX4" fmla="*/ 485775 w 6620607"/>
                <a:gd name="connsiteY4" fmla="*/ 19782 h 529736"/>
                <a:gd name="connsiteX5" fmla="*/ 619857 w 6620607"/>
                <a:gd name="connsiteY5" fmla="*/ 19782 h 529736"/>
                <a:gd name="connsiteX6" fmla="*/ 619857 w 6620607"/>
                <a:gd name="connsiteY6" fmla="*/ 37367 h 529736"/>
                <a:gd name="connsiteX7" fmla="*/ 718771 w 6620607"/>
                <a:gd name="connsiteY7" fmla="*/ 37367 h 529736"/>
                <a:gd name="connsiteX8" fmla="*/ 718771 w 6620607"/>
                <a:gd name="connsiteY8" fmla="*/ 48357 h 529736"/>
                <a:gd name="connsiteX9" fmla="*/ 822080 w 6620607"/>
                <a:gd name="connsiteY9" fmla="*/ 48357 h 529736"/>
                <a:gd name="connsiteX10" fmla="*/ 826476 w 6620607"/>
                <a:gd name="connsiteY10" fmla="*/ 48357 h 529736"/>
                <a:gd name="connsiteX11" fmla="*/ 975946 w 6620607"/>
                <a:gd name="connsiteY11" fmla="*/ 48357 h 529736"/>
                <a:gd name="connsiteX12" fmla="*/ 975946 w 6620607"/>
                <a:gd name="connsiteY12" fmla="*/ 79130 h 529736"/>
                <a:gd name="connsiteX13" fmla="*/ 1011115 w 6620607"/>
                <a:gd name="connsiteY13" fmla="*/ 79130 h 529736"/>
                <a:gd name="connsiteX14" fmla="*/ 1011115 w 6620607"/>
                <a:gd name="connsiteY14" fmla="*/ 94517 h 529736"/>
                <a:gd name="connsiteX15" fmla="*/ 1092444 w 6620607"/>
                <a:gd name="connsiteY15" fmla="*/ 94517 h 529736"/>
                <a:gd name="connsiteX16" fmla="*/ 1092444 w 6620607"/>
                <a:gd name="connsiteY16" fmla="*/ 114300 h 529736"/>
                <a:gd name="connsiteX17" fmla="*/ 1246309 w 6620607"/>
                <a:gd name="connsiteY17" fmla="*/ 114300 h 529736"/>
                <a:gd name="connsiteX18" fmla="*/ 1246309 w 6620607"/>
                <a:gd name="connsiteY18" fmla="*/ 131884 h 529736"/>
                <a:gd name="connsiteX19" fmla="*/ 1277082 w 6620607"/>
                <a:gd name="connsiteY19" fmla="*/ 131884 h 529736"/>
                <a:gd name="connsiteX20" fmla="*/ 1277082 w 6620607"/>
                <a:gd name="connsiteY20" fmla="*/ 140677 h 529736"/>
                <a:gd name="connsiteX21" fmla="*/ 1321044 w 6620607"/>
                <a:gd name="connsiteY21" fmla="*/ 140677 h 529736"/>
                <a:gd name="connsiteX22" fmla="*/ 1321044 w 6620607"/>
                <a:gd name="connsiteY22" fmla="*/ 151667 h 529736"/>
                <a:gd name="connsiteX23" fmla="*/ 1358411 w 6620607"/>
                <a:gd name="connsiteY23" fmla="*/ 151667 h 529736"/>
                <a:gd name="connsiteX24" fmla="*/ 1358411 w 6620607"/>
                <a:gd name="connsiteY24" fmla="*/ 167053 h 529736"/>
                <a:gd name="connsiteX25" fmla="*/ 1461721 w 6620607"/>
                <a:gd name="connsiteY25" fmla="*/ 167053 h 529736"/>
                <a:gd name="connsiteX26" fmla="*/ 1461721 w 6620607"/>
                <a:gd name="connsiteY26" fmla="*/ 182440 h 529736"/>
                <a:gd name="connsiteX27" fmla="*/ 1481503 w 6620607"/>
                <a:gd name="connsiteY27" fmla="*/ 182440 h 529736"/>
                <a:gd name="connsiteX28" fmla="*/ 1481503 w 6620607"/>
                <a:gd name="connsiteY28" fmla="*/ 193430 h 529736"/>
                <a:gd name="connsiteX29" fmla="*/ 1569426 w 6620607"/>
                <a:gd name="connsiteY29" fmla="*/ 193430 h 529736"/>
                <a:gd name="connsiteX30" fmla="*/ 1569426 w 6620607"/>
                <a:gd name="connsiteY30" fmla="*/ 204421 h 529736"/>
                <a:gd name="connsiteX31" fmla="*/ 1811215 w 6620607"/>
                <a:gd name="connsiteY31" fmla="*/ 204421 h 529736"/>
                <a:gd name="connsiteX32" fmla="*/ 1811215 w 6620607"/>
                <a:gd name="connsiteY32" fmla="*/ 228600 h 529736"/>
                <a:gd name="connsiteX33" fmla="*/ 1861771 w 6620607"/>
                <a:gd name="connsiteY33" fmla="*/ 228600 h 529736"/>
                <a:gd name="connsiteX34" fmla="*/ 1861771 w 6620607"/>
                <a:gd name="connsiteY34" fmla="*/ 239590 h 529736"/>
                <a:gd name="connsiteX35" fmla="*/ 2013438 w 6620607"/>
                <a:gd name="connsiteY35" fmla="*/ 239590 h 529736"/>
                <a:gd name="connsiteX36" fmla="*/ 2013438 w 6620607"/>
                <a:gd name="connsiteY36" fmla="*/ 239590 h 529736"/>
                <a:gd name="connsiteX37" fmla="*/ 2096965 w 6620607"/>
                <a:gd name="connsiteY37" fmla="*/ 239590 h 529736"/>
                <a:gd name="connsiteX38" fmla="*/ 2096965 w 6620607"/>
                <a:gd name="connsiteY38" fmla="*/ 261571 h 529736"/>
                <a:gd name="connsiteX39" fmla="*/ 2138728 w 6620607"/>
                <a:gd name="connsiteY39" fmla="*/ 261571 h 529736"/>
                <a:gd name="connsiteX40" fmla="*/ 2138728 w 6620607"/>
                <a:gd name="connsiteY40" fmla="*/ 276957 h 529736"/>
                <a:gd name="connsiteX41" fmla="*/ 2250830 w 6620607"/>
                <a:gd name="connsiteY41" fmla="*/ 276957 h 529736"/>
                <a:gd name="connsiteX42" fmla="*/ 2250830 w 6620607"/>
                <a:gd name="connsiteY42" fmla="*/ 290146 h 529736"/>
                <a:gd name="connsiteX43" fmla="*/ 2312376 w 6620607"/>
                <a:gd name="connsiteY43" fmla="*/ 290146 h 529736"/>
                <a:gd name="connsiteX44" fmla="*/ 2312376 w 6620607"/>
                <a:gd name="connsiteY44" fmla="*/ 316523 h 529736"/>
                <a:gd name="connsiteX45" fmla="*/ 2622305 w 6620607"/>
                <a:gd name="connsiteY45" fmla="*/ 316523 h 529736"/>
                <a:gd name="connsiteX46" fmla="*/ 2622305 w 6620607"/>
                <a:gd name="connsiteY46" fmla="*/ 327513 h 529736"/>
                <a:gd name="connsiteX47" fmla="*/ 2670663 w 6620607"/>
                <a:gd name="connsiteY47" fmla="*/ 327513 h 529736"/>
                <a:gd name="connsiteX48" fmla="*/ 2670663 w 6620607"/>
                <a:gd name="connsiteY48" fmla="*/ 338503 h 529736"/>
                <a:gd name="connsiteX49" fmla="*/ 2883876 w 6620607"/>
                <a:gd name="connsiteY49" fmla="*/ 338503 h 529736"/>
                <a:gd name="connsiteX50" fmla="*/ 2883876 w 6620607"/>
                <a:gd name="connsiteY50" fmla="*/ 347296 h 529736"/>
                <a:gd name="connsiteX51" fmla="*/ 2903659 w 6620607"/>
                <a:gd name="connsiteY51" fmla="*/ 347296 h 529736"/>
                <a:gd name="connsiteX52" fmla="*/ 2903659 w 6620607"/>
                <a:gd name="connsiteY52" fmla="*/ 367078 h 529736"/>
                <a:gd name="connsiteX53" fmla="*/ 2963007 w 6620607"/>
                <a:gd name="connsiteY53" fmla="*/ 367078 h 529736"/>
                <a:gd name="connsiteX54" fmla="*/ 2963007 w 6620607"/>
                <a:gd name="connsiteY54" fmla="*/ 389059 h 529736"/>
                <a:gd name="connsiteX55" fmla="*/ 3376246 w 6620607"/>
                <a:gd name="connsiteY55" fmla="*/ 389059 h 529736"/>
                <a:gd name="connsiteX56" fmla="*/ 3376246 w 6620607"/>
                <a:gd name="connsiteY56" fmla="*/ 411040 h 529736"/>
                <a:gd name="connsiteX57" fmla="*/ 3593855 w 6620607"/>
                <a:gd name="connsiteY57" fmla="*/ 411040 h 529736"/>
                <a:gd name="connsiteX58" fmla="*/ 3593855 w 6620607"/>
                <a:gd name="connsiteY58" fmla="*/ 426427 h 529736"/>
                <a:gd name="connsiteX59" fmla="*/ 3732334 w 6620607"/>
                <a:gd name="connsiteY59" fmla="*/ 426427 h 529736"/>
                <a:gd name="connsiteX60" fmla="*/ 3732334 w 6620607"/>
                <a:gd name="connsiteY60" fmla="*/ 430823 h 529736"/>
                <a:gd name="connsiteX61" fmla="*/ 3853228 w 6620607"/>
                <a:gd name="connsiteY61" fmla="*/ 430823 h 529736"/>
                <a:gd name="connsiteX62" fmla="*/ 3859823 w 6620607"/>
                <a:gd name="connsiteY62" fmla="*/ 437418 h 529736"/>
                <a:gd name="connsiteX63" fmla="*/ 4015886 w 6620607"/>
                <a:gd name="connsiteY63" fmla="*/ 437418 h 529736"/>
                <a:gd name="connsiteX64" fmla="*/ 4015886 w 6620607"/>
                <a:gd name="connsiteY64" fmla="*/ 455002 h 529736"/>
                <a:gd name="connsiteX65" fmla="*/ 4200525 w 6620607"/>
                <a:gd name="connsiteY65" fmla="*/ 455002 h 529736"/>
                <a:gd name="connsiteX66" fmla="*/ 4204921 w 6620607"/>
                <a:gd name="connsiteY66" fmla="*/ 459398 h 529736"/>
                <a:gd name="connsiteX67" fmla="*/ 4378569 w 6620607"/>
                <a:gd name="connsiteY67" fmla="*/ 459398 h 529736"/>
                <a:gd name="connsiteX68" fmla="*/ 4382965 w 6620607"/>
                <a:gd name="connsiteY68" fmla="*/ 455002 h 529736"/>
                <a:gd name="connsiteX69" fmla="*/ 4464294 w 6620607"/>
                <a:gd name="connsiteY69" fmla="*/ 455002 h 529736"/>
                <a:gd name="connsiteX70" fmla="*/ 4464294 w 6620607"/>
                <a:gd name="connsiteY70" fmla="*/ 472586 h 529736"/>
                <a:gd name="connsiteX71" fmla="*/ 4866542 w 6620607"/>
                <a:gd name="connsiteY71" fmla="*/ 472586 h 529736"/>
                <a:gd name="connsiteX72" fmla="*/ 4866542 w 6620607"/>
                <a:gd name="connsiteY72" fmla="*/ 492369 h 529736"/>
                <a:gd name="connsiteX73" fmla="*/ 5079755 w 6620607"/>
                <a:gd name="connsiteY73" fmla="*/ 492369 h 529736"/>
                <a:gd name="connsiteX74" fmla="*/ 5079755 w 6620607"/>
                <a:gd name="connsiteY74" fmla="*/ 503359 h 529736"/>
                <a:gd name="connsiteX75" fmla="*/ 5308355 w 6620607"/>
                <a:gd name="connsiteY75" fmla="*/ 503359 h 529736"/>
                <a:gd name="connsiteX76" fmla="*/ 5308355 w 6620607"/>
                <a:gd name="connsiteY76" fmla="*/ 516548 h 529736"/>
                <a:gd name="connsiteX77" fmla="*/ 5545748 w 6620607"/>
                <a:gd name="connsiteY77" fmla="*/ 516548 h 529736"/>
                <a:gd name="connsiteX78" fmla="*/ 5545748 w 6620607"/>
                <a:gd name="connsiteY78" fmla="*/ 529736 h 529736"/>
                <a:gd name="connsiteX79" fmla="*/ 6620607 w 6620607"/>
                <a:gd name="connsiteY79" fmla="*/ 529736 h 529736"/>
                <a:gd name="connsiteX0" fmla="*/ 0 w 5545748"/>
                <a:gd name="connsiteY0" fmla="*/ 0 h 529736"/>
                <a:gd name="connsiteX1" fmla="*/ 356088 w 5545748"/>
                <a:gd name="connsiteY1" fmla="*/ 0 h 529736"/>
                <a:gd name="connsiteX2" fmla="*/ 356088 w 5545748"/>
                <a:gd name="connsiteY2" fmla="*/ 15386 h 529736"/>
                <a:gd name="connsiteX3" fmla="*/ 485775 w 5545748"/>
                <a:gd name="connsiteY3" fmla="*/ 15386 h 529736"/>
                <a:gd name="connsiteX4" fmla="*/ 485775 w 5545748"/>
                <a:gd name="connsiteY4" fmla="*/ 19782 h 529736"/>
                <a:gd name="connsiteX5" fmla="*/ 619857 w 5545748"/>
                <a:gd name="connsiteY5" fmla="*/ 19782 h 529736"/>
                <a:gd name="connsiteX6" fmla="*/ 619857 w 5545748"/>
                <a:gd name="connsiteY6" fmla="*/ 37367 h 529736"/>
                <a:gd name="connsiteX7" fmla="*/ 718771 w 5545748"/>
                <a:gd name="connsiteY7" fmla="*/ 37367 h 529736"/>
                <a:gd name="connsiteX8" fmla="*/ 718771 w 5545748"/>
                <a:gd name="connsiteY8" fmla="*/ 48357 h 529736"/>
                <a:gd name="connsiteX9" fmla="*/ 822080 w 5545748"/>
                <a:gd name="connsiteY9" fmla="*/ 48357 h 529736"/>
                <a:gd name="connsiteX10" fmla="*/ 826476 w 5545748"/>
                <a:gd name="connsiteY10" fmla="*/ 48357 h 529736"/>
                <a:gd name="connsiteX11" fmla="*/ 975946 w 5545748"/>
                <a:gd name="connsiteY11" fmla="*/ 48357 h 529736"/>
                <a:gd name="connsiteX12" fmla="*/ 975946 w 5545748"/>
                <a:gd name="connsiteY12" fmla="*/ 79130 h 529736"/>
                <a:gd name="connsiteX13" fmla="*/ 1011115 w 5545748"/>
                <a:gd name="connsiteY13" fmla="*/ 79130 h 529736"/>
                <a:gd name="connsiteX14" fmla="*/ 1011115 w 5545748"/>
                <a:gd name="connsiteY14" fmla="*/ 94517 h 529736"/>
                <a:gd name="connsiteX15" fmla="*/ 1092444 w 5545748"/>
                <a:gd name="connsiteY15" fmla="*/ 94517 h 529736"/>
                <a:gd name="connsiteX16" fmla="*/ 1092444 w 5545748"/>
                <a:gd name="connsiteY16" fmla="*/ 114300 h 529736"/>
                <a:gd name="connsiteX17" fmla="*/ 1246309 w 5545748"/>
                <a:gd name="connsiteY17" fmla="*/ 114300 h 529736"/>
                <a:gd name="connsiteX18" fmla="*/ 1246309 w 5545748"/>
                <a:gd name="connsiteY18" fmla="*/ 131884 h 529736"/>
                <a:gd name="connsiteX19" fmla="*/ 1277082 w 5545748"/>
                <a:gd name="connsiteY19" fmla="*/ 131884 h 529736"/>
                <a:gd name="connsiteX20" fmla="*/ 1277082 w 5545748"/>
                <a:gd name="connsiteY20" fmla="*/ 140677 h 529736"/>
                <a:gd name="connsiteX21" fmla="*/ 1321044 w 5545748"/>
                <a:gd name="connsiteY21" fmla="*/ 140677 h 529736"/>
                <a:gd name="connsiteX22" fmla="*/ 1321044 w 5545748"/>
                <a:gd name="connsiteY22" fmla="*/ 151667 h 529736"/>
                <a:gd name="connsiteX23" fmla="*/ 1358411 w 5545748"/>
                <a:gd name="connsiteY23" fmla="*/ 151667 h 529736"/>
                <a:gd name="connsiteX24" fmla="*/ 1358411 w 5545748"/>
                <a:gd name="connsiteY24" fmla="*/ 167053 h 529736"/>
                <a:gd name="connsiteX25" fmla="*/ 1461721 w 5545748"/>
                <a:gd name="connsiteY25" fmla="*/ 167053 h 529736"/>
                <a:gd name="connsiteX26" fmla="*/ 1461721 w 5545748"/>
                <a:gd name="connsiteY26" fmla="*/ 182440 h 529736"/>
                <a:gd name="connsiteX27" fmla="*/ 1481503 w 5545748"/>
                <a:gd name="connsiteY27" fmla="*/ 182440 h 529736"/>
                <a:gd name="connsiteX28" fmla="*/ 1481503 w 5545748"/>
                <a:gd name="connsiteY28" fmla="*/ 193430 h 529736"/>
                <a:gd name="connsiteX29" fmla="*/ 1569426 w 5545748"/>
                <a:gd name="connsiteY29" fmla="*/ 193430 h 529736"/>
                <a:gd name="connsiteX30" fmla="*/ 1569426 w 5545748"/>
                <a:gd name="connsiteY30" fmla="*/ 204421 h 529736"/>
                <a:gd name="connsiteX31" fmla="*/ 1811215 w 5545748"/>
                <a:gd name="connsiteY31" fmla="*/ 204421 h 529736"/>
                <a:gd name="connsiteX32" fmla="*/ 1811215 w 5545748"/>
                <a:gd name="connsiteY32" fmla="*/ 228600 h 529736"/>
                <a:gd name="connsiteX33" fmla="*/ 1861771 w 5545748"/>
                <a:gd name="connsiteY33" fmla="*/ 228600 h 529736"/>
                <a:gd name="connsiteX34" fmla="*/ 1861771 w 5545748"/>
                <a:gd name="connsiteY34" fmla="*/ 239590 h 529736"/>
                <a:gd name="connsiteX35" fmla="*/ 2013438 w 5545748"/>
                <a:gd name="connsiteY35" fmla="*/ 239590 h 529736"/>
                <a:gd name="connsiteX36" fmla="*/ 2013438 w 5545748"/>
                <a:gd name="connsiteY36" fmla="*/ 239590 h 529736"/>
                <a:gd name="connsiteX37" fmla="*/ 2096965 w 5545748"/>
                <a:gd name="connsiteY37" fmla="*/ 239590 h 529736"/>
                <a:gd name="connsiteX38" fmla="*/ 2096965 w 5545748"/>
                <a:gd name="connsiteY38" fmla="*/ 261571 h 529736"/>
                <a:gd name="connsiteX39" fmla="*/ 2138728 w 5545748"/>
                <a:gd name="connsiteY39" fmla="*/ 261571 h 529736"/>
                <a:gd name="connsiteX40" fmla="*/ 2138728 w 5545748"/>
                <a:gd name="connsiteY40" fmla="*/ 276957 h 529736"/>
                <a:gd name="connsiteX41" fmla="*/ 2250830 w 5545748"/>
                <a:gd name="connsiteY41" fmla="*/ 276957 h 529736"/>
                <a:gd name="connsiteX42" fmla="*/ 2250830 w 5545748"/>
                <a:gd name="connsiteY42" fmla="*/ 290146 h 529736"/>
                <a:gd name="connsiteX43" fmla="*/ 2312376 w 5545748"/>
                <a:gd name="connsiteY43" fmla="*/ 290146 h 529736"/>
                <a:gd name="connsiteX44" fmla="*/ 2312376 w 5545748"/>
                <a:gd name="connsiteY44" fmla="*/ 316523 h 529736"/>
                <a:gd name="connsiteX45" fmla="*/ 2622305 w 5545748"/>
                <a:gd name="connsiteY45" fmla="*/ 316523 h 529736"/>
                <a:gd name="connsiteX46" fmla="*/ 2622305 w 5545748"/>
                <a:gd name="connsiteY46" fmla="*/ 327513 h 529736"/>
                <a:gd name="connsiteX47" fmla="*/ 2670663 w 5545748"/>
                <a:gd name="connsiteY47" fmla="*/ 327513 h 529736"/>
                <a:gd name="connsiteX48" fmla="*/ 2670663 w 5545748"/>
                <a:gd name="connsiteY48" fmla="*/ 338503 h 529736"/>
                <a:gd name="connsiteX49" fmla="*/ 2883876 w 5545748"/>
                <a:gd name="connsiteY49" fmla="*/ 338503 h 529736"/>
                <a:gd name="connsiteX50" fmla="*/ 2883876 w 5545748"/>
                <a:gd name="connsiteY50" fmla="*/ 347296 h 529736"/>
                <a:gd name="connsiteX51" fmla="*/ 2903659 w 5545748"/>
                <a:gd name="connsiteY51" fmla="*/ 347296 h 529736"/>
                <a:gd name="connsiteX52" fmla="*/ 2903659 w 5545748"/>
                <a:gd name="connsiteY52" fmla="*/ 367078 h 529736"/>
                <a:gd name="connsiteX53" fmla="*/ 2963007 w 5545748"/>
                <a:gd name="connsiteY53" fmla="*/ 367078 h 529736"/>
                <a:gd name="connsiteX54" fmla="*/ 2963007 w 5545748"/>
                <a:gd name="connsiteY54" fmla="*/ 389059 h 529736"/>
                <a:gd name="connsiteX55" fmla="*/ 3376246 w 5545748"/>
                <a:gd name="connsiteY55" fmla="*/ 389059 h 529736"/>
                <a:gd name="connsiteX56" fmla="*/ 3376246 w 5545748"/>
                <a:gd name="connsiteY56" fmla="*/ 411040 h 529736"/>
                <a:gd name="connsiteX57" fmla="*/ 3593855 w 5545748"/>
                <a:gd name="connsiteY57" fmla="*/ 411040 h 529736"/>
                <a:gd name="connsiteX58" fmla="*/ 3593855 w 5545748"/>
                <a:gd name="connsiteY58" fmla="*/ 426427 h 529736"/>
                <a:gd name="connsiteX59" fmla="*/ 3732334 w 5545748"/>
                <a:gd name="connsiteY59" fmla="*/ 426427 h 529736"/>
                <a:gd name="connsiteX60" fmla="*/ 3732334 w 5545748"/>
                <a:gd name="connsiteY60" fmla="*/ 430823 h 529736"/>
                <a:gd name="connsiteX61" fmla="*/ 3853228 w 5545748"/>
                <a:gd name="connsiteY61" fmla="*/ 430823 h 529736"/>
                <a:gd name="connsiteX62" fmla="*/ 3859823 w 5545748"/>
                <a:gd name="connsiteY62" fmla="*/ 437418 h 529736"/>
                <a:gd name="connsiteX63" fmla="*/ 4015886 w 5545748"/>
                <a:gd name="connsiteY63" fmla="*/ 437418 h 529736"/>
                <a:gd name="connsiteX64" fmla="*/ 4015886 w 5545748"/>
                <a:gd name="connsiteY64" fmla="*/ 455002 h 529736"/>
                <a:gd name="connsiteX65" fmla="*/ 4200525 w 5545748"/>
                <a:gd name="connsiteY65" fmla="*/ 455002 h 529736"/>
                <a:gd name="connsiteX66" fmla="*/ 4204921 w 5545748"/>
                <a:gd name="connsiteY66" fmla="*/ 459398 h 529736"/>
                <a:gd name="connsiteX67" fmla="*/ 4378569 w 5545748"/>
                <a:gd name="connsiteY67" fmla="*/ 459398 h 529736"/>
                <a:gd name="connsiteX68" fmla="*/ 4382965 w 5545748"/>
                <a:gd name="connsiteY68" fmla="*/ 455002 h 529736"/>
                <a:gd name="connsiteX69" fmla="*/ 4464294 w 5545748"/>
                <a:gd name="connsiteY69" fmla="*/ 455002 h 529736"/>
                <a:gd name="connsiteX70" fmla="*/ 4464294 w 5545748"/>
                <a:gd name="connsiteY70" fmla="*/ 472586 h 529736"/>
                <a:gd name="connsiteX71" fmla="*/ 4866542 w 5545748"/>
                <a:gd name="connsiteY71" fmla="*/ 472586 h 529736"/>
                <a:gd name="connsiteX72" fmla="*/ 4866542 w 5545748"/>
                <a:gd name="connsiteY72" fmla="*/ 492369 h 529736"/>
                <a:gd name="connsiteX73" fmla="*/ 5079755 w 5545748"/>
                <a:gd name="connsiteY73" fmla="*/ 492369 h 529736"/>
                <a:gd name="connsiteX74" fmla="*/ 5079755 w 5545748"/>
                <a:gd name="connsiteY74" fmla="*/ 503359 h 529736"/>
                <a:gd name="connsiteX75" fmla="*/ 5308355 w 5545748"/>
                <a:gd name="connsiteY75" fmla="*/ 503359 h 529736"/>
                <a:gd name="connsiteX76" fmla="*/ 5308355 w 5545748"/>
                <a:gd name="connsiteY76" fmla="*/ 516548 h 529736"/>
                <a:gd name="connsiteX77" fmla="*/ 5545748 w 5545748"/>
                <a:gd name="connsiteY77" fmla="*/ 516548 h 529736"/>
                <a:gd name="connsiteX78" fmla="*/ 5545748 w 5545748"/>
                <a:gd name="connsiteY78" fmla="*/ 529736 h 529736"/>
                <a:gd name="connsiteX0" fmla="*/ 0 w 5742430"/>
                <a:gd name="connsiteY0" fmla="*/ 0 h 519306"/>
                <a:gd name="connsiteX1" fmla="*/ 356088 w 5742430"/>
                <a:gd name="connsiteY1" fmla="*/ 0 h 519306"/>
                <a:gd name="connsiteX2" fmla="*/ 356088 w 5742430"/>
                <a:gd name="connsiteY2" fmla="*/ 15386 h 519306"/>
                <a:gd name="connsiteX3" fmla="*/ 485775 w 5742430"/>
                <a:gd name="connsiteY3" fmla="*/ 15386 h 519306"/>
                <a:gd name="connsiteX4" fmla="*/ 485775 w 5742430"/>
                <a:gd name="connsiteY4" fmla="*/ 19782 h 519306"/>
                <a:gd name="connsiteX5" fmla="*/ 619857 w 5742430"/>
                <a:gd name="connsiteY5" fmla="*/ 19782 h 519306"/>
                <a:gd name="connsiteX6" fmla="*/ 619857 w 5742430"/>
                <a:gd name="connsiteY6" fmla="*/ 37367 h 519306"/>
                <a:gd name="connsiteX7" fmla="*/ 718771 w 5742430"/>
                <a:gd name="connsiteY7" fmla="*/ 37367 h 519306"/>
                <a:gd name="connsiteX8" fmla="*/ 718771 w 5742430"/>
                <a:gd name="connsiteY8" fmla="*/ 48357 h 519306"/>
                <a:gd name="connsiteX9" fmla="*/ 822080 w 5742430"/>
                <a:gd name="connsiteY9" fmla="*/ 48357 h 519306"/>
                <a:gd name="connsiteX10" fmla="*/ 826476 w 5742430"/>
                <a:gd name="connsiteY10" fmla="*/ 48357 h 519306"/>
                <a:gd name="connsiteX11" fmla="*/ 975946 w 5742430"/>
                <a:gd name="connsiteY11" fmla="*/ 48357 h 519306"/>
                <a:gd name="connsiteX12" fmla="*/ 975946 w 5742430"/>
                <a:gd name="connsiteY12" fmla="*/ 79130 h 519306"/>
                <a:gd name="connsiteX13" fmla="*/ 1011115 w 5742430"/>
                <a:gd name="connsiteY13" fmla="*/ 79130 h 519306"/>
                <a:gd name="connsiteX14" fmla="*/ 1011115 w 5742430"/>
                <a:gd name="connsiteY14" fmla="*/ 94517 h 519306"/>
                <a:gd name="connsiteX15" fmla="*/ 1092444 w 5742430"/>
                <a:gd name="connsiteY15" fmla="*/ 94517 h 519306"/>
                <a:gd name="connsiteX16" fmla="*/ 1092444 w 5742430"/>
                <a:gd name="connsiteY16" fmla="*/ 114300 h 519306"/>
                <a:gd name="connsiteX17" fmla="*/ 1246309 w 5742430"/>
                <a:gd name="connsiteY17" fmla="*/ 114300 h 519306"/>
                <a:gd name="connsiteX18" fmla="*/ 1246309 w 5742430"/>
                <a:gd name="connsiteY18" fmla="*/ 131884 h 519306"/>
                <a:gd name="connsiteX19" fmla="*/ 1277082 w 5742430"/>
                <a:gd name="connsiteY19" fmla="*/ 131884 h 519306"/>
                <a:gd name="connsiteX20" fmla="*/ 1277082 w 5742430"/>
                <a:gd name="connsiteY20" fmla="*/ 140677 h 519306"/>
                <a:gd name="connsiteX21" fmla="*/ 1321044 w 5742430"/>
                <a:gd name="connsiteY21" fmla="*/ 140677 h 519306"/>
                <a:gd name="connsiteX22" fmla="*/ 1321044 w 5742430"/>
                <a:gd name="connsiteY22" fmla="*/ 151667 h 519306"/>
                <a:gd name="connsiteX23" fmla="*/ 1358411 w 5742430"/>
                <a:gd name="connsiteY23" fmla="*/ 151667 h 519306"/>
                <a:gd name="connsiteX24" fmla="*/ 1358411 w 5742430"/>
                <a:gd name="connsiteY24" fmla="*/ 167053 h 519306"/>
                <a:gd name="connsiteX25" fmla="*/ 1461721 w 5742430"/>
                <a:gd name="connsiteY25" fmla="*/ 167053 h 519306"/>
                <a:gd name="connsiteX26" fmla="*/ 1461721 w 5742430"/>
                <a:gd name="connsiteY26" fmla="*/ 182440 h 519306"/>
                <a:gd name="connsiteX27" fmla="*/ 1481503 w 5742430"/>
                <a:gd name="connsiteY27" fmla="*/ 182440 h 519306"/>
                <a:gd name="connsiteX28" fmla="*/ 1481503 w 5742430"/>
                <a:gd name="connsiteY28" fmla="*/ 193430 h 519306"/>
                <a:gd name="connsiteX29" fmla="*/ 1569426 w 5742430"/>
                <a:gd name="connsiteY29" fmla="*/ 193430 h 519306"/>
                <a:gd name="connsiteX30" fmla="*/ 1569426 w 5742430"/>
                <a:gd name="connsiteY30" fmla="*/ 204421 h 519306"/>
                <a:gd name="connsiteX31" fmla="*/ 1811215 w 5742430"/>
                <a:gd name="connsiteY31" fmla="*/ 204421 h 519306"/>
                <a:gd name="connsiteX32" fmla="*/ 1811215 w 5742430"/>
                <a:gd name="connsiteY32" fmla="*/ 228600 h 519306"/>
                <a:gd name="connsiteX33" fmla="*/ 1861771 w 5742430"/>
                <a:gd name="connsiteY33" fmla="*/ 228600 h 519306"/>
                <a:gd name="connsiteX34" fmla="*/ 1861771 w 5742430"/>
                <a:gd name="connsiteY34" fmla="*/ 239590 h 519306"/>
                <a:gd name="connsiteX35" fmla="*/ 2013438 w 5742430"/>
                <a:gd name="connsiteY35" fmla="*/ 239590 h 519306"/>
                <a:gd name="connsiteX36" fmla="*/ 2013438 w 5742430"/>
                <a:gd name="connsiteY36" fmla="*/ 239590 h 519306"/>
                <a:gd name="connsiteX37" fmla="*/ 2096965 w 5742430"/>
                <a:gd name="connsiteY37" fmla="*/ 239590 h 519306"/>
                <a:gd name="connsiteX38" fmla="*/ 2096965 w 5742430"/>
                <a:gd name="connsiteY38" fmla="*/ 261571 h 519306"/>
                <a:gd name="connsiteX39" fmla="*/ 2138728 w 5742430"/>
                <a:gd name="connsiteY39" fmla="*/ 261571 h 519306"/>
                <a:gd name="connsiteX40" fmla="*/ 2138728 w 5742430"/>
                <a:gd name="connsiteY40" fmla="*/ 276957 h 519306"/>
                <a:gd name="connsiteX41" fmla="*/ 2250830 w 5742430"/>
                <a:gd name="connsiteY41" fmla="*/ 276957 h 519306"/>
                <a:gd name="connsiteX42" fmla="*/ 2250830 w 5742430"/>
                <a:gd name="connsiteY42" fmla="*/ 290146 h 519306"/>
                <a:gd name="connsiteX43" fmla="*/ 2312376 w 5742430"/>
                <a:gd name="connsiteY43" fmla="*/ 290146 h 519306"/>
                <a:gd name="connsiteX44" fmla="*/ 2312376 w 5742430"/>
                <a:gd name="connsiteY44" fmla="*/ 316523 h 519306"/>
                <a:gd name="connsiteX45" fmla="*/ 2622305 w 5742430"/>
                <a:gd name="connsiteY45" fmla="*/ 316523 h 519306"/>
                <a:gd name="connsiteX46" fmla="*/ 2622305 w 5742430"/>
                <a:gd name="connsiteY46" fmla="*/ 327513 h 519306"/>
                <a:gd name="connsiteX47" fmla="*/ 2670663 w 5742430"/>
                <a:gd name="connsiteY47" fmla="*/ 327513 h 519306"/>
                <a:gd name="connsiteX48" fmla="*/ 2670663 w 5742430"/>
                <a:gd name="connsiteY48" fmla="*/ 338503 h 519306"/>
                <a:gd name="connsiteX49" fmla="*/ 2883876 w 5742430"/>
                <a:gd name="connsiteY49" fmla="*/ 338503 h 519306"/>
                <a:gd name="connsiteX50" fmla="*/ 2883876 w 5742430"/>
                <a:gd name="connsiteY50" fmla="*/ 347296 h 519306"/>
                <a:gd name="connsiteX51" fmla="*/ 2903659 w 5742430"/>
                <a:gd name="connsiteY51" fmla="*/ 347296 h 519306"/>
                <a:gd name="connsiteX52" fmla="*/ 2903659 w 5742430"/>
                <a:gd name="connsiteY52" fmla="*/ 367078 h 519306"/>
                <a:gd name="connsiteX53" fmla="*/ 2963007 w 5742430"/>
                <a:gd name="connsiteY53" fmla="*/ 367078 h 519306"/>
                <a:gd name="connsiteX54" fmla="*/ 2963007 w 5742430"/>
                <a:gd name="connsiteY54" fmla="*/ 389059 h 519306"/>
                <a:gd name="connsiteX55" fmla="*/ 3376246 w 5742430"/>
                <a:gd name="connsiteY55" fmla="*/ 389059 h 519306"/>
                <a:gd name="connsiteX56" fmla="*/ 3376246 w 5742430"/>
                <a:gd name="connsiteY56" fmla="*/ 411040 h 519306"/>
                <a:gd name="connsiteX57" fmla="*/ 3593855 w 5742430"/>
                <a:gd name="connsiteY57" fmla="*/ 411040 h 519306"/>
                <a:gd name="connsiteX58" fmla="*/ 3593855 w 5742430"/>
                <a:gd name="connsiteY58" fmla="*/ 426427 h 519306"/>
                <a:gd name="connsiteX59" fmla="*/ 3732334 w 5742430"/>
                <a:gd name="connsiteY59" fmla="*/ 426427 h 519306"/>
                <a:gd name="connsiteX60" fmla="*/ 3732334 w 5742430"/>
                <a:gd name="connsiteY60" fmla="*/ 430823 h 519306"/>
                <a:gd name="connsiteX61" fmla="*/ 3853228 w 5742430"/>
                <a:gd name="connsiteY61" fmla="*/ 430823 h 519306"/>
                <a:gd name="connsiteX62" fmla="*/ 3859823 w 5742430"/>
                <a:gd name="connsiteY62" fmla="*/ 437418 h 519306"/>
                <a:gd name="connsiteX63" fmla="*/ 4015886 w 5742430"/>
                <a:gd name="connsiteY63" fmla="*/ 437418 h 519306"/>
                <a:gd name="connsiteX64" fmla="*/ 4015886 w 5742430"/>
                <a:gd name="connsiteY64" fmla="*/ 455002 h 519306"/>
                <a:gd name="connsiteX65" fmla="*/ 4200525 w 5742430"/>
                <a:gd name="connsiteY65" fmla="*/ 455002 h 519306"/>
                <a:gd name="connsiteX66" fmla="*/ 4204921 w 5742430"/>
                <a:gd name="connsiteY66" fmla="*/ 459398 h 519306"/>
                <a:gd name="connsiteX67" fmla="*/ 4378569 w 5742430"/>
                <a:gd name="connsiteY67" fmla="*/ 459398 h 519306"/>
                <a:gd name="connsiteX68" fmla="*/ 4382965 w 5742430"/>
                <a:gd name="connsiteY68" fmla="*/ 455002 h 519306"/>
                <a:gd name="connsiteX69" fmla="*/ 4464294 w 5742430"/>
                <a:gd name="connsiteY69" fmla="*/ 455002 h 519306"/>
                <a:gd name="connsiteX70" fmla="*/ 4464294 w 5742430"/>
                <a:gd name="connsiteY70" fmla="*/ 472586 h 519306"/>
                <a:gd name="connsiteX71" fmla="*/ 4866542 w 5742430"/>
                <a:gd name="connsiteY71" fmla="*/ 472586 h 519306"/>
                <a:gd name="connsiteX72" fmla="*/ 4866542 w 5742430"/>
                <a:gd name="connsiteY72" fmla="*/ 492369 h 519306"/>
                <a:gd name="connsiteX73" fmla="*/ 5079755 w 5742430"/>
                <a:gd name="connsiteY73" fmla="*/ 492369 h 519306"/>
                <a:gd name="connsiteX74" fmla="*/ 5079755 w 5742430"/>
                <a:gd name="connsiteY74" fmla="*/ 503359 h 519306"/>
                <a:gd name="connsiteX75" fmla="*/ 5308355 w 5742430"/>
                <a:gd name="connsiteY75" fmla="*/ 503359 h 519306"/>
                <a:gd name="connsiteX76" fmla="*/ 5308355 w 5742430"/>
                <a:gd name="connsiteY76" fmla="*/ 516548 h 519306"/>
                <a:gd name="connsiteX77" fmla="*/ 5545748 w 5742430"/>
                <a:gd name="connsiteY77" fmla="*/ 516548 h 519306"/>
                <a:gd name="connsiteX78" fmla="*/ 5742430 w 5742430"/>
                <a:gd name="connsiteY78" fmla="*/ 519306 h 519306"/>
                <a:gd name="connsiteX0" fmla="*/ 0 w 5752263"/>
                <a:gd name="connsiteY0" fmla="*/ 0 h 516548"/>
                <a:gd name="connsiteX1" fmla="*/ 356088 w 5752263"/>
                <a:gd name="connsiteY1" fmla="*/ 0 h 516548"/>
                <a:gd name="connsiteX2" fmla="*/ 356088 w 5752263"/>
                <a:gd name="connsiteY2" fmla="*/ 15386 h 516548"/>
                <a:gd name="connsiteX3" fmla="*/ 485775 w 5752263"/>
                <a:gd name="connsiteY3" fmla="*/ 15386 h 516548"/>
                <a:gd name="connsiteX4" fmla="*/ 485775 w 5752263"/>
                <a:gd name="connsiteY4" fmla="*/ 19782 h 516548"/>
                <a:gd name="connsiteX5" fmla="*/ 619857 w 5752263"/>
                <a:gd name="connsiteY5" fmla="*/ 19782 h 516548"/>
                <a:gd name="connsiteX6" fmla="*/ 619857 w 5752263"/>
                <a:gd name="connsiteY6" fmla="*/ 37367 h 516548"/>
                <a:gd name="connsiteX7" fmla="*/ 718771 w 5752263"/>
                <a:gd name="connsiteY7" fmla="*/ 37367 h 516548"/>
                <a:gd name="connsiteX8" fmla="*/ 718771 w 5752263"/>
                <a:gd name="connsiteY8" fmla="*/ 48357 h 516548"/>
                <a:gd name="connsiteX9" fmla="*/ 822080 w 5752263"/>
                <a:gd name="connsiteY9" fmla="*/ 48357 h 516548"/>
                <a:gd name="connsiteX10" fmla="*/ 826476 w 5752263"/>
                <a:gd name="connsiteY10" fmla="*/ 48357 h 516548"/>
                <a:gd name="connsiteX11" fmla="*/ 975946 w 5752263"/>
                <a:gd name="connsiteY11" fmla="*/ 48357 h 516548"/>
                <a:gd name="connsiteX12" fmla="*/ 975946 w 5752263"/>
                <a:gd name="connsiteY12" fmla="*/ 79130 h 516548"/>
                <a:gd name="connsiteX13" fmla="*/ 1011115 w 5752263"/>
                <a:gd name="connsiteY13" fmla="*/ 79130 h 516548"/>
                <a:gd name="connsiteX14" fmla="*/ 1011115 w 5752263"/>
                <a:gd name="connsiteY14" fmla="*/ 94517 h 516548"/>
                <a:gd name="connsiteX15" fmla="*/ 1092444 w 5752263"/>
                <a:gd name="connsiteY15" fmla="*/ 94517 h 516548"/>
                <a:gd name="connsiteX16" fmla="*/ 1092444 w 5752263"/>
                <a:gd name="connsiteY16" fmla="*/ 114300 h 516548"/>
                <a:gd name="connsiteX17" fmla="*/ 1246309 w 5752263"/>
                <a:gd name="connsiteY17" fmla="*/ 114300 h 516548"/>
                <a:gd name="connsiteX18" fmla="*/ 1246309 w 5752263"/>
                <a:gd name="connsiteY18" fmla="*/ 131884 h 516548"/>
                <a:gd name="connsiteX19" fmla="*/ 1277082 w 5752263"/>
                <a:gd name="connsiteY19" fmla="*/ 131884 h 516548"/>
                <a:gd name="connsiteX20" fmla="*/ 1277082 w 5752263"/>
                <a:gd name="connsiteY20" fmla="*/ 140677 h 516548"/>
                <a:gd name="connsiteX21" fmla="*/ 1321044 w 5752263"/>
                <a:gd name="connsiteY21" fmla="*/ 140677 h 516548"/>
                <a:gd name="connsiteX22" fmla="*/ 1321044 w 5752263"/>
                <a:gd name="connsiteY22" fmla="*/ 151667 h 516548"/>
                <a:gd name="connsiteX23" fmla="*/ 1358411 w 5752263"/>
                <a:gd name="connsiteY23" fmla="*/ 151667 h 516548"/>
                <a:gd name="connsiteX24" fmla="*/ 1358411 w 5752263"/>
                <a:gd name="connsiteY24" fmla="*/ 167053 h 516548"/>
                <a:gd name="connsiteX25" fmla="*/ 1461721 w 5752263"/>
                <a:gd name="connsiteY25" fmla="*/ 167053 h 516548"/>
                <a:gd name="connsiteX26" fmla="*/ 1461721 w 5752263"/>
                <a:gd name="connsiteY26" fmla="*/ 182440 h 516548"/>
                <a:gd name="connsiteX27" fmla="*/ 1481503 w 5752263"/>
                <a:gd name="connsiteY27" fmla="*/ 182440 h 516548"/>
                <a:gd name="connsiteX28" fmla="*/ 1481503 w 5752263"/>
                <a:gd name="connsiteY28" fmla="*/ 193430 h 516548"/>
                <a:gd name="connsiteX29" fmla="*/ 1569426 w 5752263"/>
                <a:gd name="connsiteY29" fmla="*/ 193430 h 516548"/>
                <a:gd name="connsiteX30" fmla="*/ 1569426 w 5752263"/>
                <a:gd name="connsiteY30" fmla="*/ 204421 h 516548"/>
                <a:gd name="connsiteX31" fmla="*/ 1811215 w 5752263"/>
                <a:gd name="connsiteY31" fmla="*/ 204421 h 516548"/>
                <a:gd name="connsiteX32" fmla="*/ 1811215 w 5752263"/>
                <a:gd name="connsiteY32" fmla="*/ 228600 h 516548"/>
                <a:gd name="connsiteX33" fmla="*/ 1861771 w 5752263"/>
                <a:gd name="connsiteY33" fmla="*/ 228600 h 516548"/>
                <a:gd name="connsiteX34" fmla="*/ 1861771 w 5752263"/>
                <a:gd name="connsiteY34" fmla="*/ 239590 h 516548"/>
                <a:gd name="connsiteX35" fmla="*/ 2013438 w 5752263"/>
                <a:gd name="connsiteY35" fmla="*/ 239590 h 516548"/>
                <a:gd name="connsiteX36" fmla="*/ 2013438 w 5752263"/>
                <a:gd name="connsiteY36" fmla="*/ 239590 h 516548"/>
                <a:gd name="connsiteX37" fmla="*/ 2096965 w 5752263"/>
                <a:gd name="connsiteY37" fmla="*/ 239590 h 516548"/>
                <a:gd name="connsiteX38" fmla="*/ 2096965 w 5752263"/>
                <a:gd name="connsiteY38" fmla="*/ 261571 h 516548"/>
                <a:gd name="connsiteX39" fmla="*/ 2138728 w 5752263"/>
                <a:gd name="connsiteY39" fmla="*/ 261571 h 516548"/>
                <a:gd name="connsiteX40" fmla="*/ 2138728 w 5752263"/>
                <a:gd name="connsiteY40" fmla="*/ 276957 h 516548"/>
                <a:gd name="connsiteX41" fmla="*/ 2250830 w 5752263"/>
                <a:gd name="connsiteY41" fmla="*/ 276957 h 516548"/>
                <a:gd name="connsiteX42" fmla="*/ 2250830 w 5752263"/>
                <a:gd name="connsiteY42" fmla="*/ 290146 h 516548"/>
                <a:gd name="connsiteX43" fmla="*/ 2312376 w 5752263"/>
                <a:gd name="connsiteY43" fmla="*/ 290146 h 516548"/>
                <a:gd name="connsiteX44" fmla="*/ 2312376 w 5752263"/>
                <a:gd name="connsiteY44" fmla="*/ 316523 h 516548"/>
                <a:gd name="connsiteX45" fmla="*/ 2622305 w 5752263"/>
                <a:gd name="connsiteY45" fmla="*/ 316523 h 516548"/>
                <a:gd name="connsiteX46" fmla="*/ 2622305 w 5752263"/>
                <a:gd name="connsiteY46" fmla="*/ 327513 h 516548"/>
                <a:gd name="connsiteX47" fmla="*/ 2670663 w 5752263"/>
                <a:gd name="connsiteY47" fmla="*/ 327513 h 516548"/>
                <a:gd name="connsiteX48" fmla="*/ 2670663 w 5752263"/>
                <a:gd name="connsiteY48" fmla="*/ 338503 h 516548"/>
                <a:gd name="connsiteX49" fmla="*/ 2883876 w 5752263"/>
                <a:gd name="connsiteY49" fmla="*/ 338503 h 516548"/>
                <a:gd name="connsiteX50" fmla="*/ 2883876 w 5752263"/>
                <a:gd name="connsiteY50" fmla="*/ 347296 h 516548"/>
                <a:gd name="connsiteX51" fmla="*/ 2903659 w 5752263"/>
                <a:gd name="connsiteY51" fmla="*/ 347296 h 516548"/>
                <a:gd name="connsiteX52" fmla="*/ 2903659 w 5752263"/>
                <a:gd name="connsiteY52" fmla="*/ 367078 h 516548"/>
                <a:gd name="connsiteX53" fmla="*/ 2963007 w 5752263"/>
                <a:gd name="connsiteY53" fmla="*/ 367078 h 516548"/>
                <a:gd name="connsiteX54" fmla="*/ 2963007 w 5752263"/>
                <a:gd name="connsiteY54" fmla="*/ 389059 h 516548"/>
                <a:gd name="connsiteX55" fmla="*/ 3376246 w 5752263"/>
                <a:gd name="connsiteY55" fmla="*/ 389059 h 516548"/>
                <a:gd name="connsiteX56" fmla="*/ 3376246 w 5752263"/>
                <a:gd name="connsiteY56" fmla="*/ 411040 h 516548"/>
                <a:gd name="connsiteX57" fmla="*/ 3593855 w 5752263"/>
                <a:gd name="connsiteY57" fmla="*/ 411040 h 516548"/>
                <a:gd name="connsiteX58" fmla="*/ 3593855 w 5752263"/>
                <a:gd name="connsiteY58" fmla="*/ 426427 h 516548"/>
                <a:gd name="connsiteX59" fmla="*/ 3732334 w 5752263"/>
                <a:gd name="connsiteY59" fmla="*/ 426427 h 516548"/>
                <a:gd name="connsiteX60" fmla="*/ 3732334 w 5752263"/>
                <a:gd name="connsiteY60" fmla="*/ 430823 h 516548"/>
                <a:gd name="connsiteX61" fmla="*/ 3853228 w 5752263"/>
                <a:gd name="connsiteY61" fmla="*/ 430823 h 516548"/>
                <a:gd name="connsiteX62" fmla="*/ 3859823 w 5752263"/>
                <a:gd name="connsiteY62" fmla="*/ 437418 h 516548"/>
                <a:gd name="connsiteX63" fmla="*/ 4015886 w 5752263"/>
                <a:gd name="connsiteY63" fmla="*/ 437418 h 516548"/>
                <a:gd name="connsiteX64" fmla="*/ 4015886 w 5752263"/>
                <a:gd name="connsiteY64" fmla="*/ 455002 h 516548"/>
                <a:gd name="connsiteX65" fmla="*/ 4200525 w 5752263"/>
                <a:gd name="connsiteY65" fmla="*/ 455002 h 516548"/>
                <a:gd name="connsiteX66" fmla="*/ 4204921 w 5752263"/>
                <a:gd name="connsiteY66" fmla="*/ 459398 h 516548"/>
                <a:gd name="connsiteX67" fmla="*/ 4378569 w 5752263"/>
                <a:gd name="connsiteY67" fmla="*/ 459398 h 516548"/>
                <a:gd name="connsiteX68" fmla="*/ 4382965 w 5752263"/>
                <a:gd name="connsiteY68" fmla="*/ 455002 h 516548"/>
                <a:gd name="connsiteX69" fmla="*/ 4464294 w 5752263"/>
                <a:gd name="connsiteY69" fmla="*/ 455002 h 516548"/>
                <a:gd name="connsiteX70" fmla="*/ 4464294 w 5752263"/>
                <a:gd name="connsiteY70" fmla="*/ 472586 h 516548"/>
                <a:gd name="connsiteX71" fmla="*/ 4866542 w 5752263"/>
                <a:gd name="connsiteY71" fmla="*/ 472586 h 516548"/>
                <a:gd name="connsiteX72" fmla="*/ 4866542 w 5752263"/>
                <a:gd name="connsiteY72" fmla="*/ 492369 h 516548"/>
                <a:gd name="connsiteX73" fmla="*/ 5079755 w 5752263"/>
                <a:gd name="connsiteY73" fmla="*/ 492369 h 516548"/>
                <a:gd name="connsiteX74" fmla="*/ 5079755 w 5752263"/>
                <a:gd name="connsiteY74" fmla="*/ 503359 h 516548"/>
                <a:gd name="connsiteX75" fmla="*/ 5308355 w 5752263"/>
                <a:gd name="connsiteY75" fmla="*/ 503359 h 516548"/>
                <a:gd name="connsiteX76" fmla="*/ 5308355 w 5752263"/>
                <a:gd name="connsiteY76" fmla="*/ 516548 h 516548"/>
                <a:gd name="connsiteX77" fmla="*/ 5545748 w 5752263"/>
                <a:gd name="connsiteY77" fmla="*/ 516548 h 516548"/>
                <a:gd name="connsiteX78" fmla="*/ 5752263 w 5752263"/>
                <a:gd name="connsiteY78" fmla="*/ 512353 h 516548"/>
                <a:gd name="connsiteX0" fmla="*/ 0 w 5752263"/>
                <a:gd name="connsiteY0" fmla="*/ 0 h 516548"/>
                <a:gd name="connsiteX1" fmla="*/ 356088 w 5752263"/>
                <a:gd name="connsiteY1" fmla="*/ 0 h 516548"/>
                <a:gd name="connsiteX2" fmla="*/ 356088 w 5752263"/>
                <a:gd name="connsiteY2" fmla="*/ 15386 h 516548"/>
                <a:gd name="connsiteX3" fmla="*/ 485775 w 5752263"/>
                <a:gd name="connsiteY3" fmla="*/ 15386 h 516548"/>
                <a:gd name="connsiteX4" fmla="*/ 485775 w 5752263"/>
                <a:gd name="connsiteY4" fmla="*/ 19782 h 516548"/>
                <a:gd name="connsiteX5" fmla="*/ 619857 w 5752263"/>
                <a:gd name="connsiteY5" fmla="*/ 19782 h 516548"/>
                <a:gd name="connsiteX6" fmla="*/ 619857 w 5752263"/>
                <a:gd name="connsiteY6" fmla="*/ 37367 h 516548"/>
                <a:gd name="connsiteX7" fmla="*/ 718771 w 5752263"/>
                <a:gd name="connsiteY7" fmla="*/ 37367 h 516548"/>
                <a:gd name="connsiteX8" fmla="*/ 718771 w 5752263"/>
                <a:gd name="connsiteY8" fmla="*/ 48357 h 516548"/>
                <a:gd name="connsiteX9" fmla="*/ 822080 w 5752263"/>
                <a:gd name="connsiteY9" fmla="*/ 48357 h 516548"/>
                <a:gd name="connsiteX10" fmla="*/ 826476 w 5752263"/>
                <a:gd name="connsiteY10" fmla="*/ 48357 h 516548"/>
                <a:gd name="connsiteX11" fmla="*/ 975946 w 5752263"/>
                <a:gd name="connsiteY11" fmla="*/ 48357 h 516548"/>
                <a:gd name="connsiteX12" fmla="*/ 975946 w 5752263"/>
                <a:gd name="connsiteY12" fmla="*/ 79130 h 516548"/>
                <a:gd name="connsiteX13" fmla="*/ 1011115 w 5752263"/>
                <a:gd name="connsiteY13" fmla="*/ 79130 h 516548"/>
                <a:gd name="connsiteX14" fmla="*/ 1011115 w 5752263"/>
                <a:gd name="connsiteY14" fmla="*/ 94517 h 516548"/>
                <a:gd name="connsiteX15" fmla="*/ 1092444 w 5752263"/>
                <a:gd name="connsiteY15" fmla="*/ 94517 h 516548"/>
                <a:gd name="connsiteX16" fmla="*/ 1092444 w 5752263"/>
                <a:gd name="connsiteY16" fmla="*/ 114300 h 516548"/>
                <a:gd name="connsiteX17" fmla="*/ 1246309 w 5752263"/>
                <a:gd name="connsiteY17" fmla="*/ 114300 h 516548"/>
                <a:gd name="connsiteX18" fmla="*/ 1246309 w 5752263"/>
                <a:gd name="connsiteY18" fmla="*/ 131884 h 516548"/>
                <a:gd name="connsiteX19" fmla="*/ 1277082 w 5752263"/>
                <a:gd name="connsiteY19" fmla="*/ 131884 h 516548"/>
                <a:gd name="connsiteX20" fmla="*/ 1277082 w 5752263"/>
                <a:gd name="connsiteY20" fmla="*/ 140677 h 516548"/>
                <a:gd name="connsiteX21" fmla="*/ 1321044 w 5752263"/>
                <a:gd name="connsiteY21" fmla="*/ 140677 h 516548"/>
                <a:gd name="connsiteX22" fmla="*/ 1321044 w 5752263"/>
                <a:gd name="connsiteY22" fmla="*/ 151667 h 516548"/>
                <a:gd name="connsiteX23" fmla="*/ 1358411 w 5752263"/>
                <a:gd name="connsiteY23" fmla="*/ 151667 h 516548"/>
                <a:gd name="connsiteX24" fmla="*/ 1358411 w 5752263"/>
                <a:gd name="connsiteY24" fmla="*/ 167053 h 516548"/>
                <a:gd name="connsiteX25" fmla="*/ 1461721 w 5752263"/>
                <a:gd name="connsiteY25" fmla="*/ 167053 h 516548"/>
                <a:gd name="connsiteX26" fmla="*/ 1461721 w 5752263"/>
                <a:gd name="connsiteY26" fmla="*/ 182440 h 516548"/>
                <a:gd name="connsiteX27" fmla="*/ 1481503 w 5752263"/>
                <a:gd name="connsiteY27" fmla="*/ 182440 h 516548"/>
                <a:gd name="connsiteX28" fmla="*/ 1481503 w 5752263"/>
                <a:gd name="connsiteY28" fmla="*/ 193430 h 516548"/>
                <a:gd name="connsiteX29" fmla="*/ 1569426 w 5752263"/>
                <a:gd name="connsiteY29" fmla="*/ 193430 h 516548"/>
                <a:gd name="connsiteX30" fmla="*/ 1569426 w 5752263"/>
                <a:gd name="connsiteY30" fmla="*/ 204421 h 516548"/>
                <a:gd name="connsiteX31" fmla="*/ 1811215 w 5752263"/>
                <a:gd name="connsiteY31" fmla="*/ 204421 h 516548"/>
                <a:gd name="connsiteX32" fmla="*/ 1811215 w 5752263"/>
                <a:gd name="connsiteY32" fmla="*/ 228600 h 516548"/>
                <a:gd name="connsiteX33" fmla="*/ 1861771 w 5752263"/>
                <a:gd name="connsiteY33" fmla="*/ 228600 h 516548"/>
                <a:gd name="connsiteX34" fmla="*/ 1861771 w 5752263"/>
                <a:gd name="connsiteY34" fmla="*/ 239590 h 516548"/>
                <a:gd name="connsiteX35" fmla="*/ 2013438 w 5752263"/>
                <a:gd name="connsiteY35" fmla="*/ 239590 h 516548"/>
                <a:gd name="connsiteX36" fmla="*/ 2013438 w 5752263"/>
                <a:gd name="connsiteY36" fmla="*/ 239590 h 516548"/>
                <a:gd name="connsiteX37" fmla="*/ 2096965 w 5752263"/>
                <a:gd name="connsiteY37" fmla="*/ 239590 h 516548"/>
                <a:gd name="connsiteX38" fmla="*/ 2096965 w 5752263"/>
                <a:gd name="connsiteY38" fmla="*/ 261571 h 516548"/>
                <a:gd name="connsiteX39" fmla="*/ 2138728 w 5752263"/>
                <a:gd name="connsiteY39" fmla="*/ 261571 h 516548"/>
                <a:gd name="connsiteX40" fmla="*/ 2138728 w 5752263"/>
                <a:gd name="connsiteY40" fmla="*/ 276957 h 516548"/>
                <a:gd name="connsiteX41" fmla="*/ 2250830 w 5752263"/>
                <a:gd name="connsiteY41" fmla="*/ 276957 h 516548"/>
                <a:gd name="connsiteX42" fmla="*/ 2250830 w 5752263"/>
                <a:gd name="connsiteY42" fmla="*/ 290146 h 516548"/>
                <a:gd name="connsiteX43" fmla="*/ 2312376 w 5752263"/>
                <a:gd name="connsiteY43" fmla="*/ 290146 h 516548"/>
                <a:gd name="connsiteX44" fmla="*/ 2312376 w 5752263"/>
                <a:gd name="connsiteY44" fmla="*/ 316523 h 516548"/>
                <a:gd name="connsiteX45" fmla="*/ 2622305 w 5752263"/>
                <a:gd name="connsiteY45" fmla="*/ 316523 h 516548"/>
                <a:gd name="connsiteX46" fmla="*/ 2622305 w 5752263"/>
                <a:gd name="connsiteY46" fmla="*/ 327513 h 516548"/>
                <a:gd name="connsiteX47" fmla="*/ 2670663 w 5752263"/>
                <a:gd name="connsiteY47" fmla="*/ 327513 h 516548"/>
                <a:gd name="connsiteX48" fmla="*/ 2670663 w 5752263"/>
                <a:gd name="connsiteY48" fmla="*/ 338503 h 516548"/>
                <a:gd name="connsiteX49" fmla="*/ 2883876 w 5752263"/>
                <a:gd name="connsiteY49" fmla="*/ 338503 h 516548"/>
                <a:gd name="connsiteX50" fmla="*/ 2883876 w 5752263"/>
                <a:gd name="connsiteY50" fmla="*/ 347296 h 516548"/>
                <a:gd name="connsiteX51" fmla="*/ 2903659 w 5752263"/>
                <a:gd name="connsiteY51" fmla="*/ 347296 h 516548"/>
                <a:gd name="connsiteX52" fmla="*/ 2903659 w 5752263"/>
                <a:gd name="connsiteY52" fmla="*/ 367078 h 516548"/>
                <a:gd name="connsiteX53" fmla="*/ 2963007 w 5752263"/>
                <a:gd name="connsiteY53" fmla="*/ 367078 h 516548"/>
                <a:gd name="connsiteX54" fmla="*/ 2963007 w 5752263"/>
                <a:gd name="connsiteY54" fmla="*/ 389059 h 516548"/>
                <a:gd name="connsiteX55" fmla="*/ 3376246 w 5752263"/>
                <a:gd name="connsiteY55" fmla="*/ 389059 h 516548"/>
                <a:gd name="connsiteX56" fmla="*/ 3376246 w 5752263"/>
                <a:gd name="connsiteY56" fmla="*/ 411040 h 516548"/>
                <a:gd name="connsiteX57" fmla="*/ 3593855 w 5752263"/>
                <a:gd name="connsiteY57" fmla="*/ 411040 h 516548"/>
                <a:gd name="connsiteX58" fmla="*/ 3593855 w 5752263"/>
                <a:gd name="connsiteY58" fmla="*/ 426427 h 516548"/>
                <a:gd name="connsiteX59" fmla="*/ 3732334 w 5752263"/>
                <a:gd name="connsiteY59" fmla="*/ 426427 h 516548"/>
                <a:gd name="connsiteX60" fmla="*/ 3732334 w 5752263"/>
                <a:gd name="connsiteY60" fmla="*/ 430823 h 516548"/>
                <a:gd name="connsiteX61" fmla="*/ 3853228 w 5752263"/>
                <a:gd name="connsiteY61" fmla="*/ 430823 h 516548"/>
                <a:gd name="connsiteX62" fmla="*/ 3859823 w 5752263"/>
                <a:gd name="connsiteY62" fmla="*/ 437418 h 516548"/>
                <a:gd name="connsiteX63" fmla="*/ 4015886 w 5752263"/>
                <a:gd name="connsiteY63" fmla="*/ 437418 h 516548"/>
                <a:gd name="connsiteX64" fmla="*/ 4015886 w 5752263"/>
                <a:gd name="connsiteY64" fmla="*/ 455002 h 516548"/>
                <a:gd name="connsiteX65" fmla="*/ 4200525 w 5752263"/>
                <a:gd name="connsiteY65" fmla="*/ 455002 h 516548"/>
                <a:gd name="connsiteX66" fmla="*/ 4204921 w 5752263"/>
                <a:gd name="connsiteY66" fmla="*/ 459398 h 516548"/>
                <a:gd name="connsiteX67" fmla="*/ 4378569 w 5752263"/>
                <a:gd name="connsiteY67" fmla="*/ 459398 h 516548"/>
                <a:gd name="connsiteX68" fmla="*/ 4382965 w 5752263"/>
                <a:gd name="connsiteY68" fmla="*/ 455002 h 516548"/>
                <a:gd name="connsiteX69" fmla="*/ 4464294 w 5752263"/>
                <a:gd name="connsiteY69" fmla="*/ 455002 h 516548"/>
                <a:gd name="connsiteX70" fmla="*/ 4464294 w 5752263"/>
                <a:gd name="connsiteY70" fmla="*/ 472586 h 516548"/>
                <a:gd name="connsiteX71" fmla="*/ 4866542 w 5752263"/>
                <a:gd name="connsiteY71" fmla="*/ 472586 h 516548"/>
                <a:gd name="connsiteX72" fmla="*/ 4866542 w 5752263"/>
                <a:gd name="connsiteY72" fmla="*/ 492369 h 516548"/>
                <a:gd name="connsiteX73" fmla="*/ 5079755 w 5752263"/>
                <a:gd name="connsiteY73" fmla="*/ 492369 h 516548"/>
                <a:gd name="connsiteX74" fmla="*/ 5079755 w 5752263"/>
                <a:gd name="connsiteY74" fmla="*/ 503359 h 516548"/>
                <a:gd name="connsiteX75" fmla="*/ 5308355 w 5752263"/>
                <a:gd name="connsiteY75" fmla="*/ 503359 h 516548"/>
                <a:gd name="connsiteX76" fmla="*/ 5308355 w 5752263"/>
                <a:gd name="connsiteY76" fmla="*/ 516548 h 516548"/>
                <a:gd name="connsiteX77" fmla="*/ 5545748 w 5752263"/>
                <a:gd name="connsiteY77" fmla="*/ 516548 h 516548"/>
                <a:gd name="connsiteX78" fmla="*/ 5752263 w 5752263"/>
                <a:gd name="connsiteY78" fmla="*/ 512353 h 516548"/>
                <a:gd name="connsiteX0" fmla="*/ 0 w 5752263"/>
                <a:gd name="connsiteY0" fmla="*/ 0 h 519306"/>
                <a:gd name="connsiteX1" fmla="*/ 356088 w 5752263"/>
                <a:gd name="connsiteY1" fmla="*/ 0 h 519306"/>
                <a:gd name="connsiteX2" fmla="*/ 356088 w 5752263"/>
                <a:gd name="connsiteY2" fmla="*/ 15386 h 519306"/>
                <a:gd name="connsiteX3" fmla="*/ 485775 w 5752263"/>
                <a:gd name="connsiteY3" fmla="*/ 15386 h 519306"/>
                <a:gd name="connsiteX4" fmla="*/ 485775 w 5752263"/>
                <a:gd name="connsiteY4" fmla="*/ 19782 h 519306"/>
                <a:gd name="connsiteX5" fmla="*/ 619857 w 5752263"/>
                <a:gd name="connsiteY5" fmla="*/ 19782 h 519306"/>
                <a:gd name="connsiteX6" fmla="*/ 619857 w 5752263"/>
                <a:gd name="connsiteY6" fmla="*/ 37367 h 519306"/>
                <a:gd name="connsiteX7" fmla="*/ 718771 w 5752263"/>
                <a:gd name="connsiteY7" fmla="*/ 37367 h 519306"/>
                <a:gd name="connsiteX8" fmla="*/ 718771 w 5752263"/>
                <a:gd name="connsiteY8" fmla="*/ 48357 h 519306"/>
                <a:gd name="connsiteX9" fmla="*/ 822080 w 5752263"/>
                <a:gd name="connsiteY9" fmla="*/ 48357 h 519306"/>
                <a:gd name="connsiteX10" fmla="*/ 826476 w 5752263"/>
                <a:gd name="connsiteY10" fmla="*/ 48357 h 519306"/>
                <a:gd name="connsiteX11" fmla="*/ 975946 w 5752263"/>
                <a:gd name="connsiteY11" fmla="*/ 48357 h 519306"/>
                <a:gd name="connsiteX12" fmla="*/ 975946 w 5752263"/>
                <a:gd name="connsiteY12" fmla="*/ 79130 h 519306"/>
                <a:gd name="connsiteX13" fmla="*/ 1011115 w 5752263"/>
                <a:gd name="connsiteY13" fmla="*/ 79130 h 519306"/>
                <a:gd name="connsiteX14" fmla="*/ 1011115 w 5752263"/>
                <a:gd name="connsiteY14" fmla="*/ 94517 h 519306"/>
                <a:gd name="connsiteX15" fmla="*/ 1092444 w 5752263"/>
                <a:gd name="connsiteY15" fmla="*/ 94517 h 519306"/>
                <a:gd name="connsiteX16" fmla="*/ 1092444 w 5752263"/>
                <a:gd name="connsiteY16" fmla="*/ 114300 h 519306"/>
                <a:gd name="connsiteX17" fmla="*/ 1246309 w 5752263"/>
                <a:gd name="connsiteY17" fmla="*/ 114300 h 519306"/>
                <a:gd name="connsiteX18" fmla="*/ 1246309 w 5752263"/>
                <a:gd name="connsiteY18" fmla="*/ 131884 h 519306"/>
                <a:gd name="connsiteX19" fmla="*/ 1277082 w 5752263"/>
                <a:gd name="connsiteY19" fmla="*/ 131884 h 519306"/>
                <a:gd name="connsiteX20" fmla="*/ 1277082 w 5752263"/>
                <a:gd name="connsiteY20" fmla="*/ 140677 h 519306"/>
                <a:gd name="connsiteX21" fmla="*/ 1321044 w 5752263"/>
                <a:gd name="connsiteY21" fmla="*/ 140677 h 519306"/>
                <a:gd name="connsiteX22" fmla="*/ 1321044 w 5752263"/>
                <a:gd name="connsiteY22" fmla="*/ 151667 h 519306"/>
                <a:gd name="connsiteX23" fmla="*/ 1358411 w 5752263"/>
                <a:gd name="connsiteY23" fmla="*/ 151667 h 519306"/>
                <a:gd name="connsiteX24" fmla="*/ 1358411 w 5752263"/>
                <a:gd name="connsiteY24" fmla="*/ 167053 h 519306"/>
                <a:gd name="connsiteX25" fmla="*/ 1461721 w 5752263"/>
                <a:gd name="connsiteY25" fmla="*/ 167053 h 519306"/>
                <a:gd name="connsiteX26" fmla="*/ 1461721 w 5752263"/>
                <a:gd name="connsiteY26" fmla="*/ 182440 h 519306"/>
                <a:gd name="connsiteX27" fmla="*/ 1481503 w 5752263"/>
                <a:gd name="connsiteY27" fmla="*/ 182440 h 519306"/>
                <a:gd name="connsiteX28" fmla="*/ 1481503 w 5752263"/>
                <a:gd name="connsiteY28" fmla="*/ 193430 h 519306"/>
                <a:gd name="connsiteX29" fmla="*/ 1569426 w 5752263"/>
                <a:gd name="connsiteY29" fmla="*/ 193430 h 519306"/>
                <a:gd name="connsiteX30" fmla="*/ 1569426 w 5752263"/>
                <a:gd name="connsiteY30" fmla="*/ 204421 h 519306"/>
                <a:gd name="connsiteX31" fmla="*/ 1811215 w 5752263"/>
                <a:gd name="connsiteY31" fmla="*/ 204421 h 519306"/>
                <a:gd name="connsiteX32" fmla="*/ 1811215 w 5752263"/>
                <a:gd name="connsiteY32" fmla="*/ 228600 h 519306"/>
                <a:gd name="connsiteX33" fmla="*/ 1861771 w 5752263"/>
                <a:gd name="connsiteY33" fmla="*/ 228600 h 519306"/>
                <a:gd name="connsiteX34" fmla="*/ 1861771 w 5752263"/>
                <a:gd name="connsiteY34" fmla="*/ 239590 h 519306"/>
                <a:gd name="connsiteX35" fmla="*/ 2013438 w 5752263"/>
                <a:gd name="connsiteY35" fmla="*/ 239590 h 519306"/>
                <a:gd name="connsiteX36" fmla="*/ 2013438 w 5752263"/>
                <a:gd name="connsiteY36" fmla="*/ 239590 h 519306"/>
                <a:gd name="connsiteX37" fmla="*/ 2096965 w 5752263"/>
                <a:gd name="connsiteY37" fmla="*/ 239590 h 519306"/>
                <a:gd name="connsiteX38" fmla="*/ 2096965 w 5752263"/>
                <a:gd name="connsiteY38" fmla="*/ 261571 h 519306"/>
                <a:gd name="connsiteX39" fmla="*/ 2138728 w 5752263"/>
                <a:gd name="connsiteY39" fmla="*/ 261571 h 519306"/>
                <a:gd name="connsiteX40" fmla="*/ 2138728 w 5752263"/>
                <a:gd name="connsiteY40" fmla="*/ 276957 h 519306"/>
                <a:gd name="connsiteX41" fmla="*/ 2250830 w 5752263"/>
                <a:gd name="connsiteY41" fmla="*/ 276957 h 519306"/>
                <a:gd name="connsiteX42" fmla="*/ 2250830 w 5752263"/>
                <a:gd name="connsiteY42" fmla="*/ 290146 h 519306"/>
                <a:gd name="connsiteX43" fmla="*/ 2312376 w 5752263"/>
                <a:gd name="connsiteY43" fmla="*/ 290146 h 519306"/>
                <a:gd name="connsiteX44" fmla="*/ 2312376 w 5752263"/>
                <a:gd name="connsiteY44" fmla="*/ 316523 h 519306"/>
                <a:gd name="connsiteX45" fmla="*/ 2622305 w 5752263"/>
                <a:gd name="connsiteY45" fmla="*/ 316523 h 519306"/>
                <a:gd name="connsiteX46" fmla="*/ 2622305 w 5752263"/>
                <a:gd name="connsiteY46" fmla="*/ 327513 h 519306"/>
                <a:gd name="connsiteX47" fmla="*/ 2670663 w 5752263"/>
                <a:gd name="connsiteY47" fmla="*/ 327513 h 519306"/>
                <a:gd name="connsiteX48" fmla="*/ 2670663 w 5752263"/>
                <a:gd name="connsiteY48" fmla="*/ 338503 h 519306"/>
                <a:gd name="connsiteX49" fmla="*/ 2883876 w 5752263"/>
                <a:gd name="connsiteY49" fmla="*/ 338503 h 519306"/>
                <a:gd name="connsiteX50" fmla="*/ 2883876 w 5752263"/>
                <a:gd name="connsiteY50" fmla="*/ 347296 h 519306"/>
                <a:gd name="connsiteX51" fmla="*/ 2903659 w 5752263"/>
                <a:gd name="connsiteY51" fmla="*/ 347296 h 519306"/>
                <a:gd name="connsiteX52" fmla="*/ 2903659 w 5752263"/>
                <a:gd name="connsiteY52" fmla="*/ 367078 h 519306"/>
                <a:gd name="connsiteX53" fmla="*/ 2963007 w 5752263"/>
                <a:gd name="connsiteY53" fmla="*/ 367078 h 519306"/>
                <a:gd name="connsiteX54" fmla="*/ 2963007 w 5752263"/>
                <a:gd name="connsiteY54" fmla="*/ 389059 h 519306"/>
                <a:gd name="connsiteX55" fmla="*/ 3376246 w 5752263"/>
                <a:gd name="connsiteY55" fmla="*/ 389059 h 519306"/>
                <a:gd name="connsiteX56" fmla="*/ 3376246 w 5752263"/>
                <a:gd name="connsiteY56" fmla="*/ 411040 h 519306"/>
                <a:gd name="connsiteX57" fmla="*/ 3593855 w 5752263"/>
                <a:gd name="connsiteY57" fmla="*/ 411040 h 519306"/>
                <a:gd name="connsiteX58" fmla="*/ 3593855 w 5752263"/>
                <a:gd name="connsiteY58" fmla="*/ 426427 h 519306"/>
                <a:gd name="connsiteX59" fmla="*/ 3732334 w 5752263"/>
                <a:gd name="connsiteY59" fmla="*/ 426427 h 519306"/>
                <a:gd name="connsiteX60" fmla="*/ 3732334 w 5752263"/>
                <a:gd name="connsiteY60" fmla="*/ 430823 h 519306"/>
                <a:gd name="connsiteX61" fmla="*/ 3853228 w 5752263"/>
                <a:gd name="connsiteY61" fmla="*/ 430823 h 519306"/>
                <a:gd name="connsiteX62" fmla="*/ 3859823 w 5752263"/>
                <a:gd name="connsiteY62" fmla="*/ 437418 h 519306"/>
                <a:gd name="connsiteX63" fmla="*/ 4015886 w 5752263"/>
                <a:gd name="connsiteY63" fmla="*/ 437418 h 519306"/>
                <a:gd name="connsiteX64" fmla="*/ 4015886 w 5752263"/>
                <a:gd name="connsiteY64" fmla="*/ 455002 h 519306"/>
                <a:gd name="connsiteX65" fmla="*/ 4200525 w 5752263"/>
                <a:gd name="connsiteY65" fmla="*/ 455002 h 519306"/>
                <a:gd name="connsiteX66" fmla="*/ 4204921 w 5752263"/>
                <a:gd name="connsiteY66" fmla="*/ 459398 h 519306"/>
                <a:gd name="connsiteX67" fmla="*/ 4378569 w 5752263"/>
                <a:gd name="connsiteY67" fmla="*/ 459398 h 519306"/>
                <a:gd name="connsiteX68" fmla="*/ 4382965 w 5752263"/>
                <a:gd name="connsiteY68" fmla="*/ 455002 h 519306"/>
                <a:gd name="connsiteX69" fmla="*/ 4464294 w 5752263"/>
                <a:gd name="connsiteY69" fmla="*/ 455002 h 519306"/>
                <a:gd name="connsiteX70" fmla="*/ 4464294 w 5752263"/>
                <a:gd name="connsiteY70" fmla="*/ 472586 h 519306"/>
                <a:gd name="connsiteX71" fmla="*/ 4866542 w 5752263"/>
                <a:gd name="connsiteY71" fmla="*/ 472586 h 519306"/>
                <a:gd name="connsiteX72" fmla="*/ 4866542 w 5752263"/>
                <a:gd name="connsiteY72" fmla="*/ 492369 h 519306"/>
                <a:gd name="connsiteX73" fmla="*/ 5079755 w 5752263"/>
                <a:gd name="connsiteY73" fmla="*/ 492369 h 519306"/>
                <a:gd name="connsiteX74" fmla="*/ 5079755 w 5752263"/>
                <a:gd name="connsiteY74" fmla="*/ 503359 h 519306"/>
                <a:gd name="connsiteX75" fmla="*/ 5308355 w 5752263"/>
                <a:gd name="connsiteY75" fmla="*/ 503359 h 519306"/>
                <a:gd name="connsiteX76" fmla="*/ 5308355 w 5752263"/>
                <a:gd name="connsiteY76" fmla="*/ 516548 h 519306"/>
                <a:gd name="connsiteX77" fmla="*/ 5545748 w 5752263"/>
                <a:gd name="connsiteY77" fmla="*/ 516548 h 519306"/>
                <a:gd name="connsiteX78" fmla="*/ 5752263 w 5752263"/>
                <a:gd name="connsiteY78" fmla="*/ 519306 h 519306"/>
                <a:gd name="connsiteX0" fmla="*/ 0 w 5752263"/>
                <a:gd name="connsiteY0" fmla="*/ 0 h 519306"/>
                <a:gd name="connsiteX1" fmla="*/ 356088 w 5752263"/>
                <a:gd name="connsiteY1" fmla="*/ 0 h 519306"/>
                <a:gd name="connsiteX2" fmla="*/ 356088 w 5752263"/>
                <a:gd name="connsiteY2" fmla="*/ 15386 h 519306"/>
                <a:gd name="connsiteX3" fmla="*/ 485775 w 5752263"/>
                <a:gd name="connsiteY3" fmla="*/ 15386 h 519306"/>
                <a:gd name="connsiteX4" fmla="*/ 485775 w 5752263"/>
                <a:gd name="connsiteY4" fmla="*/ 19782 h 519306"/>
                <a:gd name="connsiteX5" fmla="*/ 619857 w 5752263"/>
                <a:gd name="connsiteY5" fmla="*/ 19782 h 519306"/>
                <a:gd name="connsiteX6" fmla="*/ 619857 w 5752263"/>
                <a:gd name="connsiteY6" fmla="*/ 37367 h 519306"/>
                <a:gd name="connsiteX7" fmla="*/ 718771 w 5752263"/>
                <a:gd name="connsiteY7" fmla="*/ 37367 h 519306"/>
                <a:gd name="connsiteX8" fmla="*/ 718771 w 5752263"/>
                <a:gd name="connsiteY8" fmla="*/ 48357 h 519306"/>
                <a:gd name="connsiteX9" fmla="*/ 822080 w 5752263"/>
                <a:gd name="connsiteY9" fmla="*/ 48357 h 519306"/>
                <a:gd name="connsiteX10" fmla="*/ 826476 w 5752263"/>
                <a:gd name="connsiteY10" fmla="*/ 48357 h 519306"/>
                <a:gd name="connsiteX11" fmla="*/ 975946 w 5752263"/>
                <a:gd name="connsiteY11" fmla="*/ 48357 h 519306"/>
                <a:gd name="connsiteX12" fmla="*/ 975946 w 5752263"/>
                <a:gd name="connsiteY12" fmla="*/ 79130 h 519306"/>
                <a:gd name="connsiteX13" fmla="*/ 1011115 w 5752263"/>
                <a:gd name="connsiteY13" fmla="*/ 79130 h 519306"/>
                <a:gd name="connsiteX14" fmla="*/ 1011115 w 5752263"/>
                <a:gd name="connsiteY14" fmla="*/ 94517 h 519306"/>
                <a:gd name="connsiteX15" fmla="*/ 1092444 w 5752263"/>
                <a:gd name="connsiteY15" fmla="*/ 94517 h 519306"/>
                <a:gd name="connsiteX16" fmla="*/ 1092444 w 5752263"/>
                <a:gd name="connsiteY16" fmla="*/ 114300 h 519306"/>
                <a:gd name="connsiteX17" fmla="*/ 1246309 w 5752263"/>
                <a:gd name="connsiteY17" fmla="*/ 114300 h 519306"/>
                <a:gd name="connsiteX18" fmla="*/ 1246309 w 5752263"/>
                <a:gd name="connsiteY18" fmla="*/ 131884 h 519306"/>
                <a:gd name="connsiteX19" fmla="*/ 1277082 w 5752263"/>
                <a:gd name="connsiteY19" fmla="*/ 131884 h 519306"/>
                <a:gd name="connsiteX20" fmla="*/ 1277082 w 5752263"/>
                <a:gd name="connsiteY20" fmla="*/ 140677 h 519306"/>
                <a:gd name="connsiteX21" fmla="*/ 1321044 w 5752263"/>
                <a:gd name="connsiteY21" fmla="*/ 140677 h 519306"/>
                <a:gd name="connsiteX22" fmla="*/ 1321044 w 5752263"/>
                <a:gd name="connsiteY22" fmla="*/ 151667 h 519306"/>
                <a:gd name="connsiteX23" fmla="*/ 1358411 w 5752263"/>
                <a:gd name="connsiteY23" fmla="*/ 151667 h 519306"/>
                <a:gd name="connsiteX24" fmla="*/ 1358411 w 5752263"/>
                <a:gd name="connsiteY24" fmla="*/ 167053 h 519306"/>
                <a:gd name="connsiteX25" fmla="*/ 1461721 w 5752263"/>
                <a:gd name="connsiteY25" fmla="*/ 167053 h 519306"/>
                <a:gd name="connsiteX26" fmla="*/ 1461721 w 5752263"/>
                <a:gd name="connsiteY26" fmla="*/ 182440 h 519306"/>
                <a:gd name="connsiteX27" fmla="*/ 1481503 w 5752263"/>
                <a:gd name="connsiteY27" fmla="*/ 182440 h 519306"/>
                <a:gd name="connsiteX28" fmla="*/ 1481503 w 5752263"/>
                <a:gd name="connsiteY28" fmla="*/ 193430 h 519306"/>
                <a:gd name="connsiteX29" fmla="*/ 1569426 w 5752263"/>
                <a:gd name="connsiteY29" fmla="*/ 193430 h 519306"/>
                <a:gd name="connsiteX30" fmla="*/ 1569426 w 5752263"/>
                <a:gd name="connsiteY30" fmla="*/ 204421 h 519306"/>
                <a:gd name="connsiteX31" fmla="*/ 1811215 w 5752263"/>
                <a:gd name="connsiteY31" fmla="*/ 204421 h 519306"/>
                <a:gd name="connsiteX32" fmla="*/ 1811215 w 5752263"/>
                <a:gd name="connsiteY32" fmla="*/ 228600 h 519306"/>
                <a:gd name="connsiteX33" fmla="*/ 1861771 w 5752263"/>
                <a:gd name="connsiteY33" fmla="*/ 228600 h 519306"/>
                <a:gd name="connsiteX34" fmla="*/ 1861771 w 5752263"/>
                <a:gd name="connsiteY34" fmla="*/ 239590 h 519306"/>
                <a:gd name="connsiteX35" fmla="*/ 2013438 w 5752263"/>
                <a:gd name="connsiteY35" fmla="*/ 239590 h 519306"/>
                <a:gd name="connsiteX36" fmla="*/ 2013438 w 5752263"/>
                <a:gd name="connsiteY36" fmla="*/ 239590 h 519306"/>
                <a:gd name="connsiteX37" fmla="*/ 2096965 w 5752263"/>
                <a:gd name="connsiteY37" fmla="*/ 239590 h 519306"/>
                <a:gd name="connsiteX38" fmla="*/ 2096965 w 5752263"/>
                <a:gd name="connsiteY38" fmla="*/ 261571 h 519306"/>
                <a:gd name="connsiteX39" fmla="*/ 2138728 w 5752263"/>
                <a:gd name="connsiteY39" fmla="*/ 261571 h 519306"/>
                <a:gd name="connsiteX40" fmla="*/ 2138728 w 5752263"/>
                <a:gd name="connsiteY40" fmla="*/ 276957 h 519306"/>
                <a:gd name="connsiteX41" fmla="*/ 2250830 w 5752263"/>
                <a:gd name="connsiteY41" fmla="*/ 276957 h 519306"/>
                <a:gd name="connsiteX42" fmla="*/ 2250830 w 5752263"/>
                <a:gd name="connsiteY42" fmla="*/ 290146 h 519306"/>
                <a:gd name="connsiteX43" fmla="*/ 2312376 w 5752263"/>
                <a:gd name="connsiteY43" fmla="*/ 290146 h 519306"/>
                <a:gd name="connsiteX44" fmla="*/ 2312376 w 5752263"/>
                <a:gd name="connsiteY44" fmla="*/ 316523 h 519306"/>
                <a:gd name="connsiteX45" fmla="*/ 2622305 w 5752263"/>
                <a:gd name="connsiteY45" fmla="*/ 316523 h 519306"/>
                <a:gd name="connsiteX46" fmla="*/ 2622305 w 5752263"/>
                <a:gd name="connsiteY46" fmla="*/ 327513 h 519306"/>
                <a:gd name="connsiteX47" fmla="*/ 2670663 w 5752263"/>
                <a:gd name="connsiteY47" fmla="*/ 327513 h 519306"/>
                <a:gd name="connsiteX48" fmla="*/ 2670663 w 5752263"/>
                <a:gd name="connsiteY48" fmla="*/ 338503 h 519306"/>
                <a:gd name="connsiteX49" fmla="*/ 2883876 w 5752263"/>
                <a:gd name="connsiteY49" fmla="*/ 338503 h 519306"/>
                <a:gd name="connsiteX50" fmla="*/ 2883876 w 5752263"/>
                <a:gd name="connsiteY50" fmla="*/ 347296 h 519306"/>
                <a:gd name="connsiteX51" fmla="*/ 2903659 w 5752263"/>
                <a:gd name="connsiteY51" fmla="*/ 347296 h 519306"/>
                <a:gd name="connsiteX52" fmla="*/ 2903659 w 5752263"/>
                <a:gd name="connsiteY52" fmla="*/ 367078 h 519306"/>
                <a:gd name="connsiteX53" fmla="*/ 2963007 w 5752263"/>
                <a:gd name="connsiteY53" fmla="*/ 367078 h 519306"/>
                <a:gd name="connsiteX54" fmla="*/ 2963007 w 5752263"/>
                <a:gd name="connsiteY54" fmla="*/ 389059 h 519306"/>
                <a:gd name="connsiteX55" fmla="*/ 3376246 w 5752263"/>
                <a:gd name="connsiteY55" fmla="*/ 389059 h 519306"/>
                <a:gd name="connsiteX56" fmla="*/ 3376246 w 5752263"/>
                <a:gd name="connsiteY56" fmla="*/ 411040 h 519306"/>
                <a:gd name="connsiteX57" fmla="*/ 3593855 w 5752263"/>
                <a:gd name="connsiteY57" fmla="*/ 411040 h 519306"/>
                <a:gd name="connsiteX58" fmla="*/ 3593855 w 5752263"/>
                <a:gd name="connsiteY58" fmla="*/ 426427 h 519306"/>
                <a:gd name="connsiteX59" fmla="*/ 3732334 w 5752263"/>
                <a:gd name="connsiteY59" fmla="*/ 426427 h 519306"/>
                <a:gd name="connsiteX60" fmla="*/ 3732334 w 5752263"/>
                <a:gd name="connsiteY60" fmla="*/ 430823 h 519306"/>
                <a:gd name="connsiteX61" fmla="*/ 3853228 w 5752263"/>
                <a:gd name="connsiteY61" fmla="*/ 430823 h 519306"/>
                <a:gd name="connsiteX62" fmla="*/ 3859823 w 5752263"/>
                <a:gd name="connsiteY62" fmla="*/ 437418 h 519306"/>
                <a:gd name="connsiteX63" fmla="*/ 4015886 w 5752263"/>
                <a:gd name="connsiteY63" fmla="*/ 437418 h 519306"/>
                <a:gd name="connsiteX64" fmla="*/ 4015886 w 5752263"/>
                <a:gd name="connsiteY64" fmla="*/ 455002 h 519306"/>
                <a:gd name="connsiteX65" fmla="*/ 4200525 w 5752263"/>
                <a:gd name="connsiteY65" fmla="*/ 455002 h 519306"/>
                <a:gd name="connsiteX66" fmla="*/ 4204921 w 5752263"/>
                <a:gd name="connsiteY66" fmla="*/ 459398 h 519306"/>
                <a:gd name="connsiteX67" fmla="*/ 4378569 w 5752263"/>
                <a:gd name="connsiteY67" fmla="*/ 459398 h 519306"/>
                <a:gd name="connsiteX68" fmla="*/ 4382965 w 5752263"/>
                <a:gd name="connsiteY68" fmla="*/ 455002 h 519306"/>
                <a:gd name="connsiteX69" fmla="*/ 4464294 w 5752263"/>
                <a:gd name="connsiteY69" fmla="*/ 455002 h 519306"/>
                <a:gd name="connsiteX70" fmla="*/ 4464294 w 5752263"/>
                <a:gd name="connsiteY70" fmla="*/ 472586 h 519306"/>
                <a:gd name="connsiteX71" fmla="*/ 4866542 w 5752263"/>
                <a:gd name="connsiteY71" fmla="*/ 472586 h 519306"/>
                <a:gd name="connsiteX72" fmla="*/ 4866542 w 5752263"/>
                <a:gd name="connsiteY72" fmla="*/ 492369 h 519306"/>
                <a:gd name="connsiteX73" fmla="*/ 5079755 w 5752263"/>
                <a:gd name="connsiteY73" fmla="*/ 492369 h 519306"/>
                <a:gd name="connsiteX74" fmla="*/ 5079755 w 5752263"/>
                <a:gd name="connsiteY74" fmla="*/ 503359 h 519306"/>
                <a:gd name="connsiteX75" fmla="*/ 5308355 w 5752263"/>
                <a:gd name="connsiteY75" fmla="*/ 503359 h 519306"/>
                <a:gd name="connsiteX76" fmla="*/ 5308355 w 5752263"/>
                <a:gd name="connsiteY76" fmla="*/ 516548 h 519306"/>
                <a:gd name="connsiteX77" fmla="*/ 5545748 w 5752263"/>
                <a:gd name="connsiteY77" fmla="*/ 516548 h 519306"/>
                <a:gd name="connsiteX78" fmla="*/ 5752263 w 5752263"/>
                <a:gd name="connsiteY78" fmla="*/ 519306 h 519306"/>
                <a:gd name="connsiteX0" fmla="*/ 0 w 5856661"/>
                <a:gd name="connsiteY0" fmla="*/ 0 h 519306"/>
                <a:gd name="connsiteX1" fmla="*/ 356088 w 5856661"/>
                <a:gd name="connsiteY1" fmla="*/ 0 h 519306"/>
                <a:gd name="connsiteX2" fmla="*/ 356088 w 5856661"/>
                <a:gd name="connsiteY2" fmla="*/ 15386 h 519306"/>
                <a:gd name="connsiteX3" fmla="*/ 485775 w 5856661"/>
                <a:gd name="connsiteY3" fmla="*/ 15386 h 519306"/>
                <a:gd name="connsiteX4" fmla="*/ 485775 w 5856661"/>
                <a:gd name="connsiteY4" fmla="*/ 19782 h 519306"/>
                <a:gd name="connsiteX5" fmla="*/ 619857 w 5856661"/>
                <a:gd name="connsiteY5" fmla="*/ 19782 h 519306"/>
                <a:gd name="connsiteX6" fmla="*/ 619857 w 5856661"/>
                <a:gd name="connsiteY6" fmla="*/ 37367 h 519306"/>
                <a:gd name="connsiteX7" fmla="*/ 718771 w 5856661"/>
                <a:gd name="connsiteY7" fmla="*/ 37367 h 519306"/>
                <a:gd name="connsiteX8" fmla="*/ 718771 w 5856661"/>
                <a:gd name="connsiteY8" fmla="*/ 48357 h 519306"/>
                <a:gd name="connsiteX9" fmla="*/ 822080 w 5856661"/>
                <a:gd name="connsiteY9" fmla="*/ 48357 h 519306"/>
                <a:gd name="connsiteX10" fmla="*/ 826476 w 5856661"/>
                <a:gd name="connsiteY10" fmla="*/ 48357 h 519306"/>
                <a:gd name="connsiteX11" fmla="*/ 975946 w 5856661"/>
                <a:gd name="connsiteY11" fmla="*/ 48357 h 519306"/>
                <a:gd name="connsiteX12" fmla="*/ 975946 w 5856661"/>
                <a:gd name="connsiteY12" fmla="*/ 79130 h 519306"/>
                <a:gd name="connsiteX13" fmla="*/ 1011115 w 5856661"/>
                <a:gd name="connsiteY13" fmla="*/ 79130 h 519306"/>
                <a:gd name="connsiteX14" fmla="*/ 1011115 w 5856661"/>
                <a:gd name="connsiteY14" fmla="*/ 94517 h 519306"/>
                <a:gd name="connsiteX15" fmla="*/ 1092444 w 5856661"/>
                <a:gd name="connsiteY15" fmla="*/ 94517 h 519306"/>
                <a:gd name="connsiteX16" fmla="*/ 1092444 w 5856661"/>
                <a:gd name="connsiteY16" fmla="*/ 114300 h 519306"/>
                <a:gd name="connsiteX17" fmla="*/ 1246309 w 5856661"/>
                <a:gd name="connsiteY17" fmla="*/ 114300 h 519306"/>
                <a:gd name="connsiteX18" fmla="*/ 1246309 w 5856661"/>
                <a:gd name="connsiteY18" fmla="*/ 131884 h 519306"/>
                <a:gd name="connsiteX19" fmla="*/ 1277082 w 5856661"/>
                <a:gd name="connsiteY19" fmla="*/ 131884 h 519306"/>
                <a:gd name="connsiteX20" fmla="*/ 1277082 w 5856661"/>
                <a:gd name="connsiteY20" fmla="*/ 140677 h 519306"/>
                <a:gd name="connsiteX21" fmla="*/ 1321044 w 5856661"/>
                <a:gd name="connsiteY21" fmla="*/ 140677 h 519306"/>
                <a:gd name="connsiteX22" fmla="*/ 1321044 w 5856661"/>
                <a:gd name="connsiteY22" fmla="*/ 151667 h 519306"/>
                <a:gd name="connsiteX23" fmla="*/ 1358411 w 5856661"/>
                <a:gd name="connsiteY23" fmla="*/ 151667 h 519306"/>
                <a:gd name="connsiteX24" fmla="*/ 1358411 w 5856661"/>
                <a:gd name="connsiteY24" fmla="*/ 167053 h 519306"/>
                <a:gd name="connsiteX25" fmla="*/ 1461721 w 5856661"/>
                <a:gd name="connsiteY25" fmla="*/ 167053 h 519306"/>
                <a:gd name="connsiteX26" fmla="*/ 1461721 w 5856661"/>
                <a:gd name="connsiteY26" fmla="*/ 182440 h 519306"/>
                <a:gd name="connsiteX27" fmla="*/ 1481503 w 5856661"/>
                <a:gd name="connsiteY27" fmla="*/ 182440 h 519306"/>
                <a:gd name="connsiteX28" fmla="*/ 1481503 w 5856661"/>
                <a:gd name="connsiteY28" fmla="*/ 193430 h 519306"/>
                <a:gd name="connsiteX29" fmla="*/ 1569426 w 5856661"/>
                <a:gd name="connsiteY29" fmla="*/ 193430 h 519306"/>
                <a:gd name="connsiteX30" fmla="*/ 1569426 w 5856661"/>
                <a:gd name="connsiteY30" fmla="*/ 204421 h 519306"/>
                <a:gd name="connsiteX31" fmla="*/ 1811215 w 5856661"/>
                <a:gd name="connsiteY31" fmla="*/ 204421 h 519306"/>
                <a:gd name="connsiteX32" fmla="*/ 1811215 w 5856661"/>
                <a:gd name="connsiteY32" fmla="*/ 228600 h 519306"/>
                <a:gd name="connsiteX33" fmla="*/ 1861771 w 5856661"/>
                <a:gd name="connsiteY33" fmla="*/ 228600 h 519306"/>
                <a:gd name="connsiteX34" fmla="*/ 1861771 w 5856661"/>
                <a:gd name="connsiteY34" fmla="*/ 239590 h 519306"/>
                <a:gd name="connsiteX35" fmla="*/ 2013438 w 5856661"/>
                <a:gd name="connsiteY35" fmla="*/ 239590 h 519306"/>
                <a:gd name="connsiteX36" fmla="*/ 2013438 w 5856661"/>
                <a:gd name="connsiteY36" fmla="*/ 239590 h 519306"/>
                <a:gd name="connsiteX37" fmla="*/ 2096965 w 5856661"/>
                <a:gd name="connsiteY37" fmla="*/ 239590 h 519306"/>
                <a:gd name="connsiteX38" fmla="*/ 2096965 w 5856661"/>
                <a:gd name="connsiteY38" fmla="*/ 261571 h 519306"/>
                <a:gd name="connsiteX39" fmla="*/ 2138728 w 5856661"/>
                <a:gd name="connsiteY39" fmla="*/ 261571 h 519306"/>
                <a:gd name="connsiteX40" fmla="*/ 2138728 w 5856661"/>
                <a:gd name="connsiteY40" fmla="*/ 276957 h 519306"/>
                <a:gd name="connsiteX41" fmla="*/ 2250830 w 5856661"/>
                <a:gd name="connsiteY41" fmla="*/ 276957 h 519306"/>
                <a:gd name="connsiteX42" fmla="*/ 2250830 w 5856661"/>
                <a:gd name="connsiteY42" fmla="*/ 290146 h 519306"/>
                <a:gd name="connsiteX43" fmla="*/ 2312376 w 5856661"/>
                <a:gd name="connsiteY43" fmla="*/ 290146 h 519306"/>
                <a:gd name="connsiteX44" fmla="*/ 2312376 w 5856661"/>
                <a:gd name="connsiteY44" fmla="*/ 316523 h 519306"/>
                <a:gd name="connsiteX45" fmla="*/ 2622305 w 5856661"/>
                <a:gd name="connsiteY45" fmla="*/ 316523 h 519306"/>
                <a:gd name="connsiteX46" fmla="*/ 2622305 w 5856661"/>
                <a:gd name="connsiteY46" fmla="*/ 327513 h 519306"/>
                <a:gd name="connsiteX47" fmla="*/ 2670663 w 5856661"/>
                <a:gd name="connsiteY47" fmla="*/ 327513 h 519306"/>
                <a:gd name="connsiteX48" fmla="*/ 2670663 w 5856661"/>
                <a:gd name="connsiteY48" fmla="*/ 338503 h 519306"/>
                <a:gd name="connsiteX49" fmla="*/ 2883876 w 5856661"/>
                <a:gd name="connsiteY49" fmla="*/ 338503 h 519306"/>
                <a:gd name="connsiteX50" fmla="*/ 2883876 w 5856661"/>
                <a:gd name="connsiteY50" fmla="*/ 347296 h 519306"/>
                <a:gd name="connsiteX51" fmla="*/ 2903659 w 5856661"/>
                <a:gd name="connsiteY51" fmla="*/ 347296 h 519306"/>
                <a:gd name="connsiteX52" fmla="*/ 2903659 w 5856661"/>
                <a:gd name="connsiteY52" fmla="*/ 367078 h 519306"/>
                <a:gd name="connsiteX53" fmla="*/ 2963007 w 5856661"/>
                <a:gd name="connsiteY53" fmla="*/ 367078 h 519306"/>
                <a:gd name="connsiteX54" fmla="*/ 2963007 w 5856661"/>
                <a:gd name="connsiteY54" fmla="*/ 389059 h 519306"/>
                <a:gd name="connsiteX55" fmla="*/ 3376246 w 5856661"/>
                <a:gd name="connsiteY55" fmla="*/ 389059 h 519306"/>
                <a:gd name="connsiteX56" fmla="*/ 3376246 w 5856661"/>
                <a:gd name="connsiteY56" fmla="*/ 411040 h 519306"/>
                <a:gd name="connsiteX57" fmla="*/ 3593855 w 5856661"/>
                <a:gd name="connsiteY57" fmla="*/ 411040 h 519306"/>
                <a:gd name="connsiteX58" fmla="*/ 3593855 w 5856661"/>
                <a:gd name="connsiteY58" fmla="*/ 426427 h 519306"/>
                <a:gd name="connsiteX59" fmla="*/ 3732334 w 5856661"/>
                <a:gd name="connsiteY59" fmla="*/ 426427 h 519306"/>
                <a:gd name="connsiteX60" fmla="*/ 3732334 w 5856661"/>
                <a:gd name="connsiteY60" fmla="*/ 430823 h 519306"/>
                <a:gd name="connsiteX61" fmla="*/ 3853228 w 5856661"/>
                <a:gd name="connsiteY61" fmla="*/ 430823 h 519306"/>
                <a:gd name="connsiteX62" fmla="*/ 3859823 w 5856661"/>
                <a:gd name="connsiteY62" fmla="*/ 437418 h 519306"/>
                <a:gd name="connsiteX63" fmla="*/ 4015886 w 5856661"/>
                <a:gd name="connsiteY63" fmla="*/ 437418 h 519306"/>
                <a:gd name="connsiteX64" fmla="*/ 4015886 w 5856661"/>
                <a:gd name="connsiteY64" fmla="*/ 455002 h 519306"/>
                <a:gd name="connsiteX65" fmla="*/ 4200525 w 5856661"/>
                <a:gd name="connsiteY65" fmla="*/ 455002 h 519306"/>
                <a:gd name="connsiteX66" fmla="*/ 4204921 w 5856661"/>
                <a:gd name="connsiteY66" fmla="*/ 459398 h 519306"/>
                <a:gd name="connsiteX67" fmla="*/ 4378569 w 5856661"/>
                <a:gd name="connsiteY67" fmla="*/ 459398 h 519306"/>
                <a:gd name="connsiteX68" fmla="*/ 4382965 w 5856661"/>
                <a:gd name="connsiteY68" fmla="*/ 455002 h 519306"/>
                <a:gd name="connsiteX69" fmla="*/ 4464294 w 5856661"/>
                <a:gd name="connsiteY69" fmla="*/ 455002 h 519306"/>
                <a:gd name="connsiteX70" fmla="*/ 4464294 w 5856661"/>
                <a:gd name="connsiteY70" fmla="*/ 472586 h 519306"/>
                <a:gd name="connsiteX71" fmla="*/ 4866542 w 5856661"/>
                <a:gd name="connsiteY71" fmla="*/ 472586 h 519306"/>
                <a:gd name="connsiteX72" fmla="*/ 4866542 w 5856661"/>
                <a:gd name="connsiteY72" fmla="*/ 492369 h 519306"/>
                <a:gd name="connsiteX73" fmla="*/ 5079755 w 5856661"/>
                <a:gd name="connsiteY73" fmla="*/ 492369 h 519306"/>
                <a:gd name="connsiteX74" fmla="*/ 5079755 w 5856661"/>
                <a:gd name="connsiteY74" fmla="*/ 503359 h 519306"/>
                <a:gd name="connsiteX75" fmla="*/ 5308355 w 5856661"/>
                <a:gd name="connsiteY75" fmla="*/ 503359 h 519306"/>
                <a:gd name="connsiteX76" fmla="*/ 5308355 w 5856661"/>
                <a:gd name="connsiteY76" fmla="*/ 516548 h 519306"/>
                <a:gd name="connsiteX77" fmla="*/ 5545748 w 5856661"/>
                <a:gd name="connsiteY77" fmla="*/ 516548 h 519306"/>
                <a:gd name="connsiteX78" fmla="*/ 5856661 w 5856661"/>
                <a:gd name="connsiteY78" fmla="*/ 519306 h 519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6661" h="519306">
                  <a:moveTo>
                    <a:pt x="0" y="0"/>
                  </a:moveTo>
                  <a:lnTo>
                    <a:pt x="356088" y="0"/>
                  </a:lnTo>
                  <a:lnTo>
                    <a:pt x="356088" y="15386"/>
                  </a:lnTo>
                  <a:lnTo>
                    <a:pt x="485775" y="15386"/>
                  </a:lnTo>
                  <a:lnTo>
                    <a:pt x="485775" y="19782"/>
                  </a:lnTo>
                  <a:lnTo>
                    <a:pt x="619857" y="19782"/>
                  </a:lnTo>
                  <a:lnTo>
                    <a:pt x="619857" y="37367"/>
                  </a:lnTo>
                  <a:lnTo>
                    <a:pt x="718771" y="37367"/>
                  </a:lnTo>
                  <a:lnTo>
                    <a:pt x="718771" y="48357"/>
                  </a:lnTo>
                  <a:lnTo>
                    <a:pt x="822080" y="48357"/>
                  </a:lnTo>
                  <a:lnTo>
                    <a:pt x="826476" y="48357"/>
                  </a:lnTo>
                  <a:lnTo>
                    <a:pt x="975946" y="48357"/>
                  </a:lnTo>
                  <a:lnTo>
                    <a:pt x="975946" y="79130"/>
                  </a:lnTo>
                  <a:lnTo>
                    <a:pt x="1011115" y="79130"/>
                  </a:lnTo>
                  <a:lnTo>
                    <a:pt x="1011115" y="94517"/>
                  </a:lnTo>
                  <a:lnTo>
                    <a:pt x="1092444" y="94517"/>
                  </a:lnTo>
                  <a:lnTo>
                    <a:pt x="1092444" y="114300"/>
                  </a:lnTo>
                  <a:lnTo>
                    <a:pt x="1246309" y="114300"/>
                  </a:lnTo>
                  <a:lnTo>
                    <a:pt x="1246309" y="131884"/>
                  </a:lnTo>
                  <a:lnTo>
                    <a:pt x="1277082" y="131884"/>
                  </a:lnTo>
                  <a:lnTo>
                    <a:pt x="1277082" y="140677"/>
                  </a:lnTo>
                  <a:lnTo>
                    <a:pt x="1321044" y="140677"/>
                  </a:lnTo>
                  <a:lnTo>
                    <a:pt x="1321044" y="151667"/>
                  </a:lnTo>
                  <a:lnTo>
                    <a:pt x="1358411" y="151667"/>
                  </a:lnTo>
                  <a:lnTo>
                    <a:pt x="1358411" y="167053"/>
                  </a:lnTo>
                  <a:lnTo>
                    <a:pt x="1461721" y="167053"/>
                  </a:lnTo>
                  <a:lnTo>
                    <a:pt x="1461721" y="182440"/>
                  </a:lnTo>
                  <a:lnTo>
                    <a:pt x="1481503" y="182440"/>
                  </a:lnTo>
                  <a:lnTo>
                    <a:pt x="1481503" y="193430"/>
                  </a:lnTo>
                  <a:lnTo>
                    <a:pt x="1569426" y="193430"/>
                  </a:lnTo>
                  <a:lnTo>
                    <a:pt x="1569426" y="204421"/>
                  </a:lnTo>
                  <a:lnTo>
                    <a:pt x="1811215" y="204421"/>
                  </a:lnTo>
                  <a:lnTo>
                    <a:pt x="1811215" y="228600"/>
                  </a:lnTo>
                  <a:lnTo>
                    <a:pt x="1861771" y="228600"/>
                  </a:lnTo>
                  <a:lnTo>
                    <a:pt x="1861771" y="239590"/>
                  </a:lnTo>
                  <a:lnTo>
                    <a:pt x="2013438" y="239590"/>
                  </a:lnTo>
                  <a:lnTo>
                    <a:pt x="2013438" y="239590"/>
                  </a:lnTo>
                  <a:lnTo>
                    <a:pt x="2096965" y="239590"/>
                  </a:lnTo>
                  <a:lnTo>
                    <a:pt x="2096965" y="261571"/>
                  </a:lnTo>
                  <a:lnTo>
                    <a:pt x="2138728" y="261571"/>
                  </a:lnTo>
                  <a:lnTo>
                    <a:pt x="2138728" y="276957"/>
                  </a:lnTo>
                  <a:lnTo>
                    <a:pt x="2250830" y="276957"/>
                  </a:lnTo>
                  <a:lnTo>
                    <a:pt x="2250830" y="290146"/>
                  </a:lnTo>
                  <a:lnTo>
                    <a:pt x="2312376" y="290146"/>
                  </a:lnTo>
                  <a:lnTo>
                    <a:pt x="2312376" y="316523"/>
                  </a:lnTo>
                  <a:lnTo>
                    <a:pt x="2622305" y="316523"/>
                  </a:lnTo>
                  <a:lnTo>
                    <a:pt x="2622305" y="327513"/>
                  </a:lnTo>
                  <a:lnTo>
                    <a:pt x="2670663" y="327513"/>
                  </a:lnTo>
                  <a:lnTo>
                    <a:pt x="2670663" y="338503"/>
                  </a:lnTo>
                  <a:lnTo>
                    <a:pt x="2883876" y="338503"/>
                  </a:lnTo>
                  <a:lnTo>
                    <a:pt x="2883876" y="347296"/>
                  </a:lnTo>
                  <a:lnTo>
                    <a:pt x="2903659" y="347296"/>
                  </a:lnTo>
                  <a:lnTo>
                    <a:pt x="2903659" y="367078"/>
                  </a:lnTo>
                  <a:lnTo>
                    <a:pt x="2963007" y="367078"/>
                  </a:lnTo>
                  <a:lnTo>
                    <a:pt x="2963007" y="389059"/>
                  </a:lnTo>
                  <a:lnTo>
                    <a:pt x="3376246" y="389059"/>
                  </a:lnTo>
                  <a:lnTo>
                    <a:pt x="3376246" y="411040"/>
                  </a:lnTo>
                  <a:lnTo>
                    <a:pt x="3593855" y="411040"/>
                  </a:lnTo>
                  <a:lnTo>
                    <a:pt x="3593855" y="426427"/>
                  </a:lnTo>
                  <a:lnTo>
                    <a:pt x="3732334" y="426427"/>
                  </a:lnTo>
                  <a:lnTo>
                    <a:pt x="3732334" y="430823"/>
                  </a:lnTo>
                  <a:lnTo>
                    <a:pt x="3853228" y="430823"/>
                  </a:lnTo>
                  <a:lnTo>
                    <a:pt x="3859823" y="437418"/>
                  </a:lnTo>
                  <a:lnTo>
                    <a:pt x="4015886" y="437418"/>
                  </a:lnTo>
                  <a:lnTo>
                    <a:pt x="4015886" y="455002"/>
                  </a:lnTo>
                  <a:lnTo>
                    <a:pt x="4200525" y="455002"/>
                  </a:lnTo>
                  <a:lnTo>
                    <a:pt x="4204921" y="459398"/>
                  </a:lnTo>
                  <a:lnTo>
                    <a:pt x="4378569" y="459398"/>
                  </a:lnTo>
                  <a:lnTo>
                    <a:pt x="4382965" y="455002"/>
                  </a:lnTo>
                  <a:lnTo>
                    <a:pt x="4464294" y="455002"/>
                  </a:lnTo>
                  <a:lnTo>
                    <a:pt x="4464294" y="472586"/>
                  </a:lnTo>
                  <a:lnTo>
                    <a:pt x="4866542" y="472586"/>
                  </a:lnTo>
                  <a:lnTo>
                    <a:pt x="4866542" y="492369"/>
                  </a:lnTo>
                  <a:lnTo>
                    <a:pt x="5079755" y="492369"/>
                  </a:lnTo>
                  <a:lnTo>
                    <a:pt x="5079755" y="503359"/>
                  </a:lnTo>
                  <a:lnTo>
                    <a:pt x="5308355" y="503359"/>
                  </a:lnTo>
                  <a:lnTo>
                    <a:pt x="5308355" y="516548"/>
                  </a:lnTo>
                  <a:lnTo>
                    <a:pt x="5545748" y="516548"/>
                  </a:lnTo>
                  <a:lnTo>
                    <a:pt x="5856661" y="519306"/>
                  </a:lnTo>
                </a:path>
              </a:pathLst>
            </a:custGeom>
            <a:noFill/>
            <a:ln w="28575">
              <a:solidFill>
                <a:schemeClr val="accent1"/>
              </a:solidFill>
              <a:miter lim="800000"/>
              <a:headEnd/>
              <a:tailEnd/>
            </a:ln>
          </p:spPr>
          <p:txBody>
            <a:bodyPr rtlCol="0" anchor="ctr"/>
            <a:lstStyle/>
            <a:p>
              <a:pPr algn="ctr"/>
              <a:endParaRPr lang="en-US" dirty="0"/>
            </a:p>
          </p:txBody>
        </p:sp>
        <p:sp>
          <p:nvSpPr>
            <p:cNvPr id="440" name="Freeform: Shape 439">
              <a:extLst>
                <a:ext uri="{FF2B5EF4-FFF2-40B4-BE49-F238E27FC236}">
                  <a16:creationId xmlns:a16="http://schemas.microsoft.com/office/drawing/2014/main" id="{B65A363D-8820-E832-5713-6D7657F51CAE}"/>
                </a:ext>
              </a:extLst>
            </p:cNvPr>
            <p:cNvSpPr/>
            <p:nvPr/>
          </p:nvSpPr>
          <p:spPr bwMode="auto">
            <a:xfrm>
              <a:off x="6595092" y="1909149"/>
              <a:ext cx="2948741" cy="58723"/>
            </a:xfrm>
            <a:custGeom>
              <a:avLst/>
              <a:gdLst>
                <a:gd name="connsiteX0" fmla="*/ 0 w 2930948"/>
                <a:gd name="connsiteY0" fmla="*/ 0 h 45198"/>
                <a:gd name="connsiteX1" fmla="*/ 229469 w 2930948"/>
                <a:gd name="connsiteY1" fmla="*/ 0 h 45198"/>
                <a:gd name="connsiteX2" fmla="*/ 239900 w 2930948"/>
                <a:gd name="connsiteY2" fmla="*/ 10431 h 45198"/>
                <a:gd name="connsiteX3" fmla="*/ 483276 w 2930948"/>
                <a:gd name="connsiteY3" fmla="*/ 10431 h 45198"/>
                <a:gd name="connsiteX4" fmla="*/ 483276 w 2930948"/>
                <a:gd name="connsiteY4" fmla="*/ 24337 h 45198"/>
                <a:gd name="connsiteX5" fmla="*/ 1098671 w 2930948"/>
                <a:gd name="connsiteY5" fmla="*/ 24337 h 45198"/>
                <a:gd name="connsiteX6" fmla="*/ 1116055 w 2930948"/>
                <a:gd name="connsiteY6" fmla="*/ 24337 h 45198"/>
                <a:gd name="connsiteX7" fmla="*/ 1192545 w 2930948"/>
                <a:gd name="connsiteY7" fmla="*/ 24337 h 45198"/>
                <a:gd name="connsiteX8" fmla="*/ 1192545 w 2930948"/>
                <a:gd name="connsiteY8" fmla="*/ 45198 h 45198"/>
                <a:gd name="connsiteX9" fmla="*/ 2930948 w 2930948"/>
                <a:gd name="connsiteY9" fmla="*/ 45198 h 4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30948" h="45198">
                  <a:moveTo>
                    <a:pt x="0" y="0"/>
                  </a:moveTo>
                  <a:lnTo>
                    <a:pt x="229469" y="0"/>
                  </a:lnTo>
                  <a:lnTo>
                    <a:pt x="239900" y="10431"/>
                  </a:lnTo>
                  <a:lnTo>
                    <a:pt x="483276" y="10431"/>
                  </a:lnTo>
                  <a:lnTo>
                    <a:pt x="483276" y="24337"/>
                  </a:lnTo>
                  <a:lnTo>
                    <a:pt x="1098671" y="24337"/>
                  </a:lnTo>
                  <a:lnTo>
                    <a:pt x="1116055" y="24337"/>
                  </a:lnTo>
                  <a:lnTo>
                    <a:pt x="1192545" y="24337"/>
                  </a:lnTo>
                  <a:lnTo>
                    <a:pt x="1192545" y="45198"/>
                  </a:lnTo>
                  <a:lnTo>
                    <a:pt x="2930948" y="45198"/>
                  </a:lnTo>
                </a:path>
              </a:pathLst>
            </a:custGeom>
            <a:noFill/>
            <a:ln w="28575">
              <a:solidFill>
                <a:schemeClr val="accent1"/>
              </a:solidFill>
              <a:miter lim="800000"/>
              <a:headEnd/>
              <a:tailEnd/>
            </a:ln>
          </p:spPr>
          <p:txBody>
            <a:bodyPr rtlCol="0" anchor="ctr"/>
            <a:lstStyle/>
            <a:p>
              <a:pPr algn="ctr"/>
              <a:endParaRPr lang="en-US" dirty="0"/>
            </a:p>
          </p:txBody>
        </p:sp>
      </p:grpSp>
      <p:grpSp>
        <p:nvGrpSpPr>
          <p:cNvPr id="445" name="Group 444">
            <a:extLst>
              <a:ext uri="{FF2B5EF4-FFF2-40B4-BE49-F238E27FC236}">
                <a16:creationId xmlns:a16="http://schemas.microsoft.com/office/drawing/2014/main" id="{6BDE9FAD-5DA4-AFE1-8901-317386175F85}"/>
              </a:ext>
            </a:extLst>
          </p:cNvPr>
          <p:cNvGrpSpPr/>
          <p:nvPr/>
        </p:nvGrpSpPr>
        <p:grpSpPr>
          <a:xfrm>
            <a:off x="3549619" y="1524085"/>
            <a:ext cx="6798978" cy="642177"/>
            <a:chOff x="2731863" y="1324871"/>
            <a:chExt cx="6798978" cy="642177"/>
          </a:xfrm>
        </p:grpSpPr>
        <p:cxnSp>
          <p:nvCxnSpPr>
            <p:cNvPr id="236" name="Straight Connector 235">
              <a:extLst>
                <a:ext uri="{FF2B5EF4-FFF2-40B4-BE49-F238E27FC236}">
                  <a16:creationId xmlns:a16="http://schemas.microsoft.com/office/drawing/2014/main" id="{284770D7-2912-CBF0-F938-2D1FE2D2477A}"/>
                </a:ext>
              </a:extLst>
            </p:cNvPr>
            <p:cNvCxnSpPr>
              <a:cxnSpLocks/>
            </p:cNvCxnSpPr>
            <p:nvPr/>
          </p:nvCxnSpPr>
          <p:spPr bwMode="auto">
            <a:xfrm>
              <a:off x="4821066" y="1697241"/>
              <a:ext cx="0" cy="74246"/>
            </a:xfrm>
            <a:prstGeom prst="line">
              <a:avLst/>
            </a:prstGeom>
            <a:noFill/>
            <a:ln w="5715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DA1855E-012A-1486-2738-0A7476245D14}"/>
                </a:ext>
              </a:extLst>
            </p:cNvPr>
            <p:cNvCxnSpPr>
              <a:cxnSpLocks/>
            </p:cNvCxnSpPr>
            <p:nvPr/>
          </p:nvCxnSpPr>
          <p:spPr bwMode="auto">
            <a:xfrm>
              <a:off x="4571466" y="1681610"/>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EF8CAF59-BFD5-300A-0874-140054B9A5B8}"/>
                </a:ext>
              </a:extLst>
            </p:cNvPr>
            <p:cNvCxnSpPr>
              <a:cxnSpLocks/>
            </p:cNvCxnSpPr>
            <p:nvPr/>
          </p:nvCxnSpPr>
          <p:spPr bwMode="auto">
            <a:xfrm>
              <a:off x="4560413" y="1681610"/>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A7CF4091-3A65-903A-EE62-A47134C11C98}"/>
                </a:ext>
              </a:extLst>
            </p:cNvPr>
            <p:cNvCxnSpPr>
              <a:cxnSpLocks/>
            </p:cNvCxnSpPr>
            <p:nvPr/>
          </p:nvCxnSpPr>
          <p:spPr bwMode="auto">
            <a:xfrm>
              <a:off x="5672100"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9B2612D-B408-C730-CD6A-8BF48AE65056}"/>
                </a:ext>
              </a:extLst>
            </p:cNvPr>
            <p:cNvCxnSpPr>
              <a:cxnSpLocks/>
            </p:cNvCxnSpPr>
            <p:nvPr/>
          </p:nvCxnSpPr>
          <p:spPr bwMode="auto">
            <a:xfrm>
              <a:off x="5664731"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40A0738F-80B6-FE36-5A2F-EE8467E45401}"/>
                </a:ext>
              </a:extLst>
            </p:cNvPr>
            <p:cNvCxnSpPr>
              <a:cxnSpLocks/>
            </p:cNvCxnSpPr>
            <p:nvPr/>
          </p:nvCxnSpPr>
          <p:spPr bwMode="auto">
            <a:xfrm>
              <a:off x="5769730"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33D92395-C164-4EAD-8CC1-36DBE84EB240}"/>
                </a:ext>
              </a:extLst>
            </p:cNvPr>
            <p:cNvCxnSpPr>
              <a:cxnSpLocks/>
            </p:cNvCxnSpPr>
            <p:nvPr/>
          </p:nvCxnSpPr>
          <p:spPr bwMode="auto">
            <a:xfrm>
              <a:off x="5787126"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247C0CD-4B26-7379-4A1C-F01AA3BE2194}"/>
                </a:ext>
              </a:extLst>
            </p:cNvPr>
            <p:cNvCxnSpPr>
              <a:cxnSpLocks/>
            </p:cNvCxnSpPr>
            <p:nvPr/>
          </p:nvCxnSpPr>
          <p:spPr bwMode="auto">
            <a:xfrm>
              <a:off x="5780361"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907B306C-5AEB-6D9D-1BBE-4E73400C7F7D}"/>
                </a:ext>
              </a:extLst>
            </p:cNvPr>
            <p:cNvCxnSpPr>
              <a:cxnSpLocks/>
            </p:cNvCxnSpPr>
            <p:nvPr/>
          </p:nvCxnSpPr>
          <p:spPr bwMode="auto">
            <a:xfrm>
              <a:off x="5891503"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CAB37C05-3F39-0CD3-1D68-16DD59FA07F2}"/>
                </a:ext>
              </a:extLst>
            </p:cNvPr>
            <p:cNvCxnSpPr>
              <a:cxnSpLocks/>
            </p:cNvCxnSpPr>
            <p:nvPr/>
          </p:nvCxnSpPr>
          <p:spPr bwMode="auto">
            <a:xfrm>
              <a:off x="5899235"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DEA593D7-57B3-FBC0-464D-0B4FF1CD7CFB}"/>
                </a:ext>
              </a:extLst>
            </p:cNvPr>
            <p:cNvCxnSpPr>
              <a:cxnSpLocks/>
            </p:cNvCxnSpPr>
            <p:nvPr/>
          </p:nvCxnSpPr>
          <p:spPr bwMode="auto">
            <a:xfrm>
              <a:off x="5909867" y="1797859"/>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DECF4B77-BEC8-87BF-D613-7FD93E0F5ED2}"/>
                </a:ext>
              </a:extLst>
            </p:cNvPr>
            <p:cNvCxnSpPr>
              <a:cxnSpLocks/>
            </p:cNvCxnSpPr>
            <p:nvPr/>
          </p:nvCxnSpPr>
          <p:spPr bwMode="auto">
            <a:xfrm>
              <a:off x="6296452"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B36F77BE-31FC-34A3-0C1F-ADED8E7FC222}"/>
                </a:ext>
              </a:extLst>
            </p:cNvPr>
            <p:cNvCxnSpPr>
              <a:cxnSpLocks/>
            </p:cNvCxnSpPr>
            <p:nvPr/>
          </p:nvCxnSpPr>
          <p:spPr bwMode="auto">
            <a:xfrm>
              <a:off x="6299352"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2D4983FC-F240-A25E-0F5B-69D3D81B2F3A}"/>
                </a:ext>
              </a:extLst>
            </p:cNvPr>
            <p:cNvCxnSpPr>
              <a:cxnSpLocks/>
            </p:cNvCxnSpPr>
            <p:nvPr/>
          </p:nvCxnSpPr>
          <p:spPr bwMode="auto">
            <a:xfrm>
              <a:off x="6309017"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B1F29156-5FE6-856D-5BDA-41FBE5C093DF}"/>
                </a:ext>
              </a:extLst>
            </p:cNvPr>
            <p:cNvCxnSpPr>
              <a:cxnSpLocks/>
            </p:cNvCxnSpPr>
            <p:nvPr/>
          </p:nvCxnSpPr>
          <p:spPr bwMode="auto">
            <a:xfrm>
              <a:off x="6316749"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8E24A892-256E-387A-3750-AC6B7BA10700}"/>
                </a:ext>
              </a:extLst>
            </p:cNvPr>
            <p:cNvCxnSpPr>
              <a:cxnSpLocks/>
            </p:cNvCxnSpPr>
            <p:nvPr/>
          </p:nvCxnSpPr>
          <p:spPr bwMode="auto">
            <a:xfrm>
              <a:off x="6332212"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E6091485-2F68-9E8C-A784-E98F1F420B03}"/>
                </a:ext>
              </a:extLst>
            </p:cNvPr>
            <p:cNvCxnSpPr>
              <a:cxnSpLocks/>
            </p:cNvCxnSpPr>
            <p:nvPr/>
          </p:nvCxnSpPr>
          <p:spPr bwMode="auto">
            <a:xfrm>
              <a:off x="6324480"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D993A405-F76B-809F-9E94-4D09C20835A9}"/>
                </a:ext>
              </a:extLst>
            </p:cNvPr>
            <p:cNvCxnSpPr>
              <a:cxnSpLocks/>
            </p:cNvCxnSpPr>
            <p:nvPr/>
          </p:nvCxnSpPr>
          <p:spPr bwMode="auto">
            <a:xfrm>
              <a:off x="6519706"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7F831D5C-E1C0-EBAF-A475-568813FB745E}"/>
                </a:ext>
              </a:extLst>
            </p:cNvPr>
            <p:cNvCxnSpPr>
              <a:cxnSpLocks/>
            </p:cNvCxnSpPr>
            <p:nvPr/>
          </p:nvCxnSpPr>
          <p:spPr bwMode="auto">
            <a:xfrm>
              <a:off x="653227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83A40A46-9C00-8EC4-872A-63FE3B23D087}"/>
                </a:ext>
              </a:extLst>
            </p:cNvPr>
            <p:cNvCxnSpPr>
              <a:cxnSpLocks/>
            </p:cNvCxnSpPr>
            <p:nvPr/>
          </p:nvCxnSpPr>
          <p:spPr bwMode="auto">
            <a:xfrm>
              <a:off x="6670475"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4308A59A-8425-E187-C8A8-ED71D907A90A}"/>
                </a:ext>
              </a:extLst>
            </p:cNvPr>
            <p:cNvCxnSpPr>
              <a:cxnSpLocks/>
            </p:cNvCxnSpPr>
            <p:nvPr/>
          </p:nvCxnSpPr>
          <p:spPr bwMode="auto">
            <a:xfrm>
              <a:off x="668013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77A9C995-2CC0-D7BA-66C8-6736FD4519FF}"/>
                </a:ext>
              </a:extLst>
            </p:cNvPr>
            <p:cNvCxnSpPr>
              <a:cxnSpLocks/>
            </p:cNvCxnSpPr>
            <p:nvPr/>
          </p:nvCxnSpPr>
          <p:spPr bwMode="auto">
            <a:xfrm>
              <a:off x="669367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5C1340DE-F8BE-6997-6B7E-8D9F9BCBDD7B}"/>
                </a:ext>
              </a:extLst>
            </p:cNvPr>
            <p:cNvCxnSpPr>
              <a:cxnSpLocks/>
            </p:cNvCxnSpPr>
            <p:nvPr/>
          </p:nvCxnSpPr>
          <p:spPr bwMode="auto">
            <a:xfrm>
              <a:off x="6785484"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C767A02C-F0BE-9171-3558-7CD2A5D09F26}"/>
                </a:ext>
              </a:extLst>
            </p:cNvPr>
            <p:cNvCxnSpPr>
              <a:cxnSpLocks/>
            </p:cNvCxnSpPr>
            <p:nvPr/>
          </p:nvCxnSpPr>
          <p:spPr bwMode="auto">
            <a:xfrm>
              <a:off x="6793216"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96C2E922-FFBB-1D33-2930-D6F828C07370}"/>
                </a:ext>
              </a:extLst>
            </p:cNvPr>
            <p:cNvCxnSpPr>
              <a:cxnSpLocks/>
            </p:cNvCxnSpPr>
            <p:nvPr/>
          </p:nvCxnSpPr>
          <p:spPr bwMode="auto">
            <a:xfrm>
              <a:off x="679804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13762E75-5E11-F395-93E5-9F39E60E4E43}"/>
                </a:ext>
              </a:extLst>
            </p:cNvPr>
            <p:cNvCxnSpPr>
              <a:cxnSpLocks/>
            </p:cNvCxnSpPr>
            <p:nvPr/>
          </p:nvCxnSpPr>
          <p:spPr bwMode="auto">
            <a:xfrm>
              <a:off x="6800947"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F9330663-D840-A360-8822-8A88856C84D7}"/>
                </a:ext>
              </a:extLst>
            </p:cNvPr>
            <p:cNvCxnSpPr>
              <a:cxnSpLocks/>
            </p:cNvCxnSpPr>
            <p:nvPr/>
          </p:nvCxnSpPr>
          <p:spPr bwMode="auto">
            <a:xfrm>
              <a:off x="6803847"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AA544D23-F052-FFE5-AE9F-D9659AFED5AD}"/>
                </a:ext>
              </a:extLst>
            </p:cNvPr>
            <p:cNvCxnSpPr>
              <a:cxnSpLocks/>
            </p:cNvCxnSpPr>
            <p:nvPr/>
          </p:nvCxnSpPr>
          <p:spPr bwMode="auto">
            <a:xfrm>
              <a:off x="6809645"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B88064F1-0A6D-E7C8-BA0E-16A694116C51}"/>
                </a:ext>
              </a:extLst>
            </p:cNvPr>
            <p:cNvCxnSpPr>
              <a:cxnSpLocks/>
            </p:cNvCxnSpPr>
            <p:nvPr/>
          </p:nvCxnSpPr>
          <p:spPr bwMode="auto">
            <a:xfrm>
              <a:off x="670430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2742F1EA-7B32-EE12-1FA3-B4B7A23FDD21}"/>
                </a:ext>
              </a:extLst>
            </p:cNvPr>
            <p:cNvCxnSpPr>
              <a:cxnSpLocks/>
            </p:cNvCxnSpPr>
            <p:nvPr/>
          </p:nvCxnSpPr>
          <p:spPr bwMode="auto">
            <a:xfrm>
              <a:off x="682510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5D5FF954-3861-2972-7688-B4B545272DDB}"/>
                </a:ext>
              </a:extLst>
            </p:cNvPr>
            <p:cNvCxnSpPr>
              <a:cxnSpLocks/>
            </p:cNvCxnSpPr>
            <p:nvPr/>
          </p:nvCxnSpPr>
          <p:spPr bwMode="auto">
            <a:xfrm>
              <a:off x="6810612"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91271E7E-DE81-1744-3553-1F1428BE119E}"/>
                </a:ext>
              </a:extLst>
            </p:cNvPr>
            <p:cNvCxnSpPr>
              <a:cxnSpLocks/>
            </p:cNvCxnSpPr>
            <p:nvPr/>
          </p:nvCxnSpPr>
          <p:spPr bwMode="auto">
            <a:xfrm>
              <a:off x="6843472"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F05436AB-6224-B779-860C-C85E39FF4C13}"/>
                </a:ext>
              </a:extLst>
            </p:cNvPr>
            <p:cNvCxnSpPr>
              <a:cxnSpLocks/>
            </p:cNvCxnSpPr>
            <p:nvPr/>
          </p:nvCxnSpPr>
          <p:spPr bwMode="auto">
            <a:xfrm>
              <a:off x="7714737" y="1858060"/>
              <a:ext cx="0" cy="74246"/>
            </a:xfrm>
            <a:prstGeom prst="line">
              <a:avLst/>
            </a:prstGeom>
            <a:noFill/>
            <a:ln w="3810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D4337D59-BB9C-EB8C-6105-912A50610A11}"/>
                </a:ext>
              </a:extLst>
            </p:cNvPr>
            <p:cNvCxnSpPr>
              <a:cxnSpLocks/>
            </p:cNvCxnSpPr>
            <p:nvPr/>
          </p:nvCxnSpPr>
          <p:spPr bwMode="auto">
            <a:xfrm>
              <a:off x="7548327" y="186044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C425FF6D-4CAA-1355-C97D-1B56237EA7E0}"/>
                </a:ext>
              </a:extLst>
            </p:cNvPr>
            <p:cNvCxnSpPr>
              <a:cxnSpLocks/>
            </p:cNvCxnSpPr>
            <p:nvPr/>
          </p:nvCxnSpPr>
          <p:spPr bwMode="auto">
            <a:xfrm>
              <a:off x="7473657" y="1860441"/>
              <a:ext cx="0" cy="74246"/>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86E77156-B277-2E4C-001C-3F7976711EF9}"/>
                </a:ext>
              </a:extLst>
            </p:cNvPr>
            <p:cNvCxnSpPr>
              <a:cxnSpLocks/>
            </p:cNvCxnSpPr>
            <p:nvPr/>
          </p:nvCxnSpPr>
          <p:spPr bwMode="auto">
            <a:xfrm>
              <a:off x="7574520" y="186044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FAB73DD9-3171-1211-56FD-0046922C2CDD}"/>
                </a:ext>
              </a:extLst>
            </p:cNvPr>
            <p:cNvCxnSpPr>
              <a:cxnSpLocks/>
            </p:cNvCxnSpPr>
            <p:nvPr/>
          </p:nvCxnSpPr>
          <p:spPr bwMode="auto">
            <a:xfrm>
              <a:off x="3429651" y="1472487"/>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E83ADB17-41E4-322C-30AE-0D00AD0EB915}"/>
                </a:ext>
              </a:extLst>
            </p:cNvPr>
            <p:cNvCxnSpPr>
              <a:cxnSpLocks/>
            </p:cNvCxnSpPr>
            <p:nvPr/>
          </p:nvCxnSpPr>
          <p:spPr bwMode="auto">
            <a:xfrm>
              <a:off x="3170639" y="138911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0DBFC7C0-5165-DBB4-C76D-71970C13F1AF}"/>
                </a:ext>
              </a:extLst>
            </p:cNvPr>
            <p:cNvCxnSpPr>
              <a:cxnSpLocks/>
            </p:cNvCxnSpPr>
            <p:nvPr/>
          </p:nvCxnSpPr>
          <p:spPr bwMode="auto">
            <a:xfrm>
              <a:off x="3056596" y="1364508"/>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2692EFBD-F8F8-DEE7-758F-DE5AF8CA590A}"/>
                </a:ext>
              </a:extLst>
            </p:cNvPr>
            <p:cNvCxnSpPr>
              <a:cxnSpLocks/>
            </p:cNvCxnSpPr>
            <p:nvPr/>
          </p:nvCxnSpPr>
          <p:spPr bwMode="auto">
            <a:xfrm>
              <a:off x="2731863" y="132487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03BFE2D0-E074-7767-335A-BA39B7D3A992}"/>
                </a:ext>
              </a:extLst>
            </p:cNvPr>
            <p:cNvCxnSpPr>
              <a:cxnSpLocks/>
            </p:cNvCxnSpPr>
            <p:nvPr/>
          </p:nvCxnSpPr>
          <p:spPr bwMode="auto">
            <a:xfrm>
              <a:off x="7770442" y="1858060"/>
              <a:ext cx="0" cy="74246"/>
            </a:xfrm>
            <a:prstGeom prst="line">
              <a:avLst/>
            </a:prstGeom>
            <a:noFill/>
            <a:ln w="76200" cap="flat" cmpd="sng" algn="ctr">
              <a:solidFill>
                <a:schemeClr val="accent1"/>
              </a:solidFill>
              <a:prstDash val="solid"/>
              <a:round/>
              <a:headEnd type="none" w="med" len="med"/>
              <a:tailEnd type="none" w="med" len="med"/>
            </a:ln>
            <a:effectLst/>
          </p:spPr>
        </p:cxnSp>
        <p:sp>
          <p:nvSpPr>
            <p:cNvPr id="443" name="Rectangle 442">
              <a:extLst>
                <a:ext uri="{FF2B5EF4-FFF2-40B4-BE49-F238E27FC236}">
                  <a16:creationId xmlns:a16="http://schemas.microsoft.com/office/drawing/2014/main" id="{B731021A-5D71-3507-24A6-CA6C5E2A9D29}"/>
                </a:ext>
              </a:extLst>
            </p:cNvPr>
            <p:cNvSpPr/>
            <p:nvPr/>
          </p:nvSpPr>
          <p:spPr bwMode="auto">
            <a:xfrm>
              <a:off x="7797254" y="1891553"/>
              <a:ext cx="1677740" cy="7424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44" name="Straight Connector 443">
              <a:extLst>
                <a:ext uri="{FF2B5EF4-FFF2-40B4-BE49-F238E27FC236}">
                  <a16:creationId xmlns:a16="http://schemas.microsoft.com/office/drawing/2014/main" id="{5570FC7E-07F2-E582-FC7D-8FFD20F88108}"/>
                </a:ext>
              </a:extLst>
            </p:cNvPr>
            <p:cNvCxnSpPr>
              <a:cxnSpLocks/>
            </p:cNvCxnSpPr>
            <p:nvPr/>
          </p:nvCxnSpPr>
          <p:spPr bwMode="auto">
            <a:xfrm>
              <a:off x="9530841" y="1892802"/>
              <a:ext cx="0" cy="74246"/>
            </a:xfrm>
            <a:prstGeom prst="line">
              <a:avLst/>
            </a:prstGeom>
            <a:noFill/>
            <a:ln w="28575" cap="flat" cmpd="sng" algn="ctr">
              <a:solidFill>
                <a:schemeClr val="accent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3E142BF8-E58A-4C04-B1F3-893D5BA6EC1D}"/>
              </a:ext>
            </a:extLst>
          </p:cNvPr>
          <p:cNvSpPr>
            <a:spLocks noGrp="1"/>
          </p:cNvSpPr>
          <p:nvPr>
            <p:ph type="title"/>
          </p:nvPr>
        </p:nvSpPr>
        <p:spPr/>
        <p:txBody>
          <a:bodyPr/>
          <a:lstStyle/>
          <a:p>
            <a:r>
              <a:rPr lang="en-US" dirty="0"/>
              <a:t>KEYNOTE-522: EFS at Median Follow-up of 63.1 Mo (Interim Analysis 6)</a:t>
            </a:r>
          </a:p>
        </p:txBody>
      </p:sp>
      <p:sp>
        <p:nvSpPr>
          <p:cNvPr id="3" name="Content Placeholder 2">
            <a:extLst>
              <a:ext uri="{FF2B5EF4-FFF2-40B4-BE49-F238E27FC236}">
                <a16:creationId xmlns:a16="http://schemas.microsoft.com/office/drawing/2014/main" id="{82D68771-CFB4-4905-8ADA-A2DA0389B735}"/>
              </a:ext>
            </a:extLst>
          </p:cNvPr>
          <p:cNvSpPr>
            <a:spLocks noGrp="1"/>
          </p:cNvSpPr>
          <p:nvPr>
            <p:ph idx="1"/>
          </p:nvPr>
        </p:nvSpPr>
        <p:spPr>
          <a:xfrm>
            <a:off x="604674" y="5520955"/>
            <a:ext cx="10877529" cy="776921"/>
          </a:xfrm>
        </p:spPr>
        <p:txBody>
          <a:bodyPr/>
          <a:lstStyle/>
          <a:p>
            <a:pPr>
              <a:spcAft>
                <a:spcPts val="400"/>
              </a:spcAft>
            </a:pPr>
            <a:endParaRPr lang="en-US" sz="2200" dirty="0">
              <a:solidFill>
                <a:schemeClr val="bg1"/>
              </a:solidFill>
              <a:latin typeface="Calibri" panose="020F0502020204030204" pitchFamily="34" charset="0"/>
              <a:cs typeface="Calibri" panose="020F0502020204030204" pitchFamily="34" charset="0"/>
            </a:endParaRPr>
          </a:p>
          <a:p>
            <a:pPr>
              <a:spcAft>
                <a:spcPts val="400"/>
              </a:spcAft>
            </a:pPr>
            <a:r>
              <a:rPr lang="en-US" sz="2200" dirty="0">
                <a:solidFill>
                  <a:schemeClr val="bg1"/>
                </a:solidFill>
                <a:latin typeface="Calibri" panose="020F0502020204030204" pitchFamily="34" charset="0"/>
                <a:cs typeface="Calibri" panose="020F0502020204030204" pitchFamily="34" charset="0"/>
              </a:rPr>
              <a:t>7.6% increase in DRFS: </a:t>
            </a:r>
            <a:r>
              <a:rPr lang="en-US" sz="2200" dirty="0">
                <a:cs typeface="Calibri" panose="020F0502020204030204" pitchFamily="34" charset="0"/>
              </a:rPr>
              <a:t>84.4</a:t>
            </a:r>
            <a:r>
              <a:rPr lang="en-US" sz="2200" dirty="0">
                <a:solidFill>
                  <a:schemeClr val="bg1"/>
                </a:solidFill>
                <a:latin typeface="Calibri" panose="020F0502020204030204" pitchFamily="34" charset="0"/>
                <a:cs typeface="Calibri" panose="020F0502020204030204" pitchFamily="34" charset="0"/>
              </a:rPr>
              <a:t>%-76.8% (HR: 0.64; 95% CI: 0.49-0.84)</a:t>
            </a:r>
          </a:p>
          <a:p>
            <a:pPr>
              <a:spcAft>
                <a:spcPts val="400"/>
              </a:spcAft>
            </a:pPr>
            <a:endParaRPr lang="en-US" dirty="0"/>
          </a:p>
        </p:txBody>
      </p:sp>
      <p:sp>
        <p:nvSpPr>
          <p:cNvPr id="5" name="Text Box 15">
            <a:extLst>
              <a:ext uri="{FF2B5EF4-FFF2-40B4-BE49-F238E27FC236}">
                <a16:creationId xmlns:a16="http://schemas.microsoft.com/office/drawing/2014/main" id="{F9906D8E-45BF-4D82-9A34-EB86618D86C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chemeClr val="bg2"/>
                </a:solidFill>
                <a:latin typeface="Calibri" panose="020F0502020204030204" pitchFamily="34" charset="0"/>
              </a:rPr>
              <a:t>Schmid. ESMO 2023. Abstr LBA18.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7" name="TextBox 66">
            <a:extLst>
              <a:ext uri="{FF2B5EF4-FFF2-40B4-BE49-F238E27FC236}">
                <a16:creationId xmlns:a16="http://schemas.microsoft.com/office/drawing/2014/main" id="{1E846D34-6779-C9D0-7F2B-D9129E86E49D}"/>
              </a:ext>
            </a:extLst>
          </p:cNvPr>
          <p:cNvSpPr txBox="1"/>
          <p:nvPr/>
        </p:nvSpPr>
        <p:spPr bwMode="auto">
          <a:xfrm>
            <a:off x="3339285" y="4395072"/>
            <a:ext cx="2803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63.1 mo</a:t>
            </a:r>
          </a:p>
        </p:txBody>
      </p:sp>
      <p:sp>
        <p:nvSpPr>
          <p:cNvPr id="4" name="TextBox 3">
            <a:extLst>
              <a:ext uri="{FF2B5EF4-FFF2-40B4-BE49-F238E27FC236}">
                <a16:creationId xmlns:a16="http://schemas.microsoft.com/office/drawing/2014/main" id="{BAF24332-6A44-2D2F-3BC5-1D8E3D5BB7A0}"/>
              </a:ext>
            </a:extLst>
          </p:cNvPr>
          <p:cNvSpPr txBox="1"/>
          <p:nvPr/>
        </p:nvSpPr>
        <p:spPr bwMode="auto">
          <a:xfrm rot="16200000">
            <a:off x="1972336" y="2846253"/>
            <a:ext cx="874150"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a:t>
            </a:r>
            <a:r>
              <a:rPr lang="en-US" dirty="0">
                <a:solidFill>
                  <a:srgbClr val="000000"/>
                </a:solidFill>
                <a:latin typeface="Calibri" panose="020F050202020403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 name="TextBox 5">
            <a:extLst>
              <a:ext uri="{FF2B5EF4-FFF2-40B4-BE49-F238E27FC236}">
                <a16:creationId xmlns:a16="http://schemas.microsoft.com/office/drawing/2014/main" id="{AC707774-F12F-FBC3-FC70-5E5BB3523654}"/>
              </a:ext>
            </a:extLst>
          </p:cNvPr>
          <p:cNvSpPr txBox="1"/>
          <p:nvPr/>
        </p:nvSpPr>
        <p:spPr bwMode="auto">
          <a:xfrm>
            <a:off x="6307108" y="5085700"/>
            <a:ext cx="1105833"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7" name="TextBox 6">
            <a:extLst>
              <a:ext uri="{FF2B5EF4-FFF2-40B4-BE49-F238E27FC236}">
                <a16:creationId xmlns:a16="http://schemas.microsoft.com/office/drawing/2014/main" id="{F5AD4D31-0912-33BE-CE9D-7899F20EC787}"/>
              </a:ext>
            </a:extLst>
          </p:cNvPr>
          <p:cNvSpPr txBox="1"/>
          <p:nvPr/>
        </p:nvSpPr>
        <p:spPr bwMode="auto">
          <a:xfrm>
            <a:off x="807035" y="5181948"/>
            <a:ext cx="2210285" cy="830997"/>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Pembro + CT </a:t>
            </a:r>
            <a:r>
              <a:rPr kumimoji="0" lang="en-US" sz="1600" i="0" u="none" strike="noStrike" kern="1200" cap="none" spc="0" normalizeH="0" baseline="0" noProof="0" dirty="0">
                <a:ln>
                  <a:noFill/>
                </a:ln>
                <a:solidFill>
                  <a:srgbClr val="015873"/>
                </a:solidFill>
                <a:effectLst/>
                <a:uLnTx/>
                <a:uFillTx/>
                <a:latin typeface="Segoe UI Symbol" panose="020B0502040204020203" pitchFamily="34" charset="0"/>
                <a:ea typeface="Segoe UI Symbol" panose="020B0502040204020203" pitchFamily="34" charset="0"/>
              </a:rPr>
              <a:t>→</a:t>
            </a:r>
            <a:r>
              <a:rPr kumimoji="0" lang="en-US" sz="160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Pembro</a:t>
            </a:r>
            <a:b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CT </a:t>
            </a:r>
            <a:r>
              <a:rPr kumimoji="0" lang="en-US" sz="1600" i="0" u="none" strike="noStrike" kern="1200" cap="none" spc="0" normalizeH="0" baseline="0" noProof="0" dirty="0">
                <a:ln>
                  <a:noFill/>
                </a:ln>
                <a:solidFill>
                  <a:srgbClr val="E1471D"/>
                </a:solidFill>
                <a:effectLst/>
                <a:uLnTx/>
                <a:uFillTx/>
                <a:latin typeface="Segoe UI Symbol" panose="020B0502040204020203" pitchFamily="34" charset="0"/>
                <a:ea typeface="Segoe UI Symbol" panose="020B0502040204020203" pitchFamily="34" charset="0"/>
              </a:rPr>
              <a:t>→</a:t>
            </a:r>
            <a:r>
              <a:rPr kumimoji="0" lang="en-US" sz="160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Placebo</a:t>
            </a:r>
          </a:p>
        </p:txBody>
      </p:sp>
      <p:sp>
        <p:nvSpPr>
          <p:cNvPr id="178" name="Freeform: Shape 177">
            <a:extLst>
              <a:ext uri="{FF2B5EF4-FFF2-40B4-BE49-F238E27FC236}">
                <a16:creationId xmlns:a16="http://schemas.microsoft.com/office/drawing/2014/main" id="{1B59E051-CA30-777A-CE91-3657FDB8D27D}"/>
              </a:ext>
            </a:extLst>
          </p:cNvPr>
          <p:cNvSpPr/>
          <p:nvPr/>
        </p:nvSpPr>
        <p:spPr bwMode="auto">
          <a:xfrm>
            <a:off x="3285425" y="1585953"/>
            <a:ext cx="7076455" cy="3176178"/>
          </a:xfrm>
          <a:custGeom>
            <a:avLst/>
            <a:gdLst>
              <a:gd name="connsiteX0" fmla="*/ 0 w 7060863"/>
              <a:gd name="connsiteY0" fmla="*/ 0 h 3176178"/>
              <a:gd name="connsiteX1" fmla="*/ 0 w 7060863"/>
              <a:gd name="connsiteY1" fmla="*/ 3176178 h 3176178"/>
              <a:gd name="connsiteX2" fmla="*/ 7060863 w 7060863"/>
              <a:gd name="connsiteY2" fmla="*/ 3176178 h 3176178"/>
            </a:gdLst>
            <a:ahLst/>
            <a:cxnLst>
              <a:cxn ang="0">
                <a:pos x="connsiteX0" y="connsiteY0"/>
              </a:cxn>
              <a:cxn ang="0">
                <a:pos x="connsiteX1" y="connsiteY1"/>
              </a:cxn>
              <a:cxn ang="0">
                <a:pos x="connsiteX2" y="connsiteY2"/>
              </a:cxn>
            </a:cxnLst>
            <a:rect l="l" t="t" r="r" b="b"/>
            <a:pathLst>
              <a:path w="7060863" h="3176178">
                <a:moveTo>
                  <a:pt x="0" y="0"/>
                </a:moveTo>
                <a:lnTo>
                  <a:pt x="0" y="3176178"/>
                </a:lnTo>
                <a:lnTo>
                  <a:pt x="7060863" y="3176178"/>
                </a:lnTo>
              </a:path>
            </a:pathLst>
          </a:custGeom>
          <a:noFill/>
          <a:ln w="28575">
            <a:solidFill>
              <a:schemeClr val="bg1"/>
            </a:solidFill>
            <a:miter lim="800000"/>
            <a:headEnd/>
            <a:tailEnd/>
          </a:ln>
        </p:spPr>
        <p:txBody>
          <a:bodyPr rtlCol="0" anchor="ctr"/>
          <a:lstStyle/>
          <a:p>
            <a:pPr algn="ctr"/>
            <a:endParaRPr lang="en-US" dirty="0"/>
          </a:p>
        </p:txBody>
      </p:sp>
      <p:grpSp>
        <p:nvGrpSpPr>
          <p:cNvPr id="179" name="Group 178">
            <a:extLst>
              <a:ext uri="{FF2B5EF4-FFF2-40B4-BE49-F238E27FC236}">
                <a16:creationId xmlns:a16="http://schemas.microsoft.com/office/drawing/2014/main" id="{7C73EAE3-0DEE-4A86-993C-3E029E7A6344}"/>
              </a:ext>
            </a:extLst>
          </p:cNvPr>
          <p:cNvGrpSpPr/>
          <p:nvPr/>
        </p:nvGrpSpPr>
        <p:grpSpPr>
          <a:xfrm>
            <a:off x="3184836" y="1584325"/>
            <a:ext cx="90088" cy="3177880"/>
            <a:chOff x="1921141" y="1385111"/>
            <a:chExt cx="536027" cy="3177880"/>
          </a:xfrm>
        </p:grpSpPr>
        <p:cxnSp>
          <p:nvCxnSpPr>
            <p:cNvPr id="180" name="Straight Connector 179">
              <a:extLst>
                <a:ext uri="{FF2B5EF4-FFF2-40B4-BE49-F238E27FC236}">
                  <a16:creationId xmlns:a16="http://schemas.microsoft.com/office/drawing/2014/main" id="{8D4CD488-2BE3-DBA8-655E-7D1756D8EB15}"/>
                </a:ext>
              </a:extLst>
            </p:cNvPr>
            <p:cNvCxnSpPr/>
            <p:nvPr/>
          </p:nvCxnSpPr>
          <p:spPr bwMode="auto">
            <a:xfrm>
              <a:off x="1921141" y="4562991"/>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89BCFEA-4F22-DFFC-E2A0-D913621B7E45}"/>
                </a:ext>
              </a:extLst>
            </p:cNvPr>
            <p:cNvCxnSpPr/>
            <p:nvPr/>
          </p:nvCxnSpPr>
          <p:spPr bwMode="auto">
            <a:xfrm>
              <a:off x="1921141" y="3927415"/>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00332892-C020-B89F-24CB-1FE3C2B79CC5}"/>
                </a:ext>
              </a:extLst>
            </p:cNvPr>
            <p:cNvCxnSpPr/>
            <p:nvPr/>
          </p:nvCxnSpPr>
          <p:spPr bwMode="auto">
            <a:xfrm>
              <a:off x="1921141" y="3291839"/>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F432B88D-7043-57BD-0215-E1A0CD44A852}"/>
                </a:ext>
              </a:extLst>
            </p:cNvPr>
            <p:cNvCxnSpPr/>
            <p:nvPr/>
          </p:nvCxnSpPr>
          <p:spPr bwMode="auto">
            <a:xfrm>
              <a:off x="1921141" y="2656263"/>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0320A44C-2B42-C665-03CC-DCBD2DD80722}"/>
                </a:ext>
              </a:extLst>
            </p:cNvPr>
            <p:cNvCxnSpPr/>
            <p:nvPr/>
          </p:nvCxnSpPr>
          <p:spPr bwMode="auto">
            <a:xfrm>
              <a:off x="1921141" y="2020687"/>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00BBB7B-D21A-49F7-FC25-36E3AAF60D04}"/>
                </a:ext>
              </a:extLst>
            </p:cNvPr>
            <p:cNvCxnSpPr/>
            <p:nvPr/>
          </p:nvCxnSpPr>
          <p:spPr bwMode="auto">
            <a:xfrm>
              <a:off x="1921141" y="1385111"/>
              <a:ext cx="536027" cy="0"/>
            </a:xfrm>
            <a:prstGeom prst="line">
              <a:avLst/>
            </a:prstGeom>
            <a:noFill/>
            <a:ln w="28575" cap="flat" cmpd="sng" algn="ctr">
              <a:solidFill>
                <a:schemeClr val="bg1"/>
              </a:solidFill>
              <a:prstDash val="solid"/>
              <a:round/>
              <a:headEnd type="none" w="med" len="med"/>
              <a:tailEnd type="none" w="med" len="med"/>
            </a:ln>
            <a:effectLst/>
          </p:spPr>
        </p:cxnSp>
      </p:grpSp>
      <p:sp>
        <p:nvSpPr>
          <p:cNvPr id="186" name="TextBox 185">
            <a:extLst>
              <a:ext uri="{FF2B5EF4-FFF2-40B4-BE49-F238E27FC236}">
                <a16:creationId xmlns:a16="http://schemas.microsoft.com/office/drawing/2014/main" id="{E6686428-304D-C5D2-9516-8C805A6778E8}"/>
              </a:ext>
            </a:extLst>
          </p:cNvPr>
          <p:cNvSpPr txBox="1"/>
          <p:nvPr/>
        </p:nvSpPr>
        <p:spPr bwMode="auto">
          <a:xfrm>
            <a:off x="2955111" y="4552749"/>
            <a:ext cx="2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7" name="TextBox 186">
            <a:extLst>
              <a:ext uri="{FF2B5EF4-FFF2-40B4-BE49-F238E27FC236}">
                <a16:creationId xmlns:a16="http://schemas.microsoft.com/office/drawing/2014/main" id="{608CCD8C-E449-DA08-4CAC-A68490C79D43}"/>
              </a:ext>
            </a:extLst>
          </p:cNvPr>
          <p:cNvSpPr txBox="1"/>
          <p:nvPr/>
        </p:nvSpPr>
        <p:spPr bwMode="auto">
          <a:xfrm>
            <a:off x="2815471" y="3928885"/>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88" name="TextBox 187">
            <a:extLst>
              <a:ext uri="{FF2B5EF4-FFF2-40B4-BE49-F238E27FC236}">
                <a16:creationId xmlns:a16="http://schemas.microsoft.com/office/drawing/2014/main" id="{01C407B6-10F6-0A5F-CD92-912E48BA6D88}"/>
              </a:ext>
            </a:extLst>
          </p:cNvPr>
          <p:cNvSpPr txBox="1"/>
          <p:nvPr/>
        </p:nvSpPr>
        <p:spPr bwMode="auto">
          <a:xfrm>
            <a:off x="2815471" y="3300517"/>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9" name="TextBox 188">
            <a:extLst>
              <a:ext uri="{FF2B5EF4-FFF2-40B4-BE49-F238E27FC236}">
                <a16:creationId xmlns:a16="http://schemas.microsoft.com/office/drawing/2014/main" id="{202EF257-C299-9546-CDB1-3CFC338E2744}"/>
              </a:ext>
            </a:extLst>
          </p:cNvPr>
          <p:cNvSpPr txBox="1"/>
          <p:nvPr/>
        </p:nvSpPr>
        <p:spPr bwMode="auto">
          <a:xfrm>
            <a:off x="2815471" y="2672148"/>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0" name="TextBox 189">
            <a:extLst>
              <a:ext uri="{FF2B5EF4-FFF2-40B4-BE49-F238E27FC236}">
                <a16:creationId xmlns:a16="http://schemas.microsoft.com/office/drawing/2014/main" id="{FAD08CB5-F2B1-626D-2B2E-A8C40D99A2E6}"/>
              </a:ext>
            </a:extLst>
          </p:cNvPr>
          <p:cNvSpPr txBox="1"/>
          <p:nvPr/>
        </p:nvSpPr>
        <p:spPr bwMode="auto">
          <a:xfrm>
            <a:off x="2815471" y="2025762"/>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91" name="TextBox 190">
            <a:extLst>
              <a:ext uri="{FF2B5EF4-FFF2-40B4-BE49-F238E27FC236}">
                <a16:creationId xmlns:a16="http://schemas.microsoft.com/office/drawing/2014/main" id="{252218FA-2DF2-BED3-99F2-AB49D9E1219A}"/>
              </a:ext>
            </a:extLst>
          </p:cNvPr>
          <p:cNvSpPr txBox="1"/>
          <p:nvPr/>
        </p:nvSpPr>
        <p:spPr bwMode="auto">
          <a:xfrm>
            <a:off x="2705115" y="1397394"/>
            <a:ext cx="5653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192" name="Group 191">
            <a:extLst>
              <a:ext uri="{FF2B5EF4-FFF2-40B4-BE49-F238E27FC236}">
                <a16:creationId xmlns:a16="http://schemas.microsoft.com/office/drawing/2014/main" id="{91F28C97-24E3-C162-164B-81EED6ED827F}"/>
              </a:ext>
            </a:extLst>
          </p:cNvPr>
          <p:cNvGrpSpPr/>
          <p:nvPr/>
        </p:nvGrpSpPr>
        <p:grpSpPr>
          <a:xfrm>
            <a:off x="3286184" y="4762131"/>
            <a:ext cx="7075701" cy="78371"/>
            <a:chOff x="2468429" y="4565243"/>
            <a:chExt cx="4982436" cy="355850"/>
          </a:xfrm>
        </p:grpSpPr>
        <p:cxnSp>
          <p:nvCxnSpPr>
            <p:cNvPr id="193" name="Straight Connector 192">
              <a:extLst>
                <a:ext uri="{FF2B5EF4-FFF2-40B4-BE49-F238E27FC236}">
                  <a16:creationId xmlns:a16="http://schemas.microsoft.com/office/drawing/2014/main" id="{7C17E655-6030-A30A-EF53-11BBDC844807}"/>
                </a:ext>
              </a:extLst>
            </p:cNvPr>
            <p:cNvCxnSpPr/>
            <p:nvPr/>
          </p:nvCxnSpPr>
          <p:spPr bwMode="auto">
            <a:xfrm>
              <a:off x="2468429"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4EEC38EB-A2C1-AA46-5C08-CB8DA989C894}"/>
                </a:ext>
              </a:extLst>
            </p:cNvPr>
            <p:cNvCxnSpPr/>
            <p:nvPr/>
          </p:nvCxnSpPr>
          <p:spPr bwMode="auto">
            <a:xfrm>
              <a:off x="2883632"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CD9A6BA-27AD-DA47-6FD4-CE41FC4309CC}"/>
                </a:ext>
              </a:extLst>
            </p:cNvPr>
            <p:cNvCxnSpPr/>
            <p:nvPr/>
          </p:nvCxnSpPr>
          <p:spPr bwMode="auto">
            <a:xfrm>
              <a:off x="3298835"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806BE55-9081-C9F0-3148-FB6BEC965BF6}"/>
                </a:ext>
              </a:extLst>
            </p:cNvPr>
            <p:cNvCxnSpPr/>
            <p:nvPr/>
          </p:nvCxnSpPr>
          <p:spPr bwMode="auto">
            <a:xfrm>
              <a:off x="3714038"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C192058-B855-EF2A-F45C-B4AA7DA0B95A}"/>
                </a:ext>
              </a:extLst>
            </p:cNvPr>
            <p:cNvCxnSpPr/>
            <p:nvPr/>
          </p:nvCxnSpPr>
          <p:spPr bwMode="auto">
            <a:xfrm>
              <a:off x="4129241"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8D2454F9-ABBE-D386-8C91-954F7F5911D5}"/>
                </a:ext>
              </a:extLst>
            </p:cNvPr>
            <p:cNvCxnSpPr/>
            <p:nvPr/>
          </p:nvCxnSpPr>
          <p:spPr bwMode="auto">
            <a:xfrm>
              <a:off x="4544444"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B7334866-0EF5-E8EE-B945-D7E6D9D28B24}"/>
                </a:ext>
              </a:extLst>
            </p:cNvPr>
            <p:cNvCxnSpPr/>
            <p:nvPr/>
          </p:nvCxnSpPr>
          <p:spPr bwMode="auto">
            <a:xfrm>
              <a:off x="4959647"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B2B45903-E9F0-BCE5-94B6-78D6F1DD4157}"/>
                </a:ext>
              </a:extLst>
            </p:cNvPr>
            <p:cNvCxnSpPr/>
            <p:nvPr/>
          </p:nvCxnSpPr>
          <p:spPr bwMode="auto">
            <a:xfrm>
              <a:off x="5374850"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3F8427A-D743-7866-BCFB-1F9AF7725A0A}"/>
                </a:ext>
              </a:extLst>
            </p:cNvPr>
            <p:cNvCxnSpPr/>
            <p:nvPr/>
          </p:nvCxnSpPr>
          <p:spPr bwMode="auto">
            <a:xfrm>
              <a:off x="5790053"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D553A922-956E-8359-E90C-9E31061569DD}"/>
                </a:ext>
              </a:extLst>
            </p:cNvPr>
            <p:cNvCxnSpPr/>
            <p:nvPr/>
          </p:nvCxnSpPr>
          <p:spPr bwMode="auto">
            <a:xfrm>
              <a:off x="6205256"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2D962023-FB1F-3C7E-A833-89548D48249D}"/>
                </a:ext>
              </a:extLst>
            </p:cNvPr>
            <p:cNvCxnSpPr/>
            <p:nvPr/>
          </p:nvCxnSpPr>
          <p:spPr bwMode="auto">
            <a:xfrm>
              <a:off x="6620459"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86572FE-4300-3D57-BC15-4F69C199A21D}"/>
                </a:ext>
              </a:extLst>
            </p:cNvPr>
            <p:cNvCxnSpPr/>
            <p:nvPr/>
          </p:nvCxnSpPr>
          <p:spPr bwMode="auto">
            <a:xfrm>
              <a:off x="7035662"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9CECEA62-0DEB-1DC9-7C07-2B7D539E5102}"/>
                </a:ext>
              </a:extLst>
            </p:cNvPr>
            <p:cNvCxnSpPr/>
            <p:nvPr/>
          </p:nvCxnSpPr>
          <p:spPr bwMode="auto">
            <a:xfrm>
              <a:off x="7450865" y="4565243"/>
              <a:ext cx="0" cy="355850"/>
            </a:xfrm>
            <a:prstGeom prst="line">
              <a:avLst/>
            </a:prstGeom>
            <a:noFill/>
            <a:ln w="28575" cap="flat" cmpd="sng" algn="ctr">
              <a:solidFill>
                <a:schemeClr val="bg1"/>
              </a:solidFill>
              <a:prstDash val="solid"/>
              <a:round/>
              <a:headEnd type="none" w="med" len="med"/>
              <a:tailEnd type="none" w="med" len="med"/>
            </a:ln>
            <a:effectLst/>
          </p:spPr>
        </p:cxnSp>
      </p:grpSp>
      <p:sp>
        <p:nvSpPr>
          <p:cNvPr id="211" name="TextBox 210">
            <a:extLst>
              <a:ext uri="{FF2B5EF4-FFF2-40B4-BE49-F238E27FC236}">
                <a16:creationId xmlns:a16="http://schemas.microsoft.com/office/drawing/2014/main" id="{C4CD91B4-E8D3-1E00-CBF0-D84E6A6A3C19}"/>
              </a:ext>
            </a:extLst>
          </p:cNvPr>
          <p:cNvSpPr txBox="1"/>
          <p:nvPr/>
        </p:nvSpPr>
        <p:spPr bwMode="auto">
          <a:xfrm>
            <a:off x="3131175" y="4766677"/>
            <a:ext cx="2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426" name="Group 425">
            <a:extLst>
              <a:ext uri="{FF2B5EF4-FFF2-40B4-BE49-F238E27FC236}">
                <a16:creationId xmlns:a16="http://schemas.microsoft.com/office/drawing/2014/main" id="{2F32B467-A4E3-1E1D-BF9F-1DC14D3AFC7D}"/>
              </a:ext>
            </a:extLst>
          </p:cNvPr>
          <p:cNvGrpSpPr/>
          <p:nvPr/>
        </p:nvGrpSpPr>
        <p:grpSpPr>
          <a:xfrm>
            <a:off x="3683921" y="4766677"/>
            <a:ext cx="6986439" cy="369332"/>
            <a:chOff x="2746955" y="4567463"/>
            <a:chExt cx="4934442" cy="369332"/>
          </a:xfrm>
        </p:grpSpPr>
        <p:sp>
          <p:nvSpPr>
            <p:cNvPr id="212" name="TextBox 211">
              <a:extLst>
                <a:ext uri="{FF2B5EF4-FFF2-40B4-BE49-F238E27FC236}">
                  <a16:creationId xmlns:a16="http://schemas.microsoft.com/office/drawing/2014/main" id="{2DCAD211-559A-A1F9-C321-2F63366793D7}"/>
                </a:ext>
              </a:extLst>
            </p:cNvPr>
            <p:cNvSpPr txBox="1"/>
            <p:nvPr/>
          </p:nvSpPr>
          <p:spPr bwMode="auto">
            <a:xfrm>
              <a:off x="2746955" y="4567463"/>
              <a:ext cx="2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13" name="TextBox 212">
              <a:extLst>
                <a:ext uri="{FF2B5EF4-FFF2-40B4-BE49-F238E27FC236}">
                  <a16:creationId xmlns:a16="http://schemas.microsoft.com/office/drawing/2014/main" id="{915618AA-7BA3-51B3-7F55-69E9DDF29FDA}"/>
                </a:ext>
              </a:extLst>
            </p:cNvPr>
            <p:cNvSpPr txBox="1"/>
            <p:nvPr/>
          </p:nvSpPr>
          <p:spPr bwMode="auto">
            <a:xfrm>
              <a:off x="3137064" y="4567463"/>
              <a:ext cx="313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14" name="TextBox 213">
              <a:extLst>
                <a:ext uri="{FF2B5EF4-FFF2-40B4-BE49-F238E27FC236}">
                  <a16:creationId xmlns:a16="http://schemas.microsoft.com/office/drawing/2014/main" id="{7E766F40-60A4-4334-E1D2-EC77E2F96519}"/>
                </a:ext>
              </a:extLst>
            </p:cNvPr>
            <p:cNvSpPr txBox="1"/>
            <p:nvPr/>
          </p:nvSpPr>
          <p:spPr bwMode="auto">
            <a:xfrm>
              <a:off x="3561252" y="4567463"/>
              <a:ext cx="313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15" name="TextBox 214">
              <a:extLst>
                <a:ext uri="{FF2B5EF4-FFF2-40B4-BE49-F238E27FC236}">
                  <a16:creationId xmlns:a16="http://schemas.microsoft.com/office/drawing/2014/main" id="{C6CC366C-BA2A-4E92-5FF7-529291A846BE}"/>
                </a:ext>
              </a:extLst>
            </p:cNvPr>
            <p:cNvSpPr txBox="1"/>
            <p:nvPr/>
          </p:nvSpPr>
          <p:spPr bwMode="auto">
            <a:xfrm>
              <a:off x="3906191"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16" name="TextBox 215">
              <a:extLst>
                <a:ext uri="{FF2B5EF4-FFF2-40B4-BE49-F238E27FC236}">
                  <a16:creationId xmlns:a16="http://schemas.microsoft.com/office/drawing/2014/main" id="{4A31AB22-359D-2E0C-DCD6-692EAC125D68}"/>
                </a:ext>
              </a:extLst>
            </p:cNvPr>
            <p:cNvSpPr txBox="1"/>
            <p:nvPr/>
          </p:nvSpPr>
          <p:spPr bwMode="auto">
            <a:xfrm>
              <a:off x="4326474"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17" name="TextBox 216">
              <a:extLst>
                <a:ext uri="{FF2B5EF4-FFF2-40B4-BE49-F238E27FC236}">
                  <a16:creationId xmlns:a16="http://schemas.microsoft.com/office/drawing/2014/main" id="{B4F4A590-AA0D-1C47-03DE-5EAF8206DCC1}"/>
                </a:ext>
              </a:extLst>
            </p:cNvPr>
            <p:cNvSpPr txBox="1"/>
            <p:nvPr/>
          </p:nvSpPr>
          <p:spPr bwMode="auto">
            <a:xfrm>
              <a:off x="4745098"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18" name="TextBox 217">
              <a:extLst>
                <a:ext uri="{FF2B5EF4-FFF2-40B4-BE49-F238E27FC236}">
                  <a16:creationId xmlns:a16="http://schemas.microsoft.com/office/drawing/2014/main" id="{2F06DD8E-D411-800E-618D-76C977258A43}"/>
                </a:ext>
              </a:extLst>
            </p:cNvPr>
            <p:cNvSpPr txBox="1"/>
            <p:nvPr/>
          </p:nvSpPr>
          <p:spPr bwMode="auto">
            <a:xfrm>
              <a:off x="5155330"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19" name="TextBox 218">
              <a:extLst>
                <a:ext uri="{FF2B5EF4-FFF2-40B4-BE49-F238E27FC236}">
                  <a16:creationId xmlns:a16="http://schemas.microsoft.com/office/drawing/2014/main" id="{10DF42D8-338D-5338-CDC7-46718CCEBBBB}"/>
                </a:ext>
              </a:extLst>
            </p:cNvPr>
            <p:cNvSpPr txBox="1"/>
            <p:nvPr/>
          </p:nvSpPr>
          <p:spPr bwMode="auto">
            <a:xfrm>
              <a:off x="5567201"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20" name="TextBox 219">
              <a:extLst>
                <a:ext uri="{FF2B5EF4-FFF2-40B4-BE49-F238E27FC236}">
                  <a16:creationId xmlns:a16="http://schemas.microsoft.com/office/drawing/2014/main" id="{29E4066D-DC51-AAAD-31F2-0EF9E2D2D6E7}"/>
                </a:ext>
              </a:extLst>
            </p:cNvPr>
            <p:cNvSpPr txBox="1"/>
            <p:nvPr/>
          </p:nvSpPr>
          <p:spPr bwMode="auto">
            <a:xfrm>
              <a:off x="5988557"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221" name="TextBox 220">
              <a:extLst>
                <a:ext uri="{FF2B5EF4-FFF2-40B4-BE49-F238E27FC236}">
                  <a16:creationId xmlns:a16="http://schemas.microsoft.com/office/drawing/2014/main" id="{8DD909B3-9FA8-24F7-A5AD-D379666D6AAA}"/>
                </a:ext>
              </a:extLst>
            </p:cNvPr>
            <p:cNvSpPr txBox="1"/>
            <p:nvPr/>
          </p:nvSpPr>
          <p:spPr bwMode="auto">
            <a:xfrm>
              <a:off x="6402810"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22" name="TextBox 221">
              <a:extLst>
                <a:ext uri="{FF2B5EF4-FFF2-40B4-BE49-F238E27FC236}">
                  <a16:creationId xmlns:a16="http://schemas.microsoft.com/office/drawing/2014/main" id="{D0A7BD85-CD4F-3C19-4888-8C3857CFD315}"/>
                </a:ext>
              </a:extLst>
            </p:cNvPr>
            <p:cNvSpPr txBox="1"/>
            <p:nvPr/>
          </p:nvSpPr>
          <p:spPr bwMode="auto">
            <a:xfrm>
              <a:off x="6810427"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223" name="TextBox 222">
              <a:extLst>
                <a:ext uri="{FF2B5EF4-FFF2-40B4-BE49-F238E27FC236}">
                  <a16:creationId xmlns:a16="http://schemas.microsoft.com/office/drawing/2014/main" id="{152F816E-F3C2-0196-2844-DFB3D57860D9}"/>
                </a:ext>
              </a:extLst>
            </p:cNvPr>
            <p:cNvSpPr txBox="1"/>
            <p:nvPr/>
          </p:nvSpPr>
          <p:spPr bwMode="auto">
            <a:xfrm>
              <a:off x="7224914"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grpSp>
      <p:cxnSp>
        <p:nvCxnSpPr>
          <p:cNvPr id="53" name="Straight Connector 52">
            <a:extLst>
              <a:ext uri="{FF2B5EF4-FFF2-40B4-BE49-F238E27FC236}">
                <a16:creationId xmlns:a16="http://schemas.microsoft.com/office/drawing/2014/main" id="{EC54010C-5219-E758-38A9-DB1B30893610}"/>
              </a:ext>
            </a:extLst>
          </p:cNvPr>
          <p:cNvCxnSpPr>
            <a:cxnSpLocks/>
          </p:cNvCxnSpPr>
          <p:nvPr/>
        </p:nvCxnSpPr>
        <p:spPr bwMode="auto">
          <a:xfrm>
            <a:off x="7089481" y="2268829"/>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54F8A8C-9516-3F8F-8F14-F394CEB60267}"/>
              </a:ext>
            </a:extLst>
          </p:cNvPr>
          <p:cNvCxnSpPr>
            <a:cxnSpLocks/>
          </p:cNvCxnSpPr>
          <p:nvPr/>
        </p:nvCxnSpPr>
        <p:spPr bwMode="auto">
          <a:xfrm>
            <a:off x="6961263" y="22731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755E45D-AD85-FFED-4081-E60E622B95AF}"/>
              </a:ext>
            </a:extLst>
          </p:cNvPr>
          <p:cNvCxnSpPr>
            <a:cxnSpLocks/>
          </p:cNvCxnSpPr>
          <p:nvPr/>
        </p:nvCxnSpPr>
        <p:spPr bwMode="auto">
          <a:xfrm>
            <a:off x="6368510" y="2236651"/>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CCF13FB-0D4C-5E4E-389E-C4D197EC9C2A}"/>
              </a:ext>
            </a:extLst>
          </p:cNvPr>
          <p:cNvCxnSpPr>
            <a:cxnSpLocks/>
          </p:cNvCxnSpPr>
          <p:nvPr/>
        </p:nvCxnSpPr>
        <p:spPr bwMode="auto">
          <a:xfrm>
            <a:off x="8227562" y="230595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3D2AD95-69E3-B8EF-642E-0D324C079127}"/>
              </a:ext>
            </a:extLst>
          </p:cNvPr>
          <p:cNvCxnSpPr>
            <a:cxnSpLocks/>
          </p:cNvCxnSpPr>
          <p:nvPr/>
        </p:nvCxnSpPr>
        <p:spPr bwMode="auto">
          <a:xfrm>
            <a:off x="4796064" y="1843701"/>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14B3B7B-85F9-9052-5ADC-CE41FD150E7F}"/>
              </a:ext>
            </a:extLst>
          </p:cNvPr>
          <p:cNvCxnSpPr>
            <a:cxnSpLocks/>
          </p:cNvCxnSpPr>
          <p:nvPr/>
        </p:nvCxnSpPr>
        <p:spPr bwMode="auto">
          <a:xfrm>
            <a:off x="4733672" y="1843701"/>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9D0553A-20A2-853F-5B45-5028DD671E26}"/>
              </a:ext>
            </a:extLst>
          </p:cNvPr>
          <p:cNvCxnSpPr>
            <a:cxnSpLocks/>
          </p:cNvCxnSpPr>
          <p:nvPr/>
        </p:nvCxnSpPr>
        <p:spPr bwMode="auto">
          <a:xfrm>
            <a:off x="3656079" y="1550766"/>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789B1390-2E70-ED29-A64C-7EE5B6EC9983}"/>
              </a:ext>
            </a:extLst>
          </p:cNvPr>
          <p:cNvCxnSpPr>
            <a:cxnSpLocks/>
          </p:cNvCxnSpPr>
          <p:nvPr/>
        </p:nvCxnSpPr>
        <p:spPr bwMode="auto">
          <a:xfrm>
            <a:off x="4445910" y="1729603"/>
            <a:ext cx="0" cy="74246"/>
          </a:xfrm>
          <a:prstGeom prst="line">
            <a:avLst/>
          </a:prstGeom>
          <a:noFill/>
          <a:ln w="38100" cap="flat" cmpd="sng" algn="ctr">
            <a:solidFill>
              <a:schemeClr val="accent3"/>
            </a:solidFill>
            <a:prstDash val="solid"/>
            <a:round/>
            <a:headEnd type="none" w="med" len="med"/>
            <a:tailEnd type="none" w="med" len="med"/>
          </a:ln>
          <a:effectLst/>
        </p:spPr>
      </p:cxnSp>
      <p:sp>
        <p:nvSpPr>
          <p:cNvPr id="422" name="TextBox 421">
            <a:extLst>
              <a:ext uri="{FF2B5EF4-FFF2-40B4-BE49-F238E27FC236}">
                <a16:creationId xmlns:a16="http://schemas.microsoft.com/office/drawing/2014/main" id="{50C9C2F5-F7B6-2639-1EC0-93A117CDC43D}"/>
              </a:ext>
            </a:extLst>
          </p:cNvPr>
          <p:cNvSpPr txBox="1"/>
          <p:nvPr/>
        </p:nvSpPr>
        <p:spPr bwMode="auto">
          <a:xfrm>
            <a:off x="9170796" y="1769409"/>
            <a:ext cx="845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81.3%</a:t>
            </a:r>
          </a:p>
        </p:txBody>
      </p:sp>
      <p:sp>
        <p:nvSpPr>
          <p:cNvPr id="423" name="TextBox 422">
            <a:extLst>
              <a:ext uri="{FF2B5EF4-FFF2-40B4-BE49-F238E27FC236}">
                <a16:creationId xmlns:a16="http://schemas.microsoft.com/office/drawing/2014/main" id="{CDC18E00-FA42-038E-C871-E4D95EE51469}"/>
              </a:ext>
            </a:extLst>
          </p:cNvPr>
          <p:cNvSpPr txBox="1"/>
          <p:nvPr/>
        </p:nvSpPr>
        <p:spPr bwMode="auto">
          <a:xfrm>
            <a:off x="9170796" y="2409177"/>
            <a:ext cx="845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72.3%</a:t>
            </a:r>
          </a:p>
        </p:txBody>
      </p:sp>
      <p:sp>
        <p:nvSpPr>
          <p:cNvPr id="424" name="TextBox 423">
            <a:extLst>
              <a:ext uri="{FF2B5EF4-FFF2-40B4-BE49-F238E27FC236}">
                <a16:creationId xmlns:a16="http://schemas.microsoft.com/office/drawing/2014/main" id="{89D5E369-F9FD-19BE-575A-933B1E59EB25}"/>
              </a:ext>
            </a:extLst>
          </p:cNvPr>
          <p:cNvSpPr txBox="1"/>
          <p:nvPr/>
        </p:nvSpPr>
        <p:spPr bwMode="auto">
          <a:xfrm>
            <a:off x="2999831" y="5431442"/>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784</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390</a:t>
            </a:r>
          </a:p>
        </p:txBody>
      </p:sp>
      <p:graphicFrame>
        <p:nvGraphicFramePr>
          <p:cNvPr id="231" name="Table 7">
            <a:extLst>
              <a:ext uri="{FF2B5EF4-FFF2-40B4-BE49-F238E27FC236}">
                <a16:creationId xmlns:a16="http://schemas.microsoft.com/office/drawing/2014/main" id="{5EEA796F-9B4D-783B-EB11-8F99AEBF80BE}"/>
              </a:ext>
            </a:extLst>
          </p:cNvPr>
          <p:cNvGraphicFramePr>
            <a:graphicFrameLocks noGrp="1"/>
          </p:cNvGraphicFramePr>
          <p:nvPr>
            <p:extLst>
              <p:ext uri="{D42A27DB-BD31-4B8C-83A1-F6EECF244321}">
                <p14:modId xmlns:p14="http://schemas.microsoft.com/office/powerpoint/2010/main" val="1815461940"/>
              </p:ext>
            </p:extLst>
          </p:nvPr>
        </p:nvGraphicFramePr>
        <p:xfrm>
          <a:off x="3621197" y="2880555"/>
          <a:ext cx="4345432" cy="1127760"/>
        </p:xfrm>
        <a:graphic>
          <a:graphicData uri="http://schemas.openxmlformats.org/drawingml/2006/table">
            <a:tbl>
              <a:tblPr firstRow="1" bandRow="1">
                <a:tableStyleId>{93296810-A885-4BE3-A3E7-6D5BEEA58F35}</a:tableStyleId>
              </a:tblPr>
              <a:tblGrid>
                <a:gridCol w="1624902">
                  <a:extLst>
                    <a:ext uri="{9D8B030D-6E8A-4147-A177-3AD203B41FA5}">
                      <a16:colId xmlns:a16="http://schemas.microsoft.com/office/drawing/2014/main" val="2517028834"/>
                    </a:ext>
                  </a:extLst>
                </a:gridCol>
                <a:gridCol w="1360265">
                  <a:extLst>
                    <a:ext uri="{9D8B030D-6E8A-4147-A177-3AD203B41FA5}">
                      <a16:colId xmlns:a16="http://schemas.microsoft.com/office/drawing/2014/main" val="3557084442"/>
                    </a:ext>
                  </a:extLst>
                </a:gridCol>
                <a:gridCol w="1360265">
                  <a:extLst>
                    <a:ext uri="{9D8B030D-6E8A-4147-A177-3AD203B41FA5}">
                      <a16:colId xmlns:a16="http://schemas.microsoft.com/office/drawing/2014/main" val="197464910"/>
                    </a:ext>
                  </a:extLst>
                </a:gridCol>
              </a:tblGrid>
              <a:tr h="0">
                <a:tc>
                  <a:txBody>
                    <a:bodyPr/>
                    <a:lstStyle/>
                    <a:p>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accent1"/>
                          </a:solidFill>
                          <a:latin typeface="Calibri" panose="020F0502020204030204" pitchFamily="34" charset="0"/>
                          <a:cs typeface="Calibri" panose="020F0502020204030204" pitchFamily="34" charset="0"/>
                        </a:rPr>
                        <a:t>Pembro + CT </a:t>
                      </a:r>
                      <a:r>
                        <a:rPr lang="en-US" sz="1400" dirty="0">
                          <a:solidFill>
                            <a:schemeClr val="accent1"/>
                          </a:solidFill>
                          <a:latin typeface="Segoe UI Symbol" panose="020B0502040204020203" pitchFamily="34" charset="0"/>
                          <a:ea typeface="Segoe UI Symbol" panose="020B0502040204020203" pitchFamily="34" charset="0"/>
                          <a:cs typeface="Calibri" panose="020F0502020204030204" pitchFamily="34" charset="0"/>
                        </a:rPr>
                        <a:t>→</a:t>
                      </a:r>
                      <a:r>
                        <a:rPr lang="en-US" sz="1400" dirty="0">
                          <a:solidFill>
                            <a:schemeClr val="accent1"/>
                          </a:solidFill>
                          <a:latin typeface="Calibri" panose="020F0502020204030204" pitchFamily="34" charset="0"/>
                          <a:cs typeface="Calibri" panose="020F0502020204030204" pitchFamily="34" charset="0"/>
                        </a:rPr>
                        <a:t> Pembro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accent3"/>
                          </a:solidFill>
                          <a:latin typeface="Calibri" panose="020F0502020204030204" pitchFamily="34" charset="0"/>
                          <a:cs typeface="Calibri" panose="020F0502020204030204" pitchFamily="34" charset="0"/>
                        </a:rPr>
                        <a:t>Placebo + CT </a:t>
                      </a:r>
                      <a:r>
                        <a:rPr lang="en-US" sz="1400" dirty="0">
                          <a:solidFill>
                            <a:schemeClr val="accent3"/>
                          </a:solidFill>
                          <a:latin typeface="Segoe UI Symbol" panose="020B0502040204020203" pitchFamily="34" charset="0"/>
                          <a:ea typeface="Segoe UI Symbol" panose="020B0502040204020203" pitchFamily="34" charset="0"/>
                          <a:cs typeface="Calibri" panose="020F0502020204030204" pitchFamily="34" charset="0"/>
                        </a:rPr>
                        <a:t>→</a:t>
                      </a:r>
                      <a:r>
                        <a:rPr lang="en-US" sz="1400" dirty="0">
                          <a:solidFill>
                            <a:schemeClr val="accent3"/>
                          </a:solidFill>
                          <a:latin typeface="Calibri" panose="020F0502020204030204" pitchFamily="34" charset="0"/>
                          <a:cs typeface="Calibri" panose="020F0502020204030204" pitchFamily="34" charset="0"/>
                        </a:rPr>
                        <a:t> Placebo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735448052"/>
                  </a:ext>
                </a:extLst>
              </a:tr>
              <a:tr h="0">
                <a:tc>
                  <a:txBody>
                    <a:bodyPr/>
                    <a:lstStyle/>
                    <a:p>
                      <a:r>
                        <a:rPr lang="en-US" sz="1400" b="1" dirty="0">
                          <a:solidFill>
                            <a:schemeClr val="bg1"/>
                          </a:solidFill>
                          <a:latin typeface="Calibri" panose="020F0502020204030204" pitchFamily="34" charset="0"/>
                          <a:cs typeface="Calibri" panose="020F0502020204030204" pitchFamily="34" charset="0"/>
                        </a:rPr>
                        <a:t>Events,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18.5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27.7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381225861"/>
                  </a:ext>
                </a:extLst>
              </a:tr>
              <a:tr h="0">
                <a:tc>
                  <a:txBody>
                    <a:bodyPr/>
                    <a:lstStyle/>
                    <a:p>
                      <a:r>
                        <a:rPr lang="en-US" sz="1400" b="1" dirty="0">
                          <a:solidFill>
                            <a:schemeClr val="bg1"/>
                          </a:solidFill>
                          <a:latin typeface="Calibri" panose="020F0502020204030204" pitchFamily="34" charset="0"/>
                          <a:cs typeface="Calibri" panose="020F0502020204030204" pitchFamily="34" charset="0"/>
                        </a:rPr>
                        <a:t>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400" dirty="0">
                          <a:solidFill>
                            <a:schemeClr val="bg1"/>
                          </a:solidFill>
                          <a:latin typeface="Calibri" panose="020F0502020204030204" pitchFamily="34" charset="0"/>
                          <a:cs typeface="Calibri" panose="020F0502020204030204" pitchFamily="34" charset="0"/>
                        </a:rPr>
                        <a:t>0.63 (0.49-0.81)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endParaRPr lang="en-US" dirty="0"/>
                    </a:p>
                  </a:txBody>
                  <a:tcPr/>
                </a:tc>
                <a:extLst>
                  <a:ext uri="{0D108BD9-81ED-4DB2-BD59-A6C34878D82A}">
                    <a16:rowId xmlns:a16="http://schemas.microsoft.com/office/drawing/2014/main" val="413729585"/>
                  </a:ext>
                </a:extLst>
              </a:tr>
            </a:tbl>
          </a:graphicData>
        </a:graphic>
      </p:graphicFrame>
      <p:sp>
        <p:nvSpPr>
          <p:cNvPr id="427" name="TextBox 426">
            <a:extLst>
              <a:ext uri="{FF2B5EF4-FFF2-40B4-BE49-F238E27FC236}">
                <a16:creationId xmlns:a16="http://schemas.microsoft.com/office/drawing/2014/main" id="{FDAD7CEA-ECBA-6771-0055-83F2B57135F8}"/>
              </a:ext>
            </a:extLst>
          </p:cNvPr>
          <p:cNvSpPr txBox="1"/>
          <p:nvPr/>
        </p:nvSpPr>
        <p:spPr bwMode="auto">
          <a:xfrm>
            <a:off x="3602745" y="5436510"/>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769</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382</a:t>
            </a:r>
          </a:p>
        </p:txBody>
      </p:sp>
      <p:sp>
        <p:nvSpPr>
          <p:cNvPr id="428" name="TextBox 427">
            <a:extLst>
              <a:ext uri="{FF2B5EF4-FFF2-40B4-BE49-F238E27FC236}">
                <a16:creationId xmlns:a16="http://schemas.microsoft.com/office/drawing/2014/main" id="{D40641B2-0A41-B288-3491-CF735AB504E7}"/>
              </a:ext>
            </a:extLst>
          </p:cNvPr>
          <p:cNvSpPr txBox="1"/>
          <p:nvPr/>
        </p:nvSpPr>
        <p:spPr bwMode="auto">
          <a:xfrm>
            <a:off x="4172055" y="5443342"/>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728</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358</a:t>
            </a:r>
          </a:p>
        </p:txBody>
      </p:sp>
      <p:sp>
        <p:nvSpPr>
          <p:cNvPr id="429" name="TextBox 428">
            <a:extLst>
              <a:ext uri="{FF2B5EF4-FFF2-40B4-BE49-F238E27FC236}">
                <a16:creationId xmlns:a16="http://schemas.microsoft.com/office/drawing/2014/main" id="{9CB84D77-25CE-C937-F41C-93F15F6DB224}"/>
              </a:ext>
            </a:extLst>
          </p:cNvPr>
          <p:cNvSpPr txBox="1"/>
          <p:nvPr/>
        </p:nvSpPr>
        <p:spPr bwMode="auto">
          <a:xfrm>
            <a:off x="4774969" y="5448410"/>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702</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329</a:t>
            </a:r>
          </a:p>
        </p:txBody>
      </p:sp>
      <p:sp>
        <p:nvSpPr>
          <p:cNvPr id="430" name="TextBox 429">
            <a:extLst>
              <a:ext uri="{FF2B5EF4-FFF2-40B4-BE49-F238E27FC236}">
                <a16:creationId xmlns:a16="http://schemas.microsoft.com/office/drawing/2014/main" id="{E26F8665-F467-50F1-43E6-22ED48B91A1B}"/>
              </a:ext>
            </a:extLst>
          </p:cNvPr>
          <p:cNvSpPr txBox="1"/>
          <p:nvPr/>
        </p:nvSpPr>
        <p:spPr bwMode="auto">
          <a:xfrm>
            <a:off x="5353002" y="5459055"/>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681</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311</a:t>
            </a:r>
          </a:p>
        </p:txBody>
      </p:sp>
      <p:sp>
        <p:nvSpPr>
          <p:cNvPr id="431" name="TextBox 430">
            <a:extLst>
              <a:ext uri="{FF2B5EF4-FFF2-40B4-BE49-F238E27FC236}">
                <a16:creationId xmlns:a16="http://schemas.microsoft.com/office/drawing/2014/main" id="{9A295BCD-62DE-29E6-6BE8-A4C4E19D6440}"/>
              </a:ext>
            </a:extLst>
          </p:cNvPr>
          <p:cNvSpPr txBox="1"/>
          <p:nvPr/>
        </p:nvSpPr>
        <p:spPr bwMode="auto">
          <a:xfrm>
            <a:off x="5955916" y="5464123"/>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665</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299</a:t>
            </a:r>
          </a:p>
        </p:txBody>
      </p:sp>
      <p:sp>
        <p:nvSpPr>
          <p:cNvPr id="432" name="TextBox 431">
            <a:extLst>
              <a:ext uri="{FF2B5EF4-FFF2-40B4-BE49-F238E27FC236}">
                <a16:creationId xmlns:a16="http://schemas.microsoft.com/office/drawing/2014/main" id="{89843AC3-1220-C8B8-B172-B5FEEBADB6F6}"/>
              </a:ext>
            </a:extLst>
          </p:cNvPr>
          <p:cNvSpPr txBox="1"/>
          <p:nvPr/>
        </p:nvSpPr>
        <p:spPr bwMode="auto">
          <a:xfrm>
            <a:off x="6544006" y="5462326"/>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654</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292</a:t>
            </a:r>
          </a:p>
        </p:txBody>
      </p:sp>
      <p:sp>
        <p:nvSpPr>
          <p:cNvPr id="433" name="TextBox 432">
            <a:extLst>
              <a:ext uri="{FF2B5EF4-FFF2-40B4-BE49-F238E27FC236}">
                <a16:creationId xmlns:a16="http://schemas.microsoft.com/office/drawing/2014/main" id="{3D593E46-2540-8F12-8145-49AA7B9AB4A5}"/>
              </a:ext>
            </a:extLst>
          </p:cNvPr>
          <p:cNvSpPr txBox="1"/>
          <p:nvPr/>
        </p:nvSpPr>
        <p:spPr bwMode="auto">
          <a:xfrm>
            <a:off x="7122039" y="5457386"/>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643</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286</a:t>
            </a:r>
          </a:p>
        </p:txBody>
      </p:sp>
      <p:sp>
        <p:nvSpPr>
          <p:cNvPr id="434" name="TextBox 433">
            <a:extLst>
              <a:ext uri="{FF2B5EF4-FFF2-40B4-BE49-F238E27FC236}">
                <a16:creationId xmlns:a16="http://schemas.microsoft.com/office/drawing/2014/main" id="{169A2CBB-04E9-5228-0EA8-4FAF141178C2}"/>
              </a:ext>
            </a:extLst>
          </p:cNvPr>
          <p:cNvSpPr txBox="1"/>
          <p:nvPr/>
        </p:nvSpPr>
        <p:spPr bwMode="auto">
          <a:xfrm>
            <a:off x="7724953" y="5462454"/>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631</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284</a:t>
            </a:r>
          </a:p>
        </p:txBody>
      </p:sp>
      <p:sp>
        <p:nvSpPr>
          <p:cNvPr id="435" name="TextBox 434">
            <a:extLst>
              <a:ext uri="{FF2B5EF4-FFF2-40B4-BE49-F238E27FC236}">
                <a16:creationId xmlns:a16="http://schemas.microsoft.com/office/drawing/2014/main" id="{BBA1BB22-A079-BB8D-D089-756B3BD165B6}"/>
              </a:ext>
            </a:extLst>
          </p:cNvPr>
          <p:cNvSpPr txBox="1"/>
          <p:nvPr/>
        </p:nvSpPr>
        <p:spPr bwMode="auto">
          <a:xfrm>
            <a:off x="8314470" y="5469570"/>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612</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274</a:t>
            </a:r>
          </a:p>
        </p:txBody>
      </p:sp>
      <p:sp>
        <p:nvSpPr>
          <p:cNvPr id="436" name="TextBox 435">
            <a:extLst>
              <a:ext uri="{FF2B5EF4-FFF2-40B4-BE49-F238E27FC236}">
                <a16:creationId xmlns:a16="http://schemas.microsoft.com/office/drawing/2014/main" id="{793E57B1-CA95-5753-30A7-541793E8196F}"/>
              </a:ext>
            </a:extLst>
          </p:cNvPr>
          <p:cNvSpPr txBox="1"/>
          <p:nvPr/>
        </p:nvSpPr>
        <p:spPr bwMode="auto">
          <a:xfrm>
            <a:off x="8902560" y="5467773"/>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411</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189</a:t>
            </a:r>
          </a:p>
        </p:txBody>
      </p:sp>
      <p:sp>
        <p:nvSpPr>
          <p:cNvPr id="437" name="TextBox 436">
            <a:extLst>
              <a:ext uri="{FF2B5EF4-FFF2-40B4-BE49-F238E27FC236}">
                <a16:creationId xmlns:a16="http://schemas.microsoft.com/office/drawing/2014/main" id="{C4D967E1-F51E-0769-0F92-F891AE5D1F5B}"/>
              </a:ext>
            </a:extLst>
          </p:cNvPr>
          <p:cNvSpPr txBox="1"/>
          <p:nvPr/>
        </p:nvSpPr>
        <p:spPr bwMode="auto">
          <a:xfrm>
            <a:off x="9480593" y="5462833"/>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162</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79</a:t>
            </a:r>
          </a:p>
        </p:txBody>
      </p:sp>
      <p:sp>
        <p:nvSpPr>
          <p:cNvPr id="438" name="TextBox 437">
            <a:extLst>
              <a:ext uri="{FF2B5EF4-FFF2-40B4-BE49-F238E27FC236}">
                <a16:creationId xmlns:a16="http://schemas.microsoft.com/office/drawing/2014/main" id="{FE756953-9C42-2F3E-10DC-945ACA64913B}"/>
              </a:ext>
            </a:extLst>
          </p:cNvPr>
          <p:cNvSpPr txBox="1"/>
          <p:nvPr/>
        </p:nvSpPr>
        <p:spPr bwMode="auto">
          <a:xfrm>
            <a:off x="10083507" y="5457511"/>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0</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0</a:t>
            </a:r>
          </a:p>
        </p:txBody>
      </p:sp>
      <p:grpSp>
        <p:nvGrpSpPr>
          <p:cNvPr id="447" name="Group 446">
            <a:extLst>
              <a:ext uri="{FF2B5EF4-FFF2-40B4-BE49-F238E27FC236}">
                <a16:creationId xmlns:a16="http://schemas.microsoft.com/office/drawing/2014/main" id="{74F66B72-AA38-3EDE-25E8-84B52787EF6D}"/>
              </a:ext>
            </a:extLst>
          </p:cNvPr>
          <p:cNvGrpSpPr/>
          <p:nvPr/>
        </p:nvGrpSpPr>
        <p:grpSpPr>
          <a:xfrm>
            <a:off x="3515409" y="1585295"/>
            <a:ext cx="6741876" cy="925995"/>
            <a:chOff x="2697653" y="1386081"/>
            <a:chExt cx="6741876" cy="925995"/>
          </a:xfrm>
        </p:grpSpPr>
        <p:sp>
          <p:nvSpPr>
            <p:cNvPr id="420" name="Freeform: Shape 419">
              <a:extLst>
                <a:ext uri="{FF2B5EF4-FFF2-40B4-BE49-F238E27FC236}">
                  <a16:creationId xmlns:a16="http://schemas.microsoft.com/office/drawing/2014/main" id="{9FD5F172-526E-31D6-E78B-83C42893C3D8}"/>
                </a:ext>
              </a:extLst>
            </p:cNvPr>
            <p:cNvSpPr/>
            <p:nvPr/>
          </p:nvSpPr>
          <p:spPr bwMode="auto">
            <a:xfrm>
              <a:off x="2697653" y="1386081"/>
              <a:ext cx="4068663" cy="796480"/>
            </a:xfrm>
            <a:custGeom>
              <a:avLst/>
              <a:gdLst>
                <a:gd name="connsiteX0" fmla="*/ 6181509 w 6181509"/>
                <a:gd name="connsiteY0" fmla="*/ 864750 h 864750"/>
                <a:gd name="connsiteX1" fmla="*/ 5709828 w 6181509"/>
                <a:gd name="connsiteY1" fmla="*/ 864750 h 864750"/>
                <a:gd name="connsiteX2" fmla="*/ 5709828 w 6181509"/>
                <a:gd name="connsiteY2" fmla="*/ 796480 h 864750"/>
                <a:gd name="connsiteX3" fmla="*/ 5486400 w 6181509"/>
                <a:gd name="connsiteY3" fmla="*/ 796480 h 864750"/>
                <a:gd name="connsiteX4" fmla="*/ 5486400 w 6181509"/>
                <a:gd name="connsiteY4" fmla="*/ 777861 h 864750"/>
                <a:gd name="connsiteX5" fmla="*/ 5176083 w 6181509"/>
                <a:gd name="connsiteY5" fmla="*/ 777861 h 864750"/>
                <a:gd name="connsiteX6" fmla="*/ 5176083 w 6181509"/>
                <a:gd name="connsiteY6" fmla="*/ 753036 h 864750"/>
                <a:gd name="connsiteX7" fmla="*/ 4718883 w 6181509"/>
                <a:gd name="connsiteY7" fmla="*/ 753036 h 864750"/>
                <a:gd name="connsiteX8" fmla="*/ 4718883 w 6181509"/>
                <a:gd name="connsiteY8" fmla="*/ 732348 h 864750"/>
                <a:gd name="connsiteX9" fmla="*/ 4383741 w 6181509"/>
                <a:gd name="connsiteY9" fmla="*/ 732348 h 864750"/>
                <a:gd name="connsiteX10" fmla="*/ 4389947 w 6181509"/>
                <a:gd name="connsiteY10" fmla="*/ 726142 h 864750"/>
                <a:gd name="connsiteX11" fmla="*/ 4050668 w 6181509"/>
                <a:gd name="connsiteY11" fmla="*/ 726142 h 864750"/>
                <a:gd name="connsiteX12" fmla="*/ 4050668 w 6181509"/>
                <a:gd name="connsiteY12" fmla="*/ 717867 h 864750"/>
                <a:gd name="connsiteX13" fmla="*/ 3914128 w 6181509"/>
                <a:gd name="connsiteY13" fmla="*/ 717867 h 864750"/>
                <a:gd name="connsiteX14" fmla="*/ 3914128 w 6181509"/>
                <a:gd name="connsiteY14" fmla="*/ 705454 h 864750"/>
                <a:gd name="connsiteX15" fmla="*/ 3849996 w 6181509"/>
                <a:gd name="connsiteY15" fmla="*/ 705454 h 864750"/>
                <a:gd name="connsiteX16" fmla="*/ 3849996 w 6181509"/>
                <a:gd name="connsiteY16" fmla="*/ 688904 h 864750"/>
                <a:gd name="connsiteX17" fmla="*/ 3674150 w 6181509"/>
                <a:gd name="connsiteY17" fmla="*/ 688904 h 864750"/>
                <a:gd name="connsiteX18" fmla="*/ 3674150 w 6181509"/>
                <a:gd name="connsiteY18" fmla="*/ 678560 h 864750"/>
                <a:gd name="connsiteX19" fmla="*/ 3541748 w 6181509"/>
                <a:gd name="connsiteY19" fmla="*/ 678560 h 864750"/>
                <a:gd name="connsiteX20" fmla="*/ 3541748 w 6181509"/>
                <a:gd name="connsiteY20" fmla="*/ 670285 h 864750"/>
                <a:gd name="connsiteX21" fmla="*/ 3479685 w 6181509"/>
                <a:gd name="connsiteY21" fmla="*/ 670285 h 864750"/>
                <a:gd name="connsiteX22" fmla="*/ 3475547 w 6181509"/>
                <a:gd name="connsiteY22" fmla="*/ 666147 h 864750"/>
                <a:gd name="connsiteX23" fmla="*/ 3440378 w 6181509"/>
                <a:gd name="connsiteY23" fmla="*/ 666147 h 864750"/>
                <a:gd name="connsiteX24" fmla="*/ 3440378 w 6181509"/>
                <a:gd name="connsiteY24" fmla="*/ 639253 h 864750"/>
                <a:gd name="connsiteX25" fmla="*/ 3173506 w 6181509"/>
                <a:gd name="connsiteY25" fmla="*/ 639253 h 864750"/>
                <a:gd name="connsiteX26" fmla="*/ 3173506 w 6181509"/>
                <a:gd name="connsiteY26" fmla="*/ 622703 h 864750"/>
                <a:gd name="connsiteX27" fmla="*/ 3032829 w 6181509"/>
                <a:gd name="connsiteY27" fmla="*/ 622703 h 864750"/>
                <a:gd name="connsiteX28" fmla="*/ 3032829 w 6181509"/>
                <a:gd name="connsiteY28" fmla="*/ 610290 h 864750"/>
                <a:gd name="connsiteX29" fmla="*/ 2943871 w 6181509"/>
                <a:gd name="connsiteY29" fmla="*/ 610290 h 864750"/>
                <a:gd name="connsiteX30" fmla="*/ 2943871 w 6181509"/>
                <a:gd name="connsiteY30" fmla="*/ 591671 h 864750"/>
                <a:gd name="connsiteX31" fmla="*/ 2900427 w 6181509"/>
                <a:gd name="connsiteY31" fmla="*/ 591671 h 864750"/>
                <a:gd name="connsiteX32" fmla="*/ 2900427 w 6181509"/>
                <a:gd name="connsiteY32" fmla="*/ 562708 h 864750"/>
                <a:gd name="connsiteX33" fmla="*/ 2834226 w 6181509"/>
                <a:gd name="connsiteY33" fmla="*/ 562708 h 864750"/>
                <a:gd name="connsiteX34" fmla="*/ 2834226 w 6181509"/>
                <a:gd name="connsiteY34" fmla="*/ 542020 h 864750"/>
                <a:gd name="connsiteX35" fmla="*/ 2598385 w 6181509"/>
                <a:gd name="connsiteY35" fmla="*/ 542020 h 864750"/>
                <a:gd name="connsiteX36" fmla="*/ 2598385 w 6181509"/>
                <a:gd name="connsiteY36" fmla="*/ 531676 h 864750"/>
                <a:gd name="connsiteX37" fmla="*/ 2523909 w 6181509"/>
                <a:gd name="connsiteY37" fmla="*/ 531676 h 864750"/>
                <a:gd name="connsiteX38" fmla="*/ 2523909 w 6181509"/>
                <a:gd name="connsiteY38" fmla="*/ 517195 h 864750"/>
                <a:gd name="connsiteX39" fmla="*/ 2445296 w 6181509"/>
                <a:gd name="connsiteY39" fmla="*/ 517195 h 864750"/>
                <a:gd name="connsiteX40" fmla="*/ 2445296 w 6181509"/>
                <a:gd name="connsiteY40" fmla="*/ 517195 h 864750"/>
                <a:gd name="connsiteX41" fmla="*/ 2416333 w 6181509"/>
                <a:gd name="connsiteY41" fmla="*/ 517195 h 864750"/>
                <a:gd name="connsiteX42" fmla="*/ 2416333 w 6181509"/>
                <a:gd name="connsiteY42" fmla="*/ 471682 h 864750"/>
                <a:gd name="connsiteX43" fmla="*/ 2358407 w 6181509"/>
                <a:gd name="connsiteY43" fmla="*/ 471682 h 864750"/>
                <a:gd name="connsiteX44" fmla="*/ 2358407 w 6181509"/>
                <a:gd name="connsiteY44" fmla="*/ 457200 h 864750"/>
                <a:gd name="connsiteX45" fmla="*/ 2223937 w 6181509"/>
                <a:gd name="connsiteY45" fmla="*/ 457200 h 864750"/>
                <a:gd name="connsiteX46" fmla="*/ 2221868 w 6181509"/>
                <a:gd name="connsiteY46" fmla="*/ 455131 h 864750"/>
                <a:gd name="connsiteX47" fmla="*/ 2106016 w 6181509"/>
                <a:gd name="connsiteY47" fmla="*/ 455131 h 864750"/>
                <a:gd name="connsiteX48" fmla="*/ 2106016 w 6181509"/>
                <a:gd name="connsiteY48" fmla="*/ 430306 h 864750"/>
                <a:gd name="connsiteX49" fmla="*/ 2041884 w 6181509"/>
                <a:gd name="connsiteY49" fmla="*/ 430306 h 864750"/>
                <a:gd name="connsiteX50" fmla="*/ 2041884 w 6181509"/>
                <a:gd name="connsiteY50" fmla="*/ 422031 h 864750"/>
                <a:gd name="connsiteX51" fmla="*/ 1975683 w 6181509"/>
                <a:gd name="connsiteY51" fmla="*/ 422031 h 864750"/>
                <a:gd name="connsiteX52" fmla="*/ 1975683 w 6181509"/>
                <a:gd name="connsiteY52" fmla="*/ 399275 h 864750"/>
                <a:gd name="connsiteX53" fmla="*/ 1919826 w 6181509"/>
                <a:gd name="connsiteY53" fmla="*/ 399275 h 864750"/>
                <a:gd name="connsiteX54" fmla="*/ 1919826 w 6181509"/>
                <a:gd name="connsiteY54" fmla="*/ 388931 h 864750"/>
                <a:gd name="connsiteX55" fmla="*/ 1868107 w 6181509"/>
                <a:gd name="connsiteY55" fmla="*/ 388931 h 864750"/>
                <a:gd name="connsiteX56" fmla="*/ 1868107 w 6181509"/>
                <a:gd name="connsiteY56" fmla="*/ 368243 h 864750"/>
                <a:gd name="connsiteX57" fmla="*/ 1843281 w 6181509"/>
                <a:gd name="connsiteY57" fmla="*/ 368243 h 864750"/>
                <a:gd name="connsiteX58" fmla="*/ 1843281 w 6181509"/>
                <a:gd name="connsiteY58" fmla="*/ 347555 h 864750"/>
                <a:gd name="connsiteX59" fmla="*/ 1696398 w 6181509"/>
                <a:gd name="connsiteY59" fmla="*/ 347555 h 864750"/>
                <a:gd name="connsiteX60" fmla="*/ 1696398 w 6181509"/>
                <a:gd name="connsiteY60" fmla="*/ 339280 h 864750"/>
                <a:gd name="connsiteX61" fmla="*/ 1613647 w 6181509"/>
                <a:gd name="connsiteY61" fmla="*/ 339280 h 864750"/>
                <a:gd name="connsiteX62" fmla="*/ 1613647 w 6181509"/>
                <a:gd name="connsiteY62" fmla="*/ 324799 h 864750"/>
                <a:gd name="connsiteX63" fmla="*/ 1561928 w 6181509"/>
                <a:gd name="connsiteY63" fmla="*/ 324799 h 864750"/>
                <a:gd name="connsiteX64" fmla="*/ 1561928 w 6181509"/>
                <a:gd name="connsiteY64" fmla="*/ 299973 h 864750"/>
                <a:gd name="connsiteX65" fmla="*/ 1510208 w 6181509"/>
                <a:gd name="connsiteY65" fmla="*/ 299973 h 864750"/>
                <a:gd name="connsiteX66" fmla="*/ 1510208 w 6181509"/>
                <a:gd name="connsiteY66" fmla="*/ 285492 h 864750"/>
                <a:gd name="connsiteX67" fmla="*/ 1466764 w 6181509"/>
                <a:gd name="connsiteY67" fmla="*/ 285492 h 864750"/>
                <a:gd name="connsiteX68" fmla="*/ 1466764 w 6181509"/>
                <a:gd name="connsiteY68" fmla="*/ 260667 h 864750"/>
                <a:gd name="connsiteX69" fmla="*/ 1417113 w 6181509"/>
                <a:gd name="connsiteY69" fmla="*/ 260667 h 864750"/>
                <a:gd name="connsiteX70" fmla="*/ 1417113 w 6181509"/>
                <a:gd name="connsiteY70" fmla="*/ 244116 h 864750"/>
                <a:gd name="connsiteX71" fmla="*/ 1386081 w 6181509"/>
                <a:gd name="connsiteY71" fmla="*/ 244116 h 864750"/>
                <a:gd name="connsiteX72" fmla="*/ 1386081 w 6181509"/>
                <a:gd name="connsiteY72" fmla="*/ 231704 h 864750"/>
                <a:gd name="connsiteX73" fmla="*/ 1288849 w 6181509"/>
                <a:gd name="connsiteY73" fmla="*/ 231704 h 864750"/>
                <a:gd name="connsiteX74" fmla="*/ 1288849 w 6181509"/>
                <a:gd name="connsiteY74" fmla="*/ 204809 h 864750"/>
                <a:gd name="connsiteX75" fmla="*/ 1232992 w 6181509"/>
                <a:gd name="connsiteY75" fmla="*/ 204809 h 864750"/>
                <a:gd name="connsiteX76" fmla="*/ 1232992 w 6181509"/>
                <a:gd name="connsiteY76" fmla="*/ 186190 h 864750"/>
                <a:gd name="connsiteX77" fmla="*/ 1096452 w 6181509"/>
                <a:gd name="connsiteY77" fmla="*/ 186190 h 864750"/>
                <a:gd name="connsiteX78" fmla="*/ 1096452 w 6181509"/>
                <a:gd name="connsiteY78" fmla="*/ 175847 h 864750"/>
                <a:gd name="connsiteX79" fmla="*/ 951638 w 6181509"/>
                <a:gd name="connsiteY79" fmla="*/ 175847 h 864750"/>
                <a:gd name="connsiteX80" fmla="*/ 951638 w 6181509"/>
                <a:gd name="connsiteY80" fmla="*/ 165503 h 864750"/>
                <a:gd name="connsiteX81" fmla="*/ 873024 w 6181509"/>
                <a:gd name="connsiteY81" fmla="*/ 165503 h 864750"/>
                <a:gd name="connsiteX82" fmla="*/ 873024 w 6181509"/>
                <a:gd name="connsiteY82" fmla="*/ 142746 h 864750"/>
                <a:gd name="connsiteX83" fmla="*/ 810961 w 6181509"/>
                <a:gd name="connsiteY83" fmla="*/ 142746 h 864750"/>
                <a:gd name="connsiteX84" fmla="*/ 810961 w 6181509"/>
                <a:gd name="connsiteY84" fmla="*/ 126196 h 864750"/>
                <a:gd name="connsiteX85" fmla="*/ 697178 w 6181509"/>
                <a:gd name="connsiteY85" fmla="*/ 126196 h 864750"/>
                <a:gd name="connsiteX86" fmla="*/ 697178 w 6181509"/>
                <a:gd name="connsiteY86" fmla="*/ 111714 h 864750"/>
                <a:gd name="connsiteX87" fmla="*/ 622702 w 6181509"/>
                <a:gd name="connsiteY87" fmla="*/ 111714 h 864750"/>
                <a:gd name="connsiteX88" fmla="*/ 622702 w 6181509"/>
                <a:gd name="connsiteY88" fmla="*/ 88958 h 864750"/>
                <a:gd name="connsiteX89" fmla="*/ 585464 w 6181509"/>
                <a:gd name="connsiteY89" fmla="*/ 88958 h 864750"/>
                <a:gd name="connsiteX90" fmla="*/ 585464 w 6181509"/>
                <a:gd name="connsiteY90" fmla="*/ 62064 h 864750"/>
                <a:gd name="connsiteX91" fmla="*/ 527538 w 6181509"/>
                <a:gd name="connsiteY91" fmla="*/ 62064 h 864750"/>
                <a:gd name="connsiteX92" fmla="*/ 527538 w 6181509"/>
                <a:gd name="connsiteY92" fmla="*/ 41376 h 864750"/>
                <a:gd name="connsiteX93" fmla="*/ 155158 w 6181509"/>
                <a:gd name="connsiteY93" fmla="*/ 41376 h 864750"/>
                <a:gd name="connsiteX94" fmla="*/ 155158 w 6181509"/>
                <a:gd name="connsiteY94" fmla="*/ 20688 h 864750"/>
                <a:gd name="connsiteX95" fmla="*/ 0 w 6181509"/>
                <a:gd name="connsiteY95" fmla="*/ 20688 h 864750"/>
                <a:gd name="connsiteX96" fmla="*/ 0 w 6181509"/>
                <a:gd name="connsiteY96" fmla="*/ 0 h 864750"/>
                <a:gd name="connsiteX0" fmla="*/ 5709828 w 5709828"/>
                <a:gd name="connsiteY0" fmla="*/ 864750 h 864750"/>
                <a:gd name="connsiteX1" fmla="*/ 5709828 w 5709828"/>
                <a:gd name="connsiteY1" fmla="*/ 796480 h 864750"/>
                <a:gd name="connsiteX2" fmla="*/ 5486400 w 5709828"/>
                <a:gd name="connsiteY2" fmla="*/ 796480 h 864750"/>
                <a:gd name="connsiteX3" fmla="*/ 5486400 w 5709828"/>
                <a:gd name="connsiteY3" fmla="*/ 777861 h 864750"/>
                <a:gd name="connsiteX4" fmla="*/ 5176083 w 5709828"/>
                <a:gd name="connsiteY4" fmla="*/ 777861 h 864750"/>
                <a:gd name="connsiteX5" fmla="*/ 5176083 w 5709828"/>
                <a:gd name="connsiteY5" fmla="*/ 753036 h 864750"/>
                <a:gd name="connsiteX6" fmla="*/ 4718883 w 5709828"/>
                <a:gd name="connsiteY6" fmla="*/ 753036 h 864750"/>
                <a:gd name="connsiteX7" fmla="*/ 4718883 w 5709828"/>
                <a:gd name="connsiteY7" fmla="*/ 732348 h 864750"/>
                <a:gd name="connsiteX8" fmla="*/ 4383741 w 5709828"/>
                <a:gd name="connsiteY8" fmla="*/ 732348 h 864750"/>
                <a:gd name="connsiteX9" fmla="*/ 4389947 w 5709828"/>
                <a:gd name="connsiteY9" fmla="*/ 726142 h 864750"/>
                <a:gd name="connsiteX10" fmla="*/ 4050668 w 5709828"/>
                <a:gd name="connsiteY10" fmla="*/ 726142 h 864750"/>
                <a:gd name="connsiteX11" fmla="*/ 4050668 w 5709828"/>
                <a:gd name="connsiteY11" fmla="*/ 717867 h 864750"/>
                <a:gd name="connsiteX12" fmla="*/ 3914128 w 5709828"/>
                <a:gd name="connsiteY12" fmla="*/ 717867 h 864750"/>
                <a:gd name="connsiteX13" fmla="*/ 3914128 w 5709828"/>
                <a:gd name="connsiteY13" fmla="*/ 705454 h 864750"/>
                <a:gd name="connsiteX14" fmla="*/ 3849996 w 5709828"/>
                <a:gd name="connsiteY14" fmla="*/ 705454 h 864750"/>
                <a:gd name="connsiteX15" fmla="*/ 3849996 w 5709828"/>
                <a:gd name="connsiteY15" fmla="*/ 688904 h 864750"/>
                <a:gd name="connsiteX16" fmla="*/ 3674150 w 5709828"/>
                <a:gd name="connsiteY16" fmla="*/ 688904 h 864750"/>
                <a:gd name="connsiteX17" fmla="*/ 3674150 w 5709828"/>
                <a:gd name="connsiteY17" fmla="*/ 678560 h 864750"/>
                <a:gd name="connsiteX18" fmla="*/ 3541748 w 5709828"/>
                <a:gd name="connsiteY18" fmla="*/ 678560 h 864750"/>
                <a:gd name="connsiteX19" fmla="*/ 3541748 w 5709828"/>
                <a:gd name="connsiteY19" fmla="*/ 670285 h 864750"/>
                <a:gd name="connsiteX20" fmla="*/ 3479685 w 5709828"/>
                <a:gd name="connsiteY20" fmla="*/ 670285 h 864750"/>
                <a:gd name="connsiteX21" fmla="*/ 3475547 w 5709828"/>
                <a:gd name="connsiteY21" fmla="*/ 666147 h 864750"/>
                <a:gd name="connsiteX22" fmla="*/ 3440378 w 5709828"/>
                <a:gd name="connsiteY22" fmla="*/ 666147 h 864750"/>
                <a:gd name="connsiteX23" fmla="*/ 3440378 w 5709828"/>
                <a:gd name="connsiteY23" fmla="*/ 639253 h 864750"/>
                <a:gd name="connsiteX24" fmla="*/ 3173506 w 5709828"/>
                <a:gd name="connsiteY24" fmla="*/ 639253 h 864750"/>
                <a:gd name="connsiteX25" fmla="*/ 3173506 w 5709828"/>
                <a:gd name="connsiteY25" fmla="*/ 622703 h 864750"/>
                <a:gd name="connsiteX26" fmla="*/ 3032829 w 5709828"/>
                <a:gd name="connsiteY26" fmla="*/ 622703 h 864750"/>
                <a:gd name="connsiteX27" fmla="*/ 3032829 w 5709828"/>
                <a:gd name="connsiteY27" fmla="*/ 610290 h 864750"/>
                <a:gd name="connsiteX28" fmla="*/ 2943871 w 5709828"/>
                <a:gd name="connsiteY28" fmla="*/ 610290 h 864750"/>
                <a:gd name="connsiteX29" fmla="*/ 2943871 w 5709828"/>
                <a:gd name="connsiteY29" fmla="*/ 591671 h 864750"/>
                <a:gd name="connsiteX30" fmla="*/ 2900427 w 5709828"/>
                <a:gd name="connsiteY30" fmla="*/ 591671 h 864750"/>
                <a:gd name="connsiteX31" fmla="*/ 2900427 w 5709828"/>
                <a:gd name="connsiteY31" fmla="*/ 562708 h 864750"/>
                <a:gd name="connsiteX32" fmla="*/ 2834226 w 5709828"/>
                <a:gd name="connsiteY32" fmla="*/ 562708 h 864750"/>
                <a:gd name="connsiteX33" fmla="*/ 2834226 w 5709828"/>
                <a:gd name="connsiteY33" fmla="*/ 542020 h 864750"/>
                <a:gd name="connsiteX34" fmla="*/ 2598385 w 5709828"/>
                <a:gd name="connsiteY34" fmla="*/ 542020 h 864750"/>
                <a:gd name="connsiteX35" fmla="*/ 2598385 w 5709828"/>
                <a:gd name="connsiteY35" fmla="*/ 531676 h 864750"/>
                <a:gd name="connsiteX36" fmla="*/ 2523909 w 5709828"/>
                <a:gd name="connsiteY36" fmla="*/ 531676 h 864750"/>
                <a:gd name="connsiteX37" fmla="*/ 2523909 w 5709828"/>
                <a:gd name="connsiteY37" fmla="*/ 517195 h 864750"/>
                <a:gd name="connsiteX38" fmla="*/ 2445296 w 5709828"/>
                <a:gd name="connsiteY38" fmla="*/ 517195 h 864750"/>
                <a:gd name="connsiteX39" fmla="*/ 2445296 w 5709828"/>
                <a:gd name="connsiteY39" fmla="*/ 517195 h 864750"/>
                <a:gd name="connsiteX40" fmla="*/ 2416333 w 5709828"/>
                <a:gd name="connsiteY40" fmla="*/ 517195 h 864750"/>
                <a:gd name="connsiteX41" fmla="*/ 2416333 w 5709828"/>
                <a:gd name="connsiteY41" fmla="*/ 471682 h 864750"/>
                <a:gd name="connsiteX42" fmla="*/ 2358407 w 5709828"/>
                <a:gd name="connsiteY42" fmla="*/ 471682 h 864750"/>
                <a:gd name="connsiteX43" fmla="*/ 2358407 w 5709828"/>
                <a:gd name="connsiteY43" fmla="*/ 457200 h 864750"/>
                <a:gd name="connsiteX44" fmla="*/ 2223937 w 5709828"/>
                <a:gd name="connsiteY44" fmla="*/ 457200 h 864750"/>
                <a:gd name="connsiteX45" fmla="*/ 2221868 w 5709828"/>
                <a:gd name="connsiteY45" fmla="*/ 455131 h 864750"/>
                <a:gd name="connsiteX46" fmla="*/ 2106016 w 5709828"/>
                <a:gd name="connsiteY46" fmla="*/ 455131 h 864750"/>
                <a:gd name="connsiteX47" fmla="*/ 2106016 w 5709828"/>
                <a:gd name="connsiteY47" fmla="*/ 430306 h 864750"/>
                <a:gd name="connsiteX48" fmla="*/ 2041884 w 5709828"/>
                <a:gd name="connsiteY48" fmla="*/ 430306 h 864750"/>
                <a:gd name="connsiteX49" fmla="*/ 2041884 w 5709828"/>
                <a:gd name="connsiteY49" fmla="*/ 422031 h 864750"/>
                <a:gd name="connsiteX50" fmla="*/ 1975683 w 5709828"/>
                <a:gd name="connsiteY50" fmla="*/ 422031 h 864750"/>
                <a:gd name="connsiteX51" fmla="*/ 1975683 w 5709828"/>
                <a:gd name="connsiteY51" fmla="*/ 399275 h 864750"/>
                <a:gd name="connsiteX52" fmla="*/ 1919826 w 5709828"/>
                <a:gd name="connsiteY52" fmla="*/ 399275 h 864750"/>
                <a:gd name="connsiteX53" fmla="*/ 1919826 w 5709828"/>
                <a:gd name="connsiteY53" fmla="*/ 388931 h 864750"/>
                <a:gd name="connsiteX54" fmla="*/ 1868107 w 5709828"/>
                <a:gd name="connsiteY54" fmla="*/ 388931 h 864750"/>
                <a:gd name="connsiteX55" fmla="*/ 1868107 w 5709828"/>
                <a:gd name="connsiteY55" fmla="*/ 368243 h 864750"/>
                <a:gd name="connsiteX56" fmla="*/ 1843281 w 5709828"/>
                <a:gd name="connsiteY56" fmla="*/ 368243 h 864750"/>
                <a:gd name="connsiteX57" fmla="*/ 1843281 w 5709828"/>
                <a:gd name="connsiteY57" fmla="*/ 347555 h 864750"/>
                <a:gd name="connsiteX58" fmla="*/ 1696398 w 5709828"/>
                <a:gd name="connsiteY58" fmla="*/ 347555 h 864750"/>
                <a:gd name="connsiteX59" fmla="*/ 1696398 w 5709828"/>
                <a:gd name="connsiteY59" fmla="*/ 339280 h 864750"/>
                <a:gd name="connsiteX60" fmla="*/ 1613647 w 5709828"/>
                <a:gd name="connsiteY60" fmla="*/ 339280 h 864750"/>
                <a:gd name="connsiteX61" fmla="*/ 1613647 w 5709828"/>
                <a:gd name="connsiteY61" fmla="*/ 324799 h 864750"/>
                <a:gd name="connsiteX62" fmla="*/ 1561928 w 5709828"/>
                <a:gd name="connsiteY62" fmla="*/ 324799 h 864750"/>
                <a:gd name="connsiteX63" fmla="*/ 1561928 w 5709828"/>
                <a:gd name="connsiteY63" fmla="*/ 299973 h 864750"/>
                <a:gd name="connsiteX64" fmla="*/ 1510208 w 5709828"/>
                <a:gd name="connsiteY64" fmla="*/ 299973 h 864750"/>
                <a:gd name="connsiteX65" fmla="*/ 1510208 w 5709828"/>
                <a:gd name="connsiteY65" fmla="*/ 285492 h 864750"/>
                <a:gd name="connsiteX66" fmla="*/ 1466764 w 5709828"/>
                <a:gd name="connsiteY66" fmla="*/ 285492 h 864750"/>
                <a:gd name="connsiteX67" fmla="*/ 1466764 w 5709828"/>
                <a:gd name="connsiteY67" fmla="*/ 260667 h 864750"/>
                <a:gd name="connsiteX68" fmla="*/ 1417113 w 5709828"/>
                <a:gd name="connsiteY68" fmla="*/ 260667 h 864750"/>
                <a:gd name="connsiteX69" fmla="*/ 1417113 w 5709828"/>
                <a:gd name="connsiteY69" fmla="*/ 244116 h 864750"/>
                <a:gd name="connsiteX70" fmla="*/ 1386081 w 5709828"/>
                <a:gd name="connsiteY70" fmla="*/ 244116 h 864750"/>
                <a:gd name="connsiteX71" fmla="*/ 1386081 w 5709828"/>
                <a:gd name="connsiteY71" fmla="*/ 231704 h 864750"/>
                <a:gd name="connsiteX72" fmla="*/ 1288849 w 5709828"/>
                <a:gd name="connsiteY72" fmla="*/ 231704 h 864750"/>
                <a:gd name="connsiteX73" fmla="*/ 1288849 w 5709828"/>
                <a:gd name="connsiteY73" fmla="*/ 204809 h 864750"/>
                <a:gd name="connsiteX74" fmla="*/ 1232992 w 5709828"/>
                <a:gd name="connsiteY74" fmla="*/ 204809 h 864750"/>
                <a:gd name="connsiteX75" fmla="*/ 1232992 w 5709828"/>
                <a:gd name="connsiteY75" fmla="*/ 186190 h 864750"/>
                <a:gd name="connsiteX76" fmla="*/ 1096452 w 5709828"/>
                <a:gd name="connsiteY76" fmla="*/ 186190 h 864750"/>
                <a:gd name="connsiteX77" fmla="*/ 1096452 w 5709828"/>
                <a:gd name="connsiteY77" fmla="*/ 175847 h 864750"/>
                <a:gd name="connsiteX78" fmla="*/ 951638 w 5709828"/>
                <a:gd name="connsiteY78" fmla="*/ 175847 h 864750"/>
                <a:gd name="connsiteX79" fmla="*/ 951638 w 5709828"/>
                <a:gd name="connsiteY79" fmla="*/ 165503 h 864750"/>
                <a:gd name="connsiteX80" fmla="*/ 873024 w 5709828"/>
                <a:gd name="connsiteY80" fmla="*/ 165503 h 864750"/>
                <a:gd name="connsiteX81" fmla="*/ 873024 w 5709828"/>
                <a:gd name="connsiteY81" fmla="*/ 142746 h 864750"/>
                <a:gd name="connsiteX82" fmla="*/ 810961 w 5709828"/>
                <a:gd name="connsiteY82" fmla="*/ 142746 h 864750"/>
                <a:gd name="connsiteX83" fmla="*/ 810961 w 5709828"/>
                <a:gd name="connsiteY83" fmla="*/ 126196 h 864750"/>
                <a:gd name="connsiteX84" fmla="*/ 697178 w 5709828"/>
                <a:gd name="connsiteY84" fmla="*/ 126196 h 864750"/>
                <a:gd name="connsiteX85" fmla="*/ 697178 w 5709828"/>
                <a:gd name="connsiteY85" fmla="*/ 111714 h 864750"/>
                <a:gd name="connsiteX86" fmla="*/ 622702 w 5709828"/>
                <a:gd name="connsiteY86" fmla="*/ 111714 h 864750"/>
                <a:gd name="connsiteX87" fmla="*/ 622702 w 5709828"/>
                <a:gd name="connsiteY87" fmla="*/ 88958 h 864750"/>
                <a:gd name="connsiteX88" fmla="*/ 585464 w 5709828"/>
                <a:gd name="connsiteY88" fmla="*/ 88958 h 864750"/>
                <a:gd name="connsiteX89" fmla="*/ 585464 w 5709828"/>
                <a:gd name="connsiteY89" fmla="*/ 62064 h 864750"/>
                <a:gd name="connsiteX90" fmla="*/ 527538 w 5709828"/>
                <a:gd name="connsiteY90" fmla="*/ 62064 h 864750"/>
                <a:gd name="connsiteX91" fmla="*/ 527538 w 5709828"/>
                <a:gd name="connsiteY91" fmla="*/ 41376 h 864750"/>
                <a:gd name="connsiteX92" fmla="*/ 155158 w 5709828"/>
                <a:gd name="connsiteY92" fmla="*/ 41376 h 864750"/>
                <a:gd name="connsiteX93" fmla="*/ 155158 w 5709828"/>
                <a:gd name="connsiteY93" fmla="*/ 20688 h 864750"/>
                <a:gd name="connsiteX94" fmla="*/ 0 w 5709828"/>
                <a:gd name="connsiteY94" fmla="*/ 20688 h 864750"/>
                <a:gd name="connsiteX95" fmla="*/ 0 w 5709828"/>
                <a:gd name="connsiteY95" fmla="*/ 0 h 864750"/>
                <a:gd name="connsiteX0" fmla="*/ 5709828 w 5709828"/>
                <a:gd name="connsiteY0" fmla="*/ 796480 h 796480"/>
                <a:gd name="connsiteX1" fmla="*/ 5486400 w 5709828"/>
                <a:gd name="connsiteY1" fmla="*/ 796480 h 796480"/>
                <a:gd name="connsiteX2" fmla="*/ 5486400 w 5709828"/>
                <a:gd name="connsiteY2" fmla="*/ 777861 h 796480"/>
                <a:gd name="connsiteX3" fmla="*/ 5176083 w 5709828"/>
                <a:gd name="connsiteY3" fmla="*/ 777861 h 796480"/>
                <a:gd name="connsiteX4" fmla="*/ 5176083 w 5709828"/>
                <a:gd name="connsiteY4" fmla="*/ 753036 h 796480"/>
                <a:gd name="connsiteX5" fmla="*/ 4718883 w 5709828"/>
                <a:gd name="connsiteY5" fmla="*/ 753036 h 796480"/>
                <a:gd name="connsiteX6" fmla="*/ 4718883 w 5709828"/>
                <a:gd name="connsiteY6" fmla="*/ 732348 h 796480"/>
                <a:gd name="connsiteX7" fmla="*/ 4383741 w 5709828"/>
                <a:gd name="connsiteY7" fmla="*/ 732348 h 796480"/>
                <a:gd name="connsiteX8" fmla="*/ 4389947 w 5709828"/>
                <a:gd name="connsiteY8" fmla="*/ 726142 h 796480"/>
                <a:gd name="connsiteX9" fmla="*/ 4050668 w 5709828"/>
                <a:gd name="connsiteY9" fmla="*/ 726142 h 796480"/>
                <a:gd name="connsiteX10" fmla="*/ 4050668 w 5709828"/>
                <a:gd name="connsiteY10" fmla="*/ 717867 h 796480"/>
                <a:gd name="connsiteX11" fmla="*/ 3914128 w 5709828"/>
                <a:gd name="connsiteY11" fmla="*/ 717867 h 796480"/>
                <a:gd name="connsiteX12" fmla="*/ 3914128 w 5709828"/>
                <a:gd name="connsiteY12" fmla="*/ 705454 h 796480"/>
                <a:gd name="connsiteX13" fmla="*/ 3849996 w 5709828"/>
                <a:gd name="connsiteY13" fmla="*/ 705454 h 796480"/>
                <a:gd name="connsiteX14" fmla="*/ 3849996 w 5709828"/>
                <a:gd name="connsiteY14" fmla="*/ 688904 h 796480"/>
                <a:gd name="connsiteX15" fmla="*/ 3674150 w 5709828"/>
                <a:gd name="connsiteY15" fmla="*/ 688904 h 796480"/>
                <a:gd name="connsiteX16" fmla="*/ 3674150 w 5709828"/>
                <a:gd name="connsiteY16" fmla="*/ 678560 h 796480"/>
                <a:gd name="connsiteX17" fmla="*/ 3541748 w 5709828"/>
                <a:gd name="connsiteY17" fmla="*/ 678560 h 796480"/>
                <a:gd name="connsiteX18" fmla="*/ 3541748 w 5709828"/>
                <a:gd name="connsiteY18" fmla="*/ 670285 h 796480"/>
                <a:gd name="connsiteX19" fmla="*/ 3479685 w 5709828"/>
                <a:gd name="connsiteY19" fmla="*/ 670285 h 796480"/>
                <a:gd name="connsiteX20" fmla="*/ 3475547 w 5709828"/>
                <a:gd name="connsiteY20" fmla="*/ 666147 h 796480"/>
                <a:gd name="connsiteX21" fmla="*/ 3440378 w 5709828"/>
                <a:gd name="connsiteY21" fmla="*/ 666147 h 796480"/>
                <a:gd name="connsiteX22" fmla="*/ 3440378 w 5709828"/>
                <a:gd name="connsiteY22" fmla="*/ 639253 h 796480"/>
                <a:gd name="connsiteX23" fmla="*/ 3173506 w 5709828"/>
                <a:gd name="connsiteY23" fmla="*/ 639253 h 796480"/>
                <a:gd name="connsiteX24" fmla="*/ 3173506 w 5709828"/>
                <a:gd name="connsiteY24" fmla="*/ 622703 h 796480"/>
                <a:gd name="connsiteX25" fmla="*/ 3032829 w 5709828"/>
                <a:gd name="connsiteY25" fmla="*/ 622703 h 796480"/>
                <a:gd name="connsiteX26" fmla="*/ 3032829 w 5709828"/>
                <a:gd name="connsiteY26" fmla="*/ 610290 h 796480"/>
                <a:gd name="connsiteX27" fmla="*/ 2943871 w 5709828"/>
                <a:gd name="connsiteY27" fmla="*/ 610290 h 796480"/>
                <a:gd name="connsiteX28" fmla="*/ 2943871 w 5709828"/>
                <a:gd name="connsiteY28" fmla="*/ 591671 h 796480"/>
                <a:gd name="connsiteX29" fmla="*/ 2900427 w 5709828"/>
                <a:gd name="connsiteY29" fmla="*/ 591671 h 796480"/>
                <a:gd name="connsiteX30" fmla="*/ 2900427 w 5709828"/>
                <a:gd name="connsiteY30" fmla="*/ 562708 h 796480"/>
                <a:gd name="connsiteX31" fmla="*/ 2834226 w 5709828"/>
                <a:gd name="connsiteY31" fmla="*/ 562708 h 796480"/>
                <a:gd name="connsiteX32" fmla="*/ 2834226 w 5709828"/>
                <a:gd name="connsiteY32" fmla="*/ 542020 h 796480"/>
                <a:gd name="connsiteX33" fmla="*/ 2598385 w 5709828"/>
                <a:gd name="connsiteY33" fmla="*/ 542020 h 796480"/>
                <a:gd name="connsiteX34" fmla="*/ 2598385 w 5709828"/>
                <a:gd name="connsiteY34" fmla="*/ 531676 h 796480"/>
                <a:gd name="connsiteX35" fmla="*/ 2523909 w 5709828"/>
                <a:gd name="connsiteY35" fmla="*/ 531676 h 796480"/>
                <a:gd name="connsiteX36" fmla="*/ 2523909 w 5709828"/>
                <a:gd name="connsiteY36" fmla="*/ 517195 h 796480"/>
                <a:gd name="connsiteX37" fmla="*/ 2445296 w 5709828"/>
                <a:gd name="connsiteY37" fmla="*/ 517195 h 796480"/>
                <a:gd name="connsiteX38" fmla="*/ 2445296 w 5709828"/>
                <a:gd name="connsiteY38" fmla="*/ 517195 h 796480"/>
                <a:gd name="connsiteX39" fmla="*/ 2416333 w 5709828"/>
                <a:gd name="connsiteY39" fmla="*/ 517195 h 796480"/>
                <a:gd name="connsiteX40" fmla="*/ 2416333 w 5709828"/>
                <a:gd name="connsiteY40" fmla="*/ 471682 h 796480"/>
                <a:gd name="connsiteX41" fmla="*/ 2358407 w 5709828"/>
                <a:gd name="connsiteY41" fmla="*/ 471682 h 796480"/>
                <a:gd name="connsiteX42" fmla="*/ 2358407 w 5709828"/>
                <a:gd name="connsiteY42" fmla="*/ 457200 h 796480"/>
                <a:gd name="connsiteX43" fmla="*/ 2223937 w 5709828"/>
                <a:gd name="connsiteY43" fmla="*/ 457200 h 796480"/>
                <a:gd name="connsiteX44" fmla="*/ 2221868 w 5709828"/>
                <a:gd name="connsiteY44" fmla="*/ 455131 h 796480"/>
                <a:gd name="connsiteX45" fmla="*/ 2106016 w 5709828"/>
                <a:gd name="connsiteY45" fmla="*/ 455131 h 796480"/>
                <a:gd name="connsiteX46" fmla="*/ 2106016 w 5709828"/>
                <a:gd name="connsiteY46" fmla="*/ 430306 h 796480"/>
                <a:gd name="connsiteX47" fmla="*/ 2041884 w 5709828"/>
                <a:gd name="connsiteY47" fmla="*/ 430306 h 796480"/>
                <a:gd name="connsiteX48" fmla="*/ 2041884 w 5709828"/>
                <a:gd name="connsiteY48" fmla="*/ 422031 h 796480"/>
                <a:gd name="connsiteX49" fmla="*/ 1975683 w 5709828"/>
                <a:gd name="connsiteY49" fmla="*/ 422031 h 796480"/>
                <a:gd name="connsiteX50" fmla="*/ 1975683 w 5709828"/>
                <a:gd name="connsiteY50" fmla="*/ 399275 h 796480"/>
                <a:gd name="connsiteX51" fmla="*/ 1919826 w 5709828"/>
                <a:gd name="connsiteY51" fmla="*/ 399275 h 796480"/>
                <a:gd name="connsiteX52" fmla="*/ 1919826 w 5709828"/>
                <a:gd name="connsiteY52" fmla="*/ 388931 h 796480"/>
                <a:gd name="connsiteX53" fmla="*/ 1868107 w 5709828"/>
                <a:gd name="connsiteY53" fmla="*/ 388931 h 796480"/>
                <a:gd name="connsiteX54" fmla="*/ 1868107 w 5709828"/>
                <a:gd name="connsiteY54" fmla="*/ 368243 h 796480"/>
                <a:gd name="connsiteX55" fmla="*/ 1843281 w 5709828"/>
                <a:gd name="connsiteY55" fmla="*/ 368243 h 796480"/>
                <a:gd name="connsiteX56" fmla="*/ 1843281 w 5709828"/>
                <a:gd name="connsiteY56" fmla="*/ 347555 h 796480"/>
                <a:gd name="connsiteX57" fmla="*/ 1696398 w 5709828"/>
                <a:gd name="connsiteY57" fmla="*/ 347555 h 796480"/>
                <a:gd name="connsiteX58" fmla="*/ 1696398 w 5709828"/>
                <a:gd name="connsiteY58" fmla="*/ 339280 h 796480"/>
                <a:gd name="connsiteX59" fmla="*/ 1613647 w 5709828"/>
                <a:gd name="connsiteY59" fmla="*/ 339280 h 796480"/>
                <a:gd name="connsiteX60" fmla="*/ 1613647 w 5709828"/>
                <a:gd name="connsiteY60" fmla="*/ 324799 h 796480"/>
                <a:gd name="connsiteX61" fmla="*/ 1561928 w 5709828"/>
                <a:gd name="connsiteY61" fmla="*/ 324799 h 796480"/>
                <a:gd name="connsiteX62" fmla="*/ 1561928 w 5709828"/>
                <a:gd name="connsiteY62" fmla="*/ 299973 h 796480"/>
                <a:gd name="connsiteX63" fmla="*/ 1510208 w 5709828"/>
                <a:gd name="connsiteY63" fmla="*/ 299973 h 796480"/>
                <a:gd name="connsiteX64" fmla="*/ 1510208 w 5709828"/>
                <a:gd name="connsiteY64" fmla="*/ 285492 h 796480"/>
                <a:gd name="connsiteX65" fmla="*/ 1466764 w 5709828"/>
                <a:gd name="connsiteY65" fmla="*/ 285492 h 796480"/>
                <a:gd name="connsiteX66" fmla="*/ 1466764 w 5709828"/>
                <a:gd name="connsiteY66" fmla="*/ 260667 h 796480"/>
                <a:gd name="connsiteX67" fmla="*/ 1417113 w 5709828"/>
                <a:gd name="connsiteY67" fmla="*/ 260667 h 796480"/>
                <a:gd name="connsiteX68" fmla="*/ 1417113 w 5709828"/>
                <a:gd name="connsiteY68" fmla="*/ 244116 h 796480"/>
                <a:gd name="connsiteX69" fmla="*/ 1386081 w 5709828"/>
                <a:gd name="connsiteY69" fmla="*/ 244116 h 796480"/>
                <a:gd name="connsiteX70" fmla="*/ 1386081 w 5709828"/>
                <a:gd name="connsiteY70" fmla="*/ 231704 h 796480"/>
                <a:gd name="connsiteX71" fmla="*/ 1288849 w 5709828"/>
                <a:gd name="connsiteY71" fmla="*/ 231704 h 796480"/>
                <a:gd name="connsiteX72" fmla="*/ 1288849 w 5709828"/>
                <a:gd name="connsiteY72" fmla="*/ 204809 h 796480"/>
                <a:gd name="connsiteX73" fmla="*/ 1232992 w 5709828"/>
                <a:gd name="connsiteY73" fmla="*/ 204809 h 796480"/>
                <a:gd name="connsiteX74" fmla="*/ 1232992 w 5709828"/>
                <a:gd name="connsiteY74" fmla="*/ 186190 h 796480"/>
                <a:gd name="connsiteX75" fmla="*/ 1096452 w 5709828"/>
                <a:gd name="connsiteY75" fmla="*/ 186190 h 796480"/>
                <a:gd name="connsiteX76" fmla="*/ 1096452 w 5709828"/>
                <a:gd name="connsiteY76" fmla="*/ 175847 h 796480"/>
                <a:gd name="connsiteX77" fmla="*/ 951638 w 5709828"/>
                <a:gd name="connsiteY77" fmla="*/ 175847 h 796480"/>
                <a:gd name="connsiteX78" fmla="*/ 951638 w 5709828"/>
                <a:gd name="connsiteY78" fmla="*/ 165503 h 796480"/>
                <a:gd name="connsiteX79" fmla="*/ 873024 w 5709828"/>
                <a:gd name="connsiteY79" fmla="*/ 165503 h 796480"/>
                <a:gd name="connsiteX80" fmla="*/ 873024 w 5709828"/>
                <a:gd name="connsiteY80" fmla="*/ 142746 h 796480"/>
                <a:gd name="connsiteX81" fmla="*/ 810961 w 5709828"/>
                <a:gd name="connsiteY81" fmla="*/ 142746 h 796480"/>
                <a:gd name="connsiteX82" fmla="*/ 810961 w 5709828"/>
                <a:gd name="connsiteY82" fmla="*/ 126196 h 796480"/>
                <a:gd name="connsiteX83" fmla="*/ 697178 w 5709828"/>
                <a:gd name="connsiteY83" fmla="*/ 126196 h 796480"/>
                <a:gd name="connsiteX84" fmla="*/ 697178 w 5709828"/>
                <a:gd name="connsiteY84" fmla="*/ 111714 h 796480"/>
                <a:gd name="connsiteX85" fmla="*/ 622702 w 5709828"/>
                <a:gd name="connsiteY85" fmla="*/ 111714 h 796480"/>
                <a:gd name="connsiteX86" fmla="*/ 622702 w 5709828"/>
                <a:gd name="connsiteY86" fmla="*/ 88958 h 796480"/>
                <a:gd name="connsiteX87" fmla="*/ 585464 w 5709828"/>
                <a:gd name="connsiteY87" fmla="*/ 88958 h 796480"/>
                <a:gd name="connsiteX88" fmla="*/ 585464 w 5709828"/>
                <a:gd name="connsiteY88" fmla="*/ 62064 h 796480"/>
                <a:gd name="connsiteX89" fmla="*/ 527538 w 5709828"/>
                <a:gd name="connsiteY89" fmla="*/ 62064 h 796480"/>
                <a:gd name="connsiteX90" fmla="*/ 527538 w 5709828"/>
                <a:gd name="connsiteY90" fmla="*/ 41376 h 796480"/>
                <a:gd name="connsiteX91" fmla="*/ 155158 w 5709828"/>
                <a:gd name="connsiteY91" fmla="*/ 41376 h 796480"/>
                <a:gd name="connsiteX92" fmla="*/ 155158 w 5709828"/>
                <a:gd name="connsiteY92" fmla="*/ 20688 h 796480"/>
                <a:gd name="connsiteX93" fmla="*/ 0 w 5709828"/>
                <a:gd name="connsiteY93" fmla="*/ 20688 h 796480"/>
                <a:gd name="connsiteX94" fmla="*/ 0 w 5709828"/>
                <a:gd name="connsiteY94" fmla="*/ 0 h 796480"/>
                <a:gd name="connsiteX0" fmla="*/ 5754081 w 5754081"/>
                <a:gd name="connsiteY0" fmla="*/ 796480 h 796480"/>
                <a:gd name="connsiteX1" fmla="*/ 5486400 w 5754081"/>
                <a:gd name="connsiteY1" fmla="*/ 796480 h 796480"/>
                <a:gd name="connsiteX2" fmla="*/ 5486400 w 5754081"/>
                <a:gd name="connsiteY2" fmla="*/ 777861 h 796480"/>
                <a:gd name="connsiteX3" fmla="*/ 5176083 w 5754081"/>
                <a:gd name="connsiteY3" fmla="*/ 777861 h 796480"/>
                <a:gd name="connsiteX4" fmla="*/ 5176083 w 5754081"/>
                <a:gd name="connsiteY4" fmla="*/ 753036 h 796480"/>
                <a:gd name="connsiteX5" fmla="*/ 4718883 w 5754081"/>
                <a:gd name="connsiteY5" fmla="*/ 753036 h 796480"/>
                <a:gd name="connsiteX6" fmla="*/ 4718883 w 5754081"/>
                <a:gd name="connsiteY6" fmla="*/ 732348 h 796480"/>
                <a:gd name="connsiteX7" fmla="*/ 4383741 w 5754081"/>
                <a:gd name="connsiteY7" fmla="*/ 732348 h 796480"/>
                <a:gd name="connsiteX8" fmla="*/ 4389947 w 5754081"/>
                <a:gd name="connsiteY8" fmla="*/ 726142 h 796480"/>
                <a:gd name="connsiteX9" fmla="*/ 4050668 w 5754081"/>
                <a:gd name="connsiteY9" fmla="*/ 726142 h 796480"/>
                <a:gd name="connsiteX10" fmla="*/ 4050668 w 5754081"/>
                <a:gd name="connsiteY10" fmla="*/ 717867 h 796480"/>
                <a:gd name="connsiteX11" fmla="*/ 3914128 w 5754081"/>
                <a:gd name="connsiteY11" fmla="*/ 717867 h 796480"/>
                <a:gd name="connsiteX12" fmla="*/ 3914128 w 5754081"/>
                <a:gd name="connsiteY12" fmla="*/ 705454 h 796480"/>
                <a:gd name="connsiteX13" fmla="*/ 3849996 w 5754081"/>
                <a:gd name="connsiteY13" fmla="*/ 705454 h 796480"/>
                <a:gd name="connsiteX14" fmla="*/ 3849996 w 5754081"/>
                <a:gd name="connsiteY14" fmla="*/ 688904 h 796480"/>
                <a:gd name="connsiteX15" fmla="*/ 3674150 w 5754081"/>
                <a:gd name="connsiteY15" fmla="*/ 688904 h 796480"/>
                <a:gd name="connsiteX16" fmla="*/ 3674150 w 5754081"/>
                <a:gd name="connsiteY16" fmla="*/ 678560 h 796480"/>
                <a:gd name="connsiteX17" fmla="*/ 3541748 w 5754081"/>
                <a:gd name="connsiteY17" fmla="*/ 678560 h 796480"/>
                <a:gd name="connsiteX18" fmla="*/ 3541748 w 5754081"/>
                <a:gd name="connsiteY18" fmla="*/ 670285 h 796480"/>
                <a:gd name="connsiteX19" fmla="*/ 3479685 w 5754081"/>
                <a:gd name="connsiteY19" fmla="*/ 670285 h 796480"/>
                <a:gd name="connsiteX20" fmla="*/ 3475547 w 5754081"/>
                <a:gd name="connsiteY20" fmla="*/ 666147 h 796480"/>
                <a:gd name="connsiteX21" fmla="*/ 3440378 w 5754081"/>
                <a:gd name="connsiteY21" fmla="*/ 666147 h 796480"/>
                <a:gd name="connsiteX22" fmla="*/ 3440378 w 5754081"/>
                <a:gd name="connsiteY22" fmla="*/ 639253 h 796480"/>
                <a:gd name="connsiteX23" fmla="*/ 3173506 w 5754081"/>
                <a:gd name="connsiteY23" fmla="*/ 639253 h 796480"/>
                <a:gd name="connsiteX24" fmla="*/ 3173506 w 5754081"/>
                <a:gd name="connsiteY24" fmla="*/ 622703 h 796480"/>
                <a:gd name="connsiteX25" fmla="*/ 3032829 w 5754081"/>
                <a:gd name="connsiteY25" fmla="*/ 622703 h 796480"/>
                <a:gd name="connsiteX26" fmla="*/ 3032829 w 5754081"/>
                <a:gd name="connsiteY26" fmla="*/ 610290 h 796480"/>
                <a:gd name="connsiteX27" fmla="*/ 2943871 w 5754081"/>
                <a:gd name="connsiteY27" fmla="*/ 610290 h 796480"/>
                <a:gd name="connsiteX28" fmla="*/ 2943871 w 5754081"/>
                <a:gd name="connsiteY28" fmla="*/ 591671 h 796480"/>
                <a:gd name="connsiteX29" fmla="*/ 2900427 w 5754081"/>
                <a:gd name="connsiteY29" fmla="*/ 591671 h 796480"/>
                <a:gd name="connsiteX30" fmla="*/ 2900427 w 5754081"/>
                <a:gd name="connsiteY30" fmla="*/ 562708 h 796480"/>
                <a:gd name="connsiteX31" fmla="*/ 2834226 w 5754081"/>
                <a:gd name="connsiteY31" fmla="*/ 562708 h 796480"/>
                <a:gd name="connsiteX32" fmla="*/ 2834226 w 5754081"/>
                <a:gd name="connsiteY32" fmla="*/ 542020 h 796480"/>
                <a:gd name="connsiteX33" fmla="*/ 2598385 w 5754081"/>
                <a:gd name="connsiteY33" fmla="*/ 542020 h 796480"/>
                <a:gd name="connsiteX34" fmla="*/ 2598385 w 5754081"/>
                <a:gd name="connsiteY34" fmla="*/ 531676 h 796480"/>
                <a:gd name="connsiteX35" fmla="*/ 2523909 w 5754081"/>
                <a:gd name="connsiteY35" fmla="*/ 531676 h 796480"/>
                <a:gd name="connsiteX36" fmla="*/ 2523909 w 5754081"/>
                <a:gd name="connsiteY36" fmla="*/ 517195 h 796480"/>
                <a:gd name="connsiteX37" fmla="*/ 2445296 w 5754081"/>
                <a:gd name="connsiteY37" fmla="*/ 517195 h 796480"/>
                <a:gd name="connsiteX38" fmla="*/ 2445296 w 5754081"/>
                <a:gd name="connsiteY38" fmla="*/ 517195 h 796480"/>
                <a:gd name="connsiteX39" fmla="*/ 2416333 w 5754081"/>
                <a:gd name="connsiteY39" fmla="*/ 517195 h 796480"/>
                <a:gd name="connsiteX40" fmla="*/ 2416333 w 5754081"/>
                <a:gd name="connsiteY40" fmla="*/ 471682 h 796480"/>
                <a:gd name="connsiteX41" fmla="*/ 2358407 w 5754081"/>
                <a:gd name="connsiteY41" fmla="*/ 471682 h 796480"/>
                <a:gd name="connsiteX42" fmla="*/ 2358407 w 5754081"/>
                <a:gd name="connsiteY42" fmla="*/ 457200 h 796480"/>
                <a:gd name="connsiteX43" fmla="*/ 2223937 w 5754081"/>
                <a:gd name="connsiteY43" fmla="*/ 457200 h 796480"/>
                <a:gd name="connsiteX44" fmla="*/ 2221868 w 5754081"/>
                <a:gd name="connsiteY44" fmla="*/ 455131 h 796480"/>
                <a:gd name="connsiteX45" fmla="*/ 2106016 w 5754081"/>
                <a:gd name="connsiteY45" fmla="*/ 455131 h 796480"/>
                <a:gd name="connsiteX46" fmla="*/ 2106016 w 5754081"/>
                <a:gd name="connsiteY46" fmla="*/ 430306 h 796480"/>
                <a:gd name="connsiteX47" fmla="*/ 2041884 w 5754081"/>
                <a:gd name="connsiteY47" fmla="*/ 430306 h 796480"/>
                <a:gd name="connsiteX48" fmla="*/ 2041884 w 5754081"/>
                <a:gd name="connsiteY48" fmla="*/ 422031 h 796480"/>
                <a:gd name="connsiteX49" fmla="*/ 1975683 w 5754081"/>
                <a:gd name="connsiteY49" fmla="*/ 422031 h 796480"/>
                <a:gd name="connsiteX50" fmla="*/ 1975683 w 5754081"/>
                <a:gd name="connsiteY50" fmla="*/ 399275 h 796480"/>
                <a:gd name="connsiteX51" fmla="*/ 1919826 w 5754081"/>
                <a:gd name="connsiteY51" fmla="*/ 399275 h 796480"/>
                <a:gd name="connsiteX52" fmla="*/ 1919826 w 5754081"/>
                <a:gd name="connsiteY52" fmla="*/ 388931 h 796480"/>
                <a:gd name="connsiteX53" fmla="*/ 1868107 w 5754081"/>
                <a:gd name="connsiteY53" fmla="*/ 388931 h 796480"/>
                <a:gd name="connsiteX54" fmla="*/ 1868107 w 5754081"/>
                <a:gd name="connsiteY54" fmla="*/ 368243 h 796480"/>
                <a:gd name="connsiteX55" fmla="*/ 1843281 w 5754081"/>
                <a:gd name="connsiteY55" fmla="*/ 368243 h 796480"/>
                <a:gd name="connsiteX56" fmla="*/ 1843281 w 5754081"/>
                <a:gd name="connsiteY56" fmla="*/ 347555 h 796480"/>
                <a:gd name="connsiteX57" fmla="*/ 1696398 w 5754081"/>
                <a:gd name="connsiteY57" fmla="*/ 347555 h 796480"/>
                <a:gd name="connsiteX58" fmla="*/ 1696398 w 5754081"/>
                <a:gd name="connsiteY58" fmla="*/ 339280 h 796480"/>
                <a:gd name="connsiteX59" fmla="*/ 1613647 w 5754081"/>
                <a:gd name="connsiteY59" fmla="*/ 339280 h 796480"/>
                <a:gd name="connsiteX60" fmla="*/ 1613647 w 5754081"/>
                <a:gd name="connsiteY60" fmla="*/ 324799 h 796480"/>
                <a:gd name="connsiteX61" fmla="*/ 1561928 w 5754081"/>
                <a:gd name="connsiteY61" fmla="*/ 324799 h 796480"/>
                <a:gd name="connsiteX62" fmla="*/ 1561928 w 5754081"/>
                <a:gd name="connsiteY62" fmla="*/ 299973 h 796480"/>
                <a:gd name="connsiteX63" fmla="*/ 1510208 w 5754081"/>
                <a:gd name="connsiteY63" fmla="*/ 299973 h 796480"/>
                <a:gd name="connsiteX64" fmla="*/ 1510208 w 5754081"/>
                <a:gd name="connsiteY64" fmla="*/ 285492 h 796480"/>
                <a:gd name="connsiteX65" fmla="*/ 1466764 w 5754081"/>
                <a:gd name="connsiteY65" fmla="*/ 285492 h 796480"/>
                <a:gd name="connsiteX66" fmla="*/ 1466764 w 5754081"/>
                <a:gd name="connsiteY66" fmla="*/ 260667 h 796480"/>
                <a:gd name="connsiteX67" fmla="*/ 1417113 w 5754081"/>
                <a:gd name="connsiteY67" fmla="*/ 260667 h 796480"/>
                <a:gd name="connsiteX68" fmla="*/ 1417113 w 5754081"/>
                <a:gd name="connsiteY68" fmla="*/ 244116 h 796480"/>
                <a:gd name="connsiteX69" fmla="*/ 1386081 w 5754081"/>
                <a:gd name="connsiteY69" fmla="*/ 244116 h 796480"/>
                <a:gd name="connsiteX70" fmla="*/ 1386081 w 5754081"/>
                <a:gd name="connsiteY70" fmla="*/ 231704 h 796480"/>
                <a:gd name="connsiteX71" fmla="*/ 1288849 w 5754081"/>
                <a:gd name="connsiteY71" fmla="*/ 231704 h 796480"/>
                <a:gd name="connsiteX72" fmla="*/ 1288849 w 5754081"/>
                <a:gd name="connsiteY72" fmla="*/ 204809 h 796480"/>
                <a:gd name="connsiteX73" fmla="*/ 1232992 w 5754081"/>
                <a:gd name="connsiteY73" fmla="*/ 204809 h 796480"/>
                <a:gd name="connsiteX74" fmla="*/ 1232992 w 5754081"/>
                <a:gd name="connsiteY74" fmla="*/ 186190 h 796480"/>
                <a:gd name="connsiteX75" fmla="*/ 1096452 w 5754081"/>
                <a:gd name="connsiteY75" fmla="*/ 186190 h 796480"/>
                <a:gd name="connsiteX76" fmla="*/ 1096452 w 5754081"/>
                <a:gd name="connsiteY76" fmla="*/ 175847 h 796480"/>
                <a:gd name="connsiteX77" fmla="*/ 951638 w 5754081"/>
                <a:gd name="connsiteY77" fmla="*/ 175847 h 796480"/>
                <a:gd name="connsiteX78" fmla="*/ 951638 w 5754081"/>
                <a:gd name="connsiteY78" fmla="*/ 165503 h 796480"/>
                <a:gd name="connsiteX79" fmla="*/ 873024 w 5754081"/>
                <a:gd name="connsiteY79" fmla="*/ 165503 h 796480"/>
                <a:gd name="connsiteX80" fmla="*/ 873024 w 5754081"/>
                <a:gd name="connsiteY80" fmla="*/ 142746 h 796480"/>
                <a:gd name="connsiteX81" fmla="*/ 810961 w 5754081"/>
                <a:gd name="connsiteY81" fmla="*/ 142746 h 796480"/>
                <a:gd name="connsiteX82" fmla="*/ 810961 w 5754081"/>
                <a:gd name="connsiteY82" fmla="*/ 126196 h 796480"/>
                <a:gd name="connsiteX83" fmla="*/ 697178 w 5754081"/>
                <a:gd name="connsiteY83" fmla="*/ 126196 h 796480"/>
                <a:gd name="connsiteX84" fmla="*/ 697178 w 5754081"/>
                <a:gd name="connsiteY84" fmla="*/ 111714 h 796480"/>
                <a:gd name="connsiteX85" fmla="*/ 622702 w 5754081"/>
                <a:gd name="connsiteY85" fmla="*/ 111714 h 796480"/>
                <a:gd name="connsiteX86" fmla="*/ 622702 w 5754081"/>
                <a:gd name="connsiteY86" fmla="*/ 88958 h 796480"/>
                <a:gd name="connsiteX87" fmla="*/ 585464 w 5754081"/>
                <a:gd name="connsiteY87" fmla="*/ 88958 h 796480"/>
                <a:gd name="connsiteX88" fmla="*/ 585464 w 5754081"/>
                <a:gd name="connsiteY88" fmla="*/ 62064 h 796480"/>
                <a:gd name="connsiteX89" fmla="*/ 527538 w 5754081"/>
                <a:gd name="connsiteY89" fmla="*/ 62064 h 796480"/>
                <a:gd name="connsiteX90" fmla="*/ 527538 w 5754081"/>
                <a:gd name="connsiteY90" fmla="*/ 41376 h 796480"/>
                <a:gd name="connsiteX91" fmla="*/ 155158 w 5754081"/>
                <a:gd name="connsiteY91" fmla="*/ 41376 h 796480"/>
                <a:gd name="connsiteX92" fmla="*/ 155158 w 5754081"/>
                <a:gd name="connsiteY92" fmla="*/ 20688 h 796480"/>
                <a:gd name="connsiteX93" fmla="*/ 0 w 5754081"/>
                <a:gd name="connsiteY93" fmla="*/ 20688 h 796480"/>
                <a:gd name="connsiteX94" fmla="*/ 0 w 5754081"/>
                <a:gd name="connsiteY94" fmla="*/ 0 h 79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754081" h="796480">
                  <a:moveTo>
                    <a:pt x="5754081" y="796480"/>
                  </a:moveTo>
                  <a:lnTo>
                    <a:pt x="5486400" y="796480"/>
                  </a:lnTo>
                  <a:lnTo>
                    <a:pt x="5486400" y="777861"/>
                  </a:lnTo>
                  <a:lnTo>
                    <a:pt x="5176083" y="777861"/>
                  </a:lnTo>
                  <a:lnTo>
                    <a:pt x="5176083" y="753036"/>
                  </a:lnTo>
                  <a:lnTo>
                    <a:pt x="4718883" y="753036"/>
                  </a:lnTo>
                  <a:lnTo>
                    <a:pt x="4718883" y="732348"/>
                  </a:lnTo>
                  <a:lnTo>
                    <a:pt x="4383741" y="732348"/>
                  </a:lnTo>
                  <a:lnTo>
                    <a:pt x="4389947" y="726142"/>
                  </a:lnTo>
                  <a:lnTo>
                    <a:pt x="4050668" y="726142"/>
                  </a:lnTo>
                  <a:lnTo>
                    <a:pt x="4050668" y="717867"/>
                  </a:lnTo>
                  <a:lnTo>
                    <a:pt x="3914128" y="717867"/>
                  </a:lnTo>
                  <a:lnTo>
                    <a:pt x="3914128" y="705454"/>
                  </a:lnTo>
                  <a:lnTo>
                    <a:pt x="3849996" y="705454"/>
                  </a:lnTo>
                  <a:lnTo>
                    <a:pt x="3849996" y="688904"/>
                  </a:lnTo>
                  <a:lnTo>
                    <a:pt x="3674150" y="688904"/>
                  </a:lnTo>
                  <a:lnTo>
                    <a:pt x="3674150" y="678560"/>
                  </a:lnTo>
                  <a:lnTo>
                    <a:pt x="3541748" y="678560"/>
                  </a:lnTo>
                  <a:lnTo>
                    <a:pt x="3541748" y="670285"/>
                  </a:lnTo>
                  <a:lnTo>
                    <a:pt x="3479685" y="670285"/>
                  </a:lnTo>
                  <a:lnTo>
                    <a:pt x="3475547" y="666147"/>
                  </a:lnTo>
                  <a:lnTo>
                    <a:pt x="3440378" y="666147"/>
                  </a:lnTo>
                  <a:lnTo>
                    <a:pt x="3440378" y="639253"/>
                  </a:lnTo>
                  <a:lnTo>
                    <a:pt x="3173506" y="639253"/>
                  </a:lnTo>
                  <a:lnTo>
                    <a:pt x="3173506" y="622703"/>
                  </a:lnTo>
                  <a:lnTo>
                    <a:pt x="3032829" y="622703"/>
                  </a:lnTo>
                  <a:lnTo>
                    <a:pt x="3032829" y="610290"/>
                  </a:lnTo>
                  <a:lnTo>
                    <a:pt x="2943871" y="610290"/>
                  </a:lnTo>
                  <a:lnTo>
                    <a:pt x="2943871" y="591671"/>
                  </a:lnTo>
                  <a:lnTo>
                    <a:pt x="2900427" y="591671"/>
                  </a:lnTo>
                  <a:lnTo>
                    <a:pt x="2900427" y="562708"/>
                  </a:lnTo>
                  <a:lnTo>
                    <a:pt x="2834226" y="562708"/>
                  </a:lnTo>
                  <a:lnTo>
                    <a:pt x="2834226" y="542020"/>
                  </a:lnTo>
                  <a:lnTo>
                    <a:pt x="2598385" y="542020"/>
                  </a:lnTo>
                  <a:lnTo>
                    <a:pt x="2598385" y="531676"/>
                  </a:lnTo>
                  <a:lnTo>
                    <a:pt x="2523909" y="531676"/>
                  </a:lnTo>
                  <a:lnTo>
                    <a:pt x="2523909" y="517195"/>
                  </a:lnTo>
                  <a:lnTo>
                    <a:pt x="2445296" y="517195"/>
                  </a:lnTo>
                  <a:lnTo>
                    <a:pt x="2445296" y="517195"/>
                  </a:lnTo>
                  <a:lnTo>
                    <a:pt x="2416333" y="517195"/>
                  </a:lnTo>
                  <a:lnTo>
                    <a:pt x="2416333" y="471682"/>
                  </a:lnTo>
                  <a:lnTo>
                    <a:pt x="2358407" y="471682"/>
                  </a:lnTo>
                  <a:lnTo>
                    <a:pt x="2358407" y="457200"/>
                  </a:lnTo>
                  <a:lnTo>
                    <a:pt x="2223937" y="457200"/>
                  </a:lnTo>
                  <a:lnTo>
                    <a:pt x="2221868" y="455131"/>
                  </a:lnTo>
                  <a:lnTo>
                    <a:pt x="2106016" y="455131"/>
                  </a:lnTo>
                  <a:lnTo>
                    <a:pt x="2106016" y="430306"/>
                  </a:lnTo>
                  <a:lnTo>
                    <a:pt x="2041884" y="430306"/>
                  </a:lnTo>
                  <a:lnTo>
                    <a:pt x="2041884" y="422031"/>
                  </a:lnTo>
                  <a:lnTo>
                    <a:pt x="1975683" y="422031"/>
                  </a:lnTo>
                  <a:lnTo>
                    <a:pt x="1975683" y="399275"/>
                  </a:lnTo>
                  <a:lnTo>
                    <a:pt x="1919826" y="399275"/>
                  </a:lnTo>
                  <a:lnTo>
                    <a:pt x="1919826" y="388931"/>
                  </a:lnTo>
                  <a:lnTo>
                    <a:pt x="1868107" y="388931"/>
                  </a:lnTo>
                  <a:lnTo>
                    <a:pt x="1868107" y="368243"/>
                  </a:lnTo>
                  <a:lnTo>
                    <a:pt x="1843281" y="368243"/>
                  </a:lnTo>
                  <a:lnTo>
                    <a:pt x="1843281" y="347555"/>
                  </a:lnTo>
                  <a:lnTo>
                    <a:pt x="1696398" y="347555"/>
                  </a:lnTo>
                  <a:lnTo>
                    <a:pt x="1696398" y="339280"/>
                  </a:lnTo>
                  <a:lnTo>
                    <a:pt x="1613647" y="339280"/>
                  </a:lnTo>
                  <a:lnTo>
                    <a:pt x="1613647" y="324799"/>
                  </a:lnTo>
                  <a:lnTo>
                    <a:pt x="1561928" y="324799"/>
                  </a:lnTo>
                  <a:lnTo>
                    <a:pt x="1561928" y="299973"/>
                  </a:lnTo>
                  <a:lnTo>
                    <a:pt x="1510208" y="299973"/>
                  </a:lnTo>
                  <a:lnTo>
                    <a:pt x="1510208" y="285492"/>
                  </a:lnTo>
                  <a:lnTo>
                    <a:pt x="1466764" y="285492"/>
                  </a:lnTo>
                  <a:lnTo>
                    <a:pt x="1466764" y="260667"/>
                  </a:lnTo>
                  <a:lnTo>
                    <a:pt x="1417113" y="260667"/>
                  </a:lnTo>
                  <a:lnTo>
                    <a:pt x="1417113" y="244116"/>
                  </a:lnTo>
                  <a:lnTo>
                    <a:pt x="1386081" y="244116"/>
                  </a:lnTo>
                  <a:lnTo>
                    <a:pt x="1386081" y="231704"/>
                  </a:lnTo>
                  <a:lnTo>
                    <a:pt x="1288849" y="231704"/>
                  </a:lnTo>
                  <a:lnTo>
                    <a:pt x="1288849" y="204809"/>
                  </a:lnTo>
                  <a:lnTo>
                    <a:pt x="1232992" y="204809"/>
                  </a:lnTo>
                  <a:lnTo>
                    <a:pt x="1232992" y="186190"/>
                  </a:lnTo>
                  <a:lnTo>
                    <a:pt x="1096452" y="186190"/>
                  </a:lnTo>
                  <a:lnTo>
                    <a:pt x="1096452" y="175847"/>
                  </a:lnTo>
                  <a:lnTo>
                    <a:pt x="951638" y="175847"/>
                  </a:lnTo>
                  <a:lnTo>
                    <a:pt x="951638" y="165503"/>
                  </a:lnTo>
                  <a:lnTo>
                    <a:pt x="873024" y="165503"/>
                  </a:lnTo>
                  <a:lnTo>
                    <a:pt x="873024" y="142746"/>
                  </a:lnTo>
                  <a:lnTo>
                    <a:pt x="810961" y="142746"/>
                  </a:lnTo>
                  <a:lnTo>
                    <a:pt x="810961" y="126196"/>
                  </a:lnTo>
                  <a:lnTo>
                    <a:pt x="697178" y="126196"/>
                  </a:lnTo>
                  <a:lnTo>
                    <a:pt x="697178" y="111714"/>
                  </a:lnTo>
                  <a:lnTo>
                    <a:pt x="622702" y="111714"/>
                  </a:lnTo>
                  <a:lnTo>
                    <a:pt x="622702" y="88958"/>
                  </a:lnTo>
                  <a:lnTo>
                    <a:pt x="585464" y="88958"/>
                  </a:lnTo>
                  <a:lnTo>
                    <a:pt x="585464" y="62064"/>
                  </a:lnTo>
                  <a:lnTo>
                    <a:pt x="527538" y="62064"/>
                  </a:lnTo>
                  <a:lnTo>
                    <a:pt x="527538" y="41376"/>
                  </a:lnTo>
                  <a:lnTo>
                    <a:pt x="155158" y="41376"/>
                  </a:lnTo>
                  <a:lnTo>
                    <a:pt x="155158" y="20688"/>
                  </a:lnTo>
                  <a:lnTo>
                    <a:pt x="0" y="20688"/>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41" name="Freeform: Shape 440">
              <a:extLst>
                <a:ext uri="{FF2B5EF4-FFF2-40B4-BE49-F238E27FC236}">
                  <a16:creationId xmlns:a16="http://schemas.microsoft.com/office/drawing/2014/main" id="{11A5F489-408A-9F28-A054-F56DAC9BA93C}"/>
                </a:ext>
              </a:extLst>
            </p:cNvPr>
            <p:cNvSpPr/>
            <p:nvPr/>
          </p:nvSpPr>
          <p:spPr bwMode="auto">
            <a:xfrm>
              <a:off x="6751957" y="2179957"/>
              <a:ext cx="2687572" cy="132119"/>
            </a:xfrm>
            <a:custGeom>
              <a:avLst/>
              <a:gdLst>
                <a:gd name="connsiteX0" fmla="*/ 0 w 2687572"/>
                <a:gd name="connsiteY0" fmla="*/ 0 h 132119"/>
                <a:gd name="connsiteX1" fmla="*/ 591057 w 2687572"/>
                <a:gd name="connsiteY1" fmla="*/ 0 h 132119"/>
                <a:gd name="connsiteX2" fmla="*/ 598011 w 2687572"/>
                <a:gd name="connsiteY2" fmla="*/ 6954 h 132119"/>
                <a:gd name="connsiteX3" fmla="*/ 695362 w 2687572"/>
                <a:gd name="connsiteY3" fmla="*/ 6954 h 132119"/>
                <a:gd name="connsiteX4" fmla="*/ 695362 w 2687572"/>
                <a:gd name="connsiteY4" fmla="*/ 20861 h 132119"/>
                <a:gd name="connsiteX5" fmla="*/ 865725 w 2687572"/>
                <a:gd name="connsiteY5" fmla="*/ 20861 h 132119"/>
                <a:gd name="connsiteX6" fmla="*/ 865725 w 2687572"/>
                <a:gd name="connsiteY6" fmla="*/ 38245 h 132119"/>
                <a:gd name="connsiteX7" fmla="*/ 994367 w 2687572"/>
                <a:gd name="connsiteY7" fmla="*/ 38245 h 132119"/>
                <a:gd name="connsiteX8" fmla="*/ 1001321 w 2687572"/>
                <a:gd name="connsiteY8" fmla="*/ 45199 h 132119"/>
                <a:gd name="connsiteX9" fmla="*/ 1074333 w 2687572"/>
                <a:gd name="connsiteY9" fmla="*/ 45199 h 132119"/>
                <a:gd name="connsiteX10" fmla="*/ 1074333 w 2687572"/>
                <a:gd name="connsiteY10" fmla="*/ 76490 h 132119"/>
                <a:gd name="connsiteX11" fmla="*/ 1401153 w 2687572"/>
                <a:gd name="connsiteY11" fmla="*/ 76490 h 132119"/>
                <a:gd name="connsiteX12" fmla="*/ 1404630 w 2687572"/>
                <a:gd name="connsiteY12" fmla="*/ 76490 h 132119"/>
                <a:gd name="connsiteX13" fmla="*/ 1953965 w 2687572"/>
                <a:gd name="connsiteY13" fmla="*/ 76490 h 132119"/>
                <a:gd name="connsiteX14" fmla="*/ 1953965 w 2687572"/>
                <a:gd name="connsiteY14" fmla="*/ 107781 h 132119"/>
                <a:gd name="connsiteX15" fmla="*/ 2214726 w 2687572"/>
                <a:gd name="connsiteY15" fmla="*/ 107781 h 132119"/>
                <a:gd name="connsiteX16" fmla="*/ 2214726 w 2687572"/>
                <a:gd name="connsiteY16" fmla="*/ 132119 h 132119"/>
                <a:gd name="connsiteX17" fmla="*/ 2687572 w 2687572"/>
                <a:gd name="connsiteY17" fmla="*/ 132119 h 13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87572" h="132119">
                  <a:moveTo>
                    <a:pt x="0" y="0"/>
                  </a:moveTo>
                  <a:lnTo>
                    <a:pt x="591057" y="0"/>
                  </a:lnTo>
                  <a:lnTo>
                    <a:pt x="598011" y="6954"/>
                  </a:lnTo>
                  <a:lnTo>
                    <a:pt x="695362" y="6954"/>
                  </a:lnTo>
                  <a:lnTo>
                    <a:pt x="695362" y="20861"/>
                  </a:lnTo>
                  <a:lnTo>
                    <a:pt x="865725" y="20861"/>
                  </a:lnTo>
                  <a:lnTo>
                    <a:pt x="865725" y="38245"/>
                  </a:lnTo>
                  <a:lnTo>
                    <a:pt x="994367" y="38245"/>
                  </a:lnTo>
                  <a:lnTo>
                    <a:pt x="1001321" y="45199"/>
                  </a:lnTo>
                  <a:lnTo>
                    <a:pt x="1074333" y="45199"/>
                  </a:lnTo>
                  <a:lnTo>
                    <a:pt x="1074333" y="76490"/>
                  </a:lnTo>
                  <a:lnTo>
                    <a:pt x="1401153" y="76490"/>
                  </a:lnTo>
                  <a:lnTo>
                    <a:pt x="1404630" y="76490"/>
                  </a:lnTo>
                  <a:lnTo>
                    <a:pt x="1953965" y="76490"/>
                  </a:lnTo>
                  <a:lnTo>
                    <a:pt x="1953965" y="107781"/>
                  </a:lnTo>
                  <a:lnTo>
                    <a:pt x="2214726" y="107781"/>
                  </a:lnTo>
                  <a:lnTo>
                    <a:pt x="2214726" y="132119"/>
                  </a:lnTo>
                  <a:lnTo>
                    <a:pt x="2687572" y="132119"/>
                  </a:lnTo>
                </a:path>
              </a:pathLst>
            </a:custGeom>
            <a:noFill/>
            <a:ln w="28575">
              <a:solidFill>
                <a:schemeClr val="accent3"/>
              </a:solidFill>
              <a:miter lim="800000"/>
              <a:headEnd/>
              <a:tailEnd/>
            </a:ln>
          </p:spPr>
          <p:txBody>
            <a:bodyPr rtlCol="0" anchor="ctr"/>
            <a:lstStyle/>
            <a:p>
              <a:pPr algn="ctr"/>
              <a:endParaRPr lang="en-US" dirty="0"/>
            </a:p>
          </p:txBody>
        </p:sp>
      </p:grpSp>
      <p:cxnSp>
        <p:nvCxnSpPr>
          <p:cNvPr id="449" name="Straight Connector 448">
            <a:extLst>
              <a:ext uri="{FF2B5EF4-FFF2-40B4-BE49-F238E27FC236}">
                <a16:creationId xmlns:a16="http://schemas.microsoft.com/office/drawing/2014/main" id="{7DDD8283-0FBE-6518-68EF-F481099F7CE1}"/>
              </a:ext>
            </a:extLst>
          </p:cNvPr>
          <p:cNvCxnSpPr>
            <a:cxnSpLocks/>
          </p:cNvCxnSpPr>
          <p:nvPr/>
        </p:nvCxnSpPr>
        <p:spPr bwMode="auto">
          <a:xfrm>
            <a:off x="8560475" y="2342048"/>
            <a:ext cx="0" cy="74246"/>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69E88FCC-0410-8BD1-BF4D-5465739D6272}"/>
              </a:ext>
            </a:extLst>
          </p:cNvPr>
          <p:cNvCxnSpPr>
            <a:cxnSpLocks/>
          </p:cNvCxnSpPr>
          <p:nvPr/>
        </p:nvCxnSpPr>
        <p:spPr bwMode="auto">
          <a:xfrm>
            <a:off x="8596705" y="2342048"/>
            <a:ext cx="0" cy="74246"/>
          </a:xfrm>
          <a:prstGeom prst="line">
            <a:avLst/>
          </a:prstGeom>
          <a:noFill/>
          <a:ln w="57150"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8987E53E-C0F3-7657-D466-7B775D93BF04}"/>
              </a:ext>
            </a:extLst>
          </p:cNvPr>
          <p:cNvCxnSpPr>
            <a:cxnSpLocks/>
          </p:cNvCxnSpPr>
          <p:nvPr/>
        </p:nvCxnSpPr>
        <p:spPr bwMode="auto">
          <a:xfrm>
            <a:off x="8654410" y="2369583"/>
            <a:ext cx="0" cy="74246"/>
          </a:xfrm>
          <a:prstGeom prst="line">
            <a:avLst/>
          </a:prstGeom>
          <a:noFill/>
          <a:ln w="57150" cap="flat" cmpd="sng" algn="ctr">
            <a:solidFill>
              <a:schemeClr val="accent3"/>
            </a:solidFill>
            <a:prstDash val="solid"/>
            <a:round/>
            <a:headEnd type="none" w="med" len="med"/>
            <a:tailEnd type="none" w="med" len="med"/>
          </a:ln>
          <a:effectLst/>
        </p:spPr>
      </p:cxnSp>
      <p:sp>
        <p:nvSpPr>
          <p:cNvPr id="453" name="Rectangle 452">
            <a:extLst>
              <a:ext uri="{FF2B5EF4-FFF2-40B4-BE49-F238E27FC236}">
                <a16:creationId xmlns:a16="http://schemas.microsoft.com/office/drawing/2014/main" id="{66CBD666-3401-8B53-A6A6-9C72ACC43291}"/>
              </a:ext>
            </a:extLst>
          </p:cNvPr>
          <p:cNvSpPr/>
          <p:nvPr/>
        </p:nvSpPr>
        <p:spPr bwMode="auto">
          <a:xfrm>
            <a:off x="8664912" y="2374625"/>
            <a:ext cx="193217" cy="7424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4" name="Rectangle 453">
            <a:extLst>
              <a:ext uri="{FF2B5EF4-FFF2-40B4-BE49-F238E27FC236}">
                <a16:creationId xmlns:a16="http://schemas.microsoft.com/office/drawing/2014/main" id="{11EB8D5C-E6B6-0BE6-9211-526D89B62F69}"/>
              </a:ext>
            </a:extLst>
          </p:cNvPr>
          <p:cNvSpPr/>
          <p:nvPr/>
        </p:nvSpPr>
        <p:spPr bwMode="auto">
          <a:xfrm>
            <a:off x="8837869" y="2382748"/>
            <a:ext cx="129209" cy="7424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5" name="Rectangle 454">
            <a:extLst>
              <a:ext uri="{FF2B5EF4-FFF2-40B4-BE49-F238E27FC236}">
                <a16:creationId xmlns:a16="http://schemas.microsoft.com/office/drawing/2014/main" id="{F350FEE7-385C-AA28-0CC1-6CBDE58B16D5}"/>
              </a:ext>
            </a:extLst>
          </p:cNvPr>
          <p:cNvSpPr/>
          <p:nvPr/>
        </p:nvSpPr>
        <p:spPr bwMode="auto">
          <a:xfrm>
            <a:off x="8948798" y="2391146"/>
            <a:ext cx="588081" cy="7424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6" name="Rectangle 455">
            <a:extLst>
              <a:ext uri="{FF2B5EF4-FFF2-40B4-BE49-F238E27FC236}">
                <a16:creationId xmlns:a16="http://schemas.microsoft.com/office/drawing/2014/main" id="{62F77958-3FBA-8447-B843-BA6793A2A46D}"/>
              </a:ext>
            </a:extLst>
          </p:cNvPr>
          <p:cNvSpPr/>
          <p:nvPr/>
        </p:nvSpPr>
        <p:spPr bwMode="auto">
          <a:xfrm>
            <a:off x="9526130" y="2413330"/>
            <a:ext cx="261688" cy="7424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7" name="Rectangle 456">
            <a:extLst>
              <a:ext uri="{FF2B5EF4-FFF2-40B4-BE49-F238E27FC236}">
                <a16:creationId xmlns:a16="http://schemas.microsoft.com/office/drawing/2014/main" id="{E3292521-528E-1226-F74A-DFA9D95FCF2A}"/>
              </a:ext>
            </a:extLst>
          </p:cNvPr>
          <p:cNvSpPr/>
          <p:nvPr/>
        </p:nvSpPr>
        <p:spPr bwMode="auto">
          <a:xfrm>
            <a:off x="9785320" y="2434187"/>
            <a:ext cx="467619" cy="7424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076517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2" name="Group 491">
            <a:extLst>
              <a:ext uri="{FF2B5EF4-FFF2-40B4-BE49-F238E27FC236}">
                <a16:creationId xmlns:a16="http://schemas.microsoft.com/office/drawing/2014/main" id="{63FC9AB1-5AF0-3392-8230-4A4168EE1A82}"/>
              </a:ext>
            </a:extLst>
          </p:cNvPr>
          <p:cNvGrpSpPr/>
          <p:nvPr/>
        </p:nvGrpSpPr>
        <p:grpSpPr>
          <a:xfrm>
            <a:off x="1494591" y="1645389"/>
            <a:ext cx="7646100" cy="267570"/>
            <a:chOff x="1607879" y="1916306"/>
            <a:chExt cx="7646100" cy="267570"/>
          </a:xfrm>
        </p:grpSpPr>
        <p:sp>
          <p:nvSpPr>
            <p:cNvPr id="41" name="Freeform: Shape 40">
              <a:extLst>
                <a:ext uri="{FF2B5EF4-FFF2-40B4-BE49-F238E27FC236}">
                  <a16:creationId xmlns:a16="http://schemas.microsoft.com/office/drawing/2014/main" id="{548EDAFC-9E48-15BC-BCB1-DBDBDC68E9B8}"/>
                </a:ext>
              </a:extLst>
            </p:cNvPr>
            <p:cNvSpPr/>
            <p:nvPr/>
          </p:nvSpPr>
          <p:spPr bwMode="auto">
            <a:xfrm>
              <a:off x="1607879" y="1916306"/>
              <a:ext cx="4549630" cy="198714"/>
            </a:xfrm>
            <a:custGeom>
              <a:avLst/>
              <a:gdLst>
                <a:gd name="connsiteX0" fmla="*/ 5300796 w 5300796"/>
                <a:gd name="connsiteY0" fmla="*/ 209467 h 209467"/>
                <a:gd name="connsiteX1" fmla="*/ 4059459 w 5300796"/>
                <a:gd name="connsiteY1" fmla="*/ 209467 h 209467"/>
                <a:gd name="connsiteX2" fmla="*/ 4069676 w 5300796"/>
                <a:gd name="connsiteY2" fmla="*/ 199250 h 209467"/>
                <a:gd name="connsiteX3" fmla="*/ 3919830 w 5300796"/>
                <a:gd name="connsiteY3" fmla="*/ 199250 h 209467"/>
                <a:gd name="connsiteX4" fmla="*/ 3919830 w 5300796"/>
                <a:gd name="connsiteY4" fmla="*/ 165194 h 209467"/>
                <a:gd name="connsiteX5" fmla="*/ 3877260 w 5300796"/>
                <a:gd name="connsiteY5" fmla="*/ 165194 h 209467"/>
                <a:gd name="connsiteX6" fmla="*/ 3877260 w 5300796"/>
                <a:gd name="connsiteY6" fmla="*/ 156680 h 209467"/>
                <a:gd name="connsiteX7" fmla="*/ 3325555 w 5300796"/>
                <a:gd name="connsiteY7" fmla="*/ 156680 h 209467"/>
                <a:gd name="connsiteX8" fmla="*/ 3325555 w 5300796"/>
                <a:gd name="connsiteY8" fmla="*/ 151572 h 209467"/>
                <a:gd name="connsiteX9" fmla="*/ 3049703 w 5300796"/>
                <a:gd name="connsiteY9" fmla="*/ 151572 h 209467"/>
                <a:gd name="connsiteX10" fmla="*/ 3049703 w 5300796"/>
                <a:gd name="connsiteY10" fmla="*/ 139652 h 209467"/>
                <a:gd name="connsiteX11" fmla="*/ 2729578 w 5300796"/>
                <a:gd name="connsiteY11" fmla="*/ 139652 h 209467"/>
                <a:gd name="connsiteX12" fmla="*/ 2729578 w 5300796"/>
                <a:gd name="connsiteY12" fmla="*/ 122624 h 209467"/>
                <a:gd name="connsiteX13" fmla="*/ 2480970 w 5300796"/>
                <a:gd name="connsiteY13" fmla="*/ 122624 h 209467"/>
                <a:gd name="connsiteX14" fmla="*/ 2480970 w 5300796"/>
                <a:gd name="connsiteY14" fmla="*/ 110705 h 209467"/>
                <a:gd name="connsiteX15" fmla="*/ 2366883 w 5300796"/>
                <a:gd name="connsiteY15" fmla="*/ 110705 h 209467"/>
                <a:gd name="connsiteX16" fmla="*/ 2366883 w 5300796"/>
                <a:gd name="connsiteY16" fmla="*/ 110705 h 209467"/>
                <a:gd name="connsiteX17" fmla="*/ 2119978 w 5300796"/>
                <a:gd name="connsiteY17" fmla="*/ 110705 h 209467"/>
                <a:gd name="connsiteX18" fmla="*/ 2119978 w 5300796"/>
                <a:gd name="connsiteY18" fmla="*/ 95379 h 209467"/>
                <a:gd name="connsiteX19" fmla="*/ 1798150 w 5300796"/>
                <a:gd name="connsiteY19" fmla="*/ 95379 h 209467"/>
                <a:gd name="connsiteX20" fmla="*/ 1791339 w 5300796"/>
                <a:gd name="connsiteY20" fmla="*/ 88568 h 209467"/>
                <a:gd name="connsiteX21" fmla="*/ 1684063 w 5300796"/>
                <a:gd name="connsiteY21" fmla="*/ 88568 h 209467"/>
                <a:gd name="connsiteX22" fmla="*/ 1684063 w 5300796"/>
                <a:gd name="connsiteY22" fmla="*/ 71540 h 209467"/>
                <a:gd name="connsiteX23" fmla="*/ 1372452 w 5300796"/>
                <a:gd name="connsiteY23" fmla="*/ 71540 h 209467"/>
                <a:gd name="connsiteX24" fmla="*/ 1372452 w 5300796"/>
                <a:gd name="connsiteY24" fmla="*/ 66432 h 209467"/>
                <a:gd name="connsiteX25" fmla="*/ 1236228 w 5300796"/>
                <a:gd name="connsiteY25" fmla="*/ 66432 h 209467"/>
                <a:gd name="connsiteX26" fmla="*/ 1236228 w 5300796"/>
                <a:gd name="connsiteY26" fmla="*/ 49404 h 209467"/>
                <a:gd name="connsiteX27" fmla="*/ 1088085 w 5300796"/>
                <a:gd name="connsiteY27" fmla="*/ 49404 h 209467"/>
                <a:gd name="connsiteX28" fmla="*/ 1088085 w 5300796"/>
                <a:gd name="connsiteY28" fmla="*/ 35782 h 209467"/>
                <a:gd name="connsiteX29" fmla="*/ 900778 w 5300796"/>
                <a:gd name="connsiteY29" fmla="*/ 35782 h 209467"/>
                <a:gd name="connsiteX30" fmla="*/ 900778 w 5300796"/>
                <a:gd name="connsiteY30" fmla="*/ 28970 h 209467"/>
                <a:gd name="connsiteX31" fmla="*/ 820747 w 5300796"/>
                <a:gd name="connsiteY31" fmla="*/ 28970 h 209467"/>
                <a:gd name="connsiteX32" fmla="*/ 815638 w 5300796"/>
                <a:gd name="connsiteY32" fmla="*/ 23861 h 209467"/>
                <a:gd name="connsiteX33" fmla="*/ 808827 w 5300796"/>
                <a:gd name="connsiteY33" fmla="*/ 23 h 209467"/>
                <a:gd name="connsiteX34" fmla="*/ 0 w 5300796"/>
                <a:gd name="connsiteY34" fmla="*/ 23 h 209467"/>
                <a:gd name="connsiteX0" fmla="*/ 4688748 w 4688748"/>
                <a:gd name="connsiteY0" fmla="*/ 212833 h 212833"/>
                <a:gd name="connsiteX1" fmla="*/ 4059459 w 4688748"/>
                <a:gd name="connsiteY1" fmla="*/ 209467 h 212833"/>
                <a:gd name="connsiteX2" fmla="*/ 4069676 w 4688748"/>
                <a:gd name="connsiteY2" fmla="*/ 199250 h 212833"/>
                <a:gd name="connsiteX3" fmla="*/ 3919830 w 4688748"/>
                <a:gd name="connsiteY3" fmla="*/ 199250 h 212833"/>
                <a:gd name="connsiteX4" fmla="*/ 3919830 w 4688748"/>
                <a:gd name="connsiteY4" fmla="*/ 165194 h 212833"/>
                <a:gd name="connsiteX5" fmla="*/ 3877260 w 4688748"/>
                <a:gd name="connsiteY5" fmla="*/ 165194 h 212833"/>
                <a:gd name="connsiteX6" fmla="*/ 3877260 w 4688748"/>
                <a:gd name="connsiteY6" fmla="*/ 156680 h 212833"/>
                <a:gd name="connsiteX7" fmla="*/ 3325555 w 4688748"/>
                <a:gd name="connsiteY7" fmla="*/ 156680 h 212833"/>
                <a:gd name="connsiteX8" fmla="*/ 3325555 w 4688748"/>
                <a:gd name="connsiteY8" fmla="*/ 151572 h 212833"/>
                <a:gd name="connsiteX9" fmla="*/ 3049703 w 4688748"/>
                <a:gd name="connsiteY9" fmla="*/ 151572 h 212833"/>
                <a:gd name="connsiteX10" fmla="*/ 3049703 w 4688748"/>
                <a:gd name="connsiteY10" fmla="*/ 139652 h 212833"/>
                <a:gd name="connsiteX11" fmla="*/ 2729578 w 4688748"/>
                <a:gd name="connsiteY11" fmla="*/ 139652 h 212833"/>
                <a:gd name="connsiteX12" fmla="*/ 2729578 w 4688748"/>
                <a:gd name="connsiteY12" fmla="*/ 122624 h 212833"/>
                <a:gd name="connsiteX13" fmla="*/ 2480970 w 4688748"/>
                <a:gd name="connsiteY13" fmla="*/ 122624 h 212833"/>
                <a:gd name="connsiteX14" fmla="*/ 2480970 w 4688748"/>
                <a:gd name="connsiteY14" fmla="*/ 110705 h 212833"/>
                <a:gd name="connsiteX15" fmla="*/ 2366883 w 4688748"/>
                <a:gd name="connsiteY15" fmla="*/ 110705 h 212833"/>
                <a:gd name="connsiteX16" fmla="*/ 2366883 w 4688748"/>
                <a:gd name="connsiteY16" fmla="*/ 110705 h 212833"/>
                <a:gd name="connsiteX17" fmla="*/ 2119978 w 4688748"/>
                <a:gd name="connsiteY17" fmla="*/ 110705 h 212833"/>
                <a:gd name="connsiteX18" fmla="*/ 2119978 w 4688748"/>
                <a:gd name="connsiteY18" fmla="*/ 95379 h 212833"/>
                <a:gd name="connsiteX19" fmla="*/ 1798150 w 4688748"/>
                <a:gd name="connsiteY19" fmla="*/ 95379 h 212833"/>
                <a:gd name="connsiteX20" fmla="*/ 1791339 w 4688748"/>
                <a:gd name="connsiteY20" fmla="*/ 88568 h 212833"/>
                <a:gd name="connsiteX21" fmla="*/ 1684063 w 4688748"/>
                <a:gd name="connsiteY21" fmla="*/ 88568 h 212833"/>
                <a:gd name="connsiteX22" fmla="*/ 1684063 w 4688748"/>
                <a:gd name="connsiteY22" fmla="*/ 71540 h 212833"/>
                <a:gd name="connsiteX23" fmla="*/ 1372452 w 4688748"/>
                <a:gd name="connsiteY23" fmla="*/ 71540 h 212833"/>
                <a:gd name="connsiteX24" fmla="*/ 1372452 w 4688748"/>
                <a:gd name="connsiteY24" fmla="*/ 66432 h 212833"/>
                <a:gd name="connsiteX25" fmla="*/ 1236228 w 4688748"/>
                <a:gd name="connsiteY25" fmla="*/ 66432 h 212833"/>
                <a:gd name="connsiteX26" fmla="*/ 1236228 w 4688748"/>
                <a:gd name="connsiteY26" fmla="*/ 49404 h 212833"/>
                <a:gd name="connsiteX27" fmla="*/ 1088085 w 4688748"/>
                <a:gd name="connsiteY27" fmla="*/ 49404 h 212833"/>
                <a:gd name="connsiteX28" fmla="*/ 1088085 w 4688748"/>
                <a:gd name="connsiteY28" fmla="*/ 35782 h 212833"/>
                <a:gd name="connsiteX29" fmla="*/ 900778 w 4688748"/>
                <a:gd name="connsiteY29" fmla="*/ 35782 h 212833"/>
                <a:gd name="connsiteX30" fmla="*/ 900778 w 4688748"/>
                <a:gd name="connsiteY30" fmla="*/ 28970 h 212833"/>
                <a:gd name="connsiteX31" fmla="*/ 820747 w 4688748"/>
                <a:gd name="connsiteY31" fmla="*/ 28970 h 212833"/>
                <a:gd name="connsiteX32" fmla="*/ 815638 w 4688748"/>
                <a:gd name="connsiteY32" fmla="*/ 23861 h 212833"/>
                <a:gd name="connsiteX33" fmla="*/ 808827 w 4688748"/>
                <a:gd name="connsiteY33" fmla="*/ 23 h 212833"/>
                <a:gd name="connsiteX34" fmla="*/ 0 w 4688748"/>
                <a:gd name="connsiteY34" fmla="*/ 23 h 212833"/>
                <a:gd name="connsiteX0" fmla="*/ 4688748 w 4688748"/>
                <a:gd name="connsiteY0" fmla="*/ 212833 h 212833"/>
                <a:gd name="connsiteX1" fmla="*/ 4059459 w 4688748"/>
                <a:gd name="connsiteY1" fmla="*/ 209467 h 212833"/>
                <a:gd name="connsiteX2" fmla="*/ 4056722 w 4688748"/>
                <a:gd name="connsiteY2" fmla="*/ 199250 h 212833"/>
                <a:gd name="connsiteX3" fmla="*/ 3919830 w 4688748"/>
                <a:gd name="connsiteY3" fmla="*/ 199250 h 212833"/>
                <a:gd name="connsiteX4" fmla="*/ 3919830 w 4688748"/>
                <a:gd name="connsiteY4" fmla="*/ 165194 h 212833"/>
                <a:gd name="connsiteX5" fmla="*/ 3877260 w 4688748"/>
                <a:gd name="connsiteY5" fmla="*/ 165194 h 212833"/>
                <a:gd name="connsiteX6" fmla="*/ 3877260 w 4688748"/>
                <a:gd name="connsiteY6" fmla="*/ 156680 h 212833"/>
                <a:gd name="connsiteX7" fmla="*/ 3325555 w 4688748"/>
                <a:gd name="connsiteY7" fmla="*/ 156680 h 212833"/>
                <a:gd name="connsiteX8" fmla="*/ 3325555 w 4688748"/>
                <a:gd name="connsiteY8" fmla="*/ 151572 h 212833"/>
                <a:gd name="connsiteX9" fmla="*/ 3049703 w 4688748"/>
                <a:gd name="connsiteY9" fmla="*/ 151572 h 212833"/>
                <a:gd name="connsiteX10" fmla="*/ 3049703 w 4688748"/>
                <a:gd name="connsiteY10" fmla="*/ 139652 h 212833"/>
                <a:gd name="connsiteX11" fmla="*/ 2729578 w 4688748"/>
                <a:gd name="connsiteY11" fmla="*/ 139652 h 212833"/>
                <a:gd name="connsiteX12" fmla="*/ 2729578 w 4688748"/>
                <a:gd name="connsiteY12" fmla="*/ 122624 h 212833"/>
                <a:gd name="connsiteX13" fmla="*/ 2480970 w 4688748"/>
                <a:gd name="connsiteY13" fmla="*/ 122624 h 212833"/>
                <a:gd name="connsiteX14" fmla="*/ 2480970 w 4688748"/>
                <a:gd name="connsiteY14" fmla="*/ 110705 h 212833"/>
                <a:gd name="connsiteX15" fmla="*/ 2366883 w 4688748"/>
                <a:gd name="connsiteY15" fmla="*/ 110705 h 212833"/>
                <a:gd name="connsiteX16" fmla="*/ 2366883 w 4688748"/>
                <a:gd name="connsiteY16" fmla="*/ 110705 h 212833"/>
                <a:gd name="connsiteX17" fmla="*/ 2119978 w 4688748"/>
                <a:gd name="connsiteY17" fmla="*/ 110705 h 212833"/>
                <a:gd name="connsiteX18" fmla="*/ 2119978 w 4688748"/>
                <a:gd name="connsiteY18" fmla="*/ 95379 h 212833"/>
                <a:gd name="connsiteX19" fmla="*/ 1798150 w 4688748"/>
                <a:gd name="connsiteY19" fmla="*/ 95379 h 212833"/>
                <a:gd name="connsiteX20" fmla="*/ 1791339 w 4688748"/>
                <a:gd name="connsiteY20" fmla="*/ 88568 h 212833"/>
                <a:gd name="connsiteX21" fmla="*/ 1684063 w 4688748"/>
                <a:gd name="connsiteY21" fmla="*/ 88568 h 212833"/>
                <a:gd name="connsiteX22" fmla="*/ 1684063 w 4688748"/>
                <a:gd name="connsiteY22" fmla="*/ 71540 h 212833"/>
                <a:gd name="connsiteX23" fmla="*/ 1372452 w 4688748"/>
                <a:gd name="connsiteY23" fmla="*/ 71540 h 212833"/>
                <a:gd name="connsiteX24" fmla="*/ 1372452 w 4688748"/>
                <a:gd name="connsiteY24" fmla="*/ 66432 h 212833"/>
                <a:gd name="connsiteX25" fmla="*/ 1236228 w 4688748"/>
                <a:gd name="connsiteY25" fmla="*/ 66432 h 212833"/>
                <a:gd name="connsiteX26" fmla="*/ 1236228 w 4688748"/>
                <a:gd name="connsiteY26" fmla="*/ 49404 h 212833"/>
                <a:gd name="connsiteX27" fmla="*/ 1088085 w 4688748"/>
                <a:gd name="connsiteY27" fmla="*/ 49404 h 212833"/>
                <a:gd name="connsiteX28" fmla="*/ 1088085 w 4688748"/>
                <a:gd name="connsiteY28" fmla="*/ 35782 h 212833"/>
                <a:gd name="connsiteX29" fmla="*/ 900778 w 4688748"/>
                <a:gd name="connsiteY29" fmla="*/ 35782 h 212833"/>
                <a:gd name="connsiteX30" fmla="*/ 900778 w 4688748"/>
                <a:gd name="connsiteY30" fmla="*/ 28970 h 212833"/>
                <a:gd name="connsiteX31" fmla="*/ 820747 w 4688748"/>
                <a:gd name="connsiteY31" fmla="*/ 28970 h 212833"/>
                <a:gd name="connsiteX32" fmla="*/ 815638 w 4688748"/>
                <a:gd name="connsiteY32" fmla="*/ 23861 h 212833"/>
                <a:gd name="connsiteX33" fmla="*/ 808827 w 4688748"/>
                <a:gd name="connsiteY33" fmla="*/ 23 h 212833"/>
                <a:gd name="connsiteX34" fmla="*/ 0 w 4688748"/>
                <a:gd name="connsiteY34" fmla="*/ 23 h 21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88748" h="212833">
                  <a:moveTo>
                    <a:pt x="4688748" y="212833"/>
                  </a:moveTo>
                  <a:lnTo>
                    <a:pt x="4059459" y="209467"/>
                  </a:lnTo>
                  <a:lnTo>
                    <a:pt x="4056722" y="199250"/>
                  </a:lnTo>
                  <a:lnTo>
                    <a:pt x="3919830" y="199250"/>
                  </a:lnTo>
                  <a:lnTo>
                    <a:pt x="3919830" y="165194"/>
                  </a:lnTo>
                  <a:lnTo>
                    <a:pt x="3877260" y="165194"/>
                  </a:lnTo>
                  <a:lnTo>
                    <a:pt x="3877260" y="156680"/>
                  </a:lnTo>
                  <a:lnTo>
                    <a:pt x="3325555" y="156680"/>
                  </a:lnTo>
                  <a:lnTo>
                    <a:pt x="3325555" y="151572"/>
                  </a:lnTo>
                  <a:lnTo>
                    <a:pt x="3049703" y="151572"/>
                  </a:lnTo>
                  <a:lnTo>
                    <a:pt x="3049703" y="139652"/>
                  </a:lnTo>
                  <a:lnTo>
                    <a:pt x="2729578" y="139652"/>
                  </a:lnTo>
                  <a:lnTo>
                    <a:pt x="2729578" y="122624"/>
                  </a:lnTo>
                  <a:lnTo>
                    <a:pt x="2480970" y="122624"/>
                  </a:lnTo>
                  <a:lnTo>
                    <a:pt x="2480970" y="110705"/>
                  </a:lnTo>
                  <a:lnTo>
                    <a:pt x="2366883" y="110705"/>
                  </a:lnTo>
                  <a:lnTo>
                    <a:pt x="2366883" y="110705"/>
                  </a:lnTo>
                  <a:lnTo>
                    <a:pt x="2119978" y="110705"/>
                  </a:lnTo>
                  <a:lnTo>
                    <a:pt x="2119978" y="95379"/>
                  </a:lnTo>
                  <a:lnTo>
                    <a:pt x="1798150" y="95379"/>
                  </a:lnTo>
                  <a:lnTo>
                    <a:pt x="1791339" y="88568"/>
                  </a:lnTo>
                  <a:lnTo>
                    <a:pt x="1684063" y="88568"/>
                  </a:lnTo>
                  <a:lnTo>
                    <a:pt x="1684063" y="71540"/>
                  </a:lnTo>
                  <a:lnTo>
                    <a:pt x="1372452" y="71540"/>
                  </a:lnTo>
                  <a:lnTo>
                    <a:pt x="1372452" y="66432"/>
                  </a:lnTo>
                  <a:lnTo>
                    <a:pt x="1236228" y="66432"/>
                  </a:lnTo>
                  <a:lnTo>
                    <a:pt x="1236228" y="49404"/>
                  </a:lnTo>
                  <a:lnTo>
                    <a:pt x="1088085" y="49404"/>
                  </a:lnTo>
                  <a:lnTo>
                    <a:pt x="1088085" y="35782"/>
                  </a:lnTo>
                  <a:lnTo>
                    <a:pt x="900778" y="35782"/>
                  </a:lnTo>
                  <a:lnTo>
                    <a:pt x="900778" y="28970"/>
                  </a:lnTo>
                  <a:lnTo>
                    <a:pt x="820747" y="28970"/>
                  </a:lnTo>
                  <a:lnTo>
                    <a:pt x="815638" y="23861"/>
                  </a:lnTo>
                  <a:cubicBezTo>
                    <a:pt x="813814" y="-1675"/>
                    <a:pt x="821901" y="23"/>
                    <a:pt x="808827" y="23"/>
                  </a:cubicBezTo>
                  <a:lnTo>
                    <a:pt x="0" y="23"/>
                  </a:lnTo>
                </a:path>
              </a:pathLst>
            </a:custGeom>
            <a:noFill/>
            <a:ln w="28575">
              <a:solidFill>
                <a:schemeClr val="accent1"/>
              </a:solidFill>
              <a:miter lim="800000"/>
              <a:headEnd/>
              <a:tailEnd/>
            </a:ln>
          </p:spPr>
          <p:txBody>
            <a:bodyPr rtlCol="0" anchor="ctr"/>
            <a:lstStyle/>
            <a:p>
              <a:pPr algn="ctr"/>
              <a:endParaRPr lang="en-US" dirty="0"/>
            </a:p>
          </p:txBody>
        </p:sp>
        <p:sp>
          <p:nvSpPr>
            <p:cNvPr id="491" name="Freeform: Shape 490">
              <a:extLst>
                <a:ext uri="{FF2B5EF4-FFF2-40B4-BE49-F238E27FC236}">
                  <a16:creationId xmlns:a16="http://schemas.microsoft.com/office/drawing/2014/main" id="{6451BD37-DC45-93F5-4259-086F472B768E}"/>
                </a:ext>
              </a:extLst>
            </p:cNvPr>
            <p:cNvSpPr/>
            <p:nvPr/>
          </p:nvSpPr>
          <p:spPr bwMode="auto">
            <a:xfrm>
              <a:off x="6146276" y="2127315"/>
              <a:ext cx="3107703" cy="56561"/>
            </a:xfrm>
            <a:custGeom>
              <a:avLst/>
              <a:gdLst>
                <a:gd name="connsiteX0" fmla="*/ 0 w 3107703"/>
                <a:gd name="connsiteY0" fmla="*/ 0 h 56561"/>
                <a:gd name="connsiteX1" fmla="*/ 270235 w 3107703"/>
                <a:gd name="connsiteY1" fmla="*/ 0 h 56561"/>
                <a:gd name="connsiteX2" fmla="*/ 270235 w 3107703"/>
                <a:gd name="connsiteY2" fmla="*/ 9427 h 56561"/>
                <a:gd name="connsiteX3" fmla="*/ 427349 w 3107703"/>
                <a:gd name="connsiteY3" fmla="*/ 9427 h 56561"/>
                <a:gd name="connsiteX4" fmla="*/ 427349 w 3107703"/>
                <a:gd name="connsiteY4" fmla="*/ 15712 h 56561"/>
                <a:gd name="connsiteX5" fmla="*/ 527901 w 3107703"/>
                <a:gd name="connsiteY5" fmla="*/ 15712 h 56561"/>
                <a:gd name="connsiteX6" fmla="*/ 527901 w 3107703"/>
                <a:gd name="connsiteY6" fmla="*/ 25139 h 56561"/>
                <a:gd name="connsiteX7" fmla="*/ 1087225 w 3107703"/>
                <a:gd name="connsiteY7" fmla="*/ 25139 h 56561"/>
                <a:gd name="connsiteX8" fmla="*/ 1087225 w 3107703"/>
                <a:gd name="connsiteY8" fmla="*/ 40850 h 56561"/>
                <a:gd name="connsiteX9" fmla="*/ 1225485 w 3107703"/>
                <a:gd name="connsiteY9" fmla="*/ 40850 h 56561"/>
                <a:gd name="connsiteX10" fmla="*/ 1225485 w 3107703"/>
                <a:gd name="connsiteY10" fmla="*/ 56561 h 56561"/>
                <a:gd name="connsiteX11" fmla="*/ 3107703 w 3107703"/>
                <a:gd name="connsiteY11" fmla="*/ 56561 h 5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07703" h="56561">
                  <a:moveTo>
                    <a:pt x="0" y="0"/>
                  </a:moveTo>
                  <a:lnTo>
                    <a:pt x="270235" y="0"/>
                  </a:lnTo>
                  <a:lnTo>
                    <a:pt x="270235" y="9427"/>
                  </a:lnTo>
                  <a:lnTo>
                    <a:pt x="427349" y="9427"/>
                  </a:lnTo>
                  <a:lnTo>
                    <a:pt x="427349" y="15712"/>
                  </a:lnTo>
                  <a:lnTo>
                    <a:pt x="527901" y="15712"/>
                  </a:lnTo>
                  <a:lnTo>
                    <a:pt x="527901" y="25139"/>
                  </a:lnTo>
                  <a:lnTo>
                    <a:pt x="1087225" y="25139"/>
                  </a:lnTo>
                  <a:lnTo>
                    <a:pt x="1087225" y="40850"/>
                  </a:lnTo>
                  <a:lnTo>
                    <a:pt x="1225485" y="40850"/>
                  </a:lnTo>
                  <a:lnTo>
                    <a:pt x="1225485" y="56561"/>
                  </a:lnTo>
                  <a:lnTo>
                    <a:pt x="3107703" y="56561"/>
                  </a:lnTo>
                </a:path>
              </a:pathLst>
            </a:custGeom>
            <a:noFill/>
            <a:ln w="28575">
              <a:solidFill>
                <a:schemeClr val="accent1"/>
              </a:solidFill>
              <a:miter lim="800000"/>
              <a:headEnd/>
              <a:tailEnd/>
            </a:ln>
          </p:spPr>
          <p:txBody>
            <a:bodyPr rtlCol="0" anchor="ctr"/>
            <a:lstStyle/>
            <a:p>
              <a:pPr algn="ctr"/>
              <a:endParaRPr lang="en-US" dirty="0"/>
            </a:p>
          </p:txBody>
        </p:sp>
      </p:grpSp>
      <p:sp>
        <p:nvSpPr>
          <p:cNvPr id="6" name="Title 5">
            <a:extLst>
              <a:ext uri="{FF2B5EF4-FFF2-40B4-BE49-F238E27FC236}">
                <a16:creationId xmlns:a16="http://schemas.microsoft.com/office/drawing/2014/main" id="{F67C7918-502D-4AFA-A025-A73CBDCF44B2}"/>
              </a:ext>
            </a:extLst>
          </p:cNvPr>
          <p:cNvSpPr>
            <a:spLocks noGrp="1"/>
          </p:cNvSpPr>
          <p:nvPr>
            <p:ph type="title"/>
          </p:nvPr>
        </p:nvSpPr>
        <p:spPr/>
        <p:txBody>
          <a:bodyPr/>
          <a:lstStyle/>
          <a:p>
            <a:r>
              <a:rPr lang="en-US" dirty="0"/>
              <a:t>KEYNOTE-522: </a:t>
            </a:r>
            <a:r>
              <a:rPr lang="en-US" dirty="0">
                <a:cs typeface="Calibri" panose="020F0502020204030204" pitchFamily="34" charset="0"/>
              </a:rPr>
              <a:t>EFS by pCR</a:t>
            </a:r>
          </a:p>
        </p:txBody>
      </p:sp>
      <p:sp>
        <p:nvSpPr>
          <p:cNvPr id="39" name="Text Placeholder 2">
            <a:extLst>
              <a:ext uri="{FF2B5EF4-FFF2-40B4-BE49-F238E27FC236}">
                <a16:creationId xmlns:a16="http://schemas.microsoft.com/office/drawing/2014/main" id="{13B28345-1BA4-411B-91A8-353AC9C846B1}"/>
              </a:ext>
            </a:extLst>
          </p:cNvPr>
          <p:cNvSpPr txBox="1">
            <a:spLocks/>
          </p:cNvSpPr>
          <p:nvPr/>
        </p:nvSpPr>
        <p:spPr>
          <a:xfrm>
            <a:off x="0" y="6608840"/>
            <a:ext cx="12192000" cy="249161"/>
          </a:xfrm>
          <a:prstGeom prst="rect">
            <a:avLst/>
          </a:prstGeom>
        </p:spPr>
        <p:txBody>
          <a:bodyPr vert="horz" lIns="121920" tIns="60960" rIns="121920" bIns="60960" rtlCol="0" anchor="b" anchorCtr="0">
            <a:noAutofit/>
          </a:bodyPr>
          <a:lstStyle>
            <a:lvl1pPr marL="0" indent="0" algn="l" defTabSz="342946" rtl="0" eaLnBrk="1" latinLnBrk="0" hangingPunct="1">
              <a:lnSpc>
                <a:spcPct val="100000"/>
              </a:lnSpc>
              <a:spcBef>
                <a:spcPts val="0"/>
              </a:spcBef>
              <a:buClr>
                <a:schemeClr val="accent1">
                  <a:lumMod val="75000"/>
                </a:schemeClr>
              </a:buClr>
              <a:buSzPct val="95000"/>
              <a:buFont typeface="Arial Black" panose="020B0A04020102020204" pitchFamily="34" charset="0"/>
              <a:buNone/>
              <a:defRPr sz="800" kern="600" spc="23">
                <a:solidFill>
                  <a:schemeClr val="tx1"/>
                </a:solidFill>
                <a:latin typeface="Arial" panose="020B0604020202020204" pitchFamily="34" charset="0"/>
                <a:ea typeface="+mn-ea"/>
                <a:cs typeface="Arial" panose="020B0604020202020204" pitchFamily="34" charset="0"/>
              </a:defRPr>
            </a:lvl1pPr>
            <a:lvl2pPr marL="170282" indent="0" algn="l" defTabSz="342946" rtl="0" eaLnBrk="1" latinLnBrk="0" hangingPunct="1">
              <a:lnSpc>
                <a:spcPct val="100000"/>
              </a:lnSpc>
              <a:spcBef>
                <a:spcPts val="0"/>
              </a:spcBef>
              <a:buClr>
                <a:schemeClr val="accent1">
                  <a:lumMod val="75000"/>
                </a:schemeClr>
              </a:buClr>
              <a:buSzPct val="100000"/>
              <a:buFont typeface="Arial Narrow" panose="020B0606020202030204" pitchFamily="34" charset="0"/>
              <a:buNone/>
              <a:defRPr sz="900" kern="600" spc="23">
                <a:solidFill>
                  <a:schemeClr val="tx1"/>
                </a:solidFill>
                <a:latin typeface="Arial" panose="020B0604020202020204" pitchFamily="34" charset="0"/>
                <a:ea typeface="+mn-ea"/>
                <a:cs typeface="Arial" panose="020B0604020202020204" pitchFamily="34" charset="0"/>
              </a:defRPr>
            </a:lvl2pPr>
            <a:lvl3pPr marL="345327" indent="0" algn="l" defTabSz="342946" rtl="0" eaLnBrk="1" latinLnBrk="0" hangingPunct="1">
              <a:lnSpc>
                <a:spcPct val="100000"/>
              </a:lnSpc>
              <a:spcBef>
                <a:spcPts val="0"/>
              </a:spcBef>
              <a:buClr>
                <a:schemeClr val="accent1">
                  <a:lumMod val="75000"/>
                </a:schemeClr>
              </a:buClr>
              <a:buSzPct val="95000"/>
              <a:buFont typeface="Wingdings" panose="05000000000000000000" pitchFamily="2" charset="2"/>
              <a:buNone/>
              <a:defRPr sz="900" kern="600" spc="23">
                <a:solidFill>
                  <a:schemeClr val="tx1"/>
                </a:solidFill>
                <a:latin typeface="Arial" panose="020B0604020202020204" pitchFamily="34" charset="0"/>
                <a:ea typeface="+mn-ea"/>
                <a:cs typeface="Arial" panose="020B0604020202020204" pitchFamily="34" charset="0"/>
              </a:defRPr>
            </a:lvl3pPr>
            <a:lvl4pPr marL="515609" indent="0" algn="l" defTabSz="342946" rtl="0" eaLnBrk="1" latinLnBrk="0" hangingPunct="1">
              <a:lnSpc>
                <a:spcPct val="100000"/>
              </a:lnSpc>
              <a:spcBef>
                <a:spcPts val="0"/>
              </a:spcBef>
              <a:buClr>
                <a:schemeClr val="accent1">
                  <a:lumMod val="75000"/>
                </a:schemeClr>
              </a:buClr>
              <a:buSzPct val="100000"/>
              <a:buFont typeface="Arial Narrow" panose="020B0606020202030204" pitchFamily="34" charset="0"/>
              <a:buNone/>
              <a:tabLst/>
              <a:defRPr sz="900" kern="600" spc="23">
                <a:solidFill>
                  <a:schemeClr val="tx1"/>
                </a:solidFill>
                <a:latin typeface="Arial" panose="020B0604020202020204" pitchFamily="34" charset="0"/>
                <a:ea typeface="+mn-ea"/>
                <a:cs typeface="Arial" panose="020B0604020202020204" pitchFamily="34" charset="0"/>
              </a:defRPr>
            </a:lvl4pPr>
            <a:lvl5pPr marL="685891" indent="0" algn="l" defTabSz="342946" rtl="0" eaLnBrk="1" latinLnBrk="0" hangingPunct="1">
              <a:lnSpc>
                <a:spcPct val="100000"/>
              </a:lnSpc>
              <a:spcBef>
                <a:spcPts val="0"/>
              </a:spcBef>
              <a:buClr>
                <a:schemeClr val="accent1">
                  <a:lumMod val="75000"/>
                </a:schemeClr>
              </a:buClr>
              <a:buSzPct val="90000"/>
              <a:buFont typeface="Arial Black" panose="020B0A04020102020204" pitchFamily="34" charset="0"/>
              <a:buNone/>
              <a:defRPr sz="900" kern="600" spc="23">
                <a:solidFill>
                  <a:schemeClr val="tx1"/>
                </a:solidFill>
                <a:latin typeface="Arial" panose="020B0604020202020204" pitchFamily="34" charset="0"/>
                <a:ea typeface="+mn-ea"/>
                <a:cs typeface="Arial" panose="020B0604020202020204" pitchFamily="34" charset="0"/>
              </a:defRPr>
            </a:lvl5pPr>
            <a:lvl6pPr marL="1886201" indent="-171473" algn="l" defTabSz="342946" rtl="0" eaLnBrk="1" latinLnBrk="0" hangingPunct="1">
              <a:spcBef>
                <a:spcPct val="20000"/>
              </a:spcBef>
              <a:buFont typeface="Arial"/>
              <a:buChar char="•"/>
              <a:defRPr sz="1500" kern="1200">
                <a:solidFill>
                  <a:schemeClr val="tx1"/>
                </a:solidFill>
                <a:latin typeface="+mn-lt"/>
                <a:ea typeface="+mn-ea"/>
                <a:cs typeface="+mn-cs"/>
              </a:defRPr>
            </a:lvl6pPr>
            <a:lvl7pPr marL="2229147" indent="-171473" algn="l" defTabSz="342946" rtl="0" eaLnBrk="1" latinLnBrk="0" hangingPunct="1">
              <a:spcBef>
                <a:spcPct val="20000"/>
              </a:spcBef>
              <a:buFont typeface="Arial"/>
              <a:buChar char="•"/>
              <a:defRPr sz="1500" kern="1200">
                <a:solidFill>
                  <a:schemeClr val="tx1"/>
                </a:solidFill>
                <a:latin typeface="+mn-lt"/>
                <a:ea typeface="+mn-ea"/>
                <a:cs typeface="+mn-cs"/>
              </a:defRPr>
            </a:lvl7pPr>
            <a:lvl8pPr marL="2572093" indent="-171473" algn="l" defTabSz="342946" rtl="0" eaLnBrk="1" latinLnBrk="0" hangingPunct="1">
              <a:spcBef>
                <a:spcPct val="20000"/>
              </a:spcBef>
              <a:buFont typeface="Arial"/>
              <a:buChar char="•"/>
              <a:defRPr sz="1500" kern="1200">
                <a:solidFill>
                  <a:schemeClr val="tx1"/>
                </a:solidFill>
                <a:latin typeface="+mn-lt"/>
                <a:ea typeface="+mn-ea"/>
                <a:cs typeface="+mn-cs"/>
              </a:defRPr>
            </a:lvl8pPr>
            <a:lvl9pPr marL="2915039" indent="-171473" algn="l" defTabSz="342946"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239" rtl="0" eaLnBrk="1" fontAlgn="auto" latinLnBrk="0" hangingPunct="1">
              <a:lnSpc>
                <a:spcPct val="100000"/>
              </a:lnSpc>
              <a:spcBef>
                <a:spcPts val="0"/>
              </a:spcBef>
              <a:spcAft>
                <a:spcPts val="0"/>
              </a:spcAft>
              <a:buClr>
                <a:srgbClr val="00877C">
                  <a:lumMod val="75000"/>
                </a:srgbClr>
              </a:buClr>
              <a:buSzPct val="95000"/>
              <a:buFont typeface="Arial Black" panose="020B0A04020102020204" pitchFamily="34" charset="0"/>
              <a:buNone/>
              <a:tabLst/>
              <a:defRPr/>
            </a:pPr>
            <a:endParaRPr kumimoji="0" lang="en-US" sz="1067" b="0" i="0" u="none" strike="noStrike" kern="600" cap="none" spc="23"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 name="Text Box 15">
            <a:extLst>
              <a:ext uri="{FF2B5EF4-FFF2-40B4-BE49-F238E27FC236}">
                <a16:creationId xmlns:a16="http://schemas.microsoft.com/office/drawing/2014/main" id="{4F97E444-C354-40F9-938E-ABE3F806FB09}"/>
              </a:ext>
            </a:extLst>
          </p:cNvPr>
          <p:cNvSpPr txBox="1">
            <a:spLocks noChangeArrowheads="1"/>
          </p:cNvSpPr>
          <p:nvPr/>
        </p:nvSpPr>
        <p:spPr bwMode="auto">
          <a:xfrm>
            <a:off x="397382" y="636469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Schmid. ESMO 2023. Abstr LBA18. </a:t>
            </a:r>
          </a:p>
        </p:txBody>
      </p:sp>
      <p:sp>
        <p:nvSpPr>
          <p:cNvPr id="467" name="TextBox 466">
            <a:extLst>
              <a:ext uri="{FF2B5EF4-FFF2-40B4-BE49-F238E27FC236}">
                <a16:creationId xmlns:a16="http://schemas.microsoft.com/office/drawing/2014/main" id="{CB438BA8-FA98-B58B-71CC-DC1D759C0300}"/>
              </a:ext>
            </a:extLst>
          </p:cNvPr>
          <p:cNvSpPr txBox="1"/>
          <p:nvPr/>
        </p:nvSpPr>
        <p:spPr bwMode="auto">
          <a:xfrm>
            <a:off x="9365620" y="2742034"/>
            <a:ext cx="2515432" cy="584775"/>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No</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0.72 (95% CI: 0.54-0.96)</a:t>
            </a:r>
          </a:p>
        </p:txBody>
      </p:sp>
      <p:sp>
        <p:nvSpPr>
          <p:cNvPr id="466" name="TextBox 465">
            <a:extLst>
              <a:ext uri="{FF2B5EF4-FFF2-40B4-BE49-F238E27FC236}">
                <a16:creationId xmlns:a16="http://schemas.microsoft.com/office/drawing/2014/main" id="{C8DCAE7E-E99C-9162-A295-C64C8D419CD1}"/>
              </a:ext>
            </a:extLst>
          </p:cNvPr>
          <p:cNvSpPr txBox="1"/>
          <p:nvPr/>
        </p:nvSpPr>
        <p:spPr bwMode="auto">
          <a:xfrm>
            <a:off x="9348178" y="1568837"/>
            <a:ext cx="2515432" cy="584775"/>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Yes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0.65 (95% CI: 0.39-1.08)</a:t>
            </a:r>
          </a:p>
        </p:txBody>
      </p:sp>
      <p:sp>
        <p:nvSpPr>
          <p:cNvPr id="474" name="TextBox 473">
            <a:extLst>
              <a:ext uri="{FF2B5EF4-FFF2-40B4-BE49-F238E27FC236}">
                <a16:creationId xmlns:a16="http://schemas.microsoft.com/office/drawing/2014/main" id="{A4F36370-468D-BD47-DE27-72FB9848A221}"/>
              </a:ext>
            </a:extLst>
          </p:cNvPr>
          <p:cNvSpPr txBox="1"/>
          <p:nvPr/>
        </p:nvSpPr>
        <p:spPr bwMode="auto">
          <a:xfrm>
            <a:off x="4592250" y="5064102"/>
            <a:ext cx="1600919" cy="34483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 name="Right Brace 3">
            <a:extLst>
              <a:ext uri="{FF2B5EF4-FFF2-40B4-BE49-F238E27FC236}">
                <a16:creationId xmlns:a16="http://schemas.microsoft.com/office/drawing/2014/main" id="{6628FC09-419E-4B19-04AC-7FE263C7727D}"/>
              </a:ext>
            </a:extLst>
          </p:cNvPr>
          <p:cNvSpPr/>
          <p:nvPr/>
        </p:nvSpPr>
        <p:spPr>
          <a:xfrm>
            <a:off x="9219130" y="1631055"/>
            <a:ext cx="178741" cy="503910"/>
          </a:xfrm>
          <a:prstGeom prst="rightBrac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Right Brace 4">
            <a:extLst>
              <a:ext uri="{FF2B5EF4-FFF2-40B4-BE49-F238E27FC236}">
                <a16:creationId xmlns:a16="http://schemas.microsoft.com/office/drawing/2014/main" id="{3E29E9C4-6202-4783-983D-D77FC32AD0BD}"/>
              </a:ext>
            </a:extLst>
          </p:cNvPr>
          <p:cNvSpPr/>
          <p:nvPr/>
        </p:nvSpPr>
        <p:spPr>
          <a:xfrm>
            <a:off x="9233726" y="2669549"/>
            <a:ext cx="168191" cy="751211"/>
          </a:xfrm>
          <a:prstGeom prst="rightBrac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8" name="Group 7">
            <a:extLst>
              <a:ext uri="{FF2B5EF4-FFF2-40B4-BE49-F238E27FC236}">
                <a16:creationId xmlns:a16="http://schemas.microsoft.com/office/drawing/2014/main" id="{320AF3F4-0A66-3930-52A7-7E317BA00066}"/>
              </a:ext>
            </a:extLst>
          </p:cNvPr>
          <p:cNvGrpSpPr/>
          <p:nvPr/>
        </p:nvGrpSpPr>
        <p:grpSpPr>
          <a:xfrm>
            <a:off x="1761201" y="3570206"/>
            <a:ext cx="2836215" cy="1077218"/>
            <a:chOff x="1764141" y="3915836"/>
            <a:chExt cx="2067501" cy="1153758"/>
          </a:xfrm>
        </p:grpSpPr>
        <p:sp>
          <p:nvSpPr>
            <p:cNvPr id="456" name="TextBox 455">
              <a:extLst>
                <a:ext uri="{FF2B5EF4-FFF2-40B4-BE49-F238E27FC236}">
                  <a16:creationId xmlns:a16="http://schemas.microsoft.com/office/drawing/2014/main" id="{37CDBC38-506C-6D6E-1172-7929A6A547A0}"/>
                </a:ext>
              </a:extLst>
            </p:cNvPr>
            <p:cNvSpPr txBox="1"/>
            <p:nvPr/>
          </p:nvSpPr>
          <p:spPr bwMode="auto">
            <a:xfrm>
              <a:off x="2030325" y="3915836"/>
              <a:ext cx="1801317" cy="1153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Pembro + </a:t>
              </a:r>
              <a:r>
                <a:rPr lang="en-US" sz="1600" b="0" dirty="0">
                  <a:solidFill>
                    <a:srgbClr val="000000"/>
                  </a:solidFill>
                  <a:latin typeface="Calibri" panose="020F0502020204030204" pitchFamily="34" charset="0"/>
                </a:rPr>
                <a:t>CT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 responder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Placebo + CT responder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Pembro + CT </a:t>
              </a:r>
              <a:r>
                <a:rPr lang="en-US" sz="1600" b="0" dirty="0">
                  <a:solidFill>
                    <a:srgbClr val="000000"/>
                  </a:solidFill>
                  <a:latin typeface="Calibri" panose="020F0502020204030204" pitchFamily="34" charset="0"/>
                </a:rPr>
                <a:t>n</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onresponder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Placebo + CT nonresponder</a:t>
              </a:r>
            </a:p>
          </p:txBody>
        </p:sp>
        <p:cxnSp>
          <p:nvCxnSpPr>
            <p:cNvPr id="457" name="Straight Connector 456">
              <a:extLst>
                <a:ext uri="{FF2B5EF4-FFF2-40B4-BE49-F238E27FC236}">
                  <a16:creationId xmlns:a16="http://schemas.microsoft.com/office/drawing/2014/main" id="{441B5CA8-56FA-6DCF-33DF-CE49B13122CB}"/>
                </a:ext>
              </a:extLst>
            </p:cNvPr>
            <p:cNvCxnSpPr/>
            <p:nvPr/>
          </p:nvCxnSpPr>
          <p:spPr bwMode="auto">
            <a:xfrm>
              <a:off x="1767567" y="4102859"/>
              <a:ext cx="262758" cy="0"/>
            </a:xfrm>
            <a:prstGeom prst="line">
              <a:avLst/>
            </a:prstGeom>
            <a:noFill/>
            <a:ln w="28575" cap="flat" cmpd="sng" algn="ctr">
              <a:solidFill>
                <a:schemeClr val="accent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5CD54D33-AFD5-14F5-1360-78DC2DF3DE42}"/>
                </a:ext>
              </a:extLst>
            </p:cNvPr>
            <p:cNvCxnSpPr/>
            <p:nvPr/>
          </p:nvCxnSpPr>
          <p:spPr bwMode="auto">
            <a:xfrm>
              <a:off x="1767567" y="4366179"/>
              <a:ext cx="262758" cy="0"/>
            </a:xfrm>
            <a:prstGeom prst="line">
              <a:avLst/>
            </a:prstGeom>
            <a:noFill/>
            <a:ln w="28575"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C373657A-A14E-416F-6E07-6E448B1707A3}"/>
                </a:ext>
              </a:extLst>
            </p:cNvPr>
            <p:cNvCxnSpPr/>
            <p:nvPr/>
          </p:nvCxnSpPr>
          <p:spPr bwMode="auto">
            <a:xfrm>
              <a:off x="1764141" y="4629498"/>
              <a:ext cx="262758" cy="0"/>
            </a:xfrm>
            <a:prstGeom prst="line">
              <a:avLst/>
            </a:prstGeom>
            <a:noFill/>
            <a:ln w="28575" cap="flat" cmpd="sng" algn="ctr">
              <a:solidFill>
                <a:schemeClr val="accent2"/>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59FE43EF-E29E-D264-E5A5-137C9FAD747C}"/>
                </a:ext>
              </a:extLst>
            </p:cNvPr>
            <p:cNvCxnSpPr/>
            <p:nvPr/>
          </p:nvCxnSpPr>
          <p:spPr bwMode="auto">
            <a:xfrm>
              <a:off x="1764141" y="4892819"/>
              <a:ext cx="262758"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sp>
        <p:nvSpPr>
          <p:cNvPr id="10" name="TextBox 9">
            <a:extLst>
              <a:ext uri="{FF2B5EF4-FFF2-40B4-BE49-F238E27FC236}">
                <a16:creationId xmlns:a16="http://schemas.microsoft.com/office/drawing/2014/main" id="{11D1C539-8D6B-0F8C-1260-93B3B9279ED6}"/>
              </a:ext>
            </a:extLst>
          </p:cNvPr>
          <p:cNvSpPr txBox="1"/>
          <p:nvPr/>
        </p:nvSpPr>
        <p:spPr bwMode="auto">
          <a:xfrm rot="16200000">
            <a:off x="-783576" y="3079918"/>
            <a:ext cx="3190243"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 by pCR</a:t>
            </a:r>
            <a:r>
              <a:rPr lang="en-US" dirty="0">
                <a:solidFill>
                  <a:srgbClr val="000000"/>
                </a:solidFill>
                <a:latin typeface="Calibri" panose="020F050202020403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2" name="Freeform: Shape 11">
            <a:extLst>
              <a:ext uri="{FF2B5EF4-FFF2-40B4-BE49-F238E27FC236}">
                <a16:creationId xmlns:a16="http://schemas.microsoft.com/office/drawing/2014/main" id="{86306604-F5A6-DA60-E3E6-798B80F746B7}"/>
              </a:ext>
            </a:extLst>
          </p:cNvPr>
          <p:cNvSpPr/>
          <p:nvPr/>
        </p:nvSpPr>
        <p:spPr bwMode="auto">
          <a:xfrm>
            <a:off x="1478308" y="1647738"/>
            <a:ext cx="7754816" cy="3147779"/>
          </a:xfrm>
          <a:custGeom>
            <a:avLst/>
            <a:gdLst>
              <a:gd name="connsiteX0" fmla="*/ 0 w 5670596"/>
              <a:gd name="connsiteY0" fmla="*/ 0 h 3371439"/>
              <a:gd name="connsiteX1" fmla="*/ 0 w 5670596"/>
              <a:gd name="connsiteY1" fmla="*/ 3371439 h 3371439"/>
              <a:gd name="connsiteX2" fmla="*/ 5670596 w 5670596"/>
              <a:gd name="connsiteY2" fmla="*/ 3371439 h 3371439"/>
            </a:gdLst>
            <a:ahLst/>
            <a:cxnLst>
              <a:cxn ang="0">
                <a:pos x="connsiteX0" y="connsiteY0"/>
              </a:cxn>
              <a:cxn ang="0">
                <a:pos x="connsiteX1" y="connsiteY1"/>
              </a:cxn>
              <a:cxn ang="0">
                <a:pos x="connsiteX2" y="connsiteY2"/>
              </a:cxn>
            </a:cxnLst>
            <a:rect l="l" t="t" r="r" b="b"/>
            <a:pathLst>
              <a:path w="5670596" h="3371439">
                <a:moveTo>
                  <a:pt x="0" y="0"/>
                </a:moveTo>
                <a:lnTo>
                  <a:pt x="0" y="3371439"/>
                </a:lnTo>
                <a:lnTo>
                  <a:pt x="5670596" y="3371439"/>
                </a:lnTo>
              </a:path>
            </a:pathLst>
          </a:custGeom>
          <a:noFill/>
          <a:ln w="28575">
            <a:solidFill>
              <a:schemeClr val="bg1"/>
            </a:solidFill>
            <a:miter lim="800000"/>
            <a:headEnd/>
            <a:tailEnd/>
          </a:ln>
        </p:spPr>
        <p:txBody>
          <a:bodyPr rtlCol="0" anchor="ctr"/>
          <a:lstStyle/>
          <a:p>
            <a:pPr algn="ctr"/>
            <a:endParaRPr lang="en-US" dirty="0"/>
          </a:p>
        </p:txBody>
      </p:sp>
      <p:grpSp>
        <p:nvGrpSpPr>
          <p:cNvPr id="13" name="Group 12">
            <a:extLst>
              <a:ext uri="{FF2B5EF4-FFF2-40B4-BE49-F238E27FC236}">
                <a16:creationId xmlns:a16="http://schemas.microsoft.com/office/drawing/2014/main" id="{7FB5ACB3-B201-3C20-2228-2EB629D2623A}"/>
              </a:ext>
            </a:extLst>
          </p:cNvPr>
          <p:cNvGrpSpPr/>
          <p:nvPr/>
        </p:nvGrpSpPr>
        <p:grpSpPr>
          <a:xfrm>
            <a:off x="1391920" y="1658350"/>
            <a:ext cx="73535" cy="3136140"/>
            <a:chOff x="648182" y="2106592"/>
            <a:chExt cx="358815" cy="3358974"/>
          </a:xfrm>
        </p:grpSpPr>
        <p:cxnSp>
          <p:nvCxnSpPr>
            <p:cNvPr id="450" name="Straight Connector 449">
              <a:extLst>
                <a:ext uri="{FF2B5EF4-FFF2-40B4-BE49-F238E27FC236}">
                  <a16:creationId xmlns:a16="http://schemas.microsoft.com/office/drawing/2014/main" id="{417EF132-B88F-0EF2-60B4-BD49C8259B59}"/>
                </a:ext>
              </a:extLst>
            </p:cNvPr>
            <p:cNvCxnSpPr/>
            <p:nvPr/>
          </p:nvCxnSpPr>
          <p:spPr bwMode="auto">
            <a:xfrm>
              <a:off x="648182" y="5465566"/>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44199952-9CA9-0FE5-B164-8ACF5C3F8F94}"/>
                </a:ext>
              </a:extLst>
            </p:cNvPr>
            <p:cNvCxnSpPr/>
            <p:nvPr/>
          </p:nvCxnSpPr>
          <p:spPr bwMode="auto">
            <a:xfrm>
              <a:off x="648182" y="4793772"/>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72A3DFA6-1A8F-B295-AE19-A165DDDAF27E}"/>
                </a:ext>
              </a:extLst>
            </p:cNvPr>
            <p:cNvCxnSpPr/>
            <p:nvPr/>
          </p:nvCxnSpPr>
          <p:spPr bwMode="auto">
            <a:xfrm>
              <a:off x="648182" y="4121977"/>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726BB57A-E21F-591F-88FF-33509D61237C}"/>
                </a:ext>
              </a:extLst>
            </p:cNvPr>
            <p:cNvCxnSpPr/>
            <p:nvPr/>
          </p:nvCxnSpPr>
          <p:spPr bwMode="auto">
            <a:xfrm>
              <a:off x="648182" y="3450182"/>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3D71FF9F-D9D6-70C4-6DB9-9A6DCA270615}"/>
                </a:ext>
              </a:extLst>
            </p:cNvPr>
            <p:cNvCxnSpPr/>
            <p:nvPr/>
          </p:nvCxnSpPr>
          <p:spPr bwMode="auto">
            <a:xfrm>
              <a:off x="648182" y="2778387"/>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6D6ED5D0-43B5-E215-DF82-CEDFDBF6771E}"/>
                </a:ext>
              </a:extLst>
            </p:cNvPr>
            <p:cNvCxnSpPr/>
            <p:nvPr/>
          </p:nvCxnSpPr>
          <p:spPr bwMode="auto">
            <a:xfrm>
              <a:off x="648182" y="2106592"/>
              <a:ext cx="358815" cy="0"/>
            </a:xfrm>
            <a:prstGeom prst="line">
              <a:avLst/>
            </a:prstGeom>
            <a:noFill/>
            <a:ln w="28575" cap="flat" cmpd="sng" algn="ctr">
              <a:solidFill>
                <a:schemeClr val="bg1"/>
              </a:solidFill>
              <a:prstDash val="solid"/>
              <a:round/>
              <a:headEnd type="none" w="med" len="med"/>
              <a:tailEnd type="none" w="med" len="med"/>
            </a:ln>
            <a:effectLst/>
          </p:spPr>
        </p:cxnSp>
      </p:grpSp>
      <p:sp>
        <p:nvSpPr>
          <p:cNvPr id="15" name="TextBox 14">
            <a:extLst>
              <a:ext uri="{FF2B5EF4-FFF2-40B4-BE49-F238E27FC236}">
                <a16:creationId xmlns:a16="http://schemas.microsoft.com/office/drawing/2014/main" id="{E9A8B477-388B-8E48-653A-F4680A703561}"/>
              </a:ext>
            </a:extLst>
          </p:cNvPr>
          <p:cNvSpPr txBox="1"/>
          <p:nvPr/>
        </p:nvSpPr>
        <p:spPr bwMode="auto">
          <a:xfrm>
            <a:off x="1020948" y="4630226"/>
            <a:ext cx="416009"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72032919-F6BF-FEB3-CBB9-0405F51D1C81}"/>
              </a:ext>
            </a:extLst>
          </p:cNvPr>
          <p:cNvSpPr txBox="1"/>
          <p:nvPr/>
        </p:nvSpPr>
        <p:spPr bwMode="auto">
          <a:xfrm>
            <a:off x="789125" y="3996946"/>
            <a:ext cx="647832"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28107733-882D-F8A4-FBC5-424292658B44}"/>
              </a:ext>
            </a:extLst>
          </p:cNvPr>
          <p:cNvSpPr txBox="1"/>
          <p:nvPr/>
        </p:nvSpPr>
        <p:spPr bwMode="auto">
          <a:xfrm>
            <a:off x="789125" y="3365828"/>
            <a:ext cx="647832"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08A49D00-3B31-3E36-0D2B-ADA00ECFE41A}"/>
              </a:ext>
            </a:extLst>
          </p:cNvPr>
          <p:cNvSpPr txBox="1"/>
          <p:nvPr/>
        </p:nvSpPr>
        <p:spPr bwMode="auto">
          <a:xfrm>
            <a:off x="789125" y="2723902"/>
            <a:ext cx="647832"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1377D196-5C00-61D5-7A6A-C3DEBA908502}"/>
              </a:ext>
            </a:extLst>
          </p:cNvPr>
          <p:cNvSpPr txBox="1"/>
          <p:nvPr/>
        </p:nvSpPr>
        <p:spPr bwMode="auto">
          <a:xfrm>
            <a:off x="789125" y="2110075"/>
            <a:ext cx="647832"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0" name="TextBox 19">
            <a:extLst>
              <a:ext uri="{FF2B5EF4-FFF2-40B4-BE49-F238E27FC236}">
                <a16:creationId xmlns:a16="http://schemas.microsoft.com/office/drawing/2014/main" id="{247DB80C-5938-0DB2-8F70-F8E485FB7C0A}"/>
              </a:ext>
            </a:extLst>
          </p:cNvPr>
          <p:cNvSpPr txBox="1"/>
          <p:nvPr/>
        </p:nvSpPr>
        <p:spPr bwMode="auto">
          <a:xfrm>
            <a:off x="627168" y="1481117"/>
            <a:ext cx="809789"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473" name="Group 472">
            <a:extLst>
              <a:ext uri="{FF2B5EF4-FFF2-40B4-BE49-F238E27FC236}">
                <a16:creationId xmlns:a16="http://schemas.microsoft.com/office/drawing/2014/main" id="{F3479C26-D990-AB2B-638F-7E9EBAD22D6A}"/>
              </a:ext>
            </a:extLst>
          </p:cNvPr>
          <p:cNvGrpSpPr/>
          <p:nvPr/>
        </p:nvGrpSpPr>
        <p:grpSpPr>
          <a:xfrm>
            <a:off x="1195560" y="4808697"/>
            <a:ext cx="8482101" cy="344831"/>
            <a:chOff x="1381853" y="5345304"/>
            <a:chExt cx="6040084" cy="370511"/>
          </a:xfrm>
        </p:grpSpPr>
        <p:sp>
          <p:nvSpPr>
            <p:cNvPr id="21" name="TextBox 20">
              <a:extLst>
                <a:ext uri="{FF2B5EF4-FFF2-40B4-BE49-F238E27FC236}">
                  <a16:creationId xmlns:a16="http://schemas.microsoft.com/office/drawing/2014/main" id="{1C59BA30-2E97-4CE8-B53B-5AAE4E3D7AFE}"/>
                </a:ext>
              </a:extLst>
            </p:cNvPr>
            <p:cNvSpPr txBox="1"/>
            <p:nvPr/>
          </p:nvSpPr>
          <p:spPr bwMode="auto">
            <a:xfrm>
              <a:off x="1381853" y="5345304"/>
              <a:ext cx="416009"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A1974F13-F9E1-B42A-FB63-ECFED92A3D9A}"/>
                </a:ext>
              </a:extLst>
            </p:cNvPr>
            <p:cNvSpPr txBox="1"/>
            <p:nvPr/>
          </p:nvSpPr>
          <p:spPr bwMode="auto">
            <a:xfrm>
              <a:off x="1842324" y="5345304"/>
              <a:ext cx="416009"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4" name="TextBox 23">
              <a:extLst>
                <a:ext uri="{FF2B5EF4-FFF2-40B4-BE49-F238E27FC236}">
                  <a16:creationId xmlns:a16="http://schemas.microsoft.com/office/drawing/2014/main" id="{F3FACA07-B163-9625-15B1-39A717D70A75}"/>
                </a:ext>
              </a:extLst>
            </p:cNvPr>
            <p:cNvSpPr txBox="1"/>
            <p:nvPr/>
          </p:nvSpPr>
          <p:spPr bwMode="auto">
            <a:xfrm>
              <a:off x="2305968" y="5345304"/>
              <a:ext cx="416009"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5" name="TextBox 24">
              <a:extLst>
                <a:ext uri="{FF2B5EF4-FFF2-40B4-BE49-F238E27FC236}">
                  <a16:creationId xmlns:a16="http://schemas.microsoft.com/office/drawing/2014/main" id="{0A9A2ED3-56B2-E194-C6F1-541277898620}"/>
                </a:ext>
              </a:extLst>
            </p:cNvPr>
            <p:cNvSpPr txBox="1"/>
            <p:nvPr/>
          </p:nvSpPr>
          <p:spPr bwMode="auto">
            <a:xfrm>
              <a:off x="2772789" y="5345304"/>
              <a:ext cx="416009"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6" name="TextBox 25">
              <a:extLst>
                <a:ext uri="{FF2B5EF4-FFF2-40B4-BE49-F238E27FC236}">
                  <a16:creationId xmlns:a16="http://schemas.microsoft.com/office/drawing/2014/main" id="{EDC6A01C-96FB-D8FA-0866-5C62A664DA98}"/>
                </a:ext>
              </a:extLst>
            </p:cNvPr>
            <p:cNvSpPr txBox="1"/>
            <p:nvPr/>
          </p:nvSpPr>
          <p:spPr bwMode="auto">
            <a:xfrm>
              <a:off x="3118933"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7" name="TextBox 26">
              <a:extLst>
                <a:ext uri="{FF2B5EF4-FFF2-40B4-BE49-F238E27FC236}">
                  <a16:creationId xmlns:a16="http://schemas.microsoft.com/office/drawing/2014/main" id="{D14B4F02-B419-89DD-8491-9466B1165390}"/>
                </a:ext>
              </a:extLst>
            </p:cNvPr>
            <p:cNvSpPr txBox="1"/>
            <p:nvPr/>
          </p:nvSpPr>
          <p:spPr bwMode="auto">
            <a:xfrm>
              <a:off x="3586704"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8" name="TextBox 27">
              <a:extLst>
                <a:ext uri="{FF2B5EF4-FFF2-40B4-BE49-F238E27FC236}">
                  <a16:creationId xmlns:a16="http://schemas.microsoft.com/office/drawing/2014/main" id="{87048B62-9147-2A5B-4392-8D6E4C34EDC7}"/>
                </a:ext>
              </a:extLst>
            </p:cNvPr>
            <p:cNvSpPr txBox="1"/>
            <p:nvPr/>
          </p:nvSpPr>
          <p:spPr bwMode="auto">
            <a:xfrm>
              <a:off x="4049399"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9" name="TextBox 28">
              <a:extLst>
                <a:ext uri="{FF2B5EF4-FFF2-40B4-BE49-F238E27FC236}">
                  <a16:creationId xmlns:a16="http://schemas.microsoft.com/office/drawing/2014/main" id="{4CD1E7BF-AE7E-B461-8476-9A27067F9E7B}"/>
                </a:ext>
              </a:extLst>
            </p:cNvPr>
            <p:cNvSpPr txBox="1"/>
            <p:nvPr/>
          </p:nvSpPr>
          <p:spPr bwMode="auto">
            <a:xfrm>
              <a:off x="4500277"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0" name="TextBox 29">
              <a:extLst>
                <a:ext uri="{FF2B5EF4-FFF2-40B4-BE49-F238E27FC236}">
                  <a16:creationId xmlns:a16="http://schemas.microsoft.com/office/drawing/2014/main" id="{B689FCC2-FF91-6743-2A08-70E5C4E2D51B}"/>
                </a:ext>
              </a:extLst>
            </p:cNvPr>
            <p:cNvSpPr txBox="1"/>
            <p:nvPr/>
          </p:nvSpPr>
          <p:spPr bwMode="auto">
            <a:xfrm>
              <a:off x="4960810"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1" name="TextBox 30">
              <a:extLst>
                <a:ext uri="{FF2B5EF4-FFF2-40B4-BE49-F238E27FC236}">
                  <a16:creationId xmlns:a16="http://schemas.microsoft.com/office/drawing/2014/main" id="{A545D9C4-156E-603C-8C5B-5BEEAA9F836A}"/>
                </a:ext>
              </a:extLst>
            </p:cNvPr>
            <p:cNvSpPr txBox="1"/>
            <p:nvPr/>
          </p:nvSpPr>
          <p:spPr bwMode="auto">
            <a:xfrm>
              <a:off x="5402225"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32" name="TextBox 31">
              <a:extLst>
                <a:ext uri="{FF2B5EF4-FFF2-40B4-BE49-F238E27FC236}">
                  <a16:creationId xmlns:a16="http://schemas.microsoft.com/office/drawing/2014/main" id="{71F92A88-3B27-1C98-8957-B0F616236CD8}"/>
                </a:ext>
              </a:extLst>
            </p:cNvPr>
            <p:cNvSpPr txBox="1"/>
            <p:nvPr/>
          </p:nvSpPr>
          <p:spPr bwMode="auto">
            <a:xfrm>
              <a:off x="5881747"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235B3ED5-7F72-1838-A764-4C5ED9F8EF84}"/>
                </a:ext>
              </a:extLst>
            </p:cNvPr>
            <p:cNvSpPr txBox="1"/>
            <p:nvPr/>
          </p:nvSpPr>
          <p:spPr bwMode="auto">
            <a:xfrm>
              <a:off x="6313636"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34" name="TextBox 33">
              <a:extLst>
                <a:ext uri="{FF2B5EF4-FFF2-40B4-BE49-F238E27FC236}">
                  <a16:creationId xmlns:a16="http://schemas.microsoft.com/office/drawing/2014/main" id="{64FCAF6C-3C53-524C-9B3F-986620624AE1}"/>
                </a:ext>
              </a:extLst>
            </p:cNvPr>
            <p:cNvSpPr txBox="1"/>
            <p:nvPr/>
          </p:nvSpPr>
          <p:spPr bwMode="auto">
            <a:xfrm>
              <a:off x="6793159"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grpSp>
      <p:cxnSp>
        <p:nvCxnSpPr>
          <p:cNvPr id="121" name="Straight Connector 120">
            <a:extLst>
              <a:ext uri="{FF2B5EF4-FFF2-40B4-BE49-F238E27FC236}">
                <a16:creationId xmlns:a16="http://schemas.microsoft.com/office/drawing/2014/main" id="{4D181326-8F91-E14D-A4CA-EE62476B13CD}"/>
              </a:ext>
            </a:extLst>
          </p:cNvPr>
          <p:cNvCxnSpPr/>
          <p:nvPr/>
        </p:nvCxnSpPr>
        <p:spPr bwMode="auto">
          <a:xfrm>
            <a:off x="2119775" y="1737123"/>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7DE4CE9-F5BD-E413-23FC-742FE653590B}"/>
              </a:ext>
            </a:extLst>
          </p:cNvPr>
          <p:cNvCxnSpPr>
            <a:cxnSpLocks/>
          </p:cNvCxnSpPr>
          <p:nvPr/>
        </p:nvCxnSpPr>
        <p:spPr bwMode="auto">
          <a:xfrm>
            <a:off x="1890833" y="1656238"/>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grpSp>
        <p:nvGrpSpPr>
          <p:cNvPr id="14" name="Group 13">
            <a:extLst>
              <a:ext uri="{FF2B5EF4-FFF2-40B4-BE49-F238E27FC236}">
                <a16:creationId xmlns:a16="http://schemas.microsoft.com/office/drawing/2014/main" id="{E494320A-D72C-1AD5-CA1C-BC06576BB2C5}"/>
              </a:ext>
            </a:extLst>
          </p:cNvPr>
          <p:cNvGrpSpPr/>
          <p:nvPr/>
        </p:nvGrpSpPr>
        <p:grpSpPr>
          <a:xfrm>
            <a:off x="1478158" y="4798118"/>
            <a:ext cx="7754966" cy="74182"/>
            <a:chOff x="1016257" y="5470196"/>
            <a:chExt cx="3996948" cy="368075"/>
          </a:xfrm>
        </p:grpSpPr>
        <p:cxnSp>
          <p:nvCxnSpPr>
            <p:cNvPr id="432" name="Straight Connector 431">
              <a:extLst>
                <a:ext uri="{FF2B5EF4-FFF2-40B4-BE49-F238E27FC236}">
                  <a16:creationId xmlns:a16="http://schemas.microsoft.com/office/drawing/2014/main" id="{160C49F0-FD03-5D52-4AA4-0663667E0E30}"/>
                </a:ext>
              </a:extLst>
            </p:cNvPr>
            <p:cNvCxnSpPr/>
            <p:nvPr/>
          </p:nvCxnSpPr>
          <p:spPr bwMode="auto">
            <a:xfrm>
              <a:off x="1016257"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69B8B203-0E10-264B-BD55-29D19547D38A}"/>
                </a:ext>
              </a:extLst>
            </p:cNvPr>
            <p:cNvCxnSpPr/>
            <p:nvPr/>
          </p:nvCxnSpPr>
          <p:spPr bwMode="auto">
            <a:xfrm>
              <a:off x="1349336"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B3190B90-9F81-1F0A-666B-1776D897DBBB}"/>
                </a:ext>
              </a:extLst>
            </p:cNvPr>
            <p:cNvCxnSpPr/>
            <p:nvPr/>
          </p:nvCxnSpPr>
          <p:spPr bwMode="auto">
            <a:xfrm>
              <a:off x="1682415"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9B740447-DF20-2D4A-800D-83D609E1BFE4}"/>
                </a:ext>
              </a:extLst>
            </p:cNvPr>
            <p:cNvCxnSpPr/>
            <p:nvPr/>
          </p:nvCxnSpPr>
          <p:spPr bwMode="auto">
            <a:xfrm>
              <a:off x="2015494"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AEC16D34-0B35-EB90-F17A-6CBBA86F6C8D}"/>
                </a:ext>
              </a:extLst>
            </p:cNvPr>
            <p:cNvCxnSpPr/>
            <p:nvPr/>
          </p:nvCxnSpPr>
          <p:spPr bwMode="auto">
            <a:xfrm>
              <a:off x="2348573"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55BA6C17-7E50-30C4-8175-2D4A498D5271}"/>
                </a:ext>
              </a:extLst>
            </p:cNvPr>
            <p:cNvCxnSpPr/>
            <p:nvPr/>
          </p:nvCxnSpPr>
          <p:spPr bwMode="auto">
            <a:xfrm>
              <a:off x="2681652"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37BA8E25-415E-45E9-91A5-2CEDC5ABEDF2}"/>
                </a:ext>
              </a:extLst>
            </p:cNvPr>
            <p:cNvCxnSpPr/>
            <p:nvPr/>
          </p:nvCxnSpPr>
          <p:spPr bwMode="auto">
            <a:xfrm>
              <a:off x="3014731"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F1EF61F6-1AE8-DB38-3434-FD7BD7D4BE20}"/>
                </a:ext>
              </a:extLst>
            </p:cNvPr>
            <p:cNvCxnSpPr/>
            <p:nvPr/>
          </p:nvCxnSpPr>
          <p:spPr bwMode="auto">
            <a:xfrm>
              <a:off x="3347810"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15E499F6-807A-FC5F-97FD-731E45B66956}"/>
                </a:ext>
              </a:extLst>
            </p:cNvPr>
            <p:cNvCxnSpPr/>
            <p:nvPr/>
          </p:nvCxnSpPr>
          <p:spPr bwMode="auto">
            <a:xfrm>
              <a:off x="3680889"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C01C8D75-780A-C82E-64A9-45D6B3C2167B}"/>
                </a:ext>
              </a:extLst>
            </p:cNvPr>
            <p:cNvCxnSpPr/>
            <p:nvPr/>
          </p:nvCxnSpPr>
          <p:spPr bwMode="auto">
            <a:xfrm>
              <a:off x="4013968"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E83FEC5C-29CE-8A2B-611F-3494632D9E94}"/>
                </a:ext>
              </a:extLst>
            </p:cNvPr>
            <p:cNvCxnSpPr/>
            <p:nvPr/>
          </p:nvCxnSpPr>
          <p:spPr bwMode="auto">
            <a:xfrm>
              <a:off x="4347047"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C374DCD0-32A6-58AE-277C-D1D4E7108219}"/>
                </a:ext>
              </a:extLst>
            </p:cNvPr>
            <p:cNvCxnSpPr/>
            <p:nvPr/>
          </p:nvCxnSpPr>
          <p:spPr bwMode="auto">
            <a:xfrm>
              <a:off x="4680126"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78B398A8-5C52-B2B4-D4A7-9D8044563A94}"/>
                </a:ext>
              </a:extLst>
            </p:cNvPr>
            <p:cNvCxnSpPr/>
            <p:nvPr/>
          </p:nvCxnSpPr>
          <p:spPr bwMode="auto">
            <a:xfrm>
              <a:off x="5013205" y="5470196"/>
              <a:ext cx="0" cy="368075"/>
            </a:xfrm>
            <a:prstGeom prst="line">
              <a:avLst/>
            </a:prstGeom>
            <a:noFill/>
            <a:ln w="28575" cap="flat" cmpd="sng" algn="ctr">
              <a:solidFill>
                <a:schemeClr val="bg1"/>
              </a:solidFill>
              <a:prstDash val="solid"/>
              <a:round/>
              <a:headEnd type="none" w="med" len="med"/>
              <a:tailEnd type="none" w="med" len="med"/>
            </a:ln>
            <a:effectLst/>
          </p:spPr>
        </p:cxnSp>
      </p:grpSp>
      <p:cxnSp>
        <p:nvCxnSpPr>
          <p:cNvPr id="475" name="Straight Connector 474">
            <a:extLst>
              <a:ext uri="{FF2B5EF4-FFF2-40B4-BE49-F238E27FC236}">
                <a16:creationId xmlns:a16="http://schemas.microsoft.com/office/drawing/2014/main" id="{34DDC869-FB58-539D-7987-C9D4D8F80343}"/>
              </a:ext>
            </a:extLst>
          </p:cNvPr>
          <p:cNvCxnSpPr>
            <a:cxnSpLocks/>
          </p:cNvCxnSpPr>
          <p:nvPr/>
        </p:nvCxnSpPr>
        <p:spPr bwMode="auto">
          <a:xfrm flipH="1">
            <a:off x="7929426" y="1728184"/>
            <a:ext cx="12850" cy="3071512"/>
          </a:xfrm>
          <a:prstGeom prst="line">
            <a:avLst/>
          </a:prstGeom>
          <a:noFill/>
          <a:ln w="28575" cap="flat" cmpd="sng" algn="ctr">
            <a:solidFill>
              <a:schemeClr val="bg1"/>
            </a:solidFill>
            <a:prstDash val="dash"/>
            <a:round/>
            <a:headEnd type="none" w="med" len="med"/>
            <a:tailEnd type="none" w="med" len="med"/>
          </a:ln>
          <a:effectLst/>
        </p:spPr>
      </p:cxnSp>
      <p:grpSp>
        <p:nvGrpSpPr>
          <p:cNvPr id="476" name="Group 475">
            <a:extLst>
              <a:ext uri="{FF2B5EF4-FFF2-40B4-BE49-F238E27FC236}">
                <a16:creationId xmlns:a16="http://schemas.microsoft.com/office/drawing/2014/main" id="{D63E0CFE-1A48-F786-23C6-517B0A901841}"/>
              </a:ext>
            </a:extLst>
          </p:cNvPr>
          <p:cNvGrpSpPr/>
          <p:nvPr/>
        </p:nvGrpSpPr>
        <p:grpSpPr>
          <a:xfrm>
            <a:off x="1198061" y="5371886"/>
            <a:ext cx="8482101" cy="867930"/>
            <a:chOff x="1381853" y="5345304"/>
            <a:chExt cx="6040084" cy="867930"/>
          </a:xfrm>
        </p:grpSpPr>
        <p:sp>
          <p:nvSpPr>
            <p:cNvPr id="477" name="TextBox 476">
              <a:extLst>
                <a:ext uri="{FF2B5EF4-FFF2-40B4-BE49-F238E27FC236}">
                  <a16:creationId xmlns:a16="http://schemas.microsoft.com/office/drawing/2014/main" id="{11043D48-3811-A249-CE81-B4819949E204}"/>
                </a:ext>
              </a:extLst>
            </p:cNvPr>
            <p:cNvSpPr txBox="1"/>
            <p:nvPr/>
          </p:nvSpPr>
          <p:spPr bwMode="auto">
            <a:xfrm>
              <a:off x="1381853" y="5345304"/>
              <a:ext cx="41600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495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217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289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173</a:t>
              </a:r>
            </a:p>
          </p:txBody>
        </p:sp>
        <p:sp>
          <p:nvSpPr>
            <p:cNvPr id="478" name="TextBox 477">
              <a:extLst>
                <a:ext uri="{FF2B5EF4-FFF2-40B4-BE49-F238E27FC236}">
                  <a16:creationId xmlns:a16="http://schemas.microsoft.com/office/drawing/2014/main" id="{1C13A3A2-A520-E993-B708-8A4501ACCEFB}"/>
                </a:ext>
              </a:extLst>
            </p:cNvPr>
            <p:cNvSpPr txBox="1"/>
            <p:nvPr/>
          </p:nvSpPr>
          <p:spPr bwMode="auto">
            <a:xfrm>
              <a:off x="1842324" y="5345304"/>
              <a:ext cx="41600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495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217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274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165</a:t>
              </a:r>
            </a:p>
          </p:txBody>
        </p:sp>
        <p:sp>
          <p:nvSpPr>
            <p:cNvPr id="479" name="TextBox 478">
              <a:extLst>
                <a:ext uri="{FF2B5EF4-FFF2-40B4-BE49-F238E27FC236}">
                  <a16:creationId xmlns:a16="http://schemas.microsoft.com/office/drawing/2014/main" id="{9C00C913-272C-B046-7D74-9F0A992F9468}"/>
                </a:ext>
              </a:extLst>
            </p:cNvPr>
            <p:cNvSpPr txBox="1"/>
            <p:nvPr/>
          </p:nvSpPr>
          <p:spPr bwMode="auto">
            <a:xfrm>
              <a:off x="2305968" y="5345304"/>
              <a:ext cx="41600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484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214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244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144</a:t>
              </a:r>
            </a:p>
          </p:txBody>
        </p:sp>
        <p:sp>
          <p:nvSpPr>
            <p:cNvPr id="480" name="TextBox 479">
              <a:extLst>
                <a:ext uri="{FF2B5EF4-FFF2-40B4-BE49-F238E27FC236}">
                  <a16:creationId xmlns:a16="http://schemas.microsoft.com/office/drawing/2014/main" id="{13C81C6D-9581-5A08-994C-C29C230A3E64}"/>
                </a:ext>
              </a:extLst>
            </p:cNvPr>
            <p:cNvSpPr txBox="1"/>
            <p:nvPr/>
          </p:nvSpPr>
          <p:spPr bwMode="auto">
            <a:xfrm>
              <a:off x="2772789" y="5345304"/>
              <a:ext cx="41600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479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206</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223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123</a:t>
              </a:r>
            </a:p>
          </p:txBody>
        </p:sp>
        <p:sp>
          <p:nvSpPr>
            <p:cNvPr id="481" name="TextBox 480">
              <a:extLst>
                <a:ext uri="{FF2B5EF4-FFF2-40B4-BE49-F238E27FC236}">
                  <a16:creationId xmlns:a16="http://schemas.microsoft.com/office/drawing/2014/main" id="{766C3188-9CAE-BD92-D7B6-A9AC7705EADE}"/>
                </a:ext>
              </a:extLst>
            </p:cNvPr>
            <p:cNvSpPr txBox="1"/>
            <p:nvPr/>
          </p:nvSpPr>
          <p:spPr bwMode="auto">
            <a:xfrm>
              <a:off x="3118933"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473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200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208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111</a:t>
              </a:r>
            </a:p>
          </p:txBody>
        </p:sp>
        <p:sp>
          <p:nvSpPr>
            <p:cNvPr id="482" name="TextBox 481">
              <a:extLst>
                <a:ext uri="{FF2B5EF4-FFF2-40B4-BE49-F238E27FC236}">
                  <a16:creationId xmlns:a16="http://schemas.microsoft.com/office/drawing/2014/main" id="{D3A9DC8F-AD5B-C985-2203-1FEC5C04E841}"/>
                </a:ext>
              </a:extLst>
            </p:cNvPr>
            <p:cNvSpPr txBox="1"/>
            <p:nvPr/>
          </p:nvSpPr>
          <p:spPr bwMode="auto">
            <a:xfrm>
              <a:off x="3586704"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468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100</a:t>
              </a:r>
            </a:p>
          </p:txBody>
        </p:sp>
        <p:sp>
          <p:nvSpPr>
            <p:cNvPr id="483" name="TextBox 482">
              <a:extLst>
                <a:ext uri="{FF2B5EF4-FFF2-40B4-BE49-F238E27FC236}">
                  <a16:creationId xmlns:a16="http://schemas.microsoft.com/office/drawing/2014/main" id="{F0D66094-30B2-05ED-5CED-4147E71A76AE}"/>
                </a:ext>
              </a:extLst>
            </p:cNvPr>
            <p:cNvSpPr txBox="1"/>
            <p:nvPr/>
          </p:nvSpPr>
          <p:spPr bwMode="auto">
            <a:xfrm>
              <a:off x="4049399"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463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191</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95</a:t>
              </a:r>
            </a:p>
          </p:txBody>
        </p:sp>
        <p:sp>
          <p:nvSpPr>
            <p:cNvPr id="484" name="TextBox 483">
              <a:extLst>
                <a:ext uri="{FF2B5EF4-FFF2-40B4-BE49-F238E27FC236}">
                  <a16:creationId xmlns:a16="http://schemas.microsoft.com/office/drawing/2014/main" id="{1BEACC39-1ACE-9E26-D051-BF7E3B1A8555}"/>
                </a:ext>
              </a:extLst>
            </p:cNvPr>
            <p:cNvSpPr txBox="1"/>
            <p:nvPr/>
          </p:nvSpPr>
          <p:spPr bwMode="auto">
            <a:xfrm>
              <a:off x="4500277"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458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185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91</a:t>
              </a:r>
            </a:p>
          </p:txBody>
        </p:sp>
        <p:sp>
          <p:nvSpPr>
            <p:cNvPr id="485" name="TextBox 484">
              <a:extLst>
                <a:ext uri="{FF2B5EF4-FFF2-40B4-BE49-F238E27FC236}">
                  <a16:creationId xmlns:a16="http://schemas.microsoft.com/office/drawing/2014/main" id="{35E4CEE0-3DED-A1A0-B9D3-51D00F41F816}"/>
                </a:ext>
              </a:extLst>
            </p:cNvPr>
            <p:cNvSpPr txBox="1"/>
            <p:nvPr/>
          </p:nvSpPr>
          <p:spPr bwMode="auto">
            <a:xfrm>
              <a:off x="4960810"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451</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180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90</a:t>
              </a:r>
            </a:p>
          </p:txBody>
        </p:sp>
        <p:sp>
          <p:nvSpPr>
            <p:cNvPr id="486" name="TextBox 485">
              <a:extLst>
                <a:ext uri="{FF2B5EF4-FFF2-40B4-BE49-F238E27FC236}">
                  <a16:creationId xmlns:a16="http://schemas.microsoft.com/office/drawing/2014/main" id="{78DECEF3-135E-7790-50D4-EE62E89D8373}"/>
                </a:ext>
              </a:extLst>
            </p:cNvPr>
            <p:cNvSpPr txBox="1"/>
            <p:nvPr/>
          </p:nvSpPr>
          <p:spPr bwMode="auto">
            <a:xfrm>
              <a:off x="5402225"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439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185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173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89</a:t>
              </a:r>
            </a:p>
          </p:txBody>
        </p:sp>
        <p:sp>
          <p:nvSpPr>
            <p:cNvPr id="487" name="TextBox 486">
              <a:extLst>
                <a:ext uri="{FF2B5EF4-FFF2-40B4-BE49-F238E27FC236}">
                  <a16:creationId xmlns:a16="http://schemas.microsoft.com/office/drawing/2014/main" id="{95562D22-600C-7D05-6CD0-7E6789B018AB}"/>
                </a:ext>
              </a:extLst>
            </p:cNvPr>
            <p:cNvSpPr txBox="1"/>
            <p:nvPr/>
          </p:nvSpPr>
          <p:spPr bwMode="auto">
            <a:xfrm>
              <a:off x="5881747"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295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130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116</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59</a:t>
              </a:r>
            </a:p>
          </p:txBody>
        </p:sp>
        <p:sp>
          <p:nvSpPr>
            <p:cNvPr id="488" name="TextBox 487">
              <a:extLst>
                <a:ext uri="{FF2B5EF4-FFF2-40B4-BE49-F238E27FC236}">
                  <a16:creationId xmlns:a16="http://schemas.microsoft.com/office/drawing/2014/main" id="{DEA9FD6D-9845-C961-F865-A4B0DE0F2F47}"/>
                </a:ext>
              </a:extLst>
            </p:cNvPr>
            <p:cNvSpPr txBox="1"/>
            <p:nvPr/>
          </p:nvSpPr>
          <p:spPr bwMode="auto">
            <a:xfrm>
              <a:off x="6313636"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53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42</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26</a:t>
              </a:r>
            </a:p>
          </p:txBody>
        </p:sp>
        <p:sp>
          <p:nvSpPr>
            <p:cNvPr id="489" name="TextBox 488">
              <a:extLst>
                <a:ext uri="{FF2B5EF4-FFF2-40B4-BE49-F238E27FC236}">
                  <a16:creationId xmlns:a16="http://schemas.microsoft.com/office/drawing/2014/main" id="{7B1073CC-BDE3-62C2-7A45-54CFDC390BA2}"/>
                </a:ext>
              </a:extLst>
            </p:cNvPr>
            <p:cNvSpPr txBox="1"/>
            <p:nvPr/>
          </p:nvSpPr>
          <p:spPr bwMode="auto">
            <a:xfrm>
              <a:off x="6793159"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494" name="Group 493">
            <a:extLst>
              <a:ext uri="{FF2B5EF4-FFF2-40B4-BE49-F238E27FC236}">
                <a16:creationId xmlns:a16="http://schemas.microsoft.com/office/drawing/2014/main" id="{C98B0C33-945E-50D3-C00C-BAE54DF7AF0A}"/>
              </a:ext>
            </a:extLst>
          </p:cNvPr>
          <p:cNvGrpSpPr/>
          <p:nvPr/>
        </p:nvGrpSpPr>
        <p:grpSpPr>
          <a:xfrm>
            <a:off x="1497226" y="1645137"/>
            <a:ext cx="7640889" cy="396655"/>
            <a:chOff x="1610514" y="1916054"/>
            <a:chExt cx="7640889" cy="396655"/>
          </a:xfrm>
        </p:grpSpPr>
        <p:sp>
          <p:nvSpPr>
            <p:cNvPr id="43" name="Freeform: Shape 42">
              <a:extLst>
                <a:ext uri="{FF2B5EF4-FFF2-40B4-BE49-F238E27FC236}">
                  <a16:creationId xmlns:a16="http://schemas.microsoft.com/office/drawing/2014/main" id="{964353FD-39B2-82CB-89C1-97C165B931BB}"/>
                </a:ext>
              </a:extLst>
            </p:cNvPr>
            <p:cNvSpPr/>
            <p:nvPr/>
          </p:nvSpPr>
          <p:spPr bwMode="auto">
            <a:xfrm>
              <a:off x="1610514" y="1916054"/>
              <a:ext cx="4423152" cy="244593"/>
            </a:xfrm>
            <a:custGeom>
              <a:avLst/>
              <a:gdLst>
                <a:gd name="connsiteX0" fmla="*/ 5206073 w 5206073"/>
                <a:gd name="connsiteY0" fmla="*/ 261972 h 261972"/>
                <a:gd name="connsiteX1" fmla="*/ 3504088 w 5206073"/>
                <a:gd name="connsiteY1" fmla="*/ 261972 h 261972"/>
                <a:gd name="connsiteX2" fmla="*/ 3504088 w 5206073"/>
                <a:gd name="connsiteY2" fmla="*/ 243617 h 261972"/>
                <a:gd name="connsiteX3" fmla="*/ 3228766 w 5206073"/>
                <a:gd name="connsiteY3" fmla="*/ 243617 h 261972"/>
                <a:gd name="connsiteX4" fmla="*/ 3228766 w 5206073"/>
                <a:gd name="connsiteY4" fmla="*/ 225263 h 261972"/>
                <a:gd name="connsiteX5" fmla="*/ 2594693 w 5206073"/>
                <a:gd name="connsiteY5" fmla="*/ 225263 h 261972"/>
                <a:gd name="connsiteX6" fmla="*/ 2594693 w 5206073"/>
                <a:gd name="connsiteY6" fmla="*/ 211914 h 261972"/>
                <a:gd name="connsiteX7" fmla="*/ 2562990 w 5206073"/>
                <a:gd name="connsiteY7" fmla="*/ 211914 h 261972"/>
                <a:gd name="connsiteX8" fmla="*/ 2554647 w 5206073"/>
                <a:gd name="connsiteY8" fmla="*/ 203571 h 261972"/>
                <a:gd name="connsiteX9" fmla="*/ 2317704 w 5206073"/>
                <a:gd name="connsiteY9" fmla="*/ 203571 h 261972"/>
                <a:gd name="connsiteX10" fmla="*/ 2317704 w 5206073"/>
                <a:gd name="connsiteY10" fmla="*/ 176873 h 261972"/>
                <a:gd name="connsiteX11" fmla="*/ 2205906 w 5206073"/>
                <a:gd name="connsiteY11" fmla="*/ 176873 h 261972"/>
                <a:gd name="connsiteX12" fmla="*/ 2205906 w 5206073"/>
                <a:gd name="connsiteY12" fmla="*/ 155181 h 261972"/>
                <a:gd name="connsiteX13" fmla="*/ 2170866 w 5206073"/>
                <a:gd name="connsiteY13" fmla="*/ 155181 h 261972"/>
                <a:gd name="connsiteX14" fmla="*/ 2170866 w 5206073"/>
                <a:gd name="connsiteY14" fmla="*/ 131820 h 261972"/>
                <a:gd name="connsiteX15" fmla="*/ 1526781 w 5206073"/>
                <a:gd name="connsiteY15" fmla="*/ 131820 h 261972"/>
                <a:gd name="connsiteX16" fmla="*/ 1526781 w 5206073"/>
                <a:gd name="connsiteY16" fmla="*/ 101785 h 261972"/>
                <a:gd name="connsiteX17" fmla="*/ 1480060 w 5206073"/>
                <a:gd name="connsiteY17" fmla="*/ 101785 h 261972"/>
                <a:gd name="connsiteX18" fmla="*/ 1480060 w 5206073"/>
                <a:gd name="connsiteY18" fmla="*/ 86768 h 261972"/>
                <a:gd name="connsiteX19" fmla="*/ 1451693 w 5206073"/>
                <a:gd name="connsiteY19" fmla="*/ 86768 h 261972"/>
                <a:gd name="connsiteX20" fmla="*/ 1451693 w 5206073"/>
                <a:gd name="connsiteY20" fmla="*/ 61739 h 261972"/>
                <a:gd name="connsiteX21" fmla="*/ 1416652 w 5206073"/>
                <a:gd name="connsiteY21" fmla="*/ 61739 h 261972"/>
                <a:gd name="connsiteX22" fmla="*/ 1416652 w 5206073"/>
                <a:gd name="connsiteY22" fmla="*/ 51727 h 261972"/>
                <a:gd name="connsiteX23" fmla="*/ 1366594 w 5206073"/>
                <a:gd name="connsiteY23" fmla="*/ 51727 h 261972"/>
                <a:gd name="connsiteX24" fmla="*/ 1366594 w 5206073"/>
                <a:gd name="connsiteY24" fmla="*/ 38378 h 261972"/>
                <a:gd name="connsiteX25" fmla="*/ 1024528 w 5206073"/>
                <a:gd name="connsiteY25" fmla="*/ 38378 h 261972"/>
                <a:gd name="connsiteX26" fmla="*/ 1024528 w 5206073"/>
                <a:gd name="connsiteY26" fmla="*/ 20023 h 261972"/>
                <a:gd name="connsiteX27" fmla="*/ 922743 w 5206073"/>
                <a:gd name="connsiteY27" fmla="*/ 20023 h 261972"/>
                <a:gd name="connsiteX28" fmla="*/ 922743 w 5206073"/>
                <a:gd name="connsiteY28" fmla="*/ 0 h 261972"/>
                <a:gd name="connsiteX29" fmla="*/ 0 w 5206073"/>
                <a:gd name="connsiteY29" fmla="*/ 0 h 261972"/>
                <a:gd name="connsiteX0" fmla="*/ 4558403 w 4558403"/>
                <a:gd name="connsiteY0" fmla="*/ 258606 h 261972"/>
                <a:gd name="connsiteX1" fmla="*/ 3504088 w 4558403"/>
                <a:gd name="connsiteY1" fmla="*/ 261972 h 261972"/>
                <a:gd name="connsiteX2" fmla="*/ 3504088 w 4558403"/>
                <a:gd name="connsiteY2" fmla="*/ 243617 h 261972"/>
                <a:gd name="connsiteX3" fmla="*/ 3228766 w 4558403"/>
                <a:gd name="connsiteY3" fmla="*/ 243617 h 261972"/>
                <a:gd name="connsiteX4" fmla="*/ 3228766 w 4558403"/>
                <a:gd name="connsiteY4" fmla="*/ 225263 h 261972"/>
                <a:gd name="connsiteX5" fmla="*/ 2594693 w 4558403"/>
                <a:gd name="connsiteY5" fmla="*/ 225263 h 261972"/>
                <a:gd name="connsiteX6" fmla="*/ 2594693 w 4558403"/>
                <a:gd name="connsiteY6" fmla="*/ 211914 h 261972"/>
                <a:gd name="connsiteX7" fmla="*/ 2562990 w 4558403"/>
                <a:gd name="connsiteY7" fmla="*/ 211914 h 261972"/>
                <a:gd name="connsiteX8" fmla="*/ 2554647 w 4558403"/>
                <a:gd name="connsiteY8" fmla="*/ 203571 h 261972"/>
                <a:gd name="connsiteX9" fmla="*/ 2317704 w 4558403"/>
                <a:gd name="connsiteY9" fmla="*/ 203571 h 261972"/>
                <a:gd name="connsiteX10" fmla="*/ 2317704 w 4558403"/>
                <a:gd name="connsiteY10" fmla="*/ 176873 h 261972"/>
                <a:gd name="connsiteX11" fmla="*/ 2205906 w 4558403"/>
                <a:gd name="connsiteY11" fmla="*/ 176873 h 261972"/>
                <a:gd name="connsiteX12" fmla="*/ 2205906 w 4558403"/>
                <a:gd name="connsiteY12" fmla="*/ 155181 h 261972"/>
                <a:gd name="connsiteX13" fmla="*/ 2170866 w 4558403"/>
                <a:gd name="connsiteY13" fmla="*/ 155181 h 261972"/>
                <a:gd name="connsiteX14" fmla="*/ 2170866 w 4558403"/>
                <a:gd name="connsiteY14" fmla="*/ 131820 h 261972"/>
                <a:gd name="connsiteX15" fmla="*/ 1526781 w 4558403"/>
                <a:gd name="connsiteY15" fmla="*/ 131820 h 261972"/>
                <a:gd name="connsiteX16" fmla="*/ 1526781 w 4558403"/>
                <a:gd name="connsiteY16" fmla="*/ 101785 h 261972"/>
                <a:gd name="connsiteX17" fmla="*/ 1480060 w 4558403"/>
                <a:gd name="connsiteY17" fmla="*/ 101785 h 261972"/>
                <a:gd name="connsiteX18" fmla="*/ 1480060 w 4558403"/>
                <a:gd name="connsiteY18" fmla="*/ 86768 h 261972"/>
                <a:gd name="connsiteX19" fmla="*/ 1451693 w 4558403"/>
                <a:gd name="connsiteY19" fmla="*/ 86768 h 261972"/>
                <a:gd name="connsiteX20" fmla="*/ 1451693 w 4558403"/>
                <a:gd name="connsiteY20" fmla="*/ 61739 h 261972"/>
                <a:gd name="connsiteX21" fmla="*/ 1416652 w 4558403"/>
                <a:gd name="connsiteY21" fmla="*/ 61739 h 261972"/>
                <a:gd name="connsiteX22" fmla="*/ 1416652 w 4558403"/>
                <a:gd name="connsiteY22" fmla="*/ 51727 h 261972"/>
                <a:gd name="connsiteX23" fmla="*/ 1366594 w 4558403"/>
                <a:gd name="connsiteY23" fmla="*/ 51727 h 261972"/>
                <a:gd name="connsiteX24" fmla="*/ 1366594 w 4558403"/>
                <a:gd name="connsiteY24" fmla="*/ 38378 h 261972"/>
                <a:gd name="connsiteX25" fmla="*/ 1024528 w 4558403"/>
                <a:gd name="connsiteY25" fmla="*/ 38378 h 261972"/>
                <a:gd name="connsiteX26" fmla="*/ 1024528 w 4558403"/>
                <a:gd name="connsiteY26" fmla="*/ 20023 h 261972"/>
                <a:gd name="connsiteX27" fmla="*/ 922743 w 4558403"/>
                <a:gd name="connsiteY27" fmla="*/ 20023 h 261972"/>
                <a:gd name="connsiteX28" fmla="*/ 922743 w 4558403"/>
                <a:gd name="connsiteY28" fmla="*/ 0 h 261972"/>
                <a:gd name="connsiteX29" fmla="*/ 0 w 4558403"/>
                <a:gd name="connsiteY29" fmla="*/ 0 h 261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58403" h="261972">
                  <a:moveTo>
                    <a:pt x="4558403" y="258606"/>
                  </a:moveTo>
                  <a:lnTo>
                    <a:pt x="3504088" y="261972"/>
                  </a:lnTo>
                  <a:lnTo>
                    <a:pt x="3504088" y="243617"/>
                  </a:lnTo>
                  <a:lnTo>
                    <a:pt x="3228766" y="243617"/>
                  </a:lnTo>
                  <a:lnTo>
                    <a:pt x="3228766" y="225263"/>
                  </a:lnTo>
                  <a:lnTo>
                    <a:pt x="2594693" y="225263"/>
                  </a:lnTo>
                  <a:lnTo>
                    <a:pt x="2594693" y="211914"/>
                  </a:lnTo>
                  <a:lnTo>
                    <a:pt x="2562990" y="211914"/>
                  </a:lnTo>
                  <a:lnTo>
                    <a:pt x="2554647" y="203571"/>
                  </a:lnTo>
                  <a:lnTo>
                    <a:pt x="2317704" y="203571"/>
                  </a:lnTo>
                  <a:lnTo>
                    <a:pt x="2317704" y="176873"/>
                  </a:lnTo>
                  <a:lnTo>
                    <a:pt x="2205906" y="176873"/>
                  </a:lnTo>
                  <a:lnTo>
                    <a:pt x="2205906" y="155181"/>
                  </a:lnTo>
                  <a:lnTo>
                    <a:pt x="2170866" y="155181"/>
                  </a:lnTo>
                  <a:lnTo>
                    <a:pt x="2170866" y="131820"/>
                  </a:lnTo>
                  <a:lnTo>
                    <a:pt x="1526781" y="131820"/>
                  </a:lnTo>
                  <a:lnTo>
                    <a:pt x="1526781" y="101785"/>
                  </a:lnTo>
                  <a:lnTo>
                    <a:pt x="1480060" y="101785"/>
                  </a:lnTo>
                  <a:lnTo>
                    <a:pt x="1480060" y="86768"/>
                  </a:lnTo>
                  <a:lnTo>
                    <a:pt x="1451693" y="86768"/>
                  </a:lnTo>
                  <a:lnTo>
                    <a:pt x="1451693" y="61739"/>
                  </a:lnTo>
                  <a:lnTo>
                    <a:pt x="1416652" y="61739"/>
                  </a:lnTo>
                  <a:lnTo>
                    <a:pt x="1416652" y="51727"/>
                  </a:lnTo>
                  <a:lnTo>
                    <a:pt x="1366594" y="51727"/>
                  </a:lnTo>
                  <a:lnTo>
                    <a:pt x="1366594" y="38378"/>
                  </a:lnTo>
                  <a:lnTo>
                    <a:pt x="1024528" y="38378"/>
                  </a:lnTo>
                  <a:lnTo>
                    <a:pt x="1024528" y="20023"/>
                  </a:lnTo>
                  <a:lnTo>
                    <a:pt x="922743" y="20023"/>
                  </a:lnTo>
                  <a:lnTo>
                    <a:pt x="922743"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93" name="Freeform: Shape 492">
              <a:extLst>
                <a:ext uri="{FF2B5EF4-FFF2-40B4-BE49-F238E27FC236}">
                  <a16:creationId xmlns:a16="http://schemas.microsoft.com/office/drawing/2014/main" id="{A39DC3CE-66C9-35A8-FFA2-D785A2D10B9D}"/>
                </a:ext>
              </a:extLst>
            </p:cNvPr>
            <p:cNvSpPr/>
            <p:nvPr/>
          </p:nvSpPr>
          <p:spPr bwMode="auto">
            <a:xfrm>
              <a:off x="6014301" y="2177592"/>
              <a:ext cx="3237102" cy="135117"/>
            </a:xfrm>
            <a:custGeom>
              <a:avLst/>
              <a:gdLst>
                <a:gd name="connsiteX0" fmla="*/ 0 w 3214540"/>
                <a:gd name="connsiteY0" fmla="*/ 0 h 135117"/>
                <a:gd name="connsiteX1" fmla="*/ 141402 w 3214540"/>
                <a:gd name="connsiteY1" fmla="*/ 0 h 135117"/>
                <a:gd name="connsiteX2" fmla="*/ 160255 w 3214540"/>
                <a:gd name="connsiteY2" fmla="*/ 18853 h 135117"/>
                <a:gd name="connsiteX3" fmla="*/ 898689 w 3214540"/>
                <a:gd name="connsiteY3" fmla="*/ 18853 h 135117"/>
                <a:gd name="connsiteX4" fmla="*/ 898689 w 3214540"/>
                <a:gd name="connsiteY4" fmla="*/ 37707 h 135117"/>
                <a:gd name="connsiteX5" fmla="*/ 1040091 w 3214540"/>
                <a:gd name="connsiteY5" fmla="*/ 37707 h 135117"/>
                <a:gd name="connsiteX6" fmla="*/ 1040091 w 3214540"/>
                <a:gd name="connsiteY6" fmla="*/ 43992 h 135117"/>
                <a:gd name="connsiteX7" fmla="*/ 1231769 w 3214540"/>
                <a:gd name="connsiteY7" fmla="*/ 43992 h 135117"/>
                <a:gd name="connsiteX8" fmla="*/ 1231769 w 3214540"/>
                <a:gd name="connsiteY8" fmla="*/ 43992 h 135117"/>
                <a:gd name="connsiteX9" fmla="*/ 1231769 w 3214540"/>
                <a:gd name="connsiteY9" fmla="*/ 69130 h 135117"/>
                <a:gd name="connsiteX10" fmla="*/ 1291472 w 3214540"/>
                <a:gd name="connsiteY10" fmla="*/ 69130 h 135117"/>
                <a:gd name="connsiteX11" fmla="*/ 1291472 w 3214540"/>
                <a:gd name="connsiteY11" fmla="*/ 69130 h 135117"/>
                <a:gd name="connsiteX12" fmla="*/ 1370029 w 3214540"/>
                <a:gd name="connsiteY12" fmla="*/ 69130 h 135117"/>
                <a:gd name="connsiteX13" fmla="*/ 1370029 w 3214540"/>
                <a:gd name="connsiteY13" fmla="*/ 94268 h 135117"/>
                <a:gd name="connsiteX14" fmla="*/ 1451728 w 3214540"/>
                <a:gd name="connsiteY14" fmla="*/ 94268 h 135117"/>
                <a:gd name="connsiteX15" fmla="*/ 1451728 w 3214540"/>
                <a:gd name="connsiteY15" fmla="*/ 119406 h 135117"/>
                <a:gd name="connsiteX16" fmla="*/ 1803662 w 3214540"/>
                <a:gd name="connsiteY16" fmla="*/ 119406 h 135117"/>
                <a:gd name="connsiteX17" fmla="*/ 1803662 w 3214540"/>
                <a:gd name="connsiteY17" fmla="*/ 135117 h 135117"/>
                <a:gd name="connsiteX18" fmla="*/ 3214540 w 3214540"/>
                <a:gd name="connsiteY18" fmla="*/ 135117 h 135117"/>
                <a:gd name="connsiteX0" fmla="*/ 0 w 3214540"/>
                <a:gd name="connsiteY0" fmla="*/ 0 h 135117"/>
                <a:gd name="connsiteX1" fmla="*/ 141402 w 3214540"/>
                <a:gd name="connsiteY1" fmla="*/ 0 h 135117"/>
                <a:gd name="connsiteX2" fmla="*/ 141401 w 3214540"/>
                <a:gd name="connsiteY2" fmla="*/ 21995 h 135117"/>
                <a:gd name="connsiteX3" fmla="*/ 898689 w 3214540"/>
                <a:gd name="connsiteY3" fmla="*/ 18853 h 135117"/>
                <a:gd name="connsiteX4" fmla="*/ 898689 w 3214540"/>
                <a:gd name="connsiteY4" fmla="*/ 37707 h 135117"/>
                <a:gd name="connsiteX5" fmla="*/ 1040091 w 3214540"/>
                <a:gd name="connsiteY5" fmla="*/ 37707 h 135117"/>
                <a:gd name="connsiteX6" fmla="*/ 1040091 w 3214540"/>
                <a:gd name="connsiteY6" fmla="*/ 43992 h 135117"/>
                <a:gd name="connsiteX7" fmla="*/ 1231769 w 3214540"/>
                <a:gd name="connsiteY7" fmla="*/ 43992 h 135117"/>
                <a:gd name="connsiteX8" fmla="*/ 1231769 w 3214540"/>
                <a:gd name="connsiteY8" fmla="*/ 43992 h 135117"/>
                <a:gd name="connsiteX9" fmla="*/ 1231769 w 3214540"/>
                <a:gd name="connsiteY9" fmla="*/ 69130 h 135117"/>
                <a:gd name="connsiteX10" fmla="*/ 1291472 w 3214540"/>
                <a:gd name="connsiteY10" fmla="*/ 69130 h 135117"/>
                <a:gd name="connsiteX11" fmla="*/ 1291472 w 3214540"/>
                <a:gd name="connsiteY11" fmla="*/ 69130 h 135117"/>
                <a:gd name="connsiteX12" fmla="*/ 1370029 w 3214540"/>
                <a:gd name="connsiteY12" fmla="*/ 69130 h 135117"/>
                <a:gd name="connsiteX13" fmla="*/ 1370029 w 3214540"/>
                <a:gd name="connsiteY13" fmla="*/ 94268 h 135117"/>
                <a:gd name="connsiteX14" fmla="*/ 1451728 w 3214540"/>
                <a:gd name="connsiteY14" fmla="*/ 94268 h 135117"/>
                <a:gd name="connsiteX15" fmla="*/ 1451728 w 3214540"/>
                <a:gd name="connsiteY15" fmla="*/ 119406 h 135117"/>
                <a:gd name="connsiteX16" fmla="*/ 1803662 w 3214540"/>
                <a:gd name="connsiteY16" fmla="*/ 119406 h 135117"/>
                <a:gd name="connsiteX17" fmla="*/ 1803662 w 3214540"/>
                <a:gd name="connsiteY17" fmla="*/ 135117 h 135117"/>
                <a:gd name="connsiteX18" fmla="*/ 3214540 w 3214540"/>
                <a:gd name="connsiteY18" fmla="*/ 135117 h 135117"/>
                <a:gd name="connsiteX0" fmla="*/ 0 w 3214540"/>
                <a:gd name="connsiteY0" fmla="*/ 0 h 135117"/>
                <a:gd name="connsiteX1" fmla="*/ 141402 w 3214540"/>
                <a:gd name="connsiteY1" fmla="*/ 0 h 135117"/>
                <a:gd name="connsiteX2" fmla="*/ 141401 w 3214540"/>
                <a:gd name="connsiteY2" fmla="*/ 21995 h 135117"/>
                <a:gd name="connsiteX3" fmla="*/ 898689 w 3214540"/>
                <a:gd name="connsiteY3" fmla="*/ 18853 h 135117"/>
                <a:gd name="connsiteX4" fmla="*/ 898689 w 3214540"/>
                <a:gd name="connsiteY4" fmla="*/ 37707 h 135117"/>
                <a:gd name="connsiteX5" fmla="*/ 1040091 w 3214540"/>
                <a:gd name="connsiteY5" fmla="*/ 37707 h 135117"/>
                <a:gd name="connsiteX6" fmla="*/ 1040091 w 3214540"/>
                <a:gd name="connsiteY6" fmla="*/ 43992 h 135117"/>
                <a:gd name="connsiteX7" fmla="*/ 1231769 w 3214540"/>
                <a:gd name="connsiteY7" fmla="*/ 43992 h 135117"/>
                <a:gd name="connsiteX8" fmla="*/ 1231769 w 3214540"/>
                <a:gd name="connsiteY8" fmla="*/ 43992 h 135117"/>
                <a:gd name="connsiteX9" fmla="*/ 1231769 w 3214540"/>
                <a:gd name="connsiteY9" fmla="*/ 69130 h 135117"/>
                <a:gd name="connsiteX10" fmla="*/ 1291472 w 3214540"/>
                <a:gd name="connsiteY10" fmla="*/ 69130 h 135117"/>
                <a:gd name="connsiteX11" fmla="*/ 1291472 w 3214540"/>
                <a:gd name="connsiteY11" fmla="*/ 69130 h 135117"/>
                <a:gd name="connsiteX12" fmla="*/ 1370029 w 3214540"/>
                <a:gd name="connsiteY12" fmla="*/ 69130 h 135117"/>
                <a:gd name="connsiteX13" fmla="*/ 1370029 w 3214540"/>
                <a:gd name="connsiteY13" fmla="*/ 94268 h 135117"/>
                <a:gd name="connsiteX14" fmla="*/ 1451728 w 3214540"/>
                <a:gd name="connsiteY14" fmla="*/ 94268 h 135117"/>
                <a:gd name="connsiteX15" fmla="*/ 1451728 w 3214540"/>
                <a:gd name="connsiteY15" fmla="*/ 119406 h 135117"/>
                <a:gd name="connsiteX16" fmla="*/ 1803662 w 3214540"/>
                <a:gd name="connsiteY16" fmla="*/ 119406 h 135117"/>
                <a:gd name="connsiteX17" fmla="*/ 1803662 w 3214540"/>
                <a:gd name="connsiteY17" fmla="*/ 135117 h 135117"/>
                <a:gd name="connsiteX18" fmla="*/ 3214540 w 3214540"/>
                <a:gd name="connsiteY18" fmla="*/ 135117 h 13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14540" h="135117">
                  <a:moveTo>
                    <a:pt x="0" y="0"/>
                  </a:moveTo>
                  <a:lnTo>
                    <a:pt x="141402" y="0"/>
                  </a:lnTo>
                  <a:cubicBezTo>
                    <a:pt x="141402" y="7332"/>
                    <a:pt x="141401" y="14663"/>
                    <a:pt x="141401" y="21995"/>
                  </a:cubicBezTo>
                  <a:lnTo>
                    <a:pt x="898689" y="18853"/>
                  </a:lnTo>
                  <a:lnTo>
                    <a:pt x="898689" y="37707"/>
                  </a:lnTo>
                  <a:lnTo>
                    <a:pt x="1040091" y="37707"/>
                  </a:lnTo>
                  <a:lnTo>
                    <a:pt x="1040091" y="43992"/>
                  </a:lnTo>
                  <a:lnTo>
                    <a:pt x="1231769" y="43992"/>
                  </a:lnTo>
                  <a:lnTo>
                    <a:pt x="1231769" y="43992"/>
                  </a:lnTo>
                  <a:lnTo>
                    <a:pt x="1231769" y="69130"/>
                  </a:lnTo>
                  <a:lnTo>
                    <a:pt x="1291472" y="69130"/>
                  </a:lnTo>
                  <a:lnTo>
                    <a:pt x="1291472" y="69130"/>
                  </a:lnTo>
                  <a:lnTo>
                    <a:pt x="1370029" y="69130"/>
                  </a:lnTo>
                  <a:lnTo>
                    <a:pt x="1370029" y="94268"/>
                  </a:lnTo>
                  <a:lnTo>
                    <a:pt x="1451728" y="94268"/>
                  </a:lnTo>
                  <a:lnTo>
                    <a:pt x="1451728" y="119406"/>
                  </a:lnTo>
                  <a:lnTo>
                    <a:pt x="1803662" y="119406"/>
                  </a:lnTo>
                  <a:lnTo>
                    <a:pt x="1803662" y="135117"/>
                  </a:lnTo>
                  <a:lnTo>
                    <a:pt x="3214540" y="135117"/>
                  </a:lnTo>
                </a:path>
              </a:pathLst>
            </a:custGeom>
            <a:noFill/>
            <a:ln w="28575">
              <a:solidFill>
                <a:schemeClr val="accent3"/>
              </a:solidFill>
              <a:miter lim="800000"/>
              <a:headEnd/>
              <a:tailEnd/>
            </a:ln>
          </p:spPr>
          <p:txBody>
            <a:bodyPr rtlCol="0" anchor="ctr"/>
            <a:lstStyle/>
            <a:p>
              <a:pPr algn="ctr"/>
              <a:endParaRPr lang="en-US" dirty="0"/>
            </a:p>
          </p:txBody>
        </p:sp>
      </p:grpSp>
      <p:grpSp>
        <p:nvGrpSpPr>
          <p:cNvPr id="496" name="Group 495">
            <a:extLst>
              <a:ext uri="{FF2B5EF4-FFF2-40B4-BE49-F238E27FC236}">
                <a16:creationId xmlns:a16="http://schemas.microsoft.com/office/drawing/2014/main" id="{4E5A98B0-51F0-72F7-761E-F327E3BE34DE}"/>
              </a:ext>
            </a:extLst>
          </p:cNvPr>
          <p:cNvGrpSpPr/>
          <p:nvPr/>
        </p:nvGrpSpPr>
        <p:grpSpPr>
          <a:xfrm>
            <a:off x="1495420" y="1644056"/>
            <a:ext cx="7720686" cy="1189588"/>
            <a:chOff x="1608708" y="1914973"/>
            <a:chExt cx="7720686" cy="1189588"/>
          </a:xfrm>
        </p:grpSpPr>
        <p:sp>
          <p:nvSpPr>
            <p:cNvPr id="45" name="Freeform: Shape 44">
              <a:extLst>
                <a:ext uri="{FF2B5EF4-FFF2-40B4-BE49-F238E27FC236}">
                  <a16:creationId xmlns:a16="http://schemas.microsoft.com/office/drawing/2014/main" id="{48088B5C-6CCC-CD68-03D3-34007D02F129}"/>
                </a:ext>
              </a:extLst>
            </p:cNvPr>
            <p:cNvSpPr/>
            <p:nvPr/>
          </p:nvSpPr>
          <p:spPr bwMode="auto">
            <a:xfrm>
              <a:off x="1608708" y="1914973"/>
              <a:ext cx="4303173" cy="1117957"/>
            </a:xfrm>
            <a:custGeom>
              <a:avLst/>
              <a:gdLst>
                <a:gd name="connsiteX0" fmla="*/ 5242789 w 5242789"/>
                <a:gd name="connsiteY0" fmla="*/ 1183744 h 1183744"/>
                <a:gd name="connsiteX1" fmla="*/ 4434755 w 5242789"/>
                <a:gd name="connsiteY1" fmla="*/ 1183744 h 1183744"/>
                <a:gd name="connsiteX2" fmla="*/ 4434755 w 5242789"/>
                <a:gd name="connsiteY2" fmla="*/ 1154580 h 1183744"/>
                <a:gd name="connsiteX3" fmla="*/ 4239179 w 5242789"/>
                <a:gd name="connsiteY3" fmla="*/ 1154580 h 1183744"/>
                <a:gd name="connsiteX4" fmla="*/ 4239179 w 5242789"/>
                <a:gd name="connsiteY4" fmla="*/ 1121984 h 1183744"/>
                <a:gd name="connsiteX5" fmla="*/ 4077916 w 5242789"/>
                <a:gd name="connsiteY5" fmla="*/ 1121984 h 1183744"/>
                <a:gd name="connsiteX6" fmla="*/ 4077916 w 5242789"/>
                <a:gd name="connsiteY6" fmla="*/ 1103112 h 1183744"/>
                <a:gd name="connsiteX7" fmla="*/ 3878909 w 5242789"/>
                <a:gd name="connsiteY7" fmla="*/ 1103112 h 1183744"/>
                <a:gd name="connsiteX8" fmla="*/ 3878909 w 5242789"/>
                <a:gd name="connsiteY8" fmla="*/ 1084241 h 1183744"/>
                <a:gd name="connsiteX9" fmla="*/ 3599271 w 5242789"/>
                <a:gd name="connsiteY9" fmla="*/ 1084241 h 1183744"/>
                <a:gd name="connsiteX10" fmla="*/ 3599271 w 5242789"/>
                <a:gd name="connsiteY10" fmla="*/ 1075663 h 1183744"/>
                <a:gd name="connsiteX11" fmla="*/ 3552950 w 5242789"/>
                <a:gd name="connsiteY11" fmla="*/ 1075663 h 1183744"/>
                <a:gd name="connsiteX12" fmla="*/ 3552950 w 5242789"/>
                <a:gd name="connsiteY12" fmla="*/ 1055076 h 1183744"/>
                <a:gd name="connsiteX13" fmla="*/ 3240716 w 5242789"/>
                <a:gd name="connsiteY13" fmla="*/ 1055076 h 1183744"/>
                <a:gd name="connsiteX14" fmla="*/ 3240716 w 5242789"/>
                <a:gd name="connsiteY14" fmla="*/ 1039636 h 1183744"/>
                <a:gd name="connsiteX15" fmla="*/ 3081168 w 5242789"/>
                <a:gd name="connsiteY15" fmla="*/ 1039636 h 1183744"/>
                <a:gd name="connsiteX16" fmla="*/ 3081168 w 5242789"/>
                <a:gd name="connsiteY16" fmla="*/ 1022481 h 1183744"/>
                <a:gd name="connsiteX17" fmla="*/ 3019407 w 5242789"/>
                <a:gd name="connsiteY17" fmla="*/ 1022481 h 1183744"/>
                <a:gd name="connsiteX18" fmla="*/ 3019407 w 5242789"/>
                <a:gd name="connsiteY18" fmla="*/ 1000178 h 1183744"/>
                <a:gd name="connsiteX19" fmla="*/ 2916473 w 5242789"/>
                <a:gd name="connsiteY19" fmla="*/ 1000178 h 1183744"/>
                <a:gd name="connsiteX20" fmla="*/ 2916473 w 5242789"/>
                <a:gd name="connsiteY20" fmla="*/ 986454 h 1183744"/>
                <a:gd name="connsiteX21" fmla="*/ 2882162 w 5242789"/>
                <a:gd name="connsiteY21" fmla="*/ 986454 h 1183744"/>
                <a:gd name="connsiteX22" fmla="*/ 2882162 w 5242789"/>
                <a:gd name="connsiteY22" fmla="*/ 971013 h 1183744"/>
                <a:gd name="connsiteX23" fmla="*/ 2741485 w 5242789"/>
                <a:gd name="connsiteY23" fmla="*/ 971013 h 1183744"/>
                <a:gd name="connsiteX24" fmla="*/ 2741485 w 5242789"/>
                <a:gd name="connsiteY24" fmla="*/ 950427 h 1183744"/>
                <a:gd name="connsiteX25" fmla="*/ 2715751 w 5242789"/>
                <a:gd name="connsiteY25" fmla="*/ 950427 h 1183744"/>
                <a:gd name="connsiteX26" fmla="*/ 2715751 w 5242789"/>
                <a:gd name="connsiteY26" fmla="*/ 933271 h 1183744"/>
                <a:gd name="connsiteX27" fmla="*/ 2681440 w 5242789"/>
                <a:gd name="connsiteY27" fmla="*/ 933271 h 1183744"/>
                <a:gd name="connsiteX28" fmla="*/ 2678009 w 5242789"/>
                <a:gd name="connsiteY28" fmla="*/ 929840 h 1183744"/>
                <a:gd name="connsiteX29" fmla="*/ 2640266 w 5242789"/>
                <a:gd name="connsiteY29" fmla="*/ 929840 h 1183744"/>
                <a:gd name="connsiteX30" fmla="*/ 2640266 w 5242789"/>
                <a:gd name="connsiteY30" fmla="*/ 902391 h 1183744"/>
                <a:gd name="connsiteX31" fmla="*/ 2386361 w 5242789"/>
                <a:gd name="connsiteY31" fmla="*/ 902391 h 1183744"/>
                <a:gd name="connsiteX32" fmla="*/ 2386361 w 5242789"/>
                <a:gd name="connsiteY32" fmla="*/ 878373 h 1183744"/>
                <a:gd name="connsiteX33" fmla="*/ 2353765 w 5242789"/>
                <a:gd name="connsiteY33" fmla="*/ 878373 h 1183744"/>
                <a:gd name="connsiteX34" fmla="*/ 2353765 w 5242789"/>
                <a:gd name="connsiteY34" fmla="*/ 859501 h 1183744"/>
                <a:gd name="connsiteX35" fmla="*/ 2319454 w 5242789"/>
                <a:gd name="connsiteY35" fmla="*/ 859501 h 1183744"/>
                <a:gd name="connsiteX36" fmla="*/ 2319454 w 5242789"/>
                <a:gd name="connsiteY36" fmla="*/ 823474 h 1183744"/>
                <a:gd name="connsiteX37" fmla="*/ 2211373 w 5242789"/>
                <a:gd name="connsiteY37" fmla="*/ 823474 h 1183744"/>
                <a:gd name="connsiteX38" fmla="*/ 2211373 w 5242789"/>
                <a:gd name="connsiteY38" fmla="*/ 814896 h 1183744"/>
                <a:gd name="connsiteX39" fmla="*/ 2134172 w 5242789"/>
                <a:gd name="connsiteY39" fmla="*/ 814896 h 1183744"/>
                <a:gd name="connsiteX40" fmla="*/ 2134172 w 5242789"/>
                <a:gd name="connsiteY40" fmla="*/ 782300 h 1183744"/>
                <a:gd name="connsiteX41" fmla="*/ 2105007 w 5242789"/>
                <a:gd name="connsiteY41" fmla="*/ 782300 h 1183744"/>
                <a:gd name="connsiteX42" fmla="*/ 2105007 w 5242789"/>
                <a:gd name="connsiteY42" fmla="*/ 758282 h 1183744"/>
                <a:gd name="connsiteX43" fmla="*/ 1916295 w 5242789"/>
                <a:gd name="connsiteY43" fmla="*/ 758282 h 1183744"/>
                <a:gd name="connsiteX44" fmla="*/ 1916295 w 5242789"/>
                <a:gd name="connsiteY44" fmla="*/ 744558 h 1183744"/>
                <a:gd name="connsiteX45" fmla="*/ 1859681 w 5242789"/>
                <a:gd name="connsiteY45" fmla="*/ 744558 h 1183744"/>
                <a:gd name="connsiteX46" fmla="*/ 1859681 w 5242789"/>
                <a:gd name="connsiteY46" fmla="*/ 701669 h 1183744"/>
                <a:gd name="connsiteX47" fmla="*/ 1792773 w 5242789"/>
                <a:gd name="connsiteY47" fmla="*/ 701669 h 1183744"/>
                <a:gd name="connsiteX48" fmla="*/ 1792773 w 5242789"/>
                <a:gd name="connsiteY48" fmla="*/ 672504 h 1183744"/>
                <a:gd name="connsiteX49" fmla="*/ 1734444 w 5242789"/>
                <a:gd name="connsiteY49" fmla="*/ 672504 h 1183744"/>
                <a:gd name="connsiteX50" fmla="*/ 1734444 w 5242789"/>
                <a:gd name="connsiteY50" fmla="*/ 663926 h 1183744"/>
                <a:gd name="connsiteX51" fmla="*/ 1703564 w 5242789"/>
                <a:gd name="connsiteY51" fmla="*/ 663926 h 1183744"/>
                <a:gd name="connsiteX52" fmla="*/ 1703564 w 5242789"/>
                <a:gd name="connsiteY52" fmla="*/ 643339 h 1183744"/>
                <a:gd name="connsiteX53" fmla="*/ 1682977 w 5242789"/>
                <a:gd name="connsiteY53" fmla="*/ 643339 h 1183744"/>
                <a:gd name="connsiteX54" fmla="*/ 1682977 w 5242789"/>
                <a:gd name="connsiteY54" fmla="*/ 621037 h 1183744"/>
                <a:gd name="connsiteX55" fmla="*/ 1643519 w 5242789"/>
                <a:gd name="connsiteY55" fmla="*/ 621037 h 1183744"/>
                <a:gd name="connsiteX56" fmla="*/ 1643519 w 5242789"/>
                <a:gd name="connsiteY56" fmla="*/ 605597 h 1183744"/>
                <a:gd name="connsiteX57" fmla="*/ 1600629 w 5242789"/>
                <a:gd name="connsiteY57" fmla="*/ 605597 h 1183744"/>
                <a:gd name="connsiteX58" fmla="*/ 1600629 w 5242789"/>
                <a:gd name="connsiteY58" fmla="*/ 581579 h 1183744"/>
                <a:gd name="connsiteX59" fmla="*/ 1566318 w 5242789"/>
                <a:gd name="connsiteY59" fmla="*/ 581579 h 1183744"/>
                <a:gd name="connsiteX60" fmla="*/ 1566318 w 5242789"/>
                <a:gd name="connsiteY60" fmla="*/ 567854 h 1183744"/>
                <a:gd name="connsiteX61" fmla="*/ 1518282 w 5242789"/>
                <a:gd name="connsiteY61" fmla="*/ 567854 h 1183744"/>
                <a:gd name="connsiteX62" fmla="*/ 1518282 w 5242789"/>
                <a:gd name="connsiteY62" fmla="*/ 552414 h 1183744"/>
                <a:gd name="connsiteX63" fmla="*/ 1465099 w 5242789"/>
                <a:gd name="connsiteY63" fmla="*/ 552414 h 1183744"/>
                <a:gd name="connsiteX64" fmla="*/ 1465099 w 5242789"/>
                <a:gd name="connsiteY64" fmla="*/ 507809 h 1183744"/>
                <a:gd name="connsiteX65" fmla="*/ 1259230 w 5242789"/>
                <a:gd name="connsiteY65" fmla="*/ 507809 h 1183744"/>
                <a:gd name="connsiteX66" fmla="*/ 1259230 w 5242789"/>
                <a:gd name="connsiteY66" fmla="*/ 476929 h 1183744"/>
                <a:gd name="connsiteX67" fmla="*/ 1195754 w 5242789"/>
                <a:gd name="connsiteY67" fmla="*/ 476929 h 1183744"/>
                <a:gd name="connsiteX68" fmla="*/ 1195754 w 5242789"/>
                <a:gd name="connsiteY68" fmla="*/ 451195 h 1183744"/>
                <a:gd name="connsiteX69" fmla="*/ 1158012 w 5242789"/>
                <a:gd name="connsiteY69" fmla="*/ 451195 h 1183744"/>
                <a:gd name="connsiteX70" fmla="*/ 1158012 w 5242789"/>
                <a:gd name="connsiteY70" fmla="*/ 423746 h 1183744"/>
                <a:gd name="connsiteX71" fmla="*/ 1075664 w 5242789"/>
                <a:gd name="connsiteY71" fmla="*/ 423746 h 1183744"/>
                <a:gd name="connsiteX72" fmla="*/ 1075664 w 5242789"/>
                <a:gd name="connsiteY72" fmla="*/ 396297 h 1183744"/>
                <a:gd name="connsiteX73" fmla="*/ 1055077 w 5242789"/>
                <a:gd name="connsiteY73" fmla="*/ 396297 h 1183744"/>
                <a:gd name="connsiteX74" fmla="*/ 1055077 w 5242789"/>
                <a:gd name="connsiteY74" fmla="*/ 379141 h 1183744"/>
                <a:gd name="connsiteX75" fmla="*/ 1036206 w 5242789"/>
                <a:gd name="connsiteY75" fmla="*/ 360270 h 1183744"/>
                <a:gd name="connsiteX76" fmla="*/ 1022481 w 5242789"/>
                <a:gd name="connsiteY76" fmla="*/ 346545 h 1183744"/>
                <a:gd name="connsiteX77" fmla="*/ 989886 w 5242789"/>
                <a:gd name="connsiteY77" fmla="*/ 346545 h 1183744"/>
                <a:gd name="connsiteX78" fmla="*/ 989886 w 5242789"/>
                <a:gd name="connsiteY78" fmla="*/ 310518 h 1183744"/>
                <a:gd name="connsiteX79" fmla="*/ 917831 w 5242789"/>
                <a:gd name="connsiteY79" fmla="*/ 310518 h 1183744"/>
                <a:gd name="connsiteX80" fmla="*/ 917831 w 5242789"/>
                <a:gd name="connsiteY80" fmla="*/ 293362 h 1183744"/>
                <a:gd name="connsiteX81" fmla="*/ 859502 w 5242789"/>
                <a:gd name="connsiteY81" fmla="*/ 293362 h 1183744"/>
                <a:gd name="connsiteX82" fmla="*/ 859502 w 5242789"/>
                <a:gd name="connsiteY82" fmla="*/ 274491 h 1183744"/>
                <a:gd name="connsiteX83" fmla="*/ 826906 w 5242789"/>
                <a:gd name="connsiteY83" fmla="*/ 274491 h 1183744"/>
                <a:gd name="connsiteX84" fmla="*/ 826906 w 5242789"/>
                <a:gd name="connsiteY84" fmla="*/ 243611 h 1183744"/>
                <a:gd name="connsiteX85" fmla="*/ 799457 w 5242789"/>
                <a:gd name="connsiteY85" fmla="*/ 243611 h 1183744"/>
                <a:gd name="connsiteX86" fmla="*/ 799457 w 5242789"/>
                <a:gd name="connsiteY86" fmla="*/ 199006 h 1183744"/>
                <a:gd name="connsiteX87" fmla="*/ 780586 w 5242789"/>
                <a:gd name="connsiteY87" fmla="*/ 199006 h 1183744"/>
                <a:gd name="connsiteX88" fmla="*/ 780586 w 5242789"/>
                <a:gd name="connsiteY88" fmla="*/ 180135 h 1183744"/>
                <a:gd name="connsiteX89" fmla="*/ 681083 w 5242789"/>
                <a:gd name="connsiteY89" fmla="*/ 180135 h 1183744"/>
                <a:gd name="connsiteX90" fmla="*/ 681083 w 5242789"/>
                <a:gd name="connsiteY90" fmla="*/ 157832 h 1183744"/>
                <a:gd name="connsiteX91" fmla="*/ 645055 w 5242789"/>
                <a:gd name="connsiteY91" fmla="*/ 157832 h 1183744"/>
                <a:gd name="connsiteX92" fmla="*/ 645055 w 5242789"/>
                <a:gd name="connsiteY92" fmla="*/ 138961 h 1183744"/>
                <a:gd name="connsiteX93" fmla="*/ 600451 w 5242789"/>
                <a:gd name="connsiteY93" fmla="*/ 138961 h 1183744"/>
                <a:gd name="connsiteX94" fmla="*/ 600451 w 5242789"/>
                <a:gd name="connsiteY94" fmla="*/ 121805 h 1183744"/>
                <a:gd name="connsiteX95" fmla="*/ 559277 w 5242789"/>
                <a:gd name="connsiteY95" fmla="*/ 121805 h 1183744"/>
                <a:gd name="connsiteX96" fmla="*/ 559277 w 5242789"/>
                <a:gd name="connsiteY96" fmla="*/ 113227 h 1183744"/>
                <a:gd name="connsiteX97" fmla="*/ 533543 w 5242789"/>
                <a:gd name="connsiteY97" fmla="*/ 113227 h 1183744"/>
                <a:gd name="connsiteX98" fmla="*/ 533543 w 5242789"/>
                <a:gd name="connsiteY98" fmla="*/ 85778 h 1183744"/>
                <a:gd name="connsiteX99" fmla="*/ 492370 w 5242789"/>
                <a:gd name="connsiteY99" fmla="*/ 85778 h 1183744"/>
                <a:gd name="connsiteX100" fmla="*/ 492370 w 5242789"/>
                <a:gd name="connsiteY100" fmla="*/ 63476 h 1183744"/>
                <a:gd name="connsiteX101" fmla="*/ 451196 w 5242789"/>
                <a:gd name="connsiteY101" fmla="*/ 63476 h 1183744"/>
                <a:gd name="connsiteX102" fmla="*/ 451196 w 5242789"/>
                <a:gd name="connsiteY102" fmla="*/ 49751 h 1183744"/>
                <a:gd name="connsiteX103" fmla="*/ 392866 w 5242789"/>
                <a:gd name="connsiteY103" fmla="*/ 49751 h 1183744"/>
                <a:gd name="connsiteX104" fmla="*/ 392866 w 5242789"/>
                <a:gd name="connsiteY104" fmla="*/ 41173 h 1183744"/>
                <a:gd name="connsiteX105" fmla="*/ 313950 w 5242789"/>
                <a:gd name="connsiteY105" fmla="*/ 41173 h 1183744"/>
                <a:gd name="connsiteX106" fmla="*/ 313950 w 5242789"/>
                <a:gd name="connsiteY106" fmla="*/ 15440 h 1183744"/>
                <a:gd name="connsiteX107" fmla="*/ 241896 w 5242789"/>
                <a:gd name="connsiteY107" fmla="*/ 15440 h 1183744"/>
                <a:gd name="connsiteX108" fmla="*/ 241896 w 5242789"/>
                <a:gd name="connsiteY108" fmla="*/ 0 h 1183744"/>
                <a:gd name="connsiteX109" fmla="*/ 0 w 5242789"/>
                <a:gd name="connsiteY109" fmla="*/ 0 h 1183744"/>
                <a:gd name="connsiteX0" fmla="*/ 4434755 w 4434755"/>
                <a:gd name="connsiteY0" fmla="*/ 1183744 h 1183744"/>
                <a:gd name="connsiteX1" fmla="*/ 4434755 w 4434755"/>
                <a:gd name="connsiteY1" fmla="*/ 1154580 h 1183744"/>
                <a:gd name="connsiteX2" fmla="*/ 4239179 w 4434755"/>
                <a:gd name="connsiteY2" fmla="*/ 1154580 h 1183744"/>
                <a:gd name="connsiteX3" fmla="*/ 4239179 w 4434755"/>
                <a:gd name="connsiteY3" fmla="*/ 1121984 h 1183744"/>
                <a:gd name="connsiteX4" fmla="*/ 4077916 w 4434755"/>
                <a:gd name="connsiteY4" fmla="*/ 1121984 h 1183744"/>
                <a:gd name="connsiteX5" fmla="*/ 4077916 w 4434755"/>
                <a:gd name="connsiteY5" fmla="*/ 1103112 h 1183744"/>
                <a:gd name="connsiteX6" fmla="*/ 3878909 w 4434755"/>
                <a:gd name="connsiteY6" fmla="*/ 1103112 h 1183744"/>
                <a:gd name="connsiteX7" fmla="*/ 3878909 w 4434755"/>
                <a:gd name="connsiteY7" fmla="*/ 1084241 h 1183744"/>
                <a:gd name="connsiteX8" fmla="*/ 3599271 w 4434755"/>
                <a:gd name="connsiteY8" fmla="*/ 1084241 h 1183744"/>
                <a:gd name="connsiteX9" fmla="*/ 3599271 w 4434755"/>
                <a:gd name="connsiteY9" fmla="*/ 1075663 h 1183744"/>
                <a:gd name="connsiteX10" fmla="*/ 3552950 w 4434755"/>
                <a:gd name="connsiteY10" fmla="*/ 1075663 h 1183744"/>
                <a:gd name="connsiteX11" fmla="*/ 3552950 w 4434755"/>
                <a:gd name="connsiteY11" fmla="*/ 1055076 h 1183744"/>
                <a:gd name="connsiteX12" fmla="*/ 3240716 w 4434755"/>
                <a:gd name="connsiteY12" fmla="*/ 1055076 h 1183744"/>
                <a:gd name="connsiteX13" fmla="*/ 3240716 w 4434755"/>
                <a:gd name="connsiteY13" fmla="*/ 1039636 h 1183744"/>
                <a:gd name="connsiteX14" fmla="*/ 3081168 w 4434755"/>
                <a:gd name="connsiteY14" fmla="*/ 1039636 h 1183744"/>
                <a:gd name="connsiteX15" fmla="*/ 3081168 w 4434755"/>
                <a:gd name="connsiteY15" fmla="*/ 1022481 h 1183744"/>
                <a:gd name="connsiteX16" fmla="*/ 3019407 w 4434755"/>
                <a:gd name="connsiteY16" fmla="*/ 1022481 h 1183744"/>
                <a:gd name="connsiteX17" fmla="*/ 3019407 w 4434755"/>
                <a:gd name="connsiteY17" fmla="*/ 1000178 h 1183744"/>
                <a:gd name="connsiteX18" fmla="*/ 2916473 w 4434755"/>
                <a:gd name="connsiteY18" fmla="*/ 1000178 h 1183744"/>
                <a:gd name="connsiteX19" fmla="*/ 2916473 w 4434755"/>
                <a:gd name="connsiteY19" fmla="*/ 986454 h 1183744"/>
                <a:gd name="connsiteX20" fmla="*/ 2882162 w 4434755"/>
                <a:gd name="connsiteY20" fmla="*/ 986454 h 1183744"/>
                <a:gd name="connsiteX21" fmla="*/ 2882162 w 4434755"/>
                <a:gd name="connsiteY21" fmla="*/ 971013 h 1183744"/>
                <a:gd name="connsiteX22" fmla="*/ 2741485 w 4434755"/>
                <a:gd name="connsiteY22" fmla="*/ 971013 h 1183744"/>
                <a:gd name="connsiteX23" fmla="*/ 2741485 w 4434755"/>
                <a:gd name="connsiteY23" fmla="*/ 950427 h 1183744"/>
                <a:gd name="connsiteX24" fmla="*/ 2715751 w 4434755"/>
                <a:gd name="connsiteY24" fmla="*/ 950427 h 1183744"/>
                <a:gd name="connsiteX25" fmla="*/ 2715751 w 4434755"/>
                <a:gd name="connsiteY25" fmla="*/ 933271 h 1183744"/>
                <a:gd name="connsiteX26" fmla="*/ 2681440 w 4434755"/>
                <a:gd name="connsiteY26" fmla="*/ 933271 h 1183744"/>
                <a:gd name="connsiteX27" fmla="*/ 2678009 w 4434755"/>
                <a:gd name="connsiteY27" fmla="*/ 929840 h 1183744"/>
                <a:gd name="connsiteX28" fmla="*/ 2640266 w 4434755"/>
                <a:gd name="connsiteY28" fmla="*/ 929840 h 1183744"/>
                <a:gd name="connsiteX29" fmla="*/ 2640266 w 4434755"/>
                <a:gd name="connsiteY29" fmla="*/ 902391 h 1183744"/>
                <a:gd name="connsiteX30" fmla="*/ 2386361 w 4434755"/>
                <a:gd name="connsiteY30" fmla="*/ 902391 h 1183744"/>
                <a:gd name="connsiteX31" fmla="*/ 2386361 w 4434755"/>
                <a:gd name="connsiteY31" fmla="*/ 878373 h 1183744"/>
                <a:gd name="connsiteX32" fmla="*/ 2353765 w 4434755"/>
                <a:gd name="connsiteY32" fmla="*/ 878373 h 1183744"/>
                <a:gd name="connsiteX33" fmla="*/ 2353765 w 4434755"/>
                <a:gd name="connsiteY33" fmla="*/ 859501 h 1183744"/>
                <a:gd name="connsiteX34" fmla="*/ 2319454 w 4434755"/>
                <a:gd name="connsiteY34" fmla="*/ 859501 h 1183744"/>
                <a:gd name="connsiteX35" fmla="*/ 2319454 w 4434755"/>
                <a:gd name="connsiteY35" fmla="*/ 823474 h 1183744"/>
                <a:gd name="connsiteX36" fmla="*/ 2211373 w 4434755"/>
                <a:gd name="connsiteY36" fmla="*/ 823474 h 1183744"/>
                <a:gd name="connsiteX37" fmla="*/ 2211373 w 4434755"/>
                <a:gd name="connsiteY37" fmla="*/ 814896 h 1183744"/>
                <a:gd name="connsiteX38" fmla="*/ 2134172 w 4434755"/>
                <a:gd name="connsiteY38" fmla="*/ 814896 h 1183744"/>
                <a:gd name="connsiteX39" fmla="*/ 2134172 w 4434755"/>
                <a:gd name="connsiteY39" fmla="*/ 782300 h 1183744"/>
                <a:gd name="connsiteX40" fmla="*/ 2105007 w 4434755"/>
                <a:gd name="connsiteY40" fmla="*/ 782300 h 1183744"/>
                <a:gd name="connsiteX41" fmla="*/ 2105007 w 4434755"/>
                <a:gd name="connsiteY41" fmla="*/ 758282 h 1183744"/>
                <a:gd name="connsiteX42" fmla="*/ 1916295 w 4434755"/>
                <a:gd name="connsiteY42" fmla="*/ 758282 h 1183744"/>
                <a:gd name="connsiteX43" fmla="*/ 1916295 w 4434755"/>
                <a:gd name="connsiteY43" fmla="*/ 744558 h 1183744"/>
                <a:gd name="connsiteX44" fmla="*/ 1859681 w 4434755"/>
                <a:gd name="connsiteY44" fmla="*/ 744558 h 1183744"/>
                <a:gd name="connsiteX45" fmla="*/ 1859681 w 4434755"/>
                <a:gd name="connsiteY45" fmla="*/ 701669 h 1183744"/>
                <a:gd name="connsiteX46" fmla="*/ 1792773 w 4434755"/>
                <a:gd name="connsiteY46" fmla="*/ 701669 h 1183744"/>
                <a:gd name="connsiteX47" fmla="*/ 1792773 w 4434755"/>
                <a:gd name="connsiteY47" fmla="*/ 672504 h 1183744"/>
                <a:gd name="connsiteX48" fmla="*/ 1734444 w 4434755"/>
                <a:gd name="connsiteY48" fmla="*/ 672504 h 1183744"/>
                <a:gd name="connsiteX49" fmla="*/ 1734444 w 4434755"/>
                <a:gd name="connsiteY49" fmla="*/ 663926 h 1183744"/>
                <a:gd name="connsiteX50" fmla="*/ 1703564 w 4434755"/>
                <a:gd name="connsiteY50" fmla="*/ 663926 h 1183744"/>
                <a:gd name="connsiteX51" fmla="*/ 1703564 w 4434755"/>
                <a:gd name="connsiteY51" fmla="*/ 643339 h 1183744"/>
                <a:gd name="connsiteX52" fmla="*/ 1682977 w 4434755"/>
                <a:gd name="connsiteY52" fmla="*/ 643339 h 1183744"/>
                <a:gd name="connsiteX53" fmla="*/ 1682977 w 4434755"/>
                <a:gd name="connsiteY53" fmla="*/ 621037 h 1183744"/>
                <a:gd name="connsiteX54" fmla="*/ 1643519 w 4434755"/>
                <a:gd name="connsiteY54" fmla="*/ 621037 h 1183744"/>
                <a:gd name="connsiteX55" fmla="*/ 1643519 w 4434755"/>
                <a:gd name="connsiteY55" fmla="*/ 605597 h 1183744"/>
                <a:gd name="connsiteX56" fmla="*/ 1600629 w 4434755"/>
                <a:gd name="connsiteY56" fmla="*/ 605597 h 1183744"/>
                <a:gd name="connsiteX57" fmla="*/ 1600629 w 4434755"/>
                <a:gd name="connsiteY57" fmla="*/ 581579 h 1183744"/>
                <a:gd name="connsiteX58" fmla="*/ 1566318 w 4434755"/>
                <a:gd name="connsiteY58" fmla="*/ 581579 h 1183744"/>
                <a:gd name="connsiteX59" fmla="*/ 1566318 w 4434755"/>
                <a:gd name="connsiteY59" fmla="*/ 567854 h 1183744"/>
                <a:gd name="connsiteX60" fmla="*/ 1518282 w 4434755"/>
                <a:gd name="connsiteY60" fmla="*/ 567854 h 1183744"/>
                <a:gd name="connsiteX61" fmla="*/ 1518282 w 4434755"/>
                <a:gd name="connsiteY61" fmla="*/ 552414 h 1183744"/>
                <a:gd name="connsiteX62" fmla="*/ 1465099 w 4434755"/>
                <a:gd name="connsiteY62" fmla="*/ 552414 h 1183744"/>
                <a:gd name="connsiteX63" fmla="*/ 1465099 w 4434755"/>
                <a:gd name="connsiteY63" fmla="*/ 507809 h 1183744"/>
                <a:gd name="connsiteX64" fmla="*/ 1259230 w 4434755"/>
                <a:gd name="connsiteY64" fmla="*/ 507809 h 1183744"/>
                <a:gd name="connsiteX65" fmla="*/ 1259230 w 4434755"/>
                <a:gd name="connsiteY65" fmla="*/ 476929 h 1183744"/>
                <a:gd name="connsiteX66" fmla="*/ 1195754 w 4434755"/>
                <a:gd name="connsiteY66" fmla="*/ 476929 h 1183744"/>
                <a:gd name="connsiteX67" fmla="*/ 1195754 w 4434755"/>
                <a:gd name="connsiteY67" fmla="*/ 451195 h 1183744"/>
                <a:gd name="connsiteX68" fmla="*/ 1158012 w 4434755"/>
                <a:gd name="connsiteY68" fmla="*/ 451195 h 1183744"/>
                <a:gd name="connsiteX69" fmla="*/ 1158012 w 4434755"/>
                <a:gd name="connsiteY69" fmla="*/ 423746 h 1183744"/>
                <a:gd name="connsiteX70" fmla="*/ 1075664 w 4434755"/>
                <a:gd name="connsiteY70" fmla="*/ 423746 h 1183744"/>
                <a:gd name="connsiteX71" fmla="*/ 1075664 w 4434755"/>
                <a:gd name="connsiteY71" fmla="*/ 396297 h 1183744"/>
                <a:gd name="connsiteX72" fmla="*/ 1055077 w 4434755"/>
                <a:gd name="connsiteY72" fmla="*/ 396297 h 1183744"/>
                <a:gd name="connsiteX73" fmla="*/ 1055077 w 4434755"/>
                <a:gd name="connsiteY73" fmla="*/ 379141 h 1183744"/>
                <a:gd name="connsiteX74" fmla="*/ 1036206 w 4434755"/>
                <a:gd name="connsiteY74" fmla="*/ 360270 h 1183744"/>
                <a:gd name="connsiteX75" fmla="*/ 1022481 w 4434755"/>
                <a:gd name="connsiteY75" fmla="*/ 346545 h 1183744"/>
                <a:gd name="connsiteX76" fmla="*/ 989886 w 4434755"/>
                <a:gd name="connsiteY76" fmla="*/ 346545 h 1183744"/>
                <a:gd name="connsiteX77" fmla="*/ 989886 w 4434755"/>
                <a:gd name="connsiteY77" fmla="*/ 310518 h 1183744"/>
                <a:gd name="connsiteX78" fmla="*/ 917831 w 4434755"/>
                <a:gd name="connsiteY78" fmla="*/ 310518 h 1183744"/>
                <a:gd name="connsiteX79" fmla="*/ 917831 w 4434755"/>
                <a:gd name="connsiteY79" fmla="*/ 293362 h 1183744"/>
                <a:gd name="connsiteX80" fmla="*/ 859502 w 4434755"/>
                <a:gd name="connsiteY80" fmla="*/ 293362 h 1183744"/>
                <a:gd name="connsiteX81" fmla="*/ 859502 w 4434755"/>
                <a:gd name="connsiteY81" fmla="*/ 274491 h 1183744"/>
                <a:gd name="connsiteX82" fmla="*/ 826906 w 4434755"/>
                <a:gd name="connsiteY82" fmla="*/ 274491 h 1183744"/>
                <a:gd name="connsiteX83" fmla="*/ 826906 w 4434755"/>
                <a:gd name="connsiteY83" fmla="*/ 243611 h 1183744"/>
                <a:gd name="connsiteX84" fmla="*/ 799457 w 4434755"/>
                <a:gd name="connsiteY84" fmla="*/ 243611 h 1183744"/>
                <a:gd name="connsiteX85" fmla="*/ 799457 w 4434755"/>
                <a:gd name="connsiteY85" fmla="*/ 199006 h 1183744"/>
                <a:gd name="connsiteX86" fmla="*/ 780586 w 4434755"/>
                <a:gd name="connsiteY86" fmla="*/ 199006 h 1183744"/>
                <a:gd name="connsiteX87" fmla="*/ 780586 w 4434755"/>
                <a:gd name="connsiteY87" fmla="*/ 180135 h 1183744"/>
                <a:gd name="connsiteX88" fmla="*/ 681083 w 4434755"/>
                <a:gd name="connsiteY88" fmla="*/ 180135 h 1183744"/>
                <a:gd name="connsiteX89" fmla="*/ 681083 w 4434755"/>
                <a:gd name="connsiteY89" fmla="*/ 157832 h 1183744"/>
                <a:gd name="connsiteX90" fmla="*/ 645055 w 4434755"/>
                <a:gd name="connsiteY90" fmla="*/ 157832 h 1183744"/>
                <a:gd name="connsiteX91" fmla="*/ 645055 w 4434755"/>
                <a:gd name="connsiteY91" fmla="*/ 138961 h 1183744"/>
                <a:gd name="connsiteX92" fmla="*/ 600451 w 4434755"/>
                <a:gd name="connsiteY92" fmla="*/ 138961 h 1183744"/>
                <a:gd name="connsiteX93" fmla="*/ 600451 w 4434755"/>
                <a:gd name="connsiteY93" fmla="*/ 121805 h 1183744"/>
                <a:gd name="connsiteX94" fmla="*/ 559277 w 4434755"/>
                <a:gd name="connsiteY94" fmla="*/ 121805 h 1183744"/>
                <a:gd name="connsiteX95" fmla="*/ 559277 w 4434755"/>
                <a:gd name="connsiteY95" fmla="*/ 113227 h 1183744"/>
                <a:gd name="connsiteX96" fmla="*/ 533543 w 4434755"/>
                <a:gd name="connsiteY96" fmla="*/ 113227 h 1183744"/>
                <a:gd name="connsiteX97" fmla="*/ 533543 w 4434755"/>
                <a:gd name="connsiteY97" fmla="*/ 85778 h 1183744"/>
                <a:gd name="connsiteX98" fmla="*/ 492370 w 4434755"/>
                <a:gd name="connsiteY98" fmla="*/ 85778 h 1183744"/>
                <a:gd name="connsiteX99" fmla="*/ 492370 w 4434755"/>
                <a:gd name="connsiteY99" fmla="*/ 63476 h 1183744"/>
                <a:gd name="connsiteX100" fmla="*/ 451196 w 4434755"/>
                <a:gd name="connsiteY100" fmla="*/ 63476 h 1183744"/>
                <a:gd name="connsiteX101" fmla="*/ 451196 w 4434755"/>
                <a:gd name="connsiteY101" fmla="*/ 49751 h 1183744"/>
                <a:gd name="connsiteX102" fmla="*/ 392866 w 4434755"/>
                <a:gd name="connsiteY102" fmla="*/ 49751 h 1183744"/>
                <a:gd name="connsiteX103" fmla="*/ 392866 w 4434755"/>
                <a:gd name="connsiteY103" fmla="*/ 41173 h 1183744"/>
                <a:gd name="connsiteX104" fmla="*/ 313950 w 4434755"/>
                <a:gd name="connsiteY104" fmla="*/ 41173 h 1183744"/>
                <a:gd name="connsiteX105" fmla="*/ 313950 w 4434755"/>
                <a:gd name="connsiteY105" fmla="*/ 15440 h 1183744"/>
                <a:gd name="connsiteX106" fmla="*/ 241896 w 4434755"/>
                <a:gd name="connsiteY106" fmla="*/ 15440 h 1183744"/>
                <a:gd name="connsiteX107" fmla="*/ 241896 w 4434755"/>
                <a:gd name="connsiteY107" fmla="*/ 0 h 1183744"/>
                <a:gd name="connsiteX108" fmla="*/ 0 w 4434755"/>
                <a:gd name="connsiteY108" fmla="*/ 0 h 118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4434755" h="1183744">
                  <a:moveTo>
                    <a:pt x="4434755" y="1183744"/>
                  </a:moveTo>
                  <a:lnTo>
                    <a:pt x="4434755" y="1154580"/>
                  </a:lnTo>
                  <a:lnTo>
                    <a:pt x="4239179" y="1154580"/>
                  </a:lnTo>
                  <a:lnTo>
                    <a:pt x="4239179" y="1121984"/>
                  </a:lnTo>
                  <a:lnTo>
                    <a:pt x="4077916" y="1121984"/>
                  </a:lnTo>
                  <a:lnTo>
                    <a:pt x="4077916" y="1103112"/>
                  </a:lnTo>
                  <a:lnTo>
                    <a:pt x="3878909" y="1103112"/>
                  </a:lnTo>
                  <a:lnTo>
                    <a:pt x="3878909" y="1084241"/>
                  </a:lnTo>
                  <a:lnTo>
                    <a:pt x="3599271" y="1084241"/>
                  </a:lnTo>
                  <a:lnTo>
                    <a:pt x="3599271" y="1075663"/>
                  </a:lnTo>
                  <a:lnTo>
                    <a:pt x="3552950" y="1075663"/>
                  </a:lnTo>
                  <a:lnTo>
                    <a:pt x="3552950" y="1055076"/>
                  </a:lnTo>
                  <a:lnTo>
                    <a:pt x="3240716" y="1055076"/>
                  </a:lnTo>
                  <a:lnTo>
                    <a:pt x="3240716" y="1039636"/>
                  </a:lnTo>
                  <a:lnTo>
                    <a:pt x="3081168" y="1039636"/>
                  </a:lnTo>
                  <a:lnTo>
                    <a:pt x="3081168" y="1022481"/>
                  </a:lnTo>
                  <a:lnTo>
                    <a:pt x="3019407" y="1022481"/>
                  </a:lnTo>
                  <a:lnTo>
                    <a:pt x="3019407" y="1000178"/>
                  </a:lnTo>
                  <a:lnTo>
                    <a:pt x="2916473" y="1000178"/>
                  </a:lnTo>
                  <a:lnTo>
                    <a:pt x="2916473" y="986454"/>
                  </a:lnTo>
                  <a:lnTo>
                    <a:pt x="2882162" y="986454"/>
                  </a:lnTo>
                  <a:lnTo>
                    <a:pt x="2882162" y="971013"/>
                  </a:lnTo>
                  <a:lnTo>
                    <a:pt x="2741485" y="971013"/>
                  </a:lnTo>
                  <a:lnTo>
                    <a:pt x="2741485" y="950427"/>
                  </a:lnTo>
                  <a:lnTo>
                    <a:pt x="2715751" y="950427"/>
                  </a:lnTo>
                  <a:lnTo>
                    <a:pt x="2715751" y="933271"/>
                  </a:lnTo>
                  <a:lnTo>
                    <a:pt x="2681440" y="933271"/>
                  </a:lnTo>
                  <a:lnTo>
                    <a:pt x="2678009" y="929840"/>
                  </a:lnTo>
                  <a:lnTo>
                    <a:pt x="2640266" y="929840"/>
                  </a:lnTo>
                  <a:lnTo>
                    <a:pt x="2640266" y="902391"/>
                  </a:lnTo>
                  <a:lnTo>
                    <a:pt x="2386361" y="902391"/>
                  </a:lnTo>
                  <a:lnTo>
                    <a:pt x="2386361" y="878373"/>
                  </a:lnTo>
                  <a:lnTo>
                    <a:pt x="2353765" y="878373"/>
                  </a:lnTo>
                  <a:lnTo>
                    <a:pt x="2353765" y="859501"/>
                  </a:lnTo>
                  <a:lnTo>
                    <a:pt x="2319454" y="859501"/>
                  </a:lnTo>
                  <a:lnTo>
                    <a:pt x="2319454" y="823474"/>
                  </a:lnTo>
                  <a:lnTo>
                    <a:pt x="2211373" y="823474"/>
                  </a:lnTo>
                  <a:lnTo>
                    <a:pt x="2211373" y="814896"/>
                  </a:lnTo>
                  <a:lnTo>
                    <a:pt x="2134172" y="814896"/>
                  </a:lnTo>
                  <a:lnTo>
                    <a:pt x="2134172" y="782300"/>
                  </a:lnTo>
                  <a:lnTo>
                    <a:pt x="2105007" y="782300"/>
                  </a:lnTo>
                  <a:lnTo>
                    <a:pt x="2105007" y="758282"/>
                  </a:lnTo>
                  <a:lnTo>
                    <a:pt x="1916295" y="758282"/>
                  </a:lnTo>
                  <a:lnTo>
                    <a:pt x="1916295" y="744558"/>
                  </a:lnTo>
                  <a:lnTo>
                    <a:pt x="1859681" y="744558"/>
                  </a:lnTo>
                  <a:lnTo>
                    <a:pt x="1859681" y="701669"/>
                  </a:lnTo>
                  <a:lnTo>
                    <a:pt x="1792773" y="701669"/>
                  </a:lnTo>
                  <a:lnTo>
                    <a:pt x="1792773" y="672504"/>
                  </a:lnTo>
                  <a:lnTo>
                    <a:pt x="1734444" y="672504"/>
                  </a:lnTo>
                  <a:lnTo>
                    <a:pt x="1734444" y="663926"/>
                  </a:lnTo>
                  <a:lnTo>
                    <a:pt x="1703564" y="663926"/>
                  </a:lnTo>
                  <a:lnTo>
                    <a:pt x="1703564" y="643339"/>
                  </a:lnTo>
                  <a:lnTo>
                    <a:pt x="1682977" y="643339"/>
                  </a:lnTo>
                  <a:lnTo>
                    <a:pt x="1682977" y="621037"/>
                  </a:lnTo>
                  <a:lnTo>
                    <a:pt x="1643519" y="621037"/>
                  </a:lnTo>
                  <a:lnTo>
                    <a:pt x="1643519" y="605597"/>
                  </a:lnTo>
                  <a:lnTo>
                    <a:pt x="1600629" y="605597"/>
                  </a:lnTo>
                  <a:lnTo>
                    <a:pt x="1600629" y="581579"/>
                  </a:lnTo>
                  <a:lnTo>
                    <a:pt x="1566318" y="581579"/>
                  </a:lnTo>
                  <a:lnTo>
                    <a:pt x="1566318" y="567854"/>
                  </a:lnTo>
                  <a:lnTo>
                    <a:pt x="1518282" y="567854"/>
                  </a:lnTo>
                  <a:lnTo>
                    <a:pt x="1518282" y="552414"/>
                  </a:lnTo>
                  <a:lnTo>
                    <a:pt x="1465099" y="552414"/>
                  </a:lnTo>
                  <a:lnTo>
                    <a:pt x="1465099" y="507809"/>
                  </a:lnTo>
                  <a:lnTo>
                    <a:pt x="1259230" y="507809"/>
                  </a:lnTo>
                  <a:lnTo>
                    <a:pt x="1259230" y="476929"/>
                  </a:lnTo>
                  <a:lnTo>
                    <a:pt x="1195754" y="476929"/>
                  </a:lnTo>
                  <a:lnTo>
                    <a:pt x="1195754" y="451195"/>
                  </a:lnTo>
                  <a:lnTo>
                    <a:pt x="1158012" y="451195"/>
                  </a:lnTo>
                  <a:lnTo>
                    <a:pt x="1158012" y="423746"/>
                  </a:lnTo>
                  <a:lnTo>
                    <a:pt x="1075664" y="423746"/>
                  </a:lnTo>
                  <a:lnTo>
                    <a:pt x="1075664" y="396297"/>
                  </a:lnTo>
                  <a:lnTo>
                    <a:pt x="1055077" y="396297"/>
                  </a:lnTo>
                  <a:lnTo>
                    <a:pt x="1055077" y="379141"/>
                  </a:lnTo>
                  <a:lnTo>
                    <a:pt x="1036206" y="360270"/>
                  </a:lnTo>
                  <a:lnTo>
                    <a:pt x="1022481" y="346545"/>
                  </a:lnTo>
                  <a:lnTo>
                    <a:pt x="989886" y="346545"/>
                  </a:lnTo>
                  <a:lnTo>
                    <a:pt x="989886" y="310518"/>
                  </a:lnTo>
                  <a:lnTo>
                    <a:pt x="917831" y="310518"/>
                  </a:lnTo>
                  <a:lnTo>
                    <a:pt x="917831" y="293362"/>
                  </a:lnTo>
                  <a:lnTo>
                    <a:pt x="859502" y="293362"/>
                  </a:lnTo>
                  <a:lnTo>
                    <a:pt x="859502" y="274491"/>
                  </a:lnTo>
                  <a:lnTo>
                    <a:pt x="826906" y="274491"/>
                  </a:lnTo>
                  <a:lnTo>
                    <a:pt x="826906" y="243611"/>
                  </a:lnTo>
                  <a:lnTo>
                    <a:pt x="799457" y="243611"/>
                  </a:lnTo>
                  <a:lnTo>
                    <a:pt x="799457" y="199006"/>
                  </a:lnTo>
                  <a:lnTo>
                    <a:pt x="780586" y="199006"/>
                  </a:lnTo>
                  <a:lnTo>
                    <a:pt x="780586" y="180135"/>
                  </a:lnTo>
                  <a:lnTo>
                    <a:pt x="681083" y="180135"/>
                  </a:lnTo>
                  <a:lnTo>
                    <a:pt x="681083" y="157832"/>
                  </a:lnTo>
                  <a:lnTo>
                    <a:pt x="645055" y="157832"/>
                  </a:lnTo>
                  <a:lnTo>
                    <a:pt x="645055" y="138961"/>
                  </a:lnTo>
                  <a:lnTo>
                    <a:pt x="600451" y="138961"/>
                  </a:lnTo>
                  <a:lnTo>
                    <a:pt x="600451" y="121805"/>
                  </a:lnTo>
                  <a:lnTo>
                    <a:pt x="559277" y="121805"/>
                  </a:lnTo>
                  <a:lnTo>
                    <a:pt x="559277" y="113227"/>
                  </a:lnTo>
                  <a:lnTo>
                    <a:pt x="533543" y="113227"/>
                  </a:lnTo>
                  <a:lnTo>
                    <a:pt x="533543" y="85778"/>
                  </a:lnTo>
                  <a:lnTo>
                    <a:pt x="492370" y="85778"/>
                  </a:lnTo>
                  <a:lnTo>
                    <a:pt x="492370" y="63476"/>
                  </a:lnTo>
                  <a:lnTo>
                    <a:pt x="451196" y="63476"/>
                  </a:lnTo>
                  <a:lnTo>
                    <a:pt x="451196" y="49751"/>
                  </a:lnTo>
                  <a:lnTo>
                    <a:pt x="392866" y="49751"/>
                  </a:lnTo>
                  <a:lnTo>
                    <a:pt x="392866" y="41173"/>
                  </a:lnTo>
                  <a:lnTo>
                    <a:pt x="313950" y="41173"/>
                  </a:lnTo>
                  <a:lnTo>
                    <a:pt x="313950" y="15440"/>
                  </a:lnTo>
                  <a:lnTo>
                    <a:pt x="241896" y="15440"/>
                  </a:lnTo>
                  <a:lnTo>
                    <a:pt x="241896" y="0"/>
                  </a:lnTo>
                  <a:lnTo>
                    <a:pt x="0" y="0"/>
                  </a:lnTo>
                </a:path>
              </a:pathLst>
            </a:custGeom>
            <a:noFill/>
            <a:ln w="28575">
              <a:solidFill>
                <a:schemeClr val="accent2"/>
              </a:solidFill>
              <a:miter lim="800000"/>
              <a:headEnd/>
              <a:tailEnd/>
            </a:ln>
          </p:spPr>
          <p:txBody>
            <a:bodyPr rtlCol="0" anchor="ctr"/>
            <a:lstStyle/>
            <a:p>
              <a:pPr algn="ctr"/>
              <a:endParaRPr lang="en-US" dirty="0"/>
            </a:p>
          </p:txBody>
        </p:sp>
        <p:sp>
          <p:nvSpPr>
            <p:cNvPr id="495" name="Freeform: Shape 494">
              <a:extLst>
                <a:ext uri="{FF2B5EF4-FFF2-40B4-BE49-F238E27FC236}">
                  <a16:creationId xmlns:a16="http://schemas.microsoft.com/office/drawing/2014/main" id="{79376D60-1ACA-02DC-3CE3-423F398EF6FC}"/>
                </a:ext>
              </a:extLst>
            </p:cNvPr>
            <p:cNvSpPr/>
            <p:nvPr/>
          </p:nvSpPr>
          <p:spPr bwMode="auto">
            <a:xfrm>
              <a:off x="5904322" y="3016577"/>
              <a:ext cx="3425072" cy="87984"/>
            </a:xfrm>
            <a:custGeom>
              <a:avLst/>
              <a:gdLst>
                <a:gd name="connsiteX0" fmla="*/ 0 w 3425072"/>
                <a:gd name="connsiteY0" fmla="*/ 0 h 87984"/>
                <a:gd name="connsiteX1" fmla="*/ 113121 w 3425072"/>
                <a:gd name="connsiteY1" fmla="*/ 0 h 87984"/>
                <a:gd name="connsiteX2" fmla="*/ 113121 w 3425072"/>
                <a:gd name="connsiteY2" fmla="*/ 25138 h 87984"/>
                <a:gd name="connsiteX3" fmla="*/ 238812 w 3425072"/>
                <a:gd name="connsiteY3" fmla="*/ 25138 h 87984"/>
                <a:gd name="connsiteX4" fmla="*/ 238812 w 3425072"/>
                <a:gd name="connsiteY4" fmla="*/ 34565 h 87984"/>
                <a:gd name="connsiteX5" fmla="*/ 395925 w 3425072"/>
                <a:gd name="connsiteY5" fmla="*/ 34565 h 87984"/>
                <a:gd name="connsiteX6" fmla="*/ 395925 w 3425072"/>
                <a:gd name="connsiteY6" fmla="*/ 56561 h 87984"/>
                <a:gd name="connsiteX7" fmla="*/ 499620 w 3425072"/>
                <a:gd name="connsiteY7" fmla="*/ 56561 h 87984"/>
                <a:gd name="connsiteX8" fmla="*/ 1473723 w 3425072"/>
                <a:gd name="connsiteY8" fmla="*/ 56561 h 87984"/>
                <a:gd name="connsiteX9" fmla="*/ 1473723 w 3425072"/>
                <a:gd name="connsiteY9" fmla="*/ 65988 h 87984"/>
                <a:gd name="connsiteX10" fmla="*/ 1533426 w 3425072"/>
                <a:gd name="connsiteY10" fmla="*/ 65988 h 87984"/>
                <a:gd name="connsiteX11" fmla="*/ 1533426 w 3425072"/>
                <a:gd name="connsiteY11" fmla="*/ 87984 h 87984"/>
                <a:gd name="connsiteX12" fmla="*/ 3425072 w 3425072"/>
                <a:gd name="connsiteY12" fmla="*/ 87984 h 87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5072" h="87984">
                  <a:moveTo>
                    <a:pt x="0" y="0"/>
                  </a:moveTo>
                  <a:lnTo>
                    <a:pt x="113121" y="0"/>
                  </a:lnTo>
                  <a:lnTo>
                    <a:pt x="113121" y="25138"/>
                  </a:lnTo>
                  <a:lnTo>
                    <a:pt x="238812" y="25138"/>
                  </a:lnTo>
                  <a:lnTo>
                    <a:pt x="238812" y="34565"/>
                  </a:lnTo>
                  <a:lnTo>
                    <a:pt x="395925" y="34565"/>
                  </a:lnTo>
                  <a:lnTo>
                    <a:pt x="395925" y="56561"/>
                  </a:lnTo>
                  <a:lnTo>
                    <a:pt x="499620" y="56561"/>
                  </a:lnTo>
                  <a:lnTo>
                    <a:pt x="1473723" y="56561"/>
                  </a:lnTo>
                  <a:lnTo>
                    <a:pt x="1473723" y="65988"/>
                  </a:lnTo>
                  <a:lnTo>
                    <a:pt x="1533426" y="65988"/>
                  </a:lnTo>
                  <a:lnTo>
                    <a:pt x="1533426" y="87984"/>
                  </a:lnTo>
                  <a:lnTo>
                    <a:pt x="3425072" y="87984"/>
                  </a:lnTo>
                </a:path>
              </a:pathLst>
            </a:custGeom>
            <a:noFill/>
            <a:ln w="28575">
              <a:solidFill>
                <a:schemeClr val="accent2"/>
              </a:solidFill>
              <a:miter lim="800000"/>
              <a:headEnd/>
              <a:tailEnd/>
            </a:ln>
          </p:spPr>
          <p:txBody>
            <a:bodyPr rtlCol="0" anchor="ctr"/>
            <a:lstStyle/>
            <a:p>
              <a:pPr algn="ctr"/>
              <a:endParaRPr lang="en-US" dirty="0"/>
            </a:p>
          </p:txBody>
        </p:sp>
      </p:grpSp>
      <p:grpSp>
        <p:nvGrpSpPr>
          <p:cNvPr id="498" name="Group 497">
            <a:extLst>
              <a:ext uri="{FF2B5EF4-FFF2-40B4-BE49-F238E27FC236}">
                <a16:creationId xmlns:a16="http://schemas.microsoft.com/office/drawing/2014/main" id="{11BB0738-415B-37C5-75ED-57B05ED99AA5}"/>
              </a:ext>
            </a:extLst>
          </p:cNvPr>
          <p:cNvGrpSpPr/>
          <p:nvPr/>
        </p:nvGrpSpPr>
        <p:grpSpPr>
          <a:xfrm>
            <a:off x="1493756" y="1645655"/>
            <a:ext cx="7612370" cy="1624764"/>
            <a:chOff x="1607044" y="1916572"/>
            <a:chExt cx="7612370" cy="1624764"/>
          </a:xfrm>
        </p:grpSpPr>
        <p:sp>
          <p:nvSpPr>
            <p:cNvPr id="46" name="Freeform: Shape 45">
              <a:extLst>
                <a:ext uri="{FF2B5EF4-FFF2-40B4-BE49-F238E27FC236}">
                  <a16:creationId xmlns:a16="http://schemas.microsoft.com/office/drawing/2014/main" id="{0A739609-E143-1C62-3EEA-C94408D14E5E}"/>
                </a:ext>
              </a:extLst>
            </p:cNvPr>
            <p:cNvSpPr/>
            <p:nvPr/>
          </p:nvSpPr>
          <p:spPr bwMode="auto">
            <a:xfrm>
              <a:off x="1607044" y="1916572"/>
              <a:ext cx="3579098" cy="1348179"/>
            </a:xfrm>
            <a:custGeom>
              <a:avLst/>
              <a:gdLst>
                <a:gd name="connsiteX0" fmla="*/ 5184459 w 5184459"/>
                <a:gd name="connsiteY0" fmla="*/ 1734444 h 1734444"/>
                <a:gd name="connsiteX1" fmla="*/ 4825904 w 5184459"/>
                <a:gd name="connsiteY1" fmla="*/ 1734444 h 1734444"/>
                <a:gd name="connsiteX2" fmla="*/ 4825904 w 5184459"/>
                <a:gd name="connsiteY2" fmla="*/ 1598913 h 1734444"/>
                <a:gd name="connsiteX3" fmla="*/ 4647485 w 5184459"/>
                <a:gd name="connsiteY3" fmla="*/ 1598913 h 1734444"/>
                <a:gd name="connsiteX4" fmla="*/ 4647485 w 5184459"/>
                <a:gd name="connsiteY4" fmla="*/ 1532006 h 1734444"/>
                <a:gd name="connsiteX5" fmla="*/ 4407305 w 5184459"/>
                <a:gd name="connsiteY5" fmla="*/ 1532006 h 1734444"/>
                <a:gd name="connsiteX6" fmla="*/ 4407305 w 5184459"/>
                <a:gd name="connsiteY6" fmla="*/ 1490832 h 1734444"/>
                <a:gd name="connsiteX7" fmla="*/ 4029879 w 5184459"/>
                <a:gd name="connsiteY7" fmla="*/ 1490832 h 1734444"/>
                <a:gd name="connsiteX8" fmla="*/ 4029879 w 5184459"/>
                <a:gd name="connsiteY8" fmla="*/ 1461668 h 1734444"/>
                <a:gd name="connsiteX9" fmla="*/ 3775974 w 5184459"/>
                <a:gd name="connsiteY9" fmla="*/ 1461668 h 1734444"/>
                <a:gd name="connsiteX10" fmla="*/ 3775974 w 5184459"/>
                <a:gd name="connsiteY10" fmla="*/ 1437650 h 1734444"/>
                <a:gd name="connsiteX11" fmla="*/ 3384824 w 5184459"/>
                <a:gd name="connsiteY11" fmla="*/ 1437650 h 1734444"/>
                <a:gd name="connsiteX12" fmla="*/ 3384824 w 5184459"/>
                <a:gd name="connsiteY12" fmla="*/ 1406769 h 1734444"/>
                <a:gd name="connsiteX13" fmla="*/ 3340219 w 5184459"/>
                <a:gd name="connsiteY13" fmla="*/ 1406769 h 1734444"/>
                <a:gd name="connsiteX14" fmla="*/ 3340219 w 5184459"/>
                <a:gd name="connsiteY14" fmla="*/ 1375889 h 1734444"/>
                <a:gd name="connsiteX15" fmla="*/ 3208120 w 5184459"/>
                <a:gd name="connsiteY15" fmla="*/ 1375889 h 1734444"/>
                <a:gd name="connsiteX16" fmla="*/ 3208120 w 5184459"/>
                <a:gd name="connsiteY16" fmla="*/ 1355302 h 1734444"/>
                <a:gd name="connsiteX17" fmla="*/ 3101754 w 5184459"/>
                <a:gd name="connsiteY17" fmla="*/ 1355302 h 1734444"/>
                <a:gd name="connsiteX18" fmla="*/ 3101754 w 5184459"/>
                <a:gd name="connsiteY18" fmla="*/ 1339862 h 1734444"/>
                <a:gd name="connsiteX19" fmla="*/ 3033131 w 5184459"/>
                <a:gd name="connsiteY19" fmla="*/ 1339862 h 1734444"/>
                <a:gd name="connsiteX20" fmla="*/ 3033131 w 5184459"/>
                <a:gd name="connsiteY20" fmla="*/ 1317560 h 1734444"/>
                <a:gd name="connsiteX21" fmla="*/ 3000536 w 5184459"/>
                <a:gd name="connsiteY21" fmla="*/ 1317560 h 1734444"/>
                <a:gd name="connsiteX22" fmla="*/ 3000536 w 5184459"/>
                <a:gd name="connsiteY22" fmla="*/ 1302119 h 1734444"/>
                <a:gd name="connsiteX23" fmla="*/ 2938775 w 5184459"/>
                <a:gd name="connsiteY23" fmla="*/ 1302119 h 1734444"/>
                <a:gd name="connsiteX24" fmla="*/ 2938775 w 5184459"/>
                <a:gd name="connsiteY24" fmla="*/ 1272955 h 1734444"/>
                <a:gd name="connsiteX25" fmla="*/ 2806676 w 5184459"/>
                <a:gd name="connsiteY25" fmla="*/ 1272955 h 1734444"/>
                <a:gd name="connsiteX26" fmla="*/ 2806676 w 5184459"/>
                <a:gd name="connsiteY26" fmla="*/ 1259230 h 1734444"/>
                <a:gd name="connsiteX27" fmla="*/ 2789520 w 5184459"/>
                <a:gd name="connsiteY27" fmla="*/ 1259230 h 1734444"/>
                <a:gd name="connsiteX28" fmla="*/ 2789520 w 5184459"/>
                <a:gd name="connsiteY28" fmla="*/ 1240359 h 1734444"/>
                <a:gd name="connsiteX29" fmla="*/ 2708888 w 5184459"/>
                <a:gd name="connsiteY29" fmla="*/ 1240359 h 1734444"/>
                <a:gd name="connsiteX30" fmla="*/ 2708888 w 5184459"/>
                <a:gd name="connsiteY30" fmla="*/ 1218056 h 1734444"/>
                <a:gd name="connsiteX31" fmla="*/ 2693448 w 5184459"/>
                <a:gd name="connsiteY31" fmla="*/ 1218056 h 1734444"/>
                <a:gd name="connsiteX32" fmla="*/ 2693448 w 5184459"/>
                <a:gd name="connsiteY32" fmla="*/ 1194038 h 1734444"/>
                <a:gd name="connsiteX33" fmla="*/ 2660852 w 5184459"/>
                <a:gd name="connsiteY33" fmla="*/ 1194038 h 1734444"/>
                <a:gd name="connsiteX34" fmla="*/ 2660852 w 5184459"/>
                <a:gd name="connsiteY34" fmla="*/ 1178598 h 1734444"/>
                <a:gd name="connsiteX35" fmla="*/ 2609385 w 5184459"/>
                <a:gd name="connsiteY35" fmla="*/ 1178598 h 1734444"/>
                <a:gd name="connsiteX36" fmla="*/ 2609385 w 5184459"/>
                <a:gd name="connsiteY36" fmla="*/ 1161443 h 1734444"/>
                <a:gd name="connsiteX37" fmla="*/ 2554487 w 5184459"/>
                <a:gd name="connsiteY37" fmla="*/ 1161443 h 1734444"/>
                <a:gd name="connsiteX38" fmla="*/ 2554487 w 5184459"/>
                <a:gd name="connsiteY38" fmla="*/ 1142571 h 1734444"/>
                <a:gd name="connsiteX39" fmla="*/ 2533900 w 5184459"/>
                <a:gd name="connsiteY39" fmla="*/ 1142571 h 1734444"/>
                <a:gd name="connsiteX40" fmla="*/ 2533900 w 5184459"/>
                <a:gd name="connsiteY40" fmla="*/ 1103113 h 1734444"/>
                <a:gd name="connsiteX41" fmla="*/ 2506451 w 5184459"/>
                <a:gd name="connsiteY41" fmla="*/ 1103113 h 1734444"/>
                <a:gd name="connsiteX42" fmla="*/ 2506451 w 5184459"/>
                <a:gd name="connsiteY42" fmla="*/ 1080811 h 1734444"/>
                <a:gd name="connsiteX43" fmla="*/ 2437828 w 5184459"/>
                <a:gd name="connsiteY43" fmla="*/ 1080811 h 1734444"/>
                <a:gd name="connsiteX44" fmla="*/ 2437828 w 5184459"/>
                <a:gd name="connsiteY44" fmla="*/ 1060224 h 1734444"/>
                <a:gd name="connsiteX45" fmla="*/ 2267986 w 5184459"/>
                <a:gd name="connsiteY45" fmla="*/ 1060224 h 1734444"/>
                <a:gd name="connsiteX46" fmla="*/ 2267986 w 5184459"/>
                <a:gd name="connsiteY46" fmla="*/ 1024197 h 1734444"/>
                <a:gd name="connsiteX47" fmla="*/ 2190786 w 5184459"/>
                <a:gd name="connsiteY47" fmla="*/ 1024197 h 1734444"/>
                <a:gd name="connsiteX48" fmla="*/ 2190786 w 5184459"/>
                <a:gd name="connsiteY48" fmla="*/ 1001894 h 1734444"/>
                <a:gd name="connsiteX49" fmla="*/ 2147896 w 5184459"/>
                <a:gd name="connsiteY49" fmla="*/ 1001894 h 1734444"/>
                <a:gd name="connsiteX50" fmla="*/ 2147896 w 5184459"/>
                <a:gd name="connsiteY50" fmla="*/ 983023 h 1734444"/>
                <a:gd name="connsiteX51" fmla="*/ 2113585 w 5184459"/>
                <a:gd name="connsiteY51" fmla="*/ 983023 h 1734444"/>
                <a:gd name="connsiteX52" fmla="*/ 2113585 w 5184459"/>
                <a:gd name="connsiteY52" fmla="*/ 960721 h 1734444"/>
                <a:gd name="connsiteX53" fmla="*/ 2034668 w 5184459"/>
                <a:gd name="connsiteY53" fmla="*/ 960721 h 1734444"/>
                <a:gd name="connsiteX54" fmla="*/ 2034668 w 5184459"/>
                <a:gd name="connsiteY54" fmla="*/ 936703 h 1734444"/>
                <a:gd name="connsiteX55" fmla="*/ 1950605 w 5184459"/>
                <a:gd name="connsiteY55" fmla="*/ 936703 h 1734444"/>
                <a:gd name="connsiteX56" fmla="*/ 1950605 w 5184459"/>
                <a:gd name="connsiteY56" fmla="*/ 893813 h 1734444"/>
                <a:gd name="connsiteX57" fmla="*/ 1899138 w 5184459"/>
                <a:gd name="connsiteY57" fmla="*/ 893813 h 1734444"/>
                <a:gd name="connsiteX58" fmla="*/ 1899138 w 5184459"/>
                <a:gd name="connsiteY58" fmla="*/ 854355 h 1734444"/>
                <a:gd name="connsiteX59" fmla="*/ 1845955 w 5184459"/>
                <a:gd name="connsiteY59" fmla="*/ 854355 h 1734444"/>
                <a:gd name="connsiteX60" fmla="*/ 1845955 w 5184459"/>
                <a:gd name="connsiteY60" fmla="*/ 806319 h 1734444"/>
                <a:gd name="connsiteX61" fmla="*/ 1815075 w 5184459"/>
                <a:gd name="connsiteY61" fmla="*/ 806319 h 1734444"/>
                <a:gd name="connsiteX62" fmla="*/ 1815075 w 5184459"/>
                <a:gd name="connsiteY62" fmla="*/ 778870 h 1734444"/>
                <a:gd name="connsiteX63" fmla="*/ 1734443 w 5184459"/>
                <a:gd name="connsiteY63" fmla="*/ 778870 h 1734444"/>
                <a:gd name="connsiteX64" fmla="*/ 1734443 w 5184459"/>
                <a:gd name="connsiteY64" fmla="*/ 723972 h 1734444"/>
                <a:gd name="connsiteX65" fmla="*/ 1710425 w 5184459"/>
                <a:gd name="connsiteY65" fmla="*/ 723972 h 1734444"/>
                <a:gd name="connsiteX66" fmla="*/ 1710425 w 5184459"/>
                <a:gd name="connsiteY66" fmla="*/ 684513 h 1734444"/>
                <a:gd name="connsiteX67" fmla="*/ 1614353 w 5184459"/>
                <a:gd name="connsiteY67" fmla="*/ 684513 h 1734444"/>
                <a:gd name="connsiteX68" fmla="*/ 1614353 w 5184459"/>
                <a:gd name="connsiteY68" fmla="*/ 655349 h 1734444"/>
                <a:gd name="connsiteX69" fmla="*/ 1566317 w 5184459"/>
                <a:gd name="connsiteY69" fmla="*/ 655349 h 1734444"/>
                <a:gd name="connsiteX70" fmla="*/ 1566317 w 5184459"/>
                <a:gd name="connsiteY70" fmla="*/ 638193 h 1734444"/>
                <a:gd name="connsiteX71" fmla="*/ 1501125 w 5184459"/>
                <a:gd name="connsiteY71" fmla="*/ 638193 h 1734444"/>
                <a:gd name="connsiteX72" fmla="*/ 1501125 w 5184459"/>
                <a:gd name="connsiteY72" fmla="*/ 614175 h 1734444"/>
                <a:gd name="connsiteX73" fmla="*/ 1423925 w 5184459"/>
                <a:gd name="connsiteY73" fmla="*/ 614175 h 1734444"/>
                <a:gd name="connsiteX74" fmla="*/ 1423925 w 5184459"/>
                <a:gd name="connsiteY74" fmla="*/ 591873 h 1734444"/>
                <a:gd name="connsiteX75" fmla="*/ 1398191 w 5184459"/>
                <a:gd name="connsiteY75" fmla="*/ 591873 h 1734444"/>
                <a:gd name="connsiteX76" fmla="*/ 1398191 w 5184459"/>
                <a:gd name="connsiteY76" fmla="*/ 576432 h 1734444"/>
                <a:gd name="connsiteX77" fmla="*/ 1369026 w 5184459"/>
                <a:gd name="connsiteY77" fmla="*/ 576432 h 1734444"/>
                <a:gd name="connsiteX78" fmla="*/ 1369026 w 5184459"/>
                <a:gd name="connsiteY78" fmla="*/ 555846 h 1734444"/>
                <a:gd name="connsiteX79" fmla="*/ 1336431 w 5184459"/>
                <a:gd name="connsiteY79" fmla="*/ 555846 h 1734444"/>
                <a:gd name="connsiteX80" fmla="*/ 1336431 w 5184459"/>
                <a:gd name="connsiteY80" fmla="*/ 528396 h 1734444"/>
                <a:gd name="connsiteX81" fmla="*/ 1303835 w 5184459"/>
                <a:gd name="connsiteY81" fmla="*/ 528396 h 1734444"/>
                <a:gd name="connsiteX82" fmla="*/ 1303835 w 5184459"/>
                <a:gd name="connsiteY82" fmla="*/ 495800 h 1734444"/>
                <a:gd name="connsiteX83" fmla="*/ 1271239 w 5184459"/>
                <a:gd name="connsiteY83" fmla="*/ 495800 h 1734444"/>
                <a:gd name="connsiteX84" fmla="*/ 1271239 w 5184459"/>
                <a:gd name="connsiteY84" fmla="*/ 446049 h 1734444"/>
                <a:gd name="connsiteX85" fmla="*/ 1194038 w 5184459"/>
                <a:gd name="connsiteY85" fmla="*/ 446049 h 1734444"/>
                <a:gd name="connsiteX86" fmla="*/ 1194038 w 5184459"/>
                <a:gd name="connsiteY86" fmla="*/ 411737 h 1734444"/>
                <a:gd name="connsiteX87" fmla="*/ 1109975 w 5184459"/>
                <a:gd name="connsiteY87" fmla="*/ 411737 h 1734444"/>
                <a:gd name="connsiteX88" fmla="*/ 1109975 w 5184459"/>
                <a:gd name="connsiteY88" fmla="*/ 398013 h 1734444"/>
                <a:gd name="connsiteX89" fmla="*/ 988169 w 5184459"/>
                <a:gd name="connsiteY89" fmla="*/ 398013 h 1734444"/>
                <a:gd name="connsiteX90" fmla="*/ 988169 w 5184459"/>
                <a:gd name="connsiteY90" fmla="*/ 377426 h 1734444"/>
                <a:gd name="connsiteX91" fmla="*/ 936702 w 5184459"/>
                <a:gd name="connsiteY91" fmla="*/ 377426 h 1734444"/>
                <a:gd name="connsiteX92" fmla="*/ 936702 w 5184459"/>
                <a:gd name="connsiteY92" fmla="*/ 367133 h 1734444"/>
                <a:gd name="connsiteX93" fmla="*/ 916115 w 5184459"/>
                <a:gd name="connsiteY93" fmla="*/ 367133 h 1734444"/>
                <a:gd name="connsiteX94" fmla="*/ 916115 w 5184459"/>
                <a:gd name="connsiteY94" fmla="*/ 343115 h 1734444"/>
                <a:gd name="connsiteX95" fmla="*/ 890382 w 5184459"/>
                <a:gd name="connsiteY95" fmla="*/ 343115 h 1734444"/>
                <a:gd name="connsiteX96" fmla="*/ 890382 w 5184459"/>
                <a:gd name="connsiteY96" fmla="*/ 303656 h 1734444"/>
                <a:gd name="connsiteX97" fmla="*/ 821759 w 5184459"/>
                <a:gd name="connsiteY97" fmla="*/ 303656 h 1734444"/>
                <a:gd name="connsiteX98" fmla="*/ 821759 w 5184459"/>
                <a:gd name="connsiteY98" fmla="*/ 286501 h 1734444"/>
                <a:gd name="connsiteX99" fmla="*/ 789163 w 5184459"/>
                <a:gd name="connsiteY99" fmla="*/ 286501 h 1734444"/>
                <a:gd name="connsiteX100" fmla="*/ 789163 w 5184459"/>
                <a:gd name="connsiteY100" fmla="*/ 265914 h 1734444"/>
                <a:gd name="connsiteX101" fmla="*/ 749705 w 5184459"/>
                <a:gd name="connsiteY101" fmla="*/ 265914 h 1734444"/>
                <a:gd name="connsiteX102" fmla="*/ 749705 w 5184459"/>
                <a:gd name="connsiteY102" fmla="*/ 235034 h 1734444"/>
                <a:gd name="connsiteX103" fmla="*/ 723971 w 5184459"/>
                <a:gd name="connsiteY103" fmla="*/ 235034 h 1734444"/>
                <a:gd name="connsiteX104" fmla="*/ 723971 w 5184459"/>
                <a:gd name="connsiteY104" fmla="*/ 168126 h 1734444"/>
                <a:gd name="connsiteX105" fmla="*/ 681082 w 5184459"/>
                <a:gd name="connsiteY105" fmla="*/ 168126 h 1734444"/>
                <a:gd name="connsiteX106" fmla="*/ 681082 w 5184459"/>
                <a:gd name="connsiteY106" fmla="*/ 123521 h 1734444"/>
                <a:gd name="connsiteX107" fmla="*/ 646770 w 5184459"/>
                <a:gd name="connsiteY107" fmla="*/ 123521 h 1734444"/>
                <a:gd name="connsiteX108" fmla="*/ 646770 w 5184459"/>
                <a:gd name="connsiteY108" fmla="*/ 84063 h 1734444"/>
                <a:gd name="connsiteX109" fmla="*/ 363701 w 5184459"/>
                <a:gd name="connsiteY109" fmla="*/ 84063 h 1734444"/>
                <a:gd name="connsiteX110" fmla="*/ 363701 w 5184459"/>
                <a:gd name="connsiteY110" fmla="*/ 61761 h 1734444"/>
                <a:gd name="connsiteX111" fmla="*/ 271060 w 5184459"/>
                <a:gd name="connsiteY111" fmla="*/ 61761 h 1734444"/>
                <a:gd name="connsiteX112" fmla="*/ 271060 w 5184459"/>
                <a:gd name="connsiteY112" fmla="*/ 46321 h 1734444"/>
                <a:gd name="connsiteX113" fmla="*/ 204153 w 5184459"/>
                <a:gd name="connsiteY113" fmla="*/ 46321 h 1734444"/>
                <a:gd name="connsiteX114" fmla="*/ 204153 w 5184459"/>
                <a:gd name="connsiteY114" fmla="*/ 24018 h 1734444"/>
                <a:gd name="connsiteX115" fmla="*/ 166410 w 5184459"/>
                <a:gd name="connsiteY115" fmla="*/ 24018 h 1734444"/>
                <a:gd name="connsiteX116" fmla="*/ 166410 w 5184459"/>
                <a:gd name="connsiteY116" fmla="*/ 0 h 1734444"/>
                <a:gd name="connsiteX117" fmla="*/ 0 w 5184459"/>
                <a:gd name="connsiteY117" fmla="*/ 0 h 1734444"/>
                <a:gd name="connsiteX0" fmla="*/ 4825904 w 4825904"/>
                <a:gd name="connsiteY0" fmla="*/ 1734444 h 1734444"/>
                <a:gd name="connsiteX1" fmla="*/ 4825904 w 4825904"/>
                <a:gd name="connsiteY1" fmla="*/ 1598913 h 1734444"/>
                <a:gd name="connsiteX2" fmla="*/ 4647485 w 4825904"/>
                <a:gd name="connsiteY2" fmla="*/ 1598913 h 1734444"/>
                <a:gd name="connsiteX3" fmla="*/ 4647485 w 4825904"/>
                <a:gd name="connsiteY3" fmla="*/ 1532006 h 1734444"/>
                <a:gd name="connsiteX4" fmla="*/ 4407305 w 4825904"/>
                <a:gd name="connsiteY4" fmla="*/ 1532006 h 1734444"/>
                <a:gd name="connsiteX5" fmla="*/ 4407305 w 4825904"/>
                <a:gd name="connsiteY5" fmla="*/ 1490832 h 1734444"/>
                <a:gd name="connsiteX6" fmla="*/ 4029879 w 4825904"/>
                <a:gd name="connsiteY6" fmla="*/ 1490832 h 1734444"/>
                <a:gd name="connsiteX7" fmla="*/ 4029879 w 4825904"/>
                <a:gd name="connsiteY7" fmla="*/ 1461668 h 1734444"/>
                <a:gd name="connsiteX8" fmla="*/ 3775974 w 4825904"/>
                <a:gd name="connsiteY8" fmla="*/ 1461668 h 1734444"/>
                <a:gd name="connsiteX9" fmla="*/ 3775974 w 4825904"/>
                <a:gd name="connsiteY9" fmla="*/ 1437650 h 1734444"/>
                <a:gd name="connsiteX10" fmla="*/ 3384824 w 4825904"/>
                <a:gd name="connsiteY10" fmla="*/ 1437650 h 1734444"/>
                <a:gd name="connsiteX11" fmla="*/ 3384824 w 4825904"/>
                <a:gd name="connsiteY11" fmla="*/ 1406769 h 1734444"/>
                <a:gd name="connsiteX12" fmla="*/ 3340219 w 4825904"/>
                <a:gd name="connsiteY12" fmla="*/ 1406769 h 1734444"/>
                <a:gd name="connsiteX13" fmla="*/ 3340219 w 4825904"/>
                <a:gd name="connsiteY13" fmla="*/ 1375889 h 1734444"/>
                <a:gd name="connsiteX14" fmla="*/ 3208120 w 4825904"/>
                <a:gd name="connsiteY14" fmla="*/ 1375889 h 1734444"/>
                <a:gd name="connsiteX15" fmla="*/ 3208120 w 4825904"/>
                <a:gd name="connsiteY15" fmla="*/ 1355302 h 1734444"/>
                <a:gd name="connsiteX16" fmla="*/ 3101754 w 4825904"/>
                <a:gd name="connsiteY16" fmla="*/ 1355302 h 1734444"/>
                <a:gd name="connsiteX17" fmla="*/ 3101754 w 4825904"/>
                <a:gd name="connsiteY17" fmla="*/ 1339862 h 1734444"/>
                <a:gd name="connsiteX18" fmla="*/ 3033131 w 4825904"/>
                <a:gd name="connsiteY18" fmla="*/ 1339862 h 1734444"/>
                <a:gd name="connsiteX19" fmla="*/ 3033131 w 4825904"/>
                <a:gd name="connsiteY19" fmla="*/ 1317560 h 1734444"/>
                <a:gd name="connsiteX20" fmla="*/ 3000536 w 4825904"/>
                <a:gd name="connsiteY20" fmla="*/ 1317560 h 1734444"/>
                <a:gd name="connsiteX21" fmla="*/ 3000536 w 4825904"/>
                <a:gd name="connsiteY21" fmla="*/ 1302119 h 1734444"/>
                <a:gd name="connsiteX22" fmla="*/ 2938775 w 4825904"/>
                <a:gd name="connsiteY22" fmla="*/ 1302119 h 1734444"/>
                <a:gd name="connsiteX23" fmla="*/ 2938775 w 4825904"/>
                <a:gd name="connsiteY23" fmla="*/ 1272955 h 1734444"/>
                <a:gd name="connsiteX24" fmla="*/ 2806676 w 4825904"/>
                <a:gd name="connsiteY24" fmla="*/ 1272955 h 1734444"/>
                <a:gd name="connsiteX25" fmla="*/ 2806676 w 4825904"/>
                <a:gd name="connsiteY25" fmla="*/ 1259230 h 1734444"/>
                <a:gd name="connsiteX26" fmla="*/ 2789520 w 4825904"/>
                <a:gd name="connsiteY26" fmla="*/ 1259230 h 1734444"/>
                <a:gd name="connsiteX27" fmla="*/ 2789520 w 4825904"/>
                <a:gd name="connsiteY27" fmla="*/ 1240359 h 1734444"/>
                <a:gd name="connsiteX28" fmla="*/ 2708888 w 4825904"/>
                <a:gd name="connsiteY28" fmla="*/ 1240359 h 1734444"/>
                <a:gd name="connsiteX29" fmla="*/ 2708888 w 4825904"/>
                <a:gd name="connsiteY29" fmla="*/ 1218056 h 1734444"/>
                <a:gd name="connsiteX30" fmla="*/ 2693448 w 4825904"/>
                <a:gd name="connsiteY30" fmla="*/ 1218056 h 1734444"/>
                <a:gd name="connsiteX31" fmla="*/ 2693448 w 4825904"/>
                <a:gd name="connsiteY31" fmla="*/ 1194038 h 1734444"/>
                <a:gd name="connsiteX32" fmla="*/ 2660852 w 4825904"/>
                <a:gd name="connsiteY32" fmla="*/ 1194038 h 1734444"/>
                <a:gd name="connsiteX33" fmla="*/ 2660852 w 4825904"/>
                <a:gd name="connsiteY33" fmla="*/ 1178598 h 1734444"/>
                <a:gd name="connsiteX34" fmla="*/ 2609385 w 4825904"/>
                <a:gd name="connsiteY34" fmla="*/ 1178598 h 1734444"/>
                <a:gd name="connsiteX35" fmla="*/ 2609385 w 4825904"/>
                <a:gd name="connsiteY35" fmla="*/ 1161443 h 1734444"/>
                <a:gd name="connsiteX36" fmla="*/ 2554487 w 4825904"/>
                <a:gd name="connsiteY36" fmla="*/ 1161443 h 1734444"/>
                <a:gd name="connsiteX37" fmla="*/ 2554487 w 4825904"/>
                <a:gd name="connsiteY37" fmla="*/ 1142571 h 1734444"/>
                <a:gd name="connsiteX38" fmla="*/ 2533900 w 4825904"/>
                <a:gd name="connsiteY38" fmla="*/ 1142571 h 1734444"/>
                <a:gd name="connsiteX39" fmla="*/ 2533900 w 4825904"/>
                <a:gd name="connsiteY39" fmla="*/ 1103113 h 1734444"/>
                <a:gd name="connsiteX40" fmla="*/ 2506451 w 4825904"/>
                <a:gd name="connsiteY40" fmla="*/ 1103113 h 1734444"/>
                <a:gd name="connsiteX41" fmla="*/ 2506451 w 4825904"/>
                <a:gd name="connsiteY41" fmla="*/ 1080811 h 1734444"/>
                <a:gd name="connsiteX42" fmla="*/ 2437828 w 4825904"/>
                <a:gd name="connsiteY42" fmla="*/ 1080811 h 1734444"/>
                <a:gd name="connsiteX43" fmla="*/ 2437828 w 4825904"/>
                <a:gd name="connsiteY43" fmla="*/ 1060224 h 1734444"/>
                <a:gd name="connsiteX44" fmla="*/ 2267986 w 4825904"/>
                <a:gd name="connsiteY44" fmla="*/ 1060224 h 1734444"/>
                <a:gd name="connsiteX45" fmla="*/ 2267986 w 4825904"/>
                <a:gd name="connsiteY45" fmla="*/ 1024197 h 1734444"/>
                <a:gd name="connsiteX46" fmla="*/ 2190786 w 4825904"/>
                <a:gd name="connsiteY46" fmla="*/ 1024197 h 1734444"/>
                <a:gd name="connsiteX47" fmla="*/ 2190786 w 4825904"/>
                <a:gd name="connsiteY47" fmla="*/ 1001894 h 1734444"/>
                <a:gd name="connsiteX48" fmla="*/ 2147896 w 4825904"/>
                <a:gd name="connsiteY48" fmla="*/ 1001894 h 1734444"/>
                <a:gd name="connsiteX49" fmla="*/ 2147896 w 4825904"/>
                <a:gd name="connsiteY49" fmla="*/ 983023 h 1734444"/>
                <a:gd name="connsiteX50" fmla="*/ 2113585 w 4825904"/>
                <a:gd name="connsiteY50" fmla="*/ 983023 h 1734444"/>
                <a:gd name="connsiteX51" fmla="*/ 2113585 w 4825904"/>
                <a:gd name="connsiteY51" fmla="*/ 960721 h 1734444"/>
                <a:gd name="connsiteX52" fmla="*/ 2034668 w 4825904"/>
                <a:gd name="connsiteY52" fmla="*/ 960721 h 1734444"/>
                <a:gd name="connsiteX53" fmla="*/ 2034668 w 4825904"/>
                <a:gd name="connsiteY53" fmla="*/ 936703 h 1734444"/>
                <a:gd name="connsiteX54" fmla="*/ 1950605 w 4825904"/>
                <a:gd name="connsiteY54" fmla="*/ 936703 h 1734444"/>
                <a:gd name="connsiteX55" fmla="*/ 1950605 w 4825904"/>
                <a:gd name="connsiteY55" fmla="*/ 893813 h 1734444"/>
                <a:gd name="connsiteX56" fmla="*/ 1899138 w 4825904"/>
                <a:gd name="connsiteY56" fmla="*/ 893813 h 1734444"/>
                <a:gd name="connsiteX57" fmla="*/ 1899138 w 4825904"/>
                <a:gd name="connsiteY57" fmla="*/ 854355 h 1734444"/>
                <a:gd name="connsiteX58" fmla="*/ 1845955 w 4825904"/>
                <a:gd name="connsiteY58" fmla="*/ 854355 h 1734444"/>
                <a:gd name="connsiteX59" fmla="*/ 1845955 w 4825904"/>
                <a:gd name="connsiteY59" fmla="*/ 806319 h 1734444"/>
                <a:gd name="connsiteX60" fmla="*/ 1815075 w 4825904"/>
                <a:gd name="connsiteY60" fmla="*/ 806319 h 1734444"/>
                <a:gd name="connsiteX61" fmla="*/ 1815075 w 4825904"/>
                <a:gd name="connsiteY61" fmla="*/ 778870 h 1734444"/>
                <a:gd name="connsiteX62" fmla="*/ 1734443 w 4825904"/>
                <a:gd name="connsiteY62" fmla="*/ 778870 h 1734444"/>
                <a:gd name="connsiteX63" fmla="*/ 1734443 w 4825904"/>
                <a:gd name="connsiteY63" fmla="*/ 723972 h 1734444"/>
                <a:gd name="connsiteX64" fmla="*/ 1710425 w 4825904"/>
                <a:gd name="connsiteY64" fmla="*/ 723972 h 1734444"/>
                <a:gd name="connsiteX65" fmla="*/ 1710425 w 4825904"/>
                <a:gd name="connsiteY65" fmla="*/ 684513 h 1734444"/>
                <a:gd name="connsiteX66" fmla="*/ 1614353 w 4825904"/>
                <a:gd name="connsiteY66" fmla="*/ 684513 h 1734444"/>
                <a:gd name="connsiteX67" fmla="*/ 1614353 w 4825904"/>
                <a:gd name="connsiteY67" fmla="*/ 655349 h 1734444"/>
                <a:gd name="connsiteX68" fmla="*/ 1566317 w 4825904"/>
                <a:gd name="connsiteY68" fmla="*/ 655349 h 1734444"/>
                <a:gd name="connsiteX69" fmla="*/ 1566317 w 4825904"/>
                <a:gd name="connsiteY69" fmla="*/ 638193 h 1734444"/>
                <a:gd name="connsiteX70" fmla="*/ 1501125 w 4825904"/>
                <a:gd name="connsiteY70" fmla="*/ 638193 h 1734444"/>
                <a:gd name="connsiteX71" fmla="*/ 1501125 w 4825904"/>
                <a:gd name="connsiteY71" fmla="*/ 614175 h 1734444"/>
                <a:gd name="connsiteX72" fmla="*/ 1423925 w 4825904"/>
                <a:gd name="connsiteY72" fmla="*/ 614175 h 1734444"/>
                <a:gd name="connsiteX73" fmla="*/ 1423925 w 4825904"/>
                <a:gd name="connsiteY73" fmla="*/ 591873 h 1734444"/>
                <a:gd name="connsiteX74" fmla="*/ 1398191 w 4825904"/>
                <a:gd name="connsiteY74" fmla="*/ 591873 h 1734444"/>
                <a:gd name="connsiteX75" fmla="*/ 1398191 w 4825904"/>
                <a:gd name="connsiteY75" fmla="*/ 576432 h 1734444"/>
                <a:gd name="connsiteX76" fmla="*/ 1369026 w 4825904"/>
                <a:gd name="connsiteY76" fmla="*/ 576432 h 1734444"/>
                <a:gd name="connsiteX77" fmla="*/ 1369026 w 4825904"/>
                <a:gd name="connsiteY77" fmla="*/ 555846 h 1734444"/>
                <a:gd name="connsiteX78" fmla="*/ 1336431 w 4825904"/>
                <a:gd name="connsiteY78" fmla="*/ 555846 h 1734444"/>
                <a:gd name="connsiteX79" fmla="*/ 1336431 w 4825904"/>
                <a:gd name="connsiteY79" fmla="*/ 528396 h 1734444"/>
                <a:gd name="connsiteX80" fmla="*/ 1303835 w 4825904"/>
                <a:gd name="connsiteY80" fmla="*/ 528396 h 1734444"/>
                <a:gd name="connsiteX81" fmla="*/ 1303835 w 4825904"/>
                <a:gd name="connsiteY81" fmla="*/ 495800 h 1734444"/>
                <a:gd name="connsiteX82" fmla="*/ 1271239 w 4825904"/>
                <a:gd name="connsiteY82" fmla="*/ 495800 h 1734444"/>
                <a:gd name="connsiteX83" fmla="*/ 1271239 w 4825904"/>
                <a:gd name="connsiteY83" fmla="*/ 446049 h 1734444"/>
                <a:gd name="connsiteX84" fmla="*/ 1194038 w 4825904"/>
                <a:gd name="connsiteY84" fmla="*/ 446049 h 1734444"/>
                <a:gd name="connsiteX85" fmla="*/ 1194038 w 4825904"/>
                <a:gd name="connsiteY85" fmla="*/ 411737 h 1734444"/>
                <a:gd name="connsiteX86" fmla="*/ 1109975 w 4825904"/>
                <a:gd name="connsiteY86" fmla="*/ 411737 h 1734444"/>
                <a:gd name="connsiteX87" fmla="*/ 1109975 w 4825904"/>
                <a:gd name="connsiteY87" fmla="*/ 398013 h 1734444"/>
                <a:gd name="connsiteX88" fmla="*/ 988169 w 4825904"/>
                <a:gd name="connsiteY88" fmla="*/ 398013 h 1734444"/>
                <a:gd name="connsiteX89" fmla="*/ 988169 w 4825904"/>
                <a:gd name="connsiteY89" fmla="*/ 377426 h 1734444"/>
                <a:gd name="connsiteX90" fmla="*/ 936702 w 4825904"/>
                <a:gd name="connsiteY90" fmla="*/ 377426 h 1734444"/>
                <a:gd name="connsiteX91" fmla="*/ 936702 w 4825904"/>
                <a:gd name="connsiteY91" fmla="*/ 367133 h 1734444"/>
                <a:gd name="connsiteX92" fmla="*/ 916115 w 4825904"/>
                <a:gd name="connsiteY92" fmla="*/ 367133 h 1734444"/>
                <a:gd name="connsiteX93" fmla="*/ 916115 w 4825904"/>
                <a:gd name="connsiteY93" fmla="*/ 343115 h 1734444"/>
                <a:gd name="connsiteX94" fmla="*/ 890382 w 4825904"/>
                <a:gd name="connsiteY94" fmla="*/ 343115 h 1734444"/>
                <a:gd name="connsiteX95" fmla="*/ 890382 w 4825904"/>
                <a:gd name="connsiteY95" fmla="*/ 303656 h 1734444"/>
                <a:gd name="connsiteX96" fmla="*/ 821759 w 4825904"/>
                <a:gd name="connsiteY96" fmla="*/ 303656 h 1734444"/>
                <a:gd name="connsiteX97" fmla="*/ 821759 w 4825904"/>
                <a:gd name="connsiteY97" fmla="*/ 286501 h 1734444"/>
                <a:gd name="connsiteX98" fmla="*/ 789163 w 4825904"/>
                <a:gd name="connsiteY98" fmla="*/ 286501 h 1734444"/>
                <a:gd name="connsiteX99" fmla="*/ 789163 w 4825904"/>
                <a:gd name="connsiteY99" fmla="*/ 265914 h 1734444"/>
                <a:gd name="connsiteX100" fmla="*/ 749705 w 4825904"/>
                <a:gd name="connsiteY100" fmla="*/ 265914 h 1734444"/>
                <a:gd name="connsiteX101" fmla="*/ 749705 w 4825904"/>
                <a:gd name="connsiteY101" fmla="*/ 235034 h 1734444"/>
                <a:gd name="connsiteX102" fmla="*/ 723971 w 4825904"/>
                <a:gd name="connsiteY102" fmla="*/ 235034 h 1734444"/>
                <a:gd name="connsiteX103" fmla="*/ 723971 w 4825904"/>
                <a:gd name="connsiteY103" fmla="*/ 168126 h 1734444"/>
                <a:gd name="connsiteX104" fmla="*/ 681082 w 4825904"/>
                <a:gd name="connsiteY104" fmla="*/ 168126 h 1734444"/>
                <a:gd name="connsiteX105" fmla="*/ 681082 w 4825904"/>
                <a:gd name="connsiteY105" fmla="*/ 123521 h 1734444"/>
                <a:gd name="connsiteX106" fmla="*/ 646770 w 4825904"/>
                <a:gd name="connsiteY106" fmla="*/ 123521 h 1734444"/>
                <a:gd name="connsiteX107" fmla="*/ 646770 w 4825904"/>
                <a:gd name="connsiteY107" fmla="*/ 84063 h 1734444"/>
                <a:gd name="connsiteX108" fmla="*/ 363701 w 4825904"/>
                <a:gd name="connsiteY108" fmla="*/ 84063 h 1734444"/>
                <a:gd name="connsiteX109" fmla="*/ 363701 w 4825904"/>
                <a:gd name="connsiteY109" fmla="*/ 61761 h 1734444"/>
                <a:gd name="connsiteX110" fmla="*/ 271060 w 4825904"/>
                <a:gd name="connsiteY110" fmla="*/ 61761 h 1734444"/>
                <a:gd name="connsiteX111" fmla="*/ 271060 w 4825904"/>
                <a:gd name="connsiteY111" fmla="*/ 46321 h 1734444"/>
                <a:gd name="connsiteX112" fmla="*/ 204153 w 4825904"/>
                <a:gd name="connsiteY112" fmla="*/ 46321 h 1734444"/>
                <a:gd name="connsiteX113" fmla="*/ 204153 w 4825904"/>
                <a:gd name="connsiteY113" fmla="*/ 24018 h 1734444"/>
                <a:gd name="connsiteX114" fmla="*/ 166410 w 4825904"/>
                <a:gd name="connsiteY114" fmla="*/ 24018 h 1734444"/>
                <a:gd name="connsiteX115" fmla="*/ 166410 w 4825904"/>
                <a:gd name="connsiteY115" fmla="*/ 0 h 1734444"/>
                <a:gd name="connsiteX116" fmla="*/ 0 w 4825904"/>
                <a:gd name="connsiteY116" fmla="*/ 0 h 1734444"/>
                <a:gd name="connsiteX0" fmla="*/ 4825904 w 4825904"/>
                <a:gd name="connsiteY0" fmla="*/ 1598913 h 1598913"/>
                <a:gd name="connsiteX1" fmla="*/ 4647485 w 4825904"/>
                <a:gd name="connsiteY1" fmla="*/ 1598913 h 1598913"/>
                <a:gd name="connsiteX2" fmla="*/ 4647485 w 4825904"/>
                <a:gd name="connsiteY2" fmla="*/ 1532006 h 1598913"/>
                <a:gd name="connsiteX3" fmla="*/ 4407305 w 4825904"/>
                <a:gd name="connsiteY3" fmla="*/ 1532006 h 1598913"/>
                <a:gd name="connsiteX4" fmla="*/ 4407305 w 4825904"/>
                <a:gd name="connsiteY4" fmla="*/ 1490832 h 1598913"/>
                <a:gd name="connsiteX5" fmla="*/ 4029879 w 4825904"/>
                <a:gd name="connsiteY5" fmla="*/ 1490832 h 1598913"/>
                <a:gd name="connsiteX6" fmla="*/ 4029879 w 4825904"/>
                <a:gd name="connsiteY6" fmla="*/ 1461668 h 1598913"/>
                <a:gd name="connsiteX7" fmla="*/ 3775974 w 4825904"/>
                <a:gd name="connsiteY7" fmla="*/ 1461668 h 1598913"/>
                <a:gd name="connsiteX8" fmla="*/ 3775974 w 4825904"/>
                <a:gd name="connsiteY8" fmla="*/ 1437650 h 1598913"/>
                <a:gd name="connsiteX9" fmla="*/ 3384824 w 4825904"/>
                <a:gd name="connsiteY9" fmla="*/ 1437650 h 1598913"/>
                <a:gd name="connsiteX10" fmla="*/ 3384824 w 4825904"/>
                <a:gd name="connsiteY10" fmla="*/ 1406769 h 1598913"/>
                <a:gd name="connsiteX11" fmla="*/ 3340219 w 4825904"/>
                <a:gd name="connsiteY11" fmla="*/ 1406769 h 1598913"/>
                <a:gd name="connsiteX12" fmla="*/ 3340219 w 4825904"/>
                <a:gd name="connsiteY12" fmla="*/ 1375889 h 1598913"/>
                <a:gd name="connsiteX13" fmla="*/ 3208120 w 4825904"/>
                <a:gd name="connsiteY13" fmla="*/ 1375889 h 1598913"/>
                <a:gd name="connsiteX14" fmla="*/ 3208120 w 4825904"/>
                <a:gd name="connsiteY14" fmla="*/ 1355302 h 1598913"/>
                <a:gd name="connsiteX15" fmla="*/ 3101754 w 4825904"/>
                <a:gd name="connsiteY15" fmla="*/ 1355302 h 1598913"/>
                <a:gd name="connsiteX16" fmla="*/ 3101754 w 4825904"/>
                <a:gd name="connsiteY16" fmla="*/ 1339862 h 1598913"/>
                <a:gd name="connsiteX17" fmla="*/ 3033131 w 4825904"/>
                <a:gd name="connsiteY17" fmla="*/ 1339862 h 1598913"/>
                <a:gd name="connsiteX18" fmla="*/ 3033131 w 4825904"/>
                <a:gd name="connsiteY18" fmla="*/ 1317560 h 1598913"/>
                <a:gd name="connsiteX19" fmla="*/ 3000536 w 4825904"/>
                <a:gd name="connsiteY19" fmla="*/ 1317560 h 1598913"/>
                <a:gd name="connsiteX20" fmla="*/ 3000536 w 4825904"/>
                <a:gd name="connsiteY20" fmla="*/ 1302119 h 1598913"/>
                <a:gd name="connsiteX21" fmla="*/ 2938775 w 4825904"/>
                <a:gd name="connsiteY21" fmla="*/ 1302119 h 1598913"/>
                <a:gd name="connsiteX22" fmla="*/ 2938775 w 4825904"/>
                <a:gd name="connsiteY22" fmla="*/ 1272955 h 1598913"/>
                <a:gd name="connsiteX23" fmla="*/ 2806676 w 4825904"/>
                <a:gd name="connsiteY23" fmla="*/ 1272955 h 1598913"/>
                <a:gd name="connsiteX24" fmla="*/ 2806676 w 4825904"/>
                <a:gd name="connsiteY24" fmla="*/ 1259230 h 1598913"/>
                <a:gd name="connsiteX25" fmla="*/ 2789520 w 4825904"/>
                <a:gd name="connsiteY25" fmla="*/ 1259230 h 1598913"/>
                <a:gd name="connsiteX26" fmla="*/ 2789520 w 4825904"/>
                <a:gd name="connsiteY26" fmla="*/ 1240359 h 1598913"/>
                <a:gd name="connsiteX27" fmla="*/ 2708888 w 4825904"/>
                <a:gd name="connsiteY27" fmla="*/ 1240359 h 1598913"/>
                <a:gd name="connsiteX28" fmla="*/ 2708888 w 4825904"/>
                <a:gd name="connsiteY28" fmla="*/ 1218056 h 1598913"/>
                <a:gd name="connsiteX29" fmla="*/ 2693448 w 4825904"/>
                <a:gd name="connsiteY29" fmla="*/ 1218056 h 1598913"/>
                <a:gd name="connsiteX30" fmla="*/ 2693448 w 4825904"/>
                <a:gd name="connsiteY30" fmla="*/ 1194038 h 1598913"/>
                <a:gd name="connsiteX31" fmla="*/ 2660852 w 4825904"/>
                <a:gd name="connsiteY31" fmla="*/ 1194038 h 1598913"/>
                <a:gd name="connsiteX32" fmla="*/ 2660852 w 4825904"/>
                <a:gd name="connsiteY32" fmla="*/ 1178598 h 1598913"/>
                <a:gd name="connsiteX33" fmla="*/ 2609385 w 4825904"/>
                <a:gd name="connsiteY33" fmla="*/ 1178598 h 1598913"/>
                <a:gd name="connsiteX34" fmla="*/ 2609385 w 4825904"/>
                <a:gd name="connsiteY34" fmla="*/ 1161443 h 1598913"/>
                <a:gd name="connsiteX35" fmla="*/ 2554487 w 4825904"/>
                <a:gd name="connsiteY35" fmla="*/ 1161443 h 1598913"/>
                <a:gd name="connsiteX36" fmla="*/ 2554487 w 4825904"/>
                <a:gd name="connsiteY36" fmla="*/ 1142571 h 1598913"/>
                <a:gd name="connsiteX37" fmla="*/ 2533900 w 4825904"/>
                <a:gd name="connsiteY37" fmla="*/ 1142571 h 1598913"/>
                <a:gd name="connsiteX38" fmla="*/ 2533900 w 4825904"/>
                <a:gd name="connsiteY38" fmla="*/ 1103113 h 1598913"/>
                <a:gd name="connsiteX39" fmla="*/ 2506451 w 4825904"/>
                <a:gd name="connsiteY39" fmla="*/ 1103113 h 1598913"/>
                <a:gd name="connsiteX40" fmla="*/ 2506451 w 4825904"/>
                <a:gd name="connsiteY40" fmla="*/ 1080811 h 1598913"/>
                <a:gd name="connsiteX41" fmla="*/ 2437828 w 4825904"/>
                <a:gd name="connsiteY41" fmla="*/ 1080811 h 1598913"/>
                <a:gd name="connsiteX42" fmla="*/ 2437828 w 4825904"/>
                <a:gd name="connsiteY42" fmla="*/ 1060224 h 1598913"/>
                <a:gd name="connsiteX43" fmla="*/ 2267986 w 4825904"/>
                <a:gd name="connsiteY43" fmla="*/ 1060224 h 1598913"/>
                <a:gd name="connsiteX44" fmla="*/ 2267986 w 4825904"/>
                <a:gd name="connsiteY44" fmla="*/ 1024197 h 1598913"/>
                <a:gd name="connsiteX45" fmla="*/ 2190786 w 4825904"/>
                <a:gd name="connsiteY45" fmla="*/ 1024197 h 1598913"/>
                <a:gd name="connsiteX46" fmla="*/ 2190786 w 4825904"/>
                <a:gd name="connsiteY46" fmla="*/ 1001894 h 1598913"/>
                <a:gd name="connsiteX47" fmla="*/ 2147896 w 4825904"/>
                <a:gd name="connsiteY47" fmla="*/ 1001894 h 1598913"/>
                <a:gd name="connsiteX48" fmla="*/ 2147896 w 4825904"/>
                <a:gd name="connsiteY48" fmla="*/ 983023 h 1598913"/>
                <a:gd name="connsiteX49" fmla="*/ 2113585 w 4825904"/>
                <a:gd name="connsiteY49" fmla="*/ 983023 h 1598913"/>
                <a:gd name="connsiteX50" fmla="*/ 2113585 w 4825904"/>
                <a:gd name="connsiteY50" fmla="*/ 960721 h 1598913"/>
                <a:gd name="connsiteX51" fmla="*/ 2034668 w 4825904"/>
                <a:gd name="connsiteY51" fmla="*/ 960721 h 1598913"/>
                <a:gd name="connsiteX52" fmla="*/ 2034668 w 4825904"/>
                <a:gd name="connsiteY52" fmla="*/ 936703 h 1598913"/>
                <a:gd name="connsiteX53" fmla="*/ 1950605 w 4825904"/>
                <a:gd name="connsiteY53" fmla="*/ 936703 h 1598913"/>
                <a:gd name="connsiteX54" fmla="*/ 1950605 w 4825904"/>
                <a:gd name="connsiteY54" fmla="*/ 893813 h 1598913"/>
                <a:gd name="connsiteX55" fmla="*/ 1899138 w 4825904"/>
                <a:gd name="connsiteY55" fmla="*/ 893813 h 1598913"/>
                <a:gd name="connsiteX56" fmla="*/ 1899138 w 4825904"/>
                <a:gd name="connsiteY56" fmla="*/ 854355 h 1598913"/>
                <a:gd name="connsiteX57" fmla="*/ 1845955 w 4825904"/>
                <a:gd name="connsiteY57" fmla="*/ 854355 h 1598913"/>
                <a:gd name="connsiteX58" fmla="*/ 1845955 w 4825904"/>
                <a:gd name="connsiteY58" fmla="*/ 806319 h 1598913"/>
                <a:gd name="connsiteX59" fmla="*/ 1815075 w 4825904"/>
                <a:gd name="connsiteY59" fmla="*/ 806319 h 1598913"/>
                <a:gd name="connsiteX60" fmla="*/ 1815075 w 4825904"/>
                <a:gd name="connsiteY60" fmla="*/ 778870 h 1598913"/>
                <a:gd name="connsiteX61" fmla="*/ 1734443 w 4825904"/>
                <a:gd name="connsiteY61" fmla="*/ 778870 h 1598913"/>
                <a:gd name="connsiteX62" fmla="*/ 1734443 w 4825904"/>
                <a:gd name="connsiteY62" fmla="*/ 723972 h 1598913"/>
                <a:gd name="connsiteX63" fmla="*/ 1710425 w 4825904"/>
                <a:gd name="connsiteY63" fmla="*/ 723972 h 1598913"/>
                <a:gd name="connsiteX64" fmla="*/ 1710425 w 4825904"/>
                <a:gd name="connsiteY64" fmla="*/ 684513 h 1598913"/>
                <a:gd name="connsiteX65" fmla="*/ 1614353 w 4825904"/>
                <a:gd name="connsiteY65" fmla="*/ 684513 h 1598913"/>
                <a:gd name="connsiteX66" fmla="*/ 1614353 w 4825904"/>
                <a:gd name="connsiteY66" fmla="*/ 655349 h 1598913"/>
                <a:gd name="connsiteX67" fmla="*/ 1566317 w 4825904"/>
                <a:gd name="connsiteY67" fmla="*/ 655349 h 1598913"/>
                <a:gd name="connsiteX68" fmla="*/ 1566317 w 4825904"/>
                <a:gd name="connsiteY68" fmla="*/ 638193 h 1598913"/>
                <a:gd name="connsiteX69" fmla="*/ 1501125 w 4825904"/>
                <a:gd name="connsiteY69" fmla="*/ 638193 h 1598913"/>
                <a:gd name="connsiteX70" fmla="*/ 1501125 w 4825904"/>
                <a:gd name="connsiteY70" fmla="*/ 614175 h 1598913"/>
                <a:gd name="connsiteX71" fmla="*/ 1423925 w 4825904"/>
                <a:gd name="connsiteY71" fmla="*/ 614175 h 1598913"/>
                <a:gd name="connsiteX72" fmla="*/ 1423925 w 4825904"/>
                <a:gd name="connsiteY72" fmla="*/ 591873 h 1598913"/>
                <a:gd name="connsiteX73" fmla="*/ 1398191 w 4825904"/>
                <a:gd name="connsiteY73" fmla="*/ 591873 h 1598913"/>
                <a:gd name="connsiteX74" fmla="*/ 1398191 w 4825904"/>
                <a:gd name="connsiteY74" fmla="*/ 576432 h 1598913"/>
                <a:gd name="connsiteX75" fmla="*/ 1369026 w 4825904"/>
                <a:gd name="connsiteY75" fmla="*/ 576432 h 1598913"/>
                <a:gd name="connsiteX76" fmla="*/ 1369026 w 4825904"/>
                <a:gd name="connsiteY76" fmla="*/ 555846 h 1598913"/>
                <a:gd name="connsiteX77" fmla="*/ 1336431 w 4825904"/>
                <a:gd name="connsiteY77" fmla="*/ 555846 h 1598913"/>
                <a:gd name="connsiteX78" fmla="*/ 1336431 w 4825904"/>
                <a:gd name="connsiteY78" fmla="*/ 528396 h 1598913"/>
                <a:gd name="connsiteX79" fmla="*/ 1303835 w 4825904"/>
                <a:gd name="connsiteY79" fmla="*/ 528396 h 1598913"/>
                <a:gd name="connsiteX80" fmla="*/ 1303835 w 4825904"/>
                <a:gd name="connsiteY80" fmla="*/ 495800 h 1598913"/>
                <a:gd name="connsiteX81" fmla="*/ 1271239 w 4825904"/>
                <a:gd name="connsiteY81" fmla="*/ 495800 h 1598913"/>
                <a:gd name="connsiteX82" fmla="*/ 1271239 w 4825904"/>
                <a:gd name="connsiteY82" fmla="*/ 446049 h 1598913"/>
                <a:gd name="connsiteX83" fmla="*/ 1194038 w 4825904"/>
                <a:gd name="connsiteY83" fmla="*/ 446049 h 1598913"/>
                <a:gd name="connsiteX84" fmla="*/ 1194038 w 4825904"/>
                <a:gd name="connsiteY84" fmla="*/ 411737 h 1598913"/>
                <a:gd name="connsiteX85" fmla="*/ 1109975 w 4825904"/>
                <a:gd name="connsiteY85" fmla="*/ 411737 h 1598913"/>
                <a:gd name="connsiteX86" fmla="*/ 1109975 w 4825904"/>
                <a:gd name="connsiteY86" fmla="*/ 398013 h 1598913"/>
                <a:gd name="connsiteX87" fmla="*/ 988169 w 4825904"/>
                <a:gd name="connsiteY87" fmla="*/ 398013 h 1598913"/>
                <a:gd name="connsiteX88" fmla="*/ 988169 w 4825904"/>
                <a:gd name="connsiteY88" fmla="*/ 377426 h 1598913"/>
                <a:gd name="connsiteX89" fmla="*/ 936702 w 4825904"/>
                <a:gd name="connsiteY89" fmla="*/ 377426 h 1598913"/>
                <a:gd name="connsiteX90" fmla="*/ 936702 w 4825904"/>
                <a:gd name="connsiteY90" fmla="*/ 367133 h 1598913"/>
                <a:gd name="connsiteX91" fmla="*/ 916115 w 4825904"/>
                <a:gd name="connsiteY91" fmla="*/ 367133 h 1598913"/>
                <a:gd name="connsiteX92" fmla="*/ 916115 w 4825904"/>
                <a:gd name="connsiteY92" fmla="*/ 343115 h 1598913"/>
                <a:gd name="connsiteX93" fmla="*/ 890382 w 4825904"/>
                <a:gd name="connsiteY93" fmla="*/ 343115 h 1598913"/>
                <a:gd name="connsiteX94" fmla="*/ 890382 w 4825904"/>
                <a:gd name="connsiteY94" fmla="*/ 303656 h 1598913"/>
                <a:gd name="connsiteX95" fmla="*/ 821759 w 4825904"/>
                <a:gd name="connsiteY95" fmla="*/ 303656 h 1598913"/>
                <a:gd name="connsiteX96" fmla="*/ 821759 w 4825904"/>
                <a:gd name="connsiteY96" fmla="*/ 286501 h 1598913"/>
                <a:gd name="connsiteX97" fmla="*/ 789163 w 4825904"/>
                <a:gd name="connsiteY97" fmla="*/ 286501 h 1598913"/>
                <a:gd name="connsiteX98" fmla="*/ 789163 w 4825904"/>
                <a:gd name="connsiteY98" fmla="*/ 265914 h 1598913"/>
                <a:gd name="connsiteX99" fmla="*/ 749705 w 4825904"/>
                <a:gd name="connsiteY99" fmla="*/ 265914 h 1598913"/>
                <a:gd name="connsiteX100" fmla="*/ 749705 w 4825904"/>
                <a:gd name="connsiteY100" fmla="*/ 235034 h 1598913"/>
                <a:gd name="connsiteX101" fmla="*/ 723971 w 4825904"/>
                <a:gd name="connsiteY101" fmla="*/ 235034 h 1598913"/>
                <a:gd name="connsiteX102" fmla="*/ 723971 w 4825904"/>
                <a:gd name="connsiteY102" fmla="*/ 168126 h 1598913"/>
                <a:gd name="connsiteX103" fmla="*/ 681082 w 4825904"/>
                <a:gd name="connsiteY103" fmla="*/ 168126 h 1598913"/>
                <a:gd name="connsiteX104" fmla="*/ 681082 w 4825904"/>
                <a:gd name="connsiteY104" fmla="*/ 123521 h 1598913"/>
                <a:gd name="connsiteX105" fmla="*/ 646770 w 4825904"/>
                <a:gd name="connsiteY105" fmla="*/ 123521 h 1598913"/>
                <a:gd name="connsiteX106" fmla="*/ 646770 w 4825904"/>
                <a:gd name="connsiteY106" fmla="*/ 84063 h 1598913"/>
                <a:gd name="connsiteX107" fmla="*/ 363701 w 4825904"/>
                <a:gd name="connsiteY107" fmla="*/ 84063 h 1598913"/>
                <a:gd name="connsiteX108" fmla="*/ 363701 w 4825904"/>
                <a:gd name="connsiteY108" fmla="*/ 61761 h 1598913"/>
                <a:gd name="connsiteX109" fmla="*/ 271060 w 4825904"/>
                <a:gd name="connsiteY109" fmla="*/ 61761 h 1598913"/>
                <a:gd name="connsiteX110" fmla="*/ 271060 w 4825904"/>
                <a:gd name="connsiteY110" fmla="*/ 46321 h 1598913"/>
                <a:gd name="connsiteX111" fmla="*/ 204153 w 4825904"/>
                <a:gd name="connsiteY111" fmla="*/ 46321 h 1598913"/>
                <a:gd name="connsiteX112" fmla="*/ 204153 w 4825904"/>
                <a:gd name="connsiteY112" fmla="*/ 24018 h 1598913"/>
                <a:gd name="connsiteX113" fmla="*/ 166410 w 4825904"/>
                <a:gd name="connsiteY113" fmla="*/ 24018 h 1598913"/>
                <a:gd name="connsiteX114" fmla="*/ 166410 w 4825904"/>
                <a:gd name="connsiteY114" fmla="*/ 0 h 1598913"/>
                <a:gd name="connsiteX115" fmla="*/ 0 w 4825904"/>
                <a:gd name="connsiteY115" fmla="*/ 0 h 1598913"/>
                <a:gd name="connsiteX0" fmla="*/ 4647485 w 4647485"/>
                <a:gd name="connsiteY0" fmla="*/ 1598913 h 1598913"/>
                <a:gd name="connsiteX1" fmla="*/ 4647485 w 4647485"/>
                <a:gd name="connsiteY1" fmla="*/ 1532006 h 1598913"/>
                <a:gd name="connsiteX2" fmla="*/ 4407305 w 4647485"/>
                <a:gd name="connsiteY2" fmla="*/ 1532006 h 1598913"/>
                <a:gd name="connsiteX3" fmla="*/ 4407305 w 4647485"/>
                <a:gd name="connsiteY3" fmla="*/ 1490832 h 1598913"/>
                <a:gd name="connsiteX4" fmla="*/ 4029879 w 4647485"/>
                <a:gd name="connsiteY4" fmla="*/ 1490832 h 1598913"/>
                <a:gd name="connsiteX5" fmla="*/ 4029879 w 4647485"/>
                <a:gd name="connsiteY5" fmla="*/ 1461668 h 1598913"/>
                <a:gd name="connsiteX6" fmla="*/ 3775974 w 4647485"/>
                <a:gd name="connsiteY6" fmla="*/ 1461668 h 1598913"/>
                <a:gd name="connsiteX7" fmla="*/ 3775974 w 4647485"/>
                <a:gd name="connsiteY7" fmla="*/ 1437650 h 1598913"/>
                <a:gd name="connsiteX8" fmla="*/ 3384824 w 4647485"/>
                <a:gd name="connsiteY8" fmla="*/ 1437650 h 1598913"/>
                <a:gd name="connsiteX9" fmla="*/ 3384824 w 4647485"/>
                <a:gd name="connsiteY9" fmla="*/ 1406769 h 1598913"/>
                <a:gd name="connsiteX10" fmla="*/ 3340219 w 4647485"/>
                <a:gd name="connsiteY10" fmla="*/ 1406769 h 1598913"/>
                <a:gd name="connsiteX11" fmla="*/ 3340219 w 4647485"/>
                <a:gd name="connsiteY11" fmla="*/ 1375889 h 1598913"/>
                <a:gd name="connsiteX12" fmla="*/ 3208120 w 4647485"/>
                <a:gd name="connsiteY12" fmla="*/ 1375889 h 1598913"/>
                <a:gd name="connsiteX13" fmla="*/ 3208120 w 4647485"/>
                <a:gd name="connsiteY13" fmla="*/ 1355302 h 1598913"/>
                <a:gd name="connsiteX14" fmla="*/ 3101754 w 4647485"/>
                <a:gd name="connsiteY14" fmla="*/ 1355302 h 1598913"/>
                <a:gd name="connsiteX15" fmla="*/ 3101754 w 4647485"/>
                <a:gd name="connsiteY15" fmla="*/ 1339862 h 1598913"/>
                <a:gd name="connsiteX16" fmla="*/ 3033131 w 4647485"/>
                <a:gd name="connsiteY16" fmla="*/ 1339862 h 1598913"/>
                <a:gd name="connsiteX17" fmla="*/ 3033131 w 4647485"/>
                <a:gd name="connsiteY17" fmla="*/ 1317560 h 1598913"/>
                <a:gd name="connsiteX18" fmla="*/ 3000536 w 4647485"/>
                <a:gd name="connsiteY18" fmla="*/ 1317560 h 1598913"/>
                <a:gd name="connsiteX19" fmla="*/ 3000536 w 4647485"/>
                <a:gd name="connsiteY19" fmla="*/ 1302119 h 1598913"/>
                <a:gd name="connsiteX20" fmla="*/ 2938775 w 4647485"/>
                <a:gd name="connsiteY20" fmla="*/ 1302119 h 1598913"/>
                <a:gd name="connsiteX21" fmla="*/ 2938775 w 4647485"/>
                <a:gd name="connsiteY21" fmla="*/ 1272955 h 1598913"/>
                <a:gd name="connsiteX22" fmla="*/ 2806676 w 4647485"/>
                <a:gd name="connsiteY22" fmla="*/ 1272955 h 1598913"/>
                <a:gd name="connsiteX23" fmla="*/ 2806676 w 4647485"/>
                <a:gd name="connsiteY23" fmla="*/ 1259230 h 1598913"/>
                <a:gd name="connsiteX24" fmla="*/ 2789520 w 4647485"/>
                <a:gd name="connsiteY24" fmla="*/ 1259230 h 1598913"/>
                <a:gd name="connsiteX25" fmla="*/ 2789520 w 4647485"/>
                <a:gd name="connsiteY25" fmla="*/ 1240359 h 1598913"/>
                <a:gd name="connsiteX26" fmla="*/ 2708888 w 4647485"/>
                <a:gd name="connsiteY26" fmla="*/ 1240359 h 1598913"/>
                <a:gd name="connsiteX27" fmla="*/ 2708888 w 4647485"/>
                <a:gd name="connsiteY27" fmla="*/ 1218056 h 1598913"/>
                <a:gd name="connsiteX28" fmla="*/ 2693448 w 4647485"/>
                <a:gd name="connsiteY28" fmla="*/ 1218056 h 1598913"/>
                <a:gd name="connsiteX29" fmla="*/ 2693448 w 4647485"/>
                <a:gd name="connsiteY29" fmla="*/ 1194038 h 1598913"/>
                <a:gd name="connsiteX30" fmla="*/ 2660852 w 4647485"/>
                <a:gd name="connsiteY30" fmla="*/ 1194038 h 1598913"/>
                <a:gd name="connsiteX31" fmla="*/ 2660852 w 4647485"/>
                <a:gd name="connsiteY31" fmla="*/ 1178598 h 1598913"/>
                <a:gd name="connsiteX32" fmla="*/ 2609385 w 4647485"/>
                <a:gd name="connsiteY32" fmla="*/ 1178598 h 1598913"/>
                <a:gd name="connsiteX33" fmla="*/ 2609385 w 4647485"/>
                <a:gd name="connsiteY33" fmla="*/ 1161443 h 1598913"/>
                <a:gd name="connsiteX34" fmla="*/ 2554487 w 4647485"/>
                <a:gd name="connsiteY34" fmla="*/ 1161443 h 1598913"/>
                <a:gd name="connsiteX35" fmla="*/ 2554487 w 4647485"/>
                <a:gd name="connsiteY35" fmla="*/ 1142571 h 1598913"/>
                <a:gd name="connsiteX36" fmla="*/ 2533900 w 4647485"/>
                <a:gd name="connsiteY36" fmla="*/ 1142571 h 1598913"/>
                <a:gd name="connsiteX37" fmla="*/ 2533900 w 4647485"/>
                <a:gd name="connsiteY37" fmla="*/ 1103113 h 1598913"/>
                <a:gd name="connsiteX38" fmla="*/ 2506451 w 4647485"/>
                <a:gd name="connsiteY38" fmla="*/ 1103113 h 1598913"/>
                <a:gd name="connsiteX39" fmla="*/ 2506451 w 4647485"/>
                <a:gd name="connsiteY39" fmla="*/ 1080811 h 1598913"/>
                <a:gd name="connsiteX40" fmla="*/ 2437828 w 4647485"/>
                <a:gd name="connsiteY40" fmla="*/ 1080811 h 1598913"/>
                <a:gd name="connsiteX41" fmla="*/ 2437828 w 4647485"/>
                <a:gd name="connsiteY41" fmla="*/ 1060224 h 1598913"/>
                <a:gd name="connsiteX42" fmla="*/ 2267986 w 4647485"/>
                <a:gd name="connsiteY42" fmla="*/ 1060224 h 1598913"/>
                <a:gd name="connsiteX43" fmla="*/ 2267986 w 4647485"/>
                <a:gd name="connsiteY43" fmla="*/ 1024197 h 1598913"/>
                <a:gd name="connsiteX44" fmla="*/ 2190786 w 4647485"/>
                <a:gd name="connsiteY44" fmla="*/ 1024197 h 1598913"/>
                <a:gd name="connsiteX45" fmla="*/ 2190786 w 4647485"/>
                <a:gd name="connsiteY45" fmla="*/ 1001894 h 1598913"/>
                <a:gd name="connsiteX46" fmla="*/ 2147896 w 4647485"/>
                <a:gd name="connsiteY46" fmla="*/ 1001894 h 1598913"/>
                <a:gd name="connsiteX47" fmla="*/ 2147896 w 4647485"/>
                <a:gd name="connsiteY47" fmla="*/ 983023 h 1598913"/>
                <a:gd name="connsiteX48" fmla="*/ 2113585 w 4647485"/>
                <a:gd name="connsiteY48" fmla="*/ 983023 h 1598913"/>
                <a:gd name="connsiteX49" fmla="*/ 2113585 w 4647485"/>
                <a:gd name="connsiteY49" fmla="*/ 960721 h 1598913"/>
                <a:gd name="connsiteX50" fmla="*/ 2034668 w 4647485"/>
                <a:gd name="connsiteY50" fmla="*/ 960721 h 1598913"/>
                <a:gd name="connsiteX51" fmla="*/ 2034668 w 4647485"/>
                <a:gd name="connsiteY51" fmla="*/ 936703 h 1598913"/>
                <a:gd name="connsiteX52" fmla="*/ 1950605 w 4647485"/>
                <a:gd name="connsiteY52" fmla="*/ 936703 h 1598913"/>
                <a:gd name="connsiteX53" fmla="*/ 1950605 w 4647485"/>
                <a:gd name="connsiteY53" fmla="*/ 893813 h 1598913"/>
                <a:gd name="connsiteX54" fmla="*/ 1899138 w 4647485"/>
                <a:gd name="connsiteY54" fmla="*/ 893813 h 1598913"/>
                <a:gd name="connsiteX55" fmla="*/ 1899138 w 4647485"/>
                <a:gd name="connsiteY55" fmla="*/ 854355 h 1598913"/>
                <a:gd name="connsiteX56" fmla="*/ 1845955 w 4647485"/>
                <a:gd name="connsiteY56" fmla="*/ 854355 h 1598913"/>
                <a:gd name="connsiteX57" fmla="*/ 1845955 w 4647485"/>
                <a:gd name="connsiteY57" fmla="*/ 806319 h 1598913"/>
                <a:gd name="connsiteX58" fmla="*/ 1815075 w 4647485"/>
                <a:gd name="connsiteY58" fmla="*/ 806319 h 1598913"/>
                <a:gd name="connsiteX59" fmla="*/ 1815075 w 4647485"/>
                <a:gd name="connsiteY59" fmla="*/ 778870 h 1598913"/>
                <a:gd name="connsiteX60" fmla="*/ 1734443 w 4647485"/>
                <a:gd name="connsiteY60" fmla="*/ 778870 h 1598913"/>
                <a:gd name="connsiteX61" fmla="*/ 1734443 w 4647485"/>
                <a:gd name="connsiteY61" fmla="*/ 723972 h 1598913"/>
                <a:gd name="connsiteX62" fmla="*/ 1710425 w 4647485"/>
                <a:gd name="connsiteY62" fmla="*/ 723972 h 1598913"/>
                <a:gd name="connsiteX63" fmla="*/ 1710425 w 4647485"/>
                <a:gd name="connsiteY63" fmla="*/ 684513 h 1598913"/>
                <a:gd name="connsiteX64" fmla="*/ 1614353 w 4647485"/>
                <a:gd name="connsiteY64" fmla="*/ 684513 h 1598913"/>
                <a:gd name="connsiteX65" fmla="*/ 1614353 w 4647485"/>
                <a:gd name="connsiteY65" fmla="*/ 655349 h 1598913"/>
                <a:gd name="connsiteX66" fmla="*/ 1566317 w 4647485"/>
                <a:gd name="connsiteY66" fmla="*/ 655349 h 1598913"/>
                <a:gd name="connsiteX67" fmla="*/ 1566317 w 4647485"/>
                <a:gd name="connsiteY67" fmla="*/ 638193 h 1598913"/>
                <a:gd name="connsiteX68" fmla="*/ 1501125 w 4647485"/>
                <a:gd name="connsiteY68" fmla="*/ 638193 h 1598913"/>
                <a:gd name="connsiteX69" fmla="*/ 1501125 w 4647485"/>
                <a:gd name="connsiteY69" fmla="*/ 614175 h 1598913"/>
                <a:gd name="connsiteX70" fmla="*/ 1423925 w 4647485"/>
                <a:gd name="connsiteY70" fmla="*/ 614175 h 1598913"/>
                <a:gd name="connsiteX71" fmla="*/ 1423925 w 4647485"/>
                <a:gd name="connsiteY71" fmla="*/ 591873 h 1598913"/>
                <a:gd name="connsiteX72" fmla="*/ 1398191 w 4647485"/>
                <a:gd name="connsiteY72" fmla="*/ 591873 h 1598913"/>
                <a:gd name="connsiteX73" fmla="*/ 1398191 w 4647485"/>
                <a:gd name="connsiteY73" fmla="*/ 576432 h 1598913"/>
                <a:gd name="connsiteX74" fmla="*/ 1369026 w 4647485"/>
                <a:gd name="connsiteY74" fmla="*/ 576432 h 1598913"/>
                <a:gd name="connsiteX75" fmla="*/ 1369026 w 4647485"/>
                <a:gd name="connsiteY75" fmla="*/ 555846 h 1598913"/>
                <a:gd name="connsiteX76" fmla="*/ 1336431 w 4647485"/>
                <a:gd name="connsiteY76" fmla="*/ 555846 h 1598913"/>
                <a:gd name="connsiteX77" fmla="*/ 1336431 w 4647485"/>
                <a:gd name="connsiteY77" fmla="*/ 528396 h 1598913"/>
                <a:gd name="connsiteX78" fmla="*/ 1303835 w 4647485"/>
                <a:gd name="connsiteY78" fmla="*/ 528396 h 1598913"/>
                <a:gd name="connsiteX79" fmla="*/ 1303835 w 4647485"/>
                <a:gd name="connsiteY79" fmla="*/ 495800 h 1598913"/>
                <a:gd name="connsiteX80" fmla="*/ 1271239 w 4647485"/>
                <a:gd name="connsiteY80" fmla="*/ 495800 h 1598913"/>
                <a:gd name="connsiteX81" fmla="*/ 1271239 w 4647485"/>
                <a:gd name="connsiteY81" fmla="*/ 446049 h 1598913"/>
                <a:gd name="connsiteX82" fmla="*/ 1194038 w 4647485"/>
                <a:gd name="connsiteY82" fmla="*/ 446049 h 1598913"/>
                <a:gd name="connsiteX83" fmla="*/ 1194038 w 4647485"/>
                <a:gd name="connsiteY83" fmla="*/ 411737 h 1598913"/>
                <a:gd name="connsiteX84" fmla="*/ 1109975 w 4647485"/>
                <a:gd name="connsiteY84" fmla="*/ 411737 h 1598913"/>
                <a:gd name="connsiteX85" fmla="*/ 1109975 w 4647485"/>
                <a:gd name="connsiteY85" fmla="*/ 398013 h 1598913"/>
                <a:gd name="connsiteX86" fmla="*/ 988169 w 4647485"/>
                <a:gd name="connsiteY86" fmla="*/ 398013 h 1598913"/>
                <a:gd name="connsiteX87" fmla="*/ 988169 w 4647485"/>
                <a:gd name="connsiteY87" fmla="*/ 377426 h 1598913"/>
                <a:gd name="connsiteX88" fmla="*/ 936702 w 4647485"/>
                <a:gd name="connsiteY88" fmla="*/ 377426 h 1598913"/>
                <a:gd name="connsiteX89" fmla="*/ 936702 w 4647485"/>
                <a:gd name="connsiteY89" fmla="*/ 367133 h 1598913"/>
                <a:gd name="connsiteX90" fmla="*/ 916115 w 4647485"/>
                <a:gd name="connsiteY90" fmla="*/ 367133 h 1598913"/>
                <a:gd name="connsiteX91" fmla="*/ 916115 w 4647485"/>
                <a:gd name="connsiteY91" fmla="*/ 343115 h 1598913"/>
                <a:gd name="connsiteX92" fmla="*/ 890382 w 4647485"/>
                <a:gd name="connsiteY92" fmla="*/ 343115 h 1598913"/>
                <a:gd name="connsiteX93" fmla="*/ 890382 w 4647485"/>
                <a:gd name="connsiteY93" fmla="*/ 303656 h 1598913"/>
                <a:gd name="connsiteX94" fmla="*/ 821759 w 4647485"/>
                <a:gd name="connsiteY94" fmla="*/ 303656 h 1598913"/>
                <a:gd name="connsiteX95" fmla="*/ 821759 w 4647485"/>
                <a:gd name="connsiteY95" fmla="*/ 286501 h 1598913"/>
                <a:gd name="connsiteX96" fmla="*/ 789163 w 4647485"/>
                <a:gd name="connsiteY96" fmla="*/ 286501 h 1598913"/>
                <a:gd name="connsiteX97" fmla="*/ 789163 w 4647485"/>
                <a:gd name="connsiteY97" fmla="*/ 265914 h 1598913"/>
                <a:gd name="connsiteX98" fmla="*/ 749705 w 4647485"/>
                <a:gd name="connsiteY98" fmla="*/ 265914 h 1598913"/>
                <a:gd name="connsiteX99" fmla="*/ 749705 w 4647485"/>
                <a:gd name="connsiteY99" fmla="*/ 235034 h 1598913"/>
                <a:gd name="connsiteX100" fmla="*/ 723971 w 4647485"/>
                <a:gd name="connsiteY100" fmla="*/ 235034 h 1598913"/>
                <a:gd name="connsiteX101" fmla="*/ 723971 w 4647485"/>
                <a:gd name="connsiteY101" fmla="*/ 168126 h 1598913"/>
                <a:gd name="connsiteX102" fmla="*/ 681082 w 4647485"/>
                <a:gd name="connsiteY102" fmla="*/ 168126 h 1598913"/>
                <a:gd name="connsiteX103" fmla="*/ 681082 w 4647485"/>
                <a:gd name="connsiteY103" fmla="*/ 123521 h 1598913"/>
                <a:gd name="connsiteX104" fmla="*/ 646770 w 4647485"/>
                <a:gd name="connsiteY104" fmla="*/ 123521 h 1598913"/>
                <a:gd name="connsiteX105" fmla="*/ 646770 w 4647485"/>
                <a:gd name="connsiteY105" fmla="*/ 84063 h 1598913"/>
                <a:gd name="connsiteX106" fmla="*/ 363701 w 4647485"/>
                <a:gd name="connsiteY106" fmla="*/ 84063 h 1598913"/>
                <a:gd name="connsiteX107" fmla="*/ 363701 w 4647485"/>
                <a:gd name="connsiteY107" fmla="*/ 61761 h 1598913"/>
                <a:gd name="connsiteX108" fmla="*/ 271060 w 4647485"/>
                <a:gd name="connsiteY108" fmla="*/ 61761 h 1598913"/>
                <a:gd name="connsiteX109" fmla="*/ 271060 w 4647485"/>
                <a:gd name="connsiteY109" fmla="*/ 46321 h 1598913"/>
                <a:gd name="connsiteX110" fmla="*/ 204153 w 4647485"/>
                <a:gd name="connsiteY110" fmla="*/ 46321 h 1598913"/>
                <a:gd name="connsiteX111" fmla="*/ 204153 w 4647485"/>
                <a:gd name="connsiteY111" fmla="*/ 24018 h 1598913"/>
                <a:gd name="connsiteX112" fmla="*/ 166410 w 4647485"/>
                <a:gd name="connsiteY112" fmla="*/ 24018 h 1598913"/>
                <a:gd name="connsiteX113" fmla="*/ 166410 w 4647485"/>
                <a:gd name="connsiteY113" fmla="*/ 0 h 1598913"/>
                <a:gd name="connsiteX114" fmla="*/ 0 w 4647485"/>
                <a:gd name="connsiteY114" fmla="*/ 0 h 1598913"/>
                <a:gd name="connsiteX0" fmla="*/ 4647485 w 4647485"/>
                <a:gd name="connsiteY0" fmla="*/ 1532006 h 1532006"/>
                <a:gd name="connsiteX1" fmla="*/ 4407305 w 4647485"/>
                <a:gd name="connsiteY1" fmla="*/ 1532006 h 1532006"/>
                <a:gd name="connsiteX2" fmla="*/ 4407305 w 4647485"/>
                <a:gd name="connsiteY2" fmla="*/ 1490832 h 1532006"/>
                <a:gd name="connsiteX3" fmla="*/ 4029879 w 4647485"/>
                <a:gd name="connsiteY3" fmla="*/ 1490832 h 1532006"/>
                <a:gd name="connsiteX4" fmla="*/ 4029879 w 4647485"/>
                <a:gd name="connsiteY4" fmla="*/ 1461668 h 1532006"/>
                <a:gd name="connsiteX5" fmla="*/ 3775974 w 4647485"/>
                <a:gd name="connsiteY5" fmla="*/ 1461668 h 1532006"/>
                <a:gd name="connsiteX6" fmla="*/ 3775974 w 4647485"/>
                <a:gd name="connsiteY6" fmla="*/ 1437650 h 1532006"/>
                <a:gd name="connsiteX7" fmla="*/ 3384824 w 4647485"/>
                <a:gd name="connsiteY7" fmla="*/ 1437650 h 1532006"/>
                <a:gd name="connsiteX8" fmla="*/ 3384824 w 4647485"/>
                <a:gd name="connsiteY8" fmla="*/ 1406769 h 1532006"/>
                <a:gd name="connsiteX9" fmla="*/ 3340219 w 4647485"/>
                <a:gd name="connsiteY9" fmla="*/ 1406769 h 1532006"/>
                <a:gd name="connsiteX10" fmla="*/ 3340219 w 4647485"/>
                <a:gd name="connsiteY10" fmla="*/ 1375889 h 1532006"/>
                <a:gd name="connsiteX11" fmla="*/ 3208120 w 4647485"/>
                <a:gd name="connsiteY11" fmla="*/ 1375889 h 1532006"/>
                <a:gd name="connsiteX12" fmla="*/ 3208120 w 4647485"/>
                <a:gd name="connsiteY12" fmla="*/ 1355302 h 1532006"/>
                <a:gd name="connsiteX13" fmla="*/ 3101754 w 4647485"/>
                <a:gd name="connsiteY13" fmla="*/ 1355302 h 1532006"/>
                <a:gd name="connsiteX14" fmla="*/ 3101754 w 4647485"/>
                <a:gd name="connsiteY14" fmla="*/ 1339862 h 1532006"/>
                <a:gd name="connsiteX15" fmla="*/ 3033131 w 4647485"/>
                <a:gd name="connsiteY15" fmla="*/ 1339862 h 1532006"/>
                <a:gd name="connsiteX16" fmla="*/ 3033131 w 4647485"/>
                <a:gd name="connsiteY16" fmla="*/ 1317560 h 1532006"/>
                <a:gd name="connsiteX17" fmla="*/ 3000536 w 4647485"/>
                <a:gd name="connsiteY17" fmla="*/ 1317560 h 1532006"/>
                <a:gd name="connsiteX18" fmla="*/ 3000536 w 4647485"/>
                <a:gd name="connsiteY18" fmla="*/ 1302119 h 1532006"/>
                <a:gd name="connsiteX19" fmla="*/ 2938775 w 4647485"/>
                <a:gd name="connsiteY19" fmla="*/ 1302119 h 1532006"/>
                <a:gd name="connsiteX20" fmla="*/ 2938775 w 4647485"/>
                <a:gd name="connsiteY20" fmla="*/ 1272955 h 1532006"/>
                <a:gd name="connsiteX21" fmla="*/ 2806676 w 4647485"/>
                <a:gd name="connsiteY21" fmla="*/ 1272955 h 1532006"/>
                <a:gd name="connsiteX22" fmla="*/ 2806676 w 4647485"/>
                <a:gd name="connsiteY22" fmla="*/ 1259230 h 1532006"/>
                <a:gd name="connsiteX23" fmla="*/ 2789520 w 4647485"/>
                <a:gd name="connsiteY23" fmla="*/ 1259230 h 1532006"/>
                <a:gd name="connsiteX24" fmla="*/ 2789520 w 4647485"/>
                <a:gd name="connsiteY24" fmla="*/ 1240359 h 1532006"/>
                <a:gd name="connsiteX25" fmla="*/ 2708888 w 4647485"/>
                <a:gd name="connsiteY25" fmla="*/ 1240359 h 1532006"/>
                <a:gd name="connsiteX26" fmla="*/ 2708888 w 4647485"/>
                <a:gd name="connsiteY26" fmla="*/ 1218056 h 1532006"/>
                <a:gd name="connsiteX27" fmla="*/ 2693448 w 4647485"/>
                <a:gd name="connsiteY27" fmla="*/ 1218056 h 1532006"/>
                <a:gd name="connsiteX28" fmla="*/ 2693448 w 4647485"/>
                <a:gd name="connsiteY28" fmla="*/ 1194038 h 1532006"/>
                <a:gd name="connsiteX29" fmla="*/ 2660852 w 4647485"/>
                <a:gd name="connsiteY29" fmla="*/ 1194038 h 1532006"/>
                <a:gd name="connsiteX30" fmla="*/ 2660852 w 4647485"/>
                <a:gd name="connsiteY30" fmla="*/ 1178598 h 1532006"/>
                <a:gd name="connsiteX31" fmla="*/ 2609385 w 4647485"/>
                <a:gd name="connsiteY31" fmla="*/ 1178598 h 1532006"/>
                <a:gd name="connsiteX32" fmla="*/ 2609385 w 4647485"/>
                <a:gd name="connsiteY32" fmla="*/ 1161443 h 1532006"/>
                <a:gd name="connsiteX33" fmla="*/ 2554487 w 4647485"/>
                <a:gd name="connsiteY33" fmla="*/ 1161443 h 1532006"/>
                <a:gd name="connsiteX34" fmla="*/ 2554487 w 4647485"/>
                <a:gd name="connsiteY34" fmla="*/ 1142571 h 1532006"/>
                <a:gd name="connsiteX35" fmla="*/ 2533900 w 4647485"/>
                <a:gd name="connsiteY35" fmla="*/ 1142571 h 1532006"/>
                <a:gd name="connsiteX36" fmla="*/ 2533900 w 4647485"/>
                <a:gd name="connsiteY36" fmla="*/ 1103113 h 1532006"/>
                <a:gd name="connsiteX37" fmla="*/ 2506451 w 4647485"/>
                <a:gd name="connsiteY37" fmla="*/ 1103113 h 1532006"/>
                <a:gd name="connsiteX38" fmla="*/ 2506451 w 4647485"/>
                <a:gd name="connsiteY38" fmla="*/ 1080811 h 1532006"/>
                <a:gd name="connsiteX39" fmla="*/ 2437828 w 4647485"/>
                <a:gd name="connsiteY39" fmla="*/ 1080811 h 1532006"/>
                <a:gd name="connsiteX40" fmla="*/ 2437828 w 4647485"/>
                <a:gd name="connsiteY40" fmla="*/ 1060224 h 1532006"/>
                <a:gd name="connsiteX41" fmla="*/ 2267986 w 4647485"/>
                <a:gd name="connsiteY41" fmla="*/ 1060224 h 1532006"/>
                <a:gd name="connsiteX42" fmla="*/ 2267986 w 4647485"/>
                <a:gd name="connsiteY42" fmla="*/ 1024197 h 1532006"/>
                <a:gd name="connsiteX43" fmla="*/ 2190786 w 4647485"/>
                <a:gd name="connsiteY43" fmla="*/ 1024197 h 1532006"/>
                <a:gd name="connsiteX44" fmla="*/ 2190786 w 4647485"/>
                <a:gd name="connsiteY44" fmla="*/ 1001894 h 1532006"/>
                <a:gd name="connsiteX45" fmla="*/ 2147896 w 4647485"/>
                <a:gd name="connsiteY45" fmla="*/ 1001894 h 1532006"/>
                <a:gd name="connsiteX46" fmla="*/ 2147896 w 4647485"/>
                <a:gd name="connsiteY46" fmla="*/ 983023 h 1532006"/>
                <a:gd name="connsiteX47" fmla="*/ 2113585 w 4647485"/>
                <a:gd name="connsiteY47" fmla="*/ 983023 h 1532006"/>
                <a:gd name="connsiteX48" fmla="*/ 2113585 w 4647485"/>
                <a:gd name="connsiteY48" fmla="*/ 960721 h 1532006"/>
                <a:gd name="connsiteX49" fmla="*/ 2034668 w 4647485"/>
                <a:gd name="connsiteY49" fmla="*/ 960721 h 1532006"/>
                <a:gd name="connsiteX50" fmla="*/ 2034668 w 4647485"/>
                <a:gd name="connsiteY50" fmla="*/ 936703 h 1532006"/>
                <a:gd name="connsiteX51" fmla="*/ 1950605 w 4647485"/>
                <a:gd name="connsiteY51" fmla="*/ 936703 h 1532006"/>
                <a:gd name="connsiteX52" fmla="*/ 1950605 w 4647485"/>
                <a:gd name="connsiteY52" fmla="*/ 893813 h 1532006"/>
                <a:gd name="connsiteX53" fmla="*/ 1899138 w 4647485"/>
                <a:gd name="connsiteY53" fmla="*/ 893813 h 1532006"/>
                <a:gd name="connsiteX54" fmla="*/ 1899138 w 4647485"/>
                <a:gd name="connsiteY54" fmla="*/ 854355 h 1532006"/>
                <a:gd name="connsiteX55" fmla="*/ 1845955 w 4647485"/>
                <a:gd name="connsiteY55" fmla="*/ 854355 h 1532006"/>
                <a:gd name="connsiteX56" fmla="*/ 1845955 w 4647485"/>
                <a:gd name="connsiteY56" fmla="*/ 806319 h 1532006"/>
                <a:gd name="connsiteX57" fmla="*/ 1815075 w 4647485"/>
                <a:gd name="connsiteY57" fmla="*/ 806319 h 1532006"/>
                <a:gd name="connsiteX58" fmla="*/ 1815075 w 4647485"/>
                <a:gd name="connsiteY58" fmla="*/ 778870 h 1532006"/>
                <a:gd name="connsiteX59" fmla="*/ 1734443 w 4647485"/>
                <a:gd name="connsiteY59" fmla="*/ 778870 h 1532006"/>
                <a:gd name="connsiteX60" fmla="*/ 1734443 w 4647485"/>
                <a:gd name="connsiteY60" fmla="*/ 723972 h 1532006"/>
                <a:gd name="connsiteX61" fmla="*/ 1710425 w 4647485"/>
                <a:gd name="connsiteY61" fmla="*/ 723972 h 1532006"/>
                <a:gd name="connsiteX62" fmla="*/ 1710425 w 4647485"/>
                <a:gd name="connsiteY62" fmla="*/ 684513 h 1532006"/>
                <a:gd name="connsiteX63" fmla="*/ 1614353 w 4647485"/>
                <a:gd name="connsiteY63" fmla="*/ 684513 h 1532006"/>
                <a:gd name="connsiteX64" fmla="*/ 1614353 w 4647485"/>
                <a:gd name="connsiteY64" fmla="*/ 655349 h 1532006"/>
                <a:gd name="connsiteX65" fmla="*/ 1566317 w 4647485"/>
                <a:gd name="connsiteY65" fmla="*/ 655349 h 1532006"/>
                <a:gd name="connsiteX66" fmla="*/ 1566317 w 4647485"/>
                <a:gd name="connsiteY66" fmla="*/ 638193 h 1532006"/>
                <a:gd name="connsiteX67" fmla="*/ 1501125 w 4647485"/>
                <a:gd name="connsiteY67" fmla="*/ 638193 h 1532006"/>
                <a:gd name="connsiteX68" fmla="*/ 1501125 w 4647485"/>
                <a:gd name="connsiteY68" fmla="*/ 614175 h 1532006"/>
                <a:gd name="connsiteX69" fmla="*/ 1423925 w 4647485"/>
                <a:gd name="connsiteY69" fmla="*/ 614175 h 1532006"/>
                <a:gd name="connsiteX70" fmla="*/ 1423925 w 4647485"/>
                <a:gd name="connsiteY70" fmla="*/ 591873 h 1532006"/>
                <a:gd name="connsiteX71" fmla="*/ 1398191 w 4647485"/>
                <a:gd name="connsiteY71" fmla="*/ 591873 h 1532006"/>
                <a:gd name="connsiteX72" fmla="*/ 1398191 w 4647485"/>
                <a:gd name="connsiteY72" fmla="*/ 576432 h 1532006"/>
                <a:gd name="connsiteX73" fmla="*/ 1369026 w 4647485"/>
                <a:gd name="connsiteY73" fmla="*/ 576432 h 1532006"/>
                <a:gd name="connsiteX74" fmla="*/ 1369026 w 4647485"/>
                <a:gd name="connsiteY74" fmla="*/ 555846 h 1532006"/>
                <a:gd name="connsiteX75" fmla="*/ 1336431 w 4647485"/>
                <a:gd name="connsiteY75" fmla="*/ 555846 h 1532006"/>
                <a:gd name="connsiteX76" fmla="*/ 1336431 w 4647485"/>
                <a:gd name="connsiteY76" fmla="*/ 528396 h 1532006"/>
                <a:gd name="connsiteX77" fmla="*/ 1303835 w 4647485"/>
                <a:gd name="connsiteY77" fmla="*/ 528396 h 1532006"/>
                <a:gd name="connsiteX78" fmla="*/ 1303835 w 4647485"/>
                <a:gd name="connsiteY78" fmla="*/ 495800 h 1532006"/>
                <a:gd name="connsiteX79" fmla="*/ 1271239 w 4647485"/>
                <a:gd name="connsiteY79" fmla="*/ 495800 h 1532006"/>
                <a:gd name="connsiteX80" fmla="*/ 1271239 w 4647485"/>
                <a:gd name="connsiteY80" fmla="*/ 446049 h 1532006"/>
                <a:gd name="connsiteX81" fmla="*/ 1194038 w 4647485"/>
                <a:gd name="connsiteY81" fmla="*/ 446049 h 1532006"/>
                <a:gd name="connsiteX82" fmla="*/ 1194038 w 4647485"/>
                <a:gd name="connsiteY82" fmla="*/ 411737 h 1532006"/>
                <a:gd name="connsiteX83" fmla="*/ 1109975 w 4647485"/>
                <a:gd name="connsiteY83" fmla="*/ 411737 h 1532006"/>
                <a:gd name="connsiteX84" fmla="*/ 1109975 w 4647485"/>
                <a:gd name="connsiteY84" fmla="*/ 398013 h 1532006"/>
                <a:gd name="connsiteX85" fmla="*/ 988169 w 4647485"/>
                <a:gd name="connsiteY85" fmla="*/ 398013 h 1532006"/>
                <a:gd name="connsiteX86" fmla="*/ 988169 w 4647485"/>
                <a:gd name="connsiteY86" fmla="*/ 377426 h 1532006"/>
                <a:gd name="connsiteX87" fmla="*/ 936702 w 4647485"/>
                <a:gd name="connsiteY87" fmla="*/ 377426 h 1532006"/>
                <a:gd name="connsiteX88" fmla="*/ 936702 w 4647485"/>
                <a:gd name="connsiteY88" fmla="*/ 367133 h 1532006"/>
                <a:gd name="connsiteX89" fmla="*/ 916115 w 4647485"/>
                <a:gd name="connsiteY89" fmla="*/ 367133 h 1532006"/>
                <a:gd name="connsiteX90" fmla="*/ 916115 w 4647485"/>
                <a:gd name="connsiteY90" fmla="*/ 343115 h 1532006"/>
                <a:gd name="connsiteX91" fmla="*/ 890382 w 4647485"/>
                <a:gd name="connsiteY91" fmla="*/ 343115 h 1532006"/>
                <a:gd name="connsiteX92" fmla="*/ 890382 w 4647485"/>
                <a:gd name="connsiteY92" fmla="*/ 303656 h 1532006"/>
                <a:gd name="connsiteX93" fmla="*/ 821759 w 4647485"/>
                <a:gd name="connsiteY93" fmla="*/ 303656 h 1532006"/>
                <a:gd name="connsiteX94" fmla="*/ 821759 w 4647485"/>
                <a:gd name="connsiteY94" fmla="*/ 286501 h 1532006"/>
                <a:gd name="connsiteX95" fmla="*/ 789163 w 4647485"/>
                <a:gd name="connsiteY95" fmla="*/ 286501 h 1532006"/>
                <a:gd name="connsiteX96" fmla="*/ 789163 w 4647485"/>
                <a:gd name="connsiteY96" fmla="*/ 265914 h 1532006"/>
                <a:gd name="connsiteX97" fmla="*/ 749705 w 4647485"/>
                <a:gd name="connsiteY97" fmla="*/ 265914 h 1532006"/>
                <a:gd name="connsiteX98" fmla="*/ 749705 w 4647485"/>
                <a:gd name="connsiteY98" fmla="*/ 235034 h 1532006"/>
                <a:gd name="connsiteX99" fmla="*/ 723971 w 4647485"/>
                <a:gd name="connsiteY99" fmla="*/ 235034 h 1532006"/>
                <a:gd name="connsiteX100" fmla="*/ 723971 w 4647485"/>
                <a:gd name="connsiteY100" fmla="*/ 168126 h 1532006"/>
                <a:gd name="connsiteX101" fmla="*/ 681082 w 4647485"/>
                <a:gd name="connsiteY101" fmla="*/ 168126 h 1532006"/>
                <a:gd name="connsiteX102" fmla="*/ 681082 w 4647485"/>
                <a:gd name="connsiteY102" fmla="*/ 123521 h 1532006"/>
                <a:gd name="connsiteX103" fmla="*/ 646770 w 4647485"/>
                <a:gd name="connsiteY103" fmla="*/ 123521 h 1532006"/>
                <a:gd name="connsiteX104" fmla="*/ 646770 w 4647485"/>
                <a:gd name="connsiteY104" fmla="*/ 84063 h 1532006"/>
                <a:gd name="connsiteX105" fmla="*/ 363701 w 4647485"/>
                <a:gd name="connsiteY105" fmla="*/ 84063 h 1532006"/>
                <a:gd name="connsiteX106" fmla="*/ 363701 w 4647485"/>
                <a:gd name="connsiteY106" fmla="*/ 61761 h 1532006"/>
                <a:gd name="connsiteX107" fmla="*/ 271060 w 4647485"/>
                <a:gd name="connsiteY107" fmla="*/ 61761 h 1532006"/>
                <a:gd name="connsiteX108" fmla="*/ 271060 w 4647485"/>
                <a:gd name="connsiteY108" fmla="*/ 46321 h 1532006"/>
                <a:gd name="connsiteX109" fmla="*/ 204153 w 4647485"/>
                <a:gd name="connsiteY109" fmla="*/ 46321 h 1532006"/>
                <a:gd name="connsiteX110" fmla="*/ 204153 w 4647485"/>
                <a:gd name="connsiteY110" fmla="*/ 24018 h 1532006"/>
                <a:gd name="connsiteX111" fmla="*/ 166410 w 4647485"/>
                <a:gd name="connsiteY111" fmla="*/ 24018 h 1532006"/>
                <a:gd name="connsiteX112" fmla="*/ 166410 w 4647485"/>
                <a:gd name="connsiteY112" fmla="*/ 0 h 1532006"/>
                <a:gd name="connsiteX113" fmla="*/ 0 w 4647485"/>
                <a:gd name="connsiteY113" fmla="*/ 0 h 1532006"/>
                <a:gd name="connsiteX0" fmla="*/ 4407305 w 4407305"/>
                <a:gd name="connsiteY0" fmla="*/ 1532006 h 1532006"/>
                <a:gd name="connsiteX1" fmla="*/ 4407305 w 4407305"/>
                <a:gd name="connsiteY1" fmla="*/ 1490832 h 1532006"/>
                <a:gd name="connsiteX2" fmla="*/ 4029879 w 4407305"/>
                <a:gd name="connsiteY2" fmla="*/ 1490832 h 1532006"/>
                <a:gd name="connsiteX3" fmla="*/ 4029879 w 4407305"/>
                <a:gd name="connsiteY3" fmla="*/ 1461668 h 1532006"/>
                <a:gd name="connsiteX4" fmla="*/ 3775974 w 4407305"/>
                <a:gd name="connsiteY4" fmla="*/ 1461668 h 1532006"/>
                <a:gd name="connsiteX5" fmla="*/ 3775974 w 4407305"/>
                <a:gd name="connsiteY5" fmla="*/ 1437650 h 1532006"/>
                <a:gd name="connsiteX6" fmla="*/ 3384824 w 4407305"/>
                <a:gd name="connsiteY6" fmla="*/ 1437650 h 1532006"/>
                <a:gd name="connsiteX7" fmla="*/ 3384824 w 4407305"/>
                <a:gd name="connsiteY7" fmla="*/ 1406769 h 1532006"/>
                <a:gd name="connsiteX8" fmla="*/ 3340219 w 4407305"/>
                <a:gd name="connsiteY8" fmla="*/ 1406769 h 1532006"/>
                <a:gd name="connsiteX9" fmla="*/ 3340219 w 4407305"/>
                <a:gd name="connsiteY9" fmla="*/ 1375889 h 1532006"/>
                <a:gd name="connsiteX10" fmla="*/ 3208120 w 4407305"/>
                <a:gd name="connsiteY10" fmla="*/ 1375889 h 1532006"/>
                <a:gd name="connsiteX11" fmla="*/ 3208120 w 4407305"/>
                <a:gd name="connsiteY11" fmla="*/ 1355302 h 1532006"/>
                <a:gd name="connsiteX12" fmla="*/ 3101754 w 4407305"/>
                <a:gd name="connsiteY12" fmla="*/ 1355302 h 1532006"/>
                <a:gd name="connsiteX13" fmla="*/ 3101754 w 4407305"/>
                <a:gd name="connsiteY13" fmla="*/ 1339862 h 1532006"/>
                <a:gd name="connsiteX14" fmla="*/ 3033131 w 4407305"/>
                <a:gd name="connsiteY14" fmla="*/ 1339862 h 1532006"/>
                <a:gd name="connsiteX15" fmla="*/ 3033131 w 4407305"/>
                <a:gd name="connsiteY15" fmla="*/ 1317560 h 1532006"/>
                <a:gd name="connsiteX16" fmla="*/ 3000536 w 4407305"/>
                <a:gd name="connsiteY16" fmla="*/ 1317560 h 1532006"/>
                <a:gd name="connsiteX17" fmla="*/ 3000536 w 4407305"/>
                <a:gd name="connsiteY17" fmla="*/ 1302119 h 1532006"/>
                <a:gd name="connsiteX18" fmla="*/ 2938775 w 4407305"/>
                <a:gd name="connsiteY18" fmla="*/ 1302119 h 1532006"/>
                <a:gd name="connsiteX19" fmla="*/ 2938775 w 4407305"/>
                <a:gd name="connsiteY19" fmla="*/ 1272955 h 1532006"/>
                <a:gd name="connsiteX20" fmla="*/ 2806676 w 4407305"/>
                <a:gd name="connsiteY20" fmla="*/ 1272955 h 1532006"/>
                <a:gd name="connsiteX21" fmla="*/ 2806676 w 4407305"/>
                <a:gd name="connsiteY21" fmla="*/ 1259230 h 1532006"/>
                <a:gd name="connsiteX22" fmla="*/ 2789520 w 4407305"/>
                <a:gd name="connsiteY22" fmla="*/ 1259230 h 1532006"/>
                <a:gd name="connsiteX23" fmla="*/ 2789520 w 4407305"/>
                <a:gd name="connsiteY23" fmla="*/ 1240359 h 1532006"/>
                <a:gd name="connsiteX24" fmla="*/ 2708888 w 4407305"/>
                <a:gd name="connsiteY24" fmla="*/ 1240359 h 1532006"/>
                <a:gd name="connsiteX25" fmla="*/ 2708888 w 4407305"/>
                <a:gd name="connsiteY25" fmla="*/ 1218056 h 1532006"/>
                <a:gd name="connsiteX26" fmla="*/ 2693448 w 4407305"/>
                <a:gd name="connsiteY26" fmla="*/ 1218056 h 1532006"/>
                <a:gd name="connsiteX27" fmla="*/ 2693448 w 4407305"/>
                <a:gd name="connsiteY27" fmla="*/ 1194038 h 1532006"/>
                <a:gd name="connsiteX28" fmla="*/ 2660852 w 4407305"/>
                <a:gd name="connsiteY28" fmla="*/ 1194038 h 1532006"/>
                <a:gd name="connsiteX29" fmla="*/ 2660852 w 4407305"/>
                <a:gd name="connsiteY29" fmla="*/ 1178598 h 1532006"/>
                <a:gd name="connsiteX30" fmla="*/ 2609385 w 4407305"/>
                <a:gd name="connsiteY30" fmla="*/ 1178598 h 1532006"/>
                <a:gd name="connsiteX31" fmla="*/ 2609385 w 4407305"/>
                <a:gd name="connsiteY31" fmla="*/ 1161443 h 1532006"/>
                <a:gd name="connsiteX32" fmla="*/ 2554487 w 4407305"/>
                <a:gd name="connsiteY32" fmla="*/ 1161443 h 1532006"/>
                <a:gd name="connsiteX33" fmla="*/ 2554487 w 4407305"/>
                <a:gd name="connsiteY33" fmla="*/ 1142571 h 1532006"/>
                <a:gd name="connsiteX34" fmla="*/ 2533900 w 4407305"/>
                <a:gd name="connsiteY34" fmla="*/ 1142571 h 1532006"/>
                <a:gd name="connsiteX35" fmla="*/ 2533900 w 4407305"/>
                <a:gd name="connsiteY35" fmla="*/ 1103113 h 1532006"/>
                <a:gd name="connsiteX36" fmla="*/ 2506451 w 4407305"/>
                <a:gd name="connsiteY36" fmla="*/ 1103113 h 1532006"/>
                <a:gd name="connsiteX37" fmla="*/ 2506451 w 4407305"/>
                <a:gd name="connsiteY37" fmla="*/ 1080811 h 1532006"/>
                <a:gd name="connsiteX38" fmla="*/ 2437828 w 4407305"/>
                <a:gd name="connsiteY38" fmla="*/ 1080811 h 1532006"/>
                <a:gd name="connsiteX39" fmla="*/ 2437828 w 4407305"/>
                <a:gd name="connsiteY39" fmla="*/ 1060224 h 1532006"/>
                <a:gd name="connsiteX40" fmla="*/ 2267986 w 4407305"/>
                <a:gd name="connsiteY40" fmla="*/ 1060224 h 1532006"/>
                <a:gd name="connsiteX41" fmla="*/ 2267986 w 4407305"/>
                <a:gd name="connsiteY41" fmla="*/ 1024197 h 1532006"/>
                <a:gd name="connsiteX42" fmla="*/ 2190786 w 4407305"/>
                <a:gd name="connsiteY42" fmla="*/ 1024197 h 1532006"/>
                <a:gd name="connsiteX43" fmla="*/ 2190786 w 4407305"/>
                <a:gd name="connsiteY43" fmla="*/ 1001894 h 1532006"/>
                <a:gd name="connsiteX44" fmla="*/ 2147896 w 4407305"/>
                <a:gd name="connsiteY44" fmla="*/ 1001894 h 1532006"/>
                <a:gd name="connsiteX45" fmla="*/ 2147896 w 4407305"/>
                <a:gd name="connsiteY45" fmla="*/ 983023 h 1532006"/>
                <a:gd name="connsiteX46" fmla="*/ 2113585 w 4407305"/>
                <a:gd name="connsiteY46" fmla="*/ 983023 h 1532006"/>
                <a:gd name="connsiteX47" fmla="*/ 2113585 w 4407305"/>
                <a:gd name="connsiteY47" fmla="*/ 960721 h 1532006"/>
                <a:gd name="connsiteX48" fmla="*/ 2034668 w 4407305"/>
                <a:gd name="connsiteY48" fmla="*/ 960721 h 1532006"/>
                <a:gd name="connsiteX49" fmla="*/ 2034668 w 4407305"/>
                <a:gd name="connsiteY49" fmla="*/ 936703 h 1532006"/>
                <a:gd name="connsiteX50" fmla="*/ 1950605 w 4407305"/>
                <a:gd name="connsiteY50" fmla="*/ 936703 h 1532006"/>
                <a:gd name="connsiteX51" fmla="*/ 1950605 w 4407305"/>
                <a:gd name="connsiteY51" fmla="*/ 893813 h 1532006"/>
                <a:gd name="connsiteX52" fmla="*/ 1899138 w 4407305"/>
                <a:gd name="connsiteY52" fmla="*/ 893813 h 1532006"/>
                <a:gd name="connsiteX53" fmla="*/ 1899138 w 4407305"/>
                <a:gd name="connsiteY53" fmla="*/ 854355 h 1532006"/>
                <a:gd name="connsiteX54" fmla="*/ 1845955 w 4407305"/>
                <a:gd name="connsiteY54" fmla="*/ 854355 h 1532006"/>
                <a:gd name="connsiteX55" fmla="*/ 1845955 w 4407305"/>
                <a:gd name="connsiteY55" fmla="*/ 806319 h 1532006"/>
                <a:gd name="connsiteX56" fmla="*/ 1815075 w 4407305"/>
                <a:gd name="connsiteY56" fmla="*/ 806319 h 1532006"/>
                <a:gd name="connsiteX57" fmla="*/ 1815075 w 4407305"/>
                <a:gd name="connsiteY57" fmla="*/ 778870 h 1532006"/>
                <a:gd name="connsiteX58" fmla="*/ 1734443 w 4407305"/>
                <a:gd name="connsiteY58" fmla="*/ 778870 h 1532006"/>
                <a:gd name="connsiteX59" fmla="*/ 1734443 w 4407305"/>
                <a:gd name="connsiteY59" fmla="*/ 723972 h 1532006"/>
                <a:gd name="connsiteX60" fmla="*/ 1710425 w 4407305"/>
                <a:gd name="connsiteY60" fmla="*/ 723972 h 1532006"/>
                <a:gd name="connsiteX61" fmla="*/ 1710425 w 4407305"/>
                <a:gd name="connsiteY61" fmla="*/ 684513 h 1532006"/>
                <a:gd name="connsiteX62" fmla="*/ 1614353 w 4407305"/>
                <a:gd name="connsiteY62" fmla="*/ 684513 h 1532006"/>
                <a:gd name="connsiteX63" fmla="*/ 1614353 w 4407305"/>
                <a:gd name="connsiteY63" fmla="*/ 655349 h 1532006"/>
                <a:gd name="connsiteX64" fmla="*/ 1566317 w 4407305"/>
                <a:gd name="connsiteY64" fmla="*/ 655349 h 1532006"/>
                <a:gd name="connsiteX65" fmla="*/ 1566317 w 4407305"/>
                <a:gd name="connsiteY65" fmla="*/ 638193 h 1532006"/>
                <a:gd name="connsiteX66" fmla="*/ 1501125 w 4407305"/>
                <a:gd name="connsiteY66" fmla="*/ 638193 h 1532006"/>
                <a:gd name="connsiteX67" fmla="*/ 1501125 w 4407305"/>
                <a:gd name="connsiteY67" fmla="*/ 614175 h 1532006"/>
                <a:gd name="connsiteX68" fmla="*/ 1423925 w 4407305"/>
                <a:gd name="connsiteY68" fmla="*/ 614175 h 1532006"/>
                <a:gd name="connsiteX69" fmla="*/ 1423925 w 4407305"/>
                <a:gd name="connsiteY69" fmla="*/ 591873 h 1532006"/>
                <a:gd name="connsiteX70" fmla="*/ 1398191 w 4407305"/>
                <a:gd name="connsiteY70" fmla="*/ 591873 h 1532006"/>
                <a:gd name="connsiteX71" fmla="*/ 1398191 w 4407305"/>
                <a:gd name="connsiteY71" fmla="*/ 576432 h 1532006"/>
                <a:gd name="connsiteX72" fmla="*/ 1369026 w 4407305"/>
                <a:gd name="connsiteY72" fmla="*/ 576432 h 1532006"/>
                <a:gd name="connsiteX73" fmla="*/ 1369026 w 4407305"/>
                <a:gd name="connsiteY73" fmla="*/ 555846 h 1532006"/>
                <a:gd name="connsiteX74" fmla="*/ 1336431 w 4407305"/>
                <a:gd name="connsiteY74" fmla="*/ 555846 h 1532006"/>
                <a:gd name="connsiteX75" fmla="*/ 1336431 w 4407305"/>
                <a:gd name="connsiteY75" fmla="*/ 528396 h 1532006"/>
                <a:gd name="connsiteX76" fmla="*/ 1303835 w 4407305"/>
                <a:gd name="connsiteY76" fmla="*/ 528396 h 1532006"/>
                <a:gd name="connsiteX77" fmla="*/ 1303835 w 4407305"/>
                <a:gd name="connsiteY77" fmla="*/ 495800 h 1532006"/>
                <a:gd name="connsiteX78" fmla="*/ 1271239 w 4407305"/>
                <a:gd name="connsiteY78" fmla="*/ 495800 h 1532006"/>
                <a:gd name="connsiteX79" fmla="*/ 1271239 w 4407305"/>
                <a:gd name="connsiteY79" fmla="*/ 446049 h 1532006"/>
                <a:gd name="connsiteX80" fmla="*/ 1194038 w 4407305"/>
                <a:gd name="connsiteY80" fmla="*/ 446049 h 1532006"/>
                <a:gd name="connsiteX81" fmla="*/ 1194038 w 4407305"/>
                <a:gd name="connsiteY81" fmla="*/ 411737 h 1532006"/>
                <a:gd name="connsiteX82" fmla="*/ 1109975 w 4407305"/>
                <a:gd name="connsiteY82" fmla="*/ 411737 h 1532006"/>
                <a:gd name="connsiteX83" fmla="*/ 1109975 w 4407305"/>
                <a:gd name="connsiteY83" fmla="*/ 398013 h 1532006"/>
                <a:gd name="connsiteX84" fmla="*/ 988169 w 4407305"/>
                <a:gd name="connsiteY84" fmla="*/ 398013 h 1532006"/>
                <a:gd name="connsiteX85" fmla="*/ 988169 w 4407305"/>
                <a:gd name="connsiteY85" fmla="*/ 377426 h 1532006"/>
                <a:gd name="connsiteX86" fmla="*/ 936702 w 4407305"/>
                <a:gd name="connsiteY86" fmla="*/ 377426 h 1532006"/>
                <a:gd name="connsiteX87" fmla="*/ 936702 w 4407305"/>
                <a:gd name="connsiteY87" fmla="*/ 367133 h 1532006"/>
                <a:gd name="connsiteX88" fmla="*/ 916115 w 4407305"/>
                <a:gd name="connsiteY88" fmla="*/ 367133 h 1532006"/>
                <a:gd name="connsiteX89" fmla="*/ 916115 w 4407305"/>
                <a:gd name="connsiteY89" fmla="*/ 343115 h 1532006"/>
                <a:gd name="connsiteX90" fmla="*/ 890382 w 4407305"/>
                <a:gd name="connsiteY90" fmla="*/ 343115 h 1532006"/>
                <a:gd name="connsiteX91" fmla="*/ 890382 w 4407305"/>
                <a:gd name="connsiteY91" fmla="*/ 303656 h 1532006"/>
                <a:gd name="connsiteX92" fmla="*/ 821759 w 4407305"/>
                <a:gd name="connsiteY92" fmla="*/ 303656 h 1532006"/>
                <a:gd name="connsiteX93" fmla="*/ 821759 w 4407305"/>
                <a:gd name="connsiteY93" fmla="*/ 286501 h 1532006"/>
                <a:gd name="connsiteX94" fmla="*/ 789163 w 4407305"/>
                <a:gd name="connsiteY94" fmla="*/ 286501 h 1532006"/>
                <a:gd name="connsiteX95" fmla="*/ 789163 w 4407305"/>
                <a:gd name="connsiteY95" fmla="*/ 265914 h 1532006"/>
                <a:gd name="connsiteX96" fmla="*/ 749705 w 4407305"/>
                <a:gd name="connsiteY96" fmla="*/ 265914 h 1532006"/>
                <a:gd name="connsiteX97" fmla="*/ 749705 w 4407305"/>
                <a:gd name="connsiteY97" fmla="*/ 235034 h 1532006"/>
                <a:gd name="connsiteX98" fmla="*/ 723971 w 4407305"/>
                <a:gd name="connsiteY98" fmla="*/ 235034 h 1532006"/>
                <a:gd name="connsiteX99" fmla="*/ 723971 w 4407305"/>
                <a:gd name="connsiteY99" fmla="*/ 168126 h 1532006"/>
                <a:gd name="connsiteX100" fmla="*/ 681082 w 4407305"/>
                <a:gd name="connsiteY100" fmla="*/ 168126 h 1532006"/>
                <a:gd name="connsiteX101" fmla="*/ 681082 w 4407305"/>
                <a:gd name="connsiteY101" fmla="*/ 123521 h 1532006"/>
                <a:gd name="connsiteX102" fmla="*/ 646770 w 4407305"/>
                <a:gd name="connsiteY102" fmla="*/ 123521 h 1532006"/>
                <a:gd name="connsiteX103" fmla="*/ 646770 w 4407305"/>
                <a:gd name="connsiteY103" fmla="*/ 84063 h 1532006"/>
                <a:gd name="connsiteX104" fmla="*/ 363701 w 4407305"/>
                <a:gd name="connsiteY104" fmla="*/ 84063 h 1532006"/>
                <a:gd name="connsiteX105" fmla="*/ 363701 w 4407305"/>
                <a:gd name="connsiteY105" fmla="*/ 61761 h 1532006"/>
                <a:gd name="connsiteX106" fmla="*/ 271060 w 4407305"/>
                <a:gd name="connsiteY106" fmla="*/ 61761 h 1532006"/>
                <a:gd name="connsiteX107" fmla="*/ 271060 w 4407305"/>
                <a:gd name="connsiteY107" fmla="*/ 46321 h 1532006"/>
                <a:gd name="connsiteX108" fmla="*/ 204153 w 4407305"/>
                <a:gd name="connsiteY108" fmla="*/ 46321 h 1532006"/>
                <a:gd name="connsiteX109" fmla="*/ 204153 w 4407305"/>
                <a:gd name="connsiteY109" fmla="*/ 24018 h 1532006"/>
                <a:gd name="connsiteX110" fmla="*/ 166410 w 4407305"/>
                <a:gd name="connsiteY110" fmla="*/ 24018 h 1532006"/>
                <a:gd name="connsiteX111" fmla="*/ 166410 w 4407305"/>
                <a:gd name="connsiteY111" fmla="*/ 0 h 1532006"/>
                <a:gd name="connsiteX112" fmla="*/ 0 w 4407305"/>
                <a:gd name="connsiteY112" fmla="*/ 0 h 1532006"/>
                <a:gd name="connsiteX0" fmla="*/ 4407305 w 4407305"/>
                <a:gd name="connsiteY0" fmla="*/ 1490832 h 1490832"/>
                <a:gd name="connsiteX1" fmla="*/ 4029879 w 4407305"/>
                <a:gd name="connsiteY1" fmla="*/ 1490832 h 1490832"/>
                <a:gd name="connsiteX2" fmla="*/ 4029879 w 4407305"/>
                <a:gd name="connsiteY2" fmla="*/ 1461668 h 1490832"/>
                <a:gd name="connsiteX3" fmla="*/ 3775974 w 4407305"/>
                <a:gd name="connsiteY3" fmla="*/ 1461668 h 1490832"/>
                <a:gd name="connsiteX4" fmla="*/ 3775974 w 4407305"/>
                <a:gd name="connsiteY4" fmla="*/ 1437650 h 1490832"/>
                <a:gd name="connsiteX5" fmla="*/ 3384824 w 4407305"/>
                <a:gd name="connsiteY5" fmla="*/ 1437650 h 1490832"/>
                <a:gd name="connsiteX6" fmla="*/ 3384824 w 4407305"/>
                <a:gd name="connsiteY6" fmla="*/ 1406769 h 1490832"/>
                <a:gd name="connsiteX7" fmla="*/ 3340219 w 4407305"/>
                <a:gd name="connsiteY7" fmla="*/ 1406769 h 1490832"/>
                <a:gd name="connsiteX8" fmla="*/ 3340219 w 4407305"/>
                <a:gd name="connsiteY8" fmla="*/ 1375889 h 1490832"/>
                <a:gd name="connsiteX9" fmla="*/ 3208120 w 4407305"/>
                <a:gd name="connsiteY9" fmla="*/ 1375889 h 1490832"/>
                <a:gd name="connsiteX10" fmla="*/ 3208120 w 4407305"/>
                <a:gd name="connsiteY10" fmla="*/ 1355302 h 1490832"/>
                <a:gd name="connsiteX11" fmla="*/ 3101754 w 4407305"/>
                <a:gd name="connsiteY11" fmla="*/ 1355302 h 1490832"/>
                <a:gd name="connsiteX12" fmla="*/ 3101754 w 4407305"/>
                <a:gd name="connsiteY12" fmla="*/ 1339862 h 1490832"/>
                <a:gd name="connsiteX13" fmla="*/ 3033131 w 4407305"/>
                <a:gd name="connsiteY13" fmla="*/ 1339862 h 1490832"/>
                <a:gd name="connsiteX14" fmla="*/ 3033131 w 4407305"/>
                <a:gd name="connsiteY14" fmla="*/ 1317560 h 1490832"/>
                <a:gd name="connsiteX15" fmla="*/ 3000536 w 4407305"/>
                <a:gd name="connsiteY15" fmla="*/ 1317560 h 1490832"/>
                <a:gd name="connsiteX16" fmla="*/ 3000536 w 4407305"/>
                <a:gd name="connsiteY16" fmla="*/ 1302119 h 1490832"/>
                <a:gd name="connsiteX17" fmla="*/ 2938775 w 4407305"/>
                <a:gd name="connsiteY17" fmla="*/ 1302119 h 1490832"/>
                <a:gd name="connsiteX18" fmla="*/ 2938775 w 4407305"/>
                <a:gd name="connsiteY18" fmla="*/ 1272955 h 1490832"/>
                <a:gd name="connsiteX19" fmla="*/ 2806676 w 4407305"/>
                <a:gd name="connsiteY19" fmla="*/ 1272955 h 1490832"/>
                <a:gd name="connsiteX20" fmla="*/ 2806676 w 4407305"/>
                <a:gd name="connsiteY20" fmla="*/ 1259230 h 1490832"/>
                <a:gd name="connsiteX21" fmla="*/ 2789520 w 4407305"/>
                <a:gd name="connsiteY21" fmla="*/ 1259230 h 1490832"/>
                <a:gd name="connsiteX22" fmla="*/ 2789520 w 4407305"/>
                <a:gd name="connsiteY22" fmla="*/ 1240359 h 1490832"/>
                <a:gd name="connsiteX23" fmla="*/ 2708888 w 4407305"/>
                <a:gd name="connsiteY23" fmla="*/ 1240359 h 1490832"/>
                <a:gd name="connsiteX24" fmla="*/ 2708888 w 4407305"/>
                <a:gd name="connsiteY24" fmla="*/ 1218056 h 1490832"/>
                <a:gd name="connsiteX25" fmla="*/ 2693448 w 4407305"/>
                <a:gd name="connsiteY25" fmla="*/ 1218056 h 1490832"/>
                <a:gd name="connsiteX26" fmla="*/ 2693448 w 4407305"/>
                <a:gd name="connsiteY26" fmla="*/ 1194038 h 1490832"/>
                <a:gd name="connsiteX27" fmla="*/ 2660852 w 4407305"/>
                <a:gd name="connsiteY27" fmla="*/ 1194038 h 1490832"/>
                <a:gd name="connsiteX28" fmla="*/ 2660852 w 4407305"/>
                <a:gd name="connsiteY28" fmla="*/ 1178598 h 1490832"/>
                <a:gd name="connsiteX29" fmla="*/ 2609385 w 4407305"/>
                <a:gd name="connsiteY29" fmla="*/ 1178598 h 1490832"/>
                <a:gd name="connsiteX30" fmla="*/ 2609385 w 4407305"/>
                <a:gd name="connsiteY30" fmla="*/ 1161443 h 1490832"/>
                <a:gd name="connsiteX31" fmla="*/ 2554487 w 4407305"/>
                <a:gd name="connsiteY31" fmla="*/ 1161443 h 1490832"/>
                <a:gd name="connsiteX32" fmla="*/ 2554487 w 4407305"/>
                <a:gd name="connsiteY32" fmla="*/ 1142571 h 1490832"/>
                <a:gd name="connsiteX33" fmla="*/ 2533900 w 4407305"/>
                <a:gd name="connsiteY33" fmla="*/ 1142571 h 1490832"/>
                <a:gd name="connsiteX34" fmla="*/ 2533900 w 4407305"/>
                <a:gd name="connsiteY34" fmla="*/ 1103113 h 1490832"/>
                <a:gd name="connsiteX35" fmla="*/ 2506451 w 4407305"/>
                <a:gd name="connsiteY35" fmla="*/ 1103113 h 1490832"/>
                <a:gd name="connsiteX36" fmla="*/ 2506451 w 4407305"/>
                <a:gd name="connsiteY36" fmla="*/ 1080811 h 1490832"/>
                <a:gd name="connsiteX37" fmla="*/ 2437828 w 4407305"/>
                <a:gd name="connsiteY37" fmla="*/ 1080811 h 1490832"/>
                <a:gd name="connsiteX38" fmla="*/ 2437828 w 4407305"/>
                <a:gd name="connsiteY38" fmla="*/ 1060224 h 1490832"/>
                <a:gd name="connsiteX39" fmla="*/ 2267986 w 4407305"/>
                <a:gd name="connsiteY39" fmla="*/ 1060224 h 1490832"/>
                <a:gd name="connsiteX40" fmla="*/ 2267986 w 4407305"/>
                <a:gd name="connsiteY40" fmla="*/ 1024197 h 1490832"/>
                <a:gd name="connsiteX41" fmla="*/ 2190786 w 4407305"/>
                <a:gd name="connsiteY41" fmla="*/ 1024197 h 1490832"/>
                <a:gd name="connsiteX42" fmla="*/ 2190786 w 4407305"/>
                <a:gd name="connsiteY42" fmla="*/ 1001894 h 1490832"/>
                <a:gd name="connsiteX43" fmla="*/ 2147896 w 4407305"/>
                <a:gd name="connsiteY43" fmla="*/ 1001894 h 1490832"/>
                <a:gd name="connsiteX44" fmla="*/ 2147896 w 4407305"/>
                <a:gd name="connsiteY44" fmla="*/ 983023 h 1490832"/>
                <a:gd name="connsiteX45" fmla="*/ 2113585 w 4407305"/>
                <a:gd name="connsiteY45" fmla="*/ 983023 h 1490832"/>
                <a:gd name="connsiteX46" fmla="*/ 2113585 w 4407305"/>
                <a:gd name="connsiteY46" fmla="*/ 960721 h 1490832"/>
                <a:gd name="connsiteX47" fmla="*/ 2034668 w 4407305"/>
                <a:gd name="connsiteY47" fmla="*/ 960721 h 1490832"/>
                <a:gd name="connsiteX48" fmla="*/ 2034668 w 4407305"/>
                <a:gd name="connsiteY48" fmla="*/ 936703 h 1490832"/>
                <a:gd name="connsiteX49" fmla="*/ 1950605 w 4407305"/>
                <a:gd name="connsiteY49" fmla="*/ 936703 h 1490832"/>
                <a:gd name="connsiteX50" fmla="*/ 1950605 w 4407305"/>
                <a:gd name="connsiteY50" fmla="*/ 893813 h 1490832"/>
                <a:gd name="connsiteX51" fmla="*/ 1899138 w 4407305"/>
                <a:gd name="connsiteY51" fmla="*/ 893813 h 1490832"/>
                <a:gd name="connsiteX52" fmla="*/ 1899138 w 4407305"/>
                <a:gd name="connsiteY52" fmla="*/ 854355 h 1490832"/>
                <a:gd name="connsiteX53" fmla="*/ 1845955 w 4407305"/>
                <a:gd name="connsiteY53" fmla="*/ 854355 h 1490832"/>
                <a:gd name="connsiteX54" fmla="*/ 1845955 w 4407305"/>
                <a:gd name="connsiteY54" fmla="*/ 806319 h 1490832"/>
                <a:gd name="connsiteX55" fmla="*/ 1815075 w 4407305"/>
                <a:gd name="connsiteY55" fmla="*/ 806319 h 1490832"/>
                <a:gd name="connsiteX56" fmla="*/ 1815075 w 4407305"/>
                <a:gd name="connsiteY56" fmla="*/ 778870 h 1490832"/>
                <a:gd name="connsiteX57" fmla="*/ 1734443 w 4407305"/>
                <a:gd name="connsiteY57" fmla="*/ 778870 h 1490832"/>
                <a:gd name="connsiteX58" fmla="*/ 1734443 w 4407305"/>
                <a:gd name="connsiteY58" fmla="*/ 723972 h 1490832"/>
                <a:gd name="connsiteX59" fmla="*/ 1710425 w 4407305"/>
                <a:gd name="connsiteY59" fmla="*/ 723972 h 1490832"/>
                <a:gd name="connsiteX60" fmla="*/ 1710425 w 4407305"/>
                <a:gd name="connsiteY60" fmla="*/ 684513 h 1490832"/>
                <a:gd name="connsiteX61" fmla="*/ 1614353 w 4407305"/>
                <a:gd name="connsiteY61" fmla="*/ 684513 h 1490832"/>
                <a:gd name="connsiteX62" fmla="*/ 1614353 w 4407305"/>
                <a:gd name="connsiteY62" fmla="*/ 655349 h 1490832"/>
                <a:gd name="connsiteX63" fmla="*/ 1566317 w 4407305"/>
                <a:gd name="connsiteY63" fmla="*/ 655349 h 1490832"/>
                <a:gd name="connsiteX64" fmla="*/ 1566317 w 4407305"/>
                <a:gd name="connsiteY64" fmla="*/ 638193 h 1490832"/>
                <a:gd name="connsiteX65" fmla="*/ 1501125 w 4407305"/>
                <a:gd name="connsiteY65" fmla="*/ 638193 h 1490832"/>
                <a:gd name="connsiteX66" fmla="*/ 1501125 w 4407305"/>
                <a:gd name="connsiteY66" fmla="*/ 614175 h 1490832"/>
                <a:gd name="connsiteX67" fmla="*/ 1423925 w 4407305"/>
                <a:gd name="connsiteY67" fmla="*/ 614175 h 1490832"/>
                <a:gd name="connsiteX68" fmla="*/ 1423925 w 4407305"/>
                <a:gd name="connsiteY68" fmla="*/ 591873 h 1490832"/>
                <a:gd name="connsiteX69" fmla="*/ 1398191 w 4407305"/>
                <a:gd name="connsiteY69" fmla="*/ 591873 h 1490832"/>
                <a:gd name="connsiteX70" fmla="*/ 1398191 w 4407305"/>
                <a:gd name="connsiteY70" fmla="*/ 576432 h 1490832"/>
                <a:gd name="connsiteX71" fmla="*/ 1369026 w 4407305"/>
                <a:gd name="connsiteY71" fmla="*/ 576432 h 1490832"/>
                <a:gd name="connsiteX72" fmla="*/ 1369026 w 4407305"/>
                <a:gd name="connsiteY72" fmla="*/ 555846 h 1490832"/>
                <a:gd name="connsiteX73" fmla="*/ 1336431 w 4407305"/>
                <a:gd name="connsiteY73" fmla="*/ 555846 h 1490832"/>
                <a:gd name="connsiteX74" fmla="*/ 1336431 w 4407305"/>
                <a:gd name="connsiteY74" fmla="*/ 528396 h 1490832"/>
                <a:gd name="connsiteX75" fmla="*/ 1303835 w 4407305"/>
                <a:gd name="connsiteY75" fmla="*/ 528396 h 1490832"/>
                <a:gd name="connsiteX76" fmla="*/ 1303835 w 4407305"/>
                <a:gd name="connsiteY76" fmla="*/ 495800 h 1490832"/>
                <a:gd name="connsiteX77" fmla="*/ 1271239 w 4407305"/>
                <a:gd name="connsiteY77" fmla="*/ 495800 h 1490832"/>
                <a:gd name="connsiteX78" fmla="*/ 1271239 w 4407305"/>
                <a:gd name="connsiteY78" fmla="*/ 446049 h 1490832"/>
                <a:gd name="connsiteX79" fmla="*/ 1194038 w 4407305"/>
                <a:gd name="connsiteY79" fmla="*/ 446049 h 1490832"/>
                <a:gd name="connsiteX80" fmla="*/ 1194038 w 4407305"/>
                <a:gd name="connsiteY80" fmla="*/ 411737 h 1490832"/>
                <a:gd name="connsiteX81" fmla="*/ 1109975 w 4407305"/>
                <a:gd name="connsiteY81" fmla="*/ 411737 h 1490832"/>
                <a:gd name="connsiteX82" fmla="*/ 1109975 w 4407305"/>
                <a:gd name="connsiteY82" fmla="*/ 398013 h 1490832"/>
                <a:gd name="connsiteX83" fmla="*/ 988169 w 4407305"/>
                <a:gd name="connsiteY83" fmla="*/ 398013 h 1490832"/>
                <a:gd name="connsiteX84" fmla="*/ 988169 w 4407305"/>
                <a:gd name="connsiteY84" fmla="*/ 377426 h 1490832"/>
                <a:gd name="connsiteX85" fmla="*/ 936702 w 4407305"/>
                <a:gd name="connsiteY85" fmla="*/ 377426 h 1490832"/>
                <a:gd name="connsiteX86" fmla="*/ 936702 w 4407305"/>
                <a:gd name="connsiteY86" fmla="*/ 367133 h 1490832"/>
                <a:gd name="connsiteX87" fmla="*/ 916115 w 4407305"/>
                <a:gd name="connsiteY87" fmla="*/ 367133 h 1490832"/>
                <a:gd name="connsiteX88" fmla="*/ 916115 w 4407305"/>
                <a:gd name="connsiteY88" fmla="*/ 343115 h 1490832"/>
                <a:gd name="connsiteX89" fmla="*/ 890382 w 4407305"/>
                <a:gd name="connsiteY89" fmla="*/ 343115 h 1490832"/>
                <a:gd name="connsiteX90" fmla="*/ 890382 w 4407305"/>
                <a:gd name="connsiteY90" fmla="*/ 303656 h 1490832"/>
                <a:gd name="connsiteX91" fmla="*/ 821759 w 4407305"/>
                <a:gd name="connsiteY91" fmla="*/ 303656 h 1490832"/>
                <a:gd name="connsiteX92" fmla="*/ 821759 w 4407305"/>
                <a:gd name="connsiteY92" fmla="*/ 286501 h 1490832"/>
                <a:gd name="connsiteX93" fmla="*/ 789163 w 4407305"/>
                <a:gd name="connsiteY93" fmla="*/ 286501 h 1490832"/>
                <a:gd name="connsiteX94" fmla="*/ 789163 w 4407305"/>
                <a:gd name="connsiteY94" fmla="*/ 265914 h 1490832"/>
                <a:gd name="connsiteX95" fmla="*/ 749705 w 4407305"/>
                <a:gd name="connsiteY95" fmla="*/ 265914 h 1490832"/>
                <a:gd name="connsiteX96" fmla="*/ 749705 w 4407305"/>
                <a:gd name="connsiteY96" fmla="*/ 235034 h 1490832"/>
                <a:gd name="connsiteX97" fmla="*/ 723971 w 4407305"/>
                <a:gd name="connsiteY97" fmla="*/ 235034 h 1490832"/>
                <a:gd name="connsiteX98" fmla="*/ 723971 w 4407305"/>
                <a:gd name="connsiteY98" fmla="*/ 168126 h 1490832"/>
                <a:gd name="connsiteX99" fmla="*/ 681082 w 4407305"/>
                <a:gd name="connsiteY99" fmla="*/ 168126 h 1490832"/>
                <a:gd name="connsiteX100" fmla="*/ 681082 w 4407305"/>
                <a:gd name="connsiteY100" fmla="*/ 123521 h 1490832"/>
                <a:gd name="connsiteX101" fmla="*/ 646770 w 4407305"/>
                <a:gd name="connsiteY101" fmla="*/ 123521 h 1490832"/>
                <a:gd name="connsiteX102" fmla="*/ 646770 w 4407305"/>
                <a:gd name="connsiteY102" fmla="*/ 84063 h 1490832"/>
                <a:gd name="connsiteX103" fmla="*/ 363701 w 4407305"/>
                <a:gd name="connsiteY103" fmla="*/ 84063 h 1490832"/>
                <a:gd name="connsiteX104" fmla="*/ 363701 w 4407305"/>
                <a:gd name="connsiteY104" fmla="*/ 61761 h 1490832"/>
                <a:gd name="connsiteX105" fmla="*/ 271060 w 4407305"/>
                <a:gd name="connsiteY105" fmla="*/ 61761 h 1490832"/>
                <a:gd name="connsiteX106" fmla="*/ 271060 w 4407305"/>
                <a:gd name="connsiteY106" fmla="*/ 46321 h 1490832"/>
                <a:gd name="connsiteX107" fmla="*/ 204153 w 4407305"/>
                <a:gd name="connsiteY107" fmla="*/ 46321 h 1490832"/>
                <a:gd name="connsiteX108" fmla="*/ 204153 w 4407305"/>
                <a:gd name="connsiteY108" fmla="*/ 24018 h 1490832"/>
                <a:gd name="connsiteX109" fmla="*/ 166410 w 4407305"/>
                <a:gd name="connsiteY109" fmla="*/ 24018 h 1490832"/>
                <a:gd name="connsiteX110" fmla="*/ 166410 w 4407305"/>
                <a:gd name="connsiteY110" fmla="*/ 0 h 1490832"/>
                <a:gd name="connsiteX111" fmla="*/ 0 w 4407305"/>
                <a:gd name="connsiteY111" fmla="*/ 0 h 1490832"/>
                <a:gd name="connsiteX0" fmla="*/ 4029879 w 4029879"/>
                <a:gd name="connsiteY0" fmla="*/ 1490832 h 1490832"/>
                <a:gd name="connsiteX1" fmla="*/ 4029879 w 4029879"/>
                <a:gd name="connsiteY1" fmla="*/ 1461668 h 1490832"/>
                <a:gd name="connsiteX2" fmla="*/ 3775974 w 4029879"/>
                <a:gd name="connsiteY2" fmla="*/ 1461668 h 1490832"/>
                <a:gd name="connsiteX3" fmla="*/ 3775974 w 4029879"/>
                <a:gd name="connsiteY3" fmla="*/ 1437650 h 1490832"/>
                <a:gd name="connsiteX4" fmla="*/ 3384824 w 4029879"/>
                <a:gd name="connsiteY4" fmla="*/ 1437650 h 1490832"/>
                <a:gd name="connsiteX5" fmla="*/ 3384824 w 4029879"/>
                <a:gd name="connsiteY5" fmla="*/ 1406769 h 1490832"/>
                <a:gd name="connsiteX6" fmla="*/ 3340219 w 4029879"/>
                <a:gd name="connsiteY6" fmla="*/ 1406769 h 1490832"/>
                <a:gd name="connsiteX7" fmla="*/ 3340219 w 4029879"/>
                <a:gd name="connsiteY7" fmla="*/ 1375889 h 1490832"/>
                <a:gd name="connsiteX8" fmla="*/ 3208120 w 4029879"/>
                <a:gd name="connsiteY8" fmla="*/ 1375889 h 1490832"/>
                <a:gd name="connsiteX9" fmla="*/ 3208120 w 4029879"/>
                <a:gd name="connsiteY9" fmla="*/ 1355302 h 1490832"/>
                <a:gd name="connsiteX10" fmla="*/ 3101754 w 4029879"/>
                <a:gd name="connsiteY10" fmla="*/ 1355302 h 1490832"/>
                <a:gd name="connsiteX11" fmla="*/ 3101754 w 4029879"/>
                <a:gd name="connsiteY11" fmla="*/ 1339862 h 1490832"/>
                <a:gd name="connsiteX12" fmla="*/ 3033131 w 4029879"/>
                <a:gd name="connsiteY12" fmla="*/ 1339862 h 1490832"/>
                <a:gd name="connsiteX13" fmla="*/ 3033131 w 4029879"/>
                <a:gd name="connsiteY13" fmla="*/ 1317560 h 1490832"/>
                <a:gd name="connsiteX14" fmla="*/ 3000536 w 4029879"/>
                <a:gd name="connsiteY14" fmla="*/ 1317560 h 1490832"/>
                <a:gd name="connsiteX15" fmla="*/ 3000536 w 4029879"/>
                <a:gd name="connsiteY15" fmla="*/ 1302119 h 1490832"/>
                <a:gd name="connsiteX16" fmla="*/ 2938775 w 4029879"/>
                <a:gd name="connsiteY16" fmla="*/ 1302119 h 1490832"/>
                <a:gd name="connsiteX17" fmla="*/ 2938775 w 4029879"/>
                <a:gd name="connsiteY17" fmla="*/ 1272955 h 1490832"/>
                <a:gd name="connsiteX18" fmla="*/ 2806676 w 4029879"/>
                <a:gd name="connsiteY18" fmla="*/ 1272955 h 1490832"/>
                <a:gd name="connsiteX19" fmla="*/ 2806676 w 4029879"/>
                <a:gd name="connsiteY19" fmla="*/ 1259230 h 1490832"/>
                <a:gd name="connsiteX20" fmla="*/ 2789520 w 4029879"/>
                <a:gd name="connsiteY20" fmla="*/ 1259230 h 1490832"/>
                <a:gd name="connsiteX21" fmla="*/ 2789520 w 4029879"/>
                <a:gd name="connsiteY21" fmla="*/ 1240359 h 1490832"/>
                <a:gd name="connsiteX22" fmla="*/ 2708888 w 4029879"/>
                <a:gd name="connsiteY22" fmla="*/ 1240359 h 1490832"/>
                <a:gd name="connsiteX23" fmla="*/ 2708888 w 4029879"/>
                <a:gd name="connsiteY23" fmla="*/ 1218056 h 1490832"/>
                <a:gd name="connsiteX24" fmla="*/ 2693448 w 4029879"/>
                <a:gd name="connsiteY24" fmla="*/ 1218056 h 1490832"/>
                <a:gd name="connsiteX25" fmla="*/ 2693448 w 4029879"/>
                <a:gd name="connsiteY25" fmla="*/ 1194038 h 1490832"/>
                <a:gd name="connsiteX26" fmla="*/ 2660852 w 4029879"/>
                <a:gd name="connsiteY26" fmla="*/ 1194038 h 1490832"/>
                <a:gd name="connsiteX27" fmla="*/ 2660852 w 4029879"/>
                <a:gd name="connsiteY27" fmla="*/ 1178598 h 1490832"/>
                <a:gd name="connsiteX28" fmla="*/ 2609385 w 4029879"/>
                <a:gd name="connsiteY28" fmla="*/ 1178598 h 1490832"/>
                <a:gd name="connsiteX29" fmla="*/ 2609385 w 4029879"/>
                <a:gd name="connsiteY29" fmla="*/ 1161443 h 1490832"/>
                <a:gd name="connsiteX30" fmla="*/ 2554487 w 4029879"/>
                <a:gd name="connsiteY30" fmla="*/ 1161443 h 1490832"/>
                <a:gd name="connsiteX31" fmla="*/ 2554487 w 4029879"/>
                <a:gd name="connsiteY31" fmla="*/ 1142571 h 1490832"/>
                <a:gd name="connsiteX32" fmla="*/ 2533900 w 4029879"/>
                <a:gd name="connsiteY32" fmla="*/ 1142571 h 1490832"/>
                <a:gd name="connsiteX33" fmla="*/ 2533900 w 4029879"/>
                <a:gd name="connsiteY33" fmla="*/ 1103113 h 1490832"/>
                <a:gd name="connsiteX34" fmla="*/ 2506451 w 4029879"/>
                <a:gd name="connsiteY34" fmla="*/ 1103113 h 1490832"/>
                <a:gd name="connsiteX35" fmla="*/ 2506451 w 4029879"/>
                <a:gd name="connsiteY35" fmla="*/ 1080811 h 1490832"/>
                <a:gd name="connsiteX36" fmla="*/ 2437828 w 4029879"/>
                <a:gd name="connsiteY36" fmla="*/ 1080811 h 1490832"/>
                <a:gd name="connsiteX37" fmla="*/ 2437828 w 4029879"/>
                <a:gd name="connsiteY37" fmla="*/ 1060224 h 1490832"/>
                <a:gd name="connsiteX38" fmla="*/ 2267986 w 4029879"/>
                <a:gd name="connsiteY38" fmla="*/ 1060224 h 1490832"/>
                <a:gd name="connsiteX39" fmla="*/ 2267986 w 4029879"/>
                <a:gd name="connsiteY39" fmla="*/ 1024197 h 1490832"/>
                <a:gd name="connsiteX40" fmla="*/ 2190786 w 4029879"/>
                <a:gd name="connsiteY40" fmla="*/ 1024197 h 1490832"/>
                <a:gd name="connsiteX41" fmla="*/ 2190786 w 4029879"/>
                <a:gd name="connsiteY41" fmla="*/ 1001894 h 1490832"/>
                <a:gd name="connsiteX42" fmla="*/ 2147896 w 4029879"/>
                <a:gd name="connsiteY42" fmla="*/ 1001894 h 1490832"/>
                <a:gd name="connsiteX43" fmla="*/ 2147896 w 4029879"/>
                <a:gd name="connsiteY43" fmla="*/ 983023 h 1490832"/>
                <a:gd name="connsiteX44" fmla="*/ 2113585 w 4029879"/>
                <a:gd name="connsiteY44" fmla="*/ 983023 h 1490832"/>
                <a:gd name="connsiteX45" fmla="*/ 2113585 w 4029879"/>
                <a:gd name="connsiteY45" fmla="*/ 960721 h 1490832"/>
                <a:gd name="connsiteX46" fmla="*/ 2034668 w 4029879"/>
                <a:gd name="connsiteY46" fmla="*/ 960721 h 1490832"/>
                <a:gd name="connsiteX47" fmla="*/ 2034668 w 4029879"/>
                <a:gd name="connsiteY47" fmla="*/ 936703 h 1490832"/>
                <a:gd name="connsiteX48" fmla="*/ 1950605 w 4029879"/>
                <a:gd name="connsiteY48" fmla="*/ 936703 h 1490832"/>
                <a:gd name="connsiteX49" fmla="*/ 1950605 w 4029879"/>
                <a:gd name="connsiteY49" fmla="*/ 893813 h 1490832"/>
                <a:gd name="connsiteX50" fmla="*/ 1899138 w 4029879"/>
                <a:gd name="connsiteY50" fmla="*/ 893813 h 1490832"/>
                <a:gd name="connsiteX51" fmla="*/ 1899138 w 4029879"/>
                <a:gd name="connsiteY51" fmla="*/ 854355 h 1490832"/>
                <a:gd name="connsiteX52" fmla="*/ 1845955 w 4029879"/>
                <a:gd name="connsiteY52" fmla="*/ 854355 h 1490832"/>
                <a:gd name="connsiteX53" fmla="*/ 1845955 w 4029879"/>
                <a:gd name="connsiteY53" fmla="*/ 806319 h 1490832"/>
                <a:gd name="connsiteX54" fmla="*/ 1815075 w 4029879"/>
                <a:gd name="connsiteY54" fmla="*/ 806319 h 1490832"/>
                <a:gd name="connsiteX55" fmla="*/ 1815075 w 4029879"/>
                <a:gd name="connsiteY55" fmla="*/ 778870 h 1490832"/>
                <a:gd name="connsiteX56" fmla="*/ 1734443 w 4029879"/>
                <a:gd name="connsiteY56" fmla="*/ 778870 h 1490832"/>
                <a:gd name="connsiteX57" fmla="*/ 1734443 w 4029879"/>
                <a:gd name="connsiteY57" fmla="*/ 723972 h 1490832"/>
                <a:gd name="connsiteX58" fmla="*/ 1710425 w 4029879"/>
                <a:gd name="connsiteY58" fmla="*/ 723972 h 1490832"/>
                <a:gd name="connsiteX59" fmla="*/ 1710425 w 4029879"/>
                <a:gd name="connsiteY59" fmla="*/ 684513 h 1490832"/>
                <a:gd name="connsiteX60" fmla="*/ 1614353 w 4029879"/>
                <a:gd name="connsiteY60" fmla="*/ 684513 h 1490832"/>
                <a:gd name="connsiteX61" fmla="*/ 1614353 w 4029879"/>
                <a:gd name="connsiteY61" fmla="*/ 655349 h 1490832"/>
                <a:gd name="connsiteX62" fmla="*/ 1566317 w 4029879"/>
                <a:gd name="connsiteY62" fmla="*/ 655349 h 1490832"/>
                <a:gd name="connsiteX63" fmla="*/ 1566317 w 4029879"/>
                <a:gd name="connsiteY63" fmla="*/ 638193 h 1490832"/>
                <a:gd name="connsiteX64" fmla="*/ 1501125 w 4029879"/>
                <a:gd name="connsiteY64" fmla="*/ 638193 h 1490832"/>
                <a:gd name="connsiteX65" fmla="*/ 1501125 w 4029879"/>
                <a:gd name="connsiteY65" fmla="*/ 614175 h 1490832"/>
                <a:gd name="connsiteX66" fmla="*/ 1423925 w 4029879"/>
                <a:gd name="connsiteY66" fmla="*/ 614175 h 1490832"/>
                <a:gd name="connsiteX67" fmla="*/ 1423925 w 4029879"/>
                <a:gd name="connsiteY67" fmla="*/ 591873 h 1490832"/>
                <a:gd name="connsiteX68" fmla="*/ 1398191 w 4029879"/>
                <a:gd name="connsiteY68" fmla="*/ 591873 h 1490832"/>
                <a:gd name="connsiteX69" fmla="*/ 1398191 w 4029879"/>
                <a:gd name="connsiteY69" fmla="*/ 576432 h 1490832"/>
                <a:gd name="connsiteX70" fmla="*/ 1369026 w 4029879"/>
                <a:gd name="connsiteY70" fmla="*/ 576432 h 1490832"/>
                <a:gd name="connsiteX71" fmla="*/ 1369026 w 4029879"/>
                <a:gd name="connsiteY71" fmla="*/ 555846 h 1490832"/>
                <a:gd name="connsiteX72" fmla="*/ 1336431 w 4029879"/>
                <a:gd name="connsiteY72" fmla="*/ 555846 h 1490832"/>
                <a:gd name="connsiteX73" fmla="*/ 1336431 w 4029879"/>
                <a:gd name="connsiteY73" fmla="*/ 528396 h 1490832"/>
                <a:gd name="connsiteX74" fmla="*/ 1303835 w 4029879"/>
                <a:gd name="connsiteY74" fmla="*/ 528396 h 1490832"/>
                <a:gd name="connsiteX75" fmla="*/ 1303835 w 4029879"/>
                <a:gd name="connsiteY75" fmla="*/ 495800 h 1490832"/>
                <a:gd name="connsiteX76" fmla="*/ 1271239 w 4029879"/>
                <a:gd name="connsiteY76" fmla="*/ 495800 h 1490832"/>
                <a:gd name="connsiteX77" fmla="*/ 1271239 w 4029879"/>
                <a:gd name="connsiteY77" fmla="*/ 446049 h 1490832"/>
                <a:gd name="connsiteX78" fmla="*/ 1194038 w 4029879"/>
                <a:gd name="connsiteY78" fmla="*/ 446049 h 1490832"/>
                <a:gd name="connsiteX79" fmla="*/ 1194038 w 4029879"/>
                <a:gd name="connsiteY79" fmla="*/ 411737 h 1490832"/>
                <a:gd name="connsiteX80" fmla="*/ 1109975 w 4029879"/>
                <a:gd name="connsiteY80" fmla="*/ 411737 h 1490832"/>
                <a:gd name="connsiteX81" fmla="*/ 1109975 w 4029879"/>
                <a:gd name="connsiteY81" fmla="*/ 398013 h 1490832"/>
                <a:gd name="connsiteX82" fmla="*/ 988169 w 4029879"/>
                <a:gd name="connsiteY82" fmla="*/ 398013 h 1490832"/>
                <a:gd name="connsiteX83" fmla="*/ 988169 w 4029879"/>
                <a:gd name="connsiteY83" fmla="*/ 377426 h 1490832"/>
                <a:gd name="connsiteX84" fmla="*/ 936702 w 4029879"/>
                <a:gd name="connsiteY84" fmla="*/ 377426 h 1490832"/>
                <a:gd name="connsiteX85" fmla="*/ 936702 w 4029879"/>
                <a:gd name="connsiteY85" fmla="*/ 367133 h 1490832"/>
                <a:gd name="connsiteX86" fmla="*/ 916115 w 4029879"/>
                <a:gd name="connsiteY86" fmla="*/ 367133 h 1490832"/>
                <a:gd name="connsiteX87" fmla="*/ 916115 w 4029879"/>
                <a:gd name="connsiteY87" fmla="*/ 343115 h 1490832"/>
                <a:gd name="connsiteX88" fmla="*/ 890382 w 4029879"/>
                <a:gd name="connsiteY88" fmla="*/ 343115 h 1490832"/>
                <a:gd name="connsiteX89" fmla="*/ 890382 w 4029879"/>
                <a:gd name="connsiteY89" fmla="*/ 303656 h 1490832"/>
                <a:gd name="connsiteX90" fmla="*/ 821759 w 4029879"/>
                <a:gd name="connsiteY90" fmla="*/ 303656 h 1490832"/>
                <a:gd name="connsiteX91" fmla="*/ 821759 w 4029879"/>
                <a:gd name="connsiteY91" fmla="*/ 286501 h 1490832"/>
                <a:gd name="connsiteX92" fmla="*/ 789163 w 4029879"/>
                <a:gd name="connsiteY92" fmla="*/ 286501 h 1490832"/>
                <a:gd name="connsiteX93" fmla="*/ 789163 w 4029879"/>
                <a:gd name="connsiteY93" fmla="*/ 265914 h 1490832"/>
                <a:gd name="connsiteX94" fmla="*/ 749705 w 4029879"/>
                <a:gd name="connsiteY94" fmla="*/ 265914 h 1490832"/>
                <a:gd name="connsiteX95" fmla="*/ 749705 w 4029879"/>
                <a:gd name="connsiteY95" fmla="*/ 235034 h 1490832"/>
                <a:gd name="connsiteX96" fmla="*/ 723971 w 4029879"/>
                <a:gd name="connsiteY96" fmla="*/ 235034 h 1490832"/>
                <a:gd name="connsiteX97" fmla="*/ 723971 w 4029879"/>
                <a:gd name="connsiteY97" fmla="*/ 168126 h 1490832"/>
                <a:gd name="connsiteX98" fmla="*/ 681082 w 4029879"/>
                <a:gd name="connsiteY98" fmla="*/ 168126 h 1490832"/>
                <a:gd name="connsiteX99" fmla="*/ 681082 w 4029879"/>
                <a:gd name="connsiteY99" fmla="*/ 123521 h 1490832"/>
                <a:gd name="connsiteX100" fmla="*/ 646770 w 4029879"/>
                <a:gd name="connsiteY100" fmla="*/ 123521 h 1490832"/>
                <a:gd name="connsiteX101" fmla="*/ 646770 w 4029879"/>
                <a:gd name="connsiteY101" fmla="*/ 84063 h 1490832"/>
                <a:gd name="connsiteX102" fmla="*/ 363701 w 4029879"/>
                <a:gd name="connsiteY102" fmla="*/ 84063 h 1490832"/>
                <a:gd name="connsiteX103" fmla="*/ 363701 w 4029879"/>
                <a:gd name="connsiteY103" fmla="*/ 61761 h 1490832"/>
                <a:gd name="connsiteX104" fmla="*/ 271060 w 4029879"/>
                <a:gd name="connsiteY104" fmla="*/ 61761 h 1490832"/>
                <a:gd name="connsiteX105" fmla="*/ 271060 w 4029879"/>
                <a:gd name="connsiteY105" fmla="*/ 46321 h 1490832"/>
                <a:gd name="connsiteX106" fmla="*/ 204153 w 4029879"/>
                <a:gd name="connsiteY106" fmla="*/ 46321 h 1490832"/>
                <a:gd name="connsiteX107" fmla="*/ 204153 w 4029879"/>
                <a:gd name="connsiteY107" fmla="*/ 24018 h 1490832"/>
                <a:gd name="connsiteX108" fmla="*/ 166410 w 4029879"/>
                <a:gd name="connsiteY108" fmla="*/ 24018 h 1490832"/>
                <a:gd name="connsiteX109" fmla="*/ 166410 w 4029879"/>
                <a:gd name="connsiteY109" fmla="*/ 0 h 1490832"/>
                <a:gd name="connsiteX110" fmla="*/ 0 w 4029879"/>
                <a:gd name="connsiteY110" fmla="*/ 0 h 1490832"/>
                <a:gd name="connsiteX0" fmla="*/ 4029879 w 4029879"/>
                <a:gd name="connsiteY0" fmla="*/ 1461668 h 1461668"/>
                <a:gd name="connsiteX1" fmla="*/ 3775974 w 4029879"/>
                <a:gd name="connsiteY1" fmla="*/ 1461668 h 1461668"/>
                <a:gd name="connsiteX2" fmla="*/ 3775974 w 4029879"/>
                <a:gd name="connsiteY2" fmla="*/ 1437650 h 1461668"/>
                <a:gd name="connsiteX3" fmla="*/ 3384824 w 4029879"/>
                <a:gd name="connsiteY3" fmla="*/ 1437650 h 1461668"/>
                <a:gd name="connsiteX4" fmla="*/ 3384824 w 4029879"/>
                <a:gd name="connsiteY4" fmla="*/ 1406769 h 1461668"/>
                <a:gd name="connsiteX5" fmla="*/ 3340219 w 4029879"/>
                <a:gd name="connsiteY5" fmla="*/ 1406769 h 1461668"/>
                <a:gd name="connsiteX6" fmla="*/ 3340219 w 4029879"/>
                <a:gd name="connsiteY6" fmla="*/ 1375889 h 1461668"/>
                <a:gd name="connsiteX7" fmla="*/ 3208120 w 4029879"/>
                <a:gd name="connsiteY7" fmla="*/ 1375889 h 1461668"/>
                <a:gd name="connsiteX8" fmla="*/ 3208120 w 4029879"/>
                <a:gd name="connsiteY8" fmla="*/ 1355302 h 1461668"/>
                <a:gd name="connsiteX9" fmla="*/ 3101754 w 4029879"/>
                <a:gd name="connsiteY9" fmla="*/ 1355302 h 1461668"/>
                <a:gd name="connsiteX10" fmla="*/ 3101754 w 4029879"/>
                <a:gd name="connsiteY10" fmla="*/ 1339862 h 1461668"/>
                <a:gd name="connsiteX11" fmla="*/ 3033131 w 4029879"/>
                <a:gd name="connsiteY11" fmla="*/ 1339862 h 1461668"/>
                <a:gd name="connsiteX12" fmla="*/ 3033131 w 4029879"/>
                <a:gd name="connsiteY12" fmla="*/ 1317560 h 1461668"/>
                <a:gd name="connsiteX13" fmla="*/ 3000536 w 4029879"/>
                <a:gd name="connsiteY13" fmla="*/ 1317560 h 1461668"/>
                <a:gd name="connsiteX14" fmla="*/ 3000536 w 4029879"/>
                <a:gd name="connsiteY14" fmla="*/ 1302119 h 1461668"/>
                <a:gd name="connsiteX15" fmla="*/ 2938775 w 4029879"/>
                <a:gd name="connsiteY15" fmla="*/ 1302119 h 1461668"/>
                <a:gd name="connsiteX16" fmla="*/ 2938775 w 4029879"/>
                <a:gd name="connsiteY16" fmla="*/ 1272955 h 1461668"/>
                <a:gd name="connsiteX17" fmla="*/ 2806676 w 4029879"/>
                <a:gd name="connsiteY17" fmla="*/ 1272955 h 1461668"/>
                <a:gd name="connsiteX18" fmla="*/ 2806676 w 4029879"/>
                <a:gd name="connsiteY18" fmla="*/ 1259230 h 1461668"/>
                <a:gd name="connsiteX19" fmla="*/ 2789520 w 4029879"/>
                <a:gd name="connsiteY19" fmla="*/ 1259230 h 1461668"/>
                <a:gd name="connsiteX20" fmla="*/ 2789520 w 4029879"/>
                <a:gd name="connsiteY20" fmla="*/ 1240359 h 1461668"/>
                <a:gd name="connsiteX21" fmla="*/ 2708888 w 4029879"/>
                <a:gd name="connsiteY21" fmla="*/ 1240359 h 1461668"/>
                <a:gd name="connsiteX22" fmla="*/ 2708888 w 4029879"/>
                <a:gd name="connsiteY22" fmla="*/ 1218056 h 1461668"/>
                <a:gd name="connsiteX23" fmla="*/ 2693448 w 4029879"/>
                <a:gd name="connsiteY23" fmla="*/ 1218056 h 1461668"/>
                <a:gd name="connsiteX24" fmla="*/ 2693448 w 4029879"/>
                <a:gd name="connsiteY24" fmla="*/ 1194038 h 1461668"/>
                <a:gd name="connsiteX25" fmla="*/ 2660852 w 4029879"/>
                <a:gd name="connsiteY25" fmla="*/ 1194038 h 1461668"/>
                <a:gd name="connsiteX26" fmla="*/ 2660852 w 4029879"/>
                <a:gd name="connsiteY26" fmla="*/ 1178598 h 1461668"/>
                <a:gd name="connsiteX27" fmla="*/ 2609385 w 4029879"/>
                <a:gd name="connsiteY27" fmla="*/ 1178598 h 1461668"/>
                <a:gd name="connsiteX28" fmla="*/ 2609385 w 4029879"/>
                <a:gd name="connsiteY28" fmla="*/ 1161443 h 1461668"/>
                <a:gd name="connsiteX29" fmla="*/ 2554487 w 4029879"/>
                <a:gd name="connsiteY29" fmla="*/ 1161443 h 1461668"/>
                <a:gd name="connsiteX30" fmla="*/ 2554487 w 4029879"/>
                <a:gd name="connsiteY30" fmla="*/ 1142571 h 1461668"/>
                <a:gd name="connsiteX31" fmla="*/ 2533900 w 4029879"/>
                <a:gd name="connsiteY31" fmla="*/ 1142571 h 1461668"/>
                <a:gd name="connsiteX32" fmla="*/ 2533900 w 4029879"/>
                <a:gd name="connsiteY32" fmla="*/ 1103113 h 1461668"/>
                <a:gd name="connsiteX33" fmla="*/ 2506451 w 4029879"/>
                <a:gd name="connsiteY33" fmla="*/ 1103113 h 1461668"/>
                <a:gd name="connsiteX34" fmla="*/ 2506451 w 4029879"/>
                <a:gd name="connsiteY34" fmla="*/ 1080811 h 1461668"/>
                <a:gd name="connsiteX35" fmla="*/ 2437828 w 4029879"/>
                <a:gd name="connsiteY35" fmla="*/ 1080811 h 1461668"/>
                <a:gd name="connsiteX36" fmla="*/ 2437828 w 4029879"/>
                <a:gd name="connsiteY36" fmla="*/ 1060224 h 1461668"/>
                <a:gd name="connsiteX37" fmla="*/ 2267986 w 4029879"/>
                <a:gd name="connsiteY37" fmla="*/ 1060224 h 1461668"/>
                <a:gd name="connsiteX38" fmla="*/ 2267986 w 4029879"/>
                <a:gd name="connsiteY38" fmla="*/ 1024197 h 1461668"/>
                <a:gd name="connsiteX39" fmla="*/ 2190786 w 4029879"/>
                <a:gd name="connsiteY39" fmla="*/ 1024197 h 1461668"/>
                <a:gd name="connsiteX40" fmla="*/ 2190786 w 4029879"/>
                <a:gd name="connsiteY40" fmla="*/ 1001894 h 1461668"/>
                <a:gd name="connsiteX41" fmla="*/ 2147896 w 4029879"/>
                <a:gd name="connsiteY41" fmla="*/ 1001894 h 1461668"/>
                <a:gd name="connsiteX42" fmla="*/ 2147896 w 4029879"/>
                <a:gd name="connsiteY42" fmla="*/ 983023 h 1461668"/>
                <a:gd name="connsiteX43" fmla="*/ 2113585 w 4029879"/>
                <a:gd name="connsiteY43" fmla="*/ 983023 h 1461668"/>
                <a:gd name="connsiteX44" fmla="*/ 2113585 w 4029879"/>
                <a:gd name="connsiteY44" fmla="*/ 960721 h 1461668"/>
                <a:gd name="connsiteX45" fmla="*/ 2034668 w 4029879"/>
                <a:gd name="connsiteY45" fmla="*/ 960721 h 1461668"/>
                <a:gd name="connsiteX46" fmla="*/ 2034668 w 4029879"/>
                <a:gd name="connsiteY46" fmla="*/ 936703 h 1461668"/>
                <a:gd name="connsiteX47" fmla="*/ 1950605 w 4029879"/>
                <a:gd name="connsiteY47" fmla="*/ 936703 h 1461668"/>
                <a:gd name="connsiteX48" fmla="*/ 1950605 w 4029879"/>
                <a:gd name="connsiteY48" fmla="*/ 893813 h 1461668"/>
                <a:gd name="connsiteX49" fmla="*/ 1899138 w 4029879"/>
                <a:gd name="connsiteY49" fmla="*/ 893813 h 1461668"/>
                <a:gd name="connsiteX50" fmla="*/ 1899138 w 4029879"/>
                <a:gd name="connsiteY50" fmla="*/ 854355 h 1461668"/>
                <a:gd name="connsiteX51" fmla="*/ 1845955 w 4029879"/>
                <a:gd name="connsiteY51" fmla="*/ 854355 h 1461668"/>
                <a:gd name="connsiteX52" fmla="*/ 1845955 w 4029879"/>
                <a:gd name="connsiteY52" fmla="*/ 806319 h 1461668"/>
                <a:gd name="connsiteX53" fmla="*/ 1815075 w 4029879"/>
                <a:gd name="connsiteY53" fmla="*/ 806319 h 1461668"/>
                <a:gd name="connsiteX54" fmla="*/ 1815075 w 4029879"/>
                <a:gd name="connsiteY54" fmla="*/ 778870 h 1461668"/>
                <a:gd name="connsiteX55" fmla="*/ 1734443 w 4029879"/>
                <a:gd name="connsiteY55" fmla="*/ 778870 h 1461668"/>
                <a:gd name="connsiteX56" fmla="*/ 1734443 w 4029879"/>
                <a:gd name="connsiteY56" fmla="*/ 723972 h 1461668"/>
                <a:gd name="connsiteX57" fmla="*/ 1710425 w 4029879"/>
                <a:gd name="connsiteY57" fmla="*/ 723972 h 1461668"/>
                <a:gd name="connsiteX58" fmla="*/ 1710425 w 4029879"/>
                <a:gd name="connsiteY58" fmla="*/ 684513 h 1461668"/>
                <a:gd name="connsiteX59" fmla="*/ 1614353 w 4029879"/>
                <a:gd name="connsiteY59" fmla="*/ 684513 h 1461668"/>
                <a:gd name="connsiteX60" fmla="*/ 1614353 w 4029879"/>
                <a:gd name="connsiteY60" fmla="*/ 655349 h 1461668"/>
                <a:gd name="connsiteX61" fmla="*/ 1566317 w 4029879"/>
                <a:gd name="connsiteY61" fmla="*/ 655349 h 1461668"/>
                <a:gd name="connsiteX62" fmla="*/ 1566317 w 4029879"/>
                <a:gd name="connsiteY62" fmla="*/ 638193 h 1461668"/>
                <a:gd name="connsiteX63" fmla="*/ 1501125 w 4029879"/>
                <a:gd name="connsiteY63" fmla="*/ 638193 h 1461668"/>
                <a:gd name="connsiteX64" fmla="*/ 1501125 w 4029879"/>
                <a:gd name="connsiteY64" fmla="*/ 614175 h 1461668"/>
                <a:gd name="connsiteX65" fmla="*/ 1423925 w 4029879"/>
                <a:gd name="connsiteY65" fmla="*/ 614175 h 1461668"/>
                <a:gd name="connsiteX66" fmla="*/ 1423925 w 4029879"/>
                <a:gd name="connsiteY66" fmla="*/ 591873 h 1461668"/>
                <a:gd name="connsiteX67" fmla="*/ 1398191 w 4029879"/>
                <a:gd name="connsiteY67" fmla="*/ 591873 h 1461668"/>
                <a:gd name="connsiteX68" fmla="*/ 1398191 w 4029879"/>
                <a:gd name="connsiteY68" fmla="*/ 576432 h 1461668"/>
                <a:gd name="connsiteX69" fmla="*/ 1369026 w 4029879"/>
                <a:gd name="connsiteY69" fmla="*/ 576432 h 1461668"/>
                <a:gd name="connsiteX70" fmla="*/ 1369026 w 4029879"/>
                <a:gd name="connsiteY70" fmla="*/ 555846 h 1461668"/>
                <a:gd name="connsiteX71" fmla="*/ 1336431 w 4029879"/>
                <a:gd name="connsiteY71" fmla="*/ 555846 h 1461668"/>
                <a:gd name="connsiteX72" fmla="*/ 1336431 w 4029879"/>
                <a:gd name="connsiteY72" fmla="*/ 528396 h 1461668"/>
                <a:gd name="connsiteX73" fmla="*/ 1303835 w 4029879"/>
                <a:gd name="connsiteY73" fmla="*/ 528396 h 1461668"/>
                <a:gd name="connsiteX74" fmla="*/ 1303835 w 4029879"/>
                <a:gd name="connsiteY74" fmla="*/ 495800 h 1461668"/>
                <a:gd name="connsiteX75" fmla="*/ 1271239 w 4029879"/>
                <a:gd name="connsiteY75" fmla="*/ 495800 h 1461668"/>
                <a:gd name="connsiteX76" fmla="*/ 1271239 w 4029879"/>
                <a:gd name="connsiteY76" fmla="*/ 446049 h 1461668"/>
                <a:gd name="connsiteX77" fmla="*/ 1194038 w 4029879"/>
                <a:gd name="connsiteY77" fmla="*/ 446049 h 1461668"/>
                <a:gd name="connsiteX78" fmla="*/ 1194038 w 4029879"/>
                <a:gd name="connsiteY78" fmla="*/ 411737 h 1461668"/>
                <a:gd name="connsiteX79" fmla="*/ 1109975 w 4029879"/>
                <a:gd name="connsiteY79" fmla="*/ 411737 h 1461668"/>
                <a:gd name="connsiteX80" fmla="*/ 1109975 w 4029879"/>
                <a:gd name="connsiteY80" fmla="*/ 398013 h 1461668"/>
                <a:gd name="connsiteX81" fmla="*/ 988169 w 4029879"/>
                <a:gd name="connsiteY81" fmla="*/ 398013 h 1461668"/>
                <a:gd name="connsiteX82" fmla="*/ 988169 w 4029879"/>
                <a:gd name="connsiteY82" fmla="*/ 377426 h 1461668"/>
                <a:gd name="connsiteX83" fmla="*/ 936702 w 4029879"/>
                <a:gd name="connsiteY83" fmla="*/ 377426 h 1461668"/>
                <a:gd name="connsiteX84" fmla="*/ 936702 w 4029879"/>
                <a:gd name="connsiteY84" fmla="*/ 367133 h 1461668"/>
                <a:gd name="connsiteX85" fmla="*/ 916115 w 4029879"/>
                <a:gd name="connsiteY85" fmla="*/ 367133 h 1461668"/>
                <a:gd name="connsiteX86" fmla="*/ 916115 w 4029879"/>
                <a:gd name="connsiteY86" fmla="*/ 343115 h 1461668"/>
                <a:gd name="connsiteX87" fmla="*/ 890382 w 4029879"/>
                <a:gd name="connsiteY87" fmla="*/ 343115 h 1461668"/>
                <a:gd name="connsiteX88" fmla="*/ 890382 w 4029879"/>
                <a:gd name="connsiteY88" fmla="*/ 303656 h 1461668"/>
                <a:gd name="connsiteX89" fmla="*/ 821759 w 4029879"/>
                <a:gd name="connsiteY89" fmla="*/ 303656 h 1461668"/>
                <a:gd name="connsiteX90" fmla="*/ 821759 w 4029879"/>
                <a:gd name="connsiteY90" fmla="*/ 286501 h 1461668"/>
                <a:gd name="connsiteX91" fmla="*/ 789163 w 4029879"/>
                <a:gd name="connsiteY91" fmla="*/ 286501 h 1461668"/>
                <a:gd name="connsiteX92" fmla="*/ 789163 w 4029879"/>
                <a:gd name="connsiteY92" fmla="*/ 265914 h 1461668"/>
                <a:gd name="connsiteX93" fmla="*/ 749705 w 4029879"/>
                <a:gd name="connsiteY93" fmla="*/ 265914 h 1461668"/>
                <a:gd name="connsiteX94" fmla="*/ 749705 w 4029879"/>
                <a:gd name="connsiteY94" fmla="*/ 235034 h 1461668"/>
                <a:gd name="connsiteX95" fmla="*/ 723971 w 4029879"/>
                <a:gd name="connsiteY95" fmla="*/ 235034 h 1461668"/>
                <a:gd name="connsiteX96" fmla="*/ 723971 w 4029879"/>
                <a:gd name="connsiteY96" fmla="*/ 168126 h 1461668"/>
                <a:gd name="connsiteX97" fmla="*/ 681082 w 4029879"/>
                <a:gd name="connsiteY97" fmla="*/ 168126 h 1461668"/>
                <a:gd name="connsiteX98" fmla="*/ 681082 w 4029879"/>
                <a:gd name="connsiteY98" fmla="*/ 123521 h 1461668"/>
                <a:gd name="connsiteX99" fmla="*/ 646770 w 4029879"/>
                <a:gd name="connsiteY99" fmla="*/ 123521 h 1461668"/>
                <a:gd name="connsiteX100" fmla="*/ 646770 w 4029879"/>
                <a:gd name="connsiteY100" fmla="*/ 84063 h 1461668"/>
                <a:gd name="connsiteX101" fmla="*/ 363701 w 4029879"/>
                <a:gd name="connsiteY101" fmla="*/ 84063 h 1461668"/>
                <a:gd name="connsiteX102" fmla="*/ 363701 w 4029879"/>
                <a:gd name="connsiteY102" fmla="*/ 61761 h 1461668"/>
                <a:gd name="connsiteX103" fmla="*/ 271060 w 4029879"/>
                <a:gd name="connsiteY103" fmla="*/ 61761 h 1461668"/>
                <a:gd name="connsiteX104" fmla="*/ 271060 w 4029879"/>
                <a:gd name="connsiteY104" fmla="*/ 46321 h 1461668"/>
                <a:gd name="connsiteX105" fmla="*/ 204153 w 4029879"/>
                <a:gd name="connsiteY105" fmla="*/ 46321 h 1461668"/>
                <a:gd name="connsiteX106" fmla="*/ 204153 w 4029879"/>
                <a:gd name="connsiteY106" fmla="*/ 24018 h 1461668"/>
                <a:gd name="connsiteX107" fmla="*/ 166410 w 4029879"/>
                <a:gd name="connsiteY107" fmla="*/ 24018 h 1461668"/>
                <a:gd name="connsiteX108" fmla="*/ 166410 w 4029879"/>
                <a:gd name="connsiteY108" fmla="*/ 0 h 1461668"/>
                <a:gd name="connsiteX109" fmla="*/ 0 w 4029879"/>
                <a:gd name="connsiteY109" fmla="*/ 0 h 1461668"/>
                <a:gd name="connsiteX0" fmla="*/ 3775974 w 3775974"/>
                <a:gd name="connsiteY0" fmla="*/ 1461668 h 1461668"/>
                <a:gd name="connsiteX1" fmla="*/ 3775974 w 3775974"/>
                <a:gd name="connsiteY1" fmla="*/ 1437650 h 1461668"/>
                <a:gd name="connsiteX2" fmla="*/ 3384824 w 3775974"/>
                <a:gd name="connsiteY2" fmla="*/ 1437650 h 1461668"/>
                <a:gd name="connsiteX3" fmla="*/ 3384824 w 3775974"/>
                <a:gd name="connsiteY3" fmla="*/ 1406769 h 1461668"/>
                <a:gd name="connsiteX4" fmla="*/ 3340219 w 3775974"/>
                <a:gd name="connsiteY4" fmla="*/ 1406769 h 1461668"/>
                <a:gd name="connsiteX5" fmla="*/ 3340219 w 3775974"/>
                <a:gd name="connsiteY5" fmla="*/ 1375889 h 1461668"/>
                <a:gd name="connsiteX6" fmla="*/ 3208120 w 3775974"/>
                <a:gd name="connsiteY6" fmla="*/ 1375889 h 1461668"/>
                <a:gd name="connsiteX7" fmla="*/ 3208120 w 3775974"/>
                <a:gd name="connsiteY7" fmla="*/ 1355302 h 1461668"/>
                <a:gd name="connsiteX8" fmla="*/ 3101754 w 3775974"/>
                <a:gd name="connsiteY8" fmla="*/ 1355302 h 1461668"/>
                <a:gd name="connsiteX9" fmla="*/ 3101754 w 3775974"/>
                <a:gd name="connsiteY9" fmla="*/ 1339862 h 1461668"/>
                <a:gd name="connsiteX10" fmla="*/ 3033131 w 3775974"/>
                <a:gd name="connsiteY10" fmla="*/ 1339862 h 1461668"/>
                <a:gd name="connsiteX11" fmla="*/ 3033131 w 3775974"/>
                <a:gd name="connsiteY11" fmla="*/ 1317560 h 1461668"/>
                <a:gd name="connsiteX12" fmla="*/ 3000536 w 3775974"/>
                <a:gd name="connsiteY12" fmla="*/ 1317560 h 1461668"/>
                <a:gd name="connsiteX13" fmla="*/ 3000536 w 3775974"/>
                <a:gd name="connsiteY13" fmla="*/ 1302119 h 1461668"/>
                <a:gd name="connsiteX14" fmla="*/ 2938775 w 3775974"/>
                <a:gd name="connsiteY14" fmla="*/ 1302119 h 1461668"/>
                <a:gd name="connsiteX15" fmla="*/ 2938775 w 3775974"/>
                <a:gd name="connsiteY15" fmla="*/ 1272955 h 1461668"/>
                <a:gd name="connsiteX16" fmla="*/ 2806676 w 3775974"/>
                <a:gd name="connsiteY16" fmla="*/ 1272955 h 1461668"/>
                <a:gd name="connsiteX17" fmla="*/ 2806676 w 3775974"/>
                <a:gd name="connsiteY17" fmla="*/ 1259230 h 1461668"/>
                <a:gd name="connsiteX18" fmla="*/ 2789520 w 3775974"/>
                <a:gd name="connsiteY18" fmla="*/ 1259230 h 1461668"/>
                <a:gd name="connsiteX19" fmla="*/ 2789520 w 3775974"/>
                <a:gd name="connsiteY19" fmla="*/ 1240359 h 1461668"/>
                <a:gd name="connsiteX20" fmla="*/ 2708888 w 3775974"/>
                <a:gd name="connsiteY20" fmla="*/ 1240359 h 1461668"/>
                <a:gd name="connsiteX21" fmla="*/ 2708888 w 3775974"/>
                <a:gd name="connsiteY21" fmla="*/ 1218056 h 1461668"/>
                <a:gd name="connsiteX22" fmla="*/ 2693448 w 3775974"/>
                <a:gd name="connsiteY22" fmla="*/ 1218056 h 1461668"/>
                <a:gd name="connsiteX23" fmla="*/ 2693448 w 3775974"/>
                <a:gd name="connsiteY23" fmla="*/ 1194038 h 1461668"/>
                <a:gd name="connsiteX24" fmla="*/ 2660852 w 3775974"/>
                <a:gd name="connsiteY24" fmla="*/ 1194038 h 1461668"/>
                <a:gd name="connsiteX25" fmla="*/ 2660852 w 3775974"/>
                <a:gd name="connsiteY25" fmla="*/ 1178598 h 1461668"/>
                <a:gd name="connsiteX26" fmla="*/ 2609385 w 3775974"/>
                <a:gd name="connsiteY26" fmla="*/ 1178598 h 1461668"/>
                <a:gd name="connsiteX27" fmla="*/ 2609385 w 3775974"/>
                <a:gd name="connsiteY27" fmla="*/ 1161443 h 1461668"/>
                <a:gd name="connsiteX28" fmla="*/ 2554487 w 3775974"/>
                <a:gd name="connsiteY28" fmla="*/ 1161443 h 1461668"/>
                <a:gd name="connsiteX29" fmla="*/ 2554487 w 3775974"/>
                <a:gd name="connsiteY29" fmla="*/ 1142571 h 1461668"/>
                <a:gd name="connsiteX30" fmla="*/ 2533900 w 3775974"/>
                <a:gd name="connsiteY30" fmla="*/ 1142571 h 1461668"/>
                <a:gd name="connsiteX31" fmla="*/ 2533900 w 3775974"/>
                <a:gd name="connsiteY31" fmla="*/ 1103113 h 1461668"/>
                <a:gd name="connsiteX32" fmla="*/ 2506451 w 3775974"/>
                <a:gd name="connsiteY32" fmla="*/ 1103113 h 1461668"/>
                <a:gd name="connsiteX33" fmla="*/ 2506451 w 3775974"/>
                <a:gd name="connsiteY33" fmla="*/ 1080811 h 1461668"/>
                <a:gd name="connsiteX34" fmla="*/ 2437828 w 3775974"/>
                <a:gd name="connsiteY34" fmla="*/ 1080811 h 1461668"/>
                <a:gd name="connsiteX35" fmla="*/ 2437828 w 3775974"/>
                <a:gd name="connsiteY35" fmla="*/ 1060224 h 1461668"/>
                <a:gd name="connsiteX36" fmla="*/ 2267986 w 3775974"/>
                <a:gd name="connsiteY36" fmla="*/ 1060224 h 1461668"/>
                <a:gd name="connsiteX37" fmla="*/ 2267986 w 3775974"/>
                <a:gd name="connsiteY37" fmla="*/ 1024197 h 1461668"/>
                <a:gd name="connsiteX38" fmla="*/ 2190786 w 3775974"/>
                <a:gd name="connsiteY38" fmla="*/ 1024197 h 1461668"/>
                <a:gd name="connsiteX39" fmla="*/ 2190786 w 3775974"/>
                <a:gd name="connsiteY39" fmla="*/ 1001894 h 1461668"/>
                <a:gd name="connsiteX40" fmla="*/ 2147896 w 3775974"/>
                <a:gd name="connsiteY40" fmla="*/ 1001894 h 1461668"/>
                <a:gd name="connsiteX41" fmla="*/ 2147896 w 3775974"/>
                <a:gd name="connsiteY41" fmla="*/ 983023 h 1461668"/>
                <a:gd name="connsiteX42" fmla="*/ 2113585 w 3775974"/>
                <a:gd name="connsiteY42" fmla="*/ 983023 h 1461668"/>
                <a:gd name="connsiteX43" fmla="*/ 2113585 w 3775974"/>
                <a:gd name="connsiteY43" fmla="*/ 960721 h 1461668"/>
                <a:gd name="connsiteX44" fmla="*/ 2034668 w 3775974"/>
                <a:gd name="connsiteY44" fmla="*/ 960721 h 1461668"/>
                <a:gd name="connsiteX45" fmla="*/ 2034668 w 3775974"/>
                <a:gd name="connsiteY45" fmla="*/ 936703 h 1461668"/>
                <a:gd name="connsiteX46" fmla="*/ 1950605 w 3775974"/>
                <a:gd name="connsiteY46" fmla="*/ 936703 h 1461668"/>
                <a:gd name="connsiteX47" fmla="*/ 1950605 w 3775974"/>
                <a:gd name="connsiteY47" fmla="*/ 893813 h 1461668"/>
                <a:gd name="connsiteX48" fmla="*/ 1899138 w 3775974"/>
                <a:gd name="connsiteY48" fmla="*/ 893813 h 1461668"/>
                <a:gd name="connsiteX49" fmla="*/ 1899138 w 3775974"/>
                <a:gd name="connsiteY49" fmla="*/ 854355 h 1461668"/>
                <a:gd name="connsiteX50" fmla="*/ 1845955 w 3775974"/>
                <a:gd name="connsiteY50" fmla="*/ 854355 h 1461668"/>
                <a:gd name="connsiteX51" fmla="*/ 1845955 w 3775974"/>
                <a:gd name="connsiteY51" fmla="*/ 806319 h 1461668"/>
                <a:gd name="connsiteX52" fmla="*/ 1815075 w 3775974"/>
                <a:gd name="connsiteY52" fmla="*/ 806319 h 1461668"/>
                <a:gd name="connsiteX53" fmla="*/ 1815075 w 3775974"/>
                <a:gd name="connsiteY53" fmla="*/ 778870 h 1461668"/>
                <a:gd name="connsiteX54" fmla="*/ 1734443 w 3775974"/>
                <a:gd name="connsiteY54" fmla="*/ 778870 h 1461668"/>
                <a:gd name="connsiteX55" fmla="*/ 1734443 w 3775974"/>
                <a:gd name="connsiteY55" fmla="*/ 723972 h 1461668"/>
                <a:gd name="connsiteX56" fmla="*/ 1710425 w 3775974"/>
                <a:gd name="connsiteY56" fmla="*/ 723972 h 1461668"/>
                <a:gd name="connsiteX57" fmla="*/ 1710425 w 3775974"/>
                <a:gd name="connsiteY57" fmla="*/ 684513 h 1461668"/>
                <a:gd name="connsiteX58" fmla="*/ 1614353 w 3775974"/>
                <a:gd name="connsiteY58" fmla="*/ 684513 h 1461668"/>
                <a:gd name="connsiteX59" fmla="*/ 1614353 w 3775974"/>
                <a:gd name="connsiteY59" fmla="*/ 655349 h 1461668"/>
                <a:gd name="connsiteX60" fmla="*/ 1566317 w 3775974"/>
                <a:gd name="connsiteY60" fmla="*/ 655349 h 1461668"/>
                <a:gd name="connsiteX61" fmla="*/ 1566317 w 3775974"/>
                <a:gd name="connsiteY61" fmla="*/ 638193 h 1461668"/>
                <a:gd name="connsiteX62" fmla="*/ 1501125 w 3775974"/>
                <a:gd name="connsiteY62" fmla="*/ 638193 h 1461668"/>
                <a:gd name="connsiteX63" fmla="*/ 1501125 w 3775974"/>
                <a:gd name="connsiteY63" fmla="*/ 614175 h 1461668"/>
                <a:gd name="connsiteX64" fmla="*/ 1423925 w 3775974"/>
                <a:gd name="connsiteY64" fmla="*/ 614175 h 1461668"/>
                <a:gd name="connsiteX65" fmla="*/ 1423925 w 3775974"/>
                <a:gd name="connsiteY65" fmla="*/ 591873 h 1461668"/>
                <a:gd name="connsiteX66" fmla="*/ 1398191 w 3775974"/>
                <a:gd name="connsiteY66" fmla="*/ 591873 h 1461668"/>
                <a:gd name="connsiteX67" fmla="*/ 1398191 w 3775974"/>
                <a:gd name="connsiteY67" fmla="*/ 576432 h 1461668"/>
                <a:gd name="connsiteX68" fmla="*/ 1369026 w 3775974"/>
                <a:gd name="connsiteY68" fmla="*/ 576432 h 1461668"/>
                <a:gd name="connsiteX69" fmla="*/ 1369026 w 3775974"/>
                <a:gd name="connsiteY69" fmla="*/ 555846 h 1461668"/>
                <a:gd name="connsiteX70" fmla="*/ 1336431 w 3775974"/>
                <a:gd name="connsiteY70" fmla="*/ 555846 h 1461668"/>
                <a:gd name="connsiteX71" fmla="*/ 1336431 w 3775974"/>
                <a:gd name="connsiteY71" fmla="*/ 528396 h 1461668"/>
                <a:gd name="connsiteX72" fmla="*/ 1303835 w 3775974"/>
                <a:gd name="connsiteY72" fmla="*/ 528396 h 1461668"/>
                <a:gd name="connsiteX73" fmla="*/ 1303835 w 3775974"/>
                <a:gd name="connsiteY73" fmla="*/ 495800 h 1461668"/>
                <a:gd name="connsiteX74" fmla="*/ 1271239 w 3775974"/>
                <a:gd name="connsiteY74" fmla="*/ 495800 h 1461668"/>
                <a:gd name="connsiteX75" fmla="*/ 1271239 w 3775974"/>
                <a:gd name="connsiteY75" fmla="*/ 446049 h 1461668"/>
                <a:gd name="connsiteX76" fmla="*/ 1194038 w 3775974"/>
                <a:gd name="connsiteY76" fmla="*/ 446049 h 1461668"/>
                <a:gd name="connsiteX77" fmla="*/ 1194038 w 3775974"/>
                <a:gd name="connsiteY77" fmla="*/ 411737 h 1461668"/>
                <a:gd name="connsiteX78" fmla="*/ 1109975 w 3775974"/>
                <a:gd name="connsiteY78" fmla="*/ 411737 h 1461668"/>
                <a:gd name="connsiteX79" fmla="*/ 1109975 w 3775974"/>
                <a:gd name="connsiteY79" fmla="*/ 398013 h 1461668"/>
                <a:gd name="connsiteX80" fmla="*/ 988169 w 3775974"/>
                <a:gd name="connsiteY80" fmla="*/ 398013 h 1461668"/>
                <a:gd name="connsiteX81" fmla="*/ 988169 w 3775974"/>
                <a:gd name="connsiteY81" fmla="*/ 377426 h 1461668"/>
                <a:gd name="connsiteX82" fmla="*/ 936702 w 3775974"/>
                <a:gd name="connsiteY82" fmla="*/ 377426 h 1461668"/>
                <a:gd name="connsiteX83" fmla="*/ 936702 w 3775974"/>
                <a:gd name="connsiteY83" fmla="*/ 367133 h 1461668"/>
                <a:gd name="connsiteX84" fmla="*/ 916115 w 3775974"/>
                <a:gd name="connsiteY84" fmla="*/ 367133 h 1461668"/>
                <a:gd name="connsiteX85" fmla="*/ 916115 w 3775974"/>
                <a:gd name="connsiteY85" fmla="*/ 343115 h 1461668"/>
                <a:gd name="connsiteX86" fmla="*/ 890382 w 3775974"/>
                <a:gd name="connsiteY86" fmla="*/ 343115 h 1461668"/>
                <a:gd name="connsiteX87" fmla="*/ 890382 w 3775974"/>
                <a:gd name="connsiteY87" fmla="*/ 303656 h 1461668"/>
                <a:gd name="connsiteX88" fmla="*/ 821759 w 3775974"/>
                <a:gd name="connsiteY88" fmla="*/ 303656 h 1461668"/>
                <a:gd name="connsiteX89" fmla="*/ 821759 w 3775974"/>
                <a:gd name="connsiteY89" fmla="*/ 286501 h 1461668"/>
                <a:gd name="connsiteX90" fmla="*/ 789163 w 3775974"/>
                <a:gd name="connsiteY90" fmla="*/ 286501 h 1461668"/>
                <a:gd name="connsiteX91" fmla="*/ 789163 w 3775974"/>
                <a:gd name="connsiteY91" fmla="*/ 265914 h 1461668"/>
                <a:gd name="connsiteX92" fmla="*/ 749705 w 3775974"/>
                <a:gd name="connsiteY92" fmla="*/ 265914 h 1461668"/>
                <a:gd name="connsiteX93" fmla="*/ 749705 w 3775974"/>
                <a:gd name="connsiteY93" fmla="*/ 235034 h 1461668"/>
                <a:gd name="connsiteX94" fmla="*/ 723971 w 3775974"/>
                <a:gd name="connsiteY94" fmla="*/ 235034 h 1461668"/>
                <a:gd name="connsiteX95" fmla="*/ 723971 w 3775974"/>
                <a:gd name="connsiteY95" fmla="*/ 168126 h 1461668"/>
                <a:gd name="connsiteX96" fmla="*/ 681082 w 3775974"/>
                <a:gd name="connsiteY96" fmla="*/ 168126 h 1461668"/>
                <a:gd name="connsiteX97" fmla="*/ 681082 w 3775974"/>
                <a:gd name="connsiteY97" fmla="*/ 123521 h 1461668"/>
                <a:gd name="connsiteX98" fmla="*/ 646770 w 3775974"/>
                <a:gd name="connsiteY98" fmla="*/ 123521 h 1461668"/>
                <a:gd name="connsiteX99" fmla="*/ 646770 w 3775974"/>
                <a:gd name="connsiteY99" fmla="*/ 84063 h 1461668"/>
                <a:gd name="connsiteX100" fmla="*/ 363701 w 3775974"/>
                <a:gd name="connsiteY100" fmla="*/ 84063 h 1461668"/>
                <a:gd name="connsiteX101" fmla="*/ 363701 w 3775974"/>
                <a:gd name="connsiteY101" fmla="*/ 61761 h 1461668"/>
                <a:gd name="connsiteX102" fmla="*/ 271060 w 3775974"/>
                <a:gd name="connsiteY102" fmla="*/ 61761 h 1461668"/>
                <a:gd name="connsiteX103" fmla="*/ 271060 w 3775974"/>
                <a:gd name="connsiteY103" fmla="*/ 46321 h 1461668"/>
                <a:gd name="connsiteX104" fmla="*/ 204153 w 3775974"/>
                <a:gd name="connsiteY104" fmla="*/ 46321 h 1461668"/>
                <a:gd name="connsiteX105" fmla="*/ 204153 w 3775974"/>
                <a:gd name="connsiteY105" fmla="*/ 24018 h 1461668"/>
                <a:gd name="connsiteX106" fmla="*/ 166410 w 3775974"/>
                <a:gd name="connsiteY106" fmla="*/ 24018 h 1461668"/>
                <a:gd name="connsiteX107" fmla="*/ 166410 w 3775974"/>
                <a:gd name="connsiteY107" fmla="*/ 0 h 1461668"/>
                <a:gd name="connsiteX108" fmla="*/ 0 w 3775974"/>
                <a:gd name="connsiteY108" fmla="*/ 0 h 1461668"/>
                <a:gd name="connsiteX0" fmla="*/ 3775974 w 3775974"/>
                <a:gd name="connsiteY0" fmla="*/ 1437650 h 1437650"/>
                <a:gd name="connsiteX1" fmla="*/ 3384824 w 3775974"/>
                <a:gd name="connsiteY1" fmla="*/ 1437650 h 1437650"/>
                <a:gd name="connsiteX2" fmla="*/ 3384824 w 3775974"/>
                <a:gd name="connsiteY2" fmla="*/ 1406769 h 1437650"/>
                <a:gd name="connsiteX3" fmla="*/ 3340219 w 3775974"/>
                <a:gd name="connsiteY3" fmla="*/ 1406769 h 1437650"/>
                <a:gd name="connsiteX4" fmla="*/ 3340219 w 3775974"/>
                <a:gd name="connsiteY4" fmla="*/ 1375889 h 1437650"/>
                <a:gd name="connsiteX5" fmla="*/ 3208120 w 3775974"/>
                <a:gd name="connsiteY5" fmla="*/ 1375889 h 1437650"/>
                <a:gd name="connsiteX6" fmla="*/ 3208120 w 3775974"/>
                <a:gd name="connsiteY6" fmla="*/ 1355302 h 1437650"/>
                <a:gd name="connsiteX7" fmla="*/ 3101754 w 3775974"/>
                <a:gd name="connsiteY7" fmla="*/ 1355302 h 1437650"/>
                <a:gd name="connsiteX8" fmla="*/ 3101754 w 3775974"/>
                <a:gd name="connsiteY8" fmla="*/ 1339862 h 1437650"/>
                <a:gd name="connsiteX9" fmla="*/ 3033131 w 3775974"/>
                <a:gd name="connsiteY9" fmla="*/ 1339862 h 1437650"/>
                <a:gd name="connsiteX10" fmla="*/ 3033131 w 3775974"/>
                <a:gd name="connsiteY10" fmla="*/ 1317560 h 1437650"/>
                <a:gd name="connsiteX11" fmla="*/ 3000536 w 3775974"/>
                <a:gd name="connsiteY11" fmla="*/ 1317560 h 1437650"/>
                <a:gd name="connsiteX12" fmla="*/ 3000536 w 3775974"/>
                <a:gd name="connsiteY12" fmla="*/ 1302119 h 1437650"/>
                <a:gd name="connsiteX13" fmla="*/ 2938775 w 3775974"/>
                <a:gd name="connsiteY13" fmla="*/ 1302119 h 1437650"/>
                <a:gd name="connsiteX14" fmla="*/ 2938775 w 3775974"/>
                <a:gd name="connsiteY14" fmla="*/ 1272955 h 1437650"/>
                <a:gd name="connsiteX15" fmla="*/ 2806676 w 3775974"/>
                <a:gd name="connsiteY15" fmla="*/ 1272955 h 1437650"/>
                <a:gd name="connsiteX16" fmla="*/ 2806676 w 3775974"/>
                <a:gd name="connsiteY16" fmla="*/ 1259230 h 1437650"/>
                <a:gd name="connsiteX17" fmla="*/ 2789520 w 3775974"/>
                <a:gd name="connsiteY17" fmla="*/ 1259230 h 1437650"/>
                <a:gd name="connsiteX18" fmla="*/ 2789520 w 3775974"/>
                <a:gd name="connsiteY18" fmla="*/ 1240359 h 1437650"/>
                <a:gd name="connsiteX19" fmla="*/ 2708888 w 3775974"/>
                <a:gd name="connsiteY19" fmla="*/ 1240359 h 1437650"/>
                <a:gd name="connsiteX20" fmla="*/ 2708888 w 3775974"/>
                <a:gd name="connsiteY20" fmla="*/ 1218056 h 1437650"/>
                <a:gd name="connsiteX21" fmla="*/ 2693448 w 3775974"/>
                <a:gd name="connsiteY21" fmla="*/ 1218056 h 1437650"/>
                <a:gd name="connsiteX22" fmla="*/ 2693448 w 3775974"/>
                <a:gd name="connsiteY22" fmla="*/ 1194038 h 1437650"/>
                <a:gd name="connsiteX23" fmla="*/ 2660852 w 3775974"/>
                <a:gd name="connsiteY23" fmla="*/ 1194038 h 1437650"/>
                <a:gd name="connsiteX24" fmla="*/ 2660852 w 3775974"/>
                <a:gd name="connsiteY24" fmla="*/ 1178598 h 1437650"/>
                <a:gd name="connsiteX25" fmla="*/ 2609385 w 3775974"/>
                <a:gd name="connsiteY25" fmla="*/ 1178598 h 1437650"/>
                <a:gd name="connsiteX26" fmla="*/ 2609385 w 3775974"/>
                <a:gd name="connsiteY26" fmla="*/ 1161443 h 1437650"/>
                <a:gd name="connsiteX27" fmla="*/ 2554487 w 3775974"/>
                <a:gd name="connsiteY27" fmla="*/ 1161443 h 1437650"/>
                <a:gd name="connsiteX28" fmla="*/ 2554487 w 3775974"/>
                <a:gd name="connsiteY28" fmla="*/ 1142571 h 1437650"/>
                <a:gd name="connsiteX29" fmla="*/ 2533900 w 3775974"/>
                <a:gd name="connsiteY29" fmla="*/ 1142571 h 1437650"/>
                <a:gd name="connsiteX30" fmla="*/ 2533900 w 3775974"/>
                <a:gd name="connsiteY30" fmla="*/ 1103113 h 1437650"/>
                <a:gd name="connsiteX31" fmla="*/ 2506451 w 3775974"/>
                <a:gd name="connsiteY31" fmla="*/ 1103113 h 1437650"/>
                <a:gd name="connsiteX32" fmla="*/ 2506451 w 3775974"/>
                <a:gd name="connsiteY32" fmla="*/ 1080811 h 1437650"/>
                <a:gd name="connsiteX33" fmla="*/ 2437828 w 3775974"/>
                <a:gd name="connsiteY33" fmla="*/ 1080811 h 1437650"/>
                <a:gd name="connsiteX34" fmla="*/ 2437828 w 3775974"/>
                <a:gd name="connsiteY34" fmla="*/ 1060224 h 1437650"/>
                <a:gd name="connsiteX35" fmla="*/ 2267986 w 3775974"/>
                <a:gd name="connsiteY35" fmla="*/ 1060224 h 1437650"/>
                <a:gd name="connsiteX36" fmla="*/ 2267986 w 3775974"/>
                <a:gd name="connsiteY36" fmla="*/ 1024197 h 1437650"/>
                <a:gd name="connsiteX37" fmla="*/ 2190786 w 3775974"/>
                <a:gd name="connsiteY37" fmla="*/ 1024197 h 1437650"/>
                <a:gd name="connsiteX38" fmla="*/ 2190786 w 3775974"/>
                <a:gd name="connsiteY38" fmla="*/ 1001894 h 1437650"/>
                <a:gd name="connsiteX39" fmla="*/ 2147896 w 3775974"/>
                <a:gd name="connsiteY39" fmla="*/ 1001894 h 1437650"/>
                <a:gd name="connsiteX40" fmla="*/ 2147896 w 3775974"/>
                <a:gd name="connsiteY40" fmla="*/ 983023 h 1437650"/>
                <a:gd name="connsiteX41" fmla="*/ 2113585 w 3775974"/>
                <a:gd name="connsiteY41" fmla="*/ 983023 h 1437650"/>
                <a:gd name="connsiteX42" fmla="*/ 2113585 w 3775974"/>
                <a:gd name="connsiteY42" fmla="*/ 960721 h 1437650"/>
                <a:gd name="connsiteX43" fmla="*/ 2034668 w 3775974"/>
                <a:gd name="connsiteY43" fmla="*/ 960721 h 1437650"/>
                <a:gd name="connsiteX44" fmla="*/ 2034668 w 3775974"/>
                <a:gd name="connsiteY44" fmla="*/ 936703 h 1437650"/>
                <a:gd name="connsiteX45" fmla="*/ 1950605 w 3775974"/>
                <a:gd name="connsiteY45" fmla="*/ 936703 h 1437650"/>
                <a:gd name="connsiteX46" fmla="*/ 1950605 w 3775974"/>
                <a:gd name="connsiteY46" fmla="*/ 893813 h 1437650"/>
                <a:gd name="connsiteX47" fmla="*/ 1899138 w 3775974"/>
                <a:gd name="connsiteY47" fmla="*/ 893813 h 1437650"/>
                <a:gd name="connsiteX48" fmla="*/ 1899138 w 3775974"/>
                <a:gd name="connsiteY48" fmla="*/ 854355 h 1437650"/>
                <a:gd name="connsiteX49" fmla="*/ 1845955 w 3775974"/>
                <a:gd name="connsiteY49" fmla="*/ 854355 h 1437650"/>
                <a:gd name="connsiteX50" fmla="*/ 1845955 w 3775974"/>
                <a:gd name="connsiteY50" fmla="*/ 806319 h 1437650"/>
                <a:gd name="connsiteX51" fmla="*/ 1815075 w 3775974"/>
                <a:gd name="connsiteY51" fmla="*/ 806319 h 1437650"/>
                <a:gd name="connsiteX52" fmla="*/ 1815075 w 3775974"/>
                <a:gd name="connsiteY52" fmla="*/ 778870 h 1437650"/>
                <a:gd name="connsiteX53" fmla="*/ 1734443 w 3775974"/>
                <a:gd name="connsiteY53" fmla="*/ 778870 h 1437650"/>
                <a:gd name="connsiteX54" fmla="*/ 1734443 w 3775974"/>
                <a:gd name="connsiteY54" fmla="*/ 723972 h 1437650"/>
                <a:gd name="connsiteX55" fmla="*/ 1710425 w 3775974"/>
                <a:gd name="connsiteY55" fmla="*/ 723972 h 1437650"/>
                <a:gd name="connsiteX56" fmla="*/ 1710425 w 3775974"/>
                <a:gd name="connsiteY56" fmla="*/ 684513 h 1437650"/>
                <a:gd name="connsiteX57" fmla="*/ 1614353 w 3775974"/>
                <a:gd name="connsiteY57" fmla="*/ 684513 h 1437650"/>
                <a:gd name="connsiteX58" fmla="*/ 1614353 w 3775974"/>
                <a:gd name="connsiteY58" fmla="*/ 655349 h 1437650"/>
                <a:gd name="connsiteX59" fmla="*/ 1566317 w 3775974"/>
                <a:gd name="connsiteY59" fmla="*/ 655349 h 1437650"/>
                <a:gd name="connsiteX60" fmla="*/ 1566317 w 3775974"/>
                <a:gd name="connsiteY60" fmla="*/ 638193 h 1437650"/>
                <a:gd name="connsiteX61" fmla="*/ 1501125 w 3775974"/>
                <a:gd name="connsiteY61" fmla="*/ 638193 h 1437650"/>
                <a:gd name="connsiteX62" fmla="*/ 1501125 w 3775974"/>
                <a:gd name="connsiteY62" fmla="*/ 614175 h 1437650"/>
                <a:gd name="connsiteX63" fmla="*/ 1423925 w 3775974"/>
                <a:gd name="connsiteY63" fmla="*/ 614175 h 1437650"/>
                <a:gd name="connsiteX64" fmla="*/ 1423925 w 3775974"/>
                <a:gd name="connsiteY64" fmla="*/ 591873 h 1437650"/>
                <a:gd name="connsiteX65" fmla="*/ 1398191 w 3775974"/>
                <a:gd name="connsiteY65" fmla="*/ 591873 h 1437650"/>
                <a:gd name="connsiteX66" fmla="*/ 1398191 w 3775974"/>
                <a:gd name="connsiteY66" fmla="*/ 576432 h 1437650"/>
                <a:gd name="connsiteX67" fmla="*/ 1369026 w 3775974"/>
                <a:gd name="connsiteY67" fmla="*/ 576432 h 1437650"/>
                <a:gd name="connsiteX68" fmla="*/ 1369026 w 3775974"/>
                <a:gd name="connsiteY68" fmla="*/ 555846 h 1437650"/>
                <a:gd name="connsiteX69" fmla="*/ 1336431 w 3775974"/>
                <a:gd name="connsiteY69" fmla="*/ 555846 h 1437650"/>
                <a:gd name="connsiteX70" fmla="*/ 1336431 w 3775974"/>
                <a:gd name="connsiteY70" fmla="*/ 528396 h 1437650"/>
                <a:gd name="connsiteX71" fmla="*/ 1303835 w 3775974"/>
                <a:gd name="connsiteY71" fmla="*/ 528396 h 1437650"/>
                <a:gd name="connsiteX72" fmla="*/ 1303835 w 3775974"/>
                <a:gd name="connsiteY72" fmla="*/ 495800 h 1437650"/>
                <a:gd name="connsiteX73" fmla="*/ 1271239 w 3775974"/>
                <a:gd name="connsiteY73" fmla="*/ 495800 h 1437650"/>
                <a:gd name="connsiteX74" fmla="*/ 1271239 w 3775974"/>
                <a:gd name="connsiteY74" fmla="*/ 446049 h 1437650"/>
                <a:gd name="connsiteX75" fmla="*/ 1194038 w 3775974"/>
                <a:gd name="connsiteY75" fmla="*/ 446049 h 1437650"/>
                <a:gd name="connsiteX76" fmla="*/ 1194038 w 3775974"/>
                <a:gd name="connsiteY76" fmla="*/ 411737 h 1437650"/>
                <a:gd name="connsiteX77" fmla="*/ 1109975 w 3775974"/>
                <a:gd name="connsiteY77" fmla="*/ 411737 h 1437650"/>
                <a:gd name="connsiteX78" fmla="*/ 1109975 w 3775974"/>
                <a:gd name="connsiteY78" fmla="*/ 398013 h 1437650"/>
                <a:gd name="connsiteX79" fmla="*/ 988169 w 3775974"/>
                <a:gd name="connsiteY79" fmla="*/ 398013 h 1437650"/>
                <a:gd name="connsiteX80" fmla="*/ 988169 w 3775974"/>
                <a:gd name="connsiteY80" fmla="*/ 377426 h 1437650"/>
                <a:gd name="connsiteX81" fmla="*/ 936702 w 3775974"/>
                <a:gd name="connsiteY81" fmla="*/ 377426 h 1437650"/>
                <a:gd name="connsiteX82" fmla="*/ 936702 w 3775974"/>
                <a:gd name="connsiteY82" fmla="*/ 367133 h 1437650"/>
                <a:gd name="connsiteX83" fmla="*/ 916115 w 3775974"/>
                <a:gd name="connsiteY83" fmla="*/ 367133 h 1437650"/>
                <a:gd name="connsiteX84" fmla="*/ 916115 w 3775974"/>
                <a:gd name="connsiteY84" fmla="*/ 343115 h 1437650"/>
                <a:gd name="connsiteX85" fmla="*/ 890382 w 3775974"/>
                <a:gd name="connsiteY85" fmla="*/ 343115 h 1437650"/>
                <a:gd name="connsiteX86" fmla="*/ 890382 w 3775974"/>
                <a:gd name="connsiteY86" fmla="*/ 303656 h 1437650"/>
                <a:gd name="connsiteX87" fmla="*/ 821759 w 3775974"/>
                <a:gd name="connsiteY87" fmla="*/ 303656 h 1437650"/>
                <a:gd name="connsiteX88" fmla="*/ 821759 w 3775974"/>
                <a:gd name="connsiteY88" fmla="*/ 286501 h 1437650"/>
                <a:gd name="connsiteX89" fmla="*/ 789163 w 3775974"/>
                <a:gd name="connsiteY89" fmla="*/ 286501 h 1437650"/>
                <a:gd name="connsiteX90" fmla="*/ 789163 w 3775974"/>
                <a:gd name="connsiteY90" fmla="*/ 265914 h 1437650"/>
                <a:gd name="connsiteX91" fmla="*/ 749705 w 3775974"/>
                <a:gd name="connsiteY91" fmla="*/ 265914 h 1437650"/>
                <a:gd name="connsiteX92" fmla="*/ 749705 w 3775974"/>
                <a:gd name="connsiteY92" fmla="*/ 235034 h 1437650"/>
                <a:gd name="connsiteX93" fmla="*/ 723971 w 3775974"/>
                <a:gd name="connsiteY93" fmla="*/ 235034 h 1437650"/>
                <a:gd name="connsiteX94" fmla="*/ 723971 w 3775974"/>
                <a:gd name="connsiteY94" fmla="*/ 168126 h 1437650"/>
                <a:gd name="connsiteX95" fmla="*/ 681082 w 3775974"/>
                <a:gd name="connsiteY95" fmla="*/ 168126 h 1437650"/>
                <a:gd name="connsiteX96" fmla="*/ 681082 w 3775974"/>
                <a:gd name="connsiteY96" fmla="*/ 123521 h 1437650"/>
                <a:gd name="connsiteX97" fmla="*/ 646770 w 3775974"/>
                <a:gd name="connsiteY97" fmla="*/ 123521 h 1437650"/>
                <a:gd name="connsiteX98" fmla="*/ 646770 w 3775974"/>
                <a:gd name="connsiteY98" fmla="*/ 84063 h 1437650"/>
                <a:gd name="connsiteX99" fmla="*/ 363701 w 3775974"/>
                <a:gd name="connsiteY99" fmla="*/ 84063 h 1437650"/>
                <a:gd name="connsiteX100" fmla="*/ 363701 w 3775974"/>
                <a:gd name="connsiteY100" fmla="*/ 61761 h 1437650"/>
                <a:gd name="connsiteX101" fmla="*/ 271060 w 3775974"/>
                <a:gd name="connsiteY101" fmla="*/ 61761 h 1437650"/>
                <a:gd name="connsiteX102" fmla="*/ 271060 w 3775974"/>
                <a:gd name="connsiteY102" fmla="*/ 46321 h 1437650"/>
                <a:gd name="connsiteX103" fmla="*/ 204153 w 3775974"/>
                <a:gd name="connsiteY103" fmla="*/ 46321 h 1437650"/>
                <a:gd name="connsiteX104" fmla="*/ 204153 w 3775974"/>
                <a:gd name="connsiteY104" fmla="*/ 24018 h 1437650"/>
                <a:gd name="connsiteX105" fmla="*/ 166410 w 3775974"/>
                <a:gd name="connsiteY105" fmla="*/ 24018 h 1437650"/>
                <a:gd name="connsiteX106" fmla="*/ 166410 w 3775974"/>
                <a:gd name="connsiteY106" fmla="*/ 0 h 1437650"/>
                <a:gd name="connsiteX107" fmla="*/ 0 w 3775974"/>
                <a:gd name="connsiteY107" fmla="*/ 0 h 1437650"/>
                <a:gd name="connsiteX0" fmla="*/ 3688539 w 3688539"/>
                <a:gd name="connsiteY0" fmla="*/ 1437650 h 1437650"/>
                <a:gd name="connsiteX1" fmla="*/ 3384824 w 3688539"/>
                <a:gd name="connsiteY1" fmla="*/ 1437650 h 1437650"/>
                <a:gd name="connsiteX2" fmla="*/ 3384824 w 3688539"/>
                <a:gd name="connsiteY2" fmla="*/ 1406769 h 1437650"/>
                <a:gd name="connsiteX3" fmla="*/ 3340219 w 3688539"/>
                <a:gd name="connsiteY3" fmla="*/ 1406769 h 1437650"/>
                <a:gd name="connsiteX4" fmla="*/ 3340219 w 3688539"/>
                <a:gd name="connsiteY4" fmla="*/ 1375889 h 1437650"/>
                <a:gd name="connsiteX5" fmla="*/ 3208120 w 3688539"/>
                <a:gd name="connsiteY5" fmla="*/ 1375889 h 1437650"/>
                <a:gd name="connsiteX6" fmla="*/ 3208120 w 3688539"/>
                <a:gd name="connsiteY6" fmla="*/ 1355302 h 1437650"/>
                <a:gd name="connsiteX7" fmla="*/ 3101754 w 3688539"/>
                <a:gd name="connsiteY7" fmla="*/ 1355302 h 1437650"/>
                <a:gd name="connsiteX8" fmla="*/ 3101754 w 3688539"/>
                <a:gd name="connsiteY8" fmla="*/ 1339862 h 1437650"/>
                <a:gd name="connsiteX9" fmla="*/ 3033131 w 3688539"/>
                <a:gd name="connsiteY9" fmla="*/ 1339862 h 1437650"/>
                <a:gd name="connsiteX10" fmla="*/ 3033131 w 3688539"/>
                <a:gd name="connsiteY10" fmla="*/ 1317560 h 1437650"/>
                <a:gd name="connsiteX11" fmla="*/ 3000536 w 3688539"/>
                <a:gd name="connsiteY11" fmla="*/ 1317560 h 1437650"/>
                <a:gd name="connsiteX12" fmla="*/ 3000536 w 3688539"/>
                <a:gd name="connsiteY12" fmla="*/ 1302119 h 1437650"/>
                <a:gd name="connsiteX13" fmla="*/ 2938775 w 3688539"/>
                <a:gd name="connsiteY13" fmla="*/ 1302119 h 1437650"/>
                <a:gd name="connsiteX14" fmla="*/ 2938775 w 3688539"/>
                <a:gd name="connsiteY14" fmla="*/ 1272955 h 1437650"/>
                <a:gd name="connsiteX15" fmla="*/ 2806676 w 3688539"/>
                <a:gd name="connsiteY15" fmla="*/ 1272955 h 1437650"/>
                <a:gd name="connsiteX16" fmla="*/ 2806676 w 3688539"/>
                <a:gd name="connsiteY16" fmla="*/ 1259230 h 1437650"/>
                <a:gd name="connsiteX17" fmla="*/ 2789520 w 3688539"/>
                <a:gd name="connsiteY17" fmla="*/ 1259230 h 1437650"/>
                <a:gd name="connsiteX18" fmla="*/ 2789520 w 3688539"/>
                <a:gd name="connsiteY18" fmla="*/ 1240359 h 1437650"/>
                <a:gd name="connsiteX19" fmla="*/ 2708888 w 3688539"/>
                <a:gd name="connsiteY19" fmla="*/ 1240359 h 1437650"/>
                <a:gd name="connsiteX20" fmla="*/ 2708888 w 3688539"/>
                <a:gd name="connsiteY20" fmla="*/ 1218056 h 1437650"/>
                <a:gd name="connsiteX21" fmla="*/ 2693448 w 3688539"/>
                <a:gd name="connsiteY21" fmla="*/ 1218056 h 1437650"/>
                <a:gd name="connsiteX22" fmla="*/ 2693448 w 3688539"/>
                <a:gd name="connsiteY22" fmla="*/ 1194038 h 1437650"/>
                <a:gd name="connsiteX23" fmla="*/ 2660852 w 3688539"/>
                <a:gd name="connsiteY23" fmla="*/ 1194038 h 1437650"/>
                <a:gd name="connsiteX24" fmla="*/ 2660852 w 3688539"/>
                <a:gd name="connsiteY24" fmla="*/ 1178598 h 1437650"/>
                <a:gd name="connsiteX25" fmla="*/ 2609385 w 3688539"/>
                <a:gd name="connsiteY25" fmla="*/ 1178598 h 1437650"/>
                <a:gd name="connsiteX26" fmla="*/ 2609385 w 3688539"/>
                <a:gd name="connsiteY26" fmla="*/ 1161443 h 1437650"/>
                <a:gd name="connsiteX27" fmla="*/ 2554487 w 3688539"/>
                <a:gd name="connsiteY27" fmla="*/ 1161443 h 1437650"/>
                <a:gd name="connsiteX28" fmla="*/ 2554487 w 3688539"/>
                <a:gd name="connsiteY28" fmla="*/ 1142571 h 1437650"/>
                <a:gd name="connsiteX29" fmla="*/ 2533900 w 3688539"/>
                <a:gd name="connsiteY29" fmla="*/ 1142571 h 1437650"/>
                <a:gd name="connsiteX30" fmla="*/ 2533900 w 3688539"/>
                <a:gd name="connsiteY30" fmla="*/ 1103113 h 1437650"/>
                <a:gd name="connsiteX31" fmla="*/ 2506451 w 3688539"/>
                <a:gd name="connsiteY31" fmla="*/ 1103113 h 1437650"/>
                <a:gd name="connsiteX32" fmla="*/ 2506451 w 3688539"/>
                <a:gd name="connsiteY32" fmla="*/ 1080811 h 1437650"/>
                <a:gd name="connsiteX33" fmla="*/ 2437828 w 3688539"/>
                <a:gd name="connsiteY33" fmla="*/ 1080811 h 1437650"/>
                <a:gd name="connsiteX34" fmla="*/ 2437828 w 3688539"/>
                <a:gd name="connsiteY34" fmla="*/ 1060224 h 1437650"/>
                <a:gd name="connsiteX35" fmla="*/ 2267986 w 3688539"/>
                <a:gd name="connsiteY35" fmla="*/ 1060224 h 1437650"/>
                <a:gd name="connsiteX36" fmla="*/ 2267986 w 3688539"/>
                <a:gd name="connsiteY36" fmla="*/ 1024197 h 1437650"/>
                <a:gd name="connsiteX37" fmla="*/ 2190786 w 3688539"/>
                <a:gd name="connsiteY37" fmla="*/ 1024197 h 1437650"/>
                <a:gd name="connsiteX38" fmla="*/ 2190786 w 3688539"/>
                <a:gd name="connsiteY38" fmla="*/ 1001894 h 1437650"/>
                <a:gd name="connsiteX39" fmla="*/ 2147896 w 3688539"/>
                <a:gd name="connsiteY39" fmla="*/ 1001894 h 1437650"/>
                <a:gd name="connsiteX40" fmla="*/ 2147896 w 3688539"/>
                <a:gd name="connsiteY40" fmla="*/ 983023 h 1437650"/>
                <a:gd name="connsiteX41" fmla="*/ 2113585 w 3688539"/>
                <a:gd name="connsiteY41" fmla="*/ 983023 h 1437650"/>
                <a:gd name="connsiteX42" fmla="*/ 2113585 w 3688539"/>
                <a:gd name="connsiteY42" fmla="*/ 960721 h 1437650"/>
                <a:gd name="connsiteX43" fmla="*/ 2034668 w 3688539"/>
                <a:gd name="connsiteY43" fmla="*/ 960721 h 1437650"/>
                <a:gd name="connsiteX44" fmla="*/ 2034668 w 3688539"/>
                <a:gd name="connsiteY44" fmla="*/ 936703 h 1437650"/>
                <a:gd name="connsiteX45" fmla="*/ 1950605 w 3688539"/>
                <a:gd name="connsiteY45" fmla="*/ 936703 h 1437650"/>
                <a:gd name="connsiteX46" fmla="*/ 1950605 w 3688539"/>
                <a:gd name="connsiteY46" fmla="*/ 893813 h 1437650"/>
                <a:gd name="connsiteX47" fmla="*/ 1899138 w 3688539"/>
                <a:gd name="connsiteY47" fmla="*/ 893813 h 1437650"/>
                <a:gd name="connsiteX48" fmla="*/ 1899138 w 3688539"/>
                <a:gd name="connsiteY48" fmla="*/ 854355 h 1437650"/>
                <a:gd name="connsiteX49" fmla="*/ 1845955 w 3688539"/>
                <a:gd name="connsiteY49" fmla="*/ 854355 h 1437650"/>
                <a:gd name="connsiteX50" fmla="*/ 1845955 w 3688539"/>
                <a:gd name="connsiteY50" fmla="*/ 806319 h 1437650"/>
                <a:gd name="connsiteX51" fmla="*/ 1815075 w 3688539"/>
                <a:gd name="connsiteY51" fmla="*/ 806319 h 1437650"/>
                <a:gd name="connsiteX52" fmla="*/ 1815075 w 3688539"/>
                <a:gd name="connsiteY52" fmla="*/ 778870 h 1437650"/>
                <a:gd name="connsiteX53" fmla="*/ 1734443 w 3688539"/>
                <a:gd name="connsiteY53" fmla="*/ 778870 h 1437650"/>
                <a:gd name="connsiteX54" fmla="*/ 1734443 w 3688539"/>
                <a:gd name="connsiteY54" fmla="*/ 723972 h 1437650"/>
                <a:gd name="connsiteX55" fmla="*/ 1710425 w 3688539"/>
                <a:gd name="connsiteY55" fmla="*/ 723972 h 1437650"/>
                <a:gd name="connsiteX56" fmla="*/ 1710425 w 3688539"/>
                <a:gd name="connsiteY56" fmla="*/ 684513 h 1437650"/>
                <a:gd name="connsiteX57" fmla="*/ 1614353 w 3688539"/>
                <a:gd name="connsiteY57" fmla="*/ 684513 h 1437650"/>
                <a:gd name="connsiteX58" fmla="*/ 1614353 w 3688539"/>
                <a:gd name="connsiteY58" fmla="*/ 655349 h 1437650"/>
                <a:gd name="connsiteX59" fmla="*/ 1566317 w 3688539"/>
                <a:gd name="connsiteY59" fmla="*/ 655349 h 1437650"/>
                <a:gd name="connsiteX60" fmla="*/ 1566317 w 3688539"/>
                <a:gd name="connsiteY60" fmla="*/ 638193 h 1437650"/>
                <a:gd name="connsiteX61" fmla="*/ 1501125 w 3688539"/>
                <a:gd name="connsiteY61" fmla="*/ 638193 h 1437650"/>
                <a:gd name="connsiteX62" fmla="*/ 1501125 w 3688539"/>
                <a:gd name="connsiteY62" fmla="*/ 614175 h 1437650"/>
                <a:gd name="connsiteX63" fmla="*/ 1423925 w 3688539"/>
                <a:gd name="connsiteY63" fmla="*/ 614175 h 1437650"/>
                <a:gd name="connsiteX64" fmla="*/ 1423925 w 3688539"/>
                <a:gd name="connsiteY64" fmla="*/ 591873 h 1437650"/>
                <a:gd name="connsiteX65" fmla="*/ 1398191 w 3688539"/>
                <a:gd name="connsiteY65" fmla="*/ 591873 h 1437650"/>
                <a:gd name="connsiteX66" fmla="*/ 1398191 w 3688539"/>
                <a:gd name="connsiteY66" fmla="*/ 576432 h 1437650"/>
                <a:gd name="connsiteX67" fmla="*/ 1369026 w 3688539"/>
                <a:gd name="connsiteY67" fmla="*/ 576432 h 1437650"/>
                <a:gd name="connsiteX68" fmla="*/ 1369026 w 3688539"/>
                <a:gd name="connsiteY68" fmla="*/ 555846 h 1437650"/>
                <a:gd name="connsiteX69" fmla="*/ 1336431 w 3688539"/>
                <a:gd name="connsiteY69" fmla="*/ 555846 h 1437650"/>
                <a:gd name="connsiteX70" fmla="*/ 1336431 w 3688539"/>
                <a:gd name="connsiteY70" fmla="*/ 528396 h 1437650"/>
                <a:gd name="connsiteX71" fmla="*/ 1303835 w 3688539"/>
                <a:gd name="connsiteY71" fmla="*/ 528396 h 1437650"/>
                <a:gd name="connsiteX72" fmla="*/ 1303835 w 3688539"/>
                <a:gd name="connsiteY72" fmla="*/ 495800 h 1437650"/>
                <a:gd name="connsiteX73" fmla="*/ 1271239 w 3688539"/>
                <a:gd name="connsiteY73" fmla="*/ 495800 h 1437650"/>
                <a:gd name="connsiteX74" fmla="*/ 1271239 w 3688539"/>
                <a:gd name="connsiteY74" fmla="*/ 446049 h 1437650"/>
                <a:gd name="connsiteX75" fmla="*/ 1194038 w 3688539"/>
                <a:gd name="connsiteY75" fmla="*/ 446049 h 1437650"/>
                <a:gd name="connsiteX76" fmla="*/ 1194038 w 3688539"/>
                <a:gd name="connsiteY76" fmla="*/ 411737 h 1437650"/>
                <a:gd name="connsiteX77" fmla="*/ 1109975 w 3688539"/>
                <a:gd name="connsiteY77" fmla="*/ 411737 h 1437650"/>
                <a:gd name="connsiteX78" fmla="*/ 1109975 w 3688539"/>
                <a:gd name="connsiteY78" fmla="*/ 398013 h 1437650"/>
                <a:gd name="connsiteX79" fmla="*/ 988169 w 3688539"/>
                <a:gd name="connsiteY79" fmla="*/ 398013 h 1437650"/>
                <a:gd name="connsiteX80" fmla="*/ 988169 w 3688539"/>
                <a:gd name="connsiteY80" fmla="*/ 377426 h 1437650"/>
                <a:gd name="connsiteX81" fmla="*/ 936702 w 3688539"/>
                <a:gd name="connsiteY81" fmla="*/ 377426 h 1437650"/>
                <a:gd name="connsiteX82" fmla="*/ 936702 w 3688539"/>
                <a:gd name="connsiteY82" fmla="*/ 367133 h 1437650"/>
                <a:gd name="connsiteX83" fmla="*/ 916115 w 3688539"/>
                <a:gd name="connsiteY83" fmla="*/ 367133 h 1437650"/>
                <a:gd name="connsiteX84" fmla="*/ 916115 w 3688539"/>
                <a:gd name="connsiteY84" fmla="*/ 343115 h 1437650"/>
                <a:gd name="connsiteX85" fmla="*/ 890382 w 3688539"/>
                <a:gd name="connsiteY85" fmla="*/ 343115 h 1437650"/>
                <a:gd name="connsiteX86" fmla="*/ 890382 w 3688539"/>
                <a:gd name="connsiteY86" fmla="*/ 303656 h 1437650"/>
                <a:gd name="connsiteX87" fmla="*/ 821759 w 3688539"/>
                <a:gd name="connsiteY87" fmla="*/ 303656 h 1437650"/>
                <a:gd name="connsiteX88" fmla="*/ 821759 w 3688539"/>
                <a:gd name="connsiteY88" fmla="*/ 286501 h 1437650"/>
                <a:gd name="connsiteX89" fmla="*/ 789163 w 3688539"/>
                <a:gd name="connsiteY89" fmla="*/ 286501 h 1437650"/>
                <a:gd name="connsiteX90" fmla="*/ 789163 w 3688539"/>
                <a:gd name="connsiteY90" fmla="*/ 265914 h 1437650"/>
                <a:gd name="connsiteX91" fmla="*/ 749705 w 3688539"/>
                <a:gd name="connsiteY91" fmla="*/ 265914 h 1437650"/>
                <a:gd name="connsiteX92" fmla="*/ 749705 w 3688539"/>
                <a:gd name="connsiteY92" fmla="*/ 235034 h 1437650"/>
                <a:gd name="connsiteX93" fmla="*/ 723971 w 3688539"/>
                <a:gd name="connsiteY93" fmla="*/ 235034 h 1437650"/>
                <a:gd name="connsiteX94" fmla="*/ 723971 w 3688539"/>
                <a:gd name="connsiteY94" fmla="*/ 168126 h 1437650"/>
                <a:gd name="connsiteX95" fmla="*/ 681082 w 3688539"/>
                <a:gd name="connsiteY95" fmla="*/ 168126 h 1437650"/>
                <a:gd name="connsiteX96" fmla="*/ 681082 w 3688539"/>
                <a:gd name="connsiteY96" fmla="*/ 123521 h 1437650"/>
                <a:gd name="connsiteX97" fmla="*/ 646770 w 3688539"/>
                <a:gd name="connsiteY97" fmla="*/ 123521 h 1437650"/>
                <a:gd name="connsiteX98" fmla="*/ 646770 w 3688539"/>
                <a:gd name="connsiteY98" fmla="*/ 84063 h 1437650"/>
                <a:gd name="connsiteX99" fmla="*/ 363701 w 3688539"/>
                <a:gd name="connsiteY99" fmla="*/ 84063 h 1437650"/>
                <a:gd name="connsiteX100" fmla="*/ 363701 w 3688539"/>
                <a:gd name="connsiteY100" fmla="*/ 61761 h 1437650"/>
                <a:gd name="connsiteX101" fmla="*/ 271060 w 3688539"/>
                <a:gd name="connsiteY101" fmla="*/ 61761 h 1437650"/>
                <a:gd name="connsiteX102" fmla="*/ 271060 w 3688539"/>
                <a:gd name="connsiteY102" fmla="*/ 46321 h 1437650"/>
                <a:gd name="connsiteX103" fmla="*/ 204153 w 3688539"/>
                <a:gd name="connsiteY103" fmla="*/ 46321 h 1437650"/>
                <a:gd name="connsiteX104" fmla="*/ 204153 w 3688539"/>
                <a:gd name="connsiteY104" fmla="*/ 24018 h 1437650"/>
                <a:gd name="connsiteX105" fmla="*/ 166410 w 3688539"/>
                <a:gd name="connsiteY105" fmla="*/ 24018 h 1437650"/>
                <a:gd name="connsiteX106" fmla="*/ 166410 w 3688539"/>
                <a:gd name="connsiteY106" fmla="*/ 0 h 1437650"/>
                <a:gd name="connsiteX107" fmla="*/ 0 w 3688539"/>
                <a:gd name="connsiteY107" fmla="*/ 0 h 143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3688539" h="1437650">
                  <a:moveTo>
                    <a:pt x="3688539" y="1437650"/>
                  </a:moveTo>
                  <a:lnTo>
                    <a:pt x="3384824" y="1437650"/>
                  </a:lnTo>
                  <a:lnTo>
                    <a:pt x="3384824" y="1406769"/>
                  </a:lnTo>
                  <a:lnTo>
                    <a:pt x="3340219" y="1406769"/>
                  </a:lnTo>
                  <a:lnTo>
                    <a:pt x="3340219" y="1375889"/>
                  </a:lnTo>
                  <a:lnTo>
                    <a:pt x="3208120" y="1375889"/>
                  </a:lnTo>
                  <a:lnTo>
                    <a:pt x="3208120" y="1355302"/>
                  </a:lnTo>
                  <a:lnTo>
                    <a:pt x="3101754" y="1355302"/>
                  </a:lnTo>
                  <a:lnTo>
                    <a:pt x="3101754" y="1339862"/>
                  </a:lnTo>
                  <a:lnTo>
                    <a:pt x="3033131" y="1339862"/>
                  </a:lnTo>
                  <a:lnTo>
                    <a:pt x="3033131" y="1317560"/>
                  </a:lnTo>
                  <a:lnTo>
                    <a:pt x="3000536" y="1317560"/>
                  </a:lnTo>
                  <a:lnTo>
                    <a:pt x="3000536" y="1302119"/>
                  </a:lnTo>
                  <a:lnTo>
                    <a:pt x="2938775" y="1302119"/>
                  </a:lnTo>
                  <a:lnTo>
                    <a:pt x="2938775" y="1272955"/>
                  </a:lnTo>
                  <a:lnTo>
                    <a:pt x="2806676" y="1272955"/>
                  </a:lnTo>
                  <a:lnTo>
                    <a:pt x="2806676" y="1259230"/>
                  </a:lnTo>
                  <a:lnTo>
                    <a:pt x="2789520" y="1259230"/>
                  </a:lnTo>
                  <a:lnTo>
                    <a:pt x="2789520" y="1240359"/>
                  </a:lnTo>
                  <a:lnTo>
                    <a:pt x="2708888" y="1240359"/>
                  </a:lnTo>
                  <a:lnTo>
                    <a:pt x="2708888" y="1218056"/>
                  </a:lnTo>
                  <a:lnTo>
                    <a:pt x="2693448" y="1218056"/>
                  </a:lnTo>
                  <a:lnTo>
                    <a:pt x="2693448" y="1194038"/>
                  </a:lnTo>
                  <a:lnTo>
                    <a:pt x="2660852" y="1194038"/>
                  </a:lnTo>
                  <a:lnTo>
                    <a:pt x="2660852" y="1178598"/>
                  </a:lnTo>
                  <a:lnTo>
                    <a:pt x="2609385" y="1178598"/>
                  </a:lnTo>
                  <a:lnTo>
                    <a:pt x="2609385" y="1161443"/>
                  </a:lnTo>
                  <a:lnTo>
                    <a:pt x="2554487" y="1161443"/>
                  </a:lnTo>
                  <a:lnTo>
                    <a:pt x="2554487" y="1142571"/>
                  </a:lnTo>
                  <a:lnTo>
                    <a:pt x="2533900" y="1142571"/>
                  </a:lnTo>
                  <a:lnTo>
                    <a:pt x="2533900" y="1103113"/>
                  </a:lnTo>
                  <a:lnTo>
                    <a:pt x="2506451" y="1103113"/>
                  </a:lnTo>
                  <a:lnTo>
                    <a:pt x="2506451" y="1080811"/>
                  </a:lnTo>
                  <a:lnTo>
                    <a:pt x="2437828" y="1080811"/>
                  </a:lnTo>
                  <a:lnTo>
                    <a:pt x="2437828" y="1060224"/>
                  </a:lnTo>
                  <a:lnTo>
                    <a:pt x="2267986" y="1060224"/>
                  </a:lnTo>
                  <a:lnTo>
                    <a:pt x="2267986" y="1024197"/>
                  </a:lnTo>
                  <a:lnTo>
                    <a:pt x="2190786" y="1024197"/>
                  </a:lnTo>
                  <a:lnTo>
                    <a:pt x="2190786" y="1001894"/>
                  </a:lnTo>
                  <a:lnTo>
                    <a:pt x="2147896" y="1001894"/>
                  </a:lnTo>
                  <a:lnTo>
                    <a:pt x="2147896" y="983023"/>
                  </a:lnTo>
                  <a:lnTo>
                    <a:pt x="2113585" y="983023"/>
                  </a:lnTo>
                  <a:lnTo>
                    <a:pt x="2113585" y="960721"/>
                  </a:lnTo>
                  <a:lnTo>
                    <a:pt x="2034668" y="960721"/>
                  </a:lnTo>
                  <a:lnTo>
                    <a:pt x="2034668" y="936703"/>
                  </a:lnTo>
                  <a:lnTo>
                    <a:pt x="1950605" y="936703"/>
                  </a:lnTo>
                  <a:lnTo>
                    <a:pt x="1950605" y="893813"/>
                  </a:lnTo>
                  <a:lnTo>
                    <a:pt x="1899138" y="893813"/>
                  </a:lnTo>
                  <a:lnTo>
                    <a:pt x="1899138" y="854355"/>
                  </a:lnTo>
                  <a:lnTo>
                    <a:pt x="1845955" y="854355"/>
                  </a:lnTo>
                  <a:lnTo>
                    <a:pt x="1845955" y="806319"/>
                  </a:lnTo>
                  <a:lnTo>
                    <a:pt x="1815075" y="806319"/>
                  </a:lnTo>
                  <a:lnTo>
                    <a:pt x="1815075" y="778870"/>
                  </a:lnTo>
                  <a:lnTo>
                    <a:pt x="1734443" y="778870"/>
                  </a:lnTo>
                  <a:lnTo>
                    <a:pt x="1734443" y="723972"/>
                  </a:lnTo>
                  <a:lnTo>
                    <a:pt x="1710425" y="723972"/>
                  </a:lnTo>
                  <a:lnTo>
                    <a:pt x="1710425" y="684513"/>
                  </a:lnTo>
                  <a:lnTo>
                    <a:pt x="1614353" y="684513"/>
                  </a:lnTo>
                  <a:lnTo>
                    <a:pt x="1614353" y="655349"/>
                  </a:lnTo>
                  <a:lnTo>
                    <a:pt x="1566317" y="655349"/>
                  </a:lnTo>
                  <a:lnTo>
                    <a:pt x="1566317" y="638193"/>
                  </a:lnTo>
                  <a:lnTo>
                    <a:pt x="1501125" y="638193"/>
                  </a:lnTo>
                  <a:lnTo>
                    <a:pt x="1501125" y="614175"/>
                  </a:lnTo>
                  <a:lnTo>
                    <a:pt x="1423925" y="614175"/>
                  </a:lnTo>
                  <a:lnTo>
                    <a:pt x="1423925" y="591873"/>
                  </a:lnTo>
                  <a:lnTo>
                    <a:pt x="1398191" y="591873"/>
                  </a:lnTo>
                  <a:lnTo>
                    <a:pt x="1398191" y="576432"/>
                  </a:lnTo>
                  <a:lnTo>
                    <a:pt x="1369026" y="576432"/>
                  </a:lnTo>
                  <a:lnTo>
                    <a:pt x="1369026" y="555846"/>
                  </a:lnTo>
                  <a:lnTo>
                    <a:pt x="1336431" y="555846"/>
                  </a:lnTo>
                  <a:lnTo>
                    <a:pt x="1336431" y="528396"/>
                  </a:lnTo>
                  <a:lnTo>
                    <a:pt x="1303835" y="528396"/>
                  </a:lnTo>
                  <a:lnTo>
                    <a:pt x="1303835" y="495800"/>
                  </a:lnTo>
                  <a:lnTo>
                    <a:pt x="1271239" y="495800"/>
                  </a:lnTo>
                  <a:lnTo>
                    <a:pt x="1271239" y="446049"/>
                  </a:lnTo>
                  <a:lnTo>
                    <a:pt x="1194038" y="446049"/>
                  </a:lnTo>
                  <a:lnTo>
                    <a:pt x="1194038" y="411737"/>
                  </a:lnTo>
                  <a:lnTo>
                    <a:pt x="1109975" y="411737"/>
                  </a:lnTo>
                  <a:lnTo>
                    <a:pt x="1109975" y="398013"/>
                  </a:lnTo>
                  <a:lnTo>
                    <a:pt x="988169" y="398013"/>
                  </a:lnTo>
                  <a:lnTo>
                    <a:pt x="988169" y="377426"/>
                  </a:lnTo>
                  <a:lnTo>
                    <a:pt x="936702" y="377426"/>
                  </a:lnTo>
                  <a:lnTo>
                    <a:pt x="936702" y="367133"/>
                  </a:lnTo>
                  <a:lnTo>
                    <a:pt x="916115" y="367133"/>
                  </a:lnTo>
                  <a:lnTo>
                    <a:pt x="916115" y="343115"/>
                  </a:lnTo>
                  <a:lnTo>
                    <a:pt x="890382" y="343115"/>
                  </a:lnTo>
                  <a:lnTo>
                    <a:pt x="890382" y="303656"/>
                  </a:lnTo>
                  <a:lnTo>
                    <a:pt x="821759" y="303656"/>
                  </a:lnTo>
                  <a:lnTo>
                    <a:pt x="821759" y="286501"/>
                  </a:lnTo>
                  <a:lnTo>
                    <a:pt x="789163" y="286501"/>
                  </a:lnTo>
                  <a:lnTo>
                    <a:pt x="789163" y="265914"/>
                  </a:lnTo>
                  <a:lnTo>
                    <a:pt x="749705" y="265914"/>
                  </a:lnTo>
                  <a:lnTo>
                    <a:pt x="749705" y="235034"/>
                  </a:lnTo>
                  <a:lnTo>
                    <a:pt x="723971" y="235034"/>
                  </a:lnTo>
                  <a:lnTo>
                    <a:pt x="723971" y="168126"/>
                  </a:lnTo>
                  <a:lnTo>
                    <a:pt x="681082" y="168126"/>
                  </a:lnTo>
                  <a:lnTo>
                    <a:pt x="681082" y="123521"/>
                  </a:lnTo>
                  <a:lnTo>
                    <a:pt x="646770" y="123521"/>
                  </a:lnTo>
                  <a:lnTo>
                    <a:pt x="646770" y="84063"/>
                  </a:lnTo>
                  <a:lnTo>
                    <a:pt x="363701" y="84063"/>
                  </a:lnTo>
                  <a:lnTo>
                    <a:pt x="363701" y="61761"/>
                  </a:lnTo>
                  <a:lnTo>
                    <a:pt x="271060" y="61761"/>
                  </a:lnTo>
                  <a:lnTo>
                    <a:pt x="271060" y="46321"/>
                  </a:lnTo>
                  <a:lnTo>
                    <a:pt x="204153" y="46321"/>
                  </a:lnTo>
                  <a:lnTo>
                    <a:pt x="204153" y="24018"/>
                  </a:lnTo>
                  <a:lnTo>
                    <a:pt x="166410" y="24018"/>
                  </a:lnTo>
                  <a:lnTo>
                    <a:pt x="166410" y="0"/>
                  </a:lnTo>
                  <a:lnTo>
                    <a:pt x="0" y="0"/>
                  </a:lnTo>
                </a:path>
              </a:pathLst>
            </a:custGeom>
            <a:noFill/>
            <a:ln w="28575">
              <a:solidFill>
                <a:schemeClr val="accent3">
                  <a:lumMod val="60000"/>
                  <a:lumOff val="40000"/>
                </a:schemeClr>
              </a:solidFill>
              <a:miter lim="800000"/>
              <a:headEnd/>
              <a:tailEnd/>
            </a:ln>
          </p:spPr>
          <p:txBody>
            <a:bodyPr rtlCol="0" anchor="ctr"/>
            <a:lstStyle/>
            <a:p>
              <a:pPr algn="ctr"/>
              <a:endParaRPr lang="en-US" dirty="0"/>
            </a:p>
          </p:txBody>
        </p:sp>
        <p:sp>
          <p:nvSpPr>
            <p:cNvPr id="497" name="Freeform: Shape 496">
              <a:extLst>
                <a:ext uri="{FF2B5EF4-FFF2-40B4-BE49-F238E27FC236}">
                  <a16:creationId xmlns:a16="http://schemas.microsoft.com/office/drawing/2014/main" id="{0C5F24F3-87B3-A2E2-FF77-30C465E581E6}"/>
                </a:ext>
              </a:extLst>
            </p:cNvPr>
            <p:cNvSpPr/>
            <p:nvPr/>
          </p:nvSpPr>
          <p:spPr bwMode="auto">
            <a:xfrm>
              <a:off x="5121897" y="3267959"/>
              <a:ext cx="4097517" cy="273377"/>
            </a:xfrm>
            <a:custGeom>
              <a:avLst/>
              <a:gdLst>
                <a:gd name="connsiteX0" fmla="*/ 0 w 4097517"/>
                <a:gd name="connsiteY0" fmla="*/ 0 h 273377"/>
                <a:gd name="connsiteX1" fmla="*/ 75414 w 4097517"/>
                <a:gd name="connsiteY1" fmla="*/ 0 h 273377"/>
                <a:gd name="connsiteX2" fmla="*/ 75414 w 4097517"/>
                <a:gd name="connsiteY2" fmla="*/ 47134 h 273377"/>
                <a:gd name="connsiteX3" fmla="*/ 395926 w 4097517"/>
                <a:gd name="connsiteY3" fmla="*/ 47134 h 273377"/>
                <a:gd name="connsiteX4" fmla="*/ 395926 w 4097517"/>
                <a:gd name="connsiteY4" fmla="*/ 69130 h 273377"/>
                <a:gd name="connsiteX5" fmla="*/ 751002 w 4097517"/>
                <a:gd name="connsiteY5" fmla="*/ 69130 h 273377"/>
                <a:gd name="connsiteX6" fmla="*/ 751002 w 4097517"/>
                <a:gd name="connsiteY6" fmla="*/ 91126 h 273377"/>
                <a:gd name="connsiteX7" fmla="*/ 980388 w 4097517"/>
                <a:gd name="connsiteY7" fmla="*/ 91126 h 273377"/>
                <a:gd name="connsiteX8" fmla="*/ 980388 w 4097517"/>
                <a:gd name="connsiteY8" fmla="*/ 109979 h 273377"/>
                <a:gd name="connsiteX9" fmla="*/ 1184635 w 4097517"/>
                <a:gd name="connsiteY9" fmla="*/ 109979 h 273377"/>
                <a:gd name="connsiteX10" fmla="*/ 1184635 w 4097517"/>
                <a:gd name="connsiteY10" fmla="*/ 131975 h 273377"/>
                <a:gd name="connsiteX11" fmla="*/ 2095893 w 4097517"/>
                <a:gd name="connsiteY11" fmla="*/ 131975 h 273377"/>
                <a:gd name="connsiteX12" fmla="*/ 2095893 w 4097517"/>
                <a:gd name="connsiteY12" fmla="*/ 147686 h 273377"/>
                <a:gd name="connsiteX13" fmla="*/ 2579802 w 4097517"/>
                <a:gd name="connsiteY13" fmla="*/ 147686 h 273377"/>
                <a:gd name="connsiteX14" fmla="*/ 2579802 w 4097517"/>
                <a:gd name="connsiteY14" fmla="*/ 147686 h 273377"/>
                <a:gd name="connsiteX15" fmla="*/ 2579802 w 4097517"/>
                <a:gd name="connsiteY15" fmla="*/ 169682 h 273377"/>
                <a:gd name="connsiteX16" fmla="*/ 3311950 w 4097517"/>
                <a:gd name="connsiteY16" fmla="*/ 169682 h 273377"/>
                <a:gd name="connsiteX17" fmla="*/ 3311950 w 4097517"/>
                <a:gd name="connsiteY17" fmla="*/ 210532 h 273377"/>
                <a:gd name="connsiteX18" fmla="*/ 3579043 w 4097517"/>
                <a:gd name="connsiteY18" fmla="*/ 210532 h 273377"/>
                <a:gd name="connsiteX19" fmla="*/ 3579043 w 4097517"/>
                <a:gd name="connsiteY19" fmla="*/ 273377 h 273377"/>
                <a:gd name="connsiteX20" fmla="*/ 4097517 w 4097517"/>
                <a:gd name="connsiteY20" fmla="*/ 273377 h 2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97517" h="273377">
                  <a:moveTo>
                    <a:pt x="0" y="0"/>
                  </a:moveTo>
                  <a:lnTo>
                    <a:pt x="75414" y="0"/>
                  </a:lnTo>
                  <a:lnTo>
                    <a:pt x="75414" y="47134"/>
                  </a:lnTo>
                  <a:lnTo>
                    <a:pt x="395926" y="47134"/>
                  </a:lnTo>
                  <a:lnTo>
                    <a:pt x="395926" y="69130"/>
                  </a:lnTo>
                  <a:lnTo>
                    <a:pt x="751002" y="69130"/>
                  </a:lnTo>
                  <a:lnTo>
                    <a:pt x="751002" y="91126"/>
                  </a:lnTo>
                  <a:lnTo>
                    <a:pt x="980388" y="91126"/>
                  </a:lnTo>
                  <a:lnTo>
                    <a:pt x="980388" y="109979"/>
                  </a:lnTo>
                  <a:lnTo>
                    <a:pt x="1184635" y="109979"/>
                  </a:lnTo>
                  <a:lnTo>
                    <a:pt x="1184635" y="131975"/>
                  </a:lnTo>
                  <a:lnTo>
                    <a:pt x="2095893" y="131975"/>
                  </a:lnTo>
                  <a:lnTo>
                    <a:pt x="2095893" y="147686"/>
                  </a:lnTo>
                  <a:lnTo>
                    <a:pt x="2579802" y="147686"/>
                  </a:lnTo>
                  <a:lnTo>
                    <a:pt x="2579802" y="147686"/>
                  </a:lnTo>
                  <a:lnTo>
                    <a:pt x="2579802" y="169682"/>
                  </a:lnTo>
                  <a:lnTo>
                    <a:pt x="3311950" y="169682"/>
                  </a:lnTo>
                  <a:lnTo>
                    <a:pt x="3311950" y="210532"/>
                  </a:lnTo>
                  <a:lnTo>
                    <a:pt x="3579043" y="210532"/>
                  </a:lnTo>
                  <a:lnTo>
                    <a:pt x="3579043" y="273377"/>
                  </a:lnTo>
                  <a:lnTo>
                    <a:pt x="4097517" y="273377"/>
                  </a:lnTo>
                </a:path>
              </a:pathLst>
            </a:custGeom>
            <a:noFill/>
            <a:ln w="28575">
              <a:solidFill>
                <a:schemeClr val="accent3">
                  <a:lumMod val="60000"/>
                  <a:lumOff val="40000"/>
                </a:schemeClr>
              </a:solidFill>
              <a:miter lim="800000"/>
              <a:headEnd/>
              <a:tailEnd/>
            </a:ln>
          </p:spPr>
          <p:txBody>
            <a:bodyPr rtlCol="0" anchor="ctr"/>
            <a:lstStyle/>
            <a:p>
              <a:pPr algn="ctr"/>
              <a:endParaRPr lang="en-US" dirty="0"/>
            </a:p>
          </p:txBody>
        </p:sp>
      </p:grpSp>
      <p:grpSp>
        <p:nvGrpSpPr>
          <p:cNvPr id="510" name="Group 509">
            <a:extLst>
              <a:ext uri="{FF2B5EF4-FFF2-40B4-BE49-F238E27FC236}">
                <a16:creationId xmlns:a16="http://schemas.microsoft.com/office/drawing/2014/main" id="{F55BCE3E-7057-2D6B-5B02-138665F70282}"/>
              </a:ext>
            </a:extLst>
          </p:cNvPr>
          <p:cNvGrpSpPr/>
          <p:nvPr/>
        </p:nvGrpSpPr>
        <p:grpSpPr>
          <a:xfrm>
            <a:off x="2261132" y="1591922"/>
            <a:ext cx="6879559" cy="321100"/>
            <a:chOff x="2374420" y="1862839"/>
            <a:chExt cx="6879559" cy="321100"/>
          </a:xfrm>
        </p:grpSpPr>
        <p:cxnSp>
          <p:nvCxnSpPr>
            <p:cNvPr id="344" name="Straight Connector 343">
              <a:extLst>
                <a:ext uri="{FF2B5EF4-FFF2-40B4-BE49-F238E27FC236}">
                  <a16:creationId xmlns:a16="http://schemas.microsoft.com/office/drawing/2014/main" id="{B5BEB39A-2FBC-6E15-139B-AEB25E38C471}"/>
                </a:ext>
              </a:extLst>
            </p:cNvPr>
            <p:cNvCxnSpPr/>
            <p:nvPr/>
          </p:nvCxnSpPr>
          <p:spPr bwMode="auto">
            <a:xfrm>
              <a:off x="6328281" y="2058220"/>
              <a:ext cx="0" cy="66322"/>
            </a:xfrm>
            <a:prstGeom prst="line">
              <a:avLst/>
            </a:prstGeom>
            <a:noFill/>
            <a:ln w="1905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8652CEB3-60B6-8B86-BE41-B13260D87ED9}"/>
                </a:ext>
              </a:extLst>
            </p:cNvPr>
            <p:cNvCxnSpPr/>
            <p:nvPr/>
          </p:nvCxnSpPr>
          <p:spPr bwMode="auto">
            <a:xfrm>
              <a:off x="6226772" y="2058220"/>
              <a:ext cx="0" cy="66322"/>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C82A4679-4297-7F9F-59E6-E278E603CDC6}"/>
                </a:ext>
              </a:extLst>
            </p:cNvPr>
            <p:cNvCxnSpPr/>
            <p:nvPr/>
          </p:nvCxnSpPr>
          <p:spPr bwMode="auto">
            <a:xfrm>
              <a:off x="6209226" y="2058220"/>
              <a:ext cx="0" cy="66322"/>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456C068C-B43D-8753-DD1A-7CD30E5EBBB2}"/>
                </a:ext>
              </a:extLst>
            </p:cNvPr>
            <p:cNvCxnSpPr/>
            <p:nvPr/>
          </p:nvCxnSpPr>
          <p:spPr bwMode="auto">
            <a:xfrm>
              <a:off x="6045675" y="2042510"/>
              <a:ext cx="0" cy="66322"/>
            </a:xfrm>
            <a:prstGeom prst="line">
              <a:avLst/>
            </a:prstGeom>
            <a:noFill/>
            <a:ln w="1905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825C50F8-9EC4-010C-32B8-FCDF51D0D3F7}"/>
                </a:ext>
              </a:extLst>
            </p:cNvPr>
            <p:cNvCxnSpPr/>
            <p:nvPr/>
          </p:nvCxnSpPr>
          <p:spPr bwMode="auto">
            <a:xfrm>
              <a:off x="5800647" y="2042510"/>
              <a:ext cx="0" cy="66322"/>
            </a:xfrm>
            <a:prstGeom prst="line">
              <a:avLst/>
            </a:prstGeom>
            <a:noFill/>
            <a:ln w="1905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67C8747D-7F66-5DB6-8FB9-86B4740B7743}"/>
                </a:ext>
              </a:extLst>
            </p:cNvPr>
            <p:cNvCxnSpPr/>
            <p:nvPr/>
          </p:nvCxnSpPr>
          <p:spPr bwMode="auto">
            <a:xfrm>
              <a:off x="5093876" y="2002719"/>
              <a:ext cx="0" cy="66322"/>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7EBD7B1-8781-A519-55D1-34B39232E4E2}"/>
                </a:ext>
              </a:extLst>
            </p:cNvPr>
            <p:cNvCxnSpPr/>
            <p:nvPr/>
          </p:nvCxnSpPr>
          <p:spPr bwMode="auto">
            <a:xfrm>
              <a:off x="4184049" y="1966542"/>
              <a:ext cx="0" cy="66322"/>
            </a:xfrm>
            <a:prstGeom prst="line">
              <a:avLst/>
            </a:prstGeom>
            <a:noFill/>
            <a:ln w="12700"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D53FC20C-C5D3-B86F-D576-8F2357924B79}"/>
                </a:ext>
              </a:extLst>
            </p:cNvPr>
            <p:cNvCxnSpPr/>
            <p:nvPr/>
          </p:nvCxnSpPr>
          <p:spPr bwMode="auto">
            <a:xfrm>
              <a:off x="3905837" y="1954484"/>
              <a:ext cx="0" cy="66322"/>
            </a:xfrm>
            <a:prstGeom prst="line">
              <a:avLst/>
            </a:prstGeom>
            <a:noFill/>
            <a:ln w="12700"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376C6DEC-0F74-52F0-D9D6-1E908B170C55}"/>
                </a:ext>
              </a:extLst>
            </p:cNvPr>
            <p:cNvCxnSpPr/>
            <p:nvPr/>
          </p:nvCxnSpPr>
          <p:spPr bwMode="auto">
            <a:xfrm>
              <a:off x="2652632" y="1891779"/>
              <a:ext cx="0" cy="66322"/>
            </a:xfrm>
            <a:prstGeom prst="line">
              <a:avLst/>
            </a:prstGeom>
            <a:noFill/>
            <a:ln w="12700"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9E6DCBFB-7B41-7B48-7518-EDC958C55924}"/>
                </a:ext>
              </a:extLst>
            </p:cNvPr>
            <p:cNvCxnSpPr/>
            <p:nvPr/>
          </p:nvCxnSpPr>
          <p:spPr bwMode="auto">
            <a:xfrm>
              <a:off x="2374420" y="1862839"/>
              <a:ext cx="0" cy="66322"/>
            </a:xfrm>
            <a:prstGeom prst="line">
              <a:avLst/>
            </a:prstGeom>
            <a:noFill/>
            <a:ln w="12700"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AB5DD53D-A1A2-BC6D-98AC-BEB8DC794261}"/>
                </a:ext>
              </a:extLst>
            </p:cNvPr>
            <p:cNvCxnSpPr/>
            <p:nvPr/>
          </p:nvCxnSpPr>
          <p:spPr bwMode="auto">
            <a:xfrm>
              <a:off x="7083996" y="2087605"/>
              <a:ext cx="0" cy="66322"/>
            </a:xfrm>
            <a:prstGeom prst="line">
              <a:avLst/>
            </a:prstGeom>
            <a:noFill/>
            <a:ln w="19050" cap="flat" cmpd="sng" algn="ctr">
              <a:solidFill>
                <a:schemeClr val="accent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7F183C0B-CDCB-D1E4-999D-EB9ACAF1A194}"/>
                </a:ext>
              </a:extLst>
            </p:cNvPr>
            <p:cNvCxnSpPr/>
            <p:nvPr/>
          </p:nvCxnSpPr>
          <p:spPr bwMode="auto">
            <a:xfrm>
              <a:off x="7167513" y="2083262"/>
              <a:ext cx="0" cy="66322"/>
            </a:xfrm>
            <a:prstGeom prst="line">
              <a:avLst/>
            </a:prstGeom>
            <a:noFill/>
            <a:ln w="19050" cap="flat" cmpd="sng" algn="ctr">
              <a:solidFill>
                <a:schemeClr val="accent1"/>
              </a:solidFill>
              <a:prstDash val="solid"/>
              <a:round/>
              <a:headEnd type="none" w="med" len="med"/>
              <a:tailEnd type="none" w="med" len="med"/>
            </a:ln>
            <a:effectLst/>
          </p:spPr>
        </p:cxnSp>
        <p:sp>
          <p:nvSpPr>
            <p:cNvPr id="501" name="Rectangle 500">
              <a:extLst>
                <a:ext uri="{FF2B5EF4-FFF2-40B4-BE49-F238E27FC236}">
                  <a16:creationId xmlns:a16="http://schemas.microsoft.com/office/drawing/2014/main" id="{A51F8EEC-B609-BA32-0B03-3335B33E5B99}"/>
                </a:ext>
              </a:extLst>
            </p:cNvPr>
            <p:cNvSpPr/>
            <p:nvPr/>
          </p:nvSpPr>
          <p:spPr bwMode="auto">
            <a:xfrm>
              <a:off x="7388273" y="2121100"/>
              <a:ext cx="1865706" cy="6283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2" name="Rectangle 501">
              <a:extLst>
                <a:ext uri="{FF2B5EF4-FFF2-40B4-BE49-F238E27FC236}">
                  <a16:creationId xmlns:a16="http://schemas.microsoft.com/office/drawing/2014/main" id="{EF3DE941-6B09-DDF8-4031-4816BD251EB4}"/>
                </a:ext>
              </a:extLst>
            </p:cNvPr>
            <p:cNvSpPr/>
            <p:nvPr/>
          </p:nvSpPr>
          <p:spPr bwMode="auto">
            <a:xfrm>
              <a:off x="7316624" y="2100723"/>
              <a:ext cx="97573" cy="6283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11" name="Group 510">
            <a:extLst>
              <a:ext uri="{FF2B5EF4-FFF2-40B4-BE49-F238E27FC236}">
                <a16:creationId xmlns:a16="http://schemas.microsoft.com/office/drawing/2014/main" id="{5600C395-C031-01F9-68A7-283BBA12B905}"/>
              </a:ext>
            </a:extLst>
          </p:cNvPr>
          <p:cNvGrpSpPr/>
          <p:nvPr/>
        </p:nvGrpSpPr>
        <p:grpSpPr>
          <a:xfrm>
            <a:off x="2754625" y="1610751"/>
            <a:ext cx="6383490" cy="430548"/>
            <a:chOff x="2867913" y="1881668"/>
            <a:chExt cx="6383490" cy="430548"/>
          </a:xfrm>
        </p:grpSpPr>
        <p:cxnSp>
          <p:nvCxnSpPr>
            <p:cNvPr id="239" name="Straight Connector 238">
              <a:extLst>
                <a:ext uri="{FF2B5EF4-FFF2-40B4-BE49-F238E27FC236}">
                  <a16:creationId xmlns:a16="http://schemas.microsoft.com/office/drawing/2014/main" id="{78B4441E-74DB-D2A7-AA36-62F69A9E6D00}"/>
                </a:ext>
              </a:extLst>
            </p:cNvPr>
            <p:cNvCxnSpPr/>
            <p:nvPr/>
          </p:nvCxnSpPr>
          <p:spPr bwMode="auto">
            <a:xfrm>
              <a:off x="2867913" y="1881668"/>
              <a:ext cx="0" cy="66322"/>
            </a:xfrm>
            <a:prstGeom prst="line">
              <a:avLst/>
            </a:prstGeom>
            <a:noFill/>
            <a:ln w="12700"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705DB17D-E559-4244-7A38-F8C3B60AFE6E}"/>
                </a:ext>
              </a:extLst>
            </p:cNvPr>
            <p:cNvCxnSpPr/>
            <p:nvPr/>
          </p:nvCxnSpPr>
          <p:spPr bwMode="auto">
            <a:xfrm>
              <a:off x="3194217" y="1969848"/>
              <a:ext cx="0" cy="66322"/>
            </a:xfrm>
            <a:prstGeom prst="line">
              <a:avLst/>
            </a:prstGeom>
            <a:noFill/>
            <a:ln w="12700"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F24274E9-6059-21BC-17CC-C8CD7C7940AF}"/>
                </a:ext>
              </a:extLst>
            </p:cNvPr>
            <p:cNvCxnSpPr/>
            <p:nvPr/>
          </p:nvCxnSpPr>
          <p:spPr bwMode="auto">
            <a:xfrm>
              <a:off x="3259478" y="1969848"/>
              <a:ext cx="0" cy="66322"/>
            </a:xfrm>
            <a:prstGeom prst="line">
              <a:avLst/>
            </a:prstGeom>
            <a:noFill/>
            <a:ln w="12700"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76F1F7D2-D4F3-F29B-A61A-D0C7519D5F30}"/>
                </a:ext>
              </a:extLst>
            </p:cNvPr>
            <p:cNvCxnSpPr/>
            <p:nvPr/>
          </p:nvCxnSpPr>
          <p:spPr bwMode="auto">
            <a:xfrm>
              <a:off x="4974860" y="2078069"/>
              <a:ext cx="0" cy="66322"/>
            </a:xfrm>
            <a:prstGeom prst="line">
              <a:avLst/>
            </a:prstGeom>
            <a:noFill/>
            <a:ln w="12700"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DAE33902-C2DB-5B37-7AEA-B3F742374AA1}"/>
                </a:ext>
              </a:extLst>
            </p:cNvPr>
            <p:cNvCxnSpPr/>
            <p:nvPr/>
          </p:nvCxnSpPr>
          <p:spPr bwMode="auto">
            <a:xfrm>
              <a:off x="4979188" y="2078069"/>
              <a:ext cx="0" cy="66322"/>
            </a:xfrm>
            <a:prstGeom prst="line">
              <a:avLst/>
            </a:prstGeom>
            <a:noFill/>
            <a:ln w="12700"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5271AFAB-F64B-5CD6-C4B5-276E1720D9E0}"/>
                </a:ext>
              </a:extLst>
            </p:cNvPr>
            <p:cNvCxnSpPr/>
            <p:nvPr/>
          </p:nvCxnSpPr>
          <p:spPr bwMode="auto">
            <a:xfrm>
              <a:off x="7353075" y="2180845"/>
              <a:ext cx="0" cy="66322"/>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9F6F13F9-4B19-0D10-57B1-76264854750B}"/>
                </a:ext>
              </a:extLst>
            </p:cNvPr>
            <p:cNvCxnSpPr/>
            <p:nvPr/>
          </p:nvCxnSpPr>
          <p:spPr bwMode="auto">
            <a:xfrm>
              <a:off x="5634622" y="2091713"/>
              <a:ext cx="0" cy="66322"/>
            </a:xfrm>
            <a:prstGeom prst="line">
              <a:avLst/>
            </a:prstGeom>
            <a:noFill/>
            <a:ln w="12700" cap="flat" cmpd="sng" algn="ctr">
              <a:solidFill>
                <a:schemeClr val="accent3"/>
              </a:solidFill>
              <a:prstDash val="solid"/>
              <a:round/>
              <a:headEnd type="none" w="med" len="med"/>
              <a:tailEnd type="none" w="med" len="med"/>
            </a:ln>
            <a:effectLst/>
          </p:spPr>
        </p:cxnSp>
        <p:sp>
          <p:nvSpPr>
            <p:cNvPr id="503" name="Rectangle 502">
              <a:extLst>
                <a:ext uri="{FF2B5EF4-FFF2-40B4-BE49-F238E27FC236}">
                  <a16:creationId xmlns:a16="http://schemas.microsoft.com/office/drawing/2014/main" id="{B02FE2F5-CA61-FC27-7E03-8BD455131D74}"/>
                </a:ext>
              </a:extLst>
            </p:cNvPr>
            <p:cNvSpPr/>
            <p:nvPr/>
          </p:nvSpPr>
          <p:spPr bwMode="auto">
            <a:xfrm>
              <a:off x="7365857" y="2204237"/>
              <a:ext cx="60506" cy="6283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4" name="Rectangle 503">
              <a:extLst>
                <a:ext uri="{FF2B5EF4-FFF2-40B4-BE49-F238E27FC236}">
                  <a16:creationId xmlns:a16="http://schemas.microsoft.com/office/drawing/2014/main" id="{1EAF23EE-BA5C-A130-AEBC-50A82F0DAADB}"/>
                </a:ext>
              </a:extLst>
            </p:cNvPr>
            <p:cNvSpPr/>
            <p:nvPr/>
          </p:nvSpPr>
          <p:spPr bwMode="auto">
            <a:xfrm>
              <a:off x="7425591" y="2207216"/>
              <a:ext cx="60506" cy="6283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5" name="Rectangle 504">
              <a:extLst>
                <a:ext uri="{FF2B5EF4-FFF2-40B4-BE49-F238E27FC236}">
                  <a16:creationId xmlns:a16="http://schemas.microsoft.com/office/drawing/2014/main" id="{D9149C99-3B99-817F-74C6-7F286EBE402F}"/>
                </a:ext>
              </a:extLst>
            </p:cNvPr>
            <p:cNvSpPr/>
            <p:nvPr/>
          </p:nvSpPr>
          <p:spPr bwMode="auto">
            <a:xfrm>
              <a:off x="7481026" y="2235656"/>
              <a:ext cx="348065" cy="6283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6" name="Rectangle 505">
              <a:extLst>
                <a:ext uri="{FF2B5EF4-FFF2-40B4-BE49-F238E27FC236}">
                  <a16:creationId xmlns:a16="http://schemas.microsoft.com/office/drawing/2014/main" id="{E389AF9C-CB45-1095-3DA6-211A421C7E59}"/>
                </a:ext>
              </a:extLst>
            </p:cNvPr>
            <p:cNvSpPr/>
            <p:nvPr/>
          </p:nvSpPr>
          <p:spPr bwMode="auto">
            <a:xfrm>
              <a:off x="7803908" y="2249377"/>
              <a:ext cx="1302037" cy="6283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07" name="Straight Connector 506">
              <a:extLst>
                <a:ext uri="{FF2B5EF4-FFF2-40B4-BE49-F238E27FC236}">
                  <a16:creationId xmlns:a16="http://schemas.microsoft.com/office/drawing/2014/main" id="{6A0EEF15-5952-C9DF-E592-B08EC2CCD8B9}"/>
                </a:ext>
              </a:extLst>
            </p:cNvPr>
            <p:cNvCxnSpPr/>
            <p:nvPr/>
          </p:nvCxnSpPr>
          <p:spPr bwMode="auto">
            <a:xfrm>
              <a:off x="9143668" y="2243384"/>
              <a:ext cx="0" cy="66322"/>
            </a:xfrm>
            <a:prstGeom prst="line">
              <a:avLst/>
            </a:prstGeom>
            <a:noFill/>
            <a:ln w="38100"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2F112999-CED3-AAAC-8017-FF357AA88378}"/>
                </a:ext>
              </a:extLst>
            </p:cNvPr>
            <p:cNvCxnSpPr/>
            <p:nvPr/>
          </p:nvCxnSpPr>
          <p:spPr bwMode="auto">
            <a:xfrm>
              <a:off x="9251403" y="2243384"/>
              <a:ext cx="0" cy="66322"/>
            </a:xfrm>
            <a:prstGeom prst="line">
              <a:avLst/>
            </a:prstGeom>
            <a:noFill/>
            <a:ln w="12700" cap="flat" cmpd="sng" algn="ctr">
              <a:solidFill>
                <a:schemeClr val="accent3"/>
              </a:solidFill>
              <a:prstDash val="solid"/>
              <a:round/>
              <a:headEnd type="none" w="med" len="med"/>
              <a:tailEnd type="none" w="med" len="med"/>
            </a:ln>
            <a:effectLst/>
          </p:spPr>
        </p:cxnSp>
      </p:grpSp>
      <p:grpSp>
        <p:nvGrpSpPr>
          <p:cNvPr id="522" name="Group 521">
            <a:extLst>
              <a:ext uri="{FF2B5EF4-FFF2-40B4-BE49-F238E27FC236}">
                <a16:creationId xmlns:a16="http://schemas.microsoft.com/office/drawing/2014/main" id="{C89405DB-F6A0-1D97-9E8D-4B16CADE945C}"/>
              </a:ext>
            </a:extLst>
          </p:cNvPr>
          <p:cNvGrpSpPr/>
          <p:nvPr/>
        </p:nvGrpSpPr>
        <p:grpSpPr>
          <a:xfrm>
            <a:off x="1492350" y="1582400"/>
            <a:ext cx="7606402" cy="1689441"/>
            <a:chOff x="1605638" y="1853317"/>
            <a:chExt cx="7606402" cy="1689441"/>
          </a:xfrm>
        </p:grpSpPr>
        <p:cxnSp>
          <p:nvCxnSpPr>
            <p:cNvPr id="116" name="Straight Connector 115">
              <a:extLst>
                <a:ext uri="{FF2B5EF4-FFF2-40B4-BE49-F238E27FC236}">
                  <a16:creationId xmlns:a16="http://schemas.microsoft.com/office/drawing/2014/main" id="{D2B3D3DA-BFD9-90CC-A128-A3031F226C82}"/>
                </a:ext>
              </a:extLst>
            </p:cNvPr>
            <p:cNvCxnSpPr/>
            <p:nvPr/>
          </p:nvCxnSpPr>
          <p:spPr bwMode="auto">
            <a:xfrm>
              <a:off x="1605638" y="1853317"/>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EEDDD7A-4B02-B961-577A-0BB64AFEB253}"/>
                </a:ext>
              </a:extLst>
            </p:cNvPr>
            <p:cNvCxnSpPr/>
            <p:nvPr/>
          </p:nvCxnSpPr>
          <p:spPr bwMode="auto">
            <a:xfrm>
              <a:off x="5765426" y="3272178"/>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0997F93A-2E28-9F77-F455-6F0075CCD419}"/>
                </a:ext>
              </a:extLst>
            </p:cNvPr>
            <p:cNvCxnSpPr/>
            <p:nvPr/>
          </p:nvCxnSpPr>
          <p:spPr bwMode="auto">
            <a:xfrm>
              <a:off x="3530187" y="2738690"/>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0382DE39-D0EA-9664-B3CE-56A61645DD5D}"/>
                </a:ext>
              </a:extLst>
            </p:cNvPr>
            <p:cNvCxnSpPr/>
            <p:nvPr/>
          </p:nvCxnSpPr>
          <p:spPr bwMode="auto">
            <a:xfrm>
              <a:off x="7414554" y="3354378"/>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sp>
          <p:nvSpPr>
            <p:cNvPr id="514" name="Rectangle 513">
              <a:extLst>
                <a:ext uri="{FF2B5EF4-FFF2-40B4-BE49-F238E27FC236}">
                  <a16:creationId xmlns:a16="http://schemas.microsoft.com/office/drawing/2014/main" id="{827AA207-66B5-6C54-4E91-AF9F6A440D54}"/>
                </a:ext>
              </a:extLst>
            </p:cNvPr>
            <p:cNvSpPr/>
            <p:nvPr/>
          </p:nvSpPr>
          <p:spPr bwMode="auto">
            <a:xfrm>
              <a:off x="7490888" y="3354378"/>
              <a:ext cx="97573"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5" name="Rectangle 514">
              <a:extLst>
                <a:ext uri="{FF2B5EF4-FFF2-40B4-BE49-F238E27FC236}">
                  <a16:creationId xmlns:a16="http://schemas.microsoft.com/office/drawing/2014/main" id="{B476C297-8D3C-643C-3DA7-409811DDE74F}"/>
                </a:ext>
              </a:extLst>
            </p:cNvPr>
            <p:cNvSpPr/>
            <p:nvPr/>
          </p:nvSpPr>
          <p:spPr bwMode="auto">
            <a:xfrm>
              <a:off x="7604241" y="3354236"/>
              <a:ext cx="97573"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6" name="Rectangle 515">
              <a:extLst>
                <a:ext uri="{FF2B5EF4-FFF2-40B4-BE49-F238E27FC236}">
                  <a16:creationId xmlns:a16="http://schemas.microsoft.com/office/drawing/2014/main" id="{8F6BD195-13CA-13C3-2D51-DFC285402752}"/>
                </a:ext>
              </a:extLst>
            </p:cNvPr>
            <p:cNvSpPr/>
            <p:nvPr/>
          </p:nvSpPr>
          <p:spPr bwMode="auto">
            <a:xfrm>
              <a:off x="7701703" y="3374207"/>
              <a:ext cx="489260"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7" name="Rectangle 516">
              <a:extLst>
                <a:ext uri="{FF2B5EF4-FFF2-40B4-BE49-F238E27FC236}">
                  <a16:creationId xmlns:a16="http://schemas.microsoft.com/office/drawing/2014/main" id="{BFEDDD37-F719-6891-67B0-C18F5D07CDE7}"/>
                </a:ext>
              </a:extLst>
            </p:cNvPr>
            <p:cNvSpPr/>
            <p:nvPr/>
          </p:nvSpPr>
          <p:spPr bwMode="auto">
            <a:xfrm>
              <a:off x="8323459" y="3373535"/>
              <a:ext cx="108859"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8" name="Rectangle 517">
              <a:extLst>
                <a:ext uri="{FF2B5EF4-FFF2-40B4-BE49-F238E27FC236}">
                  <a16:creationId xmlns:a16="http://schemas.microsoft.com/office/drawing/2014/main" id="{D6214062-552A-FE76-947F-6E4C44F5E30E}"/>
                </a:ext>
              </a:extLst>
            </p:cNvPr>
            <p:cNvSpPr/>
            <p:nvPr/>
          </p:nvSpPr>
          <p:spPr bwMode="auto">
            <a:xfrm>
              <a:off x="8461561" y="3417080"/>
              <a:ext cx="234284"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9" name="Rectangle 518">
              <a:extLst>
                <a:ext uri="{FF2B5EF4-FFF2-40B4-BE49-F238E27FC236}">
                  <a16:creationId xmlns:a16="http://schemas.microsoft.com/office/drawing/2014/main" id="{E50ECB54-D0F0-C84B-151B-735BEDE0E79A}"/>
                </a:ext>
              </a:extLst>
            </p:cNvPr>
            <p:cNvSpPr/>
            <p:nvPr/>
          </p:nvSpPr>
          <p:spPr bwMode="auto">
            <a:xfrm>
              <a:off x="8707264" y="3479919"/>
              <a:ext cx="317304"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0" name="Rectangle 519">
              <a:extLst>
                <a:ext uri="{FF2B5EF4-FFF2-40B4-BE49-F238E27FC236}">
                  <a16:creationId xmlns:a16="http://schemas.microsoft.com/office/drawing/2014/main" id="{D4C90732-8ABD-3104-5B70-069013D99379}"/>
                </a:ext>
              </a:extLst>
            </p:cNvPr>
            <p:cNvSpPr/>
            <p:nvPr/>
          </p:nvSpPr>
          <p:spPr bwMode="auto">
            <a:xfrm>
              <a:off x="9041867" y="3479919"/>
              <a:ext cx="95172"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21" name="Straight Connector 520">
              <a:extLst>
                <a:ext uri="{FF2B5EF4-FFF2-40B4-BE49-F238E27FC236}">
                  <a16:creationId xmlns:a16="http://schemas.microsoft.com/office/drawing/2014/main" id="{D0AB2784-6BD0-63B4-92F7-8BA9D49104C7}"/>
                </a:ext>
              </a:extLst>
            </p:cNvPr>
            <p:cNvCxnSpPr/>
            <p:nvPr/>
          </p:nvCxnSpPr>
          <p:spPr bwMode="auto">
            <a:xfrm>
              <a:off x="9212040" y="3475014"/>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grpSp>
      <p:grpSp>
        <p:nvGrpSpPr>
          <p:cNvPr id="530" name="Group 529">
            <a:extLst>
              <a:ext uri="{FF2B5EF4-FFF2-40B4-BE49-F238E27FC236}">
                <a16:creationId xmlns:a16="http://schemas.microsoft.com/office/drawing/2014/main" id="{79762F61-AAD8-6614-EE7D-3ACFDF93461B}"/>
              </a:ext>
            </a:extLst>
          </p:cNvPr>
          <p:cNvGrpSpPr/>
          <p:nvPr/>
        </p:nvGrpSpPr>
        <p:grpSpPr>
          <a:xfrm>
            <a:off x="1776141" y="1591922"/>
            <a:ext cx="7425926" cy="1231366"/>
            <a:chOff x="1889429" y="1862839"/>
            <a:chExt cx="7425926" cy="1231366"/>
          </a:xfrm>
        </p:grpSpPr>
        <p:cxnSp>
          <p:nvCxnSpPr>
            <p:cNvPr id="131" name="Straight Connector 130">
              <a:extLst>
                <a:ext uri="{FF2B5EF4-FFF2-40B4-BE49-F238E27FC236}">
                  <a16:creationId xmlns:a16="http://schemas.microsoft.com/office/drawing/2014/main" id="{090F8A8B-82AB-7F6D-5535-BEA8FAFBB0D8}"/>
                </a:ext>
              </a:extLst>
            </p:cNvPr>
            <p:cNvCxnSpPr/>
            <p:nvPr/>
          </p:nvCxnSpPr>
          <p:spPr bwMode="auto">
            <a:xfrm>
              <a:off x="7189242" y="3010861"/>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DEB04C7-F56E-AC74-2C92-F1AE90B125A4}"/>
                </a:ext>
              </a:extLst>
            </p:cNvPr>
            <p:cNvCxnSpPr/>
            <p:nvPr/>
          </p:nvCxnSpPr>
          <p:spPr bwMode="auto">
            <a:xfrm>
              <a:off x="7083996" y="3010861"/>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898D93A8-155A-25FE-14FE-F9E969DF6602}"/>
                </a:ext>
              </a:extLst>
            </p:cNvPr>
            <p:cNvCxnSpPr/>
            <p:nvPr/>
          </p:nvCxnSpPr>
          <p:spPr bwMode="auto">
            <a:xfrm>
              <a:off x="6377965" y="2999769"/>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1C844D11-F980-8F48-4B91-31E9599B1A28}"/>
                </a:ext>
              </a:extLst>
            </p:cNvPr>
            <p:cNvCxnSpPr/>
            <p:nvPr/>
          </p:nvCxnSpPr>
          <p:spPr bwMode="auto">
            <a:xfrm>
              <a:off x="5219674" y="2863956"/>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88B4934-13C6-A8EB-ACEB-EF2A3D81F23F}"/>
                </a:ext>
              </a:extLst>
            </p:cNvPr>
            <p:cNvCxnSpPr/>
            <p:nvPr/>
          </p:nvCxnSpPr>
          <p:spPr bwMode="auto">
            <a:xfrm>
              <a:off x="4147935" y="2697347"/>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FF9386AD-A22A-023A-B261-8CCC79F3346A}"/>
                </a:ext>
              </a:extLst>
            </p:cNvPr>
            <p:cNvCxnSpPr/>
            <p:nvPr/>
          </p:nvCxnSpPr>
          <p:spPr bwMode="auto">
            <a:xfrm>
              <a:off x="1889429" y="1862839"/>
              <a:ext cx="0" cy="66322"/>
            </a:xfrm>
            <a:prstGeom prst="line">
              <a:avLst/>
            </a:prstGeom>
            <a:noFill/>
            <a:ln w="12700" cap="flat" cmpd="sng" algn="ctr">
              <a:solidFill>
                <a:schemeClr val="accent2"/>
              </a:solidFill>
              <a:prstDash val="solid"/>
              <a:round/>
              <a:headEnd type="none" w="med" len="med"/>
              <a:tailEnd type="none" w="med" len="med"/>
            </a:ln>
            <a:effectLst/>
          </p:spPr>
        </p:cxnSp>
        <p:sp>
          <p:nvSpPr>
            <p:cNvPr id="523" name="Rectangle 522">
              <a:extLst>
                <a:ext uri="{FF2B5EF4-FFF2-40B4-BE49-F238E27FC236}">
                  <a16:creationId xmlns:a16="http://schemas.microsoft.com/office/drawing/2014/main" id="{AF31A90C-67BC-9048-30E7-1D88A81D5C80}"/>
                </a:ext>
              </a:extLst>
            </p:cNvPr>
            <p:cNvSpPr/>
            <p:nvPr/>
          </p:nvSpPr>
          <p:spPr bwMode="auto">
            <a:xfrm>
              <a:off x="7324348" y="3007353"/>
              <a:ext cx="56792"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4" name="Rectangle 523">
              <a:extLst>
                <a:ext uri="{FF2B5EF4-FFF2-40B4-BE49-F238E27FC236}">
                  <a16:creationId xmlns:a16="http://schemas.microsoft.com/office/drawing/2014/main" id="{1B1D710E-EBE3-3159-F332-54CC93088A1C}"/>
                </a:ext>
              </a:extLst>
            </p:cNvPr>
            <p:cNvSpPr/>
            <p:nvPr/>
          </p:nvSpPr>
          <p:spPr bwMode="auto">
            <a:xfrm>
              <a:off x="7378325" y="3020649"/>
              <a:ext cx="56792"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5" name="Rectangle 524">
              <a:extLst>
                <a:ext uri="{FF2B5EF4-FFF2-40B4-BE49-F238E27FC236}">
                  <a16:creationId xmlns:a16="http://schemas.microsoft.com/office/drawing/2014/main" id="{8D51B2BD-1A65-B4C1-6414-BC0EC4FE2C40}"/>
                </a:ext>
              </a:extLst>
            </p:cNvPr>
            <p:cNvSpPr/>
            <p:nvPr/>
          </p:nvSpPr>
          <p:spPr bwMode="auto">
            <a:xfrm>
              <a:off x="7445024" y="3027883"/>
              <a:ext cx="125197"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6" name="Rectangle 525">
              <a:extLst>
                <a:ext uri="{FF2B5EF4-FFF2-40B4-BE49-F238E27FC236}">
                  <a16:creationId xmlns:a16="http://schemas.microsoft.com/office/drawing/2014/main" id="{906F3C8A-8717-9AFA-B62F-03CC73D35482}"/>
                </a:ext>
              </a:extLst>
            </p:cNvPr>
            <p:cNvSpPr/>
            <p:nvPr/>
          </p:nvSpPr>
          <p:spPr bwMode="auto">
            <a:xfrm>
              <a:off x="7607619" y="3025660"/>
              <a:ext cx="103593"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7" name="Rectangle 526">
              <a:extLst>
                <a:ext uri="{FF2B5EF4-FFF2-40B4-BE49-F238E27FC236}">
                  <a16:creationId xmlns:a16="http://schemas.microsoft.com/office/drawing/2014/main" id="{ACFCC4CC-D93A-5475-1C5C-2EDEE4A07D86}"/>
                </a:ext>
              </a:extLst>
            </p:cNvPr>
            <p:cNvSpPr/>
            <p:nvPr/>
          </p:nvSpPr>
          <p:spPr bwMode="auto">
            <a:xfrm>
              <a:off x="7736130" y="3025167"/>
              <a:ext cx="1398528"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8" name="Rectangle 527">
              <a:extLst>
                <a:ext uri="{FF2B5EF4-FFF2-40B4-BE49-F238E27FC236}">
                  <a16:creationId xmlns:a16="http://schemas.microsoft.com/office/drawing/2014/main" id="{C35A101F-F11B-0A1C-4268-C8E495BEADBB}"/>
                </a:ext>
              </a:extLst>
            </p:cNvPr>
            <p:cNvSpPr/>
            <p:nvPr/>
          </p:nvSpPr>
          <p:spPr bwMode="auto">
            <a:xfrm>
              <a:off x="9172379" y="3025167"/>
              <a:ext cx="51797"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29" name="Straight Connector 528">
              <a:extLst>
                <a:ext uri="{FF2B5EF4-FFF2-40B4-BE49-F238E27FC236}">
                  <a16:creationId xmlns:a16="http://schemas.microsoft.com/office/drawing/2014/main" id="{91ED6121-79EF-F8DE-A415-F66EF4A9D85C}"/>
                </a:ext>
              </a:extLst>
            </p:cNvPr>
            <p:cNvCxnSpPr/>
            <p:nvPr/>
          </p:nvCxnSpPr>
          <p:spPr bwMode="auto">
            <a:xfrm>
              <a:off x="9315355" y="3025167"/>
              <a:ext cx="0" cy="66322"/>
            </a:xfrm>
            <a:prstGeom prst="line">
              <a:avLst/>
            </a:prstGeom>
            <a:noFill/>
            <a:ln w="12700" cap="flat" cmpd="sng" algn="ctr">
              <a:solidFill>
                <a:schemeClr val="accent2"/>
              </a:solidFill>
              <a:prstDash val="solid"/>
              <a:round/>
              <a:headEnd type="none" w="med" len="med"/>
              <a:tailEnd type="none" w="med" len="med"/>
            </a:ln>
            <a:effectLst/>
          </p:spPr>
        </p:cxnSp>
      </p:grpSp>
      <p:grpSp>
        <p:nvGrpSpPr>
          <p:cNvPr id="531" name="Group 530">
            <a:extLst>
              <a:ext uri="{FF2B5EF4-FFF2-40B4-BE49-F238E27FC236}">
                <a16:creationId xmlns:a16="http://schemas.microsoft.com/office/drawing/2014/main" id="{A445C904-93DF-F6BB-555A-AE5BC9F09B1C}"/>
              </a:ext>
            </a:extLst>
          </p:cNvPr>
          <p:cNvGrpSpPr/>
          <p:nvPr/>
        </p:nvGrpSpPr>
        <p:grpSpPr>
          <a:xfrm>
            <a:off x="8013256" y="1580745"/>
            <a:ext cx="541816" cy="1910789"/>
            <a:chOff x="6006930" y="597094"/>
            <a:chExt cx="296224" cy="1534918"/>
          </a:xfrm>
        </p:grpSpPr>
        <p:sp>
          <p:nvSpPr>
            <p:cNvPr id="532" name="TextBox 531">
              <a:extLst>
                <a:ext uri="{FF2B5EF4-FFF2-40B4-BE49-F238E27FC236}">
                  <a16:creationId xmlns:a16="http://schemas.microsoft.com/office/drawing/2014/main" id="{9D81407A-B557-23FF-03E1-0EF9689D43D9}"/>
                </a:ext>
              </a:extLst>
            </p:cNvPr>
            <p:cNvSpPr txBox="1"/>
            <p:nvPr/>
          </p:nvSpPr>
          <p:spPr>
            <a:xfrm>
              <a:off x="6006930" y="597094"/>
              <a:ext cx="296224" cy="197787"/>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600" b="1" i="0" u="none" strike="noStrike" kern="600" cap="none" spc="40" normalizeH="0" baseline="0" noProof="0" dirty="0">
                  <a:ln>
                    <a:noFill/>
                  </a:ln>
                  <a:solidFill>
                    <a:schemeClr val="accent1"/>
                  </a:solidFill>
                  <a:effectLst/>
                  <a:uLnTx/>
                  <a:uFillTx/>
                  <a:latin typeface="Calibri" panose="020F0502020204030204" pitchFamily="34" charset="0"/>
                  <a:ea typeface="+mn-ea"/>
                  <a:cs typeface="Calibri" panose="020F0502020204030204" pitchFamily="34" charset="0"/>
                </a:rPr>
                <a:t>92.2%</a:t>
              </a:r>
            </a:p>
          </p:txBody>
        </p:sp>
        <p:sp>
          <p:nvSpPr>
            <p:cNvPr id="533" name="TextBox 532">
              <a:extLst>
                <a:ext uri="{FF2B5EF4-FFF2-40B4-BE49-F238E27FC236}">
                  <a16:creationId xmlns:a16="http://schemas.microsoft.com/office/drawing/2014/main" id="{2AC908DE-CF01-E20B-651A-D413AA380090}"/>
                </a:ext>
              </a:extLst>
            </p:cNvPr>
            <p:cNvSpPr txBox="1"/>
            <p:nvPr/>
          </p:nvSpPr>
          <p:spPr>
            <a:xfrm>
              <a:off x="6006930" y="1001454"/>
              <a:ext cx="296224" cy="197787"/>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600" b="1" i="0" u="none" strike="noStrike" kern="600" cap="none" spc="4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88.2%</a:t>
              </a:r>
            </a:p>
          </p:txBody>
        </p:sp>
        <p:sp>
          <p:nvSpPr>
            <p:cNvPr id="534" name="TextBox 533">
              <a:extLst>
                <a:ext uri="{FF2B5EF4-FFF2-40B4-BE49-F238E27FC236}">
                  <a16:creationId xmlns:a16="http://schemas.microsoft.com/office/drawing/2014/main" id="{52D3537F-6534-B322-DE59-242A378298BC}"/>
                </a:ext>
              </a:extLst>
            </p:cNvPr>
            <p:cNvSpPr txBox="1"/>
            <p:nvPr/>
          </p:nvSpPr>
          <p:spPr>
            <a:xfrm>
              <a:off x="6006930" y="1934225"/>
              <a:ext cx="296223" cy="197787"/>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600" b="1" i="0" u="none" strike="noStrike" kern="600" cap="none" spc="40" normalizeH="0" baseline="0" noProof="0" dirty="0">
                  <a:ln>
                    <a:noFill/>
                  </a:ln>
                  <a:solidFill>
                    <a:schemeClr val="accent3">
                      <a:lumMod val="60000"/>
                      <a:lumOff val="40000"/>
                    </a:schemeClr>
                  </a:solidFill>
                  <a:effectLst/>
                  <a:uLnTx/>
                  <a:uFillTx/>
                  <a:latin typeface="Calibri" panose="020F0502020204030204" pitchFamily="34" charset="0"/>
                  <a:ea typeface="+mn-ea"/>
                  <a:cs typeface="Calibri" panose="020F0502020204030204" pitchFamily="34" charset="0"/>
                </a:rPr>
                <a:t>52.3%</a:t>
              </a:r>
            </a:p>
          </p:txBody>
        </p:sp>
        <p:sp>
          <p:nvSpPr>
            <p:cNvPr id="535" name="TextBox 534">
              <a:extLst>
                <a:ext uri="{FF2B5EF4-FFF2-40B4-BE49-F238E27FC236}">
                  <a16:creationId xmlns:a16="http://schemas.microsoft.com/office/drawing/2014/main" id="{E2E9584A-2CF9-C25D-A0BF-16FF83DD6E88}"/>
                </a:ext>
              </a:extLst>
            </p:cNvPr>
            <p:cNvSpPr txBox="1"/>
            <p:nvPr/>
          </p:nvSpPr>
          <p:spPr>
            <a:xfrm>
              <a:off x="6006930" y="1346611"/>
              <a:ext cx="296224" cy="197787"/>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600" b="1" i="0" u="none" strike="noStrike" kern="600" cap="none" spc="40" normalizeH="0" baseline="0" noProof="0" dirty="0">
                  <a:ln>
                    <a:noFill/>
                  </a:ln>
                  <a:solidFill>
                    <a:schemeClr val="accent2"/>
                  </a:solidFill>
                  <a:effectLst/>
                  <a:uLnTx/>
                  <a:uFillTx/>
                  <a:latin typeface="Calibri" panose="020F0502020204030204" pitchFamily="34" charset="0"/>
                  <a:ea typeface="+mn-ea"/>
                  <a:cs typeface="Calibri" panose="020F0502020204030204" pitchFamily="34" charset="0"/>
                </a:rPr>
                <a:t>62.6%</a:t>
              </a:r>
            </a:p>
          </p:txBody>
        </p:sp>
      </p:grpSp>
      <p:grpSp>
        <p:nvGrpSpPr>
          <p:cNvPr id="2" name="Group 1">
            <a:extLst>
              <a:ext uri="{FF2B5EF4-FFF2-40B4-BE49-F238E27FC236}">
                <a16:creationId xmlns:a16="http://schemas.microsoft.com/office/drawing/2014/main" id="{54975DE9-E707-9BAE-69B8-052A296F1E33}"/>
              </a:ext>
            </a:extLst>
          </p:cNvPr>
          <p:cNvGrpSpPr/>
          <p:nvPr/>
        </p:nvGrpSpPr>
        <p:grpSpPr>
          <a:xfrm>
            <a:off x="859344" y="5467566"/>
            <a:ext cx="365153" cy="615634"/>
            <a:chOff x="1764141" y="4070213"/>
            <a:chExt cx="266184" cy="659377"/>
          </a:xfrm>
        </p:grpSpPr>
        <p:cxnSp>
          <p:nvCxnSpPr>
            <p:cNvPr id="35" name="Straight Connector 34">
              <a:extLst>
                <a:ext uri="{FF2B5EF4-FFF2-40B4-BE49-F238E27FC236}">
                  <a16:creationId xmlns:a16="http://schemas.microsoft.com/office/drawing/2014/main" id="{5A1EC5BE-3F9C-1A82-D6F5-F950DF6E4638}"/>
                </a:ext>
              </a:extLst>
            </p:cNvPr>
            <p:cNvCxnSpPr/>
            <p:nvPr/>
          </p:nvCxnSpPr>
          <p:spPr bwMode="auto">
            <a:xfrm>
              <a:off x="1767567" y="4070213"/>
              <a:ext cx="262758" cy="0"/>
            </a:xfrm>
            <a:prstGeom prst="line">
              <a:avLst/>
            </a:prstGeom>
            <a:noFill/>
            <a:ln w="28575" cap="flat" cmpd="sng" algn="ctr">
              <a:solidFill>
                <a:schemeClr val="accent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69BD3A5-6243-A27B-706C-6E65F16F0C66}"/>
                </a:ext>
              </a:extLst>
            </p:cNvPr>
            <p:cNvCxnSpPr/>
            <p:nvPr/>
          </p:nvCxnSpPr>
          <p:spPr bwMode="auto">
            <a:xfrm>
              <a:off x="1767567" y="4286501"/>
              <a:ext cx="262758" cy="0"/>
            </a:xfrm>
            <a:prstGeom prst="line">
              <a:avLst/>
            </a:prstGeom>
            <a:noFill/>
            <a:ln w="28575" cap="flat" cmpd="sng" algn="ctr">
              <a:solidFill>
                <a:schemeClr val="accent3"/>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AE8FFEC-868F-E6BB-B241-673273CD8ADD}"/>
                </a:ext>
              </a:extLst>
            </p:cNvPr>
            <p:cNvCxnSpPr/>
            <p:nvPr/>
          </p:nvCxnSpPr>
          <p:spPr bwMode="auto">
            <a:xfrm>
              <a:off x="1764141" y="4502791"/>
              <a:ext cx="262758" cy="0"/>
            </a:xfrm>
            <a:prstGeom prst="line">
              <a:avLst/>
            </a:prstGeom>
            <a:noFill/>
            <a:ln w="28575" cap="flat" cmpd="sng" algn="ctr">
              <a:solidFill>
                <a:schemeClr val="accent2"/>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978F097-DE17-6427-68D1-24E42820B338}"/>
                </a:ext>
              </a:extLst>
            </p:cNvPr>
            <p:cNvCxnSpPr/>
            <p:nvPr/>
          </p:nvCxnSpPr>
          <p:spPr bwMode="auto">
            <a:xfrm>
              <a:off x="1764141" y="4729590"/>
              <a:ext cx="262758"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spTree>
    <p:extLst>
      <p:ext uri="{BB962C8B-B14F-4D97-AF65-F5344CB8AC3E}">
        <p14:creationId xmlns:p14="http://schemas.microsoft.com/office/powerpoint/2010/main" val="946253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4E158-1ECB-9F28-E25B-1456258AD680}"/>
              </a:ext>
            </a:extLst>
          </p:cNvPr>
          <p:cNvSpPr>
            <a:spLocks noGrp="1"/>
          </p:cNvSpPr>
          <p:nvPr>
            <p:ph type="title"/>
          </p:nvPr>
        </p:nvSpPr>
        <p:spPr/>
        <p:txBody>
          <a:bodyPr/>
          <a:lstStyle/>
          <a:p>
            <a:r>
              <a:rPr lang="en-US" dirty="0"/>
              <a:t>KEYNOTE-522: </a:t>
            </a:r>
            <a:r>
              <a:rPr lang="en-US" dirty="0">
                <a:cs typeface="Calibri" panose="020F0502020204030204" pitchFamily="34" charset="0"/>
              </a:rPr>
              <a:t>Subgroup Analyses of EFS</a:t>
            </a:r>
            <a:br>
              <a:rPr lang="en-US" dirty="0">
                <a:cs typeface="Calibri" panose="020F0502020204030204" pitchFamily="34" charset="0"/>
              </a:rPr>
            </a:br>
            <a:endParaRPr lang="en-US" dirty="0">
              <a:highlight>
                <a:srgbClr val="FFFF00"/>
              </a:highlight>
            </a:endParaRPr>
          </a:p>
        </p:txBody>
      </p:sp>
      <p:sp>
        <p:nvSpPr>
          <p:cNvPr id="6" name="Text Box 15">
            <a:extLst>
              <a:ext uri="{FF2B5EF4-FFF2-40B4-BE49-F238E27FC236}">
                <a16:creationId xmlns:a16="http://schemas.microsoft.com/office/drawing/2014/main" id="{96A21CC0-CD89-FBB8-EE2F-819790E208A6}"/>
              </a:ext>
            </a:extLst>
          </p:cNvPr>
          <p:cNvSpPr txBox="1">
            <a:spLocks noChangeArrowheads="1"/>
          </p:cNvSpPr>
          <p:nvPr/>
        </p:nvSpPr>
        <p:spPr bwMode="auto">
          <a:xfrm>
            <a:off x="397382" y="636469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Schmid. ESMO 2023. Abstr LBA18. </a:t>
            </a:r>
          </a:p>
        </p:txBody>
      </p:sp>
      <p:cxnSp>
        <p:nvCxnSpPr>
          <p:cNvPr id="4" name="Straight Connector 3">
            <a:extLst>
              <a:ext uri="{FF2B5EF4-FFF2-40B4-BE49-F238E27FC236}">
                <a16:creationId xmlns:a16="http://schemas.microsoft.com/office/drawing/2014/main" id="{302A2061-2862-949E-C70B-718B5262726A}"/>
              </a:ext>
            </a:extLst>
          </p:cNvPr>
          <p:cNvCxnSpPr>
            <a:cxnSpLocks/>
          </p:cNvCxnSpPr>
          <p:nvPr/>
        </p:nvCxnSpPr>
        <p:spPr bwMode="auto">
          <a:xfrm>
            <a:off x="4464809" y="1371600"/>
            <a:ext cx="0" cy="4436076"/>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9FC62D48-CD11-BAF8-56B4-4590C7FF046B}"/>
              </a:ext>
            </a:extLst>
          </p:cNvPr>
          <p:cNvCxnSpPr/>
          <p:nvPr/>
        </p:nvCxnSpPr>
        <p:spPr bwMode="auto">
          <a:xfrm>
            <a:off x="2804984" y="5782962"/>
            <a:ext cx="3323967"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0112926-4177-ED42-E004-86BD3D4A1AE8}"/>
              </a:ext>
            </a:extLst>
          </p:cNvPr>
          <p:cNvCxnSpPr>
            <a:cxnSpLocks/>
          </p:cNvCxnSpPr>
          <p:nvPr/>
        </p:nvCxnSpPr>
        <p:spPr bwMode="auto">
          <a:xfrm>
            <a:off x="2817341" y="57829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86552D7-8370-BDBA-769C-C97D08DA2FB5}"/>
              </a:ext>
            </a:extLst>
          </p:cNvPr>
          <p:cNvCxnSpPr>
            <a:cxnSpLocks/>
          </p:cNvCxnSpPr>
          <p:nvPr/>
        </p:nvCxnSpPr>
        <p:spPr bwMode="auto">
          <a:xfrm>
            <a:off x="4464809" y="57829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830059A-8063-CA8F-2D98-2F29DBC6E9B4}"/>
              </a:ext>
            </a:extLst>
          </p:cNvPr>
          <p:cNvCxnSpPr>
            <a:cxnSpLocks/>
          </p:cNvCxnSpPr>
          <p:nvPr/>
        </p:nvCxnSpPr>
        <p:spPr bwMode="auto">
          <a:xfrm>
            <a:off x="6120317" y="578296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1B3B8FA5-17CF-601E-EBE8-0DAC7EB4D7D1}"/>
              </a:ext>
            </a:extLst>
          </p:cNvPr>
          <p:cNvSpPr txBox="1"/>
          <p:nvPr/>
        </p:nvSpPr>
        <p:spPr bwMode="auto">
          <a:xfrm>
            <a:off x="2554166" y="5763358"/>
            <a:ext cx="518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14" name="TextBox 13">
            <a:extLst>
              <a:ext uri="{FF2B5EF4-FFF2-40B4-BE49-F238E27FC236}">
                <a16:creationId xmlns:a16="http://schemas.microsoft.com/office/drawing/2014/main" id="{08C803BD-2808-8847-6EBC-775FC292D1D6}"/>
              </a:ext>
            </a:extLst>
          </p:cNvPr>
          <p:cNvSpPr txBox="1"/>
          <p:nvPr/>
        </p:nvSpPr>
        <p:spPr bwMode="auto">
          <a:xfrm>
            <a:off x="4210050" y="5802868"/>
            <a:ext cx="518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5" name="TextBox 14">
            <a:extLst>
              <a:ext uri="{FF2B5EF4-FFF2-40B4-BE49-F238E27FC236}">
                <a16:creationId xmlns:a16="http://schemas.microsoft.com/office/drawing/2014/main" id="{EBF502FF-3BB9-7BFA-4831-5FEA3EF4AFD4}"/>
              </a:ext>
            </a:extLst>
          </p:cNvPr>
          <p:cNvSpPr txBox="1"/>
          <p:nvPr/>
        </p:nvSpPr>
        <p:spPr bwMode="auto">
          <a:xfrm>
            <a:off x="5861539" y="5802868"/>
            <a:ext cx="518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6" name="TextBox 15">
            <a:extLst>
              <a:ext uri="{FF2B5EF4-FFF2-40B4-BE49-F238E27FC236}">
                <a16:creationId xmlns:a16="http://schemas.microsoft.com/office/drawing/2014/main" id="{B3F2446A-AE8D-6EF1-C421-3CBA2EFAB49E}"/>
              </a:ext>
            </a:extLst>
          </p:cNvPr>
          <p:cNvSpPr txBox="1"/>
          <p:nvPr/>
        </p:nvSpPr>
        <p:spPr bwMode="auto">
          <a:xfrm>
            <a:off x="2681415" y="6172200"/>
            <a:ext cx="1751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Favors Pembro</a:t>
            </a:r>
          </a:p>
        </p:txBody>
      </p:sp>
      <p:sp>
        <p:nvSpPr>
          <p:cNvPr id="17" name="TextBox 16">
            <a:extLst>
              <a:ext uri="{FF2B5EF4-FFF2-40B4-BE49-F238E27FC236}">
                <a16:creationId xmlns:a16="http://schemas.microsoft.com/office/drawing/2014/main" id="{93EFD5FD-B9B5-6D7E-FDB5-43C905E7674B}"/>
              </a:ext>
            </a:extLst>
          </p:cNvPr>
          <p:cNvSpPr txBox="1"/>
          <p:nvPr/>
        </p:nvSpPr>
        <p:spPr bwMode="auto">
          <a:xfrm>
            <a:off x="4473146" y="6172200"/>
            <a:ext cx="1751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Favors Placebo</a:t>
            </a:r>
          </a:p>
        </p:txBody>
      </p:sp>
      <p:cxnSp>
        <p:nvCxnSpPr>
          <p:cNvPr id="19" name="Straight Arrow Connector 18">
            <a:extLst>
              <a:ext uri="{FF2B5EF4-FFF2-40B4-BE49-F238E27FC236}">
                <a16:creationId xmlns:a16="http://schemas.microsoft.com/office/drawing/2014/main" id="{023CB81E-915B-6F05-B0FC-28175F53AB6E}"/>
              </a:ext>
            </a:extLst>
          </p:cNvPr>
          <p:cNvCxnSpPr>
            <a:cxnSpLocks/>
          </p:cNvCxnSpPr>
          <p:nvPr/>
        </p:nvCxnSpPr>
        <p:spPr bwMode="auto">
          <a:xfrm>
            <a:off x="4523529" y="6171749"/>
            <a:ext cx="17365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15994E01-08DD-B069-5FA0-E5F4D0C815E8}"/>
              </a:ext>
            </a:extLst>
          </p:cNvPr>
          <p:cNvCxnSpPr>
            <a:cxnSpLocks/>
          </p:cNvCxnSpPr>
          <p:nvPr/>
        </p:nvCxnSpPr>
        <p:spPr bwMode="auto">
          <a:xfrm flipH="1">
            <a:off x="2699915" y="6171749"/>
            <a:ext cx="1726241" cy="451"/>
          </a:xfrm>
          <a:prstGeom prst="straightConnector1">
            <a:avLst/>
          </a:prstGeom>
          <a:noFill/>
          <a:ln w="28575" cap="flat" cmpd="sng" algn="ctr">
            <a:solidFill>
              <a:schemeClr val="bg1"/>
            </a:solidFill>
            <a:prstDash val="solid"/>
            <a:round/>
            <a:headEnd type="none" w="med" len="med"/>
            <a:tailEnd type="triangle"/>
          </a:ln>
          <a:effectLst/>
        </p:spPr>
      </p:cxnSp>
      <p:sp>
        <p:nvSpPr>
          <p:cNvPr id="23" name="TextBox 22">
            <a:extLst>
              <a:ext uri="{FF2B5EF4-FFF2-40B4-BE49-F238E27FC236}">
                <a16:creationId xmlns:a16="http://schemas.microsoft.com/office/drawing/2014/main" id="{8AE31D72-384C-AF05-C495-15F669954492}"/>
              </a:ext>
            </a:extLst>
          </p:cNvPr>
          <p:cNvSpPr txBox="1"/>
          <p:nvPr/>
        </p:nvSpPr>
        <p:spPr bwMode="auto">
          <a:xfrm>
            <a:off x="1125323" y="1075038"/>
            <a:ext cx="2000936"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5000"/>
              </a:lnSpc>
              <a:spcBef>
                <a:spcPct val="50000"/>
              </a:spcBef>
              <a:spcAft>
                <a:spcPct val="0"/>
              </a:spcAft>
              <a:buClrTx/>
              <a:buFontTx/>
              <a:buNone/>
            </a:pPr>
            <a:r>
              <a:rPr lang="en-US" sz="1600" dirty="0">
                <a:solidFill>
                  <a:schemeClr val="bg1"/>
                </a:solidFill>
                <a:latin typeface="Calibri" panose="020F0502020204030204" pitchFamily="34" charset="0"/>
              </a:rPr>
              <a:t>Subgroup</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Overall</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Nodal status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Positive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Negative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Tumor size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T1/T2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T3/T4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Carboplatin schedule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Q3W</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QW</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PD-L1 status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Positive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Negative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Age category</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&lt;65 yr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≥65 yr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ECOG PS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1</a:t>
            </a:r>
          </a:p>
        </p:txBody>
      </p:sp>
      <p:sp>
        <p:nvSpPr>
          <p:cNvPr id="26" name="TextBox 25">
            <a:extLst>
              <a:ext uri="{FF2B5EF4-FFF2-40B4-BE49-F238E27FC236}">
                <a16:creationId xmlns:a16="http://schemas.microsoft.com/office/drawing/2014/main" id="{431A13D1-2966-E144-1465-8E78227C7F13}"/>
              </a:ext>
            </a:extLst>
          </p:cNvPr>
          <p:cNvSpPr txBox="1"/>
          <p:nvPr/>
        </p:nvSpPr>
        <p:spPr bwMode="auto">
          <a:xfrm>
            <a:off x="5944629" y="1075038"/>
            <a:ext cx="1494138"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5000"/>
              </a:lnSpc>
              <a:spcBef>
                <a:spcPct val="50000"/>
              </a:spcBef>
              <a:spcAft>
                <a:spcPct val="0"/>
              </a:spcAft>
              <a:buClrTx/>
              <a:buFontTx/>
              <a:buNone/>
            </a:pPr>
            <a:r>
              <a:rPr lang="en-US" sz="1600" dirty="0">
                <a:solidFill>
                  <a:schemeClr val="bg1"/>
                </a:solidFill>
                <a:latin typeface="Calibri" panose="020F0502020204030204" pitchFamily="34" charset="0"/>
              </a:rPr>
              <a:t>Pembro Group</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145/784 (18.5)</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94/408 (23.0)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51/376 (13.6)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80/581 (13.8)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65/203 (32.0)</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58/334 (17.4)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85/444 (19.1)</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115/656 (17.5)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30/128 (23.4)</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121/700 (17.3)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24/84 (28.6)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119/678 (17.5)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26/106 (24.5)</a:t>
            </a:r>
          </a:p>
        </p:txBody>
      </p:sp>
      <p:sp>
        <p:nvSpPr>
          <p:cNvPr id="27" name="TextBox 26">
            <a:extLst>
              <a:ext uri="{FF2B5EF4-FFF2-40B4-BE49-F238E27FC236}">
                <a16:creationId xmlns:a16="http://schemas.microsoft.com/office/drawing/2014/main" id="{52F612F0-4FBB-5028-5E5A-5F4BA63E3D9F}"/>
              </a:ext>
            </a:extLst>
          </p:cNvPr>
          <p:cNvSpPr txBox="1"/>
          <p:nvPr/>
        </p:nvSpPr>
        <p:spPr bwMode="auto">
          <a:xfrm>
            <a:off x="7709587" y="1075038"/>
            <a:ext cx="1494138"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5000"/>
              </a:lnSpc>
              <a:spcBef>
                <a:spcPct val="50000"/>
              </a:spcBef>
              <a:spcAft>
                <a:spcPct val="0"/>
              </a:spcAft>
              <a:buClrTx/>
              <a:buFontTx/>
              <a:buNone/>
            </a:pPr>
            <a:r>
              <a:rPr lang="en-US" sz="1600" dirty="0">
                <a:solidFill>
                  <a:schemeClr val="bg1"/>
                </a:solidFill>
                <a:latin typeface="Calibri" panose="020F0502020204030204" pitchFamily="34" charset="0"/>
              </a:rPr>
              <a:t>Placebo Group</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108/390 (27.7)</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64/196 (32.6)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44/194 (22.7)</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71/290 (24.5)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37/100 (37.0)</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44/167 (26.3)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64/220 (29.1)</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81/317 (25.5)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25/69 (36.2)</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92/342 (26.9)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16/48 (33.3)</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93/341 (27.3)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15/49 (30.6)</a:t>
            </a:r>
          </a:p>
        </p:txBody>
      </p:sp>
      <p:sp>
        <p:nvSpPr>
          <p:cNvPr id="28" name="TextBox 27">
            <a:extLst>
              <a:ext uri="{FF2B5EF4-FFF2-40B4-BE49-F238E27FC236}">
                <a16:creationId xmlns:a16="http://schemas.microsoft.com/office/drawing/2014/main" id="{281FFA49-35E9-5FAF-6F55-59AA268195E6}"/>
              </a:ext>
            </a:extLst>
          </p:cNvPr>
          <p:cNvSpPr txBox="1"/>
          <p:nvPr/>
        </p:nvSpPr>
        <p:spPr bwMode="auto">
          <a:xfrm>
            <a:off x="9227408" y="1075038"/>
            <a:ext cx="2155224"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5000"/>
              </a:lnSpc>
              <a:spcBef>
                <a:spcPct val="50000"/>
              </a:spcBef>
              <a:spcAft>
                <a:spcPct val="0"/>
              </a:spcAft>
              <a:buClrTx/>
              <a:buFontTx/>
              <a:buNone/>
            </a:pPr>
            <a:r>
              <a:rPr lang="en-US" sz="1600" dirty="0">
                <a:solidFill>
                  <a:schemeClr val="bg1"/>
                </a:solidFill>
                <a:latin typeface="Calibri" panose="020F0502020204030204" pitchFamily="34" charset="0"/>
              </a:rPr>
              <a:t>HR (95% CI)</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0.63 (0.49-0.81)</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0.67 (0.49-0.93)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0.56 (0.38-0.84)</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0.52 (0.38-0.72)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0.85 (0.57-1.27)</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0.63 (0.42-0.93)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0.62 (0.45-0.86)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0.64 (0.48-0.85)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0.57 (0.33-0.98)</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0.61 (0.46-0.80)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0.83 (0.44-1.56)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0.60 (0.46-0.79)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0.83 (0.44-1.57)</a:t>
            </a:r>
          </a:p>
        </p:txBody>
      </p:sp>
      <p:sp>
        <p:nvSpPr>
          <p:cNvPr id="29" name="TextBox 28">
            <a:extLst>
              <a:ext uri="{FF2B5EF4-FFF2-40B4-BE49-F238E27FC236}">
                <a16:creationId xmlns:a16="http://schemas.microsoft.com/office/drawing/2014/main" id="{4FA33F3E-FBCA-018A-5F19-9B098E0B0A4D}"/>
              </a:ext>
            </a:extLst>
          </p:cNvPr>
          <p:cNvSpPr txBox="1"/>
          <p:nvPr/>
        </p:nvSpPr>
        <p:spPr bwMode="auto">
          <a:xfrm>
            <a:off x="6067169" y="777789"/>
            <a:ext cx="300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No. Events/No Patients (%)</a:t>
            </a:r>
          </a:p>
        </p:txBody>
      </p:sp>
      <p:grpSp>
        <p:nvGrpSpPr>
          <p:cNvPr id="33" name="Group 32">
            <a:extLst>
              <a:ext uri="{FF2B5EF4-FFF2-40B4-BE49-F238E27FC236}">
                <a16:creationId xmlns:a16="http://schemas.microsoft.com/office/drawing/2014/main" id="{6E0D2860-FC98-EA6F-354A-478A46C7381F}"/>
              </a:ext>
            </a:extLst>
          </p:cNvPr>
          <p:cNvGrpSpPr/>
          <p:nvPr/>
        </p:nvGrpSpPr>
        <p:grpSpPr>
          <a:xfrm>
            <a:off x="3962400" y="1477108"/>
            <a:ext cx="398585" cy="115277"/>
            <a:chOff x="3962400" y="1477108"/>
            <a:chExt cx="398585" cy="115277"/>
          </a:xfrm>
        </p:grpSpPr>
        <p:cxnSp>
          <p:nvCxnSpPr>
            <p:cNvPr id="31" name="Straight Connector 30">
              <a:extLst>
                <a:ext uri="{FF2B5EF4-FFF2-40B4-BE49-F238E27FC236}">
                  <a16:creationId xmlns:a16="http://schemas.microsoft.com/office/drawing/2014/main" id="{6F3F5C1C-5C01-8363-4991-55FC5410B515}"/>
                </a:ext>
              </a:extLst>
            </p:cNvPr>
            <p:cNvCxnSpPr>
              <a:cxnSpLocks/>
            </p:cNvCxnSpPr>
            <p:nvPr/>
          </p:nvCxnSpPr>
          <p:spPr bwMode="auto">
            <a:xfrm>
              <a:off x="3962400" y="1534746"/>
              <a:ext cx="398585" cy="0"/>
            </a:xfrm>
            <a:prstGeom prst="line">
              <a:avLst/>
            </a:prstGeom>
            <a:noFill/>
            <a:ln w="28575" cap="flat" cmpd="sng" algn="ctr">
              <a:solidFill>
                <a:schemeClr val="accent1"/>
              </a:solidFill>
              <a:prstDash val="solid"/>
              <a:round/>
              <a:headEnd type="none" w="med" len="med"/>
              <a:tailEnd type="none" w="med" len="med"/>
            </a:ln>
            <a:effectLst/>
          </p:spPr>
        </p:cxnSp>
        <p:sp>
          <p:nvSpPr>
            <p:cNvPr id="32" name="Rectangle 31">
              <a:extLst>
                <a:ext uri="{FF2B5EF4-FFF2-40B4-BE49-F238E27FC236}">
                  <a16:creationId xmlns:a16="http://schemas.microsoft.com/office/drawing/2014/main" id="{7348410C-F811-4666-76B8-87BCF4CEB33F}"/>
                </a:ext>
              </a:extLst>
            </p:cNvPr>
            <p:cNvSpPr/>
            <p:nvPr/>
          </p:nvSpPr>
          <p:spPr bwMode="auto">
            <a:xfrm>
              <a:off x="4103076"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4" name="Group 33">
            <a:extLst>
              <a:ext uri="{FF2B5EF4-FFF2-40B4-BE49-F238E27FC236}">
                <a16:creationId xmlns:a16="http://schemas.microsoft.com/office/drawing/2014/main" id="{7BA03456-C92A-1B91-58D9-C38780D65B3A}"/>
              </a:ext>
            </a:extLst>
          </p:cNvPr>
          <p:cNvGrpSpPr/>
          <p:nvPr/>
        </p:nvGrpSpPr>
        <p:grpSpPr>
          <a:xfrm>
            <a:off x="3981939" y="1942124"/>
            <a:ext cx="465015" cy="115277"/>
            <a:chOff x="3938955" y="1477108"/>
            <a:chExt cx="465015" cy="115277"/>
          </a:xfrm>
        </p:grpSpPr>
        <p:cxnSp>
          <p:nvCxnSpPr>
            <p:cNvPr id="35" name="Straight Connector 34">
              <a:extLst>
                <a:ext uri="{FF2B5EF4-FFF2-40B4-BE49-F238E27FC236}">
                  <a16:creationId xmlns:a16="http://schemas.microsoft.com/office/drawing/2014/main" id="{39B39422-FE51-60B1-60E8-05856295A8A4}"/>
                </a:ext>
              </a:extLst>
            </p:cNvPr>
            <p:cNvCxnSpPr>
              <a:cxnSpLocks/>
            </p:cNvCxnSpPr>
            <p:nvPr/>
          </p:nvCxnSpPr>
          <p:spPr bwMode="auto">
            <a:xfrm>
              <a:off x="3938955" y="1534746"/>
              <a:ext cx="465015" cy="0"/>
            </a:xfrm>
            <a:prstGeom prst="line">
              <a:avLst/>
            </a:prstGeom>
            <a:noFill/>
            <a:ln w="28575" cap="flat" cmpd="sng" algn="ctr">
              <a:solidFill>
                <a:schemeClr val="accent1"/>
              </a:solidFill>
              <a:prstDash val="solid"/>
              <a:round/>
              <a:headEnd type="none" w="med" len="med"/>
              <a:tailEnd type="none" w="med" len="med"/>
            </a:ln>
            <a:effectLst/>
          </p:spPr>
        </p:cxnSp>
        <p:sp>
          <p:nvSpPr>
            <p:cNvPr id="36" name="Rectangle 35">
              <a:extLst>
                <a:ext uri="{FF2B5EF4-FFF2-40B4-BE49-F238E27FC236}">
                  <a16:creationId xmlns:a16="http://schemas.microsoft.com/office/drawing/2014/main" id="{C0B014FC-0D79-9288-4A32-AF131D5261EC}"/>
                </a:ext>
              </a:extLst>
            </p:cNvPr>
            <p:cNvSpPr/>
            <p:nvPr/>
          </p:nvSpPr>
          <p:spPr bwMode="auto">
            <a:xfrm>
              <a:off x="4103076"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 name="Group 37">
            <a:extLst>
              <a:ext uri="{FF2B5EF4-FFF2-40B4-BE49-F238E27FC236}">
                <a16:creationId xmlns:a16="http://schemas.microsoft.com/office/drawing/2014/main" id="{BCB6055D-EAD5-E4F5-A7B2-68E09847F5E8}"/>
              </a:ext>
            </a:extLst>
          </p:cNvPr>
          <p:cNvGrpSpPr/>
          <p:nvPr/>
        </p:nvGrpSpPr>
        <p:grpSpPr>
          <a:xfrm>
            <a:off x="3806095" y="2172678"/>
            <a:ext cx="578336" cy="115277"/>
            <a:chOff x="3892065" y="1477108"/>
            <a:chExt cx="578336" cy="115277"/>
          </a:xfrm>
        </p:grpSpPr>
        <p:cxnSp>
          <p:nvCxnSpPr>
            <p:cNvPr id="39" name="Straight Connector 38">
              <a:extLst>
                <a:ext uri="{FF2B5EF4-FFF2-40B4-BE49-F238E27FC236}">
                  <a16:creationId xmlns:a16="http://schemas.microsoft.com/office/drawing/2014/main" id="{622D7981-896F-CDE5-5F83-D999E4C094DB}"/>
                </a:ext>
              </a:extLst>
            </p:cNvPr>
            <p:cNvCxnSpPr>
              <a:cxnSpLocks/>
            </p:cNvCxnSpPr>
            <p:nvPr/>
          </p:nvCxnSpPr>
          <p:spPr bwMode="auto">
            <a:xfrm>
              <a:off x="3892065" y="1534746"/>
              <a:ext cx="578336" cy="0"/>
            </a:xfrm>
            <a:prstGeom prst="line">
              <a:avLst/>
            </a:prstGeom>
            <a:noFill/>
            <a:ln w="28575" cap="flat" cmpd="sng" algn="ctr">
              <a:solidFill>
                <a:schemeClr val="accent1"/>
              </a:solidFill>
              <a:prstDash val="solid"/>
              <a:round/>
              <a:headEnd type="none" w="med" len="med"/>
              <a:tailEnd type="none" w="med" len="med"/>
            </a:ln>
            <a:effectLst/>
          </p:spPr>
        </p:cxnSp>
        <p:sp>
          <p:nvSpPr>
            <p:cNvPr id="40" name="Rectangle 39">
              <a:extLst>
                <a:ext uri="{FF2B5EF4-FFF2-40B4-BE49-F238E27FC236}">
                  <a16:creationId xmlns:a16="http://schemas.microsoft.com/office/drawing/2014/main" id="{95CDA33F-39F0-17C2-5FB7-CFBFCA8A4A09}"/>
                </a:ext>
              </a:extLst>
            </p:cNvPr>
            <p:cNvSpPr/>
            <p:nvPr/>
          </p:nvSpPr>
          <p:spPr bwMode="auto">
            <a:xfrm>
              <a:off x="4103076"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FE1509F4-1322-B079-D814-5CFF51C2E54A}"/>
              </a:ext>
            </a:extLst>
          </p:cNvPr>
          <p:cNvGrpSpPr/>
          <p:nvPr/>
        </p:nvGrpSpPr>
        <p:grpSpPr>
          <a:xfrm>
            <a:off x="3778742" y="2622062"/>
            <a:ext cx="488458" cy="115277"/>
            <a:chOff x="3892065" y="1477108"/>
            <a:chExt cx="488458" cy="115277"/>
          </a:xfrm>
        </p:grpSpPr>
        <p:cxnSp>
          <p:nvCxnSpPr>
            <p:cNvPr id="43" name="Straight Connector 42">
              <a:extLst>
                <a:ext uri="{FF2B5EF4-FFF2-40B4-BE49-F238E27FC236}">
                  <a16:creationId xmlns:a16="http://schemas.microsoft.com/office/drawing/2014/main" id="{36A9F958-F5B7-CDAE-D0F6-9AB6B86FE8E5}"/>
                </a:ext>
              </a:extLst>
            </p:cNvPr>
            <p:cNvCxnSpPr>
              <a:cxnSpLocks/>
            </p:cNvCxnSpPr>
            <p:nvPr/>
          </p:nvCxnSpPr>
          <p:spPr bwMode="auto">
            <a:xfrm>
              <a:off x="3892065" y="1534746"/>
              <a:ext cx="488458" cy="0"/>
            </a:xfrm>
            <a:prstGeom prst="line">
              <a:avLst/>
            </a:prstGeom>
            <a:noFill/>
            <a:ln w="28575" cap="flat" cmpd="sng" algn="ctr">
              <a:solidFill>
                <a:schemeClr val="accent1"/>
              </a:solidFill>
              <a:prstDash val="solid"/>
              <a:round/>
              <a:headEnd type="none" w="med" len="med"/>
              <a:tailEnd type="none" w="med" len="med"/>
            </a:ln>
            <a:effectLst/>
          </p:spPr>
        </p:cxnSp>
        <p:sp>
          <p:nvSpPr>
            <p:cNvPr id="44" name="Rectangle 43">
              <a:extLst>
                <a:ext uri="{FF2B5EF4-FFF2-40B4-BE49-F238E27FC236}">
                  <a16:creationId xmlns:a16="http://schemas.microsoft.com/office/drawing/2014/main" id="{FF9EDE55-2E45-78B9-140F-4C5EDB2BDB9A}"/>
                </a:ext>
              </a:extLst>
            </p:cNvPr>
            <p:cNvSpPr/>
            <p:nvPr/>
          </p:nvSpPr>
          <p:spPr bwMode="auto">
            <a:xfrm>
              <a:off x="4079631"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6" name="Group 45">
            <a:extLst>
              <a:ext uri="{FF2B5EF4-FFF2-40B4-BE49-F238E27FC236}">
                <a16:creationId xmlns:a16="http://schemas.microsoft.com/office/drawing/2014/main" id="{268369F2-2623-CF67-E39E-4ABBB1CD63A8}"/>
              </a:ext>
            </a:extLst>
          </p:cNvPr>
          <p:cNvGrpSpPr/>
          <p:nvPr/>
        </p:nvGrpSpPr>
        <p:grpSpPr>
          <a:xfrm>
            <a:off x="4087451" y="2844801"/>
            <a:ext cx="586149" cy="115277"/>
            <a:chOff x="3860805" y="1477108"/>
            <a:chExt cx="586149" cy="115277"/>
          </a:xfrm>
        </p:grpSpPr>
        <p:cxnSp>
          <p:nvCxnSpPr>
            <p:cNvPr id="47" name="Straight Connector 46">
              <a:extLst>
                <a:ext uri="{FF2B5EF4-FFF2-40B4-BE49-F238E27FC236}">
                  <a16:creationId xmlns:a16="http://schemas.microsoft.com/office/drawing/2014/main" id="{2A1EED5A-93F0-C620-5928-FE4CF925DA0B}"/>
                </a:ext>
              </a:extLst>
            </p:cNvPr>
            <p:cNvCxnSpPr>
              <a:cxnSpLocks/>
            </p:cNvCxnSpPr>
            <p:nvPr/>
          </p:nvCxnSpPr>
          <p:spPr bwMode="auto">
            <a:xfrm>
              <a:off x="3860805" y="1534746"/>
              <a:ext cx="586149" cy="0"/>
            </a:xfrm>
            <a:prstGeom prst="line">
              <a:avLst/>
            </a:prstGeom>
            <a:noFill/>
            <a:ln w="28575" cap="flat" cmpd="sng" algn="ctr">
              <a:solidFill>
                <a:schemeClr val="accent1"/>
              </a:solidFill>
              <a:prstDash val="solid"/>
              <a:round/>
              <a:headEnd type="none" w="med" len="med"/>
              <a:tailEnd type="none" w="med" len="med"/>
            </a:ln>
            <a:effectLst/>
          </p:spPr>
        </p:cxnSp>
        <p:sp>
          <p:nvSpPr>
            <p:cNvPr id="48" name="Rectangle 47">
              <a:extLst>
                <a:ext uri="{FF2B5EF4-FFF2-40B4-BE49-F238E27FC236}">
                  <a16:creationId xmlns:a16="http://schemas.microsoft.com/office/drawing/2014/main" id="{3CA229C4-F154-2AF6-6D25-D806E74F2DBA}"/>
                </a:ext>
              </a:extLst>
            </p:cNvPr>
            <p:cNvSpPr/>
            <p:nvPr/>
          </p:nvSpPr>
          <p:spPr bwMode="auto">
            <a:xfrm>
              <a:off x="4079631"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 name="Group 49">
            <a:extLst>
              <a:ext uri="{FF2B5EF4-FFF2-40B4-BE49-F238E27FC236}">
                <a16:creationId xmlns:a16="http://schemas.microsoft.com/office/drawing/2014/main" id="{16FEE4CB-52A1-250F-10BD-4A330EBEE3AD}"/>
              </a:ext>
            </a:extLst>
          </p:cNvPr>
          <p:cNvGrpSpPr/>
          <p:nvPr/>
        </p:nvGrpSpPr>
        <p:grpSpPr>
          <a:xfrm>
            <a:off x="3880344" y="3305908"/>
            <a:ext cx="586149" cy="115277"/>
            <a:chOff x="3860805" y="1477108"/>
            <a:chExt cx="586149" cy="115277"/>
          </a:xfrm>
        </p:grpSpPr>
        <p:cxnSp>
          <p:nvCxnSpPr>
            <p:cNvPr id="51" name="Straight Connector 50">
              <a:extLst>
                <a:ext uri="{FF2B5EF4-FFF2-40B4-BE49-F238E27FC236}">
                  <a16:creationId xmlns:a16="http://schemas.microsoft.com/office/drawing/2014/main" id="{DBD086B7-8DA6-1162-5DA4-12C9BB79652D}"/>
                </a:ext>
              </a:extLst>
            </p:cNvPr>
            <p:cNvCxnSpPr>
              <a:cxnSpLocks/>
            </p:cNvCxnSpPr>
            <p:nvPr/>
          </p:nvCxnSpPr>
          <p:spPr bwMode="auto">
            <a:xfrm>
              <a:off x="3860805" y="1534746"/>
              <a:ext cx="586149" cy="0"/>
            </a:xfrm>
            <a:prstGeom prst="line">
              <a:avLst/>
            </a:prstGeom>
            <a:noFill/>
            <a:ln w="28575" cap="flat" cmpd="sng" algn="ctr">
              <a:solidFill>
                <a:schemeClr val="accent1"/>
              </a:solidFill>
              <a:prstDash val="solid"/>
              <a:round/>
              <a:headEnd type="none" w="med" len="med"/>
              <a:tailEnd type="none" w="med" len="med"/>
            </a:ln>
            <a:effectLst/>
          </p:spPr>
        </p:cxnSp>
        <p:sp>
          <p:nvSpPr>
            <p:cNvPr id="52" name="Rectangle 51">
              <a:extLst>
                <a:ext uri="{FF2B5EF4-FFF2-40B4-BE49-F238E27FC236}">
                  <a16:creationId xmlns:a16="http://schemas.microsoft.com/office/drawing/2014/main" id="{383730E2-CB6B-E895-672C-2CDB628EC395}"/>
                </a:ext>
              </a:extLst>
            </p:cNvPr>
            <p:cNvSpPr/>
            <p:nvPr/>
          </p:nvSpPr>
          <p:spPr bwMode="auto">
            <a:xfrm>
              <a:off x="4079631"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38EDD080-D33D-A265-9580-F8CFABE1236C}"/>
              </a:ext>
            </a:extLst>
          </p:cNvPr>
          <p:cNvGrpSpPr/>
          <p:nvPr/>
        </p:nvGrpSpPr>
        <p:grpSpPr>
          <a:xfrm>
            <a:off x="3915513" y="3528647"/>
            <a:ext cx="484549" cy="115277"/>
            <a:chOff x="3860805" y="1477108"/>
            <a:chExt cx="484549" cy="115277"/>
          </a:xfrm>
        </p:grpSpPr>
        <p:cxnSp>
          <p:nvCxnSpPr>
            <p:cNvPr id="54" name="Straight Connector 53">
              <a:extLst>
                <a:ext uri="{FF2B5EF4-FFF2-40B4-BE49-F238E27FC236}">
                  <a16:creationId xmlns:a16="http://schemas.microsoft.com/office/drawing/2014/main" id="{88139B0D-5AD7-60E3-82C9-D1ACF6691E0C}"/>
                </a:ext>
              </a:extLst>
            </p:cNvPr>
            <p:cNvCxnSpPr>
              <a:cxnSpLocks/>
            </p:cNvCxnSpPr>
            <p:nvPr/>
          </p:nvCxnSpPr>
          <p:spPr bwMode="auto">
            <a:xfrm>
              <a:off x="3860805" y="1534746"/>
              <a:ext cx="484549" cy="0"/>
            </a:xfrm>
            <a:prstGeom prst="line">
              <a:avLst/>
            </a:prstGeom>
            <a:noFill/>
            <a:ln w="28575" cap="flat" cmpd="sng" algn="ctr">
              <a:solidFill>
                <a:schemeClr val="accent1"/>
              </a:solidFill>
              <a:prstDash val="solid"/>
              <a:round/>
              <a:headEnd type="none" w="med" len="med"/>
              <a:tailEnd type="none" w="med" len="med"/>
            </a:ln>
            <a:effectLst/>
          </p:spPr>
        </p:cxnSp>
        <p:sp>
          <p:nvSpPr>
            <p:cNvPr id="55" name="Rectangle 54">
              <a:extLst>
                <a:ext uri="{FF2B5EF4-FFF2-40B4-BE49-F238E27FC236}">
                  <a16:creationId xmlns:a16="http://schemas.microsoft.com/office/drawing/2014/main" id="{F79D4595-DD21-0D0B-64B0-4C35E6DE3DE6}"/>
                </a:ext>
              </a:extLst>
            </p:cNvPr>
            <p:cNvSpPr/>
            <p:nvPr/>
          </p:nvSpPr>
          <p:spPr bwMode="auto">
            <a:xfrm>
              <a:off x="4024925"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FE7A98A2-A67E-AB79-C605-46E06B679011}"/>
              </a:ext>
            </a:extLst>
          </p:cNvPr>
          <p:cNvGrpSpPr/>
          <p:nvPr/>
        </p:nvGrpSpPr>
        <p:grpSpPr>
          <a:xfrm>
            <a:off x="3950682" y="3978032"/>
            <a:ext cx="457195" cy="115277"/>
            <a:chOff x="3868620" y="1477108"/>
            <a:chExt cx="457195" cy="115277"/>
          </a:xfrm>
        </p:grpSpPr>
        <p:cxnSp>
          <p:nvCxnSpPr>
            <p:cNvPr id="58" name="Straight Connector 57">
              <a:extLst>
                <a:ext uri="{FF2B5EF4-FFF2-40B4-BE49-F238E27FC236}">
                  <a16:creationId xmlns:a16="http://schemas.microsoft.com/office/drawing/2014/main" id="{DF0C08E3-4B6E-EC80-2794-C127679309E8}"/>
                </a:ext>
              </a:extLst>
            </p:cNvPr>
            <p:cNvCxnSpPr>
              <a:cxnSpLocks/>
            </p:cNvCxnSpPr>
            <p:nvPr/>
          </p:nvCxnSpPr>
          <p:spPr bwMode="auto">
            <a:xfrm>
              <a:off x="3868620" y="1542561"/>
              <a:ext cx="457195" cy="0"/>
            </a:xfrm>
            <a:prstGeom prst="line">
              <a:avLst/>
            </a:prstGeom>
            <a:noFill/>
            <a:ln w="28575" cap="flat" cmpd="sng" algn="ctr">
              <a:solidFill>
                <a:schemeClr val="accent1"/>
              </a:solidFill>
              <a:prstDash val="solid"/>
              <a:round/>
              <a:headEnd type="none" w="med" len="med"/>
              <a:tailEnd type="none" w="med" len="med"/>
            </a:ln>
            <a:effectLst/>
          </p:spPr>
        </p:cxnSp>
        <p:sp>
          <p:nvSpPr>
            <p:cNvPr id="59" name="Rectangle 58">
              <a:extLst>
                <a:ext uri="{FF2B5EF4-FFF2-40B4-BE49-F238E27FC236}">
                  <a16:creationId xmlns:a16="http://schemas.microsoft.com/office/drawing/2014/main" id="{AD5FC9AF-955E-4FEF-4142-9F2B6ECFA637}"/>
                </a:ext>
              </a:extLst>
            </p:cNvPr>
            <p:cNvSpPr/>
            <p:nvPr/>
          </p:nvSpPr>
          <p:spPr bwMode="auto">
            <a:xfrm>
              <a:off x="4024925"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 name="Group 61">
            <a:extLst>
              <a:ext uri="{FF2B5EF4-FFF2-40B4-BE49-F238E27FC236}">
                <a16:creationId xmlns:a16="http://schemas.microsoft.com/office/drawing/2014/main" id="{BFF24ED8-5835-9C8E-778A-1B8A15FCDED6}"/>
              </a:ext>
            </a:extLst>
          </p:cNvPr>
          <p:cNvGrpSpPr/>
          <p:nvPr/>
        </p:nvGrpSpPr>
        <p:grpSpPr>
          <a:xfrm>
            <a:off x="3688866" y="4208586"/>
            <a:ext cx="789349" cy="115277"/>
            <a:chOff x="3696681" y="1477108"/>
            <a:chExt cx="789349" cy="115277"/>
          </a:xfrm>
        </p:grpSpPr>
        <p:cxnSp>
          <p:nvCxnSpPr>
            <p:cNvPr id="63" name="Straight Connector 62">
              <a:extLst>
                <a:ext uri="{FF2B5EF4-FFF2-40B4-BE49-F238E27FC236}">
                  <a16:creationId xmlns:a16="http://schemas.microsoft.com/office/drawing/2014/main" id="{1FB755E0-36BE-3040-7494-ABBB855C7FED}"/>
                </a:ext>
              </a:extLst>
            </p:cNvPr>
            <p:cNvCxnSpPr>
              <a:cxnSpLocks/>
            </p:cNvCxnSpPr>
            <p:nvPr/>
          </p:nvCxnSpPr>
          <p:spPr bwMode="auto">
            <a:xfrm>
              <a:off x="3696681" y="1542561"/>
              <a:ext cx="789349" cy="0"/>
            </a:xfrm>
            <a:prstGeom prst="line">
              <a:avLst/>
            </a:prstGeom>
            <a:noFill/>
            <a:ln w="28575" cap="flat" cmpd="sng" algn="ctr">
              <a:solidFill>
                <a:schemeClr val="accent1"/>
              </a:solidFill>
              <a:prstDash val="solid"/>
              <a:round/>
              <a:headEnd type="none" w="med" len="med"/>
              <a:tailEnd type="none" w="med" len="med"/>
            </a:ln>
            <a:effectLst/>
          </p:spPr>
        </p:cxnSp>
        <p:sp>
          <p:nvSpPr>
            <p:cNvPr id="64" name="Rectangle 63">
              <a:extLst>
                <a:ext uri="{FF2B5EF4-FFF2-40B4-BE49-F238E27FC236}">
                  <a16:creationId xmlns:a16="http://schemas.microsoft.com/office/drawing/2014/main" id="{21D079E8-9BA4-541A-B684-ED03D1841945}"/>
                </a:ext>
              </a:extLst>
            </p:cNvPr>
            <p:cNvSpPr/>
            <p:nvPr/>
          </p:nvSpPr>
          <p:spPr bwMode="auto">
            <a:xfrm>
              <a:off x="4024925"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 name="Group 65">
            <a:extLst>
              <a:ext uri="{FF2B5EF4-FFF2-40B4-BE49-F238E27FC236}">
                <a16:creationId xmlns:a16="http://schemas.microsoft.com/office/drawing/2014/main" id="{9280AF0A-D9E1-9C43-B616-15292FA3EDC3}"/>
              </a:ext>
            </a:extLst>
          </p:cNvPr>
          <p:cNvGrpSpPr/>
          <p:nvPr/>
        </p:nvGrpSpPr>
        <p:grpSpPr>
          <a:xfrm>
            <a:off x="3935050" y="4657970"/>
            <a:ext cx="386858" cy="115277"/>
            <a:chOff x="3876434" y="1477108"/>
            <a:chExt cx="386858" cy="115277"/>
          </a:xfrm>
        </p:grpSpPr>
        <p:cxnSp>
          <p:nvCxnSpPr>
            <p:cNvPr id="67" name="Straight Connector 66">
              <a:extLst>
                <a:ext uri="{FF2B5EF4-FFF2-40B4-BE49-F238E27FC236}">
                  <a16:creationId xmlns:a16="http://schemas.microsoft.com/office/drawing/2014/main" id="{C29B68ED-5FEE-4410-EB80-78C266E9830B}"/>
                </a:ext>
              </a:extLst>
            </p:cNvPr>
            <p:cNvCxnSpPr>
              <a:cxnSpLocks/>
            </p:cNvCxnSpPr>
            <p:nvPr/>
          </p:nvCxnSpPr>
          <p:spPr bwMode="auto">
            <a:xfrm>
              <a:off x="3876434" y="1542561"/>
              <a:ext cx="386858" cy="0"/>
            </a:xfrm>
            <a:prstGeom prst="line">
              <a:avLst/>
            </a:prstGeom>
            <a:noFill/>
            <a:ln w="28575" cap="flat" cmpd="sng" algn="ctr">
              <a:solidFill>
                <a:schemeClr val="accent1"/>
              </a:solidFill>
              <a:prstDash val="solid"/>
              <a:round/>
              <a:headEnd type="none" w="med" len="med"/>
              <a:tailEnd type="none" w="med" len="med"/>
            </a:ln>
            <a:effectLst/>
          </p:spPr>
        </p:cxnSp>
        <p:sp>
          <p:nvSpPr>
            <p:cNvPr id="68" name="Rectangle 67">
              <a:extLst>
                <a:ext uri="{FF2B5EF4-FFF2-40B4-BE49-F238E27FC236}">
                  <a16:creationId xmlns:a16="http://schemas.microsoft.com/office/drawing/2014/main" id="{36731304-B9C7-5893-A65C-8DCF92734224}"/>
                </a:ext>
              </a:extLst>
            </p:cNvPr>
            <p:cNvSpPr/>
            <p:nvPr/>
          </p:nvSpPr>
          <p:spPr bwMode="auto">
            <a:xfrm>
              <a:off x="4024925"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27DB0D93-2599-19AD-0869-20BE0820E75C}"/>
              </a:ext>
            </a:extLst>
          </p:cNvPr>
          <p:cNvGrpSpPr/>
          <p:nvPr/>
        </p:nvGrpSpPr>
        <p:grpSpPr>
          <a:xfrm>
            <a:off x="3907696" y="4888524"/>
            <a:ext cx="922212" cy="115277"/>
            <a:chOff x="3634157" y="1477108"/>
            <a:chExt cx="922212" cy="115277"/>
          </a:xfrm>
        </p:grpSpPr>
        <p:cxnSp>
          <p:nvCxnSpPr>
            <p:cNvPr id="71" name="Straight Connector 70">
              <a:extLst>
                <a:ext uri="{FF2B5EF4-FFF2-40B4-BE49-F238E27FC236}">
                  <a16:creationId xmlns:a16="http://schemas.microsoft.com/office/drawing/2014/main" id="{715DE01D-F2F9-30E9-091A-4CCB73C8C660}"/>
                </a:ext>
              </a:extLst>
            </p:cNvPr>
            <p:cNvCxnSpPr>
              <a:cxnSpLocks/>
            </p:cNvCxnSpPr>
            <p:nvPr/>
          </p:nvCxnSpPr>
          <p:spPr bwMode="auto">
            <a:xfrm>
              <a:off x="3634157" y="1542561"/>
              <a:ext cx="922212" cy="0"/>
            </a:xfrm>
            <a:prstGeom prst="line">
              <a:avLst/>
            </a:prstGeom>
            <a:noFill/>
            <a:ln w="28575" cap="flat" cmpd="sng" algn="ctr">
              <a:solidFill>
                <a:schemeClr val="accent1"/>
              </a:solidFill>
              <a:prstDash val="solid"/>
              <a:round/>
              <a:headEnd type="none" w="med" len="med"/>
              <a:tailEnd type="none" w="med" len="med"/>
            </a:ln>
            <a:effectLst/>
          </p:spPr>
        </p:cxnSp>
        <p:sp>
          <p:nvSpPr>
            <p:cNvPr id="72" name="Rectangle 71">
              <a:extLst>
                <a:ext uri="{FF2B5EF4-FFF2-40B4-BE49-F238E27FC236}">
                  <a16:creationId xmlns:a16="http://schemas.microsoft.com/office/drawing/2014/main" id="{735F685D-BACE-78DF-6979-3DF482228C09}"/>
                </a:ext>
              </a:extLst>
            </p:cNvPr>
            <p:cNvSpPr/>
            <p:nvPr/>
          </p:nvSpPr>
          <p:spPr bwMode="auto">
            <a:xfrm>
              <a:off x="4024925"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4" name="Group 73">
            <a:extLst>
              <a:ext uri="{FF2B5EF4-FFF2-40B4-BE49-F238E27FC236}">
                <a16:creationId xmlns:a16="http://schemas.microsoft.com/office/drawing/2014/main" id="{A1D6D2FA-6235-7746-1730-6F779D8E20DF}"/>
              </a:ext>
            </a:extLst>
          </p:cNvPr>
          <p:cNvGrpSpPr/>
          <p:nvPr/>
        </p:nvGrpSpPr>
        <p:grpSpPr>
          <a:xfrm>
            <a:off x="3927235" y="5345724"/>
            <a:ext cx="394673" cy="115277"/>
            <a:chOff x="3634157" y="1477108"/>
            <a:chExt cx="394673" cy="115277"/>
          </a:xfrm>
        </p:grpSpPr>
        <p:cxnSp>
          <p:nvCxnSpPr>
            <p:cNvPr id="75" name="Straight Connector 74">
              <a:extLst>
                <a:ext uri="{FF2B5EF4-FFF2-40B4-BE49-F238E27FC236}">
                  <a16:creationId xmlns:a16="http://schemas.microsoft.com/office/drawing/2014/main" id="{CA3D0929-2829-6E1A-743D-8261299EFA09}"/>
                </a:ext>
              </a:extLst>
            </p:cNvPr>
            <p:cNvCxnSpPr>
              <a:cxnSpLocks/>
            </p:cNvCxnSpPr>
            <p:nvPr/>
          </p:nvCxnSpPr>
          <p:spPr bwMode="auto">
            <a:xfrm>
              <a:off x="3634157" y="1542561"/>
              <a:ext cx="394673" cy="0"/>
            </a:xfrm>
            <a:prstGeom prst="line">
              <a:avLst/>
            </a:prstGeom>
            <a:noFill/>
            <a:ln w="28575" cap="flat" cmpd="sng" algn="ctr">
              <a:solidFill>
                <a:schemeClr val="accent1"/>
              </a:solidFill>
              <a:prstDash val="solid"/>
              <a:round/>
              <a:headEnd type="none" w="med" len="med"/>
              <a:tailEnd type="none" w="med" len="med"/>
            </a:ln>
            <a:effectLst/>
          </p:spPr>
        </p:cxnSp>
        <p:sp>
          <p:nvSpPr>
            <p:cNvPr id="76" name="Rectangle 75">
              <a:extLst>
                <a:ext uri="{FF2B5EF4-FFF2-40B4-BE49-F238E27FC236}">
                  <a16:creationId xmlns:a16="http://schemas.microsoft.com/office/drawing/2014/main" id="{E5C9E7A8-C6AD-67C6-8DC2-657653FF803D}"/>
                </a:ext>
              </a:extLst>
            </p:cNvPr>
            <p:cNvSpPr/>
            <p:nvPr/>
          </p:nvSpPr>
          <p:spPr bwMode="auto">
            <a:xfrm>
              <a:off x="3774832"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9" name="Group 78">
            <a:extLst>
              <a:ext uri="{FF2B5EF4-FFF2-40B4-BE49-F238E27FC236}">
                <a16:creationId xmlns:a16="http://schemas.microsoft.com/office/drawing/2014/main" id="{911AB57A-9463-1F7E-5702-C6AB44847E1F}"/>
              </a:ext>
            </a:extLst>
          </p:cNvPr>
          <p:cNvGrpSpPr/>
          <p:nvPr/>
        </p:nvGrpSpPr>
        <p:grpSpPr>
          <a:xfrm>
            <a:off x="3884250" y="5568463"/>
            <a:ext cx="945658" cy="115277"/>
            <a:chOff x="3352803" y="1477108"/>
            <a:chExt cx="945658" cy="115277"/>
          </a:xfrm>
        </p:grpSpPr>
        <p:cxnSp>
          <p:nvCxnSpPr>
            <p:cNvPr id="80" name="Straight Connector 79">
              <a:extLst>
                <a:ext uri="{FF2B5EF4-FFF2-40B4-BE49-F238E27FC236}">
                  <a16:creationId xmlns:a16="http://schemas.microsoft.com/office/drawing/2014/main" id="{A95240AF-B818-828A-44E2-61140EB5473C}"/>
                </a:ext>
              </a:extLst>
            </p:cNvPr>
            <p:cNvCxnSpPr>
              <a:cxnSpLocks/>
            </p:cNvCxnSpPr>
            <p:nvPr/>
          </p:nvCxnSpPr>
          <p:spPr bwMode="auto">
            <a:xfrm>
              <a:off x="3352803" y="1542561"/>
              <a:ext cx="945658" cy="0"/>
            </a:xfrm>
            <a:prstGeom prst="line">
              <a:avLst/>
            </a:prstGeom>
            <a:noFill/>
            <a:ln w="28575" cap="flat" cmpd="sng" algn="ctr">
              <a:solidFill>
                <a:schemeClr val="accent1"/>
              </a:solidFill>
              <a:prstDash val="solid"/>
              <a:round/>
              <a:headEnd type="none" w="med" len="med"/>
              <a:tailEnd type="none" w="med" len="med"/>
            </a:ln>
            <a:effectLst/>
          </p:spPr>
        </p:cxnSp>
        <p:sp>
          <p:nvSpPr>
            <p:cNvPr id="81" name="Rectangle 80">
              <a:extLst>
                <a:ext uri="{FF2B5EF4-FFF2-40B4-BE49-F238E27FC236}">
                  <a16:creationId xmlns:a16="http://schemas.microsoft.com/office/drawing/2014/main" id="{F4B45B6C-ADC8-4472-B67F-8E62C7C4676D}"/>
                </a:ext>
              </a:extLst>
            </p:cNvPr>
            <p:cNvSpPr/>
            <p:nvPr/>
          </p:nvSpPr>
          <p:spPr bwMode="auto">
            <a:xfrm>
              <a:off x="3774832"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816784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D162-325D-674A-9DCB-C6221F4F267C}"/>
              </a:ext>
            </a:extLst>
          </p:cNvPr>
          <p:cNvSpPr>
            <a:spLocks noGrp="1"/>
          </p:cNvSpPr>
          <p:nvPr>
            <p:ph type="title"/>
          </p:nvPr>
        </p:nvSpPr>
        <p:spPr/>
        <p:txBody>
          <a:bodyPr vert="horz" lIns="91440" tIns="45720" rIns="91440" bIns="45720" rtlCol="0" anchor="ctr">
            <a:normAutofit/>
          </a:bodyPr>
          <a:lstStyle/>
          <a:p>
            <a:r>
              <a:rPr lang="en-US" sz="3600" kern="1200" dirty="0">
                <a:cs typeface="Calibri" panose="020F0502020204030204" pitchFamily="34" charset="0"/>
              </a:rPr>
              <a:t>KEYNOTE-522: Immune-Mediated AEs</a:t>
            </a:r>
          </a:p>
        </p:txBody>
      </p:sp>
      <p:sp>
        <p:nvSpPr>
          <p:cNvPr id="3" name="TextBox 2">
            <a:extLst>
              <a:ext uri="{FF2B5EF4-FFF2-40B4-BE49-F238E27FC236}">
                <a16:creationId xmlns:a16="http://schemas.microsoft.com/office/drawing/2014/main" id="{7D43CD07-BEDC-9E41-B093-27C51E1F2312}"/>
              </a:ext>
            </a:extLst>
          </p:cNvPr>
          <p:cNvSpPr txBox="1"/>
          <p:nvPr/>
        </p:nvSpPr>
        <p:spPr>
          <a:xfrm>
            <a:off x="1087393" y="1352373"/>
            <a:ext cx="4744995"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600" cap="none" spc="4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Immune-Mediated AEs and Infusion Reactions (≥10% Patients) Across Both Phases</a:t>
            </a:r>
          </a:p>
        </p:txBody>
      </p:sp>
      <p:sp>
        <p:nvSpPr>
          <p:cNvPr id="6" name="TextBox 5">
            <a:extLst>
              <a:ext uri="{FF2B5EF4-FFF2-40B4-BE49-F238E27FC236}">
                <a16:creationId xmlns:a16="http://schemas.microsoft.com/office/drawing/2014/main" id="{792BD2CB-B790-D84B-B283-4F6E862400D0}"/>
              </a:ext>
            </a:extLst>
          </p:cNvPr>
          <p:cNvSpPr txBox="1"/>
          <p:nvPr/>
        </p:nvSpPr>
        <p:spPr>
          <a:xfrm>
            <a:off x="6919784" y="1347547"/>
            <a:ext cx="4586416"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Immune-Mediated AEs in the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Adjuvant Phase (≥2% of Patients)</a:t>
            </a:r>
          </a:p>
        </p:txBody>
      </p:sp>
      <p:sp>
        <p:nvSpPr>
          <p:cNvPr id="20" name="TextBox 19">
            <a:extLst>
              <a:ext uri="{FF2B5EF4-FFF2-40B4-BE49-F238E27FC236}">
                <a16:creationId xmlns:a16="http://schemas.microsoft.com/office/drawing/2014/main" id="{4766B171-0B48-3247-A86B-317A063E7844}"/>
              </a:ext>
            </a:extLst>
          </p:cNvPr>
          <p:cNvSpPr txBox="1"/>
          <p:nvPr/>
        </p:nvSpPr>
        <p:spPr bwMode="auto">
          <a:xfrm>
            <a:off x="403965" y="6358228"/>
            <a:ext cx="62887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altLang="en-US" sz="1200" b="0" spc="-10" dirty="0">
                <a:solidFill>
                  <a:schemeClr val="bg2"/>
                </a:solidFill>
                <a:latin typeface="Calibri" panose="020F0502020204030204" pitchFamily="34" charset="0"/>
              </a:rPr>
              <a:t>Schmid. </a:t>
            </a:r>
            <a:r>
              <a:rPr lang="en-US" altLang="en-US" sz="1200" b="0" dirty="0">
                <a:solidFill>
                  <a:schemeClr val="bg2"/>
                </a:solidFill>
                <a:latin typeface="Calibri" panose="020F0502020204030204" pitchFamily="34" charset="0"/>
              </a:rPr>
              <a:t>NEJM</a:t>
            </a:r>
            <a:r>
              <a:rPr lang="en-US" altLang="en-US" sz="1200" b="0" spc="-10" dirty="0">
                <a:solidFill>
                  <a:schemeClr val="bg2"/>
                </a:solidFill>
                <a:latin typeface="Calibri" panose="020F0502020204030204" pitchFamily="34" charset="0"/>
              </a:rPr>
              <a:t>. 2020;382.810</a:t>
            </a:r>
            <a:r>
              <a:rPr lang="en-US" altLang="en-US" sz="1200" b="0" dirty="0">
                <a:solidFill>
                  <a:schemeClr val="bg2"/>
                </a:solidFill>
                <a:latin typeface="Calibri" panose="020F0502020204030204" pitchFamily="34" charset="0"/>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Schmid. ESMO 2021. Abstr VP7-2021. </a:t>
            </a:r>
            <a:r>
              <a:rPr lang="en-US" altLang="en-US" sz="1200" b="0" dirty="0">
                <a:solidFill>
                  <a:schemeClr val="bg2"/>
                </a:solidFill>
                <a:latin typeface="Calibri" panose="020F0502020204030204" pitchFamily="34" charset="0"/>
              </a:rPr>
              <a:t>Schmid. NEJM. 2022;386:556.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BAE99A57-293A-ED08-B3C9-E7DDD471EB13}"/>
              </a:ext>
            </a:extLst>
          </p:cNvPr>
          <p:cNvSpPr txBox="1"/>
          <p:nvPr/>
        </p:nvSpPr>
        <p:spPr bwMode="auto">
          <a:xfrm rot="16200000">
            <a:off x="-190389" y="2935301"/>
            <a:ext cx="1729949"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Incidence (%)</a:t>
            </a:r>
          </a:p>
        </p:txBody>
      </p:sp>
      <p:sp>
        <p:nvSpPr>
          <p:cNvPr id="17" name="TextBox 16">
            <a:extLst>
              <a:ext uri="{FF2B5EF4-FFF2-40B4-BE49-F238E27FC236}">
                <a16:creationId xmlns:a16="http://schemas.microsoft.com/office/drawing/2014/main" id="{0B7B7BE6-4010-DC68-578B-C266402D404E}"/>
              </a:ext>
            </a:extLst>
          </p:cNvPr>
          <p:cNvSpPr txBox="1"/>
          <p:nvPr/>
        </p:nvSpPr>
        <p:spPr bwMode="auto">
          <a:xfrm rot="19305012">
            <a:off x="257671" y="4270425"/>
            <a:ext cx="13298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Infusion reactions</a:t>
            </a:r>
          </a:p>
        </p:txBody>
      </p:sp>
      <p:sp>
        <p:nvSpPr>
          <p:cNvPr id="26" name="TextBox 25">
            <a:extLst>
              <a:ext uri="{FF2B5EF4-FFF2-40B4-BE49-F238E27FC236}">
                <a16:creationId xmlns:a16="http://schemas.microsoft.com/office/drawing/2014/main" id="{0640E729-E1F6-22E5-0895-3CBD23DAD7A6}"/>
              </a:ext>
            </a:extLst>
          </p:cNvPr>
          <p:cNvSpPr txBox="1"/>
          <p:nvPr/>
        </p:nvSpPr>
        <p:spPr bwMode="auto">
          <a:xfrm rot="19305012">
            <a:off x="805055" y="4202803"/>
            <a:ext cx="12091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27" name="TextBox 26">
            <a:extLst>
              <a:ext uri="{FF2B5EF4-FFF2-40B4-BE49-F238E27FC236}">
                <a16:creationId xmlns:a16="http://schemas.microsoft.com/office/drawing/2014/main" id="{712D0A5E-875F-79A8-8CB8-FABBE6DDB75D}"/>
              </a:ext>
            </a:extLst>
          </p:cNvPr>
          <p:cNvSpPr txBox="1"/>
          <p:nvPr/>
        </p:nvSpPr>
        <p:spPr bwMode="auto">
          <a:xfrm rot="19305012">
            <a:off x="1010859" y="4304236"/>
            <a:ext cx="15255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Severe skin reactions</a:t>
            </a:r>
          </a:p>
        </p:txBody>
      </p:sp>
      <p:sp>
        <p:nvSpPr>
          <p:cNvPr id="28" name="TextBox 27">
            <a:extLst>
              <a:ext uri="{FF2B5EF4-FFF2-40B4-BE49-F238E27FC236}">
                <a16:creationId xmlns:a16="http://schemas.microsoft.com/office/drawing/2014/main" id="{BA288034-E9D8-4D99-442E-1DA711CF37DA}"/>
              </a:ext>
            </a:extLst>
          </p:cNvPr>
          <p:cNvSpPr txBox="1"/>
          <p:nvPr/>
        </p:nvSpPr>
        <p:spPr bwMode="auto">
          <a:xfrm rot="19305012">
            <a:off x="1689944" y="4236615"/>
            <a:ext cx="12572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Hyperthyroidism</a:t>
            </a:r>
          </a:p>
        </p:txBody>
      </p:sp>
      <p:sp>
        <p:nvSpPr>
          <p:cNvPr id="29" name="TextBox 28">
            <a:extLst>
              <a:ext uri="{FF2B5EF4-FFF2-40B4-BE49-F238E27FC236}">
                <a16:creationId xmlns:a16="http://schemas.microsoft.com/office/drawing/2014/main" id="{39CC052E-AFF3-6912-0BFA-04D43DD28E3E}"/>
              </a:ext>
            </a:extLst>
          </p:cNvPr>
          <p:cNvSpPr txBox="1"/>
          <p:nvPr/>
        </p:nvSpPr>
        <p:spPr bwMode="auto">
          <a:xfrm rot="19305012">
            <a:off x="1905532" y="4338043"/>
            <a:ext cx="1523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insufficiency</a:t>
            </a:r>
          </a:p>
        </p:txBody>
      </p:sp>
      <p:sp>
        <p:nvSpPr>
          <p:cNvPr id="30" name="TextBox 29">
            <a:extLst>
              <a:ext uri="{FF2B5EF4-FFF2-40B4-BE49-F238E27FC236}">
                <a16:creationId xmlns:a16="http://schemas.microsoft.com/office/drawing/2014/main" id="{572E636B-EE56-808A-1FEA-F75010BDC6AD}"/>
              </a:ext>
            </a:extLst>
          </p:cNvPr>
          <p:cNvSpPr txBox="1"/>
          <p:nvPr/>
        </p:nvSpPr>
        <p:spPr bwMode="auto">
          <a:xfrm rot="19305012">
            <a:off x="2853447" y="4168993"/>
            <a:ext cx="9925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31" name="TextBox 30">
            <a:extLst>
              <a:ext uri="{FF2B5EF4-FFF2-40B4-BE49-F238E27FC236}">
                <a16:creationId xmlns:a16="http://schemas.microsoft.com/office/drawing/2014/main" id="{5F74AD36-B4E1-9E28-D9FF-7CEF512CEFB2}"/>
              </a:ext>
            </a:extLst>
          </p:cNvPr>
          <p:cNvSpPr txBox="1"/>
          <p:nvPr/>
        </p:nvSpPr>
        <p:spPr bwMode="auto">
          <a:xfrm rot="19305012">
            <a:off x="3409772" y="4101370"/>
            <a:ext cx="862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Thyroiditis</a:t>
            </a:r>
          </a:p>
        </p:txBody>
      </p:sp>
      <p:sp>
        <p:nvSpPr>
          <p:cNvPr id="32" name="TextBox 31">
            <a:extLst>
              <a:ext uri="{FF2B5EF4-FFF2-40B4-BE49-F238E27FC236}">
                <a16:creationId xmlns:a16="http://schemas.microsoft.com/office/drawing/2014/main" id="{0F989FCB-E3CA-4A26-3890-FC64F3AE7C7F}"/>
              </a:ext>
            </a:extLst>
          </p:cNvPr>
          <p:cNvSpPr txBox="1"/>
          <p:nvPr/>
        </p:nvSpPr>
        <p:spPr bwMode="auto">
          <a:xfrm rot="19305012">
            <a:off x="3757967" y="4135181"/>
            <a:ext cx="10080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Hypophysitis</a:t>
            </a:r>
          </a:p>
        </p:txBody>
      </p:sp>
      <p:sp>
        <p:nvSpPr>
          <p:cNvPr id="33" name="TextBox 32">
            <a:extLst>
              <a:ext uri="{FF2B5EF4-FFF2-40B4-BE49-F238E27FC236}">
                <a16:creationId xmlns:a16="http://schemas.microsoft.com/office/drawing/2014/main" id="{85E3E83C-A15C-5079-C2DD-E4FB69D971F3}"/>
              </a:ext>
            </a:extLst>
          </p:cNvPr>
          <p:cNvSpPr txBox="1"/>
          <p:nvPr/>
        </p:nvSpPr>
        <p:spPr bwMode="auto">
          <a:xfrm rot="19305012">
            <a:off x="4555306" y="4033749"/>
            <a:ext cx="5790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Colitis</a:t>
            </a:r>
          </a:p>
        </p:txBody>
      </p:sp>
      <p:sp>
        <p:nvSpPr>
          <p:cNvPr id="34" name="TextBox 33">
            <a:extLst>
              <a:ext uri="{FF2B5EF4-FFF2-40B4-BE49-F238E27FC236}">
                <a16:creationId xmlns:a16="http://schemas.microsoft.com/office/drawing/2014/main" id="{203CA377-18A6-08E1-9765-18377AEE0228}"/>
              </a:ext>
            </a:extLst>
          </p:cNvPr>
          <p:cNvSpPr txBox="1"/>
          <p:nvPr/>
        </p:nvSpPr>
        <p:spPr bwMode="auto">
          <a:xfrm rot="19305012">
            <a:off x="4886372" y="4067559"/>
            <a:ext cx="7603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Hepatitis</a:t>
            </a:r>
          </a:p>
        </p:txBody>
      </p:sp>
      <p:sp>
        <p:nvSpPr>
          <p:cNvPr id="36" name="TextBox 35">
            <a:extLst>
              <a:ext uri="{FF2B5EF4-FFF2-40B4-BE49-F238E27FC236}">
                <a16:creationId xmlns:a16="http://schemas.microsoft.com/office/drawing/2014/main" id="{A42DC1D2-2955-E648-24A8-5C6C64F7CA8D}"/>
              </a:ext>
            </a:extLst>
          </p:cNvPr>
          <p:cNvSpPr txBox="1"/>
          <p:nvPr/>
        </p:nvSpPr>
        <p:spPr bwMode="auto">
          <a:xfrm rot="19276372">
            <a:off x="10511514" y="4192385"/>
            <a:ext cx="9384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Myocarditis</a:t>
            </a:r>
          </a:p>
        </p:txBody>
      </p:sp>
      <p:sp>
        <p:nvSpPr>
          <p:cNvPr id="37" name="TextBox 36">
            <a:extLst>
              <a:ext uri="{FF2B5EF4-FFF2-40B4-BE49-F238E27FC236}">
                <a16:creationId xmlns:a16="http://schemas.microsoft.com/office/drawing/2014/main" id="{C7C11874-3F3E-B3DB-D25C-FFF0D92FE25C}"/>
              </a:ext>
            </a:extLst>
          </p:cNvPr>
          <p:cNvSpPr txBox="1"/>
          <p:nvPr/>
        </p:nvSpPr>
        <p:spPr bwMode="auto">
          <a:xfrm rot="19276372">
            <a:off x="6249808" y="4261030"/>
            <a:ext cx="12091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38" name="TextBox 37">
            <a:extLst>
              <a:ext uri="{FF2B5EF4-FFF2-40B4-BE49-F238E27FC236}">
                <a16:creationId xmlns:a16="http://schemas.microsoft.com/office/drawing/2014/main" id="{D1F15755-B85C-1981-75B4-E4C3E116C91B}"/>
              </a:ext>
            </a:extLst>
          </p:cNvPr>
          <p:cNvSpPr txBox="1"/>
          <p:nvPr/>
        </p:nvSpPr>
        <p:spPr bwMode="auto">
          <a:xfrm rot="19276372">
            <a:off x="6724136" y="4306110"/>
            <a:ext cx="13298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Infusion reactions</a:t>
            </a:r>
          </a:p>
        </p:txBody>
      </p:sp>
      <p:sp>
        <p:nvSpPr>
          <p:cNvPr id="39" name="TextBox 38">
            <a:extLst>
              <a:ext uri="{FF2B5EF4-FFF2-40B4-BE49-F238E27FC236}">
                <a16:creationId xmlns:a16="http://schemas.microsoft.com/office/drawing/2014/main" id="{24516F4D-4C77-C833-00A2-D326562238FE}"/>
              </a:ext>
            </a:extLst>
          </p:cNvPr>
          <p:cNvSpPr txBox="1"/>
          <p:nvPr/>
        </p:nvSpPr>
        <p:spPr bwMode="auto">
          <a:xfrm rot="19276372">
            <a:off x="7103999" y="4396745"/>
            <a:ext cx="15255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Severe skin reactions</a:t>
            </a:r>
          </a:p>
        </p:txBody>
      </p:sp>
      <p:sp>
        <p:nvSpPr>
          <p:cNvPr id="40" name="TextBox 39">
            <a:extLst>
              <a:ext uri="{FF2B5EF4-FFF2-40B4-BE49-F238E27FC236}">
                <a16:creationId xmlns:a16="http://schemas.microsoft.com/office/drawing/2014/main" id="{65FEAA4D-95F3-456C-6C35-83746D974322}"/>
              </a:ext>
            </a:extLst>
          </p:cNvPr>
          <p:cNvSpPr txBox="1"/>
          <p:nvPr/>
        </p:nvSpPr>
        <p:spPr bwMode="auto">
          <a:xfrm rot="19276372">
            <a:off x="8481671" y="4295836"/>
            <a:ext cx="12572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Hyperthyroidism</a:t>
            </a:r>
          </a:p>
        </p:txBody>
      </p:sp>
      <p:sp>
        <p:nvSpPr>
          <p:cNvPr id="41" name="TextBox 40">
            <a:extLst>
              <a:ext uri="{FF2B5EF4-FFF2-40B4-BE49-F238E27FC236}">
                <a16:creationId xmlns:a16="http://schemas.microsoft.com/office/drawing/2014/main" id="{0E8D27A6-CC21-ED1E-5F8C-074ED85DAA9A}"/>
              </a:ext>
            </a:extLst>
          </p:cNvPr>
          <p:cNvSpPr txBox="1"/>
          <p:nvPr/>
        </p:nvSpPr>
        <p:spPr bwMode="auto">
          <a:xfrm rot="19276372">
            <a:off x="8152122" y="4211618"/>
            <a:ext cx="9925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42" name="TextBox 41">
            <a:extLst>
              <a:ext uri="{FF2B5EF4-FFF2-40B4-BE49-F238E27FC236}">
                <a16:creationId xmlns:a16="http://schemas.microsoft.com/office/drawing/2014/main" id="{7567EF4D-FB52-1274-45E8-F685EEC07A2A}"/>
              </a:ext>
            </a:extLst>
          </p:cNvPr>
          <p:cNvSpPr txBox="1"/>
          <p:nvPr/>
        </p:nvSpPr>
        <p:spPr bwMode="auto">
          <a:xfrm rot="19276372">
            <a:off x="8828242" y="4369764"/>
            <a:ext cx="1523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insufficiency</a:t>
            </a:r>
          </a:p>
        </p:txBody>
      </p:sp>
      <p:sp>
        <p:nvSpPr>
          <p:cNvPr id="43" name="TextBox 42">
            <a:extLst>
              <a:ext uri="{FF2B5EF4-FFF2-40B4-BE49-F238E27FC236}">
                <a16:creationId xmlns:a16="http://schemas.microsoft.com/office/drawing/2014/main" id="{A9BA940B-1C9A-CDB8-4140-876CFF30EAF7}"/>
              </a:ext>
            </a:extLst>
          </p:cNvPr>
          <p:cNvSpPr txBox="1"/>
          <p:nvPr/>
        </p:nvSpPr>
        <p:spPr bwMode="auto">
          <a:xfrm rot="19276372">
            <a:off x="10253108" y="4097533"/>
            <a:ext cx="5790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Colitis</a:t>
            </a:r>
          </a:p>
        </p:txBody>
      </p:sp>
      <p:graphicFrame>
        <p:nvGraphicFramePr>
          <p:cNvPr id="44" name="Table 43">
            <a:extLst>
              <a:ext uri="{FF2B5EF4-FFF2-40B4-BE49-F238E27FC236}">
                <a16:creationId xmlns:a16="http://schemas.microsoft.com/office/drawing/2014/main" id="{E550C9A6-7B43-9FC2-A659-20F16CFF84BE}"/>
              </a:ext>
            </a:extLst>
          </p:cNvPr>
          <p:cNvGraphicFramePr>
            <a:graphicFrameLocks noGrp="1"/>
          </p:cNvGraphicFramePr>
          <p:nvPr>
            <p:extLst>
              <p:ext uri="{D42A27DB-BD31-4B8C-83A1-F6EECF244321}">
                <p14:modId xmlns:p14="http://schemas.microsoft.com/office/powerpoint/2010/main" val="3717689622"/>
              </p:ext>
            </p:extLst>
          </p:nvPr>
        </p:nvGraphicFramePr>
        <p:xfrm>
          <a:off x="6424611" y="5070977"/>
          <a:ext cx="4907407" cy="1201420"/>
        </p:xfrm>
        <a:graphic>
          <a:graphicData uri="http://schemas.openxmlformats.org/drawingml/2006/table">
            <a:tbl>
              <a:tblPr firstRow="1" bandRow="1">
                <a:tableStyleId>{93296810-A885-4BE3-A3E7-6D5BEEA58F35}</a:tableStyleId>
              </a:tblPr>
              <a:tblGrid>
                <a:gridCol w="1761871">
                  <a:extLst>
                    <a:ext uri="{9D8B030D-6E8A-4147-A177-3AD203B41FA5}">
                      <a16:colId xmlns:a16="http://schemas.microsoft.com/office/drawing/2014/main" val="3588539467"/>
                    </a:ext>
                  </a:extLst>
                </a:gridCol>
                <a:gridCol w="1572768">
                  <a:extLst>
                    <a:ext uri="{9D8B030D-6E8A-4147-A177-3AD203B41FA5}">
                      <a16:colId xmlns:a16="http://schemas.microsoft.com/office/drawing/2014/main" val="3985777907"/>
                    </a:ext>
                  </a:extLst>
                </a:gridCol>
                <a:gridCol w="1572768">
                  <a:extLst>
                    <a:ext uri="{9D8B030D-6E8A-4147-A177-3AD203B41FA5}">
                      <a16:colId xmlns:a16="http://schemas.microsoft.com/office/drawing/2014/main" val="2185216191"/>
                    </a:ext>
                  </a:extLst>
                </a:gridCol>
              </a:tblGrid>
              <a:tr h="285211">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accent1"/>
                          </a:solidFill>
                          <a:latin typeface="Calibri" panose="020F0502020204030204" pitchFamily="34" charset="0"/>
                          <a:cs typeface="Calibri" panose="020F0502020204030204" pitchFamily="34" charset="0"/>
                        </a:rPr>
                        <a:t>Pembro + CT/Pembro</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accent1"/>
                          </a:solidFill>
                          <a:latin typeface="Calibri" panose="020F0502020204030204" pitchFamily="34" charset="0"/>
                          <a:cs typeface="Calibri" panose="020F0502020204030204" pitchFamily="34" charset="0"/>
                        </a:rPr>
                        <a:t>(n = 588)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accent3"/>
                          </a:solidFill>
                          <a:latin typeface="Calibri" panose="020F0502020204030204" pitchFamily="34" charset="0"/>
                          <a:cs typeface="Calibri" panose="020F0502020204030204" pitchFamily="34" charset="0"/>
                        </a:rPr>
                        <a:t>Pbo + CT/Pbo</a:t>
                      </a:r>
                      <a:br>
                        <a:rPr lang="en-US" sz="1200" dirty="0">
                          <a:solidFill>
                            <a:schemeClr val="accent3"/>
                          </a:solidFill>
                          <a:latin typeface="Calibri" panose="020F0502020204030204" pitchFamily="34" charset="0"/>
                          <a:cs typeface="Calibri" panose="020F0502020204030204" pitchFamily="34" charset="0"/>
                        </a:rPr>
                      </a:br>
                      <a:r>
                        <a:rPr lang="en-US" sz="1200" dirty="0">
                          <a:solidFill>
                            <a:schemeClr val="accent3"/>
                          </a:solidFill>
                          <a:latin typeface="Calibri" panose="020F0502020204030204" pitchFamily="34" charset="0"/>
                          <a:cs typeface="Calibri" panose="020F0502020204030204" pitchFamily="34" charset="0"/>
                        </a:rPr>
                        <a:t>(n = 331)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9403792"/>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Any grade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6.0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77267911"/>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Grade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73429442"/>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Led to death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63375037"/>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Discontinuation any drug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58885841"/>
                  </a:ext>
                </a:extLst>
              </a:tr>
            </a:tbl>
          </a:graphicData>
        </a:graphic>
      </p:graphicFrame>
      <p:grpSp>
        <p:nvGrpSpPr>
          <p:cNvPr id="60" name="Group 59">
            <a:extLst>
              <a:ext uri="{FF2B5EF4-FFF2-40B4-BE49-F238E27FC236}">
                <a16:creationId xmlns:a16="http://schemas.microsoft.com/office/drawing/2014/main" id="{381D6F6B-BE45-3A1E-7B79-9FBB8C7E9443}"/>
              </a:ext>
            </a:extLst>
          </p:cNvPr>
          <p:cNvGrpSpPr/>
          <p:nvPr/>
        </p:nvGrpSpPr>
        <p:grpSpPr>
          <a:xfrm>
            <a:off x="1044151" y="2241479"/>
            <a:ext cx="75750" cy="1729605"/>
            <a:chOff x="782741" y="2440203"/>
            <a:chExt cx="205605" cy="1729605"/>
          </a:xfrm>
        </p:grpSpPr>
        <p:cxnSp>
          <p:nvCxnSpPr>
            <p:cNvPr id="7" name="Straight Connector 6">
              <a:extLst>
                <a:ext uri="{FF2B5EF4-FFF2-40B4-BE49-F238E27FC236}">
                  <a16:creationId xmlns:a16="http://schemas.microsoft.com/office/drawing/2014/main" id="{69B3D5E2-C2C7-8AFC-3698-3B56343EB12A}"/>
                </a:ext>
              </a:extLst>
            </p:cNvPr>
            <p:cNvCxnSpPr>
              <a:cxnSpLocks/>
            </p:cNvCxnSpPr>
            <p:nvPr/>
          </p:nvCxnSpPr>
          <p:spPr bwMode="auto">
            <a:xfrm>
              <a:off x="782741" y="4169808"/>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4BF0410-21DF-4EED-B4EF-6A1A4403427B}"/>
                </a:ext>
              </a:extLst>
            </p:cNvPr>
            <p:cNvCxnSpPr>
              <a:cxnSpLocks/>
            </p:cNvCxnSpPr>
            <p:nvPr/>
          </p:nvCxnSpPr>
          <p:spPr bwMode="auto">
            <a:xfrm>
              <a:off x="782741" y="399684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1D19913-60E2-C92E-AF29-E39C4F1E4144}"/>
                </a:ext>
              </a:extLst>
            </p:cNvPr>
            <p:cNvCxnSpPr>
              <a:cxnSpLocks/>
            </p:cNvCxnSpPr>
            <p:nvPr/>
          </p:nvCxnSpPr>
          <p:spPr bwMode="auto">
            <a:xfrm>
              <a:off x="782741" y="382388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DB23B56-B248-DC90-51E8-60DBEAF04DB1}"/>
                </a:ext>
              </a:extLst>
            </p:cNvPr>
            <p:cNvCxnSpPr>
              <a:cxnSpLocks/>
            </p:cNvCxnSpPr>
            <p:nvPr/>
          </p:nvCxnSpPr>
          <p:spPr bwMode="auto">
            <a:xfrm>
              <a:off x="782741" y="365092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E9E0570-EDEB-D7D2-0B2B-6EC99EA56727}"/>
                </a:ext>
              </a:extLst>
            </p:cNvPr>
            <p:cNvCxnSpPr>
              <a:cxnSpLocks/>
            </p:cNvCxnSpPr>
            <p:nvPr/>
          </p:nvCxnSpPr>
          <p:spPr bwMode="auto">
            <a:xfrm>
              <a:off x="782741" y="347796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DF7C47F-C674-9D66-0EFD-6E8FE9590502}"/>
                </a:ext>
              </a:extLst>
            </p:cNvPr>
            <p:cNvCxnSpPr>
              <a:cxnSpLocks/>
            </p:cNvCxnSpPr>
            <p:nvPr/>
          </p:nvCxnSpPr>
          <p:spPr bwMode="auto">
            <a:xfrm>
              <a:off x="782741" y="330500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E8F551A-E0EF-9193-8450-AEF06A774625}"/>
                </a:ext>
              </a:extLst>
            </p:cNvPr>
            <p:cNvCxnSpPr>
              <a:cxnSpLocks/>
            </p:cNvCxnSpPr>
            <p:nvPr/>
          </p:nvCxnSpPr>
          <p:spPr bwMode="auto">
            <a:xfrm>
              <a:off x="782741" y="313204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10FCE9C-DCEA-E8DC-7454-7CE4BAE1A6E5}"/>
                </a:ext>
              </a:extLst>
            </p:cNvPr>
            <p:cNvCxnSpPr>
              <a:cxnSpLocks/>
            </p:cNvCxnSpPr>
            <p:nvPr/>
          </p:nvCxnSpPr>
          <p:spPr bwMode="auto">
            <a:xfrm>
              <a:off x="782741" y="2959085"/>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A40D819-7216-DDE6-54F4-B0E09D60C133}"/>
                </a:ext>
              </a:extLst>
            </p:cNvPr>
            <p:cNvCxnSpPr>
              <a:cxnSpLocks/>
            </p:cNvCxnSpPr>
            <p:nvPr/>
          </p:nvCxnSpPr>
          <p:spPr bwMode="auto">
            <a:xfrm>
              <a:off x="782741" y="2786124"/>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76F905D-4730-8B7C-AC30-0998C54256F9}"/>
                </a:ext>
              </a:extLst>
            </p:cNvPr>
            <p:cNvCxnSpPr>
              <a:cxnSpLocks/>
            </p:cNvCxnSpPr>
            <p:nvPr/>
          </p:nvCxnSpPr>
          <p:spPr bwMode="auto">
            <a:xfrm>
              <a:off x="782741" y="2613164"/>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EB50E8B-E133-EF12-9DC8-646ECA990475}"/>
                </a:ext>
              </a:extLst>
            </p:cNvPr>
            <p:cNvCxnSpPr>
              <a:cxnSpLocks/>
            </p:cNvCxnSpPr>
            <p:nvPr/>
          </p:nvCxnSpPr>
          <p:spPr bwMode="auto">
            <a:xfrm>
              <a:off x="782741" y="2440203"/>
              <a:ext cx="205605" cy="0"/>
            </a:xfrm>
            <a:prstGeom prst="line">
              <a:avLst/>
            </a:prstGeom>
            <a:noFill/>
            <a:ln w="28575" cap="flat" cmpd="sng" algn="ctr">
              <a:solidFill>
                <a:schemeClr val="bg1"/>
              </a:solidFill>
              <a:prstDash val="solid"/>
              <a:round/>
              <a:headEnd type="none" w="med" len="med"/>
              <a:tailEnd type="none" w="med" len="med"/>
            </a:ln>
            <a:effectLst/>
          </p:spPr>
        </p:cxnSp>
      </p:grpSp>
      <p:sp>
        <p:nvSpPr>
          <p:cNvPr id="63" name="TextBox 62">
            <a:extLst>
              <a:ext uri="{FF2B5EF4-FFF2-40B4-BE49-F238E27FC236}">
                <a16:creationId xmlns:a16="http://schemas.microsoft.com/office/drawing/2014/main" id="{26257B9E-8A90-CABC-D4AD-DA08D6DE51AF}"/>
              </a:ext>
            </a:extLst>
          </p:cNvPr>
          <p:cNvSpPr txBox="1"/>
          <p:nvPr/>
        </p:nvSpPr>
        <p:spPr bwMode="auto">
          <a:xfrm>
            <a:off x="854780" y="3808766"/>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30C7112E-787E-1A41-FC5D-CFAE2A03296D}"/>
              </a:ext>
            </a:extLst>
          </p:cNvPr>
          <p:cNvSpPr txBox="1"/>
          <p:nvPr/>
        </p:nvSpPr>
        <p:spPr bwMode="auto">
          <a:xfrm>
            <a:off x="854780" y="3641035"/>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65" name="TextBox 64">
            <a:extLst>
              <a:ext uri="{FF2B5EF4-FFF2-40B4-BE49-F238E27FC236}">
                <a16:creationId xmlns:a16="http://schemas.microsoft.com/office/drawing/2014/main" id="{9E7F9DB4-EA9E-21AC-0F17-B1D541AE358E}"/>
              </a:ext>
            </a:extLst>
          </p:cNvPr>
          <p:cNvSpPr txBox="1"/>
          <p:nvPr/>
        </p:nvSpPr>
        <p:spPr bwMode="auto">
          <a:xfrm>
            <a:off x="854780" y="3460680"/>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66" name="TextBox 65">
            <a:extLst>
              <a:ext uri="{FF2B5EF4-FFF2-40B4-BE49-F238E27FC236}">
                <a16:creationId xmlns:a16="http://schemas.microsoft.com/office/drawing/2014/main" id="{A325D726-F186-2C25-D3F0-B055CDFD70AA}"/>
              </a:ext>
            </a:extLst>
          </p:cNvPr>
          <p:cNvSpPr txBox="1"/>
          <p:nvPr/>
        </p:nvSpPr>
        <p:spPr bwMode="auto">
          <a:xfrm>
            <a:off x="854780" y="3298361"/>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7" name="TextBox 66">
            <a:extLst>
              <a:ext uri="{FF2B5EF4-FFF2-40B4-BE49-F238E27FC236}">
                <a16:creationId xmlns:a16="http://schemas.microsoft.com/office/drawing/2014/main" id="{755C1F7C-B496-9E9A-B132-F1F24E9CA0C2}"/>
              </a:ext>
            </a:extLst>
          </p:cNvPr>
          <p:cNvSpPr txBox="1"/>
          <p:nvPr/>
        </p:nvSpPr>
        <p:spPr bwMode="auto">
          <a:xfrm>
            <a:off x="851174" y="3123416"/>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68" name="TextBox 67">
            <a:extLst>
              <a:ext uri="{FF2B5EF4-FFF2-40B4-BE49-F238E27FC236}">
                <a16:creationId xmlns:a16="http://schemas.microsoft.com/office/drawing/2014/main" id="{9EE5001F-FB91-909A-7299-B967CD2F0C3A}"/>
              </a:ext>
            </a:extLst>
          </p:cNvPr>
          <p:cNvSpPr txBox="1"/>
          <p:nvPr/>
        </p:nvSpPr>
        <p:spPr bwMode="auto">
          <a:xfrm>
            <a:off x="764602" y="2950275"/>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69" name="TextBox 68">
            <a:extLst>
              <a:ext uri="{FF2B5EF4-FFF2-40B4-BE49-F238E27FC236}">
                <a16:creationId xmlns:a16="http://schemas.microsoft.com/office/drawing/2014/main" id="{A2C95F3C-5A0B-D724-1B59-4FC3F55184C4}"/>
              </a:ext>
            </a:extLst>
          </p:cNvPr>
          <p:cNvSpPr txBox="1"/>
          <p:nvPr/>
        </p:nvSpPr>
        <p:spPr bwMode="auto">
          <a:xfrm>
            <a:off x="764602" y="2782545"/>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0" name="TextBox 69">
            <a:extLst>
              <a:ext uri="{FF2B5EF4-FFF2-40B4-BE49-F238E27FC236}">
                <a16:creationId xmlns:a16="http://schemas.microsoft.com/office/drawing/2014/main" id="{F42F8E95-6CC5-7C78-4F7B-9234FBED9984}"/>
              </a:ext>
            </a:extLst>
          </p:cNvPr>
          <p:cNvSpPr txBox="1"/>
          <p:nvPr/>
        </p:nvSpPr>
        <p:spPr bwMode="auto">
          <a:xfrm>
            <a:off x="764602" y="2605797"/>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71" name="TextBox 70">
            <a:extLst>
              <a:ext uri="{FF2B5EF4-FFF2-40B4-BE49-F238E27FC236}">
                <a16:creationId xmlns:a16="http://schemas.microsoft.com/office/drawing/2014/main" id="{EAA16B80-84F3-A725-8763-A5C7F657D63C}"/>
              </a:ext>
            </a:extLst>
          </p:cNvPr>
          <p:cNvSpPr txBox="1"/>
          <p:nvPr/>
        </p:nvSpPr>
        <p:spPr bwMode="auto">
          <a:xfrm>
            <a:off x="764602" y="2429050"/>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72" name="TextBox 71">
            <a:extLst>
              <a:ext uri="{FF2B5EF4-FFF2-40B4-BE49-F238E27FC236}">
                <a16:creationId xmlns:a16="http://schemas.microsoft.com/office/drawing/2014/main" id="{A6865C47-FEC0-E617-F5F3-ECF6F70237C1}"/>
              </a:ext>
            </a:extLst>
          </p:cNvPr>
          <p:cNvSpPr txBox="1"/>
          <p:nvPr/>
        </p:nvSpPr>
        <p:spPr bwMode="auto">
          <a:xfrm>
            <a:off x="764602" y="2264926"/>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3" name="TextBox 72">
            <a:extLst>
              <a:ext uri="{FF2B5EF4-FFF2-40B4-BE49-F238E27FC236}">
                <a16:creationId xmlns:a16="http://schemas.microsoft.com/office/drawing/2014/main" id="{7FFF2BFD-68F6-B4F8-181E-B32BF22C52BB}"/>
              </a:ext>
            </a:extLst>
          </p:cNvPr>
          <p:cNvSpPr txBox="1"/>
          <p:nvPr/>
        </p:nvSpPr>
        <p:spPr bwMode="auto">
          <a:xfrm>
            <a:off x="764602" y="2080964"/>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4" name="Rectangle 73">
            <a:extLst>
              <a:ext uri="{FF2B5EF4-FFF2-40B4-BE49-F238E27FC236}">
                <a16:creationId xmlns:a16="http://schemas.microsoft.com/office/drawing/2014/main" id="{5B1CC53C-B314-7209-658E-92E8E9A237E0}"/>
              </a:ext>
            </a:extLst>
          </p:cNvPr>
          <p:cNvSpPr/>
          <p:nvPr/>
        </p:nvSpPr>
        <p:spPr bwMode="auto">
          <a:xfrm>
            <a:off x="1179221" y="2650413"/>
            <a:ext cx="147891" cy="13080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78CD0714-C5DD-EEAC-CC31-5CDDF14B7B46}"/>
              </a:ext>
            </a:extLst>
          </p:cNvPr>
          <p:cNvSpPr/>
          <p:nvPr/>
        </p:nvSpPr>
        <p:spPr bwMode="auto">
          <a:xfrm>
            <a:off x="1179221" y="2414844"/>
            <a:ext cx="147891" cy="23696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189143C0-155D-752B-C49B-4CF805B58E3F}"/>
              </a:ext>
            </a:extLst>
          </p:cNvPr>
          <p:cNvSpPr/>
          <p:nvPr/>
        </p:nvSpPr>
        <p:spPr bwMode="auto">
          <a:xfrm>
            <a:off x="1328369" y="3058827"/>
            <a:ext cx="147891" cy="8996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41FA4F2F-B70D-6DB9-1AA8-81D5A533BDC2}"/>
              </a:ext>
            </a:extLst>
          </p:cNvPr>
          <p:cNvSpPr/>
          <p:nvPr/>
        </p:nvSpPr>
        <p:spPr bwMode="auto">
          <a:xfrm>
            <a:off x="1328369" y="2972404"/>
            <a:ext cx="147891" cy="8781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517ECC23-69C2-43D3-09CA-F60223E20E4A}"/>
              </a:ext>
            </a:extLst>
          </p:cNvPr>
          <p:cNvSpPr/>
          <p:nvPr/>
        </p:nvSpPr>
        <p:spPr bwMode="auto">
          <a:xfrm>
            <a:off x="1651378" y="2717319"/>
            <a:ext cx="147891" cy="1241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3D5F8D66-16D9-0B6A-4011-B05F5DB99793}"/>
              </a:ext>
            </a:extLst>
          </p:cNvPr>
          <p:cNvSpPr/>
          <p:nvPr/>
        </p:nvSpPr>
        <p:spPr bwMode="auto">
          <a:xfrm>
            <a:off x="1651378" y="2667139"/>
            <a:ext cx="147891" cy="5018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459FF587-BC88-7D97-27F3-4473224AC8EB}"/>
              </a:ext>
            </a:extLst>
          </p:cNvPr>
          <p:cNvSpPr/>
          <p:nvPr/>
        </p:nvSpPr>
        <p:spPr bwMode="auto">
          <a:xfrm>
            <a:off x="1800526" y="3481177"/>
            <a:ext cx="147891" cy="47728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DE2ABCAE-3E38-5CFA-9607-39F6A3774737}"/>
              </a:ext>
            </a:extLst>
          </p:cNvPr>
          <p:cNvSpPr/>
          <p:nvPr/>
        </p:nvSpPr>
        <p:spPr bwMode="auto">
          <a:xfrm>
            <a:off x="2099880" y="3893773"/>
            <a:ext cx="147891" cy="646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627E50F6-C77B-FB95-A8EA-95220A34A30B}"/>
              </a:ext>
            </a:extLst>
          </p:cNvPr>
          <p:cNvSpPr/>
          <p:nvPr/>
        </p:nvSpPr>
        <p:spPr bwMode="auto">
          <a:xfrm>
            <a:off x="2099880" y="3481178"/>
            <a:ext cx="147891" cy="41398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8035A7F7-9D15-BC11-0F24-B1557D2FC270}"/>
              </a:ext>
            </a:extLst>
          </p:cNvPr>
          <p:cNvSpPr/>
          <p:nvPr/>
        </p:nvSpPr>
        <p:spPr bwMode="auto">
          <a:xfrm>
            <a:off x="2249028" y="3891577"/>
            <a:ext cx="14789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BA5DD6F3-AB8F-46FE-2AEC-645051EA9358}"/>
              </a:ext>
            </a:extLst>
          </p:cNvPr>
          <p:cNvSpPr/>
          <p:nvPr/>
        </p:nvSpPr>
        <p:spPr bwMode="auto">
          <a:xfrm>
            <a:off x="2573948" y="3527789"/>
            <a:ext cx="147891" cy="457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69FFA387-0F54-CF98-B8AA-484AF26A8898}"/>
              </a:ext>
            </a:extLst>
          </p:cNvPr>
          <p:cNvSpPr/>
          <p:nvPr/>
        </p:nvSpPr>
        <p:spPr bwMode="auto">
          <a:xfrm>
            <a:off x="2249028" y="3919525"/>
            <a:ext cx="147891"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62A202AA-3035-18AA-EEF0-ED45CA75B4C2}"/>
              </a:ext>
            </a:extLst>
          </p:cNvPr>
          <p:cNvSpPr/>
          <p:nvPr/>
        </p:nvSpPr>
        <p:spPr bwMode="auto">
          <a:xfrm>
            <a:off x="2573948" y="3554849"/>
            <a:ext cx="147891" cy="4036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709EFD5E-7A76-2379-0596-E06CE71E797A}"/>
              </a:ext>
            </a:extLst>
          </p:cNvPr>
          <p:cNvSpPr/>
          <p:nvPr/>
        </p:nvSpPr>
        <p:spPr bwMode="auto">
          <a:xfrm>
            <a:off x="2720431" y="3818772"/>
            <a:ext cx="147891" cy="14247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E2969457-4CBC-AA00-3855-B87E19EDC180}"/>
              </a:ext>
            </a:extLst>
          </p:cNvPr>
          <p:cNvSpPr/>
          <p:nvPr/>
        </p:nvSpPr>
        <p:spPr bwMode="auto">
          <a:xfrm>
            <a:off x="3046836" y="3749459"/>
            <a:ext cx="147891" cy="919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1960FFB2-AD77-5BC3-C235-82018E62A9C2}"/>
              </a:ext>
            </a:extLst>
          </p:cNvPr>
          <p:cNvSpPr/>
          <p:nvPr/>
        </p:nvSpPr>
        <p:spPr bwMode="auto">
          <a:xfrm>
            <a:off x="3046836" y="3842763"/>
            <a:ext cx="147891" cy="1156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854F4C01-2B9F-CDE9-E48B-D118C404EBBC}"/>
              </a:ext>
            </a:extLst>
          </p:cNvPr>
          <p:cNvSpPr/>
          <p:nvPr/>
        </p:nvSpPr>
        <p:spPr bwMode="auto">
          <a:xfrm>
            <a:off x="3492040" y="3861425"/>
            <a:ext cx="147891" cy="970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F90D2508-A4B4-69C5-2899-B45BCF8D5171}"/>
              </a:ext>
            </a:extLst>
          </p:cNvPr>
          <p:cNvSpPr/>
          <p:nvPr/>
        </p:nvSpPr>
        <p:spPr bwMode="auto">
          <a:xfrm>
            <a:off x="3492040" y="3785447"/>
            <a:ext cx="147891" cy="7731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ECCE927C-8AFF-A570-9546-C728FA670724}"/>
              </a:ext>
            </a:extLst>
          </p:cNvPr>
          <p:cNvSpPr/>
          <p:nvPr/>
        </p:nvSpPr>
        <p:spPr bwMode="auto">
          <a:xfrm>
            <a:off x="3641188" y="3847590"/>
            <a:ext cx="14789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D5039D25-14D1-28C2-5AB3-307ED49E33EE}"/>
              </a:ext>
            </a:extLst>
          </p:cNvPr>
          <p:cNvSpPr/>
          <p:nvPr/>
        </p:nvSpPr>
        <p:spPr bwMode="auto">
          <a:xfrm>
            <a:off x="3941243" y="3806774"/>
            <a:ext cx="147891" cy="7731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5C83E8B6-7D67-6174-F8F0-9462470CB91C}"/>
              </a:ext>
            </a:extLst>
          </p:cNvPr>
          <p:cNvSpPr/>
          <p:nvPr/>
        </p:nvSpPr>
        <p:spPr bwMode="auto">
          <a:xfrm>
            <a:off x="3641188" y="3890751"/>
            <a:ext cx="147891" cy="744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91BC1120-CC96-A061-1937-EC1BCA99AEEF}"/>
              </a:ext>
            </a:extLst>
          </p:cNvPr>
          <p:cNvSpPr/>
          <p:nvPr/>
        </p:nvSpPr>
        <p:spPr bwMode="auto">
          <a:xfrm>
            <a:off x="3941243" y="3830769"/>
            <a:ext cx="147891" cy="1276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67593C6D-CCE3-5291-757C-3F7C39604E3C}"/>
              </a:ext>
            </a:extLst>
          </p:cNvPr>
          <p:cNvSpPr/>
          <p:nvPr/>
        </p:nvSpPr>
        <p:spPr bwMode="auto">
          <a:xfrm>
            <a:off x="4090391" y="3866757"/>
            <a:ext cx="147891" cy="984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FA84481D-0147-AB71-FE4A-82DA8503F5CF}"/>
              </a:ext>
            </a:extLst>
          </p:cNvPr>
          <p:cNvSpPr/>
          <p:nvPr/>
        </p:nvSpPr>
        <p:spPr bwMode="auto">
          <a:xfrm>
            <a:off x="4387780" y="3813439"/>
            <a:ext cx="147891" cy="11330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AC30231D-95A7-1D4C-1DED-B9980025E491}"/>
              </a:ext>
            </a:extLst>
          </p:cNvPr>
          <p:cNvSpPr/>
          <p:nvPr/>
        </p:nvSpPr>
        <p:spPr bwMode="auto">
          <a:xfrm>
            <a:off x="4387780" y="3927402"/>
            <a:ext cx="147891"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Freeform: Shape 101">
            <a:extLst>
              <a:ext uri="{FF2B5EF4-FFF2-40B4-BE49-F238E27FC236}">
                <a16:creationId xmlns:a16="http://schemas.microsoft.com/office/drawing/2014/main" id="{CCBC2CDF-E268-EBBD-9F89-439621F2FBC0}"/>
              </a:ext>
            </a:extLst>
          </p:cNvPr>
          <p:cNvSpPr/>
          <p:nvPr/>
        </p:nvSpPr>
        <p:spPr bwMode="auto">
          <a:xfrm>
            <a:off x="4536928" y="3948465"/>
            <a:ext cx="147891" cy="35990"/>
          </a:xfrm>
          <a:custGeom>
            <a:avLst/>
            <a:gdLst>
              <a:gd name="connsiteX0" fmla="*/ 0 w 147891"/>
              <a:gd name="connsiteY0" fmla="*/ 0 h 35990"/>
              <a:gd name="connsiteX1" fmla="*/ 147891 w 147891"/>
              <a:gd name="connsiteY1" fmla="*/ 0 h 35990"/>
              <a:gd name="connsiteX2" fmla="*/ 147891 w 147891"/>
              <a:gd name="connsiteY2" fmla="*/ 35990 h 35990"/>
              <a:gd name="connsiteX3" fmla="*/ 0 w 147891"/>
              <a:gd name="connsiteY3" fmla="*/ 35990 h 35990"/>
              <a:gd name="connsiteX4" fmla="*/ 0 w 147891"/>
              <a:gd name="connsiteY4" fmla="*/ 0 h 35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35990">
                <a:moveTo>
                  <a:pt x="0" y="0"/>
                </a:moveTo>
                <a:lnTo>
                  <a:pt x="147891" y="0"/>
                </a:lnTo>
                <a:lnTo>
                  <a:pt x="147891" y="35990"/>
                </a:lnTo>
                <a:lnTo>
                  <a:pt x="0" y="35990"/>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7BC685AE-AB4C-F62A-83FC-29061B5CF532}"/>
              </a:ext>
            </a:extLst>
          </p:cNvPr>
          <p:cNvSpPr/>
          <p:nvPr/>
        </p:nvSpPr>
        <p:spPr bwMode="auto">
          <a:xfrm>
            <a:off x="4834315" y="3901414"/>
            <a:ext cx="147891" cy="570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E0DC26FC-B85F-6F17-4B7B-FF0DC9548A87}"/>
              </a:ext>
            </a:extLst>
          </p:cNvPr>
          <p:cNvSpPr/>
          <p:nvPr/>
        </p:nvSpPr>
        <p:spPr bwMode="auto">
          <a:xfrm>
            <a:off x="4834315" y="3829434"/>
            <a:ext cx="147891" cy="7331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Freeform: Shape 108">
            <a:extLst>
              <a:ext uri="{FF2B5EF4-FFF2-40B4-BE49-F238E27FC236}">
                <a16:creationId xmlns:a16="http://schemas.microsoft.com/office/drawing/2014/main" id="{B7078F13-A50B-5B29-EDE2-6F6CDC213FE4}"/>
              </a:ext>
            </a:extLst>
          </p:cNvPr>
          <p:cNvSpPr/>
          <p:nvPr/>
        </p:nvSpPr>
        <p:spPr bwMode="auto">
          <a:xfrm>
            <a:off x="4983463" y="3938585"/>
            <a:ext cx="147891" cy="22660"/>
          </a:xfrm>
          <a:custGeom>
            <a:avLst/>
            <a:gdLst>
              <a:gd name="connsiteX0" fmla="*/ 0 w 147891"/>
              <a:gd name="connsiteY0" fmla="*/ 0 h 22660"/>
              <a:gd name="connsiteX1" fmla="*/ 147891 w 147891"/>
              <a:gd name="connsiteY1" fmla="*/ 0 h 22660"/>
              <a:gd name="connsiteX2" fmla="*/ 147891 w 147891"/>
              <a:gd name="connsiteY2" fmla="*/ 22660 h 22660"/>
              <a:gd name="connsiteX3" fmla="*/ 0 w 147891"/>
              <a:gd name="connsiteY3" fmla="*/ 22660 h 22660"/>
              <a:gd name="connsiteX4" fmla="*/ 0 w 147891"/>
              <a:gd name="connsiteY4" fmla="*/ 0 h 22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22660">
                <a:moveTo>
                  <a:pt x="0" y="0"/>
                </a:moveTo>
                <a:lnTo>
                  <a:pt x="147891" y="0"/>
                </a:lnTo>
                <a:lnTo>
                  <a:pt x="147891" y="22660"/>
                </a:lnTo>
                <a:lnTo>
                  <a:pt x="0" y="22660"/>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Freeform: Shape 111">
            <a:extLst>
              <a:ext uri="{FF2B5EF4-FFF2-40B4-BE49-F238E27FC236}">
                <a16:creationId xmlns:a16="http://schemas.microsoft.com/office/drawing/2014/main" id="{60DD1B5B-973E-4E53-6AA0-DE5CCA23ECB4}"/>
              </a:ext>
            </a:extLst>
          </p:cNvPr>
          <p:cNvSpPr/>
          <p:nvPr/>
        </p:nvSpPr>
        <p:spPr bwMode="auto">
          <a:xfrm>
            <a:off x="4983463" y="3915969"/>
            <a:ext cx="147891" cy="27992"/>
          </a:xfrm>
          <a:custGeom>
            <a:avLst/>
            <a:gdLst>
              <a:gd name="connsiteX0" fmla="*/ 0 w 147891"/>
              <a:gd name="connsiteY0" fmla="*/ 0 h 27992"/>
              <a:gd name="connsiteX1" fmla="*/ 147891 w 147891"/>
              <a:gd name="connsiteY1" fmla="*/ 0 h 27992"/>
              <a:gd name="connsiteX2" fmla="*/ 147891 w 147891"/>
              <a:gd name="connsiteY2" fmla="*/ 27992 h 27992"/>
              <a:gd name="connsiteX3" fmla="*/ 0 w 147891"/>
              <a:gd name="connsiteY3" fmla="*/ 27992 h 27992"/>
              <a:gd name="connsiteX4" fmla="*/ 0 w 147891"/>
              <a:gd name="connsiteY4" fmla="*/ 0 h 27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27992">
                <a:moveTo>
                  <a:pt x="0" y="0"/>
                </a:moveTo>
                <a:lnTo>
                  <a:pt x="147891" y="0"/>
                </a:lnTo>
                <a:lnTo>
                  <a:pt x="147891" y="27992"/>
                </a:lnTo>
                <a:lnTo>
                  <a:pt x="0" y="27992"/>
                </a:lnTo>
                <a:lnTo>
                  <a:pt x="0" y="0"/>
                </a:lnTo>
                <a:close/>
              </a:path>
            </a:pathLst>
          </a:custGeom>
          <a:solidFill>
            <a:schemeClr val="accent3">
              <a:lumMod val="60000"/>
              <a:lumOff val="4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Freeform: Shape 117">
            <a:extLst>
              <a:ext uri="{FF2B5EF4-FFF2-40B4-BE49-F238E27FC236}">
                <a16:creationId xmlns:a16="http://schemas.microsoft.com/office/drawing/2014/main" id="{8A21D0CA-4B18-DC1B-272D-C23F869DCA65}"/>
              </a:ext>
            </a:extLst>
          </p:cNvPr>
          <p:cNvSpPr/>
          <p:nvPr/>
        </p:nvSpPr>
        <p:spPr bwMode="auto">
          <a:xfrm>
            <a:off x="5283518" y="3945129"/>
            <a:ext cx="147891" cy="31991"/>
          </a:xfrm>
          <a:custGeom>
            <a:avLst/>
            <a:gdLst>
              <a:gd name="connsiteX0" fmla="*/ 0 w 147891"/>
              <a:gd name="connsiteY0" fmla="*/ 0 h 31991"/>
              <a:gd name="connsiteX1" fmla="*/ 147891 w 147891"/>
              <a:gd name="connsiteY1" fmla="*/ 0 h 31991"/>
              <a:gd name="connsiteX2" fmla="*/ 147891 w 147891"/>
              <a:gd name="connsiteY2" fmla="*/ 31991 h 31991"/>
              <a:gd name="connsiteX3" fmla="*/ 0 w 147891"/>
              <a:gd name="connsiteY3" fmla="*/ 31991 h 31991"/>
              <a:gd name="connsiteX4" fmla="*/ 0 w 147891"/>
              <a:gd name="connsiteY4" fmla="*/ 0 h 31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31991">
                <a:moveTo>
                  <a:pt x="0" y="0"/>
                </a:moveTo>
                <a:lnTo>
                  <a:pt x="147891" y="0"/>
                </a:lnTo>
                <a:lnTo>
                  <a:pt x="147891" y="31991"/>
                </a:lnTo>
                <a:lnTo>
                  <a:pt x="0" y="31991"/>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Freeform: Shape 119">
            <a:extLst>
              <a:ext uri="{FF2B5EF4-FFF2-40B4-BE49-F238E27FC236}">
                <a16:creationId xmlns:a16="http://schemas.microsoft.com/office/drawing/2014/main" id="{DC60A8F2-75E0-17B4-E3AE-333B5224AAC0}"/>
              </a:ext>
            </a:extLst>
          </p:cNvPr>
          <p:cNvSpPr/>
          <p:nvPr/>
        </p:nvSpPr>
        <p:spPr bwMode="auto">
          <a:xfrm>
            <a:off x="5283518" y="3858487"/>
            <a:ext cx="147891" cy="85581"/>
          </a:xfrm>
          <a:custGeom>
            <a:avLst/>
            <a:gdLst>
              <a:gd name="connsiteX0" fmla="*/ 0 w 147891"/>
              <a:gd name="connsiteY0" fmla="*/ 0 h 31991"/>
              <a:gd name="connsiteX1" fmla="*/ 147891 w 147891"/>
              <a:gd name="connsiteY1" fmla="*/ 0 h 31991"/>
              <a:gd name="connsiteX2" fmla="*/ 147891 w 147891"/>
              <a:gd name="connsiteY2" fmla="*/ 31991 h 31991"/>
              <a:gd name="connsiteX3" fmla="*/ 0 w 147891"/>
              <a:gd name="connsiteY3" fmla="*/ 31991 h 31991"/>
              <a:gd name="connsiteX4" fmla="*/ 0 w 147891"/>
              <a:gd name="connsiteY4" fmla="*/ 0 h 31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31991">
                <a:moveTo>
                  <a:pt x="0" y="0"/>
                </a:moveTo>
                <a:lnTo>
                  <a:pt x="147891" y="0"/>
                </a:lnTo>
                <a:lnTo>
                  <a:pt x="147891" y="31991"/>
                </a:lnTo>
                <a:lnTo>
                  <a:pt x="0" y="31991"/>
                </a:lnTo>
                <a:lnTo>
                  <a:pt x="0" y="0"/>
                </a:ln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69DE4171-F846-10F7-CEED-8104C90A96D7}"/>
              </a:ext>
            </a:extLst>
          </p:cNvPr>
          <p:cNvSpPr/>
          <p:nvPr/>
        </p:nvSpPr>
        <p:spPr bwMode="auto">
          <a:xfrm>
            <a:off x="5432666" y="3906745"/>
            <a:ext cx="147891" cy="585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Freeform: Shape 3">
            <a:extLst>
              <a:ext uri="{FF2B5EF4-FFF2-40B4-BE49-F238E27FC236}">
                <a16:creationId xmlns:a16="http://schemas.microsoft.com/office/drawing/2014/main" id="{F7CCFA0B-B4CB-1BDE-4928-A595764F8E08}"/>
              </a:ext>
            </a:extLst>
          </p:cNvPr>
          <p:cNvSpPr/>
          <p:nvPr/>
        </p:nvSpPr>
        <p:spPr bwMode="auto">
          <a:xfrm>
            <a:off x="1106915" y="2239676"/>
            <a:ext cx="4584986" cy="1731408"/>
          </a:xfrm>
          <a:custGeom>
            <a:avLst/>
            <a:gdLst>
              <a:gd name="connsiteX0" fmla="*/ 0 w 4588232"/>
              <a:gd name="connsiteY0" fmla="*/ 0 h 1731408"/>
              <a:gd name="connsiteX1" fmla="*/ 0 w 4588232"/>
              <a:gd name="connsiteY1" fmla="*/ 1731408 h 1731408"/>
              <a:gd name="connsiteX2" fmla="*/ 4588232 w 4588232"/>
              <a:gd name="connsiteY2" fmla="*/ 1731408 h 1731408"/>
            </a:gdLst>
            <a:ahLst/>
            <a:cxnLst>
              <a:cxn ang="0">
                <a:pos x="connsiteX0" y="connsiteY0"/>
              </a:cxn>
              <a:cxn ang="0">
                <a:pos x="connsiteX1" y="connsiteY1"/>
              </a:cxn>
              <a:cxn ang="0">
                <a:pos x="connsiteX2" y="connsiteY2"/>
              </a:cxn>
            </a:cxnLst>
            <a:rect l="l" t="t" r="r" b="b"/>
            <a:pathLst>
              <a:path w="4588232" h="1731408">
                <a:moveTo>
                  <a:pt x="0" y="0"/>
                </a:moveTo>
                <a:lnTo>
                  <a:pt x="0" y="1731408"/>
                </a:lnTo>
                <a:lnTo>
                  <a:pt x="4588232" y="1731408"/>
                </a:lnTo>
              </a:path>
            </a:pathLst>
          </a:custGeom>
          <a:noFill/>
          <a:ln w="28575">
            <a:solidFill>
              <a:schemeClr val="bg1"/>
            </a:solidFill>
            <a:miter lim="800000"/>
            <a:headEnd/>
            <a:tailEnd/>
          </a:ln>
        </p:spPr>
        <p:txBody>
          <a:bodyPr rtlCol="0" anchor="ctr"/>
          <a:lstStyle/>
          <a:p>
            <a:pPr algn="ctr"/>
            <a:endParaRPr lang="en-US" dirty="0"/>
          </a:p>
        </p:txBody>
      </p:sp>
      <p:sp>
        <p:nvSpPr>
          <p:cNvPr id="122" name="TextBox 121">
            <a:extLst>
              <a:ext uri="{FF2B5EF4-FFF2-40B4-BE49-F238E27FC236}">
                <a16:creationId xmlns:a16="http://schemas.microsoft.com/office/drawing/2014/main" id="{41016C93-FC95-79A2-D8DD-1AB66040B9E8}"/>
              </a:ext>
            </a:extLst>
          </p:cNvPr>
          <p:cNvSpPr txBox="1"/>
          <p:nvPr/>
        </p:nvSpPr>
        <p:spPr bwMode="auto">
          <a:xfrm>
            <a:off x="1030462" y="2203242"/>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18.0</a:t>
            </a:r>
          </a:p>
        </p:txBody>
      </p:sp>
      <p:sp>
        <p:nvSpPr>
          <p:cNvPr id="123" name="TextBox 122">
            <a:extLst>
              <a:ext uri="{FF2B5EF4-FFF2-40B4-BE49-F238E27FC236}">
                <a16:creationId xmlns:a16="http://schemas.microsoft.com/office/drawing/2014/main" id="{E9CCDFD6-F667-4840-391D-EB71380B09AC}"/>
              </a:ext>
            </a:extLst>
          </p:cNvPr>
          <p:cNvSpPr txBox="1"/>
          <p:nvPr/>
        </p:nvSpPr>
        <p:spPr bwMode="auto">
          <a:xfrm>
            <a:off x="1231737" y="2775075"/>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11.6</a:t>
            </a:r>
          </a:p>
        </p:txBody>
      </p:sp>
      <p:sp>
        <p:nvSpPr>
          <p:cNvPr id="124" name="TextBox 123">
            <a:extLst>
              <a:ext uri="{FF2B5EF4-FFF2-40B4-BE49-F238E27FC236}">
                <a16:creationId xmlns:a16="http://schemas.microsoft.com/office/drawing/2014/main" id="{401E8EED-2C46-6563-91A0-81C93635105A}"/>
              </a:ext>
            </a:extLst>
          </p:cNvPr>
          <p:cNvSpPr txBox="1"/>
          <p:nvPr/>
        </p:nvSpPr>
        <p:spPr bwMode="auto">
          <a:xfrm>
            <a:off x="1513709" y="2467164"/>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15.1</a:t>
            </a:r>
          </a:p>
        </p:txBody>
      </p:sp>
      <p:sp>
        <p:nvSpPr>
          <p:cNvPr id="125" name="TextBox 124">
            <a:extLst>
              <a:ext uri="{FF2B5EF4-FFF2-40B4-BE49-F238E27FC236}">
                <a16:creationId xmlns:a16="http://schemas.microsoft.com/office/drawing/2014/main" id="{1E3EE7D5-2A18-A8F2-E2D7-A2D1520EE23A}"/>
              </a:ext>
            </a:extLst>
          </p:cNvPr>
          <p:cNvSpPr txBox="1"/>
          <p:nvPr/>
        </p:nvSpPr>
        <p:spPr bwMode="auto">
          <a:xfrm>
            <a:off x="1702988" y="3272262"/>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126" name="TextBox 125">
            <a:extLst>
              <a:ext uri="{FF2B5EF4-FFF2-40B4-BE49-F238E27FC236}">
                <a16:creationId xmlns:a16="http://schemas.microsoft.com/office/drawing/2014/main" id="{588E12AD-55F9-4692-1DA3-76471D0FA5CE}"/>
              </a:ext>
            </a:extLst>
          </p:cNvPr>
          <p:cNvSpPr txBox="1"/>
          <p:nvPr/>
        </p:nvSpPr>
        <p:spPr bwMode="auto">
          <a:xfrm>
            <a:off x="1983783" y="3272262"/>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127" name="TextBox 126">
            <a:extLst>
              <a:ext uri="{FF2B5EF4-FFF2-40B4-BE49-F238E27FC236}">
                <a16:creationId xmlns:a16="http://schemas.microsoft.com/office/drawing/2014/main" id="{7E5EDB57-9002-2499-6C59-89D069ED09CC}"/>
              </a:ext>
            </a:extLst>
          </p:cNvPr>
          <p:cNvSpPr txBox="1"/>
          <p:nvPr/>
        </p:nvSpPr>
        <p:spPr bwMode="auto">
          <a:xfrm>
            <a:off x="2157065" y="3674811"/>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28" name="TextBox 127">
            <a:extLst>
              <a:ext uri="{FF2B5EF4-FFF2-40B4-BE49-F238E27FC236}">
                <a16:creationId xmlns:a16="http://schemas.microsoft.com/office/drawing/2014/main" id="{C92F1CBF-02D3-F55C-654C-AEFEFE991CF1}"/>
              </a:ext>
            </a:extLst>
          </p:cNvPr>
          <p:cNvSpPr txBox="1"/>
          <p:nvPr/>
        </p:nvSpPr>
        <p:spPr bwMode="auto">
          <a:xfrm>
            <a:off x="2457850" y="3318915"/>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a:t>
            </a:r>
          </a:p>
        </p:txBody>
      </p:sp>
      <p:sp>
        <p:nvSpPr>
          <p:cNvPr id="129" name="TextBox 128">
            <a:extLst>
              <a:ext uri="{FF2B5EF4-FFF2-40B4-BE49-F238E27FC236}">
                <a16:creationId xmlns:a16="http://schemas.microsoft.com/office/drawing/2014/main" id="{22057256-6B6E-2184-E132-34221EBF6B27}"/>
              </a:ext>
            </a:extLst>
          </p:cNvPr>
          <p:cNvSpPr txBox="1"/>
          <p:nvPr/>
        </p:nvSpPr>
        <p:spPr bwMode="auto">
          <a:xfrm>
            <a:off x="2631132" y="3613495"/>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30" name="TextBox 129">
            <a:extLst>
              <a:ext uri="{FF2B5EF4-FFF2-40B4-BE49-F238E27FC236}">
                <a16:creationId xmlns:a16="http://schemas.microsoft.com/office/drawing/2014/main" id="{A202A893-2893-3197-0DC0-9BCB58BA0BB0}"/>
              </a:ext>
            </a:extLst>
          </p:cNvPr>
          <p:cNvSpPr txBox="1"/>
          <p:nvPr/>
        </p:nvSpPr>
        <p:spPr bwMode="auto">
          <a:xfrm>
            <a:off x="2930738" y="3544182"/>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131" name="TextBox 130">
            <a:extLst>
              <a:ext uri="{FF2B5EF4-FFF2-40B4-BE49-F238E27FC236}">
                <a16:creationId xmlns:a16="http://schemas.microsoft.com/office/drawing/2014/main" id="{0645CC06-1B80-4782-58E9-87CD91C9B517}"/>
              </a:ext>
            </a:extLst>
          </p:cNvPr>
          <p:cNvSpPr txBox="1"/>
          <p:nvPr/>
        </p:nvSpPr>
        <p:spPr bwMode="auto">
          <a:xfrm>
            <a:off x="3140012" y="3757058"/>
            <a:ext cx="1972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32" name="TextBox 131">
            <a:extLst>
              <a:ext uri="{FF2B5EF4-FFF2-40B4-BE49-F238E27FC236}">
                <a16:creationId xmlns:a16="http://schemas.microsoft.com/office/drawing/2014/main" id="{507AE3AA-9C8E-C68A-AEC9-2F92A40F0FEC}"/>
              </a:ext>
            </a:extLst>
          </p:cNvPr>
          <p:cNvSpPr txBox="1"/>
          <p:nvPr/>
        </p:nvSpPr>
        <p:spPr bwMode="auto">
          <a:xfrm>
            <a:off x="3381274" y="3569508"/>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133" name="TextBox 132">
            <a:extLst>
              <a:ext uri="{FF2B5EF4-FFF2-40B4-BE49-F238E27FC236}">
                <a16:creationId xmlns:a16="http://schemas.microsoft.com/office/drawing/2014/main" id="{591F5CD2-E277-EB54-F35C-B08451EBBDEB}"/>
              </a:ext>
            </a:extLst>
          </p:cNvPr>
          <p:cNvSpPr txBox="1"/>
          <p:nvPr/>
        </p:nvSpPr>
        <p:spPr bwMode="auto">
          <a:xfrm>
            <a:off x="3567886" y="3628157"/>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34" name="TextBox 133">
            <a:extLst>
              <a:ext uri="{FF2B5EF4-FFF2-40B4-BE49-F238E27FC236}">
                <a16:creationId xmlns:a16="http://schemas.microsoft.com/office/drawing/2014/main" id="{1386A6EC-0F9C-26F7-A9AA-5B4892EA6C04}"/>
              </a:ext>
            </a:extLst>
          </p:cNvPr>
          <p:cNvSpPr txBox="1"/>
          <p:nvPr/>
        </p:nvSpPr>
        <p:spPr bwMode="auto">
          <a:xfrm>
            <a:off x="3818480" y="3586836"/>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35" name="TextBox 134">
            <a:extLst>
              <a:ext uri="{FF2B5EF4-FFF2-40B4-BE49-F238E27FC236}">
                <a16:creationId xmlns:a16="http://schemas.microsoft.com/office/drawing/2014/main" id="{A4E1E31B-D4DA-D5D6-9870-F422121486E7}"/>
              </a:ext>
            </a:extLst>
          </p:cNvPr>
          <p:cNvSpPr txBox="1"/>
          <p:nvPr/>
        </p:nvSpPr>
        <p:spPr bwMode="auto">
          <a:xfrm>
            <a:off x="3995761" y="3656150"/>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136" name="TextBox 135">
            <a:extLst>
              <a:ext uri="{FF2B5EF4-FFF2-40B4-BE49-F238E27FC236}">
                <a16:creationId xmlns:a16="http://schemas.microsoft.com/office/drawing/2014/main" id="{3BE5130B-9883-4383-992D-510E03F4DCE2}"/>
              </a:ext>
            </a:extLst>
          </p:cNvPr>
          <p:cNvSpPr txBox="1"/>
          <p:nvPr/>
        </p:nvSpPr>
        <p:spPr bwMode="auto">
          <a:xfrm>
            <a:off x="4274346" y="3609497"/>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137" name="TextBox 136">
            <a:extLst>
              <a:ext uri="{FF2B5EF4-FFF2-40B4-BE49-F238E27FC236}">
                <a16:creationId xmlns:a16="http://schemas.microsoft.com/office/drawing/2014/main" id="{80B866CE-FA38-8F60-0149-7371504DE2D3}"/>
              </a:ext>
            </a:extLst>
          </p:cNvPr>
          <p:cNvSpPr txBox="1"/>
          <p:nvPr/>
        </p:nvSpPr>
        <p:spPr bwMode="auto">
          <a:xfrm>
            <a:off x="4448961" y="3749456"/>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138" name="TextBox 137">
            <a:extLst>
              <a:ext uri="{FF2B5EF4-FFF2-40B4-BE49-F238E27FC236}">
                <a16:creationId xmlns:a16="http://schemas.microsoft.com/office/drawing/2014/main" id="{341E5735-9E35-5225-7B31-4D15A6153B6A}"/>
              </a:ext>
            </a:extLst>
          </p:cNvPr>
          <p:cNvSpPr txBox="1"/>
          <p:nvPr/>
        </p:nvSpPr>
        <p:spPr bwMode="auto">
          <a:xfrm>
            <a:off x="4712883" y="3622825"/>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139" name="TextBox 138">
            <a:extLst>
              <a:ext uri="{FF2B5EF4-FFF2-40B4-BE49-F238E27FC236}">
                <a16:creationId xmlns:a16="http://schemas.microsoft.com/office/drawing/2014/main" id="{880E63E2-DF63-8705-5F71-5DA1C118E4B7}"/>
              </a:ext>
            </a:extLst>
          </p:cNvPr>
          <p:cNvSpPr txBox="1"/>
          <p:nvPr/>
        </p:nvSpPr>
        <p:spPr bwMode="auto">
          <a:xfrm>
            <a:off x="4894163" y="3712132"/>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40" name="TextBox 139">
            <a:extLst>
              <a:ext uri="{FF2B5EF4-FFF2-40B4-BE49-F238E27FC236}">
                <a16:creationId xmlns:a16="http://schemas.microsoft.com/office/drawing/2014/main" id="{AF339D21-33F7-E4FC-4874-4AEDCF2BB680}"/>
              </a:ext>
            </a:extLst>
          </p:cNvPr>
          <p:cNvSpPr txBox="1"/>
          <p:nvPr/>
        </p:nvSpPr>
        <p:spPr bwMode="auto">
          <a:xfrm>
            <a:off x="5152755" y="3645484"/>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141" name="TextBox 140">
            <a:extLst>
              <a:ext uri="{FF2B5EF4-FFF2-40B4-BE49-F238E27FC236}">
                <a16:creationId xmlns:a16="http://schemas.microsoft.com/office/drawing/2014/main" id="{71A6D24D-030C-8BE1-EAC0-2F0EF2E6F483}"/>
              </a:ext>
            </a:extLst>
          </p:cNvPr>
          <p:cNvSpPr txBox="1"/>
          <p:nvPr/>
        </p:nvSpPr>
        <p:spPr bwMode="auto">
          <a:xfrm>
            <a:off x="5352697" y="3696136"/>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42" name="TextBox 141">
            <a:extLst>
              <a:ext uri="{FF2B5EF4-FFF2-40B4-BE49-F238E27FC236}">
                <a16:creationId xmlns:a16="http://schemas.microsoft.com/office/drawing/2014/main" id="{095E6175-5974-00CA-3FB1-41BE655FD7A4}"/>
              </a:ext>
            </a:extLst>
          </p:cNvPr>
          <p:cNvSpPr txBox="1"/>
          <p:nvPr/>
        </p:nvSpPr>
        <p:spPr bwMode="auto">
          <a:xfrm>
            <a:off x="3264462" y="2326562"/>
            <a:ext cx="19117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200" dirty="0">
                <a:solidFill>
                  <a:schemeClr val="bg1"/>
                </a:solidFill>
                <a:latin typeface="Calibri" panose="020F0502020204030204" pitchFamily="34" charset="0"/>
              </a:rPr>
              <a:t>Pembro + CT/Pembro</a:t>
            </a:r>
          </a:p>
          <a:p>
            <a:pPr algn="r">
              <a:lnSpc>
                <a:spcPct val="100000"/>
              </a:lnSpc>
              <a:spcAft>
                <a:spcPct val="0"/>
              </a:spcAft>
              <a:buClrTx/>
              <a:buFontTx/>
              <a:buNone/>
            </a:pPr>
            <a:r>
              <a:rPr lang="en-US" sz="1200" dirty="0">
                <a:solidFill>
                  <a:schemeClr val="bg1"/>
                </a:solidFill>
                <a:latin typeface="Calibri" panose="020F0502020204030204" pitchFamily="34" charset="0"/>
              </a:rPr>
              <a:t>Pbo + CT/Pbo</a:t>
            </a:r>
          </a:p>
        </p:txBody>
      </p:sp>
      <p:sp>
        <p:nvSpPr>
          <p:cNvPr id="143" name="TextBox 142">
            <a:extLst>
              <a:ext uri="{FF2B5EF4-FFF2-40B4-BE49-F238E27FC236}">
                <a16:creationId xmlns:a16="http://schemas.microsoft.com/office/drawing/2014/main" id="{E91CE6D9-2C5E-F4DF-9FDC-3671C2C6B588}"/>
              </a:ext>
            </a:extLst>
          </p:cNvPr>
          <p:cNvSpPr txBox="1"/>
          <p:nvPr/>
        </p:nvSpPr>
        <p:spPr bwMode="auto">
          <a:xfrm>
            <a:off x="5085025" y="2012347"/>
            <a:ext cx="5719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Grade</a:t>
            </a:r>
          </a:p>
        </p:txBody>
      </p:sp>
      <p:sp>
        <p:nvSpPr>
          <p:cNvPr id="144" name="TextBox 143">
            <a:extLst>
              <a:ext uri="{FF2B5EF4-FFF2-40B4-BE49-F238E27FC236}">
                <a16:creationId xmlns:a16="http://schemas.microsoft.com/office/drawing/2014/main" id="{BDF62780-A2AF-AFBE-68D4-E5606C584268}"/>
              </a:ext>
            </a:extLst>
          </p:cNvPr>
          <p:cNvSpPr txBox="1"/>
          <p:nvPr/>
        </p:nvSpPr>
        <p:spPr bwMode="auto">
          <a:xfrm>
            <a:off x="5055014" y="2164160"/>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1-2</a:t>
            </a:r>
          </a:p>
        </p:txBody>
      </p:sp>
      <p:sp>
        <p:nvSpPr>
          <p:cNvPr id="145" name="TextBox 144">
            <a:extLst>
              <a:ext uri="{FF2B5EF4-FFF2-40B4-BE49-F238E27FC236}">
                <a16:creationId xmlns:a16="http://schemas.microsoft.com/office/drawing/2014/main" id="{445FC349-3864-FD32-0C2B-5AE874644711}"/>
              </a:ext>
            </a:extLst>
          </p:cNvPr>
          <p:cNvSpPr txBox="1"/>
          <p:nvPr/>
        </p:nvSpPr>
        <p:spPr bwMode="auto">
          <a:xfrm>
            <a:off x="5309212" y="2164160"/>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3-5</a:t>
            </a:r>
          </a:p>
        </p:txBody>
      </p:sp>
      <p:sp>
        <p:nvSpPr>
          <p:cNvPr id="146" name="Rectangle 145">
            <a:extLst>
              <a:ext uri="{FF2B5EF4-FFF2-40B4-BE49-F238E27FC236}">
                <a16:creationId xmlns:a16="http://schemas.microsoft.com/office/drawing/2014/main" id="{A88F5EE9-053F-DDDC-AE35-ED5A25E7D092}"/>
              </a:ext>
            </a:extLst>
          </p:cNvPr>
          <p:cNvSpPr/>
          <p:nvPr/>
        </p:nvSpPr>
        <p:spPr bwMode="auto">
          <a:xfrm>
            <a:off x="5186114" y="2421887"/>
            <a:ext cx="128016" cy="1235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4949FA0F-77F8-7C25-A326-C85762CFFB0F}"/>
              </a:ext>
            </a:extLst>
          </p:cNvPr>
          <p:cNvSpPr/>
          <p:nvPr/>
        </p:nvSpPr>
        <p:spPr bwMode="auto">
          <a:xfrm>
            <a:off x="5450901" y="2421887"/>
            <a:ext cx="128016" cy="1235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DAFE7B86-1B2F-14A1-7E08-7D08A1C12550}"/>
              </a:ext>
            </a:extLst>
          </p:cNvPr>
          <p:cNvSpPr/>
          <p:nvPr/>
        </p:nvSpPr>
        <p:spPr bwMode="auto">
          <a:xfrm>
            <a:off x="5186114" y="2564873"/>
            <a:ext cx="128016" cy="1235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57A59E26-7047-E5BA-08C9-7A2C753D2CB1}"/>
              </a:ext>
            </a:extLst>
          </p:cNvPr>
          <p:cNvSpPr/>
          <p:nvPr/>
        </p:nvSpPr>
        <p:spPr bwMode="auto">
          <a:xfrm>
            <a:off x="5450901" y="2564873"/>
            <a:ext cx="128016" cy="12356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4" name="Group 163">
            <a:extLst>
              <a:ext uri="{FF2B5EF4-FFF2-40B4-BE49-F238E27FC236}">
                <a16:creationId xmlns:a16="http://schemas.microsoft.com/office/drawing/2014/main" id="{AD2E127E-AD19-494F-8B5D-2B2E1C53FE95}"/>
              </a:ext>
            </a:extLst>
          </p:cNvPr>
          <p:cNvGrpSpPr/>
          <p:nvPr/>
        </p:nvGrpSpPr>
        <p:grpSpPr>
          <a:xfrm>
            <a:off x="6850536" y="2301881"/>
            <a:ext cx="61582" cy="1714966"/>
            <a:chOff x="6699378" y="2500605"/>
            <a:chExt cx="212740" cy="1714966"/>
          </a:xfrm>
        </p:grpSpPr>
        <p:cxnSp>
          <p:nvCxnSpPr>
            <p:cNvPr id="152" name="Straight Connector 151">
              <a:extLst>
                <a:ext uri="{FF2B5EF4-FFF2-40B4-BE49-F238E27FC236}">
                  <a16:creationId xmlns:a16="http://schemas.microsoft.com/office/drawing/2014/main" id="{5A55AB98-9D79-D825-1FF7-0C72F204D8DE}"/>
                </a:ext>
              </a:extLst>
            </p:cNvPr>
            <p:cNvCxnSpPr/>
            <p:nvPr/>
          </p:nvCxnSpPr>
          <p:spPr bwMode="auto">
            <a:xfrm>
              <a:off x="6699378" y="4215571"/>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2021896C-A0FC-C819-6B4B-6592B64F3700}"/>
                </a:ext>
              </a:extLst>
            </p:cNvPr>
            <p:cNvCxnSpPr/>
            <p:nvPr/>
          </p:nvCxnSpPr>
          <p:spPr bwMode="auto">
            <a:xfrm>
              <a:off x="6699378" y="4044078"/>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A80AF08-580A-E3BA-7A8C-E5A35539B817}"/>
                </a:ext>
              </a:extLst>
            </p:cNvPr>
            <p:cNvCxnSpPr/>
            <p:nvPr/>
          </p:nvCxnSpPr>
          <p:spPr bwMode="auto">
            <a:xfrm>
              <a:off x="6699378" y="3872581"/>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C59F5C9-9360-9705-CF2B-F260BEC72A3B}"/>
                </a:ext>
              </a:extLst>
            </p:cNvPr>
            <p:cNvCxnSpPr/>
            <p:nvPr/>
          </p:nvCxnSpPr>
          <p:spPr bwMode="auto">
            <a:xfrm>
              <a:off x="6699378" y="3701084"/>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30F8649-9845-194C-B64F-BC916D8083D1}"/>
                </a:ext>
              </a:extLst>
            </p:cNvPr>
            <p:cNvCxnSpPr/>
            <p:nvPr/>
          </p:nvCxnSpPr>
          <p:spPr bwMode="auto">
            <a:xfrm>
              <a:off x="6699378" y="3529587"/>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6A4936BA-D9C7-CFC3-2D43-EB9EBFA20029}"/>
                </a:ext>
              </a:extLst>
            </p:cNvPr>
            <p:cNvCxnSpPr/>
            <p:nvPr/>
          </p:nvCxnSpPr>
          <p:spPr bwMode="auto">
            <a:xfrm>
              <a:off x="6699378" y="3358090"/>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805FC80-B300-1C84-7F6B-0BCF0191067F}"/>
                </a:ext>
              </a:extLst>
            </p:cNvPr>
            <p:cNvCxnSpPr/>
            <p:nvPr/>
          </p:nvCxnSpPr>
          <p:spPr bwMode="auto">
            <a:xfrm>
              <a:off x="6699378" y="3186593"/>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2269200-2C32-1B62-75E5-0FFEBB329832}"/>
                </a:ext>
              </a:extLst>
            </p:cNvPr>
            <p:cNvCxnSpPr/>
            <p:nvPr/>
          </p:nvCxnSpPr>
          <p:spPr bwMode="auto">
            <a:xfrm>
              <a:off x="6699378" y="3015096"/>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7ABA486-6389-F742-162C-B6AC74E4EC34}"/>
                </a:ext>
              </a:extLst>
            </p:cNvPr>
            <p:cNvCxnSpPr/>
            <p:nvPr/>
          </p:nvCxnSpPr>
          <p:spPr bwMode="auto">
            <a:xfrm>
              <a:off x="6699378" y="2843599"/>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3471890-F28C-1F9E-7B24-6181EBE8F250}"/>
                </a:ext>
              </a:extLst>
            </p:cNvPr>
            <p:cNvCxnSpPr/>
            <p:nvPr/>
          </p:nvCxnSpPr>
          <p:spPr bwMode="auto">
            <a:xfrm>
              <a:off x="6699378" y="2672102"/>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F04A3074-BC5C-4B84-13D0-4933AD4FF19A}"/>
                </a:ext>
              </a:extLst>
            </p:cNvPr>
            <p:cNvCxnSpPr>
              <a:cxnSpLocks/>
            </p:cNvCxnSpPr>
            <p:nvPr/>
          </p:nvCxnSpPr>
          <p:spPr bwMode="auto">
            <a:xfrm>
              <a:off x="6699378" y="2500605"/>
              <a:ext cx="212740" cy="0"/>
            </a:xfrm>
            <a:prstGeom prst="line">
              <a:avLst/>
            </a:prstGeom>
            <a:noFill/>
            <a:ln w="28575" cap="flat" cmpd="sng" algn="ctr">
              <a:solidFill>
                <a:schemeClr val="bg1"/>
              </a:solidFill>
              <a:prstDash val="solid"/>
              <a:round/>
              <a:headEnd type="none" w="med" len="med"/>
              <a:tailEnd type="none" w="med" len="med"/>
            </a:ln>
            <a:effectLst/>
          </p:spPr>
        </p:cxnSp>
      </p:grpSp>
      <p:sp>
        <p:nvSpPr>
          <p:cNvPr id="165" name="TextBox 164">
            <a:extLst>
              <a:ext uri="{FF2B5EF4-FFF2-40B4-BE49-F238E27FC236}">
                <a16:creationId xmlns:a16="http://schemas.microsoft.com/office/drawing/2014/main" id="{DAB3BE98-319D-2A05-7A74-14CB95D8FAB2}"/>
              </a:ext>
            </a:extLst>
          </p:cNvPr>
          <p:cNvSpPr txBox="1"/>
          <p:nvPr/>
        </p:nvSpPr>
        <p:spPr bwMode="auto">
          <a:xfrm>
            <a:off x="6656460" y="3871289"/>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66" name="TextBox 165">
            <a:extLst>
              <a:ext uri="{FF2B5EF4-FFF2-40B4-BE49-F238E27FC236}">
                <a16:creationId xmlns:a16="http://schemas.microsoft.com/office/drawing/2014/main" id="{507BE144-F6F5-C3B4-6E33-C76121F754B2}"/>
              </a:ext>
            </a:extLst>
          </p:cNvPr>
          <p:cNvSpPr txBox="1"/>
          <p:nvPr/>
        </p:nvSpPr>
        <p:spPr bwMode="auto">
          <a:xfrm>
            <a:off x="6656460" y="3699606"/>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67" name="TextBox 166">
            <a:extLst>
              <a:ext uri="{FF2B5EF4-FFF2-40B4-BE49-F238E27FC236}">
                <a16:creationId xmlns:a16="http://schemas.microsoft.com/office/drawing/2014/main" id="{D96CBAA8-E98A-15EA-5862-8F288B5E4DDE}"/>
              </a:ext>
            </a:extLst>
          </p:cNvPr>
          <p:cNvSpPr txBox="1"/>
          <p:nvPr/>
        </p:nvSpPr>
        <p:spPr bwMode="auto">
          <a:xfrm>
            <a:off x="6656460" y="3514860"/>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68" name="TextBox 167">
            <a:extLst>
              <a:ext uri="{FF2B5EF4-FFF2-40B4-BE49-F238E27FC236}">
                <a16:creationId xmlns:a16="http://schemas.microsoft.com/office/drawing/2014/main" id="{E283C359-185C-15F2-68F4-ECE4F41E62E6}"/>
              </a:ext>
            </a:extLst>
          </p:cNvPr>
          <p:cNvSpPr txBox="1"/>
          <p:nvPr/>
        </p:nvSpPr>
        <p:spPr bwMode="auto">
          <a:xfrm>
            <a:off x="6656460" y="3350641"/>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69" name="TextBox 168">
            <a:extLst>
              <a:ext uri="{FF2B5EF4-FFF2-40B4-BE49-F238E27FC236}">
                <a16:creationId xmlns:a16="http://schemas.microsoft.com/office/drawing/2014/main" id="{1D12A49A-648F-79EA-78AD-F44516F97CED}"/>
              </a:ext>
            </a:extLst>
          </p:cNvPr>
          <p:cNvSpPr txBox="1"/>
          <p:nvPr/>
        </p:nvSpPr>
        <p:spPr bwMode="auto">
          <a:xfrm>
            <a:off x="6656460" y="3167761"/>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70" name="TextBox 169">
            <a:extLst>
              <a:ext uri="{FF2B5EF4-FFF2-40B4-BE49-F238E27FC236}">
                <a16:creationId xmlns:a16="http://schemas.microsoft.com/office/drawing/2014/main" id="{DFAECDA8-2970-677E-9464-661C2F2CA32F}"/>
              </a:ext>
            </a:extLst>
          </p:cNvPr>
          <p:cNvSpPr txBox="1"/>
          <p:nvPr/>
        </p:nvSpPr>
        <p:spPr bwMode="auto">
          <a:xfrm>
            <a:off x="6561287" y="3001677"/>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71" name="TextBox 170">
            <a:extLst>
              <a:ext uri="{FF2B5EF4-FFF2-40B4-BE49-F238E27FC236}">
                <a16:creationId xmlns:a16="http://schemas.microsoft.com/office/drawing/2014/main" id="{1F489495-73BE-8451-F2CD-60EA698A09B8}"/>
              </a:ext>
            </a:extLst>
          </p:cNvPr>
          <p:cNvSpPr txBox="1"/>
          <p:nvPr/>
        </p:nvSpPr>
        <p:spPr bwMode="auto">
          <a:xfrm>
            <a:off x="6561287" y="2833726"/>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72" name="TextBox 171">
            <a:extLst>
              <a:ext uri="{FF2B5EF4-FFF2-40B4-BE49-F238E27FC236}">
                <a16:creationId xmlns:a16="http://schemas.microsoft.com/office/drawing/2014/main" id="{A5A20B29-8FD4-B6C0-FCE0-514BB44E4EC5}"/>
              </a:ext>
            </a:extLst>
          </p:cNvPr>
          <p:cNvSpPr txBox="1"/>
          <p:nvPr/>
        </p:nvSpPr>
        <p:spPr bwMode="auto">
          <a:xfrm>
            <a:off x="6561287" y="2650846"/>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73" name="TextBox 172">
            <a:extLst>
              <a:ext uri="{FF2B5EF4-FFF2-40B4-BE49-F238E27FC236}">
                <a16:creationId xmlns:a16="http://schemas.microsoft.com/office/drawing/2014/main" id="{43D115A8-B70F-664F-D0C5-0D7FD5AFB069}"/>
              </a:ext>
            </a:extLst>
          </p:cNvPr>
          <p:cNvSpPr txBox="1"/>
          <p:nvPr/>
        </p:nvSpPr>
        <p:spPr bwMode="auto">
          <a:xfrm>
            <a:off x="6561287" y="2467966"/>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74" name="TextBox 173">
            <a:extLst>
              <a:ext uri="{FF2B5EF4-FFF2-40B4-BE49-F238E27FC236}">
                <a16:creationId xmlns:a16="http://schemas.microsoft.com/office/drawing/2014/main" id="{C72CB624-E910-BDE6-0843-E3A26E425C19}"/>
              </a:ext>
            </a:extLst>
          </p:cNvPr>
          <p:cNvSpPr txBox="1"/>
          <p:nvPr/>
        </p:nvSpPr>
        <p:spPr bwMode="auto">
          <a:xfrm>
            <a:off x="6561287" y="2296282"/>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75" name="TextBox 174">
            <a:extLst>
              <a:ext uri="{FF2B5EF4-FFF2-40B4-BE49-F238E27FC236}">
                <a16:creationId xmlns:a16="http://schemas.microsoft.com/office/drawing/2014/main" id="{8593B4DC-2718-81BE-01C2-5C90ABD02422}"/>
              </a:ext>
            </a:extLst>
          </p:cNvPr>
          <p:cNvSpPr txBox="1"/>
          <p:nvPr/>
        </p:nvSpPr>
        <p:spPr bwMode="auto">
          <a:xfrm>
            <a:off x="6561287" y="2133930"/>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76" name="TextBox 175">
            <a:extLst>
              <a:ext uri="{FF2B5EF4-FFF2-40B4-BE49-F238E27FC236}">
                <a16:creationId xmlns:a16="http://schemas.microsoft.com/office/drawing/2014/main" id="{939F798D-2CC7-711D-4503-7527EDA0B383}"/>
              </a:ext>
            </a:extLst>
          </p:cNvPr>
          <p:cNvSpPr txBox="1"/>
          <p:nvPr/>
        </p:nvSpPr>
        <p:spPr bwMode="auto">
          <a:xfrm>
            <a:off x="8858786" y="2391061"/>
            <a:ext cx="19117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200" dirty="0">
                <a:solidFill>
                  <a:schemeClr val="bg1"/>
                </a:solidFill>
                <a:latin typeface="Calibri" panose="020F0502020204030204" pitchFamily="34" charset="0"/>
              </a:rPr>
              <a:t>Pembro + CT/Pembro</a:t>
            </a:r>
          </a:p>
          <a:p>
            <a:pPr algn="r">
              <a:lnSpc>
                <a:spcPct val="100000"/>
              </a:lnSpc>
              <a:spcAft>
                <a:spcPct val="0"/>
              </a:spcAft>
              <a:buClrTx/>
              <a:buFontTx/>
              <a:buNone/>
            </a:pPr>
            <a:r>
              <a:rPr lang="en-US" sz="1200" dirty="0">
                <a:solidFill>
                  <a:schemeClr val="bg1"/>
                </a:solidFill>
                <a:latin typeface="Calibri" panose="020F0502020204030204" pitchFamily="34" charset="0"/>
              </a:rPr>
              <a:t>Pbo + CT/Pbo</a:t>
            </a:r>
          </a:p>
        </p:txBody>
      </p:sp>
      <p:sp>
        <p:nvSpPr>
          <p:cNvPr id="177" name="TextBox 176">
            <a:extLst>
              <a:ext uri="{FF2B5EF4-FFF2-40B4-BE49-F238E27FC236}">
                <a16:creationId xmlns:a16="http://schemas.microsoft.com/office/drawing/2014/main" id="{69CF463D-1BF1-9913-070C-0A1A121BC4E9}"/>
              </a:ext>
            </a:extLst>
          </p:cNvPr>
          <p:cNvSpPr txBox="1"/>
          <p:nvPr/>
        </p:nvSpPr>
        <p:spPr bwMode="auto">
          <a:xfrm>
            <a:off x="10618858" y="2228659"/>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1-2</a:t>
            </a:r>
          </a:p>
        </p:txBody>
      </p:sp>
      <p:sp>
        <p:nvSpPr>
          <p:cNvPr id="178" name="TextBox 177">
            <a:extLst>
              <a:ext uri="{FF2B5EF4-FFF2-40B4-BE49-F238E27FC236}">
                <a16:creationId xmlns:a16="http://schemas.microsoft.com/office/drawing/2014/main" id="{4E8E4F85-B776-9DE8-24F0-90D46D6254EE}"/>
              </a:ext>
            </a:extLst>
          </p:cNvPr>
          <p:cNvSpPr txBox="1"/>
          <p:nvPr/>
        </p:nvSpPr>
        <p:spPr bwMode="auto">
          <a:xfrm>
            <a:off x="10873056" y="2228659"/>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3-5</a:t>
            </a:r>
          </a:p>
        </p:txBody>
      </p:sp>
      <p:sp>
        <p:nvSpPr>
          <p:cNvPr id="179" name="Rectangle 178">
            <a:extLst>
              <a:ext uri="{FF2B5EF4-FFF2-40B4-BE49-F238E27FC236}">
                <a16:creationId xmlns:a16="http://schemas.microsoft.com/office/drawing/2014/main" id="{ED2F0BA3-A215-5E10-A418-1669BB27BAD7}"/>
              </a:ext>
            </a:extLst>
          </p:cNvPr>
          <p:cNvSpPr/>
          <p:nvPr/>
        </p:nvSpPr>
        <p:spPr bwMode="auto">
          <a:xfrm>
            <a:off x="10749958" y="2486386"/>
            <a:ext cx="128016" cy="1235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5B1BA191-1A9B-C9AE-C83A-ECB977C4AA09}"/>
              </a:ext>
            </a:extLst>
          </p:cNvPr>
          <p:cNvSpPr/>
          <p:nvPr/>
        </p:nvSpPr>
        <p:spPr bwMode="auto">
          <a:xfrm>
            <a:off x="11014745" y="2486386"/>
            <a:ext cx="128016" cy="1235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0A110C6C-6875-3F3C-BAE6-8367DD5E9C62}"/>
              </a:ext>
            </a:extLst>
          </p:cNvPr>
          <p:cNvSpPr/>
          <p:nvPr/>
        </p:nvSpPr>
        <p:spPr bwMode="auto">
          <a:xfrm>
            <a:off x="10749958" y="2629372"/>
            <a:ext cx="128016" cy="1235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C6092C15-62DF-588C-6630-556C43788E9C}"/>
              </a:ext>
            </a:extLst>
          </p:cNvPr>
          <p:cNvSpPr/>
          <p:nvPr/>
        </p:nvSpPr>
        <p:spPr bwMode="auto">
          <a:xfrm>
            <a:off x="11014745" y="2629372"/>
            <a:ext cx="128016" cy="12356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TextBox 182">
            <a:extLst>
              <a:ext uri="{FF2B5EF4-FFF2-40B4-BE49-F238E27FC236}">
                <a16:creationId xmlns:a16="http://schemas.microsoft.com/office/drawing/2014/main" id="{B751525B-FD69-504E-DD8F-2FA70BF99AD2}"/>
              </a:ext>
            </a:extLst>
          </p:cNvPr>
          <p:cNvSpPr txBox="1"/>
          <p:nvPr/>
        </p:nvSpPr>
        <p:spPr bwMode="auto">
          <a:xfrm>
            <a:off x="10665915" y="2056975"/>
            <a:ext cx="6108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Grade</a:t>
            </a:r>
          </a:p>
        </p:txBody>
      </p:sp>
      <p:sp>
        <p:nvSpPr>
          <p:cNvPr id="186" name="Rectangle 185">
            <a:extLst>
              <a:ext uri="{FF2B5EF4-FFF2-40B4-BE49-F238E27FC236}">
                <a16:creationId xmlns:a16="http://schemas.microsoft.com/office/drawing/2014/main" id="{DA653CA6-618C-963B-04F5-58A144C9768D}"/>
              </a:ext>
            </a:extLst>
          </p:cNvPr>
          <p:cNvSpPr/>
          <p:nvPr/>
        </p:nvSpPr>
        <p:spPr bwMode="auto">
          <a:xfrm>
            <a:off x="7010219" y="3764919"/>
            <a:ext cx="194076" cy="457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E99EB259-A395-74DA-AE8F-6B5BA40A2D5A}"/>
              </a:ext>
            </a:extLst>
          </p:cNvPr>
          <p:cNvSpPr/>
          <p:nvPr/>
        </p:nvSpPr>
        <p:spPr bwMode="auto">
          <a:xfrm>
            <a:off x="7010219" y="3785446"/>
            <a:ext cx="194076" cy="2258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13BB8C99-FC4B-8EA0-0ED3-4FD8AA49EEA9}"/>
              </a:ext>
            </a:extLst>
          </p:cNvPr>
          <p:cNvSpPr/>
          <p:nvPr/>
        </p:nvSpPr>
        <p:spPr bwMode="auto">
          <a:xfrm>
            <a:off x="7206162" y="3705204"/>
            <a:ext cx="194076" cy="3060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2F9D302C-0904-891F-AEBE-1036AB0D573F}"/>
              </a:ext>
            </a:extLst>
          </p:cNvPr>
          <p:cNvSpPr/>
          <p:nvPr/>
        </p:nvSpPr>
        <p:spPr bwMode="auto">
          <a:xfrm>
            <a:off x="7579024" y="3854494"/>
            <a:ext cx="194076" cy="1567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E24D914D-E788-CD89-398C-7D2B14DC3A56}"/>
              </a:ext>
            </a:extLst>
          </p:cNvPr>
          <p:cNvSpPr/>
          <p:nvPr/>
        </p:nvSpPr>
        <p:spPr bwMode="auto">
          <a:xfrm>
            <a:off x="7774967" y="3917942"/>
            <a:ext cx="194076" cy="933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8989B6EA-5896-03D7-6FF5-909A1263F23D}"/>
              </a:ext>
            </a:extLst>
          </p:cNvPr>
          <p:cNvSpPr/>
          <p:nvPr/>
        </p:nvSpPr>
        <p:spPr bwMode="auto">
          <a:xfrm>
            <a:off x="8196011" y="3944068"/>
            <a:ext cx="194076" cy="671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DF0412E5-226D-DEB1-0894-7A27755F34ED}"/>
              </a:ext>
            </a:extLst>
          </p:cNvPr>
          <p:cNvSpPr/>
          <p:nvPr/>
        </p:nvSpPr>
        <p:spPr bwMode="auto">
          <a:xfrm>
            <a:off x="8196011" y="3854495"/>
            <a:ext cx="194076" cy="8770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5483C936-A761-4C75-4178-00256AF05606}"/>
              </a:ext>
            </a:extLst>
          </p:cNvPr>
          <p:cNvSpPr/>
          <p:nvPr/>
        </p:nvSpPr>
        <p:spPr bwMode="auto">
          <a:xfrm>
            <a:off x="8739052" y="3980457"/>
            <a:ext cx="194076"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21B9352B-50A6-C0E1-E2E2-C94D82B6E04E}"/>
              </a:ext>
            </a:extLst>
          </p:cNvPr>
          <p:cNvSpPr/>
          <p:nvPr/>
        </p:nvSpPr>
        <p:spPr bwMode="auto">
          <a:xfrm>
            <a:off x="8739052" y="3914555"/>
            <a:ext cx="194076" cy="682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Freeform: Shape 196">
            <a:extLst>
              <a:ext uri="{FF2B5EF4-FFF2-40B4-BE49-F238E27FC236}">
                <a16:creationId xmlns:a16="http://schemas.microsoft.com/office/drawing/2014/main" id="{AD933A12-509A-B568-7A48-BD9BAC11877E}"/>
              </a:ext>
            </a:extLst>
          </p:cNvPr>
          <p:cNvSpPr/>
          <p:nvPr/>
        </p:nvSpPr>
        <p:spPr bwMode="auto">
          <a:xfrm>
            <a:off x="8934995" y="3991473"/>
            <a:ext cx="194076" cy="21420"/>
          </a:xfrm>
          <a:custGeom>
            <a:avLst/>
            <a:gdLst>
              <a:gd name="connsiteX0" fmla="*/ 0 w 194076"/>
              <a:gd name="connsiteY0" fmla="*/ 0 h 21420"/>
              <a:gd name="connsiteX1" fmla="*/ 194076 w 194076"/>
              <a:gd name="connsiteY1" fmla="*/ 0 h 21420"/>
              <a:gd name="connsiteX2" fmla="*/ 194076 w 194076"/>
              <a:gd name="connsiteY2" fmla="*/ 21420 h 21420"/>
              <a:gd name="connsiteX3" fmla="*/ 0 w 194076"/>
              <a:gd name="connsiteY3" fmla="*/ 21420 h 21420"/>
              <a:gd name="connsiteX4" fmla="*/ 0 w 194076"/>
              <a:gd name="connsiteY4" fmla="*/ 0 h 2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21420">
                <a:moveTo>
                  <a:pt x="0" y="0"/>
                </a:moveTo>
                <a:lnTo>
                  <a:pt x="194076" y="0"/>
                </a:lnTo>
                <a:lnTo>
                  <a:pt x="194076" y="21420"/>
                </a:lnTo>
                <a:lnTo>
                  <a:pt x="0" y="21420"/>
                </a:lnTo>
                <a:lnTo>
                  <a:pt x="0" y="0"/>
                </a:lnTo>
                <a:close/>
              </a:path>
            </a:pathLst>
          </a:cu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Freeform: Shape 198">
            <a:extLst>
              <a:ext uri="{FF2B5EF4-FFF2-40B4-BE49-F238E27FC236}">
                <a16:creationId xmlns:a16="http://schemas.microsoft.com/office/drawing/2014/main" id="{130F9E3F-9752-347C-4391-37EB705E888E}"/>
              </a:ext>
            </a:extLst>
          </p:cNvPr>
          <p:cNvSpPr/>
          <p:nvPr/>
        </p:nvSpPr>
        <p:spPr bwMode="auto">
          <a:xfrm>
            <a:off x="8934995" y="3970055"/>
            <a:ext cx="194076" cy="21420"/>
          </a:xfrm>
          <a:custGeom>
            <a:avLst/>
            <a:gdLst>
              <a:gd name="connsiteX0" fmla="*/ 0 w 194076"/>
              <a:gd name="connsiteY0" fmla="*/ 0 h 21420"/>
              <a:gd name="connsiteX1" fmla="*/ 194076 w 194076"/>
              <a:gd name="connsiteY1" fmla="*/ 0 h 21420"/>
              <a:gd name="connsiteX2" fmla="*/ 194076 w 194076"/>
              <a:gd name="connsiteY2" fmla="*/ 21420 h 21420"/>
              <a:gd name="connsiteX3" fmla="*/ 0 w 194076"/>
              <a:gd name="connsiteY3" fmla="*/ 21420 h 21420"/>
              <a:gd name="connsiteX4" fmla="*/ 0 w 194076"/>
              <a:gd name="connsiteY4" fmla="*/ 0 h 2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21420">
                <a:moveTo>
                  <a:pt x="0" y="0"/>
                </a:moveTo>
                <a:lnTo>
                  <a:pt x="194076" y="0"/>
                </a:lnTo>
                <a:lnTo>
                  <a:pt x="194076" y="21420"/>
                </a:lnTo>
                <a:lnTo>
                  <a:pt x="0" y="21420"/>
                </a:lnTo>
                <a:lnTo>
                  <a:pt x="0" y="0"/>
                </a:lnTo>
                <a:close/>
              </a:path>
            </a:pathLst>
          </a:cu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D441ABEF-6EEC-0902-1DDB-B4DABA1285DB}"/>
              </a:ext>
            </a:extLst>
          </p:cNvPr>
          <p:cNvSpPr/>
          <p:nvPr/>
        </p:nvSpPr>
        <p:spPr bwMode="auto">
          <a:xfrm>
            <a:off x="9277152" y="3943261"/>
            <a:ext cx="194076" cy="679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D9A4222A-EF7E-6030-39E0-359AF5251F19}"/>
              </a:ext>
            </a:extLst>
          </p:cNvPr>
          <p:cNvSpPr/>
          <p:nvPr/>
        </p:nvSpPr>
        <p:spPr bwMode="auto">
          <a:xfrm>
            <a:off x="9473095" y="3965528"/>
            <a:ext cx="194076"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32F83401-6C45-7606-E58A-FB48C8036F58}"/>
              </a:ext>
            </a:extLst>
          </p:cNvPr>
          <p:cNvSpPr/>
          <p:nvPr/>
        </p:nvSpPr>
        <p:spPr bwMode="auto">
          <a:xfrm>
            <a:off x="9866020" y="3975412"/>
            <a:ext cx="194076"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Freeform: Shape 204">
            <a:extLst>
              <a:ext uri="{FF2B5EF4-FFF2-40B4-BE49-F238E27FC236}">
                <a16:creationId xmlns:a16="http://schemas.microsoft.com/office/drawing/2014/main" id="{D0E99F37-DC0E-F42F-1B1A-9D53F1CC5D87}"/>
              </a:ext>
            </a:extLst>
          </p:cNvPr>
          <p:cNvSpPr/>
          <p:nvPr/>
        </p:nvSpPr>
        <p:spPr bwMode="auto">
          <a:xfrm>
            <a:off x="10440060" y="3996417"/>
            <a:ext cx="194076" cy="19770"/>
          </a:xfrm>
          <a:custGeom>
            <a:avLst/>
            <a:gdLst>
              <a:gd name="connsiteX0" fmla="*/ 0 w 194076"/>
              <a:gd name="connsiteY0" fmla="*/ 0 h 19770"/>
              <a:gd name="connsiteX1" fmla="*/ 194076 w 194076"/>
              <a:gd name="connsiteY1" fmla="*/ 0 h 19770"/>
              <a:gd name="connsiteX2" fmla="*/ 194076 w 194076"/>
              <a:gd name="connsiteY2" fmla="*/ 19770 h 19770"/>
              <a:gd name="connsiteX3" fmla="*/ 0 w 194076"/>
              <a:gd name="connsiteY3" fmla="*/ 19770 h 19770"/>
              <a:gd name="connsiteX4" fmla="*/ 0 w 194076"/>
              <a:gd name="connsiteY4" fmla="*/ 0 h 1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19770">
                <a:moveTo>
                  <a:pt x="0" y="0"/>
                </a:moveTo>
                <a:lnTo>
                  <a:pt x="194076" y="0"/>
                </a:lnTo>
                <a:lnTo>
                  <a:pt x="194076" y="19770"/>
                </a:lnTo>
                <a:lnTo>
                  <a:pt x="0" y="19770"/>
                </a:lnTo>
                <a:lnTo>
                  <a:pt x="0" y="0"/>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Freeform: Shape 206">
            <a:extLst>
              <a:ext uri="{FF2B5EF4-FFF2-40B4-BE49-F238E27FC236}">
                <a16:creationId xmlns:a16="http://schemas.microsoft.com/office/drawing/2014/main" id="{B1D7E6F0-C88D-7B08-8335-08ACB0468CAB}"/>
              </a:ext>
            </a:extLst>
          </p:cNvPr>
          <p:cNvSpPr/>
          <p:nvPr/>
        </p:nvSpPr>
        <p:spPr bwMode="auto">
          <a:xfrm>
            <a:off x="11041388" y="3996417"/>
            <a:ext cx="194076" cy="19770"/>
          </a:xfrm>
          <a:custGeom>
            <a:avLst/>
            <a:gdLst>
              <a:gd name="connsiteX0" fmla="*/ 0 w 194076"/>
              <a:gd name="connsiteY0" fmla="*/ 0 h 19770"/>
              <a:gd name="connsiteX1" fmla="*/ 194076 w 194076"/>
              <a:gd name="connsiteY1" fmla="*/ 0 h 19770"/>
              <a:gd name="connsiteX2" fmla="*/ 194076 w 194076"/>
              <a:gd name="connsiteY2" fmla="*/ 19770 h 19770"/>
              <a:gd name="connsiteX3" fmla="*/ 0 w 194076"/>
              <a:gd name="connsiteY3" fmla="*/ 19770 h 19770"/>
              <a:gd name="connsiteX4" fmla="*/ 0 w 194076"/>
              <a:gd name="connsiteY4" fmla="*/ 0 h 1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19770">
                <a:moveTo>
                  <a:pt x="0" y="0"/>
                </a:moveTo>
                <a:lnTo>
                  <a:pt x="194076" y="0"/>
                </a:lnTo>
                <a:lnTo>
                  <a:pt x="194076" y="19770"/>
                </a:lnTo>
                <a:lnTo>
                  <a:pt x="0" y="19770"/>
                </a:lnTo>
                <a:lnTo>
                  <a:pt x="0" y="0"/>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Freeform: Shape 149">
            <a:extLst>
              <a:ext uri="{FF2B5EF4-FFF2-40B4-BE49-F238E27FC236}">
                <a16:creationId xmlns:a16="http://schemas.microsoft.com/office/drawing/2014/main" id="{D48FA5E7-6732-23AD-3FEE-AA2030FCC705}"/>
              </a:ext>
            </a:extLst>
          </p:cNvPr>
          <p:cNvSpPr/>
          <p:nvPr/>
        </p:nvSpPr>
        <p:spPr bwMode="auto">
          <a:xfrm>
            <a:off x="6904653" y="2294415"/>
            <a:ext cx="4596260" cy="1722431"/>
          </a:xfrm>
          <a:custGeom>
            <a:avLst/>
            <a:gdLst>
              <a:gd name="connsiteX0" fmla="*/ 0 w 4596260"/>
              <a:gd name="connsiteY0" fmla="*/ 0 h 1718698"/>
              <a:gd name="connsiteX1" fmla="*/ 0 w 4596260"/>
              <a:gd name="connsiteY1" fmla="*/ 1718698 h 1718698"/>
              <a:gd name="connsiteX2" fmla="*/ 4596260 w 4596260"/>
              <a:gd name="connsiteY2" fmla="*/ 1718698 h 1718698"/>
            </a:gdLst>
            <a:ahLst/>
            <a:cxnLst>
              <a:cxn ang="0">
                <a:pos x="connsiteX0" y="connsiteY0"/>
              </a:cxn>
              <a:cxn ang="0">
                <a:pos x="connsiteX1" y="connsiteY1"/>
              </a:cxn>
              <a:cxn ang="0">
                <a:pos x="connsiteX2" y="connsiteY2"/>
              </a:cxn>
            </a:cxnLst>
            <a:rect l="l" t="t" r="r" b="b"/>
            <a:pathLst>
              <a:path w="4596260" h="1718698">
                <a:moveTo>
                  <a:pt x="0" y="0"/>
                </a:moveTo>
                <a:lnTo>
                  <a:pt x="0" y="1718698"/>
                </a:lnTo>
                <a:lnTo>
                  <a:pt x="4596260" y="1718698"/>
                </a:lnTo>
              </a:path>
            </a:pathLst>
          </a:custGeom>
          <a:noFill/>
          <a:ln w="28575">
            <a:solidFill>
              <a:schemeClr val="bg1"/>
            </a:solidFill>
            <a:miter lim="800000"/>
            <a:headEnd/>
            <a:tailEnd/>
          </a:ln>
        </p:spPr>
        <p:txBody>
          <a:bodyPr rtlCol="0" anchor="ctr"/>
          <a:lstStyle/>
          <a:p>
            <a:pPr algn="ctr"/>
            <a:endParaRPr lang="en-US" dirty="0"/>
          </a:p>
        </p:txBody>
      </p:sp>
      <p:sp>
        <p:nvSpPr>
          <p:cNvPr id="208" name="TextBox 207">
            <a:extLst>
              <a:ext uri="{FF2B5EF4-FFF2-40B4-BE49-F238E27FC236}">
                <a16:creationId xmlns:a16="http://schemas.microsoft.com/office/drawing/2014/main" id="{1DDE242E-A653-E2C5-6941-244F947413F9}"/>
              </a:ext>
            </a:extLst>
          </p:cNvPr>
          <p:cNvSpPr txBox="1"/>
          <p:nvPr/>
        </p:nvSpPr>
        <p:spPr bwMode="auto">
          <a:xfrm>
            <a:off x="6899360" y="3554435"/>
            <a:ext cx="543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p>
        </p:txBody>
      </p:sp>
      <p:sp>
        <p:nvSpPr>
          <p:cNvPr id="209" name="TextBox 208">
            <a:extLst>
              <a:ext uri="{FF2B5EF4-FFF2-40B4-BE49-F238E27FC236}">
                <a16:creationId xmlns:a16="http://schemas.microsoft.com/office/drawing/2014/main" id="{A15ED8A6-F3FE-C4DE-6123-AD70E2474301}"/>
              </a:ext>
            </a:extLst>
          </p:cNvPr>
          <p:cNvSpPr txBox="1"/>
          <p:nvPr/>
        </p:nvSpPr>
        <p:spPr bwMode="auto">
          <a:xfrm>
            <a:off x="7113544" y="3501713"/>
            <a:ext cx="543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10" name="TextBox 209">
            <a:extLst>
              <a:ext uri="{FF2B5EF4-FFF2-40B4-BE49-F238E27FC236}">
                <a16:creationId xmlns:a16="http://schemas.microsoft.com/office/drawing/2014/main" id="{E6A2E06B-81C2-4958-3C45-0234993FEF82}"/>
              </a:ext>
            </a:extLst>
          </p:cNvPr>
          <p:cNvSpPr txBox="1"/>
          <p:nvPr/>
        </p:nvSpPr>
        <p:spPr bwMode="auto">
          <a:xfrm>
            <a:off x="7487061" y="3631871"/>
            <a:ext cx="543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211" name="TextBox 210">
            <a:extLst>
              <a:ext uri="{FF2B5EF4-FFF2-40B4-BE49-F238E27FC236}">
                <a16:creationId xmlns:a16="http://schemas.microsoft.com/office/drawing/2014/main" id="{3D3FE3C7-41FB-D01F-4273-F26F8205D943}"/>
              </a:ext>
            </a:extLst>
          </p:cNvPr>
          <p:cNvSpPr txBox="1"/>
          <p:nvPr/>
        </p:nvSpPr>
        <p:spPr bwMode="auto">
          <a:xfrm>
            <a:off x="7694654" y="3706011"/>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12" name="TextBox 211">
            <a:extLst>
              <a:ext uri="{FF2B5EF4-FFF2-40B4-BE49-F238E27FC236}">
                <a16:creationId xmlns:a16="http://schemas.microsoft.com/office/drawing/2014/main" id="{E01E9FFC-06A3-041F-3B5B-DBEB8D2DA7B2}"/>
              </a:ext>
            </a:extLst>
          </p:cNvPr>
          <p:cNvSpPr txBox="1"/>
          <p:nvPr/>
        </p:nvSpPr>
        <p:spPr bwMode="auto">
          <a:xfrm>
            <a:off x="8109326" y="3638461"/>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213" name="TextBox 212">
            <a:extLst>
              <a:ext uri="{FF2B5EF4-FFF2-40B4-BE49-F238E27FC236}">
                <a16:creationId xmlns:a16="http://schemas.microsoft.com/office/drawing/2014/main" id="{5F73D7E9-3A31-DE81-1383-540362F19C06}"/>
              </a:ext>
            </a:extLst>
          </p:cNvPr>
          <p:cNvSpPr txBox="1"/>
          <p:nvPr/>
        </p:nvSpPr>
        <p:spPr bwMode="auto">
          <a:xfrm>
            <a:off x="8335043" y="3801570"/>
            <a:ext cx="2339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14" name="TextBox 213">
            <a:extLst>
              <a:ext uri="{FF2B5EF4-FFF2-40B4-BE49-F238E27FC236}">
                <a16:creationId xmlns:a16="http://schemas.microsoft.com/office/drawing/2014/main" id="{6307CE07-D79A-BD46-4F91-92A99B539A98}"/>
              </a:ext>
            </a:extLst>
          </p:cNvPr>
          <p:cNvSpPr txBox="1"/>
          <p:nvPr/>
        </p:nvSpPr>
        <p:spPr bwMode="auto">
          <a:xfrm>
            <a:off x="8648081" y="3699420"/>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15" name="TextBox 214">
            <a:extLst>
              <a:ext uri="{FF2B5EF4-FFF2-40B4-BE49-F238E27FC236}">
                <a16:creationId xmlns:a16="http://schemas.microsoft.com/office/drawing/2014/main" id="{0BDEF168-5B47-1159-3CBE-D1B699E90992}"/>
              </a:ext>
            </a:extLst>
          </p:cNvPr>
          <p:cNvSpPr txBox="1"/>
          <p:nvPr/>
        </p:nvSpPr>
        <p:spPr bwMode="auto">
          <a:xfrm>
            <a:off x="8852380" y="3763675"/>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216" name="TextBox 215">
            <a:extLst>
              <a:ext uri="{FF2B5EF4-FFF2-40B4-BE49-F238E27FC236}">
                <a16:creationId xmlns:a16="http://schemas.microsoft.com/office/drawing/2014/main" id="{5F6B6727-FA08-A416-9BB2-388A78A3E6E7}"/>
              </a:ext>
            </a:extLst>
          </p:cNvPr>
          <p:cNvSpPr txBox="1"/>
          <p:nvPr/>
        </p:nvSpPr>
        <p:spPr bwMode="auto">
          <a:xfrm>
            <a:off x="9198370" y="3725782"/>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0.9</a:t>
            </a:r>
          </a:p>
        </p:txBody>
      </p:sp>
      <p:sp>
        <p:nvSpPr>
          <p:cNvPr id="217" name="TextBox 216">
            <a:extLst>
              <a:ext uri="{FF2B5EF4-FFF2-40B4-BE49-F238E27FC236}">
                <a16:creationId xmlns:a16="http://schemas.microsoft.com/office/drawing/2014/main" id="{0C1F6765-AC98-C100-4A4B-9C5BDD739D8D}"/>
              </a:ext>
            </a:extLst>
          </p:cNvPr>
          <p:cNvSpPr txBox="1"/>
          <p:nvPr/>
        </p:nvSpPr>
        <p:spPr bwMode="auto">
          <a:xfrm>
            <a:off x="9399372" y="3763675"/>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218" name="TextBox 217">
            <a:extLst>
              <a:ext uri="{FF2B5EF4-FFF2-40B4-BE49-F238E27FC236}">
                <a16:creationId xmlns:a16="http://schemas.microsoft.com/office/drawing/2014/main" id="{784F2E22-756A-438A-9CE2-87A77B19E376}"/>
              </a:ext>
            </a:extLst>
          </p:cNvPr>
          <p:cNvSpPr txBox="1"/>
          <p:nvPr/>
        </p:nvSpPr>
        <p:spPr bwMode="auto">
          <a:xfrm>
            <a:off x="9765818" y="3760380"/>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219" name="TextBox 218">
            <a:extLst>
              <a:ext uri="{FF2B5EF4-FFF2-40B4-BE49-F238E27FC236}">
                <a16:creationId xmlns:a16="http://schemas.microsoft.com/office/drawing/2014/main" id="{2131F3F4-7AE1-8571-CAC2-E11A9AF18197}"/>
              </a:ext>
            </a:extLst>
          </p:cNvPr>
          <p:cNvSpPr txBox="1"/>
          <p:nvPr/>
        </p:nvSpPr>
        <p:spPr bwMode="auto">
          <a:xfrm>
            <a:off x="10008009" y="3791684"/>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0" name="TextBox 219">
            <a:extLst>
              <a:ext uri="{FF2B5EF4-FFF2-40B4-BE49-F238E27FC236}">
                <a16:creationId xmlns:a16="http://schemas.microsoft.com/office/drawing/2014/main" id="{D3C07A9C-E001-35B9-E8C6-8CB0728ABCB1}"/>
              </a:ext>
            </a:extLst>
          </p:cNvPr>
          <p:cNvSpPr txBox="1"/>
          <p:nvPr/>
        </p:nvSpPr>
        <p:spPr bwMode="auto">
          <a:xfrm>
            <a:off x="10586992" y="3791684"/>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1" name="TextBox 220">
            <a:extLst>
              <a:ext uri="{FF2B5EF4-FFF2-40B4-BE49-F238E27FC236}">
                <a16:creationId xmlns:a16="http://schemas.microsoft.com/office/drawing/2014/main" id="{10144E7D-C336-C11B-5AB4-92F21B80BB4C}"/>
              </a:ext>
            </a:extLst>
          </p:cNvPr>
          <p:cNvSpPr txBox="1"/>
          <p:nvPr/>
        </p:nvSpPr>
        <p:spPr bwMode="auto">
          <a:xfrm>
            <a:off x="11183377" y="3791684"/>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2" name="TextBox 221">
            <a:extLst>
              <a:ext uri="{FF2B5EF4-FFF2-40B4-BE49-F238E27FC236}">
                <a16:creationId xmlns:a16="http://schemas.microsoft.com/office/drawing/2014/main" id="{B22C260B-924C-3781-F4E7-EF203B21C9A9}"/>
              </a:ext>
            </a:extLst>
          </p:cNvPr>
          <p:cNvSpPr txBox="1"/>
          <p:nvPr/>
        </p:nvSpPr>
        <p:spPr bwMode="auto">
          <a:xfrm>
            <a:off x="10351390" y="3770267"/>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223" name="TextBox 222">
            <a:extLst>
              <a:ext uri="{FF2B5EF4-FFF2-40B4-BE49-F238E27FC236}">
                <a16:creationId xmlns:a16="http://schemas.microsoft.com/office/drawing/2014/main" id="{1A74CE82-9C0D-94F5-1E8A-7676F6F4EE13}"/>
              </a:ext>
            </a:extLst>
          </p:cNvPr>
          <p:cNvSpPr txBox="1"/>
          <p:nvPr/>
        </p:nvSpPr>
        <p:spPr bwMode="auto">
          <a:xfrm>
            <a:off x="10944480" y="3770267"/>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5" name="TextBox 4">
            <a:extLst>
              <a:ext uri="{FF2B5EF4-FFF2-40B4-BE49-F238E27FC236}">
                <a16:creationId xmlns:a16="http://schemas.microsoft.com/office/drawing/2014/main" id="{33EA14EF-A48B-5663-9074-737D8C3AAA78}"/>
              </a:ext>
            </a:extLst>
          </p:cNvPr>
          <p:cNvSpPr txBox="1"/>
          <p:nvPr/>
        </p:nvSpPr>
        <p:spPr bwMode="auto">
          <a:xfrm rot="16200000">
            <a:off x="5608221" y="3021796"/>
            <a:ext cx="1729946"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Incidence (%)</a:t>
            </a:r>
          </a:p>
        </p:txBody>
      </p:sp>
      <p:cxnSp>
        <p:nvCxnSpPr>
          <p:cNvPr id="9" name="Straight Connector 8">
            <a:extLst>
              <a:ext uri="{FF2B5EF4-FFF2-40B4-BE49-F238E27FC236}">
                <a16:creationId xmlns:a16="http://schemas.microsoft.com/office/drawing/2014/main" id="{EA71EB89-31B6-01AE-4D7F-28A5878832E0}"/>
              </a:ext>
            </a:extLst>
          </p:cNvPr>
          <p:cNvCxnSpPr>
            <a:cxnSpLocks/>
          </p:cNvCxnSpPr>
          <p:nvPr/>
        </p:nvCxnSpPr>
        <p:spPr bwMode="auto">
          <a:xfrm flipH="1" flipV="1">
            <a:off x="1103670"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03CCAB62-B00C-636F-4A0E-C7DD2153C595}"/>
              </a:ext>
            </a:extLst>
          </p:cNvPr>
          <p:cNvCxnSpPr>
            <a:cxnSpLocks/>
          </p:cNvCxnSpPr>
          <p:nvPr/>
        </p:nvCxnSpPr>
        <p:spPr bwMode="auto">
          <a:xfrm flipH="1" flipV="1">
            <a:off x="1561886"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B50E9FB-A70F-AF16-7121-EA8134C84359}"/>
              </a:ext>
            </a:extLst>
          </p:cNvPr>
          <p:cNvCxnSpPr>
            <a:cxnSpLocks/>
          </p:cNvCxnSpPr>
          <p:nvPr/>
        </p:nvCxnSpPr>
        <p:spPr bwMode="auto">
          <a:xfrm flipH="1" flipV="1">
            <a:off x="2020102"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BBC0E8C2-BEC6-A134-BA10-6EB3362723EC}"/>
              </a:ext>
            </a:extLst>
          </p:cNvPr>
          <p:cNvCxnSpPr>
            <a:cxnSpLocks/>
          </p:cNvCxnSpPr>
          <p:nvPr/>
        </p:nvCxnSpPr>
        <p:spPr bwMode="auto">
          <a:xfrm flipH="1" flipV="1">
            <a:off x="2478318"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B645943-A710-FC2F-C6F6-8BE9F3EC93AF}"/>
              </a:ext>
            </a:extLst>
          </p:cNvPr>
          <p:cNvCxnSpPr>
            <a:cxnSpLocks/>
          </p:cNvCxnSpPr>
          <p:nvPr/>
        </p:nvCxnSpPr>
        <p:spPr bwMode="auto">
          <a:xfrm flipH="1" flipV="1">
            <a:off x="2936534"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4C00E0D-0F53-D279-1DB3-876DF159EBBC}"/>
              </a:ext>
            </a:extLst>
          </p:cNvPr>
          <p:cNvCxnSpPr>
            <a:cxnSpLocks/>
          </p:cNvCxnSpPr>
          <p:nvPr/>
        </p:nvCxnSpPr>
        <p:spPr bwMode="auto">
          <a:xfrm flipH="1" flipV="1">
            <a:off x="3394750"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E7AC364-B02C-8E57-DD27-6EEAC6E70993}"/>
              </a:ext>
            </a:extLst>
          </p:cNvPr>
          <p:cNvCxnSpPr>
            <a:cxnSpLocks/>
          </p:cNvCxnSpPr>
          <p:nvPr/>
        </p:nvCxnSpPr>
        <p:spPr bwMode="auto">
          <a:xfrm flipH="1" flipV="1">
            <a:off x="3852966"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2D9C0D7-9A0D-4535-0507-0D4AE4AD2151}"/>
              </a:ext>
            </a:extLst>
          </p:cNvPr>
          <p:cNvCxnSpPr>
            <a:cxnSpLocks/>
          </p:cNvCxnSpPr>
          <p:nvPr/>
        </p:nvCxnSpPr>
        <p:spPr bwMode="auto">
          <a:xfrm flipH="1" flipV="1">
            <a:off x="4311182"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490D663-B73E-2BCB-612D-08FDDC9AA340}"/>
              </a:ext>
            </a:extLst>
          </p:cNvPr>
          <p:cNvCxnSpPr>
            <a:cxnSpLocks/>
          </p:cNvCxnSpPr>
          <p:nvPr/>
        </p:nvCxnSpPr>
        <p:spPr bwMode="auto">
          <a:xfrm flipH="1" flipV="1">
            <a:off x="5685830"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631C207-308D-5C3B-BF28-23384F82D12E}"/>
              </a:ext>
            </a:extLst>
          </p:cNvPr>
          <p:cNvCxnSpPr>
            <a:cxnSpLocks/>
          </p:cNvCxnSpPr>
          <p:nvPr/>
        </p:nvCxnSpPr>
        <p:spPr bwMode="auto">
          <a:xfrm flipH="1" flipV="1">
            <a:off x="4769398"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9A8CA7C-764C-F44E-A81E-702BFB20DC40}"/>
              </a:ext>
            </a:extLst>
          </p:cNvPr>
          <p:cNvCxnSpPr>
            <a:cxnSpLocks/>
          </p:cNvCxnSpPr>
          <p:nvPr/>
        </p:nvCxnSpPr>
        <p:spPr bwMode="auto">
          <a:xfrm flipH="1" flipV="1">
            <a:off x="5227614"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332A86B-9804-90A6-D005-552BF41A603F}"/>
              </a:ext>
            </a:extLst>
          </p:cNvPr>
          <p:cNvCxnSpPr>
            <a:cxnSpLocks/>
          </p:cNvCxnSpPr>
          <p:nvPr/>
        </p:nvCxnSpPr>
        <p:spPr bwMode="auto">
          <a:xfrm>
            <a:off x="6904653"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7C7D1C5-6110-490E-2579-664DA179DC3E}"/>
              </a:ext>
            </a:extLst>
          </p:cNvPr>
          <p:cNvCxnSpPr>
            <a:cxnSpLocks/>
          </p:cNvCxnSpPr>
          <p:nvPr/>
        </p:nvCxnSpPr>
        <p:spPr bwMode="auto">
          <a:xfrm>
            <a:off x="7477741"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15E73FE-6968-13C4-149C-895D62AD356A}"/>
              </a:ext>
            </a:extLst>
          </p:cNvPr>
          <p:cNvCxnSpPr>
            <a:cxnSpLocks/>
          </p:cNvCxnSpPr>
          <p:nvPr/>
        </p:nvCxnSpPr>
        <p:spPr bwMode="auto">
          <a:xfrm>
            <a:off x="8050829"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3F7E985-6CD9-A5F1-A8E7-0C7936ED4AB0}"/>
              </a:ext>
            </a:extLst>
          </p:cNvPr>
          <p:cNvCxnSpPr>
            <a:cxnSpLocks/>
          </p:cNvCxnSpPr>
          <p:nvPr/>
        </p:nvCxnSpPr>
        <p:spPr bwMode="auto">
          <a:xfrm>
            <a:off x="8623917"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2889C72-8E37-6B02-179E-CCDDF19183F1}"/>
              </a:ext>
            </a:extLst>
          </p:cNvPr>
          <p:cNvCxnSpPr>
            <a:cxnSpLocks/>
          </p:cNvCxnSpPr>
          <p:nvPr/>
        </p:nvCxnSpPr>
        <p:spPr bwMode="auto">
          <a:xfrm>
            <a:off x="9197005"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95D171B-18F2-9C43-2638-F527461D86EE}"/>
              </a:ext>
            </a:extLst>
          </p:cNvPr>
          <p:cNvCxnSpPr>
            <a:cxnSpLocks/>
          </p:cNvCxnSpPr>
          <p:nvPr/>
        </p:nvCxnSpPr>
        <p:spPr bwMode="auto">
          <a:xfrm>
            <a:off x="9770093"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A9B90F5-4396-A074-1DA9-26F88C5599E9}"/>
              </a:ext>
            </a:extLst>
          </p:cNvPr>
          <p:cNvCxnSpPr>
            <a:cxnSpLocks/>
          </p:cNvCxnSpPr>
          <p:nvPr/>
        </p:nvCxnSpPr>
        <p:spPr bwMode="auto">
          <a:xfrm>
            <a:off x="10343181"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40431CA-D3F1-AB2F-B9A6-1456EB4AD714}"/>
              </a:ext>
            </a:extLst>
          </p:cNvPr>
          <p:cNvCxnSpPr>
            <a:cxnSpLocks/>
          </p:cNvCxnSpPr>
          <p:nvPr/>
        </p:nvCxnSpPr>
        <p:spPr bwMode="auto">
          <a:xfrm>
            <a:off x="11489353"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7C7A72B-962B-F647-31A5-C0B4AA1506C3}"/>
              </a:ext>
            </a:extLst>
          </p:cNvPr>
          <p:cNvCxnSpPr>
            <a:cxnSpLocks/>
          </p:cNvCxnSpPr>
          <p:nvPr/>
        </p:nvCxnSpPr>
        <p:spPr bwMode="auto">
          <a:xfrm>
            <a:off x="10916269" y="4016846"/>
            <a:ext cx="0" cy="64008"/>
          </a:xfrm>
          <a:prstGeom prst="line">
            <a:avLst/>
          </a:prstGeom>
          <a:noFill/>
          <a:ln w="28575" cap="flat" cmpd="sng" algn="ctr">
            <a:solidFill>
              <a:schemeClr val="bg1"/>
            </a:solidFill>
            <a:prstDash val="solid"/>
            <a:round/>
            <a:headEnd type="none" w="med" len="med"/>
            <a:tailEnd type="none" w="med" len="med"/>
          </a:ln>
          <a:effectLst/>
        </p:spPr>
      </p:cxnSp>
      <p:graphicFrame>
        <p:nvGraphicFramePr>
          <p:cNvPr id="8" name="Table 43">
            <a:extLst>
              <a:ext uri="{FF2B5EF4-FFF2-40B4-BE49-F238E27FC236}">
                <a16:creationId xmlns:a16="http://schemas.microsoft.com/office/drawing/2014/main" id="{0177F6E9-F603-D459-3458-0927853B952F}"/>
              </a:ext>
            </a:extLst>
          </p:cNvPr>
          <p:cNvGraphicFramePr>
            <a:graphicFrameLocks noGrp="1"/>
          </p:cNvGraphicFramePr>
          <p:nvPr>
            <p:extLst>
              <p:ext uri="{D42A27DB-BD31-4B8C-83A1-F6EECF244321}">
                <p14:modId xmlns:p14="http://schemas.microsoft.com/office/powerpoint/2010/main" val="786910847"/>
              </p:ext>
            </p:extLst>
          </p:nvPr>
        </p:nvGraphicFramePr>
        <p:xfrm>
          <a:off x="705193" y="5070977"/>
          <a:ext cx="4900677" cy="1201420"/>
        </p:xfrm>
        <a:graphic>
          <a:graphicData uri="http://schemas.openxmlformats.org/drawingml/2006/table">
            <a:tbl>
              <a:tblPr firstRow="1" bandRow="1">
                <a:tableStyleId>{93296810-A885-4BE3-A3E7-6D5BEEA58F35}</a:tableStyleId>
              </a:tblPr>
              <a:tblGrid>
                <a:gridCol w="1761871">
                  <a:extLst>
                    <a:ext uri="{9D8B030D-6E8A-4147-A177-3AD203B41FA5}">
                      <a16:colId xmlns:a16="http://schemas.microsoft.com/office/drawing/2014/main" val="3588539467"/>
                    </a:ext>
                  </a:extLst>
                </a:gridCol>
                <a:gridCol w="1569403">
                  <a:extLst>
                    <a:ext uri="{9D8B030D-6E8A-4147-A177-3AD203B41FA5}">
                      <a16:colId xmlns:a16="http://schemas.microsoft.com/office/drawing/2014/main" val="3985777907"/>
                    </a:ext>
                  </a:extLst>
                </a:gridCol>
                <a:gridCol w="1569403">
                  <a:extLst>
                    <a:ext uri="{9D8B030D-6E8A-4147-A177-3AD203B41FA5}">
                      <a16:colId xmlns:a16="http://schemas.microsoft.com/office/drawing/2014/main" val="2185216191"/>
                    </a:ext>
                  </a:extLst>
                </a:gridCol>
              </a:tblGrid>
              <a:tr h="231290">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accent1"/>
                          </a:solidFill>
                          <a:latin typeface="Calibri" panose="020F0502020204030204" pitchFamily="34" charset="0"/>
                          <a:cs typeface="Calibri" panose="020F0502020204030204" pitchFamily="34" charset="0"/>
                        </a:rPr>
                        <a:t>Pembro + CT/Pembro</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accent1"/>
                          </a:solidFill>
                          <a:latin typeface="Calibri" panose="020F0502020204030204" pitchFamily="34" charset="0"/>
                          <a:cs typeface="Calibri" panose="020F0502020204030204" pitchFamily="34" charset="0"/>
                        </a:rPr>
                        <a:t>(n = 783)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accent3"/>
                          </a:solidFill>
                          <a:latin typeface="Calibri" panose="020F0502020204030204" pitchFamily="34" charset="0"/>
                          <a:cs typeface="Calibri" panose="020F0502020204030204" pitchFamily="34" charset="0"/>
                        </a:rPr>
                        <a:t>Pbo + CT/Pbo</a:t>
                      </a:r>
                      <a:br>
                        <a:rPr lang="en-US" sz="1200" dirty="0">
                          <a:solidFill>
                            <a:schemeClr val="accent3"/>
                          </a:solidFill>
                          <a:latin typeface="Calibri" panose="020F0502020204030204" pitchFamily="34" charset="0"/>
                          <a:cs typeface="Calibri" panose="020F0502020204030204" pitchFamily="34" charset="0"/>
                        </a:rPr>
                      </a:br>
                      <a:r>
                        <a:rPr lang="en-US" sz="1200" dirty="0">
                          <a:solidFill>
                            <a:schemeClr val="accent3"/>
                          </a:solidFill>
                          <a:latin typeface="Calibri" panose="020F0502020204030204" pitchFamily="34" charset="0"/>
                          <a:cs typeface="Calibri" panose="020F0502020204030204" pitchFamily="34" charset="0"/>
                        </a:rPr>
                        <a:t>(n = 389)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9403792"/>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Any grade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43.6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77267911"/>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Grade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73429442"/>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Led to death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63375037"/>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Discontinuation any drug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58885841"/>
                  </a:ext>
                </a:extLst>
              </a:tr>
            </a:tbl>
          </a:graphicData>
        </a:graphic>
      </p:graphicFrame>
    </p:spTree>
    <p:extLst>
      <p:ext uri="{BB962C8B-B14F-4D97-AF65-F5344CB8AC3E}">
        <p14:creationId xmlns:p14="http://schemas.microsoft.com/office/powerpoint/2010/main" val="801968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cs typeface="Calibri" panose="020F0502020204030204" pitchFamily="34" charset="0"/>
              </a:rPr>
              <a:t>Pembrolizumab for Early-Stage TNBC: </a:t>
            </a:r>
            <a:br>
              <a:rPr lang="en-US" dirty="0">
                <a:cs typeface="Calibri" panose="020F0502020204030204" pitchFamily="34" charset="0"/>
              </a:rPr>
            </a:br>
            <a:r>
              <a:rPr lang="en-US" dirty="0">
                <a:cs typeface="Calibri" panose="020F0502020204030204" pitchFamily="34" charset="0"/>
              </a:rPr>
              <a:t>FDA Approval</a:t>
            </a:r>
            <a:endParaRPr lang="en-US" altLang="en-US" dirty="0">
              <a:cs typeface="Calibri" panose="020F0502020204030204" pitchFamily="34" charset="0"/>
            </a:endParaRPr>
          </a:p>
        </p:txBody>
      </p:sp>
      <p:sp>
        <p:nvSpPr>
          <p:cNvPr id="3" name="TextBox 2">
            <a:extLst>
              <a:ext uri="{FF2B5EF4-FFF2-40B4-BE49-F238E27FC236}">
                <a16:creationId xmlns:a16="http://schemas.microsoft.com/office/drawing/2014/main" id="{40662BDC-A365-4746-AACA-43541ABEDC7A}"/>
              </a:ext>
            </a:extLst>
          </p:cNvPr>
          <p:cNvSpPr txBox="1"/>
          <p:nvPr/>
        </p:nvSpPr>
        <p:spPr bwMode="auto">
          <a:xfrm>
            <a:off x="1521731" y="2265009"/>
            <a:ext cx="8814816" cy="2246769"/>
          </a:xfrm>
          <a:prstGeom prst="rect">
            <a:avLst/>
          </a:prstGeom>
          <a:solidFill>
            <a:srgbClr val="015873"/>
          </a:solidFill>
          <a:ln>
            <a:noFill/>
          </a:ln>
        </p:spPr>
        <p:txBody>
          <a:bodyPr wrap="square" rtlCol="0">
            <a:spAutoFit/>
          </a:bodyPr>
          <a:lstStyle/>
          <a:p>
            <a:pPr algn="ctr">
              <a:spcBef>
                <a:spcPts val="1000"/>
              </a:spcBef>
              <a:spcAft>
                <a:spcPts val="700"/>
              </a:spcAft>
            </a:pPr>
            <a:r>
              <a:rPr lang="en-US" sz="2800" dirty="0">
                <a:latin typeface="Calibri" panose="020F0502020204030204" pitchFamily="34" charset="0"/>
                <a:cs typeface="Calibri" panose="020F0502020204030204" pitchFamily="34" charset="0"/>
              </a:rPr>
              <a:t>Pembrolizumab is indicated for the treatment of patients with high-risk early-stage TNBC in combination with chemotherapy as a neoadjuvant treatment, followed</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by single-agent pembrolizumab as an adjuvant </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treatment after surgery</a:t>
            </a:r>
          </a:p>
        </p:txBody>
      </p:sp>
      <p:sp>
        <p:nvSpPr>
          <p:cNvPr id="16" name="Text Box 15">
            <a:extLst>
              <a:ext uri="{FF2B5EF4-FFF2-40B4-BE49-F238E27FC236}">
                <a16:creationId xmlns:a16="http://schemas.microsoft.com/office/drawing/2014/main" id="{1F1539AD-1C27-4E4B-9F98-572A7930C295}"/>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Pembrolizumab PI. </a:t>
            </a:r>
            <a:endParaRPr kumimoji="0" lang="en-US" altLang="en-US" sz="1200" b="0" i="0" u="none" strike="noStrike" kern="1200" cap="none" spc="0" normalizeH="0" baseline="0" noProof="0" dirty="0">
              <a:ln>
                <a:noFill/>
              </a:ln>
              <a:solidFill>
                <a:schemeClr val="bg2"/>
              </a:solidFill>
              <a:effectLst/>
              <a:highlight>
                <a:srgbClr val="FFFF00"/>
              </a:highlight>
              <a:uLnTx/>
              <a:uFillTx/>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ABCF284-C1A0-13DA-5623-C9516098992B}"/>
              </a:ext>
            </a:extLst>
          </p:cNvPr>
          <p:cNvSpPr txBox="1"/>
          <p:nvPr/>
        </p:nvSpPr>
        <p:spPr bwMode="auto">
          <a:xfrm>
            <a:off x="793750" y="1699662"/>
            <a:ext cx="6108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2800" dirty="0">
                <a:solidFill>
                  <a:schemeClr val="bg1"/>
                </a:solidFill>
                <a:latin typeface="Calibri" panose="020F0502020204030204" pitchFamily="34" charset="0"/>
                <a:cs typeface="Calibri" panose="020F0502020204030204" pitchFamily="34" charset="0"/>
              </a:rPr>
              <a:t>July 26, 2021</a:t>
            </a:r>
          </a:p>
        </p:txBody>
      </p:sp>
    </p:spTree>
    <p:extLst>
      <p:ext uri="{BB962C8B-B14F-4D97-AF65-F5344CB8AC3E}">
        <p14:creationId xmlns:p14="http://schemas.microsoft.com/office/powerpoint/2010/main" val="1187936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A21CA-CEDE-4DD3-4563-7B08B4770001}"/>
              </a:ext>
            </a:extLst>
          </p:cNvPr>
          <p:cNvSpPr>
            <a:spLocks noGrp="1"/>
          </p:cNvSpPr>
          <p:nvPr>
            <p:ph type="title"/>
          </p:nvPr>
        </p:nvSpPr>
        <p:spPr/>
        <p:txBody>
          <a:bodyPr/>
          <a:lstStyle/>
          <a:p>
            <a:r>
              <a:rPr lang="en-US" dirty="0"/>
              <a:t>Phase II NeoPACT: Neoadjuvant Pembrolizumab + Carboplatin/Docetaxel in TNBC</a:t>
            </a:r>
          </a:p>
        </p:txBody>
      </p:sp>
      <p:sp>
        <p:nvSpPr>
          <p:cNvPr id="29" name="Content Placeholder 28">
            <a:extLst>
              <a:ext uri="{FF2B5EF4-FFF2-40B4-BE49-F238E27FC236}">
                <a16:creationId xmlns:a16="http://schemas.microsoft.com/office/drawing/2014/main" id="{0ABE8825-2BA0-69FC-1988-AF1C7EF0EC0B}"/>
              </a:ext>
            </a:extLst>
          </p:cNvPr>
          <p:cNvSpPr>
            <a:spLocks noGrp="1"/>
          </p:cNvSpPr>
          <p:nvPr>
            <p:ph idx="1"/>
          </p:nvPr>
        </p:nvSpPr>
        <p:spPr>
          <a:xfrm>
            <a:off x="604675" y="1513047"/>
            <a:ext cx="10877529" cy="451677"/>
          </a:xfrm>
        </p:spPr>
        <p:txBody>
          <a:bodyPr/>
          <a:lstStyle/>
          <a:p>
            <a:r>
              <a:rPr lang="en-US" sz="2000" dirty="0"/>
              <a:t>Multicenter phase II trial evaluating </a:t>
            </a:r>
            <a:r>
              <a:rPr lang="en-US" sz="2000" u="sng" dirty="0"/>
              <a:t>deintensified, anthracycline-free neoadjuvant tx for TNBC</a:t>
            </a:r>
          </a:p>
        </p:txBody>
      </p:sp>
      <p:grpSp>
        <p:nvGrpSpPr>
          <p:cNvPr id="32" name="Group 31">
            <a:extLst>
              <a:ext uri="{FF2B5EF4-FFF2-40B4-BE49-F238E27FC236}">
                <a16:creationId xmlns:a16="http://schemas.microsoft.com/office/drawing/2014/main" id="{F7C2502A-220A-257E-DFC2-6F11DA4C8FC1}"/>
              </a:ext>
            </a:extLst>
          </p:cNvPr>
          <p:cNvGrpSpPr/>
          <p:nvPr/>
        </p:nvGrpSpPr>
        <p:grpSpPr>
          <a:xfrm>
            <a:off x="519289" y="1948791"/>
            <a:ext cx="10749465" cy="1477328"/>
            <a:chOff x="519289" y="2101191"/>
            <a:chExt cx="10749465" cy="1477328"/>
          </a:xfrm>
        </p:grpSpPr>
        <p:sp>
          <p:nvSpPr>
            <p:cNvPr id="5" name="Text Box 45">
              <a:extLst>
                <a:ext uri="{FF2B5EF4-FFF2-40B4-BE49-F238E27FC236}">
                  <a16:creationId xmlns:a16="http://schemas.microsoft.com/office/drawing/2014/main" id="{64F15C1E-3364-E6D9-0186-31E905126D97}"/>
                </a:ext>
              </a:extLst>
            </p:cNvPr>
            <p:cNvSpPr txBox="1">
              <a:spLocks noChangeArrowheads="1"/>
            </p:cNvSpPr>
            <p:nvPr/>
          </p:nvSpPr>
          <p:spPr bwMode="auto">
            <a:xfrm>
              <a:off x="519289" y="2101191"/>
              <a:ext cx="301639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stage I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 &gt;1 cm), II, or III TNBC; ER/PgR ≤10%; HER2 negative per ASCO/CAP guidelines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115)</a:t>
              </a:r>
            </a:p>
          </p:txBody>
        </p:sp>
        <p:sp>
          <p:nvSpPr>
            <p:cNvPr id="6" name="Rectangle 49">
              <a:extLst>
                <a:ext uri="{FF2B5EF4-FFF2-40B4-BE49-F238E27FC236}">
                  <a16:creationId xmlns:a16="http://schemas.microsoft.com/office/drawing/2014/main" id="{FBDC137D-C600-22BE-9EE7-B17F53B7F24F}"/>
                </a:ext>
              </a:extLst>
            </p:cNvPr>
            <p:cNvSpPr>
              <a:spLocks noChangeArrowheads="1"/>
            </p:cNvSpPr>
            <p:nvPr/>
          </p:nvSpPr>
          <p:spPr bwMode="auto">
            <a:xfrm>
              <a:off x="3940616" y="2291215"/>
              <a:ext cx="2926080" cy="1097280"/>
            </a:xfrm>
            <a:prstGeom prst="rect">
              <a:avLst/>
            </a:prstGeom>
            <a:solidFill>
              <a:srgbClr val="01587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Carboplatin</a:t>
              </a:r>
              <a:r>
                <a:rPr kumimoji="0" lang="en-US" alt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 AUC 6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Docetaxel</a:t>
              </a:r>
              <a:r>
                <a:rPr kumimoji="0" lang="en-US" alt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 75 mg/m</a:t>
              </a:r>
              <a:r>
                <a:rPr kumimoji="0" lang="en-US" altLang="en-US" sz="1800" b="0" i="0" u="none" strike="noStrike" kern="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alt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Pembrolizumab </a:t>
              </a:r>
              <a:r>
                <a:rPr kumimoji="0" lang="en-US" alt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200 mg Q21D x 6</a:t>
              </a:r>
              <a:endParaRPr kumimoji="0" lang="en-US" alt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Rectangle 49">
              <a:extLst>
                <a:ext uri="{FF2B5EF4-FFF2-40B4-BE49-F238E27FC236}">
                  <a16:creationId xmlns:a16="http://schemas.microsoft.com/office/drawing/2014/main" id="{96D486BA-347C-1989-E101-5EE951F0D913}"/>
                </a:ext>
              </a:extLst>
            </p:cNvPr>
            <p:cNvSpPr>
              <a:spLocks noChangeArrowheads="1"/>
            </p:cNvSpPr>
            <p:nvPr/>
          </p:nvSpPr>
          <p:spPr bwMode="auto">
            <a:xfrm>
              <a:off x="7271632" y="2428375"/>
              <a:ext cx="1463040" cy="822960"/>
            </a:xfrm>
            <a:prstGeom prst="rect">
              <a:avLst/>
            </a:prstGeom>
            <a:solidFill>
              <a:schemeClr val="bg1">
                <a:lumMod val="50000"/>
                <a:lumOff val="50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Surgery</a:t>
              </a:r>
              <a:endParaRPr kumimoji="0" lang="en-US" alt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Line 52">
              <a:extLst>
                <a:ext uri="{FF2B5EF4-FFF2-40B4-BE49-F238E27FC236}">
                  <a16:creationId xmlns:a16="http://schemas.microsoft.com/office/drawing/2014/main" id="{8B128557-291E-4418-6E3D-B8B7BB48B490}"/>
                </a:ext>
              </a:extLst>
            </p:cNvPr>
            <p:cNvSpPr>
              <a:spLocks noChangeShapeType="1"/>
            </p:cNvSpPr>
            <p:nvPr/>
          </p:nvSpPr>
          <p:spPr bwMode="auto">
            <a:xfrm>
              <a:off x="8799980" y="2837959"/>
              <a:ext cx="274320" cy="379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 name="Line 52">
              <a:extLst>
                <a:ext uri="{FF2B5EF4-FFF2-40B4-BE49-F238E27FC236}">
                  <a16:creationId xmlns:a16="http://schemas.microsoft.com/office/drawing/2014/main" id="{C1414A02-CD85-4504-D11B-4FACFA1DEC47}"/>
                </a:ext>
              </a:extLst>
            </p:cNvPr>
            <p:cNvSpPr>
              <a:spLocks noChangeShapeType="1"/>
            </p:cNvSpPr>
            <p:nvPr/>
          </p:nvSpPr>
          <p:spPr bwMode="auto">
            <a:xfrm>
              <a:off x="6932004" y="2839855"/>
              <a:ext cx="27432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Text Box 45">
              <a:extLst>
                <a:ext uri="{FF2B5EF4-FFF2-40B4-BE49-F238E27FC236}">
                  <a16:creationId xmlns:a16="http://schemas.microsoft.com/office/drawing/2014/main" id="{0A0FAD50-DF1F-102C-889D-F1BFF7C51A28}"/>
                </a:ext>
              </a:extLst>
            </p:cNvPr>
            <p:cNvSpPr txBox="1">
              <a:spLocks noChangeArrowheads="1"/>
            </p:cNvSpPr>
            <p:nvPr/>
          </p:nvSpPr>
          <p:spPr bwMode="auto">
            <a:xfrm>
              <a:off x="9139606" y="2378190"/>
              <a:ext cx="212914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Follow-up; adjuvant therapy permitted (no pembrolizumab)</a:t>
              </a:r>
            </a:p>
          </p:txBody>
        </p:sp>
        <p:sp>
          <p:nvSpPr>
            <p:cNvPr id="28" name="Line 52">
              <a:extLst>
                <a:ext uri="{FF2B5EF4-FFF2-40B4-BE49-F238E27FC236}">
                  <a16:creationId xmlns:a16="http://schemas.microsoft.com/office/drawing/2014/main" id="{B374C6CA-DCB0-6DF8-FCA7-6C1996CCFC95}"/>
                </a:ext>
              </a:extLst>
            </p:cNvPr>
            <p:cNvSpPr>
              <a:spLocks noChangeShapeType="1"/>
            </p:cNvSpPr>
            <p:nvPr/>
          </p:nvSpPr>
          <p:spPr bwMode="auto">
            <a:xfrm>
              <a:off x="3600988" y="2839855"/>
              <a:ext cx="27432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aphicFrame>
        <p:nvGraphicFramePr>
          <p:cNvPr id="31" name="Group 3">
            <a:extLst>
              <a:ext uri="{FF2B5EF4-FFF2-40B4-BE49-F238E27FC236}">
                <a16:creationId xmlns:a16="http://schemas.microsoft.com/office/drawing/2014/main" id="{C42E0AB1-142D-7660-D5A8-D2C1A883126A}"/>
              </a:ext>
            </a:extLst>
          </p:cNvPr>
          <p:cNvGraphicFramePr>
            <a:graphicFrameLocks/>
          </p:cNvGraphicFramePr>
          <p:nvPr>
            <p:extLst>
              <p:ext uri="{D42A27DB-BD31-4B8C-83A1-F6EECF244321}">
                <p14:modId xmlns:p14="http://schemas.microsoft.com/office/powerpoint/2010/main" val="197026820"/>
              </p:ext>
            </p:extLst>
          </p:nvPr>
        </p:nvGraphicFramePr>
        <p:xfrm>
          <a:off x="717550" y="3433031"/>
          <a:ext cx="5376672" cy="2286064"/>
        </p:xfrm>
        <a:graphic>
          <a:graphicData uri="http://schemas.openxmlformats.org/drawingml/2006/table">
            <a:tbl>
              <a:tblPr/>
              <a:tblGrid>
                <a:gridCol w="1792224">
                  <a:extLst>
                    <a:ext uri="{9D8B030D-6E8A-4147-A177-3AD203B41FA5}">
                      <a16:colId xmlns:a16="http://schemas.microsoft.com/office/drawing/2014/main" val="20000"/>
                    </a:ext>
                  </a:extLst>
                </a:gridCol>
                <a:gridCol w="1792224">
                  <a:extLst>
                    <a:ext uri="{9D8B030D-6E8A-4147-A177-3AD203B41FA5}">
                      <a16:colId xmlns:a16="http://schemas.microsoft.com/office/drawing/2014/main" val="955554259"/>
                    </a:ext>
                  </a:extLst>
                </a:gridCol>
                <a:gridCol w="1792224">
                  <a:extLst>
                    <a:ext uri="{9D8B030D-6E8A-4147-A177-3AD203B41FA5}">
                      <a16:colId xmlns:a16="http://schemas.microsoft.com/office/drawing/2014/main" val="20001"/>
                    </a:ext>
                  </a:extLst>
                </a:gridCol>
              </a:tblGrid>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Primary Endpoint: pCR,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58 (48-67)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Nodal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Positive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Positive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35" name="Group 3">
            <a:extLst>
              <a:ext uri="{FF2B5EF4-FFF2-40B4-BE49-F238E27FC236}">
                <a16:creationId xmlns:a16="http://schemas.microsoft.com/office/drawing/2014/main" id="{5A000F58-AA02-A2FF-1BB9-31BC724CA520}"/>
              </a:ext>
            </a:extLst>
          </p:cNvPr>
          <p:cNvGraphicFramePr>
            <a:graphicFrameLocks/>
          </p:cNvGraphicFramePr>
          <p:nvPr>
            <p:extLst>
              <p:ext uri="{D42A27DB-BD31-4B8C-83A1-F6EECF244321}">
                <p14:modId xmlns:p14="http://schemas.microsoft.com/office/powerpoint/2010/main" val="2943619058"/>
              </p:ext>
            </p:extLst>
          </p:nvPr>
        </p:nvGraphicFramePr>
        <p:xfrm>
          <a:off x="6381941" y="3433031"/>
          <a:ext cx="5124259" cy="2834704"/>
        </p:xfrm>
        <a:graphic>
          <a:graphicData uri="http://schemas.openxmlformats.org/drawingml/2006/table">
            <a:tbl>
              <a:tblPr/>
              <a:tblGrid>
                <a:gridCol w="3540535">
                  <a:extLst>
                    <a:ext uri="{9D8B030D-6E8A-4147-A177-3AD203B41FA5}">
                      <a16:colId xmlns:a16="http://schemas.microsoft.com/office/drawing/2014/main" val="20000"/>
                    </a:ext>
                  </a:extLst>
                </a:gridCol>
                <a:gridCol w="1583724">
                  <a:extLst>
                    <a:ext uri="{9D8B030D-6E8A-4147-A177-3AD203B41FA5}">
                      <a16:colId xmlns:a16="http://schemas.microsoft.com/office/drawing/2014/main" val="20001"/>
                    </a:ext>
                  </a:extLst>
                </a:gridCol>
              </a:tblGrid>
              <a:tr h="618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Secondary Efficacy Endpoints,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53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RCB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835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EFS (estimated)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 pCR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Without pCR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835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OS (estimated)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 pCR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Without pCR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6" name="Text Box 15">
            <a:extLst>
              <a:ext uri="{FF2B5EF4-FFF2-40B4-BE49-F238E27FC236}">
                <a16:creationId xmlns:a16="http://schemas.microsoft.com/office/drawing/2014/main" id="{3FF4C437-059F-14D5-C606-0E70650F395F}"/>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Sharma. JAMA Oncol. 2024;10:227.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45866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FB1C-EEA8-8E4B-B013-61AC68B1B501}"/>
              </a:ext>
            </a:extLst>
          </p:cNvPr>
          <p:cNvSpPr>
            <a:spLocks noGrp="1"/>
          </p:cNvSpPr>
          <p:nvPr>
            <p:ph type="title"/>
          </p:nvPr>
        </p:nvSpPr>
        <p:spPr/>
        <p:txBody>
          <a:bodyPr/>
          <a:lstStyle/>
          <a:p>
            <a:r>
              <a:rPr lang="en-US" dirty="0"/>
              <a:t>Phase III OptimICE-PCR: Adj Pembro vs Observation Following pCR With Neoadj Pembro + CT for Early TNBC</a:t>
            </a:r>
          </a:p>
        </p:txBody>
      </p:sp>
      <p:sp>
        <p:nvSpPr>
          <p:cNvPr id="22" name="Content Placeholder 21">
            <a:extLst>
              <a:ext uri="{FF2B5EF4-FFF2-40B4-BE49-F238E27FC236}">
                <a16:creationId xmlns:a16="http://schemas.microsoft.com/office/drawing/2014/main" id="{DA700185-E49F-CA61-9058-0BAADE19154B}"/>
              </a:ext>
            </a:extLst>
          </p:cNvPr>
          <p:cNvSpPr>
            <a:spLocks noGrp="1"/>
          </p:cNvSpPr>
          <p:nvPr>
            <p:ph idx="1"/>
          </p:nvPr>
        </p:nvSpPr>
        <p:spPr>
          <a:xfrm>
            <a:off x="604675" y="1513047"/>
            <a:ext cx="10877529" cy="467273"/>
          </a:xfrm>
        </p:spPr>
        <p:txBody>
          <a:bodyPr/>
          <a:lstStyle/>
          <a:p>
            <a:r>
              <a:rPr lang="en-US" dirty="0"/>
              <a:t>Multicenter, randomized, open-label phase III trial at US sites</a:t>
            </a:r>
          </a:p>
        </p:txBody>
      </p:sp>
      <p:sp>
        <p:nvSpPr>
          <p:cNvPr id="4" name="Text Box 15">
            <a:extLst>
              <a:ext uri="{FF2B5EF4-FFF2-40B4-BE49-F238E27FC236}">
                <a16:creationId xmlns:a16="http://schemas.microsoft.com/office/drawing/2014/main" id="{0EAA4C16-ED91-4F4A-165A-E87F5DC17E63}"/>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NCT05812807.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5" name="Text Box 45">
            <a:extLst>
              <a:ext uri="{FF2B5EF4-FFF2-40B4-BE49-F238E27FC236}">
                <a16:creationId xmlns:a16="http://schemas.microsoft.com/office/drawing/2014/main" id="{BEE31213-8113-718D-B013-912329FF660F}"/>
              </a:ext>
            </a:extLst>
          </p:cNvPr>
          <p:cNvSpPr txBox="1">
            <a:spLocks noChangeArrowheads="1"/>
          </p:cNvSpPr>
          <p:nvPr/>
        </p:nvSpPr>
        <p:spPr bwMode="auto">
          <a:xfrm>
            <a:off x="1155697" y="2449589"/>
            <a:ext cx="296973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stage T1cN1-2 or T2-4N0-2 TNBC;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pCR following neoadjuvant CT + pembrolizumab for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≥6 cycles; randomization within 12 wk of surgery</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1295) </a:t>
            </a:r>
            <a:endParaRPr lang="en-US" altLang="en-US" sz="1800" b="0" dirty="0">
              <a:solidFill>
                <a:schemeClr val="bg1"/>
              </a:solidFill>
              <a:latin typeface="Calibri" panose="020F0502020204030204" pitchFamily="34" charset="0"/>
            </a:endParaRPr>
          </a:p>
        </p:txBody>
      </p:sp>
      <p:sp>
        <p:nvSpPr>
          <p:cNvPr id="17" name="Rectangle 49">
            <a:extLst>
              <a:ext uri="{FF2B5EF4-FFF2-40B4-BE49-F238E27FC236}">
                <a16:creationId xmlns:a16="http://schemas.microsoft.com/office/drawing/2014/main" id="{855A1D6E-B865-285A-5D10-9741760C2212}"/>
              </a:ext>
            </a:extLst>
          </p:cNvPr>
          <p:cNvSpPr>
            <a:spLocks noChangeArrowheads="1"/>
          </p:cNvSpPr>
          <p:nvPr/>
        </p:nvSpPr>
        <p:spPr bwMode="auto">
          <a:xfrm>
            <a:off x="4917453" y="2449589"/>
            <a:ext cx="379095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Pembrolizumab </a:t>
            </a:r>
            <a:r>
              <a:rPr lang="en-US" altLang="en-US" sz="1800" b="0" dirty="0">
                <a:solidFill>
                  <a:schemeClr val="tx1"/>
                </a:solidFill>
                <a:latin typeface="Calibri" panose="020F0502020204030204" pitchFamily="34" charset="0"/>
              </a:rPr>
              <a:t>IV</a:t>
            </a:r>
          </a:p>
        </p:txBody>
      </p:sp>
      <p:grpSp>
        <p:nvGrpSpPr>
          <p:cNvPr id="25" name="Group 24">
            <a:extLst>
              <a:ext uri="{FF2B5EF4-FFF2-40B4-BE49-F238E27FC236}">
                <a16:creationId xmlns:a16="http://schemas.microsoft.com/office/drawing/2014/main" id="{E63FB1E7-237B-C7D5-D75B-071B859D931A}"/>
              </a:ext>
            </a:extLst>
          </p:cNvPr>
          <p:cNvGrpSpPr/>
          <p:nvPr/>
        </p:nvGrpSpPr>
        <p:grpSpPr>
          <a:xfrm>
            <a:off x="4180853" y="3566514"/>
            <a:ext cx="4527550" cy="914400"/>
            <a:chOff x="3287713" y="3344155"/>
            <a:chExt cx="4527550" cy="914400"/>
          </a:xfrm>
        </p:grpSpPr>
        <p:sp>
          <p:nvSpPr>
            <p:cNvPr id="18" name="Rectangle 50">
              <a:extLst>
                <a:ext uri="{FF2B5EF4-FFF2-40B4-BE49-F238E27FC236}">
                  <a16:creationId xmlns:a16="http://schemas.microsoft.com/office/drawing/2014/main" id="{BA333A41-9039-4631-5830-AFACC941DD20}"/>
                </a:ext>
              </a:extLst>
            </p:cNvPr>
            <p:cNvSpPr>
              <a:spLocks noChangeArrowheads="1"/>
            </p:cNvSpPr>
            <p:nvPr/>
          </p:nvSpPr>
          <p:spPr bwMode="auto">
            <a:xfrm>
              <a:off x="4024313" y="3344155"/>
              <a:ext cx="3790950"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Observation</a:t>
              </a:r>
              <a:endParaRPr lang="en-US" altLang="en-US" sz="1800" b="0" dirty="0">
                <a:solidFill>
                  <a:schemeClr val="tx1"/>
                </a:solidFill>
                <a:latin typeface="Calibri" panose="020F0502020204030204" pitchFamily="34" charset="0"/>
              </a:endParaRPr>
            </a:p>
          </p:txBody>
        </p:sp>
        <p:sp>
          <p:nvSpPr>
            <p:cNvPr id="20" name="Line 53">
              <a:extLst>
                <a:ext uri="{FF2B5EF4-FFF2-40B4-BE49-F238E27FC236}">
                  <a16:creationId xmlns:a16="http://schemas.microsoft.com/office/drawing/2014/main" id="{9FE6C599-F3CF-4CDE-5E17-83C920C781D7}"/>
                </a:ext>
              </a:extLst>
            </p:cNvPr>
            <p:cNvSpPr>
              <a:spLocks noChangeShapeType="1"/>
            </p:cNvSpPr>
            <p:nvPr/>
          </p:nvSpPr>
          <p:spPr bwMode="auto">
            <a:xfrm>
              <a:off x="3287713" y="345051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sp>
        <p:nvSpPr>
          <p:cNvPr id="21" name="Line 54">
            <a:extLst>
              <a:ext uri="{FF2B5EF4-FFF2-40B4-BE49-F238E27FC236}">
                <a16:creationId xmlns:a16="http://schemas.microsoft.com/office/drawing/2014/main" id="{A3A41D1A-71CB-6D19-73B8-A3D9350DCB06}"/>
              </a:ext>
            </a:extLst>
          </p:cNvPr>
          <p:cNvSpPr>
            <a:spLocks noChangeShapeType="1"/>
          </p:cNvSpPr>
          <p:nvPr/>
        </p:nvSpPr>
        <p:spPr bwMode="auto">
          <a:xfrm flipV="1">
            <a:off x="4180853" y="290678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Content Placeholder 2">
            <a:extLst>
              <a:ext uri="{FF2B5EF4-FFF2-40B4-BE49-F238E27FC236}">
                <a16:creationId xmlns:a16="http://schemas.microsoft.com/office/drawing/2014/main" id="{82784216-DBBA-86AE-037E-FE3BDB0EEF3F}"/>
              </a:ext>
            </a:extLst>
          </p:cNvPr>
          <p:cNvSpPr txBox="1">
            <a:spLocks/>
          </p:cNvSpPr>
          <p:nvPr/>
        </p:nvSpPr>
        <p:spPr bwMode="auto">
          <a:xfrm>
            <a:off x="604675" y="4984193"/>
            <a:ext cx="10877529" cy="117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1" kern="0" dirty="0"/>
              <a:t>Primary endpoint: </a:t>
            </a:r>
            <a:r>
              <a:rPr lang="en-US" b="0" kern="0" dirty="0"/>
              <a:t>RFS</a:t>
            </a:r>
          </a:p>
          <a:p>
            <a:r>
              <a:rPr lang="en-US" b="1" kern="0" dirty="0"/>
              <a:t>Secondary endpoints: </a:t>
            </a:r>
            <a:r>
              <a:rPr lang="en-US" b="0" kern="0" dirty="0"/>
              <a:t>safety, OS, locoregional recurrence</a:t>
            </a:r>
            <a:endParaRPr lang="en-US" b="1" kern="0" dirty="0"/>
          </a:p>
        </p:txBody>
      </p:sp>
      <p:sp>
        <p:nvSpPr>
          <p:cNvPr id="26" name="Text Box 45">
            <a:extLst>
              <a:ext uri="{FF2B5EF4-FFF2-40B4-BE49-F238E27FC236}">
                <a16:creationId xmlns:a16="http://schemas.microsoft.com/office/drawing/2014/main" id="{100118D9-FB8E-1F53-B350-234F6B8831E8}"/>
              </a:ext>
            </a:extLst>
          </p:cNvPr>
          <p:cNvSpPr txBox="1">
            <a:spLocks noChangeArrowheads="1"/>
          </p:cNvSpPr>
          <p:nvPr/>
        </p:nvSpPr>
        <p:spPr bwMode="auto">
          <a:xfrm>
            <a:off x="5328060" y="2063368"/>
            <a:ext cx="2969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Adjuvant Phase*</a:t>
            </a:r>
            <a:endParaRPr lang="en-US" altLang="en-US" sz="1800" dirty="0">
              <a:solidFill>
                <a:schemeClr val="bg1"/>
              </a:solidFill>
              <a:latin typeface="Calibri" panose="020F0502020204030204" pitchFamily="34" charset="0"/>
            </a:endParaRPr>
          </a:p>
        </p:txBody>
      </p:sp>
      <p:sp>
        <p:nvSpPr>
          <p:cNvPr id="27" name="Text Box 30">
            <a:extLst>
              <a:ext uri="{FF2B5EF4-FFF2-40B4-BE49-F238E27FC236}">
                <a16:creationId xmlns:a16="http://schemas.microsoft.com/office/drawing/2014/main" id="{79C4BA43-4F06-1712-529F-3E78996138AE}"/>
              </a:ext>
            </a:extLst>
          </p:cNvPr>
          <p:cNvSpPr txBox="1">
            <a:spLocks noChangeArrowheads="1"/>
          </p:cNvSpPr>
          <p:nvPr/>
        </p:nvSpPr>
        <p:spPr bwMode="auto">
          <a:xfrm>
            <a:off x="4917454" y="4478338"/>
            <a:ext cx="379095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*Adjuvant radiation permitted on study.</a:t>
            </a:r>
          </a:p>
        </p:txBody>
      </p:sp>
    </p:spTree>
    <p:extLst>
      <p:ext uri="{BB962C8B-B14F-4D97-AF65-F5344CB8AC3E}">
        <p14:creationId xmlns:p14="http://schemas.microsoft.com/office/powerpoint/2010/main" val="158794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B8F69-8C0F-DED1-7E7C-5114D5DCA7AE}"/>
              </a:ext>
            </a:extLst>
          </p:cNvPr>
          <p:cNvSpPr>
            <a:spLocks noGrp="1"/>
          </p:cNvSpPr>
          <p:nvPr>
            <p:ph type="title"/>
          </p:nvPr>
        </p:nvSpPr>
        <p:spPr/>
        <p:txBody>
          <a:bodyPr/>
          <a:lstStyle/>
          <a:p>
            <a:r>
              <a:rPr lang="en-US" dirty="0"/>
              <a:t>Phase III Studies of ICI-Based Tx in ER+/HER2- EBC</a:t>
            </a:r>
            <a:br>
              <a:rPr lang="en-US" dirty="0"/>
            </a:br>
            <a:endParaRPr lang="en-US" dirty="0"/>
          </a:p>
        </p:txBody>
      </p:sp>
      <p:sp>
        <p:nvSpPr>
          <p:cNvPr id="41" name="Content Placeholder 40">
            <a:extLst>
              <a:ext uri="{FF2B5EF4-FFF2-40B4-BE49-F238E27FC236}">
                <a16:creationId xmlns:a16="http://schemas.microsoft.com/office/drawing/2014/main" id="{1E97371F-417A-5741-D8C9-817A23009F6A}"/>
              </a:ext>
            </a:extLst>
          </p:cNvPr>
          <p:cNvSpPr>
            <a:spLocks noGrp="1"/>
          </p:cNvSpPr>
          <p:nvPr>
            <p:ph idx="1"/>
          </p:nvPr>
        </p:nvSpPr>
        <p:spPr>
          <a:xfrm>
            <a:off x="604675" y="4799133"/>
            <a:ext cx="10877529" cy="1364599"/>
          </a:xfrm>
        </p:spPr>
        <p:txBody>
          <a:bodyPr/>
          <a:lstStyle/>
          <a:p>
            <a:r>
              <a:rPr lang="en-US" sz="2200" dirty="0"/>
              <a:t>Both trials met primary endpoint of pCR when PD-1 inhibitor added to neoadjuvant CT</a:t>
            </a:r>
            <a:r>
              <a:rPr lang="en-US" sz="2200" baseline="30000" dirty="0"/>
              <a:t>1-3</a:t>
            </a:r>
            <a:endParaRPr lang="en-US" sz="2200" dirty="0"/>
          </a:p>
          <a:p>
            <a:pPr lvl="1"/>
            <a:r>
              <a:rPr lang="en-US" sz="2000" dirty="0"/>
              <a:t>Greatest benefit with higher PD-L1 and ER-low tumors (&lt;10%)</a:t>
            </a:r>
          </a:p>
          <a:p>
            <a:r>
              <a:rPr lang="en-US" sz="2200" dirty="0"/>
              <a:t>EFS data still immature (coprimary endpoint for KEYNOTE-756)</a:t>
            </a:r>
            <a:r>
              <a:rPr lang="en-US" sz="2200" baseline="30000" dirty="0"/>
              <a:t>1</a:t>
            </a:r>
            <a:endParaRPr lang="en-US" sz="2200" dirty="0"/>
          </a:p>
        </p:txBody>
      </p:sp>
      <p:sp>
        <p:nvSpPr>
          <p:cNvPr id="7" name="TextBox 6">
            <a:extLst>
              <a:ext uri="{FF2B5EF4-FFF2-40B4-BE49-F238E27FC236}">
                <a16:creationId xmlns:a16="http://schemas.microsoft.com/office/drawing/2014/main" id="{0ABEE389-CE2D-7065-C3A7-F57C1638BDE0}"/>
              </a:ext>
            </a:extLst>
          </p:cNvPr>
          <p:cNvSpPr txBox="1"/>
          <p:nvPr/>
        </p:nvSpPr>
        <p:spPr bwMode="auto">
          <a:xfrm>
            <a:off x="-5778" y="1445010"/>
            <a:ext cx="1338135"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PD-L1 status, nodal status, ER positivity, anthracycline schedule</a:t>
            </a:r>
          </a:p>
        </p:txBody>
      </p:sp>
      <p:sp>
        <p:nvSpPr>
          <p:cNvPr id="8" name="TextBox 7">
            <a:extLst>
              <a:ext uri="{FF2B5EF4-FFF2-40B4-BE49-F238E27FC236}">
                <a16:creationId xmlns:a16="http://schemas.microsoft.com/office/drawing/2014/main" id="{BD382F09-D77B-6248-48DF-1412FBF2C631}"/>
              </a:ext>
            </a:extLst>
          </p:cNvPr>
          <p:cNvSpPr txBox="1"/>
          <p:nvPr/>
        </p:nvSpPr>
        <p:spPr bwMode="auto">
          <a:xfrm>
            <a:off x="10791521" y="1459424"/>
            <a:ext cx="1400480" cy="11695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PD-L1 status, tumor grade, axillary nodal status, AC schedule</a:t>
            </a:r>
          </a:p>
        </p:txBody>
      </p:sp>
      <p:sp>
        <p:nvSpPr>
          <p:cNvPr id="9" name="Text Box 45">
            <a:extLst>
              <a:ext uri="{FF2B5EF4-FFF2-40B4-BE49-F238E27FC236}">
                <a16:creationId xmlns:a16="http://schemas.microsoft.com/office/drawing/2014/main" id="{DBA5A3F3-8437-876F-22EB-0AC501BBF864}"/>
              </a:ext>
            </a:extLst>
          </p:cNvPr>
          <p:cNvSpPr txBox="1">
            <a:spLocks noChangeArrowheads="1"/>
          </p:cNvSpPr>
          <p:nvPr/>
        </p:nvSpPr>
        <p:spPr bwMode="auto">
          <a:xfrm>
            <a:off x="1155906" y="836424"/>
            <a:ext cx="4201107"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u="sng" dirty="0">
                <a:solidFill>
                  <a:schemeClr val="bg1"/>
                </a:solidFill>
                <a:latin typeface="Calibri" panose="020F0502020204030204" pitchFamily="34" charset="0"/>
              </a:rPr>
              <a:t>KEYNOTE-756</a:t>
            </a:r>
            <a:r>
              <a:rPr lang="en-GB" altLang="en-US" sz="1800" u="sng" baseline="30000" dirty="0">
                <a:solidFill>
                  <a:schemeClr val="bg1"/>
                </a:solidFill>
                <a:latin typeface="Calibri" panose="020F0502020204030204" pitchFamily="34" charset="0"/>
              </a:rPr>
              <a:t>1</a:t>
            </a:r>
            <a:endParaRPr lang="en-GB" altLang="en-US" sz="1800" u="sng"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High-risk, gr 3 invasive ductal ER+/HER2- EBC; T1c-2 (≥2 cm) cN1-2 or T3-4 cN0-2; no prior tx</a:t>
            </a:r>
          </a:p>
          <a:p>
            <a:pPr algn="ct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(N = 1278)</a:t>
            </a:r>
          </a:p>
        </p:txBody>
      </p:sp>
      <p:sp>
        <p:nvSpPr>
          <p:cNvPr id="10" name="Rectangle 49">
            <a:extLst>
              <a:ext uri="{FF2B5EF4-FFF2-40B4-BE49-F238E27FC236}">
                <a16:creationId xmlns:a16="http://schemas.microsoft.com/office/drawing/2014/main" id="{BD58CE16-E48F-A8D9-5ABA-305F2D94B8DB}"/>
              </a:ext>
            </a:extLst>
          </p:cNvPr>
          <p:cNvSpPr>
            <a:spLocks noChangeArrowheads="1"/>
          </p:cNvSpPr>
          <p:nvPr/>
        </p:nvSpPr>
        <p:spPr bwMode="auto">
          <a:xfrm>
            <a:off x="3657596" y="2130144"/>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err="1">
                <a:solidFill>
                  <a:schemeClr val="tx1"/>
                </a:solidFill>
                <a:latin typeface="Calibri" panose="020F0502020204030204" pitchFamily="34" charset="0"/>
              </a:rPr>
              <a:t>Pembro</a:t>
            </a:r>
            <a:r>
              <a:rPr lang="en-US" altLang="en-US" sz="1400" b="0" dirty="0">
                <a:solidFill>
                  <a:schemeClr val="tx1"/>
                </a:solidFill>
                <a:latin typeface="Calibri" panose="020F0502020204030204" pitchFamily="34" charset="0"/>
              </a:rPr>
              <a:t> x 4 +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Pac</a:t>
            </a:r>
            <a:r>
              <a:rPr lang="en-US" altLang="en-US" sz="1400" b="0" dirty="0">
                <a:solidFill>
                  <a:schemeClr val="tx1"/>
                </a:solidFill>
                <a:latin typeface="Calibri" panose="020F0502020204030204" pitchFamily="34" charset="0"/>
              </a:rPr>
              <a:t> x 12 wk </a:t>
            </a:r>
            <a:r>
              <a:rPr lang="en-US" altLang="en-US" sz="1400" b="0" dirty="0">
                <a:solidFill>
                  <a:schemeClr val="tx1"/>
                </a:solidFill>
                <a:latin typeface="Segoe UI Symbol" panose="020B0502040204020203" pitchFamily="34" charset="0"/>
                <a:ea typeface="Segoe UI Symbol" panose="020B0502040204020203" pitchFamily="34" charset="0"/>
              </a:rPr>
              <a:t>→</a:t>
            </a:r>
            <a:endParaRPr lang="en-US" altLang="en-US" sz="14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400" dirty="0" err="1">
                <a:solidFill>
                  <a:schemeClr val="tx1"/>
                </a:solidFill>
                <a:latin typeface="Calibri" panose="020F0502020204030204" pitchFamily="34" charset="0"/>
              </a:rPr>
              <a:t>Pembro</a:t>
            </a:r>
            <a:r>
              <a:rPr lang="en-US" altLang="en-US" sz="1400" dirty="0">
                <a:solidFill>
                  <a:schemeClr val="tx1"/>
                </a:solidFill>
                <a:latin typeface="Calibri" panose="020F0502020204030204" pitchFamily="34" charset="0"/>
              </a:rPr>
              <a:t> </a:t>
            </a: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CT </a:t>
            </a:r>
            <a:r>
              <a:rPr lang="en-US" altLang="en-US" sz="1400" b="0" dirty="0">
                <a:solidFill>
                  <a:schemeClr val="tx1"/>
                </a:solidFill>
                <a:latin typeface="Calibri" panose="020F0502020204030204" pitchFamily="34" charset="0"/>
              </a:rPr>
              <a:t>x 4</a:t>
            </a:r>
            <a:endParaRPr lang="en-US" altLang="en-US" sz="1400" dirty="0">
              <a:solidFill>
                <a:schemeClr val="tx1"/>
              </a:solidFill>
              <a:latin typeface="Calibri" panose="020F0502020204030204" pitchFamily="34" charset="0"/>
            </a:endParaRPr>
          </a:p>
        </p:txBody>
      </p:sp>
      <p:sp>
        <p:nvSpPr>
          <p:cNvPr id="11" name="Rectangle 49">
            <a:extLst>
              <a:ext uri="{FF2B5EF4-FFF2-40B4-BE49-F238E27FC236}">
                <a16:creationId xmlns:a16="http://schemas.microsoft.com/office/drawing/2014/main" id="{83488B8F-966B-9D92-273B-A0FB9E7839AE}"/>
              </a:ext>
            </a:extLst>
          </p:cNvPr>
          <p:cNvSpPr>
            <a:spLocks noChangeArrowheads="1"/>
          </p:cNvSpPr>
          <p:nvPr/>
        </p:nvSpPr>
        <p:spPr bwMode="auto">
          <a:xfrm>
            <a:off x="1326276" y="2130144"/>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a:t>
            </a:r>
            <a:r>
              <a:rPr lang="en-US" altLang="en-US" sz="1400" b="0" dirty="0">
                <a:solidFill>
                  <a:schemeClr val="tx1"/>
                </a:solidFill>
                <a:latin typeface="Calibri" panose="020F0502020204030204" pitchFamily="34" charset="0"/>
              </a:rPr>
              <a:t> x 4 +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Pac</a:t>
            </a:r>
            <a:r>
              <a:rPr lang="en-US" altLang="en-US" sz="1400" b="0" dirty="0">
                <a:solidFill>
                  <a:schemeClr val="tx1"/>
                </a:solidFill>
                <a:latin typeface="Calibri" panose="020F0502020204030204" pitchFamily="34" charset="0"/>
              </a:rPr>
              <a:t> x 12 wk </a:t>
            </a:r>
            <a:r>
              <a:rPr lang="en-US" altLang="en-US" sz="1400" b="0" dirty="0">
                <a:solidFill>
                  <a:schemeClr val="tx1"/>
                </a:solidFill>
                <a:latin typeface="Segoe UI Symbol" panose="020B0502040204020203" pitchFamily="34" charset="0"/>
                <a:ea typeface="Segoe UI Symbol" panose="020B0502040204020203" pitchFamily="34" charset="0"/>
              </a:rPr>
              <a:t>→</a:t>
            </a:r>
            <a:endParaRPr lang="en-US" altLang="en-US" sz="14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 </a:t>
            </a: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CT </a:t>
            </a:r>
            <a:r>
              <a:rPr lang="en-US" altLang="en-US" sz="1400" b="0" dirty="0">
                <a:solidFill>
                  <a:schemeClr val="tx1"/>
                </a:solidFill>
                <a:latin typeface="Calibri" panose="020F0502020204030204" pitchFamily="34" charset="0"/>
              </a:rPr>
              <a:t>x 4</a:t>
            </a:r>
            <a:endParaRPr lang="en-US" altLang="en-US" sz="1400" dirty="0">
              <a:solidFill>
                <a:schemeClr val="tx1"/>
              </a:solidFill>
              <a:latin typeface="Calibri" panose="020F0502020204030204" pitchFamily="34" charset="0"/>
            </a:endParaRPr>
          </a:p>
        </p:txBody>
      </p:sp>
      <p:sp>
        <p:nvSpPr>
          <p:cNvPr id="12" name="Rectangle 49">
            <a:extLst>
              <a:ext uri="{FF2B5EF4-FFF2-40B4-BE49-F238E27FC236}">
                <a16:creationId xmlns:a16="http://schemas.microsoft.com/office/drawing/2014/main" id="{8DAE79DB-9199-4FF2-E605-734E19D6DD4B}"/>
              </a:ext>
            </a:extLst>
          </p:cNvPr>
          <p:cNvSpPr>
            <a:spLocks noChangeArrowheads="1"/>
          </p:cNvSpPr>
          <p:nvPr/>
        </p:nvSpPr>
        <p:spPr bwMode="auto">
          <a:xfrm>
            <a:off x="1326276" y="3348251"/>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a:t>
            </a:r>
            <a:r>
              <a:rPr lang="en-US" altLang="en-US" sz="1400" b="0" dirty="0">
                <a:solidFill>
                  <a:schemeClr val="tx1"/>
                </a:solidFill>
                <a:latin typeface="Calibri" panose="020F0502020204030204" pitchFamily="34" charset="0"/>
              </a:rPr>
              <a:t> x 6 mo +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ET</a:t>
            </a:r>
            <a:r>
              <a:rPr lang="en-US" altLang="en-US" sz="1400" b="0" dirty="0">
                <a:solidFill>
                  <a:schemeClr val="tx1"/>
                </a:solidFill>
                <a:latin typeface="Calibri" panose="020F0502020204030204" pitchFamily="34" charset="0"/>
              </a:rPr>
              <a:t> ≤10 yr</a:t>
            </a:r>
          </a:p>
        </p:txBody>
      </p:sp>
      <p:sp>
        <p:nvSpPr>
          <p:cNvPr id="13" name="Rectangle 49">
            <a:extLst>
              <a:ext uri="{FF2B5EF4-FFF2-40B4-BE49-F238E27FC236}">
                <a16:creationId xmlns:a16="http://schemas.microsoft.com/office/drawing/2014/main" id="{69DB52A5-EFB6-43B3-7DB4-E39F6A2C5AB3}"/>
              </a:ext>
            </a:extLst>
          </p:cNvPr>
          <p:cNvSpPr>
            <a:spLocks noChangeArrowheads="1"/>
          </p:cNvSpPr>
          <p:nvPr/>
        </p:nvSpPr>
        <p:spPr bwMode="auto">
          <a:xfrm>
            <a:off x="3657596" y="3348251"/>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err="1">
                <a:solidFill>
                  <a:schemeClr val="tx1"/>
                </a:solidFill>
                <a:latin typeface="Calibri" panose="020F0502020204030204" pitchFamily="34" charset="0"/>
              </a:rPr>
              <a:t>Pembro</a:t>
            </a:r>
            <a:r>
              <a:rPr lang="en-US" altLang="en-US" sz="1400" b="0" dirty="0">
                <a:solidFill>
                  <a:schemeClr val="tx1"/>
                </a:solidFill>
                <a:latin typeface="Calibri" panose="020F0502020204030204" pitchFamily="34" charset="0"/>
              </a:rPr>
              <a:t> x 6 mo +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ET</a:t>
            </a:r>
            <a:r>
              <a:rPr lang="en-US" altLang="en-US" sz="1400" b="0" dirty="0">
                <a:solidFill>
                  <a:schemeClr val="tx1"/>
                </a:solidFill>
                <a:latin typeface="Calibri" panose="020F0502020204030204" pitchFamily="34" charset="0"/>
              </a:rPr>
              <a:t> ≤10 yr</a:t>
            </a:r>
          </a:p>
        </p:txBody>
      </p:sp>
      <p:sp>
        <p:nvSpPr>
          <p:cNvPr id="14" name="Line 54">
            <a:extLst>
              <a:ext uri="{FF2B5EF4-FFF2-40B4-BE49-F238E27FC236}">
                <a16:creationId xmlns:a16="http://schemas.microsoft.com/office/drawing/2014/main" id="{6DEFEBEA-254B-B355-59AD-8587079D28CC}"/>
              </a:ext>
            </a:extLst>
          </p:cNvPr>
          <p:cNvSpPr>
            <a:spLocks noChangeShapeType="1"/>
          </p:cNvSpPr>
          <p:nvPr/>
        </p:nvSpPr>
        <p:spPr bwMode="auto">
          <a:xfrm rot="5400000" flipV="1">
            <a:off x="4265106" y="1896241"/>
            <a:ext cx="237022" cy="77004"/>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highlight>
                <a:srgbClr val="FFFF00"/>
              </a:highlight>
              <a:latin typeface="Calibri" panose="020F0502020204030204" pitchFamily="34" charset="0"/>
            </a:endParaRPr>
          </a:p>
        </p:txBody>
      </p:sp>
      <p:sp>
        <p:nvSpPr>
          <p:cNvPr id="15" name="Line 54">
            <a:extLst>
              <a:ext uri="{FF2B5EF4-FFF2-40B4-BE49-F238E27FC236}">
                <a16:creationId xmlns:a16="http://schemas.microsoft.com/office/drawing/2014/main" id="{71CBEE3B-005D-1C5D-B265-4CEAFB1228E3}"/>
              </a:ext>
            </a:extLst>
          </p:cNvPr>
          <p:cNvSpPr>
            <a:spLocks noChangeShapeType="1"/>
          </p:cNvSpPr>
          <p:nvPr/>
        </p:nvSpPr>
        <p:spPr bwMode="auto">
          <a:xfrm rot="16200000" flipH="1" flipV="1">
            <a:off x="2010790" y="1896242"/>
            <a:ext cx="237022" cy="77004"/>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highlight>
                <a:srgbClr val="FFFF00"/>
              </a:highlight>
              <a:latin typeface="Calibri" panose="020F0502020204030204" pitchFamily="34" charset="0"/>
            </a:endParaRPr>
          </a:p>
        </p:txBody>
      </p:sp>
      <p:cxnSp>
        <p:nvCxnSpPr>
          <p:cNvPr id="16" name="Straight Arrow Connector 15">
            <a:extLst>
              <a:ext uri="{FF2B5EF4-FFF2-40B4-BE49-F238E27FC236}">
                <a16:creationId xmlns:a16="http://schemas.microsoft.com/office/drawing/2014/main" id="{1A253E17-E3B3-4005-3312-63B74986DF51}"/>
              </a:ext>
            </a:extLst>
          </p:cNvPr>
          <p:cNvCxnSpPr>
            <a:cxnSpLocks/>
          </p:cNvCxnSpPr>
          <p:nvPr/>
        </p:nvCxnSpPr>
        <p:spPr bwMode="auto">
          <a:xfrm>
            <a:off x="4403157" y="3110841"/>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49891629-C267-A55C-24DC-D35851063C07}"/>
              </a:ext>
            </a:extLst>
          </p:cNvPr>
          <p:cNvCxnSpPr>
            <a:cxnSpLocks/>
          </p:cNvCxnSpPr>
          <p:nvPr/>
        </p:nvCxnSpPr>
        <p:spPr bwMode="auto">
          <a:xfrm>
            <a:off x="2071837" y="3110841"/>
            <a:ext cx="0" cy="182880"/>
          </a:xfrm>
          <a:prstGeom prst="straightConnector1">
            <a:avLst/>
          </a:prstGeom>
          <a:noFill/>
          <a:ln w="28575" cap="flat" cmpd="sng" algn="ctr">
            <a:solidFill>
              <a:schemeClr val="bg1"/>
            </a:solidFill>
            <a:prstDash val="solid"/>
            <a:round/>
            <a:headEnd type="none" w="med" len="med"/>
            <a:tailEnd type="triangle"/>
          </a:ln>
          <a:effectLst/>
        </p:spPr>
      </p:cxnSp>
      <p:sp>
        <p:nvSpPr>
          <p:cNvPr id="18" name="Text Box 45">
            <a:extLst>
              <a:ext uri="{FF2B5EF4-FFF2-40B4-BE49-F238E27FC236}">
                <a16:creationId xmlns:a16="http://schemas.microsoft.com/office/drawing/2014/main" id="{CFF76A3D-3D3F-A224-8F1A-71712EBFE5C5}"/>
              </a:ext>
            </a:extLst>
          </p:cNvPr>
          <p:cNvSpPr txBox="1">
            <a:spLocks noChangeArrowheads="1"/>
          </p:cNvSpPr>
          <p:nvPr/>
        </p:nvSpPr>
        <p:spPr bwMode="auto">
          <a:xfrm>
            <a:off x="6925245" y="836424"/>
            <a:ext cx="3884349" cy="12311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u="sng" dirty="0">
                <a:solidFill>
                  <a:schemeClr val="bg1"/>
                </a:solidFill>
                <a:latin typeface="Calibri" panose="020F0502020204030204" pitchFamily="34" charset="0"/>
              </a:rPr>
              <a:t>CheckMate 7FL</a:t>
            </a:r>
            <a:r>
              <a:rPr lang="en-GB" altLang="en-US" sz="1800" u="sng" baseline="30000" dirty="0">
                <a:solidFill>
                  <a:schemeClr val="bg1"/>
                </a:solidFill>
                <a:latin typeface="Calibri" panose="020F0502020204030204" pitchFamily="34" charset="0"/>
              </a:rPr>
              <a:t>2,3</a:t>
            </a:r>
            <a:endParaRPr lang="en-GB" altLang="en-US" sz="1800" u="sng"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High-risk ER+/HER2- EBC; T1c (tumor size 2 cm only)-T2, cN1-cN2 or T3-T4, cN0-cN2; grade 3 with ER ≥1% or grade 2 with ER 1%-10</a:t>
            </a:r>
          </a:p>
          <a:p>
            <a:pPr algn="ctr">
              <a:lnSpc>
                <a:spcPct val="100000"/>
              </a:lnSpc>
              <a:spcBef>
                <a:spcPct val="0"/>
              </a:spcBef>
              <a:spcAft>
                <a:spcPct val="0"/>
              </a:spcAft>
              <a:buClrTx/>
              <a:buNone/>
            </a:pPr>
            <a:r>
              <a:rPr lang="en-GB" altLang="en-US" sz="1400" b="0" dirty="0">
                <a:solidFill>
                  <a:srgbClr val="000000"/>
                </a:solidFill>
                <a:latin typeface="Calibri" panose="020F0502020204030204" pitchFamily="34" charset="0"/>
              </a:rPr>
              <a:t>(ITT N = 521; </a:t>
            </a:r>
            <a:r>
              <a:rPr lang="en-GB" altLang="en-US" sz="1400" b="0" dirty="0" err="1">
                <a:solidFill>
                  <a:srgbClr val="000000"/>
                </a:solidFill>
                <a:latin typeface="Calibri" panose="020F0502020204030204" pitchFamily="34" charset="0"/>
              </a:rPr>
              <a:t>mITT</a:t>
            </a:r>
            <a:r>
              <a:rPr lang="en-GB" altLang="en-US" sz="1400" b="0" dirty="0">
                <a:solidFill>
                  <a:srgbClr val="000000"/>
                </a:solidFill>
                <a:latin typeface="Calibri" panose="020F0502020204030204" pitchFamily="34" charset="0"/>
              </a:rPr>
              <a:t> n = 510)</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9" name="Rectangle 49">
            <a:extLst>
              <a:ext uri="{FF2B5EF4-FFF2-40B4-BE49-F238E27FC236}">
                <a16:creationId xmlns:a16="http://schemas.microsoft.com/office/drawing/2014/main" id="{93914436-FAF0-D030-5932-37F43E9BA93C}"/>
              </a:ext>
            </a:extLst>
          </p:cNvPr>
          <p:cNvSpPr>
            <a:spLocks noChangeArrowheads="1"/>
          </p:cNvSpPr>
          <p:nvPr/>
        </p:nvSpPr>
        <p:spPr bwMode="auto">
          <a:xfrm>
            <a:off x="9287518" y="2130144"/>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Nivo</a:t>
            </a:r>
            <a:r>
              <a:rPr lang="en-US" altLang="en-US" sz="1400" b="0" dirty="0">
                <a:solidFill>
                  <a:schemeClr val="tx1"/>
                </a:solidFill>
                <a:latin typeface="Calibri" panose="020F0502020204030204" pitchFamily="34" charset="0"/>
              </a:rPr>
              <a:t> + </a:t>
            </a:r>
            <a:r>
              <a:rPr lang="en-US" altLang="en-US" sz="1400" dirty="0">
                <a:solidFill>
                  <a:schemeClr val="tx1"/>
                </a:solidFill>
                <a:latin typeface="Calibri" panose="020F0502020204030204" pitchFamily="34" charset="0"/>
              </a:rPr>
              <a:t>Pac</a:t>
            </a:r>
            <a:r>
              <a:rPr lang="en-US" altLang="en-US" sz="1400" b="0" dirty="0">
                <a:solidFill>
                  <a:schemeClr val="tx1"/>
                </a:solidFill>
                <a:latin typeface="Calibri" panose="020F0502020204030204" pitchFamily="34" charset="0"/>
              </a:rPr>
              <a:t> x 4 </a:t>
            </a:r>
            <a:r>
              <a:rPr lang="en-US" altLang="en-US" sz="1400" b="0" dirty="0">
                <a:solidFill>
                  <a:schemeClr val="tx1"/>
                </a:solidFill>
                <a:latin typeface="Segoe UI Symbol" panose="020B0502040204020203" pitchFamily="34" charset="0"/>
                <a:ea typeface="Segoe UI Symbol" panose="020B0502040204020203" pitchFamily="34" charset="0"/>
              </a:rPr>
              <a:t>→</a:t>
            </a:r>
            <a:endParaRPr lang="en-US" altLang="en-US" sz="14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Nivo </a:t>
            </a: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AC</a:t>
            </a:r>
            <a:r>
              <a:rPr lang="en-US" altLang="en-US" sz="1400" b="0" dirty="0">
                <a:solidFill>
                  <a:schemeClr val="tx1"/>
                </a:solidFill>
                <a:latin typeface="Calibri" panose="020F0502020204030204" pitchFamily="34" charset="0"/>
              </a:rPr>
              <a:t> x 4</a:t>
            </a:r>
            <a:endParaRPr lang="en-US" altLang="en-US" sz="1400" dirty="0">
              <a:solidFill>
                <a:schemeClr val="tx1"/>
              </a:solidFill>
              <a:latin typeface="Calibri" panose="020F0502020204030204" pitchFamily="34" charset="0"/>
            </a:endParaRPr>
          </a:p>
        </p:txBody>
      </p:sp>
      <p:sp>
        <p:nvSpPr>
          <p:cNvPr id="20" name="Rectangle 49">
            <a:extLst>
              <a:ext uri="{FF2B5EF4-FFF2-40B4-BE49-F238E27FC236}">
                <a16:creationId xmlns:a16="http://schemas.microsoft.com/office/drawing/2014/main" id="{3ECEC689-F35E-95FD-ED2D-B7183823801B}"/>
              </a:ext>
            </a:extLst>
          </p:cNvPr>
          <p:cNvSpPr>
            <a:spLocks noChangeArrowheads="1"/>
          </p:cNvSpPr>
          <p:nvPr/>
        </p:nvSpPr>
        <p:spPr bwMode="auto">
          <a:xfrm>
            <a:off x="6956198" y="2130144"/>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a:t>
            </a:r>
            <a:r>
              <a:rPr lang="en-US" altLang="en-US" sz="1400" b="0" dirty="0">
                <a:solidFill>
                  <a:schemeClr val="tx1"/>
                </a:solidFill>
                <a:latin typeface="Calibri" panose="020F0502020204030204" pitchFamily="34" charset="0"/>
              </a:rPr>
              <a:t> + </a:t>
            </a:r>
            <a:r>
              <a:rPr lang="en-US" altLang="en-US" sz="1400" dirty="0">
                <a:solidFill>
                  <a:schemeClr val="tx1"/>
                </a:solidFill>
                <a:latin typeface="Calibri" panose="020F0502020204030204" pitchFamily="34" charset="0"/>
              </a:rPr>
              <a:t>Pac</a:t>
            </a:r>
            <a:r>
              <a:rPr lang="en-US" altLang="en-US" sz="1400" b="0" dirty="0">
                <a:solidFill>
                  <a:schemeClr val="tx1"/>
                </a:solidFill>
                <a:latin typeface="Calibri" panose="020F0502020204030204" pitchFamily="34" charset="0"/>
              </a:rPr>
              <a:t> x 4 </a:t>
            </a:r>
            <a:r>
              <a:rPr lang="en-US" altLang="en-US" sz="1400" b="0" dirty="0">
                <a:solidFill>
                  <a:schemeClr val="tx1"/>
                </a:solidFill>
                <a:latin typeface="Segoe UI Symbol" panose="020B0502040204020203" pitchFamily="34" charset="0"/>
                <a:ea typeface="Segoe UI Symbol" panose="020B0502040204020203" pitchFamily="34" charset="0"/>
              </a:rPr>
              <a:t>→</a:t>
            </a:r>
            <a:endParaRPr lang="en-US" altLang="en-US" sz="14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 </a:t>
            </a: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AC</a:t>
            </a:r>
            <a:r>
              <a:rPr lang="en-US" altLang="en-US" sz="1400" b="0" dirty="0">
                <a:solidFill>
                  <a:schemeClr val="tx1"/>
                </a:solidFill>
                <a:latin typeface="Calibri" panose="020F0502020204030204" pitchFamily="34" charset="0"/>
              </a:rPr>
              <a:t> x 4</a:t>
            </a:r>
            <a:endParaRPr lang="en-US" altLang="en-US" sz="1400" dirty="0">
              <a:solidFill>
                <a:schemeClr val="tx1"/>
              </a:solidFill>
              <a:latin typeface="Calibri" panose="020F0502020204030204" pitchFamily="34" charset="0"/>
            </a:endParaRPr>
          </a:p>
        </p:txBody>
      </p:sp>
      <p:sp>
        <p:nvSpPr>
          <p:cNvPr id="21" name="Rectangle 49">
            <a:extLst>
              <a:ext uri="{FF2B5EF4-FFF2-40B4-BE49-F238E27FC236}">
                <a16:creationId xmlns:a16="http://schemas.microsoft.com/office/drawing/2014/main" id="{02E512A4-A8E0-8747-AA86-95688270548F}"/>
              </a:ext>
            </a:extLst>
          </p:cNvPr>
          <p:cNvSpPr>
            <a:spLocks noChangeArrowheads="1"/>
          </p:cNvSpPr>
          <p:nvPr/>
        </p:nvSpPr>
        <p:spPr bwMode="auto">
          <a:xfrm>
            <a:off x="6956198" y="3348251"/>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ET</a:t>
            </a:r>
          </a:p>
        </p:txBody>
      </p:sp>
      <p:sp>
        <p:nvSpPr>
          <p:cNvPr id="22" name="Rectangle 49">
            <a:extLst>
              <a:ext uri="{FF2B5EF4-FFF2-40B4-BE49-F238E27FC236}">
                <a16:creationId xmlns:a16="http://schemas.microsoft.com/office/drawing/2014/main" id="{7C0B2056-76BC-9E1C-E867-139A30538772}"/>
              </a:ext>
            </a:extLst>
          </p:cNvPr>
          <p:cNvSpPr>
            <a:spLocks noChangeArrowheads="1"/>
          </p:cNvSpPr>
          <p:nvPr/>
        </p:nvSpPr>
        <p:spPr bwMode="auto">
          <a:xfrm>
            <a:off x="9287518" y="3348251"/>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Nivo </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ET</a:t>
            </a:r>
          </a:p>
        </p:txBody>
      </p:sp>
      <p:sp>
        <p:nvSpPr>
          <p:cNvPr id="23" name="Line 54">
            <a:extLst>
              <a:ext uri="{FF2B5EF4-FFF2-40B4-BE49-F238E27FC236}">
                <a16:creationId xmlns:a16="http://schemas.microsoft.com/office/drawing/2014/main" id="{A02F60E6-1244-BC82-FD17-27B6BDB9B093}"/>
              </a:ext>
            </a:extLst>
          </p:cNvPr>
          <p:cNvSpPr>
            <a:spLocks noChangeShapeType="1"/>
          </p:cNvSpPr>
          <p:nvPr/>
        </p:nvSpPr>
        <p:spPr bwMode="auto">
          <a:xfrm rot="5400000" flipV="1">
            <a:off x="9876066" y="1896241"/>
            <a:ext cx="237022" cy="77004"/>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highlight>
                <a:srgbClr val="FFFF00"/>
              </a:highlight>
              <a:latin typeface="Calibri" panose="020F0502020204030204" pitchFamily="34" charset="0"/>
            </a:endParaRPr>
          </a:p>
        </p:txBody>
      </p:sp>
      <p:sp>
        <p:nvSpPr>
          <p:cNvPr id="24" name="Line 54">
            <a:extLst>
              <a:ext uri="{FF2B5EF4-FFF2-40B4-BE49-F238E27FC236}">
                <a16:creationId xmlns:a16="http://schemas.microsoft.com/office/drawing/2014/main" id="{0D90BDCC-D492-7CDC-B42A-6163012D4975}"/>
              </a:ext>
            </a:extLst>
          </p:cNvPr>
          <p:cNvSpPr>
            <a:spLocks noChangeShapeType="1"/>
          </p:cNvSpPr>
          <p:nvPr/>
        </p:nvSpPr>
        <p:spPr bwMode="auto">
          <a:xfrm rot="16200000" flipH="1" flipV="1">
            <a:off x="7621750" y="1896242"/>
            <a:ext cx="237022" cy="77004"/>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highlight>
                <a:srgbClr val="FFFF00"/>
              </a:highlight>
              <a:latin typeface="Calibri" panose="020F0502020204030204" pitchFamily="34" charset="0"/>
            </a:endParaRPr>
          </a:p>
        </p:txBody>
      </p:sp>
      <p:cxnSp>
        <p:nvCxnSpPr>
          <p:cNvPr id="25" name="Straight Arrow Connector 24">
            <a:extLst>
              <a:ext uri="{FF2B5EF4-FFF2-40B4-BE49-F238E27FC236}">
                <a16:creationId xmlns:a16="http://schemas.microsoft.com/office/drawing/2014/main" id="{4359EFFB-6595-C7CC-B096-22B1E8B7909F}"/>
              </a:ext>
            </a:extLst>
          </p:cNvPr>
          <p:cNvCxnSpPr>
            <a:cxnSpLocks/>
          </p:cNvCxnSpPr>
          <p:nvPr/>
        </p:nvCxnSpPr>
        <p:spPr bwMode="auto">
          <a:xfrm>
            <a:off x="10033079" y="3110841"/>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DDF56F05-FFC1-AEFD-4771-82A17B55BCCE}"/>
              </a:ext>
            </a:extLst>
          </p:cNvPr>
          <p:cNvCxnSpPr>
            <a:cxnSpLocks/>
          </p:cNvCxnSpPr>
          <p:nvPr/>
        </p:nvCxnSpPr>
        <p:spPr bwMode="auto">
          <a:xfrm>
            <a:off x="7701759" y="3110841"/>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DF752140-F73C-058C-44FB-657CB82338D9}"/>
              </a:ext>
            </a:extLst>
          </p:cNvPr>
          <p:cNvCxnSpPr/>
          <p:nvPr/>
        </p:nvCxnSpPr>
        <p:spPr bwMode="auto">
          <a:xfrm>
            <a:off x="1318906" y="1929193"/>
            <a:ext cx="640080" cy="0"/>
          </a:xfrm>
          <a:prstGeom prst="straightConnector1">
            <a:avLst/>
          </a:prstGeom>
          <a:noFill/>
          <a:ln w="28575" cap="flat" cmpd="sng" algn="ctr">
            <a:solidFill>
              <a:schemeClr val="bg1"/>
            </a:solidFill>
            <a:prstDash val="sysDash"/>
            <a:round/>
            <a:headEnd type="none" w="med" len="med"/>
            <a:tailEnd type="triangle"/>
          </a:ln>
          <a:effectLst/>
        </p:spPr>
      </p:cxnSp>
      <p:cxnSp>
        <p:nvCxnSpPr>
          <p:cNvPr id="29" name="Straight Arrow Connector 28">
            <a:extLst>
              <a:ext uri="{FF2B5EF4-FFF2-40B4-BE49-F238E27FC236}">
                <a16:creationId xmlns:a16="http://schemas.microsoft.com/office/drawing/2014/main" id="{2161C162-ED33-3846-2035-71C38CED79D5}"/>
              </a:ext>
            </a:extLst>
          </p:cNvPr>
          <p:cNvCxnSpPr>
            <a:cxnSpLocks/>
          </p:cNvCxnSpPr>
          <p:nvPr/>
        </p:nvCxnSpPr>
        <p:spPr bwMode="auto">
          <a:xfrm flipH="1">
            <a:off x="10169514" y="1934743"/>
            <a:ext cx="640080" cy="0"/>
          </a:xfrm>
          <a:prstGeom prst="straightConnector1">
            <a:avLst/>
          </a:prstGeom>
          <a:noFill/>
          <a:ln w="28575" cap="flat" cmpd="sng" algn="ctr">
            <a:solidFill>
              <a:schemeClr val="bg1"/>
            </a:solidFill>
            <a:prstDash val="sysDash"/>
            <a:round/>
            <a:headEnd type="none" w="med" len="med"/>
            <a:tailEnd type="triangle"/>
          </a:ln>
          <a:effectLst/>
        </p:spPr>
      </p:cxnSp>
      <p:sp>
        <p:nvSpPr>
          <p:cNvPr id="31" name="TextBox 30">
            <a:extLst>
              <a:ext uri="{FF2B5EF4-FFF2-40B4-BE49-F238E27FC236}">
                <a16:creationId xmlns:a16="http://schemas.microsoft.com/office/drawing/2014/main" id="{F661076E-20D8-10AB-AA53-E56E481B3EFD}"/>
              </a:ext>
            </a:extLst>
          </p:cNvPr>
          <p:cNvSpPr txBox="1"/>
          <p:nvPr/>
        </p:nvSpPr>
        <p:spPr bwMode="auto">
          <a:xfrm>
            <a:off x="2568430" y="3044813"/>
            <a:ext cx="133813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SURGERY</a:t>
            </a:r>
          </a:p>
        </p:txBody>
      </p:sp>
      <p:sp>
        <p:nvSpPr>
          <p:cNvPr id="32" name="TextBox 31">
            <a:extLst>
              <a:ext uri="{FF2B5EF4-FFF2-40B4-BE49-F238E27FC236}">
                <a16:creationId xmlns:a16="http://schemas.microsoft.com/office/drawing/2014/main" id="{ADBA6F61-61CF-D879-C91D-146481C30BD1}"/>
              </a:ext>
            </a:extLst>
          </p:cNvPr>
          <p:cNvSpPr txBox="1"/>
          <p:nvPr/>
        </p:nvSpPr>
        <p:spPr bwMode="auto">
          <a:xfrm>
            <a:off x="8198351" y="3044813"/>
            <a:ext cx="133813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SURGERY</a:t>
            </a:r>
          </a:p>
        </p:txBody>
      </p:sp>
      <p:sp>
        <p:nvSpPr>
          <p:cNvPr id="35" name="Text Box 15">
            <a:extLst>
              <a:ext uri="{FF2B5EF4-FFF2-40B4-BE49-F238E27FC236}">
                <a16:creationId xmlns:a16="http://schemas.microsoft.com/office/drawing/2014/main" id="{FCBECAF5-530C-7173-CDEF-9D7E798A0E9F}"/>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Bardia</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SABCS 2023. Abstr GS01-02. 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Loi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SABCS 2023. Abstr GS01-01. 3.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Loi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ESMO 2023. Abstr LBA20.</a:t>
            </a:r>
          </a:p>
        </p:txBody>
      </p:sp>
      <p:sp>
        <p:nvSpPr>
          <p:cNvPr id="5" name="TextBox 4">
            <a:extLst>
              <a:ext uri="{FF2B5EF4-FFF2-40B4-BE49-F238E27FC236}">
                <a16:creationId xmlns:a16="http://schemas.microsoft.com/office/drawing/2014/main" id="{C2F0666D-1A96-1CAC-2F82-CA7EF3A4664C}"/>
              </a:ext>
            </a:extLst>
          </p:cNvPr>
          <p:cNvSpPr txBox="1"/>
          <p:nvPr/>
        </p:nvSpPr>
        <p:spPr bwMode="auto">
          <a:xfrm>
            <a:off x="8338267" y="4276549"/>
            <a:ext cx="10583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.0021</a:t>
            </a:r>
            <a:endParaRPr lang="en-US" b="0" i="1"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5FEF42E7-891F-456C-6689-52996EFC47E4}"/>
              </a:ext>
            </a:extLst>
          </p:cNvPr>
          <p:cNvSpPr txBox="1"/>
          <p:nvPr/>
        </p:nvSpPr>
        <p:spPr bwMode="auto">
          <a:xfrm>
            <a:off x="4020680" y="4276549"/>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24.3%</a:t>
            </a:r>
          </a:p>
        </p:txBody>
      </p:sp>
      <p:sp>
        <p:nvSpPr>
          <p:cNvPr id="27" name="TextBox 26">
            <a:extLst>
              <a:ext uri="{FF2B5EF4-FFF2-40B4-BE49-F238E27FC236}">
                <a16:creationId xmlns:a16="http://schemas.microsoft.com/office/drawing/2014/main" id="{7920CB9A-7CB4-662D-7DA7-68B8EF6BEF83}"/>
              </a:ext>
            </a:extLst>
          </p:cNvPr>
          <p:cNvSpPr txBox="1"/>
          <p:nvPr/>
        </p:nvSpPr>
        <p:spPr bwMode="auto">
          <a:xfrm>
            <a:off x="1689360" y="4276549"/>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15.6%</a:t>
            </a:r>
          </a:p>
        </p:txBody>
      </p:sp>
      <p:sp>
        <p:nvSpPr>
          <p:cNvPr id="38" name="TextBox 37">
            <a:extLst>
              <a:ext uri="{FF2B5EF4-FFF2-40B4-BE49-F238E27FC236}">
                <a16:creationId xmlns:a16="http://schemas.microsoft.com/office/drawing/2014/main" id="{C1145739-1E5C-2784-0908-F8579FF71689}"/>
              </a:ext>
            </a:extLst>
          </p:cNvPr>
          <p:cNvSpPr txBox="1"/>
          <p:nvPr/>
        </p:nvSpPr>
        <p:spPr bwMode="auto">
          <a:xfrm>
            <a:off x="6386147" y="4276549"/>
            <a:ext cx="554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pCR</a:t>
            </a:r>
          </a:p>
        </p:txBody>
      </p:sp>
      <p:sp>
        <p:nvSpPr>
          <p:cNvPr id="39" name="TextBox 38">
            <a:extLst>
              <a:ext uri="{FF2B5EF4-FFF2-40B4-BE49-F238E27FC236}">
                <a16:creationId xmlns:a16="http://schemas.microsoft.com/office/drawing/2014/main" id="{BED418C8-E4A9-2842-96D1-A8B8AB6892A2}"/>
              </a:ext>
            </a:extLst>
          </p:cNvPr>
          <p:cNvSpPr txBox="1"/>
          <p:nvPr/>
        </p:nvSpPr>
        <p:spPr bwMode="auto">
          <a:xfrm>
            <a:off x="9650602" y="4276549"/>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24.5%</a:t>
            </a:r>
          </a:p>
        </p:txBody>
      </p:sp>
      <p:sp>
        <p:nvSpPr>
          <p:cNvPr id="40" name="TextBox 39">
            <a:extLst>
              <a:ext uri="{FF2B5EF4-FFF2-40B4-BE49-F238E27FC236}">
                <a16:creationId xmlns:a16="http://schemas.microsoft.com/office/drawing/2014/main" id="{C8FE304B-DF69-B842-8F14-434F2A0D6F08}"/>
              </a:ext>
            </a:extLst>
          </p:cNvPr>
          <p:cNvSpPr txBox="1"/>
          <p:nvPr/>
        </p:nvSpPr>
        <p:spPr bwMode="auto">
          <a:xfrm>
            <a:off x="7319281" y="4276549"/>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13.8%</a:t>
            </a:r>
          </a:p>
        </p:txBody>
      </p:sp>
      <p:sp>
        <p:nvSpPr>
          <p:cNvPr id="42" name="TextBox 41">
            <a:extLst>
              <a:ext uri="{FF2B5EF4-FFF2-40B4-BE49-F238E27FC236}">
                <a16:creationId xmlns:a16="http://schemas.microsoft.com/office/drawing/2014/main" id="{E40716DD-1D31-792A-74CE-6690704EF677}"/>
              </a:ext>
            </a:extLst>
          </p:cNvPr>
          <p:cNvSpPr txBox="1"/>
          <p:nvPr/>
        </p:nvSpPr>
        <p:spPr bwMode="auto">
          <a:xfrm>
            <a:off x="929797" y="4276549"/>
            <a:ext cx="554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pCR</a:t>
            </a:r>
          </a:p>
        </p:txBody>
      </p:sp>
      <p:sp>
        <p:nvSpPr>
          <p:cNvPr id="43" name="TextBox 42">
            <a:extLst>
              <a:ext uri="{FF2B5EF4-FFF2-40B4-BE49-F238E27FC236}">
                <a16:creationId xmlns:a16="http://schemas.microsoft.com/office/drawing/2014/main" id="{C83622F3-1959-59D4-D9AC-67247DEF1B55}"/>
              </a:ext>
            </a:extLst>
          </p:cNvPr>
          <p:cNvSpPr txBox="1"/>
          <p:nvPr/>
        </p:nvSpPr>
        <p:spPr bwMode="auto">
          <a:xfrm>
            <a:off x="2653843" y="4276549"/>
            <a:ext cx="11673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.00005</a:t>
            </a:r>
            <a:endParaRPr lang="en-US" b="0"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909484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B8922-F0FD-40D7-A36D-8FADBFD5EDD6}"/>
              </a:ext>
            </a:extLst>
          </p:cNvPr>
          <p:cNvSpPr>
            <a:spLocks noGrp="1"/>
          </p:cNvSpPr>
          <p:nvPr>
            <p:ph type="title"/>
          </p:nvPr>
        </p:nvSpPr>
        <p:spPr>
          <a:xfrm>
            <a:off x="609759" y="238128"/>
            <a:ext cx="11141055" cy="800320"/>
          </a:xfrm>
        </p:spPr>
        <p:txBody>
          <a:bodyPr>
            <a:noAutofit/>
          </a:bodyPr>
          <a:lstStyle/>
          <a:p>
            <a:r>
              <a:rPr lang="en-US" dirty="0"/>
              <a:t>Spectrum of Immune-Related Adverse Events With ICIs</a:t>
            </a:r>
          </a:p>
        </p:txBody>
      </p:sp>
      <p:sp>
        <p:nvSpPr>
          <p:cNvPr id="7" name="Text Box 15">
            <a:extLst>
              <a:ext uri="{FF2B5EF4-FFF2-40B4-BE49-F238E27FC236}">
                <a16:creationId xmlns:a16="http://schemas.microsoft.com/office/drawing/2014/main" id="{F46E562A-C00E-4B84-B581-F9B376BA12B6}"/>
              </a:ext>
            </a:extLst>
          </p:cNvPr>
          <p:cNvSpPr txBox="1">
            <a:spLocks noChangeArrowheads="1"/>
          </p:cNvSpPr>
          <p:nvPr/>
        </p:nvSpPr>
        <p:spPr bwMode="auto">
          <a:xfrm>
            <a:off x="411480" y="6059315"/>
            <a:ext cx="882152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Michot. Eur J Cancer. 2016;54:139. Albarrán-Artahona. Diagnostics (Basel). 2022;12:2091. Winer. J Thorac Dis. 2018;10(suppl 3):S480. Steven. Rheumatology (Oxford). 2019;58(suppl 7):vii29.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Robert. ASCO 2017. Education session: checkpoint inhibitor immunotherapy.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Clinical images reproduced with permission of Caroline Robert, MD, PhD.</a:t>
            </a:r>
          </a:p>
        </p:txBody>
      </p:sp>
      <p:pic>
        <p:nvPicPr>
          <p:cNvPr id="13" name="Picture 2">
            <a:extLst>
              <a:ext uri="{FF2B5EF4-FFF2-40B4-BE49-F238E27FC236}">
                <a16:creationId xmlns:a16="http://schemas.microsoft.com/office/drawing/2014/main" id="{10ACFDA8-3E1B-4A09-A0DF-26D56FBDF6C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004" b="4843"/>
          <a:stretch/>
        </p:blipFill>
        <p:spPr bwMode="auto">
          <a:xfrm>
            <a:off x="6178684" y="2236478"/>
            <a:ext cx="5303520" cy="3227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3">
            <a:extLst>
              <a:ext uri="{FF2B5EF4-FFF2-40B4-BE49-F238E27FC236}">
                <a16:creationId xmlns:a16="http://schemas.microsoft.com/office/drawing/2014/main" id="{985564A7-B3AF-AC44-9446-BDC437C635A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13488" y="1552278"/>
            <a:ext cx="2020887" cy="45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25">
            <a:extLst>
              <a:ext uri="{FF2B5EF4-FFF2-40B4-BE49-F238E27FC236}">
                <a16:creationId xmlns:a16="http://schemas.microsoft.com/office/drawing/2014/main" id="{FA68F0FC-F93E-4409-9FE3-BC9FB899D46C}"/>
              </a:ext>
            </a:extLst>
          </p:cNvPr>
          <p:cNvSpPr txBox="1">
            <a:spLocks noChangeArrowheads="1"/>
          </p:cNvSpPr>
          <p:nvPr/>
        </p:nvSpPr>
        <p:spPr bwMode="auto">
          <a:xfrm>
            <a:off x="4075326" y="1687519"/>
            <a:ext cx="21404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Uveitis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Orbital inflammation</a:t>
            </a:r>
          </a:p>
        </p:txBody>
      </p:sp>
      <p:sp>
        <p:nvSpPr>
          <p:cNvPr id="15" name="TextBox 26">
            <a:extLst>
              <a:ext uri="{FF2B5EF4-FFF2-40B4-BE49-F238E27FC236}">
                <a16:creationId xmlns:a16="http://schemas.microsoft.com/office/drawing/2014/main" id="{3DB0C856-FDD4-4F5F-A9CE-FD4038F249CF}"/>
              </a:ext>
            </a:extLst>
          </p:cNvPr>
          <p:cNvSpPr txBox="1">
            <a:spLocks noChangeArrowheads="1"/>
          </p:cNvSpPr>
          <p:nvPr/>
        </p:nvSpPr>
        <p:spPr bwMode="auto">
          <a:xfrm>
            <a:off x="4247509" y="2310240"/>
            <a:ext cx="1362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16" name="TextBox 27">
            <a:extLst>
              <a:ext uri="{FF2B5EF4-FFF2-40B4-BE49-F238E27FC236}">
                <a16:creationId xmlns:a16="http://schemas.microsoft.com/office/drawing/2014/main" id="{E0288FC2-2793-4915-A697-E5F65598D402}"/>
              </a:ext>
            </a:extLst>
          </p:cNvPr>
          <p:cNvSpPr txBox="1">
            <a:spLocks noChangeArrowheads="1"/>
          </p:cNvSpPr>
          <p:nvPr/>
        </p:nvSpPr>
        <p:spPr bwMode="auto">
          <a:xfrm>
            <a:off x="1255074" y="2188099"/>
            <a:ext cx="1838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17" name="TextBox 28">
            <a:extLst>
              <a:ext uri="{FF2B5EF4-FFF2-40B4-BE49-F238E27FC236}">
                <a16:creationId xmlns:a16="http://schemas.microsoft.com/office/drawing/2014/main" id="{A9DF6490-359F-455E-AF6E-294AC03AD606}"/>
              </a:ext>
            </a:extLst>
          </p:cNvPr>
          <p:cNvSpPr txBox="1">
            <a:spLocks noChangeArrowheads="1"/>
          </p:cNvSpPr>
          <p:nvPr/>
        </p:nvSpPr>
        <p:spPr bwMode="auto">
          <a:xfrm>
            <a:off x="1762734" y="2676708"/>
            <a:ext cx="1024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Hepatitis</a:t>
            </a:r>
          </a:p>
        </p:txBody>
      </p:sp>
      <p:sp>
        <p:nvSpPr>
          <p:cNvPr id="18" name="TextBox 29">
            <a:extLst>
              <a:ext uri="{FF2B5EF4-FFF2-40B4-BE49-F238E27FC236}">
                <a16:creationId xmlns:a16="http://schemas.microsoft.com/office/drawing/2014/main" id="{2957DA18-89C5-40ED-8A9E-3BFA4322DC05}"/>
              </a:ext>
            </a:extLst>
          </p:cNvPr>
          <p:cNvSpPr txBox="1">
            <a:spLocks noChangeArrowheads="1"/>
          </p:cNvSpPr>
          <p:nvPr/>
        </p:nvSpPr>
        <p:spPr bwMode="auto">
          <a:xfrm>
            <a:off x="790042" y="3915939"/>
            <a:ext cx="183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Rash and vitiligo</a:t>
            </a:r>
          </a:p>
        </p:txBody>
      </p:sp>
      <p:sp>
        <p:nvSpPr>
          <p:cNvPr id="19" name="TextBox 30">
            <a:extLst>
              <a:ext uri="{FF2B5EF4-FFF2-40B4-BE49-F238E27FC236}">
                <a16:creationId xmlns:a16="http://schemas.microsoft.com/office/drawing/2014/main" id="{0BD19682-E01D-4471-8AFD-F0570A082FAB}"/>
              </a:ext>
            </a:extLst>
          </p:cNvPr>
          <p:cNvSpPr txBox="1">
            <a:spLocks noChangeArrowheads="1"/>
          </p:cNvSpPr>
          <p:nvPr/>
        </p:nvSpPr>
        <p:spPr bwMode="auto">
          <a:xfrm>
            <a:off x="534212" y="3212611"/>
            <a:ext cx="22914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Pancreatitis</a:t>
            </a:r>
          </a:p>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Autoimmune diabetes</a:t>
            </a:r>
          </a:p>
        </p:txBody>
      </p:sp>
      <p:sp>
        <p:nvSpPr>
          <p:cNvPr id="20" name="TextBox 31">
            <a:extLst>
              <a:ext uri="{FF2B5EF4-FFF2-40B4-BE49-F238E27FC236}">
                <a16:creationId xmlns:a16="http://schemas.microsoft.com/office/drawing/2014/main" id="{A0474F8A-5BB9-44DF-BECD-C3979700A65A}"/>
              </a:ext>
            </a:extLst>
          </p:cNvPr>
          <p:cNvSpPr txBox="1">
            <a:spLocks noChangeArrowheads="1"/>
          </p:cNvSpPr>
          <p:nvPr/>
        </p:nvSpPr>
        <p:spPr bwMode="auto">
          <a:xfrm>
            <a:off x="4332515" y="3116932"/>
            <a:ext cx="13526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insufficiency</a:t>
            </a:r>
          </a:p>
        </p:txBody>
      </p:sp>
      <p:sp>
        <p:nvSpPr>
          <p:cNvPr id="21" name="TextBox 32">
            <a:extLst>
              <a:ext uri="{FF2B5EF4-FFF2-40B4-BE49-F238E27FC236}">
                <a16:creationId xmlns:a16="http://schemas.microsoft.com/office/drawing/2014/main" id="{50ECB8D9-F97F-4981-8935-FF3CD1EDF29A}"/>
              </a:ext>
            </a:extLst>
          </p:cNvPr>
          <p:cNvSpPr txBox="1">
            <a:spLocks noChangeArrowheads="1"/>
          </p:cNvSpPr>
          <p:nvPr/>
        </p:nvSpPr>
        <p:spPr bwMode="auto">
          <a:xfrm>
            <a:off x="4354913" y="3835086"/>
            <a:ext cx="13478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Enterocolitis</a:t>
            </a:r>
          </a:p>
        </p:txBody>
      </p:sp>
      <p:sp>
        <p:nvSpPr>
          <p:cNvPr id="22" name="TextBox 33">
            <a:extLst>
              <a:ext uri="{FF2B5EF4-FFF2-40B4-BE49-F238E27FC236}">
                <a16:creationId xmlns:a16="http://schemas.microsoft.com/office/drawing/2014/main" id="{A9E9C230-090C-4C69-942D-8371C6B08537}"/>
              </a:ext>
            </a:extLst>
          </p:cNvPr>
          <p:cNvSpPr txBox="1">
            <a:spLocks noChangeArrowheads="1"/>
          </p:cNvSpPr>
          <p:nvPr/>
        </p:nvSpPr>
        <p:spPr bwMode="auto">
          <a:xfrm>
            <a:off x="1825926" y="4893979"/>
            <a:ext cx="1108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cxnSp>
        <p:nvCxnSpPr>
          <p:cNvPr id="23" name="Straight Connector 23">
            <a:extLst>
              <a:ext uri="{FF2B5EF4-FFF2-40B4-BE49-F238E27FC236}">
                <a16:creationId xmlns:a16="http://schemas.microsoft.com/office/drawing/2014/main" id="{0297472B-60B9-4B20-A903-D3645D4FF95B}"/>
              </a:ext>
            </a:extLst>
          </p:cNvPr>
          <p:cNvCxnSpPr>
            <a:cxnSpLocks/>
          </p:cNvCxnSpPr>
          <p:nvPr/>
        </p:nvCxnSpPr>
        <p:spPr bwMode="auto">
          <a:xfrm>
            <a:off x="3305784" y="1544149"/>
            <a:ext cx="188913" cy="13176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4" name="Straight Connector 36">
            <a:extLst>
              <a:ext uri="{FF2B5EF4-FFF2-40B4-BE49-F238E27FC236}">
                <a16:creationId xmlns:a16="http://schemas.microsoft.com/office/drawing/2014/main" id="{C4A4819F-A59B-43B9-858F-E66243A54D11}"/>
              </a:ext>
            </a:extLst>
          </p:cNvPr>
          <p:cNvCxnSpPr>
            <a:cxnSpLocks/>
          </p:cNvCxnSpPr>
          <p:nvPr/>
        </p:nvCxnSpPr>
        <p:spPr bwMode="auto">
          <a:xfrm>
            <a:off x="3678847" y="1833076"/>
            <a:ext cx="409737" cy="3659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5" name="Straight Connector 39">
            <a:extLst>
              <a:ext uri="{FF2B5EF4-FFF2-40B4-BE49-F238E27FC236}">
                <a16:creationId xmlns:a16="http://schemas.microsoft.com/office/drawing/2014/main" id="{310F135B-F0AC-4344-AF23-662522835581}"/>
              </a:ext>
            </a:extLst>
          </p:cNvPr>
          <p:cNvCxnSpPr>
            <a:cxnSpLocks/>
            <a:endCxn id="15" idx="1"/>
          </p:cNvCxnSpPr>
          <p:nvPr/>
        </p:nvCxnSpPr>
        <p:spPr bwMode="auto">
          <a:xfrm flipV="1">
            <a:off x="3843947" y="2494906"/>
            <a:ext cx="403562" cy="12874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6" name="Straight Connector 42">
            <a:extLst>
              <a:ext uri="{FF2B5EF4-FFF2-40B4-BE49-F238E27FC236}">
                <a16:creationId xmlns:a16="http://schemas.microsoft.com/office/drawing/2014/main" id="{B465C21D-CC94-472F-8E0F-E59DC794B6C2}"/>
              </a:ext>
            </a:extLst>
          </p:cNvPr>
          <p:cNvCxnSpPr>
            <a:cxnSpLocks/>
          </p:cNvCxnSpPr>
          <p:nvPr/>
        </p:nvCxnSpPr>
        <p:spPr bwMode="auto">
          <a:xfrm>
            <a:off x="3843947" y="3212611"/>
            <a:ext cx="510966" cy="11199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7" name="Straight Connector 45">
            <a:extLst>
              <a:ext uri="{FF2B5EF4-FFF2-40B4-BE49-F238E27FC236}">
                <a16:creationId xmlns:a16="http://schemas.microsoft.com/office/drawing/2014/main" id="{A3B88E70-F3CD-489B-9FD8-EA4B6FB880A2}"/>
              </a:ext>
            </a:extLst>
          </p:cNvPr>
          <p:cNvCxnSpPr>
            <a:cxnSpLocks/>
          </p:cNvCxnSpPr>
          <p:nvPr/>
        </p:nvCxnSpPr>
        <p:spPr bwMode="auto">
          <a:xfrm>
            <a:off x="3818547" y="3549162"/>
            <a:ext cx="587375" cy="384147"/>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8" name="Straight Connector 48">
            <a:extLst>
              <a:ext uri="{FF2B5EF4-FFF2-40B4-BE49-F238E27FC236}">
                <a16:creationId xmlns:a16="http://schemas.microsoft.com/office/drawing/2014/main" id="{2CF70EA5-2238-4F1F-83CD-3324BED0E43C}"/>
              </a:ext>
            </a:extLst>
          </p:cNvPr>
          <p:cNvCxnSpPr>
            <a:cxnSpLocks/>
          </p:cNvCxnSpPr>
          <p:nvPr/>
        </p:nvCxnSpPr>
        <p:spPr bwMode="auto">
          <a:xfrm flipV="1">
            <a:off x="2908909" y="4801905"/>
            <a:ext cx="415925" cy="24447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9" name="Straight Connector 51">
            <a:extLst>
              <a:ext uri="{FF2B5EF4-FFF2-40B4-BE49-F238E27FC236}">
                <a16:creationId xmlns:a16="http://schemas.microsoft.com/office/drawing/2014/main" id="{1DFAA22F-D114-4477-AD39-3865ADF5CAC6}"/>
              </a:ext>
            </a:extLst>
          </p:cNvPr>
          <p:cNvCxnSpPr>
            <a:cxnSpLocks/>
            <a:stCxn id="18" idx="3"/>
          </p:cNvCxnSpPr>
          <p:nvPr/>
        </p:nvCxnSpPr>
        <p:spPr bwMode="auto">
          <a:xfrm flipV="1">
            <a:off x="2626386" y="3957151"/>
            <a:ext cx="236486" cy="14345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0" name="Straight Connector 53">
            <a:extLst>
              <a:ext uri="{FF2B5EF4-FFF2-40B4-BE49-F238E27FC236}">
                <a16:creationId xmlns:a16="http://schemas.microsoft.com/office/drawing/2014/main" id="{F41C2EF9-8580-4521-9640-4F3245706F56}"/>
              </a:ext>
            </a:extLst>
          </p:cNvPr>
          <p:cNvCxnSpPr>
            <a:cxnSpLocks/>
          </p:cNvCxnSpPr>
          <p:nvPr/>
        </p:nvCxnSpPr>
        <p:spPr bwMode="auto">
          <a:xfrm flipV="1">
            <a:off x="2876856" y="2120411"/>
            <a:ext cx="640066" cy="21165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1" name="Straight Connector 56">
            <a:extLst>
              <a:ext uri="{FF2B5EF4-FFF2-40B4-BE49-F238E27FC236}">
                <a16:creationId xmlns:a16="http://schemas.microsoft.com/office/drawing/2014/main" id="{5E78A269-38E8-4FD9-B6BE-78030C2D1019}"/>
              </a:ext>
            </a:extLst>
          </p:cNvPr>
          <p:cNvCxnSpPr>
            <a:cxnSpLocks/>
            <a:stCxn id="17" idx="3"/>
          </p:cNvCxnSpPr>
          <p:nvPr/>
        </p:nvCxnSpPr>
        <p:spPr bwMode="auto">
          <a:xfrm>
            <a:off x="2786861" y="2861374"/>
            <a:ext cx="537973" cy="12422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2" name="Straight Connector 59">
            <a:extLst>
              <a:ext uri="{FF2B5EF4-FFF2-40B4-BE49-F238E27FC236}">
                <a16:creationId xmlns:a16="http://schemas.microsoft.com/office/drawing/2014/main" id="{9C8D02BC-9552-487E-9D53-FE20560CAEB9}"/>
              </a:ext>
            </a:extLst>
          </p:cNvPr>
          <p:cNvCxnSpPr>
            <a:cxnSpLocks/>
          </p:cNvCxnSpPr>
          <p:nvPr/>
        </p:nvCxnSpPr>
        <p:spPr bwMode="auto">
          <a:xfrm flipV="1">
            <a:off x="2800958" y="3231661"/>
            <a:ext cx="598488" cy="173038"/>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3" name="TextBox 62">
            <a:extLst>
              <a:ext uri="{FF2B5EF4-FFF2-40B4-BE49-F238E27FC236}">
                <a16:creationId xmlns:a16="http://schemas.microsoft.com/office/drawing/2014/main" id="{14E507ED-11FB-477C-AAF2-3CD38BAEBED5}"/>
              </a:ext>
            </a:extLst>
          </p:cNvPr>
          <p:cNvSpPr txBox="1">
            <a:spLocks noChangeArrowheads="1"/>
          </p:cNvSpPr>
          <p:nvPr/>
        </p:nvSpPr>
        <p:spPr bwMode="auto">
          <a:xfrm>
            <a:off x="1955176" y="1766717"/>
            <a:ext cx="1205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Dry mouth</a:t>
            </a:r>
          </a:p>
        </p:txBody>
      </p:sp>
      <p:cxnSp>
        <p:nvCxnSpPr>
          <p:cNvPr id="34" name="Straight Connector 63">
            <a:extLst>
              <a:ext uri="{FF2B5EF4-FFF2-40B4-BE49-F238E27FC236}">
                <a16:creationId xmlns:a16="http://schemas.microsoft.com/office/drawing/2014/main" id="{BC3EF290-3EA0-41FE-AF7B-66529ECA5EA0}"/>
              </a:ext>
            </a:extLst>
          </p:cNvPr>
          <p:cNvCxnSpPr>
            <a:cxnSpLocks/>
            <a:stCxn id="33" idx="3"/>
          </p:cNvCxnSpPr>
          <p:nvPr/>
        </p:nvCxnSpPr>
        <p:spPr bwMode="auto">
          <a:xfrm>
            <a:off x="3160506" y="1951383"/>
            <a:ext cx="304027" cy="6742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5" name="TextBox 44">
            <a:extLst>
              <a:ext uri="{FF2B5EF4-FFF2-40B4-BE49-F238E27FC236}">
                <a16:creationId xmlns:a16="http://schemas.microsoft.com/office/drawing/2014/main" id="{BBD42482-01E5-4958-A7B5-5BB9B303E7C7}"/>
              </a:ext>
            </a:extLst>
          </p:cNvPr>
          <p:cNvSpPr txBox="1">
            <a:spLocks noChangeArrowheads="1"/>
          </p:cNvSpPr>
          <p:nvPr/>
        </p:nvSpPr>
        <p:spPr bwMode="auto">
          <a:xfrm>
            <a:off x="1950788" y="1276162"/>
            <a:ext cx="138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Hypophysitis</a:t>
            </a:r>
          </a:p>
        </p:txBody>
      </p:sp>
      <p:cxnSp>
        <p:nvCxnSpPr>
          <p:cNvPr id="36" name="Straight Connector 35">
            <a:extLst>
              <a:ext uri="{FF2B5EF4-FFF2-40B4-BE49-F238E27FC236}">
                <a16:creationId xmlns:a16="http://schemas.microsoft.com/office/drawing/2014/main" id="{BAC86CE3-7DF4-2944-BB91-56AD9BD2DC44}"/>
              </a:ext>
            </a:extLst>
          </p:cNvPr>
          <p:cNvCxnSpPr>
            <a:cxnSpLocks/>
          </p:cNvCxnSpPr>
          <p:nvPr/>
        </p:nvCxnSpPr>
        <p:spPr bwMode="auto">
          <a:xfrm>
            <a:off x="3703604" y="2691149"/>
            <a:ext cx="617561" cy="20950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8" name="Rectangle 37">
            <a:extLst>
              <a:ext uri="{FF2B5EF4-FFF2-40B4-BE49-F238E27FC236}">
                <a16:creationId xmlns:a16="http://schemas.microsoft.com/office/drawing/2014/main" id="{25D285F6-E0F7-FE42-ACE7-1E4C3B450D7D}"/>
              </a:ext>
            </a:extLst>
          </p:cNvPr>
          <p:cNvSpPr/>
          <p:nvPr/>
        </p:nvSpPr>
        <p:spPr>
          <a:xfrm>
            <a:off x="4260193" y="2715989"/>
            <a:ext cx="1468415"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Cardiotoxicity</a:t>
            </a:r>
          </a:p>
        </p:txBody>
      </p:sp>
      <p:cxnSp>
        <p:nvCxnSpPr>
          <p:cNvPr id="39" name="Straight Connector 51">
            <a:extLst>
              <a:ext uri="{FF2B5EF4-FFF2-40B4-BE49-F238E27FC236}">
                <a16:creationId xmlns:a16="http://schemas.microsoft.com/office/drawing/2014/main" id="{6E586C08-6024-0241-8DF9-E88C150508C0}"/>
              </a:ext>
            </a:extLst>
          </p:cNvPr>
          <p:cNvCxnSpPr>
            <a:cxnSpLocks/>
          </p:cNvCxnSpPr>
          <p:nvPr/>
        </p:nvCxnSpPr>
        <p:spPr bwMode="auto">
          <a:xfrm flipV="1">
            <a:off x="2518188" y="4216197"/>
            <a:ext cx="268673" cy="19989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 name="Rectangle 3">
            <a:extLst>
              <a:ext uri="{FF2B5EF4-FFF2-40B4-BE49-F238E27FC236}">
                <a16:creationId xmlns:a16="http://schemas.microsoft.com/office/drawing/2014/main" id="{BA6B0195-DC4C-6F49-A104-4BB84E69F593}"/>
              </a:ext>
            </a:extLst>
          </p:cNvPr>
          <p:cNvSpPr/>
          <p:nvPr/>
        </p:nvSpPr>
        <p:spPr>
          <a:xfrm>
            <a:off x="1806121" y="4364843"/>
            <a:ext cx="107073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Pruritus</a:t>
            </a: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0" name="Straight Connector 39">
            <a:extLst>
              <a:ext uri="{FF2B5EF4-FFF2-40B4-BE49-F238E27FC236}">
                <a16:creationId xmlns:a16="http://schemas.microsoft.com/office/drawing/2014/main" id="{75F9961F-57E9-4CBB-B0FD-F276E9E679A9}"/>
              </a:ext>
            </a:extLst>
          </p:cNvPr>
          <p:cNvCxnSpPr>
            <a:cxnSpLocks/>
          </p:cNvCxnSpPr>
          <p:nvPr/>
        </p:nvCxnSpPr>
        <p:spPr bwMode="auto">
          <a:xfrm>
            <a:off x="3856004" y="4328805"/>
            <a:ext cx="465161" cy="14775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1" name="Rectangle 40">
            <a:extLst>
              <a:ext uri="{FF2B5EF4-FFF2-40B4-BE49-F238E27FC236}">
                <a16:creationId xmlns:a16="http://schemas.microsoft.com/office/drawing/2014/main" id="{78674428-7919-429D-B01B-0098F471A8E9}"/>
              </a:ext>
            </a:extLst>
          </p:cNvPr>
          <p:cNvSpPr/>
          <p:nvPr/>
        </p:nvSpPr>
        <p:spPr>
          <a:xfrm>
            <a:off x="4282542" y="4416089"/>
            <a:ext cx="1791131"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Myalgia/myositis</a:t>
            </a:r>
          </a:p>
        </p:txBody>
      </p:sp>
      <p:sp>
        <p:nvSpPr>
          <p:cNvPr id="42" name="TextBox 26">
            <a:extLst>
              <a:ext uri="{FF2B5EF4-FFF2-40B4-BE49-F238E27FC236}">
                <a16:creationId xmlns:a16="http://schemas.microsoft.com/office/drawing/2014/main" id="{A6C396F0-A068-4E1E-9941-D7AC2AE7490A}"/>
              </a:ext>
            </a:extLst>
          </p:cNvPr>
          <p:cNvSpPr txBox="1">
            <a:spLocks noChangeArrowheads="1"/>
          </p:cNvSpPr>
          <p:nvPr/>
        </p:nvSpPr>
        <p:spPr bwMode="auto">
          <a:xfrm>
            <a:off x="3924584" y="1035733"/>
            <a:ext cx="19148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Encephalitis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Aseptic meningitis</a:t>
            </a:r>
          </a:p>
        </p:txBody>
      </p:sp>
      <p:cxnSp>
        <p:nvCxnSpPr>
          <p:cNvPr id="43" name="Straight Connector 39">
            <a:extLst>
              <a:ext uri="{FF2B5EF4-FFF2-40B4-BE49-F238E27FC236}">
                <a16:creationId xmlns:a16="http://schemas.microsoft.com/office/drawing/2014/main" id="{C18651BE-1F10-42C6-9F9B-1F656F2D6AE6}"/>
              </a:ext>
            </a:extLst>
          </p:cNvPr>
          <p:cNvCxnSpPr>
            <a:cxnSpLocks/>
          </p:cNvCxnSpPr>
          <p:nvPr/>
        </p:nvCxnSpPr>
        <p:spPr bwMode="auto">
          <a:xfrm flipV="1">
            <a:off x="3580423" y="1486997"/>
            <a:ext cx="354436" cy="15319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03559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21CB9-5155-4055-8012-195B773309B2}"/>
              </a:ext>
            </a:extLst>
          </p:cNvPr>
          <p:cNvSpPr>
            <a:spLocks noGrp="1"/>
          </p:cNvSpPr>
          <p:nvPr>
            <p:ph type="title"/>
          </p:nvPr>
        </p:nvSpPr>
        <p:spPr/>
        <p:txBody>
          <a:bodyPr>
            <a:noAutofit/>
          </a:bodyPr>
          <a:lstStyle/>
          <a:p>
            <a:r>
              <a:rPr lang="en-US" dirty="0"/>
              <a:t>Time of Onset and Toxicity Grade of irAEs in </a:t>
            </a:r>
            <a:br>
              <a:rPr lang="en-US" dirty="0"/>
            </a:br>
            <a:r>
              <a:rPr lang="en-US" dirty="0"/>
              <a:t>Patients Receiving PD-1/PD-L1 Antibodies</a:t>
            </a:r>
          </a:p>
        </p:txBody>
      </p:sp>
      <p:sp>
        <p:nvSpPr>
          <p:cNvPr id="5" name="Rectangle 4">
            <a:extLst>
              <a:ext uri="{FF2B5EF4-FFF2-40B4-BE49-F238E27FC236}">
                <a16:creationId xmlns:a16="http://schemas.microsoft.com/office/drawing/2014/main" id="{99C5C173-684A-4A47-86F1-594C2CB642EE}"/>
              </a:ext>
            </a:extLst>
          </p:cNvPr>
          <p:cNvSpPr/>
          <p:nvPr/>
        </p:nvSpPr>
        <p:spPr>
          <a:xfrm>
            <a:off x="413274" y="6351372"/>
            <a:ext cx="621030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Martins. Nat Rev Clin Oncol. 2019:16;563. </a:t>
            </a:r>
          </a:p>
        </p:txBody>
      </p:sp>
      <p:sp>
        <p:nvSpPr>
          <p:cNvPr id="30" name="TextBox 29">
            <a:extLst>
              <a:ext uri="{FF2B5EF4-FFF2-40B4-BE49-F238E27FC236}">
                <a16:creationId xmlns:a16="http://schemas.microsoft.com/office/drawing/2014/main" id="{A453EBA3-7A2D-4FB1-95C2-DEDAC07E77BB}"/>
              </a:ext>
            </a:extLst>
          </p:cNvPr>
          <p:cNvSpPr txBox="1"/>
          <p:nvPr/>
        </p:nvSpPr>
        <p:spPr bwMode="auto">
          <a:xfrm>
            <a:off x="9438599" y="1973180"/>
            <a:ext cx="218848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Colitis</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Endocrinopathy</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Nephritis</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Liver toxicity</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Skin, rash, or pruritus</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Pneumonitis</a:t>
            </a:r>
          </a:p>
        </p:txBody>
      </p:sp>
      <p:cxnSp>
        <p:nvCxnSpPr>
          <p:cNvPr id="31" name="Straight Connector 30">
            <a:extLst>
              <a:ext uri="{FF2B5EF4-FFF2-40B4-BE49-F238E27FC236}">
                <a16:creationId xmlns:a16="http://schemas.microsoft.com/office/drawing/2014/main" id="{C4356B02-8DDC-4121-9F68-BF98164B3A05}"/>
              </a:ext>
            </a:extLst>
          </p:cNvPr>
          <p:cNvCxnSpPr>
            <a:cxnSpLocks/>
          </p:cNvCxnSpPr>
          <p:nvPr/>
        </p:nvCxnSpPr>
        <p:spPr bwMode="auto">
          <a:xfrm>
            <a:off x="9174659" y="2151539"/>
            <a:ext cx="272649" cy="0"/>
          </a:xfrm>
          <a:prstGeom prst="line">
            <a:avLst/>
          </a:prstGeom>
          <a:noFill/>
          <a:ln w="28575"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D68381E-2C0F-4C62-B8C4-EFC4C086C85E}"/>
              </a:ext>
            </a:extLst>
          </p:cNvPr>
          <p:cNvCxnSpPr>
            <a:cxnSpLocks/>
          </p:cNvCxnSpPr>
          <p:nvPr/>
        </p:nvCxnSpPr>
        <p:spPr bwMode="auto">
          <a:xfrm>
            <a:off x="9174659" y="2565196"/>
            <a:ext cx="272649" cy="0"/>
          </a:xfrm>
          <a:prstGeom prst="line">
            <a:avLst/>
          </a:prstGeom>
          <a:noFill/>
          <a:ln w="28575"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A38A916-24B9-47CC-8504-9957C82C8491}"/>
              </a:ext>
            </a:extLst>
          </p:cNvPr>
          <p:cNvCxnSpPr>
            <a:cxnSpLocks/>
          </p:cNvCxnSpPr>
          <p:nvPr/>
        </p:nvCxnSpPr>
        <p:spPr bwMode="auto">
          <a:xfrm>
            <a:off x="9174659" y="2987227"/>
            <a:ext cx="272649" cy="0"/>
          </a:xfrm>
          <a:prstGeom prst="line">
            <a:avLst/>
          </a:prstGeom>
          <a:noFill/>
          <a:ln w="28575" cap="flat" cmpd="sng" algn="ctr">
            <a:solidFill>
              <a:schemeClr val="accent4"/>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6784AF6-E998-4B06-9F8D-C9C8E0F7B8C4}"/>
              </a:ext>
            </a:extLst>
          </p:cNvPr>
          <p:cNvCxnSpPr>
            <a:cxnSpLocks/>
          </p:cNvCxnSpPr>
          <p:nvPr/>
        </p:nvCxnSpPr>
        <p:spPr bwMode="auto">
          <a:xfrm>
            <a:off x="9174659" y="3400884"/>
            <a:ext cx="272649" cy="0"/>
          </a:xfrm>
          <a:prstGeom prst="line">
            <a:avLst/>
          </a:prstGeom>
          <a:noFill/>
          <a:ln w="28575" cap="flat" cmpd="sng" algn="ctr">
            <a:solidFill>
              <a:schemeClr val="accent6"/>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9BD4FA0-DEF2-4DBF-89EE-B3AF336B79B2}"/>
              </a:ext>
            </a:extLst>
          </p:cNvPr>
          <p:cNvCxnSpPr>
            <a:cxnSpLocks/>
          </p:cNvCxnSpPr>
          <p:nvPr/>
        </p:nvCxnSpPr>
        <p:spPr bwMode="auto">
          <a:xfrm>
            <a:off x="9174659" y="3792770"/>
            <a:ext cx="272649" cy="0"/>
          </a:xfrm>
          <a:prstGeom prst="line">
            <a:avLst/>
          </a:prstGeom>
          <a:noFill/>
          <a:ln w="28575" cap="flat" cmpd="sng" algn="ctr">
            <a:solidFill>
              <a:schemeClr val="accent5"/>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54AE5F6-C123-4E01-B69C-540E248F5F10}"/>
              </a:ext>
            </a:extLst>
          </p:cNvPr>
          <p:cNvCxnSpPr>
            <a:cxnSpLocks/>
          </p:cNvCxnSpPr>
          <p:nvPr/>
        </p:nvCxnSpPr>
        <p:spPr bwMode="auto">
          <a:xfrm>
            <a:off x="9174659" y="4206427"/>
            <a:ext cx="272649" cy="0"/>
          </a:xfrm>
          <a:prstGeom prst="line">
            <a:avLst/>
          </a:prstGeom>
          <a:noFill/>
          <a:ln w="28575" cap="flat" cmpd="sng" algn="ctr">
            <a:solidFill>
              <a:schemeClr val="accent2"/>
            </a:solidFill>
            <a:prstDash val="solid"/>
            <a:round/>
            <a:headEnd type="none" w="med" len="med"/>
            <a:tailEnd type="none" w="med" len="med"/>
          </a:ln>
          <a:effectLst/>
        </p:spPr>
      </p:cxnSp>
      <p:grpSp>
        <p:nvGrpSpPr>
          <p:cNvPr id="14" name="Group 13">
            <a:extLst>
              <a:ext uri="{FF2B5EF4-FFF2-40B4-BE49-F238E27FC236}">
                <a16:creationId xmlns:a16="http://schemas.microsoft.com/office/drawing/2014/main" id="{9889D724-3563-41FB-9CBF-2EED2701F55D}"/>
              </a:ext>
            </a:extLst>
          </p:cNvPr>
          <p:cNvGrpSpPr/>
          <p:nvPr/>
        </p:nvGrpSpPr>
        <p:grpSpPr>
          <a:xfrm>
            <a:off x="1998931" y="5304354"/>
            <a:ext cx="5594300" cy="95549"/>
            <a:chOff x="3086100" y="4314825"/>
            <a:chExt cx="4648200" cy="114300"/>
          </a:xfrm>
        </p:grpSpPr>
        <p:grpSp>
          <p:nvGrpSpPr>
            <p:cNvPr id="7" name="Group 6">
              <a:extLst>
                <a:ext uri="{FF2B5EF4-FFF2-40B4-BE49-F238E27FC236}">
                  <a16:creationId xmlns:a16="http://schemas.microsoft.com/office/drawing/2014/main" id="{FC555E01-B25D-42FD-A01A-BDE6937C86E9}"/>
                </a:ext>
              </a:extLst>
            </p:cNvPr>
            <p:cNvGrpSpPr/>
            <p:nvPr/>
          </p:nvGrpSpPr>
          <p:grpSpPr>
            <a:xfrm>
              <a:off x="3086100" y="4314825"/>
              <a:ext cx="3124200" cy="114300"/>
              <a:chOff x="3086100" y="4314825"/>
              <a:chExt cx="3124200" cy="114300"/>
            </a:xfrm>
          </p:grpSpPr>
          <p:cxnSp>
            <p:nvCxnSpPr>
              <p:cNvPr id="6" name="Straight Connector 5">
                <a:extLst>
                  <a:ext uri="{FF2B5EF4-FFF2-40B4-BE49-F238E27FC236}">
                    <a16:creationId xmlns:a16="http://schemas.microsoft.com/office/drawing/2014/main" id="{CEDF6DB7-6E45-4C44-BC86-736BBC3BE5AD}"/>
                  </a:ext>
                </a:extLst>
              </p:cNvPr>
              <p:cNvCxnSpPr/>
              <p:nvPr/>
            </p:nvCxnSpPr>
            <p:spPr bwMode="auto">
              <a:xfrm>
                <a:off x="308610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08C50B3A-8277-4207-B3B9-879D6F86DC0F}"/>
                  </a:ext>
                </a:extLst>
              </p:cNvPr>
              <p:cNvCxnSpPr/>
              <p:nvPr/>
            </p:nvCxnSpPr>
            <p:spPr bwMode="auto">
              <a:xfrm>
                <a:off x="371094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CB38008-ABDD-452C-B27C-8053070EBD08}"/>
                  </a:ext>
                </a:extLst>
              </p:cNvPr>
              <p:cNvCxnSpPr/>
              <p:nvPr/>
            </p:nvCxnSpPr>
            <p:spPr bwMode="auto">
              <a:xfrm>
                <a:off x="433578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CCA58DA-E0BD-4648-8BB0-1A88584C20E4}"/>
                  </a:ext>
                </a:extLst>
              </p:cNvPr>
              <p:cNvCxnSpPr/>
              <p:nvPr/>
            </p:nvCxnSpPr>
            <p:spPr bwMode="auto">
              <a:xfrm>
                <a:off x="496062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EE262DD-2D8D-4F5C-96F4-0E7E27F64615}"/>
                  </a:ext>
                </a:extLst>
              </p:cNvPr>
              <p:cNvCxnSpPr/>
              <p:nvPr/>
            </p:nvCxnSpPr>
            <p:spPr bwMode="auto">
              <a:xfrm>
                <a:off x="558546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095534D-DB24-4B00-A940-0D34BF4E1345}"/>
                  </a:ext>
                </a:extLst>
              </p:cNvPr>
              <p:cNvCxnSpPr/>
              <p:nvPr/>
            </p:nvCxnSpPr>
            <p:spPr bwMode="auto">
              <a:xfrm>
                <a:off x="6210300" y="4314825"/>
                <a:ext cx="0" cy="114300"/>
              </a:xfrm>
              <a:prstGeom prst="line">
                <a:avLst/>
              </a:prstGeom>
              <a:noFill/>
              <a:ln w="28575" cap="flat" cmpd="sng" algn="ctr">
                <a:solidFill>
                  <a:schemeClr val="bg1"/>
                </a:solidFill>
                <a:prstDash val="solid"/>
                <a:round/>
                <a:headEnd type="none" w="med" len="med"/>
                <a:tailEnd type="none" w="med" len="med"/>
              </a:ln>
              <a:effectLst/>
            </p:spPr>
          </p:cxnSp>
        </p:grpSp>
        <p:cxnSp>
          <p:nvCxnSpPr>
            <p:cNvPr id="13" name="Straight Connector 12">
              <a:extLst>
                <a:ext uri="{FF2B5EF4-FFF2-40B4-BE49-F238E27FC236}">
                  <a16:creationId xmlns:a16="http://schemas.microsoft.com/office/drawing/2014/main" id="{86B20F22-ECEE-49EB-B1A8-52A9AC14CB4C}"/>
                </a:ext>
              </a:extLst>
            </p:cNvPr>
            <p:cNvCxnSpPr/>
            <p:nvPr/>
          </p:nvCxnSpPr>
          <p:spPr bwMode="auto">
            <a:xfrm>
              <a:off x="7734300" y="4314825"/>
              <a:ext cx="0" cy="114300"/>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DA5DD4EB-D913-4ABE-A879-917C13CAB65F}"/>
              </a:ext>
            </a:extLst>
          </p:cNvPr>
          <p:cNvSpPr txBox="1"/>
          <p:nvPr/>
        </p:nvSpPr>
        <p:spPr bwMode="auto">
          <a:xfrm rot="16200000">
            <a:off x="243398" y="3337161"/>
            <a:ext cx="1530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Toxicity Grade</a:t>
            </a:r>
          </a:p>
        </p:txBody>
      </p:sp>
      <p:sp>
        <p:nvSpPr>
          <p:cNvPr id="22" name="TextBox 21">
            <a:extLst>
              <a:ext uri="{FF2B5EF4-FFF2-40B4-BE49-F238E27FC236}">
                <a16:creationId xmlns:a16="http://schemas.microsoft.com/office/drawing/2014/main" id="{C03FFE14-D7CF-4FF0-9C2F-D9D667CC8ECC}"/>
              </a:ext>
            </a:extLst>
          </p:cNvPr>
          <p:cNvSpPr txBox="1"/>
          <p:nvPr/>
        </p:nvSpPr>
        <p:spPr bwMode="auto">
          <a:xfrm>
            <a:off x="3545552" y="5731727"/>
            <a:ext cx="28390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Duration of Treatment (Wk)</a:t>
            </a:r>
          </a:p>
        </p:txBody>
      </p:sp>
      <p:sp>
        <p:nvSpPr>
          <p:cNvPr id="21" name="TextBox 20">
            <a:extLst>
              <a:ext uri="{FF2B5EF4-FFF2-40B4-BE49-F238E27FC236}">
                <a16:creationId xmlns:a16="http://schemas.microsoft.com/office/drawing/2014/main" id="{99B19D6D-78EF-47C0-A66E-B1F4A4D5A99B}"/>
              </a:ext>
            </a:extLst>
          </p:cNvPr>
          <p:cNvSpPr txBox="1"/>
          <p:nvPr/>
        </p:nvSpPr>
        <p:spPr bwMode="auto">
          <a:xfrm>
            <a:off x="1816211" y="5365560"/>
            <a:ext cx="363092"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24" name="TextBox 23">
            <a:extLst>
              <a:ext uri="{FF2B5EF4-FFF2-40B4-BE49-F238E27FC236}">
                <a16:creationId xmlns:a16="http://schemas.microsoft.com/office/drawing/2014/main" id="{CBEB523E-D3C9-4EAE-A93E-38508BE1BAAB}"/>
              </a:ext>
            </a:extLst>
          </p:cNvPr>
          <p:cNvSpPr txBox="1"/>
          <p:nvPr/>
        </p:nvSpPr>
        <p:spPr bwMode="auto">
          <a:xfrm>
            <a:off x="2558307" y="5365560"/>
            <a:ext cx="363092"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5" name="TextBox 24">
            <a:extLst>
              <a:ext uri="{FF2B5EF4-FFF2-40B4-BE49-F238E27FC236}">
                <a16:creationId xmlns:a16="http://schemas.microsoft.com/office/drawing/2014/main" id="{BA4D3F40-3F54-4BB2-95DC-B94D315CAC98}"/>
              </a:ext>
            </a:extLst>
          </p:cNvPr>
          <p:cNvSpPr txBox="1"/>
          <p:nvPr/>
        </p:nvSpPr>
        <p:spPr bwMode="auto">
          <a:xfrm>
            <a:off x="3310921" y="5365560"/>
            <a:ext cx="363092"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26" name="TextBox 25">
            <a:extLst>
              <a:ext uri="{FF2B5EF4-FFF2-40B4-BE49-F238E27FC236}">
                <a16:creationId xmlns:a16="http://schemas.microsoft.com/office/drawing/2014/main" id="{1C38542B-C4E6-4DC9-8BB2-A31ED96F9B4B}"/>
              </a:ext>
            </a:extLst>
          </p:cNvPr>
          <p:cNvSpPr txBox="1"/>
          <p:nvPr/>
        </p:nvSpPr>
        <p:spPr bwMode="auto">
          <a:xfrm>
            <a:off x="4008281" y="5365560"/>
            <a:ext cx="503928"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7" name="TextBox 26">
            <a:extLst>
              <a:ext uri="{FF2B5EF4-FFF2-40B4-BE49-F238E27FC236}">
                <a16:creationId xmlns:a16="http://schemas.microsoft.com/office/drawing/2014/main" id="{F4C12628-EA78-4077-9ECE-22C4B59AD7E8}"/>
              </a:ext>
            </a:extLst>
          </p:cNvPr>
          <p:cNvSpPr txBox="1"/>
          <p:nvPr/>
        </p:nvSpPr>
        <p:spPr bwMode="auto">
          <a:xfrm>
            <a:off x="4740442" y="5365560"/>
            <a:ext cx="503928"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8" name="TextBox 27">
            <a:extLst>
              <a:ext uri="{FF2B5EF4-FFF2-40B4-BE49-F238E27FC236}">
                <a16:creationId xmlns:a16="http://schemas.microsoft.com/office/drawing/2014/main" id="{A1E19CB9-FE66-418E-8BB0-3F895F8289D3}"/>
              </a:ext>
            </a:extLst>
          </p:cNvPr>
          <p:cNvSpPr txBox="1"/>
          <p:nvPr/>
        </p:nvSpPr>
        <p:spPr bwMode="auto">
          <a:xfrm>
            <a:off x="5499249" y="5365560"/>
            <a:ext cx="503928"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29" name="TextBox 28">
            <a:extLst>
              <a:ext uri="{FF2B5EF4-FFF2-40B4-BE49-F238E27FC236}">
                <a16:creationId xmlns:a16="http://schemas.microsoft.com/office/drawing/2014/main" id="{3F33460D-9279-4D72-B110-501852E2C597}"/>
              </a:ext>
            </a:extLst>
          </p:cNvPr>
          <p:cNvSpPr txBox="1"/>
          <p:nvPr/>
        </p:nvSpPr>
        <p:spPr bwMode="auto">
          <a:xfrm>
            <a:off x="7336905" y="5365560"/>
            <a:ext cx="534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&gt;30</a:t>
            </a:r>
          </a:p>
        </p:txBody>
      </p:sp>
      <p:sp>
        <p:nvSpPr>
          <p:cNvPr id="38" name="Freeform: Shape 37">
            <a:extLst>
              <a:ext uri="{FF2B5EF4-FFF2-40B4-BE49-F238E27FC236}">
                <a16:creationId xmlns:a16="http://schemas.microsoft.com/office/drawing/2014/main" id="{0A9986AB-CB97-400D-BBF8-BF3EE6AE7E5E}"/>
              </a:ext>
            </a:extLst>
          </p:cNvPr>
          <p:cNvSpPr/>
          <p:nvPr/>
        </p:nvSpPr>
        <p:spPr bwMode="auto">
          <a:xfrm>
            <a:off x="2153326" y="3110894"/>
            <a:ext cx="2184205" cy="2195483"/>
          </a:xfrm>
          <a:custGeom>
            <a:avLst/>
            <a:gdLst>
              <a:gd name="connsiteX0" fmla="*/ 0 w 1822076"/>
              <a:gd name="connsiteY0" fmla="*/ 1828144 h 1834868"/>
              <a:gd name="connsiteX1" fmla="*/ 60511 w 1822076"/>
              <a:gd name="connsiteY1" fmla="*/ 1075109 h 1834868"/>
              <a:gd name="connsiteX2" fmla="*/ 174811 w 1822076"/>
              <a:gd name="connsiteY2" fmla="*/ 362415 h 1834868"/>
              <a:gd name="connsiteX3" fmla="*/ 369794 w 1822076"/>
              <a:gd name="connsiteY3" fmla="*/ 19515 h 1834868"/>
              <a:gd name="connsiteX4" fmla="*/ 564776 w 1822076"/>
              <a:gd name="connsiteY4" fmla="*/ 86750 h 1834868"/>
              <a:gd name="connsiteX5" fmla="*/ 732864 w 1822076"/>
              <a:gd name="connsiteY5" fmla="*/ 456544 h 1834868"/>
              <a:gd name="connsiteX6" fmla="*/ 934570 w 1822076"/>
              <a:gd name="connsiteY6" fmla="*/ 1014597 h 1834868"/>
              <a:gd name="connsiteX7" fmla="*/ 1156447 w 1822076"/>
              <a:gd name="connsiteY7" fmla="*/ 1424733 h 1834868"/>
              <a:gd name="connsiteX8" fmla="*/ 1371600 w 1822076"/>
              <a:gd name="connsiteY8" fmla="*/ 1666780 h 1834868"/>
              <a:gd name="connsiteX9" fmla="*/ 1586752 w 1822076"/>
              <a:gd name="connsiteY9" fmla="*/ 1781080 h 1834868"/>
              <a:gd name="connsiteX10" fmla="*/ 1822076 w 1822076"/>
              <a:gd name="connsiteY10" fmla="*/ 1834868 h 183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076" h="1834868">
                <a:moveTo>
                  <a:pt x="0" y="1828144"/>
                </a:moveTo>
                <a:cubicBezTo>
                  <a:pt x="15688" y="1573770"/>
                  <a:pt x="31376" y="1319397"/>
                  <a:pt x="60511" y="1075109"/>
                </a:cubicBezTo>
                <a:cubicBezTo>
                  <a:pt x="89646" y="830821"/>
                  <a:pt x="123264" y="538347"/>
                  <a:pt x="174811" y="362415"/>
                </a:cubicBezTo>
                <a:cubicBezTo>
                  <a:pt x="226358" y="186483"/>
                  <a:pt x="304800" y="65459"/>
                  <a:pt x="369794" y="19515"/>
                </a:cubicBezTo>
                <a:cubicBezTo>
                  <a:pt x="434788" y="-26429"/>
                  <a:pt x="504264" y="13912"/>
                  <a:pt x="564776" y="86750"/>
                </a:cubicBezTo>
                <a:cubicBezTo>
                  <a:pt x="625288" y="159588"/>
                  <a:pt x="671232" y="301903"/>
                  <a:pt x="732864" y="456544"/>
                </a:cubicBezTo>
                <a:cubicBezTo>
                  <a:pt x="794496" y="611185"/>
                  <a:pt x="863973" y="853232"/>
                  <a:pt x="934570" y="1014597"/>
                </a:cubicBezTo>
                <a:cubicBezTo>
                  <a:pt x="1005167" y="1175962"/>
                  <a:pt x="1083609" y="1316036"/>
                  <a:pt x="1156447" y="1424733"/>
                </a:cubicBezTo>
                <a:cubicBezTo>
                  <a:pt x="1229285" y="1533430"/>
                  <a:pt x="1299883" y="1607389"/>
                  <a:pt x="1371600" y="1666780"/>
                </a:cubicBezTo>
                <a:cubicBezTo>
                  <a:pt x="1443318" y="1726171"/>
                  <a:pt x="1511673" y="1753065"/>
                  <a:pt x="1586752" y="1781080"/>
                </a:cubicBezTo>
                <a:cubicBezTo>
                  <a:pt x="1661831" y="1809095"/>
                  <a:pt x="1741953" y="1821981"/>
                  <a:pt x="1822076" y="1834868"/>
                </a:cubicBez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0" name="Freeform: Shape 39">
            <a:extLst>
              <a:ext uri="{FF2B5EF4-FFF2-40B4-BE49-F238E27FC236}">
                <a16:creationId xmlns:a16="http://schemas.microsoft.com/office/drawing/2014/main" id="{6E1F83CC-C61E-430E-B78E-A3C870898070}"/>
              </a:ext>
            </a:extLst>
          </p:cNvPr>
          <p:cNvSpPr/>
          <p:nvPr/>
        </p:nvSpPr>
        <p:spPr bwMode="auto">
          <a:xfrm>
            <a:off x="2943598" y="4181582"/>
            <a:ext cx="5852651" cy="1116702"/>
          </a:xfrm>
          <a:custGeom>
            <a:avLst/>
            <a:gdLst>
              <a:gd name="connsiteX0" fmla="*/ 0 w 4881283"/>
              <a:gd name="connsiteY0" fmla="*/ 927847 h 927847"/>
              <a:gd name="connsiteX1" fmla="*/ 40342 w 4881283"/>
              <a:gd name="connsiteY1" fmla="*/ 625289 h 927847"/>
              <a:gd name="connsiteX2" fmla="*/ 154642 w 4881283"/>
              <a:gd name="connsiteY2" fmla="*/ 262218 h 927847"/>
              <a:gd name="connsiteX3" fmla="*/ 309283 w 4881283"/>
              <a:gd name="connsiteY3" fmla="*/ 67236 h 927847"/>
              <a:gd name="connsiteX4" fmla="*/ 443753 w 4881283"/>
              <a:gd name="connsiteY4" fmla="*/ 33618 h 927847"/>
              <a:gd name="connsiteX5" fmla="*/ 1008530 w 4881283"/>
              <a:gd name="connsiteY5" fmla="*/ 26894 h 927847"/>
              <a:gd name="connsiteX6" fmla="*/ 4881283 w 4881283"/>
              <a:gd name="connsiteY6" fmla="*/ 0 h 927847"/>
              <a:gd name="connsiteX0" fmla="*/ 0 w 4881283"/>
              <a:gd name="connsiteY0" fmla="*/ 927847 h 927847"/>
              <a:gd name="connsiteX1" fmla="*/ 40342 w 4881283"/>
              <a:gd name="connsiteY1" fmla="*/ 625289 h 927847"/>
              <a:gd name="connsiteX2" fmla="*/ 154642 w 4881283"/>
              <a:gd name="connsiteY2" fmla="*/ 262218 h 927847"/>
              <a:gd name="connsiteX3" fmla="*/ 289113 w 4881283"/>
              <a:gd name="connsiteY3" fmla="*/ 94130 h 927847"/>
              <a:gd name="connsiteX4" fmla="*/ 443753 w 4881283"/>
              <a:gd name="connsiteY4" fmla="*/ 33618 h 927847"/>
              <a:gd name="connsiteX5" fmla="*/ 1008530 w 4881283"/>
              <a:gd name="connsiteY5" fmla="*/ 26894 h 927847"/>
              <a:gd name="connsiteX6" fmla="*/ 4881283 w 4881283"/>
              <a:gd name="connsiteY6" fmla="*/ 0 h 927847"/>
              <a:gd name="connsiteX0" fmla="*/ 0 w 4881283"/>
              <a:gd name="connsiteY0" fmla="*/ 927847 h 927847"/>
              <a:gd name="connsiteX1" fmla="*/ 40342 w 4881283"/>
              <a:gd name="connsiteY1" fmla="*/ 625289 h 927847"/>
              <a:gd name="connsiteX2" fmla="*/ 154642 w 4881283"/>
              <a:gd name="connsiteY2" fmla="*/ 262218 h 927847"/>
              <a:gd name="connsiteX3" fmla="*/ 289113 w 4881283"/>
              <a:gd name="connsiteY3" fmla="*/ 94130 h 927847"/>
              <a:gd name="connsiteX4" fmla="*/ 524435 w 4881283"/>
              <a:gd name="connsiteY4" fmla="*/ 33618 h 927847"/>
              <a:gd name="connsiteX5" fmla="*/ 1008530 w 4881283"/>
              <a:gd name="connsiteY5" fmla="*/ 26894 h 927847"/>
              <a:gd name="connsiteX6" fmla="*/ 4881283 w 4881283"/>
              <a:gd name="connsiteY6" fmla="*/ 0 h 92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1283" h="927847">
                <a:moveTo>
                  <a:pt x="0" y="927847"/>
                </a:moveTo>
                <a:cubicBezTo>
                  <a:pt x="7284" y="832037"/>
                  <a:pt x="14568" y="736227"/>
                  <a:pt x="40342" y="625289"/>
                </a:cubicBezTo>
                <a:cubicBezTo>
                  <a:pt x="66116" y="514351"/>
                  <a:pt x="113180" y="350745"/>
                  <a:pt x="154642" y="262218"/>
                </a:cubicBezTo>
                <a:cubicBezTo>
                  <a:pt x="196104" y="173691"/>
                  <a:pt x="227481" y="132230"/>
                  <a:pt x="289113" y="94130"/>
                </a:cubicBezTo>
                <a:cubicBezTo>
                  <a:pt x="350745" y="56030"/>
                  <a:pt x="404532" y="44824"/>
                  <a:pt x="524435" y="33618"/>
                </a:cubicBezTo>
                <a:cubicBezTo>
                  <a:pt x="644338" y="22412"/>
                  <a:pt x="1008530" y="26894"/>
                  <a:pt x="1008530" y="26894"/>
                </a:cubicBezTo>
                <a:lnTo>
                  <a:pt x="4881283"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1" name="Freeform: Shape 40">
            <a:extLst>
              <a:ext uri="{FF2B5EF4-FFF2-40B4-BE49-F238E27FC236}">
                <a16:creationId xmlns:a16="http://schemas.microsoft.com/office/drawing/2014/main" id="{D98E4176-5F61-48D2-A1D5-BF8E0059BB04}"/>
              </a:ext>
            </a:extLst>
          </p:cNvPr>
          <p:cNvSpPr/>
          <p:nvPr/>
        </p:nvSpPr>
        <p:spPr bwMode="auto">
          <a:xfrm>
            <a:off x="6854159" y="4234453"/>
            <a:ext cx="1958275" cy="991003"/>
          </a:xfrm>
          <a:custGeom>
            <a:avLst/>
            <a:gdLst>
              <a:gd name="connsiteX0" fmla="*/ 0 w 1627094"/>
              <a:gd name="connsiteY0" fmla="*/ 844420 h 844420"/>
              <a:gd name="connsiteX1" fmla="*/ 94129 w 1627094"/>
              <a:gd name="connsiteY1" fmla="*/ 461178 h 844420"/>
              <a:gd name="connsiteX2" fmla="*/ 235323 w 1627094"/>
              <a:gd name="connsiteY2" fmla="*/ 138449 h 844420"/>
              <a:gd name="connsiteX3" fmla="*/ 369794 w 1627094"/>
              <a:gd name="connsiteY3" fmla="*/ 24149 h 844420"/>
              <a:gd name="connsiteX4" fmla="*/ 490817 w 1627094"/>
              <a:gd name="connsiteY4" fmla="*/ 30873 h 844420"/>
              <a:gd name="connsiteX5" fmla="*/ 1627094 w 1627094"/>
              <a:gd name="connsiteY5" fmla="*/ 346878 h 844420"/>
              <a:gd name="connsiteX0" fmla="*/ 0 w 1627094"/>
              <a:gd name="connsiteY0" fmla="*/ 820572 h 820572"/>
              <a:gd name="connsiteX1" fmla="*/ 94129 w 1627094"/>
              <a:gd name="connsiteY1" fmla="*/ 437330 h 820572"/>
              <a:gd name="connsiteX2" fmla="*/ 235323 w 1627094"/>
              <a:gd name="connsiteY2" fmla="*/ 114601 h 820572"/>
              <a:gd name="connsiteX3" fmla="*/ 369794 w 1627094"/>
              <a:gd name="connsiteY3" fmla="*/ 301 h 820572"/>
              <a:gd name="connsiteX4" fmla="*/ 927847 w 1627094"/>
              <a:gd name="connsiteY4" fmla="*/ 141495 h 820572"/>
              <a:gd name="connsiteX5" fmla="*/ 1627094 w 1627094"/>
              <a:gd name="connsiteY5" fmla="*/ 323030 h 820572"/>
              <a:gd name="connsiteX0" fmla="*/ 0 w 1627094"/>
              <a:gd name="connsiteY0" fmla="*/ 820572 h 820572"/>
              <a:gd name="connsiteX1" fmla="*/ 94129 w 1627094"/>
              <a:gd name="connsiteY1" fmla="*/ 437330 h 820572"/>
              <a:gd name="connsiteX2" fmla="*/ 235323 w 1627094"/>
              <a:gd name="connsiteY2" fmla="*/ 114601 h 820572"/>
              <a:gd name="connsiteX3" fmla="*/ 369794 w 1627094"/>
              <a:gd name="connsiteY3" fmla="*/ 301 h 820572"/>
              <a:gd name="connsiteX4" fmla="*/ 927847 w 1627094"/>
              <a:gd name="connsiteY4" fmla="*/ 141495 h 820572"/>
              <a:gd name="connsiteX5" fmla="*/ 1627094 w 1627094"/>
              <a:gd name="connsiteY5" fmla="*/ 323030 h 820572"/>
              <a:gd name="connsiteX0" fmla="*/ 0 w 1627094"/>
              <a:gd name="connsiteY0" fmla="*/ 820572 h 820572"/>
              <a:gd name="connsiteX1" fmla="*/ 94129 w 1627094"/>
              <a:gd name="connsiteY1" fmla="*/ 437330 h 820572"/>
              <a:gd name="connsiteX2" fmla="*/ 235323 w 1627094"/>
              <a:gd name="connsiteY2" fmla="*/ 114601 h 820572"/>
              <a:gd name="connsiteX3" fmla="*/ 369794 w 1627094"/>
              <a:gd name="connsiteY3" fmla="*/ 301 h 820572"/>
              <a:gd name="connsiteX4" fmla="*/ 927847 w 1627094"/>
              <a:gd name="connsiteY4" fmla="*/ 141495 h 820572"/>
              <a:gd name="connsiteX5" fmla="*/ 1627094 w 1627094"/>
              <a:gd name="connsiteY5" fmla="*/ 323030 h 820572"/>
              <a:gd name="connsiteX0" fmla="*/ 0 w 1627094"/>
              <a:gd name="connsiteY0" fmla="*/ 833965 h 833965"/>
              <a:gd name="connsiteX1" fmla="*/ 94129 w 1627094"/>
              <a:gd name="connsiteY1" fmla="*/ 450723 h 833965"/>
              <a:gd name="connsiteX2" fmla="*/ 235323 w 1627094"/>
              <a:gd name="connsiteY2" fmla="*/ 127994 h 833965"/>
              <a:gd name="connsiteX3" fmla="*/ 437029 w 1627094"/>
              <a:gd name="connsiteY3" fmla="*/ 246 h 833965"/>
              <a:gd name="connsiteX4" fmla="*/ 927847 w 1627094"/>
              <a:gd name="connsiteY4" fmla="*/ 154888 h 833965"/>
              <a:gd name="connsiteX5" fmla="*/ 1627094 w 1627094"/>
              <a:gd name="connsiteY5" fmla="*/ 336423 h 833965"/>
              <a:gd name="connsiteX0" fmla="*/ 0 w 1627094"/>
              <a:gd name="connsiteY0" fmla="*/ 836542 h 836542"/>
              <a:gd name="connsiteX1" fmla="*/ 94129 w 1627094"/>
              <a:gd name="connsiteY1" fmla="*/ 453300 h 836542"/>
              <a:gd name="connsiteX2" fmla="*/ 235323 w 1627094"/>
              <a:gd name="connsiteY2" fmla="*/ 130571 h 836542"/>
              <a:gd name="connsiteX3" fmla="*/ 437029 w 1627094"/>
              <a:gd name="connsiteY3" fmla="*/ 2823 h 836542"/>
              <a:gd name="connsiteX4" fmla="*/ 927847 w 1627094"/>
              <a:gd name="connsiteY4" fmla="*/ 157465 h 836542"/>
              <a:gd name="connsiteX5" fmla="*/ 1627094 w 1627094"/>
              <a:gd name="connsiteY5" fmla="*/ 339000 h 836542"/>
              <a:gd name="connsiteX0" fmla="*/ 0 w 1627094"/>
              <a:gd name="connsiteY0" fmla="*/ 823406 h 823406"/>
              <a:gd name="connsiteX1" fmla="*/ 94129 w 1627094"/>
              <a:gd name="connsiteY1" fmla="*/ 440164 h 823406"/>
              <a:gd name="connsiteX2" fmla="*/ 235323 w 1627094"/>
              <a:gd name="connsiteY2" fmla="*/ 117435 h 823406"/>
              <a:gd name="connsiteX3" fmla="*/ 410134 w 1627094"/>
              <a:gd name="connsiteY3" fmla="*/ 3134 h 823406"/>
              <a:gd name="connsiteX4" fmla="*/ 927847 w 1627094"/>
              <a:gd name="connsiteY4" fmla="*/ 144329 h 823406"/>
              <a:gd name="connsiteX5" fmla="*/ 1627094 w 1627094"/>
              <a:gd name="connsiteY5" fmla="*/ 325864 h 823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7094" h="823406">
                <a:moveTo>
                  <a:pt x="0" y="823406"/>
                </a:moveTo>
                <a:cubicBezTo>
                  <a:pt x="27454" y="690616"/>
                  <a:pt x="54908" y="557826"/>
                  <a:pt x="94129" y="440164"/>
                </a:cubicBezTo>
                <a:cubicBezTo>
                  <a:pt x="133350" y="322502"/>
                  <a:pt x="182655" y="190273"/>
                  <a:pt x="235323" y="117435"/>
                </a:cubicBezTo>
                <a:cubicBezTo>
                  <a:pt x="287991" y="44597"/>
                  <a:pt x="308160" y="25546"/>
                  <a:pt x="410134" y="3134"/>
                </a:cubicBezTo>
                <a:cubicBezTo>
                  <a:pt x="512108" y="-19278"/>
                  <a:pt x="718297" y="83818"/>
                  <a:pt x="927847" y="144329"/>
                </a:cubicBezTo>
                <a:cubicBezTo>
                  <a:pt x="1144121" y="218287"/>
                  <a:pt x="1163730" y="194755"/>
                  <a:pt x="1627094" y="325864"/>
                </a:cubicBez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2" name="Freeform: Shape 41">
            <a:extLst>
              <a:ext uri="{FF2B5EF4-FFF2-40B4-BE49-F238E27FC236}">
                <a16:creationId xmlns:a16="http://schemas.microsoft.com/office/drawing/2014/main" id="{C9C3F43F-BD99-4836-BEEF-281F337E1C7B}"/>
              </a:ext>
            </a:extLst>
          </p:cNvPr>
          <p:cNvSpPr/>
          <p:nvPr/>
        </p:nvSpPr>
        <p:spPr bwMode="auto">
          <a:xfrm>
            <a:off x="2945701" y="4732742"/>
            <a:ext cx="3091161" cy="581727"/>
          </a:xfrm>
          <a:custGeom>
            <a:avLst/>
            <a:gdLst>
              <a:gd name="connsiteX0" fmla="*/ 0 w 2568388"/>
              <a:gd name="connsiteY0" fmla="*/ 463176 h 483346"/>
              <a:gd name="connsiteX1" fmla="*/ 60512 w 2568388"/>
              <a:gd name="connsiteY1" fmla="*/ 261470 h 483346"/>
              <a:gd name="connsiteX2" fmla="*/ 181535 w 2568388"/>
              <a:gd name="connsiteY2" fmla="*/ 86658 h 483346"/>
              <a:gd name="connsiteX3" fmla="*/ 349623 w 2568388"/>
              <a:gd name="connsiteY3" fmla="*/ 5976 h 483346"/>
              <a:gd name="connsiteX4" fmla="*/ 1028700 w 2568388"/>
              <a:gd name="connsiteY4" fmla="*/ 5976 h 483346"/>
              <a:gd name="connsiteX5" fmla="*/ 1949823 w 2568388"/>
              <a:gd name="connsiteY5" fmla="*/ 12699 h 483346"/>
              <a:gd name="connsiteX6" fmla="*/ 2259106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181535 w 2568388"/>
              <a:gd name="connsiteY2" fmla="*/ 86658 h 483346"/>
              <a:gd name="connsiteX3" fmla="*/ 470647 w 2568388"/>
              <a:gd name="connsiteY3" fmla="*/ 5976 h 483346"/>
              <a:gd name="connsiteX4" fmla="*/ 1028700 w 2568388"/>
              <a:gd name="connsiteY4" fmla="*/ 5976 h 483346"/>
              <a:gd name="connsiteX5" fmla="*/ 1949823 w 2568388"/>
              <a:gd name="connsiteY5" fmla="*/ 12699 h 483346"/>
              <a:gd name="connsiteX6" fmla="*/ 2259106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201705 w 2568388"/>
              <a:gd name="connsiteY2" fmla="*/ 86658 h 483346"/>
              <a:gd name="connsiteX3" fmla="*/ 470647 w 2568388"/>
              <a:gd name="connsiteY3" fmla="*/ 5976 h 483346"/>
              <a:gd name="connsiteX4" fmla="*/ 1028700 w 2568388"/>
              <a:gd name="connsiteY4" fmla="*/ 5976 h 483346"/>
              <a:gd name="connsiteX5" fmla="*/ 1949823 w 2568388"/>
              <a:gd name="connsiteY5" fmla="*/ 12699 h 483346"/>
              <a:gd name="connsiteX6" fmla="*/ 2259106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201705 w 2568388"/>
              <a:gd name="connsiteY2" fmla="*/ 86658 h 483346"/>
              <a:gd name="connsiteX3" fmla="*/ 470647 w 2568388"/>
              <a:gd name="connsiteY3" fmla="*/ 5976 h 483346"/>
              <a:gd name="connsiteX4" fmla="*/ 1028700 w 2568388"/>
              <a:gd name="connsiteY4" fmla="*/ 5976 h 483346"/>
              <a:gd name="connsiteX5" fmla="*/ 1949823 w 2568388"/>
              <a:gd name="connsiteY5" fmla="*/ 12699 h 483346"/>
              <a:gd name="connsiteX6" fmla="*/ 2232212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201705 w 2568388"/>
              <a:gd name="connsiteY2" fmla="*/ 86658 h 483346"/>
              <a:gd name="connsiteX3" fmla="*/ 470647 w 2568388"/>
              <a:gd name="connsiteY3" fmla="*/ 5976 h 483346"/>
              <a:gd name="connsiteX4" fmla="*/ 1028700 w 2568388"/>
              <a:gd name="connsiteY4" fmla="*/ 5976 h 483346"/>
              <a:gd name="connsiteX5" fmla="*/ 1902758 w 2568388"/>
              <a:gd name="connsiteY5" fmla="*/ 5976 h 483346"/>
              <a:gd name="connsiteX6" fmla="*/ 2232212 w 2568388"/>
              <a:gd name="connsiteY6" fmla="*/ 59764 h 483346"/>
              <a:gd name="connsiteX7" fmla="*/ 2467535 w 2568388"/>
              <a:gd name="connsiteY7" fmla="*/ 268193 h 483346"/>
              <a:gd name="connsiteX8" fmla="*/ 2568388 w 2568388"/>
              <a:gd name="connsiteY8" fmla="*/ 483346 h 48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8388" h="483346">
                <a:moveTo>
                  <a:pt x="0" y="463176"/>
                </a:moveTo>
                <a:cubicBezTo>
                  <a:pt x="15128" y="393699"/>
                  <a:pt x="26894" y="324223"/>
                  <a:pt x="60512" y="261470"/>
                </a:cubicBezTo>
                <a:cubicBezTo>
                  <a:pt x="94130" y="198717"/>
                  <a:pt x="133349" y="129240"/>
                  <a:pt x="201705" y="86658"/>
                </a:cubicBezTo>
                <a:cubicBezTo>
                  <a:pt x="270061" y="44076"/>
                  <a:pt x="332815" y="19423"/>
                  <a:pt x="470647" y="5976"/>
                </a:cubicBezTo>
                <a:cubicBezTo>
                  <a:pt x="608480" y="-7471"/>
                  <a:pt x="1028700" y="5976"/>
                  <a:pt x="1028700" y="5976"/>
                </a:cubicBezTo>
                <a:lnTo>
                  <a:pt x="1902758" y="5976"/>
                </a:lnTo>
                <a:cubicBezTo>
                  <a:pt x="2107826" y="14941"/>
                  <a:pt x="2138083" y="16061"/>
                  <a:pt x="2232212" y="59764"/>
                </a:cubicBezTo>
                <a:cubicBezTo>
                  <a:pt x="2326341" y="103467"/>
                  <a:pt x="2415988" y="197596"/>
                  <a:pt x="2467535" y="268193"/>
                </a:cubicBezTo>
                <a:cubicBezTo>
                  <a:pt x="2519082" y="338790"/>
                  <a:pt x="2543735" y="411068"/>
                  <a:pt x="2568388" y="483346"/>
                </a:cubicBez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3" name="Freeform: Shape 42">
            <a:extLst>
              <a:ext uri="{FF2B5EF4-FFF2-40B4-BE49-F238E27FC236}">
                <a16:creationId xmlns:a16="http://schemas.microsoft.com/office/drawing/2014/main" id="{12F94EF2-2520-498A-9E20-D289A1AB4173}"/>
              </a:ext>
            </a:extLst>
          </p:cNvPr>
          <p:cNvSpPr/>
          <p:nvPr/>
        </p:nvSpPr>
        <p:spPr bwMode="auto">
          <a:xfrm>
            <a:off x="1901827" y="4599094"/>
            <a:ext cx="930585" cy="707282"/>
          </a:xfrm>
          <a:custGeom>
            <a:avLst/>
            <a:gdLst>
              <a:gd name="connsiteX0" fmla="*/ 0 w 773206"/>
              <a:gd name="connsiteY0" fmla="*/ 580494 h 587218"/>
              <a:gd name="connsiteX1" fmla="*/ 73958 w 773206"/>
              <a:gd name="connsiteY1" fmla="*/ 325000 h 587218"/>
              <a:gd name="connsiteX2" fmla="*/ 181535 w 773206"/>
              <a:gd name="connsiteY2" fmla="*/ 82953 h 587218"/>
              <a:gd name="connsiteX3" fmla="*/ 322729 w 773206"/>
              <a:gd name="connsiteY3" fmla="*/ 2271 h 587218"/>
              <a:gd name="connsiteX4" fmla="*/ 457200 w 773206"/>
              <a:gd name="connsiteY4" fmla="*/ 42612 h 587218"/>
              <a:gd name="connsiteX5" fmla="*/ 611841 w 773206"/>
              <a:gd name="connsiteY5" fmla="*/ 244318 h 587218"/>
              <a:gd name="connsiteX6" fmla="*/ 773206 w 773206"/>
              <a:gd name="connsiteY6" fmla="*/ 587218 h 587218"/>
              <a:gd name="connsiteX0" fmla="*/ 0 w 773206"/>
              <a:gd name="connsiteY0" fmla="*/ 580943 h 587667"/>
              <a:gd name="connsiteX1" fmla="*/ 73958 w 773206"/>
              <a:gd name="connsiteY1" fmla="*/ 325449 h 587667"/>
              <a:gd name="connsiteX2" fmla="*/ 194982 w 773206"/>
              <a:gd name="connsiteY2" fmla="*/ 90125 h 587667"/>
              <a:gd name="connsiteX3" fmla="*/ 322729 w 773206"/>
              <a:gd name="connsiteY3" fmla="*/ 2720 h 587667"/>
              <a:gd name="connsiteX4" fmla="*/ 457200 w 773206"/>
              <a:gd name="connsiteY4" fmla="*/ 43061 h 587667"/>
              <a:gd name="connsiteX5" fmla="*/ 611841 w 773206"/>
              <a:gd name="connsiteY5" fmla="*/ 244767 h 587667"/>
              <a:gd name="connsiteX6" fmla="*/ 773206 w 773206"/>
              <a:gd name="connsiteY6" fmla="*/ 587667 h 587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206" h="587667">
                <a:moveTo>
                  <a:pt x="0" y="580943"/>
                </a:moveTo>
                <a:cubicBezTo>
                  <a:pt x="21851" y="494657"/>
                  <a:pt x="41461" y="407252"/>
                  <a:pt x="73958" y="325449"/>
                </a:cubicBezTo>
                <a:cubicBezTo>
                  <a:pt x="106455" y="243646"/>
                  <a:pt x="153520" y="143913"/>
                  <a:pt x="194982" y="90125"/>
                </a:cubicBezTo>
                <a:cubicBezTo>
                  <a:pt x="236444" y="36337"/>
                  <a:pt x="279026" y="10564"/>
                  <a:pt x="322729" y="2720"/>
                </a:cubicBezTo>
                <a:cubicBezTo>
                  <a:pt x="366432" y="-5124"/>
                  <a:pt x="409015" y="2720"/>
                  <a:pt x="457200" y="43061"/>
                </a:cubicBezTo>
                <a:cubicBezTo>
                  <a:pt x="505385" y="83402"/>
                  <a:pt x="559173" y="153999"/>
                  <a:pt x="611841" y="244767"/>
                </a:cubicBezTo>
                <a:cubicBezTo>
                  <a:pt x="664509" y="335535"/>
                  <a:pt x="718857" y="461601"/>
                  <a:pt x="773206" y="587667"/>
                </a:cubicBez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4" name="Freeform: Shape 43">
            <a:extLst>
              <a:ext uri="{FF2B5EF4-FFF2-40B4-BE49-F238E27FC236}">
                <a16:creationId xmlns:a16="http://schemas.microsoft.com/office/drawing/2014/main" id="{2794BFB5-E3A6-4021-A35E-279CF8315BB3}"/>
              </a:ext>
            </a:extLst>
          </p:cNvPr>
          <p:cNvSpPr/>
          <p:nvPr/>
        </p:nvSpPr>
        <p:spPr bwMode="auto">
          <a:xfrm>
            <a:off x="4340886" y="3107145"/>
            <a:ext cx="2391891" cy="2199232"/>
          </a:xfrm>
          <a:custGeom>
            <a:avLst/>
            <a:gdLst>
              <a:gd name="connsiteX0" fmla="*/ 0 w 1983441"/>
              <a:gd name="connsiteY0" fmla="*/ 1815373 h 1840366"/>
              <a:gd name="connsiteX1" fmla="*/ 33617 w 1983441"/>
              <a:gd name="connsiteY1" fmla="*/ 1075785 h 1840366"/>
              <a:gd name="connsiteX2" fmla="*/ 127747 w 1983441"/>
              <a:gd name="connsiteY2" fmla="*/ 437050 h 1840366"/>
              <a:gd name="connsiteX3" fmla="*/ 248770 w 1983441"/>
              <a:gd name="connsiteY3" fmla="*/ 80703 h 1840366"/>
              <a:gd name="connsiteX4" fmla="*/ 389964 w 1983441"/>
              <a:gd name="connsiteY4" fmla="*/ 6744 h 1840366"/>
              <a:gd name="connsiteX5" fmla="*/ 537882 w 1983441"/>
              <a:gd name="connsiteY5" fmla="*/ 100873 h 1840366"/>
              <a:gd name="connsiteX6" fmla="*/ 900952 w 1983441"/>
              <a:gd name="connsiteY6" fmla="*/ 867356 h 1840366"/>
              <a:gd name="connsiteX7" fmla="*/ 1176617 w 1983441"/>
              <a:gd name="connsiteY7" fmla="*/ 1364897 h 1840366"/>
              <a:gd name="connsiteX8" fmla="*/ 1506070 w 1983441"/>
              <a:gd name="connsiteY8" fmla="*/ 1687626 h 1840366"/>
              <a:gd name="connsiteX9" fmla="*/ 1815352 w 1983441"/>
              <a:gd name="connsiteY9" fmla="*/ 1822097 h 1840366"/>
              <a:gd name="connsiteX10" fmla="*/ 1983441 w 1983441"/>
              <a:gd name="connsiteY10" fmla="*/ 1835544 h 1840366"/>
              <a:gd name="connsiteX0" fmla="*/ 0 w 1983441"/>
              <a:gd name="connsiteY0" fmla="*/ 1818976 h 1843969"/>
              <a:gd name="connsiteX1" fmla="*/ 33617 w 1983441"/>
              <a:gd name="connsiteY1" fmla="*/ 1079388 h 1843969"/>
              <a:gd name="connsiteX2" fmla="*/ 127747 w 1983441"/>
              <a:gd name="connsiteY2" fmla="*/ 440653 h 1843969"/>
              <a:gd name="connsiteX3" fmla="*/ 248770 w 1983441"/>
              <a:gd name="connsiteY3" fmla="*/ 84306 h 1843969"/>
              <a:gd name="connsiteX4" fmla="*/ 389964 w 1983441"/>
              <a:gd name="connsiteY4" fmla="*/ 10347 h 1843969"/>
              <a:gd name="connsiteX5" fmla="*/ 618565 w 1983441"/>
              <a:gd name="connsiteY5" fmla="*/ 252393 h 1843969"/>
              <a:gd name="connsiteX6" fmla="*/ 900952 w 1983441"/>
              <a:gd name="connsiteY6" fmla="*/ 870959 h 1843969"/>
              <a:gd name="connsiteX7" fmla="*/ 1176617 w 1983441"/>
              <a:gd name="connsiteY7" fmla="*/ 1368500 h 1843969"/>
              <a:gd name="connsiteX8" fmla="*/ 1506070 w 1983441"/>
              <a:gd name="connsiteY8" fmla="*/ 1691229 h 1843969"/>
              <a:gd name="connsiteX9" fmla="*/ 1815352 w 1983441"/>
              <a:gd name="connsiteY9" fmla="*/ 1825700 h 1843969"/>
              <a:gd name="connsiteX10" fmla="*/ 1983441 w 1983441"/>
              <a:gd name="connsiteY10" fmla="*/ 1839147 h 1843969"/>
              <a:gd name="connsiteX0" fmla="*/ 0 w 1983441"/>
              <a:gd name="connsiteY0" fmla="*/ 1813211 h 1838204"/>
              <a:gd name="connsiteX1" fmla="*/ 33617 w 1983441"/>
              <a:gd name="connsiteY1" fmla="*/ 1073623 h 1838204"/>
              <a:gd name="connsiteX2" fmla="*/ 127747 w 1983441"/>
              <a:gd name="connsiteY2" fmla="*/ 434888 h 1838204"/>
              <a:gd name="connsiteX3" fmla="*/ 248770 w 1983441"/>
              <a:gd name="connsiteY3" fmla="*/ 78541 h 1838204"/>
              <a:gd name="connsiteX4" fmla="*/ 423582 w 1983441"/>
              <a:gd name="connsiteY4" fmla="*/ 11306 h 1838204"/>
              <a:gd name="connsiteX5" fmla="*/ 618565 w 1983441"/>
              <a:gd name="connsiteY5" fmla="*/ 246628 h 1838204"/>
              <a:gd name="connsiteX6" fmla="*/ 900952 w 1983441"/>
              <a:gd name="connsiteY6" fmla="*/ 865194 h 1838204"/>
              <a:gd name="connsiteX7" fmla="*/ 1176617 w 1983441"/>
              <a:gd name="connsiteY7" fmla="*/ 1362735 h 1838204"/>
              <a:gd name="connsiteX8" fmla="*/ 1506070 w 1983441"/>
              <a:gd name="connsiteY8" fmla="*/ 1685464 h 1838204"/>
              <a:gd name="connsiteX9" fmla="*/ 1815352 w 1983441"/>
              <a:gd name="connsiteY9" fmla="*/ 1819935 h 1838204"/>
              <a:gd name="connsiteX10" fmla="*/ 1983441 w 1983441"/>
              <a:gd name="connsiteY10" fmla="*/ 1833382 h 183820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76617 w 1983441"/>
              <a:gd name="connsiteY7" fmla="*/ 1356655 h 1832124"/>
              <a:gd name="connsiteX8" fmla="*/ 1506070 w 1983441"/>
              <a:gd name="connsiteY8" fmla="*/ 1679384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76617 w 1983441"/>
              <a:gd name="connsiteY7" fmla="*/ 1356655 h 1832124"/>
              <a:gd name="connsiteX8" fmla="*/ 1506070 w 1983441"/>
              <a:gd name="connsiteY8" fmla="*/ 1679384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96787 w 1983441"/>
              <a:gd name="connsiteY7" fmla="*/ 1343208 h 1832124"/>
              <a:gd name="connsiteX8" fmla="*/ 1506070 w 1983441"/>
              <a:gd name="connsiteY8" fmla="*/ 1679384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7675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7675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7675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7378"/>
              <a:gd name="connsiteY0" fmla="*/ 1830813 h 1832124"/>
              <a:gd name="connsiteX1" fmla="*/ 37554 w 1987378"/>
              <a:gd name="connsiteY1" fmla="*/ 1067543 h 1832124"/>
              <a:gd name="connsiteX2" fmla="*/ 131684 w 1987378"/>
              <a:gd name="connsiteY2" fmla="*/ 428808 h 1832124"/>
              <a:gd name="connsiteX3" fmla="*/ 239260 w 1987378"/>
              <a:gd name="connsiteY3" fmla="*/ 106079 h 1832124"/>
              <a:gd name="connsiteX4" fmla="*/ 427519 w 1987378"/>
              <a:gd name="connsiteY4" fmla="*/ 5226 h 1832124"/>
              <a:gd name="connsiteX5" fmla="*/ 622502 w 1987378"/>
              <a:gd name="connsiteY5" fmla="*/ 240548 h 1832124"/>
              <a:gd name="connsiteX6" fmla="*/ 911612 w 1987378"/>
              <a:gd name="connsiteY6" fmla="*/ 859114 h 1832124"/>
              <a:gd name="connsiteX7" fmla="*/ 1200724 w 1987378"/>
              <a:gd name="connsiteY7" fmla="*/ 1343208 h 1832124"/>
              <a:gd name="connsiteX8" fmla="*/ 1510007 w 1987378"/>
              <a:gd name="connsiteY8" fmla="*/ 1672661 h 1832124"/>
              <a:gd name="connsiteX9" fmla="*/ 1819289 w 1987378"/>
              <a:gd name="connsiteY9" fmla="*/ 1813855 h 1832124"/>
              <a:gd name="connsiteX10" fmla="*/ 1987378 w 1987378"/>
              <a:gd name="connsiteY10" fmla="*/ 1827302 h 18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7378" h="1832124">
                <a:moveTo>
                  <a:pt x="0" y="1830813"/>
                </a:moveTo>
                <a:cubicBezTo>
                  <a:pt x="6163" y="1575879"/>
                  <a:pt x="15607" y="1301210"/>
                  <a:pt x="37554" y="1067543"/>
                </a:cubicBezTo>
                <a:cubicBezTo>
                  <a:pt x="59501" y="833876"/>
                  <a:pt x="98066" y="589052"/>
                  <a:pt x="131684" y="428808"/>
                </a:cubicBezTo>
                <a:cubicBezTo>
                  <a:pt x="165302" y="268564"/>
                  <a:pt x="203401" y="176676"/>
                  <a:pt x="239260" y="106079"/>
                </a:cubicBezTo>
                <a:cubicBezTo>
                  <a:pt x="275119" y="35482"/>
                  <a:pt x="363645" y="-17186"/>
                  <a:pt x="427519" y="5226"/>
                </a:cubicBezTo>
                <a:cubicBezTo>
                  <a:pt x="491393" y="27638"/>
                  <a:pt x="541820" y="98233"/>
                  <a:pt x="622502" y="240548"/>
                </a:cubicBezTo>
                <a:cubicBezTo>
                  <a:pt x="703184" y="382863"/>
                  <a:pt x="821966" y="661890"/>
                  <a:pt x="911612" y="859114"/>
                </a:cubicBezTo>
                <a:cubicBezTo>
                  <a:pt x="1001258" y="1056338"/>
                  <a:pt x="1100992" y="1207617"/>
                  <a:pt x="1200724" y="1343208"/>
                </a:cubicBezTo>
                <a:cubicBezTo>
                  <a:pt x="1300456" y="1478799"/>
                  <a:pt x="1406913" y="1594220"/>
                  <a:pt x="1510007" y="1672661"/>
                </a:cubicBezTo>
                <a:cubicBezTo>
                  <a:pt x="1613101" y="1751102"/>
                  <a:pt x="1739727" y="1789202"/>
                  <a:pt x="1819289" y="1813855"/>
                </a:cubicBezTo>
                <a:cubicBezTo>
                  <a:pt x="1898851" y="1838508"/>
                  <a:pt x="1943114" y="1832905"/>
                  <a:pt x="1987378" y="1827302"/>
                </a:cubicBez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 name="Freeform: Shape 2">
            <a:extLst>
              <a:ext uri="{FF2B5EF4-FFF2-40B4-BE49-F238E27FC236}">
                <a16:creationId xmlns:a16="http://schemas.microsoft.com/office/drawing/2014/main" id="{5A8510E2-4E33-42C9-BD1D-F1FD0C05D2C8}"/>
              </a:ext>
            </a:extLst>
          </p:cNvPr>
          <p:cNvSpPr/>
          <p:nvPr/>
        </p:nvSpPr>
        <p:spPr bwMode="auto">
          <a:xfrm>
            <a:off x="1230861" y="1979872"/>
            <a:ext cx="7623381" cy="3324482"/>
          </a:xfrm>
          <a:custGeom>
            <a:avLst/>
            <a:gdLst>
              <a:gd name="connsiteX0" fmla="*/ 0 w 6334125"/>
              <a:gd name="connsiteY0" fmla="*/ 0 h 2762250"/>
              <a:gd name="connsiteX1" fmla="*/ 0 w 6334125"/>
              <a:gd name="connsiteY1" fmla="*/ 2762250 h 2762250"/>
              <a:gd name="connsiteX2" fmla="*/ 6334125 w 6334125"/>
              <a:gd name="connsiteY2" fmla="*/ 2762250 h 2762250"/>
            </a:gdLst>
            <a:ahLst/>
            <a:cxnLst>
              <a:cxn ang="0">
                <a:pos x="connsiteX0" y="connsiteY0"/>
              </a:cxn>
              <a:cxn ang="0">
                <a:pos x="connsiteX1" y="connsiteY1"/>
              </a:cxn>
              <a:cxn ang="0">
                <a:pos x="connsiteX2" y="connsiteY2"/>
              </a:cxn>
            </a:cxnLst>
            <a:rect l="l" t="t" r="r" b="b"/>
            <a:pathLst>
              <a:path w="6334125" h="2762250">
                <a:moveTo>
                  <a:pt x="0" y="0"/>
                </a:moveTo>
                <a:lnTo>
                  <a:pt x="0" y="2762250"/>
                </a:lnTo>
                <a:lnTo>
                  <a:pt x="6334125" y="27622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9" name="Group 18">
            <a:extLst>
              <a:ext uri="{FF2B5EF4-FFF2-40B4-BE49-F238E27FC236}">
                <a16:creationId xmlns:a16="http://schemas.microsoft.com/office/drawing/2014/main" id="{714C963E-5DAF-4D2C-9DB1-F332128F6DDC}"/>
              </a:ext>
            </a:extLst>
          </p:cNvPr>
          <p:cNvGrpSpPr/>
          <p:nvPr/>
        </p:nvGrpSpPr>
        <p:grpSpPr>
          <a:xfrm>
            <a:off x="6681502" y="5205429"/>
            <a:ext cx="210931" cy="229275"/>
            <a:chOff x="6976761" y="4232630"/>
            <a:chExt cx="175259" cy="190500"/>
          </a:xfrm>
        </p:grpSpPr>
        <p:cxnSp>
          <p:nvCxnSpPr>
            <p:cNvPr id="16" name="Straight Connector 15">
              <a:extLst>
                <a:ext uri="{FF2B5EF4-FFF2-40B4-BE49-F238E27FC236}">
                  <a16:creationId xmlns:a16="http://schemas.microsoft.com/office/drawing/2014/main" id="{E8527A5F-DE62-4EBB-953F-0F152D0155D0}"/>
                </a:ext>
              </a:extLst>
            </p:cNvPr>
            <p:cNvCxnSpPr/>
            <p:nvPr/>
          </p:nvCxnSpPr>
          <p:spPr bwMode="auto">
            <a:xfrm flipV="1">
              <a:off x="6976761" y="4238625"/>
              <a:ext cx="76200" cy="15240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7DA4CE0-1E41-400E-9A80-15EDED903FED}"/>
                </a:ext>
              </a:extLst>
            </p:cNvPr>
            <p:cNvCxnSpPr/>
            <p:nvPr/>
          </p:nvCxnSpPr>
          <p:spPr bwMode="auto">
            <a:xfrm flipV="1">
              <a:off x="7075820" y="4245733"/>
              <a:ext cx="76200" cy="152400"/>
            </a:xfrm>
            <a:prstGeom prst="line">
              <a:avLst/>
            </a:prstGeom>
            <a:noFill/>
            <a:ln w="28575" cap="flat" cmpd="sng" algn="ctr">
              <a:solidFill>
                <a:schemeClr val="bg1"/>
              </a:solidFill>
              <a:prstDash val="solid"/>
              <a:round/>
              <a:headEnd type="none" w="med" len="med"/>
              <a:tailEnd type="none" w="med" len="med"/>
            </a:ln>
            <a:effectLst/>
          </p:spPr>
        </p:cxnSp>
        <p:sp>
          <p:nvSpPr>
            <p:cNvPr id="17" name="Rectangle 16">
              <a:extLst>
                <a:ext uri="{FF2B5EF4-FFF2-40B4-BE49-F238E27FC236}">
                  <a16:creationId xmlns:a16="http://schemas.microsoft.com/office/drawing/2014/main" id="{C2DC2EE1-1849-4A40-8696-CE06BD5B2BA7}"/>
                </a:ext>
              </a:extLst>
            </p:cNvPr>
            <p:cNvSpPr/>
            <p:nvPr/>
          </p:nvSpPr>
          <p:spPr bwMode="auto">
            <a:xfrm rot="1546686">
              <a:off x="7024084" y="4232630"/>
              <a:ext cx="66675" cy="19050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874265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0E450-D84B-2069-258B-AD239B59E8B4}"/>
              </a:ext>
            </a:extLst>
          </p:cNvPr>
          <p:cNvSpPr>
            <a:spLocks noGrp="1"/>
          </p:cNvSpPr>
          <p:nvPr>
            <p:ph type="title"/>
          </p:nvPr>
        </p:nvSpPr>
        <p:spPr/>
        <p:txBody>
          <a:bodyPr/>
          <a:lstStyle/>
          <a:p>
            <a:r>
              <a:rPr lang="en-US" dirty="0"/>
              <a:t>Workup for More Common irAEs</a:t>
            </a:r>
          </a:p>
        </p:txBody>
      </p:sp>
      <p:sp>
        <p:nvSpPr>
          <p:cNvPr id="4" name="Text Box 15">
            <a:extLst>
              <a:ext uri="{FF2B5EF4-FFF2-40B4-BE49-F238E27FC236}">
                <a16:creationId xmlns:a16="http://schemas.microsoft.com/office/drawing/2014/main" id="{87AB5425-6EB1-7AED-F0C3-7B1A8D16F01D}"/>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NCCN. Management of immunotherapy-related toxicities. v.1.2024. nccn.org. </a:t>
            </a:r>
            <a:endParaRPr lang="en-US" altLang="en-US" sz="1200" b="0" dirty="0">
              <a:solidFill>
                <a:schemeClr val="bg2"/>
              </a:solidFill>
              <a:latin typeface="Calibri" panose="020F0502020204030204" pitchFamily="34" charset="0"/>
              <a:cs typeface="+mn-cs"/>
            </a:endParaRPr>
          </a:p>
        </p:txBody>
      </p:sp>
      <p:graphicFrame>
        <p:nvGraphicFramePr>
          <p:cNvPr id="5" name="Group 3">
            <a:extLst>
              <a:ext uri="{FF2B5EF4-FFF2-40B4-BE49-F238E27FC236}">
                <a16:creationId xmlns:a16="http://schemas.microsoft.com/office/drawing/2014/main" id="{7BE8D1D2-591B-83AF-068B-375D59F12136}"/>
              </a:ext>
            </a:extLst>
          </p:cNvPr>
          <p:cNvGraphicFramePr>
            <a:graphicFrameLocks/>
          </p:cNvGraphicFramePr>
          <p:nvPr>
            <p:extLst>
              <p:ext uri="{D42A27DB-BD31-4B8C-83A1-F6EECF244321}">
                <p14:modId xmlns:p14="http://schemas.microsoft.com/office/powerpoint/2010/main" val="3230882248"/>
              </p:ext>
            </p:extLst>
          </p:nvPr>
        </p:nvGraphicFramePr>
        <p:xfrm>
          <a:off x="289560" y="1365623"/>
          <a:ext cx="11612880" cy="4846384"/>
        </p:xfrm>
        <a:graphic>
          <a:graphicData uri="http://schemas.openxmlformats.org/drawingml/2006/table">
            <a:tbl>
              <a:tblPr/>
              <a:tblGrid>
                <a:gridCol w="274320">
                  <a:extLst>
                    <a:ext uri="{9D8B030D-6E8A-4147-A177-3AD203B41FA5}">
                      <a16:colId xmlns:a16="http://schemas.microsoft.com/office/drawing/2014/main" val="2889252822"/>
                    </a:ext>
                  </a:extLst>
                </a:gridCol>
                <a:gridCol w="283464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gridCol w="2834640">
                  <a:extLst>
                    <a:ext uri="{9D8B030D-6E8A-4147-A177-3AD203B41FA5}">
                      <a16:colId xmlns:a16="http://schemas.microsoft.com/office/drawing/2014/main" val="20003"/>
                    </a:ext>
                  </a:extLst>
                </a:gridCol>
                <a:gridCol w="2834640">
                  <a:extLst>
                    <a:ext uri="{9D8B030D-6E8A-4147-A177-3AD203B41FA5}">
                      <a16:colId xmlns:a16="http://schemas.microsoft.com/office/drawing/2014/main" val="399453606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Colitis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Hepatitis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Nephritis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Pneumonitis</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Imaging</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high suspicion for complications: Consider abdominal/pelvic CT with contrast</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abdominal ultrasound</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Imaging to rule out acute obstructive uropathies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Chest CT with contrast</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Labs</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Stool evaluation to rule out infectious etiology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fecal lactoferrin/calprotectin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Rule out:</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Viral etiology </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Disease-related hepatic dysfunction</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Drug-induced ALT/AST elevations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 causes of drug-induced liver injury</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Spot urine protein/creatinine ratio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Urine microalbumin/creatinine ratio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Urine electrolytes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Urinalysis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 Consider infectious workup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Bronchoscopy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 BAL and consider transbronchial lung biopsy if feasible/indicated</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Immunocompromised panel</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Consider GI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Limit/stop hepatotoxic meds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Assess acetaminophen, dietary supplement, and alcohol 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Evaluate potential causes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Recent IV contrast</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Fluid status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Medical review and testing for pre/postrenal causes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Limit/stop nephrotoxic meds </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 Consider pulmonary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pulmonary and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ID consultations</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5334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2E4F0-2FCF-0767-BC9B-ACC9FA8F00E1}"/>
              </a:ext>
            </a:extLst>
          </p:cNvPr>
          <p:cNvSpPr>
            <a:spLocks noGrp="1"/>
          </p:cNvSpPr>
          <p:nvPr>
            <p:ph type="title"/>
          </p:nvPr>
        </p:nvSpPr>
        <p:spPr/>
        <p:txBody>
          <a:bodyPr/>
          <a:lstStyle/>
          <a:p>
            <a:r>
              <a:rPr lang="en-US" dirty="0"/>
              <a:t>Workup for Rarer and/or More Lethal irAEs</a:t>
            </a:r>
          </a:p>
        </p:txBody>
      </p:sp>
      <p:sp>
        <p:nvSpPr>
          <p:cNvPr id="5" name="Text Box 15">
            <a:extLst>
              <a:ext uri="{FF2B5EF4-FFF2-40B4-BE49-F238E27FC236}">
                <a16:creationId xmlns:a16="http://schemas.microsoft.com/office/drawing/2014/main" id="{ABF71BD0-BAA5-20B4-0AF6-73E5A4AD53F8}"/>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NCCN. Management of immunotherapy-related toxicities. v.1.2024. nccn.org. </a:t>
            </a:r>
            <a:endParaRPr lang="en-US" altLang="en-US" sz="1200" b="0" dirty="0">
              <a:solidFill>
                <a:schemeClr val="bg2"/>
              </a:solidFill>
              <a:latin typeface="Calibri" panose="020F0502020204030204" pitchFamily="34" charset="0"/>
              <a:cs typeface="+mn-cs"/>
            </a:endParaRPr>
          </a:p>
        </p:txBody>
      </p:sp>
      <p:graphicFrame>
        <p:nvGraphicFramePr>
          <p:cNvPr id="8" name="Group 3">
            <a:extLst>
              <a:ext uri="{FF2B5EF4-FFF2-40B4-BE49-F238E27FC236}">
                <a16:creationId xmlns:a16="http://schemas.microsoft.com/office/drawing/2014/main" id="{C003E1DA-76D0-E437-4177-84E26645C339}"/>
              </a:ext>
            </a:extLst>
          </p:cNvPr>
          <p:cNvGraphicFramePr>
            <a:graphicFrameLocks/>
          </p:cNvGraphicFramePr>
          <p:nvPr>
            <p:extLst>
              <p:ext uri="{D42A27DB-BD31-4B8C-83A1-F6EECF244321}">
                <p14:modId xmlns:p14="http://schemas.microsoft.com/office/powerpoint/2010/main" val="1284363904"/>
              </p:ext>
            </p:extLst>
          </p:nvPr>
        </p:nvGraphicFramePr>
        <p:xfrm>
          <a:off x="289560" y="1604963"/>
          <a:ext cx="11612880" cy="4206304"/>
        </p:xfrm>
        <a:graphic>
          <a:graphicData uri="http://schemas.openxmlformats.org/drawingml/2006/table">
            <a:tbl>
              <a:tblPr/>
              <a:tblGrid>
                <a:gridCol w="274320">
                  <a:extLst>
                    <a:ext uri="{9D8B030D-6E8A-4147-A177-3AD203B41FA5}">
                      <a16:colId xmlns:a16="http://schemas.microsoft.com/office/drawing/2014/main" val="2889252822"/>
                    </a:ext>
                  </a:extLst>
                </a:gridCol>
                <a:gridCol w="283464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gridCol w="2834640">
                  <a:extLst>
                    <a:ext uri="{9D8B030D-6E8A-4147-A177-3AD203B41FA5}">
                      <a16:colId xmlns:a16="http://schemas.microsoft.com/office/drawing/2014/main" val="20003"/>
                    </a:ext>
                  </a:extLst>
                </a:gridCol>
                <a:gridCol w="2834640">
                  <a:extLst>
                    <a:ext uri="{9D8B030D-6E8A-4147-A177-3AD203B41FA5}">
                      <a16:colId xmlns:a16="http://schemas.microsoft.com/office/drawing/2014/main" val="399453606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Hypophysitis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Myasthenia Gravis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Myocarditis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823B">
                        <a:alpha val="50196"/>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Myositis</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Imaging</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Brain MRI ± contrast with pituitary/sellar cuts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facial/ocular/bulbar weakness: Consider MRI brain to rule out CNS disease</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Cardiac MRI with and without contrast</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MRI without contrast</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Labs</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Blood workup</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Blood workup</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Cardiac biomarkers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Inflammatory biomarkers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viral titers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Blood workup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Neurology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Pulmonary function assessment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Cardiac exam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EMG/nerve conduction study</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Immediate cardiology or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cardio-oncology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Telemetry monitoring if inpatient or topical patch monitor if outpatient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Echocardiogram with LV strain measurement, if possible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Consider cardiac catheterization and/or myocardial biopsy</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Muscle strength testing of proximal muscles, including neck flexors, and distal muscles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Evaluate for myasthenia gravis and myocarditis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EMG, muscle biopsy, and myositis antibodies</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49331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609759" y="238127"/>
            <a:ext cx="10872444" cy="784655"/>
          </a:xfrm>
        </p:spPr>
        <p:txBody>
          <a:bodyPr/>
          <a:lstStyle/>
          <a:p>
            <a:r>
              <a:rPr lang="en-US" dirty="0"/>
              <a:t>General Guidelines for Management of irAEs</a:t>
            </a:r>
          </a:p>
        </p:txBody>
      </p:sp>
      <p:sp>
        <p:nvSpPr>
          <p:cNvPr id="4" name="Content Placeholder 3">
            <a:extLst>
              <a:ext uri="{FF2B5EF4-FFF2-40B4-BE49-F238E27FC236}">
                <a16:creationId xmlns:a16="http://schemas.microsoft.com/office/drawing/2014/main" id="{B72DE61D-E8F0-5614-0427-F429A765B8A5}"/>
              </a:ext>
            </a:extLst>
          </p:cNvPr>
          <p:cNvSpPr>
            <a:spLocks noGrp="1"/>
          </p:cNvSpPr>
          <p:nvPr>
            <p:ph idx="1"/>
          </p:nvPr>
        </p:nvSpPr>
        <p:spPr>
          <a:xfrm>
            <a:off x="604675" y="998774"/>
            <a:ext cx="10877529" cy="374578"/>
          </a:xfrm>
        </p:spPr>
        <p:txBody>
          <a:bodyPr/>
          <a:lstStyle/>
          <a:p>
            <a:r>
              <a:rPr lang="en-US" sz="2000" b="1" dirty="0"/>
              <a:t>Consult promptly with relevant specialists for affected organ systems (eg, GI, dermatology) </a:t>
            </a:r>
          </a:p>
        </p:txBody>
      </p:sp>
      <p:sp>
        <p:nvSpPr>
          <p:cNvPr id="17" name="Text Box 11">
            <a:extLst>
              <a:ext uri="{FF2B5EF4-FFF2-40B4-BE49-F238E27FC236}">
                <a16:creationId xmlns:a16="http://schemas.microsoft.com/office/drawing/2014/main" id="{5890A353-624E-4A93-9F1B-1F110291F394}"/>
              </a:ext>
            </a:extLst>
          </p:cNvPr>
          <p:cNvSpPr txBox="1">
            <a:spLocks noChangeArrowheads="1"/>
          </p:cNvSpPr>
          <p:nvPr/>
        </p:nvSpPr>
        <p:spPr bwMode="auto">
          <a:xfrm>
            <a:off x="411480" y="639384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fontAlgn="auto"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Schneider. JCO. 2021;39:4073. </a:t>
            </a:r>
            <a:r>
              <a:rPr lang="en-US" altLang="en-US" sz="1200" b="0" spc="-10" dirty="0">
                <a:solidFill>
                  <a:schemeClr val="bg2"/>
                </a:solidFill>
                <a:latin typeface="Calibri" panose="020F0502020204030204" pitchFamily="34" charset="0"/>
                <a:cs typeface="+mn-cs"/>
              </a:rPr>
              <a:t>NCCN. Management of immunotherapy-related toxicities. v.1.2024. nccn.org. </a:t>
            </a:r>
            <a:endParaRPr lang="en-US" altLang="en-US" sz="1200" b="0" dirty="0">
              <a:solidFill>
                <a:schemeClr val="bg2"/>
              </a:solidFill>
              <a:latin typeface="Calibri" panose="020F0502020204030204" pitchFamily="34" charset="0"/>
              <a:cs typeface="+mn-cs"/>
            </a:endParaRPr>
          </a:p>
        </p:txBody>
      </p:sp>
      <p:sp>
        <p:nvSpPr>
          <p:cNvPr id="5" name="Content Placeholder 2">
            <a:extLst>
              <a:ext uri="{FF2B5EF4-FFF2-40B4-BE49-F238E27FC236}">
                <a16:creationId xmlns:a16="http://schemas.microsoft.com/office/drawing/2014/main" id="{4B6DE6F2-276E-8BCF-5E83-685FB34D63DE}"/>
              </a:ext>
            </a:extLst>
          </p:cNvPr>
          <p:cNvSpPr txBox="1">
            <a:spLocks/>
          </p:cNvSpPr>
          <p:nvPr/>
        </p:nvSpPr>
        <p:spPr bwMode="auto">
          <a:xfrm>
            <a:off x="601820" y="1464388"/>
            <a:ext cx="5309278" cy="3751212"/>
          </a:xfrm>
          <a:prstGeom prst="rect">
            <a:avLst/>
          </a:prstGeom>
          <a:noFill/>
          <a:ln w="28575">
            <a:solidFill>
              <a:schemeClr val="accent3"/>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100000"/>
              </a:lnSpc>
              <a:spcBef>
                <a:spcPts val="0"/>
              </a:spcBef>
              <a:spcAft>
                <a:spcPts val="0"/>
              </a:spcAft>
            </a:pPr>
            <a:r>
              <a:rPr lang="en-US" altLang="en-US" sz="2000" b="1" kern="0" dirty="0">
                <a:solidFill>
                  <a:schemeClr val="accent3"/>
                </a:solidFill>
              </a:rPr>
              <a:t>Grade 1: Asymptomatic to Mild Symptoms</a:t>
            </a:r>
          </a:p>
          <a:p>
            <a:pPr lvl="1">
              <a:lnSpc>
                <a:spcPct val="100000"/>
              </a:lnSpc>
              <a:spcBef>
                <a:spcPts val="0"/>
              </a:spcBef>
              <a:spcAft>
                <a:spcPts val="0"/>
              </a:spcAft>
            </a:pPr>
            <a:r>
              <a:rPr lang="en-US" sz="1800" b="0" kern="0" dirty="0"/>
              <a:t>Observation</a:t>
            </a:r>
          </a:p>
          <a:p>
            <a:pPr lvl="1">
              <a:lnSpc>
                <a:spcPct val="100000"/>
              </a:lnSpc>
              <a:spcBef>
                <a:spcPts val="0"/>
              </a:spcBef>
              <a:spcAft>
                <a:spcPts val="0"/>
              </a:spcAft>
            </a:pPr>
            <a:r>
              <a:rPr lang="en-US" sz="1800" b="0" kern="0" dirty="0"/>
              <a:t>Supportive care</a:t>
            </a:r>
          </a:p>
          <a:p>
            <a:pPr lvl="1">
              <a:lnSpc>
                <a:spcPct val="100000"/>
              </a:lnSpc>
              <a:spcBef>
                <a:spcPts val="0"/>
              </a:spcBef>
              <a:spcAft>
                <a:spcPts val="0"/>
              </a:spcAft>
            </a:pPr>
            <a:r>
              <a:rPr lang="en-US" sz="1800" b="0" kern="0" dirty="0"/>
              <a:t>Continue ICI</a:t>
            </a:r>
            <a:endParaRPr lang="en-US" altLang="en-US" sz="1800" b="0" kern="0" dirty="0"/>
          </a:p>
          <a:p>
            <a:pPr>
              <a:lnSpc>
                <a:spcPct val="100000"/>
              </a:lnSpc>
              <a:spcBef>
                <a:spcPts val="0"/>
              </a:spcBef>
              <a:spcAft>
                <a:spcPts val="0"/>
              </a:spcAft>
            </a:pPr>
            <a:r>
              <a:rPr lang="en-US" altLang="en-US" sz="2000" b="1" kern="0" dirty="0">
                <a:solidFill>
                  <a:schemeClr val="accent3"/>
                </a:solidFill>
              </a:rPr>
              <a:t>Grade 2: Moderate Symptoms</a:t>
            </a:r>
          </a:p>
          <a:p>
            <a:pPr lvl="1">
              <a:lnSpc>
                <a:spcPct val="100000"/>
              </a:lnSpc>
              <a:spcBef>
                <a:spcPts val="0"/>
              </a:spcBef>
              <a:spcAft>
                <a:spcPts val="0"/>
              </a:spcAft>
            </a:pPr>
            <a:r>
              <a:rPr lang="en-US" altLang="en-US" sz="1800" b="0" kern="0" dirty="0"/>
              <a:t>Consider holding ICI; consider redoes</a:t>
            </a:r>
            <a:br>
              <a:rPr lang="en-US" altLang="en-US" sz="1800" b="0" kern="0" dirty="0"/>
            </a:br>
            <a:r>
              <a:rPr lang="en-US" altLang="en-US" sz="1800" b="0" kern="0" dirty="0"/>
              <a:t>if AE resolves to grade ≤1</a:t>
            </a:r>
          </a:p>
          <a:p>
            <a:pPr lvl="1">
              <a:lnSpc>
                <a:spcPct val="100000"/>
              </a:lnSpc>
              <a:spcBef>
                <a:spcPts val="0"/>
              </a:spcBef>
              <a:spcAft>
                <a:spcPts val="0"/>
              </a:spcAft>
            </a:pPr>
            <a:r>
              <a:rPr lang="en-US" altLang="en-US" sz="1800" b="0" kern="0" dirty="0"/>
              <a:t>Consider low-dose steroids </a:t>
            </a:r>
            <a:br>
              <a:rPr lang="en-US" altLang="en-US" sz="1800" b="0" kern="0" dirty="0"/>
            </a:br>
            <a:r>
              <a:rPr lang="en-US" altLang="en-US" sz="1800" b="0" kern="0" dirty="0"/>
              <a:t>(prednisone 0.5-1 mg/kg/day)</a:t>
            </a:r>
          </a:p>
          <a:p>
            <a:pPr>
              <a:lnSpc>
                <a:spcPct val="100000"/>
              </a:lnSpc>
              <a:spcBef>
                <a:spcPts val="0"/>
              </a:spcBef>
              <a:spcAft>
                <a:spcPts val="0"/>
              </a:spcAft>
            </a:pPr>
            <a:endParaRPr lang="en-US" sz="2000" b="0" kern="0" dirty="0"/>
          </a:p>
        </p:txBody>
      </p:sp>
      <p:sp>
        <p:nvSpPr>
          <p:cNvPr id="6" name="Content Placeholder 6">
            <a:extLst>
              <a:ext uri="{FF2B5EF4-FFF2-40B4-BE49-F238E27FC236}">
                <a16:creationId xmlns:a16="http://schemas.microsoft.com/office/drawing/2014/main" id="{6ECC1FF0-FB46-2EF3-DF06-AE7726DB2EF3}"/>
              </a:ext>
            </a:extLst>
          </p:cNvPr>
          <p:cNvSpPr txBox="1">
            <a:spLocks/>
          </p:cNvSpPr>
          <p:nvPr/>
        </p:nvSpPr>
        <p:spPr>
          <a:xfrm>
            <a:off x="6252634" y="1464532"/>
            <a:ext cx="5229570" cy="3751792"/>
          </a:xfrm>
          <a:prstGeom prst="rect">
            <a:avLst/>
          </a:prstGeom>
          <a:ln w="28575">
            <a:solidFill>
              <a:schemeClr val="accent3"/>
            </a:solid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100000"/>
              </a:lnSpc>
              <a:spcBef>
                <a:spcPts val="0"/>
              </a:spcBef>
              <a:spcAft>
                <a:spcPts val="0"/>
              </a:spcAft>
            </a:pPr>
            <a:r>
              <a:rPr lang="en-US" altLang="en-US" sz="2000" b="1" kern="0" dirty="0">
                <a:solidFill>
                  <a:schemeClr val="accent3"/>
                </a:solidFill>
              </a:rPr>
              <a:t>Grade 3: Medically Significant but Not Immediately Life-threatening</a:t>
            </a:r>
          </a:p>
          <a:p>
            <a:pPr lvl="1">
              <a:lnSpc>
                <a:spcPct val="100000"/>
              </a:lnSpc>
              <a:spcBef>
                <a:spcPts val="0"/>
              </a:spcBef>
              <a:spcAft>
                <a:spcPts val="0"/>
              </a:spcAft>
            </a:pPr>
            <a:r>
              <a:rPr lang="en-US" sz="1800" b="0" kern="0" dirty="0"/>
              <a:t>Hold ICI; consider redose with caution</a:t>
            </a:r>
            <a:br>
              <a:rPr lang="en-US" sz="1800" b="0" kern="0" dirty="0"/>
            </a:br>
            <a:r>
              <a:rPr lang="en-US" sz="1800" b="0" kern="0" dirty="0"/>
              <a:t>if AE resolves to grade ≤1</a:t>
            </a:r>
          </a:p>
          <a:p>
            <a:pPr lvl="1">
              <a:lnSpc>
                <a:spcPct val="100000"/>
              </a:lnSpc>
              <a:spcBef>
                <a:spcPts val="0"/>
              </a:spcBef>
              <a:spcAft>
                <a:spcPts val="0"/>
              </a:spcAft>
            </a:pPr>
            <a:r>
              <a:rPr lang="en-US" sz="1800" b="0" kern="0" dirty="0"/>
              <a:t>Start high-dose steroids </a:t>
            </a:r>
            <a:br>
              <a:rPr lang="en-US" sz="1800" b="0" kern="0" dirty="0"/>
            </a:br>
            <a:r>
              <a:rPr lang="en-US" sz="1800" b="0" kern="0" dirty="0"/>
              <a:t>(prednisone 1-2 mg/kg/day)</a:t>
            </a:r>
          </a:p>
          <a:p>
            <a:pPr lvl="1">
              <a:lnSpc>
                <a:spcPct val="100000"/>
              </a:lnSpc>
              <a:spcBef>
                <a:spcPts val="0"/>
              </a:spcBef>
              <a:spcAft>
                <a:spcPts val="0"/>
              </a:spcAft>
            </a:pPr>
            <a:r>
              <a:rPr lang="en-US" sz="1800" b="0" kern="0" dirty="0"/>
              <a:t>Slow steroid taper over 4-6 wk once </a:t>
            </a:r>
            <a:r>
              <a:rPr lang="en-US" altLang="en-US" sz="1800" b="0" kern="0" dirty="0"/>
              <a:t>grade ≤1 →</a:t>
            </a:r>
            <a:r>
              <a:rPr lang="en-US" altLang="en-US" sz="1800" b="0" kern="0" dirty="0">
                <a:sym typeface="Wingdings" panose="05000000000000000000" pitchFamily="2" charset="2"/>
              </a:rPr>
              <a:t> i</a:t>
            </a:r>
            <a:r>
              <a:rPr lang="en-US" altLang="en-US" sz="1800" b="0" kern="0" dirty="0"/>
              <a:t>f not improving in 1-3 days, increase immunosuppression</a:t>
            </a:r>
            <a:endParaRPr lang="en-US" sz="1800" b="0" kern="0" dirty="0"/>
          </a:p>
          <a:p>
            <a:pPr>
              <a:lnSpc>
                <a:spcPct val="100000"/>
              </a:lnSpc>
              <a:spcBef>
                <a:spcPts val="0"/>
              </a:spcBef>
              <a:spcAft>
                <a:spcPts val="0"/>
              </a:spcAft>
            </a:pPr>
            <a:r>
              <a:rPr lang="en-US" altLang="en-US" sz="2000" b="1" kern="0" dirty="0">
                <a:solidFill>
                  <a:schemeClr val="accent3"/>
                </a:solidFill>
              </a:rPr>
              <a:t>Grade 4: Life-threatening Consequences </a:t>
            </a:r>
          </a:p>
          <a:p>
            <a:pPr lvl="1">
              <a:lnSpc>
                <a:spcPct val="100000"/>
              </a:lnSpc>
              <a:spcBef>
                <a:spcPts val="0"/>
              </a:spcBef>
              <a:spcAft>
                <a:spcPts val="0"/>
              </a:spcAft>
            </a:pPr>
            <a:r>
              <a:rPr lang="en-US" sz="1800" b="0" kern="0" dirty="0"/>
              <a:t>Urgent intervention </a:t>
            </a:r>
          </a:p>
          <a:p>
            <a:pPr lvl="1">
              <a:lnSpc>
                <a:spcPct val="100000"/>
              </a:lnSpc>
              <a:spcBef>
                <a:spcPts val="0"/>
              </a:spcBef>
              <a:spcAft>
                <a:spcPts val="0"/>
              </a:spcAft>
            </a:pPr>
            <a:r>
              <a:rPr lang="en-US" sz="1800" b="0" kern="0" dirty="0"/>
              <a:t>Permanently discontinue ICI </a:t>
            </a:r>
            <a:br>
              <a:rPr lang="en-US" sz="1800" b="0" kern="0" dirty="0"/>
            </a:br>
            <a:r>
              <a:rPr lang="en-US" sz="1800" b="0" kern="0" dirty="0"/>
              <a:t>(except for endocrinopathies)</a:t>
            </a:r>
          </a:p>
          <a:p>
            <a:pPr lvl="1">
              <a:lnSpc>
                <a:spcPct val="100000"/>
              </a:lnSpc>
              <a:spcBef>
                <a:spcPts val="0"/>
              </a:spcBef>
              <a:spcAft>
                <a:spcPts val="0"/>
              </a:spcAft>
            </a:pPr>
            <a:endParaRPr lang="en-US" altLang="en-US" sz="2000" b="0" kern="0" dirty="0"/>
          </a:p>
          <a:p>
            <a:pPr lvl="1">
              <a:lnSpc>
                <a:spcPct val="100000"/>
              </a:lnSpc>
              <a:spcBef>
                <a:spcPts val="0"/>
              </a:spcBef>
              <a:spcAft>
                <a:spcPts val="0"/>
              </a:spcAft>
            </a:pPr>
            <a:endParaRPr lang="en-US" altLang="en-US" sz="2000" b="0" kern="0" dirty="0"/>
          </a:p>
          <a:p>
            <a:pPr>
              <a:lnSpc>
                <a:spcPct val="100000"/>
              </a:lnSpc>
              <a:spcBef>
                <a:spcPts val="0"/>
              </a:spcBef>
              <a:spcAft>
                <a:spcPts val="0"/>
              </a:spcAft>
            </a:pPr>
            <a:endParaRPr lang="en-US" sz="2000" b="0" kern="0" dirty="0"/>
          </a:p>
        </p:txBody>
      </p:sp>
      <p:sp>
        <p:nvSpPr>
          <p:cNvPr id="7" name="Content Placeholder 2">
            <a:extLst>
              <a:ext uri="{FF2B5EF4-FFF2-40B4-BE49-F238E27FC236}">
                <a16:creationId xmlns:a16="http://schemas.microsoft.com/office/drawing/2014/main" id="{C2F75F12-97DD-8901-0F60-83005ACDDE5D}"/>
              </a:ext>
            </a:extLst>
          </p:cNvPr>
          <p:cNvSpPr txBox="1">
            <a:spLocks/>
          </p:cNvSpPr>
          <p:nvPr/>
        </p:nvSpPr>
        <p:spPr bwMode="auto">
          <a:xfrm>
            <a:off x="604675" y="5281904"/>
            <a:ext cx="10877529" cy="93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kern="0" dirty="0"/>
              <a:t>For steroid-refractory AEs</a:t>
            </a:r>
            <a:r>
              <a:rPr lang="en-US" sz="2000" b="0" kern="0" dirty="0"/>
              <a:t>, consider adding infliximab, mycophenolate mofetil, etc</a:t>
            </a:r>
          </a:p>
          <a:p>
            <a:pPr lvl="1">
              <a:spcAft>
                <a:spcPts val="0"/>
              </a:spcAft>
            </a:pPr>
            <a:r>
              <a:rPr lang="en-US" sz="1800" kern="0" dirty="0"/>
              <a:t>Diarrhea</a:t>
            </a:r>
            <a:r>
              <a:rPr lang="en-US" sz="1800" b="0" kern="0" dirty="0"/>
              <a:t> </a:t>
            </a:r>
            <a:r>
              <a:rPr lang="en-US" altLang="en-US" sz="1800" b="0" kern="0" dirty="0"/>
              <a:t>→</a:t>
            </a:r>
            <a:r>
              <a:rPr lang="en-US" sz="1800" b="0" kern="0" dirty="0"/>
              <a:t> Consider adding infliximab or vedolizumab; consider fecal transplantation if still refractory </a:t>
            </a:r>
          </a:p>
          <a:p>
            <a:pPr lvl="1">
              <a:spcAft>
                <a:spcPts val="0"/>
              </a:spcAft>
            </a:pPr>
            <a:r>
              <a:rPr lang="en-US" sz="1800" kern="0" dirty="0"/>
              <a:t>Hepatitis</a:t>
            </a:r>
            <a:r>
              <a:rPr lang="en-US" sz="1800" b="0" kern="0" dirty="0"/>
              <a:t> </a:t>
            </a:r>
            <a:r>
              <a:rPr lang="en-US" altLang="en-US" sz="1800" b="0" kern="0" dirty="0"/>
              <a:t>→</a:t>
            </a:r>
            <a:r>
              <a:rPr lang="en-US" sz="1800" b="0" kern="0" dirty="0"/>
              <a:t> Consider adding mycophenolate mofetil</a:t>
            </a:r>
          </a:p>
        </p:txBody>
      </p:sp>
    </p:spTree>
    <p:extLst>
      <p:ext uri="{BB962C8B-B14F-4D97-AF65-F5344CB8AC3E}">
        <p14:creationId xmlns:p14="http://schemas.microsoft.com/office/powerpoint/2010/main" val="258887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Immunomodulatory Agents to Manage irAEs</a:t>
            </a:r>
          </a:p>
        </p:txBody>
      </p:sp>
      <p:sp>
        <p:nvSpPr>
          <p:cNvPr id="5" name="Content Placeholder 4"/>
          <p:cNvSpPr>
            <a:spLocks noGrp="1"/>
          </p:cNvSpPr>
          <p:nvPr>
            <p:ph idx="1"/>
          </p:nvPr>
        </p:nvSpPr>
        <p:spPr>
          <a:xfrm>
            <a:off x="604675" y="1241778"/>
            <a:ext cx="10877529" cy="4921955"/>
          </a:xfrm>
        </p:spPr>
        <p:txBody>
          <a:bodyPr>
            <a:noAutofit/>
          </a:bodyPr>
          <a:lstStyle/>
          <a:p>
            <a:r>
              <a:rPr lang="en-US" sz="2600" dirty="0"/>
              <a:t>Steroids (prednisone, methylprednisolone): nonspecific anti-inflammatory </a:t>
            </a:r>
          </a:p>
          <a:p>
            <a:r>
              <a:rPr lang="en-US" sz="2600" dirty="0"/>
              <a:t>Mycophenolate: relatively selective inhibition of T-cells and B-cells (blocks inosine monophosphate dehydrogenase to prevent purine production)</a:t>
            </a:r>
          </a:p>
          <a:p>
            <a:r>
              <a:rPr lang="en-US" sz="2600" dirty="0"/>
              <a:t>Biologic agents</a:t>
            </a:r>
          </a:p>
          <a:p>
            <a:pPr lvl="1"/>
            <a:r>
              <a:rPr lang="en-US" sz="2400" dirty="0"/>
              <a:t>Abatacept: targets CTLA-4 (T-cells)</a:t>
            </a:r>
          </a:p>
          <a:p>
            <a:pPr lvl="1"/>
            <a:r>
              <a:rPr lang="en-US" sz="2400" dirty="0"/>
              <a:t>Rituximab: targets CD20 (B-cells)</a:t>
            </a:r>
          </a:p>
          <a:p>
            <a:pPr lvl="1"/>
            <a:r>
              <a:rPr lang="en-US" sz="2400" dirty="0"/>
              <a:t>Infliximab: targets TNF-</a:t>
            </a:r>
            <a:r>
              <a:rPr lang="el-GR" sz="2400" dirty="0"/>
              <a:t>α</a:t>
            </a:r>
            <a:endParaRPr lang="en-US" sz="2400" dirty="0"/>
          </a:p>
          <a:p>
            <a:pPr lvl="1"/>
            <a:r>
              <a:rPr lang="en-US" sz="2400" dirty="0"/>
              <a:t>Tocilizumab: targets IL-6</a:t>
            </a:r>
          </a:p>
          <a:p>
            <a:pPr lvl="1"/>
            <a:r>
              <a:rPr lang="en-US" sz="2400" dirty="0"/>
              <a:t>Vedolizumab: </a:t>
            </a:r>
            <a:r>
              <a:rPr lang="el-GR" sz="2400" dirty="0"/>
              <a:t>α4β7 </a:t>
            </a:r>
            <a:r>
              <a:rPr lang="en-US" sz="2400" dirty="0"/>
              <a:t>integrin inhibitor</a:t>
            </a:r>
          </a:p>
        </p:txBody>
      </p:sp>
      <p:sp>
        <p:nvSpPr>
          <p:cNvPr id="3" name="Text Box 11">
            <a:extLst>
              <a:ext uri="{FF2B5EF4-FFF2-40B4-BE49-F238E27FC236}">
                <a16:creationId xmlns:a16="http://schemas.microsoft.com/office/drawing/2014/main" id="{FCC9C158-2F2B-E9B5-9F0F-33D795E15E90}"/>
              </a:ext>
            </a:extLst>
          </p:cNvPr>
          <p:cNvSpPr txBox="1">
            <a:spLocks noChangeArrowheads="1"/>
          </p:cNvSpPr>
          <p:nvPr/>
        </p:nvSpPr>
        <p:spPr bwMode="auto">
          <a:xfrm>
            <a:off x="411480" y="6231760"/>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Schneider. JCO. 2021;39:4073. Mycophenolate mofetil PI. Abatacept PI.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Rituximab PI. Infliximab PI. Tocilizumab PI. Vedolizumab PI. </a:t>
            </a:r>
          </a:p>
        </p:txBody>
      </p:sp>
    </p:spTree>
    <p:extLst>
      <p:ext uri="{BB962C8B-B14F-4D97-AF65-F5344CB8AC3E}">
        <p14:creationId xmlns:p14="http://schemas.microsoft.com/office/powerpoint/2010/main" val="2892911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38A45-8627-5F49-AC6F-3DD943B68552}"/>
              </a:ext>
            </a:extLst>
          </p:cNvPr>
          <p:cNvSpPr>
            <a:spLocks noGrp="1"/>
          </p:cNvSpPr>
          <p:nvPr>
            <p:ph type="title"/>
          </p:nvPr>
        </p:nvSpPr>
        <p:spPr/>
        <p:txBody>
          <a:bodyPr/>
          <a:lstStyle/>
          <a:p>
            <a:r>
              <a:rPr lang="en-US" dirty="0"/>
              <a:t>Considerations in Treatment of Early-Stage TNBC</a:t>
            </a:r>
          </a:p>
        </p:txBody>
      </p:sp>
      <p:sp>
        <p:nvSpPr>
          <p:cNvPr id="6" name="TextBox 5">
            <a:extLst>
              <a:ext uri="{FF2B5EF4-FFF2-40B4-BE49-F238E27FC236}">
                <a16:creationId xmlns:a16="http://schemas.microsoft.com/office/drawing/2014/main" id="{404670D7-578D-BF4B-B624-179CC08D906A}"/>
              </a:ext>
            </a:extLst>
          </p:cNvPr>
          <p:cNvSpPr txBox="1"/>
          <p:nvPr/>
        </p:nvSpPr>
        <p:spPr>
          <a:xfrm>
            <a:off x="473816" y="2030340"/>
            <a:ext cx="1005840" cy="369332"/>
          </a:xfrm>
          <a:prstGeom prst="rect">
            <a:avLst/>
          </a:prstGeom>
          <a:solidFill>
            <a:schemeClr val="tx1"/>
          </a:solidFill>
          <a:ln w="38100">
            <a:solidFill>
              <a:schemeClr val="bg1"/>
            </a:solidFill>
          </a:ln>
        </p:spPr>
        <p:txBody>
          <a:bodyPr wrap="none" rtlCol="0">
            <a:spAutoFit/>
          </a:bodyPr>
          <a:lstStyle/>
          <a:p>
            <a:r>
              <a:rPr lang="en-US" b="0" dirty="0">
                <a:solidFill>
                  <a:schemeClr val="bg1"/>
                </a:solidFill>
                <a:latin typeface="Calibri" panose="020F0502020204030204" pitchFamily="34" charset="0"/>
              </a:rPr>
              <a:t>T1c, N0</a:t>
            </a:r>
          </a:p>
        </p:txBody>
      </p:sp>
      <p:sp>
        <p:nvSpPr>
          <p:cNvPr id="7" name="TextBox 6">
            <a:extLst>
              <a:ext uri="{FF2B5EF4-FFF2-40B4-BE49-F238E27FC236}">
                <a16:creationId xmlns:a16="http://schemas.microsoft.com/office/drawing/2014/main" id="{7DC7D297-5318-A14B-85EB-867EFDF1DE4B}"/>
              </a:ext>
            </a:extLst>
          </p:cNvPr>
          <p:cNvSpPr txBox="1"/>
          <p:nvPr/>
        </p:nvSpPr>
        <p:spPr>
          <a:xfrm>
            <a:off x="473816" y="3115989"/>
            <a:ext cx="1005840" cy="646331"/>
          </a:xfrm>
          <a:prstGeom prst="rect">
            <a:avLst/>
          </a:prstGeom>
          <a:solidFill>
            <a:schemeClr val="tx1"/>
          </a:solidFill>
          <a:ln w="38100">
            <a:solidFill>
              <a:schemeClr val="bg1"/>
            </a:solidFill>
          </a:ln>
        </p:spPr>
        <p:txBody>
          <a:bodyPr wrap="square" rtlCol="0">
            <a:spAutoFit/>
          </a:bodyPr>
          <a:lstStyle/>
          <a:p>
            <a:r>
              <a:rPr lang="en-US" b="0" dirty="0">
                <a:solidFill>
                  <a:schemeClr val="bg1"/>
                </a:solidFill>
                <a:latin typeface="Calibri" panose="020F0502020204030204" pitchFamily="34" charset="0"/>
              </a:rPr>
              <a:t>T ≥2cm, any N+</a:t>
            </a:r>
          </a:p>
        </p:txBody>
      </p:sp>
      <p:sp>
        <p:nvSpPr>
          <p:cNvPr id="8" name="TextBox 7">
            <a:extLst>
              <a:ext uri="{FF2B5EF4-FFF2-40B4-BE49-F238E27FC236}">
                <a16:creationId xmlns:a16="http://schemas.microsoft.com/office/drawing/2014/main" id="{F4E88E73-FECC-2A41-9843-9F0482A32CCD}"/>
              </a:ext>
            </a:extLst>
          </p:cNvPr>
          <p:cNvSpPr txBox="1"/>
          <p:nvPr/>
        </p:nvSpPr>
        <p:spPr>
          <a:xfrm>
            <a:off x="609759" y="5161903"/>
            <a:ext cx="10735449" cy="1141338"/>
          </a:xfrm>
          <a:prstGeom prst="rect">
            <a:avLst/>
          </a:prstGeom>
          <a:noFill/>
        </p:spPr>
        <p:txBody>
          <a:bodyPr wrap="square" rtlCol="0">
            <a:spAutoFit/>
          </a:bodyPr>
          <a:lstStyle/>
          <a:p>
            <a:pPr marL="285750" indent="-285750">
              <a:lnSpc>
                <a:spcPct val="90000"/>
              </a:lnSpc>
              <a:spcBef>
                <a:spcPts val="1000"/>
              </a:spcBef>
              <a:spcAft>
                <a:spcPts val="700"/>
              </a:spcAft>
              <a:buFont typeface="Wingdings" panose="05000000000000000000" pitchFamily="2" charset="2"/>
              <a:buChar char="§"/>
            </a:pPr>
            <a:r>
              <a:rPr lang="en-US" sz="2000" dirty="0">
                <a:solidFill>
                  <a:schemeClr val="bg1"/>
                </a:solidFill>
                <a:latin typeface="Calibri" panose="020F0502020204030204" pitchFamily="34" charset="0"/>
              </a:rPr>
              <a:t>Ongoing trials: </a:t>
            </a:r>
            <a:r>
              <a:rPr lang="en-US" sz="2000" b="0" dirty="0">
                <a:solidFill>
                  <a:schemeClr val="bg1"/>
                </a:solidFill>
                <a:latin typeface="Calibri" panose="020F0502020204030204" pitchFamily="34" charset="0"/>
              </a:rPr>
              <a:t>tailoring neoadjuvant therapy to response; optimizing postneoadjuvant therapy</a:t>
            </a:r>
            <a:r>
              <a:rPr lang="en-US" sz="2000" b="0" dirty="0">
                <a:solidFill>
                  <a:schemeClr val="bg1"/>
                </a:solidFill>
                <a:latin typeface="+mn-lt"/>
              </a:rPr>
              <a:t>—</a:t>
            </a:r>
            <a:r>
              <a:rPr lang="en-US" sz="2000" b="0" dirty="0">
                <a:solidFill>
                  <a:schemeClr val="bg1"/>
                </a:solidFill>
                <a:latin typeface="Calibri" panose="020F0502020204030204" pitchFamily="34" charset="0"/>
              </a:rPr>
              <a:t>ADCs, checkpoint inhibitor?</a:t>
            </a:r>
          </a:p>
          <a:p>
            <a:pPr marL="285750" indent="-285750">
              <a:lnSpc>
                <a:spcPct val="90000"/>
              </a:lnSpc>
              <a:spcBef>
                <a:spcPts val="1000"/>
              </a:spcBef>
              <a:spcAft>
                <a:spcPts val="700"/>
              </a:spcAft>
              <a:buFont typeface="Wingdings" panose="05000000000000000000" pitchFamily="2" charset="2"/>
              <a:buChar char="§"/>
            </a:pPr>
            <a:r>
              <a:rPr lang="en-US" sz="2000" dirty="0">
                <a:solidFill>
                  <a:schemeClr val="bg1"/>
                </a:solidFill>
                <a:latin typeface="Calibri" panose="020F0502020204030204" pitchFamily="34" charset="0"/>
              </a:rPr>
              <a:t>g</a:t>
            </a:r>
            <a:r>
              <a:rPr lang="en-US" sz="2000" i="1" dirty="0">
                <a:solidFill>
                  <a:schemeClr val="bg1"/>
                </a:solidFill>
                <a:latin typeface="Calibri" panose="020F0502020204030204" pitchFamily="34" charset="0"/>
              </a:rPr>
              <a:t>BRCA</a:t>
            </a:r>
            <a:r>
              <a:rPr lang="en-US" sz="2000" dirty="0">
                <a:solidFill>
                  <a:schemeClr val="bg1"/>
                </a:solidFill>
                <a:latin typeface="Calibri" panose="020F0502020204030204" pitchFamily="34" charset="0"/>
              </a:rPr>
              <a:t> mutation: </a:t>
            </a:r>
            <a:r>
              <a:rPr lang="en-US" sz="2000" b="0" dirty="0">
                <a:solidFill>
                  <a:schemeClr val="bg1"/>
                </a:solidFill>
                <a:latin typeface="Calibri" panose="020F0502020204030204" pitchFamily="34" charset="0"/>
              </a:rPr>
              <a:t>neoadjuvant in addition to adjuvant PARP inhibitors?</a:t>
            </a:r>
          </a:p>
        </p:txBody>
      </p:sp>
      <p:sp>
        <p:nvSpPr>
          <p:cNvPr id="11" name="TextBox 10">
            <a:extLst>
              <a:ext uri="{FF2B5EF4-FFF2-40B4-BE49-F238E27FC236}">
                <a16:creationId xmlns:a16="http://schemas.microsoft.com/office/drawing/2014/main" id="{8ECC6DA3-37CA-8141-911F-0367D6277094}"/>
              </a:ext>
            </a:extLst>
          </p:cNvPr>
          <p:cNvSpPr txBox="1"/>
          <p:nvPr/>
        </p:nvSpPr>
        <p:spPr>
          <a:xfrm>
            <a:off x="2158129" y="1891841"/>
            <a:ext cx="1571777" cy="646331"/>
          </a:xfrm>
          <a:prstGeom prst="rect">
            <a:avLst/>
          </a:prstGeom>
          <a:noFill/>
          <a:ln w="38100">
            <a:solidFill>
              <a:schemeClr val="accent5"/>
            </a:solidFill>
          </a:ln>
        </p:spPr>
        <p:txBody>
          <a:bodyPr wrap="square" rtlCol="0">
            <a:spAutoFit/>
          </a:bodyPr>
          <a:lstStyle/>
          <a:p>
            <a:pPr algn="ctr"/>
            <a:r>
              <a:rPr lang="en-US" b="0" dirty="0">
                <a:solidFill>
                  <a:schemeClr val="bg1"/>
                </a:solidFill>
                <a:latin typeface="Calibri" panose="020F0502020204030204" pitchFamily="34" charset="0"/>
              </a:rPr>
              <a:t>Neoadjuvant tx</a:t>
            </a:r>
          </a:p>
        </p:txBody>
      </p:sp>
      <p:sp>
        <p:nvSpPr>
          <p:cNvPr id="12" name="TextBox 11">
            <a:extLst>
              <a:ext uri="{FF2B5EF4-FFF2-40B4-BE49-F238E27FC236}">
                <a16:creationId xmlns:a16="http://schemas.microsoft.com/office/drawing/2014/main" id="{42B17950-9AC7-0944-9C73-A68E3CE58827}"/>
              </a:ext>
            </a:extLst>
          </p:cNvPr>
          <p:cNvSpPr txBox="1"/>
          <p:nvPr/>
        </p:nvSpPr>
        <p:spPr>
          <a:xfrm>
            <a:off x="4075550" y="1891841"/>
            <a:ext cx="2579927" cy="646331"/>
          </a:xfrm>
          <a:prstGeom prst="rect">
            <a:avLst/>
          </a:prstGeom>
          <a:noFill/>
          <a:ln w="38100">
            <a:solidFill>
              <a:schemeClr val="accent6"/>
            </a:solidFill>
          </a:ln>
        </p:spPr>
        <p:txBody>
          <a:bodyPr wrap="square" rtlCol="0">
            <a:spAutoFit/>
          </a:bodyPr>
          <a:lstStyle/>
          <a:p>
            <a:pPr algn="ctr"/>
            <a:r>
              <a:rPr lang="en-US" b="0" dirty="0">
                <a:solidFill>
                  <a:schemeClr val="bg1"/>
                </a:solidFill>
                <a:latin typeface="Calibri" panose="020F0502020204030204" pitchFamily="34" charset="0"/>
              </a:rPr>
              <a:t>Taxane/platinum vs T/AC vs TC (high risk vs low)</a:t>
            </a:r>
          </a:p>
        </p:txBody>
      </p:sp>
      <p:sp>
        <p:nvSpPr>
          <p:cNvPr id="14" name="TextBox 13">
            <a:extLst>
              <a:ext uri="{FF2B5EF4-FFF2-40B4-BE49-F238E27FC236}">
                <a16:creationId xmlns:a16="http://schemas.microsoft.com/office/drawing/2014/main" id="{DA4802E0-7621-B946-A2DF-23CBCDDC5ECD}"/>
              </a:ext>
            </a:extLst>
          </p:cNvPr>
          <p:cNvSpPr txBox="1"/>
          <p:nvPr/>
        </p:nvSpPr>
        <p:spPr>
          <a:xfrm>
            <a:off x="4075550" y="3254488"/>
            <a:ext cx="2644762" cy="369332"/>
          </a:xfrm>
          <a:prstGeom prst="rect">
            <a:avLst/>
          </a:prstGeom>
          <a:noFill/>
          <a:ln w="38100">
            <a:solidFill>
              <a:schemeClr val="accent6"/>
            </a:solidFill>
          </a:ln>
        </p:spPr>
        <p:txBody>
          <a:bodyPr wrap="square" rtlCol="0">
            <a:spAutoFit/>
          </a:bodyPr>
          <a:lstStyle/>
          <a:p>
            <a:r>
              <a:rPr lang="en-US" b="0" dirty="0" err="1">
                <a:solidFill>
                  <a:schemeClr val="bg1"/>
                </a:solidFill>
                <a:latin typeface="Calibri" panose="020F0502020204030204" pitchFamily="34" charset="0"/>
              </a:rPr>
              <a:t>PCa</a:t>
            </a:r>
            <a:r>
              <a:rPr lang="en-US" b="0" dirty="0">
                <a:solidFill>
                  <a:schemeClr val="bg1"/>
                </a:solidFill>
                <a:latin typeface="Calibri" panose="020F0502020204030204" pitchFamily="34" charset="0"/>
              </a:rPr>
              <a:t>/AC + pembrolizumab</a:t>
            </a:r>
          </a:p>
        </p:txBody>
      </p:sp>
      <p:sp>
        <p:nvSpPr>
          <p:cNvPr id="16" name="TextBox 15">
            <a:extLst>
              <a:ext uri="{FF2B5EF4-FFF2-40B4-BE49-F238E27FC236}">
                <a16:creationId xmlns:a16="http://schemas.microsoft.com/office/drawing/2014/main" id="{58129188-9B5B-F041-9555-326943B3C4EE}"/>
              </a:ext>
            </a:extLst>
          </p:cNvPr>
          <p:cNvSpPr txBox="1"/>
          <p:nvPr/>
        </p:nvSpPr>
        <p:spPr>
          <a:xfrm>
            <a:off x="6683143" y="2679507"/>
            <a:ext cx="897298" cy="369332"/>
          </a:xfrm>
          <a:prstGeom prst="rect">
            <a:avLst/>
          </a:prstGeom>
          <a:noFill/>
          <a:ln w="38100">
            <a:solidFill>
              <a:srgbClr val="00823B"/>
            </a:solidFill>
          </a:ln>
        </p:spPr>
        <p:txBody>
          <a:bodyPr wrap="none" rtlCol="0">
            <a:spAutoFit/>
          </a:bodyPr>
          <a:lstStyle/>
          <a:p>
            <a:pPr algn="ctr"/>
            <a:r>
              <a:rPr lang="en-US" b="0" dirty="0">
                <a:solidFill>
                  <a:schemeClr val="bg1"/>
                </a:solidFill>
                <a:latin typeface="Calibri" panose="020F0502020204030204" pitchFamily="34" charset="0"/>
              </a:rPr>
              <a:t>Surgery</a:t>
            </a:r>
          </a:p>
        </p:txBody>
      </p:sp>
      <p:sp>
        <p:nvSpPr>
          <p:cNvPr id="17" name="TextBox 16">
            <a:extLst>
              <a:ext uri="{FF2B5EF4-FFF2-40B4-BE49-F238E27FC236}">
                <a16:creationId xmlns:a16="http://schemas.microsoft.com/office/drawing/2014/main" id="{1C6832C4-5984-0D49-B062-33338A945309}"/>
              </a:ext>
            </a:extLst>
          </p:cNvPr>
          <p:cNvSpPr txBox="1"/>
          <p:nvPr/>
        </p:nvSpPr>
        <p:spPr>
          <a:xfrm>
            <a:off x="9418487" y="2709390"/>
            <a:ext cx="1547218" cy="369332"/>
          </a:xfrm>
          <a:prstGeom prst="rect">
            <a:avLst/>
          </a:prstGeom>
          <a:noFill/>
          <a:ln w="38100">
            <a:solidFill>
              <a:schemeClr val="accent1"/>
            </a:solidFill>
          </a:ln>
        </p:spPr>
        <p:txBody>
          <a:bodyPr wrap="none" rtlCol="0">
            <a:spAutoFit/>
          </a:bodyPr>
          <a:lstStyle/>
          <a:p>
            <a:pPr algn="ctr"/>
            <a:r>
              <a:rPr lang="en-US" b="0" dirty="0">
                <a:solidFill>
                  <a:schemeClr val="bg1"/>
                </a:solidFill>
                <a:latin typeface="Calibri" panose="020F0502020204030204" pitchFamily="34" charset="0"/>
              </a:rPr>
              <a:t>Olaparib x 1 yr</a:t>
            </a:r>
          </a:p>
        </p:txBody>
      </p:sp>
      <p:sp>
        <p:nvSpPr>
          <p:cNvPr id="18" name="TextBox 17">
            <a:extLst>
              <a:ext uri="{FF2B5EF4-FFF2-40B4-BE49-F238E27FC236}">
                <a16:creationId xmlns:a16="http://schemas.microsoft.com/office/drawing/2014/main" id="{237CE6DF-5EDD-5B40-83DA-9BF17358725A}"/>
              </a:ext>
            </a:extLst>
          </p:cNvPr>
          <p:cNvSpPr txBox="1"/>
          <p:nvPr/>
        </p:nvSpPr>
        <p:spPr>
          <a:xfrm>
            <a:off x="9418487" y="1221945"/>
            <a:ext cx="2364365" cy="369332"/>
          </a:xfrm>
          <a:prstGeom prst="rect">
            <a:avLst/>
          </a:prstGeom>
          <a:noFill/>
          <a:ln w="38100">
            <a:solidFill>
              <a:schemeClr val="accent1"/>
            </a:solidFill>
          </a:ln>
        </p:spPr>
        <p:txBody>
          <a:bodyPr wrap="none" rtlCol="0">
            <a:spAutoFit/>
          </a:bodyPr>
          <a:lstStyle/>
          <a:p>
            <a:pPr algn="ctr"/>
            <a:r>
              <a:rPr lang="en-US" b="0" dirty="0">
                <a:solidFill>
                  <a:schemeClr val="bg1"/>
                </a:solidFill>
                <a:latin typeface="Calibri" panose="020F0502020204030204" pitchFamily="34" charset="0"/>
              </a:rPr>
              <a:t>Capecitabine x 8 cycles</a:t>
            </a:r>
          </a:p>
        </p:txBody>
      </p:sp>
      <p:sp>
        <p:nvSpPr>
          <p:cNvPr id="19" name="TextBox 18">
            <a:extLst>
              <a:ext uri="{FF2B5EF4-FFF2-40B4-BE49-F238E27FC236}">
                <a16:creationId xmlns:a16="http://schemas.microsoft.com/office/drawing/2014/main" id="{A932EF1D-DD6E-3647-BDC5-BD8E555FD103}"/>
              </a:ext>
            </a:extLst>
          </p:cNvPr>
          <p:cNvSpPr txBox="1"/>
          <p:nvPr/>
        </p:nvSpPr>
        <p:spPr>
          <a:xfrm>
            <a:off x="7580440" y="3601626"/>
            <a:ext cx="886968" cy="369332"/>
          </a:xfrm>
          <a:prstGeom prst="rect">
            <a:avLst/>
          </a:prstGeom>
          <a:noFill/>
          <a:ln w="38100">
            <a:solidFill>
              <a:schemeClr val="accent3"/>
            </a:solidFill>
          </a:ln>
        </p:spPr>
        <p:txBody>
          <a:bodyPr wrap="square" rtlCol="0">
            <a:spAutoFit/>
          </a:bodyPr>
          <a:lstStyle/>
          <a:p>
            <a:pPr algn="ctr"/>
            <a:r>
              <a:rPr lang="en-US" b="0" dirty="0">
                <a:solidFill>
                  <a:schemeClr val="bg1"/>
                </a:solidFill>
                <a:latin typeface="Calibri" panose="020F0502020204030204" pitchFamily="34" charset="0"/>
              </a:rPr>
              <a:t>pCR</a:t>
            </a:r>
          </a:p>
        </p:txBody>
      </p:sp>
      <p:sp>
        <p:nvSpPr>
          <p:cNvPr id="20" name="TextBox 19">
            <a:extLst>
              <a:ext uri="{FF2B5EF4-FFF2-40B4-BE49-F238E27FC236}">
                <a16:creationId xmlns:a16="http://schemas.microsoft.com/office/drawing/2014/main" id="{25EF69B3-C2DB-FD4C-8A4C-A8A0F8A9B6A5}"/>
              </a:ext>
            </a:extLst>
          </p:cNvPr>
          <p:cNvSpPr txBox="1"/>
          <p:nvPr/>
        </p:nvSpPr>
        <p:spPr>
          <a:xfrm>
            <a:off x="7580441" y="1816337"/>
            <a:ext cx="888385" cy="369332"/>
          </a:xfrm>
          <a:prstGeom prst="rect">
            <a:avLst/>
          </a:prstGeom>
          <a:noFill/>
          <a:ln w="38100">
            <a:solidFill>
              <a:schemeClr val="accent3"/>
            </a:solidFill>
          </a:ln>
        </p:spPr>
        <p:txBody>
          <a:bodyPr wrap="none" rtlCol="0">
            <a:spAutoFit/>
          </a:bodyPr>
          <a:lstStyle/>
          <a:p>
            <a:pPr algn="ctr"/>
            <a:r>
              <a:rPr lang="en-US" b="0" dirty="0">
                <a:solidFill>
                  <a:schemeClr val="bg1"/>
                </a:solidFill>
                <a:latin typeface="Calibri" panose="020F0502020204030204" pitchFamily="34" charset="0"/>
              </a:rPr>
              <a:t>No pCR</a:t>
            </a:r>
          </a:p>
        </p:txBody>
      </p:sp>
      <p:sp>
        <p:nvSpPr>
          <p:cNvPr id="22" name="TextBox 21">
            <a:extLst>
              <a:ext uri="{FF2B5EF4-FFF2-40B4-BE49-F238E27FC236}">
                <a16:creationId xmlns:a16="http://schemas.microsoft.com/office/drawing/2014/main" id="{908147B7-84D6-DA46-A5A4-5D49A41AF4DB}"/>
              </a:ext>
            </a:extLst>
          </p:cNvPr>
          <p:cNvSpPr txBox="1"/>
          <p:nvPr/>
        </p:nvSpPr>
        <p:spPr>
          <a:xfrm>
            <a:off x="9418487" y="3463127"/>
            <a:ext cx="1737360" cy="646331"/>
          </a:xfrm>
          <a:prstGeom prst="rect">
            <a:avLst/>
          </a:prstGeom>
          <a:noFill/>
          <a:ln w="38100">
            <a:solidFill>
              <a:schemeClr val="accent1"/>
            </a:solidFill>
          </a:ln>
        </p:spPr>
        <p:txBody>
          <a:bodyPr wrap="square" rtlCol="0">
            <a:spAutoFit/>
          </a:bodyPr>
          <a:lstStyle/>
          <a:p>
            <a:pPr algn="ctr"/>
            <a:r>
              <a:rPr lang="en-US" b="0" dirty="0">
                <a:solidFill>
                  <a:schemeClr val="bg1"/>
                </a:solidFill>
                <a:latin typeface="Calibri" panose="020F0502020204030204" pitchFamily="34" charset="0"/>
              </a:rPr>
              <a:t>Complete 1 yr pembrolizumab</a:t>
            </a:r>
          </a:p>
        </p:txBody>
      </p:sp>
      <p:sp>
        <p:nvSpPr>
          <p:cNvPr id="32" name="TextBox 31">
            <a:extLst>
              <a:ext uri="{FF2B5EF4-FFF2-40B4-BE49-F238E27FC236}">
                <a16:creationId xmlns:a16="http://schemas.microsoft.com/office/drawing/2014/main" id="{11148FB1-0742-6B4D-8FA8-EFB807A6F216}"/>
              </a:ext>
            </a:extLst>
          </p:cNvPr>
          <p:cNvSpPr txBox="1"/>
          <p:nvPr/>
        </p:nvSpPr>
        <p:spPr>
          <a:xfrm>
            <a:off x="8218747" y="2738887"/>
            <a:ext cx="1016881" cy="307777"/>
          </a:xfrm>
          <a:prstGeom prst="rect">
            <a:avLst/>
          </a:prstGeom>
          <a:noFill/>
          <a:ln w="19050">
            <a:noFill/>
          </a:ln>
        </p:spPr>
        <p:txBody>
          <a:bodyPr wrap="none" rtlCol="0">
            <a:spAutoFit/>
          </a:bodyPr>
          <a:lstStyle/>
          <a:p>
            <a:r>
              <a:rPr lang="en-US" sz="1400" b="0" dirty="0">
                <a:solidFill>
                  <a:schemeClr val="bg1"/>
                </a:solidFill>
                <a:latin typeface="Calibri" panose="020F0502020204030204" pitchFamily="34" charset="0"/>
              </a:rPr>
              <a:t>g</a:t>
            </a:r>
            <a:r>
              <a:rPr lang="en-US" sz="1400" b="0" i="1" dirty="0">
                <a:solidFill>
                  <a:schemeClr val="bg1"/>
                </a:solidFill>
                <a:latin typeface="Calibri" panose="020F0502020204030204" pitchFamily="34" charset="0"/>
              </a:rPr>
              <a:t>BRCA</a:t>
            </a:r>
            <a:r>
              <a:rPr lang="en-US" sz="1400" b="0" dirty="0">
                <a:solidFill>
                  <a:schemeClr val="bg1"/>
                </a:solidFill>
                <a:latin typeface="Calibri" panose="020F0502020204030204" pitchFamily="34" charset="0"/>
              </a:rPr>
              <a:t> mut</a:t>
            </a:r>
          </a:p>
        </p:txBody>
      </p:sp>
      <p:sp>
        <p:nvSpPr>
          <p:cNvPr id="33" name="TextBox 32">
            <a:extLst>
              <a:ext uri="{FF2B5EF4-FFF2-40B4-BE49-F238E27FC236}">
                <a16:creationId xmlns:a16="http://schemas.microsoft.com/office/drawing/2014/main" id="{89E617FD-FD61-4648-BF8A-C76186CE476C}"/>
              </a:ext>
            </a:extLst>
          </p:cNvPr>
          <p:cNvSpPr txBox="1"/>
          <p:nvPr/>
        </p:nvSpPr>
        <p:spPr>
          <a:xfrm>
            <a:off x="8239147" y="1347352"/>
            <a:ext cx="958917" cy="307777"/>
          </a:xfrm>
          <a:prstGeom prst="rect">
            <a:avLst/>
          </a:prstGeom>
          <a:noFill/>
          <a:ln w="19050">
            <a:noFill/>
          </a:ln>
        </p:spPr>
        <p:txBody>
          <a:bodyPr wrap="none" rtlCol="0">
            <a:spAutoFit/>
          </a:bodyPr>
          <a:lstStyle/>
          <a:p>
            <a:r>
              <a:rPr lang="en-US" sz="1400" b="0" dirty="0">
                <a:solidFill>
                  <a:schemeClr val="bg1"/>
                </a:solidFill>
                <a:latin typeface="Calibri" panose="020F0502020204030204" pitchFamily="34" charset="0"/>
              </a:rPr>
              <a:t>g</a:t>
            </a:r>
            <a:r>
              <a:rPr lang="en-US" sz="1400" b="0" i="1" dirty="0">
                <a:solidFill>
                  <a:schemeClr val="bg1"/>
                </a:solidFill>
                <a:latin typeface="Calibri" panose="020F0502020204030204" pitchFamily="34" charset="0"/>
              </a:rPr>
              <a:t>BRCA </a:t>
            </a:r>
            <a:r>
              <a:rPr lang="en-US" sz="1400" b="0" dirty="0">
                <a:solidFill>
                  <a:schemeClr val="bg1"/>
                </a:solidFill>
                <a:latin typeface="Calibri" panose="020F0502020204030204" pitchFamily="34" charset="0"/>
              </a:rPr>
              <a:t>WT</a:t>
            </a:r>
          </a:p>
        </p:txBody>
      </p:sp>
      <p:sp>
        <p:nvSpPr>
          <p:cNvPr id="63" name="TextBox 62">
            <a:extLst>
              <a:ext uri="{FF2B5EF4-FFF2-40B4-BE49-F238E27FC236}">
                <a16:creationId xmlns:a16="http://schemas.microsoft.com/office/drawing/2014/main" id="{C19DB080-2142-7F4A-ADC1-4BD423A4640C}"/>
              </a:ext>
            </a:extLst>
          </p:cNvPr>
          <p:cNvSpPr txBox="1"/>
          <p:nvPr/>
        </p:nvSpPr>
        <p:spPr>
          <a:xfrm>
            <a:off x="9418487" y="1829037"/>
            <a:ext cx="2696394" cy="646331"/>
          </a:xfrm>
          <a:prstGeom prst="rect">
            <a:avLst/>
          </a:prstGeom>
          <a:noFill/>
          <a:ln w="38100">
            <a:solidFill>
              <a:schemeClr val="accent1"/>
            </a:solidFill>
            <a:prstDash val="sysDot"/>
          </a:ln>
        </p:spPr>
        <p:txBody>
          <a:bodyPr wrap="square" rtlCol="0">
            <a:spAutoFit/>
          </a:bodyPr>
          <a:lstStyle/>
          <a:p>
            <a:pPr algn="ctr"/>
            <a:r>
              <a:rPr lang="en-US" b="0" dirty="0">
                <a:solidFill>
                  <a:schemeClr val="bg1"/>
                </a:solidFill>
                <a:latin typeface="Calibri" panose="020F0502020204030204" pitchFamily="34" charset="0"/>
              </a:rPr>
              <a:t>Complete 1 yr </a:t>
            </a:r>
          </a:p>
          <a:p>
            <a:pPr algn="ctr"/>
            <a:r>
              <a:rPr lang="en-US" b="0" dirty="0">
                <a:solidFill>
                  <a:schemeClr val="bg1"/>
                </a:solidFill>
                <a:latin typeface="Calibri" panose="020F0502020204030204" pitchFamily="34" charset="0"/>
              </a:rPr>
              <a:t>Pembrolizumab (9 cycles)*</a:t>
            </a:r>
          </a:p>
        </p:txBody>
      </p:sp>
      <p:cxnSp>
        <p:nvCxnSpPr>
          <p:cNvPr id="69" name="Straight Arrow Connector 68">
            <a:extLst>
              <a:ext uri="{FF2B5EF4-FFF2-40B4-BE49-F238E27FC236}">
                <a16:creationId xmlns:a16="http://schemas.microsoft.com/office/drawing/2014/main" id="{BFA896A8-CC33-A549-9DAE-57D7D1F0D855}"/>
              </a:ext>
            </a:extLst>
          </p:cNvPr>
          <p:cNvCxnSpPr>
            <a:cxnSpLocks/>
          </p:cNvCxnSpPr>
          <p:nvPr/>
        </p:nvCxnSpPr>
        <p:spPr>
          <a:xfrm>
            <a:off x="10509719" y="2491136"/>
            <a:ext cx="0" cy="220694"/>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107E2B80-1729-A94B-9783-70CC61BC758A}"/>
              </a:ext>
            </a:extLst>
          </p:cNvPr>
          <p:cNvSpPr txBox="1"/>
          <p:nvPr/>
        </p:nvSpPr>
        <p:spPr>
          <a:xfrm>
            <a:off x="473816" y="4459471"/>
            <a:ext cx="1003186" cy="646331"/>
          </a:xfrm>
          <a:prstGeom prst="rect">
            <a:avLst/>
          </a:prstGeom>
          <a:solidFill>
            <a:schemeClr val="tx1"/>
          </a:solidFill>
          <a:ln w="38100">
            <a:solidFill>
              <a:schemeClr val="bg1"/>
            </a:solidFill>
          </a:ln>
        </p:spPr>
        <p:txBody>
          <a:bodyPr wrap="square" rtlCol="0">
            <a:spAutoFit/>
          </a:bodyPr>
          <a:lstStyle/>
          <a:p>
            <a:r>
              <a:rPr lang="en-US" b="0" dirty="0">
                <a:solidFill>
                  <a:schemeClr val="bg1"/>
                </a:solidFill>
                <a:latin typeface="Calibri" panose="020F0502020204030204" pitchFamily="34" charset="0"/>
              </a:rPr>
              <a:t>T1a/b, N0</a:t>
            </a:r>
          </a:p>
        </p:txBody>
      </p:sp>
      <p:sp>
        <p:nvSpPr>
          <p:cNvPr id="83" name="TextBox 82">
            <a:extLst>
              <a:ext uri="{FF2B5EF4-FFF2-40B4-BE49-F238E27FC236}">
                <a16:creationId xmlns:a16="http://schemas.microsoft.com/office/drawing/2014/main" id="{38B7810B-A6C8-9142-B3F3-C1E96D50384A}"/>
              </a:ext>
            </a:extLst>
          </p:cNvPr>
          <p:cNvSpPr txBox="1"/>
          <p:nvPr/>
        </p:nvSpPr>
        <p:spPr>
          <a:xfrm>
            <a:off x="2158129" y="4597970"/>
            <a:ext cx="1572768" cy="369332"/>
          </a:xfrm>
          <a:prstGeom prst="rect">
            <a:avLst/>
          </a:prstGeom>
          <a:noFill/>
          <a:ln w="38100">
            <a:solidFill>
              <a:srgbClr val="00823B"/>
            </a:solidFill>
          </a:ln>
        </p:spPr>
        <p:txBody>
          <a:bodyPr wrap="none" rtlCol="0">
            <a:spAutoFit/>
          </a:bodyPr>
          <a:lstStyle/>
          <a:p>
            <a:pPr algn="ctr"/>
            <a:r>
              <a:rPr lang="en-US" b="0" dirty="0">
                <a:solidFill>
                  <a:schemeClr val="bg1"/>
                </a:solidFill>
                <a:latin typeface="Calibri" panose="020F0502020204030204" pitchFamily="34" charset="0"/>
              </a:rPr>
              <a:t>Surgery</a:t>
            </a:r>
          </a:p>
        </p:txBody>
      </p:sp>
      <p:sp>
        <p:nvSpPr>
          <p:cNvPr id="84" name="TextBox 83">
            <a:extLst>
              <a:ext uri="{FF2B5EF4-FFF2-40B4-BE49-F238E27FC236}">
                <a16:creationId xmlns:a16="http://schemas.microsoft.com/office/drawing/2014/main" id="{FBE745CE-2B37-634A-9DA2-D49441C9C4DC}"/>
              </a:ext>
            </a:extLst>
          </p:cNvPr>
          <p:cNvSpPr txBox="1"/>
          <p:nvPr/>
        </p:nvSpPr>
        <p:spPr>
          <a:xfrm>
            <a:off x="4075550" y="4597970"/>
            <a:ext cx="1750929" cy="369332"/>
          </a:xfrm>
          <a:prstGeom prst="rect">
            <a:avLst/>
          </a:prstGeom>
          <a:noFill/>
          <a:ln w="38100">
            <a:solidFill>
              <a:schemeClr val="accent6"/>
            </a:solidFill>
          </a:ln>
        </p:spPr>
        <p:txBody>
          <a:bodyPr wrap="none" rtlCol="0">
            <a:spAutoFit/>
          </a:bodyPr>
          <a:lstStyle/>
          <a:p>
            <a:r>
              <a:rPr lang="en-US" b="0" dirty="0">
                <a:solidFill>
                  <a:schemeClr val="bg1"/>
                </a:solidFill>
                <a:latin typeface="Calibri" panose="020F0502020204030204" pitchFamily="34" charset="0"/>
              </a:rPr>
              <a:t>± chemotherapy</a:t>
            </a:r>
          </a:p>
        </p:txBody>
      </p:sp>
      <p:sp>
        <p:nvSpPr>
          <p:cNvPr id="85" name="TextBox 84">
            <a:extLst>
              <a:ext uri="{FF2B5EF4-FFF2-40B4-BE49-F238E27FC236}">
                <a16:creationId xmlns:a16="http://schemas.microsoft.com/office/drawing/2014/main" id="{C6604FDA-D676-0742-AF5E-65302C2B8F96}"/>
              </a:ext>
            </a:extLst>
          </p:cNvPr>
          <p:cNvSpPr txBox="1"/>
          <p:nvPr/>
        </p:nvSpPr>
        <p:spPr>
          <a:xfrm>
            <a:off x="6444672" y="4597970"/>
            <a:ext cx="5111336" cy="369332"/>
          </a:xfrm>
          <a:prstGeom prst="rect">
            <a:avLst/>
          </a:prstGeom>
          <a:noFill/>
          <a:ln w="38100">
            <a:solidFill>
              <a:schemeClr val="accent1"/>
            </a:solidFill>
          </a:ln>
        </p:spPr>
        <p:txBody>
          <a:bodyPr wrap="none" rtlCol="0">
            <a:spAutoFit/>
          </a:bodyPr>
          <a:lstStyle/>
          <a:p>
            <a:r>
              <a:rPr lang="en-US" b="0" dirty="0">
                <a:solidFill>
                  <a:schemeClr val="bg1"/>
                </a:solidFill>
                <a:latin typeface="Calibri" panose="020F0502020204030204" pitchFamily="34" charset="0"/>
              </a:rPr>
              <a:t>taxane/carboplatin vs docetaxel/cyclophosphamide</a:t>
            </a:r>
          </a:p>
        </p:txBody>
      </p:sp>
      <p:sp>
        <p:nvSpPr>
          <p:cNvPr id="46" name="TextBox 45">
            <a:extLst>
              <a:ext uri="{FF2B5EF4-FFF2-40B4-BE49-F238E27FC236}">
                <a16:creationId xmlns:a16="http://schemas.microsoft.com/office/drawing/2014/main" id="{0D6AB0E9-BDBC-4CEC-8AE2-BEB3A0F3BFC2}"/>
              </a:ext>
            </a:extLst>
          </p:cNvPr>
          <p:cNvSpPr txBox="1"/>
          <p:nvPr/>
        </p:nvSpPr>
        <p:spPr>
          <a:xfrm>
            <a:off x="2158129" y="3115989"/>
            <a:ext cx="1571777" cy="646331"/>
          </a:xfrm>
          <a:prstGeom prst="rect">
            <a:avLst/>
          </a:prstGeom>
          <a:noFill/>
          <a:ln w="38100">
            <a:solidFill>
              <a:schemeClr val="accent5"/>
            </a:solidFill>
          </a:ln>
        </p:spPr>
        <p:txBody>
          <a:bodyPr wrap="square" rtlCol="0">
            <a:spAutoFit/>
          </a:bodyPr>
          <a:lstStyle/>
          <a:p>
            <a:pPr algn="ctr"/>
            <a:r>
              <a:rPr lang="en-US" b="0" dirty="0">
                <a:solidFill>
                  <a:schemeClr val="bg1"/>
                </a:solidFill>
                <a:latin typeface="Calibri" panose="020F0502020204030204" pitchFamily="34" charset="0"/>
              </a:rPr>
              <a:t>Neoadjuvant tx</a:t>
            </a:r>
          </a:p>
        </p:txBody>
      </p:sp>
      <p:cxnSp>
        <p:nvCxnSpPr>
          <p:cNvPr id="9" name="Straight Arrow Connector 8">
            <a:extLst>
              <a:ext uri="{FF2B5EF4-FFF2-40B4-BE49-F238E27FC236}">
                <a16:creationId xmlns:a16="http://schemas.microsoft.com/office/drawing/2014/main" id="{8322D480-443C-429C-AB89-050C9B5AC1D6}"/>
              </a:ext>
            </a:extLst>
          </p:cNvPr>
          <p:cNvCxnSpPr>
            <a:cxnSpLocks/>
          </p:cNvCxnSpPr>
          <p:nvPr/>
        </p:nvCxnSpPr>
        <p:spPr bwMode="auto">
          <a:xfrm>
            <a:off x="1539631" y="2215006"/>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8B3FEDB8-4623-49D3-946A-414DD5B435CB}"/>
              </a:ext>
            </a:extLst>
          </p:cNvPr>
          <p:cNvCxnSpPr>
            <a:cxnSpLocks/>
          </p:cNvCxnSpPr>
          <p:nvPr/>
        </p:nvCxnSpPr>
        <p:spPr bwMode="auto">
          <a:xfrm>
            <a:off x="3771942" y="2215006"/>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12C1C96A-AE83-4FC7-9FFF-EB53DB3A2057}"/>
              </a:ext>
            </a:extLst>
          </p:cNvPr>
          <p:cNvCxnSpPr>
            <a:cxnSpLocks/>
          </p:cNvCxnSpPr>
          <p:nvPr/>
        </p:nvCxnSpPr>
        <p:spPr bwMode="auto">
          <a:xfrm>
            <a:off x="1539631" y="3439154"/>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C17357B2-E27F-43AB-BBCC-71334F0925A2}"/>
              </a:ext>
            </a:extLst>
          </p:cNvPr>
          <p:cNvCxnSpPr>
            <a:cxnSpLocks/>
          </p:cNvCxnSpPr>
          <p:nvPr/>
        </p:nvCxnSpPr>
        <p:spPr bwMode="auto">
          <a:xfrm>
            <a:off x="3755306" y="3421506"/>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00D42D87-F189-4F39-AFCD-943FBEE86F26}"/>
              </a:ext>
            </a:extLst>
          </p:cNvPr>
          <p:cNvCxnSpPr>
            <a:cxnSpLocks/>
          </p:cNvCxnSpPr>
          <p:nvPr/>
        </p:nvCxnSpPr>
        <p:spPr bwMode="auto">
          <a:xfrm>
            <a:off x="1539631" y="4782636"/>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2B6D0E21-B6F6-4AA4-805C-F8A721DBEE78}"/>
              </a:ext>
            </a:extLst>
          </p:cNvPr>
          <p:cNvCxnSpPr>
            <a:cxnSpLocks/>
          </p:cNvCxnSpPr>
          <p:nvPr/>
        </p:nvCxnSpPr>
        <p:spPr bwMode="auto">
          <a:xfrm>
            <a:off x="3771942" y="4782636"/>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FE7C7123-9EE2-4B59-9297-190EFA3309C1}"/>
              </a:ext>
            </a:extLst>
          </p:cNvPr>
          <p:cNvCxnSpPr>
            <a:cxnSpLocks/>
          </p:cNvCxnSpPr>
          <p:nvPr/>
        </p:nvCxnSpPr>
        <p:spPr bwMode="auto">
          <a:xfrm>
            <a:off x="5851574" y="4782636"/>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B6928A15-76C9-40D0-8723-32DDFD11E536}"/>
              </a:ext>
            </a:extLst>
          </p:cNvPr>
          <p:cNvCxnSpPr>
            <a:cxnSpLocks/>
          </p:cNvCxnSpPr>
          <p:nvPr/>
        </p:nvCxnSpPr>
        <p:spPr>
          <a:xfrm>
            <a:off x="10509719" y="1564738"/>
            <a:ext cx="0" cy="220694"/>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12707AE-2A5E-4BCB-9B73-30E96204FA35}"/>
              </a:ext>
            </a:extLst>
          </p:cNvPr>
          <p:cNvCxnSpPr>
            <a:cxnSpLocks/>
          </p:cNvCxnSpPr>
          <p:nvPr/>
        </p:nvCxnSpPr>
        <p:spPr bwMode="auto">
          <a:xfrm>
            <a:off x="6720312" y="2215006"/>
            <a:ext cx="374904" cy="393192"/>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935D5E10-7D25-4B75-AA7C-10CD5F09CB30}"/>
              </a:ext>
            </a:extLst>
          </p:cNvPr>
          <p:cNvCxnSpPr>
            <a:cxnSpLocks/>
          </p:cNvCxnSpPr>
          <p:nvPr/>
        </p:nvCxnSpPr>
        <p:spPr bwMode="auto">
          <a:xfrm flipV="1">
            <a:off x="6720312" y="3113133"/>
            <a:ext cx="373473" cy="390315"/>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4E7586A2-6695-4DDA-A056-B186F3091EF7}"/>
              </a:ext>
            </a:extLst>
          </p:cNvPr>
          <p:cNvCxnSpPr>
            <a:cxnSpLocks/>
          </p:cNvCxnSpPr>
          <p:nvPr/>
        </p:nvCxnSpPr>
        <p:spPr bwMode="auto">
          <a:xfrm flipV="1">
            <a:off x="7216131" y="2189015"/>
            <a:ext cx="374904" cy="393192"/>
          </a:xfrm>
          <a:prstGeom prst="straightConnector1">
            <a:avLst/>
          </a:prstGeom>
          <a:noFill/>
          <a:ln w="28575" cap="flat" cmpd="sng" algn="ctr">
            <a:solidFill>
              <a:schemeClr val="bg1"/>
            </a:solidFill>
            <a:prstDash val="solid"/>
            <a:round/>
            <a:headEnd type="none" w="med" len="med"/>
            <a:tailEnd type="triangle"/>
          </a:ln>
          <a:effectLst/>
        </p:spPr>
      </p:cxnSp>
      <p:cxnSp>
        <p:nvCxnSpPr>
          <p:cNvPr id="68" name="Straight Arrow Connector 67">
            <a:extLst>
              <a:ext uri="{FF2B5EF4-FFF2-40B4-BE49-F238E27FC236}">
                <a16:creationId xmlns:a16="http://schemas.microsoft.com/office/drawing/2014/main" id="{62A9C223-FB5E-4A0C-9DC0-56D2D7E184C9}"/>
              </a:ext>
            </a:extLst>
          </p:cNvPr>
          <p:cNvCxnSpPr>
            <a:cxnSpLocks/>
          </p:cNvCxnSpPr>
          <p:nvPr/>
        </p:nvCxnSpPr>
        <p:spPr bwMode="auto">
          <a:xfrm>
            <a:off x="7216131" y="3170702"/>
            <a:ext cx="374904" cy="393192"/>
          </a:xfrm>
          <a:prstGeom prst="straightConnector1">
            <a:avLst/>
          </a:prstGeom>
          <a:noFill/>
          <a:ln w="28575" cap="flat" cmpd="sng" algn="ctr">
            <a:solidFill>
              <a:schemeClr val="bg1"/>
            </a:solidFill>
            <a:prstDash val="solid"/>
            <a:round/>
            <a:headEnd type="none" w="med" len="med"/>
            <a:tailEnd type="triangle"/>
          </a:ln>
          <a:effectLst/>
        </p:spPr>
      </p:cxnSp>
      <p:cxnSp>
        <p:nvCxnSpPr>
          <p:cNvPr id="72" name="Straight Arrow Connector 71">
            <a:extLst>
              <a:ext uri="{FF2B5EF4-FFF2-40B4-BE49-F238E27FC236}">
                <a16:creationId xmlns:a16="http://schemas.microsoft.com/office/drawing/2014/main" id="{F9DB7951-FA90-494F-8513-95E0E82B6071}"/>
              </a:ext>
            </a:extLst>
          </p:cNvPr>
          <p:cNvCxnSpPr>
            <a:cxnSpLocks/>
          </p:cNvCxnSpPr>
          <p:nvPr/>
        </p:nvCxnSpPr>
        <p:spPr bwMode="auto">
          <a:xfrm flipV="1">
            <a:off x="8547100" y="1430658"/>
            <a:ext cx="842469" cy="529872"/>
          </a:xfrm>
          <a:prstGeom prst="straightConnector1">
            <a:avLst/>
          </a:prstGeom>
          <a:noFill/>
          <a:ln w="28575" cap="flat" cmpd="sng" algn="ctr">
            <a:solidFill>
              <a:schemeClr val="bg1"/>
            </a:solidFill>
            <a:prstDash val="solid"/>
            <a:round/>
            <a:headEnd type="none" w="med" len="med"/>
            <a:tailEnd type="triangle"/>
          </a:ln>
          <a:effectLst/>
        </p:spPr>
      </p:cxnSp>
      <p:cxnSp>
        <p:nvCxnSpPr>
          <p:cNvPr id="80" name="Straight Arrow Connector 79">
            <a:extLst>
              <a:ext uri="{FF2B5EF4-FFF2-40B4-BE49-F238E27FC236}">
                <a16:creationId xmlns:a16="http://schemas.microsoft.com/office/drawing/2014/main" id="{1C4E2D5E-AB1C-4EAB-BAED-8CCF5AD04E4D}"/>
              </a:ext>
            </a:extLst>
          </p:cNvPr>
          <p:cNvCxnSpPr>
            <a:cxnSpLocks/>
            <a:endCxn id="17" idx="1"/>
          </p:cNvCxnSpPr>
          <p:nvPr/>
        </p:nvCxnSpPr>
        <p:spPr bwMode="auto">
          <a:xfrm>
            <a:off x="8532285" y="2013083"/>
            <a:ext cx="886202" cy="880973"/>
          </a:xfrm>
          <a:prstGeom prst="straightConnector1">
            <a:avLst/>
          </a:prstGeom>
          <a:noFill/>
          <a:ln w="28575" cap="flat" cmpd="sng" algn="ctr">
            <a:solidFill>
              <a:schemeClr val="bg1"/>
            </a:solidFill>
            <a:prstDash val="solid"/>
            <a:round/>
            <a:headEnd type="none" w="med" len="med"/>
            <a:tailEnd type="triangle"/>
          </a:ln>
          <a:effectLst/>
        </p:spPr>
      </p:cxnSp>
      <p:cxnSp>
        <p:nvCxnSpPr>
          <p:cNvPr id="94" name="Straight Arrow Connector 93">
            <a:extLst>
              <a:ext uri="{FF2B5EF4-FFF2-40B4-BE49-F238E27FC236}">
                <a16:creationId xmlns:a16="http://schemas.microsoft.com/office/drawing/2014/main" id="{A52A8137-333A-4284-A9E2-C668D5434AF1}"/>
              </a:ext>
            </a:extLst>
          </p:cNvPr>
          <p:cNvCxnSpPr>
            <a:cxnSpLocks/>
            <a:stCxn id="19" idx="3"/>
            <a:endCxn id="22" idx="1"/>
          </p:cNvCxnSpPr>
          <p:nvPr/>
        </p:nvCxnSpPr>
        <p:spPr bwMode="auto">
          <a:xfrm>
            <a:off x="8467408" y="3786292"/>
            <a:ext cx="951079" cy="1"/>
          </a:xfrm>
          <a:prstGeom prst="straightConnector1">
            <a:avLst/>
          </a:prstGeom>
          <a:noFill/>
          <a:ln w="28575" cap="flat" cmpd="sng" algn="ctr">
            <a:solidFill>
              <a:schemeClr val="bg1"/>
            </a:solidFill>
            <a:prstDash val="solid"/>
            <a:round/>
            <a:headEnd type="none" w="med" len="med"/>
            <a:tailEnd type="triangle"/>
          </a:ln>
          <a:effectLst/>
        </p:spPr>
      </p:cxnSp>
      <p:sp>
        <p:nvSpPr>
          <p:cNvPr id="3" name="TextBox 2">
            <a:extLst>
              <a:ext uri="{FF2B5EF4-FFF2-40B4-BE49-F238E27FC236}">
                <a16:creationId xmlns:a16="http://schemas.microsoft.com/office/drawing/2014/main" id="{36E4A636-7F53-530A-4811-486473FFFD96}"/>
              </a:ext>
            </a:extLst>
          </p:cNvPr>
          <p:cNvSpPr txBox="1"/>
          <p:nvPr/>
        </p:nvSpPr>
        <p:spPr bwMode="auto">
          <a:xfrm>
            <a:off x="412747" y="6326554"/>
            <a:ext cx="5062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*For patients who received neoadjuvant chemotherapy plus pembrolizumab.</a:t>
            </a:r>
          </a:p>
        </p:txBody>
      </p:sp>
    </p:spTree>
    <p:extLst>
      <p:ext uri="{BB962C8B-B14F-4D97-AF65-F5344CB8AC3E}">
        <p14:creationId xmlns:p14="http://schemas.microsoft.com/office/powerpoint/2010/main" val="3566006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5817-8BA4-6D7C-C4F7-C56EA72B2327}"/>
              </a:ext>
            </a:extLst>
          </p:cNvPr>
          <p:cNvSpPr>
            <a:spLocks noGrp="1"/>
          </p:cNvSpPr>
          <p:nvPr>
            <p:ph type="title"/>
          </p:nvPr>
        </p:nvSpPr>
        <p:spPr/>
        <p:txBody>
          <a:bodyPr/>
          <a:lstStyle/>
          <a:p>
            <a:r>
              <a:rPr lang="en-US" dirty="0"/>
              <a:t>Key Takeaways on ICI Therapy for EBC</a:t>
            </a:r>
          </a:p>
        </p:txBody>
      </p:sp>
      <p:sp>
        <p:nvSpPr>
          <p:cNvPr id="3" name="Content Placeholder 2">
            <a:extLst>
              <a:ext uri="{FF2B5EF4-FFF2-40B4-BE49-F238E27FC236}">
                <a16:creationId xmlns:a16="http://schemas.microsoft.com/office/drawing/2014/main" id="{27B0F694-4C00-5A6B-180B-BC44E715AA60}"/>
              </a:ext>
            </a:extLst>
          </p:cNvPr>
          <p:cNvSpPr>
            <a:spLocks noGrp="1"/>
          </p:cNvSpPr>
          <p:nvPr>
            <p:ph idx="1"/>
          </p:nvPr>
        </p:nvSpPr>
        <p:spPr/>
        <p:txBody>
          <a:bodyPr/>
          <a:lstStyle/>
          <a:p>
            <a:r>
              <a:rPr lang="en-US" sz="2400" dirty="0"/>
              <a:t>(Neo)adjuvant pembrolizumab (“KEYNOTE-522 regimen”) is SoC for high-risk </a:t>
            </a:r>
            <a:br>
              <a:rPr lang="en-US" sz="2400" dirty="0"/>
            </a:br>
            <a:r>
              <a:rPr lang="en-US" sz="2400" dirty="0"/>
              <a:t>stage II-III TNBC but comes with risk of toxicities from chemotherapy and irAEs</a:t>
            </a:r>
          </a:p>
          <a:p>
            <a:pPr lvl="1"/>
            <a:r>
              <a:rPr lang="en-US" sz="2200" dirty="0"/>
              <a:t>irAEs generally are low grade and manageable with dose holds, steroid therapy, and supportive care</a:t>
            </a:r>
          </a:p>
          <a:p>
            <a:r>
              <a:rPr lang="en-US" sz="2400" dirty="0"/>
              <a:t>Clinical trials are investigating deintensification and de-escalation strategies of KEYNOTE-522 regimen</a:t>
            </a:r>
          </a:p>
          <a:p>
            <a:pPr lvl="1"/>
            <a:r>
              <a:rPr lang="en-US" sz="2200" dirty="0"/>
              <a:t>NeoPACT is evaluating deintensified, anthracycline-free neoadjuvant tx for TNBC</a:t>
            </a:r>
          </a:p>
          <a:p>
            <a:pPr lvl="1"/>
            <a:r>
              <a:rPr lang="en-US" sz="2200" dirty="0"/>
              <a:t>OptimICE-PCR is comparing outcomes in patients with TNBC who achieve pCR and discontinue therapy vs continuing to adjuvant pembrolizumab</a:t>
            </a:r>
          </a:p>
          <a:p>
            <a:r>
              <a:rPr lang="en-US" sz="2400" dirty="0"/>
              <a:t>Phase III trials indicate that (neo)adjuvant ICI-based therapy improves pCR rates in patients with ER+/HER2- EBC, particularly ER low/PD-L1 positive, but EFS data are immature</a:t>
            </a:r>
          </a:p>
        </p:txBody>
      </p:sp>
    </p:spTree>
    <p:extLst>
      <p:ext uri="{BB962C8B-B14F-4D97-AF65-F5344CB8AC3E}">
        <p14:creationId xmlns:p14="http://schemas.microsoft.com/office/powerpoint/2010/main" val="2607511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Rectangle 10">
            <a:extLst>
              <a:ext uri="{FF2B5EF4-FFF2-40B4-BE49-F238E27FC236}">
                <a16:creationId xmlns:a16="http://schemas.microsoft.com/office/drawing/2014/main" id="{BFBE86DE-9124-941F-B4CC-885AAA2898C8}"/>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Coverage of </a:t>
            </a:r>
            <a:br>
              <a:rPr lang="en-US" altLang="en-US" sz="4000" dirty="0"/>
            </a:br>
            <a:r>
              <a:rPr lang="en-US" altLang="en-US" sz="4000" dirty="0"/>
              <a:t>HER2-Negative Early-Stage Breast Cancer!</a:t>
            </a:r>
          </a:p>
        </p:txBody>
      </p:sp>
      <p:sp>
        <p:nvSpPr>
          <p:cNvPr id="6" name="Rectangle 2">
            <a:extLst>
              <a:ext uri="{FF2B5EF4-FFF2-40B4-BE49-F238E27FC236}">
                <a16:creationId xmlns:a16="http://schemas.microsoft.com/office/drawing/2014/main" id="{C1711A5B-F449-5F18-ACE9-2BA26E904A98}"/>
              </a:ext>
            </a:extLst>
          </p:cNvPr>
          <p:cNvSpPr>
            <a:spLocks noGrp="1" noChangeArrowheads="1"/>
          </p:cNvSpPr>
          <p:nvPr>
            <p:ph sz="quarter" idx="10"/>
          </p:nvPr>
        </p:nvSpPr>
        <p:spPr>
          <a:xfrm>
            <a:off x="609759" y="1895477"/>
            <a:ext cx="10872444" cy="2605717"/>
          </a:xfrm>
        </p:spPr>
        <p:txBody>
          <a:bodyPr rtlCol="0">
            <a:normAutofit fontScale="92500" lnSpcReduction="10000"/>
          </a:bodyPr>
          <a:lstStyle/>
          <a:p>
            <a:pPr eaLnBrk="1" hangingPunct="1">
              <a:buClr>
                <a:schemeClr val="accent6"/>
              </a:buClr>
              <a:defRPr/>
            </a:pPr>
            <a:r>
              <a:rPr lang="en-US" sz="2200" dirty="0">
                <a:solidFill>
                  <a:srgbClr val="E1471D"/>
                </a:solidFill>
              </a:rPr>
              <a:t>CME/CE/CPE/AAPA-certified “micro” text modules </a:t>
            </a:r>
            <a:r>
              <a:rPr lang="en-US" sz="2200" b="0" dirty="0"/>
              <a:t>and </a:t>
            </a:r>
            <a:r>
              <a:rPr lang="en-US" sz="2200" dirty="0">
                <a:solidFill>
                  <a:srgbClr val="E1471D"/>
                </a:solidFill>
              </a:rPr>
              <a:t>downloadable slidesets </a:t>
            </a:r>
            <a:r>
              <a:rPr lang="en-US" sz="2200" b="0" dirty="0"/>
              <a:t>on key clinical considerations in HER2- EBC, including selecting optimal adjuvant therapy and managing AEs</a:t>
            </a:r>
          </a:p>
          <a:p>
            <a:pPr>
              <a:buClr>
                <a:schemeClr val="tx2">
                  <a:lumMod val="20000"/>
                  <a:lumOff val="80000"/>
                </a:schemeClr>
              </a:buClr>
              <a:defRPr/>
            </a:pPr>
            <a:r>
              <a:rPr lang="en-US" sz="2200" dirty="0">
                <a:solidFill>
                  <a:srgbClr val="E1471D"/>
                </a:solidFill>
              </a:rPr>
              <a:t>CME/CE/CPE/AAPA-certified ClinicalThought commentaries </a:t>
            </a:r>
            <a:r>
              <a:rPr lang="en-US" sz="2200" b="0" dirty="0"/>
              <a:t>on challenges when individualizing management of patients with HER2- EBC and key takeaways from this educational program</a:t>
            </a:r>
          </a:p>
          <a:p>
            <a:pPr>
              <a:buClr>
                <a:schemeClr val="tx2">
                  <a:lumMod val="20000"/>
                  <a:lumOff val="80000"/>
                </a:schemeClr>
              </a:buClr>
              <a:defRPr/>
            </a:pPr>
            <a:r>
              <a:rPr lang="en-US" sz="2200" dirty="0">
                <a:solidFill>
                  <a:srgbClr val="E1471D"/>
                </a:solidFill>
              </a:rPr>
              <a:t>Downloadable patient resource </a:t>
            </a:r>
            <a:r>
              <a:rPr lang="en-US" sz="2200" b="0" dirty="0"/>
              <a:t>to support adherence to oral anticancer therapies for HER2- EBC</a:t>
            </a:r>
          </a:p>
          <a:p>
            <a:pPr>
              <a:buClr>
                <a:schemeClr val="tx2">
                  <a:lumMod val="20000"/>
                  <a:lumOff val="80000"/>
                </a:schemeClr>
              </a:buClr>
              <a:defRPr/>
            </a:pPr>
            <a:r>
              <a:rPr lang="en-US" sz="2200" dirty="0">
                <a:solidFill>
                  <a:srgbClr val="E1471D"/>
                </a:solidFill>
              </a:rPr>
              <a:t>Updates to Interactive Decision Support Tool </a:t>
            </a:r>
            <a:r>
              <a:rPr lang="en-US" sz="2200" b="0" dirty="0"/>
              <a:t>providing expert recommendations tailored to specific scenarios for patients with HER2- EBC</a:t>
            </a:r>
          </a:p>
        </p:txBody>
      </p:sp>
    </p:spTree>
    <p:extLst>
      <p:ext uri="{BB962C8B-B14F-4D97-AF65-F5344CB8AC3E}">
        <p14:creationId xmlns:p14="http://schemas.microsoft.com/office/powerpoint/2010/main" val="21574158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4A7CA6C7EA7044957740101B91784A" ma:contentTypeVersion="13" ma:contentTypeDescription="Create a new document." ma:contentTypeScope="" ma:versionID="41e2e702ce37019d613ff089f6c78b7e">
  <xsd:schema xmlns:xsd="http://www.w3.org/2001/XMLSchema" xmlns:xs="http://www.w3.org/2001/XMLSchema" xmlns:p="http://schemas.microsoft.com/office/2006/metadata/properties" xmlns:ns2="b2cc17d9-87ae-4912-bfb0-9eadc2c945fd" xmlns:ns3="22fd6914-46d4-4c7e-bbad-46e82841b69d" targetNamespace="http://schemas.microsoft.com/office/2006/metadata/properties" ma:root="true" ma:fieldsID="95183269553316f4a95f956fe797b643" ns2:_="" ns3:_="">
    <xsd:import namespace="b2cc17d9-87ae-4912-bfb0-9eadc2c945f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cc17d9-87ae-4912-bfb0-9eadc2c945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b2cc17d9-87ae-4912-bfb0-9eadc2c945fd">
      <Terms xmlns="http://schemas.microsoft.com/office/infopath/2007/PartnerControls"/>
    </lcf76f155ced4ddcb4097134ff3c332f>
    <SharedWithUsers xmlns="22fd6914-46d4-4c7e-bbad-46e82841b69d">
      <UserInfo>
        <DisplayName>Sarah Nisly</DisplayName>
        <AccountId>2098</AccountId>
        <AccountType/>
      </UserInfo>
    </SharedWithUsers>
    <TaxCatchAll xmlns="22fd6914-46d4-4c7e-bbad-46e82841b69d" xsi:nil="true"/>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D265863-D52F-4D8F-A01B-DE9B238A4A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cc17d9-87ae-4912-bfb0-9eadc2c945fd"/>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purl.org/dc/elements/1.1/"/>
    <ds:schemaRef ds:uri="http://schemas.microsoft.com/office/infopath/2007/PartnerControls"/>
    <ds:schemaRef ds:uri="b2cc17d9-87ae-4912-bfb0-9eadc2c945fd"/>
    <ds:schemaRef ds:uri="http://www.w3.org/XML/1998/namespace"/>
    <ds:schemaRef ds:uri="http://schemas.microsoft.com/office/2006/documentManagement/types"/>
    <ds:schemaRef ds:uri="http://purl.org/dc/terms/"/>
    <ds:schemaRef ds:uri="http://purl.org/dc/dcmitype/"/>
    <ds:schemaRef ds:uri="http://schemas.openxmlformats.org/package/2006/metadata/core-properties"/>
    <ds:schemaRef ds:uri="22fd6914-46d4-4c7e-bbad-46e82841b69d"/>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1758</TotalTime>
  <Words>3964</Words>
  <Application>Microsoft Office PowerPoint</Application>
  <PresentationFormat>Widescreen</PresentationFormat>
  <Paragraphs>779</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Arial Black</vt:lpstr>
      <vt:lpstr>Calibri</vt:lpstr>
      <vt:lpstr>Segoe UI Symbol</vt:lpstr>
      <vt:lpstr>System Font Regular</vt:lpstr>
      <vt:lpstr>Times</vt:lpstr>
      <vt:lpstr>Wingdings</vt:lpstr>
      <vt:lpstr>2022_CCO_Template</vt:lpstr>
      <vt:lpstr>Immune Checkpoint Inhibitor Therapy for  HER2-Negative Early-Stage Breast Cancer</vt:lpstr>
      <vt:lpstr>About These Slides</vt:lpstr>
      <vt:lpstr>Faculty Disclosures</vt:lpstr>
      <vt:lpstr>Therapy Options to Improve Outcomes in  Early-Stage TNBC</vt:lpstr>
      <vt:lpstr>KEYNOTE-522: Neoadjuvant Pembrolizumab or Placebo + CT Followed by Adjuvant Pembrolizumab or Placebo </vt:lpstr>
      <vt:lpstr>KEYNOTE-522: Baseline Characteristics</vt:lpstr>
      <vt:lpstr>KEYNOTE-522: pCR at Median Follow-up of 15.5 Mo (Interim Analysis 1)</vt:lpstr>
      <vt:lpstr>KEYNOTE-522: EFS at Median Follow-up of 63.1 Mo (Interim Analysis 6)</vt:lpstr>
      <vt:lpstr>KEYNOTE-522: EFS by pCR</vt:lpstr>
      <vt:lpstr>KEYNOTE-522: Subgroup Analyses of EFS </vt:lpstr>
      <vt:lpstr>KEYNOTE-522: Immune-Mediated AEs</vt:lpstr>
      <vt:lpstr>Pembrolizumab for Early-Stage TNBC:  FDA Approval</vt:lpstr>
      <vt:lpstr>Phase II NeoPACT: Neoadjuvant Pembrolizumab + Carboplatin/Docetaxel in TNBC</vt:lpstr>
      <vt:lpstr>Phase III OptimICE-PCR: Adj Pembro vs Observation Following pCR With Neoadj Pembro + CT for Early TNBC</vt:lpstr>
      <vt:lpstr>Phase III Studies of ICI-Based Tx in ER+/HER2- EBC </vt:lpstr>
      <vt:lpstr>Spectrum of Immune-Related Adverse Events With ICIs</vt:lpstr>
      <vt:lpstr>Time of Onset and Toxicity Grade of irAEs in  Patients Receiving PD-1/PD-L1 Antibodies</vt:lpstr>
      <vt:lpstr>Workup for More Common irAEs</vt:lpstr>
      <vt:lpstr>Workup for Rarer and/or More Lethal irAEs</vt:lpstr>
      <vt:lpstr>General Guidelines for Management of irAEs</vt:lpstr>
      <vt:lpstr>Immunomodulatory Agents to Manage irAEs</vt:lpstr>
      <vt:lpstr>Considerations in Treatment of Early-Stage TNBC</vt:lpstr>
      <vt:lpstr>Key Takeaways on ICI Therapy for EBC</vt:lpstr>
      <vt:lpstr>Go Online for More CCO Coverage of  HER2-Negative Early-Stage Breast Cancer!</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Immune Checkpoint Inhibitor Therapy for HER2-Negative Early-Stage Breast Cancer</dc:title>
  <dc:subject/>
  <dc:creator>Preferred User</dc:creator>
  <cp:keywords/>
  <dc:description/>
  <cp:lastModifiedBy>Valerie Wenzel</cp:lastModifiedBy>
  <cp:revision>40</cp:revision>
  <cp:lastPrinted>2016-09-26T20:21:49Z</cp:lastPrinted>
  <dcterms:created xsi:type="dcterms:W3CDTF">2005-05-27T15:08:01Z</dcterms:created>
  <dcterms:modified xsi:type="dcterms:W3CDTF">2024-05-13T14:59:54Z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0x010100364A7CA6C7EA7044957740101B91784A</vt:lpwstr>
  </property>
  <property fmtid="{D5CDD505-2E9C-101B-9397-08002B2CF9AE}" pid="9" name="MediaServiceImageTags">
    <vt:lpwstr/>
  </property>
</Properties>
</file>