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573" r:id="rId8"/>
    <p:sldId id="575" r:id="rId9"/>
    <p:sldId id="574" r:id="rId10"/>
    <p:sldId id="560" r:id="rId11"/>
    <p:sldId id="579" r:id="rId12"/>
    <p:sldId id="580" r:id="rId13"/>
    <p:sldId id="581" r:id="rId14"/>
    <p:sldId id="585" r:id="rId15"/>
    <p:sldId id="576" r:id="rId16"/>
    <p:sldId id="578" r:id="rId17"/>
    <p:sldId id="584" r:id="rId18"/>
    <p:sldId id="572"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acqueline Meredith" initials="JM" lastIdx="14" clrIdx="15">
    <p:extLst>
      <p:ext uri="{19B8F6BF-5375-455C-9EA6-DF929625EA0E}">
        <p15:presenceInfo xmlns:p15="http://schemas.microsoft.com/office/powerpoint/2012/main" userId="S::jmeredith@clinicaloptions.com::3663af5e-f64d-4686-a257-22a51d9ef505" providerId="AD"/>
      </p:ext>
    </p:extLst>
  </p:cmAuthor>
  <p:cmAuthor id="17" name="htunggal@cealliance.com" initials="h" lastIdx="16" clrIdx="16">
    <p:extLst>
      <p:ext uri="{19B8F6BF-5375-455C-9EA6-DF929625EA0E}">
        <p15:presenceInfo xmlns:p15="http://schemas.microsoft.com/office/powerpoint/2012/main" userId="htunggal@cealliance.com" providerId="None"/>
      </p:ext>
    </p:extLst>
  </p:cmAuthor>
  <p:cmAuthor id="18" name="Jacky Olin" initials="JO" lastIdx="4" clrIdx="17">
    <p:extLst>
      <p:ext uri="{19B8F6BF-5375-455C-9EA6-DF929625EA0E}">
        <p15:presenceInfo xmlns:p15="http://schemas.microsoft.com/office/powerpoint/2012/main" userId="S::jolin@clinicaloptions.com::be962d7c-0694-47b7-a47b-05bea0d96ce0" providerId="AD"/>
      </p:ext>
    </p:extLst>
  </p:cmAuthor>
  <p:cmAuthor id="19" name="Rachael Andrie" initials="RA" lastIdx="12" clrIdx="18">
    <p:extLst>
      <p:ext uri="{19B8F6BF-5375-455C-9EA6-DF929625EA0E}">
        <p15:presenceInfo xmlns:p15="http://schemas.microsoft.com/office/powerpoint/2012/main" userId="S::randrie@clinicaloptions.com::311027c1-cf79-416d-b346-5f38dcd95c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B3B3B3"/>
    <a:srgbClr val="4DA1BB"/>
    <a:srgbClr val="F2F2F2"/>
    <a:srgbClr val="E1471D"/>
    <a:srgbClr val="00823B"/>
    <a:srgbClr val="015873"/>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5BD551-0E4A-4FF6-95C5-A965C234E5E2}" v="1" dt="2023-12-14T22:56:24.04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87437" autoAdjust="0"/>
  </p:normalViewPr>
  <p:slideViewPr>
    <p:cSldViewPr snapToGrid="0">
      <p:cViewPr varScale="1">
        <p:scale>
          <a:sx n="75" d="100"/>
          <a:sy n="75" d="100"/>
        </p:scale>
        <p:origin x="811" y="53"/>
      </p:cViewPr>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MCL, mantle cell lymphoma; R/R, relapsed/refractory;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2033374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BID, twice daily; CR, complete response; d, detectable; ECOG, Eastern Cooperative Oncology Group; Hgb, hemoglobin; MCL, mantle cell lymphoma; MRD, minimal residual disease; PB, peripheral blood; PFS, progression-free survival; PS, performance status; QD, daily; u, undetectable.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201315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FISH, fluorescence in situ hybridization; GI, gastrointestinal; </a:t>
            </a:r>
            <a:r>
              <a:rPr lang="en-US" i="1" dirty="0" err="1"/>
              <a:t>IgHV</a:t>
            </a:r>
            <a:r>
              <a:rPr lang="en-US" i="1" dirty="0"/>
              <a:t>, immunoglobulin heavy chain variable gene; IHC, Immunohistochemistry; MCL, mantle cell lymphoma; MIPI, MCL international prognostic index; MGH, </a:t>
            </a:r>
            <a:r>
              <a:rPr kumimoji="0" lang="en-US" sz="1200" b="0" i="1" u="none" strike="noStrike" cap="none" normalizeH="0" baseline="0" dirty="0">
                <a:ln>
                  <a:noFill/>
                </a:ln>
                <a:solidFill>
                  <a:schemeClr val="bg2">
                    <a:lumMod val="10000"/>
                  </a:schemeClr>
                </a:solidFill>
                <a:effectLst/>
                <a:latin typeface="+mn-lt"/>
              </a:rPr>
              <a:t>Massachusetts General Hospital; </a:t>
            </a:r>
            <a:r>
              <a:rPr lang="en-US" i="1" dirty="0"/>
              <a:t>MSK, </a:t>
            </a:r>
            <a:r>
              <a:rPr kumimoji="0" lang="en-US" sz="1200" b="0" i="1" u="none" strike="noStrike" cap="none" normalizeH="0" baseline="0" dirty="0">
                <a:ln>
                  <a:noFill/>
                </a:ln>
                <a:solidFill>
                  <a:schemeClr val="bg2">
                    <a:lumMod val="10000"/>
                  </a:schemeClr>
                </a:solidFill>
                <a:effectLst/>
                <a:latin typeface="+mn-lt"/>
              </a:rPr>
              <a:t>Memorial Sloan Kettering; </a:t>
            </a:r>
            <a:r>
              <a:rPr lang="en-US" i="1" dirty="0"/>
              <a:t>SNP, single nucleotide polymorphism.</a:t>
            </a:r>
          </a:p>
          <a:p>
            <a:endParaRPr lang="en-US" dirty="0"/>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98185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338195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CR, complete remission; d, detectable; EOT, end of treatment; MRD, minimal residual disease; PB, peripheral blood; PD, progressive disease; u, undetectable.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1097999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30607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TLS, tumor lysis syndrome.</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60741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transaminase; AST, aspartate aminotransferase; TRAE, treatment-related adverse event.</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3017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BID, twice daily; QD, daily.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1803474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MCL, mantle cell lymphoma; MRD, minimal residual disease; OS, overall survival; PFS, progression-free survival; u, undetectable.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837302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BOVen: Phase II Trial of Zanubrutinib, </a:t>
            </a:r>
            <a:r>
              <a:rPr lang="en-US" altLang="en-US" sz="4000" dirty="0" err="1"/>
              <a:t>Obinutuzmab</a:t>
            </a:r>
            <a:r>
              <a:rPr lang="en-US" altLang="en-US" sz="4000" dirty="0"/>
              <a:t>, and Venetoclax in Treatment-Naive </a:t>
            </a:r>
            <a:r>
              <a:rPr lang="en-US" altLang="en-US" sz="4000" i="1" dirty="0"/>
              <a:t>TP53</a:t>
            </a:r>
            <a:r>
              <a:rPr lang="en-US" altLang="en-US" sz="4000" dirty="0"/>
              <a:t>-Mutated Mantle Cell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a:t>
            </a:r>
            <a:r>
              <a:rPr lang="en-US" sz="1200" b="0" dirty="0" err="1">
                <a:solidFill>
                  <a:schemeClr val="bg1"/>
                </a:solidFill>
                <a:latin typeface="Calibri" panose="020F0502020204030204" pitchFamily="34" charset="0"/>
              </a:rPr>
              <a:t>Seagen</a:t>
            </a:r>
            <a:r>
              <a:rPr lang="en-US" sz="1200" b="0" dirty="0">
                <a:solidFill>
                  <a:schemeClr val="bg1"/>
                </a:solidFill>
                <a:latin typeface="Calibri" panose="020F0502020204030204" pitchFamily="34" charset="0"/>
              </a:rPr>
              <a:t>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E39B-E5CE-49A2-F10F-7819060998B2}"/>
              </a:ext>
            </a:extLst>
          </p:cNvPr>
          <p:cNvSpPr>
            <a:spLocks noGrp="1"/>
          </p:cNvSpPr>
          <p:nvPr>
            <p:ph type="title"/>
          </p:nvPr>
        </p:nvSpPr>
        <p:spPr/>
        <p:txBody>
          <a:bodyPr/>
          <a:lstStyle/>
          <a:p>
            <a:r>
              <a:rPr lang="en-US" dirty="0"/>
              <a:t>BOVen: Background</a:t>
            </a:r>
          </a:p>
        </p:txBody>
      </p:sp>
      <p:sp>
        <p:nvSpPr>
          <p:cNvPr id="3" name="Content Placeholder 2">
            <a:extLst>
              <a:ext uri="{FF2B5EF4-FFF2-40B4-BE49-F238E27FC236}">
                <a16:creationId xmlns:a16="http://schemas.microsoft.com/office/drawing/2014/main" id="{1EFC4C30-0C4E-9149-D6C8-E89982154992}"/>
              </a:ext>
            </a:extLst>
          </p:cNvPr>
          <p:cNvSpPr>
            <a:spLocks noGrp="1"/>
          </p:cNvSpPr>
          <p:nvPr>
            <p:ph idx="1"/>
          </p:nvPr>
        </p:nvSpPr>
        <p:spPr>
          <a:xfrm>
            <a:off x="604675" y="1513047"/>
            <a:ext cx="11169813" cy="4650686"/>
          </a:xfrm>
        </p:spPr>
        <p:txBody>
          <a:bodyPr/>
          <a:lstStyle/>
          <a:p>
            <a:r>
              <a:rPr lang="en-US" sz="2400" dirty="0"/>
              <a:t>Nordic MCL-2 and MCL-3 trials demonstrated poor survival outcomes in patients with </a:t>
            </a:r>
            <a:r>
              <a:rPr lang="en-US" sz="2400" i="1" dirty="0"/>
              <a:t>TP53</a:t>
            </a:r>
            <a:r>
              <a:rPr lang="en-US" sz="2400" dirty="0"/>
              <a:t>-mutated MCL</a:t>
            </a:r>
            <a:r>
              <a:rPr lang="en-US" sz="2400" baseline="30000" dirty="0"/>
              <a:t> </a:t>
            </a:r>
            <a:r>
              <a:rPr lang="en-US" sz="2400" dirty="0"/>
              <a:t>treated with chemoimmunotherapy</a:t>
            </a:r>
            <a:r>
              <a:rPr lang="en-US" sz="2400" baseline="30000" dirty="0"/>
              <a:t>1</a:t>
            </a:r>
          </a:p>
          <a:p>
            <a:pPr lvl="1"/>
            <a:r>
              <a:rPr lang="en-US" sz="2200" dirty="0"/>
              <a:t>No current SoC exists for MCL with </a:t>
            </a:r>
            <a:r>
              <a:rPr lang="en-US" sz="2200" i="1" dirty="0"/>
              <a:t>TP53</a:t>
            </a:r>
            <a:r>
              <a:rPr lang="en-US" sz="2200" dirty="0"/>
              <a:t> mutations; clinical trials should be considered</a:t>
            </a:r>
            <a:r>
              <a:rPr lang="en-US" sz="2200" baseline="30000" dirty="0"/>
              <a:t>2</a:t>
            </a:r>
            <a:endParaRPr lang="en-US" sz="2200" dirty="0"/>
          </a:p>
          <a:p>
            <a:r>
              <a:rPr lang="en-US" sz="2400" dirty="0"/>
              <a:t>Dual BTK/BLC2 inhibition with ibrutinib + venetoclax shown to be effective in R/R MCL</a:t>
            </a:r>
          </a:p>
          <a:p>
            <a:pPr lvl="1"/>
            <a:r>
              <a:rPr lang="en-US" sz="2200" dirty="0"/>
              <a:t>AIM: phase II trial showed improved outcomes vs historical control</a:t>
            </a:r>
            <a:r>
              <a:rPr lang="en-US" sz="2200" baseline="30000" dirty="0"/>
              <a:t>3</a:t>
            </a:r>
          </a:p>
          <a:p>
            <a:pPr lvl="1"/>
            <a:r>
              <a:rPr lang="en-US" sz="2200" dirty="0"/>
              <a:t>SYMPATICO: phase III trial demonstrated improved PFS vs ibrutinib + placebo</a:t>
            </a:r>
            <a:r>
              <a:rPr lang="en-US" sz="2200" baseline="30000" dirty="0"/>
              <a:t>4</a:t>
            </a:r>
          </a:p>
          <a:p>
            <a:r>
              <a:rPr lang="en-US" sz="2400" dirty="0"/>
              <a:t>In phase I/II </a:t>
            </a:r>
            <a:r>
              <a:rPr lang="en-US" sz="2400" dirty="0" err="1"/>
              <a:t>OAsis</a:t>
            </a:r>
            <a:r>
              <a:rPr lang="en-US" sz="2400" dirty="0"/>
              <a:t> trial, ibrutinib, obinutuzumab, and venetoclax showed antitumor activity in patients with untreated and R/R MCL, including </a:t>
            </a:r>
            <a:r>
              <a:rPr lang="en-US" sz="2400" i="1" dirty="0"/>
              <a:t>TP53</a:t>
            </a:r>
            <a:r>
              <a:rPr lang="en-US" sz="2400" dirty="0"/>
              <a:t>-mutated MCL</a:t>
            </a:r>
            <a:r>
              <a:rPr lang="en-US" sz="2400" baseline="30000" dirty="0"/>
              <a:t>5</a:t>
            </a:r>
            <a:endParaRPr lang="en-US" sz="2400" dirty="0"/>
          </a:p>
          <a:p>
            <a:r>
              <a:rPr lang="en-US" sz="2400" dirty="0"/>
              <a:t>Current analysis from phase II BOVen trial reports efficacy and safety of first-line zanubrutinib, obinutuzumab, and venetoclax in patients with </a:t>
            </a:r>
            <a:r>
              <a:rPr lang="en-US" sz="2400" i="1" dirty="0"/>
              <a:t>TP53</a:t>
            </a:r>
            <a:r>
              <a:rPr lang="en-US" sz="2400" dirty="0"/>
              <a:t>-mutated MCL</a:t>
            </a:r>
            <a:r>
              <a:rPr lang="en-US" sz="2400" baseline="30000" dirty="0"/>
              <a:t>6</a:t>
            </a:r>
            <a:endParaRPr lang="en-US" sz="2400" dirty="0"/>
          </a:p>
        </p:txBody>
      </p:sp>
      <p:sp>
        <p:nvSpPr>
          <p:cNvPr id="4" name="Text Box 11">
            <a:extLst>
              <a:ext uri="{FF2B5EF4-FFF2-40B4-BE49-F238E27FC236}">
                <a16:creationId xmlns:a16="http://schemas.microsoft.com/office/drawing/2014/main" id="{1797F20B-A3B1-5821-3AB8-085F6A75B6F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Eskelund</a:t>
            </a:r>
            <a:r>
              <a:rPr lang="en-US" altLang="en-US" sz="1200" b="0" dirty="0">
                <a:solidFill>
                  <a:schemeClr val="bg2"/>
                </a:solidFill>
                <a:latin typeface="Calibri" panose="020F0502020204030204" pitchFamily="34" charset="0"/>
              </a:rPr>
              <a:t>. Blood. 2017;120:1903. 2. NCCN. Guidelines for B-Cell lymphomas. v3.2023. 3. Tam. N Engl J Med. 2018;378:1211.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 5. Le </a:t>
            </a:r>
            <a:r>
              <a:rPr lang="en-US" altLang="en-US" sz="1200" b="0" dirty="0" err="1">
                <a:solidFill>
                  <a:schemeClr val="bg2"/>
                </a:solidFill>
                <a:latin typeface="Calibri" panose="020F0502020204030204" pitchFamily="34" charset="0"/>
              </a:rPr>
              <a:t>Gouill</a:t>
            </a:r>
            <a:r>
              <a:rPr lang="en-US" altLang="en-US" sz="1200" b="0" dirty="0">
                <a:solidFill>
                  <a:schemeClr val="bg2"/>
                </a:solidFill>
                <a:latin typeface="Calibri" panose="020F0502020204030204" pitchFamily="34" charset="0"/>
              </a:rPr>
              <a:t>. Blood. 2021;127:877. 6. 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a:t>
            </a:r>
          </a:p>
        </p:txBody>
      </p:sp>
    </p:spTree>
    <p:extLst>
      <p:ext uri="{BB962C8B-B14F-4D97-AF65-F5344CB8AC3E}">
        <p14:creationId xmlns:p14="http://schemas.microsoft.com/office/powerpoint/2010/main" val="1485765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C662C1-728F-354C-769A-E90D3DE28F44}"/>
              </a:ext>
            </a:extLst>
          </p:cNvPr>
          <p:cNvSpPr>
            <a:spLocks noGrp="1"/>
          </p:cNvSpPr>
          <p:nvPr>
            <p:ph type="title"/>
          </p:nvPr>
        </p:nvSpPr>
        <p:spPr/>
        <p:txBody>
          <a:bodyPr/>
          <a:lstStyle/>
          <a:p>
            <a:r>
              <a:rPr lang="en-US" dirty="0"/>
              <a:t>BOVen: Study Design</a:t>
            </a:r>
          </a:p>
        </p:txBody>
      </p:sp>
      <p:sp>
        <p:nvSpPr>
          <p:cNvPr id="6" name="Content Placeholder 5">
            <a:extLst>
              <a:ext uri="{FF2B5EF4-FFF2-40B4-BE49-F238E27FC236}">
                <a16:creationId xmlns:a16="http://schemas.microsoft.com/office/drawing/2014/main" id="{10115FF3-1738-373D-C625-2C141ADFC0CC}"/>
              </a:ext>
            </a:extLst>
          </p:cNvPr>
          <p:cNvSpPr>
            <a:spLocks noGrp="1"/>
          </p:cNvSpPr>
          <p:nvPr>
            <p:ph idx="1"/>
          </p:nvPr>
        </p:nvSpPr>
        <p:spPr>
          <a:xfrm>
            <a:off x="609759" y="1503483"/>
            <a:ext cx="10877529" cy="469459"/>
          </a:xfrm>
        </p:spPr>
        <p:txBody>
          <a:bodyPr/>
          <a:lstStyle/>
          <a:p>
            <a:r>
              <a:rPr lang="en-US" sz="2200" dirty="0"/>
              <a:t>Open-label, multicenter, single-arm phase II trial (median follow-up : 23.3 </a:t>
            </a:r>
            <a:r>
              <a:rPr lang="en-US" sz="2200" dirty="0" err="1"/>
              <a:t>mo</a:t>
            </a:r>
            <a:r>
              <a:rPr lang="en-US" sz="2200" dirty="0"/>
              <a:t>)</a:t>
            </a:r>
            <a:endParaRPr lang="en-US" sz="2000" dirty="0"/>
          </a:p>
        </p:txBody>
      </p:sp>
      <p:sp>
        <p:nvSpPr>
          <p:cNvPr id="8" name="Text Box 11">
            <a:extLst>
              <a:ext uri="{FF2B5EF4-FFF2-40B4-BE49-F238E27FC236}">
                <a16:creationId xmlns:a16="http://schemas.microsoft.com/office/drawing/2014/main" id="{753AFB57-18B9-9245-461F-42F30D61672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NCT03824483.   </a:t>
            </a:r>
          </a:p>
        </p:txBody>
      </p:sp>
      <p:sp>
        <p:nvSpPr>
          <p:cNvPr id="9" name="Text Box 45">
            <a:extLst>
              <a:ext uri="{FF2B5EF4-FFF2-40B4-BE49-F238E27FC236}">
                <a16:creationId xmlns:a16="http://schemas.microsoft.com/office/drawing/2014/main" id="{1AD58C1F-8988-FA40-5A98-84BA89DAA39C}"/>
              </a:ext>
            </a:extLst>
          </p:cNvPr>
          <p:cNvSpPr txBox="1">
            <a:spLocks noChangeArrowheads="1"/>
          </p:cNvSpPr>
          <p:nvPr/>
        </p:nvSpPr>
        <p:spPr bwMode="auto">
          <a:xfrm>
            <a:off x="137398" y="2705143"/>
            <a:ext cx="33712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Treatment-naive MCL with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a:t>
            </a:r>
            <a:r>
              <a:rPr lang="en-GB" altLang="en-US" sz="1800" b="0" i="1" dirty="0">
                <a:solidFill>
                  <a:schemeClr val="bg1"/>
                </a:solidFill>
                <a:latin typeface="Calibri" panose="020F0502020204030204" pitchFamily="34" charset="0"/>
              </a:rPr>
              <a:t> TP53</a:t>
            </a:r>
            <a:r>
              <a:rPr lang="en-GB" altLang="en-US" sz="1800" b="0" dirty="0">
                <a:solidFill>
                  <a:schemeClr val="bg1"/>
                </a:solidFill>
                <a:latin typeface="Calibri" panose="020F0502020204030204" pitchFamily="34" charset="0"/>
              </a:rPr>
              <a:t> mutation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(of any variant allele frequency);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ANC &gt;1 x10</a:t>
            </a:r>
            <a:r>
              <a:rPr lang="en-GB" altLang="en-US" sz="1800" b="0" baseline="30000" dirty="0">
                <a:solidFill>
                  <a:schemeClr val="bg1"/>
                </a:solidFill>
                <a:latin typeface="Calibri" panose="020F0502020204030204" pitchFamily="34" charset="0"/>
              </a:rPr>
              <a:t>9</a:t>
            </a:r>
            <a:r>
              <a:rPr lang="en-GB" altLang="en-US" sz="1800" b="0" dirty="0">
                <a:solidFill>
                  <a:schemeClr val="bg1"/>
                </a:solidFill>
                <a:latin typeface="Calibri" panose="020F0502020204030204" pitchFamily="34" charset="0"/>
              </a:rPr>
              <a:t>/L,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platelet &gt;75,000/µL,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Hgb ≥9 g/dL (unless due to MCL); ECOG PS 0-2</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25)</a:t>
            </a:r>
            <a:endParaRPr lang="en-US" altLang="en-US" sz="1800" b="0" dirty="0">
              <a:solidFill>
                <a:schemeClr val="bg1"/>
              </a:solidFill>
              <a:latin typeface="Calibri" panose="020F0502020204030204" pitchFamily="34" charset="0"/>
            </a:endParaRPr>
          </a:p>
        </p:txBody>
      </p:sp>
      <p:sp>
        <p:nvSpPr>
          <p:cNvPr id="20" name="Rectangle 24">
            <a:extLst>
              <a:ext uri="{FF2B5EF4-FFF2-40B4-BE49-F238E27FC236}">
                <a16:creationId xmlns:a16="http://schemas.microsoft.com/office/drawing/2014/main" id="{F881D171-CA0E-40FA-65C2-3364518BA5E3}"/>
              </a:ext>
            </a:extLst>
          </p:cNvPr>
          <p:cNvSpPr>
            <a:spLocks noChangeArrowheads="1"/>
          </p:cNvSpPr>
          <p:nvPr/>
        </p:nvSpPr>
        <p:spPr bwMode="auto">
          <a:xfrm>
            <a:off x="3773899" y="2391485"/>
            <a:ext cx="4040232" cy="914400"/>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Zanubrutinib </a:t>
            </a:r>
            <a:r>
              <a:rPr lang="en-US" b="0" dirty="0">
                <a:latin typeface="Calibri" panose="020F0502020204030204" pitchFamily="34" charset="0"/>
                <a:cs typeface="Arial" charset="0"/>
              </a:rPr>
              <a:t>160 mg PO BID</a:t>
            </a:r>
          </a:p>
          <a:p>
            <a:pPr algn="ctr">
              <a:defRPr/>
            </a:pPr>
            <a:r>
              <a:rPr lang="en-US" b="0" dirty="0">
                <a:latin typeface="Calibri" panose="020F0502020204030204" pitchFamily="34" charset="0"/>
                <a:cs typeface="Arial" charset="0"/>
              </a:rPr>
              <a:t>Start Cycle 1 Day 1</a:t>
            </a:r>
          </a:p>
        </p:txBody>
      </p:sp>
      <p:sp>
        <p:nvSpPr>
          <p:cNvPr id="21" name="Rectangle 25">
            <a:extLst>
              <a:ext uri="{FF2B5EF4-FFF2-40B4-BE49-F238E27FC236}">
                <a16:creationId xmlns:a16="http://schemas.microsoft.com/office/drawing/2014/main" id="{6B55D527-F5E1-589A-9F98-94994846895E}"/>
              </a:ext>
            </a:extLst>
          </p:cNvPr>
          <p:cNvSpPr>
            <a:spLocks noChangeArrowheads="1"/>
          </p:cNvSpPr>
          <p:nvPr/>
        </p:nvSpPr>
        <p:spPr bwMode="auto">
          <a:xfrm>
            <a:off x="3773899" y="4406457"/>
            <a:ext cx="4040232" cy="914400"/>
          </a:xfrm>
          <a:prstGeom prst="rect">
            <a:avLst/>
          </a:prstGeom>
          <a:solidFill>
            <a:srgbClr val="4DA1BB"/>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Venetoclax </a:t>
            </a:r>
            <a:r>
              <a:rPr lang="en-US" b="0" dirty="0">
                <a:latin typeface="Calibri" panose="020F0502020204030204" pitchFamily="34" charset="0"/>
                <a:cs typeface="Arial" charset="0"/>
              </a:rPr>
              <a:t>PO QD</a:t>
            </a:r>
          </a:p>
          <a:p>
            <a:pPr algn="ctr">
              <a:defRPr/>
            </a:pPr>
            <a:r>
              <a:rPr lang="en-US" b="0" dirty="0">
                <a:latin typeface="Calibri" panose="020F0502020204030204" pitchFamily="34" charset="0"/>
                <a:cs typeface="Arial" charset="0"/>
              </a:rPr>
              <a:t>Start Cycle 3 with 5 </a:t>
            </a:r>
            <a:r>
              <a:rPr lang="en-US" b="0" dirty="0" err="1">
                <a:latin typeface="Calibri" panose="020F0502020204030204" pitchFamily="34" charset="0"/>
                <a:cs typeface="Arial" charset="0"/>
              </a:rPr>
              <a:t>wk</a:t>
            </a:r>
            <a:r>
              <a:rPr lang="en-US" b="0" dirty="0">
                <a:latin typeface="Calibri" panose="020F0502020204030204" pitchFamily="34" charset="0"/>
                <a:cs typeface="Arial" charset="0"/>
              </a:rPr>
              <a:t> ramp-up* </a:t>
            </a:r>
          </a:p>
          <a:p>
            <a:pPr algn="ctr">
              <a:defRPr/>
            </a:pPr>
            <a:r>
              <a:rPr lang="en-US" b="0" dirty="0">
                <a:latin typeface="Calibri" panose="020F0502020204030204" pitchFamily="34" charset="0"/>
                <a:cs typeface="Arial" charset="0"/>
              </a:rPr>
              <a:t>followed by fixed dose of 400 mg daily</a:t>
            </a:r>
          </a:p>
        </p:txBody>
      </p:sp>
      <p:sp>
        <p:nvSpPr>
          <p:cNvPr id="22" name="Rectangle 28">
            <a:extLst>
              <a:ext uri="{FF2B5EF4-FFF2-40B4-BE49-F238E27FC236}">
                <a16:creationId xmlns:a16="http://schemas.microsoft.com/office/drawing/2014/main" id="{32B890B9-0B41-F95B-906A-15AAED3C5EE5}"/>
              </a:ext>
            </a:extLst>
          </p:cNvPr>
          <p:cNvSpPr>
            <a:spLocks noChangeArrowheads="1"/>
          </p:cNvSpPr>
          <p:nvPr/>
        </p:nvSpPr>
        <p:spPr bwMode="auto">
          <a:xfrm>
            <a:off x="3773899" y="3402105"/>
            <a:ext cx="4049920" cy="914400"/>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Obinutuzumab </a:t>
            </a:r>
            <a:r>
              <a:rPr lang="en-US" b="0" dirty="0">
                <a:latin typeface="Calibri" panose="020F0502020204030204" pitchFamily="34" charset="0"/>
                <a:cs typeface="Arial" charset="0"/>
              </a:rPr>
              <a:t>1000 mg IV</a:t>
            </a:r>
            <a:br>
              <a:rPr lang="en-US" b="0" dirty="0">
                <a:latin typeface="Calibri" panose="020F0502020204030204" pitchFamily="34" charset="0"/>
                <a:cs typeface="Arial" charset="0"/>
              </a:rPr>
            </a:br>
            <a:r>
              <a:rPr lang="en-US" b="0" dirty="0">
                <a:latin typeface="Calibri" panose="020F0502020204030204" pitchFamily="34" charset="0"/>
                <a:cs typeface="Arial" charset="0"/>
              </a:rPr>
              <a:t>Cycle 1: Day 1, 8, 15; Cycles 2-8: Day 1</a:t>
            </a:r>
          </a:p>
        </p:txBody>
      </p:sp>
      <p:sp>
        <p:nvSpPr>
          <p:cNvPr id="23" name="Text Box 29">
            <a:extLst>
              <a:ext uri="{FF2B5EF4-FFF2-40B4-BE49-F238E27FC236}">
                <a16:creationId xmlns:a16="http://schemas.microsoft.com/office/drawing/2014/main" id="{6AEAAF42-376F-983C-A76A-2D07D09EF135}"/>
              </a:ext>
            </a:extLst>
          </p:cNvPr>
          <p:cNvSpPr txBox="1">
            <a:spLocks noChangeArrowheads="1"/>
          </p:cNvSpPr>
          <p:nvPr/>
        </p:nvSpPr>
        <p:spPr bwMode="auto">
          <a:xfrm>
            <a:off x="8296755" y="2905198"/>
            <a:ext cx="3636501" cy="1908215"/>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algn="ctr" eaLnBrk="1" hangingPunct="1">
              <a:lnSpc>
                <a:spcPct val="100000"/>
              </a:lnSpc>
              <a:spcBef>
                <a:spcPts val="600"/>
              </a:spcBef>
              <a:spcAft>
                <a:spcPct val="0"/>
              </a:spcAft>
              <a:buClrTx/>
              <a:buNone/>
            </a:pPr>
            <a:r>
              <a:rPr lang="en-US" altLang="en-US" sz="1800" b="0" i="1" dirty="0">
                <a:solidFill>
                  <a:schemeClr val="bg1"/>
                </a:solidFill>
                <a:latin typeface="Calibri" panose="020F0502020204030204" pitchFamily="34" charset="0"/>
              </a:rPr>
              <a:t>After 24 cycles (minimum),</a:t>
            </a:r>
            <a:br>
              <a:rPr lang="en-US" altLang="en-US" sz="1800" b="0" i="1" dirty="0">
                <a:solidFill>
                  <a:schemeClr val="bg1"/>
                </a:solidFill>
                <a:latin typeface="Calibri" panose="020F0502020204030204" pitchFamily="34" charset="0"/>
              </a:rPr>
            </a:br>
            <a:r>
              <a:rPr lang="en-US" altLang="en-US" sz="1800" b="0" i="1" dirty="0">
                <a:solidFill>
                  <a:schemeClr val="bg1"/>
                </a:solidFill>
                <a:latin typeface="Calibri" panose="020F0502020204030204" pitchFamily="34" charset="0"/>
              </a:rPr>
              <a:t>treatment duration determined by MRD-driven</a:t>
            </a:r>
            <a:r>
              <a:rPr lang="en-US" altLang="en-US" sz="1800" b="0" i="1" baseline="30000" dirty="0">
                <a:solidFill>
                  <a:schemeClr val="bg1"/>
                </a:solidFill>
                <a:latin typeface="Calibri" panose="020F0502020204030204" pitchFamily="34" charset="0"/>
              </a:rPr>
              <a:t>†</a:t>
            </a:r>
            <a:r>
              <a:rPr lang="en-US" altLang="en-US" sz="1800" b="0" i="1" dirty="0">
                <a:solidFill>
                  <a:schemeClr val="bg1"/>
                </a:solidFill>
                <a:latin typeface="Calibri" panose="020F0502020204030204" pitchFamily="34" charset="0"/>
              </a:rPr>
              <a:t> approach:</a:t>
            </a:r>
          </a:p>
          <a:p>
            <a:pPr marL="285750" indent="-285750" eaLnBrk="1" hangingPunct="1">
              <a:lnSpc>
                <a:spcPct val="100000"/>
              </a:lnSpc>
              <a:spcBef>
                <a:spcPts val="600"/>
              </a:spcBef>
              <a:spcAft>
                <a:spcPct val="0"/>
              </a:spcAft>
              <a:buClrTx/>
              <a:buFont typeface="Symbol" panose="05050102010706020507" pitchFamily="18" charset="2"/>
              <a:buChar char="-"/>
            </a:pPr>
            <a:r>
              <a:rPr lang="en-US" altLang="en-US" sz="1800" b="0" dirty="0">
                <a:solidFill>
                  <a:schemeClr val="bg1"/>
                </a:solidFill>
                <a:latin typeface="Calibri" panose="020F0502020204030204" pitchFamily="34" charset="0"/>
              </a:rPr>
              <a:t>If CR and </a:t>
            </a:r>
            <a:r>
              <a:rPr lang="en-US" altLang="en-US" sz="1800" b="0" dirty="0" err="1">
                <a:solidFill>
                  <a:schemeClr val="bg1"/>
                </a:solidFill>
                <a:latin typeface="Calibri" panose="020F0502020204030204" pitchFamily="34" charset="0"/>
              </a:rPr>
              <a:t>uMRD</a:t>
            </a:r>
            <a:r>
              <a:rPr lang="en-US" altLang="en-US" sz="1800" b="0" dirty="0">
                <a:solidFill>
                  <a:schemeClr val="bg1"/>
                </a:solidFill>
                <a:latin typeface="Calibri" panose="020F0502020204030204" pitchFamily="34" charset="0"/>
              </a:rPr>
              <a:t>: stop treatment</a:t>
            </a:r>
          </a:p>
          <a:p>
            <a:pPr marL="285750" indent="-285750" eaLnBrk="1" hangingPunct="1">
              <a:lnSpc>
                <a:spcPct val="100000"/>
              </a:lnSpc>
              <a:spcBef>
                <a:spcPts val="600"/>
              </a:spcBef>
              <a:spcAft>
                <a:spcPct val="0"/>
              </a:spcAft>
              <a:buClrTx/>
              <a:buFont typeface="Symbol" panose="05050102010706020507" pitchFamily="18" charset="2"/>
              <a:buChar char="-"/>
            </a:pPr>
            <a:r>
              <a:rPr lang="en-US" altLang="en-US" sz="1800" b="0" dirty="0">
                <a:solidFill>
                  <a:schemeClr val="bg1"/>
                </a:solidFill>
                <a:latin typeface="Calibri" panose="020F0502020204030204" pitchFamily="34" charset="0"/>
              </a:rPr>
              <a:t>If &lt;CR and/or </a:t>
            </a:r>
            <a:r>
              <a:rPr lang="en-US" altLang="en-US" sz="1800" b="0" dirty="0" err="1">
                <a:solidFill>
                  <a:schemeClr val="bg1"/>
                </a:solidFill>
                <a:latin typeface="Calibri" panose="020F0502020204030204" pitchFamily="34" charset="0"/>
              </a:rPr>
              <a:t>dMRD</a:t>
            </a:r>
            <a:r>
              <a:rPr lang="en-US" altLang="en-US" sz="1800" b="0" dirty="0">
                <a:solidFill>
                  <a:schemeClr val="bg1"/>
                </a:solidFill>
                <a:latin typeface="Calibri" panose="020F0502020204030204" pitchFamily="34" charset="0"/>
              </a:rPr>
              <a:t>: continue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zanubrutinib and venetoclax</a:t>
            </a:r>
          </a:p>
        </p:txBody>
      </p:sp>
      <p:sp>
        <p:nvSpPr>
          <p:cNvPr id="26" name="Line 32">
            <a:extLst>
              <a:ext uri="{FF2B5EF4-FFF2-40B4-BE49-F238E27FC236}">
                <a16:creationId xmlns:a16="http://schemas.microsoft.com/office/drawing/2014/main" id="{70AD373E-A273-9B38-9C78-C8DCB022228D}"/>
              </a:ext>
            </a:extLst>
          </p:cNvPr>
          <p:cNvSpPr>
            <a:spLocks noChangeShapeType="1"/>
          </p:cNvSpPr>
          <p:nvPr/>
        </p:nvSpPr>
        <p:spPr bwMode="auto">
          <a:xfrm>
            <a:off x="7877469" y="3859305"/>
            <a:ext cx="2919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C17845E8-B1AF-790B-AD4B-B46944AE09B0}"/>
              </a:ext>
            </a:extLst>
          </p:cNvPr>
          <p:cNvSpPr txBox="1"/>
          <p:nvPr/>
        </p:nvSpPr>
        <p:spPr bwMode="auto">
          <a:xfrm>
            <a:off x="1823040" y="5312152"/>
            <a:ext cx="88481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*5 </a:t>
            </a:r>
            <a:r>
              <a:rPr kumimoji="0" lang="en-US" sz="1200" b="0" i="0" u="none" strike="noStrike" kern="1200" cap="none" spc="0" normalizeH="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ramp-up: 1 </a:t>
            </a:r>
            <a:r>
              <a:rPr kumimoji="0" lang="en-US" sz="1200" b="0" i="0" u="none" strike="noStrike" kern="1200" cap="none" spc="0" normalizeH="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each of 20 mg, 50 mg, 100 mg, 200 mg, 400 mg.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MRD assessment in PB by Adaptive </a:t>
            </a:r>
            <a:r>
              <a:rPr kumimoji="0" lang="en-US" sz="1200" b="0" i="0" u="none" strike="noStrike" kern="1200" cap="none" spc="0" normalizeH="0" noProof="0" dirty="0" err="1">
                <a:ln>
                  <a:noFill/>
                </a:ln>
                <a:solidFill>
                  <a:srgbClr val="000000"/>
                </a:solidFill>
                <a:effectLst/>
                <a:uLnTx/>
                <a:uFillTx/>
                <a:latin typeface="Calibri" panose="020F0502020204030204" pitchFamily="34" charset="0"/>
                <a:ea typeface="+mn-ea"/>
                <a:cs typeface="Arial" panose="020B0604020202020204" pitchFamily="34" charset="0"/>
              </a:rPr>
              <a:t>clonoSEQ</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lang="en-US" sz="1200" b="0" dirty="0">
              <a:latin typeface="+mn-lt"/>
            </a:endParaRPr>
          </a:p>
        </p:txBody>
      </p:sp>
      <p:sp>
        <p:nvSpPr>
          <p:cNvPr id="30" name="Line 32">
            <a:extLst>
              <a:ext uri="{FF2B5EF4-FFF2-40B4-BE49-F238E27FC236}">
                <a16:creationId xmlns:a16="http://schemas.microsoft.com/office/drawing/2014/main" id="{D807E319-59DC-FB36-CB96-2AD9DB158DB2}"/>
              </a:ext>
            </a:extLst>
          </p:cNvPr>
          <p:cNvSpPr>
            <a:spLocks noChangeShapeType="1"/>
          </p:cNvSpPr>
          <p:nvPr/>
        </p:nvSpPr>
        <p:spPr bwMode="auto">
          <a:xfrm>
            <a:off x="3216709" y="3859305"/>
            <a:ext cx="2919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2" name="Content Placeholder 5">
            <a:extLst>
              <a:ext uri="{FF2B5EF4-FFF2-40B4-BE49-F238E27FC236}">
                <a16:creationId xmlns:a16="http://schemas.microsoft.com/office/drawing/2014/main" id="{300255F2-E0A5-DD72-A573-FB911D673F58}"/>
              </a:ext>
            </a:extLst>
          </p:cNvPr>
          <p:cNvSpPr txBox="1">
            <a:spLocks/>
          </p:cNvSpPr>
          <p:nvPr/>
        </p:nvSpPr>
        <p:spPr bwMode="auto">
          <a:xfrm>
            <a:off x="611327" y="5646936"/>
            <a:ext cx="10877529"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b="1" kern="0" dirty="0"/>
              <a:t>Primary endpoint: </a:t>
            </a:r>
            <a:r>
              <a:rPr lang="en-US" sz="2200" b="0" kern="0" dirty="0"/>
              <a:t>2-yr PFS</a:t>
            </a:r>
          </a:p>
          <a:p>
            <a:pPr lvl="1">
              <a:spcAft>
                <a:spcPts val="0"/>
              </a:spcAft>
            </a:pPr>
            <a:r>
              <a:rPr lang="en-US" sz="2000" b="0" kern="0" dirty="0"/>
              <a:t>Treatment considered effective if ≥11 patients are progression-free at 2 </a:t>
            </a:r>
            <a:r>
              <a:rPr lang="en-US" sz="2000" b="0" kern="0" dirty="0" err="1"/>
              <a:t>yr</a:t>
            </a:r>
            <a:endParaRPr lang="en-US" sz="2000" b="0" kern="0" dirty="0"/>
          </a:p>
          <a:p>
            <a:pPr lvl="1">
              <a:spcAft>
                <a:spcPts val="0"/>
              </a:spcAft>
            </a:pPr>
            <a:endParaRPr lang="en-US" sz="2000" b="0" kern="0" dirty="0"/>
          </a:p>
        </p:txBody>
      </p:sp>
      <p:sp>
        <p:nvSpPr>
          <p:cNvPr id="3" name="Line 32">
            <a:extLst>
              <a:ext uri="{FF2B5EF4-FFF2-40B4-BE49-F238E27FC236}">
                <a16:creationId xmlns:a16="http://schemas.microsoft.com/office/drawing/2014/main" id="{463404D0-6C83-1A9D-B7E0-40673F9B0ED4}"/>
              </a:ext>
            </a:extLst>
          </p:cNvPr>
          <p:cNvSpPr>
            <a:spLocks noChangeShapeType="1"/>
          </p:cNvSpPr>
          <p:nvPr/>
        </p:nvSpPr>
        <p:spPr bwMode="auto">
          <a:xfrm rot="5400000">
            <a:off x="7697226" y="2270950"/>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DBD075F6-3023-FEF6-FDC5-1ABAF9D353BB}"/>
              </a:ext>
            </a:extLst>
          </p:cNvPr>
          <p:cNvSpPr txBox="1"/>
          <p:nvPr/>
        </p:nvSpPr>
        <p:spPr bwMode="auto">
          <a:xfrm>
            <a:off x="7099785" y="1864396"/>
            <a:ext cx="1422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dirty="0">
                <a:solidFill>
                  <a:srgbClr val="000000"/>
                </a:solidFill>
                <a:latin typeface="Calibri" panose="020F0502020204030204" pitchFamily="34" charset="0"/>
              </a:rPr>
              <a:t>28-Day Cycles</a:t>
            </a:r>
            <a:endParaRPr lang="en-US" sz="1400" dirty="0">
              <a:latin typeface="+mn-lt"/>
            </a:endParaRPr>
          </a:p>
        </p:txBody>
      </p:sp>
    </p:spTree>
    <p:extLst>
      <p:ext uri="{BB962C8B-B14F-4D97-AF65-F5344CB8AC3E}">
        <p14:creationId xmlns:p14="http://schemas.microsoft.com/office/powerpoint/2010/main" val="3088813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0C67DB48-31F9-40E5-CC2B-F8F8874B808F}"/>
              </a:ext>
            </a:extLst>
          </p:cNvPr>
          <p:cNvGraphicFramePr>
            <a:graphicFrameLocks/>
          </p:cNvGraphicFramePr>
          <p:nvPr>
            <p:extLst>
              <p:ext uri="{D42A27DB-BD31-4B8C-83A1-F6EECF244321}">
                <p14:modId xmlns:p14="http://schemas.microsoft.com/office/powerpoint/2010/main" val="2023620390"/>
              </p:ext>
            </p:extLst>
          </p:nvPr>
        </p:nvGraphicFramePr>
        <p:xfrm>
          <a:off x="527585" y="1245571"/>
          <a:ext cx="5316011" cy="4785472"/>
        </p:xfrm>
        <a:graphic>
          <a:graphicData uri="http://schemas.openxmlformats.org/drawingml/2006/table">
            <a:tbl>
              <a:tblPr/>
              <a:tblGrid>
                <a:gridCol w="3372922">
                  <a:extLst>
                    <a:ext uri="{9D8B030D-6E8A-4147-A177-3AD203B41FA5}">
                      <a16:colId xmlns:a16="http://schemas.microsoft.com/office/drawing/2014/main" val="20000"/>
                    </a:ext>
                  </a:extLst>
                </a:gridCol>
                <a:gridCol w="194308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All Patients (N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Enrollment site,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MSKCC</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MGH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13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Median age, </a:t>
                      </a:r>
                      <a:r>
                        <a:rPr kumimoji="0" lang="en-US" sz="1600" b="0" i="0" u="none" strike="noStrike" cap="none" normalizeH="0" baseline="0" dirty="0" err="1">
                          <a:ln>
                            <a:noFill/>
                          </a:ln>
                          <a:solidFill>
                            <a:schemeClr val="bg2">
                              <a:lumMod val="10000"/>
                            </a:schemeClr>
                          </a:solidFill>
                          <a:effectLst/>
                          <a:latin typeface="+mn-lt"/>
                        </a:rPr>
                        <a:t>yr</a:t>
                      </a:r>
                      <a:r>
                        <a:rPr kumimoji="0" lang="en-US" sz="1600" b="0" i="0" u="none" strike="noStrike" cap="none" normalizeH="0" baseline="0" dirty="0">
                          <a:ln>
                            <a:noFill/>
                          </a:ln>
                          <a:solidFill>
                            <a:schemeClr val="bg2">
                              <a:lumMod val="10000"/>
                            </a:schemeClr>
                          </a:solidFill>
                          <a:effectLst/>
                          <a:latin typeface="+mn-lt"/>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68 (60-73)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19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MCL histology,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Classical</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Non-nodal leukemic</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err="1">
                          <a:ln>
                            <a:noFill/>
                          </a:ln>
                          <a:solidFill>
                            <a:schemeClr val="bg2">
                              <a:lumMod val="10000"/>
                            </a:schemeClr>
                          </a:solidFill>
                          <a:effectLst/>
                          <a:latin typeface="+mn-lt"/>
                        </a:rPr>
                        <a:t>Blastic</a:t>
                      </a:r>
                      <a:r>
                        <a:rPr kumimoji="0" lang="en-US" sz="1600" b="0" i="0" u="none" strike="noStrike" cap="none" normalizeH="0" baseline="0" dirty="0">
                          <a:ln>
                            <a:noFill/>
                          </a:ln>
                          <a:solidFill>
                            <a:schemeClr val="bg2">
                              <a:lumMod val="10000"/>
                            </a:schemeClr>
                          </a:solidFill>
                          <a:effectLst/>
                          <a:latin typeface="+mn-lt"/>
                        </a:rPr>
                        <a:t>/</a:t>
                      </a:r>
                      <a:r>
                        <a:rPr kumimoji="0" lang="en-US" sz="1600" b="0" i="0" u="none" strike="noStrike" cap="none" normalizeH="0" baseline="0" dirty="0" err="1">
                          <a:ln>
                            <a:noFill/>
                          </a:ln>
                          <a:solidFill>
                            <a:schemeClr val="bg2">
                              <a:lumMod val="10000"/>
                            </a:schemeClr>
                          </a:solidFill>
                          <a:effectLst/>
                          <a:latin typeface="+mn-lt"/>
                        </a:rPr>
                        <a:t>blastoid</a:t>
                      </a:r>
                      <a:endParaRPr kumimoji="0" lang="en-US" sz="1600" b="0" i="0" u="none" strike="noStrike" cap="none" normalizeH="0" baseline="0" dirty="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Pleomorphic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15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0490181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Stage IV,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653366"/>
                  </a:ext>
                </a:extLst>
              </a:tr>
              <a:tr h="82126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Ki-67 proliferation rate,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lang="en-US" sz="1600" b="0" i="0" baseline="0" dirty="0">
                          <a:solidFill>
                            <a:schemeClr val="bg1"/>
                          </a:solidFill>
                          <a:latin typeface="+mn-lt"/>
                        </a:rPr>
                        <a:t>&lt;30%</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lang="en-US" sz="1600" b="0" i="0" baseline="0" dirty="0">
                          <a:solidFill>
                            <a:schemeClr val="bg1"/>
                          </a:solidFill>
                          <a:latin typeface="+mn-lt"/>
                        </a:rPr>
                        <a:t>≥30% and &lt;50%</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lang="en-US" sz="1600" b="0" i="0" baseline="0" dirty="0">
                          <a:solidFill>
                            <a:schemeClr val="bg1"/>
                          </a:solidFill>
                          <a:latin typeface="+mn-lt"/>
                        </a:rPr>
                        <a:t>≥50%</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lang="en-US" sz="1600" b="0" i="0" baseline="0" dirty="0">
                          <a:solidFill>
                            <a:schemeClr val="bg1"/>
                          </a:solidFill>
                          <a:latin typeface="+mn-lt"/>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
        <p:nvSpPr>
          <p:cNvPr id="4" name="Text Box 11">
            <a:extLst>
              <a:ext uri="{FF2B5EF4-FFF2-40B4-BE49-F238E27FC236}">
                <a16:creationId xmlns:a16="http://schemas.microsoft.com/office/drawing/2014/main" id="{C6DE951E-D8C1-7BA1-D8E1-4FB681DD525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sp>
        <p:nvSpPr>
          <p:cNvPr id="5" name="TextBox 4">
            <a:extLst>
              <a:ext uri="{FF2B5EF4-FFF2-40B4-BE49-F238E27FC236}">
                <a16:creationId xmlns:a16="http://schemas.microsoft.com/office/drawing/2014/main" id="{662A67F3-2DDA-606F-C11E-1A9AC596840A}"/>
              </a:ext>
            </a:extLst>
          </p:cNvPr>
          <p:cNvSpPr txBox="1"/>
          <p:nvPr/>
        </p:nvSpPr>
        <p:spPr bwMode="auto">
          <a:xfrm>
            <a:off x="609759" y="6085151"/>
            <a:ext cx="112128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*Abnormal B-cells in PB detected via flow cytometry.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Evidence of MCL by endoscopy.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TP53</a:t>
            </a:r>
            <a:r>
              <a:rPr lang="en-US" sz="1200" b="0" dirty="0">
                <a:solidFill>
                  <a:schemeClr val="bg1"/>
                </a:solidFill>
                <a:latin typeface="Calibri" panose="020F0502020204030204" pitchFamily="34" charset="0"/>
              </a:rPr>
              <a:t> expression defined as ≥30% tumor nuclei staining with strong intensity.</a:t>
            </a:r>
          </a:p>
        </p:txBody>
      </p:sp>
      <p:sp>
        <p:nvSpPr>
          <p:cNvPr id="8" name="Title 3">
            <a:extLst>
              <a:ext uri="{FF2B5EF4-FFF2-40B4-BE49-F238E27FC236}">
                <a16:creationId xmlns:a16="http://schemas.microsoft.com/office/drawing/2014/main" id="{E1752DB5-7488-2C24-F218-51F3FC243740}"/>
              </a:ext>
            </a:extLst>
          </p:cNvPr>
          <p:cNvSpPr>
            <a:spLocks noGrp="1"/>
          </p:cNvSpPr>
          <p:nvPr>
            <p:ph type="title"/>
          </p:nvPr>
        </p:nvSpPr>
        <p:spPr/>
        <p:txBody>
          <a:bodyPr/>
          <a:lstStyle/>
          <a:p>
            <a:r>
              <a:rPr lang="en-US" dirty="0"/>
              <a:t>BOVen: Baseline Characteristics</a:t>
            </a:r>
          </a:p>
        </p:txBody>
      </p:sp>
      <p:graphicFrame>
        <p:nvGraphicFramePr>
          <p:cNvPr id="9" name="Group 3">
            <a:extLst>
              <a:ext uri="{FF2B5EF4-FFF2-40B4-BE49-F238E27FC236}">
                <a16:creationId xmlns:a16="http://schemas.microsoft.com/office/drawing/2014/main" id="{C24C1A61-EF4A-04BB-958C-488742AE147C}"/>
              </a:ext>
            </a:extLst>
          </p:cNvPr>
          <p:cNvGraphicFramePr>
            <a:graphicFrameLocks/>
          </p:cNvGraphicFramePr>
          <p:nvPr>
            <p:extLst>
              <p:ext uri="{D42A27DB-BD31-4B8C-83A1-F6EECF244321}">
                <p14:modId xmlns:p14="http://schemas.microsoft.com/office/powerpoint/2010/main" val="184817205"/>
              </p:ext>
            </p:extLst>
          </p:nvPr>
        </p:nvGraphicFramePr>
        <p:xfrm>
          <a:off x="6230023" y="1208223"/>
          <a:ext cx="5252181" cy="4876928"/>
        </p:xfrm>
        <a:graphic>
          <a:graphicData uri="http://schemas.openxmlformats.org/drawingml/2006/table">
            <a:tbl>
              <a:tblPr/>
              <a:tblGrid>
                <a:gridCol w="3328756">
                  <a:extLst>
                    <a:ext uri="{9D8B030D-6E8A-4147-A177-3AD203B41FA5}">
                      <a16:colId xmlns:a16="http://schemas.microsoft.com/office/drawing/2014/main" val="20000"/>
                    </a:ext>
                  </a:extLst>
                </a:gridCol>
                <a:gridCol w="192342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All Patients (N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MIPI classification,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Low</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Intermediate</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High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17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Bone marrow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22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Peripheral blood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20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3666374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GI involvement,</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mn-lt"/>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79905294"/>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1" u="none" strike="noStrike" cap="none" normalizeH="0" baseline="0" dirty="0">
                          <a:ln>
                            <a:noFill/>
                          </a:ln>
                          <a:solidFill>
                            <a:schemeClr val="bg2">
                              <a:lumMod val="10000"/>
                            </a:schemeClr>
                          </a:solidFill>
                          <a:effectLst/>
                          <a:latin typeface="+mn-lt"/>
                        </a:rPr>
                        <a:t>TP53</a:t>
                      </a:r>
                      <a:r>
                        <a:rPr kumimoji="0" lang="en-US" sz="1600" b="0" i="0" u="none" strike="noStrike" cap="none" normalizeH="0" baseline="0" dirty="0">
                          <a:ln>
                            <a:noFill/>
                          </a:ln>
                          <a:solidFill>
                            <a:schemeClr val="bg2">
                              <a:lumMod val="10000"/>
                            </a:schemeClr>
                          </a:solidFill>
                          <a:effectLst/>
                          <a:latin typeface="+mn-lt"/>
                        </a:rPr>
                        <a:t> overexpression by IHC,</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mn-lt"/>
                        </a:rPr>
                        <a:t> n (%)</a:t>
                      </a:r>
                      <a:endParaRPr kumimoji="0" lang="en-US" sz="1600" b="0" i="1" u="none" strike="noStrike" cap="none" normalizeH="0" baseline="0" dirty="0">
                        <a:ln>
                          <a:noFill/>
                        </a:ln>
                        <a:solidFill>
                          <a:schemeClr val="bg2">
                            <a:lumMod val="10000"/>
                          </a:schemeClr>
                        </a:solidFill>
                        <a:effectLst/>
                        <a:latin typeface="+mn-lt"/>
                      </a:endParaRP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Positive</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Negative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0490181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err="1">
                          <a:ln>
                            <a:noFill/>
                          </a:ln>
                          <a:solidFill>
                            <a:schemeClr val="bg2">
                              <a:lumMod val="10000"/>
                            </a:schemeClr>
                          </a:solidFill>
                          <a:effectLst/>
                          <a:latin typeface="+mn-lt"/>
                        </a:rPr>
                        <a:t>IgHV</a:t>
                      </a:r>
                      <a:r>
                        <a:rPr kumimoji="0" lang="en-US" sz="1600" b="0" i="0" u="none" strike="noStrike" cap="none" normalizeH="0" baseline="0" dirty="0">
                          <a:ln>
                            <a:noFill/>
                          </a:ln>
                          <a:solidFill>
                            <a:schemeClr val="bg2">
                              <a:lumMod val="10000"/>
                            </a:schemeClr>
                          </a:solidFill>
                          <a:effectLst/>
                          <a:latin typeface="+mn-lt"/>
                        </a:rPr>
                        <a:t> mutation, n (%)</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Mutated</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Unmutated</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13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9653366"/>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17p deletion by FISH/SNP array</a:t>
                      </a:r>
                      <a:endParaRPr lang="en-US" sz="1600" b="0" i="0" baseline="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11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441971950"/>
                  </a:ext>
                </a:extLst>
              </a:tr>
            </a:tbl>
          </a:graphicData>
        </a:graphic>
      </p:graphicFrame>
    </p:spTree>
    <p:extLst>
      <p:ext uri="{BB962C8B-B14F-4D97-AF65-F5344CB8AC3E}">
        <p14:creationId xmlns:p14="http://schemas.microsoft.com/office/powerpoint/2010/main" val="1511036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5E8A-0ADA-08AA-9447-0D86F02E8FF3}"/>
              </a:ext>
            </a:extLst>
          </p:cNvPr>
          <p:cNvSpPr>
            <a:spLocks noGrp="1"/>
          </p:cNvSpPr>
          <p:nvPr>
            <p:ph type="title"/>
          </p:nvPr>
        </p:nvSpPr>
        <p:spPr/>
        <p:txBody>
          <a:bodyPr/>
          <a:lstStyle/>
          <a:p>
            <a:r>
              <a:rPr lang="en-US" dirty="0"/>
              <a:t>BOVen: Response</a:t>
            </a:r>
          </a:p>
        </p:txBody>
      </p:sp>
      <p:sp>
        <p:nvSpPr>
          <p:cNvPr id="3" name="Content Placeholder 2">
            <a:extLst>
              <a:ext uri="{FF2B5EF4-FFF2-40B4-BE49-F238E27FC236}">
                <a16:creationId xmlns:a16="http://schemas.microsoft.com/office/drawing/2014/main" id="{A4990A6B-EA5A-7DF4-065E-2D727ACCCCBE}"/>
              </a:ext>
            </a:extLst>
          </p:cNvPr>
          <p:cNvSpPr>
            <a:spLocks noGrp="1"/>
          </p:cNvSpPr>
          <p:nvPr>
            <p:ph idx="1"/>
          </p:nvPr>
        </p:nvSpPr>
        <p:spPr>
          <a:xfrm>
            <a:off x="604675" y="3517758"/>
            <a:ext cx="10877529" cy="2741670"/>
          </a:xfrm>
        </p:spPr>
        <p:txBody>
          <a:bodyPr/>
          <a:lstStyle/>
          <a:p>
            <a:r>
              <a:rPr lang="en-US" dirty="0"/>
              <a:t>High metabolic response after 2 cycles of zanubrutinib + obinutuzumab</a:t>
            </a:r>
          </a:p>
          <a:p>
            <a:r>
              <a:rPr lang="en-US" dirty="0"/>
              <a:t>High overall response with triplet therapy</a:t>
            </a:r>
          </a:p>
          <a:p>
            <a:r>
              <a:rPr lang="en-US" dirty="0"/>
              <a:t>9 events: 5 PD, 4 deaths (2 COVID-related, 1 unknown etiology, 1 pneumonia/respiratory failure)</a:t>
            </a:r>
          </a:p>
          <a:p>
            <a:pPr lvl="1"/>
            <a:r>
              <a:rPr lang="en-US" dirty="0"/>
              <a:t>Of 4 deaths, all with ongoing response at time of death</a:t>
            </a:r>
          </a:p>
          <a:p>
            <a:endParaRPr lang="en-US" dirty="0"/>
          </a:p>
          <a:p>
            <a:endParaRPr lang="en-US" dirty="0"/>
          </a:p>
        </p:txBody>
      </p:sp>
      <p:sp>
        <p:nvSpPr>
          <p:cNvPr id="4" name="Text Box 11">
            <a:extLst>
              <a:ext uri="{FF2B5EF4-FFF2-40B4-BE49-F238E27FC236}">
                <a16:creationId xmlns:a16="http://schemas.microsoft.com/office/drawing/2014/main" id="{057DF5E6-3DC3-2978-41E4-0BFB6CC894A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graphicFrame>
        <p:nvGraphicFramePr>
          <p:cNvPr id="6" name="Group 3">
            <a:extLst>
              <a:ext uri="{FF2B5EF4-FFF2-40B4-BE49-F238E27FC236}">
                <a16:creationId xmlns:a16="http://schemas.microsoft.com/office/drawing/2014/main" id="{BC62DACD-1F4D-3214-A109-9B1D2B5707C6}"/>
              </a:ext>
            </a:extLst>
          </p:cNvPr>
          <p:cNvGraphicFramePr>
            <a:graphicFrameLocks/>
          </p:cNvGraphicFramePr>
          <p:nvPr>
            <p:extLst>
              <p:ext uri="{D42A27DB-BD31-4B8C-83A1-F6EECF244321}">
                <p14:modId xmlns:p14="http://schemas.microsoft.com/office/powerpoint/2010/main" val="3220088930"/>
              </p:ext>
            </p:extLst>
          </p:nvPr>
        </p:nvGraphicFramePr>
        <p:xfrm>
          <a:off x="723900" y="1608743"/>
          <a:ext cx="10753217" cy="1737408"/>
        </p:xfrm>
        <a:graphic>
          <a:graphicData uri="http://schemas.openxmlformats.org/drawingml/2006/table">
            <a:tbl>
              <a:tblPr/>
              <a:tblGrid>
                <a:gridCol w="2840952">
                  <a:extLst>
                    <a:ext uri="{9D8B030D-6E8A-4147-A177-3AD203B41FA5}">
                      <a16:colId xmlns:a16="http://schemas.microsoft.com/office/drawing/2014/main" val="20000"/>
                    </a:ext>
                  </a:extLst>
                </a:gridCol>
                <a:gridCol w="2872966">
                  <a:extLst>
                    <a:ext uri="{9D8B030D-6E8A-4147-A177-3AD203B41FA5}">
                      <a16:colId xmlns:a16="http://schemas.microsoft.com/office/drawing/2014/main" val="20002"/>
                    </a:ext>
                  </a:extLst>
                </a:gridCol>
                <a:gridCol w="3005457">
                  <a:extLst>
                    <a:ext uri="{9D8B030D-6E8A-4147-A177-3AD203B41FA5}">
                      <a16:colId xmlns:a16="http://schemas.microsoft.com/office/drawing/2014/main" val="3051337730"/>
                    </a:ext>
                  </a:extLst>
                </a:gridCol>
                <a:gridCol w="2033842">
                  <a:extLst>
                    <a:ext uri="{9D8B030D-6E8A-4147-A177-3AD203B41FA5}">
                      <a16:colId xmlns:a16="http://schemas.microsoft.com/office/drawing/2014/main" val="104834414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400" b="1" i="0" u="none" strike="noStrike" cap="none" normalizeH="0" baseline="0" dirty="0">
                          <a:ln>
                            <a:noFill/>
                          </a:ln>
                          <a:solidFill>
                            <a:schemeClr val="tx1"/>
                          </a:solidFill>
                          <a:effectLst/>
                          <a:latin typeface="+mn-lt"/>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mn-lt"/>
                        </a:rPr>
                        <a:t>Complete Metabolic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mn-lt"/>
                        </a:rPr>
                        <a:t>Partial Metabolic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mn-lt"/>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2400" b="0" i="0" u="none" strike="noStrike" cap="none" normalizeH="0" baseline="0" dirty="0">
                          <a:ln>
                            <a:noFill/>
                          </a:ln>
                          <a:solidFill>
                            <a:schemeClr val="bg2">
                              <a:lumMod val="10000"/>
                            </a:schemeClr>
                          </a:solidFill>
                          <a:effectLst/>
                          <a:latin typeface="+mn-lt"/>
                        </a:rPr>
                        <a:t>Cycle 3 Day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2400" b="0" i="0" u="none" strike="noStrike" cap="none" normalizeH="0" baseline="0" dirty="0">
                          <a:ln>
                            <a:noFill/>
                          </a:ln>
                          <a:solidFill>
                            <a:schemeClr val="bg2">
                              <a:lumMod val="10000"/>
                            </a:schemeClr>
                          </a:solidFill>
                          <a:effectLst/>
                          <a:latin typeface="+mn-lt"/>
                        </a:rPr>
                        <a:t>Best 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mn-lt"/>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bl>
          </a:graphicData>
        </a:graphic>
      </p:graphicFrame>
    </p:spTree>
    <p:extLst>
      <p:ext uri="{BB962C8B-B14F-4D97-AF65-F5344CB8AC3E}">
        <p14:creationId xmlns:p14="http://schemas.microsoft.com/office/powerpoint/2010/main" val="1037457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5E8A-0ADA-08AA-9447-0D86F02E8FF3}"/>
              </a:ext>
            </a:extLst>
          </p:cNvPr>
          <p:cNvSpPr>
            <a:spLocks noGrp="1"/>
          </p:cNvSpPr>
          <p:nvPr>
            <p:ph type="title"/>
          </p:nvPr>
        </p:nvSpPr>
        <p:spPr/>
        <p:txBody>
          <a:bodyPr/>
          <a:lstStyle/>
          <a:p>
            <a:r>
              <a:rPr lang="en-US" dirty="0"/>
              <a:t>BOVen: MRD Kinetics and MRD Assessment at Cycle 24</a:t>
            </a:r>
          </a:p>
        </p:txBody>
      </p:sp>
      <p:sp>
        <p:nvSpPr>
          <p:cNvPr id="3" name="Content Placeholder 2">
            <a:extLst>
              <a:ext uri="{FF2B5EF4-FFF2-40B4-BE49-F238E27FC236}">
                <a16:creationId xmlns:a16="http://schemas.microsoft.com/office/drawing/2014/main" id="{A4990A6B-EA5A-7DF4-065E-2D727ACCCCBE}"/>
              </a:ext>
            </a:extLst>
          </p:cNvPr>
          <p:cNvSpPr>
            <a:spLocks noGrp="1"/>
          </p:cNvSpPr>
          <p:nvPr>
            <p:ph idx="1"/>
          </p:nvPr>
        </p:nvSpPr>
        <p:spPr>
          <a:xfrm>
            <a:off x="604674" y="1513047"/>
            <a:ext cx="10877529" cy="523143"/>
          </a:xfrm>
        </p:spPr>
        <p:txBody>
          <a:bodyPr/>
          <a:lstStyle/>
          <a:p>
            <a:r>
              <a:rPr lang="en-US" sz="2400" dirty="0"/>
              <a:t>All patients had detectable MRD at BL, with high </a:t>
            </a:r>
            <a:r>
              <a:rPr lang="en-US" sz="2400" dirty="0" err="1"/>
              <a:t>uMRD</a:t>
            </a:r>
            <a:r>
              <a:rPr lang="en-US" sz="2400" dirty="0"/>
              <a:t> rate by Cycle 13</a:t>
            </a:r>
          </a:p>
        </p:txBody>
      </p:sp>
      <p:sp>
        <p:nvSpPr>
          <p:cNvPr id="4" name="Text Box 11">
            <a:extLst>
              <a:ext uri="{FF2B5EF4-FFF2-40B4-BE49-F238E27FC236}">
                <a16:creationId xmlns:a16="http://schemas.microsoft.com/office/drawing/2014/main" id="{057DF5E6-3DC3-2978-41E4-0BFB6CC894A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graphicFrame>
        <p:nvGraphicFramePr>
          <p:cNvPr id="7" name="Group 3">
            <a:extLst>
              <a:ext uri="{FF2B5EF4-FFF2-40B4-BE49-F238E27FC236}">
                <a16:creationId xmlns:a16="http://schemas.microsoft.com/office/drawing/2014/main" id="{73F2519A-4D2D-AD1D-C1A5-D510F26B8816}"/>
              </a:ext>
            </a:extLst>
          </p:cNvPr>
          <p:cNvGraphicFramePr>
            <a:graphicFrameLocks/>
          </p:cNvGraphicFramePr>
          <p:nvPr>
            <p:extLst>
              <p:ext uri="{D42A27DB-BD31-4B8C-83A1-F6EECF244321}">
                <p14:modId xmlns:p14="http://schemas.microsoft.com/office/powerpoint/2010/main" val="2740466210"/>
              </p:ext>
            </p:extLst>
          </p:nvPr>
        </p:nvGraphicFramePr>
        <p:xfrm>
          <a:off x="723900" y="2050104"/>
          <a:ext cx="10758304" cy="792512"/>
        </p:xfrm>
        <a:graphic>
          <a:graphicData uri="http://schemas.openxmlformats.org/drawingml/2006/table">
            <a:tbl>
              <a:tblPr/>
              <a:tblGrid>
                <a:gridCol w="3218203">
                  <a:extLst>
                    <a:ext uri="{9D8B030D-6E8A-4147-A177-3AD203B41FA5}">
                      <a16:colId xmlns:a16="http://schemas.microsoft.com/office/drawing/2014/main" val="20000"/>
                    </a:ext>
                  </a:extLst>
                </a:gridCol>
                <a:gridCol w="1660355">
                  <a:extLst>
                    <a:ext uri="{9D8B030D-6E8A-4147-A177-3AD203B41FA5}">
                      <a16:colId xmlns:a16="http://schemas.microsoft.com/office/drawing/2014/main" val="20002"/>
                    </a:ext>
                  </a:extLst>
                </a:gridCol>
                <a:gridCol w="1679012">
                  <a:extLst>
                    <a:ext uri="{9D8B030D-6E8A-4147-A177-3AD203B41FA5}">
                      <a16:colId xmlns:a16="http://schemas.microsoft.com/office/drawing/2014/main" val="3051337730"/>
                    </a:ext>
                  </a:extLst>
                </a:gridCol>
                <a:gridCol w="1996158">
                  <a:extLst>
                    <a:ext uri="{9D8B030D-6E8A-4147-A177-3AD203B41FA5}">
                      <a16:colId xmlns:a16="http://schemas.microsoft.com/office/drawing/2014/main" val="1048344149"/>
                    </a:ext>
                  </a:extLst>
                </a:gridCol>
                <a:gridCol w="2204576">
                  <a:extLst>
                    <a:ext uri="{9D8B030D-6E8A-4147-A177-3AD203B41FA5}">
                      <a16:colId xmlns:a16="http://schemas.microsoft.com/office/drawing/2014/main" val="294103878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Cycle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Cycle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EOT/Cycle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2000" b="0" i="0" u="none" strike="noStrike" cap="none" normalizeH="0" baseline="0" dirty="0" err="1">
                          <a:ln>
                            <a:noFill/>
                          </a:ln>
                          <a:solidFill>
                            <a:schemeClr val="bg1"/>
                          </a:solidFill>
                          <a:effectLst/>
                          <a:latin typeface="+mn-lt"/>
                        </a:rPr>
                        <a:t>uMRD</a:t>
                      </a:r>
                      <a:r>
                        <a:rPr kumimoji="0" lang="en-US" sz="2000" b="0" i="0" u="none" strike="noStrike" cap="none" normalizeH="0" baseline="0" dirty="0">
                          <a:ln>
                            <a:noFill/>
                          </a:ln>
                          <a:solidFill>
                            <a:schemeClr val="bg1"/>
                          </a:solidFill>
                          <a:effectLst/>
                          <a:latin typeface="+mn-lt"/>
                        </a:rPr>
                        <a:t> in PB at 10</a:t>
                      </a:r>
                      <a:r>
                        <a:rPr kumimoji="0" lang="en-US" sz="2000" b="0" i="0" u="none" strike="noStrike" cap="none" normalizeH="0" baseline="30000" dirty="0">
                          <a:ln>
                            <a:noFill/>
                          </a:ln>
                          <a:solidFill>
                            <a:schemeClr val="bg1"/>
                          </a:solidFill>
                          <a:effectLst/>
                          <a:latin typeface="+mn-lt"/>
                        </a:rPr>
                        <a:t>-6</a:t>
                      </a:r>
                      <a:r>
                        <a:rPr kumimoji="0" lang="en-GB" sz="2000" b="0" i="0" u="none" strike="noStrike" cap="none" normalizeH="0" baseline="0" dirty="0">
                          <a:ln>
                            <a:noFill/>
                          </a:ln>
                          <a:solidFill>
                            <a:schemeClr val="bg1"/>
                          </a:solidFill>
                          <a:effectLst/>
                          <a:latin typeface="+mn-lt"/>
                        </a:rPr>
                        <a:t>, n/N (%)</a:t>
                      </a:r>
                      <a:endParaRPr kumimoji="0" lang="en-US" sz="2000" b="0" i="0" u="none" strike="noStrike" cap="none" normalizeH="0" baseline="3000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0/24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7/22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18/19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6/10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bl>
          </a:graphicData>
        </a:graphic>
      </p:graphicFrame>
      <p:sp>
        <p:nvSpPr>
          <p:cNvPr id="5" name="Content Placeholder 2">
            <a:extLst>
              <a:ext uri="{FF2B5EF4-FFF2-40B4-BE49-F238E27FC236}">
                <a16:creationId xmlns:a16="http://schemas.microsoft.com/office/drawing/2014/main" id="{3E7BD441-FCC8-9268-595B-FC05F44A8FF3}"/>
              </a:ext>
            </a:extLst>
          </p:cNvPr>
          <p:cNvSpPr txBox="1">
            <a:spLocks/>
          </p:cNvSpPr>
          <p:nvPr/>
        </p:nvSpPr>
        <p:spPr bwMode="auto">
          <a:xfrm>
            <a:off x="606242" y="2939516"/>
            <a:ext cx="10877529" cy="303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11 patients completed 24 cycles of therapy and achieved CR</a:t>
            </a:r>
          </a:p>
          <a:p>
            <a:pPr lvl="1"/>
            <a:r>
              <a:rPr lang="en-US" sz="2200" b="0" kern="0" dirty="0"/>
              <a:t>1 patient without MRD results continued zanubrutinib and venetoclax</a:t>
            </a:r>
          </a:p>
          <a:p>
            <a:pPr lvl="1"/>
            <a:r>
              <a:rPr lang="en-US" sz="2200" b="0" kern="0" dirty="0"/>
              <a:t>8 patients with </a:t>
            </a:r>
            <a:r>
              <a:rPr lang="en-US" sz="2200" b="0" kern="0" dirty="0" err="1"/>
              <a:t>uMRD</a:t>
            </a:r>
            <a:r>
              <a:rPr lang="en-US" sz="2200" b="0" kern="0" dirty="0"/>
              <a:t> stopped treatment</a:t>
            </a:r>
          </a:p>
          <a:p>
            <a:pPr lvl="2">
              <a:buFont typeface="Wingdings" panose="05000000000000000000" pitchFamily="2" charset="2"/>
              <a:buChar char="§"/>
            </a:pPr>
            <a:r>
              <a:rPr lang="en-US" sz="2000" b="0" kern="0" dirty="0"/>
              <a:t>6 patients at 10</a:t>
            </a:r>
            <a:r>
              <a:rPr lang="en-US" sz="2000" b="0" kern="0" baseline="30000" dirty="0"/>
              <a:t>-6 </a:t>
            </a:r>
            <a:r>
              <a:rPr lang="en-US" sz="2000" b="0" kern="0" dirty="0"/>
              <a:t>sensitivity level (all in ongoing remission)</a:t>
            </a:r>
          </a:p>
          <a:p>
            <a:pPr lvl="2">
              <a:buFont typeface="Wingdings" panose="05000000000000000000" pitchFamily="2" charset="2"/>
              <a:buChar char="§"/>
            </a:pPr>
            <a:r>
              <a:rPr lang="en-US" sz="2000" b="0" kern="0" dirty="0"/>
              <a:t>2 patients at 10</a:t>
            </a:r>
            <a:r>
              <a:rPr lang="en-US" sz="2000" b="0" kern="0" baseline="30000" dirty="0"/>
              <a:t>-5</a:t>
            </a:r>
            <a:r>
              <a:rPr lang="en-US" sz="2000" b="0" kern="0" dirty="0"/>
              <a:t> sensitivity level (both retreated with zanubrutinib and venetoclax, 1 due to </a:t>
            </a:r>
            <a:r>
              <a:rPr lang="en-US" sz="2000" b="0" kern="0" dirty="0" err="1"/>
              <a:t>dMRD</a:t>
            </a:r>
            <a:r>
              <a:rPr lang="en-US" sz="2000" b="0" kern="0" dirty="0"/>
              <a:t> at 2 timepoints, 1 due to clinical PD at 3-mo follow-up)</a:t>
            </a:r>
            <a:endParaRPr lang="en-US" sz="1800" b="0" kern="0" dirty="0"/>
          </a:p>
          <a:p>
            <a:pPr lvl="1"/>
            <a:r>
              <a:rPr lang="en-US" sz="2200" b="0" kern="0" dirty="0"/>
              <a:t>2 patients with </a:t>
            </a:r>
            <a:r>
              <a:rPr lang="en-US" sz="2200" b="0" kern="0" dirty="0" err="1"/>
              <a:t>dMRD</a:t>
            </a:r>
            <a:r>
              <a:rPr lang="en-US" sz="2200" b="0" kern="0" dirty="0"/>
              <a:t> continued zanubrutinib and venetoclax</a:t>
            </a:r>
            <a:endParaRPr lang="en-US" sz="2400" b="0" kern="0" dirty="0"/>
          </a:p>
          <a:p>
            <a:endParaRPr lang="en-US" sz="2400" b="0" kern="0" dirty="0"/>
          </a:p>
        </p:txBody>
      </p:sp>
    </p:spTree>
    <p:extLst>
      <p:ext uri="{BB962C8B-B14F-4D97-AF65-F5344CB8AC3E}">
        <p14:creationId xmlns:p14="http://schemas.microsoft.com/office/powerpoint/2010/main" val="819925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5E8A-0ADA-08AA-9447-0D86F02E8FF3}"/>
              </a:ext>
            </a:extLst>
          </p:cNvPr>
          <p:cNvSpPr>
            <a:spLocks noGrp="1"/>
          </p:cNvSpPr>
          <p:nvPr>
            <p:ph type="title"/>
          </p:nvPr>
        </p:nvSpPr>
        <p:spPr>
          <a:xfrm>
            <a:off x="609759" y="238127"/>
            <a:ext cx="10872445" cy="1103313"/>
          </a:xfrm>
        </p:spPr>
        <p:txBody>
          <a:bodyPr/>
          <a:lstStyle/>
          <a:p>
            <a:r>
              <a:rPr lang="en-US" dirty="0"/>
              <a:t>BOVen: Survival</a:t>
            </a:r>
          </a:p>
        </p:txBody>
      </p:sp>
      <p:sp>
        <p:nvSpPr>
          <p:cNvPr id="3" name="Content Placeholder 2">
            <a:extLst>
              <a:ext uri="{FF2B5EF4-FFF2-40B4-BE49-F238E27FC236}">
                <a16:creationId xmlns:a16="http://schemas.microsoft.com/office/drawing/2014/main" id="{A4990A6B-EA5A-7DF4-065E-2D727ACCCCBE}"/>
              </a:ext>
            </a:extLst>
          </p:cNvPr>
          <p:cNvSpPr>
            <a:spLocks noGrp="1"/>
          </p:cNvSpPr>
          <p:nvPr>
            <p:ph sz="half" idx="1"/>
          </p:nvPr>
        </p:nvSpPr>
        <p:spPr>
          <a:xfrm>
            <a:off x="6589336" y="1510730"/>
            <a:ext cx="4892868" cy="4678738"/>
          </a:xfrm>
        </p:spPr>
        <p:txBody>
          <a:bodyPr/>
          <a:lstStyle/>
          <a:p>
            <a:r>
              <a:rPr lang="en-US" sz="2600" dirty="0"/>
              <a:t>11 patients were progression-free at 2 </a:t>
            </a:r>
            <a:r>
              <a:rPr lang="en-US" sz="2600" dirty="0" err="1"/>
              <a:t>yr</a:t>
            </a:r>
            <a:endParaRPr lang="en-US" sz="2600" dirty="0"/>
          </a:p>
          <a:p>
            <a:pPr lvl="1"/>
            <a:r>
              <a:rPr lang="en-US" sz="2400" dirty="0"/>
              <a:t>Primary endpoint met</a:t>
            </a:r>
          </a:p>
          <a:p>
            <a:r>
              <a:rPr lang="en-US" sz="2600" dirty="0"/>
              <a:t>No significant association between DFS and BL factors identified</a:t>
            </a:r>
          </a:p>
          <a:p>
            <a:pPr lvl="1"/>
            <a:r>
              <a:rPr lang="en-US" sz="2400" dirty="0"/>
              <a:t>Morphology, age, Ki-67, biallelic </a:t>
            </a:r>
            <a:r>
              <a:rPr lang="en-US" sz="2400" i="1" dirty="0"/>
              <a:t>TP53 </a:t>
            </a:r>
            <a:r>
              <a:rPr lang="en-US" sz="2400" dirty="0"/>
              <a:t>inactivation</a:t>
            </a:r>
          </a:p>
          <a:p>
            <a:endParaRPr lang="en-US" sz="2600" dirty="0"/>
          </a:p>
          <a:p>
            <a:endParaRPr lang="en-US" sz="2600" dirty="0"/>
          </a:p>
        </p:txBody>
      </p:sp>
      <p:sp>
        <p:nvSpPr>
          <p:cNvPr id="4" name="Text Box 11">
            <a:extLst>
              <a:ext uri="{FF2B5EF4-FFF2-40B4-BE49-F238E27FC236}">
                <a16:creationId xmlns:a16="http://schemas.microsoft.com/office/drawing/2014/main" id="{057DF5E6-3DC3-2978-41E4-0BFB6CC894A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a:t>
            </a:r>
          </a:p>
        </p:txBody>
      </p:sp>
      <p:graphicFrame>
        <p:nvGraphicFramePr>
          <p:cNvPr id="5" name="Group 3">
            <a:extLst>
              <a:ext uri="{FF2B5EF4-FFF2-40B4-BE49-F238E27FC236}">
                <a16:creationId xmlns:a16="http://schemas.microsoft.com/office/drawing/2014/main" id="{BBFEA284-D5C5-46C3-6644-FACEBB2D4D93}"/>
              </a:ext>
            </a:extLst>
          </p:cNvPr>
          <p:cNvGraphicFramePr>
            <a:graphicFrameLocks/>
          </p:cNvGraphicFramePr>
          <p:nvPr>
            <p:extLst>
              <p:ext uri="{D42A27DB-BD31-4B8C-83A1-F6EECF244321}">
                <p14:modId xmlns:p14="http://schemas.microsoft.com/office/powerpoint/2010/main" val="1082087551"/>
              </p:ext>
            </p:extLst>
          </p:nvPr>
        </p:nvGraphicFramePr>
        <p:xfrm>
          <a:off x="723900" y="1603375"/>
          <a:ext cx="5398145" cy="3383344"/>
        </p:xfrm>
        <a:graphic>
          <a:graphicData uri="http://schemas.openxmlformats.org/drawingml/2006/table">
            <a:tbl>
              <a:tblPr/>
              <a:tblGrid>
                <a:gridCol w="2995775">
                  <a:extLst>
                    <a:ext uri="{9D8B030D-6E8A-4147-A177-3AD203B41FA5}">
                      <a16:colId xmlns:a16="http://schemas.microsoft.com/office/drawing/2014/main" val="20000"/>
                    </a:ext>
                  </a:extLst>
                </a:gridCol>
                <a:gridCol w="240237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j-lt"/>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All Patients (N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j-lt"/>
                        </a:rPr>
                        <a:t>PFS</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1" i="0" u="none" strike="noStrike" cap="none" normalizeH="0" baseline="0" dirty="0">
                          <a:ln>
                            <a:noFill/>
                          </a:ln>
                          <a:solidFill>
                            <a:schemeClr val="bg2">
                              <a:lumMod val="10000"/>
                            </a:schemeClr>
                          </a:solidFill>
                          <a:effectLst/>
                          <a:latin typeface="+mj-lt"/>
                        </a:rPr>
                        <a:t>2-yr, % (95% CI)      (Primary Endpoint)</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mj-lt"/>
                          <a:ea typeface="+mn-ea"/>
                          <a:cs typeface="+mn-cs"/>
                        </a:rPr>
                        <a:t>Median, </a:t>
                      </a:r>
                      <a:r>
                        <a:rPr kumimoji="0" lang="en-US" sz="1800" b="0" i="0" u="none" strike="noStrike" kern="1200" cap="none" normalizeH="0" baseline="0" dirty="0" err="1">
                          <a:ln>
                            <a:noFill/>
                          </a:ln>
                          <a:solidFill>
                            <a:schemeClr val="bg2">
                              <a:lumMod val="10000"/>
                            </a:schemeClr>
                          </a:solidFill>
                          <a:effectLst/>
                          <a:latin typeface="+mj-lt"/>
                          <a:ea typeface="+mn-ea"/>
                          <a:cs typeface="+mn-cs"/>
                        </a:rPr>
                        <a:t>mo</a:t>
                      </a:r>
                      <a:endParaRPr kumimoji="0" lang="en-US" sz="1800" b="0" i="0" u="none" strike="noStrike" kern="1200" cap="none" normalizeH="0" baseline="0" dirty="0">
                        <a:ln>
                          <a:noFill/>
                        </a:ln>
                        <a:solidFill>
                          <a:schemeClr val="bg2">
                            <a:lumMod val="10000"/>
                          </a:schemeClr>
                        </a:solidFill>
                        <a:effectLst/>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j-lt"/>
                        </a:rPr>
                        <a:t>72 (56-92)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NR</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j-lt"/>
                        </a:rPr>
                        <a:t>OS</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2-yr, % (95% CI)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mj-lt"/>
                          <a:ea typeface="+mn-ea"/>
                          <a:cs typeface="+mn-cs"/>
                        </a:rPr>
                        <a:t>Median, </a:t>
                      </a:r>
                      <a:r>
                        <a:rPr kumimoji="0" lang="en-US" sz="1800" b="0" i="0" u="none" strike="noStrike" kern="1200" cap="none" normalizeH="0" baseline="0" dirty="0" err="1">
                          <a:ln>
                            <a:noFill/>
                          </a:ln>
                          <a:solidFill>
                            <a:schemeClr val="bg2">
                              <a:lumMod val="10000"/>
                            </a:schemeClr>
                          </a:solidFill>
                          <a:effectLst/>
                          <a:latin typeface="+mj-lt"/>
                          <a:ea typeface="+mn-ea"/>
                          <a:cs typeface="+mn-cs"/>
                        </a:rPr>
                        <a:t>mo</a:t>
                      </a:r>
                      <a:endParaRPr kumimoji="0" lang="en-US" sz="18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75 (58-93)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NR</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mj-lt"/>
                          <a:ea typeface="+mn-ea"/>
                          <a:cs typeface="+mn-cs"/>
                        </a:rPr>
                        <a:t>DFS</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j-lt"/>
                          <a:ea typeface="+mn-ea"/>
                          <a:cs typeface="+mn-cs"/>
                        </a:rPr>
                        <a:t>2-yr, % (95% CI)</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mj-lt"/>
                          <a:ea typeface="+mn-ea"/>
                          <a:cs typeface="+mn-cs"/>
                        </a:rPr>
                        <a:t>Median, </a:t>
                      </a:r>
                      <a:r>
                        <a:rPr kumimoji="0" lang="en-US" sz="1800" b="0" i="0" u="none" strike="noStrike" kern="1200" cap="none" normalizeH="0" baseline="0" dirty="0" err="1">
                          <a:ln>
                            <a:noFill/>
                          </a:ln>
                          <a:solidFill>
                            <a:schemeClr val="bg2">
                              <a:lumMod val="10000"/>
                            </a:schemeClr>
                          </a:solidFill>
                          <a:effectLst/>
                          <a:latin typeface="+mj-lt"/>
                          <a:ea typeface="+mn-ea"/>
                          <a:cs typeface="+mn-cs"/>
                        </a:rPr>
                        <a:t>mo</a:t>
                      </a:r>
                      <a:endParaRPr kumimoji="0" lang="en-US" sz="1800" b="0" i="0" u="none" strike="noStrike" kern="1200" cap="none" normalizeH="0" baseline="0" dirty="0">
                        <a:ln>
                          <a:noFill/>
                        </a:ln>
                        <a:solidFill>
                          <a:schemeClr val="bg2">
                            <a:lumMod val="10000"/>
                          </a:schemeClr>
                        </a:solidFill>
                        <a:effectLst/>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88 (76-100)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NR</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36663741"/>
                  </a:ext>
                </a:extLst>
              </a:tr>
            </a:tbl>
          </a:graphicData>
        </a:graphic>
      </p:graphicFrame>
    </p:spTree>
    <p:extLst>
      <p:ext uri="{BB962C8B-B14F-4D97-AF65-F5344CB8AC3E}">
        <p14:creationId xmlns:p14="http://schemas.microsoft.com/office/powerpoint/2010/main" val="3476859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0C67DB48-31F9-40E5-CC2B-F8F8874B808F}"/>
              </a:ext>
            </a:extLst>
          </p:cNvPr>
          <p:cNvGraphicFramePr>
            <a:graphicFrameLocks/>
          </p:cNvGraphicFramePr>
          <p:nvPr>
            <p:extLst>
              <p:ext uri="{D42A27DB-BD31-4B8C-83A1-F6EECF244321}">
                <p14:modId xmlns:p14="http://schemas.microsoft.com/office/powerpoint/2010/main" val="540096047"/>
              </p:ext>
            </p:extLst>
          </p:nvPr>
        </p:nvGraphicFramePr>
        <p:xfrm>
          <a:off x="4180413" y="1603375"/>
          <a:ext cx="7594078" cy="3352960"/>
        </p:xfrm>
        <a:graphic>
          <a:graphicData uri="http://schemas.openxmlformats.org/drawingml/2006/table">
            <a:tbl>
              <a:tblPr/>
              <a:tblGrid>
                <a:gridCol w="2169736">
                  <a:extLst>
                    <a:ext uri="{9D8B030D-6E8A-4147-A177-3AD203B41FA5}">
                      <a16:colId xmlns:a16="http://schemas.microsoft.com/office/drawing/2014/main" val="20000"/>
                    </a:ext>
                  </a:extLst>
                </a:gridCol>
                <a:gridCol w="904057">
                  <a:extLst>
                    <a:ext uri="{9D8B030D-6E8A-4147-A177-3AD203B41FA5}">
                      <a16:colId xmlns:a16="http://schemas.microsoft.com/office/drawing/2014/main" val="20002"/>
                    </a:ext>
                  </a:extLst>
                </a:gridCol>
                <a:gridCol w="904057">
                  <a:extLst>
                    <a:ext uri="{9D8B030D-6E8A-4147-A177-3AD203B41FA5}">
                      <a16:colId xmlns:a16="http://schemas.microsoft.com/office/drawing/2014/main" val="1830007024"/>
                    </a:ext>
                  </a:extLst>
                </a:gridCol>
                <a:gridCol w="904057">
                  <a:extLst>
                    <a:ext uri="{9D8B030D-6E8A-4147-A177-3AD203B41FA5}">
                      <a16:colId xmlns:a16="http://schemas.microsoft.com/office/drawing/2014/main" val="2660334789"/>
                    </a:ext>
                  </a:extLst>
                </a:gridCol>
                <a:gridCol w="904057">
                  <a:extLst>
                    <a:ext uri="{9D8B030D-6E8A-4147-A177-3AD203B41FA5}">
                      <a16:colId xmlns:a16="http://schemas.microsoft.com/office/drawing/2014/main" val="4189926929"/>
                    </a:ext>
                  </a:extLst>
                </a:gridCol>
                <a:gridCol w="904057">
                  <a:extLst>
                    <a:ext uri="{9D8B030D-6E8A-4147-A177-3AD203B41FA5}">
                      <a16:colId xmlns:a16="http://schemas.microsoft.com/office/drawing/2014/main" val="2615472874"/>
                    </a:ext>
                  </a:extLst>
                </a:gridCol>
                <a:gridCol w="904057">
                  <a:extLst>
                    <a:ext uri="{9D8B030D-6E8A-4147-A177-3AD203B41FA5}">
                      <a16:colId xmlns:a16="http://schemas.microsoft.com/office/drawing/2014/main" val="146085257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Serious AE,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All Patients (N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9874098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Serious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1" i="0" u="none" strike="noStrike" cap="none" normalizeH="0" baseline="0" dirty="0">
                          <a:ln>
                            <a:noFill/>
                          </a:ln>
                          <a:solidFill>
                            <a:schemeClr val="bg2">
                              <a:lumMod val="10000"/>
                            </a:schemeClr>
                          </a:solidFill>
                          <a:effectLst/>
                          <a:latin typeface="+mn-lt"/>
                        </a:rPr>
                        <a:t>COVID-19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2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Fever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Lung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0490181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Nocardia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653366"/>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Organizing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Maculopapular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 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62160504"/>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i="0" u="none" strike="noStrike" cap="none" normalizeH="0" baseline="0" dirty="0">
                          <a:ln>
                            <a:noFill/>
                          </a:ln>
                          <a:solidFill>
                            <a:schemeClr val="bg2">
                              <a:lumMod val="10000"/>
                            </a:schemeClr>
                          </a:solidFill>
                          <a:effectLst/>
                          <a:latin typeface="+mn-lt"/>
                        </a:rPr>
                        <a:t>Tumor lysis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2735088"/>
                  </a:ext>
                </a:extLst>
              </a:tr>
            </a:tbl>
          </a:graphicData>
        </a:graphic>
      </p:graphicFrame>
      <p:sp>
        <p:nvSpPr>
          <p:cNvPr id="4" name="Text Box 11">
            <a:extLst>
              <a:ext uri="{FF2B5EF4-FFF2-40B4-BE49-F238E27FC236}">
                <a16:creationId xmlns:a16="http://schemas.microsoft.com/office/drawing/2014/main" id="{C6DE951E-D8C1-7BA1-D8E1-4FB681DD525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sp>
        <p:nvSpPr>
          <p:cNvPr id="8" name="Title 3">
            <a:extLst>
              <a:ext uri="{FF2B5EF4-FFF2-40B4-BE49-F238E27FC236}">
                <a16:creationId xmlns:a16="http://schemas.microsoft.com/office/drawing/2014/main" id="{E1752DB5-7488-2C24-F218-51F3FC243740}"/>
              </a:ext>
            </a:extLst>
          </p:cNvPr>
          <p:cNvSpPr>
            <a:spLocks noGrp="1"/>
          </p:cNvSpPr>
          <p:nvPr>
            <p:ph type="title"/>
          </p:nvPr>
        </p:nvSpPr>
        <p:spPr/>
        <p:txBody>
          <a:bodyPr/>
          <a:lstStyle/>
          <a:p>
            <a:r>
              <a:rPr lang="en-US" dirty="0"/>
              <a:t>BOVen: Safety</a:t>
            </a:r>
          </a:p>
        </p:txBody>
      </p:sp>
      <p:sp>
        <p:nvSpPr>
          <p:cNvPr id="5" name="Content Placeholder 4">
            <a:extLst>
              <a:ext uri="{FF2B5EF4-FFF2-40B4-BE49-F238E27FC236}">
                <a16:creationId xmlns:a16="http://schemas.microsoft.com/office/drawing/2014/main" id="{B73F189D-7B22-F357-A6A9-B658EE8EECD8}"/>
              </a:ext>
            </a:extLst>
          </p:cNvPr>
          <p:cNvSpPr>
            <a:spLocks noGrp="1"/>
          </p:cNvSpPr>
          <p:nvPr>
            <p:ph idx="1"/>
          </p:nvPr>
        </p:nvSpPr>
        <p:spPr>
          <a:xfrm>
            <a:off x="604675" y="5040162"/>
            <a:ext cx="10877529" cy="1261795"/>
          </a:xfrm>
        </p:spPr>
        <p:txBody>
          <a:bodyPr/>
          <a:lstStyle/>
          <a:p>
            <a:r>
              <a:rPr lang="en-US" sz="2200" dirty="0"/>
              <a:t>3 patients at high risk for TLS at Cycle 3 required inpatient venetoclax ramp-up</a:t>
            </a:r>
          </a:p>
          <a:p>
            <a:pPr lvl="1"/>
            <a:r>
              <a:rPr lang="en-US" sz="2000" dirty="0"/>
              <a:t>No clinically significant TLS occurred during ramp-up </a:t>
            </a:r>
          </a:p>
          <a:p>
            <a:r>
              <a:rPr lang="en-US" sz="2200" dirty="0"/>
              <a:t>Grade 4 TLS occurred in 1 patient after initial dose of obinutuzumab</a:t>
            </a:r>
          </a:p>
        </p:txBody>
      </p:sp>
      <p:graphicFrame>
        <p:nvGraphicFramePr>
          <p:cNvPr id="2" name="Group 3">
            <a:extLst>
              <a:ext uri="{FF2B5EF4-FFF2-40B4-BE49-F238E27FC236}">
                <a16:creationId xmlns:a16="http://schemas.microsoft.com/office/drawing/2014/main" id="{C0B32B5F-A737-D895-DA8D-4B772547F36A}"/>
              </a:ext>
            </a:extLst>
          </p:cNvPr>
          <p:cNvGraphicFramePr>
            <a:graphicFrameLocks/>
          </p:cNvGraphicFramePr>
          <p:nvPr>
            <p:extLst>
              <p:ext uri="{D42A27DB-BD31-4B8C-83A1-F6EECF244321}">
                <p14:modId xmlns:p14="http://schemas.microsoft.com/office/powerpoint/2010/main" val="168922331"/>
              </p:ext>
            </p:extLst>
          </p:nvPr>
        </p:nvGraphicFramePr>
        <p:xfrm>
          <a:off x="520700" y="1603375"/>
          <a:ext cx="3355495" cy="2164160"/>
        </p:xfrm>
        <a:graphic>
          <a:graphicData uri="http://schemas.openxmlformats.org/drawingml/2006/table">
            <a:tbl>
              <a:tblPr/>
              <a:tblGrid>
                <a:gridCol w="2119260">
                  <a:extLst>
                    <a:ext uri="{9D8B030D-6E8A-4147-A177-3AD203B41FA5}">
                      <a16:colId xmlns:a16="http://schemas.microsoft.com/office/drawing/2014/main" val="20000"/>
                    </a:ext>
                  </a:extLst>
                </a:gridCol>
                <a:gridCol w="123623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Treatment-Related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Any AE</a:t>
                      </a:r>
                    </a:p>
                    <a:p>
                      <a:pPr marL="295275" marR="0" lvl="1" indent="-28575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Grade ≥3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24 (96)</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12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3666374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mn-lt"/>
                        </a:rPr>
                        <a:t>Hospitalizations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79905294"/>
                  </a:ext>
                </a:extLst>
              </a:tr>
            </a:tbl>
          </a:graphicData>
        </a:graphic>
      </p:graphicFrame>
    </p:spTree>
    <p:extLst>
      <p:ext uri="{BB962C8B-B14F-4D97-AF65-F5344CB8AC3E}">
        <p14:creationId xmlns:p14="http://schemas.microsoft.com/office/powerpoint/2010/main" val="4187164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1752DB5-7488-2C24-F218-51F3FC243740}"/>
              </a:ext>
            </a:extLst>
          </p:cNvPr>
          <p:cNvSpPr>
            <a:spLocks noGrp="1"/>
          </p:cNvSpPr>
          <p:nvPr>
            <p:ph type="title"/>
          </p:nvPr>
        </p:nvSpPr>
        <p:spPr/>
        <p:txBody>
          <a:bodyPr/>
          <a:lstStyle/>
          <a:p>
            <a:r>
              <a:rPr lang="en-US" dirty="0"/>
              <a:t>BOVen: Recurrent TRAEs</a:t>
            </a:r>
          </a:p>
        </p:txBody>
      </p:sp>
      <p:sp>
        <p:nvSpPr>
          <p:cNvPr id="2" name="Content Placeholder 1">
            <a:extLst>
              <a:ext uri="{FF2B5EF4-FFF2-40B4-BE49-F238E27FC236}">
                <a16:creationId xmlns:a16="http://schemas.microsoft.com/office/drawing/2014/main" id="{CF4A8F97-DD30-EE2A-15AF-5F6EFD95670A}"/>
              </a:ext>
            </a:extLst>
          </p:cNvPr>
          <p:cNvSpPr>
            <a:spLocks noGrp="1"/>
          </p:cNvSpPr>
          <p:nvPr>
            <p:ph idx="1"/>
          </p:nvPr>
        </p:nvSpPr>
        <p:spPr>
          <a:xfrm>
            <a:off x="6840869" y="1522246"/>
            <a:ext cx="4638344" cy="4749712"/>
          </a:xfrm>
        </p:spPr>
        <p:txBody>
          <a:bodyPr/>
          <a:lstStyle/>
          <a:p>
            <a:r>
              <a:rPr lang="en-US" sz="2600" dirty="0"/>
              <a:t>No grade 4 AEs</a:t>
            </a:r>
          </a:p>
          <a:p>
            <a:r>
              <a:rPr lang="en-US" sz="2600" dirty="0"/>
              <a:t>8% with grade 5 COVID-19 infection</a:t>
            </a:r>
          </a:p>
          <a:p>
            <a:r>
              <a:rPr lang="en-US" sz="2600" dirty="0"/>
              <a:t>Diarrhea mostly grade 1 and manageable</a:t>
            </a:r>
          </a:p>
          <a:p>
            <a:r>
              <a:rPr lang="en-US" sz="2600" dirty="0"/>
              <a:t>Grade 3 neutropenia resolved with growth factor support</a:t>
            </a:r>
          </a:p>
        </p:txBody>
      </p:sp>
      <p:graphicFrame>
        <p:nvGraphicFramePr>
          <p:cNvPr id="3" name="Group 3">
            <a:extLst>
              <a:ext uri="{FF2B5EF4-FFF2-40B4-BE49-F238E27FC236}">
                <a16:creationId xmlns:a16="http://schemas.microsoft.com/office/drawing/2014/main" id="{0C67DB48-31F9-40E5-CC2B-F8F8874B808F}"/>
              </a:ext>
            </a:extLst>
          </p:cNvPr>
          <p:cNvGraphicFramePr>
            <a:graphicFrameLocks/>
          </p:cNvGraphicFramePr>
          <p:nvPr>
            <p:extLst>
              <p:ext uri="{D42A27DB-BD31-4B8C-83A1-F6EECF244321}">
                <p14:modId xmlns:p14="http://schemas.microsoft.com/office/powerpoint/2010/main" val="2094017216"/>
              </p:ext>
            </p:extLst>
          </p:nvPr>
        </p:nvGraphicFramePr>
        <p:xfrm>
          <a:off x="520700" y="1425062"/>
          <a:ext cx="5996694" cy="4877056"/>
        </p:xfrm>
        <a:graphic>
          <a:graphicData uri="http://schemas.openxmlformats.org/drawingml/2006/table">
            <a:tbl>
              <a:tblPr/>
              <a:tblGrid>
                <a:gridCol w="2879871">
                  <a:extLst>
                    <a:ext uri="{9D8B030D-6E8A-4147-A177-3AD203B41FA5}">
                      <a16:colId xmlns:a16="http://schemas.microsoft.com/office/drawing/2014/main" val="20000"/>
                    </a:ext>
                  </a:extLst>
                </a:gridCol>
                <a:gridCol w="1038941">
                  <a:extLst>
                    <a:ext uri="{9D8B030D-6E8A-4147-A177-3AD203B41FA5}">
                      <a16:colId xmlns:a16="http://schemas.microsoft.com/office/drawing/2014/main" val="20002"/>
                    </a:ext>
                  </a:extLst>
                </a:gridCol>
                <a:gridCol w="1038941">
                  <a:extLst>
                    <a:ext uri="{9D8B030D-6E8A-4147-A177-3AD203B41FA5}">
                      <a16:colId xmlns:a16="http://schemas.microsoft.com/office/drawing/2014/main" val="1830007024"/>
                    </a:ext>
                  </a:extLst>
                </a:gridCol>
                <a:gridCol w="1038941">
                  <a:extLst>
                    <a:ext uri="{9D8B030D-6E8A-4147-A177-3AD203B41FA5}">
                      <a16:colId xmlns:a16="http://schemas.microsoft.com/office/drawing/2014/main" val="266033478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Recurrent (≥10%) TRAE,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93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mn-lt"/>
                        </a:rPr>
                        <a:t>Arthralgia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mn-lt"/>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mn-lt"/>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mn-lt"/>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0490181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mn-lt"/>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653366"/>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Maculopapular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Platelet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62160504"/>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2735088"/>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39356491"/>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Bruising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2910750"/>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cap="none" normalizeH="0" baseline="0" dirty="0">
                          <a:ln>
                            <a:noFill/>
                          </a:ln>
                          <a:solidFill>
                            <a:schemeClr val="bg2">
                              <a:lumMod val="10000"/>
                            </a:schemeClr>
                          </a:solidFill>
                          <a:effectLst/>
                          <a:latin typeface="+mn-lt"/>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76042115"/>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1" i="0" u="none" strike="noStrike" cap="none" normalizeH="0" baseline="0" dirty="0">
                          <a:ln>
                            <a:noFill/>
                          </a:ln>
                          <a:solidFill>
                            <a:schemeClr val="bg2">
                              <a:lumMod val="10000"/>
                            </a:schemeClr>
                          </a:solidFill>
                          <a:effectLst/>
                          <a:latin typeface="+mn-lt"/>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2301134"/>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1" i="0" u="none" strike="noStrike" cap="none" normalizeH="0" baseline="0" dirty="0">
                          <a:ln>
                            <a:noFill/>
                          </a:ln>
                          <a:solidFill>
                            <a:schemeClr val="bg2">
                              <a:lumMod val="10000"/>
                            </a:schemeClr>
                          </a:solidFill>
                          <a:effectLst/>
                          <a:latin typeface="+mn-lt"/>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55132924"/>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1" i="0" u="none" strike="noStrike" cap="none" normalizeH="0" baseline="0" dirty="0">
                          <a:ln>
                            <a:noFill/>
                          </a:ln>
                          <a:solidFill>
                            <a:schemeClr val="bg2">
                              <a:lumMod val="10000"/>
                            </a:schemeClr>
                          </a:solidFill>
                          <a:effectLst/>
                          <a:latin typeface="+mn-lt"/>
                        </a:rPr>
                        <a:t>COVID-19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233857"/>
                  </a:ext>
                </a:extLst>
              </a:tr>
              <a:tr h="170355">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1" i="0" u="none" strike="noStrike" cap="none" normalizeH="0" baseline="0" dirty="0">
                          <a:ln>
                            <a:noFill/>
                          </a:ln>
                          <a:solidFill>
                            <a:schemeClr val="bg2">
                              <a:lumMod val="10000"/>
                            </a:schemeClr>
                          </a:solidFill>
                          <a:effectLst/>
                          <a:latin typeface="+mn-lt"/>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92511643"/>
                  </a:ext>
                </a:extLst>
              </a:tr>
            </a:tbl>
          </a:graphicData>
        </a:graphic>
      </p:graphicFrame>
      <p:sp>
        <p:nvSpPr>
          <p:cNvPr id="4" name="Text Box 11">
            <a:extLst>
              <a:ext uri="{FF2B5EF4-FFF2-40B4-BE49-F238E27FC236}">
                <a16:creationId xmlns:a16="http://schemas.microsoft.com/office/drawing/2014/main" id="{C6DE951E-D8C1-7BA1-D8E1-4FB681DD525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spTree>
    <p:extLst>
      <p:ext uri="{BB962C8B-B14F-4D97-AF65-F5344CB8AC3E}">
        <p14:creationId xmlns:p14="http://schemas.microsoft.com/office/powerpoint/2010/main" val="117543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3">
            <a:extLst>
              <a:ext uri="{FF2B5EF4-FFF2-40B4-BE49-F238E27FC236}">
                <a16:creationId xmlns:a16="http://schemas.microsoft.com/office/drawing/2014/main" id="{7FD8F28D-5254-83B7-5812-385EB9E02A89}"/>
              </a:ext>
            </a:extLst>
          </p:cNvPr>
          <p:cNvGraphicFramePr>
            <a:graphicFrameLocks/>
          </p:cNvGraphicFramePr>
          <p:nvPr>
            <p:extLst>
              <p:ext uri="{D42A27DB-BD31-4B8C-83A1-F6EECF244321}">
                <p14:modId xmlns:p14="http://schemas.microsoft.com/office/powerpoint/2010/main" val="3767716869"/>
              </p:ext>
            </p:extLst>
          </p:nvPr>
        </p:nvGraphicFramePr>
        <p:xfrm>
          <a:off x="723900" y="1587410"/>
          <a:ext cx="10758303" cy="3200480"/>
        </p:xfrm>
        <a:graphic>
          <a:graphicData uri="http://schemas.openxmlformats.org/drawingml/2006/table">
            <a:tbl>
              <a:tblPr/>
              <a:tblGrid>
                <a:gridCol w="3405819">
                  <a:extLst>
                    <a:ext uri="{9D8B030D-6E8A-4147-A177-3AD203B41FA5}">
                      <a16:colId xmlns:a16="http://schemas.microsoft.com/office/drawing/2014/main" val="20000"/>
                    </a:ext>
                  </a:extLst>
                </a:gridCol>
                <a:gridCol w="1204921">
                  <a:extLst>
                    <a:ext uri="{9D8B030D-6E8A-4147-A177-3AD203B41FA5}">
                      <a16:colId xmlns:a16="http://schemas.microsoft.com/office/drawing/2014/main" val="20002"/>
                    </a:ext>
                  </a:extLst>
                </a:gridCol>
                <a:gridCol w="3233619">
                  <a:extLst>
                    <a:ext uri="{9D8B030D-6E8A-4147-A177-3AD203B41FA5}">
                      <a16:colId xmlns:a16="http://schemas.microsoft.com/office/drawing/2014/main" val="2774031001"/>
                    </a:ext>
                  </a:extLst>
                </a:gridCol>
                <a:gridCol w="2913944">
                  <a:extLst>
                    <a:ext uri="{9D8B030D-6E8A-4147-A177-3AD203B41FA5}">
                      <a16:colId xmlns:a16="http://schemas.microsoft.com/office/drawing/2014/main" val="395172831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AE Leading to Dose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Type of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Dose Reduction Details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4">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1" i="0" u="none" strike="noStrike" cap="none" normalizeH="0" baseline="0" dirty="0">
                          <a:ln>
                            <a:noFill/>
                          </a:ln>
                          <a:solidFill>
                            <a:schemeClr val="bg2">
                              <a:lumMod val="10000"/>
                            </a:schemeClr>
                          </a:solidFill>
                          <a:effectLst/>
                          <a:latin typeface="+mn-lt"/>
                        </a:rPr>
                        <a:t>Venetoclax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25868536"/>
                  </a:ext>
                </a:extLst>
              </a:tr>
              <a:tr h="26493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Platelet count decrease</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Diarrhea</a:t>
                      </a:r>
                    </a:p>
                    <a:p>
                      <a:pPr marL="344488" marR="0" lvl="1" indent="-3302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Organizing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Dose reduction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Dose reduction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Drug withdrawn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400 mg to 300 mg QD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400 mg to 300 mg QD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36663741"/>
                  </a:ext>
                </a:extLst>
              </a:tr>
              <a:tr h="0">
                <a:tc gridSpan="4">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1" i="0" u="none" strike="noStrike" cap="none" normalizeH="0" baseline="0" dirty="0">
                          <a:ln>
                            <a:noFill/>
                          </a:ln>
                          <a:solidFill>
                            <a:schemeClr val="bg2">
                              <a:lumMod val="10000"/>
                            </a:schemeClr>
                          </a:solidFill>
                          <a:effectLst/>
                          <a:latin typeface="+mn-lt"/>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4279905294"/>
                  </a:ext>
                </a:extLst>
              </a:tr>
              <a:tr h="0">
                <a:tc>
                  <a:txBody>
                    <a:bodyPr/>
                    <a:lstStyle/>
                    <a:p>
                      <a:pPr marL="352425" marR="0" lvl="1" indent="-3429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Platelet count decrease</a:t>
                      </a:r>
                    </a:p>
                    <a:p>
                      <a:pPr marL="352425" marR="0" lvl="1" indent="-3429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Arthralgia/myalgia</a:t>
                      </a:r>
                    </a:p>
                    <a:p>
                      <a:pPr marL="352425" marR="0" lvl="1" indent="-3429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Atrial fibrillation</a:t>
                      </a:r>
                    </a:p>
                    <a:p>
                      <a:pPr marL="352425" marR="0" lvl="1" indent="-342900" algn="l" defTabSz="914400" rtl="0" eaLnBrk="1" fontAlgn="base" latinLnBrk="0" hangingPunct="1">
                        <a:lnSpc>
                          <a:spcPct val="100000"/>
                        </a:lnSpc>
                        <a:spcBef>
                          <a:spcPct val="0"/>
                        </a:spcBef>
                        <a:spcAft>
                          <a:spcPct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Organizing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Dose reduction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Dose reduction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Drug withdrawn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Drug withdrawn</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160 mg to 80 mg BID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160 mg to 80 mg QD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30749703"/>
                  </a:ext>
                </a:extLst>
              </a:tr>
            </a:tbl>
          </a:graphicData>
        </a:graphic>
      </p:graphicFrame>
      <p:sp>
        <p:nvSpPr>
          <p:cNvPr id="2" name="Title 1">
            <a:extLst>
              <a:ext uri="{FF2B5EF4-FFF2-40B4-BE49-F238E27FC236}">
                <a16:creationId xmlns:a16="http://schemas.microsoft.com/office/drawing/2014/main" id="{F472D82B-C741-F740-AB91-1E16693D764D}"/>
              </a:ext>
            </a:extLst>
          </p:cNvPr>
          <p:cNvSpPr>
            <a:spLocks noGrp="1"/>
          </p:cNvSpPr>
          <p:nvPr>
            <p:ph type="title"/>
          </p:nvPr>
        </p:nvSpPr>
        <p:spPr/>
        <p:txBody>
          <a:bodyPr/>
          <a:lstStyle/>
          <a:p>
            <a:r>
              <a:rPr lang="en-US" dirty="0"/>
              <a:t>BOVen: Dose Modifications for AEs</a:t>
            </a:r>
          </a:p>
        </p:txBody>
      </p:sp>
      <p:sp>
        <p:nvSpPr>
          <p:cNvPr id="3" name="Content Placeholder 2">
            <a:extLst>
              <a:ext uri="{FF2B5EF4-FFF2-40B4-BE49-F238E27FC236}">
                <a16:creationId xmlns:a16="http://schemas.microsoft.com/office/drawing/2014/main" id="{0FD467B2-D42D-2923-E3A7-EF853AF5F89C}"/>
              </a:ext>
            </a:extLst>
          </p:cNvPr>
          <p:cNvSpPr>
            <a:spLocks noGrp="1"/>
          </p:cNvSpPr>
          <p:nvPr>
            <p:ph idx="1"/>
          </p:nvPr>
        </p:nvSpPr>
        <p:spPr>
          <a:xfrm>
            <a:off x="604675" y="4987220"/>
            <a:ext cx="10877529" cy="1308927"/>
          </a:xfrm>
        </p:spPr>
        <p:txBody>
          <a:bodyPr/>
          <a:lstStyle/>
          <a:p>
            <a:r>
              <a:rPr lang="en-US" sz="2600" dirty="0"/>
              <a:t>No dose modifications required for obinutuzumab</a:t>
            </a:r>
          </a:p>
          <a:p>
            <a:endParaRPr lang="en-US" sz="2600" dirty="0"/>
          </a:p>
        </p:txBody>
      </p:sp>
      <p:sp>
        <p:nvSpPr>
          <p:cNvPr id="7" name="Text Box 11">
            <a:extLst>
              <a:ext uri="{FF2B5EF4-FFF2-40B4-BE49-F238E27FC236}">
                <a16:creationId xmlns:a16="http://schemas.microsoft.com/office/drawing/2014/main" id="{ABCC3A3F-EAD7-97BA-D155-BC58A2D5A8E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a:t>
            </a:r>
          </a:p>
        </p:txBody>
      </p:sp>
    </p:spTree>
    <p:extLst>
      <p:ext uri="{BB962C8B-B14F-4D97-AF65-F5344CB8AC3E}">
        <p14:creationId xmlns:p14="http://schemas.microsoft.com/office/powerpoint/2010/main" val="4015599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F63CA-682E-DD5C-F86A-F722E8BD0E9F}"/>
              </a:ext>
            </a:extLst>
          </p:cNvPr>
          <p:cNvSpPr>
            <a:spLocks noGrp="1"/>
          </p:cNvSpPr>
          <p:nvPr>
            <p:ph type="title"/>
          </p:nvPr>
        </p:nvSpPr>
        <p:spPr/>
        <p:txBody>
          <a:bodyPr/>
          <a:lstStyle/>
          <a:p>
            <a:r>
              <a:rPr lang="en-US" dirty="0"/>
              <a:t>BOVen: Investigators’ Conclusions</a:t>
            </a:r>
          </a:p>
        </p:txBody>
      </p:sp>
      <p:sp>
        <p:nvSpPr>
          <p:cNvPr id="3" name="Content Placeholder 2">
            <a:extLst>
              <a:ext uri="{FF2B5EF4-FFF2-40B4-BE49-F238E27FC236}">
                <a16:creationId xmlns:a16="http://schemas.microsoft.com/office/drawing/2014/main" id="{69F92B5D-40C6-B315-D2A7-A508E6EB50AE}"/>
              </a:ext>
            </a:extLst>
          </p:cNvPr>
          <p:cNvSpPr>
            <a:spLocks noGrp="1"/>
          </p:cNvSpPr>
          <p:nvPr>
            <p:ph idx="1"/>
          </p:nvPr>
        </p:nvSpPr>
        <p:spPr/>
        <p:txBody>
          <a:bodyPr/>
          <a:lstStyle/>
          <a:p>
            <a:r>
              <a:rPr lang="en-US" sz="2400" dirty="0"/>
              <a:t>In the phase II BOVen trial, zanubrutinib, obinutuzumab, and venetoclax achieved a 2-yr PFS of 72%, 2-yr DFS of 88%, and 2-yr OS of 75% in treatment-naive patients with </a:t>
            </a:r>
            <a:r>
              <a:rPr lang="en-US" sz="2400" i="1" dirty="0"/>
              <a:t>TP53-</a:t>
            </a:r>
            <a:r>
              <a:rPr lang="en-US" sz="2400" dirty="0"/>
              <a:t>mutated MCL</a:t>
            </a:r>
            <a:r>
              <a:rPr lang="en-US" sz="2400" baseline="30000" dirty="0"/>
              <a:t>1</a:t>
            </a:r>
          </a:p>
          <a:p>
            <a:pPr lvl="1"/>
            <a:r>
              <a:rPr lang="en-US" sz="2200" dirty="0"/>
              <a:t>Primary endpoint of 2-yr PFS met </a:t>
            </a:r>
          </a:p>
          <a:p>
            <a:pPr lvl="1"/>
            <a:r>
              <a:rPr lang="en-US" sz="2200" dirty="0"/>
              <a:t>High rates of </a:t>
            </a:r>
            <a:r>
              <a:rPr lang="en-US" sz="2200" dirty="0" err="1"/>
              <a:t>uMRD</a:t>
            </a:r>
            <a:r>
              <a:rPr lang="en-US" sz="2200" dirty="0"/>
              <a:t> at 10</a:t>
            </a:r>
            <a:r>
              <a:rPr lang="en-US" sz="2200" baseline="30000" dirty="0"/>
              <a:t>-6 </a:t>
            </a:r>
            <a:r>
              <a:rPr lang="en-US" sz="2200" dirty="0"/>
              <a:t>sensitivity level by Cycle 13 </a:t>
            </a:r>
          </a:p>
          <a:p>
            <a:r>
              <a:rPr lang="en-US" sz="2400" dirty="0"/>
              <a:t>Combination of zanubrutinib, obinutuzumab, and venetoclax well-tolerated</a:t>
            </a:r>
            <a:r>
              <a:rPr lang="en-US" sz="2400" baseline="30000" dirty="0"/>
              <a:t>1</a:t>
            </a:r>
          </a:p>
          <a:p>
            <a:r>
              <a:rPr lang="en-US" sz="2400" dirty="0"/>
              <a:t>Investigators concluded that these data</a:t>
            </a:r>
            <a:r>
              <a:rPr lang="en-US" sz="2400" baseline="30000" dirty="0"/>
              <a:t>1</a:t>
            </a:r>
            <a:r>
              <a:rPr lang="en-US" sz="2400" dirty="0"/>
              <a:t> are superior to historical outcomes</a:t>
            </a:r>
            <a:r>
              <a:rPr lang="en-US" sz="2400" baseline="30000" dirty="0"/>
              <a:t>2,3</a:t>
            </a:r>
            <a:r>
              <a:rPr lang="en-US" sz="2400" dirty="0"/>
              <a:t> in this high-risk cohort and supports the use of first-line zanubrutinib, obinutuzumab, and venetoclax in the management of patients with </a:t>
            </a:r>
            <a:r>
              <a:rPr lang="en-US" sz="2400" i="1" dirty="0"/>
              <a:t>TP53-</a:t>
            </a:r>
            <a:r>
              <a:rPr lang="en-US" sz="2400" dirty="0"/>
              <a:t>mutated MCL</a:t>
            </a:r>
          </a:p>
          <a:p>
            <a:pPr lvl="1"/>
            <a:r>
              <a:rPr lang="en-US" sz="2200" dirty="0"/>
              <a:t>Additional 25 patients added to study </a:t>
            </a:r>
          </a:p>
        </p:txBody>
      </p:sp>
      <p:sp>
        <p:nvSpPr>
          <p:cNvPr id="4" name="Text Box 11">
            <a:extLst>
              <a:ext uri="{FF2B5EF4-FFF2-40B4-BE49-F238E27FC236}">
                <a16:creationId xmlns:a16="http://schemas.microsoft.com/office/drawing/2014/main" id="{7FE91B98-78D2-5BB2-5A64-DBD2353ABE9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Kumar.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738. 2. </a:t>
            </a:r>
            <a:r>
              <a:rPr lang="en-US" altLang="en-US" sz="1200" b="0" dirty="0" err="1">
                <a:solidFill>
                  <a:schemeClr val="bg2"/>
                </a:solidFill>
                <a:latin typeface="Calibri" panose="020F0502020204030204" pitchFamily="34" charset="0"/>
              </a:rPr>
              <a:t>Eskelund</a:t>
            </a:r>
            <a:r>
              <a:rPr lang="en-US" altLang="en-US" sz="1200" b="0" dirty="0">
                <a:solidFill>
                  <a:schemeClr val="bg2"/>
                </a:solidFill>
                <a:latin typeface="Calibri" panose="020F0502020204030204" pitchFamily="34" charset="0"/>
              </a:rPr>
              <a:t>. Blood. 2017;120:1903. 3. Wang. N Engl J Med. 2022;386:2482.</a:t>
            </a:r>
          </a:p>
        </p:txBody>
      </p:sp>
    </p:spTree>
    <p:extLst>
      <p:ext uri="{BB962C8B-B14F-4D97-AF65-F5344CB8AC3E}">
        <p14:creationId xmlns:p14="http://schemas.microsoft.com/office/powerpoint/2010/main" val="1208631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3AFA56A73B460469A89C6B4369F9515" ma:contentTypeVersion="1" ma:contentTypeDescription="Create a new document." ma:contentTypeScope="" ma:versionID="0836cc0fc8483d0b7e4ff8086ece260c">
  <xsd:schema xmlns:xsd="http://www.w3.org/2001/XMLSchema" xmlns:xs="http://www.w3.org/2001/XMLSchema" xmlns:p="http://schemas.microsoft.com/office/2006/metadata/properties" xmlns:ns2="d54cbe69-32bd-412a-b004-9152f949605e" xmlns:ns3="d801fcfa-0f76-445b-8ed2-2b9af2a509ee" targetNamespace="http://schemas.microsoft.com/office/2006/metadata/properties" ma:root="true" ma:fieldsID="ef7c4fbb2944fab86dc1b202a07caec9" ns2:_="" ns3:_="">
    <xsd:import namespace="d54cbe69-32bd-412a-b004-9152f949605e"/>
    <xsd:import namespace="d801fcfa-0f76-445b-8ed2-2b9af2a509e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801fcfa-0f76-445b-8ed2-2b9af2a509e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56M7VY3CDVN5-1008830399-2</_dlc_DocId>
    <_dlc_DocIdUrl xmlns="d54cbe69-32bd-412a-b004-9152f949605e">
      <Url>https://intranet.clinicaloptions.com/mews/oncology/ONC_2023_ASH_CF_(PRP6554)/LYMPH_738_Kumar/_layouts/15/DocIdRedir.aspx?ID=56M7VY3CDVN5-1008830399-2</Url>
      <Description>56M7VY3CDVN5-1008830399-2</Description>
    </_dlc_DocIdUrl>
    <Document_x0020_Category xmlns="d801fcfa-0f76-445b-8ed2-2b9af2a509ee">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9C1F0F37-39A1-4AC4-A7EE-469F8309B607}">
  <ds:schemaRefs>
    <ds:schemaRef ds:uri="http://schemas.microsoft.com/sharepoint/events"/>
  </ds:schemaRefs>
</ds:datastoreItem>
</file>

<file path=customXml/itemProps4.xml><?xml version="1.0" encoding="utf-8"?>
<ds:datastoreItem xmlns:ds="http://schemas.openxmlformats.org/officeDocument/2006/customXml" ds:itemID="{A827A0BF-2C44-4820-8963-52AE16D74D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801fcfa-0f76-445b-8ed2-2b9af2a509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schemas.microsoft.com/office/2006/metadata/properties"/>
    <ds:schemaRef ds:uri="d54cbe69-32bd-412a-b004-9152f949605e"/>
    <ds:schemaRef ds:uri="d801fcfa-0f76-445b-8ed2-2b9af2a509ee"/>
    <ds:schemaRef ds:uri="http://purl.org/dc/terms/"/>
    <ds:schemaRef ds:uri="http://schemas.openxmlformats.org/package/2006/metadata/core-properties"/>
    <ds:schemaRef ds:uri="http://schemas.microsoft.com/office/infopath/2007/PartnerControl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2495</TotalTime>
  <Words>2187</Words>
  <Application>Microsoft Office PowerPoint</Application>
  <PresentationFormat>Widescreen</PresentationFormat>
  <Paragraphs>398</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Symbol</vt:lpstr>
      <vt:lpstr>Times</vt:lpstr>
      <vt:lpstr>Wingdings</vt:lpstr>
      <vt:lpstr>2022_CCO_Template</vt:lpstr>
      <vt:lpstr>BOVen: Phase II Trial of Zanubrutinib, Obinutuzmab, and Venetoclax in Treatment-Naive TP53-Mutated Mantle Cell Lymphoma</vt:lpstr>
      <vt:lpstr>About These Slides</vt:lpstr>
      <vt:lpstr>BOVen: Background</vt:lpstr>
      <vt:lpstr>BOVen: Study Design</vt:lpstr>
      <vt:lpstr>BOVen: Baseline Characteristics</vt:lpstr>
      <vt:lpstr>BOVen: Response</vt:lpstr>
      <vt:lpstr>BOVen: MRD Kinetics and MRD Assessment at Cycle 24</vt:lpstr>
      <vt:lpstr>BOVen: Survival</vt:lpstr>
      <vt:lpstr>BOVen: Safety</vt:lpstr>
      <vt:lpstr>BOVen: Recurrent TRAEs</vt:lpstr>
      <vt:lpstr>BOVen: Dose Modifications for AEs</vt:lpstr>
      <vt:lpstr>BOVen: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BOVen: Phase II Trial of Zanubrutinib, Obinutuzmab, and Venetoclax in Treatment-Naive TP53-Mutated Mantle Cell Lymphoma</dc:title>
  <dc:creator>Preferred User</dc:creator>
  <cp:lastModifiedBy>vwenzel@clinicaloptions.com</cp:lastModifiedBy>
  <cp:revision>44</cp:revision>
  <cp:lastPrinted>2016-09-26T20:21:49Z</cp:lastPrinted>
  <dcterms:created xsi:type="dcterms:W3CDTF">2005-05-27T15:08:01Z</dcterms:created>
  <dcterms:modified xsi:type="dcterms:W3CDTF">2023-12-14T23:17:06Z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6b35fee4-8446-45c2-9b42-b945ec038a7e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0x010100E3AFA56A73B460469A89C6B4369F9515</vt:lpwstr>
  </property>
  <property fmtid="{D5CDD505-2E9C-101B-9397-08002B2CF9AE}" pid="9" name="MediaServiceImageTags">
    <vt:lpwstr/>
  </property>
</Properties>
</file>