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4"/>
  </p:notesMasterIdLst>
  <p:sldIdLst>
    <p:sldId id="321" r:id="rId6"/>
    <p:sldId id="308" r:id="rId7"/>
    <p:sldId id="543" r:id="rId8"/>
    <p:sldId id="550" r:id="rId9"/>
    <p:sldId id="552" r:id="rId10"/>
    <p:sldId id="561" r:id="rId11"/>
    <p:sldId id="562" r:id="rId12"/>
    <p:sldId id="31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 userDrawn="1">
          <p15:clr>
            <a:srgbClr val="A4A3A4"/>
          </p15:clr>
        </p15:guide>
        <p15:guide id="2" orient="horz" pos="3888" userDrawn="1">
          <p15:clr>
            <a:srgbClr val="A4A3A4"/>
          </p15:clr>
        </p15:guide>
        <p15:guide id="3" pos="321" userDrawn="1">
          <p15:clr>
            <a:srgbClr val="A4A3A4"/>
          </p15:clr>
        </p15:guide>
        <p15:guide id="4" orient="horz" pos="4149" userDrawn="1">
          <p15:clr>
            <a:srgbClr val="A4A3A4"/>
          </p15:clr>
        </p15:guide>
        <p15:guide id="5" orient="horz" pos="4032" userDrawn="1">
          <p15:clr>
            <a:srgbClr val="A4A3A4"/>
          </p15:clr>
        </p15:guide>
        <p15:guide id="6" orient="horz" pos="262" userDrawn="1">
          <p15:clr>
            <a:srgbClr val="A4A3A4"/>
          </p15:clr>
        </p15:guide>
        <p15:guide id="7" orient="horz" pos="1013" userDrawn="1">
          <p15:clr>
            <a:srgbClr val="A4A3A4"/>
          </p15:clr>
        </p15:guide>
        <p15:guide id="8" pos="452" userDrawn="1">
          <p15:clr>
            <a:srgbClr val="A4A3A4"/>
          </p15:clr>
        </p15:guide>
        <p15:guide id="9" pos="7224" userDrawn="1">
          <p15:clr>
            <a:srgbClr val="A4A3A4"/>
          </p15:clr>
        </p15:guide>
        <p15:guide id="10" pos="740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y Seals" initials="CS" lastIdx="1" clrIdx="6">
    <p:extLst>
      <p:ext uri="{19B8F6BF-5375-455C-9EA6-DF929625EA0E}">
        <p15:presenceInfo xmlns:p15="http://schemas.microsoft.com/office/powerpoint/2012/main" userId="S::cseals@clinicaloptions.com::0852e532-1f9e-4bbf-9b56-be19a9543a31" providerId="AD"/>
      </p:ext>
    </p:extLst>
  </p:cmAuthor>
  <p:cmAuthor id="1" name="Gordon Kelley" initials="GK" lastIdx="13" clrIdx="0">
    <p:extLst>
      <p:ext uri="{19B8F6BF-5375-455C-9EA6-DF929625EA0E}">
        <p15:presenceInfo xmlns:p15="http://schemas.microsoft.com/office/powerpoint/2012/main" userId="S::gkelley@clinicaloptions.com::7e3d11cf-7436-4611-80d7-51121a63678e" providerId="AD"/>
      </p:ext>
    </p:extLst>
  </p:cmAuthor>
  <p:cmAuthor id="2" name="Megan Capel" initials="MC" lastIdx="3" clrIdx="1"/>
  <p:cmAuthor id="3" name=" " initials="MAC" lastIdx="1" clrIdx="2"/>
  <p:cmAuthor id="4" name="Taryn Gross" initials="TG" lastIdx="1" clrIdx="3"/>
  <p:cmAuthor id="5" name="Ryan Topping" initials="RT" lastIdx="1" clrIdx="4">
    <p:extLst>
      <p:ext uri="{19B8F6BF-5375-455C-9EA6-DF929625EA0E}">
        <p15:presenceInfo xmlns:p15="http://schemas.microsoft.com/office/powerpoint/2012/main" userId="Ryan Topping" providerId="None"/>
      </p:ext>
    </p:extLst>
  </p:cmAuthor>
  <p:cmAuthor id="6" name="CLINICALOPTIONS\tquill" initials="C" lastIdx="1" clrIdx="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5" autoAdjust="0"/>
    <p:restoredTop sz="95032" autoAdjust="0"/>
  </p:normalViewPr>
  <p:slideViewPr>
    <p:cSldViewPr snapToGrid="0">
      <p:cViewPr varScale="1">
        <p:scale>
          <a:sx n="63" d="100"/>
          <a:sy n="63" d="100"/>
        </p:scale>
        <p:origin x="648" y="44"/>
      </p:cViewPr>
      <p:guideLst>
        <p:guide orient="horz" pos="139"/>
        <p:guide orient="horz" pos="3888"/>
        <p:guide pos="321"/>
        <p:guide orient="horz" pos="4149"/>
        <p:guide orient="horz" pos="4032"/>
        <p:guide orient="horz" pos="262"/>
        <p:guide orient="horz" pos="1013"/>
        <p:guide pos="452"/>
        <p:guide pos="7224"/>
        <p:guide pos="7401"/>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EBBAA-4954-4E84-B182-5B3E12894704}" type="datetimeFigureOut">
              <a:rPr lang="en-US" smtClean="0"/>
              <a:t>2/10/2023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FC064-2A20-4A46-B79F-E53B14DC96A6}" type="slidenum">
              <a:rPr lang="en-US" smtClean="0"/>
              <a:t>‹#›</a:t>
            </a:fld>
            <a:endParaRPr lang="en-US" dirty="0"/>
          </a:p>
        </p:txBody>
      </p:sp>
    </p:spTree>
    <p:extLst>
      <p:ext uri="{BB962C8B-B14F-4D97-AF65-F5344CB8AC3E}">
        <p14:creationId xmlns:p14="http://schemas.microsoft.com/office/powerpoint/2010/main" val="423389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FC064-2A20-4A46-B79F-E53B14DC96A6}" type="slidenum">
              <a:rPr lang="en-US" smtClean="0"/>
              <a:t>1</a:t>
            </a:fld>
            <a:endParaRPr lang="en-US" dirty="0"/>
          </a:p>
        </p:txBody>
      </p:sp>
    </p:spTree>
    <p:extLst>
      <p:ext uri="{BB962C8B-B14F-4D97-AF65-F5344CB8AC3E}">
        <p14:creationId xmlns:p14="http://schemas.microsoft.com/office/powerpoint/2010/main" val="3319126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SCC, squamous cell carcinoma.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341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CT, chemotherapy; ECOG, Eastern Cooperative Oncology Group; ESCC, esophageal squamous cell carcinoma; ORR, overall response rate; OS, overall survival; PD, progressive disease; PFS, progression-free survival; PS, performance status.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797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DoR, duration of response; Ipi, ipilimumab; Nivo, nivolumab; ORR, overall response rate; OS, overall survival; PFS, progression-free survival; TC, tumor cell.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0481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Ipi, ipilimumab; Nivo, nivolumab;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760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 SCC, squamous cell carcinoma; TC, tumor cell.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525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172715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6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166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51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025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647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21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11701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19644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901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480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64196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43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11804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648 Update: Phase III Study of </a:t>
            </a:r>
            <a:br>
              <a:rPr lang="en-US" altLang="en-US" sz="4000" dirty="0"/>
            </a:br>
            <a:r>
              <a:rPr lang="en-US" altLang="en-US" sz="4000" dirty="0"/>
              <a:t>First-line Nivolumab + CT vs Nivolumab + Ipilimumab vs CT for Advanced Esophageal Squamous Cell Carcinoma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5377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Update: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Poor median OS (&lt;1 yr) with first-line chemotherapy for advanced or metastatic esophageal SCC</a:t>
            </a:r>
            <a:r>
              <a:rPr lang="en-US" altLang="en-US" sz="2600" baseline="30000" dirty="0"/>
              <a:t>1-6</a:t>
            </a:r>
            <a:endParaRPr lang="en-US" altLang="en-US" sz="2600" dirty="0"/>
          </a:p>
          <a:p>
            <a:r>
              <a:rPr lang="en-US" altLang="en-US" sz="2600" dirty="0"/>
              <a:t>Significant OS benefit observed with nivolumab + chemotherapy and nivolumab + ipilimumab vs chemotherapy alone in previously untreated patients with advanced esophageal SCC in primary analysis of phase III CheckMate 648 study</a:t>
            </a:r>
            <a:r>
              <a:rPr lang="en-US" altLang="en-US" sz="2600" baseline="30000" dirty="0"/>
              <a:t>7</a:t>
            </a:r>
          </a:p>
          <a:p>
            <a:pPr lvl="1"/>
            <a:r>
              <a:rPr lang="en-US" altLang="en-US" sz="2400" dirty="0"/>
              <a:t>These data supported FDA and global approvals of first-line nivolumab + chemotherapy and nivolumab + ipilimumab for advanced esophageal SCC</a:t>
            </a:r>
          </a:p>
          <a:p>
            <a:r>
              <a:rPr lang="en-US" altLang="en-US" sz="2600" dirty="0"/>
              <a:t>Current report describes longer-term follow-up results from </a:t>
            </a:r>
            <a:br>
              <a:rPr lang="en-US" altLang="en-US" sz="2600" dirty="0"/>
            </a:br>
            <a:r>
              <a:rPr lang="en-US" altLang="en-US" sz="2600" dirty="0"/>
              <a:t>CheckMate 648</a:t>
            </a:r>
            <a:r>
              <a:rPr lang="en-US" altLang="en-US" sz="2600" baseline="30000" dirty="0"/>
              <a:t>8</a:t>
            </a:r>
            <a:endParaRPr lang="en-US" altLang="en-US" sz="2600" dirty="0"/>
          </a:p>
          <a:p>
            <a:endParaRPr lang="en-US" altLang="en-US" sz="26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9002554"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Polee. Anticancer Drugs. 2001;12:513. 2. Lee. Cancer Chemother Pharmacol. 2008;62:77. 3. Lorenzen. 2009;20:1667.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4. Lee. BMC Cancer. 2015;15:693. </a:t>
            </a:r>
            <a:r>
              <a:rPr lang="en-US" altLang="en-US" sz="1200" b="0" spc="-10" dirty="0">
                <a:solidFill>
                  <a:srgbClr val="455560"/>
                </a:solidFill>
                <a:latin typeface="Calibri" panose="020F0502020204030204" pitchFamily="34" charset="0"/>
              </a:rPr>
              <a:t>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Hiramoto. Int J Clin Oncol. 2018;23:466. 6. Moehler. Ann Oncol. 2020;31:228.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7. Doki. NEJM. 2022;386:449. </a:t>
            </a:r>
            <a:r>
              <a:rPr lang="en-US" altLang="en-US" sz="1200" b="0" spc="-10" dirty="0">
                <a:solidFill>
                  <a:srgbClr val="455560"/>
                </a:solidFill>
                <a:latin typeface="Calibri" panose="020F0502020204030204" pitchFamily="34" charset="0"/>
              </a:rPr>
              <a:t>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Kato. ASH 2022. Abstr 290.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Study Design</a:t>
            </a:r>
            <a:endParaRPr lang="en-US" altLang="en-US" dirty="0"/>
          </a:p>
        </p:txBody>
      </p:sp>
      <p:sp>
        <p:nvSpPr>
          <p:cNvPr id="5" name="Content Placeholder 2">
            <a:extLst>
              <a:ext uri="{FF2B5EF4-FFF2-40B4-BE49-F238E27FC236}">
                <a16:creationId xmlns:a16="http://schemas.microsoft.com/office/drawing/2014/main" id="{17A429C7-3786-1D4B-4D4D-E5EAEBC5B8D7}"/>
              </a:ext>
            </a:extLst>
          </p:cNvPr>
          <p:cNvSpPr>
            <a:spLocks noGrp="1"/>
          </p:cNvSpPr>
          <p:nvPr>
            <p:ph idx="1"/>
          </p:nvPr>
        </p:nvSpPr>
        <p:spPr/>
        <p:txBody>
          <a:bodyPr/>
          <a:lstStyle/>
          <a:p>
            <a:r>
              <a:rPr lang="en-US" sz="2000" dirty="0"/>
              <a:t>International, randomized, open-label phase III trial (</a:t>
            </a:r>
            <a:r>
              <a:rPr lang="en-US" sz="2000" b="0" dirty="0">
                <a:solidFill>
                  <a:schemeClr val="bg1"/>
                </a:solidFill>
                <a:latin typeface="Calibri" panose="020F0502020204030204" pitchFamily="34" charset="0"/>
              </a:rPr>
              <a:t>28.8-mo follow-up; data cutoff: 2022-05-17)</a:t>
            </a:r>
          </a:p>
          <a:p>
            <a:endParaRPr 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Kato. ASH 2022. Abstr 290.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Text Box 23">
            <a:extLst>
              <a:ext uri="{FF2B5EF4-FFF2-40B4-BE49-F238E27FC236}">
                <a16:creationId xmlns:a16="http://schemas.microsoft.com/office/drawing/2014/main" id="{A1C9219F-DA02-6E03-3475-4D213E97B3CD}"/>
              </a:ext>
            </a:extLst>
          </p:cNvPr>
          <p:cNvSpPr txBox="1">
            <a:spLocks noChangeArrowheads="1"/>
          </p:cNvSpPr>
          <p:nvPr/>
        </p:nvSpPr>
        <p:spPr bwMode="auto">
          <a:xfrm>
            <a:off x="465748" y="2837822"/>
            <a:ext cx="294368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 advanced, recurrent, or metastatic ESCC; no prior systemic therapy for advanced disease; measurable disease;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970)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24">
            <a:extLst>
              <a:ext uri="{FF2B5EF4-FFF2-40B4-BE49-F238E27FC236}">
                <a16:creationId xmlns:a16="http://schemas.microsoft.com/office/drawing/2014/main" id="{867FA0CA-D9D4-0BF1-50EA-73C1CCCB4BEA}"/>
              </a:ext>
            </a:extLst>
          </p:cNvPr>
          <p:cNvSpPr>
            <a:spLocks noChangeArrowheads="1"/>
          </p:cNvSpPr>
          <p:nvPr/>
        </p:nvSpPr>
        <p:spPr bwMode="auto">
          <a:xfrm>
            <a:off x="3911859" y="2114277"/>
            <a:ext cx="5507563" cy="1000065"/>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240 mg Q2W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CT</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(fluorouracil + cisplatin) Q4W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321)</a:t>
            </a:r>
          </a:p>
        </p:txBody>
      </p:sp>
      <p:sp>
        <p:nvSpPr>
          <p:cNvPr id="8" name="Rectangle 25">
            <a:extLst>
              <a:ext uri="{FF2B5EF4-FFF2-40B4-BE49-F238E27FC236}">
                <a16:creationId xmlns:a16="http://schemas.microsoft.com/office/drawing/2014/main" id="{BA90A8AA-73E7-3DEE-0AFF-B8CB0F325EC8}"/>
              </a:ext>
            </a:extLst>
          </p:cNvPr>
          <p:cNvSpPr>
            <a:spLocks noChangeArrowheads="1"/>
          </p:cNvSpPr>
          <p:nvPr/>
        </p:nvSpPr>
        <p:spPr bwMode="auto">
          <a:xfrm>
            <a:off x="3911859" y="4266242"/>
            <a:ext cx="5507563" cy="1000064"/>
          </a:xfrm>
          <a:prstGeom prst="rect">
            <a:avLst/>
          </a:prstGeom>
          <a:solidFill>
            <a:schemeClr val="accent4"/>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CT</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(fluorouracil + cisplatin) Q4W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324)</a:t>
            </a:r>
          </a:p>
        </p:txBody>
      </p:sp>
      <p:sp>
        <p:nvSpPr>
          <p:cNvPr id="9" name="Line 26">
            <a:extLst>
              <a:ext uri="{FF2B5EF4-FFF2-40B4-BE49-F238E27FC236}">
                <a16:creationId xmlns:a16="http://schemas.microsoft.com/office/drawing/2014/main" id="{F3B9790B-C43C-512E-7FF2-5EC2E5ECA49E}"/>
              </a:ext>
            </a:extLst>
          </p:cNvPr>
          <p:cNvSpPr>
            <a:spLocks noChangeShapeType="1"/>
          </p:cNvSpPr>
          <p:nvPr/>
        </p:nvSpPr>
        <p:spPr bwMode="auto">
          <a:xfrm>
            <a:off x="3407855" y="4300493"/>
            <a:ext cx="342862" cy="1928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27">
            <a:extLst>
              <a:ext uri="{FF2B5EF4-FFF2-40B4-BE49-F238E27FC236}">
                <a16:creationId xmlns:a16="http://schemas.microsoft.com/office/drawing/2014/main" id="{EE12AFDE-B164-2142-F155-350155DADADC}"/>
              </a:ext>
            </a:extLst>
          </p:cNvPr>
          <p:cNvSpPr>
            <a:spLocks noChangeShapeType="1"/>
          </p:cNvSpPr>
          <p:nvPr/>
        </p:nvSpPr>
        <p:spPr bwMode="auto">
          <a:xfrm flipV="1">
            <a:off x="3407855" y="2896787"/>
            <a:ext cx="376312" cy="2175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28">
            <a:extLst>
              <a:ext uri="{FF2B5EF4-FFF2-40B4-BE49-F238E27FC236}">
                <a16:creationId xmlns:a16="http://schemas.microsoft.com/office/drawing/2014/main" id="{731CBEF8-0E11-9146-2880-A1DE0A4CD8EE}"/>
              </a:ext>
            </a:extLst>
          </p:cNvPr>
          <p:cNvSpPr>
            <a:spLocks noChangeArrowheads="1"/>
          </p:cNvSpPr>
          <p:nvPr/>
        </p:nvSpPr>
        <p:spPr bwMode="auto">
          <a:xfrm>
            <a:off x="3911859" y="3187560"/>
            <a:ext cx="5507563" cy="1000064"/>
          </a:xfrm>
          <a:prstGeom prst="rect">
            <a:avLst/>
          </a:prstGeom>
          <a:solidFill>
            <a:schemeClr val="accent3"/>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 mg/kg Q2W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Ipilimumab</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1 mg/kg Q6W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325)</a:t>
            </a:r>
          </a:p>
        </p:txBody>
      </p:sp>
      <p:sp>
        <p:nvSpPr>
          <p:cNvPr id="12" name="Line 32">
            <a:extLst>
              <a:ext uri="{FF2B5EF4-FFF2-40B4-BE49-F238E27FC236}">
                <a16:creationId xmlns:a16="http://schemas.microsoft.com/office/drawing/2014/main" id="{68BFB81A-64A5-80BB-5BE1-C5C24E6BAAC9}"/>
              </a:ext>
            </a:extLst>
          </p:cNvPr>
          <p:cNvSpPr>
            <a:spLocks noChangeShapeType="1"/>
          </p:cNvSpPr>
          <p:nvPr/>
        </p:nvSpPr>
        <p:spPr bwMode="auto">
          <a:xfrm>
            <a:off x="9567931" y="368022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33">
            <a:extLst>
              <a:ext uri="{FF2B5EF4-FFF2-40B4-BE49-F238E27FC236}">
                <a16:creationId xmlns:a16="http://schemas.microsoft.com/office/drawing/2014/main" id="{1B7E3AEB-92F5-1E43-DB18-CC13C29F4449}"/>
              </a:ext>
            </a:extLst>
          </p:cNvPr>
          <p:cNvSpPr>
            <a:spLocks noChangeShapeType="1"/>
          </p:cNvSpPr>
          <p:nvPr/>
        </p:nvSpPr>
        <p:spPr bwMode="auto">
          <a:xfrm>
            <a:off x="3417887" y="367648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 Box 23">
            <a:extLst>
              <a:ext uri="{FF2B5EF4-FFF2-40B4-BE49-F238E27FC236}">
                <a16:creationId xmlns:a16="http://schemas.microsoft.com/office/drawing/2014/main" id="{86497D50-B2E8-6DAB-023C-A4F3BCF8935F}"/>
              </a:ext>
            </a:extLst>
          </p:cNvPr>
          <p:cNvSpPr txBox="1">
            <a:spLocks noChangeArrowheads="1"/>
          </p:cNvSpPr>
          <p:nvPr/>
        </p:nvSpPr>
        <p:spPr bwMode="auto">
          <a:xfrm>
            <a:off x="9986249" y="2649177"/>
            <a:ext cx="174000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(treatment beyond PD permitted for nivolumab arms), unacceptable toxicity, consent withdrawal, or end of study</a:t>
            </a:r>
          </a:p>
        </p:txBody>
      </p:sp>
      <p:sp>
        <p:nvSpPr>
          <p:cNvPr id="15" name="Text Box 23">
            <a:extLst>
              <a:ext uri="{FF2B5EF4-FFF2-40B4-BE49-F238E27FC236}">
                <a16:creationId xmlns:a16="http://schemas.microsoft.com/office/drawing/2014/main" id="{07A56CFD-4E1E-AF17-F095-A04EC27365F7}"/>
              </a:ext>
            </a:extLst>
          </p:cNvPr>
          <p:cNvSpPr txBox="1">
            <a:spLocks noChangeArrowheads="1"/>
          </p:cNvSpPr>
          <p:nvPr/>
        </p:nvSpPr>
        <p:spPr bwMode="auto">
          <a:xfrm>
            <a:off x="332955" y="1975497"/>
            <a:ext cx="3327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PD-L1 (≥1% vs &lt;1%), region (East Asia vs rest of Asia vs rest of world), ECOG PS (0 vs 1),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organs with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metastases (≤1 vs ≥2</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 name="Line 32">
            <a:extLst>
              <a:ext uri="{FF2B5EF4-FFF2-40B4-BE49-F238E27FC236}">
                <a16:creationId xmlns:a16="http://schemas.microsoft.com/office/drawing/2014/main" id="{2A2E21C7-7166-FC48-1AFD-7219797F7659}"/>
              </a:ext>
            </a:extLst>
          </p:cNvPr>
          <p:cNvSpPr>
            <a:spLocks noChangeShapeType="1"/>
          </p:cNvSpPr>
          <p:nvPr/>
        </p:nvSpPr>
        <p:spPr bwMode="auto">
          <a:xfrm rot="5400000">
            <a:off x="3413131" y="2511025"/>
            <a:ext cx="365760"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2">
            <a:extLst>
              <a:ext uri="{FF2B5EF4-FFF2-40B4-BE49-F238E27FC236}">
                <a16:creationId xmlns:a16="http://schemas.microsoft.com/office/drawing/2014/main" id="{E7F27752-77CF-3CB0-98AC-525514C156A5}"/>
              </a:ext>
            </a:extLst>
          </p:cNvPr>
          <p:cNvSpPr txBox="1">
            <a:spLocks/>
          </p:cNvSpPr>
          <p:nvPr/>
        </p:nvSpPr>
        <p:spPr bwMode="auto">
          <a:xfrm>
            <a:off x="604674" y="5318115"/>
            <a:ext cx="10056399" cy="1005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per BICR in patients with tumor cell PD-L1 ≥1%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per BICR in all randomized patients, ORR per BICR in all randomized patients and those with tumor cell PD-L1 ≥1%</a:t>
            </a:r>
          </a:p>
        </p:txBody>
      </p:sp>
    </p:spTree>
    <p:extLst>
      <p:ext uri="{BB962C8B-B14F-4D97-AF65-F5344CB8AC3E}">
        <p14:creationId xmlns:p14="http://schemas.microsoft.com/office/powerpoint/2010/main" val="3393707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Update: Efficacy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Kato. ASH 2022. Abstr 290.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Group 3">
            <a:extLst>
              <a:ext uri="{FF2B5EF4-FFF2-40B4-BE49-F238E27FC236}">
                <a16:creationId xmlns:a16="http://schemas.microsoft.com/office/drawing/2014/main" id="{24C4BB18-5EDC-3EC7-7653-2642C40F768A}"/>
              </a:ext>
            </a:extLst>
          </p:cNvPr>
          <p:cNvGraphicFramePr>
            <a:graphicFrameLocks/>
          </p:cNvGraphicFramePr>
          <p:nvPr>
            <p:extLst>
              <p:ext uri="{D42A27DB-BD31-4B8C-83A1-F6EECF244321}">
                <p14:modId xmlns:p14="http://schemas.microsoft.com/office/powerpoint/2010/main" val="576592402"/>
              </p:ext>
            </p:extLst>
          </p:nvPr>
        </p:nvGraphicFramePr>
        <p:xfrm>
          <a:off x="717550" y="1513047"/>
          <a:ext cx="10759570" cy="4572128"/>
        </p:xfrm>
        <a:graphic>
          <a:graphicData uri="http://schemas.openxmlformats.org/drawingml/2006/table">
            <a:tbl>
              <a:tblPr/>
              <a:tblGrid>
                <a:gridCol w="2464679">
                  <a:extLst>
                    <a:ext uri="{9D8B030D-6E8A-4147-A177-3AD203B41FA5}">
                      <a16:colId xmlns:a16="http://schemas.microsoft.com/office/drawing/2014/main" val="20000"/>
                    </a:ext>
                  </a:extLst>
                </a:gridCol>
                <a:gridCol w="1290105">
                  <a:extLst>
                    <a:ext uri="{9D8B030D-6E8A-4147-A177-3AD203B41FA5}">
                      <a16:colId xmlns:a16="http://schemas.microsoft.com/office/drawing/2014/main" val="1201979264"/>
                    </a:ext>
                  </a:extLst>
                </a:gridCol>
                <a:gridCol w="1413816">
                  <a:extLst>
                    <a:ext uri="{9D8B030D-6E8A-4147-A177-3AD203B41FA5}">
                      <a16:colId xmlns:a16="http://schemas.microsoft.com/office/drawing/2014/main" val="20001"/>
                    </a:ext>
                  </a:extLst>
                </a:gridCol>
                <a:gridCol w="1413816">
                  <a:extLst>
                    <a:ext uri="{9D8B030D-6E8A-4147-A177-3AD203B41FA5}">
                      <a16:colId xmlns:a16="http://schemas.microsoft.com/office/drawing/2014/main" val="3183645899"/>
                    </a:ext>
                  </a:extLst>
                </a:gridCol>
                <a:gridCol w="1492362">
                  <a:extLst>
                    <a:ext uri="{9D8B030D-6E8A-4147-A177-3AD203B41FA5}">
                      <a16:colId xmlns:a16="http://schemas.microsoft.com/office/drawing/2014/main" val="1184623341"/>
                    </a:ext>
                  </a:extLst>
                </a:gridCol>
                <a:gridCol w="1437726">
                  <a:extLst>
                    <a:ext uri="{9D8B030D-6E8A-4147-A177-3AD203B41FA5}">
                      <a16:colId xmlns:a16="http://schemas.microsoft.com/office/drawing/2014/main" val="493491139"/>
                    </a:ext>
                  </a:extLst>
                </a:gridCol>
                <a:gridCol w="1247066">
                  <a:extLst>
                    <a:ext uri="{9D8B030D-6E8A-4147-A177-3AD203B41FA5}">
                      <a16:colId xmlns:a16="http://schemas.microsoft.com/office/drawing/2014/main" val="3428015055"/>
                    </a:ext>
                  </a:extLst>
                </a:gridCol>
              </a:tblGrid>
              <a:tr h="28711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All Randomized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TC PD-L1 ≥1%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99770697"/>
                  </a:ext>
                </a:extLst>
              </a:tr>
              <a:tr h="50244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Ipi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Nivo + 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 + Ipi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2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(11.1-15.7)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(11.3-15.5)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(9.4-12.1)</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(11.9-18.6)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(11.2-17.4)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(7.7-10.0)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7836589"/>
                  </a:ext>
                </a:extLst>
              </a:tr>
              <a:tr h="50244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for OS vs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(0.65-0.93)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(0.65-0.92)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0.59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(0.46-0.76)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0.62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(0.48-0.80)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0505023"/>
                  </a:ext>
                </a:extLst>
              </a:tr>
              <a:tr h="502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(5.5-7.0)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(4.3-5.9)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(5.7-8.3)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(2.9-5.8)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7700964"/>
                  </a:ext>
                </a:extLst>
              </a:tr>
              <a:tr h="50244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for PFS vs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0.83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(0.68-1.00)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(1.04-1.51)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(0.51-0.89)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(0.79-1.36)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5915910"/>
                  </a:ext>
                </a:extLst>
              </a:tr>
              <a:tr h="2871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(42-53)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(22-32)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(44-61)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(27-43)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(14-27)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9915847"/>
                  </a:ext>
                </a:extLst>
              </a:tr>
              <a:tr h="50244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8.2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11.1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(7.1-14.3)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7.1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(5.7-8.2)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8.4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(6.9-12.4)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11.8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(6.8-18.0)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5.7 </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1817379"/>
                  </a:ext>
                </a:extLst>
              </a:tr>
            </a:tbl>
          </a:graphicData>
        </a:graphic>
      </p:graphicFrame>
    </p:spTree>
    <p:extLst>
      <p:ext uri="{BB962C8B-B14F-4D97-AF65-F5344CB8AC3E}">
        <p14:creationId xmlns:p14="http://schemas.microsoft.com/office/powerpoint/2010/main" val="2784850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Update: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Kato. ASH 2022. Abstr 290.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Group 3">
            <a:extLst>
              <a:ext uri="{FF2B5EF4-FFF2-40B4-BE49-F238E27FC236}">
                <a16:creationId xmlns:a16="http://schemas.microsoft.com/office/drawing/2014/main" id="{24C4BB18-5EDC-3EC7-7653-2642C40F768A}"/>
              </a:ext>
            </a:extLst>
          </p:cNvPr>
          <p:cNvGraphicFramePr>
            <a:graphicFrameLocks/>
          </p:cNvGraphicFramePr>
          <p:nvPr>
            <p:extLst>
              <p:ext uri="{D42A27DB-BD31-4B8C-83A1-F6EECF244321}">
                <p14:modId xmlns:p14="http://schemas.microsoft.com/office/powerpoint/2010/main" val="2540813891"/>
              </p:ext>
            </p:extLst>
          </p:nvPr>
        </p:nvGraphicFramePr>
        <p:xfrm>
          <a:off x="717549" y="1513047"/>
          <a:ext cx="10759569" cy="4633088"/>
        </p:xfrm>
        <a:graphic>
          <a:graphicData uri="http://schemas.openxmlformats.org/drawingml/2006/table">
            <a:tbl>
              <a:tblPr/>
              <a:tblGrid>
                <a:gridCol w="3196041">
                  <a:extLst>
                    <a:ext uri="{9D8B030D-6E8A-4147-A177-3AD203B41FA5}">
                      <a16:colId xmlns:a16="http://schemas.microsoft.com/office/drawing/2014/main" val="20000"/>
                    </a:ext>
                  </a:extLst>
                </a:gridCol>
                <a:gridCol w="1260588">
                  <a:extLst>
                    <a:ext uri="{9D8B030D-6E8A-4147-A177-3AD203B41FA5}">
                      <a16:colId xmlns:a16="http://schemas.microsoft.com/office/drawing/2014/main" val="1201979264"/>
                    </a:ext>
                  </a:extLst>
                </a:gridCol>
                <a:gridCol w="1260588">
                  <a:extLst>
                    <a:ext uri="{9D8B030D-6E8A-4147-A177-3AD203B41FA5}">
                      <a16:colId xmlns:a16="http://schemas.microsoft.com/office/drawing/2014/main" val="20001"/>
                    </a:ext>
                  </a:extLst>
                </a:gridCol>
                <a:gridCol w="1260588">
                  <a:extLst>
                    <a:ext uri="{9D8B030D-6E8A-4147-A177-3AD203B41FA5}">
                      <a16:colId xmlns:a16="http://schemas.microsoft.com/office/drawing/2014/main" val="1184623341"/>
                    </a:ext>
                  </a:extLst>
                </a:gridCol>
                <a:gridCol w="1260588">
                  <a:extLst>
                    <a:ext uri="{9D8B030D-6E8A-4147-A177-3AD203B41FA5}">
                      <a16:colId xmlns:a16="http://schemas.microsoft.com/office/drawing/2014/main" val="493491139"/>
                    </a:ext>
                  </a:extLst>
                </a:gridCol>
                <a:gridCol w="1260588">
                  <a:extLst>
                    <a:ext uri="{9D8B030D-6E8A-4147-A177-3AD203B41FA5}">
                      <a16:colId xmlns:a16="http://schemas.microsoft.com/office/drawing/2014/main" val="996018497"/>
                    </a:ext>
                  </a:extLst>
                </a:gridCol>
                <a:gridCol w="1260588">
                  <a:extLst>
                    <a:ext uri="{9D8B030D-6E8A-4147-A177-3AD203B41FA5}">
                      <a16:colId xmlns:a16="http://schemas.microsoft.com/office/drawing/2014/main" val="2488299380"/>
                    </a:ext>
                  </a:extLst>
                </a:gridCol>
              </a:tblGrid>
              <a:tr h="14842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CT (n = 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Ipi (n = 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2199770697"/>
                  </a:ext>
                </a:extLst>
              </a:tr>
              <a:tr h="25973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297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275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7836589"/>
                  </a:ext>
                </a:extLst>
              </a:tr>
              <a:tr h="25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505023"/>
                  </a:ext>
                </a:extLst>
              </a:tr>
              <a:tr h="259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TRAE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18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1040495"/>
                  </a:ext>
                </a:extLst>
              </a:tr>
              <a:tr h="259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Treatment-related 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7403377"/>
                  </a:ext>
                </a:extLst>
              </a:tr>
              <a:tr h="259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Specific immunologic TRAEs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Endocrine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Gastrointestinal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Hepatic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Pulmonary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Renal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38 (12)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63 (20)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32 (10)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19 (6)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73 (24)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55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(&lt;1)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(&lt;1)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88 (27)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38 (12)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42 (13)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28 (9)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19 (6)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14 (4)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 (3)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(&lt;1)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47 (15)</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57 (19)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(&lt;1)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1344267"/>
                  </a:ext>
                </a:extLst>
              </a:tr>
              <a:tr h="25973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Most common any-grade 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sz="1600" b="0" dirty="0">
                          <a:solidFill>
                            <a:schemeClr val="bg1"/>
                          </a:solidFill>
                          <a:latin typeface="Calibri" panose="020F0502020204030204" pitchFamily="34" charset="0"/>
                        </a:rPr>
                        <a:t>Nausea (59%),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decreased appetite (43%), stomatitis (32%)</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sz="1600" dirty="0">
                          <a:solidFill>
                            <a:schemeClr val="bg1"/>
                          </a:solidFill>
                          <a:latin typeface="Calibri" panose="020F0502020204030204" pitchFamily="34" charset="0"/>
                        </a:rPr>
                        <a:t>Rash (17%), pruritus (13%), hypothyroidism (13%)</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lang="en-US" sz="1600" b="0" dirty="0">
                          <a:solidFill>
                            <a:schemeClr val="bg1"/>
                          </a:solidFill>
                          <a:latin typeface="Calibri" panose="020F0502020204030204" pitchFamily="34" charset="0"/>
                        </a:rPr>
                        <a:t>Nausea (52%),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decreased appetite (43%), anemia (22%)</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5329065"/>
                  </a:ext>
                </a:extLst>
              </a:tr>
            </a:tbl>
          </a:graphicData>
        </a:graphic>
      </p:graphicFrame>
    </p:spTree>
    <p:extLst>
      <p:ext uri="{BB962C8B-B14F-4D97-AF65-F5344CB8AC3E}">
        <p14:creationId xmlns:p14="http://schemas.microsoft.com/office/powerpoint/2010/main" val="242554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648 Update: Investigators’ Conclusions</a:t>
            </a:r>
            <a:endParaRPr lang="en-US" altLang="en-US" dirty="0"/>
          </a:p>
        </p:txBody>
      </p:sp>
      <p:sp>
        <p:nvSpPr>
          <p:cNvPr id="2" name="Content Placeholder 1">
            <a:extLst>
              <a:ext uri="{FF2B5EF4-FFF2-40B4-BE49-F238E27FC236}">
                <a16:creationId xmlns:a16="http://schemas.microsoft.com/office/drawing/2014/main" id="{27D21631-523F-031A-05B1-07EDBBBF35A9}"/>
              </a:ext>
            </a:extLst>
          </p:cNvPr>
          <p:cNvSpPr>
            <a:spLocks noGrp="1"/>
          </p:cNvSpPr>
          <p:nvPr>
            <p:ph idx="1"/>
          </p:nvPr>
        </p:nvSpPr>
        <p:spPr/>
        <p:txBody>
          <a:bodyPr/>
          <a:lstStyle/>
          <a:p>
            <a:r>
              <a:rPr lang="en-US" dirty="0"/>
              <a:t>In 29-mo follow-up of phase III CheckMate 648 study, both nivolumab + chemotherapy and nivolumab + ipilimumab continued to demonstrate PFS and OS benefits in previously untreated patients </a:t>
            </a:r>
            <a:br>
              <a:rPr lang="en-US" dirty="0"/>
            </a:br>
            <a:r>
              <a:rPr lang="en-US" dirty="0"/>
              <a:t>with advanced esophageal SCC</a:t>
            </a:r>
          </a:p>
          <a:p>
            <a:pPr lvl="1"/>
            <a:r>
              <a:rPr lang="en-US" dirty="0"/>
              <a:t>OS benefit seen in all randomized patients and in TC PD-L1 ≥1%</a:t>
            </a:r>
          </a:p>
          <a:p>
            <a:r>
              <a:rPr lang="en-US" dirty="0"/>
              <a:t>No new safety signals observed in either nivolumab group</a:t>
            </a:r>
          </a:p>
          <a:p>
            <a:r>
              <a:rPr lang="en-US" dirty="0"/>
              <a:t>Investigators concluded that these results support both nivolumab + chemotherapy and nivolumab + ipilimumab as first-line standard of care regimens for patients with advanced esophageal SCC</a:t>
            </a:r>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Kato. ASH 2022. Abstr 290.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40390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Gastric and gastroesophageal cancer</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761c2aac-5819-490c-8fcb-2fae31eb0215">Conference Capsule Slides</Document_x0020_Category>
    <_dlc_DocId xmlns="d54cbe69-32bd-412a-b004-9152f949605e">56M7VY3CDVN5-1513246336-5</_dlc_DocId>
    <_dlc_DocIdUrl xmlns="d54cbe69-32bd-412a-b004-9152f949605e">
      <Url>https://intranet.clinicaloptions.com/mews/oncology/ONC_2023_ASCO_GI_CF_(PRP5797)/Capsule_Slides/_layouts/15/DocIdRedir.aspx?ID=56M7VY3CDVN5-1513246336-5</Url>
      <Description>56M7VY3CDVN5-1513246336-5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D59E911C16ED4C886034D7520269AD" ma:contentTypeVersion="1" ma:contentTypeDescription="Create a new document." ma:contentTypeScope="" ma:versionID="5fbf48eb50eee1539ecd41b3071e9707">
  <xsd:schema xmlns:xsd="http://www.w3.org/2001/XMLSchema" xmlns:xs="http://www.w3.org/2001/XMLSchema" xmlns:p="http://schemas.microsoft.com/office/2006/metadata/properties" xmlns:ns2="d54cbe69-32bd-412a-b004-9152f949605e" xmlns:ns3="761c2aac-5819-490c-8fcb-2fae31eb0215" targetNamespace="http://schemas.microsoft.com/office/2006/metadata/properties" ma:root="true" ma:fieldsID="8c762a1562114f48ca7d1c5e911d93fb" ns2:_="" ns3:_="">
    <xsd:import namespace="d54cbe69-32bd-412a-b004-9152f949605e"/>
    <xsd:import namespace="761c2aac-5819-490c-8fcb-2fae31eb021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61c2aac-5819-490c-8fcb-2fae31eb021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726CB42-69F2-4A4D-94F2-7E4BFBCFD9D9}">
  <ds:schemaRefs>
    <ds:schemaRef ds:uri="http://schemas.microsoft.com/sharepoint/v3/contenttype/forms"/>
  </ds:schemaRefs>
</ds:datastoreItem>
</file>

<file path=customXml/itemProps2.xml><?xml version="1.0" encoding="utf-8"?>
<ds:datastoreItem xmlns:ds="http://schemas.openxmlformats.org/officeDocument/2006/customXml" ds:itemID="{EF67671C-0EC3-4C6E-989A-4EEC63FB6244}">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d54cbe69-32bd-412a-b004-9152f949605e"/>
    <ds:schemaRef ds:uri="761c2aac-5819-490c-8fcb-2fae31eb0215"/>
    <ds:schemaRef ds:uri="http://www.w3.org/XML/1998/namespace"/>
  </ds:schemaRefs>
</ds:datastoreItem>
</file>

<file path=customXml/itemProps3.xml><?xml version="1.0" encoding="utf-8"?>
<ds:datastoreItem xmlns:ds="http://schemas.openxmlformats.org/officeDocument/2006/customXml" ds:itemID="{97BF6F9D-0858-40A3-9D7C-E215DCC547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61c2aac-5819-490c-8fcb-2fae31eb0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978A12C-AA0D-4583-A57D-D57B7687484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1785</TotalTime>
  <Words>1526</Words>
  <Application>Microsoft Office PowerPoint</Application>
  <PresentationFormat>Widescreen</PresentationFormat>
  <Paragraphs>197</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vt:lpstr>
      <vt:lpstr>Wingdings</vt:lpstr>
      <vt:lpstr>2022_CCO_Template</vt:lpstr>
      <vt:lpstr>CheckMate 648 Update: Phase III Study of  First-line Nivolumab + CT vs Nivolumab + Ipilimumab vs CT for Advanced Esophageal Squamous Cell Carcinoma</vt:lpstr>
      <vt:lpstr>About These Slides</vt:lpstr>
      <vt:lpstr>CheckMate 648 Update: Background</vt:lpstr>
      <vt:lpstr>CheckMate 648: Study Design</vt:lpstr>
      <vt:lpstr>CheckMate 648 Update: Efficacy</vt:lpstr>
      <vt:lpstr>CheckMate 648 Update: Safety</vt:lpstr>
      <vt:lpstr>CheckMate 648 Update: Investigators’ Conclusions</vt:lpstr>
      <vt:lpstr>Go Online for More CCO  Coverage of ASCO GI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SPOTLIGHT: Addition of Zolbetuximab to First-Line mFOLFOX6 in Gastric/GEJ Adenocarcinoma</dc:title>
  <dc:creator>Gordon Kelley</dc:creator>
  <cp:lastModifiedBy>vkatkade@cealliance.com</cp:lastModifiedBy>
  <cp:revision>8</cp:revision>
  <dcterms:created xsi:type="dcterms:W3CDTF">2023-01-20T21:30:37Z</dcterms:created>
  <dcterms:modified xsi:type="dcterms:W3CDTF">2023-02-10T15:16:23Z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0x0101006BD59E911C16ED4C886034D7520269AD</vt:lpwstr>
  </property>
  <property fmtid="{D5CDD505-2E9C-101B-9397-08002B2CF9AE}" pid="3" name="_dlc_DocIdItemGuid">
    <vt:lpwstr>341c6963-93a6-4ee6-832c-8217bf7a99a7</vt:lpwstr>
  </property>
</Properties>
</file>