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17"/>
  </p:notesMasterIdLst>
  <p:handoutMasterIdLst>
    <p:handoutMasterId r:id="rId18"/>
  </p:handoutMasterIdLst>
  <p:sldIdLst>
    <p:sldId id="321" r:id="rId6"/>
    <p:sldId id="558" r:id="rId7"/>
    <p:sldId id="559" r:id="rId8"/>
    <p:sldId id="560" r:id="rId9"/>
    <p:sldId id="561" r:id="rId10"/>
    <p:sldId id="564" r:id="rId11"/>
    <p:sldId id="565" r:id="rId12"/>
    <p:sldId id="566" r:id="rId13"/>
    <p:sldId id="567" r:id="rId14"/>
    <p:sldId id="562" r:id="rId15"/>
    <p:sldId id="568"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Zachary Schwartz" initials="ZS" lastIdx="6" clrIdx="15">
    <p:extLst>
      <p:ext uri="{19B8F6BF-5375-455C-9EA6-DF929625EA0E}">
        <p15:presenceInfo xmlns:p15="http://schemas.microsoft.com/office/powerpoint/2012/main" userId="S::zschwartz@clinicaloptions.com::64648e91-b212-4092-bee8-eff2e880b6f9" providerId="AD"/>
      </p:ext>
    </p:extLst>
  </p:cmAuthor>
  <p:cmAuthor id="17" name="Kristen Rosenthal" initials="KR" lastIdx="4" clrIdx="16">
    <p:extLst>
      <p:ext uri="{19B8F6BF-5375-455C-9EA6-DF929625EA0E}">
        <p15:presenceInfo xmlns:p15="http://schemas.microsoft.com/office/powerpoint/2012/main" userId="S::krosenthal@clinicaloptions.com::67a58a6d-22ff-4b03-8f01-10ea3f44af52" providerId="AD"/>
      </p:ext>
    </p:extLst>
  </p:cmAuthor>
  <p:cmAuthor id="18" name="Amber Williams" initials="AW" lastIdx="1" clrIdx="17">
    <p:extLst>
      <p:ext uri="{19B8F6BF-5375-455C-9EA6-DF929625EA0E}">
        <p15:presenceInfo xmlns:p15="http://schemas.microsoft.com/office/powerpoint/2012/main" userId="S::awilliams@cealliance.com::981bbddf-314c-40a4-aea3-441dcc545642" providerId="AD"/>
      </p:ext>
    </p:extLst>
  </p:cmAuthor>
  <p:cmAuthor id="19" name="Allison Weckerle" initials="AW" lastIdx="17" clrIdx="18">
    <p:extLst>
      <p:ext uri="{19B8F6BF-5375-455C-9EA6-DF929625EA0E}">
        <p15:presenceInfo xmlns:p15="http://schemas.microsoft.com/office/powerpoint/2012/main" userId="S::aweckerle@cealliance.com::2aecc5db-e215-47aa-9eb4-82d4e2a56303" providerId="AD"/>
      </p:ext>
    </p:extLst>
  </p:cmAuthor>
  <p:cmAuthor id="20" name="Ryan Topping" initials="RT" lastIdx="3" clrIdx="19">
    <p:extLst>
      <p:ext uri="{19B8F6BF-5375-455C-9EA6-DF929625EA0E}">
        <p15:presenceInfo xmlns:p15="http://schemas.microsoft.com/office/powerpoint/2012/main" userId="Ryan Topping"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564AE4-6A11-48EC-B22B-D878C6298DA6}" v="256" dt="2025-01-31T20:16:13.139"/>
    <p1510:client id="{6B39DA20-67E5-4A0C-A8F4-D18AF60ABB64}" v="1" dt="2025-01-31T20:03:16.171"/>
    <p1510:client id="{F71B669B-9BD1-4D93-A0DE-146C3E66C424}" v="2" dt="2025-01-30T23:12:20.787"/>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048" autoAdjust="0"/>
    <p:restoredTop sz="85762" autoAdjust="0"/>
  </p:normalViewPr>
  <p:slideViewPr>
    <p:cSldViewPr snapToGrid="0">
      <p:cViewPr varScale="1">
        <p:scale>
          <a:sx n="83" d="100"/>
          <a:sy n="83" d="100"/>
        </p:scale>
        <p:origin x="365" y="67"/>
      </p:cViewPr>
      <p:guideLst>
        <p:guide pos="3840"/>
        <p:guide orient="horz" pos="216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dMMR, mismatch repair deficient; mCRC, metastatic colorectal cancer; MSI-H, microsatellite instability high.</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0075283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Ipi, ipilimumab; mCRC, metastatic colorectal cancer; MSI-H, microsatellite instability-high; Nivo, nivolumab; ORR, objective response rate; PFS, progression-free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2948437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BICR, blinded independent central review; </a:t>
            </a:r>
            <a:r>
              <a:rPr lang="en-US" sz="1200" i="1" dirty="0"/>
              <a:t>ECOG, </a:t>
            </a:r>
            <a:r>
              <a:rPr lang="en-US" b="0" i="1" dirty="0"/>
              <a:t>Eastern Cooperative Oncology Group; HRQoL, health-related quality of life; </a:t>
            </a:r>
            <a:r>
              <a:rPr lang="en-US" i="1" dirty="0"/>
              <a:t>Ipi, ipilimumab; LOT, lines of therapy; mCRC, metastatic colorectal cancer; MSI-H, microsatellite instability-high; Nivo, nivolumab; ORR, objective response rate; OS, overall survival; PFS, progression-free survival; PS, </a:t>
            </a:r>
            <a:r>
              <a:rPr lang="en-US" b="0" i="1" dirty="0"/>
              <a:t>performance status.</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390905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BICR, blinded independent central review; dMMR, deficient mismatch repair; </a:t>
            </a:r>
            <a:r>
              <a:rPr lang="en-US" sz="1200" i="1" dirty="0"/>
              <a:t>ECOG, </a:t>
            </a:r>
            <a:r>
              <a:rPr lang="en-US" b="0" i="1" dirty="0"/>
              <a:t>Eastern Cooperative Oncology Group; </a:t>
            </a:r>
            <a:r>
              <a:rPr lang="en-US" i="1" dirty="0"/>
              <a:t>Ipi, ipilimumab; MSI-H, microsatellite instability-high; MSS, microsatellite stable; NA, not available; NE, not evaluable; NR, not reported; Nivo, nivolumab; pMMR, proficient mismatch repair; PS, </a:t>
            </a:r>
            <a:r>
              <a:rPr lang="en-US" b="0" i="1" dirty="0"/>
              <a:t>performance status.</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621428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dMMR, deficient mismatch repair; Ipi, ipilimumab; mPFS, median progression-free survival; MSI-H, microsatellite instability-high; NE, not evaluable; NR, not reached; Nivo, nivolumab; PFS, progression-free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5251376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BICR, blinded independent central review; ECOG, Eastern Cooperative Oncology Group; Ipi, ipilimumab; mPFS, median progression-free survival; NR, not reported; Nivo, nivolumab; PFS, progression-free survival; PS, performance status.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0716529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BOR, best overall response; CR, complete response; dMMR, deficient mismatch repair; DoR, duration of response; EORTC QLQ, European Organization for Research and Treatment of Cancer Quality of Life Questionnaire; HRQoL, health-related quality of life; Ipi, ipilimumab; MSI-H, microsatellite instability-high; NE, not evaluable; NR, not reached; Nivo, nivolumab; ORR, objective response rate; PD, progressive disease PR, partial response; SD, stable disease; TTR, time to response.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4165071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 discontinuation; imAE, immune-mediated adverse event; Ipi, ipilimumab; Nivo, nivolumab;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0582098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dMMR, mismatch repair deficient; </a:t>
            </a:r>
            <a:r>
              <a:rPr lang="en-US" b="0" i="1" dirty="0"/>
              <a:t>HRQoL, health-related quality of life; </a:t>
            </a:r>
            <a:r>
              <a:rPr lang="en-US" i="1" dirty="0"/>
              <a:t>Ipi, ipilimumab; LOT, lines of therapy; mCRC, metastatic colorectal cancer; MSI-H, microsatellite instability-high; Nivo, nivolumab; ORR, objective response rate; PD, progressive disease; PFS, progression-free survival; SoC, standard of care; TRAE, treatment-related adverse event.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3471412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CheckMate 8HW: Interim Analysis of Phase III Trial of Nivolumab + Ipilimumab vs Nivolumab for </a:t>
            </a:r>
            <a:br>
              <a:rPr lang="en-US" altLang="en-US" sz="4000" dirty="0"/>
            </a:br>
            <a:r>
              <a:rPr lang="en-US" altLang="en-US" sz="4000" dirty="0"/>
              <a:t>MSI-H or dMMR mCRC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649763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Boehringer Ingelheim Pharmaceuticals, Inc.;</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Exelixis, Inc.; and Novartis Pharmaceuticals Corporation.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2025 ASCO Gastrointestinal Cancers Symposium</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9E6E3-0ED7-7C1F-0C7B-64B7CB0817BC}"/>
              </a:ext>
            </a:extLst>
          </p:cNvPr>
          <p:cNvSpPr>
            <a:spLocks noGrp="1"/>
          </p:cNvSpPr>
          <p:nvPr>
            <p:ph type="title"/>
          </p:nvPr>
        </p:nvSpPr>
        <p:spPr/>
        <p:txBody>
          <a:bodyPr/>
          <a:lstStyle/>
          <a:p>
            <a:r>
              <a:rPr lang="en-US" dirty="0"/>
              <a:t>CheckMate 8HW: Background</a:t>
            </a:r>
          </a:p>
        </p:txBody>
      </p:sp>
      <p:sp>
        <p:nvSpPr>
          <p:cNvPr id="3" name="Content Placeholder 2">
            <a:extLst>
              <a:ext uri="{FF2B5EF4-FFF2-40B4-BE49-F238E27FC236}">
                <a16:creationId xmlns:a16="http://schemas.microsoft.com/office/drawing/2014/main" id="{EA2B08E4-AA42-BE68-51A8-AE30FE501A8F}"/>
              </a:ext>
            </a:extLst>
          </p:cNvPr>
          <p:cNvSpPr>
            <a:spLocks noGrp="1"/>
          </p:cNvSpPr>
          <p:nvPr>
            <p:ph idx="1"/>
          </p:nvPr>
        </p:nvSpPr>
        <p:spPr/>
        <p:txBody>
          <a:bodyPr/>
          <a:lstStyle/>
          <a:p>
            <a:pPr>
              <a:spcBef>
                <a:spcPts val="600"/>
              </a:spcBef>
            </a:pPr>
            <a:r>
              <a:rPr lang="en-US" sz="2000" dirty="0"/>
              <a:t>4% to 7% of mCRC are MSI-H or dMMR and associated with poor outcomes when treated with chemotherapy or targeted therapies</a:t>
            </a:r>
            <a:r>
              <a:rPr lang="en-US" sz="2000" baseline="30000" dirty="0"/>
              <a:t>1-3</a:t>
            </a:r>
            <a:endParaRPr lang="en-US" sz="2000" dirty="0"/>
          </a:p>
          <a:p>
            <a:pPr>
              <a:spcBef>
                <a:spcPts val="600"/>
              </a:spcBef>
            </a:pPr>
            <a:r>
              <a:rPr lang="en-US" sz="2000" dirty="0"/>
              <a:t>Phase III KEYNOTE-177 study showed improved PFS with first-line pembrolizumab vs chemotherapy for MSI-H/dMMR mCRC, but primary progressive disease occurred in 29% of patients and PFS at </a:t>
            </a:r>
            <a:br>
              <a:rPr lang="en-US" sz="2000" dirty="0"/>
            </a:br>
            <a:r>
              <a:rPr lang="en-US" sz="2000" dirty="0"/>
              <a:t>2 yr and 5 yr were 48% and 34%, suggesting treatment with more durable response is needed</a:t>
            </a:r>
            <a:r>
              <a:rPr lang="en-US" sz="2000" baseline="30000" dirty="0"/>
              <a:t>4</a:t>
            </a:r>
            <a:endParaRPr lang="en-US" sz="2000" dirty="0"/>
          </a:p>
          <a:p>
            <a:pPr>
              <a:spcBef>
                <a:spcPts val="600"/>
              </a:spcBef>
            </a:pPr>
            <a:r>
              <a:rPr lang="en-US" sz="2000" dirty="0"/>
              <a:t>The nonrandomized phase II CheckMate 142 trial suggested improved ORR and PFS with Nivo and Ipi vs Nivo alone in indirect comparison</a:t>
            </a:r>
            <a:r>
              <a:rPr lang="en-US" sz="2000" baseline="30000" dirty="0"/>
              <a:t>5,6</a:t>
            </a:r>
            <a:endParaRPr lang="en-US" sz="2000" dirty="0"/>
          </a:p>
          <a:p>
            <a:pPr>
              <a:spcBef>
                <a:spcPts val="600"/>
              </a:spcBef>
            </a:pPr>
            <a:r>
              <a:rPr lang="en-US" sz="2000" dirty="0"/>
              <a:t>CheckMate 8HW was a randomized phase III trial comparing Nivo + Ipi, Nivo, and chemotherapy for MSI-H/dMMR mCRC</a:t>
            </a:r>
          </a:p>
          <a:p>
            <a:pPr lvl="1">
              <a:spcBef>
                <a:spcPts val="300"/>
              </a:spcBef>
            </a:pPr>
            <a:r>
              <a:rPr lang="en-US" sz="1800" dirty="0"/>
              <a:t>Showed improved PFS with first-line Nivo + Ipi vs chemotherapy (HR: 0.21; </a:t>
            </a:r>
            <a:r>
              <a:rPr lang="en-US" sz="1800" i="1" dirty="0"/>
              <a:t>P</a:t>
            </a:r>
            <a:r>
              <a:rPr lang="en-US" sz="1800" dirty="0"/>
              <a:t> &lt;.0001)</a:t>
            </a:r>
            <a:r>
              <a:rPr lang="en-US" sz="1800" baseline="30000" dirty="0"/>
              <a:t>7</a:t>
            </a:r>
            <a:endParaRPr lang="en-US" sz="1800" dirty="0"/>
          </a:p>
          <a:p>
            <a:pPr>
              <a:spcBef>
                <a:spcPts val="600"/>
              </a:spcBef>
            </a:pPr>
            <a:r>
              <a:rPr lang="en-US" sz="2000" dirty="0"/>
              <a:t>This interim analysis reported data with first-line Nivo + Ipi vs Nivo monotherapy for MSI-H/dMMR mCRC across lines of therapy</a:t>
            </a:r>
            <a:r>
              <a:rPr lang="en-US" sz="2000" baseline="30000" dirty="0"/>
              <a:t>8</a:t>
            </a:r>
            <a:endParaRPr lang="en-US" sz="2000" dirty="0"/>
          </a:p>
        </p:txBody>
      </p:sp>
      <p:sp>
        <p:nvSpPr>
          <p:cNvPr id="4" name="Text Box 11">
            <a:extLst>
              <a:ext uri="{FF2B5EF4-FFF2-40B4-BE49-F238E27FC236}">
                <a16:creationId xmlns:a16="http://schemas.microsoft.com/office/drawing/2014/main" id="{009FB7B7-6FDF-015A-5ADE-55577A0CE3F7}"/>
              </a:ext>
            </a:extLst>
          </p:cNvPr>
          <p:cNvSpPr txBox="1">
            <a:spLocks noChangeArrowheads="1"/>
          </p:cNvSpPr>
          <p:nvPr/>
        </p:nvSpPr>
        <p:spPr bwMode="auto">
          <a:xfrm>
            <a:off x="414339" y="6016408"/>
            <a:ext cx="8386761" cy="646331"/>
          </a:xfrm>
          <a:prstGeom prst="rect">
            <a:avLst/>
          </a:prstGeom>
          <a:noFill/>
          <a:ln>
            <a:noFill/>
          </a:ln>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Venderbosch. Clin Cancer Res. 2014;20:5322. 2. Gutierrez. JCO Precis Oncol. 2023;7:e2200179.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3. Innocenti. JCO. 2019;37:1217. 4. Andre T. NEJM. 2020;383:2207. 5. Overman. JCO. 2018;36:773.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6. Overman. JCO. 2022;40:3510. 7. Andre T. NEJM. 2024;391:2014. 8. Andre. ASCO GI 2025. Abstr LBA143.</a:t>
            </a:r>
          </a:p>
        </p:txBody>
      </p:sp>
    </p:spTree>
    <p:extLst>
      <p:ext uri="{BB962C8B-B14F-4D97-AF65-F5344CB8AC3E}">
        <p14:creationId xmlns:p14="http://schemas.microsoft.com/office/powerpoint/2010/main" val="1158142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EFF4C-74A6-16B7-F3F4-F24D613C29AE}"/>
              </a:ext>
            </a:extLst>
          </p:cNvPr>
          <p:cNvSpPr>
            <a:spLocks noGrp="1"/>
          </p:cNvSpPr>
          <p:nvPr>
            <p:ph type="title"/>
          </p:nvPr>
        </p:nvSpPr>
        <p:spPr/>
        <p:txBody>
          <a:bodyPr/>
          <a:lstStyle/>
          <a:p>
            <a:r>
              <a:rPr lang="en-US" dirty="0"/>
              <a:t>CheckMate 8HW: Study Design</a:t>
            </a:r>
          </a:p>
        </p:txBody>
      </p:sp>
      <p:sp>
        <p:nvSpPr>
          <p:cNvPr id="3" name="Content Placeholder 2">
            <a:extLst>
              <a:ext uri="{FF2B5EF4-FFF2-40B4-BE49-F238E27FC236}">
                <a16:creationId xmlns:a16="http://schemas.microsoft.com/office/drawing/2014/main" id="{D042C441-AE4C-D265-B013-FF490957E38E}"/>
              </a:ext>
            </a:extLst>
          </p:cNvPr>
          <p:cNvSpPr>
            <a:spLocks noGrp="1"/>
          </p:cNvSpPr>
          <p:nvPr>
            <p:ph idx="1"/>
          </p:nvPr>
        </p:nvSpPr>
        <p:spPr>
          <a:xfrm>
            <a:off x="604675" y="1513047"/>
            <a:ext cx="10877529" cy="638015"/>
          </a:xfrm>
        </p:spPr>
        <p:txBody>
          <a:bodyPr/>
          <a:lstStyle/>
          <a:p>
            <a:r>
              <a:rPr lang="en-US" sz="2200" dirty="0"/>
              <a:t>International, open-label, randomized phase III study</a:t>
            </a:r>
          </a:p>
        </p:txBody>
      </p:sp>
      <p:sp>
        <p:nvSpPr>
          <p:cNvPr id="4" name="Text Box 23">
            <a:extLst>
              <a:ext uri="{FF2B5EF4-FFF2-40B4-BE49-F238E27FC236}">
                <a16:creationId xmlns:a16="http://schemas.microsoft.com/office/drawing/2014/main" id="{EB35879A-46D7-B5FA-4B09-1BF70272AEFE}"/>
              </a:ext>
            </a:extLst>
          </p:cNvPr>
          <p:cNvSpPr txBox="1">
            <a:spLocks noChangeArrowheads="1"/>
          </p:cNvSpPr>
          <p:nvPr/>
        </p:nvSpPr>
        <p:spPr bwMode="auto">
          <a:xfrm>
            <a:off x="414339" y="2923835"/>
            <a:ext cx="263179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Unresectable or mCRC; with or without prior treatment (no prior immunotherapy); MSI-H or dMMR status;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ECOG PS ≤1</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839)</a:t>
            </a:r>
            <a:endParaRPr lang="en-US" altLang="en-US" sz="1600" b="0" dirty="0">
              <a:solidFill>
                <a:schemeClr val="bg1"/>
              </a:solidFill>
              <a:latin typeface="Calibri" panose="020F0502020204030204" pitchFamily="34" charset="0"/>
            </a:endParaRPr>
          </a:p>
        </p:txBody>
      </p:sp>
      <p:sp>
        <p:nvSpPr>
          <p:cNvPr id="5" name="Rectangle 24">
            <a:extLst>
              <a:ext uri="{FF2B5EF4-FFF2-40B4-BE49-F238E27FC236}">
                <a16:creationId xmlns:a16="http://schemas.microsoft.com/office/drawing/2014/main" id="{49D2DEA4-0187-5D91-2DE8-1B9655D8670B}"/>
              </a:ext>
            </a:extLst>
          </p:cNvPr>
          <p:cNvSpPr>
            <a:spLocks noChangeArrowheads="1"/>
          </p:cNvSpPr>
          <p:nvPr/>
        </p:nvSpPr>
        <p:spPr bwMode="auto">
          <a:xfrm>
            <a:off x="4107494" y="3431794"/>
            <a:ext cx="2694093" cy="893057"/>
          </a:xfrm>
          <a:prstGeom prst="rect">
            <a:avLst/>
          </a:prstGeom>
          <a:solidFill>
            <a:schemeClr val="accent3"/>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Nivolumab</a:t>
            </a:r>
            <a:br>
              <a:rPr lang="en-US" dirty="0">
                <a:latin typeface="Calibri" panose="020F0502020204030204" pitchFamily="34" charset="0"/>
                <a:cs typeface="Arial" charset="0"/>
              </a:rPr>
            </a:br>
            <a:r>
              <a:rPr lang="en-US" b="0" dirty="0">
                <a:latin typeface="Calibri" panose="020F0502020204030204" pitchFamily="34" charset="0"/>
                <a:cs typeface="Arial" charset="0"/>
              </a:rPr>
              <a:t>240 mg Q2W for 6 doses</a:t>
            </a:r>
            <a:br>
              <a:rPr lang="en-US" b="0" dirty="0">
                <a:latin typeface="Calibri" panose="020F0502020204030204" pitchFamily="34" charset="0"/>
                <a:cs typeface="Arial" charset="0"/>
              </a:rPr>
            </a:br>
            <a:r>
              <a:rPr lang="en-US" b="0" dirty="0">
                <a:latin typeface="Calibri" panose="020F0502020204030204" pitchFamily="34" charset="0"/>
                <a:cs typeface="Arial" charset="0"/>
              </a:rPr>
              <a:t>(n = 353)</a:t>
            </a:r>
            <a:endParaRPr lang="en-US" dirty="0">
              <a:latin typeface="Calibri" panose="020F0502020204030204" pitchFamily="34" charset="0"/>
              <a:cs typeface="Arial" charset="0"/>
            </a:endParaRPr>
          </a:p>
        </p:txBody>
      </p:sp>
      <p:sp>
        <p:nvSpPr>
          <p:cNvPr id="6" name="Rectangle 25">
            <a:extLst>
              <a:ext uri="{FF2B5EF4-FFF2-40B4-BE49-F238E27FC236}">
                <a16:creationId xmlns:a16="http://schemas.microsoft.com/office/drawing/2014/main" id="{96D7CB46-FDA3-D5A7-C654-510820832EA3}"/>
              </a:ext>
            </a:extLst>
          </p:cNvPr>
          <p:cNvSpPr>
            <a:spLocks noChangeArrowheads="1"/>
          </p:cNvSpPr>
          <p:nvPr/>
        </p:nvSpPr>
        <p:spPr bwMode="auto">
          <a:xfrm>
            <a:off x="4089457" y="4469167"/>
            <a:ext cx="4732816" cy="703263"/>
          </a:xfrm>
          <a:prstGeom prst="rect">
            <a:avLst/>
          </a:prstGeom>
          <a:solidFill>
            <a:schemeClr val="accent4"/>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Investigator’s choice chemotherapy*</a:t>
            </a:r>
          </a:p>
          <a:p>
            <a:pPr algn="ctr">
              <a:defRPr/>
            </a:pPr>
            <a:r>
              <a:rPr lang="en-US" b="0" dirty="0">
                <a:latin typeface="Calibri" panose="020F0502020204030204" pitchFamily="34" charset="0"/>
                <a:cs typeface="+mn-cs"/>
              </a:rPr>
              <a:t>(n = 132)</a:t>
            </a:r>
          </a:p>
        </p:txBody>
      </p:sp>
      <p:sp>
        <p:nvSpPr>
          <p:cNvPr id="7" name="Line 26">
            <a:extLst>
              <a:ext uri="{FF2B5EF4-FFF2-40B4-BE49-F238E27FC236}">
                <a16:creationId xmlns:a16="http://schemas.microsoft.com/office/drawing/2014/main" id="{873C39DD-96CE-4661-A66A-C45F575548BA}"/>
              </a:ext>
            </a:extLst>
          </p:cNvPr>
          <p:cNvSpPr>
            <a:spLocks noChangeShapeType="1"/>
          </p:cNvSpPr>
          <p:nvPr/>
        </p:nvSpPr>
        <p:spPr bwMode="auto">
          <a:xfrm>
            <a:off x="3107853" y="4168742"/>
            <a:ext cx="812800" cy="4572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8" name="Line 27">
            <a:extLst>
              <a:ext uri="{FF2B5EF4-FFF2-40B4-BE49-F238E27FC236}">
                <a16:creationId xmlns:a16="http://schemas.microsoft.com/office/drawing/2014/main" id="{DA846D65-CB5E-8A57-4C9A-29F33D8F9FA1}"/>
              </a:ext>
            </a:extLst>
          </p:cNvPr>
          <p:cNvSpPr>
            <a:spLocks noChangeShapeType="1"/>
          </p:cNvSpPr>
          <p:nvPr/>
        </p:nvSpPr>
        <p:spPr bwMode="auto">
          <a:xfrm flipV="1">
            <a:off x="3107853" y="2782854"/>
            <a:ext cx="812800" cy="4699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9" name="Rectangle 28">
            <a:extLst>
              <a:ext uri="{FF2B5EF4-FFF2-40B4-BE49-F238E27FC236}">
                <a16:creationId xmlns:a16="http://schemas.microsoft.com/office/drawing/2014/main" id="{4D65F3DE-B9BB-6B46-EC02-23064C24956D}"/>
              </a:ext>
            </a:extLst>
          </p:cNvPr>
          <p:cNvSpPr>
            <a:spLocks noChangeArrowheads="1"/>
          </p:cNvSpPr>
          <p:nvPr/>
        </p:nvSpPr>
        <p:spPr bwMode="auto">
          <a:xfrm>
            <a:off x="4089250" y="2176678"/>
            <a:ext cx="2694093" cy="1195073"/>
          </a:xfrm>
          <a:prstGeom prst="rect">
            <a:avLst/>
          </a:prstGeom>
          <a:solidFill>
            <a:schemeClr val="accent1"/>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Nivolumab </a:t>
            </a:r>
            <a:r>
              <a:rPr lang="en-US" b="0" dirty="0">
                <a:latin typeface="Calibri" panose="020F0502020204030204" pitchFamily="34" charset="0"/>
                <a:cs typeface="Arial" charset="0"/>
              </a:rPr>
              <a:t>240 mg +</a:t>
            </a:r>
          </a:p>
          <a:p>
            <a:pPr algn="ctr">
              <a:defRPr/>
            </a:pPr>
            <a:r>
              <a:rPr lang="en-US" dirty="0">
                <a:latin typeface="Calibri" panose="020F0502020204030204" pitchFamily="34" charset="0"/>
                <a:cs typeface="Arial" charset="0"/>
              </a:rPr>
              <a:t>Ipilimumab </a:t>
            </a:r>
            <a:r>
              <a:rPr lang="en-US" b="0" dirty="0">
                <a:latin typeface="Calibri" panose="020F0502020204030204" pitchFamily="34" charset="0"/>
                <a:cs typeface="Arial" charset="0"/>
              </a:rPr>
              <a:t>1 mg/kg Q3W</a:t>
            </a:r>
            <a:br>
              <a:rPr lang="en-US" b="0" dirty="0">
                <a:latin typeface="Calibri" panose="020F0502020204030204" pitchFamily="34" charset="0"/>
                <a:cs typeface="Arial" charset="0"/>
              </a:rPr>
            </a:br>
            <a:r>
              <a:rPr lang="en-US" b="0" dirty="0">
                <a:latin typeface="Calibri" panose="020F0502020204030204" pitchFamily="34" charset="0"/>
                <a:cs typeface="Arial" charset="0"/>
              </a:rPr>
              <a:t>for 4 doses</a:t>
            </a:r>
            <a:br>
              <a:rPr lang="en-US" b="0" dirty="0">
                <a:latin typeface="Calibri" panose="020F0502020204030204" pitchFamily="34" charset="0"/>
                <a:cs typeface="Arial" charset="0"/>
              </a:rPr>
            </a:br>
            <a:r>
              <a:rPr lang="en-US" b="0" dirty="0">
                <a:latin typeface="Calibri" panose="020F0502020204030204" pitchFamily="34" charset="0"/>
                <a:cs typeface="Arial" charset="0"/>
              </a:rPr>
              <a:t>(n = 354)</a:t>
            </a:r>
          </a:p>
        </p:txBody>
      </p:sp>
      <p:sp>
        <p:nvSpPr>
          <p:cNvPr id="10" name="Text Box 29">
            <a:extLst>
              <a:ext uri="{FF2B5EF4-FFF2-40B4-BE49-F238E27FC236}">
                <a16:creationId xmlns:a16="http://schemas.microsoft.com/office/drawing/2014/main" id="{A1D35491-4423-61FA-3A03-08BF40139460}"/>
              </a:ext>
            </a:extLst>
          </p:cNvPr>
          <p:cNvSpPr txBox="1">
            <a:spLocks noChangeArrowheads="1"/>
          </p:cNvSpPr>
          <p:nvPr/>
        </p:nvSpPr>
        <p:spPr bwMode="auto">
          <a:xfrm>
            <a:off x="9493935" y="2405955"/>
            <a:ext cx="2391158"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tabLst>
                <a:tab pos="114300" algn="l"/>
              </a:tabLst>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tabLst>
                <a:tab pos="114300" algn="l"/>
              </a:tabLst>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tabLst>
                <a:tab pos="114300" algn="l"/>
              </a:tabLst>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tabLst>
                <a:tab pos="114300" algn="l"/>
              </a:tabLst>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9pPr>
          </a:lstStyle>
          <a:p>
            <a:pPr algn="ctr" eaLnBrk="1" hangingPunct="1">
              <a:lnSpc>
                <a:spcPct val="100000"/>
              </a:lnSpc>
              <a:spcBef>
                <a:spcPct val="50000"/>
              </a:spcBef>
              <a:spcAft>
                <a:spcPct val="0"/>
              </a:spcAft>
              <a:buClrTx/>
              <a:buFontTx/>
              <a:buNone/>
            </a:pPr>
            <a:r>
              <a:rPr lang="en-US" altLang="en-US" sz="1600" b="0" i="1" dirty="0">
                <a:solidFill>
                  <a:schemeClr val="bg1"/>
                </a:solidFill>
                <a:latin typeface="Calibri" panose="020F0502020204030204" pitchFamily="34" charset="0"/>
              </a:rPr>
              <a:t>Until 2 yr (Nivo and Nivo + Ipi arms), disease progression, unacceptable toxicity, or withdrawal of consent</a:t>
            </a:r>
          </a:p>
          <a:p>
            <a:pPr algn="ctr" eaLnBrk="1" hangingPunct="1">
              <a:lnSpc>
                <a:spcPct val="100000"/>
              </a:lnSpc>
              <a:spcBef>
                <a:spcPct val="50000"/>
              </a:spcBef>
              <a:spcAft>
                <a:spcPct val="0"/>
              </a:spcAft>
              <a:buClrTx/>
              <a:buFontTx/>
              <a:buNone/>
            </a:pPr>
            <a:r>
              <a:rPr lang="en-US" altLang="en-US" sz="1600" b="0" i="1" dirty="0">
                <a:solidFill>
                  <a:schemeClr val="bg1"/>
                </a:solidFill>
                <a:latin typeface="Calibri" panose="020F0502020204030204" pitchFamily="34" charset="0"/>
              </a:rPr>
              <a:t>Intermediate analysis data cutoff: August 28, 2024</a:t>
            </a:r>
          </a:p>
        </p:txBody>
      </p:sp>
      <p:sp>
        <p:nvSpPr>
          <p:cNvPr id="11" name="Line 30">
            <a:extLst>
              <a:ext uri="{FF2B5EF4-FFF2-40B4-BE49-F238E27FC236}">
                <a16:creationId xmlns:a16="http://schemas.microsoft.com/office/drawing/2014/main" id="{AFB7F239-F5B4-3BEB-E710-C5BEB03C6EAD}"/>
              </a:ext>
            </a:extLst>
          </p:cNvPr>
          <p:cNvSpPr>
            <a:spLocks noChangeShapeType="1"/>
          </p:cNvSpPr>
          <p:nvPr/>
        </p:nvSpPr>
        <p:spPr bwMode="auto">
          <a:xfrm rot="16200000">
            <a:off x="9255810" y="3130151"/>
            <a:ext cx="0"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2" name="Text Box 31">
            <a:extLst>
              <a:ext uri="{FF2B5EF4-FFF2-40B4-BE49-F238E27FC236}">
                <a16:creationId xmlns:a16="http://schemas.microsoft.com/office/drawing/2014/main" id="{2B4C49B8-1858-65E3-FEC5-6D80AC828B6E}"/>
              </a:ext>
            </a:extLst>
          </p:cNvPr>
          <p:cNvSpPr txBox="1">
            <a:spLocks noChangeArrowheads="1"/>
          </p:cNvSpPr>
          <p:nvPr/>
        </p:nvSpPr>
        <p:spPr bwMode="auto">
          <a:xfrm>
            <a:off x="1538628" y="1874856"/>
            <a:ext cx="2473793" cy="74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Stratified by prior LOT (0 vs 1 vs ≥2) and primary tumor location (right vs left)</a:t>
            </a:r>
          </a:p>
        </p:txBody>
      </p:sp>
      <p:sp>
        <p:nvSpPr>
          <p:cNvPr id="13" name="Line 32">
            <a:extLst>
              <a:ext uri="{FF2B5EF4-FFF2-40B4-BE49-F238E27FC236}">
                <a16:creationId xmlns:a16="http://schemas.microsoft.com/office/drawing/2014/main" id="{6720AA8E-F2BA-713B-C434-3001E11C2E49}"/>
              </a:ext>
            </a:extLst>
          </p:cNvPr>
          <p:cNvSpPr>
            <a:spLocks noChangeShapeType="1"/>
          </p:cNvSpPr>
          <p:nvPr/>
        </p:nvSpPr>
        <p:spPr bwMode="auto">
          <a:xfrm>
            <a:off x="6839296" y="3907355"/>
            <a:ext cx="32041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 name="Line 33">
            <a:extLst>
              <a:ext uri="{FF2B5EF4-FFF2-40B4-BE49-F238E27FC236}">
                <a16:creationId xmlns:a16="http://schemas.microsoft.com/office/drawing/2014/main" id="{BEDE3FCA-A067-9562-72E2-89989FB81313}"/>
              </a:ext>
            </a:extLst>
          </p:cNvPr>
          <p:cNvSpPr>
            <a:spLocks noChangeShapeType="1"/>
          </p:cNvSpPr>
          <p:nvPr/>
        </p:nvSpPr>
        <p:spPr bwMode="auto">
          <a:xfrm>
            <a:off x="3069753" y="3706779"/>
            <a:ext cx="84931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5" name="Content Placeholder 2">
            <a:extLst>
              <a:ext uri="{FF2B5EF4-FFF2-40B4-BE49-F238E27FC236}">
                <a16:creationId xmlns:a16="http://schemas.microsoft.com/office/drawing/2014/main" id="{964D164A-B775-EEA8-58B8-B9A6A22CDED0}"/>
              </a:ext>
            </a:extLst>
          </p:cNvPr>
          <p:cNvSpPr txBox="1">
            <a:spLocks/>
          </p:cNvSpPr>
          <p:nvPr/>
        </p:nvSpPr>
        <p:spPr bwMode="auto">
          <a:xfrm>
            <a:off x="607216" y="5278436"/>
            <a:ext cx="10877529" cy="1120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300"/>
              </a:spcBef>
              <a:spcAft>
                <a:spcPts val="300"/>
              </a:spcAft>
            </a:pPr>
            <a:r>
              <a:rPr lang="en-US" sz="2200" kern="0" dirty="0"/>
              <a:t>Coprimary endpoints: </a:t>
            </a:r>
            <a:r>
              <a:rPr lang="en-US" sz="2200" b="0" kern="0" dirty="0"/>
              <a:t>PFS of Nivo + Ipi vs Nivo across all lines by BICR, PFS of Nivo + Ipi vs chemotherapy in first-line setting by BICR </a:t>
            </a:r>
          </a:p>
          <a:p>
            <a:pPr>
              <a:spcBef>
                <a:spcPts val="300"/>
              </a:spcBef>
              <a:spcAft>
                <a:spcPts val="300"/>
              </a:spcAft>
            </a:pPr>
            <a:r>
              <a:rPr lang="en-US" sz="2200" kern="0" dirty="0"/>
              <a:t>Secondary endpoints: </a:t>
            </a:r>
            <a:r>
              <a:rPr lang="en-US" sz="2200" b="0" kern="0" dirty="0"/>
              <a:t>ORR by BICR, HRQoL, OS, safety</a:t>
            </a:r>
          </a:p>
        </p:txBody>
      </p:sp>
      <p:sp>
        <p:nvSpPr>
          <p:cNvPr id="16" name="Rectangle 24">
            <a:extLst>
              <a:ext uri="{FF2B5EF4-FFF2-40B4-BE49-F238E27FC236}">
                <a16:creationId xmlns:a16="http://schemas.microsoft.com/office/drawing/2014/main" id="{605CFE61-E850-2386-B58B-855E5C181871}"/>
              </a:ext>
            </a:extLst>
          </p:cNvPr>
          <p:cNvSpPr>
            <a:spLocks noChangeArrowheads="1"/>
          </p:cNvSpPr>
          <p:nvPr/>
        </p:nvSpPr>
        <p:spPr bwMode="auto">
          <a:xfrm>
            <a:off x="7200864" y="3431794"/>
            <a:ext cx="1621409" cy="893057"/>
          </a:xfrm>
          <a:prstGeom prst="rect">
            <a:avLst/>
          </a:prstGeom>
          <a:solidFill>
            <a:schemeClr val="accent3"/>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Nivolumab</a:t>
            </a:r>
            <a:r>
              <a:rPr lang="en-US" b="0" dirty="0">
                <a:latin typeface="Calibri" panose="020F0502020204030204" pitchFamily="34" charset="0"/>
                <a:cs typeface="Arial" charset="0"/>
              </a:rPr>
              <a:t> </a:t>
            </a:r>
            <a:br>
              <a:rPr lang="en-US" b="0" dirty="0">
                <a:latin typeface="Calibri" panose="020F0502020204030204" pitchFamily="34" charset="0"/>
                <a:cs typeface="Arial" charset="0"/>
              </a:rPr>
            </a:br>
            <a:r>
              <a:rPr lang="en-US" b="0" dirty="0">
                <a:latin typeface="Calibri" panose="020F0502020204030204" pitchFamily="34" charset="0"/>
                <a:cs typeface="Arial" charset="0"/>
              </a:rPr>
              <a:t>480 mg Q4W</a:t>
            </a:r>
            <a:endParaRPr lang="en-US" dirty="0">
              <a:latin typeface="Calibri" panose="020F0502020204030204" pitchFamily="34" charset="0"/>
              <a:cs typeface="Arial" charset="0"/>
            </a:endParaRPr>
          </a:p>
        </p:txBody>
      </p:sp>
      <p:sp>
        <p:nvSpPr>
          <p:cNvPr id="17" name="Rectangle 28">
            <a:extLst>
              <a:ext uri="{FF2B5EF4-FFF2-40B4-BE49-F238E27FC236}">
                <a16:creationId xmlns:a16="http://schemas.microsoft.com/office/drawing/2014/main" id="{9DD7C8B4-0B4B-C99D-61DC-31BEE1B63C8C}"/>
              </a:ext>
            </a:extLst>
          </p:cNvPr>
          <p:cNvSpPr>
            <a:spLocks noChangeArrowheads="1"/>
          </p:cNvSpPr>
          <p:nvPr/>
        </p:nvSpPr>
        <p:spPr bwMode="auto">
          <a:xfrm>
            <a:off x="7200863" y="2193447"/>
            <a:ext cx="1621409" cy="1195072"/>
          </a:xfrm>
          <a:prstGeom prst="rect">
            <a:avLst/>
          </a:prstGeom>
          <a:solidFill>
            <a:schemeClr val="accent1"/>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Nivolumab </a:t>
            </a:r>
            <a:br>
              <a:rPr lang="en-US" dirty="0">
                <a:latin typeface="Calibri" panose="020F0502020204030204" pitchFamily="34" charset="0"/>
                <a:cs typeface="Arial" charset="0"/>
              </a:rPr>
            </a:br>
            <a:r>
              <a:rPr lang="en-US" b="0" dirty="0">
                <a:latin typeface="Calibri" panose="020F0502020204030204" pitchFamily="34" charset="0"/>
                <a:cs typeface="Arial" charset="0"/>
              </a:rPr>
              <a:t>480 mg Q4W</a:t>
            </a:r>
          </a:p>
        </p:txBody>
      </p:sp>
      <p:sp>
        <p:nvSpPr>
          <p:cNvPr id="18" name="Line 32">
            <a:extLst>
              <a:ext uri="{FF2B5EF4-FFF2-40B4-BE49-F238E27FC236}">
                <a16:creationId xmlns:a16="http://schemas.microsoft.com/office/drawing/2014/main" id="{FE23C2C1-EA46-B369-7220-55AE611AAE11}"/>
              </a:ext>
            </a:extLst>
          </p:cNvPr>
          <p:cNvSpPr>
            <a:spLocks noChangeShapeType="1"/>
          </p:cNvSpPr>
          <p:nvPr/>
        </p:nvSpPr>
        <p:spPr bwMode="auto">
          <a:xfrm>
            <a:off x="6839296" y="2745996"/>
            <a:ext cx="32041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 name="Line 27">
            <a:extLst>
              <a:ext uri="{FF2B5EF4-FFF2-40B4-BE49-F238E27FC236}">
                <a16:creationId xmlns:a16="http://schemas.microsoft.com/office/drawing/2014/main" id="{6799DF36-63E2-91C7-89E3-5391DEF10E18}"/>
              </a:ext>
            </a:extLst>
          </p:cNvPr>
          <p:cNvSpPr>
            <a:spLocks noChangeShapeType="1"/>
          </p:cNvSpPr>
          <p:nvPr/>
        </p:nvSpPr>
        <p:spPr bwMode="auto">
          <a:xfrm flipH="1">
            <a:off x="3310702" y="2476259"/>
            <a:ext cx="0" cy="541545"/>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0" name="Text Box 29">
            <a:extLst>
              <a:ext uri="{FF2B5EF4-FFF2-40B4-BE49-F238E27FC236}">
                <a16:creationId xmlns:a16="http://schemas.microsoft.com/office/drawing/2014/main" id="{F4286774-2464-58E8-A220-24436BE6F403}"/>
              </a:ext>
            </a:extLst>
          </p:cNvPr>
          <p:cNvSpPr txBox="1">
            <a:spLocks noChangeArrowheads="1"/>
          </p:cNvSpPr>
          <p:nvPr/>
        </p:nvSpPr>
        <p:spPr bwMode="auto">
          <a:xfrm>
            <a:off x="8822273" y="4724876"/>
            <a:ext cx="239115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tabLst>
                <a:tab pos="114300" algn="l"/>
              </a:tabLst>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tabLst>
                <a:tab pos="114300" algn="l"/>
              </a:tabLst>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tabLst>
                <a:tab pos="114300" algn="l"/>
              </a:tabLst>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tabLst>
                <a:tab pos="114300" algn="l"/>
              </a:tabLst>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1400" b="0" dirty="0">
                <a:solidFill>
                  <a:schemeClr val="bg1"/>
                </a:solidFill>
                <a:latin typeface="Calibri" panose="020F0502020204030204" pitchFamily="34" charset="0"/>
              </a:rPr>
              <a:t>*mFOLFOX6 or FOLFIRI ± bevacizumab or cetuximab.</a:t>
            </a:r>
          </a:p>
        </p:txBody>
      </p:sp>
      <p:sp>
        <p:nvSpPr>
          <p:cNvPr id="21" name="Text Box 11">
            <a:extLst>
              <a:ext uri="{FF2B5EF4-FFF2-40B4-BE49-F238E27FC236}">
                <a16:creationId xmlns:a16="http://schemas.microsoft.com/office/drawing/2014/main" id="{B03F4E40-F51D-2E16-2E3D-F9996BFCBA5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Andre. ASCO GI 2025. Abstr LBA143. NCT04008030.</a:t>
            </a:r>
          </a:p>
        </p:txBody>
      </p:sp>
      <p:sp>
        <p:nvSpPr>
          <p:cNvPr id="22" name="TextBox 21">
            <a:extLst>
              <a:ext uri="{FF2B5EF4-FFF2-40B4-BE49-F238E27FC236}">
                <a16:creationId xmlns:a16="http://schemas.microsoft.com/office/drawing/2014/main" id="{A94426A5-585E-4919-99F9-D5ABB533A10B}"/>
              </a:ext>
            </a:extLst>
          </p:cNvPr>
          <p:cNvSpPr txBox="1"/>
          <p:nvPr/>
        </p:nvSpPr>
        <p:spPr bwMode="auto">
          <a:xfrm>
            <a:off x="3067198" y="3408518"/>
            <a:ext cx="8052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2:2:1</a:t>
            </a:r>
          </a:p>
        </p:txBody>
      </p:sp>
      <p:sp>
        <p:nvSpPr>
          <p:cNvPr id="23" name="Rectangle 22">
            <a:extLst>
              <a:ext uri="{FF2B5EF4-FFF2-40B4-BE49-F238E27FC236}">
                <a16:creationId xmlns:a16="http://schemas.microsoft.com/office/drawing/2014/main" id="{ABE3333F-C79D-6D74-81E9-F2D2C292D24C}"/>
              </a:ext>
            </a:extLst>
          </p:cNvPr>
          <p:cNvSpPr/>
          <p:nvPr/>
        </p:nvSpPr>
        <p:spPr bwMode="auto">
          <a:xfrm>
            <a:off x="4012421" y="2133124"/>
            <a:ext cx="4896563" cy="2241632"/>
          </a:xfrm>
          <a:prstGeom prst="rect">
            <a:avLst/>
          </a:prstGeom>
          <a:noFill/>
          <a:ln w="28575">
            <a:solidFill>
              <a:srgbClr val="C0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rgbClr val="FF0000"/>
              </a:solidFill>
              <a:latin typeface="Calibri" panose="020F0502020204030204" pitchFamily="34" charset="0"/>
            </a:endParaRPr>
          </a:p>
        </p:txBody>
      </p:sp>
      <p:sp>
        <p:nvSpPr>
          <p:cNvPr id="24" name="Rectangle 23">
            <a:extLst>
              <a:ext uri="{FF2B5EF4-FFF2-40B4-BE49-F238E27FC236}">
                <a16:creationId xmlns:a16="http://schemas.microsoft.com/office/drawing/2014/main" id="{4DAC6CD2-896C-0037-3988-1412C593BBB0}"/>
              </a:ext>
            </a:extLst>
          </p:cNvPr>
          <p:cNvSpPr/>
          <p:nvPr/>
        </p:nvSpPr>
        <p:spPr bwMode="auto">
          <a:xfrm>
            <a:off x="9561825" y="3769092"/>
            <a:ext cx="2288289" cy="547111"/>
          </a:xfrm>
          <a:prstGeom prst="rect">
            <a:avLst/>
          </a:prstGeom>
          <a:noFill/>
          <a:ln w="28575">
            <a:solidFill>
              <a:srgbClr val="C0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rgbClr val="FF0000"/>
              </a:solidFill>
              <a:latin typeface="Calibri" panose="020F0502020204030204" pitchFamily="34" charset="0"/>
            </a:endParaRPr>
          </a:p>
        </p:txBody>
      </p:sp>
      <p:sp>
        <p:nvSpPr>
          <p:cNvPr id="25" name="Rectangle 24">
            <a:extLst>
              <a:ext uri="{FF2B5EF4-FFF2-40B4-BE49-F238E27FC236}">
                <a16:creationId xmlns:a16="http://schemas.microsoft.com/office/drawing/2014/main" id="{FD52BCF9-F531-7562-E038-A560F9525704}"/>
              </a:ext>
            </a:extLst>
          </p:cNvPr>
          <p:cNvSpPr/>
          <p:nvPr/>
        </p:nvSpPr>
        <p:spPr bwMode="auto">
          <a:xfrm>
            <a:off x="3595157" y="5308245"/>
            <a:ext cx="5422528" cy="307386"/>
          </a:xfrm>
          <a:prstGeom prst="rect">
            <a:avLst/>
          </a:prstGeom>
          <a:noFill/>
          <a:ln w="28575">
            <a:solidFill>
              <a:srgbClr val="C0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rgbClr val="FF0000"/>
              </a:solidFill>
              <a:latin typeface="Calibri" panose="020F0502020204030204" pitchFamily="34" charset="0"/>
            </a:endParaRPr>
          </a:p>
        </p:txBody>
      </p:sp>
    </p:spTree>
    <p:extLst>
      <p:ext uri="{BB962C8B-B14F-4D97-AF65-F5344CB8AC3E}">
        <p14:creationId xmlns:p14="http://schemas.microsoft.com/office/powerpoint/2010/main" val="2216048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1">
            <a:extLst>
              <a:ext uri="{FF2B5EF4-FFF2-40B4-BE49-F238E27FC236}">
                <a16:creationId xmlns:a16="http://schemas.microsoft.com/office/drawing/2014/main" id="{33CCE851-8AAD-8ABA-C670-F0A2113B4B2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Andre. ASCO GI 2025. Abstr LBA143.</a:t>
            </a:r>
          </a:p>
        </p:txBody>
      </p:sp>
      <p:sp>
        <p:nvSpPr>
          <p:cNvPr id="2" name="Title 1">
            <a:extLst>
              <a:ext uri="{FF2B5EF4-FFF2-40B4-BE49-F238E27FC236}">
                <a16:creationId xmlns:a16="http://schemas.microsoft.com/office/drawing/2014/main" id="{E6A7E776-866E-69DF-B49F-1244AA796FBA}"/>
              </a:ext>
            </a:extLst>
          </p:cNvPr>
          <p:cNvSpPr>
            <a:spLocks noGrp="1"/>
          </p:cNvSpPr>
          <p:nvPr>
            <p:ph type="title"/>
          </p:nvPr>
        </p:nvSpPr>
        <p:spPr/>
        <p:txBody>
          <a:bodyPr/>
          <a:lstStyle/>
          <a:p>
            <a:r>
              <a:rPr lang="en-US" dirty="0"/>
              <a:t>CheckMate 8HW: Baseline Characteristics</a:t>
            </a:r>
            <a:br>
              <a:rPr lang="en-US" dirty="0"/>
            </a:br>
            <a:endParaRPr lang="en-US" dirty="0"/>
          </a:p>
        </p:txBody>
      </p:sp>
      <p:graphicFrame>
        <p:nvGraphicFramePr>
          <p:cNvPr id="4" name="Group 3">
            <a:extLst>
              <a:ext uri="{FF2B5EF4-FFF2-40B4-BE49-F238E27FC236}">
                <a16:creationId xmlns:a16="http://schemas.microsoft.com/office/drawing/2014/main" id="{88C9628C-88B7-030F-14A9-297B4CC6F16C}"/>
              </a:ext>
            </a:extLst>
          </p:cNvPr>
          <p:cNvGraphicFramePr>
            <a:graphicFrameLocks/>
          </p:cNvGraphicFramePr>
          <p:nvPr>
            <p:extLst>
              <p:ext uri="{D42A27DB-BD31-4B8C-83A1-F6EECF244321}">
                <p14:modId xmlns:p14="http://schemas.microsoft.com/office/powerpoint/2010/main" val="2504067492"/>
              </p:ext>
            </p:extLst>
          </p:nvPr>
        </p:nvGraphicFramePr>
        <p:xfrm>
          <a:off x="512527" y="819582"/>
          <a:ext cx="5029201" cy="5245608"/>
        </p:xfrm>
        <a:graphic>
          <a:graphicData uri="http://schemas.openxmlformats.org/drawingml/2006/table">
            <a:tbl>
              <a:tblPr/>
              <a:tblGrid>
                <a:gridCol w="1948025">
                  <a:extLst>
                    <a:ext uri="{9D8B030D-6E8A-4147-A177-3AD203B41FA5}">
                      <a16:colId xmlns:a16="http://schemas.microsoft.com/office/drawing/2014/main" val="20001"/>
                    </a:ext>
                  </a:extLst>
                </a:gridCol>
                <a:gridCol w="1574800">
                  <a:extLst>
                    <a:ext uri="{9D8B030D-6E8A-4147-A177-3AD203B41FA5}">
                      <a16:colId xmlns:a16="http://schemas.microsoft.com/office/drawing/2014/main" val="2885085526"/>
                    </a:ext>
                  </a:extLst>
                </a:gridCol>
                <a:gridCol w="1506376">
                  <a:extLst>
                    <a:ext uri="{9D8B030D-6E8A-4147-A177-3AD203B41FA5}">
                      <a16:colId xmlns:a16="http://schemas.microsoft.com/office/drawing/2014/main" val="20002"/>
                    </a:ext>
                  </a:extLst>
                </a:gridCol>
              </a:tblGrid>
              <a:tr h="3482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Characteristic, 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j-lt"/>
                        </a:rPr>
                        <a:t>Nivo + Ipi </a:t>
                      </a:r>
                      <a:br>
                        <a:rPr kumimoji="0" lang="en-US" sz="1400" b="1" i="0" u="none" strike="noStrike" cap="none" normalizeH="0" baseline="0">
                          <a:ln>
                            <a:noFill/>
                          </a:ln>
                          <a:solidFill>
                            <a:schemeClr val="tx1"/>
                          </a:solidFill>
                          <a:effectLst/>
                          <a:latin typeface="+mj-lt"/>
                        </a:rPr>
                      </a:br>
                      <a:r>
                        <a:rPr kumimoji="0" lang="en-US" sz="1400" b="1" i="0" u="none" strike="noStrike" cap="none" normalizeH="0" baseline="0">
                          <a:ln>
                            <a:noFill/>
                          </a:ln>
                          <a:solidFill>
                            <a:schemeClr val="tx1"/>
                          </a:solidFill>
                          <a:effectLst/>
                          <a:latin typeface="+mj-lt"/>
                        </a:rPr>
                        <a:t>(n = 354)</a:t>
                      </a:r>
                      <a:endParaRPr kumimoji="0" lang="en-US" sz="1400" b="1" i="0" u="none" strike="noStrike" cap="none" normalizeH="0" baseline="0" dirty="0">
                        <a:ln>
                          <a:noFill/>
                        </a:ln>
                        <a:solidFill>
                          <a:schemeClr val="tx1"/>
                        </a:solidFill>
                        <a:effectLst/>
                        <a:latin typeface="+mj-lt"/>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j-lt"/>
                        </a:rPr>
                        <a:t>Nivo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j-lt"/>
                        </a:rPr>
                        <a:t>(n = 353)</a:t>
                      </a:r>
                      <a:endParaRPr kumimoji="0" lang="en-US" sz="1400" b="1" i="0" u="none" strike="noStrike" cap="none" normalizeH="0" baseline="0" dirty="0">
                        <a:ln>
                          <a:noFill/>
                        </a:ln>
                        <a:solidFill>
                          <a:schemeClr val="tx1"/>
                        </a:solidFill>
                        <a:effectLst/>
                        <a:latin typeface="+mj-lt"/>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90517">
                <a:tc>
                  <a:txBody>
                    <a:bodyPr/>
                    <a:lstStyle/>
                    <a:p>
                      <a:pPr marL="0" marR="0">
                        <a:lnSpc>
                          <a:spcPct val="90000"/>
                        </a:lnSpc>
                        <a:spcAft>
                          <a:spcPts val="800"/>
                        </a:spcAft>
                      </a:pPr>
                      <a:r>
                        <a:rPr lang="en-US" sz="1400" kern="0" dirty="0">
                          <a:solidFill>
                            <a:srgbClr val="000000"/>
                          </a:solidFill>
                          <a:effectLst/>
                          <a:latin typeface="+mj-lt"/>
                          <a:ea typeface="Times New Roman" panose="02020603050405020304" pitchFamily="18" charset="0"/>
                          <a:cs typeface="Times New Roman" panose="02020603050405020304" pitchFamily="18" charset="0"/>
                        </a:rPr>
                        <a:t>Median age, yr (range)</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0" dirty="0">
                          <a:solidFill>
                            <a:srgbClr val="000000"/>
                          </a:solidFill>
                          <a:effectLst/>
                          <a:latin typeface="+mj-lt"/>
                          <a:ea typeface="Times New Roman" panose="02020603050405020304" pitchFamily="18" charset="0"/>
                          <a:cs typeface="Times New Roman" panose="02020603050405020304" pitchFamily="18" charset="0"/>
                        </a:rPr>
                        <a:t>62 (21-86)</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0" dirty="0">
                          <a:solidFill>
                            <a:srgbClr val="000000"/>
                          </a:solidFill>
                          <a:effectLst/>
                          <a:latin typeface="+mj-lt"/>
                          <a:ea typeface="Times New Roman" panose="02020603050405020304" pitchFamily="18" charset="0"/>
                          <a:cs typeface="Times New Roman" panose="02020603050405020304" pitchFamily="18" charset="0"/>
                        </a:rPr>
                        <a:t>63 (20-87)</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90517">
                <a:tc>
                  <a:txBody>
                    <a:bodyPr/>
                    <a:lstStyle/>
                    <a:p>
                      <a:pPr marL="0" marR="0">
                        <a:lnSpc>
                          <a:spcPct val="90000"/>
                        </a:lnSpc>
                        <a:spcAft>
                          <a:spcPts val="800"/>
                        </a:spcAft>
                      </a:pPr>
                      <a:r>
                        <a:rPr lang="en-US" sz="1400" kern="0">
                          <a:solidFill>
                            <a:srgbClr val="000000"/>
                          </a:solidFill>
                          <a:effectLst/>
                          <a:latin typeface="+mn-lt"/>
                          <a:ea typeface="Times New Roman" panose="02020603050405020304" pitchFamily="18" charset="0"/>
                          <a:cs typeface="Times New Roman" panose="02020603050405020304" pitchFamily="18" charset="0"/>
                        </a:rPr>
                        <a:t>Female/male, n (%)</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90000"/>
                        </a:lnSpc>
                        <a:spcBef>
                          <a:spcPts val="0"/>
                        </a:spcBef>
                        <a:spcAft>
                          <a:spcPts val="800"/>
                        </a:spcAft>
                        <a:buClrTx/>
                        <a:buSzTx/>
                        <a:buFontTx/>
                        <a:buNone/>
                        <a:tabLst/>
                        <a:defRPr/>
                      </a:pPr>
                      <a:r>
                        <a:rPr lang="en-US" sz="1400" kern="0" dirty="0">
                          <a:solidFill>
                            <a:srgbClr val="000000"/>
                          </a:solidFill>
                          <a:effectLst/>
                          <a:latin typeface="+mn-lt"/>
                          <a:ea typeface="Times New Roman" panose="02020603050405020304" pitchFamily="18" charset="0"/>
                          <a:cs typeface="Times New Roman" panose="02020603050405020304" pitchFamily="18" charset="0"/>
                        </a:rPr>
                        <a:t>192 (54)/162 (46)</a:t>
                      </a:r>
                      <a:endParaRPr lang="en-US" sz="1400" kern="100" dirty="0">
                        <a:solidFill>
                          <a:schemeClr val="tx1"/>
                        </a:solidFill>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90000"/>
                        </a:lnSpc>
                        <a:spcBef>
                          <a:spcPts val="0"/>
                        </a:spcBef>
                        <a:spcAft>
                          <a:spcPts val="800"/>
                        </a:spcAft>
                        <a:buClrTx/>
                        <a:buSzTx/>
                        <a:buFontTx/>
                        <a:buNone/>
                        <a:tabLst/>
                        <a:defRPr/>
                      </a:pPr>
                      <a:r>
                        <a:rPr lang="en-US" sz="1400" kern="0" dirty="0">
                          <a:solidFill>
                            <a:srgbClr val="000000"/>
                          </a:solidFill>
                          <a:effectLst/>
                          <a:latin typeface="+mn-lt"/>
                          <a:ea typeface="Times New Roman" panose="02020603050405020304" pitchFamily="18" charset="0"/>
                          <a:cs typeface="Times New Roman" panose="02020603050405020304" pitchFamily="18" charset="0"/>
                        </a:rPr>
                        <a:t>163 (46)/190 (54)</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87869463"/>
                  </a:ext>
                </a:extLst>
              </a:tr>
              <a:tr h="190517">
                <a:tc>
                  <a:txBody>
                    <a:bodyPr/>
                    <a:lstStyle/>
                    <a:p>
                      <a:pPr marL="0" marR="0" lvl="0" indent="0" algn="l" defTabSz="914400" rtl="0" eaLnBrk="1" fontAlgn="auto" latinLnBrk="0" hangingPunct="1">
                        <a:lnSpc>
                          <a:spcPct val="90000"/>
                        </a:lnSpc>
                        <a:spcBef>
                          <a:spcPts val="0"/>
                        </a:spcBef>
                        <a:spcAft>
                          <a:spcPts val="800"/>
                        </a:spcAft>
                        <a:buClrTx/>
                        <a:buSzTx/>
                        <a:buFontTx/>
                        <a:buNone/>
                        <a:tabLst/>
                        <a:defRPr/>
                      </a:pPr>
                      <a:r>
                        <a:rPr kumimoji="0" lang="en-US" sz="1400" b="0" i="0" u="none" strike="noStrike" cap="none" normalizeH="0" baseline="0">
                          <a:ln>
                            <a:noFill/>
                          </a:ln>
                          <a:solidFill>
                            <a:schemeClr val="bg2">
                              <a:lumMod val="10000"/>
                            </a:schemeClr>
                          </a:solidFill>
                          <a:effectLst/>
                          <a:latin typeface="+mj-lt"/>
                        </a:rPr>
                        <a:t>Region</a:t>
                      </a:r>
                      <a:r>
                        <a:rPr lang="en-US" sz="1400" kern="0">
                          <a:solidFill>
                            <a:srgbClr val="000000"/>
                          </a:solidFill>
                          <a:effectLst/>
                          <a:latin typeface="+mn-lt"/>
                          <a:ea typeface="Times New Roman" panose="02020603050405020304" pitchFamily="18" charset="0"/>
                          <a:cs typeface="Times New Roman" panose="02020603050405020304" pitchFamily="18" charset="0"/>
                        </a:rPr>
                        <a:t>, n (%)</a:t>
                      </a:r>
                      <a:endParaRPr kumimoji="0" lang="en-US" sz="1400" b="0" i="0" u="none" strike="noStrike" cap="none" normalizeH="0" baseline="0" dirty="0">
                        <a:ln>
                          <a:noFill/>
                        </a:ln>
                        <a:solidFill>
                          <a:schemeClr val="bg2">
                            <a:lumMod val="10000"/>
                          </a:schemeClr>
                        </a:solidFill>
                        <a:effectLst/>
                        <a:latin typeface="+mj-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70102014"/>
                  </a:ext>
                </a:extLst>
              </a:tr>
              <a:tr h="190517">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0" dirty="0">
                          <a:solidFill>
                            <a:srgbClr val="000000"/>
                          </a:solidFill>
                          <a:effectLst/>
                          <a:latin typeface="+mj-lt"/>
                          <a:ea typeface="Times New Roman" panose="02020603050405020304" pitchFamily="18" charset="0"/>
                          <a:cs typeface="Times New Roman" panose="02020603050405020304" pitchFamily="18" charset="0"/>
                        </a:rPr>
                        <a:t>US/Canada/Europe</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0" dirty="0">
                          <a:solidFill>
                            <a:srgbClr val="000000"/>
                          </a:solidFill>
                          <a:effectLst/>
                          <a:latin typeface="+mj-lt"/>
                          <a:ea typeface="Times New Roman" panose="02020603050405020304" pitchFamily="18" charset="0"/>
                          <a:cs typeface="Times New Roman" panose="02020603050405020304" pitchFamily="18" charset="0"/>
                        </a:rPr>
                        <a:t> 251 (71)</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0" dirty="0">
                          <a:solidFill>
                            <a:srgbClr val="000000"/>
                          </a:solidFill>
                          <a:effectLst/>
                          <a:latin typeface="+mj-lt"/>
                          <a:ea typeface="Times New Roman" panose="02020603050405020304" pitchFamily="18" charset="0"/>
                          <a:cs typeface="Times New Roman" panose="02020603050405020304" pitchFamily="18" charset="0"/>
                        </a:rPr>
                        <a:t>246 (70)</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12589816"/>
                  </a:ext>
                </a:extLst>
              </a:tr>
              <a:tr h="190517">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0" dirty="0">
                          <a:solidFill>
                            <a:srgbClr val="000000"/>
                          </a:solidFill>
                          <a:effectLst/>
                          <a:latin typeface="+mj-lt"/>
                          <a:ea typeface="Times New Roman" panose="02020603050405020304" pitchFamily="18" charset="0"/>
                          <a:cs typeface="Times New Roman" panose="02020603050405020304" pitchFamily="18" charset="0"/>
                        </a:rPr>
                        <a:t>Asia</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0" dirty="0">
                          <a:solidFill>
                            <a:srgbClr val="000000"/>
                          </a:solidFill>
                          <a:effectLst/>
                          <a:latin typeface="+mj-lt"/>
                          <a:ea typeface="Times New Roman" panose="02020603050405020304" pitchFamily="18" charset="0"/>
                          <a:cs typeface="Times New Roman" panose="02020603050405020304" pitchFamily="18" charset="0"/>
                        </a:rPr>
                        <a:t>26 (7)</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0" dirty="0">
                          <a:solidFill>
                            <a:srgbClr val="000000"/>
                          </a:solidFill>
                          <a:effectLst/>
                          <a:latin typeface="+mj-lt"/>
                          <a:ea typeface="Times New Roman" panose="02020603050405020304" pitchFamily="18" charset="0"/>
                          <a:cs typeface="Times New Roman" panose="02020603050405020304" pitchFamily="18" charset="0"/>
                        </a:rPr>
                        <a:t>33 (9)</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56498604"/>
                  </a:ext>
                </a:extLst>
              </a:tr>
              <a:tr h="190517">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0" dirty="0">
                          <a:solidFill>
                            <a:srgbClr val="000000"/>
                          </a:solidFill>
                          <a:effectLst/>
                          <a:latin typeface="+mj-lt"/>
                          <a:ea typeface="Times New Roman" panose="02020603050405020304" pitchFamily="18" charset="0"/>
                          <a:cs typeface="Times New Roman" panose="02020603050405020304" pitchFamily="18" charset="0"/>
                        </a:rPr>
                        <a:t>Rest of world</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0" dirty="0">
                          <a:solidFill>
                            <a:srgbClr val="000000"/>
                          </a:solidFill>
                          <a:effectLst/>
                          <a:latin typeface="+mj-lt"/>
                          <a:ea typeface="Times New Roman" panose="02020603050405020304" pitchFamily="18" charset="0"/>
                          <a:cs typeface="Times New Roman" panose="02020603050405020304" pitchFamily="18" charset="0"/>
                        </a:rPr>
                        <a:t>77 (22)</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0" dirty="0">
                          <a:solidFill>
                            <a:srgbClr val="000000"/>
                          </a:solidFill>
                          <a:effectLst/>
                          <a:latin typeface="+mj-lt"/>
                          <a:ea typeface="Times New Roman" panose="02020603050405020304" pitchFamily="18" charset="0"/>
                          <a:cs typeface="Times New Roman" panose="02020603050405020304" pitchFamily="18" charset="0"/>
                        </a:rPr>
                        <a:t>74 (21)</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82929288"/>
                  </a:ext>
                </a:extLst>
              </a:tr>
              <a:tr h="190517">
                <a:tc>
                  <a:txBody>
                    <a:bodyPr/>
                    <a:lstStyle/>
                    <a:p>
                      <a:pPr marL="0" marR="0">
                        <a:lnSpc>
                          <a:spcPct val="90000"/>
                        </a:lnSpc>
                        <a:spcAft>
                          <a:spcPts val="800"/>
                        </a:spcAft>
                      </a:pPr>
                      <a:r>
                        <a:rPr lang="en-US" sz="1400" kern="0">
                          <a:solidFill>
                            <a:srgbClr val="000000"/>
                          </a:solidFill>
                          <a:effectLst/>
                          <a:latin typeface="+mj-lt"/>
                          <a:ea typeface="Times New Roman" panose="02020603050405020304" pitchFamily="18" charset="0"/>
                          <a:cs typeface="Times New Roman" panose="02020603050405020304" pitchFamily="18" charset="0"/>
                        </a:rPr>
                        <a:t>ECOG PS 0</a:t>
                      </a:r>
                      <a:r>
                        <a:rPr lang="en-US" sz="1400" kern="0">
                          <a:solidFill>
                            <a:srgbClr val="000000"/>
                          </a:solidFill>
                          <a:effectLst/>
                          <a:latin typeface="+mn-lt"/>
                          <a:ea typeface="Times New Roman" panose="02020603050405020304" pitchFamily="18" charset="0"/>
                          <a:cs typeface="Times New Roman" panose="02020603050405020304" pitchFamily="18" charset="0"/>
                        </a:rPr>
                        <a:t>, n (%)</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0" dirty="0">
                          <a:solidFill>
                            <a:srgbClr val="000000"/>
                          </a:solidFill>
                          <a:effectLst/>
                          <a:latin typeface="+mj-lt"/>
                          <a:ea typeface="Times New Roman" panose="02020603050405020304" pitchFamily="18" charset="0"/>
                          <a:cs typeface="Times New Roman" panose="02020603050405020304" pitchFamily="18" charset="0"/>
                        </a:rPr>
                        <a:t>192 (54)</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0" dirty="0">
                          <a:solidFill>
                            <a:srgbClr val="000000"/>
                          </a:solidFill>
                          <a:effectLst/>
                          <a:latin typeface="+mj-lt"/>
                          <a:ea typeface="Times New Roman" panose="02020603050405020304" pitchFamily="18" charset="0"/>
                          <a:cs typeface="Times New Roman" panose="02020603050405020304" pitchFamily="18" charset="0"/>
                        </a:rPr>
                        <a:t>183 (52)</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73725268"/>
                  </a:ext>
                </a:extLst>
              </a:tr>
              <a:tr h="319577">
                <a:tc>
                  <a:txBody>
                    <a:bodyPr/>
                    <a:lstStyle/>
                    <a:p>
                      <a:pPr marL="0" marR="0" lvl="0" indent="0" algn="l" defTabSz="914400" rtl="0" eaLnBrk="1" fontAlgn="auto" latinLnBrk="0" hangingPunct="1">
                        <a:lnSpc>
                          <a:spcPct val="90000"/>
                        </a:lnSpc>
                        <a:spcBef>
                          <a:spcPts val="0"/>
                        </a:spcBef>
                        <a:spcAft>
                          <a:spcPts val="800"/>
                        </a:spcAft>
                        <a:buClrTx/>
                        <a:buSzTx/>
                        <a:buFontTx/>
                        <a:buNone/>
                        <a:tabLst/>
                        <a:defRPr/>
                      </a:pPr>
                      <a:r>
                        <a:rPr kumimoji="0" lang="en-US" sz="1400" b="0" i="0" u="none" strike="noStrike" cap="none" normalizeH="0" baseline="0">
                          <a:ln>
                            <a:noFill/>
                          </a:ln>
                          <a:solidFill>
                            <a:schemeClr val="bg2">
                              <a:lumMod val="10000"/>
                            </a:schemeClr>
                          </a:solidFill>
                          <a:effectLst/>
                          <a:latin typeface="+mj-lt"/>
                        </a:rPr>
                        <a:t>Stage IV at diagnosis</a:t>
                      </a:r>
                      <a:r>
                        <a:rPr lang="en-US" sz="1400" kern="0">
                          <a:solidFill>
                            <a:srgbClr val="000000"/>
                          </a:solidFill>
                          <a:effectLst/>
                          <a:latin typeface="+mn-lt"/>
                          <a:ea typeface="Times New Roman" panose="02020603050405020304" pitchFamily="18" charset="0"/>
                          <a:cs typeface="Times New Roman" panose="02020603050405020304" pitchFamily="18" charset="0"/>
                        </a:rPr>
                        <a:t>,* n (%)</a:t>
                      </a:r>
                      <a:endParaRPr kumimoji="0" lang="en-US" sz="1400" b="0" i="0" u="none" strike="noStrike" cap="none" normalizeH="0" baseline="0" dirty="0">
                        <a:ln>
                          <a:noFill/>
                        </a:ln>
                        <a:solidFill>
                          <a:schemeClr val="bg2">
                            <a:lumMod val="10000"/>
                          </a:schemeClr>
                        </a:solidFill>
                        <a:effectLst/>
                        <a:latin typeface="+mj-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0" dirty="0">
                          <a:solidFill>
                            <a:srgbClr val="000000"/>
                          </a:solidFill>
                          <a:effectLst/>
                          <a:latin typeface="+mj-lt"/>
                          <a:ea typeface="Times New Roman" panose="02020603050405020304" pitchFamily="18" charset="0"/>
                          <a:cs typeface="Times New Roman" panose="02020603050405020304" pitchFamily="18" charset="0"/>
                        </a:rPr>
                        <a:t>152 (43)</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0" dirty="0">
                          <a:solidFill>
                            <a:srgbClr val="000000"/>
                          </a:solidFill>
                          <a:effectLst/>
                          <a:latin typeface="+mj-lt"/>
                          <a:ea typeface="Times New Roman" panose="02020603050405020304" pitchFamily="18" charset="0"/>
                          <a:cs typeface="Times New Roman" panose="02020603050405020304" pitchFamily="18" charset="0"/>
                        </a:rPr>
                        <a:t>158 (45)</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37029150"/>
                  </a:ext>
                </a:extLst>
              </a:tr>
              <a:tr h="190517">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j-lt"/>
                        </a:rPr>
                        <a:t>No. prior LOT</a:t>
                      </a:r>
                      <a:r>
                        <a:rPr lang="en-US" sz="1400" kern="0">
                          <a:solidFill>
                            <a:srgbClr val="000000"/>
                          </a:solidFill>
                          <a:effectLst/>
                          <a:latin typeface="+mn-lt"/>
                          <a:ea typeface="Times New Roman" panose="02020603050405020304" pitchFamily="18" charset="0"/>
                          <a:cs typeface="Times New Roman" panose="02020603050405020304" pitchFamily="18" charset="0"/>
                        </a:rPr>
                        <a:t>, n (%)</a:t>
                      </a:r>
                      <a:endParaRPr kumimoji="0" lang="en-US" sz="1400" b="0" i="0" u="none" strike="noStrike" cap="none" normalizeH="0" baseline="0" dirty="0">
                        <a:ln>
                          <a:noFill/>
                        </a:ln>
                        <a:solidFill>
                          <a:schemeClr val="bg2">
                            <a:lumMod val="10000"/>
                          </a:schemeClr>
                        </a:solidFill>
                        <a:effectLst/>
                        <a:latin typeface="+mj-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1592635"/>
                  </a:ext>
                </a:extLst>
              </a:tr>
              <a:tr h="190517">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0" dirty="0">
                          <a:solidFill>
                            <a:srgbClr val="000000"/>
                          </a:solidFill>
                          <a:effectLst/>
                          <a:latin typeface="+mj-lt"/>
                          <a:ea typeface="Times New Roman" panose="02020603050405020304" pitchFamily="18" charset="0"/>
                          <a:cs typeface="Times New Roman" panose="02020603050405020304" pitchFamily="18" charset="0"/>
                        </a:rPr>
                        <a:t>0</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0" dirty="0">
                          <a:solidFill>
                            <a:srgbClr val="000000"/>
                          </a:solidFill>
                          <a:effectLst/>
                          <a:latin typeface="+mj-lt"/>
                          <a:ea typeface="Times New Roman" panose="02020603050405020304" pitchFamily="18" charset="0"/>
                          <a:cs typeface="Times New Roman" panose="02020603050405020304" pitchFamily="18" charset="0"/>
                        </a:rPr>
                        <a:t>202 (57)</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0" dirty="0">
                          <a:solidFill>
                            <a:srgbClr val="000000"/>
                          </a:solidFill>
                          <a:effectLst/>
                          <a:latin typeface="+mj-lt"/>
                          <a:ea typeface="Times New Roman" panose="02020603050405020304" pitchFamily="18" charset="0"/>
                          <a:cs typeface="Times New Roman" panose="02020603050405020304" pitchFamily="18" charset="0"/>
                        </a:rPr>
                        <a:t>201 (57)</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28499776"/>
                  </a:ext>
                </a:extLst>
              </a:tr>
              <a:tr h="190517">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0" dirty="0">
                          <a:solidFill>
                            <a:srgbClr val="000000"/>
                          </a:solidFill>
                          <a:effectLst/>
                          <a:latin typeface="+mj-lt"/>
                          <a:ea typeface="Times New Roman" panose="02020603050405020304" pitchFamily="18" charset="0"/>
                          <a:cs typeface="Times New Roman" panose="02020603050405020304" pitchFamily="18" charset="0"/>
                        </a:rPr>
                        <a:t>1</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0" dirty="0">
                          <a:solidFill>
                            <a:srgbClr val="000000"/>
                          </a:solidFill>
                          <a:effectLst/>
                          <a:latin typeface="+mj-lt"/>
                          <a:ea typeface="Times New Roman" panose="02020603050405020304" pitchFamily="18" charset="0"/>
                          <a:cs typeface="Times New Roman" panose="02020603050405020304" pitchFamily="18" charset="0"/>
                        </a:rPr>
                        <a:t>67 (19)</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0" dirty="0">
                          <a:solidFill>
                            <a:srgbClr val="000000"/>
                          </a:solidFill>
                          <a:effectLst/>
                          <a:latin typeface="+mj-lt"/>
                          <a:ea typeface="Times New Roman" panose="02020603050405020304" pitchFamily="18" charset="0"/>
                          <a:cs typeface="Times New Roman" panose="02020603050405020304" pitchFamily="18" charset="0"/>
                        </a:rPr>
                        <a:t>67 (19)</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26887408"/>
                  </a:ext>
                </a:extLst>
              </a:tr>
              <a:tr h="190517">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0" dirty="0">
                          <a:solidFill>
                            <a:srgbClr val="000000"/>
                          </a:solidFill>
                          <a:effectLst/>
                          <a:latin typeface="+mj-lt"/>
                          <a:ea typeface="Times New Roman" panose="02020603050405020304" pitchFamily="18" charset="0"/>
                          <a:cs typeface="Times New Roman" panose="02020603050405020304" pitchFamily="18" charset="0"/>
                        </a:rPr>
                        <a:t>≥2</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0" dirty="0">
                          <a:solidFill>
                            <a:srgbClr val="000000"/>
                          </a:solidFill>
                          <a:effectLst/>
                          <a:latin typeface="+mj-lt"/>
                          <a:ea typeface="Times New Roman" panose="02020603050405020304" pitchFamily="18" charset="0"/>
                          <a:cs typeface="Times New Roman" panose="02020603050405020304" pitchFamily="18" charset="0"/>
                        </a:rPr>
                        <a:t>85 (24)</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0" dirty="0">
                          <a:solidFill>
                            <a:srgbClr val="000000"/>
                          </a:solidFill>
                          <a:effectLst/>
                          <a:latin typeface="+mj-lt"/>
                          <a:ea typeface="Times New Roman" panose="02020603050405020304" pitchFamily="18" charset="0"/>
                          <a:cs typeface="Times New Roman" panose="02020603050405020304" pitchFamily="18" charset="0"/>
                        </a:rPr>
                        <a:t>85 (24)</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25306402"/>
                  </a:ext>
                </a:extLst>
              </a:tr>
              <a:tr h="190517">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j-lt"/>
                        </a:rPr>
                        <a:t>Right-sided tumor</a:t>
                      </a:r>
                      <a:r>
                        <a:rPr lang="en-US" sz="1400" kern="0">
                          <a:solidFill>
                            <a:srgbClr val="000000"/>
                          </a:solidFill>
                          <a:effectLst/>
                          <a:latin typeface="+mn-lt"/>
                          <a:ea typeface="Times New Roman" panose="02020603050405020304" pitchFamily="18" charset="0"/>
                          <a:cs typeface="Times New Roman" panose="02020603050405020304" pitchFamily="18" charset="0"/>
                        </a:rPr>
                        <a:t>, n (%)</a:t>
                      </a:r>
                      <a:endParaRPr kumimoji="0" lang="en-US" sz="1400" b="0" i="0" u="none" strike="noStrike" cap="none" normalizeH="0" baseline="0" dirty="0">
                        <a:ln>
                          <a:noFill/>
                        </a:ln>
                        <a:solidFill>
                          <a:schemeClr val="bg2">
                            <a:lumMod val="10000"/>
                          </a:schemeClr>
                        </a:solidFill>
                        <a:effectLst/>
                        <a:latin typeface="+mj-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0" dirty="0">
                          <a:solidFill>
                            <a:srgbClr val="000000"/>
                          </a:solidFill>
                          <a:effectLst/>
                          <a:latin typeface="+mj-lt"/>
                          <a:ea typeface="Times New Roman" panose="02020603050405020304" pitchFamily="18" charset="0"/>
                          <a:cs typeface="Times New Roman" panose="02020603050405020304" pitchFamily="18" charset="0"/>
                        </a:rPr>
                        <a:t>244 (69)</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0" dirty="0">
                          <a:solidFill>
                            <a:srgbClr val="000000"/>
                          </a:solidFill>
                          <a:effectLst/>
                          <a:latin typeface="+mj-lt"/>
                          <a:ea typeface="Times New Roman" panose="02020603050405020304" pitchFamily="18" charset="0"/>
                          <a:cs typeface="Times New Roman" panose="02020603050405020304" pitchFamily="18" charset="0"/>
                        </a:rPr>
                        <a:t>244 (69)</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37284709"/>
                  </a:ext>
                </a:extLst>
              </a:tr>
              <a:tr h="190517">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j-lt"/>
                        </a:rPr>
                        <a:t>Metastasis sites,</a:t>
                      </a:r>
                      <a:r>
                        <a:rPr kumimoji="0" lang="en-US" sz="1400" b="0" i="0" u="none" strike="noStrike" cap="none" normalizeH="0" baseline="30000">
                          <a:ln>
                            <a:noFill/>
                          </a:ln>
                          <a:solidFill>
                            <a:schemeClr val="bg2">
                              <a:lumMod val="10000"/>
                            </a:schemeClr>
                          </a:solidFill>
                          <a:effectLst/>
                          <a:latin typeface="+mj-lt"/>
                        </a:rPr>
                        <a:t>† </a:t>
                      </a:r>
                      <a:r>
                        <a:rPr kumimoji="0" lang="en-US" sz="1400" b="0" i="0" u="none" strike="noStrike" cap="none" normalizeH="0" baseline="0">
                          <a:ln>
                            <a:noFill/>
                          </a:ln>
                          <a:solidFill>
                            <a:schemeClr val="bg2">
                              <a:lumMod val="10000"/>
                            </a:schemeClr>
                          </a:solidFill>
                          <a:effectLst/>
                          <a:latin typeface="+mj-lt"/>
                        </a:rPr>
                        <a:t>n (%)</a:t>
                      </a:r>
                      <a:endParaRPr kumimoji="0" lang="en-US" sz="1400" b="0" i="0" u="none" strike="noStrike" cap="none" normalizeH="0" baseline="0" dirty="0">
                        <a:ln>
                          <a:noFill/>
                        </a:ln>
                        <a:solidFill>
                          <a:schemeClr val="bg2">
                            <a:lumMod val="10000"/>
                          </a:schemeClr>
                        </a:solidFill>
                        <a:effectLst/>
                        <a:latin typeface="+mj-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79511645"/>
                  </a:ext>
                </a:extLst>
              </a:tr>
              <a:tr h="190517">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0" dirty="0">
                          <a:solidFill>
                            <a:srgbClr val="000000"/>
                          </a:solidFill>
                          <a:effectLst/>
                          <a:latin typeface="+mj-lt"/>
                          <a:ea typeface="Times New Roman" panose="02020603050405020304" pitchFamily="18" charset="0"/>
                          <a:cs typeface="Times New Roman" panose="02020603050405020304" pitchFamily="18" charset="0"/>
                        </a:rPr>
                        <a:t>Liver</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0" dirty="0">
                          <a:solidFill>
                            <a:srgbClr val="000000"/>
                          </a:solidFill>
                          <a:effectLst/>
                          <a:latin typeface="+mj-lt"/>
                          <a:ea typeface="Times New Roman" panose="02020603050405020304" pitchFamily="18" charset="0"/>
                          <a:cs typeface="Times New Roman" panose="02020603050405020304" pitchFamily="18" charset="0"/>
                        </a:rPr>
                        <a:t>140 (40)</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0" dirty="0">
                          <a:solidFill>
                            <a:srgbClr val="000000"/>
                          </a:solidFill>
                          <a:effectLst/>
                          <a:latin typeface="+mj-lt"/>
                          <a:ea typeface="Times New Roman" panose="02020603050405020304" pitchFamily="18" charset="0"/>
                          <a:cs typeface="Times New Roman" panose="02020603050405020304" pitchFamily="18" charset="0"/>
                        </a:rPr>
                        <a:t>149 (42)</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08128110"/>
                  </a:ext>
                </a:extLst>
              </a:tr>
              <a:tr h="190517">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0" dirty="0">
                          <a:solidFill>
                            <a:srgbClr val="000000"/>
                          </a:solidFill>
                          <a:effectLst/>
                          <a:latin typeface="+mj-lt"/>
                          <a:ea typeface="Times New Roman" panose="02020603050405020304" pitchFamily="18" charset="0"/>
                          <a:cs typeface="Times New Roman" panose="02020603050405020304" pitchFamily="18" charset="0"/>
                        </a:rPr>
                        <a:t>Peritoneum</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0" dirty="0">
                          <a:solidFill>
                            <a:srgbClr val="000000"/>
                          </a:solidFill>
                          <a:effectLst/>
                          <a:latin typeface="+mj-lt"/>
                          <a:ea typeface="Times New Roman" panose="02020603050405020304" pitchFamily="18" charset="0"/>
                          <a:cs typeface="Times New Roman" panose="02020603050405020304" pitchFamily="18" charset="0"/>
                        </a:rPr>
                        <a:t>143 (40)</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0" dirty="0">
                          <a:solidFill>
                            <a:srgbClr val="000000"/>
                          </a:solidFill>
                          <a:effectLst/>
                          <a:latin typeface="+mj-lt"/>
                          <a:ea typeface="Times New Roman" panose="02020603050405020304" pitchFamily="18" charset="0"/>
                          <a:cs typeface="Times New Roman" panose="02020603050405020304" pitchFamily="18" charset="0"/>
                        </a:rPr>
                        <a:t>126 (36)</a:t>
                      </a:r>
                      <a:endParaRPr lang="en-US" sz="1400" kern="100" dirty="0">
                        <a:effectLst/>
                        <a:latin typeface="+mj-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76138939"/>
                  </a:ext>
                </a:extLst>
              </a:tr>
            </a:tbl>
          </a:graphicData>
        </a:graphic>
      </p:graphicFrame>
      <p:graphicFrame>
        <p:nvGraphicFramePr>
          <p:cNvPr id="10" name="Group 3">
            <a:extLst>
              <a:ext uri="{FF2B5EF4-FFF2-40B4-BE49-F238E27FC236}">
                <a16:creationId xmlns:a16="http://schemas.microsoft.com/office/drawing/2014/main" id="{002FC904-7665-DAE5-E696-23BB723F2CE4}"/>
              </a:ext>
            </a:extLst>
          </p:cNvPr>
          <p:cNvGraphicFramePr>
            <a:graphicFrameLocks/>
          </p:cNvGraphicFramePr>
          <p:nvPr>
            <p:extLst>
              <p:ext uri="{D42A27DB-BD31-4B8C-83A1-F6EECF244321}">
                <p14:modId xmlns:p14="http://schemas.microsoft.com/office/powerpoint/2010/main" val="260752210"/>
              </p:ext>
            </p:extLst>
          </p:nvPr>
        </p:nvGraphicFramePr>
        <p:xfrm>
          <a:off x="5806234" y="819582"/>
          <a:ext cx="5986610" cy="5117592"/>
        </p:xfrm>
        <a:graphic>
          <a:graphicData uri="http://schemas.openxmlformats.org/drawingml/2006/table">
            <a:tbl>
              <a:tblPr/>
              <a:tblGrid>
                <a:gridCol w="3114658">
                  <a:extLst>
                    <a:ext uri="{9D8B030D-6E8A-4147-A177-3AD203B41FA5}">
                      <a16:colId xmlns:a16="http://schemas.microsoft.com/office/drawing/2014/main" val="20001"/>
                    </a:ext>
                  </a:extLst>
                </a:gridCol>
                <a:gridCol w="1435976">
                  <a:extLst>
                    <a:ext uri="{9D8B030D-6E8A-4147-A177-3AD203B41FA5}">
                      <a16:colId xmlns:a16="http://schemas.microsoft.com/office/drawing/2014/main" val="2885085526"/>
                    </a:ext>
                  </a:extLst>
                </a:gridCol>
                <a:gridCol w="1435976">
                  <a:extLst>
                    <a:ext uri="{9D8B030D-6E8A-4147-A177-3AD203B41FA5}">
                      <a16:colId xmlns:a16="http://schemas.microsoft.com/office/drawing/2014/main" val="20002"/>
                    </a:ext>
                  </a:extLst>
                </a:gridCol>
              </a:tblGrid>
              <a:tr h="4165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Characteristic, 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n-lt"/>
                        </a:rPr>
                        <a:t>Nivo + Ipi</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n-lt"/>
                        </a:rPr>
                        <a:t>(n = 354)</a:t>
                      </a:r>
                      <a:endParaRPr kumimoji="0" lang="en-US" sz="1400" b="1" i="0" u="none" strike="noStrike" cap="none" normalizeH="0" baseline="0" dirty="0">
                        <a:ln>
                          <a:noFill/>
                        </a:ln>
                        <a:solidFill>
                          <a:schemeClr val="tx1"/>
                        </a:solidFill>
                        <a:effectLst/>
                        <a:latin typeface="+mn-lt"/>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n-lt"/>
                        </a:rPr>
                        <a:t>Nivo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n-lt"/>
                        </a:rPr>
                        <a:t>(n = 353)</a:t>
                      </a:r>
                      <a:endParaRPr kumimoji="0" lang="en-US" sz="1400" b="1" i="0" u="none" strike="noStrike" cap="none" normalizeH="0" baseline="0" dirty="0">
                        <a:ln>
                          <a:noFill/>
                        </a:ln>
                        <a:solidFill>
                          <a:schemeClr val="tx1"/>
                        </a:solidFill>
                        <a:effectLst/>
                        <a:latin typeface="+mn-lt"/>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2787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Centrally confirmed MSI-H/dMMR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98853089"/>
                  </a:ext>
                </a:extLst>
              </a:tr>
              <a:tr h="227871">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0" dirty="0">
                          <a:solidFill>
                            <a:srgbClr val="000000"/>
                          </a:solidFill>
                          <a:effectLst/>
                          <a:latin typeface="+mn-lt"/>
                          <a:ea typeface="Times New Roman" panose="02020603050405020304" pitchFamily="18" charset="0"/>
                          <a:cs typeface="Times New Roman" panose="02020603050405020304" pitchFamily="18" charset="0"/>
                        </a:rPr>
                        <a:t>Yes</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0" dirty="0">
                          <a:solidFill>
                            <a:srgbClr val="000000"/>
                          </a:solidFill>
                          <a:effectLst/>
                          <a:latin typeface="+mn-lt"/>
                          <a:ea typeface="Times New Roman" panose="02020603050405020304" pitchFamily="18" charset="0"/>
                          <a:cs typeface="Times New Roman" panose="02020603050405020304" pitchFamily="18" charset="0"/>
                        </a:rPr>
                        <a:t> 296 (84)</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0" dirty="0">
                          <a:solidFill>
                            <a:srgbClr val="000000"/>
                          </a:solidFill>
                          <a:effectLst/>
                          <a:latin typeface="+mn-lt"/>
                          <a:ea typeface="Times New Roman" panose="02020603050405020304" pitchFamily="18" charset="0"/>
                          <a:cs typeface="Times New Roman" panose="02020603050405020304" pitchFamily="18" charset="0"/>
                        </a:rPr>
                        <a:t> 286 (81)</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04478042"/>
                  </a:ext>
                </a:extLst>
              </a:tr>
              <a:tr h="227871">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0" dirty="0">
                          <a:solidFill>
                            <a:srgbClr val="000000"/>
                          </a:solidFill>
                          <a:effectLst/>
                          <a:latin typeface="+mn-lt"/>
                          <a:ea typeface="Times New Roman" panose="02020603050405020304" pitchFamily="18" charset="0"/>
                          <a:cs typeface="Times New Roman" panose="02020603050405020304" pitchFamily="18" charset="0"/>
                        </a:rPr>
                        <a:t>No</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0" dirty="0">
                          <a:solidFill>
                            <a:srgbClr val="000000"/>
                          </a:solidFill>
                          <a:effectLst/>
                          <a:latin typeface="+mn-lt"/>
                          <a:ea typeface="Times New Roman" panose="02020603050405020304" pitchFamily="18" charset="0"/>
                          <a:cs typeface="Times New Roman" panose="02020603050405020304" pitchFamily="18" charset="0"/>
                        </a:rPr>
                        <a:t> 58 (16)</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0" dirty="0">
                          <a:solidFill>
                            <a:srgbClr val="000000"/>
                          </a:solidFill>
                          <a:effectLst/>
                          <a:latin typeface="+mn-lt"/>
                          <a:ea typeface="Times New Roman" panose="02020603050405020304" pitchFamily="18" charset="0"/>
                          <a:cs typeface="Times New Roman" panose="02020603050405020304" pitchFamily="18" charset="0"/>
                        </a:rPr>
                        <a:t> 67 (19)</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98518603"/>
                  </a:ext>
                </a:extLst>
              </a:tr>
              <a:tr h="245022">
                <a:tc>
                  <a:txBody>
                    <a:bodyPr/>
                    <a:lstStyle/>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lang="en-US" sz="1400" kern="0" dirty="0">
                          <a:solidFill>
                            <a:srgbClr val="000000"/>
                          </a:solidFill>
                          <a:effectLst/>
                          <a:latin typeface="+mn-lt"/>
                          <a:ea typeface="Times New Roman" panose="02020603050405020304" pitchFamily="18" charset="0"/>
                          <a:cs typeface="Times New Roman" panose="02020603050405020304" pitchFamily="18" charset="0"/>
                        </a:rPr>
                        <a:t>MSS and pMMR</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0" dirty="0">
                          <a:solidFill>
                            <a:srgbClr val="000000"/>
                          </a:solidFill>
                          <a:effectLst/>
                          <a:latin typeface="+mn-lt"/>
                          <a:ea typeface="Times New Roman" panose="02020603050405020304" pitchFamily="18" charset="0"/>
                          <a:cs typeface="Times New Roman" panose="02020603050405020304" pitchFamily="18" charset="0"/>
                        </a:rPr>
                        <a:t> 41 (12)</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0" dirty="0">
                          <a:solidFill>
                            <a:srgbClr val="000000"/>
                          </a:solidFill>
                          <a:effectLst/>
                          <a:latin typeface="+mn-lt"/>
                          <a:ea typeface="Times New Roman" panose="02020603050405020304" pitchFamily="18" charset="0"/>
                          <a:cs typeface="Times New Roman" panose="02020603050405020304" pitchFamily="18" charset="0"/>
                        </a:rPr>
                        <a:t> 40 (11)</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00324180"/>
                  </a:ext>
                </a:extLst>
              </a:tr>
              <a:tr h="245022">
                <a:tc>
                  <a:txBody>
                    <a:bodyPr/>
                    <a:lstStyle/>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lang="en-US" sz="1400" kern="0" dirty="0">
                          <a:solidFill>
                            <a:srgbClr val="000000"/>
                          </a:solidFill>
                          <a:effectLst/>
                          <a:latin typeface="+mn-lt"/>
                          <a:ea typeface="Times New Roman" panose="02020603050405020304" pitchFamily="18" charset="0"/>
                          <a:cs typeface="Times New Roman" panose="02020603050405020304" pitchFamily="18" charset="0"/>
                        </a:rPr>
                        <a:t>MSS or pMMR</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0" dirty="0">
                          <a:solidFill>
                            <a:srgbClr val="000000"/>
                          </a:solidFill>
                          <a:effectLst/>
                          <a:latin typeface="+mn-lt"/>
                          <a:ea typeface="Times New Roman" panose="02020603050405020304" pitchFamily="18" charset="0"/>
                          <a:cs typeface="Times New Roman" panose="02020603050405020304" pitchFamily="18" charset="0"/>
                        </a:rPr>
                        <a:t> 8 (2)</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0" dirty="0">
                          <a:solidFill>
                            <a:srgbClr val="000000"/>
                          </a:solidFill>
                          <a:effectLst/>
                          <a:latin typeface="+mn-lt"/>
                          <a:ea typeface="Times New Roman" panose="02020603050405020304" pitchFamily="18" charset="0"/>
                          <a:cs typeface="Times New Roman" panose="02020603050405020304" pitchFamily="18" charset="0"/>
                        </a:rPr>
                        <a:t> 10 (3)</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75621729"/>
                  </a:ext>
                </a:extLst>
              </a:tr>
              <a:tr h="245022">
                <a:tc>
                  <a:txBody>
                    <a:bodyPr/>
                    <a:lstStyle/>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lang="en-US" sz="1400" kern="0" dirty="0">
                          <a:solidFill>
                            <a:srgbClr val="000000"/>
                          </a:solidFill>
                          <a:effectLst/>
                          <a:latin typeface="+mn-lt"/>
                          <a:ea typeface="Times New Roman" panose="02020603050405020304" pitchFamily="18" charset="0"/>
                          <a:cs typeface="Times New Roman" panose="02020603050405020304" pitchFamily="18" charset="0"/>
                        </a:rPr>
                        <a:t>Not available</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0" dirty="0">
                          <a:solidFill>
                            <a:srgbClr val="000000"/>
                          </a:solidFill>
                          <a:effectLst/>
                          <a:latin typeface="+mn-lt"/>
                          <a:ea typeface="Times New Roman" panose="02020603050405020304" pitchFamily="18" charset="0"/>
                          <a:cs typeface="Times New Roman" panose="02020603050405020304" pitchFamily="18" charset="0"/>
                        </a:rPr>
                        <a:t> 9 (3)</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0" dirty="0">
                          <a:solidFill>
                            <a:srgbClr val="000000"/>
                          </a:solidFill>
                          <a:effectLst/>
                          <a:latin typeface="+mn-lt"/>
                          <a:ea typeface="Times New Roman" panose="02020603050405020304" pitchFamily="18" charset="0"/>
                          <a:cs typeface="Times New Roman" panose="02020603050405020304" pitchFamily="18" charset="0"/>
                        </a:rPr>
                        <a:t> 17 (5)</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66762685"/>
                  </a:ext>
                </a:extLst>
              </a:tr>
              <a:tr h="22787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Tumor cell PD-L1 </a:t>
                      </a:r>
                      <a:r>
                        <a:rPr lang="en-US" sz="1400" kern="0" dirty="0">
                          <a:solidFill>
                            <a:srgbClr val="000000"/>
                          </a:solidFill>
                          <a:effectLst/>
                          <a:latin typeface="+mn-lt"/>
                          <a:ea typeface="Times New Roman" panose="02020603050405020304" pitchFamily="18" charset="0"/>
                          <a:cs typeface="Times New Roman" panose="02020603050405020304" pitchFamily="18" charset="0"/>
                        </a:rPr>
                        <a:t>&lt;1%/≥1%</a:t>
                      </a:r>
                      <a:r>
                        <a:rPr lang="en-US" sz="1400" b="0" baseline="30000" dirty="0">
                          <a:solidFill>
                            <a:schemeClr val="bg1"/>
                          </a:solidFill>
                          <a:latin typeface="+mn-lt"/>
                        </a:rPr>
                        <a:t>‡</a:t>
                      </a:r>
                      <a:endParaRPr kumimoji="0" lang="en-US" sz="1400" b="0" i="0" u="none" strike="noStrike" cap="none" normalizeH="0" baseline="0" dirty="0">
                        <a:ln>
                          <a:noFill/>
                        </a:ln>
                        <a:solidFill>
                          <a:schemeClr val="bg2">
                            <a:lumMod val="10000"/>
                          </a:schemeClr>
                        </a:solidFill>
                        <a:effectLst/>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0" dirty="0">
                          <a:solidFill>
                            <a:srgbClr val="000000"/>
                          </a:solidFill>
                          <a:effectLst/>
                          <a:latin typeface="+mn-lt"/>
                          <a:ea typeface="Times New Roman" panose="02020603050405020304" pitchFamily="18" charset="0"/>
                          <a:cs typeface="Times New Roman" panose="02020603050405020304" pitchFamily="18" charset="0"/>
                        </a:rPr>
                        <a:t>255 (72)/74 (21)</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90000"/>
                        </a:lnSpc>
                        <a:spcBef>
                          <a:spcPts val="0"/>
                        </a:spcBef>
                        <a:spcAft>
                          <a:spcPts val="800"/>
                        </a:spcAft>
                        <a:buClrTx/>
                        <a:buSzTx/>
                        <a:buFontTx/>
                        <a:buNone/>
                        <a:tabLst/>
                        <a:defRPr/>
                      </a:pPr>
                      <a:r>
                        <a:rPr lang="en-US" sz="1400" kern="0" dirty="0">
                          <a:solidFill>
                            <a:srgbClr val="000000"/>
                          </a:solidFill>
                          <a:effectLst/>
                          <a:latin typeface="+mn-lt"/>
                          <a:ea typeface="Times New Roman" panose="02020603050405020304" pitchFamily="18" charset="0"/>
                          <a:cs typeface="Times New Roman" panose="02020603050405020304" pitchFamily="18" charset="0"/>
                        </a:rPr>
                        <a:t> 264 (75)/63 (18)</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31936651"/>
                  </a:ext>
                </a:extLst>
              </a:tr>
              <a:tr h="22787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mn-lt"/>
                        </a:rPr>
                        <a:t>BRAF, KRAS, NRAS </a:t>
                      </a:r>
                      <a:r>
                        <a:rPr kumimoji="0" lang="en-US" sz="1400" b="0" i="0" u="none" strike="noStrike" cap="none" normalizeH="0" baseline="0" dirty="0">
                          <a:ln>
                            <a:noFill/>
                          </a:ln>
                          <a:solidFill>
                            <a:schemeClr val="bg2">
                              <a:lumMod val="10000"/>
                            </a:schemeClr>
                          </a:solidFill>
                          <a:effectLst/>
                          <a:latin typeface="+mn-lt"/>
                        </a:rPr>
                        <a:t>mutation status</a:t>
                      </a:r>
                      <a:r>
                        <a:rPr lang="en-US" sz="1400" b="0" baseline="30000" dirty="0">
                          <a:solidFill>
                            <a:schemeClr val="bg1"/>
                          </a:solidFill>
                          <a:latin typeface="+mn-lt"/>
                        </a:rPr>
                        <a:t>§</a:t>
                      </a:r>
                      <a:endParaRPr kumimoji="0" lang="en-US" sz="1400" b="0" i="0" u="none" strike="noStrike" cap="none" normalizeH="0" baseline="0" dirty="0">
                        <a:ln>
                          <a:noFill/>
                        </a:ln>
                        <a:solidFill>
                          <a:schemeClr val="bg2">
                            <a:lumMod val="10000"/>
                          </a:schemeClr>
                        </a:solidFill>
                        <a:effectLst/>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4410913"/>
                  </a:ext>
                </a:extLst>
              </a:tr>
              <a:tr h="227871">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i="0" kern="0" dirty="0">
                          <a:solidFill>
                            <a:srgbClr val="000000"/>
                          </a:solidFill>
                          <a:effectLst/>
                          <a:latin typeface="+mn-lt"/>
                          <a:ea typeface="Times New Roman" panose="02020603050405020304" pitchFamily="18" charset="0"/>
                          <a:cs typeface="Times New Roman" panose="02020603050405020304" pitchFamily="18" charset="0"/>
                        </a:rPr>
                        <a:t>All</a:t>
                      </a:r>
                      <a:r>
                        <a:rPr lang="en-US" sz="1400" i="1" kern="0" dirty="0">
                          <a:solidFill>
                            <a:srgbClr val="000000"/>
                          </a:solidFill>
                          <a:effectLst/>
                          <a:latin typeface="+mn-lt"/>
                          <a:ea typeface="Times New Roman" panose="02020603050405020304" pitchFamily="18" charset="0"/>
                          <a:cs typeface="Times New Roman" panose="02020603050405020304" pitchFamily="18" charset="0"/>
                        </a:rPr>
                        <a:t> </a:t>
                      </a:r>
                      <a:r>
                        <a:rPr lang="en-US" sz="1400" kern="0" dirty="0">
                          <a:solidFill>
                            <a:srgbClr val="000000"/>
                          </a:solidFill>
                          <a:effectLst/>
                          <a:latin typeface="+mn-lt"/>
                          <a:ea typeface="Times New Roman" panose="02020603050405020304" pitchFamily="18" charset="0"/>
                          <a:cs typeface="Times New Roman" panose="02020603050405020304" pitchFamily="18" charset="0"/>
                        </a:rPr>
                        <a:t>wild type</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0" dirty="0">
                          <a:solidFill>
                            <a:srgbClr val="000000"/>
                          </a:solidFill>
                          <a:effectLst/>
                          <a:latin typeface="+mn-lt"/>
                          <a:ea typeface="Times New Roman" panose="02020603050405020304" pitchFamily="18" charset="0"/>
                          <a:cs typeface="Times New Roman" panose="02020603050405020304" pitchFamily="18" charset="0"/>
                        </a:rPr>
                        <a:t> 83 (23)</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0" dirty="0">
                          <a:solidFill>
                            <a:srgbClr val="000000"/>
                          </a:solidFill>
                          <a:effectLst/>
                          <a:latin typeface="+mn-lt"/>
                          <a:ea typeface="Times New Roman" panose="02020603050405020304" pitchFamily="18" charset="0"/>
                          <a:cs typeface="Times New Roman" panose="02020603050405020304" pitchFamily="18" charset="0"/>
                        </a:rPr>
                        <a:t> 103 (29)</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21459637"/>
                  </a:ext>
                </a:extLst>
              </a:tr>
              <a:tr h="227871">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i="1" kern="0" dirty="0">
                          <a:solidFill>
                            <a:srgbClr val="000000"/>
                          </a:solidFill>
                          <a:effectLst/>
                          <a:latin typeface="+mn-lt"/>
                          <a:ea typeface="Times New Roman" panose="02020603050405020304" pitchFamily="18" charset="0"/>
                          <a:cs typeface="Times New Roman" panose="02020603050405020304" pitchFamily="18" charset="0"/>
                        </a:rPr>
                        <a:t>BRAF</a:t>
                      </a:r>
                      <a:r>
                        <a:rPr lang="en-US" sz="1400" kern="0" dirty="0">
                          <a:solidFill>
                            <a:srgbClr val="000000"/>
                          </a:solidFill>
                          <a:effectLst/>
                          <a:latin typeface="+mn-lt"/>
                          <a:ea typeface="Times New Roman" panose="02020603050405020304" pitchFamily="18" charset="0"/>
                          <a:cs typeface="Times New Roman" panose="02020603050405020304" pitchFamily="18" charset="0"/>
                        </a:rPr>
                        <a:t> mutant</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0" dirty="0">
                          <a:solidFill>
                            <a:srgbClr val="000000"/>
                          </a:solidFill>
                          <a:effectLst/>
                          <a:latin typeface="+mn-lt"/>
                          <a:ea typeface="Times New Roman" panose="02020603050405020304" pitchFamily="18" charset="0"/>
                          <a:cs typeface="Times New Roman" panose="02020603050405020304" pitchFamily="18" charset="0"/>
                        </a:rPr>
                        <a:t> 106 (30)</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0" dirty="0">
                          <a:solidFill>
                            <a:srgbClr val="000000"/>
                          </a:solidFill>
                          <a:effectLst/>
                          <a:latin typeface="+mn-lt"/>
                          <a:ea typeface="Times New Roman" panose="02020603050405020304" pitchFamily="18" charset="0"/>
                          <a:cs typeface="Times New Roman" panose="02020603050405020304" pitchFamily="18" charset="0"/>
                        </a:rPr>
                        <a:t> 85 (24)</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19233326"/>
                  </a:ext>
                </a:extLst>
              </a:tr>
              <a:tr h="227871">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i="1" kern="0" dirty="0">
                          <a:solidFill>
                            <a:srgbClr val="000000"/>
                          </a:solidFill>
                          <a:effectLst/>
                          <a:latin typeface="+mn-lt"/>
                          <a:ea typeface="Times New Roman" panose="02020603050405020304" pitchFamily="18" charset="0"/>
                          <a:cs typeface="Times New Roman" panose="02020603050405020304" pitchFamily="18" charset="0"/>
                        </a:rPr>
                        <a:t>KRAS</a:t>
                      </a:r>
                      <a:r>
                        <a:rPr lang="en-US" sz="1400" kern="0" dirty="0">
                          <a:solidFill>
                            <a:srgbClr val="000000"/>
                          </a:solidFill>
                          <a:effectLst/>
                          <a:latin typeface="+mn-lt"/>
                          <a:ea typeface="Times New Roman" panose="02020603050405020304" pitchFamily="18" charset="0"/>
                          <a:cs typeface="Times New Roman" panose="02020603050405020304" pitchFamily="18" charset="0"/>
                        </a:rPr>
                        <a:t> or </a:t>
                      </a:r>
                      <a:r>
                        <a:rPr lang="en-US" sz="1400" i="1" kern="0" dirty="0">
                          <a:solidFill>
                            <a:srgbClr val="000000"/>
                          </a:solidFill>
                          <a:effectLst/>
                          <a:latin typeface="+mn-lt"/>
                          <a:ea typeface="Times New Roman" panose="02020603050405020304" pitchFamily="18" charset="0"/>
                          <a:cs typeface="Times New Roman" panose="02020603050405020304" pitchFamily="18" charset="0"/>
                        </a:rPr>
                        <a:t>NRAS</a:t>
                      </a:r>
                      <a:r>
                        <a:rPr lang="en-US" sz="1400" kern="0" dirty="0">
                          <a:solidFill>
                            <a:srgbClr val="000000"/>
                          </a:solidFill>
                          <a:effectLst/>
                          <a:latin typeface="+mn-lt"/>
                          <a:ea typeface="Times New Roman" panose="02020603050405020304" pitchFamily="18" charset="0"/>
                          <a:cs typeface="Times New Roman" panose="02020603050405020304" pitchFamily="18" charset="0"/>
                        </a:rPr>
                        <a:t> mutant</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0" dirty="0">
                          <a:solidFill>
                            <a:srgbClr val="000000"/>
                          </a:solidFill>
                          <a:effectLst/>
                          <a:latin typeface="+mn-lt"/>
                          <a:ea typeface="Times New Roman" panose="02020603050405020304" pitchFamily="18" charset="0"/>
                          <a:cs typeface="Times New Roman" panose="02020603050405020304" pitchFamily="18" charset="0"/>
                        </a:rPr>
                        <a:t> 83 (23)</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0" dirty="0">
                          <a:solidFill>
                            <a:srgbClr val="000000"/>
                          </a:solidFill>
                          <a:effectLst/>
                          <a:latin typeface="+mn-lt"/>
                          <a:ea typeface="Times New Roman" panose="02020603050405020304" pitchFamily="18" charset="0"/>
                          <a:cs typeface="Times New Roman" panose="02020603050405020304" pitchFamily="18" charset="0"/>
                        </a:rPr>
                        <a:t> 89 (25)</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80526582"/>
                  </a:ext>
                </a:extLst>
              </a:tr>
              <a:tr h="227871">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0" dirty="0">
                          <a:solidFill>
                            <a:srgbClr val="000000"/>
                          </a:solidFill>
                          <a:effectLst/>
                          <a:latin typeface="+mn-lt"/>
                          <a:ea typeface="Times New Roman" panose="02020603050405020304" pitchFamily="18" charset="0"/>
                          <a:cs typeface="Times New Roman" panose="02020603050405020304" pitchFamily="18" charset="0"/>
                        </a:rPr>
                        <a:t>Unknown</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0" dirty="0">
                          <a:solidFill>
                            <a:srgbClr val="000000"/>
                          </a:solidFill>
                          <a:effectLst/>
                          <a:latin typeface="+mn-lt"/>
                          <a:ea typeface="Times New Roman" panose="02020603050405020304" pitchFamily="18" charset="0"/>
                          <a:cs typeface="Times New Roman" panose="02020603050405020304" pitchFamily="18" charset="0"/>
                        </a:rPr>
                        <a:t> 73 (21)</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0" dirty="0">
                          <a:solidFill>
                            <a:srgbClr val="000000"/>
                          </a:solidFill>
                          <a:effectLst/>
                          <a:latin typeface="+mn-lt"/>
                          <a:ea typeface="Times New Roman" panose="02020603050405020304" pitchFamily="18" charset="0"/>
                          <a:cs typeface="Times New Roman" panose="02020603050405020304" pitchFamily="18" charset="0"/>
                        </a:rPr>
                        <a:t> 74 (21)</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28536457"/>
                  </a:ext>
                </a:extLst>
              </a:tr>
              <a:tr h="22787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Clinical history of Lynch syndrome</a:t>
                      </a:r>
                      <a:r>
                        <a:rPr lang="en-US" sz="1400" b="0" baseline="30000" dirty="0">
                          <a:solidFill>
                            <a:schemeClr val="bg1"/>
                          </a:solidFill>
                          <a:latin typeface="+mn-lt"/>
                        </a:rPr>
                        <a:t>║</a:t>
                      </a:r>
                      <a:endParaRPr kumimoji="0" lang="en-US" sz="1400" b="0" i="0" u="none" strike="noStrike" cap="none" normalizeH="0" baseline="0" dirty="0">
                        <a:ln>
                          <a:noFill/>
                        </a:ln>
                        <a:solidFill>
                          <a:schemeClr val="bg2">
                            <a:lumMod val="10000"/>
                          </a:schemeClr>
                        </a:solidFill>
                        <a:effectLst/>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60711787"/>
                  </a:ext>
                </a:extLst>
              </a:tr>
              <a:tr h="227871">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0" dirty="0">
                          <a:solidFill>
                            <a:srgbClr val="000000"/>
                          </a:solidFill>
                          <a:effectLst/>
                          <a:latin typeface="+mn-lt"/>
                          <a:ea typeface="Times New Roman" panose="02020603050405020304" pitchFamily="18" charset="0"/>
                          <a:cs typeface="Times New Roman" panose="02020603050405020304" pitchFamily="18" charset="0"/>
                        </a:rPr>
                        <a:t>Yes</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0" dirty="0">
                          <a:solidFill>
                            <a:srgbClr val="000000"/>
                          </a:solidFill>
                          <a:effectLst/>
                          <a:latin typeface="+mn-lt"/>
                          <a:ea typeface="Times New Roman" panose="02020603050405020304" pitchFamily="18" charset="0"/>
                          <a:cs typeface="Times New Roman" panose="02020603050405020304" pitchFamily="18" charset="0"/>
                        </a:rPr>
                        <a:t> 48 (14)</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0" dirty="0">
                          <a:solidFill>
                            <a:srgbClr val="000000"/>
                          </a:solidFill>
                          <a:effectLst/>
                          <a:latin typeface="+mn-lt"/>
                          <a:ea typeface="Times New Roman" panose="02020603050405020304" pitchFamily="18" charset="0"/>
                          <a:cs typeface="Times New Roman" panose="02020603050405020304" pitchFamily="18" charset="0"/>
                        </a:rPr>
                        <a:t> 49 (14)</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64290"/>
                  </a:ext>
                </a:extLst>
              </a:tr>
              <a:tr h="227871">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0" dirty="0">
                          <a:solidFill>
                            <a:srgbClr val="000000"/>
                          </a:solidFill>
                          <a:effectLst/>
                          <a:latin typeface="+mn-lt"/>
                          <a:ea typeface="Times New Roman" panose="02020603050405020304" pitchFamily="18" charset="0"/>
                          <a:cs typeface="Times New Roman" panose="02020603050405020304" pitchFamily="18" charset="0"/>
                        </a:rPr>
                        <a:t>No</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0" dirty="0">
                          <a:solidFill>
                            <a:srgbClr val="000000"/>
                          </a:solidFill>
                          <a:effectLst/>
                          <a:latin typeface="+mn-lt"/>
                          <a:ea typeface="Times New Roman" panose="02020603050405020304" pitchFamily="18" charset="0"/>
                          <a:cs typeface="Times New Roman" panose="02020603050405020304" pitchFamily="18" charset="0"/>
                        </a:rPr>
                        <a:t> 217 (61)</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0" dirty="0">
                          <a:solidFill>
                            <a:srgbClr val="000000"/>
                          </a:solidFill>
                          <a:effectLst/>
                          <a:latin typeface="+mn-lt"/>
                          <a:ea typeface="Times New Roman" panose="02020603050405020304" pitchFamily="18" charset="0"/>
                          <a:cs typeface="Times New Roman" panose="02020603050405020304" pitchFamily="18" charset="0"/>
                        </a:rPr>
                        <a:t> 207 (59)</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67206051"/>
                  </a:ext>
                </a:extLst>
              </a:tr>
              <a:tr h="227871">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0" dirty="0">
                          <a:solidFill>
                            <a:srgbClr val="000000"/>
                          </a:solidFill>
                          <a:effectLst/>
                          <a:latin typeface="+mn-lt"/>
                          <a:ea typeface="Times New Roman" panose="02020603050405020304" pitchFamily="18" charset="0"/>
                          <a:cs typeface="Times New Roman" panose="02020603050405020304" pitchFamily="18" charset="0"/>
                        </a:rPr>
                        <a:t>Unknown</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0" dirty="0">
                          <a:solidFill>
                            <a:srgbClr val="000000"/>
                          </a:solidFill>
                          <a:effectLst/>
                          <a:latin typeface="+mn-lt"/>
                          <a:ea typeface="Times New Roman" panose="02020603050405020304" pitchFamily="18" charset="0"/>
                          <a:cs typeface="Times New Roman" panose="02020603050405020304" pitchFamily="18" charset="0"/>
                        </a:rPr>
                        <a:t> 86 (24)</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0" dirty="0">
                          <a:solidFill>
                            <a:srgbClr val="000000"/>
                          </a:solidFill>
                          <a:effectLst/>
                          <a:latin typeface="+mn-lt"/>
                          <a:ea typeface="Times New Roman" panose="02020603050405020304" pitchFamily="18" charset="0"/>
                          <a:cs typeface="Times New Roman" panose="02020603050405020304" pitchFamily="18" charset="0"/>
                        </a:rPr>
                        <a:t> 91 (26)</a:t>
                      </a:r>
                      <a:endParaRPr lang="en-US" sz="1400" kern="100" dirty="0">
                        <a:effectLst/>
                        <a:latin typeface="+mn-lt"/>
                        <a:ea typeface="Aptos" panose="020B000402020202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70486559"/>
                  </a:ext>
                </a:extLst>
              </a:tr>
            </a:tbl>
          </a:graphicData>
        </a:graphic>
      </p:graphicFrame>
      <p:sp>
        <p:nvSpPr>
          <p:cNvPr id="13" name="TextBox 12">
            <a:extLst>
              <a:ext uri="{FF2B5EF4-FFF2-40B4-BE49-F238E27FC236}">
                <a16:creationId xmlns:a16="http://schemas.microsoft.com/office/drawing/2014/main" id="{12250394-7017-192D-9F5B-BAFBDA270364}"/>
              </a:ext>
            </a:extLst>
          </p:cNvPr>
          <p:cNvSpPr txBox="1"/>
          <p:nvPr/>
        </p:nvSpPr>
        <p:spPr bwMode="auto">
          <a:xfrm>
            <a:off x="414339" y="6029448"/>
            <a:ext cx="11598154"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*NR: Nivo + Ipi, n =2; Nivo, n = 1.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Per BICR; patients could have ≥1 site of metastasis; sites of metastases not reported: Nivo + Ipi, n = 3; Nivo, n = 2.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Values rounded; tumor cell PD-L1 expression indeterminate/NE/NA: Nivo + Ipi, n = 25; Nivo, n = 26. </a:t>
            </a:r>
            <a:r>
              <a:rPr lang="en-US" sz="1200" b="0" baseline="30000" dirty="0">
                <a:solidFill>
                  <a:schemeClr val="bg1"/>
                </a:solidFill>
                <a:latin typeface="Calibri" panose="020F0502020204030204" pitchFamily="34" charset="0"/>
              </a:rPr>
              <a:t>§</a:t>
            </a:r>
            <a:r>
              <a:rPr lang="en-US" sz="1200" b="0" i="1" dirty="0">
                <a:solidFill>
                  <a:schemeClr val="bg1"/>
                </a:solidFill>
                <a:latin typeface="Calibri" panose="020F0502020204030204" pitchFamily="34" charset="0"/>
              </a:rPr>
              <a:t>BRAF</a:t>
            </a:r>
            <a:r>
              <a:rPr lang="en-US" sz="1200" b="0" dirty="0">
                <a:solidFill>
                  <a:schemeClr val="bg1"/>
                </a:solidFill>
                <a:latin typeface="Calibri" panose="020F0502020204030204" pitchFamily="34" charset="0"/>
              </a:rPr>
              <a:t>, </a:t>
            </a:r>
            <a:r>
              <a:rPr lang="en-US" sz="1200" b="0" i="1" dirty="0">
                <a:solidFill>
                  <a:schemeClr val="bg1"/>
                </a:solidFill>
                <a:latin typeface="Calibri" panose="020F0502020204030204" pitchFamily="34" charset="0"/>
              </a:rPr>
              <a:t>KRAS</a:t>
            </a:r>
            <a:r>
              <a:rPr lang="en-US" sz="1200" b="0" dirty="0">
                <a:solidFill>
                  <a:schemeClr val="bg1"/>
                </a:solidFill>
                <a:latin typeface="Calibri" panose="020F0502020204030204" pitchFamily="34" charset="0"/>
              </a:rPr>
              <a:t>/</a:t>
            </a:r>
            <a:r>
              <a:rPr lang="en-US" sz="1200" b="0" i="1" dirty="0">
                <a:solidFill>
                  <a:schemeClr val="bg1"/>
                </a:solidFill>
                <a:latin typeface="Calibri" panose="020F0502020204030204" pitchFamily="34" charset="0"/>
              </a:rPr>
              <a:t>NRAS </a:t>
            </a:r>
            <a:r>
              <a:rPr lang="en-US" sz="1200" b="0" dirty="0">
                <a:solidFill>
                  <a:schemeClr val="bg1"/>
                </a:solidFill>
                <a:latin typeface="Calibri" panose="020F0502020204030204" pitchFamily="34" charset="0"/>
              </a:rPr>
              <a:t>mutant: Nivo + Ipi, n = 9; Nivo, n = 2.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NR: Nivo + Ipi, n = 3; Nivo, n = 6.</a:t>
            </a:r>
            <a:endParaRPr lang="en-US" sz="1200" b="0" baseline="30000" dirty="0">
              <a:solidFill>
                <a:schemeClr val="bg1"/>
              </a:solidFill>
              <a:latin typeface="Calibri" panose="020F0502020204030204" pitchFamily="34" charset="0"/>
            </a:endParaRPr>
          </a:p>
          <a:p>
            <a:pPr algn="l">
              <a:lnSpc>
                <a:spcPct val="90000"/>
              </a:lnSpc>
              <a:spcBef>
                <a:spcPts val="0"/>
              </a:spcBef>
              <a:spcAft>
                <a:spcPct val="0"/>
              </a:spcAft>
              <a:buClrTx/>
              <a:buFontTx/>
              <a:buNone/>
            </a:pPr>
            <a:endParaRPr lang="en-US" sz="12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888952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Freeform: Shape 109">
            <a:extLst>
              <a:ext uri="{FF2B5EF4-FFF2-40B4-BE49-F238E27FC236}">
                <a16:creationId xmlns:a16="http://schemas.microsoft.com/office/drawing/2014/main" id="{505CDB66-4D06-C202-6C3A-4EA90E849F60}"/>
              </a:ext>
            </a:extLst>
          </p:cNvPr>
          <p:cNvSpPr/>
          <p:nvPr/>
        </p:nvSpPr>
        <p:spPr bwMode="auto">
          <a:xfrm>
            <a:off x="1348966" y="2154725"/>
            <a:ext cx="6126179" cy="1143754"/>
          </a:xfrm>
          <a:custGeom>
            <a:avLst/>
            <a:gdLst>
              <a:gd name="connsiteX0" fmla="*/ 0 w 6126179"/>
              <a:gd name="connsiteY0" fmla="*/ 0 h 1143754"/>
              <a:gd name="connsiteX1" fmla="*/ 84499 w 6126179"/>
              <a:gd name="connsiteY1" fmla="*/ 0 h 1143754"/>
              <a:gd name="connsiteX2" fmla="*/ 84499 w 6126179"/>
              <a:gd name="connsiteY2" fmla="*/ 21125 h 1143754"/>
              <a:gd name="connsiteX3" fmla="*/ 108642 w 6126179"/>
              <a:gd name="connsiteY3" fmla="*/ 21125 h 1143754"/>
              <a:gd name="connsiteX4" fmla="*/ 108642 w 6126179"/>
              <a:gd name="connsiteY4" fmla="*/ 45267 h 1143754"/>
              <a:gd name="connsiteX5" fmla="*/ 126749 w 6126179"/>
              <a:gd name="connsiteY5" fmla="*/ 45267 h 1143754"/>
              <a:gd name="connsiteX6" fmla="*/ 126749 w 6126179"/>
              <a:gd name="connsiteY6" fmla="*/ 184087 h 1143754"/>
              <a:gd name="connsiteX7" fmla="*/ 135802 w 6126179"/>
              <a:gd name="connsiteY7" fmla="*/ 184087 h 1143754"/>
              <a:gd name="connsiteX8" fmla="*/ 135802 w 6126179"/>
              <a:gd name="connsiteY8" fmla="*/ 331960 h 1143754"/>
              <a:gd name="connsiteX9" fmla="*/ 162963 w 6126179"/>
              <a:gd name="connsiteY9" fmla="*/ 331960 h 1143754"/>
              <a:gd name="connsiteX10" fmla="*/ 168998 w 6126179"/>
              <a:gd name="connsiteY10" fmla="*/ 337995 h 1143754"/>
              <a:gd name="connsiteX11" fmla="*/ 184087 w 6126179"/>
              <a:gd name="connsiteY11" fmla="*/ 337995 h 1143754"/>
              <a:gd name="connsiteX12" fmla="*/ 184087 w 6126179"/>
              <a:gd name="connsiteY12" fmla="*/ 359121 h 1143754"/>
              <a:gd name="connsiteX13" fmla="*/ 274622 w 6126179"/>
              <a:gd name="connsiteY13" fmla="*/ 359121 h 1143754"/>
              <a:gd name="connsiteX14" fmla="*/ 274622 w 6126179"/>
              <a:gd name="connsiteY14" fmla="*/ 380245 h 1143754"/>
              <a:gd name="connsiteX15" fmla="*/ 328943 w 6126179"/>
              <a:gd name="connsiteY15" fmla="*/ 380245 h 1143754"/>
              <a:gd name="connsiteX16" fmla="*/ 328943 w 6126179"/>
              <a:gd name="connsiteY16" fmla="*/ 380245 h 1143754"/>
              <a:gd name="connsiteX17" fmla="*/ 337996 w 6126179"/>
              <a:gd name="connsiteY17" fmla="*/ 389298 h 1143754"/>
              <a:gd name="connsiteX18" fmla="*/ 419478 w 6126179"/>
              <a:gd name="connsiteY18" fmla="*/ 389298 h 1143754"/>
              <a:gd name="connsiteX19" fmla="*/ 419478 w 6126179"/>
              <a:gd name="connsiteY19" fmla="*/ 407406 h 1143754"/>
              <a:gd name="connsiteX20" fmla="*/ 443620 w 6126179"/>
              <a:gd name="connsiteY20" fmla="*/ 407406 h 1143754"/>
              <a:gd name="connsiteX21" fmla="*/ 443620 w 6126179"/>
              <a:gd name="connsiteY21" fmla="*/ 440602 h 1143754"/>
              <a:gd name="connsiteX22" fmla="*/ 510012 w 6126179"/>
              <a:gd name="connsiteY22" fmla="*/ 440602 h 1143754"/>
              <a:gd name="connsiteX23" fmla="*/ 510012 w 6126179"/>
              <a:gd name="connsiteY23" fmla="*/ 464744 h 1143754"/>
              <a:gd name="connsiteX24" fmla="*/ 555280 w 6126179"/>
              <a:gd name="connsiteY24" fmla="*/ 464744 h 1143754"/>
              <a:gd name="connsiteX25" fmla="*/ 555280 w 6126179"/>
              <a:gd name="connsiteY25" fmla="*/ 473798 h 1143754"/>
              <a:gd name="connsiteX26" fmla="*/ 612618 w 6126179"/>
              <a:gd name="connsiteY26" fmla="*/ 473798 h 1143754"/>
              <a:gd name="connsiteX27" fmla="*/ 612618 w 6126179"/>
              <a:gd name="connsiteY27" fmla="*/ 482851 h 1143754"/>
              <a:gd name="connsiteX28" fmla="*/ 781616 w 6126179"/>
              <a:gd name="connsiteY28" fmla="*/ 482851 h 1143754"/>
              <a:gd name="connsiteX29" fmla="*/ 781616 w 6126179"/>
              <a:gd name="connsiteY29" fmla="*/ 503976 h 1143754"/>
              <a:gd name="connsiteX30" fmla="*/ 781616 w 6126179"/>
              <a:gd name="connsiteY30" fmla="*/ 503976 h 1143754"/>
              <a:gd name="connsiteX31" fmla="*/ 805759 w 6126179"/>
              <a:gd name="connsiteY31" fmla="*/ 503976 h 1143754"/>
              <a:gd name="connsiteX32" fmla="*/ 805759 w 6126179"/>
              <a:gd name="connsiteY32" fmla="*/ 522083 h 1143754"/>
              <a:gd name="connsiteX33" fmla="*/ 923454 w 6126179"/>
              <a:gd name="connsiteY33" fmla="*/ 522083 h 1143754"/>
              <a:gd name="connsiteX34" fmla="*/ 923454 w 6126179"/>
              <a:gd name="connsiteY34" fmla="*/ 537172 h 1143754"/>
              <a:gd name="connsiteX35" fmla="*/ 974757 w 6126179"/>
              <a:gd name="connsiteY35" fmla="*/ 537172 h 1143754"/>
              <a:gd name="connsiteX36" fmla="*/ 974757 w 6126179"/>
              <a:gd name="connsiteY36" fmla="*/ 543208 h 1143754"/>
              <a:gd name="connsiteX37" fmla="*/ 1152808 w 6126179"/>
              <a:gd name="connsiteY37" fmla="*/ 543208 h 1143754"/>
              <a:gd name="connsiteX38" fmla="*/ 1152808 w 6126179"/>
              <a:gd name="connsiteY38" fmla="*/ 567350 h 1143754"/>
              <a:gd name="connsiteX39" fmla="*/ 1179969 w 6126179"/>
              <a:gd name="connsiteY39" fmla="*/ 567350 h 1143754"/>
              <a:gd name="connsiteX40" fmla="*/ 1179969 w 6126179"/>
              <a:gd name="connsiteY40" fmla="*/ 603564 h 1143754"/>
              <a:gd name="connsiteX41" fmla="*/ 1210147 w 6126179"/>
              <a:gd name="connsiteY41" fmla="*/ 603564 h 1143754"/>
              <a:gd name="connsiteX42" fmla="*/ 1210147 w 6126179"/>
              <a:gd name="connsiteY42" fmla="*/ 603564 h 1143754"/>
              <a:gd name="connsiteX43" fmla="*/ 1198076 w 6126179"/>
              <a:gd name="connsiteY43" fmla="*/ 615635 h 1143754"/>
              <a:gd name="connsiteX44" fmla="*/ 1315771 w 6126179"/>
              <a:gd name="connsiteY44" fmla="*/ 615635 h 1143754"/>
              <a:gd name="connsiteX45" fmla="*/ 1315771 w 6126179"/>
              <a:gd name="connsiteY45" fmla="*/ 624689 h 1143754"/>
              <a:gd name="connsiteX46" fmla="*/ 1394234 w 6126179"/>
              <a:gd name="connsiteY46" fmla="*/ 624689 h 1143754"/>
              <a:gd name="connsiteX47" fmla="*/ 1400270 w 6126179"/>
              <a:gd name="connsiteY47" fmla="*/ 630725 h 1143754"/>
              <a:gd name="connsiteX48" fmla="*/ 1517965 w 6126179"/>
              <a:gd name="connsiteY48" fmla="*/ 630725 h 1143754"/>
              <a:gd name="connsiteX49" fmla="*/ 1517965 w 6126179"/>
              <a:gd name="connsiteY49" fmla="*/ 630725 h 1143754"/>
              <a:gd name="connsiteX50" fmla="*/ 1542107 w 6126179"/>
              <a:gd name="connsiteY50" fmla="*/ 654867 h 1143754"/>
              <a:gd name="connsiteX51" fmla="*/ 1572285 w 6126179"/>
              <a:gd name="connsiteY51" fmla="*/ 654867 h 1143754"/>
              <a:gd name="connsiteX52" fmla="*/ 1572285 w 6126179"/>
              <a:gd name="connsiteY52" fmla="*/ 663921 h 1143754"/>
              <a:gd name="connsiteX53" fmla="*/ 1774480 w 6126179"/>
              <a:gd name="connsiteY53" fmla="*/ 663921 h 1143754"/>
              <a:gd name="connsiteX54" fmla="*/ 1774480 w 6126179"/>
              <a:gd name="connsiteY54" fmla="*/ 694099 h 1143754"/>
              <a:gd name="connsiteX55" fmla="*/ 1976674 w 6126179"/>
              <a:gd name="connsiteY55" fmla="*/ 694099 h 1143754"/>
              <a:gd name="connsiteX56" fmla="*/ 1979692 w 6126179"/>
              <a:gd name="connsiteY56" fmla="*/ 697117 h 1143754"/>
              <a:gd name="connsiteX57" fmla="*/ 2027977 w 6126179"/>
              <a:gd name="connsiteY57" fmla="*/ 697117 h 1143754"/>
              <a:gd name="connsiteX58" fmla="*/ 2027977 w 6126179"/>
              <a:gd name="connsiteY58" fmla="*/ 706170 h 1143754"/>
              <a:gd name="connsiteX59" fmla="*/ 2148689 w 6126179"/>
              <a:gd name="connsiteY59" fmla="*/ 706170 h 1143754"/>
              <a:gd name="connsiteX60" fmla="*/ 2154725 w 6126179"/>
              <a:gd name="connsiteY60" fmla="*/ 712206 h 1143754"/>
              <a:gd name="connsiteX61" fmla="*/ 2154725 w 6126179"/>
              <a:gd name="connsiteY61" fmla="*/ 712206 h 1143754"/>
              <a:gd name="connsiteX62" fmla="*/ 2154725 w 6126179"/>
              <a:gd name="connsiteY62" fmla="*/ 730313 h 1143754"/>
              <a:gd name="connsiteX63" fmla="*/ 2399169 w 6126179"/>
              <a:gd name="connsiteY63" fmla="*/ 730313 h 1143754"/>
              <a:gd name="connsiteX64" fmla="*/ 2399169 w 6126179"/>
              <a:gd name="connsiteY64" fmla="*/ 742384 h 1143754"/>
              <a:gd name="connsiteX65" fmla="*/ 2710004 w 6126179"/>
              <a:gd name="connsiteY65" fmla="*/ 742384 h 1143754"/>
              <a:gd name="connsiteX66" fmla="*/ 2710004 w 6126179"/>
              <a:gd name="connsiteY66" fmla="*/ 754455 h 1143754"/>
              <a:gd name="connsiteX67" fmla="*/ 2752254 w 6126179"/>
              <a:gd name="connsiteY67" fmla="*/ 754455 h 1143754"/>
              <a:gd name="connsiteX68" fmla="*/ 2752254 w 6126179"/>
              <a:gd name="connsiteY68" fmla="*/ 775580 h 1143754"/>
              <a:gd name="connsiteX69" fmla="*/ 2839771 w 6126179"/>
              <a:gd name="connsiteY69" fmla="*/ 775580 h 1143754"/>
              <a:gd name="connsiteX70" fmla="*/ 2839771 w 6126179"/>
              <a:gd name="connsiteY70" fmla="*/ 790669 h 1143754"/>
              <a:gd name="connsiteX71" fmla="*/ 3527834 w 6126179"/>
              <a:gd name="connsiteY71" fmla="*/ 790669 h 1143754"/>
              <a:gd name="connsiteX72" fmla="*/ 3527834 w 6126179"/>
              <a:gd name="connsiteY72" fmla="*/ 790669 h 1143754"/>
              <a:gd name="connsiteX73" fmla="*/ 3527834 w 6126179"/>
              <a:gd name="connsiteY73" fmla="*/ 808776 h 1143754"/>
              <a:gd name="connsiteX74" fmla="*/ 3672689 w 6126179"/>
              <a:gd name="connsiteY74" fmla="*/ 808776 h 1143754"/>
              <a:gd name="connsiteX75" fmla="*/ 3672689 w 6126179"/>
              <a:gd name="connsiteY75" fmla="*/ 826883 h 1143754"/>
              <a:gd name="connsiteX76" fmla="*/ 3974472 w 6126179"/>
              <a:gd name="connsiteY76" fmla="*/ 826883 h 1143754"/>
              <a:gd name="connsiteX77" fmla="*/ 3974472 w 6126179"/>
              <a:gd name="connsiteY77" fmla="*/ 835936 h 1143754"/>
              <a:gd name="connsiteX78" fmla="*/ 4104238 w 6126179"/>
              <a:gd name="connsiteY78" fmla="*/ 835936 h 1143754"/>
              <a:gd name="connsiteX79" fmla="*/ 4104238 w 6126179"/>
              <a:gd name="connsiteY79" fmla="*/ 875168 h 1143754"/>
              <a:gd name="connsiteX80" fmla="*/ 4140452 w 6126179"/>
              <a:gd name="connsiteY80" fmla="*/ 875168 h 1143754"/>
              <a:gd name="connsiteX81" fmla="*/ 4140452 w 6126179"/>
              <a:gd name="connsiteY81" fmla="*/ 911382 h 1143754"/>
              <a:gd name="connsiteX82" fmla="*/ 4728927 w 6126179"/>
              <a:gd name="connsiteY82" fmla="*/ 911382 h 1143754"/>
              <a:gd name="connsiteX83" fmla="*/ 4728927 w 6126179"/>
              <a:gd name="connsiteY83" fmla="*/ 935525 h 1143754"/>
              <a:gd name="connsiteX84" fmla="*/ 4988460 w 6126179"/>
              <a:gd name="connsiteY84" fmla="*/ 935525 h 1143754"/>
              <a:gd name="connsiteX85" fmla="*/ 4988460 w 6126179"/>
              <a:gd name="connsiteY85" fmla="*/ 959667 h 1143754"/>
              <a:gd name="connsiteX86" fmla="*/ 5730844 w 6126179"/>
              <a:gd name="connsiteY86" fmla="*/ 959667 h 1143754"/>
              <a:gd name="connsiteX87" fmla="*/ 5730844 w 6126179"/>
              <a:gd name="connsiteY87" fmla="*/ 1020024 h 1143754"/>
              <a:gd name="connsiteX88" fmla="*/ 5758004 w 6126179"/>
              <a:gd name="connsiteY88" fmla="*/ 1020024 h 1143754"/>
              <a:gd name="connsiteX89" fmla="*/ 5758004 w 6126179"/>
              <a:gd name="connsiteY89" fmla="*/ 1089433 h 1143754"/>
              <a:gd name="connsiteX90" fmla="*/ 5788183 w 6126179"/>
              <a:gd name="connsiteY90" fmla="*/ 1089433 h 1143754"/>
              <a:gd name="connsiteX91" fmla="*/ 5788183 w 6126179"/>
              <a:gd name="connsiteY91" fmla="*/ 1143754 h 1143754"/>
              <a:gd name="connsiteX92" fmla="*/ 6126179 w 6126179"/>
              <a:gd name="connsiteY92" fmla="*/ 1143754 h 1143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6126179" h="1143754">
                <a:moveTo>
                  <a:pt x="0" y="0"/>
                </a:moveTo>
                <a:lnTo>
                  <a:pt x="84499" y="0"/>
                </a:lnTo>
                <a:lnTo>
                  <a:pt x="84499" y="21125"/>
                </a:lnTo>
                <a:lnTo>
                  <a:pt x="108642" y="21125"/>
                </a:lnTo>
                <a:lnTo>
                  <a:pt x="108642" y="45267"/>
                </a:lnTo>
                <a:lnTo>
                  <a:pt x="126749" y="45267"/>
                </a:lnTo>
                <a:lnTo>
                  <a:pt x="126749" y="184087"/>
                </a:lnTo>
                <a:lnTo>
                  <a:pt x="135802" y="184087"/>
                </a:lnTo>
                <a:lnTo>
                  <a:pt x="135802" y="331960"/>
                </a:lnTo>
                <a:lnTo>
                  <a:pt x="162963" y="331960"/>
                </a:lnTo>
                <a:lnTo>
                  <a:pt x="168998" y="337995"/>
                </a:lnTo>
                <a:lnTo>
                  <a:pt x="184087" y="337995"/>
                </a:lnTo>
                <a:lnTo>
                  <a:pt x="184087" y="359121"/>
                </a:lnTo>
                <a:lnTo>
                  <a:pt x="274622" y="359121"/>
                </a:lnTo>
                <a:lnTo>
                  <a:pt x="274622" y="380245"/>
                </a:lnTo>
                <a:lnTo>
                  <a:pt x="328943" y="380245"/>
                </a:lnTo>
                <a:lnTo>
                  <a:pt x="328943" y="380245"/>
                </a:lnTo>
                <a:lnTo>
                  <a:pt x="337996" y="389298"/>
                </a:lnTo>
                <a:lnTo>
                  <a:pt x="419478" y="389298"/>
                </a:lnTo>
                <a:lnTo>
                  <a:pt x="419478" y="407406"/>
                </a:lnTo>
                <a:lnTo>
                  <a:pt x="443620" y="407406"/>
                </a:lnTo>
                <a:lnTo>
                  <a:pt x="443620" y="440602"/>
                </a:lnTo>
                <a:lnTo>
                  <a:pt x="510012" y="440602"/>
                </a:lnTo>
                <a:lnTo>
                  <a:pt x="510012" y="464744"/>
                </a:lnTo>
                <a:lnTo>
                  <a:pt x="555280" y="464744"/>
                </a:lnTo>
                <a:lnTo>
                  <a:pt x="555280" y="473798"/>
                </a:lnTo>
                <a:lnTo>
                  <a:pt x="612618" y="473798"/>
                </a:lnTo>
                <a:lnTo>
                  <a:pt x="612618" y="482851"/>
                </a:lnTo>
                <a:lnTo>
                  <a:pt x="781616" y="482851"/>
                </a:lnTo>
                <a:lnTo>
                  <a:pt x="781616" y="503976"/>
                </a:lnTo>
                <a:lnTo>
                  <a:pt x="781616" y="503976"/>
                </a:lnTo>
                <a:lnTo>
                  <a:pt x="805759" y="503976"/>
                </a:lnTo>
                <a:lnTo>
                  <a:pt x="805759" y="522083"/>
                </a:lnTo>
                <a:lnTo>
                  <a:pt x="923454" y="522083"/>
                </a:lnTo>
                <a:lnTo>
                  <a:pt x="923454" y="537172"/>
                </a:lnTo>
                <a:lnTo>
                  <a:pt x="974757" y="537172"/>
                </a:lnTo>
                <a:lnTo>
                  <a:pt x="974757" y="543208"/>
                </a:lnTo>
                <a:lnTo>
                  <a:pt x="1152808" y="543208"/>
                </a:lnTo>
                <a:lnTo>
                  <a:pt x="1152808" y="567350"/>
                </a:lnTo>
                <a:lnTo>
                  <a:pt x="1179969" y="567350"/>
                </a:lnTo>
                <a:lnTo>
                  <a:pt x="1179969" y="603564"/>
                </a:lnTo>
                <a:lnTo>
                  <a:pt x="1210147" y="603564"/>
                </a:lnTo>
                <a:lnTo>
                  <a:pt x="1210147" y="603564"/>
                </a:lnTo>
                <a:lnTo>
                  <a:pt x="1198076" y="615635"/>
                </a:lnTo>
                <a:lnTo>
                  <a:pt x="1315771" y="615635"/>
                </a:lnTo>
                <a:lnTo>
                  <a:pt x="1315771" y="624689"/>
                </a:lnTo>
                <a:lnTo>
                  <a:pt x="1394234" y="624689"/>
                </a:lnTo>
                <a:lnTo>
                  <a:pt x="1400270" y="630725"/>
                </a:lnTo>
                <a:lnTo>
                  <a:pt x="1517965" y="630725"/>
                </a:lnTo>
                <a:lnTo>
                  <a:pt x="1517965" y="630725"/>
                </a:lnTo>
                <a:lnTo>
                  <a:pt x="1542107" y="654867"/>
                </a:lnTo>
                <a:lnTo>
                  <a:pt x="1572285" y="654867"/>
                </a:lnTo>
                <a:lnTo>
                  <a:pt x="1572285" y="663921"/>
                </a:lnTo>
                <a:lnTo>
                  <a:pt x="1774480" y="663921"/>
                </a:lnTo>
                <a:lnTo>
                  <a:pt x="1774480" y="694099"/>
                </a:lnTo>
                <a:lnTo>
                  <a:pt x="1976674" y="694099"/>
                </a:lnTo>
                <a:lnTo>
                  <a:pt x="1979692" y="697117"/>
                </a:lnTo>
                <a:lnTo>
                  <a:pt x="2027977" y="697117"/>
                </a:lnTo>
                <a:lnTo>
                  <a:pt x="2027977" y="706170"/>
                </a:lnTo>
                <a:lnTo>
                  <a:pt x="2148689" y="706170"/>
                </a:lnTo>
                <a:lnTo>
                  <a:pt x="2154725" y="712206"/>
                </a:lnTo>
                <a:lnTo>
                  <a:pt x="2154725" y="712206"/>
                </a:lnTo>
                <a:lnTo>
                  <a:pt x="2154725" y="730313"/>
                </a:lnTo>
                <a:lnTo>
                  <a:pt x="2399169" y="730313"/>
                </a:lnTo>
                <a:lnTo>
                  <a:pt x="2399169" y="742384"/>
                </a:lnTo>
                <a:lnTo>
                  <a:pt x="2710004" y="742384"/>
                </a:lnTo>
                <a:lnTo>
                  <a:pt x="2710004" y="754455"/>
                </a:lnTo>
                <a:lnTo>
                  <a:pt x="2752254" y="754455"/>
                </a:lnTo>
                <a:lnTo>
                  <a:pt x="2752254" y="775580"/>
                </a:lnTo>
                <a:lnTo>
                  <a:pt x="2839771" y="775580"/>
                </a:lnTo>
                <a:lnTo>
                  <a:pt x="2839771" y="790669"/>
                </a:lnTo>
                <a:lnTo>
                  <a:pt x="3527834" y="790669"/>
                </a:lnTo>
                <a:lnTo>
                  <a:pt x="3527834" y="790669"/>
                </a:lnTo>
                <a:lnTo>
                  <a:pt x="3527834" y="808776"/>
                </a:lnTo>
                <a:lnTo>
                  <a:pt x="3672689" y="808776"/>
                </a:lnTo>
                <a:lnTo>
                  <a:pt x="3672689" y="826883"/>
                </a:lnTo>
                <a:lnTo>
                  <a:pt x="3974472" y="826883"/>
                </a:lnTo>
                <a:lnTo>
                  <a:pt x="3974472" y="835936"/>
                </a:lnTo>
                <a:lnTo>
                  <a:pt x="4104238" y="835936"/>
                </a:lnTo>
                <a:lnTo>
                  <a:pt x="4104238" y="875168"/>
                </a:lnTo>
                <a:lnTo>
                  <a:pt x="4140452" y="875168"/>
                </a:lnTo>
                <a:lnTo>
                  <a:pt x="4140452" y="911382"/>
                </a:lnTo>
                <a:lnTo>
                  <a:pt x="4728927" y="911382"/>
                </a:lnTo>
                <a:lnTo>
                  <a:pt x="4728927" y="935525"/>
                </a:lnTo>
                <a:lnTo>
                  <a:pt x="4988460" y="935525"/>
                </a:lnTo>
                <a:lnTo>
                  <a:pt x="4988460" y="959667"/>
                </a:lnTo>
                <a:lnTo>
                  <a:pt x="5730844" y="959667"/>
                </a:lnTo>
                <a:lnTo>
                  <a:pt x="5730844" y="1020024"/>
                </a:lnTo>
                <a:lnTo>
                  <a:pt x="5758004" y="1020024"/>
                </a:lnTo>
                <a:lnTo>
                  <a:pt x="5758004" y="1089433"/>
                </a:lnTo>
                <a:lnTo>
                  <a:pt x="5788183" y="1089433"/>
                </a:lnTo>
                <a:lnTo>
                  <a:pt x="5788183" y="1143754"/>
                </a:lnTo>
                <a:lnTo>
                  <a:pt x="6126179" y="1143754"/>
                </a:lnTo>
              </a:path>
            </a:pathLst>
          </a:custGeom>
          <a:noFill/>
          <a:ln w="28575">
            <a:solidFill>
              <a:schemeClr val="accent1"/>
            </a:solidFill>
            <a:miter lim="800000"/>
            <a:headEnd/>
            <a:tailEnd/>
          </a:ln>
        </p:spPr>
        <p:txBody>
          <a:bodyPr rtlCol="0" anchor="ctr"/>
          <a:lstStyle/>
          <a:p>
            <a:pPr algn="ctr"/>
            <a:endParaRPr lang="en-US"/>
          </a:p>
        </p:txBody>
      </p:sp>
      <p:sp>
        <p:nvSpPr>
          <p:cNvPr id="111" name="Freeform: Shape 110">
            <a:extLst>
              <a:ext uri="{FF2B5EF4-FFF2-40B4-BE49-F238E27FC236}">
                <a16:creationId xmlns:a16="http://schemas.microsoft.com/office/drawing/2014/main" id="{EEAA6905-1C9F-B836-24EB-DE9890B2BF12}"/>
              </a:ext>
            </a:extLst>
          </p:cNvPr>
          <p:cNvSpPr/>
          <p:nvPr/>
        </p:nvSpPr>
        <p:spPr bwMode="auto">
          <a:xfrm>
            <a:off x="1330859" y="2157743"/>
            <a:ext cx="6189553" cy="1318788"/>
          </a:xfrm>
          <a:custGeom>
            <a:avLst/>
            <a:gdLst>
              <a:gd name="connsiteX0" fmla="*/ 0 w 6189553"/>
              <a:gd name="connsiteY0" fmla="*/ 0 h 1318788"/>
              <a:gd name="connsiteX1" fmla="*/ 60357 w 6189553"/>
              <a:gd name="connsiteY1" fmla="*/ 0 h 1318788"/>
              <a:gd name="connsiteX2" fmla="*/ 60357 w 6189553"/>
              <a:gd name="connsiteY2" fmla="*/ 45267 h 1318788"/>
              <a:gd name="connsiteX3" fmla="*/ 75446 w 6189553"/>
              <a:gd name="connsiteY3" fmla="*/ 45267 h 1318788"/>
              <a:gd name="connsiteX4" fmla="*/ 81482 w 6189553"/>
              <a:gd name="connsiteY4" fmla="*/ 51303 h 1318788"/>
              <a:gd name="connsiteX5" fmla="*/ 114678 w 6189553"/>
              <a:gd name="connsiteY5" fmla="*/ 51303 h 1318788"/>
              <a:gd name="connsiteX6" fmla="*/ 114678 w 6189553"/>
              <a:gd name="connsiteY6" fmla="*/ 51303 h 1318788"/>
              <a:gd name="connsiteX7" fmla="*/ 141838 w 6189553"/>
              <a:gd name="connsiteY7" fmla="*/ 78463 h 1318788"/>
              <a:gd name="connsiteX8" fmla="*/ 141838 w 6189553"/>
              <a:gd name="connsiteY8" fmla="*/ 181069 h 1318788"/>
              <a:gd name="connsiteX9" fmla="*/ 150891 w 6189553"/>
              <a:gd name="connsiteY9" fmla="*/ 181069 h 1318788"/>
              <a:gd name="connsiteX10" fmla="*/ 150891 w 6189553"/>
              <a:gd name="connsiteY10" fmla="*/ 325924 h 1318788"/>
              <a:gd name="connsiteX11" fmla="*/ 168998 w 6189553"/>
              <a:gd name="connsiteY11" fmla="*/ 325924 h 1318788"/>
              <a:gd name="connsiteX12" fmla="*/ 168998 w 6189553"/>
              <a:gd name="connsiteY12" fmla="*/ 458708 h 1318788"/>
              <a:gd name="connsiteX13" fmla="*/ 184088 w 6189553"/>
              <a:gd name="connsiteY13" fmla="*/ 458708 h 1318788"/>
              <a:gd name="connsiteX14" fmla="*/ 184088 w 6189553"/>
              <a:gd name="connsiteY14" fmla="*/ 479833 h 1318788"/>
              <a:gd name="connsiteX15" fmla="*/ 226337 w 6189553"/>
              <a:gd name="connsiteY15" fmla="*/ 479833 h 1318788"/>
              <a:gd name="connsiteX16" fmla="*/ 226337 w 6189553"/>
              <a:gd name="connsiteY16" fmla="*/ 510011 h 1318788"/>
              <a:gd name="connsiteX17" fmla="*/ 265569 w 6189553"/>
              <a:gd name="connsiteY17" fmla="*/ 510011 h 1318788"/>
              <a:gd name="connsiteX18" fmla="*/ 265569 w 6189553"/>
              <a:gd name="connsiteY18" fmla="*/ 522083 h 1318788"/>
              <a:gd name="connsiteX19" fmla="*/ 301783 w 6189553"/>
              <a:gd name="connsiteY19" fmla="*/ 522083 h 1318788"/>
              <a:gd name="connsiteX20" fmla="*/ 301783 w 6189553"/>
              <a:gd name="connsiteY20" fmla="*/ 636760 h 1318788"/>
              <a:gd name="connsiteX21" fmla="*/ 395335 w 6189553"/>
              <a:gd name="connsiteY21" fmla="*/ 636760 h 1318788"/>
              <a:gd name="connsiteX22" fmla="*/ 395335 w 6189553"/>
              <a:gd name="connsiteY22" fmla="*/ 654867 h 1318788"/>
              <a:gd name="connsiteX23" fmla="*/ 431549 w 6189553"/>
              <a:gd name="connsiteY23" fmla="*/ 654867 h 1318788"/>
              <a:gd name="connsiteX24" fmla="*/ 431549 w 6189553"/>
              <a:gd name="connsiteY24" fmla="*/ 679009 h 1318788"/>
              <a:gd name="connsiteX25" fmla="*/ 449656 w 6189553"/>
              <a:gd name="connsiteY25" fmla="*/ 679009 h 1318788"/>
              <a:gd name="connsiteX26" fmla="*/ 449656 w 6189553"/>
              <a:gd name="connsiteY26" fmla="*/ 712206 h 1318788"/>
              <a:gd name="connsiteX27" fmla="*/ 464745 w 6189553"/>
              <a:gd name="connsiteY27" fmla="*/ 712206 h 1318788"/>
              <a:gd name="connsiteX28" fmla="*/ 464745 w 6189553"/>
              <a:gd name="connsiteY28" fmla="*/ 751437 h 1318788"/>
              <a:gd name="connsiteX29" fmla="*/ 503977 w 6189553"/>
              <a:gd name="connsiteY29" fmla="*/ 751437 h 1318788"/>
              <a:gd name="connsiteX30" fmla="*/ 503977 w 6189553"/>
              <a:gd name="connsiteY30" fmla="*/ 751437 h 1318788"/>
              <a:gd name="connsiteX31" fmla="*/ 633743 w 6189553"/>
              <a:gd name="connsiteY31" fmla="*/ 751437 h 1318788"/>
              <a:gd name="connsiteX32" fmla="*/ 633743 w 6189553"/>
              <a:gd name="connsiteY32" fmla="*/ 778598 h 1318788"/>
              <a:gd name="connsiteX33" fmla="*/ 712206 w 6189553"/>
              <a:gd name="connsiteY33" fmla="*/ 778598 h 1318788"/>
              <a:gd name="connsiteX34" fmla="*/ 712206 w 6189553"/>
              <a:gd name="connsiteY34" fmla="*/ 790669 h 1318788"/>
              <a:gd name="connsiteX35" fmla="*/ 796705 w 6189553"/>
              <a:gd name="connsiteY35" fmla="*/ 790669 h 1318788"/>
              <a:gd name="connsiteX36" fmla="*/ 796705 w 6189553"/>
              <a:gd name="connsiteY36" fmla="*/ 848007 h 1318788"/>
              <a:gd name="connsiteX37" fmla="*/ 998899 w 6189553"/>
              <a:gd name="connsiteY37" fmla="*/ 848007 h 1318788"/>
              <a:gd name="connsiteX38" fmla="*/ 998899 w 6189553"/>
              <a:gd name="connsiteY38" fmla="*/ 881204 h 1318788"/>
              <a:gd name="connsiteX39" fmla="*/ 1026060 w 6189553"/>
              <a:gd name="connsiteY39" fmla="*/ 881204 h 1318788"/>
              <a:gd name="connsiteX40" fmla="*/ 1026060 w 6189553"/>
              <a:gd name="connsiteY40" fmla="*/ 896293 h 1318788"/>
              <a:gd name="connsiteX41" fmla="*/ 1143755 w 6189553"/>
              <a:gd name="connsiteY41" fmla="*/ 896293 h 1318788"/>
              <a:gd name="connsiteX42" fmla="*/ 1143755 w 6189553"/>
              <a:gd name="connsiteY42" fmla="*/ 932507 h 1318788"/>
              <a:gd name="connsiteX43" fmla="*/ 1264468 w 6189553"/>
              <a:gd name="connsiteY43" fmla="*/ 932507 h 1318788"/>
              <a:gd name="connsiteX44" fmla="*/ 1264468 w 6189553"/>
              <a:gd name="connsiteY44" fmla="*/ 941560 h 1318788"/>
              <a:gd name="connsiteX45" fmla="*/ 1333878 w 6189553"/>
              <a:gd name="connsiteY45" fmla="*/ 941560 h 1318788"/>
              <a:gd name="connsiteX46" fmla="*/ 1333878 w 6189553"/>
              <a:gd name="connsiteY46" fmla="*/ 953631 h 1318788"/>
              <a:gd name="connsiteX47" fmla="*/ 1448555 w 6189553"/>
              <a:gd name="connsiteY47" fmla="*/ 953631 h 1318788"/>
              <a:gd name="connsiteX48" fmla="*/ 1448555 w 6189553"/>
              <a:gd name="connsiteY48" fmla="*/ 968720 h 1318788"/>
              <a:gd name="connsiteX49" fmla="*/ 1566250 w 6189553"/>
              <a:gd name="connsiteY49" fmla="*/ 968720 h 1318788"/>
              <a:gd name="connsiteX50" fmla="*/ 1566250 w 6189553"/>
              <a:gd name="connsiteY50" fmla="*/ 983809 h 1318788"/>
              <a:gd name="connsiteX51" fmla="*/ 1608499 w 6189553"/>
              <a:gd name="connsiteY51" fmla="*/ 983809 h 1318788"/>
              <a:gd name="connsiteX52" fmla="*/ 1608499 w 6189553"/>
              <a:gd name="connsiteY52" fmla="*/ 989845 h 1318788"/>
              <a:gd name="connsiteX53" fmla="*/ 1708088 w 6189553"/>
              <a:gd name="connsiteY53" fmla="*/ 989845 h 1318788"/>
              <a:gd name="connsiteX54" fmla="*/ 1708088 w 6189553"/>
              <a:gd name="connsiteY54" fmla="*/ 1004934 h 1318788"/>
              <a:gd name="connsiteX55" fmla="*/ 1861996 w 6189553"/>
              <a:gd name="connsiteY55" fmla="*/ 1004934 h 1318788"/>
              <a:gd name="connsiteX56" fmla="*/ 1861996 w 6189553"/>
              <a:gd name="connsiteY56" fmla="*/ 1020023 h 1318788"/>
              <a:gd name="connsiteX57" fmla="*/ 1955549 w 6189553"/>
              <a:gd name="connsiteY57" fmla="*/ 1020023 h 1318788"/>
              <a:gd name="connsiteX58" fmla="*/ 1955549 w 6189553"/>
              <a:gd name="connsiteY58" fmla="*/ 1059255 h 1318788"/>
              <a:gd name="connsiteX59" fmla="*/ 2181886 w 6189553"/>
              <a:gd name="connsiteY59" fmla="*/ 1059255 h 1318788"/>
              <a:gd name="connsiteX60" fmla="*/ 2181886 w 6189553"/>
              <a:gd name="connsiteY60" fmla="*/ 1092451 h 1318788"/>
              <a:gd name="connsiteX61" fmla="*/ 2272420 w 6189553"/>
              <a:gd name="connsiteY61" fmla="*/ 1092451 h 1318788"/>
              <a:gd name="connsiteX62" fmla="*/ 2272420 w 6189553"/>
              <a:gd name="connsiteY62" fmla="*/ 1104522 h 1318788"/>
              <a:gd name="connsiteX63" fmla="*/ 2362955 w 6189553"/>
              <a:gd name="connsiteY63" fmla="*/ 1104522 h 1318788"/>
              <a:gd name="connsiteX64" fmla="*/ 2362955 w 6189553"/>
              <a:gd name="connsiteY64" fmla="*/ 1122629 h 1318788"/>
              <a:gd name="connsiteX65" fmla="*/ 2480650 w 6189553"/>
              <a:gd name="connsiteY65" fmla="*/ 1122629 h 1318788"/>
              <a:gd name="connsiteX66" fmla="*/ 2480650 w 6189553"/>
              <a:gd name="connsiteY66" fmla="*/ 1134701 h 1318788"/>
              <a:gd name="connsiteX67" fmla="*/ 2673791 w 6189553"/>
              <a:gd name="connsiteY67" fmla="*/ 1134701 h 1318788"/>
              <a:gd name="connsiteX68" fmla="*/ 2673791 w 6189553"/>
              <a:gd name="connsiteY68" fmla="*/ 1140736 h 1318788"/>
              <a:gd name="connsiteX69" fmla="*/ 2755272 w 6189553"/>
              <a:gd name="connsiteY69" fmla="*/ 1140736 h 1318788"/>
              <a:gd name="connsiteX70" fmla="*/ 2755272 w 6189553"/>
              <a:gd name="connsiteY70" fmla="*/ 1167897 h 1318788"/>
              <a:gd name="connsiteX71" fmla="*/ 3011787 w 6189553"/>
              <a:gd name="connsiteY71" fmla="*/ 1167897 h 1318788"/>
              <a:gd name="connsiteX72" fmla="*/ 3011787 w 6189553"/>
              <a:gd name="connsiteY72" fmla="*/ 1179968 h 1318788"/>
              <a:gd name="connsiteX73" fmla="*/ 3132499 w 6189553"/>
              <a:gd name="connsiteY73" fmla="*/ 1179968 h 1318788"/>
              <a:gd name="connsiteX74" fmla="*/ 3153624 w 6189553"/>
              <a:gd name="connsiteY74" fmla="*/ 1201093 h 1318788"/>
              <a:gd name="connsiteX75" fmla="*/ 3545941 w 6189553"/>
              <a:gd name="connsiteY75" fmla="*/ 1201093 h 1318788"/>
              <a:gd name="connsiteX76" fmla="*/ 3545941 w 6189553"/>
              <a:gd name="connsiteY76" fmla="*/ 1237307 h 1318788"/>
              <a:gd name="connsiteX77" fmla="*/ 4152523 w 6189553"/>
              <a:gd name="connsiteY77" fmla="*/ 1237307 h 1318788"/>
              <a:gd name="connsiteX78" fmla="*/ 4152523 w 6189553"/>
              <a:gd name="connsiteY78" fmla="*/ 1258431 h 1318788"/>
              <a:gd name="connsiteX79" fmla="*/ 4264183 w 6189553"/>
              <a:gd name="connsiteY79" fmla="*/ 1258431 h 1318788"/>
              <a:gd name="connsiteX80" fmla="*/ 4264183 w 6189553"/>
              <a:gd name="connsiteY80" fmla="*/ 1270503 h 1318788"/>
              <a:gd name="connsiteX81" fmla="*/ 4734963 w 6189553"/>
              <a:gd name="connsiteY81" fmla="*/ 1270503 h 1318788"/>
              <a:gd name="connsiteX82" fmla="*/ 4734963 w 6189553"/>
              <a:gd name="connsiteY82" fmla="*/ 1297663 h 1318788"/>
              <a:gd name="connsiteX83" fmla="*/ 4774194 w 6189553"/>
              <a:gd name="connsiteY83" fmla="*/ 1297663 h 1318788"/>
              <a:gd name="connsiteX84" fmla="*/ 4774194 w 6189553"/>
              <a:gd name="connsiteY84" fmla="*/ 1318788 h 1318788"/>
              <a:gd name="connsiteX85" fmla="*/ 6189553 w 6189553"/>
              <a:gd name="connsiteY85" fmla="*/ 1318788 h 1318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189553" h="1318788">
                <a:moveTo>
                  <a:pt x="0" y="0"/>
                </a:moveTo>
                <a:lnTo>
                  <a:pt x="60357" y="0"/>
                </a:lnTo>
                <a:lnTo>
                  <a:pt x="60357" y="45267"/>
                </a:lnTo>
                <a:lnTo>
                  <a:pt x="75446" y="45267"/>
                </a:lnTo>
                <a:lnTo>
                  <a:pt x="81482" y="51303"/>
                </a:lnTo>
                <a:lnTo>
                  <a:pt x="114678" y="51303"/>
                </a:lnTo>
                <a:lnTo>
                  <a:pt x="114678" y="51303"/>
                </a:lnTo>
                <a:lnTo>
                  <a:pt x="141838" y="78463"/>
                </a:lnTo>
                <a:lnTo>
                  <a:pt x="141838" y="181069"/>
                </a:lnTo>
                <a:lnTo>
                  <a:pt x="150891" y="181069"/>
                </a:lnTo>
                <a:lnTo>
                  <a:pt x="150891" y="325924"/>
                </a:lnTo>
                <a:lnTo>
                  <a:pt x="168998" y="325924"/>
                </a:lnTo>
                <a:lnTo>
                  <a:pt x="168998" y="458708"/>
                </a:lnTo>
                <a:lnTo>
                  <a:pt x="184088" y="458708"/>
                </a:lnTo>
                <a:lnTo>
                  <a:pt x="184088" y="479833"/>
                </a:lnTo>
                <a:lnTo>
                  <a:pt x="226337" y="479833"/>
                </a:lnTo>
                <a:lnTo>
                  <a:pt x="226337" y="510011"/>
                </a:lnTo>
                <a:lnTo>
                  <a:pt x="265569" y="510011"/>
                </a:lnTo>
                <a:lnTo>
                  <a:pt x="265569" y="522083"/>
                </a:lnTo>
                <a:lnTo>
                  <a:pt x="301783" y="522083"/>
                </a:lnTo>
                <a:lnTo>
                  <a:pt x="301783" y="636760"/>
                </a:lnTo>
                <a:lnTo>
                  <a:pt x="395335" y="636760"/>
                </a:lnTo>
                <a:lnTo>
                  <a:pt x="395335" y="654867"/>
                </a:lnTo>
                <a:lnTo>
                  <a:pt x="431549" y="654867"/>
                </a:lnTo>
                <a:lnTo>
                  <a:pt x="431549" y="679009"/>
                </a:lnTo>
                <a:lnTo>
                  <a:pt x="449656" y="679009"/>
                </a:lnTo>
                <a:lnTo>
                  <a:pt x="449656" y="712206"/>
                </a:lnTo>
                <a:lnTo>
                  <a:pt x="464745" y="712206"/>
                </a:lnTo>
                <a:lnTo>
                  <a:pt x="464745" y="751437"/>
                </a:lnTo>
                <a:lnTo>
                  <a:pt x="503977" y="751437"/>
                </a:lnTo>
                <a:lnTo>
                  <a:pt x="503977" y="751437"/>
                </a:lnTo>
                <a:lnTo>
                  <a:pt x="633743" y="751437"/>
                </a:lnTo>
                <a:lnTo>
                  <a:pt x="633743" y="778598"/>
                </a:lnTo>
                <a:lnTo>
                  <a:pt x="712206" y="778598"/>
                </a:lnTo>
                <a:lnTo>
                  <a:pt x="712206" y="790669"/>
                </a:lnTo>
                <a:lnTo>
                  <a:pt x="796705" y="790669"/>
                </a:lnTo>
                <a:lnTo>
                  <a:pt x="796705" y="848007"/>
                </a:lnTo>
                <a:lnTo>
                  <a:pt x="998899" y="848007"/>
                </a:lnTo>
                <a:lnTo>
                  <a:pt x="998899" y="881204"/>
                </a:lnTo>
                <a:lnTo>
                  <a:pt x="1026060" y="881204"/>
                </a:lnTo>
                <a:lnTo>
                  <a:pt x="1026060" y="896293"/>
                </a:lnTo>
                <a:lnTo>
                  <a:pt x="1143755" y="896293"/>
                </a:lnTo>
                <a:lnTo>
                  <a:pt x="1143755" y="932507"/>
                </a:lnTo>
                <a:lnTo>
                  <a:pt x="1264468" y="932507"/>
                </a:lnTo>
                <a:lnTo>
                  <a:pt x="1264468" y="941560"/>
                </a:lnTo>
                <a:lnTo>
                  <a:pt x="1333878" y="941560"/>
                </a:lnTo>
                <a:lnTo>
                  <a:pt x="1333878" y="953631"/>
                </a:lnTo>
                <a:lnTo>
                  <a:pt x="1448555" y="953631"/>
                </a:lnTo>
                <a:lnTo>
                  <a:pt x="1448555" y="968720"/>
                </a:lnTo>
                <a:lnTo>
                  <a:pt x="1566250" y="968720"/>
                </a:lnTo>
                <a:lnTo>
                  <a:pt x="1566250" y="983809"/>
                </a:lnTo>
                <a:lnTo>
                  <a:pt x="1608499" y="983809"/>
                </a:lnTo>
                <a:lnTo>
                  <a:pt x="1608499" y="989845"/>
                </a:lnTo>
                <a:lnTo>
                  <a:pt x="1708088" y="989845"/>
                </a:lnTo>
                <a:lnTo>
                  <a:pt x="1708088" y="1004934"/>
                </a:lnTo>
                <a:lnTo>
                  <a:pt x="1861996" y="1004934"/>
                </a:lnTo>
                <a:lnTo>
                  <a:pt x="1861996" y="1020023"/>
                </a:lnTo>
                <a:lnTo>
                  <a:pt x="1955549" y="1020023"/>
                </a:lnTo>
                <a:lnTo>
                  <a:pt x="1955549" y="1059255"/>
                </a:lnTo>
                <a:lnTo>
                  <a:pt x="2181886" y="1059255"/>
                </a:lnTo>
                <a:lnTo>
                  <a:pt x="2181886" y="1092451"/>
                </a:lnTo>
                <a:lnTo>
                  <a:pt x="2272420" y="1092451"/>
                </a:lnTo>
                <a:lnTo>
                  <a:pt x="2272420" y="1104522"/>
                </a:lnTo>
                <a:lnTo>
                  <a:pt x="2362955" y="1104522"/>
                </a:lnTo>
                <a:lnTo>
                  <a:pt x="2362955" y="1122629"/>
                </a:lnTo>
                <a:lnTo>
                  <a:pt x="2480650" y="1122629"/>
                </a:lnTo>
                <a:lnTo>
                  <a:pt x="2480650" y="1134701"/>
                </a:lnTo>
                <a:lnTo>
                  <a:pt x="2673791" y="1134701"/>
                </a:lnTo>
                <a:lnTo>
                  <a:pt x="2673791" y="1140736"/>
                </a:lnTo>
                <a:lnTo>
                  <a:pt x="2755272" y="1140736"/>
                </a:lnTo>
                <a:lnTo>
                  <a:pt x="2755272" y="1167897"/>
                </a:lnTo>
                <a:lnTo>
                  <a:pt x="3011787" y="1167897"/>
                </a:lnTo>
                <a:lnTo>
                  <a:pt x="3011787" y="1179968"/>
                </a:lnTo>
                <a:lnTo>
                  <a:pt x="3132499" y="1179968"/>
                </a:lnTo>
                <a:lnTo>
                  <a:pt x="3153624" y="1201093"/>
                </a:lnTo>
                <a:lnTo>
                  <a:pt x="3545941" y="1201093"/>
                </a:lnTo>
                <a:lnTo>
                  <a:pt x="3545941" y="1237307"/>
                </a:lnTo>
                <a:lnTo>
                  <a:pt x="4152523" y="1237307"/>
                </a:lnTo>
                <a:lnTo>
                  <a:pt x="4152523" y="1258431"/>
                </a:lnTo>
                <a:lnTo>
                  <a:pt x="4264183" y="1258431"/>
                </a:lnTo>
                <a:lnTo>
                  <a:pt x="4264183" y="1270503"/>
                </a:lnTo>
                <a:lnTo>
                  <a:pt x="4734963" y="1270503"/>
                </a:lnTo>
                <a:lnTo>
                  <a:pt x="4734963" y="1297663"/>
                </a:lnTo>
                <a:lnTo>
                  <a:pt x="4774194" y="1297663"/>
                </a:lnTo>
                <a:lnTo>
                  <a:pt x="4774194" y="1318788"/>
                </a:lnTo>
                <a:lnTo>
                  <a:pt x="6189553" y="1318788"/>
                </a:lnTo>
              </a:path>
            </a:pathLst>
          </a:custGeom>
          <a:noFill/>
          <a:ln w="28575">
            <a:solidFill>
              <a:schemeClr val="accent3"/>
            </a:solidFill>
            <a:miter lim="800000"/>
            <a:headEnd/>
            <a:tailEnd/>
          </a:ln>
        </p:spPr>
        <p:txBody>
          <a:bodyPr rtlCol="0" anchor="ctr"/>
          <a:lstStyle/>
          <a:p>
            <a:pPr algn="ctr"/>
            <a:endParaRPr lang="en-US"/>
          </a:p>
        </p:txBody>
      </p:sp>
      <p:sp>
        <p:nvSpPr>
          <p:cNvPr id="2" name="Title 1">
            <a:extLst>
              <a:ext uri="{FF2B5EF4-FFF2-40B4-BE49-F238E27FC236}">
                <a16:creationId xmlns:a16="http://schemas.microsoft.com/office/drawing/2014/main" id="{9DD77903-FB1B-9A65-67AA-419A021EAAB8}"/>
              </a:ext>
            </a:extLst>
          </p:cNvPr>
          <p:cNvSpPr>
            <a:spLocks noGrp="1"/>
          </p:cNvSpPr>
          <p:nvPr>
            <p:ph type="title"/>
          </p:nvPr>
        </p:nvSpPr>
        <p:spPr/>
        <p:txBody>
          <a:bodyPr/>
          <a:lstStyle/>
          <a:p>
            <a:r>
              <a:rPr lang="en-US" dirty="0"/>
              <a:t>CheckMate 8HW: PFS (Primary Endpoint)</a:t>
            </a:r>
          </a:p>
        </p:txBody>
      </p:sp>
      <p:sp>
        <p:nvSpPr>
          <p:cNvPr id="4" name="Text Box 11">
            <a:extLst>
              <a:ext uri="{FF2B5EF4-FFF2-40B4-BE49-F238E27FC236}">
                <a16:creationId xmlns:a16="http://schemas.microsoft.com/office/drawing/2014/main" id="{5FE47E96-0E9A-1076-CB46-373B77D5D2E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Andre. ASCO GI 2025. Abstr LBA143. Reproduced with permission.</a:t>
            </a:r>
          </a:p>
        </p:txBody>
      </p:sp>
      <p:sp>
        <p:nvSpPr>
          <p:cNvPr id="7" name="TextBox 6">
            <a:extLst>
              <a:ext uri="{FF2B5EF4-FFF2-40B4-BE49-F238E27FC236}">
                <a16:creationId xmlns:a16="http://schemas.microsoft.com/office/drawing/2014/main" id="{7DB5E6E2-2210-7E06-52BB-07FBD5FC001D}"/>
              </a:ext>
            </a:extLst>
          </p:cNvPr>
          <p:cNvSpPr txBox="1"/>
          <p:nvPr/>
        </p:nvSpPr>
        <p:spPr bwMode="auto">
          <a:xfrm>
            <a:off x="1801526" y="1520421"/>
            <a:ext cx="55006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PFS, Patients With Centrally Confirmed MSI-H/dMMR</a:t>
            </a:r>
          </a:p>
        </p:txBody>
      </p:sp>
      <p:sp>
        <p:nvSpPr>
          <p:cNvPr id="10" name="Content Placeholder 9">
            <a:extLst>
              <a:ext uri="{FF2B5EF4-FFF2-40B4-BE49-F238E27FC236}">
                <a16:creationId xmlns:a16="http://schemas.microsoft.com/office/drawing/2014/main" id="{E6962B0F-7A46-37FE-DC8E-96F1FC5C0B49}"/>
              </a:ext>
            </a:extLst>
          </p:cNvPr>
          <p:cNvSpPr>
            <a:spLocks noGrp="1"/>
          </p:cNvSpPr>
          <p:nvPr>
            <p:ph idx="1"/>
          </p:nvPr>
        </p:nvSpPr>
        <p:spPr>
          <a:xfrm>
            <a:off x="604675" y="5699859"/>
            <a:ext cx="11130125" cy="436186"/>
          </a:xfrm>
        </p:spPr>
        <p:txBody>
          <a:bodyPr/>
          <a:lstStyle/>
          <a:p>
            <a:r>
              <a:rPr lang="en-US" sz="1800" dirty="0"/>
              <a:t>mPFS benefit for Nivo + Ipi vs Nivo across all randomized patients: 54.1 vs 18.4 mo (HR: 0.64; 95% CI: 0.52-0.79)</a:t>
            </a:r>
          </a:p>
        </p:txBody>
      </p:sp>
      <p:sp>
        <p:nvSpPr>
          <p:cNvPr id="13" name="TextBox 12">
            <a:extLst>
              <a:ext uri="{FF2B5EF4-FFF2-40B4-BE49-F238E27FC236}">
                <a16:creationId xmlns:a16="http://schemas.microsoft.com/office/drawing/2014/main" id="{FB4E0EE8-59B2-8A2D-64E8-12687EC9F389}"/>
              </a:ext>
            </a:extLst>
          </p:cNvPr>
          <p:cNvSpPr txBox="1"/>
          <p:nvPr/>
        </p:nvSpPr>
        <p:spPr bwMode="auto">
          <a:xfrm>
            <a:off x="3517026" y="4858905"/>
            <a:ext cx="19026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sp>
        <p:nvSpPr>
          <p:cNvPr id="14" name="TextBox 13">
            <a:extLst>
              <a:ext uri="{FF2B5EF4-FFF2-40B4-BE49-F238E27FC236}">
                <a16:creationId xmlns:a16="http://schemas.microsoft.com/office/drawing/2014/main" id="{7731E72D-6EB3-2A8B-4488-19145860743C}"/>
              </a:ext>
            </a:extLst>
          </p:cNvPr>
          <p:cNvSpPr txBox="1"/>
          <p:nvPr/>
        </p:nvSpPr>
        <p:spPr bwMode="auto">
          <a:xfrm rot="16200000">
            <a:off x="-161350" y="3359167"/>
            <a:ext cx="19026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 (%)</a:t>
            </a:r>
          </a:p>
        </p:txBody>
      </p:sp>
      <p:sp>
        <p:nvSpPr>
          <p:cNvPr id="15" name="TextBox 14">
            <a:extLst>
              <a:ext uri="{FF2B5EF4-FFF2-40B4-BE49-F238E27FC236}">
                <a16:creationId xmlns:a16="http://schemas.microsoft.com/office/drawing/2014/main" id="{DAB8F281-C4EF-EECB-62AA-E12E9E7F3A3C}"/>
              </a:ext>
            </a:extLst>
          </p:cNvPr>
          <p:cNvSpPr txBox="1"/>
          <p:nvPr/>
        </p:nvSpPr>
        <p:spPr bwMode="auto">
          <a:xfrm>
            <a:off x="2567191" y="2515547"/>
            <a:ext cx="5333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76%</a:t>
            </a:r>
          </a:p>
        </p:txBody>
      </p:sp>
      <p:sp>
        <p:nvSpPr>
          <p:cNvPr id="17" name="TextBox 16">
            <a:extLst>
              <a:ext uri="{FF2B5EF4-FFF2-40B4-BE49-F238E27FC236}">
                <a16:creationId xmlns:a16="http://schemas.microsoft.com/office/drawing/2014/main" id="{8D3D3DF2-A8F5-15B2-6168-DC0E2E1179CF}"/>
              </a:ext>
            </a:extLst>
          </p:cNvPr>
          <p:cNvSpPr txBox="1"/>
          <p:nvPr/>
        </p:nvSpPr>
        <p:spPr bwMode="auto">
          <a:xfrm>
            <a:off x="3853656" y="2569294"/>
            <a:ext cx="5333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71%</a:t>
            </a:r>
          </a:p>
        </p:txBody>
      </p:sp>
      <p:sp>
        <p:nvSpPr>
          <p:cNvPr id="18" name="TextBox 17">
            <a:extLst>
              <a:ext uri="{FF2B5EF4-FFF2-40B4-BE49-F238E27FC236}">
                <a16:creationId xmlns:a16="http://schemas.microsoft.com/office/drawing/2014/main" id="{4D26AB6B-C849-0756-3B8D-92C17844F851}"/>
              </a:ext>
            </a:extLst>
          </p:cNvPr>
          <p:cNvSpPr txBox="1"/>
          <p:nvPr/>
        </p:nvSpPr>
        <p:spPr bwMode="auto">
          <a:xfrm>
            <a:off x="3859677" y="3335255"/>
            <a:ext cx="5333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56%</a:t>
            </a:r>
          </a:p>
        </p:txBody>
      </p:sp>
      <p:sp>
        <p:nvSpPr>
          <p:cNvPr id="21" name="TextBox 20">
            <a:extLst>
              <a:ext uri="{FF2B5EF4-FFF2-40B4-BE49-F238E27FC236}">
                <a16:creationId xmlns:a16="http://schemas.microsoft.com/office/drawing/2014/main" id="{9D719183-D08D-1C1C-86A7-F6EADC214649}"/>
              </a:ext>
            </a:extLst>
          </p:cNvPr>
          <p:cNvSpPr txBox="1"/>
          <p:nvPr/>
        </p:nvSpPr>
        <p:spPr bwMode="auto">
          <a:xfrm>
            <a:off x="5131529" y="2661966"/>
            <a:ext cx="5333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68%</a:t>
            </a:r>
          </a:p>
        </p:txBody>
      </p:sp>
      <p:sp>
        <p:nvSpPr>
          <p:cNvPr id="22" name="TextBox 21">
            <a:extLst>
              <a:ext uri="{FF2B5EF4-FFF2-40B4-BE49-F238E27FC236}">
                <a16:creationId xmlns:a16="http://schemas.microsoft.com/office/drawing/2014/main" id="{6B0F8AED-DFDE-A4BA-BAA7-0F9C7C548DE8}"/>
              </a:ext>
            </a:extLst>
          </p:cNvPr>
          <p:cNvSpPr txBox="1"/>
          <p:nvPr/>
        </p:nvSpPr>
        <p:spPr bwMode="auto">
          <a:xfrm>
            <a:off x="5147968" y="3406549"/>
            <a:ext cx="5333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24" name="TextBox 23">
            <a:extLst>
              <a:ext uri="{FF2B5EF4-FFF2-40B4-BE49-F238E27FC236}">
                <a16:creationId xmlns:a16="http://schemas.microsoft.com/office/drawing/2014/main" id="{0029A332-90B7-5866-768A-E12667597C77}"/>
              </a:ext>
            </a:extLst>
          </p:cNvPr>
          <p:cNvSpPr txBox="1"/>
          <p:nvPr/>
        </p:nvSpPr>
        <p:spPr bwMode="auto">
          <a:xfrm>
            <a:off x="2206660" y="2261517"/>
            <a:ext cx="1081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12-mo rate</a:t>
            </a:r>
          </a:p>
        </p:txBody>
      </p:sp>
      <p:sp>
        <p:nvSpPr>
          <p:cNvPr id="25" name="TextBox 24">
            <a:extLst>
              <a:ext uri="{FF2B5EF4-FFF2-40B4-BE49-F238E27FC236}">
                <a16:creationId xmlns:a16="http://schemas.microsoft.com/office/drawing/2014/main" id="{78D873C2-335F-9700-D690-6D01B81DFF34}"/>
              </a:ext>
            </a:extLst>
          </p:cNvPr>
          <p:cNvSpPr txBox="1"/>
          <p:nvPr/>
        </p:nvSpPr>
        <p:spPr bwMode="auto">
          <a:xfrm>
            <a:off x="3511787" y="2327255"/>
            <a:ext cx="1081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24-mo rate</a:t>
            </a:r>
          </a:p>
        </p:txBody>
      </p:sp>
      <p:sp>
        <p:nvSpPr>
          <p:cNvPr id="26" name="TextBox 25">
            <a:extLst>
              <a:ext uri="{FF2B5EF4-FFF2-40B4-BE49-F238E27FC236}">
                <a16:creationId xmlns:a16="http://schemas.microsoft.com/office/drawing/2014/main" id="{0055105D-19DC-48FC-5B93-9041A34F960D}"/>
              </a:ext>
            </a:extLst>
          </p:cNvPr>
          <p:cNvSpPr txBox="1"/>
          <p:nvPr/>
        </p:nvSpPr>
        <p:spPr bwMode="auto">
          <a:xfrm>
            <a:off x="4878658" y="2392434"/>
            <a:ext cx="1081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36-mo rate</a:t>
            </a:r>
          </a:p>
        </p:txBody>
      </p:sp>
      <p:sp>
        <p:nvSpPr>
          <p:cNvPr id="27" name="TextBox 26">
            <a:extLst>
              <a:ext uri="{FF2B5EF4-FFF2-40B4-BE49-F238E27FC236}">
                <a16:creationId xmlns:a16="http://schemas.microsoft.com/office/drawing/2014/main" id="{DF11CBBA-CC21-6A6B-9C55-626884F0EC9D}"/>
              </a:ext>
            </a:extLst>
          </p:cNvPr>
          <p:cNvSpPr txBox="1"/>
          <p:nvPr/>
        </p:nvSpPr>
        <p:spPr bwMode="auto">
          <a:xfrm>
            <a:off x="341352" y="4831258"/>
            <a:ext cx="84909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50" dirty="0">
                <a:solidFill>
                  <a:schemeClr val="bg1"/>
                </a:solidFill>
                <a:latin typeface="Calibri" panose="020F0502020204030204" pitchFamily="34" charset="0"/>
              </a:rPr>
              <a:t>Pts at risk</a:t>
            </a:r>
          </a:p>
        </p:txBody>
      </p:sp>
      <p:graphicFrame>
        <p:nvGraphicFramePr>
          <p:cNvPr id="3" name="Table 2">
            <a:extLst>
              <a:ext uri="{FF2B5EF4-FFF2-40B4-BE49-F238E27FC236}">
                <a16:creationId xmlns:a16="http://schemas.microsoft.com/office/drawing/2014/main" id="{9F85C517-0CE1-568F-085B-86DD4B12EA65}"/>
              </a:ext>
            </a:extLst>
          </p:cNvPr>
          <p:cNvGraphicFramePr>
            <a:graphicFrameLocks noGrp="1"/>
          </p:cNvGraphicFramePr>
          <p:nvPr>
            <p:extLst>
              <p:ext uri="{D42A27DB-BD31-4B8C-83A1-F6EECF244321}">
                <p14:modId xmlns:p14="http://schemas.microsoft.com/office/powerpoint/2010/main" val="3284019935"/>
              </p:ext>
            </p:extLst>
          </p:nvPr>
        </p:nvGraphicFramePr>
        <p:xfrm>
          <a:off x="7812593" y="1603375"/>
          <a:ext cx="3958504" cy="1950720"/>
        </p:xfrm>
        <a:graphic>
          <a:graphicData uri="http://schemas.openxmlformats.org/drawingml/2006/table">
            <a:tbl>
              <a:tblPr firstRow="1" bandRow="1">
                <a:tableStyleId>{93296810-A885-4BE3-A3E7-6D5BEEA58F35}</a:tableStyleId>
              </a:tblPr>
              <a:tblGrid>
                <a:gridCol w="2071942">
                  <a:extLst>
                    <a:ext uri="{9D8B030D-6E8A-4147-A177-3AD203B41FA5}">
                      <a16:colId xmlns:a16="http://schemas.microsoft.com/office/drawing/2014/main" val="2588632858"/>
                    </a:ext>
                  </a:extLst>
                </a:gridCol>
                <a:gridCol w="920840">
                  <a:extLst>
                    <a:ext uri="{9D8B030D-6E8A-4147-A177-3AD203B41FA5}">
                      <a16:colId xmlns:a16="http://schemas.microsoft.com/office/drawing/2014/main" val="1758716866"/>
                    </a:ext>
                  </a:extLst>
                </a:gridCol>
                <a:gridCol w="965722">
                  <a:extLst>
                    <a:ext uri="{9D8B030D-6E8A-4147-A177-3AD203B41FA5}">
                      <a16:colId xmlns:a16="http://schemas.microsoft.com/office/drawing/2014/main" val="3210739327"/>
                    </a:ext>
                  </a:extLst>
                </a:gridCol>
              </a:tblGrid>
              <a:tr h="678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rPr>
                        <a:t>Outcome in Patients With Centrally Confirmed MSI-H/dMMR</a:t>
                      </a:r>
                      <a:endParaRPr lang="en-US" sz="140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400">
                          <a:solidFill>
                            <a:schemeClr val="tx1"/>
                          </a:solidFill>
                        </a:rPr>
                        <a:t>Nivo + Ipi</a:t>
                      </a:r>
                    </a:p>
                    <a:p>
                      <a:pPr algn="ctr">
                        <a:lnSpc>
                          <a:spcPct val="90000"/>
                        </a:lnSpc>
                      </a:pPr>
                      <a:r>
                        <a:rPr lang="en-US" sz="1400">
                          <a:solidFill>
                            <a:schemeClr val="tx1"/>
                          </a:solidFill>
                        </a:rPr>
                        <a:t>(n = 296)</a:t>
                      </a:r>
                      <a:endParaRPr lang="en-US" sz="140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400">
                          <a:solidFill>
                            <a:schemeClr val="tx1"/>
                          </a:solidFill>
                        </a:rPr>
                        <a:t>Nivo</a:t>
                      </a:r>
                    </a:p>
                    <a:p>
                      <a:pPr algn="ctr">
                        <a:lnSpc>
                          <a:spcPct val="90000"/>
                        </a:lnSpc>
                      </a:pPr>
                      <a:r>
                        <a:rPr lang="en-US" sz="1400">
                          <a:solidFill>
                            <a:schemeClr val="tx1"/>
                          </a:solidFill>
                        </a:rPr>
                        <a:t>(n = 286)</a:t>
                      </a:r>
                      <a:endParaRPr lang="en-US" sz="1400" dirty="0">
                        <a:solidFill>
                          <a:schemeClr val="tx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152783066"/>
                  </a:ext>
                </a:extLst>
              </a:tr>
              <a:tr h="218855">
                <a:tc>
                  <a:txBody>
                    <a:bodyPr/>
                    <a:lstStyle/>
                    <a:p>
                      <a:r>
                        <a:rPr lang="en-US" sz="1400">
                          <a:solidFill>
                            <a:schemeClr val="bg1"/>
                          </a:solidFill>
                        </a:rPr>
                        <a:t>mPFS, mo</a:t>
                      </a:r>
                      <a:endParaRPr lang="en-US" sz="1400"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NR</a:t>
                      </a:r>
                      <a:endParaRPr lang="en-US" sz="1400"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a:solidFill>
                            <a:schemeClr val="bg1"/>
                          </a:solidFill>
                        </a:rPr>
                        <a:t>39.3</a:t>
                      </a:r>
                      <a:endParaRPr lang="en-US" sz="1400"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93836529"/>
                  </a:ext>
                </a:extLst>
              </a:tr>
              <a:tr h="218855">
                <a:tc>
                  <a:txBody>
                    <a:bodyPr/>
                    <a:lstStyle/>
                    <a:p>
                      <a:r>
                        <a:rPr lang="en-US" sz="1400">
                          <a:solidFill>
                            <a:schemeClr val="bg1"/>
                          </a:solidFill>
                        </a:rPr>
                        <a:t>95% CI</a:t>
                      </a:r>
                      <a:endParaRPr lang="en-US" sz="14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a:solidFill>
                            <a:schemeClr val="bg1"/>
                          </a:solidFill>
                        </a:rPr>
                        <a:t>53.8-NE</a:t>
                      </a:r>
                      <a:endParaRPr lang="en-US" sz="14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a:solidFill>
                            <a:schemeClr val="bg1"/>
                          </a:solidFill>
                        </a:rPr>
                        <a:t>22.1-NE</a:t>
                      </a:r>
                      <a:endParaRPr lang="en-US" sz="14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9314820"/>
                  </a:ext>
                </a:extLst>
              </a:tr>
              <a:tr h="218855">
                <a:tc>
                  <a:txBody>
                    <a:bodyPr/>
                    <a:lstStyle/>
                    <a:p>
                      <a:r>
                        <a:rPr lang="en-US" sz="1400">
                          <a:solidFill>
                            <a:schemeClr val="bg1"/>
                          </a:solidFill>
                        </a:rPr>
                        <a:t>HR (95% CI)</a:t>
                      </a:r>
                      <a:endParaRPr lang="en-US" sz="14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solidFill>
                            <a:schemeClr val="bg1"/>
                          </a:solidFill>
                        </a:rPr>
                        <a:t>0.62 (0.48-0.81)</a:t>
                      </a:r>
                      <a:endParaRPr lang="en-US" sz="14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sz="16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70414128"/>
                  </a:ext>
                </a:extLst>
              </a:tr>
              <a:tr h="218855">
                <a:tc>
                  <a:txBody>
                    <a:bodyPr/>
                    <a:lstStyle/>
                    <a:p>
                      <a:r>
                        <a:rPr lang="en-US" sz="1400" i="1">
                          <a:solidFill>
                            <a:schemeClr val="bg1"/>
                          </a:solidFill>
                        </a:rPr>
                        <a:t>P</a:t>
                      </a:r>
                      <a:r>
                        <a:rPr lang="en-US" sz="1400">
                          <a:solidFill>
                            <a:schemeClr val="bg1"/>
                          </a:solidFill>
                        </a:rPr>
                        <a:t> value</a:t>
                      </a:r>
                      <a:endParaRPr lang="en-US" sz="14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solidFill>
                            <a:schemeClr val="bg1"/>
                          </a:solidFill>
                        </a:rPr>
                        <a:t>.0003</a:t>
                      </a:r>
                      <a:endParaRPr lang="en-US" sz="14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endParaRPr lang="en-US" sz="16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56742815"/>
                  </a:ext>
                </a:extLst>
              </a:tr>
            </a:tbl>
          </a:graphicData>
        </a:graphic>
      </p:graphicFrame>
      <p:sp>
        <p:nvSpPr>
          <p:cNvPr id="8" name="TextBox 7">
            <a:extLst>
              <a:ext uri="{FF2B5EF4-FFF2-40B4-BE49-F238E27FC236}">
                <a16:creationId xmlns:a16="http://schemas.microsoft.com/office/drawing/2014/main" id="{EA8B607C-3844-3A2F-2F6B-074CA3BC792B}"/>
              </a:ext>
            </a:extLst>
          </p:cNvPr>
          <p:cNvSpPr txBox="1"/>
          <p:nvPr/>
        </p:nvSpPr>
        <p:spPr bwMode="auto">
          <a:xfrm>
            <a:off x="1159105" y="4374826"/>
            <a:ext cx="51292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Median follow-up: 47.0 mo (range: 16.7-60.5 mo)</a:t>
            </a:r>
          </a:p>
        </p:txBody>
      </p:sp>
      <p:sp>
        <p:nvSpPr>
          <p:cNvPr id="5" name="Freeform: Shape 4">
            <a:extLst>
              <a:ext uri="{FF2B5EF4-FFF2-40B4-BE49-F238E27FC236}">
                <a16:creationId xmlns:a16="http://schemas.microsoft.com/office/drawing/2014/main" id="{D5968146-6C2C-1D20-3C16-7488D6994DE1}"/>
              </a:ext>
            </a:extLst>
          </p:cNvPr>
          <p:cNvSpPr/>
          <p:nvPr/>
        </p:nvSpPr>
        <p:spPr bwMode="auto">
          <a:xfrm>
            <a:off x="1336431" y="2165407"/>
            <a:ext cx="6446017" cy="2497028"/>
          </a:xfrm>
          <a:custGeom>
            <a:avLst/>
            <a:gdLst>
              <a:gd name="connsiteX0" fmla="*/ 0 w 6446017"/>
              <a:gd name="connsiteY0" fmla="*/ 0 h 2481943"/>
              <a:gd name="connsiteX1" fmla="*/ 0 w 6446017"/>
              <a:gd name="connsiteY1" fmla="*/ 2481943 h 2481943"/>
              <a:gd name="connsiteX2" fmla="*/ 6446017 w 6446017"/>
              <a:gd name="connsiteY2" fmla="*/ 2481943 h 2481943"/>
            </a:gdLst>
            <a:ahLst/>
            <a:cxnLst>
              <a:cxn ang="0">
                <a:pos x="connsiteX0" y="connsiteY0"/>
              </a:cxn>
              <a:cxn ang="0">
                <a:pos x="connsiteX1" y="connsiteY1"/>
              </a:cxn>
              <a:cxn ang="0">
                <a:pos x="connsiteX2" y="connsiteY2"/>
              </a:cxn>
            </a:cxnLst>
            <a:rect l="l" t="t" r="r" b="b"/>
            <a:pathLst>
              <a:path w="6446017" h="2481943">
                <a:moveTo>
                  <a:pt x="0" y="0"/>
                </a:moveTo>
                <a:lnTo>
                  <a:pt x="0" y="2481943"/>
                </a:lnTo>
                <a:lnTo>
                  <a:pt x="6446017" y="2481943"/>
                </a:lnTo>
              </a:path>
            </a:pathLst>
          </a:custGeom>
          <a:noFill/>
          <a:ln w="28575">
            <a:solidFill>
              <a:schemeClr val="bg1"/>
            </a:solidFill>
            <a:miter lim="800000"/>
            <a:headEnd/>
            <a:tailEnd/>
          </a:ln>
        </p:spPr>
        <p:txBody>
          <a:bodyPr rtlCol="0" anchor="ctr"/>
          <a:lstStyle/>
          <a:p>
            <a:pPr algn="ctr"/>
            <a:endParaRPr lang="en-US"/>
          </a:p>
        </p:txBody>
      </p:sp>
      <p:grpSp>
        <p:nvGrpSpPr>
          <p:cNvPr id="30" name="Group 29">
            <a:extLst>
              <a:ext uri="{FF2B5EF4-FFF2-40B4-BE49-F238E27FC236}">
                <a16:creationId xmlns:a16="http://schemas.microsoft.com/office/drawing/2014/main" id="{D3D572CA-0681-6DAE-0D4C-48BC117F3DED}"/>
              </a:ext>
            </a:extLst>
          </p:cNvPr>
          <p:cNvGrpSpPr/>
          <p:nvPr/>
        </p:nvGrpSpPr>
        <p:grpSpPr>
          <a:xfrm>
            <a:off x="1263286" y="2173447"/>
            <a:ext cx="83951" cy="2481943"/>
            <a:chOff x="1263287" y="2180492"/>
            <a:chExt cx="88956" cy="2481943"/>
          </a:xfrm>
        </p:grpSpPr>
        <p:cxnSp>
          <p:nvCxnSpPr>
            <p:cNvPr id="12" name="Straight Connector 11">
              <a:extLst>
                <a:ext uri="{FF2B5EF4-FFF2-40B4-BE49-F238E27FC236}">
                  <a16:creationId xmlns:a16="http://schemas.microsoft.com/office/drawing/2014/main" id="{A583A2C9-A8A0-84FE-BF58-892CCF5B26CB}"/>
                </a:ext>
              </a:extLst>
            </p:cNvPr>
            <p:cNvCxnSpPr>
              <a:cxnSpLocks/>
            </p:cNvCxnSpPr>
            <p:nvPr/>
          </p:nvCxnSpPr>
          <p:spPr bwMode="auto">
            <a:xfrm>
              <a:off x="1263287" y="2180492"/>
              <a:ext cx="88956"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9BA05246-E122-6814-9B96-0F89E6B7A9C9}"/>
                </a:ext>
              </a:extLst>
            </p:cNvPr>
            <p:cNvCxnSpPr>
              <a:cxnSpLocks/>
            </p:cNvCxnSpPr>
            <p:nvPr/>
          </p:nvCxnSpPr>
          <p:spPr bwMode="auto">
            <a:xfrm>
              <a:off x="1263287" y="2676881"/>
              <a:ext cx="88956"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6B95684-F4FC-4F83-8F52-315CE602711E}"/>
                </a:ext>
              </a:extLst>
            </p:cNvPr>
            <p:cNvCxnSpPr>
              <a:cxnSpLocks/>
            </p:cNvCxnSpPr>
            <p:nvPr/>
          </p:nvCxnSpPr>
          <p:spPr bwMode="auto">
            <a:xfrm>
              <a:off x="1263287" y="3173270"/>
              <a:ext cx="88956"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A833499-DF39-B3E5-F6EA-79F6CA42173B}"/>
                </a:ext>
              </a:extLst>
            </p:cNvPr>
            <p:cNvCxnSpPr>
              <a:cxnSpLocks/>
            </p:cNvCxnSpPr>
            <p:nvPr/>
          </p:nvCxnSpPr>
          <p:spPr bwMode="auto">
            <a:xfrm>
              <a:off x="1263287" y="3669659"/>
              <a:ext cx="88956"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42458A97-935D-03FB-BD77-BA1C9786D37F}"/>
                </a:ext>
              </a:extLst>
            </p:cNvPr>
            <p:cNvCxnSpPr>
              <a:cxnSpLocks/>
            </p:cNvCxnSpPr>
            <p:nvPr/>
          </p:nvCxnSpPr>
          <p:spPr bwMode="auto">
            <a:xfrm>
              <a:off x="1263287" y="4166048"/>
              <a:ext cx="8895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2B3D227-939F-4D70-5444-4B8CEE3E5C85}"/>
                </a:ext>
              </a:extLst>
            </p:cNvPr>
            <p:cNvCxnSpPr>
              <a:cxnSpLocks/>
            </p:cNvCxnSpPr>
            <p:nvPr/>
          </p:nvCxnSpPr>
          <p:spPr bwMode="auto">
            <a:xfrm>
              <a:off x="1263287" y="4662435"/>
              <a:ext cx="88956" cy="0"/>
            </a:xfrm>
            <a:prstGeom prst="line">
              <a:avLst/>
            </a:prstGeom>
            <a:noFill/>
            <a:ln w="28575" cap="flat" cmpd="sng" algn="ctr">
              <a:solidFill>
                <a:schemeClr val="bg1"/>
              </a:solidFill>
              <a:prstDash val="solid"/>
              <a:round/>
              <a:headEnd type="none" w="med" len="med"/>
              <a:tailEnd type="none" w="med" len="med"/>
            </a:ln>
            <a:effectLst/>
          </p:spPr>
        </p:cxnSp>
      </p:grpSp>
      <p:sp>
        <p:nvSpPr>
          <p:cNvPr id="57" name="TextBox 56">
            <a:extLst>
              <a:ext uri="{FF2B5EF4-FFF2-40B4-BE49-F238E27FC236}">
                <a16:creationId xmlns:a16="http://schemas.microsoft.com/office/drawing/2014/main" id="{B742CB71-73BE-1534-E727-C4BE31175C79}"/>
              </a:ext>
            </a:extLst>
          </p:cNvPr>
          <p:cNvSpPr txBox="1"/>
          <p:nvPr/>
        </p:nvSpPr>
        <p:spPr bwMode="auto">
          <a:xfrm>
            <a:off x="848986" y="2026603"/>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58" name="TextBox 57">
            <a:extLst>
              <a:ext uri="{FF2B5EF4-FFF2-40B4-BE49-F238E27FC236}">
                <a16:creationId xmlns:a16="http://schemas.microsoft.com/office/drawing/2014/main" id="{7DE3790E-D39B-1E4E-5C33-5E2158E1A962}"/>
              </a:ext>
            </a:extLst>
          </p:cNvPr>
          <p:cNvSpPr txBox="1"/>
          <p:nvPr/>
        </p:nvSpPr>
        <p:spPr bwMode="auto">
          <a:xfrm>
            <a:off x="932451" y="25212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59" name="TextBox 58">
            <a:extLst>
              <a:ext uri="{FF2B5EF4-FFF2-40B4-BE49-F238E27FC236}">
                <a16:creationId xmlns:a16="http://schemas.microsoft.com/office/drawing/2014/main" id="{BAB553A2-DB1D-3970-19D9-894396331870}"/>
              </a:ext>
            </a:extLst>
          </p:cNvPr>
          <p:cNvSpPr txBox="1"/>
          <p:nvPr/>
        </p:nvSpPr>
        <p:spPr bwMode="auto">
          <a:xfrm>
            <a:off x="946784" y="301312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60" name="TextBox 59">
            <a:extLst>
              <a:ext uri="{FF2B5EF4-FFF2-40B4-BE49-F238E27FC236}">
                <a16:creationId xmlns:a16="http://schemas.microsoft.com/office/drawing/2014/main" id="{81A09A0F-88CE-2E54-4136-3957B4490953}"/>
              </a:ext>
            </a:extLst>
          </p:cNvPr>
          <p:cNvSpPr txBox="1"/>
          <p:nvPr/>
        </p:nvSpPr>
        <p:spPr bwMode="auto">
          <a:xfrm>
            <a:off x="938878" y="350781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61" name="TextBox 60">
            <a:extLst>
              <a:ext uri="{FF2B5EF4-FFF2-40B4-BE49-F238E27FC236}">
                <a16:creationId xmlns:a16="http://schemas.microsoft.com/office/drawing/2014/main" id="{13F9652A-6B9A-0D3B-A9C4-13E9EBF68BBC}"/>
              </a:ext>
            </a:extLst>
          </p:cNvPr>
          <p:cNvSpPr txBox="1"/>
          <p:nvPr/>
        </p:nvSpPr>
        <p:spPr bwMode="auto">
          <a:xfrm>
            <a:off x="949022" y="400978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62" name="TextBox 61">
            <a:extLst>
              <a:ext uri="{FF2B5EF4-FFF2-40B4-BE49-F238E27FC236}">
                <a16:creationId xmlns:a16="http://schemas.microsoft.com/office/drawing/2014/main" id="{D2193031-1417-A0AC-C44B-5F6834FB3C99}"/>
              </a:ext>
            </a:extLst>
          </p:cNvPr>
          <p:cNvSpPr txBox="1"/>
          <p:nvPr/>
        </p:nvSpPr>
        <p:spPr bwMode="auto">
          <a:xfrm>
            <a:off x="1042535" y="450447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63" name="TextBox 62">
            <a:extLst>
              <a:ext uri="{FF2B5EF4-FFF2-40B4-BE49-F238E27FC236}">
                <a16:creationId xmlns:a16="http://schemas.microsoft.com/office/drawing/2014/main" id="{89A73149-7DCA-4B08-615D-1AF5F3E6A7B2}"/>
              </a:ext>
            </a:extLst>
          </p:cNvPr>
          <p:cNvSpPr txBox="1"/>
          <p:nvPr/>
        </p:nvSpPr>
        <p:spPr bwMode="auto">
          <a:xfrm>
            <a:off x="1200254" y="468125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64" name="TextBox 63">
            <a:extLst>
              <a:ext uri="{FF2B5EF4-FFF2-40B4-BE49-F238E27FC236}">
                <a16:creationId xmlns:a16="http://schemas.microsoft.com/office/drawing/2014/main" id="{ACCCF16D-1588-6578-A549-042E11881CEC}"/>
              </a:ext>
            </a:extLst>
          </p:cNvPr>
          <p:cNvSpPr txBox="1"/>
          <p:nvPr/>
        </p:nvSpPr>
        <p:spPr bwMode="auto">
          <a:xfrm>
            <a:off x="1530524" y="468125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65" name="TextBox 64">
            <a:extLst>
              <a:ext uri="{FF2B5EF4-FFF2-40B4-BE49-F238E27FC236}">
                <a16:creationId xmlns:a16="http://schemas.microsoft.com/office/drawing/2014/main" id="{F7DE12DD-C2F3-F5A9-0814-4B23CF286972}"/>
              </a:ext>
            </a:extLst>
          </p:cNvPr>
          <p:cNvSpPr txBox="1"/>
          <p:nvPr/>
        </p:nvSpPr>
        <p:spPr bwMode="auto">
          <a:xfrm>
            <a:off x="1844595" y="468125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66" name="TextBox 65">
            <a:extLst>
              <a:ext uri="{FF2B5EF4-FFF2-40B4-BE49-F238E27FC236}">
                <a16:creationId xmlns:a16="http://schemas.microsoft.com/office/drawing/2014/main" id="{5E574A6C-82AA-3739-3D35-0C04722A0866}"/>
              </a:ext>
            </a:extLst>
          </p:cNvPr>
          <p:cNvSpPr txBox="1"/>
          <p:nvPr/>
        </p:nvSpPr>
        <p:spPr bwMode="auto">
          <a:xfrm>
            <a:off x="2174865" y="468125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67" name="TextBox 66">
            <a:extLst>
              <a:ext uri="{FF2B5EF4-FFF2-40B4-BE49-F238E27FC236}">
                <a16:creationId xmlns:a16="http://schemas.microsoft.com/office/drawing/2014/main" id="{11EAC462-8C63-414F-D0A5-03FD4224FDAD}"/>
              </a:ext>
            </a:extLst>
          </p:cNvPr>
          <p:cNvSpPr txBox="1"/>
          <p:nvPr/>
        </p:nvSpPr>
        <p:spPr bwMode="auto">
          <a:xfrm>
            <a:off x="2432889" y="46812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68" name="TextBox 67">
            <a:extLst>
              <a:ext uri="{FF2B5EF4-FFF2-40B4-BE49-F238E27FC236}">
                <a16:creationId xmlns:a16="http://schemas.microsoft.com/office/drawing/2014/main" id="{492907DA-D2E2-0D8B-740D-D758F72E2295}"/>
              </a:ext>
            </a:extLst>
          </p:cNvPr>
          <p:cNvSpPr txBox="1"/>
          <p:nvPr/>
        </p:nvSpPr>
        <p:spPr bwMode="auto">
          <a:xfrm>
            <a:off x="2763159" y="46812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69" name="TextBox 68">
            <a:extLst>
              <a:ext uri="{FF2B5EF4-FFF2-40B4-BE49-F238E27FC236}">
                <a16:creationId xmlns:a16="http://schemas.microsoft.com/office/drawing/2014/main" id="{C3AA915E-A032-B2F3-C14C-BA95D195DEDF}"/>
              </a:ext>
            </a:extLst>
          </p:cNvPr>
          <p:cNvSpPr txBox="1"/>
          <p:nvPr/>
        </p:nvSpPr>
        <p:spPr bwMode="auto">
          <a:xfrm>
            <a:off x="3077230" y="46812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70" name="TextBox 69">
            <a:extLst>
              <a:ext uri="{FF2B5EF4-FFF2-40B4-BE49-F238E27FC236}">
                <a16:creationId xmlns:a16="http://schemas.microsoft.com/office/drawing/2014/main" id="{5C18E7A8-8785-4A13-F86E-A49ED978D7F5}"/>
              </a:ext>
            </a:extLst>
          </p:cNvPr>
          <p:cNvSpPr txBox="1"/>
          <p:nvPr/>
        </p:nvSpPr>
        <p:spPr bwMode="auto">
          <a:xfrm>
            <a:off x="3407500" y="46812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71" name="TextBox 70">
            <a:extLst>
              <a:ext uri="{FF2B5EF4-FFF2-40B4-BE49-F238E27FC236}">
                <a16:creationId xmlns:a16="http://schemas.microsoft.com/office/drawing/2014/main" id="{8B4DC01E-7447-5E52-AF05-81F0912E7161}"/>
              </a:ext>
            </a:extLst>
          </p:cNvPr>
          <p:cNvSpPr txBox="1"/>
          <p:nvPr/>
        </p:nvSpPr>
        <p:spPr bwMode="auto">
          <a:xfrm>
            <a:off x="3722502" y="46812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72" name="TextBox 71">
            <a:extLst>
              <a:ext uri="{FF2B5EF4-FFF2-40B4-BE49-F238E27FC236}">
                <a16:creationId xmlns:a16="http://schemas.microsoft.com/office/drawing/2014/main" id="{A0330F01-5DB2-905C-DFC9-E2E852CE93FA}"/>
              </a:ext>
            </a:extLst>
          </p:cNvPr>
          <p:cNvSpPr txBox="1"/>
          <p:nvPr/>
        </p:nvSpPr>
        <p:spPr bwMode="auto">
          <a:xfrm>
            <a:off x="4052772" y="46812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73" name="TextBox 72">
            <a:extLst>
              <a:ext uri="{FF2B5EF4-FFF2-40B4-BE49-F238E27FC236}">
                <a16:creationId xmlns:a16="http://schemas.microsoft.com/office/drawing/2014/main" id="{14028C5E-148F-F450-E72B-FF14DDE51E6E}"/>
              </a:ext>
            </a:extLst>
          </p:cNvPr>
          <p:cNvSpPr txBox="1"/>
          <p:nvPr/>
        </p:nvSpPr>
        <p:spPr bwMode="auto">
          <a:xfrm>
            <a:off x="4366843" y="46812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74" name="TextBox 73">
            <a:extLst>
              <a:ext uri="{FF2B5EF4-FFF2-40B4-BE49-F238E27FC236}">
                <a16:creationId xmlns:a16="http://schemas.microsoft.com/office/drawing/2014/main" id="{77D30D06-0581-634B-6034-2821880E034D}"/>
              </a:ext>
            </a:extLst>
          </p:cNvPr>
          <p:cNvSpPr txBox="1"/>
          <p:nvPr/>
        </p:nvSpPr>
        <p:spPr bwMode="auto">
          <a:xfrm>
            <a:off x="4697113" y="46812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75" name="TextBox 74">
            <a:extLst>
              <a:ext uri="{FF2B5EF4-FFF2-40B4-BE49-F238E27FC236}">
                <a16:creationId xmlns:a16="http://schemas.microsoft.com/office/drawing/2014/main" id="{7A5C5940-9B03-9C69-72D5-D85EC98E5A4A}"/>
              </a:ext>
            </a:extLst>
          </p:cNvPr>
          <p:cNvSpPr txBox="1"/>
          <p:nvPr/>
        </p:nvSpPr>
        <p:spPr bwMode="auto">
          <a:xfrm>
            <a:off x="5000822" y="46812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76" name="TextBox 75">
            <a:extLst>
              <a:ext uri="{FF2B5EF4-FFF2-40B4-BE49-F238E27FC236}">
                <a16:creationId xmlns:a16="http://schemas.microsoft.com/office/drawing/2014/main" id="{95E3E40F-787A-70C0-32A7-9D2E15590C98}"/>
              </a:ext>
            </a:extLst>
          </p:cNvPr>
          <p:cNvSpPr txBox="1"/>
          <p:nvPr/>
        </p:nvSpPr>
        <p:spPr bwMode="auto">
          <a:xfrm>
            <a:off x="5331092" y="46812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77" name="TextBox 76">
            <a:extLst>
              <a:ext uri="{FF2B5EF4-FFF2-40B4-BE49-F238E27FC236}">
                <a16:creationId xmlns:a16="http://schemas.microsoft.com/office/drawing/2014/main" id="{4E26F9A8-2E10-540A-0820-56A3B733362E}"/>
              </a:ext>
            </a:extLst>
          </p:cNvPr>
          <p:cNvSpPr txBox="1"/>
          <p:nvPr/>
        </p:nvSpPr>
        <p:spPr bwMode="auto">
          <a:xfrm>
            <a:off x="5645163" y="46812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78" name="TextBox 77">
            <a:extLst>
              <a:ext uri="{FF2B5EF4-FFF2-40B4-BE49-F238E27FC236}">
                <a16:creationId xmlns:a16="http://schemas.microsoft.com/office/drawing/2014/main" id="{6E5FA807-082F-6E7D-0937-02550F725309}"/>
              </a:ext>
            </a:extLst>
          </p:cNvPr>
          <p:cNvSpPr txBox="1"/>
          <p:nvPr/>
        </p:nvSpPr>
        <p:spPr bwMode="auto">
          <a:xfrm>
            <a:off x="5975433" y="46812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79" name="TextBox 78">
            <a:extLst>
              <a:ext uri="{FF2B5EF4-FFF2-40B4-BE49-F238E27FC236}">
                <a16:creationId xmlns:a16="http://schemas.microsoft.com/office/drawing/2014/main" id="{9D59E274-C008-AC31-D028-8BCDCF15BF4C}"/>
              </a:ext>
            </a:extLst>
          </p:cNvPr>
          <p:cNvSpPr txBox="1"/>
          <p:nvPr/>
        </p:nvSpPr>
        <p:spPr bwMode="auto">
          <a:xfrm>
            <a:off x="6309647" y="46812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80" name="TextBox 79">
            <a:extLst>
              <a:ext uri="{FF2B5EF4-FFF2-40B4-BE49-F238E27FC236}">
                <a16:creationId xmlns:a16="http://schemas.microsoft.com/office/drawing/2014/main" id="{BA1F7578-9F8A-4136-CE9D-06DDE4C60524}"/>
              </a:ext>
            </a:extLst>
          </p:cNvPr>
          <p:cNvSpPr txBox="1"/>
          <p:nvPr/>
        </p:nvSpPr>
        <p:spPr bwMode="auto">
          <a:xfrm>
            <a:off x="6623718" y="46812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81" name="TextBox 80">
            <a:extLst>
              <a:ext uri="{FF2B5EF4-FFF2-40B4-BE49-F238E27FC236}">
                <a16:creationId xmlns:a16="http://schemas.microsoft.com/office/drawing/2014/main" id="{01DD1679-85D6-B181-20B1-1123723807A8}"/>
              </a:ext>
            </a:extLst>
          </p:cNvPr>
          <p:cNvSpPr txBox="1"/>
          <p:nvPr/>
        </p:nvSpPr>
        <p:spPr bwMode="auto">
          <a:xfrm>
            <a:off x="6953988" y="46812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82" name="TextBox 81">
            <a:extLst>
              <a:ext uri="{FF2B5EF4-FFF2-40B4-BE49-F238E27FC236}">
                <a16:creationId xmlns:a16="http://schemas.microsoft.com/office/drawing/2014/main" id="{DB406A84-A1EF-1B22-C3A3-EB5C977F6A0C}"/>
              </a:ext>
            </a:extLst>
          </p:cNvPr>
          <p:cNvSpPr txBox="1"/>
          <p:nvPr/>
        </p:nvSpPr>
        <p:spPr bwMode="auto">
          <a:xfrm>
            <a:off x="7257697" y="46812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57</a:t>
            </a:r>
          </a:p>
        </p:txBody>
      </p:sp>
      <p:sp>
        <p:nvSpPr>
          <p:cNvPr id="83" name="TextBox 82">
            <a:extLst>
              <a:ext uri="{FF2B5EF4-FFF2-40B4-BE49-F238E27FC236}">
                <a16:creationId xmlns:a16="http://schemas.microsoft.com/office/drawing/2014/main" id="{C4DEAD2C-71B9-48D1-057D-48FF69AA1DFC}"/>
              </a:ext>
            </a:extLst>
          </p:cNvPr>
          <p:cNvSpPr txBox="1"/>
          <p:nvPr/>
        </p:nvSpPr>
        <p:spPr bwMode="auto">
          <a:xfrm>
            <a:off x="7587967" y="46812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86" name="TextBox 85">
            <a:extLst>
              <a:ext uri="{FF2B5EF4-FFF2-40B4-BE49-F238E27FC236}">
                <a16:creationId xmlns:a16="http://schemas.microsoft.com/office/drawing/2014/main" id="{52C32BE1-8324-A23F-488A-C87FF6954448}"/>
              </a:ext>
            </a:extLst>
          </p:cNvPr>
          <p:cNvSpPr txBox="1"/>
          <p:nvPr/>
        </p:nvSpPr>
        <p:spPr bwMode="auto">
          <a:xfrm>
            <a:off x="1131636" y="5049762"/>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296</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286</a:t>
            </a:r>
          </a:p>
        </p:txBody>
      </p:sp>
      <p:sp>
        <p:nvSpPr>
          <p:cNvPr id="87" name="TextBox 86">
            <a:extLst>
              <a:ext uri="{FF2B5EF4-FFF2-40B4-BE49-F238E27FC236}">
                <a16:creationId xmlns:a16="http://schemas.microsoft.com/office/drawing/2014/main" id="{CE5AA6B2-C682-7915-ED1F-C009DFF1014E}"/>
              </a:ext>
            </a:extLst>
          </p:cNvPr>
          <p:cNvSpPr txBox="1"/>
          <p:nvPr/>
        </p:nvSpPr>
        <p:spPr bwMode="auto">
          <a:xfrm>
            <a:off x="1461906" y="5049762"/>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248</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210</a:t>
            </a:r>
          </a:p>
        </p:txBody>
      </p:sp>
      <p:sp>
        <p:nvSpPr>
          <p:cNvPr id="88" name="TextBox 87">
            <a:extLst>
              <a:ext uri="{FF2B5EF4-FFF2-40B4-BE49-F238E27FC236}">
                <a16:creationId xmlns:a16="http://schemas.microsoft.com/office/drawing/2014/main" id="{F9A67EB1-812F-F72B-6D10-A7BD41079977}"/>
              </a:ext>
            </a:extLst>
          </p:cNvPr>
          <p:cNvSpPr txBox="1"/>
          <p:nvPr/>
        </p:nvSpPr>
        <p:spPr bwMode="auto">
          <a:xfrm>
            <a:off x="1775977" y="5049762"/>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234</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191</a:t>
            </a:r>
          </a:p>
        </p:txBody>
      </p:sp>
      <p:sp>
        <p:nvSpPr>
          <p:cNvPr id="89" name="TextBox 88">
            <a:extLst>
              <a:ext uri="{FF2B5EF4-FFF2-40B4-BE49-F238E27FC236}">
                <a16:creationId xmlns:a16="http://schemas.microsoft.com/office/drawing/2014/main" id="{32F31DB2-6C3C-316F-3CBE-0CCDE3AEDED3}"/>
              </a:ext>
            </a:extLst>
          </p:cNvPr>
          <p:cNvSpPr txBox="1"/>
          <p:nvPr/>
        </p:nvSpPr>
        <p:spPr bwMode="auto">
          <a:xfrm>
            <a:off x="2106247" y="5049762"/>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225</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179</a:t>
            </a:r>
          </a:p>
        </p:txBody>
      </p:sp>
      <p:sp>
        <p:nvSpPr>
          <p:cNvPr id="90" name="TextBox 89">
            <a:extLst>
              <a:ext uri="{FF2B5EF4-FFF2-40B4-BE49-F238E27FC236}">
                <a16:creationId xmlns:a16="http://schemas.microsoft.com/office/drawing/2014/main" id="{1DD84D2E-E9BE-65A1-E862-F7FA661C249C}"/>
              </a:ext>
            </a:extLst>
          </p:cNvPr>
          <p:cNvSpPr txBox="1"/>
          <p:nvPr/>
        </p:nvSpPr>
        <p:spPr bwMode="auto">
          <a:xfrm>
            <a:off x="2409957" y="5049762"/>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214</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169</a:t>
            </a:r>
          </a:p>
        </p:txBody>
      </p:sp>
      <p:sp>
        <p:nvSpPr>
          <p:cNvPr id="91" name="TextBox 90">
            <a:extLst>
              <a:ext uri="{FF2B5EF4-FFF2-40B4-BE49-F238E27FC236}">
                <a16:creationId xmlns:a16="http://schemas.microsoft.com/office/drawing/2014/main" id="{BFEE8BE5-6C8F-D333-44AC-1FCA2008BA15}"/>
              </a:ext>
            </a:extLst>
          </p:cNvPr>
          <p:cNvSpPr txBox="1"/>
          <p:nvPr/>
        </p:nvSpPr>
        <p:spPr bwMode="auto">
          <a:xfrm>
            <a:off x="2740227" y="5049762"/>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207</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164</a:t>
            </a:r>
          </a:p>
        </p:txBody>
      </p:sp>
      <p:sp>
        <p:nvSpPr>
          <p:cNvPr id="92" name="TextBox 91">
            <a:extLst>
              <a:ext uri="{FF2B5EF4-FFF2-40B4-BE49-F238E27FC236}">
                <a16:creationId xmlns:a16="http://schemas.microsoft.com/office/drawing/2014/main" id="{AAFA3AEF-C0D3-371E-C1E4-6B4FE8A1C742}"/>
              </a:ext>
            </a:extLst>
          </p:cNvPr>
          <p:cNvSpPr txBox="1"/>
          <p:nvPr/>
        </p:nvSpPr>
        <p:spPr bwMode="auto">
          <a:xfrm>
            <a:off x="3054298" y="5049762"/>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200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158</a:t>
            </a:r>
          </a:p>
        </p:txBody>
      </p:sp>
      <p:sp>
        <p:nvSpPr>
          <p:cNvPr id="93" name="TextBox 92">
            <a:extLst>
              <a:ext uri="{FF2B5EF4-FFF2-40B4-BE49-F238E27FC236}">
                <a16:creationId xmlns:a16="http://schemas.microsoft.com/office/drawing/2014/main" id="{1F91701F-A65F-50F9-A25A-D87D6E45799D}"/>
              </a:ext>
            </a:extLst>
          </p:cNvPr>
          <p:cNvSpPr txBox="1"/>
          <p:nvPr/>
        </p:nvSpPr>
        <p:spPr bwMode="auto">
          <a:xfrm>
            <a:off x="3384568" y="5049762"/>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180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141</a:t>
            </a:r>
          </a:p>
        </p:txBody>
      </p:sp>
      <p:sp>
        <p:nvSpPr>
          <p:cNvPr id="94" name="TextBox 93">
            <a:extLst>
              <a:ext uri="{FF2B5EF4-FFF2-40B4-BE49-F238E27FC236}">
                <a16:creationId xmlns:a16="http://schemas.microsoft.com/office/drawing/2014/main" id="{59928180-E405-3849-C8B5-4B6AEB75AAF0}"/>
              </a:ext>
            </a:extLst>
          </p:cNvPr>
          <p:cNvSpPr txBox="1"/>
          <p:nvPr/>
        </p:nvSpPr>
        <p:spPr bwMode="auto">
          <a:xfrm>
            <a:off x="3699570" y="5049762"/>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164</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124</a:t>
            </a:r>
          </a:p>
        </p:txBody>
      </p:sp>
      <p:sp>
        <p:nvSpPr>
          <p:cNvPr id="95" name="TextBox 94">
            <a:extLst>
              <a:ext uri="{FF2B5EF4-FFF2-40B4-BE49-F238E27FC236}">
                <a16:creationId xmlns:a16="http://schemas.microsoft.com/office/drawing/2014/main" id="{2493ED63-1118-5A53-A5AA-60411D90A580}"/>
              </a:ext>
            </a:extLst>
          </p:cNvPr>
          <p:cNvSpPr txBox="1"/>
          <p:nvPr/>
        </p:nvSpPr>
        <p:spPr bwMode="auto">
          <a:xfrm>
            <a:off x="4029840" y="5049762"/>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146</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109</a:t>
            </a:r>
          </a:p>
        </p:txBody>
      </p:sp>
      <p:sp>
        <p:nvSpPr>
          <p:cNvPr id="96" name="TextBox 95">
            <a:extLst>
              <a:ext uri="{FF2B5EF4-FFF2-40B4-BE49-F238E27FC236}">
                <a16:creationId xmlns:a16="http://schemas.microsoft.com/office/drawing/2014/main" id="{79FC8F83-4FA9-FF21-A5C3-251D53D2C515}"/>
              </a:ext>
            </a:extLst>
          </p:cNvPr>
          <p:cNvSpPr txBox="1"/>
          <p:nvPr/>
        </p:nvSpPr>
        <p:spPr bwMode="auto">
          <a:xfrm>
            <a:off x="4343911" y="5049762"/>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136</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98</a:t>
            </a:r>
          </a:p>
        </p:txBody>
      </p:sp>
      <p:sp>
        <p:nvSpPr>
          <p:cNvPr id="97" name="TextBox 96">
            <a:extLst>
              <a:ext uri="{FF2B5EF4-FFF2-40B4-BE49-F238E27FC236}">
                <a16:creationId xmlns:a16="http://schemas.microsoft.com/office/drawing/2014/main" id="{9C95EF5E-B059-67EF-A859-00AC3FF2F639}"/>
              </a:ext>
            </a:extLst>
          </p:cNvPr>
          <p:cNvSpPr txBox="1"/>
          <p:nvPr/>
        </p:nvSpPr>
        <p:spPr bwMode="auto">
          <a:xfrm>
            <a:off x="4674181" y="5049762"/>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134</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95</a:t>
            </a:r>
          </a:p>
        </p:txBody>
      </p:sp>
      <p:sp>
        <p:nvSpPr>
          <p:cNvPr id="98" name="TextBox 97">
            <a:extLst>
              <a:ext uri="{FF2B5EF4-FFF2-40B4-BE49-F238E27FC236}">
                <a16:creationId xmlns:a16="http://schemas.microsoft.com/office/drawing/2014/main" id="{ADADDFBE-1B1E-E05D-7323-17AF269FE32A}"/>
              </a:ext>
            </a:extLst>
          </p:cNvPr>
          <p:cNvSpPr txBox="1"/>
          <p:nvPr/>
        </p:nvSpPr>
        <p:spPr bwMode="auto">
          <a:xfrm>
            <a:off x="4977890" y="5049762"/>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121</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81</a:t>
            </a:r>
          </a:p>
        </p:txBody>
      </p:sp>
      <p:sp>
        <p:nvSpPr>
          <p:cNvPr id="99" name="TextBox 98">
            <a:extLst>
              <a:ext uri="{FF2B5EF4-FFF2-40B4-BE49-F238E27FC236}">
                <a16:creationId xmlns:a16="http://schemas.microsoft.com/office/drawing/2014/main" id="{AB1254D9-0EE4-AA0A-E833-13FE15C77055}"/>
              </a:ext>
            </a:extLst>
          </p:cNvPr>
          <p:cNvSpPr txBox="1"/>
          <p:nvPr/>
        </p:nvSpPr>
        <p:spPr bwMode="auto">
          <a:xfrm>
            <a:off x="5308160" y="5049762"/>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102</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72</a:t>
            </a:r>
          </a:p>
        </p:txBody>
      </p:sp>
      <p:sp>
        <p:nvSpPr>
          <p:cNvPr id="100" name="TextBox 99">
            <a:extLst>
              <a:ext uri="{FF2B5EF4-FFF2-40B4-BE49-F238E27FC236}">
                <a16:creationId xmlns:a16="http://schemas.microsoft.com/office/drawing/2014/main" id="{BA5F1712-9DBE-CF3A-B9D3-3EE70D986456}"/>
              </a:ext>
            </a:extLst>
          </p:cNvPr>
          <p:cNvSpPr txBox="1"/>
          <p:nvPr/>
        </p:nvSpPr>
        <p:spPr bwMode="auto">
          <a:xfrm>
            <a:off x="5622231" y="5049762"/>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100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69</a:t>
            </a:r>
          </a:p>
        </p:txBody>
      </p:sp>
      <p:sp>
        <p:nvSpPr>
          <p:cNvPr id="101" name="TextBox 100">
            <a:extLst>
              <a:ext uri="{FF2B5EF4-FFF2-40B4-BE49-F238E27FC236}">
                <a16:creationId xmlns:a16="http://schemas.microsoft.com/office/drawing/2014/main" id="{54858ED5-B636-7772-F058-25E5BA707DF6}"/>
              </a:ext>
            </a:extLst>
          </p:cNvPr>
          <p:cNvSpPr txBox="1"/>
          <p:nvPr/>
        </p:nvSpPr>
        <p:spPr bwMode="auto">
          <a:xfrm>
            <a:off x="5991775" y="504976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61</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39</a:t>
            </a:r>
          </a:p>
        </p:txBody>
      </p:sp>
      <p:sp>
        <p:nvSpPr>
          <p:cNvPr id="102" name="TextBox 101">
            <a:extLst>
              <a:ext uri="{FF2B5EF4-FFF2-40B4-BE49-F238E27FC236}">
                <a16:creationId xmlns:a16="http://schemas.microsoft.com/office/drawing/2014/main" id="{6F8D5759-35D1-B686-FB70-05F6E8F160D2}"/>
              </a:ext>
            </a:extLst>
          </p:cNvPr>
          <p:cNvSpPr txBox="1"/>
          <p:nvPr/>
        </p:nvSpPr>
        <p:spPr bwMode="auto">
          <a:xfrm>
            <a:off x="6325989" y="504976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54</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31</a:t>
            </a:r>
          </a:p>
        </p:txBody>
      </p:sp>
      <p:sp>
        <p:nvSpPr>
          <p:cNvPr id="103" name="TextBox 102">
            <a:extLst>
              <a:ext uri="{FF2B5EF4-FFF2-40B4-BE49-F238E27FC236}">
                <a16:creationId xmlns:a16="http://schemas.microsoft.com/office/drawing/2014/main" id="{6D0CCFEF-9F9B-A353-83E1-C09D567182E2}"/>
              </a:ext>
            </a:extLst>
          </p:cNvPr>
          <p:cNvSpPr txBox="1"/>
          <p:nvPr/>
        </p:nvSpPr>
        <p:spPr bwMode="auto">
          <a:xfrm>
            <a:off x="6640060" y="504976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29</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15</a:t>
            </a:r>
          </a:p>
        </p:txBody>
      </p:sp>
      <p:sp>
        <p:nvSpPr>
          <p:cNvPr id="104" name="TextBox 103">
            <a:extLst>
              <a:ext uri="{FF2B5EF4-FFF2-40B4-BE49-F238E27FC236}">
                <a16:creationId xmlns:a16="http://schemas.microsoft.com/office/drawing/2014/main" id="{EF08AB2E-3A8D-E220-2F12-EE34A63D0F6D}"/>
              </a:ext>
            </a:extLst>
          </p:cNvPr>
          <p:cNvSpPr txBox="1"/>
          <p:nvPr/>
        </p:nvSpPr>
        <p:spPr bwMode="auto">
          <a:xfrm>
            <a:off x="6970330" y="504976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23</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12</a:t>
            </a:r>
          </a:p>
        </p:txBody>
      </p:sp>
      <p:sp>
        <p:nvSpPr>
          <p:cNvPr id="105" name="TextBox 104">
            <a:extLst>
              <a:ext uri="{FF2B5EF4-FFF2-40B4-BE49-F238E27FC236}">
                <a16:creationId xmlns:a16="http://schemas.microsoft.com/office/drawing/2014/main" id="{AACA871D-0832-FE5D-6915-FBD51F50D9FC}"/>
              </a:ext>
            </a:extLst>
          </p:cNvPr>
          <p:cNvSpPr txBox="1"/>
          <p:nvPr/>
        </p:nvSpPr>
        <p:spPr bwMode="auto">
          <a:xfrm>
            <a:off x="7313312" y="5049762"/>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a:t>
            </a:r>
          </a:p>
        </p:txBody>
      </p:sp>
      <p:sp>
        <p:nvSpPr>
          <p:cNvPr id="106" name="TextBox 105">
            <a:extLst>
              <a:ext uri="{FF2B5EF4-FFF2-40B4-BE49-F238E27FC236}">
                <a16:creationId xmlns:a16="http://schemas.microsoft.com/office/drawing/2014/main" id="{66174F3A-A234-5205-8F8E-DA7347AD4670}"/>
              </a:ext>
            </a:extLst>
          </p:cNvPr>
          <p:cNvSpPr txBox="1"/>
          <p:nvPr/>
        </p:nvSpPr>
        <p:spPr bwMode="auto">
          <a:xfrm>
            <a:off x="7643582" y="5049762"/>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0</a:t>
            </a:r>
          </a:p>
        </p:txBody>
      </p:sp>
      <p:sp>
        <p:nvSpPr>
          <p:cNvPr id="107" name="TextBox 106">
            <a:extLst>
              <a:ext uri="{FF2B5EF4-FFF2-40B4-BE49-F238E27FC236}">
                <a16:creationId xmlns:a16="http://schemas.microsoft.com/office/drawing/2014/main" id="{B1E137DB-DFAE-3BA4-C7B5-11619265CF8E}"/>
              </a:ext>
            </a:extLst>
          </p:cNvPr>
          <p:cNvSpPr txBox="1"/>
          <p:nvPr/>
        </p:nvSpPr>
        <p:spPr bwMode="auto">
          <a:xfrm>
            <a:off x="527823" y="5054794"/>
            <a:ext cx="7132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200" b="0" dirty="0">
                <a:solidFill>
                  <a:schemeClr val="bg1"/>
                </a:solidFill>
                <a:latin typeface="Calibri" panose="020F0502020204030204" pitchFamily="34" charset="0"/>
              </a:rPr>
              <a:t>NIVO-IPI</a:t>
            </a:r>
          </a:p>
          <a:p>
            <a:pPr algn="r">
              <a:lnSpc>
                <a:spcPct val="100000"/>
              </a:lnSpc>
              <a:spcBef>
                <a:spcPts val="0"/>
              </a:spcBef>
              <a:spcAft>
                <a:spcPct val="0"/>
              </a:spcAft>
              <a:buClrTx/>
              <a:buFontTx/>
              <a:buNone/>
            </a:pPr>
            <a:r>
              <a:rPr lang="en-US" sz="1200" b="0" dirty="0">
                <a:solidFill>
                  <a:schemeClr val="bg1"/>
                </a:solidFill>
                <a:latin typeface="Calibri" panose="020F0502020204030204" pitchFamily="34" charset="0"/>
              </a:rPr>
              <a:t>NIVO</a:t>
            </a:r>
          </a:p>
        </p:txBody>
      </p:sp>
      <p:sp>
        <p:nvSpPr>
          <p:cNvPr id="108" name="TextBox 107">
            <a:extLst>
              <a:ext uri="{FF2B5EF4-FFF2-40B4-BE49-F238E27FC236}">
                <a16:creationId xmlns:a16="http://schemas.microsoft.com/office/drawing/2014/main" id="{2140EC5D-1351-EE93-F76A-5B8F841E2FE7}"/>
              </a:ext>
            </a:extLst>
          </p:cNvPr>
          <p:cNvSpPr txBox="1"/>
          <p:nvPr/>
        </p:nvSpPr>
        <p:spPr bwMode="auto">
          <a:xfrm>
            <a:off x="6953988" y="3557657"/>
            <a:ext cx="7782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NIVO</a:t>
            </a:r>
          </a:p>
        </p:txBody>
      </p:sp>
      <p:sp>
        <p:nvSpPr>
          <p:cNvPr id="109" name="TextBox 108">
            <a:extLst>
              <a:ext uri="{FF2B5EF4-FFF2-40B4-BE49-F238E27FC236}">
                <a16:creationId xmlns:a16="http://schemas.microsoft.com/office/drawing/2014/main" id="{C51D2191-E9D9-550A-ABC0-D64EAB41A658}"/>
              </a:ext>
            </a:extLst>
          </p:cNvPr>
          <p:cNvSpPr txBox="1"/>
          <p:nvPr/>
        </p:nvSpPr>
        <p:spPr bwMode="auto">
          <a:xfrm>
            <a:off x="6564385" y="2723182"/>
            <a:ext cx="10473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NIVO + IPI</a:t>
            </a:r>
          </a:p>
        </p:txBody>
      </p:sp>
      <p:grpSp>
        <p:nvGrpSpPr>
          <p:cNvPr id="186" name="Group 185">
            <a:extLst>
              <a:ext uri="{FF2B5EF4-FFF2-40B4-BE49-F238E27FC236}">
                <a16:creationId xmlns:a16="http://schemas.microsoft.com/office/drawing/2014/main" id="{5CB272A1-33D9-D956-475F-B04AA8DD5265}"/>
              </a:ext>
            </a:extLst>
          </p:cNvPr>
          <p:cNvGrpSpPr/>
          <p:nvPr/>
        </p:nvGrpSpPr>
        <p:grpSpPr>
          <a:xfrm>
            <a:off x="1628716" y="2482292"/>
            <a:ext cx="5812685" cy="864639"/>
            <a:chOff x="1628716" y="2482292"/>
            <a:chExt cx="5812685" cy="864639"/>
          </a:xfrm>
        </p:grpSpPr>
        <p:cxnSp>
          <p:nvCxnSpPr>
            <p:cNvPr id="115" name="Straight Connector 114">
              <a:extLst>
                <a:ext uri="{FF2B5EF4-FFF2-40B4-BE49-F238E27FC236}">
                  <a16:creationId xmlns:a16="http://schemas.microsoft.com/office/drawing/2014/main" id="{E84B1F36-4D9D-F814-7F5A-F990B5648750}"/>
                </a:ext>
              </a:extLst>
            </p:cNvPr>
            <p:cNvCxnSpPr>
              <a:cxnSpLocks/>
            </p:cNvCxnSpPr>
            <p:nvPr/>
          </p:nvCxnSpPr>
          <p:spPr bwMode="auto">
            <a:xfrm>
              <a:off x="1741884" y="2503414"/>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A5D2D25C-74DA-F4E4-668D-1A6007FB5AA6}"/>
                </a:ext>
              </a:extLst>
            </p:cNvPr>
            <p:cNvCxnSpPr>
              <a:cxnSpLocks/>
            </p:cNvCxnSpPr>
            <p:nvPr/>
          </p:nvCxnSpPr>
          <p:spPr bwMode="auto">
            <a:xfrm>
              <a:off x="1628716" y="2482292"/>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5034800A-BC07-3E5C-CFE0-666091283AE9}"/>
                </a:ext>
              </a:extLst>
            </p:cNvPr>
            <p:cNvCxnSpPr>
              <a:cxnSpLocks/>
            </p:cNvCxnSpPr>
            <p:nvPr/>
          </p:nvCxnSpPr>
          <p:spPr bwMode="auto">
            <a:xfrm>
              <a:off x="1801526" y="2550190"/>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29920F41-6B04-D3D5-7BA3-94A7EA881EBC}"/>
                </a:ext>
              </a:extLst>
            </p:cNvPr>
            <p:cNvCxnSpPr>
              <a:cxnSpLocks/>
            </p:cNvCxnSpPr>
            <p:nvPr/>
          </p:nvCxnSpPr>
          <p:spPr bwMode="auto">
            <a:xfrm>
              <a:off x="2123650" y="2602351"/>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E0CACBF6-5DC6-FE65-82C8-0C01BE832A1D}"/>
                </a:ext>
              </a:extLst>
            </p:cNvPr>
            <p:cNvCxnSpPr>
              <a:cxnSpLocks/>
            </p:cNvCxnSpPr>
            <p:nvPr/>
          </p:nvCxnSpPr>
          <p:spPr bwMode="auto">
            <a:xfrm>
              <a:off x="2233800" y="2633162"/>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A766981A-A081-F80D-0FAE-AECF1DF3E005}"/>
                </a:ext>
              </a:extLst>
            </p:cNvPr>
            <p:cNvCxnSpPr>
              <a:cxnSpLocks/>
            </p:cNvCxnSpPr>
            <p:nvPr/>
          </p:nvCxnSpPr>
          <p:spPr bwMode="auto">
            <a:xfrm>
              <a:off x="2517500" y="2682699"/>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38E1C127-4922-8778-96A9-16510E3CBCD8}"/>
                </a:ext>
              </a:extLst>
            </p:cNvPr>
            <p:cNvCxnSpPr>
              <a:cxnSpLocks/>
            </p:cNvCxnSpPr>
            <p:nvPr/>
          </p:nvCxnSpPr>
          <p:spPr bwMode="auto">
            <a:xfrm>
              <a:off x="2536219" y="2710590"/>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7EE624B1-63F4-5A36-443D-4ADCE4E50376}"/>
                </a:ext>
              </a:extLst>
            </p:cNvPr>
            <p:cNvCxnSpPr>
              <a:cxnSpLocks/>
            </p:cNvCxnSpPr>
            <p:nvPr/>
          </p:nvCxnSpPr>
          <p:spPr bwMode="auto">
            <a:xfrm>
              <a:off x="2917337" y="2776805"/>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8B261209-C2EB-E0DD-67C4-CB6C628271FA}"/>
                </a:ext>
              </a:extLst>
            </p:cNvPr>
            <p:cNvCxnSpPr>
              <a:cxnSpLocks/>
            </p:cNvCxnSpPr>
            <p:nvPr/>
          </p:nvCxnSpPr>
          <p:spPr bwMode="auto">
            <a:xfrm>
              <a:off x="3118073" y="2782841"/>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05285AE5-90F1-3514-153D-A4163ECCBD01}"/>
                </a:ext>
              </a:extLst>
            </p:cNvPr>
            <p:cNvCxnSpPr>
              <a:cxnSpLocks/>
            </p:cNvCxnSpPr>
            <p:nvPr/>
          </p:nvCxnSpPr>
          <p:spPr bwMode="auto">
            <a:xfrm>
              <a:off x="3141580" y="2799123"/>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D954E31C-88FD-4031-A6E9-E3A23D0D7558}"/>
                </a:ext>
              </a:extLst>
            </p:cNvPr>
            <p:cNvCxnSpPr>
              <a:cxnSpLocks/>
            </p:cNvCxnSpPr>
            <p:nvPr/>
          </p:nvCxnSpPr>
          <p:spPr bwMode="auto">
            <a:xfrm>
              <a:off x="3315792" y="2802141"/>
              <a:ext cx="0" cy="87002"/>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C931559C-7F53-A26E-AF16-1A10BDB5C32B}"/>
                </a:ext>
              </a:extLst>
            </p:cNvPr>
            <p:cNvCxnSpPr>
              <a:cxnSpLocks/>
            </p:cNvCxnSpPr>
            <p:nvPr/>
          </p:nvCxnSpPr>
          <p:spPr bwMode="auto">
            <a:xfrm>
              <a:off x="3342900" y="2805159"/>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F07A748D-123F-8572-D597-E55ABF23A923}"/>
                </a:ext>
              </a:extLst>
            </p:cNvPr>
            <p:cNvCxnSpPr>
              <a:cxnSpLocks/>
            </p:cNvCxnSpPr>
            <p:nvPr/>
          </p:nvCxnSpPr>
          <p:spPr bwMode="auto">
            <a:xfrm>
              <a:off x="3366460" y="2805159"/>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A1DAF965-26BA-6060-F14F-082032C4F3D6}"/>
                </a:ext>
              </a:extLst>
            </p:cNvPr>
            <p:cNvCxnSpPr>
              <a:cxnSpLocks/>
            </p:cNvCxnSpPr>
            <p:nvPr/>
          </p:nvCxnSpPr>
          <p:spPr bwMode="auto">
            <a:xfrm>
              <a:off x="3413536" y="2823324"/>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1BE47964-6670-09D0-C2CE-5CB6F0ECE0D5}"/>
                </a:ext>
              </a:extLst>
            </p:cNvPr>
            <p:cNvCxnSpPr>
              <a:cxnSpLocks/>
            </p:cNvCxnSpPr>
            <p:nvPr/>
          </p:nvCxnSpPr>
          <p:spPr bwMode="auto">
            <a:xfrm>
              <a:off x="3445301" y="2823324"/>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4A5001A0-3610-CF7B-7C1E-CBC75F6F801C}"/>
                </a:ext>
              </a:extLst>
            </p:cNvPr>
            <p:cNvCxnSpPr>
              <a:cxnSpLocks/>
            </p:cNvCxnSpPr>
            <p:nvPr/>
          </p:nvCxnSpPr>
          <p:spPr bwMode="auto">
            <a:xfrm>
              <a:off x="3509484" y="2823324"/>
              <a:ext cx="0" cy="87002"/>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393F52FD-24A6-A467-5DA4-2D95EE7118FF}"/>
                </a:ext>
              </a:extLst>
            </p:cNvPr>
            <p:cNvCxnSpPr>
              <a:cxnSpLocks/>
            </p:cNvCxnSpPr>
            <p:nvPr/>
          </p:nvCxnSpPr>
          <p:spPr bwMode="auto">
            <a:xfrm>
              <a:off x="3540362" y="2836588"/>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760D7EE9-715E-BA35-6043-3C877895CF96}"/>
                </a:ext>
              </a:extLst>
            </p:cNvPr>
            <p:cNvCxnSpPr>
              <a:cxnSpLocks/>
            </p:cNvCxnSpPr>
            <p:nvPr/>
          </p:nvCxnSpPr>
          <p:spPr bwMode="auto">
            <a:xfrm>
              <a:off x="3690516" y="2836482"/>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B41F2DF2-126F-10CB-E54C-C24658061ECA}"/>
                </a:ext>
              </a:extLst>
            </p:cNvPr>
            <p:cNvCxnSpPr>
              <a:cxnSpLocks/>
            </p:cNvCxnSpPr>
            <p:nvPr/>
          </p:nvCxnSpPr>
          <p:spPr bwMode="auto">
            <a:xfrm>
              <a:off x="3757646" y="2836588"/>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753DA357-04BD-2032-DC48-53476CC3A725}"/>
                </a:ext>
              </a:extLst>
            </p:cNvPr>
            <p:cNvCxnSpPr>
              <a:cxnSpLocks/>
            </p:cNvCxnSpPr>
            <p:nvPr/>
          </p:nvCxnSpPr>
          <p:spPr bwMode="auto">
            <a:xfrm>
              <a:off x="3768872" y="2848660"/>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05A31686-79A3-E7D2-409E-FC625E1325F3}"/>
                </a:ext>
              </a:extLst>
            </p:cNvPr>
            <p:cNvCxnSpPr>
              <a:cxnSpLocks/>
            </p:cNvCxnSpPr>
            <p:nvPr/>
          </p:nvCxnSpPr>
          <p:spPr bwMode="auto">
            <a:xfrm>
              <a:off x="3884394" y="2845641"/>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C5B0229B-A357-A516-0B38-12B81F02D9FF}"/>
                </a:ext>
              </a:extLst>
            </p:cNvPr>
            <p:cNvCxnSpPr>
              <a:cxnSpLocks/>
            </p:cNvCxnSpPr>
            <p:nvPr/>
          </p:nvCxnSpPr>
          <p:spPr bwMode="auto">
            <a:xfrm>
              <a:off x="3719484" y="2837991"/>
              <a:ext cx="0" cy="87002"/>
            </a:xfrm>
            <a:prstGeom prst="line">
              <a:avLst/>
            </a:prstGeom>
            <a:noFill/>
            <a:ln w="38100"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C13CC5EA-EFAF-D194-4034-9E3139D6BD70}"/>
                </a:ext>
              </a:extLst>
            </p:cNvPr>
            <p:cNvCxnSpPr>
              <a:cxnSpLocks/>
            </p:cNvCxnSpPr>
            <p:nvPr/>
          </p:nvCxnSpPr>
          <p:spPr bwMode="auto">
            <a:xfrm>
              <a:off x="3925134" y="2846890"/>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EF053432-42D9-28BF-7B9E-C3AA42AC4AF0}"/>
                </a:ext>
              </a:extLst>
            </p:cNvPr>
            <p:cNvCxnSpPr>
              <a:cxnSpLocks/>
            </p:cNvCxnSpPr>
            <p:nvPr/>
          </p:nvCxnSpPr>
          <p:spPr bwMode="auto">
            <a:xfrm>
              <a:off x="4056551" y="2864998"/>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2E825590-4F21-CBE5-920C-CA7700A7C58D}"/>
                </a:ext>
              </a:extLst>
            </p:cNvPr>
            <p:cNvCxnSpPr>
              <a:cxnSpLocks/>
            </p:cNvCxnSpPr>
            <p:nvPr/>
          </p:nvCxnSpPr>
          <p:spPr bwMode="auto">
            <a:xfrm>
              <a:off x="4083874" y="2871034"/>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1F617149-5A41-416A-2ABA-333D182C8DAC}"/>
                </a:ext>
              </a:extLst>
            </p:cNvPr>
            <p:cNvCxnSpPr>
              <a:cxnSpLocks/>
            </p:cNvCxnSpPr>
            <p:nvPr/>
          </p:nvCxnSpPr>
          <p:spPr bwMode="auto">
            <a:xfrm>
              <a:off x="4108474" y="2871034"/>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838AE8EA-357A-F169-BCE1-24CBA54B4D8D}"/>
                </a:ext>
              </a:extLst>
            </p:cNvPr>
            <p:cNvCxnSpPr>
              <a:cxnSpLocks/>
            </p:cNvCxnSpPr>
            <p:nvPr/>
          </p:nvCxnSpPr>
          <p:spPr bwMode="auto">
            <a:xfrm>
              <a:off x="4151471" y="2882741"/>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97477EE2-2E0F-BEC6-37BD-CF7DD77659B0}"/>
                </a:ext>
              </a:extLst>
            </p:cNvPr>
            <p:cNvCxnSpPr>
              <a:cxnSpLocks/>
            </p:cNvCxnSpPr>
            <p:nvPr/>
          </p:nvCxnSpPr>
          <p:spPr bwMode="auto">
            <a:xfrm>
              <a:off x="4195229" y="2897831"/>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F130974D-857A-3209-C9BF-C83E7C534609}"/>
                </a:ext>
              </a:extLst>
            </p:cNvPr>
            <p:cNvCxnSpPr>
              <a:cxnSpLocks/>
            </p:cNvCxnSpPr>
            <p:nvPr/>
          </p:nvCxnSpPr>
          <p:spPr bwMode="auto">
            <a:xfrm>
              <a:off x="4398011" y="2898659"/>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D874A691-00B9-69A8-92CE-2276387C4127}"/>
                </a:ext>
              </a:extLst>
            </p:cNvPr>
            <p:cNvCxnSpPr>
              <a:cxnSpLocks/>
            </p:cNvCxnSpPr>
            <p:nvPr/>
          </p:nvCxnSpPr>
          <p:spPr bwMode="auto">
            <a:xfrm>
              <a:off x="4483442" y="2897044"/>
              <a:ext cx="0" cy="87002"/>
            </a:xfrm>
            <a:prstGeom prst="line">
              <a:avLst/>
            </a:prstGeom>
            <a:noFill/>
            <a:ln w="38100"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4F039EDF-14CB-BD98-18B2-A959D37661A3}"/>
                </a:ext>
              </a:extLst>
            </p:cNvPr>
            <p:cNvCxnSpPr>
              <a:cxnSpLocks/>
            </p:cNvCxnSpPr>
            <p:nvPr/>
          </p:nvCxnSpPr>
          <p:spPr bwMode="auto">
            <a:xfrm>
              <a:off x="4528957" y="2900849"/>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C9D1AAEE-5611-95A6-91B6-898CD84B1CC6}"/>
                </a:ext>
              </a:extLst>
            </p:cNvPr>
            <p:cNvCxnSpPr>
              <a:cxnSpLocks/>
            </p:cNvCxnSpPr>
            <p:nvPr/>
          </p:nvCxnSpPr>
          <p:spPr bwMode="auto">
            <a:xfrm>
              <a:off x="4569537" y="2900849"/>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482B9BDE-CA19-D303-DFAB-A83C46E1C9ED}"/>
                </a:ext>
              </a:extLst>
            </p:cNvPr>
            <p:cNvCxnSpPr>
              <a:cxnSpLocks/>
            </p:cNvCxnSpPr>
            <p:nvPr/>
          </p:nvCxnSpPr>
          <p:spPr bwMode="auto">
            <a:xfrm>
              <a:off x="4849177" y="2900374"/>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1E0EE75C-8F2E-DD96-69CF-76C6C2FD646E}"/>
                </a:ext>
              </a:extLst>
            </p:cNvPr>
            <p:cNvCxnSpPr>
              <a:cxnSpLocks/>
            </p:cNvCxnSpPr>
            <p:nvPr/>
          </p:nvCxnSpPr>
          <p:spPr bwMode="auto">
            <a:xfrm>
              <a:off x="4875640" y="2898865"/>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FCA9EF4A-6566-06B3-1E8E-5C627FBEACD7}"/>
                </a:ext>
              </a:extLst>
            </p:cNvPr>
            <p:cNvCxnSpPr>
              <a:cxnSpLocks/>
            </p:cNvCxnSpPr>
            <p:nvPr/>
          </p:nvCxnSpPr>
          <p:spPr bwMode="auto">
            <a:xfrm>
              <a:off x="4904675" y="2921552"/>
              <a:ext cx="0" cy="87002"/>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0B9CFA0C-B163-0AD1-8B8F-FBAAAB747B63}"/>
                </a:ext>
              </a:extLst>
            </p:cNvPr>
            <p:cNvCxnSpPr>
              <a:cxnSpLocks/>
            </p:cNvCxnSpPr>
            <p:nvPr/>
          </p:nvCxnSpPr>
          <p:spPr bwMode="auto">
            <a:xfrm>
              <a:off x="5019976" y="2926231"/>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D19A2235-BD9C-908C-16B7-F39DBD93C1FA}"/>
                </a:ext>
              </a:extLst>
            </p:cNvPr>
            <p:cNvCxnSpPr>
              <a:cxnSpLocks/>
            </p:cNvCxnSpPr>
            <p:nvPr/>
          </p:nvCxnSpPr>
          <p:spPr bwMode="auto">
            <a:xfrm>
              <a:off x="5293070" y="2929260"/>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84304128-101C-0874-C984-E61296C6A41C}"/>
                </a:ext>
              </a:extLst>
            </p:cNvPr>
            <p:cNvCxnSpPr>
              <a:cxnSpLocks/>
            </p:cNvCxnSpPr>
            <p:nvPr/>
          </p:nvCxnSpPr>
          <p:spPr bwMode="auto">
            <a:xfrm>
              <a:off x="5392160" y="2946975"/>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F706CE4A-3E06-3DE1-84F9-8A4635148E35}"/>
                </a:ext>
              </a:extLst>
            </p:cNvPr>
            <p:cNvCxnSpPr>
              <a:cxnSpLocks/>
            </p:cNvCxnSpPr>
            <p:nvPr/>
          </p:nvCxnSpPr>
          <p:spPr bwMode="auto">
            <a:xfrm>
              <a:off x="5458776" y="2945476"/>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D8C8878B-B6EC-93C4-F939-CFC001A2CFC9}"/>
                </a:ext>
              </a:extLst>
            </p:cNvPr>
            <p:cNvCxnSpPr>
              <a:cxnSpLocks/>
            </p:cNvCxnSpPr>
            <p:nvPr/>
          </p:nvCxnSpPr>
          <p:spPr bwMode="auto">
            <a:xfrm>
              <a:off x="5466322" y="2993753"/>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ABD80B98-9E12-8470-2DA3-B822FEAFE802}"/>
                </a:ext>
              </a:extLst>
            </p:cNvPr>
            <p:cNvCxnSpPr>
              <a:cxnSpLocks/>
            </p:cNvCxnSpPr>
            <p:nvPr/>
          </p:nvCxnSpPr>
          <p:spPr bwMode="auto">
            <a:xfrm>
              <a:off x="5488955" y="2993494"/>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8EAEB04D-4E7A-C676-70A5-CBE3683A5DDA}"/>
                </a:ext>
              </a:extLst>
            </p:cNvPr>
            <p:cNvCxnSpPr>
              <a:cxnSpLocks/>
            </p:cNvCxnSpPr>
            <p:nvPr/>
          </p:nvCxnSpPr>
          <p:spPr bwMode="auto">
            <a:xfrm>
              <a:off x="5517814" y="3027941"/>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F5EBB0B3-B730-1BBF-736B-D12CE72C2C37}"/>
                </a:ext>
              </a:extLst>
            </p:cNvPr>
            <p:cNvCxnSpPr>
              <a:cxnSpLocks/>
            </p:cNvCxnSpPr>
            <p:nvPr/>
          </p:nvCxnSpPr>
          <p:spPr bwMode="auto">
            <a:xfrm>
              <a:off x="5543275" y="3027941"/>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20FF7DF0-5179-868B-5AC5-D9B33FDE4971}"/>
                </a:ext>
              </a:extLst>
            </p:cNvPr>
            <p:cNvCxnSpPr>
              <a:cxnSpLocks/>
            </p:cNvCxnSpPr>
            <p:nvPr/>
          </p:nvCxnSpPr>
          <p:spPr bwMode="auto">
            <a:xfrm>
              <a:off x="5708388" y="3030959"/>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E4EF9ADF-57E9-02DF-F498-892FD7B7CD74}"/>
                </a:ext>
              </a:extLst>
            </p:cNvPr>
            <p:cNvCxnSpPr>
              <a:cxnSpLocks/>
            </p:cNvCxnSpPr>
            <p:nvPr/>
          </p:nvCxnSpPr>
          <p:spPr bwMode="auto">
            <a:xfrm>
              <a:off x="5875237" y="3030959"/>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0F446550-74C1-7A34-F0AC-2486BBEF677D}"/>
                </a:ext>
              </a:extLst>
            </p:cNvPr>
            <p:cNvCxnSpPr>
              <a:cxnSpLocks/>
            </p:cNvCxnSpPr>
            <p:nvPr/>
          </p:nvCxnSpPr>
          <p:spPr bwMode="auto">
            <a:xfrm>
              <a:off x="5954592" y="3030959"/>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3823BE70-EF2E-87F3-BCEB-7F2F7E960C10}"/>
                </a:ext>
              </a:extLst>
            </p:cNvPr>
            <p:cNvCxnSpPr>
              <a:cxnSpLocks/>
            </p:cNvCxnSpPr>
            <p:nvPr/>
          </p:nvCxnSpPr>
          <p:spPr bwMode="auto">
            <a:xfrm>
              <a:off x="5978272" y="3030959"/>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142E66A0-A683-5C63-BEDB-F3146CF9E68E}"/>
                </a:ext>
              </a:extLst>
            </p:cNvPr>
            <p:cNvCxnSpPr>
              <a:cxnSpLocks/>
            </p:cNvCxnSpPr>
            <p:nvPr/>
          </p:nvCxnSpPr>
          <p:spPr bwMode="auto">
            <a:xfrm>
              <a:off x="6003517" y="3030959"/>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FBBF53C9-2DC4-8819-78B6-362603366155}"/>
                </a:ext>
              </a:extLst>
            </p:cNvPr>
            <p:cNvCxnSpPr>
              <a:cxnSpLocks/>
            </p:cNvCxnSpPr>
            <p:nvPr/>
          </p:nvCxnSpPr>
          <p:spPr bwMode="auto">
            <a:xfrm>
              <a:off x="6030466" y="3030959"/>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0606184A-E07B-2D51-7056-8A9485FAD9C7}"/>
                </a:ext>
              </a:extLst>
            </p:cNvPr>
            <p:cNvCxnSpPr>
              <a:cxnSpLocks/>
            </p:cNvCxnSpPr>
            <p:nvPr/>
          </p:nvCxnSpPr>
          <p:spPr bwMode="auto">
            <a:xfrm>
              <a:off x="6054610" y="3030959"/>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4B31BF01-E76E-CCF7-EDE1-F0B29EA76DB7}"/>
                </a:ext>
              </a:extLst>
            </p:cNvPr>
            <p:cNvCxnSpPr>
              <a:cxnSpLocks/>
            </p:cNvCxnSpPr>
            <p:nvPr/>
          </p:nvCxnSpPr>
          <p:spPr bwMode="auto">
            <a:xfrm>
              <a:off x="6132216" y="3046049"/>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50CA29E2-90ED-3F1D-BADE-23BC17ED95FD}"/>
                </a:ext>
              </a:extLst>
            </p:cNvPr>
            <p:cNvCxnSpPr>
              <a:cxnSpLocks/>
            </p:cNvCxnSpPr>
            <p:nvPr/>
          </p:nvCxnSpPr>
          <p:spPr bwMode="auto">
            <a:xfrm>
              <a:off x="6176842" y="3044371"/>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9FD41AFF-E4F2-7454-21C5-48B49096620F}"/>
                </a:ext>
              </a:extLst>
            </p:cNvPr>
            <p:cNvCxnSpPr>
              <a:cxnSpLocks/>
            </p:cNvCxnSpPr>
            <p:nvPr/>
          </p:nvCxnSpPr>
          <p:spPr bwMode="auto">
            <a:xfrm>
              <a:off x="6086946" y="3044371"/>
              <a:ext cx="0" cy="87002"/>
            </a:xfrm>
            <a:prstGeom prst="line">
              <a:avLst/>
            </a:prstGeom>
            <a:noFill/>
            <a:ln w="57150"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732E3AE7-1013-BBEF-978F-FF4F9BD316D0}"/>
                </a:ext>
              </a:extLst>
            </p:cNvPr>
            <p:cNvCxnSpPr>
              <a:cxnSpLocks/>
            </p:cNvCxnSpPr>
            <p:nvPr/>
          </p:nvCxnSpPr>
          <p:spPr bwMode="auto">
            <a:xfrm>
              <a:off x="6283148" y="3041353"/>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39A1BBFD-04B7-BEFA-F39B-20C23392AD86}"/>
                </a:ext>
              </a:extLst>
            </p:cNvPr>
            <p:cNvCxnSpPr>
              <a:cxnSpLocks/>
            </p:cNvCxnSpPr>
            <p:nvPr/>
          </p:nvCxnSpPr>
          <p:spPr bwMode="auto">
            <a:xfrm>
              <a:off x="6307243" y="3043031"/>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503514D9-A052-3644-9FA4-EB335ED01F59}"/>
                </a:ext>
              </a:extLst>
            </p:cNvPr>
            <p:cNvCxnSpPr>
              <a:cxnSpLocks/>
            </p:cNvCxnSpPr>
            <p:nvPr/>
          </p:nvCxnSpPr>
          <p:spPr bwMode="auto">
            <a:xfrm>
              <a:off x="6322333" y="3041353"/>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F56F3C9D-DC30-6068-ED84-E853FEE72992}"/>
                </a:ext>
              </a:extLst>
            </p:cNvPr>
            <p:cNvCxnSpPr>
              <a:cxnSpLocks/>
            </p:cNvCxnSpPr>
            <p:nvPr/>
          </p:nvCxnSpPr>
          <p:spPr bwMode="auto">
            <a:xfrm>
              <a:off x="6388090" y="3067935"/>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B63B6468-4C39-F8FF-F68B-7804F430A36A}"/>
                </a:ext>
              </a:extLst>
            </p:cNvPr>
            <p:cNvCxnSpPr>
              <a:cxnSpLocks/>
            </p:cNvCxnSpPr>
            <p:nvPr/>
          </p:nvCxnSpPr>
          <p:spPr bwMode="auto">
            <a:xfrm>
              <a:off x="6627606" y="3070953"/>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E70C8FAC-32F9-AC4C-C375-19D75CE6D895}"/>
                </a:ext>
              </a:extLst>
            </p:cNvPr>
            <p:cNvCxnSpPr>
              <a:cxnSpLocks/>
            </p:cNvCxnSpPr>
            <p:nvPr/>
          </p:nvCxnSpPr>
          <p:spPr bwMode="auto">
            <a:xfrm>
              <a:off x="6698925" y="3070953"/>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0086010D-F00E-A709-D1B8-717413D5933C}"/>
                </a:ext>
              </a:extLst>
            </p:cNvPr>
            <p:cNvCxnSpPr>
              <a:cxnSpLocks/>
            </p:cNvCxnSpPr>
            <p:nvPr/>
          </p:nvCxnSpPr>
          <p:spPr bwMode="auto">
            <a:xfrm>
              <a:off x="6661713" y="3070953"/>
              <a:ext cx="0" cy="87002"/>
            </a:xfrm>
            <a:prstGeom prst="line">
              <a:avLst/>
            </a:prstGeom>
            <a:noFill/>
            <a:ln w="38100"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D5CF38DE-2BF6-CAAA-0F37-9E4495A7C78F}"/>
                </a:ext>
              </a:extLst>
            </p:cNvPr>
            <p:cNvCxnSpPr>
              <a:cxnSpLocks/>
            </p:cNvCxnSpPr>
            <p:nvPr/>
          </p:nvCxnSpPr>
          <p:spPr bwMode="auto">
            <a:xfrm>
              <a:off x="6727594" y="3071336"/>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68ED64D1-2A16-ED15-1081-F752D2F31D77}"/>
                </a:ext>
              </a:extLst>
            </p:cNvPr>
            <p:cNvCxnSpPr>
              <a:cxnSpLocks/>
            </p:cNvCxnSpPr>
            <p:nvPr/>
          </p:nvCxnSpPr>
          <p:spPr bwMode="auto">
            <a:xfrm>
              <a:off x="6861888" y="3065497"/>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91E32E1D-0738-FDA1-7F98-32C33979837A}"/>
                </a:ext>
              </a:extLst>
            </p:cNvPr>
            <p:cNvCxnSpPr>
              <a:cxnSpLocks/>
            </p:cNvCxnSpPr>
            <p:nvPr/>
          </p:nvCxnSpPr>
          <p:spPr bwMode="auto">
            <a:xfrm>
              <a:off x="6896592" y="3065497"/>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D639C938-1181-D294-025A-0688ABA686C1}"/>
                </a:ext>
              </a:extLst>
            </p:cNvPr>
            <p:cNvCxnSpPr>
              <a:cxnSpLocks/>
            </p:cNvCxnSpPr>
            <p:nvPr/>
          </p:nvCxnSpPr>
          <p:spPr bwMode="auto">
            <a:xfrm>
              <a:off x="7027868" y="3067935"/>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7EAB27B0-AFE7-B6DB-F77B-F6CC04EB0BAE}"/>
                </a:ext>
              </a:extLst>
            </p:cNvPr>
            <p:cNvCxnSpPr>
              <a:cxnSpLocks/>
            </p:cNvCxnSpPr>
            <p:nvPr/>
          </p:nvCxnSpPr>
          <p:spPr bwMode="auto">
            <a:xfrm>
              <a:off x="7242607" y="3258420"/>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B6B1AB06-C23D-25C3-5D17-91C2856175C1}"/>
                </a:ext>
              </a:extLst>
            </p:cNvPr>
            <p:cNvCxnSpPr>
              <a:cxnSpLocks/>
            </p:cNvCxnSpPr>
            <p:nvPr/>
          </p:nvCxnSpPr>
          <p:spPr bwMode="auto">
            <a:xfrm>
              <a:off x="7272821" y="3257996"/>
              <a:ext cx="0" cy="87002"/>
            </a:xfrm>
            <a:prstGeom prst="line">
              <a:avLst/>
            </a:prstGeom>
            <a:noFill/>
            <a:ln w="38100"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C261D319-B8A1-046D-A310-56F036F177ED}"/>
                </a:ext>
              </a:extLst>
            </p:cNvPr>
            <p:cNvCxnSpPr>
              <a:cxnSpLocks/>
            </p:cNvCxnSpPr>
            <p:nvPr/>
          </p:nvCxnSpPr>
          <p:spPr bwMode="auto">
            <a:xfrm>
              <a:off x="7306925" y="3259566"/>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879BE002-D52B-8139-51AA-9A9861A07D12}"/>
                </a:ext>
              </a:extLst>
            </p:cNvPr>
            <p:cNvCxnSpPr>
              <a:cxnSpLocks/>
            </p:cNvCxnSpPr>
            <p:nvPr/>
          </p:nvCxnSpPr>
          <p:spPr bwMode="auto">
            <a:xfrm>
              <a:off x="7327368" y="3257996"/>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E5EC1A57-864C-F6F3-338A-E98E6BC21CB1}"/>
                </a:ext>
              </a:extLst>
            </p:cNvPr>
            <p:cNvCxnSpPr>
              <a:cxnSpLocks/>
            </p:cNvCxnSpPr>
            <p:nvPr/>
          </p:nvCxnSpPr>
          <p:spPr bwMode="auto">
            <a:xfrm>
              <a:off x="7352444" y="3259566"/>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52835649-DA37-A365-B6D0-7633898B0B13}"/>
                </a:ext>
              </a:extLst>
            </p:cNvPr>
            <p:cNvCxnSpPr>
              <a:cxnSpLocks/>
            </p:cNvCxnSpPr>
            <p:nvPr/>
          </p:nvCxnSpPr>
          <p:spPr bwMode="auto">
            <a:xfrm>
              <a:off x="7386989" y="3259929"/>
              <a:ext cx="0" cy="87002"/>
            </a:xfrm>
            <a:prstGeom prst="line">
              <a:avLst/>
            </a:prstGeom>
            <a:noFill/>
            <a:ln w="19050"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73353D64-756F-C8BD-CE2D-18DD7C38443D}"/>
                </a:ext>
              </a:extLst>
            </p:cNvPr>
            <p:cNvCxnSpPr>
              <a:cxnSpLocks/>
            </p:cNvCxnSpPr>
            <p:nvPr/>
          </p:nvCxnSpPr>
          <p:spPr bwMode="auto">
            <a:xfrm>
              <a:off x="7441401" y="3258420"/>
              <a:ext cx="0" cy="87002"/>
            </a:xfrm>
            <a:prstGeom prst="line">
              <a:avLst/>
            </a:prstGeom>
            <a:noFill/>
            <a:ln w="19050" cap="flat" cmpd="sng" algn="ctr">
              <a:solidFill>
                <a:schemeClr val="accent1"/>
              </a:solidFill>
              <a:prstDash val="solid"/>
              <a:round/>
              <a:headEnd type="none" w="med" len="med"/>
              <a:tailEnd type="none" w="med" len="med"/>
            </a:ln>
            <a:effectLst/>
          </p:spPr>
        </p:cxnSp>
      </p:grpSp>
      <p:grpSp>
        <p:nvGrpSpPr>
          <p:cNvPr id="340" name="Group 339">
            <a:extLst>
              <a:ext uri="{FF2B5EF4-FFF2-40B4-BE49-F238E27FC236}">
                <a16:creationId xmlns:a16="http://schemas.microsoft.com/office/drawing/2014/main" id="{70FADBB0-F6E3-3F86-D9E6-C58740269103}"/>
              </a:ext>
            </a:extLst>
          </p:cNvPr>
          <p:cNvGrpSpPr/>
          <p:nvPr/>
        </p:nvGrpSpPr>
        <p:grpSpPr>
          <a:xfrm>
            <a:off x="1303699" y="2112990"/>
            <a:ext cx="6240126" cy="1397731"/>
            <a:chOff x="1303699" y="2112990"/>
            <a:chExt cx="6240126" cy="1397731"/>
          </a:xfrm>
        </p:grpSpPr>
        <p:sp>
          <p:nvSpPr>
            <p:cNvPr id="16" name="TextBox 15">
              <a:extLst>
                <a:ext uri="{FF2B5EF4-FFF2-40B4-BE49-F238E27FC236}">
                  <a16:creationId xmlns:a16="http://schemas.microsoft.com/office/drawing/2014/main" id="{F4190B01-6C7B-B7AD-5DC8-20CC51F3A41D}"/>
                </a:ext>
              </a:extLst>
            </p:cNvPr>
            <p:cNvSpPr txBox="1"/>
            <p:nvPr/>
          </p:nvSpPr>
          <p:spPr bwMode="auto">
            <a:xfrm>
              <a:off x="2578702" y="3137409"/>
              <a:ext cx="5333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63%</a:t>
              </a:r>
            </a:p>
          </p:txBody>
        </p:sp>
        <p:cxnSp>
          <p:nvCxnSpPr>
            <p:cNvPr id="113" name="Straight Connector 112">
              <a:extLst>
                <a:ext uri="{FF2B5EF4-FFF2-40B4-BE49-F238E27FC236}">
                  <a16:creationId xmlns:a16="http://schemas.microsoft.com/office/drawing/2014/main" id="{39F27CA7-0A3A-FD3F-1CF5-D0BDB5C61ABC}"/>
                </a:ext>
              </a:extLst>
            </p:cNvPr>
            <p:cNvCxnSpPr>
              <a:cxnSpLocks/>
            </p:cNvCxnSpPr>
            <p:nvPr/>
          </p:nvCxnSpPr>
          <p:spPr bwMode="auto">
            <a:xfrm>
              <a:off x="1332969" y="2112990"/>
              <a:ext cx="0" cy="87002"/>
            </a:xfrm>
            <a:prstGeom prst="line">
              <a:avLst/>
            </a:prstGeom>
            <a:noFill/>
            <a:ln w="19050" cap="flat" cmpd="sng" algn="ctr">
              <a:solidFill>
                <a:schemeClr val="accent1"/>
              </a:solidFill>
              <a:prstDash val="solid"/>
              <a:round/>
              <a:headEnd type="none" w="med" len="med"/>
              <a:tailEnd type="none" w="med" len="med"/>
            </a:ln>
            <a:effectLst/>
          </p:spPr>
        </p:cxnSp>
        <p:sp>
          <p:nvSpPr>
            <p:cNvPr id="259" name="Isosceles Triangle 258">
              <a:extLst>
                <a:ext uri="{FF2B5EF4-FFF2-40B4-BE49-F238E27FC236}">
                  <a16:creationId xmlns:a16="http://schemas.microsoft.com/office/drawing/2014/main" id="{AA9F2B9D-CD50-BC8F-20D7-743B87A89561}"/>
                </a:ext>
              </a:extLst>
            </p:cNvPr>
            <p:cNvSpPr/>
            <p:nvPr/>
          </p:nvSpPr>
          <p:spPr bwMode="auto">
            <a:xfrm>
              <a:off x="1303699" y="2116606"/>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0" name="Isosceles Triangle 259">
              <a:extLst>
                <a:ext uri="{FF2B5EF4-FFF2-40B4-BE49-F238E27FC236}">
                  <a16:creationId xmlns:a16="http://schemas.microsoft.com/office/drawing/2014/main" id="{1D25BECF-3AFF-88E5-2909-325623497763}"/>
                </a:ext>
              </a:extLst>
            </p:cNvPr>
            <p:cNvSpPr/>
            <p:nvPr/>
          </p:nvSpPr>
          <p:spPr bwMode="auto">
            <a:xfrm>
              <a:off x="1443075" y="2277112"/>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1" name="Isosceles Triangle 260">
              <a:extLst>
                <a:ext uri="{FF2B5EF4-FFF2-40B4-BE49-F238E27FC236}">
                  <a16:creationId xmlns:a16="http://schemas.microsoft.com/office/drawing/2014/main" id="{38E9500D-5B66-D67A-41AC-C21D218AD4F4}"/>
                </a:ext>
              </a:extLst>
            </p:cNvPr>
            <p:cNvSpPr/>
            <p:nvPr/>
          </p:nvSpPr>
          <p:spPr bwMode="auto">
            <a:xfrm>
              <a:off x="1518727" y="2640801"/>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2" name="Isosceles Triangle 261">
              <a:extLst>
                <a:ext uri="{FF2B5EF4-FFF2-40B4-BE49-F238E27FC236}">
                  <a16:creationId xmlns:a16="http://schemas.microsoft.com/office/drawing/2014/main" id="{0FDDA7CF-4780-6198-78EE-2C47F1E41000}"/>
                </a:ext>
              </a:extLst>
            </p:cNvPr>
            <p:cNvSpPr/>
            <p:nvPr/>
          </p:nvSpPr>
          <p:spPr bwMode="auto">
            <a:xfrm>
              <a:off x="1749341" y="2862459"/>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3" name="Isosceles Triangle 262">
              <a:extLst>
                <a:ext uri="{FF2B5EF4-FFF2-40B4-BE49-F238E27FC236}">
                  <a16:creationId xmlns:a16="http://schemas.microsoft.com/office/drawing/2014/main" id="{8901BD36-D392-325B-0E4E-803C88422B90}"/>
                </a:ext>
              </a:extLst>
            </p:cNvPr>
            <p:cNvSpPr/>
            <p:nvPr/>
          </p:nvSpPr>
          <p:spPr bwMode="auto">
            <a:xfrm>
              <a:off x="1831133" y="2880482"/>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4" name="Isosceles Triangle 263">
              <a:extLst>
                <a:ext uri="{FF2B5EF4-FFF2-40B4-BE49-F238E27FC236}">
                  <a16:creationId xmlns:a16="http://schemas.microsoft.com/office/drawing/2014/main" id="{EA6BA676-F868-619D-A393-D6CD05561C8A}"/>
                </a:ext>
              </a:extLst>
            </p:cNvPr>
            <p:cNvSpPr/>
            <p:nvPr/>
          </p:nvSpPr>
          <p:spPr bwMode="auto">
            <a:xfrm>
              <a:off x="1875389" y="2880857"/>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5" name="Isosceles Triangle 264">
              <a:extLst>
                <a:ext uri="{FF2B5EF4-FFF2-40B4-BE49-F238E27FC236}">
                  <a16:creationId xmlns:a16="http://schemas.microsoft.com/office/drawing/2014/main" id="{0EFDCA76-9AE1-BEEB-4E66-00C5808F3055}"/>
                </a:ext>
              </a:extLst>
            </p:cNvPr>
            <p:cNvSpPr/>
            <p:nvPr/>
          </p:nvSpPr>
          <p:spPr bwMode="auto">
            <a:xfrm>
              <a:off x="1892642" y="2880857"/>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6" name="Isosceles Triangle 265">
              <a:extLst>
                <a:ext uri="{FF2B5EF4-FFF2-40B4-BE49-F238E27FC236}">
                  <a16:creationId xmlns:a16="http://schemas.microsoft.com/office/drawing/2014/main" id="{878A0104-94D4-932B-91B9-B62CB2E7B454}"/>
                </a:ext>
              </a:extLst>
            </p:cNvPr>
            <p:cNvSpPr/>
            <p:nvPr/>
          </p:nvSpPr>
          <p:spPr bwMode="auto">
            <a:xfrm>
              <a:off x="2102835" y="2969743"/>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7" name="Isosceles Triangle 266">
              <a:extLst>
                <a:ext uri="{FF2B5EF4-FFF2-40B4-BE49-F238E27FC236}">
                  <a16:creationId xmlns:a16="http://schemas.microsoft.com/office/drawing/2014/main" id="{6CA80E05-0A62-D5A5-1810-21F5B8EFEC20}"/>
                </a:ext>
              </a:extLst>
            </p:cNvPr>
            <p:cNvSpPr/>
            <p:nvPr/>
          </p:nvSpPr>
          <p:spPr bwMode="auto">
            <a:xfrm>
              <a:off x="2109659" y="2977788"/>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8" name="Isosceles Triangle 267">
              <a:extLst>
                <a:ext uri="{FF2B5EF4-FFF2-40B4-BE49-F238E27FC236}">
                  <a16:creationId xmlns:a16="http://schemas.microsoft.com/office/drawing/2014/main" id="{BB15665C-97E5-683E-BE07-F8A386A06195}"/>
                </a:ext>
              </a:extLst>
            </p:cNvPr>
            <p:cNvSpPr/>
            <p:nvPr/>
          </p:nvSpPr>
          <p:spPr bwMode="auto">
            <a:xfrm>
              <a:off x="2483102" y="3053515"/>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9" name="Isosceles Triangle 268">
              <a:extLst>
                <a:ext uri="{FF2B5EF4-FFF2-40B4-BE49-F238E27FC236}">
                  <a16:creationId xmlns:a16="http://schemas.microsoft.com/office/drawing/2014/main" id="{1CD092FF-4E3C-2E69-93F2-7008FBE5B204}"/>
                </a:ext>
              </a:extLst>
            </p:cNvPr>
            <p:cNvSpPr/>
            <p:nvPr/>
          </p:nvSpPr>
          <p:spPr bwMode="auto">
            <a:xfrm>
              <a:off x="2770493" y="3088207"/>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0" name="Isosceles Triangle 269">
              <a:extLst>
                <a:ext uri="{FF2B5EF4-FFF2-40B4-BE49-F238E27FC236}">
                  <a16:creationId xmlns:a16="http://schemas.microsoft.com/office/drawing/2014/main" id="{B06E1898-0AE4-BA02-4FC0-C4D0549A7E60}"/>
                </a:ext>
              </a:extLst>
            </p:cNvPr>
            <p:cNvSpPr/>
            <p:nvPr/>
          </p:nvSpPr>
          <p:spPr bwMode="auto">
            <a:xfrm>
              <a:off x="2933026" y="3117241"/>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1" name="Isosceles Triangle 270">
              <a:extLst>
                <a:ext uri="{FF2B5EF4-FFF2-40B4-BE49-F238E27FC236}">
                  <a16:creationId xmlns:a16="http://schemas.microsoft.com/office/drawing/2014/main" id="{1D25F153-18E2-852F-4FC2-6AE1FACCD47F}"/>
                </a:ext>
              </a:extLst>
            </p:cNvPr>
            <p:cNvSpPr/>
            <p:nvPr/>
          </p:nvSpPr>
          <p:spPr bwMode="auto">
            <a:xfrm>
              <a:off x="3077230" y="3133612"/>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2" name="Isosceles Triangle 271">
              <a:extLst>
                <a:ext uri="{FF2B5EF4-FFF2-40B4-BE49-F238E27FC236}">
                  <a16:creationId xmlns:a16="http://schemas.microsoft.com/office/drawing/2014/main" id="{08416EC3-821A-AE95-C8FC-655A9CC648DD}"/>
                </a:ext>
              </a:extLst>
            </p:cNvPr>
            <p:cNvSpPr/>
            <p:nvPr/>
          </p:nvSpPr>
          <p:spPr bwMode="auto">
            <a:xfrm>
              <a:off x="3119938" y="3134963"/>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3" name="Isosceles Triangle 272">
              <a:extLst>
                <a:ext uri="{FF2B5EF4-FFF2-40B4-BE49-F238E27FC236}">
                  <a16:creationId xmlns:a16="http://schemas.microsoft.com/office/drawing/2014/main" id="{3FF0912A-39AC-2BA3-D09E-75B9F7944C1D}"/>
                </a:ext>
              </a:extLst>
            </p:cNvPr>
            <p:cNvSpPr/>
            <p:nvPr/>
          </p:nvSpPr>
          <p:spPr bwMode="auto">
            <a:xfrm>
              <a:off x="3237646" y="3151847"/>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4" name="Isosceles Triangle 273">
              <a:extLst>
                <a:ext uri="{FF2B5EF4-FFF2-40B4-BE49-F238E27FC236}">
                  <a16:creationId xmlns:a16="http://schemas.microsoft.com/office/drawing/2014/main" id="{63E00D49-4713-846C-600A-91DA23F2CFF7}"/>
                </a:ext>
              </a:extLst>
            </p:cNvPr>
            <p:cNvSpPr/>
            <p:nvPr/>
          </p:nvSpPr>
          <p:spPr bwMode="auto">
            <a:xfrm>
              <a:off x="3260934" y="3156591"/>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5" name="Isosceles Triangle 274">
              <a:extLst>
                <a:ext uri="{FF2B5EF4-FFF2-40B4-BE49-F238E27FC236}">
                  <a16:creationId xmlns:a16="http://schemas.microsoft.com/office/drawing/2014/main" id="{E5D85E8B-04E0-EE1C-B659-4A4C7BF30E0A}"/>
                </a:ext>
              </a:extLst>
            </p:cNvPr>
            <p:cNvSpPr/>
            <p:nvPr/>
          </p:nvSpPr>
          <p:spPr bwMode="auto">
            <a:xfrm>
              <a:off x="3288389" y="3181068"/>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6" name="Isosceles Triangle 275">
              <a:extLst>
                <a:ext uri="{FF2B5EF4-FFF2-40B4-BE49-F238E27FC236}">
                  <a16:creationId xmlns:a16="http://schemas.microsoft.com/office/drawing/2014/main" id="{69666E4E-BB1C-C970-6C4A-F5880E1DA9DE}"/>
                </a:ext>
              </a:extLst>
            </p:cNvPr>
            <p:cNvSpPr/>
            <p:nvPr/>
          </p:nvSpPr>
          <p:spPr bwMode="auto">
            <a:xfrm>
              <a:off x="3462530" y="3183345"/>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7" name="Isosceles Triangle 276">
              <a:extLst>
                <a:ext uri="{FF2B5EF4-FFF2-40B4-BE49-F238E27FC236}">
                  <a16:creationId xmlns:a16="http://schemas.microsoft.com/office/drawing/2014/main" id="{AC9DA5EA-A29F-4870-5CAD-707295E4C8D8}"/>
                </a:ext>
              </a:extLst>
            </p:cNvPr>
            <p:cNvSpPr/>
            <p:nvPr/>
          </p:nvSpPr>
          <p:spPr bwMode="auto">
            <a:xfrm>
              <a:off x="3474605" y="3201507"/>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8" name="Isosceles Triangle 277">
              <a:extLst>
                <a:ext uri="{FF2B5EF4-FFF2-40B4-BE49-F238E27FC236}">
                  <a16:creationId xmlns:a16="http://schemas.microsoft.com/office/drawing/2014/main" id="{0EB527D0-3B02-6142-4CFD-D4788962E5A8}"/>
                </a:ext>
              </a:extLst>
            </p:cNvPr>
            <p:cNvSpPr/>
            <p:nvPr/>
          </p:nvSpPr>
          <p:spPr bwMode="auto">
            <a:xfrm>
              <a:off x="3485164" y="3200563"/>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9" name="Isosceles Triangle 278">
              <a:extLst>
                <a:ext uri="{FF2B5EF4-FFF2-40B4-BE49-F238E27FC236}">
                  <a16:creationId xmlns:a16="http://schemas.microsoft.com/office/drawing/2014/main" id="{98B1ACA7-C5AB-AB93-39EB-E7E89FB99380}"/>
                </a:ext>
              </a:extLst>
            </p:cNvPr>
            <p:cNvSpPr/>
            <p:nvPr/>
          </p:nvSpPr>
          <p:spPr bwMode="auto">
            <a:xfrm>
              <a:off x="3643375" y="3221385"/>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0" name="Isosceles Triangle 279">
              <a:extLst>
                <a:ext uri="{FF2B5EF4-FFF2-40B4-BE49-F238E27FC236}">
                  <a16:creationId xmlns:a16="http://schemas.microsoft.com/office/drawing/2014/main" id="{C6CFBE9D-7836-9E2F-3875-9976470A95FB}"/>
                </a:ext>
              </a:extLst>
            </p:cNvPr>
            <p:cNvSpPr/>
            <p:nvPr/>
          </p:nvSpPr>
          <p:spPr bwMode="auto">
            <a:xfrm>
              <a:off x="3662895" y="3224141"/>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1" name="Isosceles Triangle 280">
              <a:extLst>
                <a:ext uri="{FF2B5EF4-FFF2-40B4-BE49-F238E27FC236}">
                  <a16:creationId xmlns:a16="http://schemas.microsoft.com/office/drawing/2014/main" id="{6DA1D625-FE3E-D417-C6CD-B2F4A166B1AF}"/>
                </a:ext>
              </a:extLst>
            </p:cNvPr>
            <p:cNvSpPr/>
            <p:nvPr/>
          </p:nvSpPr>
          <p:spPr bwMode="auto">
            <a:xfrm>
              <a:off x="3684086" y="3238264"/>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2" name="Isosceles Triangle 281">
              <a:extLst>
                <a:ext uri="{FF2B5EF4-FFF2-40B4-BE49-F238E27FC236}">
                  <a16:creationId xmlns:a16="http://schemas.microsoft.com/office/drawing/2014/main" id="{916B00C9-5351-67D8-B658-41930E7EF12F}"/>
                </a:ext>
              </a:extLst>
            </p:cNvPr>
            <p:cNvSpPr/>
            <p:nvPr/>
          </p:nvSpPr>
          <p:spPr bwMode="auto">
            <a:xfrm>
              <a:off x="3798051" y="3238566"/>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3" name="Isosceles Triangle 282">
              <a:extLst>
                <a:ext uri="{FF2B5EF4-FFF2-40B4-BE49-F238E27FC236}">
                  <a16:creationId xmlns:a16="http://schemas.microsoft.com/office/drawing/2014/main" id="{0BD5857A-C0BE-CCEC-20B9-852C7E9D45CF}"/>
                </a:ext>
              </a:extLst>
            </p:cNvPr>
            <p:cNvSpPr/>
            <p:nvPr/>
          </p:nvSpPr>
          <p:spPr bwMode="auto">
            <a:xfrm>
              <a:off x="3804875" y="3239329"/>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4" name="Isosceles Triangle 283">
              <a:extLst>
                <a:ext uri="{FF2B5EF4-FFF2-40B4-BE49-F238E27FC236}">
                  <a16:creationId xmlns:a16="http://schemas.microsoft.com/office/drawing/2014/main" id="{F99D6CC6-2378-E534-AF4E-E519D9396897}"/>
                </a:ext>
              </a:extLst>
            </p:cNvPr>
            <p:cNvSpPr/>
            <p:nvPr/>
          </p:nvSpPr>
          <p:spPr bwMode="auto">
            <a:xfrm>
              <a:off x="3829539" y="3237462"/>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5" name="Isosceles Triangle 284">
              <a:extLst>
                <a:ext uri="{FF2B5EF4-FFF2-40B4-BE49-F238E27FC236}">
                  <a16:creationId xmlns:a16="http://schemas.microsoft.com/office/drawing/2014/main" id="{D78E0B1E-61E1-405E-3A28-95348B4B9E99}"/>
                </a:ext>
              </a:extLst>
            </p:cNvPr>
            <p:cNvSpPr/>
            <p:nvPr/>
          </p:nvSpPr>
          <p:spPr bwMode="auto">
            <a:xfrm>
              <a:off x="3869578" y="3243223"/>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6" name="Isosceles Triangle 285">
              <a:extLst>
                <a:ext uri="{FF2B5EF4-FFF2-40B4-BE49-F238E27FC236}">
                  <a16:creationId xmlns:a16="http://schemas.microsoft.com/office/drawing/2014/main" id="{680691E4-5C44-47FB-2BD1-9292AFD578AC}"/>
                </a:ext>
              </a:extLst>
            </p:cNvPr>
            <p:cNvSpPr/>
            <p:nvPr/>
          </p:nvSpPr>
          <p:spPr bwMode="auto">
            <a:xfrm>
              <a:off x="4059596" y="3258104"/>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7" name="Isosceles Triangle 286">
              <a:extLst>
                <a:ext uri="{FF2B5EF4-FFF2-40B4-BE49-F238E27FC236}">
                  <a16:creationId xmlns:a16="http://schemas.microsoft.com/office/drawing/2014/main" id="{986FAA9A-C115-8FA3-B65D-D359EFCE22DC}"/>
                </a:ext>
              </a:extLst>
            </p:cNvPr>
            <p:cNvSpPr/>
            <p:nvPr/>
          </p:nvSpPr>
          <p:spPr bwMode="auto">
            <a:xfrm>
              <a:off x="4064474" y="3285041"/>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8" name="Isosceles Triangle 287">
              <a:extLst>
                <a:ext uri="{FF2B5EF4-FFF2-40B4-BE49-F238E27FC236}">
                  <a16:creationId xmlns:a16="http://schemas.microsoft.com/office/drawing/2014/main" id="{D0F00073-BAAC-E243-D8BE-84B5EA9BF968}"/>
                </a:ext>
              </a:extLst>
            </p:cNvPr>
            <p:cNvSpPr/>
            <p:nvPr/>
          </p:nvSpPr>
          <p:spPr bwMode="auto">
            <a:xfrm>
              <a:off x="4086498" y="3286534"/>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9" name="Isosceles Triangle 288">
              <a:extLst>
                <a:ext uri="{FF2B5EF4-FFF2-40B4-BE49-F238E27FC236}">
                  <a16:creationId xmlns:a16="http://schemas.microsoft.com/office/drawing/2014/main" id="{5FDF8033-B83A-1B17-1875-CA2AE1B534FB}"/>
                </a:ext>
              </a:extLst>
            </p:cNvPr>
            <p:cNvSpPr/>
            <p:nvPr/>
          </p:nvSpPr>
          <p:spPr bwMode="auto">
            <a:xfrm>
              <a:off x="4119520" y="3294977"/>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0" name="Isosceles Triangle 289">
              <a:extLst>
                <a:ext uri="{FF2B5EF4-FFF2-40B4-BE49-F238E27FC236}">
                  <a16:creationId xmlns:a16="http://schemas.microsoft.com/office/drawing/2014/main" id="{BAD4F309-1779-C922-F820-794C2898CEB4}"/>
                </a:ext>
              </a:extLst>
            </p:cNvPr>
            <p:cNvSpPr/>
            <p:nvPr/>
          </p:nvSpPr>
          <p:spPr bwMode="auto">
            <a:xfrm>
              <a:off x="4245050" y="3292754"/>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1" name="Isosceles Triangle 290">
              <a:extLst>
                <a:ext uri="{FF2B5EF4-FFF2-40B4-BE49-F238E27FC236}">
                  <a16:creationId xmlns:a16="http://schemas.microsoft.com/office/drawing/2014/main" id="{88EBA9D2-1371-C4BE-07EA-6890A5F68719}"/>
                </a:ext>
              </a:extLst>
            </p:cNvPr>
            <p:cNvSpPr/>
            <p:nvPr/>
          </p:nvSpPr>
          <p:spPr bwMode="auto">
            <a:xfrm>
              <a:off x="4423013" y="3300861"/>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2" name="Isosceles Triangle 291">
              <a:extLst>
                <a:ext uri="{FF2B5EF4-FFF2-40B4-BE49-F238E27FC236}">
                  <a16:creationId xmlns:a16="http://schemas.microsoft.com/office/drawing/2014/main" id="{19292EBE-B154-D601-CE59-29A6DE7FFC76}"/>
                </a:ext>
              </a:extLst>
            </p:cNvPr>
            <p:cNvSpPr/>
            <p:nvPr/>
          </p:nvSpPr>
          <p:spPr bwMode="auto">
            <a:xfrm>
              <a:off x="4458036" y="3323880"/>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3" name="Isosceles Triangle 292">
              <a:extLst>
                <a:ext uri="{FF2B5EF4-FFF2-40B4-BE49-F238E27FC236}">
                  <a16:creationId xmlns:a16="http://schemas.microsoft.com/office/drawing/2014/main" id="{231D4A8F-6AEF-3485-9E95-C96CA59BBCEE}"/>
                </a:ext>
              </a:extLst>
            </p:cNvPr>
            <p:cNvSpPr/>
            <p:nvPr/>
          </p:nvSpPr>
          <p:spPr bwMode="auto">
            <a:xfrm>
              <a:off x="4540797" y="3323880"/>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4" name="Isosceles Triangle 293">
              <a:extLst>
                <a:ext uri="{FF2B5EF4-FFF2-40B4-BE49-F238E27FC236}">
                  <a16:creationId xmlns:a16="http://schemas.microsoft.com/office/drawing/2014/main" id="{CB72BA08-8033-6DCF-1F29-D23A8C8F2F98}"/>
                </a:ext>
              </a:extLst>
            </p:cNvPr>
            <p:cNvSpPr/>
            <p:nvPr/>
          </p:nvSpPr>
          <p:spPr bwMode="auto">
            <a:xfrm>
              <a:off x="4760806" y="3325343"/>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5" name="Isosceles Triangle 294">
              <a:extLst>
                <a:ext uri="{FF2B5EF4-FFF2-40B4-BE49-F238E27FC236}">
                  <a16:creationId xmlns:a16="http://schemas.microsoft.com/office/drawing/2014/main" id="{A1415498-5C4D-DD15-79F9-4399FA50BDC5}"/>
                </a:ext>
              </a:extLst>
            </p:cNvPr>
            <p:cNvSpPr/>
            <p:nvPr/>
          </p:nvSpPr>
          <p:spPr bwMode="auto">
            <a:xfrm>
              <a:off x="4838618" y="3330654"/>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6" name="Isosceles Triangle 295">
              <a:extLst>
                <a:ext uri="{FF2B5EF4-FFF2-40B4-BE49-F238E27FC236}">
                  <a16:creationId xmlns:a16="http://schemas.microsoft.com/office/drawing/2014/main" id="{0B25FB2D-CE9A-449E-C5CA-848953DDCFB3}"/>
                </a:ext>
              </a:extLst>
            </p:cNvPr>
            <p:cNvSpPr/>
            <p:nvPr/>
          </p:nvSpPr>
          <p:spPr bwMode="auto">
            <a:xfrm>
              <a:off x="4852266" y="3331474"/>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7" name="Isosceles Triangle 296">
              <a:extLst>
                <a:ext uri="{FF2B5EF4-FFF2-40B4-BE49-F238E27FC236}">
                  <a16:creationId xmlns:a16="http://schemas.microsoft.com/office/drawing/2014/main" id="{1B0B5A8D-419A-CC48-D5C6-7419AFBFD3EA}"/>
                </a:ext>
              </a:extLst>
            </p:cNvPr>
            <p:cNvSpPr/>
            <p:nvPr/>
          </p:nvSpPr>
          <p:spPr bwMode="auto">
            <a:xfrm>
              <a:off x="4850105" y="3360108"/>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8" name="Isosceles Triangle 297">
              <a:extLst>
                <a:ext uri="{FF2B5EF4-FFF2-40B4-BE49-F238E27FC236}">
                  <a16:creationId xmlns:a16="http://schemas.microsoft.com/office/drawing/2014/main" id="{3B3D72D5-DF44-002A-33BF-FFE0C25FBFD9}"/>
                </a:ext>
              </a:extLst>
            </p:cNvPr>
            <p:cNvSpPr/>
            <p:nvPr/>
          </p:nvSpPr>
          <p:spPr bwMode="auto">
            <a:xfrm>
              <a:off x="4871720" y="3362381"/>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9" name="Isosceles Triangle 298">
              <a:extLst>
                <a:ext uri="{FF2B5EF4-FFF2-40B4-BE49-F238E27FC236}">
                  <a16:creationId xmlns:a16="http://schemas.microsoft.com/office/drawing/2014/main" id="{04CA2E0B-4EE6-98A5-A190-DF9DC2EBC401}"/>
                </a:ext>
              </a:extLst>
            </p:cNvPr>
            <p:cNvSpPr/>
            <p:nvPr/>
          </p:nvSpPr>
          <p:spPr bwMode="auto">
            <a:xfrm>
              <a:off x="4966969" y="3362381"/>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0" name="Isosceles Triangle 299">
              <a:extLst>
                <a:ext uri="{FF2B5EF4-FFF2-40B4-BE49-F238E27FC236}">
                  <a16:creationId xmlns:a16="http://schemas.microsoft.com/office/drawing/2014/main" id="{FB7B6495-46D9-D539-3FA0-7830DD1FCF27}"/>
                </a:ext>
              </a:extLst>
            </p:cNvPr>
            <p:cNvSpPr/>
            <p:nvPr/>
          </p:nvSpPr>
          <p:spPr bwMode="auto">
            <a:xfrm>
              <a:off x="5016408" y="3360065"/>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1" name="Isosceles Triangle 300">
              <a:extLst>
                <a:ext uri="{FF2B5EF4-FFF2-40B4-BE49-F238E27FC236}">
                  <a16:creationId xmlns:a16="http://schemas.microsoft.com/office/drawing/2014/main" id="{A91972BF-CEC6-E33C-8804-BA67D17D9CCC}"/>
                </a:ext>
              </a:extLst>
            </p:cNvPr>
            <p:cNvSpPr/>
            <p:nvPr/>
          </p:nvSpPr>
          <p:spPr bwMode="auto">
            <a:xfrm>
              <a:off x="5131529" y="3362888"/>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2" name="Isosceles Triangle 301">
              <a:extLst>
                <a:ext uri="{FF2B5EF4-FFF2-40B4-BE49-F238E27FC236}">
                  <a16:creationId xmlns:a16="http://schemas.microsoft.com/office/drawing/2014/main" id="{CA76C46B-1311-2CF0-715B-002768003C12}"/>
                </a:ext>
              </a:extLst>
            </p:cNvPr>
            <p:cNvSpPr/>
            <p:nvPr/>
          </p:nvSpPr>
          <p:spPr bwMode="auto">
            <a:xfrm>
              <a:off x="5408058" y="3361159"/>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3" name="Isosceles Triangle 302">
              <a:extLst>
                <a:ext uri="{FF2B5EF4-FFF2-40B4-BE49-F238E27FC236}">
                  <a16:creationId xmlns:a16="http://schemas.microsoft.com/office/drawing/2014/main" id="{2A6BB9CE-F855-9E8F-F7AE-C050B685BA92}"/>
                </a:ext>
              </a:extLst>
            </p:cNvPr>
            <p:cNvSpPr/>
            <p:nvPr/>
          </p:nvSpPr>
          <p:spPr bwMode="auto">
            <a:xfrm>
              <a:off x="5441541" y="3360065"/>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4" name="Isosceles Triangle 303">
              <a:extLst>
                <a:ext uri="{FF2B5EF4-FFF2-40B4-BE49-F238E27FC236}">
                  <a16:creationId xmlns:a16="http://schemas.microsoft.com/office/drawing/2014/main" id="{132F31AB-44C7-11EA-A0AF-4857396745B8}"/>
                </a:ext>
              </a:extLst>
            </p:cNvPr>
            <p:cNvSpPr/>
            <p:nvPr/>
          </p:nvSpPr>
          <p:spPr bwMode="auto">
            <a:xfrm>
              <a:off x="5465783" y="3359287"/>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5" name="Isosceles Triangle 304">
              <a:extLst>
                <a:ext uri="{FF2B5EF4-FFF2-40B4-BE49-F238E27FC236}">
                  <a16:creationId xmlns:a16="http://schemas.microsoft.com/office/drawing/2014/main" id="{D436CB0C-92A6-EB68-06FD-E72687E4B5F7}"/>
                </a:ext>
              </a:extLst>
            </p:cNvPr>
            <p:cNvSpPr/>
            <p:nvPr/>
          </p:nvSpPr>
          <p:spPr bwMode="auto">
            <a:xfrm>
              <a:off x="5501169" y="3379698"/>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6" name="Isosceles Triangle 305">
              <a:extLst>
                <a:ext uri="{FF2B5EF4-FFF2-40B4-BE49-F238E27FC236}">
                  <a16:creationId xmlns:a16="http://schemas.microsoft.com/office/drawing/2014/main" id="{471FBF04-A6B1-4831-FB09-4933E0DE134C}"/>
                </a:ext>
              </a:extLst>
            </p:cNvPr>
            <p:cNvSpPr/>
            <p:nvPr/>
          </p:nvSpPr>
          <p:spPr bwMode="auto">
            <a:xfrm>
              <a:off x="5562624" y="3379077"/>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7" name="Isosceles Triangle 306">
              <a:extLst>
                <a:ext uri="{FF2B5EF4-FFF2-40B4-BE49-F238E27FC236}">
                  <a16:creationId xmlns:a16="http://schemas.microsoft.com/office/drawing/2014/main" id="{9B272F51-A91C-EE4F-29C0-C46613D14D0B}"/>
                </a:ext>
              </a:extLst>
            </p:cNvPr>
            <p:cNvSpPr/>
            <p:nvPr/>
          </p:nvSpPr>
          <p:spPr bwMode="auto">
            <a:xfrm>
              <a:off x="5880917" y="3396439"/>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8" name="Isosceles Triangle 307">
              <a:extLst>
                <a:ext uri="{FF2B5EF4-FFF2-40B4-BE49-F238E27FC236}">
                  <a16:creationId xmlns:a16="http://schemas.microsoft.com/office/drawing/2014/main" id="{1A0FDDE4-B53B-F9F1-8A1A-A3CA75F11C8D}"/>
                </a:ext>
              </a:extLst>
            </p:cNvPr>
            <p:cNvSpPr/>
            <p:nvPr/>
          </p:nvSpPr>
          <p:spPr bwMode="auto">
            <a:xfrm>
              <a:off x="5980245" y="3396156"/>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9" name="Isosceles Triangle 308">
              <a:extLst>
                <a:ext uri="{FF2B5EF4-FFF2-40B4-BE49-F238E27FC236}">
                  <a16:creationId xmlns:a16="http://schemas.microsoft.com/office/drawing/2014/main" id="{5CE49A47-74C4-BB5C-5D91-C1BAE618D518}"/>
                </a:ext>
              </a:extLst>
            </p:cNvPr>
            <p:cNvSpPr/>
            <p:nvPr/>
          </p:nvSpPr>
          <p:spPr bwMode="auto">
            <a:xfrm>
              <a:off x="5998472" y="3394427"/>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0" name="Isosceles Triangle 309">
              <a:extLst>
                <a:ext uri="{FF2B5EF4-FFF2-40B4-BE49-F238E27FC236}">
                  <a16:creationId xmlns:a16="http://schemas.microsoft.com/office/drawing/2014/main" id="{EC7ABF8B-A271-596E-8976-6BF822DDD146}"/>
                </a:ext>
              </a:extLst>
            </p:cNvPr>
            <p:cNvSpPr/>
            <p:nvPr/>
          </p:nvSpPr>
          <p:spPr bwMode="auto">
            <a:xfrm>
              <a:off x="6029569" y="3394355"/>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1" name="Isosceles Triangle 310">
              <a:extLst>
                <a:ext uri="{FF2B5EF4-FFF2-40B4-BE49-F238E27FC236}">
                  <a16:creationId xmlns:a16="http://schemas.microsoft.com/office/drawing/2014/main" id="{D70AF0E4-BCD0-6183-CBFC-82644F01426D}"/>
                </a:ext>
              </a:extLst>
            </p:cNvPr>
            <p:cNvSpPr/>
            <p:nvPr/>
          </p:nvSpPr>
          <p:spPr bwMode="auto">
            <a:xfrm>
              <a:off x="6042538" y="3394427"/>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2" name="Isosceles Triangle 311">
              <a:extLst>
                <a:ext uri="{FF2B5EF4-FFF2-40B4-BE49-F238E27FC236}">
                  <a16:creationId xmlns:a16="http://schemas.microsoft.com/office/drawing/2014/main" id="{04A9F601-ECD4-3C03-3ED2-CE07EDA9A267}"/>
                </a:ext>
              </a:extLst>
            </p:cNvPr>
            <p:cNvSpPr/>
            <p:nvPr/>
          </p:nvSpPr>
          <p:spPr bwMode="auto">
            <a:xfrm>
              <a:off x="6054711" y="3426927"/>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3" name="Isosceles Triangle 312">
              <a:extLst>
                <a:ext uri="{FF2B5EF4-FFF2-40B4-BE49-F238E27FC236}">
                  <a16:creationId xmlns:a16="http://schemas.microsoft.com/office/drawing/2014/main" id="{B608E459-34AE-F471-3E59-E6F8C64916B6}"/>
                </a:ext>
              </a:extLst>
            </p:cNvPr>
            <p:cNvSpPr/>
            <p:nvPr/>
          </p:nvSpPr>
          <p:spPr bwMode="auto">
            <a:xfrm>
              <a:off x="6079058" y="3424790"/>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4" name="Isosceles Triangle 313">
              <a:extLst>
                <a:ext uri="{FF2B5EF4-FFF2-40B4-BE49-F238E27FC236}">
                  <a16:creationId xmlns:a16="http://schemas.microsoft.com/office/drawing/2014/main" id="{10E10A99-8634-60CE-3ABE-728B50333062}"/>
                </a:ext>
              </a:extLst>
            </p:cNvPr>
            <p:cNvSpPr/>
            <p:nvPr/>
          </p:nvSpPr>
          <p:spPr bwMode="auto">
            <a:xfrm>
              <a:off x="6099894" y="3451309"/>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5" name="Isosceles Triangle 314">
              <a:extLst>
                <a:ext uri="{FF2B5EF4-FFF2-40B4-BE49-F238E27FC236}">
                  <a16:creationId xmlns:a16="http://schemas.microsoft.com/office/drawing/2014/main" id="{AF263D5E-8348-0CD9-590A-8D7FD2D54E9A}"/>
                </a:ext>
              </a:extLst>
            </p:cNvPr>
            <p:cNvSpPr/>
            <p:nvPr/>
          </p:nvSpPr>
          <p:spPr bwMode="auto">
            <a:xfrm>
              <a:off x="6125921" y="3447202"/>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6" name="Isosceles Triangle 315">
              <a:extLst>
                <a:ext uri="{FF2B5EF4-FFF2-40B4-BE49-F238E27FC236}">
                  <a16:creationId xmlns:a16="http://schemas.microsoft.com/office/drawing/2014/main" id="{DA2FD4CE-3AF0-2828-7369-518DD7E40137}"/>
                </a:ext>
              </a:extLst>
            </p:cNvPr>
            <p:cNvSpPr/>
            <p:nvPr/>
          </p:nvSpPr>
          <p:spPr bwMode="auto">
            <a:xfrm>
              <a:off x="6152313" y="3445560"/>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 name="Isosceles Triangle 316">
              <a:extLst>
                <a:ext uri="{FF2B5EF4-FFF2-40B4-BE49-F238E27FC236}">
                  <a16:creationId xmlns:a16="http://schemas.microsoft.com/office/drawing/2014/main" id="{3805A85A-B2CF-E1D8-50B1-50756E5508ED}"/>
                </a:ext>
              </a:extLst>
            </p:cNvPr>
            <p:cNvSpPr/>
            <p:nvPr/>
          </p:nvSpPr>
          <p:spPr bwMode="auto">
            <a:xfrm>
              <a:off x="6194028" y="3450041"/>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 name="Isosceles Triangle 317">
              <a:extLst>
                <a:ext uri="{FF2B5EF4-FFF2-40B4-BE49-F238E27FC236}">
                  <a16:creationId xmlns:a16="http://schemas.microsoft.com/office/drawing/2014/main" id="{D0A019C1-1D13-9557-3816-F572E267D02E}"/>
                </a:ext>
              </a:extLst>
            </p:cNvPr>
            <p:cNvSpPr/>
            <p:nvPr/>
          </p:nvSpPr>
          <p:spPr bwMode="auto">
            <a:xfrm>
              <a:off x="6283234" y="3446629"/>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 name="Isosceles Triangle 318">
              <a:extLst>
                <a:ext uri="{FF2B5EF4-FFF2-40B4-BE49-F238E27FC236}">
                  <a16:creationId xmlns:a16="http://schemas.microsoft.com/office/drawing/2014/main" id="{0CD5433B-8B05-A9C7-5A76-DC9D13137029}"/>
                </a:ext>
              </a:extLst>
            </p:cNvPr>
            <p:cNvSpPr/>
            <p:nvPr/>
          </p:nvSpPr>
          <p:spPr bwMode="auto">
            <a:xfrm>
              <a:off x="6391399" y="3449215"/>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 name="Isosceles Triangle 319">
              <a:extLst>
                <a:ext uri="{FF2B5EF4-FFF2-40B4-BE49-F238E27FC236}">
                  <a16:creationId xmlns:a16="http://schemas.microsoft.com/office/drawing/2014/main" id="{EA8CE98F-78B9-8838-F687-0D4541F20D50}"/>
                </a:ext>
              </a:extLst>
            </p:cNvPr>
            <p:cNvSpPr/>
            <p:nvPr/>
          </p:nvSpPr>
          <p:spPr bwMode="auto">
            <a:xfrm>
              <a:off x="6432581" y="3452627"/>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 name="Isosceles Triangle 320">
              <a:extLst>
                <a:ext uri="{FF2B5EF4-FFF2-40B4-BE49-F238E27FC236}">
                  <a16:creationId xmlns:a16="http://schemas.microsoft.com/office/drawing/2014/main" id="{3A100C0D-E7FE-8FBC-7CC0-DE5E6FA653FB}"/>
                </a:ext>
              </a:extLst>
            </p:cNvPr>
            <p:cNvSpPr/>
            <p:nvPr/>
          </p:nvSpPr>
          <p:spPr bwMode="auto">
            <a:xfrm>
              <a:off x="6423508" y="3451309"/>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 name="Isosceles Triangle 321">
              <a:extLst>
                <a:ext uri="{FF2B5EF4-FFF2-40B4-BE49-F238E27FC236}">
                  <a16:creationId xmlns:a16="http://schemas.microsoft.com/office/drawing/2014/main" id="{E6F72D1B-8BFB-3CAF-C205-9067907FB368}"/>
                </a:ext>
              </a:extLst>
            </p:cNvPr>
            <p:cNvSpPr/>
            <p:nvPr/>
          </p:nvSpPr>
          <p:spPr bwMode="auto">
            <a:xfrm>
              <a:off x="6325989" y="3449092"/>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3" name="Isosceles Triangle 322">
              <a:extLst>
                <a:ext uri="{FF2B5EF4-FFF2-40B4-BE49-F238E27FC236}">
                  <a16:creationId xmlns:a16="http://schemas.microsoft.com/office/drawing/2014/main" id="{4D9715A4-917F-A529-E5F6-F7B1CF6FFACE}"/>
                </a:ext>
              </a:extLst>
            </p:cNvPr>
            <p:cNvSpPr/>
            <p:nvPr/>
          </p:nvSpPr>
          <p:spPr bwMode="auto">
            <a:xfrm>
              <a:off x="6577041" y="3451659"/>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4" name="Isosceles Triangle 323">
              <a:extLst>
                <a:ext uri="{FF2B5EF4-FFF2-40B4-BE49-F238E27FC236}">
                  <a16:creationId xmlns:a16="http://schemas.microsoft.com/office/drawing/2014/main" id="{3B04C527-FBA6-492C-D379-97677381CA33}"/>
                </a:ext>
              </a:extLst>
            </p:cNvPr>
            <p:cNvSpPr/>
            <p:nvPr/>
          </p:nvSpPr>
          <p:spPr bwMode="auto">
            <a:xfrm>
              <a:off x="6460135" y="3453453"/>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5" name="Isosceles Triangle 324">
              <a:extLst>
                <a:ext uri="{FF2B5EF4-FFF2-40B4-BE49-F238E27FC236}">
                  <a16:creationId xmlns:a16="http://schemas.microsoft.com/office/drawing/2014/main" id="{6C83C6F6-FF77-CF22-47FC-52187440951C}"/>
                </a:ext>
              </a:extLst>
            </p:cNvPr>
            <p:cNvSpPr/>
            <p:nvPr/>
          </p:nvSpPr>
          <p:spPr bwMode="auto">
            <a:xfrm>
              <a:off x="6619602" y="3450485"/>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6" name="Isosceles Triangle 325">
              <a:extLst>
                <a:ext uri="{FF2B5EF4-FFF2-40B4-BE49-F238E27FC236}">
                  <a16:creationId xmlns:a16="http://schemas.microsoft.com/office/drawing/2014/main" id="{B241BCB3-C4CD-0EA5-2299-6E5C424036D5}"/>
                </a:ext>
              </a:extLst>
            </p:cNvPr>
            <p:cNvSpPr/>
            <p:nvPr/>
          </p:nvSpPr>
          <p:spPr bwMode="auto">
            <a:xfrm>
              <a:off x="6640427" y="3450403"/>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7" name="Isosceles Triangle 326">
              <a:extLst>
                <a:ext uri="{FF2B5EF4-FFF2-40B4-BE49-F238E27FC236}">
                  <a16:creationId xmlns:a16="http://schemas.microsoft.com/office/drawing/2014/main" id="{94F2578D-DF45-1302-9E6B-6A962237B88A}"/>
                </a:ext>
              </a:extLst>
            </p:cNvPr>
            <p:cNvSpPr/>
            <p:nvPr/>
          </p:nvSpPr>
          <p:spPr bwMode="auto">
            <a:xfrm>
              <a:off x="6667749" y="3450041"/>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8" name="Isosceles Triangle 327">
              <a:extLst>
                <a:ext uri="{FF2B5EF4-FFF2-40B4-BE49-F238E27FC236}">
                  <a16:creationId xmlns:a16="http://schemas.microsoft.com/office/drawing/2014/main" id="{7A4A0F80-3286-6B3A-64F5-5AB1D7A1FF3B}"/>
                </a:ext>
              </a:extLst>
            </p:cNvPr>
            <p:cNvSpPr/>
            <p:nvPr/>
          </p:nvSpPr>
          <p:spPr bwMode="auto">
            <a:xfrm>
              <a:off x="6714035" y="3450250"/>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9" name="Isosceles Triangle 328">
              <a:extLst>
                <a:ext uri="{FF2B5EF4-FFF2-40B4-BE49-F238E27FC236}">
                  <a16:creationId xmlns:a16="http://schemas.microsoft.com/office/drawing/2014/main" id="{E16FA52E-2338-CE4A-204C-CEA781A85B6B}"/>
                </a:ext>
              </a:extLst>
            </p:cNvPr>
            <p:cNvSpPr/>
            <p:nvPr/>
          </p:nvSpPr>
          <p:spPr bwMode="auto">
            <a:xfrm>
              <a:off x="6886946" y="3450041"/>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0" name="Isosceles Triangle 329">
              <a:extLst>
                <a:ext uri="{FF2B5EF4-FFF2-40B4-BE49-F238E27FC236}">
                  <a16:creationId xmlns:a16="http://schemas.microsoft.com/office/drawing/2014/main" id="{2581A9CC-E9D1-2E39-C48C-3AF3C9EC5B70}"/>
                </a:ext>
              </a:extLst>
            </p:cNvPr>
            <p:cNvSpPr/>
            <p:nvPr/>
          </p:nvSpPr>
          <p:spPr bwMode="auto">
            <a:xfrm>
              <a:off x="7021608" y="3450041"/>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1" name="Isosceles Triangle 330">
              <a:extLst>
                <a:ext uri="{FF2B5EF4-FFF2-40B4-BE49-F238E27FC236}">
                  <a16:creationId xmlns:a16="http://schemas.microsoft.com/office/drawing/2014/main" id="{9DB8C969-F517-77A8-A8FF-0672038B46B4}"/>
                </a:ext>
              </a:extLst>
            </p:cNvPr>
            <p:cNvSpPr/>
            <p:nvPr/>
          </p:nvSpPr>
          <p:spPr bwMode="auto">
            <a:xfrm>
              <a:off x="6987714" y="3449176"/>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2" name="Isosceles Triangle 331">
              <a:extLst>
                <a:ext uri="{FF2B5EF4-FFF2-40B4-BE49-F238E27FC236}">
                  <a16:creationId xmlns:a16="http://schemas.microsoft.com/office/drawing/2014/main" id="{3B1D0F03-F2BC-BBD7-E532-627053DE4600}"/>
                </a:ext>
              </a:extLst>
            </p:cNvPr>
            <p:cNvSpPr/>
            <p:nvPr/>
          </p:nvSpPr>
          <p:spPr bwMode="auto">
            <a:xfrm>
              <a:off x="7130868" y="3451637"/>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3" name="Isosceles Triangle 332">
              <a:extLst>
                <a:ext uri="{FF2B5EF4-FFF2-40B4-BE49-F238E27FC236}">
                  <a16:creationId xmlns:a16="http://schemas.microsoft.com/office/drawing/2014/main" id="{41322FED-7059-E806-E5B6-B24AEF8014A7}"/>
                </a:ext>
              </a:extLst>
            </p:cNvPr>
            <p:cNvSpPr/>
            <p:nvPr/>
          </p:nvSpPr>
          <p:spPr bwMode="auto">
            <a:xfrm>
              <a:off x="7095853" y="3449053"/>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4" name="Isosceles Triangle 333">
              <a:extLst>
                <a:ext uri="{FF2B5EF4-FFF2-40B4-BE49-F238E27FC236}">
                  <a16:creationId xmlns:a16="http://schemas.microsoft.com/office/drawing/2014/main" id="{6734E008-C7BD-EDDE-3C2A-58744EC2CA70}"/>
                </a:ext>
              </a:extLst>
            </p:cNvPr>
            <p:cNvSpPr/>
            <p:nvPr/>
          </p:nvSpPr>
          <p:spPr bwMode="auto">
            <a:xfrm>
              <a:off x="7187854" y="3450041"/>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5" name="Isosceles Triangle 334">
              <a:extLst>
                <a:ext uri="{FF2B5EF4-FFF2-40B4-BE49-F238E27FC236}">
                  <a16:creationId xmlns:a16="http://schemas.microsoft.com/office/drawing/2014/main" id="{40E936C9-5F0A-5F52-3DFB-BFB4DE2FDECA}"/>
                </a:ext>
              </a:extLst>
            </p:cNvPr>
            <p:cNvSpPr/>
            <p:nvPr/>
          </p:nvSpPr>
          <p:spPr bwMode="auto">
            <a:xfrm>
              <a:off x="7211957" y="3445384"/>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6" name="Isosceles Triangle 335">
              <a:extLst>
                <a:ext uri="{FF2B5EF4-FFF2-40B4-BE49-F238E27FC236}">
                  <a16:creationId xmlns:a16="http://schemas.microsoft.com/office/drawing/2014/main" id="{B79FE945-811C-62C0-61DD-44250E511C30}"/>
                </a:ext>
              </a:extLst>
            </p:cNvPr>
            <p:cNvSpPr/>
            <p:nvPr/>
          </p:nvSpPr>
          <p:spPr bwMode="auto">
            <a:xfrm>
              <a:off x="7477394" y="3451276"/>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7" name="Isosceles Triangle 336">
              <a:extLst>
                <a:ext uri="{FF2B5EF4-FFF2-40B4-BE49-F238E27FC236}">
                  <a16:creationId xmlns:a16="http://schemas.microsoft.com/office/drawing/2014/main" id="{57964963-CB3B-7E02-6B3E-121F3334C5AD}"/>
                </a:ext>
              </a:extLst>
            </p:cNvPr>
            <p:cNvSpPr/>
            <p:nvPr/>
          </p:nvSpPr>
          <p:spPr bwMode="auto">
            <a:xfrm>
              <a:off x="7288180" y="3450041"/>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8" name="Isosceles Triangle 337">
              <a:extLst>
                <a:ext uri="{FF2B5EF4-FFF2-40B4-BE49-F238E27FC236}">
                  <a16:creationId xmlns:a16="http://schemas.microsoft.com/office/drawing/2014/main" id="{A3FF390A-1ED9-BE1E-7DB5-B442F4559F55}"/>
                </a:ext>
              </a:extLst>
            </p:cNvPr>
            <p:cNvSpPr/>
            <p:nvPr/>
          </p:nvSpPr>
          <p:spPr bwMode="auto">
            <a:xfrm>
              <a:off x="7242076" y="3448466"/>
              <a:ext cx="66431" cy="57268"/>
            </a:xfrm>
            <a:prstGeom prst="triangl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 name="Group 5">
            <a:extLst>
              <a:ext uri="{FF2B5EF4-FFF2-40B4-BE49-F238E27FC236}">
                <a16:creationId xmlns:a16="http://schemas.microsoft.com/office/drawing/2014/main" id="{A5ACCFB3-ADE9-F5A1-5F36-4635D4D82A53}"/>
              </a:ext>
            </a:extLst>
          </p:cNvPr>
          <p:cNvGrpSpPr/>
          <p:nvPr/>
        </p:nvGrpSpPr>
        <p:grpSpPr>
          <a:xfrm>
            <a:off x="1335133" y="4647274"/>
            <a:ext cx="6445716" cy="93075"/>
            <a:chOff x="1335133" y="4647274"/>
            <a:chExt cx="6445716" cy="93075"/>
          </a:xfrm>
        </p:grpSpPr>
        <p:cxnSp>
          <p:nvCxnSpPr>
            <p:cNvPr id="32" name="Straight Connector 31">
              <a:extLst>
                <a:ext uri="{FF2B5EF4-FFF2-40B4-BE49-F238E27FC236}">
                  <a16:creationId xmlns:a16="http://schemas.microsoft.com/office/drawing/2014/main" id="{921BB186-6C22-9D13-4775-3E4B07091FB0}"/>
                </a:ext>
              </a:extLst>
            </p:cNvPr>
            <p:cNvCxnSpPr>
              <a:cxnSpLocks/>
            </p:cNvCxnSpPr>
            <p:nvPr/>
          </p:nvCxnSpPr>
          <p:spPr bwMode="auto">
            <a:xfrm rot="5400000">
              <a:off x="3544598" y="4693812"/>
              <a:ext cx="93073"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FA9D85DA-D5DF-B257-7591-48B86A3E4B26}"/>
                </a:ext>
              </a:extLst>
            </p:cNvPr>
            <p:cNvCxnSpPr>
              <a:cxnSpLocks/>
            </p:cNvCxnSpPr>
            <p:nvPr/>
          </p:nvCxnSpPr>
          <p:spPr bwMode="auto">
            <a:xfrm rot="5400000">
              <a:off x="2900026" y="4693812"/>
              <a:ext cx="93073"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338D5107-E1AD-F911-8032-6A93EE4249A2}"/>
                </a:ext>
              </a:extLst>
            </p:cNvPr>
            <p:cNvCxnSpPr>
              <a:cxnSpLocks/>
            </p:cNvCxnSpPr>
            <p:nvPr/>
          </p:nvCxnSpPr>
          <p:spPr bwMode="auto">
            <a:xfrm rot="5400000">
              <a:off x="2255454" y="4693812"/>
              <a:ext cx="93073"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C1C5FAAC-17AF-4040-4EB1-FDDC6AF6247A}"/>
                </a:ext>
              </a:extLst>
            </p:cNvPr>
            <p:cNvCxnSpPr>
              <a:cxnSpLocks/>
            </p:cNvCxnSpPr>
            <p:nvPr/>
          </p:nvCxnSpPr>
          <p:spPr bwMode="auto">
            <a:xfrm rot="5400000">
              <a:off x="1933168" y="4693812"/>
              <a:ext cx="93073"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35728497-13AF-92DA-0D0F-EE38A85BE1C9}"/>
                </a:ext>
              </a:extLst>
            </p:cNvPr>
            <p:cNvCxnSpPr>
              <a:cxnSpLocks/>
            </p:cNvCxnSpPr>
            <p:nvPr/>
          </p:nvCxnSpPr>
          <p:spPr bwMode="auto">
            <a:xfrm rot="5400000">
              <a:off x="1610882" y="4693812"/>
              <a:ext cx="93073"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C53FBA78-AACB-2B59-4BC1-8E5C1C79D60B}"/>
                </a:ext>
              </a:extLst>
            </p:cNvPr>
            <p:cNvCxnSpPr>
              <a:cxnSpLocks/>
            </p:cNvCxnSpPr>
            <p:nvPr/>
          </p:nvCxnSpPr>
          <p:spPr bwMode="auto">
            <a:xfrm rot="5400000">
              <a:off x="1288596" y="4693812"/>
              <a:ext cx="93073"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CF0FB2A-D221-F963-DEE1-D9CCDE479FAB}"/>
                </a:ext>
              </a:extLst>
            </p:cNvPr>
            <p:cNvCxnSpPr>
              <a:cxnSpLocks/>
            </p:cNvCxnSpPr>
            <p:nvPr/>
          </p:nvCxnSpPr>
          <p:spPr bwMode="auto">
            <a:xfrm rot="5400000">
              <a:off x="5478314" y="4693813"/>
              <a:ext cx="93073"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9292A0A-AD1D-6DB0-5387-E5FE8CC8D8F0}"/>
                </a:ext>
              </a:extLst>
            </p:cNvPr>
            <p:cNvCxnSpPr>
              <a:cxnSpLocks/>
            </p:cNvCxnSpPr>
            <p:nvPr/>
          </p:nvCxnSpPr>
          <p:spPr bwMode="auto">
            <a:xfrm rot="5400000">
              <a:off x="4833742" y="4693813"/>
              <a:ext cx="93073"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ACAA68DD-56AC-C4A2-503A-CE08AC5B9A56}"/>
                </a:ext>
              </a:extLst>
            </p:cNvPr>
            <p:cNvCxnSpPr>
              <a:cxnSpLocks/>
            </p:cNvCxnSpPr>
            <p:nvPr/>
          </p:nvCxnSpPr>
          <p:spPr bwMode="auto">
            <a:xfrm rot="5400000">
              <a:off x="4189170" y="4693813"/>
              <a:ext cx="93073"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CD92F49F-60B9-8962-9FAA-9E412F209E95}"/>
                </a:ext>
              </a:extLst>
            </p:cNvPr>
            <p:cNvCxnSpPr>
              <a:cxnSpLocks/>
            </p:cNvCxnSpPr>
            <p:nvPr/>
          </p:nvCxnSpPr>
          <p:spPr bwMode="auto">
            <a:xfrm rot="5400000">
              <a:off x="3866884" y="4693813"/>
              <a:ext cx="93073"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D3B785D2-CAD6-96A0-6705-74B937FEF16F}"/>
                </a:ext>
              </a:extLst>
            </p:cNvPr>
            <p:cNvCxnSpPr>
              <a:cxnSpLocks/>
            </p:cNvCxnSpPr>
            <p:nvPr/>
          </p:nvCxnSpPr>
          <p:spPr bwMode="auto">
            <a:xfrm rot="5400000">
              <a:off x="3222312" y="4693813"/>
              <a:ext cx="93073"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1D597BFB-3CB9-4975-D38E-E1F16087529B}"/>
                </a:ext>
              </a:extLst>
            </p:cNvPr>
            <p:cNvCxnSpPr>
              <a:cxnSpLocks/>
            </p:cNvCxnSpPr>
            <p:nvPr/>
          </p:nvCxnSpPr>
          <p:spPr bwMode="auto">
            <a:xfrm rot="5400000">
              <a:off x="2577740" y="4693813"/>
              <a:ext cx="93073"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5BA54CB8-41D5-B5E9-A1DE-A887B38A261A}"/>
                </a:ext>
              </a:extLst>
            </p:cNvPr>
            <p:cNvCxnSpPr>
              <a:cxnSpLocks/>
            </p:cNvCxnSpPr>
            <p:nvPr/>
          </p:nvCxnSpPr>
          <p:spPr bwMode="auto">
            <a:xfrm rot="5400000">
              <a:off x="7734312" y="4693813"/>
              <a:ext cx="93073"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B5D1426F-85FB-BCBA-1FCB-256E3FC83484}"/>
                </a:ext>
              </a:extLst>
            </p:cNvPr>
            <p:cNvCxnSpPr>
              <a:cxnSpLocks/>
            </p:cNvCxnSpPr>
            <p:nvPr/>
          </p:nvCxnSpPr>
          <p:spPr bwMode="auto">
            <a:xfrm rot="5400000">
              <a:off x="7412030" y="4693813"/>
              <a:ext cx="93073"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C7FE91CF-C828-D2EF-AE9B-48DC4EC51A91}"/>
                </a:ext>
              </a:extLst>
            </p:cNvPr>
            <p:cNvCxnSpPr>
              <a:cxnSpLocks/>
            </p:cNvCxnSpPr>
            <p:nvPr/>
          </p:nvCxnSpPr>
          <p:spPr bwMode="auto">
            <a:xfrm rot="5400000">
              <a:off x="6767458" y="4693813"/>
              <a:ext cx="93073"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CDCF0FC6-E194-036A-0028-A83AC4AF90F7}"/>
                </a:ext>
              </a:extLst>
            </p:cNvPr>
            <p:cNvCxnSpPr>
              <a:cxnSpLocks/>
            </p:cNvCxnSpPr>
            <p:nvPr/>
          </p:nvCxnSpPr>
          <p:spPr bwMode="auto">
            <a:xfrm rot="5400000">
              <a:off x="5800600" y="4693813"/>
              <a:ext cx="93073"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09D385E7-7815-9127-21FD-96B9166BAEE8}"/>
                </a:ext>
              </a:extLst>
            </p:cNvPr>
            <p:cNvCxnSpPr>
              <a:cxnSpLocks/>
            </p:cNvCxnSpPr>
            <p:nvPr/>
          </p:nvCxnSpPr>
          <p:spPr bwMode="auto">
            <a:xfrm rot="5400000">
              <a:off x="5156028" y="4693813"/>
              <a:ext cx="93073"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927E89CC-6963-948A-97F0-7FDC4B5DD80F}"/>
                </a:ext>
              </a:extLst>
            </p:cNvPr>
            <p:cNvCxnSpPr>
              <a:cxnSpLocks/>
            </p:cNvCxnSpPr>
            <p:nvPr/>
          </p:nvCxnSpPr>
          <p:spPr bwMode="auto">
            <a:xfrm rot="5400000">
              <a:off x="4511456" y="4693813"/>
              <a:ext cx="93073"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DC8DF0C7-D969-22D3-66F9-CB3080378581}"/>
                </a:ext>
              </a:extLst>
            </p:cNvPr>
            <p:cNvCxnSpPr>
              <a:cxnSpLocks/>
            </p:cNvCxnSpPr>
            <p:nvPr/>
          </p:nvCxnSpPr>
          <p:spPr bwMode="auto">
            <a:xfrm rot="5400000">
              <a:off x="7089744" y="4693811"/>
              <a:ext cx="93073"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01CD2DE9-B29E-5046-6610-A99D2583086F}"/>
                </a:ext>
              </a:extLst>
            </p:cNvPr>
            <p:cNvCxnSpPr>
              <a:cxnSpLocks/>
            </p:cNvCxnSpPr>
            <p:nvPr/>
          </p:nvCxnSpPr>
          <p:spPr bwMode="auto">
            <a:xfrm rot="5400000">
              <a:off x="6445172" y="4693811"/>
              <a:ext cx="93073"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FEDFF99A-2349-E15C-3943-64DDF2726A05}"/>
                </a:ext>
              </a:extLst>
            </p:cNvPr>
            <p:cNvCxnSpPr>
              <a:cxnSpLocks/>
            </p:cNvCxnSpPr>
            <p:nvPr/>
          </p:nvCxnSpPr>
          <p:spPr bwMode="auto">
            <a:xfrm rot="5400000">
              <a:off x="6122886" y="4693811"/>
              <a:ext cx="93073"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2033090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805E4A-94ED-F954-20AC-6B30C31227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47A97B-76B7-E705-8A79-FE591F98432E}"/>
              </a:ext>
            </a:extLst>
          </p:cNvPr>
          <p:cNvSpPr>
            <a:spLocks noGrp="1"/>
          </p:cNvSpPr>
          <p:nvPr>
            <p:ph type="title"/>
          </p:nvPr>
        </p:nvSpPr>
        <p:spPr/>
        <p:txBody>
          <a:bodyPr/>
          <a:lstStyle/>
          <a:p>
            <a:r>
              <a:rPr lang="en-US" dirty="0"/>
              <a:t>CheckMate 8HW: PFS by Subgroup</a:t>
            </a:r>
          </a:p>
        </p:txBody>
      </p:sp>
      <p:sp>
        <p:nvSpPr>
          <p:cNvPr id="4" name="Text Box 11">
            <a:extLst>
              <a:ext uri="{FF2B5EF4-FFF2-40B4-BE49-F238E27FC236}">
                <a16:creationId xmlns:a16="http://schemas.microsoft.com/office/drawing/2014/main" id="{2D5129D8-C15D-EA38-C005-7B6367A9FF7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Andre. ASCO GI 2025. Abstr LBA143.</a:t>
            </a:r>
          </a:p>
        </p:txBody>
      </p:sp>
      <p:graphicFrame>
        <p:nvGraphicFramePr>
          <p:cNvPr id="5" name="Group 3">
            <a:extLst>
              <a:ext uri="{FF2B5EF4-FFF2-40B4-BE49-F238E27FC236}">
                <a16:creationId xmlns:a16="http://schemas.microsoft.com/office/drawing/2014/main" id="{CB1C620A-77A0-E5E9-E062-D63A6CA4C42D}"/>
              </a:ext>
            </a:extLst>
          </p:cNvPr>
          <p:cNvGraphicFramePr>
            <a:graphicFrameLocks/>
          </p:cNvGraphicFramePr>
          <p:nvPr>
            <p:extLst>
              <p:ext uri="{D42A27DB-BD31-4B8C-83A1-F6EECF244321}">
                <p14:modId xmlns:p14="http://schemas.microsoft.com/office/powerpoint/2010/main" val="1593465342"/>
              </p:ext>
            </p:extLst>
          </p:nvPr>
        </p:nvGraphicFramePr>
        <p:xfrm>
          <a:off x="723900" y="1497673"/>
          <a:ext cx="5372100" cy="4450112"/>
        </p:xfrm>
        <a:graphic>
          <a:graphicData uri="http://schemas.openxmlformats.org/drawingml/2006/table">
            <a:tbl>
              <a:tblPr/>
              <a:tblGrid>
                <a:gridCol w="2596515">
                  <a:extLst>
                    <a:ext uri="{9D8B030D-6E8A-4147-A177-3AD203B41FA5}">
                      <a16:colId xmlns:a16="http://schemas.microsoft.com/office/drawing/2014/main" val="20001"/>
                    </a:ext>
                  </a:extLst>
                </a:gridCol>
                <a:gridCol w="984885">
                  <a:extLst>
                    <a:ext uri="{9D8B030D-6E8A-4147-A177-3AD203B41FA5}">
                      <a16:colId xmlns:a16="http://schemas.microsoft.com/office/drawing/2014/main" val="2885085526"/>
                    </a:ext>
                  </a:extLst>
                </a:gridCol>
                <a:gridCol w="626745">
                  <a:extLst>
                    <a:ext uri="{9D8B030D-6E8A-4147-A177-3AD203B41FA5}">
                      <a16:colId xmlns:a16="http://schemas.microsoft.com/office/drawing/2014/main" val="20002"/>
                    </a:ext>
                  </a:extLst>
                </a:gridCol>
                <a:gridCol w="1163955">
                  <a:extLst>
                    <a:ext uri="{9D8B030D-6E8A-4147-A177-3AD203B41FA5}">
                      <a16:colId xmlns:a16="http://schemas.microsoft.com/office/drawing/2014/main" val="2904966512"/>
                    </a:ext>
                  </a:extLst>
                </a:gridCol>
              </a:tblGrid>
              <a:tr h="19536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Subgroup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j-lt"/>
                        </a:rPr>
                        <a:t>mPFS, Mo</a:t>
                      </a:r>
                      <a:endParaRPr kumimoji="0" lang="en-US" sz="1400" b="1" i="0" u="none" strike="noStrike" cap="none" normalizeH="0" baseline="0" dirty="0">
                        <a:ln>
                          <a:noFill/>
                        </a:ln>
                        <a:solidFill>
                          <a:schemeClr val="tx1"/>
                        </a:solidFill>
                        <a:effectLst/>
                        <a:latin typeface="+mj-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j-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Unstratified HR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142482265"/>
                  </a:ext>
                </a:extLst>
              </a:tr>
              <a:tr h="195367">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j-lt"/>
                        </a:rPr>
                        <a:t>Nivo + Ipi</a:t>
                      </a:r>
                      <a:endParaRPr kumimoji="0" lang="en-US" sz="1400" b="0" i="0" u="none" strike="noStrike" cap="none" normalizeH="0" baseline="0" dirty="0">
                        <a:ln>
                          <a:noFill/>
                        </a:ln>
                        <a:solidFill>
                          <a:schemeClr val="tx1"/>
                        </a:solidFill>
                        <a:effectLst/>
                        <a:latin typeface="+mj-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j-lt"/>
                        </a:rPr>
                        <a:t>Nivo</a:t>
                      </a:r>
                      <a:endParaRPr kumimoji="0" lang="en-US" sz="1400" b="0" i="0" u="none" strike="noStrike" cap="none" normalizeH="0" baseline="0" dirty="0">
                        <a:ln>
                          <a:noFill/>
                        </a:ln>
                        <a:solidFill>
                          <a:schemeClr val="tx1"/>
                        </a:solidFill>
                        <a:effectLst/>
                        <a:latin typeface="+mj-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28155">
                <a:tc>
                  <a:txBody>
                    <a:bodyPr/>
                    <a:lstStyle/>
                    <a:p>
                      <a:pPr marL="0" marR="0">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Overall (n = 582)</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NR</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39.3</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0.63</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98624521"/>
                  </a:ext>
                </a:extLst>
              </a:tr>
              <a:tr h="128155">
                <a:tc>
                  <a:txBody>
                    <a:bodyPr/>
                    <a:lstStyle/>
                    <a:p>
                      <a:pPr marL="0" marR="0">
                        <a:lnSpc>
                          <a:spcPct val="90000"/>
                        </a:lnSpc>
                        <a:spcAft>
                          <a:spcPts val="800"/>
                        </a:spcAft>
                      </a:pPr>
                      <a:r>
                        <a:rPr lang="en-US" sz="1400" kern="0" dirty="0">
                          <a:solidFill>
                            <a:srgbClr val="000000"/>
                          </a:solidFill>
                          <a:effectLst/>
                          <a:latin typeface="+mj-lt"/>
                          <a:ea typeface="Times New Roman" panose="02020603050405020304" pitchFamily="18" charset="0"/>
                          <a:cs typeface="Times New Roman" panose="02020603050405020304" pitchFamily="18" charset="0"/>
                        </a:rPr>
                        <a:t>Age</a:t>
                      </a:r>
                      <a:endParaRPr lang="en-US" sz="1400" kern="100" dirty="0">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28155">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0" dirty="0">
                          <a:solidFill>
                            <a:srgbClr val="000000"/>
                          </a:solidFill>
                          <a:effectLst/>
                          <a:latin typeface="+mj-lt"/>
                          <a:ea typeface="Times New Roman" panose="02020603050405020304" pitchFamily="18" charset="0"/>
                          <a:cs typeface="Times New Roman" panose="02020603050405020304" pitchFamily="18" charset="0"/>
                        </a:rPr>
                        <a:t>&lt;65 yr (n = 321)</a:t>
                      </a:r>
                      <a:endParaRPr lang="en-US" sz="1400" kern="100" dirty="0">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NR</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NR</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0.60</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96572516"/>
                  </a:ext>
                </a:extLst>
              </a:tr>
              <a:tr h="128155">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100" dirty="0">
                          <a:solidFill>
                            <a:schemeClr val="bg1"/>
                          </a:solidFill>
                          <a:effectLst/>
                          <a:latin typeface="+mj-lt"/>
                          <a:ea typeface="Aptos" panose="020B0004020202020204" pitchFamily="34" charset="0"/>
                          <a:cs typeface="Times New Roman" panose="02020603050405020304" pitchFamily="18" charset="0"/>
                        </a:rPr>
                        <a:t>≥65 yr</a:t>
                      </a:r>
                      <a:r>
                        <a:rPr lang="en-US" sz="1400" kern="0" dirty="0">
                          <a:solidFill>
                            <a:srgbClr val="000000"/>
                          </a:solidFill>
                          <a:effectLst/>
                          <a:latin typeface="+mn-lt"/>
                          <a:ea typeface="Times New Roman" panose="02020603050405020304" pitchFamily="18" charset="0"/>
                          <a:cs typeface="Times New Roman" panose="02020603050405020304" pitchFamily="18" charset="0"/>
                        </a:rPr>
                        <a:t> (n = 261)</a:t>
                      </a: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NR</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29.4</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0.66</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76361101"/>
                  </a:ext>
                </a:extLst>
              </a:tr>
              <a:tr h="128155">
                <a:tc>
                  <a:txBody>
                    <a:bodyPr/>
                    <a:lstStyle/>
                    <a:p>
                      <a:pPr marL="0" marR="0">
                        <a:lnSpc>
                          <a:spcPct val="90000"/>
                        </a:lnSpc>
                        <a:spcAft>
                          <a:spcPts val="800"/>
                        </a:spcAft>
                      </a:pPr>
                      <a:r>
                        <a:rPr lang="en-US" sz="1400" kern="0" dirty="0">
                          <a:solidFill>
                            <a:srgbClr val="000000"/>
                          </a:solidFill>
                          <a:effectLst/>
                          <a:latin typeface="+mj-lt"/>
                          <a:ea typeface="Times New Roman" panose="02020603050405020304" pitchFamily="18" charset="0"/>
                          <a:cs typeface="Times New Roman" panose="02020603050405020304" pitchFamily="18" charset="0"/>
                        </a:rPr>
                        <a:t>Sex</a:t>
                      </a:r>
                      <a:endParaRPr lang="en-US" sz="1400" kern="100" dirty="0">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87869463"/>
                  </a:ext>
                </a:extLst>
              </a:tr>
              <a:tr h="128155">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0" dirty="0">
                          <a:solidFill>
                            <a:srgbClr val="000000"/>
                          </a:solidFill>
                          <a:effectLst/>
                          <a:latin typeface="+mj-lt"/>
                          <a:ea typeface="Times New Roman" panose="02020603050405020304" pitchFamily="18" charset="0"/>
                          <a:cs typeface="Times New Roman" panose="02020603050405020304" pitchFamily="18" charset="0"/>
                        </a:rPr>
                        <a:t>Male</a:t>
                      </a:r>
                      <a:r>
                        <a:rPr lang="en-US" sz="1400" kern="0" dirty="0">
                          <a:solidFill>
                            <a:srgbClr val="000000"/>
                          </a:solidFill>
                          <a:effectLst/>
                          <a:latin typeface="+mn-lt"/>
                          <a:ea typeface="Times New Roman" panose="02020603050405020304" pitchFamily="18" charset="0"/>
                          <a:cs typeface="Times New Roman" panose="02020603050405020304" pitchFamily="18" charset="0"/>
                        </a:rPr>
                        <a:t> (n = 284)</a:t>
                      </a:r>
                      <a:endParaRPr lang="en-US" sz="1400" kern="100" dirty="0">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NR</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28.2</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0.60</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90658733"/>
                  </a:ext>
                </a:extLst>
              </a:tr>
              <a:tr h="128155">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0" dirty="0">
                          <a:solidFill>
                            <a:srgbClr val="000000"/>
                          </a:solidFill>
                          <a:effectLst/>
                          <a:latin typeface="+mj-lt"/>
                          <a:ea typeface="Times New Roman" panose="02020603050405020304" pitchFamily="18" charset="0"/>
                          <a:cs typeface="Times New Roman" panose="02020603050405020304" pitchFamily="18" charset="0"/>
                        </a:rPr>
                        <a:t>Female</a:t>
                      </a:r>
                      <a:r>
                        <a:rPr lang="en-US" sz="1400" kern="0" dirty="0">
                          <a:solidFill>
                            <a:srgbClr val="000000"/>
                          </a:solidFill>
                          <a:effectLst/>
                          <a:latin typeface="+mn-lt"/>
                          <a:ea typeface="Times New Roman" panose="02020603050405020304" pitchFamily="18" charset="0"/>
                          <a:cs typeface="Times New Roman" panose="02020603050405020304" pitchFamily="18" charset="0"/>
                        </a:rPr>
                        <a:t> (n = 298)</a:t>
                      </a:r>
                      <a:endParaRPr lang="en-US" sz="1400" kern="100" dirty="0">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NR</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NR</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0.67</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90799865"/>
                  </a:ext>
                </a:extLst>
              </a:tr>
              <a:tr h="128155">
                <a:tc>
                  <a:txBody>
                    <a:bodyPr/>
                    <a:lstStyle/>
                    <a:p>
                      <a:pPr marL="0" marR="0" lvl="0" indent="0" algn="l" defTabSz="914400" rtl="0" eaLnBrk="1" fontAlgn="auto" latinLnBrk="0" hangingPunct="1">
                        <a:lnSpc>
                          <a:spcPct val="90000"/>
                        </a:lnSpc>
                        <a:spcBef>
                          <a:spcPts val="0"/>
                        </a:spcBef>
                        <a:spcAft>
                          <a:spcPts val="800"/>
                        </a:spcAft>
                        <a:buClrTx/>
                        <a:buSzTx/>
                        <a:buFontTx/>
                        <a:buNone/>
                        <a:tabLst/>
                        <a:defRPr/>
                      </a:pPr>
                      <a:r>
                        <a:rPr kumimoji="0" lang="en-US" sz="1400" b="0" i="0" u="none" strike="noStrike" cap="none" normalizeH="0" baseline="0" dirty="0">
                          <a:ln>
                            <a:noFill/>
                          </a:ln>
                          <a:solidFill>
                            <a:schemeClr val="bg2">
                              <a:lumMod val="10000"/>
                            </a:schemeClr>
                          </a:solidFill>
                          <a:effectLst/>
                          <a:latin typeface="+mj-lt"/>
                        </a:rPr>
                        <a:t>Region</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70102014"/>
                  </a:ext>
                </a:extLst>
              </a:tr>
              <a:tr h="128155">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0" dirty="0">
                          <a:solidFill>
                            <a:srgbClr val="000000"/>
                          </a:solidFill>
                          <a:effectLst/>
                          <a:latin typeface="+mj-lt"/>
                          <a:ea typeface="Times New Roman" panose="02020603050405020304" pitchFamily="18" charset="0"/>
                          <a:cs typeface="Times New Roman" panose="02020603050405020304" pitchFamily="18" charset="0"/>
                        </a:rPr>
                        <a:t>US/Canada/Europe</a:t>
                      </a:r>
                      <a:r>
                        <a:rPr lang="en-US" sz="1400" kern="0" dirty="0">
                          <a:solidFill>
                            <a:srgbClr val="000000"/>
                          </a:solidFill>
                          <a:effectLst/>
                          <a:latin typeface="+mn-lt"/>
                          <a:ea typeface="Times New Roman" panose="02020603050405020304" pitchFamily="18" charset="0"/>
                          <a:cs typeface="Times New Roman" panose="02020603050405020304" pitchFamily="18" charset="0"/>
                        </a:rPr>
                        <a:t> (n = 415)</a:t>
                      </a:r>
                      <a:endParaRPr lang="en-US" sz="1400" kern="100" dirty="0">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NR</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29.4</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0.63</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12589816"/>
                  </a:ext>
                </a:extLst>
              </a:tr>
              <a:tr h="128155">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0" dirty="0">
                          <a:solidFill>
                            <a:srgbClr val="000000"/>
                          </a:solidFill>
                          <a:effectLst/>
                          <a:latin typeface="+mj-lt"/>
                          <a:ea typeface="Times New Roman" panose="02020603050405020304" pitchFamily="18" charset="0"/>
                          <a:cs typeface="Times New Roman" panose="02020603050405020304" pitchFamily="18" charset="0"/>
                        </a:rPr>
                        <a:t>Asia</a:t>
                      </a:r>
                      <a:r>
                        <a:rPr lang="en-US" sz="1400" kern="0" dirty="0">
                          <a:solidFill>
                            <a:srgbClr val="000000"/>
                          </a:solidFill>
                          <a:effectLst/>
                          <a:latin typeface="+mn-lt"/>
                          <a:ea typeface="Times New Roman" panose="02020603050405020304" pitchFamily="18" charset="0"/>
                          <a:cs typeface="Times New Roman" panose="02020603050405020304" pitchFamily="18" charset="0"/>
                        </a:rPr>
                        <a:t> (n = 52)</a:t>
                      </a:r>
                      <a:endParaRPr lang="en-US" sz="1400" kern="100" dirty="0">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NR</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NR</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0.40</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56498604"/>
                  </a:ext>
                </a:extLst>
              </a:tr>
              <a:tr h="128155">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0" dirty="0">
                          <a:solidFill>
                            <a:srgbClr val="000000"/>
                          </a:solidFill>
                          <a:effectLst/>
                          <a:latin typeface="+mj-lt"/>
                          <a:ea typeface="Times New Roman" panose="02020603050405020304" pitchFamily="18" charset="0"/>
                          <a:cs typeface="Times New Roman" panose="02020603050405020304" pitchFamily="18" charset="0"/>
                        </a:rPr>
                        <a:t>Rest of world</a:t>
                      </a:r>
                      <a:r>
                        <a:rPr lang="en-US" sz="1400" kern="0" dirty="0">
                          <a:solidFill>
                            <a:srgbClr val="000000"/>
                          </a:solidFill>
                          <a:effectLst/>
                          <a:latin typeface="+mn-lt"/>
                          <a:ea typeface="Times New Roman" panose="02020603050405020304" pitchFamily="18" charset="0"/>
                          <a:cs typeface="Times New Roman" panose="02020603050405020304" pitchFamily="18" charset="0"/>
                        </a:rPr>
                        <a:t> (n = 115)</a:t>
                      </a:r>
                      <a:endParaRPr lang="en-US" sz="1400" kern="100" dirty="0">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NR</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NR</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0.73</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82929288"/>
                  </a:ext>
                </a:extLst>
              </a:tr>
              <a:tr h="128155">
                <a:tc>
                  <a:txBody>
                    <a:bodyPr/>
                    <a:lstStyle/>
                    <a:p>
                      <a:pPr marL="0" marR="0">
                        <a:lnSpc>
                          <a:spcPct val="90000"/>
                        </a:lnSpc>
                        <a:spcAft>
                          <a:spcPts val="800"/>
                        </a:spcAft>
                      </a:pPr>
                      <a:r>
                        <a:rPr lang="en-US" sz="1400" kern="0" dirty="0">
                          <a:solidFill>
                            <a:srgbClr val="000000"/>
                          </a:solidFill>
                          <a:effectLst/>
                          <a:latin typeface="+mj-lt"/>
                          <a:ea typeface="Times New Roman" panose="02020603050405020304" pitchFamily="18" charset="0"/>
                          <a:cs typeface="Times New Roman" panose="02020603050405020304" pitchFamily="18" charset="0"/>
                        </a:rPr>
                        <a:t>ECOG PS</a:t>
                      </a:r>
                      <a:endParaRPr lang="en-US" sz="1400" kern="100" dirty="0">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73725268"/>
                  </a:ext>
                </a:extLst>
              </a:tr>
              <a:tr h="128155">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0" dirty="0">
                          <a:solidFill>
                            <a:srgbClr val="000000"/>
                          </a:solidFill>
                          <a:effectLst/>
                          <a:latin typeface="+mj-lt"/>
                          <a:ea typeface="Times New Roman" panose="02020603050405020304" pitchFamily="18" charset="0"/>
                          <a:cs typeface="Times New Roman" panose="02020603050405020304" pitchFamily="18" charset="0"/>
                        </a:rPr>
                        <a:t>0</a:t>
                      </a:r>
                      <a:r>
                        <a:rPr lang="en-US" sz="1400" kern="0" dirty="0">
                          <a:solidFill>
                            <a:srgbClr val="000000"/>
                          </a:solidFill>
                          <a:effectLst/>
                          <a:latin typeface="+mn-lt"/>
                          <a:ea typeface="Times New Roman" panose="02020603050405020304" pitchFamily="18" charset="0"/>
                          <a:cs typeface="Times New Roman" panose="02020603050405020304" pitchFamily="18" charset="0"/>
                        </a:rPr>
                        <a:t> (n = 313)</a:t>
                      </a:r>
                      <a:endParaRPr lang="en-US" sz="1400" kern="100" dirty="0">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54.1</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NR</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0.69</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77217060"/>
                  </a:ext>
                </a:extLst>
              </a:tr>
              <a:tr h="128155">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0" dirty="0">
                          <a:solidFill>
                            <a:srgbClr val="000000"/>
                          </a:solidFill>
                          <a:effectLst/>
                          <a:latin typeface="+mj-lt"/>
                          <a:ea typeface="Times New Roman" panose="02020603050405020304" pitchFamily="18" charset="0"/>
                          <a:cs typeface="Times New Roman" panose="02020603050405020304" pitchFamily="18" charset="0"/>
                        </a:rPr>
                        <a:t>1</a:t>
                      </a:r>
                      <a:r>
                        <a:rPr lang="en-US" sz="1400" kern="0" dirty="0">
                          <a:solidFill>
                            <a:srgbClr val="000000"/>
                          </a:solidFill>
                          <a:effectLst/>
                          <a:latin typeface="+mn-lt"/>
                          <a:ea typeface="Times New Roman" panose="02020603050405020304" pitchFamily="18" charset="0"/>
                          <a:cs typeface="Times New Roman" panose="02020603050405020304" pitchFamily="18" charset="0"/>
                        </a:rPr>
                        <a:t> (n = 269)</a:t>
                      </a:r>
                      <a:endParaRPr lang="en-US" sz="1400" kern="100" dirty="0">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NR</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18.2</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0.60</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11158756"/>
                  </a:ext>
                </a:extLst>
              </a:tr>
              <a:tr h="128155">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Tumor sidedness</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37284709"/>
                  </a:ext>
                </a:extLst>
              </a:tr>
              <a:tr h="128155">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0" dirty="0">
                          <a:solidFill>
                            <a:srgbClr val="000000"/>
                          </a:solidFill>
                          <a:effectLst/>
                          <a:latin typeface="+mj-lt"/>
                          <a:ea typeface="Times New Roman" panose="02020603050405020304" pitchFamily="18" charset="0"/>
                          <a:cs typeface="Times New Roman" panose="02020603050405020304" pitchFamily="18" charset="0"/>
                        </a:rPr>
                        <a:t>Left</a:t>
                      </a:r>
                      <a:r>
                        <a:rPr lang="en-US" sz="1400" kern="0" dirty="0">
                          <a:solidFill>
                            <a:srgbClr val="000000"/>
                          </a:solidFill>
                          <a:effectLst/>
                          <a:latin typeface="+mn-lt"/>
                          <a:ea typeface="Times New Roman" panose="02020603050405020304" pitchFamily="18" charset="0"/>
                          <a:cs typeface="Times New Roman" panose="02020603050405020304" pitchFamily="18" charset="0"/>
                        </a:rPr>
                        <a:t> (n = 152)</a:t>
                      </a:r>
                      <a:endParaRPr lang="en-US" sz="1400" kern="100" dirty="0">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NR</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NR</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0.62</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15068630"/>
                  </a:ext>
                </a:extLst>
              </a:tr>
              <a:tr h="128155">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100" dirty="0">
                          <a:solidFill>
                            <a:schemeClr val="bg1"/>
                          </a:solidFill>
                          <a:effectLst/>
                          <a:latin typeface="+mj-lt"/>
                          <a:ea typeface="Aptos" panose="020B0004020202020204" pitchFamily="34" charset="0"/>
                          <a:cs typeface="Times New Roman" panose="02020603050405020304" pitchFamily="18" charset="0"/>
                        </a:rPr>
                        <a:t>Right</a:t>
                      </a:r>
                      <a:r>
                        <a:rPr lang="en-US" sz="1400" kern="0" dirty="0">
                          <a:solidFill>
                            <a:srgbClr val="000000"/>
                          </a:solidFill>
                          <a:effectLst/>
                          <a:latin typeface="+mn-lt"/>
                          <a:ea typeface="Times New Roman" panose="02020603050405020304" pitchFamily="18" charset="0"/>
                          <a:cs typeface="Times New Roman" panose="02020603050405020304" pitchFamily="18" charset="0"/>
                        </a:rPr>
                        <a:t> (n = 430)</a:t>
                      </a: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NR</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33.2</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0.64</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34752943"/>
                  </a:ext>
                </a:extLst>
              </a:tr>
              <a:tr h="128155">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Liver metastases*</a:t>
                      </a:r>
                      <a:endParaRPr kumimoji="0" lang="en-US" sz="1400" b="0" i="0" u="none" strike="noStrike" cap="none" normalizeH="0" baseline="30000" dirty="0">
                        <a:ln>
                          <a:noFill/>
                        </a:ln>
                        <a:solidFill>
                          <a:schemeClr val="bg2">
                            <a:lumMod val="10000"/>
                          </a:schemeClr>
                        </a:solidFill>
                        <a:effectLst/>
                        <a:latin typeface="+mj-lt"/>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79511645"/>
                  </a:ext>
                </a:extLst>
              </a:tr>
              <a:tr h="128155">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0" dirty="0">
                          <a:solidFill>
                            <a:srgbClr val="000000"/>
                          </a:solidFill>
                          <a:effectLst/>
                          <a:latin typeface="+mj-lt"/>
                          <a:ea typeface="Times New Roman" panose="02020603050405020304" pitchFamily="18" charset="0"/>
                          <a:cs typeface="Times New Roman" panose="02020603050405020304" pitchFamily="18" charset="0"/>
                        </a:rPr>
                        <a:t>Yes</a:t>
                      </a:r>
                      <a:r>
                        <a:rPr lang="en-US" sz="1400" kern="0" dirty="0">
                          <a:solidFill>
                            <a:srgbClr val="000000"/>
                          </a:solidFill>
                          <a:effectLst/>
                          <a:latin typeface="+mn-lt"/>
                          <a:ea typeface="Times New Roman" panose="02020603050405020304" pitchFamily="18" charset="0"/>
                          <a:cs typeface="Times New Roman" panose="02020603050405020304" pitchFamily="18" charset="0"/>
                        </a:rPr>
                        <a:t> (n = 210)</a:t>
                      </a:r>
                      <a:endParaRPr lang="en-US" sz="1400" kern="100" dirty="0">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NR</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NR</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0.68</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08128110"/>
                  </a:ext>
                </a:extLst>
              </a:tr>
              <a:tr h="128155">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0" dirty="0">
                          <a:solidFill>
                            <a:srgbClr val="000000"/>
                          </a:solidFill>
                          <a:effectLst/>
                          <a:latin typeface="+mj-lt"/>
                          <a:ea typeface="Times New Roman" panose="02020603050405020304" pitchFamily="18" charset="0"/>
                          <a:cs typeface="Times New Roman" panose="02020603050405020304" pitchFamily="18" charset="0"/>
                        </a:rPr>
                        <a:t>No</a:t>
                      </a:r>
                      <a:r>
                        <a:rPr lang="en-US" sz="1400" kern="0" dirty="0">
                          <a:solidFill>
                            <a:srgbClr val="000000"/>
                          </a:solidFill>
                          <a:effectLst/>
                          <a:latin typeface="+mn-lt"/>
                          <a:ea typeface="Times New Roman" panose="02020603050405020304" pitchFamily="18" charset="0"/>
                          <a:cs typeface="Times New Roman" panose="02020603050405020304" pitchFamily="18" charset="0"/>
                        </a:rPr>
                        <a:t> (n = 368)</a:t>
                      </a:r>
                      <a:endParaRPr lang="en-US" sz="1400" kern="100" dirty="0">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NR</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33.2</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0.60</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76138939"/>
                  </a:ext>
                </a:extLst>
              </a:tr>
            </a:tbl>
          </a:graphicData>
        </a:graphic>
      </p:graphicFrame>
      <p:graphicFrame>
        <p:nvGraphicFramePr>
          <p:cNvPr id="8" name="Group 3">
            <a:extLst>
              <a:ext uri="{FF2B5EF4-FFF2-40B4-BE49-F238E27FC236}">
                <a16:creationId xmlns:a16="http://schemas.microsoft.com/office/drawing/2014/main" id="{D01AF561-E218-67EC-083A-50B030BB3979}"/>
              </a:ext>
            </a:extLst>
          </p:cNvPr>
          <p:cNvGraphicFramePr>
            <a:graphicFrameLocks/>
          </p:cNvGraphicFramePr>
          <p:nvPr>
            <p:extLst>
              <p:ext uri="{D42A27DB-BD31-4B8C-83A1-F6EECF244321}">
                <p14:modId xmlns:p14="http://schemas.microsoft.com/office/powerpoint/2010/main" val="3407042540"/>
              </p:ext>
            </p:extLst>
          </p:nvPr>
        </p:nvGraphicFramePr>
        <p:xfrm>
          <a:off x="6358573" y="1497673"/>
          <a:ext cx="5120640" cy="4258088"/>
        </p:xfrm>
        <a:graphic>
          <a:graphicData uri="http://schemas.openxmlformats.org/drawingml/2006/table">
            <a:tbl>
              <a:tblPr/>
              <a:tblGrid>
                <a:gridCol w="2286000">
                  <a:extLst>
                    <a:ext uri="{9D8B030D-6E8A-4147-A177-3AD203B41FA5}">
                      <a16:colId xmlns:a16="http://schemas.microsoft.com/office/drawing/2014/main" val="20001"/>
                    </a:ext>
                  </a:extLst>
                </a:gridCol>
                <a:gridCol w="1005840">
                  <a:extLst>
                    <a:ext uri="{9D8B030D-6E8A-4147-A177-3AD203B41FA5}">
                      <a16:colId xmlns:a16="http://schemas.microsoft.com/office/drawing/2014/main" val="2885085526"/>
                    </a:ext>
                  </a:extLst>
                </a:gridCol>
                <a:gridCol w="640080">
                  <a:extLst>
                    <a:ext uri="{9D8B030D-6E8A-4147-A177-3AD203B41FA5}">
                      <a16:colId xmlns:a16="http://schemas.microsoft.com/office/drawing/2014/main" val="20002"/>
                    </a:ext>
                  </a:extLst>
                </a:gridCol>
                <a:gridCol w="1188720">
                  <a:extLst>
                    <a:ext uri="{9D8B030D-6E8A-4147-A177-3AD203B41FA5}">
                      <a16:colId xmlns:a16="http://schemas.microsoft.com/office/drawing/2014/main" val="2904966512"/>
                    </a:ext>
                  </a:extLst>
                </a:gridCol>
              </a:tblGrid>
              <a:tr h="20521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Subgroup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j-lt"/>
                        </a:rPr>
                        <a:t>mPFS, Mo</a:t>
                      </a:r>
                      <a:endParaRPr kumimoji="0" lang="en-US" sz="1400" b="1" i="0" u="none" strike="noStrike" cap="none" normalizeH="0" baseline="0" dirty="0">
                        <a:ln>
                          <a:noFill/>
                        </a:ln>
                        <a:solidFill>
                          <a:schemeClr val="tx1"/>
                        </a:solidFill>
                        <a:effectLst/>
                        <a:latin typeface="+mj-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j-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Unstratified HR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142482265"/>
                  </a:ext>
                </a:extLst>
              </a:tr>
              <a:tr h="205218">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j-lt"/>
                        </a:rPr>
                        <a:t>Nivo + Ipi</a:t>
                      </a:r>
                      <a:endParaRPr kumimoji="0" lang="en-US" sz="1400" b="0" i="0" u="none" strike="noStrike" cap="none" normalizeH="0" baseline="0" dirty="0">
                        <a:ln>
                          <a:noFill/>
                        </a:ln>
                        <a:solidFill>
                          <a:schemeClr val="tx1"/>
                        </a:solidFill>
                        <a:effectLst/>
                        <a:latin typeface="+mj-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j-lt"/>
                        </a:rPr>
                        <a:t>Nivo</a:t>
                      </a:r>
                      <a:endParaRPr kumimoji="0" lang="en-US" sz="1400" b="0" i="0" u="none" strike="noStrike" cap="none" normalizeH="0" baseline="0" dirty="0">
                        <a:ln>
                          <a:noFill/>
                        </a:ln>
                        <a:solidFill>
                          <a:schemeClr val="tx1"/>
                        </a:solidFill>
                        <a:effectLst/>
                        <a:latin typeface="+mj-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34617">
                <a:tc>
                  <a:txBody>
                    <a:bodyPr/>
                    <a:lstStyle/>
                    <a:p>
                      <a:pPr marL="0" marR="0">
                        <a:lnSpc>
                          <a:spcPct val="90000"/>
                        </a:lnSpc>
                        <a:spcAft>
                          <a:spcPts val="800"/>
                        </a:spcAft>
                      </a:pPr>
                      <a:r>
                        <a:rPr lang="en-US" sz="1400" kern="0" dirty="0">
                          <a:solidFill>
                            <a:srgbClr val="000000"/>
                          </a:solidFill>
                          <a:effectLst/>
                          <a:latin typeface="+mj-lt"/>
                          <a:ea typeface="Times New Roman" panose="02020603050405020304" pitchFamily="18" charset="0"/>
                          <a:cs typeface="Times New Roman" panose="02020603050405020304" pitchFamily="18" charset="0"/>
                        </a:rPr>
                        <a:t>Peritoneal metastases*</a:t>
                      </a:r>
                      <a:endParaRPr lang="en-US" sz="1400" kern="100" dirty="0">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34617">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0" dirty="0">
                          <a:solidFill>
                            <a:srgbClr val="000000"/>
                          </a:solidFill>
                          <a:effectLst/>
                          <a:latin typeface="+mj-lt"/>
                          <a:ea typeface="Times New Roman" panose="02020603050405020304" pitchFamily="18" charset="0"/>
                          <a:cs typeface="Times New Roman" panose="02020603050405020304" pitchFamily="18" charset="0"/>
                        </a:rPr>
                        <a:t>Yes</a:t>
                      </a:r>
                      <a:r>
                        <a:rPr lang="en-US" sz="1400" kern="0" dirty="0">
                          <a:solidFill>
                            <a:srgbClr val="000000"/>
                          </a:solidFill>
                          <a:effectLst/>
                          <a:latin typeface="+mn-lt"/>
                          <a:ea typeface="Times New Roman" panose="02020603050405020304" pitchFamily="18" charset="0"/>
                          <a:cs typeface="Times New Roman" panose="02020603050405020304" pitchFamily="18" charset="0"/>
                        </a:rPr>
                        <a:t> (n = 226)</a:t>
                      </a:r>
                      <a:endParaRPr lang="en-US" sz="1400" kern="100" dirty="0">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54.1</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24.8</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0.55</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96572516"/>
                  </a:ext>
                </a:extLst>
              </a:tr>
              <a:tr h="134617">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100" dirty="0">
                          <a:solidFill>
                            <a:schemeClr val="bg1"/>
                          </a:solidFill>
                          <a:effectLst/>
                          <a:latin typeface="+mj-lt"/>
                          <a:ea typeface="Aptos" panose="020B0004020202020204" pitchFamily="34" charset="0"/>
                          <a:cs typeface="Times New Roman" panose="02020603050405020304" pitchFamily="18" charset="0"/>
                        </a:rPr>
                        <a:t>No</a:t>
                      </a:r>
                      <a:r>
                        <a:rPr lang="en-US" sz="1400" kern="0" dirty="0">
                          <a:solidFill>
                            <a:srgbClr val="000000"/>
                          </a:solidFill>
                          <a:effectLst/>
                          <a:latin typeface="+mn-lt"/>
                          <a:ea typeface="Times New Roman" panose="02020603050405020304" pitchFamily="18" charset="0"/>
                          <a:cs typeface="Times New Roman" panose="02020603050405020304" pitchFamily="18" charset="0"/>
                        </a:rPr>
                        <a:t> (n = 352)</a:t>
                      </a: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NR</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NR</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0.67</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76361101"/>
                  </a:ext>
                </a:extLst>
              </a:tr>
              <a:tr h="134617">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Tumor cell PD-L1</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87869463"/>
                  </a:ext>
                </a:extLst>
              </a:tr>
              <a:tr h="134617">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lang="en-US" sz="1400" kern="0" dirty="0">
                          <a:solidFill>
                            <a:srgbClr val="000000"/>
                          </a:solidFill>
                          <a:effectLst/>
                          <a:latin typeface="+mn-lt"/>
                          <a:ea typeface="Times New Roman" panose="02020603050405020304" pitchFamily="18" charset="0"/>
                          <a:cs typeface="Times New Roman" panose="02020603050405020304" pitchFamily="18" charset="0"/>
                        </a:rPr>
                        <a:t>≥1% (n = 133)</a:t>
                      </a:r>
                      <a:endParaRPr lang="en-US" sz="1400" kern="100" dirty="0">
                        <a:solidFill>
                          <a:schemeClr val="tx1"/>
                        </a:solidFill>
                        <a:effectLst/>
                        <a:latin typeface="+mn-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NR</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NR</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0.77</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90658733"/>
                  </a:ext>
                </a:extLst>
              </a:tr>
              <a:tr h="134617">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0" dirty="0">
                          <a:solidFill>
                            <a:srgbClr val="000000"/>
                          </a:solidFill>
                          <a:effectLst/>
                          <a:latin typeface="+mj-lt"/>
                          <a:ea typeface="Times New Roman" panose="02020603050405020304" pitchFamily="18" charset="0"/>
                          <a:cs typeface="Times New Roman" panose="02020603050405020304" pitchFamily="18" charset="0"/>
                        </a:rPr>
                        <a:t>&lt;1%</a:t>
                      </a:r>
                      <a:r>
                        <a:rPr lang="en-US" sz="1400" kern="0" dirty="0">
                          <a:solidFill>
                            <a:srgbClr val="000000"/>
                          </a:solidFill>
                          <a:effectLst/>
                          <a:latin typeface="+mn-lt"/>
                          <a:ea typeface="Times New Roman" panose="02020603050405020304" pitchFamily="18" charset="0"/>
                          <a:cs typeface="Times New Roman" panose="02020603050405020304" pitchFamily="18" charset="0"/>
                        </a:rPr>
                        <a:t> (n = 427)</a:t>
                      </a:r>
                      <a:endParaRPr lang="en-US" sz="1400" kern="100" dirty="0">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NR</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24.8</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0.57</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90799865"/>
                  </a:ext>
                </a:extLst>
              </a:tr>
              <a:tr h="25856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mj-lt"/>
                        </a:rPr>
                        <a:t>BRAF, KRAS, NRAS </a:t>
                      </a:r>
                      <a:r>
                        <a:rPr kumimoji="0" lang="en-US" sz="1400" b="0" i="0" u="none" strike="noStrike" cap="none" normalizeH="0" baseline="0" dirty="0">
                          <a:ln>
                            <a:noFill/>
                          </a:ln>
                          <a:solidFill>
                            <a:schemeClr val="bg2">
                              <a:lumMod val="10000"/>
                            </a:schemeClr>
                          </a:solidFill>
                          <a:effectLst/>
                          <a:latin typeface="+mj-lt"/>
                        </a:rPr>
                        <a:t>mutation status</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70102014"/>
                  </a:ext>
                </a:extLst>
              </a:tr>
              <a:tr h="134617">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0" dirty="0">
                          <a:solidFill>
                            <a:srgbClr val="000000"/>
                          </a:solidFill>
                          <a:effectLst/>
                          <a:latin typeface="+mj-lt"/>
                          <a:ea typeface="Times New Roman" panose="02020603050405020304" pitchFamily="18" charset="0"/>
                          <a:cs typeface="Times New Roman" panose="02020603050405020304" pitchFamily="18" charset="0"/>
                        </a:rPr>
                        <a:t>All wild type</a:t>
                      </a:r>
                      <a:r>
                        <a:rPr lang="en-US" sz="1400" kern="0" dirty="0">
                          <a:solidFill>
                            <a:srgbClr val="000000"/>
                          </a:solidFill>
                          <a:effectLst/>
                          <a:latin typeface="+mn-lt"/>
                          <a:ea typeface="Times New Roman" panose="02020603050405020304" pitchFamily="18" charset="0"/>
                          <a:cs typeface="Times New Roman" panose="02020603050405020304" pitchFamily="18" charset="0"/>
                        </a:rPr>
                        <a:t> (n = 156)</a:t>
                      </a:r>
                      <a:endParaRPr lang="en-US" sz="1400" kern="100" dirty="0">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NR</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44.3</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0.64</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12589816"/>
                  </a:ext>
                </a:extLst>
              </a:tr>
              <a:tr h="134617">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i="1" kern="0" dirty="0">
                          <a:solidFill>
                            <a:srgbClr val="000000"/>
                          </a:solidFill>
                          <a:effectLst/>
                          <a:latin typeface="+mj-lt"/>
                          <a:ea typeface="Times New Roman" panose="02020603050405020304" pitchFamily="18" charset="0"/>
                          <a:cs typeface="Times New Roman" panose="02020603050405020304" pitchFamily="18" charset="0"/>
                        </a:rPr>
                        <a:t>BRAF</a:t>
                      </a:r>
                      <a:r>
                        <a:rPr lang="en-US" sz="1400" kern="0" dirty="0">
                          <a:solidFill>
                            <a:srgbClr val="000000"/>
                          </a:solidFill>
                          <a:effectLst/>
                          <a:latin typeface="+mj-lt"/>
                          <a:ea typeface="Times New Roman" panose="02020603050405020304" pitchFamily="18" charset="0"/>
                          <a:cs typeface="Times New Roman" panose="02020603050405020304" pitchFamily="18" charset="0"/>
                        </a:rPr>
                        <a:t> mutant</a:t>
                      </a:r>
                      <a:r>
                        <a:rPr lang="en-US" sz="1400" kern="0" dirty="0">
                          <a:solidFill>
                            <a:srgbClr val="000000"/>
                          </a:solidFill>
                          <a:effectLst/>
                          <a:latin typeface="+mn-lt"/>
                          <a:ea typeface="Times New Roman" panose="02020603050405020304" pitchFamily="18" charset="0"/>
                          <a:cs typeface="Times New Roman" panose="02020603050405020304" pitchFamily="18" charset="0"/>
                        </a:rPr>
                        <a:t> (n = 179)</a:t>
                      </a:r>
                      <a:endParaRPr lang="en-US" sz="1400" kern="100" dirty="0">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NR</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25.9</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0.62</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56498604"/>
                  </a:ext>
                </a:extLst>
              </a:tr>
              <a:tr h="258562">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i="1" kern="0" dirty="0">
                          <a:solidFill>
                            <a:srgbClr val="000000"/>
                          </a:solidFill>
                          <a:effectLst/>
                          <a:latin typeface="+mj-lt"/>
                          <a:ea typeface="Times New Roman" panose="02020603050405020304" pitchFamily="18" charset="0"/>
                          <a:cs typeface="Times New Roman" panose="02020603050405020304" pitchFamily="18" charset="0"/>
                        </a:rPr>
                        <a:t>KRAS</a:t>
                      </a:r>
                      <a:r>
                        <a:rPr lang="en-US" sz="1400" kern="0" dirty="0">
                          <a:solidFill>
                            <a:srgbClr val="000000"/>
                          </a:solidFill>
                          <a:effectLst/>
                          <a:latin typeface="+mj-lt"/>
                          <a:ea typeface="Times New Roman" panose="02020603050405020304" pitchFamily="18" charset="0"/>
                          <a:cs typeface="Times New Roman" panose="02020603050405020304" pitchFamily="18" charset="0"/>
                        </a:rPr>
                        <a:t> or </a:t>
                      </a:r>
                      <a:r>
                        <a:rPr lang="en-US" sz="1400" i="1" kern="0" dirty="0">
                          <a:solidFill>
                            <a:srgbClr val="000000"/>
                          </a:solidFill>
                          <a:effectLst/>
                          <a:latin typeface="+mj-lt"/>
                          <a:ea typeface="Times New Roman" panose="02020603050405020304" pitchFamily="18" charset="0"/>
                          <a:cs typeface="Times New Roman" panose="02020603050405020304" pitchFamily="18" charset="0"/>
                        </a:rPr>
                        <a:t>NRAS</a:t>
                      </a:r>
                      <a:r>
                        <a:rPr lang="en-US" sz="1400" kern="0" dirty="0">
                          <a:solidFill>
                            <a:srgbClr val="000000"/>
                          </a:solidFill>
                          <a:effectLst/>
                          <a:latin typeface="+mj-lt"/>
                          <a:ea typeface="Times New Roman" panose="02020603050405020304" pitchFamily="18" charset="0"/>
                          <a:cs typeface="Times New Roman" panose="02020603050405020304" pitchFamily="18" charset="0"/>
                        </a:rPr>
                        <a:t> mutant</a:t>
                      </a:r>
                      <a:r>
                        <a:rPr lang="en-US" sz="1400" kern="0" dirty="0">
                          <a:solidFill>
                            <a:srgbClr val="000000"/>
                          </a:solidFill>
                          <a:effectLst/>
                          <a:latin typeface="+mn-lt"/>
                          <a:ea typeface="Times New Roman" panose="02020603050405020304" pitchFamily="18" charset="0"/>
                          <a:cs typeface="Times New Roman" panose="02020603050405020304" pitchFamily="18" charset="0"/>
                        </a:rPr>
                        <a:t> (n = 125)</a:t>
                      </a:r>
                      <a:endParaRPr lang="en-US" sz="1400" kern="100" dirty="0">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NR</a:t>
                      </a:r>
                    </a:p>
                  </a:txBody>
                  <a:tcPr marL="118872" marR="118872"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NR</a:t>
                      </a:r>
                    </a:p>
                  </a:txBody>
                  <a:tcPr marL="118872" marR="118872"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0.76</a:t>
                      </a:r>
                    </a:p>
                  </a:txBody>
                  <a:tcPr marL="118872" marR="118872"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82929288"/>
                  </a:ext>
                </a:extLst>
              </a:tr>
              <a:tr h="134617">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0" dirty="0">
                          <a:solidFill>
                            <a:srgbClr val="000000"/>
                          </a:solidFill>
                          <a:effectLst/>
                          <a:latin typeface="+mj-lt"/>
                          <a:ea typeface="Times New Roman" panose="02020603050405020304" pitchFamily="18" charset="0"/>
                          <a:cs typeface="Times New Roman" panose="02020603050405020304" pitchFamily="18" charset="0"/>
                        </a:rPr>
                        <a:t>Unknown</a:t>
                      </a:r>
                      <a:r>
                        <a:rPr lang="en-US" sz="1400" kern="0" dirty="0">
                          <a:solidFill>
                            <a:srgbClr val="000000"/>
                          </a:solidFill>
                          <a:effectLst/>
                          <a:latin typeface="+mn-lt"/>
                          <a:ea typeface="Times New Roman" panose="02020603050405020304" pitchFamily="18" charset="0"/>
                          <a:cs typeface="Times New Roman" panose="02020603050405020304" pitchFamily="18" charset="0"/>
                        </a:rPr>
                        <a:t> (n = 114)</a:t>
                      </a:r>
                      <a:endParaRPr lang="en-US" sz="1400" kern="100" dirty="0">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54.1</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38.1</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0.48</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73725268"/>
                  </a:ext>
                </a:extLst>
              </a:tr>
              <a:tr h="25856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j-lt"/>
                        </a:rPr>
                        <a:t>Clinical history of Lynch syndrome</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77217060"/>
                  </a:ext>
                </a:extLst>
              </a:tr>
              <a:tr h="134617">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0" dirty="0">
                          <a:solidFill>
                            <a:srgbClr val="000000"/>
                          </a:solidFill>
                          <a:effectLst/>
                          <a:latin typeface="+mj-lt"/>
                          <a:ea typeface="Times New Roman" panose="02020603050405020304" pitchFamily="18" charset="0"/>
                          <a:cs typeface="Times New Roman" panose="02020603050405020304" pitchFamily="18" charset="0"/>
                        </a:rPr>
                        <a:t>Yes</a:t>
                      </a:r>
                      <a:r>
                        <a:rPr lang="en-US" sz="1400" kern="0" dirty="0">
                          <a:solidFill>
                            <a:srgbClr val="000000"/>
                          </a:solidFill>
                          <a:effectLst/>
                          <a:latin typeface="+mn-lt"/>
                          <a:ea typeface="Times New Roman" panose="02020603050405020304" pitchFamily="18" charset="0"/>
                          <a:cs typeface="Times New Roman" panose="02020603050405020304" pitchFamily="18" charset="0"/>
                        </a:rPr>
                        <a:t> (n = 83)</a:t>
                      </a:r>
                      <a:endParaRPr lang="en-US" sz="1400" kern="100" dirty="0">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53.8</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38.1</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0.90</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11158756"/>
                  </a:ext>
                </a:extLst>
              </a:tr>
              <a:tr h="134617">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0" dirty="0">
                          <a:solidFill>
                            <a:srgbClr val="000000"/>
                          </a:solidFill>
                          <a:effectLst/>
                          <a:latin typeface="+mj-lt"/>
                          <a:ea typeface="Times New Roman" panose="02020603050405020304" pitchFamily="18" charset="0"/>
                          <a:cs typeface="Times New Roman" panose="02020603050405020304" pitchFamily="18" charset="0"/>
                        </a:rPr>
                        <a:t>No</a:t>
                      </a:r>
                      <a:r>
                        <a:rPr lang="en-US" sz="1400" kern="0" dirty="0">
                          <a:solidFill>
                            <a:srgbClr val="000000"/>
                          </a:solidFill>
                          <a:effectLst/>
                          <a:latin typeface="+mn-lt"/>
                          <a:ea typeface="Times New Roman" panose="02020603050405020304" pitchFamily="18" charset="0"/>
                          <a:cs typeface="Times New Roman" panose="02020603050405020304" pitchFamily="18" charset="0"/>
                        </a:rPr>
                        <a:t> (n = 334)</a:t>
                      </a:r>
                      <a:endParaRPr lang="en-US" sz="1400" kern="100" dirty="0">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NR</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44.3</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0.56</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37284709"/>
                  </a:ext>
                </a:extLst>
              </a:tr>
              <a:tr h="258562">
                <a:tc>
                  <a:txBody>
                    <a:bodyPr/>
                    <a:lstStyle/>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lang="en-US" sz="1400" kern="0" dirty="0">
                          <a:solidFill>
                            <a:srgbClr val="000000"/>
                          </a:solidFill>
                          <a:effectLst/>
                          <a:latin typeface="+mj-lt"/>
                          <a:ea typeface="Times New Roman" panose="02020603050405020304" pitchFamily="18" charset="0"/>
                          <a:cs typeface="Times New Roman" panose="02020603050405020304" pitchFamily="18" charset="0"/>
                        </a:rPr>
                        <a:t>Reported as unknown</a:t>
                      </a:r>
                      <a:r>
                        <a:rPr lang="en-US" sz="1400" kern="0" dirty="0">
                          <a:solidFill>
                            <a:srgbClr val="000000"/>
                          </a:solidFill>
                          <a:effectLst/>
                          <a:latin typeface="+mn-lt"/>
                          <a:ea typeface="Times New Roman" panose="02020603050405020304" pitchFamily="18" charset="0"/>
                          <a:cs typeface="Times New Roman" panose="02020603050405020304" pitchFamily="18" charset="0"/>
                        </a:rPr>
                        <a:t> (n = 156)</a:t>
                      </a:r>
                      <a:endParaRPr lang="en-US" sz="1400" kern="100" dirty="0">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NR</a:t>
                      </a:r>
                    </a:p>
                  </a:txBody>
                  <a:tcPr marL="118872" marR="118872"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33.2</a:t>
                      </a:r>
                    </a:p>
                  </a:txBody>
                  <a:tcPr marL="118872" marR="118872"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9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0.71</a:t>
                      </a:r>
                    </a:p>
                  </a:txBody>
                  <a:tcPr marL="118872" marR="118872"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15068630"/>
                  </a:ext>
                </a:extLst>
              </a:tr>
            </a:tbl>
          </a:graphicData>
        </a:graphic>
      </p:graphicFrame>
      <p:sp>
        <p:nvSpPr>
          <p:cNvPr id="10" name="TextBox 9">
            <a:extLst>
              <a:ext uri="{FF2B5EF4-FFF2-40B4-BE49-F238E27FC236}">
                <a16:creationId xmlns:a16="http://schemas.microsoft.com/office/drawing/2014/main" id="{54E8953D-5226-C165-171B-5CAD5AE83409}"/>
              </a:ext>
            </a:extLst>
          </p:cNvPr>
          <p:cNvSpPr txBox="1"/>
          <p:nvPr/>
        </p:nvSpPr>
        <p:spPr bwMode="auto">
          <a:xfrm>
            <a:off x="609759" y="5994084"/>
            <a:ext cx="39863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*Per BICR; patients could have ≥1 site of metastasis.</a:t>
            </a:r>
          </a:p>
        </p:txBody>
      </p:sp>
    </p:spTree>
    <p:extLst>
      <p:ext uri="{BB962C8B-B14F-4D97-AF65-F5344CB8AC3E}">
        <p14:creationId xmlns:p14="http://schemas.microsoft.com/office/powerpoint/2010/main" val="4242250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71567-1047-5A32-7837-DACC05F034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3BEE50-0EAD-FA6E-16FF-911BABE05518}"/>
              </a:ext>
            </a:extLst>
          </p:cNvPr>
          <p:cNvSpPr>
            <a:spLocks noGrp="1"/>
          </p:cNvSpPr>
          <p:nvPr>
            <p:ph type="title"/>
          </p:nvPr>
        </p:nvSpPr>
        <p:spPr/>
        <p:txBody>
          <a:bodyPr/>
          <a:lstStyle/>
          <a:p>
            <a:r>
              <a:rPr lang="en-US" dirty="0"/>
              <a:t>CheckMate 8HW: ORR, BOR, DoR, and HRQoL</a:t>
            </a:r>
          </a:p>
        </p:txBody>
      </p:sp>
      <p:sp>
        <p:nvSpPr>
          <p:cNvPr id="6" name="Content Placeholder 5">
            <a:extLst>
              <a:ext uri="{FF2B5EF4-FFF2-40B4-BE49-F238E27FC236}">
                <a16:creationId xmlns:a16="http://schemas.microsoft.com/office/drawing/2014/main" id="{B489C5D0-0582-239E-0780-E530963DA35B}"/>
              </a:ext>
            </a:extLst>
          </p:cNvPr>
          <p:cNvSpPr>
            <a:spLocks noGrp="1"/>
          </p:cNvSpPr>
          <p:nvPr>
            <p:ph idx="1"/>
          </p:nvPr>
        </p:nvSpPr>
        <p:spPr>
          <a:xfrm>
            <a:off x="604672" y="5120894"/>
            <a:ext cx="10877529" cy="1214716"/>
          </a:xfrm>
        </p:spPr>
        <p:txBody>
          <a:bodyPr/>
          <a:lstStyle/>
          <a:p>
            <a:pPr>
              <a:spcBef>
                <a:spcPts val="300"/>
              </a:spcBef>
              <a:spcAft>
                <a:spcPts val="300"/>
              </a:spcAft>
            </a:pPr>
            <a:r>
              <a:rPr lang="en-US" sz="2000" dirty="0"/>
              <a:t>Mean HRQoL (EORTC QLQ-C30 Global Health Status subscale) change from baseline improved in both Nivo + Ipi and Nivo arms</a:t>
            </a:r>
          </a:p>
          <a:p>
            <a:pPr lvl="1">
              <a:spcBef>
                <a:spcPts val="300"/>
              </a:spcBef>
              <a:spcAft>
                <a:spcPts val="300"/>
              </a:spcAft>
            </a:pPr>
            <a:r>
              <a:rPr lang="en-US" sz="1800" dirty="0"/>
              <a:t>Positive at all measurements after baseline in both arms</a:t>
            </a:r>
          </a:p>
          <a:p>
            <a:pPr lvl="1">
              <a:spcBef>
                <a:spcPts val="300"/>
              </a:spcBef>
              <a:spcAft>
                <a:spcPts val="300"/>
              </a:spcAft>
            </a:pPr>
            <a:r>
              <a:rPr lang="en-US" sz="1800" dirty="0"/>
              <a:t>Nivo + Ipi arm reached the prespecified threshold for a meaningful change at Wk 21</a:t>
            </a:r>
          </a:p>
          <a:p>
            <a:pPr>
              <a:spcBef>
                <a:spcPts val="300"/>
              </a:spcBef>
              <a:spcAft>
                <a:spcPts val="300"/>
              </a:spcAft>
            </a:pPr>
            <a:endParaRPr lang="en-US" sz="2000" dirty="0"/>
          </a:p>
        </p:txBody>
      </p:sp>
      <p:sp>
        <p:nvSpPr>
          <p:cNvPr id="4" name="Text Box 11">
            <a:extLst>
              <a:ext uri="{FF2B5EF4-FFF2-40B4-BE49-F238E27FC236}">
                <a16:creationId xmlns:a16="http://schemas.microsoft.com/office/drawing/2014/main" id="{31D10A3A-9C9D-4E39-9045-3B83EB8794E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Andre. ASCO GI 2025. Abstr LBA143.</a:t>
            </a:r>
          </a:p>
        </p:txBody>
      </p:sp>
      <p:graphicFrame>
        <p:nvGraphicFramePr>
          <p:cNvPr id="5" name="Group 3">
            <a:extLst>
              <a:ext uri="{FF2B5EF4-FFF2-40B4-BE49-F238E27FC236}">
                <a16:creationId xmlns:a16="http://schemas.microsoft.com/office/drawing/2014/main" id="{61F68AF5-C890-D3B8-CF3B-5553CAFCB7B5}"/>
              </a:ext>
            </a:extLst>
          </p:cNvPr>
          <p:cNvGraphicFramePr>
            <a:graphicFrameLocks/>
          </p:cNvGraphicFramePr>
          <p:nvPr>
            <p:extLst>
              <p:ext uri="{D42A27DB-BD31-4B8C-83A1-F6EECF244321}">
                <p14:modId xmlns:p14="http://schemas.microsoft.com/office/powerpoint/2010/main" val="3049242121"/>
              </p:ext>
            </p:extLst>
          </p:nvPr>
        </p:nvGraphicFramePr>
        <p:xfrm>
          <a:off x="723900" y="1449296"/>
          <a:ext cx="10758301" cy="3383296"/>
        </p:xfrm>
        <a:graphic>
          <a:graphicData uri="http://schemas.openxmlformats.org/drawingml/2006/table">
            <a:tbl>
              <a:tblPr/>
              <a:tblGrid>
                <a:gridCol w="4684071">
                  <a:extLst>
                    <a:ext uri="{9D8B030D-6E8A-4147-A177-3AD203B41FA5}">
                      <a16:colId xmlns:a16="http://schemas.microsoft.com/office/drawing/2014/main" val="20001"/>
                    </a:ext>
                  </a:extLst>
                </a:gridCol>
                <a:gridCol w="3037115">
                  <a:extLst>
                    <a:ext uri="{9D8B030D-6E8A-4147-A177-3AD203B41FA5}">
                      <a16:colId xmlns:a16="http://schemas.microsoft.com/office/drawing/2014/main" val="2885085526"/>
                    </a:ext>
                  </a:extLst>
                </a:gridCol>
                <a:gridCol w="3037115">
                  <a:extLst>
                    <a:ext uri="{9D8B030D-6E8A-4147-A177-3AD203B41FA5}">
                      <a16:colId xmlns:a16="http://schemas.microsoft.com/office/drawing/2014/main" val="20002"/>
                    </a:ext>
                  </a:extLst>
                </a:gridCol>
              </a:tblGrid>
              <a:tr h="2087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mj-lt"/>
                        </a:rPr>
                        <a:t>Outcome in Patients With Centrally Confirmed </a:t>
                      </a:r>
                      <a:br>
                        <a:rPr kumimoji="0" lang="en-US" sz="1800" b="1" i="0" u="none" strike="noStrike" cap="none" normalizeH="0" baseline="0">
                          <a:ln>
                            <a:noFill/>
                          </a:ln>
                          <a:solidFill>
                            <a:schemeClr val="tx1"/>
                          </a:solidFill>
                          <a:effectLst/>
                          <a:latin typeface="+mj-lt"/>
                        </a:rPr>
                      </a:br>
                      <a:r>
                        <a:rPr kumimoji="0" lang="en-US" sz="1800" b="1" i="0" u="none" strike="noStrike" cap="none" normalizeH="0" baseline="0">
                          <a:ln>
                            <a:noFill/>
                          </a:ln>
                          <a:solidFill>
                            <a:schemeClr val="tx1"/>
                          </a:solidFill>
                          <a:effectLst/>
                          <a:latin typeface="+mj-lt"/>
                        </a:rPr>
                        <a:t>MSI-H/dMMR, %</a:t>
                      </a:r>
                      <a:endParaRPr kumimoji="0" lang="en-US" sz="1800" b="1" i="0" u="none" strike="noStrike" cap="none" normalizeH="0" baseline="0" dirty="0">
                        <a:ln>
                          <a:noFill/>
                        </a:ln>
                        <a:solidFill>
                          <a:schemeClr val="tx1"/>
                        </a:solidFill>
                        <a:effectLst/>
                        <a:latin typeface="+mj-lt"/>
                      </a:endParaRP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mj-lt"/>
                        </a:rPr>
                        <a:t>Nivo + Ipi</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mj-lt"/>
                        </a:rPr>
                        <a:t>(n = 296)</a:t>
                      </a:r>
                      <a:endParaRPr kumimoji="0" lang="en-US" sz="1800" b="1" i="0" u="none" strike="noStrike" cap="none" normalizeH="0" baseline="0" dirty="0">
                        <a:ln>
                          <a:noFill/>
                        </a:ln>
                        <a:solidFill>
                          <a:schemeClr val="tx1"/>
                        </a:solidFill>
                        <a:effectLst/>
                        <a:latin typeface="+mj-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mj-lt"/>
                        </a:rPr>
                        <a:t>Nivo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mj-lt"/>
                        </a:rPr>
                        <a:t>(n = 286)</a:t>
                      </a:r>
                      <a:endParaRPr kumimoji="0" lang="en-US" sz="1800" b="1" i="0" u="none" strike="noStrike" cap="none" normalizeH="0" baseline="0" dirty="0">
                        <a:ln>
                          <a:noFill/>
                        </a:ln>
                        <a:solidFill>
                          <a:schemeClr val="tx1"/>
                        </a:solidFill>
                        <a:effectLst/>
                        <a:latin typeface="+mj-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21170">
                <a:tc>
                  <a:txBody>
                    <a:bodyPr/>
                    <a:lstStyle/>
                    <a:p>
                      <a:pPr marL="0" marR="0">
                        <a:lnSpc>
                          <a:spcPct val="100000"/>
                        </a:lnSpc>
                        <a:spcAft>
                          <a:spcPts val="800"/>
                        </a:spcAft>
                      </a:pPr>
                      <a:r>
                        <a:rPr lang="en-US" sz="1800" kern="100" dirty="0">
                          <a:solidFill>
                            <a:schemeClr val="bg1"/>
                          </a:solidFill>
                          <a:effectLst/>
                          <a:latin typeface="+mj-lt"/>
                          <a:ea typeface="Aptos" panose="020B0004020202020204" pitchFamily="34" charset="0"/>
                          <a:cs typeface="Times New Roman" panose="02020603050405020304" pitchFamily="18" charset="0"/>
                        </a:rPr>
                        <a:t>ORR* (95% CI)</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Aft>
                          <a:spcPts val="800"/>
                        </a:spcAft>
                      </a:pPr>
                      <a:r>
                        <a:rPr lang="en-US" sz="1800" kern="100" dirty="0">
                          <a:solidFill>
                            <a:schemeClr val="bg1"/>
                          </a:solidFill>
                          <a:effectLst/>
                          <a:latin typeface="+mj-lt"/>
                          <a:ea typeface="Aptos" panose="020B0004020202020204" pitchFamily="34" charset="0"/>
                          <a:cs typeface="Times New Roman" panose="02020603050405020304" pitchFamily="18" charset="0"/>
                        </a:rPr>
                        <a:t>71 (65-76)</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Aft>
                          <a:spcPts val="800"/>
                        </a:spcAft>
                      </a:pPr>
                      <a:r>
                        <a:rPr lang="en-US" sz="1800" kern="100" dirty="0">
                          <a:solidFill>
                            <a:schemeClr val="bg1"/>
                          </a:solidFill>
                          <a:effectLst/>
                          <a:latin typeface="+mj-lt"/>
                          <a:ea typeface="Aptos" panose="020B0004020202020204" pitchFamily="34" charset="0"/>
                          <a:cs typeface="Times New Roman" panose="02020603050405020304" pitchFamily="18" charset="0"/>
                        </a:rPr>
                        <a:t>58 (52-64)</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12589816"/>
                  </a:ext>
                </a:extLst>
              </a:tr>
              <a:tr h="22117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lang="en-US" sz="1800" kern="100">
                          <a:solidFill>
                            <a:schemeClr val="bg1"/>
                          </a:solidFill>
                          <a:effectLst/>
                          <a:latin typeface="+mj-lt"/>
                          <a:ea typeface="Aptos" panose="020B0004020202020204" pitchFamily="34" charset="0"/>
                          <a:cs typeface="Times New Roman" panose="02020603050405020304" pitchFamily="18" charset="0"/>
                        </a:rPr>
                        <a:t>Difference in ORR</a:t>
                      </a:r>
                      <a:r>
                        <a:rPr lang="en-US" sz="1800" i="0" kern="100" baseline="30000">
                          <a:solidFill>
                            <a:schemeClr val="bg1"/>
                          </a:solidFill>
                          <a:effectLst/>
                          <a:latin typeface="+mn-lt"/>
                          <a:ea typeface="Aptos" panose="020B0004020202020204" pitchFamily="34" charset="0"/>
                          <a:cs typeface="Times New Roman" panose="02020603050405020304" pitchFamily="18" charset="0"/>
                        </a:rPr>
                        <a:t>†</a:t>
                      </a:r>
                      <a:r>
                        <a:rPr lang="en-US" sz="1800" kern="100">
                          <a:solidFill>
                            <a:schemeClr val="bg1"/>
                          </a:solidFill>
                          <a:effectLst/>
                          <a:latin typeface="+mj-lt"/>
                          <a:ea typeface="Aptos" panose="020B0004020202020204" pitchFamily="34" charset="0"/>
                          <a:cs typeface="Times New Roman" panose="02020603050405020304" pitchFamily="18" charset="0"/>
                        </a:rPr>
                        <a:t> (95% CI)</a:t>
                      </a:r>
                      <a:endParaRPr lang="en-US" sz="18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algn="ctr">
                        <a:lnSpc>
                          <a:spcPct val="100000"/>
                        </a:lnSpc>
                        <a:spcAft>
                          <a:spcPts val="800"/>
                        </a:spcAft>
                      </a:pPr>
                      <a:r>
                        <a:rPr lang="en-US" sz="1800" kern="100" dirty="0">
                          <a:solidFill>
                            <a:schemeClr val="bg1"/>
                          </a:solidFill>
                          <a:effectLst/>
                          <a:latin typeface="+mj-lt"/>
                          <a:ea typeface="Aptos" panose="020B0004020202020204" pitchFamily="34" charset="0"/>
                          <a:cs typeface="Times New Roman" panose="02020603050405020304" pitchFamily="18" charset="0"/>
                        </a:rPr>
                        <a:t>13 (5-21)</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algn="ctr">
                        <a:lnSpc>
                          <a:spcPct val="10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56498604"/>
                  </a:ext>
                </a:extLst>
              </a:tr>
              <a:tr h="22117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lang="en-US" sz="1800" i="1" kern="100">
                          <a:solidFill>
                            <a:schemeClr val="bg1"/>
                          </a:solidFill>
                          <a:effectLst/>
                          <a:latin typeface="+mj-lt"/>
                          <a:ea typeface="Aptos" panose="020B0004020202020204" pitchFamily="34" charset="0"/>
                          <a:cs typeface="Times New Roman" panose="02020603050405020304" pitchFamily="18" charset="0"/>
                        </a:rPr>
                        <a:t>P</a:t>
                      </a:r>
                      <a:r>
                        <a:rPr lang="en-US" sz="1800" i="0" kern="100">
                          <a:solidFill>
                            <a:schemeClr val="bg1"/>
                          </a:solidFill>
                          <a:effectLst/>
                          <a:latin typeface="+mj-lt"/>
                          <a:ea typeface="Aptos" panose="020B0004020202020204" pitchFamily="34" charset="0"/>
                          <a:cs typeface="Times New Roman" panose="02020603050405020304" pitchFamily="18" charset="0"/>
                        </a:rPr>
                        <a:t> value</a:t>
                      </a:r>
                      <a:r>
                        <a:rPr lang="en-US" sz="1800" b="0" kern="100" baseline="30000">
                          <a:solidFill>
                            <a:schemeClr val="bg1"/>
                          </a:solidFill>
                          <a:latin typeface="+mn-lt"/>
                          <a:ea typeface="Aptos" panose="020B0004020202020204" pitchFamily="34" charset="0"/>
                          <a:cs typeface="Times New Roman" panose="02020603050405020304" pitchFamily="18" charset="0"/>
                        </a:rPr>
                        <a:t>‡</a:t>
                      </a:r>
                      <a:endParaRPr lang="en-US" sz="1800" i="1" kern="100" baseline="300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algn="ctr">
                        <a:lnSpc>
                          <a:spcPct val="100000"/>
                        </a:lnSpc>
                        <a:spcAft>
                          <a:spcPts val="800"/>
                        </a:spcAft>
                      </a:pPr>
                      <a:r>
                        <a:rPr lang="en-US" sz="1800" kern="100" dirty="0">
                          <a:solidFill>
                            <a:schemeClr val="bg1"/>
                          </a:solidFill>
                          <a:effectLst/>
                          <a:latin typeface="+mj-lt"/>
                          <a:ea typeface="Aptos" panose="020B0004020202020204" pitchFamily="34" charset="0"/>
                          <a:cs typeface="Times New Roman" panose="02020603050405020304" pitchFamily="18" charset="0"/>
                        </a:rPr>
                        <a:t>.0011</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algn="ctr">
                        <a:lnSpc>
                          <a:spcPct val="10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82929288"/>
                  </a:ext>
                </a:extLst>
              </a:tr>
              <a:tr h="221170">
                <a:tc>
                  <a:txBody>
                    <a:bodyPr/>
                    <a:lstStyle/>
                    <a:p>
                      <a:pPr marL="0" marR="0">
                        <a:lnSpc>
                          <a:spcPct val="100000"/>
                        </a:lnSpc>
                        <a:spcAft>
                          <a:spcPts val="800"/>
                        </a:spcAft>
                      </a:pPr>
                      <a:r>
                        <a:rPr lang="en-US" sz="1800" kern="100" dirty="0">
                          <a:solidFill>
                            <a:schemeClr val="bg1"/>
                          </a:solidFill>
                          <a:effectLst/>
                          <a:latin typeface="+mj-lt"/>
                          <a:ea typeface="Aptos" panose="020B0004020202020204" pitchFamily="34" charset="0"/>
                          <a:cs typeface="Times New Roman" panose="02020603050405020304" pitchFamily="18" charset="0"/>
                        </a:rPr>
                        <a:t>Best overall response*</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Aft>
                          <a:spcPts val="800"/>
                        </a:spcAft>
                      </a:pPr>
                      <a:endParaRPr lang="en-US" sz="18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Aft>
                          <a:spcPts val="800"/>
                        </a:spcAft>
                      </a:pPr>
                      <a:endParaRPr lang="en-US" sz="18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26887408"/>
                  </a:ext>
                </a:extLst>
              </a:tr>
              <a:tr h="22117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US" sz="1800" kern="100" dirty="0">
                          <a:solidFill>
                            <a:schemeClr val="bg1"/>
                          </a:solidFill>
                          <a:effectLst/>
                          <a:latin typeface="+mj-lt"/>
                          <a:ea typeface="Aptos" panose="020B0004020202020204" pitchFamily="34" charset="0"/>
                          <a:cs typeface="Times New Roman" panose="02020603050405020304" pitchFamily="18" charset="0"/>
                        </a:rPr>
                        <a:t>CR</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Aft>
                          <a:spcPts val="800"/>
                        </a:spcAft>
                      </a:pPr>
                      <a:r>
                        <a:rPr lang="en-US" sz="1800" kern="100" dirty="0">
                          <a:solidFill>
                            <a:schemeClr val="bg1"/>
                          </a:solidFill>
                          <a:effectLst/>
                          <a:latin typeface="+mj-lt"/>
                          <a:ea typeface="Aptos" panose="020B0004020202020204" pitchFamily="34" charset="0"/>
                          <a:cs typeface="Times New Roman" panose="02020603050405020304" pitchFamily="18" charset="0"/>
                        </a:rPr>
                        <a:t>30</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Aft>
                          <a:spcPts val="800"/>
                        </a:spcAft>
                      </a:pPr>
                      <a:r>
                        <a:rPr lang="en-US" sz="1800" kern="100" dirty="0">
                          <a:solidFill>
                            <a:schemeClr val="bg1"/>
                          </a:solidFill>
                          <a:effectLst/>
                          <a:latin typeface="+mj-lt"/>
                          <a:ea typeface="Aptos" panose="020B0004020202020204" pitchFamily="34" charset="0"/>
                          <a:cs typeface="Times New Roman" panose="02020603050405020304" pitchFamily="18" charset="0"/>
                        </a:rPr>
                        <a:t>28</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25306402"/>
                  </a:ext>
                </a:extLst>
              </a:tr>
              <a:tr h="22117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US" sz="1800" kern="100" baseline="0" dirty="0">
                          <a:solidFill>
                            <a:schemeClr val="bg1"/>
                          </a:solidFill>
                          <a:effectLst/>
                          <a:latin typeface="+mj-lt"/>
                          <a:ea typeface="Aptos" panose="020B0004020202020204" pitchFamily="34" charset="0"/>
                          <a:cs typeface="Times New Roman" panose="02020603050405020304" pitchFamily="18" charset="0"/>
                        </a:rPr>
                        <a:t>PR</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Aft>
                          <a:spcPts val="800"/>
                        </a:spcAft>
                      </a:pPr>
                      <a:r>
                        <a:rPr lang="en-US" sz="1800" kern="100" dirty="0">
                          <a:solidFill>
                            <a:schemeClr val="bg1"/>
                          </a:solidFill>
                          <a:effectLst/>
                          <a:latin typeface="+mj-lt"/>
                          <a:ea typeface="Aptos" panose="020B0004020202020204" pitchFamily="34" charset="0"/>
                          <a:cs typeface="Times New Roman" panose="02020603050405020304" pitchFamily="18" charset="0"/>
                        </a:rPr>
                        <a:t>40</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Aft>
                          <a:spcPts val="800"/>
                        </a:spcAft>
                      </a:pPr>
                      <a:r>
                        <a:rPr lang="en-US" sz="1800" kern="100" dirty="0">
                          <a:solidFill>
                            <a:schemeClr val="bg1"/>
                          </a:solidFill>
                          <a:effectLst/>
                          <a:latin typeface="+mj-lt"/>
                          <a:ea typeface="Aptos" panose="020B0004020202020204" pitchFamily="34" charset="0"/>
                          <a:cs typeface="Times New Roman" panose="02020603050405020304" pitchFamily="18" charset="0"/>
                        </a:rPr>
                        <a:t>30</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37284709"/>
                  </a:ext>
                </a:extLst>
              </a:tr>
              <a:tr h="22117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US" sz="1800" kern="100" baseline="0" dirty="0">
                          <a:solidFill>
                            <a:schemeClr val="bg1"/>
                          </a:solidFill>
                          <a:effectLst/>
                          <a:latin typeface="+mj-lt"/>
                          <a:ea typeface="Aptos" panose="020B0004020202020204" pitchFamily="34" charset="0"/>
                          <a:cs typeface="Times New Roman" panose="02020603050405020304" pitchFamily="18" charset="0"/>
                        </a:rPr>
                        <a:t>SD</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Aft>
                          <a:spcPts val="800"/>
                        </a:spcAft>
                      </a:pPr>
                      <a:r>
                        <a:rPr lang="en-US" sz="1800" kern="100" dirty="0">
                          <a:solidFill>
                            <a:schemeClr val="bg1"/>
                          </a:solidFill>
                          <a:effectLst/>
                          <a:latin typeface="+mj-lt"/>
                          <a:ea typeface="Aptos" panose="020B0004020202020204" pitchFamily="34" charset="0"/>
                          <a:cs typeface="Times New Roman" panose="02020603050405020304" pitchFamily="18" charset="0"/>
                        </a:rPr>
                        <a:t>14</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Aft>
                          <a:spcPts val="800"/>
                        </a:spcAft>
                      </a:pPr>
                      <a:r>
                        <a:rPr lang="en-US" sz="1800" kern="100" dirty="0">
                          <a:solidFill>
                            <a:schemeClr val="bg1"/>
                          </a:solidFill>
                          <a:effectLst/>
                          <a:latin typeface="+mj-lt"/>
                          <a:ea typeface="Aptos" panose="020B0004020202020204" pitchFamily="34" charset="0"/>
                          <a:cs typeface="Times New Roman" panose="02020603050405020304" pitchFamily="18" charset="0"/>
                        </a:rPr>
                        <a:t>19</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91750718"/>
                  </a:ext>
                </a:extLst>
              </a:tr>
              <a:tr h="22117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US" sz="1800" kern="100" baseline="0" dirty="0">
                          <a:solidFill>
                            <a:schemeClr val="bg1"/>
                          </a:solidFill>
                          <a:effectLst/>
                          <a:latin typeface="+mj-lt"/>
                          <a:ea typeface="Aptos" panose="020B0004020202020204" pitchFamily="34" charset="0"/>
                          <a:cs typeface="Times New Roman" panose="02020603050405020304" pitchFamily="18" charset="0"/>
                        </a:rPr>
                        <a:t>PD</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Aft>
                          <a:spcPts val="800"/>
                        </a:spcAft>
                      </a:pPr>
                      <a:r>
                        <a:rPr lang="en-US" sz="1800" kern="100" dirty="0">
                          <a:solidFill>
                            <a:schemeClr val="bg1"/>
                          </a:solidFill>
                          <a:effectLst/>
                          <a:latin typeface="+mj-lt"/>
                          <a:ea typeface="Aptos" panose="020B0004020202020204" pitchFamily="34" charset="0"/>
                          <a:cs typeface="Times New Roman" panose="02020603050405020304" pitchFamily="18" charset="0"/>
                        </a:rPr>
                        <a:t>10</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Aft>
                          <a:spcPts val="800"/>
                        </a:spcAft>
                      </a:pPr>
                      <a:r>
                        <a:rPr lang="en-US" sz="1800" kern="100" dirty="0">
                          <a:solidFill>
                            <a:schemeClr val="bg1"/>
                          </a:solidFill>
                          <a:effectLst/>
                          <a:latin typeface="+mj-lt"/>
                          <a:ea typeface="Aptos" panose="020B0004020202020204" pitchFamily="34" charset="0"/>
                          <a:cs typeface="Times New Roman" panose="02020603050405020304" pitchFamily="18" charset="0"/>
                        </a:rPr>
                        <a:t>19</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05504163"/>
                  </a:ext>
                </a:extLst>
              </a:tr>
              <a:tr h="221170">
                <a:tc>
                  <a:txBody>
                    <a:bodyPr/>
                    <a:lstStyle/>
                    <a:p>
                      <a:pPr marL="0" marR="0">
                        <a:lnSpc>
                          <a:spcPct val="100000"/>
                        </a:lnSpc>
                        <a:spcAft>
                          <a:spcPts val="800"/>
                        </a:spcAft>
                      </a:pPr>
                      <a:r>
                        <a:rPr lang="en-US" sz="1800" kern="0" dirty="0">
                          <a:solidFill>
                            <a:schemeClr val="bg1"/>
                          </a:solidFill>
                          <a:effectLst/>
                          <a:latin typeface="+mj-lt"/>
                          <a:ea typeface="Times New Roman" panose="02020603050405020304" pitchFamily="18" charset="0"/>
                          <a:cs typeface="Times New Roman" panose="02020603050405020304" pitchFamily="18" charset="0"/>
                        </a:rPr>
                        <a:t>Median TTR, mo (range, n)</a:t>
                      </a:r>
                      <a:endParaRPr lang="en-US" sz="18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Aft>
                          <a:spcPts val="800"/>
                        </a:spcAft>
                      </a:pPr>
                      <a:r>
                        <a:rPr lang="en-US" sz="1800" kern="100" dirty="0">
                          <a:solidFill>
                            <a:schemeClr val="bg1"/>
                          </a:solidFill>
                          <a:effectLst/>
                          <a:latin typeface="+mj-lt"/>
                          <a:ea typeface="Aptos" panose="020B0004020202020204" pitchFamily="34" charset="0"/>
                          <a:cs typeface="Times New Roman" panose="02020603050405020304" pitchFamily="18" charset="0"/>
                        </a:rPr>
                        <a:t>2.8 (1.2-44.5, n = 209)</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Aft>
                          <a:spcPts val="800"/>
                        </a:spcAft>
                      </a:pPr>
                      <a:r>
                        <a:rPr lang="en-US" sz="1800" kern="100" dirty="0">
                          <a:solidFill>
                            <a:schemeClr val="bg1"/>
                          </a:solidFill>
                          <a:effectLst/>
                          <a:latin typeface="+mj-lt"/>
                          <a:ea typeface="Aptos" panose="020B0004020202020204" pitchFamily="34" charset="0"/>
                          <a:cs typeface="Times New Roman" panose="02020603050405020304" pitchFamily="18" charset="0"/>
                        </a:rPr>
                        <a:t>2.8 (1.2-29.5, n = 165)</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90816896"/>
                  </a:ext>
                </a:extLst>
              </a:tr>
              <a:tr h="221170">
                <a:tc>
                  <a:txBody>
                    <a:bodyPr/>
                    <a:lstStyle/>
                    <a:p>
                      <a:pPr marL="0" marR="0">
                        <a:lnSpc>
                          <a:spcPct val="100000"/>
                        </a:lnSpc>
                        <a:spcAft>
                          <a:spcPts val="800"/>
                        </a:spcAft>
                      </a:pPr>
                      <a:r>
                        <a:rPr lang="en-US" sz="1800" kern="0">
                          <a:solidFill>
                            <a:schemeClr val="bg1"/>
                          </a:solidFill>
                          <a:effectLst/>
                          <a:latin typeface="+mj-lt"/>
                          <a:ea typeface="Times New Roman" panose="02020603050405020304" pitchFamily="18" charset="0"/>
                          <a:cs typeface="Times New Roman" panose="02020603050405020304" pitchFamily="18" charset="0"/>
                        </a:rPr>
                        <a:t>Median DoR, mo (range)</a:t>
                      </a:r>
                      <a:r>
                        <a:rPr lang="en-US" sz="1800" b="0" kern="100" baseline="30000">
                          <a:solidFill>
                            <a:schemeClr val="bg1"/>
                          </a:solidFill>
                          <a:latin typeface="+mn-lt"/>
                          <a:ea typeface="Aptos" panose="020B0004020202020204" pitchFamily="34" charset="0"/>
                          <a:cs typeface="Times New Roman" panose="02020603050405020304" pitchFamily="18" charset="0"/>
                        </a:rPr>
                        <a:t>§</a:t>
                      </a:r>
                      <a:endParaRPr lang="en-US" sz="18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Aft>
                          <a:spcPts val="800"/>
                        </a:spcAft>
                      </a:pPr>
                      <a:r>
                        <a:rPr lang="en-US" sz="1800" kern="100" dirty="0">
                          <a:solidFill>
                            <a:schemeClr val="bg1"/>
                          </a:solidFill>
                          <a:effectLst/>
                          <a:latin typeface="+mj-lt"/>
                          <a:ea typeface="Aptos" panose="020B0004020202020204" pitchFamily="34" charset="0"/>
                          <a:cs typeface="Times New Roman" panose="02020603050405020304" pitchFamily="18" charset="0"/>
                        </a:rPr>
                        <a:t>NR (NE)</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Aft>
                          <a:spcPts val="800"/>
                        </a:spcAft>
                      </a:pPr>
                      <a:r>
                        <a:rPr lang="en-US" sz="1800" kern="100" dirty="0">
                          <a:solidFill>
                            <a:schemeClr val="bg1"/>
                          </a:solidFill>
                          <a:effectLst/>
                          <a:latin typeface="+mj-lt"/>
                          <a:ea typeface="Aptos" panose="020B0004020202020204" pitchFamily="34" charset="0"/>
                          <a:cs typeface="Times New Roman" panose="02020603050405020304" pitchFamily="18" charset="0"/>
                        </a:rPr>
                        <a:t>NR (NE)</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95479134"/>
                  </a:ext>
                </a:extLst>
              </a:tr>
            </a:tbl>
          </a:graphicData>
        </a:graphic>
      </p:graphicFrame>
      <p:sp>
        <p:nvSpPr>
          <p:cNvPr id="8" name="TextBox 7">
            <a:extLst>
              <a:ext uri="{FF2B5EF4-FFF2-40B4-BE49-F238E27FC236}">
                <a16:creationId xmlns:a16="http://schemas.microsoft.com/office/drawing/2014/main" id="{737215D4-4132-7B7E-3CD2-EE5C8FF3DB46}"/>
              </a:ext>
            </a:extLst>
          </p:cNvPr>
          <p:cNvSpPr txBox="1"/>
          <p:nvPr/>
        </p:nvSpPr>
        <p:spPr bwMode="auto">
          <a:xfrm>
            <a:off x="709799" y="4861744"/>
            <a:ext cx="108775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*Per BICR. </a:t>
            </a:r>
            <a:r>
              <a:rPr lang="en-US" sz="1200" i="0" kern="100" baseline="30000" dirty="0">
                <a:solidFill>
                  <a:schemeClr val="bg1"/>
                </a:solidFill>
                <a:effectLst/>
                <a:latin typeface="+mj-lt"/>
                <a:ea typeface="Aptos" panose="020B0004020202020204" pitchFamily="34" charset="0"/>
                <a:cs typeface="Times New Roman" panose="02020603050405020304" pitchFamily="18" charset="0"/>
              </a:rPr>
              <a:t>†</a:t>
            </a:r>
            <a:r>
              <a:rPr lang="en-US" sz="1200" b="0" dirty="0">
                <a:solidFill>
                  <a:schemeClr val="bg1"/>
                </a:solidFill>
                <a:latin typeface="Calibri" panose="020F0502020204030204" pitchFamily="34" charset="0"/>
              </a:rPr>
              <a:t>Based on Cochran-Mantel-Haenszel weighting. </a:t>
            </a:r>
            <a:r>
              <a:rPr lang="en-US" sz="1200" b="0" kern="100" baseline="30000" dirty="0">
                <a:solidFill>
                  <a:schemeClr val="bg1"/>
                </a:solidFill>
                <a:latin typeface="+mj-lt"/>
                <a:ea typeface="Aptos" panose="020B0004020202020204" pitchFamily="34" charset="0"/>
                <a:cs typeface="Times New Roman" panose="02020603050405020304" pitchFamily="18" charset="0"/>
              </a:rPr>
              <a:t>‡</a:t>
            </a:r>
            <a:r>
              <a:rPr lang="en-US" sz="1200" b="0" kern="100" dirty="0">
                <a:solidFill>
                  <a:schemeClr val="bg1"/>
                </a:solidFill>
                <a:latin typeface="+mj-lt"/>
                <a:ea typeface="Aptos" panose="020B0004020202020204" pitchFamily="34" charset="0"/>
                <a:cs typeface="Times New Roman" panose="02020603050405020304" pitchFamily="18" charset="0"/>
              </a:rPr>
              <a:t>2</a:t>
            </a:r>
            <a:r>
              <a:rPr lang="en-US" sz="1200" b="0" i="0" kern="100" dirty="0">
                <a:solidFill>
                  <a:schemeClr val="bg1"/>
                </a:solidFill>
                <a:effectLst/>
                <a:latin typeface="+mj-lt"/>
                <a:ea typeface="Aptos" panose="020B0004020202020204" pitchFamily="34" charset="0"/>
                <a:cs typeface="Times New Roman" panose="02020603050405020304" pitchFamily="18" charset="0"/>
              </a:rPr>
              <a:t>-sided </a:t>
            </a:r>
            <a:r>
              <a:rPr lang="en-US" sz="1200" b="0" i="1" kern="100" dirty="0">
                <a:solidFill>
                  <a:schemeClr val="bg1"/>
                </a:solidFill>
                <a:effectLst/>
                <a:latin typeface="+mj-lt"/>
                <a:ea typeface="Aptos" panose="020B0004020202020204" pitchFamily="34" charset="0"/>
                <a:cs typeface="Times New Roman" panose="02020603050405020304" pitchFamily="18" charset="0"/>
              </a:rPr>
              <a:t>P</a:t>
            </a:r>
            <a:r>
              <a:rPr lang="en-US" sz="1200" b="0" i="0" kern="100" dirty="0">
                <a:solidFill>
                  <a:schemeClr val="bg1"/>
                </a:solidFill>
                <a:effectLst/>
                <a:latin typeface="+mj-lt"/>
                <a:ea typeface="Aptos" panose="020B0004020202020204" pitchFamily="34" charset="0"/>
                <a:cs typeface="Times New Roman" panose="02020603050405020304" pitchFamily="18" charset="0"/>
              </a:rPr>
              <a:t> value</a:t>
            </a:r>
            <a:r>
              <a:rPr lang="en-US" sz="1200" b="0" kern="100" dirty="0">
                <a:solidFill>
                  <a:schemeClr val="bg1"/>
                </a:solidFill>
                <a:latin typeface="+mj-lt"/>
                <a:ea typeface="Aptos" panose="020B0004020202020204" pitchFamily="34" charset="0"/>
                <a:cs typeface="Times New Roman" panose="02020603050405020304" pitchFamily="18" charset="0"/>
              </a:rPr>
              <a:t>. </a:t>
            </a:r>
            <a:r>
              <a:rPr lang="en-US" sz="1200" b="0" kern="100" baseline="30000" dirty="0">
                <a:solidFill>
                  <a:schemeClr val="bg1"/>
                </a:solidFill>
                <a:latin typeface="+mn-lt"/>
                <a:ea typeface="Aptos" panose="020B0004020202020204" pitchFamily="34" charset="0"/>
                <a:cs typeface="Times New Roman" panose="02020603050405020304" pitchFamily="18" charset="0"/>
              </a:rPr>
              <a:t>§</a:t>
            </a:r>
            <a:r>
              <a:rPr lang="en-US" sz="1200" b="0" kern="100" dirty="0">
                <a:solidFill>
                  <a:schemeClr val="bg1"/>
                </a:solidFill>
                <a:latin typeface="+mj-lt"/>
                <a:ea typeface="Aptos" panose="020B0004020202020204" pitchFamily="34" charset="0"/>
                <a:cs typeface="Times New Roman" panose="02020603050405020304" pitchFamily="18" charset="0"/>
              </a:rPr>
              <a:t>NE: Nivo + Ipi, n = 17; Nivo, n = 14.</a:t>
            </a:r>
            <a:endParaRPr lang="en-US" sz="1200" b="0" baseline="300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24499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D3886-56C7-E896-A470-2038684CFB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5B3405-151F-ED8C-1A30-953E4C9BC64D}"/>
              </a:ext>
            </a:extLst>
          </p:cNvPr>
          <p:cNvSpPr>
            <a:spLocks noGrp="1"/>
          </p:cNvSpPr>
          <p:nvPr>
            <p:ph type="title"/>
          </p:nvPr>
        </p:nvSpPr>
        <p:spPr/>
        <p:txBody>
          <a:bodyPr/>
          <a:lstStyle/>
          <a:p>
            <a:r>
              <a:rPr lang="en-US" dirty="0"/>
              <a:t>CheckMate 8HW: Safety</a:t>
            </a:r>
          </a:p>
        </p:txBody>
      </p:sp>
      <p:sp>
        <p:nvSpPr>
          <p:cNvPr id="4" name="Text Box 11">
            <a:extLst>
              <a:ext uri="{FF2B5EF4-FFF2-40B4-BE49-F238E27FC236}">
                <a16:creationId xmlns:a16="http://schemas.microsoft.com/office/drawing/2014/main" id="{1ADDC3D4-AF83-2866-2185-3613866B42E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Andre. ASCO GI 2025. Abstr LBA143.</a:t>
            </a:r>
          </a:p>
        </p:txBody>
      </p:sp>
      <p:graphicFrame>
        <p:nvGraphicFramePr>
          <p:cNvPr id="5" name="Group 3">
            <a:extLst>
              <a:ext uri="{FF2B5EF4-FFF2-40B4-BE49-F238E27FC236}">
                <a16:creationId xmlns:a16="http://schemas.microsoft.com/office/drawing/2014/main" id="{CF98D560-6A82-FCFA-0E1D-A3621E7124CA}"/>
              </a:ext>
            </a:extLst>
          </p:cNvPr>
          <p:cNvGraphicFramePr>
            <a:graphicFrameLocks/>
          </p:cNvGraphicFramePr>
          <p:nvPr>
            <p:extLst>
              <p:ext uri="{D42A27DB-BD31-4B8C-83A1-F6EECF244321}">
                <p14:modId xmlns:p14="http://schemas.microsoft.com/office/powerpoint/2010/main" val="1294434455"/>
              </p:ext>
            </p:extLst>
          </p:nvPr>
        </p:nvGraphicFramePr>
        <p:xfrm>
          <a:off x="520700" y="1605194"/>
          <a:ext cx="5486400" cy="4155370"/>
        </p:xfrm>
        <a:graphic>
          <a:graphicData uri="http://schemas.openxmlformats.org/drawingml/2006/table">
            <a:tbl>
              <a:tblPr/>
              <a:tblGrid>
                <a:gridCol w="2377440">
                  <a:extLst>
                    <a:ext uri="{9D8B030D-6E8A-4147-A177-3AD203B41FA5}">
                      <a16:colId xmlns:a16="http://schemas.microsoft.com/office/drawing/2014/main" val="20001"/>
                    </a:ext>
                  </a:extLst>
                </a:gridCol>
                <a:gridCol w="822960">
                  <a:extLst>
                    <a:ext uri="{9D8B030D-6E8A-4147-A177-3AD203B41FA5}">
                      <a16:colId xmlns:a16="http://schemas.microsoft.com/office/drawing/2014/main" val="2885085526"/>
                    </a:ext>
                  </a:extLst>
                </a:gridCol>
                <a:gridCol w="731520">
                  <a:extLst>
                    <a:ext uri="{9D8B030D-6E8A-4147-A177-3AD203B41FA5}">
                      <a16:colId xmlns:a16="http://schemas.microsoft.com/office/drawing/2014/main" val="20002"/>
                    </a:ext>
                  </a:extLst>
                </a:gridCol>
                <a:gridCol w="822960">
                  <a:extLst>
                    <a:ext uri="{9D8B030D-6E8A-4147-A177-3AD203B41FA5}">
                      <a16:colId xmlns:a16="http://schemas.microsoft.com/office/drawing/2014/main" val="2395027770"/>
                    </a:ext>
                  </a:extLst>
                </a:gridCol>
                <a:gridCol w="731520">
                  <a:extLst>
                    <a:ext uri="{9D8B030D-6E8A-4147-A177-3AD203B41FA5}">
                      <a16:colId xmlns:a16="http://schemas.microsoft.com/office/drawing/2014/main" val="129838897"/>
                    </a:ext>
                  </a:extLst>
                </a:gridCol>
              </a:tblGrid>
              <a:tr h="20871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TRAEs, n (%)</a:t>
                      </a:r>
                    </a:p>
                  </a:txBody>
                  <a:tcPr marL="73152" marR="73152"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j-lt"/>
                        </a:rPr>
                        <a:t>Nivo + Ipi</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j-lt"/>
                        </a:rPr>
                        <a:t>(n = 352)</a:t>
                      </a:r>
                      <a:endParaRPr kumimoji="0" lang="en-US" sz="1400" b="1" i="0" u="none" strike="noStrike" cap="none" normalizeH="0" baseline="0" dirty="0">
                        <a:ln>
                          <a:noFill/>
                        </a:ln>
                        <a:solidFill>
                          <a:schemeClr val="tx1"/>
                        </a:solidFill>
                        <a:effectLst/>
                        <a:latin typeface="+mj-lt"/>
                      </a:endParaRPr>
                    </a:p>
                  </a:txBody>
                  <a:tcPr marL="73152" marR="73152"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j-lt"/>
                        </a:rPr>
                        <a:t>Nivo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j-lt"/>
                        </a:rPr>
                        <a:t>(n = 351)</a:t>
                      </a:r>
                      <a:endParaRPr kumimoji="0" lang="en-US" sz="1400" b="1" i="0" u="none" strike="noStrike" cap="none" normalizeH="0" baseline="0" dirty="0">
                        <a:ln>
                          <a:noFill/>
                        </a:ln>
                        <a:solidFill>
                          <a:schemeClr val="tx1"/>
                        </a:solidFill>
                        <a:effectLst/>
                        <a:latin typeface="+mj-lt"/>
                      </a:endParaRPr>
                    </a:p>
                  </a:txBody>
                  <a:tcPr marL="73152" marR="73152"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531572073"/>
                  </a:ext>
                </a:extLst>
              </a:tr>
              <a:tr h="208712">
                <a:tc vMerge="1">
                  <a:txBody>
                    <a:bodyPr/>
                    <a:lstStyle/>
                    <a:p>
                      <a:endParaRPr dirty="0"/>
                    </a:p>
                  </a:txBody>
                  <a:tcPr marL="73152" marR="73152"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Any Grade</a:t>
                      </a:r>
                    </a:p>
                  </a:txBody>
                  <a:tcPr marL="73152" marR="73152"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Grade 3/4 </a:t>
                      </a:r>
                    </a:p>
                  </a:txBody>
                  <a:tcPr marL="73152" marR="73152"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Any Grade</a:t>
                      </a:r>
                    </a:p>
                  </a:txBody>
                  <a:tcPr marL="73152" marR="73152"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Grade 3/4 </a:t>
                      </a:r>
                    </a:p>
                  </a:txBody>
                  <a:tcPr marL="73152" marR="73152"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21170">
                <a:tc>
                  <a:txBody>
                    <a:bodyPr/>
                    <a:lstStyle/>
                    <a:p>
                      <a:pPr marL="0" marR="0">
                        <a:lnSpc>
                          <a:spcPct val="10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Any TRAE</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285 (81)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78 (22)</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249 (71)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50 (14)</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12589816"/>
                  </a:ext>
                </a:extLst>
              </a:tr>
              <a:tr h="221170">
                <a:tc>
                  <a:txBody>
                    <a:bodyPr/>
                    <a:lstStyle/>
                    <a:p>
                      <a:pPr marL="0" marR="0">
                        <a:lnSpc>
                          <a:spcPct val="10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Serious TRAEs</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65 (18)</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55 (16)</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29 (8)</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24 (7)</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85218354"/>
                  </a:ext>
                </a:extLst>
              </a:tr>
              <a:tr h="221170">
                <a:tc>
                  <a:txBody>
                    <a:bodyPr/>
                    <a:lstStyle/>
                    <a:p>
                      <a:pPr marL="0" marR="0">
                        <a:lnSpc>
                          <a:spcPct val="10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TRAEs leading to d/c of any drug</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48 (14)</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33 (9)</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21 (6)</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14 (4)</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62198997"/>
                  </a:ext>
                </a:extLst>
              </a:tr>
              <a:tr h="221170">
                <a:tc>
                  <a:txBody>
                    <a:bodyPr/>
                    <a:lstStyle/>
                    <a:p>
                      <a:pPr marL="0" marR="0">
                        <a:lnSpc>
                          <a:spcPct val="10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Treatment-related deaths</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algn="ctr">
                        <a:lnSpc>
                          <a:spcPct val="10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2 (&lt;1)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algn="ctr">
                        <a:lnSpc>
                          <a:spcPct val="10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algn="ctr">
                        <a:lnSpc>
                          <a:spcPct val="10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1 (&lt;1)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algn="ctr">
                        <a:lnSpc>
                          <a:spcPct val="10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23701178"/>
                  </a:ext>
                </a:extLst>
              </a:tr>
              <a:tr h="221170">
                <a:tc gridSpan="2">
                  <a:txBody>
                    <a:bodyPr/>
                    <a:lstStyle/>
                    <a:p>
                      <a:pPr marL="0" marR="0">
                        <a:lnSpc>
                          <a:spcPct val="100000"/>
                        </a:lnSpc>
                        <a:spcAft>
                          <a:spcPts val="800"/>
                        </a:spcAft>
                      </a:pPr>
                      <a:r>
                        <a:rPr lang="en-US" sz="1400" kern="100">
                          <a:solidFill>
                            <a:schemeClr val="bg1"/>
                          </a:solidFill>
                          <a:effectLst/>
                          <a:latin typeface="+mj-lt"/>
                          <a:ea typeface="Aptos" panose="020B0004020202020204" pitchFamily="34" charset="0"/>
                          <a:cs typeface="Times New Roman" panose="02020603050405020304" pitchFamily="18" charset="0"/>
                        </a:rPr>
                        <a:t>TRAEs reported in ≥10% of patients</a:t>
                      </a: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algn="ctr">
                        <a:lnSpc>
                          <a:spcPct val="10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26887408"/>
                  </a:ext>
                </a:extLst>
              </a:tr>
              <a:tr h="22117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US" sz="1400" kern="100" dirty="0">
                          <a:solidFill>
                            <a:schemeClr val="bg1"/>
                          </a:solidFill>
                          <a:effectLst/>
                          <a:latin typeface="+mj-lt"/>
                          <a:ea typeface="Aptos" panose="020B0004020202020204" pitchFamily="34" charset="0"/>
                          <a:cs typeface="Times New Roman" panose="02020603050405020304" pitchFamily="18" charset="0"/>
                        </a:rPr>
                        <a:t>Pruritus</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91 (26)</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0</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63 (18)</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0</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25306402"/>
                  </a:ext>
                </a:extLst>
              </a:tr>
              <a:tr h="22117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US" sz="1400" kern="100" baseline="0" dirty="0">
                          <a:solidFill>
                            <a:schemeClr val="bg1"/>
                          </a:solidFill>
                          <a:effectLst/>
                          <a:latin typeface="+mj-lt"/>
                          <a:ea typeface="Aptos" panose="020B0004020202020204" pitchFamily="34" charset="0"/>
                          <a:cs typeface="Times New Roman" panose="02020603050405020304" pitchFamily="18" charset="0"/>
                        </a:rPr>
                        <a:t>Diarrhea</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71 (20)</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3 (&lt;1)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59 (17)</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2 (&lt;1)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37284709"/>
                  </a:ext>
                </a:extLst>
              </a:tr>
              <a:tr h="22117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US" sz="1400" kern="100" baseline="0" dirty="0">
                          <a:solidFill>
                            <a:schemeClr val="bg1"/>
                          </a:solidFill>
                          <a:effectLst/>
                          <a:latin typeface="+mj-lt"/>
                          <a:ea typeface="Aptos" panose="020B0004020202020204" pitchFamily="34" charset="0"/>
                          <a:cs typeface="Times New Roman" panose="02020603050405020304" pitchFamily="18" charset="0"/>
                        </a:rPr>
                        <a:t>Hypothyroidism</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61 (17)</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2 (&lt;1)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31 (9)</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0</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91750718"/>
                  </a:ext>
                </a:extLst>
              </a:tr>
              <a:tr h="22117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US" sz="1400" kern="100" baseline="0" dirty="0">
                          <a:solidFill>
                            <a:schemeClr val="bg1"/>
                          </a:solidFill>
                          <a:effectLst/>
                          <a:latin typeface="+mj-lt"/>
                          <a:ea typeface="Aptos" panose="020B0004020202020204" pitchFamily="34" charset="0"/>
                          <a:cs typeface="Times New Roman" panose="02020603050405020304" pitchFamily="18" charset="0"/>
                        </a:rPr>
                        <a:t>Asthenia</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58 (16)</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2 (&lt;1)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44 (13)</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2 (&lt;1)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05504163"/>
                  </a:ext>
                </a:extLst>
              </a:tr>
              <a:tr h="22117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US" sz="1400" kern="100" baseline="0" dirty="0">
                          <a:solidFill>
                            <a:schemeClr val="bg1"/>
                          </a:solidFill>
                          <a:effectLst/>
                          <a:latin typeface="+mj-lt"/>
                          <a:ea typeface="Aptos" panose="020B0004020202020204" pitchFamily="34" charset="0"/>
                          <a:cs typeface="Times New Roman" panose="02020603050405020304" pitchFamily="18" charset="0"/>
                        </a:rPr>
                        <a:t>Fatigue</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42 (12)</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1 (&lt;1)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35 (10)</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1 (&lt;1)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93957929"/>
                  </a:ext>
                </a:extLst>
              </a:tr>
              <a:tr h="22117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US" sz="1400" kern="100" baseline="0" dirty="0">
                          <a:solidFill>
                            <a:schemeClr val="bg1"/>
                          </a:solidFill>
                          <a:effectLst/>
                          <a:latin typeface="+mj-lt"/>
                          <a:ea typeface="Aptos" panose="020B0004020202020204" pitchFamily="34" charset="0"/>
                          <a:cs typeface="Times New Roman" panose="02020603050405020304" pitchFamily="18" charset="0"/>
                        </a:rPr>
                        <a:t>Hyperthyroidism</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40 (11)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0</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16 (5)</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0</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51337290"/>
                  </a:ext>
                </a:extLst>
              </a:tr>
              <a:tr h="22117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US" sz="1400" kern="100" baseline="0" dirty="0">
                          <a:solidFill>
                            <a:schemeClr val="bg1"/>
                          </a:solidFill>
                          <a:effectLst/>
                          <a:latin typeface="+mj-lt"/>
                          <a:ea typeface="Aptos" panose="020B0004020202020204" pitchFamily="34" charset="0"/>
                          <a:cs typeface="Times New Roman" panose="02020603050405020304" pitchFamily="18" charset="0"/>
                        </a:rPr>
                        <a:t>Arthralgia</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38 (11)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1 (&lt;1)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23 (7)</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0</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26672473"/>
                  </a:ext>
                </a:extLst>
              </a:tr>
              <a:tr h="22117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US" sz="1400" kern="100" baseline="0" dirty="0">
                          <a:solidFill>
                            <a:schemeClr val="bg1"/>
                          </a:solidFill>
                          <a:effectLst/>
                          <a:latin typeface="+mj-lt"/>
                          <a:ea typeface="Aptos" panose="020B0004020202020204" pitchFamily="34" charset="0"/>
                          <a:cs typeface="Times New Roman" panose="02020603050405020304" pitchFamily="18" charset="0"/>
                        </a:rPr>
                        <a:t>Rash</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34 (10)</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3 (&lt;1)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29 (8)</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1 (&lt;1)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0854988"/>
                  </a:ext>
                </a:extLst>
              </a:tr>
              <a:tr h="22117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US" sz="1400" kern="100" baseline="0" dirty="0">
                          <a:solidFill>
                            <a:schemeClr val="bg1"/>
                          </a:solidFill>
                          <a:effectLst/>
                          <a:latin typeface="+mj-lt"/>
                          <a:ea typeface="Aptos" panose="020B0004020202020204" pitchFamily="34" charset="0"/>
                          <a:cs typeface="Times New Roman" panose="02020603050405020304" pitchFamily="18" charset="0"/>
                        </a:rPr>
                        <a:t>Adrenal insufficiency</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34 (10)</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8 (2)</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12 (3)</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3 (&lt;1)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56123832"/>
                  </a:ext>
                </a:extLst>
              </a:tr>
            </a:tbl>
          </a:graphicData>
        </a:graphic>
      </p:graphicFrame>
      <p:graphicFrame>
        <p:nvGraphicFramePr>
          <p:cNvPr id="6" name="Group 3">
            <a:extLst>
              <a:ext uri="{FF2B5EF4-FFF2-40B4-BE49-F238E27FC236}">
                <a16:creationId xmlns:a16="http://schemas.microsoft.com/office/drawing/2014/main" id="{BBAC128E-F212-BCE6-077C-A9A8A44BAA33}"/>
              </a:ext>
            </a:extLst>
          </p:cNvPr>
          <p:cNvGraphicFramePr>
            <a:graphicFrameLocks/>
          </p:cNvGraphicFramePr>
          <p:nvPr>
            <p:extLst>
              <p:ext uri="{D42A27DB-BD31-4B8C-83A1-F6EECF244321}">
                <p14:modId xmlns:p14="http://schemas.microsoft.com/office/powerpoint/2010/main" val="1189194586"/>
              </p:ext>
            </p:extLst>
          </p:nvPr>
        </p:nvGraphicFramePr>
        <p:xfrm>
          <a:off x="6355854" y="1603375"/>
          <a:ext cx="5394960" cy="3934200"/>
        </p:xfrm>
        <a:graphic>
          <a:graphicData uri="http://schemas.openxmlformats.org/drawingml/2006/table">
            <a:tbl>
              <a:tblPr/>
              <a:tblGrid>
                <a:gridCol w="2468880">
                  <a:extLst>
                    <a:ext uri="{9D8B030D-6E8A-4147-A177-3AD203B41FA5}">
                      <a16:colId xmlns:a16="http://schemas.microsoft.com/office/drawing/2014/main" val="20001"/>
                    </a:ext>
                  </a:extLst>
                </a:gridCol>
                <a:gridCol w="731520">
                  <a:extLst>
                    <a:ext uri="{9D8B030D-6E8A-4147-A177-3AD203B41FA5}">
                      <a16:colId xmlns:a16="http://schemas.microsoft.com/office/drawing/2014/main" val="2885085526"/>
                    </a:ext>
                  </a:extLst>
                </a:gridCol>
                <a:gridCol w="731520">
                  <a:extLst>
                    <a:ext uri="{9D8B030D-6E8A-4147-A177-3AD203B41FA5}">
                      <a16:colId xmlns:a16="http://schemas.microsoft.com/office/drawing/2014/main" val="20002"/>
                    </a:ext>
                  </a:extLst>
                </a:gridCol>
                <a:gridCol w="731520">
                  <a:extLst>
                    <a:ext uri="{9D8B030D-6E8A-4147-A177-3AD203B41FA5}">
                      <a16:colId xmlns:a16="http://schemas.microsoft.com/office/drawing/2014/main" val="2395027770"/>
                    </a:ext>
                  </a:extLst>
                </a:gridCol>
                <a:gridCol w="731520">
                  <a:extLst>
                    <a:ext uri="{9D8B030D-6E8A-4147-A177-3AD203B41FA5}">
                      <a16:colId xmlns:a16="http://schemas.microsoft.com/office/drawing/2014/main" val="129838897"/>
                    </a:ext>
                  </a:extLst>
                </a:gridCol>
              </a:tblGrid>
              <a:tr h="20871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j-lt"/>
                        </a:rPr>
                        <a:t>imAEs, n (%)</a:t>
                      </a:r>
                      <a:endParaRPr kumimoji="0" lang="en-US" sz="1400" b="1" i="0" u="none" strike="noStrike" cap="none" normalizeH="0" baseline="0" dirty="0">
                        <a:ln>
                          <a:noFill/>
                        </a:ln>
                        <a:solidFill>
                          <a:schemeClr val="tx1"/>
                        </a:solidFill>
                        <a:effectLst/>
                        <a:latin typeface="+mj-lt"/>
                      </a:endParaRPr>
                    </a:p>
                  </a:txBody>
                  <a:tcPr marL="73152" marR="73152"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j-lt"/>
                        </a:rPr>
                        <a:t>Nivo + Ipi</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j-lt"/>
                        </a:rPr>
                        <a:t>(n = 352)</a:t>
                      </a:r>
                      <a:endParaRPr kumimoji="0" lang="en-US" sz="1400" b="1" i="0" u="none" strike="noStrike" cap="none" normalizeH="0" baseline="0" dirty="0">
                        <a:ln>
                          <a:noFill/>
                        </a:ln>
                        <a:solidFill>
                          <a:schemeClr val="tx1"/>
                        </a:solidFill>
                        <a:effectLst/>
                        <a:latin typeface="+mj-lt"/>
                      </a:endParaRPr>
                    </a:p>
                  </a:txBody>
                  <a:tcPr marL="73152" marR="73152"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j-lt"/>
                        </a:rPr>
                        <a:t>Nivo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j-lt"/>
                        </a:rPr>
                        <a:t>(n = 351)</a:t>
                      </a:r>
                      <a:endParaRPr kumimoji="0" lang="en-US" sz="1400" b="1" i="0" u="none" strike="noStrike" cap="none" normalizeH="0" baseline="0" dirty="0">
                        <a:ln>
                          <a:noFill/>
                        </a:ln>
                        <a:solidFill>
                          <a:schemeClr val="tx1"/>
                        </a:solidFill>
                        <a:effectLst/>
                        <a:latin typeface="+mj-lt"/>
                      </a:endParaRPr>
                    </a:p>
                  </a:txBody>
                  <a:tcPr marL="73152" marR="73152"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531572073"/>
                  </a:ext>
                </a:extLst>
              </a:tr>
              <a:tr h="208712">
                <a:tc vMerge="1">
                  <a:txBody>
                    <a:bodyPr/>
                    <a:lstStyle/>
                    <a:p>
                      <a:endParaRPr dirty="0"/>
                    </a:p>
                  </a:txBody>
                  <a:tcPr marL="73152" marR="73152"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Any Grade</a:t>
                      </a:r>
                    </a:p>
                  </a:txBody>
                  <a:tcPr marL="73152" marR="73152"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Grade 3/4 </a:t>
                      </a:r>
                    </a:p>
                  </a:txBody>
                  <a:tcPr marL="73152" marR="73152"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Any Grade</a:t>
                      </a:r>
                    </a:p>
                  </a:txBody>
                  <a:tcPr marL="73152" marR="73152"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j-lt"/>
                        </a:rPr>
                        <a:t>Grade 3/4 </a:t>
                      </a:r>
                    </a:p>
                  </a:txBody>
                  <a:tcPr marL="73152" marR="73152"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21170">
                <a:tc>
                  <a:txBody>
                    <a:bodyPr/>
                    <a:lstStyle/>
                    <a:p>
                      <a:pPr marL="0" marR="0">
                        <a:lnSpc>
                          <a:spcPct val="100000"/>
                        </a:lnSpc>
                        <a:spcAft>
                          <a:spcPts val="800"/>
                        </a:spcAft>
                      </a:pPr>
                      <a:r>
                        <a:rPr lang="en-US" sz="1400" kern="100">
                          <a:solidFill>
                            <a:schemeClr val="bg1"/>
                          </a:solidFill>
                          <a:effectLst/>
                          <a:latin typeface="+mj-lt"/>
                          <a:ea typeface="Aptos" panose="020B0004020202020204" pitchFamily="34" charset="0"/>
                          <a:cs typeface="Times New Roman" panose="02020603050405020304" pitchFamily="18" charset="0"/>
                        </a:rPr>
                        <a:t>Nonendocrine events</a:t>
                      </a: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Aft>
                          <a:spcPts val="800"/>
                        </a:spcAft>
                      </a:pPr>
                      <a:endParaRPr lang="en-US" sz="1400" kern="100" dirty="0">
                        <a:solidFill>
                          <a:schemeClr val="bg1"/>
                        </a:solidFill>
                        <a:effectLst/>
                        <a:latin typeface="+mj-lt"/>
                        <a:ea typeface="Aptos" panose="020B0004020202020204" pitchFamily="34" charset="0"/>
                        <a:cs typeface="Times New Roman" panose="02020603050405020304" pitchFamily="18" charset="0"/>
                      </a:endParaRP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12589816"/>
                  </a:ext>
                </a:extLst>
              </a:tr>
              <a:tr h="22117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US" sz="1400" kern="100" dirty="0">
                          <a:solidFill>
                            <a:schemeClr val="bg1"/>
                          </a:solidFill>
                          <a:effectLst/>
                          <a:latin typeface="+mj-lt"/>
                          <a:ea typeface="Aptos" panose="020B0004020202020204" pitchFamily="34" charset="0"/>
                          <a:cs typeface="Times New Roman" panose="02020603050405020304" pitchFamily="18" charset="0"/>
                        </a:rPr>
                        <a:t>Rash</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23 (7)</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5 (1)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20 (6)</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3 (&lt;1)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85218354"/>
                  </a:ext>
                </a:extLst>
              </a:tr>
              <a:tr h="22117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US" sz="1400" kern="100" dirty="0">
                          <a:solidFill>
                            <a:schemeClr val="bg1"/>
                          </a:solidFill>
                          <a:effectLst/>
                          <a:latin typeface="+mj-lt"/>
                          <a:ea typeface="Aptos" panose="020B0004020202020204" pitchFamily="34" charset="0"/>
                          <a:cs typeface="Times New Roman" panose="02020603050405020304" pitchFamily="18" charset="0"/>
                        </a:rPr>
                        <a:t>Diarrhea/colitis</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21 (6)</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12 (3)</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13 (4)</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8 (2)</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62198997"/>
                  </a:ext>
                </a:extLst>
              </a:tr>
              <a:tr h="22117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US" sz="1400" kern="100" dirty="0">
                          <a:solidFill>
                            <a:schemeClr val="bg1"/>
                          </a:solidFill>
                          <a:effectLst/>
                          <a:latin typeface="+mj-lt"/>
                          <a:ea typeface="Aptos" panose="020B0004020202020204" pitchFamily="34" charset="0"/>
                          <a:cs typeface="Times New Roman" panose="02020603050405020304" pitchFamily="18" charset="0"/>
                        </a:rPr>
                        <a:t>Hepatitis</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13 (4)</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6 (2)</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4 (1)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3 (&lt;1)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61352750"/>
                  </a:ext>
                </a:extLst>
              </a:tr>
              <a:tr h="22117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US" sz="1400" kern="100" dirty="0">
                          <a:solidFill>
                            <a:schemeClr val="bg1"/>
                          </a:solidFill>
                          <a:effectLst/>
                          <a:latin typeface="+mj-lt"/>
                          <a:ea typeface="Aptos" panose="020B0004020202020204" pitchFamily="34" charset="0"/>
                          <a:cs typeface="Times New Roman" panose="02020603050405020304" pitchFamily="18" charset="0"/>
                        </a:rPr>
                        <a:t>Pneumonitis</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7 (2)</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4 (1)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7 (2)</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4 (1)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54483827"/>
                  </a:ext>
                </a:extLst>
              </a:tr>
              <a:tr h="22117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US" sz="1400" kern="100" dirty="0">
                          <a:solidFill>
                            <a:schemeClr val="bg1"/>
                          </a:solidFill>
                          <a:effectLst/>
                          <a:latin typeface="+mj-lt"/>
                          <a:ea typeface="Aptos" panose="020B0004020202020204" pitchFamily="34" charset="0"/>
                          <a:cs typeface="Times New Roman" panose="02020603050405020304" pitchFamily="18" charset="0"/>
                        </a:rPr>
                        <a:t>Nephritis and renal dysfunction</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6 (2)</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2 (&lt;1)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1 (&lt;1)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1 (&lt;1)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43513644"/>
                  </a:ext>
                </a:extLst>
              </a:tr>
              <a:tr h="22117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US" sz="1400" kern="100" dirty="0">
                          <a:solidFill>
                            <a:schemeClr val="bg1"/>
                          </a:solidFill>
                          <a:effectLst/>
                          <a:latin typeface="+mj-lt"/>
                          <a:ea typeface="Aptos" panose="020B0004020202020204" pitchFamily="34" charset="0"/>
                          <a:cs typeface="Times New Roman" panose="02020603050405020304" pitchFamily="18" charset="0"/>
                        </a:rPr>
                        <a:t>Hypersensitivity</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0</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0</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 3 (&lt; 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400" b="0" i="0" u="none" strike="noStrike" dirty="0">
                          <a:solidFill>
                            <a:srgbClr val="000000"/>
                          </a:solidFill>
                          <a:effectLst/>
                          <a:latin typeface="+mj-lt"/>
                        </a:rPr>
                        <a:t>0</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13160001"/>
                  </a:ext>
                </a:extLst>
              </a:tr>
              <a:tr h="221170">
                <a:tc>
                  <a:txBody>
                    <a:bodyPr/>
                    <a:lstStyle/>
                    <a:p>
                      <a:pPr marL="0" marR="0">
                        <a:lnSpc>
                          <a:spcPct val="100000"/>
                        </a:lnSpc>
                        <a:spcAft>
                          <a:spcPts val="800"/>
                        </a:spcAft>
                      </a:pPr>
                      <a:r>
                        <a:rPr lang="en-US" sz="1400" kern="100" dirty="0">
                          <a:solidFill>
                            <a:schemeClr val="bg1"/>
                          </a:solidFill>
                          <a:effectLst/>
                          <a:latin typeface="+mj-lt"/>
                          <a:ea typeface="Aptos" panose="020B0004020202020204" pitchFamily="34" charset="0"/>
                          <a:cs typeface="Times New Roman" panose="02020603050405020304" pitchFamily="18" charset="0"/>
                        </a:rPr>
                        <a:t>Endocrine events</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endParaRPr lang="en-US" sz="1400" b="0" i="0" u="none" strike="noStrike" dirty="0">
                        <a:solidFill>
                          <a:srgbClr val="000000"/>
                        </a:solidFill>
                        <a:effectLst/>
                        <a:latin typeface="+mj-lt"/>
                      </a:endParaRP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endParaRPr lang="en-US" sz="1400" b="0" i="0" u="none" strike="noStrike" dirty="0">
                        <a:solidFill>
                          <a:srgbClr val="000000"/>
                        </a:solidFill>
                        <a:effectLst/>
                        <a:latin typeface="+mj-lt"/>
                      </a:endParaRP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endParaRPr lang="en-US" sz="1400" b="0" i="0" u="none" strike="noStrike" dirty="0">
                        <a:solidFill>
                          <a:srgbClr val="000000"/>
                        </a:solidFill>
                        <a:effectLst/>
                        <a:latin typeface="+mj-lt"/>
                      </a:endParaRP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endParaRPr lang="en-US" sz="1400" b="0" i="0" u="none" strike="noStrike" dirty="0">
                        <a:solidFill>
                          <a:srgbClr val="000000"/>
                        </a:solidFill>
                        <a:effectLst/>
                        <a:latin typeface="+mj-lt"/>
                      </a:endParaRP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26887408"/>
                  </a:ext>
                </a:extLst>
              </a:tr>
              <a:tr h="22117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US" sz="1400" kern="100" dirty="0">
                          <a:solidFill>
                            <a:schemeClr val="bg1"/>
                          </a:solidFill>
                          <a:effectLst/>
                          <a:latin typeface="+mj-lt"/>
                          <a:ea typeface="Aptos" panose="020B0004020202020204" pitchFamily="34" charset="0"/>
                          <a:cs typeface="Times New Roman" panose="02020603050405020304" pitchFamily="18" charset="0"/>
                        </a:rPr>
                        <a:t>Hypothyroidism/thyroiditis</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400" b="0" i="0" u="none" strike="noStrike" dirty="0">
                          <a:solidFill>
                            <a:srgbClr val="000000"/>
                          </a:solidFill>
                          <a:effectLst/>
                          <a:latin typeface="+mj-lt"/>
                        </a:rPr>
                        <a:t>62 (18)</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400" b="0" i="0" u="none" strike="noStrike" dirty="0">
                          <a:solidFill>
                            <a:srgbClr val="000000"/>
                          </a:solidFill>
                          <a:effectLst/>
                          <a:latin typeface="+mj-lt"/>
                        </a:rPr>
                        <a:t> 3 (&lt;1)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400" b="0" i="0" u="none" strike="noStrike" dirty="0">
                          <a:solidFill>
                            <a:srgbClr val="000000"/>
                          </a:solidFill>
                          <a:effectLst/>
                          <a:latin typeface="+mj-lt"/>
                        </a:rPr>
                        <a:t> 33 (9)</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400" b="0" i="0" u="none" strike="noStrike" dirty="0">
                          <a:solidFill>
                            <a:srgbClr val="000000"/>
                          </a:solidFill>
                          <a:effectLst/>
                          <a:latin typeface="+mj-lt"/>
                        </a:rPr>
                        <a:t>0</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25306402"/>
                  </a:ext>
                </a:extLst>
              </a:tr>
              <a:tr h="22117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US" sz="1400" kern="100" baseline="0" dirty="0">
                          <a:solidFill>
                            <a:schemeClr val="bg1"/>
                          </a:solidFill>
                          <a:effectLst/>
                          <a:latin typeface="+mj-lt"/>
                          <a:ea typeface="Aptos" panose="020B0004020202020204" pitchFamily="34" charset="0"/>
                          <a:cs typeface="Times New Roman" panose="02020603050405020304" pitchFamily="18" charset="0"/>
                        </a:rPr>
                        <a:t>Hyperthyroidism</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400" b="0" i="0" u="none" strike="noStrike" dirty="0">
                          <a:solidFill>
                            <a:srgbClr val="000000"/>
                          </a:solidFill>
                          <a:effectLst/>
                          <a:latin typeface="+mj-lt"/>
                        </a:rPr>
                        <a:t>42 (12)</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400" b="0" i="0" u="none" strike="noStrike" dirty="0">
                          <a:solidFill>
                            <a:srgbClr val="000000"/>
                          </a:solidFill>
                          <a:effectLst/>
                          <a:latin typeface="+mj-lt"/>
                        </a:rPr>
                        <a:t>0</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400" b="0" i="0" u="none" strike="noStrike" dirty="0">
                          <a:solidFill>
                            <a:srgbClr val="000000"/>
                          </a:solidFill>
                          <a:effectLst/>
                          <a:latin typeface="+mj-lt"/>
                        </a:rPr>
                        <a:t> 16 (5)</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400" b="0" i="0" u="none" strike="noStrike" dirty="0">
                          <a:solidFill>
                            <a:srgbClr val="000000"/>
                          </a:solidFill>
                          <a:effectLst/>
                          <a:latin typeface="+mj-lt"/>
                        </a:rPr>
                        <a:t>0</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37284709"/>
                  </a:ext>
                </a:extLst>
              </a:tr>
              <a:tr h="22117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US" sz="1400" kern="100" baseline="0" dirty="0">
                          <a:solidFill>
                            <a:schemeClr val="bg1"/>
                          </a:solidFill>
                          <a:effectLst/>
                          <a:latin typeface="+mj-lt"/>
                          <a:ea typeface="Aptos" panose="020B0004020202020204" pitchFamily="34" charset="0"/>
                          <a:cs typeface="Times New Roman" panose="02020603050405020304" pitchFamily="18" charset="0"/>
                        </a:rPr>
                        <a:t>Adrenal insufficiency</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400" b="0" i="0" u="none" strike="noStrike" dirty="0">
                          <a:solidFill>
                            <a:srgbClr val="000000"/>
                          </a:solidFill>
                          <a:effectLst/>
                          <a:latin typeface="+mj-lt"/>
                        </a:rPr>
                        <a:t>35 (10)</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400" b="0" i="0" u="none" strike="noStrike" dirty="0">
                          <a:solidFill>
                            <a:srgbClr val="000000"/>
                          </a:solidFill>
                          <a:effectLst/>
                          <a:latin typeface="+mj-lt"/>
                        </a:rPr>
                        <a:t> 10 (3)</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400" b="0" i="0" u="none" strike="noStrike" dirty="0">
                          <a:solidFill>
                            <a:srgbClr val="000000"/>
                          </a:solidFill>
                          <a:effectLst/>
                          <a:latin typeface="+mj-lt"/>
                        </a:rPr>
                        <a:t> 12 (3)</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400" b="0" i="0" u="none" strike="noStrike" dirty="0">
                          <a:solidFill>
                            <a:srgbClr val="000000"/>
                          </a:solidFill>
                          <a:effectLst/>
                          <a:latin typeface="+mj-lt"/>
                        </a:rPr>
                        <a:t> 3 (&lt;1)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91750718"/>
                  </a:ext>
                </a:extLst>
              </a:tr>
              <a:tr h="22117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US" sz="1400" kern="100" baseline="0" dirty="0">
                          <a:solidFill>
                            <a:schemeClr val="bg1"/>
                          </a:solidFill>
                          <a:effectLst/>
                          <a:latin typeface="+mj-lt"/>
                          <a:ea typeface="Aptos" panose="020B0004020202020204" pitchFamily="34" charset="0"/>
                          <a:cs typeface="Times New Roman" panose="02020603050405020304" pitchFamily="18" charset="0"/>
                        </a:rPr>
                        <a:t>Hypophysitis</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400" b="0" i="0" u="none" strike="noStrike" dirty="0">
                          <a:solidFill>
                            <a:srgbClr val="000000"/>
                          </a:solidFill>
                          <a:effectLst/>
                          <a:latin typeface="+mj-lt"/>
                        </a:rPr>
                        <a:t>23 (7)</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400" b="0" i="0" u="none" strike="noStrike" dirty="0">
                          <a:solidFill>
                            <a:srgbClr val="000000"/>
                          </a:solidFill>
                          <a:effectLst/>
                          <a:latin typeface="+mj-lt"/>
                        </a:rPr>
                        <a:t> 11 (3)</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400" b="0" i="0" u="none" strike="noStrike" dirty="0">
                          <a:solidFill>
                            <a:srgbClr val="000000"/>
                          </a:solidFill>
                          <a:effectLst/>
                          <a:latin typeface="+mj-lt"/>
                        </a:rPr>
                        <a:t> 4 (1)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400" b="0" i="0" u="none" strike="noStrike" dirty="0">
                          <a:solidFill>
                            <a:srgbClr val="000000"/>
                          </a:solidFill>
                          <a:effectLst/>
                          <a:latin typeface="+mj-lt"/>
                        </a:rPr>
                        <a:t> 4 (1)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05504163"/>
                  </a:ext>
                </a:extLst>
              </a:tr>
              <a:tr h="22117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US" sz="1400" kern="100" baseline="0" dirty="0">
                          <a:solidFill>
                            <a:schemeClr val="bg1"/>
                          </a:solidFill>
                          <a:effectLst/>
                          <a:latin typeface="+mj-lt"/>
                          <a:ea typeface="Aptos" panose="020B0004020202020204" pitchFamily="34" charset="0"/>
                          <a:cs typeface="Times New Roman" panose="02020603050405020304" pitchFamily="18" charset="0"/>
                        </a:rPr>
                        <a:t>Diabetes mellitus</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400" b="0" i="0" u="none" strike="noStrike" dirty="0">
                          <a:solidFill>
                            <a:srgbClr val="000000"/>
                          </a:solidFill>
                          <a:effectLst/>
                          <a:latin typeface="+mj-lt"/>
                        </a:rPr>
                        <a:t>4 (1)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400" b="0" i="0" u="none" strike="noStrike" dirty="0">
                          <a:solidFill>
                            <a:srgbClr val="000000"/>
                          </a:solidFill>
                          <a:effectLst/>
                          <a:latin typeface="+mj-lt"/>
                        </a:rPr>
                        <a:t> 2 (&lt;1)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400" b="0" i="0" u="none" strike="noStrike" dirty="0">
                          <a:solidFill>
                            <a:srgbClr val="000000"/>
                          </a:solidFill>
                          <a:effectLst/>
                          <a:latin typeface="+mj-lt"/>
                        </a:rPr>
                        <a:t> 2 (&lt;1)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400" b="0" i="0" u="none" strike="noStrike" dirty="0">
                          <a:solidFill>
                            <a:srgbClr val="000000"/>
                          </a:solidFill>
                          <a:effectLst/>
                          <a:latin typeface="+mj-lt"/>
                        </a:rPr>
                        <a:t> 1 (&lt;1)</a:t>
                      </a:r>
                    </a:p>
                  </a:txBody>
                  <a:tcPr marL="73152" marR="7315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93957929"/>
                  </a:ext>
                </a:extLst>
              </a:tr>
            </a:tbl>
          </a:graphicData>
        </a:graphic>
      </p:graphicFrame>
    </p:spTree>
    <p:extLst>
      <p:ext uri="{BB962C8B-B14F-4D97-AF65-F5344CB8AC3E}">
        <p14:creationId xmlns:p14="http://schemas.microsoft.com/office/powerpoint/2010/main" val="3363226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31140-9B26-47B5-B67F-32A0362FA776}"/>
              </a:ext>
            </a:extLst>
          </p:cNvPr>
          <p:cNvSpPr>
            <a:spLocks noGrp="1"/>
          </p:cNvSpPr>
          <p:nvPr>
            <p:ph type="title"/>
          </p:nvPr>
        </p:nvSpPr>
        <p:spPr/>
        <p:txBody>
          <a:bodyPr/>
          <a:lstStyle/>
          <a:p>
            <a:r>
              <a:rPr lang="en-US" dirty="0"/>
              <a:t>CheckMate 8HW: Investigators’ Conclusions</a:t>
            </a:r>
          </a:p>
        </p:txBody>
      </p:sp>
      <p:sp>
        <p:nvSpPr>
          <p:cNvPr id="3" name="Content Placeholder 2">
            <a:extLst>
              <a:ext uri="{FF2B5EF4-FFF2-40B4-BE49-F238E27FC236}">
                <a16:creationId xmlns:a16="http://schemas.microsoft.com/office/drawing/2014/main" id="{B572BDCB-9685-1AF9-E855-D15388D336EC}"/>
              </a:ext>
            </a:extLst>
          </p:cNvPr>
          <p:cNvSpPr>
            <a:spLocks noGrp="1"/>
          </p:cNvSpPr>
          <p:nvPr>
            <p:ph idx="1"/>
          </p:nvPr>
        </p:nvSpPr>
        <p:spPr/>
        <p:txBody>
          <a:bodyPr/>
          <a:lstStyle/>
          <a:p>
            <a:r>
              <a:rPr lang="en-US" sz="2000" dirty="0"/>
              <a:t>Data from this interim analysis of the phase III CheckMate 8HW study showed significant PFS improvement in outcomes with Nivo + Ipi vs Nivo for MSI-H/dMMR mCRC across all LOT</a:t>
            </a:r>
          </a:p>
          <a:p>
            <a:pPr lvl="1"/>
            <a:r>
              <a:rPr lang="en-US" sz="1800" dirty="0"/>
              <a:t>Kaplan-Meier curves separated early and remained consistent after first measurement</a:t>
            </a:r>
          </a:p>
          <a:p>
            <a:pPr lvl="1"/>
            <a:r>
              <a:rPr lang="en-US" sz="1800" dirty="0"/>
              <a:t>2-yr PFS rates: 71% vs 56%; 3-yr PFS rates: 68% vs 51%</a:t>
            </a:r>
          </a:p>
          <a:p>
            <a:pPr lvl="1"/>
            <a:r>
              <a:rPr lang="en-US" sz="1800" dirty="0"/>
              <a:t>PFS improved with Nivo + Ipi across all subgroups</a:t>
            </a:r>
          </a:p>
          <a:p>
            <a:r>
              <a:rPr lang="en-US" sz="2000" dirty="0"/>
              <a:t>Nivo + Ipi associated with higher ORR (71% vs 58%, </a:t>
            </a:r>
            <a:r>
              <a:rPr lang="en-US" sz="2000" i="1" dirty="0"/>
              <a:t>P</a:t>
            </a:r>
            <a:r>
              <a:rPr lang="en-US" sz="2000" dirty="0"/>
              <a:t> = .0011) and fewer patients experiencing PD (10% vs 19%)</a:t>
            </a:r>
          </a:p>
          <a:p>
            <a:r>
              <a:rPr lang="en-US" sz="2000" dirty="0"/>
              <a:t>Nivo + Ipi associated with higher rate of grade 3/4 TRAEs (22% vs 14%) but no new safety signals</a:t>
            </a:r>
          </a:p>
          <a:p>
            <a:pPr lvl="1"/>
            <a:r>
              <a:rPr lang="en-US" sz="1800" dirty="0"/>
              <a:t>HRQoL improved in both arms, and Nivo + Ipi reached a meaningful improvement at Wk 21</a:t>
            </a:r>
          </a:p>
          <a:p>
            <a:r>
              <a:rPr lang="en-US" sz="2000" dirty="0"/>
              <a:t>Investigators concluded that these and previous data showing improved PFS with Nivo + Ipi vs Nivo in all LOT settings and vs chemotherapy in first-line setting set precedent for Nivo + Ipi as a new SoC for MSI-H/dMMR mCRC</a:t>
            </a:r>
          </a:p>
        </p:txBody>
      </p:sp>
    </p:spTree>
    <p:extLst>
      <p:ext uri="{BB962C8B-B14F-4D97-AF65-F5344CB8AC3E}">
        <p14:creationId xmlns:p14="http://schemas.microsoft.com/office/powerpoint/2010/main" val="936593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Coverage of </a:t>
            </a:r>
            <a:br>
              <a:rPr lang="en-US" altLang="en-US" sz="4000" dirty="0"/>
            </a:br>
            <a:r>
              <a:rPr lang="en-US" altLang="en-US" sz="4000" dirty="0"/>
              <a:t>ASCO GI 2025!</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400" dirty="0">
                <a:solidFill>
                  <a:srgbClr val="E1471D"/>
                </a:solidFill>
              </a:rPr>
              <a:t>Capsule Summaries </a:t>
            </a:r>
            <a:r>
              <a:rPr lang="en-US" sz="2400" b="0" dirty="0"/>
              <a:t>of all the key data</a:t>
            </a:r>
          </a:p>
          <a:p>
            <a:pPr>
              <a:buClr>
                <a:schemeClr val="tx2">
                  <a:lumMod val="20000"/>
                  <a:lumOff val="80000"/>
                </a:schemeClr>
              </a:buClr>
              <a:defRPr/>
            </a:pPr>
            <a:r>
              <a:rPr lang="en-US" sz="2400" dirty="0">
                <a:solidFill>
                  <a:srgbClr val="E1471D"/>
                </a:solidFill>
              </a:rPr>
              <a:t>Additional CME-certified analysis </a:t>
            </a:r>
            <a:r>
              <a:rPr lang="en-US" sz="2400" b="0" dirty="0"/>
              <a:t>with expert faculty commentary on key studies from the conference</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ec49d5d-4c6c-4314-a2cd-b3e16db621af">
      <Terms xmlns="http://schemas.microsoft.com/office/infopath/2007/PartnerControls"/>
    </lcf76f155ced4ddcb4097134ff3c332f>
    <TaxCatchAll xmlns="22fd6914-46d4-4c7e-bbad-46e82841b69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41ACCBEB64CBE4D9E8E618206190DA9" ma:contentTypeVersion="11" ma:contentTypeDescription="Create a new document." ma:contentTypeScope="" ma:versionID="6deae48c5f965127f6ab79814080d9a4">
  <xsd:schema xmlns:xsd="http://www.w3.org/2001/XMLSchema" xmlns:xs="http://www.w3.org/2001/XMLSchema" xmlns:p="http://schemas.microsoft.com/office/2006/metadata/properties" xmlns:ns2="6ec49d5d-4c6c-4314-a2cd-b3e16db621af" xmlns:ns3="22fd6914-46d4-4c7e-bbad-46e82841b69d" targetNamespace="http://schemas.microsoft.com/office/2006/metadata/properties" ma:root="true" ma:fieldsID="7ed8a256ff685328927f53cc61d64379" ns2:_="" ns3:_="">
    <xsd:import namespace="6ec49d5d-4c6c-4314-a2cd-b3e16db621af"/>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c49d5d-4c6c-4314-a2cd-b3e16db621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5BA55BC3-5A03-47C2-8EC3-D964C3B5E779}">
  <ds:schemaRefs>
    <ds:schemaRef ds:uri="http://schemas.microsoft.com/office/2006/documentManagement/types"/>
    <ds:schemaRef ds:uri="http://purl.org/dc/dcmitype/"/>
    <ds:schemaRef ds:uri="http://purl.org/dc/terms/"/>
    <ds:schemaRef ds:uri="http://purl.org/dc/elements/1.1/"/>
    <ds:schemaRef ds:uri="6ec49d5d-4c6c-4314-a2cd-b3e16db621af"/>
    <ds:schemaRef ds:uri="http://schemas.microsoft.com/office/infopath/2007/PartnerControls"/>
    <ds:schemaRef ds:uri="http://schemas.openxmlformats.org/package/2006/metadata/core-properties"/>
    <ds:schemaRef ds:uri="22fd6914-46d4-4c7e-bbad-46e82841b69d"/>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4F699C87-5781-447C-8CDC-F0A7ABFCA8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c49d5d-4c6c-4314-a2cd-b3e16db621af"/>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2039</TotalTime>
  <Words>3182</Words>
  <Application>Microsoft Office PowerPoint</Application>
  <PresentationFormat>Widescreen</PresentationFormat>
  <Paragraphs>574</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CheckMate 8HW: Interim Analysis of Phase III Trial of Nivolumab + Ipilimumab vs Nivolumab for  MSI-H or dMMR mCRC</vt:lpstr>
      <vt:lpstr>About These Slides</vt:lpstr>
      <vt:lpstr>CheckMate 8HW: Background</vt:lpstr>
      <vt:lpstr>CheckMate 8HW: Study Design</vt:lpstr>
      <vt:lpstr>CheckMate 8HW: Baseline Characteristics </vt:lpstr>
      <vt:lpstr>CheckMate 8HW: PFS (Primary Endpoint)</vt:lpstr>
      <vt:lpstr>CheckMate 8HW: PFS by Subgroup</vt:lpstr>
      <vt:lpstr>CheckMate 8HW: ORR, BOR, DoR, and HRQoL</vt:lpstr>
      <vt:lpstr>CheckMate 8HW: Safety</vt:lpstr>
      <vt:lpstr>CheckMate 8HW: Investigators’ Conclusions</vt:lpstr>
      <vt:lpstr>Go Online for More CCO Coverage of  ASCO GI 2025!</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CheckMate 8HW: Interim Analysis of Phase III Trial of Nivolumab + Ipilimumab vs Nivolumab for MSI-H or dMMR mCRC</dc:title>
  <dc:creator>Preferred User</dc:creator>
  <cp:lastModifiedBy>Valerie Wenzel</cp:lastModifiedBy>
  <cp:revision>39</cp:revision>
  <cp:lastPrinted>2016-09-26T20:21:49Z</cp:lastPrinted>
  <dcterms:created xsi:type="dcterms:W3CDTF">2005-05-27T15:08:01Z</dcterms:created>
  <dcterms:modified xsi:type="dcterms:W3CDTF">2025-02-04T20:16:23Z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0x010100841ACCBEB64CBE4D9E8E618206190DA9</vt:lpwstr>
  </property>
  <property fmtid="{D5CDD505-2E9C-101B-9397-08002B2CF9AE}" pid="9" name="MediaServiceImageTags">
    <vt:lpwstr/>
  </property>
</Properties>
</file>