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9"/>
  </p:notesMasterIdLst>
  <p:sldIdLst>
    <p:sldId id="568" r:id="rId5"/>
    <p:sldId id="558" r:id="rId6"/>
    <p:sldId id="559" r:id="rId7"/>
    <p:sldId id="561" r:id="rId8"/>
    <p:sldId id="578" r:id="rId9"/>
    <p:sldId id="569" r:id="rId10"/>
    <p:sldId id="570" r:id="rId11"/>
    <p:sldId id="571" r:id="rId12"/>
    <p:sldId id="572" r:id="rId13"/>
    <p:sldId id="580" r:id="rId14"/>
    <p:sldId id="574" r:id="rId15"/>
    <p:sldId id="576" r:id="rId16"/>
    <p:sldId id="577" r:id="rId17"/>
    <p:sldId id="56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elanie Couton" initials="MAC" lastIdx="1" clrIdx="6"/>
  <p:cmAuthor id="1" name="LT Fowler" initials="LF" lastIdx="4" clrIdx="0">
    <p:extLst>
      <p:ext uri="{19B8F6BF-5375-455C-9EA6-DF929625EA0E}">
        <p15:presenceInfo xmlns:p15="http://schemas.microsoft.com/office/powerpoint/2012/main" userId="S::lfowler@practicingclinicians.com::bdc4c4d6-9ded-467c-b80c-330a0ea8ffe4" providerId="AD"/>
      </p:ext>
    </p:extLst>
  </p:cmAuthor>
  <p:cmAuthor id="8" name="Taryn Gross" initials="TG" lastIdx="6" clrIdx="7">
    <p:extLst>
      <p:ext uri="{19B8F6BF-5375-455C-9EA6-DF929625EA0E}">
        <p15:presenceInfo xmlns:p15="http://schemas.microsoft.com/office/powerpoint/2012/main" userId="S::tgross@gaugemedical.com::a1edc1e6-395d-4e98-97b6-6646f446588b" providerId="AD"/>
      </p:ext>
    </p:extLst>
  </p:cmAuthor>
  <p:cmAuthor id="2" name="Megan Capel" initials="MC" lastIdx="33" clrIdx="1"/>
  <p:cmAuthor id="9" name="Allison Weckerle" initials="AW" lastIdx="46" clrIdx="8">
    <p:extLst>
      <p:ext uri="{19B8F6BF-5375-455C-9EA6-DF929625EA0E}">
        <p15:presenceInfo xmlns:p15="http://schemas.microsoft.com/office/powerpoint/2012/main" userId="S::aweckerle@cealliance.com::2aecc5db-e215-47aa-9eb4-82d4e2a56303" providerId="AD"/>
      </p:ext>
    </p:extLst>
  </p:cmAuthor>
  <p:cmAuthor id="3" name="Andrea Boecler" initials="AB" lastIdx="3" clrIdx="2">
    <p:extLst>
      <p:ext uri="{19B8F6BF-5375-455C-9EA6-DF929625EA0E}">
        <p15:presenceInfo xmlns:p15="http://schemas.microsoft.com/office/powerpoint/2012/main" userId="S::aboecler@clinicaloptions.com::28e82037-1239-4052-943b-ae184e0bc2af" providerId="AD"/>
      </p:ext>
    </p:extLst>
  </p:cmAuthor>
  <p:cmAuthor id="10" name="Amber Williams" initials="AW" lastIdx="2" clrIdx="9">
    <p:extLst>
      <p:ext uri="{19B8F6BF-5375-455C-9EA6-DF929625EA0E}">
        <p15:presenceInfo xmlns:p15="http://schemas.microsoft.com/office/powerpoint/2012/main" userId="S::awilliams@cealliance.com::981bbddf-314c-40a4-aea3-441dcc545642" providerId="AD"/>
      </p:ext>
    </p:extLst>
  </p:cmAuthor>
  <p:cmAuthor id="4" name="Timothy Quill" initials="TQ" lastIdx="5" clrIdx="3">
    <p:extLst>
      <p:ext uri="{19B8F6BF-5375-455C-9EA6-DF929625EA0E}">
        <p15:presenceInfo xmlns:p15="http://schemas.microsoft.com/office/powerpoint/2012/main" userId="S::tquill@clinicaloptions.com::b1dc6efb-2995-45e7-a306-57a2c67aa886" providerId="AD"/>
      </p:ext>
    </p:extLst>
  </p:cmAuthor>
  <p:cmAuthor id="11" name="Ryan Topping" initials="RT" lastIdx="1" clrIdx="10">
    <p:extLst>
      <p:ext uri="{19B8F6BF-5375-455C-9EA6-DF929625EA0E}">
        <p15:presenceInfo xmlns:p15="http://schemas.microsoft.com/office/powerpoint/2012/main" userId="Ryan Topping" providerId="None"/>
      </p:ext>
    </p:extLst>
  </p:cmAuthor>
  <p:cmAuthor id="5" name=" " initials="MAC" lastIdx="10" clrIdx="4"/>
  <p:cmAuthor id="12" name="Dussadee Royal" initials="DR" lastIdx="2" clrIdx="11">
    <p:extLst>
      <p:ext uri="{19B8F6BF-5375-455C-9EA6-DF929625EA0E}">
        <p15:presenceInfo xmlns:p15="http://schemas.microsoft.com/office/powerpoint/2012/main" userId="S::droyal@clinicaloptions.com::51beead8-6fa0-4b98-aeba-37044af35e17" providerId="AD"/>
      </p:ext>
    </p:extLst>
  </p:cmAuthor>
  <p:cmAuthor id="6" name="Andrew Bowser" initials="AB"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9CA04A-29F7-48B1-8962-CAD3EAF98126}" v="392" dt="2025-06-04T20:08:22.958"/>
    <p1510:client id="{9EEAAD4A-1886-4E14-987B-9FA27737351F}" v="7" dt="2025-06-04T18:01:43.253"/>
    <p1510:client id="{A6AB7273-87EE-4503-A3D3-5C7EDC177718}" v="27" dt="2025-06-04T20:19:29.1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078" autoAdjust="0"/>
  </p:normalViewPr>
  <p:slideViewPr>
    <p:cSldViewPr snapToGrid="0">
      <p:cViewPr varScale="1">
        <p:scale>
          <a:sx n="103" d="100"/>
          <a:sy n="103" d="100"/>
        </p:scale>
        <p:origin x="114" y="96"/>
      </p:cViewPr>
      <p:guideLst/>
    </p:cSldViewPr>
  </p:slideViewPr>
  <p:notesTextViewPr>
    <p:cViewPr>
      <p:scale>
        <a:sx n="1" d="1"/>
        <a:sy n="1" d="1"/>
      </p:scale>
      <p:origin x="0" y="0"/>
    </p:cViewPr>
  </p:notesTextViewPr>
  <p:sorterViewPr>
    <p:cViewPr>
      <p:scale>
        <a:sx n="100" d="100"/>
        <a:sy n="100" d="100"/>
      </p:scale>
      <p:origin x="0" y="-231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4A034-0579-47F9-B6DF-682E6DFFD09C}" type="datetimeFigureOut">
              <a:rPr lang="en-US" smtClean="0"/>
              <a:t>6/4/2025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88DBE-8FB8-49F7-A478-A52A085B60B0}" type="slidenum">
              <a:rPr lang="en-US" smtClean="0"/>
              <a:t>‹#›</a:t>
            </a:fld>
            <a:endParaRPr lang="en-US" dirty="0"/>
          </a:p>
        </p:txBody>
      </p:sp>
    </p:spTree>
    <p:extLst>
      <p:ext uri="{BB962C8B-B14F-4D97-AF65-F5344CB8AC3E}">
        <p14:creationId xmlns:p14="http://schemas.microsoft.com/office/powerpoint/2010/main" val="83723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ADT, androgen-deprivation therapy; ENZA, enzalutamide; mHSPC, metastatic hormone-sensitive prostate cancer; OS, overall survival.</a:t>
            </a:r>
          </a:p>
          <a:p>
            <a:endParaRPr lang="en-US" dirty="0"/>
          </a:p>
        </p:txBody>
      </p:sp>
      <p:sp>
        <p:nvSpPr>
          <p:cNvPr id="4" name="Slide Number Placeholder 3"/>
          <p:cNvSpPr>
            <a:spLocks noGrp="1"/>
          </p:cNvSpPr>
          <p:nvPr>
            <p:ph type="sldNum" sz="quarter" idx="5"/>
          </p:nvPr>
        </p:nvSpPr>
        <p:spPr/>
        <p:txBody>
          <a:bodyPr/>
          <a:lstStyle/>
          <a:p>
            <a:fld id="{1C788DBE-8FB8-49F7-A478-A52A085B60B0}" type="slidenum">
              <a:rPr lang="en-US" smtClean="0"/>
              <a:t>1</a:t>
            </a:fld>
            <a:endParaRPr lang="en-US" dirty="0"/>
          </a:p>
        </p:txBody>
      </p:sp>
    </p:spTree>
    <p:extLst>
      <p:ext uri="{BB962C8B-B14F-4D97-AF65-F5344CB8AC3E}">
        <p14:creationId xmlns:p14="http://schemas.microsoft.com/office/powerpoint/2010/main" val="3190276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PI3K, phosphatidylinositol 3-kinase</a:t>
            </a:r>
          </a:p>
        </p:txBody>
      </p:sp>
      <p:sp>
        <p:nvSpPr>
          <p:cNvPr id="4" name="Slide Number Placeholder 3"/>
          <p:cNvSpPr>
            <a:spLocks noGrp="1"/>
          </p:cNvSpPr>
          <p:nvPr>
            <p:ph type="sldNum" sz="quarter" idx="5"/>
          </p:nvPr>
        </p:nvSpPr>
        <p:spPr/>
        <p:txBody>
          <a:bodyPr/>
          <a:lstStyle/>
          <a:p>
            <a:fld id="{1C788DBE-8FB8-49F7-A478-A52A085B60B0}" type="slidenum">
              <a:rPr lang="en-US" smtClean="0"/>
              <a:t>3</a:t>
            </a:fld>
            <a:endParaRPr lang="en-US" dirty="0"/>
          </a:p>
        </p:txBody>
      </p:sp>
    </p:spTree>
    <p:extLst>
      <p:ext uri="{BB962C8B-B14F-4D97-AF65-F5344CB8AC3E}">
        <p14:creationId xmlns:p14="http://schemas.microsoft.com/office/powerpoint/2010/main" val="17328942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788DBE-8FB8-49F7-A478-A52A085B60B0}" type="slidenum">
              <a:rPr lang="en-US" smtClean="0"/>
              <a:t>4</a:t>
            </a:fld>
            <a:endParaRPr lang="en-US" dirty="0"/>
          </a:p>
        </p:txBody>
      </p:sp>
    </p:spTree>
    <p:extLst>
      <p:ext uri="{BB962C8B-B14F-4D97-AF65-F5344CB8AC3E}">
        <p14:creationId xmlns:p14="http://schemas.microsoft.com/office/powerpoint/2010/main" val="41829210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61A33-F4EF-661D-E6A5-507349F457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2966F3-FFAE-8F25-9E6C-1B251E39F3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54854E-83ED-96BA-3841-7400FFDF58D4}"/>
              </a:ext>
            </a:extLst>
          </p:cNvPr>
          <p:cNvSpPr>
            <a:spLocks noGrp="1"/>
          </p:cNvSpPr>
          <p:nvPr>
            <p:ph type="body" idx="1"/>
          </p:nvPr>
        </p:nvSpPr>
        <p:spPr/>
        <p:txBody>
          <a:bodyPr/>
          <a:lstStyle/>
          <a:p>
            <a:endParaRPr lang="en-US" i="1" dirty="0"/>
          </a:p>
        </p:txBody>
      </p:sp>
      <p:sp>
        <p:nvSpPr>
          <p:cNvPr id="4" name="Slide Number Placeholder 3">
            <a:extLst>
              <a:ext uri="{FF2B5EF4-FFF2-40B4-BE49-F238E27FC236}">
                <a16:creationId xmlns:a16="http://schemas.microsoft.com/office/drawing/2014/main" id="{86824A9E-B727-D9C6-AFCD-4191517F90A9}"/>
              </a:ext>
            </a:extLst>
          </p:cNvPr>
          <p:cNvSpPr>
            <a:spLocks noGrp="1"/>
          </p:cNvSpPr>
          <p:nvPr>
            <p:ph type="sldNum" sz="quarter" idx="5"/>
          </p:nvPr>
        </p:nvSpPr>
        <p:spPr/>
        <p:txBody>
          <a:bodyPr/>
          <a:lstStyle/>
          <a:p>
            <a:fld id="{1C788DBE-8FB8-49F7-A478-A52A085B60B0}" type="slidenum">
              <a:rPr lang="en-US" smtClean="0"/>
              <a:t>6</a:t>
            </a:fld>
            <a:endParaRPr lang="en-US" dirty="0"/>
          </a:p>
        </p:txBody>
      </p:sp>
    </p:spTree>
    <p:extLst>
      <p:ext uri="{BB962C8B-B14F-4D97-AF65-F5344CB8AC3E}">
        <p14:creationId xmlns:p14="http://schemas.microsoft.com/office/powerpoint/2010/main" val="625041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7A07B-6AC5-2307-3560-B66ED62042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D72382-D6FA-B5FD-B5C4-8F78182F15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8D24B7-8DBF-DB42-2574-691F19C0C9E8}"/>
              </a:ext>
            </a:extLst>
          </p:cNvPr>
          <p:cNvSpPr>
            <a:spLocks noGrp="1"/>
          </p:cNvSpPr>
          <p:nvPr>
            <p:ph type="body" idx="1"/>
          </p:nvPr>
        </p:nvSpPr>
        <p:spPr/>
        <p:txBody>
          <a:bodyPr/>
          <a:lstStyle/>
          <a:p>
            <a:endParaRPr lang="en-US" i="1" dirty="0"/>
          </a:p>
        </p:txBody>
      </p:sp>
      <p:sp>
        <p:nvSpPr>
          <p:cNvPr id="4" name="Slide Number Placeholder 3">
            <a:extLst>
              <a:ext uri="{FF2B5EF4-FFF2-40B4-BE49-F238E27FC236}">
                <a16:creationId xmlns:a16="http://schemas.microsoft.com/office/drawing/2014/main" id="{51F30C27-94E8-EF29-E0CC-688D3BC39652}"/>
              </a:ext>
            </a:extLst>
          </p:cNvPr>
          <p:cNvSpPr>
            <a:spLocks noGrp="1"/>
          </p:cNvSpPr>
          <p:nvPr>
            <p:ph type="sldNum" sz="quarter" idx="5"/>
          </p:nvPr>
        </p:nvSpPr>
        <p:spPr/>
        <p:txBody>
          <a:bodyPr/>
          <a:lstStyle/>
          <a:p>
            <a:fld id="{1C788DBE-8FB8-49F7-A478-A52A085B60B0}" type="slidenum">
              <a:rPr lang="en-US" smtClean="0"/>
              <a:t>7</a:t>
            </a:fld>
            <a:endParaRPr lang="en-US" dirty="0"/>
          </a:p>
        </p:txBody>
      </p:sp>
    </p:spTree>
    <p:extLst>
      <p:ext uri="{BB962C8B-B14F-4D97-AF65-F5344CB8AC3E}">
        <p14:creationId xmlns:p14="http://schemas.microsoft.com/office/powerpoint/2010/main" val="30713481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29CE7-1D29-5E0E-BC9C-7139DB4D2B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26A61F-F073-2F09-B3E5-D0560D0EC5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324FC7-EC13-3281-0228-EA24E46ED093}"/>
              </a:ext>
            </a:extLst>
          </p:cNvPr>
          <p:cNvSpPr>
            <a:spLocks noGrp="1"/>
          </p:cNvSpPr>
          <p:nvPr>
            <p:ph type="body" idx="1"/>
          </p:nvPr>
        </p:nvSpPr>
        <p:spPr/>
        <p:txBody>
          <a:bodyPr/>
          <a:lstStyle/>
          <a:p>
            <a:endParaRPr lang="en-US" i="1" dirty="0"/>
          </a:p>
        </p:txBody>
      </p:sp>
      <p:sp>
        <p:nvSpPr>
          <p:cNvPr id="4" name="Slide Number Placeholder 3">
            <a:extLst>
              <a:ext uri="{FF2B5EF4-FFF2-40B4-BE49-F238E27FC236}">
                <a16:creationId xmlns:a16="http://schemas.microsoft.com/office/drawing/2014/main" id="{7800F65E-5C0D-5C08-6BCB-36EA4EC50C76}"/>
              </a:ext>
            </a:extLst>
          </p:cNvPr>
          <p:cNvSpPr>
            <a:spLocks noGrp="1"/>
          </p:cNvSpPr>
          <p:nvPr>
            <p:ph type="sldNum" sz="quarter" idx="5"/>
          </p:nvPr>
        </p:nvSpPr>
        <p:spPr/>
        <p:txBody>
          <a:bodyPr/>
          <a:lstStyle/>
          <a:p>
            <a:fld id="{1C788DBE-8FB8-49F7-A478-A52A085B60B0}" type="slidenum">
              <a:rPr lang="en-US" smtClean="0"/>
              <a:t>8</a:t>
            </a:fld>
            <a:endParaRPr lang="en-US" dirty="0"/>
          </a:p>
        </p:txBody>
      </p:sp>
    </p:spTree>
    <p:extLst>
      <p:ext uri="{BB962C8B-B14F-4D97-AF65-F5344CB8AC3E}">
        <p14:creationId xmlns:p14="http://schemas.microsoft.com/office/powerpoint/2010/main" val="3906625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B6B84-52C1-BAC7-EA54-59C3FDA788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AD3E02-7C9A-50E2-A385-E492F82F46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432645-3794-4A8B-80F5-E69BCEC0905C}"/>
              </a:ext>
            </a:extLst>
          </p:cNvPr>
          <p:cNvSpPr>
            <a:spLocks noGrp="1"/>
          </p:cNvSpPr>
          <p:nvPr>
            <p:ph type="body" idx="1"/>
          </p:nvPr>
        </p:nvSpPr>
        <p:spPr/>
        <p:txBody>
          <a:bodyPr/>
          <a:lstStyle/>
          <a:p>
            <a:endParaRPr lang="en-US" i="1" dirty="0"/>
          </a:p>
        </p:txBody>
      </p:sp>
      <p:sp>
        <p:nvSpPr>
          <p:cNvPr id="4" name="Slide Number Placeholder 3">
            <a:extLst>
              <a:ext uri="{FF2B5EF4-FFF2-40B4-BE49-F238E27FC236}">
                <a16:creationId xmlns:a16="http://schemas.microsoft.com/office/drawing/2014/main" id="{553822E2-56C7-A835-A538-179FDD6A7DAF}"/>
              </a:ext>
            </a:extLst>
          </p:cNvPr>
          <p:cNvSpPr>
            <a:spLocks noGrp="1"/>
          </p:cNvSpPr>
          <p:nvPr>
            <p:ph type="sldNum" sz="quarter" idx="5"/>
          </p:nvPr>
        </p:nvSpPr>
        <p:spPr/>
        <p:txBody>
          <a:bodyPr/>
          <a:lstStyle/>
          <a:p>
            <a:fld id="{1C788DBE-8FB8-49F7-A478-A52A085B60B0}" type="slidenum">
              <a:rPr lang="en-US" smtClean="0"/>
              <a:t>9</a:t>
            </a:fld>
            <a:endParaRPr lang="en-US" dirty="0"/>
          </a:p>
        </p:txBody>
      </p:sp>
    </p:spTree>
    <p:extLst>
      <p:ext uri="{BB962C8B-B14F-4D97-AF65-F5344CB8AC3E}">
        <p14:creationId xmlns:p14="http://schemas.microsoft.com/office/powerpoint/2010/main" val="7789529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E5FF3-FE85-E1AD-FCFE-22010F4140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E571E9-C21C-0F99-E86A-69D1B91DD4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6DD31C-3A5C-C540-A747-C56020260149}"/>
              </a:ext>
            </a:extLst>
          </p:cNvPr>
          <p:cNvSpPr>
            <a:spLocks noGrp="1"/>
          </p:cNvSpPr>
          <p:nvPr>
            <p:ph type="body" idx="1"/>
          </p:nvPr>
        </p:nvSpPr>
        <p:spPr/>
        <p:txBody>
          <a:bodyPr/>
          <a:lstStyle/>
          <a:p>
            <a:endParaRPr lang="en-US" i="1" dirty="0"/>
          </a:p>
        </p:txBody>
      </p:sp>
      <p:sp>
        <p:nvSpPr>
          <p:cNvPr id="4" name="Slide Number Placeholder 3">
            <a:extLst>
              <a:ext uri="{FF2B5EF4-FFF2-40B4-BE49-F238E27FC236}">
                <a16:creationId xmlns:a16="http://schemas.microsoft.com/office/drawing/2014/main" id="{BD42059F-88C3-CA51-F485-6345E9317EC3}"/>
              </a:ext>
            </a:extLst>
          </p:cNvPr>
          <p:cNvSpPr>
            <a:spLocks noGrp="1"/>
          </p:cNvSpPr>
          <p:nvPr>
            <p:ph type="sldNum" sz="quarter" idx="5"/>
          </p:nvPr>
        </p:nvSpPr>
        <p:spPr/>
        <p:txBody>
          <a:bodyPr/>
          <a:lstStyle/>
          <a:p>
            <a:fld id="{1C788DBE-8FB8-49F7-A478-A52A085B60B0}" type="slidenum">
              <a:rPr lang="en-US" smtClean="0"/>
              <a:t>10</a:t>
            </a:fld>
            <a:endParaRPr lang="en-US" dirty="0"/>
          </a:p>
        </p:txBody>
      </p:sp>
    </p:spTree>
    <p:extLst>
      <p:ext uri="{BB962C8B-B14F-4D97-AF65-F5344CB8AC3E}">
        <p14:creationId xmlns:p14="http://schemas.microsoft.com/office/powerpoint/2010/main" val="27831542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1FEE6-F4CE-1955-E799-DF805B0D38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FEDD53-70F3-C79B-ABDE-1E87E7BD03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F70EF3-7270-A775-A3B6-2062AAF61E8A}"/>
              </a:ext>
            </a:extLst>
          </p:cNvPr>
          <p:cNvSpPr>
            <a:spLocks noGrp="1"/>
          </p:cNvSpPr>
          <p:nvPr>
            <p:ph type="body" idx="1"/>
          </p:nvPr>
        </p:nvSpPr>
        <p:spPr/>
        <p:txBody>
          <a:bodyPr/>
          <a:lstStyle/>
          <a:p>
            <a:r>
              <a:rPr lang="en-US" i="1" dirty="0"/>
              <a:t>ADT, androgen-deprivation therapy; ENZA, enzalutamide; mHSPC, metastatic hormone-sensitive prostate cancer; NR, not reached; PBO, placebo; rPFS, radiographic progression-free survival.</a:t>
            </a:r>
          </a:p>
        </p:txBody>
      </p:sp>
      <p:sp>
        <p:nvSpPr>
          <p:cNvPr id="4" name="Slide Number Placeholder 3">
            <a:extLst>
              <a:ext uri="{FF2B5EF4-FFF2-40B4-BE49-F238E27FC236}">
                <a16:creationId xmlns:a16="http://schemas.microsoft.com/office/drawing/2014/main" id="{C70372E0-D8C9-85DB-799F-F43F0257CE9C}"/>
              </a:ext>
            </a:extLst>
          </p:cNvPr>
          <p:cNvSpPr>
            <a:spLocks noGrp="1"/>
          </p:cNvSpPr>
          <p:nvPr>
            <p:ph type="sldNum" sz="quarter" idx="5"/>
          </p:nvPr>
        </p:nvSpPr>
        <p:spPr/>
        <p:txBody>
          <a:bodyPr/>
          <a:lstStyle/>
          <a:p>
            <a:fld id="{1C788DBE-8FB8-49F7-A478-A52A085B60B0}" type="slidenum">
              <a:rPr lang="en-US" smtClean="0"/>
              <a:t>11</a:t>
            </a:fld>
            <a:endParaRPr lang="en-US" dirty="0"/>
          </a:p>
        </p:txBody>
      </p:sp>
    </p:spTree>
    <p:extLst>
      <p:ext uri="{BB962C8B-B14F-4D97-AF65-F5344CB8AC3E}">
        <p14:creationId xmlns:p14="http://schemas.microsoft.com/office/powerpoint/2010/main" val="1960814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05B1E-FA2F-77E4-4DFB-9D2D7B1AB5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F3F502-CF42-46BC-2C43-DDA8BF54DC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08DD8E-C308-F39C-4FB6-DC720844C9C1}"/>
              </a:ext>
            </a:extLst>
          </p:cNvPr>
          <p:cNvSpPr>
            <a:spLocks noGrp="1"/>
          </p:cNvSpPr>
          <p:nvPr>
            <p:ph type="body" idx="1"/>
          </p:nvPr>
        </p:nvSpPr>
        <p:spPr/>
        <p:txBody>
          <a:bodyPr/>
          <a:lstStyle/>
          <a:p>
            <a:r>
              <a:rPr lang="en-US" i="1" dirty="0"/>
              <a:t>ADT, androgen-deprivation therapy; ENZA, enzalutamide; mHSPC, metastatic hormone-sensitive prostate cancer; NR, not reached; PBO, placebo; rPFS, radiographic progression-free survival.</a:t>
            </a:r>
          </a:p>
        </p:txBody>
      </p:sp>
      <p:sp>
        <p:nvSpPr>
          <p:cNvPr id="4" name="Slide Number Placeholder 3">
            <a:extLst>
              <a:ext uri="{FF2B5EF4-FFF2-40B4-BE49-F238E27FC236}">
                <a16:creationId xmlns:a16="http://schemas.microsoft.com/office/drawing/2014/main" id="{91E8225F-4B97-0317-0B53-525F6375F44D}"/>
              </a:ext>
            </a:extLst>
          </p:cNvPr>
          <p:cNvSpPr>
            <a:spLocks noGrp="1"/>
          </p:cNvSpPr>
          <p:nvPr>
            <p:ph type="sldNum" sz="quarter" idx="5"/>
          </p:nvPr>
        </p:nvSpPr>
        <p:spPr/>
        <p:txBody>
          <a:bodyPr/>
          <a:lstStyle/>
          <a:p>
            <a:fld id="{1C788DBE-8FB8-49F7-A478-A52A085B60B0}" type="slidenum">
              <a:rPr lang="en-US" smtClean="0"/>
              <a:t>12</a:t>
            </a:fld>
            <a:endParaRPr lang="en-US" dirty="0"/>
          </a:p>
        </p:txBody>
      </p:sp>
    </p:spTree>
    <p:extLst>
      <p:ext uri="{BB962C8B-B14F-4D97-AF65-F5344CB8AC3E}">
        <p14:creationId xmlns:p14="http://schemas.microsoft.com/office/powerpoint/2010/main" val="42896977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1A07B-65FE-EE07-6FF5-ACCB5ED1FA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FF37B1-D10F-236B-9C64-041A356893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80CE3C-45B9-B121-00B3-4CA072050DA8}"/>
              </a:ext>
            </a:extLst>
          </p:cNvPr>
          <p:cNvSpPr>
            <a:spLocks noGrp="1"/>
          </p:cNvSpPr>
          <p:nvPr>
            <p:ph type="body" idx="1"/>
          </p:nvPr>
        </p:nvSpPr>
        <p:spPr/>
        <p:txBody>
          <a:bodyPr/>
          <a:lstStyle/>
          <a:p>
            <a:r>
              <a:rPr lang="en-US" i="1" dirty="0"/>
              <a:t>ADT, androgen-deprivation therapy; ENZA, enzalutamide; mHSPC, metastatic hormone-sensitive prostate cancer; NR, not reached; PBO, placebo; rPFS, radiographic progression-free survival.</a:t>
            </a:r>
          </a:p>
        </p:txBody>
      </p:sp>
      <p:sp>
        <p:nvSpPr>
          <p:cNvPr id="4" name="Slide Number Placeholder 3">
            <a:extLst>
              <a:ext uri="{FF2B5EF4-FFF2-40B4-BE49-F238E27FC236}">
                <a16:creationId xmlns:a16="http://schemas.microsoft.com/office/drawing/2014/main" id="{A3461E67-5C39-2018-BBA3-FC2AD3CB5581}"/>
              </a:ext>
            </a:extLst>
          </p:cNvPr>
          <p:cNvSpPr>
            <a:spLocks noGrp="1"/>
          </p:cNvSpPr>
          <p:nvPr>
            <p:ph type="sldNum" sz="quarter" idx="5"/>
          </p:nvPr>
        </p:nvSpPr>
        <p:spPr/>
        <p:txBody>
          <a:bodyPr/>
          <a:lstStyle/>
          <a:p>
            <a:fld id="{1C788DBE-8FB8-49F7-A478-A52A085B60B0}" type="slidenum">
              <a:rPr lang="en-US" smtClean="0"/>
              <a:t>13</a:t>
            </a:fld>
            <a:endParaRPr lang="en-US" dirty="0"/>
          </a:p>
        </p:txBody>
      </p:sp>
    </p:spTree>
    <p:extLst>
      <p:ext uri="{BB962C8B-B14F-4D97-AF65-F5344CB8AC3E}">
        <p14:creationId xmlns:p14="http://schemas.microsoft.com/office/powerpoint/2010/main" val="19581675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14</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6751987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4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7890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9707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30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261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92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428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7826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9248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0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1999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36878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03723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7B9D5-ACF7-597F-FCD0-FA77C7D12AB0}"/>
            </a:ext>
          </a:extLst>
        </p:cNvPr>
        <p:cNvGrpSpPr/>
        <p:nvPr/>
      </p:nvGrpSpPr>
      <p:grpSpPr>
        <a:xfrm>
          <a:off x="0" y="0"/>
          <a:ext cx="0" cy="0"/>
          <a:chOff x="0" y="0"/>
          <a:chExt cx="0" cy="0"/>
        </a:xfrm>
      </p:grpSpPr>
      <p:sp>
        <p:nvSpPr>
          <p:cNvPr id="7171" name="Rectangle 15">
            <a:extLst>
              <a:ext uri="{FF2B5EF4-FFF2-40B4-BE49-F238E27FC236}">
                <a16:creationId xmlns:a16="http://schemas.microsoft.com/office/drawing/2014/main" id="{34158475-DAC9-4FEA-D52F-E7B54FAD8DA3}"/>
              </a:ext>
            </a:extLst>
          </p:cNvPr>
          <p:cNvSpPr>
            <a:spLocks noGrp="1" noChangeArrowheads="1"/>
          </p:cNvSpPr>
          <p:nvPr>
            <p:ph type="ctrTitle"/>
          </p:nvPr>
        </p:nvSpPr>
        <p:spPr/>
        <p:txBody>
          <a:bodyPr>
            <a:normAutofit/>
          </a:bodyPr>
          <a:lstStyle/>
          <a:p>
            <a:r>
              <a:rPr lang="en-US" altLang="en-US" sz="4000" dirty="0"/>
              <a:t>INAVO120: OS From Phase III Study of 1L Inavolisib/PBO + Palbociclib + Fulvestrant in </a:t>
            </a:r>
            <a:r>
              <a:rPr lang="en-US" altLang="en-US" sz="4000" i="1" dirty="0"/>
              <a:t>PIK3CA</a:t>
            </a:r>
            <a:r>
              <a:rPr lang="en-US" altLang="en-US" sz="4000" dirty="0"/>
              <a:t>-Mutated, HR+/HER2-, Endocrine-Resistant Advanced Breast Cancer</a:t>
            </a:r>
          </a:p>
        </p:txBody>
      </p:sp>
      <p:sp>
        <p:nvSpPr>
          <p:cNvPr id="9" name="Text Box 21">
            <a:extLst>
              <a:ext uri="{FF2B5EF4-FFF2-40B4-BE49-F238E27FC236}">
                <a16:creationId xmlns:a16="http://schemas.microsoft.com/office/drawing/2014/main" id="{8D68C0E3-7208-658B-5821-CA702A8657EB}"/>
              </a:ext>
            </a:extLst>
          </p:cNvPr>
          <p:cNvSpPr txBox="1">
            <a:spLocks noChangeArrowheads="1"/>
          </p:cNvSpPr>
          <p:nvPr/>
        </p:nvSpPr>
        <p:spPr bwMode="auto">
          <a:xfrm>
            <a:off x="423864" y="6066582"/>
            <a:ext cx="632585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AstraZeneca; Daiichi Sankyo, Inc.; Gilead Sciences, Inc.; Lilly;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Novartis Pharmaceuticals Corporation; and Stemline Therapeutics, Inc.</a:t>
            </a:r>
          </a:p>
        </p:txBody>
      </p:sp>
      <p:sp>
        <p:nvSpPr>
          <p:cNvPr id="8" name="Rectangle 14">
            <a:extLst>
              <a:ext uri="{FF2B5EF4-FFF2-40B4-BE49-F238E27FC236}">
                <a16:creationId xmlns:a16="http://schemas.microsoft.com/office/drawing/2014/main" id="{D5D01304-F1EA-10F6-5C0A-226049B50941}"/>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ASCO Annual Meeting 2025, May 30 - June 3, 2025</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FEFC4F81-174A-DC03-4864-92C0B514A85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34404632-E312-2617-CF6D-868448F98D8F}"/>
              </a:ext>
            </a:extLst>
          </p:cNvPr>
          <p:cNvSpPr txBox="1">
            <a:spLocks noChangeArrowheads="1"/>
          </p:cNvSpPr>
          <p:nvPr/>
        </p:nvSpPr>
        <p:spPr bwMode="auto">
          <a:xfrm>
            <a:off x="437991" y="580157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extLst>
      <p:ext uri="{BB962C8B-B14F-4D97-AF65-F5344CB8AC3E}">
        <p14:creationId xmlns:p14="http://schemas.microsoft.com/office/powerpoint/2010/main" val="3819220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INAVO120: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0877529" cy="3963926"/>
          </a:xfrm>
        </p:spPr>
        <p:txBody>
          <a:bodyPr/>
          <a:lstStyle/>
          <a:p>
            <a:pPr>
              <a:spcBef>
                <a:spcPts val="600"/>
              </a:spcBef>
              <a:spcAft>
                <a:spcPts val="600"/>
              </a:spcAft>
            </a:pPr>
            <a:r>
              <a:rPr lang="en-US" altLang="en-US" sz="2000" dirty="0"/>
              <a:t>Approximately 40% of patients with HR+/HER2- advanced breast cancer harbor</a:t>
            </a:r>
            <a:r>
              <a:rPr lang="en-US" altLang="en-US" sz="2000" i="1" dirty="0"/>
              <a:t> PIK3CA</a:t>
            </a:r>
            <a:r>
              <a:rPr lang="en-US" altLang="en-US" sz="2000" dirty="0"/>
              <a:t> mutations; these are associated with a poor prognosis and diminished response to PI3K inhibitors</a:t>
            </a:r>
            <a:r>
              <a:rPr lang="en-US" altLang="en-US" sz="2000" baseline="30000" dirty="0"/>
              <a:t>1-7</a:t>
            </a:r>
            <a:endParaRPr lang="en-US" altLang="en-US" sz="2000" i="1" dirty="0"/>
          </a:p>
          <a:p>
            <a:pPr>
              <a:spcBef>
                <a:spcPts val="600"/>
              </a:spcBef>
              <a:spcAft>
                <a:spcPts val="600"/>
              </a:spcAft>
            </a:pPr>
            <a:r>
              <a:rPr lang="en-US" altLang="en-US" sz="2000" dirty="0"/>
              <a:t>Targeting ER, CDK4/6, and PI3K pathways simultaneously can improve treatment response and delay resistance, as shown in preclinical studies; however, agent combinations have been limited by toxicity</a:t>
            </a:r>
            <a:r>
              <a:rPr lang="en-US" altLang="en-US" sz="2000" baseline="30000" dirty="0"/>
              <a:t>8-14</a:t>
            </a:r>
            <a:endParaRPr lang="en-US" altLang="en-US" sz="2000" dirty="0"/>
          </a:p>
          <a:p>
            <a:pPr>
              <a:spcBef>
                <a:spcPts val="600"/>
              </a:spcBef>
              <a:spcAft>
                <a:spcPts val="600"/>
              </a:spcAft>
            </a:pPr>
            <a:r>
              <a:rPr lang="en-US" altLang="en-US" sz="2000" dirty="0"/>
              <a:t>Inavolisib, a selective oral PI3K</a:t>
            </a:r>
            <a:r>
              <a:rPr lang="el-GR" altLang="en-US" sz="2000" dirty="0"/>
              <a:t>α</a:t>
            </a:r>
            <a:r>
              <a:rPr lang="en-US" altLang="en-US" sz="2000" dirty="0"/>
              <a:t> inhibitor, stimulates mutated p110</a:t>
            </a:r>
            <a:r>
              <a:rPr lang="el-GR" altLang="en-US" sz="2000" dirty="0"/>
              <a:t>α</a:t>
            </a:r>
            <a:r>
              <a:rPr lang="en-US" altLang="en-US" sz="2000" dirty="0"/>
              <a:t> degradation, which could improve tolerability and make drug combinations more feasible</a:t>
            </a:r>
            <a:r>
              <a:rPr lang="en-US" altLang="en-US" sz="2000" baseline="30000" dirty="0"/>
              <a:t>11,15-17</a:t>
            </a:r>
            <a:endParaRPr lang="en-US" altLang="en-US" sz="2000" dirty="0"/>
          </a:p>
          <a:p>
            <a:pPr>
              <a:spcBef>
                <a:spcPts val="600"/>
              </a:spcBef>
              <a:spcAft>
                <a:spcPts val="600"/>
              </a:spcAft>
            </a:pPr>
            <a:r>
              <a:rPr lang="en-US" altLang="en-US" sz="2000" dirty="0"/>
              <a:t>Primary analysis of phase III INAVO120 reported a statistically significant improvement in PFS with inavolisib vs PBO (both combined with palbociclib + fulvestrant) for patients with </a:t>
            </a:r>
            <a:r>
              <a:rPr lang="en-US" altLang="en-US" sz="2000" i="1" dirty="0"/>
              <a:t>PIK3CA</a:t>
            </a:r>
            <a:r>
              <a:rPr lang="en-US" altLang="en-US" sz="2000" dirty="0"/>
              <a:t>-mutated, HR+/HER2-, endocrine-resistant advanced breast cancer</a:t>
            </a:r>
            <a:r>
              <a:rPr lang="en-US" altLang="en-US" sz="2000" baseline="30000" dirty="0"/>
              <a:t>18</a:t>
            </a:r>
            <a:endParaRPr lang="en-US" altLang="en-US" sz="2000" dirty="0"/>
          </a:p>
          <a:p>
            <a:pPr lvl="1">
              <a:spcBef>
                <a:spcPts val="600"/>
              </a:spcBef>
              <a:spcAft>
                <a:spcPts val="600"/>
              </a:spcAft>
            </a:pPr>
            <a:r>
              <a:rPr lang="en-US" altLang="en-US" sz="1800" dirty="0"/>
              <a:t>Median PFS: 15.0 mo vs 7.3 mo (hazard ratio: 0.43; </a:t>
            </a:r>
            <a:r>
              <a:rPr lang="en-US" altLang="en-US" sz="1800" i="1" dirty="0"/>
              <a:t>P</a:t>
            </a:r>
            <a:r>
              <a:rPr lang="en-US" altLang="en-US" sz="1800" dirty="0"/>
              <a:t> &lt;.0001); ORR: 58.4% vs 25.0%</a:t>
            </a:r>
          </a:p>
          <a:p>
            <a:pPr>
              <a:spcBef>
                <a:spcPts val="600"/>
              </a:spcBef>
              <a:spcAft>
                <a:spcPts val="600"/>
              </a:spcAft>
            </a:pPr>
            <a:r>
              <a:rPr lang="en-US" altLang="en-US" sz="2000" dirty="0"/>
              <a:t>Current analysis reports the final OS and updated PFS and safety results of INAVO120</a:t>
            </a:r>
            <a:r>
              <a:rPr lang="en-US" altLang="en-US" sz="2000" baseline="30000" dirty="0"/>
              <a:t>19,20</a:t>
            </a:r>
            <a:endParaRPr lang="en-US" altLang="en-US" sz="20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5600910"/>
            <a:ext cx="8503418"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5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Anderson. Int J Breast Cancer. 2020;2020:3759179. 2. Miller. JCO. 2011;29:4452. 3. LoRusso. JCO. 2016;34:3803. 4. Martínez-Sáez. Breast Cancer Res. 2020;22:45. 5. Fillbrunn. BMC Cancer. 2022;22:1002. 6. Hanker. Cancer Cell. 2020;37:496. 7. Zardavas. JCO. 2018;36:981. 8. Presti. Cancers (Basel). 2019;11:1242. 9. Herrera-Abreu. Cancer Res. 2016;76:2301. 10. Vora. Cancer Cell. 2014;26:136. 11. Song. Cancer Discov. 2022;12:204. 12. Juric. SABCS 2015. Abstr P3-14-01. 13. Tolaney. Clin Cancer Res. 2021;27:418. 14. Pascual. Cancer Discov. 2021;11:92. 15. Edgar. SABCS 2019. Abstr P3-11-23</a:t>
            </a:r>
            <a:r>
              <a:rPr lang="en-US" altLang="en-US" sz="1050" dirty="0">
                <a:solidFill>
                  <a:srgbClr val="455560"/>
                </a:solidFill>
                <a:latin typeface="Calibri" panose="020F0502020204030204" pitchFamily="34" charset="0"/>
                <a:cs typeface="Arial" panose="020B0604020202020204" pitchFamily="34" charset="0"/>
              </a:rPr>
              <a:t>.</a:t>
            </a:r>
            <a:r>
              <a:rPr kumimoji="0" lang="en-US" altLang="en-US" sz="105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br>
              <a:rPr kumimoji="0" lang="en-US" altLang="en-US" sz="105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05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16. Hanan. J Med Chem. 2022;65:16589. 17. Jhaveri. JCO. 2024;20:3947. 18. Turner. NEJM. 2024;391:1584. 19. Turner. ASCO 2025. Abstr 1003. </a:t>
            </a:r>
            <a:br>
              <a:rPr kumimoji="0" lang="en-US" altLang="en-US" sz="105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05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20. Jhaveri. NEJM. 2025;</a:t>
            </a:r>
            <a:r>
              <a:rPr lang="en-US" altLang="en-US" sz="1050" dirty="0">
                <a:solidFill>
                  <a:srgbClr val="455560"/>
                </a:solidFill>
                <a:latin typeface="Calibri" panose="020F0502020204030204" pitchFamily="34" charset="0"/>
                <a:cs typeface="Arial" panose="020B0604020202020204" pitchFamily="34" charset="0"/>
              </a:rPr>
              <a:t>[Epub]</a:t>
            </a:r>
            <a:r>
              <a:rPr kumimoji="0" lang="en-US" altLang="en-US" sz="105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513047"/>
            <a:ext cx="10877529" cy="664010"/>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400" b="0" kern="0" dirty="0"/>
              <a:t>International, double-blind, randomized phase III trial</a:t>
            </a: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dirty="0"/>
              <a:t>INAVO120: </a:t>
            </a:r>
            <a:r>
              <a:rPr lang="en-US" altLang="en-US" dirty="0"/>
              <a:t>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783785" y="2724621"/>
            <a:ext cx="3814926"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Adults with </a:t>
            </a:r>
            <a:r>
              <a:rPr kumimoji="0" lang="en-GB" altLang="en-US" sz="1600" i="1"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PIK3CA</a:t>
            </a: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-mutated, HR+/HER2- advanced breast cancer confirmed with central or local ctDNA or local tissue; measurable disease per RECIST v1.1; </a:t>
            </a:r>
            <a:b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b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PD during/within 12 mo of completing adjuvant ET; no prior therapy for advanced breast cancer; fasting glucose &lt;126 mg/dL and </a:t>
            </a:r>
            <a:r>
              <a:rPr kumimoji="0" lang="en-GB" altLang="en-US" sz="1600" i="0" u="none" strike="noStrike" kern="1200" cap="none" spc="0" normalizeH="0" noProof="0" dirty="0">
                <a:ln>
                  <a:noFill/>
                </a:ln>
                <a:solidFill>
                  <a:srgbClr val="000000"/>
                </a:solidFill>
                <a:effectLst/>
                <a:uLnTx/>
                <a:uFillTx/>
                <a:latin typeface="Calibri" panose="020F0502020204030204" pitchFamily="34" charset="0"/>
                <a:cs typeface="Arial" panose="020B0604020202020204" pitchFamily="34" charset="0"/>
              </a:rPr>
              <a:t>A1C</a:t>
            </a: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 &lt;6.0%; </a:t>
            </a:r>
            <a:r>
              <a:rPr lang="en-US" sz="1600" b="0" dirty="0">
                <a:solidFill>
                  <a:schemeClr val="bg1"/>
                </a:solidFill>
                <a:latin typeface="Calibri" panose="020F0502020204030204" pitchFamily="34" charset="0"/>
              </a:rPr>
              <a:t>ECOG PS 0/1</a:t>
            </a:r>
            <a:endPar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(N = </a:t>
            </a:r>
            <a:r>
              <a:rPr lang="en-GB" altLang="en-US" sz="1600" dirty="0">
                <a:solidFill>
                  <a:srgbClr val="000000"/>
                </a:solidFill>
                <a:latin typeface="Calibri" panose="020F0502020204030204" pitchFamily="34" charset="0"/>
                <a:cs typeface="Arial" panose="020B0604020202020204" pitchFamily="34" charset="0"/>
              </a:rPr>
              <a:t>325</a:t>
            </a:r>
            <a:r>
              <a:rPr kumimoji="0" lang="en-GB"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a:t>
            </a:r>
            <a:endParaRPr kumimoji="0" lang="en-US" altLang="en-US" sz="16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p:txBody>
      </p:sp>
      <p:sp>
        <p:nvSpPr>
          <p:cNvPr id="19461" name="Rectangle 46">
            <a:extLst>
              <a:ext uri="{FF2B5EF4-FFF2-40B4-BE49-F238E27FC236}">
                <a16:creationId xmlns:a16="http://schemas.microsoft.com/office/drawing/2014/main" id="{937A8B82-B1A2-4F68-B7FF-D7788F4B7C74}"/>
              </a:ext>
            </a:extLst>
          </p:cNvPr>
          <p:cNvSpPr>
            <a:spLocks noChangeArrowheads="1"/>
          </p:cNvSpPr>
          <p:nvPr/>
        </p:nvSpPr>
        <p:spPr bwMode="auto">
          <a:xfrm>
            <a:off x="9981246" y="3555618"/>
            <a:ext cx="12739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PD or toxicity</a:t>
            </a:r>
          </a:p>
        </p:txBody>
      </p:sp>
      <p:grpSp>
        <p:nvGrpSpPr>
          <p:cNvPr id="11" name="Group 10">
            <a:extLst>
              <a:ext uri="{FF2B5EF4-FFF2-40B4-BE49-F238E27FC236}">
                <a16:creationId xmlns:a16="http://schemas.microsoft.com/office/drawing/2014/main" id="{336B9F11-2835-5BCF-EE09-8747F8CCB756}"/>
              </a:ext>
            </a:extLst>
          </p:cNvPr>
          <p:cNvGrpSpPr/>
          <p:nvPr/>
        </p:nvGrpSpPr>
        <p:grpSpPr>
          <a:xfrm>
            <a:off x="5342570" y="2518520"/>
            <a:ext cx="4051175" cy="2720526"/>
            <a:chOff x="5163460" y="2518520"/>
            <a:chExt cx="4051175" cy="2720526"/>
          </a:xfrm>
        </p:grpSpPr>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5163460" y="2518520"/>
              <a:ext cx="4051175" cy="127551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Inavolisib 9</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mg PO QD </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b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t>
              </a:r>
              <a:r>
                <a:rPr lang="en-US" altLang="en-US" sz="1800" b="1" dirty="0">
                  <a:solidFill>
                    <a:srgbClr val="FFFFFF"/>
                  </a:solidFill>
                  <a:latin typeface="Calibri" panose="020F0502020204030204" pitchFamily="34" charset="0"/>
                  <a:cs typeface="Arial" panose="020B0604020202020204" pitchFamily="34" charset="0"/>
                </a:rPr>
                <a:t>albociclib </a:t>
              </a:r>
              <a:r>
                <a:rPr lang="en-US" altLang="en-US" sz="1800" dirty="0">
                  <a:solidFill>
                    <a:srgbClr val="FFFFFF"/>
                  </a:solidFill>
                  <a:latin typeface="Calibri" panose="020F0502020204030204" pitchFamily="34" charset="0"/>
                  <a:cs typeface="Arial" panose="020B0604020202020204" pitchFamily="34" charset="0"/>
                </a:rPr>
                <a:t>125 mg PO QD D1-21 +</a:t>
              </a:r>
              <a:br>
                <a:rPr lang="en-US" altLang="en-US" sz="1800" dirty="0">
                  <a:solidFill>
                    <a:srgbClr val="FFFFFF"/>
                  </a:solidFill>
                  <a:latin typeface="Calibri" panose="020F0502020204030204" pitchFamily="34" charset="0"/>
                  <a:cs typeface="Arial" panose="020B0604020202020204" pitchFamily="34" charset="0"/>
                </a:rPr>
              </a:br>
              <a:r>
                <a:rPr lang="en-US" altLang="en-US" sz="1800" b="1" dirty="0">
                  <a:solidFill>
                    <a:srgbClr val="FFFFFF"/>
                  </a:solidFill>
                  <a:latin typeface="Calibri" panose="020F0502020204030204" pitchFamily="34" charset="0"/>
                  <a:cs typeface="Arial" panose="020B0604020202020204" pitchFamily="34" charset="0"/>
                </a:rPr>
                <a:t>Fulvestrant</a:t>
              </a:r>
              <a:r>
                <a:rPr lang="en-US" altLang="en-US" sz="1800" dirty="0">
                  <a:solidFill>
                    <a:srgbClr val="FFFFFF"/>
                  </a:solidFill>
                  <a:latin typeface="Calibri" panose="020F0502020204030204" pitchFamily="34" charset="0"/>
                  <a:cs typeface="Arial" panose="020B0604020202020204" pitchFamily="34" charset="0"/>
                </a:rPr>
                <a:t> 500 mg C1D1/D15 and Q4W</a:t>
              </a:r>
              <a:b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161)</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5163460" y="3962033"/>
              <a:ext cx="4051175" cy="1277013"/>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 </a:t>
              </a: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PO QD </a:t>
              </a: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b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t>
              </a:r>
              <a:r>
                <a:rPr lang="en-US" altLang="en-US" sz="1800" b="1" dirty="0">
                  <a:solidFill>
                    <a:srgbClr val="FFFFFF"/>
                  </a:solidFill>
                  <a:latin typeface="Calibri" panose="020F0502020204030204" pitchFamily="34" charset="0"/>
                  <a:cs typeface="Arial" panose="020B0604020202020204" pitchFamily="34" charset="0"/>
                </a:rPr>
                <a:t>albociclib </a:t>
              </a:r>
              <a:r>
                <a:rPr lang="en-US" altLang="en-US" sz="1800" dirty="0">
                  <a:solidFill>
                    <a:srgbClr val="FFFFFF"/>
                  </a:solidFill>
                  <a:latin typeface="Calibri" panose="020F0502020204030204" pitchFamily="34" charset="0"/>
                  <a:cs typeface="Arial" panose="020B0604020202020204" pitchFamily="34" charset="0"/>
                </a:rPr>
                <a:t>125 mg PO QD D1-21 +</a:t>
              </a:r>
              <a:br>
                <a:rPr lang="en-US" altLang="en-US" sz="1800" dirty="0">
                  <a:solidFill>
                    <a:srgbClr val="FFFFFF"/>
                  </a:solidFill>
                  <a:latin typeface="Calibri" panose="020F0502020204030204" pitchFamily="34" charset="0"/>
                  <a:cs typeface="Arial" panose="020B0604020202020204" pitchFamily="34" charset="0"/>
                </a:rPr>
              </a:br>
              <a:r>
                <a:rPr lang="en-US" altLang="en-US" sz="1800" b="1" dirty="0">
                  <a:solidFill>
                    <a:srgbClr val="FFFFFF"/>
                  </a:solidFill>
                  <a:latin typeface="Calibri" panose="020F0502020204030204" pitchFamily="34" charset="0"/>
                  <a:cs typeface="Arial" panose="020B0604020202020204" pitchFamily="34" charset="0"/>
                </a:rPr>
                <a:t>Fulvestrant</a:t>
              </a:r>
              <a:r>
                <a:rPr lang="en-US" altLang="en-US" sz="1800" dirty="0">
                  <a:solidFill>
                    <a:srgbClr val="FFFFFF"/>
                  </a:solidFill>
                  <a:latin typeface="Calibri" panose="020F0502020204030204" pitchFamily="34" charset="0"/>
                  <a:cs typeface="Arial" panose="020B0604020202020204" pitchFamily="34" charset="0"/>
                </a:rPr>
                <a:t> 500 mg C1D1/D15 and Q4W</a:t>
              </a:r>
              <a:b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164)</a:t>
              </a:r>
            </a:p>
          </p:txBody>
        </p:sp>
      </p:gr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9501821" y="3878783"/>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0" name="Group 9">
            <a:extLst>
              <a:ext uri="{FF2B5EF4-FFF2-40B4-BE49-F238E27FC236}">
                <a16:creationId xmlns:a16="http://schemas.microsoft.com/office/drawing/2014/main" id="{121246CA-2293-A052-E48D-4754E03827FB}"/>
              </a:ext>
            </a:extLst>
          </p:cNvPr>
          <p:cNvGrpSpPr/>
          <p:nvPr/>
        </p:nvGrpSpPr>
        <p:grpSpPr>
          <a:xfrm>
            <a:off x="4605971" y="3403327"/>
            <a:ext cx="622300" cy="950913"/>
            <a:chOff x="4426861" y="3443198"/>
            <a:chExt cx="622300" cy="950913"/>
          </a:xfrm>
        </p:grpSpPr>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4426861" y="4043274"/>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4426861" y="3443198"/>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2" name="Text Box 11">
            <a:extLst>
              <a:ext uri="{FF2B5EF4-FFF2-40B4-BE49-F238E27FC236}">
                <a16:creationId xmlns:a16="http://schemas.microsoft.com/office/drawing/2014/main" id="{59013EB0-FA0F-240F-DDA2-BF92CE92F5A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Turner. ASCO 2025. Abstr 1003. Jhaveri. NEJM. 2025;[Epub].</a:t>
            </a:r>
          </a:p>
        </p:txBody>
      </p:sp>
      <p:sp>
        <p:nvSpPr>
          <p:cNvPr id="4" name="Line 52">
            <a:extLst>
              <a:ext uri="{FF2B5EF4-FFF2-40B4-BE49-F238E27FC236}">
                <a16:creationId xmlns:a16="http://schemas.microsoft.com/office/drawing/2014/main" id="{6D1F8139-6E55-870F-740D-0EFACA44AB4E}"/>
              </a:ext>
            </a:extLst>
          </p:cNvPr>
          <p:cNvSpPr>
            <a:spLocks noChangeShapeType="1"/>
          </p:cNvSpPr>
          <p:nvPr/>
        </p:nvSpPr>
        <p:spPr bwMode="auto">
          <a:xfrm>
            <a:off x="4860558" y="2498795"/>
            <a:ext cx="3671" cy="930206"/>
          </a:xfrm>
          <a:prstGeom prst="line">
            <a:avLst/>
          </a:prstGeom>
          <a:noFill/>
          <a:ln w="28575">
            <a:solidFill>
              <a:schemeClr val="bg1"/>
            </a:solidFill>
            <a:prstDash val="sys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4E7663B2-0ADD-963A-A6BC-61793C3EB73A}"/>
              </a:ext>
            </a:extLst>
          </p:cNvPr>
          <p:cNvSpPr txBox="1"/>
          <p:nvPr/>
        </p:nvSpPr>
        <p:spPr bwMode="auto">
          <a:xfrm>
            <a:off x="2087385" y="1988845"/>
            <a:ext cx="55463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visceral disease (yes vs no), endocrine resistance (primary vs secondary), region (North America/Western Europe vs Asia vs other) </a:t>
            </a:r>
          </a:p>
        </p:txBody>
      </p:sp>
      <p:sp>
        <p:nvSpPr>
          <p:cNvPr id="9" name="Rectangle 3">
            <a:extLst>
              <a:ext uri="{FF2B5EF4-FFF2-40B4-BE49-F238E27FC236}">
                <a16:creationId xmlns:a16="http://schemas.microsoft.com/office/drawing/2014/main" id="{3D1CE1E5-8AB5-3FA9-69ED-0C2B98ADC6C9}"/>
              </a:ext>
            </a:extLst>
          </p:cNvPr>
          <p:cNvSpPr txBox="1">
            <a:spLocks noChangeArrowheads="1"/>
          </p:cNvSpPr>
          <p:nvPr/>
        </p:nvSpPr>
        <p:spPr>
          <a:xfrm>
            <a:off x="604675" y="5344952"/>
            <a:ext cx="10877529" cy="990387"/>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altLang="en-US" sz="24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PFS by INV</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Key secondary endpoints: </a:t>
            </a:r>
            <a:r>
              <a:rPr kumimoji="0" lang="en-US" altLang="en-US" sz="240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 </a:t>
            </a:r>
            <a:r>
              <a:rPr lang="en-US" altLang="en-US" sz="2400" kern="0" dirty="0">
                <a:solidFill>
                  <a:srgbClr val="000000"/>
                </a:solidFill>
              </a:rPr>
              <a:t>ORR, BOR, CBR, and DoR by INV; PROs</a:t>
            </a: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8" name="Rectangle 46">
            <a:extLst>
              <a:ext uri="{FF2B5EF4-FFF2-40B4-BE49-F238E27FC236}">
                <a16:creationId xmlns:a16="http://schemas.microsoft.com/office/drawing/2014/main" id="{9CC6B4B2-F024-9853-18A3-CEE8057100EE}"/>
              </a:ext>
            </a:extLst>
          </p:cNvPr>
          <p:cNvSpPr>
            <a:spLocks noChangeArrowheads="1"/>
          </p:cNvSpPr>
          <p:nvPr/>
        </p:nvSpPr>
        <p:spPr bwMode="auto">
          <a:xfrm>
            <a:off x="5342570" y="5291434"/>
            <a:ext cx="44309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Enrollment: January 2020 to September 2023</a:t>
            </a:r>
          </a:p>
          <a:p>
            <a:pPr marL="0" marR="0" lvl="0" indent="0" defTabSz="914400" rtl="0" eaLnBrk="0" fontAlgn="base" latinLnBrk="0" hangingPunct="0">
              <a:lnSpc>
                <a:spcPct val="100000"/>
              </a:lnSpc>
              <a:spcBef>
                <a:spcPct val="0"/>
              </a:spcBef>
              <a:spcAft>
                <a:spcPct val="0"/>
              </a:spcAft>
              <a:buClrTx/>
              <a:buSzTx/>
              <a:buFontTx/>
              <a:buNone/>
              <a:tabLst/>
              <a:defRPr/>
            </a:pPr>
            <a:r>
              <a:rPr lang="en-US" altLang="en-US" sz="1400" dirty="0">
                <a:solidFill>
                  <a:srgbClr val="000000"/>
                </a:solidFill>
                <a:latin typeface="Calibri" panose="020F0502020204030204" pitchFamily="34" charset="0"/>
                <a:cs typeface="Arial" panose="020B0604020202020204" pitchFamily="34" charset="0"/>
              </a:rPr>
              <a:t>Data cutoff: November 15, 2024</a:t>
            </a:r>
            <a:endParaRPr kumimoji="0" lang="en-US" altLang="en-US" sz="140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2CAC5-6400-FB9F-FD37-500A514B4F29}"/>
              </a:ext>
            </a:extLst>
          </p:cNvPr>
          <p:cNvSpPr>
            <a:spLocks noGrp="1"/>
          </p:cNvSpPr>
          <p:nvPr>
            <p:ph type="title"/>
          </p:nvPr>
        </p:nvSpPr>
        <p:spPr/>
        <p:txBody>
          <a:bodyPr/>
          <a:lstStyle/>
          <a:p>
            <a:r>
              <a:rPr lang="en-US" dirty="0"/>
              <a:t>INAVO120: Updated PFS</a:t>
            </a:r>
          </a:p>
        </p:txBody>
      </p:sp>
      <p:sp>
        <p:nvSpPr>
          <p:cNvPr id="3" name="Text Box 11">
            <a:extLst>
              <a:ext uri="{FF2B5EF4-FFF2-40B4-BE49-F238E27FC236}">
                <a16:creationId xmlns:a16="http://schemas.microsoft.com/office/drawing/2014/main" id="{F5F5D715-F9E0-8AC0-C18F-CA9143BCAB4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Turner. ASCO 2025. Abstr 1003. Jhaveri. NEJM. 2025;</a:t>
            </a:r>
            <a:r>
              <a:rPr lang="en-US" altLang="en-US" sz="1200" dirty="0">
                <a:solidFill>
                  <a:srgbClr val="455560"/>
                </a:solidFill>
                <a:latin typeface="Calibri" panose="020F0502020204030204" pitchFamily="34" charset="0"/>
                <a:cs typeface="Arial" panose="020B0604020202020204" pitchFamily="34" charset="0"/>
              </a:rPr>
              <a:t>[Epub]</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t>
            </a:r>
          </a:p>
        </p:txBody>
      </p:sp>
      <p:grpSp>
        <p:nvGrpSpPr>
          <p:cNvPr id="4" name="Group 3">
            <a:extLst>
              <a:ext uri="{FF2B5EF4-FFF2-40B4-BE49-F238E27FC236}">
                <a16:creationId xmlns:a16="http://schemas.microsoft.com/office/drawing/2014/main" id="{28C06008-6C90-0035-D9FE-F9222AD62207}"/>
              </a:ext>
            </a:extLst>
          </p:cNvPr>
          <p:cNvGrpSpPr/>
          <p:nvPr/>
        </p:nvGrpSpPr>
        <p:grpSpPr>
          <a:xfrm>
            <a:off x="2231643" y="1820742"/>
            <a:ext cx="535724" cy="3203856"/>
            <a:chOff x="2231643" y="1820742"/>
            <a:chExt cx="535724" cy="3203856"/>
          </a:xfrm>
        </p:grpSpPr>
        <p:sp>
          <p:nvSpPr>
            <p:cNvPr id="5" name="TextBox 4">
              <a:extLst>
                <a:ext uri="{FF2B5EF4-FFF2-40B4-BE49-F238E27FC236}">
                  <a16:creationId xmlns:a16="http://schemas.microsoft.com/office/drawing/2014/main" id="{EF579E84-974D-498F-140B-F5617C59D864}"/>
                </a:ext>
              </a:extLst>
            </p:cNvPr>
            <p:cNvSpPr txBox="1"/>
            <p:nvPr/>
          </p:nvSpPr>
          <p:spPr bwMode="auto">
            <a:xfrm>
              <a:off x="2231643" y="182074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 name="TextBox 5">
              <a:extLst>
                <a:ext uri="{FF2B5EF4-FFF2-40B4-BE49-F238E27FC236}">
                  <a16:creationId xmlns:a16="http://schemas.microsoft.com/office/drawing/2014/main" id="{DF2E0C74-E237-1542-0A0A-CA3835C30902}"/>
                </a:ext>
              </a:extLst>
            </p:cNvPr>
            <p:cNvSpPr txBox="1"/>
            <p:nvPr/>
          </p:nvSpPr>
          <p:spPr bwMode="auto">
            <a:xfrm>
              <a:off x="2348663" y="252937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sp>
          <p:nvSpPr>
            <p:cNvPr id="7" name="TextBox 6">
              <a:extLst>
                <a:ext uri="{FF2B5EF4-FFF2-40B4-BE49-F238E27FC236}">
                  <a16:creationId xmlns:a16="http://schemas.microsoft.com/office/drawing/2014/main" id="{F05E7E0E-9B88-0554-6645-13424EB11A68}"/>
                </a:ext>
              </a:extLst>
            </p:cNvPr>
            <p:cNvSpPr txBox="1"/>
            <p:nvPr/>
          </p:nvSpPr>
          <p:spPr bwMode="auto">
            <a:xfrm>
              <a:off x="2348663" y="32380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8" name="TextBox 7">
              <a:extLst>
                <a:ext uri="{FF2B5EF4-FFF2-40B4-BE49-F238E27FC236}">
                  <a16:creationId xmlns:a16="http://schemas.microsoft.com/office/drawing/2014/main" id="{E3C3E21F-E93B-0A10-816A-87812F27F34C}"/>
                </a:ext>
              </a:extLst>
            </p:cNvPr>
            <p:cNvSpPr txBox="1"/>
            <p:nvPr/>
          </p:nvSpPr>
          <p:spPr bwMode="auto">
            <a:xfrm>
              <a:off x="2348663" y="39466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9" name="TextBox 8">
              <a:extLst>
                <a:ext uri="{FF2B5EF4-FFF2-40B4-BE49-F238E27FC236}">
                  <a16:creationId xmlns:a16="http://schemas.microsoft.com/office/drawing/2014/main" id="{EFBC2C4D-1F8E-2E39-FB6E-24FBDF0185EC}"/>
                </a:ext>
              </a:extLst>
            </p:cNvPr>
            <p:cNvSpPr txBox="1"/>
            <p:nvPr/>
          </p:nvSpPr>
          <p:spPr bwMode="auto">
            <a:xfrm>
              <a:off x="2465682" y="465526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10" name="Group 9">
            <a:extLst>
              <a:ext uri="{FF2B5EF4-FFF2-40B4-BE49-F238E27FC236}">
                <a16:creationId xmlns:a16="http://schemas.microsoft.com/office/drawing/2014/main" id="{005E8B0B-0EAE-7846-207A-43E3432D7A0C}"/>
              </a:ext>
            </a:extLst>
          </p:cNvPr>
          <p:cNvGrpSpPr/>
          <p:nvPr/>
        </p:nvGrpSpPr>
        <p:grpSpPr>
          <a:xfrm>
            <a:off x="2643579" y="4874028"/>
            <a:ext cx="7062924" cy="369332"/>
            <a:chOff x="2643579" y="4874028"/>
            <a:chExt cx="7062924" cy="369332"/>
          </a:xfrm>
        </p:grpSpPr>
        <p:sp>
          <p:nvSpPr>
            <p:cNvPr id="11" name="TextBox 10">
              <a:extLst>
                <a:ext uri="{FF2B5EF4-FFF2-40B4-BE49-F238E27FC236}">
                  <a16:creationId xmlns:a16="http://schemas.microsoft.com/office/drawing/2014/main" id="{7F9DEFDB-6A20-C2F6-8E6C-C08712B62611}"/>
                </a:ext>
              </a:extLst>
            </p:cNvPr>
            <p:cNvSpPr txBox="1"/>
            <p:nvPr/>
          </p:nvSpPr>
          <p:spPr bwMode="auto">
            <a:xfrm>
              <a:off x="2643579" y="487402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2" name="TextBox 11">
              <a:extLst>
                <a:ext uri="{FF2B5EF4-FFF2-40B4-BE49-F238E27FC236}">
                  <a16:creationId xmlns:a16="http://schemas.microsoft.com/office/drawing/2014/main" id="{9C37D2D6-2A0F-1BC4-7929-6704AA5B4311}"/>
                </a:ext>
              </a:extLst>
            </p:cNvPr>
            <p:cNvSpPr txBox="1"/>
            <p:nvPr/>
          </p:nvSpPr>
          <p:spPr bwMode="auto">
            <a:xfrm>
              <a:off x="3032324" y="487402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13" name="TextBox 12">
              <a:extLst>
                <a:ext uri="{FF2B5EF4-FFF2-40B4-BE49-F238E27FC236}">
                  <a16:creationId xmlns:a16="http://schemas.microsoft.com/office/drawing/2014/main" id="{C6F21410-1415-B7CD-C146-F11099E7A33A}"/>
                </a:ext>
              </a:extLst>
            </p:cNvPr>
            <p:cNvSpPr txBox="1"/>
            <p:nvPr/>
          </p:nvSpPr>
          <p:spPr bwMode="auto">
            <a:xfrm>
              <a:off x="3430497" y="487402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4" name="TextBox 13">
              <a:extLst>
                <a:ext uri="{FF2B5EF4-FFF2-40B4-BE49-F238E27FC236}">
                  <a16:creationId xmlns:a16="http://schemas.microsoft.com/office/drawing/2014/main" id="{32DC5661-0C20-6FC6-15C7-C2AF45BB0950}"/>
                </a:ext>
              </a:extLst>
            </p:cNvPr>
            <p:cNvSpPr txBox="1"/>
            <p:nvPr/>
          </p:nvSpPr>
          <p:spPr bwMode="auto">
            <a:xfrm>
              <a:off x="3819242" y="487402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15" name="TextBox 14">
              <a:extLst>
                <a:ext uri="{FF2B5EF4-FFF2-40B4-BE49-F238E27FC236}">
                  <a16:creationId xmlns:a16="http://schemas.microsoft.com/office/drawing/2014/main" id="{0E072048-8A37-AA33-6147-5022DB7FAD0F}"/>
                </a:ext>
              </a:extLst>
            </p:cNvPr>
            <p:cNvSpPr txBox="1"/>
            <p:nvPr/>
          </p:nvSpPr>
          <p:spPr bwMode="auto">
            <a:xfrm>
              <a:off x="4166863" y="48740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6" name="TextBox 15">
              <a:extLst>
                <a:ext uri="{FF2B5EF4-FFF2-40B4-BE49-F238E27FC236}">
                  <a16:creationId xmlns:a16="http://schemas.microsoft.com/office/drawing/2014/main" id="{8B22CBDA-2C86-1483-6D1E-65DD6E8BB8D6}"/>
                </a:ext>
              </a:extLst>
            </p:cNvPr>
            <p:cNvSpPr txBox="1"/>
            <p:nvPr/>
          </p:nvSpPr>
          <p:spPr bwMode="auto">
            <a:xfrm>
              <a:off x="4555608" y="48740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17" name="TextBox 16">
              <a:extLst>
                <a:ext uri="{FF2B5EF4-FFF2-40B4-BE49-F238E27FC236}">
                  <a16:creationId xmlns:a16="http://schemas.microsoft.com/office/drawing/2014/main" id="{2B8B7E87-3747-F08D-FA5C-E3B8C41314E3}"/>
                </a:ext>
              </a:extLst>
            </p:cNvPr>
            <p:cNvSpPr txBox="1"/>
            <p:nvPr/>
          </p:nvSpPr>
          <p:spPr bwMode="auto">
            <a:xfrm>
              <a:off x="4953781" y="48740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18" name="TextBox 17">
              <a:extLst>
                <a:ext uri="{FF2B5EF4-FFF2-40B4-BE49-F238E27FC236}">
                  <a16:creationId xmlns:a16="http://schemas.microsoft.com/office/drawing/2014/main" id="{FB9A7FFE-63ED-A94E-A1B6-89164F051245}"/>
                </a:ext>
              </a:extLst>
            </p:cNvPr>
            <p:cNvSpPr txBox="1"/>
            <p:nvPr/>
          </p:nvSpPr>
          <p:spPr bwMode="auto">
            <a:xfrm>
              <a:off x="5342526" y="48740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19" name="TextBox 18">
              <a:extLst>
                <a:ext uri="{FF2B5EF4-FFF2-40B4-BE49-F238E27FC236}">
                  <a16:creationId xmlns:a16="http://schemas.microsoft.com/office/drawing/2014/main" id="{DFD65DE0-EE52-A184-3B54-332BB5FD5872}"/>
                </a:ext>
              </a:extLst>
            </p:cNvPr>
            <p:cNvSpPr txBox="1"/>
            <p:nvPr/>
          </p:nvSpPr>
          <p:spPr bwMode="auto">
            <a:xfrm>
              <a:off x="5743425" y="48740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0" name="TextBox 19">
              <a:extLst>
                <a:ext uri="{FF2B5EF4-FFF2-40B4-BE49-F238E27FC236}">
                  <a16:creationId xmlns:a16="http://schemas.microsoft.com/office/drawing/2014/main" id="{D83F3607-1B12-7140-FBC9-4C41CBBD21F4}"/>
                </a:ext>
              </a:extLst>
            </p:cNvPr>
            <p:cNvSpPr txBox="1"/>
            <p:nvPr/>
          </p:nvSpPr>
          <p:spPr bwMode="auto">
            <a:xfrm>
              <a:off x="6132170" y="48740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21" name="TextBox 20">
              <a:extLst>
                <a:ext uri="{FF2B5EF4-FFF2-40B4-BE49-F238E27FC236}">
                  <a16:creationId xmlns:a16="http://schemas.microsoft.com/office/drawing/2014/main" id="{935DC9D6-8270-1E5E-1A65-76E8F05D2FD9}"/>
                </a:ext>
              </a:extLst>
            </p:cNvPr>
            <p:cNvSpPr txBox="1"/>
            <p:nvPr/>
          </p:nvSpPr>
          <p:spPr bwMode="auto">
            <a:xfrm>
              <a:off x="6530343" y="48740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22" name="TextBox 21">
              <a:extLst>
                <a:ext uri="{FF2B5EF4-FFF2-40B4-BE49-F238E27FC236}">
                  <a16:creationId xmlns:a16="http://schemas.microsoft.com/office/drawing/2014/main" id="{F88BA4E1-3F63-ABEF-ACF9-869CE41CD97F}"/>
                </a:ext>
              </a:extLst>
            </p:cNvPr>
            <p:cNvSpPr txBox="1"/>
            <p:nvPr/>
          </p:nvSpPr>
          <p:spPr bwMode="auto">
            <a:xfrm>
              <a:off x="6919088" y="48740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23" name="TextBox 22">
              <a:extLst>
                <a:ext uri="{FF2B5EF4-FFF2-40B4-BE49-F238E27FC236}">
                  <a16:creationId xmlns:a16="http://schemas.microsoft.com/office/drawing/2014/main" id="{EA47F132-9B6B-58EE-77B3-71399494FEBC}"/>
                </a:ext>
              </a:extLst>
            </p:cNvPr>
            <p:cNvSpPr txBox="1"/>
            <p:nvPr/>
          </p:nvSpPr>
          <p:spPr bwMode="auto">
            <a:xfrm>
              <a:off x="7325218" y="48740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24" name="TextBox 23">
              <a:extLst>
                <a:ext uri="{FF2B5EF4-FFF2-40B4-BE49-F238E27FC236}">
                  <a16:creationId xmlns:a16="http://schemas.microsoft.com/office/drawing/2014/main" id="{659E649B-6A15-0896-939D-D0D638AA8AEB}"/>
                </a:ext>
              </a:extLst>
            </p:cNvPr>
            <p:cNvSpPr txBox="1"/>
            <p:nvPr/>
          </p:nvSpPr>
          <p:spPr bwMode="auto">
            <a:xfrm>
              <a:off x="7713963" y="48740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25" name="TextBox 24">
              <a:extLst>
                <a:ext uri="{FF2B5EF4-FFF2-40B4-BE49-F238E27FC236}">
                  <a16:creationId xmlns:a16="http://schemas.microsoft.com/office/drawing/2014/main" id="{AECD76C8-37C2-3953-5E8C-3C99599EB104}"/>
                </a:ext>
              </a:extLst>
            </p:cNvPr>
            <p:cNvSpPr txBox="1"/>
            <p:nvPr/>
          </p:nvSpPr>
          <p:spPr bwMode="auto">
            <a:xfrm>
              <a:off x="8112136" y="48740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26" name="TextBox 25">
              <a:extLst>
                <a:ext uri="{FF2B5EF4-FFF2-40B4-BE49-F238E27FC236}">
                  <a16:creationId xmlns:a16="http://schemas.microsoft.com/office/drawing/2014/main" id="{2872B2ED-8F5B-885A-C5C2-90E349869B98}"/>
                </a:ext>
              </a:extLst>
            </p:cNvPr>
            <p:cNvSpPr txBox="1"/>
            <p:nvPr/>
          </p:nvSpPr>
          <p:spPr bwMode="auto">
            <a:xfrm>
              <a:off x="8500881" y="48740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27" name="TextBox 26">
              <a:extLst>
                <a:ext uri="{FF2B5EF4-FFF2-40B4-BE49-F238E27FC236}">
                  <a16:creationId xmlns:a16="http://schemas.microsoft.com/office/drawing/2014/main" id="{E1E4C015-FA40-3427-761C-2C1F6B0D90AB}"/>
                </a:ext>
              </a:extLst>
            </p:cNvPr>
            <p:cNvSpPr txBox="1"/>
            <p:nvPr/>
          </p:nvSpPr>
          <p:spPr bwMode="auto">
            <a:xfrm>
              <a:off x="8899054" y="48740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28" name="TextBox 27">
              <a:extLst>
                <a:ext uri="{FF2B5EF4-FFF2-40B4-BE49-F238E27FC236}">
                  <a16:creationId xmlns:a16="http://schemas.microsoft.com/office/drawing/2014/main" id="{4588C07E-705C-BD76-F90C-B3F5920AC2FC}"/>
                </a:ext>
              </a:extLst>
            </p:cNvPr>
            <p:cNvSpPr txBox="1"/>
            <p:nvPr/>
          </p:nvSpPr>
          <p:spPr bwMode="auto">
            <a:xfrm>
              <a:off x="9287799" y="48740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51</a:t>
              </a:r>
            </a:p>
          </p:txBody>
        </p:sp>
      </p:grpSp>
      <p:sp>
        <p:nvSpPr>
          <p:cNvPr id="29" name="Freeform: Shape 28">
            <a:extLst>
              <a:ext uri="{FF2B5EF4-FFF2-40B4-BE49-F238E27FC236}">
                <a16:creationId xmlns:a16="http://schemas.microsoft.com/office/drawing/2014/main" id="{2DC99AF1-0770-9705-65E2-0FF44C46715F}"/>
              </a:ext>
            </a:extLst>
          </p:cNvPr>
          <p:cNvSpPr/>
          <p:nvPr/>
        </p:nvSpPr>
        <p:spPr bwMode="auto">
          <a:xfrm>
            <a:off x="2788920" y="1996440"/>
            <a:ext cx="7216140" cy="2849880"/>
          </a:xfrm>
          <a:custGeom>
            <a:avLst/>
            <a:gdLst>
              <a:gd name="connsiteX0" fmla="*/ 0 w 7216140"/>
              <a:gd name="connsiteY0" fmla="*/ 0 h 2865120"/>
              <a:gd name="connsiteX1" fmla="*/ 0 w 7216140"/>
              <a:gd name="connsiteY1" fmla="*/ 2865120 h 2865120"/>
              <a:gd name="connsiteX2" fmla="*/ 7216140 w 7216140"/>
              <a:gd name="connsiteY2" fmla="*/ 2865120 h 2865120"/>
            </a:gdLst>
            <a:ahLst/>
            <a:cxnLst>
              <a:cxn ang="0">
                <a:pos x="connsiteX0" y="connsiteY0"/>
              </a:cxn>
              <a:cxn ang="0">
                <a:pos x="connsiteX1" y="connsiteY1"/>
              </a:cxn>
              <a:cxn ang="0">
                <a:pos x="connsiteX2" y="connsiteY2"/>
              </a:cxn>
            </a:cxnLst>
            <a:rect l="l" t="t" r="r" b="b"/>
            <a:pathLst>
              <a:path w="7216140" h="2865120">
                <a:moveTo>
                  <a:pt x="0" y="0"/>
                </a:moveTo>
                <a:lnTo>
                  <a:pt x="0" y="2865120"/>
                </a:lnTo>
                <a:lnTo>
                  <a:pt x="7216140" y="2865120"/>
                </a:lnTo>
              </a:path>
            </a:pathLst>
          </a:custGeom>
          <a:noFill/>
          <a:ln w="28575">
            <a:solidFill>
              <a:schemeClr val="bg1"/>
            </a:solidFill>
            <a:miter lim="800000"/>
            <a:headEnd/>
            <a:tailEnd/>
          </a:ln>
        </p:spPr>
        <p:txBody>
          <a:bodyPr rtlCol="0" anchor="ctr"/>
          <a:lstStyle/>
          <a:p>
            <a:pPr algn="ctr"/>
            <a:endParaRPr lang="en-US"/>
          </a:p>
        </p:txBody>
      </p:sp>
      <p:grpSp>
        <p:nvGrpSpPr>
          <p:cNvPr id="30" name="Group 29">
            <a:extLst>
              <a:ext uri="{FF2B5EF4-FFF2-40B4-BE49-F238E27FC236}">
                <a16:creationId xmlns:a16="http://schemas.microsoft.com/office/drawing/2014/main" id="{FEA9272A-81DC-26F9-492E-26B92C309321}"/>
              </a:ext>
            </a:extLst>
          </p:cNvPr>
          <p:cNvGrpSpPr/>
          <p:nvPr/>
        </p:nvGrpSpPr>
        <p:grpSpPr>
          <a:xfrm>
            <a:off x="2697479" y="2007894"/>
            <a:ext cx="91441" cy="2837191"/>
            <a:chOff x="2460289" y="2007894"/>
            <a:chExt cx="784840" cy="2837191"/>
          </a:xfrm>
        </p:grpSpPr>
        <p:cxnSp>
          <p:nvCxnSpPr>
            <p:cNvPr id="31" name="Straight Connector 30">
              <a:extLst>
                <a:ext uri="{FF2B5EF4-FFF2-40B4-BE49-F238E27FC236}">
                  <a16:creationId xmlns:a16="http://schemas.microsoft.com/office/drawing/2014/main" id="{E36AA3F3-E1C7-4613-A11F-84C40DEB4A18}"/>
                </a:ext>
              </a:extLst>
            </p:cNvPr>
            <p:cNvCxnSpPr>
              <a:cxnSpLocks/>
            </p:cNvCxnSpPr>
            <p:nvPr/>
          </p:nvCxnSpPr>
          <p:spPr bwMode="auto">
            <a:xfrm>
              <a:off x="2460289" y="2007894"/>
              <a:ext cx="78484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890CF3E7-92B7-45E5-3C7E-081D51D7B1CA}"/>
                </a:ext>
              </a:extLst>
            </p:cNvPr>
            <p:cNvCxnSpPr>
              <a:cxnSpLocks/>
            </p:cNvCxnSpPr>
            <p:nvPr/>
          </p:nvCxnSpPr>
          <p:spPr bwMode="auto">
            <a:xfrm>
              <a:off x="2460289" y="2717192"/>
              <a:ext cx="78484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202D1EA-916C-8145-51CA-AAC8700FD72A}"/>
                </a:ext>
              </a:extLst>
            </p:cNvPr>
            <p:cNvCxnSpPr>
              <a:cxnSpLocks/>
            </p:cNvCxnSpPr>
            <p:nvPr/>
          </p:nvCxnSpPr>
          <p:spPr bwMode="auto">
            <a:xfrm>
              <a:off x="2460289" y="3426490"/>
              <a:ext cx="78484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0D20A8C-AB02-8D14-C9E3-6F5F859627CE}"/>
                </a:ext>
              </a:extLst>
            </p:cNvPr>
            <p:cNvCxnSpPr>
              <a:cxnSpLocks/>
            </p:cNvCxnSpPr>
            <p:nvPr/>
          </p:nvCxnSpPr>
          <p:spPr bwMode="auto">
            <a:xfrm>
              <a:off x="2460289" y="4135788"/>
              <a:ext cx="78484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6567832B-71D7-6548-2610-193B674E7F65}"/>
                </a:ext>
              </a:extLst>
            </p:cNvPr>
            <p:cNvCxnSpPr>
              <a:cxnSpLocks/>
            </p:cNvCxnSpPr>
            <p:nvPr/>
          </p:nvCxnSpPr>
          <p:spPr bwMode="auto">
            <a:xfrm>
              <a:off x="2460289" y="4845085"/>
              <a:ext cx="7848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6" name="Group 35">
            <a:extLst>
              <a:ext uri="{FF2B5EF4-FFF2-40B4-BE49-F238E27FC236}">
                <a16:creationId xmlns:a16="http://schemas.microsoft.com/office/drawing/2014/main" id="{B87645BD-F2E2-8A63-40E4-76917EA43B77}"/>
              </a:ext>
            </a:extLst>
          </p:cNvPr>
          <p:cNvGrpSpPr/>
          <p:nvPr/>
        </p:nvGrpSpPr>
        <p:grpSpPr>
          <a:xfrm>
            <a:off x="2788922" y="4845085"/>
            <a:ext cx="6720841" cy="108312"/>
            <a:chOff x="2788922" y="4379052"/>
            <a:chExt cx="6720841" cy="726411"/>
          </a:xfrm>
        </p:grpSpPr>
        <p:cxnSp>
          <p:nvCxnSpPr>
            <p:cNvPr id="37" name="Straight Connector 36">
              <a:extLst>
                <a:ext uri="{FF2B5EF4-FFF2-40B4-BE49-F238E27FC236}">
                  <a16:creationId xmlns:a16="http://schemas.microsoft.com/office/drawing/2014/main" id="{4FFDDF0B-A28B-30B9-1D13-FC3398A3C1F1}"/>
                </a:ext>
              </a:extLst>
            </p:cNvPr>
            <p:cNvCxnSpPr>
              <a:cxnSpLocks/>
            </p:cNvCxnSpPr>
            <p:nvPr/>
          </p:nvCxnSpPr>
          <p:spPr bwMode="auto">
            <a:xfrm rot="5400000">
              <a:off x="4010675"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282211B8-1201-BA52-B446-93A3988313F3}"/>
                </a:ext>
              </a:extLst>
            </p:cNvPr>
            <p:cNvCxnSpPr>
              <a:cxnSpLocks/>
            </p:cNvCxnSpPr>
            <p:nvPr/>
          </p:nvCxnSpPr>
          <p:spPr bwMode="auto">
            <a:xfrm rot="5400000">
              <a:off x="3614435"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BD3605DF-4202-7057-5028-9BF77567EE28}"/>
                </a:ext>
              </a:extLst>
            </p:cNvPr>
            <p:cNvCxnSpPr>
              <a:cxnSpLocks/>
            </p:cNvCxnSpPr>
            <p:nvPr/>
          </p:nvCxnSpPr>
          <p:spPr bwMode="auto">
            <a:xfrm rot="5400000">
              <a:off x="3218195"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A60532DD-CD49-E46B-49FA-19E06A89D367}"/>
                </a:ext>
              </a:extLst>
            </p:cNvPr>
            <p:cNvCxnSpPr>
              <a:cxnSpLocks/>
            </p:cNvCxnSpPr>
            <p:nvPr/>
          </p:nvCxnSpPr>
          <p:spPr bwMode="auto">
            <a:xfrm rot="5400000">
              <a:off x="2821955"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6EC1A0CA-91E3-4CFB-C5CF-A6DF612AB011}"/>
                </a:ext>
              </a:extLst>
            </p:cNvPr>
            <p:cNvCxnSpPr>
              <a:cxnSpLocks/>
            </p:cNvCxnSpPr>
            <p:nvPr/>
          </p:nvCxnSpPr>
          <p:spPr bwMode="auto">
            <a:xfrm rot="5400000">
              <a:off x="2425716"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801B2687-5D57-4EC5-4FC7-319583DB1A55}"/>
                </a:ext>
              </a:extLst>
            </p:cNvPr>
            <p:cNvCxnSpPr>
              <a:cxnSpLocks/>
            </p:cNvCxnSpPr>
            <p:nvPr/>
          </p:nvCxnSpPr>
          <p:spPr bwMode="auto">
            <a:xfrm rot="5400000">
              <a:off x="5984257"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3904C39-3576-2B1B-E695-DE60207E1878}"/>
                </a:ext>
              </a:extLst>
            </p:cNvPr>
            <p:cNvCxnSpPr>
              <a:cxnSpLocks/>
            </p:cNvCxnSpPr>
            <p:nvPr/>
          </p:nvCxnSpPr>
          <p:spPr bwMode="auto">
            <a:xfrm rot="5400000">
              <a:off x="5588017"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91A2C01-B580-7A5E-E762-565FA84364A3}"/>
                </a:ext>
              </a:extLst>
            </p:cNvPr>
            <p:cNvCxnSpPr>
              <a:cxnSpLocks/>
            </p:cNvCxnSpPr>
            <p:nvPr/>
          </p:nvCxnSpPr>
          <p:spPr bwMode="auto">
            <a:xfrm rot="5400000">
              <a:off x="5191777"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340529BD-66B8-058A-4D39-AAF618309BB3}"/>
                </a:ext>
              </a:extLst>
            </p:cNvPr>
            <p:cNvCxnSpPr>
              <a:cxnSpLocks/>
            </p:cNvCxnSpPr>
            <p:nvPr/>
          </p:nvCxnSpPr>
          <p:spPr bwMode="auto">
            <a:xfrm rot="5400000">
              <a:off x="4795537"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88706522-3335-9D03-97A1-5F547AD022C4}"/>
                </a:ext>
              </a:extLst>
            </p:cNvPr>
            <p:cNvCxnSpPr>
              <a:cxnSpLocks/>
            </p:cNvCxnSpPr>
            <p:nvPr/>
          </p:nvCxnSpPr>
          <p:spPr bwMode="auto">
            <a:xfrm rot="5400000">
              <a:off x="4399298"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DD70AC6A-6AA1-BD94-8728-CEAE89C07D74}"/>
                </a:ext>
              </a:extLst>
            </p:cNvPr>
            <p:cNvCxnSpPr>
              <a:cxnSpLocks/>
            </p:cNvCxnSpPr>
            <p:nvPr/>
          </p:nvCxnSpPr>
          <p:spPr bwMode="auto">
            <a:xfrm rot="5400000">
              <a:off x="7957837"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56730D6C-A91B-D27C-A9D9-92BA259EF0DD}"/>
                </a:ext>
              </a:extLst>
            </p:cNvPr>
            <p:cNvCxnSpPr>
              <a:cxnSpLocks/>
            </p:cNvCxnSpPr>
            <p:nvPr/>
          </p:nvCxnSpPr>
          <p:spPr bwMode="auto">
            <a:xfrm rot="5400000">
              <a:off x="7561597"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70FE81A-2AA9-FD08-2D23-94C8B90CE04C}"/>
                </a:ext>
              </a:extLst>
            </p:cNvPr>
            <p:cNvCxnSpPr>
              <a:cxnSpLocks/>
            </p:cNvCxnSpPr>
            <p:nvPr/>
          </p:nvCxnSpPr>
          <p:spPr bwMode="auto">
            <a:xfrm rot="5400000">
              <a:off x="7165357"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F9623AEA-1FA2-D97B-1A80-B47AC737DBD0}"/>
                </a:ext>
              </a:extLst>
            </p:cNvPr>
            <p:cNvCxnSpPr>
              <a:cxnSpLocks/>
            </p:cNvCxnSpPr>
            <p:nvPr/>
          </p:nvCxnSpPr>
          <p:spPr bwMode="auto">
            <a:xfrm rot="5400000">
              <a:off x="6769117"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301C6964-DA10-C5B5-ED95-12718D5ECCCE}"/>
                </a:ext>
              </a:extLst>
            </p:cNvPr>
            <p:cNvCxnSpPr>
              <a:cxnSpLocks/>
            </p:cNvCxnSpPr>
            <p:nvPr/>
          </p:nvCxnSpPr>
          <p:spPr bwMode="auto">
            <a:xfrm rot="5400000">
              <a:off x="6372878"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854E88A4-283D-AB41-A60E-DCACCA69020F}"/>
                </a:ext>
              </a:extLst>
            </p:cNvPr>
            <p:cNvCxnSpPr>
              <a:cxnSpLocks/>
            </p:cNvCxnSpPr>
            <p:nvPr/>
          </p:nvCxnSpPr>
          <p:spPr bwMode="auto">
            <a:xfrm rot="5400000">
              <a:off x="9146557"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35A50AD9-1776-5DB8-CD55-7986D40E845C}"/>
                </a:ext>
              </a:extLst>
            </p:cNvPr>
            <p:cNvCxnSpPr>
              <a:cxnSpLocks/>
            </p:cNvCxnSpPr>
            <p:nvPr/>
          </p:nvCxnSpPr>
          <p:spPr bwMode="auto">
            <a:xfrm rot="5400000">
              <a:off x="8750317"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BDFCAB10-2A3D-EADE-52AF-2922AAA048AA}"/>
                </a:ext>
              </a:extLst>
            </p:cNvPr>
            <p:cNvCxnSpPr>
              <a:cxnSpLocks/>
            </p:cNvCxnSpPr>
            <p:nvPr/>
          </p:nvCxnSpPr>
          <p:spPr bwMode="auto">
            <a:xfrm rot="5400000">
              <a:off x="8354077" y="4742258"/>
              <a:ext cx="726411" cy="0"/>
            </a:xfrm>
            <a:prstGeom prst="line">
              <a:avLst/>
            </a:prstGeom>
            <a:noFill/>
            <a:ln w="28575" cap="flat" cmpd="sng" algn="ctr">
              <a:solidFill>
                <a:schemeClr val="bg1"/>
              </a:solidFill>
              <a:prstDash val="solid"/>
              <a:round/>
              <a:headEnd type="none" w="med" len="med"/>
              <a:tailEnd type="none" w="med" len="med"/>
            </a:ln>
            <a:effectLst/>
          </p:spPr>
        </p:cxnSp>
      </p:grpSp>
      <p:sp>
        <p:nvSpPr>
          <p:cNvPr id="55" name="TextBox 54">
            <a:extLst>
              <a:ext uri="{FF2B5EF4-FFF2-40B4-BE49-F238E27FC236}">
                <a16:creationId xmlns:a16="http://schemas.microsoft.com/office/drawing/2014/main" id="{206BBCE5-FF86-79AE-59F6-2CC976D603A2}"/>
              </a:ext>
            </a:extLst>
          </p:cNvPr>
          <p:cNvSpPr txBox="1"/>
          <p:nvPr/>
        </p:nvSpPr>
        <p:spPr bwMode="auto">
          <a:xfrm>
            <a:off x="8845146" y="4498421"/>
            <a:ext cx="10075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b="1" dirty="0">
                <a:solidFill>
                  <a:schemeClr val="accent3"/>
                </a:solidFill>
              </a:rPr>
              <a:t>Placebo</a:t>
            </a:r>
            <a:endParaRPr lang="en-US" dirty="0"/>
          </a:p>
        </p:txBody>
      </p:sp>
      <p:sp>
        <p:nvSpPr>
          <p:cNvPr id="56" name="TextBox 55">
            <a:extLst>
              <a:ext uri="{FF2B5EF4-FFF2-40B4-BE49-F238E27FC236}">
                <a16:creationId xmlns:a16="http://schemas.microsoft.com/office/drawing/2014/main" id="{40711F71-5AF2-0130-5644-D429BE000613}"/>
              </a:ext>
            </a:extLst>
          </p:cNvPr>
          <p:cNvSpPr txBox="1"/>
          <p:nvPr/>
        </p:nvSpPr>
        <p:spPr bwMode="auto">
          <a:xfrm>
            <a:off x="8610558" y="3685291"/>
            <a:ext cx="11912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b="1" dirty="0" err="1">
                <a:solidFill>
                  <a:schemeClr val="accent1"/>
                </a:solidFill>
              </a:rPr>
              <a:t>Inavolisib</a:t>
            </a:r>
            <a:endParaRPr lang="en-US" dirty="0"/>
          </a:p>
        </p:txBody>
      </p:sp>
      <p:graphicFrame>
        <p:nvGraphicFramePr>
          <p:cNvPr id="57" name="Table 56">
            <a:extLst>
              <a:ext uri="{FF2B5EF4-FFF2-40B4-BE49-F238E27FC236}">
                <a16:creationId xmlns:a16="http://schemas.microsoft.com/office/drawing/2014/main" id="{12FE6D4A-995C-639A-8ED2-B5D70F3D81E7}"/>
              </a:ext>
            </a:extLst>
          </p:cNvPr>
          <p:cNvGraphicFramePr>
            <a:graphicFrameLocks noGrp="1"/>
          </p:cNvGraphicFramePr>
          <p:nvPr>
            <p:extLst>
              <p:ext uri="{D42A27DB-BD31-4B8C-83A1-F6EECF244321}">
                <p14:modId xmlns:p14="http://schemas.microsoft.com/office/powerpoint/2010/main" val="1738584612"/>
              </p:ext>
            </p:extLst>
          </p:nvPr>
        </p:nvGraphicFramePr>
        <p:xfrm>
          <a:off x="5406385" y="1538101"/>
          <a:ext cx="6035040" cy="1451799"/>
        </p:xfrm>
        <a:graphic>
          <a:graphicData uri="http://schemas.openxmlformats.org/drawingml/2006/table">
            <a:tbl>
              <a:tblPr firstRow="1" bandRow="1">
                <a:tableStyleId>{5C22544A-7EE6-4342-B048-85BDC9FD1C3A}</a:tableStyleId>
              </a:tblPr>
              <a:tblGrid>
                <a:gridCol w="1920240">
                  <a:extLst>
                    <a:ext uri="{9D8B030D-6E8A-4147-A177-3AD203B41FA5}">
                      <a16:colId xmlns:a16="http://schemas.microsoft.com/office/drawing/2014/main" val="2332556519"/>
                    </a:ext>
                  </a:extLst>
                </a:gridCol>
                <a:gridCol w="1737360">
                  <a:extLst>
                    <a:ext uri="{9D8B030D-6E8A-4147-A177-3AD203B41FA5}">
                      <a16:colId xmlns:a16="http://schemas.microsoft.com/office/drawing/2014/main" val="4097299129"/>
                    </a:ext>
                  </a:extLst>
                </a:gridCol>
                <a:gridCol w="2377440">
                  <a:extLst>
                    <a:ext uri="{9D8B030D-6E8A-4147-A177-3AD203B41FA5}">
                      <a16:colId xmlns:a16="http://schemas.microsoft.com/office/drawing/2014/main" val="2083582605"/>
                    </a:ext>
                  </a:extLst>
                </a:gridCol>
              </a:tblGrid>
              <a:tr h="316520">
                <a:tc>
                  <a:txBody>
                    <a:bodyPr/>
                    <a:lstStyle/>
                    <a:p>
                      <a:pPr algn="r"/>
                      <a:endParaRPr lang="en-US" dirty="0">
                        <a:solidFill>
                          <a:sysClr val="windowText" lastClr="000000"/>
                        </a:solidFill>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dirty="0">
                          <a:solidFill>
                            <a:sysClr val="windowText" lastClr="000000"/>
                          </a:solidFill>
                        </a:rPr>
                        <a:t>Events, n (%)</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dirty="0">
                          <a:solidFill>
                            <a:sysClr val="windowText" lastClr="000000"/>
                          </a:solidFill>
                        </a:rPr>
                        <a:t>Median, Mo (95% CI)</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19787739"/>
                  </a:ext>
                </a:extLst>
              </a:tr>
              <a:tr h="316520">
                <a:tc>
                  <a:txBody>
                    <a:bodyPr/>
                    <a:lstStyle/>
                    <a:p>
                      <a:pPr algn="r"/>
                      <a:r>
                        <a:rPr lang="en-US" b="1" dirty="0">
                          <a:solidFill>
                            <a:schemeClr val="accent1"/>
                          </a:solidFill>
                        </a:rPr>
                        <a:t>Inavolisib (n = 161)</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dirty="0">
                          <a:solidFill>
                            <a:sysClr val="windowText" lastClr="000000"/>
                          </a:solidFill>
                        </a:rPr>
                        <a:t>103 (64.0)</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dirty="0">
                          <a:solidFill>
                            <a:sysClr val="windowText" lastClr="000000"/>
                          </a:solidFill>
                        </a:rPr>
                        <a:t>17.2 (11.6-22.2)</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3593806"/>
                  </a:ext>
                </a:extLst>
              </a:tr>
              <a:tr h="316520">
                <a:tc>
                  <a:txBody>
                    <a:bodyPr/>
                    <a:lstStyle/>
                    <a:p>
                      <a:pPr algn="r"/>
                      <a:r>
                        <a:rPr lang="en-US" b="1" dirty="0">
                          <a:solidFill>
                            <a:schemeClr val="accent3"/>
                          </a:solidFill>
                        </a:rPr>
                        <a:t>Placebo (n = 164)</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dirty="0">
                          <a:solidFill>
                            <a:sysClr val="windowText" lastClr="000000"/>
                          </a:solidFill>
                        </a:rPr>
                        <a:t>141 (86.0)</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dirty="0">
                          <a:solidFill>
                            <a:sysClr val="windowText" lastClr="000000"/>
                          </a:solidFill>
                        </a:rPr>
                        <a:t>7.3 (5.9-9.2)</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56621388"/>
                  </a:ext>
                </a:extLst>
              </a:tr>
              <a:tr h="502239">
                <a:tc>
                  <a:txBody>
                    <a:bodyPr/>
                    <a:lstStyle/>
                    <a:p>
                      <a:pPr algn="r"/>
                      <a:endParaRPr lang="en-US" dirty="0">
                        <a:solidFill>
                          <a:sysClr val="windowText" lastClr="000000"/>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a:r>
                        <a:rPr lang="en-US" dirty="0">
                          <a:solidFill>
                            <a:sysClr val="windowText" lastClr="000000"/>
                          </a:solidFill>
                        </a:rPr>
                        <a:t>Hazard ratio: 0.42 (95% CI: 0.32-0.55)</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dirty="0">
                        <a:solidFill>
                          <a:sysClr val="windowText" lastClr="000000"/>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440435"/>
                  </a:ext>
                </a:extLst>
              </a:tr>
            </a:tbl>
          </a:graphicData>
        </a:graphic>
      </p:graphicFrame>
      <p:sp>
        <p:nvSpPr>
          <p:cNvPr id="58" name="TextBox 57">
            <a:extLst>
              <a:ext uri="{FF2B5EF4-FFF2-40B4-BE49-F238E27FC236}">
                <a16:creationId xmlns:a16="http://schemas.microsoft.com/office/drawing/2014/main" id="{2686504E-80E6-6C88-37FF-BF43CB16F3F6}"/>
              </a:ext>
            </a:extLst>
          </p:cNvPr>
          <p:cNvSpPr txBox="1"/>
          <p:nvPr/>
        </p:nvSpPr>
        <p:spPr bwMode="auto">
          <a:xfrm>
            <a:off x="7560695" y="2753260"/>
            <a:ext cx="2840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b="0" dirty="0">
                <a:solidFill>
                  <a:schemeClr val="bg1"/>
                </a:solidFill>
                <a:latin typeface="Calibri" panose="020F0502020204030204" pitchFamily="34" charset="0"/>
              </a:rPr>
              <a:t>Median follow-up: 34.2 </a:t>
            </a:r>
            <a:r>
              <a:rPr lang="en-US" b="0" dirty="0" err="1">
                <a:solidFill>
                  <a:schemeClr val="bg1"/>
                </a:solidFill>
                <a:latin typeface="Calibri" panose="020F0502020204030204" pitchFamily="34" charset="0"/>
              </a:rPr>
              <a:t>mo</a:t>
            </a:r>
            <a:endParaRPr lang="en-US" dirty="0">
              <a:solidFill>
                <a:schemeClr val="bg1"/>
              </a:solidFill>
              <a:latin typeface="Calibri" panose="020F0502020204030204" pitchFamily="34" charset="0"/>
            </a:endParaRPr>
          </a:p>
        </p:txBody>
      </p:sp>
      <p:sp>
        <p:nvSpPr>
          <p:cNvPr id="59" name="TextBox 58">
            <a:extLst>
              <a:ext uri="{FF2B5EF4-FFF2-40B4-BE49-F238E27FC236}">
                <a16:creationId xmlns:a16="http://schemas.microsoft.com/office/drawing/2014/main" id="{6C73EB22-BCDA-2409-D37E-7744D470F4AA}"/>
              </a:ext>
            </a:extLst>
          </p:cNvPr>
          <p:cNvSpPr txBox="1"/>
          <p:nvPr/>
        </p:nvSpPr>
        <p:spPr bwMode="auto">
          <a:xfrm>
            <a:off x="5757532" y="5147000"/>
            <a:ext cx="11952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Mo</a:t>
            </a:r>
          </a:p>
        </p:txBody>
      </p:sp>
      <p:sp>
        <p:nvSpPr>
          <p:cNvPr id="60" name="TextBox 59">
            <a:extLst>
              <a:ext uri="{FF2B5EF4-FFF2-40B4-BE49-F238E27FC236}">
                <a16:creationId xmlns:a16="http://schemas.microsoft.com/office/drawing/2014/main" id="{56269D46-5D2E-80AA-634A-B998BA90946C}"/>
              </a:ext>
            </a:extLst>
          </p:cNvPr>
          <p:cNvSpPr txBox="1"/>
          <p:nvPr/>
        </p:nvSpPr>
        <p:spPr bwMode="auto">
          <a:xfrm rot="16200000">
            <a:off x="1131497" y="3244334"/>
            <a:ext cx="19697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PFS (%)</a:t>
            </a:r>
          </a:p>
        </p:txBody>
      </p:sp>
      <p:sp>
        <p:nvSpPr>
          <p:cNvPr id="61" name="TextBox 60">
            <a:extLst>
              <a:ext uri="{FF2B5EF4-FFF2-40B4-BE49-F238E27FC236}">
                <a16:creationId xmlns:a16="http://schemas.microsoft.com/office/drawing/2014/main" id="{06FACF50-934C-87B7-9F97-1C1A9F5438CD}"/>
              </a:ext>
            </a:extLst>
          </p:cNvPr>
          <p:cNvSpPr txBox="1"/>
          <p:nvPr/>
        </p:nvSpPr>
        <p:spPr bwMode="auto">
          <a:xfrm>
            <a:off x="947131" y="5381774"/>
            <a:ext cx="17036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600" b="1" dirty="0">
                <a:solidFill>
                  <a:schemeClr val="bg1"/>
                </a:solidFill>
                <a:latin typeface="Calibri" panose="020F0502020204030204" pitchFamily="34" charset="0"/>
              </a:rPr>
              <a:t>Patients at Risk, n</a:t>
            </a:r>
          </a:p>
          <a:p>
            <a:pPr algn="r">
              <a:lnSpc>
                <a:spcPct val="100000"/>
              </a:lnSpc>
              <a:spcAft>
                <a:spcPct val="0"/>
              </a:spcAft>
              <a:buClrTx/>
              <a:buFontTx/>
              <a:buNone/>
            </a:pPr>
            <a:r>
              <a:rPr lang="en-US" sz="1600" b="1" dirty="0">
                <a:solidFill>
                  <a:schemeClr val="accent1"/>
                </a:solidFill>
                <a:latin typeface="Calibri" panose="020F0502020204030204" pitchFamily="34" charset="0"/>
              </a:rPr>
              <a:t>Inavolisib</a:t>
            </a:r>
          </a:p>
          <a:p>
            <a:pPr algn="r">
              <a:lnSpc>
                <a:spcPct val="100000"/>
              </a:lnSpc>
              <a:spcAft>
                <a:spcPct val="0"/>
              </a:spcAft>
              <a:buClrTx/>
              <a:buFontTx/>
              <a:buNone/>
            </a:pPr>
            <a:r>
              <a:rPr lang="en-US" sz="1600" b="1" dirty="0">
                <a:solidFill>
                  <a:schemeClr val="accent3"/>
                </a:solidFill>
                <a:latin typeface="Calibri" panose="020F0502020204030204" pitchFamily="34" charset="0"/>
              </a:rPr>
              <a:t>Placebo</a:t>
            </a:r>
          </a:p>
        </p:txBody>
      </p:sp>
      <p:cxnSp>
        <p:nvCxnSpPr>
          <p:cNvPr id="62" name="Straight Connector 61">
            <a:extLst>
              <a:ext uri="{FF2B5EF4-FFF2-40B4-BE49-F238E27FC236}">
                <a16:creationId xmlns:a16="http://schemas.microsoft.com/office/drawing/2014/main" id="{90035421-3868-945E-8C4D-DCE9F2429D7D}"/>
              </a:ext>
            </a:extLst>
          </p:cNvPr>
          <p:cNvCxnSpPr>
            <a:cxnSpLocks/>
          </p:cNvCxnSpPr>
          <p:nvPr/>
        </p:nvCxnSpPr>
        <p:spPr bwMode="auto">
          <a:xfrm>
            <a:off x="3581400" y="2482850"/>
            <a:ext cx="0" cy="2362235"/>
          </a:xfrm>
          <a:prstGeom prst="line">
            <a:avLst/>
          </a:prstGeom>
          <a:noFill/>
          <a:ln w="28575" cap="flat" cmpd="sng" algn="ctr">
            <a:solidFill>
              <a:schemeClr val="tx2">
                <a:lumMod val="75000"/>
              </a:schemeClr>
            </a:solidFill>
            <a:prstDash val="sysDash"/>
            <a:round/>
            <a:headEnd type="none" w="med" len="med"/>
            <a:tailEnd type="none" w="med" len="med"/>
          </a:ln>
          <a:effectLst/>
        </p:spPr>
      </p:cxnSp>
      <p:cxnSp>
        <p:nvCxnSpPr>
          <p:cNvPr id="63" name="Straight Connector 62">
            <a:extLst>
              <a:ext uri="{FF2B5EF4-FFF2-40B4-BE49-F238E27FC236}">
                <a16:creationId xmlns:a16="http://schemas.microsoft.com/office/drawing/2014/main" id="{DAAAB2F3-CF41-5949-F618-56BA5C39C97C}"/>
              </a:ext>
            </a:extLst>
          </p:cNvPr>
          <p:cNvCxnSpPr>
            <a:cxnSpLocks/>
          </p:cNvCxnSpPr>
          <p:nvPr/>
        </p:nvCxnSpPr>
        <p:spPr bwMode="auto">
          <a:xfrm>
            <a:off x="4373881" y="3181350"/>
            <a:ext cx="0" cy="1663735"/>
          </a:xfrm>
          <a:prstGeom prst="line">
            <a:avLst/>
          </a:prstGeom>
          <a:noFill/>
          <a:ln w="28575" cap="flat" cmpd="sng" algn="ctr">
            <a:solidFill>
              <a:schemeClr val="tx2">
                <a:lumMod val="75000"/>
              </a:schemeClr>
            </a:solidFill>
            <a:prstDash val="sysDash"/>
            <a:round/>
            <a:headEnd type="none" w="med" len="med"/>
            <a:tailEnd type="none" w="med" len="med"/>
          </a:ln>
          <a:effectLst/>
        </p:spPr>
      </p:cxnSp>
      <p:cxnSp>
        <p:nvCxnSpPr>
          <p:cNvPr id="1024" name="Straight Connector 1023">
            <a:extLst>
              <a:ext uri="{FF2B5EF4-FFF2-40B4-BE49-F238E27FC236}">
                <a16:creationId xmlns:a16="http://schemas.microsoft.com/office/drawing/2014/main" id="{3DA5C290-8ABA-3B7A-5F27-3C4D47312D47}"/>
              </a:ext>
            </a:extLst>
          </p:cNvPr>
          <p:cNvCxnSpPr>
            <a:cxnSpLocks/>
          </p:cNvCxnSpPr>
          <p:nvPr/>
        </p:nvCxnSpPr>
        <p:spPr bwMode="auto">
          <a:xfrm>
            <a:off x="5158743" y="3435350"/>
            <a:ext cx="0" cy="1409735"/>
          </a:xfrm>
          <a:prstGeom prst="line">
            <a:avLst/>
          </a:prstGeom>
          <a:noFill/>
          <a:ln w="28575" cap="flat" cmpd="sng" algn="ctr">
            <a:solidFill>
              <a:schemeClr val="tx2">
                <a:lumMod val="75000"/>
              </a:schemeClr>
            </a:solidFill>
            <a:prstDash val="sysDash"/>
            <a:round/>
            <a:headEnd type="none" w="med" len="med"/>
            <a:tailEnd type="none" w="med" len="med"/>
          </a:ln>
          <a:effectLst/>
        </p:spPr>
      </p:cxnSp>
      <p:cxnSp>
        <p:nvCxnSpPr>
          <p:cNvPr id="1025" name="Straight Connector 1024">
            <a:extLst>
              <a:ext uri="{FF2B5EF4-FFF2-40B4-BE49-F238E27FC236}">
                <a16:creationId xmlns:a16="http://schemas.microsoft.com/office/drawing/2014/main" id="{569656B1-A65D-25C6-8C63-4675B31C6C1C}"/>
              </a:ext>
            </a:extLst>
          </p:cNvPr>
          <p:cNvCxnSpPr>
            <a:cxnSpLocks/>
          </p:cNvCxnSpPr>
          <p:nvPr/>
        </p:nvCxnSpPr>
        <p:spPr bwMode="auto">
          <a:xfrm>
            <a:off x="5951223" y="3644900"/>
            <a:ext cx="0" cy="1200185"/>
          </a:xfrm>
          <a:prstGeom prst="line">
            <a:avLst/>
          </a:prstGeom>
          <a:noFill/>
          <a:ln w="28575" cap="flat" cmpd="sng" algn="ctr">
            <a:solidFill>
              <a:schemeClr val="tx2">
                <a:lumMod val="75000"/>
              </a:schemeClr>
            </a:solidFill>
            <a:prstDash val="sysDash"/>
            <a:round/>
            <a:headEnd type="none" w="med" len="med"/>
            <a:tailEnd type="none" w="med" len="med"/>
          </a:ln>
          <a:effectLst/>
        </p:spPr>
      </p:cxnSp>
      <p:grpSp>
        <p:nvGrpSpPr>
          <p:cNvPr id="1031" name="Group 1030">
            <a:extLst>
              <a:ext uri="{FF2B5EF4-FFF2-40B4-BE49-F238E27FC236}">
                <a16:creationId xmlns:a16="http://schemas.microsoft.com/office/drawing/2014/main" id="{203F0B7B-274A-3CA5-8D6C-377090BCDCBE}"/>
              </a:ext>
            </a:extLst>
          </p:cNvPr>
          <p:cNvGrpSpPr/>
          <p:nvPr/>
        </p:nvGrpSpPr>
        <p:grpSpPr>
          <a:xfrm>
            <a:off x="2545796" y="5677240"/>
            <a:ext cx="7095786" cy="535531"/>
            <a:chOff x="2545796" y="4874028"/>
            <a:chExt cx="7095786" cy="535531"/>
          </a:xfrm>
        </p:grpSpPr>
        <p:sp>
          <p:nvSpPr>
            <p:cNvPr id="1032" name="TextBox 1031">
              <a:extLst>
                <a:ext uri="{FF2B5EF4-FFF2-40B4-BE49-F238E27FC236}">
                  <a16:creationId xmlns:a16="http://schemas.microsoft.com/office/drawing/2014/main" id="{B427F750-4692-C0A9-CD27-D61298555ABA}"/>
                </a:ext>
              </a:extLst>
            </p:cNvPr>
            <p:cNvSpPr txBox="1"/>
            <p:nvPr/>
          </p:nvSpPr>
          <p:spPr bwMode="auto">
            <a:xfrm>
              <a:off x="2545796" y="4874028"/>
              <a:ext cx="497251"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Calibri" panose="020F0502020204030204" pitchFamily="34" charset="0"/>
                </a:rPr>
                <a:t>161</a:t>
              </a:r>
            </a:p>
            <a:p>
              <a:pPr algn="ctr">
                <a:lnSpc>
                  <a:spcPct val="90000"/>
                </a:lnSpc>
                <a:spcAft>
                  <a:spcPct val="0"/>
                </a:spcAft>
                <a:buClrTx/>
                <a:buFontTx/>
                <a:buNone/>
              </a:pPr>
              <a:r>
                <a:rPr lang="en-US" sz="1600" dirty="0">
                  <a:solidFill>
                    <a:schemeClr val="bg1"/>
                  </a:solidFill>
                  <a:latin typeface="Calibri" panose="020F0502020204030204" pitchFamily="34" charset="0"/>
                </a:rPr>
                <a:t>164</a:t>
              </a:r>
              <a:endParaRPr lang="en-US" sz="1600" b="0" dirty="0">
                <a:solidFill>
                  <a:schemeClr val="bg1"/>
                </a:solidFill>
                <a:latin typeface="Calibri" panose="020F0502020204030204" pitchFamily="34" charset="0"/>
              </a:endParaRPr>
            </a:p>
          </p:txBody>
        </p:sp>
        <p:sp>
          <p:nvSpPr>
            <p:cNvPr id="1033" name="TextBox 1032">
              <a:extLst>
                <a:ext uri="{FF2B5EF4-FFF2-40B4-BE49-F238E27FC236}">
                  <a16:creationId xmlns:a16="http://schemas.microsoft.com/office/drawing/2014/main" id="{1AE86ED6-E712-7560-720A-9C74E0D4CD61}"/>
                </a:ext>
              </a:extLst>
            </p:cNvPr>
            <p:cNvSpPr txBox="1"/>
            <p:nvPr/>
          </p:nvSpPr>
          <p:spPr bwMode="auto">
            <a:xfrm>
              <a:off x="2934541" y="4874028"/>
              <a:ext cx="497251"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Calibri" panose="020F0502020204030204" pitchFamily="34" charset="0"/>
                </a:rPr>
                <a:t>146</a:t>
              </a:r>
            </a:p>
            <a:p>
              <a:pPr algn="ctr">
                <a:lnSpc>
                  <a:spcPct val="90000"/>
                </a:lnSpc>
                <a:spcAft>
                  <a:spcPct val="0"/>
                </a:spcAft>
                <a:buClrTx/>
                <a:buFontTx/>
                <a:buNone/>
              </a:pPr>
              <a:r>
                <a:rPr lang="en-US" sz="1600" dirty="0">
                  <a:solidFill>
                    <a:schemeClr val="bg1"/>
                  </a:solidFill>
                  <a:latin typeface="Calibri" panose="020F0502020204030204" pitchFamily="34" charset="0"/>
                </a:rPr>
                <a:t>125</a:t>
              </a:r>
              <a:endParaRPr lang="en-US" sz="1600" b="0" dirty="0">
                <a:solidFill>
                  <a:schemeClr val="bg1"/>
                </a:solidFill>
                <a:latin typeface="Calibri" panose="020F0502020204030204" pitchFamily="34" charset="0"/>
              </a:endParaRPr>
            </a:p>
          </p:txBody>
        </p:sp>
        <p:sp>
          <p:nvSpPr>
            <p:cNvPr id="1034" name="TextBox 1033">
              <a:extLst>
                <a:ext uri="{FF2B5EF4-FFF2-40B4-BE49-F238E27FC236}">
                  <a16:creationId xmlns:a16="http://schemas.microsoft.com/office/drawing/2014/main" id="{B4B032A0-AE5A-D89D-3BF5-48F919914533}"/>
                </a:ext>
              </a:extLst>
            </p:cNvPr>
            <p:cNvSpPr txBox="1"/>
            <p:nvPr/>
          </p:nvSpPr>
          <p:spPr bwMode="auto">
            <a:xfrm>
              <a:off x="3332714" y="4874028"/>
              <a:ext cx="497251"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Calibri" panose="020F0502020204030204" pitchFamily="34" charset="0"/>
                </a:rPr>
                <a:t>129</a:t>
              </a:r>
            </a:p>
            <a:p>
              <a:pPr algn="ctr">
                <a:lnSpc>
                  <a:spcPct val="90000"/>
                </a:lnSpc>
                <a:spcAft>
                  <a:spcPct val="0"/>
                </a:spcAft>
                <a:buClrTx/>
                <a:buFontTx/>
                <a:buNone/>
              </a:pPr>
              <a:r>
                <a:rPr lang="en-US" sz="1600" dirty="0">
                  <a:solidFill>
                    <a:schemeClr val="bg1"/>
                  </a:solidFill>
                  <a:latin typeface="Calibri" panose="020F0502020204030204" pitchFamily="34" charset="0"/>
                </a:rPr>
                <a:t>95</a:t>
              </a:r>
              <a:endParaRPr lang="en-US" sz="1600" b="0" dirty="0">
                <a:solidFill>
                  <a:schemeClr val="bg1"/>
                </a:solidFill>
                <a:latin typeface="Calibri" panose="020F0502020204030204" pitchFamily="34" charset="0"/>
              </a:endParaRPr>
            </a:p>
          </p:txBody>
        </p:sp>
        <p:sp>
          <p:nvSpPr>
            <p:cNvPr id="1035" name="TextBox 1034">
              <a:extLst>
                <a:ext uri="{FF2B5EF4-FFF2-40B4-BE49-F238E27FC236}">
                  <a16:creationId xmlns:a16="http://schemas.microsoft.com/office/drawing/2014/main" id="{A804A780-A73C-9DD1-9F8B-88B9D3AF5CB9}"/>
                </a:ext>
              </a:extLst>
            </p:cNvPr>
            <p:cNvSpPr txBox="1"/>
            <p:nvPr/>
          </p:nvSpPr>
          <p:spPr bwMode="auto">
            <a:xfrm>
              <a:off x="3721459" y="4874028"/>
              <a:ext cx="497251"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Calibri" panose="020F0502020204030204" pitchFamily="34" charset="0"/>
                </a:rPr>
                <a:t>112</a:t>
              </a:r>
            </a:p>
            <a:p>
              <a:pPr algn="ctr">
                <a:lnSpc>
                  <a:spcPct val="90000"/>
                </a:lnSpc>
                <a:spcAft>
                  <a:spcPct val="0"/>
                </a:spcAft>
                <a:buClrTx/>
                <a:buFontTx/>
                <a:buNone/>
              </a:pPr>
              <a:r>
                <a:rPr lang="en-US" sz="1600" dirty="0">
                  <a:solidFill>
                    <a:schemeClr val="bg1"/>
                  </a:solidFill>
                  <a:latin typeface="Calibri" panose="020F0502020204030204" pitchFamily="34" charset="0"/>
                </a:rPr>
                <a:t>74</a:t>
              </a:r>
              <a:endParaRPr lang="en-US" sz="1600" b="0" dirty="0">
                <a:solidFill>
                  <a:schemeClr val="bg1"/>
                </a:solidFill>
                <a:latin typeface="Calibri" panose="020F0502020204030204" pitchFamily="34" charset="0"/>
              </a:endParaRPr>
            </a:p>
          </p:txBody>
        </p:sp>
        <p:sp>
          <p:nvSpPr>
            <p:cNvPr id="1036" name="TextBox 1035">
              <a:extLst>
                <a:ext uri="{FF2B5EF4-FFF2-40B4-BE49-F238E27FC236}">
                  <a16:creationId xmlns:a16="http://schemas.microsoft.com/office/drawing/2014/main" id="{B43543D3-C7DE-F905-F073-51BD8701F4BA}"/>
                </a:ext>
              </a:extLst>
            </p:cNvPr>
            <p:cNvSpPr txBox="1"/>
            <p:nvPr/>
          </p:nvSpPr>
          <p:spPr bwMode="auto">
            <a:xfrm>
              <a:off x="4179687" y="4874028"/>
              <a:ext cx="393056"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Calibri" panose="020F0502020204030204" pitchFamily="34" charset="0"/>
                </a:rPr>
                <a:t>89</a:t>
              </a:r>
            </a:p>
            <a:p>
              <a:pPr algn="ctr">
                <a:lnSpc>
                  <a:spcPct val="90000"/>
                </a:lnSpc>
                <a:spcAft>
                  <a:spcPct val="0"/>
                </a:spcAft>
                <a:buClrTx/>
                <a:buFontTx/>
                <a:buNone/>
              </a:pPr>
              <a:r>
                <a:rPr lang="en-US" sz="1600" dirty="0">
                  <a:solidFill>
                    <a:schemeClr val="bg1"/>
                  </a:solidFill>
                  <a:latin typeface="Calibri" panose="020F0502020204030204" pitchFamily="34" charset="0"/>
                </a:rPr>
                <a:t>50</a:t>
              </a:r>
              <a:endParaRPr lang="en-US" sz="1600" b="0" dirty="0">
                <a:solidFill>
                  <a:schemeClr val="bg1"/>
                </a:solidFill>
                <a:latin typeface="Calibri" panose="020F0502020204030204" pitchFamily="34" charset="0"/>
              </a:endParaRPr>
            </a:p>
          </p:txBody>
        </p:sp>
        <p:sp>
          <p:nvSpPr>
            <p:cNvPr id="1037" name="TextBox 1036">
              <a:extLst>
                <a:ext uri="{FF2B5EF4-FFF2-40B4-BE49-F238E27FC236}">
                  <a16:creationId xmlns:a16="http://schemas.microsoft.com/office/drawing/2014/main" id="{B2EDBE29-34B0-60B1-8286-857007F11736}"/>
                </a:ext>
              </a:extLst>
            </p:cNvPr>
            <p:cNvSpPr txBox="1"/>
            <p:nvPr/>
          </p:nvSpPr>
          <p:spPr bwMode="auto">
            <a:xfrm>
              <a:off x="4568432" y="4874028"/>
              <a:ext cx="393056"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Calibri" panose="020F0502020204030204" pitchFamily="34" charset="0"/>
                </a:rPr>
                <a:t>73</a:t>
              </a:r>
            </a:p>
            <a:p>
              <a:pPr algn="ctr">
                <a:lnSpc>
                  <a:spcPct val="90000"/>
                </a:lnSpc>
                <a:spcAft>
                  <a:spcPct val="0"/>
                </a:spcAft>
                <a:buClrTx/>
                <a:buFontTx/>
                <a:buNone/>
              </a:pPr>
              <a:r>
                <a:rPr lang="en-US" sz="1600" dirty="0">
                  <a:solidFill>
                    <a:schemeClr val="bg1"/>
                  </a:solidFill>
                  <a:latin typeface="Calibri" panose="020F0502020204030204" pitchFamily="34" charset="0"/>
                </a:rPr>
                <a:t>34</a:t>
              </a:r>
              <a:endParaRPr lang="en-US" sz="1600" b="0" dirty="0">
                <a:solidFill>
                  <a:schemeClr val="bg1"/>
                </a:solidFill>
                <a:latin typeface="Calibri" panose="020F0502020204030204" pitchFamily="34" charset="0"/>
              </a:endParaRPr>
            </a:p>
          </p:txBody>
        </p:sp>
        <p:sp>
          <p:nvSpPr>
            <p:cNvPr id="1038" name="TextBox 1037">
              <a:extLst>
                <a:ext uri="{FF2B5EF4-FFF2-40B4-BE49-F238E27FC236}">
                  <a16:creationId xmlns:a16="http://schemas.microsoft.com/office/drawing/2014/main" id="{72BDA7E8-0CBB-1D7C-C061-4A3AC52E7CA3}"/>
                </a:ext>
              </a:extLst>
            </p:cNvPr>
            <p:cNvSpPr txBox="1"/>
            <p:nvPr/>
          </p:nvSpPr>
          <p:spPr bwMode="auto">
            <a:xfrm>
              <a:off x="4966605" y="4874028"/>
              <a:ext cx="393056"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Calibri" panose="020F0502020204030204" pitchFamily="34" charset="0"/>
                </a:rPr>
                <a:t>65</a:t>
              </a:r>
            </a:p>
            <a:p>
              <a:pPr algn="ctr">
                <a:lnSpc>
                  <a:spcPct val="90000"/>
                </a:lnSpc>
                <a:spcAft>
                  <a:spcPct val="0"/>
                </a:spcAft>
                <a:buClrTx/>
                <a:buFontTx/>
                <a:buNone/>
              </a:pPr>
              <a:r>
                <a:rPr lang="en-US" sz="1600" dirty="0">
                  <a:solidFill>
                    <a:schemeClr val="bg1"/>
                  </a:solidFill>
                  <a:latin typeface="Calibri" panose="020F0502020204030204" pitchFamily="34" charset="0"/>
                </a:rPr>
                <a:t>30</a:t>
              </a:r>
              <a:endParaRPr lang="en-US" sz="1600" b="0" dirty="0">
                <a:solidFill>
                  <a:schemeClr val="bg1"/>
                </a:solidFill>
                <a:latin typeface="Calibri" panose="020F0502020204030204" pitchFamily="34" charset="0"/>
              </a:endParaRPr>
            </a:p>
          </p:txBody>
        </p:sp>
        <p:sp>
          <p:nvSpPr>
            <p:cNvPr id="1039" name="TextBox 1038">
              <a:extLst>
                <a:ext uri="{FF2B5EF4-FFF2-40B4-BE49-F238E27FC236}">
                  <a16:creationId xmlns:a16="http://schemas.microsoft.com/office/drawing/2014/main" id="{0383FABF-5B7B-606A-2ED7-00CEA8487EAF}"/>
                </a:ext>
              </a:extLst>
            </p:cNvPr>
            <p:cNvSpPr txBox="1"/>
            <p:nvPr/>
          </p:nvSpPr>
          <p:spPr bwMode="auto">
            <a:xfrm>
              <a:off x="5355350" y="4874028"/>
              <a:ext cx="393056"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Calibri" panose="020F0502020204030204" pitchFamily="34" charset="0"/>
                </a:rPr>
                <a:t>57</a:t>
              </a:r>
            </a:p>
            <a:p>
              <a:pPr algn="ctr">
                <a:lnSpc>
                  <a:spcPct val="90000"/>
                </a:lnSpc>
                <a:spcAft>
                  <a:spcPct val="0"/>
                </a:spcAft>
                <a:buClrTx/>
                <a:buFontTx/>
                <a:buNone/>
              </a:pPr>
              <a:r>
                <a:rPr lang="en-US" sz="1600" dirty="0">
                  <a:solidFill>
                    <a:schemeClr val="bg1"/>
                  </a:solidFill>
                  <a:latin typeface="Calibri" panose="020F0502020204030204" pitchFamily="34" charset="0"/>
                </a:rPr>
                <a:t>24</a:t>
              </a:r>
              <a:endParaRPr lang="en-US" sz="1600" b="0" dirty="0">
                <a:solidFill>
                  <a:schemeClr val="bg1"/>
                </a:solidFill>
                <a:latin typeface="Calibri" panose="020F0502020204030204" pitchFamily="34" charset="0"/>
              </a:endParaRPr>
            </a:p>
          </p:txBody>
        </p:sp>
        <p:sp>
          <p:nvSpPr>
            <p:cNvPr id="1040" name="TextBox 1039">
              <a:extLst>
                <a:ext uri="{FF2B5EF4-FFF2-40B4-BE49-F238E27FC236}">
                  <a16:creationId xmlns:a16="http://schemas.microsoft.com/office/drawing/2014/main" id="{E5C15714-2C4C-4801-CDE2-C7AA0D4F96ED}"/>
                </a:ext>
              </a:extLst>
            </p:cNvPr>
            <p:cNvSpPr txBox="1"/>
            <p:nvPr/>
          </p:nvSpPr>
          <p:spPr bwMode="auto">
            <a:xfrm>
              <a:off x="5756249" y="4874028"/>
              <a:ext cx="393056"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Calibri" panose="020F0502020204030204" pitchFamily="34" charset="0"/>
                </a:rPr>
                <a:t>46</a:t>
              </a:r>
            </a:p>
            <a:p>
              <a:pPr algn="ctr">
                <a:lnSpc>
                  <a:spcPct val="90000"/>
                </a:lnSpc>
                <a:spcAft>
                  <a:spcPct val="0"/>
                </a:spcAft>
                <a:buClrTx/>
                <a:buFontTx/>
                <a:buNone/>
              </a:pPr>
              <a:r>
                <a:rPr lang="en-US" sz="1600" dirty="0">
                  <a:solidFill>
                    <a:schemeClr val="bg1"/>
                  </a:solidFill>
                  <a:latin typeface="Calibri" panose="020F0502020204030204" pitchFamily="34" charset="0"/>
                </a:rPr>
                <a:t>21</a:t>
              </a:r>
              <a:endParaRPr lang="en-US" sz="1600" b="0" dirty="0">
                <a:solidFill>
                  <a:schemeClr val="bg1"/>
                </a:solidFill>
                <a:latin typeface="Calibri" panose="020F0502020204030204" pitchFamily="34" charset="0"/>
              </a:endParaRPr>
            </a:p>
          </p:txBody>
        </p:sp>
        <p:sp>
          <p:nvSpPr>
            <p:cNvPr id="1041" name="TextBox 1040">
              <a:extLst>
                <a:ext uri="{FF2B5EF4-FFF2-40B4-BE49-F238E27FC236}">
                  <a16:creationId xmlns:a16="http://schemas.microsoft.com/office/drawing/2014/main" id="{216D773F-9AA2-69B9-B34B-C4081A1D163B}"/>
                </a:ext>
              </a:extLst>
            </p:cNvPr>
            <p:cNvSpPr txBox="1"/>
            <p:nvPr/>
          </p:nvSpPr>
          <p:spPr bwMode="auto">
            <a:xfrm>
              <a:off x="6144994" y="4874028"/>
              <a:ext cx="393056"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Calibri" panose="020F0502020204030204" pitchFamily="34" charset="0"/>
                </a:rPr>
                <a:t>32</a:t>
              </a:r>
            </a:p>
            <a:p>
              <a:pPr algn="ctr">
                <a:lnSpc>
                  <a:spcPct val="90000"/>
                </a:lnSpc>
                <a:spcAft>
                  <a:spcPct val="0"/>
                </a:spcAft>
                <a:buClrTx/>
                <a:buFontTx/>
                <a:buNone/>
              </a:pPr>
              <a:r>
                <a:rPr lang="en-US" sz="1600" dirty="0">
                  <a:solidFill>
                    <a:schemeClr val="bg1"/>
                  </a:solidFill>
                  <a:latin typeface="Calibri" panose="020F0502020204030204" pitchFamily="34" charset="0"/>
                </a:rPr>
                <a:t>14</a:t>
              </a:r>
              <a:endParaRPr lang="en-US" sz="1600" b="0" dirty="0">
                <a:solidFill>
                  <a:schemeClr val="bg1"/>
                </a:solidFill>
                <a:latin typeface="Calibri" panose="020F0502020204030204" pitchFamily="34" charset="0"/>
              </a:endParaRPr>
            </a:p>
          </p:txBody>
        </p:sp>
        <p:sp>
          <p:nvSpPr>
            <p:cNvPr id="1042" name="TextBox 1041">
              <a:extLst>
                <a:ext uri="{FF2B5EF4-FFF2-40B4-BE49-F238E27FC236}">
                  <a16:creationId xmlns:a16="http://schemas.microsoft.com/office/drawing/2014/main" id="{CBC7B92D-42EB-EA93-AA94-7BDA2A712825}"/>
                </a:ext>
              </a:extLst>
            </p:cNvPr>
            <p:cNvSpPr txBox="1"/>
            <p:nvPr/>
          </p:nvSpPr>
          <p:spPr bwMode="auto">
            <a:xfrm>
              <a:off x="6543167" y="4874028"/>
              <a:ext cx="393056"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Calibri" panose="020F0502020204030204" pitchFamily="34" charset="0"/>
                </a:rPr>
                <a:t>25</a:t>
              </a:r>
            </a:p>
            <a:p>
              <a:pPr algn="ctr">
                <a:lnSpc>
                  <a:spcPct val="90000"/>
                </a:lnSpc>
                <a:spcAft>
                  <a:spcPct val="0"/>
                </a:spcAft>
                <a:buClrTx/>
                <a:buFontTx/>
                <a:buNone/>
              </a:pPr>
              <a:r>
                <a:rPr lang="en-US" sz="1600" dirty="0">
                  <a:solidFill>
                    <a:schemeClr val="bg1"/>
                  </a:solidFill>
                  <a:latin typeface="Calibri" panose="020F0502020204030204" pitchFamily="34" charset="0"/>
                </a:rPr>
                <a:t>11</a:t>
              </a:r>
              <a:endParaRPr lang="en-US" sz="1600" b="0" dirty="0">
                <a:solidFill>
                  <a:schemeClr val="bg1"/>
                </a:solidFill>
                <a:latin typeface="Calibri" panose="020F0502020204030204" pitchFamily="34" charset="0"/>
              </a:endParaRPr>
            </a:p>
          </p:txBody>
        </p:sp>
        <p:sp>
          <p:nvSpPr>
            <p:cNvPr id="1043" name="TextBox 1042">
              <a:extLst>
                <a:ext uri="{FF2B5EF4-FFF2-40B4-BE49-F238E27FC236}">
                  <a16:creationId xmlns:a16="http://schemas.microsoft.com/office/drawing/2014/main" id="{16F348EC-5A0B-5EB7-1F20-CECA97C9E529}"/>
                </a:ext>
              </a:extLst>
            </p:cNvPr>
            <p:cNvSpPr txBox="1"/>
            <p:nvPr/>
          </p:nvSpPr>
          <p:spPr bwMode="auto">
            <a:xfrm>
              <a:off x="6931912" y="4874028"/>
              <a:ext cx="393056"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Calibri" panose="020F0502020204030204" pitchFamily="34" charset="0"/>
                </a:rPr>
                <a:t>19</a:t>
              </a:r>
            </a:p>
            <a:p>
              <a:pPr algn="ctr">
                <a:lnSpc>
                  <a:spcPct val="90000"/>
                </a:lnSpc>
                <a:spcAft>
                  <a:spcPct val="0"/>
                </a:spcAft>
                <a:buClrTx/>
                <a:buFontTx/>
                <a:buNone/>
              </a:pPr>
              <a:r>
                <a:rPr lang="en-US" sz="1600" dirty="0">
                  <a:solidFill>
                    <a:schemeClr val="bg1"/>
                  </a:solidFill>
                  <a:latin typeface="Calibri" panose="020F0502020204030204" pitchFamily="34" charset="0"/>
                </a:rPr>
                <a:t>10</a:t>
              </a:r>
              <a:endParaRPr lang="en-US" sz="1600" b="0" dirty="0">
                <a:solidFill>
                  <a:schemeClr val="bg1"/>
                </a:solidFill>
                <a:latin typeface="Calibri" panose="020F0502020204030204" pitchFamily="34" charset="0"/>
              </a:endParaRPr>
            </a:p>
          </p:txBody>
        </p:sp>
        <p:sp>
          <p:nvSpPr>
            <p:cNvPr id="1044" name="TextBox 1043">
              <a:extLst>
                <a:ext uri="{FF2B5EF4-FFF2-40B4-BE49-F238E27FC236}">
                  <a16:creationId xmlns:a16="http://schemas.microsoft.com/office/drawing/2014/main" id="{B8D668ED-7AEF-704D-4DD0-1DE1645B3ECF}"/>
                </a:ext>
              </a:extLst>
            </p:cNvPr>
            <p:cNvSpPr txBox="1"/>
            <p:nvPr/>
          </p:nvSpPr>
          <p:spPr bwMode="auto">
            <a:xfrm>
              <a:off x="7338042" y="4874028"/>
              <a:ext cx="393056"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Calibri" panose="020F0502020204030204" pitchFamily="34" charset="0"/>
                </a:rPr>
                <a:t>15</a:t>
              </a:r>
            </a:p>
            <a:p>
              <a:pPr algn="ctr">
                <a:lnSpc>
                  <a:spcPct val="90000"/>
                </a:lnSpc>
                <a:spcAft>
                  <a:spcPct val="0"/>
                </a:spcAft>
                <a:buClrTx/>
                <a:buFontTx/>
                <a:buNone/>
              </a:pPr>
              <a:r>
                <a:rPr lang="en-US" sz="1600" dirty="0">
                  <a:solidFill>
                    <a:schemeClr val="bg1"/>
                  </a:solidFill>
                  <a:latin typeface="Calibri" panose="020F0502020204030204" pitchFamily="34" charset="0"/>
                </a:rPr>
                <a:t>8</a:t>
              </a:r>
              <a:endParaRPr lang="en-US" sz="1600" b="0" dirty="0">
                <a:solidFill>
                  <a:schemeClr val="bg1"/>
                </a:solidFill>
                <a:latin typeface="Calibri" panose="020F0502020204030204" pitchFamily="34" charset="0"/>
              </a:endParaRPr>
            </a:p>
          </p:txBody>
        </p:sp>
        <p:sp>
          <p:nvSpPr>
            <p:cNvPr id="1045" name="TextBox 1044">
              <a:extLst>
                <a:ext uri="{FF2B5EF4-FFF2-40B4-BE49-F238E27FC236}">
                  <a16:creationId xmlns:a16="http://schemas.microsoft.com/office/drawing/2014/main" id="{A78FD6FD-574A-A4CA-5B07-52164F5BDE77}"/>
                </a:ext>
              </a:extLst>
            </p:cNvPr>
            <p:cNvSpPr txBox="1"/>
            <p:nvPr/>
          </p:nvSpPr>
          <p:spPr bwMode="auto">
            <a:xfrm>
              <a:off x="7726787" y="4874028"/>
              <a:ext cx="393056"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Calibri" panose="020F0502020204030204" pitchFamily="34" charset="0"/>
                </a:rPr>
                <a:t>11</a:t>
              </a:r>
            </a:p>
            <a:p>
              <a:pPr algn="ctr">
                <a:lnSpc>
                  <a:spcPct val="90000"/>
                </a:lnSpc>
                <a:spcAft>
                  <a:spcPct val="0"/>
                </a:spcAft>
                <a:buClrTx/>
                <a:buFontTx/>
                <a:buNone/>
              </a:pPr>
              <a:r>
                <a:rPr lang="en-US" sz="1600" dirty="0">
                  <a:solidFill>
                    <a:schemeClr val="bg1"/>
                  </a:solidFill>
                  <a:latin typeface="Calibri" panose="020F0502020204030204" pitchFamily="34" charset="0"/>
                </a:rPr>
                <a:t>4</a:t>
              </a:r>
              <a:endParaRPr lang="en-US" sz="1600" b="0" dirty="0">
                <a:solidFill>
                  <a:schemeClr val="bg1"/>
                </a:solidFill>
                <a:latin typeface="Calibri" panose="020F0502020204030204" pitchFamily="34" charset="0"/>
              </a:endParaRPr>
            </a:p>
          </p:txBody>
        </p:sp>
        <p:sp>
          <p:nvSpPr>
            <p:cNvPr id="1046" name="TextBox 1045">
              <a:extLst>
                <a:ext uri="{FF2B5EF4-FFF2-40B4-BE49-F238E27FC236}">
                  <a16:creationId xmlns:a16="http://schemas.microsoft.com/office/drawing/2014/main" id="{F1B47109-C62D-3AF1-43FC-CB30443B9840}"/>
                </a:ext>
              </a:extLst>
            </p:cNvPr>
            <p:cNvSpPr txBox="1"/>
            <p:nvPr/>
          </p:nvSpPr>
          <p:spPr bwMode="auto">
            <a:xfrm>
              <a:off x="8124960" y="4874028"/>
              <a:ext cx="393056"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Calibri" panose="020F0502020204030204" pitchFamily="34" charset="0"/>
                </a:rPr>
                <a:t>10</a:t>
              </a:r>
            </a:p>
            <a:p>
              <a:pPr algn="ctr">
                <a:lnSpc>
                  <a:spcPct val="90000"/>
                </a:lnSpc>
                <a:spcAft>
                  <a:spcPct val="0"/>
                </a:spcAft>
                <a:buClrTx/>
                <a:buFontTx/>
                <a:buNone/>
              </a:pPr>
              <a:r>
                <a:rPr lang="en-US" sz="1600" dirty="0">
                  <a:solidFill>
                    <a:schemeClr val="bg1"/>
                  </a:solidFill>
                  <a:latin typeface="Calibri" panose="020F0502020204030204" pitchFamily="34" charset="0"/>
                </a:rPr>
                <a:t>2</a:t>
              </a:r>
              <a:endParaRPr lang="en-US" sz="1600" b="0" dirty="0">
                <a:solidFill>
                  <a:schemeClr val="bg1"/>
                </a:solidFill>
                <a:latin typeface="Calibri" panose="020F0502020204030204" pitchFamily="34" charset="0"/>
              </a:endParaRPr>
            </a:p>
          </p:txBody>
        </p:sp>
        <p:sp>
          <p:nvSpPr>
            <p:cNvPr id="1047" name="TextBox 1046">
              <a:extLst>
                <a:ext uri="{FF2B5EF4-FFF2-40B4-BE49-F238E27FC236}">
                  <a16:creationId xmlns:a16="http://schemas.microsoft.com/office/drawing/2014/main" id="{021C55F1-A263-04F4-BC79-EF73AEB25B01}"/>
                </a:ext>
              </a:extLst>
            </p:cNvPr>
            <p:cNvSpPr txBox="1"/>
            <p:nvPr/>
          </p:nvSpPr>
          <p:spPr bwMode="auto">
            <a:xfrm>
              <a:off x="8565802" y="4874028"/>
              <a:ext cx="288862"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Calibri" panose="020F0502020204030204" pitchFamily="34" charset="0"/>
                </a:rPr>
                <a:t>7</a:t>
              </a:r>
            </a:p>
            <a:p>
              <a:pPr algn="ctr">
                <a:lnSpc>
                  <a:spcPct val="90000"/>
                </a:lnSpc>
                <a:spcAft>
                  <a:spcPct val="0"/>
                </a:spcAft>
                <a:buClrTx/>
                <a:buFontTx/>
                <a:buNone/>
              </a:pPr>
              <a:r>
                <a:rPr lang="en-US" sz="1600" dirty="0">
                  <a:solidFill>
                    <a:schemeClr val="bg1"/>
                  </a:solidFill>
                  <a:latin typeface="Calibri" panose="020F0502020204030204" pitchFamily="34" charset="0"/>
                </a:rPr>
                <a:t>1</a:t>
              </a:r>
              <a:endParaRPr lang="en-US" sz="1600" b="0" dirty="0">
                <a:solidFill>
                  <a:schemeClr val="bg1"/>
                </a:solidFill>
                <a:latin typeface="Calibri" panose="020F0502020204030204" pitchFamily="34" charset="0"/>
              </a:endParaRPr>
            </a:p>
          </p:txBody>
        </p:sp>
        <p:sp>
          <p:nvSpPr>
            <p:cNvPr id="1048" name="TextBox 1047">
              <a:extLst>
                <a:ext uri="{FF2B5EF4-FFF2-40B4-BE49-F238E27FC236}">
                  <a16:creationId xmlns:a16="http://schemas.microsoft.com/office/drawing/2014/main" id="{72BC247A-C959-58B0-521B-38C7B5696E99}"/>
                </a:ext>
              </a:extLst>
            </p:cNvPr>
            <p:cNvSpPr txBox="1"/>
            <p:nvPr/>
          </p:nvSpPr>
          <p:spPr bwMode="auto">
            <a:xfrm>
              <a:off x="8963975" y="4874028"/>
              <a:ext cx="288862"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Calibri" panose="020F0502020204030204" pitchFamily="34" charset="0"/>
                </a:rPr>
                <a:t>3</a:t>
              </a:r>
            </a:p>
            <a:p>
              <a:pPr algn="ctr">
                <a:lnSpc>
                  <a:spcPct val="90000"/>
                </a:lnSpc>
                <a:spcAft>
                  <a:spcPct val="0"/>
                </a:spcAft>
                <a:buClrTx/>
                <a:buFontTx/>
                <a:buNone/>
              </a:pPr>
              <a:r>
                <a:rPr lang="en-US" sz="1600" dirty="0">
                  <a:solidFill>
                    <a:schemeClr val="bg1"/>
                  </a:solidFill>
                  <a:latin typeface="Calibri" panose="020F0502020204030204" pitchFamily="34" charset="0"/>
                </a:rPr>
                <a:t>1</a:t>
              </a:r>
              <a:endParaRPr lang="en-US" sz="1600" b="0" dirty="0">
                <a:solidFill>
                  <a:schemeClr val="bg1"/>
                </a:solidFill>
                <a:latin typeface="Calibri" panose="020F0502020204030204" pitchFamily="34" charset="0"/>
              </a:endParaRPr>
            </a:p>
          </p:txBody>
        </p:sp>
        <p:sp>
          <p:nvSpPr>
            <p:cNvPr id="1049" name="TextBox 1048">
              <a:extLst>
                <a:ext uri="{FF2B5EF4-FFF2-40B4-BE49-F238E27FC236}">
                  <a16:creationId xmlns:a16="http://schemas.microsoft.com/office/drawing/2014/main" id="{03B760BE-B1B6-3849-EA99-BC9C992A489E}"/>
                </a:ext>
              </a:extLst>
            </p:cNvPr>
            <p:cNvSpPr txBox="1"/>
            <p:nvPr/>
          </p:nvSpPr>
          <p:spPr bwMode="auto">
            <a:xfrm>
              <a:off x="9352720" y="4874028"/>
              <a:ext cx="288862"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Aft>
                  <a:spcPct val="0"/>
                </a:spcAft>
                <a:buClrTx/>
                <a:buFontTx/>
                <a:buNone/>
              </a:pPr>
              <a:r>
                <a:rPr lang="en-US" sz="1600" b="0" dirty="0">
                  <a:solidFill>
                    <a:schemeClr val="bg1"/>
                  </a:solidFill>
                  <a:latin typeface="Calibri" panose="020F0502020204030204" pitchFamily="34" charset="0"/>
                </a:rPr>
                <a:t>1</a:t>
              </a:r>
            </a:p>
            <a:p>
              <a:pPr algn="ctr">
                <a:lnSpc>
                  <a:spcPct val="90000"/>
                </a:lnSpc>
                <a:spcAft>
                  <a:spcPct val="0"/>
                </a:spcAft>
                <a:buClrTx/>
                <a:buFontTx/>
                <a:buNone/>
              </a:pPr>
              <a:r>
                <a:rPr lang="en-US" sz="1600" dirty="0">
                  <a:solidFill>
                    <a:schemeClr val="bg1"/>
                  </a:solidFill>
                  <a:latin typeface="Calibri" panose="020F0502020204030204" pitchFamily="34" charset="0"/>
                </a:rPr>
                <a:t>1</a:t>
              </a:r>
              <a:endParaRPr lang="en-US" sz="1600" b="0" dirty="0">
                <a:solidFill>
                  <a:schemeClr val="bg1"/>
                </a:solidFill>
                <a:latin typeface="Calibri" panose="020F0502020204030204" pitchFamily="34" charset="0"/>
              </a:endParaRPr>
            </a:p>
          </p:txBody>
        </p:sp>
      </p:grpSp>
      <p:grpSp>
        <p:nvGrpSpPr>
          <p:cNvPr id="1097" name="Group 1096">
            <a:extLst>
              <a:ext uri="{FF2B5EF4-FFF2-40B4-BE49-F238E27FC236}">
                <a16:creationId xmlns:a16="http://schemas.microsoft.com/office/drawing/2014/main" id="{45DCEB35-5645-55C8-BC4A-52E72AFBF907}"/>
              </a:ext>
            </a:extLst>
          </p:cNvPr>
          <p:cNvGrpSpPr/>
          <p:nvPr/>
        </p:nvGrpSpPr>
        <p:grpSpPr>
          <a:xfrm>
            <a:off x="2821916" y="1973652"/>
            <a:ext cx="6807859" cy="2237791"/>
            <a:chOff x="2821916" y="1973652"/>
            <a:chExt cx="6807859" cy="2237791"/>
          </a:xfrm>
        </p:grpSpPr>
        <p:sp>
          <p:nvSpPr>
            <p:cNvPr id="1050" name="Freeform: Shape 1049">
              <a:extLst>
                <a:ext uri="{FF2B5EF4-FFF2-40B4-BE49-F238E27FC236}">
                  <a16:creationId xmlns:a16="http://schemas.microsoft.com/office/drawing/2014/main" id="{3E04364F-9326-46C3-3D19-0B59A199CE94}"/>
                </a:ext>
              </a:extLst>
            </p:cNvPr>
            <p:cNvSpPr/>
            <p:nvPr/>
          </p:nvSpPr>
          <p:spPr bwMode="auto">
            <a:xfrm>
              <a:off x="2924175" y="2062163"/>
              <a:ext cx="6705600" cy="2105025"/>
            </a:xfrm>
            <a:custGeom>
              <a:avLst/>
              <a:gdLst>
                <a:gd name="connsiteX0" fmla="*/ 6705600 w 6705600"/>
                <a:gd name="connsiteY0" fmla="*/ 2105025 h 2105025"/>
                <a:gd name="connsiteX1" fmla="*/ 5381625 w 6705600"/>
                <a:gd name="connsiteY1" fmla="*/ 2105025 h 2105025"/>
                <a:gd name="connsiteX2" fmla="*/ 5381625 w 6705600"/>
                <a:gd name="connsiteY2" fmla="*/ 2038350 h 2105025"/>
                <a:gd name="connsiteX3" fmla="*/ 4462463 w 6705600"/>
                <a:gd name="connsiteY3" fmla="*/ 2038350 h 2105025"/>
                <a:gd name="connsiteX4" fmla="*/ 4462463 w 6705600"/>
                <a:gd name="connsiteY4" fmla="*/ 1995487 h 2105025"/>
                <a:gd name="connsiteX5" fmla="*/ 4133850 w 6705600"/>
                <a:gd name="connsiteY5" fmla="*/ 1995487 h 2105025"/>
                <a:gd name="connsiteX6" fmla="*/ 4133850 w 6705600"/>
                <a:gd name="connsiteY6" fmla="*/ 1943100 h 2105025"/>
                <a:gd name="connsiteX7" fmla="*/ 3848100 w 6705600"/>
                <a:gd name="connsiteY7" fmla="*/ 1943100 h 2105025"/>
                <a:gd name="connsiteX8" fmla="*/ 3848100 w 6705600"/>
                <a:gd name="connsiteY8" fmla="*/ 1914525 h 2105025"/>
                <a:gd name="connsiteX9" fmla="*/ 3833813 w 6705600"/>
                <a:gd name="connsiteY9" fmla="*/ 1914525 h 2105025"/>
                <a:gd name="connsiteX10" fmla="*/ 3833813 w 6705600"/>
                <a:gd name="connsiteY10" fmla="*/ 1876425 h 2105025"/>
                <a:gd name="connsiteX11" fmla="*/ 3629025 w 6705600"/>
                <a:gd name="connsiteY11" fmla="*/ 1876425 h 2105025"/>
                <a:gd name="connsiteX12" fmla="*/ 3643313 w 6705600"/>
                <a:gd name="connsiteY12" fmla="*/ 1862137 h 2105025"/>
                <a:gd name="connsiteX13" fmla="*/ 3543300 w 6705600"/>
                <a:gd name="connsiteY13" fmla="*/ 1862137 h 2105025"/>
                <a:gd name="connsiteX14" fmla="*/ 3543300 w 6705600"/>
                <a:gd name="connsiteY14" fmla="*/ 1809750 h 2105025"/>
                <a:gd name="connsiteX15" fmla="*/ 3433763 w 6705600"/>
                <a:gd name="connsiteY15" fmla="*/ 1809750 h 2105025"/>
                <a:gd name="connsiteX16" fmla="*/ 3433763 w 6705600"/>
                <a:gd name="connsiteY16" fmla="*/ 1785937 h 2105025"/>
                <a:gd name="connsiteX17" fmla="*/ 3414713 w 6705600"/>
                <a:gd name="connsiteY17" fmla="*/ 1785937 h 2105025"/>
                <a:gd name="connsiteX18" fmla="*/ 3414713 w 6705600"/>
                <a:gd name="connsiteY18" fmla="*/ 1752600 h 2105025"/>
                <a:gd name="connsiteX19" fmla="*/ 3386138 w 6705600"/>
                <a:gd name="connsiteY19" fmla="*/ 1752600 h 2105025"/>
                <a:gd name="connsiteX20" fmla="*/ 3386138 w 6705600"/>
                <a:gd name="connsiteY20" fmla="*/ 1719262 h 2105025"/>
                <a:gd name="connsiteX21" fmla="*/ 3386138 w 6705600"/>
                <a:gd name="connsiteY21" fmla="*/ 1695450 h 2105025"/>
                <a:gd name="connsiteX22" fmla="*/ 3286125 w 6705600"/>
                <a:gd name="connsiteY22" fmla="*/ 1695450 h 2105025"/>
                <a:gd name="connsiteX23" fmla="*/ 3286125 w 6705600"/>
                <a:gd name="connsiteY23" fmla="*/ 1676400 h 2105025"/>
                <a:gd name="connsiteX24" fmla="*/ 3271838 w 6705600"/>
                <a:gd name="connsiteY24" fmla="*/ 1676400 h 2105025"/>
                <a:gd name="connsiteX25" fmla="*/ 3271838 w 6705600"/>
                <a:gd name="connsiteY25" fmla="*/ 1647825 h 2105025"/>
                <a:gd name="connsiteX26" fmla="*/ 3243263 w 6705600"/>
                <a:gd name="connsiteY26" fmla="*/ 1647825 h 2105025"/>
                <a:gd name="connsiteX27" fmla="*/ 3243263 w 6705600"/>
                <a:gd name="connsiteY27" fmla="*/ 1628775 h 2105025"/>
                <a:gd name="connsiteX28" fmla="*/ 3081338 w 6705600"/>
                <a:gd name="connsiteY28" fmla="*/ 1628775 h 2105025"/>
                <a:gd name="connsiteX29" fmla="*/ 3081338 w 6705600"/>
                <a:gd name="connsiteY29" fmla="*/ 1600200 h 2105025"/>
                <a:gd name="connsiteX30" fmla="*/ 3062288 w 6705600"/>
                <a:gd name="connsiteY30" fmla="*/ 1600200 h 2105025"/>
                <a:gd name="connsiteX31" fmla="*/ 3062288 w 6705600"/>
                <a:gd name="connsiteY31" fmla="*/ 1576387 h 2105025"/>
                <a:gd name="connsiteX32" fmla="*/ 2805113 w 6705600"/>
                <a:gd name="connsiteY32" fmla="*/ 1576387 h 2105025"/>
                <a:gd name="connsiteX33" fmla="*/ 2819400 w 6705600"/>
                <a:gd name="connsiteY33" fmla="*/ 1562100 h 2105025"/>
                <a:gd name="connsiteX34" fmla="*/ 2786063 w 6705600"/>
                <a:gd name="connsiteY34" fmla="*/ 1562100 h 2105025"/>
                <a:gd name="connsiteX35" fmla="*/ 2786063 w 6705600"/>
                <a:gd name="connsiteY35" fmla="*/ 1538287 h 2105025"/>
                <a:gd name="connsiteX36" fmla="*/ 2757488 w 6705600"/>
                <a:gd name="connsiteY36" fmla="*/ 1538287 h 2105025"/>
                <a:gd name="connsiteX37" fmla="*/ 2752725 w 6705600"/>
                <a:gd name="connsiteY37" fmla="*/ 1533524 h 2105025"/>
                <a:gd name="connsiteX38" fmla="*/ 2733675 w 6705600"/>
                <a:gd name="connsiteY38" fmla="*/ 1533524 h 2105025"/>
                <a:gd name="connsiteX39" fmla="*/ 2733675 w 6705600"/>
                <a:gd name="connsiteY39" fmla="*/ 1504950 h 2105025"/>
                <a:gd name="connsiteX40" fmla="*/ 2647950 w 6705600"/>
                <a:gd name="connsiteY40" fmla="*/ 1504950 h 2105025"/>
                <a:gd name="connsiteX41" fmla="*/ 2638425 w 6705600"/>
                <a:gd name="connsiteY41" fmla="*/ 1466850 h 2105025"/>
                <a:gd name="connsiteX42" fmla="*/ 2576513 w 6705600"/>
                <a:gd name="connsiteY42" fmla="*/ 1466850 h 2105025"/>
                <a:gd name="connsiteX43" fmla="*/ 2576513 w 6705600"/>
                <a:gd name="connsiteY43" fmla="*/ 1443037 h 2105025"/>
                <a:gd name="connsiteX44" fmla="*/ 2543175 w 6705600"/>
                <a:gd name="connsiteY44" fmla="*/ 1443037 h 2105025"/>
                <a:gd name="connsiteX45" fmla="*/ 2543175 w 6705600"/>
                <a:gd name="connsiteY45" fmla="*/ 1423987 h 2105025"/>
                <a:gd name="connsiteX46" fmla="*/ 2524125 w 6705600"/>
                <a:gd name="connsiteY46" fmla="*/ 1423987 h 2105025"/>
                <a:gd name="connsiteX47" fmla="*/ 2524125 w 6705600"/>
                <a:gd name="connsiteY47" fmla="*/ 1371600 h 2105025"/>
                <a:gd name="connsiteX48" fmla="*/ 2281238 w 6705600"/>
                <a:gd name="connsiteY48" fmla="*/ 1371600 h 2105025"/>
                <a:gd name="connsiteX49" fmla="*/ 2281238 w 6705600"/>
                <a:gd name="connsiteY49" fmla="*/ 1357312 h 2105025"/>
                <a:gd name="connsiteX50" fmla="*/ 2147888 w 6705600"/>
                <a:gd name="connsiteY50" fmla="*/ 1357312 h 2105025"/>
                <a:gd name="connsiteX51" fmla="*/ 2147888 w 6705600"/>
                <a:gd name="connsiteY51" fmla="*/ 1343025 h 2105025"/>
                <a:gd name="connsiteX52" fmla="*/ 2095500 w 6705600"/>
                <a:gd name="connsiteY52" fmla="*/ 1343025 h 2105025"/>
                <a:gd name="connsiteX53" fmla="*/ 2095500 w 6705600"/>
                <a:gd name="connsiteY53" fmla="*/ 1309687 h 2105025"/>
                <a:gd name="connsiteX54" fmla="*/ 2043113 w 6705600"/>
                <a:gd name="connsiteY54" fmla="*/ 1309687 h 2105025"/>
                <a:gd name="connsiteX55" fmla="*/ 2043113 w 6705600"/>
                <a:gd name="connsiteY55" fmla="*/ 1290637 h 2105025"/>
                <a:gd name="connsiteX56" fmla="*/ 1876425 w 6705600"/>
                <a:gd name="connsiteY56" fmla="*/ 1290637 h 2105025"/>
                <a:gd name="connsiteX57" fmla="*/ 1876425 w 6705600"/>
                <a:gd name="connsiteY57" fmla="*/ 1266825 h 2105025"/>
                <a:gd name="connsiteX58" fmla="*/ 1824038 w 6705600"/>
                <a:gd name="connsiteY58" fmla="*/ 1266825 h 2105025"/>
                <a:gd name="connsiteX59" fmla="*/ 1824038 w 6705600"/>
                <a:gd name="connsiteY59" fmla="*/ 1223962 h 2105025"/>
                <a:gd name="connsiteX60" fmla="*/ 1766888 w 6705600"/>
                <a:gd name="connsiteY60" fmla="*/ 1223962 h 2105025"/>
                <a:gd name="connsiteX61" fmla="*/ 1766888 w 6705600"/>
                <a:gd name="connsiteY61" fmla="*/ 1214437 h 2105025"/>
                <a:gd name="connsiteX62" fmla="*/ 1733550 w 6705600"/>
                <a:gd name="connsiteY62" fmla="*/ 1214437 h 2105025"/>
                <a:gd name="connsiteX63" fmla="*/ 1733550 w 6705600"/>
                <a:gd name="connsiteY63" fmla="*/ 1195387 h 2105025"/>
                <a:gd name="connsiteX64" fmla="*/ 1714500 w 6705600"/>
                <a:gd name="connsiteY64" fmla="*/ 1195387 h 2105025"/>
                <a:gd name="connsiteX65" fmla="*/ 1714500 w 6705600"/>
                <a:gd name="connsiteY65" fmla="*/ 1181100 h 2105025"/>
                <a:gd name="connsiteX66" fmla="*/ 1652588 w 6705600"/>
                <a:gd name="connsiteY66" fmla="*/ 1181100 h 2105025"/>
                <a:gd name="connsiteX67" fmla="*/ 1652588 w 6705600"/>
                <a:gd name="connsiteY67" fmla="*/ 1157287 h 2105025"/>
                <a:gd name="connsiteX68" fmla="*/ 1552575 w 6705600"/>
                <a:gd name="connsiteY68" fmla="*/ 1157287 h 2105025"/>
                <a:gd name="connsiteX69" fmla="*/ 1552575 w 6705600"/>
                <a:gd name="connsiteY69" fmla="*/ 1123950 h 2105025"/>
                <a:gd name="connsiteX70" fmla="*/ 1419225 w 6705600"/>
                <a:gd name="connsiteY70" fmla="*/ 1123950 h 2105025"/>
                <a:gd name="connsiteX71" fmla="*/ 1419225 w 6705600"/>
                <a:gd name="connsiteY71" fmla="*/ 1095375 h 2105025"/>
                <a:gd name="connsiteX72" fmla="*/ 1395413 w 6705600"/>
                <a:gd name="connsiteY72" fmla="*/ 1095375 h 2105025"/>
                <a:gd name="connsiteX73" fmla="*/ 1395413 w 6705600"/>
                <a:gd name="connsiteY73" fmla="*/ 1076325 h 2105025"/>
                <a:gd name="connsiteX74" fmla="*/ 1376363 w 6705600"/>
                <a:gd name="connsiteY74" fmla="*/ 1076325 h 2105025"/>
                <a:gd name="connsiteX75" fmla="*/ 1376363 w 6705600"/>
                <a:gd name="connsiteY75" fmla="*/ 1023937 h 2105025"/>
                <a:gd name="connsiteX76" fmla="*/ 1357313 w 6705600"/>
                <a:gd name="connsiteY76" fmla="*/ 1023937 h 2105025"/>
                <a:gd name="connsiteX77" fmla="*/ 1357313 w 6705600"/>
                <a:gd name="connsiteY77" fmla="*/ 1000125 h 2105025"/>
                <a:gd name="connsiteX78" fmla="*/ 1338263 w 6705600"/>
                <a:gd name="connsiteY78" fmla="*/ 1000125 h 2105025"/>
                <a:gd name="connsiteX79" fmla="*/ 1338263 w 6705600"/>
                <a:gd name="connsiteY79" fmla="*/ 952500 h 2105025"/>
                <a:gd name="connsiteX80" fmla="*/ 1314450 w 6705600"/>
                <a:gd name="connsiteY80" fmla="*/ 952500 h 2105025"/>
                <a:gd name="connsiteX81" fmla="*/ 1314450 w 6705600"/>
                <a:gd name="connsiteY81" fmla="*/ 923925 h 2105025"/>
                <a:gd name="connsiteX82" fmla="*/ 1104900 w 6705600"/>
                <a:gd name="connsiteY82" fmla="*/ 923925 h 2105025"/>
                <a:gd name="connsiteX83" fmla="*/ 1104900 w 6705600"/>
                <a:gd name="connsiteY83" fmla="*/ 876300 h 2105025"/>
                <a:gd name="connsiteX84" fmla="*/ 1100138 w 6705600"/>
                <a:gd name="connsiteY84" fmla="*/ 881062 h 2105025"/>
                <a:gd name="connsiteX85" fmla="*/ 1100138 w 6705600"/>
                <a:gd name="connsiteY85" fmla="*/ 842962 h 2105025"/>
                <a:gd name="connsiteX86" fmla="*/ 1085850 w 6705600"/>
                <a:gd name="connsiteY86" fmla="*/ 842962 h 2105025"/>
                <a:gd name="connsiteX87" fmla="*/ 1085850 w 6705600"/>
                <a:gd name="connsiteY87" fmla="*/ 800100 h 2105025"/>
                <a:gd name="connsiteX88" fmla="*/ 1076325 w 6705600"/>
                <a:gd name="connsiteY88" fmla="*/ 800100 h 2105025"/>
                <a:gd name="connsiteX89" fmla="*/ 1076325 w 6705600"/>
                <a:gd name="connsiteY89" fmla="*/ 700087 h 2105025"/>
                <a:gd name="connsiteX90" fmla="*/ 1014413 w 6705600"/>
                <a:gd name="connsiteY90" fmla="*/ 700087 h 2105025"/>
                <a:gd name="connsiteX91" fmla="*/ 1004888 w 6705600"/>
                <a:gd name="connsiteY91" fmla="*/ 666750 h 2105025"/>
                <a:gd name="connsiteX92" fmla="*/ 966788 w 6705600"/>
                <a:gd name="connsiteY92" fmla="*/ 666750 h 2105025"/>
                <a:gd name="connsiteX93" fmla="*/ 952500 w 6705600"/>
                <a:gd name="connsiteY93" fmla="*/ 633412 h 2105025"/>
                <a:gd name="connsiteX94" fmla="*/ 890588 w 6705600"/>
                <a:gd name="connsiteY94" fmla="*/ 633412 h 2105025"/>
                <a:gd name="connsiteX95" fmla="*/ 876300 w 6705600"/>
                <a:gd name="connsiteY95" fmla="*/ 576262 h 2105025"/>
                <a:gd name="connsiteX96" fmla="*/ 862013 w 6705600"/>
                <a:gd name="connsiteY96" fmla="*/ 576262 h 2105025"/>
                <a:gd name="connsiteX97" fmla="*/ 862013 w 6705600"/>
                <a:gd name="connsiteY97" fmla="*/ 509587 h 2105025"/>
                <a:gd name="connsiteX98" fmla="*/ 852488 w 6705600"/>
                <a:gd name="connsiteY98" fmla="*/ 509587 h 2105025"/>
                <a:gd name="connsiteX99" fmla="*/ 842963 w 6705600"/>
                <a:gd name="connsiteY99" fmla="*/ 452437 h 2105025"/>
                <a:gd name="connsiteX100" fmla="*/ 814388 w 6705600"/>
                <a:gd name="connsiteY100" fmla="*/ 447675 h 2105025"/>
                <a:gd name="connsiteX101" fmla="*/ 795338 w 6705600"/>
                <a:gd name="connsiteY101" fmla="*/ 419100 h 2105025"/>
                <a:gd name="connsiteX102" fmla="*/ 752475 w 6705600"/>
                <a:gd name="connsiteY102" fmla="*/ 419100 h 2105025"/>
                <a:gd name="connsiteX103" fmla="*/ 752475 w 6705600"/>
                <a:gd name="connsiteY103" fmla="*/ 404812 h 2105025"/>
                <a:gd name="connsiteX104" fmla="*/ 657225 w 6705600"/>
                <a:gd name="connsiteY104" fmla="*/ 400050 h 2105025"/>
                <a:gd name="connsiteX105" fmla="*/ 657225 w 6705600"/>
                <a:gd name="connsiteY105" fmla="*/ 361950 h 2105025"/>
                <a:gd name="connsiteX106" fmla="*/ 614363 w 6705600"/>
                <a:gd name="connsiteY106" fmla="*/ 361950 h 2105025"/>
                <a:gd name="connsiteX107" fmla="*/ 614363 w 6705600"/>
                <a:gd name="connsiteY107" fmla="*/ 300037 h 2105025"/>
                <a:gd name="connsiteX108" fmla="*/ 576263 w 6705600"/>
                <a:gd name="connsiteY108" fmla="*/ 300037 h 2105025"/>
                <a:gd name="connsiteX109" fmla="*/ 576263 w 6705600"/>
                <a:gd name="connsiteY109" fmla="*/ 280987 h 2105025"/>
                <a:gd name="connsiteX110" fmla="*/ 542925 w 6705600"/>
                <a:gd name="connsiteY110" fmla="*/ 280987 h 2105025"/>
                <a:gd name="connsiteX111" fmla="*/ 542925 w 6705600"/>
                <a:gd name="connsiteY111" fmla="*/ 257175 h 2105025"/>
                <a:gd name="connsiteX112" fmla="*/ 504825 w 6705600"/>
                <a:gd name="connsiteY112" fmla="*/ 257175 h 2105025"/>
                <a:gd name="connsiteX113" fmla="*/ 504825 w 6705600"/>
                <a:gd name="connsiteY113" fmla="*/ 238125 h 2105025"/>
                <a:gd name="connsiteX114" fmla="*/ 438150 w 6705600"/>
                <a:gd name="connsiteY114" fmla="*/ 238125 h 2105025"/>
                <a:gd name="connsiteX115" fmla="*/ 438150 w 6705600"/>
                <a:gd name="connsiteY115" fmla="*/ 219075 h 2105025"/>
                <a:gd name="connsiteX116" fmla="*/ 400050 w 6705600"/>
                <a:gd name="connsiteY116" fmla="*/ 219075 h 2105025"/>
                <a:gd name="connsiteX117" fmla="*/ 400050 w 6705600"/>
                <a:gd name="connsiteY117" fmla="*/ 195262 h 2105025"/>
                <a:gd name="connsiteX118" fmla="*/ 366713 w 6705600"/>
                <a:gd name="connsiteY118" fmla="*/ 195262 h 2105025"/>
                <a:gd name="connsiteX119" fmla="*/ 366713 w 6705600"/>
                <a:gd name="connsiteY119" fmla="*/ 133350 h 2105025"/>
                <a:gd name="connsiteX120" fmla="*/ 261938 w 6705600"/>
                <a:gd name="connsiteY120" fmla="*/ 133350 h 2105025"/>
                <a:gd name="connsiteX121" fmla="*/ 261938 w 6705600"/>
                <a:gd name="connsiteY121" fmla="*/ 114300 h 2105025"/>
                <a:gd name="connsiteX122" fmla="*/ 176213 w 6705600"/>
                <a:gd name="connsiteY122" fmla="*/ 114300 h 2105025"/>
                <a:gd name="connsiteX123" fmla="*/ 147638 w 6705600"/>
                <a:gd name="connsiteY123" fmla="*/ 61912 h 2105025"/>
                <a:gd name="connsiteX124" fmla="*/ 119063 w 6705600"/>
                <a:gd name="connsiteY124" fmla="*/ 61912 h 2105025"/>
                <a:gd name="connsiteX125" fmla="*/ 109538 w 6705600"/>
                <a:gd name="connsiteY125" fmla="*/ 0 h 2105025"/>
                <a:gd name="connsiteX126" fmla="*/ 0 w 6705600"/>
                <a:gd name="connsiteY126" fmla="*/ 0 h 2105025"/>
                <a:gd name="connsiteX0" fmla="*/ 6705600 w 6705600"/>
                <a:gd name="connsiteY0" fmla="*/ 2105025 h 2105025"/>
                <a:gd name="connsiteX1" fmla="*/ 5381625 w 6705600"/>
                <a:gd name="connsiteY1" fmla="*/ 2105025 h 2105025"/>
                <a:gd name="connsiteX2" fmla="*/ 5381625 w 6705600"/>
                <a:gd name="connsiteY2" fmla="*/ 2038350 h 2105025"/>
                <a:gd name="connsiteX3" fmla="*/ 4462463 w 6705600"/>
                <a:gd name="connsiteY3" fmla="*/ 2038350 h 2105025"/>
                <a:gd name="connsiteX4" fmla="*/ 4462463 w 6705600"/>
                <a:gd name="connsiteY4" fmla="*/ 1995487 h 2105025"/>
                <a:gd name="connsiteX5" fmla="*/ 4133850 w 6705600"/>
                <a:gd name="connsiteY5" fmla="*/ 1995487 h 2105025"/>
                <a:gd name="connsiteX6" fmla="*/ 4133850 w 6705600"/>
                <a:gd name="connsiteY6" fmla="*/ 1943100 h 2105025"/>
                <a:gd name="connsiteX7" fmla="*/ 3848100 w 6705600"/>
                <a:gd name="connsiteY7" fmla="*/ 1943100 h 2105025"/>
                <a:gd name="connsiteX8" fmla="*/ 3848100 w 6705600"/>
                <a:gd name="connsiteY8" fmla="*/ 1914525 h 2105025"/>
                <a:gd name="connsiteX9" fmla="*/ 3833813 w 6705600"/>
                <a:gd name="connsiteY9" fmla="*/ 1914525 h 2105025"/>
                <a:gd name="connsiteX10" fmla="*/ 3833813 w 6705600"/>
                <a:gd name="connsiteY10" fmla="*/ 1876425 h 2105025"/>
                <a:gd name="connsiteX11" fmla="*/ 3629025 w 6705600"/>
                <a:gd name="connsiteY11" fmla="*/ 1876425 h 2105025"/>
                <a:gd name="connsiteX12" fmla="*/ 3629025 w 6705600"/>
                <a:gd name="connsiteY12" fmla="*/ 1862137 h 2105025"/>
                <a:gd name="connsiteX13" fmla="*/ 3543300 w 6705600"/>
                <a:gd name="connsiteY13" fmla="*/ 1862137 h 2105025"/>
                <a:gd name="connsiteX14" fmla="*/ 3543300 w 6705600"/>
                <a:gd name="connsiteY14" fmla="*/ 1809750 h 2105025"/>
                <a:gd name="connsiteX15" fmla="*/ 3433763 w 6705600"/>
                <a:gd name="connsiteY15" fmla="*/ 1809750 h 2105025"/>
                <a:gd name="connsiteX16" fmla="*/ 3433763 w 6705600"/>
                <a:gd name="connsiteY16" fmla="*/ 1785937 h 2105025"/>
                <a:gd name="connsiteX17" fmla="*/ 3414713 w 6705600"/>
                <a:gd name="connsiteY17" fmla="*/ 1785937 h 2105025"/>
                <a:gd name="connsiteX18" fmla="*/ 3414713 w 6705600"/>
                <a:gd name="connsiteY18" fmla="*/ 1752600 h 2105025"/>
                <a:gd name="connsiteX19" fmla="*/ 3386138 w 6705600"/>
                <a:gd name="connsiteY19" fmla="*/ 1752600 h 2105025"/>
                <a:gd name="connsiteX20" fmla="*/ 3386138 w 6705600"/>
                <a:gd name="connsiteY20" fmla="*/ 1719262 h 2105025"/>
                <a:gd name="connsiteX21" fmla="*/ 3386138 w 6705600"/>
                <a:gd name="connsiteY21" fmla="*/ 1695450 h 2105025"/>
                <a:gd name="connsiteX22" fmla="*/ 3286125 w 6705600"/>
                <a:gd name="connsiteY22" fmla="*/ 1695450 h 2105025"/>
                <a:gd name="connsiteX23" fmla="*/ 3286125 w 6705600"/>
                <a:gd name="connsiteY23" fmla="*/ 1676400 h 2105025"/>
                <a:gd name="connsiteX24" fmla="*/ 3271838 w 6705600"/>
                <a:gd name="connsiteY24" fmla="*/ 1676400 h 2105025"/>
                <a:gd name="connsiteX25" fmla="*/ 3271838 w 6705600"/>
                <a:gd name="connsiteY25" fmla="*/ 1647825 h 2105025"/>
                <a:gd name="connsiteX26" fmla="*/ 3243263 w 6705600"/>
                <a:gd name="connsiteY26" fmla="*/ 1647825 h 2105025"/>
                <a:gd name="connsiteX27" fmla="*/ 3243263 w 6705600"/>
                <a:gd name="connsiteY27" fmla="*/ 1628775 h 2105025"/>
                <a:gd name="connsiteX28" fmla="*/ 3081338 w 6705600"/>
                <a:gd name="connsiteY28" fmla="*/ 1628775 h 2105025"/>
                <a:gd name="connsiteX29" fmla="*/ 3081338 w 6705600"/>
                <a:gd name="connsiteY29" fmla="*/ 1600200 h 2105025"/>
                <a:gd name="connsiteX30" fmla="*/ 3062288 w 6705600"/>
                <a:gd name="connsiteY30" fmla="*/ 1600200 h 2105025"/>
                <a:gd name="connsiteX31" fmla="*/ 3062288 w 6705600"/>
                <a:gd name="connsiteY31" fmla="*/ 1576387 h 2105025"/>
                <a:gd name="connsiteX32" fmla="*/ 2805113 w 6705600"/>
                <a:gd name="connsiteY32" fmla="*/ 1576387 h 2105025"/>
                <a:gd name="connsiteX33" fmla="*/ 2819400 w 6705600"/>
                <a:gd name="connsiteY33" fmla="*/ 1562100 h 2105025"/>
                <a:gd name="connsiteX34" fmla="*/ 2786063 w 6705600"/>
                <a:gd name="connsiteY34" fmla="*/ 1562100 h 2105025"/>
                <a:gd name="connsiteX35" fmla="*/ 2786063 w 6705600"/>
                <a:gd name="connsiteY35" fmla="*/ 1538287 h 2105025"/>
                <a:gd name="connsiteX36" fmla="*/ 2757488 w 6705600"/>
                <a:gd name="connsiteY36" fmla="*/ 1538287 h 2105025"/>
                <a:gd name="connsiteX37" fmla="*/ 2752725 w 6705600"/>
                <a:gd name="connsiteY37" fmla="*/ 1533524 h 2105025"/>
                <a:gd name="connsiteX38" fmla="*/ 2733675 w 6705600"/>
                <a:gd name="connsiteY38" fmla="*/ 1533524 h 2105025"/>
                <a:gd name="connsiteX39" fmla="*/ 2733675 w 6705600"/>
                <a:gd name="connsiteY39" fmla="*/ 1504950 h 2105025"/>
                <a:gd name="connsiteX40" fmla="*/ 2647950 w 6705600"/>
                <a:gd name="connsiteY40" fmla="*/ 1504950 h 2105025"/>
                <a:gd name="connsiteX41" fmla="*/ 2638425 w 6705600"/>
                <a:gd name="connsiteY41" fmla="*/ 1466850 h 2105025"/>
                <a:gd name="connsiteX42" fmla="*/ 2576513 w 6705600"/>
                <a:gd name="connsiteY42" fmla="*/ 1466850 h 2105025"/>
                <a:gd name="connsiteX43" fmla="*/ 2576513 w 6705600"/>
                <a:gd name="connsiteY43" fmla="*/ 1443037 h 2105025"/>
                <a:gd name="connsiteX44" fmla="*/ 2543175 w 6705600"/>
                <a:gd name="connsiteY44" fmla="*/ 1443037 h 2105025"/>
                <a:gd name="connsiteX45" fmla="*/ 2543175 w 6705600"/>
                <a:gd name="connsiteY45" fmla="*/ 1423987 h 2105025"/>
                <a:gd name="connsiteX46" fmla="*/ 2524125 w 6705600"/>
                <a:gd name="connsiteY46" fmla="*/ 1423987 h 2105025"/>
                <a:gd name="connsiteX47" fmla="*/ 2524125 w 6705600"/>
                <a:gd name="connsiteY47" fmla="*/ 1371600 h 2105025"/>
                <a:gd name="connsiteX48" fmla="*/ 2281238 w 6705600"/>
                <a:gd name="connsiteY48" fmla="*/ 1371600 h 2105025"/>
                <a:gd name="connsiteX49" fmla="*/ 2281238 w 6705600"/>
                <a:gd name="connsiteY49" fmla="*/ 1357312 h 2105025"/>
                <a:gd name="connsiteX50" fmla="*/ 2147888 w 6705600"/>
                <a:gd name="connsiteY50" fmla="*/ 1357312 h 2105025"/>
                <a:gd name="connsiteX51" fmla="*/ 2147888 w 6705600"/>
                <a:gd name="connsiteY51" fmla="*/ 1343025 h 2105025"/>
                <a:gd name="connsiteX52" fmla="*/ 2095500 w 6705600"/>
                <a:gd name="connsiteY52" fmla="*/ 1343025 h 2105025"/>
                <a:gd name="connsiteX53" fmla="*/ 2095500 w 6705600"/>
                <a:gd name="connsiteY53" fmla="*/ 1309687 h 2105025"/>
                <a:gd name="connsiteX54" fmla="*/ 2043113 w 6705600"/>
                <a:gd name="connsiteY54" fmla="*/ 1309687 h 2105025"/>
                <a:gd name="connsiteX55" fmla="*/ 2043113 w 6705600"/>
                <a:gd name="connsiteY55" fmla="*/ 1290637 h 2105025"/>
                <a:gd name="connsiteX56" fmla="*/ 1876425 w 6705600"/>
                <a:gd name="connsiteY56" fmla="*/ 1290637 h 2105025"/>
                <a:gd name="connsiteX57" fmla="*/ 1876425 w 6705600"/>
                <a:gd name="connsiteY57" fmla="*/ 1266825 h 2105025"/>
                <a:gd name="connsiteX58" fmla="*/ 1824038 w 6705600"/>
                <a:gd name="connsiteY58" fmla="*/ 1266825 h 2105025"/>
                <a:gd name="connsiteX59" fmla="*/ 1824038 w 6705600"/>
                <a:gd name="connsiteY59" fmla="*/ 1223962 h 2105025"/>
                <a:gd name="connsiteX60" fmla="*/ 1766888 w 6705600"/>
                <a:gd name="connsiteY60" fmla="*/ 1223962 h 2105025"/>
                <a:gd name="connsiteX61" fmla="*/ 1766888 w 6705600"/>
                <a:gd name="connsiteY61" fmla="*/ 1214437 h 2105025"/>
                <a:gd name="connsiteX62" fmla="*/ 1733550 w 6705600"/>
                <a:gd name="connsiteY62" fmla="*/ 1214437 h 2105025"/>
                <a:gd name="connsiteX63" fmla="*/ 1733550 w 6705600"/>
                <a:gd name="connsiteY63" fmla="*/ 1195387 h 2105025"/>
                <a:gd name="connsiteX64" fmla="*/ 1714500 w 6705600"/>
                <a:gd name="connsiteY64" fmla="*/ 1195387 h 2105025"/>
                <a:gd name="connsiteX65" fmla="*/ 1714500 w 6705600"/>
                <a:gd name="connsiteY65" fmla="*/ 1181100 h 2105025"/>
                <a:gd name="connsiteX66" fmla="*/ 1652588 w 6705600"/>
                <a:gd name="connsiteY66" fmla="*/ 1181100 h 2105025"/>
                <a:gd name="connsiteX67" fmla="*/ 1652588 w 6705600"/>
                <a:gd name="connsiteY67" fmla="*/ 1157287 h 2105025"/>
                <a:gd name="connsiteX68" fmla="*/ 1552575 w 6705600"/>
                <a:gd name="connsiteY68" fmla="*/ 1157287 h 2105025"/>
                <a:gd name="connsiteX69" fmla="*/ 1552575 w 6705600"/>
                <a:gd name="connsiteY69" fmla="*/ 1123950 h 2105025"/>
                <a:gd name="connsiteX70" fmla="*/ 1419225 w 6705600"/>
                <a:gd name="connsiteY70" fmla="*/ 1123950 h 2105025"/>
                <a:gd name="connsiteX71" fmla="*/ 1419225 w 6705600"/>
                <a:gd name="connsiteY71" fmla="*/ 1095375 h 2105025"/>
                <a:gd name="connsiteX72" fmla="*/ 1395413 w 6705600"/>
                <a:gd name="connsiteY72" fmla="*/ 1095375 h 2105025"/>
                <a:gd name="connsiteX73" fmla="*/ 1395413 w 6705600"/>
                <a:gd name="connsiteY73" fmla="*/ 1076325 h 2105025"/>
                <a:gd name="connsiteX74" fmla="*/ 1376363 w 6705600"/>
                <a:gd name="connsiteY74" fmla="*/ 1076325 h 2105025"/>
                <a:gd name="connsiteX75" fmla="*/ 1376363 w 6705600"/>
                <a:gd name="connsiteY75" fmla="*/ 1023937 h 2105025"/>
                <a:gd name="connsiteX76" fmla="*/ 1357313 w 6705600"/>
                <a:gd name="connsiteY76" fmla="*/ 1023937 h 2105025"/>
                <a:gd name="connsiteX77" fmla="*/ 1357313 w 6705600"/>
                <a:gd name="connsiteY77" fmla="*/ 1000125 h 2105025"/>
                <a:gd name="connsiteX78" fmla="*/ 1338263 w 6705600"/>
                <a:gd name="connsiteY78" fmla="*/ 1000125 h 2105025"/>
                <a:gd name="connsiteX79" fmla="*/ 1338263 w 6705600"/>
                <a:gd name="connsiteY79" fmla="*/ 952500 h 2105025"/>
                <a:gd name="connsiteX80" fmla="*/ 1314450 w 6705600"/>
                <a:gd name="connsiteY80" fmla="*/ 952500 h 2105025"/>
                <a:gd name="connsiteX81" fmla="*/ 1314450 w 6705600"/>
                <a:gd name="connsiteY81" fmla="*/ 923925 h 2105025"/>
                <a:gd name="connsiteX82" fmla="*/ 1104900 w 6705600"/>
                <a:gd name="connsiteY82" fmla="*/ 923925 h 2105025"/>
                <a:gd name="connsiteX83" fmla="*/ 1104900 w 6705600"/>
                <a:gd name="connsiteY83" fmla="*/ 876300 h 2105025"/>
                <a:gd name="connsiteX84" fmla="*/ 1100138 w 6705600"/>
                <a:gd name="connsiteY84" fmla="*/ 881062 h 2105025"/>
                <a:gd name="connsiteX85" fmla="*/ 1100138 w 6705600"/>
                <a:gd name="connsiteY85" fmla="*/ 842962 h 2105025"/>
                <a:gd name="connsiteX86" fmla="*/ 1085850 w 6705600"/>
                <a:gd name="connsiteY86" fmla="*/ 842962 h 2105025"/>
                <a:gd name="connsiteX87" fmla="*/ 1085850 w 6705600"/>
                <a:gd name="connsiteY87" fmla="*/ 800100 h 2105025"/>
                <a:gd name="connsiteX88" fmla="*/ 1076325 w 6705600"/>
                <a:gd name="connsiteY88" fmla="*/ 800100 h 2105025"/>
                <a:gd name="connsiteX89" fmla="*/ 1076325 w 6705600"/>
                <a:gd name="connsiteY89" fmla="*/ 700087 h 2105025"/>
                <a:gd name="connsiteX90" fmla="*/ 1014413 w 6705600"/>
                <a:gd name="connsiteY90" fmla="*/ 700087 h 2105025"/>
                <a:gd name="connsiteX91" fmla="*/ 1004888 w 6705600"/>
                <a:gd name="connsiteY91" fmla="*/ 666750 h 2105025"/>
                <a:gd name="connsiteX92" fmla="*/ 966788 w 6705600"/>
                <a:gd name="connsiteY92" fmla="*/ 666750 h 2105025"/>
                <a:gd name="connsiteX93" fmla="*/ 952500 w 6705600"/>
                <a:gd name="connsiteY93" fmla="*/ 633412 h 2105025"/>
                <a:gd name="connsiteX94" fmla="*/ 890588 w 6705600"/>
                <a:gd name="connsiteY94" fmla="*/ 633412 h 2105025"/>
                <a:gd name="connsiteX95" fmla="*/ 876300 w 6705600"/>
                <a:gd name="connsiteY95" fmla="*/ 576262 h 2105025"/>
                <a:gd name="connsiteX96" fmla="*/ 862013 w 6705600"/>
                <a:gd name="connsiteY96" fmla="*/ 576262 h 2105025"/>
                <a:gd name="connsiteX97" fmla="*/ 862013 w 6705600"/>
                <a:gd name="connsiteY97" fmla="*/ 509587 h 2105025"/>
                <a:gd name="connsiteX98" fmla="*/ 852488 w 6705600"/>
                <a:gd name="connsiteY98" fmla="*/ 509587 h 2105025"/>
                <a:gd name="connsiteX99" fmla="*/ 842963 w 6705600"/>
                <a:gd name="connsiteY99" fmla="*/ 452437 h 2105025"/>
                <a:gd name="connsiteX100" fmla="*/ 814388 w 6705600"/>
                <a:gd name="connsiteY100" fmla="*/ 447675 h 2105025"/>
                <a:gd name="connsiteX101" fmla="*/ 795338 w 6705600"/>
                <a:gd name="connsiteY101" fmla="*/ 419100 h 2105025"/>
                <a:gd name="connsiteX102" fmla="*/ 752475 w 6705600"/>
                <a:gd name="connsiteY102" fmla="*/ 419100 h 2105025"/>
                <a:gd name="connsiteX103" fmla="*/ 752475 w 6705600"/>
                <a:gd name="connsiteY103" fmla="*/ 404812 h 2105025"/>
                <a:gd name="connsiteX104" fmla="*/ 657225 w 6705600"/>
                <a:gd name="connsiteY104" fmla="*/ 400050 h 2105025"/>
                <a:gd name="connsiteX105" fmla="*/ 657225 w 6705600"/>
                <a:gd name="connsiteY105" fmla="*/ 361950 h 2105025"/>
                <a:gd name="connsiteX106" fmla="*/ 614363 w 6705600"/>
                <a:gd name="connsiteY106" fmla="*/ 361950 h 2105025"/>
                <a:gd name="connsiteX107" fmla="*/ 614363 w 6705600"/>
                <a:gd name="connsiteY107" fmla="*/ 300037 h 2105025"/>
                <a:gd name="connsiteX108" fmla="*/ 576263 w 6705600"/>
                <a:gd name="connsiteY108" fmla="*/ 300037 h 2105025"/>
                <a:gd name="connsiteX109" fmla="*/ 576263 w 6705600"/>
                <a:gd name="connsiteY109" fmla="*/ 280987 h 2105025"/>
                <a:gd name="connsiteX110" fmla="*/ 542925 w 6705600"/>
                <a:gd name="connsiteY110" fmla="*/ 280987 h 2105025"/>
                <a:gd name="connsiteX111" fmla="*/ 542925 w 6705600"/>
                <a:gd name="connsiteY111" fmla="*/ 257175 h 2105025"/>
                <a:gd name="connsiteX112" fmla="*/ 504825 w 6705600"/>
                <a:gd name="connsiteY112" fmla="*/ 257175 h 2105025"/>
                <a:gd name="connsiteX113" fmla="*/ 504825 w 6705600"/>
                <a:gd name="connsiteY113" fmla="*/ 238125 h 2105025"/>
                <a:gd name="connsiteX114" fmla="*/ 438150 w 6705600"/>
                <a:gd name="connsiteY114" fmla="*/ 238125 h 2105025"/>
                <a:gd name="connsiteX115" fmla="*/ 438150 w 6705600"/>
                <a:gd name="connsiteY115" fmla="*/ 219075 h 2105025"/>
                <a:gd name="connsiteX116" fmla="*/ 400050 w 6705600"/>
                <a:gd name="connsiteY116" fmla="*/ 219075 h 2105025"/>
                <a:gd name="connsiteX117" fmla="*/ 400050 w 6705600"/>
                <a:gd name="connsiteY117" fmla="*/ 195262 h 2105025"/>
                <a:gd name="connsiteX118" fmla="*/ 366713 w 6705600"/>
                <a:gd name="connsiteY118" fmla="*/ 195262 h 2105025"/>
                <a:gd name="connsiteX119" fmla="*/ 366713 w 6705600"/>
                <a:gd name="connsiteY119" fmla="*/ 133350 h 2105025"/>
                <a:gd name="connsiteX120" fmla="*/ 261938 w 6705600"/>
                <a:gd name="connsiteY120" fmla="*/ 133350 h 2105025"/>
                <a:gd name="connsiteX121" fmla="*/ 261938 w 6705600"/>
                <a:gd name="connsiteY121" fmla="*/ 114300 h 2105025"/>
                <a:gd name="connsiteX122" fmla="*/ 176213 w 6705600"/>
                <a:gd name="connsiteY122" fmla="*/ 114300 h 2105025"/>
                <a:gd name="connsiteX123" fmla="*/ 147638 w 6705600"/>
                <a:gd name="connsiteY123" fmla="*/ 61912 h 2105025"/>
                <a:gd name="connsiteX124" fmla="*/ 119063 w 6705600"/>
                <a:gd name="connsiteY124" fmla="*/ 61912 h 2105025"/>
                <a:gd name="connsiteX125" fmla="*/ 109538 w 6705600"/>
                <a:gd name="connsiteY125" fmla="*/ 0 h 2105025"/>
                <a:gd name="connsiteX126" fmla="*/ 0 w 6705600"/>
                <a:gd name="connsiteY126" fmla="*/ 0 h 2105025"/>
                <a:gd name="connsiteX0" fmla="*/ 6705600 w 6705600"/>
                <a:gd name="connsiteY0" fmla="*/ 2105025 h 2105025"/>
                <a:gd name="connsiteX1" fmla="*/ 5381625 w 6705600"/>
                <a:gd name="connsiteY1" fmla="*/ 2105025 h 2105025"/>
                <a:gd name="connsiteX2" fmla="*/ 5381625 w 6705600"/>
                <a:gd name="connsiteY2" fmla="*/ 2038350 h 2105025"/>
                <a:gd name="connsiteX3" fmla="*/ 4462463 w 6705600"/>
                <a:gd name="connsiteY3" fmla="*/ 2038350 h 2105025"/>
                <a:gd name="connsiteX4" fmla="*/ 4462463 w 6705600"/>
                <a:gd name="connsiteY4" fmla="*/ 1995487 h 2105025"/>
                <a:gd name="connsiteX5" fmla="*/ 4133850 w 6705600"/>
                <a:gd name="connsiteY5" fmla="*/ 1995487 h 2105025"/>
                <a:gd name="connsiteX6" fmla="*/ 4133850 w 6705600"/>
                <a:gd name="connsiteY6" fmla="*/ 1943100 h 2105025"/>
                <a:gd name="connsiteX7" fmla="*/ 3848100 w 6705600"/>
                <a:gd name="connsiteY7" fmla="*/ 1943100 h 2105025"/>
                <a:gd name="connsiteX8" fmla="*/ 3848100 w 6705600"/>
                <a:gd name="connsiteY8" fmla="*/ 1914525 h 2105025"/>
                <a:gd name="connsiteX9" fmla="*/ 3833813 w 6705600"/>
                <a:gd name="connsiteY9" fmla="*/ 1914525 h 2105025"/>
                <a:gd name="connsiteX10" fmla="*/ 3833813 w 6705600"/>
                <a:gd name="connsiteY10" fmla="*/ 1876425 h 2105025"/>
                <a:gd name="connsiteX11" fmla="*/ 3629025 w 6705600"/>
                <a:gd name="connsiteY11" fmla="*/ 1876425 h 2105025"/>
                <a:gd name="connsiteX12" fmla="*/ 3629025 w 6705600"/>
                <a:gd name="connsiteY12" fmla="*/ 1862137 h 2105025"/>
                <a:gd name="connsiteX13" fmla="*/ 3543300 w 6705600"/>
                <a:gd name="connsiteY13" fmla="*/ 1862137 h 2105025"/>
                <a:gd name="connsiteX14" fmla="*/ 3543300 w 6705600"/>
                <a:gd name="connsiteY14" fmla="*/ 1809750 h 2105025"/>
                <a:gd name="connsiteX15" fmla="*/ 3433763 w 6705600"/>
                <a:gd name="connsiteY15" fmla="*/ 1809750 h 2105025"/>
                <a:gd name="connsiteX16" fmla="*/ 3433763 w 6705600"/>
                <a:gd name="connsiteY16" fmla="*/ 1785937 h 2105025"/>
                <a:gd name="connsiteX17" fmla="*/ 3414713 w 6705600"/>
                <a:gd name="connsiteY17" fmla="*/ 1785937 h 2105025"/>
                <a:gd name="connsiteX18" fmla="*/ 3414713 w 6705600"/>
                <a:gd name="connsiteY18" fmla="*/ 1752600 h 2105025"/>
                <a:gd name="connsiteX19" fmla="*/ 3386138 w 6705600"/>
                <a:gd name="connsiteY19" fmla="*/ 1752600 h 2105025"/>
                <a:gd name="connsiteX20" fmla="*/ 3386138 w 6705600"/>
                <a:gd name="connsiteY20" fmla="*/ 1719262 h 2105025"/>
                <a:gd name="connsiteX21" fmla="*/ 3386138 w 6705600"/>
                <a:gd name="connsiteY21" fmla="*/ 1695450 h 2105025"/>
                <a:gd name="connsiteX22" fmla="*/ 3286125 w 6705600"/>
                <a:gd name="connsiteY22" fmla="*/ 1695450 h 2105025"/>
                <a:gd name="connsiteX23" fmla="*/ 3286125 w 6705600"/>
                <a:gd name="connsiteY23" fmla="*/ 1676400 h 2105025"/>
                <a:gd name="connsiteX24" fmla="*/ 3271838 w 6705600"/>
                <a:gd name="connsiteY24" fmla="*/ 1676400 h 2105025"/>
                <a:gd name="connsiteX25" fmla="*/ 3271838 w 6705600"/>
                <a:gd name="connsiteY25" fmla="*/ 1647825 h 2105025"/>
                <a:gd name="connsiteX26" fmla="*/ 3243263 w 6705600"/>
                <a:gd name="connsiteY26" fmla="*/ 1647825 h 2105025"/>
                <a:gd name="connsiteX27" fmla="*/ 3243263 w 6705600"/>
                <a:gd name="connsiteY27" fmla="*/ 1628775 h 2105025"/>
                <a:gd name="connsiteX28" fmla="*/ 3081338 w 6705600"/>
                <a:gd name="connsiteY28" fmla="*/ 1628775 h 2105025"/>
                <a:gd name="connsiteX29" fmla="*/ 3081338 w 6705600"/>
                <a:gd name="connsiteY29" fmla="*/ 1600200 h 2105025"/>
                <a:gd name="connsiteX30" fmla="*/ 3062288 w 6705600"/>
                <a:gd name="connsiteY30" fmla="*/ 1600200 h 2105025"/>
                <a:gd name="connsiteX31" fmla="*/ 3062288 w 6705600"/>
                <a:gd name="connsiteY31" fmla="*/ 1576387 h 2105025"/>
                <a:gd name="connsiteX32" fmla="*/ 2805113 w 6705600"/>
                <a:gd name="connsiteY32" fmla="*/ 1576387 h 2105025"/>
                <a:gd name="connsiteX33" fmla="*/ 2802731 w 6705600"/>
                <a:gd name="connsiteY33" fmla="*/ 1562100 h 2105025"/>
                <a:gd name="connsiteX34" fmla="*/ 2786063 w 6705600"/>
                <a:gd name="connsiteY34" fmla="*/ 1562100 h 2105025"/>
                <a:gd name="connsiteX35" fmla="*/ 2786063 w 6705600"/>
                <a:gd name="connsiteY35" fmla="*/ 1538287 h 2105025"/>
                <a:gd name="connsiteX36" fmla="*/ 2757488 w 6705600"/>
                <a:gd name="connsiteY36" fmla="*/ 1538287 h 2105025"/>
                <a:gd name="connsiteX37" fmla="*/ 2752725 w 6705600"/>
                <a:gd name="connsiteY37" fmla="*/ 1533524 h 2105025"/>
                <a:gd name="connsiteX38" fmla="*/ 2733675 w 6705600"/>
                <a:gd name="connsiteY38" fmla="*/ 1533524 h 2105025"/>
                <a:gd name="connsiteX39" fmla="*/ 2733675 w 6705600"/>
                <a:gd name="connsiteY39" fmla="*/ 1504950 h 2105025"/>
                <a:gd name="connsiteX40" fmla="*/ 2647950 w 6705600"/>
                <a:gd name="connsiteY40" fmla="*/ 1504950 h 2105025"/>
                <a:gd name="connsiteX41" fmla="*/ 2638425 w 6705600"/>
                <a:gd name="connsiteY41" fmla="*/ 1466850 h 2105025"/>
                <a:gd name="connsiteX42" fmla="*/ 2576513 w 6705600"/>
                <a:gd name="connsiteY42" fmla="*/ 1466850 h 2105025"/>
                <a:gd name="connsiteX43" fmla="*/ 2576513 w 6705600"/>
                <a:gd name="connsiteY43" fmla="*/ 1443037 h 2105025"/>
                <a:gd name="connsiteX44" fmla="*/ 2543175 w 6705600"/>
                <a:gd name="connsiteY44" fmla="*/ 1443037 h 2105025"/>
                <a:gd name="connsiteX45" fmla="*/ 2543175 w 6705600"/>
                <a:gd name="connsiteY45" fmla="*/ 1423987 h 2105025"/>
                <a:gd name="connsiteX46" fmla="*/ 2524125 w 6705600"/>
                <a:gd name="connsiteY46" fmla="*/ 1423987 h 2105025"/>
                <a:gd name="connsiteX47" fmla="*/ 2524125 w 6705600"/>
                <a:gd name="connsiteY47" fmla="*/ 1371600 h 2105025"/>
                <a:gd name="connsiteX48" fmla="*/ 2281238 w 6705600"/>
                <a:gd name="connsiteY48" fmla="*/ 1371600 h 2105025"/>
                <a:gd name="connsiteX49" fmla="*/ 2281238 w 6705600"/>
                <a:gd name="connsiteY49" fmla="*/ 1357312 h 2105025"/>
                <a:gd name="connsiteX50" fmla="*/ 2147888 w 6705600"/>
                <a:gd name="connsiteY50" fmla="*/ 1357312 h 2105025"/>
                <a:gd name="connsiteX51" fmla="*/ 2147888 w 6705600"/>
                <a:gd name="connsiteY51" fmla="*/ 1343025 h 2105025"/>
                <a:gd name="connsiteX52" fmla="*/ 2095500 w 6705600"/>
                <a:gd name="connsiteY52" fmla="*/ 1343025 h 2105025"/>
                <a:gd name="connsiteX53" fmla="*/ 2095500 w 6705600"/>
                <a:gd name="connsiteY53" fmla="*/ 1309687 h 2105025"/>
                <a:gd name="connsiteX54" fmla="*/ 2043113 w 6705600"/>
                <a:gd name="connsiteY54" fmla="*/ 1309687 h 2105025"/>
                <a:gd name="connsiteX55" fmla="*/ 2043113 w 6705600"/>
                <a:gd name="connsiteY55" fmla="*/ 1290637 h 2105025"/>
                <a:gd name="connsiteX56" fmla="*/ 1876425 w 6705600"/>
                <a:gd name="connsiteY56" fmla="*/ 1290637 h 2105025"/>
                <a:gd name="connsiteX57" fmla="*/ 1876425 w 6705600"/>
                <a:gd name="connsiteY57" fmla="*/ 1266825 h 2105025"/>
                <a:gd name="connsiteX58" fmla="*/ 1824038 w 6705600"/>
                <a:gd name="connsiteY58" fmla="*/ 1266825 h 2105025"/>
                <a:gd name="connsiteX59" fmla="*/ 1824038 w 6705600"/>
                <a:gd name="connsiteY59" fmla="*/ 1223962 h 2105025"/>
                <a:gd name="connsiteX60" fmla="*/ 1766888 w 6705600"/>
                <a:gd name="connsiteY60" fmla="*/ 1223962 h 2105025"/>
                <a:gd name="connsiteX61" fmla="*/ 1766888 w 6705600"/>
                <a:gd name="connsiteY61" fmla="*/ 1214437 h 2105025"/>
                <a:gd name="connsiteX62" fmla="*/ 1733550 w 6705600"/>
                <a:gd name="connsiteY62" fmla="*/ 1214437 h 2105025"/>
                <a:gd name="connsiteX63" fmla="*/ 1733550 w 6705600"/>
                <a:gd name="connsiteY63" fmla="*/ 1195387 h 2105025"/>
                <a:gd name="connsiteX64" fmla="*/ 1714500 w 6705600"/>
                <a:gd name="connsiteY64" fmla="*/ 1195387 h 2105025"/>
                <a:gd name="connsiteX65" fmla="*/ 1714500 w 6705600"/>
                <a:gd name="connsiteY65" fmla="*/ 1181100 h 2105025"/>
                <a:gd name="connsiteX66" fmla="*/ 1652588 w 6705600"/>
                <a:gd name="connsiteY66" fmla="*/ 1181100 h 2105025"/>
                <a:gd name="connsiteX67" fmla="*/ 1652588 w 6705600"/>
                <a:gd name="connsiteY67" fmla="*/ 1157287 h 2105025"/>
                <a:gd name="connsiteX68" fmla="*/ 1552575 w 6705600"/>
                <a:gd name="connsiteY68" fmla="*/ 1157287 h 2105025"/>
                <a:gd name="connsiteX69" fmla="*/ 1552575 w 6705600"/>
                <a:gd name="connsiteY69" fmla="*/ 1123950 h 2105025"/>
                <a:gd name="connsiteX70" fmla="*/ 1419225 w 6705600"/>
                <a:gd name="connsiteY70" fmla="*/ 1123950 h 2105025"/>
                <a:gd name="connsiteX71" fmla="*/ 1419225 w 6705600"/>
                <a:gd name="connsiteY71" fmla="*/ 1095375 h 2105025"/>
                <a:gd name="connsiteX72" fmla="*/ 1395413 w 6705600"/>
                <a:gd name="connsiteY72" fmla="*/ 1095375 h 2105025"/>
                <a:gd name="connsiteX73" fmla="*/ 1395413 w 6705600"/>
                <a:gd name="connsiteY73" fmla="*/ 1076325 h 2105025"/>
                <a:gd name="connsiteX74" fmla="*/ 1376363 w 6705600"/>
                <a:gd name="connsiteY74" fmla="*/ 1076325 h 2105025"/>
                <a:gd name="connsiteX75" fmla="*/ 1376363 w 6705600"/>
                <a:gd name="connsiteY75" fmla="*/ 1023937 h 2105025"/>
                <a:gd name="connsiteX76" fmla="*/ 1357313 w 6705600"/>
                <a:gd name="connsiteY76" fmla="*/ 1023937 h 2105025"/>
                <a:gd name="connsiteX77" fmla="*/ 1357313 w 6705600"/>
                <a:gd name="connsiteY77" fmla="*/ 1000125 h 2105025"/>
                <a:gd name="connsiteX78" fmla="*/ 1338263 w 6705600"/>
                <a:gd name="connsiteY78" fmla="*/ 1000125 h 2105025"/>
                <a:gd name="connsiteX79" fmla="*/ 1338263 w 6705600"/>
                <a:gd name="connsiteY79" fmla="*/ 952500 h 2105025"/>
                <a:gd name="connsiteX80" fmla="*/ 1314450 w 6705600"/>
                <a:gd name="connsiteY80" fmla="*/ 952500 h 2105025"/>
                <a:gd name="connsiteX81" fmla="*/ 1314450 w 6705600"/>
                <a:gd name="connsiteY81" fmla="*/ 923925 h 2105025"/>
                <a:gd name="connsiteX82" fmla="*/ 1104900 w 6705600"/>
                <a:gd name="connsiteY82" fmla="*/ 923925 h 2105025"/>
                <a:gd name="connsiteX83" fmla="*/ 1104900 w 6705600"/>
                <a:gd name="connsiteY83" fmla="*/ 876300 h 2105025"/>
                <a:gd name="connsiteX84" fmla="*/ 1100138 w 6705600"/>
                <a:gd name="connsiteY84" fmla="*/ 881062 h 2105025"/>
                <a:gd name="connsiteX85" fmla="*/ 1100138 w 6705600"/>
                <a:gd name="connsiteY85" fmla="*/ 842962 h 2105025"/>
                <a:gd name="connsiteX86" fmla="*/ 1085850 w 6705600"/>
                <a:gd name="connsiteY86" fmla="*/ 842962 h 2105025"/>
                <a:gd name="connsiteX87" fmla="*/ 1085850 w 6705600"/>
                <a:gd name="connsiteY87" fmla="*/ 800100 h 2105025"/>
                <a:gd name="connsiteX88" fmla="*/ 1076325 w 6705600"/>
                <a:gd name="connsiteY88" fmla="*/ 800100 h 2105025"/>
                <a:gd name="connsiteX89" fmla="*/ 1076325 w 6705600"/>
                <a:gd name="connsiteY89" fmla="*/ 700087 h 2105025"/>
                <a:gd name="connsiteX90" fmla="*/ 1014413 w 6705600"/>
                <a:gd name="connsiteY90" fmla="*/ 700087 h 2105025"/>
                <a:gd name="connsiteX91" fmla="*/ 1004888 w 6705600"/>
                <a:gd name="connsiteY91" fmla="*/ 666750 h 2105025"/>
                <a:gd name="connsiteX92" fmla="*/ 966788 w 6705600"/>
                <a:gd name="connsiteY92" fmla="*/ 666750 h 2105025"/>
                <a:gd name="connsiteX93" fmla="*/ 952500 w 6705600"/>
                <a:gd name="connsiteY93" fmla="*/ 633412 h 2105025"/>
                <a:gd name="connsiteX94" fmla="*/ 890588 w 6705600"/>
                <a:gd name="connsiteY94" fmla="*/ 633412 h 2105025"/>
                <a:gd name="connsiteX95" fmla="*/ 876300 w 6705600"/>
                <a:gd name="connsiteY95" fmla="*/ 576262 h 2105025"/>
                <a:gd name="connsiteX96" fmla="*/ 862013 w 6705600"/>
                <a:gd name="connsiteY96" fmla="*/ 576262 h 2105025"/>
                <a:gd name="connsiteX97" fmla="*/ 862013 w 6705600"/>
                <a:gd name="connsiteY97" fmla="*/ 509587 h 2105025"/>
                <a:gd name="connsiteX98" fmla="*/ 852488 w 6705600"/>
                <a:gd name="connsiteY98" fmla="*/ 509587 h 2105025"/>
                <a:gd name="connsiteX99" fmla="*/ 842963 w 6705600"/>
                <a:gd name="connsiteY99" fmla="*/ 452437 h 2105025"/>
                <a:gd name="connsiteX100" fmla="*/ 814388 w 6705600"/>
                <a:gd name="connsiteY100" fmla="*/ 447675 h 2105025"/>
                <a:gd name="connsiteX101" fmla="*/ 795338 w 6705600"/>
                <a:gd name="connsiteY101" fmla="*/ 419100 h 2105025"/>
                <a:gd name="connsiteX102" fmla="*/ 752475 w 6705600"/>
                <a:gd name="connsiteY102" fmla="*/ 419100 h 2105025"/>
                <a:gd name="connsiteX103" fmla="*/ 752475 w 6705600"/>
                <a:gd name="connsiteY103" fmla="*/ 404812 h 2105025"/>
                <a:gd name="connsiteX104" fmla="*/ 657225 w 6705600"/>
                <a:gd name="connsiteY104" fmla="*/ 400050 h 2105025"/>
                <a:gd name="connsiteX105" fmla="*/ 657225 w 6705600"/>
                <a:gd name="connsiteY105" fmla="*/ 361950 h 2105025"/>
                <a:gd name="connsiteX106" fmla="*/ 614363 w 6705600"/>
                <a:gd name="connsiteY106" fmla="*/ 361950 h 2105025"/>
                <a:gd name="connsiteX107" fmla="*/ 614363 w 6705600"/>
                <a:gd name="connsiteY107" fmla="*/ 300037 h 2105025"/>
                <a:gd name="connsiteX108" fmla="*/ 576263 w 6705600"/>
                <a:gd name="connsiteY108" fmla="*/ 300037 h 2105025"/>
                <a:gd name="connsiteX109" fmla="*/ 576263 w 6705600"/>
                <a:gd name="connsiteY109" fmla="*/ 280987 h 2105025"/>
                <a:gd name="connsiteX110" fmla="*/ 542925 w 6705600"/>
                <a:gd name="connsiteY110" fmla="*/ 280987 h 2105025"/>
                <a:gd name="connsiteX111" fmla="*/ 542925 w 6705600"/>
                <a:gd name="connsiteY111" fmla="*/ 257175 h 2105025"/>
                <a:gd name="connsiteX112" fmla="*/ 504825 w 6705600"/>
                <a:gd name="connsiteY112" fmla="*/ 257175 h 2105025"/>
                <a:gd name="connsiteX113" fmla="*/ 504825 w 6705600"/>
                <a:gd name="connsiteY113" fmla="*/ 238125 h 2105025"/>
                <a:gd name="connsiteX114" fmla="*/ 438150 w 6705600"/>
                <a:gd name="connsiteY114" fmla="*/ 238125 h 2105025"/>
                <a:gd name="connsiteX115" fmla="*/ 438150 w 6705600"/>
                <a:gd name="connsiteY115" fmla="*/ 219075 h 2105025"/>
                <a:gd name="connsiteX116" fmla="*/ 400050 w 6705600"/>
                <a:gd name="connsiteY116" fmla="*/ 219075 h 2105025"/>
                <a:gd name="connsiteX117" fmla="*/ 400050 w 6705600"/>
                <a:gd name="connsiteY117" fmla="*/ 195262 h 2105025"/>
                <a:gd name="connsiteX118" fmla="*/ 366713 w 6705600"/>
                <a:gd name="connsiteY118" fmla="*/ 195262 h 2105025"/>
                <a:gd name="connsiteX119" fmla="*/ 366713 w 6705600"/>
                <a:gd name="connsiteY119" fmla="*/ 133350 h 2105025"/>
                <a:gd name="connsiteX120" fmla="*/ 261938 w 6705600"/>
                <a:gd name="connsiteY120" fmla="*/ 133350 h 2105025"/>
                <a:gd name="connsiteX121" fmla="*/ 261938 w 6705600"/>
                <a:gd name="connsiteY121" fmla="*/ 114300 h 2105025"/>
                <a:gd name="connsiteX122" fmla="*/ 176213 w 6705600"/>
                <a:gd name="connsiteY122" fmla="*/ 114300 h 2105025"/>
                <a:gd name="connsiteX123" fmla="*/ 147638 w 6705600"/>
                <a:gd name="connsiteY123" fmla="*/ 61912 h 2105025"/>
                <a:gd name="connsiteX124" fmla="*/ 119063 w 6705600"/>
                <a:gd name="connsiteY124" fmla="*/ 61912 h 2105025"/>
                <a:gd name="connsiteX125" fmla="*/ 109538 w 6705600"/>
                <a:gd name="connsiteY125" fmla="*/ 0 h 2105025"/>
                <a:gd name="connsiteX126" fmla="*/ 0 w 6705600"/>
                <a:gd name="connsiteY126" fmla="*/ 0 h 210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6705600" h="2105025">
                  <a:moveTo>
                    <a:pt x="6705600" y="2105025"/>
                  </a:moveTo>
                  <a:lnTo>
                    <a:pt x="5381625" y="2105025"/>
                  </a:lnTo>
                  <a:lnTo>
                    <a:pt x="5381625" y="2038350"/>
                  </a:lnTo>
                  <a:lnTo>
                    <a:pt x="4462463" y="2038350"/>
                  </a:lnTo>
                  <a:lnTo>
                    <a:pt x="4462463" y="1995487"/>
                  </a:lnTo>
                  <a:lnTo>
                    <a:pt x="4133850" y="1995487"/>
                  </a:lnTo>
                  <a:lnTo>
                    <a:pt x="4133850" y="1943100"/>
                  </a:lnTo>
                  <a:lnTo>
                    <a:pt x="3848100" y="1943100"/>
                  </a:lnTo>
                  <a:lnTo>
                    <a:pt x="3848100" y="1914525"/>
                  </a:lnTo>
                  <a:lnTo>
                    <a:pt x="3833813" y="1914525"/>
                  </a:lnTo>
                  <a:lnTo>
                    <a:pt x="3833813" y="1876425"/>
                  </a:lnTo>
                  <a:lnTo>
                    <a:pt x="3629025" y="1876425"/>
                  </a:lnTo>
                  <a:lnTo>
                    <a:pt x="3629025" y="1862137"/>
                  </a:lnTo>
                  <a:lnTo>
                    <a:pt x="3543300" y="1862137"/>
                  </a:lnTo>
                  <a:lnTo>
                    <a:pt x="3543300" y="1809750"/>
                  </a:lnTo>
                  <a:lnTo>
                    <a:pt x="3433763" y="1809750"/>
                  </a:lnTo>
                  <a:lnTo>
                    <a:pt x="3433763" y="1785937"/>
                  </a:lnTo>
                  <a:lnTo>
                    <a:pt x="3414713" y="1785937"/>
                  </a:lnTo>
                  <a:lnTo>
                    <a:pt x="3414713" y="1752600"/>
                  </a:lnTo>
                  <a:lnTo>
                    <a:pt x="3386138" y="1752600"/>
                  </a:lnTo>
                  <a:lnTo>
                    <a:pt x="3386138" y="1719262"/>
                  </a:lnTo>
                  <a:lnTo>
                    <a:pt x="3386138" y="1695450"/>
                  </a:lnTo>
                  <a:lnTo>
                    <a:pt x="3286125" y="1695450"/>
                  </a:lnTo>
                  <a:lnTo>
                    <a:pt x="3286125" y="1676400"/>
                  </a:lnTo>
                  <a:lnTo>
                    <a:pt x="3271838" y="1676400"/>
                  </a:lnTo>
                  <a:lnTo>
                    <a:pt x="3271838" y="1647825"/>
                  </a:lnTo>
                  <a:lnTo>
                    <a:pt x="3243263" y="1647825"/>
                  </a:lnTo>
                  <a:lnTo>
                    <a:pt x="3243263" y="1628775"/>
                  </a:lnTo>
                  <a:lnTo>
                    <a:pt x="3081338" y="1628775"/>
                  </a:lnTo>
                  <a:lnTo>
                    <a:pt x="3081338" y="1600200"/>
                  </a:lnTo>
                  <a:lnTo>
                    <a:pt x="3062288" y="1600200"/>
                  </a:lnTo>
                  <a:lnTo>
                    <a:pt x="3062288" y="1576387"/>
                  </a:lnTo>
                  <a:lnTo>
                    <a:pt x="2805113" y="1576387"/>
                  </a:lnTo>
                  <a:lnTo>
                    <a:pt x="2802731" y="1562100"/>
                  </a:lnTo>
                  <a:lnTo>
                    <a:pt x="2786063" y="1562100"/>
                  </a:lnTo>
                  <a:lnTo>
                    <a:pt x="2786063" y="1538287"/>
                  </a:lnTo>
                  <a:lnTo>
                    <a:pt x="2757488" y="1538287"/>
                  </a:lnTo>
                  <a:lnTo>
                    <a:pt x="2752725" y="1533524"/>
                  </a:lnTo>
                  <a:lnTo>
                    <a:pt x="2733675" y="1533524"/>
                  </a:lnTo>
                  <a:lnTo>
                    <a:pt x="2733675" y="1504950"/>
                  </a:lnTo>
                  <a:lnTo>
                    <a:pt x="2647950" y="1504950"/>
                  </a:lnTo>
                  <a:lnTo>
                    <a:pt x="2638425" y="1466850"/>
                  </a:lnTo>
                  <a:lnTo>
                    <a:pt x="2576513" y="1466850"/>
                  </a:lnTo>
                  <a:lnTo>
                    <a:pt x="2576513" y="1443037"/>
                  </a:lnTo>
                  <a:lnTo>
                    <a:pt x="2543175" y="1443037"/>
                  </a:lnTo>
                  <a:lnTo>
                    <a:pt x="2543175" y="1423987"/>
                  </a:lnTo>
                  <a:lnTo>
                    <a:pt x="2524125" y="1423987"/>
                  </a:lnTo>
                  <a:lnTo>
                    <a:pt x="2524125" y="1371600"/>
                  </a:lnTo>
                  <a:lnTo>
                    <a:pt x="2281238" y="1371600"/>
                  </a:lnTo>
                  <a:lnTo>
                    <a:pt x="2281238" y="1357312"/>
                  </a:lnTo>
                  <a:lnTo>
                    <a:pt x="2147888" y="1357312"/>
                  </a:lnTo>
                  <a:lnTo>
                    <a:pt x="2147888" y="1343025"/>
                  </a:lnTo>
                  <a:lnTo>
                    <a:pt x="2095500" y="1343025"/>
                  </a:lnTo>
                  <a:lnTo>
                    <a:pt x="2095500" y="1309687"/>
                  </a:lnTo>
                  <a:lnTo>
                    <a:pt x="2043113" y="1309687"/>
                  </a:lnTo>
                  <a:lnTo>
                    <a:pt x="2043113" y="1290637"/>
                  </a:lnTo>
                  <a:lnTo>
                    <a:pt x="1876425" y="1290637"/>
                  </a:lnTo>
                  <a:lnTo>
                    <a:pt x="1876425" y="1266825"/>
                  </a:lnTo>
                  <a:lnTo>
                    <a:pt x="1824038" y="1266825"/>
                  </a:lnTo>
                  <a:lnTo>
                    <a:pt x="1824038" y="1223962"/>
                  </a:lnTo>
                  <a:lnTo>
                    <a:pt x="1766888" y="1223962"/>
                  </a:lnTo>
                  <a:lnTo>
                    <a:pt x="1766888" y="1214437"/>
                  </a:lnTo>
                  <a:lnTo>
                    <a:pt x="1733550" y="1214437"/>
                  </a:lnTo>
                  <a:lnTo>
                    <a:pt x="1733550" y="1195387"/>
                  </a:lnTo>
                  <a:lnTo>
                    <a:pt x="1714500" y="1195387"/>
                  </a:lnTo>
                  <a:lnTo>
                    <a:pt x="1714500" y="1181100"/>
                  </a:lnTo>
                  <a:lnTo>
                    <a:pt x="1652588" y="1181100"/>
                  </a:lnTo>
                  <a:lnTo>
                    <a:pt x="1652588" y="1157287"/>
                  </a:lnTo>
                  <a:lnTo>
                    <a:pt x="1552575" y="1157287"/>
                  </a:lnTo>
                  <a:lnTo>
                    <a:pt x="1552575" y="1123950"/>
                  </a:lnTo>
                  <a:lnTo>
                    <a:pt x="1419225" y="1123950"/>
                  </a:lnTo>
                  <a:lnTo>
                    <a:pt x="1419225" y="1095375"/>
                  </a:lnTo>
                  <a:lnTo>
                    <a:pt x="1395413" y="1095375"/>
                  </a:lnTo>
                  <a:lnTo>
                    <a:pt x="1395413" y="1076325"/>
                  </a:lnTo>
                  <a:lnTo>
                    <a:pt x="1376363" y="1076325"/>
                  </a:lnTo>
                  <a:lnTo>
                    <a:pt x="1376363" y="1023937"/>
                  </a:lnTo>
                  <a:lnTo>
                    <a:pt x="1357313" y="1023937"/>
                  </a:lnTo>
                  <a:lnTo>
                    <a:pt x="1357313" y="1000125"/>
                  </a:lnTo>
                  <a:lnTo>
                    <a:pt x="1338263" y="1000125"/>
                  </a:lnTo>
                  <a:lnTo>
                    <a:pt x="1338263" y="952500"/>
                  </a:lnTo>
                  <a:lnTo>
                    <a:pt x="1314450" y="952500"/>
                  </a:lnTo>
                  <a:lnTo>
                    <a:pt x="1314450" y="923925"/>
                  </a:lnTo>
                  <a:lnTo>
                    <a:pt x="1104900" y="923925"/>
                  </a:lnTo>
                  <a:lnTo>
                    <a:pt x="1104900" y="876300"/>
                  </a:lnTo>
                  <a:lnTo>
                    <a:pt x="1100138" y="881062"/>
                  </a:lnTo>
                  <a:lnTo>
                    <a:pt x="1100138" y="842962"/>
                  </a:lnTo>
                  <a:lnTo>
                    <a:pt x="1085850" y="842962"/>
                  </a:lnTo>
                  <a:lnTo>
                    <a:pt x="1085850" y="800100"/>
                  </a:lnTo>
                  <a:lnTo>
                    <a:pt x="1076325" y="800100"/>
                  </a:lnTo>
                  <a:lnTo>
                    <a:pt x="1076325" y="700087"/>
                  </a:lnTo>
                  <a:lnTo>
                    <a:pt x="1014413" y="700087"/>
                  </a:lnTo>
                  <a:lnTo>
                    <a:pt x="1004888" y="666750"/>
                  </a:lnTo>
                  <a:lnTo>
                    <a:pt x="966788" y="666750"/>
                  </a:lnTo>
                  <a:lnTo>
                    <a:pt x="952500" y="633412"/>
                  </a:lnTo>
                  <a:lnTo>
                    <a:pt x="890588" y="633412"/>
                  </a:lnTo>
                  <a:lnTo>
                    <a:pt x="876300" y="576262"/>
                  </a:lnTo>
                  <a:lnTo>
                    <a:pt x="862013" y="576262"/>
                  </a:lnTo>
                  <a:lnTo>
                    <a:pt x="862013" y="509587"/>
                  </a:lnTo>
                  <a:lnTo>
                    <a:pt x="852488" y="509587"/>
                  </a:lnTo>
                  <a:lnTo>
                    <a:pt x="842963" y="452437"/>
                  </a:lnTo>
                  <a:lnTo>
                    <a:pt x="814388" y="447675"/>
                  </a:lnTo>
                  <a:lnTo>
                    <a:pt x="795338" y="419100"/>
                  </a:lnTo>
                  <a:lnTo>
                    <a:pt x="752475" y="419100"/>
                  </a:lnTo>
                  <a:lnTo>
                    <a:pt x="752475" y="404812"/>
                  </a:lnTo>
                  <a:lnTo>
                    <a:pt x="657225" y="400050"/>
                  </a:lnTo>
                  <a:lnTo>
                    <a:pt x="657225" y="361950"/>
                  </a:lnTo>
                  <a:lnTo>
                    <a:pt x="614363" y="361950"/>
                  </a:lnTo>
                  <a:lnTo>
                    <a:pt x="614363" y="300037"/>
                  </a:lnTo>
                  <a:lnTo>
                    <a:pt x="576263" y="300037"/>
                  </a:lnTo>
                  <a:lnTo>
                    <a:pt x="576263" y="280987"/>
                  </a:lnTo>
                  <a:lnTo>
                    <a:pt x="542925" y="280987"/>
                  </a:lnTo>
                  <a:lnTo>
                    <a:pt x="542925" y="257175"/>
                  </a:lnTo>
                  <a:lnTo>
                    <a:pt x="504825" y="257175"/>
                  </a:lnTo>
                  <a:lnTo>
                    <a:pt x="504825" y="238125"/>
                  </a:lnTo>
                  <a:lnTo>
                    <a:pt x="438150" y="238125"/>
                  </a:lnTo>
                  <a:lnTo>
                    <a:pt x="438150" y="219075"/>
                  </a:lnTo>
                  <a:lnTo>
                    <a:pt x="400050" y="219075"/>
                  </a:lnTo>
                  <a:lnTo>
                    <a:pt x="400050" y="195262"/>
                  </a:lnTo>
                  <a:lnTo>
                    <a:pt x="366713" y="195262"/>
                  </a:lnTo>
                  <a:lnTo>
                    <a:pt x="366713" y="133350"/>
                  </a:lnTo>
                  <a:lnTo>
                    <a:pt x="261938" y="133350"/>
                  </a:lnTo>
                  <a:lnTo>
                    <a:pt x="261938" y="114300"/>
                  </a:lnTo>
                  <a:lnTo>
                    <a:pt x="176213" y="114300"/>
                  </a:lnTo>
                  <a:lnTo>
                    <a:pt x="147638" y="61912"/>
                  </a:lnTo>
                  <a:lnTo>
                    <a:pt x="119063" y="61912"/>
                  </a:lnTo>
                  <a:lnTo>
                    <a:pt x="109538" y="0"/>
                  </a:lnTo>
                  <a:lnTo>
                    <a:pt x="0" y="0"/>
                  </a:lnTo>
                </a:path>
              </a:pathLst>
            </a:custGeom>
            <a:noFill/>
            <a:ln w="28575">
              <a:solidFill>
                <a:schemeClr val="accent1"/>
              </a:solidFill>
              <a:miter lim="800000"/>
              <a:headEnd/>
              <a:tailEnd/>
            </a:ln>
          </p:spPr>
          <p:txBody>
            <a:bodyPr rtlCol="0" anchor="ctr"/>
            <a:lstStyle/>
            <a:p>
              <a:pPr algn="ctr"/>
              <a:endParaRPr lang="en-US"/>
            </a:p>
          </p:txBody>
        </p:sp>
        <p:cxnSp>
          <p:nvCxnSpPr>
            <p:cNvPr id="1051" name="Straight Connector 1050">
              <a:extLst>
                <a:ext uri="{FF2B5EF4-FFF2-40B4-BE49-F238E27FC236}">
                  <a16:creationId xmlns:a16="http://schemas.microsoft.com/office/drawing/2014/main" id="{1FD9DDB3-C7C1-658D-D088-4B3A532BBE5F}"/>
                </a:ext>
              </a:extLst>
            </p:cNvPr>
            <p:cNvCxnSpPr>
              <a:cxnSpLocks/>
            </p:cNvCxnSpPr>
            <p:nvPr/>
          </p:nvCxnSpPr>
          <p:spPr bwMode="auto">
            <a:xfrm>
              <a:off x="2821916" y="1973652"/>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52" name="Straight Connector 1051">
              <a:extLst>
                <a:ext uri="{FF2B5EF4-FFF2-40B4-BE49-F238E27FC236}">
                  <a16:creationId xmlns:a16="http://schemas.microsoft.com/office/drawing/2014/main" id="{0BD17E65-3625-C02C-66C6-D7AC27B03526}"/>
                </a:ext>
              </a:extLst>
            </p:cNvPr>
            <p:cNvCxnSpPr>
              <a:cxnSpLocks/>
            </p:cNvCxnSpPr>
            <p:nvPr/>
          </p:nvCxnSpPr>
          <p:spPr bwMode="auto">
            <a:xfrm>
              <a:off x="3060041" y="2084777"/>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53" name="Straight Connector 1052">
              <a:extLst>
                <a:ext uri="{FF2B5EF4-FFF2-40B4-BE49-F238E27FC236}">
                  <a16:creationId xmlns:a16="http://schemas.microsoft.com/office/drawing/2014/main" id="{97650F61-531D-4308-E75A-39E5310B9268}"/>
                </a:ext>
              </a:extLst>
            </p:cNvPr>
            <p:cNvCxnSpPr>
              <a:cxnSpLocks/>
            </p:cNvCxnSpPr>
            <p:nvPr/>
          </p:nvCxnSpPr>
          <p:spPr bwMode="auto">
            <a:xfrm>
              <a:off x="3294991" y="2224477"/>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54" name="Straight Connector 1053">
              <a:extLst>
                <a:ext uri="{FF2B5EF4-FFF2-40B4-BE49-F238E27FC236}">
                  <a16:creationId xmlns:a16="http://schemas.microsoft.com/office/drawing/2014/main" id="{869C29D2-144A-9CD4-FDC7-D6386E32F782}"/>
                </a:ext>
              </a:extLst>
            </p:cNvPr>
            <p:cNvCxnSpPr>
              <a:cxnSpLocks/>
            </p:cNvCxnSpPr>
            <p:nvPr/>
          </p:nvCxnSpPr>
          <p:spPr bwMode="auto">
            <a:xfrm>
              <a:off x="3771241" y="2482850"/>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55" name="Straight Connector 1054">
              <a:extLst>
                <a:ext uri="{FF2B5EF4-FFF2-40B4-BE49-F238E27FC236}">
                  <a16:creationId xmlns:a16="http://schemas.microsoft.com/office/drawing/2014/main" id="{717B95A0-95B3-A46E-8ACA-C2AB62F8F508}"/>
                </a:ext>
              </a:extLst>
            </p:cNvPr>
            <p:cNvCxnSpPr>
              <a:cxnSpLocks/>
            </p:cNvCxnSpPr>
            <p:nvPr/>
          </p:nvCxnSpPr>
          <p:spPr bwMode="auto">
            <a:xfrm>
              <a:off x="4463391" y="3149600"/>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56" name="Straight Connector 1055">
              <a:extLst>
                <a:ext uri="{FF2B5EF4-FFF2-40B4-BE49-F238E27FC236}">
                  <a16:creationId xmlns:a16="http://schemas.microsoft.com/office/drawing/2014/main" id="{874914CE-46DC-002B-8575-806DEB5D2076}"/>
                </a:ext>
              </a:extLst>
            </p:cNvPr>
            <p:cNvCxnSpPr>
              <a:cxnSpLocks/>
            </p:cNvCxnSpPr>
            <p:nvPr/>
          </p:nvCxnSpPr>
          <p:spPr bwMode="auto">
            <a:xfrm>
              <a:off x="4488791" y="3181350"/>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57" name="Straight Connector 1056">
              <a:extLst>
                <a:ext uri="{FF2B5EF4-FFF2-40B4-BE49-F238E27FC236}">
                  <a16:creationId xmlns:a16="http://schemas.microsoft.com/office/drawing/2014/main" id="{1BF65226-C794-9EAB-A31A-E4E6E37632E4}"/>
                </a:ext>
              </a:extLst>
            </p:cNvPr>
            <p:cNvCxnSpPr>
              <a:cxnSpLocks/>
            </p:cNvCxnSpPr>
            <p:nvPr/>
          </p:nvCxnSpPr>
          <p:spPr bwMode="auto">
            <a:xfrm>
              <a:off x="4520541" y="3181350"/>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58" name="Straight Connector 1057">
              <a:extLst>
                <a:ext uri="{FF2B5EF4-FFF2-40B4-BE49-F238E27FC236}">
                  <a16:creationId xmlns:a16="http://schemas.microsoft.com/office/drawing/2014/main" id="{32F7B5FD-165A-2434-9E25-487E26739746}"/>
                </a:ext>
              </a:extLst>
            </p:cNvPr>
            <p:cNvCxnSpPr>
              <a:cxnSpLocks/>
            </p:cNvCxnSpPr>
            <p:nvPr/>
          </p:nvCxnSpPr>
          <p:spPr bwMode="auto">
            <a:xfrm>
              <a:off x="4714216" y="3241286"/>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59" name="Straight Connector 1058">
              <a:extLst>
                <a:ext uri="{FF2B5EF4-FFF2-40B4-BE49-F238E27FC236}">
                  <a16:creationId xmlns:a16="http://schemas.microsoft.com/office/drawing/2014/main" id="{1E74E37F-5E35-0F8D-7DC1-80AFB91DF1FE}"/>
                </a:ext>
              </a:extLst>
            </p:cNvPr>
            <p:cNvCxnSpPr>
              <a:cxnSpLocks/>
            </p:cNvCxnSpPr>
            <p:nvPr/>
          </p:nvCxnSpPr>
          <p:spPr bwMode="auto">
            <a:xfrm>
              <a:off x="4733266" y="3241286"/>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60" name="Straight Connector 1059">
              <a:extLst>
                <a:ext uri="{FF2B5EF4-FFF2-40B4-BE49-F238E27FC236}">
                  <a16:creationId xmlns:a16="http://schemas.microsoft.com/office/drawing/2014/main" id="{D0E43CB3-EB28-3BF2-41CF-152BE886324F}"/>
                </a:ext>
              </a:extLst>
            </p:cNvPr>
            <p:cNvCxnSpPr>
              <a:cxnSpLocks/>
            </p:cNvCxnSpPr>
            <p:nvPr/>
          </p:nvCxnSpPr>
          <p:spPr bwMode="auto">
            <a:xfrm>
              <a:off x="4761841" y="3291891"/>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61" name="Straight Connector 1060">
              <a:extLst>
                <a:ext uri="{FF2B5EF4-FFF2-40B4-BE49-F238E27FC236}">
                  <a16:creationId xmlns:a16="http://schemas.microsoft.com/office/drawing/2014/main" id="{388961E5-EB84-5D36-B042-9660CA3B9A7C}"/>
                </a:ext>
              </a:extLst>
            </p:cNvPr>
            <p:cNvCxnSpPr>
              <a:cxnSpLocks/>
            </p:cNvCxnSpPr>
            <p:nvPr/>
          </p:nvCxnSpPr>
          <p:spPr bwMode="auto">
            <a:xfrm>
              <a:off x="4977741" y="3323447"/>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62" name="Straight Connector 1061">
              <a:extLst>
                <a:ext uri="{FF2B5EF4-FFF2-40B4-BE49-F238E27FC236}">
                  <a16:creationId xmlns:a16="http://schemas.microsoft.com/office/drawing/2014/main" id="{09999335-8FFC-8CE6-79BC-DBD1D041AB94}"/>
                </a:ext>
              </a:extLst>
            </p:cNvPr>
            <p:cNvCxnSpPr>
              <a:cxnSpLocks/>
            </p:cNvCxnSpPr>
            <p:nvPr/>
          </p:nvCxnSpPr>
          <p:spPr bwMode="auto">
            <a:xfrm>
              <a:off x="4999966" y="3323447"/>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63" name="Straight Connector 1062">
              <a:extLst>
                <a:ext uri="{FF2B5EF4-FFF2-40B4-BE49-F238E27FC236}">
                  <a16:creationId xmlns:a16="http://schemas.microsoft.com/office/drawing/2014/main" id="{91AF382B-0A3F-9DEB-AA87-8F32E7026110}"/>
                </a:ext>
              </a:extLst>
            </p:cNvPr>
            <p:cNvCxnSpPr>
              <a:cxnSpLocks/>
            </p:cNvCxnSpPr>
            <p:nvPr/>
          </p:nvCxnSpPr>
          <p:spPr bwMode="auto">
            <a:xfrm>
              <a:off x="5025366" y="3367702"/>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64" name="Straight Connector 1063">
              <a:extLst>
                <a:ext uri="{FF2B5EF4-FFF2-40B4-BE49-F238E27FC236}">
                  <a16:creationId xmlns:a16="http://schemas.microsoft.com/office/drawing/2014/main" id="{44FA6736-58E9-7F5E-1FE1-FE1BD8B2CDA6}"/>
                </a:ext>
              </a:extLst>
            </p:cNvPr>
            <p:cNvCxnSpPr>
              <a:cxnSpLocks/>
            </p:cNvCxnSpPr>
            <p:nvPr/>
          </p:nvCxnSpPr>
          <p:spPr bwMode="auto">
            <a:xfrm>
              <a:off x="5133316" y="3384744"/>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65" name="Straight Connector 1064">
              <a:extLst>
                <a:ext uri="{FF2B5EF4-FFF2-40B4-BE49-F238E27FC236}">
                  <a16:creationId xmlns:a16="http://schemas.microsoft.com/office/drawing/2014/main" id="{38398624-2646-615F-F969-175A04763AB7}"/>
                </a:ext>
              </a:extLst>
            </p:cNvPr>
            <p:cNvCxnSpPr>
              <a:cxnSpLocks/>
            </p:cNvCxnSpPr>
            <p:nvPr/>
          </p:nvCxnSpPr>
          <p:spPr bwMode="auto">
            <a:xfrm>
              <a:off x="5257141" y="3394269"/>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66" name="Straight Connector 1065">
              <a:extLst>
                <a:ext uri="{FF2B5EF4-FFF2-40B4-BE49-F238E27FC236}">
                  <a16:creationId xmlns:a16="http://schemas.microsoft.com/office/drawing/2014/main" id="{2A1BFADF-CDC7-9C71-9180-059D77870A46}"/>
                </a:ext>
              </a:extLst>
            </p:cNvPr>
            <p:cNvCxnSpPr>
              <a:cxnSpLocks/>
            </p:cNvCxnSpPr>
            <p:nvPr/>
          </p:nvCxnSpPr>
          <p:spPr bwMode="auto">
            <a:xfrm>
              <a:off x="5492091" y="3473255"/>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67" name="Straight Connector 1066">
              <a:extLst>
                <a:ext uri="{FF2B5EF4-FFF2-40B4-BE49-F238E27FC236}">
                  <a16:creationId xmlns:a16="http://schemas.microsoft.com/office/drawing/2014/main" id="{468FE9DE-0AE8-B492-7E2D-37380694587B}"/>
                </a:ext>
              </a:extLst>
            </p:cNvPr>
            <p:cNvCxnSpPr>
              <a:cxnSpLocks/>
            </p:cNvCxnSpPr>
            <p:nvPr/>
          </p:nvCxnSpPr>
          <p:spPr bwMode="auto">
            <a:xfrm>
              <a:off x="5469866" y="3456213"/>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68" name="Straight Connector 1067">
              <a:extLst>
                <a:ext uri="{FF2B5EF4-FFF2-40B4-BE49-F238E27FC236}">
                  <a16:creationId xmlns:a16="http://schemas.microsoft.com/office/drawing/2014/main" id="{1AC0F3E8-F8CC-B5C2-ACBB-AA2350DF2BBB}"/>
                </a:ext>
              </a:extLst>
            </p:cNvPr>
            <p:cNvCxnSpPr>
              <a:cxnSpLocks/>
            </p:cNvCxnSpPr>
            <p:nvPr/>
          </p:nvCxnSpPr>
          <p:spPr bwMode="auto">
            <a:xfrm>
              <a:off x="5685766" y="3556389"/>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69" name="Straight Connector 1068">
              <a:extLst>
                <a:ext uri="{FF2B5EF4-FFF2-40B4-BE49-F238E27FC236}">
                  <a16:creationId xmlns:a16="http://schemas.microsoft.com/office/drawing/2014/main" id="{95DAFAD1-3181-47B1-1284-A69AD4BF74CC}"/>
                </a:ext>
              </a:extLst>
            </p:cNvPr>
            <p:cNvCxnSpPr>
              <a:cxnSpLocks/>
            </p:cNvCxnSpPr>
            <p:nvPr/>
          </p:nvCxnSpPr>
          <p:spPr bwMode="auto">
            <a:xfrm>
              <a:off x="5733391" y="3596780"/>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70" name="Straight Connector 1069">
              <a:extLst>
                <a:ext uri="{FF2B5EF4-FFF2-40B4-BE49-F238E27FC236}">
                  <a16:creationId xmlns:a16="http://schemas.microsoft.com/office/drawing/2014/main" id="{FDE3BCC8-D1EC-8C8F-B8AF-645DDC42B31A}"/>
                </a:ext>
              </a:extLst>
            </p:cNvPr>
            <p:cNvCxnSpPr>
              <a:cxnSpLocks/>
            </p:cNvCxnSpPr>
            <p:nvPr/>
          </p:nvCxnSpPr>
          <p:spPr bwMode="auto">
            <a:xfrm>
              <a:off x="5917541" y="3596780"/>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71" name="Straight Connector 1070">
              <a:extLst>
                <a:ext uri="{FF2B5EF4-FFF2-40B4-BE49-F238E27FC236}">
                  <a16:creationId xmlns:a16="http://schemas.microsoft.com/office/drawing/2014/main" id="{DB68932C-A8F8-E7DD-6FB7-F54C543B8082}"/>
                </a:ext>
              </a:extLst>
            </p:cNvPr>
            <p:cNvCxnSpPr>
              <a:cxnSpLocks/>
            </p:cNvCxnSpPr>
            <p:nvPr/>
          </p:nvCxnSpPr>
          <p:spPr bwMode="auto">
            <a:xfrm>
              <a:off x="5950564" y="3596780"/>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72" name="Straight Connector 1071">
              <a:extLst>
                <a:ext uri="{FF2B5EF4-FFF2-40B4-BE49-F238E27FC236}">
                  <a16:creationId xmlns:a16="http://schemas.microsoft.com/office/drawing/2014/main" id="{E951F398-B5F7-8030-24FC-13165EC87AFE}"/>
                </a:ext>
              </a:extLst>
            </p:cNvPr>
            <p:cNvCxnSpPr>
              <a:cxnSpLocks/>
            </p:cNvCxnSpPr>
            <p:nvPr/>
          </p:nvCxnSpPr>
          <p:spPr bwMode="auto">
            <a:xfrm>
              <a:off x="6096000" y="3641035"/>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73" name="Straight Connector 1072">
              <a:extLst>
                <a:ext uri="{FF2B5EF4-FFF2-40B4-BE49-F238E27FC236}">
                  <a16:creationId xmlns:a16="http://schemas.microsoft.com/office/drawing/2014/main" id="{05D958BE-1146-B13E-F902-3580A1EBA2AC}"/>
                </a:ext>
              </a:extLst>
            </p:cNvPr>
            <p:cNvCxnSpPr>
              <a:cxnSpLocks/>
            </p:cNvCxnSpPr>
            <p:nvPr/>
          </p:nvCxnSpPr>
          <p:spPr bwMode="auto">
            <a:xfrm>
              <a:off x="6261100" y="3714060"/>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74" name="Straight Connector 1073">
              <a:extLst>
                <a:ext uri="{FF2B5EF4-FFF2-40B4-BE49-F238E27FC236}">
                  <a16:creationId xmlns:a16="http://schemas.microsoft.com/office/drawing/2014/main" id="{624DE586-4071-95BE-9157-ABE0C34CD17D}"/>
                </a:ext>
              </a:extLst>
            </p:cNvPr>
            <p:cNvCxnSpPr>
              <a:cxnSpLocks/>
            </p:cNvCxnSpPr>
            <p:nvPr/>
          </p:nvCxnSpPr>
          <p:spPr bwMode="auto">
            <a:xfrm>
              <a:off x="6311900" y="3729546"/>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75" name="Straight Connector 1074">
              <a:extLst>
                <a:ext uri="{FF2B5EF4-FFF2-40B4-BE49-F238E27FC236}">
                  <a16:creationId xmlns:a16="http://schemas.microsoft.com/office/drawing/2014/main" id="{5864CA76-FCB8-105B-B7FA-D5EA7C13095A}"/>
                </a:ext>
              </a:extLst>
            </p:cNvPr>
            <p:cNvCxnSpPr>
              <a:cxnSpLocks/>
            </p:cNvCxnSpPr>
            <p:nvPr/>
          </p:nvCxnSpPr>
          <p:spPr bwMode="auto">
            <a:xfrm>
              <a:off x="6461125" y="3831146"/>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76" name="Straight Connector 1075">
              <a:extLst>
                <a:ext uri="{FF2B5EF4-FFF2-40B4-BE49-F238E27FC236}">
                  <a16:creationId xmlns:a16="http://schemas.microsoft.com/office/drawing/2014/main" id="{2722D0BD-17BB-7E02-8242-688E9A337DF7}"/>
                </a:ext>
              </a:extLst>
            </p:cNvPr>
            <p:cNvCxnSpPr>
              <a:cxnSpLocks/>
            </p:cNvCxnSpPr>
            <p:nvPr/>
          </p:nvCxnSpPr>
          <p:spPr bwMode="auto">
            <a:xfrm>
              <a:off x="6657975" y="3897821"/>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77" name="Straight Connector 1076">
              <a:extLst>
                <a:ext uri="{FF2B5EF4-FFF2-40B4-BE49-F238E27FC236}">
                  <a16:creationId xmlns:a16="http://schemas.microsoft.com/office/drawing/2014/main" id="{6B179A85-F1AA-8131-4F73-9414871B4FC1}"/>
                </a:ext>
              </a:extLst>
            </p:cNvPr>
            <p:cNvCxnSpPr>
              <a:cxnSpLocks/>
            </p:cNvCxnSpPr>
            <p:nvPr/>
          </p:nvCxnSpPr>
          <p:spPr bwMode="auto">
            <a:xfrm>
              <a:off x="6705600" y="3897821"/>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78" name="Straight Connector 1077">
              <a:extLst>
                <a:ext uri="{FF2B5EF4-FFF2-40B4-BE49-F238E27FC236}">
                  <a16:creationId xmlns:a16="http://schemas.microsoft.com/office/drawing/2014/main" id="{2172A10C-9B6B-2E69-D106-441FA9164DB3}"/>
                </a:ext>
              </a:extLst>
            </p:cNvPr>
            <p:cNvCxnSpPr>
              <a:cxnSpLocks/>
            </p:cNvCxnSpPr>
            <p:nvPr/>
          </p:nvCxnSpPr>
          <p:spPr bwMode="auto">
            <a:xfrm>
              <a:off x="7023100" y="3966112"/>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79" name="Straight Connector 1078">
              <a:extLst>
                <a:ext uri="{FF2B5EF4-FFF2-40B4-BE49-F238E27FC236}">
                  <a16:creationId xmlns:a16="http://schemas.microsoft.com/office/drawing/2014/main" id="{8D018A09-7C65-9B7A-47CC-7A1DBFF3FFBC}"/>
                </a:ext>
              </a:extLst>
            </p:cNvPr>
            <p:cNvCxnSpPr>
              <a:cxnSpLocks/>
            </p:cNvCxnSpPr>
            <p:nvPr/>
          </p:nvCxnSpPr>
          <p:spPr bwMode="auto">
            <a:xfrm>
              <a:off x="7067550" y="3966112"/>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80" name="Straight Connector 1079">
              <a:extLst>
                <a:ext uri="{FF2B5EF4-FFF2-40B4-BE49-F238E27FC236}">
                  <a16:creationId xmlns:a16="http://schemas.microsoft.com/office/drawing/2014/main" id="{AA252A8E-4245-48AE-5360-4C6F7939C357}"/>
                </a:ext>
              </a:extLst>
            </p:cNvPr>
            <p:cNvCxnSpPr>
              <a:cxnSpLocks/>
            </p:cNvCxnSpPr>
            <p:nvPr/>
          </p:nvCxnSpPr>
          <p:spPr bwMode="auto">
            <a:xfrm>
              <a:off x="7289800" y="4010710"/>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81" name="Straight Connector 1080">
              <a:extLst>
                <a:ext uri="{FF2B5EF4-FFF2-40B4-BE49-F238E27FC236}">
                  <a16:creationId xmlns:a16="http://schemas.microsoft.com/office/drawing/2014/main" id="{46181070-0E30-E5F2-0378-4E44DCA54E0D}"/>
                </a:ext>
              </a:extLst>
            </p:cNvPr>
            <p:cNvCxnSpPr>
              <a:cxnSpLocks/>
            </p:cNvCxnSpPr>
            <p:nvPr/>
          </p:nvCxnSpPr>
          <p:spPr bwMode="auto">
            <a:xfrm>
              <a:off x="7327900" y="4010710"/>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82" name="Straight Connector 1081">
              <a:extLst>
                <a:ext uri="{FF2B5EF4-FFF2-40B4-BE49-F238E27FC236}">
                  <a16:creationId xmlns:a16="http://schemas.microsoft.com/office/drawing/2014/main" id="{B5BF9625-735A-C8AE-5BD9-014D57C70802}"/>
                </a:ext>
              </a:extLst>
            </p:cNvPr>
            <p:cNvCxnSpPr>
              <a:cxnSpLocks/>
            </p:cNvCxnSpPr>
            <p:nvPr/>
          </p:nvCxnSpPr>
          <p:spPr bwMode="auto">
            <a:xfrm>
              <a:off x="7407275" y="4054965"/>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83" name="Straight Connector 1082">
              <a:extLst>
                <a:ext uri="{FF2B5EF4-FFF2-40B4-BE49-F238E27FC236}">
                  <a16:creationId xmlns:a16="http://schemas.microsoft.com/office/drawing/2014/main" id="{0100E26F-B21A-92BC-52E6-31DCD46971C5}"/>
                </a:ext>
              </a:extLst>
            </p:cNvPr>
            <p:cNvCxnSpPr>
              <a:cxnSpLocks/>
            </p:cNvCxnSpPr>
            <p:nvPr/>
          </p:nvCxnSpPr>
          <p:spPr bwMode="auto">
            <a:xfrm>
              <a:off x="7642225" y="4054965"/>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84" name="Straight Connector 1083">
              <a:extLst>
                <a:ext uri="{FF2B5EF4-FFF2-40B4-BE49-F238E27FC236}">
                  <a16:creationId xmlns:a16="http://schemas.microsoft.com/office/drawing/2014/main" id="{4B21F01D-27CB-CA07-2126-CF0BABD14B8F}"/>
                </a:ext>
              </a:extLst>
            </p:cNvPr>
            <p:cNvCxnSpPr>
              <a:cxnSpLocks/>
            </p:cNvCxnSpPr>
            <p:nvPr/>
          </p:nvCxnSpPr>
          <p:spPr bwMode="auto">
            <a:xfrm>
              <a:off x="7667625" y="4054965"/>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85" name="Straight Connector 1084">
              <a:extLst>
                <a:ext uri="{FF2B5EF4-FFF2-40B4-BE49-F238E27FC236}">
                  <a16:creationId xmlns:a16="http://schemas.microsoft.com/office/drawing/2014/main" id="{78E6DA06-C3CF-4A33-7671-A8FE4043E597}"/>
                </a:ext>
              </a:extLst>
            </p:cNvPr>
            <p:cNvCxnSpPr>
              <a:cxnSpLocks/>
            </p:cNvCxnSpPr>
            <p:nvPr/>
          </p:nvCxnSpPr>
          <p:spPr bwMode="auto">
            <a:xfrm>
              <a:off x="7778750" y="4054965"/>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86" name="Straight Connector 1085">
              <a:extLst>
                <a:ext uri="{FF2B5EF4-FFF2-40B4-BE49-F238E27FC236}">
                  <a16:creationId xmlns:a16="http://schemas.microsoft.com/office/drawing/2014/main" id="{4BC44B95-9F5E-4895-F49B-088CABEFB095}"/>
                </a:ext>
              </a:extLst>
            </p:cNvPr>
            <p:cNvCxnSpPr>
              <a:cxnSpLocks/>
            </p:cNvCxnSpPr>
            <p:nvPr/>
          </p:nvCxnSpPr>
          <p:spPr bwMode="auto">
            <a:xfrm>
              <a:off x="7813675" y="4054965"/>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87" name="Straight Connector 1086">
              <a:extLst>
                <a:ext uri="{FF2B5EF4-FFF2-40B4-BE49-F238E27FC236}">
                  <a16:creationId xmlns:a16="http://schemas.microsoft.com/office/drawing/2014/main" id="{94064AD6-0E55-BA6D-C04C-CFE43F769E21}"/>
                </a:ext>
              </a:extLst>
            </p:cNvPr>
            <p:cNvCxnSpPr>
              <a:cxnSpLocks/>
            </p:cNvCxnSpPr>
            <p:nvPr/>
          </p:nvCxnSpPr>
          <p:spPr bwMode="auto">
            <a:xfrm>
              <a:off x="8216900" y="4054965"/>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88" name="Straight Connector 1087">
              <a:extLst>
                <a:ext uri="{FF2B5EF4-FFF2-40B4-BE49-F238E27FC236}">
                  <a16:creationId xmlns:a16="http://schemas.microsoft.com/office/drawing/2014/main" id="{A645F4A8-8D8C-A20C-6041-89E80D0F64D4}"/>
                </a:ext>
              </a:extLst>
            </p:cNvPr>
            <p:cNvCxnSpPr>
              <a:cxnSpLocks/>
            </p:cNvCxnSpPr>
            <p:nvPr/>
          </p:nvCxnSpPr>
          <p:spPr bwMode="auto">
            <a:xfrm>
              <a:off x="8458200" y="4122932"/>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89" name="Straight Connector 1088">
              <a:extLst>
                <a:ext uri="{FF2B5EF4-FFF2-40B4-BE49-F238E27FC236}">
                  <a16:creationId xmlns:a16="http://schemas.microsoft.com/office/drawing/2014/main" id="{EA445760-3C4B-1F8E-895B-AC8B35747763}"/>
                </a:ext>
              </a:extLst>
            </p:cNvPr>
            <p:cNvCxnSpPr>
              <a:cxnSpLocks/>
            </p:cNvCxnSpPr>
            <p:nvPr/>
          </p:nvCxnSpPr>
          <p:spPr bwMode="auto">
            <a:xfrm>
              <a:off x="8486775" y="4122932"/>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90" name="Straight Connector 1089">
              <a:extLst>
                <a:ext uri="{FF2B5EF4-FFF2-40B4-BE49-F238E27FC236}">
                  <a16:creationId xmlns:a16="http://schemas.microsoft.com/office/drawing/2014/main" id="{15879B03-3A2A-3E31-94D2-ADF3A88C0091}"/>
                </a:ext>
              </a:extLst>
            </p:cNvPr>
            <p:cNvCxnSpPr>
              <a:cxnSpLocks/>
            </p:cNvCxnSpPr>
            <p:nvPr/>
          </p:nvCxnSpPr>
          <p:spPr bwMode="auto">
            <a:xfrm>
              <a:off x="8766175" y="4122932"/>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91" name="Straight Connector 1090">
              <a:extLst>
                <a:ext uri="{FF2B5EF4-FFF2-40B4-BE49-F238E27FC236}">
                  <a16:creationId xmlns:a16="http://schemas.microsoft.com/office/drawing/2014/main" id="{2138D64B-9171-2C8D-C7FD-E9EB9FD9A12A}"/>
                </a:ext>
              </a:extLst>
            </p:cNvPr>
            <p:cNvCxnSpPr>
              <a:cxnSpLocks/>
            </p:cNvCxnSpPr>
            <p:nvPr/>
          </p:nvCxnSpPr>
          <p:spPr bwMode="auto">
            <a:xfrm>
              <a:off x="8804275" y="4122932"/>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92" name="Straight Connector 1091">
              <a:extLst>
                <a:ext uri="{FF2B5EF4-FFF2-40B4-BE49-F238E27FC236}">
                  <a16:creationId xmlns:a16="http://schemas.microsoft.com/office/drawing/2014/main" id="{75B5592A-6880-FB0F-2202-0E075BBE91CD}"/>
                </a:ext>
              </a:extLst>
            </p:cNvPr>
            <p:cNvCxnSpPr>
              <a:cxnSpLocks/>
            </p:cNvCxnSpPr>
            <p:nvPr/>
          </p:nvCxnSpPr>
          <p:spPr bwMode="auto">
            <a:xfrm>
              <a:off x="8835621" y="4122932"/>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93" name="Straight Connector 1092">
              <a:extLst>
                <a:ext uri="{FF2B5EF4-FFF2-40B4-BE49-F238E27FC236}">
                  <a16:creationId xmlns:a16="http://schemas.microsoft.com/office/drawing/2014/main" id="{54F3E7CA-9AF0-82AB-D143-510C64C13A26}"/>
                </a:ext>
              </a:extLst>
            </p:cNvPr>
            <p:cNvCxnSpPr>
              <a:cxnSpLocks/>
            </p:cNvCxnSpPr>
            <p:nvPr/>
          </p:nvCxnSpPr>
          <p:spPr bwMode="auto">
            <a:xfrm>
              <a:off x="8876896" y="4122932"/>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94" name="Straight Connector 1093">
              <a:extLst>
                <a:ext uri="{FF2B5EF4-FFF2-40B4-BE49-F238E27FC236}">
                  <a16:creationId xmlns:a16="http://schemas.microsoft.com/office/drawing/2014/main" id="{9977562B-D1C3-79A7-7D53-32367E1A6B53}"/>
                </a:ext>
              </a:extLst>
            </p:cNvPr>
            <p:cNvCxnSpPr>
              <a:cxnSpLocks/>
            </p:cNvCxnSpPr>
            <p:nvPr/>
          </p:nvCxnSpPr>
          <p:spPr bwMode="auto">
            <a:xfrm>
              <a:off x="9184871" y="4122932"/>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95" name="Straight Connector 1094">
              <a:extLst>
                <a:ext uri="{FF2B5EF4-FFF2-40B4-BE49-F238E27FC236}">
                  <a16:creationId xmlns:a16="http://schemas.microsoft.com/office/drawing/2014/main" id="{F508EF94-EEA2-933F-DA08-FCF5763A34BA}"/>
                </a:ext>
              </a:extLst>
            </p:cNvPr>
            <p:cNvCxnSpPr>
              <a:cxnSpLocks/>
            </p:cNvCxnSpPr>
            <p:nvPr/>
          </p:nvCxnSpPr>
          <p:spPr bwMode="auto">
            <a:xfrm>
              <a:off x="9226146" y="4122932"/>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1096" name="Straight Connector 1095">
              <a:extLst>
                <a:ext uri="{FF2B5EF4-FFF2-40B4-BE49-F238E27FC236}">
                  <a16:creationId xmlns:a16="http://schemas.microsoft.com/office/drawing/2014/main" id="{AB420A77-243F-FC57-3E9B-AF9CE743F226}"/>
                </a:ext>
              </a:extLst>
            </p:cNvPr>
            <p:cNvCxnSpPr>
              <a:cxnSpLocks/>
            </p:cNvCxnSpPr>
            <p:nvPr/>
          </p:nvCxnSpPr>
          <p:spPr bwMode="auto">
            <a:xfrm>
              <a:off x="9588096" y="4122932"/>
              <a:ext cx="0" cy="88511"/>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00" name="Group 1099">
            <a:extLst>
              <a:ext uri="{FF2B5EF4-FFF2-40B4-BE49-F238E27FC236}">
                <a16:creationId xmlns:a16="http://schemas.microsoft.com/office/drawing/2014/main" id="{C33F7A47-5DDD-AF52-CCBC-A5E7FF6BEA70}"/>
              </a:ext>
            </a:extLst>
          </p:cNvPr>
          <p:cNvGrpSpPr/>
          <p:nvPr/>
        </p:nvGrpSpPr>
        <p:grpSpPr>
          <a:xfrm>
            <a:off x="2793206" y="1990725"/>
            <a:ext cx="6931819" cy="2552700"/>
            <a:chOff x="2793206" y="1990725"/>
            <a:chExt cx="6931819" cy="2552700"/>
          </a:xfrm>
        </p:grpSpPr>
        <p:sp>
          <p:nvSpPr>
            <p:cNvPr id="1098" name="Freeform: Shape 1097">
              <a:extLst>
                <a:ext uri="{FF2B5EF4-FFF2-40B4-BE49-F238E27FC236}">
                  <a16:creationId xmlns:a16="http://schemas.microsoft.com/office/drawing/2014/main" id="{B6048992-7047-1016-B0CB-F6B33E4C8EE6}"/>
                </a:ext>
              </a:extLst>
            </p:cNvPr>
            <p:cNvSpPr/>
            <p:nvPr/>
          </p:nvSpPr>
          <p:spPr bwMode="auto">
            <a:xfrm>
              <a:off x="4238625" y="3771900"/>
              <a:ext cx="5486400" cy="771525"/>
            </a:xfrm>
            <a:custGeom>
              <a:avLst/>
              <a:gdLst>
                <a:gd name="connsiteX0" fmla="*/ 5486400 w 5486400"/>
                <a:gd name="connsiteY0" fmla="*/ 771525 h 771525"/>
                <a:gd name="connsiteX1" fmla="*/ 3448050 w 5486400"/>
                <a:gd name="connsiteY1" fmla="*/ 771525 h 771525"/>
                <a:gd name="connsiteX2" fmla="*/ 3448050 w 5486400"/>
                <a:gd name="connsiteY2" fmla="*/ 728663 h 771525"/>
                <a:gd name="connsiteX3" fmla="*/ 2805113 w 5486400"/>
                <a:gd name="connsiteY3" fmla="*/ 728663 h 771525"/>
                <a:gd name="connsiteX4" fmla="*/ 2805113 w 5486400"/>
                <a:gd name="connsiteY4" fmla="*/ 709613 h 771525"/>
                <a:gd name="connsiteX5" fmla="*/ 2424113 w 5486400"/>
                <a:gd name="connsiteY5" fmla="*/ 709613 h 771525"/>
                <a:gd name="connsiteX6" fmla="*/ 2424113 w 5486400"/>
                <a:gd name="connsiteY6" fmla="*/ 681038 h 771525"/>
                <a:gd name="connsiteX7" fmla="*/ 2219325 w 5486400"/>
                <a:gd name="connsiteY7" fmla="*/ 681038 h 771525"/>
                <a:gd name="connsiteX8" fmla="*/ 2219325 w 5486400"/>
                <a:gd name="connsiteY8" fmla="*/ 619125 h 771525"/>
                <a:gd name="connsiteX9" fmla="*/ 2033588 w 5486400"/>
                <a:gd name="connsiteY9" fmla="*/ 619125 h 771525"/>
                <a:gd name="connsiteX10" fmla="*/ 2033588 w 5486400"/>
                <a:gd name="connsiteY10" fmla="*/ 557213 h 771525"/>
                <a:gd name="connsiteX11" fmla="*/ 1681163 w 5486400"/>
                <a:gd name="connsiteY11" fmla="*/ 557213 h 771525"/>
                <a:gd name="connsiteX12" fmla="*/ 1681163 w 5486400"/>
                <a:gd name="connsiteY12" fmla="*/ 528638 h 771525"/>
                <a:gd name="connsiteX13" fmla="*/ 1404938 w 5486400"/>
                <a:gd name="connsiteY13" fmla="*/ 528638 h 771525"/>
                <a:gd name="connsiteX14" fmla="*/ 1404938 w 5486400"/>
                <a:gd name="connsiteY14" fmla="*/ 504825 h 771525"/>
                <a:gd name="connsiteX15" fmla="*/ 1190625 w 5486400"/>
                <a:gd name="connsiteY15" fmla="*/ 504825 h 771525"/>
                <a:gd name="connsiteX16" fmla="*/ 1190625 w 5486400"/>
                <a:gd name="connsiteY16" fmla="*/ 485775 h 771525"/>
                <a:gd name="connsiteX17" fmla="*/ 990600 w 5486400"/>
                <a:gd name="connsiteY17" fmla="*/ 485775 h 771525"/>
                <a:gd name="connsiteX18" fmla="*/ 1000125 w 5486400"/>
                <a:gd name="connsiteY18" fmla="*/ 476250 h 771525"/>
                <a:gd name="connsiteX19" fmla="*/ 823913 w 5486400"/>
                <a:gd name="connsiteY19" fmla="*/ 476250 h 771525"/>
                <a:gd name="connsiteX20" fmla="*/ 823913 w 5486400"/>
                <a:gd name="connsiteY20" fmla="*/ 452438 h 771525"/>
                <a:gd name="connsiteX21" fmla="*/ 733425 w 5486400"/>
                <a:gd name="connsiteY21" fmla="*/ 452438 h 771525"/>
                <a:gd name="connsiteX22" fmla="*/ 733425 w 5486400"/>
                <a:gd name="connsiteY22" fmla="*/ 423863 h 771525"/>
                <a:gd name="connsiteX23" fmla="*/ 585788 w 5486400"/>
                <a:gd name="connsiteY23" fmla="*/ 423863 h 771525"/>
                <a:gd name="connsiteX24" fmla="*/ 585788 w 5486400"/>
                <a:gd name="connsiteY24" fmla="*/ 404813 h 771525"/>
                <a:gd name="connsiteX25" fmla="*/ 533400 w 5486400"/>
                <a:gd name="connsiteY25" fmla="*/ 404813 h 771525"/>
                <a:gd name="connsiteX26" fmla="*/ 533400 w 5486400"/>
                <a:gd name="connsiteY26" fmla="*/ 361950 h 771525"/>
                <a:gd name="connsiteX27" fmla="*/ 514350 w 5486400"/>
                <a:gd name="connsiteY27" fmla="*/ 361950 h 771525"/>
                <a:gd name="connsiteX28" fmla="*/ 514350 w 5486400"/>
                <a:gd name="connsiteY28" fmla="*/ 314325 h 771525"/>
                <a:gd name="connsiteX29" fmla="*/ 466725 w 5486400"/>
                <a:gd name="connsiteY29" fmla="*/ 314325 h 771525"/>
                <a:gd name="connsiteX30" fmla="*/ 466725 w 5486400"/>
                <a:gd name="connsiteY30" fmla="*/ 300038 h 771525"/>
                <a:gd name="connsiteX31" fmla="*/ 414338 w 5486400"/>
                <a:gd name="connsiteY31" fmla="*/ 300038 h 771525"/>
                <a:gd name="connsiteX32" fmla="*/ 423863 w 5486400"/>
                <a:gd name="connsiteY32" fmla="*/ 290513 h 771525"/>
                <a:gd name="connsiteX33" fmla="*/ 400050 w 5486400"/>
                <a:gd name="connsiteY33" fmla="*/ 290513 h 771525"/>
                <a:gd name="connsiteX34" fmla="*/ 400050 w 5486400"/>
                <a:gd name="connsiteY34" fmla="*/ 242888 h 771525"/>
                <a:gd name="connsiteX35" fmla="*/ 304800 w 5486400"/>
                <a:gd name="connsiteY35" fmla="*/ 242888 h 771525"/>
                <a:gd name="connsiteX36" fmla="*/ 304800 w 5486400"/>
                <a:gd name="connsiteY36" fmla="*/ 233363 h 771525"/>
                <a:gd name="connsiteX37" fmla="*/ 290513 w 5486400"/>
                <a:gd name="connsiteY37" fmla="*/ 233363 h 771525"/>
                <a:gd name="connsiteX38" fmla="*/ 290513 w 5486400"/>
                <a:gd name="connsiteY38" fmla="*/ 204788 h 771525"/>
                <a:gd name="connsiteX39" fmla="*/ 228600 w 5486400"/>
                <a:gd name="connsiteY39" fmla="*/ 204788 h 771525"/>
                <a:gd name="connsiteX40" fmla="*/ 228600 w 5486400"/>
                <a:gd name="connsiteY40" fmla="*/ 176213 h 771525"/>
                <a:gd name="connsiteX41" fmla="*/ 209550 w 5486400"/>
                <a:gd name="connsiteY41" fmla="*/ 176213 h 771525"/>
                <a:gd name="connsiteX42" fmla="*/ 209550 w 5486400"/>
                <a:gd name="connsiteY42" fmla="*/ 152400 h 771525"/>
                <a:gd name="connsiteX43" fmla="*/ 128588 w 5486400"/>
                <a:gd name="connsiteY43" fmla="*/ 152400 h 771525"/>
                <a:gd name="connsiteX44" fmla="*/ 128588 w 5486400"/>
                <a:gd name="connsiteY44" fmla="*/ 119063 h 771525"/>
                <a:gd name="connsiteX45" fmla="*/ 47625 w 5486400"/>
                <a:gd name="connsiteY45" fmla="*/ 119063 h 771525"/>
                <a:gd name="connsiteX46" fmla="*/ 47625 w 5486400"/>
                <a:gd name="connsiteY46" fmla="*/ 61913 h 771525"/>
                <a:gd name="connsiteX47" fmla="*/ 28575 w 5486400"/>
                <a:gd name="connsiteY47" fmla="*/ 80963 h 771525"/>
                <a:gd name="connsiteX48" fmla="*/ 28575 w 5486400"/>
                <a:gd name="connsiteY48" fmla="*/ 57150 h 771525"/>
                <a:gd name="connsiteX49" fmla="*/ 0 w 5486400"/>
                <a:gd name="connsiteY49" fmla="*/ 57150 h 771525"/>
                <a:gd name="connsiteX50" fmla="*/ 0 w 5486400"/>
                <a:gd name="connsiteY50" fmla="*/ 0 h 771525"/>
                <a:gd name="connsiteX0" fmla="*/ 5486400 w 5486400"/>
                <a:gd name="connsiteY0" fmla="*/ 771525 h 771525"/>
                <a:gd name="connsiteX1" fmla="*/ 3448050 w 5486400"/>
                <a:gd name="connsiteY1" fmla="*/ 771525 h 771525"/>
                <a:gd name="connsiteX2" fmla="*/ 3448050 w 5486400"/>
                <a:gd name="connsiteY2" fmla="*/ 728663 h 771525"/>
                <a:gd name="connsiteX3" fmla="*/ 2805113 w 5486400"/>
                <a:gd name="connsiteY3" fmla="*/ 728663 h 771525"/>
                <a:gd name="connsiteX4" fmla="*/ 2805113 w 5486400"/>
                <a:gd name="connsiteY4" fmla="*/ 709613 h 771525"/>
                <a:gd name="connsiteX5" fmla="*/ 2424113 w 5486400"/>
                <a:gd name="connsiteY5" fmla="*/ 709613 h 771525"/>
                <a:gd name="connsiteX6" fmla="*/ 2424113 w 5486400"/>
                <a:gd name="connsiteY6" fmla="*/ 681038 h 771525"/>
                <a:gd name="connsiteX7" fmla="*/ 2219325 w 5486400"/>
                <a:gd name="connsiteY7" fmla="*/ 681038 h 771525"/>
                <a:gd name="connsiteX8" fmla="*/ 2219325 w 5486400"/>
                <a:gd name="connsiteY8" fmla="*/ 619125 h 771525"/>
                <a:gd name="connsiteX9" fmla="*/ 2033588 w 5486400"/>
                <a:gd name="connsiteY9" fmla="*/ 619125 h 771525"/>
                <a:gd name="connsiteX10" fmla="*/ 2033588 w 5486400"/>
                <a:gd name="connsiteY10" fmla="*/ 557213 h 771525"/>
                <a:gd name="connsiteX11" fmla="*/ 1681163 w 5486400"/>
                <a:gd name="connsiteY11" fmla="*/ 557213 h 771525"/>
                <a:gd name="connsiteX12" fmla="*/ 1681163 w 5486400"/>
                <a:gd name="connsiteY12" fmla="*/ 528638 h 771525"/>
                <a:gd name="connsiteX13" fmla="*/ 1404938 w 5486400"/>
                <a:gd name="connsiteY13" fmla="*/ 528638 h 771525"/>
                <a:gd name="connsiteX14" fmla="*/ 1404938 w 5486400"/>
                <a:gd name="connsiteY14" fmla="*/ 504825 h 771525"/>
                <a:gd name="connsiteX15" fmla="*/ 1190625 w 5486400"/>
                <a:gd name="connsiteY15" fmla="*/ 504825 h 771525"/>
                <a:gd name="connsiteX16" fmla="*/ 1190625 w 5486400"/>
                <a:gd name="connsiteY16" fmla="*/ 485775 h 771525"/>
                <a:gd name="connsiteX17" fmla="*/ 990600 w 5486400"/>
                <a:gd name="connsiteY17" fmla="*/ 485775 h 771525"/>
                <a:gd name="connsiteX18" fmla="*/ 992981 w 5486400"/>
                <a:gd name="connsiteY18" fmla="*/ 476250 h 771525"/>
                <a:gd name="connsiteX19" fmla="*/ 823913 w 5486400"/>
                <a:gd name="connsiteY19" fmla="*/ 476250 h 771525"/>
                <a:gd name="connsiteX20" fmla="*/ 823913 w 5486400"/>
                <a:gd name="connsiteY20" fmla="*/ 452438 h 771525"/>
                <a:gd name="connsiteX21" fmla="*/ 733425 w 5486400"/>
                <a:gd name="connsiteY21" fmla="*/ 452438 h 771525"/>
                <a:gd name="connsiteX22" fmla="*/ 733425 w 5486400"/>
                <a:gd name="connsiteY22" fmla="*/ 423863 h 771525"/>
                <a:gd name="connsiteX23" fmla="*/ 585788 w 5486400"/>
                <a:gd name="connsiteY23" fmla="*/ 423863 h 771525"/>
                <a:gd name="connsiteX24" fmla="*/ 585788 w 5486400"/>
                <a:gd name="connsiteY24" fmla="*/ 404813 h 771525"/>
                <a:gd name="connsiteX25" fmla="*/ 533400 w 5486400"/>
                <a:gd name="connsiteY25" fmla="*/ 404813 h 771525"/>
                <a:gd name="connsiteX26" fmla="*/ 533400 w 5486400"/>
                <a:gd name="connsiteY26" fmla="*/ 361950 h 771525"/>
                <a:gd name="connsiteX27" fmla="*/ 514350 w 5486400"/>
                <a:gd name="connsiteY27" fmla="*/ 361950 h 771525"/>
                <a:gd name="connsiteX28" fmla="*/ 514350 w 5486400"/>
                <a:gd name="connsiteY28" fmla="*/ 314325 h 771525"/>
                <a:gd name="connsiteX29" fmla="*/ 466725 w 5486400"/>
                <a:gd name="connsiteY29" fmla="*/ 314325 h 771525"/>
                <a:gd name="connsiteX30" fmla="*/ 466725 w 5486400"/>
                <a:gd name="connsiteY30" fmla="*/ 300038 h 771525"/>
                <a:gd name="connsiteX31" fmla="*/ 414338 w 5486400"/>
                <a:gd name="connsiteY31" fmla="*/ 300038 h 771525"/>
                <a:gd name="connsiteX32" fmla="*/ 423863 w 5486400"/>
                <a:gd name="connsiteY32" fmla="*/ 290513 h 771525"/>
                <a:gd name="connsiteX33" fmla="*/ 400050 w 5486400"/>
                <a:gd name="connsiteY33" fmla="*/ 290513 h 771525"/>
                <a:gd name="connsiteX34" fmla="*/ 400050 w 5486400"/>
                <a:gd name="connsiteY34" fmla="*/ 242888 h 771525"/>
                <a:gd name="connsiteX35" fmla="*/ 304800 w 5486400"/>
                <a:gd name="connsiteY35" fmla="*/ 242888 h 771525"/>
                <a:gd name="connsiteX36" fmla="*/ 304800 w 5486400"/>
                <a:gd name="connsiteY36" fmla="*/ 233363 h 771525"/>
                <a:gd name="connsiteX37" fmla="*/ 290513 w 5486400"/>
                <a:gd name="connsiteY37" fmla="*/ 233363 h 771525"/>
                <a:gd name="connsiteX38" fmla="*/ 290513 w 5486400"/>
                <a:gd name="connsiteY38" fmla="*/ 204788 h 771525"/>
                <a:gd name="connsiteX39" fmla="*/ 228600 w 5486400"/>
                <a:gd name="connsiteY39" fmla="*/ 204788 h 771525"/>
                <a:gd name="connsiteX40" fmla="*/ 228600 w 5486400"/>
                <a:gd name="connsiteY40" fmla="*/ 176213 h 771525"/>
                <a:gd name="connsiteX41" fmla="*/ 209550 w 5486400"/>
                <a:gd name="connsiteY41" fmla="*/ 176213 h 771525"/>
                <a:gd name="connsiteX42" fmla="*/ 209550 w 5486400"/>
                <a:gd name="connsiteY42" fmla="*/ 152400 h 771525"/>
                <a:gd name="connsiteX43" fmla="*/ 128588 w 5486400"/>
                <a:gd name="connsiteY43" fmla="*/ 152400 h 771525"/>
                <a:gd name="connsiteX44" fmla="*/ 128588 w 5486400"/>
                <a:gd name="connsiteY44" fmla="*/ 119063 h 771525"/>
                <a:gd name="connsiteX45" fmla="*/ 47625 w 5486400"/>
                <a:gd name="connsiteY45" fmla="*/ 119063 h 771525"/>
                <a:gd name="connsiteX46" fmla="*/ 47625 w 5486400"/>
                <a:gd name="connsiteY46" fmla="*/ 61913 h 771525"/>
                <a:gd name="connsiteX47" fmla="*/ 28575 w 5486400"/>
                <a:gd name="connsiteY47" fmla="*/ 80963 h 771525"/>
                <a:gd name="connsiteX48" fmla="*/ 28575 w 5486400"/>
                <a:gd name="connsiteY48" fmla="*/ 57150 h 771525"/>
                <a:gd name="connsiteX49" fmla="*/ 0 w 5486400"/>
                <a:gd name="connsiteY49" fmla="*/ 57150 h 771525"/>
                <a:gd name="connsiteX50" fmla="*/ 0 w 5486400"/>
                <a:gd name="connsiteY50" fmla="*/ 0 h 771525"/>
                <a:gd name="connsiteX0" fmla="*/ 5486400 w 5486400"/>
                <a:gd name="connsiteY0" fmla="*/ 771525 h 771525"/>
                <a:gd name="connsiteX1" fmla="*/ 3448050 w 5486400"/>
                <a:gd name="connsiteY1" fmla="*/ 771525 h 771525"/>
                <a:gd name="connsiteX2" fmla="*/ 3448050 w 5486400"/>
                <a:gd name="connsiteY2" fmla="*/ 728663 h 771525"/>
                <a:gd name="connsiteX3" fmla="*/ 2805113 w 5486400"/>
                <a:gd name="connsiteY3" fmla="*/ 728663 h 771525"/>
                <a:gd name="connsiteX4" fmla="*/ 2805113 w 5486400"/>
                <a:gd name="connsiteY4" fmla="*/ 709613 h 771525"/>
                <a:gd name="connsiteX5" fmla="*/ 2424113 w 5486400"/>
                <a:gd name="connsiteY5" fmla="*/ 709613 h 771525"/>
                <a:gd name="connsiteX6" fmla="*/ 2424113 w 5486400"/>
                <a:gd name="connsiteY6" fmla="*/ 681038 h 771525"/>
                <a:gd name="connsiteX7" fmla="*/ 2219325 w 5486400"/>
                <a:gd name="connsiteY7" fmla="*/ 681038 h 771525"/>
                <a:gd name="connsiteX8" fmla="*/ 2219325 w 5486400"/>
                <a:gd name="connsiteY8" fmla="*/ 619125 h 771525"/>
                <a:gd name="connsiteX9" fmla="*/ 2033588 w 5486400"/>
                <a:gd name="connsiteY9" fmla="*/ 619125 h 771525"/>
                <a:gd name="connsiteX10" fmla="*/ 2033588 w 5486400"/>
                <a:gd name="connsiteY10" fmla="*/ 557213 h 771525"/>
                <a:gd name="connsiteX11" fmla="*/ 1681163 w 5486400"/>
                <a:gd name="connsiteY11" fmla="*/ 557213 h 771525"/>
                <a:gd name="connsiteX12" fmla="*/ 1681163 w 5486400"/>
                <a:gd name="connsiteY12" fmla="*/ 528638 h 771525"/>
                <a:gd name="connsiteX13" fmla="*/ 1404938 w 5486400"/>
                <a:gd name="connsiteY13" fmla="*/ 528638 h 771525"/>
                <a:gd name="connsiteX14" fmla="*/ 1404938 w 5486400"/>
                <a:gd name="connsiteY14" fmla="*/ 504825 h 771525"/>
                <a:gd name="connsiteX15" fmla="*/ 1190625 w 5486400"/>
                <a:gd name="connsiteY15" fmla="*/ 504825 h 771525"/>
                <a:gd name="connsiteX16" fmla="*/ 1190625 w 5486400"/>
                <a:gd name="connsiteY16" fmla="*/ 485775 h 771525"/>
                <a:gd name="connsiteX17" fmla="*/ 990600 w 5486400"/>
                <a:gd name="connsiteY17" fmla="*/ 485775 h 771525"/>
                <a:gd name="connsiteX18" fmla="*/ 983456 w 5486400"/>
                <a:gd name="connsiteY18" fmla="*/ 476250 h 771525"/>
                <a:gd name="connsiteX19" fmla="*/ 823913 w 5486400"/>
                <a:gd name="connsiteY19" fmla="*/ 476250 h 771525"/>
                <a:gd name="connsiteX20" fmla="*/ 823913 w 5486400"/>
                <a:gd name="connsiteY20" fmla="*/ 452438 h 771525"/>
                <a:gd name="connsiteX21" fmla="*/ 733425 w 5486400"/>
                <a:gd name="connsiteY21" fmla="*/ 452438 h 771525"/>
                <a:gd name="connsiteX22" fmla="*/ 733425 w 5486400"/>
                <a:gd name="connsiteY22" fmla="*/ 423863 h 771525"/>
                <a:gd name="connsiteX23" fmla="*/ 585788 w 5486400"/>
                <a:gd name="connsiteY23" fmla="*/ 423863 h 771525"/>
                <a:gd name="connsiteX24" fmla="*/ 585788 w 5486400"/>
                <a:gd name="connsiteY24" fmla="*/ 404813 h 771525"/>
                <a:gd name="connsiteX25" fmla="*/ 533400 w 5486400"/>
                <a:gd name="connsiteY25" fmla="*/ 404813 h 771525"/>
                <a:gd name="connsiteX26" fmla="*/ 533400 w 5486400"/>
                <a:gd name="connsiteY26" fmla="*/ 361950 h 771525"/>
                <a:gd name="connsiteX27" fmla="*/ 514350 w 5486400"/>
                <a:gd name="connsiteY27" fmla="*/ 361950 h 771525"/>
                <a:gd name="connsiteX28" fmla="*/ 514350 w 5486400"/>
                <a:gd name="connsiteY28" fmla="*/ 314325 h 771525"/>
                <a:gd name="connsiteX29" fmla="*/ 466725 w 5486400"/>
                <a:gd name="connsiteY29" fmla="*/ 314325 h 771525"/>
                <a:gd name="connsiteX30" fmla="*/ 466725 w 5486400"/>
                <a:gd name="connsiteY30" fmla="*/ 300038 h 771525"/>
                <a:gd name="connsiteX31" fmla="*/ 414338 w 5486400"/>
                <a:gd name="connsiteY31" fmla="*/ 300038 h 771525"/>
                <a:gd name="connsiteX32" fmla="*/ 423863 w 5486400"/>
                <a:gd name="connsiteY32" fmla="*/ 290513 h 771525"/>
                <a:gd name="connsiteX33" fmla="*/ 400050 w 5486400"/>
                <a:gd name="connsiteY33" fmla="*/ 290513 h 771525"/>
                <a:gd name="connsiteX34" fmla="*/ 400050 w 5486400"/>
                <a:gd name="connsiteY34" fmla="*/ 242888 h 771525"/>
                <a:gd name="connsiteX35" fmla="*/ 304800 w 5486400"/>
                <a:gd name="connsiteY35" fmla="*/ 242888 h 771525"/>
                <a:gd name="connsiteX36" fmla="*/ 304800 w 5486400"/>
                <a:gd name="connsiteY36" fmla="*/ 233363 h 771525"/>
                <a:gd name="connsiteX37" fmla="*/ 290513 w 5486400"/>
                <a:gd name="connsiteY37" fmla="*/ 233363 h 771525"/>
                <a:gd name="connsiteX38" fmla="*/ 290513 w 5486400"/>
                <a:gd name="connsiteY38" fmla="*/ 204788 h 771525"/>
                <a:gd name="connsiteX39" fmla="*/ 228600 w 5486400"/>
                <a:gd name="connsiteY39" fmla="*/ 204788 h 771525"/>
                <a:gd name="connsiteX40" fmla="*/ 228600 w 5486400"/>
                <a:gd name="connsiteY40" fmla="*/ 176213 h 771525"/>
                <a:gd name="connsiteX41" fmla="*/ 209550 w 5486400"/>
                <a:gd name="connsiteY41" fmla="*/ 176213 h 771525"/>
                <a:gd name="connsiteX42" fmla="*/ 209550 w 5486400"/>
                <a:gd name="connsiteY42" fmla="*/ 152400 h 771525"/>
                <a:gd name="connsiteX43" fmla="*/ 128588 w 5486400"/>
                <a:gd name="connsiteY43" fmla="*/ 152400 h 771525"/>
                <a:gd name="connsiteX44" fmla="*/ 128588 w 5486400"/>
                <a:gd name="connsiteY44" fmla="*/ 119063 h 771525"/>
                <a:gd name="connsiteX45" fmla="*/ 47625 w 5486400"/>
                <a:gd name="connsiteY45" fmla="*/ 119063 h 771525"/>
                <a:gd name="connsiteX46" fmla="*/ 47625 w 5486400"/>
                <a:gd name="connsiteY46" fmla="*/ 61913 h 771525"/>
                <a:gd name="connsiteX47" fmla="*/ 28575 w 5486400"/>
                <a:gd name="connsiteY47" fmla="*/ 80963 h 771525"/>
                <a:gd name="connsiteX48" fmla="*/ 28575 w 5486400"/>
                <a:gd name="connsiteY48" fmla="*/ 57150 h 771525"/>
                <a:gd name="connsiteX49" fmla="*/ 0 w 5486400"/>
                <a:gd name="connsiteY49" fmla="*/ 57150 h 771525"/>
                <a:gd name="connsiteX50" fmla="*/ 0 w 5486400"/>
                <a:gd name="connsiteY50" fmla="*/ 0 h 771525"/>
                <a:gd name="connsiteX0" fmla="*/ 5486400 w 5486400"/>
                <a:gd name="connsiteY0" fmla="*/ 771525 h 771525"/>
                <a:gd name="connsiteX1" fmla="*/ 3448050 w 5486400"/>
                <a:gd name="connsiteY1" fmla="*/ 771525 h 771525"/>
                <a:gd name="connsiteX2" fmla="*/ 3448050 w 5486400"/>
                <a:gd name="connsiteY2" fmla="*/ 728663 h 771525"/>
                <a:gd name="connsiteX3" fmla="*/ 2805113 w 5486400"/>
                <a:gd name="connsiteY3" fmla="*/ 728663 h 771525"/>
                <a:gd name="connsiteX4" fmla="*/ 2805113 w 5486400"/>
                <a:gd name="connsiteY4" fmla="*/ 709613 h 771525"/>
                <a:gd name="connsiteX5" fmla="*/ 2424113 w 5486400"/>
                <a:gd name="connsiteY5" fmla="*/ 709613 h 771525"/>
                <a:gd name="connsiteX6" fmla="*/ 2424113 w 5486400"/>
                <a:gd name="connsiteY6" fmla="*/ 681038 h 771525"/>
                <a:gd name="connsiteX7" fmla="*/ 2219325 w 5486400"/>
                <a:gd name="connsiteY7" fmla="*/ 681038 h 771525"/>
                <a:gd name="connsiteX8" fmla="*/ 2219325 w 5486400"/>
                <a:gd name="connsiteY8" fmla="*/ 619125 h 771525"/>
                <a:gd name="connsiteX9" fmla="*/ 2033588 w 5486400"/>
                <a:gd name="connsiteY9" fmla="*/ 619125 h 771525"/>
                <a:gd name="connsiteX10" fmla="*/ 2033588 w 5486400"/>
                <a:gd name="connsiteY10" fmla="*/ 557213 h 771525"/>
                <a:gd name="connsiteX11" fmla="*/ 1681163 w 5486400"/>
                <a:gd name="connsiteY11" fmla="*/ 557213 h 771525"/>
                <a:gd name="connsiteX12" fmla="*/ 1681163 w 5486400"/>
                <a:gd name="connsiteY12" fmla="*/ 528638 h 771525"/>
                <a:gd name="connsiteX13" fmla="*/ 1404938 w 5486400"/>
                <a:gd name="connsiteY13" fmla="*/ 528638 h 771525"/>
                <a:gd name="connsiteX14" fmla="*/ 1404938 w 5486400"/>
                <a:gd name="connsiteY14" fmla="*/ 504825 h 771525"/>
                <a:gd name="connsiteX15" fmla="*/ 1190625 w 5486400"/>
                <a:gd name="connsiteY15" fmla="*/ 504825 h 771525"/>
                <a:gd name="connsiteX16" fmla="*/ 1190625 w 5486400"/>
                <a:gd name="connsiteY16" fmla="*/ 485775 h 771525"/>
                <a:gd name="connsiteX17" fmla="*/ 990600 w 5486400"/>
                <a:gd name="connsiteY17" fmla="*/ 485775 h 771525"/>
                <a:gd name="connsiteX18" fmla="*/ 983456 w 5486400"/>
                <a:gd name="connsiteY18" fmla="*/ 476250 h 771525"/>
                <a:gd name="connsiteX19" fmla="*/ 823913 w 5486400"/>
                <a:gd name="connsiteY19" fmla="*/ 476250 h 771525"/>
                <a:gd name="connsiteX20" fmla="*/ 823913 w 5486400"/>
                <a:gd name="connsiteY20" fmla="*/ 452438 h 771525"/>
                <a:gd name="connsiteX21" fmla="*/ 733425 w 5486400"/>
                <a:gd name="connsiteY21" fmla="*/ 452438 h 771525"/>
                <a:gd name="connsiteX22" fmla="*/ 733425 w 5486400"/>
                <a:gd name="connsiteY22" fmla="*/ 423863 h 771525"/>
                <a:gd name="connsiteX23" fmla="*/ 585788 w 5486400"/>
                <a:gd name="connsiteY23" fmla="*/ 423863 h 771525"/>
                <a:gd name="connsiteX24" fmla="*/ 585788 w 5486400"/>
                <a:gd name="connsiteY24" fmla="*/ 404813 h 771525"/>
                <a:gd name="connsiteX25" fmla="*/ 533400 w 5486400"/>
                <a:gd name="connsiteY25" fmla="*/ 404813 h 771525"/>
                <a:gd name="connsiteX26" fmla="*/ 533400 w 5486400"/>
                <a:gd name="connsiteY26" fmla="*/ 361950 h 771525"/>
                <a:gd name="connsiteX27" fmla="*/ 514350 w 5486400"/>
                <a:gd name="connsiteY27" fmla="*/ 361950 h 771525"/>
                <a:gd name="connsiteX28" fmla="*/ 514350 w 5486400"/>
                <a:gd name="connsiteY28" fmla="*/ 314325 h 771525"/>
                <a:gd name="connsiteX29" fmla="*/ 466725 w 5486400"/>
                <a:gd name="connsiteY29" fmla="*/ 314325 h 771525"/>
                <a:gd name="connsiteX30" fmla="*/ 466725 w 5486400"/>
                <a:gd name="connsiteY30" fmla="*/ 300038 h 771525"/>
                <a:gd name="connsiteX31" fmla="*/ 414338 w 5486400"/>
                <a:gd name="connsiteY31" fmla="*/ 300038 h 771525"/>
                <a:gd name="connsiteX32" fmla="*/ 416720 w 5486400"/>
                <a:gd name="connsiteY32" fmla="*/ 290513 h 771525"/>
                <a:gd name="connsiteX33" fmla="*/ 400050 w 5486400"/>
                <a:gd name="connsiteY33" fmla="*/ 290513 h 771525"/>
                <a:gd name="connsiteX34" fmla="*/ 400050 w 5486400"/>
                <a:gd name="connsiteY34" fmla="*/ 242888 h 771525"/>
                <a:gd name="connsiteX35" fmla="*/ 304800 w 5486400"/>
                <a:gd name="connsiteY35" fmla="*/ 242888 h 771525"/>
                <a:gd name="connsiteX36" fmla="*/ 304800 w 5486400"/>
                <a:gd name="connsiteY36" fmla="*/ 233363 h 771525"/>
                <a:gd name="connsiteX37" fmla="*/ 290513 w 5486400"/>
                <a:gd name="connsiteY37" fmla="*/ 233363 h 771525"/>
                <a:gd name="connsiteX38" fmla="*/ 290513 w 5486400"/>
                <a:gd name="connsiteY38" fmla="*/ 204788 h 771525"/>
                <a:gd name="connsiteX39" fmla="*/ 228600 w 5486400"/>
                <a:gd name="connsiteY39" fmla="*/ 204788 h 771525"/>
                <a:gd name="connsiteX40" fmla="*/ 228600 w 5486400"/>
                <a:gd name="connsiteY40" fmla="*/ 176213 h 771525"/>
                <a:gd name="connsiteX41" fmla="*/ 209550 w 5486400"/>
                <a:gd name="connsiteY41" fmla="*/ 176213 h 771525"/>
                <a:gd name="connsiteX42" fmla="*/ 209550 w 5486400"/>
                <a:gd name="connsiteY42" fmla="*/ 152400 h 771525"/>
                <a:gd name="connsiteX43" fmla="*/ 128588 w 5486400"/>
                <a:gd name="connsiteY43" fmla="*/ 152400 h 771525"/>
                <a:gd name="connsiteX44" fmla="*/ 128588 w 5486400"/>
                <a:gd name="connsiteY44" fmla="*/ 119063 h 771525"/>
                <a:gd name="connsiteX45" fmla="*/ 47625 w 5486400"/>
                <a:gd name="connsiteY45" fmla="*/ 119063 h 771525"/>
                <a:gd name="connsiteX46" fmla="*/ 47625 w 5486400"/>
                <a:gd name="connsiteY46" fmla="*/ 61913 h 771525"/>
                <a:gd name="connsiteX47" fmla="*/ 28575 w 5486400"/>
                <a:gd name="connsiteY47" fmla="*/ 80963 h 771525"/>
                <a:gd name="connsiteX48" fmla="*/ 28575 w 5486400"/>
                <a:gd name="connsiteY48" fmla="*/ 57150 h 771525"/>
                <a:gd name="connsiteX49" fmla="*/ 0 w 5486400"/>
                <a:gd name="connsiteY49" fmla="*/ 57150 h 771525"/>
                <a:gd name="connsiteX50" fmla="*/ 0 w 5486400"/>
                <a:gd name="connsiteY50" fmla="*/ 0 h 771525"/>
                <a:gd name="connsiteX0" fmla="*/ 5486400 w 5486400"/>
                <a:gd name="connsiteY0" fmla="*/ 771525 h 771525"/>
                <a:gd name="connsiteX1" fmla="*/ 3448050 w 5486400"/>
                <a:gd name="connsiteY1" fmla="*/ 771525 h 771525"/>
                <a:gd name="connsiteX2" fmla="*/ 3448050 w 5486400"/>
                <a:gd name="connsiteY2" fmla="*/ 728663 h 771525"/>
                <a:gd name="connsiteX3" fmla="*/ 2805113 w 5486400"/>
                <a:gd name="connsiteY3" fmla="*/ 728663 h 771525"/>
                <a:gd name="connsiteX4" fmla="*/ 2805113 w 5486400"/>
                <a:gd name="connsiteY4" fmla="*/ 709613 h 771525"/>
                <a:gd name="connsiteX5" fmla="*/ 2424113 w 5486400"/>
                <a:gd name="connsiteY5" fmla="*/ 709613 h 771525"/>
                <a:gd name="connsiteX6" fmla="*/ 2424113 w 5486400"/>
                <a:gd name="connsiteY6" fmla="*/ 681038 h 771525"/>
                <a:gd name="connsiteX7" fmla="*/ 2219325 w 5486400"/>
                <a:gd name="connsiteY7" fmla="*/ 681038 h 771525"/>
                <a:gd name="connsiteX8" fmla="*/ 2219325 w 5486400"/>
                <a:gd name="connsiteY8" fmla="*/ 619125 h 771525"/>
                <a:gd name="connsiteX9" fmla="*/ 2033588 w 5486400"/>
                <a:gd name="connsiteY9" fmla="*/ 619125 h 771525"/>
                <a:gd name="connsiteX10" fmla="*/ 2033588 w 5486400"/>
                <a:gd name="connsiteY10" fmla="*/ 557213 h 771525"/>
                <a:gd name="connsiteX11" fmla="*/ 1681163 w 5486400"/>
                <a:gd name="connsiteY11" fmla="*/ 557213 h 771525"/>
                <a:gd name="connsiteX12" fmla="*/ 1681163 w 5486400"/>
                <a:gd name="connsiteY12" fmla="*/ 528638 h 771525"/>
                <a:gd name="connsiteX13" fmla="*/ 1404938 w 5486400"/>
                <a:gd name="connsiteY13" fmla="*/ 528638 h 771525"/>
                <a:gd name="connsiteX14" fmla="*/ 1404938 w 5486400"/>
                <a:gd name="connsiteY14" fmla="*/ 504825 h 771525"/>
                <a:gd name="connsiteX15" fmla="*/ 1190625 w 5486400"/>
                <a:gd name="connsiteY15" fmla="*/ 504825 h 771525"/>
                <a:gd name="connsiteX16" fmla="*/ 1190625 w 5486400"/>
                <a:gd name="connsiteY16" fmla="*/ 485775 h 771525"/>
                <a:gd name="connsiteX17" fmla="*/ 990600 w 5486400"/>
                <a:gd name="connsiteY17" fmla="*/ 485775 h 771525"/>
                <a:gd name="connsiteX18" fmla="*/ 983456 w 5486400"/>
                <a:gd name="connsiteY18" fmla="*/ 476250 h 771525"/>
                <a:gd name="connsiteX19" fmla="*/ 823913 w 5486400"/>
                <a:gd name="connsiteY19" fmla="*/ 476250 h 771525"/>
                <a:gd name="connsiteX20" fmla="*/ 823913 w 5486400"/>
                <a:gd name="connsiteY20" fmla="*/ 452438 h 771525"/>
                <a:gd name="connsiteX21" fmla="*/ 733425 w 5486400"/>
                <a:gd name="connsiteY21" fmla="*/ 452438 h 771525"/>
                <a:gd name="connsiteX22" fmla="*/ 733425 w 5486400"/>
                <a:gd name="connsiteY22" fmla="*/ 423863 h 771525"/>
                <a:gd name="connsiteX23" fmla="*/ 585788 w 5486400"/>
                <a:gd name="connsiteY23" fmla="*/ 423863 h 771525"/>
                <a:gd name="connsiteX24" fmla="*/ 585788 w 5486400"/>
                <a:gd name="connsiteY24" fmla="*/ 404813 h 771525"/>
                <a:gd name="connsiteX25" fmla="*/ 533400 w 5486400"/>
                <a:gd name="connsiteY25" fmla="*/ 404813 h 771525"/>
                <a:gd name="connsiteX26" fmla="*/ 533400 w 5486400"/>
                <a:gd name="connsiteY26" fmla="*/ 361950 h 771525"/>
                <a:gd name="connsiteX27" fmla="*/ 514350 w 5486400"/>
                <a:gd name="connsiteY27" fmla="*/ 361950 h 771525"/>
                <a:gd name="connsiteX28" fmla="*/ 514350 w 5486400"/>
                <a:gd name="connsiteY28" fmla="*/ 314325 h 771525"/>
                <a:gd name="connsiteX29" fmla="*/ 466725 w 5486400"/>
                <a:gd name="connsiteY29" fmla="*/ 314325 h 771525"/>
                <a:gd name="connsiteX30" fmla="*/ 466725 w 5486400"/>
                <a:gd name="connsiteY30" fmla="*/ 300038 h 771525"/>
                <a:gd name="connsiteX31" fmla="*/ 414338 w 5486400"/>
                <a:gd name="connsiteY31" fmla="*/ 300038 h 771525"/>
                <a:gd name="connsiteX32" fmla="*/ 409576 w 5486400"/>
                <a:gd name="connsiteY32" fmla="*/ 290513 h 771525"/>
                <a:gd name="connsiteX33" fmla="*/ 400050 w 5486400"/>
                <a:gd name="connsiteY33" fmla="*/ 290513 h 771525"/>
                <a:gd name="connsiteX34" fmla="*/ 400050 w 5486400"/>
                <a:gd name="connsiteY34" fmla="*/ 242888 h 771525"/>
                <a:gd name="connsiteX35" fmla="*/ 304800 w 5486400"/>
                <a:gd name="connsiteY35" fmla="*/ 242888 h 771525"/>
                <a:gd name="connsiteX36" fmla="*/ 304800 w 5486400"/>
                <a:gd name="connsiteY36" fmla="*/ 233363 h 771525"/>
                <a:gd name="connsiteX37" fmla="*/ 290513 w 5486400"/>
                <a:gd name="connsiteY37" fmla="*/ 233363 h 771525"/>
                <a:gd name="connsiteX38" fmla="*/ 290513 w 5486400"/>
                <a:gd name="connsiteY38" fmla="*/ 204788 h 771525"/>
                <a:gd name="connsiteX39" fmla="*/ 228600 w 5486400"/>
                <a:gd name="connsiteY39" fmla="*/ 204788 h 771525"/>
                <a:gd name="connsiteX40" fmla="*/ 228600 w 5486400"/>
                <a:gd name="connsiteY40" fmla="*/ 176213 h 771525"/>
                <a:gd name="connsiteX41" fmla="*/ 209550 w 5486400"/>
                <a:gd name="connsiteY41" fmla="*/ 176213 h 771525"/>
                <a:gd name="connsiteX42" fmla="*/ 209550 w 5486400"/>
                <a:gd name="connsiteY42" fmla="*/ 152400 h 771525"/>
                <a:gd name="connsiteX43" fmla="*/ 128588 w 5486400"/>
                <a:gd name="connsiteY43" fmla="*/ 152400 h 771525"/>
                <a:gd name="connsiteX44" fmla="*/ 128588 w 5486400"/>
                <a:gd name="connsiteY44" fmla="*/ 119063 h 771525"/>
                <a:gd name="connsiteX45" fmla="*/ 47625 w 5486400"/>
                <a:gd name="connsiteY45" fmla="*/ 119063 h 771525"/>
                <a:gd name="connsiteX46" fmla="*/ 47625 w 5486400"/>
                <a:gd name="connsiteY46" fmla="*/ 61913 h 771525"/>
                <a:gd name="connsiteX47" fmla="*/ 28575 w 5486400"/>
                <a:gd name="connsiteY47" fmla="*/ 80963 h 771525"/>
                <a:gd name="connsiteX48" fmla="*/ 28575 w 5486400"/>
                <a:gd name="connsiteY48" fmla="*/ 57150 h 771525"/>
                <a:gd name="connsiteX49" fmla="*/ 0 w 5486400"/>
                <a:gd name="connsiteY49" fmla="*/ 57150 h 771525"/>
                <a:gd name="connsiteX50" fmla="*/ 0 w 5486400"/>
                <a:gd name="connsiteY50" fmla="*/ 0 h 771525"/>
                <a:gd name="connsiteX0" fmla="*/ 5486400 w 5486400"/>
                <a:gd name="connsiteY0" fmla="*/ 771525 h 771525"/>
                <a:gd name="connsiteX1" fmla="*/ 3448050 w 5486400"/>
                <a:gd name="connsiteY1" fmla="*/ 771525 h 771525"/>
                <a:gd name="connsiteX2" fmla="*/ 3448050 w 5486400"/>
                <a:gd name="connsiteY2" fmla="*/ 728663 h 771525"/>
                <a:gd name="connsiteX3" fmla="*/ 2805113 w 5486400"/>
                <a:gd name="connsiteY3" fmla="*/ 728663 h 771525"/>
                <a:gd name="connsiteX4" fmla="*/ 2805113 w 5486400"/>
                <a:gd name="connsiteY4" fmla="*/ 709613 h 771525"/>
                <a:gd name="connsiteX5" fmla="*/ 2424113 w 5486400"/>
                <a:gd name="connsiteY5" fmla="*/ 709613 h 771525"/>
                <a:gd name="connsiteX6" fmla="*/ 2424113 w 5486400"/>
                <a:gd name="connsiteY6" fmla="*/ 681038 h 771525"/>
                <a:gd name="connsiteX7" fmla="*/ 2219325 w 5486400"/>
                <a:gd name="connsiteY7" fmla="*/ 681038 h 771525"/>
                <a:gd name="connsiteX8" fmla="*/ 2219325 w 5486400"/>
                <a:gd name="connsiteY8" fmla="*/ 619125 h 771525"/>
                <a:gd name="connsiteX9" fmla="*/ 2033588 w 5486400"/>
                <a:gd name="connsiteY9" fmla="*/ 619125 h 771525"/>
                <a:gd name="connsiteX10" fmla="*/ 2033588 w 5486400"/>
                <a:gd name="connsiteY10" fmla="*/ 557213 h 771525"/>
                <a:gd name="connsiteX11" fmla="*/ 1681163 w 5486400"/>
                <a:gd name="connsiteY11" fmla="*/ 557213 h 771525"/>
                <a:gd name="connsiteX12" fmla="*/ 1681163 w 5486400"/>
                <a:gd name="connsiteY12" fmla="*/ 528638 h 771525"/>
                <a:gd name="connsiteX13" fmla="*/ 1404938 w 5486400"/>
                <a:gd name="connsiteY13" fmla="*/ 528638 h 771525"/>
                <a:gd name="connsiteX14" fmla="*/ 1404938 w 5486400"/>
                <a:gd name="connsiteY14" fmla="*/ 504825 h 771525"/>
                <a:gd name="connsiteX15" fmla="*/ 1190625 w 5486400"/>
                <a:gd name="connsiteY15" fmla="*/ 504825 h 771525"/>
                <a:gd name="connsiteX16" fmla="*/ 1190625 w 5486400"/>
                <a:gd name="connsiteY16" fmla="*/ 485775 h 771525"/>
                <a:gd name="connsiteX17" fmla="*/ 990600 w 5486400"/>
                <a:gd name="connsiteY17" fmla="*/ 485775 h 771525"/>
                <a:gd name="connsiteX18" fmla="*/ 983456 w 5486400"/>
                <a:gd name="connsiteY18" fmla="*/ 476250 h 771525"/>
                <a:gd name="connsiteX19" fmla="*/ 823913 w 5486400"/>
                <a:gd name="connsiteY19" fmla="*/ 476250 h 771525"/>
                <a:gd name="connsiteX20" fmla="*/ 823913 w 5486400"/>
                <a:gd name="connsiteY20" fmla="*/ 452438 h 771525"/>
                <a:gd name="connsiteX21" fmla="*/ 733425 w 5486400"/>
                <a:gd name="connsiteY21" fmla="*/ 452438 h 771525"/>
                <a:gd name="connsiteX22" fmla="*/ 733425 w 5486400"/>
                <a:gd name="connsiteY22" fmla="*/ 423863 h 771525"/>
                <a:gd name="connsiteX23" fmla="*/ 585788 w 5486400"/>
                <a:gd name="connsiteY23" fmla="*/ 423863 h 771525"/>
                <a:gd name="connsiteX24" fmla="*/ 585788 w 5486400"/>
                <a:gd name="connsiteY24" fmla="*/ 404813 h 771525"/>
                <a:gd name="connsiteX25" fmla="*/ 533400 w 5486400"/>
                <a:gd name="connsiteY25" fmla="*/ 404813 h 771525"/>
                <a:gd name="connsiteX26" fmla="*/ 533400 w 5486400"/>
                <a:gd name="connsiteY26" fmla="*/ 361950 h 771525"/>
                <a:gd name="connsiteX27" fmla="*/ 514350 w 5486400"/>
                <a:gd name="connsiteY27" fmla="*/ 361950 h 771525"/>
                <a:gd name="connsiteX28" fmla="*/ 514350 w 5486400"/>
                <a:gd name="connsiteY28" fmla="*/ 314325 h 771525"/>
                <a:gd name="connsiteX29" fmla="*/ 466725 w 5486400"/>
                <a:gd name="connsiteY29" fmla="*/ 314325 h 771525"/>
                <a:gd name="connsiteX30" fmla="*/ 466725 w 5486400"/>
                <a:gd name="connsiteY30" fmla="*/ 300038 h 771525"/>
                <a:gd name="connsiteX31" fmla="*/ 414338 w 5486400"/>
                <a:gd name="connsiteY31" fmla="*/ 300038 h 771525"/>
                <a:gd name="connsiteX32" fmla="*/ 409576 w 5486400"/>
                <a:gd name="connsiteY32" fmla="*/ 290513 h 771525"/>
                <a:gd name="connsiteX33" fmla="*/ 400050 w 5486400"/>
                <a:gd name="connsiteY33" fmla="*/ 290513 h 771525"/>
                <a:gd name="connsiteX34" fmla="*/ 400050 w 5486400"/>
                <a:gd name="connsiteY34" fmla="*/ 242888 h 771525"/>
                <a:gd name="connsiteX35" fmla="*/ 304800 w 5486400"/>
                <a:gd name="connsiteY35" fmla="*/ 242888 h 771525"/>
                <a:gd name="connsiteX36" fmla="*/ 304800 w 5486400"/>
                <a:gd name="connsiteY36" fmla="*/ 233363 h 771525"/>
                <a:gd name="connsiteX37" fmla="*/ 290513 w 5486400"/>
                <a:gd name="connsiteY37" fmla="*/ 233363 h 771525"/>
                <a:gd name="connsiteX38" fmla="*/ 290513 w 5486400"/>
                <a:gd name="connsiteY38" fmla="*/ 204788 h 771525"/>
                <a:gd name="connsiteX39" fmla="*/ 228600 w 5486400"/>
                <a:gd name="connsiteY39" fmla="*/ 204788 h 771525"/>
                <a:gd name="connsiteX40" fmla="*/ 228600 w 5486400"/>
                <a:gd name="connsiteY40" fmla="*/ 176213 h 771525"/>
                <a:gd name="connsiteX41" fmla="*/ 209550 w 5486400"/>
                <a:gd name="connsiteY41" fmla="*/ 176213 h 771525"/>
                <a:gd name="connsiteX42" fmla="*/ 209550 w 5486400"/>
                <a:gd name="connsiteY42" fmla="*/ 152400 h 771525"/>
                <a:gd name="connsiteX43" fmla="*/ 128588 w 5486400"/>
                <a:gd name="connsiteY43" fmla="*/ 152400 h 771525"/>
                <a:gd name="connsiteX44" fmla="*/ 128588 w 5486400"/>
                <a:gd name="connsiteY44" fmla="*/ 119063 h 771525"/>
                <a:gd name="connsiteX45" fmla="*/ 47625 w 5486400"/>
                <a:gd name="connsiteY45" fmla="*/ 119063 h 771525"/>
                <a:gd name="connsiteX46" fmla="*/ 47625 w 5486400"/>
                <a:gd name="connsiteY46" fmla="*/ 61913 h 771525"/>
                <a:gd name="connsiteX47" fmla="*/ 26194 w 5486400"/>
                <a:gd name="connsiteY47" fmla="*/ 64294 h 771525"/>
                <a:gd name="connsiteX48" fmla="*/ 28575 w 5486400"/>
                <a:gd name="connsiteY48" fmla="*/ 57150 h 771525"/>
                <a:gd name="connsiteX49" fmla="*/ 0 w 5486400"/>
                <a:gd name="connsiteY49" fmla="*/ 57150 h 771525"/>
                <a:gd name="connsiteX50" fmla="*/ 0 w 5486400"/>
                <a:gd name="connsiteY50" fmla="*/ 0 h 771525"/>
                <a:gd name="connsiteX0" fmla="*/ 5486400 w 5486400"/>
                <a:gd name="connsiteY0" fmla="*/ 771525 h 771525"/>
                <a:gd name="connsiteX1" fmla="*/ 3448050 w 5486400"/>
                <a:gd name="connsiteY1" fmla="*/ 771525 h 771525"/>
                <a:gd name="connsiteX2" fmla="*/ 3448050 w 5486400"/>
                <a:gd name="connsiteY2" fmla="*/ 728663 h 771525"/>
                <a:gd name="connsiteX3" fmla="*/ 2805113 w 5486400"/>
                <a:gd name="connsiteY3" fmla="*/ 728663 h 771525"/>
                <a:gd name="connsiteX4" fmla="*/ 2805113 w 5486400"/>
                <a:gd name="connsiteY4" fmla="*/ 709613 h 771525"/>
                <a:gd name="connsiteX5" fmla="*/ 2424113 w 5486400"/>
                <a:gd name="connsiteY5" fmla="*/ 709613 h 771525"/>
                <a:gd name="connsiteX6" fmla="*/ 2424113 w 5486400"/>
                <a:gd name="connsiteY6" fmla="*/ 681038 h 771525"/>
                <a:gd name="connsiteX7" fmla="*/ 2219325 w 5486400"/>
                <a:gd name="connsiteY7" fmla="*/ 681038 h 771525"/>
                <a:gd name="connsiteX8" fmla="*/ 2219325 w 5486400"/>
                <a:gd name="connsiteY8" fmla="*/ 619125 h 771525"/>
                <a:gd name="connsiteX9" fmla="*/ 2033588 w 5486400"/>
                <a:gd name="connsiteY9" fmla="*/ 619125 h 771525"/>
                <a:gd name="connsiteX10" fmla="*/ 2033588 w 5486400"/>
                <a:gd name="connsiteY10" fmla="*/ 557213 h 771525"/>
                <a:gd name="connsiteX11" fmla="*/ 1681163 w 5486400"/>
                <a:gd name="connsiteY11" fmla="*/ 557213 h 771525"/>
                <a:gd name="connsiteX12" fmla="*/ 1681163 w 5486400"/>
                <a:gd name="connsiteY12" fmla="*/ 528638 h 771525"/>
                <a:gd name="connsiteX13" fmla="*/ 1404938 w 5486400"/>
                <a:gd name="connsiteY13" fmla="*/ 528638 h 771525"/>
                <a:gd name="connsiteX14" fmla="*/ 1404938 w 5486400"/>
                <a:gd name="connsiteY14" fmla="*/ 504825 h 771525"/>
                <a:gd name="connsiteX15" fmla="*/ 1190625 w 5486400"/>
                <a:gd name="connsiteY15" fmla="*/ 504825 h 771525"/>
                <a:gd name="connsiteX16" fmla="*/ 1190625 w 5486400"/>
                <a:gd name="connsiteY16" fmla="*/ 485775 h 771525"/>
                <a:gd name="connsiteX17" fmla="*/ 990600 w 5486400"/>
                <a:gd name="connsiteY17" fmla="*/ 485775 h 771525"/>
                <a:gd name="connsiteX18" fmla="*/ 983456 w 5486400"/>
                <a:gd name="connsiteY18" fmla="*/ 476250 h 771525"/>
                <a:gd name="connsiteX19" fmla="*/ 823913 w 5486400"/>
                <a:gd name="connsiteY19" fmla="*/ 476250 h 771525"/>
                <a:gd name="connsiteX20" fmla="*/ 823913 w 5486400"/>
                <a:gd name="connsiteY20" fmla="*/ 452438 h 771525"/>
                <a:gd name="connsiteX21" fmla="*/ 733425 w 5486400"/>
                <a:gd name="connsiteY21" fmla="*/ 452438 h 771525"/>
                <a:gd name="connsiteX22" fmla="*/ 733425 w 5486400"/>
                <a:gd name="connsiteY22" fmla="*/ 423863 h 771525"/>
                <a:gd name="connsiteX23" fmla="*/ 585788 w 5486400"/>
                <a:gd name="connsiteY23" fmla="*/ 423863 h 771525"/>
                <a:gd name="connsiteX24" fmla="*/ 585788 w 5486400"/>
                <a:gd name="connsiteY24" fmla="*/ 404813 h 771525"/>
                <a:gd name="connsiteX25" fmla="*/ 533400 w 5486400"/>
                <a:gd name="connsiteY25" fmla="*/ 404813 h 771525"/>
                <a:gd name="connsiteX26" fmla="*/ 533400 w 5486400"/>
                <a:gd name="connsiteY26" fmla="*/ 361950 h 771525"/>
                <a:gd name="connsiteX27" fmla="*/ 514350 w 5486400"/>
                <a:gd name="connsiteY27" fmla="*/ 361950 h 771525"/>
                <a:gd name="connsiteX28" fmla="*/ 514350 w 5486400"/>
                <a:gd name="connsiteY28" fmla="*/ 314325 h 771525"/>
                <a:gd name="connsiteX29" fmla="*/ 466725 w 5486400"/>
                <a:gd name="connsiteY29" fmla="*/ 314325 h 771525"/>
                <a:gd name="connsiteX30" fmla="*/ 466725 w 5486400"/>
                <a:gd name="connsiteY30" fmla="*/ 300038 h 771525"/>
                <a:gd name="connsiteX31" fmla="*/ 414338 w 5486400"/>
                <a:gd name="connsiteY31" fmla="*/ 300038 h 771525"/>
                <a:gd name="connsiteX32" fmla="*/ 409576 w 5486400"/>
                <a:gd name="connsiteY32" fmla="*/ 290513 h 771525"/>
                <a:gd name="connsiteX33" fmla="*/ 400050 w 5486400"/>
                <a:gd name="connsiteY33" fmla="*/ 290513 h 771525"/>
                <a:gd name="connsiteX34" fmla="*/ 400050 w 5486400"/>
                <a:gd name="connsiteY34" fmla="*/ 242888 h 771525"/>
                <a:gd name="connsiteX35" fmla="*/ 304800 w 5486400"/>
                <a:gd name="connsiteY35" fmla="*/ 242888 h 771525"/>
                <a:gd name="connsiteX36" fmla="*/ 304800 w 5486400"/>
                <a:gd name="connsiteY36" fmla="*/ 233363 h 771525"/>
                <a:gd name="connsiteX37" fmla="*/ 290513 w 5486400"/>
                <a:gd name="connsiteY37" fmla="*/ 233363 h 771525"/>
                <a:gd name="connsiteX38" fmla="*/ 290513 w 5486400"/>
                <a:gd name="connsiteY38" fmla="*/ 204788 h 771525"/>
                <a:gd name="connsiteX39" fmla="*/ 228600 w 5486400"/>
                <a:gd name="connsiteY39" fmla="*/ 204788 h 771525"/>
                <a:gd name="connsiteX40" fmla="*/ 228600 w 5486400"/>
                <a:gd name="connsiteY40" fmla="*/ 176213 h 771525"/>
                <a:gd name="connsiteX41" fmla="*/ 209550 w 5486400"/>
                <a:gd name="connsiteY41" fmla="*/ 176213 h 771525"/>
                <a:gd name="connsiteX42" fmla="*/ 209550 w 5486400"/>
                <a:gd name="connsiteY42" fmla="*/ 152400 h 771525"/>
                <a:gd name="connsiteX43" fmla="*/ 128588 w 5486400"/>
                <a:gd name="connsiteY43" fmla="*/ 152400 h 771525"/>
                <a:gd name="connsiteX44" fmla="*/ 128588 w 5486400"/>
                <a:gd name="connsiteY44" fmla="*/ 119063 h 771525"/>
                <a:gd name="connsiteX45" fmla="*/ 47625 w 5486400"/>
                <a:gd name="connsiteY45" fmla="*/ 119063 h 771525"/>
                <a:gd name="connsiteX46" fmla="*/ 47625 w 5486400"/>
                <a:gd name="connsiteY46" fmla="*/ 61913 h 771525"/>
                <a:gd name="connsiteX47" fmla="*/ 28575 w 5486400"/>
                <a:gd name="connsiteY47" fmla="*/ 57150 h 771525"/>
                <a:gd name="connsiteX48" fmla="*/ 28575 w 5486400"/>
                <a:gd name="connsiteY48" fmla="*/ 57150 h 771525"/>
                <a:gd name="connsiteX49" fmla="*/ 0 w 5486400"/>
                <a:gd name="connsiteY49" fmla="*/ 57150 h 771525"/>
                <a:gd name="connsiteX50" fmla="*/ 0 w 5486400"/>
                <a:gd name="connsiteY50" fmla="*/ 0 h 771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486400" h="771525">
                  <a:moveTo>
                    <a:pt x="5486400" y="771525"/>
                  </a:moveTo>
                  <a:lnTo>
                    <a:pt x="3448050" y="771525"/>
                  </a:lnTo>
                  <a:lnTo>
                    <a:pt x="3448050" y="728663"/>
                  </a:lnTo>
                  <a:lnTo>
                    <a:pt x="2805113" y="728663"/>
                  </a:lnTo>
                  <a:lnTo>
                    <a:pt x="2805113" y="709613"/>
                  </a:lnTo>
                  <a:lnTo>
                    <a:pt x="2424113" y="709613"/>
                  </a:lnTo>
                  <a:lnTo>
                    <a:pt x="2424113" y="681038"/>
                  </a:lnTo>
                  <a:lnTo>
                    <a:pt x="2219325" y="681038"/>
                  </a:lnTo>
                  <a:lnTo>
                    <a:pt x="2219325" y="619125"/>
                  </a:lnTo>
                  <a:lnTo>
                    <a:pt x="2033588" y="619125"/>
                  </a:lnTo>
                  <a:lnTo>
                    <a:pt x="2033588" y="557213"/>
                  </a:lnTo>
                  <a:lnTo>
                    <a:pt x="1681163" y="557213"/>
                  </a:lnTo>
                  <a:lnTo>
                    <a:pt x="1681163" y="528638"/>
                  </a:lnTo>
                  <a:lnTo>
                    <a:pt x="1404938" y="528638"/>
                  </a:lnTo>
                  <a:lnTo>
                    <a:pt x="1404938" y="504825"/>
                  </a:lnTo>
                  <a:lnTo>
                    <a:pt x="1190625" y="504825"/>
                  </a:lnTo>
                  <a:lnTo>
                    <a:pt x="1190625" y="485775"/>
                  </a:lnTo>
                  <a:lnTo>
                    <a:pt x="990600" y="485775"/>
                  </a:lnTo>
                  <a:lnTo>
                    <a:pt x="983456" y="476250"/>
                  </a:lnTo>
                  <a:lnTo>
                    <a:pt x="823913" y="476250"/>
                  </a:lnTo>
                  <a:lnTo>
                    <a:pt x="823913" y="452438"/>
                  </a:lnTo>
                  <a:lnTo>
                    <a:pt x="733425" y="452438"/>
                  </a:lnTo>
                  <a:lnTo>
                    <a:pt x="733425" y="423863"/>
                  </a:lnTo>
                  <a:lnTo>
                    <a:pt x="585788" y="423863"/>
                  </a:lnTo>
                  <a:lnTo>
                    <a:pt x="585788" y="404813"/>
                  </a:lnTo>
                  <a:lnTo>
                    <a:pt x="533400" y="404813"/>
                  </a:lnTo>
                  <a:lnTo>
                    <a:pt x="533400" y="361950"/>
                  </a:lnTo>
                  <a:lnTo>
                    <a:pt x="514350" y="361950"/>
                  </a:lnTo>
                  <a:lnTo>
                    <a:pt x="514350" y="314325"/>
                  </a:lnTo>
                  <a:lnTo>
                    <a:pt x="466725" y="314325"/>
                  </a:lnTo>
                  <a:lnTo>
                    <a:pt x="466725" y="300038"/>
                  </a:lnTo>
                  <a:lnTo>
                    <a:pt x="414338" y="300038"/>
                  </a:lnTo>
                  <a:lnTo>
                    <a:pt x="409576" y="290513"/>
                  </a:lnTo>
                  <a:lnTo>
                    <a:pt x="400050" y="290513"/>
                  </a:lnTo>
                  <a:lnTo>
                    <a:pt x="400050" y="242888"/>
                  </a:lnTo>
                  <a:lnTo>
                    <a:pt x="304800" y="242888"/>
                  </a:lnTo>
                  <a:lnTo>
                    <a:pt x="304800" y="233363"/>
                  </a:lnTo>
                  <a:lnTo>
                    <a:pt x="290513" y="233363"/>
                  </a:lnTo>
                  <a:lnTo>
                    <a:pt x="290513" y="204788"/>
                  </a:lnTo>
                  <a:lnTo>
                    <a:pt x="228600" y="204788"/>
                  </a:lnTo>
                  <a:lnTo>
                    <a:pt x="228600" y="176213"/>
                  </a:lnTo>
                  <a:lnTo>
                    <a:pt x="209550" y="176213"/>
                  </a:lnTo>
                  <a:lnTo>
                    <a:pt x="209550" y="152400"/>
                  </a:lnTo>
                  <a:lnTo>
                    <a:pt x="128588" y="152400"/>
                  </a:lnTo>
                  <a:lnTo>
                    <a:pt x="128588" y="119063"/>
                  </a:lnTo>
                  <a:lnTo>
                    <a:pt x="47625" y="119063"/>
                  </a:lnTo>
                  <a:lnTo>
                    <a:pt x="47625" y="61913"/>
                  </a:lnTo>
                  <a:lnTo>
                    <a:pt x="28575" y="57150"/>
                  </a:lnTo>
                  <a:lnTo>
                    <a:pt x="28575" y="57150"/>
                  </a:lnTo>
                  <a:lnTo>
                    <a:pt x="0" y="5715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1099" name="Freeform: Shape 1098">
              <a:extLst>
                <a:ext uri="{FF2B5EF4-FFF2-40B4-BE49-F238E27FC236}">
                  <a16:creationId xmlns:a16="http://schemas.microsoft.com/office/drawing/2014/main" id="{2914C30E-F48C-44CC-C359-ECBE51AA9902}"/>
                </a:ext>
              </a:extLst>
            </p:cNvPr>
            <p:cNvSpPr/>
            <p:nvPr/>
          </p:nvSpPr>
          <p:spPr bwMode="auto">
            <a:xfrm>
              <a:off x="2793206" y="1990725"/>
              <a:ext cx="1440657" cy="1778794"/>
            </a:xfrm>
            <a:custGeom>
              <a:avLst/>
              <a:gdLst>
                <a:gd name="connsiteX0" fmla="*/ 0 w 1440657"/>
                <a:gd name="connsiteY0" fmla="*/ 0 h 1778794"/>
                <a:gd name="connsiteX1" fmla="*/ 52388 w 1440657"/>
                <a:gd name="connsiteY1" fmla="*/ 2381 h 1778794"/>
                <a:gd name="connsiteX2" fmla="*/ 52388 w 1440657"/>
                <a:gd name="connsiteY2" fmla="*/ 50006 h 1778794"/>
                <a:gd name="connsiteX3" fmla="*/ 109538 w 1440657"/>
                <a:gd name="connsiteY3" fmla="*/ 50006 h 1778794"/>
                <a:gd name="connsiteX4" fmla="*/ 109538 w 1440657"/>
                <a:gd name="connsiteY4" fmla="*/ 76200 h 1778794"/>
                <a:gd name="connsiteX5" fmla="*/ 147638 w 1440657"/>
                <a:gd name="connsiteY5" fmla="*/ 76200 h 1778794"/>
                <a:gd name="connsiteX6" fmla="*/ 147638 w 1440657"/>
                <a:gd name="connsiteY6" fmla="*/ 97631 h 1778794"/>
                <a:gd name="connsiteX7" fmla="*/ 171450 w 1440657"/>
                <a:gd name="connsiteY7" fmla="*/ 97631 h 1778794"/>
                <a:gd name="connsiteX8" fmla="*/ 171450 w 1440657"/>
                <a:gd name="connsiteY8" fmla="*/ 130969 h 1778794"/>
                <a:gd name="connsiteX9" fmla="*/ 226219 w 1440657"/>
                <a:gd name="connsiteY9" fmla="*/ 130969 h 1778794"/>
                <a:gd name="connsiteX10" fmla="*/ 226219 w 1440657"/>
                <a:gd name="connsiteY10" fmla="*/ 161925 h 1778794"/>
                <a:gd name="connsiteX11" fmla="*/ 252413 w 1440657"/>
                <a:gd name="connsiteY11" fmla="*/ 161925 h 1778794"/>
                <a:gd name="connsiteX12" fmla="*/ 252413 w 1440657"/>
                <a:gd name="connsiteY12" fmla="*/ 235744 h 1778794"/>
                <a:gd name="connsiteX13" fmla="*/ 259557 w 1440657"/>
                <a:gd name="connsiteY13" fmla="*/ 235744 h 1778794"/>
                <a:gd name="connsiteX14" fmla="*/ 259557 w 1440657"/>
                <a:gd name="connsiteY14" fmla="*/ 450056 h 1778794"/>
                <a:gd name="connsiteX15" fmla="*/ 276225 w 1440657"/>
                <a:gd name="connsiteY15" fmla="*/ 450056 h 1778794"/>
                <a:gd name="connsiteX16" fmla="*/ 276225 w 1440657"/>
                <a:gd name="connsiteY16" fmla="*/ 540544 h 1778794"/>
                <a:gd name="connsiteX17" fmla="*/ 288132 w 1440657"/>
                <a:gd name="connsiteY17" fmla="*/ 540544 h 1778794"/>
                <a:gd name="connsiteX18" fmla="*/ 288132 w 1440657"/>
                <a:gd name="connsiteY18" fmla="*/ 557213 h 1778794"/>
                <a:gd name="connsiteX19" fmla="*/ 311944 w 1440657"/>
                <a:gd name="connsiteY19" fmla="*/ 557213 h 1778794"/>
                <a:gd name="connsiteX20" fmla="*/ 311944 w 1440657"/>
                <a:gd name="connsiteY20" fmla="*/ 619125 h 1778794"/>
                <a:gd name="connsiteX21" fmla="*/ 342900 w 1440657"/>
                <a:gd name="connsiteY21" fmla="*/ 619125 h 1778794"/>
                <a:gd name="connsiteX22" fmla="*/ 342900 w 1440657"/>
                <a:gd name="connsiteY22" fmla="*/ 664369 h 1778794"/>
                <a:gd name="connsiteX23" fmla="*/ 369094 w 1440657"/>
                <a:gd name="connsiteY23" fmla="*/ 664369 h 1778794"/>
                <a:gd name="connsiteX24" fmla="*/ 369094 w 1440657"/>
                <a:gd name="connsiteY24" fmla="*/ 683419 h 1778794"/>
                <a:gd name="connsiteX25" fmla="*/ 431007 w 1440657"/>
                <a:gd name="connsiteY25" fmla="*/ 683419 h 1778794"/>
                <a:gd name="connsiteX26" fmla="*/ 431007 w 1440657"/>
                <a:gd name="connsiteY26" fmla="*/ 714375 h 1778794"/>
                <a:gd name="connsiteX27" fmla="*/ 476250 w 1440657"/>
                <a:gd name="connsiteY27" fmla="*/ 714375 h 1778794"/>
                <a:gd name="connsiteX28" fmla="*/ 476250 w 1440657"/>
                <a:gd name="connsiteY28" fmla="*/ 785813 h 1778794"/>
                <a:gd name="connsiteX29" fmla="*/ 504825 w 1440657"/>
                <a:gd name="connsiteY29" fmla="*/ 785813 h 1778794"/>
                <a:gd name="connsiteX30" fmla="*/ 504825 w 1440657"/>
                <a:gd name="connsiteY30" fmla="*/ 890588 h 1778794"/>
                <a:gd name="connsiteX31" fmla="*/ 521494 w 1440657"/>
                <a:gd name="connsiteY31" fmla="*/ 890588 h 1778794"/>
                <a:gd name="connsiteX32" fmla="*/ 521494 w 1440657"/>
                <a:gd name="connsiteY32" fmla="*/ 935831 h 1778794"/>
                <a:gd name="connsiteX33" fmla="*/ 538163 w 1440657"/>
                <a:gd name="connsiteY33" fmla="*/ 935831 h 1778794"/>
                <a:gd name="connsiteX34" fmla="*/ 538163 w 1440657"/>
                <a:gd name="connsiteY34" fmla="*/ 954881 h 1778794"/>
                <a:gd name="connsiteX35" fmla="*/ 626269 w 1440657"/>
                <a:gd name="connsiteY35" fmla="*/ 954881 h 1778794"/>
                <a:gd name="connsiteX36" fmla="*/ 626269 w 1440657"/>
                <a:gd name="connsiteY36" fmla="*/ 969169 h 1778794"/>
                <a:gd name="connsiteX37" fmla="*/ 685800 w 1440657"/>
                <a:gd name="connsiteY37" fmla="*/ 969169 h 1778794"/>
                <a:gd name="connsiteX38" fmla="*/ 685800 w 1440657"/>
                <a:gd name="connsiteY38" fmla="*/ 969169 h 1778794"/>
                <a:gd name="connsiteX39" fmla="*/ 726282 w 1440657"/>
                <a:gd name="connsiteY39" fmla="*/ 969169 h 1778794"/>
                <a:gd name="connsiteX40" fmla="*/ 726282 w 1440657"/>
                <a:gd name="connsiteY40" fmla="*/ 1057275 h 1778794"/>
                <a:gd name="connsiteX41" fmla="*/ 757238 w 1440657"/>
                <a:gd name="connsiteY41" fmla="*/ 1057275 h 1778794"/>
                <a:gd name="connsiteX42" fmla="*/ 757238 w 1440657"/>
                <a:gd name="connsiteY42" fmla="*/ 1126331 h 1778794"/>
                <a:gd name="connsiteX43" fmla="*/ 783432 w 1440657"/>
                <a:gd name="connsiteY43" fmla="*/ 1126331 h 1778794"/>
                <a:gd name="connsiteX44" fmla="*/ 783432 w 1440657"/>
                <a:gd name="connsiteY44" fmla="*/ 1183481 h 1778794"/>
                <a:gd name="connsiteX45" fmla="*/ 807244 w 1440657"/>
                <a:gd name="connsiteY45" fmla="*/ 1183481 h 1778794"/>
                <a:gd name="connsiteX46" fmla="*/ 807244 w 1440657"/>
                <a:gd name="connsiteY46" fmla="*/ 1212056 h 1778794"/>
                <a:gd name="connsiteX47" fmla="*/ 833438 w 1440657"/>
                <a:gd name="connsiteY47" fmla="*/ 1212056 h 1778794"/>
                <a:gd name="connsiteX48" fmla="*/ 833438 w 1440657"/>
                <a:gd name="connsiteY48" fmla="*/ 1238250 h 1778794"/>
                <a:gd name="connsiteX49" fmla="*/ 852488 w 1440657"/>
                <a:gd name="connsiteY49" fmla="*/ 1238250 h 1778794"/>
                <a:gd name="connsiteX50" fmla="*/ 852488 w 1440657"/>
                <a:gd name="connsiteY50" fmla="*/ 1264444 h 1778794"/>
                <a:gd name="connsiteX51" fmla="*/ 916782 w 1440657"/>
                <a:gd name="connsiteY51" fmla="*/ 1264444 h 1778794"/>
                <a:gd name="connsiteX52" fmla="*/ 916782 w 1440657"/>
                <a:gd name="connsiteY52" fmla="*/ 1295400 h 1778794"/>
                <a:gd name="connsiteX53" fmla="*/ 962025 w 1440657"/>
                <a:gd name="connsiteY53" fmla="*/ 1295400 h 1778794"/>
                <a:gd name="connsiteX54" fmla="*/ 962025 w 1440657"/>
                <a:gd name="connsiteY54" fmla="*/ 1347788 h 1778794"/>
                <a:gd name="connsiteX55" fmla="*/ 971550 w 1440657"/>
                <a:gd name="connsiteY55" fmla="*/ 1347788 h 1778794"/>
                <a:gd name="connsiteX56" fmla="*/ 971550 w 1440657"/>
                <a:gd name="connsiteY56" fmla="*/ 1378744 h 1778794"/>
                <a:gd name="connsiteX57" fmla="*/ 981075 w 1440657"/>
                <a:gd name="connsiteY57" fmla="*/ 1378744 h 1778794"/>
                <a:gd name="connsiteX58" fmla="*/ 981075 w 1440657"/>
                <a:gd name="connsiteY58" fmla="*/ 1433513 h 1778794"/>
                <a:gd name="connsiteX59" fmla="*/ 995363 w 1440657"/>
                <a:gd name="connsiteY59" fmla="*/ 1433513 h 1778794"/>
                <a:gd name="connsiteX60" fmla="*/ 995363 w 1440657"/>
                <a:gd name="connsiteY60" fmla="*/ 1473994 h 1778794"/>
                <a:gd name="connsiteX61" fmla="*/ 1007269 w 1440657"/>
                <a:gd name="connsiteY61" fmla="*/ 1473994 h 1778794"/>
                <a:gd name="connsiteX62" fmla="*/ 1007269 w 1440657"/>
                <a:gd name="connsiteY62" fmla="*/ 1519238 h 1778794"/>
                <a:gd name="connsiteX63" fmla="*/ 1095375 w 1440657"/>
                <a:gd name="connsiteY63" fmla="*/ 1519238 h 1778794"/>
                <a:gd name="connsiteX64" fmla="*/ 1095375 w 1440657"/>
                <a:gd name="connsiteY64" fmla="*/ 1535906 h 1778794"/>
                <a:gd name="connsiteX65" fmla="*/ 1193007 w 1440657"/>
                <a:gd name="connsiteY65" fmla="*/ 1535906 h 1778794"/>
                <a:gd name="connsiteX66" fmla="*/ 1193007 w 1440657"/>
                <a:gd name="connsiteY66" fmla="*/ 1564481 h 1778794"/>
                <a:gd name="connsiteX67" fmla="*/ 1212057 w 1440657"/>
                <a:gd name="connsiteY67" fmla="*/ 1564481 h 1778794"/>
                <a:gd name="connsiteX68" fmla="*/ 1212057 w 1440657"/>
                <a:gd name="connsiteY68" fmla="*/ 1593056 h 1778794"/>
                <a:gd name="connsiteX69" fmla="*/ 1235869 w 1440657"/>
                <a:gd name="connsiteY69" fmla="*/ 1593056 h 1778794"/>
                <a:gd name="connsiteX70" fmla="*/ 1235869 w 1440657"/>
                <a:gd name="connsiteY70" fmla="*/ 1671638 h 1778794"/>
                <a:gd name="connsiteX71" fmla="*/ 1257300 w 1440657"/>
                <a:gd name="connsiteY71" fmla="*/ 1671638 h 1778794"/>
                <a:gd name="connsiteX72" fmla="*/ 1257300 w 1440657"/>
                <a:gd name="connsiteY72" fmla="*/ 1693069 h 1778794"/>
                <a:gd name="connsiteX73" fmla="*/ 1283494 w 1440657"/>
                <a:gd name="connsiteY73" fmla="*/ 1693069 h 1778794"/>
                <a:gd name="connsiteX74" fmla="*/ 1283494 w 1440657"/>
                <a:gd name="connsiteY74" fmla="*/ 1719263 h 1778794"/>
                <a:gd name="connsiteX75" fmla="*/ 1338263 w 1440657"/>
                <a:gd name="connsiteY75" fmla="*/ 1719263 h 1778794"/>
                <a:gd name="connsiteX76" fmla="*/ 1338263 w 1440657"/>
                <a:gd name="connsiteY76" fmla="*/ 1733550 h 1778794"/>
                <a:gd name="connsiteX77" fmla="*/ 1369219 w 1440657"/>
                <a:gd name="connsiteY77" fmla="*/ 1733550 h 1778794"/>
                <a:gd name="connsiteX78" fmla="*/ 1369219 w 1440657"/>
                <a:gd name="connsiteY78" fmla="*/ 1733550 h 1778794"/>
                <a:gd name="connsiteX79" fmla="*/ 1414463 w 1440657"/>
                <a:gd name="connsiteY79" fmla="*/ 1733550 h 1778794"/>
                <a:gd name="connsiteX80" fmla="*/ 1414463 w 1440657"/>
                <a:gd name="connsiteY80" fmla="*/ 1759744 h 1778794"/>
                <a:gd name="connsiteX81" fmla="*/ 1440657 w 1440657"/>
                <a:gd name="connsiteY81" fmla="*/ 1759744 h 1778794"/>
                <a:gd name="connsiteX82" fmla="*/ 1440657 w 1440657"/>
                <a:gd name="connsiteY82" fmla="*/ 1778794 h 1778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440657" h="1778794">
                  <a:moveTo>
                    <a:pt x="0" y="0"/>
                  </a:moveTo>
                  <a:lnTo>
                    <a:pt x="52388" y="2381"/>
                  </a:lnTo>
                  <a:lnTo>
                    <a:pt x="52388" y="50006"/>
                  </a:lnTo>
                  <a:lnTo>
                    <a:pt x="109538" y="50006"/>
                  </a:lnTo>
                  <a:lnTo>
                    <a:pt x="109538" y="76200"/>
                  </a:lnTo>
                  <a:lnTo>
                    <a:pt x="147638" y="76200"/>
                  </a:lnTo>
                  <a:lnTo>
                    <a:pt x="147638" y="97631"/>
                  </a:lnTo>
                  <a:lnTo>
                    <a:pt x="171450" y="97631"/>
                  </a:lnTo>
                  <a:lnTo>
                    <a:pt x="171450" y="130969"/>
                  </a:lnTo>
                  <a:lnTo>
                    <a:pt x="226219" y="130969"/>
                  </a:lnTo>
                  <a:lnTo>
                    <a:pt x="226219" y="161925"/>
                  </a:lnTo>
                  <a:lnTo>
                    <a:pt x="252413" y="161925"/>
                  </a:lnTo>
                  <a:lnTo>
                    <a:pt x="252413" y="235744"/>
                  </a:lnTo>
                  <a:lnTo>
                    <a:pt x="259557" y="235744"/>
                  </a:lnTo>
                  <a:lnTo>
                    <a:pt x="259557" y="450056"/>
                  </a:lnTo>
                  <a:lnTo>
                    <a:pt x="276225" y="450056"/>
                  </a:lnTo>
                  <a:lnTo>
                    <a:pt x="276225" y="540544"/>
                  </a:lnTo>
                  <a:lnTo>
                    <a:pt x="288132" y="540544"/>
                  </a:lnTo>
                  <a:lnTo>
                    <a:pt x="288132" y="557213"/>
                  </a:lnTo>
                  <a:lnTo>
                    <a:pt x="311944" y="557213"/>
                  </a:lnTo>
                  <a:lnTo>
                    <a:pt x="311944" y="619125"/>
                  </a:lnTo>
                  <a:lnTo>
                    <a:pt x="342900" y="619125"/>
                  </a:lnTo>
                  <a:lnTo>
                    <a:pt x="342900" y="664369"/>
                  </a:lnTo>
                  <a:lnTo>
                    <a:pt x="369094" y="664369"/>
                  </a:lnTo>
                  <a:lnTo>
                    <a:pt x="369094" y="683419"/>
                  </a:lnTo>
                  <a:lnTo>
                    <a:pt x="431007" y="683419"/>
                  </a:lnTo>
                  <a:lnTo>
                    <a:pt x="431007" y="714375"/>
                  </a:lnTo>
                  <a:lnTo>
                    <a:pt x="476250" y="714375"/>
                  </a:lnTo>
                  <a:lnTo>
                    <a:pt x="476250" y="785813"/>
                  </a:lnTo>
                  <a:lnTo>
                    <a:pt x="504825" y="785813"/>
                  </a:lnTo>
                  <a:lnTo>
                    <a:pt x="504825" y="890588"/>
                  </a:lnTo>
                  <a:lnTo>
                    <a:pt x="521494" y="890588"/>
                  </a:lnTo>
                  <a:lnTo>
                    <a:pt x="521494" y="935831"/>
                  </a:lnTo>
                  <a:lnTo>
                    <a:pt x="538163" y="935831"/>
                  </a:lnTo>
                  <a:lnTo>
                    <a:pt x="538163" y="954881"/>
                  </a:lnTo>
                  <a:lnTo>
                    <a:pt x="626269" y="954881"/>
                  </a:lnTo>
                  <a:lnTo>
                    <a:pt x="626269" y="969169"/>
                  </a:lnTo>
                  <a:lnTo>
                    <a:pt x="685800" y="969169"/>
                  </a:lnTo>
                  <a:lnTo>
                    <a:pt x="685800" y="969169"/>
                  </a:lnTo>
                  <a:lnTo>
                    <a:pt x="726282" y="969169"/>
                  </a:lnTo>
                  <a:lnTo>
                    <a:pt x="726282" y="1057275"/>
                  </a:lnTo>
                  <a:lnTo>
                    <a:pt x="757238" y="1057275"/>
                  </a:lnTo>
                  <a:lnTo>
                    <a:pt x="757238" y="1126331"/>
                  </a:lnTo>
                  <a:lnTo>
                    <a:pt x="783432" y="1126331"/>
                  </a:lnTo>
                  <a:lnTo>
                    <a:pt x="783432" y="1183481"/>
                  </a:lnTo>
                  <a:lnTo>
                    <a:pt x="807244" y="1183481"/>
                  </a:lnTo>
                  <a:lnTo>
                    <a:pt x="807244" y="1212056"/>
                  </a:lnTo>
                  <a:lnTo>
                    <a:pt x="833438" y="1212056"/>
                  </a:lnTo>
                  <a:lnTo>
                    <a:pt x="833438" y="1238250"/>
                  </a:lnTo>
                  <a:lnTo>
                    <a:pt x="852488" y="1238250"/>
                  </a:lnTo>
                  <a:lnTo>
                    <a:pt x="852488" y="1264444"/>
                  </a:lnTo>
                  <a:lnTo>
                    <a:pt x="916782" y="1264444"/>
                  </a:lnTo>
                  <a:lnTo>
                    <a:pt x="916782" y="1295400"/>
                  </a:lnTo>
                  <a:lnTo>
                    <a:pt x="962025" y="1295400"/>
                  </a:lnTo>
                  <a:lnTo>
                    <a:pt x="962025" y="1347788"/>
                  </a:lnTo>
                  <a:lnTo>
                    <a:pt x="971550" y="1347788"/>
                  </a:lnTo>
                  <a:lnTo>
                    <a:pt x="971550" y="1378744"/>
                  </a:lnTo>
                  <a:lnTo>
                    <a:pt x="981075" y="1378744"/>
                  </a:lnTo>
                  <a:lnTo>
                    <a:pt x="981075" y="1433513"/>
                  </a:lnTo>
                  <a:lnTo>
                    <a:pt x="995363" y="1433513"/>
                  </a:lnTo>
                  <a:lnTo>
                    <a:pt x="995363" y="1473994"/>
                  </a:lnTo>
                  <a:lnTo>
                    <a:pt x="1007269" y="1473994"/>
                  </a:lnTo>
                  <a:lnTo>
                    <a:pt x="1007269" y="1519238"/>
                  </a:lnTo>
                  <a:lnTo>
                    <a:pt x="1095375" y="1519238"/>
                  </a:lnTo>
                  <a:lnTo>
                    <a:pt x="1095375" y="1535906"/>
                  </a:lnTo>
                  <a:lnTo>
                    <a:pt x="1193007" y="1535906"/>
                  </a:lnTo>
                  <a:lnTo>
                    <a:pt x="1193007" y="1564481"/>
                  </a:lnTo>
                  <a:lnTo>
                    <a:pt x="1212057" y="1564481"/>
                  </a:lnTo>
                  <a:lnTo>
                    <a:pt x="1212057" y="1593056"/>
                  </a:lnTo>
                  <a:lnTo>
                    <a:pt x="1235869" y="1593056"/>
                  </a:lnTo>
                  <a:lnTo>
                    <a:pt x="1235869" y="1671638"/>
                  </a:lnTo>
                  <a:lnTo>
                    <a:pt x="1257300" y="1671638"/>
                  </a:lnTo>
                  <a:lnTo>
                    <a:pt x="1257300" y="1693069"/>
                  </a:lnTo>
                  <a:lnTo>
                    <a:pt x="1283494" y="1693069"/>
                  </a:lnTo>
                  <a:lnTo>
                    <a:pt x="1283494" y="1719263"/>
                  </a:lnTo>
                  <a:lnTo>
                    <a:pt x="1338263" y="1719263"/>
                  </a:lnTo>
                  <a:lnTo>
                    <a:pt x="1338263" y="1733550"/>
                  </a:lnTo>
                  <a:lnTo>
                    <a:pt x="1369219" y="1733550"/>
                  </a:lnTo>
                  <a:lnTo>
                    <a:pt x="1369219" y="1733550"/>
                  </a:lnTo>
                  <a:lnTo>
                    <a:pt x="1414463" y="1733550"/>
                  </a:lnTo>
                  <a:lnTo>
                    <a:pt x="1414463" y="1759744"/>
                  </a:lnTo>
                  <a:lnTo>
                    <a:pt x="1440657" y="1759744"/>
                  </a:lnTo>
                  <a:lnTo>
                    <a:pt x="1440657" y="1778794"/>
                  </a:lnTo>
                </a:path>
              </a:pathLst>
            </a:custGeom>
            <a:noFill/>
            <a:ln w="28575">
              <a:solidFill>
                <a:schemeClr val="accent3"/>
              </a:solidFill>
              <a:miter lim="800000"/>
              <a:headEnd/>
              <a:tailEnd/>
            </a:ln>
          </p:spPr>
          <p:txBody>
            <a:bodyPr rtlCol="0" anchor="ctr"/>
            <a:lstStyle/>
            <a:p>
              <a:pPr algn="ctr"/>
              <a:endParaRPr lang="en-US"/>
            </a:p>
          </p:txBody>
        </p:sp>
      </p:grpSp>
      <p:grpSp>
        <p:nvGrpSpPr>
          <p:cNvPr id="1124" name="Group 1123">
            <a:extLst>
              <a:ext uri="{FF2B5EF4-FFF2-40B4-BE49-F238E27FC236}">
                <a16:creationId xmlns:a16="http://schemas.microsoft.com/office/drawing/2014/main" id="{B095FC4A-9B03-1B8F-0C2E-8B7404C2EC63}"/>
              </a:ext>
            </a:extLst>
          </p:cNvPr>
          <p:cNvGrpSpPr/>
          <p:nvPr/>
        </p:nvGrpSpPr>
        <p:grpSpPr>
          <a:xfrm>
            <a:off x="3710452" y="3240087"/>
            <a:ext cx="5973912" cy="1346845"/>
            <a:chOff x="3710452" y="3240087"/>
            <a:chExt cx="5973912" cy="1346845"/>
          </a:xfrm>
        </p:grpSpPr>
        <p:cxnSp>
          <p:nvCxnSpPr>
            <p:cNvPr id="1101" name="Straight Connector 1100">
              <a:extLst>
                <a:ext uri="{FF2B5EF4-FFF2-40B4-BE49-F238E27FC236}">
                  <a16:creationId xmlns:a16="http://schemas.microsoft.com/office/drawing/2014/main" id="{189FF87A-331E-2236-FADE-B72BF74F976F}"/>
                </a:ext>
              </a:extLst>
            </p:cNvPr>
            <p:cNvCxnSpPr>
              <a:cxnSpLocks/>
            </p:cNvCxnSpPr>
            <p:nvPr/>
          </p:nvCxnSpPr>
          <p:spPr bwMode="auto">
            <a:xfrm>
              <a:off x="3752191" y="3240087"/>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1102" name="Straight Connector 1101">
              <a:extLst>
                <a:ext uri="{FF2B5EF4-FFF2-40B4-BE49-F238E27FC236}">
                  <a16:creationId xmlns:a16="http://schemas.microsoft.com/office/drawing/2014/main" id="{BACDCB0D-D1CB-E739-CF30-460DED869D4D}"/>
                </a:ext>
              </a:extLst>
            </p:cNvPr>
            <p:cNvCxnSpPr>
              <a:cxnSpLocks/>
            </p:cNvCxnSpPr>
            <p:nvPr/>
          </p:nvCxnSpPr>
          <p:spPr bwMode="auto">
            <a:xfrm>
              <a:off x="4028416" y="3641035"/>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1103" name="Straight Connector 1102">
              <a:extLst>
                <a:ext uri="{FF2B5EF4-FFF2-40B4-BE49-F238E27FC236}">
                  <a16:creationId xmlns:a16="http://schemas.microsoft.com/office/drawing/2014/main" id="{044E1E05-ED94-53B3-850F-F43B2C35877C}"/>
                </a:ext>
              </a:extLst>
            </p:cNvPr>
            <p:cNvCxnSpPr>
              <a:cxnSpLocks/>
            </p:cNvCxnSpPr>
            <p:nvPr/>
          </p:nvCxnSpPr>
          <p:spPr bwMode="auto">
            <a:xfrm>
              <a:off x="4749141" y="4041923"/>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1104" name="Straight Connector 1103">
              <a:extLst>
                <a:ext uri="{FF2B5EF4-FFF2-40B4-BE49-F238E27FC236}">
                  <a16:creationId xmlns:a16="http://schemas.microsoft.com/office/drawing/2014/main" id="{51F6A1AA-F709-B291-4118-FEB3C8EC933F}"/>
                </a:ext>
              </a:extLst>
            </p:cNvPr>
            <p:cNvCxnSpPr>
              <a:cxnSpLocks/>
            </p:cNvCxnSpPr>
            <p:nvPr/>
          </p:nvCxnSpPr>
          <p:spPr bwMode="auto">
            <a:xfrm>
              <a:off x="4771366" y="4130434"/>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1105" name="Straight Connector 1104">
              <a:extLst>
                <a:ext uri="{FF2B5EF4-FFF2-40B4-BE49-F238E27FC236}">
                  <a16:creationId xmlns:a16="http://schemas.microsoft.com/office/drawing/2014/main" id="{EA21B989-4C5E-6C24-F5A6-A6F0DF043F97}"/>
                </a:ext>
              </a:extLst>
            </p:cNvPr>
            <p:cNvCxnSpPr>
              <a:cxnSpLocks/>
            </p:cNvCxnSpPr>
            <p:nvPr/>
          </p:nvCxnSpPr>
          <p:spPr bwMode="auto">
            <a:xfrm>
              <a:off x="5019016" y="4178059"/>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1106" name="Straight Connector 1105">
              <a:extLst>
                <a:ext uri="{FF2B5EF4-FFF2-40B4-BE49-F238E27FC236}">
                  <a16:creationId xmlns:a16="http://schemas.microsoft.com/office/drawing/2014/main" id="{97FCD91C-A806-C9A9-F49A-95BC07F2CB1C}"/>
                </a:ext>
              </a:extLst>
            </p:cNvPr>
            <p:cNvCxnSpPr>
              <a:cxnSpLocks/>
            </p:cNvCxnSpPr>
            <p:nvPr/>
          </p:nvCxnSpPr>
          <p:spPr bwMode="auto">
            <a:xfrm>
              <a:off x="5219041" y="4209420"/>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1107" name="Straight Connector 1106">
              <a:extLst>
                <a:ext uri="{FF2B5EF4-FFF2-40B4-BE49-F238E27FC236}">
                  <a16:creationId xmlns:a16="http://schemas.microsoft.com/office/drawing/2014/main" id="{36550EA7-7762-77BF-E262-89F04BFC8BA3}"/>
                </a:ext>
              </a:extLst>
            </p:cNvPr>
            <p:cNvCxnSpPr>
              <a:cxnSpLocks/>
            </p:cNvCxnSpPr>
            <p:nvPr/>
          </p:nvCxnSpPr>
          <p:spPr bwMode="auto">
            <a:xfrm>
              <a:off x="5466691" y="4231839"/>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1108" name="Straight Connector 1107">
              <a:extLst>
                <a:ext uri="{FF2B5EF4-FFF2-40B4-BE49-F238E27FC236}">
                  <a16:creationId xmlns:a16="http://schemas.microsoft.com/office/drawing/2014/main" id="{E81A5B5E-0F2B-E01A-2589-DB542FEEE09C}"/>
                </a:ext>
              </a:extLst>
            </p:cNvPr>
            <p:cNvCxnSpPr>
              <a:cxnSpLocks/>
            </p:cNvCxnSpPr>
            <p:nvPr/>
          </p:nvCxnSpPr>
          <p:spPr bwMode="auto">
            <a:xfrm>
              <a:off x="5492091" y="4231839"/>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1109" name="Straight Connector 1108">
              <a:extLst>
                <a:ext uri="{FF2B5EF4-FFF2-40B4-BE49-F238E27FC236}">
                  <a16:creationId xmlns:a16="http://schemas.microsoft.com/office/drawing/2014/main" id="{8ECA2A7A-2884-61C1-1D36-FFA9C80CEE25}"/>
                </a:ext>
              </a:extLst>
            </p:cNvPr>
            <p:cNvCxnSpPr>
              <a:cxnSpLocks/>
            </p:cNvCxnSpPr>
            <p:nvPr/>
          </p:nvCxnSpPr>
          <p:spPr bwMode="auto">
            <a:xfrm>
              <a:off x="5966439" y="4297931"/>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1110" name="Straight Connector 1109">
              <a:extLst>
                <a:ext uri="{FF2B5EF4-FFF2-40B4-BE49-F238E27FC236}">
                  <a16:creationId xmlns:a16="http://schemas.microsoft.com/office/drawing/2014/main" id="{200C4189-E41A-C9E4-3382-65401B13D9ED}"/>
                </a:ext>
              </a:extLst>
            </p:cNvPr>
            <p:cNvCxnSpPr>
              <a:cxnSpLocks/>
            </p:cNvCxnSpPr>
            <p:nvPr/>
          </p:nvCxnSpPr>
          <p:spPr bwMode="auto">
            <a:xfrm>
              <a:off x="6204564" y="4297931"/>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1111" name="Straight Connector 1110">
              <a:extLst>
                <a:ext uri="{FF2B5EF4-FFF2-40B4-BE49-F238E27FC236}">
                  <a16:creationId xmlns:a16="http://schemas.microsoft.com/office/drawing/2014/main" id="{57039D0B-E143-8375-3F4C-B696D6C48830}"/>
                </a:ext>
              </a:extLst>
            </p:cNvPr>
            <p:cNvCxnSpPr>
              <a:cxnSpLocks/>
            </p:cNvCxnSpPr>
            <p:nvPr/>
          </p:nvCxnSpPr>
          <p:spPr bwMode="auto">
            <a:xfrm>
              <a:off x="6315689" y="4342186"/>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1112" name="Straight Connector 1111">
              <a:extLst>
                <a:ext uri="{FF2B5EF4-FFF2-40B4-BE49-F238E27FC236}">
                  <a16:creationId xmlns:a16="http://schemas.microsoft.com/office/drawing/2014/main" id="{8049D9FE-6304-57C1-C9AB-93375C2D747D}"/>
                </a:ext>
              </a:extLst>
            </p:cNvPr>
            <p:cNvCxnSpPr>
              <a:cxnSpLocks/>
            </p:cNvCxnSpPr>
            <p:nvPr/>
          </p:nvCxnSpPr>
          <p:spPr bwMode="auto">
            <a:xfrm>
              <a:off x="7395189" y="4454165"/>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1113" name="Straight Connector 1112">
              <a:extLst>
                <a:ext uri="{FF2B5EF4-FFF2-40B4-BE49-F238E27FC236}">
                  <a16:creationId xmlns:a16="http://schemas.microsoft.com/office/drawing/2014/main" id="{398FF3A8-69D0-FC5D-30DD-D8C3791CF07E}"/>
                </a:ext>
              </a:extLst>
            </p:cNvPr>
            <p:cNvCxnSpPr>
              <a:cxnSpLocks/>
            </p:cNvCxnSpPr>
            <p:nvPr/>
          </p:nvCxnSpPr>
          <p:spPr bwMode="auto">
            <a:xfrm>
              <a:off x="7439639" y="4454165"/>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1114" name="Straight Connector 1113">
              <a:extLst>
                <a:ext uri="{FF2B5EF4-FFF2-40B4-BE49-F238E27FC236}">
                  <a16:creationId xmlns:a16="http://schemas.microsoft.com/office/drawing/2014/main" id="{6DD9A0E9-A4C4-3AAD-BE74-C419409BCE41}"/>
                </a:ext>
              </a:extLst>
            </p:cNvPr>
            <p:cNvCxnSpPr>
              <a:cxnSpLocks/>
            </p:cNvCxnSpPr>
            <p:nvPr/>
          </p:nvCxnSpPr>
          <p:spPr bwMode="auto">
            <a:xfrm>
              <a:off x="7725389" y="4498421"/>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1115" name="Straight Connector 1114">
              <a:extLst>
                <a:ext uri="{FF2B5EF4-FFF2-40B4-BE49-F238E27FC236}">
                  <a16:creationId xmlns:a16="http://schemas.microsoft.com/office/drawing/2014/main" id="{257164F3-7571-17FC-DD55-3D4B39243CAF}"/>
                </a:ext>
              </a:extLst>
            </p:cNvPr>
            <p:cNvCxnSpPr>
              <a:cxnSpLocks/>
            </p:cNvCxnSpPr>
            <p:nvPr/>
          </p:nvCxnSpPr>
          <p:spPr bwMode="auto">
            <a:xfrm>
              <a:off x="7757139" y="4498421"/>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1116" name="Straight Connector 1115">
              <a:extLst>
                <a:ext uri="{FF2B5EF4-FFF2-40B4-BE49-F238E27FC236}">
                  <a16:creationId xmlns:a16="http://schemas.microsoft.com/office/drawing/2014/main" id="{198DCBC3-4C6E-DE17-CAF4-3FB90C36FF15}"/>
                </a:ext>
              </a:extLst>
            </p:cNvPr>
            <p:cNvCxnSpPr>
              <a:cxnSpLocks/>
            </p:cNvCxnSpPr>
            <p:nvPr/>
          </p:nvCxnSpPr>
          <p:spPr bwMode="auto">
            <a:xfrm>
              <a:off x="8154014" y="4498421"/>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1117" name="Straight Connector 1116">
              <a:extLst>
                <a:ext uri="{FF2B5EF4-FFF2-40B4-BE49-F238E27FC236}">
                  <a16:creationId xmlns:a16="http://schemas.microsoft.com/office/drawing/2014/main" id="{7B29F4A6-DAB2-16BD-8E8B-B4877B1C8435}"/>
                </a:ext>
              </a:extLst>
            </p:cNvPr>
            <p:cNvCxnSpPr>
              <a:cxnSpLocks/>
            </p:cNvCxnSpPr>
            <p:nvPr/>
          </p:nvCxnSpPr>
          <p:spPr bwMode="auto">
            <a:xfrm>
              <a:off x="8185764" y="4498421"/>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1118" name="Straight Connector 1117">
              <a:extLst>
                <a:ext uri="{FF2B5EF4-FFF2-40B4-BE49-F238E27FC236}">
                  <a16:creationId xmlns:a16="http://schemas.microsoft.com/office/drawing/2014/main" id="{1A50DB0D-84ED-A94D-15E7-CD3C441FDD10}"/>
                </a:ext>
              </a:extLst>
            </p:cNvPr>
            <p:cNvCxnSpPr>
              <a:cxnSpLocks/>
            </p:cNvCxnSpPr>
            <p:nvPr/>
          </p:nvCxnSpPr>
          <p:spPr bwMode="auto">
            <a:xfrm>
              <a:off x="8455639" y="4498421"/>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1119" name="Straight Connector 1118">
              <a:extLst>
                <a:ext uri="{FF2B5EF4-FFF2-40B4-BE49-F238E27FC236}">
                  <a16:creationId xmlns:a16="http://schemas.microsoft.com/office/drawing/2014/main" id="{C713B115-849F-2768-D75A-6AAFE0390D40}"/>
                </a:ext>
              </a:extLst>
            </p:cNvPr>
            <p:cNvCxnSpPr>
              <a:cxnSpLocks/>
            </p:cNvCxnSpPr>
            <p:nvPr/>
          </p:nvCxnSpPr>
          <p:spPr bwMode="auto">
            <a:xfrm>
              <a:off x="9684364" y="4498421"/>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1120" name="Straight Connector 1119">
              <a:extLst>
                <a:ext uri="{FF2B5EF4-FFF2-40B4-BE49-F238E27FC236}">
                  <a16:creationId xmlns:a16="http://schemas.microsoft.com/office/drawing/2014/main" id="{A10EBC6C-2409-E6CC-FF82-E7BD6BDEC1D9}"/>
                </a:ext>
              </a:extLst>
            </p:cNvPr>
            <p:cNvCxnSpPr>
              <a:cxnSpLocks/>
            </p:cNvCxnSpPr>
            <p:nvPr/>
          </p:nvCxnSpPr>
          <p:spPr bwMode="auto">
            <a:xfrm rot="16200000">
              <a:off x="4771366" y="4120279"/>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1121" name="Straight Connector 1120">
              <a:extLst>
                <a:ext uri="{FF2B5EF4-FFF2-40B4-BE49-F238E27FC236}">
                  <a16:creationId xmlns:a16="http://schemas.microsoft.com/office/drawing/2014/main" id="{0A92F7E2-0AD4-1EA0-EB82-C40AFC95DA9B}"/>
                </a:ext>
              </a:extLst>
            </p:cNvPr>
            <p:cNvCxnSpPr>
              <a:cxnSpLocks/>
            </p:cNvCxnSpPr>
            <p:nvPr/>
          </p:nvCxnSpPr>
          <p:spPr bwMode="auto">
            <a:xfrm rot="16200000">
              <a:off x="4771366" y="4034554"/>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1122" name="Straight Connector 1121">
              <a:extLst>
                <a:ext uri="{FF2B5EF4-FFF2-40B4-BE49-F238E27FC236}">
                  <a16:creationId xmlns:a16="http://schemas.microsoft.com/office/drawing/2014/main" id="{C0B2D068-7010-E2C7-1DE4-245225645394}"/>
                </a:ext>
              </a:extLst>
            </p:cNvPr>
            <p:cNvCxnSpPr>
              <a:cxnSpLocks/>
            </p:cNvCxnSpPr>
            <p:nvPr/>
          </p:nvCxnSpPr>
          <p:spPr bwMode="auto">
            <a:xfrm rot="16200000">
              <a:off x="4028416" y="3624095"/>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1123" name="Straight Connector 1122">
              <a:extLst>
                <a:ext uri="{FF2B5EF4-FFF2-40B4-BE49-F238E27FC236}">
                  <a16:creationId xmlns:a16="http://schemas.microsoft.com/office/drawing/2014/main" id="{3038EF39-D3AC-FB3D-E0B5-543E52AD9C0C}"/>
                </a:ext>
              </a:extLst>
            </p:cNvPr>
            <p:cNvCxnSpPr>
              <a:cxnSpLocks/>
            </p:cNvCxnSpPr>
            <p:nvPr/>
          </p:nvCxnSpPr>
          <p:spPr bwMode="auto">
            <a:xfrm rot="16200000">
              <a:off x="3754708" y="3236745"/>
              <a:ext cx="0" cy="88511"/>
            </a:xfrm>
            <a:prstGeom prst="line">
              <a:avLst/>
            </a:prstGeom>
            <a:noFill/>
            <a:ln w="28575" cap="flat" cmpd="sng" algn="ctr">
              <a:solidFill>
                <a:schemeClr val="accent3"/>
              </a:solidFill>
              <a:prstDash val="solid"/>
              <a:round/>
              <a:headEnd type="none" w="med" len="med"/>
              <a:tailEnd type="none" w="med" len="med"/>
            </a:ln>
            <a:effectLst/>
          </p:spPr>
        </p:cxnSp>
      </p:grpSp>
      <p:sp>
        <p:nvSpPr>
          <p:cNvPr id="1125" name="TextBox 1124">
            <a:extLst>
              <a:ext uri="{FF2B5EF4-FFF2-40B4-BE49-F238E27FC236}">
                <a16:creationId xmlns:a16="http://schemas.microsoft.com/office/drawing/2014/main" id="{6145657A-73D3-ED8B-7B8E-D9CDEBA70993}"/>
              </a:ext>
            </a:extLst>
          </p:cNvPr>
          <p:cNvSpPr txBox="1"/>
          <p:nvPr/>
        </p:nvSpPr>
        <p:spPr bwMode="auto">
          <a:xfrm>
            <a:off x="5610995" y="3255283"/>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1"/>
                </a:solidFill>
                <a:latin typeface="Calibri" panose="020F0502020204030204" pitchFamily="34" charset="0"/>
              </a:rPr>
              <a:t>41.8</a:t>
            </a:r>
          </a:p>
        </p:txBody>
      </p:sp>
      <p:sp>
        <p:nvSpPr>
          <p:cNvPr id="1126" name="TextBox 1125">
            <a:extLst>
              <a:ext uri="{FF2B5EF4-FFF2-40B4-BE49-F238E27FC236}">
                <a16:creationId xmlns:a16="http://schemas.microsoft.com/office/drawing/2014/main" id="{3756E1C9-AC69-85FD-8D9C-61D3FA37A3E2}"/>
              </a:ext>
            </a:extLst>
          </p:cNvPr>
          <p:cNvSpPr txBox="1"/>
          <p:nvPr/>
        </p:nvSpPr>
        <p:spPr bwMode="auto">
          <a:xfrm>
            <a:off x="5407921" y="4291705"/>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3"/>
                </a:solidFill>
                <a:latin typeface="Calibri" panose="020F0502020204030204" pitchFamily="34" charset="0"/>
              </a:rPr>
              <a:t>16.7</a:t>
            </a:r>
          </a:p>
        </p:txBody>
      </p:sp>
      <p:sp>
        <p:nvSpPr>
          <p:cNvPr id="1127" name="TextBox 1126">
            <a:extLst>
              <a:ext uri="{FF2B5EF4-FFF2-40B4-BE49-F238E27FC236}">
                <a16:creationId xmlns:a16="http://schemas.microsoft.com/office/drawing/2014/main" id="{A1BA913F-F56F-3385-238B-6F3207B93519}"/>
              </a:ext>
            </a:extLst>
          </p:cNvPr>
          <p:cNvSpPr txBox="1"/>
          <p:nvPr/>
        </p:nvSpPr>
        <p:spPr bwMode="auto">
          <a:xfrm>
            <a:off x="4622147" y="4167677"/>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3"/>
                </a:solidFill>
                <a:latin typeface="Calibri" panose="020F0502020204030204" pitchFamily="34" charset="0"/>
              </a:rPr>
              <a:t>20.5</a:t>
            </a:r>
          </a:p>
        </p:txBody>
      </p:sp>
      <p:sp>
        <p:nvSpPr>
          <p:cNvPr id="1128" name="TextBox 1127">
            <a:extLst>
              <a:ext uri="{FF2B5EF4-FFF2-40B4-BE49-F238E27FC236}">
                <a16:creationId xmlns:a16="http://schemas.microsoft.com/office/drawing/2014/main" id="{24374567-0CBE-3B76-ECB9-354B1166C8F1}"/>
              </a:ext>
            </a:extLst>
          </p:cNvPr>
          <p:cNvSpPr txBox="1"/>
          <p:nvPr/>
        </p:nvSpPr>
        <p:spPr bwMode="auto">
          <a:xfrm>
            <a:off x="3829666" y="3828551"/>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3"/>
                </a:solidFill>
                <a:latin typeface="Calibri" panose="020F0502020204030204" pitchFamily="34" charset="0"/>
              </a:rPr>
              <a:t>31.3</a:t>
            </a:r>
          </a:p>
        </p:txBody>
      </p:sp>
      <p:sp>
        <p:nvSpPr>
          <p:cNvPr id="1129" name="TextBox 1128">
            <a:extLst>
              <a:ext uri="{FF2B5EF4-FFF2-40B4-BE49-F238E27FC236}">
                <a16:creationId xmlns:a16="http://schemas.microsoft.com/office/drawing/2014/main" id="{C8838415-7D41-656A-91C4-DC5A0E2D2E10}"/>
              </a:ext>
            </a:extLst>
          </p:cNvPr>
          <p:cNvSpPr txBox="1"/>
          <p:nvPr/>
        </p:nvSpPr>
        <p:spPr bwMode="auto">
          <a:xfrm>
            <a:off x="3033487" y="3066018"/>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3"/>
                </a:solidFill>
                <a:latin typeface="Calibri" panose="020F0502020204030204" pitchFamily="34" charset="0"/>
              </a:rPr>
              <a:t>57.9</a:t>
            </a:r>
          </a:p>
        </p:txBody>
      </p:sp>
      <p:sp>
        <p:nvSpPr>
          <p:cNvPr id="1130" name="TextBox 1129">
            <a:extLst>
              <a:ext uri="{FF2B5EF4-FFF2-40B4-BE49-F238E27FC236}">
                <a16:creationId xmlns:a16="http://schemas.microsoft.com/office/drawing/2014/main" id="{F59CD782-B5DD-76D4-50F7-69F5246EE66E}"/>
              </a:ext>
            </a:extLst>
          </p:cNvPr>
          <p:cNvSpPr txBox="1"/>
          <p:nvPr/>
        </p:nvSpPr>
        <p:spPr bwMode="auto">
          <a:xfrm>
            <a:off x="4873225" y="3052048"/>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1"/>
                </a:solidFill>
                <a:latin typeface="Calibri" panose="020F0502020204030204" pitchFamily="34" charset="0"/>
              </a:rPr>
              <a:t>49.7</a:t>
            </a:r>
          </a:p>
        </p:txBody>
      </p:sp>
      <p:sp>
        <p:nvSpPr>
          <p:cNvPr id="1131" name="TextBox 1130">
            <a:extLst>
              <a:ext uri="{FF2B5EF4-FFF2-40B4-BE49-F238E27FC236}">
                <a16:creationId xmlns:a16="http://schemas.microsoft.com/office/drawing/2014/main" id="{60613684-7811-6D56-A535-4EB3A1E6E7AA}"/>
              </a:ext>
            </a:extLst>
          </p:cNvPr>
          <p:cNvSpPr txBox="1"/>
          <p:nvPr/>
        </p:nvSpPr>
        <p:spPr bwMode="auto">
          <a:xfrm>
            <a:off x="4142730" y="2696686"/>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1"/>
                </a:solidFill>
                <a:latin typeface="Calibri" panose="020F0502020204030204" pitchFamily="34" charset="0"/>
              </a:rPr>
              <a:t>58.0</a:t>
            </a:r>
          </a:p>
        </p:txBody>
      </p:sp>
      <p:sp>
        <p:nvSpPr>
          <p:cNvPr id="1132" name="TextBox 1131">
            <a:extLst>
              <a:ext uri="{FF2B5EF4-FFF2-40B4-BE49-F238E27FC236}">
                <a16:creationId xmlns:a16="http://schemas.microsoft.com/office/drawing/2014/main" id="{913DDE25-BDBB-72AA-E336-561707FC4D12}"/>
              </a:ext>
            </a:extLst>
          </p:cNvPr>
          <p:cNvSpPr txBox="1"/>
          <p:nvPr/>
        </p:nvSpPr>
        <p:spPr bwMode="auto">
          <a:xfrm>
            <a:off x="3385493" y="2026182"/>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1"/>
                </a:solidFill>
                <a:latin typeface="Calibri" panose="020F0502020204030204" pitchFamily="34" charset="0"/>
              </a:rPr>
              <a:t>83.4</a:t>
            </a:r>
          </a:p>
        </p:txBody>
      </p:sp>
    </p:spTree>
    <p:extLst>
      <p:ext uri="{BB962C8B-B14F-4D97-AF65-F5344CB8AC3E}">
        <p14:creationId xmlns:p14="http://schemas.microsoft.com/office/powerpoint/2010/main" val="3805137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5F62E-F91B-385D-5231-13A36F7C779B}"/>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F6B1504D-2DBE-39CA-B986-CADFA9EB2D95}"/>
              </a:ext>
            </a:extLst>
          </p:cNvPr>
          <p:cNvSpPr>
            <a:spLocks noGrp="1" noChangeArrowheads="1"/>
          </p:cNvSpPr>
          <p:nvPr>
            <p:ph type="title"/>
          </p:nvPr>
        </p:nvSpPr>
        <p:spPr/>
        <p:txBody>
          <a:bodyPr/>
          <a:lstStyle/>
          <a:p>
            <a:r>
              <a:rPr lang="en-US" dirty="0"/>
              <a:t>INAVO120: Final OS</a:t>
            </a:r>
            <a:endParaRPr lang="en-US" altLang="en-US" dirty="0"/>
          </a:p>
        </p:txBody>
      </p:sp>
      <p:sp>
        <p:nvSpPr>
          <p:cNvPr id="9221" name="Text Box 11">
            <a:extLst>
              <a:ext uri="{FF2B5EF4-FFF2-40B4-BE49-F238E27FC236}">
                <a16:creationId xmlns:a16="http://schemas.microsoft.com/office/drawing/2014/main" id="{26B63F93-13AD-02F6-3FB0-D42691DA194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Turner. ASCO 2025. Abstr 1003. Jhaveri. NEJM. 2025;[Epub].</a:t>
            </a:r>
          </a:p>
        </p:txBody>
      </p:sp>
      <p:graphicFrame>
        <p:nvGraphicFramePr>
          <p:cNvPr id="7" name="Table 6">
            <a:extLst>
              <a:ext uri="{FF2B5EF4-FFF2-40B4-BE49-F238E27FC236}">
                <a16:creationId xmlns:a16="http://schemas.microsoft.com/office/drawing/2014/main" id="{64FE4BC1-1853-C1C8-54D2-4129DC62C837}"/>
              </a:ext>
            </a:extLst>
          </p:cNvPr>
          <p:cNvGraphicFramePr>
            <a:graphicFrameLocks noGrp="1"/>
          </p:cNvGraphicFramePr>
          <p:nvPr>
            <p:extLst>
              <p:ext uri="{D42A27DB-BD31-4B8C-83A1-F6EECF244321}">
                <p14:modId xmlns:p14="http://schemas.microsoft.com/office/powerpoint/2010/main" val="1060298296"/>
              </p:ext>
            </p:extLst>
          </p:nvPr>
        </p:nvGraphicFramePr>
        <p:xfrm>
          <a:off x="5406385" y="1622214"/>
          <a:ext cx="6035040" cy="1498200"/>
        </p:xfrm>
        <a:graphic>
          <a:graphicData uri="http://schemas.openxmlformats.org/drawingml/2006/table">
            <a:tbl>
              <a:tblPr firstRow="1" bandRow="1">
                <a:tableStyleId>{5C22544A-7EE6-4342-B048-85BDC9FD1C3A}</a:tableStyleId>
              </a:tblPr>
              <a:tblGrid>
                <a:gridCol w="1920240">
                  <a:extLst>
                    <a:ext uri="{9D8B030D-6E8A-4147-A177-3AD203B41FA5}">
                      <a16:colId xmlns:a16="http://schemas.microsoft.com/office/drawing/2014/main" val="2332556519"/>
                    </a:ext>
                  </a:extLst>
                </a:gridCol>
                <a:gridCol w="1737360">
                  <a:extLst>
                    <a:ext uri="{9D8B030D-6E8A-4147-A177-3AD203B41FA5}">
                      <a16:colId xmlns:a16="http://schemas.microsoft.com/office/drawing/2014/main" val="4097299129"/>
                    </a:ext>
                  </a:extLst>
                </a:gridCol>
                <a:gridCol w="2377440">
                  <a:extLst>
                    <a:ext uri="{9D8B030D-6E8A-4147-A177-3AD203B41FA5}">
                      <a16:colId xmlns:a16="http://schemas.microsoft.com/office/drawing/2014/main" val="2083582605"/>
                    </a:ext>
                  </a:extLst>
                </a:gridCol>
              </a:tblGrid>
              <a:tr h="316520">
                <a:tc>
                  <a:txBody>
                    <a:bodyPr/>
                    <a:lstStyle/>
                    <a:p>
                      <a:pPr algn="r"/>
                      <a:endParaRPr lang="en-US" dirty="0">
                        <a:solidFill>
                          <a:sysClr val="windowText" lastClr="000000"/>
                        </a:solidFill>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dirty="0">
                          <a:solidFill>
                            <a:sysClr val="windowText" lastClr="000000"/>
                          </a:solidFill>
                        </a:rPr>
                        <a:t>Deaths, n (%)</a:t>
                      </a: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a:solidFill>
                            <a:sysClr val="windowText" lastClr="000000"/>
                          </a:solidFill>
                        </a:rPr>
                        <a:t>Median OS, Mo (95% CI)</a:t>
                      </a:r>
                      <a:endParaRPr lang="en-US" dirty="0">
                        <a:solidFill>
                          <a:sysClr val="windowText" lastClr="000000"/>
                        </a:solidFill>
                      </a:endParaRPr>
                    </a:p>
                  </a:txBody>
                  <a:tcPr marL="0" marR="0" marT="0" marB="0">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19787739"/>
                  </a:ext>
                </a:extLst>
              </a:tr>
              <a:tr h="316520">
                <a:tc>
                  <a:txBody>
                    <a:bodyPr/>
                    <a:lstStyle/>
                    <a:p>
                      <a:pPr algn="r"/>
                      <a:r>
                        <a:rPr lang="en-US" b="1" dirty="0">
                          <a:solidFill>
                            <a:schemeClr val="accent1"/>
                          </a:solidFill>
                        </a:rPr>
                        <a:t>Inavolisib (n = 161)</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dirty="0">
                          <a:solidFill>
                            <a:sysClr val="windowText" lastClr="000000"/>
                          </a:solidFill>
                        </a:rPr>
                        <a:t>72 (44.7)</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dirty="0">
                          <a:solidFill>
                            <a:sysClr val="windowText" lastClr="000000"/>
                          </a:solidFill>
                        </a:rPr>
                        <a:t>34.0 (28.4-44.8)</a:t>
                      </a:r>
                    </a:p>
                  </a:txBody>
                  <a:tcPr marL="0" marR="0" marT="0" marB="0">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53593806"/>
                  </a:ext>
                </a:extLst>
              </a:tr>
              <a:tr h="316520">
                <a:tc>
                  <a:txBody>
                    <a:bodyPr/>
                    <a:lstStyle/>
                    <a:p>
                      <a:pPr algn="r"/>
                      <a:r>
                        <a:rPr lang="en-US" b="1" dirty="0">
                          <a:solidFill>
                            <a:schemeClr val="accent3"/>
                          </a:solidFill>
                        </a:rPr>
                        <a:t>Placebo (n = 164)</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dirty="0">
                          <a:solidFill>
                            <a:sysClr val="windowText" lastClr="000000"/>
                          </a:solidFill>
                        </a:rPr>
                        <a:t>82 (50.0)</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dirty="0">
                          <a:solidFill>
                            <a:sysClr val="windowText" lastClr="000000"/>
                          </a:solidFill>
                        </a:rPr>
                        <a:t>27.0 (22.8-38.7)</a:t>
                      </a: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56621388"/>
                  </a:ext>
                </a:extLst>
              </a:tr>
              <a:tr h="502239">
                <a:tc>
                  <a:txBody>
                    <a:bodyPr/>
                    <a:lstStyle/>
                    <a:p>
                      <a:pPr algn="r"/>
                      <a:endParaRPr lang="en-US" dirty="0">
                        <a:solidFill>
                          <a:sysClr val="windowText" lastClr="000000"/>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a:r>
                        <a:rPr lang="en-US" dirty="0">
                          <a:solidFill>
                            <a:sysClr val="windowText" lastClr="000000"/>
                          </a:solidFill>
                        </a:rPr>
                        <a:t>Hazard ratio: 0.67 (95% CI: 0.48-0.94)</a:t>
                      </a:r>
                    </a:p>
                    <a:p>
                      <a:pPr algn="ctr"/>
                      <a:r>
                        <a:rPr lang="en-US" i="1" dirty="0">
                          <a:solidFill>
                            <a:sysClr val="windowText" lastClr="000000"/>
                          </a:solidFill>
                        </a:rPr>
                        <a:t>P</a:t>
                      </a:r>
                      <a:r>
                        <a:rPr lang="en-US" i="0" dirty="0">
                          <a:solidFill>
                            <a:sysClr val="windowText" lastClr="000000"/>
                          </a:solidFill>
                        </a:rPr>
                        <a:t> = .0190</a:t>
                      </a:r>
                      <a:endParaRPr lang="en-US" i="1" dirty="0">
                        <a:solidFill>
                          <a:sysClr val="windowText" lastClr="000000"/>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dirty="0">
                        <a:solidFill>
                          <a:sysClr val="windowText" lastClr="000000"/>
                        </a:solidFill>
                      </a:endParaRPr>
                    </a:p>
                  </a:txBody>
                  <a:tcPr marL="0" marR="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223440435"/>
                  </a:ext>
                </a:extLst>
              </a:tr>
            </a:tbl>
          </a:graphicData>
        </a:graphic>
      </p:graphicFrame>
      <p:sp>
        <p:nvSpPr>
          <p:cNvPr id="8" name="TextBox 7">
            <a:extLst>
              <a:ext uri="{FF2B5EF4-FFF2-40B4-BE49-F238E27FC236}">
                <a16:creationId xmlns:a16="http://schemas.microsoft.com/office/drawing/2014/main" id="{1D14F4CA-CF4D-A293-A40E-E81E1AA8CF16}"/>
              </a:ext>
            </a:extLst>
          </p:cNvPr>
          <p:cNvSpPr txBox="1"/>
          <p:nvPr/>
        </p:nvSpPr>
        <p:spPr bwMode="auto">
          <a:xfrm>
            <a:off x="947131" y="5381774"/>
            <a:ext cx="170363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Aft>
                <a:spcPct val="0"/>
              </a:spcAft>
              <a:buClrTx/>
              <a:buFontTx/>
              <a:buNone/>
            </a:pPr>
            <a:r>
              <a:rPr lang="en-US" sz="1600" b="1" dirty="0">
                <a:solidFill>
                  <a:schemeClr val="bg1"/>
                </a:solidFill>
                <a:latin typeface="Calibri" panose="020F0502020204030204" pitchFamily="34" charset="0"/>
              </a:rPr>
              <a:t>Patients at Risk, n</a:t>
            </a:r>
          </a:p>
          <a:p>
            <a:pPr algn="r">
              <a:lnSpc>
                <a:spcPct val="100000"/>
              </a:lnSpc>
              <a:spcAft>
                <a:spcPct val="0"/>
              </a:spcAft>
              <a:buClrTx/>
              <a:buFontTx/>
              <a:buNone/>
            </a:pPr>
            <a:r>
              <a:rPr lang="en-US" sz="1600" b="1" dirty="0">
                <a:solidFill>
                  <a:schemeClr val="accent1"/>
                </a:solidFill>
                <a:latin typeface="Calibri" panose="020F0502020204030204" pitchFamily="34" charset="0"/>
              </a:rPr>
              <a:t>Inavolisib</a:t>
            </a:r>
          </a:p>
          <a:p>
            <a:pPr algn="r">
              <a:lnSpc>
                <a:spcPct val="100000"/>
              </a:lnSpc>
              <a:spcAft>
                <a:spcPct val="0"/>
              </a:spcAft>
              <a:buClrTx/>
              <a:buFontTx/>
              <a:buNone/>
            </a:pPr>
            <a:r>
              <a:rPr lang="en-US" sz="1600" b="1" dirty="0">
                <a:solidFill>
                  <a:schemeClr val="accent3"/>
                </a:solidFill>
                <a:latin typeface="Calibri" panose="020F0502020204030204" pitchFamily="34" charset="0"/>
              </a:rPr>
              <a:t>Placebo</a:t>
            </a:r>
          </a:p>
        </p:txBody>
      </p:sp>
      <p:sp>
        <p:nvSpPr>
          <p:cNvPr id="9" name="TextBox 8">
            <a:extLst>
              <a:ext uri="{FF2B5EF4-FFF2-40B4-BE49-F238E27FC236}">
                <a16:creationId xmlns:a16="http://schemas.microsoft.com/office/drawing/2014/main" id="{E8A254CC-96DA-3A63-10B1-1CAA53C69862}"/>
              </a:ext>
            </a:extLst>
          </p:cNvPr>
          <p:cNvSpPr txBox="1"/>
          <p:nvPr/>
        </p:nvSpPr>
        <p:spPr bwMode="auto">
          <a:xfrm>
            <a:off x="2537605" y="5642564"/>
            <a:ext cx="5714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161</a:t>
            </a:r>
          </a:p>
          <a:p>
            <a:pPr algn="ctr">
              <a:lnSpc>
                <a:spcPct val="100000"/>
              </a:lnSpc>
              <a:spcAft>
                <a:spcPct val="0"/>
              </a:spcAft>
              <a:buClrTx/>
              <a:buFontTx/>
              <a:buNone/>
            </a:pPr>
            <a:r>
              <a:rPr lang="en-US" sz="1600" dirty="0">
                <a:solidFill>
                  <a:schemeClr val="bg1"/>
                </a:solidFill>
                <a:latin typeface="Calibri" panose="020F0502020204030204" pitchFamily="34" charset="0"/>
              </a:rPr>
              <a:t>164</a:t>
            </a:r>
            <a:endParaRPr lang="en-US" sz="1600" b="0" dirty="0">
              <a:solidFill>
                <a:schemeClr val="bg1"/>
              </a:solidFill>
              <a:latin typeface="Calibri" panose="020F0502020204030204" pitchFamily="34" charset="0"/>
            </a:endParaRPr>
          </a:p>
        </p:txBody>
      </p:sp>
      <p:sp>
        <p:nvSpPr>
          <p:cNvPr id="10" name="TextBox 9">
            <a:extLst>
              <a:ext uri="{FF2B5EF4-FFF2-40B4-BE49-F238E27FC236}">
                <a16:creationId xmlns:a16="http://schemas.microsoft.com/office/drawing/2014/main" id="{992941FD-49B8-1FCE-2EB6-43710A6C724A}"/>
              </a:ext>
            </a:extLst>
          </p:cNvPr>
          <p:cNvSpPr txBox="1"/>
          <p:nvPr/>
        </p:nvSpPr>
        <p:spPr bwMode="auto">
          <a:xfrm>
            <a:off x="2930025" y="5642564"/>
            <a:ext cx="5714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155</a:t>
            </a:r>
          </a:p>
          <a:p>
            <a:pPr algn="ctr">
              <a:lnSpc>
                <a:spcPct val="100000"/>
              </a:lnSpc>
              <a:spcAft>
                <a:spcPct val="0"/>
              </a:spcAft>
              <a:buClrTx/>
              <a:buFontTx/>
              <a:buNone/>
            </a:pPr>
            <a:r>
              <a:rPr lang="en-US" sz="1600" dirty="0">
                <a:solidFill>
                  <a:schemeClr val="bg1"/>
                </a:solidFill>
                <a:latin typeface="Calibri" panose="020F0502020204030204" pitchFamily="34" charset="0"/>
              </a:rPr>
              <a:t>155</a:t>
            </a:r>
            <a:endParaRPr lang="en-US" sz="1600" b="0"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6DD44D23-04B9-B33D-825E-D3F66C703E5F}"/>
              </a:ext>
            </a:extLst>
          </p:cNvPr>
          <p:cNvSpPr txBox="1"/>
          <p:nvPr/>
        </p:nvSpPr>
        <p:spPr bwMode="auto">
          <a:xfrm>
            <a:off x="3322445" y="5642564"/>
            <a:ext cx="5714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149</a:t>
            </a:r>
          </a:p>
          <a:p>
            <a:pPr algn="ctr">
              <a:lnSpc>
                <a:spcPct val="100000"/>
              </a:lnSpc>
              <a:spcAft>
                <a:spcPct val="0"/>
              </a:spcAft>
              <a:buClrTx/>
              <a:buFontTx/>
              <a:buNone/>
            </a:pPr>
            <a:r>
              <a:rPr lang="en-US" sz="1600" dirty="0">
                <a:solidFill>
                  <a:schemeClr val="bg1"/>
                </a:solidFill>
                <a:latin typeface="Calibri" panose="020F0502020204030204" pitchFamily="34" charset="0"/>
              </a:rPr>
              <a:t>142</a:t>
            </a:r>
            <a:endParaRPr lang="en-US" sz="1600" b="0" dirty="0">
              <a:solidFill>
                <a:schemeClr val="bg1"/>
              </a:solidFill>
              <a:latin typeface="Calibri" panose="020F0502020204030204" pitchFamily="34" charset="0"/>
            </a:endParaRPr>
          </a:p>
        </p:txBody>
      </p:sp>
      <p:sp>
        <p:nvSpPr>
          <p:cNvPr id="12" name="TextBox 11">
            <a:extLst>
              <a:ext uri="{FF2B5EF4-FFF2-40B4-BE49-F238E27FC236}">
                <a16:creationId xmlns:a16="http://schemas.microsoft.com/office/drawing/2014/main" id="{FC55684A-CF35-830A-F132-0F6B03B0E375}"/>
              </a:ext>
            </a:extLst>
          </p:cNvPr>
          <p:cNvSpPr txBox="1"/>
          <p:nvPr/>
        </p:nvSpPr>
        <p:spPr bwMode="auto">
          <a:xfrm>
            <a:off x="3714865" y="5642564"/>
            <a:ext cx="5714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142</a:t>
            </a:r>
          </a:p>
          <a:p>
            <a:pPr algn="ctr">
              <a:lnSpc>
                <a:spcPct val="100000"/>
              </a:lnSpc>
              <a:spcAft>
                <a:spcPct val="0"/>
              </a:spcAft>
              <a:buClrTx/>
              <a:buFontTx/>
              <a:buNone/>
            </a:pPr>
            <a:r>
              <a:rPr lang="en-US" sz="1600" dirty="0">
                <a:solidFill>
                  <a:schemeClr val="bg1"/>
                </a:solidFill>
                <a:latin typeface="Calibri" panose="020F0502020204030204" pitchFamily="34" charset="0"/>
              </a:rPr>
              <a:t>127</a:t>
            </a:r>
            <a:endParaRPr lang="en-US" sz="1600" b="0" dirty="0">
              <a:solidFill>
                <a:schemeClr val="bg1"/>
              </a:solidFill>
              <a:latin typeface="Calibri" panose="020F0502020204030204" pitchFamily="34" charset="0"/>
            </a:endParaRPr>
          </a:p>
        </p:txBody>
      </p:sp>
      <p:sp>
        <p:nvSpPr>
          <p:cNvPr id="13" name="TextBox 12">
            <a:extLst>
              <a:ext uri="{FF2B5EF4-FFF2-40B4-BE49-F238E27FC236}">
                <a16:creationId xmlns:a16="http://schemas.microsoft.com/office/drawing/2014/main" id="{65352C33-7045-DE23-04CD-2A0299D78733}"/>
              </a:ext>
            </a:extLst>
          </p:cNvPr>
          <p:cNvSpPr txBox="1"/>
          <p:nvPr/>
        </p:nvSpPr>
        <p:spPr bwMode="auto">
          <a:xfrm>
            <a:off x="4107285" y="5642564"/>
            <a:ext cx="5714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131</a:t>
            </a:r>
          </a:p>
          <a:p>
            <a:pPr algn="ctr">
              <a:lnSpc>
                <a:spcPct val="100000"/>
              </a:lnSpc>
              <a:spcAft>
                <a:spcPct val="0"/>
              </a:spcAft>
              <a:buClrTx/>
              <a:buFontTx/>
              <a:buNone/>
            </a:pPr>
            <a:r>
              <a:rPr lang="en-US" sz="1600" dirty="0">
                <a:solidFill>
                  <a:schemeClr val="bg1"/>
                </a:solidFill>
                <a:latin typeface="Calibri" panose="020F0502020204030204" pitchFamily="34" charset="0"/>
              </a:rPr>
              <a:t>119</a:t>
            </a:r>
            <a:endParaRPr lang="en-US" sz="1600" b="0" dirty="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68381DCC-6F37-429A-9975-926E67B7AB95}"/>
              </a:ext>
            </a:extLst>
          </p:cNvPr>
          <p:cNvSpPr txBox="1"/>
          <p:nvPr/>
        </p:nvSpPr>
        <p:spPr bwMode="auto">
          <a:xfrm>
            <a:off x="4499705" y="5642564"/>
            <a:ext cx="5714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114</a:t>
            </a:r>
          </a:p>
          <a:p>
            <a:pPr algn="ctr">
              <a:lnSpc>
                <a:spcPct val="100000"/>
              </a:lnSpc>
              <a:spcAft>
                <a:spcPct val="0"/>
              </a:spcAft>
              <a:buClrTx/>
              <a:buFontTx/>
              <a:buNone/>
            </a:pPr>
            <a:r>
              <a:rPr lang="en-US" sz="1600" dirty="0">
                <a:solidFill>
                  <a:schemeClr val="bg1"/>
                </a:solidFill>
                <a:latin typeface="Calibri" panose="020F0502020204030204" pitchFamily="34" charset="0"/>
              </a:rPr>
              <a:t>104</a:t>
            </a:r>
            <a:endParaRPr lang="en-US" sz="1600" b="0" dirty="0">
              <a:solidFill>
                <a:schemeClr val="bg1"/>
              </a:solidFill>
              <a:latin typeface="Calibri" panose="020F0502020204030204" pitchFamily="34" charset="0"/>
            </a:endParaRPr>
          </a:p>
        </p:txBody>
      </p:sp>
      <p:sp>
        <p:nvSpPr>
          <p:cNvPr id="15" name="TextBox 14">
            <a:extLst>
              <a:ext uri="{FF2B5EF4-FFF2-40B4-BE49-F238E27FC236}">
                <a16:creationId xmlns:a16="http://schemas.microsoft.com/office/drawing/2014/main" id="{BE67E257-17A0-97F1-4B41-4A64DE23DA0D}"/>
              </a:ext>
            </a:extLst>
          </p:cNvPr>
          <p:cNvSpPr txBox="1"/>
          <p:nvPr/>
        </p:nvSpPr>
        <p:spPr bwMode="auto">
          <a:xfrm>
            <a:off x="4892125" y="5642564"/>
            <a:ext cx="5714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99</a:t>
            </a:r>
          </a:p>
          <a:p>
            <a:pPr algn="ctr">
              <a:lnSpc>
                <a:spcPct val="100000"/>
              </a:lnSpc>
              <a:spcAft>
                <a:spcPct val="0"/>
              </a:spcAft>
              <a:buClrTx/>
              <a:buFontTx/>
              <a:buNone/>
            </a:pPr>
            <a:r>
              <a:rPr lang="en-US" sz="1600" dirty="0">
                <a:solidFill>
                  <a:schemeClr val="bg1"/>
                </a:solidFill>
                <a:latin typeface="Calibri" panose="020F0502020204030204" pitchFamily="34" charset="0"/>
              </a:rPr>
              <a:t>90</a:t>
            </a:r>
            <a:endParaRPr lang="en-US" sz="1600" b="0" dirty="0">
              <a:solidFill>
                <a:schemeClr val="bg1"/>
              </a:solidFill>
              <a:latin typeface="Calibri" panose="020F0502020204030204" pitchFamily="34" charset="0"/>
            </a:endParaRPr>
          </a:p>
        </p:txBody>
      </p:sp>
      <p:sp>
        <p:nvSpPr>
          <p:cNvPr id="16" name="TextBox 15">
            <a:extLst>
              <a:ext uri="{FF2B5EF4-FFF2-40B4-BE49-F238E27FC236}">
                <a16:creationId xmlns:a16="http://schemas.microsoft.com/office/drawing/2014/main" id="{19FAB7A9-98B2-3B17-B892-B76D133DE662}"/>
              </a:ext>
            </a:extLst>
          </p:cNvPr>
          <p:cNvSpPr txBox="1"/>
          <p:nvPr/>
        </p:nvSpPr>
        <p:spPr bwMode="auto">
          <a:xfrm>
            <a:off x="5284545" y="5642564"/>
            <a:ext cx="5714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88</a:t>
            </a:r>
          </a:p>
          <a:p>
            <a:pPr algn="ctr">
              <a:lnSpc>
                <a:spcPct val="100000"/>
              </a:lnSpc>
              <a:spcAft>
                <a:spcPct val="0"/>
              </a:spcAft>
              <a:buClrTx/>
              <a:buFontTx/>
              <a:buNone/>
            </a:pPr>
            <a:r>
              <a:rPr lang="en-US" sz="1600" dirty="0">
                <a:solidFill>
                  <a:schemeClr val="bg1"/>
                </a:solidFill>
                <a:latin typeface="Calibri" panose="020F0502020204030204" pitchFamily="34" charset="0"/>
              </a:rPr>
              <a:t>77</a:t>
            </a:r>
            <a:endParaRPr lang="en-US" sz="1600" b="0" dirty="0">
              <a:solidFill>
                <a:schemeClr val="bg1"/>
              </a:solidFill>
              <a:latin typeface="Calibri" panose="020F0502020204030204" pitchFamily="34" charset="0"/>
            </a:endParaRPr>
          </a:p>
        </p:txBody>
      </p:sp>
      <p:sp>
        <p:nvSpPr>
          <p:cNvPr id="17" name="TextBox 16">
            <a:extLst>
              <a:ext uri="{FF2B5EF4-FFF2-40B4-BE49-F238E27FC236}">
                <a16:creationId xmlns:a16="http://schemas.microsoft.com/office/drawing/2014/main" id="{798D91E9-BD46-47EC-883E-072EA04CD3EF}"/>
              </a:ext>
            </a:extLst>
          </p:cNvPr>
          <p:cNvSpPr txBox="1"/>
          <p:nvPr/>
        </p:nvSpPr>
        <p:spPr bwMode="auto">
          <a:xfrm>
            <a:off x="5676965" y="5642564"/>
            <a:ext cx="5714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78</a:t>
            </a:r>
          </a:p>
          <a:p>
            <a:pPr algn="ctr">
              <a:lnSpc>
                <a:spcPct val="100000"/>
              </a:lnSpc>
              <a:spcAft>
                <a:spcPct val="0"/>
              </a:spcAft>
              <a:buClrTx/>
              <a:buFontTx/>
              <a:buNone/>
            </a:pPr>
            <a:r>
              <a:rPr lang="en-US" sz="1600" dirty="0">
                <a:solidFill>
                  <a:schemeClr val="bg1"/>
                </a:solidFill>
                <a:latin typeface="Calibri" panose="020F0502020204030204" pitchFamily="34" charset="0"/>
              </a:rPr>
              <a:t>63</a:t>
            </a:r>
            <a:endParaRPr lang="en-US" sz="1600" b="0" dirty="0">
              <a:solidFill>
                <a:schemeClr val="bg1"/>
              </a:solidFill>
              <a:latin typeface="Calibri" panose="020F0502020204030204" pitchFamily="34" charset="0"/>
            </a:endParaRPr>
          </a:p>
        </p:txBody>
      </p:sp>
      <p:sp>
        <p:nvSpPr>
          <p:cNvPr id="18" name="TextBox 17">
            <a:extLst>
              <a:ext uri="{FF2B5EF4-FFF2-40B4-BE49-F238E27FC236}">
                <a16:creationId xmlns:a16="http://schemas.microsoft.com/office/drawing/2014/main" id="{B5E4EFAF-7512-6A46-B4ED-F01EE215074D}"/>
              </a:ext>
            </a:extLst>
          </p:cNvPr>
          <p:cNvSpPr txBox="1"/>
          <p:nvPr/>
        </p:nvSpPr>
        <p:spPr bwMode="auto">
          <a:xfrm>
            <a:off x="6069385" y="5642564"/>
            <a:ext cx="5714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67</a:t>
            </a:r>
          </a:p>
          <a:p>
            <a:pPr algn="ctr">
              <a:lnSpc>
                <a:spcPct val="100000"/>
              </a:lnSpc>
              <a:spcAft>
                <a:spcPct val="0"/>
              </a:spcAft>
              <a:buClrTx/>
              <a:buFontTx/>
              <a:buNone/>
            </a:pPr>
            <a:r>
              <a:rPr lang="en-US" sz="1600" dirty="0">
                <a:solidFill>
                  <a:schemeClr val="bg1"/>
                </a:solidFill>
                <a:latin typeface="Calibri" panose="020F0502020204030204" pitchFamily="34" charset="0"/>
              </a:rPr>
              <a:t>48</a:t>
            </a:r>
            <a:endParaRPr lang="en-US" sz="1600" b="0" dirty="0">
              <a:solidFill>
                <a:schemeClr val="bg1"/>
              </a:solidFill>
              <a:latin typeface="Calibri" panose="020F0502020204030204" pitchFamily="34" charset="0"/>
            </a:endParaRPr>
          </a:p>
        </p:txBody>
      </p:sp>
      <p:sp>
        <p:nvSpPr>
          <p:cNvPr id="19" name="TextBox 18">
            <a:extLst>
              <a:ext uri="{FF2B5EF4-FFF2-40B4-BE49-F238E27FC236}">
                <a16:creationId xmlns:a16="http://schemas.microsoft.com/office/drawing/2014/main" id="{1BCBE1F7-1397-63E5-AB25-1F958EDB83AF}"/>
              </a:ext>
            </a:extLst>
          </p:cNvPr>
          <p:cNvSpPr txBox="1"/>
          <p:nvPr/>
        </p:nvSpPr>
        <p:spPr bwMode="auto">
          <a:xfrm>
            <a:off x="6461805" y="5642564"/>
            <a:ext cx="5714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54</a:t>
            </a:r>
          </a:p>
          <a:p>
            <a:pPr algn="ctr">
              <a:lnSpc>
                <a:spcPct val="100000"/>
              </a:lnSpc>
              <a:spcAft>
                <a:spcPct val="0"/>
              </a:spcAft>
              <a:buClrTx/>
              <a:buFontTx/>
              <a:buNone/>
            </a:pPr>
            <a:r>
              <a:rPr lang="en-US" sz="1600" dirty="0">
                <a:solidFill>
                  <a:schemeClr val="bg1"/>
                </a:solidFill>
                <a:latin typeface="Calibri" panose="020F0502020204030204" pitchFamily="34" charset="0"/>
              </a:rPr>
              <a:t>42</a:t>
            </a:r>
            <a:endParaRPr lang="en-US" sz="1600" b="0" dirty="0">
              <a:solidFill>
                <a:schemeClr val="bg1"/>
              </a:solidFill>
              <a:latin typeface="Calibri" panose="020F0502020204030204" pitchFamily="34" charset="0"/>
            </a:endParaRPr>
          </a:p>
        </p:txBody>
      </p:sp>
      <p:sp>
        <p:nvSpPr>
          <p:cNvPr id="20" name="TextBox 19">
            <a:extLst>
              <a:ext uri="{FF2B5EF4-FFF2-40B4-BE49-F238E27FC236}">
                <a16:creationId xmlns:a16="http://schemas.microsoft.com/office/drawing/2014/main" id="{9E6AECED-15BE-A14B-C2AC-6C6689122443}"/>
              </a:ext>
            </a:extLst>
          </p:cNvPr>
          <p:cNvSpPr txBox="1"/>
          <p:nvPr/>
        </p:nvSpPr>
        <p:spPr bwMode="auto">
          <a:xfrm>
            <a:off x="6854225" y="5642564"/>
            <a:ext cx="5714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43</a:t>
            </a:r>
          </a:p>
          <a:p>
            <a:pPr algn="ctr">
              <a:lnSpc>
                <a:spcPct val="100000"/>
              </a:lnSpc>
              <a:spcAft>
                <a:spcPct val="0"/>
              </a:spcAft>
              <a:buClrTx/>
              <a:buFontTx/>
              <a:buNone/>
            </a:pPr>
            <a:r>
              <a:rPr lang="en-US" sz="1600" dirty="0">
                <a:solidFill>
                  <a:schemeClr val="bg1"/>
                </a:solidFill>
                <a:latin typeface="Calibri" panose="020F0502020204030204" pitchFamily="34" charset="0"/>
              </a:rPr>
              <a:t>36</a:t>
            </a:r>
            <a:endParaRPr lang="en-US" sz="1600" b="0" dirty="0">
              <a:solidFill>
                <a:schemeClr val="bg1"/>
              </a:solidFill>
              <a:latin typeface="Calibri" panose="020F0502020204030204" pitchFamily="34" charset="0"/>
            </a:endParaRPr>
          </a:p>
        </p:txBody>
      </p:sp>
      <p:sp>
        <p:nvSpPr>
          <p:cNvPr id="22" name="TextBox 21">
            <a:extLst>
              <a:ext uri="{FF2B5EF4-FFF2-40B4-BE49-F238E27FC236}">
                <a16:creationId xmlns:a16="http://schemas.microsoft.com/office/drawing/2014/main" id="{AE0C3174-CC77-36D5-1C76-5AA4B958E946}"/>
              </a:ext>
            </a:extLst>
          </p:cNvPr>
          <p:cNvSpPr txBox="1"/>
          <p:nvPr/>
        </p:nvSpPr>
        <p:spPr bwMode="auto">
          <a:xfrm>
            <a:off x="7246645" y="5642564"/>
            <a:ext cx="5714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34</a:t>
            </a:r>
          </a:p>
          <a:p>
            <a:pPr algn="ctr">
              <a:lnSpc>
                <a:spcPct val="100000"/>
              </a:lnSpc>
              <a:spcAft>
                <a:spcPct val="0"/>
              </a:spcAft>
              <a:buClrTx/>
              <a:buFontTx/>
              <a:buNone/>
            </a:pPr>
            <a:r>
              <a:rPr lang="en-US" sz="1600" dirty="0">
                <a:solidFill>
                  <a:schemeClr val="bg1"/>
                </a:solidFill>
                <a:latin typeface="Calibri" panose="020F0502020204030204" pitchFamily="34" charset="0"/>
              </a:rPr>
              <a:t>32</a:t>
            </a:r>
            <a:endParaRPr lang="en-US" sz="1600" b="0" dirty="0">
              <a:solidFill>
                <a:schemeClr val="bg1"/>
              </a:solidFill>
              <a:latin typeface="Calibri" panose="020F0502020204030204" pitchFamily="34" charset="0"/>
            </a:endParaRPr>
          </a:p>
        </p:txBody>
      </p:sp>
      <p:sp>
        <p:nvSpPr>
          <p:cNvPr id="23" name="TextBox 22">
            <a:extLst>
              <a:ext uri="{FF2B5EF4-FFF2-40B4-BE49-F238E27FC236}">
                <a16:creationId xmlns:a16="http://schemas.microsoft.com/office/drawing/2014/main" id="{F58A77E6-3CCF-FB1F-071C-5540C8ECEA2F}"/>
              </a:ext>
            </a:extLst>
          </p:cNvPr>
          <p:cNvSpPr txBox="1"/>
          <p:nvPr/>
        </p:nvSpPr>
        <p:spPr bwMode="auto">
          <a:xfrm>
            <a:off x="7639065" y="5642564"/>
            <a:ext cx="5714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22</a:t>
            </a:r>
          </a:p>
          <a:p>
            <a:pPr algn="ctr">
              <a:lnSpc>
                <a:spcPct val="100000"/>
              </a:lnSpc>
              <a:spcAft>
                <a:spcPct val="0"/>
              </a:spcAft>
              <a:buClrTx/>
              <a:buFontTx/>
              <a:buNone/>
            </a:pPr>
            <a:r>
              <a:rPr lang="en-US" sz="1600" dirty="0">
                <a:solidFill>
                  <a:schemeClr val="bg1"/>
                </a:solidFill>
                <a:latin typeface="Calibri" panose="020F0502020204030204" pitchFamily="34" charset="0"/>
              </a:rPr>
              <a:t>18</a:t>
            </a:r>
            <a:endParaRPr lang="en-US" sz="1600" b="0" dirty="0">
              <a:solidFill>
                <a:schemeClr val="bg1"/>
              </a:solidFill>
              <a:latin typeface="Calibri" panose="020F0502020204030204" pitchFamily="34" charset="0"/>
            </a:endParaRPr>
          </a:p>
        </p:txBody>
      </p:sp>
      <p:sp>
        <p:nvSpPr>
          <p:cNvPr id="24" name="TextBox 23">
            <a:extLst>
              <a:ext uri="{FF2B5EF4-FFF2-40B4-BE49-F238E27FC236}">
                <a16:creationId xmlns:a16="http://schemas.microsoft.com/office/drawing/2014/main" id="{7518719D-F240-6886-CB88-7F1EA7498843}"/>
              </a:ext>
            </a:extLst>
          </p:cNvPr>
          <p:cNvSpPr txBox="1"/>
          <p:nvPr/>
        </p:nvSpPr>
        <p:spPr bwMode="auto">
          <a:xfrm>
            <a:off x="8031485" y="5642564"/>
            <a:ext cx="5714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19</a:t>
            </a:r>
          </a:p>
          <a:p>
            <a:pPr algn="ctr">
              <a:lnSpc>
                <a:spcPct val="100000"/>
              </a:lnSpc>
              <a:spcAft>
                <a:spcPct val="0"/>
              </a:spcAft>
              <a:buClrTx/>
              <a:buFontTx/>
              <a:buNone/>
            </a:pPr>
            <a:r>
              <a:rPr lang="en-US" sz="1600" dirty="0">
                <a:solidFill>
                  <a:schemeClr val="bg1"/>
                </a:solidFill>
                <a:latin typeface="Calibri" panose="020F0502020204030204" pitchFamily="34" charset="0"/>
              </a:rPr>
              <a:t>10</a:t>
            </a:r>
            <a:endParaRPr lang="en-US" sz="1600" b="0" dirty="0">
              <a:solidFill>
                <a:schemeClr val="bg1"/>
              </a:solidFill>
              <a:latin typeface="Calibri" panose="020F0502020204030204" pitchFamily="34" charset="0"/>
            </a:endParaRPr>
          </a:p>
        </p:txBody>
      </p:sp>
      <p:sp>
        <p:nvSpPr>
          <p:cNvPr id="25" name="TextBox 24">
            <a:extLst>
              <a:ext uri="{FF2B5EF4-FFF2-40B4-BE49-F238E27FC236}">
                <a16:creationId xmlns:a16="http://schemas.microsoft.com/office/drawing/2014/main" id="{EFE80A31-0B0A-B178-758D-86BC462644E4}"/>
              </a:ext>
            </a:extLst>
          </p:cNvPr>
          <p:cNvSpPr txBox="1"/>
          <p:nvPr/>
        </p:nvSpPr>
        <p:spPr bwMode="auto">
          <a:xfrm>
            <a:off x="8423905" y="5642564"/>
            <a:ext cx="5714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13</a:t>
            </a:r>
          </a:p>
          <a:p>
            <a:pPr algn="ctr">
              <a:lnSpc>
                <a:spcPct val="100000"/>
              </a:lnSpc>
              <a:spcAft>
                <a:spcPct val="0"/>
              </a:spcAft>
              <a:buClrTx/>
              <a:buFontTx/>
              <a:buNone/>
            </a:pPr>
            <a:r>
              <a:rPr lang="en-US" sz="1600" dirty="0">
                <a:solidFill>
                  <a:schemeClr val="bg1"/>
                </a:solidFill>
                <a:latin typeface="Calibri" panose="020F0502020204030204" pitchFamily="34" charset="0"/>
              </a:rPr>
              <a:t>4</a:t>
            </a:r>
            <a:endParaRPr lang="en-US" sz="1600" b="0" dirty="0">
              <a:solidFill>
                <a:schemeClr val="bg1"/>
              </a:solidFill>
              <a:latin typeface="Calibri" panose="020F0502020204030204" pitchFamily="34" charset="0"/>
            </a:endParaRPr>
          </a:p>
        </p:txBody>
      </p:sp>
      <p:sp>
        <p:nvSpPr>
          <p:cNvPr id="26" name="TextBox 25">
            <a:extLst>
              <a:ext uri="{FF2B5EF4-FFF2-40B4-BE49-F238E27FC236}">
                <a16:creationId xmlns:a16="http://schemas.microsoft.com/office/drawing/2014/main" id="{97A40DA4-E399-BAAA-B04E-7451D2DC7918}"/>
              </a:ext>
            </a:extLst>
          </p:cNvPr>
          <p:cNvSpPr txBox="1"/>
          <p:nvPr/>
        </p:nvSpPr>
        <p:spPr bwMode="auto">
          <a:xfrm>
            <a:off x="8833980" y="5642564"/>
            <a:ext cx="5714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7</a:t>
            </a:r>
          </a:p>
          <a:p>
            <a:pPr algn="ctr">
              <a:lnSpc>
                <a:spcPct val="100000"/>
              </a:lnSpc>
              <a:spcAft>
                <a:spcPct val="0"/>
              </a:spcAft>
              <a:buClrTx/>
              <a:buFontTx/>
              <a:buNone/>
            </a:pPr>
            <a:r>
              <a:rPr lang="en-US" sz="1600" b="0" dirty="0">
                <a:solidFill>
                  <a:schemeClr val="bg1"/>
                </a:solidFill>
                <a:latin typeface="Calibri" panose="020F0502020204030204" pitchFamily="34" charset="0"/>
              </a:rPr>
              <a:t>2</a:t>
            </a:r>
          </a:p>
        </p:txBody>
      </p:sp>
      <p:sp>
        <p:nvSpPr>
          <p:cNvPr id="27" name="TextBox 26">
            <a:extLst>
              <a:ext uri="{FF2B5EF4-FFF2-40B4-BE49-F238E27FC236}">
                <a16:creationId xmlns:a16="http://schemas.microsoft.com/office/drawing/2014/main" id="{6270C108-595E-4B9A-5945-62EFA7B5C52B}"/>
              </a:ext>
            </a:extLst>
          </p:cNvPr>
          <p:cNvSpPr txBox="1"/>
          <p:nvPr/>
        </p:nvSpPr>
        <p:spPr bwMode="auto">
          <a:xfrm>
            <a:off x="9227771" y="5642564"/>
            <a:ext cx="5714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dirty="0">
                <a:solidFill>
                  <a:schemeClr val="bg1"/>
                </a:solidFill>
                <a:latin typeface="Calibri" panose="020F0502020204030204" pitchFamily="34" charset="0"/>
              </a:rPr>
              <a:t>1</a:t>
            </a:r>
          </a:p>
          <a:p>
            <a:pPr algn="ctr">
              <a:lnSpc>
                <a:spcPct val="100000"/>
              </a:lnSpc>
              <a:spcAft>
                <a:spcPct val="0"/>
              </a:spcAft>
              <a:buClrTx/>
              <a:buFontTx/>
              <a:buNone/>
            </a:pPr>
            <a:r>
              <a:rPr lang="en-US" sz="1600" b="0" dirty="0">
                <a:solidFill>
                  <a:schemeClr val="bg1"/>
                </a:solidFill>
                <a:latin typeface="Calibri" panose="020F0502020204030204" pitchFamily="34" charset="0"/>
              </a:rPr>
              <a:t>1</a:t>
            </a:r>
            <a:endParaRPr lang="en-US" sz="1600" dirty="0">
              <a:solidFill>
                <a:schemeClr val="bg1"/>
              </a:solidFill>
              <a:latin typeface="Calibri" panose="020F0502020204030204" pitchFamily="34" charset="0"/>
            </a:endParaRPr>
          </a:p>
        </p:txBody>
      </p:sp>
      <p:sp>
        <p:nvSpPr>
          <p:cNvPr id="28" name="TextBox 27">
            <a:extLst>
              <a:ext uri="{FF2B5EF4-FFF2-40B4-BE49-F238E27FC236}">
                <a16:creationId xmlns:a16="http://schemas.microsoft.com/office/drawing/2014/main" id="{B091E69A-6B7E-373E-76FD-FED6E2757359}"/>
              </a:ext>
            </a:extLst>
          </p:cNvPr>
          <p:cNvSpPr txBox="1"/>
          <p:nvPr/>
        </p:nvSpPr>
        <p:spPr bwMode="auto">
          <a:xfrm>
            <a:off x="5757532" y="5147000"/>
            <a:ext cx="11952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Mo</a:t>
            </a:r>
          </a:p>
        </p:txBody>
      </p:sp>
      <p:sp>
        <p:nvSpPr>
          <p:cNvPr id="29" name="TextBox 28">
            <a:extLst>
              <a:ext uri="{FF2B5EF4-FFF2-40B4-BE49-F238E27FC236}">
                <a16:creationId xmlns:a16="http://schemas.microsoft.com/office/drawing/2014/main" id="{D26F2407-810E-FACB-D232-E697904065E6}"/>
              </a:ext>
            </a:extLst>
          </p:cNvPr>
          <p:cNvSpPr txBox="1"/>
          <p:nvPr/>
        </p:nvSpPr>
        <p:spPr bwMode="auto">
          <a:xfrm rot="16200000">
            <a:off x="1131497" y="3244334"/>
            <a:ext cx="19697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Probability (%)</a:t>
            </a:r>
          </a:p>
        </p:txBody>
      </p:sp>
      <p:grpSp>
        <p:nvGrpSpPr>
          <p:cNvPr id="32" name="Group 31">
            <a:extLst>
              <a:ext uri="{FF2B5EF4-FFF2-40B4-BE49-F238E27FC236}">
                <a16:creationId xmlns:a16="http://schemas.microsoft.com/office/drawing/2014/main" id="{87ECACB8-D86F-CC49-7FEA-8AE8590CE553}"/>
              </a:ext>
            </a:extLst>
          </p:cNvPr>
          <p:cNvGrpSpPr/>
          <p:nvPr/>
        </p:nvGrpSpPr>
        <p:grpSpPr>
          <a:xfrm>
            <a:off x="2231643" y="1820742"/>
            <a:ext cx="535724" cy="3203856"/>
            <a:chOff x="2231643" y="1820742"/>
            <a:chExt cx="535724" cy="3203856"/>
          </a:xfrm>
        </p:grpSpPr>
        <p:sp>
          <p:nvSpPr>
            <p:cNvPr id="3" name="TextBox 2">
              <a:extLst>
                <a:ext uri="{FF2B5EF4-FFF2-40B4-BE49-F238E27FC236}">
                  <a16:creationId xmlns:a16="http://schemas.microsoft.com/office/drawing/2014/main" id="{E685E1F8-5681-7C4A-FB87-137FA9AD198B}"/>
                </a:ext>
              </a:extLst>
            </p:cNvPr>
            <p:cNvSpPr txBox="1"/>
            <p:nvPr/>
          </p:nvSpPr>
          <p:spPr bwMode="auto">
            <a:xfrm>
              <a:off x="2231643" y="1820742"/>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 name="TextBox 3">
              <a:extLst>
                <a:ext uri="{FF2B5EF4-FFF2-40B4-BE49-F238E27FC236}">
                  <a16:creationId xmlns:a16="http://schemas.microsoft.com/office/drawing/2014/main" id="{D6FCAEC3-CA1C-3A6A-70ED-3BCE878E1977}"/>
                </a:ext>
              </a:extLst>
            </p:cNvPr>
            <p:cNvSpPr txBox="1"/>
            <p:nvPr/>
          </p:nvSpPr>
          <p:spPr bwMode="auto">
            <a:xfrm>
              <a:off x="2348663" y="252937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sp>
          <p:nvSpPr>
            <p:cNvPr id="21" name="TextBox 20">
              <a:extLst>
                <a:ext uri="{FF2B5EF4-FFF2-40B4-BE49-F238E27FC236}">
                  <a16:creationId xmlns:a16="http://schemas.microsoft.com/office/drawing/2014/main" id="{162F629B-120A-960C-5E00-C1E8325673FE}"/>
                </a:ext>
              </a:extLst>
            </p:cNvPr>
            <p:cNvSpPr txBox="1"/>
            <p:nvPr/>
          </p:nvSpPr>
          <p:spPr bwMode="auto">
            <a:xfrm>
              <a:off x="2348663" y="32380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30" name="TextBox 29">
              <a:extLst>
                <a:ext uri="{FF2B5EF4-FFF2-40B4-BE49-F238E27FC236}">
                  <a16:creationId xmlns:a16="http://schemas.microsoft.com/office/drawing/2014/main" id="{C4097BCB-58B7-CEB5-CC2E-91FDA75CB279}"/>
                </a:ext>
              </a:extLst>
            </p:cNvPr>
            <p:cNvSpPr txBox="1"/>
            <p:nvPr/>
          </p:nvSpPr>
          <p:spPr bwMode="auto">
            <a:xfrm>
              <a:off x="2348663" y="39466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31" name="TextBox 30">
              <a:extLst>
                <a:ext uri="{FF2B5EF4-FFF2-40B4-BE49-F238E27FC236}">
                  <a16:creationId xmlns:a16="http://schemas.microsoft.com/office/drawing/2014/main" id="{05B314A3-25D0-A983-92DC-6926C199D9CD}"/>
                </a:ext>
              </a:extLst>
            </p:cNvPr>
            <p:cNvSpPr txBox="1"/>
            <p:nvPr/>
          </p:nvSpPr>
          <p:spPr bwMode="auto">
            <a:xfrm>
              <a:off x="2465682" y="4655266"/>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59" name="Group 58">
            <a:extLst>
              <a:ext uri="{FF2B5EF4-FFF2-40B4-BE49-F238E27FC236}">
                <a16:creationId xmlns:a16="http://schemas.microsoft.com/office/drawing/2014/main" id="{8E4632E4-7B70-1E88-01D1-FC34D62AA228}"/>
              </a:ext>
            </a:extLst>
          </p:cNvPr>
          <p:cNvGrpSpPr/>
          <p:nvPr/>
        </p:nvGrpSpPr>
        <p:grpSpPr>
          <a:xfrm>
            <a:off x="2643579" y="4874028"/>
            <a:ext cx="7062924" cy="369332"/>
            <a:chOff x="2643579" y="4874028"/>
            <a:chExt cx="7062924" cy="369332"/>
          </a:xfrm>
        </p:grpSpPr>
        <p:sp>
          <p:nvSpPr>
            <p:cNvPr id="33" name="TextBox 32">
              <a:extLst>
                <a:ext uri="{FF2B5EF4-FFF2-40B4-BE49-F238E27FC236}">
                  <a16:creationId xmlns:a16="http://schemas.microsoft.com/office/drawing/2014/main" id="{C968F739-07D1-46E6-DB1D-1EBF661CED1A}"/>
                </a:ext>
              </a:extLst>
            </p:cNvPr>
            <p:cNvSpPr txBox="1"/>
            <p:nvPr/>
          </p:nvSpPr>
          <p:spPr bwMode="auto">
            <a:xfrm>
              <a:off x="2643579" y="487402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4" name="TextBox 33">
              <a:extLst>
                <a:ext uri="{FF2B5EF4-FFF2-40B4-BE49-F238E27FC236}">
                  <a16:creationId xmlns:a16="http://schemas.microsoft.com/office/drawing/2014/main" id="{690F7DAA-41FE-5D94-A6E1-13A0C9DC5A72}"/>
                </a:ext>
              </a:extLst>
            </p:cNvPr>
            <p:cNvSpPr txBox="1"/>
            <p:nvPr/>
          </p:nvSpPr>
          <p:spPr bwMode="auto">
            <a:xfrm>
              <a:off x="3032324" y="487402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35" name="TextBox 34">
              <a:extLst>
                <a:ext uri="{FF2B5EF4-FFF2-40B4-BE49-F238E27FC236}">
                  <a16:creationId xmlns:a16="http://schemas.microsoft.com/office/drawing/2014/main" id="{808B4761-C1FB-41B2-5233-140B90B2A0D4}"/>
                </a:ext>
              </a:extLst>
            </p:cNvPr>
            <p:cNvSpPr txBox="1"/>
            <p:nvPr/>
          </p:nvSpPr>
          <p:spPr bwMode="auto">
            <a:xfrm>
              <a:off x="3430497" y="487402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6" name="TextBox 35">
              <a:extLst>
                <a:ext uri="{FF2B5EF4-FFF2-40B4-BE49-F238E27FC236}">
                  <a16:creationId xmlns:a16="http://schemas.microsoft.com/office/drawing/2014/main" id="{FCCFABCC-7C00-00AF-756B-4A4AC72DB616}"/>
                </a:ext>
              </a:extLst>
            </p:cNvPr>
            <p:cNvSpPr txBox="1"/>
            <p:nvPr/>
          </p:nvSpPr>
          <p:spPr bwMode="auto">
            <a:xfrm>
              <a:off x="3819242" y="4874028"/>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37" name="TextBox 36">
              <a:extLst>
                <a:ext uri="{FF2B5EF4-FFF2-40B4-BE49-F238E27FC236}">
                  <a16:creationId xmlns:a16="http://schemas.microsoft.com/office/drawing/2014/main" id="{5CF622C9-C341-EB28-BB7F-2644E80C85DD}"/>
                </a:ext>
              </a:extLst>
            </p:cNvPr>
            <p:cNvSpPr txBox="1"/>
            <p:nvPr/>
          </p:nvSpPr>
          <p:spPr bwMode="auto">
            <a:xfrm>
              <a:off x="4166863" y="48740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8" name="TextBox 37">
              <a:extLst>
                <a:ext uri="{FF2B5EF4-FFF2-40B4-BE49-F238E27FC236}">
                  <a16:creationId xmlns:a16="http://schemas.microsoft.com/office/drawing/2014/main" id="{E9FCDF5F-CD40-87B8-E370-CB5EA0B16EF7}"/>
                </a:ext>
              </a:extLst>
            </p:cNvPr>
            <p:cNvSpPr txBox="1"/>
            <p:nvPr/>
          </p:nvSpPr>
          <p:spPr bwMode="auto">
            <a:xfrm>
              <a:off x="4555608" y="48740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39" name="TextBox 38">
              <a:extLst>
                <a:ext uri="{FF2B5EF4-FFF2-40B4-BE49-F238E27FC236}">
                  <a16:creationId xmlns:a16="http://schemas.microsoft.com/office/drawing/2014/main" id="{74FAB990-070A-506A-93F8-3CA38D813502}"/>
                </a:ext>
              </a:extLst>
            </p:cNvPr>
            <p:cNvSpPr txBox="1"/>
            <p:nvPr/>
          </p:nvSpPr>
          <p:spPr bwMode="auto">
            <a:xfrm>
              <a:off x="4953781" y="48740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40" name="TextBox 39">
              <a:extLst>
                <a:ext uri="{FF2B5EF4-FFF2-40B4-BE49-F238E27FC236}">
                  <a16:creationId xmlns:a16="http://schemas.microsoft.com/office/drawing/2014/main" id="{D984C070-5657-0D4E-549B-5C0366DA6B58}"/>
                </a:ext>
              </a:extLst>
            </p:cNvPr>
            <p:cNvSpPr txBox="1"/>
            <p:nvPr/>
          </p:nvSpPr>
          <p:spPr bwMode="auto">
            <a:xfrm>
              <a:off x="5342526" y="48740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41" name="TextBox 40">
              <a:extLst>
                <a:ext uri="{FF2B5EF4-FFF2-40B4-BE49-F238E27FC236}">
                  <a16:creationId xmlns:a16="http://schemas.microsoft.com/office/drawing/2014/main" id="{8593199D-F8E9-FFE1-7227-CCF4488B76F7}"/>
                </a:ext>
              </a:extLst>
            </p:cNvPr>
            <p:cNvSpPr txBox="1"/>
            <p:nvPr/>
          </p:nvSpPr>
          <p:spPr bwMode="auto">
            <a:xfrm>
              <a:off x="5743425" y="48740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42" name="TextBox 41">
              <a:extLst>
                <a:ext uri="{FF2B5EF4-FFF2-40B4-BE49-F238E27FC236}">
                  <a16:creationId xmlns:a16="http://schemas.microsoft.com/office/drawing/2014/main" id="{2C5C09FC-0AE3-20A7-A243-FF790F7778C8}"/>
                </a:ext>
              </a:extLst>
            </p:cNvPr>
            <p:cNvSpPr txBox="1"/>
            <p:nvPr/>
          </p:nvSpPr>
          <p:spPr bwMode="auto">
            <a:xfrm>
              <a:off x="6132170" y="48740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43" name="TextBox 42">
              <a:extLst>
                <a:ext uri="{FF2B5EF4-FFF2-40B4-BE49-F238E27FC236}">
                  <a16:creationId xmlns:a16="http://schemas.microsoft.com/office/drawing/2014/main" id="{BE7C8B1E-C005-ED90-FB20-309A8D985355}"/>
                </a:ext>
              </a:extLst>
            </p:cNvPr>
            <p:cNvSpPr txBox="1"/>
            <p:nvPr/>
          </p:nvSpPr>
          <p:spPr bwMode="auto">
            <a:xfrm>
              <a:off x="6530343" y="48740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44" name="TextBox 43">
              <a:extLst>
                <a:ext uri="{FF2B5EF4-FFF2-40B4-BE49-F238E27FC236}">
                  <a16:creationId xmlns:a16="http://schemas.microsoft.com/office/drawing/2014/main" id="{F992EBE1-64CA-19E3-2162-FAFB1F01C4D9}"/>
                </a:ext>
              </a:extLst>
            </p:cNvPr>
            <p:cNvSpPr txBox="1"/>
            <p:nvPr/>
          </p:nvSpPr>
          <p:spPr bwMode="auto">
            <a:xfrm>
              <a:off x="6919088" y="48740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45" name="TextBox 44">
              <a:extLst>
                <a:ext uri="{FF2B5EF4-FFF2-40B4-BE49-F238E27FC236}">
                  <a16:creationId xmlns:a16="http://schemas.microsoft.com/office/drawing/2014/main" id="{AC0BD069-C4F5-2AD1-736D-A61A1B52DE00}"/>
                </a:ext>
              </a:extLst>
            </p:cNvPr>
            <p:cNvSpPr txBox="1"/>
            <p:nvPr/>
          </p:nvSpPr>
          <p:spPr bwMode="auto">
            <a:xfrm>
              <a:off x="7325218" y="48740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46" name="TextBox 45">
              <a:extLst>
                <a:ext uri="{FF2B5EF4-FFF2-40B4-BE49-F238E27FC236}">
                  <a16:creationId xmlns:a16="http://schemas.microsoft.com/office/drawing/2014/main" id="{2E7AF99E-B8B9-3A71-A120-7798C1B1EB50}"/>
                </a:ext>
              </a:extLst>
            </p:cNvPr>
            <p:cNvSpPr txBox="1"/>
            <p:nvPr/>
          </p:nvSpPr>
          <p:spPr bwMode="auto">
            <a:xfrm>
              <a:off x="7713963" y="48740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47" name="TextBox 46">
              <a:extLst>
                <a:ext uri="{FF2B5EF4-FFF2-40B4-BE49-F238E27FC236}">
                  <a16:creationId xmlns:a16="http://schemas.microsoft.com/office/drawing/2014/main" id="{7C854F44-C3D6-3C97-14B5-DA462B0AC876}"/>
                </a:ext>
              </a:extLst>
            </p:cNvPr>
            <p:cNvSpPr txBox="1"/>
            <p:nvPr/>
          </p:nvSpPr>
          <p:spPr bwMode="auto">
            <a:xfrm>
              <a:off x="8112136" y="48740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48" name="TextBox 47">
              <a:extLst>
                <a:ext uri="{FF2B5EF4-FFF2-40B4-BE49-F238E27FC236}">
                  <a16:creationId xmlns:a16="http://schemas.microsoft.com/office/drawing/2014/main" id="{3AF942FB-5456-8513-E62A-044D180CA760}"/>
                </a:ext>
              </a:extLst>
            </p:cNvPr>
            <p:cNvSpPr txBox="1"/>
            <p:nvPr/>
          </p:nvSpPr>
          <p:spPr bwMode="auto">
            <a:xfrm>
              <a:off x="8500881" y="48740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57" name="TextBox 56">
              <a:extLst>
                <a:ext uri="{FF2B5EF4-FFF2-40B4-BE49-F238E27FC236}">
                  <a16:creationId xmlns:a16="http://schemas.microsoft.com/office/drawing/2014/main" id="{6E58B177-7630-B5CE-4254-4EFF7967DA9E}"/>
                </a:ext>
              </a:extLst>
            </p:cNvPr>
            <p:cNvSpPr txBox="1"/>
            <p:nvPr/>
          </p:nvSpPr>
          <p:spPr bwMode="auto">
            <a:xfrm>
              <a:off x="8899054" y="48740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58" name="TextBox 57">
              <a:extLst>
                <a:ext uri="{FF2B5EF4-FFF2-40B4-BE49-F238E27FC236}">
                  <a16:creationId xmlns:a16="http://schemas.microsoft.com/office/drawing/2014/main" id="{2C9DA5B3-9746-BBD7-7A03-A6276BB6A04B}"/>
                </a:ext>
              </a:extLst>
            </p:cNvPr>
            <p:cNvSpPr txBox="1"/>
            <p:nvPr/>
          </p:nvSpPr>
          <p:spPr bwMode="auto">
            <a:xfrm>
              <a:off x="9287799" y="487402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51</a:t>
              </a:r>
            </a:p>
          </p:txBody>
        </p:sp>
      </p:grpSp>
      <p:sp>
        <p:nvSpPr>
          <p:cNvPr id="60" name="Freeform: Shape 59">
            <a:extLst>
              <a:ext uri="{FF2B5EF4-FFF2-40B4-BE49-F238E27FC236}">
                <a16:creationId xmlns:a16="http://schemas.microsoft.com/office/drawing/2014/main" id="{E2EE130A-491F-C374-C576-F853A53D2EDB}"/>
              </a:ext>
            </a:extLst>
          </p:cNvPr>
          <p:cNvSpPr/>
          <p:nvPr/>
        </p:nvSpPr>
        <p:spPr bwMode="auto">
          <a:xfrm>
            <a:off x="2788920" y="1996440"/>
            <a:ext cx="7216140" cy="2849880"/>
          </a:xfrm>
          <a:custGeom>
            <a:avLst/>
            <a:gdLst>
              <a:gd name="connsiteX0" fmla="*/ 0 w 7216140"/>
              <a:gd name="connsiteY0" fmla="*/ 0 h 2865120"/>
              <a:gd name="connsiteX1" fmla="*/ 0 w 7216140"/>
              <a:gd name="connsiteY1" fmla="*/ 2865120 h 2865120"/>
              <a:gd name="connsiteX2" fmla="*/ 7216140 w 7216140"/>
              <a:gd name="connsiteY2" fmla="*/ 2865120 h 2865120"/>
            </a:gdLst>
            <a:ahLst/>
            <a:cxnLst>
              <a:cxn ang="0">
                <a:pos x="connsiteX0" y="connsiteY0"/>
              </a:cxn>
              <a:cxn ang="0">
                <a:pos x="connsiteX1" y="connsiteY1"/>
              </a:cxn>
              <a:cxn ang="0">
                <a:pos x="connsiteX2" y="connsiteY2"/>
              </a:cxn>
            </a:cxnLst>
            <a:rect l="l" t="t" r="r" b="b"/>
            <a:pathLst>
              <a:path w="7216140" h="2865120">
                <a:moveTo>
                  <a:pt x="0" y="0"/>
                </a:moveTo>
                <a:lnTo>
                  <a:pt x="0" y="2865120"/>
                </a:lnTo>
                <a:lnTo>
                  <a:pt x="7216140" y="2865120"/>
                </a:lnTo>
              </a:path>
            </a:pathLst>
          </a:custGeom>
          <a:noFill/>
          <a:ln w="28575">
            <a:solidFill>
              <a:schemeClr val="bg1"/>
            </a:solidFill>
            <a:miter lim="800000"/>
            <a:headEnd/>
            <a:tailEnd/>
          </a:ln>
        </p:spPr>
        <p:txBody>
          <a:bodyPr rtlCol="0" anchor="ctr"/>
          <a:lstStyle/>
          <a:p>
            <a:pPr algn="ctr"/>
            <a:endParaRPr lang="en-US"/>
          </a:p>
        </p:txBody>
      </p:sp>
      <p:grpSp>
        <p:nvGrpSpPr>
          <p:cNvPr id="9220" name="Group 9219">
            <a:extLst>
              <a:ext uri="{FF2B5EF4-FFF2-40B4-BE49-F238E27FC236}">
                <a16:creationId xmlns:a16="http://schemas.microsoft.com/office/drawing/2014/main" id="{3DCB6B27-5AB4-6AC5-E773-7C8228E3896B}"/>
              </a:ext>
            </a:extLst>
          </p:cNvPr>
          <p:cNvGrpSpPr/>
          <p:nvPr/>
        </p:nvGrpSpPr>
        <p:grpSpPr>
          <a:xfrm>
            <a:off x="2697479" y="2007894"/>
            <a:ext cx="91441" cy="2837191"/>
            <a:chOff x="2460289" y="2007894"/>
            <a:chExt cx="784840" cy="2837191"/>
          </a:xfrm>
        </p:grpSpPr>
        <p:cxnSp>
          <p:nvCxnSpPr>
            <p:cNvPr id="62" name="Straight Connector 61">
              <a:extLst>
                <a:ext uri="{FF2B5EF4-FFF2-40B4-BE49-F238E27FC236}">
                  <a16:creationId xmlns:a16="http://schemas.microsoft.com/office/drawing/2014/main" id="{EF5CFC86-A646-D6FD-FC62-A2FD37DD2320}"/>
                </a:ext>
              </a:extLst>
            </p:cNvPr>
            <p:cNvCxnSpPr>
              <a:cxnSpLocks/>
            </p:cNvCxnSpPr>
            <p:nvPr/>
          </p:nvCxnSpPr>
          <p:spPr bwMode="auto">
            <a:xfrm>
              <a:off x="2460289" y="2007894"/>
              <a:ext cx="784840"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8C6B434A-7AC1-8282-EC08-5CAEE2E28369}"/>
                </a:ext>
              </a:extLst>
            </p:cNvPr>
            <p:cNvCxnSpPr>
              <a:cxnSpLocks/>
            </p:cNvCxnSpPr>
            <p:nvPr/>
          </p:nvCxnSpPr>
          <p:spPr bwMode="auto">
            <a:xfrm>
              <a:off x="2460289" y="2717192"/>
              <a:ext cx="784840" cy="0"/>
            </a:xfrm>
            <a:prstGeom prst="line">
              <a:avLst/>
            </a:prstGeom>
            <a:noFill/>
            <a:ln w="28575" cap="flat" cmpd="sng" algn="ctr">
              <a:solidFill>
                <a:schemeClr val="bg1"/>
              </a:solidFill>
              <a:prstDash val="solid"/>
              <a:round/>
              <a:headEnd type="none" w="med" len="med"/>
              <a:tailEnd type="none" w="med" len="med"/>
            </a:ln>
            <a:effectLst/>
          </p:spPr>
        </p:cxnSp>
        <p:cxnSp>
          <p:nvCxnSpPr>
            <p:cNvPr id="9216" name="Straight Connector 9215">
              <a:extLst>
                <a:ext uri="{FF2B5EF4-FFF2-40B4-BE49-F238E27FC236}">
                  <a16:creationId xmlns:a16="http://schemas.microsoft.com/office/drawing/2014/main" id="{887A3133-9728-64B3-9A1A-F6007EFB8846}"/>
                </a:ext>
              </a:extLst>
            </p:cNvPr>
            <p:cNvCxnSpPr>
              <a:cxnSpLocks/>
            </p:cNvCxnSpPr>
            <p:nvPr/>
          </p:nvCxnSpPr>
          <p:spPr bwMode="auto">
            <a:xfrm>
              <a:off x="2460289" y="3426490"/>
              <a:ext cx="784840" cy="0"/>
            </a:xfrm>
            <a:prstGeom prst="line">
              <a:avLst/>
            </a:prstGeom>
            <a:noFill/>
            <a:ln w="28575" cap="flat" cmpd="sng" algn="ctr">
              <a:solidFill>
                <a:schemeClr val="bg1"/>
              </a:solidFill>
              <a:prstDash val="solid"/>
              <a:round/>
              <a:headEnd type="none" w="med" len="med"/>
              <a:tailEnd type="none" w="med" len="med"/>
            </a:ln>
            <a:effectLst/>
          </p:spPr>
        </p:cxnSp>
        <p:cxnSp>
          <p:nvCxnSpPr>
            <p:cNvPr id="9217" name="Straight Connector 9216">
              <a:extLst>
                <a:ext uri="{FF2B5EF4-FFF2-40B4-BE49-F238E27FC236}">
                  <a16:creationId xmlns:a16="http://schemas.microsoft.com/office/drawing/2014/main" id="{4300BB1C-CCB2-CA6F-A114-F78D0D4DC3C3}"/>
                </a:ext>
              </a:extLst>
            </p:cNvPr>
            <p:cNvCxnSpPr>
              <a:cxnSpLocks/>
            </p:cNvCxnSpPr>
            <p:nvPr/>
          </p:nvCxnSpPr>
          <p:spPr bwMode="auto">
            <a:xfrm>
              <a:off x="2460289" y="4135788"/>
              <a:ext cx="784840" cy="0"/>
            </a:xfrm>
            <a:prstGeom prst="line">
              <a:avLst/>
            </a:prstGeom>
            <a:noFill/>
            <a:ln w="28575" cap="flat" cmpd="sng" algn="ctr">
              <a:solidFill>
                <a:schemeClr val="bg1"/>
              </a:solidFill>
              <a:prstDash val="solid"/>
              <a:round/>
              <a:headEnd type="none" w="med" len="med"/>
              <a:tailEnd type="none" w="med" len="med"/>
            </a:ln>
            <a:effectLst/>
          </p:spPr>
        </p:cxnSp>
        <p:cxnSp>
          <p:nvCxnSpPr>
            <p:cNvPr id="9219" name="Straight Connector 9218">
              <a:extLst>
                <a:ext uri="{FF2B5EF4-FFF2-40B4-BE49-F238E27FC236}">
                  <a16:creationId xmlns:a16="http://schemas.microsoft.com/office/drawing/2014/main" id="{CA7AD339-29AB-A9D6-F28E-0493C9806BA7}"/>
                </a:ext>
              </a:extLst>
            </p:cNvPr>
            <p:cNvCxnSpPr>
              <a:cxnSpLocks/>
            </p:cNvCxnSpPr>
            <p:nvPr/>
          </p:nvCxnSpPr>
          <p:spPr bwMode="auto">
            <a:xfrm>
              <a:off x="2460289" y="4845085"/>
              <a:ext cx="7848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41" name="Group 9240">
            <a:extLst>
              <a:ext uri="{FF2B5EF4-FFF2-40B4-BE49-F238E27FC236}">
                <a16:creationId xmlns:a16="http://schemas.microsoft.com/office/drawing/2014/main" id="{76CFA4B8-9DD1-9335-D26D-C5FA329219E8}"/>
              </a:ext>
            </a:extLst>
          </p:cNvPr>
          <p:cNvGrpSpPr/>
          <p:nvPr/>
        </p:nvGrpSpPr>
        <p:grpSpPr>
          <a:xfrm>
            <a:off x="2788922" y="4845085"/>
            <a:ext cx="6720841" cy="108312"/>
            <a:chOff x="2788922" y="4379052"/>
            <a:chExt cx="6720841" cy="726411"/>
          </a:xfrm>
        </p:grpSpPr>
        <p:cxnSp>
          <p:nvCxnSpPr>
            <p:cNvPr id="9223" name="Straight Connector 9222">
              <a:extLst>
                <a:ext uri="{FF2B5EF4-FFF2-40B4-BE49-F238E27FC236}">
                  <a16:creationId xmlns:a16="http://schemas.microsoft.com/office/drawing/2014/main" id="{308A393C-E34A-631F-DBAD-17DE48A41F9F}"/>
                </a:ext>
              </a:extLst>
            </p:cNvPr>
            <p:cNvCxnSpPr>
              <a:cxnSpLocks/>
            </p:cNvCxnSpPr>
            <p:nvPr/>
          </p:nvCxnSpPr>
          <p:spPr bwMode="auto">
            <a:xfrm rot="5400000">
              <a:off x="4010675"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9224" name="Straight Connector 9223">
              <a:extLst>
                <a:ext uri="{FF2B5EF4-FFF2-40B4-BE49-F238E27FC236}">
                  <a16:creationId xmlns:a16="http://schemas.microsoft.com/office/drawing/2014/main" id="{AC1F40B4-3C8C-A972-FAA9-BE9B761B1DEB}"/>
                </a:ext>
              </a:extLst>
            </p:cNvPr>
            <p:cNvCxnSpPr>
              <a:cxnSpLocks/>
            </p:cNvCxnSpPr>
            <p:nvPr/>
          </p:nvCxnSpPr>
          <p:spPr bwMode="auto">
            <a:xfrm rot="5400000">
              <a:off x="3614435"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9225" name="Straight Connector 9224">
              <a:extLst>
                <a:ext uri="{FF2B5EF4-FFF2-40B4-BE49-F238E27FC236}">
                  <a16:creationId xmlns:a16="http://schemas.microsoft.com/office/drawing/2014/main" id="{29718044-8F26-C5EE-7BF8-1EA745B03ECB}"/>
                </a:ext>
              </a:extLst>
            </p:cNvPr>
            <p:cNvCxnSpPr>
              <a:cxnSpLocks/>
            </p:cNvCxnSpPr>
            <p:nvPr/>
          </p:nvCxnSpPr>
          <p:spPr bwMode="auto">
            <a:xfrm rot="5400000">
              <a:off x="3218195"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9226" name="Straight Connector 9225">
              <a:extLst>
                <a:ext uri="{FF2B5EF4-FFF2-40B4-BE49-F238E27FC236}">
                  <a16:creationId xmlns:a16="http://schemas.microsoft.com/office/drawing/2014/main" id="{0118F7D0-BC46-9372-0BBA-4460AC0971D0}"/>
                </a:ext>
              </a:extLst>
            </p:cNvPr>
            <p:cNvCxnSpPr>
              <a:cxnSpLocks/>
            </p:cNvCxnSpPr>
            <p:nvPr/>
          </p:nvCxnSpPr>
          <p:spPr bwMode="auto">
            <a:xfrm rot="5400000">
              <a:off x="2821955"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9227" name="Straight Connector 9226">
              <a:extLst>
                <a:ext uri="{FF2B5EF4-FFF2-40B4-BE49-F238E27FC236}">
                  <a16:creationId xmlns:a16="http://schemas.microsoft.com/office/drawing/2014/main" id="{52B4F185-73B3-B717-2484-E98EA3EF4470}"/>
                </a:ext>
              </a:extLst>
            </p:cNvPr>
            <p:cNvCxnSpPr>
              <a:cxnSpLocks/>
            </p:cNvCxnSpPr>
            <p:nvPr/>
          </p:nvCxnSpPr>
          <p:spPr bwMode="auto">
            <a:xfrm rot="5400000">
              <a:off x="2425716"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9228" name="Straight Connector 9227">
              <a:extLst>
                <a:ext uri="{FF2B5EF4-FFF2-40B4-BE49-F238E27FC236}">
                  <a16:creationId xmlns:a16="http://schemas.microsoft.com/office/drawing/2014/main" id="{BC8B91F4-83A5-7AE9-ECFB-A955153FD3B5}"/>
                </a:ext>
              </a:extLst>
            </p:cNvPr>
            <p:cNvCxnSpPr>
              <a:cxnSpLocks/>
            </p:cNvCxnSpPr>
            <p:nvPr/>
          </p:nvCxnSpPr>
          <p:spPr bwMode="auto">
            <a:xfrm rot="5400000">
              <a:off x="5984257"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9229" name="Straight Connector 9228">
              <a:extLst>
                <a:ext uri="{FF2B5EF4-FFF2-40B4-BE49-F238E27FC236}">
                  <a16:creationId xmlns:a16="http://schemas.microsoft.com/office/drawing/2014/main" id="{14229D8F-4741-F34E-6616-B83B4E462DA8}"/>
                </a:ext>
              </a:extLst>
            </p:cNvPr>
            <p:cNvCxnSpPr>
              <a:cxnSpLocks/>
            </p:cNvCxnSpPr>
            <p:nvPr/>
          </p:nvCxnSpPr>
          <p:spPr bwMode="auto">
            <a:xfrm rot="5400000">
              <a:off x="5588017"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9230" name="Straight Connector 9229">
              <a:extLst>
                <a:ext uri="{FF2B5EF4-FFF2-40B4-BE49-F238E27FC236}">
                  <a16:creationId xmlns:a16="http://schemas.microsoft.com/office/drawing/2014/main" id="{CBCBABE0-4938-690E-4D33-E030A0E9F03E}"/>
                </a:ext>
              </a:extLst>
            </p:cNvPr>
            <p:cNvCxnSpPr>
              <a:cxnSpLocks/>
            </p:cNvCxnSpPr>
            <p:nvPr/>
          </p:nvCxnSpPr>
          <p:spPr bwMode="auto">
            <a:xfrm rot="5400000">
              <a:off x="5191777"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9231" name="Straight Connector 9230">
              <a:extLst>
                <a:ext uri="{FF2B5EF4-FFF2-40B4-BE49-F238E27FC236}">
                  <a16:creationId xmlns:a16="http://schemas.microsoft.com/office/drawing/2014/main" id="{D59D31BB-11E7-A2BE-B115-295A4226F22A}"/>
                </a:ext>
              </a:extLst>
            </p:cNvPr>
            <p:cNvCxnSpPr>
              <a:cxnSpLocks/>
            </p:cNvCxnSpPr>
            <p:nvPr/>
          </p:nvCxnSpPr>
          <p:spPr bwMode="auto">
            <a:xfrm rot="5400000">
              <a:off x="4795537"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9232" name="Straight Connector 9231">
              <a:extLst>
                <a:ext uri="{FF2B5EF4-FFF2-40B4-BE49-F238E27FC236}">
                  <a16:creationId xmlns:a16="http://schemas.microsoft.com/office/drawing/2014/main" id="{76C346A4-B200-8CAF-118F-4813C6CCBE1F}"/>
                </a:ext>
              </a:extLst>
            </p:cNvPr>
            <p:cNvCxnSpPr>
              <a:cxnSpLocks/>
            </p:cNvCxnSpPr>
            <p:nvPr/>
          </p:nvCxnSpPr>
          <p:spPr bwMode="auto">
            <a:xfrm rot="5400000">
              <a:off x="4399298"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9233" name="Straight Connector 9232">
              <a:extLst>
                <a:ext uri="{FF2B5EF4-FFF2-40B4-BE49-F238E27FC236}">
                  <a16:creationId xmlns:a16="http://schemas.microsoft.com/office/drawing/2014/main" id="{B1B5B7B7-C728-6B1E-9DF2-1E1132B651AB}"/>
                </a:ext>
              </a:extLst>
            </p:cNvPr>
            <p:cNvCxnSpPr>
              <a:cxnSpLocks/>
            </p:cNvCxnSpPr>
            <p:nvPr/>
          </p:nvCxnSpPr>
          <p:spPr bwMode="auto">
            <a:xfrm rot="5400000">
              <a:off x="7957837"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9234" name="Straight Connector 9233">
              <a:extLst>
                <a:ext uri="{FF2B5EF4-FFF2-40B4-BE49-F238E27FC236}">
                  <a16:creationId xmlns:a16="http://schemas.microsoft.com/office/drawing/2014/main" id="{57E77A70-03B3-723F-D4B6-90A03ED7060F}"/>
                </a:ext>
              </a:extLst>
            </p:cNvPr>
            <p:cNvCxnSpPr>
              <a:cxnSpLocks/>
            </p:cNvCxnSpPr>
            <p:nvPr/>
          </p:nvCxnSpPr>
          <p:spPr bwMode="auto">
            <a:xfrm rot="5400000">
              <a:off x="7561597"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9235" name="Straight Connector 9234">
              <a:extLst>
                <a:ext uri="{FF2B5EF4-FFF2-40B4-BE49-F238E27FC236}">
                  <a16:creationId xmlns:a16="http://schemas.microsoft.com/office/drawing/2014/main" id="{D1A85643-4EDE-2511-7A46-A2F8D24BA74E}"/>
                </a:ext>
              </a:extLst>
            </p:cNvPr>
            <p:cNvCxnSpPr>
              <a:cxnSpLocks/>
            </p:cNvCxnSpPr>
            <p:nvPr/>
          </p:nvCxnSpPr>
          <p:spPr bwMode="auto">
            <a:xfrm rot="5400000">
              <a:off x="7165357"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9236" name="Straight Connector 9235">
              <a:extLst>
                <a:ext uri="{FF2B5EF4-FFF2-40B4-BE49-F238E27FC236}">
                  <a16:creationId xmlns:a16="http://schemas.microsoft.com/office/drawing/2014/main" id="{66A343BA-EFFB-23E9-F672-7CD97F3359EE}"/>
                </a:ext>
              </a:extLst>
            </p:cNvPr>
            <p:cNvCxnSpPr>
              <a:cxnSpLocks/>
            </p:cNvCxnSpPr>
            <p:nvPr/>
          </p:nvCxnSpPr>
          <p:spPr bwMode="auto">
            <a:xfrm rot="5400000">
              <a:off x="6769117"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9237" name="Straight Connector 9236">
              <a:extLst>
                <a:ext uri="{FF2B5EF4-FFF2-40B4-BE49-F238E27FC236}">
                  <a16:creationId xmlns:a16="http://schemas.microsoft.com/office/drawing/2014/main" id="{F204ADF3-8A18-0E6C-DF85-94D0205772AC}"/>
                </a:ext>
              </a:extLst>
            </p:cNvPr>
            <p:cNvCxnSpPr>
              <a:cxnSpLocks/>
            </p:cNvCxnSpPr>
            <p:nvPr/>
          </p:nvCxnSpPr>
          <p:spPr bwMode="auto">
            <a:xfrm rot="5400000">
              <a:off x="6372878"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9238" name="Straight Connector 9237">
              <a:extLst>
                <a:ext uri="{FF2B5EF4-FFF2-40B4-BE49-F238E27FC236}">
                  <a16:creationId xmlns:a16="http://schemas.microsoft.com/office/drawing/2014/main" id="{D3CB962D-16FE-F5AF-AC2F-729D7554ECD1}"/>
                </a:ext>
              </a:extLst>
            </p:cNvPr>
            <p:cNvCxnSpPr>
              <a:cxnSpLocks/>
            </p:cNvCxnSpPr>
            <p:nvPr/>
          </p:nvCxnSpPr>
          <p:spPr bwMode="auto">
            <a:xfrm rot="5400000">
              <a:off x="9146557"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9239" name="Straight Connector 9238">
              <a:extLst>
                <a:ext uri="{FF2B5EF4-FFF2-40B4-BE49-F238E27FC236}">
                  <a16:creationId xmlns:a16="http://schemas.microsoft.com/office/drawing/2014/main" id="{E7E2445C-C4FB-C467-E80E-D03FC1A5F27E}"/>
                </a:ext>
              </a:extLst>
            </p:cNvPr>
            <p:cNvCxnSpPr>
              <a:cxnSpLocks/>
            </p:cNvCxnSpPr>
            <p:nvPr/>
          </p:nvCxnSpPr>
          <p:spPr bwMode="auto">
            <a:xfrm rot="5400000">
              <a:off x="8750317" y="4742258"/>
              <a:ext cx="726411" cy="0"/>
            </a:xfrm>
            <a:prstGeom prst="line">
              <a:avLst/>
            </a:prstGeom>
            <a:noFill/>
            <a:ln w="28575" cap="flat" cmpd="sng" algn="ctr">
              <a:solidFill>
                <a:schemeClr val="bg1"/>
              </a:solidFill>
              <a:prstDash val="solid"/>
              <a:round/>
              <a:headEnd type="none" w="med" len="med"/>
              <a:tailEnd type="none" w="med" len="med"/>
            </a:ln>
            <a:effectLst/>
          </p:spPr>
        </p:cxnSp>
        <p:cxnSp>
          <p:nvCxnSpPr>
            <p:cNvPr id="9240" name="Straight Connector 9239">
              <a:extLst>
                <a:ext uri="{FF2B5EF4-FFF2-40B4-BE49-F238E27FC236}">
                  <a16:creationId xmlns:a16="http://schemas.microsoft.com/office/drawing/2014/main" id="{4684225F-D3E1-B590-970C-E49E7F1A3D4B}"/>
                </a:ext>
              </a:extLst>
            </p:cNvPr>
            <p:cNvCxnSpPr>
              <a:cxnSpLocks/>
            </p:cNvCxnSpPr>
            <p:nvPr/>
          </p:nvCxnSpPr>
          <p:spPr bwMode="auto">
            <a:xfrm rot="5400000">
              <a:off x="8354077" y="4742258"/>
              <a:ext cx="726411" cy="0"/>
            </a:xfrm>
            <a:prstGeom prst="line">
              <a:avLst/>
            </a:prstGeom>
            <a:noFill/>
            <a:ln w="28575" cap="flat" cmpd="sng" algn="ctr">
              <a:solidFill>
                <a:schemeClr val="bg1"/>
              </a:solidFill>
              <a:prstDash val="solid"/>
              <a:round/>
              <a:headEnd type="none" w="med" len="med"/>
              <a:tailEnd type="none" w="med" len="med"/>
            </a:ln>
            <a:effectLst/>
          </p:spPr>
        </p:cxnSp>
      </p:grpSp>
      <p:cxnSp>
        <p:nvCxnSpPr>
          <p:cNvPr id="9243" name="Straight Connector 9242">
            <a:extLst>
              <a:ext uri="{FF2B5EF4-FFF2-40B4-BE49-F238E27FC236}">
                <a16:creationId xmlns:a16="http://schemas.microsoft.com/office/drawing/2014/main" id="{212DA4EA-EBEB-3CCE-EC4A-50BBFD6FFB36}"/>
              </a:ext>
            </a:extLst>
          </p:cNvPr>
          <p:cNvCxnSpPr/>
          <p:nvPr/>
        </p:nvCxnSpPr>
        <p:spPr bwMode="auto">
          <a:xfrm>
            <a:off x="3581400" y="2103120"/>
            <a:ext cx="0" cy="2741965"/>
          </a:xfrm>
          <a:prstGeom prst="line">
            <a:avLst/>
          </a:prstGeom>
          <a:noFill/>
          <a:ln w="28575" cap="flat" cmpd="sng" algn="ctr">
            <a:solidFill>
              <a:schemeClr val="tx2">
                <a:lumMod val="75000"/>
              </a:schemeClr>
            </a:solidFill>
            <a:prstDash val="sysDash"/>
            <a:round/>
            <a:headEnd type="none" w="med" len="med"/>
            <a:tailEnd type="none" w="med" len="med"/>
          </a:ln>
          <a:effectLst/>
        </p:spPr>
      </p:cxnSp>
      <p:cxnSp>
        <p:nvCxnSpPr>
          <p:cNvPr id="9244" name="Straight Connector 9243">
            <a:extLst>
              <a:ext uri="{FF2B5EF4-FFF2-40B4-BE49-F238E27FC236}">
                <a16:creationId xmlns:a16="http://schemas.microsoft.com/office/drawing/2014/main" id="{04B0F84C-6F0E-7073-1212-7965083613AB}"/>
              </a:ext>
            </a:extLst>
          </p:cNvPr>
          <p:cNvCxnSpPr>
            <a:cxnSpLocks/>
          </p:cNvCxnSpPr>
          <p:nvPr/>
        </p:nvCxnSpPr>
        <p:spPr bwMode="auto">
          <a:xfrm>
            <a:off x="4373881" y="2385060"/>
            <a:ext cx="0" cy="2460025"/>
          </a:xfrm>
          <a:prstGeom prst="line">
            <a:avLst/>
          </a:prstGeom>
          <a:noFill/>
          <a:ln w="28575" cap="flat" cmpd="sng" algn="ctr">
            <a:solidFill>
              <a:schemeClr val="tx2">
                <a:lumMod val="75000"/>
              </a:schemeClr>
            </a:solidFill>
            <a:prstDash val="sysDash"/>
            <a:round/>
            <a:headEnd type="none" w="med" len="med"/>
            <a:tailEnd type="none" w="med" len="med"/>
          </a:ln>
          <a:effectLst/>
        </p:spPr>
      </p:cxnSp>
      <p:cxnSp>
        <p:nvCxnSpPr>
          <p:cNvPr id="9245" name="Straight Connector 9244">
            <a:extLst>
              <a:ext uri="{FF2B5EF4-FFF2-40B4-BE49-F238E27FC236}">
                <a16:creationId xmlns:a16="http://schemas.microsoft.com/office/drawing/2014/main" id="{32EBD7E3-EDD9-A398-F4CD-7A9B112A28EC}"/>
              </a:ext>
            </a:extLst>
          </p:cNvPr>
          <p:cNvCxnSpPr>
            <a:cxnSpLocks/>
          </p:cNvCxnSpPr>
          <p:nvPr/>
        </p:nvCxnSpPr>
        <p:spPr bwMode="auto">
          <a:xfrm>
            <a:off x="5158743" y="2727960"/>
            <a:ext cx="0" cy="2117125"/>
          </a:xfrm>
          <a:prstGeom prst="line">
            <a:avLst/>
          </a:prstGeom>
          <a:noFill/>
          <a:ln w="28575" cap="flat" cmpd="sng" algn="ctr">
            <a:solidFill>
              <a:schemeClr val="tx2">
                <a:lumMod val="75000"/>
              </a:schemeClr>
            </a:solidFill>
            <a:prstDash val="sysDash"/>
            <a:round/>
            <a:headEnd type="none" w="med" len="med"/>
            <a:tailEnd type="none" w="med" len="med"/>
          </a:ln>
          <a:effectLst/>
        </p:spPr>
      </p:cxnSp>
      <p:cxnSp>
        <p:nvCxnSpPr>
          <p:cNvPr id="9248" name="Straight Connector 9247">
            <a:extLst>
              <a:ext uri="{FF2B5EF4-FFF2-40B4-BE49-F238E27FC236}">
                <a16:creationId xmlns:a16="http://schemas.microsoft.com/office/drawing/2014/main" id="{CB5D67C2-D11C-C2B5-7E4F-63CD4A817405}"/>
              </a:ext>
            </a:extLst>
          </p:cNvPr>
          <p:cNvCxnSpPr>
            <a:cxnSpLocks/>
          </p:cNvCxnSpPr>
          <p:nvPr/>
        </p:nvCxnSpPr>
        <p:spPr bwMode="auto">
          <a:xfrm>
            <a:off x="5951223" y="3009900"/>
            <a:ext cx="0" cy="1835185"/>
          </a:xfrm>
          <a:prstGeom prst="line">
            <a:avLst/>
          </a:prstGeom>
          <a:noFill/>
          <a:ln w="28575" cap="flat" cmpd="sng" algn="ctr">
            <a:solidFill>
              <a:schemeClr val="tx2">
                <a:lumMod val="75000"/>
              </a:schemeClr>
            </a:solidFill>
            <a:prstDash val="sysDash"/>
            <a:round/>
            <a:headEnd type="none" w="med" len="med"/>
            <a:tailEnd type="none" w="med" len="med"/>
          </a:ln>
          <a:effectLst/>
        </p:spPr>
      </p:cxnSp>
      <p:cxnSp>
        <p:nvCxnSpPr>
          <p:cNvPr id="9250" name="Straight Connector 9249">
            <a:extLst>
              <a:ext uri="{FF2B5EF4-FFF2-40B4-BE49-F238E27FC236}">
                <a16:creationId xmlns:a16="http://schemas.microsoft.com/office/drawing/2014/main" id="{66DA8888-250E-572A-961D-853B31BA17CA}"/>
              </a:ext>
            </a:extLst>
          </p:cNvPr>
          <p:cNvCxnSpPr>
            <a:cxnSpLocks/>
          </p:cNvCxnSpPr>
          <p:nvPr/>
        </p:nvCxnSpPr>
        <p:spPr bwMode="auto">
          <a:xfrm>
            <a:off x="6743703" y="3230880"/>
            <a:ext cx="0" cy="1614205"/>
          </a:xfrm>
          <a:prstGeom prst="line">
            <a:avLst/>
          </a:prstGeom>
          <a:noFill/>
          <a:ln w="28575" cap="flat" cmpd="sng" algn="ctr">
            <a:solidFill>
              <a:schemeClr val="tx2">
                <a:lumMod val="75000"/>
              </a:schemeClr>
            </a:solidFill>
            <a:prstDash val="sysDash"/>
            <a:round/>
            <a:headEnd type="none" w="med" len="med"/>
            <a:tailEnd type="none" w="med" len="med"/>
          </a:ln>
          <a:effectLst/>
        </p:spPr>
      </p:cxnSp>
      <p:sp>
        <p:nvSpPr>
          <p:cNvPr id="6" name="TextBox 5">
            <a:extLst>
              <a:ext uri="{FF2B5EF4-FFF2-40B4-BE49-F238E27FC236}">
                <a16:creationId xmlns:a16="http://schemas.microsoft.com/office/drawing/2014/main" id="{E204E3D9-502C-2513-8060-4FBB0142926D}"/>
              </a:ext>
            </a:extLst>
          </p:cNvPr>
          <p:cNvSpPr txBox="1"/>
          <p:nvPr/>
        </p:nvSpPr>
        <p:spPr bwMode="auto">
          <a:xfrm>
            <a:off x="6704746" y="4243120"/>
            <a:ext cx="32447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b="0" dirty="0">
                <a:solidFill>
                  <a:schemeClr val="bg1"/>
                </a:solidFill>
                <a:latin typeface="Calibri" panose="020F0502020204030204" pitchFamily="34" charset="0"/>
              </a:rPr>
              <a:t>Median follow-up: 34.2 mo</a:t>
            </a:r>
            <a:endParaRPr lang="en-US" dirty="0">
              <a:solidFill>
                <a:schemeClr val="bg1"/>
              </a:solidFill>
              <a:latin typeface="Calibri" panose="020F0502020204030204" pitchFamily="34" charset="0"/>
            </a:endParaRPr>
          </a:p>
          <a:p>
            <a:pPr algn="l">
              <a:lnSpc>
                <a:spcPct val="100000"/>
              </a:lnSpc>
              <a:spcAft>
                <a:spcPct val="0"/>
              </a:spcAft>
              <a:buClrTx/>
              <a:buFontTx/>
              <a:buNone/>
            </a:pPr>
            <a:r>
              <a:rPr lang="en-US" dirty="0">
                <a:solidFill>
                  <a:schemeClr val="bg1"/>
                </a:solidFill>
                <a:latin typeface="Calibri" panose="020F0502020204030204" pitchFamily="34" charset="0"/>
              </a:rPr>
              <a:t>Prespecified </a:t>
            </a:r>
            <a:r>
              <a:rPr lang="en-US" i="1" dirty="0">
                <a:solidFill>
                  <a:schemeClr val="bg1"/>
                </a:solidFill>
                <a:latin typeface="Calibri" panose="020F0502020204030204" pitchFamily="34" charset="0"/>
              </a:rPr>
              <a:t>P</a:t>
            </a:r>
            <a:r>
              <a:rPr lang="en-US" dirty="0">
                <a:solidFill>
                  <a:schemeClr val="bg1"/>
                </a:solidFill>
                <a:latin typeface="Calibri" panose="020F0502020204030204" pitchFamily="34" charset="0"/>
              </a:rPr>
              <a:t> = .0469</a:t>
            </a:r>
            <a:endParaRPr lang="en-US" b="0" dirty="0">
              <a:solidFill>
                <a:schemeClr val="bg1"/>
              </a:solidFill>
              <a:latin typeface="Calibri" panose="020F0502020204030204" pitchFamily="34" charset="0"/>
            </a:endParaRPr>
          </a:p>
        </p:txBody>
      </p:sp>
      <p:sp>
        <p:nvSpPr>
          <p:cNvPr id="9252" name="TextBox 9251">
            <a:extLst>
              <a:ext uri="{FF2B5EF4-FFF2-40B4-BE49-F238E27FC236}">
                <a16:creationId xmlns:a16="http://schemas.microsoft.com/office/drawing/2014/main" id="{5309CA0C-9701-B6A9-CA52-049BB965F92C}"/>
              </a:ext>
            </a:extLst>
          </p:cNvPr>
          <p:cNvSpPr txBox="1"/>
          <p:nvPr/>
        </p:nvSpPr>
        <p:spPr bwMode="auto">
          <a:xfrm>
            <a:off x="3224711" y="1695760"/>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1"/>
                </a:solidFill>
                <a:latin typeface="Calibri" panose="020F0502020204030204" pitchFamily="34" charset="0"/>
              </a:rPr>
              <a:t>96.8</a:t>
            </a:r>
          </a:p>
        </p:txBody>
      </p:sp>
      <p:sp>
        <p:nvSpPr>
          <p:cNvPr id="9253" name="TextBox 9252">
            <a:extLst>
              <a:ext uri="{FF2B5EF4-FFF2-40B4-BE49-F238E27FC236}">
                <a16:creationId xmlns:a16="http://schemas.microsoft.com/office/drawing/2014/main" id="{4D3017A9-06D7-2769-C432-4CEA68FEF6D7}"/>
              </a:ext>
            </a:extLst>
          </p:cNvPr>
          <p:cNvSpPr txBox="1"/>
          <p:nvPr/>
        </p:nvSpPr>
        <p:spPr bwMode="auto">
          <a:xfrm>
            <a:off x="4107285" y="2014493"/>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1"/>
                </a:solidFill>
                <a:latin typeface="Calibri" panose="020F0502020204030204" pitchFamily="34" charset="0"/>
              </a:rPr>
              <a:t>87.0</a:t>
            </a:r>
          </a:p>
        </p:txBody>
      </p:sp>
      <p:sp>
        <p:nvSpPr>
          <p:cNvPr id="9254" name="TextBox 9253">
            <a:extLst>
              <a:ext uri="{FF2B5EF4-FFF2-40B4-BE49-F238E27FC236}">
                <a16:creationId xmlns:a16="http://schemas.microsoft.com/office/drawing/2014/main" id="{7E6FC40E-4891-566D-E56C-D09E0C85E58E}"/>
              </a:ext>
            </a:extLst>
          </p:cNvPr>
          <p:cNvSpPr txBox="1"/>
          <p:nvPr/>
        </p:nvSpPr>
        <p:spPr bwMode="auto">
          <a:xfrm>
            <a:off x="4899766" y="2349773"/>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1"/>
                </a:solidFill>
                <a:latin typeface="Calibri" panose="020F0502020204030204" pitchFamily="34" charset="0"/>
              </a:rPr>
              <a:t>74.3</a:t>
            </a:r>
          </a:p>
        </p:txBody>
      </p:sp>
      <p:sp>
        <p:nvSpPr>
          <p:cNvPr id="9255" name="TextBox 9254">
            <a:extLst>
              <a:ext uri="{FF2B5EF4-FFF2-40B4-BE49-F238E27FC236}">
                <a16:creationId xmlns:a16="http://schemas.microsoft.com/office/drawing/2014/main" id="{FB41FCAE-4097-9032-3ABE-851FDA1390AD}"/>
              </a:ext>
            </a:extLst>
          </p:cNvPr>
          <p:cNvSpPr txBox="1"/>
          <p:nvPr/>
        </p:nvSpPr>
        <p:spPr bwMode="auto">
          <a:xfrm>
            <a:off x="5692247" y="2605850"/>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1"/>
                </a:solidFill>
                <a:latin typeface="Calibri" panose="020F0502020204030204" pitchFamily="34" charset="0"/>
              </a:rPr>
              <a:t>65.8</a:t>
            </a:r>
          </a:p>
        </p:txBody>
      </p:sp>
      <p:sp>
        <p:nvSpPr>
          <p:cNvPr id="9256" name="TextBox 9255">
            <a:extLst>
              <a:ext uri="{FF2B5EF4-FFF2-40B4-BE49-F238E27FC236}">
                <a16:creationId xmlns:a16="http://schemas.microsoft.com/office/drawing/2014/main" id="{86FBA5BD-D022-F3AA-6CEE-8342D4A0C726}"/>
              </a:ext>
            </a:extLst>
          </p:cNvPr>
          <p:cNvSpPr txBox="1"/>
          <p:nvPr/>
        </p:nvSpPr>
        <p:spPr bwMode="auto">
          <a:xfrm>
            <a:off x="6494651" y="2856857"/>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1"/>
                </a:solidFill>
                <a:latin typeface="Calibri" panose="020F0502020204030204" pitchFamily="34" charset="0"/>
              </a:rPr>
              <a:t>56.5</a:t>
            </a:r>
          </a:p>
        </p:txBody>
      </p:sp>
      <p:sp>
        <p:nvSpPr>
          <p:cNvPr id="9257" name="TextBox 9256">
            <a:extLst>
              <a:ext uri="{FF2B5EF4-FFF2-40B4-BE49-F238E27FC236}">
                <a16:creationId xmlns:a16="http://schemas.microsoft.com/office/drawing/2014/main" id="{7CEFEAF3-24EE-8A0C-ED44-819D9053721B}"/>
              </a:ext>
            </a:extLst>
          </p:cNvPr>
          <p:cNvSpPr txBox="1"/>
          <p:nvPr/>
        </p:nvSpPr>
        <p:spPr bwMode="auto">
          <a:xfrm>
            <a:off x="6180286" y="3466267"/>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3"/>
                </a:solidFill>
                <a:latin typeface="Calibri" panose="020F0502020204030204" pitchFamily="34" charset="0"/>
              </a:rPr>
              <a:t>46.3</a:t>
            </a:r>
          </a:p>
        </p:txBody>
      </p:sp>
      <p:sp>
        <p:nvSpPr>
          <p:cNvPr id="9258" name="TextBox 9257">
            <a:extLst>
              <a:ext uri="{FF2B5EF4-FFF2-40B4-BE49-F238E27FC236}">
                <a16:creationId xmlns:a16="http://schemas.microsoft.com/office/drawing/2014/main" id="{A46FEC3D-13E3-2748-DEE1-2D34A1F1AEE6}"/>
              </a:ext>
            </a:extLst>
          </p:cNvPr>
          <p:cNvSpPr txBox="1"/>
          <p:nvPr/>
        </p:nvSpPr>
        <p:spPr bwMode="auto">
          <a:xfrm>
            <a:off x="5393928" y="3137779"/>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3"/>
                </a:solidFill>
                <a:latin typeface="Calibri" panose="020F0502020204030204" pitchFamily="34" charset="0"/>
              </a:rPr>
              <a:t>56.3</a:t>
            </a:r>
          </a:p>
        </p:txBody>
      </p:sp>
      <p:sp>
        <p:nvSpPr>
          <p:cNvPr id="9259" name="TextBox 9258">
            <a:extLst>
              <a:ext uri="{FF2B5EF4-FFF2-40B4-BE49-F238E27FC236}">
                <a16:creationId xmlns:a16="http://schemas.microsoft.com/office/drawing/2014/main" id="{84043EFA-33CF-76ED-D16B-658076DEC88A}"/>
              </a:ext>
            </a:extLst>
          </p:cNvPr>
          <p:cNvSpPr txBox="1"/>
          <p:nvPr/>
        </p:nvSpPr>
        <p:spPr bwMode="auto">
          <a:xfrm>
            <a:off x="4563435" y="2877534"/>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3"/>
                </a:solidFill>
                <a:latin typeface="Calibri" panose="020F0502020204030204" pitchFamily="34" charset="0"/>
              </a:rPr>
              <a:t>67.2</a:t>
            </a:r>
          </a:p>
        </p:txBody>
      </p:sp>
      <p:sp>
        <p:nvSpPr>
          <p:cNvPr id="9260" name="TextBox 9259">
            <a:extLst>
              <a:ext uri="{FF2B5EF4-FFF2-40B4-BE49-F238E27FC236}">
                <a16:creationId xmlns:a16="http://schemas.microsoft.com/office/drawing/2014/main" id="{2A6D35C1-2DFD-F826-BFB8-81C6B2E9AF92}"/>
              </a:ext>
            </a:extLst>
          </p:cNvPr>
          <p:cNvSpPr txBox="1"/>
          <p:nvPr/>
        </p:nvSpPr>
        <p:spPr bwMode="auto">
          <a:xfrm>
            <a:off x="3777243" y="2566416"/>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3"/>
                </a:solidFill>
                <a:latin typeface="Calibri" panose="020F0502020204030204" pitchFamily="34" charset="0"/>
              </a:rPr>
              <a:t>76.7</a:t>
            </a:r>
          </a:p>
        </p:txBody>
      </p:sp>
      <p:sp>
        <p:nvSpPr>
          <p:cNvPr id="9261" name="TextBox 9260">
            <a:extLst>
              <a:ext uri="{FF2B5EF4-FFF2-40B4-BE49-F238E27FC236}">
                <a16:creationId xmlns:a16="http://schemas.microsoft.com/office/drawing/2014/main" id="{B6AA69A0-9B6A-7E22-5D8E-AB7914A60548}"/>
              </a:ext>
            </a:extLst>
          </p:cNvPr>
          <p:cNvSpPr txBox="1"/>
          <p:nvPr/>
        </p:nvSpPr>
        <p:spPr bwMode="auto">
          <a:xfrm>
            <a:off x="3035232" y="2197084"/>
            <a:ext cx="5966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accent3"/>
                </a:solidFill>
                <a:latin typeface="Calibri" panose="020F0502020204030204" pitchFamily="34" charset="0"/>
              </a:rPr>
              <a:t>90.1</a:t>
            </a:r>
          </a:p>
        </p:txBody>
      </p:sp>
      <p:sp>
        <p:nvSpPr>
          <p:cNvPr id="9262" name="Freeform: Shape 9261">
            <a:extLst>
              <a:ext uri="{FF2B5EF4-FFF2-40B4-BE49-F238E27FC236}">
                <a16:creationId xmlns:a16="http://schemas.microsoft.com/office/drawing/2014/main" id="{84B9CF25-8315-4CE3-1343-5E136A375AD4}"/>
              </a:ext>
            </a:extLst>
          </p:cNvPr>
          <p:cNvSpPr/>
          <p:nvPr/>
        </p:nvSpPr>
        <p:spPr bwMode="auto">
          <a:xfrm>
            <a:off x="2819400" y="1995488"/>
            <a:ext cx="7129463" cy="2405062"/>
          </a:xfrm>
          <a:custGeom>
            <a:avLst/>
            <a:gdLst>
              <a:gd name="connsiteX0" fmla="*/ 7129463 w 7129463"/>
              <a:gd name="connsiteY0" fmla="*/ 2405062 h 2405062"/>
              <a:gd name="connsiteX1" fmla="*/ 6577013 w 7129463"/>
              <a:gd name="connsiteY1" fmla="*/ 2405062 h 2405062"/>
              <a:gd name="connsiteX2" fmla="*/ 6577013 w 7129463"/>
              <a:gd name="connsiteY2" fmla="*/ 1995487 h 2405062"/>
              <a:gd name="connsiteX3" fmla="*/ 5781675 w 7129463"/>
              <a:gd name="connsiteY3" fmla="*/ 1995487 h 2405062"/>
              <a:gd name="connsiteX4" fmla="*/ 5781675 w 7129463"/>
              <a:gd name="connsiteY4" fmla="*/ 1809750 h 2405062"/>
              <a:gd name="connsiteX5" fmla="*/ 5372100 w 7129463"/>
              <a:gd name="connsiteY5" fmla="*/ 1809750 h 2405062"/>
              <a:gd name="connsiteX6" fmla="*/ 5372100 w 7129463"/>
              <a:gd name="connsiteY6" fmla="*/ 1709737 h 2405062"/>
              <a:gd name="connsiteX7" fmla="*/ 5095875 w 7129463"/>
              <a:gd name="connsiteY7" fmla="*/ 1709737 h 2405062"/>
              <a:gd name="connsiteX8" fmla="*/ 5095875 w 7129463"/>
              <a:gd name="connsiteY8" fmla="*/ 1666875 h 2405062"/>
              <a:gd name="connsiteX9" fmla="*/ 4719638 w 7129463"/>
              <a:gd name="connsiteY9" fmla="*/ 1666875 h 2405062"/>
              <a:gd name="connsiteX10" fmla="*/ 4719638 w 7129463"/>
              <a:gd name="connsiteY10" fmla="*/ 1633537 h 2405062"/>
              <a:gd name="connsiteX11" fmla="*/ 4533900 w 7129463"/>
              <a:gd name="connsiteY11" fmla="*/ 1633537 h 2405062"/>
              <a:gd name="connsiteX12" fmla="*/ 4533900 w 7129463"/>
              <a:gd name="connsiteY12" fmla="*/ 1590675 h 2405062"/>
              <a:gd name="connsiteX13" fmla="*/ 4205288 w 7129463"/>
              <a:gd name="connsiteY13" fmla="*/ 1590675 h 2405062"/>
              <a:gd name="connsiteX14" fmla="*/ 4205288 w 7129463"/>
              <a:gd name="connsiteY14" fmla="*/ 1557337 h 2405062"/>
              <a:gd name="connsiteX15" fmla="*/ 4095750 w 7129463"/>
              <a:gd name="connsiteY15" fmla="*/ 1557337 h 2405062"/>
              <a:gd name="connsiteX16" fmla="*/ 4095750 w 7129463"/>
              <a:gd name="connsiteY16" fmla="*/ 1524000 h 2405062"/>
              <a:gd name="connsiteX17" fmla="*/ 3867150 w 7129463"/>
              <a:gd name="connsiteY17" fmla="*/ 1524000 h 2405062"/>
              <a:gd name="connsiteX18" fmla="*/ 3867150 w 7129463"/>
              <a:gd name="connsiteY18" fmla="*/ 1471612 h 2405062"/>
              <a:gd name="connsiteX19" fmla="*/ 3695700 w 7129463"/>
              <a:gd name="connsiteY19" fmla="*/ 1471612 h 2405062"/>
              <a:gd name="connsiteX20" fmla="*/ 3695700 w 7129463"/>
              <a:gd name="connsiteY20" fmla="*/ 1433512 h 2405062"/>
              <a:gd name="connsiteX21" fmla="*/ 3538538 w 7129463"/>
              <a:gd name="connsiteY21" fmla="*/ 1433512 h 2405062"/>
              <a:gd name="connsiteX22" fmla="*/ 3538538 w 7129463"/>
              <a:gd name="connsiteY22" fmla="*/ 1376362 h 2405062"/>
              <a:gd name="connsiteX23" fmla="*/ 3471863 w 7129463"/>
              <a:gd name="connsiteY23" fmla="*/ 1376362 h 2405062"/>
              <a:gd name="connsiteX24" fmla="*/ 3471863 w 7129463"/>
              <a:gd name="connsiteY24" fmla="*/ 1347787 h 2405062"/>
              <a:gd name="connsiteX25" fmla="*/ 3195638 w 7129463"/>
              <a:gd name="connsiteY25" fmla="*/ 1347787 h 2405062"/>
              <a:gd name="connsiteX26" fmla="*/ 3195638 w 7129463"/>
              <a:gd name="connsiteY26" fmla="*/ 1266825 h 2405062"/>
              <a:gd name="connsiteX27" fmla="*/ 3162300 w 7129463"/>
              <a:gd name="connsiteY27" fmla="*/ 1266825 h 2405062"/>
              <a:gd name="connsiteX28" fmla="*/ 3162300 w 7129463"/>
              <a:gd name="connsiteY28" fmla="*/ 1233487 h 2405062"/>
              <a:gd name="connsiteX29" fmla="*/ 3086100 w 7129463"/>
              <a:gd name="connsiteY29" fmla="*/ 1233487 h 2405062"/>
              <a:gd name="connsiteX30" fmla="*/ 3086100 w 7129463"/>
              <a:gd name="connsiteY30" fmla="*/ 1195387 h 2405062"/>
              <a:gd name="connsiteX31" fmla="*/ 3000375 w 7129463"/>
              <a:gd name="connsiteY31" fmla="*/ 1195387 h 2405062"/>
              <a:gd name="connsiteX32" fmla="*/ 3000375 w 7129463"/>
              <a:gd name="connsiteY32" fmla="*/ 1166812 h 2405062"/>
              <a:gd name="connsiteX33" fmla="*/ 2952750 w 7129463"/>
              <a:gd name="connsiteY33" fmla="*/ 1166812 h 2405062"/>
              <a:gd name="connsiteX34" fmla="*/ 2952750 w 7129463"/>
              <a:gd name="connsiteY34" fmla="*/ 1147762 h 2405062"/>
              <a:gd name="connsiteX35" fmla="*/ 2895600 w 7129463"/>
              <a:gd name="connsiteY35" fmla="*/ 1147762 h 2405062"/>
              <a:gd name="connsiteX36" fmla="*/ 2895600 w 7129463"/>
              <a:gd name="connsiteY36" fmla="*/ 1100137 h 2405062"/>
              <a:gd name="connsiteX37" fmla="*/ 2805113 w 7129463"/>
              <a:gd name="connsiteY37" fmla="*/ 1100137 h 2405062"/>
              <a:gd name="connsiteX38" fmla="*/ 2805113 w 7129463"/>
              <a:gd name="connsiteY38" fmla="*/ 1076325 h 2405062"/>
              <a:gd name="connsiteX39" fmla="*/ 2786063 w 7129463"/>
              <a:gd name="connsiteY39" fmla="*/ 1076325 h 2405062"/>
              <a:gd name="connsiteX40" fmla="*/ 2786063 w 7129463"/>
              <a:gd name="connsiteY40" fmla="*/ 1047750 h 2405062"/>
              <a:gd name="connsiteX41" fmla="*/ 2767013 w 7129463"/>
              <a:gd name="connsiteY41" fmla="*/ 1047750 h 2405062"/>
              <a:gd name="connsiteX42" fmla="*/ 2767013 w 7129463"/>
              <a:gd name="connsiteY42" fmla="*/ 1028700 h 2405062"/>
              <a:gd name="connsiteX43" fmla="*/ 2695575 w 7129463"/>
              <a:gd name="connsiteY43" fmla="*/ 1028700 h 2405062"/>
              <a:gd name="connsiteX44" fmla="*/ 2695575 w 7129463"/>
              <a:gd name="connsiteY44" fmla="*/ 1004887 h 2405062"/>
              <a:gd name="connsiteX45" fmla="*/ 2657475 w 7129463"/>
              <a:gd name="connsiteY45" fmla="*/ 1004887 h 2405062"/>
              <a:gd name="connsiteX46" fmla="*/ 2657475 w 7129463"/>
              <a:gd name="connsiteY46" fmla="*/ 976312 h 2405062"/>
              <a:gd name="connsiteX47" fmla="*/ 2543175 w 7129463"/>
              <a:gd name="connsiteY47" fmla="*/ 976312 h 2405062"/>
              <a:gd name="connsiteX48" fmla="*/ 2543175 w 7129463"/>
              <a:gd name="connsiteY48" fmla="*/ 933450 h 2405062"/>
              <a:gd name="connsiteX49" fmla="*/ 2200275 w 7129463"/>
              <a:gd name="connsiteY49" fmla="*/ 933450 h 2405062"/>
              <a:gd name="connsiteX50" fmla="*/ 2200275 w 7129463"/>
              <a:gd name="connsiteY50" fmla="*/ 900112 h 2405062"/>
              <a:gd name="connsiteX51" fmla="*/ 2166938 w 7129463"/>
              <a:gd name="connsiteY51" fmla="*/ 900112 h 2405062"/>
              <a:gd name="connsiteX52" fmla="*/ 2166938 w 7129463"/>
              <a:gd name="connsiteY52" fmla="*/ 871537 h 2405062"/>
              <a:gd name="connsiteX53" fmla="*/ 2128838 w 7129463"/>
              <a:gd name="connsiteY53" fmla="*/ 871537 h 2405062"/>
              <a:gd name="connsiteX54" fmla="*/ 2128838 w 7129463"/>
              <a:gd name="connsiteY54" fmla="*/ 842962 h 2405062"/>
              <a:gd name="connsiteX55" fmla="*/ 1957388 w 7129463"/>
              <a:gd name="connsiteY55" fmla="*/ 842962 h 2405062"/>
              <a:gd name="connsiteX56" fmla="*/ 1957388 w 7129463"/>
              <a:gd name="connsiteY56" fmla="*/ 814387 h 2405062"/>
              <a:gd name="connsiteX57" fmla="*/ 1924050 w 7129463"/>
              <a:gd name="connsiteY57" fmla="*/ 814387 h 2405062"/>
              <a:gd name="connsiteX58" fmla="*/ 1924050 w 7129463"/>
              <a:gd name="connsiteY58" fmla="*/ 795337 h 2405062"/>
              <a:gd name="connsiteX59" fmla="*/ 1885950 w 7129463"/>
              <a:gd name="connsiteY59" fmla="*/ 795337 h 2405062"/>
              <a:gd name="connsiteX60" fmla="*/ 1885950 w 7129463"/>
              <a:gd name="connsiteY60" fmla="*/ 781050 h 2405062"/>
              <a:gd name="connsiteX61" fmla="*/ 1838325 w 7129463"/>
              <a:gd name="connsiteY61" fmla="*/ 781050 h 2405062"/>
              <a:gd name="connsiteX62" fmla="*/ 1838325 w 7129463"/>
              <a:gd name="connsiteY62" fmla="*/ 762000 h 2405062"/>
              <a:gd name="connsiteX63" fmla="*/ 1785938 w 7129463"/>
              <a:gd name="connsiteY63" fmla="*/ 762000 h 2405062"/>
              <a:gd name="connsiteX64" fmla="*/ 1771650 w 7129463"/>
              <a:gd name="connsiteY64" fmla="*/ 747712 h 2405062"/>
              <a:gd name="connsiteX65" fmla="*/ 1771650 w 7129463"/>
              <a:gd name="connsiteY65" fmla="*/ 719137 h 2405062"/>
              <a:gd name="connsiteX66" fmla="*/ 1728788 w 7129463"/>
              <a:gd name="connsiteY66" fmla="*/ 719137 h 2405062"/>
              <a:gd name="connsiteX67" fmla="*/ 1728788 w 7129463"/>
              <a:gd name="connsiteY67" fmla="*/ 700087 h 2405062"/>
              <a:gd name="connsiteX68" fmla="*/ 1685925 w 7129463"/>
              <a:gd name="connsiteY68" fmla="*/ 700087 h 2405062"/>
              <a:gd name="connsiteX69" fmla="*/ 1685925 w 7129463"/>
              <a:gd name="connsiteY69" fmla="*/ 681037 h 2405062"/>
              <a:gd name="connsiteX70" fmla="*/ 1524000 w 7129463"/>
              <a:gd name="connsiteY70" fmla="*/ 681037 h 2405062"/>
              <a:gd name="connsiteX71" fmla="*/ 1524000 w 7129463"/>
              <a:gd name="connsiteY71" fmla="*/ 647700 h 2405062"/>
              <a:gd name="connsiteX72" fmla="*/ 1457325 w 7129463"/>
              <a:gd name="connsiteY72" fmla="*/ 647700 h 2405062"/>
              <a:gd name="connsiteX73" fmla="*/ 1457325 w 7129463"/>
              <a:gd name="connsiteY73" fmla="*/ 590550 h 2405062"/>
              <a:gd name="connsiteX74" fmla="*/ 1352550 w 7129463"/>
              <a:gd name="connsiteY74" fmla="*/ 590550 h 2405062"/>
              <a:gd name="connsiteX75" fmla="*/ 1352550 w 7129463"/>
              <a:gd name="connsiteY75" fmla="*/ 590550 h 2405062"/>
              <a:gd name="connsiteX76" fmla="*/ 1352550 w 7129463"/>
              <a:gd name="connsiteY76" fmla="*/ 566737 h 2405062"/>
              <a:gd name="connsiteX77" fmla="*/ 1214438 w 7129463"/>
              <a:gd name="connsiteY77" fmla="*/ 566737 h 2405062"/>
              <a:gd name="connsiteX78" fmla="*/ 1214438 w 7129463"/>
              <a:gd name="connsiteY78" fmla="*/ 557212 h 2405062"/>
              <a:gd name="connsiteX79" fmla="*/ 1195388 w 7129463"/>
              <a:gd name="connsiteY79" fmla="*/ 557212 h 2405062"/>
              <a:gd name="connsiteX80" fmla="*/ 1195388 w 7129463"/>
              <a:gd name="connsiteY80" fmla="*/ 523875 h 2405062"/>
              <a:gd name="connsiteX81" fmla="*/ 1157288 w 7129463"/>
              <a:gd name="connsiteY81" fmla="*/ 523875 h 2405062"/>
              <a:gd name="connsiteX82" fmla="*/ 1157288 w 7129463"/>
              <a:gd name="connsiteY82" fmla="*/ 490537 h 2405062"/>
              <a:gd name="connsiteX83" fmla="*/ 1090613 w 7129463"/>
              <a:gd name="connsiteY83" fmla="*/ 490537 h 2405062"/>
              <a:gd name="connsiteX84" fmla="*/ 1090613 w 7129463"/>
              <a:gd name="connsiteY84" fmla="*/ 471487 h 2405062"/>
              <a:gd name="connsiteX85" fmla="*/ 976313 w 7129463"/>
              <a:gd name="connsiteY85" fmla="*/ 471487 h 2405062"/>
              <a:gd name="connsiteX86" fmla="*/ 976313 w 7129463"/>
              <a:gd name="connsiteY86" fmla="*/ 442912 h 2405062"/>
              <a:gd name="connsiteX87" fmla="*/ 957263 w 7129463"/>
              <a:gd name="connsiteY87" fmla="*/ 442912 h 2405062"/>
              <a:gd name="connsiteX88" fmla="*/ 957263 w 7129463"/>
              <a:gd name="connsiteY88" fmla="*/ 428625 h 2405062"/>
              <a:gd name="connsiteX89" fmla="*/ 947738 w 7129463"/>
              <a:gd name="connsiteY89" fmla="*/ 428625 h 2405062"/>
              <a:gd name="connsiteX90" fmla="*/ 947738 w 7129463"/>
              <a:gd name="connsiteY90" fmla="*/ 400050 h 2405062"/>
              <a:gd name="connsiteX91" fmla="*/ 914400 w 7129463"/>
              <a:gd name="connsiteY91" fmla="*/ 400050 h 2405062"/>
              <a:gd name="connsiteX92" fmla="*/ 914400 w 7129463"/>
              <a:gd name="connsiteY92" fmla="*/ 381000 h 2405062"/>
              <a:gd name="connsiteX93" fmla="*/ 842963 w 7129463"/>
              <a:gd name="connsiteY93" fmla="*/ 381000 h 2405062"/>
              <a:gd name="connsiteX94" fmla="*/ 842963 w 7129463"/>
              <a:gd name="connsiteY94" fmla="*/ 338137 h 2405062"/>
              <a:gd name="connsiteX95" fmla="*/ 828675 w 7129463"/>
              <a:gd name="connsiteY95" fmla="*/ 338137 h 2405062"/>
              <a:gd name="connsiteX96" fmla="*/ 828675 w 7129463"/>
              <a:gd name="connsiteY96" fmla="*/ 304800 h 2405062"/>
              <a:gd name="connsiteX97" fmla="*/ 809625 w 7129463"/>
              <a:gd name="connsiteY97" fmla="*/ 304800 h 2405062"/>
              <a:gd name="connsiteX98" fmla="*/ 809625 w 7129463"/>
              <a:gd name="connsiteY98" fmla="*/ 285750 h 2405062"/>
              <a:gd name="connsiteX99" fmla="*/ 771525 w 7129463"/>
              <a:gd name="connsiteY99" fmla="*/ 285750 h 2405062"/>
              <a:gd name="connsiteX100" fmla="*/ 771525 w 7129463"/>
              <a:gd name="connsiteY100" fmla="*/ 242887 h 2405062"/>
              <a:gd name="connsiteX101" fmla="*/ 700088 w 7129463"/>
              <a:gd name="connsiteY101" fmla="*/ 242887 h 2405062"/>
              <a:gd name="connsiteX102" fmla="*/ 700088 w 7129463"/>
              <a:gd name="connsiteY102" fmla="*/ 233362 h 2405062"/>
              <a:gd name="connsiteX103" fmla="*/ 671513 w 7129463"/>
              <a:gd name="connsiteY103" fmla="*/ 233362 h 2405062"/>
              <a:gd name="connsiteX104" fmla="*/ 671513 w 7129463"/>
              <a:gd name="connsiteY104" fmla="*/ 214312 h 2405062"/>
              <a:gd name="connsiteX105" fmla="*/ 552450 w 7129463"/>
              <a:gd name="connsiteY105" fmla="*/ 214312 h 2405062"/>
              <a:gd name="connsiteX106" fmla="*/ 552450 w 7129463"/>
              <a:gd name="connsiteY106" fmla="*/ 200025 h 2405062"/>
              <a:gd name="connsiteX107" fmla="*/ 500063 w 7129463"/>
              <a:gd name="connsiteY107" fmla="*/ 200025 h 2405062"/>
              <a:gd name="connsiteX108" fmla="*/ 500063 w 7129463"/>
              <a:gd name="connsiteY108" fmla="*/ 185737 h 2405062"/>
              <a:gd name="connsiteX109" fmla="*/ 452438 w 7129463"/>
              <a:gd name="connsiteY109" fmla="*/ 185737 h 2405062"/>
              <a:gd name="connsiteX110" fmla="*/ 452438 w 7129463"/>
              <a:gd name="connsiteY110" fmla="*/ 161925 h 2405062"/>
              <a:gd name="connsiteX111" fmla="*/ 419100 w 7129463"/>
              <a:gd name="connsiteY111" fmla="*/ 161925 h 2405062"/>
              <a:gd name="connsiteX112" fmla="*/ 419100 w 7129463"/>
              <a:gd name="connsiteY112" fmla="*/ 138112 h 2405062"/>
              <a:gd name="connsiteX113" fmla="*/ 357188 w 7129463"/>
              <a:gd name="connsiteY113" fmla="*/ 138112 h 2405062"/>
              <a:gd name="connsiteX114" fmla="*/ 357188 w 7129463"/>
              <a:gd name="connsiteY114" fmla="*/ 114300 h 2405062"/>
              <a:gd name="connsiteX115" fmla="*/ 338138 w 7129463"/>
              <a:gd name="connsiteY115" fmla="*/ 114300 h 2405062"/>
              <a:gd name="connsiteX116" fmla="*/ 338138 w 7129463"/>
              <a:gd name="connsiteY116" fmla="*/ 80962 h 2405062"/>
              <a:gd name="connsiteX117" fmla="*/ 280988 w 7129463"/>
              <a:gd name="connsiteY117" fmla="*/ 80962 h 2405062"/>
              <a:gd name="connsiteX118" fmla="*/ 280988 w 7129463"/>
              <a:gd name="connsiteY118" fmla="*/ 66675 h 2405062"/>
              <a:gd name="connsiteX119" fmla="*/ 200025 w 7129463"/>
              <a:gd name="connsiteY119" fmla="*/ 66675 h 2405062"/>
              <a:gd name="connsiteX120" fmla="*/ 200025 w 7129463"/>
              <a:gd name="connsiteY120" fmla="*/ 52387 h 2405062"/>
              <a:gd name="connsiteX121" fmla="*/ 133350 w 7129463"/>
              <a:gd name="connsiteY121" fmla="*/ 52387 h 2405062"/>
              <a:gd name="connsiteX122" fmla="*/ 133350 w 7129463"/>
              <a:gd name="connsiteY122" fmla="*/ 23812 h 2405062"/>
              <a:gd name="connsiteX123" fmla="*/ 0 w 7129463"/>
              <a:gd name="connsiteY123" fmla="*/ 23812 h 2405062"/>
              <a:gd name="connsiteX124" fmla="*/ 0 w 7129463"/>
              <a:gd name="connsiteY124" fmla="*/ 0 h 2405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7129463" h="2405062">
                <a:moveTo>
                  <a:pt x="7129463" y="2405062"/>
                </a:moveTo>
                <a:lnTo>
                  <a:pt x="6577013" y="2405062"/>
                </a:lnTo>
                <a:lnTo>
                  <a:pt x="6577013" y="1995487"/>
                </a:lnTo>
                <a:lnTo>
                  <a:pt x="5781675" y="1995487"/>
                </a:lnTo>
                <a:lnTo>
                  <a:pt x="5781675" y="1809750"/>
                </a:lnTo>
                <a:lnTo>
                  <a:pt x="5372100" y="1809750"/>
                </a:lnTo>
                <a:lnTo>
                  <a:pt x="5372100" y="1709737"/>
                </a:lnTo>
                <a:lnTo>
                  <a:pt x="5095875" y="1709737"/>
                </a:lnTo>
                <a:lnTo>
                  <a:pt x="5095875" y="1666875"/>
                </a:lnTo>
                <a:lnTo>
                  <a:pt x="4719638" y="1666875"/>
                </a:lnTo>
                <a:lnTo>
                  <a:pt x="4719638" y="1633537"/>
                </a:lnTo>
                <a:lnTo>
                  <a:pt x="4533900" y="1633537"/>
                </a:lnTo>
                <a:lnTo>
                  <a:pt x="4533900" y="1590675"/>
                </a:lnTo>
                <a:lnTo>
                  <a:pt x="4205288" y="1590675"/>
                </a:lnTo>
                <a:lnTo>
                  <a:pt x="4205288" y="1557337"/>
                </a:lnTo>
                <a:lnTo>
                  <a:pt x="4095750" y="1557337"/>
                </a:lnTo>
                <a:lnTo>
                  <a:pt x="4095750" y="1524000"/>
                </a:lnTo>
                <a:lnTo>
                  <a:pt x="3867150" y="1524000"/>
                </a:lnTo>
                <a:lnTo>
                  <a:pt x="3867150" y="1471612"/>
                </a:lnTo>
                <a:lnTo>
                  <a:pt x="3695700" y="1471612"/>
                </a:lnTo>
                <a:lnTo>
                  <a:pt x="3695700" y="1433512"/>
                </a:lnTo>
                <a:lnTo>
                  <a:pt x="3538538" y="1433512"/>
                </a:lnTo>
                <a:lnTo>
                  <a:pt x="3538538" y="1376362"/>
                </a:lnTo>
                <a:lnTo>
                  <a:pt x="3471863" y="1376362"/>
                </a:lnTo>
                <a:lnTo>
                  <a:pt x="3471863" y="1347787"/>
                </a:lnTo>
                <a:lnTo>
                  <a:pt x="3195638" y="1347787"/>
                </a:lnTo>
                <a:lnTo>
                  <a:pt x="3195638" y="1266825"/>
                </a:lnTo>
                <a:lnTo>
                  <a:pt x="3162300" y="1266825"/>
                </a:lnTo>
                <a:lnTo>
                  <a:pt x="3162300" y="1233487"/>
                </a:lnTo>
                <a:lnTo>
                  <a:pt x="3086100" y="1233487"/>
                </a:lnTo>
                <a:lnTo>
                  <a:pt x="3086100" y="1195387"/>
                </a:lnTo>
                <a:lnTo>
                  <a:pt x="3000375" y="1195387"/>
                </a:lnTo>
                <a:lnTo>
                  <a:pt x="3000375" y="1166812"/>
                </a:lnTo>
                <a:lnTo>
                  <a:pt x="2952750" y="1166812"/>
                </a:lnTo>
                <a:lnTo>
                  <a:pt x="2952750" y="1147762"/>
                </a:lnTo>
                <a:lnTo>
                  <a:pt x="2895600" y="1147762"/>
                </a:lnTo>
                <a:lnTo>
                  <a:pt x="2895600" y="1100137"/>
                </a:lnTo>
                <a:lnTo>
                  <a:pt x="2805113" y="1100137"/>
                </a:lnTo>
                <a:lnTo>
                  <a:pt x="2805113" y="1076325"/>
                </a:lnTo>
                <a:lnTo>
                  <a:pt x="2786063" y="1076325"/>
                </a:lnTo>
                <a:lnTo>
                  <a:pt x="2786063" y="1047750"/>
                </a:lnTo>
                <a:lnTo>
                  <a:pt x="2767013" y="1047750"/>
                </a:lnTo>
                <a:lnTo>
                  <a:pt x="2767013" y="1028700"/>
                </a:lnTo>
                <a:lnTo>
                  <a:pt x="2695575" y="1028700"/>
                </a:lnTo>
                <a:lnTo>
                  <a:pt x="2695575" y="1004887"/>
                </a:lnTo>
                <a:lnTo>
                  <a:pt x="2657475" y="1004887"/>
                </a:lnTo>
                <a:lnTo>
                  <a:pt x="2657475" y="976312"/>
                </a:lnTo>
                <a:lnTo>
                  <a:pt x="2543175" y="976312"/>
                </a:lnTo>
                <a:lnTo>
                  <a:pt x="2543175" y="933450"/>
                </a:lnTo>
                <a:lnTo>
                  <a:pt x="2200275" y="933450"/>
                </a:lnTo>
                <a:lnTo>
                  <a:pt x="2200275" y="900112"/>
                </a:lnTo>
                <a:lnTo>
                  <a:pt x="2166938" y="900112"/>
                </a:lnTo>
                <a:lnTo>
                  <a:pt x="2166938" y="871537"/>
                </a:lnTo>
                <a:lnTo>
                  <a:pt x="2128838" y="871537"/>
                </a:lnTo>
                <a:lnTo>
                  <a:pt x="2128838" y="842962"/>
                </a:lnTo>
                <a:lnTo>
                  <a:pt x="1957388" y="842962"/>
                </a:lnTo>
                <a:lnTo>
                  <a:pt x="1957388" y="814387"/>
                </a:lnTo>
                <a:lnTo>
                  <a:pt x="1924050" y="814387"/>
                </a:lnTo>
                <a:lnTo>
                  <a:pt x="1924050" y="795337"/>
                </a:lnTo>
                <a:lnTo>
                  <a:pt x="1885950" y="795337"/>
                </a:lnTo>
                <a:lnTo>
                  <a:pt x="1885950" y="781050"/>
                </a:lnTo>
                <a:lnTo>
                  <a:pt x="1838325" y="781050"/>
                </a:lnTo>
                <a:lnTo>
                  <a:pt x="1838325" y="762000"/>
                </a:lnTo>
                <a:lnTo>
                  <a:pt x="1785938" y="762000"/>
                </a:lnTo>
                <a:lnTo>
                  <a:pt x="1771650" y="747712"/>
                </a:lnTo>
                <a:lnTo>
                  <a:pt x="1771650" y="719137"/>
                </a:lnTo>
                <a:lnTo>
                  <a:pt x="1728788" y="719137"/>
                </a:lnTo>
                <a:lnTo>
                  <a:pt x="1728788" y="700087"/>
                </a:lnTo>
                <a:lnTo>
                  <a:pt x="1685925" y="700087"/>
                </a:lnTo>
                <a:lnTo>
                  <a:pt x="1685925" y="681037"/>
                </a:lnTo>
                <a:lnTo>
                  <a:pt x="1524000" y="681037"/>
                </a:lnTo>
                <a:lnTo>
                  <a:pt x="1524000" y="647700"/>
                </a:lnTo>
                <a:lnTo>
                  <a:pt x="1457325" y="647700"/>
                </a:lnTo>
                <a:lnTo>
                  <a:pt x="1457325" y="590550"/>
                </a:lnTo>
                <a:lnTo>
                  <a:pt x="1352550" y="590550"/>
                </a:lnTo>
                <a:lnTo>
                  <a:pt x="1352550" y="590550"/>
                </a:lnTo>
                <a:lnTo>
                  <a:pt x="1352550" y="566737"/>
                </a:lnTo>
                <a:lnTo>
                  <a:pt x="1214438" y="566737"/>
                </a:lnTo>
                <a:lnTo>
                  <a:pt x="1214438" y="557212"/>
                </a:lnTo>
                <a:lnTo>
                  <a:pt x="1195388" y="557212"/>
                </a:lnTo>
                <a:lnTo>
                  <a:pt x="1195388" y="523875"/>
                </a:lnTo>
                <a:lnTo>
                  <a:pt x="1157288" y="523875"/>
                </a:lnTo>
                <a:lnTo>
                  <a:pt x="1157288" y="490537"/>
                </a:lnTo>
                <a:lnTo>
                  <a:pt x="1090613" y="490537"/>
                </a:lnTo>
                <a:lnTo>
                  <a:pt x="1090613" y="471487"/>
                </a:lnTo>
                <a:lnTo>
                  <a:pt x="976313" y="471487"/>
                </a:lnTo>
                <a:lnTo>
                  <a:pt x="976313" y="442912"/>
                </a:lnTo>
                <a:lnTo>
                  <a:pt x="957263" y="442912"/>
                </a:lnTo>
                <a:lnTo>
                  <a:pt x="957263" y="428625"/>
                </a:lnTo>
                <a:lnTo>
                  <a:pt x="947738" y="428625"/>
                </a:lnTo>
                <a:lnTo>
                  <a:pt x="947738" y="400050"/>
                </a:lnTo>
                <a:lnTo>
                  <a:pt x="914400" y="400050"/>
                </a:lnTo>
                <a:lnTo>
                  <a:pt x="914400" y="381000"/>
                </a:lnTo>
                <a:lnTo>
                  <a:pt x="842963" y="381000"/>
                </a:lnTo>
                <a:lnTo>
                  <a:pt x="842963" y="338137"/>
                </a:lnTo>
                <a:lnTo>
                  <a:pt x="828675" y="338137"/>
                </a:lnTo>
                <a:lnTo>
                  <a:pt x="828675" y="304800"/>
                </a:lnTo>
                <a:lnTo>
                  <a:pt x="809625" y="304800"/>
                </a:lnTo>
                <a:lnTo>
                  <a:pt x="809625" y="285750"/>
                </a:lnTo>
                <a:lnTo>
                  <a:pt x="771525" y="285750"/>
                </a:lnTo>
                <a:lnTo>
                  <a:pt x="771525" y="242887"/>
                </a:lnTo>
                <a:lnTo>
                  <a:pt x="700088" y="242887"/>
                </a:lnTo>
                <a:lnTo>
                  <a:pt x="700088" y="233362"/>
                </a:lnTo>
                <a:lnTo>
                  <a:pt x="671513" y="233362"/>
                </a:lnTo>
                <a:lnTo>
                  <a:pt x="671513" y="214312"/>
                </a:lnTo>
                <a:lnTo>
                  <a:pt x="552450" y="214312"/>
                </a:lnTo>
                <a:lnTo>
                  <a:pt x="552450" y="200025"/>
                </a:lnTo>
                <a:lnTo>
                  <a:pt x="500063" y="200025"/>
                </a:lnTo>
                <a:lnTo>
                  <a:pt x="500063" y="185737"/>
                </a:lnTo>
                <a:lnTo>
                  <a:pt x="452438" y="185737"/>
                </a:lnTo>
                <a:lnTo>
                  <a:pt x="452438" y="161925"/>
                </a:lnTo>
                <a:lnTo>
                  <a:pt x="419100" y="161925"/>
                </a:lnTo>
                <a:lnTo>
                  <a:pt x="419100" y="138112"/>
                </a:lnTo>
                <a:lnTo>
                  <a:pt x="357188" y="138112"/>
                </a:lnTo>
                <a:lnTo>
                  <a:pt x="357188" y="114300"/>
                </a:lnTo>
                <a:lnTo>
                  <a:pt x="338138" y="114300"/>
                </a:lnTo>
                <a:lnTo>
                  <a:pt x="338138" y="80962"/>
                </a:lnTo>
                <a:lnTo>
                  <a:pt x="280988" y="80962"/>
                </a:lnTo>
                <a:lnTo>
                  <a:pt x="280988" y="66675"/>
                </a:lnTo>
                <a:lnTo>
                  <a:pt x="200025" y="66675"/>
                </a:lnTo>
                <a:lnTo>
                  <a:pt x="200025" y="52387"/>
                </a:lnTo>
                <a:lnTo>
                  <a:pt x="133350" y="52387"/>
                </a:lnTo>
                <a:lnTo>
                  <a:pt x="133350" y="23812"/>
                </a:lnTo>
                <a:lnTo>
                  <a:pt x="0" y="23812"/>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9332" name="Group 9331">
            <a:extLst>
              <a:ext uri="{FF2B5EF4-FFF2-40B4-BE49-F238E27FC236}">
                <a16:creationId xmlns:a16="http://schemas.microsoft.com/office/drawing/2014/main" id="{ABD95078-74E1-DF02-8151-5CF0C48CC8CC}"/>
              </a:ext>
            </a:extLst>
          </p:cNvPr>
          <p:cNvGrpSpPr/>
          <p:nvPr/>
        </p:nvGrpSpPr>
        <p:grpSpPr>
          <a:xfrm>
            <a:off x="3109104" y="2040081"/>
            <a:ext cx="6802495" cy="2414883"/>
            <a:chOff x="3109104" y="2040081"/>
            <a:chExt cx="6802495" cy="2414883"/>
          </a:xfrm>
        </p:grpSpPr>
        <p:cxnSp>
          <p:nvCxnSpPr>
            <p:cNvPr id="9264" name="Straight Connector 9263">
              <a:extLst>
                <a:ext uri="{FF2B5EF4-FFF2-40B4-BE49-F238E27FC236}">
                  <a16:creationId xmlns:a16="http://schemas.microsoft.com/office/drawing/2014/main" id="{49BE9D52-4A84-3FB9-58A6-44A1CCBFD99A}"/>
                </a:ext>
              </a:extLst>
            </p:cNvPr>
            <p:cNvCxnSpPr>
              <a:cxnSpLocks/>
            </p:cNvCxnSpPr>
            <p:nvPr/>
          </p:nvCxnSpPr>
          <p:spPr bwMode="auto">
            <a:xfrm>
              <a:off x="3109104" y="2040081"/>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66" name="Straight Connector 9265">
              <a:extLst>
                <a:ext uri="{FF2B5EF4-FFF2-40B4-BE49-F238E27FC236}">
                  <a16:creationId xmlns:a16="http://schemas.microsoft.com/office/drawing/2014/main" id="{1F49749F-F0AC-6A68-325F-AE7FEE50314A}"/>
                </a:ext>
              </a:extLst>
            </p:cNvPr>
            <p:cNvCxnSpPr>
              <a:cxnSpLocks/>
            </p:cNvCxnSpPr>
            <p:nvPr/>
          </p:nvCxnSpPr>
          <p:spPr bwMode="auto">
            <a:xfrm>
              <a:off x="3156729" y="2065092"/>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67" name="Straight Connector 9266">
              <a:extLst>
                <a:ext uri="{FF2B5EF4-FFF2-40B4-BE49-F238E27FC236}">
                  <a16:creationId xmlns:a16="http://schemas.microsoft.com/office/drawing/2014/main" id="{FC89E5F8-026B-E2FF-699A-637D397912A6}"/>
                </a:ext>
              </a:extLst>
            </p:cNvPr>
            <p:cNvCxnSpPr>
              <a:cxnSpLocks/>
            </p:cNvCxnSpPr>
            <p:nvPr/>
          </p:nvCxnSpPr>
          <p:spPr bwMode="auto">
            <a:xfrm>
              <a:off x="3410729" y="2163128"/>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68" name="Straight Connector 9267">
              <a:extLst>
                <a:ext uri="{FF2B5EF4-FFF2-40B4-BE49-F238E27FC236}">
                  <a16:creationId xmlns:a16="http://schemas.microsoft.com/office/drawing/2014/main" id="{D7050E78-BBF2-D7D7-2D6B-8C3B99565017}"/>
                </a:ext>
              </a:extLst>
            </p:cNvPr>
            <p:cNvCxnSpPr>
              <a:cxnSpLocks/>
            </p:cNvCxnSpPr>
            <p:nvPr/>
          </p:nvCxnSpPr>
          <p:spPr bwMode="auto">
            <a:xfrm>
              <a:off x="3442479" y="2163128"/>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69" name="Straight Connector 9268">
              <a:extLst>
                <a:ext uri="{FF2B5EF4-FFF2-40B4-BE49-F238E27FC236}">
                  <a16:creationId xmlns:a16="http://schemas.microsoft.com/office/drawing/2014/main" id="{3EBC5C3E-5754-38FA-4FF9-E1E098A994CA}"/>
                </a:ext>
              </a:extLst>
            </p:cNvPr>
            <p:cNvCxnSpPr>
              <a:cxnSpLocks/>
            </p:cNvCxnSpPr>
            <p:nvPr/>
          </p:nvCxnSpPr>
          <p:spPr bwMode="auto">
            <a:xfrm>
              <a:off x="3526924" y="2181209"/>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70" name="Straight Connector 9269">
              <a:extLst>
                <a:ext uri="{FF2B5EF4-FFF2-40B4-BE49-F238E27FC236}">
                  <a16:creationId xmlns:a16="http://schemas.microsoft.com/office/drawing/2014/main" id="{D064C49C-FAE3-AF67-518F-582F3D55F463}"/>
                </a:ext>
              </a:extLst>
            </p:cNvPr>
            <p:cNvCxnSpPr>
              <a:cxnSpLocks/>
            </p:cNvCxnSpPr>
            <p:nvPr/>
          </p:nvCxnSpPr>
          <p:spPr bwMode="auto">
            <a:xfrm>
              <a:off x="3581400" y="2207383"/>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71" name="Straight Connector 9270">
              <a:extLst>
                <a:ext uri="{FF2B5EF4-FFF2-40B4-BE49-F238E27FC236}">
                  <a16:creationId xmlns:a16="http://schemas.microsoft.com/office/drawing/2014/main" id="{899C3FC8-ACE7-7AB0-99B7-82F2B30B8AF8}"/>
                </a:ext>
              </a:extLst>
            </p:cNvPr>
            <p:cNvCxnSpPr>
              <a:cxnSpLocks/>
            </p:cNvCxnSpPr>
            <p:nvPr/>
          </p:nvCxnSpPr>
          <p:spPr bwMode="auto">
            <a:xfrm>
              <a:off x="3619170" y="2235553"/>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72" name="Straight Connector 9271">
              <a:extLst>
                <a:ext uri="{FF2B5EF4-FFF2-40B4-BE49-F238E27FC236}">
                  <a16:creationId xmlns:a16="http://schemas.microsoft.com/office/drawing/2014/main" id="{0268FBFA-323D-79CB-F5D9-0159CC32A295}"/>
                </a:ext>
              </a:extLst>
            </p:cNvPr>
            <p:cNvCxnSpPr>
              <a:cxnSpLocks/>
            </p:cNvCxnSpPr>
            <p:nvPr/>
          </p:nvCxnSpPr>
          <p:spPr bwMode="auto">
            <a:xfrm>
              <a:off x="3927145" y="2444115"/>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73" name="Straight Connector 9272">
              <a:extLst>
                <a:ext uri="{FF2B5EF4-FFF2-40B4-BE49-F238E27FC236}">
                  <a16:creationId xmlns:a16="http://schemas.microsoft.com/office/drawing/2014/main" id="{40D46B9D-0C9C-E3F1-3994-71B1694A92DF}"/>
                </a:ext>
              </a:extLst>
            </p:cNvPr>
            <p:cNvCxnSpPr>
              <a:cxnSpLocks/>
            </p:cNvCxnSpPr>
            <p:nvPr/>
          </p:nvCxnSpPr>
          <p:spPr bwMode="auto">
            <a:xfrm>
              <a:off x="4107285" y="2532626"/>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74" name="Straight Connector 9273">
              <a:extLst>
                <a:ext uri="{FF2B5EF4-FFF2-40B4-BE49-F238E27FC236}">
                  <a16:creationId xmlns:a16="http://schemas.microsoft.com/office/drawing/2014/main" id="{81AB7D24-6D83-7760-B0EC-91DBCDC5AE34}"/>
                </a:ext>
              </a:extLst>
            </p:cNvPr>
            <p:cNvCxnSpPr>
              <a:cxnSpLocks/>
            </p:cNvCxnSpPr>
            <p:nvPr/>
          </p:nvCxnSpPr>
          <p:spPr bwMode="auto">
            <a:xfrm>
              <a:off x="4427960" y="2621137"/>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75" name="Straight Connector 9274">
              <a:extLst>
                <a:ext uri="{FF2B5EF4-FFF2-40B4-BE49-F238E27FC236}">
                  <a16:creationId xmlns:a16="http://schemas.microsoft.com/office/drawing/2014/main" id="{69B9B326-4526-8025-1468-C7AF24F1F680}"/>
                </a:ext>
              </a:extLst>
            </p:cNvPr>
            <p:cNvCxnSpPr>
              <a:cxnSpLocks/>
            </p:cNvCxnSpPr>
            <p:nvPr/>
          </p:nvCxnSpPr>
          <p:spPr bwMode="auto">
            <a:xfrm>
              <a:off x="4550735" y="2668567"/>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76" name="Straight Connector 9275">
              <a:extLst>
                <a:ext uri="{FF2B5EF4-FFF2-40B4-BE49-F238E27FC236}">
                  <a16:creationId xmlns:a16="http://schemas.microsoft.com/office/drawing/2014/main" id="{B63B1017-CCF5-2B35-A128-2DACCE4BBAD1}"/>
                </a:ext>
              </a:extLst>
            </p:cNvPr>
            <p:cNvCxnSpPr>
              <a:cxnSpLocks/>
            </p:cNvCxnSpPr>
            <p:nvPr/>
          </p:nvCxnSpPr>
          <p:spPr bwMode="auto">
            <a:xfrm>
              <a:off x="4577095" y="2691427"/>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77" name="Straight Connector 9276">
              <a:extLst>
                <a:ext uri="{FF2B5EF4-FFF2-40B4-BE49-F238E27FC236}">
                  <a16:creationId xmlns:a16="http://schemas.microsoft.com/office/drawing/2014/main" id="{95654FB1-03A3-F44A-C3D0-B08E8D035207}"/>
                </a:ext>
              </a:extLst>
            </p:cNvPr>
            <p:cNvCxnSpPr>
              <a:cxnSpLocks/>
            </p:cNvCxnSpPr>
            <p:nvPr/>
          </p:nvCxnSpPr>
          <p:spPr bwMode="auto">
            <a:xfrm>
              <a:off x="4666084" y="2722280"/>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78" name="Straight Connector 9277">
              <a:extLst>
                <a:ext uri="{FF2B5EF4-FFF2-40B4-BE49-F238E27FC236}">
                  <a16:creationId xmlns:a16="http://schemas.microsoft.com/office/drawing/2014/main" id="{24288A37-1B99-8804-B7B0-2FC633A743EC}"/>
                </a:ext>
              </a:extLst>
            </p:cNvPr>
            <p:cNvCxnSpPr>
              <a:cxnSpLocks/>
            </p:cNvCxnSpPr>
            <p:nvPr/>
          </p:nvCxnSpPr>
          <p:spPr bwMode="auto">
            <a:xfrm>
              <a:off x="4703923" y="2730443"/>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79" name="Straight Connector 9278">
              <a:extLst>
                <a:ext uri="{FF2B5EF4-FFF2-40B4-BE49-F238E27FC236}">
                  <a16:creationId xmlns:a16="http://schemas.microsoft.com/office/drawing/2014/main" id="{2123C86D-8178-487B-4AE3-7F9CA426C0CD}"/>
                </a:ext>
              </a:extLst>
            </p:cNvPr>
            <p:cNvCxnSpPr>
              <a:cxnSpLocks/>
            </p:cNvCxnSpPr>
            <p:nvPr/>
          </p:nvCxnSpPr>
          <p:spPr bwMode="auto">
            <a:xfrm>
              <a:off x="4735673" y="2757078"/>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4DEFFD5F-2CB8-54F7-C0E1-21B3E2115B5A}"/>
                </a:ext>
              </a:extLst>
            </p:cNvPr>
            <p:cNvCxnSpPr>
              <a:cxnSpLocks/>
            </p:cNvCxnSpPr>
            <p:nvPr/>
          </p:nvCxnSpPr>
          <p:spPr bwMode="auto">
            <a:xfrm>
              <a:off x="4827748" y="2789023"/>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BDC0B75D-6CC3-EB07-9644-0FAAECD25E5A}"/>
                </a:ext>
              </a:extLst>
            </p:cNvPr>
            <p:cNvCxnSpPr>
              <a:cxnSpLocks/>
            </p:cNvCxnSpPr>
            <p:nvPr/>
          </p:nvCxnSpPr>
          <p:spPr bwMode="auto">
            <a:xfrm>
              <a:off x="4881173" y="2794983"/>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2CCAB46D-A9C1-0597-0A2A-CE212CFE6590}"/>
                </a:ext>
              </a:extLst>
            </p:cNvPr>
            <p:cNvCxnSpPr>
              <a:cxnSpLocks/>
            </p:cNvCxnSpPr>
            <p:nvPr/>
          </p:nvCxnSpPr>
          <p:spPr bwMode="auto">
            <a:xfrm>
              <a:off x="4929539" y="2801266"/>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83" name="Straight Connector 9282">
              <a:extLst>
                <a:ext uri="{FF2B5EF4-FFF2-40B4-BE49-F238E27FC236}">
                  <a16:creationId xmlns:a16="http://schemas.microsoft.com/office/drawing/2014/main" id="{A4E36828-88AC-089F-5236-14C98729A56B}"/>
                </a:ext>
              </a:extLst>
            </p:cNvPr>
            <p:cNvCxnSpPr>
              <a:cxnSpLocks/>
            </p:cNvCxnSpPr>
            <p:nvPr/>
          </p:nvCxnSpPr>
          <p:spPr bwMode="auto">
            <a:xfrm>
              <a:off x="4958114" y="2819673"/>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84" name="Straight Connector 9283">
              <a:extLst>
                <a:ext uri="{FF2B5EF4-FFF2-40B4-BE49-F238E27FC236}">
                  <a16:creationId xmlns:a16="http://schemas.microsoft.com/office/drawing/2014/main" id="{483BB0DA-C946-9FBD-9EF0-C8063757C102}"/>
                </a:ext>
              </a:extLst>
            </p:cNvPr>
            <p:cNvCxnSpPr>
              <a:cxnSpLocks/>
            </p:cNvCxnSpPr>
            <p:nvPr/>
          </p:nvCxnSpPr>
          <p:spPr bwMode="auto">
            <a:xfrm>
              <a:off x="4989864" y="2839250"/>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85" name="Straight Connector 9284">
              <a:extLst>
                <a:ext uri="{FF2B5EF4-FFF2-40B4-BE49-F238E27FC236}">
                  <a16:creationId xmlns:a16="http://schemas.microsoft.com/office/drawing/2014/main" id="{EFC6362B-5675-8C6B-F9F5-88CABC1A0174}"/>
                </a:ext>
              </a:extLst>
            </p:cNvPr>
            <p:cNvCxnSpPr>
              <a:cxnSpLocks/>
            </p:cNvCxnSpPr>
            <p:nvPr/>
          </p:nvCxnSpPr>
          <p:spPr bwMode="auto">
            <a:xfrm>
              <a:off x="5043839" y="2886671"/>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6B50EA7E-0D60-C39F-560F-D8E9E218CE96}"/>
                </a:ext>
              </a:extLst>
            </p:cNvPr>
            <p:cNvCxnSpPr>
              <a:cxnSpLocks/>
            </p:cNvCxnSpPr>
            <p:nvPr/>
          </p:nvCxnSpPr>
          <p:spPr bwMode="auto">
            <a:xfrm>
              <a:off x="5161918" y="2886671"/>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87" name="Straight Connector 9286">
              <a:extLst>
                <a:ext uri="{FF2B5EF4-FFF2-40B4-BE49-F238E27FC236}">
                  <a16:creationId xmlns:a16="http://schemas.microsoft.com/office/drawing/2014/main" id="{C1409DC3-6EDF-6F0E-4BDF-C1622DB3B70E}"/>
                </a:ext>
              </a:extLst>
            </p:cNvPr>
            <p:cNvCxnSpPr>
              <a:cxnSpLocks/>
            </p:cNvCxnSpPr>
            <p:nvPr/>
          </p:nvCxnSpPr>
          <p:spPr bwMode="auto">
            <a:xfrm>
              <a:off x="5184143" y="2886671"/>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88" name="Straight Connector 9287">
              <a:extLst>
                <a:ext uri="{FF2B5EF4-FFF2-40B4-BE49-F238E27FC236}">
                  <a16:creationId xmlns:a16="http://schemas.microsoft.com/office/drawing/2014/main" id="{01CF3762-A482-546E-85DB-D1F042C74230}"/>
                </a:ext>
              </a:extLst>
            </p:cNvPr>
            <p:cNvCxnSpPr>
              <a:cxnSpLocks/>
            </p:cNvCxnSpPr>
            <p:nvPr/>
          </p:nvCxnSpPr>
          <p:spPr bwMode="auto">
            <a:xfrm>
              <a:off x="5196843" y="2886671"/>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89" name="Straight Connector 9288">
              <a:extLst>
                <a:ext uri="{FF2B5EF4-FFF2-40B4-BE49-F238E27FC236}">
                  <a16:creationId xmlns:a16="http://schemas.microsoft.com/office/drawing/2014/main" id="{9AF17DBF-9FF9-01DA-4DCF-1A35F66F6E10}"/>
                </a:ext>
              </a:extLst>
            </p:cNvPr>
            <p:cNvCxnSpPr>
              <a:cxnSpLocks/>
            </p:cNvCxnSpPr>
            <p:nvPr/>
          </p:nvCxnSpPr>
          <p:spPr bwMode="auto">
            <a:xfrm>
              <a:off x="5234943" y="2886671"/>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90" name="Straight Connector 9289">
              <a:extLst>
                <a:ext uri="{FF2B5EF4-FFF2-40B4-BE49-F238E27FC236}">
                  <a16:creationId xmlns:a16="http://schemas.microsoft.com/office/drawing/2014/main" id="{2A1F48C4-AA57-F931-0F69-DF063F033F4D}"/>
                </a:ext>
              </a:extLst>
            </p:cNvPr>
            <p:cNvCxnSpPr>
              <a:cxnSpLocks/>
            </p:cNvCxnSpPr>
            <p:nvPr/>
          </p:nvCxnSpPr>
          <p:spPr bwMode="auto">
            <a:xfrm>
              <a:off x="5346068" y="2886671"/>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91" name="Straight Connector 9290">
              <a:extLst>
                <a:ext uri="{FF2B5EF4-FFF2-40B4-BE49-F238E27FC236}">
                  <a16:creationId xmlns:a16="http://schemas.microsoft.com/office/drawing/2014/main" id="{E27030FA-3297-DAFB-2BF5-8D92022C5A37}"/>
                </a:ext>
              </a:extLst>
            </p:cNvPr>
            <p:cNvCxnSpPr>
              <a:cxnSpLocks/>
            </p:cNvCxnSpPr>
            <p:nvPr/>
          </p:nvCxnSpPr>
          <p:spPr bwMode="auto">
            <a:xfrm>
              <a:off x="5462992" y="2930926"/>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92" name="Straight Connector 9291">
              <a:extLst>
                <a:ext uri="{FF2B5EF4-FFF2-40B4-BE49-F238E27FC236}">
                  <a16:creationId xmlns:a16="http://schemas.microsoft.com/office/drawing/2014/main" id="{943B68D2-CE44-52B2-8336-1491C26BFBE8}"/>
                </a:ext>
              </a:extLst>
            </p:cNvPr>
            <p:cNvCxnSpPr>
              <a:cxnSpLocks/>
            </p:cNvCxnSpPr>
            <p:nvPr/>
          </p:nvCxnSpPr>
          <p:spPr bwMode="auto">
            <a:xfrm>
              <a:off x="5498396" y="2959501"/>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93" name="Straight Connector 9292">
              <a:extLst>
                <a:ext uri="{FF2B5EF4-FFF2-40B4-BE49-F238E27FC236}">
                  <a16:creationId xmlns:a16="http://schemas.microsoft.com/office/drawing/2014/main" id="{E50E48C1-AA36-B835-6361-2DB3ABA92C25}"/>
                </a:ext>
              </a:extLst>
            </p:cNvPr>
            <p:cNvCxnSpPr>
              <a:cxnSpLocks/>
            </p:cNvCxnSpPr>
            <p:nvPr/>
          </p:nvCxnSpPr>
          <p:spPr bwMode="auto">
            <a:xfrm>
              <a:off x="5552371" y="2975182"/>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94" name="Straight Connector 9293">
              <a:extLst>
                <a:ext uri="{FF2B5EF4-FFF2-40B4-BE49-F238E27FC236}">
                  <a16:creationId xmlns:a16="http://schemas.microsoft.com/office/drawing/2014/main" id="{5FD2CCF7-0F42-A768-2DBE-99FA9FE0E552}"/>
                </a:ext>
              </a:extLst>
            </p:cNvPr>
            <p:cNvCxnSpPr>
              <a:cxnSpLocks/>
            </p:cNvCxnSpPr>
            <p:nvPr/>
          </p:nvCxnSpPr>
          <p:spPr bwMode="auto">
            <a:xfrm>
              <a:off x="5647686" y="3028728"/>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D1C511FD-57F6-B7B2-5ADA-A05917718C81}"/>
                </a:ext>
              </a:extLst>
            </p:cNvPr>
            <p:cNvCxnSpPr>
              <a:cxnSpLocks/>
            </p:cNvCxnSpPr>
            <p:nvPr/>
          </p:nvCxnSpPr>
          <p:spPr bwMode="auto">
            <a:xfrm>
              <a:off x="5676965" y="3028728"/>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08884667-632C-13BD-14F6-1D71DB271DE5}"/>
                </a:ext>
              </a:extLst>
            </p:cNvPr>
            <p:cNvCxnSpPr>
              <a:cxnSpLocks/>
            </p:cNvCxnSpPr>
            <p:nvPr/>
          </p:nvCxnSpPr>
          <p:spPr bwMode="auto">
            <a:xfrm>
              <a:off x="5856044" y="3137779"/>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97" name="Straight Connector 9296">
              <a:extLst>
                <a:ext uri="{FF2B5EF4-FFF2-40B4-BE49-F238E27FC236}">
                  <a16:creationId xmlns:a16="http://schemas.microsoft.com/office/drawing/2014/main" id="{BAB61342-4EB6-1B5A-A863-7DE2808BE38E}"/>
                </a:ext>
              </a:extLst>
            </p:cNvPr>
            <p:cNvCxnSpPr>
              <a:cxnSpLocks/>
            </p:cNvCxnSpPr>
            <p:nvPr/>
          </p:nvCxnSpPr>
          <p:spPr bwMode="auto">
            <a:xfrm>
              <a:off x="5990566" y="3192143"/>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98" name="Straight Connector 9297">
              <a:extLst>
                <a:ext uri="{FF2B5EF4-FFF2-40B4-BE49-F238E27FC236}">
                  <a16:creationId xmlns:a16="http://schemas.microsoft.com/office/drawing/2014/main" id="{F4A4CF02-116E-389E-6919-48DDFAE471DD}"/>
                </a:ext>
              </a:extLst>
            </p:cNvPr>
            <p:cNvCxnSpPr>
              <a:cxnSpLocks/>
            </p:cNvCxnSpPr>
            <p:nvPr/>
          </p:nvCxnSpPr>
          <p:spPr bwMode="auto">
            <a:xfrm>
              <a:off x="6025491" y="3202610"/>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569BF9F2-CC8B-9701-2C4D-7265F46DF27F}"/>
                </a:ext>
              </a:extLst>
            </p:cNvPr>
            <p:cNvCxnSpPr>
              <a:cxnSpLocks/>
            </p:cNvCxnSpPr>
            <p:nvPr/>
          </p:nvCxnSpPr>
          <p:spPr bwMode="auto">
            <a:xfrm>
              <a:off x="6035016" y="3280654"/>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00" name="Straight Connector 9299">
              <a:extLst>
                <a:ext uri="{FF2B5EF4-FFF2-40B4-BE49-F238E27FC236}">
                  <a16:creationId xmlns:a16="http://schemas.microsoft.com/office/drawing/2014/main" id="{3864DB7C-35CE-B94D-C70E-A06F08599455}"/>
                </a:ext>
              </a:extLst>
            </p:cNvPr>
            <p:cNvCxnSpPr>
              <a:cxnSpLocks/>
            </p:cNvCxnSpPr>
            <p:nvPr/>
          </p:nvCxnSpPr>
          <p:spPr bwMode="auto">
            <a:xfrm>
              <a:off x="6069385" y="3280654"/>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01" name="Straight Connector 9300">
              <a:extLst>
                <a:ext uri="{FF2B5EF4-FFF2-40B4-BE49-F238E27FC236}">
                  <a16:creationId xmlns:a16="http://schemas.microsoft.com/office/drawing/2014/main" id="{9FE39020-8C2A-1ACB-B2E0-CFB56427719E}"/>
                </a:ext>
              </a:extLst>
            </p:cNvPr>
            <p:cNvCxnSpPr>
              <a:cxnSpLocks/>
            </p:cNvCxnSpPr>
            <p:nvPr/>
          </p:nvCxnSpPr>
          <p:spPr bwMode="auto">
            <a:xfrm>
              <a:off x="6142410" y="3300646"/>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02" name="Straight Connector 9301">
              <a:extLst>
                <a:ext uri="{FF2B5EF4-FFF2-40B4-BE49-F238E27FC236}">
                  <a16:creationId xmlns:a16="http://schemas.microsoft.com/office/drawing/2014/main" id="{E3C2FDEA-246D-0643-58F0-08CA55C21511}"/>
                </a:ext>
              </a:extLst>
            </p:cNvPr>
            <p:cNvCxnSpPr>
              <a:cxnSpLocks/>
            </p:cNvCxnSpPr>
            <p:nvPr/>
          </p:nvCxnSpPr>
          <p:spPr bwMode="auto">
            <a:xfrm>
              <a:off x="6317035" y="3324614"/>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03" name="Straight Connector 9302">
              <a:extLst>
                <a:ext uri="{FF2B5EF4-FFF2-40B4-BE49-F238E27FC236}">
                  <a16:creationId xmlns:a16="http://schemas.microsoft.com/office/drawing/2014/main" id="{14548E1A-3A7A-6EB7-3974-BCFA84829B75}"/>
                </a:ext>
              </a:extLst>
            </p:cNvPr>
            <p:cNvCxnSpPr>
              <a:cxnSpLocks/>
            </p:cNvCxnSpPr>
            <p:nvPr/>
          </p:nvCxnSpPr>
          <p:spPr bwMode="auto">
            <a:xfrm>
              <a:off x="6342435" y="3340489"/>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04" name="Straight Connector 9303">
              <a:extLst>
                <a:ext uri="{FF2B5EF4-FFF2-40B4-BE49-F238E27FC236}">
                  <a16:creationId xmlns:a16="http://schemas.microsoft.com/office/drawing/2014/main" id="{FAB2F181-9B79-3AEE-07E1-F74D1D5E4D4E}"/>
                </a:ext>
              </a:extLst>
            </p:cNvPr>
            <p:cNvCxnSpPr>
              <a:cxnSpLocks/>
            </p:cNvCxnSpPr>
            <p:nvPr/>
          </p:nvCxnSpPr>
          <p:spPr bwMode="auto">
            <a:xfrm>
              <a:off x="6532935" y="3419669"/>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05" name="Straight Connector 9304">
              <a:extLst>
                <a:ext uri="{FF2B5EF4-FFF2-40B4-BE49-F238E27FC236}">
                  <a16:creationId xmlns:a16="http://schemas.microsoft.com/office/drawing/2014/main" id="{500547B6-B03F-DC72-C154-88F676E8CA15}"/>
                </a:ext>
              </a:extLst>
            </p:cNvPr>
            <p:cNvCxnSpPr>
              <a:cxnSpLocks/>
            </p:cNvCxnSpPr>
            <p:nvPr/>
          </p:nvCxnSpPr>
          <p:spPr bwMode="auto">
            <a:xfrm>
              <a:off x="6567860" y="3419669"/>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06" name="Straight Connector 9305">
              <a:extLst>
                <a:ext uri="{FF2B5EF4-FFF2-40B4-BE49-F238E27FC236}">
                  <a16:creationId xmlns:a16="http://schemas.microsoft.com/office/drawing/2014/main" id="{711DC5F8-AB81-E30B-68F4-8F387DE9563D}"/>
                </a:ext>
              </a:extLst>
            </p:cNvPr>
            <p:cNvCxnSpPr>
              <a:cxnSpLocks/>
            </p:cNvCxnSpPr>
            <p:nvPr/>
          </p:nvCxnSpPr>
          <p:spPr bwMode="auto">
            <a:xfrm>
              <a:off x="6815510" y="3469205"/>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07" name="Straight Connector 9306">
              <a:extLst>
                <a:ext uri="{FF2B5EF4-FFF2-40B4-BE49-F238E27FC236}">
                  <a16:creationId xmlns:a16="http://schemas.microsoft.com/office/drawing/2014/main" id="{9F327461-7FF4-C603-99B8-058033769885}"/>
                </a:ext>
              </a:extLst>
            </p:cNvPr>
            <p:cNvCxnSpPr>
              <a:cxnSpLocks/>
            </p:cNvCxnSpPr>
            <p:nvPr/>
          </p:nvCxnSpPr>
          <p:spPr bwMode="auto">
            <a:xfrm>
              <a:off x="6875235" y="3469205"/>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08" name="Straight Connector 9307">
              <a:extLst>
                <a:ext uri="{FF2B5EF4-FFF2-40B4-BE49-F238E27FC236}">
                  <a16:creationId xmlns:a16="http://schemas.microsoft.com/office/drawing/2014/main" id="{9152EC63-F3A7-3DC9-C3C4-8B448258FF48}"/>
                </a:ext>
              </a:extLst>
            </p:cNvPr>
            <p:cNvCxnSpPr>
              <a:cxnSpLocks/>
            </p:cNvCxnSpPr>
            <p:nvPr/>
          </p:nvCxnSpPr>
          <p:spPr bwMode="auto">
            <a:xfrm>
              <a:off x="6980010" y="3510286"/>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09" name="Straight Connector 9308">
              <a:extLst>
                <a:ext uri="{FF2B5EF4-FFF2-40B4-BE49-F238E27FC236}">
                  <a16:creationId xmlns:a16="http://schemas.microsoft.com/office/drawing/2014/main" id="{403DC4B9-5ADC-06AA-99AA-3698CB0D4354}"/>
                </a:ext>
              </a:extLst>
            </p:cNvPr>
            <p:cNvCxnSpPr>
              <a:cxnSpLocks/>
            </p:cNvCxnSpPr>
            <p:nvPr/>
          </p:nvCxnSpPr>
          <p:spPr bwMode="auto">
            <a:xfrm>
              <a:off x="7070424" y="3532511"/>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10" name="Straight Connector 9309">
              <a:extLst>
                <a:ext uri="{FF2B5EF4-FFF2-40B4-BE49-F238E27FC236}">
                  <a16:creationId xmlns:a16="http://schemas.microsoft.com/office/drawing/2014/main" id="{E57B8C74-F250-DCAC-16EE-50441EE8AE03}"/>
                </a:ext>
              </a:extLst>
            </p:cNvPr>
            <p:cNvCxnSpPr>
              <a:cxnSpLocks/>
            </p:cNvCxnSpPr>
            <p:nvPr/>
          </p:nvCxnSpPr>
          <p:spPr bwMode="auto">
            <a:xfrm>
              <a:off x="7467299" y="3576961"/>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11" name="Straight Connector 9310">
              <a:extLst>
                <a:ext uri="{FF2B5EF4-FFF2-40B4-BE49-F238E27FC236}">
                  <a16:creationId xmlns:a16="http://schemas.microsoft.com/office/drawing/2014/main" id="{487203B5-9FD0-943C-EEDF-B0C30E4569D4}"/>
                </a:ext>
              </a:extLst>
            </p:cNvPr>
            <p:cNvCxnSpPr>
              <a:cxnSpLocks/>
            </p:cNvCxnSpPr>
            <p:nvPr/>
          </p:nvCxnSpPr>
          <p:spPr bwMode="auto">
            <a:xfrm>
              <a:off x="7584774" y="3618236"/>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12" name="Straight Connector 9311">
              <a:extLst>
                <a:ext uri="{FF2B5EF4-FFF2-40B4-BE49-F238E27FC236}">
                  <a16:creationId xmlns:a16="http://schemas.microsoft.com/office/drawing/2014/main" id="{2A169D58-548D-321A-A7D7-3F85326B0422}"/>
                </a:ext>
              </a:extLst>
            </p:cNvPr>
            <p:cNvCxnSpPr>
              <a:cxnSpLocks/>
            </p:cNvCxnSpPr>
            <p:nvPr/>
          </p:nvCxnSpPr>
          <p:spPr bwMode="auto">
            <a:xfrm>
              <a:off x="7619699" y="3618236"/>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13" name="Straight Connector 9312">
              <a:extLst>
                <a:ext uri="{FF2B5EF4-FFF2-40B4-BE49-F238E27FC236}">
                  <a16:creationId xmlns:a16="http://schemas.microsoft.com/office/drawing/2014/main" id="{64A0B2DA-7F76-EDE5-4804-91D4915089A0}"/>
                </a:ext>
              </a:extLst>
            </p:cNvPr>
            <p:cNvCxnSpPr>
              <a:cxnSpLocks/>
            </p:cNvCxnSpPr>
            <p:nvPr/>
          </p:nvCxnSpPr>
          <p:spPr bwMode="auto">
            <a:xfrm>
              <a:off x="7676849" y="3618236"/>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14" name="Straight Connector 9313">
              <a:extLst>
                <a:ext uri="{FF2B5EF4-FFF2-40B4-BE49-F238E27FC236}">
                  <a16:creationId xmlns:a16="http://schemas.microsoft.com/office/drawing/2014/main" id="{169653BD-7B4F-D7CC-CF91-E43532874034}"/>
                </a:ext>
              </a:extLst>
            </p:cNvPr>
            <p:cNvCxnSpPr>
              <a:cxnSpLocks/>
            </p:cNvCxnSpPr>
            <p:nvPr/>
          </p:nvCxnSpPr>
          <p:spPr bwMode="auto">
            <a:xfrm>
              <a:off x="7724474" y="3618236"/>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15" name="Straight Connector 9314">
              <a:extLst>
                <a:ext uri="{FF2B5EF4-FFF2-40B4-BE49-F238E27FC236}">
                  <a16:creationId xmlns:a16="http://schemas.microsoft.com/office/drawing/2014/main" id="{602A6B59-26C7-2366-ECD1-9F2808B02776}"/>
                </a:ext>
              </a:extLst>
            </p:cNvPr>
            <p:cNvCxnSpPr>
              <a:cxnSpLocks/>
            </p:cNvCxnSpPr>
            <p:nvPr/>
          </p:nvCxnSpPr>
          <p:spPr bwMode="auto">
            <a:xfrm>
              <a:off x="7818144" y="3618236"/>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16" name="Straight Connector 9315">
              <a:extLst>
                <a:ext uri="{FF2B5EF4-FFF2-40B4-BE49-F238E27FC236}">
                  <a16:creationId xmlns:a16="http://schemas.microsoft.com/office/drawing/2014/main" id="{8921CAE7-2190-603B-4AE2-2823D82ACD9B}"/>
                </a:ext>
              </a:extLst>
            </p:cNvPr>
            <p:cNvCxnSpPr>
              <a:cxnSpLocks/>
            </p:cNvCxnSpPr>
            <p:nvPr/>
          </p:nvCxnSpPr>
          <p:spPr bwMode="auto">
            <a:xfrm>
              <a:off x="7849894" y="3618236"/>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17" name="Straight Connector 9316">
              <a:extLst>
                <a:ext uri="{FF2B5EF4-FFF2-40B4-BE49-F238E27FC236}">
                  <a16:creationId xmlns:a16="http://schemas.microsoft.com/office/drawing/2014/main" id="{9184B4A6-BB88-CC50-928C-A57ACE676D03}"/>
                </a:ext>
              </a:extLst>
            </p:cNvPr>
            <p:cNvCxnSpPr>
              <a:cxnSpLocks/>
            </p:cNvCxnSpPr>
            <p:nvPr/>
          </p:nvCxnSpPr>
          <p:spPr bwMode="auto">
            <a:xfrm>
              <a:off x="7872119" y="3624586"/>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18" name="Straight Connector 9317">
              <a:extLst>
                <a:ext uri="{FF2B5EF4-FFF2-40B4-BE49-F238E27FC236}">
                  <a16:creationId xmlns:a16="http://schemas.microsoft.com/office/drawing/2014/main" id="{CA846530-6D62-0BBF-A844-39B00D19D712}"/>
                </a:ext>
              </a:extLst>
            </p:cNvPr>
            <p:cNvCxnSpPr>
              <a:cxnSpLocks/>
            </p:cNvCxnSpPr>
            <p:nvPr/>
          </p:nvCxnSpPr>
          <p:spPr bwMode="auto">
            <a:xfrm>
              <a:off x="7938794" y="3669036"/>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19" name="Straight Connector 9318">
              <a:extLst>
                <a:ext uri="{FF2B5EF4-FFF2-40B4-BE49-F238E27FC236}">
                  <a16:creationId xmlns:a16="http://schemas.microsoft.com/office/drawing/2014/main" id="{CA64E8CD-19B9-9D12-ADFE-1B7E023A2D48}"/>
                </a:ext>
              </a:extLst>
            </p:cNvPr>
            <p:cNvCxnSpPr>
              <a:cxnSpLocks/>
            </p:cNvCxnSpPr>
            <p:nvPr/>
          </p:nvCxnSpPr>
          <p:spPr bwMode="auto">
            <a:xfrm>
              <a:off x="7961019" y="3669036"/>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20" name="Straight Connector 9319">
              <a:extLst>
                <a:ext uri="{FF2B5EF4-FFF2-40B4-BE49-F238E27FC236}">
                  <a16:creationId xmlns:a16="http://schemas.microsoft.com/office/drawing/2014/main" id="{29722686-5537-C73F-08EF-1E8F9BE4D1AF}"/>
                </a:ext>
              </a:extLst>
            </p:cNvPr>
            <p:cNvCxnSpPr>
              <a:cxnSpLocks/>
            </p:cNvCxnSpPr>
            <p:nvPr/>
          </p:nvCxnSpPr>
          <p:spPr bwMode="auto">
            <a:xfrm>
              <a:off x="8088019" y="3669036"/>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21" name="Straight Connector 9320">
              <a:extLst>
                <a:ext uri="{FF2B5EF4-FFF2-40B4-BE49-F238E27FC236}">
                  <a16:creationId xmlns:a16="http://schemas.microsoft.com/office/drawing/2014/main" id="{21677F87-2346-5D65-9491-2E36FE8B4E86}"/>
                </a:ext>
              </a:extLst>
            </p:cNvPr>
            <p:cNvCxnSpPr>
              <a:cxnSpLocks/>
            </p:cNvCxnSpPr>
            <p:nvPr/>
          </p:nvCxnSpPr>
          <p:spPr bwMode="auto">
            <a:xfrm>
              <a:off x="8113419" y="3669036"/>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22" name="Straight Connector 9321">
              <a:extLst>
                <a:ext uri="{FF2B5EF4-FFF2-40B4-BE49-F238E27FC236}">
                  <a16:creationId xmlns:a16="http://schemas.microsoft.com/office/drawing/2014/main" id="{F2212BB1-09FF-7D8C-9992-DCDD872B47A1}"/>
                </a:ext>
              </a:extLst>
            </p:cNvPr>
            <p:cNvCxnSpPr>
              <a:cxnSpLocks/>
            </p:cNvCxnSpPr>
            <p:nvPr/>
          </p:nvCxnSpPr>
          <p:spPr bwMode="auto">
            <a:xfrm>
              <a:off x="8135644" y="3669036"/>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23" name="Straight Connector 9322">
              <a:extLst>
                <a:ext uri="{FF2B5EF4-FFF2-40B4-BE49-F238E27FC236}">
                  <a16:creationId xmlns:a16="http://schemas.microsoft.com/office/drawing/2014/main" id="{EAEDF96F-951B-E13E-AEE3-5AA6A7403117}"/>
                </a:ext>
              </a:extLst>
            </p:cNvPr>
            <p:cNvCxnSpPr>
              <a:cxnSpLocks/>
            </p:cNvCxnSpPr>
            <p:nvPr/>
          </p:nvCxnSpPr>
          <p:spPr bwMode="auto">
            <a:xfrm>
              <a:off x="8157869" y="3669036"/>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24" name="Straight Connector 9323">
              <a:extLst>
                <a:ext uri="{FF2B5EF4-FFF2-40B4-BE49-F238E27FC236}">
                  <a16:creationId xmlns:a16="http://schemas.microsoft.com/office/drawing/2014/main" id="{EA0D24D7-B68B-1431-ABAF-3D0EC83E8F97}"/>
                </a:ext>
              </a:extLst>
            </p:cNvPr>
            <p:cNvCxnSpPr>
              <a:cxnSpLocks/>
            </p:cNvCxnSpPr>
            <p:nvPr/>
          </p:nvCxnSpPr>
          <p:spPr bwMode="auto">
            <a:xfrm>
              <a:off x="8370594" y="3777185"/>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25" name="Straight Connector 9324">
              <a:extLst>
                <a:ext uri="{FF2B5EF4-FFF2-40B4-BE49-F238E27FC236}">
                  <a16:creationId xmlns:a16="http://schemas.microsoft.com/office/drawing/2014/main" id="{DF07AB0B-11D4-63FA-0D12-335C35CAB6CA}"/>
                </a:ext>
              </a:extLst>
            </p:cNvPr>
            <p:cNvCxnSpPr>
              <a:cxnSpLocks/>
            </p:cNvCxnSpPr>
            <p:nvPr/>
          </p:nvCxnSpPr>
          <p:spPr bwMode="auto">
            <a:xfrm>
              <a:off x="8488069" y="3777185"/>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26" name="Straight Connector 9325">
              <a:extLst>
                <a:ext uri="{FF2B5EF4-FFF2-40B4-BE49-F238E27FC236}">
                  <a16:creationId xmlns:a16="http://schemas.microsoft.com/office/drawing/2014/main" id="{113A0DC9-F987-9E7B-6797-410504FCA59E}"/>
                </a:ext>
              </a:extLst>
            </p:cNvPr>
            <p:cNvCxnSpPr>
              <a:cxnSpLocks/>
            </p:cNvCxnSpPr>
            <p:nvPr/>
          </p:nvCxnSpPr>
          <p:spPr bwMode="auto">
            <a:xfrm>
              <a:off x="8551569" y="3777185"/>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28" name="Straight Connector 9327">
              <a:extLst>
                <a:ext uri="{FF2B5EF4-FFF2-40B4-BE49-F238E27FC236}">
                  <a16:creationId xmlns:a16="http://schemas.microsoft.com/office/drawing/2014/main" id="{D1FC50AD-1D51-B7DC-D8D2-AD0E92FF0BD1}"/>
                </a:ext>
              </a:extLst>
            </p:cNvPr>
            <p:cNvCxnSpPr>
              <a:cxnSpLocks/>
            </p:cNvCxnSpPr>
            <p:nvPr/>
          </p:nvCxnSpPr>
          <p:spPr bwMode="auto">
            <a:xfrm>
              <a:off x="8672219" y="3942285"/>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29" name="Straight Connector 9328">
              <a:extLst>
                <a:ext uri="{FF2B5EF4-FFF2-40B4-BE49-F238E27FC236}">
                  <a16:creationId xmlns:a16="http://schemas.microsoft.com/office/drawing/2014/main" id="{CDBE49C6-954F-B89E-09A2-71A80A59C3F2}"/>
                </a:ext>
              </a:extLst>
            </p:cNvPr>
            <p:cNvCxnSpPr>
              <a:cxnSpLocks/>
            </p:cNvCxnSpPr>
            <p:nvPr/>
          </p:nvCxnSpPr>
          <p:spPr bwMode="auto">
            <a:xfrm>
              <a:off x="8816224" y="3942285"/>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30" name="Straight Connector 9329">
              <a:extLst>
                <a:ext uri="{FF2B5EF4-FFF2-40B4-BE49-F238E27FC236}">
                  <a16:creationId xmlns:a16="http://schemas.microsoft.com/office/drawing/2014/main" id="{AA95908C-3741-3FC7-4349-628C70B3FC2C}"/>
                </a:ext>
              </a:extLst>
            </p:cNvPr>
            <p:cNvCxnSpPr>
              <a:cxnSpLocks/>
            </p:cNvCxnSpPr>
            <p:nvPr/>
          </p:nvCxnSpPr>
          <p:spPr bwMode="auto">
            <a:xfrm>
              <a:off x="9054349" y="3942285"/>
              <a:ext cx="0" cy="88511"/>
            </a:xfrm>
            <a:prstGeom prst="line">
              <a:avLst/>
            </a:prstGeom>
            <a:noFill/>
            <a:ln w="28575" cap="flat" cmpd="sng" algn="ctr">
              <a:solidFill>
                <a:schemeClr val="accent3"/>
              </a:solidFill>
              <a:prstDash val="solid"/>
              <a:round/>
              <a:headEnd type="none" w="med" len="med"/>
              <a:tailEnd type="none" w="med" len="med"/>
            </a:ln>
            <a:effectLst/>
          </p:spPr>
        </p:cxnSp>
        <p:cxnSp>
          <p:nvCxnSpPr>
            <p:cNvPr id="9331" name="Straight Connector 9330">
              <a:extLst>
                <a:ext uri="{FF2B5EF4-FFF2-40B4-BE49-F238E27FC236}">
                  <a16:creationId xmlns:a16="http://schemas.microsoft.com/office/drawing/2014/main" id="{EDE43DB0-0B6A-344F-BED1-C8ED731DE2E5}"/>
                </a:ext>
              </a:extLst>
            </p:cNvPr>
            <p:cNvCxnSpPr>
              <a:cxnSpLocks/>
            </p:cNvCxnSpPr>
            <p:nvPr/>
          </p:nvCxnSpPr>
          <p:spPr bwMode="auto">
            <a:xfrm>
              <a:off x="9911599" y="4366453"/>
              <a:ext cx="0" cy="88511"/>
            </a:xfrm>
            <a:prstGeom prst="line">
              <a:avLst/>
            </a:prstGeom>
            <a:noFill/>
            <a:ln w="28575" cap="flat" cmpd="sng" algn="ctr">
              <a:solidFill>
                <a:schemeClr val="accent3"/>
              </a:solidFill>
              <a:prstDash val="solid"/>
              <a:round/>
              <a:headEnd type="none" w="med" len="med"/>
              <a:tailEnd type="none" w="med" len="med"/>
            </a:ln>
            <a:effectLst/>
          </p:spPr>
        </p:cxnSp>
      </p:grpSp>
      <p:sp>
        <p:nvSpPr>
          <p:cNvPr id="9334" name="TextBox 9333">
            <a:extLst>
              <a:ext uri="{FF2B5EF4-FFF2-40B4-BE49-F238E27FC236}">
                <a16:creationId xmlns:a16="http://schemas.microsoft.com/office/drawing/2014/main" id="{E3699DC8-07B6-ACFE-A2E4-6107578DD6CC}"/>
              </a:ext>
            </a:extLst>
          </p:cNvPr>
          <p:cNvSpPr txBox="1"/>
          <p:nvPr/>
        </p:nvSpPr>
        <p:spPr bwMode="auto">
          <a:xfrm>
            <a:off x="8454163" y="3996892"/>
            <a:ext cx="10075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b="1" dirty="0">
                <a:solidFill>
                  <a:schemeClr val="accent3"/>
                </a:solidFill>
              </a:rPr>
              <a:t>Placebo</a:t>
            </a:r>
            <a:endParaRPr lang="en-US" dirty="0"/>
          </a:p>
        </p:txBody>
      </p:sp>
      <p:sp>
        <p:nvSpPr>
          <p:cNvPr id="9335" name="Freeform: Shape 9334">
            <a:extLst>
              <a:ext uri="{FF2B5EF4-FFF2-40B4-BE49-F238E27FC236}">
                <a16:creationId xmlns:a16="http://schemas.microsoft.com/office/drawing/2014/main" id="{B4D6966E-6A2D-467E-C9F0-65C728C7E090}"/>
              </a:ext>
            </a:extLst>
          </p:cNvPr>
          <p:cNvSpPr/>
          <p:nvPr/>
        </p:nvSpPr>
        <p:spPr bwMode="auto">
          <a:xfrm>
            <a:off x="2800350" y="2000250"/>
            <a:ext cx="6967538" cy="2286000"/>
          </a:xfrm>
          <a:custGeom>
            <a:avLst/>
            <a:gdLst>
              <a:gd name="connsiteX0" fmla="*/ 6967538 w 6967538"/>
              <a:gd name="connsiteY0" fmla="*/ 2286000 h 2286000"/>
              <a:gd name="connsiteX1" fmla="*/ 6719888 w 6967538"/>
              <a:gd name="connsiteY1" fmla="*/ 2286000 h 2286000"/>
              <a:gd name="connsiteX2" fmla="*/ 6719888 w 6967538"/>
              <a:gd name="connsiteY2" fmla="*/ 1728788 h 2286000"/>
              <a:gd name="connsiteX3" fmla="*/ 5938838 w 6967538"/>
              <a:gd name="connsiteY3" fmla="*/ 1728788 h 2286000"/>
              <a:gd name="connsiteX4" fmla="*/ 5938838 w 6967538"/>
              <a:gd name="connsiteY4" fmla="*/ 1657350 h 2286000"/>
              <a:gd name="connsiteX5" fmla="*/ 5186363 w 6967538"/>
              <a:gd name="connsiteY5" fmla="*/ 1657350 h 2286000"/>
              <a:gd name="connsiteX6" fmla="*/ 5186363 w 6967538"/>
              <a:gd name="connsiteY6" fmla="*/ 1600200 h 2286000"/>
              <a:gd name="connsiteX7" fmla="*/ 5024438 w 6967538"/>
              <a:gd name="connsiteY7" fmla="*/ 1600200 h 2286000"/>
              <a:gd name="connsiteX8" fmla="*/ 5024438 w 6967538"/>
              <a:gd name="connsiteY8" fmla="*/ 1543050 h 2286000"/>
              <a:gd name="connsiteX9" fmla="*/ 4981575 w 6967538"/>
              <a:gd name="connsiteY9" fmla="*/ 1543050 h 2286000"/>
              <a:gd name="connsiteX10" fmla="*/ 4981575 w 6967538"/>
              <a:gd name="connsiteY10" fmla="*/ 1504950 h 2286000"/>
              <a:gd name="connsiteX11" fmla="*/ 4743450 w 6967538"/>
              <a:gd name="connsiteY11" fmla="*/ 1504950 h 2286000"/>
              <a:gd name="connsiteX12" fmla="*/ 4743450 w 6967538"/>
              <a:gd name="connsiteY12" fmla="*/ 1466850 h 2286000"/>
              <a:gd name="connsiteX13" fmla="*/ 4619625 w 6967538"/>
              <a:gd name="connsiteY13" fmla="*/ 1466850 h 2286000"/>
              <a:gd name="connsiteX14" fmla="*/ 4619625 w 6967538"/>
              <a:gd name="connsiteY14" fmla="*/ 1428750 h 2286000"/>
              <a:gd name="connsiteX15" fmla="*/ 4491038 w 6967538"/>
              <a:gd name="connsiteY15" fmla="*/ 1428750 h 2286000"/>
              <a:gd name="connsiteX16" fmla="*/ 4491038 w 6967538"/>
              <a:gd name="connsiteY16" fmla="*/ 1400175 h 2286000"/>
              <a:gd name="connsiteX17" fmla="*/ 4381500 w 6967538"/>
              <a:gd name="connsiteY17" fmla="*/ 1400175 h 2286000"/>
              <a:gd name="connsiteX18" fmla="*/ 4381500 w 6967538"/>
              <a:gd name="connsiteY18" fmla="*/ 1328738 h 2286000"/>
              <a:gd name="connsiteX19" fmla="*/ 4333875 w 6967538"/>
              <a:gd name="connsiteY19" fmla="*/ 1328738 h 2286000"/>
              <a:gd name="connsiteX20" fmla="*/ 4333875 w 6967538"/>
              <a:gd name="connsiteY20" fmla="*/ 1290638 h 2286000"/>
              <a:gd name="connsiteX21" fmla="*/ 4295775 w 6967538"/>
              <a:gd name="connsiteY21" fmla="*/ 1290638 h 2286000"/>
              <a:gd name="connsiteX22" fmla="*/ 4295775 w 6967538"/>
              <a:gd name="connsiteY22" fmla="*/ 1266825 h 2286000"/>
              <a:gd name="connsiteX23" fmla="*/ 3990975 w 6967538"/>
              <a:gd name="connsiteY23" fmla="*/ 1266825 h 2286000"/>
              <a:gd name="connsiteX24" fmla="*/ 3990975 w 6967538"/>
              <a:gd name="connsiteY24" fmla="*/ 1228725 h 2286000"/>
              <a:gd name="connsiteX25" fmla="*/ 3952875 w 6967538"/>
              <a:gd name="connsiteY25" fmla="*/ 1228725 h 2286000"/>
              <a:gd name="connsiteX26" fmla="*/ 3952875 w 6967538"/>
              <a:gd name="connsiteY26" fmla="*/ 1204913 h 2286000"/>
              <a:gd name="connsiteX27" fmla="*/ 3833813 w 6967538"/>
              <a:gd name="connsiteY27" fmla="*/ 1204913 h 2286000"/>
              <a:gd name="connsiteX28" fmla="*/ 3833813 w 6967538"/>
              <a:gd name="connsiteY28" fmla="*/ 1181100 h 2286000"/>
              <a:gd name="connsiteX29" fmla="*/ 3790950 w 6967538"/>
              <a:gd name="connsiteY29" fmla="*/ 1181100 h 2286000"/>
              <a:gd name="connsiteX30" fmla="*/ 3790950 w 6967538"/>
              <a:gd name="connsiteY30" fmla="*/ 1143000 h 2286000"/>
              <a:gd name="connsiteX31" fmla="*/ 3624263 w 6967538"/>
              <a:gd name="connsiteY31" fmla="*/ 1143000 h 2286000"/>
              <a:gd name="connsiteX32" fmla="*/ 3624263 w 6967538"/>
              <a:gd name="connsiteY32" fmla="*/ 1119188 h 2286000"/>
              <a:gd name="connsiteX33" fmla="*/ 3595688 w 6967538"/>
              <a:gd name="connsiteY33" fmla="*/ 1119188 h 2286000"/>
              <a:gd name="connsiteX34" fmla="*/ 3595688 w 6967538"/>
              <a:gd name="connsiteY34" fmla="*/ 1095375 h 2286000"/>
              <a:gd name="connsiteX35" fmla="*/ 3576638 w 6967538"/>
              <a:gd name="connsiteY35" fmla="*/ 1095375 h 2286000"/>
              <a:gd name="connsiteX36" fmla="*/ 3562350 w 6967538"/>
              <a:gd name="connsiteY36" fmla="*/ 1081087 h 2286000"/>
              <a:gd name="connsiteX37" fmla="*/ 3476625 w 6967538"/>
              <a:gd name="connsiteY37" fmla="*/ 1081087 h 2286000"/>
              <a:gd name="connsiteX38" fmla="*/ 3476625 w 6967538"/>
              <a:gd name="connsiteY38" fmla="*/ 1028700 h 2286000"/>
              <a:gd name="connsiteX39" fmla="*/ 3371850 w 6967538"/>
              <a:gd name="connsiteY39" fmla="*/ 1028700 h 2286000"/>
              <a:gd name="connsiteX40" fmla="*/ 3371850 w 6967538"/>
              <a:gd name="connsiteY40" fmla="*/ 990600 h 2286000"/>
              <a:gd name="connsiteX41" fmla="*/ 3228975 w 6967538"/>
              <a:gd name="connsiteY41" fmla="*/ 990600 h 2286000"/>
              <a:gd name="connsiteX42" fmla="*/ 3228975 w 6967538"/>
              <a:gd name="connsiteY42" fmla="*/ 976313 h 2286000"/>
              <a:gd name="connsiteX43" fmla="*/ 3000375 w 6967538"/>
              <a:gd name="connsiteY43" fmla="*/ 976313 h 2286000"/>
              <a:gd name="connsiteX44" fmla="*/ 3000375 w 6967538"/>
              <a:gd name="connsiteY44" fmla="*/ 952500 h 2286000"/>
              <a:gd name="connsiteX45" fmla="*/ 2919413 w 6967538"/>
              <a:gd name="connsiteY45" fmla="*/ 952500 h 2286000"/>
              <a:gd name="connsiteX46" fmla="*/ 2919413 w 6967538"/>
              <a:gd name="connsiteY46" fmla="*/ 914400 h 2286000"/>
              <a:gd name="connsiteX47" fmla="*/ 2767013 w 6967538"/>
              <a:gd name="connsiteY47" fmla="*/ 914400 h 2286000"/>
              <a:gd name="connsiteX48" fmla="*/ 2767013 w 6967538"/>
              <a:gd name="connsiteY48" fmla="*/ 900113 h 2286000"/>
              <a:gd name="connsiteX49" fmla="*/ 2738438 w 6967538"/>
              <a:gd name="connsiteY49" fmla="*/ 900113 h 2286000"/>
              <a:gd name="connsiteX50" fmla="*/ 2738438 w 6967538"/>
              <a:gd name="connsiteY50" fmla="*/ 881063 h 2286000"/>
              <a:gd name="connsiteX51" fmla="*/ 2724150 w 6967538"/>
              <a:gd name="connsiteY51" fmla="*/ 881063 h 2286000"/>
              <a:gd name="connsiteX52" fmla="*/ 2724150 w 6967538"/>
              <a:gd name="connsiteY52" fmla="*/ 847725 h 2286000"/>
              <a:gd name="connsiteX53" fmla="*/ 2628900 w 6967538"/>
              <a:gd name="connsiteY53" fmla="*/ 847725 h 2286000"/>
              <a:gd name="connsiteX54" fmla="*/ 2628900 w 6967538"/>
              <a:gd name="connsiteY54" fmla="*/ 814388 h 2286000"/>
              <a:gd name="connsiteX55" fmla="*/ 2586038 w 6967538"/>
              <a:gd name="connsiteY55" fmla="*/ 814388 h 2286000"/>
              <a:gd name="connsiteX56" fmla="*/ 2586038 w 6967538"/>
              <a:gd name="connsiteY56" fmla="*/ 790575 h 2286000"/>
              <a:gd name="connsiteX57" fmla="*/ 2490788 w 6967538"/>
              <a:gd name="connsiteY57" fmla="*/ 790575 h 2286000"/>
              <a:gd name="connsiteX58" fmla="*/ 2490788 w 6967538"/>
              <a:gd name="connsiteY58" fmla="*/ 757238 h 2286000"/>
              <a:gd name="connsiteX59" fmla="*/ 2400300 w 6967538"/>
              <a:gd name="connsiteY59" fmla="*/ 757238 h 2286000"/>
              <a:gd name="connsiteX60" fmla="*/ 2400300 w 6967538"/>
              <a:gd name="connsiteY60" fmla="*/ 728663 h 2286000"/>
              <a:gd name="connsiteX61" fmla="*/ 2352675 w 6967538"/>
              <a:gd name="connsiteY61" fmla="*/ 728663 h 2286000"/>
              <a:gd name="connsiteX62" fmla="*/ 2352675 w 6967538"/>
              <a:gd name="connsiteY62" fmla="*/ 714375 h 2286000"/>
              <a:gd name="connsiteX63" fmla="*/ 2314575 w 6967538"/>
              <a:gd name="connsiteY63" fmla="*/ 714375 h 2286000"/>
              <a:gd name="connsiteX64" fmla="*/ 2314575 w 6967538"/>
              <a:gd name="connsiteY64" fmla="*/ 690563 h 2286000"/>
              <a:gd name="connsiteX65" fmla="*/ 2214563 w 6967538"/>
              <a:gd name="connsiteY65" fmla="*/ 690563 h 2286000"/>
              <a:gd name="connsiteX66" fmla="*/ 2214563 w 6967538"/>
              <a:gd name="connsiteY66" fmla="*/ 638175 h 2286000"/>
              <a:gd name="connsiteX67" fmla="*/ 2195513 w 6967538"/>
              <a:gd name="connsiteY67" fmla="*/ 638175 h 2286000"/>
              <a:gd name="connsiteX68" fmla="*/ 2195513 w 6967538"/>
              <a:gd name="connsiteY68" fmla="*/ 619125 h 2286000"/>
              <a:gd name="connsiteX69" fmla="*/ 2124075 w 6967538"/>
              <a:gd name="connsiteY69" fmla="*/ 619125 h 2286000"/>
              <a:gd name="connsiteX70" fmla="*/ 2100263 w 6967538"/>
              <a:gd name="connsiteY70" fmla="*/ 595313 h 2286000"/>
              <a:gd name="connsiteX71" fmla="*/ 2019300 w 6967538"/>
              <a:gd name="connsiteY71" fmla="*/ 595313 h 2286000"/>
              <a:gd name="connsiteX72" fmla="*/ 2019300 w 6967538"/>
              <a:gd name="connsiteY72" fmla="*/ 571500 h 2286000"/>
              <a:gd name="connsiteX73" fmla="*/ 1985963 w 6967538"/>
              <a:gd name="connsiteY73" fmla="*/ 571500 h 2286000"/>
              <a:gd name="connsiteX74" fmla="*/ 1985963 w 6967538"/>
              <a:gd name="connsiteY74" fmla="*/ 552450 h 2286000"/>
              <a:gd name="connsiteX75" fmla="*/ 1938338 w 6967538"/>
              <a:gd name="connsiteY75" fmla="*/ 552450 h 2286000"/>
              <a:gd name="connsiteX76" fmla="*/ 1938338 w 6967538"/>
              <a:gd name="connsiteY76" fmla="*/ 514350 h 2286000"/>
              <a:gd name="connsiteX77" fmla="*/ 1900238 w 6967538"/>
              <a:gd name="connsiteY77" fmla="*/ 514350 h 2286000"/>
              <a:gd name="connsiteX78" fmla="*/ 1900238 w 6967538"/>
              <a:gd name="connsiteY78" fmla="*/ 490538 h 2286000"/>
              <a:gd name="connsiteX79" fmla="*/ 1852613 w 6967538"/>
              <a:gd name="connsiteY79" fmla="*/ 490538 h 2286000"/>
              <a:gd name="connsiteX80" fmla="*/ 1852613 w 6967538"/>
              <a:gd name="connsiteY80" fmla="*/ 476250 h 2286000"/>
              <a:gd name="connsiteX81" fmla="*/ 1800225 w 6967538"/>
              <a:gd name="connsiteY81" fmla="*/ 476250 h 2286000"/>
              <a:gd name="connsiteX82" fmla="*/ 1800225 w 6967538"/>
              <a:gd name="connsiteY82" fmla="*/ 447675 h 2286000"/>
              <a:gd name="connsiteX83" fmla="*/ 1719263 w 6967538"/>
              <a:gd name="connsiteY83" fmla="*/ 447675 h 2286000"/>
              <a:gd name="connsiteX84" fmla="*/ 1719263 w 6967538"/>
              <a:gd name="connsiteY84" fmla="*/ 395288 h 2286000"/>
              <a:gd name="connsiteX85" fmla="*/ 1581150 w 6967538"/>
              <a:gd name="connsiteY85" fmla="*/ 395288 h 2286000"/>
              <a:gd name="connsiteX86" fmla="*/ 1581150 w 6967538"/>
              <a:gd name="connsiteY86" fmla="*/ 371475 h 2286000"/>
              <a:gd name="connsiteX87" fmla="*/ 1524000 w 6967538"/>
              <a:gd name="connsiteY87" fmla="*/ 371475 h 2286000"/>
              <a:gd name="connsiteX88" fmla="*/ 1524000 w 6967538"/>
              <a:gd name="connsiteY88" fmla="*/ 333375 h 2286000"/>
              <a:gd name="connsiteX89" fmla="*/ 1490663 w 6967538"/>
              <a:gd name="connsiteY89" fmla="*/ 333375 h 2286000"/>
              <a:gd name="connsiteX90" fmla="*/ 1490663 w 6967538"/>
              <a:gd name="connsiteY90" fmla="*/ 304800 h 2286000"/>
              <a:gd name="connsiteX91" fmla="*/ 1362075 w 6967538"/>
              <a:gd name="connsiteY91" fmla="*/ 304800 h 2286000"/>
              <a:gd name="connsiteX92" fmla="*/ 1362075 w 6967538"/>
              <a:gd name="connsiteY92" fmla="*/ 271463 h 2286000"/>
              <a:gd name="connsiteX93" fmla="*/ 1252538 w 6967538"/>
              <a:gd name="connsiteY93" fmla="*/ 271463 h 2286000"/>
              <a:gd name="connsiteX94" fmla="*/ 1252538 w 6967538"/>
              <a:gd name="connsiteY94" fmla="*/ 214313 h 2286000"/>
              <a:gd name="connsiteX95" fmla="*/ 1200150 w 6967538"/>
              <a:gd name="connsiteY95" fmla="*/ 214313 h 2286000"/>
              <a:gd name="connsiteX96" fmla="*/ 1200150 w 6967538"/>
              <a:gd name="connsiteY96" fmla="*/ 190500 h 2286000"/>
              <a:gd name="connsiteX97" fmla="*/ 1166813 w 6967538"/>
              <a:gd name="connsiteY97" fmla="*/ 190500 h 2286000"/>
              <a:gd name="connsiteX98" fmla="*/ 1166813 w 6967538"/>
              <a:gd name="connsiteY98" fmla="*/ 171450 h 2286000"/>
              <a:gd name="connsiteX99" fmla="*/ 1143000 w 6967538"/>
              <a:gd name="connsiteY99" fmla="*/ 171450 h 2286000"/>
              <a:gd name="connsiteX100" fmla="*/ 1143000 w 6967538"/>
              <a:gd name="connsiteY100" fmla="*/ 157163 h 2286000"/>
              <a:gd name="connsiteX101" fmla="*/ 1076325 w 6967538"/>
              <a:gd name="connsiteY101" fmla="*/ 157163 h 2286000"/>
              <a:gd name="connsiteX102" fmla="*/ 1076325 w 6967538"/>
              <a:gd name="connsiteY102" fmla="*/ 142875 h 2286000"/>
              <a:gd name="connsiteX103" fmla="*/ 990600 w 6967538"/>
              <a:gd name="connsiteY103" fmla="*/ 142875 h 2286000"/>
              <a:gd name="connsiteX104" fmla="*/ 990600 w 6967538"/>
              <a:gd name="connsiteY104" fmla="*/ 114300 h 2286000"/>
              <a:gd name="connsiteX105" fmla="*/ 871538 w 6967538"/>
              <a:gd name="connsiteY105" fmla="*/ 114300 h 2286000"/>
              <a:gd name="connsiteX106" fmla="*/ 871538 w 6967538"/>
              <a:gd name="connsiteY106" fmla="*/ 95250 h 2286000"/>
              <a:gd name="connsiteX107" fmla="*/ 676275 w 6967538"/>
              <a:gd name="connsiteY107" fmla="*/ 95250 h 2286000"/>
              <a:gd name="connsiteX108" fmla="*/ 676275 w 6967538"/>
              <a:gd name="connsiteY108" fmla="*/ 76200 h 2286000"/>
              <a:gd name="connsiteX109" fmla="*/ 547688 w 6967538"/>
              <a:gd name="connsiteY109" fmla="*/ 76200 h 2286000"/>
              <a:gd name="connsiteX110" fmla="*/ 547688 w 6967538"/>
              <a:gd name="connsiteY110" fmla="*/ 61913 h 2286000"/>
              <a:gd name="connsiteX111" fmla="*/ 185738 w 6967538"/>
              <a:gd name="connsiteY111" fmla="*/ 61913 h 2286000"/>
              <a:gd name="connsiteX112" fmla="*/ 185738 w 6967538"/>
              <a:gd name="connsiteY112" fmla="*/ 52388 h 2286000"/>
              <a:gd name="connsiteX113" fmla="*/ 28575 w 6967538"/>
              <a:gd name="connsiteY113" fmla="*/ 52388 h 2286000"/>
              <a:gd name="connsiteX114" fmla="*/ 28575 w 6967538"/>
              <a:gd name="connsiteY114" fmla="*/ 0 h 2286000"/>
              <a:gd name="connsiteX115" fmla="*/ 0 w 6967538"/>
              <a:gd name="connsiteY115" fmla="*/ 0 h 228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6967538" h="2286000">
                <a:moveTo>
                  <a:pt x="6967538" y="2286000"/>
                </a:moveTo>
                <a:lnTo>
                  <a:pt x="6719888" y="2286000"/>
                </a:lnTo>
                <a:lnTo>
                  <a:pt x="6719888" y="1728788"/>
                </a:lnTo>
                <a:lnTo>
                  <a:pt x="5938838" y="1728788"/>
                </a:lnTo>
                <a:lnTo>
                  <a:pt x="5938838" y="1657350"/>
                </a:lnTo>
                <a:lnTo>
                  <a:pt x="5186363" y="1657350"/>
                </a:lnTo>
                <a:lnTo>
                  <a:pt x="5186363" y="1600200"/>
                </a:lnTo>
                <a:lnTo>
                  <a:pt x="5024438" y="1600200"/>
                </a:lnTo>
                <a:lnTo>
                  <a:pt x="5024438" y="1543050"/>
                </a:lnTo>
                <a:lnTo>
                  <a:pt x="4981575" y="1543050"/>
                </a:lnTo>
                <a:lnTo>
                  <a:pt x="4981575" y="1504950"/>
                </a:lnTo>
                <a:lnTo>
                  <a:pt x="4743450" y="1504950"/>
                </a:lnTo>
                <a:lnTo>
                  <a:pt x="4743450" y="1466850"/>
                </a:lnTo>
                <a:lnTo>
                  <a:pt x="4619625" y="1466850"/>
                </a:lnTo>
                <a:lnTo>
                  <a:pt x="4619625" y="1428750"/>
                </a:lnTo>
                <a:lnTo>
                  <a:pt x="4491038" y="1428750"/>
                </a:lnTo>
                <a:lnTo>
                  <a:pt x="4491038" y="1400175"/>
                </a:lnTo>
                <a:lnTo>
                  <a:pt x="4381500" y="1400175"/>
                </a:lnTo>
                <a:lnTo>
                  <a:pt x="4381500" y="1328738"/>
                </a:lnTo>
                <a:lnTo>
                  <a:pt x="4333875" y="1328738"/>
                </a:lnTo>
                <a:lnTo>
                  <a:pt x="4333875" y="1290638"/>
                </a:lnTo>
                <a:lnTo>
                  <a:pt x="4295775" y="1290638"/>
                </a:lnTo>
                <a:lnTo>
                  <a:pt x="4295775" y="1266825"/>
                </a:lnTo>
                <a:lnTo>
                  <a:pt x="3990975" y="1266825"/>
                </a:lnTo>
                <a:lnTo>
                  <a:pt x="3990975" y="1228725"/>
                </a:lnTo>
                <a:lnTo>
                  <a:pt x="3952875" y="1228725"/>
                </a:lnTo>
                <a:lnTo>
                  <a:pt x="3952875" y="1204913"/>
                </a:lnTo>
                <a:lnTo>
                  <a:pt x="3833813" y="1204913"/>
                </a:lnTo>
                <a:lnTo>
                  <a:pt x="3833813" y="1181100"/>
                </a:lnTo>
                <a:lnTo>
                  <a:pt x="3790950" y="1181100"/>
                </a:lnTo>
                <a:lnTo>
                  <a:pt x="3790950" y="1143000"/>
                </a:lnTo>
                <a:lnTo>
                  <a:pt x="3624263" y="1143000"/>
                </a:lnTo>
                <a:lnTo>
                  <a:pt x="3624263" y="1119188"/>
                </a:lnTo>
                <a:lnTo>
                  <a:pt x="3595688" y="1119188"/>
                </a:lnTo>
                <a:lnTo>
                  <a:pt x="3595688" y="1095375"/>
                </a:lnTo>
                <a:lnTo>
                  <a:pt x="3576638" y="1095375"/>
                </a:lnTo>
                <a:lnTo>
                  <a:pt x="3562350" y="1081087"/>
                </a:lnTo>
                <a:lnTo>
                  <a:pt x="3476625" y="1081087"/>
                </a:lnTo>
                <a:lnTo>
                  <a:pt x="3476625" y="1028700"/>
                </a:lnTo>
                <a:lnTo>
                  <a:pt x="3371850" y="1028700"/>
                </a:lnTo>
                <a:lnTo>
                  <a:pt x="3371850" y="990600"/>
                </a:lnTo>
                <a:lnTo>
                  <a:pt x="3228975" y="990600"/>
                </a:lnTo>
                <a:lnTo>
                  <a:pt x="3228975" y="976313"/>
                </a:lnTo>
                <a:lnTo>
                  <a:pt x="3000375" y="976313"/>
                </a:lnTo>
                <a:lnTo>
                  <a:pt x="3000375" y="952500"/>
                </a:lnTo>
                <a:lnTo>
                  <a:pt x="2919413" y="952500"/>
                </a:lnTo>
                <a:lnTo>
                  <a:pt x="2919413" y="914400"/>
                </a:lnTo>
                <a:lnTo>
                  <a:pt x="2767013" y="914400"/>
                </a:lnTo>
                <a:lnTo>
                  <a:pt x="2767013" y="900113"/>
                </a:lnTo>
                <a:lnTo>
                  <a:pt x="2738438" y="900113"/>
                </a:lnTo>
                <a:lnTo>
                  <a:pt x="2738438" y="881063"/>
                </a:lnTo>
                <a:lnTo>
                  <a:pt x="2724150" y="881063"/>
                </a:lnTo>
                <a:lnTo>
                  <a:pt x="2724150" y="847725"/>
                </a:lnTo>
                <a:lnTo>
                  <a:pt x="2628900" y="847725"/>
                </a:lnTo>
                <a:lnTo>
                  <a:pt x="2628900" y="814388"/>
                </a:lnTo>
                <a:lnTo>
                  <a:pt x="2586038" y="814388"/>
                </a:lnTo>
                <a:lnTo>
                  <a:pt x="2586038" y="790575"/>
                </a:lnTo>
                <a:lnTo>
                  <a:pt x="2490788" y="790575"/>
                </a:lnTo>
                <a:lnTo>
                  <a:pt x="2490788" y="757238"/>
                </a:lnTo>
                <a:lnTo>
                  <a:pt x="2400300" y="757238"/>
                </a:lnTo>
                <a:lnTo>
                  <a:pt x="2400300" y="728663"/>
                </a:lnTo>
                <a:lnTo>
                  <a:pt x="2352675" y="728663"/>
                </a:lnTo>
                <a:lnTo>
                  <a:pt x="2352675" y="714375"/>
                </a:lnTo>
                <a:lnTo>
                  <a:pt x="2314575" y="714375"/>
                </a:lnTo>
                <a:lnTo>
                  <a:pt x="2314575" y="690563"/>
                </a:lnTo>
                <a:lnTo>
                  <a:pt x="2214563" y="690563"/>
                </a:lnTo>
                <a:lnTo>
                  <a:pt x="2214563" y="638175"/>
                </a:lnTo>
                <a:lnTo>
                  <a:pt x="2195513" y="638175"/>
                </a:lnTo>
                <a:lnTo>
                  <a:pt x="2195513" y="619125"/>
                </a:lnTo>
                <a:lnTo>
                  <a:pt x="2124075" y="619125"/>
                </a:lnTo>
                <a:lnTo>
                  <a:pt x="2100263" y="595313"/>
                </a:lnTo>
                <a:lnTo>
                  <a:pt x="2019300" y="595313"/>
                </a:lnTo>
                <a:lnTo>
                  <a:pt x="2019300" y="571500"/>
                </a:lnTo>
                <a:lnTo>
                  <a:pt x="1985963" y="571500"/>
                </a:lnTo>
                <a:lnTo>
                  <a:pt x="1985963" y="552450"/>
                </a:lnTo>
                <a:lnTo>
                  <a:pt x="1938338" y="552450"/>
                </a:lnTo>
                <a:lnTo>
                  <a:pt x="1938338" y="514350"/>
                </a:lnTo>
                <a:lnTo>
                  <a:pt x="1900238" y="514350"/>
                </a:lnTo>
                <a:lnTo>
                  <a:pt x="1900238" y="490538"/>
                </a:lnTo>
                <a:lnTo>
                  <a:pt x="1852613" y="490538"/>
                </a:lnTo>
                <a:lnTo>
                  <a:pt x="1852613" y="476250"/>
                </a:lnTo>
                <a:lnTo>
                  <a:pt x="1800225" y="476250"/>
                </a:lnTo>
                <a:lnTo>
                  <a:pt x="1800225" y="447675"/>
                </a:lnTo>
                <a:lnTo>
                  <a:pt x="1719263" y="447675"/>
                </a:lnTo>
                <a:lnTo>
                  <a:pt x="1719263" y="395288"/>
                </a:lnTo>
                <a:lnTo>
                  <a:pt x="1581150" y="395288"/>
                </a:lnTo>
                <a:lnTo>
                  <a:pt x="1581150" y="371475"/>
                </a:lnTo>
                <a:lnTo>
                  <a:pt x="1524000" y="371475"/>
                </a:lnTo>
                <a:lnTo>
                  <a:pt x="1524000" y="333375"/>
                </a:lnTo>
                <a:lnTo>
                  <a:pt x="1490663" y="333375"/>
                </a:lnTo>
                <a:lnTo>
                  <a:pt x="1490663" y="304800"/>
                </a:lnTo>
                <a:lnTo>
                  <a:pt x="1362075" y="304800"/>
                </a:lnTo>
                <a:lnTo>
                  <a:pt x="1362075" y="271463"/>
                </a:lnTo>
                <a:lnTo>
                  <a:pt x="1252538" y="271463"/>
                </a:lnTo>
                <a:lnTo>
                  <a:pt x="1252538" y="214313"/>
                </a:lnTo>
                <a:lnTo>
                  <a:pt x="1200150" y="214313"/>
                </a:lnTo>
                <a:lnTo>
                  <a:pt x="1200150" y="190500"/>
                </a:lnTo>
                <a:lnTo>
                  <a:pt x="1166813" y="190500"/>
                </a:lnTo>
                <a:lnTo>
                  <a:pt x="1166813" y="171450"/>
                </a:lnTo>
                <a:lnTo>
                  <a:pt x="1143000" y="171450"/>
                </a:lnTo>
                <a:lnTo>
                  <a:pt x="1143000" y="157163"/>
                </a:lnTo>
                <a:lnTo>
                  <a:pt x="1076325" y="157163"/>
                </a:lnTo>
                <a:lnTo>
                  <a:pt x="1076325" y="142875"/>
                </a:lnTo>
                <a:lnTo>
                  <a:pt x="990600" y="142875"/>
                </a:lnTo>
                <a:lnTo>
                  <a:pt x="990600" y="114300"/>
                </a:lnTo>
                <a:lnTo>
                  <a:pt x="871538" y="114300"/>
                </a:lnTo>
                <a:lnTo>
                  <a:pt x="871538" y="95250"/>
                </a:lnTo>
                <a:lnTo>
                  <a:pt x="676275" y="95250"/>
                </a:lnTo>
                <a:lnTo>
                  <a:pt x="676275" y="76200"/>
                </a:lnTo>
                <a:lnTo>
                  <a:pt x="547688" y="76200"/>
                </a:lnTo>
                <a:lnTo>
                  <a:pt x="547688" y="61913"/>
                </a:lnTo>
                <a:lnTo>
                  <a:pt x="185738" y="61913"/>
                </a:lnTo>
                <a:lnTo>
                  <a:pt x="185738" y="52388"/>
                </a:lnTo>
                <a:lnTo>
                  <a:pt x="28575" y="52388"/>
                </a:lnTo>
                <a:lnTo>
                  <a:pt x="28575"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9337" name="TextBox 9336">
            <a:extLst>
              <a:ext uri="{FF2B5EF4-FFF2-40B4-BE49-F238E27FC236}">
                <a16:creationId xmlns:a16="http://schemas.microsoft.com/office/drawing/2014/main" id="{D8044FC1-28C0-6B9E-4F84-1ECBA2658BB6}"/>
              </a:ext>
            </a:extLst>
          </p:cNvPr>
          <p:cNvSpPr txBox="1"/>
          <p:nvPr/>
        </p:nvSpPr>
        <p:spPr bwMode="auto">
          <a:xfrm>
            <a:off x="8497208" y="3281601"/>
            <a:ext cx="11912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b="1" dirty="0" err="1">
                <a:solidFill>
                  <a:schemeClr val="accent1"/>
                </a:solidFill>
              </a:rPr>
              <a:t>Inavolisib</a:t>
            </a:r>
            <a:endParaRPr lang="en-US" dirty="0"/>
          </a:p>
        </p:txBody>
      </p:sp>
      <p:grpSp>
        <p:nvGrpSpPr>
          <p:cNvPr id="9460" name="Group 9459">
            <a:extLst>
              <a:ext uri="{FF2B5EF4-FFF2-40B4-BE49-F238E27FC236}">
                <a16:creationId xmlns:a16="http://schemas.microsoft.com/office/drawing/2014/main" id="{C76AA051-FD12-C5E9-E57B-539B2C7206AA}"/>
              </a:ext>
            </a:extLst>
          </p:cNvPr>
          <p:cNvGrpSpPr/>
          <p:nvPr/>
        </p:nvGrpSpPr>
        <p:grpSpPr>
          <a:xfrm>
            <a:off x="2784969" y="1966779"/>
            <a:ext cx="6920696" cy="2352942"/>
            <a:chOff x="2784969" y="1966779"/>
            <a:chExt cx="6920696" cy="2352942"/>
          </a:xfrm>
        </p:grpSpPr>
        <p:cxnSp>
          <p:nvCxnSpPr>
            <p:cNvPr id="9338" name="Straight Connector 9337">
              <a:extLst>
                <a:ext uri="{FF2B5EF4-FFF2-40B4-BE49-F238E27FC236}">
                  <a16:creationId xmlns:a16="http://schemas.microsoft.com/office/drawing/2014/main" id="{328AEBC7-8558-7D61-05B2-CC98433055A5}"/>
                </a:ext>
              </a:extLst>
            </p:cNvPr>
            <p:cNvCxnSpPr>
              <a:cxnSpLocks/>
            </p:cNvCxnSpPr>
            <p:nvPr/>
          </p:nvCxnSpPr>
          <p:spPr bwMode="auto">
            <a:xfrm>
              <a:off x="9705665" y="4231210"/>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340" name="Straight Connector 9339">
              <a:extLst>
                <a:ext uri="{FF2B5EF4-FFF2-40B4-BE49-F238E27FC236}">
                  <a16:creationId xmlns:a16="http://schemas.microsoft.com/office/drawing/2014/main" id="{431E8267-C1F8-6CC2-84D2-59A3C27A1822}"/>
                </a:ext>
              </a:extLst>
            </p:cNvPr>
            <p:cNvCxnSpPr>
              <a:cxnSpLocks/>
            </p:cNvCxnSpPr>
            <p:nvPr/>
          </p:nvCxnSpPr>
          <p:spPr bwMode="auto">
            <a:xfrm>
              <a:off x="9405479" y="3673158"/>
              <a:ext cx="0" cy="88511"/>
            </a:xfrm>
            <a:prstGeom prst="line">
              <a:avLst/>
            </a:prstGeom>
            <a:noFill/>
            <a:ln w="28575" cap="flat" cmpd="sng" algn="ctr">
              <a:solidFill>
                <a:schemeClr val="accent1"/>
              </a:solidFill>
              <a:prstDash val="solid"/>
              <a:round/>
              <a:headEnd type="none" w="med" len="med"/>
              <a:tailEnd type="none" w="med" len="med"/>
            </a:ln>
            <a:effectLst/>
          </p:spPr>
        </p:cxnSp>
        <p:grpSp>
          <p:nvGrpSpPr>
            <p:cNvPr id="9342" name="Group 9341">
              <a:extLst>
                <a:ext uri="{FF2B5EF4-FFF2-40B4-BE49-F238E27FC236}">
                  <a16:creationId xmlns:a16="http://schemas.microsoft.com/office/drawing/2014/main" id="{F6291D39-E99F-6C0C-A5FC-1CDB7CF1C91F}"/>
                </a:ext>
              </a:extLst>
            </p:cNvPr>
            <p:cNvGrpSpPr/>
            <p:nvPr/>
          </p:nvGrpSpPr>
          <p:grpSpPr>
            <a:xfrm>
              <a:off x="9469264" y="3683948"/>
              <a:ext cx="88511" cy="88511"/>
              <a:chOff x="9720622" y="3717413"/>
              <a:chExt cx="88511" cy="88511"/>
            </a:xfrm>
          </p:grpSpPr>
          <p:cxnSp>
            <p:nvCxnSpPr>
              <p:cNvPr id="9339" name="Straight Connector 9338">
                <a:extLst>
                  <a:ext uri="{FF2B5EF4-FFF2-40B4-BE49-F238E27FC236}">
                    <a16:creationId xmlns:a16="http://schemas.microsoft.com/office/drawing/2014/main" id="{B85CC530-5B66-EB1A-5826-F2878B0C500E}"/>
                  </a:ext>
                </a:extLst>
              </p:cNvPr>
              <p:cNvCxnSpPr>
                <a:cxnSpLocks/>
              </p:cNvCxnSpPr>
              <p:nvPr/>
            </p:nvCxnSpPr>
            <p:spPr bwMode="auto">
              <a:xfrm rot="16200000" flipH="1">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341" name="Straight Connector 9340">
                <a:extLst>
                  <a:ext uri="{FF2B5EF4-FFF2-40B4-BE49-F238E27FC236}">
                    <a16:creationId xmlns:a16="http://schemas.microsoft.com/office/drawing/2014/main" id="{3A8DBFD5-E207-943A-418B-6D46DDC97B82}"/>
                  </a:ext>
                </a:extLst>
              </p:cNvPr>
              <p:cNvCxnSpPr>
                <a:cxnSpLocks/>
              </p:cNvCxnSpPr>
              <p:nvPr/>
            </p:nvCxnSpPr>
            <p:spPr bwMode="auto">
              <a:xfrm>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43" name="Group 9342">
              <a:extLst>
                <a:ext uri="{FF2B5EF4-FFF2-40B4-BE49-F238E27FC236}">
                  <a16:creationId xmlns:a16="http://schemas.microsoft.com/office/drawing/2014/main" id="{CCC7ADBE-9338-C1AA-3FB4-5AAB9C71BCD3}"/>
                </a:ext>
              </a:extLst>
            </p:cNvPr>
            <p:cNvGrpSpPr/>
            <p:nvPr/>
          </p:nvGrpSpPr>
          <p:grpSpPr>
            <a:xfrm>
              <a:off x="9234467" y="3683948"/>
              <a:ext cx="88511" cy="88511"/>
              <a:chOff x="9720622" y="3717413"/>
              <a:chExt cx="88511" cy="88511"/>
            </a:xfrm>
          </p:grpSpPr>
          <p:cxnSp>
            <p:nvCxnSpPr>
              <p:cNvPr id="9344" name="Straight Connector 9343">
                <a:extLst>
                  <a:ext uri="{FF2B5EF4-FFF2-40B4-BE49-F238E27FC236}">
                    <a16:creationId xmlns:a16="http://schemas.microsoft.com/office/drawing/2014/main" id="{0BF2C8DC-5FB3-AE5D-2F76-DD6FFB055FA4}"/>
                  </a:ext>
                </a:extLst>
              </p:cNvPr>
              <p:cNvCxnSpPr>
                <a:cxnSpLocks/>
              </p:cNvCxnSpPr>
              <p:nvPr/>
            </p:nvCxnSpPr>
            <p:spPr bwMode="auto">
              <a:xfrm rot="16200000" flipH="1">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345" name="Straight Connector 9344">
                <a:extLst>
                  <a:ext uri="{FF2B5EF4-FFF2-40B4-BE49-F238E27FC236}">
                    <a16:creationId xmlns:a16="http://schemas.microsoft.com/office/drawing/2014/main" id="{B349EAD4-1FA9-7F10-E38E-81C79794581D}"/>
                  </a:ext>
                </a:extLst>
              </p:cNvPr>
              <p:cNvCxnSpPr>
                <a:cxnSpLocks/>
              </p:cNvCxnSpPr>
              <p:nvPr/>
            </p:nvCxnSpPr>
            <p:spPr bwMode="auto">
              <a:xfrm>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46" name="Group 9345">
              <a:extLst>
                <a:ext uri="{FF2B5EF4-FFF2-40B4-BE49-F238E27FC236}">
                  <a16:creationId xmlns:a16="http://schemas.microsoft.com/office/drawing/2014/main" id="{C77FFFC2-020B-F070-3624-F569385E9BA2}"/>
                </a:ext>
              </a:extLst>
            </p:cNvPr>
            <p:cNvGrpSpPr/>
            <p:nvPr/>
          </p:nvGrpSpPr>
          <p:grpSpPr>
            <a:xfrm>
              <a:off x="7772976" y="3539887"/>
              <a:ext cx="88511" cy="88511"/>
              <a:chOff x="9720622" y="3717413"/>
              <a:chExt cx="88511" cy="88511"/>
            </a:xfrm>
          </p:grpSpPr>
          <p:cxnSp>
            <p:nvCxnSpPr>
              <p:cNvPr id="9347" name="Straight Connector 9346">
                <a:extLst>
                  <a:ext uri="{FF2B5EF4-FFF2-40B4-BE49-F238E27FC236}">
                    <a16:creationId xmlns:a16="http://schemas.microsoft.com/office/drawing/2014/main" id="{2F945A07-F77C-060A-6B03-1085A702CCEE}"/>
                  </a:ext>
                </a:extLst>
              </p:cNvPr>
              <p:cNvCxnSpPr>
                <a:cxnSpLocks/>
              </p:cNvCxnSpPr>
              <p:nvPr/>
            </p:nvCxnSpPr>
            <p:spPr bwMode="auto">
              <a:xfrm rot="16200000" flipH="1">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348" name="Straight Connector 9347">
                <a:extLst>
                  <a:ext uri="{FF2B5EF4-FFF2-40B4-BE49-F238E27FC236}">
                    <a16:creationId xmlns:a16="http://schemas.microsoft.com/office/drawing/2014/main" id="{7F96A841-9F30-FBE1-4D3C-0DF20193B98C}"/>
                  </a:ext>
                </a:extLst>
              </p:cNvPr>
              <p:cNvCxnSpPr>
                <a:cxnSpLocks/>
              </p:cNvCxnSpPr>
              <p:nvPr/>
            </p:nvCxnSpPr>
            <p:spPr bwMode="auto">
              <a:xfrm>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49" name="Group 9348">
              <a:extLst>
                <a:ext uri="{FF2B5EF4-FFF2-40B4-BE49-F238E27FC236}">
                  <a16:creationId xmlns:a16="http://schemas.microsoft.com/office/drawing/2014/main" id="{0EB9FE29-8965-464B-9E38-AFCB943C0125}"/>
                </a:ext>
              </a:extLst>
            </p:cNvPr>
            <p:cNvGrpSpPr/>
            <p:nvPr/>
          </p:nvGrpSpPr>
          <p:grpSpPr>
            <a:xfrm>
              <a:off x="7377751" y="3418600"/>
              <a:ext cx="88511" cy="88511"/>
              <a:chOff x="9720622" y="3717413"/>
              <a:chExt cx="88511" cy="88511"/>
            </a:xfrm>
          </p:grpSpPr>
          <p:cxnSp>
            <p:nvCxnSpPr>
              <p:cNvPr id="9350" name="Straight Connector 9349">
                <a:extLst>
                  <a:ext uri="{FF2B5EF4-FFF2-40B4-BE49-F238E27FC236}">
                    <a16:creationId xmlns:a16="http://schemas.microsoft.com/office/drawing/2014/main" id="{E143E8F4-BA29-B51B-73F5-34CDAAEA9BCE}"/>
                  </a:ext>
                </a:extLst>
              </p:cNvPr>
              <p:cNvCxnSpPr>
                <a:cxnSpLocks/>
              </p:cNvCxnSpPr>
              <p:nvPr/>
            </p:nvCxnSpPr>
            <p:spPr bwMode="auto">
              <a:xfrm rot="16200000" flipH="1">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351" name="Straight Connector 9350">
                <a:extLst>
                  <a:ext uri="{FF2B5EF4-FFF2-40B4-BE49-F238E27FC236}">
                    <a16:creationId xmlns:a16="http://schemas.microsoft.com/office/drawing/2014/main" id="{99518232-0DBA-3195-E0E3-82CC059BE469}"/>
                  </a:ext>
                </a:extLst>
              </p:cNvPr>
              <p:cNvCxnSpPr>
                <a:cxnSpLocks/>
              </p:cNvCxnSpPr>
              <p:nvPr/>
            </p:nvCxnSpPr>
            <p:spPr bwMode="auto">
              <a:xfrm>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52" name="Group 9351">
              <a:extLst>
                <a:ext uri="{FF2B5EF4-FFF2-40B4-BE49-F238E27FC236}">
                  <a16:creationId xmlns:a16="http://schemas.microsoft.com/office/drawing/2014/main" id="{6832E54F-20F3-B4A8-8169-021E73B39AE5}"/>
                </a:ext>
              </a:extLst>
            </p:cNvPr>
            <p:cNvGrpSpPr/>
            <p:nvPr/>
          </p:nvGrpSpPr>
          <p:grpSpPr>
            <a:xfrm>
              <a:off x="7084986" y="3282306"/>
              <a:ext cx="88511" cy="88511"/>
              <a:chOff x="9720622" y="3717413"/>
              <a:chExt cx="88511" cy="88511"/>
            </a:xfrm>
          </p:grpSpPr>
          <p:cxnSp>
            <p:nvCxnSpPr>
              <p:cNvPr id="9353" name="Straight Connector 9352">
                <a:extLst>
                  <a:ext uri="{FF2B5EF4-FFF2-40B4-BE49-F238E27FC236}">
                    <a16:creationId xmlns:a16="http://schemas.microsoft.com/office/drawing/2014/main" id="{A1026883-44C5-4E8D-7C51-AD399CCF9467}"/>
                  </a:ext>
                </a:extLst>
              </p:cNvPr>
              <p:cNvCxnSpPr>
                <a:cxnSpLocks/>
              </p:cNvCxnSpPr>
              <p:nvPr/>
            </p:nvCxnSpPr>
            <p:spPr bwMode="auto">
              <a:xfrm rot="16200000" flipH="1">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354" name="Straight Connector 9353">
                <a:extLst>
                  <a:ext uri="{FF2B5EF4-FFF2-40B4-BE49-F238E27FC236}">
                    <a16:creationId xmlns:a16="http://schemas.microsoft.com/office/drawing/2014/main" id="{D8223F29-31AC-7EAB-B66C-756895323376}"/>
                  </a:ext>
                </a:extLst>
              </p:cNvPr>
              <p:cNvCxnSpPr>
                <a:cxnSpLocks/>
              </p:cNvCxnSpPr>
              <p:nvPr/>
            </p:nvCxnSpPr>
            <p:spPr bwMode="auto">
              <a:xfrm>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55" name="Group 9354">
              <a:extLst>
                <a:ext uri="{FF2B5EF4-FFF2-40B4-BE49-F238E27FC236}">
                  <a16:creationId xmlns:a16="http://schemas.microsoft.com/office/drawing/2014/main" id="{39DD5E1C-B932-8808-2119-DFD7E1246E1B}"/>
                </a:ext>
              </a:extLst>
            </p:cNvPr>
            <p:cNvGrpSpPr/>
            <p:nvPr/>
          </p:nvGrpSpPr>
          <p:grpSpPr>
            <a:xfrm>
              <a:off x="6303208" y="3027082"/>
              <a:ext cx="88511" cy="88511"/>
              <a:chOff x="9720622" y="3717413"/>
              <a:chExt cx="88511" cy="88511"/>
            </a:xfrm>
          </p:grpSpPr>
          <p:cxnSp>
            <p:nvCxnSpPr>
              <p:cNvPr id="9356" name="Straight Connector 9355">
                <a:extLst>
                  <a:ext uri="{FF2B5EF4-FFF2-40B4-BE49-F238E27FC236}">
                    <a16:creationId xmlns:a16="http://schemas.microsoft.com/office/drawing/2014/main" id="{F78F749E-F81C-3F40-3904-9AB3904CF2E3}"/>
                  </a:ext>
                </a:extLst>
              </p:cNvPr>
              <p:cNvCxnSpPr>
                <a:cxnSpLocks/>
              </p:cNvCxnSpPr>
              <p:nvPr/>
            </p:nvCxnSpPr>
            <p:spPr bwMode="auto">
              <a:xfrm rot="16200000" flipH="1">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357" name="Straight Connector 9356">
                <a:extLst>
                  <a:ext uri="{FF2B5EF4-FFF2-40B4-BE49-F238E27FC236}">
                    <a16:creationId xmlns:a16="http://schemas.microsoft.com/office/drawing/2014/main" id="{57726710-4CAA-F960-2BBD-F46D91ACB8FC}"/>
                  </a:ext>
                </a:extLst>
              </p:cNvPr>
              <p:cNvCxnSpPr>
                <a:cxnSpLocks/>
              </p:cNvCxnSpPr>
              <p:nvPr/>
            </p:nvCxnSpPr>
            <p:spPr bwMode="auto">
              <a:xfrm>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58" name="Group 9357">
              <a:extLst>
                <a:ext uri="{FF2B5EF4-FFF2-40B4-BE49-F238E27FC236}">
                  <a16:creationId xmlns:a16="http://schemas.microsoft.com/office/drawing/2014/main" id="{A5995593-C110-8DB6-555A-F173CF8ED54B}"/>
                </a:ext>
              </a:extLst>
            </p:cNvPr>
            <p:cNvGrpSpPr/>
            <p:nvPr/>
          </p:nvGrpSpPr>
          <p:grpSpPr>
            <a:xfrm>
              <a:off x="6533993" y="3123065"/>
              <a:ext cx="88511" cy="88511"/>
              <a:chOff x="9720622" y="3717413"/>
              <a:chExt cx="88511" cy="88511"/>
            </a:xfrm>
          </p:grpSpPr>
          <p:cxnSp>
            <p:nvCxnSpPr>
              <p:cNvPr id="9359" name="Straight Connector 9358">
                <a:extLst>
                  <a:ext uri="{FF2B5EF4-FFF2-40B4-BE49-F238E27FC236}">
                    <a16:creationId xmlns:a16="http://schemas.microsoft.com/office/drawing/2014/main" id="{3896FF0A-3670-D56A-E586-62AA0C0E41FF}"/>
                  </a:ext>
                </a:extLst>
              </p:cNvPr>
              <p:cNvCxnSpPr>
                <a:cxnSpLocks/>
              </p:cNvCxnSpPr>
              <p:nvPr/>
            </p:nvCxnSpPr>
            <p:spPr bwMode="auto">
              <a:xfrm rot="16200000" flipH="1">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360" name="Straight Connector 9359">
                <a:extLst>
                  <a:ext uri="{FF2B5EF4-FFF2-40B4-BE49-F238E27FC236}">
                    <a16:creationId xmlns:a16="http://schemas.microsoft.com/office/drawing/2014/main" id="{FFFAC9D9-98E8-EFA6-9279-2C1B417C56F5}"/>
                  </a:ext>
                </a:extLst>
              </p:cNvPr>
              <p:cNvCxnSpPr>
                <a:cxnSpLocks/>
              </p:cNvCxnSpPr>
              <p:nvPr/>
            </p:nvCxnSpPr>
            <p:spPr bwMode="auto">
              <a:xfrm>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61" name="Group 9360">
              <a:extLst>
                <a:ext uri="{FF2B5EF4-FFF2-40B4-BE49-F238E27FC236}">
                  <a16:creationId xmlns:a16="http://schemas.microsoft.com/office/drawing/2014/main" id="{B6645D81-A4E0-B47B-2511-5834A5995842}"/>
                </a:ext>
              </a:extLst>
            </p:cNvPr>
            <p:cNvGrpSpPr/>
            <p:nvPr/>
          </p:nvGrpSpPr>
          <p:grpSpPr>
            <a:xfrm>
              <a:off x="6757284" y="3175367"/>
              <a:ext cx="88511" cy="88511"/>
              <a:chOff x="9720622" y="3717413"/>
              <a:chExt cx="88511" cy="88511"/>
            </a:xfrm>
          </p:grpSpPr>
          <p:cxnSp>
            <p:nvCxnSpPr>
              <p:cNvPr id="9362" name="Straight Connector 9361">
                <a:extLst>
                  <a:ext uri="{FF2B5EF4-FFF2-40B4-BE49-F238E27FC236}">
                    <a16:creationId xmlns:a16="http://schemas.microsoft.com/office/drawing/2014/main" id="{42372F08-664A-674C-AC0C-12B916011570}"/>
                  </a:ext>
                </a:extLst>
              </p:cNvPr>
              <p:cNvCxnSpPr>
                <a:cxnSpLocks/>
              </p:cNvCxnSpPr>
              <p:nvPr/>
            </p:nvCxnSpPr>
            <p:spPr bwMode="auto">
              <a:xfrm rot="16200000" flipH="1">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363" name="Straight Connector 9362">
                <a:extLst>
                  <a:ext uri="{FF2B5EF4-FFF2-40B4-BE49-F238E27FC236}">
                    <a16:creationId xmlns:a16="http://schemas.microsoft.com/office/drawing/2014/main" id="{D1768A44-5588-60BE-F705-7A21F6F4FA21}"/>
                  </a:ext>
                </a:extLst>
              </p:cNvPr>
              <p:cNvCxnSpPr>
                <a:cxnSpLocks/>
              </p:cNvCxnSpPr>
              <p:nvPr/>
            </p:nvCxnSpPr>
            <p:spPr bwMode="auto">
              <a:xfrm>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64" name="Group 9363">
              <a:extLst>
                <a:ext uri="{FF2B5EF4-FFF2-40B4-BE49-F238E27FC236}">
                  <a16:creationId xmlns:a16="http://schemas.microsoft.com/office/drawing/2014/main" id="{8DB6E5FE-0014-9816-FE47-9C0CF6289201}"/>
                </a:ext>
              </a:extLst>
            </p:cNvPr>
            <p:cNvGrpSpPr/>
            <p:nvPr/>
          </p:nvGrpSpPr>
          <p:grpSpPr>
            <a:xfrm>
              <a:off x="6655337" y="3160097"/>
              <a:ext cx="88511" cy="88511"/>
              <a:chOff x="9720622" y="3717413"/>
              <a:chExt cx="88511" cy="88511"/>
            </a:xfrm>
          </p:grpSpPr>
          <p:cxnSp>
            <p:nvCxnSpPr>
              <p:cNvPr id="9365" name="Straight Connector 9364">
                <a:extLst>
                  <a:ext uri="{FF2B5EF4-FFF2-40B4-BE49-F238E27FC236}">
                    <a16:creationId xmlns:a16="http://schemas.microsoft.com/office/drawing/2014/main" id="{0DC73BEB-DE50-1C44-94C4-098BC9E1779F}"/>
                  </a:ext>
                </a:extLst>
              </p:cNvPr>
              <p:cNvCxnSpPr>
                <a:cxnSpLocks/>
              </p:cNvCxnSpPr>
              <p:nvPr/>
            </p:nvCxnSpPr>
            <p:spPr bwMode="auto">
              <a:xfrm rot="16200000" flipH="1">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366" name="Straight Connector 9365">
                <a:extLst>
                  <a:ext uri="{FF2B5EF4-FFF2-40B4-BE49-F238E27FC236}">
                    <a16:creationId xmlns:a16="http://schemas.microsoft.com/office/drawing/2014/main" id="{46EC70DF-9AAE-3CCF-709D-3072D82A2EF5}"/>
                  </a:ext>
                </a:extLst>
              </p:cNvPr>
              <p:cNvCxnSpPr>
                <a:cxnSpLocks/>
              </p:cNvCxnSpPr>
              <p:nvPr/>
            </p:nvCxnSpPr>
            <p:spPr bwMode="auto">
              <a:xfrm>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67" name="Group 9366">
              <a:extLst>
                <a:ext uri="{FF2B5EF4-FFF2-40B4-BE49-F238E27FC236}">
                  <a16:creationId xmlns:a16="http://schemas.microsoft.com/office/drawing/2014/main" id="{23540619-7AC4-FDB0-AC34-1F838D9E6E46}"/>
                </a:ext>
              </a:extLst>
            </p:cNvPr>
            <p:cNvGrpSpPr/>
            <p:nvPr/>
          </p:nvGrpSpPr>
          <p:grpSpPr>
            <a:xfrm>
              <a:off x="6117949" y="2978992"/>
              <a:ext cx="88511" cy="88511"/>
              <a:chOff x="9720622" y="3717413"/>
              <a:chExt cx="88511" cy="88511"/>
            </a:xfrm>
          </p:grpSpPr>
          <p:cxnSp>
            <p:nvCxnSpPr>
              <p:cNvPr id="9368" name="Straight Connector 9367">
                <a:extLst>
                  <a:ext uri="{FF2B5EF4-FFF2-40B4-BE49-F238E27FC236}">
                    <a16:creationId xmlns:a16="http://schemas.microsoft.com/office/drawing/2014/main" id="{9BD18A91-FFDC-BD9E-AA92-37D5F2F4396C}"/>
                  </a:ext>
                </a:extLst>
              </p:cNvPr>
              <p:cNvCxnSpPr>
                <a:cxnSpLocks/>
              </p:cNvCxnSpPr>
              <p:nvPr/>
            </p:nvCxnSpPr>
            <p:spPr bwMode="auto">
              <a:xfrm rot="16200000" flipH="1">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369" name="Straight Connector 9368">
                <a:extLst>
                  <a:ext uri="{FF2B5EF4-FFF2-40B4-BE49-F238E27FC236}">
                    <a16:creationId xmlns:a16="http://schemas.microsoft.com/office/drawing/2014/main" id="{D4F205DF-1B04-4B52-DEB9-DB3A36B86F73}"/>
                  </a:ext>
                </a:extLst>
              </p:cNvPr>
              <p:cNvCxnSpPr>
                <a:cxnSpLocks/>
              </p:cNvCxnSpPr>
              <p:nvPr/>
            </p:nvCxnSpPr>
            <p:spPr bwMode="auto">
              <a:xfrm>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70" name="Group 9369">
              <a:extLst>
                <a:ext uri="{FF2B5EF4-FFF2-40B4-BE49-F238E27FC236}">
                  <a16:creationId xmlns:a16="http://schemas.microsoft.com/office/drawing/2014/main" id="{06A3D8F2-7320-0405-1C90-CDA3028A5633}"/>
                </a:ext>
              </a:extLst>
            </p:cNvPr>
            <p:cNvGrpSpPr/>
            <p:nvPr/>
          </p:nvGrpSpPr>
          <p:grpSpPr>
            <a:xfrm>
              <a:off x="5753135" y="2918528"/>
              <a:ext cx="88511" cy="88511"/>
              <a:chOff x="9720622" y="3717413"/>
              <a:chExt cx="88511" cy="88511"/>
            </a:xfrm>
          </p:grpSpPr>
          <p:cxnSp>
            <p:nvCxnSpPr>
              <p:cNvPr id="9371" name="Straight Connector 9370">
                <a:extLst>
                  <a:ext uri="{FF2B5EF4-FFF2-40B4-BE49-F238E27FC236}">
                    <a16:creationId xmlns:a16="http://schemas.microsoft.com/office/drawing/2014/main" id="{E26F84D6-BBEC-5CED-BAF9-DCB9FABF8BB6}"/>
                  </a:ext>
                </a:extLst>
              </p:cNvPr>
              <p:cNvCxnSpPr>
                <a:cxnSpLocks/>
              </p:cNvCxnSpPr>
              <p:nvPr/>
            </p:nvCxnSpPr>
            <p:spPr bwMode="auto">
              <a:xfrm rot="16200000" flipH="1">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372" name="Straight Connector 9371">
                <a:extLst>
                  <a:ext uri="{FF2B5EF4-FFF2-40B4-BE49-F238E27FC236}">
                    <a16:creationId xmlns:a16="http://schemas.microsoft.com/office/drawing/2014/main" id="{9708481D-EF66-5FCF-EB7B-A39D75CB9EBA}"/>
                  </a:ext>
                </a:extLst>
              </p:cNvPr>
              <p:cNvCxnSpPr>
                <a:cxnSpLocks/>
              </p:cNvCxnSpPr>
              <p:nvPr/>
            </p:nvCxnSpPr>
            <p:spPr bwMode="auto">
              <a:xfrm>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73" name="Group 9372">
              <a:extLst>
                <a:ext uri="{FF2B5EF4-FFF2-40B4-BE49-F238E27FC236}">
                  <a16:creationId xmlns:a16="http://schemas.microsoft.com/office/drawing/2014/main" id="{940BDA1F-A64E-6772-1A92-701E767A8E91}"/>
                </a:ext>
              </a:extLst>
            </p:cNvPr>
            <p:cNvGrpSpPr/>
            <p:nvPr/>
          </p:nvGrpSpPr>
          <p:grpSpPr>
            <a:xfrm>
              <a:off x="4882008" y="2561594"/>
              <a:ext cx="88511" cy="88511"/>
              <a:chOff x="9720622" y="3717413"/>
              <a:chExt cx="88511" cy="88511"/>
            </a:xfrm>
          </p:grpSpPr>
          <p:cxnSp>
            <p:nvCxnSpPr>
              <p:cNvPr id="9374" name="Straight Connector 9373">
                <a:extLst>
                  <a:ext uri="{FF2B5EF4-FFF2-40B4-BE49-F238E27FC236}">
                    <a16:creationId xmlns:a16="http://schemas.microsoft.com/office/drawing/2014/main" id="{A6ABB3B0-BDFF-12FC-2411-BB73F6994456}"/>
                  </a:ext>
                </a:extLst>
              </p:cNvPr>
              <p:cNvCxnSpPr>
                <a:cxnSpLocks/>
              </p:cNvCxnSpPr>
              <p:nvPr/>
            </p:nvCxnSpPr>
            <p:spPr bwMode="auto">
              <a:xfrm rot="16200000" flipH="1">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375" name="Straight Connector 9374">
                <a:extLst>
                  <a:ext uri="{FF2B5EF4-FFF2-40B4-BE49-F238E27FC236}">
                    <a16:creationId xmlns:a16="http://schemas.microsoft.com/office/drawing/2014/main" id="{731B5892-E705-C3F0-6A57-7BCF8002CC5B}"/>
                  </a:ext>
                </a:extLst>
              </p:cNvPr>
              <p:cNvCxnSpPr>
                <a:cxnSpLocks/>
              </p:cNvCxnSpPr>
              <p:nvPr/>
            </p:nvCxnSpPr>
            <p:spPr bwMode="auto">
              <a:xfrm>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76" name="Group 9375">
              <a:extLst>
                <a:ext uri="{FF2B5EF4-FFF2-40B4-BE49-F238E27FC236}">
                  <a16:creationId xmlns:a16="http://schemas.microsoft.com/office/drawing/2014/main" id="{90186127-21C2-44DC-8581-F09F583B5352}"/>
                </a:ext>
              </a:extLst>
            </p:cNvPr>
            <p:cNvGrpSpPr/>
            <p:nvPr/>
          </p:nvGrpSpPr>
          <p:grpSpPr>
            <a:xfrm>
              <a:off x="4861753" y="2534439"/>
              <a:ext cx="88511" cy="88511"/>
              <a:chOff x="9720622" y="3717413"/>
              <a:chExt cx="88511" cy="88511"/>
            </a:xfrm>
          </p:grpSpPr>
          <p:cxnSp>
            <p:nvCxnSpPr>
              <p:cNvPr id="9377" name="Straight Connector 9376">
                <a:extLst>
                  <a:ext uri="{FF2B5EF4-FFF2-40B4-BE49-F238E27FC236}">
                    <a16:creationId xmlns:a16="http://schemas.microsoft.com/office/drawing/2014/main" id="{7CFD986F-3440-3F42-8275-6800D8AA6436}"/>
                  </a:ext>
                </a:extLst>
              </p:cNvPr>
              <p:cNvCxnSpPr>
                <a:cxnSpLocks/>
              </p:cNvCxnSpPr>
              <p:nvPr/>
            </p:nvCxnSpPr>
            <p:spPr bwMode="auto">
              <a:xfrm rot="16200000" flipH="1">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378" name="Straight Connector 9377">
                <a:extLst>
                  <a:ext uri="{FF2B5EF4-FFF2-40B4-BE49-F238E27FC236}">
                    <a16:creationId xmlns:a16="http://schemas.microsoft.com/office/drawing/2014/main" id="{6B068C9A-EF6B-B7C1-C1B9-490756178882}"/>
                  </a:ext>
                </a:extLst>
              </p:cNvPr>
              <p:cNvCxnSpPr>
                <a:cxnSpLocks/>
              </p:cNvCxnSpPr>
              <p:nvPr/>
            </p:nvCxnSpPr>
            <p:spPr bwMode="auto">
              <a:xfrm>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79" name="Group 9378">
              <a:extLst>
                <a:ext uri="{FF2B5EF4-FFF2-40B4-BE49-F238E27FC236}">
                  <a16:creationId xmlns:a16="http://schemas.microsoft.com/office/drawing/2014/main" id="{611B1438-AA4E-0B29-4F37-037DA650F723}"/>
                </a:ext>
              </a:extLst>
            </p:cNvPr>
            <p:cNvGrpSpPr/>
            <p:nvPr/>
          </p:nvGrpSpPr>
          <p:grpSpPr>
            <a:xfrm>
              <a:off x="5071636" y="2664324"/>
              <a:ext cx="88511" cy="88511"/>
              <a:chOff x="9720622" y="3717413"/>
              <a:chExt cx="88511" cy="88511"/>
            </a:xfrm>
          </p:grpSpPr>
          <p:cxnSp>
            <p:nvCxnSpPr>
              <p:cNvPr id="9380" name="Straight Connector 9379">
                <a:extLst>
                  <a:ext uri="{FF2B5EF4-FFF2-40B4-BE49-F238E27FC236}">
                    <a16:creationId xmlns:a16="http://schemas.microsoft.com/office/drawing/2014/main" id="{A23C101E-BE49-D8DB-A491-795A2F3E2E81}"/>
                  </a:ext>
                </a:extLst>
              </p:cNvPr>
              <p:cNvCxnSpPr>
                <a:cxnSpLocks/>
              </p:cNvCxnSpPr>
              <p:nvPr/>
            </p:nvCxnSpPr>
            <p:spPr bwMode="auto">
              <a:xfrm rot="16200000" flipH="1">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381" name="Straight Connector 9380">
                <a:extLst>
                  <a:ext uri="{FF2B5EF4-FFF2-40B4-BE49-F238E27FC236}">
                    <a16:creationId xmlns:a16="http://schemas.microsoft.com/office/drawing/2014/main" id="{4DFFF458-050F-9222-A13A-6956A43A70C2}"/>
                  </a:ext>
                </a:extLst>
              </p:cNvPr>
              <p:cNvCxnSpPr>
                <a:cxnSpLocks/>
              </p:cNvCxnSpPr>
              <p:nvPr/>
            </p:nvCxnSpPr>
            <p:spPr bwMode="auto">
              <a:xfrm>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82" name="Group 9381">
              <a:extLst>
                <a:ext uri="{FF2B5EF4-FFF2-40B4-BE49-F238E27FC236}">
                  <a16:creationId xmlns:a16="http://schemas.microsoft.com/office/drawing/2014/main" id="{5A212109-D3D4-4BF9-1BCC-02FF8F7CAD23}"/>
                </a:ext>
              </a:extLst>
            </p:cNvPr>
            <p:cNvGrpSpPr/>
            <p:nvPr/>
          </p:nvGrpSpPr>
          <p:grpSpPr>
            <a:xfrm>
              <a:off x="5096268" y="2665553"/>
              <a:ext cx="88511" cy="88511"/>
              <a:chOff x="9720622" y="3717413"/>
              <a:chExt cx="88511" cy="88511"/>
            </a:xfrm>
          </p:grpSpPr>
          <p:cxnSp>
            <p:nvCxnSpPr>
              <p:cNvPr id="9383" name="Straight Connector 9382">
                <a:extLst>
                  <a:ext uri="{FF2B5EF4-FFF2-40B4-BE49-F238E27FC236}">
                    <a16:creationId xmlns:a16="http://schemas.microsoft.com/office/drawing/2014/main" id="{2F39E4C5-A3B9-E93C-7941-E4CD748E5EA9}"/>
                  </a:ext>
                </a:extLst>
              </p:cNvPr>
              <p:cNvCxnSpPr>
                <a:cxnSpLocks/>
              </p:cNvCxnSpPr>
              <p:nvPr/>
            </p:nvCxnSpPr>
            <p:spPr bwMode="auto">
              <a:xfrm rot="16200000" flipH="1">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384" name="Straight Connector 9383">
                <a:extLst>
                  <a:ext uri="{FF2B5EF4-FFF2-40B4-BE49-F238E27FC236}">
                    <a16:creationId xmlns:a16="http://schemas.microsoft.com/office/drawing/2014/main" id="{8AB1C2F6-1210-6153-2708-FE82D74597C4}"/>
                  </a:ext>
                </a:extLst>
              </p:cNvPr>
              <p:cNvCxnSpPr>
                <a:cxnSpLocks/>
              </p:cNvCxnSpPr>
              <p:nvPr/>
            </p:nvCxnSpPr>
            <p:spPr bwMode="auto">
              <a:xfrm>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85" name="Group 9384">
              <a:extLst>
                <a:ext uri="{FF2B5EF4-FFF2-40B4-BE49-F238E27FC236}">
                  <a16:creationId xmlns:a16="http://schemas.microsoft.com/office/drawing/2014/main" id="{2D274911-530F-73F8-07FC-D87A783A2935}"/>
                </a:ext>
              </a:extLst>
            </p:cNvPr>
            <p:cNvGrpSpPr/>
            <p:nvPr/>
          </p:nvGrpSpPr>
          <p:grpSpPr>
            <a:xfrm>
              <a:off x="4784951" y="2532598"/>
              <a:ext cx="88511" cy="88511"/>
              <a:chOff x="9720622" y="3717413"/>
              <a:chExt cx="88511" cy="88511"/>
            </a:xfrm>
          </p:grpSpPr>
          <p:cxnSp>
            <p:nvCxnSpPr>
              <p:cNvPr id="9386" name="Straight Connector 9385">
                <a:extLst>
                  <a:ext uri="{FF2B5EF4-FFF2-40B4-BE49-F238E27FC236}">
                    <a16:creationId xmlns:a16="http://schemas.microsoft.com/office/drawing/2014/main" id="{2FDF59F2-8236-1D15-A9E3-A7FBEC622B77}"/>
                  </a:ext>
                </a:extLst>
              </p:cNvPr>
              <p:cNvCxnSpPr>
                <a:cxnSpLocks/>
              </p:cNvCxnSpPr>
              <p:nvPr/>
            </p:nvCxnSpPr>
            <p:spPr bwMode="auto">
              <a:xfrm rot="16200000" flipH="1">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387" name="Straight Connector 9386">
                <a:extLst>
                  <a:ext uri="{FF2B5EF4-FFF2-40B4-BE49-F238E27FC236}">
                    <a16:creationId xmlns:a16="http://schemas.microsoft.com/office/drawing/2014/main" id="{BB2F57B7-0138-6CF9-5964-35335172673F}"/>
                  </a:ext>
                </a:extLst>
              </p:cNvPr>
              <p:cNvCxnSpPr>
                <a:cxnSpLocks/>
              </p:cNvCxnSpPr>
              <p:nvPr/>
            </p:nvCxnSpPr>
            <p:spPr bwMode="auto">
              <a:xfrm>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88" name="Group 9387">
              <a:extLst>
                <a:ext uri="{FF2B5EF4-FFF2-40B4-BE49-F238E27FC236}">
                  <a16:creationId xmlns:a16="http://schemas.microsoft.com/office/drawing/2014/main" id="{34059FEB-1252-E9D9-94DD-F77C4EDF6904}"/>
                </a:ext>
              </a:extLst>
            </p:cNvPr>
            <p:cNvGrpSpPr/>
            <p:nvPr/>
          </p:nvGrpSpPr>
          <p:grpSpPr>
            <a:xfrm>
              <a:off x="4751760" y="2522160"/>
              <a:ext cx="88511" cy="88511"/>
              <a:chOff x="9720622" y="3717413"/>
              <a:chExt cx="88511" cy="88511"/>
            </a:xfrm>
          </p:grpSpPr>
          <p:cxnSp>
            <p:nvCxnSpPr>
              <p:cNvPr id="9389" name="Straight Connector 9388">
                <a:extLst>
                  <a:ext uri="{FF2B5EF4-FFF2-40B4-BE49-F238E27FC236}">
                    <a16:creationId xmlns:a16="http://schemas.microsoft.com/office/drawing/2014/main" id="{9B2127FE-9BE0-2E8F-2F5A-A878ECE1EB93}"/>
                  </a:ext>
                </a:extLst>
              </p:cNvPr>
              <p:cNvCxnSpPr>
                <a:cxnSpLocks/>
              </p:cNvCxnSpPr>
              <p:nvPr/>
            </p:nvCxnSpPr>
            <p:spPr bwMode="auto">
              <a:xfrm rot="16200000" flipH="1">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390" name="Straight Connector 9389">
                <a:extLst>
                  <a:ext uri="{FF2B5EF4-FFF2-40B4-BE49-F238E27FC236}">
                    <a16:creationId xmlns:a16="http://schemas.microsoft.com/office/drawing/2014/main" id="{BCB69A5E-E1B7-4FD8-E1F8-00BE3F702FA5}"/>
                  </a:ext>
                </a:extLst>
              </p:cNvPr>
              <p:cNvCxnSpPr>
                <a:cxnSpLocks/>
              </p:cNvCxnSpPr>
              <p:nvPr/>
            </p:nvCxnSpPr>
            <p:spPr bwMode="auto">
              <a:xfrm>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91" name="Group 9390">
              <a:extLst>
                <a:ext uri="{FF2B5EF4-FFF2-40B4-BE49-F238E27FC236}">
                  <a16:creationId xmlns:a16="http://schemas.microsoft.com/office/drawing/2014/main" id="{9BDCAA1F-5B80-DEE1-DA77-C05DEBFF30E3}"/>
                </a:ext>
              </a:extLst>
            </p:cNvPr>
            <p:cNvGrpSpPr/>
            <p:nvPr/>
          </p:nvGrpSpPr>
          <p:grpSpPr>
            <a:xfrm>
              <a:off x="4703923" y="2489909"/>
              <a:ext cx="88511" cy="88511"/>
              <a:chOff x="9720622" y="3717413"/>
              <a:chExt cx="88511" cy="88511"/>
            </a:xfrm>
          </p:grpSpPr>
          <p:cxnSp>
            <p:nvCxnSpPr>
              <p:cNvPr id="9392" name="Straight Connector 9391">
                <a:extLst>
                  <a:ext uri="{FF2B5EF4-FFF2-40B4-BE49-F238E27FC236}">
                    <a16:creationId xmlns:a16="http://schemas.microsoft.com/office/drawing/2014/main" id="{9B1D192A-964D-5E18-C929-71FD8C10FD24}"/>
                  </a:ext>
                </a:extLst>
              </p:cNvPr>
              <p:cNvCxnSpPr>
                <a:cxnSpLocks/>
              </p:cNvCxnSpPr>
              <p:nvPr/>
            </p:nvCxnSpPr>
            <p:spPr bwMode="auto">
              <a:xfrm rot="16200000" flipH="1">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393" name="Straight Connector 9392">
                <a:extLst>
                  <a:ext uri="{FF2B5EF4-FFF2-40B4-BE49-F238E27FC236}">
                    <a16:creationId xmlns:a16="http://schemas.microsoft.com/office/drawing/2014/main" id="{7F5D7118-C160-A1FE-571A-F17DC169F88E}"/>
                  </a:ext>
                </a:extLst>
              </p:cNvPr>
              <p:cNvCxnSpPr>
                <a:cxnSpLocks/>
              </p:cNvCxnSpPr>
              <p:nvPr/>
            </p:nvCxnSpPr>
            <p:spPr bwMode="auto">
              <a:xfrm>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94" name="Group 9393">
              <a:extLst>
                <a:ext uri="{FF2B5EF4-FFF2-40B4-BE49-F238E27FC236}">
                  <a16:creationId xmlns:a16="http://schemas.microsoft.com/office/drawing/2014/main" id="{5DAD1741-ED4C-7DA0-DEE0-2F5B75B6F44B}"/>
                </a:ext>
              </a:extLst>
            </p:cNvPr>
            <p:cNvGrpSpPr/>
            <p:nvPr/>
          </p:nvGrpSpPr>
          <p:grpSpPr>
            <a:xfrm>
              <a:off x="4620194" y="2425756"/>
              <a:ext cx="88511" cy="88511"/>
              <a:chOff x="9720622" y="3717413"/>
              <a:chExt cx="88511" cy="88511"/>
            </a:xfrm>
          </p:grpSpPr>
          <p:cxnSp>
            <p:nvCxnSpPr>
              <p:cNvPr id="9395" name="Straight Connector 9394">
                <a:extLst>
                  <a:ext uri="{FF2B5EF4-FFF2-40B4-BE49-F238E27FC236}">
                    <a16:creationId xmlns:a16="http://schemas.microsoft.com/office/drawing/2014/main" id="{00380165-7755-BB75-9B26-AED9B606FC81}"/>
                  </a:ext>
                </a:extLst>
              </p:cNvPr>
              <p:cNvCxnSpPr>
                <a:cxnSpLocks/>
              </p:cNvCxnSpPr>
              <p:nvPr/>
            </p:nvCxnSpPr>
            <p:spPr bwMode="auto">
              <a:xfrm rot="16200000" flipH="1">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396" name="Straight Connector 9395">
                <a:extLst>
                  <a:ext uri="{FF2B5EF4-FFF2-40B4-BE49-F238E27FC236}">
                    <a16:creationId xmlns:a16="http://schemas.microsoft.com/office/drawing/2014/main" id="{DCE36ECA-C42A-641D-418B-F1B05A921708}"/>
                  </a:ext>
                </a:extLst>
              </p:cNvPr>
              <p:cNvCxnSpPr>
                <a:cxnSpLocks/>
              </p:cNvCxnSpPr>
              <p:nvPr/>
            </p:nvCxnSpPr>
            <p:spPr bwMode="auto">
              <a:xfrm>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97" name="Group 9396">
              <a:extLst>
                <a:ext uri="{FF2B5EF4-FFF2-40B4-BE49-F238E27FC236}">
                  <a16:creationId xmlns:a16="http://schemas.microsoft.com/office/drawing/2014/main" id="{380EEFF4-A8D1-361D-06D2-96DE4FED0F80}"/>
                </a:ext>
              </a:extLst>
            </p:cNvPr>
            <p:cNvGrpSpPr/>
            <p:nvPr/>
          </p:nvGrpSpPr>
          <p:grpSpPr>
            <a:xfrm>
              <a:off x="4596222" y="2419102"/>
              <a:ext cx="88511" cy="88511"/>
              <a:chOff x="9720622" y="3717413"/>
              <a:chExt cx="88511" cy="88511"/>
            </a:xfrm>
          </p:grpSpPr>
          <p:cxnSp>
            <p:nvCxnSpPr>
              <p:cNvPr id="9398" name="Straight Connector 9397">
                <a:extLst>
                  <a:ext uri="{FF2B5EF4-FFF2-40B4-BE49-F238E27FC236}">
                    <a16:creationId xmlns:a16="http://schemas.microsoft.com/office/drawing/2014/main" id="{47674A6E-3003-FF74-F871-666094F9A92D}"/>
                  </a:ext>
                </a:extLst>
              </p:cNvPr>
              <p:cNvCxnSpPr>
                <a:cxnSpLocks/>
              </p:cNvCxnSpPr>
              <p:nvPr/>
            </p:nvCxnSpPr>
            <p:spPr bwMode="auto">
              <a:xfrm rot="16200000" flipH="1">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399" name="Straight Connector 9398">
                <a:extLst>
                  <a:ext uri="{FF2B5EF4-FFF2-40B4-BE49-F238E27FC236}">
                    <a16:creationId xmlns:a16="http://schemas.microsoft.com/office/drawing/2014/main" id="{6BABBE16-3369-2F95-E811-7B542D692485}"/>
                  </a:ext>
                </a:extLst>
              </p:cNvPr>
              <p:cNvCxnSpPr>
                <a:cxnSpLocks/>
              </p:cNvCxnSpPr>
              <p:nvPr/>
            </p:nvCxnSpPr>
            <p:spPr bwMode="auto">
              <a:xfrm>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00" name="Group 9399">
              <a:extLst>
                <a:ext uri="{FF2B5EF4-FFF2-40B4-BE49-F238E27FC236}">
                  <a16:creationId xmlns:a16="http://schemas.microsoft.com/office/drawing/2014/main" id="{B96762F8-EE08-6015-D7CA-D76B07CD69C1}"/>
                </a:ext>
              </a:extLst>
            </p:cNvPr>
            <p:cNvGrpSpPr/>
            <p:nvPr/>
          </p:nvGrpSpPr>
          <p:grpSpPr>
            <a:xfrm>
              <a:off x="4494647" y="2356305"/>
              <a:ext cx="88511" cy="88511"/>
              <a:chOff x="9720622" y="3717413"/>
              <a:chExt cx="88511" cy="88511"/>
            </a:xfrm>
          </p:grpSpPr>
          <p:cxnSp>
            <p:nvCxnSpPr>
              <p:cNvPr id="9401" name="Straight Connector 9400">
                <a:extLst>
                  <a:ext uri="{FF2B5EF4-FFF2-40B4-BE49-F238E27FC236}">
                    <a16:creationId xmlns:a16="http://schemas.microsoft.com/office/drawing/2014/main" id="{9449DE29-35E9-6C54-019E-F83AF4BDB6A4}"/>
                  </a:ext>
                </a:extLst>
              </p:cNvPr>
              <p:cNvCxnSpPr>
                <a:cxnSpLocks/>
              </p:cNvCxnSpPr>
              <p:nvPr/>
            </p:nvCxnSpPr>
            <p:spPr bwMode="auto">
              <a:xfrm rot="16200000" flipH="1">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02" name="Straight Connector 9401">
                <a:extLst>
                  <a:ext uri="{FF2B5EF4-FFF2-40B4-BE49-F238E27FC236}">
                    <a16:creationId xmlns:a16="http://schemas.microsoft.com/office/drawing/2014/main" id="{56675109-ABFF-1D98-C0B3-4402282316C5}"/>
                  </a:ext>
                </a:extLst>
              </p:cNvPr>
              <p:cNvCxnSpPr>
                <a:cxnSpLocks/>
              </p:cNvCxnSpPr>
              <p:nvPr/>
            </p:nvCxnSpPr>
            <p:spPr bwMode="auto">
              <a:xfrm>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grpSp>
        <p:grpSp>
          <p:nvGrpSpPr>
            <p:cNvPr id="9403" name="Group 9402">
              <a:extLst>
                <a:ext uri="{FF2B5EF4-FFF2-40B4-BE49-F238E27FC236}">
                  <a16:creationId xmlns:a16="http://schemas.microsoft.com/office/drawing/2014/main" id="{0D82610C-FD7B-42D9-0763-24B3E56C352D}"/>
                </a:ext>
              </a:extLst>
            </p:cNvPr>
            <p:cNvGrpSpPr/>
            <p:nvPr/>
          </p:nvGrpSpPr>
          <p:grpSpPr>
            <a:xfrm>
              <a:off x="2784969" y="1966779"/>
              <a:ext cx="88511" cy="88511"/>
              <a:chOff x="9720622" y="3717413"/>
              <a:chExt cx="88511" cy="88511"/>
            </a:xfrm>
          </p:grpSpPr>
          <p:cxnSp>
            <p:nvCxnSpPr>
              <p:cNvPr id="9404" name="Straight Connector 9403">
                <a:extLst>
                  <a:ext uri="{FF2B5EF4-FFF2-40B4-BE49-F238E27FC236}">
                    <a16:creationId xmlns:a16="http://schemas.microsoft.com/office/drawing/2014/main" id="{8B782461-F040-A4D9-AA04-216DFFA94511}"/>
                  </a:ext>
                </a:extLst>
              </p:cNvPr>
              <p:cNvCxnSpPr>
                <a:cxnSpLocks/>
              </p:cNvCxnSpPr>
              <p:nvPr/>
            </p:nvCxnSpPr>
            <p:spPr bwMode="auto">
              <a:xfrm rot="16200000" flipH="1">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05" name="Straight Connector 9404">
                <a:extLst>
                  <a:ext uri="{FF2B5EF4-FFF2-40B4-BE49-F238E27FC236}">
                    <a16:creationId xmlns:a16="http://schemas.microsoft.com/office/drawing/2014/main" id="{29EFED78-45CF-D5BA-0493-919FC1EBEA8B}"/>
                  </a:ext>
                </a:extLst>
              </p:cNvPr>
              <p:cNvCxnSpPr>
                <a:cxnSpLocks/>
              </p:cNvCxnSpPr>
              <p:nvPr/>
            </p:nvCxnSpPr>
            <p:spPr bwMode="auto">
              <a:xfrm>
                <a:off x="9764878" y="3717413"/>
                <a:ext cx="0" cy="88511"/>
              </a:xfrm>
              <a:prstGeom prst="line">
                <a:avLst/>
              </a:prstGeom>
              <a:noFill/>
              <a:ln w="28575" cap="flat" cmpd="sng" algn="ctr">
                <a:solidFill>
                  <a:schemeClr val="accent1"/>
                </a:solidFill>
                <a:prstDash val="solid"/>
                <a:round/>
                <a:headEnd type="none" w="med" len="med"/>
                <a:tailEnd type="none" w="med" len="med"/>
              </a:ln>
              <a:effectLst/>
            </p:spPr>
          </p:cxnSp>
        </p:grpSp>
        <p:cxnSp>
          <p:nvCxnSpPr>
            <p:cNvPr id="9406" name="Straight Connector 9405">
              <a:extLst>
                <a:ext uri="{FF2B5EF4-FFF2-40B4-BE49-F238E27FC236}">
                  <a16:creationId xmlns:a16="http://schemas.microsoft.com/office/drawing/2014/main" id="{3B07EC62-F5B1-9C05-C848-8C0E727CFB8D}"/>
                </a:ext>
              </a:extLst>
            </p:cNvPr>
            <p:cNvCxnSpPr>
              <a:cxnSpLocks/>
            </p:cNvCxnSpPr>
            <p:nvPr/>
          </p:nvCxnSpPr>
          <p:spPr bwMode="auto">
            <a:xfrm>
              <a:off x="3066720" y="2020007"/>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08" name="Straight Connector 9407">
              <a:extLst>
                <a:ext uri="{FF2B5EF4-FFF2-40B4-BE49-F238E27FC236}">
                  <a16:creationId xmlns:a16="http://schemas.microsoft.com/office/drawing/2014/main" id="{22705035-C4A3-4930-A152-F19120DD2D53}"/>
                </a:ext>
              </a:extLst>
            </p:cNvPr>
            <p:cNvCxnSpPr>
              <a:cxnSpLocks/>
            </p:cNvCxnSpPr>
            <p:nvPr/>
          </p:nvCxnSpPr>
          <p:spPr bwMode="auto">
            <a:xfrm>
              <a:off x="3209094" y="2020007"/>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09" name="Straight Connector 9408">
              <a:extLst>
                <a:ext uri="{FF2B5EF4-FFF2-40B4-BE49-F238E27FC236}">
                  <a16:creationId xmlns:a16="http://schemas.microsoft.com/office/drawing/2014/main" id="{4A942547-0C6B-42CB-2DEE-CDAA1DF05A58}"/>
                </a:ext>
              </a:extLst>
            </p:cNvPr>
            <p:cNvCxnSpPr>
              <a:cxnSpLocks/>
            </p:cNvCxnSpPr>
            <p:nvPr/>
          </p:nvCxnSpPr>
          <p:spPr bwMode="auto">
            <a:xfrm>
              <a:off x="3358951" y="2032706"/>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10" name="Straight Connector 9409">
              <a:extLst>
                <a:ext uri="{FF2B5EF4-FFF2-40B4-BE49-F238E27FC236}">
                  <a16:creationId xmlns:a16="http://schemas.microsoft.com/office/drawing/2014/main" id="{A098F9AB-370D-ACA2-7AF5-DBAD7F0FE89E}"/>
                </a:ext>
              </a:extLst>
            </p:cNvPr>
            <p:cNvCxnSpPr>
              <a:cxnSpLocks/>
            </p:cNvCxnSpPr>
            <p:nvPr/>
          </p:nvCxnSpPr>
          <p:spPr bwMode="auto">
            <a:xfrm>
              <a:off x="3416101" y="2032705"/>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11" name="Straight Connector 9410">
              <a:extLst>
                <a:ext uri="{FF2B5EF4-FFF2-40B4-BE49-F238E27FC236}">
                  <a16:creationId xmlns:a16="http://schemas.microsoft.com/office/drawing/2014/main" id="{2209AA21-E7B4-B5E3-654C-220EB568578C}"/>
                </a:ext>
              </a:extLst>
            </p:cNvPr>
            <p:cNvCxnSpPr>
              <a:cxnSpLocks/>
            </p:cNvCxnSpPr>
            <p:nvPr/>
          </p:nvCxnSpPr>
          <p:spPr bwMode="auto">
            <a:xfrm>
              <a:off x="3460551" y="2032705"/>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12" name="Straight Connector 9411">
              <a:extLst>
                <a:ext uri="{FF2B5EF4-FFF2-40B4-BE49-F238E27FC236}">
                  <a16:creationId xmlns:a16="http://schemas.microsoft.com/office/drawing/2014/main" id="{14CAC6EE-0499-544E-3D6D-5EB6BCC2CEAC}"/>
                </a:ext>
              </a:extLst>
            </p:cNvPr>
            <p:cNvCxnSpPr>
              <a:cxnSpLocks/>
            </p:cNvCxnSpPr>
            <p:nvPr/>
          </p:nvCxnSpPr>
          <p:spPr bwMode="auto">
            <a:xfrm>
              <a:off x="3799269" y="2068900"/>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13" name="Straight Connector 9412">
              <a:extLst>
                <a:ext uri="{FF2B5EF4-FFF2-40B4-BE49-F238E27FC236}">
                  <a16:creationId xmlns:a16="http://schemas.microsoft.com/office/drawing/2014/main" id="{01261E89-F000-5474-D4E2-5D058D9E2271}"/>
                </a:ext>
              </a:extLst>
            </p:cNvPr>
            <p:cNvCxnSpPr>
              <a:cxnSpLocks/>
            </p:cNvCxnSpPr>
            <p:nvPr/>
          </p:nvCxnSpPr>
          <p:spPr bwMode="auto">
            <a:xfrm>
              <a:off x="4373881" y="2305517"/>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14" name="Straight Connector 9413">
              <a:extLst>
                <a:ext uri="{FF2B5EF4-FFF2-40B4-BE49-F238E27FC236}">
                  <a16:creationId xmlns:a16="http://schemas.microsoft.com/office/drawing/2014/main" id="{166CEADD-6AAC-7CBE-88D0-792544350150}"/>
                </a:ext>
              </a:extLst>
            </p:cNvPr>
            <p:cNvCxnSpPr>
              <a:cxnSpLocks/>
            </p:cNvCxnSpPr>
            <p:nvPr/>
          </p:nvCxnSpPr>
          <p:spPr bwMode="auto">
            <a:xfrm>
              <a:off x="4966475" y="2561594"/>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15" name="Straight Connector 9414">
              <a:extLst>
                <a:ext uri="{FF2B5EF4-FFF2-40B4-BE49-F238E27FC236}">
                  <a16:creationId xmlns:a16="http://schemas.microsoft.com/office/drawing/2014/main" id="{EDFE814E-23EA-D478-6A69-F20A1CCDDFCB}"/>
                </a:ext>
              </a:extLst>
            </p:cNvPr>
            <p:cNvCxnSpPr>
              <a:cxnSpLocks/>
            </p:cNvCxnSpPr>
            <p:nvPr/>
          </p:nvCxnSpPr>
          <p:spPr bwMode="auto">
            <a:xfrm>
              <a:off x="5064854" y="2639449"/>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16" name="Straight Connector 9415">
              <a:extLst>
                <a:ext uri="{FF2B5EF4-FFF2-40B4-BE49-F238E27FC236}">
                  <a16:creationId xmlns:a16="http://schemas.microsoft.com/office/drawing/2014/main" id="{528310A6-19F5-1E87-8530-CC5979394E74}"/>
                </a:ext>
              </a:extLst>
            </p:cNvPr>
            <p:cNvCxnSpPr>
              <a:cxnSpLocks/>
            </p:cNvCxnSpPr>
            <p:nvPr/>
          </p:nvCxnSpPr>
          <p:spPr bwMode="auto">
            <a:xfrm>
              <a:off x="5198085" y="2706826"/>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17" name="Straight Connector 9416">
              <a:extLst>
                <a:ext uri="{FF2B5EF4-FFF2-40B4-BE49-F238E27FC236}">
                  <a16:creationId xmlns:a16="http://schemas.microsoft.com/office/drawing/2014/main" id="{98401E86-3367-E251-402A-074512C1CF04}"/>
                </a:ext>
              </a:extLst>
            </p:cNvPr>
            <p:cNvCxnSpPr>
              <a:cxnSpLocks/>
            </p:cNvCxnSpPr>
            <p:nvPr/>
          </p:nvCxnSpPr>
          <p:spPr bwMode="auto">
            <a:xfrm>
              <a:off x="5245710" y="2706826"/>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18" name="Straight Connector 9417">
              <a:extLst>
                <a:ext uri="{FF2B5EF4-FFF2-40B4-BE49-F238E27FC236}">
                  <a16:creationId xmlns:a16="http://schemas.microsoft.com/office/drawing/2014/main" id="{2CA9B17D-7E79-CCC3-EB98-52EEED1678C2}"/>
                </a:ext>
              </a:extLst>
            </p:cNvPr>
            <p:cNvCxnSpPr>
              <a:cxnSpLocks/>
            </p:cNvCxnSpPr>
            <p:nvPr/>
          </p:nvCxnSpPr>
          <p:spPr bwMode="auto">
            <a:xfrm>
              <a:off x="5381838" y="2741442"/>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19" name="Straight Connector 9418">
              <a:extLst>
                <a:ext uri="{FF2B5EF4-FFF2-40B4-BE49-F238E27FC236}">
                  <a16:creationId xmlns:a16="http://schemas.microsoft.com/office/drawing/2014/main" id="{F0F5F8C8-7FF8-B413-6688-BD152EF63E41}"/>
                </a:ext>
              </a:extLst>
            </p:cNvPr>
            <p:cNvCxnSpPr>
              <a:cxnSpLocks/>
            </p:cNvCxnSpPr>
            <p:nvPr/>
          </p:nvCxnSpPr>
          <p:spPr bwMode="auto">
            <a:xfrm>
              <a:off x="5607263" y="2877534"/>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20" name="Straight Connector 9419">
              <a:extLst>
                <a:ext uri="{FF2B5EF4-FFF2-40B4-BE49-F238E27FC236}">
                  <a16:creationId xmlns:a16="http://schemas.microsoft.com/office/drawing/2014/main" id="{17D50729-FC58-79F8-3C6C-A03A99E234B1}"/>
                </a:ext>
              </a:extLst>
            </p:cNvPr>
            <p:cNvCxnSpPr>
              <a:cxnSpLocks/>
            </p:cNvCxnSpPr>
            <p:nvPr/>
          </p:nvCxnSpPr>
          <p:spPr bwMode="auto">
            <a:xfrm>
              <a:off x="5639013" y="2877534"/>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21" name="Straight Connector 9420">
              <a:extLst>
                <a:ext uri="{FF2B5EF4-FFF2-40B4-BE49-F238E27FC236}">
                  <a16:creationId xmlns:a16="http://schemas.microsoft.com/office/drawing/2014/main" id="{822FBB90-98B9-BD0F-F527-02F87B24D672}"/>
                </a:ext>
              </a:extLst>
            </p:cNvPr>
            <p:cNvCxnSpPr>
              <a:cxnSpLocks/>
            </p:cNvCxnSpPr>
            <p:nvPr/>
          </p:nvCxnSpPr>
          <p:spPr bwMode="auto">
            <a:xfrm>
              <a:off x="5676965" y="2877534"/>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22" name="Straight Connector 9421">
              <a:extLst>
                <a:ext uri="{FF2B5EF4-FFF2-40B4-BE49-F238E27FC236}">
                  <a16:creationId xmlns:a16="http://schemas.microsoft.com/office/drawing/2014/main" id="{5064E3E8-EFCE-429F-6E11-31B3669EDFFF}"/>
                </a:ext>
              </a:extLst>
            </p:cNvPr>
            <p:cNvCxnSpPr>
              <a:cxnSpLocks/>
            </p:cNvCxnSpPr>
            <p:nvPr/>
          </p:nvCxnSpPr>
          <p:spPr bwMode="auto">
            <a:xfrm>
              <a:off x="5734115" y="2890234"/>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23" name="Straight Connector 9422">
              <a:extLst>
                <a:ext uri="{FF2B5EF4-FFF2-40B4-BE49-F238E27FC236}">
                  <a16:creationId xmlns:a16="http://schemas.microsoft.com/office/drawing/2014/main" id="{4B208E02-6D1B-135A-15C3-4FD623E0EC07}"/>
                </a:ext>
              </a:extLst>
            </p:cNvPr>
            <p:cNvCxnSpPr>
              <a:cxnSpLocks/>
            </p:cNvCxnSpPr>
            <p:nvPr/>
          </p:nvCxnSpPr>
          <p:spPr bwMode="auto">
            <a:xfrm>
              <a:off x="5776582" y="2890234"/>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24" name="Straight Connector 9423">
              <a:extLst>
                <a:ext uri="{FF2B5EF4-FFF2-40B4-BE49-F238E27FC236}">
                  <a16:creationId xmlns:a16="http://schemas.microsoft.com/office/drawing/2014/main" id="{101596D7-8076-0D6D-5374-A9C2A6F029EB}"/>
                </a:ext>
              </a:extLst>
            </p:cNvPr>
            <p:cNvCxnSpPr>
              <a:cxnSpLocks/>
            </p:cNvCxnSpPr>
            <p:nvPr/>
          </p:nvCxnSpPr>
          <p:spPr bwMode="auto">
            <a:xfrm>
              <a:off x="5960796" y="2921789"/>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25" name="Straight Connector 9424">
              <a:extLst>
                <a:ext uri="{FF2B5EF4-FFF2-40B4-BE49-F238E27FC236}">
                  <a16:creationId xmlns:a16="http://schemas.microsoft.com/office/drawing/2014/main" id="{C9D139C4-E142-166B-57A2-63760865EF89}"/>
                </a:ext>
              </a:extLst>
            </p:cNvPr>
            <p:cNvCxnSpPr>
              <a:cxnSpLocks/>
            </p:cNvCxnSpPr>
            <p:nvPr/>
          </p:nvCxnSpPr>
          <p:spPr bwMode="auto">
            <a:xfrm>
              <a:off x="5990566" y="2921789"/>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26" name="Straight Connector 9425">
              <a:extLst>
                <a:ext uri="{FF2B5EF4-FFF2-40B4-BE49-F238E27FC236}">
                  <a16:creationId xmlns:a16="http://schemas.microsoft.com/office/drawing/2014/main" id="{226D28C5-E711-BB18-BCA5-B609864C935F}"/>
                </a:ext>
              </a:extLst>
            </p:cNvPr>
            <p:cNvCxnSpPr>
              <a:cxnSpLocks/>
            </p:cNvCxnSpPr>
            <p:nvPr/>
          </p:nvCxnSpPr>
          <p:spPr bwMode="auto">
            <a:xfrm>
              <a:off x="6207866" y="2975182"/>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27" name="Straight Connector 9426">
              <a:extLst>
                <a:ext uri="{FF2B5EF4-FFF2-40B4-BE49-F238E27FC236}">
                  <a16:creationId xmlns:a16="http://schemas.microsoft.com/office/drawing/2014/main" id="{BB23EC3D-570A-4830-0D2F-4A0D870959CE}"/>
                </a:ext>
              </a:extLst>
            </p:cNvPr>
            <p:cNvCxnSpPr>
              <a:cxnSpLocks/>
            </p:cNvCxnSpPr>
            <p:nvPr/>
          </p:nvCxnSpPr>
          <p:spPr bwMode="auto">
            <a:xfrm>
              <a:off x="6236505" y="2994105"/>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28" name="Straight Connector 9427">
              <a:extLst>
                <a:ext uri="{FF2B5EF4-FFF2-40B4-BE49-F238E27FC236}">
                  <a16:creationId xmlns:a16="http://schemas.microsoft.com/office/drawing/2014/main" id="{BF19757B-133C-3EF4-A378-BDFBDD53FD33}"/>
                </a:ext>
              </a:extLst>
            </p:cNvPr>
            <p:cNvCxnSpPr>
              <a:cxnSpLocks/>
            </p:cNvCxnSpPr>
            <p:nvPr/>
          </p:nvCxnSpPr>
          <p:spPr bwMode="auto">
            <a:xfrm>
              <a:off x="6284119" y="3031903"/>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29" name="Straight Connector 9428">
              <a:extLst>
                <a:ext uri="{FF2B5EF4-FFF2-40B4-BE49-F238E27FC236}">
                  <a16:creationId xmlns:a16="http://schemas.microsoft.com/office/drawing/2014/main" id="{4021727E-7105-6035-2CDC-8A3FBA361FA2}"/>
                </a:ext>
              </a:extLst>
            </p:cNvPr>
            <p:cNvCxnSpPr>
              <a:cxnSpLocks/>
            </p:cNvCxnSpPr>
            <p:nvPr/>
          </p:nvCxnSpPr>
          <p:spPr bwMode="auto">
            <a:xfrm>
              <a:off x="6465774" y="3099457"/>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30" name="Straight Connector 9429">
              <a:extLst>
                <a:ext uri="{FF2B5EF4-FFF2-40B4-BE49-F238E27FC236}">
                  <a16:creationId xmlns:a16="http://schemas.microsoft.com/office/drawing/2014/main" id="{DE42EE58-F511-6D20-9EB2-D364D8C7FBA3}"/>
                </a:ext>
              </a:extLst>
            </p:cNvPr>
            <p:cNvCxnSpPr>
              <a:cxnSpLocks/>
            </p:cNvCxnSpPr>
            <p:nvPr/>
          </p:nvCxnSpPr>
          <p:spPr bwMode="auto">
            <a:xfrm>
              <a:off x="6496125" y="3099457"/>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31" name="Straight Connector 9430">
              <a:extLst>
                <a:ext uri="{FF2B5EF4-FFF2-40B4-BE49-F238E27FC236}">
                  <a16:creationId xmlns:a16="http://schemas.microsoft.com/office/drawing/2014/main" id="{71FC177C-801B-1691-11AE-8E86F9A5FBED}"/>
                </a:ext>
              </a:extLst>
            </p:cNvPr>
            <p:cNvCxnSpPr>
              <a:cxnSpLocks/>
            </p:cNvCxnSpPr>
            <p:nvPr/>
          </p:nvCxnSpPr>
          <p:spPr bwMode="auto">
            <a:xfrm>
              <a:off x="6540575" y="3099457"/>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32" name="Straight Connector 9431">
              <a:extLst>
                <a:ext uri="{FF2B5EF4-FFF2-40B4-BE49-F238E27FC236}">
                  <a16:creationId xmlns:a16="http://schemas.microsoft.com/office/drawing/2014/main" id="{8B47D08E-CAB0-B940-D1C7-9DC846DDB2C4}"/>
                </a:ext>
              </a:extLst>
            </p:cNvPr>
            <p:cNvCxnSpPr>
              <a:cxnSpLocks/>
            </p:cNvCxnSpPr>
            <p:nvPr/>
          </p:nvCxnSpPr>
          <p:spPr bwMode="auto">
            <a:xfrm>
              <a:off x="6647309" y="3143712"/>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33" name="Straight Connector 9432">
              <a:extLst>
                <a:ext uri="{FF2B5EF4-FFF2-40B4-BE49-F238E27FC236}">
                  <a16:creationId xmlns:a16="http://schemas.microsoft.com/office/drawing/2014/main" id="{7D9B04D0-08FF-BC57-C06F-DD0E20ED7E46}"/>
                </a:ext>
              </a:extLst>
            </p:cNvPr>
            <p:cNvCxnSpPr>
              <a:cxnSpLocks/>
            </p:cNvCxnSpPr>
            <p:nvPr/>
          </p:nvCxnSpPr>
          <p:spPr bwMode="auto">
            <a:xfrm>
              <a:off x="6854225" y="3215578"/>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34" name="Straight Connector 9433">
              <a:extLst>
                <a:ext uri="{FF2B5EF4-FFF2-40B4-BE49-F238E27FC236}">
                  <a16:creationId xmlns:a16="http://schemas.microsoft.com/office/drawing/2014/main" id="{47A9F724-1137-2472-4445-29A76431FC9C}"/>
                </a:ext>
              </a:extLst>
            </p:cNvPr>
            <p:cNvCxnSpPr>
              <a:cxnSpLocks/>
            </p:cNvCxnSpPr>
            <p:nvPr/>
          </p:nvCxnSpPr>
          <p:spPr bwMode="auto">
            <a:xfrm>
              <a:off x="6905025" y="3215578"/>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35" name="Straight Connector 9434">
              <a:extLst>
                <a:ext uri="{FF2B5EF4-FFF2-40B4-BE49-F238E27FC236}">
                  <a16:creationId xmlns:a16="http://schemas.microsoft.com/office/drawing/2014/main" id="{37B0B517-4145-93EF-AC57-AEB90F5B62CF}"/>
                </a:ext>
              </a:extLst>
            </p:cNvPr>
            <p:cNvCxnSpPr>
              <a:cxnSpLocks/>
            </p:cNvCxnSpPr>
            <p:nvPr/>
          </p:nvCxnSpPr>
          <p:spPr bwMode="auto">
            <a:xfrm>
              <a:off x="6952735" y="3215578"/>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36" name="Straight Connector 9435">
              <a:extLst>
                <a:ext uri="{FF2B5EF4-FFF2-40B4-BE49-F238E27FC236}">
                  <a16:creationId xmlns:a16="http://schemas.microsoft.com/office/drawing/2014/main" id="{322336B9-D9CC-A185-2CE0-0D33D3FA5045}"/>
                </a:ext>
              </a:extLst>
            </p:cNvPr>
            <p:cNvCxnSpPr>
              <a:cxnSpLocks/>
            </p:cNvCxnSpPr>
            <p:nvPr/>
          </p:nvCxnSpPr>
          <p:spPr bwMode="auto">
            <a:xfrm>
              <a:off x="7255655" y="3360358"/>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37" name="Straight Connector 9436">
              <a:extLst>
                <a:ext uri="{FF2B5EF4-FFF2-40B4-BE49-F238E27FC236}">
                  <a16:creationId xmlns:a16="http://schemas.microsoft.com/office/drawing/2014/main" id="{4D0E81F7-8BD3-CB43-F263-AF5F3E450567}"/>
                </a:ext>
              </a:extLst>
            </p:cNvPr>
            <p:cNvCxnSpPr>
              <a:cxnSpLocks/>
            </p:cNvCxnSpPr>
            <p:nvPr/>
          </p:nvCxnSpPr>
          <p:spPr bwMode="auto">
            <a:xfrm>
              <a:off x="7328680" y="3377124"/>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38" name="Straight Connector 9437">
              <a:extLst>
                <a:ext uri="{FF2B5EF4-FFF2-40B4-BE49-F238E27FC236}">
                  <a16:creationId xmlns:a16="http://schemas.microsoft.com/office/drawing/2014/main" id="{1FABF1E8-E003-6424-DF94-A0824DB093BE}"/>
                </a:ext>
              </a:extLst>
            </p:cNvPr>
            <p:cNvCxnSpPr>
              <a:cxnSpLocks/>
            </p:cNvCxnSpPr>
            <p:nvPr/>
          </p:nvCxnSpPr>
          <p:spPr bwMode="auto">
            <a:xfrm>
              <a:off x="7354080" y="3377124"/>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39" name="Straight Connector 9438">
              <a:extLst>
                <a:ext uri="{FF2B5EF4-FFF2-40B4-BE49-F238E27FC236}">
                  <a16:creationId xmlns:a16="http://schemas.microsoft.com/office/drawing/2014/main" id="{204F37A0-3053-4523-55B3-B6E56164D0CA}"/>
                </a:ext>
              </a:extLst>
            </p:cNvPr>
            <p:cNvCxnSpPr>
              <a:cxnSpLocks/>
            </p:cNvCxnSpPr>
            <p:nvPr/>
          </p:nvCxnSpPr>
          <p:spPr bwMode="auto">
            <a:xfrm>
              <a:off x="7533174" y="3418600"/>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40" name="Straight Connector 9439">
              <a:extLst>
                <a:ext uri="{FF2B5EF4-FFF2-40B4-BE49-F238E27FC236}">
                  <a16:creationId xmlns:a16="http://schemas.microsoft.com/office/drawing/2014/main" id="{8C65B5CC-A3B5-D8DC-DB78-4CBDB1B5978B}"/>
                </a:ext>
              </a:extLst>
            </p:cNvPr>
            <p:cNvCxnSpPr>
              <a:cxnSpLocks/>
            </p:cNvCxnSpPr>
            <p:nvPr/>
          </p:nvCxnSpPr>
          <p:spPr bwMode="auto">
            <a:xfrm>
              <a:off x="7558574" y="3462855"/>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41" name="Straight Connector 9440">
              <a:extLst>
                <a:ext uri="{FF2B5EF4-FFF2-40B4-BE49-F238E27FC236}">
                  <a16:creationId xmlns:a16="http://schemas.microsoft.com/office/drawing/2014/main" id="{63D8769B-DFC3-F722-79BA-237B8BBB01DB}"/>
                </a:ext>
              </a:extLst>
            </p:cNvPr>
            <p:cNvCxnSpPr>
              <a:cxnSpLocks/>
            </p:cNvCxnSpPr>
            <p:nvPr/>
          </p:nvCxnSpPr>
          <p:spPr bwMode="auto">
            <a:xfrm>
              <a:off x="7679224" y="3462855"/>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42" name="Straight Connector 9441">
              <a:extLst>
                <a:ext uri="{FF2B5EF4-FFF2-40B4-BE49-F238E27FC236}">
                  <a16:creationId xmlns:a16="http://schemas.microsoft.com/office/drawing/2014/main" id="{B36FCE04-7641-DF2C-8500-6465E3372990}"/>
                </a:ext>
              </a:extLst>
            </p:cNvPr>
            <p:cNvCxnSpPr>
              <a:cxnSpLocks/>
            </p:cNvCxnSpPr>
            <p:nvPr/>
          </p:nvCxnSpPr>
          <p:spPr bwMode="auto">
            <a:xfrm>
              <a:off x="7739549" y="3462855"/>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43" name="Straight Connector 9442">
              <a:extLst>
                <a:ext uri="{FF2B5EF4-FFF2-40B4-BE49-F238E27FC236}">
                  <a16:creationId xmlns:a16="http://schemas.microsoft.com/office/drawing/2014/main" id="{075574E2-3886-6213-51DD-D64BD3621445}"/>
                </a:ext>
              </a:extLst>
            </p:cNvPr>
            <p:cNvCxnSpPr>
              <a:cxnSpLocks/>
            </p:cNvCxnSpPr>
            <p:nvPr/>
          </p:nvCxnSpPr>
          <p:spPr bwMode="auto">
            <a:xfrm>
              <a:off x="7820218" y="3489977"/>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44" name="Straight Connector 9443">
              <a:extLst>
                <a:ext uri="{FF2B5EF4-FFF2-40B4-BE49-F238E27FC236}">
                  <a16:creationId xmlns:a16="http://schemas.microsoft.com/office/drawing/2014/main" id="{EF2C16C1-692E-4276-A433-93E4F87DF1ED}"/>
                </a:ext>
              </a:extLst>
            </p:cNvPr>
            <p:cNvCxnSpPr>
              <a:cxnSpLocks/>
            </p:cNvCxnSpPr>
            <p:nvPr/>
          </p:nvCxnSpPr>
          <p:spPr bwMode="auto">
            <a:xfrm>
              <a:off x="7867843" y="3543372"/>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45" name="Straight Connector 9444">
              <a:extLst>
                <a:ext uri="{FF2B5EF4-FFF2-40B4-BE49-F238E27FC236}">
                  <a16:creationId xmlns:a16="http://schemas.microsoft.com/office/drawing/2014/main" id="{6A0F0FAC-9CDF-78B2-1E28-C47D0037D51F}"/>
                </a:ext>
              </a:extLst>
            </p:cNvPr>
            <p:cNvCxnSpPr>
              <a:cxnSpLocks/>
            </p:cNvCxnSpPr>
            <p:nvPr/>
          </p:nvCxnSpPr>
          <p:spPr bwMode="auto">
            <a:xfrm>
              <a:off x="7915289" y="3543372"/>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46" name="Straight Connector 9445">
              <a:extLst>
                <a:ext uri="{FF2B5EF4-FFF2-40B4-BE49-F238E27FC236}">
                  <a16:creationId xmlns:a16="http://schemas.microsoft.com/office/drawing/2014/main" id="{C8EECCA2-F8C3-C36E-E1EF-45C45974E0DC}"/>
                </a:ext>
              </a:extLst>
            </p:cNvPr>
            <p:cNvCxnSpPr>
              <a:cxnSpLocks/>
            </p:cNvCxnSpPr>
            <p:nvPr/>
          </p:nvCxnSpPr>
          <p:spPr bwMode="auto">
            <a:xfrm>
              <a:off x="7947039" y="3543372"/>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47" name="Straight Connector 9446">
              <a:extLst>
                <a:ext uri="{FF2B5EF4-FFF2-40B4-BE49-F238E27FC236}">
                  <a16:creationId xmlns:a16="http://schemas.microsoft.com/office/drawing/2014/main" id="{B59DD8B0-855B-560E-E50B-4ABD90856C42}"/>
                </a:ext>
              </a:extLst>
            </p:cNvPr>
            <p:cNvCxnSpPr>
              <a:cxnSpLocks/>
            </p:cNvCxnSpPr>
            <p:nvPr/>
          </p:nvCxnSpPr>
          <p:spPr bwMode="auto">
            <a:xfrm>
              <a:off x="8050535" y="3608794"/>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48" name="Straight Connector 9447">
              <a:extLst>
                <a:ext uri="{FF2B5EF4-FFF2-40B4-BE49-F238E27FC236}">
                  <a16:creationId xmlns:a16="http://schemas.microsoft.com/office/drawing/2014/main" id="{9FAEAE31-4B5E-A67A-3B0E-A417DBDC0643}"/>
                </a:ext>
              </a:extLst>
            </p:cNvPr>
            <p:cNvCxnSpPr>
              <a:cxnSpLocks/>
            </p:cNvCxnSpPr>
            <p:nvPr/>
          </p:nvCxnSpPr>
          <p:spPr bwMode="auto">
            <a:xfrm>
              <a:off x="8079110" y="3608794"/>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49" name="Straight Connector 9448">
              <a:extLst>
                <a:ext uri="{FF2B5EF4-FFF2-40B4-BE49-F238E27FC236}">
                  <a16:creationId xmlns:a16="http://schemas.microsoft.com/office/drawing/2014/main" id="{8B6C02ED-9D1B-9BFB-DA55-E97E8E6A5041}"/>
                </a:ext>
              </a:extLst>
            </p:cNvPr>
            <p:cNvCxnSpPr>
              <a:cxnSpLocks/>
            </p:cNvCxnSpPr>
            <p:nvPr/>
          </p:nvCxnSpPr>
          <p:spPr bwMode="auto">
            <a:xfrm>
              <a:off x="8352160" y="3608794"/>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50" name="Straight Connector 9449">
              <a:extLst>
                <a:ext uri="{FF2B5EF4-FFF2-40B4-BE49-F238E27FC236}">
                  <a16:creationId xmlns:a16="http://schemas.microsoft.com/office/drawing/2014/main" id="{E5895DE4-EBF0-D391-D82D-8CC1BE8C6896}"/>
                </a:ext>
              </a:extLst>
            </p:cNvPr>
            <p:cNvCxnSpPr>
              <a:cxnSpLocks/>
            </p:cNvCxnSpPr>
            <p:nvPr/>
          </p:nvCxnSpPr>
          <p:spPr bwMode="auto">
            <a:xfrm>
              <a:off x="8413115" y="3608794"/>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52" name="Straight Connector 9451">
              <a:extLst>
                <a:ext uri="{FF2B5EF4-FFF2-40B4-BE49-F238E27FC236}">
                  <a16:creationId xmlns:a16="http://schemas.microsoft.com/office/drawing/2014/main" id="{40CBA583-54AB-7EA6-734E-6499A300ABEC}"/>
                </a:ext>
              </a:extLst>
            </p:cNvPr>
            <p:cNvCxnSpPr>
              <a:cxnSpLocks/>
            </p:cNvCxnSpPr>
            <p:nvPr/>
          </p:nvCxnSpPr>
          <p:spPr bwMode="auto">
            <a:xfrm>
              <a:off x="8629015" y="3608794"/>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53" name="Straight Connector 9452">
              <a:extLst>
                <a:ext uri="{FF2B5EF4-FFF2-40B4-BE49-F238E27FC236}">
                  <a16:creationId xmlns:a16="http://schemas.microsoft.com/office/drawing/2014/main" id="{32E79A46-6251-CBD0-AFCB-2D221C220B8C}"/>
                </a:ext>
              </a:extLst>
            </p:cNvPr>
            <p:cNvCxnSpPr>
              <a:cxnSpLocks/>
            </p:cNvCxnSpPr>
            <p:nvPr/>
          </p:nvCxnSpPr>
          <p:spPr bwMode="auto">
            <a:xfrm>
              <a:off x="8663940" y="3608794"/>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54" name="Straight Connector 9453">
              <a:extLst>
                <a:ext uri="{FF2B5EF4-FFF2-40B4-BE49-F238E27FC236}">
                  <a16:creationId xmlns:a16="http://schemas.microsoft.com/office/drawing/2014/main" id="{AFBF3DAE-9A2B-93EA-FE68-E7116435A4AF}"/>
                </a:ext>
              </a:extLst>
            </p:cNvPr>
            <p:cNvCxnSpPr>
              <a:cxnSpLocks/>
            </p:cNvCxnSpPr>
            <p:nvPr/>
          </p:nvCxnSpPr>
          <p:spPr bwMode="auto">
            <a:xfrm>
              <a:off x="8833980" y="3696988"/>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55" name="Straight Connector 9454">
              <a:extLst>
                <a:ext uri="{FF2B5EF4-FFF2-40B4-BE49-F238E27FC236}">
                  <a16:creationId xmlns:a16="http://schemas.microsoft.com/office/drawing/2014/main" id="{D7D5A480-5A3B-4E93-A08D-D3171A6688CC}"/>
                </a:ext>
              </a:extLst>
            </p:cNvPr>
            <p:cNvCxnSpPr>
              <a:cxnSpLocks/>
            </p:cNvCxnSpPr>
            <p:nvPr/>
          </p:nvCxnSpPr>
          <p:spPr bwMode="auto">
            <a:xfrm>
              <a:off x="8878430" y="3696988"/>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56" name="Straight Connector 9455">
              <a:extLst>
                <a:ext uri="{FF2B5EF4-FFF2-40B4-BE49-F238E27FC236}">
                  <a16:creationId xmlns:a16="http://schemas.microsoft.com/office/drawing/2014/main" id="{471B1D58-E0E2-C5B7-C4CF-82A442B8A3FF}"/>
                </a:ext>
              </a:extLst>
            </p:cNvPr>
            <p:cNvCxnSpPr>
              <a:cxnSpLocks/>
            </p:cNvCxnSpPr>
            <p:nvPr/>
          </p:nvCxnSpPr>
          <p:spPr bwMode="auto">
            <a:xfrm>
              <a:off x="8900655" y="3696988"/>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57" name="Straight Connector 9456">
              <a:extLst>
                <a:ext uri="{FF2B5EF4-FFF2-40B4-BE49-F238E27FC236}">
                  <a16:creationId xmlns:a16="http://schemas.microsoft.com/office/drawing/2014/main" id="{6CF89C5D-282F-2ED7-EEAC-B8CC452E36B8}"/>
                </a:ext>
              </a:extLst>
            </p:cNvPr>
            <p:cNvCxnSpPr>
              <a:cxnSpLocks/>
            </p:cNvCxnSpPr>
            <p:nvPr/>
          </p:nvCxnSpPr>
          <p:spPr bwMode="auto">
            <a:xfrm>
              <a:off x="8927313" y="3696988"/>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58" name="Straight Connector 9457">
              <a:extLst>
                <a:ext uri="{FF2B5EF4-FFF2-40B4-BE49-F238E27FC236}">
                  <a16:creationId xmlns:a16="http://schemas.microsoft.com/office/drawing/2014/main" id="{92B440F6-A7B4-AA48-E8BD-F62846C15AE9}"/>
                </a:ext>
              </a:extLst>
            </p:cNvPr>
            <p:cNvCxnSpPr>
              <a:cxnSpLocks/>
            </p:cNvCxnSpPr>
            <p:nvPr/>
          </p:nvCxnSpPr>
          <p:spPr bwMode="auto">
            <a:xfrm>
              <a:off x="9146388" y="3696988"/>
              <a:ext cx="0" cy="88511"/>
            </a:xfrm>
            <a:prstGeom prst="line">
              <a:avLst/>
            </a:prstGeom>
            <a:noFill/>
            <a:ln w="28575" cap="flat" cmpd="sng" algn="ctr">
              <a:solidFill>
                <a:schemeClr val="accent1"/>
              </a:solidFill>
              <a:prstDash val="solid"/>
              <a:round/>
              <a:headEnd type="none" w="med" len="med"/>
              <a:tailEnd type="none" w="med" len="med"/>
            </a:ln>
            <a:effectLst/>
          </p:spPr>
        </p:cxnSp>
        <p:cxnSp>
          <p:nvCxnSpPr>
            <p:cNvPr id="9459" name="Straight Connector 9458">
              <a:extLst>
                <a:ext uri="{FF2B5EF4-FFF2-40B4-BE49-F238E27FC236}">
                  <a16:creationId xmlns:a16="http://schemas.microsoft.com/office/drawing/2014/main" id="{A7C149DB-7395-F94D-F39F-AC9D911A1397}"/>
                </a:ext>
              </a:extLst>
            </p:cNvPr>
            <p:cNvCxnSpPr>
              <a:cxnSpLocks/>
            </p:cNvCxnSpPr>
            <p:nvPr/>
          </p:nvCxnSpPr>
          <p:spPr bwMode="auto">
            <a:xfrm>
              <a:off x="9227771" y="3696988"/>
              <a:ext cx="0" cy="88511"/>
            </a:xfrm>
            <a:prstGeom prst="line">
              <a:avLst/>
            </a:prstGeom>
            <a:noFill/>
            <a:ln w="28575"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1780953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4B093-EE3D-170C-0813-529E96B13F60}"/>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69C129A5-8DE2-24F8-08E0-FB21C8168D36}"/>
              </a:ext>
            </a:extLst>
          </p:cNvPr>
          <p:cNvSpPr>
            <a:spLocks noGrp="1" noChangeArrowheads="1"/>
          </p:cNvSpPr>
          <p:nvPr>
            <p:ph type="title"/>
          </p:nvPr>
        </p:nvSpPr>
        <p:spPr/>
        <p:txBody>
          <a:bodyPr/>
          <a:lstStyle/>
          <a:p>
            <a:r>
              <a:rPr lang="en-US" dirty="0"/>
              <a:t>INAVO120: OS by Subgroup</a:t>
            </a:r>
            <a:endParaRPr lang="en-US" altLang="en-US" dirty="0"/>
          </a:p>
        </p:txBody>
      </p:sp>
      <p:sp>
        <p:nvSpPr>
          <p:cNvPr id="9221" name="Text Box 11">
            <a:extLst>
              <a:ext uri="{FF2B5EF4-FFF2-40B4-BE49-F238E27FC236}">
                <a16:creationId xmlns:a16="http://schemas.microsoft.com/office/drawing/2014/main" id="{008EFF41-9CA7-966C-B508-BDCEB25D6523}"/>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Turner. ASCO 2025. Abstr 1003. Jhaveri. NEJM. 2025;[Epub].</a:t>
            </a:r>
          </a:p>
        </p:txBody>
      </p:sp>
      <p:graphicFrame>
        <p:nvGraphicFramePr>
          <p:cNvPr id="8" name="Table 7">
            <a:extLst>
              <a:ext uri="{FF2B5EF4-FFF2-40B4-BE49-F238E27FC236}">
                <a16:creationId xmlns:a16="http://schemas.microsoft.com/office/drawing/2014/main" id="{29E4C5F9-7D1E-6CC2-BAB4-30789323B5A4}"/>
              </a:ext>
            </a:extLst>
          </p:cNvPr>
          <p:cNvGraphicFramePr>
            <a:graphicFrameLocks noGrp="1"/>
          </p:cNvGraphicFramePr>
          <p:nvPr>
            <p:extLst>
              <p:ext uri="{D42A27DB-BD31-4B8C-83A1-F6EECF244321}">
                <p14:modId xmlns:p14="http://schemas.microsoft.com/office/powerpoint/2010/main" val="1427093974"/>
              </p:ext>
            </p:extLst>
          </p:nvPr>
        </p:nvGraphicFramePr>
        <p:xfrm>
          <a:off x="723900" y="1341440"/>
          <a:ext cx="10758077" cy="4792341"/>
        </p:xfrm>
        <a:graphic>
          <a:graphicData uri="http://schemas.openxmlformats.org/drawingml/2006/table">
            <a:tbl>
              <a:tblPr>
                <a:tableStyleId>{5C22544A-7EE6-4342-B048-85BDC9FD1C3A}</a:tableStyleId>
              </a:tblPr>
              <a:tblGrid>
                <a:gridCol w="3330280">
                  <a:extLst>
                    <a:ext uri="{9D8B030D-6E8A-4147-A177-3AD203B41FA5}">
                      <a16:colId xmlns:a16="http://schemas.microsoft.com/office/drawing/2014/main" val="2435679421"/>
                    </a:ext>
                  </a:extLst>
                </a:gridCol>
                <a:gridCol w="1399693">
                  <a:extLst>
                    <a:ext uri="{9D8B030D-6E8A-4147-A177-3AD203B41FA5}">
                      <a16:colId xmlns:a16="http://schemas.microsoft.com/office/drawing/2014/main" val="550049833"/>
                    </a:ext>
                  </a:extLst>
                </a:gridCol>
                <a:gridCol w="1399693">
                  <a:extLst>
                    <a:ext uri="{9D8B030D-6E8A-4147-A177-3AD203B41FA5}">
                      <a16:colId xmlns:a16="http://schemas.microsoft.com/office/drawing/2014/main" val="1299056141"/>
                    </a:ext>
                  </a:extLst>
                </a:gridCol>
                <a:gridCol w="1399693">
                  <a:extLst>
                    <a:ext uri="{9D8B030D-6E8A-4147-A177-3AD203B41FA5}">
                      <a16:colId xmlns:a16="http://schemas.microsoft.com/office/drawing/2014/main" val="2349271556"/>
                    </a:ext>
                  </a:extLst>
                </a:gridCol>
                <a:gridCol w="1399693">
                  <a:extLst>
                    <a:ext uri="{9D8B030D-6E8A-4147-A177-3AD203B41FA5}">
                      <a16:colId xmlns:a16="http://schemas.microsoft.com/office/drawing/2014/main" val="3736706179"/>
                    </a:ext>
                  </a:extLst>
                </a:gridCol>
                <a:gridCol w="1829025">
                  <a:extLst>
                    <a:ext uri="{9D8B030D-6E8A-4147-A177-3AD203B41FA5}">
                      <a16:colId xmlns:a16="http://schemas.microsoft.com/office/drawing/2014/main" val="1965355064"/>
                    </a:ext>
                  </a:extLst>
                </a:gridCol>
              </a:tblGrid>
              <a:tr h="275189">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Subgroup</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Patients, n</a:t>
                      </a:r>
                    </a:p>
                  </a:txBody>
                  <a:tcPr marL="121699" marR="121699" marT="45728" marB="45728" anchor="ctr" horzOverflow="overflow">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Median OS, Mo</a:t>
                      </a:r>
                    </a:p>
                  </a:txBody>
                  <a:tcPr marL="121699" marR="121699" marT="45728" marB="45728" anchor="ctr" horzOverflow="overflow">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a:ln>
                            <a:noFill/>
                          </a:ln>
                          <a:solidFill>
                            <a:schemeClr val="tx1"/>
                          </a:solidFill>
                          <a:effectLst/>
                          <a:latin typeface="Calibri" panose="020F0502020204030204" pitchFamily="34" charset="0"/>
                        </a:rPr>
                        <a:t>Hazard Ratio</a:t>
                      </a:r>
                      <a:br>
                        <a:rPr kumimoji="0" lang="en-US" sz="1500" b="1" i="0" u="none" strike="noStrike" cap="none" normalizeH="0" baseline="0">
                          <a:ln>
                            <a:noFill/>
                          </a:ln>
                          <a:solidFill>
                            <a:schemeClr val="tx1"/>
                          </a:solidFill>
                          <a:effectLst/>
                          <a:latin typeface="Calibri" panose="020F0502020204030204" pitchFamily="34" charset="0"/>
                        </a:rPr>
                      </a:br>
                      <a:r>
                        <a:rPr kumimoji="0" lang="en-US" sz="1500" b="1" i="0" u="none" strike="noStrike" cap="none" normalizeH="0" baseline="0">
                          <a:ln>
                            <a:noFill/>
                          </a:ln>
                          <a:solidFill>
                            <a:schemeClr val="tx1"/>
                          </a:solidFill>
                          <a:effectLst/>
                          <a:latin typeface="Calibri" panose="020F0502020204030204" pitchFamily="34" charset="0"/>
                        </a:rPr>
                        <a:t>(95% CI)</a:t>
                      </a:r>
                      <a:endParaRPr kumimoji="0" lang="en-US" sz="15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14643007"/>
                  </a:ext>
                </a:extLst>
              </a:tr>
              <a:tr h="275189">
                <a:tc vMerge="1">
                  <a:txBody>
                    <a:bodyPr/>
                    <a:lstStyle/>
                    <a:p>
                      <a:endParaRPr dirty="0"/>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Inavolisib</a:t>
                      </a:r>
                    </a:p>
                  </a:txBody>
                  <a:tcPr marL="121699" marR="121699" marT="0" marB="45728" anchor="ctr" horzOverflow="overflow">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Placebo</a:t>
                      </a:r>
                    </a:p>
                  </a:txBody>
                  <a:tcPr marL="121699" marR="121699" marT="0" marB="45728" anchor="ctr" horzOverflow="overflow">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Inavolisib</a:t>
                      </a:r>
                    </a:p>
                  </a:txBody>
                  <a:tcPr marL="121699" marR="121699" marT="0" marB="45728" anchor="ctr" horzOverflow="overflow">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Placebo</a:t>
                      </a:r>
                    </a:p>
                  </a:txBody>
                  <a:tcPr marL="121699" marR="121699" marT="0" marB="45728" anchor="ctr" horzOverflow="overflow">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29194691"/>
                  </a:ext>
                </a:extLst>
              </a:tr>
              <a:tr h="192622">
                <a:tc>
                  <a:txBody>
                    <a:bodyPr/>
                    <a:lstStyle/>
                    <a:p>
                      <a:pPr algn="l" fontAlgn="b"/>
                      <a:r>
                        <a:rPr lang="en-US" sz="1500" u="none" strike="noStrike" dirty="0">
                          <a:solidFill>
                            <a:schemeClr val="bg1"/>
                          </a:solidFill>
                          <a:effectLst/>
                          <a:latin typeface="+mn-lt"/>
                        </a:rPr>
                        <a:t>All patients</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161</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164</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34.0</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27.0</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b="0" i="0" u="none" strike="noStrike" dirty="0">
                          <a:solidFill>
                            <a:schemeClr val="bg1"/>
                          </a:solidFill>
                          <a:effectLst/>
                          <a:latin typeface="+mn-lt"/>
                        </a:rPr>
                        <a:t>0.76 (0.55–1.04)</a:t>
                      </a: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69998173"/>
                  </a:ext>
                </a:extLst>
              </a:tr>
              <a:tr h="192622">
                <a:tc>
                  <a:txBody>
                    <a:bodyPr/>
                    <a:lstStyle/>
                    <a:p>
                      <a:pPr algn="l" fontAlgn="b"/>
                      <a:r>
                        <a:rPr lang="en-US" sz="1500" u="none" strike="noStrike" dirty="0">
                          <a:solidFill>
                            <a:schemeClr val="bg1"/>
                          </a:solidFill>
                          <a:effectLst/>
                          <a:latin typeface="+mn-lt"/>
                        </a:rPr>
                        <a:t>Age</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06018139"/>
                  </a:ext>
                </a:extLst>
              </a:tr>
              <a:tr h="192622">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&lt;65 yr</a:t>
                      </a: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136</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130</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36.0</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26.8</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b="0" i="0" u="none" strike="noStrike" dirty="0">
                          <a:solidFill>
                            <a:schemeClr val="bg1"/>
                          </a:solidFill>
                          <a:effectLst/>
                          <a:latin typeface="+mn-lt"/>
                        </a:rPr>
                        <a:t>0.65 (0.46–0.92)</a:t>
                      </a: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39973643"/>
                  </a:ext>
                </a:extLst>
              </a:tr>
              <a:tr h="192622">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 ≥65 yr</a:t>
                      </a: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25</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34</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14.4</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NR</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b="0" i="0" u="none" strike="noStrike" dirty="0">
                          <a:solidFill>
                            <a:schemeClr val="bg1"/>
                          </a:solidFill>
                          <a:effectLst/>
                          <a:latin typeface="+mn-lt"/>
                        </a:rPr>
                        <a:t>1.65 (0.77–3.51)</a:t>
                      </a: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02798552"/>
                  </a:ext>
                </a:extLst>
              </a:tr>
              <a:tr h="192622">
                <a:tc gridSpan="3">
                  <a:txBody>
                    <a:bodyPr/>
                    <a:lstStyle/>
                    <a:p>
                      <a:pPr algn="l" fontAlgn="b"/>
                      <a:r>
                        <a:rPr lang="en-US" sz="1500" u="none" strike="noStrike" dirty="0">
                          <a:solidFill>
                            <a:schemeClr val="bg1"/>
                          </a:solidFill>
                          <a:effectLst/>
                          <a:latin typeface="+mn-lt"/>
                        </a:rPr>
                        <a:t>Geographic region</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a:p>
                  </a:txBody>
                  <a:tcPr/>
                </a:tc>
                <a:tc hMerge="1">
                  <a:txBody>
                    <a:bodyPr/>
                    <a:lstStyle/>
                    <a:p>
                      <a:endParaRPr lang="en-US"/>
                    </a:p>
                  </a:txBody>
                  <a:tcPr/>
                </a:tc>
                <a:tc>
                  <a:txBody>
                    <a:bodyPr/>
                    <a:lstStyle/>
                    <a:p>
                      <a:pPr algn="ctr" fontAlgn="b"/>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65624101"/>
                  </a:ext>
                </a:extLst>
              </a:tr>
              <a:tr h="192622">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u="none" strike="noStrike" dirty="0">
                          <a:solidFill>
                            <a:schemeClr val="bg1"/>
                          </a:solidFill>
                          <a:effectLst/>
                          <a:latin typeface="+mn-lt"/>
                        </a:rPr>
                        <a:t>Asia</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58</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62</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32.7</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27.0</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b="0" i="0" u="none" strike="noStrike" dirty="0">
                          <a:solidFill>
                            <a:schemeClr val="bg1"/>
                          </a:solidFill>
                          <a:effectLst/>
                          <a:latin typeface="+mn-lt"/>
                        </a:rPr>
                        <a:t>0.78 (0.45–1.34)</a:t>
                      </a: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65351000"/>
                  </a:ext>
                </a:extLst>
              </a:tr>
              <a:tr h="192622">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u="none" strike="noStrike" dirty="0">
                          <a:solidFill>
                            <a:schemeClr val="bg1"/>
                          </a:solidFill>
                          <a:effectLst/>
                          <a:latin typeface="+mn-lt"/>
                        </a:rPr>
                        <a:t>North America or Western Europe</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63</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64</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30.2</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29.3</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b="0" i="0" u="none" strike="noStrike" dirty="0">
                          <a:solidFill>
                            <a:schemeClr val="bg1"/>
                          </a:solidFill>
                          <a:effectLst/>
                          <a:latin typeface="+mn-lt"/>
                        </a:rPr>
                        <a:t>0.95 (0.56–1.59)</a:t>
                      </a: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68616726"/>
                  </a:ext>
                </a:extLst>
              </a:tr>
              <a:tr h="192622">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u="none" strike="noStrike" dirty="0">
                          <a:solidFill>
                            <a:schemeClr val="bg1"/>
                          </a:solidFill>
                          <a:effectLst/>
                          <a:latin typeface="+mn-lt"/>
                        </a:rPr>
                        <a:t>Other</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40</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38</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36.0</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16.6</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b="0" i="0" u="none" strike="noStrike" dirty="0">
                          <a:solidFill>
                            <a:schemeClr val="bg1"/>
                          </a:solidFill>
                          <a:effectLst/>
                          <a:latin typeface="+mn-lt"/>
                        </a:rPr>
                        <a:t>0.53 (0.28–0.98)</a:t>
                      </a: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30359647"/>
                  </a:ext>
                </a:extLst>
              </a:tr>
              <a:tr h="192622">
                <a:tc gridSpan="4">
                  <a:txBody>
                    <a:bodyPr/>
                    <a:lstStyle/>
                    <a:p>
                      <a:pPr algn="l" fontAlgn="b"/>
                      <a:r>
                        <a:rPr lang="en-US" sz="1500" u="none" strike="noStrike" dirty="0">
                          <a:solidFill>
                            <a:schemeClr val="bg1"/>
                          </a:solidFill>
                          <a:effectLst/>
                          <a:latin typeface="+mn-lt"/>
                        </a:rPr>
                        <a:t>ECOG PS at baseline</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80083824"/>
                  </a:ext>
                </a:extLst>
              </a:tr>
              <a:tr h="192622">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u="none" strike="noStrike" dirty="0">
                          <a:solidFill>
                            <a:schemeClr val="bg1"/>
                          </a:solidFill>
                          <a:effectLst/>
                          <a:latin typeface="+mn-lt"/>
                        </a:rPr>
                        <a:t>0</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100</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106</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39.2</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36.0</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b="0" i="0" u="none" strike="noStrike" dirty="0">
                          <a:solidFill>
                            <a:schemeClr val="bg1"/>
                          </a:solidFill>
                          <a:effectLst/>
                          <a:latin typeface="+mn-lt"/>
                        </a:rPr>
                        <a:t>0.69 (0.45–1.05)</a:t>
                      </a: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04961082"/>
                  </a:ext>
                </a:extLst>
              </a:tr>
              <a:tr h="192622">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b="0" i="0" u="none" strike="noStrike" dirty="0">
                          <a:solidFill>
                            <a:schemeClr val="bg1"/>
                          </a:solidFill>
                          <a:effectLst/>
                          <a:latin typeface="+mn-lt"/>
                        </a:rPr>
                        <a:t>1</a:t>
                      </a: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60</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58</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27.1</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26.8</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b="0" i="0" u="none" strike="noStrike" dirty="0">
                          <a:solidFill>
                            <a:schemeClr val="bg1"/>
                          </a:solidFill>
                          <a:effectLst/>
                          <a:latin typeface="+mn-lt"/>
                        </a:rPr>
                        <a:t>0.85 (0.52–1.38)</a:t>
                      </a: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65603721"/>
                  </a:ext>
                </a:extLst>
              </a:tr>
              <a:tr h="192622">
                <a:tc gridSpan="4">
                  <a:txBody>
                    <a:bodyPr/>
                    <a:lstStyle/>
                    <a:p>
                      <a:pPr algn="l" fontAlgn="b"/>
                      <a:r>
                        <a:rPr lang="en-US" sz="1500" u="none" strike="noStrike" dirty="0">
                          <a:solidFill>
                            <a:schemeClr val="bg1"/>
                          </a:solidFill>
                          <a:effectLst/>
                          <a:latin typeface="+mn-lt"/>
                        </a:rPr>
                        <a:t>Menopausal status at randomization</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69199961"/>
                  </a:ext>
                </a:extLst>
              </a:tr>
              <a:tr h="192622">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u="none" strike="noStrike" dirty="0">
                          <a:solidFill>
                            <a:schemeClr val="bg1"/>
                          </a:solidFill>
                          <a:effectLst/>
                          <a:latin typeface="+mn-lt"/>
                        </a:rPr>
                        <a:t>Premenopausal</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52</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52</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32.7</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23.9</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b="0" i="0" u="none" strike="noStrike" dirty="0">
                          <a:solidFill>
                            <a:schemeClr val="bg1"/>
                          </a:solidFill>
                          <a:effectLst/>
                          <a:latin typeface="+mn-lt"/>
                        </a:rPr>
                        <a:t>0.67 (0.38–1.19)</a:t>
                      </a: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1156990"/>
                  </a:ext>
                </a:extLst>
              </a:tr>
              <a:tr h="192622">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u="none" strike="noStrike" dirty="0">
                          <a:solidFill>
                            <a:schemeClr val="bg1"/>
                          </a:solidFill>
                          <a:effectLst/>
                          <a:latin typeface="+mn-lt"/>
                        </a:rPr>
                        <a:t>Postmenopausal</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104</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111</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34.0</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28.0</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b="0" i="0" u="none" strike="noStrike" dirty="0">
                          <a:solidFill>
                            <a:schemeClr val="bg1"/>
                          </a:solidFill>
                          <a:effectLst/>
                          <a:latin typeface="+mn-lt"/>
                        </a:rPr>
                        <a:t>0.81 (0.55–1.19)</a:t>
                      </a: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77884253"/>
                  </a:ext>
                </a:extLst>
              </a:tr>
              <a:tr h="192622">
                <a:tc gridSpan="3">
                  <a:txBody>
                    <a:bodyPr/>
                    <a:lstStyle/>
                    <a:p>
                      <a:pPr algn="l" fontAlgn="b"/>
                      <a:r>
                        <a:rPr lang="en-US" sz="1500" u="none" strike="noStrike" dirty="0">
                          <a:solidFill>
                            <a:schemeClr val="bg1"/>
                          </a:solidFill>
                          <a:effectLst/>
                          <a:latin typeface="+mn-lt"/>
                        </a:rPr>
                        <a:t>Visceral disease</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endParaRPr lang="en-US"/>
                    </a:p>
                  </a:txBody>
                  <a:tcPr/>
                </a:tc>
                <a:tc hMerge="1">
                  <a:txBody>
                    <a:bodyPr/>
                    <a:lstStyle/>
                    <a:p>
                      <a:endParaRPr lang="en-US"/>
                    </a:p>
                  </a:txBody>
                  <a:tcPr/>
                </a:tc>
                <a:tc>
                  <a:txBody>
                    <a:bodyPr/>
                    <a:lstStyle/>
                    <a:p>
                      <a:pPr algn="ctr" fontAlgn="b"/>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80050152"/>
                  </a:ext>
                </a:extLst>
              </a:tr>
              <a:tr h="192622">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u="none" strike="noStrike" dirty="0">
                          <a:solidFill>
                            <a:schemeClr val="bg1"/>
                          </a:solidFill>
                          <a:effectLst/>
                          <a:latin typeface="+mn-lt"/>
                        </a:rPr>
                        <a:t>No</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29</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36</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38.0</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40.7</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b="0" i="0" u="none" strike="noStrike" dirty="0">
                          <a:solidFill>
                            <a:schemeClr val="bg1"/>
                          </a:solidFill>
                          <a:effectLst/>
                          <a:latin typeface="+mn-lt"/>
                        </a:rPr>
                        <a:t>1.06 (0.46–2.46)</a:t>
                      </a: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25161947"/>
                  </a:ext>
                </a:extLst>
              </a:tr>
              <a:tr h="192622">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u="none" strike="noStrike" dirty="0">
                          <a:solidFill>
                            <a:schemeClr val="bg1"/>
                          </a:solidFill>
                          <a:effectLst/>
                          <a:latin typeface="+mn-lt"/>
                        </a:rPr>
                        <a:t>Yes</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132</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128</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33.0</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24.1</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b="0" i="0" u="none" strike="noStrike" dirty="0">
                          <a:solidFill>
                            <a:schemeClr val="bg1"/>
                          </a:solidFill>
                          <a:effectLst/>
                          <a:latin typeface="+mn-lt"/>
                        </a:rPr>
                        <a:t>0.70 (0.50–0.99)</a:t>
                      </a: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67586625"/>
                  </a:ext>
                </a:extLst>
              </a:tr>
            </a:tbl>
          </a:graphicData>
        </a:graphic>
      </p:graphicFrame>
    </p:spTree>
    <p:extLst>
      <p:ext uri="{BB962C8B-B14F-4D97-AF65-F5344CB8AC3E}">
        <p14:creationId xmlns:p14="http://schemas.microsoft.com/office/powerpoint/2010/main" val="32654449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F7E03-B9DF-6B6F-59AA-57D69EEB5E64}"/>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C4A42DFF-0EB3-46C1-76F2-08662F18F0EF}"/>
              </a:ext>
            </a:extLst>
          </p:cNvPr>
          <p:cNvSpPr>
            <a:spLocks noGrp="1" noChangeArrowheads="1"/>
          </p:cNvSpPr>
          <p:nvPr>
            <p:ph type="title"/>
          </p:nvPr>
        </p:nvSpPr>
        <p:spPr/>
        <p:txBody>
          <a:bodyPr/>
          <a:lstStyle/>
          <a:p>
            <a:r>
              <a:rPr lang="en-US" dirty="0"/>
              <a:t>INAVO120: OS by Subgroup (cont’d)</a:t>
            </a:r>
            <a:endParaRPr lang="en-US" altLang="en-US" dirty="0"/>
          </a:p>
        </p:txBody>
      </p:sp>
      <p:sp>
        <p:nvSpPr>
          <p:cNvPr id="9221" name="Text Box 11">
            <a:extLst>
              <a:ext uri="{FF2B5EF4-FFF2-40B4-BE49-F238E27FC236}">
                <a16:creationId xmlns:a16="http://schemas.microsoft.com/office/drawing/2014/main" id="{744113E4-21DF-2560-3DED-4EED735A1F66}"/>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Turner. ASCO 2025. Abstr 1003. Jhaveri. NEJM. 2025;[Epub].</a:t>
            </a:r>
          </a:p>
        </p:txBody>
      </p:sp>
      <p:graphicFrame>
        <p:nvGraphicFramePr>
          <p:cNvPr id="7" name="Table 6">
            <a:extLst>
              <a:ext uri="{FF2B5EF4-FFF2-40B4-BE49-F238E27FC236}">
                <a16:creationId xmlns:a16="http://schemas.microsoft.com/office/drawing/2014/main" id="{5C10585F-1511-F723-1E9E-5F8378E13866}"/>
              </a:ext>
            </a:extLst>
          </p:cNvPr>
          <p:cNvGraphicFramePr>
            <a:graphicFrameLocks noGrp="1"/>
          </p:cNvGraphicFramePr>
          <p:nvPr>
            <p:extLst>
              <p:ext uri="{D42A27DB-BD31-4B8C-83A1-F6EECF244321}">
                <p14:modId xmlns:p14="http://schemas.microsoft.com/office/powerpoint/2010/main" val="668030560"/>
              </p:ext>
            </p:extLst>
          </p:nvPr>
        </p:nvGraphicFramePr>
        <p:xfrm>
          <a:off x="723900" y="1341440"/>
          <a:ext cx="10758077" cy="4791480"/>
        </p:xfrm>
        <a:graphic>
          <a:graphicData uri="http://schemas.openxmlformats.org/drawingml/2006/table">
            <a:tbl>
              <a:tblPr>
                <a:tableStyleId>{5C22544A-7EE6-4342-B048-85BDC9FD1C3A}</a:tableStyleId>
              </a:tblPr>
              <a:tblGrid>
                <a:gridCol w="3330280">
                  <a:extLst>
                    <a:ext uri="{9D8B030D-6E8A-4147-A177-3AD203B41FA5}">
                      <a16:colId xmlns:a16="http://schemas.microsoft.com/office/drawing/2014/main" val="2435679421"/>
                    </a:ext>
                  </a:extLst>
                </a:gridCol>
                <a:gridCol w="1399693">
                  <a:extLst>
                    <a:ext uri="{9D8B030D-6E8A-4147-A177-3AD203B41FA5}">
                      <a16:colId xmlns:a16="http://schemas.microsoft.com/office/drawing/2014/main" val="550049833"/>
                    </a:ext>
                  </a:extLst>
                </a:gridCol>
                <a:gridCol w="1399693">
                  <a:extLst>
                    <a:ext uri="{9D8B030D-6E8A-4147-A177-3AD203B41FA5}">
                      <a16:colId xmlns:a16="http://schemas.microsoft.com/office/drawing/2014/main" val="1299056141"/>
                    </a:ext>
                  </a:extLst>
                </a:gridCol>
                <a:gridCol w="1399693">
                  <a:extLst>
                    <a:ext uri="{9D8B030D-6E8A-4147-A177-3AD203B41FA5}">
                      <a16:colId xmlns:a16="http://schemas.microsoft.com/office/drawing/2014/main" val="2349271556"/>
                    </a:ext>
                  </a:extLst>
                </a:gridCol>
                <a:gridCol w="1399693">
                  <a:extLst>
                    <a:ext uri="{9D8B030D-6E8A-4147-A177-3AD203B41FA5}">
                      <a16:colId xmlns:a16="http://schemas.microsoft.com/office/drawing/2014/main" val="3736706179"/>
                    </a:ext>
                  </a:extLst>
                </a:gridCol>
                <a:gridCol w="1829025">
                  <a:extLst>
                    <a:ext uri="{9D8B030D-6E8A-4147-A177-3AD203B41FA5}">
                      <a16:colId xmlns:a16="http://schemas.microsoft.com/office/drawing/2014/main" val="1965355064"/>
                    </a:ext>
                  </a:extLst>
                </a:gridCol>
              </a:tblGrid>
              <a:tr h="30779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500" b="1" i="0" u="none" strike="noStrike" cap="none" normalizeH="0" baseline="0" dirty="0">
                          <a:ln>
                            <a:noFill/>
                          </a:ln>
                          <a:solidFill>
                            <a:schemeClr val="tx1"/>
                          </a:solidFill>
                          <a:effectLst/>
                          <a:latin typeface="Calibri" panose="020F0502020204030204" pitchFamily="34" charset="0"/>
                        </a:rPr>
                        <a:t>Subgroup</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Patients, n</a:t>
                      </a:r>
                    </a:p>
                  </a:txBody>
                  <a:tcPr marL="121699" marR="121699" marT="45728" marB="45728" anchor="ctr" horzOverflow="overflow">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Median OS, Mo</a:t>
                      </a:r>
                    </a:p>
                  </a:txBody>
                  <a:tcPr marL="121699" marR="121699" marT="45728" marB="45728" anchor="ctr" horzOverflow="overflow">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a:ln>
                            <a:noFill/>
                          </a:ln>
                          <a:solidFill>
                            <a:schemeClr val="tx1"/>
                          </a:solidFill>
                          <a:effectLst/>
                          <a:latin typeface="Calibri" panose="020F0502020204030204" pitchFamily="34" charset="0"/>
                        </a:rPr>
                        <a:t>Hazard Ratio </a:t>
                      </a:r>
                      <a:br>
                        <a:rPr kumimoji="0" lang="en-US" sz="1500" b="1" i="0" u="none" strike="noStrike" cap="none" normalizeH="0" baseline="0">
                          <a:ln>
                            <a:noFill/>
                          </a:ln>
                          <a:solidFill>
                            <a:schemeClr val="tx1"/>
                          </a:solidFill>
                          <a:effectLst/>
                          <a:latin typeface="Calibri" panose="020F0502020204030204" pitchFamily="34" charset="0"/>
                        </a:rPr>
                      </a:br>
                      <a:r>
                        <a:rPr kumimoji="0" lang="en-US" sz="1500" b="1" i="0" u="none" strike="noStrike" cap="none" normalizeH="0" baseline="0">
                          <a:ln>
                            <a:noFill/>
                          </a:ln>
                          <a:solidFill>
                            <a:schemeClr val="tx1"/>
                          </a:solidFill>
                          <a:effectLst/>
                          <a:latin typeface="Calibri" panose="020F0502020204030204" pitchFamily="34" charset="0"/>
                        </a:rPr>
                        <a:t>(95% CI)</a:t>
                      </a:r>
                      <a:endParaRPr kumimoji="0" lang="en-US" sz="15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14643007"/>
                  </a:ext>
                </a:extLst>
              </a:tr>
              <a:tr h="263822">
                <a:tc vMerge="1">
                  <a:txBody>
                    <a:bodyPr/>
                    <a:lstStyle/>
                    <a:p>
                      <a:endParaRPr dirty="0"/>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Inavolisib</a:t>
                      </a:r>
                    </a:p>
                  </a:txBody>
                  <a:tcPr marL="121699" marR="121699" marT="0" marB="45728" anchor="ctr" horzOverflow="overflow">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Placebo</a:t>
                      </a:r>
                    </a:p>
                  </a:txBody>
                  <a:tcPr marL="121699" marR="121699" marT="0" marB="45728" anchor="ctr" horzOverflow="overflow">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Inavolisib</a:t>
                      </a:r>
                    </a:p>
                  </a:txBody>
                  <a:tcPr marL="121699" marR="121699" marT="0" marB="45728" anchor="ctr" horzOverflow="overflow">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Placebo</a:t>
                      </a:r>
                    </a:p>
                  </a:txBody>
                  <a:tcPr marL="121699" marR="121699" marT="0" marB="45728" anchor="ctr" horzOverflow="overflow">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29194691"/>
                  </a:ext>
                </a:extLst>
              </a:tr>
              <a:tr h="237433">
                <a:tc gridSpan="3">
                  <a:txBody>
                    <a:bodyPr/>
                    <a:lstStyle/>
                    <a:p>
                      <a:pPr algn="l" fontAlgn="b"/>
                      <a:r>
                        <a:rPr lang="en-US" sz="1500" u="none" strike="noStrike" dirty="0">
                          <a:solidFill>
                            <a:schemeClr val="bg1"/>
                          </a:solidFill>
                          <a:effectLst/>
                          <a:latin typeface="+mn-lt"/>
                        </a:rPr>
                        <a:t>Liver metastases at enrollment</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a:p>
                  </a:txBody>
                  <a:tcPr/>
                </a:tc>
                <a:tc hMerge="1">
                  <a:txBody>
                    <a:bodyPr/>
                    <a:lstStyle/>
                    <a:p>
                      <a:endParaRPr lang="en-US"/>
                    </a:p>
                  </a:txBody>
                  <a:tcPr/>
                </a:tc>
                <a:tc>
                  <a:txBody>
                    <a:bodyPr/>
                    <a:lstStyle/>
                    <a:p>
                      <a:pPr algn="ctr" fontAlgn="b"/>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345484"/>
                  </a:ext>
                </a:extLst>
              </a:tr>
              <a:tr h="23743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u="none" strike="noStrike" dirty="0">
                          <a:solidFill>
                            <a:schemeClr val="bg1"/>
                          </a:solidFill>
                          <a:effectLst/>
                          <a:latin typeface="+mn-lt"/>
                        </a:rPr>
                        <a:t>No</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84</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73</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38.0</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36.0</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b="0" i="0" u="none" strike="noStrike" dirty="0">
                          <a:solidFill>
                            <a:schemeClr val="bg1"/>
                          </a:solidFill>
                          <a:effectLst/>
                          <a:latin typeface="+mn-lt"/>
                        </a:rPr>
                        <a:t>0.87 (0.53-1.44)</a:t>
                      </a: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96038243"/>
                  </a:ext>
                </a:extLst>
              </a:tr>
              <a:tr h="23743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u="none" strike="noStrike" dirty="0">
                          <a:solidFill>
                            <a:schemeClr val="bg1"/>
                          </a:solidFill>
                          <a:effectLst/>
                          <a:latin typeface="+mn-lt"/>
                        </a:rPr>
                        <a:t>Yes</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77</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91</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28.8</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21.9</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b="0" i="0" u="none" strike="noStrike" dirty="0">
                          <a:solidFill>
                            <a:schemeClr val="bg1"/>
                          </a:solidFill>
                          <a:effectLst/>
                          <a:latin typeface="+mn-lt"/>
                        </a:rPr>
                        <a:t>0.72 (0.48-1.10)</a:t>
                      </a: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08042548"/>
                  </a:ext>
                </a:extLst>
              </a:tr>
              <a:tr h="237433">
                <a:tc gridSpan="4">
                  <a:txBody>
                    <a:bodyPr/>
                    <a:lstStyle/>
                    <a:p>
                      <a:pPr algn="l" fontAlgn="b"/>
                      <a:r>
                        <a:rPr lang="en-US" sz="1500" u="none" strike="noStrike" dirty="0">
                          <a:solidFill>
                            <a:schemeClr val="bg1"/>
                          </a:solidFill>
                          <a:effectLst/>
                          <a:latin typeface="+mn-lt"/>
                        </a:rPr>
                        <a:t>No. of organs with metastases at enrollment</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7049192"/>
                  </a:ext>
                </a:extLst>
              </a:tr>
              <a:tr h="23743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u="none" strike="noStrike" dirty="0">
                          <a:solidFill>
                            <a:schemeClr val="bg1"/>
                          </a:solidFill>
                          <a:effectLst/>
                          <a:latin typeface="+mn-lt"/>
                        </a:rPr>
                        <a:t>1</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21</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32</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NR</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31.9</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b="0" i="0" u="none" strike="noStrike" dirty="0">
                          <a:solidFill>
                            <a:schemeClr val="bg1"/>
                          </a:solidFill>
                          <a:effectLst/>
                          <a:latin typeface="+mn-lt"/>
                        </a:rPr>
                        <a:t>0.77 (0.28-2.10)</a:t>
                      </a: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417237"/>
                  </a:ext>
                </a:extLst>
              </a:tr>
              <a:tr h="23743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u="none" strike="noStrike" dirty="0">
                          <a:solidFill>
                            <a:schemeClr val="bg1"/>
                          </a:solidFill>
                          <a:effectLst/>
                          <a:latin typeface="+mn-lt"/>
                        </a:rPr>
                        <a:t>2</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58</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46</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44.8</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24.1</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b="0" i="0" u="none" strike="noStrike" dirty="0">
                          <a:solidFill>
                            <a:schemeClr val="bg1"/>
                          </a:solidFill>
                          <a:effectLst/>
                          <a:latin typeface="+mn-lt"/>
                        </a:rPr>
                        <a:t>0.51 (0.28-0.90)</a:t>
                      </a: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89762803"/>
                  </a:ext>
                </a:extLst>
              </a:tr>
              <a:tr h="23743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u="none" strike="noStrike" dirty="0">
                          <a:solidFill>
                            <a:schemeClr val="bg1"/>
                          </a:solidFill>
                          <a:effectLst/>
                          <a:latin typeface="+mn-lt"/>
                        </a:rPr>
                        <a:t>≥3</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82</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86</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28.8</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24.2</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b="0" i="0" u="none" strike="noStrike" dirty="0">
                          <a:solidFill>
                            <a:schemeClr val="bg1"/>
                          </a:solidFill>
                          <a:effectLst/>
                          <a:latin typeface="+mn-lt"/>
                        </a:rPr>
                        <a:t>0.86 (0.57-1.30)</a:t>
                      </a: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79615823"/>
                  </a:ext>
                </a:extLst>
              </a:tr>
              <a:tr h="237433">
                <a:tc gridSpan="4">
                  <a:txBody>
                    <a:bodyPr/>
                    <a:lstStyle/>
                    <a:p>
                      <a:pPr algn="l" fontAlgn="b"/>
                      <a:r>
                        <a:rPr lang="en-US" sz="1500" u="none" strike="noStrike" dirty="0">
                          <a:solidFill>
                            <a:schemeClr val="bg1"/>
                          </a:solidFill>
                          <a:effectLst/>
                          <a:latin typeface="+mn-lt"/>
                        </a:rPr>
                        <a:t>Resistance to endocrine therapy</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20781649"/>
                  </a:ext>
                </a:extLst>
              </a:tr>
              <a:tr h="23743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u="none" strike="noStrike" dirty="0">
                          <a:solidFill>
                            <a:schemeClr val="bg1"/>
                          </a:solidFill>
                          <a:effectLst/>
                          <a:latin typeface="+mn-lt"/>
                        </a:rPr>
                        <a:t>Primary</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54</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58</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25.9</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22.8</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b="0" i="0" u="none" strike="noStrike" dirty="0">
                          <a:solidFill>
                            <a:schemeClr val="bg1"/>
                          </a:solidFill>
                          <a:effectLst/>
                          <a:latin typeface="+mn-lt"/>
                        </a:rPr>
                        <a:t>0.69 (0.42-1.14)</a:t>
                      </a: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94167626"/>
                  </a:ext>
                </a:extLst>
              </a:tr>
              <a:tr h="23743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u="none" strike="noStrike" dirty="0">
                          <a:solidFill>
                            <a:schemeClr val="bg1"/>
                          </a:solidFill>
                          <a:effectLst/>
                          <a:latin typeface="+mn-lt"/>
                        </a:rPr>
                        <a:t>Secondary</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107</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105</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37.7</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34.3</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b="0" i="0" u="none" strike="noStrike" dirty="0">
                          <a:solidFill>
                            <a:schemeClr val="bg1"/>
                          </a:solidFill>
                          <a:effectLst/>
                          <a:latin typeface="+mn-lt"/>
                        </a:rPr>
                        <a:t>0.77 (0.51-1.16)</a:t>
                      </a: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11100837"/>
                  </a:ext>
                </a:extLst>
              </a:tr>
              <a:tr h="237433">
                <a:tc gridSpan="3">
                  <a:txBody>
                    <a:bodyPr/>
                    <a:lstStyle/>
                    <a:p>
                      <a:pPr algn="l" fontAlgn="b"/>
                      <a:r>
                        <a:rPr lang="en-US" sz="1500" u="none" strike="noStrike" dirty="0">
                          <a:solidFill>
                            <a:schemeClr val="bg1"/>
                          </a:solidFill>
                          <a:effectLst/>
                          <a:latin typeface="+mn-lt"/>
                        </a:rPr>
                        <a:t>Hormone receptor status</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endParaRPr lang="en-US"/>
                    </a:p>
                  </a:txBody>
                  <a:tcPr/>
                </a:tc>
                <a:tc hMerge="1">
                  <a:txBody>
                    <a:bodyPr/>
                    <a:lstStyle/>
                    <a:p>
                      <a:endParaRPr lang="en-US"/>
                    </a:p>
                  </a:txBody>
                  <a:tcPr/>
                </a:tc>
                <a:tc>
                  <a:txBody>
                    <a:bodyPr/>
                    <a:lstStyle/>
                    <a:p>
                      <a:pPr algn="ctr" fontAlgn="b"/>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36594536"/>
                  </a:ext>
                </a:extLst>
              </a:tr>
              <a:tr h="23743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u="none" strike="noStrike">
                          <a:solidFill>
                            <a:schemeClr val="bg1"/>
                          </a:solidFill>
                          <a:effectLst/>
                          <a:latin typeface="+mn-lt"/>
                        </a:rPr>
                        <a:t>ER positive, PgR negative</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45</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45</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25.9</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38.7</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b="0" i="0" u="none" strike="noStrike" dirty="0">
                          <a:solidFill>
                            <a:schemeClr val="bg1"/>
                          </a:solidFill>
                          <a:effectLst/>
                          <a:latin typeface="+mn-lt"/>
                        </a:rPr>
                        <a:t>1.16 (0.65-2.08)</a:t>
                      </a: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06779071"/>
                  </a:ext>
                </a:extLst>
              </a:tr>
              <a:tr h="23743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u="none" strike="noStrike">
                          <a:solidFill>
                            <a:schemeClr val="bg1"/>
                          </a:solidFill>
                          <a:effectLst/>
                          <a:latin typeface="+mn-lt"/>
                        </a:rPr>
                        <a:t>ER positive, PgR positive</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113</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113</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39.2</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u="none" strike="noStrike" dirty="0">
                          <a:solidFill>
                            <a:schemeClr val="bg1"/>
                          </a:solidFill>
                          <a:effectLst/>
                          <a:latin typeface="+mn-lt"/>
                        </a:rPr>
                        <a:t>24.5</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500" b="0" i="0" u="none" strike="noStrike" dirty="0">
                          <a:solidFill>
                            <a:schemeClr val="bg1"/>
                          </a:solidFill>
                          <a:effectLst/>
                          <a:latin typeface="+mn-lt"/>
                        </a:rPr>
                        <a:t>0.60 (0.41-0.88)</a:t>
                      </a: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78756074"/>
                  </a:ext>
                </a:extLst>
              </a:tr>
              <a:tr h="237433">
                <a:tc gridSpan="3">
                  <a:txBody>
                    <a:bodyPr/>
                    <a:lstStyle/>
                    <a:p>
                      <a:pPr algn="l" fontAlgn="b"/>
                      <a:r>
                        <a:rPr lang="en-US" sz="1500" u="none" strike="noStrike" dirty="0">
                          <a:solidFill>
                            <a:schemeClr val="bg1"/>
                          </a:solidFill>
                          <a:effectLst/>
                          <a:latin typeface="+mn-lt"/>
                        </a:rPr>
                        <a:t>Previous endocrine therapy</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a:p>
                  </a:txBody>
                  <a:tcPr/>
                </a:tc>
                <a:tc hMerge="1">
                  <a:txBody>
                    <a:bodyPr/>
                    <a:lstStyle/>
                    <a:p>
                      <a:endParaRPr lang="en-US"/>
                    </a:p>
                  </a:txBody>
                  <a:tcPr/>
                </a:tc>
                <a:tc>
                  <a:txBody>
                    <a:bodyPr/>
                    <a:lstStyle/>
                    <a:p>
                      <a:pPr algn="ctr" fontAlgn="b"/>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60590233"/>
                  </a:ext>
                </a:extLst>
              </a:tr>
              <a:tr h="241778">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u="none" strike="noStrike" dirty="0">
                          <a:solidFill>
                            <a:schemeClr val="bg1"/>
                          </a:solidFill>
                          <a:effectLst/>
                          <a:latin typeface="+mn-lt"/>
                        </a:rPr>
                        <a:t>Aromatase inhibitor and tamoxifen</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18</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19</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NR</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NR</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b="0" i="0" u="none" strike="noStrike" dirty="0">
                          <a:solidFill>
                            <a:schemeClr val="bg1"/>
                          </a:solidFill>
                          <a:effectLst/>
                          <a:latin typeface="+mn-lt"/>
                        </a:rPr>
                        <a:t>1.15 (0.38-3.44)</a:t>
                      </a: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82396415"/>
                  </a:ext>
                </a:extLst>
              </a:tr>
              <a:tr h="23743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u="none" strike="noStrike" dirty="0">
                          <a:solidFill>
                            <a:schemeClr val="bg1"/>
                          </a:solidFill>
                          <a:effectLst/>
                          <a:latin typeface="+mn-lt"/>
                        </a:rPr>
                        <a:t>Aromatase inhibitor only</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60</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71</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26.3</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24.2</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b="0" i="0" u="none" strike="noStrike" dirty="0">
                          <a:solidFill>
                            <a:schemeClr val="bg1"/>
                          </a:solidFill>
                          <a:effectLst/>
                          <a:latin typeface="+mn-lt"/>
                        </a:rPr>
                        <a:t>0.89 (0.56-1.41)</a:t>
                      </a: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96879572"/>
                  </a:ext>
                </a:extLst>
              </a:tr>
              <a:tr h="23743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500" u="none" strike="noStrike" dirty="0">
                          <a:solidFill>
                            <a:schemeClr val="bg1"/>
                          </a:solidFill>
                          <a:effectLst/>
                          <a:latin typeface="+mn-lt"/>
                        </a:rPr>
                        <a:t>Tamoxifen only</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82</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73</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44.8</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u="none" strike="noStrike" dirty="0">
                          <a:solidFill>
                            <a:schemeClr val="bg1"/>
                          </a:solidFill>
                          <a:effectLst/>
                          <a:latin typeface="+mn-lt"/>
                        </a:rPr>
                        <a:t>36.0</a:t>
                      </a:r>
                      <a:endParaRPr lang="en-US" sz="1500" b="0" i="0" u="none" strike="noStrike" dirty="0">
                        <a:solidFill>
                          <a:schemeClr val="bg1"/>
                        </a:solidFill>
                        <a:effectLst/>
                        <a:latin typeface="+mn-lt"/>
                      </a:endParaRP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500" b="0" i="0" u="none" strike="noStrike" dirty="0">
                          <a:solidFill>
                            <a:schemeClr val="bg1"/>
                          </a:solidFill>
                          <a:effectLst/>
                          <a:latin typeface="+mn-lt"/>
                        </a:rPr>
                        <a:t>0.68 (0.42-1.11)</a:t>
                      </a:r>
                    </a:p>
                  </a:txBody>
                  <a:tcPr marL="118872" marR="118872" marT="9144" marB="9144"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57304703"/>
                  </a:ext>
                </a:extLst>
              </a:tr>
            </a:tbl>
          </a:graphicData>
        </a:graphic>
      </p:graphicFrame>
    </p:spTree>
    <p:extLst>
      <p:ext uri="{BB962C8B-B14F-4D97-AF65-F5344CB8AC3E}">
        <p14:creationId xmlns:p14="http://schemas.microsoft.com/office/powerpoint/2010/main" val="1616993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1D8FA-297F-1397-B49E-F6AD91AF0F1B}"/>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87FD9939-1172-D2C2-D9D3-409D0EF87113}"/>
              </a:ext>
            </a:extLst>
          </p:cNvPr>
          <p:cNvSpPr>
            <a:spLocks noGrp="1" noChangeArrowheads="1"/>
          </p:cNvSpPr>
          <p:nvPr>
            <p:ph type="title"/>
          </p:nvPr>
        </p:nvSpPr>
        <p:spPr/>
        <p:txBody>
          <a:bodyPr/>
          <a:lstStyle/>
          <a:p>
            <a:r>
              <a:rPr lang="en-US" dirty="0"/>
              <a:t>INAVO120: Postprogression Therapy</a:t>
            </a:r>
            <a:br>
              <a:rPr lang="en-US" dirty="0"/>
            </a:br>
            <a:endParaRPr lang="en-US" altLang="en-US" dirty="0"/>
          </a:p>
        </p:txBody>
      </p:sp>
      <p:sp>
        <p:nvSpPr>
          <p:cNvPr id="9221" name="Text Box 11">
            <a:extLst>
              <a:ext uri="{FF2B5EF4-FFF2-40B4-BE49-F238E27FC236}">
                <a16:creationId xmlns:a16="http://schemas.microsoft.com/office/drawing/2014/main" id="{AF7B48B5-5072-CAAF-2373-78CA4536B65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Turner. ASCO 2025. Abstr 1003. Jhaveri. NEJM. 2025;[Epub].</a:t>
            </a:r>
          </a:p>
        </p:txBody>
      </p:sp>
      <p:graphicFrame>
        <p:nvGraphicFramePr>
          <p:cNvPr id="4" name="Table 3">
            <a:extLst>
              <a:ext uri="{FF2B5EF4-FFF2-40B4-BE49-F238E27FC236}">
                <a16:creationId xmlns:a16="http://schemas.microsoft.com/office/drawing/2014/main" id="{8CDBCCC3-98A0-82EE-CA90-CF625871BB38}"/>
              </a:ext>
            </a:extLst>
          </p:cNvPr>
          <p:cNvGraphicFramePr>
            <a:graphicFrameLocks noGrp="1"/>
          </p:cNvGraphicFramePr>
          <p:nvPr>
            <p:extLst>
              <p:ext uri="{D42A27DB-BD31-4B8C-83A1-F6EECF244321}">
                <p14:modId xmlns:p14="http://schemas.microsoft.com/office/powerpoint/2010/main" val="2124710927"/>
              </p:ext>
            </p:extLst>
          </p:nvPr>
        </p:nvGraphicFramePr>
        <p:xfrm>
          <a:off x="723899" y="1074590"/>
          <a:ext cx="10691626" cy="5193792"/>
        </p:xfrm>
        <a:graphic>
          <a:graphicData uri="http://schemas.openxmlformats.org/drawingml/2006/table">
            <a:tbl>
              <a:tblPr>
                <a:tableStyleId>{5C22544A-7EE6-4342-B048-85BDC9FD1C3A}</a:tableStyleId>
              </a:tblPr>
              <a:tblGrid>
                <a:gridCol w="3987670">
                  <a:extLst>
                    <a:ext uri="{9D8B030D-6E8A-4147-A177-3AD203B41FA5}">
                      <a16:colId xmlns:a16="http://schemas.microsoft.com/office/drawing/2014/main" val="2435679421"/>
                    </a:ext>
                  </a:extLst>
                </a:gridCol>
                <a:gridCol w="1675989">
                  <a:extLst>
                    <a:ext uri="{9D8B030D-6E8A-4147-A177-3AD203B41FA5}">
                      <a16:colId xmlns:a16="http://schemas.microsoft.com/office/drawing/2014/main" val="550049833"/>
                    </a:ext>
                  </a:extLst>
                </a:gridCol>
                <a:gridCol w="1675989">
                  <a:extLst>
                    <a:ext uri="{9D8B030D-6E8A-4147-A177-3AD203B41FA5}">
                      <a16:colId xmlns:a16="http://schemas.microsoft.com/office/drawing/2014/main" val="1299056141"/>
                    </a:ext>
                  </a:extLst>
                </a:gridCol>
                <a:gridCol w="1675989">
                  <a:extLst>
                    <a:ext uri="{9D8B030D-6E8A-4147-A177-3AD203B41FA5}">
                      <a16:colId xmlns:a16="http://schemas.microsoft.com/office/drawing/2014/main" val="2349271556"/>
                    </a:ext>
                  </a:extLst>
                </a:gridCol>
                <a:gridCol w="1675989">
                  <a:extLst>
                    <a:ext uri="{9D8B030D-6E8A-4147-A177-3AD203B41FA5}">
                      <a16:colId xmlns:a16="http://schemas.microsoft.com/office/drawing/2014/main" val="3736706179"/>
                    </a:ext>
                  </a:extLst>
                </a:gridCol>
              </a:tblGrid>
              <a:tr h="218449">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tx1"/>
                          </a:solidFill>
                          <a:effectLst/>
                          <a:latin typeface="+mn-lt"/>
                        </a:rPr>
                        <a:t>Subgroup, n/N (%)</a:t>
                      </a: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mn-lt"/>
                        </a:rPr>
                        <a:t>Inavolisib</a:t>
                      </a:r>
                    </a:p>
                  </a:txBody>
                  <a:tcPr anchor="ctr" horzOverflow="overflow">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mn-lt"/>
                        </a:rPr>
                        <a:t>Placebo</a:t>
                      </a:r>
                    </a:p>
                  </a:txBody>
                  <a:tcPr anchor="ctr" horzOverflow="overflow">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4643007"/>
                  </a:ext>
                </a:extLst>
              </a:tr>
              <a:tr h="203157">
                <a:tc vMerge="1">
                  <a:txBody>
                    <a:bodyPr/>
                    <a:lstStyle/>
                    <a:p>
                      <a:endParaRPr dirty="0"/>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mn-lt"/>
                        </a:rPr>
                        <a:t>2L</a:t>
                      </a:r>
                    </a:p>
                  </a:txBody>
                  <a:tcPr anchor="ctr" horzOverflow="overflow">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mn-lt"/>
                        </a:rPr>
                        <a:t>≥3L</a:t>
                      </a:r>
                    </a:p>
                  </a:txBody>
                  <a:tcPr anchor="ctr" horzOverflow="overflow">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mn-lt"/>
                        </a:rPr>
                        <a:t>2L</a:t>
                      </a:r>
                    </a:p>
                  </a:txBody>
                  <a:tcPr anchor="ctr" horzOverflow="overflow">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tx1"/>
                          </a:solidFill>
                          <a:effectLst/>
                          <a:latin typeface="+mn-lt"/>
                        </a:rPr>
                        <a:t>≥3L</a:t>
                      </a:r>
                    </a:p>
                  </a:txBody>
                  <a:tcPr anchor="ctr" horzOverflow="overflow">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29194691"/>
                  </a:ext>
                </a:extLst>
              </a:tr>
              <a:tr h="218449">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lang="en-US" sz="1200" b="0" i="0" u="none" strike="noStrike" dirty="0">
                          <a:solidFill>
                            <a:schemeClr val="bg1"/>
                          </a:solidFill>
                          <a:effectLst/>
                          <a:latin typeface="+mn-lt"/>
                        </a:rPr>
                        <a:t>Discontinued treatment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algn="ctr" fontAlgn="b"/>
                      <a:r>
                        <a:rPr lang="en-US" sz="1200" b="0" i="0" u="none" strike="noStrike" dirty="0">
                          <a:solidFill>
                            <a:srgbClr val="000000"/>
                          </a:solidFill>
                          <a:effectLst/>
                          <a:latin typeface="+mn-lt"/>
                        </a:rPr>
                        <a:t>111/161 (68.9)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dirty="0"/>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algn="ctr" fontAlgn="b"/>
                      <a:r>
                        <a:rPr lang="en-US" sz="1200" b="0" i="0" u="none" strike="noStrike" dirty="0">
                          <a:solidFill>
                            <a:srgbClr val="000000"/>
                          </a:solidFill>
                          <a:effectLst/>
                          <a:latin typeface="+mn-lt"/>
                        </a:rPr>
                        <a:t>144/164 (87.8)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l" fontAlgn="b"/>
                      <a:endParaRPr lang="en-US" sz="1100" b="0" i="0" u="none" strike="noStrike" dirty="0">
                        <a:solidFill>
                          <a:srgbClr val="000000"/>
                        </a:solidFill>
                        <a:effectLst/>
                        <a:latin typeface="Aptos Narrow" panose="020B000402020202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96038243"/>
                  </a:ext>
                </a:extLst>
              </a:tr>
              <a:tr h="218449">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lang="en-US" sz="1200" b="0" i="0" u="none" strike="noStrike">
                          <a:solidFill>
                            <a:schemeClr val="bg1"/>
                          </a:solidFill>
                          <a:effectLst/>
                          <a:latin typeface="+mn-lt"/>
                        </a:rPr>
                        <a:t>No subsequent therapy: death</a:t>
                      </a:r>
                      <a:endParaRPr lang="en-US" sz="12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fontAlgn="b"/>
                      <a:r>
                        <a:rPr lang="en-US" sz="1200" b="0" i="0" u="none" strike="noStrike" dirty="0">
                          <a:solidFill>
                            <a:srgbClr val="000000"/>
                          </a:solidFill>
                          <a:effectLst/>
                          <a:latin typeface="+mn-lt"/>
                        </a:rPr>
                        <a:t>17/161 (10.6)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l" fontAlgn="b"/>
                      <a:endParaRPr lang="en-US" sz="1100" b="0" i="0" u="none" strike="noStrike" dirty="0">
                        <a:solidFill>
                          <a:srgbClr val="000000"/>
                        </a:solidFill>
                        <a:effectLst/>
                        <a:latin typeface="Aptos Narrow" panose="020B000402020202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algn="ctr" fontAlgn="b"/>
                      <a:r>
                        <a:rPr lang="en-US" sz="1200" b="0" i="0" u="none" strike="noStrike" dirty="0">
                          <a:solidFill>
                            <a:srgbClr val="000000"/>
                          </a:solidFill>
                          <a:effectLst/>
                          <a:latin typeface="+mn-lt"/>
                        </a:rPr>
                        <a:t>22/164 (13.4)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l" fontAlgn="b"/>
                      <a:endParaRPr lang="en-US" sz="1100" b="0" i="0" u="none" strike="noStrike" dirty="0">
                        <a:solidFill>
                          <a:srgbClr val="000000"/>
                        </a:solidFill>
                        <a:effectLst/>
                        <a:latin typeface="Aptos Narrow" panose="020B000402020202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08042548"/>
                  </a:ext>
                </a:extLst>
              </a:tr>
              <a:tr h="218449">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lang="en-US" sz="1200" b="0" i="0" u="none" strike="noStrike" dirty="0">
                          <a:solidFill>
                            <a:schemeClr val="bg1"/>
                          </a:solidFill>
                          <a:effectLst/>
                          <a:latin typeface="+mn-lt"/>
                        </a:rPr>
                        <a:t>Received subsequent therapy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200" b="0" i="0" u="none" strike="noStrike" dirty="0">
                          <a:solidFill>
                            <a:srgbClr val="000000"/>
                          </a:solidFill>
                          <a:effectLst/>
                          <a:latin typeface="+mn-lt"/>
                        </a:rPr>
                        <a:t>83/111 (74.8)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200" b="0" i="0" u="none" strike="noStrike" dirty="0">
                          <a:solidFill>
                            <a:srgbClr val="000000"/>
                          </a:solidFill>
                          <a:effectLst/>
                          <a:latin typeface="+mn-lt"/>
                        </a:rPr>
                        <a:t>48/111 (43.2)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200" b="0" i="0" u="none" strike="noStrike" dirty="0">
                          <a:solidFill>
                            <a:srgbClr val="000000"/>
                          </a:solidFill>
                          <a:effectLst/>
                          <a:latin typeface="+mn-lt"/>
                        </a:rPr>
                        <a:t>109/144 (75.7)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200" b="0" i="0" u="none" strike="noStrike" dirty="0">
                          <a:solidFill>
                            <a:srgbClr val="000000"/>
                          </a:solidFill>
                          <a:effectLst/>
                          <a:latin typeface="+mn-lt"/>
                        </a:rPr>
                        <a:t>56/144 (38.9)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93427974"/>
                  </a:ext>
                </a:extLst>
              </a:tr>
              <a:tr h="218449">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lang="en-US" sz="1200" b="0" i="0" u="none" strike="noStrike" dirty="0">
                          <a:solidFill>
                            <a:schemeClr val="bg1"/>
                          </a:solidFill>
                          <a:effectLst/>
                          <a:latin typeface="+mn-lt"/>
                        </a:rPr>
                        <a:t>Chemotherapy (any)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46/83 (55.4)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41/48 (85.4)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79/109 (72.5)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49/56 (87.5)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28566700"/>
                  </a:ext>
                </a:extLst>
              </a:tr>
              <a:tr h="21844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200" b="0" i="0" u="none" strike="noStrike" dirty="0">
                          <a:solidFill>
                            <a:schemeClr val="bg1"/>
                          </a:solidFill>
                          <a:effectLst/>
                          <a:latin typeface="+mn-lt"/>
                        </a:rPr>
                        <a:t>Capecitabine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26/83 (31.3)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14/48 (29.2)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37/109 (33.9)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24/56 (42.9)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36546304"/>
                  </a:ext>
                </a:extLst>
              </a:tr>
              <a:tr h="21844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200" u="none" strike="noStrike" dirty="0">
                          <a:solidFill>
                            <a:schemeClr val="bg1"/>
                          </a:solidFill>
                          <a:effectLst/>
                          <a:latin typeface="+mn-lt"/>
                        </a:rPr>
                        <a:t>Paclitaxel</a:t>
                      </a:r>
                      <a:endParaRPr lang="en-US" sz="12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12/83 (14.5)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17/48 (35.4)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20/109 (18.3)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16/56 (28.6)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87656221"/>
                  </a:ext>
                </a:extLst>
              </a:tr>
              <a:tr h="21844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200" u="none" strike="noStrike" dirty="0">
                          <a:solidFill>
                            <a:schemeClr val="bg1"/>
                          </a:solidFill>
                          <a:effectLst/>
                          <a:latin typeface="+mn-lt"/>
                        </a:rPr>
                        <a:t>Eribulin</a:t>
                      </a:r>
                      <a:endParaRPr lang="en-US" sz="12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1/83 (1.2)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11/48 (22.9)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6/109 (5.5)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17/56 (30.4)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55336800"/>
                  </a:ext>
                </a:extLst>
              </a:tr>
              <a:tr h="218449">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lang="en-US" sz="1200" b="0" i="0" u="none" strike="noStrike" dirty="0">
                          <a:solidFill>
                            <a:schemeClr val="bg1"/>
                          </a:solidFill>
                          <a:effectLst/>
                          <a:latin typeface="+mn-lt"/>
                        </a:rPr>
                        <a:t>Antibody-drug conjugate (any)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200" b="0" i="0" u="none" strike="noStrike" dirty="0">
                          <a:solidFill>
                            <a:srgbClr val="000000"/>
                          </a:solidFill>
                          <a:effectLst/>
                          <a:latin typeface="+mn-lt"/>
                        </a:rPr>
                        <a:t>1/83 (1.2)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200" b="0" i="0" u="none" strike="noStrike" dirty="0">
                          <a:solidFill>
                            <a:srgbClr val="000000"/>
                          </a:solidFill>
                          <a:effectLst/>
                          <a:latin typeface="+mn-lt"/>
                        </a:rPr>
                        <a:t>8/48 (16.7)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200" b="0" i="0" u="none" strike="noStrike" dirty="0">
                          <a:solidFill>
                            <a:srgbClr val="000000"/>
                          </a:solidFill>
                          <a:effectLst/>
                          <a:latin typeface="+mn-lt"/>
                        </a:rPr>
                        <a:t>1/109 (0.9)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200" b="0" i="0" u="none" strike="noStrike" dirty="0">
                          <a:solidFill>
                            <a:srgbClr val="000000"/>
                          </a:solidFill>
                          <a:effectLst/>
                          <a:latin typeface="+mn-lt"/>
                        </a:rPr>
                        <a:t>20/56 (35.7)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76306805"/>
                  </a:ext>
                </a:extLst>
              </a:tr>
              <a:tr h="21844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200" b="0" i="0" u="none" strike="noStrike" dirty="0">
                          <a:solidFill>
                            <a:schemeClr val="bg1"/>
                          </a:solidFill>
                          <a:effectLst/>
                          <a:latin typeface="+mn-lt"/>
                        </a:rPr>
                        <a:t>Trastuzumab deruxtecan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200" b="0" i="0" u="none" strike="noStrike" dirty="0">
                          <a:solidFill>
                            <a:srgbClr val="000000"/>
                          </a:solidFill>
                          <a:effectLst/>
                          <a:latin typeface="+mn-lt"/>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200" b="0" i="0" u="none" strike="noStrike" dirty="0">
                          <a:solidFill>
                            <a:srgbClr val="000000"/>
                          </a:solidFill>
                          <a:effectLst/>
                          <a:latin typeface="+mn-lt"/>
                        </a:rPr>
                        <a:t>6/48 (12.5)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200" b="0" i="0" u="none" strike="noStrike" dirty="0">
                          <a:solidFill>
                            <a:srgbClr val="000000"/>
                          </a:solidFill>
                          <a:effectLst/>
                          <a:latin typeface="+mn-lt"/>
                        </a:rPr>
                        <a:t>1/109 (0.9)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200" b="0" i="0" u="none" strike="noStrike" dirty="0">
                          <a:solidFill>
                            <a:srgbClr val="000000"/>
                          </a:solidFill>
                          <a:effectLst/>
                          <a:latin typeface="+mn-lt"/>
                        </a:rPr>
                        <a:t>16/56 (28.6)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37924508"/>
                  </a:ext>
                </a:extLst>
              </a:tr>
              <a:tr h="21844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200" u="none" strike="noStrike" dirty="0">
                          <a:solidFill>
                            <a:schemeClr val="bg1"/>
                          </a:solidFill>
                          <a:effectLst/>
                          <a:latin typeface="+mn-lt"/>
                        </a:rPr>
                        <a:t>Sacituzumab govitecan</a:t>
                      </a:r>
                      <a:endParaRPr lang="en-US" sz="12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200" b="0" i="0" u="none" strike="noStrike" dirty="0">
                          <a:solidFill>
                            <a:srgbClr val="000000"/>
                          </a:solidFill>
                          <a:effectLst/>
                          <a:latin typeface="+mn-lt"/>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200" b="0" i="0" u="none" strike="noStrike" dirty="0">
                          <a:solidFill>
                            <a:srgbClr val="000000"/>
                          </a:solidFill>
                          <a:effectLst/>
                          <a:latin typeface="+mn-lt"/>
                        </a:rPr>
                        <a:t>2/48 (4.2)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200" b="0" i="0" u="none" strike="noStrike" dirty="0">
                          <a:solidFill>
                            <a:srgbClr val="000000"/>
                          </a:solidFill>
                          <a:effectLst/>
                          <a:latin typeface="+mn-lt"/>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200" b="0" i="0" u="none" strike="noStrike" dirty="0">
                          <a:solidFill>
                            <a:srgbClr val="000000"/>
                          </a:solidFill>
                          <a:effectLst/>
                          <a:latin typeface="+mn-lt"/>
                        </a:rPr>
                        <a:t>8/56 (14.3)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42109260"/>
                  </a:ext>
                </a:extLst>
              </a:tr>
              <a:tr h="218449">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lang="en-US" sz="1200" b="0" i="0" u="none" strike="noStrike" dirty="0">
                          <a:solidFill>
                            <a:schemeClr val="bg1"/>
                          </a:solidFill>
                          <a:effectLst/>
                          <a:latin typeface="+mn-lt"/>
                        </a:rPr>
                        <a:t>PI3K inhibitor (any)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5/83 (6.0)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2/48 (4.2)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11/109 (10.1)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3/56 (5.4)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15030689"/>
                  </a:ext>
                </a:extLst>
              </a:tr>
              <a:tr h="21844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200" b="0" i="0" u="none" strike="noStrike" dirty="0">
                          <a:solidFill>
                            <a:schemeClr val="bg1"/>
                          </a:solidFill>
                          <a:effectLst/>
                          <a:latin typeface="+mn-lt"/>
                        </a:rPr>
                        <a:t>Alpelisib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5/83 (6.0)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2/48 (4.2)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9/109 (8.3)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2/56 (3.6)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55629442"/>
                  </a:ext>
                </a:extLst>
              </a:tr>
              <a:tr h="218449">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lang="en-US" sz="1200" b="0" i="0" u="none" strike="noStrike" dirty="0">
                          <a:solidFill>
                            <a:schemeClr val="bg1"/>
                          </a:solidFill>
                          <a:effectLst/>
                          <a:latin typeface="+mn-lt"/>
                        </a:rPr>
                        <a:t>mTOR kinase inhibitor (everolimus)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200" b="0" i="0" u="none" strike="noStrike" dirty="0">
                          <a:solidFill>
                            <a:srgbClr val="000000"/>
                          </a:solidFill>
                          <a:effectLst/>
                          <a:latin typeface="+mn-lt"/>
                        </a:rPr>
                        <a:t>8/83 (9.6)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200" b="0" i="0" u="none" strike="noStrike" dirty="0">
                          <a:solidFill>
                            <a:srgbClr val="000000"/>
                          </a:solidFill>
                          <a:effectLst/>
                          <a:latin typeface="+mn-lt"/>
                        </a:rPr>
                        <a:t>4/48 (8.3)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200" b="0" i="0" u="none" strike="noStrike" dirty="0">
                          <a:solidFill>
                            <a:srgbClr val="000000"/>
                          </a:solidFill>
                          <a:effectLst/>
                          <a:latin typeface="+mn-lt"/>
                        </a:rPr>
                        <a:t>10/109 (9.2)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200" b="0" i="0" u="none" strike="noStrike" dirty="0">
                          <a:solidFill>
                            <a:srgbClr val="000000"/>
                          </a:solidFill>
                          <a:effectLst/>
                          <a:latin typeface="+mn-lt"/>
                        </a:rPr>
                        <a:t>9/56 (16.1)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72206806"/>
                  </a:ext>
                </a:extLst>
              </a:tr>
              <a:tr h="218449">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lang="en-US" sz="1200" b="0" i="0" u="none" strike="noStrike" dirty="0">
                          <a:solidFill>
                            <a:schemeClr val="bg1"/>
                          </a:solidFill>
                          <a:effectLst/>
                          <a:latin typeface="+mn-lt"/>
                        </a:rPr>
                        <a:t>CDK4/6 inhibitor (any)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8/83 (9.6)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3/48 (6.2)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5/109 (4.6)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3/56 (5.4)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79283901"/>
                  </a:ext>
                </a:extLst>
              </a:tr>
              <a:tr h="21844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200" b="0" i="0" u="none" strike="noStrike" dirty="0">
                          <a:solidFill>
                            <a:schemeClr val="bg1"/>
                          </a:solidFill>
                          <a:effectLst/>
                          <a:latin typeface="+mn-lt"/>
                        </a:rPr>
                        <a:t>Ribociclib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1/83 (1.2)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1/48 (2.1)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5/109 (4.6)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12685230"/>
                  </a:ext>
                </a:extLst>
              </a:tr>
              <a:tr h="218449">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200" b="0" i="0" u="none" strike="noStrike" dirty="0">
                          <a:solidFill>
                            <a:schemeClr val="bg1"/>
                          </a:solidFill>
                          <a:effectLst/>
                          <a:latin typeface="+mn-lt"/>
                        </a:rPr>
                        <a:t>Abemaciclib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2/83 (2.4)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2/48 (4.2)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200" b="0" i="0" u="none" strike="noStrike" dirty="0">
                          <a:solidFill>
                            <a:srgbClr val="000000"/>
                          </a:solidFill>
                          <a:effectLst/>
                          <a:latin typeface="+mn-lt"/>
                        </a:rPr>
                        <a:t>2/56 (3.6)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05820815"/>
                  </a:ext>
                </a:extLst>
              </a:tr>
              <a:tr h="218449">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lang="en-US" sz="1200" b="0" i="0" u="none" strike="noStrike" dirty="0">
                          <a:solidFill>
                            <a:schemeClr val="bg1"/>
                          </a:solidFill>
                          <a:effectLst/>
                          <a:latin typeface="+mn-lt"/>
                        </a:rPr>
                        <a:t>Other (any)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200" b="0" i="0" u="none" strike="noStrike" dirty="0">
                          <a:solidFill>
                            <a:srgbClr val="000000"/>
                          </a:solidFill>
                          <a:effectLst/>
                          <a:latin typeface="+mn-lt"/>
                        </a:rPr>
                        <a:t>6/83 (7.2)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200" b="0" i="0" u="none" strike="noStrike" dirty="0">
                          <a:solidFill>
                            <a:srgbClr val="000000"/>
                          </a:solidFill>
                          <a:effectLst/>
                          <a:latin typeface="+mn-lt"/>
                        </a:rPr>
                        <a:t>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200" b="0" i="0" u="none" strike="noStrike" dirty="0">
                          <a:solidFill>
                            <a:srgbClr val="000000"/>
                          </a:solidFill>
                          <a:effectLst/>
                          <a:latin typeface="+mn-lt"/>
                        </a:rPr>
                        <a:t>3/109 (2.8)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200" b="0" i="0" u="none" strike="noStrike" dirty="0">
                          <a:solidFill>
                            <a:srgbClr val="000000"/>
                          </a:solidFill>
                          <a:effectLst/>
                          <a:latin typeface="+mn-lt"/>
                        </a:rPr>
                        <a:t>5/56 (8.9)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52235061"/>
                  </a:ext>
                </a:extLst>
              </a:tr>
            </a:tbl>
          </a:graphicData>
        </a:graphic>
      </p:graphicFrame>
      <p:sp>
        <p:nvSpPr>
          <p:cNvPr id="3" name="Rectangle 2">
            <a:extLst>
              <a:ext uri="{FF2B5EF4-FFF2-40B4-BE49-F238E27FC236}">
                <a16:creationId xmlns:a16="http://schemas.microsoft.com/office/drawing/2014/main" id="{867F9BC4-82D9-ADC0-9061-4F4BCA1E2055}"/>
              </a:ext>
            </a:extLst>
          </p:cNvPr>
          <p:cNvSpPr/>
          <p:nvPr/>
        </p:nvSpPr>
        <p:spPr bwMode="auto">
          <a:xfrm>
            <a:off x="543083" y="2445389"/>
            <a:ext cx="10872442" cy="238125"/>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 name="Rectangle 4">
            <a:extLst>
              <a:ext uri="{FF2B5EF4-FFF2-40B4-BE49-F238E27FC236}">
                <a16:creationId xmlns:a16="http://schemas.microsoft.com/office/drawing/2014/main" id="{ED42F7E2-C976-703D-630D-8DCF5860C878}"/>
              </a:ext>
            </a:extLst>
          </p:cNvPr>
          <p:cNvSpPr/>
          <p:nvPr/>
        </p:nvSpPr>
        <p:spPr bwMode="auto">
          <a:xfrm>
            <a:off x="552609" y="3532968"/>
            <a:ext cx="10872442" cy="238125"/>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Rectangle 5">
            <a:extLst>
              <a:ext uri="{FF2B5EF4-FFF2-40B4-BE49-F238E27FC236}">
                <a16:creationId xmlns:a16="http://schemas.microsoft.com/office/drawing/2014/main" id="{8103EBD1-884E-0DDC-FE53-FA8887AC4B46}"/>
              </a:ext>
            </a:extLst>
          </p:cNvPr>
          <p:cNvSpPr/>
          <p:nvPr/>
        </p:nvSpPr>
        <p:spPr bwMode="auto">
          <a:xfrm>
            <a:off x="543083" y="4356885"/>
            <a:ext cx="10872442" cy="238125"/>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733650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9E5E3-3E3F-2D49-C5BF-C8E40665A80D}"/>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2A7E11D3-0D16-77C4-0911-BE98B23E2CAA}"/>
              </a:ext>
            </a:extLst>
          </p:cNvPr>
          <p:cNvSpPr>
            <a:spLocks noGrp="1" noChangeArrowheads="1"/>
          </p:cNvSpPr>
          <p:nvPr>
            <p:ph type="title"/>
          </p:nvPr>
        </p:nvSpPr>
        <p:spPr/>
        <p:txBody>
          <a:bodyPr/>
          <a:lstStyle/>
          <a:p>
            <a:r>
              <a:rPr lang="en-US" dirty="0"/>
              <a:t>INAVO120: ORR, DoR, Time to First Subsequent Chemotherapy</a:t>
            </a:r>
            <a:endParaRPr lang="en-US" altLang="en-US" dirty="0"/>
          </a:p>
        </p:txBody>
      </p:sp>
      <p:sp>
        <p:nvSpPr>
          <p:cNvPr id="9221" name="Text Box 11">
            <a:extLst>
              <a:ext uri="{FF2B5EF4-FFF2-40B4-BE49-F238E27FC236}">
                <a16:creationId xmlns:a16="http://schemas.microsoft.com/office/drawing/2014/main" id="{0AD9F472-9129-5D21-0E30-BCEE0BE3AFB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Turner. ASCO 2025. Abstr 1003. Jhaveri. NEJM. 2025;[Epub].</a:t>
            </a:r>
          </a:p>
        </p:txBody>
      </p:sp>
      <p:graphicFrame>
        <p:nvGraphicFramePr>
          <p:cNvPr id="3" name="Table 2">
            <a:extLst>
              <a:ext uri="{FF2B5EF4-FFF2-40B4-BE49-F238E27FC236}">
                <a16:creationId xmlns:a16="http://schemas.microsoft.com/office/drawing/2014/main" id="{D0B2F87D-F6AC-60A1-8ABE-55DAB9933C9A}"/>
              </a:ext>
            </a:extLst>
          </p:cNvPr>
          <p:cNvGraphicFramePr>
            <a:graphicFrameLocks noGrp="1"/>
          </p:cNvGraphicFramePr>
          <p:nvPr>
            <p:extLst>
              <p:ext uri="{D42A27DB-BD31-4B8C-83A1-F6EECF244321}">
                <p14:modId xmlns:p14="http://schemas.microsoft.com/office/powerpoint/2010/main" val="4091038255"/>
              </p:ext>
            </p:extLst>
          </p:nvPr>
        </p:nvGraphicFramePr>
        <p:xfrm>
          <a:off x="735352" y="1603375"/>
          <a:ext cx="10746852" cy="2499360"/>
        </p:xfrm>
        <a:graphic>
          <a:graphicData uri="http://schemas.openxmlformats.org/drawingml/2006/table">
            <a:tbl>
              <a:tblPr>
                <a:tableStyleId>{5C22544A-7EE6-4342-B048-85BDC9FD1C3A}</a:tableStyleId>
              </a:tblPr>
              <a:tblGrid>
                <a:gridCol w="4589455">
                  <a:extLst>
                    <a:ext uri="{9D8B030D-6E8A-4147-A177-3AD203B41FA5}">
                      <a16:colId xmlns:a16="http://schemas.microsoft.com/office/drawing/2014/main" val="2435679421"/>
                    </a:ext>
                  </a:extLst>
                </a:gridCol>
                <a:gridCol w="3051692">
                  <a:extLst>
                    <a:ext uri="{9D8B030D-6E8A-4147-A177-3AD203B41FA5}">
                      <a16:colId xmlns:a16="http://schemas.microsoft.com/office/drawing/2014/main" val="550049833"/>
                    </a:ext>
                  </a:extLst>
                </a:gridCol>
                <a:gridCol w="3105705">
                  <a:extLst>
                    <a:ext uri="{9D8B030D-6E8A-4147-A177-3AD203B41FA5}">
                      <a16:colId xmlns:a16="http://schemas.microsoft.com/office/drawing/2014/main" val="277540513"/>
                    </a:ext>
                  </a:extLst>
                </a:gridCol>
              </a:tblGrid>
              <a:tr h="316832">
                <a:tc>
                  <a:txBody>
                    <a:bodyPr/>
                    <a:lstStyle/>
                    <a:p>
                      <a:r>
                        <a:rPr lang="en-US" sz="1600" b="1" dirty="0">
                          <a:solidFill>
                            <a:schemeClr val="tx1"/>
                          </a:solidFill>
                          <a:latin typeface="+mn-lt"/>
                        </a:rPr>
                        <a:t>Outcome</a:t>
                      </a:r>
                      <a:endParaRPr sz="1600" b="1" dirty="0">
                        <a:solidFill>
                          <a:schemeClr val="tx1"/>
                        </a:solidFill>
                        <a:latin typeface="+mn-lt"/>
                      </a:endParaRP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Inavolisib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(n = 161)</a:t>
                      </a: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(n = 164)</a:t>
                      </a: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29194691"/>
                  </a:ext>
                </a:extLst>
              </a:tr>
              <a:tr h="160453">
                <a:tc>
                  <a:txBody>
                    <a:bodyPr/>
                    <a:lstStyle/>
                    <a:p>
                      <a:pPr algn="l" fontAlgn="b"/>
                      <a:r>
                        <a:rPr lang="en-US" sz="1600" b="0" i="0" u="none" strike="noStrike" dirty="0">
                          <a:solidFill>
                            <a:schemeClr val="bg1"/>
                          </a:solidFill>
                          <a:effectLst/>
                          <a:latin typeface="+mn-lt"/>
                        </a:rPr>
                        <a:t>ORR,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600" b="0" i="0" u="none" strike="noStrike" dirty="0">
                          <a:solidFill>
                            <a:schemeClr val="bg1"/>
                          </a:solidFill>
                          <a:effectLst/>
                          <a:latin typeface="+mn-lt"/>
                        </a:rPr>
                        <a:t>62.7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600" b="0" i="0" u="none" strike="noStrike" dirty="0">
                          <a:solidFill>
                            <a:schemeClr val="bg1"/>
                          </a:solidFill>
                          <a:effectLst/>
                          <a:latin typeface="+mn-lt"/>
                        </a:rPr>
                        <a:t>28.0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78807560"/>
                  </a:ext>
                </a:extLst>
              </a:tr>
              <a:tr h="16045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600" b="0" i="0" u="none" strike="noStrike" dirty="0">
                          <a:solidFill>
                            <a:schemeClr val="bg1"/>
                          </a:solidFill>
                          <a:effectLst/>
                          <a:latin typeface="+mn-lt"/>
                        </a:rPr>
                        <a:t>Difference (95% CI)</a:t>
                      </a:r>
                      <a:endParaRPr lang="en-US" sz="1600" b="0" i="1"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algn="ctr" fontAlgn="b"/>
                      <a:r>
                        <a:rPr lang="en-US" sz="1600" b="0" i="0" u="none" strike="noStrike" dirty="0">
                          <a:solidFill>
                            <a:schemeClr val="bg1"/>
                          </a:solidFill>
                          <a:effectLst/>
                          <a:latin typeface="+mn-lt"/>
                        </a:rPr>
                        <a:t>34.7 (24.5-44.8); </a:t>
                      </a:r>
                      <a:r>
                        <a:rPr lang="en-US" sz="1600" b="0" i="1" u="none" strike="noStrike" dirty="0">
                          <a:solidFill>
                            <a:schemeClr val="bg1"/>
                          </a:solidFill>
                          <a:effectLst/>
                          <a:latin typeface="+mn-lt"/>
                        </a:rPr>
                        <a:t>P</a:t>
                      </a:r>
                      <a:r>
                        <a:rPr lang="en-US" sz="1600" b="0" i="0" u="none" strike="noStrike" dirty="0">
                          <a:solidFill>
                            <a:schemeClr val="bg1"/>
                          </a:solidFill>
                          <a:effectLst/>
                          <a:latin typeface="+mn-lt"/>
                        </a:rPr>
                        <a:t> &lt;.0001</a:t>
                      </a:r>
                      <a:endParaRPr lang="en-US" sz="1600" b="0" i="1"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a:p>
                  </a:txBody>
                  <a:tcPr/>
                </a:tc>
                <a:extLst>
                  <a:ext uri="{0D108BD9-81ED-4DB2-BD59-A6C34878D82A}">
                    <a16:rowId xmlns:a16="http://schemas.microsoft.com/office/drawing/2014/main" val="733173934"/>
                  </a:ext>
                </a:extLst>
              </a:tr>
              <a:tr h="277146">
                <a:tc>
                  <a:txBody>
                    <a:bodyPr/>
                    <a:lstStyle/>
                    <a:p>
                      <a:pPr algn="l" fontAlgn="b"/>
                      <a:endParaRPr lang="en-US" sz="16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Inavolisib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(n = 101)</a:t>
                      </a: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(n = 46)</a:t>
                      </a: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839579373"/>
                  </a:ext>
                </a:extLst>
              </a:tr>
              <a:tr h="160453">
                <a:tc>
                  <a:txBody>
                    <a:bodyPr/>
                    <a:lstStyle/>
                    <a:p>
                      <a:pPr algn="l" fontAlgn="b"/>
                      <a:r>
                        <a:rPr lang="en-US" sz="1600" b="0" i="0" u="none" strike="noStrike" dirty="0">
                          <a:solidFill>
                            <a:schemeClr val="bg1"/>
                          </a:solidFill>
                          <a:effectLst/>
                          <a:latin typeface="+mn-lt"/>
                        </a:rPr>
                        <a:t>Median DoR, mo (95%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600" b="0" i="0" u="none" strike="noStrike" dirty="0">
                          <a:solidFill>
                            <a:schemeClr val="bg1"/>
                          </a:solidFill>
                          <a:effectLst/>
                          <a:latin typeface="+mn-lt"/>
                        </a:rPr>
                        <a:t>19.2 (14.7-28.3)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600" b="0" i="0" u="none" strike="noStrike" dirty="0">
                          <a:solidFill>
                            <a:schemeClr val="bg1"/>
                          </a:solidFill>
                          <a:effectLst/>
                          <a:latin typeface="+mn-lt"/>
                        </a:rPr>
                        <a:t>11.1 (8.5-20.2)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62319575"/>
                  </a:ext>
                </a:extLst>
              </a:tr>
              <a:tr h="160453">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600" u="none" strike="noStrike" dirty="0">
                          <a:solidFill>
                            <a:schemeClr val="bg1"/>
                          </a:solidFill>
                          <a:effectLst/>
                          <a:latin typeface="+mn-lt"/>
                        </a:rPr>
                        <a:t>Events, n (%)</a:t>
                      </a:r>
                      <a:endParaRPr lang="en-US" sz="16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600" b="0" i="0" u="none" strike="noStrike" dirty="0">
                          <a:solidFill>
                            <a:schemeClr val="bg1"/>
                          </a:solidFill>
                          <a:effectLst/>
                          <a:latin typeface="+mn-lt"/>
                        </a:rPr>
                        <a:t>58 (57.4)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600" b="0" i="0" u="none" strike="noStrike" dirty="0">
                          <a:solidFill>
                            <a:schemeClr val="bg1"/>
                          </a:solidFill>
                          <a:effectLst/>
                          <a:latin typeface="+mn-lt"/>
                        </a:rPr>
                        <a:t>33 (71.7)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490087368"/>
                  </a:ext>
                </a:extLst>
              </a:tr>
            </a:tbl>
          </a:graphicData>
        </a:graphic>
      </p:graphicFrame>
      <p:graphicFrame>
        <p:nvGraphicFramePr>
          <p:cNvPr id="4" name="Table 3">
            <a:extLst>
              <a:ext uri="{FF2B5EF4-FFF2-40B4-BE49-F238E27FC236}">
                <a16:creationId xmlns:a16="http://schemas.microsoft.com/office/drawing/2014/main" id="{C712ACD5-AE45-1541-6CB9-29CEBA52297E}"/>
              </a:ext>
            </a:extLst>
          </p:cNvPr>
          <p:cNvGraphicFramePr>
            <a:graphicFrameLocks noGrp="1"/>
          </p:cNvGraphicFramePr>
          <p:nvPr>
            <p:extLst>
              <p:ext uri="{D42A27DB-BD31-4B8C-83A1-F6EECF244321}">
                <p14:modId xmlns:p14="http://schemas.microsoft.com/office/powerpoint/2010/main" val="2696700058"/>
              </p:ext>
            </p:extLst>
          </p:nvPr>
        </p:nvGraphicFramePr>
        <p:xfrm>
          <a:off x="735351" y="4127225"/>
          <a:ext cx="10746852" cy="1584960"/>
        </p:xfrm>
        <a:graphic>
          <a:graphicData uri="http://schemas.openxmlformats.org/drawingml/2006/table">
            <a:tbl>
              <a:tblPr>
                <a:tableStyleId>{5C22544A-7EE6-4342-B048-85BDC9FD1C3A}</a:tableStyleId>
              </a:tblPr>
              <a:tblGrid>
                <a:gridCol w="4640665">
                  <a:extLst>
                    <a:ext uri="{9D8B030D-6E8A-4147-A177-3AD203B41FA5}">
                      <a16:colId xmlns:a16="http://schemas.microsoft.com/office/drawing/2014/main" val="2435679421"/>
                    </a:ext>
                  </a:extLst>
                </a:gridCol>
                <a:gridCol w="2889791">
                  <a:extLst>
                    <a:ext uri="{9D8B030D-6E8A-4147-A177-3AD203B41FA5}">
                      <a16:colId xmlns:a16="http://schemas.microsoft.com/office/drawing/2014/main" val="550049833"/>
                    </a:ext>
                  </a:extLst>
                </a:gridCol>
                <a:gridCol w="3216396">
                  <a:extLst>
                    <a:ext uri="{9D8B030D-6E8A-4147-A177-3AD203B41FA5}">
                      <a16:colId xmlns:a16="http://schemas.microsoft.com/office/drawing/2014/main" val="277540513"/>
                    </a:ext>
                  </a:extLst>
                </a:gridCol>
              </a:tblGrid>
              <a:tr h="383576">
                <a:tc>
                  <a:txBody>
                    <a:bodyPr/>
                    <a:lstStyle/>
                    <a:p>
                      <a:endParaRPr sz="1600" b="1" dirty="0">
                        <a:solidFill>
                          <a:schemeClr val="tx1"/>
                        </a:solidFill>
                        <a:latin typeface="+mn-lt"/>
                      </a:endParaRP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Inavolisib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(n = 161)</a:t>
                      </a: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(n = 164)</a:t>
                      </a:r>
                    </a:p>
                  </a:txBody>
                  <a:tcPr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29194691"/>
                  </a:ext>
                </a:extLst>
              </a:tr>
              <a:tr h="222070">
                <a:tc>
                  <a:txBody>
                    <a:bodyPr/>
                    <a:lstStyle/>
                    <a:p>
                      <a:pPr algn="l" fontAlgn="b"/>
                      <a:r>
                        <a:rPr lang="en-US" sz="1600" b="0" i="0" u="none" strike="noStrike" dirty="0">
                          <a:solidFill>
                            <a:schemeClr val="bg1"/>
                          </a:solidFill>
                          <a:effectLst/>
                          <a:latin typeface="+mn-lt"/>
                        </a:rPr>
                        <a:t>Median time to first subsequent CT, mo (95%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600" b="0" i="0" u="none" strike="noStrike" dirty="0">
                          <a:solidFill>
                            <a:schemeClr val="bg1"/>
                          </a:solidFill>
                          <a:effectLst/>
                          <a:latin typeface="+mn-lt"/>
                        </a:rPr>
                        <a:t>35.6 (25.4-NR)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600" b="0" i="0" u="none" strike="noStrike" dirty="0">
                          <a:solidFill>
                            <a:schemeClr val="bg1"/>
                          </a:solidFill>
                          <a:effectLst/>
                          <a:latin typeface="+mn-lt"/>
                        </a:rPr>
                        <a:t>12.6 (10.4-16.1)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78807560"/>
                  </a:ext>
                </a:extLst>
              </a:tr>
              <a:tr h="2220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600" b="0" i="0" u="none" strike="noStrike" dirty="0">
                          <a:solidFill>
                            <a:schemeClr val="bg1"/>
                          </a:solidFill>
                          <a:effectLst/>
                          <a:latin typeface="+mn-lt"/>
                        </a:rPr>
                        <a:t>Events, n (%)</a:t>
                      </a:r>
                      <a:endParaRPr lang="en-US" sz="1600" b="0" i="1"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600" b="0" i="0" u="none" strike="noStrike" dirty="0">
                          <a:solidFill>
                            <a:schemeClr val="bg1"/>
                          </a:solidFill>
                          <a:effectLst/>
                          <a:latin typeface="+mn-lt"/>
                        </a:rPr>
                        <a:t>64 (39.8)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b="0" i="0" u="none" strike="noStrike" dirty="0">
                          <a:solidFill>
                            <a:schemeClr val="bg1"/>
                          </a:solidFill>
                          <a:effectLst/>
                          <a:latin typeface="+mn-lt"/>
                        </a:rPr>
                        <a:t>94 (57.3)</a:t>
                      </a:r>
                      <a:endParaRPr lang="en-US" dirty="0"/>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33173934"/>
                  </a:ext>
                </a:extLst>
              </a:tr>
              <a:tr h="22207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600" b="0" i="0" u="none" strike="noStrike">
                          <a:solidFill>
                            <a:schemeClr val="bg1"/>
                          </a:solidFill>
                          <a:effectLst/>
                          <a:latin typeface="+mn-lt"/>
                        </a:rPr>
                        <a:t>Hazard ratio (95% CI)</a:t>
                      </a:r>
                      <a:endParaRPr lang="en-US" sz="1600" b="0" i="0" u="none" strike="noStrike" dirty="0">
                        <a:solidFill>
                          <a:schemeClr val="bg1"/>
                        </a:solidFill>
                        <a:effectLst/>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algn="ctr" fontAlgn="b"/>
                      <a:r>
                        <a:rPr lang="en-US" sz="1600" b="0" i="0" u="none" strike="noStrike" dirty="0">
                          <a:solidFill>
                            <a:schemeClr val="bg1"/>
                          </a:solidFill>
                          <a:effectLst/>
                          <a:latin typeface="+mn-lt"/>
                        </a:rPr>
                        <a:t>0.43 (0.30-0.60)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a:p>
                  </a:txBody>
                  <a:tcPr/>
                </a:tc>
                <a:extLst>
                  <a:ext uri="{0D108BD9-81ED-4DB2-BD59-A6C34878D82A}">
                    <a16:rowId xmlns:a16="http://schemas.microsoft.com/office/drawing/2014/main" val="2526794985"/>
                  </a:ext>
                </a:extLst>
              </a:tr>
            </a:tbl>
          </a:graphicData>
        </a:graphic>
      </p:graphicFrame>
    </p:spTree>
    <p:extLst>
      <p:ext uri="{BB962C8B-B14F-4D97-AF65-F5344CB8AC3E}">
        <p14:creationId xmlns:p14="http://schemas.microsoft.com/office/powerpoint/2010/main" val="41780810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F5BCA-8844-83B9-1ADA-50F996313C55}"/>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42FAE945-2C0B-2278-9306-B6AE4881CC81}"/>
              </a:ext>
            </a:extLst>
          </p:cNvPr>
          <p:cNvSpPr>
            <a:spLocks noGrp="1" noChangeArrowheads="1"/>
          </p:cNvSpPr>
          <p:nvPr>
            <p:ph type="title"/>
          </p:nvPr>
        </p:nvSpPr>
        <p:spPr/>
        <p:txBody>
          <a:bodyPr/>
          <a:lstStyle/>
          <a:p>
            <a:r>
              <a:rPr lang="en-US" dirty="0"/>
              <a:t>INAVO120: Safety</a:t>
            </a:r>
            <a:endParaRPr lang="en-US" altLang="en-US" dirty="0"/>
          </a:p>
        </p:txBody>
      </p:sp>
      <p:sp>
        <p:nvSpPr>
          <p:cNvPr id="9221" name="Text Box 11">
            <a:extLst>
              <a:ext uri="{FF2B5EF4-FFF2-40B4-BE49-F238E27FC236}">
                <a16:creationId xmlns:a16="http://schemas.microsoft.com/office/drawing/2014/main" id="{CC434960-2743-F7BF-6E68-CF72119CB4F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Turner. ASCO 2025. Abstr 1003. Jhaveri. NEJM. 2025;[Epub].</a:t>
            </a:r>
          </a:p>
        </p:txBody>
      </p:sp>
      <p:graphicFrame>
        <p:nvGraphicFramePr>
          <p:cNvPr id="4" name="Table 3">
            <a:extLst>
              <a:ext uri="{FF2B5EF4-FFF2-40B4-BE49-F238E27FC236}">
                <a16:creationId xmlns:a16="http://schemas.microsoft.com/office/drawing/2014/main" id="{65BB52A6-C6D8-48B3-AD8A-258BFA8FBC7D}"/>
              </a:ext>
            </a:extLst>
          </p:cNvPr>
          <p:cNvGraphicFramePr>
            <a:graphicFrameLocks noGrp="1"/>
          </p:cNvGraphicFramePr>
          <p:nvPr>
            <p:extLst>
              <p:ext uri="{D42A27DB-BD31-4B8C-83A1-F6EECF244321}">
                <p14:modId xmlns:p14="http://schemas.microsoft.com/office/powerpoint/2010/main" val="1991699065"/>
              </p:ext>
            </p:extLst>
          </p:nvPr>
        </p:nvGraphicFramePr>
        <p:xfrm>
          <a:off x="723899" y="1612882"/>
          <a:ext cx="10758074" cy="4419600"/>
        </p:xfrm>
        <a:graphic>
          <a:graphicData uri="http://schemas.openxmlformats.org/drawingml/2006/table">
            <a:tbl>
              <a:tblPr>
                <a:tableStyleId>{5C22544A-7EE6-4342-B048-85BDC9FD1C3A}</a:tableStyleId>
              </a:tblPr>
              <a:tblGrid>
                <a:gridCol w="4203060">
                  <a:extLst>
                    <a:ext uri="{9D8B030D-6E8A-4147-A177-3AD203B41FA5}">
                      <a16:colId xmlns:a16="http://schemas.microsoft.com/office/drawing/2014/main" val="2435679421"/>
                    </a:ext>
                  </a:extLst>
                </a:gridCol>
                <a:gridCol w="3277507">
                  <a:extLst>
                    <a:ext uri="{9D8B030D-6E8A-4147-A177-3AD203B41FA5}">
                      <a16:colId xmlns:a16="http://schemas.microsoft.com/office/drawing/2014/main" val="550049833"/>
                    </a:ext>
                  </a:extLst>
                </a:gridCol>
                <a:gridCol w="3277507">
                  <a:extLst>
                    <a:ext uri="{9D8B030D-6E8A-4147-A177-3AD203B41FA5}">
                      <a16:colId xmlns:a16="http://schemas.microsoft.com/office/drawing/2014/main" val="1299056141"/>
                    </a:ext>
                  </a:extLst>
                </a:gridCol>
              </a:tblGrid>
              <a:tr h="267452">
                <a:tc>
                  <a:txBody>
                    <a:bodyPr/>
                    <a:lstStyle/>
                    <a:p>
                      <a:r>
                        <a:rPr lang="en-US" sz="1800" b="1" dirty="0">
                          <a:solidFill>
                            <a:schemeClr val="tx1"/>
                          </a:solidFill>
                        </a:rPr>
                        <a:t>AEs, n (%)</a:t>
                      </a:r>
                      <a:endParaRPr sz="1800" b="1" dirty="0">
                        <a:solidFill>
                          <a:schemeClr val="tx1"/>
                        </a:solidFill>
                      </a:endParaRPr>
                    </a:p>
                  </a:txBody>
                  <a:tcPr marL="118872" marR="118872" marT="91440" marB="91440"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Inavolisib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161)</a:t>
                      </a:r>
                    </a:p>
                  </a:txBody>
                  <a:tcPr marL="118872" marR="118872" marT="91440" marB="91440"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163)</a:t>
                      </a:r>
                    </a:p>
                  </a:txBody>
                  <a:tcPr marL="118872" marR="118872" marT="91440" marB="91440"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29194691"/>
                  </a:ext>
                </a:extLst>
              </a:tr>
              <a:tr h="325498">
                <a:tc>
                  <a:txBody>
                    <a:bodyPr/>
                    <a:lstStyle/>
                    <a:p>
                      <a:pPr algn="l" fontAlgn="b"/>
                      <a:r>
                        <a:rPr lang="en-US" sz="1600" b="0" i="0" u="none" strike="noStrike" dirty="0">
                          <a:solidFill>
                            <a:schemeClr val="bg1"/>
                          </a:solidFill>
                          <a:effectLst/>
                          <a:latin typeface="+mn-lt"/>
                        </a:rPr>
                        <a:t>Any grade</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600" b="0" i="0" u="none" strike="noStrike" dirty="0">
                          <a:solidFill>
                            <a:schemeClr val="bg1"/>
                          </a:solidFill>
                          <a:effectLst/>
                          <a:latin typeface="+mn-lt"/>
                        </a:rPr>
                        <a:t>161 (100)</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600" b="0" i="0" u="none" strike="noStrike" dirty="0">
                          <a:solidFill>
                            <a:schemeClr val="bg1"/>
                          </a:solidFill>
                          <a:effectLst/>
                          <a:latin typeface="+mn-lt"/>
                        </a:rPr>
                        <a:t>163 (100)</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69998173"/>
                  </a:ext>
                </a:extLst>
              </a:tr>
              <a:tr h="325498">
                <a:tc>
                  <a:txBody>
                    <a:bodyPr/>
                    <a:lstStyle/>
                    <a:p>
                      <a:pPr algn="l" fontAlgn="b"/>
                      <a:r>
                        <a:rPr lang="en-US" sz="1600" b="0" i="0" u="none" strike="noStrike">
                          <a:solidFill>
                            <a:schemeClr val="bg1"/>
                          </a:solidFill>
                          <a:effectLst/>
                          <a:latin typeface="+mn-lt"/>
                        </a:rPr>
                        <a:t>Grade 3/4</a:t>
                      </a:r>
                      <a:endParaRPr lang="en-US" sz="1600" b="0" i="0" u="none" strike="noStrike" dirty="0">
                        <a:solidFill>
                          <a:schemeClr val="bg1"/>
                        </a:solidFill>
                        <a:effectLst/>
                        <a:latin typeface="+mn-lt"/>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600" b="0" i="0" u="none" strike="noStrike" dirty="0">
                          <a:solidFill>
                            <a:schemeClr val="bg1"/>
                          </a:solidFill>
                          <a:effectLst/>
                          <a:latin typeface="+mn-lt"/>
                        </a:rPr>
                        <a:t>146 (90.7)</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600" b="0" i="0" u="none" strike="noStrike" dirty="0">
                          <a:solidFill>
                            <a:schemeClr val="bg1"/>
                          </a:solidFill>
                          <a:effectLst/>
                          <a:latin typeface="+mn-lt"/>
                        </a:rPr>
                        <a:t>138 (84.7)</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78807560"/>
                  </a:ext>
                </a:extLst>
              </a:tr>
              <a:tr h="325498">
                <a:tc>
                  <a:txBody>
                    <a:bodyPr/>
                    <a:lstStyle/>
                    <a:p>
                      <a:pPr algn="l" fontAlgn="b"/>
                      <a:r>
                        <a:rPr lang="en-US" sz="1600" b="0" i="0" u="none" strike="noStrike" dirty="0">
                          <a:solidFill>
                            <a:schemeClr val="bg1"/>
                          </a:solidFill>
                          <a:effectLst/>
                          <a:latin typeface="+mn-lt"/>
                        </a:rPr>
                        <a:t>Grade 5*</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600" b="0" i="0" u="none" strike="noStrike" dirty="0">
                          <a:solidFill>
                            <a:schemeClr val="bg1"/>
                          </a:solidFill>
                          <a:effectLst/>
                          <a:latin typeface="+mn-lt"/>
                        </a:rPr>
                        <a:t>6 (3.7)</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600" b="0" i="0" u="none" strike="noStrike" dirty="0">
                          <a:solidFill>
                            <a:schemeClr val="bg1"/>
                          </a:solidFill>
                          <a:effectLst/>
                          <a:latin typeface="+mn-lt"/>
                        </a:rPr>
                        <a:t>2 (1.2)</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562319575"/>
                  </a:ext>
                </a:extLst>
              </a:tr>
              <a:tr h="325498">
                <a:tc>
                  <a:txBody>
                    <a:bodyPr/>
                    <a:lstStyle/>
                    <a:p>
                      <a:pPr algn="l" fontAlgn="b"/>
                      <a:r>
                        <a:rPr lang="en-US" sz="1600" b="0" i="0" u="none" strike="noStrike" dirty="0">
                          <a:solidFill>
                            <a:schemeClr val="bg1"/>
                          </a:solidFill>
                          <a:effectLst/>
                          <a:latin typeface="+mn-lt"/>
                        </a:rPr>
                        <a:t>Serious</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600" b="0" i="0" u="none" strike="noStrike" dirty="0">
                          <a:solidFill>
                            <a:schemeClr val="bg1"/>
                          </a:solidFill>
                          <a:effectLst/>
                          <a:latin typeface="+mn-lt"/>
                        </a:rPr>
                        <a:t>44 (27.3)</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600" b="0" i="0" u="none" strike="noStrike" dirty="0">
                          <a:solidFill>
                            <a:schemeClr val="bg1"/>
                          </a:solidFill>
                          <a:effectLst/>
                          <a:latin typeface="+mn-lt"/>
                        </a:rPr>
                        <a:t>22 (13.5)</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68664123"/>
                  </a:ext>
                </a:extLst>
              </a:tr>
              <a:tr h="325498">
                <a:tc>
                  <a:txBody>
                    <a:bodyPr/>
                    <a:lstStyle/>
                    <a:p>
                      <a:pPr algn="l" fontAlgn="b"/>
                      <a:r>
                        <a:rPr lang="en-US" sz="1600" b="0" i="0" u="none" strike="noStrike" dirty="0">
                          <a:solidFill>
                            <a:schemeClr val="bg1"/>
                          </a:solidFill>
                          <a:effectLst/>
                          <a:latin typeface="+mn-lt"/>
                        </a:rPr>
                        <a:t>AE leading to treatment discontinuation</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endParaRPr lang="en-US" sz="1600" b="0" i="0" u="none" strike="noStrike" dirty="0">
                        <a:solidFill>
                          <a:schemeClr val="bg1"/>
                        </a:solidFill>
                        <a:effectLst/>
                        <a:latin typeface="+mn-lt"/>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endParaRPr lang="en-US" sz="1600" b="0" i="0" u="none" strike="noStrike" dirty="0">
                        <a:solidFill>
                          <a:schemeClr val="bg1"/>
                        </a:solidFill>
                        <a:effectLst/>
                        <a:latin typeface="+mn-lt"/>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60692185"/>
                  </a:ext>
                </a:extLst>
              </a:tr>
              <a:tr h="325498">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600" b="0" i="0" u="none" strike="noStrike" dirty="0">
                          <a:solidFill>
                            <a:schemeClr val="bg1"/>
                          </a:solidFill>
                          <a:effectLst/>
                          <a:latin typeface="+mn-lt"/>
                        </a:rPr>
                        <a:t>Inavolisib/placebo</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600" b="0" i="0" u="none" strike="noStrike" dirty="0">
                          <a:solidFill>
                            <a:schemeClr val="bg1"/>
                          </a:solidFill>
                          <a:effectLst/>
                          <a:latin typeface="+mn-lt"/>
                        </a:rPr>
                        <a:t>11 (6.8)</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600" b="0" i="0" u="none" strike="noStrike" dirty="0">
                          <a:solidFill>
                            <a:schemeClr val="bg1"/>
                          </a:solidFill>
                          <a:effectLst/>
                          <a:latin typeface="+mn-lt"/>
                        </a:rPr>
                        <a:t>1 (0.6)</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6616219"/>
                  </a:ext>
                </a:extLst>
              </a:tr>
              <a:tr h="325498">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600" b="0" i="0" u="none" strike="noStrike" dirty="0">
                          <a:solidFill>
                            <a:schemeClr val="bg1"/>
                          </a:solidFill>
                          <a:effectLst/>
                          <a:latin typeface="+mn-lt"/>
                        </a:rPr>
                        <a:t>Palbociclib</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600" b="0" i="0" u="none" strike="noStrike" dirty="0">
                          <a:solidFill>
                            <a:schemeClr val="bg1"/>
                          </a:solidFill>
                          <a:effectLst/>
                          <a:latin typeface="+mn-lt"/>
                        </a:rPr>
                        <a:t>10 (6.2)</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600" b="0" i="0" u="none" strike="noStrike" dirty="0">
                          <a:solidFill>
                            <a:schemeClr val="bg1"/>
                          </a:solidFill>
                          <a:effectLst/>
                          <a:latin typeface="+mn-lt"/>
                        </a:rPr>
                        <a:t>0</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03072618"/>
                  </a:ext>
                </a:extLst>
              </a:tr>
              <a:tr h="325498">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600" b="0" i="0" u="none" strike="noStrike" dirty="0">
                          <a:solidFill>
                            <a:schemeClr val="bg1"/>
                          </a:solidFill>
                          <a:effectLst/>
                          <a:latin typeface="+mn-lt"/>
                        </a:rPr>
                        <a:t>Fulvestrant</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600" b="0" i="0" u="none" strike="noStrike" dirty="0">
                          <a:solidFill>
                            <a:schemeClr val="bg1"/>
                          </a:solidFill>
                          <a:effectLst/>
                          <a:latin typeface="+mn-lt"/>
                        </a:rPr>
                        <a:t>6 (3.7)</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600" b="0" i="0" u="none" strike="noStrike" dirty="0">
                          <a:solidFill>
                            <a:schemeClr val="bg1"/>
                          </a:solidFill>
                          <a:effectLst/>
                          <a:latin typeface="+mn-lt"/>
                        </a:rPr>
                        <a:t>0</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48399514"/>
                  </a:ext>
                </a:extLst>
              </a:tr>
              <a:tr h="325498">
                <a:tc>
                  <a:txBody>
                    <a:bodyPr/>
                    <a:lstStyle/>
                    <a:p>
                      <a:pPr algn="l" fontAlgn="b"/>
                      <a:r>
                        <a:rPr lang="en-US" sz="1600" b="0" i="0" u="none" strike="noStrike" dirty="0">
                          <a:solidFill>
                            <a:schemeClr val="bg1"/>
                          </a:solidFill>
                          <a:effectLst/>
                          <a:latin typeface="+mn-lt"/>
                        </a:rPr>
                        <a:t>AE leading to dose reduction</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endParaRPr lang="en-US" sz="1600" b="0" i="0" u="none" strike="noStrike" dirty="0">
                        <a:solidFill>
                          <a:schemeClr val="bg1"/>
                        </a:solidFill>
                        <a:effectLst/>
                        <a:latin typeface="+mn-lt"/>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endParaRPr lang="en-US" sz="1600" b="0" i="0" u="none" strike="noStrike" dirty="0">
                        <a:solidFill>
                          <a:schemeClr val="bg1"/>
                        </a:solidFill>
                        <a:effectLst/>
                        <a:latin typeface="+mn-lt"/>
                      </a:endParaRP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82168531"/>
                  </a:ext>
                </a:extLst>
              </a:tr>
              <a:tr h="325498">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600" b="0" i="0" u="none" strike="noStrike" dirty="0">
                          <a:solidFill>
                            <a:schemeClr val="bg1"/>
                          </a:solidFill>
                          <a:effectLst/>
                          <a:latin typeface="+mn-lt"/>
                        </a:rPr>
                        <a:t>Inavolisib/placebo</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600" b="0" i="0" u="none" strike="noStrike" dirty="0">
                          <a:solidFill>
                            <a:schemeClr val="bg1"/>
                          </a:solidFill>
                          <a:effectLst/>
                          <a:latin typeface="+mn-lt"/>
                        </a:rPr>
                        <a:t>24 (14.9)</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600" b="0" i="0" u="none" strike="noStrike" dirty="0">
                          <a:solidFill>
                            <a:schemeClr val="bg1"/>
                          </a:solidFill>
                          <a:effectLst/>
                          <a:latin typeface="+mn-lt"/>
                        </a:rPr>
                        <a:t>6 (3.7)</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029609944"/>
                  </a:ext>
                </a:extLst>
              </a:tr>
              <a:tr h="325498">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lang="en-US" sz="1600" b="0" i="0" u="none" strike="noStrike" dirty="0">
                          <a:solidFill>
                            <a:schemeClr val="bg1"/>
                          </a:solidFill>
                          <a:effectLst/>
                          <a:latin typeface="+mn-lt"/>
                        </a:rPr>
                        <a:t>Palbociclib</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600" b="0" i="0" u="none" strike="noStrike" dirty="0">
                          <a:solidFill>
                            <a:schemeClr val="bg1"/>
                          </a:solidFill>
                          <a:effectLst/>
                          <a:latin typeface="+mn-lt"/>
                        </a:rPr>
                        <a:t>65 (40.4)</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600" b="0" i="0" u="none" strike="noStrike" dirty="0">
                          <a:solidFill>
                            <a:schemeClr val="bg1"/>
                          </a:solidFill>
                          <a:effectLst/>
                          <a:latin typeface="+mn-lt"/>
                        </a:rPr>
                        <a:t>56 (34.4)</a:t>
                      </a:r>
                    </a:p>
                  </a:txBody>
                  <a:tcPr marL="118872" marR="11887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44638370"/>
                  </a:ext>
                </a:extLst>
              </a:tr>
            </a:tbl>
          </a:graphicData>
        </a:graphic>
      </p:graphicFrame>
      <p:sp>
        <p:nvSpPr>
          <p:cNvPr id="5" name="TextBox 4">
            <a:extLst>
              <a:ext uri="{FF2B5EF4-FFF2-40B4-BE49-F238E27FC236}">
                <a16:creationId xmlns:a16="http://schemas.microsoft.com/office/drawing/2014/main" id="{D9A51312-3C52-244F-847F-48145AF65EEB}"/>
              </a:ext>
            </a:extLst>
          </p:cNvPr>
          <p:cNvSpPr txBox="1"/>
          <p:nvPr/>
        </p:nvSpPr>
        <p:spPr bwMode="auto">
          <a:xfrm>
            <a:off x="590709" y="6033700"/>
            <a:ext cx="38993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*No grade 5 AE reported as related to study treatment.</a:t>
            </a:r>
          </a:p>
        </p:txBody>
      </p:sp>
      <p:sp>
        <p:nvSpPr>
          <p:cNvPr id="3" name="Rectangle 2">
            <a:extLst>
              <a:ext uri="{FF2B5EF4-FFF2-40B4-BE49-F238E27FC236}">
                <a16:creationId xmlns:a16="http://schemas.microsoft.com/office/drawing/2014/main" id="{5699B51C-EA2F-F0A4-5F59-5A67F9732EE2}"/>
              </a:ext>
            </a:extLst>
          </p:cNvPr>
          <p:cNvSpPr/>
          <p:nvPr/>
        </p:nvSpPr>
        <p:spPr bwMode="auto">
          <a:xfrm>
            <a:off x="710185" y="3348017"/>
            <a:ext cx="10771631" cy="352425"/>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Rectangle 5">
            <a:extLst>
              <a:ext uri="{FF2B5EF4-FFF2-40B4-BE49-F238E27FC236}">
                <a16:creationId xmlns:a16="http://schemas.microsoft.com/office/drawing/2014/main" id="{05CA57F8-B7FE-B2C5-DCE3-F37C045D3083}"/>
              </a:ext>
            </a:extLst>
          </p:cNvPr>
          <p:cNvSpPr/>
          <p:nvPr/>
        </p:nvSpPr>
        <p:spPr bwMode="auto">
          <a:xfrm>
            <a:off x="710026" y="3700442"/>
            <a:ext cx="10771789" cy="624700"/>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3588670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DC4A1-A26A-F635-A99A-87996B4C1691}"/>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6BCF70F9-78B8-28C0-191B-465E3BEC2C75}"/>
              </a:ext>
            </a:extLst>
          </p:cNvPr>
          <p:cNvSpPr>
            <a:spLocks noGrp="1" noChangeArrowheads="1"/>
          </p:cNvSpPr>
          <p:nvPr>
            <p:ph type="title"/>
          </p:nvPr>
        </p:nvSpPr>
        <p:spPr/>
        <p:txBody>
          <a:bodyPr/>
          <a:lstStyle/>
          <a:p>
            <a:r>
              <a:rPr lang="en-US" dirty="0"/>
              <a:t>INAVO120: Safety</a:t>
            </a:r>
            <a:endParaRPr lang="en-US" altLang="en-US" dirty="0"/>
          </a:p>
        </p:txBody>
      </p:sp>
      <p:sp>
        <p:nvSpPr>
          <p:cNvPr id="9221" name="Text Box 11">
            <a:extLst>
              <a:ext uri="{FF2B5EF4-FFF2-40B4-BE49-F238E27FC236}">
                <a16:creationId xmlns:a16="http://schemas.microsoft.com/office/drawing/2014/main" id="{CB872968-A740-34C5-D1D6-C434632BE8F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lang="en-US" altLang="en-US" sz="1200" dirty="0">
                <a:solidFill>
                  <a:srgbClr val="455560"/>
                </a:solidFill>
                <a:latin typeface="Calibri" panose="020F0502020204030204" pitchFamily="34" charset="0"/>
                <a:cs typeface="Arial" panose="020B0604020202020204" pitchFamily="34" charset="0"/>
              </a:rPr>
              <a:t>Turner. ASCO 2025. Abstr 1003. Jhaveri. NEJM. 2025;[Epub].</a:t>
            </a:r>
          </a:p>
        </p:txBody>
      </p:sp>
      <p:graphicFrame>
        <p:nvGraphicFramePr>
          <p:cNvPr id="2" name="Table 1">
            <a:extLst>
              <a:ext uri="{FF2B5EF4-FFF2-40B4-BE49-F238E27FC236}">
                <a16:creationId xmlns:a16="http://schemas.microsoft.com/office/drawing/2014/main" id="{61BF995E-A907-A42D-F692-D11770F01D3B}"/>
              </a:ext>
            </a:extLst>
          </p:cNvPr>
          <p:cNvGraphicFramePr>
            <a:graphicFrameLocks noGrp="1"/>
          </p:cNvGraphicFramePr>
          <p:nvPr>
            <p:extLst>
              <p:ext uri="{D42A27DB-BD31-4B8C-83A1-F6EECF244321}">
                <p14:modId xmlns:p14="http://schemas.microsoft.com/office/powerpoint/2010/main" val="563182374"/>
              </p:ext>
            </p:extLst>
          </p:nvPr>
        </p:nvGraphicFramePr>
        <p:xfrm>
          <a:off x="723901" y="1362460"/>
          <a:ext cx="10758298" cy="4271892"/>
        </p:xfrm>
        <a:graphic>
          <a:graphicData uri="http://schemas.openxmlformats.org/drawingml/2006/table">
            <a:tbl>
              <a:tblPr>
                <a:tableStyleId>{5C22544A-7EE6-4342-B048-85BDC9FD1C3A}</a:tableStyleId>
              </a:tblPr>
              <a:tblGrid>
                <a:gridCol w="4012538">
                  <a:extLst>
                    <a:ext uri="{9D8B030D-6E8A-4147-A177-3AD203B41FA5}">
                      <a16:colId xmlns:a16="http://schemas.microsoft.com/office/drawing/2014/main" val="2435679421"/>
                    </a:ext>
                  </a:extLst>
                </a:gridCol>
                <a:gridCol w="1686440">
                  <a:extLst>
                    <a:ext uri="{9D8B030D-6E8A-4147-A177-3AD203B41FA5}">
                      <a16:colId xmlns:a16="http://schemas.microsoft.com/office/drawing/2014/main" val="550049833"/>
                    </a:ext>
                  </a:extLst>
                </a:gridCol>
                <a:gridCol w="1686440">
                  <a:extLst>
                    <a:ext uri="{9D8B030D-6E8A-4147-A177-3AD203B41FA5}">
                      <a16:colId xmlns:a16="http://schemas.microsoft.com/office/drawing/2014/main" val="1299056141"/>
                    </a:ext>
                  </a:extLst>
                </a:gridCol>
                <a:gridCol w="1686440">
                  <a:extLst>
                    <a:ext uri="{9D8B030D-6E8A-4147-A177-3AD203B41FA5}">
                      <a16:colId xmlns:a16="http://schemas.microsoft.com/office/drawing/2014/main" val="2349271556"/>
                    </a:ext>
                  </a:extLst>
                </a:gridCol>
                <a:gridCol w="1686440">
                  <a:extLst>
                    <a:ext uri="{9D8B030D-6E8A-4147-A177-3AD203B41FA5}">
                      <a16:colId xmlns:a16="http://schemas.microsoft.com/office/drawing/2014/main" val="3736706179"/>
                    </a:ext>
                  </a:extLst>
                </a:gridCol>
              </a:tblGrid>
              <a:tr h="30779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n-lt"/>
                        </a:rPr>
                        <a:t>AEs, n (%)*</a:t>
                      </a: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Inavolisib (n = 161)</a:t>
                      </a:r>
                    </a:p>
                  </a:txBody>
                  <a:tcPr marL="121699" marR="121699" marT="45728" marB="45728" anchor="ctr" horzOverflow="overflow">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Placebo (n = 163)</a:t>
                      </a:r>
                    </a:p>
                  </a:txBody>
                  <a:tcPr marL="121699" marR="121699" marT="45728" marB="45728" anchor="ctr" horzOverflow="overflow">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4643007"/>
                  </a:ext>
                </a:extLst>
              </a:tr>
              <a:tr h="263822">
                <a:tc vMerge="1">
                  <a:txBody>
                    <a:bodyPr/>
                    <a:lstStyle/>
                    <a:p>
                      <a:endParaRPr dirty="0"/>
                    </a:p>
                  </a:txBody>
                  <a:tcPr marL="121699" marR="121699" marT="45728" marB="45728" anchor="ctr" horzOverflow="overflow">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Any Grade</a:t>
                      </a:r>
                    </a:p>
                  </a:txBody>
                  <a:tcPr marL="121699" marR="121699" marT="0" marB="0" anchor="ctr" horzOverflow="overflow">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Grade 3/4</a:t>
                      </a:r>
                      <a:endParaRPr kumimoji="0" lang="en-US" sz="1400" b="1" i="0" u="none" strike="noStrike" cap="none" normalizeH="0" baseline="0" dirty="0">
                        <a:ln>
                          <a:noFill/>
                        </a:ln>
                        <a:solidFill>
                          <a:schemeClr val="tx1"/>
                        </a:solidFill>
                        <a:effectLst/>
                        <a:latin typeface="+mn-lt"/>
                      </a:endParaRPr>
                    </a:p>
                  </a:txBody>
                  <a:tcPr marL="121699" marR="121699" marT="0" marB="0" anchor="ctr" horzOverflow="overflow">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Any Grade</a:t>
                      </a:r>
                    </a:p>
                  </a:txBody>
                  <a:tcPr marL="121699" marR="121699" marT="0" marB="0" anchor="ctr" horzOverflow="overflow">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mn-lt"/>
                        </a:rPr>
                        <a:t>Grade 3/4</a:t>
                      </a:r>
                      <a:endParaRPr kumimoji="0" lang="en-US" sz="1400" b="1" i="0" u="none" strike="noStrike" cap="none" normalizeH="0" baseline="0" dirty="0">
                        <a:ln>
                          <a:noFill/>
                        </a:ln>
                        <a:solidFill>
                          <a:schemeClr val="tx1"/>
                        </a:solidFill>
                        <a:effectLst/>
                        <a:latin typeface="+mn-lt"/>
                      </a:endParaRPr>
                    </a:p>
                  </a:txBody>
                  <a:tcPr marL="121699" marR="121699" marT="0" marB="0" anchor="ctr" horzOverflow="overflow">
                    <a:lnL w="12700" cmpd="sng">
                      <a:noFill/>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29194691"/>
                  </a:ext>
                </a:extLst>
              </a:tr>
              <a:tr h="237433">
                <a:tc>
                  <a:txBody>
                    <a:bodyPr/>
                    <a:lstStyle/>
                    <a:p>
                      <a:pPr algn="l" fontAlgn="b"/>
                      <a:r>
                        <a:rPr lang="en-US" sz="1400" b="0" i="0" u="none" strike="noStrike" dirty="0">
                          <a:solidFill>
                            <a:schemeClr val="bg1"/>
                          </a:solidFill>
                          <a:effectLst/>
                          <a:latin typeface="+mn-lt"/>
                        </a:rPr>
                        <a:t>Neutropenia</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chemeClr val="bg1"/>
                          </a:solidFill>
                          <a:effectLst/>
                          <a:latin typeface="+mn-lt"/>
                        </a:rPr>
                        <a:t>147 (91.3)</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chemeClr val="bg1"/>
                          </a:solidFill>
                          <a:effectLst/>
                          <a:latin typeface="+mn-lt"/>
                        </a:rPr>
                        <a:t>133 (82.6)</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chemeClr val="bg1"/>
                          </a:solidFill>
                          <a:effectLst/>
                          <a:latin typeface="+mn-lt"/>
                        </a:rPr>
                        <a:t>148 (90.8)</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chemeClr val="bg1"/>
                          </a:solidFill>
                          <a:effectLst/>
                          <a:latin typeface="+mn-lt"/>
                        </a:rPr>
                        <a:t>131 (80.4)</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96038243"/>
                  </a:ext>
                </a:extLst>
              </a:tr>
              <a:tr h="237433">
                <a:tc>
                  <a:txBody>
                    <a:bodyPr/>
                    <a:lstStyle/>
                    <a:p>
                      <a:pPr algn="l" fontAlgn="b"/>
                      <a:r>
                        <a:rPr lang="en-US" sz="1400" b="0" i="0" u="none" strike="noStrike" dirty="0">
                          <a:solidFill>
                            <a:schemeClr val="bg1"/>
                          </a:solidFill>
                          <a:effectLst/>
                          <a:latin typeface="+mn-lt"/>
                        </a:rPr>
                        <a:t>Thrombocytopenia</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chemeClr val="bg1"/>
                          </a:solidFill>
                          <a:effectLst/>
                          <a:latin typeface="+mn-lt"/>
                        </a:rPr>
                        <a:t>80 (49.7)</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chemeClr val="bg1"/>
                          </a:solidFill>
                          <a:effectLst/>
                          <a:latin typeface="+mn-lt"/>
                        </a:rPr>
                        <a:t>22 (13.7)</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chemeClr val="bg1"/>
                          </a:solidFill>
                          <a:effectLst/>
                          <a:latin typeface="+mn-lt"/>
                        </a:rPr>
                        <a:t>75 (46.0)</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chemeClr val="bg1"/>
                          </a:solidFill>
                          <a:effectLst/>
                          <a:latin typeface="+mn-lt"/>
                        </a:rPr>
                        <a:t>8 (4.9)</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08042548"/>
                  </a:ext>
                </a:extLst>
              </a:tr>
              <a:tr h="237433">
                <a:tc>
                  <a:txBody>
                    <a:bodyPr/>
                    <a:lstStyle/>
                    <a:p>
                      <a:pPr algn="l" fontAlgn="b"/>
                      <a:r>
                        <a:rPr lang="en-US" sz="1400" b="0" i="0" u="none" strike="noStrike" dirty="0">
                          <a:solidFill>
                            <a:schemeClr val="bg1"/>
                          </a:solidFill>
                          <a:effectLst/>
                          <a:latin typeface="+mn-lt"/>
                        </a:rPr>
                        <a:t>Stomatitis or mucosal inflammation</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chemeClr val="bg1"/>
                          </a:solidFill>
                          <a:effectLst/>
                          <a:latin typeface="+mn-lt"/>
                        </a:rPr>
                        <a:t>89 (55.3)</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chemeClr val="bg1"/>
                          </a:solidFill>
                          <a:effectLst/>
                          <a:latin typeface="+mn-lt"/>
                        </a:rPr>
                        <a:t>9 (5.6)</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chemeClr val="bg1"/>
                          </a:solidFill>
                          <a:effectLst/>
                          <a:latin typeface="+mn-lt"/>
                        </a:rPr>
                        <a:t>47 (28.8)</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chemeClr val="bg1"/>
                          </a:solidFill>
                          <a:effectLst/>
                          <a:latin typeface="+mn-lt"/>
                        </a:rPr>
                        <a:t>0</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93427974"/>
                  </a:ext>
                </a:extLst>
              </a:tr>
              <a:tr h="237433">
                <a:tc>
                  <a:txBody>
                    <a:bodyPr/>
                    <a:lstStyle/>
                    <a:p>
                      <a:pPr algn="l" fontAlgn="b"/>
                      <a:r>
                        <a:rPr lang="en-US" sz="1400" b="0" i="0" u="none" strike="noStrike" dirty="0">
                          <a:solidFill>
                            <a:schemeClr val="bg1"/>
                          </a:solidFill>
                          <a:effectLst/>
                          <a:latin typeface="+mn-lt"/>
                        </a:rPr>
                        <a:t>Anemia</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chemeClr val="bg1"/>
                          </a:solidFill>
                          <a:effectLst/>
                          <a:latin typeface="+mn-lt"/>
                        </a:rPr>
                        <a:t>64 (39.8)</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chemeClr val="bg1"/>
                          </a:solidFill>
                          <a:effectLst/>
                          <a:latin typeface="+mn-lt"/>
                        </a:rPr>
                        <a:t>11 (6.8)</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chemeClr val="bg1"/>
                          </a:solidFill>
                          <a:effectLst/>
                          <a:latin typeface="+mn-lt"/>
                        </a:rPr>
                        <a:t>62 (38.0)</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chemeClr val="bg1"/>
                          </a:solidFill>
                          <a:effectLst/>
                          <a:latin typeface="+mn-lt"/>
                        </a:rPr>
                        <a:t>3 (1.8)</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9205278"/>
                  </a:ext>
                </a:extLst>
              </a:tr>
              <a:tr h="237433">
                <a:tc>
                  <a:txBody>
                    <a:bodyPr/>
                    <a:lstStyle/>
                    <a:p>
                      <a:pPr algn="l" fontAlgn="b"/>
                      <a:r>
                        <a:rPr lang="en-US" sz="1400" b="0" i="0" u="none" strike="noStrike" dirty="0">
                          <a:solidFill>
                            <a:schemeClr val="bg1"/>
                          </a:solidFill>
                          <a:effectLst/>
                          <a:latin typeface="+mn-lt"/>
                        </a:rPr>
                        <a:t>Hyperglycemia</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chemeClr val="bg1"/>
                          </a:solidFill>
                          <a:effectLst/>
                          <a:latin typeface="+mn-lt"/>
                        </a:rPr>
                        <a:t>102 (63.4)</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chemeClr val="bg1"/>
                          </a:solidFill>
                          <a:effectLst/>
                          <a:latin typeface="+mn-lt"/>
                        </a:rPr>
                        <a:t>11 (6.8)</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chemeClr val="bg1"/>
                          </a:solidFill>
                          <a:effectLst/>
                          <a:latin typeface="+mn-lt"/>
                        </a:rPr>
                        <a:t>22 (13.5)</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chemeClr val="bg1"/>
                          </a:solidFill>
                          <a:effectLst/>
                          <a:latin typeface="+mn-lt"/>
                        </a:rPr>
                        <a:t>0</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88910919"/>
                  </a:ext>
                </a:extLst>
              </a:tr>
              <a:tr h="237433">
                <a:tc>
                  <a:txBody>
                    <a:bodyPr/>
                    <a:lstStyle/>
                    <a:p>
                      <a:pPr algn="l" fontAlgn="b"/>
                      <a:r>
                        <a:rPr lang="en-US" sz="1400" b="0" i="0" u="none" strike="noStrike" dirty="0">
                          <a:solidFill>
                            <a:schemeClr val="bg1"/>
                          </a:solidFill>
                          <a:effectLst/>
                          <a:latin typeface="+mn-lt"/>
                        </a:rPr>
                        <a:t>Diarrhea</a:t>
                      </a:r>
                      <a:r>
                        <a:rPr lang="en-US" sz="1400" b="0" i="0" u="none" strike="noStrike" baseline="30000" dirty="0">
                          <a:solidFill>
                            <a:schemeClr val="bg1"/>
                          </a:solidFill>
                          <a:effectLst/>
                          <a:latin typeface="+mn-lt"/>
                        </a:rPr>
                        <a:t>†</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chemeClr val="bg1"/>
                          </a:solidFill>
                          <a:effectLst/>
                          <a:latin typeface="+mn-lt"/>
                        </a:rPr>
                        <a:t>84 (52.2)</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chemeClr val="bg1"/>
                          </a:solidFill>
                          <a:effectLst/>
                          <a:latin typeface="+mn-lt"/>
                        </a:rPr>
                        <a:t>6 (3.7)</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chemeClr val="bg1"/>
                          </a:solidFill>
                          <a:effectLst/>
                          <a:latin typeface="+mn-lt"/>
                        </a:rPr>
                        <a:t>26 (16.0)</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chemeClr val="bg1"/>
                          </a:solidFill>
                          <a:effectLst/>
                          <a:latin typeface="+mn-lt"/>
                        </a:rPr>
                        <a:t>0</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34796168"/>
                  </a:ext>
                </a:extLst>
              </a:tr>
              <a:tr h="237433">
                <a:tc>
                  <a:txBody>
                    <a:bodyPr/>
                    <a:lstStyle/>
                    <a:p>
                      <a:pPr algn="l" fontAlgn="b"/>
                      <a:r>
                        <a:rPr lang="en-US" sz="1400" b="0" i="0" u="none" strike="noStrike" dirty="0">
                          <a:solidFill>
                            <a:schemeClr val="bg1"/>
                          </a:solidFill>
                          <a:effectLst/>
                          <a:latin typeface="+mn-lt"/>
                        </a:rPr>
                        <a:t>Nausea</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chemeClr val="bg1"/>
                          </a:solidFill>
                          <a:effectLst/>
                          <a:latin typeface="+mn-lt"/>
                        </a:rPr>
                        <a:t>47 (29.2)</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chemeClr val="bg1"/>
                          </a:solidFill>
                          <a:effectLst/>
                          <a:latin typeface="+mn-lt"/>
                        </a:rPr>
                        <a:t>0</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chemeClr val="bg1"/>
                          </a:solidFill>
                          <a:effectLst/>
                          <a:latin typeface="+mn-lt"/>
                        </a:rPr>
                        <a:t>32 (19.6)</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chemeClr val="bg1"/>
                          </a:solidFill>
                          <a:effectLst/>
                          <a:latin typeface="+mn-lt"/>
                        </a:rPr>
                        <a:t>0</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154186771"/>
                  </a:ext>
                </a:extLst>
              </a:tr>
              <a:tr h="237433">
                <a:tc>
                  <a:txBody>
                    <a:bodyPr/>
                    <a:lstStyle/>
                    <a:p>
                      <a:pPr algn="l" fontAlgn="b"/>
                      <a:r>
                        <a:rPr lang="en-US" sz="1400" b="0" i="0" u="none" strike="noStrike" dirty="0">
                          <a:solidFill>
                            <a:schemeClr val="bg1"/>
                          </a:solidFill>
                          <a:effectLst/>
                          <a:latin typeface="+mn-lt"/>
                        </a:rPr>
                        <a:t>Rash</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chemeClr val="bg1"/>
                          </a:solidFill>
                          <a:effectLst/>
                          <a:latin typeface="+mn-lt"/>
                        </a:rPr>
                        <a:t>43 (26.7)</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chemeClr val="bg1"/>
                          </a:solidFill>
                          <a:effectLst/>
                          <a:latin typeface="+mn-lt"/>
                        </a:rPr>
                        <a:t>0</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chemeClr val="bg1"/>
                          </a:solidFill>
                          <a:effectLst/>
                          <a:latin typeface="+mn-lt"/>
                        </a:rPr>
                        <a:t>32 (19.6)</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chemeClr val="bg1"/>
                          </a:solidFill>
                          <a:effectLst/>
                          <a:latin typeface="+mn-lt"/>
                        </a:rPr>
                        <a:t>1 (0.6)</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629569499"/>
                  </a:ext>
                </a:extLst>
              </a:tr>
              <a:tr h="237433">
                <a:tc>
                  <a:txBody>
                    <a:bodyPr/>
                    <a:lstStyle/>
                    <a:p>
                      <a:pPr algn="l" fontAlgn="b"/>
                      <a:r>
                        <a:rPr lang="en-US" sz="1400" b="0" i="0" u="none" strike="noStrike" dirty="0">
                          <a:solidFill>
                            <a:schemeClr val="bg1"/>
                          </a:solidFill>
                          <a:effectLst/>
                          <a:latin typeface="+mn-lt"/>
                        </a:rPr>
                        <a:t>Ocular toxicities</a:t>
                      </a:r>
                      <a:r>
                        <a:rPr lang="en-US" sz="1400" b="0" i="0" u="none" strike="noStrike" baseline="30000" dirty="0">
                          <a:solidFill>
                            <a:schemeClr val="bg1"/>
                          </a:solidFill>
                          <a:effectLst/>
                          <a:latin typeface="+mn-lt"/>
                        </a:rPr>
                        <a:t>‡</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chemeClr val="bg1"/>
                          </a:solidFill>
                          <a:effectLst/>
                          <a:latin typeface="+mn-lt"/>
                        </a:rPr>
                        <a:t>47 (29.2)</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chemeClr val="bg1"/>
                          </a:solidFill>
                          <a:effectLst/>
                          <a:latin typeface="+mn-lt"/>
                        </a:rPr>
                        <a:t>1 (0.6)</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chemeClr val="bg1"/>
                          </a:solidFill>
                          <a:effectLst/>
                          <a:latin typeface="+mn-lt"/>
                        </a:rPr>
                        <a:t>26 (16.0)</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chemeClr val="bg1"/>
                          </a:solidFill>
                          <a:effectLst/>
                          <a:latin typeface="+mn-lt"/>
                        </a:rPr>
                        <a:t>0</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53634068"/>
                  </a:ext>
                </a:extLst>
              </a:tr>
              <a:tr h="237433">
                <a:tc>
                  <a:txBody>
                    <a:bodyPr/>
                    <a:lstStyle/>
                    <a:p>
                      <a:pPr algn="l" fontAlgn="b"/>
                      <a:r>
                        <a:rPr lang="en-US" sz="1400" b="0" i="0" u="none" strike="noStrike" dirty="0">
                          <a:solidFill>
                            <a:schemeClr val="bg1"/>
                          </a:solidFill>
                          <a:effectLst/>
                          <a:latin typeface="+mn-lt"/>
                        </a:rPr>
                        <a:t>Aspartate transaminase/alanine transaminase increase</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chemeClr val="bg1"/>
                          </a:solidFill>
                          <a:effectLst/>
                          <a:latin typeface="+mn-lt"/>
                        </a:rPr>
                        <a:t>34 (21.1)</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chemeClr val="bg1"/>
                          </a:solidFill>
                          <a:effectLst/>
                          <a:latin typeface="+mn-lt"/>
                        </a:rPr>
                        <a:t>7 (4.3)</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chemeClr val="bg1"/>
                          </a:solidFill>
                          <a:effectLst/>
                          <a:latin typeface="+mn-lt"/>
                        </a:rPr>
                        <a:t>37 (22.7)</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chemeClr val="bg1"/>
                          </a:solidFill>
                          <a:effectLst/>
                          <a:latin typeface="+mn-lt"/>
                        </a:rPr>
                        <a:t>4 (2.5)</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83782178"/>
                  </a:ext>
                </a:extLst>
              </a:tr>
              <a:tr h="237433">
                <a:tc>
                  <a:txBody>
                    <a:bodyPr/>
                    <a:lstStyle/>
                    <a:p>
                      <a:pPr algn="l" fontAlgn="b"/>
                      <a:r>
                        <a:rPr lang="en-US" sz="1400" b="0" i="0" u="none" strike="noStrike" dirty="0">
                          <a:solidFill>
                            <a:schemeClr val="bg1"/>
                          </a:solidFill>
                          <a:effectLst/>
                          <a:latin typeface="+mn-lt"/>
                        </a:rPr>
                        <a:t>Vomiting</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chemeClr val="bg1"/>
                          </a:solidFill>
                          <a:effectLst/>
                          <a:latin typeface="+mn-lt"/>
                        </a:rPr>
                        <a:t>26 (16.1)</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chemeClr val="bg1"/>
                          </a:solidFill>
                          <a:effectLst/>
                          <a:latin typeface="+mn-lt"/>
                        </a:rPr>
                        <a:t>2 (1.2)</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chemeClr val="bg1"/>
                          </a:solidFill>
                          <a:effectLst/>
                          <a:latin typeface="+mn-lt"/>
                        </a:rPr>
                        <a:t>10 (6.1)</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chemeClr val="bg1"/>
                          </a:solidFill>
                          <a:effectLst/>
                          <a:latin typeface="+mn-lt"/>
                        </a:rPr>
                        <a:t>2 (1.2)</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54444908"/>
                  </a:ext>
                </a:extLst>
              </a:tr>
              <a:tr h="237433">
                <a:tc>
                  <a:txBody>
                    <a:bodyPr/>
                    <a:lstStyle/>
                    <a:p>
                      <a:pPr algn="l" fontAlgn="b"/>
                      <a:r>
                        <a:rPr lang="en-US" sz="1400" b="0" i="0" u="none" strike="noStrike" dirty="0">
                          <a:solidFill>
                            <a:schemeClr val="bg1"/>
                          </a:solidFill>
                          <a:effectLst/>
                          <a:latin typeface="+mn-lt"/>
                        </a:rPr>
                        <a:t>Lymphopenia</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chemeClr val="bg1"/>
                          </a:solidFill>
                          <a:effectLst/>
                          <a:latin typeface="+mn-lt"/>
                        </a:rPr>
                        <a:t>6 (3.7)</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chemeClr val="bg1"/>
                          </a:solidFill>
                          <a:effectLst/>
                          <a:latin typeface="+mn-lt"/>
                        </a:rPr>
                        <a:t>1 (0.6)</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chemeClr val="bg1"/>
                          </a:solidFill>
                          <a:effectLst/>
                          <a:latin typeface="+mn-lt"/>
                        </a:rPr>
                        <a:t>15 (9.2)</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fontAlgn="b"/>
                      <a:r>
                        <a:rPr lang="en-US" sz="1400" b="0" i="0" u="none" strike="noStrike" dirty="0">
                          <a:solidFill>
                            <a:schemeClr val="bg1"/>
                          </a:solidFill>
                          <a:effectLst/>
                          <a:latin typeface="+mn-lt"/>
                        </a:rPr>
                        <a:t>3 (1.8)</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8107253"/>
                  </a:ext>
                </a:extLst>
              </a:tr>
              <a:tr h="237433">
                <a:tc>
                  <a:txBody>
                    <a:bodyPr/>
                    <a:lstStyle/>
                    <a:p>
                      <a:pPr algn="l" fontAlgn="b"/>
                      <a:r>
                        <a:rPr lang="en-US" sz="1400" b="0" i="0" u="none" strike="noStrike" dirty="0">
                          <a:solidFill>
                            <a:schemeClr val="bg1"/>
                          </a:solidFill>
                          <a:effectLst/>
                          <a:latin typeface="+mn-lt"/>
                        </a:rPr>
                        <a:t>Pneumonitis</a:t>
                      </a:r>
                      <a:r>
                        <a:rPr lang="en-US" sz="1400" b="0" i="0" u="none" strike="noStrike" baseline="30000" dirty="0">
                          <a:solidFill>
                            <a:schemeClr val="bg1"/>
                          </a:solidFill>
                          <a:effectLst/>
                          <a:latin typeface="+mn-lt"/>
                        </a:rPr>
                        <a:t>§</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chemeClr val="bg1"/>
                          </a:solidFill>
                          <a:effectLst/>
                          <a:latin typeface="+mn-lt"/>
                        </a:rPr>
                        <a:t>5 (3.1)</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chemeClr val="bg1"/>
                          </a:solidFill>
                          <a:effectLst/>
                          <a:latin typeface="+mn-lt"/>
                        </a:rPr>
                        <a:t>1 (0.6)</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chemeClr val="bg1"/>
                          </a:solidFill>
                          <a:effectLst/>
                          <a:latin typeface="+mn-lt"/>
                        </a:rPr>
                        <a:t>2 (1.2)</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fontAlgn="b"/>
                      <a:r>
                        <a:rPr lang="en-US" sz="1400" b="0" i="0" u="none" strike="noStrike" dirty="0">
                          <a:solidFill>
                            <a:schemeClr val="bg1"/>
                          </a:solidFill>
                          <a:effectLst/>
                          <a:latin typeface="+mn-lt"/>
                        </a:rPr>
                        <a:t>0</a:t>
                      </a:r>
                    </a:p>
                  </a:txBody>
                  <a:tcPr marL="118872" marR="118872" marT="27432" marB="27432"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34012767"/>
                  </a:ext>
                </a:extLst>
              </a:tr>
            </a:tbl>
          </a:graphicData>
        </a:graphic>
      </p:graphicFrame>
      <p:sp>
        <p:nvSpPr>
          <p:cNvPr id="5" name="TextBox 4">
            <a:extLst>
              <a:ext uri="{FF2B5EF4-FFF2-40B4-BE49-F238E27FC236}">
                <a16:creationId xmlns:a16="http://schemas.microsoft.com/office/drawing/2014/main" id="{47A72DA3-E37A-4330-92E5-11B456430F33}"/>
              </a:ext>
            </a:extLst>
          </p:cNvPr>
          <p:cNvSpPr txBox="1"/>
          <p:nvPr/>
        </p:nvSpPr>
        <p:spPr bwMode="auto">
          <a:xfrm>
            <a:off x="609759" y="5634352"/>
            <a:ext cx="109724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200" b="0" dirty="0">
                <a:solidFill>
                  <a:schemeClr val="bg1"/>
                </a:solidFill>
                <a:latin typeface="Calibri" panose="020F0502020204030204" pitchFamily="34" charset="0"/>
              </a:rPr>
              <a:t>*Grouped by medical concept. </a:t>
            </a:r>
            <a:r>
              <a:rPr lang="en-US" sz="1200" b="0" i="0" u="none" strike="noStrike" baseline="30000" dirty="0">
                <a:solidFill>
                  <a:schemeClr val="bg1"/>
                </a:solidFill>
                <a:effectLst/>
                <a:latin typeface="+mn-lt"/>
              </a:rPr>
              <a:t>†</a:t>
            </a:r>
            <a:r>
              <a:rPr lang="en-US" sz="1200" b="0" dirty="0">
                <a:solidFill>
                  <a:schemeClr val="bg1"/>
                </a:solidFill>
                <a:latin typeface="Calibri" panose="020F0502020204030204" pitchFamily="34" charset="0"/>
              </a:rPr>
              <a:t>Grade 2 (impactful on QoL) in 29 patients (18.0%) in inavolisib group vs 7 patients (4.3%) in placebo group. </a:t>
            </a:r>
            <a:r>
              <a:rPr lang="en-US" sz="1200" b="0" i="0" u="none" strike="noStrike" baseline="30000" dirty="0">
                <a:solidFill>
                  <a:schemeClr val="bg1"/>
                </a:solidFill>
                <a:effectLst/>
                <a:latin typeface="+mn-lt"/>
              </a:rPr>
              <a:t>‡</a:t>
            </a:r>
            <a:r>
              <a:rPr lang="en-US" sz="1200" b="0" dirty="0">
                <a:solidFill>
                  <a:schemeClr val="bg1"/>
                </a:solidFill>
                <a:latin typeface="Calibri" panose="020F0502020204030204" pitchFamily="34" charset="0"/>
              </a:rPr>
              <a:t>1 grade 3 cataract unrelated to inavolisib treatment. The most common ocular toxicities were dry eye (14 patients </a:t>
            </a:r>
            <a:r>
              <a:rPr lang="en-US" sz="12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8.7%</a:t>
            </a:r>
            <a:r>
              <a:rPr lang="en-US" sz="12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 vs 7 patients </a:t>
            </a:r>
            <a:r>
              <a:rPr lang="en-US" sz="12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4.3%]) and blurred vision (8 patients </a:t>
            </a:r>
            <a:r>
              <a:rPr lang="en-US" sz="12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5.0%] vs 2 patients [1.2%]). </a:t>
            </a:r>
            <a:br>
              <a:rPr lang="en-US" sz="1200" b="0" dirty="0">
                <a:solidFill>
                  <a:schemeClr val="bg1"/>
                </a:solidFill>
                <a:latin typeface="Calibri" panose="020F0502020204030204" pitchFamily="34" charset="0"/>
              </a:rPr>
            </a:br>
            <a:r>
              <a:rPr lang="en-US" sz="1200" b="0" i="0" u="none" strike="noStrike" baseline="30000" dirty="0">
                <a:solidFill>
                  <a:schemeClr val="bg1"/>
                </a:solidFill>
                <a:effectLst/>
                <a:latin typeface="+mn-lt"/>
              </a:rPr>
              <a:t>§</a:t>
            </a:r>
            <a:r>
              <a:rPr lang="en-US" sz="1200" dirty="0">
                <a:solidFill>
                  <a:schemeClr val="bg1"/>
                </a:solidFill>
                <a:latin typeface="Calibri" panose="020F0502020204030204" pitchFamily="34" charset="0"/>
              </a:rPr>
              <a:t>2 patients each (1.2%) at grades 1 and 2.</a:t>
            </a:r>
            <a:endParaRPr lang="en-US" sz="12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448146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AE496-003C-E5DA-B938-3E34C8BC7D65}"/>
            </a:ext>
          </a:extLst>
        </p:cNvPr>
        <p:cNvGrpSpPr/>
        <p:nvPr/>
      </p:nvGrpSpPr>
      <p:grpSpPr>
        <a:xfrm>
          <a:off x="0" y="0"/>
          <a:ext cx="0" cy="0"/>
          <a:chOff x="0" y="0"/>
          <a:chExt cx="0" cy="0"/>
        </a:xfrm>
      </p:grpSpPr>
      <p:sp>
        <p:nvSpPr>
          <p:cNvPr id="9218" name="Rectangle 2">
            <a:extLst>
              <a:ext uri="{FF2B5EF4-FFF2-40B4-BE49-F238E27FC236}">
                <a16:creationId xmlns:a16="http://schemas.microsoft.com/office/drawing/2014/main" id="{0B04C140-B7C8-BBE8-3972-AD6C990C4386}"/>
              </a:ext>
            </a:extLst>
          </p:cNvPr>
          <p:cNvSpPr>
            <a:spLocks noGrp="1" noChangeArrowheads="1"/>
          </p:cNvSpPr>
          <p:nvPr>
            <p:ph type="title"/>
          </p:nvPr>
        </p:nvSpPr>
        <p:spPr/>
        <p:txBody>
          <a:bodyPr/>
          <a:lstStyle/>
          <a:p>
            <a:r>
              <a:rPr lang="en-US" dirty="0"/>
              <a:t>INAVO120: Investigators’ Conclusions</a:t>
            </a:r>
            <a:endParaRPr lang="en-US" altLang="en-US" dirty="0"/>
          </a:p>
        </p:txBody>
      </p:sp>
      <p:sp>
        <p:nvSpPr>
          <p:cNvPr id="9219" name="Rectangle 3">
            <a:extLst>
              <a:ext uri="{FF2B5EF4-FFF2-40B4-BE49-F238E27FC236}">
                <a16:creationId xmlns:a16="http://schemas.microsoft.com/office/drawing/2014/main" id="{099E8768-571B-7D2D-E980-13F638442677}"/>
              </a:ext>
            </a:extLst>
          </p:cNvPr>
          <p:cNvSpPr>
            <a:spLocks noGrp="1" noChangeArrowheads="1"/>
          </p:cNvSpPr>
          <p:nvPr>
            <p:ph idx="1"/>
          </p:nvPr>
        </p:nvSpPr>
        <p:spPr/>
        <p:txBody>
          <a:bodyPr/>
          <a:lstStyle/>
          <a:p>
            <a:r>
              <a:rPr lang="en-US" altLang="en-US" sz="2400" dirty="0"/>
              <a:t>Phase III INAVO120 study showed a 7-mo improvement in median OS with inavolisib + palbociclib + fulvestrant vs placebo + palbociclib + fulvestrant in patients with </a:t>
            </a:r>
            <a:r>
              <a:rPr lang="en-US" altLang="en-US" sz="2400" i="1" dirty="0"/>
              <a:t>PIK3CA</a:t>
            </a:r>
            <a:r>
              <a:rPr lang="en-US" altLang="en-US" sz="2400" dirty="0"/>
              <a:t>-mutated, HR+/HER2-, endocrine-resistant advanced breast cancer (hazard ratio: 0.67; </a:t>
            </a:r>
            <a:r>
              <a:rPr lang="en-US" altLang="en-US" sz="2400" i="1" dirty="0"/>
              <a:t>P</a:t>
            </a:r>
            <a:r>
              <a:rPr lang="en-US" altLang="en-US" sz="2400" dirty="0"/>
              <a:t> = .0190) </a:t>
            </a:r>
          </a:p>
          <a:p>
            <a:pPr lvl="1"/>
            <a:r>
              <a:rPr lang="en-US" altLang="en-US" sz="2200" dirty="0"/>
              <a:t>Median PFS improvement (9.9 mo) continued with longer follow-up</a:t>
            </a:r>
          </a:p>
          <a:p>
            <a:pPr lvl="1"/>
            <a:r>
              <a:rPr lang="en-US" altLang="en-US" sz="2200" dirty="0"/>
              <a:t>Median time to subsequent chemotherapy was delayed by nearly 2 yr (23 mo)</a:t>
            </a:r>
          </a:p>
          <a:p>
            <a:r>
              <a:rPr lang="en-US" altLang="en-US" sz="2400" dirty="0"/>
              <a:t>Inavolisib associated with higher frequency of some AEs (ie, hyperglycemia, stomatitis or mucosal inflammation, dry eye/blurred vision)</a:t>
            </a:r>
          </a:p>
          <a:p>
            <a:pPr lvl="1"/>
            <a:r>
              <a:rPr lang="en-US" altLang="en-US" sz="2200" dirty="0"/>
              <a:t>Low AE-related discontinuation rates</a:t>
            </a:r>
          </a:p>
          <a:p>
            <a:r>
              <a:rPr lang="en-US" altLang="en-US" sz="2400" dirty="0"/>
              <a:t>Investigators concluded that this is the first instance of a significant OS improvement with a PI3K-targeted agent in this population of patients</a:t>
            </a:r>
          </a:p>
        </p:txBody>
      </p:sp>
      <p:sp>
        <p:nvSpPr>
          <p:cNvPr id="9221" name="Text Box 11">
            <a:extLst>
              <a:ext uri="{FF2B5EF4-FFF2-40B4-BE49-F238E27FC236}">
                <a16:creationId xmlns:a16="http://schemas.microsoft.com/office/drawing/2014/main" id="{E4D217F0-DD42-142E-A4E6-B070189BC73A}"/>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fontAlgn="base">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Turner. ASCO 2025. Abstr 1003. </a:t>
            </a:r>
            <a:r>
              <a:rPr lang="en-US" altLang="en-US" sz="1200" dirty="0">
                <a:solidFill>
                  <a:srgbClr val="455560"/>
                </a:solidFill>
                <a:latin typeface="Calibri" panose="020F0502020204030204" pitchFamily="34" charset="0"/>
                <a:cs typeface="Arial" panose="020B0604020202020204" pitchFamily="34" charset="0"/>
              </a:rPr>
              <a:t>Jhaveri. NEJM. 2025;[Epub].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892902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2025!</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activities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82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eaLnBrk="0" fontAlgn="base" hangingPunct="0">
              <a:lnSpc>
                <a:spcPct val="90000"/>
              </a:lnSpc>
              <a:spcBef>
                <a:spcPts val="1000"/>
              </a:spcBef>
              <a:spcAft>
                <a:spcPct val="0"/>
              </a:spcAft>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Leukemias and lymphomas</a:t>
            </a:r>
            <a:r>
              <a:rPr lang="en-US" sz="2200" dirty="0">
                <a:solidFill>
                  <a:srgbClr val="455560"/>
                </a:solidFill>
                <a:latin typeface="Calibri" panose="020F0502020204030204" pitchFamily="34" charset="0"/>
                <a:cs typeface="Arial" panose="020B0604020202020204" pitchFamily="34" charset="0"/>
              </a:rPr>
              <a:t>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rgbClr val="455560"/>
                </a:solidFill>
                <a:latin typeface="Calibri" panose="020F0502020204030204" pitchFamily="34" charset="0"/>
                <a:cs typeface="Arial" panose="020B0604020202020204" pitchFamily="34" charset="0"/>
              </a:rPr>
              <a:t>Lung cancer</a:t>
            </a:r>
            <a:endParaRPr lang="en-US" sz="2200" b="0" dirty="0">
              <a:solidFill>
                <a:srgbClr val="455560"/>
              </a:solidFill>
              <a:latin typeface="Calibri" panose="020F0502020204030204" pitchFamily="34" charset="0"/>
            </a:endParaRP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Gastrointestinal cancers</a:t>
            </a:r>
          </a:p>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dirty="0">
                <a:solidFill>
                  <a:srgbClr val="455560"/>
                </a:solidFill>
                <a:latin typeface="Calibri" panose="020F0502020204030204" pitchFamily="34" charset="0"/>
                <a:cs typeface="Arial" panose="020B0604020202020204" pitchFamily="34" charset="0"/>
              </a:rPr>
              <a:t>Genitourinary cancers </a:t>
            </a: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 </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D2E305C77A6F44D88B6ED7370BEBDC4" ma:contentTypeVersion="11" ma:contentTypeDescription="Create a new document." ma:contentTypeScope="" ma:versionID="277d071057cc1b2dd8b1f13092473adc">
  <xsd:schema xmlns:xsd="http://www.w3.org/2001/XMLSchema" xmlns:xs="http://www.w3.org/2001/XMLSchema" xmlns:p="http://schemas.microsoft.com/office/2006/metadata/properties" xmlns:ns2="e221d7ca-44a6-49dd-890c-e5a2519c2017" xmlns:ns3="22fd6914-46d4-4c7e-bbad-46e82841b69d" targetNamespace="http://schemas.microsoft.com/office/2006/metadata/properties" ma:root="true" ma:fieldsID="bba0b65ce352544d35321ae16cb716a6" ns2:_="" ns3:_="">
    <xsd:import namespace="e221d7ca-44a6-49dd-890c-e5a2519c2017"/>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LengthInSecond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21d7ca-44a6-49dd-890c-e5a2519c20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e221d7ca-44a6-49dd-890c-e5a2519c2017">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33F8A1D-A2D1-4629-BE8D-066670B3720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221d7ca-44a6-49dd-890c-e5a2519c2017"/>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646ABE5-9456-4994-B95A-C91EFB1E1C3A}">
  <ds:schemaRefs>
    <ds:schemaRef ds:uri="http://purl.org/dc/terms/"/>
    <ds:schemaRef ds:uri="http://purl.org/dc/dcmitype/"/>
    <ds:schemaRef ds:uri="http://purl.org/dc/elements/1.1/"/>
    <ds:schemaRef ds:uri="e221d7ca-44a6-49dd-890c-e5a2519c2017"/>
    <ds:schemaRef ds:uri="http://schemas.microsoft.com/office/infopath/2007/PartnerControls"/>
    <ds:schemaRef ds:uri="http://schemas.microsoft.com/office/2006/documentManagement/types"/>
    <ds:schemaRef ds:uri="http://schemas.openxmlformats.org/package/2006/metadata/core-properties"/>
    <ds:schemaRef ds:uri="22fd6914-46d4-4c7e-bbad-46e82841b69d"/>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757FDCA4-8F95-4FD9-83BF-458B8C2B3D8C}">
  <ds:schemaRefs>
    <ds:schemaRef ds:uri="http://schemas.microsoft.com/sharepoint/v3/contenttype/forms"/>
  </ds:schemaRefs>
</ds:datastoreItem>
</file>

<file path=docMetadata/LabelInfo.xml><?xml version="1.0" encoding="utf-8"?>
<clbl:labelList xmlns:clbl="http://schemas.microsoft.com/office/2020/mipLabelMetadata">
  <clbl:label id="{be2fd2f7-a818-4e66-8956-c8223012702a}" enabled="0" method="" siteId="{be2fd2f7-a818-4e66-8956-c8223012702a}" removed="1"/>
</clbl:labelList>
</file>

<file path=docProps/app.xml><?xml version="1.0" encoding="utf-8"?>
<Properties xmlns="http://schemas.openxmlformats.org/officeDocument/2006/extended-properties" xmlns:vt="http://schemas.openxmlformats.org/officeDocument/2006/docPropsVTypes">
  <TotalTime>1751</TotalTime>
  <Words>2819</Words>
  <Application>Microsoft Office PowerPoint</Application>
  <PresentationFormat>Widescreen</PresentationFormat>
  <Paragraphs>654</Paragraphs>
  <Slides>14</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Aptos</vt:lpstr>
      <vt:lpstr>Arial</vt:lpstr>
      <vt:lpstr>Calibri</vt:lpstr>
      <vt:lpstr>Times</vt:lpstr>
      <vt:lpstr>Wingdings</vt:lpstr>
      <vt:lpstr>2022_CCO_Template</vt:lpstr>
      <vt:lpstr>INAVO120: OS From Phase III Study of 1L Inavolisib/PBO + Palbociclib + Fulvestrant in PIK3CA-Mutated, HR+/HER2-, Endocrine-Resistant Advanced Breast Cancer</vt:lpstr>
      <vt:lpstr>About These Slides</vt:lpstr>
      <vt:lpstr>INAVO120: Background</vt:lpstr>
      <vt:lpstr>INAVO120: Study Design</vt:lpstr>
      <vt:lpstr>INAVO120: Updated PFS</vt:lpstr>
      <vt:lpstr>INAVO120: Final OS</vt:lpstr>
      <vt:lpstr>INAVO120: OS by Subgroup</vt:lpstr>
      <vt:lpstr>INAVO120: OS by Subgroup (cont’d)</vt:lpstr>
      <vt:lpstr>INAVO120: Postprogression Therapy </vt:lpstr>
      <vt:lpstr>INAVO120: ORR, DoR, Time to First Subsequent Chemotherapy</vt:lpstr>
      <vt:lpstr>INAVO120: Safety</vt:lpstr>
      <vt:lpstr>INAVO120: Safety</vt:lpstr>
      <vt:lpstr>INAVO120: Investigators’ Conclusions</vt:lpstr>
      <vt:lpstr>Go Online for More CCO  Coverage of ASCO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INAVO120: OS From Phase III Study of 1L Inavolisib/PBO + Palbociclib + Fulvestrant in PIK3CA-Mutated, HR+/HER2-, Endocrine-Resistant Advanced Breast Cancer</dc:title>
  <dc:creator>Timothy Quill</dc:creator>
  <cp:lastModifiedBy>Natalia Kolenko</cp:lastModifiedBy>
  <cp:revision>22</cp:revision>
  <dcterms:created xsi:type="dcterms:W3CDTF">2024-05-30T12:33:52Z</dcterms:created>
  <dcterms:modified xsi:type="dcterms:W3CDTF">2025-06-04T20:50:31Z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0x010100FD2E305C77A6F44D88B6ED7370BEBDC4</vt:lpwstr>
  </property>
  <property fmtid="{D5CDD505-2E9C-101B-9397-08002B2CF9AE}" pid="3" name="MediaServiceImageTags">
    <vt:lpwstr/>
  </property>
</Properties>
</file>