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 id="2147483688" r:id="rId6"/>
  </p:sldMasterIdLst>
  <p:notesMasterIdLst>
    <p:notesMasterId r:id="rId45"/>
  </p:notesMasterIdLst>
  <p:sldIdLst>
    <p:sldId id="2147483495" r:id="rId7"/>
    <p:sldId id="2147483496" r:id="rId8"/>
    <p:sldId id="2147470264" r:id="rId9"/>
    <p:sldId id="2147483497" r:id="rId10"/>
    <p:sldId id="2147483498" r:id="rId11"/>
    <p:sldId id="2147483499" r:id="rId12"/>
    <p:sldId id="2147483500" r:id="rId13"/>
    <p:sldId id="2147483501" r:id="rId14"/>
    <p:sldId id="2147482619" r:id="rId15"/>
    <p:sldId id="2147482620" r:id="rId16"/>
    <p:sldId id="2147482623" r:id="rId17"/>
    <p:sldId id="2147482624" r:id="rId18"/>
    <p:sldId id="2147482626" r:id="rId19"/>
    <p:sldId id="2147483488" r:id="rId20"/>
    <p:sldId id="2147483486" r:id="rId21"/>
    <p:sldId id="2147483489" r:id="rId22"/>
    <p:sldId id="2147483475" r:id="rId23"/>
    <p:sldId id="2147483477" r:id="rId24"/>
    <p:sldId id="2147482606" r:id="rId25"/>
    <p:sldId id="2147483487" r:id="rId26"/>
    <p:sldId id="2147482608" r:id="rId27"/>
    <p:sldId id="2147482601" r:id="rId28"/>
    <p:sldId id="2147482609" r:id="rId29"/>
    <p:sldId id="2147482610" r:id="rId30"/>
    <p:sldId id="2147482602" r:id="rId31"/>
    <p:sldId id="2147482588" r:id="rId32"/>
    <p:sldId id="2147483494" r:id="rId33"/>
    <p:sldId id="2147483482" r:id="rId34"/>
    <p:sldId id="2147483490" r:id="rId35"/>
    <p:sldId id="2147483238" r:id="rId36"/>
    <p:sldId id="2147483485" r:id="rId37"/>
    <p:sldId id="2147483503" r:id="rId38"/>
    <p:sldId id="2076137150" r:id="rId39"/>
    <p:sldId id="2076137146" r:id="rId40"/>
    <p:sldId id="2076137084" r:id="rId41"/>
    <p:sldId id="2076137207" r:id="rId42"/>
    <p:sldId id="2147483491" r:id="rId43"/>
    <p:sldId id="2147483493"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uture SCLC_Leal" id="{DAF3FDC6-249B-4417-A327-7AA70A0CF7A9}">
          <p14:sldIdLst>
            <p14:sldId id="2147483495"/>
            <p14:sldId id="2147483496"/>
            <p14:sldId id="2147470264"/>
            <p14:sldId id="2147483497"/>
            <p14:sldId id="2147483498"/>
            <p14:sldId id="2147483499"/>
            <p14:sldId id="2147483500"/>
            <p14:sldId id="2147483501"/>
            <p14:sldId id="2147482619"/>
            <p14:sldId id="2147482620"/>
            <p14:sldId id="2147482623"/>
            <p14:sldId id="2147482624"/>
            <p14:sldId id="2147482626"/>
            <p14:sldId id="2147483488"/>
            <p14:sldId id="2147483486"/>
            <p14:sldId id="2147483489"/>
            <p14:sldId id="2147483475"/>
            <p14:sldId id="2147483477"/>
            <p14:sldId id="2147482606"/>
            <p14:sldId id="2147483487"/>
            <p14:sldId id="2147482608"/>
            <p14:sldId id="2147482601"/>
            <p14:sldId id="2147482609"/>
            <p14:sldId id="2147482610"/>
            <p14:sldId id="2147482602"/>
            <p14:sldId id="2147482588"/>
            <p14:sldId id="2147483494"/>
            <p14:sldId id="2147483482"/>
            <p14:sldId id="2147483490"/>
            <p14:sldId id="2147483238"/>
            <p14:sldId id="2147483485"/>
            <p14:sldId id="2147483503"/>
            <p14:sldId id="2076137150"/>
            <p14:sldId id="2076137146"/>
            <p14:sldId id="2076137084"/>
            <p14:sldId id="2076137207"/>
            <p14:sldId id="2147483491"/>
            <p14:sldId id="2147483493"/>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llison Weckerle" initials="AW [2]" lastIdx="45" clrIdx="6">
    <p:extLst>
      <p:ext uri="{19B8F6BF-5375-455C-9EA6-DF929625EA0E}">
        <p15:presenceInfo xmlns:p15="http://schemas.microsoft.com/office/powerpoint/2012/main" userId="Allison Weckerle" providerId="None"/>
      </p:ext>
    </p:extLst>
  </p:cmAuthor>
  <p:cmAuthor id="1" name="Sharif Morsalin" initials="SM" lastIdx="29" clrIdx="0">
    <p:extLst>
      <p:ext uri="{19B8F6BF-5375-455C-9EA6-DF929625EA0E}">
        <p15:presenceInfo xmlns:p15="http://schemas.microsoft.com/office/powerpoint/2012/main" userId="S::smorsalin@cealliance.com::f8db66a7-63db-4175-bbd5-08cb4e83d437" providerId="AD"/>
      </p:ext>
    </p:extLst>
  </p:cmAuthor>
  <p:cmAuthor id="8" name="LT Fowler" initials="LF" lastIdx="1" clrIdx="7">
    <p:extLst>
      <p:ext uri="{19B8F6BF-5375-455C-9EA6-DF929625EA0E}">
        <p15:presenceInfo xmlns:p15="http://schemas.microsoft.com/office/powerpoint/2012/main" userId="S::lfowler@practicingclinicians.com::bdc4c4d6-9ded-467c-b80c-330a0ea8ffe4" providerId="AD"/>
      </p:ext>
    </p:extLst>
  </p:cmAuthor>
  <p:cmAuthor id="2" name="Allison Weckerle" initials="AW" lastIdx="7" clrIdx="1">
    <p:extLst>
      <p:ext uri="{19B8F6BF-5375-455C-9EA6-DF929625EA0E}">
        <p15:presenceInfo xmlns:p15="http://schemas.microsoft.com/office/powerpoint/2012/main" userId="S::aweckerle@cealliance.com::2aecc5db-e215-47aa-9eb4-82d4e2a56303" providerId="AD"/>
      </p:ext>
    </p:extLst>
  </p:cmAuthor>
  <p:cmAuthor id="9" name="Jennifer Eimers" initials="JE" lastIdx="4" clrIdx="8">
    <p:extLst>
      <p:ext uri="{19B8F6BF-5375-455C-9EA6-DF929625EA0E}">
        <p15:presenceInfo xmlns:p15="http://schemas.microsoft.com/office/powerpoint/2012/main" userId="S::jeimers@clinicaloptions.com::e496f3f7-6a48-4339-9b0c-9f426a43f948" providerId="AD"/>
      </p:ext>
    </p:extLst>
  </p:cmAuthor>
  <p:cmAuthor id="3" name="Andrea Boecler" initials="AB" lastIdx="18" clrIdx="2">
    <p:extLst>
      <p:ext uri="{19B8F6BF-5375-455C-9EA6-DF929625EA0E}">
        <p15:presenceInfo xmlns:p15="http://schemas.microsoft.com/office/powerpoint/2012/main" userId="S::aboecler@clinicaloptions.com::28e82037-1239-4052-943b-ae184e0bc2af" providerId="AD"/>
      </p:ext>
    </p:extLst>
  </p:cmAuthor>
  <p:cmAuthor id="4" name="Kristen Rosenthal" initials="KR" lastIdx="49" clrIdx="3">
    <p:extLst>
      <p:ext uri="{19B8F6BF-5375-455C-9EA6-DF929625EA0E}">
        <p15:presenceInfo xmlns:p15="http://schemas.microsoft.com/office/powerpoint/2012/main" userId="S::krosenthal@clinicaloptions.com::67a58a6d-22ff-4b03-8f01-10ea3f44af52" providerId="AD"/>
      </p:ext>
    </p:extLst>
  </p:cmAuthor>
  <p:cmAuthor id="5" name="Marie Becker" initials="MB" lastIdx="67" clrIdx="4">
    <p:extLst>
      <p:ext uri="{19B8F6BF-5375-455C-9EA6-DF929625EA0E}">
        <p15:presenceInfo xmlns:p15="http://schemas.microsoft.com/office/powerpoint/2012/main" userId="d65aa0e91a5f4f86" providerId="Windows Live"/>
      </p:ext>
    </p:extLst>
  </p:cmAuthor>
  <p:cmAuthor id="6" name="Melanie Couton" initials="MC" lastIdx="6" clrIdx="5">
    <p:extLst>
      <p:ext uri="{19B8F6BF-5375-455C-9EA6-DF929625EA0E}">
        <p15:presenceInfo xmlns:p15="http://schemas.microsoft.com/office/powerpoint/2012/main" userId="ef8730672ba8664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3B"/>
    <a:srgbClr val="99A9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A019A3-EACE-4A6F-B49A-700F61EB0B73}" v="355" dt="2025-11-14T15:27:22.5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13" autoAdjust="0"/>
    <p:restoredTop sz="83212" autoAdjust="0"/>
  </p:normalViewPr>
  <p:slideViewPr>
    <p:cSldViewPr snapToGrid="0">
      <p:cViewPr varScale="1">
        <p:scale>
          <a:sx n="61" d="100"/>
          <a:sy n="61" d="100"/>
        </p:scale>
        <p:origin x="732"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commentAuthors" Target="commentAuthor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169380178754882E-2"/>
          <c:y val="3.556019347475288E-2"/>
          <c:w val="0.94583058562992128"/>
          <c:h val="0.87580176640909579"/>
        </c:manualLayout>
      </c:layout>
      <c:barChart>
        <c:barDir val="col"/>
        <c:grouping val="clustered"/>
        <c:varyColors val="0"/>
        <c:ser>
          <c:idx val="0"/>
          <c:order val="0"/>
          <c:tx>
            <c:strRef>
              <c:f>Sheet1!$B$1</c:f>
              <c:strCache>
                <c:ptCount val="1"/>
                <c:pt idx="0">
                  <c:v>0 to &lt;3 months (N=1330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Sheet1!$B$2:$B$6</c:f>
              <c:numCache>
                <c:formatCode>General</c:formatCode>
                <c:ptCount val="5"/>
                <c:pt idx="0">
                  <c:v>53</c:v>
                </c:pt>
                <c:pt idx="1">
                  <c:v>32</c:v>
                </c:pt>
                <c:pt idx="2">
                  <c:v>25</c:v>
                </c:pt>
                <c:pt idx="3">
                  <c:v>24</c:v>
                </c:pt>
                <c:pt idx="4">
                  <c:v>17</c:v>
                </c:pt>
              </c:numCache>
            </c:numRef>
          </c:val>
          <c:extLst>
            <c:ext xmlns:c16="http://schemas.microsoft.com/office/drawing/2014/chart" uri="{C3380CC4-5D6E-409C-BE32-E72D297353CC}">
              <c16:uniqueId val="{00000000-D2DA-4605-9024-221D1142E4B4}"/>
            </c:ext>
          </c:extLst>
        </c:ser>
        <c:ser>
          <c:idx val="1"/>
          <c:order val="1"/>
          <c:tx>
            <c:strRef>
              <c:f>Sheet1!$C$1</c:f>
              <c:strCache>
                <c:ptCount val="1"/>
                <c:pt idx="0">
                  <c:v>3to &lt;12months (n=78)</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Sheet1!$C$2:$C$6</c:f>
              <c:numCache>
                <c:formatCode>General</c:formatCode>
                <c:ptCount val="5"/>
                <c:pt idx="0">
                  <c:v>1</c:v>
                </c:pt>
                <c:pt idx="1">
                  <c:v>1</c:v>
                </c:pt>
                <c:pt idx="2">
                  <c:v>9</c:v>
                </c:pt>
                <c:pt idx="3">
                  <c:v>10</c:v>
                </c:pt>
                <c:pt idx="4">
                  <c:v>5</c:v>
                </c:pt>
              </c:numCache>
            </c:numRef>
          </c:val>
          <c:extLst>
            <c:ext xmlns:c16="http://schemas.microsoft.com/office/drawing/2014/chart" uri="{C3380CC4-5D6E-409C-BE32-E72D297353CC}">
              <c16:uniqueId val="{00000001-D2DA-4605-9024-221D1142E4B4}"/>
            </c:ext>
          </c:extLst>
        </c:ser>
        <c:ser>
          <c:idx val="2"/>
          <c:order val="2"/>
          <c:tx>
            <c:strRef>
              <c:f>Sheet1!$D$1</c:f>
              <c:strCache>
                <c:ptCount val="1"/>
                <c:pt idx="0">
                  <c:v>12 months (N=26)</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Sheet1!$D$2:$D$6</c:f>
              <c:numCache>
                <c:formatCode>General</c:formatCode>
                <c:ptCount val="5"/>
                <c:pt idx="0">
                  <c:v>0</c:v>
                </c:pt>
                <c:pt idx="1">
                  <c:v>4</c:v>
                </c:pt>
                <c:pt idx="2">
                  <c:v>8</c:v>
                </c:pt>
                <c:pt idx="3">
                  <c:v>4</c:v>
                </c:pt>
                <c:pt idx="4">
                  <c:v>4</c:v>
                </c:pt>
              </c:numCache>
            </c:numRef>
          </c:val>
          <c:extLst>
            <c:ext xmlns:c16="http://schemas.microsoft.com/office/drawing/2014/chart" uri="{C3380CC4-5D6E-409C-BE32-E72D297353CC}">
              <c16:uniqueId val="{00000002-D2DA-4605-9024-221D1142E4B4}"/>
            </c:ext>
          </c:extLst>
        </c:ser>
        <c:dLbls>
          <c:showLegendKey val="0"/>
          <c:showVal val="0"/>
          <c:showCatName val="0"/>
          <c:showSerName val="0"/>
          <c:showPercent val="0"/>
          <c:showBubbleSize val="0"/>
        </c:dLbls>
        <c:gapWidth val="76"/>
        <c:overlap val="-27"/>
        <c:axId val="898902720"/>
        <c:axId val="898899360"/>
      </c:barChart>
      <c:catAx>
        <c:axId val="898902720"/>
        <c:scaling>
          <c:orientation val="minMax"/>
        </c:scaling>
        <c:delete val="0"/>
        <c:axPos val="b"/>
        <c:numFmt formatCode="General" sourceLinked="1"/>
        <c:majorTickMark val="out"/>
        <c:minorTickMark val="none"/>
        <c:tickLblPos val="nextTo"/>
        <c:spPr>
          <a:noFill/>
          <a:ln w="2857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98899360"/>
        <c:crosses val="autoZero"/>
        <c:auto val="1"/>
        <c:lblAlgn val="ctr"/>
        <c:lblOffset val="100"/>
        <c:noMultiLvlLbl val="0"/>
      </c:catAx>
      <c:valAx>
        <c:axId val="898899360"/>
        <c:scaling>
          <c:orientation val="minMax"/>
          <c:max val="100"/>
        </c:scaling>
        <c:delete val="0"/>
        <c:axPos val="l"/>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crossAx val="898902720"/>
        <c:crosses val="autoZero"/>
        <c:crossBetween val="between"/>
        <c:majorUnit val="2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E9C8EB-497A-42C2-A496-914A8B7F7A60}" type="datetimeFigureOut">
              <a:rPr lang="en-US" smtClean="0"/>
              <a:t>11/14/2025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870719-C93C-4DBC-A1BC-41E1984F68B2}" type="slidenum">
              <a:rPr lang="en-US" smtClean="0"/>
              <a:t>‹#›</a:t>
            </a:fld>
            <a:endParaRPr lang="en-US"/>
          </a:p>
        </p:txBody>
      </p:sp>
    </p:spTree>
    <p:extLst>
      <p:ext uri="{BB962C8B-B14F-4D97-AF65-F5344CB8AC3E}">
        <p14:creationId xmlns:p14="http://schemas.microsoft.com/office/powerpoint/2010/main" val="1908557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0335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270D2-C90E-8C1F-EB08-D624B9A21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4BDF50-9E8C-AB7D-3E14-86CFC56F41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623376-3B9C-279A-5696-509C1C109F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D609E4-08B4-A307-1621-1F55A02293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7966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12488-6C85-0C9E-441A-2566B241A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01BBEE-6EA5-F731-C361-1B3B7280F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5F22EB-B627-B0C7-C047-E4F293AF8D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E71052-E74A-88FD-1808-1B4C14CC30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4994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F744F-D545-ECC0-CFB8-8A0DF578C0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629AE-F7E4-B2E0-6B18-60217C1BC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BC8935-C683-0194-0D2B-093922B18D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BA84BD-F5F7-0160-5FE1-3712B5764B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43814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5BF4A-90E1-BABF-E9A7-B4D3EA314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D9EDE-888E-0EC8-3EFB-AA32E90DF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AF8107-11CE-D6E5-662A-8BFA51FAC5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EFC50A-097B-37F7-E344-0713A797C6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1617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62B8B-962B-F637-E7C3-A1E5E7F5EE80}"/>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B436A4C3-F7ED-AE60-7342-C225722C37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577A2DE-C173-4395-83E9-B5734CC76E7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31" name="Rectangle 2">
            <a:extLst>
              <a:ext uri="{FF2B5EF4-FFF2-40B4-BE49-F238E27FC236}">
                <a16:creationId xmlns:a16="http://schemas.microsoft.com/office/drawing/2014/main" id="{34609B4B-EDB8-3C7D-E235-8202A5F3BD47}"/>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93D5DA29-66B9-F3EC-9630-79AC2A5DEC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This slide summarizes the target audience, goal, and learning objectives for this CME activity.</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577864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 </a:t>
            </a:r>
          </a:p>
          <a:p>
            <a:endParaRPr lang="en-US"/>
          </a:p>
        </p:txBody>
      </p:sp>
    </p:spTree>
    <p:extLst>
      <p:ext uri="{BB962C8B-B14F-4D97-AF65-F5344CB8AC3E}">
        <p14:creationId xmlns:p14="http://schemas.microsoft.com/office/powerpoint/2010/main" val="4010578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870719-C93C-4DBC-A1BC-41E1984F68B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003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E2C32-7D2F-134E-B4BA-197967A1D3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06FD8-0DFE-D279-D111-CF80E3DCFD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0DEEE9-09CA-4EF4-3B64-594086736DEF}"/>
              </a:ext>
            </a:extLst>
          </p:cNvPr>
          <p:cNvSpPr>
            <a:spLocks noGrp="1"/>
          </p:cNvSpPr>
          <p:nvPr>
            <p:ph type="body" idx="1"/>
          </p:nvPr>
        </p:nvSpPr>
        <p:spPr/>
        <p:txBody>
          <a:bodyPr/>
          <a:lstStyle/>
          <a:p>
            <a:pPr marL="0" indent="0">
              <a:buFontTx/>
              <a:buNone/>
            </a:pPr>
            <a:endParaRPr lang="en-US" i="1"/>
          </a:p>
        </p:txBody>
      </p:sp>
      <p:sp>
        <p:nvSpPr>
          <p:cNvPr id="4" name="Slide Number Placeholder 3">
            <a:extLst>
              <a:ext uri="{FF2B5EF4-FFF2-40B4-BE49-F238E27FC236}">
                <a16:creationId xmlns:a16="http://schemas.microsoft.com/office/drawing/2014/main" id="{35DEE5D8-FA21-FF51-6371-A98C27208FA2}"/>
              </a:ext>
            </a:extLst>
          </p:cNvPr>
          <p:cNvSpPr>
            <a:spLocks noGrp="1"/>
          </p:cNvSpPr>
          <p:nvPr>
            <p:ph type="sldNum" sz="quarter" idx="5"/>
          </p:nvPr>
        </p:nvSpPr>
        <p:spPr/>
        <p:txBody>
          <a:bodyPr/>
          <a:lstStyle/>
          <a:p>
            <a:fld id="{1B468ADB-F298-E64B-879F-921238B261CA}" type="slidenum">
              <a:rPr lang="en-US" smtClean="0"/>
              <a:t>27</a:t>
            </a:fld>
            <a:endParaRPr lang="en-US"/>
          </a:p>
        </p:txBody>
      </p:sp>
    </p:spTree>
    <p:extLst>
      <p:ext uri="{BB962C8B-B14F-4D97-AF65-F5344CB8AC3E}">
        <p14:creationId xmlns:p14="http://schemas.microsoft.com/office/powerpoint/2010/main" val="2556733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F19CA-EA9D-2A1E-9A37-7E2DCFB920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C24FAA-CDA6-03BF-9CC5-13390ECCAB0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B7532CB-3E0A-F623-F736-0A4C450BF05F}"/>
              </a:ext>
            </a:extLst>
          </p:cNvPr>
          <p:cNvSpPr>
            <a:spLocks noGrp="1"/>
          </p:cNvSpPr>
          <p:nvPr>
            <p:ph type="body" idx="1"/>
          </p:nvPr>
        </p:nvSpPr>
        <p:spPr/>
        <p:txBody>
          <a:bodyPr/>
          <a:lstStyle/>
          <a:p>
            <a:pPr marL="0" indent="0">
              <a:buFontTx/>
              <a:buNone/>
            </a:pPr>
            <a:endParaRPr lang="en-US"/>
          </a:p>
        </p:txBody>
      </p:sp>
      <p:sp>
        <p:nvSpPr>
          <p:cNvPr id="4" name="Slide Number Placeholder 3">
            <a:extLst>
              <a:ext uri="{FF2B5EF4-FFF2-40B4-BE49-F238E27FC236}">
                <a16:creationId xmlns:a16="http://schemas.microsoft.com/office/drawing/2014/main" id="{1E93740B-065D-A0C7-F1E9-B7BC99987139}"/>
              </a:ext>
            </a:extLst>
          </p:cNvPr>
          <p:cNvSpPr>
            <a:spLocks noGrp="1"/>
          </p:cNvSpPr>
          <p:nvPr>
            <p:ph type="sldNum" sz="quarter" idx="5"/>
          </p:nvPr>
        </p:nvSpPr>
        <p:spPr/>
        <p:txBody>
          <a:bodyPr/>
          <a:lstStyle/>
          <a:p>
            <a:fld id="{1B468ADB-F298-E64B-879F-921238B261CA}" type="slidenum">
              <a:rPr lang="en-US" smtClean="0"/>
              <a:t>28</a:t>
            </a:fld>
            <a:endParaRPr lang="en-US"/>
          </a:p>
        </p:txBody>
      </p:sp>
    </p:spTree>
    <p:extLst>
      <p:ext uri="{BB962C8B-B14F-4D97-AF65-F5344CB8AC3E}">
        <p14:creationId xmlns:p14="http://schemas.microsoft.com/office/powerpoint/2010/main" val="1764597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018C2-8D54-D58F-804D-0F8369D72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D1F945-C805-ACFF-B28C-52FE415D23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AFEEA-4180-7E3D-4BA9-CEEC154A03CE}"/>
              </a:ext>
            </a:extLst>
          </p:cNvPr>
          <p:cNvSpPr>
            <a:spLocks noGrp="1"/>
          </p:cNvSpPr>
          <p:nvPr>
            <p:ph type="body" idx="1"/>
          </p:nvPr>
        </p:nvSpPr>
        <p:spPr/>
        <p:txBody>
          <a:bodyPr/>
          <a:lstStyle/>
          <a:p>
            <a:endParaRPr lang="en-US" i="1"/>
          </a:p>
        </p:txBody>
      </p:sp>
      <p:sp>
        <p:nvSpPr>
          <p:cNvPr id="4" name="Slide Number Placeholder 3">
            <a:extLst>
              <a:ext uri="{FF2B5EF4-FFF2-40B4-BE49-F238E27FC236}">
                <a16:creationId xmlns:a16="http://schemas.microsoft.com/office/drawing/2014/main" id="{6A79F803-651C-6560-1162-3340EB254E3E}"/>
              </a:ext>
            </a:extLst>
          </p:cNvPr>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a:p>
        </p:txBody>
      </p:sp>
    </p:spTree>
    <p:extLst>
      <p:ext uri="{BB962C8B-B14F-4D97-AF65-F5344CB8AC3E}">
        <p14:creationId xmlns:p14="http://schemas.microsoft.com/office/powerpoint/2010/main" val="364443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CC80A-4E5C-2C35-3A08-DB134E2FBE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2D4BE6-0C62-2A6D-F2FB-701F5E5C043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24E0A1-F126-917E-66DD-4818850164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D36E037-02BD-CE72-83E6-49F5BA2A463D}"/>
              </a:ext>
            </a:extLst>
          </p:cNvPr>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a:p>
        </p:txBody>
      </p:sp>
    </p:spTree>
    <p:extLst>
      <p:ext uri="{BB962C8B-B14F-4D97-AF65-F5344CB8AC3E}">
        <p14:creationId xmlns:p14="http://schemas.microsoft.com/office/powerpoint/2010/main" val="1152937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a:p>
        </p:txBody>
      </p:sp>
    </p:spTree>
    <p:extLst>
      <p:ext uri="{BB962C8B-B14F-4D97-AF65-F5344CB8AC3E}">
        <p14:creationId xmlns:p14="http://schemas.microsoft.com/office/powerpoint/2010/main" val="3254759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a:p>
        </p:txBody>
      </p:sp>
    </p:spTree>
    <p:extLst>
      <p:ext uri="{BB962C8B-B14F-4D97-AF65-F5344CB8AC3E}">
        <p14:creationId xmlns:p14="http://schemas.microsoft.com/office/powerpoint/2010/main" val="1026219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6"/>
          <p:cNvSpPr>
            <a:spLocks noGrp="1" noRot="1" noChangeAspect="1" noTextEdit="1"/>
          </p:cNvSpPr>
          <p:nvPr>
            <p:ph type="sldImg"/>
          </p:nvPr>
        </p:nvSpPr>
        <p:spPr>
          <a:xfrm>
            <a:off x="360363" y="674688"/>
            <a:ext cx="5997575" cy="3375025"/>
          </a:xfrm>
          <a:ln/>
        </p:spPr>
        <p:txBody>
          <a:bodyPr/>
          <a:lstStyle/>
          <a:p>
            <a:endParaRPr lang="en-US"/>
          </a:p>
        </p:txBody>
      </p:sp>
      <p:sp>
        <p:nvSpPr>
          <p:cNvPr id="125955" name="Notes Placeholder 1"/>
          <p:cNvSpPr>
            <a:spLocks noGrp="1"/>
          </p:cNvSpPr>
          <p:nvPr>
            <p:ph type="body" idx="1"/>
          </p:nvPr>
        </p:nvSpPr>
        <p:spPr>
          <a:xfrm>
            <a:off x="748026" y="4287956"/>
            <a:ext cx="5443710" cy="412280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b="0">
              <a:latin typeface="Arial" panose="020B0604020202020204" pitchFamily="34" charset="0"/>
            </a:endParaRPr>
          </a:p>
        </p:txBody>
      </p:sp>
    </p:spTree>
    <p:extLst>
      <p:ext uri="{BB962C8B-B14F-4D97-AF65-F5344CB8AC3E}">
        <p14:creationId xmlns:p14="http://schemas.microsoft.com/office/powerpoint/2010/main" val="1878393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31825" y="1106488"/>
            <a:ext cx="5308600" cy="2987675"/>
          </a:xfrm>
        </p:spPr>
        <p:txBody>
          <a:bodyPr/>
          <a:lstStyle/>
          <a:p>
            <a:endParaRPr lang="en-US"/>
          </a:p>
        </p:txBody>
      </p:sp>
      <p:sp>
        <p:nvSpPr>
          <p:cNvPr id="3" name="Notes Placeholder 2"/>
          <p:cNvSpPr>
            <a:spLocks noGrp="1"/>
          </p:cNvSpPr>
          <p:nvPr>
            <p:ph type="body" idx="1"/>
          </p:nvPr>
        </p:nvSpPr>
        <p:spPr/>
        <p:txBody>
          <a:bodyPr/>
          <a:lstStyle/>
          <a:p>
            <a:endParaRPr lang="en-US" i="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71899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C6BF8-F56C-2ACE-1159-1721E24BE22A}"/>
            </a:ext>
          </a:extLst>
        </p:cNvPr>
        <p:cNvGrpSpPr/>
        <p:nvPr/>
      </p:nvGrpSpPr>
      <p:grpSpPr>
        <a:xfrm>
          <a:off x="0" y="0"/>
          <a:ext cx="0" cy="0"/>
          <a:chOff x="0" y="0"/>
          <a:chExt cx="0" cy="0"/>
        </a:xfrm>
      </p:grpSpPr>
      <p:sp>
        <p:nvSpPr>
          <p:cNvPr id="63490" name="Rectangle 7">
            <a:extLst>
              <a:ext uri="{FF2B5EF4-FFF2-40B4-BE49-F238E27FC236}">
                <a16:creationId xmlns:a16="http://schemas.microsoft.com/office/drawing/2014/main" id="{FF9D00F4-FD31-84B4-11D5-ED2834DBEB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A246F5EF-9FD6-42F4-0045-DF9A2FC0AC04}"/>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277F78D2-BFFF-C8CE-4CD4-6632CCE736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8252050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C15148-E6E1-3AF5-8DF4-AA3D1D469D4E}"/>
              </a:ext>
            </a:extLst>
          </p:cNvPr>
          <p:cNvPicPr>
            <a:picLocks noChangeAspect="1"/>
          </p:cNvPicPr>
          <p:nvPr userDrawn="1"/>
        </p:nvPicPr>
        <p:blipFill>
          <a:blip r:embed="rId2"/>
          <a:srcRect t="5015" b="24774"/>
          <a:stretch/>
        </p:blipFill>
        <p:spPr>
          <a:xfrm>
            <a:off x="6114257" y="3657601"/>
            <a:ext cx="6077743" cy="3200398"/>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972584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5859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83136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127883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9383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03653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7283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76232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037176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21045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775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92010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878314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descr="A close-up of a human lungs&#10;&#10;AI-generated content may be incorrect.">
            <a:extLst>
              <a:ext uri="{FF2B5EF4-FFF2-40B4-BE49-F238E27FC236}">
                <a16:creationId xmlns:a16="http://schemas.microsoft.com/office/drawing/2014/main" id="{CD1519E1-4978-28B3-635A-963DFEC74D53}"/>
              </a:ext>
            </a:extLst>
          </p:cNvPr>
          <p:cNvPicPr>
            <a:picLocks noChangeAspect="1"/>
          </p:cNvPicPr>
          <p:nvPr userDrawn="1"/>
        </p:nvPicPr>
        <p:blipFill>
          <a:blip r:embed="rId2"/>
          <a:srcRect t="5183" b="15803"/>
          <a:stretch>
            <a:fillRect/>
          </a:stretch>
        </p:blipFill>
        <p:spPr>
          <a:xfrm>
            <a:off x="6126480" y="3657600"/>
            <a:ext cx="6075680" cy="320039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107863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80638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34897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4236784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6176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481476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11348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94178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8688681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71513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2931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300421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5632704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8833354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02184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249974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3320982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82853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861536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29319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91600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9367957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788882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55059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53190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393702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258853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0435114"/>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89527"/>
      </p:ext>
    </p:extLst>
  </p:cSld>
  <p:clrMap bg1="dk2" tx1="lt1" bg2="dk1"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8.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0.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Layout" Target="../slideLayouts/slideLayout10.xml"/><Relationship Id="rId6" Type="http://schemas.openxmlformats.org/officeDocument/2006/relationships/image" Target="../media/image37.png"/><Relationship Id="rId11" Type="http://schemas.openxmlformats.org/officeDocument/2006/relationships/image" Target="../media/image42.svg"/><Relationship Id="rId5" Type="http://schemas.openxmlformats.org/officeDocument/2006/relationships/image" Target="../media/image36.sv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1358283" cy="2057400"/>
          </a:xfrm>
        </p:spPr>
        <p:txBody>
          <a:bodyPr>
            <a:normAutofit/>
          </a:bodyPr>
          <a:lstStyle/>
          <a:p>
            <a:r>
              <a:rPr lang="en-US" dirty="0"/>
              <a:t>Enhancing Outcomes in Limited-Stage Small-Cell Lung Cancer With Recent Therapeutic Advancements </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13243" y="6190936"/>
            <a:ext cx="5464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a:ln>
                  <a:noFill/>
                </a:ln>
                <a:solidFill>
                  <a:srgbClr val="181818"/>
                </a:solidFill>
                <a:effectLst/>
                <a:uLnTx/>
                <a:uFillTx/>
                <a:latin typeface="Calibri" panose="020F0502020204030204" pitchFamily="34" charset="0"/>
                <a:ea typeface="+mn-ea"/>
                <a:cs typeface="Calibri" panose="020F0502020204030204" pitchFamily="34" charset="0"/>
              </a:rPr>
              <a:t>Supported by educational grants from Boehringer Ingelheim Pharmaceuticals, Inc. and Jazz Pharmaceuticals, Inc.​</a:t>
            </a: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665779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56F4-8ADB-27C4-9A5F-210A3EF9F611}"/>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B15415F8-FA47-EFE9-096D-2A217DA53A2C}"/>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it-IT" altLang="en-US" b="1" kern="0">
                <a:solidFill>
                  <a:schemeClr val="accent3"/>
                </a:solidFill>
                <a:cs typeface="Calibri" panose="020F0502020204030204" pitchFamily="34" charset="0"/>
              </a:rPr>
              <a:t>Anne Chiang, MD, PhD, FASCO</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Associate Professor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Division of Thoracic Medical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Yale University School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Associate Yale Cancer Center Director, Clinical Initiatives</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New Haven, Connecticut</a:t>
            </a:r>
            <a:endParaRPr lang="en-US" sz="2400">
              <a:ea typeface="Times New Roman" panose="02020603050405020304" pitchFamily="18" charset="0"/>
              <a:cs typeface="Calibri" panose="020F0502020204030204" pitchFamily="34" charset="0"/>
            </a:endParaRPr>
          </a:p>
          <a:p>
            <a:pPr marL="0" indent="0">
              <a:spcBef>
                <a:spcPts val="0"/>
              </a:spcBef>
              <a:spcAft>
                <a:spcPts val="750"/>
              </a:spcAft>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it-IT" altLang="en-US" sz="2400" b="1" kern="0">
                <a:solidFill>
                  <a:schemeClr val="accent3"/>
                </a:solidFill>
                <a:cs typeface="Calibri" panose="020F0502020204030204" pitchFamily="34" charset="0"/>
              </a:rPr>
              <a:t>Anne Chiang, MD, PhD, FASCO</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Amgen, AstraZeneca, Boehringer Ingelheim, Daiichi Sankyo, Fosun, Genentech, Janssen, Jazz, Zai Lab; </a:t>
            </a:r>
            <a:r>
              <a:rPr lang="en-US" sz="2400" b="0" i="1">
                <a:solidFill>
                  <a:srgbClr val="181818"/>
                </a:solidFill>
                <a:effectLst/>
                <a:cs typeface="Calibri" panose="020F0502020204030204" pitchFamily="34" charset="0"/>
              </a:rPr>
              <a:t>researcher: </a:t>
            </a:r>
            <a:r>
              <a:rPr lang="en-US" sz="2400" b="0">
                <a:solidFill>
                  <a:srgbClr val="181818"/>
                </a:solidFill>
                <a:effectLst/>
                <a:cs typeface="Calibri" panose="020F0502020204030204" pitchFamily="34" charset="0"/>
              </a:rPr>
              <a:t>Amgen, AstraZeneca, Genentech, Zai Lab.</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68750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049F6-A4B9-3C33-BC24-D4C7E4997A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2A098B-83A9-3AB5-47B5-D25BD7E41ED5}"/>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950C1B39-B891-9D0A-E46A-D97350BE508E}"/>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sv-SE" altLang="en-US" b="1" kern="0">
                <a:solidFill>
                  <a:schemeClr val="accent3"/>
                </a:solidFill>
                <a:cs typeface="Calibri" panose="020F0502020204030204" pitchFamily="34" charset="0"/>
              </a:rPr>
              <a:t>Carl M. Gay, MD, PhD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Associate Professor</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Thoracic/Head &amp; Neck Medical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The University of Texas MD Anderson Cancer Center</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Houston, Texas</a:t>
            </a:r>
          </a:p>
          <a:p>
            <a:pPr marL="0" indent="0">
              <a:spcBef>
                <a:spcPts val="0"/>
              </a:spcBef>
              <a:spcAft>
                <a:spcPts val="0"/>
              </a:spcAft>
              <a:buFont typeface="Wingdings" panose="05000000000000000000" pitchFamily="2" charset="2"/>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sv-SE" altLang="en-US" sz="2400" b="1">
                <a:solidFill>
                  <a:schemeClr val="accent3"/>
                </a:solidFill>
                <a:cs typeface="Calibri" panose="020F0502020204030204" pitchFamily="34" charset="0"/>
              </a:rPr>
              <a:t>Carl M. Gay, MD, PhD</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Abdera, Amgen, AstraZeneca, </a:t>
            </a:r>
            <a:r>
              <a:rPr lang="en-US" sz="2400" b="0" err="1">
                <a:solidFill>
                  <a:srgbClr val="181818"/>
                </a:solidFill>
                <a:effectLst/>
                <a:cs typeface="Calibri" panose="020F0502020204030204" pitchFamily="34" charset="0"/>
              </a:rPr>
              <a:t>BeOne</a:t>
            </a:r>
            <a:r>
              <a:rPr lang="en-US" sz="2400" b="0">
                <a:solidFill>
                  <a:srgbClr val="181818"/>
                </a:solidFill>
                <a:effectLst/>
                <a:cs typeface="Calibri" panose="020F0502020204030204" pitchFamily="34" charset="0"/>
              </a:rPr>
              <a:t>, BioNTech, Boehringer Ingelheim, Daiichi Sankyo, Jazz, Merck, </a:t>
            </a:r>
            <a:r>
              <a:rPr lang="en-US" sz="2400" b="0" err="1">
                <a:solidFill>
                  <a:srgbClr val="181818"/>
                </a:solidFill>
                <a:effectLst/>
                <a:cs typeface="Calibri" panose="020F0502020204030204" pitchFamily="34" charset="0"/>
              </a:rPr>
              <a:t>OncoHost</a:t>
            </a:r>
            <a:r>
              <a:rPr lang="en-US" sz="2400" b="0">
                <a:solidFill>
                  <a:srgbClr val="181818"/>
                </a:solidFill>
                <a:effectLst/>
                <a:cs typeface="Calibri" panose="020F0502020204030204" pitchFamily="34" charset="0"/>
              </a:rPr>
              <a:t>, Roche/Genentech.</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3509996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99B73-CFA3-841C-5B5A-362BEE5929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83D91B-A65F-55EC-52C1-8539325E9CE7}"/>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7D8CF712-E0E8-2CD8-1AD9-D306B6548FB3}"/>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it-IT" altLang="en-US" b="1" kern="0">
                <a:solidFill>
                  <a:schemeClr val="accent3"/>
                </a:solidFill>
                <a:cs typeface="Calibri" panose="020F0502020204030204" pitchFamily="34" charset="0"/>
              </a:rPr>
              <a:t>Daniel Morgensztern, MD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Professor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Division of Medical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Washington University School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St Louis, Missouri</a:t>
            </a:r>
          </a:p>
          <a:p>
            <a:pPr marL="0" indent="0">
              <a:spcBef>
                <a:spcPts val="0"/>
              </a:spcBef>
              <a:spcAft>
                <a:spcPts val="0"/>
              </a:spcAft>
              <a:buFont typeface="Wingdings" panose="05000000000000000000" pitchFamily="2" charset="2"/>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it-IT" altLang="en-US" sz="2400" b="1">
                <a:solidFill>
                  <a:schemeClr val="accent3"/>
                </a:solidFill>
                <a:cs typeface="Calibri" panose="020F0502020204030204" pitchFamily="34" charset="0"/>
              </a:rPr>
              <a:t>Daniel Morgensztern, MD</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AbbVie, Bayer, Bristol Myers Squibb, Johnson &amp; Johnson/Janssen, Natera, </a:t>
            </a:r>
            <a:r>
              <a:rPr lang="en-US" sz="2400" b="0" err="1">
                <a:solidFill>
                  <a:srgbClr val="181818"/>
                </a:solidFill>
                <a:effectLst/>
                <a:cs typeface="Calibri" panose="020F0502020204030204" pitchFamily="34" charset="0"/>
              </a:rPr>
              <a:t>Tubulis</a:t>
            </a:r>
            <a:r>
              <a:rPr lang="en-US" sz="2400" b="0">
                <a:solidFill>
                  <a:srgbClr val="181818"/>
                </a:solidFill>
                <a:effectLst/>
                <a:cs typeface="Calibri" panose="020F0502020204030204" pitchFamily="34" charset="0"/>
              </a:rPr>
              <a:t>; researcher (paid to institution): AbbVie, AstraZeneca, Bristol Myers Squibb, Celgene, </a:t>
            </a:r>
            <a:r>
              <a:rPr lang="en-US" sz="2400" b="0" err="1">
                <a:solidFill>
                  <a:srgbClr val="181818"/>
                </a:solidFill>
                <a:effectLst/>
                <a:cs typeface="Calibri" panose="020F0502020204030204" pitchFamily="34" charset="0"/>
              </a:rPr>
              <a:t>EpicentRx</a:t>
            </a:r>
            <a:r>
              <a:rPr lang="en-US" sz="2400" b="0">
                <a:solidFill>
                  <a:srgbClr val="181818"/>
                </a:solidFill>
                <a:effectLst/>
                <a:cs typeface="Calibri" panose="020F0502020204030204" pitchFamily="34" charset="0"/>
              </a:rPr>
              <a:t>, Merck, Pfizer.</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214812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CB426-D427-D31B-B5D1-C884093E2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872336-6386-7830-3A87-13E98D302584}"/>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6CC45B7B-B687-84A6-BCED-A61BA660776A}"/>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en-US" altLang="en-US" b="1" kern="0">
                <a:solidFill>
                  <a:schemeClr val="accent3"/>
                </a:solidFill>
                <a:cs typeface="Calibri" panose="020F0502020204030204" pitchFamily="34" charset="0"/>
              </a:rPr>
              <a:t>Mark A. Socinski, MD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Executive Medical Director</a:t>
            </a:r>
          </a:p>
          <a:p>
            <a:pPr marL="0" indent="0">
              <a:spcBef>
                <a:spcPts val="0"/>
              </a:spcBef>
              <a:spcAft>
                <a:spcPts val="0"/>
              </a:spcAft>
              <a:buFont typeface="Wingdings" panose="05000000000000000000" pitchFamily="2" charset="2"/>
              <a:buNone/>
            </a:pPr>
            <a:r>
              <a:rPr lang="en-US" sz="2400" b="0" err="1">
                <a:effectLst/>
                <a:ea typeface="Times New Roman" panose="02020603050405020304" pitchFamily="18" charset="0"/>
                <a:cs typeface="Calibri" panose="020F0502020204030204" pitchFamily="34" charset="0"/>
              </a:rPr>
              <a:t>AdventHealth</a:t>
            </a:r>
            <a:r>
              <a:rPr lang="en-US" sz="2400" b="0">
                <a:effectLst/>
                <a:ea typeface="Times New Roman" panose="02020603050405020304" pitchFamily="18" charset="0"/>
                <a:cs typeface="Calibri" panose="020F0502020204030204" pitchFamily="34" charset="0"/>
              </a:rPr>
              <a:t> Cancer Institute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Orlando, Florida</a:t>
            </a:r>
          </a:p>
          <a:p>
            <a:pPr marL="0" indent="0">
              <a:spcBef>
                <a:spcPts val="0"/>
              </a:spcBef>
              <a:spcAft>
                <a:spcPts val="0"/>
              </a:spcAft>
              <a:buFont typeface="Wingdings" panose="05000000000000000000" pitchFamily="2" charset="2"/>
              <a:buNone/>
            </a:pPr>
            <a:endParaRPr lang="en-US" sz="2400">
              <a:ea typeface="Times New Roman" panose="02020603050405020304" pitchFamily="18" charset="0"/>
              <a:cs typeface="Calibri" panose="020F0502020204030204" pitchFamily="34" charset="0"/>
            </a:endParaRPr>
          </a:p>
          <a:p>
            <a:pPr marL="0" indent="0">
              <a:spcBef>
                <a:spcPts val="0"/>
              </a:spcBef>
              <a:spcAft>
                <a:spcPts val="750"/>
              </a:spcAft>
              <a:buNone/>
            </a:pPr>
            <a:r>
              <a:rPr lang="en-US" altLang="en-US" sz="2400" b="1" kern="0">
                <a:solidFill>
                  <a:schemeClr val="accent3"/>
                </a:solidFill>
                <a:cs typeface="Calibri" panose="020F0502020204030204" pitchFamily="34" charset="0"/>
              </a:rPr>
              <a:t>Mark A. Socinski, MD: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AstraZeneca, </a:t>
            </a:r>
            <a:r>
              <a:rPr lang="en-US" sz="2400" b="0" err="1">
                <a:solidFill>
                  <a:srgbClr val="181818"/>
                </a:solidFill>
                <a:effectLst/>
                <a:cs typeface="Calibri" panose="020F0502020204030204" pitchFamily="34" charset="0"/>
              </a:rPr>
              <a:t>BeiGene</a:t>
            </a:r>
            <a:r>
              <a:rPr lang="en-US" sz="2400" b="0">
                <a:solidFill>
                  <a:srgbClr val="181818"/>
                </a:solidFill>
                <a:effectLst/>
                <a:cs typeface="Calibri" panose="020F0502020204030204" pitchFamily="34" charset="0"/>
              </a:rPr>
              <a:t>, Bristol Myers Squibb, Genentech, Guardant, Janssen, Jazz, Merck, Spectrum, Summit; </a:t>
            </a:r>
            <a:r>
              <a:rPr lang="en-US" sz="2400" b="0" i="1">
                <a:solidFill>
                  <a:srgbClr val="181818"/>
                </a:solidFill>
                <a:effectLst/>
                <a:cs typeface="Calibri" panose="020F0502020204030204" pitchFamily="34" charset="0"/>
              </a:rPr>
              <a:t>researcher: </a:t>
            </a:r>
            <a:r>
              <a:rPr lang="en-US" sz="2400" b="0">
                <a:solidFill>
                  <a:srgbClr val="181818"/>
                </a:solidFill>
                <a:effectLst/>
                <a:cs typeface="Calibri" panose="020F0502020204030204" pitchFamily="34" charset="0"/>
              </a:rPr>
              <a:t>AstraZeneca, </a:t>
            </a:r>
            <a:r>
              <a:rPr lang="en-US" sz="2400" b="0" err="1">
                <a:solidFill>
                  <a:srgbClr val="181818"/>
                </a:solidFill>
                <a:effectLst/>
                <a:cs typeface="Calibri" panose="020F0502020204030204" pitchFamily="34" charset="0"/>
              </a:rPr>
              <a:t>BeiGene</a:t>
            </a:r>
            <a:r>
              <a:rPr lang="en-US" sz="2400" b="0">
                <a:solidFill>
                  <a:srgbClr val="181818"/>
                </a:solidFill>
                <a:effectLst/>
                <a:cs typeface="Calibri" panose="020F0502020204030204" pitchFamily="34" charset="0"/>
              </a:rPr>
              <a:t>, Enliven, Spectrum.</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2427299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C531B-C818-4F42-3386-5D72B107DA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B2FE44-2AC9-C5FC-CD95-E6A7FB603397}"/>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78CA429A-B9F8-A98E-D742-1E85D111C150}"/>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it-IT" altLang="en-US" b="1" kern="0">
                <a:solidFill>
                  <a:schemeClr val="accent3"/>
                </a:solidFill>
                <a:cs typeface="Calibri" panose="020F0502020204030204" pitchFamily="34" charset="0"/>
              </a:rPr>
              <a:t>Ticiana Leal, MD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Professor</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Department of Hematology &amp;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Director, Thoracic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Medical Director, Clinical Trials Office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Winship Cancer Institute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Emory University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Atlanta, Georgia</a:t>
            </a:r>
          </a:p>
          <a:p>
            <a:pPr marL="0" indent="0">
              <a:spcBef>
                <a:spcPts val="0"/>
              </a:spcBef>
              <a:spcAft>
                <a:spcPts val="0"/>
              </a:spcAft>
              <a:buFont typeface="Wingdings" panose="05000000000000000000" pitchFamily="2" charset="2"/>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it-IT" altLang="en-US" sz="2400" b="1" kern="0">
                <a:solidFill>
                  <a:schemeClr val="accent3"/>
                </a:solidFill>
                <a:cs typeface="Calibri" panose="020F0502020204030204" pitchFamily="34" charset="0"/>
              </a:rPr>
              <a:t>Ticiana Leal, MD</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AbbVie, Amgen, AstraZeneca, Boehringer Ingelheim, Catalyst, Genentech, Gilead, Jazz, Johnson &amp; Johnson, Merck, Molecular Partners, Naterra, </a:t>
            </a:r>
            <a:r>
              <a:rPr lang="en-US" sz="2400" b="0" err="1">
                <a:solidFill>
                  <a:srgbClr val="181818"/>
                </a:solidFill>
                <a:effectLst/>
                <a:cs typeface="Calibri" panose="020F0502020204030204" pitchFamily="34" charset="0"/>
              </a:rPr>
              <a:t>Novocure</a:t>
            </a:r>
            <a:r>
              <a:rPr lang="en-US" sz="2400" b="0">
                <a:solidFill>
                  <a:srgbClr val="181818"/>
                </a:solidFill>
                <a:effectLst/>
                <a:cs typeface="Calibri" panose="020F0502020204030204" pitchFamily="34" charset="0"/>
              </a:rPr>
              <a:t>, Pfizer, Regeneron, Roche, Sanofi, Summit, </a:t>
            </a:r>
            <a:r>
              <a:rPr lang="en-US" sz="2400" b="0" err="1">
                <a:solidFill>
                  <a:srgbClr val="181818"/>
                </a:solidFill>
                <a:effectLst/>
                <a:cs typeface="Calibri" panose="020F0502020204030204" pitchFamily="34" charset="0"/>
              </a:rPr>
              <a:t>Synthekine</a:t>
            </a:r>
            <a:r>
              <a:rPr lang="en-US" sz="2400" b="0">
                <a:solidFill>
                  <a:srgbClr val="181818"/>
                </a:solidFill>
                <a:effectLst/>
                <a:cs typeface="Calibri" panose="020F0502020204030204" pitchFamily="34" charset="0"/>
              </a:rPr>
              <a:t>.</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2071441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8D4EC-3042-9A5B-3035-3402D3364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C2E36-0682-4EE4-7E55-FB9BDBE49A06}"/>
              </a:ext>
            </a:extLst>
          </p:cNvPr>
          <p:cNvSpPr>
            <a:spLocks noGrp="1"/>
          </p:cNvSpPr>
          <p:nvPr>
            <p:ph type="title"/>
          </p:nvPr>
        </p:nvSpPr>
        <p:spPr/>
        <p:txBody>
          <a:bodyPr/>
          <a:lstStyle/>
          <a:p>
            <a:r>
              <a:rPr lang="en-US" sz="3600" b="1">
                <a:latin typeface="Calibri"/>
                <a:ea typeface="Calibri"/>
                <a:cs typeface="Calibri"/>
              </a:rPr>
              <a:t>Learning Objectives</a:t>
            </a:r>
            <a:endParaRPr lang="en-US"/>
          </a:p>
        </p:txBody>
      </p:sp>
      <p:sp>
        <p:nvSpPr>
          <p:cNvPr id="6" name="Content Placeholder 5">
            <a:extLst>
              <a:ext uri="{FF2B5EF4-FFF2-40B4-BE49-F238E27FC236}">
                <a16:creationId xmlns:a16="http://schemas.microsoft.com/office/drawing/2014/main" id="{8D4C0C71-D143-4D17-C0E1-17F52B48367C}"/>
              </a:ext>
            </a:extLst>
          </p:cNvPr>
          <p:cNvSpPr>
            <a:spLocks noGrp="1"/>
          </p:cNvSpPr>
          <p:nvPr>
            <p:ph idx="1"/>
          </p:nvPr>
        </p:nvSpPr>
        <p:spPr/>
        <p:txBody>
          <a:bodyPr/>
          <a:lstStyle/>
          <a:p>
            <a:pPr>
              <a:spcBef>
                <a:spcPct val="15000"/>
              </a:spcBef>
              <a:buClr>
                <a:schemeClr val="accent6"/>
              </a:buClr>
              <a:buNone/>
              <a:defRPr/>
            </a:pPr>
            <a:r>
              <a:rPr lang="en-US" sz="2600">
                <a:latin typeface="Calibri"/>
                <a:cs typeface="Calibri"/>
              </a:rPr>
              <a:t>At the conclusion of this activity, learners should be able to:</a:t>
            </a:r>
            <a:endParaRPr lang="en-US" sz="2600">
              <a:latin typeface="Calibri"/>
              <a:ea typeface="Calibri"/>
              <a:cs typeface="Calibri"/>
            </a:endParaRPr>
          </a:p>
          <a:p>
            <a:r>
              <a:rPr lang="en-US" sz="2400"/>
              <a:t>Align SCLC clinical practice with updated practice guidelines for the treatment of limited-stage and extensive-stage disease </a:t>
            </a:r>
          </a:p>
          <a:p>
            <a:r>
              <a:rPr lang="en-US" sz="2400"/>
              <a:t>Integrate newer treatment strategies for limited- and extensive-stage SCLC into clinical practice, using best practices and an individualized approach </a:t>
            </a:r>
          </a:p>
          <a:p>
            <a:r>
              <a:rPr lang="en-US" sz="2400"/>
              <a:t>Mitigate and manage adverse events associated with newer targeted agents for relapsed/refractory SCLC </a:t>
            </a:r>
          </a:p>
        </p:txBody>
      </p:sp>
    </p:spTree>
    <p:extLst>
      <p:ext uri="{BB962C8B-B14F-4D97-AF65-F5344CB8AC3E}">
        <p14:creationId xmlns:p14="http://schemas.microsoft.com/office/powerpoint/2010/main" val="289712836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1D146-053F-6F35-83A4-EC8485C52F9B}"/>
              </a:ext>
            </a:extLst>
          </p:cNvPr>
          <p:cNvSpPr>
            <a:spLocks noGrp="1"/>
          </p:cNvSpPr>
          <p:nvPr>
            <p:ph type="title"/>
          </p:nvPr>
        </p:nvSpPr>
        <p:spPr/>
        <p:txBody>
          <a:bodyPr/>
          <a:lstStyle/>
          <a:p>
            <a:r>
              <a:rPr lang="en-US"/>
              <a:t>Patient Case: Key Features of AE Management in SCLC</a:t>
            </a:r>
          </a:p>
        </p:txBody>
      </p:sp>
      <p:sp>
        <p:nvSpPr>
          <p:cNvPr id="3" name="Content Placeholder 2">
            <a:extLst>
              <a:ext uri="{FF2B5EF4-FFF2-40B4-BE49-F238E27FC236}">
                <a16:creationId xmlns:a16="http://schemas.microsoft.com/office/drawing/2014/main" id="{1B5ADEF7-A280-B5C5-59C3-3926CA455A8C}"/>
              </a:ext>
            </a:extLst>
          </p:cNvPr>
          <p:cNvSpPr>
            <a:spLocks noGrp="1"/>
          </p:cNvSpPr>
          <p:nvPr>
            <p:ph idx="1"/>
          </p:nvPr>
        </p:nvSpPr>
        <p:spPr>
          <a:xfrm>
            <a:off x="609759" y="1513047"/>
            <a:ext cx="10877529" cy="4650686"/>
          </a:xfrm>
        </p:spPr>
        <p:txBody>
          <a:bodyPr/>
          <a:lstStyle/>
          <a:p>
            <a:r>
              <a:rPr lang="en-US"/>
              <a:t>A 50-yr-old female former smoker was diagnosed with stage IIIB SCLC in December 2022 after experiencing persistent symptoms following an initial diagnosis of COVID-19 </a:t>
            </a:r>
          </a:p>
          <a:p>
            <a:r>
              <a:rPr lang="en-US"/>
              <a:t>PET/CT at diagnosis (December 2022):</a:t>
            </a:r>
          </a:p>
          <a:p>
            <a:endParaRPr lang="en-US"/>
          </a:p>
        </p:txBody>
      </p:sp>
      <p:pic>
        <p:nvPicPr>
          <p:cNvPr id="4" name="Picture 3">
            <a:extLst>
              <a:ext uri="{FF2B5EF4-FFF2-40B4-BE49-F238E27FC236}">
                <a16:creationId xmlns:a16="http://schemas.microsoft.com/office/drawing/2014/main" id="{61F0FCE9-56B8-7475-8465-BD1B8F413D97}"/>
              </a:ext>
            </a:extLst>
          </p:cNvPr>
          <p:cNvPicPr>
            <a:picLocks noChangeAspect="1"/>
          </p:cNvPicPr>
          <p:nvPr/>
        </p:nvPicPr>
        <p:blipFill>
          <a:blip r:embed="rId2"/>
          <a:stretch>
            <a:fillRect/>
          </a:stretch>
        </p:blipFill>
        <p:spPr>
          <a:xfrm>
            <a:off x="191520" y="3622964"/>
            <a:ext cx="3733544" cy="2133600"/>
          </a:xfrm>
          <a:prstGeom prst="rect">
            <a:avLst/>
          </a:prstGeom>
        </p:spPr>
      </p:pic>
      <p:pic>
        <p:nvPicPr>
          <p:cNvPr id="5" name="Picture 4">
            <a:extLst>
              <a:ext uri="{FF2B5EF4-FFF2-40B4-BE49-F238E27FC236}">
                <a16:creationId xmlns:a16="http://schemas.microsoft.com/office/drawing/2014/main" id="{1FB80E21-8666-DB7E-C284-F0B621770A5C}"/>
              </a:ext>
            </a:extLst>
          </p:cNvPr>
          <p:cNvPicPr>
            <a:picLocks noChangeAspect="1"/>
          </p:cNvPicPr>
          <p:nvPr/>
        </p:nvPicPr>
        <p:blipFill>
          <a:blip r:embed="rId3"/>
          <a:stretch>
            <a:fillRect/>
          </a:stretch>
        </p:blipFill>
        <p:spPr>
          <a:xfrm>
            <a:off x="3991807" y="3622964"/>
            <a:ext cx="4013200" cy="2133600"/>
          </a:xfrm>
          <a:prstGeom prst="rect">
            <a:avLst/>
          </a:prstGeom>
        </p:spPr>
      </p:pic>
      <p:pic>
        <p:nvPicPr>
          <p:cNvPr id="6" name="Picture 5">
            <a:extLst>
              <a:ext uri="{FF2B5EF4-FFF2-40B4-BE49-F238E27FC236}">
                <a16:creationId xmlns:a16="http://schemas.microsoft.com/office/drawing/2014/main" id="{616ABF69-5F3C-8833-C621-2C5D85849D70}"/>
              </a:ext>
            </a:extLst>
          </p:cNvPr>
          <p:cNvPicPr>
            <a:picLocks noChangeAspect="1"/>
          </p:cNvPicPr>
          <p:nvPr/>
        </p:nvPicPr>
        <p:blipFill>
          <a:blip r:embed="rId4"/>
          <a:stretch>
            <a:fillRect/>
          </a:stretch>
        </p:blipFill>
        <p:spPr>
          <a:xfrm>
            <a:off x="8052954" y="3622964"/>
            <a:ext cx="4000500" cy="2133600"/>
          </a:xfrm>
          <a:prstGeom prst="rect">
            <a:avLst/>
          </a:prstGeom>
        </p:spPr>
      </p:pic>
      <p:sp>
        <p:nvSpPr>
          <p:cNvPr id="8" name="Text Box 11">
            <a:extLst>
              <a:ext uri="{FF2B5EF4-FFF2-40B4-BE49-F238E27FC236}">
                <a16:creationId xmlns:a16="http://schemas.microsoft.com/office/drawing/2014/main" id="{3CF6C66B-103A-1117-DEB7-E543B4800D29}"/>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mn-cs"/>
              </a:rPr>
              <a:t>Images provided courtesy of Dr Leal.</a:t>
            </a:r>
          </a:p>
        </p:txBody>
      </p:sp>
    </p:spTree>
    <p:extLst>
      <p:ext uri="{BB962C8B-B14F-4D97-AF65-F5344CB8AC3E}">
        <p14:creationId xmlns:p14="http://schemas.microsoft.com/office/powerpoint/2010/main" val="3992607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4F598-757E-3590-DF2F-359024E9A76C}"/>
              </a:ext>
            </a:extLst>
          </p:cNvPr>
          <p:cNvSpPr>
            <a:spLocks noGrp="1"/>
          </p:cNvSpPr>
          <p:nvPr>
            <p:ph type="title"/>
          </p:nvPr>
        </p:nvSpPr>
        <p:spPr/>
        <p:txBody>
          <a:bodyPr/>
          <a:lstStyle/>
          <a:p>
            <a:r>
              <a:rPr lang="en-US"/>
              <a:t>Patient Case: Initial Clinical Course </a:t>
            </a:r>
          </a:p>
        </p:txBody>
      </p:sp>
      <p:sp>
        <p:nvSpPr>
          <p:cNvPr id="3" name="Content Placeholder 2">
            <a:extLst>
              <a:ext uri="{FF2B5EF4-FFF2-40B4-BE49-F238E27FC236}">
                <a16:creationId xmlns:a16="http://schemas.microsoft.com/office/drawing/2014/main" id="{AA071B37-8B28-3734-ADF3-6291A2FEE118}"/>
              </a:ext>
            </a:extLst>
          </p:cNvPr>
          <p:cNvSpPr>
            <a:spLocks noGrp="1"/>
          </p:cNvSpPr>
          <p:nvPr>
            <p:ph idx="1"/>
          </p:nvPr>
        </p:nvSpPr>
        <p:spPr/>
        <p:txBody>
          <a:bodyPr>
            <a:normAutofit/>
          </a:bodyPr>
          <a:lstStyle/>
          <a:p>
            <a:r>
              <a:rPr lang="en-US"/>
              <a:t>She underwent chemoradiation with cisplatin/etoposide but did not tolerate cisplatin due to worsening fatigue, neutropenia, and nausea/vomiting</a:t>
            </a:r>
          </a:p>
          <a:p>
            <a:pPr lvl="1"/>
            <a:r>
              <a:rPr lang="en-US"/>
              <a:t>Completed chemotherapy with carboplatin in February 2023</a:t>
            </a:r>
          </a:p>
          <a:p>
            <a:r>
              <a:rPr lang="en-US"/>
              <a:t>Posttreatment PET/CT notable for a partial response, with decreased residual activity in all treated sites of disease in June 2023</a:t>
            </a:r>
          </a:p>
          <a:p>
            <a:r>
              <a:rPr lang="en-US"/>
              <a:t>Follow-up PET/CT in October 2023 showed progression with new sites of disease in the right supraclavicular lymph node, a right flank soft tissue mass, and stable right paratracheal, subcarinal, and right perihilar masses</a:t>
            </a:r>
          </a:p>
          <a:p>
            <a:endParaRPr lang="en-US"/>
          </a:p>
        </p:txBody>
      </p:sp>
    </p:spTree>
    <p:extLst>
      <p:ext uri="{BB962C8B-B14F-4D97-AF65-F5344CB8AC3E}">
        <p14:creationId xmlns:p14="http://schemas.microsoft.com/office/powerpoint/2010/main" val="3738495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57900-B81D-3A9A-567D-74086C6B1E44}"/>
              </a:ext>
            </a:extLst>
          </p:cNvPr>
          <p:cNvSpPr>
            <a:spLocks noGrp="1"/>
          </p:cNvSpPr>
          <p:nvPr>
            <p:ph type="title"/>
          </p:nvPr>
        </p:nvSpPr>
        <p:spPr/>
        <p:txBody>
          <a:bodyPr/>
          <a:lstStyle/>
          <a:p>
            <a:r>
              <a:rPr lang="en-US"/>
              <a:t>Patient Case: Second-line Therapy Selection</a:t>
            </a:r>
          </a:p>
        </p:txBody>
      </p:sp>
      <p:sp>
        <p:nvSpPr>
          <p:cNvPr id="3" name="Content Placeholder 2">
            <a:extLst>
              <a:ext uri="{FF2B5EF4-FFF2-40B4-BE49-F238E27FC236}">
                <a16:creationId xmlns:a16="http://schemas.microsoft.com/office/drawing/2014/main" id="{35DB1198-9BCF-D0E2-DDE7-B6F1D14D6C23}"/>
              </a:ext>
            </a:extLst>
          </p:cNvPr>
          <p:cNvSpPr>
            <a:spLocks noGrp="1"/>
          </p:cNvSpPr>
          <p:nvPr>
            <p:ph idx="1"/>
          </p:nvPr>
        </p:nvSpPr>
        <p:spPr/>
        <p:txBody>
          <a:bodyPr>
            <a:normAutofit/>
          </a:bodyPr>
          <a:lstStyle/>
          <a:p>
            <a:r>
              <a:rPr lang="en-US"/>
              <a:t>Main symptoms included decreased appetite, weight loss, weakness, shortness of breath, and cough </a:t>
            </a:r>
          </a:p>
          <a:p>
            <a:r>
              <a:rPr lang="en-US"/>
              <a:t>After an informed decision-making discussion, the patient and her family elected to proceed with tarlatamab </a:t>
            </a:r>
          </a:p>
          <a:p>
            <a:r>
              <a:rPr lang="en-US"/>
              <a:t>Given her high symptom burden, high disease burden, and ECOG PS 2, inpatient tarlatamab administration with 24-hr monitoring was recommended</a:t>
            </a:r>
          </a:p>
        </p:txBody>
      </p:sp>
    </p:spTree>
    <p:extLst>
      <p:ext uri="{BB962C8B-B14F-4D97-AF65-F5344CB8AC3E}">
        <p14:creationId xmlns:p14="http://schemas.microsoft.com/office/powerpoint/2010/main" val="3867476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A9BDA-9988-A3FF-2ACC-716BEF06A88A}"/>
              </a:ext>
            </a:extLst>
          </p:cNvPr>
          <p:cNvSpPr>
            <a:spLocks noGrp="1"/>
          </p:cNvSpPr>
          <p:nvPr>
            <p:ph type="title"/>
          </p:nvPr>
        </p:nvSpPr>
        <p:spPr/>
        <p:txBody>
          <a:bodyPr/>
          <a:lstStyle/>
          <a:p>
            <a:r>
              <a:rPr lang="en-US"/>
              <a:t>Patient Case: Inpatient Monitoring of CRS and ICANS With Tarlatamab</a:t>
            </a:r>
          </a:p>
        </p:txBody>
      </p:sp>
      <p:sp>
        <p:nvSpPr>
          <p:cNvPr id="3" name="Content Placeholder 2">
            <a:extLst>
              <a:ext uri="{FF2B5EF4-FFF2-40B4-BE49-F238E27FC236}">
                <a16:creationId xmlns:a16="http://schemas.microsoft.com/office/drawing/2014/main" id="{0FA04CC1-89FC-4694-01A5-02C5E53F2BEE}"/>
              </a:ext>
            </a:extLst>
          </p:cNvPr>
          <p:cNvSpPr>
            <a:spLocks noGrp="1"/>
          </p:cNvSpPr>
          <p:nvPr>
            <p:ph idx="1"/>
          </p:nvPr>
        </p:nvSpPr>
        <p:spPr/>
        <p:txBody>
          <a:bodyPr/>
          <a:lstStyle/>
          <a:p>
            <a:r>
              <a:rPr lang="en-US"/>
              <a:t>Following C1D1 tarlatamab 1 mg, overnight, she developed:</a:t>
            </a:r>
          </a:p>
          <a:p>
            <a:pPr lvl="1"/>
            <a:r>
              <a:rPr lang="en-US"/>
              <a:t>Grade 1 CRS: fever with sinus tachycardia (HR: 130 beats/min), managed with acetaminophen and a 500-mL bolus NS with improvement </a:t>
            </a:r>
          </a:p>
          <a:p>
            <a:pPr lvl="1"/>
            <a:r>
              <a:rPr lang="en-US"/>
              <a:t>Grade 2 ICANS with an ICE score of 4/10 (previously 10/10), given dexamethasone 10 mg every 6 </a:t>
            </a:r>
            <a:r>
              <a:rPr lang="en-US" err="1"/>
              <a:t>hr</a:t>
            </a:r>
            <a:r>
              <a:rPr lang="en-US"/>
              <a:t> per protocol </a:t>
            </a:r>
          </a:p>
          <a:p>
            <a:pPr lvl="1"/>
            <a:r>
              <a:rPr lang="en-US"/>
              <a:t>ICE score improved to 9/10 the following morning, but she experienced 1 additional episode of fever and tachycardia, managed with acetaminophen, dexamethasone, and IV fluids</a:t>
            </a:r>
          </a:p>
          <a:p>
            <a:r>
              <a:rPr lang="en-US"/>
              <a:t>She was discharged within 48 </a:t>
            </a:r>
            <a:r>
              <a:rPr lang="en-US" err="1"/>
              <a:t>hr</a:t>
            </a:r>
            <a:r>
              <a:rPr lang="en-US"/>
              <a:t>, feeling improved and without fever, with her caregiver</a:t>
            </a:r>
          </a:p>
          <a:p>
            <a:endParaRPr lang="en-US"/>
          </a:p>
        </p:txBody>
      </p:sp>
    </p:spTree>
    <p:extLst>
      <p:ext uri="{BB962C8B-B14F-4D97-AF65-F5344CB8AC3E}">
        <p14:creationId xmlns:p14="http://schemas.microsoft.com/office/powerpoint/2010/main" val="2919250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F1CF7-1B9D-1E52-DF71-F5963F49C273}"/>
              </a:ext>
            </a:extLst>
          </p:cNvPr>
          <p:cNvSpPr>
            <a:spLocks noGrp="1"/>
          </p:cNvSpPr>
          <p:nvPr>
            <p:ph type="title"/>
          </p:nvPr>
        </p:nvSpPr>
        <p:spPr/>
        <p:txBody>
          <a:bodyPr/>
          <a:lstStyle/>
          <a:p>
            <a:r>
              <a:rPr lang="en-US"/>
              <a:t>Patient Case: Step-Up Dosing With Tarlatamab</a:t>
            </a:r>
          </a:p>
        </p:txBody>
      </p:sp>
      <p:sp>
        <p:nvSpPr>
          <p:cNvPr id="3" name="Content Placeholder 2">
            <a:extLst>
              <a:ext uri="{FF2B5EF4-FFF2-40B4-BE49-F238E27FC236}">
                <a16:creationId xmlns:a16="http://schemas.microsoft.com/office/drawing/2014/main" id="{2A840097-2DC0-0E53-D75B-DF03A0C447D6}"/>
              </a:ext>
            </a:extLst>
          </p:cNvPr>
          <p:cNvSpPr>
            <a:spLocks noGrp="1"/>
          </p:cNvSpPr>
          <p:nvPr>
            <p:ph idx="1"/>
          </p:nvPr>
        </p:nvSpPr>
        <p:spPr/>
        <p:txBody>
          <a:bodyPr/>
          <a:lstStyle/>
          <a:p>
            <a:r>
              <a:rPr lang="en-US"/>
              <a:t>The patient returned for C1D8 10 mg tarlatamab</a:t>
            </a:r>
          </a:p>
          <a:p>
            <a:pPr lvl="1"/>
            <a:r>
              <a:rPr lang="en-US"/>
              <a:t>Overnight she developed grade 1 CRS with fever and was treated with acetaminophen and dexamethasone with improvement</a:t>
            </a:r>
          </a:p>
          <a:p>
            <a:pPr lvl="1"/>
            <a:r>
              <a:rPr lang="en-US"/>
              <a:t>At midnight she had grade 1 ICANS with an ICE score of 9/10 that was normal (10/10) the following morning</a:t>
            </a:r>
          </a:p>
          <a:p>
            <a:r>
              <a:rPr lang="en-US"/>
              <a:t>She was discharged home within 24 </a:t>
            </a:r>
            <a:r>
              <a:rPr lang="en-US" err="1"/>
              <a:t>hr</a:t>
            </a:r>
            <a:r>
              <a:rPr lang="en-US"/>
              <a:t>, feeling improved and without fever</a:t>
            </a:r>
          </a:p>
          <a:p>
            <a:endParaRPr lang="en-US"/>
          </a:p>
        </p:txBody>
      </p:sp>
    </p:spTree>
    <p:extLst>
      <p:ext uri="{BB962C8B-B14F-4D97-AF65-F5344CB8AC3E}">
        <p14:creationId xmlns:p14="http://schemas.microsoft.com/office/powerpoint/2010/main" val="3596178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9D258-A14D-2539-1596-8EE2C95F7E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B58134-1856-4255-E283-A1D3203E40F2}"/>
              </a:ext>
            </a:extLst>
          </p:cNvPr>
          <p:cNvSpPr>
            <a:spLocks noGrp="1"/>
          </p:cNvSpPr>
          <p:nvPr>
            <p:ph type="title"/>
          </p:nvPr>
        </p:nvSpPr>
        <p:spPr/>
        <p:txBody>
          <a:bodyPr/>
          <a:lstStyle/>
          <a:p>
            <a:r>
              <a:rPr lang="en-US"/>
              <a:t>Patient Case: Outpatient Monitoring of CRS and ICANS</a:t>
            </a:r>
          </a:p>
        </p:txBody>
      </p:sp>
      <p:sp>
        <p:nvSpPr>
          <p:cNvPr id="3" name="Content Placeholder 2">
            <a:extLst>
              <a:ext uri="{FF2B5EF4-FFF2-40B4-BE49-F238E27FC236}">
                <a16:creationId xmlns:a16="http://schemas.microsoft.com/office/drawing/2014/main" id="{AD3CE95D-AFBE-7BB0-7480-D330CE172D45}"/>
              </a:ext>
            </a:extLst>
          </p:cNvPr>
          <p:cNvSpPr>
            <a:spLocks noGrp="1"/>
          </p:cNvSpPr>
          <p:nvPr>
            <p:ph idx="1"/>
          </p:nvPr>
        </p:nvSpPr>
        <p:spPr>
          <a:xfrm>
            <a:off x="604675" y="1513047"/>
            <a:ext cx="11065709" cy="4650686"/>
          </a:xfrm>
        </p:spPr>
        <p:txBody>
          <a:bodyPr/>
          <a:lstStyle/>
          <a:p>
            <a:r>
              <a:rPr lang="en-US"/>
              <a:t>For C1D15 tarlatamab 10 mg, she was monitored in the outpatient urgent care setting with 6-hr monitoring </a:t>
            </a:r>
          </a:p>
          <a:p>
            <a:r>
              <a:rPr lang="en-US"/>
              <a:t>She reported a decrease in size of visible masses in her right leg, left neck, and right lower ribs, and a reduction in cough and shortness of breath with exertion since starting this therapy  </a:t>
            </a:r>
          </a:p>
          <a:p>
            <a:r>
              <a:rPr lang="en-US"/>
              <a:t>She did well and was discharged with her caregiver after 6-hr monitoring</a:t>
            </a:r>
          </a:p>
          <a:p>
            <a:r>
              <a:rPr lang="en-US"/>
              <a:t>Follow-up</a:t>
            </a:r>
          </a:p>
          <a:p>
            <a:pPr lvl="1"/>
            <a:r>
              <a:rPr lang="en-US"/>
              <a:t>After 2 cycles of tarlatamab, she demonstrated significant clinical benefit</a:t>
            </a:r>
          </a:p>
          <a:p>
            <a:pPr lvl="1"/>
            <a:r>
              <a:rPr lang="en-US"/>
              <a:t>CT scans showed a significant improvement in her disease</a:t>
            </a:r>
          </a:p>
          <a:p>
            <a:endParaRPr lang="en-US"/>
          </a:p>
        </p:txBody>
      </p:sp>
    </p:spTree>
    <p:extLst>
      <p:ext uri="{BB962C8B-B14F-4D97-AF65-F5344CB8AC3E}">
        <p14:creationId xmlns:p14="http://schemas.microsoft.com/office/powerpoint/2010/main" val="195483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8519C-70CA-4BCE-4815-5CCC544D9B76}"/>
              </a:ext>
            </a:extLst>
          </p:cNvPr>
          <p:cNvSpPr>
            <a:spLocks noGrp="1"/>
          </p:cNvSpPr>
          <p:nvPr>
            <p:ph type="title"/>
          </p:nvPr>
        </p:nvSpPr>
        <p:spPr/>
        <p:txBody>
          <a:bodyPr/>
          <a:lstStyle/>
          <a:p>
            <a:r>
              <a:rPr lang="en-GB">
                <a:cs typeface="Arial" panose="020B0604020202020204" pitchFamily="34" charset="0"/>
              </a:rPr>
              <a:t>DeLLphi-301: Safety of Tarlatamab in Patients With Previously Treated SCLC</a:t>
            </a:r>
            <a:endParaRPr lang="en-US"/>
          </a:p>
        </p:txBody>
      </p:sp>
      <p:sp>
        <p:nvSpPr>
          <p:cNvPr id="25" name="Content Placeholder 24">
            <a:extLst>
              <a:ext uri="{FF2B5EF4-FFF2-40B4-BE49-F238E27FC236}">
                <a16:creationId xmlns:a16="http://schemas.microsoft.com/office/drawing/2014/main" id="{FF318205-52A7-F0ED-4D1D-06736CC6485A}"/>
              </a:ext>
            </a:extLst>
          </p:cNvPr>
          <p:cNvSpPr>
            <a:spLocks noGrp="1"/>
          </p:cNvSpPr>
          <p:nvPr>
            <p:ph idx="1"/>
          </p:nvPr>
        </p:nvSpPr>
        <p:spPr/>
        <p:txBody>
          <a:bodyPr/>
          <a:lstStyle/>
          <a:p>
            <a:r>
              <a:rPr lang="en-US" sz="2400"/>
              <a:t>Open-label phase II study in patients with ES-SCLC and 1 previous line of platinum-based CT and ≥1 other line of </a:t>
            </a:r>
            <a:r>
              <a:rPr lang="en-US" sz="2400" err="1"/>
              <a:t>tx</a:t>
            </a:r>
            <a:r>
              <a:rPr lang="en-US" sz="2400"/>
              <a:t>; median lines of </a:t>
            </a:r>
            <a:r>
              <a:rPr lang="en-US" sz="2400" err="1"/>
              <a:t>tx</a:t>
            </a:r>
            <a:r>
              <a:rPr lang="en-US" sz="2400"/>
              <a:t>: 2 (range: 1-8)</a:t>
            </a:r>
          </a:p>
          <a:p>
            <a:endParaRPr lang="en-US" sz="2400"/>
          </a:p>
        </p:txBody>
      </p:sp>
      <p:sp>
        <p:nvSpPr>
          <p:cNvPr id="19" name="Content Placeholder 2">
            <a:extLst>
              <a:ext uri="{FF2B5EF4-FFF2-40B4-BE49-F238E27FC236}">
                <a16:creationId xmlns:a16="http://schemas.microsoft.com/office/drawing/2014/main" id="{F68FC42D-81A7-9D93-42F1-229D37B13016}"/>
              </a:ext>
            </a:extLst>
          </p:cNvPr>
          <p:cNvSpPr txBox="1">
            <a:spLocks/>
          </p:cNvSpPr>
          <p:nvPr/>
        </p:nvSpPr>
        <p:spPr bwMode="auto">
          <a:xfrm>
            <a:off x="601820" y="5701118"/>
            <a:ext cx="1090438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400"/>
              </a:spcBef>
              <a:spcAft>
                <a:spcPts val="40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a:ea typeface="+mn-ea"/>
                <a:cs typeface="Arial" panose="020B0604020202020204" pitchFamily="34" charset="0"/>
              </a:rPr>
              <a:t>TRAEs led to dose interruption in 16% and discontinuation in 4% of patients</a:t>
            </a:r>
          </a:p>
          <a:p>
            <a:pPr marL="342900" marR="0" lvl="0" indent="-342900" algn="l" defTabSz="914400" rtl="0" eaLnBrk="1" fontAlgn="base" latinLnBrk="0" hangingPunct="1">
              <a:lnSpc>
                <a:spcPct val="90000"/>
              </a:lnSpc>
              <a:spcBef>
                <a:spcPts val="400"/>
              </a:spcBef>
              <a:spcAft>
                <a:spcPts val="40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a:ea typeface="+mn-ea"/>
                <a:cs typeface="Arial" panose="020B0604020202020204" pitchFamily="34" charset="0"/>
              </a:rPr>
              <a:t>Tarlatamab demonstrated long-term tolerability, with no new safety concerns</a:t>
            </a:r>
          </a:p>
          <a:p>
            <a:pPr marL="342900" marR="0" lvl="0" indent="-342900" algn="l" defTabSz="914400" rtl="0" eaLnBrk="1" fontAlgn="base" latinLnBrk="0" hangingPunct="1">
              <a:lnSpc>
                <a:spcPct val="90000"/>
              </a:lnSpc>
              <a:spcBef>
                <a:spcPts val="400"/>
              </a:spcBef>
              <a:spcAft>
                <a:spcPts val="400"/>
              </a:spcAft>
              <a:buClr>
                <a:srgbClr val="000000"/>
              </a:buClr>
              <a:buSzTx/>
              <a:buFont typeface="Wingdings" panose="05000000000000000000" pitchFamily="2" charset="2"/>
              <a:buChar char="§"/>
              <a:tabLst/>
              <a:defRPr/>
            </a:pPr>
            <a:endParaRPr kumimoji="0" lang="en-US" sz="20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 name="Text Box 11">
            <a:extLst>
              <a:ext uri="{FF2B5EF4-FFF2-40B4-BE49-F238E27FC236}">
                <a16:creationId xmlns:a16="http://schemas.microsoft.com/office/drawing/2014/main" id="{201D328F-BA0C-551C-05E6-6356119EC906}"/>
              </a:ext>
            </a:extLst>
          </p:cNvPr>
          <p:cNvSpPr txBox="1">
            <a:spLocks noChangeArrowheads="1"/>
          </p:cNvSpPr>
          <p:nvPr/>
        </p:nvSpPr>
        <p:spPr bwMode="auto">
          <a:xfrm>
            <a:off x="414339" y="6352393"/>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Sands. WCLC. 2024. Abstr OA10.03.</a:t>
            </a:r>
          </a:p>
        </p:txBody>
      </p:sp>
      <p:graphicFrame>
        <p:nvGraphicFramePr>
          <p:cNvPr id="5" name="Chart 4">
            <a:extLst>
              <a:ext uri="{FF2B5EF4-FFF2-40B4-BE49-F238E27FC236}">
                <a16:creationId xmlns:a16="http://schemas.microsoft.com/office/drawing/2014/main" id="{FDE7DE12-E038-DA24-5FC4-36EDF202ED2B}"/>
              </a:ext>
            </a:extLst>
          </p:cNvPr>
          <p:cNvGraphicFramePr/>
          <p:nvPr>
            <p:extLst>
              <p:ext uri="{D42A27DB-BD31-4B8C-83A1-F6EECF244321}">
                <p14:modId xmlns:p14="http://schemas.microsoft.com/office/powerpoint/2010/main" val="2594120421"/>
              </p:ext>
            </p:extLst>
          </p:nvPr>
        </p:nvGraphicFramePr>
        <p:xfrm>
          <a:off x="1623107" y="2412637"/>
          <a:ext cx="9202168" cy="303816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C89C12A7-02F5-A09D-B330-E08219177B96}"/>
              </a:ext>
            </a:extLst>
          </p:cNvPr>
          <p:cNvSpPr txBox="1"/>
          <p:nvPr/>
        </p:nvSpPr>
        <p:spPr bwMode="auto">
          <a:xfrm>
            <a:off x="2191475" y="5182819"/>
            <a:ext cx="1715347" cy="32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CRS</a:t>
            </a:r>
          </a:p>
        </p:txBody>
      </p:sp>
      <p:sp>
        <p:nvSpPr>
          <p:cNvPr id="8" name="TextBox 7">
            <a:extLst>
              <a:ext uri="{FF2B5EF4-FFF2-40B4-BE49-F238E27FC236}">
                <a16:creationId xmlns:a16="http://schemas.microsoft.com/office/drawing/2014/main" id="{F8C18687-07CC-2DBA-6AA0-180199068F24}"/>
              </a:ext>
            </a:extLst>
          </p:cNvPr>
          <p:cNvSpPr txBox="1"/>
          <p:nvPr/>
        </p:nvSpPr>
        <p:spPr bwMode="auto">
          <a:xfrm>
            <a:off x="3906823" y="5182819"/>
            <a:ext cx="1727105" cy="32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Pyrexia</a:t>
            </a:r>
          </a:p>
        </p:txBody>
      </p:sp>
      <p:sp>
        <p:nvSpPr>
          <p:cNvPr id="9" name="TextBox 8">
            <a:extLst>
              <a:ext uri="{FF2B5EF4-FFF2-40B4-BE49-F238E27FC236}">
                <a16:creationId xmlns:a16="http://schemas.microsoft.com/office/drawing/2014/main" id="{C6A9FC13-609F-E1B8-24DC-E7B014D7C8F2}"/>
              </a:ext>
            </a:extLst>
          </p:cNvPr>
          <p:cNvSpPr txBox="1"/>
          <p:nvPr/>
        </p:nvSpPr>
        <p:spPr bwMode="auto">
          <a:xfrm>
            <a:off x="5655715" y="5182819"/>
            <a:ext cx="1727105" cy="55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mn-cs"/>
              </a:rPr>
              <a:t>Decreased Appetite</a:t>
            </a:r>
          </a:p>
        </p:txBody>
      </p:sp>
      <p:sp>
        <p:nvSpPr>
          <p:cNvPr id="10" name="TextBox 9">
            <a:extLst>
              <a:ext uri="{FF2B5EF4-FFF2-40B4-BE49-F238E27FC236}">
                <a16:creationId xmlns:a16="http://schemas.microsoft.com/office/drawing/2014/main" id="{D073F84A-FB19-C0DC-3598-5DF9A3F11E54}"/>
              </a:ext>
            </a:extLst>
          </p:cNvPr>
          <p:cNvSpPr txBox="1"/>
          <p:nvPr/>
        </p:nvSpPr>
        <p:spPr bwMode="auto">
          <a:xfrm>
            <a:off x="7393714" y="5182815"/>
            <a:ext cx="1716212" cy="32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mn-cs"/>
              </a:rPr>
              <a:t>Dysgeusia</a:t>
            </a:r>
          </a:p>
        </p:txBody>
      </p:sp>
      <p:sp>
        <p:nvSpPr>
          <p:cNvPr id="11" name="TextBox 10">
            <a:extLst>
              <a:ext uri="{FF2B5EF4-FFF2-40B4-BE49-F238E27FC236}">
                <a16:creationId xmlns:a16="http://schemas.microsoft.com/office/drawing/2014/main" id="{9174F0EC-FE7D-3D37-F2B6-D068E1BD241C}"/>
              </a:ext>
            </a:extLst>
          </p:cNvPr>
          <p:cNvSpPr txBox="1"/>
          <p:nvPr/>
        </p:nvSpPr>
        <p:spPr bwMode="auto">
          <a:xfrm>
            <a:off x="9109062" y="5182815"/>
            <a:ext cx="1716212" cy="32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mn-cs"/>
              </a:rPr>
              <a:t>Fatigue</a:t>
            </a:r>
          </a:p>
        </p:txBody>
      </p:sp>
      <p:sp>
        <p:nvSpPr>
          <p:cNvPr id="12" name="TextBox 11">
            <a:extLst>
              <a:ext uri="{FF2B5EF4-FFF2-40B4-BE49-F238E27FC236}">
                <a16:creationId xmlns:a16="http://schemas.microsoft.com/office/drawing/2014/main" id="{9882A9FD-9A5D-733B-C5A2-1EA69EB5EBD7}"/>
              </a:ext>
            </a:extLst>
          </p:cNvPr>
          <p:cNvSpPr txBox="1"/>
          <p:nvPr/>
        </p:nvSpPr>
        <p:spPr bwMode="auto">
          <a:xfrm>
            <a:off x="8443873" y="2931769"/>
            <a:ext cx="2403189" cy="729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 to 3 mo (n = 133)</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 to &lt;12 mo (n = 78)</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 mo (n = 26)</a:t>
            </a:r>
          </a:p>
        </p:txBody>
      </p:sp>
      <p:sp>
        <p:nvSpPr>
          <p:cNvPr id="13" name="Rectangle 12">
            <a:extLst>
              <a:ext uri="{FF2B5EF4-FFF2-40B4-BE49-F238E27FC236}">
                <a16:creationId xmlns:a16="http://schemas.microsoft.com/office/drawing/2014/main" id="{9BEE69B8-FB09-301C-64E6-DA9EF8D152B8}"/>
              </a:ext>
            </a:extLst>
          </p:cNvPr>
          <p:cNvSpPr/>
          <p:nvPr/>
        </p:nvSpPr>
        <p:spPr bwMode="auto">
          <a:xfrm>
            <a:off x="8347120" y="3034209"/>
            <a:ext cx="115836" cy="100827"/>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 name="Rectangle 13">
            <a:extLst>
              <a:ext uri="{FF2B5EF4-FFF2-40B4-BE49-F238E27FC236}">
                <a16:creationId xmlns:a16="http://schemas.microsoft.com/office/drawing/2014/main" id="{07A3E1EA-D022-714A-A496-2FC34032616F}"/>
              </a:ext>
            </a:extLst>
          </p:cNvPr>
          <p:cNvSpPr/>
          <p:nvPr/>
        </p:nvSpPr>
        <p:spPr bwMode="auto">
          <a:xfrm>
            <a:off x="8347120" y="3259759"/>
            <a:ext cx="115836" cy="100827"/>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 name="Rectangle 14">
            <a:extLst>
              <a:ext uri="{FF2B5EF4-FFF2-40B4-BE49-F238E27FC236}">
                <a16:creationId xmlns:a16="http://schemas.microsoft.com/office/drawing/2014/main" id="{F754D8D0-3091-C910-CE48-FDA46B6BE62D}"/>
              </a:ext>
            </a:extLst>
          </p:cNvPr>
          <p:cNvSpPr/>
          <p:nvPr/>
        </p:nvSpPr>
        <p:spPr bwMode="auto">
          <a:xfrm>
            <a:off x="8347120" y="3485308"/>
            <a:ext cx="115836" cy="100827"/>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 name="TextBox 15">
            <a:extLst>
              <a:ext uri="{FF2B5EF4-FFF2-40B4-BE49-F238E27FC236}">
                <a16:creationId xmlns:a16="http://schemas.microsoft.com/office/drawing/2014/main" id="{2922658C-2DD7-5302-FD72-27FA41B0302C}"/>
              </a:ext>
            </a:extLst>
          </p:cNvPr>
          <p:cNvSpPr txBox="1"/>
          <p:nvPr/>
        </p:nvSpPr>
        <p:spPr bwMode="auto">
          <a:xfrm rot="16200000">
            <a:off x="148399" y="3615289"/>
            <a:ext cx="2663183" cy="27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ts val="1500"/>
              </a:lnSpc>
              <a:spcBef>
                <a:spcPts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Patients (%)</a:t>
            </a: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cxnSp>
        <p:nvCxnSpPr>
          <p:cNvPr id="6" name="Straight Connector 5">
            <a:extLst>
              <a:ext uri="{FF2B5EF4-FFF2-40B4-BE49-F238E27FC236}">
                <a16:creationId xmlns:a16="http://schemas.microsoft.com/office/drawing/2014/main" id="{16BBBE84-FF1F-B44E-D5CA-764A177F5AE3}"/>
              </a:ext>
            </a:extLst>
          </p:cNvPr>
          <p:cNvCxnSpPr/>
          <p:nvPr/>
        </p:nvCxnSpPr>
        <p:spPr bwMode="auto">
          <a:xfrm>
            <a:off x="2153309" y="5215683"/>
            <a:ext cx="8633799"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7DC472B-5BEA-9D19-8EAD-60AD9FC39ECA}"/>
              </a:ext>
            </a:extLst>
          </p:cNvPr>
          <p:cNvCxnSpPr>
            <a:cxnSpLocks/>
          </p:cNvCxnSpPr>
          <p:nvPr/>
        </p:nvCxnSpPr>
        <p:spPr bwMode="auto">
          <a:xfrm>
            <a:off x="3872435" y="5234423"/>
            <a:ext cx="0" cy="50581"/>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CBC5832-CAB0-C3FF-EA94-E01C134D2E93}"/>
              </a:ext>
            </a:extLst>
          </p:cNvPr>
          <p:cNvCxnSpPr>
            <a:cxnSpLocks/>
          </p:cNvCxnSpPr>
          <p:nvPr/>
        </p:nvCxnSpPr>
        <p:spPr bwMode="auto">
          <a:xfrm>
            <a:off x="5601103" y="5234423"/>
            <a:ext cx="0" cy="50581"/>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E0B8415-ED0C-87BE-4025-47485A6B27BC}"/>
              </a:ext>
            </a:extLst>
          </p:cNvPr>
          <p:cNvCxnSpPr>
            <a:cxnSpLocks/>
          </p:cNvCxnSpPr>
          <p:nvPr/>
        </p:nvCxnSpPr>
        <p:spPr bwMode="auto">
          <a:xfrm>
            <a:off x="7329771" y="5234423"/>
            <a:ext cx="0" cy="50581"/>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76B5554-B853-1135-4901-EC2907FCF6BE}"/>
              </a:ext>
            </a:extLst>
          </p:cNvPr>
          <p:cNvCxnSpPr>
            <a:cxnSpLocks/>
          </p:cNvCxnSpPr>
          <p:nvPr/>
        </p:nvCxnSpPr>
        <p:spPr bwMode="auto">
          <a:xfrm>
            <a:off x="9058438" y="5234423"/>
            <a:ext cx="0" cy="50581"/>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4030736-EA78-E500-DC44-ED46814065B7}"/>
              </a:ext>
            </a:extLst>
          </p:cNvPr>
          <p:cNvCxnSpPr>
            <a:cxnSpLocks/>
          </p:cNvCxnSpPr>
          <p:nvPr/>
        </p:nvCxnSpPr>
        <p:spPr bwMode="auto">
          <a:xfrm>
            <a:off x="10787107" y="5234423"/>
            <a:ext cx="0" cy="50581"/>
          </a:xfrm>
          <a:prstGeom prst="line">
            <a:avLst/>
          </a:prstGeom>
          <a:noFill/>
          <a:ln w="28575" cap="flat" cmpd="sng" algn="ctr">
            <a:solidFill>
              <a:schemeClr val="bg1"/>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CC615298-2E4F-575E-4DD7-FB7C252BEA86}"/>
              </a:ext>
            </a:extLst>
          </p:cNvPr>
          <p:cNvSpPr txBox="1"/>
          <p:nvPr/>
        </p:nvSpPr>
        <p:spPr bwMode="auto">
          <a:xfrm>
            <a:off x="5047459" y="2289712"/>
            <a:ext cx="2243227" cy="31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1">
                <a:solidFill>
                  <a:schemeClr val="bg1"/>
                </a:solidFill>
                <a:latin typeface="Calibri" panose="020F0502020204030204" pitchFamily="34" charset="0"/>
              </a:rPr>
              <a:t>Most Common TRAEs</a:t>
            </a:r>
          </a:p>
        </p:txBody>
      </p:sp>
    </p:spTree>
    <p:extLst>
      <p:ext uri="{BB962C8B-B14F-4D97-AF65-F5344CB8AC3E}">
        <p14:creationId xmlns:p14="http://schemas.microsoft.com/office/powerpoint/2010/main" val="4244455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C572F-1FE2-45C2-5AEF-B2868D6842D6}"/>
              </a:ext>
            </a:extLst>
          </p:cNvPr>
          <p:cNvSpPr>
            <a:spLocks noGrp="1"/>
          </p:cNvSpPr>
          <p:nvPr>
            <p:ph type="title"/>
          </p:nvPr>
        </p:nvSpPr>
        <p:spPr/>
        <p:txBody>
          <a:bodyPr/>
          <a:lstStyle/>
          <a:p>
            <a:r>
              <a:rPr lang="en-US"/>
              <a:t>DeLLphi-304: Tarlatamab Safety as 2L Therapy</a:t>
            </a:r>
          </a:p>
        </p:txBody>
      </p:sp>
      <p:graphicFrame>
        <p:nvGraphicFramePr>
          <p:cNvPr id="5" name="Content Placeholder 3">
            <a:extLst>
              <a:ext uri="{FF2B5EF4-FFF2-40B4-BE49-F238E27FC236}">
                <a16:creationId xmlns:a16="http://schemas.microsoft.com/office/drawing/2014/main" id="{FF56D29B-816E-A1EA-8BF0-A372FB742A67}"/>
              </a:ext>
            </a:extLst>
          </p:cNvPr>
          <p:cNvGraphicFramePr>
            <a:graphicFrameLocks/>
          </p:cNvGraphicFramePr>
          <p:nvPr>
            <p:extLst>
              <p:ext uri="{D42A27DB-BD31-4B8C-83A1-F6EECF244321}">
                <p14:modId xmlns:p14="http://schemas.microsoft.com/office/powerpoint/2010/main" val="355688298"/>
              </p:ext>
            </p:extLst>
          </p:nvPr>
        </p:nvGraphicFramePr>
        <p:xfrm>
          <a:off x="681444" y="1170793"/>
          <a:ext cx="5215101" cy="5181600"/>
        </p:xfrm>
        <a:graphic>
          <a:graphicData uri="http://schemas.openxmlformats.org/drawingml/2006/table">
            <a:tbl>
              <a:tblPr/>
              <a:tblGrid>
                <a:gridCol w="1738367">
                  <a:extLst>
                    <a:ext uri="{9D8B030D-6E8A-4147-A177-3AD203B41FA5}">
                      <a16:colId xmlns:a16="http://schemas.microsoft.com/office/drawing/2014/main" val="1253931872"/>
                    </a:ext>
                  </a:extLst>
                </a:gridCol>
                <a:gridCol w="1738367">
                  <a:extLst>
                    <a:ext uri="{9D8B030D-6E8A-4147-A177-3AD203B41FA5}">
                      <a16:colId xmlns:a16="http://schemas.microsoft.com/office/drawing/2014/main" val="1608578638"/>
                    </a:ext>
                  </a:extLst>
                </a:gridCol>
                <a:gridCol w="1738367">
                  <a:extLst>
                    <a:ext uri="{9D8B030D-6E8A-4147-A177-3AD203B41FA5}">
                      <a16:colId xmlns:a16="http://schemas.microsoft.com/office/drawing/2014/main" val="4008509107"/>
                    </a:ext>
                  </a:extLst>
                </a:gridCol>
              </a:tblGrid>
              <a:tr h="0">
                <a:tc>
                  <a:txBody>
                    <a:bodyPr/>
                    <a:lstStyle/>
                    <a:p>
                      <a:pPr>
                        <a:buNone/>
                      </a:pPr>
                      <a:r>
                        <a:rPr lang="en-US" sz="1600" b="1">
                          <a:solidFill>
                            <a:schemeClr val="tx1"/>
                          </a:solidFill>
                        </a:rPr>
                        <a:t>Adverse Events, n (%)</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buNone/>
                      </a:pPr>
                      <a:r>
                        <a:rPr lang="en-US" sz="1600" b="1">
                          <a:solidFill>
                            <a:schemeClr val="tx1"/>
                          </a:solidFill>
                        </a:rPr>
                        <a:t>Tarlatamab </a:t>
                      </a:r>
                      <a:br>
                        <a:rPr lang="en-US" sz="1600" b="1">
                          <a:solidFill>
                            <a:schemeClr val="tx1"/>
                          </a:solidFill>
                        </a:rPr>
                      </a:br>
                      <a:r>
                        <a:rPr lang="en-US" sz="1600" b="1">
                          <a:solidFill>
                            <a:schemeClr val="tx1"/>
                          </a:solidFill>
                        </a:rPr>
                        <a:t>(n = 252)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buNone/>
                      </a:pPr>
                      <a:r>
                        <a:rPr lang="en-US" sz="1600" b="1">
                          <a:solidFill>
                            <a:schemeClr val="tx1"/>
                          </a:solidFill>
                        </a:rPr>
                        <a:t>Chemotherapy </a:t>
                      </a:r>
                      <a:br>
                        <a:rPr lang="en-US" sz="1600" b="1">
                          <a:solidFill>
                            <a:schemeClr val="tx1"/>
                          </a:solidFill>
                        </a:rPr>
                      </a:br>
                      <a:r>
                        <a:rPr lang="en-US" sz="1600" b="1">
                          <a:solidFill>
                            <a:schemeClr val="tx1"/>
                          </a:solidFill>
                        </a:rPr>
                        <a:t>(n = 244)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24791442"/>
                  </a:ext>
                </a:extLst>
              </a:tr>
              <a:tr h="0">
                <a:tc>
                  <a:txBody>
                    <a:bodyPr/>
                    <a:lstStyle/>
                    <a:p>
                      <a:pPr>
                        <a:buNone/>
                      </a:pPr>
                      <a:r>
                        <a:rPr lang="en-US" sz="1600">
                          <a:solidFill>
                            <a:schemeClr val="bg1"/>
                          </a:solidFill>
                        </a:rPr>
                        <a:t>CRS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142 (56)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3 (1)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11982181"/>
                  </a:ext>
                </a:extLst>
              </a:tr>
              <a:tr h="0">
                <a:tc>
                  <a:txBody>
                    <a:bodyPr/>
                    <a:lstStyle/>
                    <a:p>
                      <a:pPr>
                        <a:buNone/>
                      </a:pPr>
                      <a:r>
                        <a:rPr lang="en-US" sz="1600">
                          <a:solidFill>
                            <a:schemeClr val="bg1"/>
                          </a:solidFill>
                        </a:rPr>
                        <a:t>Dysgeusia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61 (24)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4 (2)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5845785"/>
                  </a:ext>
                </a:extLst>
              </a:tr>
              <a:tr h="0">
                <a:tc>
                  <a:txBody>
                    <a:bodyPr/>
                    <a:lstStyle/>
                    <a:p>
                      <a:pPr>
                        <a:buNone/>
                      </a:pPr>
                      <a:r>
                        <a:rPr lang="en-US" sz="1600">
                          <a:solidFill>
                            <a:schemeClr val="bg1"/>
                          </a:solidFill>
                        </a:rPr>
                        <a:t>Pyrexia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69 (27)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27 (11)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00945041"/>
                  </a:ext>
                </a:extLst>
              </a:tr>
              <a:tr h="0">
                <a:tc>
                  <a:txBody>
                    <a:bodyPr/>
                    <a:lstStyle/>
                    <a:p>
                      <a:pPr>
                        <a:buNone/>
                      </a:pPr>
                      <a:r>
                        <a:rPr lang="en-US" sz="1600">
                          <a:solidFill>
                            <a:schemeClr val="bg1"/>
                          </a:solidFill>
                        </a:rPr>
                        <a:t>Decreased appetite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89 (35)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54 (22)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73547975"/>
                  </a:ext>
                </a:extLst>
              </a:tr>
              <a:tr h="0">
                <a:tc>
                  <a:txBody>
                    <a:bodyPr/>
                    <a:lstStyle/>
                    <a:p>
                      <a:pPr>
                        <a:buNone/>
                      </a:pPr>
                      <a:r>
                        <a:rPr lang="en-US" sz="1600">
                          <a:solidFill>
                            <a:schemeClr val="bg1"/>
                          </a:solidFill>
                        </a:rPr>
                        <a:t>Hyponatremia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43 (17)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24 (10)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56473764"/>
                  </a:ext>
                </a:extLst>
              </a:tr>
              <a:tr h="0">
                <a:tc>
                  <a:txBody>
                    <a:bodyPr/>
                    <a:lstStyle/>
                    <a:p>
                      <a:pPr>
                        <a:buNone/>
                      </a:pPr>
                      <a:r>
                        <a:rPr lang="en-US" sz="1600">
                          <a:solidFill>
                            <a:schemeClr val="bg1"/>
                          </a:solidFill>
                        </a:rPr>
                        <a:t>Headache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38 (15)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21 (9)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99847718"/>
                  </a:ext>
                </a:extLst>
              </a:tr>
              <a:tr h="0">
                <a:tc>
                  <a:txBody>
                    <a:bodyPr/>
                    <a:lstStyle/>
                    <a:p>
                      <a:pPr>
                        <a:buNone/>
                      </a:pPr>
                      <a:r>
                        <a:rPr lang="en-US" sz="1600">
                          <a:solidFill>
                            <a:schemeClr val="bg1"/>
                          </a:solidFill>
                        </a:rPr>
                        <a:t>Constipation</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72 (29)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54 (22)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48912850"/>
                  </a:ext>
                </a:extLst>
              </a:tr>
              <a:tr h="0">
                <a:tc>
                  <a:txBody>
                    <a:bodyPr/>
                    <a:lstStyle/>
                    <a:p>
                      <a:pPr>
                        <a:buNone/>
                      </a:pPr>
                      <a:r>
                        <a:rPr lang="en-US" sz="1600">
                          <a:solidFill>
                            <a:schemeClr val="bg1"/>
                          </a:solidFill>
                        </a:rPr>
                        <a:t>Weight decrease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31 (12)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16 (7)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43222550"/>
                  </a:ext>
                </a:extLst>
              </a:tr>
              <a:tr h="0">
                <a:tc>
                  <a:txBody>
                    <a:bodyPr/>
                    <a:lstStyle/>
                    <a:p>
                      <a:pPr>
                        <a:buNone/>
                      </a:pPr>
                      <a:r>
                        <a:rPr lang="en-US" sz="1600">
                          <a:solidFill>
                            <a:schemeClr val="bg1"/>
                          </a:solidFill>
                        </a:rPr>
                        <a:t>Vomiting</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35 (14)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28 (11)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74754181"/>
                  </a:ext>
                </a:extLst>
              </a:tr>
              <a:tr h="0">
                <a:tc>
                  <a:txBody>
                    <a:bodyPr/>
                    <a:lstStyle/>
                    <a:p>
                      <a:pPr>
                        <a:buNone/>
                      </a:pPr>
                      <a:r>
                        <a:rPr lang="en-US" sz="1600">
                          <a:solidFill>
                            <a:schemeClr val="bg1"/>
                          </a:solidFill>
                        </a:rPr>
                        <a:t>Dizziness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24 (10)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25 (10)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19364165"/>
                  </a:ext>
                </a:extLst>
              </a:tr>
              <a:tr h="0">
                <a:tc>
                  <a:txBody>
                    <a:bodyPr/>
                    <a:lstStyle/>
                    <a:p>
                      <a:pPr>
                        <a:buNone/>
                      </a:pPr>
                      <a:r>
                        <a:rPr lang="en-US" sz="1600">
                          <a:solidFill>
                            <a:schemeClr val="bg1"/>
                          </a:solidFill>
                        </a:rPr>
                        <a:t>Cough</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31 (12)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34 (14)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91244402"/>
                  </a:ext>
                </a:extLst>
              </a:tr>
              <a:tr h="0">
                <a:tc>
                  <a:txBody>
                    <a:bodyPr/>
                    <a:lstStyle/>
                    <a:p>
                      <a:pPr>
                        <a:buNone/>
                      </a:pPr>
                      <a:r>
                        <a:rPr lang="en-US" sz="1600">
                          <a:solidFill>
                            <a:schemeClr val="bg1"/>
                          </a:solidFill>
                        </a:rPr>
                        <a:t>Fatigue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72 (29)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74 (30)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43424150"/>
                  </a:ext>
                </a:extLst>
              </a:tr>
              <a:tr h="0">
                <a:tc>
                  <a:txBody>
                    <a:bodyPr/>
                    <a:lstStyle/>
                    <a:p>
                      <a:pPr>
                        <a:buNone/>
                      </a:pPr>
                      <a:r>
                        <a:rPr lang="en-US" sz="1600">
                          <a:solidFill>
                            <a:schemeClr val="bg1"/>
                          </a:solidFill>
                        </a:rPr>
                        <a:t>WBC count decrease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24 (10)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32 (13)</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92844032"/>
                  </a:ext>
                </a:extLst>
              </a:tr>
            </a:tbl>
          </a:graphicData>
        </a:graphic>
      </p:graphicFrame>
      <p:graphicFrame>
        <p:nvGraphicFramePr>
          <p:cNvPr id="8" name="Content Placeholder 3">
            <a:extLst>
              <a:ext uri="{FF2B5EF4-FFF2-40B4-BE49-F238E27FC236}">
                <a16:creationId xmlns:a16="http://schemas.microsoft.com/office/drawing/2014/main" id="{0EC30337-FC67-7454-4B57-B4BDBE211B81}"/>
              </a:ext>
            </a:extLst>
          </p:cNvPr>
          <p:cNvGraphicFramePr>
            <a:graphicFrameLocks/>
          </p:cNvGraphicFramePr>
          <p:nvPr>
            <p:extLst>
              <p:ext uri="{D42A27DB-BD31-4B8C-83A1-F6EECF244321}">
                <p14:modId xmlns:p14="http://schemas.microsoft.com/office/powerpoint/2010/main" val="3552793674"/>
              </p:ext>
            </p:extLst>
          </p:nvPr>
        </p:nvGraphicFramePr>
        <p:xfrm>
          <a:off x="6332259" y="1170793"/>
          <a:ext cx="5215101" cy="5090160"/>
        </p:xfrm>
        <a:graphic>
          <a:graphicData uri="http://schemas.openxmlformats.org/drawingml/2006/table">
            <a:tbl>
              <a:tblPr/>
              <a:tblGrid>
                <a:gridCol w="1738367">
                  <a:extLst>
                    <a:ext uri="{9D8B030D-6E8A-4147-A177-3AD203B41FA5}">
                      <a16:colId xmlns:a16="http://schemas.microsoft.com/office/drawing/2014/main" val="1253931872"/>
                    </a:ext>
                  </a:extLst>
                </a:gridCol>
                <a:gridCol w="1738367">
                  <a:extLst>
                    <a:ext uri="{9D8B030D-6E8A-4147-A177-3AD203B41FA5}">
                      <a16:colId xmlns:a16="http://schemas.microsoft.com/office/drawing/2014/main" val="1608578638"/>
                    </a:ext>
                  </a:extLst>
                </a:gridCol>
                <a:gridCol w="1738367">
                  <a:extLst>
                    <a:ext uri="{9D8B030D-6E8A-4147-A177-3AD203B41FA5}">
                      <a16:colId xmlns:a16="http://schemas.microsoft.com/office/drawing/2014/main" val="4008509107"/>
                    </a:ext>
                  </a:extLst>
                </a:gridCol>
              </a:tblGrid>
              <a:tr h="161186">
                <a:tc>
                  <a:txBody>
                    <a:bodyPr/>
                    <a:lstStyle/>
                    <a:p>
                      <a:pPr>
                        <a:buNone/>
                      </a:pPr>
                      <a:r>
                        <a:rPr lang="en-US" sz="1600" b="1">
                          <a:solidFill>
                            <a:schemeClr val="tx1"/>
                          </a:solidFill>
                        </a:rPr>
                        <a:t>Adverse Events, n (%)</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buNone/>
                      </a:pPr>
                      <a:r>
                        <a:rPr lang="en-US" sz="1600" b="1">
                          <a:solidFill>
                            <a:schemeClr val="tx1"/>
                          </a:solidFill>
                        </a:rPr>
                        <a:t>Tarlatamab </a:t>
                      </a:r>
                      <a:br>
                        <a:rPr lang="en-US" sz="1600" b="1">
                          <a:solidFill>
                            <a:schemeClr val="tx1"/>
                          </a:solidFill>
                        </a:rPr>
                      </a:br>
                      <a:r>
                        <a:rPr lang="en-US" sz="1600" b="1">
                          <a:solidFill>
                            <a:schemeClr val="tx1"/>
                          </a:solidFill>
                        </a:rPr>
                        <a:t>(n = 252)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buNone/>
                      </a:pPr>
                      <a:r>
                        <a:rPr lang="en-US" sz="1600" b="1">
                          <a:solidFill>
                            <a:schemeClr val="tx1"/>
                          </a:solidFill>
                        </a:rPr>
                        <a:t>Chemotherapy </a:t>
                      </a:r>
                      <a:br>
                        <a:rPr lang="en-US" sz="1600" b="1">
                          <a:solidFill>
                            <a:schemeClr val="tx1"/>
                          </a:solidFill>
                        </a:rPr>
                      </a:br>
                      <a:r>
                        <a:rPr lang="en-US" sz="1600" b="1">
                          <a:solidFill>
                            <a:schemeClr val="tx1"/>
                          </a:solidFill>
                        </a:rPr>
                        <a:t>(n = 244)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24791442"/>
                  </a:ext>
                </a:extLst>
              </a:tr>
              <a:tr h="0">
                <a:tc>
                  <a:txBody>
                    <a:bodyPr/>
                    <a:lstStyle/>
                    <a:p>
                      <a:pPr>
                        <a:buNone/>
                      </a:pPr>
                      <a:r>
                        <a:rPr lang="en-US" sz="1600">
                          <a:solidFill>
                            <a:schemeClr val="bg1"/>
                          </a:solidFill>
                        </a:rPr>
                        <a:t>Asthenia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28 (11)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36 (15)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45767161"/>
                  </a:ext>
                </a:extLst>
              </a:tr>
              <a:tr h="0">
                <a:tc>
                  <a:txBody>
                    <a:bodyPr/>
                    <a:lstStyle/>
                    <a:p>
                      <a:pPr>
                        <a:buNone/>
                      </a:pPr>
                      <a:r>
                        <a:rPr lang="en-US" sz="1600">
                          <a:solidFill>
                            <a:schemeClr val="bg1"/>
                          </a:solidFill>
                        </a:rPr>
                        <a:t>Pneumonia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23 (9)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32 (13)</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50716555"/>
                  </a:ext>
                </a:extLst>
              </a:tr>
              <a:tr h="0">
                <a:tc>
                  <a:txBody>
                    <a:bodyPr/>
                    <a:lstStyle/>
                    <a:p>
                      <a:pPr>
                        <a:buNone/>
                      </a:pPr>
                      <a:r>
                        <a:rPr lang="en-US" sz="1600">
                          <a:solidFill>
                            <a:schemeClr val="bg1"/>
                          </a:solidFill>
                        </a:rPr>
                        <a:t>Diarrhea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28 (11)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37 (15)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44289531"/>
                  </a:ext>
                </a:extLst>
              </a:tr>
              <a:tr h="0">
                <a:tc>
                  <a:txBody>
                    <a:bodyPr/>
                    <a:lstStyle/>
                    <a:p>
                      <a:pPr>
                        <a:buNone/>
                      </a:pPr>
                      <a:r>
                        <a:rPr lang="en-US" sz="1600">
                          <a:solidFill>
                            <a:schemeClr val="bg1"/>
                          </a:solidFill>
                        </a:rPr>
                        <a:t>Dyspnea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18 (7)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28 (11)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64672214"/>
                  </a:ext>
                </a:extLst>
              </a:tr>
              <a:tr h="0">
                <a:tc>
                  <a:txBody>
                    <a:bodyPr/>
                    <a:lstStyle/>
                    <a:p>
                      <a:pPr>
                        <a:buNone/>
                      </a:pPr>
                      <a:r>
                        <a:rPr lang="en-US" sz="1600">
                          <a:solidFill>
                            <a:schemeClr val="bg1"/>
                          </a:solidFill>
                        </a:rPr>
                        <a:t>Nausea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61 (24)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78 (32)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12849971"/>
                  </a:ext>
                </a:extLst>
              </a:tr>
              <a:tr h="0">
                <a:tc>
                  <a:txBody>
                    <a:bodyPr/>
                    <a:lstStyle/>
                    <a:p>
                      <a:pPr>
                        <a:buNone/>
                      </a:pPr>
                      <a:r>
                        <a:rPr lang="en-US" sz="1600">
                          <a:solidFill>
                            <a:schemeClr val="bg1"/>
                          </a:solidFill>
                        </a:rPr>
                        <a:t>Neutrophil count decrease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20 (8)</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42 (17)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46415521"/>
                  </a:ext>
                </a:extLst>
              </a:tr>
              <a:tr h="0">
                <a:tc>
                  <a:txBody>
                    <a:bodyPr/>
                    <a:lstStyle/>
                    <a:p>
                      <a:pPr>
                        <a:buNone/>
                      </a:pPr>
                      <a:r>
                        <a:rPr lang="en-US" sz="1600">
                          <a:solidFill>
                            <a:schemeClr val="bg1"/>
                          </a:solidFill>
                        </a:rPr>
                        <a:t>Febrile neutropenia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5 (2)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28 (11)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0265005"/>
                  </a:ext>
                </a:extLst>
              </a:tr>
              <a:tr h="0">
                <a:tc>
                  <a:txBody>
                    <a:bodyPr/>
                    <a:lstStyle/>
                    <a:p>
                      <a:pPr>
                        <a:buNone/>
                      </a:pPr>
                      <a:r>
                        <a:rPr lang="en-US" sz="1600">
                          <a:solidFill>
                            <a:schemeClr val="bg1"/>
                          </a:solidFill>
                        </a:rPr>
                        <a:t>Leukopenia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24 (10)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54 (22)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00398522"/>
                  </a:ext>
                </a:extLst>
              </a:tr>
              <a:tr h="0">
                <a:tc>
                  <a:txBody>
                    <a:bodyPr/>
                    <a:lstStyle/>
                    <a:p>
                      <a:pPr>
                        <a:buNone/>
                      </a:pPr>
                      <a:r>
                        <a:rPr lang="en-US" sz="1600">
                          <a:solidFill>
                            <a:schemeClr val="bg1"/>
                          </a:solidFill>
                        </a:rPr>
                        <a:t>Platelet count decrease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10 (4)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44 (18)</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0164136"/>
                  </a:ext>
                </a:extLst>
              </a:tr>
              <a:tr h="0">
                <a:tc>
                  <a:txBody>
                    <a:bodyPr/>
                    <a:lstStyle/>
                    <a:p>
                      <a:pPr>
                        <a:buNone/>
                      </a:pPr>
                      <a:r>
                        <a:rPr lang="en-US" sz="1600">
                          <a:solidFill>
                            <a:schemeClr val="bg1"/>
                          </a:solidFill>
                        </a:rPr>
                        <a:t>Thrombocytopenia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14 (6)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62 (25)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17300018"/>
                  </a:ext>
                </a:extLst>
              </a:tr>
              <a:tr h="0">
                <a:tc>
                  <a:txBody>
                    <a:bodyPr/>
                    <a:lstStyle/>
                    <a:p>
                      <a:pPr>
                        <a:buNone/>
                      </a:pPr>
                      <a:r>
                        <a:rPr lang="en-US" sz="1600">
                          <a:solidFill>
                            <a:schemeClr val="bg1"/>
                          </a:solidFill>
                        </a:rPr>
                        <a:t>Neutropenia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27 (11)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buNone/>
                      </a:pPr>
                      <a:r>
                        <a:rPr lang="en-US" sz="1600">
                          <a:solidFill>
                            <a:schemeClr val="bg1"/>
                          </a:solidFill>
                        </a:rPr>
                        <a:t>76 (31)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72263158"/>
                  </a:ext>
                </a:extLst>
              </a:tr>
              <a:tr h="0">
                <a:tc>
                  <a:txBody>
                    <a:bodyPr/>
                    <a:lstStyle/>
                    <a:p>
                      <a:pPr>
                        <a:buNone/>
                      </a:pPr>
                      <a:r>
                        <a:rPr lang="en-US" sz="1600">
                          <a:solidFill>
                            <a:schemeClr val="bg1"/>
                          </a:solidFill>
                        </a:rPr>
                        <a:t>Anemia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78 (31)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None/>
                      </a:pPr>
                      <a:r>
                        <a:rPr lang="en-US" sz="1600">
                          <a:solidFill>
                            <a:schemeClr val="bg1"/>
                          </a:solidFill>
                        </a:rPr>
                        <a:t>156 (64)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02788963"/>
                  </a:ext>
                </a:extLst>
              </a:tr>
            </a:tbl>
          </a:graphicData>
        </a:graphic>
      </p:graphicFrame>
      <p:sp>
        <p:nvSpPr>
          <p:cNvPr id="11" name="Text Box 11">
            <a:extLst>
              <a:ext uri="{FF2B5EF4-FFF2-40B4-BE49-F238E27FC236}">
                <a16:creationId xmlns:a16="http://schemas.microsoft.com/office/drawing/2014/main" id="{16581059-0A52-80BC-A903-B303B41B8CD9}"/>
              </a:ext>
            </a:extLst>
          </p:cNvPr>
          <p:cNvSpPr txBox="1">
            <a:spLocks noChangeArrowheads="1"/>
          </p:cNvSpPr>
          <p:nvPr/>
        </p:nvSpPr>
        <p:spPr bwMode="auto">
          <a:xfrm>
            <a:off x="414339" y="6352393"/>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mn-cs"/>
              </a:rPr>
              <a:t>Mountzios</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 NEJM. 2025;393:349.</a:t>
            </a:r>
          </a:p>
        </p:txBody>
      </p:sp>
    </p:spTree>
    <p:extLst>
      <p:ext uri="{BB962C8B-B14F-4D97-AF65-F5344CB8AC3E}">
        <p14:creationId xmlns:p14="http://schemas.microsoft.com/office/powerpoint/2010/main" val="320691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A1D50BE-B5A1-91FC-C665-E6B6086E918F}"/>
              </a:ext>
            </a:extLst>
          </p:cNvPr>
          <p:cNvSpPr>
            <a:spLocks noGrp="1"/>
          </p:cNvSpPr>
          <p:nvPr>
            <p:ph type="title"/>
          </p:nvPr>
        </p:nvSpPr>
        <p:spPr/>
        <p:txBody>
          <a:bodyPr>
            <a:normAutofit/>
          </a:bodyPr>
          <a:lstStyle/>
          <a:p>
            <a:r>
              <a:rPr lang="en-GB">
                <a:latin typeface="+mj-lt"/>
                <a:cs typeface="Arial" panose="020B0604020202020204" pitchFamily="34" charset="0"/>
              </a:rPr>
              <a:t>AEs Associated With Tarlatamab</a:t>
            </a:r>
          </a:p>
        </p:txBody>
      </p:sp>
      <p:sp>
        <p:nvSpPr>
          <p:cNvPr id="2" name="TextBox 1">
            <a:extLst>
              <a:ext uri="{FF2B5EF4-FFF2-40B4-BE49-F238E27FC236}">
                <a16:creationId xmlns:a16="http://schemas.microsoft.com/office/drawing/2014/main" id="{3A34F663-93B1-C5EB-AC6E-138BB45F6E60}"/>
              </a:ext>
            </a:extLst>
          </p:cNvPr>
          <p:cNvSpPr txBox="1"/>
          <p:nvPr/>
        </p:nvSpPr>
        <p:spPr bwMode="auto">
          <a:xfrm>
            <a:off x="717551" y="2323077"/>
            <a:ext cx="5378449" cy="923330"/>
          </a:xfrm>
          <a:prstGeom prst="rect">
            <a:avLst/>
          </a:prstGeom>
          <a:noFill/>
          <a:ln w="38100" algn="ctr">
            <a:solidFill>
              <a:schemeClr val="accent5"/>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Aft>
                <a:spcPct val="0"/>
              </a:spcAft>
              <a:buClrTx/>
              <a:buFontTx/>
              <a:buNone/>
            </a:pPr>
            <a:r>
              <a:rPr lang="en-US" b="1">
                <a:solidFill>
                  <a:schemeClr val="bg1"/>
                </a:solidFill>
                <a:latin typeface="Calibri" panose="020F0502020204030204" pitchFamily="34" charset="0"/>
              </a:rPr>
              <a:t>CRS</a:t>
            </a:r>
            <a:r>
              <a:rPr lang="en-US" b="1" baseline="30000">
                <a:solidFill>
                  <a:schemeClr val="bg1"/>
                </a:solidFill>
                <a:latin typeface="Calibri" panose="020F0502020204030204" pitchFamily="34" charset="0"/>
              </a:rPr>
              <a:t>1-3</a:t>
            </a:r>
          </a:p>
          <a:p>
            <a:pPr algn="ctr">
              <a:lnSpc>
                <a:spcPct val="100000"/>
              </a:lnSpc>
              <a:spcAft>
                <a:spcPct val="0"/>
              </a:spcAft>
              <a:buClrTx/>
              <a:buFontTx/>
              <a:buNone/>
            </a:pPr>
            <a:r>
              <a:rPr lang="en-US">
                <a:solidFill>
                  <a:schemeClr val="bg1"/>
                </a:solidFill>
                <a:latin typeface="Calibri" panose="020F0502020204030204" pitchFamily="34" charset="0"/>
              </a:rPr>
              <a:t>A systemic inflammatory response likely mediated by proinflammatory cytokines</a:t>
            </a:r>
            <a:endParaRPr lang="en-US" b="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C7484721-AF64-D2D5-A992-9CEA94F7EC8D}"/>
              </a:ext>
            </a:extLst>
          </p:cNvPr>
          <p:cNvSpPr txBox="1"/>
          <p:nvPr/>
        </p:nvSpPr>
        <p:spPr bwMode="auto">
          <a:xfrm>
            <a:off x="6355957" y="2308681"/>
            <a:ext cx="5118492" cy="1200329"/>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Aft>
                <a:spcPct val="0"/>
              </a:spcAft>
              <a:buClrTx/>
              <a:buFontTx/>
              <a:buNone/>
            </a:pPr>
            <a:r>
              <a:rPr lang="en-US" b="1">
                <a:solidFill>
                  <a:schemeClr val="bg1"/>
                </a:solidFill>
                <a:latin typeface="Calibri" panose="020F0502020204030204" pitchFamily="34" charset="0"/>
              </a:rPr>
              <a:t>ICANS</a:t>
            </a:r>
            <a:r>
              <a:rPr lang="en-US" b="1" baseline="30000">
                <a:solidFill>
                  <a:schemeClr val="bg1"/>
                </a:solidFill>
                <a:latin typeface="Calibri" panose="020F0502020204030204" pitchFamily="34" charset="0"/>
              </a:rPr>
              <a:t>3</a:t>
            </a:r>
          </a:p>
          <a:p>
            <a:pPr algn="ctr">
              <a:lnSpc>
                <a:spcPct val="100000"/>
              </a:lnSpc>
              <a:spcAft>
                <a:spcPct val="0"/>
              </a:spcAft>
              <a:buClrTx/>
              <a:buFontTx/>
              <a:buNone/>
            </a:pPr>
            <a:r>
              <a:rPr lang="en-US">
                <a:solidFill>
                  <a:schemeClr val="bg1"/>
                </a:solidFill>
                <a:latin typeface="Calibri" panose="020F0502020204030204" pitchFamily="34" charset="0"/>
              </a:rPr>
              <a:t>A CNS disorder resulting from the activation/engagement of endogenous/infused </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T-cells and/or other immune effector cells</a:t>
            </a:r>
            <a:endParaRPr lang="en-US" b="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9A77CC6B-B190-D8A9-4C36-69488AA5A429}"/>
              </a:ext>
            </a:extLst>
          </p:cNvPr>
          <p:cNvSpPr txBox="1"/>
          <p:nvPr/>
        </p:nvSpPr>
        <p:spPr bwMode="auto">
          <a:xfrm>
            <a:off x="717551" y="4569298"/>
            <a:ext cx="5378449" cy="923330"/>
          </a:xfrm>
          <a:prstGeom prst="rect">
            <a:avLst/>
          </a:prstGeom>
          <a:noFill/>
          <a:ln w="38100"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Aft>
                <a:spcPct val="0"/>
              </a:spcAft>
              <a:buClrTx/>
              <a:buFontTx/>
              <a:buNone/>
            </a:pPr>
            <a:r>
              <a:rPr lang="en-US" b="1">
                <a:solidFill>
                  <a:schemeClr val="bg1"/>
                </a:solidFill>
                <a:latin typeface="Calibri" panose="020F0502020204030204" pitchFamily="34" charset="0"/>
              </a:rPr>
              <a:t>Dysgeusia</a:t>
            </a:r>
            <a:r>
              <a:rPr lang="en-US" b="1" baseline="30000">
                <a:solidFill>
                  <a:schemeClr val="bg1"/>
                </a:solidFill>
                <a:latin typeface="Calibri" panose="020F0502020204030204" pitchFamily="34" charset="0"/>
              </a:rPr>
              <a:t>4</a:t>
            </a:r>
          </a:p>
          <a:p>
            <a:pPr algn="ctr">
              <a:lnSpc>
                <a:spcPct val="100000"/>
              </a:lnSpc>
              <a:spcAft>
                <a:spcPct val="0"/>
              </a:spcAft>
              <a:buClrTx/>
              <a:buFontTx/>
              <a:buNone/>
            </a:pPr>
            <a:r>
              <a:rPr lang="en-US">
                <a:solidFill>
                  <a:schemeClr val="bg1"/>
                </a:solidFill>
                <a:latin typeface="Calibri" panose="020F0502020204030204" pitchFamily="34" charset="0"/>
              </a:rPr>
              <a:t>A taste disorder that could be caused by T-cell–mediated destruction of DLL3-expressing taste bud cells</a:t>
            </a:r>
            <a:endParaRPr lang="en-US" b="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E19515BB-1158-D9B4-8AF2-62A4ED1DB224}"/>
              </a:ext>
            </a:extLst>
          </p:cNvPr>
          <p:cNvSpPr txBox="1"/>
          <p:nvPr/>
        </p:nvSpPr>
        <p:spPr bwMode="auto">
          <a:xfrm>
            <a:off x="6358071" y="4569350"/>
            <a:ext cx="5171248" cy="923330"/>
          </a:xfrm>
          <a:prstGeom prst="rect">
            <a:avLst/>
          </a:prstGeom>
          <a:noFill/>
          <a:ln w="38100"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Aft>
                <a:spcPct val="0"/>
              </a:spcAft>
              <a:buClrTx/>
              <a:buFontTx/>
              <a:buNone/>
            </a:pPr>
            <a:r>
              <a:rPr lang="en-US" b="1">
                <a:solidFill>
                  <a:schemeClr val="bg1"/>
                </a:solidFill>
                <a:latin typeface="Calibri" panose="020F0502020204030204" pitchFamily="34" charset="0"/>
              </a:rPr>
              <a:t>Other AEs</a:t>
            </a:r>
            <a:r>
              <a:rPr lang="en-US" b="1" baseline="30000">
                <a:solidFill>
                  <a:schemeClr val="bg1"/>
                </a:solidFill>
                <a:latin typeface="Calibri" panose="020F0502020204030204" pitchFamily="34" charset="0"/>
              </a:rPr>
              <a:t>4</a:t>
            </a:r>
          </a:p>
          <a:p>
            <a:pPr algn="ctr">
              <a:lnSpc>
                <a:spcPct val="100000"/>
              </a:lnSpc>
              <a:spcAft>
                <a:spcPct val="0"/>
              </a:spcAft>
              <a:buClrTx/>
              <a:buFontTx/>
              <a:buNone/>
            </a:pPr>
            <a:r>
              <a:rPr lang="en-US">
                <a:solidFill>
                  <a:schemeClr val="bg1"/>
                </a:solidFill>
                <a:latin typeface="Calibri" panose="020F0502020204030204" pitchFamily="34" charset="0"/>
              </a:rPr>
              <a:t>May include neutropenia, pyrexia, decreased appetite, constipation, asthenia, anemia, and fatigue</a:t>
            </a:r>
            <a:endParaRPr lang="en-US" b="0">
              <a:solidFill>
                <a:schemeClr val="bg1"/>
              </a:solidFill>
              <a:latin typeface="Calibri" panose="020F0502020204030204" pitchFamily="34" charset="0"/>
            </a:endParaRPr>
          </a:p>
        </p:txBody>
      </p:sp>
      <p:sp>
        <p:nvSpPr>
          <p:cNvPr id="9" name="Text Box 11">
            <a:extLst>
              <a:ext uri="{FF2B5EF4-FFF2-40B4-BE49-F238E27FC236}">
                <a16:creationId xmlns:a16="http://schemas.microsoft.com/office/drawing/2014/main" id="{E0106C24-0279-004A-792C-795BCD7FDE35}"/>
              </a:ext>
            </a:extLst>
          </p:cNvPr>
          <p:cNvSpPr txBox="1">
            <a:spLocks noChangeArrowheads="1"/>
          </p:cNvSpPr>
          <p:nvPr/>
        </p:nvSpPr>
        <p:spPr bwMode="auto">
          <a:xfrm>
            <a:off x="414339" y="6179302"/>
            <a:ext cx="80105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ts val="0"/>
              </a:spcBef>
              <a:spcAft>
                <a:spcPts val="0"/>
              </a:spcAft>
              <a:buClrTx/>
              <a:buNone/>
              <a:defRPr/>
            </a:pPr>
            <a:r>
              <a:rPr lang="en-US" altLang="en-US" sz="1200" spc="-10">
                <a:solidFill>
                  <a:schemeClr val="bg2"/>
                </a:solidFill>
                <a:latin typeface="+mn-lt"/>
                <a:cs typeface="Arial" panose="020B0604020202020204" pitchFamily="34" charset="0"/>
              </a:rPr>
              <a:t>1. Khadka. Immunotherapy. 2019;11:851. 2. Shimabukuro-Vornhagen. J Immunother Cancer. 2018;6:56. </a:t>
            </a:r>
            <a:br>
              <a:rPr lang="en-US" altLang="en-US" sz="1200" spc="-10">
                <a:solidFill>
                  <a:schemeClr val="bg2"/>
                </a:solidFill>
                <a:latin typeface="+mn-lt"/>
                <a:cs typeface="Arial" panose="020B0604020202020204" pitchFamily="34" charset="0"/>
              </a:rPr>
            </a:br>
            <a:r>
              <a:rPr lang="en-US" altLang="en-US" sz="1200" spc="-10">
                <a:solidFill>
                  <a:schemeClr val="bg2"/>
                </a:solidFill>
                <a:latin typeface="+mn-lt"/>
                <a:cs typeface="Arial" panose="020B0604020202020204" pitchFamily="34" charset="0"/>
              </a:rPr>
              <a:t>3. Lee. Biol Blood Marrow Transplant. 2019;25:625. 4. Sands. Cancer. 2025;131:e35738. </a:t>
            </a:r>
          </a:p>
        </p:txBody>
      </p:sp>
      <p:pic>
        <p:nvPicPr>
          <p:cNvPr id="3" name="Picture 2">
            <a:extLst>
              <a:ext uri="{FF2B5EF4-FFF2-40B4-BE49-F238E27FC236}">
                <a16:creationId xmlns:a16="http://schemas.microsoft.com/office/drawing/2014/main" id="{5D722801-6916-3F94-32B3-9F7C1CC05511}"/>
              </a:ext>
            </a:extLst>
          </p:cNvPr>
          <p:cNvPicPr>
            <a:picLocks noChangeAspect="1"/>
          </p:cNvPicPr>
          <p:nvPr/>
        </p:nvPicPr>
        <p:blipFill>
          <a:blip r:embed="rId2"/>
          <a:stretch>
            <a:fillRect/>
          </a:stretch>
        </p:blipFill>
        <p:spPr>
          <a:xfrm>
            <a:off x="-9841529" y="1526241"/>
            <a:ext cx="9758362" cy="4443413"/>
          </a:xfrm>
          <a:prstGeom prst="rect">
            <a:avLst/>
          </a:prstGeom>
        </p:spPr>
      </p:pic>
      <p:sp>
        <p:nvSpPr>
          <p:cNvPr id="5" name="Oval 4">
            <a:extLst>
              <a:ext uri="{FF2B5EF4-FFF2-40B4-BE49-F238E27FC236}">
                <a16:creationId xmlns:a16="http://schemas.microsoft.com/office/drawing/2014/main" id="{3011E3F8-F54C-5274-C200-73087C88AF75}"/>
              </a:ext>
            </a:extLst>
          </p:cNvPr>
          <p:cNvSpPr/>
          <p:nvPr/>
        </p:nvSpPr>
        <p:spPr bwMode="auto">
          <a:xfrm>
            <a:off x="977507" y="1731475"/>
            <a:ext cx="837785" cy="837785"/>
          </a:xfrm>
          <a:prstGeom prst="ellipse">
            <a:avLst/>
          </a:prstGeom>
          <a:solidFill>
            <a:schemeClr val="tx1"/>
          </a:solidFill>
          <a:ln w="57150">
            <a:solidFill>
              <a:schemeClr val="accent5"/>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pic>
        <p:nvPicPr>
          <p:cNvPr id="11" name="Graphic 10">
            <a:extLst>
              <a:ext uri="{FF2B5EF4-FFF2-40B4-BE49-F238E27FC236}">
                <a16:creationId xmlns:a16="http://schemas.microsoft.com/office/drawing/2014/main" id="{A28B9112-47A9-1A78-7831-6391E925A7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9660" y="1847725"/>
            <a:ext cx="483649" cy="612778"/>
          </a:xfrm>
          <a:prstGeom prst="rect">
            <a:avLst/>
          </a:prstGeom>
        </p:spPr>
      </p:pic>
      <p:sp>
        <p:nvSpPr>
          <p:cNvPr id="12" name="Oval 11">
            <a:extLst>
              <a:ext uri="{FF2B5EF4-FFF2-40B4-BE49-F238E27FC236}">
                <a16:creationId xmlns:a16="http://schemas.microsoft.com/office/drawing/2014/main" id="{1FF2355B-1635-47C4-26E5-CECEE4D7190F}"/>
              </a:ext>
            </a:extLst>
          </p:cNvPr>
          <p:cNvSpPr/>
          <p:nvPr/>
        </p:nvSpPr>
        <p:spPr bwMode="auto">
          <a:xfrm>
            <a:off x="6560889" y="1731474"/>
            <a:ext cx="837785" cy="837785"/>
          </a:xfrm>
          <a:prstGeom prst="ellipse">
            <a:avLst/>
          </a:prstGeom>
          <a:solidFill>
            <a:schemeClr val="tx1"/>
          </a:solidFill>
          <a:ln w="571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 name="Oval 12">
            <a:extLst>
              <a:ext uri="{FF2B5EF4-FFF2-40B4-BE49-F238E27FC236}">
                <a16:creationId xmlns:a16="http://schemas.microsoft.com/office/drawing/2014/main" id="{95140DDE-81B2-B342-1FA3-6C651C650394}"/>
              </a:ext>
            </a:extLst>
          </p:cNvPr>
          <p:cNvSpPr/>
          <p:nvPr/>
        </p:nvSpPr>
        <p:spPr bwMode="auto">
          <a:xfrm>
            <a:off x="977507" y="3910071"/>
            <a:ext cx="837785" cy="837785"/>
          </a:xfrm>
          <a:prstGeom prst="ellipse">
            <a:avLst/>
          </a:prstGeom>
          <a:solidFill>
            <a:schemeClr val="tx1"/>
          </a:solidFill>
          <a:ln w="571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 name="Oval 13">
            <a:extLst>
              <a:ext uri="{FF2B5EF4-FFF2-40B4-BE49-F238E27FC236}">
                <a16:creationId xmlns:a16="http://schemas.microsoft.com/office/drawing/2014/main" id="{FD2C0E44-0302-EAE3-2A2A-93AF347E4719}"/>
              </a:ext>
            </a:extLst>
          </p:cNvPr>
          <p:cNvSpPr/>
          <p:nvPr/>
        </p:nvSpPr>
        <p:spPr bwMode="auto">
          <a:xfrm>
            <a:off x="6560889" y="3910070"/>
            <a:ext cx="837785" cy="837785"/>
          </a:xfrm>
          <a:prstGeom prst="ellipse">
            <a:avLst/>
          </a:prstGeom>
          <a:solidFill>
            <a:schemeClr val="tx1"/>
          </a:solidFill>
          <a:ln w="5715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pic>
        <p:nvPicPr>
          <p:cNvPr id="16" name="Graphic 15">
            <a:extLst>
              <a:ext uri="{FF2B5EF4-FFF2-40B4-BE49-F238E27FC236}">
                <a16:creationId xmlns:a16="http://schemas.microsoft.com/office/drawing/2014/main" id="{DB0F0FF6-2BD7-2D30-BC85-10BB7E1FC9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33276" y="3949508"/>
            <a:ext cx="716580" cy="684485"/>
          </a:xfrm>
          <a:prstGeom prst="rect">
            <a:avLst/>
          </a:prstGeom>
        </p:spPr>
      </p:pic>
      <p:pic>
        <p:nvPicPr>
          <p:cNvPr id="18" name="Graphic 17">
            <a:extLst>
              <a:ext uri="{FF2B5EF4-FFF2-40B4-BE49-F238E27FC236}">
                <a16:creationId xmlns:a16="http://schemas.microsoft.com/office/drawing/2014/main" id="{9CEBE49D-167F-CFFF-1BDD-D24ECBF394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11946" y="4158229"/>
            <a:ext cx="572359" cy="429270"/>
          </a:xfrm>
          <a:prstGeom prst="rect">
            <a:avLst/>
          </a:prstGeom>
        </p:spPr>
      </p:pic>
      <p:pic>
        <p:nvPicPr>
          <p:cNvPr id="20" name="Graphic 19">
            <a:extLst>
              <a:ext uri="{FF2B5EF4-FFF2-40B4-BE49-F238E27FC236}">
                <a16:creationId xmlns:a16="http://schemas.microsoft.com/office/drawing/2014/main" id="{D6936ED7-A46E-8867-CDCB-41E62CF0970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704741" y="1868691"/>
            <a:ext cx="574932" cy="574932"/>
          </a:xfrm>
          <a:prstGeom prst="rect">
            <a:avLst/>
          </a:prstGeom>
        </p:spPr>
      </p:pic>
    </p:spTree>
    <p:extLst>
      <p:ext uri="{BB962C8B-B14F-4D97-AF65-F5344CB8AC3E}">
        <p14:creationId xmlns:p14="http://schemas.microsoft.com/office/powerpoint/2010/main" val="1476814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40CB9B-6C3E-08C1-3BB6-87567A75A8B2}"/>
              </a:ext>
            </a:extLst>
          </p:cNvPr>
          <p:cNvSpPr>
            <a:spLocks noGrp="1"/>
          </p:cNvSpPr>
          <p:nvPr>
            <p:ph idx="1"/>
          </p:nvPr>
        </p:nvSpPr>
        <p:spPr/>
        <p:txBody>
          <a:bodyPr/>
          <a:lstStyle/>
          <a:p>
            <a:pPr>
              <a:lnSpc>
                <a:spcPct val="100000"/>
              </a:lnSpc>
              <a:spcBef>
                <a:spcPts val="1200"/>
              </a:spcBef>
            </a:pPr>
            <a:endParaRPr lang="en-US" sz="2000">
              <a:cs typeface="Arial" panose="020B0604020202020204" pitchFamily="34" charset="0"/>
            </a:endParaRPr>
          </a:p>
          <a:p>
            <a:pPr>
              <a:lnSpc>
                <a:spcPct val="100000"/>
              </a:lnSpc>
              <a:spcBef>
                <a:spcPts val="1200"/>
              </a:spcBef>
            </a:pPr>
            <a:endParaRPr lang="en-US" sz="2000">
              <a:cs typeface="Arial" panose="020B0604020202020204" pitchFamily="34" charset="0"/>
            </a:endParaRPr>
          </a:p>
          <a:p>
            <a:pPr>
              <a:lnSpc>
                <a:spcPct val="100000"/>
              </a:lnSpc>
              <a:spcBef>
                <a:spcPts val="1200"/>
              </a:spcBef>
            </a:pPr>
            <a:r>
              <a:rPr lang="en-US" sz="2000">
                <a:cs typeface="Arial" panose="020B0604020202020204" pitchFamily="34" charset="0"/>
              </a:rPr>
              <a:t>Fever is a defining and often initial symptom of CRS; fevers related to CRS can be high grade and last many days</a:t>
            </a:r>
            <a:r>
              <a:rPr lang="en-US" sz="2000" baseline="30000">
                <a:cs typeface="Arial" panose="020B0604020202020204" pitchFamily="34" charset="0"/>
              </a:rPr>
              <a:t>1</a:t>
            </a:r>
          </a:p>
          <a:p>
            <a:pPr>
              <a:lnSpc>
                <a:spcPct val="100000"/>
              </a:lnSpc>
              <a:spcBef>
                <a:spcPts val="1200"/>
              </a:spcBef>
            </a:pPr>
            <a:r>
              <a:rPr lang="en-US" sz="2000">
                <a:latin typeface="+mn-lt"/>
                <a:cs typeface="Arial" panose="020B0604020202020204" pitchFamily="34" charset="0"/>
              </a:rPr>
              <a:t>Other clinical signs and symptoms include, but are not limited to, tachycardia, tachypnea, and headache, with potentially life-threatening complications such as cardiac dysfunction, acute respiratory distress syndrome, and renal/hepatic dysfunction</a:t>
            </a:r>
            <a:r>
              <a:rPr lang="en-US" sz="2000" baseline="30000">
                <a:latin typeface="+mn-lt"/>
                <a:cs typeface="Arial" panose="020B0604020202020204" pitchFamily="34" charset="0"/>
              </a:rPr>
              <a:t>2,3</a:t>
            </a:r>
          </a:p>
          <a:p>
            <a:pPr>
              <a:lnSpc>
                <a:spcPct val="100000"/>
              </a:lnSpc>
              <a:spcBef>
                <a:spcPts val="1200"/>
              </a:spcBef>
            </a:pPr>
            <a:r>
              <a:rPr lang="en-US" sz="2000">
                <a:latin typeface="+mn-lt"/>
                <a:cs typeface="Arial" panose="020B0604020202020204" pitchFamily="34" charset="0"/>
              </a:rPr>
              <a:t>In severe CRS, a systemic inflammatory response may occur, presenting with symptoms such as hypotension, hypoxia, and/or organ dysfunction</a:t>
            </a:r>
            <a:r>
              <a:rPr lang="en-US" sz="2000" baseline="30000">
                <a:latin typeface="+mn-lt"/>
                <a:cs typeface="Arial" panose="020B0604020202020204" pitchFamily="34" charset="0"/>
              </a:rPr>
              <a:t>1</a:t>
            </a:r>
          </a:p>
          <a:p>
            <a:pPr>
              <a:lnSpc>
                <a:spcPct val="100000"/>
              </a:lnSpc>
              <a:spcBef>
                <a:spcPts val="1200"/>
              </a:spcBef>
            </a:pPr>
            <a:r>
              <a:rPr lang="en-US" sz="2000">
                <a:latin typeface="+mn-lt"/>
                <a:cs typeface="Arial" panose="020B0604020202020204" pitchFamily="34" charset="0"/>
              </a:rPr>
              <a:t>CRS is largely confined to the first administration of tarlatamab during step-up dosing; the median time to CRS occurrence is typically 4-16 hr after infusion</a:t>
            </a:r>
            <a:r>
              <a:rPr lang="en-US" sz="2000" baseline="30000">
                <a:latin typeface="+mn-lt"/>
                <a:cs typeface="Arial" panose="020B0604020202020204" pitchFamily="34" charset="0"/>
              </a:rPr>
              <a:t>4</a:t>
            </a:r>
          </a:p>
          <a:p>
            <a:endParaRPr lang="en-US" sz="2000">
              <a:latin typeface="+mn-lt"/>
            </a:endParaRPr>
          </a:p>
        </p:txBody>
      </p:sp>
      <p:sp>
        <p:nvSpPr>
          <p:cNvPr id="3" name="Title 1">
            <a:extLst>
              <a:ext uri="{FF2B5EF4-FFF2-40B4-BE49-F238E27FC236}">
                <a16:creationId xmlns:a16="http://schemas.microsoft.com/office/drawing/2014/main" id="{D8FAAB5D-5026-88B6-09C9-2B12BD2AFC63}"/>
              </a:ext>
            </a:extLst>
          </p:cNvPr>
          <p:cNvSpPr>
            <a:spLocks noGrp="1"/>
          </p:cNvSpPr>
          <p:nvPr>
            <p:ph type="title"/>
          </p:nvPr>
        </p:nvSpPr>
        <p:spPr/>
        <p:txBody>
          <a:bodyPr>
            <a:normAutofit/>
          </a:bodyPr>
          <a:lstStyle/>
          <a:p>
            <a:r>
              <a:rPr lang="en-GB">
                <a:latin typeface="+mj-lt"/>
                <a:cs typeface="Arial" panose="020B0604020202020204" pitchFamily="34" charset="0"/>
              </a:rPr>
              <a:t>Clinical Presentation of CRS</a:t>
            </a:r>
          </a:p>
        </p:txBody>
      </p:sp>
      <p:sp>
        <p:nvSpPr>
          <p:cNvPr id="12" name="Text Box 11">
            <a:extLst>
              <a:ext uri="{FF2B5EF4-FFF2-40B4-BE49-F238E27FC236}">
                <a16:creationId xmlns:a16="http://schemas.microsoft.com/office/drawing/2014/main" id="{9345D189-F6A3-18A5-FFB7-17097DFEF20B}"/>
              </a:ext>
            </a:extLst>
          </p:cNvPr>
          <p:cNvSpPr txBox="1">
            <a:spLocks noChangeArrowheads="1"/>
          </p:cNvSpPr>
          <p:nvPr/>
        </p:nvSpPr>
        <p:spPr bwMode="auto">
          <a:xfrm>
            <a:off x="414339" y="6179302"/>
            <a:ext cx="80105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ts val="0"/>
              </a:spcBef>
              <a:spcAft>
                <a:spcPts val="0"/>
              </a:spcAft>
              <a:buClrTx/>
              <a:buNone/>
              <a:defRPr/>
            </a:pPr>
            <a:r>
              <a:rPr lang="nl-NL" altLang="en-US" sz="1200" spc="-10">
                <a:solidFill>
                  <a:schemeClr val="bg2"/>
                </a:solidFill>
                <a:latin typeface="+mn-lt"/>
                <a:cs typeface="Arial" panose="020B0604020202020204" pitchFamily="34" charset="0"/>
              </a:rPr>
              <a:t>1. Géraud. Eur J Cancer. 2024;205:114075. 2. Lee. Biol Blood Marrow Transplant. 2019;25:625. </a:t>
            </a:r>
            <a:br>
              <a:rPr lang="nl-NL" altLang="en-US" sz="1200" spc="-10">
                <a:solidFill>
                  <a:schemeClr val="bg2"/>
                </a:solidFill>
                <a:latin typeface="+mn-lt"/>
                <a:cs typeface="Arial" panose="020B0604020202020204" pitchFamily="34" charset="0"/>
              </a:rPr>
            </a:br>
            <a:r>
              <a:rPr lang="nl-NL" altLang="en-US" sz="1200" spc="-10">
                <a:solidFill>
                  <a:schemeClr val="bg2"/>
                </a:solidFill>
                <a:latin typeface="+mn-lt"/>
                <a:cs typeface="Arial" panose="020B0604020202020204" pitchFamily="34" charset="0"/>
              </a:rPr>
              <a:t>3. Shimabukuro-Vornhagen. J Immunother Cancer. 2018;6:56. 4. </a:t>
            </a:r>
            <a:r>
              <a:rPr lang="en-US" altLang="en-US" sz="1200" spc="-10">
                <a:solidFill>
                  <a:schemeClr val="bg2"/>
                </a:solidFill>
                <a:latin typeface="+mn-lt"/>
                <a:cs typeface="Arial" panose="020B0604020202020204" pitchFamily="34" charset="0"/>
              </a:rPr>
              <a:t>Sands. Cancer. 2025;131:e35738. </a:t>
            </a:r>
            <a:endParaRPr lang="nl-NL" altLang="en-US" sz="1200" spc="-10">
              <a:solidFill>
                <a:schemeClr val="bg2"/>
              </a:solidFill>
              <a:latin typeface="+mn-lt"/>
              <a:cs typeface="Arial" panose="020B0604020202020204" pitchFamily="34" charset="0"/>
            </a:endParaRPr>
          </a:p>
        </p:txBody>
      </p:sp>
      <p:sp>
        <p:nvSpPr>
          <p:cNvPr id="6" name="TextBox 5">
            <a:extLst>
              <a:ext uri="{FF2B5EF4-FFF2-40B4-BE49-F238E27FC236}">
                <a16:creationId xmlns:a16="http://schemas.microsoft.com/office/drawing/2014/main" id="{C148741C-E081-6E8F-0B90-C49F5FEA8F18}"/>
              </a:ext>
            </a:extLst>
          </p:cNvPr>
          <p:cNvSpPr txBox="1"/>
          <p:nvPr/>
        </p:nvSpPr>
        <p:spPr bwMode="auto">
          <a:xfrm>
            <a:off x="2843866" y="1879125"/>
            <a:ext cx="1394691" cy="369332"/>
          </a:xfrm>
          <a:prstGeom prst="rect">
            <a:avLst/>
          </a:prstGeom>
          <a:solidFill>
            <a:schemeClr val="accent5"/>
          </a:solidFill>
          <a:ln>
            <a:noFill/>
          </a:ln>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Fever</a:t>
            </a:r>
          </a:p>
        </p:txBody>
      </p:sp>
      <p:sp>
        <p:nvSpPr>
          <p:cNvPr id="7" name="TextBox 6">
            <a:extLst>
              <a:ext uri="{FF2B5EF4-FFF2-40B4-BE49-F238E27FC236}">
                <a16:creationId xmlns:a16="http://schemas.microsoft.com/office/drawing/2014/main" id="{B2A5A03C-21DC-DB6B-B4D9-357678C01ECC}"/>
              </a:ext>
            </a:extLst>
          </p:cNvPr>
          <p:cNvSpPr txBox="1"/>
          <p:nvPr/>
        </p:nvSpPr>
        <p:spPr bwMode="auto">
          <a:xfrm>
            <a:off x="5623104" y="1879125"/>
            <a:ext cx="1394691" cy="369332"/>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b="1">
                <a:latin typeface="Calibri" panose="020F0502020204030204" pitchFamily="34" charset="0"/>
              </a:rPr>
              <a:t>Hypoxia</a:t>
            </a:r>
          </a:p>
        </p:txBody>
      </p:sp>
      <p:sp>
        <p:nvSpPr>
          <p:cNvPr id="8" name="TextBox 7">
            <a:extLst>
              <a:ext uri="{FF2B5EF4-FFF2-40B4-BE49-F238E27FC236}">
                <a16:creationId xmlns:a16="http://schemas.microsoft.com/office/drawing/2014/main" id="{B0B0FAAA-C5D9-87D3-11EC-4778F4282A87}"/>
              </a:ext>
            </a:extLst>
          </p:cNvPr>
          <p:cNvSpPr txBox="1"/>
          <p:nvPr/>
        </p:nvSpPr>
        <p:spPr bwMode="auto">
          <a:xfrm>
            <a:off x="8361542" y="1874711"/>
            <a:ext cx="1394691" cy="369332"/>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b="1">
                <a:latin typeface="Calibri" panose="020F0502020204030204" pitchFamily="34" charset="0"/>
              </a:rPr>
              <a:t>Hypotension</a:t>
            </a:r>
          </a:p>
        </p:txBody>
      </p:sp>
      <p:sp>
        <p:nvSpPr>
          <p:cNvPr id="19" name="Oval 18">
            <a:extLst>
              <a:ext uri="{FF2B5EF4-FFF2-40B4-BE49-F238E27FC236}">
                <a16:creationId xmlns:a16="http://schemas.microsoft.com/office/drawing/2014/main" id="{362D70FC-8473-5B8A-060F-D2ED4ADB2D60}"/>
              </a:ext>
            </a:extLst>
          </p:cNvPr>
          <p:cNvSpPr/>
          <p:nvPr/>
        </p:nvSpPr>
        <p:spPr bwMode="auto">
          <a:xfrm>
            <a:off x="1960132" y="1555400"/>
            <a:ext cx="955909" cy="955909"/>
          </a:xfrm>
          <a:prstGeom prst="ellipse">
            <a:avLst/>
          </a:prstGeom>
          <a:solidFill>
            <a:schemeClr val="tx1"/>
          </a:solidFill>
          <a:ln w="28575">
            <a:solidFill>
              <a:schemeClr val="accent5"/>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pic>
        <p:nvPicPr>
          <p:cNvPr id="9" name="Graphic 8">
            <a:extLst>
              <a:ext uri="{FF2B5EF4-FFF2-40B4-BE49-F238E27FC236}">
                <a16:creationId xmlns:a16="http://schemas.microsoft.com/office/drawing/2014/main" id="{8B1A7EF0-464C-0FC3-EDB2-43F1F2E2BE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40576" y="1696606"/>
            <a:ext cx="610343" cy="665027"/>
          </a:xfrm>
          <a:prstGeom prst="rect">
            <a:avLst/>
          </a:prstGeom>
        </p:spPr>
      </p:pic>
      <p:sp>
        <p:nvSpPr>
          <p:cNvPr id="20" name="Oval 19">
            <a:extLst>
              <a:ext uri="{FF2B5EF4-FFF2-40B4-BE49-F238E27FC236}">
                <a16:creationId xmlns:a16="http://schemas.microsoft.com/office/drawing/2014/main" id="{8044E91C-6324-DDCA-6C40-FE9B50A87FCB}"/>
              </a:ext>
            </a:extLst>
          </p:cNvPr>
          <p:cNvSpPr/>
          <p:nvPr/>
        </p:nvSpPr>
        <p:spPr bwMode="auto">
          <a:xfrm>
            <a:off x="4730978" y="1555400"/>
            <a:ext cx="955909" cy="955909"/>
          </a:xfrm>
          <a:prstGeom prst="ellipse">
            <a:avLst/>
          </a:prstGeom>
          <a:solidFill>
            <a:schemeClr val="tx1"/>
          </a:solid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 name="Oval 20">
            <a:extLst>
              <a:ext uri="{FF2B5EF4-FFF2-40B4-BE49-F238E27FC236}">
                <a16:creationId xmlns:a16="http://schemas.microsoft.com/office/drawing/2014/main" id="{3DA211A1-7340-626F-E975-68EA5739558D}"/>
              </a:ext>
            </a:extLst>
          </p:cNvPr>
          <p:cNvSpPr/>
          <p:nvPr/>
        </p:nvSpPr>
        <p:spPr bwMode="auto">
          <a:xfrm>
            <a:off x="7501824" y="1555400"/>
            <a:ext cx="955909" cy="955909"/>
          </a:xfrm>
          <a:prstGeom prst="ellipse">
            <a:avLst/>
          </a:prstGeom>
          <a:solidFill>
            <a:schemeClr val="tx1"/>
          </a:solid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pic>
        <p:nvPicPr>
          <p:cNvPr id="14" name="Graphic 13">
            <a:extLst>
              <a:ext uri="{FF2B5EF4-FFF2-40B4-BE49-F238E27FC236}">
                <a16:creationId xmlns:a16="http://schemas.microsoft.com/office/drawing/2014/main" id="{DCDF7A49-31AE-DD16-CB3F-F40FADC476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98263" y="1660176"/>
            <a:ext cx="628650" cy="638175"/>
          </a:xfrm>
          <a:prstGeom prst="rect">
            <a:avLst/>
          </a:prstGeom>
        </p:spPr>
      </p:pic>
      <p:pic>
        <p:nvPicPr>
          <p:cNvPr id="18" name="Graphic 17">
            <a:extLst>
              <a:ext uri="{FF2B5EF4-FFF2-40B4-BE49-F238E27FC236}">
                <a16:creationId xmlns:a16="http://schemas.microsoft.com/office/drawing/2014/main" id="{C0272712-55C3-303A-2F0D-50C4134642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71321" y="1617358"/>
            <a:ext cx="590550" cy="742950"/>
          </a:xfrm>
          <a:prstGeom prst="rect">
            <a:avLst/>
          </a:prstGeom>
        </p:spPr>
      </p:pic>
    </p:spTree>
    <p:extLst>
      <p:ext uri="{BB962C8B-B14F-4D97-AF65-F5344CB8AC3E}">
        <p14:creationId xmlns:p14="http://schemas.microsoft.com/office/powerpoint/2010/main" val="3658035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E3593-96F9-4C26-90B0-A1CFB6757717}"/>
              </a:ext>
            </a:extLst>
          </p:cNvPr>
          <p:cNvSpPr>
            <a:spLocks noGrp="1"/>
          </p:cNvSpPr>
          <p:nvPr>
            <p:ph type="title"/>
          </p:nvPr>
        </p:nvSpPr>
        <p:spPr/>
        <p:txBody>
          <a:bodyPr>
            <a:normAutofit/>
          </a:bodyPr>
          <a:lstStyle/>
          <a:p>
            <a:r>
              <a:rPr lang="en-US"/>
              <a:t>CRS Grading Scale (2019)</a:t>
            </a:r>
            <a:endParaRPr lang="en-GB"/>
          </a:p>
        </p:txBody>
      </p:sp>
      <p:sp>
        <p:nvSpPr>
          <p:cNvPr id="3" name="Content Placeholder 2">
            <a:extLst>
              <a:ext uri="{FF2B5EF4-FFF2-40B4-BE49-F238E27FC236}">
                <a16:creationId xmlns:a16="http://schemas.microsoft.com/office/drawing/2014/main" id="{5BBF7C70-AE55-0344-A491-21197740CE3B}"/>
              </a:ext>
            </a:extLst>
          </p:cNvPr>
          <p:cNvSpPr>
            <a:spLocks noGrp="1"/>
          </p:cNvSpPr>
          <p:nvPr>
            <p:ph idx="4294967295"/>
          </p:nvPr>
        </p:nvSpPr>
        <p:spPr>
          <a:xfrm>
            <a:off x="611774" y="5012820"/>
            <a:ext cx="11006485" cy="1258888"/>
          </a:xfrm>
        </p:spPr>
        <p:txBody>
          <a:bodyPr>
            <a:normAutofit/>
          </a:bodyPr>
          <a:lstStyle/>
          <a:p>
            <a:r>
              <a:rPr lang="en-US" sz="2000"/>
              <a:t>CRS symptoms may be progressive; must include fever at onset and may include hypotension, capillary leak (hypoxia), and end-organ dysfunction</a:t>
            </a:r>
          </a:p>
          <a:p>
            <a:r>
              <a:rPr lang="en-US" sz="2000"/>
              <a:t>ASTCT grading scale aims to standardize definitions and provide a uniform consensus grading system</a:t>
            </a:r>
            <a:r>
              <a:rPr lang="en-US" sz="2000" baseline="30000"/>
              <a:t>2</a:t>
            </a:r>
          </a:p>
        </p:txBody>
      </p:sp>
      <p:graphicFrame>
        <p:nvGraphicFramePr>
          <p:cNvPr id="4" name="Table 3">
            <a:extLst>
              <a:ext uri="{FF2B5EF4-FFF2-40B4-BE49-F238E27FC236}">
                <a16:creationId xmlns:a16="http://schemas.microsoft.com/office/drawing/2014/main" id="{7C738DB2-70ED-17B3-D135-150A485A285E}"/>
              </a:ext>
            </a:extLst>
          </p:cNvPr>
          <p:cNvGraphicFramePr>
            <a:graphicFrameLocks noGrp="1"/>
          </p:cNvGraphicFramePr>
          <p:nvPr>
            <p:extLst>
              <p:ext uri="{D42A27DB-BD31-4B8C-83A1-F6EECF244321}">
                <p14:modId xmlns:p14="http://schemas.microsoft.com/office/powerpoint/2010/main" val="1709913976"/>
              </p:ext>
            </p:extLst>
          </p:nvPr>
        </p:nvGraphicFramePr>
        <p:xfrm>
          <a:off x="717549" y="1600200"/>
          <a:ext cx="10788652" cy="3243840"/>
        </p:xfrm>
        <a:graphic>
          <a:graphicData uri="http://schemas.openxmlformats.org/drawingml/2006/table">
            <a:tbl>
              <a:tblPr firstRow="1" bandRow="1">
                <a:tableStyleId>{F5AB1C69-6EDB-4FF4-983F-18BD219EF322}</a:tableStyleId>
              </a:tblPr>
              <a:tblGrid>
                <a:gridCol w="1652487">
                  <a:extLst>
                    <a:ext uri="{9D8B030D-6E8A-4147-A177-3AD203B41FA5}">
                      <a16:colId xmlns:a16="http://schemas.microsoft.com/office/drawing/2014/main" val="4042948239"/>
                    </a:ext>
                  </a:extLst>
                </a:gridCol>
                <a:gridCol w="1617017">
                  <a:extLst>
                    <a:ext uri="{9D8B030D-6E8A-4147-A177-3AD203B41FA5}">
                      <a16:colId xmlns:a16="http://schemas.microsoft.com/office/drawing/2014/main" val="1845156721"/>
                    </a:ext>
                  </a:extLst>
                </a:gridCol>
                <a:gridCol w="2554941">
                  <a:extLst>
                    <a:ext uri="{9D8B030D-6E8A-4147-A177-3AD203B41FA5}">
                      <a16:colId xmlns:a16="http://schemas.microsoft.com/office/drawing/2014/main" val="3872014872"/>
                    </a:ext>
                  </a:extLst>
                </a:gridCol>
                <a:gridCol w="2611850">
                  <a:extLst>
                    <a:ext uri="{9D8B030D-6E8A-4147-A177-3AD203B41FA5}">
                      <a16:colId xmlns:a16="http://schemas.microsoft.com/office/drawing/2014/main" val="3429581591"/>
                    </a:ext>
                  </a:extLst>
                </a:gridCol>
                <a:gridCol w="2352357">
                  <a:extLst>
                    <a:ext uri="{9D8B030D-6E8A-4147-A177-3AD203B41FA5}">
                      <a16:colId xmlns:a16="http://schemas.microsoft.com/office/drawing/2014/main" val="2385704410"/>
                    </a:ext>
                  </a:extLst>
                </a:gridCol>
              </a:tblGrid>
              <a:tr h="206546">
                <a:tc>
                  <a:txBody>
                    <a:bodyPr/>
                    <a:lstStyle/>
                    <a:p>
                      <a:pPr algn="l"/>
                      <a:r>
                        <a:rPr lang="en-US" sz="1600">
                          <a:latin typeface="+mn-lt"/>
                          <a:cs typeface="Arial" panose="020B0604020202020204" pitchFamily="34" charset="0"/>
                        </a:rPr>
                        <a:t>CRS Parameter</a:t>
                      </a:r>
                      <a:r>
                        <a:rPr lang="en-US" sz="1600" baseline="30000">
                          <a:latin typeface="+mn-lt"/>
                          <a:cs typeface="Arial" panose="020B0604020202020204" pitchFamily="34" charset="0"/>
                        </a:rPr>
                        <a:t>1</a:t>
                      </a:r>
                    </a:p>
                  </a:txBody>
                  <a:tcPr marL="45720" marR="45720" marT="46800" marB="4680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a:latin typeface="+mn-lt"/>
                          <a:cs typeface="Arial" panose="020B0604020202020204" pitchFamily="34" charset="0"/>
                        </a:rPr>
                        <a:t>Grade 1</a:t>
                      </a:r>
                    </a:p>
                  </a:txBody>
                  <a:tcPr marL="45720" marR="45720" marT="46800" marB="4680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a:latin typeface="+mn-lt"/>
                          <a:cs typeface="Arial" panose="020B0604020202020204" pitchFamily="34" charset="0"/>
                        </a:rPr>
                        <a:t>Grade 2</a:t>
                      </a:r>
                    </a:p>
                  </a:txBody>
                  <a:tcPr marL="45720" marR="45720" marT="46800" marB="4680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a:latin typeface="+mn-lt"/>
                          <a:cs typeface="Arial" panose="020B0604020202020204" pitchFamily="34" charset="0"/>
                        </a:rPr>
                        <a:t>Grade 3</a:t>
                      </a:r>
                    </a:p>
                  </a:txBody>
                  <a:tcPr marL="45720" marR="45720" marT="46800" marB="4680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a:latin typeface="+mn-lt"/>
                          <a:cs typeface="Arial" panose="020B0604020202020204" pitchFamily="34" charset="0"/>
                        </a:rPr>
                        <a:t>Grade 4</a:t>
                      </a:r>
                    </a:p>
                  </a:txBody>
                  <a:tcPr marL="45720" marR="45720" marT="46800" marB="4680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329949015"/>
                  </a:ext>
                </a:extLst>
              </a:tr>
              <a:tr h="206546">
                <a:tc>
                  <a:txBody>
                    <a:bodyPr/>
                    <a:lstStyle/>
                    <a:p>
                      <a:pPr marL="0" indent="0" algn="l">
                        <a:buClr>
                          <a:schemeClr val="accent1"/>
                        </a:buClr>
                        <a:buFont typeface="Arial" panose="020B0604020202020204" pitchFamily="34" charset="0"/>
                        <a:buNone/>
                      </a:pPr>
                      <a:r>
                        <a:rPr lang="en-US" sz="1600" b="0">
                          <a:solidFill>
                            <a:schemeClr val="bg1"/>
                          </a:solidFill>
                          <a:latin typeface="+mn-lt"/>
                          <a:cs typeface="Arial" panose="020B0604020202020204" pitchFamily="34" charset="0"/>
                        </a:rPr>
                        <a:t>Fever</a:t>
                      </a:r>
                    </a:p>
                  </a:txBody>
                  <a:tcPr marL="45720" marR="4572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buClr>
                          <a:schemeClr val="accent1"/>
                        </a:buClr>
                        <a:buFont typeface="Arial" panose="020B0604020202020204" pitchFamily="34" charset="0"/>
                        <a:buNone/>
                      </a:pPr>
                      <a:r>
                        <a:rPr lang="en-US" sz="1600">
                          <a:solidFill>
                            <a:schemeClr val="bg1"/>
                          </a:solidFill>
                          <a:latin typeface="+mn-lt"/>
                          <a:cs typeface="Arial" panose="020B0604020202020204" pitchFamily="34" charset="0"/>
                        </a:rPr>
                        <a:t>≥38°C</a:t>
                      </a:r>
                    </a:p>
                  </a:txBody>
                  <a:tcPr marL="45720" marR="4572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buClr>
                          <a:schemeClr val="accent1"/>
                        </a:buClr>
                        <a:buFont typeface="Arial" panose="020B0604020202020204" pitchFamily="34" charset="0"/>
                        <a:buNone/>
                      </a:pPr>
                      <a:r>
                        <a:rPr lang="en-US" sz="1600">
                          <a:solidFill>
                            <a:schemeClr val="bg1"/>
                          </a:solidFill>
                          <a:latin typeface="+mn-lt"/>
                          <a:cs typeface="Arial" panose="020B0604020202020204" pitchFamily="34" charset="0"/>
                        </a:rPr>
                        <a:t>≥38°C</a:t>
                      </a:r>
                    </a:p>
                  </a:txBody>
                  <a:tcPr marL="45720" marR="4572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buClr>
                          <a:schemeClr val="accent1"/>
                        </a:buClr>
                        <a:buFont typeface="Arial" panose="020B0604020202020204" pitchFamily="34" charset="0"/>
                        <a:buNone/>
                      </a:pPr>
                      <a:r>
                        <a:rPr lang="en-US" sz="1600">
                          <a:solidFill>
                            <a:schemeClr val="bg1"/>
                          </a:solidFill>
                          <a:latin typeface="+mn-lt"/>
                          <a:cs typeface="Arial" panose="020B0604020202020204" pitchFamily="34" charset="0"/>
                        </a:rPr>
                        <a:t>≥38°C</a:t>
                      </a:r>
                    </a:p>
                  </a:txBody>
                  <a:tcPr marL="45720" marR="4572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600">
                          <a:solidFill>
                            <a:schemeClr val="bg1"/>
                          </a:solidFill>
                          <a:latin typeface="+mn-lt"/>
                          <a:cs typeface="Arial" panose="020B0604020202020204" pitchFamily="34" charset="0"/>
                        </a:rPr>
                        <a:t>≥38°C</a:t>
                      </a:r>
                    </a:p>
                  </a:txBody>
                  <a:tcPr marL="45720" marR="4572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5957133"/>
                  </a:ext>
                </a:extLst>
              </a:tr>
              <a:tr h="206546">
                <a:tc gridSpan="5">
                  <a:txBody>
                    <a:bodyPr/>
                    <a:lstStyle/>
                    <a:p>
                      <a:pPr marL="274320" marR="0" lvl="1"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600" b="1" kern="1200" noProof="0">
                          <a:solidFill>
                            <a:schemeClr val="bg1"/>
                          </a:solidFill>
                          <a:latin typeface="+mn-lt"/>
                          <a:cs typeface="Arial" panose="020B0604020202020204" pitchFamily="34" charset="0"/>
                        </a:rPr>
                        <a:t>With</a:t>
                      </a:r>
                      <a:endParaRPr lang="en-US" sz="1600" b="1" kern="1200" noProof="0">
                        <a:solidFill>
                          <a:schemeClr val="bg1"/>
                        </a:solidFill>
                        <a:latin typeface="+mn-lt"/>
                        <a:ea typeface="+mn-ea"/>
                        <a:cs typeface="Arial" panose="020B0604020202020204" pitchFamily="34" charset="0"/>
                      </a:endParaRPr>
                    </a:p>
                  </a:txBody>
                  <a:tcPr marL="45720" marR="4572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extLst>
                  <a:ext uri="{0D108BD9-81ED-4DB2-BD59-A6C34878D82A}">
                    <a16:rowId xmlns:a16="http://schemas.microsoft.com/office/drawing/2014/main" val="2783632077"/>
                  </a:ext>
                </a:extLst>
              </a:tr>
              <a:tr h="514545">
                <a:tc>
                  <a:txBody>
                    <a:bodyPr/>
                    <a:lstStyle/>
                    <a:p>
                      <a:pPr marL="0" marR="0" lvl="0" indent="0" algn="l" defTabSz="380838"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sz="1600" b="0">
                          <a:solidFill>
                            <a:schemeClr val="bg1"/>
                          </a:solidFill>
                          <a:latin typeface="+mn-lt"/>
                          <a:cs typeface="Arial" panose="020B0604020202020204" pitchFamily="34" charset="0"/>
                        </a:rPr>
                        <a:t>Hypotension</a:t>
                      </a:r>
                    </a:p>
                  </a:txBody>
                  <a:tcPr marL="45720" marR="4572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buClr>
                          <a:schemeClr val="accent1"/>
                        </a:buClr>
                        <a:buFont typeface="Arial" panose="020B0604020202020204" pitchFamily="34" charset="0"/>
                        <a:buNone/>
                      </a:pPr>
                      <a:r>
                        <a:rPr lang="en-US" sz="1600">
                          <a:solidFill>
                            <a:schemeClr val="bg1"/>
                          </a:solidFill>
                          <a:latin typeface="+mn-lt"/>
                          <a:cs typeface="Arial" panose="020B0604020202020204" pitchFamily="34" charset="0"/>
                        </a:rPr>
                        <a:t>None</a:t>
                      </a:r>
                    </a:p>
                  </a:txBody>
                  <a:tcPr marL="45720" marR="4572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buClr>
                          <a:schemeClr val="accent1"/>
                        </a:buClr>
                        <a:buFont typeface="Arial" panose="020B0604020202020204" pitchFamily="34" charset="0"/>
                        <a:buNone/>
                      </a:pPr>
                      <a:r>
                        <a:rPr lang="en-US" sz="1600" kern="1200">
                          <a:solidFill>
                            <a:schemeClr val="bg1"/>
                          </a:solidFill>
                          <a:latin typeface="+mn-lt"/>
                          <a:cs typeface="Arial" panose="020B0604020202020204" pitchFamily="34" charset="0"/>
                        </a:rPr>
                        <a:t>Not requiring vasopressors </a:t>
                      </a:r>
                      <a:endParaRPr lang="en-US" sz="1600">
                        <a:solidFill>
                          <a:schemeClr val="bg1"/>
                        </a:solidFill>
                        <a:latin typeface="+mn-lt"/>
                        <a:cs typeface="Arial" panose="020B0604020202020204" pitchFamily="34" charset="0"/>
                      </a:endParaRPr>
                    </a:p>
                  </a:txBody>
                  <a:tcPr marL="45720" marR="4572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buClr>
                          <a:schemeClr val="accent1"/>
                        </a:buClr>
                        <a:buFont typeface="Arial" panose="020B0604020202020204" pitchFamily="34" charset="0"/>
                        <a:buNone/>
                      </a:pPr>
                      <a:r>
                        <a:rPr lang="en-US" sz="1600" kern="1200" noProof="0">
                          <a:solidFill>
                            <a:schemeClr val="bg1"/>
                          </a:solidFill>
                          <a:latin typeface="+mn-lt"/>
                          <a:cs typeface="Arial" panose="020B0604020202020204" pitchFamily="34" charset="0"/>
                        </a:rPr>
                        <a:t>Requiring a vasopressor with/without vasopressin</a:t>
                      </a:r>
                      <a:endParaRPr lang="en-US" sz="1600">
                        <a:solidFill>
                          <a:schemeClr val="bg1"/>
                        </a:solidFill>
                        <a:latin typeface="+mn-lt"/>
                        <a:cs typeface="Arial" panose="020B0604020202020204" pitchFamily="34" charset="0"/>
                      </a:endParaRPr>
                    </a:p>
                  </a:txBody>
                  <a:tcPr marL="45720" marR="4572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600" kern="1200" noProof="0">
                          <a:solidFill>
                            <a:schemeClr val="bg1"/>
                          </a:solidFill>
                          <a:latin typeface="+mn-lt"/>
                          <a:cs typeface="Arial" panose="020B0604020202020204" pitchFamily="34" charset="0"/>
                        </a:rPr>
                        <a:t>Requiring multiple vasopressors (excluding vasopressin)</a:t>
                      </a:r>
                      <a:endParaRPr lang="en-US" sz="1600" kern="1200">
                        <a:solidFill>
                          <a:schemeClr val="bg1"/>
                        </a:solidFill>
                        <a:latin typeface="+mn-lt"/>
                        <a:ea typeface="+mn-ea"/>
                        <a:cs typeface="Arial" panose="020B0604020202020204" pitchFamily="34" charset="0"/>
                      </a:endParaRPr>
                    </a:p>
                  </a:txBody>
                  <a:tcPr marL="45720" marR="45720" marT="46800" marB="46800" anchor="ctr">
                    <a:lnL w="12700" cmpd="sng">
                      <a:noFill/>
                    </a:lnL>
                    <a:lnR w="12700" cmpd="sng">
                      <a:noFill/>
                    </a:lnR>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99877077"/>
                  </a:ext>
                </a:extLst>
              </a:tr>
              <a:tr h="206546">
                <a:tc gridSpan="5">
                  <a:txBody>
                    <a:bodyPr/>
                    <a:lstStyle/>
                    <a:p>
                      <a:pPr marL="274320" marR="0" lvl="1"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600" b="1" kern="1200" noProof="0">
                          <a:solidFill>
                            <a:schemeClr val="bg1"/>
                          </a:solidFill>
                          <a:latin typeface="+mn-lt"/>
                          <a:cs typeface="Arial" panose="020B0604020202020204" pitchFamily="34" charset="0"/>
                        </a:rPr>
                        <a:t>And/o</a:t>
                      </a:r>
                      <a:r>
                        <a:rPr lang="en-US" sz="1600" b="1" kern="1200" baseline="0" noProof="0">
                          <a:solidFill>
                            <a:schemeClr val="bg1"/>
                          </a:solidFill>
                          <a:latin typeface="+mn-lt"/>
                          <a:cs typeface="Arial" panose="020B0604020202020204" pitchFamily="34" charset="0"/>
                        </a:rPr>
                        <a:t>r</a:t>
                      </a:r>
                      <a:endParaRPr lang="en-US" sz="1600" b="1" i="0" kern="1200" baseline="30000" noProof="0">
                        <a:solidFill>
                          <a:schemeClr val="bg1"/>
                        </a:solidFill>
                        <a:latin typeface="+mn-lt"/>
                        <a:ea typeface="+mn-ea"/>
                        <a:cs typeface="Arial" panose="020B0604020202020204" pitchFamily="34" charset="0"/>
                      </a:endParaRPr>
                    </a:p>
                  </a:txBody>
                  <a:tcPr marL="45720" marR="4572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extLst>
                  <a:ext uri="{0D108BD9-81ED-4DB2-BD59-A6C34878D82A}">
                    <a16:rowId xmlns:a16="http://schemas.microsoft.com/office/drawing/2014/main" val="2295901258"/>
                  </a:ext>
                </a:extLst>
              </a:tr>
              <a:tr h="668545">
                <a:tc>
                  <a:txBody>
                    <a:bodyPr/>
                    <a:lstStyle/>
                    <a:p>
                      <a:pPr marL="0" indent="0" algn="l">
                        <a:buClr>
                          <a:schemeClr val="accent1"/>
                        </a:buClr>
                        <a:buFont typeface="Arial" panose="020B0604020202020204" pitchFamily="34" charset="0"/>
                        <a:buNone/>
                      </a:pPr>
                      <a:r>
                        <a:rPr lang="en-US" sz="1600" b="0">
                          <a:solidFill>
                            <a:schemeClr val="bg1"/>
                          </a:solidFill>
                          <a:latin typeface="+mn-lt"/>
                          <a:cs typeface="Arial" panose="020B0604020202020204" pitchFamily="34" charset="0"/>
                        </a:rPr>
                        <a:t>Hypoxia</a:t>
                      </a:r>
                    </a:p>
                  </a:txBody>
                  <a:tcPr marL="45720" marR="4572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buClr>
                          <a:schemeClr val="accent1"/>
                        </a:buClr>
                        <a:buFont typeface="Arial" panose="020B0604020202020204" pitchFamily="34" charset="0"/>
                        <a:buNone/>
                      </a:pPr>
                      <a:r>
                        <a:rPr lang="en-US" sz="1600">
                          <a:solidFill>
                            <a:schemeClr val="bg1"/>
                          </a:solidFill>
                          <a:latin typeface="+mn-lt"/>
                          <a:cs typeface="Arial" panose="020B0604020202020204" pitchFamily="34" charset="0"/>
                        </a:rPr>
                        <a:t>None</a:t>
                      </a:r>
                    </a:p>
                  </a:txBody>
                  <a:tcPr marL="45720" marR="4572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buClr>
                          <a:schemeClr val="accent1"/>
                        </a:buClr>
                        <a:buFont typeface="Arial" panose="020B0604020202020204" pitchFamily="34" charset="0"/>
                        <a:buNone/>
                      </a:pPr>
                      <a:r>
                        <a:rPr lang="en-US" sz="1600" kern="1200">
                          <a:solidFill>
                            <a:schemeClr val="bg1"/>
                          </a:solidFill>
                          <a:latin typeface="+mn-lt"/>
                          <a:cs typeface="Arial" panose="020B0604020202020204" pitchFamily="34" charset="0"/>
                        </a:rPr>
                        <a:t>Requiring low-flow nasal cannula or blow-by</a:t>
                      </a:r>
                      <a:endParaRPr lang="en-US" sz="1600">
                        <a:solidFill>
                          <a:schemeClr val="bg1"/>
                        </a:solidFill>
                        <a:latin typeface="+mn-lt"/>
                        <a:cs typeface="Arial" panose="020B0604020202020204" pitchFamily="34" charset="0"/>
                      </a:endParaRPr>
                    </a:p>
                  </a:txBody>
                  <a:tcPr marL="45720" marR="4572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buClr>
                          <a:schemeClr val="accent1"/>
                        </a:buClr>
                        <a:buFont typeface="Arial" panose="020B0604020202020204" pitchFamily="34" charset="0"/>
                        <a:buNone/>
                      </a:pPr>
                      <a:r>
                        <a:rPr lang="en-US" sz="1600" kern="1200" noProof="0">
                          <a:solidFill>
                            <a:schemeClr val="bg1"/>
                          </a:solidFill>
                          <a:latin typeface="+mn-lt"/>
                          <a:cs typeface="Arial" panose="020B0604020202020204" pitchFamily="34" charset="0"/>
                        </a:rPr>
                        <a:t>Requiring high-flow nasal cannula, facemask, nonrebreather mask, or Venturi mask</a:t>
                      </a:r>
                      <a:endParaRPr lang="en-US" sz="1600">
                        <a:solidFill>
                          <a:schemeClr val="bg1"/>
                        </a:solidFill>
                        <a:latin typeface="+mn-lt"/>
                        <a:cs typeface="Arial" panose="020B0604020202020204" pitchFamily="34" charset="0"/>
                      </a:endParaRPr>
                    </a:p>
                  </a:txBody>
                  <a:tcPr marL="45720" marR="4572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600" kern="1200" noProof="0">
                          <a:solidFill>
                            <a:schemeClr val="bg1"/>
                          </a:solidFill>
                          <a:latin typeface="+mn-lt"/>
                          <a:cs typeface="Arial" panose="020B0604020202020204" pitchFamily="34" charset="0"/>
                        </a:rPr>
                        <a:t>Requiring p</a:t>
                      </a:r>
                      <a:r>
                        <a:rPr lang="en-US" sz="1600" kern="1200">
                          <a:solidFill>
                            <a:schemeClr val="bg1"/>
                          </a:solidFill>
                          <a:latin typeface="+mn-lt"/>
                          <a:cs typeface="Arial" panose="020B0604020202020204" pitchFamily="34" charset="0"/>
                        </a:rPr>
                        <a:t>ositive pressure (eg, CPAP, BiPAP, intubation, mechanical ventilation)</a:t>
                      </a:r>
                      <a:endParaRPr lang="en-US" sz="1600" kern="1200">
                        <a:solidFill>
                          <a:schemeClr val="bg1"/>
                        </a:solidFill>
                        <a:latin typeface="+mn-lt"/>
                        <a:ea typeface="+mn-ea"/>
                        <a:cs typeface="Arial" panose="020B0604020202020204" pitchFamily="34" charset="0"/>
                      </a:endParaRPr>
                    </a:p>
                  </a:txBody>
                  <a:tcPr marL="45720" marR="45720" marT="46800" marB="46800" anchor="ctr">
                    <a:lnL w="12700" cmpd="sng">
                      <a:noFill/>
                    </a:lnL>
                    <a:lnR w="12700" cmpd="sng">
                      <a:noFill/>
                    </a:lnR>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69483570"/>
                  </a:ext>
                </a:extLst>
              </a:tr>
            </a:tbl>
          </a:graphicData>
        </a:graphic>
      </p:graphicFrame>
      <p:sp>
        <p:nvSpPr>
          <p:cNvPr id="6" name="Text Box 11">
            <a:extLst>
              <a:ext uri="{FF2B5EF4-FFF2-40B4-BE49-F238E27FC236}">
                <a16:creationId xmlns:a16="http://schemas.microsoft.com/office/drawing/2014/main" id="{6AE23A7B-7228-DF7E-9568-1CE4EDEDAB35}"/>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ts val="0"/>
              </a:spcBef>
              <a:spcAft>
                <a:spcPts val="0"/>
              </a:spcAft>
              <a:buClrTx/>
              <a:buNone/>
              <a:defRPr/>
            </a:pPr>
            <a:r>
              <a:rPr lang="nl-NL" altLang="en-US" sz="1200" spc="-10">
                <a:solidFill>
                  <a:schemeClr val="bg2"/>
                </a:solidFill>
                <a:latin typeface="+mn-lt"/>
                <a:cs typeface="Arial" panose="020B0604020202020204" pitchFamily="34" charset="0"/>
              </a:rPr>
              <a:t>1. Lee. Biol Blood Marrow Transplant. 2019;25:625. 2. Schubert. Ann Oncol. 2021;32:34. </a:t>
            </a:r>
          </a:p>
        </p:txBody>
      </p:sp>
    </p:spTree>
    <p:extLst>
      <p:ext uri="{BB962C8B-B14F-4D97-AF65-F5344CB8AC3E}">
        <p14:creationId xmlns:p14="http://schemas.microsoft.com/office/powerpoint/2010/main" val="14685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44CE3-FB21-EEA5-92F1-4349425E94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606F1C-6C17-2FDE-3767-201B71E114F1}"/>
              </a:ext>
            </a:extLst>
          </p:cNvPr>
          <p:cNvSpPr>
            <a:spLocks noGrp="1"/>
          </p:cNvSpPr>
          <p:nvPr>
            <p:ph type="title"/>
          </p:nvPr>
        </p:nvSpPr>
        <p:spPr/>
        <p:txBody>
          <a:bodyPr>
            <a:noAutofit/>
          </a:bodyPr>
          <a:lstStyle/>
          <a:p>
            <a:r>
              <a:rPr lang="en-US"/>
              <a:t>Key Points for Managing CRS Associated With Tarlatamab</a:t>
            </a:r>
            <a:endParaRPr lang="en-GB"/>
          </a:p>
        </p:txBody>
      </p:sp>
      <p:graphicFrame>
        <p:nvGraphicFramePr>
          <p:cNvPr id="3" name="Table 3">
            <a:extLst>
              <a:ext uri="{FF2B5EF4-FFF2-40B4-BE49-F238E27FC236}">
                <a16:creationId xmlns:a16="http://schemas.microsoft.com/office/drawing/2014/main" id="{565FD126-7313-9465-539B-72F8A29F1BDA}"/>
              </a:ext>
            </a:extLst>
          </p:cNvPr>
          <p:cNvGraphicFramePr>
            <a:graphicFrameLocks noGrp="1"/>
          </p:cNvGraphicFramePr>
          <p:nvPr>
            <p:extLst>
              <p:ext uri="{D42A27DB-BD31-4B8C-83A1-F6EECF244321}">
                <p14:modId xmlns:p14="http://schemas.microsoft.com/office/powerpoint/2010/main" val="2840241767"/>
              </p:ext>
            </p:extLst>
          </p:nvPr>
        </p:nvGraphicFramePr>
        <p:xfrm>
          <a:off x="525473" y="1222097"/>
          <a:ext cx="11419015" cy="5037840"/>
        </p:xfrm>
        <a:graphic>
          <a:graphicData uri="http://schemas.openxmlformats.org/drawingml/2006/table">
            <a:tbl>
              <a:tblPr firstRow="1" bandRow="1">
                <a:tableStyleId>{F5AB1C69-6EDB-4FF4-983F-18BD219EF322}</a:tableStyleId>
              </a:tblPr>
              <a:tblGrid>
                <a:gridCol w="1554480">
                  <a:extLst>
                    <a:ext uri="{9D8B030D-6E8A-4147-A177-3AD203B41FA5}">
                      <a16:colId xmlns:a16="http://schemas.microsoft.com/office/drawing/2014/main" val="4042948239"/>
                    </a:ext>
                  </a:extLst>
                </a:gridCol>
                <a:gridCol w="2366455">
                  <a:extLst>
                    <a:ext uri="{9D8B030D-6E8A-4147-A177-3AD203B41FA5}">
                      <a16:colId xmlns:a16="http://schemas.microsoft.com/office/drawing/2014/main" val="295839627"/>
                    </a:ext>
                  </a:extLst>
                </a:gridCol>
                <a:gridCol w="2560320">
                  <a:extLst>
                    <a:ext uri="{9D8B030D-6E8A-4147-A177-3AD203B41FA5}">
                      <a16:colId xmlns:a16="http://schemas.microsoft.com/office/drawing/2014/main" val="3731402411"/>
                    </a:ext>
                  </a:extLst>
                </a:gridCol>
                <a:gridCol w="2468880">
                  <a:extLst>
                    <a:ext uri="{9D8B030D-6E8A-4147-A177-3AD203B41FA5}">
                      <a16:colId xmlns:a16="http://schemas.microsoft.com/office/drawing/2014/main" val="1489826884"/>
                    </a:ext>
                  </a:extLst>
                </a:gridCol>
                <a:gridCol w="2468880">
                  <a:extLst>
                    <a:ext uri="{9D8B030D-6E8A-4147-A177-3AD203B41FA5}">
                      <a16:colId xmlns:a16="http://schemas.microsoft.com/office/drawing/2014/main" val="2385704410"/>
                    </a:ext>
                  </a:extLst>
                </a:gridCol>
              </a:tblGrid>
              <a:tr h="708120">
                <a:tc>
                  <a:txBody>
                    <a:bodyPr/>
                    <a:lstStyle/>
                    <a:p>
                      <a:pPr marL="0" indent="0" algn="l">
                        <a:buClr>
                          <a:schemeClr val="accent1"/>
                        </a:buClr>
                        <a:buFont typeface="Arial" panose="020B0604020202020204" pitchFamily="34" charset="0"/>
                        <a:buNone/>
                      </a:pPr>
                      <a:r>
                        <a:rPr lang="en-US" sz="1800" b="1">
                          <a:solidFill>
                            <a:schemeClr val="bg1"/>
                          </a:solidFill>
                          <a:latin typeface="+mn-lt"/>
                          <a:cs typeface="Arial" panose="020B0604020202020204" pitchFamily="34" charset="0"/>
                        </a:rPr>
                        <a:t>Key points for prevention</a:t>
                      </a:r>
                    </a:p>
                  </a:txBody>
                  <a:tcPr marL="36000" marR="36000" marT="46800" marB="468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gridSpan="4">
                  <a:txBody>
                    <a:bodyPr/>
                    <a:lstStyle/>
                    <a:p>
                      <a:pPr marL="0" indent="0" algn="ctr">
                        <a:buClr>
                          <a:schemeClr val="accent1"/>
                        </a:buClr>
                        <a:buFont typeface="Arial" panose="020B0604020202020204" pitchFamily="34" charset="0"/>
                        <a:buNone/>
                      </a:pPr>
                      <a:r>
                        <a:rPr lang="en-US" sz="1800" b="1" noProof="0">
                          <a:solidFill>
                            <a:schemeClr val="bg1"/>
                          </a:solidFill>
                          <a:latin typeface="+mn-lt"/>
                          <a:cs typeface="Arial" panose="020B0604020202020204" pitchFamily="34" charset="0"/>
                        </a:rPr>
                        <a:t>Step-up tarlatamab dosing</a:t>
                      </a:r>
                      <a:r>
                        <a:rPr lang="en-US" sz="1800" b="0" noProof="0">
                          <a:solidFill>
                            <a:schemeClr val="bg1"/>
                          </a:solidFill>
                          <a:latin typeface="+mn-lt"/>
                          <a:cs typeface="Arial" panose="020B0604020202020204" pitchFamily="34" charset="0"/>
                        </a:rPr>
                        <a:t>: C1D1: 1 mg with 24 hr monitoring, C1D8: 10 mg with 24 hr monitoring, C1D15: 10 mg with 6-8 hr monitoring; then C2+ D1, D15: 10 mg with 2-8 hr monitoring</a:t>
                      </a:r>
                    </a:p>
                    <a:p>
                      <a:pPr marL="0" indent="0" algn="ctr">
                        <a:buClr>
                          <a:schemeClr val="accent1"/>
                        </a:buClr>
                        <a:buFont typeface="Arial" panose="020B0604020202020204" pitchFamily="34" charset="0"/>
                        <a:buNone/>
                      </a:pPr>
                      <a:r>
                        <a:rPr lang="en-US" sz="1800" b="1" noProof="0">
                          <a:solidFill>
                            <a:schemeClr val="bg1"/>
                          </a:solidFill>
                          <a:latin typeface="+mn-lt"/>
                          <a:cs typeface="Arial" panose="020B0604020202020204" pitchFamily="34" charset="0"/>
                        </a:rPr>
                        <a:t>Prophylaxis:</a:t>
                      </a:r>
                      <a:r>
                        <a:rPr lang="en-US" sz="1800" b="0" noProof="0">
                          <a:solidFill>
                            <a:schemeClr val="bg1"/>
                          </a:solidFill>
                          <a:latin typeface="+mn-lt"/>
                          <a:cs typeface="Arial" panose="020B0604020202020204" pitchFamily="34" charset="0"/>
                        </a:rPr>
                        <a:t> Dexamethasone 8 mg IV on D1, D8; 1L IV fluid on D1, D8, D15</a:t>
                      </a:r>
                      <a:endParaRPr lang="en-US" sz="1800" b="0">
                        <a:solidFill>
                          <a:schemeClr val="bg1"/>
                        </a:solidFill>
                        <a:latin typeface="+mn-lt"/>
                        <a:cs typeface="Arial" panose="020B0604020202020204" pitchFamily="34" charset="0"/>
                      </a:endParaRPr>
                    </a:p>
                  </a:txBody>
                  <a:tcPr marL="36000" marR="36000" marT="46800" marB="468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hMerge="1">
                  <a:txBody>
                    <a:bodyPr/>
                    <a:lstStyle/>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endParaRPr lang="en-US" sz="1400" kern="1200">
                        <a:solidFill>
                          <a:schemeClr val="dk1"/>
                        </a:solidFill>
                        <a:latin typeface="+mn-lt"/>
                        <a:ea typeface="+mn-ea"/>
                        <a:cs typeface="+mn-cs"/>
                      </a:endParaRPr>
                    </a:p>
                  </a:txBody>
                  <a:tcPr marL="45720" marR="45720" marT="46800" marB="46800" anchor="ctr"/>
                </a:tc>
                <a:tc hMerge="1">
                  <a:txBody>
                    <a:bodyPr/>
                    <a:lstStyle/>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endParaRPr lang="en-US" sz="1400" kern="1200">
                        <a:solidFill>
                          <a:schemeClr val="dk1"/>
                        </a:solidFill>
                        <a:latin typeface="+mn-lt"/>
                        <a:ea typeface="+mn-ea"/>
                        <a:cs typeface="+mn-cs"/>
                      </a:endParaRPr>
                    </a:p>
                  </a:txBody>
                  <a:tcPr marL="45720" marR="45720" marT="46800" marB="46800" anchor="ctr"/>
                </a:tc>
                <a:tc hMerge="1">
                  <a:txBody>
                    <a:bodyPr/>
                    <a:lstStyle/>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endParaRPr lang="en-US" sz="1400" kern="1200">
                        <a:solidFill>
                          <a:schemeClr val="dk1"/>
                        </a:solidFill>
                        <a:latin typeface="+mn-lt"/>
                        <a:ea typeface="+mn-ea"/>
                        <a:cs typeface="+mn-cs"/>
                      </a:endParaRPr>
                    </a:p>
                  </a:txBody>
                  <a:tcPr marL="45720" marR="45720" marT="46800" marB="46800" anchor="ctr"/>
                </a:tc>
                <a:extLst>
                  <a:ext uri="{0D108BD9-81ED-4DB2-BD59-A6C34878D82A}">
                    <a16:rowId xmlns:a16="http://schemas.microsoft.com/office/drawing/2014/main" val="42683884"/>
                  </a:ext>
                </a:extLst>
              </a:tr>
              <a:tr h="358445">
                <a:tc>
                  <a:txBody>
                    <a:bodyPr/>
                    <a:lstStyle/>
                    <a:p>
                      <a:pPr marL="0" indent="0" algn="l">
                        <a:buClr>
                          <a:schemeClr val="accent1"/>
                        </a:buClr>
                        <a:buFont typeface="Arial" panose="020B0604020202020204" pitchFamily="34" charset="0"/>
                        <a:buNone/>
                      </a:pPr>
                      <a:endParaRPr lang="en-US" sz="1800" b="1">
                        <a:solidFill>
                          <a:schemeClr val="bg1"/>
                        </a:solidFill>
                        <a:latin typeface="+mn-lt"/>
                        <a:cs typeface="Arial" panose="020B0604020202020204" pitchFamily="34" charset="0"/>
                      </a:endParaRP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a:buClr>
                          <a:schemeClr val="accent1"/>
                        </a:buClr>
                        <a:buFont typeface="Arial" panose="020B0604020202020204" pitchFamily="34" charset="0"/>
                        <a:buNone/>
                      </a:pPr>
                      <a:r>
                        <a:rPr lang="en-US" sz="1800" b="1" noProof="0">
                          <a:solidFill>
                            <a:schemeClr val="tx1"/>
                          </a:solidFill>
                          <a:latin typeface="+mn-lt"/>
                          <a:cs typeface="Arial" panose="020B0604020202020204" pitchFamily="34" charset="0"/>
                        </a:rPr>
                        <a:t>Grade 1</a:t>
                      </a: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b="1" noProof="0">
                          <a:solidFill>
                            <a:schemeClr val="tx1"/>
                          </a:solidFill>
                          <a:latin typeface="+mn-lt"/>
                          <a:cs typeface="Arial" panose="020B0604020202020204" pitchFamily="34" charset="0"/>
                        </a:rPr>
                        <a:t>Grade 2</a:t>
                      </a: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b="1" noProof="0">
                          <a:solidFill>
                            <a:schemeClr val="tx1"/>
                          </a:solidFill>
                          <a:latin typeface="+mn-lt"/>
                          <a:cs typeface="Arial" panose="020B0604020202020204" pitchFamily="34" charset="0"/>
                        </a:rPr>
                        <a:t>Grade 3</a:t>
                      </a: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b="1" noProof="0">
                          <a:solidFill>
                            <a:schemeClr val="tx1"/>
                          </a:solidFill>
                          <a:latin typeface="+mn-lt"/>
                          <a:cs typeface="Arial" panose="020B0604020202020204" pitchFamily="34" charset="0"/>
                        </a:rPr>
                        <a:t>Grade 4</a:t>
                      </a: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77353916"/>
                  </a:ext>
                </a:extLst>
              </a:tr>
              <a:tr h="1979732">
                <a:tc>
                  <a:txBody>
                    <a:body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sz="1800" b="1">
                          <a:solidFill>
                            <a:schemeClr val="bg1"/>
                          </a:solidFill>
                          <a:latin typeface="+mn-lt"/>
                          <a:cs typeface="Arial" panose="020B0604020202020204" pitchFamily="34" charset="0"/>
                        </a:rPr>
                        <a:t>Key points for management</a:t>
                      </a:r>
                    </a:p>
                    <a:p>
                      <a:pPr marL="0" indent="0" algn="l">
                        <a:buClr>
                          <a:schemeClr val="accent1"/>
                        </a:buClr>
                        <a:buFont typeface="Arial" panose="020B0604020202020204" pitchFamily="34" charset="0"/>
                        <a:buNone/>
                      </a:pPr>
                      <a:endParaRPr lang="en-US" sz="1800" b="1">
                        <a:solidFill>
                          <a:schemeClr val="bg1"/>
                        </a:solidFill>
                        <a:latin typeface="+mn-lt"/>
                        <a:cs typeface="Arial" panose="020B0604020202020204" pitchFamily="34" charset="0"/>
                      </a:endParaRP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a:buClr>
                          <a:schemeClr val="accent1"/>
                        </a:buClr>
                        <a:buFont typeface="Arial" panose="020B0604020202020204" pitchFamily="34" charset="0"/>
                        <a:buNone/>
                      </a:pPr>
                      <a:r>
                        <a:rPr lang="en-US" sz="1800" noProof="0">
                          <a:solidFill>
                            <a:schemeClr val="bg1"/>
                          </a:solidFill>
                          <a:latin typeface="+mn-lt"/>
                          <a:cs typeface="Arial" panose="020B0604020202020204" pitchFamily="34" charset="0"/>
                        </a:rPr>
                        <a:t>Infection workup;</a:t>
                      </a:r>
                    </a:p>
                    <a:p>
                      <a:pPr marL="0" indent="0" algn="ctr">
                        <a:buClr>
                          <a:schemeClr val="accent1"/>
                        </a:buClr>
                        <a:buFont typeface="Arial" panose="020B0604020202020204" pitchFamily="34" charset="0"/>
                        <a:buNone/>
                      </a:pPr>
                      <a:r>
                        <a:rPr lang="en-US" sz="1800" noProof="0">
                          <a:solidFill>
                            <a:schemeClr val="bg1"/>
                          </a:solidFill>
                          <a:latin typeface="+mn-lt"/>
                          <a:cs typeface="Arial" panose="020B0604020202020204" pitchFamily="34" charset="0"/>
                        </a:rPr>
                        <a:t>Symptom management with paracetamol/</a:t>
                      </a:r>
                      <a:br>
                        <a:rPr lang="en-US" sz="1800" noProof="0">
                          <a:solidFill>
                            <a:schemeClr val="bg1"/>
                          </a:solidFill>
                          <a:latin typeface="+mn-lt"/>
                          <a:cs typeface="Arial" panose="020B0604020202020204" pitchFamily="34" charset="0"/>
                        </a:rPr>
                      </a:br>
                      <a:r>
                        <a:rPr lang="en-US" sz="1800" noProof="0">
                          <a:solidFill>
                            <a:schemeClr val="bg1"/>
                          </a:solidFill>
                          <a:latin typeface="+mn-lt"/>
                          <a:cs typeface="Arial" panose="020B0604020202020204" pitchFamily="34" charset="0"/>
                        </a:rPr>
                        <a:t>acetaminophen; IV fluids</a:t>
                      </a: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20000"/>
                      </a:srgbClr>
                    </a:solidFill>
                  </a:tcPr>
                </a:tc>
                <a:tc>
                  <a:txBody>
                    <a:bodyPr/>
                    <a:lstStyle/>
                    <a:p>
                      <a:pPr marL="0" indent="0" algn="ctr">
                        <a:buClr>
                          <a:schemeClr val="accent1"/>
                        </a:buClr>
                        <a:buFont typeface="Arial" panose="020B0604020202020204" pitchFamily="34" charset="0"/>
                        <a:buNone/>
                      </a:pPr>
                      <a:r>
                        <a:rPr lang="en-US" sz="1800" b="1" noProof="0">
                          <a:solidFill>
                            <a:schemeClr val="bg1"/>
                          </a:solidFill>
                          <a:latin typeface="+mn-lt"/>
                          <a:cs typeface="Arial" panose="020B0604020202020204" pitchFamily="34" charset="0"/>
                        </a:rPr>
                        <a:t>Recommend hospitalization </a:t>
                      </a:r>
                    </a:p>
                    <a:p>
                      <a:pPr marL="0" indent="0" algn="ctr">
                        <a:buClr>
                          <a:schemeClr val="accent1"/>
                        </a:buClr>
                        <a:buFont typeface="Arial" panose="020B0604020202020204" pitchFamily="34" charset="0"/>
                        <a:buNone/>
                      </a:pPr>
                      <a:r>
                        <a:rPr lang="en-US" sz="1800" noProof="0">
                          <a:solidFill>
                            <a:schemeClr val="bg1"/>
                          </a:solidFill>
                          <a:latin typeface="+mn-lt"/>
                          <a:cs typeface="Arial" panose="020B0604020202020204" pitchFamily="34" charset="0"/>
                        </a:rPr>
                        <a:t>Grade 1 strategies </a:t>
                      </a:r>
                      <a:r>
                        <a:rPr lang="en-US" sz="1800" i="1" noProof="0">
                          <a:solidFill>
                            <a:schemeClr val="bg1"/>
                          </a:solidFill>
                          <a:latin typeface="+mn-lt"/>
                          <a:cs typeface="Arial" panose="020B0604020202020204" pitchFamily="34" charset="0"/>
                        </a:rPr>
                        <a:t>PLUS</a:t>
                      </a:r>
                      <a:endParaRPr lang="en-US" sz="1800" i="1" kern="1200" noProof="0">
                        <a:solidFill>
                          <a:schemeClr val="bg1"/>
                        </a:solidFill>
                        <a:latin typeface="+mn-lt"/>
                        <a:cs typeface="Arial" panose="020B0604020202020204" pitchFamily="34" charset="0"/>
                      </a:endParaRPr>
                    </a:p>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kern="1200" noProof="0">
                          <a:solidFill>
                            <a:schemeClr val="bg1"/>
                          </a:solidFill>
                          <a:latin typeface="+mn-lt"/>
                          <a:cs typeface="Arial" panose="020B0604020202020204" pitchFamily="34" charset="0"/>
                        </a:rPr>
                        <a:t>supplemental O</a:t>
                      </a:r>
                      <a:r>
                        <a:rPr lang="en-US" sz="1800" kern="1200" baseline="-25000" noProof="0">
                          <a:solidFill>
                            <a:schemeClr val="bg1"/>
                          </a:solidFill>
                          <a:latin typeface="+mn-lt"/>
                          <a:cs typeface="Arial" panose="020B0604020202020204" pitchFamily="34" charset="0"/>
                        </a:rPr>
                        <a:t>2 </a:t>
                      </a:r>
                      <a:r>
                        <a:rPr lang="en-US" sz="1800" kern="1200" baseline="0" noProof="0">
                          <a:solidFill>
                            <a:schemeClr val="bg1"/>
                          </a:solidFill>
                          <a:latin typeface="+mn-lt"/>
                          <a:cs typeface="Arial" panose="020B0604020202020204" pitchFamily="34" charset="0"/>
                        </a:rPr>
                        <a:t>if needed</a:t>
                      </a:r>
                    </a:p>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endParaRPr lang="en-US" sz="900" noProof="0">
                        <a:solidFill>
                          <a:schemeClr val="bg1"/>
                        </a:solidFill>
                        <a:latin typeface="+mn-lt"/>
                        <a:cs typeface="Arial" panose="020B0604020202020204" pitchFamily="34" charset="0"/>
                      </a:endParaRPr>
                    </a:p>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noProof="0">
                          <a:solidFill>
                            <a:schemeClr val="bg1"/>
                          </a:solidFill>
                          <a:latin typeface="+mn-lt"/>
                          <a:cs typeface="Arial" panose="020B0604020202020204" pitchFamily="34" charset="0"/>
                        </a:rPr>
                        <a:t>Consider: dexamethasone </a:t>
                      </a:r>
                      <a:br>
                        <a:rPr lang="en-US" sz="1800" noProof="0">
                          <a:solidFill>
                            <a:schemeClr val="bg1"/>
                          </a:solidFill>
                          <a:latin typeface="+mn-lt"/>
                          <a:cs typeface="Arial" panose="020B0604020202020204" pitchFamily="34" charset="0"/>
                        </a:rPr>
                      </a:br>
                      <a:r>
                        <a:rPr lang="en-US" sz="1800" noProof="0">
                          <a:solidFill>
                            <a:schemeClr val="bg1"/>
                          </a:solidFill>
                          <a:latin typeface="+mn-lt"/>
                          <a:cs typeface="Arial" panose="020B0604020202020204" pitchFamily="34" charset="0"/>
                        </a:rPr>
                        <a:t>8 mg/kg IV;</a:t>
                      </a:r>
                      <a:endParaRPr lang="en-US" sz="1800" kern="1200" baseline="-25000" noProof="0">
                        <a:solidFill>
                          <a:schemeClr val="bg1"/>
                        </a:solidFill>
                        <a:latin typeface="+mn-lt"/>
                        <a:cs typeface="Arial" panose="020B0604020202020204" pitchFamily="34" charset="0"/>
                      </a:endParaRPr>
                    </a:p>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kern="1200" noProof="0">
                          <a:solidFill>
                            <a:schemeClr val="bg1"/>
                          </a:solidFill>
                          <a:latin typeface="+mn-lt"/>
                          <a:cs typeface="Arial" panose="020B0604020202020204" pitchFamily="34" charset="0"/>
                        </a:rPr>
                        <a:t>tocilizumab 8 mg/kg IV</a:t>
                      </a:r>
                      <a:endParaRPr lang="en-US" sz="1800" kern="1200" noProof="0">
                        <a:solidFill>
                          <a:schemeClr val="bg1"/>
                        </a:solidFill>
                        <a:latin typeface="+mn-lt"/>
                        <a:ea typeface="+mn-ea"/>
                        <a:cs typeface="Arial" panose="020B0604020202020204" pitchFamily="34" charset="0"/>
                      </a:endParaRP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b="1" kern="1200" noProof="0">
                          <a:solidFill>
                            <a:schemeClr val="bg1"/>
                          </a:solidFill>
                          <a:latin typeface="+mn-lt"/>
                          <a:cs typeface="Arial" panose="020B0604020202020204" pitchFamily="34" charset="0"/>
                        </a:rPr>
                        <a:t>ICU</a:t>
                      </a:r>
                    </a:p>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kern="1200" noProof="0">
                          <a:solidFill>
                            <a:schemeClr val="bg1"/>
                          </a:solidFill>
                          <a:latin typeface="+mn-lt"/>
                          <a:cs typeface="Arial" panose="020B0604020202020204" pitchFamily="34" charset="0"/>
                        </a:rPr>
                        <a:t>Grade 2 strategies </a:t>
                      </a:r>
                      <a:r>
                        <a:rPr lang="en-US" sz="1800" i="1" kern="1200" noProof="0">
                          <a:solidFill>
                            <a:schemeClr val="bg1"/>
                          </a:solidFill>
                          <a:latin typeface="+mn-lt"/>
                          <a:cs typeface="Arial" panose="020B0604020202020204" pitchFamily="34" charset="0"/>
                        </a:rPr>
                        <a:t>PLUS</a:t>
                      </a:r>
                      <a:endParaRPr lang="en-US" sz="1800" kern="1200" noProof="0">
                        <a:solidFill>
                          <a:schemeClr val="bg1"/>
                        </a:solidFill>
                        <a:latin typeface="+mn-lt"/>
                        <a:cs typeface="Arial" panose="020B0604020202020204" pitchFamily="34" charset="0"/>
                      </a:endParaRPr>
                    </a:p>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kern="1200" noProof="0">
                          <a:solidFill>
                            <a:schemeClr val="bg1"/>
                          </a:solidFill>
                          <a:latin typeface="+mn-lt"/>
                          <a:cs typeface="Arial" panose="020B0604020202020204" pitchFamily="34" charset="0"/>
                        </a:rPr>
                        <a:t>supplemental O</a:t>
                      </a:r>
                      <a:r>
                        <a:rPr lang="en-US" sz="1800" kern="1200" baseline="-25000" noProof="0">
                          <a:solidFill>
                            <a:schemeClr val="bg1"/>
                          </a:solidFill>
                          <a:latin typeface="+mn-lt"/>
                          <a:cs typeface="Arial" panose="020B0604020202020204" pitchFamily="34" charset="0"/>
                        </a:rPr>
                        <a:t>2</a:t>
                      </a:r>
                      <a:r>
                        <a:rPr lang="en-US" sz="1800" kern="1200" baseline="0" noProof="0">
                          <a:solidFill>
                            <a:schemeClr val="bg1"/>
                          </a:solidFill>
                          <a:latin typeface="+mn-lt"/>
                          <a:cs typeface="Arial" panose="020B0604020202020204" pitchFamily="34" charset="0"/>
                        </a:rPr>
                        <a:t>;</a:t>
                      </a:r>
                      <a:endParaRPr lang="en-US" sz="1800" kern="1200" baseline="-25000" noProof="0">
                        <a:solidFill>
                          <a:schemeClr val="bg1"/>
                        </a:solidFill>
                        <a:latin typeface="+mn-lt"/>
                        <a:ea typeface="+mn-ea"/>
                        <a:cs typeface="Arial" panose="020B0604020202020204" pitchFamily="34" charset="0"/>
                      </a:endParaRPr>
                    </a:p>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kern="1200" noProof="0">
                          <a:solidFill>
                            <a:schemeClr val="bg1"/>
                          </a:solidFill>
                          <a:latin typeface="+mn-lt"/>
                          <a:cs typeface="Arial" panose="020B0604020202020204" pitchFamily="34" charset="0"/>
                        </a:rPr>
                        <a:t>vasopressor support; </a:t>
                      </a:r>
                      <a:r>
                        <a:rPr lang="en-US" sz="1800" noProof="0">
                          <a:solidFill>
                            <a:schemeClr val="bg1"/>
                          </a:solidFill>
                          <a:latin typeface="+mn-lt"/>
                          <a:cs typeface="Arial" panose="020B0604020202020204" pitchFamily="34" charset="0"/>
                        </a:rPr>
                        <a:t>dexamethasone </a:t>
                      </a:r>
                      <a:br>
                        <a:rPr lang="en-US" sz="1800" noProof="0">
                          <a:solidFill>
                            <a:schemeClr val="bg1"/>
                          </a:solidFill>
                          <a:latin typeface="+mn-lt"/>
                          <a:cs typeface="Arial" panose="020B0604020202020204" pitchFamily="34" charset="0"/>
                        </a:rPr>
                      </a:br>
                      <a:r>
                        <a:rPr lang="en-US" sz="1800" noProof="0">
                          <a:solidFill>
                            <a:schemeClr val="bg1"/>
                          </a:solidFill>
                          <a:latin typeface="+mn-lt"/>
                          <a:cs typeface="Arial" panose="020B0604020202020204" pitchFamily="34" charset="0"/>
                        </a:rPr>
                        <a:t>8 mg/kg IV and/or </a:t>
                      </a:r>
                      <a:r>
                        <a:rPr lang="en-US" sz="1800" kern="1200" noProof="0">
                          <a:solidFill>
                            <a:schemeClr val="bg1"/>
                          </a:solidFill>
                          <a:latin typeface="+mn-lt"/>
                          <a:cs typeface="Arial" panose="020B0604020202020204" pitchFamily="34" charset="0"/>
                        </a:rPr>
                        <a:t>tocilizumab 8 mg/kg IV</a:t>
                      </a:r>
                      <a:endParaRPr lang="en-US" sz="1800" kern="1200" noProof="0">
                        <a:solidFill>
                          <a:schemeClr val="bg1"/>
                        </a:solidFill>
                        <a:latin typeface="+mn-lt"/>
                        <a:ea typeface="+mn-ea"/>
                        <a:cs typeface="Arial" panose="020B0604020202020204" pitchFamily="34" charset="0"/>
                      </a:endParaRP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b="1" kern="1200" noProof="0">
                          <a:solidFill>
                            <a:schemeClr val="bg1"/>
                          </a:solidFill>
                          <a:latin typeface="+mn-lt"/>
                          <a:cs typeface="Arial" panose="020B0604020202020204" pitchFamily="34" charset="0"/>
                        </a:rPr>
                        <a:t>ICU</a:t>
                      </a:r>
                    </a:p>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kern="1200" noProof="0">
                          <a:solidFill>
                            <a:schemeClr val="bg1"/>
                          </a:solidFill>
                          <a:latin typeface="+mn-lt"/>
                          <a:cs typeface="Arial" panose="020B0604020202020204" pitchFamily="34" charset="0"/>
                        </a:rPr>
                        <a:t>Grade 3 strategies </a:t>
                      </a:r>
                      <a:r>
                        <a:rPr lang="en-US" sz="1800" i="1" kern="1200" noProof="0">
                          <a:solidFill>
                            <a:schemeClr val="bg1"/>
                          </a:solidFill>
                          <a:latin typeface="+mn-lt"/>
                          <a:cs typeface="Arial" panose="020B0604020202020204" pitchFamily="34" charset="0"/>
                        </a:rPr>
                        <a:t>PLUS</a:t>
                      </a:r>
                      <a:endParaRPr lang="en-US" sz="1800" kern="1200" noProof="0">
                        <a:solidFill>
                          <a:schemeClr val="bg1"/>
                        </a:solidFill>
                        <a:latin typeface="+mn-lt"/>
                        <a:cs typeface="Arial" panose="020B0604020202020204" pitchFamily="34" charset="0"/>
                      </a:endParaRPr>
                    </a:p>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kern="1200" noProof="0">
                          <a:solidFill>
                            <a:schemeClr val="bg1"/>
                          </a:solidFill>
                          <a:latin typeface="+mn-lt"/>
                          <a:cs typeface="Arial" panose="020B0604020202020204" pitchFamily="34" charset="0"/>
                        </a:rPr>
                        <a:t>supplemental O</a:t>
                      </a:r>
                      <a:r>
                        <a:rPr lang="en-US" sz="1800" kern="1200" baseline="-25000" noProof="0">
                          <a:solidFill>
                            <a:schemeClr val="bg1"/>
                          </a:solidFill>
                          <a:latin typeface="+mn-lt"/>
                          <a:cs typeface="Arial" panose="020B0604020202020204" pitchFamily="34" charset="0"/>
                        </a:rPr>
                        <a:t>2</a:t>
                      </a:r>
                      <a:r>
                        <a:rPr lang="en-US" sz="1800" kern="1200" noProof="0">
                          <a:solidFill>
                            <a:schemeClr val="bg1"/>
                          </a:solidFill>
                          <a:latin typeface="+mn-lt"/>
                          <a:cs typeface="Arial" panose="020B0604020202020204" pitchFamily="34" charset="0"/>
                        </a:rPr>
                        <a:t> (positive pressure); multiple vasopressors;</a:t>
                      </a:r>
                    </a:p>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noProof="0">
                          <a:solidFill>
                            <a:schemeClr val="bg1"/>
                          </a:solidFill>
                          <a:latin typeface="+mn-lt"/>
                          <a:cs typeface="Arial" panose="020B0604020202020204" pitchFamily="34" charset="0"/>
                        </a:rPr>
                        <a:t>dexamethasone;</a:t>
                      </a:r>
                      <a:endParaRPr lang="en-US" sz="1800" kern="1200" noProof="0">
                        <a:solidFill>
                          <a:schemeClr val="bg1"/>
                        </a:solidFill>
                        <a:latin typeface="+mn-lt"/>
                        <a:cs typeface="Arial" panose="020B0604020202020204" pitchFamily="34" charset="0"/>
                      </a:endParaRPr>
                    </a:p>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kern="1200" noProof="0">
                          <a:solidFill>
                            <a:schemeClr val="bg1"/>
                          </a:solidFill>
                          <a:latin typeface="+mn-lt"/>
                          <a:cs typeface="Arial" panose="020B0604020202020204" pitchFamily="34" charset="0"/>
                        </a:rPr>
                        <a:t>tocilizumab; </a:t>
                      </a:r>
                    </a:p>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kern="1200" noProof="0">
                          <a:solidFill>
                            <a:schemeClr val="bg1"/>
                          </a:solidFill>
                          <a:latin typeface="+mn-lt"/>
                          <a:cs typeface="Arial" panose="020B0604020202020204" pitchFamily="34" charset="0"/>
                        </a:rPr>
                        <a:t>support for organ failure (ventilation)</a:t>
                      </a:r>
                      <a:endParaRPr lang="en-US" sz="1800" kern="1200" noProof="0">
                        <a:solidFill>
                          <a:schemeClr val="bg1"/>
                        </a:solidFill>
                        <a:latin typeface="+mn-lt"/>
                        <a:ea typeface="+mn-ea"/>
                        <a:cs typeface="Arial" panose="020B0604020202020204" pitchFamily="34" charset="0"/>
                      </a:endParaRP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176709564"/>
                  </a:ext>
                </a:extLst>
              </a:tr>
              <a:tr h="920055">
                <a:tc>
                  <a:txBody>
                    <a:bodyPr/>
                    <a:lstStyle/>
                    <a:p>
                      <a:pPr marL="0" indent="0" algn="l">
                        <a:buClr>
                          <a:schemeClr val="accent1"/>
                        </a:buClr>
                        <a:buFont typeface="Arial" panose="020B0604020202020204" pitchFamily="34" charset="0"/>
                        <a:buNone/>
                      </a:pPr>
                      <a:endParaRPr lang="en-US" sz="1800" b="1">
                        <a:solidFill>
                          <a:schemeClr val="bg1"/>
                        </a:solidFill>
                        <a:latin typeface="+mn-lt"/>
                        <a:cs typeface="Arial" panose="020B0604020202020204" pitchFamily="34" charset="0"/>
                      </a:endParaRP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indent="0" algn="ctr">
                        <a:buClr>
                          <a:schemeClr val="accent1"/>
                        </a:buClr>
                        <a:buFont typeface="Arial" panose="020B0604020202020204" pitchFamily="34" charset="0"/>
                        <a:buNone/>
                      </a:pPr>
                      <a:endParaRPr lang="en-US" sz="1800" noProof="0">
                        <a:solidFill>
                          <a:schemeClr val="bg1"/>
                        </a:solidFill>
                        <a:latin typeface="+mn-lt"/>
                        <a:cs typeface="Arial" panose="020B0604020202020204" pitchFamily="34" charset="0"/>
                      </a:endParaRP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gridSpan="2">
                  <a:txBody>
                    <a:bodyPr/>
                    <a:lstStyle/>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b="1" kern="1200" noProof="0">
                          <a:solidFill>
                            <a:schemeClr val="tx1"/>
                          </a:solidFill>
                          <a:latin typeface="+mn-lt"/>
                          <a:ea typeface="+mn-ea"/>
                          <a:cs typeface="Arial" panose="020B0604020202020204" pitchFamily="34" charset="0"/>
                        </a:rPr>
                        <a:t>At the next planned dose, administer prophylaxis and monitor patients for 22-24 hr in an appropriate healthcare setting </a:t>
                      </a:r>
                    </a:p>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b="1" kern="1200" noProof="0">
                          <a:solidFill>
                            <a:schemeClr val="tx1"/>
                          </a:solidFill>
                          <a:latin typeface="+mn-lt"/>
                          <a:ea typeface="+mn-ea"/>
                          <a:cs typeface="Arial" panose="020B0604020202020204" pitchFamily="34" charset="0"/>
                        </a:rPr>
                        <a:t>(discontinue for recurrent grade 3)</a:t>
                      </a: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endParaRPr lang="en-US" sz="1800" kern="1200" noProof="0">
                        <a:solidFill>
                          <a:schemeClr val="bg1"/>
                        </a:solidFill>
                        <a:latin typeface="+mn-lt"/>
                        <a:ea typeface="+mn-ea"/>
                        <a:cs typeface="Arial" panose="020B0604020202020204" pitchFamily="34" charset="0"/>
                      </a:endParaRP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380838" rtl="0" eaLnBrk="1" fontAlgn="auto" latinLnBrk="0" hangingPunct="1">
                        <a:lnSpc>
                          <a:spcPct val="100000"/>
                        </a:lnSpc>
                        <a:spcBef>
                          <a:spcPts val="0"/>
                        </a:spcBef>
                        <a:spcAft>
                          <a:spcPts val="0"/>
                        </a:spcAft>
                        <a:buClr>
                          <a:schemeClr val="accent1"/>
                        </a:buClr>
                        <a:buSzPct val="90000"/>
                        <a:buFont typeface="Arial" panose="020B0604020202020204" pitchFamily="34" charset="0"/>
                        <a:buNone/>
                        <a:tabLst/>
                        <a:defRPr/>
                      </a:pPr>
                      <a:r>
                        <a:rPr lang="en-US" sz="1800" b="1" kern="1200" noProof="0">
                          <a:solidFill>
                            <a:schemeClr val="tx1"/>
                          </a:solidFill>
                          <a:latin typeface="+mn-lt"/>
                          <a:ea typeface="+mn-ea"/>
                          <a:cs typeface="Arial" panose="020B0604020202020204" pitchFamily="34" charset="0"/>
                        </a:rPr>
                        <a:t>Permanently discontinue tarlatamab</a:t>
                      </a:r>
                    </a:p>
                  </a:txBody>
                  <a:tcPr marL="36000" marR="36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251678722"/>
                  </a:ext>
                </a:extLst>
              </a:tr>
            </a:tbl>
          </a:graphicData>
        </a:graphic>
      </p:graphicFrame>
      <p:sp>
        <p:nvSpPr>
          <p:cNvPr id="7" name="Text Box 11">
            <a:extLst>
              <a:ext uri="{FF2B5EF4-FFF2-40B4-BE49-F238E27FC236}">
                <a16:creationId xmlns:a16="http://schemas.microsoft.com/office/drawing/2014/main" id="{AFE1D286-9F81-6C03-CD98-5C0ABAD35DF8}"/>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ts val="0"/>
              </a:spcBef>
              <a:spcAft>
                <a:spcPts val="0"/>
              </a:spcAft>
              <a:buClrTx/>
              <a:buNone/>
              <a:defRPr/>
            </a:pPr>
            <a:r>
              <a:rPr lang="da-DK" altLang="en-US" sz="1200" spc="-10">
                <a:solidFill>
                  <a:srgbClr val="455560"/>
                </a:solidFill>
                <a:latin typeface="+mn-lt"/>
                <a:cs typeface="Arial" panose="020B0604020202020204" pitchFamily="34" charset="0"/>
              </a:rPr>
              <a:t>Tarlatamab PI. Sands. Cancer. 2025;131:e35738. Géraud. Eur J Cancer. 2024;205:114075. </a:t>
            </a:r>
          </a:p>
        </p:txBody>
      </p:sp>
    </p:spTree>
    <p:extLst>
      <p:ext uri="{BB962C8B-B14F-4D97-AF65-F5344CB8AC3E}">
        <p14:creationId xmlns:p14="http://schemas.microsoft.com/office/powerpoint/2010/main" val="270807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F558C-058C-24C4-A651-53CF938587BB}"/>
              </a:ext>
            </a:extLst>
          </p:cNvPr>
          <p:cNvSpPr>
            <a:spLocks noGrp="1"/>
          </p:cNvSpPr>
          <p:nvPr>
            <p:ph type="title"/>
          </p:nvPr>
        </p:nvSpPr>
        <p:spPr/>
        <p:txBody>
          <a:bodyPr/>
          <a:lstStyle/>
          <a:p>
            <a:r>
              <a:rPr lang="en-GB"/>
              <a:t>DeLLphi-301: CRS Management</a:t>
            </a:r>
          </a:p>
        </p:txBody>
      </p:sp>
      <p:sp>
        <p:nvSpPr>
          <p:cNvPr id="3" name="Content Placeholder 2">
            <a:extLst>
              <a:ext uri="{FF2B5EF4-FFF2-40B4-BE49-F238E27FC236}">
                <a16:creationId xmlns:a16="http://schemas.microsoft.com/office/drawing/2014/main" id="{212AA9C9-4FAF-573F-03A1-F9EF62B152DC}"/>
              </a:ext>
            </a:extLst>
          </p:cNvPr>
          <p:cNvSpPr>
            <a:spLocks noGrp="1"/>
          </p:cNvSpPr>
          <p:nvPr>
            <p:ph idx="1"/>
          </p:nvPr>
        </p:nvSpPr>
        <p:spPr/>
        <p:txBody>
          <a:bodyPr>
            <a:normAutofit/>
          </a:bodyPr>
          <a:lstStyle/>
          <a:p>
            <a:r>
              <a:rPr lang="en-US" sz="2400"/>
              <a:t>Management considerations per protocol</a:t>
            </a:r>
          </a:p>
          <a:p>
            <a:pPr lvl="1"/>
            <a:r>
              <a:rPr lang="en-US" sz="2000"/>
              <a:t>Supportive care such as acetaminophen, IV hydration, and/or glucocorticoids </a:t>
            </a:r>
          </a:p>
        </p:txBody>
      </p:sp>
      <p:graphicFrame>
        <p:nvGraphicFramePr>
          <p:cNvPr id="4" name="Table 6">
            <a:extLst>
              <a:ext uri="{FF2B5EF4-FFF2-40B4-BE49-F238E27FC236}">
                <a16:creationId xmlns:a16="http://schemas.microsoft.com/office/drawing/2014/main" id="{8A8D8080-5CCA-DA58-A33E-84614A7266D2}"/>
              </a:ext>
            </a:extLst>
          </p:cNvPr>
          <p:cNvGraphicFramePr>
            <a:graphicFrameLocks/>
          </p:cNvGraphicFramePr>
          <p:nvPr>
            <p:extLst>
              <p:ext uri="{D42A27DB-BD31-4B8C-83A1-F6EECF244321}">
                <p14:modId xmlns:p14="http://schemas.microsoft.com/office/powerpoint/2010/main" val="858846039"/>
              </p:ext>
            </p:extLst>
          </p:nvPr>
        </p:nvGraphicFramePr>
        <p:xfrm>
          <a:off x="426720" y="2494661"/>
          <a:ext cx="11338560" cy="2784240"/>
        </p:xfrm>
        <a:graphic>
          <a:graphicData uri="http://schemas.openxmlformats.org/drawingml/2006/table">
            <a:tbl>
              <a:tblPr firstRow="1" bandRow="1">
                <a:tableStyleId>{F5AB1C69-6EDB-4FF4-983F-18BD219EF322}</a:tableStyleId>
              </a:tblPr>
              <a:tblGrid>
                <a:gridCol w="7191475">
                  <a:extLst>
                    <a:ext uri="{9D8B030D-6E8A-4147-A177-3AD203B41FA5}">
                      <a16:colId xmlns:a16="http://schemas.microsoft.com/office/drawing/2014/main" val="1615721967"/>
                    </a:ext>
                  </a:extLst>
                </a:gridCol>
                <a:gridCol w="4147085">
                  <a:extLst>
                    <a:ext uri="{9D8B030D-6E8A-4147-A177-3AD203B41FA5}">
                      <a16:colId xmlns:a16="http://schemas.microsoft.com/office/drawing/2014/main" val="444975874"/>
                    </a:ext>
                  </a:extLst>
                </a:gridCol>
              </a:tblGrid>
              <a:tr h="3843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noProof="0">
                          <a:solidFill>
                            <a:schemeClr val="tx1"/>
                          </a:solidFill>
                          <a:latin typeface="+mn-lt"/>
                          <a:cs typeface="Arial" panose="020B0604020202020204" pitchFamily="34" charset="0"/>
                        </a:rPr>
                        <a:t>Intervention Used for CRS, n (%)</a:t>
                      </a:r>
                      <a:endParaRPr lang="en-US" sz="1800" b="1" baseline="30000" noProof="0">
                        <a:solidFill>
                          <a:schemeClr val="tx1"/>
                        </a:solidFill>
                        <a:latin typeface="+mn-lt"/>
                        <a:cs typeface="Arial" panose="020B0604020202020204" pitchFamily="34" charset="0"/>
                      </a:endParaRPr>
                    </a:p>
                  </a:txBody>
                  <a:tcPr marL="72000" marR="72000" marT="72000" marB="7200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b="1" u="none" strike="noStrike" cap="none" spc="0" baseline="0" noProof="0">
                          <a:ln>
                            <a:noFill/>
                          </a:ln>
                          <a:solidFill>
                            <a:schemeClr val="tx1"/>
                          </a:solidFill>
                          <a:effectLst/>
                          <a:uFillTx/>
                          <a:latin typeface="+mn-lt"/>
                          <a:cs typeface="Arial" panose="020B0604020202020204" pitchFamily="34" charset="0"/>
                          <a:sym typeface="Gill Sans"/>
                        </a:rPr>
                        <a:t>Patients with ≥1 CRS Event</a:t>
                      </a:r>
                    </a:p>
                    <a:p>
                      <a:pPr algn="ctr"/>
                      <a:r>
                        <a:rPr lang="en-US" sz="1800" b="1" u="none" strike="noStrike" cap="none" spc="0" baseline="0" noProof="0">
                          <a:ln>
                            <a:noFill/>
                          </a:ln>
                          <a:solidFill>
                            <a:schemeClr val="tx1"/>
                          </a:solidFill>
                          <a:effectLst/>
                          <a:uFillTx/>
                          <a:latin typeface="+mn-lt"/>
                          <a:cs typeface="Arial" panose="020B0604020202020204" pitchFamily="34" charset="0"/>
                          <a:sym typeface="Gill Sans"/>
                        </a:rPr>
                        <a:t>(n = 70)</a:t>
                      </a:r>
                      <a:endParaRPr lang="en-US" sz="1800" strike="noStrike" noProof="0">
                        <a:solidFill>
                          <a:schemeClr val="tx1"/>
                        </a:solidFill>
                        <a:latin typeface="+mn-lt"/>
                        <a:cs typeface="Arial" panose="020B0604020202020204" pitchFamily="34" charset="0"/>
                      </a:endParaRPr>
                    </a:p>
                  </a:txBody>
                  <a:tcPr marL="72000" marR="72000" marT="72000" marB="72000" anchor="b">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638994132"/>
                  </a:ext>
                </a:extLst>
              </a:tr>
              <a:tr h="170258">
                <a:tc>
                  <a:txBody>
                    <a:bodyPr/>
                    <a:lstStyle/>
                    <a:p>
                      <a:pPr marL="91440" lvl="1" algn="l"/>
                      <a:r>
                        <a:rPr lang="en-US" sz="1800" b="0" noProof="0">
                          <a:solidFill>
                            <a:schemeClr val="bg1"/>
                          </a:solidFill>
                          <a:latin typeface="+mn-lt"/>
                          <a:cs typeface="Arial" panose="020B0604020202020204" pitchFamily="34" charset="0"/>
                        </a:rPr>
                        <a:t>Tocilizumab</a:t>
                      </a:r>
                    </a:p>
                  </a:txBody>
                  <a:tcPr marL="72000" marR="72000" marT="72000" marB="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380838" rtl="0" eaLnBrk="1" fontAlgn="auto" latinLnBrk="0" hangingPunct="1">
                        <a:lnSpc>
                          <a:spcPct val="100000"/>
                        </a:lnSpc>
                        <a:spcBef>
                          <a:spcPts val="0"/>
                        </a:spcBef>
                        <a:spcAft>
                          <a:spcPts val="0"/>
                        </a:spcAft>
                        <a:buClrTx/>
                        <a:buSzTx/>
                        <a:buFontTx/>
                        <a:buNone/>
                        <a:tabLst/>
                        <a:defRPr/>
                      </a:pPr>
                      <a:r>
                        <a:rPr lang="en-US" sz="1800" noProof="0">
                          <a:solidFill>
                            <a:schemeClr val="bg1"/>
                          </a:solidFill>
                          <a:latin typeface="+mn-lt"/>
                          <a:cs typeface="Arial" panose="020B0604020202020204" pitchFamily="34" charset="0"/>
                        </a:rPr>
                        <a:t>8 (11.4)</a:t>
                      </a:r>
                    </a:p>
                  </a:txBody>
                  <a:tcPr marL="72000" marR="72000" marT="72000" marB="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10750641"/>
                  </a:ext>
                </a:extLst>
              </a:tr>
              <a:tr h="170258">
                <a:tc>
                  <a:txBody>
                    <a:bodyPr/>
                    <a:lstStyle/>
                    <a:p>
                      <a:pPr marL="91440" lvl="1" algn="l"/>
                      <a:r>
                        <a:rPr lang="en-US" sz="1800" b="0" noProof="0">
                          <a:solidFill>
                            <a:schemeClr val="bg1"/>
                          </a:solidFill>
                          <a:latin typeface="+mn-lt"/>
                          <a:cs typeface="Arial" panose="020B0604020202020204" pitchFamily="34" charset="0"/>
                        </a:rPr>
                        <a:t>Vasopressor (excluding vasopressin)</a:t>
                      </a:r>
                    </a:p>
                  </a:txBody>
                  <a:tcPr marL="72000" marR="72000" marT="72000" marB="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noProof="0">
                          <a:solidFill>
                            <a:schemeClr val="bg1"/>
                          </a:solidFill>
                          <a:latin typeface="+mn-lt"/>
                          <a:cs typeface="Arial" panose="020B0604020202020204" pitchFamily="34" charset="0"/>
                        </a:rPr>
                        <a:t>1 (1.4)</a:t>
                      </a:r>
                    </a:p>
                  </a:txBody>
                  <a:tcPr marL="72000" marR="72000" marT="72000" marB="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50660811"/>
                  </a:ext>
                </a:extLst>
              </a:tr>
              <a:tr h="170258">
                <a:tc>
                  <a:txBody>
                    <a:bodyPr/>
                    <a:lstStyle/>
                    <a:p>
                      <a:pPr marL="91440" lvl="1" algn="l"/>
                      <a:r>
                        <a:rPr lang="en-US" sz="1800" b="0" noProof="0">
                          <a:solidFill>
                            <a:schemeClr val="bg1"/>
                          </a:solidFill>
                          <a:latin typeface="+mn-lt"/>
                          <a:cs typeface="Arial" panose="020B0604020202020204" pitchFamily="34" charset="0"/>
                        </a:rPr>
                        <a:t>IV fluids</a:t>
                      </a:r>
                    </a:p>
                  </a:txBody>
                  <a:tcPr marL="72000" marR="72000" marT="72000" marB="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a:solidFill>
                            <a:schemeClr val="bg1"/>
                          </a:solidFill>
                          <a:latin typeface="+mn-lt"/>
                          <a:cs typeface="Arial" panose="020B0604020202020204" pitchFamily="34" charset="0"/>
                        </a:rPr>
                        <a:t>9 (12.9)</a:t>
                      </a:r>
                    </a:p>
                  </a:txBody>
                  <a:tcPr marL="72000" marR="72000" marT="72000" marB="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6613217"/>
                  </a:ext>
                </a:extLst>
              </a:tr>
              <a:tr h="170258">
                <a:tc>
                  <a:txBody>
                    <a:bodyPr/>
                    <a:lstStyle/>
                    <a:p>
                      <a:pPr marL="91440" lvl="1" algn="l"/>
                      <a:r>
                        <a:rPr lang="en-US" sz="1800" b="0" noProof="0">
                          <a:solidFill>
                            <a:schemeClr val="bg1"/>
                          </a:solidFill>
                          <a:latin typeface="+mn-lt"/>
                          <a:cs typeface="Arial" panose="020B0604020202020204" pitchFamily="34" charset="0"/>
                        </a:rPr>
                        <a:t>Low-flow (</a:t>
                      </a:r>
                      <a:r>
                        <a:rPr lang="en-US" sz="1800" b="0" kern="1200" noProof="0">
                          <a:solidFill>
                            <a:schemeClr val="bg1"/>
                          </a:solidFill>
                          <a:latin typeface="+mn-lt"/>
                          <a:cs typeface="Arial" panose="020B0604020202020204" pitchFamily="34" charset="0"/>
                        </a:rPr>
                        <a:t>≤</a:t>
                      </a:r>
                      <a:r>
                        <a:rPr lang="en-US" sz="1800" b="0" noProof="0">
                          <a:solidFill>
                            <a:schemeClr val="bg1"/>
                          </a:solidFill>
                          <a:latin typeface="+mn-lt"/>
                          <a:cs typeface="Arial" panose="020B0604020202020204" pitchFamily="34" charset="0"/>
                        </a:rPr>
                        <a:t>6 L/min) supplemental oxygen</a:t>
                      </a:r>
                    </a:p>
                  </a:txBody>
                  <a:tcPr marL="72000" marR="72000" marT="72000" marB="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noProof="0">
                          <a:solidFill>
                            <a:schemeClr val="bg1"/>
                          </a:solidFill>
                          <a:latin typeface="+mn-lt"/>
                          <a:cs typeface="Arial" panose="020B0604020202020204" pitchFamily="34" charset="0"/>
                        </a:rPr>
                        <a:t>10 (14.3)</a:t>
                      </a:r>
                    </a:p>
                  </a:txBody>
                  <a:tcPr marL="72000" marR="72000" marT="72000" marB="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67943987"/>
                  </a:ext>
                </a:extLst>
              </a:tr>
              <a:tr h="170258">
                <a:tc>
                  <a:txBody>
                    <a:bodyPr/>
                    <a:lstStyle/>
                    <a:p>
                      <a:pPr marL="91440" lvl="1" algn="l"/>
                      <a:r>
                        <a:rPr lang="en-US" sz="1800" b="0" noProof="0">
                          <a:solidFill>
                            <a:schemeClr val="bg1"/>
                          </a:solidFill>
                          <a:latin typeface="+mn-lt"/>
                          <a:cs typeface="Arial" panose="020B0604020202020204" pitchFamily="34" charset="0"/>
                        </a:rPr>
                        <a:t>High-flow (&gt;6 L/min) supplemental oxygen</a:t>
                      </a:r>
                    </a:p>
                  </a:txBody>
                  <a:tcPr marL="72000" marR="72000" marT="72000" marB="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a:solidFill>
                            <a:schemeClr val="bg1"/>
                          </a:solidFill>
                          <a:latin typeface="+mn-lt"/>
                          <a:cs typeface="Arial" panose="020B0604020202020204" pitchFamily="34" charset="0"/>
                        </a:rPr>
                        <a:t>1 (1.4)</a:t>
                      </a:r>
                    </a:p>
                  </a:txBody>
                  <a:tcPr marL="72000" marR="72000" marT="72000" marB="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52027361"/>
                  </a:ext>
                </a:extLst>
              </a:tr>
            </a:tbl>
          </a:graphicData>
        </a:graphic>
      </p:graphicFrame>
      <p:sp>
        <p:nvSpPr>
          <p:cNvPr id="5" name="Rectangle 4">
            <a:extLst>
              <a:ext uri="{FF2B5EF4-FFF2-40B4-BE49-F238E27FC236}">
                <a16:creationId xmlns:a16="http://schemas.microsoft.com/office/drawing/2014/main" id="{EF0BF72F-9DB1-D922-E5B7-80492BAD9C7D}"/>
              </a:ext>
            </a:extLst>
          </p:cNvPr>
          <p:cNvSpPr/>
          <p:nvPr/>
        </p:nvSpPr>
        <p:spPr>
          <a:xfrm flipH="1">
            <a:off x="426720" y="5450508"/>
            <a:ext cx="11338560" cy="5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ea typeface="+mn-ea"/>
                <a:cs typeface="Arial" panose="020B0604020202020204" pitchFamily="34" charset="0"/>
              </a:rPr>
              <a:t>CRS was generally managed with supportive care; additional interventions were infrequently utilized</a:t>
            </a:r>
            <a:endParaRPr kumimoji="0" lang="en-US" sz="2000" b="1" i="0" u="none" strike="noStrike" kern="1200" cap="none" spc="0" normalizeH="0" baseline="30000" noProof="0">
              <a:ln>
                <a:noFill/>
              </a:ln>
              <a:solidFill>
                <a:srgbClr val="FFFFFF"/>
              </a:solidFill>
              <a:effectLst/>
              <a:uLnTx/>
              <a:uFillTx/>
              <a:ea typeface="+mn-ea"/>
              <a:cs typeface="Arial" panose="020B0604020202020204" pitchFamily="34" charset="0"/>
            </a:endParaRPr>
          </a:p>
        </p:txBody>
      </p:sp>
      <p:sp>
        <p:nvSpPr>
          <p:cNvPr id="7" name="Text Box 11">
            <a:extLst>
              <a:ext uri="{FF2B5EF4-FFF2-40B4-BE49-F238E27FC236}">
                <a16:creationId xmlns:a16="http://schemas.microsoft.com/office/drawing/2014/main" id="{AC140668-9B3F-1057-F14A-0DE24A4ADA4D}"/>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ts val="0"/>
              </a:spcBef>
              <a:spcAft>
                <a:spcPts val="0"/>
              </a:spcAft>
              <a:buClrTx/>
              <a:buNone/>
              <a:defRPr/>
            </a:pPr>
            <a:r>
              <a:rPr lang="da-DK" altLang="en-US" sz="1200" spc="-10">
                <a:solidFill>
                  <a:schemeClr val="bg2"/>
                </a:solidFill>
                <a:latin typeface="+mn-lt"/>
                <a:cs typeface="Arial" panose="020B0604020202020204" pitchFamily="34" charset="0"/>
              </a:rPr>
              <a:t>Sands. Cancer. 2025;131:e35738.</a:t>
            </a:r>
          </a:p>
        </p:txBody>
      </p:sp>
    </p:spTree>
    <p:extLst>
      <p:ext uri="{BB962C8B-B14F-4D97-AF65-F5344CB8AC3E}">
        <p14:creationId xmlns:p14="http://schemas.microsoft.com/office/powerpoint/2010/main" val="4085063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D2DE2-F614-F997-E166-B64650336CD2}"/>
              </a:ext>
            </a:extLst>
          </p:cNvPr>
          <p:cNvSpPr>
            <a:spLocks noGrp="1"/>
          </p:cNvSpPr>
          <p:nvPr>
            <p:ph type="title"/>
          </p:nvPr>
        </p:nvSpPr>
        <p:spPr/>
        <p:txBody>
          <a:bodyPr>
            <a:normAutofit/>
          </a:bodyPr>
          <a:lstStyle/>
          <a:p>
            <a:r>
              <a:rPr lang="en-GB"/>
              <a:t>ICANS: Symptoms and Timing</a:t>
            </a:r>
            <a:endParaRPr lang="en-GB" baseline="30000"/>
          </a:p>
        </p:txBody>
      </p:sp>
      <p:sp>
        <p:nvSpPr>
          <p:cNvPr id="3" name="Content Placeholder 2">
            <a:extLst>
              <a:ext uri="{FF2B5EF4-FFF2-40B4-BE49-F238E27FC236}">
                <a16:creationId xmlns:a16="http://schemas.microsoft.com/office/drawing/2014/main" id="{7D376435-FE6B-8EBF-E5EE-1DB353E11410}"/>
              </a:ext>
            </a:extLst>
          </p:cNvPr>
          <p:cNvSpPr>
            <a:spLocks noGrp="1"/>
          </p:cNvSpPr>
          <p:nvPr>
            <p:ph idx="1"/>
          </p:nvPr>
        </p:nvSpPr>
        <p:spPr/>
        <p:txBody>
          <a:bodyPr>
            <a:normAutofit/>
          </a:bodyPr>
          <a:lstStyle/>
          <a:p>
            <a:pPr>
              <a:lnSpc>
                <a:spcPct val="100000"/>
              </a:lnSpc>
              <a:spcBef>
                <a:spcPts val="1200"/>
              </a:spcBef>
            </a:pPr>
            <a:r>
              <a:rPr lang="en-US" sz="2000"/>
              <a:t>ICANS may occur more commonly </a:t>
            </a:r>
            <a:r>
              <a:rPr lang="en-US" sz="2000" b="1"/>
              <a:t>after</a:t>
            </a:r>
            <a:r>
              <a:rPr lang="en-US" sz="2000"/>
              <a:t> CRS but can also </a:t>
            </a:r>
            <a:r>
              <a:rPr lang="en-US" sz="2000" b="1"/>
              <a:t>overlap</a:t>
            </a:r>
            <a:r>
              <a:rPr lang="en-US" sz="2000"/>
              <a:t> with CRS</a:t>
            </a:r>
            <a:r>
              <a:rPr lang="en-US" sz="2000" baseline="30000"/>
              <a:t>1,2</a:t>
            </a:r>
          </a:p>
          <a:p>
            <a:pPr>
              <a:lnSpc>
                <a:spcPct val="100000"/>
              </a:lnSpc>
              <a:spcBef>
                <a:spcPts val="1200"/>
              </a:spcBef>
            </a:pPr>
            <a:r>
              <a:rPr lang="en-US" sz="2000"/>
              <a:t>ICANS symptoms are highly variable</a:t>
            </a:r>
            <a:r>
              <a:rPr lang="en-US" sz="2000" baseline="30000"/>
              <a:t>1</a:t>
            </a:r>
          </a:p>
          <a:p>
            <a:pPr>
              <a:lnSpc>
                <a:spcPct val="100000"/>
              </a:lnSpc>
              <a:spcBef>
                <a:spcPts val="1200"/>
              </a:spcBef>
            </a:pPr>
            <a:r>
              <a:rPr lang="en-US" sz="2000"/>
              <a:t>Early symptoms may include mild lethargy, dysgraphia, aphasia, impaired attention, confusion, apraxia, and tremors and may progress to altered consciousness, seizures, and cerebral edema</a:t>
            </a:r>
            <a:r>
              <a:rPr lang="en-US" sz="2000" baseline="30000"/>
              <a:t>1,2</a:t>
            </a:r>
            <a:r>
              <a:rPr lang="en-US" sz="2000"/>
              <a:t> </a:t>
            </a:r>
          </a:p>
          <a:p>
            <a:pPr>
              <a:lnSpc>
                <a:spcPct val="100000"/>
              </a:lnSpc>
              <a:spcBef>
                <a:spcPts val="1200"/>
              </a:spcBef>
            </a:pPr>
            <a:r>
              <a:rPr lang="en-US" sz="2000"/>
              <a:t>Symptoms develop a median of 5 days after final dose of tarlatamab, with a median time to resolution of 6.5 days</a:t>
            </a:r>
            <a:r>
              <a:rPr lang="en-US" sz="2000" baseline="30000"/>
              <a:t>3</a:t>
            </a:r>
          </a:p>
        </p:txBody>
      </p:sp>
      <p:pic>
        <p:nvPicPr>
          <p:cNvPr id="4" name="Picture 3">
            <a:extLst>
              <a:ext uri="{FF2B5EF4-FFF2-40B4-BE49-F238E27FC236}">
                <a16:creationId xmlns:a16="http://schemas.microsoft.com/office/drawing/2014/main" id="{26E63D3C-94CE-3902-881D-DB86E77E3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85977" y="4413229"/>
            <a:ext cx="11231401" cy="1084249"/>
          </a:xfrm>
          <a:prstGeom prst="rect">
            <a:avLst/>
          </a:prstGeom>
          <a:solidFill>
            <a:schemeClr val="accent2">
              <a:lumMod val="60000"/>
              <a:lumOff val="40000"/>
            </a:schemeClr>
          </a:solidFill>
        </p:spPr>
      </p:pic>
      <p:sp>
        <p:nvSpPr>
          <p:cNvPr id="7" name="TextBox 6">
            <a:extLst>
              <a:ext uri="{FF2B5EF4-FFF2-40B4-BE49-F238E27FC236}">
                <a16:creationId xmlns:a16="http://schemas.microsoft.com/office/drawing/2014/main" id="{184F2A76-AB09-88A1-5350-4F566D73A120}"/>
              </a:ext>
            </a:extLst>
          </p:cNvPr>
          <p:cNvSpPr txBox="1"/>
          <p:nvPr/>
        </p:nvSpPr>
        <p:spPr bwMode="auto">
          <a:xfrm>
            <a:off x="2874320" y="5053244"/>
            <a:ext cx="2027383" cy="369332"/>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b="1">
                <a:latin typeface="Calibri" panose="020F0502020204030204" pitchFamily="34" charset="0"/>
              </a:rPr>
              <a:t>Impaired attention</a:t>
            </a:r>
          </a:p>
        </p:txBody>
      </p:sp>
      <p:sp>
        <p:nvSpPr>
          <p:cNvPr id="8" name="TextBox 7">
            <a:extLst>
              <a:ext uri="{FF2B5EF4-FFF2-40B4-BE49-F238E27FC236}">
                <a16:creationId xmlns:a16="http://schemas.microsoft.com/office/drawing/2014/main" id="{BA3FCAD1-34E2-02FD-3EF4-D52CD0473FC5}"/>
              </a:ext>
            </a:extLst>
          </p:cNvPr>
          <p:cNvSpPr txBox="1"/>
          <p:nvPr/>
        </p:nvSpPr>
        <p:spPr bwMode="auto">
          <a:xfrm>
            <a:off x="5082307" y="5053244"/>
            <a:ext cx="2027383" cy="369332"/>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b="1">
                <a:latin typeface="Calibri" panose="020F0502020204030204" pitchFamily="34" charset="0"/>
              </a:rPr>
              <a:t>Tremor</a:t>
            </a:r>
          </a:p>
        </p:txBody>
      </p:sp>
      <p:sp>
        <p:nvSpPr>
          <p:cNvPr id="9" name="TextBox 8">
            <a:extLst>
              <a:ext uri="{FF2B5EF4-FFF2-40B4-BE49-F238E27FC236}">
                <a16:creationId xmlns:a16="http://schemas.microsoft.com/office/drawing/2014/main" id="{342FAAFF-D40A-7DD4-7CA1-C0B53CFAB1A2}"/>
              </a:ext>
            </a:extLst>
          </p:cNvPr>
          <p:cNvSpPr txBox="1"/>
          <p:nvPr/>
        </p:nvSpPr>
        <p:spPr bwMode="auto">
          <a:xfrm>
            <a:off x="679778" y="5053244"/>
            <a:ext cx="2027383" cy="369332"/>
          </a:xfrm>
          <a:prstGeom prst="rect">
            <a:avLst/>
          </a:prstGeom>
          <a:solidFill>
            <a:schemeClr val="accent5"/>
          </a:solidFill>
          <a:ln>
            <a:noFill/>
          </a:ln>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Confusion</a:t>
            </a:r>
          </a:p>
        </p:txBody>
      </p:sp>
      <p:sp>
        <p:nvSpPr>
          <p:cNvPr id="10" name="TextBox 9">
            <a:extLst>
              <a:ext uri="{FF2B5EF4-FFF2-40B4-BE49-F238E27FC236}">
                <a16:creationId xmlns:a16="http://schemas.microsoft.com/office/drawing/2014/main" id="{1C3C0DBB-B9AE-6AC8-CEA2-5B4BCFFD44CF}"/>
              </a:ext>
            </a:extLst>
          </p:cNvPr>
          <p:cNvSpPr txBox="1"/>
          <p:nvPr/>
        </p:nvSpPr>
        <p:spPr bwMode="auto">
          <a:xfrm>
            <a:off x="7276849" y="5053244"/>
            <a:ext cx="2027383" cy="369332"/>
          </a:xfrm>
          <a:prstGeom prst="rect">
            <a:avLst/>
          </a:prstGeom>
          <a:solidFill>
            <a:schemeClr val="accent2"/>
          </a:solidFill>
          <a:ln>
            <a:noFill/>
          </a:ln>
        </p:spPr>
        <p:txBody>
          <a:bodyPr wrap="square" rtlCol="0">
            <a:spAutoFit/>
          </a:bodyPr>
          <a:lstStyle/>
          <a:p>
            <a:pPr algn="ctr">
              <a:lnSpc>
                <a:spcPct val="100000"/>
              </a:lnSpc>
              <a:spcBef>
                <a:spcPct val="50000"/>
              </a:spcBef>
              <a:spcAft>
                <a:spcPct val="0"/>
              </a:spcAft>
              <a:buClrTx/>
              <a:buFontTx/>
              <a:buNone/>
            </a:pPr>
            <a:r>
              <a:rPr lang="en-US" b="1">
                <a:latin typeface="Calibri" panose="020F0502020204030204" pitchFamily="34" charset="0"/>
              </a:rPr>
              <a:t>Motor findings</a:t>
            </a:r>
          </a:p>
        </p:txBody>
      </p:sp>
      <p:sp>
        <p:nvSpPr>
          <p:cNvPr id="11" name="TextBox 10">
            <a:extLst>
              <a:ext uri="{FF2B5EF4-FFF2-40B4-BE49-F238E27FC236}">
                <a16:creationId xmlns:a16="http://schemas.microsoft.com/office/drawing/2014/main" id="{7DFE36D0-312A-3D90-CA89-2FA4DF08A3B0}"/>
              </a:ext>
            </a:extLst>
          </p:cNvPr>
          <p:cNvSpPr txBox="1"/>
          <p:nvPr/>
        </p:nvSpPr>
        <p:spPr bwMode="auto">
          <a:xfrm>
            <a:off x="9478817" y="5053244"/>
            <a:ext cx="2027383" cy="369332"/>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b="1">
                <a:latin typeface="Calibri" panose="020F0502020204030204" pitchFamily="34" charset="0"/>
              </a:rPr>
              <a:t>Weakness</a:t>
            </a:r>
          </a:p>
        </p:txBody>
      </p:sp>
      <p:sp>
        <p:nvSpPr>
          <p:cNvPr id="12" name="Text Box 11">
            <a:extLst>
              <a:ext uri="{FF2B5EF4-FFF2-40B4-BE49-F238E27FC236}">
                <a16:creationId xmlns:a16="http://schemas.microsoft.com/office/drawing/2014/main" id="{0EE3428C-520D-6791-B9CD-EFF4B30713E9}"/>
              </a:ext>
            </a:extLst>
          </p:cNvPr>
          <p:cNvSpPr txBox="1">
            <a:spLocks noChangeArrowheads="1"/>
          </p:cNvSpPr>
          <p:nvPr/>
        </p:nvSpPr>
        <p:spPr bwMode="auto">
          <a:xfrm>
            <a:off x="414339" y="6363968"/>
            <a:ext cx="84312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ts val="0"/>
              </a:spcBef>
              <a:spcAft>
                <a:spcPts val="0"/>
              </a:spcAft>
              <a:buClrTx/>
              <a:buNone/>
              <a:defRPr/>
            </a:pPr>
            <a:r>
              <a:rPr lang="en-US" altLang="en-US" sz="1200" spc="-10">
                <a:solidFill>
                  <a:srgbClr val="455560"/>
                </a:solidFill>
                <a:latin typeface="+mn-lt"/>
                <a:cs typeface="Arial" panose="020B0604020202020204" pitchFamily="34" charset="0"/>
              </a:rPr>
              <a:t>1. Lee. Biol Blood Marrow Transplant. 2019;25:625. 2. Maus. J Immunother Cancer. 2020;8:e001511. 3. Ahn. NEJM. 2023;389:2063. </a:t>
            </a:r>
          </a:p>
        </p:txBody>
      </p:sp>
      <p:pic>
        <p:nvPicPr>
          <p:cNvPr id="6" name="Graphic 5">
            <a:extLst>
              <a:ext uri="{FF2B5EF4-FFF2-40B4-BE49-F238E27FC236}">
                <a16:creationId xmlns:a16="http://schemas.microsoft.com/office/drawing/2014/main" id="{564FF03E-A0D7-1A05-C689-7CF6066C258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500404" y="4233780"/>
            <a:ext cx="399676" cy="783788"/>
          </a:xfrm>
          <a:prstGeom prst="rect">
            <a:avLst/>
          </a:prstGeom>
        </p:spPr>
      </p:pic>
      <p:pic>
        <p:nvPicPr>
          <p:cNvPr id="14" name="Graphic 13">
            <a:extLst>
              <a:ext uri="{FF2B5EF4-FFF2-40B4-BE49-F238E27FC236}">
                <a16:creationId xmlns:a16="http://schemas.microsoft.com/office/drawing/2014/main" id="{2D7E0FCC-3B58-97CA-560E-43214E347A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29935" y="4267079"/>
            <a:ext cx="648449" cy="750489"/>
          </a:xfrm>
          <a:prstGeom prst="rect">
            <a:avLst/>
          </a:prstGeom>
        </p:spPr>
      </p:pic>
      <p:pic>
        <p:nvPicPr>
          <p:cNvPr id="16" name="Graphic 15">
            <a:extLst>
              <a:ext uri="{FF2B5EF4-FFF2-40B4-BE49-F238E27FC236}">
                <a16:creationId xmlns:a16="http://schemas.microsoft.com/office/drawing/2014/main" id="{EA088CF2-AD65-D057-84F8-1074B661548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22760" y="4269049"/>
            <a:ext cx="346476" cy="748519"/>
          </a:xfrm>
          <a:prstGeom prst="rect">
            <a:avLst/>
          </a:prstGeom>
        </p:spPr>
      </p:pic>
      <p:pic>
        <p:nvPicPr>
          <p:cNvPr id="18" name="Graphic 17">
            <a:extLst>
              <a:ext uri="{FF2B5EF4-FFF2-40B4-BE49-F238E27FC236}">
                <a16:creationId xmlns:a16="http://schemas.microsoft.com/office/drawing/2014/main" id="{6504326C-3139-29F0-227A-00B1FE38827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264014" y="4462365"/>
            <a:ext cx="456987" cy="555203"/>
          </a:xfrm>
          <a:prstGeom prst="rect">
            <a:avLst/>
          </a:prstGeom>
        </p:spPr>
      </p:pic>
      <p:pic>
        <p:nvPicPr>
          <p:cNvPr id="20" name="Graphic 19">
            <a:extLst>
              <a:ext uri="{FF2B5EF4-FFF2-40B4-BE49-F238E27FC236}">
                <a16:creationId xmlns:a16="http://schemas.microsoft.com/office/drawing/2014/main" id="{1D3C7537-FFC5-E4FC-9B9B-2A24B40FBF8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51419" y="4413229"/>
            <a:ext cx="646276" cy="555203"/>
          </a:xfrm>
          <a:prstGeom prst="rect">
            <a:avLst/>
          </a:prstGeom>
        </p:spPr>
      </p:pic>
    </p:spTree>
    <p:extLst>
      <p:ext uri="{BB962C8B-B14F-4D97-AF65-F5344CB8AC3E}">
        <p14:creationId xmlns:p14="http://schemas.microsoft.com/office/powerpoint/2010/main" val="98639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F3B8E-A222-B5F2-1E0A-8D5C0C421A19}"/>
              </a:ext>
            </a:extLst>
          </p:cNvPr>
          <p:cNvSpPr>
            <a:spLocks noGrp="1"/>
          </p:cNvSpPr>
          <p:nvPr>
            <p:ph type="title"/>
          </p:nvPr>
        </p:nvSpPr>
        <p:spPr/>
        <p:txBody>
          <a:bodyPr>
            <a:noAutofit/>
          </a:bodyPr>
          <a:lstStyle/>
          <a:p>
            <a:r>
              <a:rPr lang="en-GB"/>
              <a:t>Immune Effector Cell Encephalopathy (ICE) Score</a:t>
            </a:r>
          </a:p>
        </p:txBody>
      </p:sp>
      <p:graphicFrame>
        <p:nvGraphicFramePr>
          <p:cNvPr id="4" name="Table 3">
            <a:extLst>
              <a:ext uri="{FF2B5EF4-FFF2-40B4-BE49-F238E27FC236}">
                <a16:creationId xmlns:a16="http://schemas.microsoft.com/office/drawing/2014/main" id="{42FB465A-242D-32C3-25FA-EAAADA42B167}"/>
              </a:ext>
            </a:extLst>
          </p:cNvPr>
          <p:cNvGraphicFramePr>
            <a:graphicFrameLocks noGrp="1"/>
          </p:cNvGraphicFramePr>
          <p:nvPr>
            <p:extLst>
              <p:ext uri="{D42A27DB-BD31-4B8C-83A1-F6EECF244321}">
                <p14:modId xmlns:p14="http://schemas.microsoft.com/office/powerpoint/2010/main" val="2861944176"/>
              </p:ext>
            </p:extLst>
          </p:nvPr>
        </p:nvGraphicFramePr>
        <p:xfrm>
          <a:off x="495300" y="1600200"/>
          <a:ext cx="11255513" cy="2987040"/>
        </p:xfrm>
        <a:graphic>
          <a:graphicData uri="http://schemas.openxmlformats.org/drawingml/2006/table">
            <a:tbl>
              <a:tblPr firstRow="1" bandRow="1">
                <a:tableStyleId>{F5AB1C69-6EDB-4FF4-983F-18BD219EF322}</a:tableStyleId>
              </a:tblPr>
              <a:tblGrid>
                <a:gridCol w="1998609">
                  <a:extLst>
                    <a:ext uri="{9D8B030D-6E8A-4147-A177-3AD203B41FA5}">
                      <a16:colId xmlns:a16="http://schemas.microsoft.com/office/drawing/2014/main" val="2163961126"/>
                    </a:ext>
                  </a:extLst>
                </a:gridCol>
                <a:gridCol w="7526784">
                  <a:extLst>
                    <a:ext uri="{9D8B030D-6E8A-4147-A177-3AD203B41FA5}">
                      <a16:colId xmlns:a16="http://schemas.microsoft.com/office/drawing/2014/main" val="823065289"/>
                    </a:ext>
                  </a:extLst>
                </a:gridCol>
                <a:gridCol w="1730120">
                  <a:extLst>
                    <a:ext uri="{9D8B030D-6E8A-4147-A177-3AD203B41FA5}">
                      <a16:colId xmlns:a16="http://schemas.microsoft.com/office/drawing/2014/main" val="1031015443"/>
                    </a:ext>
                  </a:extLst>
                </a:gridCol>
              </a:tblGrid>
              <a:tr h="205057">
                <a:tc>
                  <a:txBody>
                    <a:bodyPr/>
                    <a:lstStyle/>
                    <a:p>
                      <a:r>
                        <a:rPr lang="en-GB" sz="2000">
                          <a:latin typeface="+mn-lt"/>
                          <a:cs typeface="Arial" panose="020B0604020202020204" pitchFamily="34" charset="0"/>
                        </a:rPr>
                        <a:t>Parameter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GB" sz="2000">
                          <a:latin typeface="+mn-lt"/>
                          <a:cs typeface="Arial" panose="020B0604020202020204" pitchFamily="34" charset="0"/>
                        </a:rPr>
                        <a:t>Task Example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GB" sz="2000">
                          <a:latin typeface="+mn-lt"/>
                          <a:cs typeface="Arial" panose="020B0604020202020204" pitchFamily="34" charset="0"/>
                        </a:rPr>
                        <a:t>Score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56415553"/>
                  </a:ext>
                </a:extLst>
              </a:tr>
              <a:tr h="205057">
                <a:tc>
                  <a:txBody>
                    <a:bodyPr/>
                    <a:lstStyle/>
                    <a:p>
                      <a:r>
                        <a:rPr lang="en-GB" sz="2000">
                          <a:solidFill>
                            <a:schemeClr val="bg1"/>
                          </a:solidFill>
                          <a:latin typeface="+mn-lt"/>
                          <a:cs typeface="Arial" panose="020B0604020202020204" pitchFamily="34" charset="0"/>
                        </a:rPr>
                        <a:t>Orientation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GB" sz="2000">
                          <a:solidFill>
                            <a:schemeClr val="bg1"/>
                          </a:solidFill>
                          <a:latin typeface="+mn-lt"/>
                          <a:cs typeface="Arial" panose="020B0604020202020204" pitchFamily="34" charset="0"/>
                        </a:rPr>
                        <a:t>Orientation to yr, mo, city, hospital</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GB" sz="2000">
                          <a:solidFill>
                            <a:schemeClr val="bg1"/>
                          </a:solidFill>
                          <a:latin typeface="+mn-lt"/>
                          <a:cs typeface="Arial" panose="020B0604020202020204" pitchFamily="34" charset="0"/>
                        </a:rPr>
                        <a:t>4 points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40907578"/>
                  </a:ext>
                </a:extLst>
              </a:tr>
              <a:tr h="341790">
                <a:tc>
                  <a:txBody>
                    <a:bodyPr/>
                    <a:lstStyle/>
                    <a:p>
                      <a:r>
                        <a:rPr lang="en-GB" sz="2000">
                          <a:solidFill>
                            <a:schemeClr val="bg1"/>
                          </a:solidFill>
                          <a:latin typeface="+mn-lt"/>
                          <a:cs typeface="Arial" panose="020B0604020202020204" pitchFamily="34" charset="0"/>
                        </a:rPr>
                        <a:t>Naming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GB" sz="2000">
                          <a:solidFill>
                            <a:schemeClr val="bg1"/>
                          </a:solidFill>
                          <a:latin typeface="+mn-lt"/>
                          <a:cs typeface="Arial" panose="020B0604020202020204" pitchFamily="34" charset="0"/>
                        </a:rPr>
                        <a:t>Ability to name 3 objects (eg, point to a clock, pen, button)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GB" sz="2000">
                          <a:solidFill>
                            <a:schemeClr val="bg1"/>
                          </a:solidFill>
                          <a:latin typeface="+mn-lt"/>
                          <a:cs typeface="Arial" panose="020B0604020202020204" pitchFamily="34" charset="0"/>
                        </a:rPr>
                        <a:t>3 points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27530808"/>
                  </a:ext>
                </a:extLst>
              </a:tr>
              <a:tr h="341790">
                <a:tc>
                  <a:txBody>
                    <a:bodyPr/>
                    <a:lstStyle/>
                    <a:p>
                      <a:r>
                        <a:rPr lang="en-GB" sz="2000">
                          <a:solidFill>
                            <a:schemeClr val="bg1"/>
                          </a:solidFill>
                          <a:latin typeface="+mn-lt"/>
                          <a:cs typeface="Arial" panose="020B0604020202020204" pitchFamily="34" charset="0"/>
                        </a:rPr>
                        <a:t>Following commands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GB" sz="2000">
                          <a:solidFill>
                            <a:schemeClr val="bg1"/>
                          </a:solidFill>
                          <a:latin typeface="+mn-lt"/>
                          <a:cs typeface="Arial" panose="020B0604020202020204" pitchFamily="34" charset="0"/>
                        </a:rPr>
                        <a:t>Ability to follow simple commands </a:t>
                      </a:r>
                      <a:br>
                        <a:rPr lang="en-GB" sz="2000">
                          <a:solidFill>
                            <a:schemeClr val="bg1"/>
                          </a:solidFill>
                          <a:latin typeface="+mn-lt"/>
                          <a:cs typeface="Arial" panose="020B0604020202020204" pitchFamily="34" charset="0"/>
                        </a:rPr>
                      </a:br>
                      <a:r>
                        <a:rPr lang="en-GB" sz="2000">
                          <a:solidFill>
                            <a:schemeClr val="bg1"/>
                          </a:solidFill>
                          <a:latin typeface="+mn-lt"/>
                          <a:cs typeface="Arial" panose="020B0604020202020204" pitchFamily="34" charset="0"/>
                        </a:rPr>
                        <a:t>(eg, ‘close your eyes and stick out your tongue’ or ‘show me 2 fingers’)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GB" sz="2000">
                          <a:solidFill>
                            <a:schemeClr val="bg1"/>
                          </a:solidFill>
                          <a:latin typeface="+mn-lt"/>
                          <a:cs typeface="Arial" panose="020B0604020202020204" pitchFamily="34" charset="0"/>
                        </a:rPr>
                        <a:t>1 point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4466385"/>
                  </a:ext>
                </a:extLst>
              </a:tr>
              <a:tr h="341790">
                <a:tc>
                  <a:txBody>
                    <a:bodyPr/>
                    <a:lstStyle/>
                    <a:p>
                      <a:r>
                        <a:rPr lang="en-GB" sz="2000">
                          <a:solidFill>
                            <a:schemeClr val="bg1"/>
                          </a:solidFill>
                          <a:latin typeface="+mn-lt"/>
                          <a:cs typeface="Arial" panose="020B0604020202020204" pitchFamily="34" charset="0"/>
                        </a:rPr>
                        <a:t>Writing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GB" sz="2000">
                          <a:solidFill>
                            <a:schemeClr val="bg1"/>
                          </a:solidFill>
                          <a:latin typeface="+mn-lt"/>
                          <a:cs typeface="Arial" panose="020B0604020202020204" pitchFamily="34" charset="0"/>
                        </a:rPr>
                        <a:t>Ability to write a standard sentence </a:t>
                      </a:r>
                      <a:br>
                        <a:rPr lang="en-GB" sz="2000">
                          <a:solidFill>
                            <a:schemeClr val="bg1"/>
                          </a:solidFill>
                          <a:latin typeface="+mn-lt"/>
                          <a:cs typeface="Arial" panose="020B0604020202020204" pitchFamily="34" charset="0"/>
                        </a:rPr>
                      </a:br>
                      <a:r>
                        <a:rPr lang="en-GB" sz="2000">
                          <a:solidFill>
                            <a:schemeClr val="bg1"/>
                          </a:solidFill>
                          <a:latin typeface="+mn-lt"/>
                          <a:cs typeface="Arial" panose="020B0604020202020204" pitchFamily="34" charset="0"/>
                        </a:rPr>
                        <a:t>(eg, ‘our national bird is the bald eagle’)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GB" sz="2000">
                          <a:solidFill>
                            <a:schemeClr val="bg1"/>
                          </a:solidFill>
                          <a:latin typeface="+mn-lt"/>
                          <a:cs typeface="Arial" panose="020B0604020202020204" pitchFamily="34" charset="0"/>
                        </a:rPr>
                        <a:t>1 point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14239474"/>
                  </a:ext>
                </a:extLst>
              </a:tr>
              <a:tr h="205057">
                <a:tc>
                  <a:txBody>
                    <a:bodyPr/>
                    <a:lstStyle/>
                    <a:p>
                      <a:r>
                        <a:rPr lang="en-GB" sz="2000">
                          <a:solidFill>
                            <a:schemeClr val="bg1"/>
                          </a:solidFill>
                          <a:latin typeface="+mn-lt"/>
                          <a:cs typeface="Arial" panose="020B0604020202020204" pitchFamily="34" charset="0"/>
                        </a:rPr>
                        <a:t>Attention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GB" sz="2000">
                          <a:solidFill>
                            <a:schemeClr val="bg1"/>
                          </a:solidFill>
                          <a:latin typeface="+mn-lt"/>
                          <a:cs typeface="Arial" panose="020B0604020202020204" pitchFamily="34" charset="0"/>
                        </a:rPr>
                        <a:t>Ability to count backwards from 100 by 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GB" sz="2000">
                          <a:solidFill>
                            <a:schemeClr val="bg1"/>
                          </a:solidFill>
                          <a:latin typeface="+mn-lt"/>
                          <a:cs typeface="Arial" panose="020B0604020202020204" pitchFamily="34" charset="0"/>
                        </a:rPr>
                        <a:t>1 point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90143056"/>
                  </a:ext>
                </a:extLst>
              </a:tr>
            </a:tbl>
          </a:graphicData>
        </a:graphic>
      </p:graphicFrame>
      <p:sp>
        <p:nvSpPr>
          <p:cNvPr id="6" name="Text Box 11">
            <a:extLst>
              <a:ext uri="{FF2B5EF4-FFF2-40B4-BE49-F238E27FC236}">
                <a16:creationId xmlns:a16="http://schemas.microsoft.com/office/drawing/2014/main" id="{D19FE227-AF6B-5970-6059-4AC477BDD805}"/>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ts val="0"/>
              </a:spcBef>
              <a:spcAft>
                <a:spcPts val="0"/>
              </a:spcAft>
              <a:buClrTx/>
              <a:buNone/>
              <a:defRPr/>
            </a:pPr>
            <a:r>
              <a:rPr lang="en-US" altLang="en-US" sz="1200" spc="-10">
                <a:solidFill>
                  <a:srgbClr val="455560"/>
                </a:solidFill>
                <a:latin typeface="+mn-lt"/>
                <a:cs typeface="Arial" panose="020B0604020202020204" pitchFamily="34" charset="0"/>
              </a:rPr>
              <a:t>Lee. Biol Blood Marrow Transplant. 2019;25:625.</a:t>
            </a:r>
          </a:p>
        </p:txBody>
      </p:sp>
    </p:spTree>
    <p:extLst>
      <p:ext uri="{BB962C8B-B14F-4D97-AF65-F5344CB8AC3E}">
        <p14:creationId xmlns:p14="http://schemas.microsoft.com/office/powerpoint/2010/main" val="1790069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E62D5-D67A-5188-EDB9-A7B0576808AF}"/>
              </a:ext>
            </a:extLst>
          </p:cNvPr>
          <p:cNvSpPr>
            <a:spLocks noGrp="1"/>
          </p:cNvSpPr>
          <p:nvPr>
            <p:ph type="title"/>
          </p:nvPr>
        </p:nvSpPr>
        <p:spPr/>
        <p:txBody>
          <a:bodyPr/>
          <a:lstStyle/>
          <a:p>
            <a:r>
              <a:rPr lang="en-GB"/>
              <a:t>ICANS Grading Scale (2019)</a:t>
            </a:r>
          </a:p>
        </p:txBody>
      </p:sp>
      <p:sp>
        <p:nvSpPr>
          <p:cNvPr id="3" name="Content Placeholder 2">
            <a:extLst>
              <a:ext uri="{FF2B5EF4-FFF2-40B4-BE49-F238E27FC236}">
                <a16:creationId xmlns:a16="http://schemas.microsoft.com/office/drawing/2014/main" id="{BB4D41AE-965A-5AE4-CF7C-F0008734F0B7}"/>
              </a:ext>
            </a:extLst>
          </p:cNvPr>
          <p:cNvSpPr>
            <a:spLocks noGrp="1"/>
          </p:cNvSpPr>
          <p:nvPr>
            <p:ph idx="4294967295"/>
          </p:nvPr>
        </p:nvSpPr>
        <p:spPr>
          <a:xfrm>
            <a:off x="609760" y="5741425"/>
            <a:ext cx="10665600" cy="622543"/>
          </a:xfrm>
        </p:spPr>
        <p:txBody>
          <a:bodyPr>
            <a:normAutofit lnSpcReduction="10000"/>
          </a:bodyPr>
          <a:lstStyle/>
          <a:p>
            <a:pPr marL="0" indent="0">
              <a:buNone/>
            </a:pPr>
            <a:r>
              <a:rPr lang="en-US" sz="2000" b="1"/>
              <a:t>Key points for management: </a:t>
            </a:r>
            <a:r>
              <a:rPr lang="en-US" sz="2000"/>
              <a:t>screen for alternative causes of confusion, high-dose corticosteroids, nonsedative anticonvulsant, ICU management for grade 3-4 ICANS</a:t>
            </a:r>
          </a:p>
        </p:txBody>
      </p:sp>
      <p:graphicFrame>
        <p:nvGraphicFramePr>
          <p:cNvPr id="4" name="object 7">
            <a:extLst>
              <a:ext uri="{FF2B5EF4-FFF2-40B4-BE49-F238E27FC236}">
                <a16:creationId xmlns:a16="http://schemas.microsoft.com/office/drawing/2014/main" id="{AC504D09-56A8-2B12-6EFE-305CD9121F72}"/>
              </a:ext>
            </a:extLst>
          </p:cNvPr>
          <p:cNvGraphicFramePr>
            <a:graphicFrameLocks noGrp="1"/>
          </p:cNvGraphicFramePr>
          <p:nvPr>
            <p:extLst>
              <p:ext uri="{D42A27DB-BD31-4B8C-83A1-F6EECF244321}">
                <p14:modId xmlns:p14="http://schemas.microsoft.com/office/powerpoint/2010/main" val="3158651426"/>
              </p:ext>
            </p:extLst>
          </p:nvPr>
        </p:nvGraphicFramePr>
        <p:xfrm>
          <a:off x="390000" y="1341440"/>
          <a:ext cx="11412000" cy="4441635"/>
        </p:xfrm>
        <a:graphic>
          <a:graphicData uri="http://schemas.openxmlformats.org/drawingml/2006/table">
            <a:tbl>
              <a:tblPr firstRow="1" bandRow="1">
                <a:tableStyleId>{F5AB1C69-6EDB-4FF4-983F-18BD219EF322}</a:tableStyleId>
              </a:tblPr>
              <a:tblGrid>
                <a:gridCol w="2314174">
                  <a:extLst>
                    <a:ext uri="{9D8B030D-6E8A-4147-A177-3AD203B41FA5}">
                      <a16:colId xmlns:a16="http://schemas.microsoft.com/office/drawing/2014/main" val="20000"/>
                    </a:ext>
                  </a:extLst>
                </a:gridCol>
                <a:gridCol w="1366787">
                  <a:extLst>
                    <a:ext uri="{9D8B030D-6E8A-4147-A177-3AD203B41FA5}">
                      <a16:colId xmlns:a16="http://schemas.microsoft.com/office/drawing/2014/main" val="20001"/>
                    </a:ext>
                  </a:extLst>
                </a:gridCol>
                <a:gridCol w="1110639">
                  <a:extLst>
                    <a:ext uri="{9D8B030D-6E8A-4147-A177-3AD203B41FA5}">
                      <a16:colId xmlns:a16="http://schemas.microsoft.com/office/drawing/2014/main" val="20002"/>
                    </a:ext>
                  </a:extLst>
                </a:gridCol>
                <a:gridCol w="2613891">
                  <a:extLst>
                    <a:ext uri="{9D8B030D-6E8A-4147-A177-3AD203B41FA5}">
                      <a16:colId xmlns:a16="http://schemas.microsoft.com/office/drawing/2014/main" val="20003"/>
                    </a:ext>
                  </a:extLst>
                </a:gridCol>
                <a:gridCol w="4006509">
                  <a:extLst>
                    <a:ext uri="{9D8B030D-6E8A-4147-A177-3AD203B41FA5}">
                      <a16:colId xmlns:a16="http://schemas.microsoft.com/office/drawing/2014/main" val="20004"/>
                    </a:ext>
                  </a:extLst>
                </a:gridCol>
              </a:tblGrid>
              <a:tr h="139859">
                <a:tc>
                  <a:txBody>
                    <a:bodyPr/>
                    <a:lstStyle/>
                    <a:p>
                      <a:pPr marL="78740" algn="l">
                        <a:lnSpc>
                          <a:spcPct val="100000"/>
                        </a:lnSpc>
                        <a:spcBef>
                          <a:spcPts val="265"/>
                        </a:spcBef>
                      </a:pPr>
                      <a:r>
                        <a:rPr lang="en-US" sz="1400" spc="0" noProof="0">
                          <a:solidFill>
                            <a:schemeClr val="tx1"/>
                          </a:solidFill>
                          <a:latin typeface="+mn-lt"/>
                          <a:cs typeface="Arial" panose="020B0604020202020204" pitchFamily="34" charset="0"/>
                        </a:rPr>
                        <a:t>Neurotoxicity Domain</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79375" algn="ctr">
                        <a:lnSpc>
                          <a:spcPct val="100000"/>
                        </a:lnSpc>
                        <a:spcBef>
                          <a:spcPts val="265"/>
                        </a:spcBef>
                      </a:pPr>
                      <a:r>
                        <a:rPr lang="en-US" sz="1400" spc="0" noProof="0">
                          <a:solidFill>
                            <a:schemeClr val="tx1"/>
                          </a:solidFill>
                          <a:latin typeface="+mn-lt"/>
                          <a:cs typeface="Arial" panose="020B0604020202020204" pitchFamily="34" charset="0"/>
                        </a:rPr>
                        <a:t>Grade 1</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78740" algn="ctr">
                        <a:lnSpc>
                          <a:spcPct val="100000"/>
                        </a:lnSpc>
                        <a:spcBef>
                          <a:spcPts val="265"/>
                        </a:spcBef>
                      </a:pPr>
                      <a:r>
                        <a:rPr lang="en-US" sz="1400" spc="0" noProof="0">
                          <a:solidFill>
                            <a:schemeClr val="tx1"/>
                          </a:solidFill>
                          <a:latin typeface="+mn-lt"/>
                          <a:cs typeface="Arial" panose="020B0604020202020204" pitchFamily="34" charset="0"/>
                        </a:rPr>
                        <a:t>Grade 2</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78740" algn="ctr">
                        <a:lnSpc>
                          <a:spcPct val="100000"/>
                        </a:lnSpc>
                        <a:spcBef>
                          <a:spcPts val="265"/>
                        </a:spcBef>
                      </a:pPr>
                      <a:r>
                        <a:rPr lang="en-US" sz="1400" spc="0" noProof="0">
                          <a:solidFill>
                            <a:schemeClr val="tx1"/>
                          </a:solidFill>
                          <a:latin typeface="+mn-lt"/>
                          <a:cs typeface="Arial" panose="020B0604020202020204" pitchFamily="34" charset="0"/>
                        </a:rPr>
                        <a:t>Grade 3</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78740" algn="ctr">
                        <a:lnSpc>
                          <a:spcPct val="100000"/>
                        </a:lnSpc>
                        <a:spcBef>
                          <a:spcPts val="265"/>
                        </a:spcBef>
                      </a:pPr>
                      <a:r>
                        <a:rPr lang="en-US" sz="1400" spc="0" noProof="0">
                          <a:solidFill>
                            <a:schemeClr val="tx1"/>
                          </a:solidFill>
                          <a:latin typeface="+mn-lt"/>
                          <a:cs typeface="Arial" panose="020B0604020202020204" pitchFamily="34" charset="0"/>
                        </a:rPr>
                        <a:t>Grade 4</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37761">
                <a:tc>
                  <a:txBody>
                    <a:bodyPr/>
                    <a:lstStyle/>
                    <a:p>
                      <a:pPr marL="78740" algn="l">
                        <a:lnSpc>
                          <a:spcPct val="100000"/>
                        </a:lnSpc>
                        <a:spcBef>
                          <a:spcPts val="265"/>
                        </a:spcBef>
                      </a:pPr>
                      <a:r>
                        <a:rPr lang="en-US" sz="1400" b="0" spc="0" noProof="0">
                          <a:solidFill>
                            <a:schemeClr val="bg1"/>
                          </a:solidFill>
                          <a:latin typeface="+mn-lt"/>
                          <a:cs typeface="Arial" panose="020B0604020202020204" pitchFamily="34" charset="0"/>
                        </a:rPr>
                        <a:t>ICE score</a:t>
                      </a:r>
                      <a:endParaRPr lang="en-US" sz="1400" b="0" spc="0" baseline="30000" noProof="0">
                        <a:solidFill>
                          <a:schemeClr val="bg1"/>
                        </a:solidFill>
                        <a:latin typeface="+mn-lt"/>
                        <a:cs typeface="Arial" panose="020B0604020202020204" pitchFamily="34" charset="0"/>
                      </a:endParaRPr>
                    </a:p>
                  </a:txBody>
                  <a:tcPr marL="45720" marR="4572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79375" algn="ctr">
                        <a:lnSpc>
                          <a:spcPct val="100000"/>
                        </a:lnSpc>
                        <a:spcBef>
                          <a:spcPts val="265"/>
                        </a:spcBef>
                      </a:pPr>
                      <a:r>
                        <a:rPr lang="en-US" sz="1400" spc="0" noProof="0">
                          <a:solidFill>
                            <a:schemeClr val="bg1"/>
                          </a:solidFill>
                          <a:latin typeface="+mn-lt"/>
                          <a:cs typeface="Arial" panose="020B0604020202020204" pitchFamily="34" charset="0"/>
                        </a:rPr>
                        <a:t>7</a:t>
                      </a:r>
                      <a:r>
                        <a:rPr lang="en-US" sz="1400" noProof="0">
                          <a:solidFill>
                            <a:schemeClr val="bg1"/>
                          </a:solidFill>
                          <a:latin typeface="+mn-lt"/>
                          <a:cs typeface="Arial" panose="020B0604020202020204" pitchFamily="34" charset="0"/>
                        </a:rPr>
                        <a:t>-</a:t>
                      </a:r>
                      <a:r>
                        <a:rPr lang="en-US" sz="1400" spc="0" noProof="0">
                          <a:solidFill>
                            <a:schemeClr val="bg1"/>
                          </a:solidFill>
                          <a:latin typeface="+mn-lt"/>
                          <a:cs typeface="Arial" panose="020B0604020202020204" pitchFamily="34" charset="0"/>
                        </a:rPr>
                        <a:t>9</a:t>
                      </a:r>
                    </a:p>
                  </a:txBody>
                  <a:tcPr marL="45720" marR="4572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78740" algn="ctr">
                        <a:lnSpc>
                          <a:spcPct val="100000"/>
                        </a:lnSpc>
                        <a:spcBef>
                          <a:spcPts val="265"/>
                        </a:spcBef>
                      </a:pPr>
                      <a:r>
                        <a:rPr lang="en-US" sz="1400" spc="0" noProof="0">
                          <a:solidFill>
                            <a:schemeClr val="bg1"/>
                          </a:solidFill>
                          <a:latin typeface="+mn-lt"/>
                          <a:cs typeface="Arial" panose="020B0604020202020204" pitchFamily="34" charset="0"/>
                        </a:rPr>
                        <a:t>3</a:t>
                      </a:r>
                      <a:r>
                        <a:rPr lang="en-US" sz="1400" noProof="0">
                          <a:solidFill>
                            <a:schemeClr val="bg1"/>
                          </a:solidFill>
                          <a:latin typeface="+mn-lt"/>
                          <a:cs typeface="Arial" panose="020B0604020202020204" pitchFamily="34" charset="0"/>
                        </a:rPr>
                        <a:t>-</a:t>
                      </a:r>
                      <a:r>
                        <a:rPr lang="en-US" sz="1400" spc="0" noProof="0">
                          <a:solidFill>
                            <a:schemeClr val="bg1"/>
                          </a:solidFill>
                          <a:latin typeface="+mn-lt"/>
                          <a:cs typeface="Arial" panose="020B0604020202020204" pitchFamily="34" charset="0"/>
                        </a:rPr>
                        <a:t>6</a:t>
                      </a:r>
                    </a:p>
                  </a:txBody>
                  <a:tcPr marL="45720" marR="4572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78740" algn="ctr">
                        <a:lnSpc>
                          <a:spcPct val="100000"/>
                        </a:lnSpc>
                        <a:spcBef>
                          <a:spcPts val="265"/>
                        </a:spcBef>
                      </a:pPr>
                      <a:r>
                        <a:rPr lang="en-US" sz="1400" spc="0" noProof="0">
                          <a:solidFill>
                            <a:schemeClr val="bg1"/>
                          </a:solidFill>
                          <a:latin typeface="+mn-lt"/>
                          <a:cs typeface="Arial" panose="020B0604020202020204" pitchFamily="34" charset="0"/>
                        </a:rPr>
                        <a:t>0</a:t>
                      </a:r>
                      <a:r>
                        <a:rPr lang="en-US" sz="1400" noProof="0">
                          <a:solidFill>
                            <a:schemeClr val="bg1"/>
                          </a:solidFill>
                          <a:latin typeface="+mn-lt"/>
                          <a:cs typeface="Arial" panose="020B0604020202020204" pitchFamily="34" charset="0"/>
                        </a:rPr>
                        <a:t>-</a:t>
                      </a:r>
                      <a:r>
                        <a:rPr lang="en-US" sz="1400" spc="0" noProof="0">
                          <a:solidFill>
                            <a:schemeClr val="bg1"/>
                          </a:solidFill>
                          <a:latin typeface="+mn-lt"/>
                          <a:cs typeface="Arial" panose="020B0604020202020204" pitchFamily="34" charset="0"/>
                        </a:rPr>
                        <a:t>2</a:t>
                      </a:r>
                    </a:p>
                  </a:txBody>
                  <a:tcPr marL="45720" marR="4572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78740" algn="ctr">
                        <a:lnSpc>
                          <a:spcPct val="100000"/>
                        </a:lnSpc>
                        <a:spcBef>
                          <a:spcPts val="265"/>
                        </a:spcBef>
                      </a:pPr>
                      <a:r>
                        <a:rPr lang="en-US" sz="1400" spc="0" noProof="0">
                          <a:solidFill>
                            <a:schemeClr val="bg1"/>
                          </a:solidFill>
                          <a:latin typeface="+mn-lt"/>
                          <a:cs typeface="Arial" panose="020B0604020202020204" pitchFamily="34" charset="0"/>
                        </a:rPr>
                        <a:t>0 (patient is unarousable and unable to perform the tests for grading ICE)</a:t>
                      </a:r>
                    </a:p>
                  </a:txBody>
                  <a:tcPr marL="45720" marR="4572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392393">
                <a:tc>
                  <a:txBody>
                    <a:bodyPr/>
                    <a:lstStyle/>
                    <a:p>
                      <a:pPr marL="78740" algn="l">
                        <a:lnSpc>
                          <a:spcPct val="100000"/>
                        </a:lnSpc>
                        <a:spcBef>
                          <a:spcPts val="265"/>
                        </a:spcBef>
                      </a:pPr>
                      <a:r>
                        <a:rPr lang="en-US" sz="1400" b="0" spc="0" noProof="0">
                          <a:solidFill>
                            <a:schemeClr val="bg1"/>
                          </a:solidFill>
                          <a:latin typeface="+mn-lt"/>
                          <a:cs typeface="Arial" panose="020B0604020202020204" pitchFamily="34" charset="0"/>
                        </a:rPr>
                        <a:t>Depressed level of consciousness</a:t>
                      </a:r>
                      <a:endParaRPr lang="en-US" sz="1400" b="0" spc="0" baseline="41666" noProof="0">
                        <a:solidFill>
                          <a:schemeClr val="bg1"/>
                        </a:solidFill>
                        <a:latin typeface="+mn-lt"/>
                        <a:cs typeface="Arial" panose="020B0604020202020204" pitchFamily="34" charset="0"/>
                      </a:endParaRP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79375" marR="105410" algn="ctr">
                        <a:lnSpc>
                          <a:spcPct val="119700"/>
                        </a:lnSpc>
                        <a:spcBef>
                          <a:spcPts val="120"/>
                        </a:spcBef>
                      </a:pPr>
                      <a:r>
                        <a:rPr lang="en-US" sz="1400" spc="0" noProof="0">
                          <a:solidFill>
                            <a:schemeClr val="bg1"/>
                          </a:solidFill>
                          <a:latin typeface="+mn-lt"/>
                          <a:cs typeface="Arial" panose="020B0604020202020204" pitchFamily="34" charset="0"/>
                        </a:rPr>
                        <a:t>Awakens spontaneously</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78740" marR="71755" algn="ctr">
                        <a:lnSpc>
                          <a:spcPct val="119700"/>
                        </a:lnSpc>
                        <a:spcBef>
                          <a:spcPts val="120"/>
                        </a:spcBef>
                      </a:pPr>
                      <a:r>
                        <a:rPr lang="en-US" sz="1400" spc="0" noProof="0">
                          <a:solidFill>
                            <a:schemeClr val="bg1"/>
                          </a:solidFill>
                          <a:latin typeface="+mn-lt"/>
                          <a:cs typeface="Arial" panose="020B0604020202020204" pitchFamily="34" charset="0"/>
                        </a:rPr>
                        <a:t>Awakens to voice</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78740" marR="87630" algn="ctr">
                        <a:lnSpc>
                          <a:spcPct val="119700"/>
                        </a:lnSpc>
                        <a:spcBef>
                          <a:spcPts val="120"/>
                        </a:spcBef>
                      </a:pPr>
                      <a:r>
                        <a:rPr lang="en-US" sz="1400" spc="0" noProof="0">
                          <a:solidFill>
                            <a:schemeClr val="bg1"/>
                          </a:solidFill>
                          <a:latin typeface="+mn-lt"/>
                          <a:cs typeface="Arial" panose="020B0604020202020204" pitchFamily="34" charset="0"/>
                        </a:rPr>
                        <a:t>Awakens only to </a:t>
                      </a:r>
                      <a:br>
                        <a:rPr lang="en-US" sz="1400" spc="0" noProof="0">
                          <a:solidFill>
                            <a:schemeClr val="bg1"/>
                          </a:solidFill>
                          <a:latin typeface="+mn-lt"/>
                          <a:cs typeface="Arial" panose="020B0604020202020204" pitchFamily="34" charset="0"/>
                        </a:rPr>
                      </a:br>
                      <a:r>
                        <a:rPr lang="en-US" sz="1400" spc="0" noProof="0">
                          <a:solidFill>
                            <a:schemeClr val="bg1"/>
                          </a:solidFill>
                          <a:latin typeface="+mn-lt"/>
                          <a:cs typeface="Arial" panose="020B0604020202020204" pitchFamily="34" charset="0"/>
                        </a:rPr>
                        <a:t>tactile stimulus</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78740" marR="128905" algn="ctr">
                        <a:lnSpc>
                          <a:spcPct val="119700"/>
                        </a:lnSpc>
                        <a:spcBef>
                          <a:spcPts val="120"/>
                        </a:spcBef>
                      </a:pPr>
                      <a:r>
                        <a:rPr lang="en-US" sz="1400" spc="0" noProof="0">
                          <a:solidFill>
                            <a:schemeClr val="bg1"/>
                          </a:solidFill>
                          <a:latin typeface="+mn-lt"/>
                          <a:cs typeface="Arial" panose="020B0604020202020204" pitchFamily="34" charset="0"/>
                        </a:rPr>
                        <a:t>Patient is unarousable or requires vigorous or repetitive tactile stimuli to arouse;</a:t>
                      </a:r>
                    </a:p>
                    <a:p>
                      <a:pPr marL="78740" marR="128905" algn="ctr">
                        <a:lnSpc>
                          <a:spcPct val="119700"/>
                        </a:lnSpc>
                        <a:spcBef>
                          <a:spcPts val="120"/>
                        </a:spcBef>
                      </a:pPr>
                      <a:r>
                        <a:rPr lang="en-US" sz="1400" spc="0" noProof="0">
                          <a:solidFill>
                            <a:schemeClr val="bg1"/>
                          </a:solidFill>
                          <a:latin typeface="+mn-lt"/>
                          <a:cs typeface="Arial" panose="020B0604020202020204" pitchFamily="34" charset="0"/>
                        </a:rPr>
                        <a:t>Stupor or coma</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616837">
                <a:tc>
                  <a:txBody>
                    <a:bodyPr/>
                    <a:lstStyle/>
                    <a:p>
                      <a:pPr marL="78740" algn="l">
                        <a:lnSpc>
                          <a:spcPct val="100000"/>
                        </a:lnSpc>
                        <a:spcBef>
                          <a:spcPts val="270"/>
                        </a:spcBef>
                      </a:pPr>
                      <a:r>
                        <a:rPr lang="en-US" sz="1400" b="0" spc="0" noProof="0">
                          <a:solidFill>
                            <a:schemeClr val="bg1"/>
                          </a:solidFill>
                          <a:latin typeface="+mn-lt"/>
                          <a:cs typeface="Arial" panose="020B0604020202020204" pitchFamily="34" charset="0"/>
                        </a:rPr>
                        <a:t>Seizure</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79375" algn="ctr">
                        <a:lnSpc>
                          <a:spcPct val="100000"/>
                        </a:lnSpc>
                        <a:spcBef>
                          <a:spcPts val="270"/>
                        </a:spcBef>
                      </a:pPr>
                      <a:r>
                        <a:rPr lang="en-US" sz="1400" spc="0" noProof="0">
                          <a:solidFill>
                            <a:schemeClr val="bg1"/>
                          </a:solidFill>
                          <a:latin typeface="+mn-lt"/>
                          <a:cs typeface="Arial" panose="020B0604020202020204" pitchFamily="34" charset="0"/>
                        </a:rPr>
                        <a:t>N/A</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78740" algn="ctr">
                        <a:lnSpc>
                          <a:spcPct val="100000"/>
                        </a:lnSpc>
                        <a:spcBef>
                          <a:spcPts val="270"/>
                        </a:spcBef>
                      </a:pPr>
                      <a:r>
                        <a:rPr lang="en-US" sz="1400" spc="0" noProof="0">
                          <a:solidFill>
                            <a:schemeClr val="bg1"/>
                          </a:solidFill>
                          <a:latin typeface="+mn-lt"/>
                          <a:cs typeface="Arial" panose="020B0604020202020204" pitchFamily="34" charset="0"/>
                        </a:rPr>
                        <a:t>N/A</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78740" marR="90170" algn="ctr">
                        <a:lnSpc>
                          <a:spcPct val="118900"/>
                        </a:lnSpc>
                        <a:spcBef>
                          <a:spcPts val="135"/>
                        </a:spcBef>
                      </a:pPr>
                      <a:r>
                        <a:rPr lang="en-US" sz="1400" spc="0" noProof="0">
                          <a:solidFill>
                            <a:schemeClr val="bg1"/>
                          </a:solidFill>
                          <a:latin typeface="+mn-lt"/>
                          <a:cs typeface="Arial" panose="020B0604020202020204" pitchFamily="34" charset="0"/>
                        </a:rPr>
                        <a:t>Any clinical seizure, focal or generalized, that resolves rapidly or nonconvulsive seizures on EEG that resolve with intervention</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78740" marR="229870" algn="ctr">
                        <a:lnSpc>
                          <a:spcPct val="118900"/>
                        </a:lnSpc>
                        <a:spcBef>
                          <a:spcPts val="135"/>
                        </a:spcBef>
                      </a:pPr>
                      <a:r>
                        <a:rPr lang="en-US" sz="1400" spc="0" noProof="0">
                          <a:solidFill>
                            <a:schemeClr val="bg1"/>
                          </a:solidFill>
                          <a:latin typeface="+mn-lt"/>
                          <a:cs typeface="Arial" panose="020B0604020202020204" pitchFamily="34" charset="0"/>
                        </a:rPr>
                        <a:t>Life-threatening prolonged seizure (&gt;5 min) or repetitive clinical or electrical seizures without return to baseline in between</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4"/>
                  </a:ext>
                </a:extLst>
              </a:tr>
              <a:tr h="267364">
                <a:tc>
                  <a:txBody>
                    <a:bodyPr/>
                    <a:lstStyle/>
                    <a:p>
                      <a:pPr marL="78740" algn="l">
                        <a:lnSpc>
                          <a:spcPct val="100000"/>
                        </a:lnSpc>
                        <a:spcBef>
                          <a:spcPts val="265"/>
                        </a:spcBef>
                      </a:pPr>
                      <a:r>
                        <a:rPr lang="en-US" sz="1400" b="0" spc="0" noProof="0">
                          <a:solidFill>
                            <a:schemeClr val="bg1"/>
                          </a:solidFill>
                          <a:latin typeface="+mn-lt"/>
                          <a:cs typeface="Arial" panose="020B0604020202020204" pitchFamily="34" charset="0"/>
                        </a:rPr>
                        <a:t>Motor weakness</a:t>
                      </a:r>
                      <a:endParaRPr lang="en-US" sz="1400" b="0" spc="0" baseline="41666" noProof="0">
                        <a:solidFill>
                          <a:schemeClr val="bg1"/>
                        </a:solidFill>
                        <a:latin typeface="+mn-lt"/>
                        <a:cs typeface="Arial" panose="020B0604020202020204" pitchFamily="34" charset="0"/>
                      </a:endParaRP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79375" algn="ctr">
                        <a:lnSpc>
                          <a:spcPct val="100000"/>
                        </a:lnSpc>
                        <a:spcBef>
                          <a:spcPts val="265"/>
                        </a:spcBef>
                      </a:pPr>
                      <a:r>
                        <a:rPr lang="en-US" sz="1400" spc="0" noProof="0">
                          <a:solidFill>
                            <a:schemeClr val="bg1"/>
                          </a:solidFill>
                          <a:latin typeface="+mn-lt"/>
                          <a:cs typeface="Arial" panose="020B0604020202020204" pitchFamily="34" charset="0"/>
                        </a:rPr>
                        <a:t>N/A</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78740" algn="ctr">
                        <a:lnSpc>
                          <a:spcPct val="100000"/>
                        </a:lnSpc>
                        <a:spcBef>
                          <a:spcPts val="265"/>
                        </a:spcBef>
                      </a:pPr>
                      <a:r>
                        <a:rPr lang="en-US" sz="1400" spc="0" noProof="0">
                          <a:solidFill>
                            <a:schemeClr val="bg1"/>
                          </a:solidFill>
                          <a:latin typeface="+mn-lt"/>
                          <a:cs typeface="Arial" panose="020B0604020202020204" pitchFamily="34" charset="0"/>
                        </a:rPr>
                        <a:t>N/A</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78740" algn="ctr">
                        <a:lnSpc>
                          <a:spcPct val="100000"/>
                        </a:lnSpc>
                        <a:spcBef>
                          <a:spcPts val="265"/>
                        </a:spcBef>
                      </a:pPr>
                      <a:r>
                        <a:rPr lang="en-US" sz="1400" spc="0" noProof="0">
                          <a:solidFill>
                            <a:schemeClr val="bg1"/>
                          </a:solidFill>
                          <a:latin typeface="+mn-lt"/>
                          <a:cs typeface="Arial" panose="020B0604020202020204" pitchFamily="34" charset="0"/>
                        </a:rPr>
                        <a:t>N/A</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78740" marR="108585" algn="ctr">
                        <a:lnSpc>
                          <a:spcPct val="118900"/>
                        </a:lnSpc>
                        <a:spcBef>
                          <a:spcPts val="125"/>
                        </a:spcBef>
                      </a:pPr>
                      <a:r>
                        <a:rPr lang="en-US" sz="1400" spc="0" noProof="0">
                          <a:solidFill>
                            <a:schemeClr val="bg1"/>
                          </a:solidFill>
                          <a:latin typeface="+mn-lt"/>
                          <a:cs typeface="Arial" panose="020B0604020202020204" pitchFamily="34" charset="0"/>
                        </a:rPr>
                        <a:t>Deep focal motor weakness, such as hemiparesis </a:t>
                      </a:r>
                      <a:br>
                        <a:rPr lang="en-US" sz="1400" spc="0" noProof="0">
                          <a:solidFill>
                            <a:schemeClr val="bg1"/>
                          </a:solidFill>
                          <a:latin typeface="+mn-lt"/>
                          <a:cs typeface="Arial" panose="020B0604020202020204" pitchFamily="34" charset="0"/>
                        </a:rPr>
                      </a:br>
                      <a:r>
                        <a:rPr lang="en-US" sz="1400" spc="0" noProof="0">
                          <a:solidFill>
                            <a:schemeClr val="bg1"/>
                          </a:solidFill>
                          <a:latin typeface="+mn-lt"/>
                          <a:cs typeface="Arial" panose="020B0604020202020204" pitchFamily="34" charset="0"/>
                        </a:rPr>
                        <a:t>or paraparesis</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5"/>
                  </a:ext>
                </a:extLst>
              </a:tr>
              <a:tr h="383855">
                <a:tc>
                  <a:txBody>
                    <a:bodyPr/>
                    <a:lstStyle/>
                    <a:p>
                      <a:pPr marL="78740" algn="l">
                        <a:lnSpc>
                          <a:spcPct val="100000"/>
                        </a:lnSpc>
                        <a:spcBef>
                          <a:spcPts val="270"/>
                        </a:spcBef>
                      </a:pPr>
                      <a:r>
                        <a:rPr lang="en-US" sz="1400" b="0" spc="0" noProof="0">
                          <a:solidFill>
                            <a:schemeClr val="bg1"/>
                          </a:solidFill>
                          <a:latin typeface="+mn-lt"/>
                          <a:cs typeface="Arial" panose="020B0604020202020204" pitchFamily="34" charset="0"/>
                        </a:rPr>
                        <a:t>Elevated ICP/cerebral edema</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79375" algn="ctr">
                        <a:lnSpc>
                          <a:spcPct val="100000"/>
                        </a:lnSpc>
                        <a:spcBef>
                          <a:spcPts val="270"/>
                        </a:spcBef>
                      </a:pPr>
                      <a:r>
                        <a:rPr lang="en-US" sz="1400" spc="0" noProof="0">
                          <a:solidFill>
                            <a:schemeClr val="bg1"/>
                          </a:solidFill>
                          <a:latin typeface="+mn-lt"/>
                          <a:cs typeface="Arial" panose="020B0604020202020204" pitchFamily="34" charset="0"/>
                        </a:rPr>
                        <a:t>N/A</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78740" algn="ctr">
                        <a:lnSpc>
                          <a:spcPct val="100000"/>
                        </a:lnSpc>
                        <a:spcBef>
                          <a:spcPts val="270"/>
                        </a:spcBef>
                      </a:pPr>
                      <a:r>
                        <a:rPr lang="en-US" sz="1400" spc="0" noProof="0">
                          <a:solidFill>
                            <a:schemeClr val="bg1"/>
                          </a:solidFill>
                          <a:latin typeface="+mn-lt"/>
                          <a:cs typeface="Arial" panose="020B0604020202020204" pitchFamily="34" charset="0"/>
                        </a:rPr>
                        <a:t>N/A</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78740" marR="175260" algn="ctr">
                        <a:lnSpc>
                          <a:spcPct val="118900"/>
                        </a:lnSpc>
                        <a:spcBef>
                          <a:spcPts val="135"/>
                        </a:spcBef>
                      </a:pPr>
                      <a:r>
                        <a:rPr lang="en-US" sz="1400" spc="0" noProof="0">
                          <a:solidFill>
                            <a:schemeClr val="bg1"/>
                          </a:solidFill>
                          <a:latin typeface="+mn-lt"/>
                          <a:cs typeface="Arial" panose="020B0604020202020204" pitchFamily="34" charset="0"/>
                        </a:rPr>
                        <a:t>Focal/local edema on neuroimaging</a:t>
                      </a:r>
                      <a:endParaRPr lang="en-US" sz="1400" spc="0" baseline="30000" noProof="0">
                        <a:solidFill>
                          <a:schemeClr val="bg1"/>
                        </a:solidFill>
                        <a:latin typeface="+mn-lt"/>
                        <a:cs typeface="Arial" panose="020B0604020202020204" pitchFamily="34" charset="0"/>
                      </a:endParaRP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78740" marR="120014" algn="ctr">
                        <a:lnSpc>
                          <a:spcPct val="118900"/>
                        </a:lnSpc>
                        <a:spcBef>
                          <a:spcPts val="135"/>
                        </a:spcBef>
                      </a:pPr>
                      <a:r>
                        <a:rPr lang="en-US" sz="1400" spc="0" noProof="0">
                          <a:solidFill>
                            <a:schemeClr val="bg1"/>
                          </a:solidFill>
                          <a:latin typeface="+mn-lt"/>
                          <a:cs typeface="Arial" panose="020B0604020202020204" pitchFamily="34" charset="0"/>
                        </a:rPr>
                        <a:t>Diffuse cerebral edema on neuroimaging; decerebrate or decorticate posturing; cranial nerve VI palsy; papilledema; or Cushing's triad</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6"/>
                  </a:ext>
                </a:extLst>
              </a:tr>
            </a:tbl>
          </a:graphicData>
        </a:graphic>
      </p:graphicFrame>
      <p:sp>
        <p:nvSpPr>
          <p:cNvPr id="6" name="Text Box 11">
            <a:extLst>
              <a:ext uri="{FF2B5EF4-FFF2-40B4-BE49-F238E27FC236}">
                <a16:creationId xmlns:a16="http://schemas.microsoft.com/office/drawing/2014/main" id="{D1A38BC4-6718-4589-D800-9D0730188B33}"/>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ts val="0"/>
              </a:spcBef>
              <a:spcAft>
                <a:spcPts val="0"/>
              </a:spcAft>
              <a:buClrTx/>
              <a:buNone/>
              <a:defRPr/>
            </a:pPr>
            <a:r>
              <a:rPr lang="nl-NL" altLang="en-US" sz="1200" spc="-10">
                <a:solidFill>
                  <a:schemeClr val="bg2"/>
                </a:solidFill>
                <a:latin typeface="+mn-lt"/>
                <a:cs typeface="Arial" panose="020B0604020202020204" pitchFamily="34" charset="0"/>
              </a:rPr>
              <a:t>Lee. Biol Blood Marrow Transplant. 2019;25:625.</a:t>
            </a:r>
          </a:p>
        </p:txBody>
      </p:sp>
    </p:spTree>
    <p:extLst>
      <p:ext uri="{BB962C8B-B14F-4D97-AF65-F5344CB8AC3E}">
        <p14:creationId xmlns:p14="http://schemas.microsoft.com/office/powerpoint/2010/main" val="2422808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EA58E-3490-7F87-03D9-F0A06B1888BC}"/>
              </a:ext>
            </a:extLst>
          </p:cNvPr>
          <p:cNvSpPr>
            <a:spLocks noGrp="1"/>
          </p:cNvSpPr>
          <p:nvPr>
            <p:ph type="title"/>
          </p:nvPr>
        </p:nvSpPr>
        <p:spPr/>
        <p:txBody>
          <a:bodyPr>
            <a:noAutofit/>
          </a:bodyPr>
          <a:lstStyle/>
          <a:p>
            <a:r>
              <a:rPr lang="en-US"/>
              <a:t>Investigator-Suggested Management of CRS and ICANS</a:t>
            </a:r>
            <a:endParaRPr lang="en-GB" i="1"/>
          </a:p>
        </p:txBody>
      </p:sp>
      <p:graphicFrame>
        <p:nvGraphicFramePr>
          <p:cNvPr id="4" name="object 2">
            <a:extLst>
              <a:ext uri="{FF2B5EF4-FFF2-40B4-BE49-F238E27FC236}">
                <a16:creationId xmlns:a16="http://schemas.microsoft.com/office/drawing/2014/main" id="{5FBB78BD-67E0-45FC-9BC5-FEF72392F619}"/>
              </a:ext>
            </a:extLst>
          </p:cNvPr>
          <p:cNvGraphicFramePr>
            <a:graphicFrameLocks noGrp="1"/>
          </p:cNvGraphicFramePr>
          <p:nvPr>
            <p:extLst>
              <p:ext uri="{D42A27DB-BD31-4B8C-83A1-F6EECF244321}">
                <p14:modId xmlns:p14="http://schemas.microsoft.com/office/powerpoint/2010/main" val="3338165726"/>
              </p:ext>
            </p:extLst>
          </p:nvPr>
        </p:nvGraphicFramePr>
        <p:xfrm>
          <a:off x="338603" y="1284654"/>
          <a:ext cx="11519372" cy="4978059"/>
        </p:xfrm>
        <a:graphic>
          <a:graphicData uri="http://schemas.openxmlformats.org/drawingml/2006/table">
            <a:tbl>
              <a:tblPr firstRow="1" bandRow="1"/>
              <a:tblGrid>
                <a:gridCol w="1967230">
                  <a:extLst>
                    <a:ext uri="{9D8B030D-6E8A-4147-A177-3AD203B41FA5}">
                      <a16:colId xmlns:a16="http://schemas.microsoft.com/office/drawing/2014/main" val="20000"/>
                    </a:ext>
                  </a:extLst>
                </a:gridCol>
                <a:gridCol w="9552142">
                  <a:extLst>
                    <a:ext uri="{9D8B030D-6E8A-4147-A177-3AD203B41FA5}">
                      <a16:colId xmlns:a16="http://schemas.microsoft.com/office/drawing/2014/main" val="20001"/>
                    </a:ext>
                  </a:extLst>
                </a:gridCol>
              </a:tblGrid>
              <a:tr h="26516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00000"/>
                        </a:lnSpc>
                      </a:pPr>
                      <a:endParaRPr sz="1200" spc="0" baseline="0">
                        <a:latin typeface="+mn-lt"/>
                        <a:cs typeface="Times New Roman"/>
                      </a:endParaRPr>
                    </a:p>
                  </a:txBody>
                  <a:tcPr marL="0" marR="0" marT="0"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25095">
                        <a:lnSpc>
                          <a:spcPct val="100000"/>
                        </a:lnSpc>
                        <a:spcBef>
                          <a:spcPts val="405"/>
                        </a:spcBef>
                      </a:pPr>
                      <a:r>
                        <a:rPr lang="en-US" sz="1400" b="1" spc="0" baseline="0">
                          <a:solidFill>
                            <a:srgbClr val="FFFFFF"/>
                          </a:solidFill>
                          <a:latin typeface="+mn-lt"/>
                          <a:cs typeface="Tahoma"/>
                        </a:rPr>
                        <a:t>Investigator-Suggested Considerations</a:t>
                      </a:r>
                      <a:endParaRPr lang="en-US" sz="1400" spc="0" baseline="0">
                        <a:latin typeface="+mn-lt"/>
                        <a:cs typeface="Tahoma"/>
                      </a:endParaRPr>
                    </a:p>
                  </a:txBody>
                  <a:tcPr marL="45720" marR="4572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8699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56000" algn="l">
                        <a:lnSpc>
                          <a:spcPct val="100000"/>
                        </a:lnSpc>
                        <a:spcBef>
                          <a:spcPts val="894"/>
                        </a:spcBef>
                      </a:pPr>
                      <a:endParaRPr sz="1300" spc="0" baseline="0">
                        <a:solidFill>
                          <a:schemeClr val="bg1"/>
                        </a:solidFill>
                        <a:latin typeface="+mn-lt"/>
                        <a:cs typeface="Times New Roman"/>
                      </a:endParaRPr>
                    </a:p>
                    <a:p>
                      <a:pPr marL="756000" marR="206375" algn="l">
                        <a:lnSpc>
                          <a:spcPct val="100000"/>
                        </a:lnSpc>
                        <a:spcBef>
                          <a:spcPts val="5"/>
                        </a:spcBef>
                      </a:pPr>
                      <a:r>
                        <a:rPr sz="1300" spc="0" baseline="0">
                          <a:solidFill>
                            <a:schemeClr val="bg1"/>
                          </a:solidFill>
                          <a:latin typeface="+mn-lt"/>
                          <a:cs typeface="Verdana"/>
                        </a:rPr>
                        <a:t>Facilities and staff</a:t>
                      </a:r>
                    </a:p>
                  </a:txBody>
                  <a:tcPr marL="0" marR="0" marT="113664"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296545" indent="-171450">
                        <a:lnSpc>
                          <a:spcPct val="100000"/>
                        </a:lnSpc>
                        <a:spcBef>
                          <a:spcPts val="545"/>
                        </a:spcBef>
                        <a:buFont typeface="Wingdings" panose="05000000000000000000" pitchFamily="2" charset="2"/>
                        <a:buChar char="§"/>
                        <a:tabLst>
                          <a:tab pos="293370" algn="l"/>
                        </a:tabLst>
                      </a:pPr>
                      <a:r>
                        <a:rPr sz="1300" spc="0" baseline="0">
                          <a:solidFill>
                            <a:schemeClr val="bg1"/>
                          </a:solidFill>
                          <a:latin typeface="+mn-lt"/>
                          <a:cs typeface="Verdana"/>
                        </a:rPr>
                        <a:t>Infusion in specialized centers with capacity for inpatient care</a:t>
                      </a:r>
                    </a:p>
                    <a:p>
                      <a:pPr marL="296545" marR="226695" indent="-171450">
                        <a:lnSpc>
                          <a:spcPct val="100000"/>
                        </a:lnSpc>
                        <a:spcBef>
                          <a:spcPts val="305"/>
                        </a:spcBef>
                        <a:buFont typeface="Wingdings" panose="05000000000000000000" pitchFamily="2" charset="2"/>
                        <a:buChar char="§"/>
                        <a:tabLst>
                          <a:tab pos="295910" algn="l"/>
                        </a:tabLst>
                      </a:pPr>
                      <a:r>
                        <a:rPr sz="1300" spc="0" baseline="0">
                          <a:solidFill>
                            <a:schemeClr val="bg1"/>
                          </a:solidFill>
                          <a:latin typeface="+mn-lt"/>
                          <a:cs typeface="Verdana"/>
                        </a:rPr>
                        <a:t>Rapid access to a dedicated intermediate/ICU bed during the period when the patient is at </a:t>
                      </a:r>
                      <a:r>
                        <a:rPr lang="en-US" sz="1300" spc="0" baseline="0">
                          <a:solidFill>
                            <a:schemeClr val="bg1"/>
                          </a:solidFill>
                          <a:latin typeface="+mn-lt"/>
                          <a:cs typeface="Verdana"/>
                        </a:rPr>
                        <a:t>highest </a:t>
                      </a:r>
                      <a:r>
                        <a:rPr sz="1300" spc="0" baseline="0">
                          <a:solidFill>
                            <a:schemeClr val="bg1"/>
                          </a:solidFill>
                          <a:latin typeface="+mn-lt"/>
                          <a:cs typeface="Verdana"/>
                        </a:rPr>
                        <a:t>risk of developing CRS (typically first </a:t>
                      </a:r>
                      <a:r>
                        <a:rPr lang="en-US" sz="1300" spc="0" baseline="0">
                          <a:solidFill>
                            <a:schemeClr val="bg1"/>
                          </a:solidFill>
                          <a:latin typeface="+mn-lt"/>
                          <a:cs typeface="Verdana"/>
                        </a:rPr>
                        <a:t>2 </a:t>
                      </a:r>
                      <a:r>
                        <a:rPr sz="1300" spc="0" baseline="0">
                          <a:solidFill>
                            <a:schemeClr val="bg1"/>
                          </a:solidFill>
                          <a:latin typeface="+mn-lt"/>
                          <a:cs typeface="Verdana"/>
                        </a:rPr>
                        <a:t>doses of tarlatamab)</a:t>
                      </a:r>
                    </a:p>
                    <a:p>
                      <a:pPr marL="296545" indent="-171450">
                        <a:lnSpc>
                          <a:spcPct val="100000"/>
                        </a:lnSpc>
                        <a:spcBef>
                          <a:spcPts val="300"/>
                        </a:spcBef>
                        <a:buFont typeface="Wingdings" panose="05000000000000000000" pitchFamily="2" charset="2"/>
                        <a:buChar char="§"/>
                        <a:tabLst>
                          <a:tab pos="293370" algn="l"/>
                        </a:tabLst>
                      </a:pPr>
                      <a:r>
                        <a:rPr sz="1300" spc="0" baseline="0">
                          <a:solidFill>
                            <a:schemeClr val="bg1"/>
                          </a:solidFill>
                          <a:latin typeface="+mn-lt"/>
                          <a:cs typeface="Verdana"/>
                        </a:rPr>
                        <a:t>Adequate staff numbers for postinfusion monitoring of vital signs</a:t>
                      </a:r>
                    </a:p>
                  </a:txBody>
                  <a:tcPr marL="45720" marR="4572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86030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56000" algn="l">
                        <a:lnSpc>
                          <a:spcPct val="100000"/>
                        </a:lnSpc>
                        <a:spcBef>
                          <a:spcPts val="570"/>
                        </a:spcBef>
                      </a:pPr>
                      <a:endParaRPr lang="en-US" sz="1300" spc="0" baseline="0">
                        <a:solidFill>
                          <a:schemeClr val="bg1"/>
                        </a:solidFill>
                        <a:latin typeface="+mn-lt"/>
                        <a:cs typeface="Times New Roman"/>
                      </a:endParaRPr>
                    </a:p>
                    <a:p>
                      <a:pPr marL="756000" algn="l">
                        <a:lnSpc>
                          <a:spcPct val="100000"/>
                        </a:lnSpc>
                        <a:spcBef>
                          <a:spcPts val="570"/>
                        </a:spcBef>
                      </a:pPr>
                      <a:endParaRPr sz="1300" spc="0" baseline="0">
                        <a:solidFill>
                          <a:schemeClr val="bg1"/>
                        </a:solidFill>
                        <a:latin typeface="+mn-lt"/>
                        <a:cs typeface="Times New Roman"/>
                      </a:endParaRPr>
                    </a:p>
                    <a:p>
                      <a:pPr marL="756000" algn="l">
                        <a:lnSpc>
                          <a:spcPct val="100000"/>
                        </a:lnSpc>
                      </a:pPr>
                      <a:r>
                        <a:rPr sz="1300" spc="0" baseline="0">
                          <a:solidFill>
                            <a:schemeClr val="bg1"/>
                          </a:solidFill>
                          <a:latin typeface="+mn-lt"/>
                          <a:cs typeface="Verdana"/>
                        </a:rPr>
                        <a:t>Education</a:t>
                      </a:r>
                    </a:p>
                  </a:txBody>
                  <a:tcPr marL="0" marR="0" marT="0"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296545" indent="-171450">
                        <a:lnSpc>
                          <a:spcPct val="100000"/>
                        </a:lnSpc>
                        <a:spcBef>
                          <a:spcPts val="655"/>
                        </a:spcBef>
                        <a:buFont typeface="Wingdings" panose="05000000000000000000" pitchFamily="2" charset="2"/>
                        <a:buChar char="§"/>
                        <a:tabLst>
                          <a:tab pos="293370" algn="l"/>
                        </a:tabLst>
                      </a:pPr>
                      <a:r>
                        <a:rPr lang="en-US" sz="1300" spc="0" baseline="0">
                          <a:solidFill>
                            <a:schemeClr val="bg1"/>
                          </a:solidFill>
                          <a:latin typeface="+mn-lt"/>
                          <a:cs typeface="Verdana"/>
                        </a:rPr>
                        <a:t>Educate patients on recognition of CRS and ICANS symptoms</a:t>
                      </a:r>
                    </a:p>
                    <a:p>
                      <a:pPr marL="296545" marR="554355" indent="-171450">
                        <a:lnSpc>
                          <a:spcPct val="120200"/>
                        </a:lnSpc>
                        <a:spcBef>
                          <a:spcPts val="95"/>
                        </a:spcBef>
                        <a:buFont typeface="Wingdings" panose="05000000000000000000" pitchFamily="2" charset="2"/>
                        <a:buChar char="§"/>
                        <a:tabLst>
                          <a:tab pos="295910" algn="l"/>
                        </a:tabLst>
                      </a:pPr>
                      <a:r>
                        <a:rPr lang="en-US" sz="1300" spc="0" baseline="0">
                          <a:solidFill>
                            <a:schemeClr val="bg1"/>
                          </a:solidFill>
                          <a:latin typeface="+mn-lt"/>
                          <a:cs typeface="Verdana"/>
                        </a:rPr>
                        <a:t>Educate HCPs (physicians, nurses, staff at local emergency centers and ICUs) on T</a:t>
                      </a:r>
                      <a:r>
                        <a:rPr lang="en-US" sz="1300" spc="0" baseline="0">
                          <a:solidFill>
                            <a:schemeClr val="bg1"/>
                          </a:solidFill>
                          <a:latin typeface="+mn-lt"/>
                          <a:cs typeface="Cambria Math"/>
                        </a:rPr>
                        <a:t>‐</a:t>
                      </a:r>
                      <a:r>
                        <a:rPr lang="en-US" sz="1300" spc="0" baseline="0">
                          <a:solidFill>
                            <a:schemeClr val="bg1"/>
                          </a:solidFill>
                          <a:latin typeface="+mn-lt"/>
                          <a:cs typeface="Verdana"/>
                        </a:rPr>
                        <a:t>cell engager–specific AE recognition and management</a:t>
                      </a:r>
                    </a:p>
                    <a:p>
                      <a:pPr marL="296545" marR="554355" indent="-171450">
                        <a:lnSpc>
                          <a:spcPct val="120200"/>
                        </a:lnSpc>
                        <a:spcBef>
                          <a:spcPts val="95"/>
                        </a:spcBef>
                        <a:buFont typeface="Wingdings" panose="05000000000000000000" pitchFamily="2" charset="2"/>
                        <a:buChar char="§"/>
                        <a:tabLst>
                          <a:tab pos="295910" algn="l"/>
                        </a:tabLst>
                      </a:pPr>
                      <a:r>
                        <a:rPr lang="en-US" sz="1300" spc="0" baseline="0">
                          <a:solidFill>
                            <a:schemeClr val="bg1"/>
                          </a:solidFill>
                          <a:latin typeface="+mn-lt"/>
                          <a:cs typeface="Verdana"/>
                        </a:rPr>
                        <a:t>Educate patients and caregivers on keeping a diary that provides a descriptive record of symptoms and AE timing/duration</a:t>
                      </a:r>
                    </a:p>
                  </a:txBody>
                  <a:tcPr marL="45720" marR="4572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6280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56000" algn="l">
                        <a:lnSpc>
                          <a:spcPct val="100000"/>
                        </a:lnSpc>
                        <a:spcBef>
                          <a:spcPts val="550"/>
                        </a:spcBef>
                      </a:pPr>
                      <a:endParaRPr sz="1300" spc="0" baseline="0">
                        <a:solidFill>
                          <a:schemeClr val="bg1"/>
                        </a:solidFill>
                        <a:latin typeface="+mn-lt"/>
                        <a:cs typeface="Times New Roman"/>
                      </a:endParaRPr>
                    </a:p>
                    <a:p>
                      <a:pPr marL="756000" algn="l">
                        <a:lnSpc>
                          <a:spcPct val="100000"/>
                        </a:lnSpc>
                      </a:pPr>
                      <a:r>
                        <a:rPr sz="1300" spc="0" baseline="0">
                          <a:solidFill>
                            <a:schemeClr val="bg1"/>
                          </a:solidFill>
                          <a:latin typeface="+mn-lt"/>
                          <a:cs typeface="Verdana"/>
                        </a:rPr>
                        <a:t>Protocol</a:t>
                      </a:r>
                    </a:p>
                  </a:txBody>
                  <a:tcPr marL="0" marR="0" marT="0"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296545" marR="439420" indent="-171450">
                        <a:lnSpc>
                          <a:spcPct val="119000"/>
                        </a:lnSpc>
                        <a:buFont typeface="Wingdings" panose="05000000000000000000" pitchFamily="2" charset="2"/>
                        <a:buChar char="§"/>
                        <a:tabLst>
                          <a:tab pos="295910" algn="l"/>
                        </a:tabLst>
                      </a:pPr>
                      <a:r>
                        <a:rPr sz="1300" spc="0" baseline="0">
                          <a:solidFill>
                            <a:schemeClr val="bg1"/>
                          </a:solidFill>
                          <a:latin typeface="+mn-lt"/>
                          <a:cs typeface="Verdana"/>
                        </a:rPr>
                        <a:t>Develop an institution</a:t>
                      </a:r>
                      <a:r>
                        <a:rPr sz="1300" spc="0" baseline="0">
                          <a:solidFill>
                            <a:schemeClr val="bg1"/>
                          </a:solidFill>
                          <a:latin typeface="+mn-lt"/>
                          <a:cs typeface="Cambria Math"/>
                        </a:rPr>
                        <a:t>‐</a:t>
                      </a:r>
                      <a:r>
                        <a:rPr sz="1300" spc="0" baseline="0">
                          <a:solidFill>
                            <a:schemeClr val="bg1"/>
                          </a:solidFill>
                          <a:latin typeface="+mn-lt"/>
                          <a:cs typeface="Verdana"/>
                        </a:rPr>
                        <a:t> and drug</a:t>
                      </a:r>
                      <a:r>
                        <a:rPr sz="1300" spc="0" baseline="0">
                          <a:solidFill>
                            <a:schemeClr val="bg1"/>
                          </a:solidFill>
                          <a:latin typeface="+mn-lt"/>
                          <a:cs typeface="Cambria Math"/>
                        </a:rPr>
                        <a:t>‐</a:t>
                      </a:r>
                      <a:r>
                        <a:rPr sz="1300" spc="0" baseline="0">
                          <a:solidFill>
                            <a:schemeClr val="bg1"/>
                          </a:solidFill>
                          <a:latin typeface="+mn-lt"/>
                          <a:cs typeface="Verdana"/>
                        </a:rPr>
                        <a:t>specific management protocol that can be readily accessed by all </a:t>
                      </a:r>
                      <a:r>
                        <a:rPr lang="en-US" sz="1300" spc="0" baseline="0">
                          <a:solidFill>
                            <a:schemeClr val="bg1"/>
                          </a:solidFill>
                          <a:latin typeface="+mn-lt"/>
                          <a:cs typeface="Verdana"/>
                        </a:rPr>
                        <a:t>HCPs </a:t>
                      </a:r>
                      <a:r>
                        <a:rPr sz="1300" spc="0" baseline="0">
                          <a:solidFill>
                            <a:schemeClr val="bg1"/>
                          </a:solidFill>
                          <a:latin typeface="+mn-lt"/>
                          <a:cs typeface="Verdana"/>
                        </a:rPr>
                        <a:t>involved in</a:t>
                      </a:r>
                      <a:r>
                        <a:rPr lang="en-US" sz="1300" spc="0" baseline="0">
                          <a:solidFill>
                            <a:schemeClr val="bg1"/>
                          </a:solidFill>
                          <a:latin typeface="+mn-lt"/>
                          <a:cs typeface="Verdana"/>
                        </a:rPr>
                        <a:t> </a:t>
                      </a:r>
                      <a:r>
                        <a:rPr sz="1300" spc="0" baseline="0">
                          <a:solidFill>
                            <a:schemeClr val="bg1"/>
                          </a:solidFill>
                          <a:latin typeface="+mn-lt"/>
                          <a:cs typeface="Verdana"/>
                        </a:rPr>
                        <a:t>patient care</a:t>
                      </a:r>
                    </a:p>
                    <a:p>
                      <a:pPr marL="296545" indent="-171450">
                        <a:lnSpc>
                          <a:spcPct val="100000"/>
                        </a:lnSpc>
                        <a:spcBef>
                          <a:spcPts val="335"/>
                        </a:spcBef>
                        <a:buFont typeface="Wingdings" panose="05000000000000000000" pitchFamily="2" charset="2"/>
                        <a:buChar char="§"/>
                        <a:tabLst>
                          <a:tab pos="293370" algn="l"/>
                        </a:tabLst>
                      </a:pPr>
                      <a:r>
                        <a:rPr sz="1300" spc="0" baseline="0">
                          <a:solidFill>
                            <a:schemeClr val="bg1"/>
                          </a:solidFill>
                          <a:latin typeface="+mn-lt"/>
                          <a:cs typeface="Verdana"/>
                        </a:rPr>
                        <a:t>Develop protocol for adapting pre</a:t>
                      </a:r>
                      <a:r>
                        <a:rPr lang="en-US" sz="1300" spc="0" baseline="0">
                          <a:solidFill>
                            <a:schemeClr val="bg1"/>
                          </a:solidFill>
                          <a:latin typeface="+mn-lt"/>
                          <a:cs typeface="Verdana"/>
                        </a:rPr>
                        <a:t>-</a:t>
                      </a:r>
                      <a:r>
                        <a:rPr sz="1300" spc="0" baseline="0">
                          <a:solidFill>
                            <a:schemeClr val="bg1"/>
                          </a:solidFill>
                          <a:latin typeface="+mn-lt"/>
                          <a:cs typeface="Verdana"/>
                        </a:rPr>
                        <a:t> and postmedication doses</a:t>
                      </a:r>
                      <a:r>
                        <a:rPr lang="en-US" sz="1300" spc="0" baseline="0">
                          <a:solidFill>
                            <a:schemeClr val="bg1"/>
                          </a:solidFill>
                          <a:latin typeface="+mn-lt"/>
                          <a:cs typeface="Verdana"/>
                        </a:rPr>
                        <a:t>/</a:t>
                      </a:r>
                      <a:r>
                        <a:rPr sz="1300" spc="0" baseline="0">
                          <a:solidFill>
                            <a:schemeClr val="bg1"/>
                          </a:solidFill>
                          <a:latin typeface="+mn-lt"/>
                          <a:cs typeface="Verdana"/>
                        </a:rPr>
                        <a:t>monitoring based on each patient’s history of AEs</a:t>
                      </a:r>
                    </a:p>
                  </a:txBody>
                  <a:tcPr marL="45720" marR="4572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64018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56000" algn="l">
                        <a:lnSpc>
                          <a:spcPct val="100000"/>
                        </a:lnSpc>
                        <a:spcBef>
                          <a:spcPts val="850"/>
                        </a:spcBef>
                      </a:pPr>
                      <a:endParaRPr sz="1300" spc="0" baseline="0">
                        <a:solidFill>
                          <a:schemeClr val="bg1"/>
                        </a:solidFill>
                        <a:latin typeface="+mn-lt"/>
                        <a:cs typeface="Times New Roman"/>
                      </a:endParaRPr>
                    </a:p>
                    <a:p>
                      <a:pPr marL="756000" algn="l">
                        <a:lnSpc>
                          <a:spcPct val="100000"/>
                        </a:lnSpc>
                      </a:pPr>
                      <a:r>
                        <a:rPr sz="1300" spc="0" baseline="0">
                          <a:solidFill>
                            <a:schemeClr val="bg1"/>
                          </a:solidFill>
                          <a:latin typeface="+mn-lt"/>
                          <a:cs typeface="Verdana"/>
                        </a:rPr>
                        <a:t>Medication</a:t>
                      </a:r>
                    </a:p>
                  </a:txBody>
                  <a:tcPr marL="0" marR="0" marT="107950"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296545" indent="-171450">
                        <a:lnSpc>
                          <a:spcPct val="100000"/>
                        </a:lnSpc>
                        <a:buFont typeface="Wingdings" panose="05000000000000000000" pitchFamily="2" charset="2"/>
                        <a:buChar char="§"/>
                        <a:tabLst>
                          <a:tab pos="293370" algn="l"/>
                        </a:tabLst>
                      </a:pPr>
                      <a:r>
                        <a:rPr lang="en-US" sz="1300" spc="0" baseline="0">
                          <a:solidFill>
                            <a:schemeClr val="bg1"/>
                          </a:solidFill>
                          <a:latin typeface="+mn-lt"/>
                          <a:cs typeface="Verdana"/>
                        </a:rPr>
                        <a:t>In addition to protocol</a:t>
                      </a:r>
                      <a:r>
                        <a:rPr lang="en-US" sz="1300" spc="0" baseline="0">
                          <a:solidFill>
                            <a:schemeClr val="bg1"/>
                          </a:solidFill>
                          <a:latin typeface="+mn-lt"/>
                          <a:cs typeface="Cambria Math"/>
                        </a:rPr>
                        <a:t>‐</a:t>
                      </a:r>
                      <a:r>
                        <a:rPr lang="en-US" sz="1300" spc="0" baseline="0">
                          <a:solidFill>
                            <a:schemeClr val="bg1"/>
                          </a:solidFill>
                          <a:latin typeface="+mn-lt"/>
                          <a:cs typeface="Verdana"/>
                        </a:rPr>
                        <a:t>mandated premedication, ready access to ≥2 doses of tocilizumab to treat grade ≥2 CRS quickly, if needed</a:t>
                      </a:r>
                    </a:p>
                  </a:txBody>
                  <a:tcPr marL="45720" marR="4572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117685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56000" algn="l">
                        <a:lnSpc>
                          <a:spcPct val="100000"/>
                        </a:lnSpc>
                      </a:pPr>
                      <a:endParaRPr sz="1300" spc="0" baseline="0">
                        <a:solidFill>
                          <a:schemeClr val="bg1"/>
                        </a:solidFill>
                        <a:latin typeface="+mn-lt"/>
                        <a:cs typeface="Times New Roman"/>
                      </a:endParaRPr>
                    </a:p>
                    <a:p>
                      <a:pPr marL="756000" algn="l">
                        <a:lnSpc>
                          <a:spcPct val="100000"/>
                        </a:lnSpc>
                        <a:spcBef>
                          <a:spcPts val="819"/>
                        </a:spcBef>
                      </a:pPr>
                      <a:endParaRPr sz="1300" spc="0" baseline="0">
                        <a:solidFill>
                          <a:schemeClr val="bg1"/>
                        </a:solidFill>
                        <a:latin typeface="+mn-lt"/>
                        <a:cs typeface="Times New Roman"/>
                      </a:endParaRPr>
                    </a:p>
                    <a:p>
                      <a:pPr marL="756000" marR="109855" algn="l">
                        <a:lnSpc>
                          <a:spcPct val="100000"/>
                        </a:lnSpc>
                      </a:pPr>
                      <a:r>
                        <a:rPr sz="1300" spc="0" baseline="0">
                          <a:solidFill>
                            <a:schemeClr val="bg1"/>
                          </a:solidFill>
                          <a:latin typeface="+mn-lt"/>
                          <a:cs typeface="Verdana"/>
                        </a:rPr>
                        <a:t>Other considerati</a:t>
                      </a:r>
                      <a:r>
                        <a:rPr lang="en-US" sz="1300" spc="0" baseline="0">
                          <a:solidFill>
                            <a:schemeClr val="bg1"/>
                          </a:solidFill>
                          <a:latin typeface="+mn-lt"/>
                          <a:cs typeface="Verdana"/>
                        </a:rPr>
                        <a:t>ons</a:t>
                      </a:r>
                      <a:endParaRPr sz="1300" spc="0" baseline="0">
                        <a:solidFill>
                          <a:schemeClr val="bg1"/>
                        </a:solidFill>
                        <a:latin typeface="+mn-lt"/>
                        <a:cs typeface="Verdana"/>
                      </a:endParaRPr>
                    </a:p>
                  </a:txBody>
                  <a:tcPr marL="0" marR="0" marT="0"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296545" indent="-171450">
                        <a:lnSpc>
                          <a:spcPct val="100000"/>
                        </a:lnSpc>
                        <a:spcBef>
                          <a:spcPts val="700"/>
                        </a:spcBef>
                        <a:buFont typeface="Wingdings" panose="05000000000000000000" pitchFamily="2" charset="2"/>
                        <a:buChar char="§"/>
                        <a:tabLst>
                          <a:tab pos="293370" algn="l"/>
                        </a:tabLst>
                      </a:pPr>
                      <a:r>
                        <a:rPr lang="en-US" sz="1300" spc="0" baseline="0">
                          <a:solidFill>
                            <a:schemeClr val="bg1"/>
                          </a:solidFill>
                          <a:latin typeface="+mn-lt"/>
                          <a:cs typeface="Verdana"/>
                        </a:rPr>
                        <a:t>Start infusion as early in the morning as possible to allow for longer patient monitoring by day shift staff</a:t>
                      </a:r>
                    </a:p>
                    <a:p>
                      <a:pPr marL="296545" indent="-171450">
                        <a:lnSpc>
                          <a:spcPct val="100000"/>
                        </a:lnSpc>
                        <a:spcBef>
                          <a:spcPts val="340"/>
                        </a:spcBef>
                        <a:buFont typeface="Wingdings" panose="05000000000000000000" pitchFamily="2" charset="2"/>
                        <a:buChar char="§"/>
                        <a:tabLst>
                          <a:tab pos="293370" algn="l"/>
                        </a:tabLst>
                      </a:pPr>
                      <a:r>
                        <a:rPr lang="en-US" sz="1300" spc="0" baseline="0">
                          <a:solidFill>
                            <a:schemeClr val="bg1"/>
                          </a:solidFill>
                          <a:latin typeface="+mn-lt"/>
                          <a:cs typeface="Verdana"/>
                        </a:rPr>
                        <a:t>Develop a detailed handover protocol for night shift staff</a:t>
                      </a:r>
                    </a:p>
                    <a:p>
                      <a:pPr marL="296545" indent="-171450">
                        <a:lnSpc>
                          <a:spcPct val="100000"/>
                        </a:lnSpc>
                        <a:spcBef>
                          <a:spcPts val="325"/>
                        </a:spcBef>
                        <a:buFont typeface="Wingdings" panose="05000000000000000000" pitchFamily="2" charset="2"/>
                        <a:buChar char="§"/>
                        <a:tabLst>
                          <a:tab pos="293370" algn="l"/>
                        </a:tabLst>
                      </a:pPr>
                      <a:r>
                        <a:rPr lang="en-US" sz="1300" spc="0" baseline="0">
                          <a:solidFill>
                            <a:schemeClr val="bg1"/>
                          </a:solidFill>
                          <a:latin typeface="+mn-lt"/>
                          <a:cs typeface="Verdana"/>
                        </a:rPr>
                        <a:t>Coordinate with pharmacy for optimal drug delivery</a:t>
                      </a:r>
                    </a:p>
                    <a:p>
                      <a:pPr marL="296545" indent="-171450">
                        <a:lnSpc>
                          <a:spcPct val="100000"/>
                        </a:lnSpc>
                        <a:spcBef>
                          <a:spcPts val="320"/>
                        </a:spcBef>
                        <a:buFont typeface="Wingdings" panose="05000000000000000000" pitchFamily="2" charset="2"/>
                        <a:buChar char="§"/>
                        <a:tabLst>
                          <a:tab pos="293370" algn="l"/>
                        </a:tabLst>
                      </a:pPr>
                      <a:r>
                        <a:rPr lang="en-US" sz="1300" spc="0" baseline="0">
                          <a:solidFill>
                            <a:schemeClr val="bg1"/>
                          </a:solidFill>
                          <a:latin typeface="+mn-lt"/>
                          <a:cs typeface="Verdana"/>
                        </a:rPr>
                        <a:t>Develop refined toxicity management protocols to define parameters for the outpatient setting similar to those used with CAR</a:t>
                      </a:r>
                      <a:r>
                        <a:rPr lang="en-US" sz="1300" spc="0" baseline="0">
                          <a:solidFill>
                            <a:schemeClr val="bg1"/>
                          </a:solidFill>
                          <a:latin typeface="+mn-lt"/>
                          <a:cs typeface="Cambria Math"/>
                        </a:rPr>
                        <a:t> </a:t>
                      </a:r>
                      <a:r>
                        <a:rPr lang="en-US" sz="1300" spc="0" baseline="0">
                          <a:solidFill>
                            <a:schemeClr val="bg1"/>
                          </a:solidFill>
                          <a:latin typeface="+mn-lt"/>
                          <a:cs typeface="Verdana"/>
                        </a:rPr>
                        <a:t>T-cell therapies</a:t>
                      </a:r>
                    </a:p>
                    <a:p>
                      <a:pPr marL="296545" indent="-171450">
                        <a:lnSpc>
                          <a:spcPct val="100000"/>
                        </a:lnSpc>
                        <a:spcBef>
                          <a:spcPts val="340"/>
                        </a:spcBef>
                        <a:buFont typeface="Wingdings" panose="05000000000000000000" pitchFamily="2" charset="2"/>
                        <a:buChar char="§"/>
                        <a:tabLst>
                          <a:tab pos="293370" algn="l"/>
                        </a:tabLst>
                      </a:pPr>
                      <a:r>
                        <a:rPr lang="en-US" sz="1300" spc="0" baseline="0">
                          <a:solidFill>
                            <a:schemeClr val="bg1"/>
                          </a:solidFill>
                          <a:latin typeface="+mn-lt"/>
                          <a:cs typeface="Verdana"/>
                        </a:rPr>
                        <a:t>Provide patients with key contact information</a:t>
                      </a:r>
                    </a:p>
                  </a:txBody>
                  <a:tcPr marL="45720" marR="4572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bl>
          </a:graphicData>
        </a:graphic>
      </p:graphicFrame>
      <p:sp>
        <p:nvSpPr>
          <p:cNvPr id="3" name="Text Box 11">
            <a:extLst>
              <a:ext uri="{FF2B5EF4-FFF2-40B4-BE49-F238E27FC236}">
                <a16:creationId xmlns:a16="http://schemas.microsoft.com/office/drawing/2014/main" id="{61D28357-5242-B605-D1CD-95AC358FD412}"/>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ts val="0"/>
              </a:spcBef>
              <a:spcAft>
                <a:spcPts val="0"/>
              </a:spcAft>
              <a:buClrTx/>
              <a:buNone/>
              <a:defRPr/>
            </a:pPr>
            <a:r>
              <a:rPr lang="da-DK" altLang="en-US" sz="1200" spc="-10">
                <a:solidFill>
                  <a:schemeClr val="bg2"/>
                </a:solidFill>
                <a:latin typeface="+mn-lt"/>
                <a:cs typeface="Arial" panose="020B0604020202020204" pitchFamily="34" charset="0"/>
              </a:rPr>
              <a:t>Sands. Cancer. 2025;131:e35738.</a:t>
            </a:r>
          </a:p>
        </p:txBody>
      </p:sp>
      <p:pic>
        <p:nvPicPr>
          <p:cNvPr id="14" name="Graphic 13">
            <a:extLst>
              <a:ext uri="{FF2B5EF4-FFF2-40B4-BE49-F238E27FC236}">
                <a16:creationId xmlns:a16="http://schemas.microsoft.com/office/drawing/2014/main" id="{F48DFFEE-F8BA-761C-53F0-E5A014D63C3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0390" y="3609761"/>
            <a:ext cx="427423" cy="516545"/>
          </a:xfrm>
          <a:prstGeom prst="rect">
            <a:avLst/>
          </a:prstGeom>
        </p:spPr>
      </p:pic>
      <p:pic>
        <p:nvPicPr>
          <p:cNvPr id="20" name="Graphic 19">
            <a:extLst>
              <a:ext uri="{FF2B5EF4-FFF2-40B4-BE49-F238E27FC236}">
                <a16:creationId xmlns:a16="http://schemas.microsoft.com/office/drawing/2014/main" id="{BDB62880-BC31-F127-3643-DB8ADBF81F4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3701" y="4277493"/>
            <a:ext cx="487697" cy="483936"/>
          </a:xfrm>
          <a:prstGeom prst="rect">
            <a:avLst/>
          </a:prstGeom>
        </p:spPr>
      </p:pic>
      <p:pic>
        <p:nvPicPr>
          <p:cNvPr id="22" name="Graphic 21">
            <a:extLst>
              <a:ext uri="{FF2B5EF4-FFF2-40B4-BE49-F238E27FC236}">
                <a16:creationId xmlns:a16="http://schemas.microsoft.com/office/drawing/2014/main" id="{7BE85B75-2779-0A80-422A-FCAE096785A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3701" y="5172833"/>
            <a:ext cx="426102" cy="592936"/>
          </a:xfrm>
          <a:prstGeom prst="rect">
            <a:avLst/>
          </a:prstGeom>
        </p:spPr>
      </p:pic>
      <p:pic>
        <p:nvPicPr>
          <p:cNvPr id="26" name="Graphic 25">
            <a:extLst>
              <a:ext uri="{FF2B5EF4-FFF2-40B4-BE49-F238E27FC236}">
                <a16:creationId xmlns:a16="http://schemas.microsoft.com/office/drawing/2014/main" id="{BA2C49D8-06E9-1E19-DACF-F97E5892A8C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3098" y="1829921"/>
            <a:ext cx="548903" cy="518826"/>
          </a:xfrm>
          <a:prstGeom prst="rect">
            <a:avLst/>
          </a:prstGeom>
        </p:spPr>
      </p:pic>
      <p:pic>
        <p:nvPicPr>
          <p:cNvPr id="28" name="Graphic 27">
            <a:extLst>
              <a:ext uri="{FF2B5EF4-FFF2-40B4-BE49-F238E27FC236}">
                <a16:creationId xmlns:a16="http://schemas.microsoft.com/office/drawing/2014/main" id="{0AC4929B-698B-8207-EE16-32B1C83C5C2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43098" y="2824234"/>
            <a:ext cx="518300" cy="516140"/>
          </a:xfrm>
          <a:prstGeom prst="rect">
            <a:avLst/>
          </a:prstGeom>
        </p:spPr>
      </p:pic>
    </p:spTree>
    <p:extLst>
      <p:ext uri="{BB962C8B-B14F-4D97-AF65-F5344CB8AC3E}">
        <p14:creationId xmlns:p14="http://schemas.microsoft.com/office/powerpoint/2010/main" val="1819285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Straight Connector 36">
            <a:extLst>
              <a:ext uri="{FF2B5EF4-FFF2-40B4-BE49-F238E27FC236}">
                <a16:creationId xmlns:a16="http://schemas.microsoft.com/office/drawing/2014/main" id="{F5BEC990-999B-F3B4-CD17-7381B70E521F}"/>
              </a:ext>
            </a:extLst>
          </p:cNvPr>
          <p:cNvCxnSpPr>
            <a:stCxn id="13" idx="2"/>
            <a:endCxn id="26" idx="0"/>
          </p:cNvCxnSpPr>
          <p:nvPr/>
        </p:nvCxnSpPr>
        <p:spPr bwMode="auto">
          <a:xfrm>
            <a:off x="6112253" y="1933480"/>
            <a:ext cx="0" cy="2502681"/>
          </a:xfrm>
          <a:prstGeom prst="line">
            <a:avLst/>
          </a:prstGeom>
          <a:noFill/>
          <a:ln w="28575" cap="flat" cmpd="sng" algn="ctr">
            <a:solidFill>
              <a:schemeClr val="bg1"/>
            </a:solidFill>
            <a:prstDash val="solid"/>
            <a:round/>
            <a:headEnd type="none" w="med" len="med"/>
            <a:tailEnd type="none" w="med" len="med"/>
          </a:ln>
          <a:effectLst/>
        </p:spPr>
      </p:cxnSp>
      <p:cxnSp>
        <p:nvCxnSpPr>
          <p:cNvPr id="4" name="Straight Connector 3">
            <a:extLst>
              <a:ext uri="{FF2B5EF4-FFF2-40B4-BE49-F238E27FC236}">
                <a16:creationId xmlns:a16="http://schemas.microsoft.com/office/drawing/2014/main" id="{E1DCA4D9-43EC-A9BF-355B-584921EEA4DD}"/>
              </a:ext>
            </a:extLst>
          </p:cNvPr>
          <p:cNvCxnSpPr>
            <a:cxnSpLocks/>
          </p:cNvCxnSpPr>
          <p:nvPr/>
        </p:nvCxnSpPr>
        <p:spPr bwMode="auto">
          <a:xfrm flipV="1">
            <a:off x="7608031" y="2641469"/>
            <a:ext cx="0" cy="711331"/>
          </a:xfrm>
          <a:prstGeom prst="line">
            <a:avLst/>
          </a:prstGeom>
          <a:noFill/>
          <a:ln w="28575" cap="flat" cmpd="sng" algn="ctr">
            <a:solidFill>
              <a:schemeClr val="bg1"/>
            </a:solidFill>
            <a:prstDash val="solid"/>
            <a:round/>
            <a:headEnd type="none" w="med" len="med"/>
            <a:tailEnd type="none" w="med" len="med"/>
          </a:ln>
          <a:effectLst/>
        </p:spPr>
      </p:cxnSp>
      <p:sp>
        <p:nvSpPr>
          <p:cNvPr id="2" name="Title 1">
            <a:extLst>
              <a:ext uri="{FF2B5EF4-FFF2-40B4-BE49-F238E27FC236}">
                <a16:creationId xmlns:a16="http://schemas.microsoft.com/office/drawing/2014/main" id="{E08528AE-792F-BD9B-6AF6-F04589875454}"/>
              </a:ext>
            </a:extLst>
          </p:cNvPr>
          <p:cNvSpPr>
            <a:spLocks noGrp="1"/>
          </p:cNvSpPr>
          <p:nvPr>
            <p:ph type="title"/>
          </p:nvPr>
        </p:nvSpPr>
        <p:spPr/>
        <p:txBody>
          <a:bodyPr>
            <a:noAutofit/>
          </a:bodyPr>
          <a:lstStyle/>
          <a:p>
            <a:r>
              <a:rPr lang="en-US" b="1"/>
              <a:t>Implementation of Tarlatamab for SCLC Using an Outpatient Care Program</a:t>
            </a:r>
            <a:endParaRPr lang="en-US"/>
          </a:p>
        </p:txBody>
      </p:sp>
      <p:sp>
        <p:nvSpPr>
          <p:cNvPr id="6" name="TextBox 5">
            <a:extLst>
              <a:ext uri="{FF2B5EF4-FFF2-40B4-BE49-F238E27FC236}">
                <a16:creationId xmlns:a16="http://schemas.microsoft.com/office/drawing/2014/main" id="{FD8B7319-86F5-0BDD-2E41-BAEAFCB82644}"/>
              </a:ext>
            </a:extLst>
          </p:cNvPr>
          <p:cNvSpPr txBox="1"/>
          <p:nvPr/>
        </p:nvSpPr>
        <p:spPr>
          <a:xfrm>
            <a:off x="8227858" y="1549686"/>
            <a:ext cx="3770080" cy="4785926"/>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600"/>
              </a:spcBef>
              <a:buClrTx/>
              <a:buSzTx/>
              <a:buFont typeface="Wingdings" panose="05000000000000000000" pitchFamily="2" charset="2"/>
              <a:buChar char="§"/>
              <a:tabLst/>
              <a:defRPr/>
            </a:pPr>
            <a:r>
              <a:rPr kumimoji="0" lang="en-US" sz="2000" b="0" i="0" u="none" strike="noStrike" kern="1200" cap="none" spc="0" normalizeH="0" baseline="0" noProof="0">
                <a:ln>
                  <a:noFill/>
                </a:ln>
                <a:solidFill>
                  <a:schemeClr val="bg1"/>
                </a:solidFill>
                <a:effectLst/>
                <a:uLnTx/>
                <a:uFillTx/>
                <a:ea typeface="+mn-ea"/>
                <a:cs typeface="Arial" panose="020B0604020202020204" pitchFamily="34" charset="0"/>
              </a:rPr>
              <a:t>Multidisciplinary partnership</a:t>
            </a:r>
          </a:p>
          <a:p>
            <a:pPr marL="342900" marR="0" lvl="0" indent="-342900" algn="l" defTabSz="914400" rtl="0" eaLnBrk="1" fontAlgn="auto" latinLnBrk="0" hangingPunct="1">
              <a:lnSpc>
                <a:spcPct val="100000"/>
              </a:lnSpc>
              <a:spcBef>
                <a:spcPts val="600"/>
              </a:spcBef>
              <a:buClrTx/>
              <a:buSzTx/>
              <a:buFont typeface="Wingdings" panose="05000000000000000000" pitchFamily="2" charset="2"/>
              <a:buChar char="§"/>
              <a:tabLst/>
              <a:defRPr/>
            </a:pPr>
            <a:r>
              <a:rPr kumimoji="0" lang="en-US" sz="2000" b="0" i="0" u="none" strike="noStrike" kern="1200" cap="none" spc="0" normalizeH="0" baseline="0" noProof="0">
                <a:ln>
                  <a:noFill/>
                </a:ln>
                <a:solidFill>
                  <a:schemeClr val="bg1"/>
                </a:solidFill>
                <a:effectLst/>
                <a:uLnTx/>
                <a:uFillTx/>
                <a:ea typeface="+mn-ea"/>
                <a:cs typeface="Arial" panose="020B0604020202020204" pitchFamily="34" charset="0"/>
              </a:rPr>
              <a:t>Developed guidance protocol</a:t>
            </a:r>
          </a:p>
          <a:p>
            <a:pPr marL="342900" marR="0" lvl="0" indent="-342900" algn="l" defTabSz="914400" rtl="0" eaLnBrk="1" fontAlgn="auto" latinLnBrk="0" hangingPunct="1">
              <a:lnSpc>
                <a:spcPct val="100000"/>
              </a:lnSpc>
              <a:spcBef>
                <a:spcPts val="600"/>
              </a:spcBef>
              <a:buClrTx/>
              <a:buSzTx/>
              <a:buFont typeface="Wingdings" panose="05000000000000000000" pitchFamily="2" charset="2"/>
              <a:buChar char="§"/>
              <a:tabLst/>
              <a:defRPr/>
            </a:pPr>
            <a:r>
              <a:rPr kumimoji="0" lang="en-US" sz="2000" b="0" i="0" u="none" strike="noStrike" kern="1200" cap="none" spc="0" normalizeH="0" baseline="0" noProof="0">
                <a:ln>
                  <a:noFill/>
                </a:ln>
                <a:solidFill>
                  <a:schemeClr val="bg1"/>
                </a:solidFill>
                <a:effectLst/>
                <a:uLnTx/>
                <a:uFillTx/>
                <a:ea typeface="+mn-ea"/>
                <a:cs typeface="Arial" panose="020B0604020202020204" pitchFamily="34" charset="0"/>
              </a:rPr>
              <a:t>Provided training and education on guideline-directed management of CRS and ICANS</a:t>
            </a:r>
          </a:p>
          <a:p>
            <a:pPr marL="342900" marR="0" lvl="0" indent="-342900" algn="l" defTabSz="914400" rtl="0" eaLnBrk="1" fontAlgn="auto" latinLnBrk="0" hangingPunct="1">
              <a:lnSpc>
                <a:spcPct val="100000"/>
              </a:lnSpc>
              <a:spcBef>
                <a:spcPts val="600"/>
              </a:spcBef>
              <a:buClrTx/>
              <a:buSzTx/>
              <a:buFont typeface="Wingdings" panose="05000000000000000000" pitchFamily="2" charset="2"/>
              <a:buChar char="§"/>
              <a:tabLst/>
              <a:defRPr/>
            </a:pPr>
            <a:r>
              <a:rPr kumimoji="0" lang="en-US" sz="2000" b="0" i="0" u="none" strike="noStrike" kern="1200" cap="none" spc="0" normalizeH="0" baseline="0" noProof="0">
                <a:ln>
                  <a:noFill/>
                </a:ln>
                <a:solidFill>
                  <a:schemeClr val="bg1"/>
                </a:solidFill>
                <a:effectLst/>
                <a:uLnTx/>
                <a:uFillTx/>
                <a:ea typeface="+mn-ea"/>
                <a:cs typeface="Arial" panose="020B0604020202020204" pitchFamily="34" charset="0"/>
              </a:rPr>
              <a:t>Rollout occurred sequentially from the main site to satellite sites</a:t>
            </a:r>
          </a:p>
          <a:p>
            <a:pPr marL="342900" marR="0" lvl="0" indent="-342900" algn="l" defTabSz="914400" rtl="0" eaLnBrk="1" fontAlgn="auto" latinLnBrk="0" hangingPunct="1">
              <a:lnSpc>
                <a:spcPct val="100000"/>
              </a:lnSpc>
              <a:spcBef>
                <a:spcPts val="600"/>
              </a:spcBef>
              <a:buClrTx/>
              <a:buSzTx/>
              <a:buFont typeface="Wingdings" panose="05000000000000000000" pitchFamily="2" charset="2"/>
              <a:buChar char="§"/>
              <a:tabLst/>
              <a:defRPr/>
            </a:pPr>
            <a:r>
              <a:rPr kumimoji="0" lang="en-US" sz="2000" b="0" i="0" u="none" strike="noStrike" kern="1200" cap="none" spc="0" normalizeH="0" baseline="0" noProof="0">
                <a:ln>
                  <a:noFill/>
                </a:ln>
                <a:solidFill>
                  <a:schemeClr val="bg1"/>
                </a:solidFill>
                <a:effectLst/>
                <a:uLnTx/>
                <a:uFillTx/>
                <a:ea typeface="+mn-ea"/>
                <a:cs typeface="Arial" panose="020B0604020202020204" pitchFamily="34" charset="0"/>
              </a:rPr>
              <a:t>Collaborated with community doctors and referred back to community after cycle 3</a:t>
            </a:r>
          </a:p>
          <a:p>
            <a:pPr marL="342900" marR="0" lvl="0" indent="-342900" algn="l" defTabSz="914400" rtl="0" eaLnBrk="1" fontAlgn="auto" latinLnBrk="0" hangingPunct="1">
              <a:lnSpc>
                <a:spcPct val="100000"/>
              </a:lnSpc>
              <a:spcBef>
                <a:spcPts val="600"/>
              </a:spcBef>
              <a:buClrTx/>
              <a:buSzTx/>
              <a:buFont typeface="Wingdings" panose="05000000000000000000" pitchFamily="2" charset="2"/>
              <a:buChar char="§"/>
              <a:tabLst/>
              <a:defRPr/>
            </a:pPr>
            <a:r>
              <a:rPr kumimoji="0" lang="en-US" sz="2000" b="0" i="0" u="none" strike="noStrike" kern="1200" cap="none" spc="0" normalizeH="0" baseline="0" noProof="0">
                <a:ln>
                  <a:noFill/>
                </a:ln>
                <a:solidFill>
                  <a:schemeClr val="bg1"/>
                </a:solidFill>
                <a:effectLst/>
                <a:uLnTx/>
                <a:uFillTx/>
                <a:ea typeface="+mn-ea"/>
                <a:cs typeface="Arial" panose="020B0604020202020204" pitchFamily="34" charset="0"/>
              </a:rPr>
              <a:t>Educated patients and caregivers</a:t>
            </a:r>
          </a:p>
        </p:txBody>
      </p:sp>
      <p:sp>
        <p:nvSpPr>
          <p:cNvPr id="8" name="TextBox 7">
            <a:extLst>
              <a:ext uri="{FF2B5EF4-FFF2-40B4-BE49-F238E27FC236}">
                <a16:creationId xmlns:a16="http://schemas.microsoft.com/office/drawing/2014/main" id="{0B9F77A2-B2A8-8521-1C80-420B1276BB9D}"/>
              </a:ext>
            </a:extLst>
          </p:cNvPr>
          <p:cNvSpPr txBox="1"/>
          <p:nvPr/>
        </p:nvSpPr>
        <p:spPr bwMode="auto">
          <a:xfrm>
            <a:off x="240999" y="4058118"/>
            <a:ext cx="3580986" cy="830997"/>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600" b="0">
                <a:latin typeface="Calibri" panose="020F0502020204030204" pitchFamily="34" charset="0"/>
              </a:rPr>
              <a:t>Dexamethasone to be taken prior to return to healthcare facility for later-onset symptoms</a:t>
            </a:r>
          </a:p>
        </p:txBody>
      </p:sp>
      <p:sp>
        <p:nvSpPr>
          <p:cNvPr id="9" name="Arrow: Down 8">
            <a:extLst>
              <a:ext uri="{FF2B5EF4-FFF2-40B4-BE49-F238E27FC236}">
                <a16:creationId xmlns:a16="http://schemas.microsoft.com/office/drawing/2014/main" id="{029CF906-EC91-65BA-3252-A554EA45652D}"/>
              </a:ext>
            </a:extLst>
          </p:cNvPr>
          <p:cNvSpPr/>
          <p:nvPr/>
        </p:nvSpPr>
        <p:spPr bwMode="auto">
          <a:xfrm>
            <a:off x="1911420" y="2750743"/>
            <a:ext cx="240145" cy="434540"/>
          </a:xfrm>
          <a:prstGeom prst="downArrow">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 name="TextBox 2">
            <a:extLst>
              <a:ext uri="{FF2B5EF4-FFF2-40B4-BE49-F238E27FC236}">
                <a16:creationId xmlns:a16="http://schemas.microsoft.com/office/drawing/2014/main" id="{EBB2BE1C-486E-9742-B756-F291D94C1E35}"/>
              </a:ext>
            </a:extLst>
          </p:cNvPr>
          <p:cNvSpPr txBox="1"/>
          <p:nvPr/>
        </p:nvSpPr>
        <p:spPr bwMode="auto">
          <a:xfrm>
            <a:off x="240999" y="2239859"/>
            <a:ext cx="3580986" cy="584775"/>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600" b="0">
                <a:latin typeface="Calibri" panose="020F0502020204030204" pitchFamily="34" charset="0"/>
              </a:rPr>
              <a:t>Patients receive tarlatamab in outpatient infusion center</a:t>
            </a:r>
          </a:p>
        </p:txBody>
      </p:sp>
      <p:sp>
        <p:nvSpPr>
          <p:cNvPr id="10" name="Arrow: Down 9">
            <a:extLst>
              <a:ext uri="{FF2B5EF4-FFF2-40B4-BE49-F238E27FC236}">
                <a16:creationId xmlns:a16="http://schemas.microsoft.com/office/drawing/2014/main" id="{454B643A-5825-0E67-10B8-A598608D7F7F}"/>
              </a:ext>
            </a:extLst>
          </p:cNvPr>
          <p:cNvSpPr/>
          <p:nvPr/>
        </p:nvSpPr>
        <p:spPr bwMode="auto">
          <a:xfrm>
            <a:off x="1911420" y="3623578"/>
            <a:ext cx="240145" cy="434540"/>
          </a:xfrm>
          <a:prstGeom prst="downArrow">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aphicFrame>
        <p:nvGraphicFramePr>
          <p:cNvPr id="12" name="Table 11">
            <a:extLst>
              <a:ext uri="{FF2B5EF4-FFF2-40B4-BE49-F238E27FC236}">
                <a16:creationId xmlns:a16="http://schemas.microsoft.com/office/drawing/2014/main" id="{CDBDC554-DA63-DDD0-80CE-BBBDBBF492AA}"/>
              </a:ext>
            </a:extLst>
          </p:cNvPr>
          <p:cNvGraphicFramePr>
            <a:graphicFrameLocks noGrp="1"/>
          </p:cNvGraphicFramePr>
          <p:nvPr>
            <p:extLst>
              <p:ext uri="{D42A27DB-BD31-4B8C-83A1-F6EECF244321}">
                <p14:modId xmlns:p14="http://schemas.microsoft.com/office/powerpoint/2010/main" val="1780521388"/>
              </p:ext>
            </p:extLst>
          </p:nvPr>
        </p:nvGraphicFramePr>
        <p:xfrm>
          <a:off x="4548869" y="4857013"/>
          <a:ext cx="3094262" cy="1828800"/>
        </p:xfrm>
        <a:graphic>
          <a:graphicData uri="http://schemas.openxmlformats.org/drawingml/2006/table">
            <a:tbl>
              <a:tblPr firstRow="1" bandRow="1">
                <a:tableStyleId>{5C22544A-7EE6-4342-B048-85BDC9FD1C3A}</a:tableStyleId>
              </a:tblPr>
              <a:tblGrid>
                <a:gridCol w="923716">
                  <a:extLst>
                    <a:ext uri="{9D8B030D-6E8A-4147-A177-3AD203B41FA5}">
                      <a16:colId xmlns:a16="http://schemas.microsoft.com/office/drawing/2014/main" val="814566823"/>
                    </a:ext>
                  </a:extLst>
                </a:gridCol>
                <a:gridCol w="1108364">
                  <a:extLst>
                    <a:ext uri="{9D8B030D-6E8A-4147-A177-3AD203B41FA5}">
                      <a16:colId xmlns:a16="http://schemas.microsoft.com/office/drawing/2014/main" val="319380607"/>
                    </a:ext>
                  </a:extLst>
                </a:gridCol>
                <a:gridCol w="1062182">
                  <a:extLst>
                    <a:ext uri="{9D8B030D-6E8A-4147-A177-3AD203B41FA5}">
                      <a16:colId xmlns:a16="http://schemas.microsoft.com/office/drawing/2014/main" val="3367277315"/>
                    </a:ext>
                  </a:extLst>
                </a:gridCol>
              </a:tblGrid>
              <a:tr h="240810">
                <a:tc>
                  <a:txBody>
                    <a:bodyPr/>
                    <a:lstStyle/>
                    <a:p>
                      <a:r>
                        <a:rPr lang="en-US" sz="1800"/>
                        <a:t>Grade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CRS, 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ICANS, 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438452439"/>
                  </a:ext>
                </a:extLst>
              </a:tr>
              <a:tr h="240810">
                <a:tc>
                  <a:txBody>
                    <a:bodyPr/>
                    <a:lstStyle/>
                    <a:p>
                      <a:r>
                        <a:rPr lang="en-US" sz="1800">
                          <a:solidFill>
                            <a:schemeClr val="bg1"/>
                          </a:solidFill>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rPr>
                        <a:t>12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rPr>
                        <a:t>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17585132"/>
                  </a:ext>
                </a:extLst>
              </a:tr>
              <a:tr h="240810">
                <a:tc>
                  <a:txBody>
                    <a:bodyPr/>
                    <a:lstStyle/>
                    <a:p>
                      <a:r>
                        <a:rPr lang="en-US" sz="1800">
                          <a:solidFill>
                            <a:schemeClr val="bg1"/>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rPr>
                        <a:t>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rPr>
                        <a:t>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84750922"/>
                  </a:ext>
                </a:extLst>
              </a:tr>
              <a:tr h="240810">
                <a:tc>
                  <a:txBody>
                    <a:bodyPr/>
                    <a:lstStyle/>
                    <a:p>
                      <a:r>
                        <a:rPr lang="en-US" sz="1800">
                          <a:solidFill>
                            <a:schemeClr val="bg1"/>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95344913"/>
                  </a:ext>
                </a:extLst>
              </a:tr>
              <a:tr h="240810">
                <a:tc>
                  <a:txBody>
                    <a:bodyPr/>
                    <a:lstStyle/>
                    <a:p>
                      <a:r>
                        <a:rPr lang="en-US" sz="1800">
                          <a:solidFill>
                            <a:schemeClr val="bg1"/>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78591532"/>
                  </a:ext>
                </a:extLst>
              </a:tr>
            </a:tbl>
          </a:graphicData>
        </a:graphic>
      </p:graphicFrame>
      <p:sp>
        <p:nvSpPr>
          <p:cNvPr id="17" name="TextBox 16">
            <a:extLst>
              <a:ext uri="{FF2B5EF4-FFF2-40B4-BE49-F238E27FC236}">
                <a16:creationId xmlns:a16="http://schemas.microsoft.com/office/drawing/2014/main" id="{66B7DF5A-2CEF-F2DD-973F-005D5FFB20CF}"/>
              </a:ext>
            </a:extLst>
          </p:cNvPr>
          <p:cNvSpPr txBox="1"/>
          <p:nvPr/>
        </p:nvSpPr>
        <p:spPr bwMode="auto">
          <a:xfrm>
            <a:off x="7033984" y="3215436"/>
            <a:ext cx="1107205" cy="338554"/>
          </a:xfrm>
          <a:prstGeom prst="rect">
            <a:avLst/>
          </a:prstGeom>
          <a:solidFill>
            <a:schemeClr val="accent2"/>
          </a:solidFill>
          <a:ln>
            <a:noFill/>
          </a:ln>
        </p:spPr>
        <p:txBody>
          <a:bodyPr wrap="square" rtlCol="0">
            <a:spAutoFit/>
          </a:bodyPr>
          <a:lstStyle/>
          <a:p>
            <a:pPr algn="ctr">
              <a:lnSpc>
                <a:spcPct val="100000"/>
              </a:lnSpc>
              <a:spcAft>
                <a:spcPct val="0"/>
              </a:spcAft>
              <a:buClrTx/>
              <a:buFontTx/>
              <a:buNone/>
            </a:pPr>
            <a:r>
              <a:rPr lang="en-US" sz="1600" b="0">
                <a:latin typeface="Calibri" panose="020F0502020204030204" pitchFamily="34" charset="0"/>
              </a:rPr>
              <a:t>CRS: 2</a:t>
            </a:r>
          </a:p>
        </p:txBody>
      </p:sp>
      <p:sp>
        <p:nvSpPr>
          <p:cNvPr id="18" name="TextBox 17">
            <a:extLst>
              <a:ext uri="{FF2B5EF4-FFF2-40B4-BE49-F238E27FC236}">
                <a16:creationId xmlns:a16="http://schemas.microsoft.com/office/drawing/2014/main" id="{79A72564-D273-BDD1-3B51-441A5366456D}"/>
              </a:ext>
            </a:extLst>
          </p:cNvPr>
          <p:cNvSpPr txBox="1"/>
          <p:nvPr/>
        </p:nvSpPr>
        <p:spPr bwMode="auto">
          <a:xfrm>
            <a:off x="7029365" y="3620586"/>
            <a:ext cx="1107205" cy="584775"/>
          </a:xfrm>
          <a:prstGeom prst="rect">
            <a:avLst/>
          </a:prstGeom>
          <a:solidFill>
            <a:schemeClr val="accent2"/>
          </a:solidFill>
          <a:ln>
            <a:noFill/>
          </a:ln>
        </p:spPr>
        <p:txBody>
          <a:bodyPr wrap="square" rtlCol="0">
            <a:spAutoFit/>
          </a:bodyPr>
          <a:lstStyle/>
          <a:p>
            <a:pPr algn="ctr">
              <a:lnSpc>
                <a:spcPct val="100000"/>
              </a:lnSpc>
              <a:spcAft>
                <a:spcPct val="0"/>
              </a:spcAft>
              <a:buClrTx/>
              <a:buFontTx/>
              <a:buNone/>
            </a:pPr>
            <a:r>
              <a:rPr lang="en-US" sz="1600">
                <a:latin typeface="Calibri" panose="020F0502020204030204" pitchFamily="34" charset="0"/>
              </a:rPr>
              <a:t>Infection</a:t>
            </a:r>
            <a:r>
              <a:rPr lang="en-US" sz="1600" b="0">
                <a:latin typeface="Calibri" panose="020F0502020204030204" pitchFamily="34" charset="0"/>
              </a:rPr>
              <a:t>: </a:t>
            </a:r>
            <a:r>
              <a:rPr lang="en-US" sz="1600">
                <a:latin typeface="Calibri" panose="020F0502020204030204" pitchFamily="34" charset="0"/>
              </a:rPr>
              <a:t>5</a:t>
            </a:r>
            <a:endParaRPr lang="en-US" sz="1600" b="0">
              <a:latin typeface="Calibri" panose="020F0502020204030204" pitchFamily="34" charset="0"/>
            </a:endParaRPr>
          </a:p>
        </p:txBody>
      </p:sp>
      <p:sp>
        <p:nvSpPr>
          <p:cNvPr id="13" name="TextBox 12">
            <a:extLst>
              <a:ext uri="{FF2B5EF4-FFF2-40B4-BE49-F238E27FC236}">
                <a16:creationId xmlns:a16="http://schemas.microsoft.com/office/drawing/2014/main" id="{D8CAB753-782A-7A49-DBB7-1D12EBE6B12E}"/>
              </a:ext>
            </a:extLst>
          </p:cNvPr>
          <p:cNvSpPr txBox="1"/>
          <p:nvPr/>
        </p:nvSpPr>
        <p:spPr bwMode="auto">
          <a:xfrm>
            <a:off x="5558650" y="1348705"/>
            <a:ext cx="1107205" cy="584775"/>
          </a:xfrm>
          <a:prstGeom prst="rect">
            <a:avLst/>
          </a:prstGeom>
          <a:solidFill>
            <a:schemeClr val="accent2"/>
          </a:solidFill>
          <a:ln>
            <a:noFill/>
          </a:ln>
        </p:spPr>
        <p:txBody>
          <a:bodyPr wrap="square" rtlCol="0">
            <a:spAutoFit/>
          </a:bodyPr>
          <a:lstStyle/>
          <a:p>
            <a:pPr algn="ctr">
              <a:lnSpc>
                <a:spcPct val="100000"/>
              </a:lnSpc>
              <a:spcBef>
                <a:spcPct val="50000"/>
              </a:spcBef>
              <a:spcAft>
                <a:spcPct val="0"/>
              </a:spcAft>
              <a:buClrTx/>
              <a:buFontTx/>
              <a:buNone/>
            </a:pPr>
            <a:r>
              <a:rPr lang="en-US" sz="1600" b="0">
                <a:latin typeface="Calibri" panose="020F0502020204030204" pitchFamily="34" charset="0"/>
              </a:rPr>
              <a:t>Inpatient admission</a:t>
            </a:r>
          </a:p>
        </p:txBody>
      </p:sp>
      <p:sp>
        <p:nvSpPr>
          <p:cNvPr id="23" name="TextBox 22">
            <a:extLst>
              <a:ext uri="{FF2B5EF4-FFF2-40B4-BE49-F238E27FC236}">
                <a16:creationId xmlns:a16="http://schemas.microsoft.com/office/drawing/2014/main" id="{2955D658-7CAA-9645-7A8E-D2372CF35A14}"/>
              </a:ext>
            </a:extLst>
          </p:cNvPr>
          <p:cNvSpPr txBox="1"/>
          <p:nvPr/>
        </p:nvSpPr>
        <p:spPr bwMode="auto">
          <a:xfrm>
            <a:off x="5558650" y="3620988"/>
            <a:ext cx="1107205" cy="338554"/>
          </a:xfrm>
          <a:prstGeom prst="rect">
            <a:avLst/>
          </a:prstGeom>
          <a:solidFill>
            <a:schemeClr val="accent2"/>
          </a:solidFill>
          <a:ln>
            <a:noFill/>
          </a:ln>
        </p:spPr>
        <p:txBody>
          <a:bodyPr wrap="square" rtlCol="0">
            <a:spAutoFit/>
          </a:bodyPr>
          <a:lstStyle/>
          <a:p>
            <a:pPr algn="ctr">
              <a:lnSpc>
                <a:spcPct val="100000"/>
              </a:lnSpc>
              <a:spcAft>
                <a:spcPct val="0"/>
              </a:spcAft>
              <a:buClrTx/>
              <a:buFontTx/>
              <a:buNone/>
            </a:pPr>
            <a:r>
              <a:rPr lang="en-US" sz="1600" b="0">
                <a:latin typeface="Calibri" panose="020F0502020204030204" pitchFamily="34" charset="0"/>
              </a:rPr>
              <a:t>ICANS: 4</a:t>
            </a:r>
          </a:p>
        </p:txBody>
      </p:sp>
      <p:sp>
        <p:nvSpPr>
          <p:cNvPr id="24" name="TextBox 23">
            <a:extLst>
              <a:ext uri="{FF2B5EF4-FFF2-40B4-BE49-F238E27FC236}">
                <a16:creationId xmlns:a16="http://schemas.microsoft.com/office/drawing/2014/main" id="{0E77848A-CA9A-33C2-DC9E-EE9C6F1A61C9}"/>
              </a:ext>
            </a:extLst>
          </p:cNvPr>
          <p:cNvSpPr txBox="1"/>
          <p:nvPr/>
        </p:nvSpPr>
        <p:spPr bwMode="auto">
          <a:xfrm>
            <a:off x="5558650" y="3221631"/>
            <a:ext cx="1107205" cy="338554"/>
          </a:xfrm>
          <a:prstGeom prst="rect">
            <a:avLst/>
          </a:prstGeom>
          <a:solidFill>
            <a:schemeClr val="accent2"/>
          </a:solidFill>
          <a:ln>
            <a:noFill/>
          </a:ln>
        </p:spPr>
        <p:txBody>
          <a:bodyPr wrap="square" rtlCol="0">
            <a:spAutoFit/>
          </a:bodyPr>
          <a:lstStyle/>
          <a:p>
            <a:pPr algn="ctr">
              <a:lnSpc>
                <a:spcPct val="100000"/>
              </a:lnSpc>
              <a:spcAft>
                <a:spcPct val="0"/>
              </a:spcAft>
              <a:buClrTx/>
              <a:buFontTx/>
              <a:buNone/>
            </a:pPr>
            <a:r>
              <a:rPr lang="en-US" sz="1600" b="0">
                <a:latin typeface="Calibri" panose="020F0502020204030204" pitchFamily="34" charset="0"/>
              </a:rPr>
              <a:t>CRS: 5</a:t>
            </a:r>
          </a:p>
        </p:txBody>
      </p:sp>
      <p:sp>
        <p:nvSpPr>
          <p:cNvPr id="25" name="TextBox 24">
            <a:extLst>
              <a:ext uri="{FF2B5EF4-FFF2-40B4-BE49-F238E27FC236}">
                <a16:creationId xmlns:a16="http://schemas.microsoft.com/office/drawing/2014/main" id="{39449924-0BEE-F4B8-4FDC-A0AA49935DCC}"/>
              </a:ext>
            </a:extLst>
          </p:cNvPr>
          <p:cNvSpPr txBox="1"/>
          <p:nvPr/>
        </p:nvSpPr>
        <p:spPr bwMode="auto">
          <a:xfrm>
            <a:off x="5558650" y="4018332"/>
            <a:ext cx="1107205" cy="338554"/>
          </a:xfrm>
          <a:prstGeom prst="rect">
            <a:avLst/>
          </a:prstGeom>
          <a:solidFill>
            <a:schemeClr val="accent2"/>
          </a:solidFill>
          <a:ln>
            <a:noFill/>
          </a:ln>
        </p:spPr>
        <p:txBody>
          <a:bodyPr wrap="square" rtlCol="0">
            <a:spAutoFit/>
          </a:bodyPr>
          <a:lstStyle/>
          <a:p>
            <a:pPr algn="ctr">
              <a:lnSpc>
                <a:spcPct val="100000"/>
              </a:lnSpc>
              <a:spcAft>
                <a:spcPct val="0"/>
              </a:spcAft>
              <a:buClrTx/>
              <a:buFontTx/>
              <a:buNone/>
            </a:pPr>
            <a:r>
              <a:rPr lang="en-US" sz="1600" b="0">
                <a:latin typeface="Calibri" panose="020F0502020204030204" pitchFamily="34" charset="0"/>
              </a:rPr>
              <a:t>Both: </a:t>
            </a:r>
            <a:r>
              <a:rPr lang="en-US" sz="1600">
                <a:latin typeface="Calibri" panose="020F0502020204030204" pitchFamily="34" charset="0"/>
              </a:rPr>
              <a:t>3</a:t>
            </a:r>
            <a:endParaRPr lang="en-US" sz="1600" b="0">
              <a:latin typeface="Calibri" panose="020F0502020204030204" pitchFamily="34" charset="0"/>
            </a:endParaRPr>
          </a:p>
        </p:txBody>
      </p:sp>
      <p:sp>
        <p:nvSpPr>
          <p:cNvPr id="26" name="TextBox 25">
            <a:extLst>
              <a:ext uri="{FF2B5EF4-FFF2-40B4-BE49-F238E27FC236}">
                <a16:creationId xmlns:a16="http://schemas.microsoft.com/office/drawing/2014/main" id="{2123F919-8951-CD8B-9FD4-5709371C186E}"/>
              </a:ext>
            </a:extLst>
          </p:cNvPr>
          <p:cNvSpPr txBox="1"/>
          <p:nvPr/>
        </p:nvSpPr>
        <p:spPr bwMode="auto">
          <a:xfrm>
            <a:off x="5558650" y="4436161"/>
            <a:ext cx="1107205" cy="338554"/>
          </a:xfrm>
          <a:prstGeom prst="rect">
            <a:avLst/>
          </a:prstGeom>
          <a:solidFill>
            <a:schemeClr val="accent2"/>
          </a:solidFill>
          <a:ln>
            <a:noFill/>
          </a:ln>
        </p:spPr>
        <p:txBody>
          <a:bodyPr wrap="square" rtlCol="0">
            <a:spAutoFit/>
          </a:bodyPr>
          <a:lstStyle/>
          <a:p>
            <a:pPr algn="ctr">
              <a:lnSpc>
                <a:spcPct val="100000"/>
              </a:lnSpc>
              <a:spcAft>
                <a:spcPct val="0"/>
              </a:spcAft>
              <a:buClrTx/>
              <a:buFontTx/>
              <a:buNone/>
            </a:pPr>
            <a:r>
              <a:rPr lang="en-US" sz="1600" b="0">
                <a:latin typeface="Calibri" panose="020F0502020204030204" pitchFamily="34" charset="0"/>
              </a:rPr>
              <a:t>Other: 1</a:t>
            </a:r>
          </a:p>
        </p:txBody>
      </p:sp>
      <p:sp>
        <p:nvSpPr>
          <p:cNvPr id="16" name="TextBox 15">
            <a:extLst>
              <a:ext uri="{FF2B5EF4-FFF2-40B4-BE49-F238E27FC236}">
                <a16:creationId xmlns:a16="http://schemas.microsoft.com/office/drawing/2014/main" id="{299F4157-69E7-73EA-7C29-E610F9A30267}"/>
              </a:ext>
            </a:extLst>
          </p:cNvPr>
          <p:cNvSpPr txBox="1"/>
          <p:nvPr/>
        </p:nvSpPr>
        <p:spPr bwMode="auto">
          <a:xfrm>
            <a:off x="7015511" y="2175944"/>
            <a:ext cx="1107205" cy="822960"/>
          </a:xfrm>
          <a:prstGeom prst="rect">
            <a:avLst/>
          </a:prstGeom>
          <a:solidFill>
            <a:schemeClr val="accent2"/>
          </a:solidFill>
          <a:ln>
            <a:noFill/>
          </a:ln>
        </p:spPr>
        <p:txBody>
          <a:bodyPr wrap="square" rtlCol="0">
            <a:spAutoFit/>
          </a:bodyPr>
          <a:lstStyle/>
          <a:p>
            <a:pPr algn="ctr">
              <a:lnSpc>
                <a:spcPct val="100000"/>
              </a:lnSpc>
              <a:spcAft>
                <a:spcPct val="0"/>
              </a:spcAft>
              <a:buClrTx/>
              <a:buFontTx/>
              <a:buNone/>
            </a:pPr>
            <a:r>
              <a:rPr lang="en-US" sz="1600" b="0">
                <a:latin typeface="Calibri" panose="020F0502020204030204" pitchFamily="34" charset="0"/>
              </a:rPr>
              <a:t>Admitted from home</a:t>
            </a:r>
          </a:p>
        </p:txBody>
      </p:sp>
      <p:sp>
        <p:nvSpPr>
          <p:cNvPr id="14" name="TextBox 13">
            <a:extLst>
              <a:ext uri="{FF2B5EF4-FFF2-40B4-BE49-F238E27FC236}">
                <a16:creationId xmlns:a16="http://schemas.microsoft.com/office/drawing/2014/main" id="{C4F21711-A67A-8C8E-C224-9FDC8BAB7967}"/>
              </a:ext>
            </a:extLst>
          </p:cNvPr>
          <p:cNvSpPr txBox="1"/>
          <p:nvPr/>
        </p:nvSpPr>
        <p:spPr bwMode="auto">
          <a:xfrm>
            <a:off x="4033608" y="2175944"/>
            <a:ext cx="1188720" cy="830997"/>
          </a:xfrm>
          <a:prstGeom prst="rect">
            <a:avLst/>
          </a:prstGeom>
          <a:solidFill>
            <a:schemeClr val="accent2"/>
          </a:solidFill>
          <a:ln>
            <a:noFill/>
          </a:ln>
        </p:spPr>
        <p:txBody>
          <a:bodyPr wrap="square" rtlCol="0">
            <a:spAutoFit/>
          </a:bodyPr>
          <a:lstStyle/>
          <a:p>
            <a:pPr algn="ctr">
              <a:lnSpc>
                <a:spcPct val="100000"/>
              </a:lnSpc>
              <a:spcAft>
                <a:spcPct val="0"/>
              </a:spcAft>
              <a:buClrTx/>
              <a:buFontTx/>
              <a:buNone/>
            </a:pPr>
            <a:r>
              <a:rPr lang="en-US" sz="1600" b="0">
                <a:latin typeface="Calibri" panose="020F0502020204030204" pitchFamily="34" charset="0"/>
              </a:rPr>
              <a:t>Preplanned:</a:t>
            </a:r>
          </a:p>
          <a:p>
            <a:pPr algn="ctr">
              <a:lnSpc>
                <a:spcPct val="100000"/>
              </a:lnSpc>
              <a:spcAft>
                <a:spcPct val="0"/>
              </a:spcAft>
              <a:buClrTx/>
              <a:buFontTx/>
              <a:buNone/>
            </a:pPr>
            <a:r>
              <a:rPr lang="en-US" sz="1600">
                <a:latin typeface="Calibri" panose="020F0502020204030204" pitchFamily="34" charset="0"/>
              </a:rPr>
              <a:t>10</a:t>
            </a:r>
            <a:endParaRPr lang="en-US" sz="1600" b="0">
              <a:latin typeface="Calibri" panose="020F0502020204030204" pitchFamily="34" charset="0"/>
            </a:endParaRPr>
          </a:p>
        </p:txBody>
      </p:sp>
      <p:sp>
        <p:nvSpPr>
          <p:cNvPr id="5" name="TextBox 4">
            <a:extLst>
              <a:ext uri="{FF2B5EF4-FFF2-40B4-BE49-F238E27FC236}">
                <a16:creationId xmlns:a16="http://schemas.microsoft.com/office/drawing/2014/main" id="{D42C67D0-CAE2-4E5B-2FAD-A285BD1040E5}"/>
              </a:ext>
            </a:extLst>
          </p:cNvPr>
          <p:cNvSpPr txBox="1"/>
          <p:nvPr/>
        </p:nvSpPr>
        <p:spPr bwMode="auto">
          <a:xfrm>
            <a:off x="240999" y="3186586"/>
            <a:ext cx="3580986" cy="584775"/>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600" b="0">
                <a:latin typeface="Calibri" panose="020F0502020204030204" pitchFamily="34" charset="0"/>
              </a:rPr>
              <a:t>24-hr observation in outpatient oncology immediate </a:t>
            </a:r>
            <a:r>
              <a:rPr lang="en-US" sz="1600">
                <a:latin typeface="Calibri" panose="020F0502020204030204" pitchFamily="34" charset="0"/>
              </a:rPr>
              <a:t>c</a:t>
            </a:r>
            <a:r>
              <a:rPr lang="en-US" sz="1600" b="0">
                <a:latin typeface="Calibri" panose="020F0502020204030204" pitchFamily="34" charset="0"/>
              </a:rPr>
              <a:t>are </a:t>
            </a:r>
            <a:r>
              <a:rPr lang="en-US" sz="1600">
                <a:latin typeface="Calibri" panose="020F0502020204030204" pitchFamily="34" charset="0"/>
              </a:rPr>
              <a:t>c</a:t>
            </a:r>
            <a:r>
              <a:rPr lang="en-US" sz="1600" b="0">
                <a:latin typeface="Calibri" panose="020F0502020204030204" pitchFamily="34" charset="0"/>
              </a:rPr>
              <a:t>enter (ICC) on site</a:t>
            </a:r>
          </a:p>
        </p:txBody>
      </p:sp>
      <p:sp>
        <p:nvSpPr>
          <p:cNvPr id="15" name="TextBox 14">
            <a:extLst>
              <a:ext uri="{FF2B5EF4-FFF2-40B4-BE49-F238E27FC236}">
                <a16:creationId xmlns:a16="http://schemas.microsoft.com/office/drawing/2014/main" id="{60D26DDB-2C57-DE57-E739-5A510D875B34}"/>
              </a:ext>
            </a:extLst>
          </p:cNvPr>
          <p:cNvSpPr txBox="1"/>
          <p:nvPr/>
        </p:nvSpPr>
        <p:spPr bwMode="auto">
          <a:xfrm>
            <a:off x="5289292" y="2175944"/>
            <a:ext cx="1645920" cy="822960"/>
          </a:xfrm>
          <a:prstGeom prst="rect">
            <a:avLst/>
          </a:prstGeom>
          <a:solidFill>
            <a:schemeClr val="accent2"/>
          </a:solidFill>
          <a:ln>
            <a:noFill/>
          </a:ln>
        </p:spPr>
        <p:txBody>
          <a:bodyPr wrap="square" rtlCol="0">
            <a:spAutoFit/>
          </a:bodyPr>
          <a:lstStyle/>
          <a:p>
            <a:pPr algn="ctr">
              <a:lnSpc>
                <a:spcPct val="100000"/>
              </a:lnSpc>
              <a:spcAft>
                <a:spcPct val="0"/>
              </a:spcAft>
              <a:buClrTx/>
              <a:buFontTx/>
              <a:buNone/>
            </a:pPr>
            <a:r>
              <a:rPr lang="en-US" sz="1600" b="0">
                <a:latin typeface="Calibri" panose="020F0502020204030204" pitchFamily="34" charset="0"/>
              </a:rPr>
              <a:t>Direct admission from ICC:</a:t>
            </a:r>
          </a:p>
          <a:p>
            <a:pPr algn="ctr">
              <a:lnSpc>
                <a:spcPct val="100000"/>
              </a:lnSpc>
              <a:spcAft>
                <a:spcPct val="0"/>
              </a:spcAft>
              <a:buClrTx/>
              <a:buFontTx/>
              <a:buNone/>
            </a:pPr>
            <a:r>
              <a:rPr lang="en-US" sz="1600">
                <a:latin typeface="Calibri" panose="020F0502020204030204" pitchFamily="34" charset="0"/>
              </a:rPr>
              <a:t>13</a:t>
            </a:r>
            <a:endParaRPr lang="en-US" sz="1600" b="0">
              <a:latin typeface="Calibri" panose="020F0502020204030204" pitchFamily="34" charset="0"/>
            </a:endParaRPr>
          </a:p>
        </p:txBody>
      </p:sp>
      <p:sp>
        <p:nvSpPr>
          <p:cNvPr id="31" name="Text Box 11">
            <a:extLst>
              <a:ext uri="{FF2B5EF4-FFF2-40B4-BE49-F238E27FC236}">
                <a16:creationId xmlns:a16="http://schemas.microsoft.com/office/drawing/2014/main" id="{7CE782AE-F45B-6EC6-90D1-DEDFD4B301CA}"/>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ts val="0"/>
              </a:spcBef>
              <a:spcAft>
                <a:spcPts val="0"/>
              </a:spcAft>
              <a:buClrTx/>
              <a:buNone/>
              <a:defRPr/>
            </a:pPr>
            <a:r>
              <a:rPr lang="da-DK" altLang="en-US" sz="1200" spc="-10">
                <a:solidFill>
                  <a:schemeClr val="bg2"/>
                </a:solidFill>
                <a:latin typeface="+mn-lt"/>
                <a:cs typeface="Arial" panose="020B0604020202020204" pitchFamily="34" charset="0"/>
              </a:rPr>
              <a:t>Carlisle. ASCO 2025. Abstr 8106.</a:t>
            </a:r>
          </a:p>
        </p:txBody>
      </p:sp>
      <p:sp>
        <p:nvSpPr>
          <p:cNvPr id="7" name="TextBox 6">
            <a:extLst>
              <a:ext uri="{FF2B5EF4-FFF2-40B4-BE49-F238E27FC236}">
                <a16:creationId xmlns:a16="http://schemas.microsoft.com/office/drawing/2014/main" id="{BD685906-B342-3981-D32A-ACD05EA69B18}"/>
              </a:ext>
            </a:extLst>
          </p:cNvPr>
          <p:cNvSpPr txBox="1"/>
          <p:nvPr/>
        </p:nvSpPr>
        <p:spPr bwMode="auto">
          <a:xfrm>
            <a:off x="6723512" y="1381329"/>
            <a:ext cx="788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N = 48</a:t>
            </a:r>
          </a:p>
        </p:txBody>
      </p:sp>
      <p:cxnSp>
        <p:nvCxnSpPr>
          <p:cNvPr id="35" name="Connector: Elbow 34">
            <a:extLst>
              <a:ext uri="{FF2B5EF4-FFF2-40B4-BE49-F238E27FC236}">
                <a16:creationId xmlns:a16="http://schemas.microsoft.com/office/drawing/2014/main" id="{F4BAFE34-D231-D024-09B0-523CEFC3ACCB}"/>
              </a:ext>
            </a:extLst>
          </p:cNvPr>
          <p:cNvCxnSpPr>
            <a:stCxn id="13" idx="2"/>
            <a:endCxn id="14" idx="0"/>
          </p:cNvCxnSpPr>
          <p:nvPr/>
        </p:nvCxnSpPr>
        <p:spPr bwMode="auto">
          <a:xfrm rot="5400000">
            <a:off x="5248879" y="1312570"/>
            <a:ext cx="242464" cy="1484285"/>
          </a:xfrm>
          <a:prstGeom prst="bentConnector3">
            <a:avLst/>
          </a:prstGeom>
          <a:noFill/>
          <a:ln w="28575" cap="flat" cmpd="sng" algn="ctr">
            <a:solidFill>
              <a:schemeClr val="bg1"/>
            </a:solidFill>
            <a:prstDash val="solid"/>
            <a:round/>
            <a:headEnd type="none" w="med" len="med"/>
            <a:tailEnd type="none" w="med" len="med"/>
          </a:ln>
          <a:effectLst/>
        </p:spPr>
      </p:cxnSp>
      <p:cxnSp>
        <p:nvCxnSpPr>
          <p:cNvPr id="39" name="Connector: Elbow 38">
            <a:extLst>
              <a:ext uri="{FF2B5EF4-FFF2-40B4-BE49-F238E27FC236}">
                <a16:creationId xmlns:a16="http://schemas.microsoft.com/office/drawing/2014/main" id="{4806EFA0-9EE9-4836-83CA-D69F1CDEA1F5}"/>
              </a:ext>
            </a:extLst>
          </p:cNvPr>
          <p:cNvCxnSpPr>
            <a:stCxn id="13" idx="2"/>
            <a:endCxn id="16" idx="0"/>
          </p:cNvCxnSpPr>
          <p:nvPr/>
        </p:nvCxnSpPr>
        <p:spPr bwMode="auto">
          <a:xfrm rot="16200000" flipH="1">
            <a:off x="6719451" y="1326281"/>
            <a:ext cx="242464" cy="1456861"/>
          </a:xfrm>
          <a:prstGeom prst="bentConnector3">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92391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AA445-ADD4-58DB-104D-75AF8C240768}"/>
            </a:ext>
          </a:extLst>
        </p:cNvPr>
        <p:cNvGrpSpPr/>
        <p:nvPr/>
      </p:nvGrpSpPr>
      <p:grpSpPr>
        <a:xfrm>
          <a:off x="0" y="0"/>
          <a:ext cx="0" cy="0"/>
          <a:chOff x="0" y="0"/>
          <a:chExt cx="0" cy="0"/>
        </a:xfrm>
      </p:grpSpPr>
      <p:grpSp>
        <p:nvGrpSpPr>
          <p:cNvPr id="55" name="Group 59">
            <a:extLst>
              <a:ext uri="{FF2B5EF4-FFF2-40B4-BE49-F238E27FC236}">
                <a16:creationId xmlns:a16="http://schemas.microsoft.com/office/drawing/2014/main" id="{1BEE6FB2-CE9E-606B-46A1-113A48731B0F}"/>
              </a:ext>
            </a:extLst>
          </p:cNvPr>
          <p:cNvGrpSpPr>
            <a:grpSpLocks/>
          </p:cNvGrpSpPr>
          <p:nvPr/>
        </p:nvGrpSpPr>
        <p:grpSpPr bwMode="auto">
          <a:xfrm rot="309245">
            <a:off x="9069132" y="3630565"/>
            <a:ext cx="950191" cy="1044651"/>
            <a:chOff x="6244431" y="2503487"/>
            <a:chExt cx="1040210" cy="1144985"/>
          </a:xfrm>
        </p:grpSpPr>
        <p:sp>
          <p:nvSpPr>
            <p:cNvPr id="56" name="Freeform 60">
              <a:extLst>
                <a:ext uri="{FF2B5EF4-FFF2-40B4-BE49-F238E27FC236}">
                  <a16:creationId xmlns:a16="http://schemas.microsoft.com/office/drawing/2014/main" id="{66F8E431-0E72-CF3B-4605-9D440DBFBC52}"/>
                </a:ext>
              </a:extLst>
            </p:cNvPr>
            <p:cNvSpPr/>
            <p:nvPr/>
          </p:nvSpPr>
          <p:spPr bwMode="auto">
            <a:xfrm>
              <a:off x="6244431" y="2503487"/>
              <a:ext cx="1040210" cy="114498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12700" cap="flat" cmpd="sng" algn="ctr">
              <a:solidFill>
                <a:schemeClr val="accent4">
                  <a:lumMod val="7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a:ln>
                  <a:noFill/>
                </a:ln>
                <a:solidFill>
                  <a:srgbClr val="FFFFFF"/>
                </a:solidFill>
                <a:effectLst/>
                <a:uLnTx/>
                <a:uFillTx/>
                <a:latin typeface="Calibri" panose="020F0502020204030204" pitchFamily="34" charset="0"/>
                <a:ea typeface="+mn-ea"/>
                <a:cs typeface="Arial" pitchFamily="34" charset="0"/>
              </a:endParaRPr>
            </a:p>
          </p:txBody>
        </p:sp>
        <p:sp>
          <p:nvSpPr>
            <p:cNvPr id="57" name="Freeform 61">
              <a:extLst>
                <a:ext uri="{FF2B5EF4-FFF2-40B4-BE49-F238E27FC236}">
                  <a16:creationId xmlns:a16="http://schemas.microsoft.com/office/drawing/2014/main" id="{86BC0C88-F825-983E-9880-241346C089D7}"/>
                </a:ext>
              </a:extLst>
            </p:cNvPr>
            <p:cNvSpPr/>
            <p:nvPr/>
          </p:nvSpPr>
          <p:spPr bwMode="auto">
            <a:xfrm rot="2112546">
              <a:off x="6420668" y="2761791"/>
              <a:ext cx="582150" cy="533764"/>
            </a:xfrm>
            <a:custGeom>
              <a:avLst/>
              <a:gdLst>
                <a:gd name="connsiteX0" fmla="*/ 174624 w 389334"/>
                <a:gd name="connsiteY0" fmla="*/ 193675 h 463550"/>
                <a:gd name="connsiteX1" fmla="*/ 203199 w 389334"/>
                <a:gd name="connsiteY1" fmla="*/ 138906 h 463550"/>
                <a:gd name="connsiteX2" fmla="*/ 177006 w 389334"/>
                <a:gd name="connsiteY2" fmla="*/ 88900 h 463550"/>
                <a:gd name="connsiteX3" fmla="*/ 224631 w 389334"/>
                <a:gd name="connsiteY3" fmla="*/ 43656 h 463550"/>
                <a:gd name="connsiteX4" fmla="*/ 286543 w 389334"/>
                <a:gd name="connsiteY4" fmla="*/ 3175 h 463550"/>
                <a:gd name="connsiteX5" fmla="*/ 346074 w 389334"/>
                <a:gd name="connsiteY5" fmla="*/ 24606 h 463550"/>
                <a:gd name="connsiteX6" fmla="*/ 353218 w 389334"/>
                <a:gd name="connsiteY6" fmla="*/ 76993 h 463550"/>
                <a:gd name="connsiteX7" fmla="*/ 346074 w 389334"/>
                <a:gd name="connsiteY7" fmla="*/ 96043 h 463550"/>
                <a:gd name="connsiteX8" fmla="*/ 365124 w 389334"/>
                <a:gd name="connsiteY8" fmla="*/ 179387 h 463550"/>
                <a:gd name="connsiteX9" fmla="*/ 388937 w 389334"/>
                <a:gd name="connsiteY9" fmla="*/ 250825 h 463550"/>
                <a:gd name="connsiteX10" fmla="*/ 362743 w 389334"/>
                <a:gd name="connsiteY10" fmla="*/ 319881 h 463550"/>
                <a:gd name="connsiteX11" fmla="*/ 312737 w 389334"/>
                <a:gd name="connsiteY11" fmla="*/ 369887 h 463550"/>
                <a:gd name="connsiteX12" fmla="*/ 279399 w 389334"/>
                <a:gd name="connsiteY12" fmla="*/ 377031 h 463550"/>
                <a:gd name="connsiteX13" fmla="*/ 248443 w 389334"/>
                <a:gd name="connsiteY13" fmla="*/ 405606 h 463550"/>
                <a:gd name="connsiteX14" fmla="*/ 229393 w 389334"/>
                <a:gd name="connsiteY14" fmla="*/ 450850 h 463550"/>
                <a:gd name="connsiteX15" fmla="*/ 177006 w 389334"/>
                <a:gd name="connsiteY15" fmla="*/ 460375 h 463550"/>
                <a:gd name="connsiteX16" fmla="*/ 72231 w 389334"/>
                <a:gd name="connsiteY16" fmla="*/ 431800 h 463550"/>
                <a:gd name="connsiteX17" fmla="*/ 5556 w 389334"/>
                <a:gd name="connsiteY17" fmla="*/ 369887 h 463550"/>
                <a:gd name="connsiteX18" fmla="*/ 38893 w 389334"/>
                <a:gd name="connsiteY18" fmla="*/ 284162 h 463550"/>
                <a:gd name="connsiteX19" fmla="*/ 174624 w 389334"/>
                <a:gd name="connsiteY19" fmla="*/ 193675 h 46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9334" h="463550">
                  <a:moveTo>
                    <a:pt x="174624" y="193675"/>
                  </a:moveTo>
                  <a:cubicBezTo>
                    <a:pt x="202008" y="169466"/>
                    <a:pt x="202802" y="156368"/>
                    <a:pt x="203199" y="138906"/>
                  </a:cubicBezTo>
                  <a:cubicBezTo>
                    <a:pt x="203596" y="121444"/>
                    <a:pt x="173434" y="104775"/>
                    <a:pt x="177006" y="88900"/>
                  </a:cubicBezTo>
                  <a:cubicBezTo>
                    <a:pt x="180578" y="73025"/>
                    <a:pt x="206375" y="57943"/>
                    <a:pt x="224631" y="43656"/>
                  </a:cubicBezTo>
                  <a:cubicBezTo>
                    <a:pt x="242887" y="29369"/>
                    <a:pt x="266303" y="6350"/>
                    <a:pt x="286543" y="3175"/>
                  </a:cubicBezTo>
                  <a:cubicBezTo>
                    <a:pt x="306784" y="0"/>
                    <a:pt x="334962" y="12303"/>
                    <a:pt x="346074" y="24606"/>
                  </a:cubicBezTo>
                  <a:cubicBezTo>
                    <a:pt x="357186" y="36909"/>
                    <a:pt x="353218" y="65087"/>
                    <a:pt x="353218" y="76993"/>
                  </a:cubicBezTo>
                  <a:cubicBezTo>
                    <a:pt x="353218" y="88899"/>
                    <a:pt x="344090" y="78977"/>
                    <a:pt x="346074" y="96043"/>
                  </a:cubicBezTo>
                  <a:cubicBezTo>
                    <a:pt x="348058" y="113109"/>
                    <a:pt x="357980" y="153590"/>
                    <a:pt x="365124" y="179387"/>
                  </a:cubicBezTo>
                  <a:cubicBezTo>
                    <a:pt x="372268" y="205184"/>
                    <a:pt x="389334" y="227409"/>
                    <a:pt x="388937" y="250825"/>
                  </a:cubicBezTo>
                  <a:cubicBezTo>
                    <a:pt x="388540" y="274241"/>
                    <a:pt x="375443" y="300037"/>
                    <a:pt x="362743" y="319881"/>
                  </a:cubicBezTo>
                  <a:cubicBezTo>
                    <a:pt x="350043" y="339725"/>
                    <a:pt x="326628" y="360362"/>
                    <a:pt x="312737" y="369887"/>
                  </a:cubicBezTo>
                  <a:cubicBezTo>
                    <a:pt x="298846" y="379412"/>
                    <a:pt x="290115" y="371078"/>
                    <a:pt x="279399" y="377031"/>
                  </a:cubicBezTo>
                  <a:cubicBezTo>
                    <a:pt x="268683" y="382984"/>
                    <a:pt x="256777" y="393303"/>
                    <a:pt x="248443" y="405606"/>
                  </a:cubicBezTo>
                  <a:cubicBezTo>
                    <a:pt x="240109" y="417909"/>
                    <a:pt x="241299" y="441722"/>
                    <a:pt x="229393" y="450850"/>
                  </a:cubicBezTo>
                  <a:cubicBezTo>
                    <a:pt x="217487" y="459978"/>
                    <a:pt x="203200" y="463550"/>
                    <a:pt x="177006" y="460375"/>
                  </a:cubicBezTo>
                  <a:cubicBezTo>
                    <a:pt x="150812" y="457200"/>
                    <a:pt x="100806" y="446881"/>
                    <a:pt x="72231" y="431800"/>
                  </a:cubicBezTo>
                  <a:cubicBezTo>
                    <a:pt x="43656" y="416719"/>
                    <a:pt x="11112" y="394493"/>
                    <a:pt x="5556" y="369887"/>
                  </a:cubicBezTo>
                  <a:cubicBezTo>
                    <a:pt x="0" y="345281"/>
                    <a:pt x="14287" y="308768"/>
                    <a:pt x="38893" y="284162"/>
                  </a:cubicBezTo>
                  <a:cubicBezTo>
                    <a:pt x="63499" y="259556"/>
                    <a:pt x="147240" y="217884"/>
                    <a:pt x="174624" y="193675"/>
                  </a:cubicBezTo>
                  <a:close/>
                </a:path>
              </a:pathLst>
            </a:custGeom>
            <a:solidFill>
              <a:srgbClr val="92D050"/>
            </a:solidFill>
            <a:ln w="12700">
              <a:solidFill>
                <a:schemeClr val="accent4">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1544" b="0" i="0" u="none" strike="noStrike" kern="1200" cap="none" spc="0" normalizeH="0" baseline="0" noProof="0">
                <a:ln>
                  <a:noFill/>
                </a:ln>
                <a:solidFill>
                  <a:srgbClr val="CDCDCF"/>
                </a:solidFill>
                <a:effectLst/>
                <a:uLnTx/>
                <a:uFillTx/>
                <a:latin typeface="Calibri" panose="020F0502020204030204" pitchFamily="34" charset="0"/>
                <a:ea typeface="MS PGothic" pitchFamily="34" charset="-128"/>
                <a:cs typeface="Arial" pitchFamily="34" charset="0"/>
              </a:endParaRPr>
            </a:p>
          </p:txBody>
        </p:sp>
      </p:grpSp>
      <p:sp>
        <p:nvSpPr>
          <p:cNvPr id="2" name="Title 1">
            <a:extLst>
              <a:ext uri="{FF2B5EF4-FFF2-40B4-BE49-F238E27FC236}">
                <a16:creationId xmlns:a16="http://schemas.microsoft.com/office/drawing/2014/main" id="{D49601BB-9576-D886-FAAD-66CE434AF1B9}"/>
              </a:ext>
            </a:extLst>
          </p:cNvPr>
          <p:cNvSpPr>
            <a:spLocks noGrp="1"/>
          </p:cNvSpPr>
          <p:nvPr>
            <p:ph type="title"/>
          </p:nvPr>
        </p:nvSpPr>
        <p:spPr/>
        <p:txBody>
          <a:bodyPr vert="horz" lIns="91440" tIns="45720" rIns="91440" bIns="45720" rtlCol="0" anchor="ctr">
            <a:normAutofit/>
          </a:bodyPr>
          <a:lstStyle/>
          <a:p>
            <a:r>
              <a:rPr lang="en-US"/>
              <a:t>Lurbinectedin for ES-SCLC</a:t>
            </a:r>
          </a:p>
        </p:txBody>
      </p:sp>
      <p:sp>
        <p:nvSpPr>
          <p:cNvPr id="7" name="Content Placeholder 2">
            <a:extLst>
              <a:ext uri="{FF2B5EF4-FFF2-40B4-BE49-F238E27FC236}">
                <a16:creationId xmlns:a16="http://schemas.microsoft.com/office/drawing/2014/main" id="{B2DED316-4763-4EEC-455C-7C80645037A5}"/>
              </a:ext>
            </a:extLst>
          </p:cNvPr>
          <p:cNvSpPr>
            <a:spLocks noGrp="1"/>
          </p:cNvSpPr>
          <p:nvPr>
            <p:ph sz="half" idx="1"/>
          </p:nvPr>
        </p:nvSpPr>
        <p:spPr/>
        <p:txBody>
          <a:bodyPr>
            <a:noAutofit/>
          </a:bodyPr>
          <a:lstStyle/>
          <a:p>
            <a:pPr>
              <a:spcAft>
                <a:spcPts val="0"/>
              </a:spcAft>
            </a:pPr>
            <a:r>
              <a:rPr lang="en-US" sz="2600"/>
              <a:t>Synthetic, marine-derived </a:t>
            </a:r>
            <a:r>
              <a:rPr lang="en-US" sz="2600" err="1"/>
              <a:t>tetrahydroisoquinoline</a:t>
            </a:r>
            <a:r>
              <a:rPr lang="en-US" sz="2600"/>
              <a:t> alkaloid</a:t>
            </a:r>
          </a:p>
          <a:p>
            <a:pPr>
              <a:spcAft>
                <a:spcPts val="0"/>
              </a:spcAft>
            </a:pPr>
            <a:r>
              <a:rPr lang="en-US" altLang="en-US" sz="2600"/>
              <a:t>Selective inhibitor of oncogenic transcription</a:t>
            </a:r>
          </a:p>
          <a:p>
            <a:pPr>
              <a:spcAft>
                <a:spcPts val="0"/>
              </a:spcAft>
            </a:pPr>
            <a:r>
              <a:rPr lang="en-US" sz="2600"/>
              <a:t>Currently FDA approved for:</a:t>
            </a:r>
          </a:p>
          <a:p>
            <a:pPr lvl="1">
              <a:spcAft>
                <a:spcPts val="0"/>
              </a:spcAft>
            </a:pPr>
            <a:r>
              <a:rPr lang="en-US" sz="2400" kern="1200">
                <a:solidFill>
                  <a:srgbClr val="000000"/>
                </a:solidFill>
                <a:cs typeface="Calibri" panose="020F0502020204030204" pitchFamily="34" charset="0"/>
              </a:rPr>
              <a:t>First-line maintenance in combination with IV atezolizumab or SQ </a:t>
            </a:r>
            <a:r>
              <a:rPr lang="en-US" sz="2400"/>
              <a:t>atezolizumab and hyaluronidase</a:t>
            </a:r>
            <a:r>
              <a:rPr lang="en-US" sz="2400" kern="1200">
                <a:solidFill>
                  <a:srgbClr val="000000"/>
                </a:solidFill>
                <a:cs typeface="Calibri" panose="020F0502020204030204" pitchFamily="34" charset="0"/>
              </a:rPr>
              <a:t> after induction chemo-IO (October 2025)</a:t>
            </a:r>
          </a:p>
          <a:p>
            <a:pPr lvl="1">
              <a:spcAft>
                <a:spcPts val="0"/>
              </a:spcAft>
            </a:pPr>
            <a:r>
              <a:rPr lang="en-US" sz="2400"/>
              <a:t>Metastatic SCLC with progression on or after platinum-based therapy</a:t>
            </a:r>
          </a:p>
        </p:txBody>
      </p:sp>
      <p:sp>
        <p:nvSpPr>
          <p:cNvPr id="6" name="Text Box 11">
            <a:extLst>
              <a:ext uri="{FF2B5EF4-FFF2-40B4-BE49-F238E27FC236}">
                <a16:creationId xmlns:a16="http://schemas.microsoft.com/office/drawing/2014/main" id="{59E12833-6760-692E-F3B7-0459807566E9}"/>
              </a:ext>
            </a:extLst>
          </p:cNvPr>
          <p:cNvSpPr txBox="1">
            <a:spLocks noChangeArrowheads="1"/>
          </p:cNvSpPr>
          <p:nvPr/>
        </p:nvSpPr>
        <p:spPr bwMode="auto">
          <a:xfrm>
            <a:off x="404237" y="6187329"/>
            <a:ext cx="72340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200" b="0">
                <a:solidFill>
                  <a:schemeClr val="bg2"/>
                </a:solidFill>
                <a:latin typeface="Calibri" panose="020F0502020204030204" pitchFamily="34" charset="0"/>
              </a:rPr>
              <a:t>Patel. Ther Adv Med Oncol. 2021;13:17588359211020529. Belgiovine. Br J Cancer. 2017;117:628. </a:t>
            </a:r>
            <a:br>
              <a:rPr lang="en-US" altLang="en-US" sz="1200" b="0">
                <a:solidFill>
                  <a:schemeClr val="bg2"/>
                </a:solidFill>
                <a:latin typeface="Calibri" panose="020F0502020204030204" pitchFamily="34" charset="0"/>
              </a:rPr>
            </a:b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rPr>
              <a:t>Santamaría Nuñez. Mol Cancer Ther. 2016;15:2399.</a:t>
            </a:r>
            <a:r>
              <a:rPr lang="en-US" altLang="en-US" sz="1200" b="0">
                <a:solidFill>
                  <a:schemeClr val="bg2"/>
                </a:solidFill>
                <a:latin typeface="Calibri" panose="020F0502020204030204" pitchFamily="34" charset="0"/>
              </a:rPr>
              <a:t> NCT02454972. Trigo. Lancet Oncol. 2020;21:645. </a:t>
            </a:r>
          </a:p>
        </p:txBody>
      </p:sp>
      <p:sp>
        <p:nvSpPr>
          <p:cNvPr id="5" name="TextBox 4">
            <a:extLst>
              <a:ext uri="{FF2B5EF4-FFF2-40B4-BE49-F238E27FC236}">
                <a16:creationId xmlns:a16="http://schemas.microsoft.com/office/drawing/2014/main" id="{141D3971-3942-94B5-E819-2FE62DD7F2E7}"/>
              </a:ext>
            </a:extLst>
          </p:cNvPr>
          <p:cNvSpPr txBox="1"/>
          <p:nvPr/>
        </p:nvSpPr>
        <p:spPr bwMode="auto">
          <a:xfrm rot="16200000">
            <a:off x="5655897" y="3909868"/>
            <a:ext cx="2205318" cy="461665"/>
          </a:xfrm>
          <a:prstGeom prst="rect">
            <a:avLst/>
          </a:prstGeom>
          <a:noFill/>
          <a:ln w="2857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2400" b="1">
                <a:solidFill>
                  <a:schemeClr val="accent3"/>
                </a:solidFill>
                <a:latin typeface="Calibri" panose="020F0502020204030204" pitchFamily="34" charset="0"/>
              </a:rPr>
              <a:t>Lurbinectedin</a:t>
            </a:r>
          </a:p>
        </p:txBody>
      </p:sp>
      <p:sp>
        <p:nvSpPr>
          <p:cNvPr id="9" name="TextBox 8">
            <a:extLst>
              <a:ext uri="{FF2B5EF4-FFF2-40B4-BE49-F238E27FC236}">
                <a16:creationId xmlns:a16="http://schemas.microsoft.com/office/drawing/2014/main" id="{0A5BAB4C-7CC6-565A-D3A5-D3EA48931DAB}"/>
              </a:ext>
            </a:extLst>
          </p:cNvPr>
          <p:cNvSpPr txBox="1"/>
          <p:nvPr/>
        </p:nvSpPr>
        <p:spPr bwMode="auto">
          <a:xfrm>
            <a:off x="7838351" y="1738850"/>
            <a:ext cx="1649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a:solidFill>
                  <a:schemeClr val="bg1"/>
                </a:solidFill>
                <a:latin typeface="Calibri" panose="020F0502020204030204" pitchFamily="34" charset="0"/>
              </a:rPr>
              <a:t>Tumor cells</a:t>
            </a:r>
          </a:p>
        </p:txBody>
      </p:sp>
      <p:sp>
        <p:nvSpPr>
          <p:cNvPr id="10" name="TextBox 9">
            <a:extLst>
              <a:ext uri="{FF2B5EF4-FFF2-40B4-BE49-F238E27FC236}">
                <a16:creationId xmlns:a16="http://schemas.microsoft.com/office/drawing/2014/main" id="{AB3237A3-C6EF-F548-E462-68F08FAA53E3}"/>
              </a:ext>
            </a:extLst>
          </p:cNvPr>
          <p:cNvSpPr txBox="1"/>
          <p:nvPr/>
        </p:nvSpPr>
        <p:spPr bwMode="auto">
          <a:xfrm>
            <a:off x="8375261" y="2513867"/>
            <a:ext cx="6762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a:solidFill>
                  <a:schemeClr val="bg1"/>
                </a:solidFill>
                <a:latin typeface="Calibri" panose="020F0502020204030204" pitchFamily="34" charset="0"/>
              </a:rPr>
              <a:t>CCL2</a:t>
            </a:r>
          </a:p>
        </p:txBody>
      </p:sp>
      <p:sp>
        <p:nvSpPr>
          <p:cNvPr id="11" name="TextBox 10">
            <a:extLst>
              <a:ext uri="{FF2B5EF4-FFF2-40B4-BE49-F238E27FC236}">
                <a16:creationId xmlns:a16="http://schemas.microsoft.com/office/drawing/2014/main" id="{69DE48A3-5D82-B258-1896-D77C6A913179}"/>
              </a:ext>
            </a:extLst>
          </p:cNvPr>
          <p:cNvSpPr txBox="1"/>
          <p:nvPr/>
        </p:nvSpPr>
        <p:spPr bwMode="auto">
          <a:xfrm>
            <a:off x="6664221" y="2354221"/>
            <a:ext cx="16495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Inhibition of cell migration</a:t>
            </a:r>
          </a:p>
        </p:txBody>
      </p:sp>
      <p:sp>
        <p:nvSpPr>
          <p:cNvPr id="12" name="TextBox 11">
            <a:extLst>
              <a:ext uri="{FF2B5EF4-FFF2-40B4-BE49-F238E27FC236}">
                <a16:creationId xmlns:a16="http://schemas.microsoft.com/office/drawing/2014/main" id="{8AD2D23D-B318-9944-770E-84FAAB367A57}"/>
              </a:ext>
            </a:extLst>
          </p:cNvPr>
          <p:cNvSpPr txBox="1"/>
          <p:nvPr/>
        </p:nvSpPr>
        <p:spPr bwMode="auto">
          <a:xfrm>
            <a:off x="9828456" y="3499203"/>
            <a:ext cx="1244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Apoptosis</a:t>
            </a:r>
          </a:p>
        </p:txBody>
      </p:sp>
      <p:sp>
        <p:nvSpPr>
          <p:cNvPr id="13" name="TextBox 12">
            <a:extLst>
              <a:ext uri="{FF2B5EF4-FFF2-40B4-BE49-F238E27FC236}">
                <a16:creationId xmlns:a16="http://schemas.microsoft.com/office/drawing/2014/main" id="{26FC6CB9-F2FC-FC1F-0B9C-214D7CDFBE3A}"/>
              </a:ext>
            </a:extLst>
          </p:cNvPr>
          <p:cNvSpPr txBox="1"/>
          <p:nvPr/>
        </p:nvSpPr>
        <p:spPr bwMode="auto">
          <a:xfrm>
            <a:off x="8349680" y="5078484"/>
            <a:ext cx="103990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CCL2</a:t>
            </a:r>
            <a:br>
              <a:rPr lang="en-US" b="1">
                <a:solidFill>
                  <a:schemeClr val="bg1"/>
                </a:solidFill>
                <a:latin typeface="Calibri" panose="020F0502020204030204" pitchFamily="34" charset="0"/>
              </a:rPr>
            </a:br>
            <a:r>
              <a:rPr lang="en-US" b="1">
                <a:solidFill>
                  <a:schemeClr val="bg1"/>
                </a:solidFill>
                <a:latin typeface="Calibri" panose="020F0502020204030204" pitchFamily="34" charset="0"/>
              </a:rPr>
              <a:t>CXCL8</a:t>
            </a:r>
            <a:br>
              <a:rPr lang="en-US" b="1">
                <a:solidFill>
                  <a:schemeClr val="bg1"/>
                </a:solidFill>
                <a:latin typeface="Calibri" panose="020F0502020204030204" pitchFamily="34" charset="0"/>
              </a:rPr>
            </a:br>
            <a:r>
              <a:rPr lang="en-US" b="1">
                <a:solidFill>
                  <a:schemeClr val="bg1"/>
                </a:solidFill>
                <a:latin typeface="Calibri" panose="020F0502020204030204" pitchFamily="34" charset="0"/>
              </a:rPr>
              <a:t>VEGF</a:t>
            </a:r>
          </a:p>
        </p:txBody>
      </p:sp>
      <p:sp>
        <p:nvSpPr>
          <p:cNvPr id="14" name="TextBox 13">
            <a:extLst>
              <a:ext uri="{FF2B5EF4-FFF2-40B4-BE49-F238E27FC236}">
                <a16:creationId xmlns:a16="http://schemas.microsoft.com/office/drawing/2014/main" id="{FCCE1584-71C9-2B8B-F366-5F9A7ACC3F8A}"/>
              </a:ext>
            </a:extLst>
          </p:cNvPr>
          <p:cNvSpPr txBox="1"/>
          <p:nvPr/>
        </p:nvSpPr>
        <p:spPr bwMode="auto">
          <a:xfrm>
            <a:off x="9321792" y="5078484"/>
            <a:ext cx="250115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a:solidFill>
                  <a:schemeClr val="bg1"/>
                </a:solidFill>
                <a:latin typeface="Calibri" panose="020F0502020204030204" pitchFamily="34" charset="0"/>
              </a:rPr>
              <a:t>Reduced </a:t>
            </a:r>
            <a:br>
              <a:rPr lang="en-US" b="1">
                <a:solidFill>
                  <a:schemeClr val="bg1"/>
                </a:solidFill>
                <a:latin typeface="Calibri" panose="020F0502020204030204" pitchFamily="34" charset="0"/>
              </a:rPr>
            </a:br>
            <a:r>
              <a:rPr lang="en-US" b="1">
                <a:solidFill>
                  <a:schemeClr val="bg1"/>
                </a:solidFill>
                <a:latin typeface="Calibri" panose="020F0502020204030204" pitchFamily="34" charset="0"/>
              </a:rPr>
              <a:t>cancer-related inflammation</a:t>
            </a:r>
          </a:p>
        </p:txBody>
      </p:sp>
      <p:sp>
        <p:nvSpPr>
          <p:cNvPr id="15" name="TextBox 14">
            <a:extLst>
              <a:ext uri="{FF2B5EF4-FFF2-40B4-BE49-F238E27FC236}">
                <a16:creationId xmlns:a16="http://schemas.microsoft.com/office/drawing/2014/main" id="{209428F4-AED8-B7F3-0406-5E32232F0607}"/>
              </a:ext>
            </a:extLst>
          </p:cNvPr>
          <p:cNvSpPr txBox="1"/>
          <p:nvPr/>
        </p:nvSpPr>
        <p:spPr bwMode="auto">
          <a:xfrm>
            <a:off x="9477445" y="4622738"/>
            <a:ext cx="82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TAM</a:t>
            </a:r>
          </a:p>
        </p:txBody>
      </p:sp>
      <p:sp>
        <p:nvSpPr>
          <p:cNvPr id="16" name="TextBox 15">
            <a:extLst>
              <a:ext uri="{FF2B5EF4-FFF2-40B4-BE49-F238E27FC236}">
                <a16:creationId xmlns:a16="http://schemas.microsoft.com/office/drawing/2014/main" id="{DFA93C71-6679-F23E-8222-56A2A2719586}"/>
              </a:ext>
            </a:extLst>
          </p:cNvPr>
          <p:cNvSpPr txBox="1"/>
          <p:nvPr/>
        </p:nvSpPr>
        <p:spPr bwMode="auto">
          <a:xfrm>
            <a:off x="7480338" y="4609146"/>
            <a:ext cx="2286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Monocyte</a:t>
            </a:r>
          </a:p>
        </p:txBody>
      </p:sp>
      <p:sp>
        <p:nvSpPr>
          <p:cNvPr id="22" name="Oval 21">
            <a:extLst>
              <a:ext uri="{FF2B5EF4-FFF2-40B4-BE49-F238E27FC236}">
                <a16:creationId xmlns:a16="http://schemas.microsoft.com/office/drawing/2014/main" id="{ACF88935-4A5F-7FDA-5E23-D09B82D29772}"/>
              </a:ext>
            </a:extLst>
          </p:cNvPr>
          <p:cNvSpPr/>
          <p:nvPr/>
        </p:nvSpPr>
        <p:spPr bwMode="auto">
          <a:xfrm>
            <a:off x="9164548" y="2793504"/>
            <a:ext cx="167148" cy="1671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 name="Oval 22">
            <a:extLst>
              <a:ext uri="{FF2B5EF4-FFF2-40B4-BE49-F238E27FC236}">
                <a16:creationId xmlns:a16="http://schemas.microsoft.com/office/drawing/2014/main" id="{7F0B6DF8-8F55-A918-A003-E23AC5DB9736}"/>
              </a:ext>
            </a:extLst>
          </p:cNvPr>
          <p:cNvSpPr/>
          <p:nvPr/>
        </p:nvSpPr>
        <p:spPr bwMode="auto">
          <a:xfrm>
            <a:off x="9090806" y="3073723"/>
            <a:ext cx="167148" cy="1671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 name="Oval 23">
            <a:extLst>
              <a:ext uri="{FF2B5EF4-FFF2-40B4-BE49-F238E27FC236}">
                <a16:creationId xmlns:a16="http://schemas.microsoft.com/office/drawing/2014/main" id="{FF4B02C3-91A9-809D-7EC7-E6A82028BBF7}"/>
              </a:ext>
            </a:extLst>
          </p:cNvPr>
          <p:cNvSpPr/>
          <p:nvPr/>
        </p:nvSpPr>
        <p:spPr bwMode="auto">
          <a:xfrm>
            <a:off x="9410354" y="2783671"/>
            <a:ext cx="167148" cy="1671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 name="Oval 24">
            <a:extLst>
              <a:ext uri="{FF2B5EF4-FFF2-40B4-BE49-F238E27FC236}">
                <a16:creationId xmlns:a16="http://schemas.microsoft.com/office/drawing/2014/main" id="{AB81C625-C855-B6D2-3A4C-91C2CA701629}"/>
              </a:ext>
            </a:extLst>
          </p:cNvPr>
          <p:cNvSpPr/>
          <p:nvPr/>
        </p:nvSpPr>
        <p:spPr bwMode="auto">
          <a:xfrm>
            <a:off x="8972819" y="2965568"/>
            <a:ext cx="113071" cy="11307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 name="Oval 25">
            <a:extLst>
              <a:ext uri="{FF2B5EF4-FFF2-40B4-BE49-F238E27FC236}">
                <a16:creationId xmlns:a16="http://schemas.microsoft.com/office/drawing/2014/main" id="{24068B72-52B6-FA10-F8EB-17E04E554D29}"/>
              </a:ext>
            </a:extLst>
          </p:cNvPr>
          <p:cNvSpPr/>
          <p:nvPr/>
        </p:nvSpPr>
        <p:spPr bwMode="auto">
          <a:xfrm>
            <a:off x="8938406" y="3147464"/>
            <a:ext cx="113071" cy="11307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 name="Oval 26">
            <a:extLst>
              <a:ext uri="{FF2B5EF4-FFF2-40B4-BE49-F238E27FC236}">
                <a16:creationId xmlns:a16="http://schemas.microsoft.com/office/drawing/2014/main" id="{DF855DD3-8AE4-DEEF-0F9F-ABD03E2B6FAA}"/>
              </a:ext>
            </a:extLst>
          </p:cNvPr>
          <p:cNvSpPr/>
          <p:nvPr/>
        </p:nvSpPr>
        <p:spPr bwMode="auto">
          <a:xfrm>
            <a:off x="8982651" y="3447348"/>
            <a:ext cx="113071" cy="11307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 name="Oval 27">
            <a:extLst>
              <a:ext uri="{FF2B5EF4-FFF2-40B4-BE49-F238E27FC236}">
                <a16:creationId xmlns:a16="http://schemas.microsoft.com/office/drawing/2014/main" id="{70D1DFF9-925C-3C54-FA45-88972B4B71F5}"/>
              </a:ext>
            </a:extLst>
          </p:cNvPr>
          <p:cNvSpPr/>
          <p:nvPr/>
        </p:nvSpPr>
        <p:spPr bwMode="auto">
          <a:xfrm>
            <a:off x="7806678" y="5636380"/>
            <a:ext cx="147486" cy="14748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 name="Oval 28">
            <a:extLst>
              <a:ext uri="{FF2B5EF4-FFF2-40B4-BE49-F238E27FC236}">
                <a16:creationId xmlns:a16="http://schemas.microsoft.com/office/drawing/2014/main" id="{7192903F-591B-2449-3772-474BA2739E9A}"/>
              </a:ext>
            </a:extLst>
          </p:cNvPr>
          <p:cNvSpPr/>
          <p:nvPr/>
        </p:nvSpPr>
        <p:spPr bwMode="auto">
          <a:xfrm>
            <a:off x="7939414" y="5493813"/>
            <a:ext cx="147486" cy="14748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 name="Oval 30">
            <a:extLst>
              <a:ext uri="{FF2B5EF4-FFF2-40B4-BE49-F238E27FC236}">
                <a16:creationId xmlns:a16="http://schemas.microsoft.com/office/drawing/2014/main" id="{8BD076E2-4360-B8F3-26D3-8404D453B77C}"/>
              </a:ext>
            </a:extLst>
          </p:cNvPr>
          <p:cNvSpPr/>
          <p:nvPr/>
        </p:nvSpPr>
        <p:spPr bwMode="auto">
          <a:xfrm>
            <a:off x="8274729" y="5177824"/>
            <a:ext cx="147486" cy="14748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 name="Oval 31">
            <a:extLst>
              <a:ext uri="{FF2B5EF4-FFF2-40B4-BE49-F238E27FC236}">
                <a16:creationId xmlns:a16="http://schemas.microsoft.com/office/drawing/2014/main" id="{CE756643-A16B-D3A6-D80A-465E0F29D2CD}"/>
              </a:ext>
            </a:extLst>
          </p:cNvPr>
          <p:cNvSpPr/>
          <p:nvPr/>
        </p:nvSpPr>
        <p:spPr bwMode="auto">
          <a:xfrm>
            <a:off x="8180304" y="5370909"/>
            <a:ext cx="147486" cy="14748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 name="Oval 32">
            <a:extLst>
              <a:ext uri="{FF2B5EF4-FFF2-40B4-BE49-F238E27FC236}">
                <a16:creationId xmlns:a16="http://schemas.microsoft.com/office/drawing/2014/main" id="{83F3038F-3A54-7B40-B001-C16B786ADFA1}"/>
              </a:ext>
            </a:extLst>
          </p:cNvPr>
          <p:cNvSpPr/>
          <p:nvPr/>
        </p:nvSpPr>
        <p:spPr bwMode="auto">
          <a:xfrm>
            <a:off x="8234381" y="5759283"/>
            <a:ext cx="147486" cy="14748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 name="Oval 33">
            <a:extLst>
              <a:ext uri="{FF2B5EF4-FFF2-40B4-BE49-F238E27FC236}">
                <a16:creationId xmlns:a16="http://schemas.microsoft.com/office/drawing/2014/main" id="{56BE824A-D261-C361-3D51-ADE30ECDCCB8}"/>
              </a:ext>
            </a:extLst>
          </p:cNvPr>
          <p:cNvSpPr/>
          <p:nvPr/>
        </p:nvSpPr>
        <p:spPr bwMode="auto">
          <a:xfrm>
            <a:off x="8092735" y="5623474"/>
            <a:ext cx="117987" cy="118872"/>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8" name="Straight Arrow Connector 37">
            <a:extLst>
              <a:ext uri="{FF2B5EF4-FFF2-40B4-BE49-F238E27FC236}">
                <a16:creationId xmlns:a16="http://schemas.microsoft.com/office/drawing/2014/main" id="{2A738B0B-318B-1A14-F5E4-081AEF4E6FAA}"/>
              </a:ext>
            </a:extLst>
          </p:cNvPr>
          <p:cNvCxnSpPr/>
          <p:nvPr/>
        </p:nvCxnSpPr>
        <p:spPr bwMode="auto">
          <a:xfrm>
            <a:off x="10088780" y="4120858"/>
            <a:ext cx="747252" cy="0"/>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00BC7F3A-0CEF-05DF-16BA-8C8FB61E475C}"/>
              </a:ext>
            </a:extLst>
          </p:cNvPr>
          <p:cNvCxnSpPr>
            <a:cxnSpLocks/>
          </p:cNvCxnSpPr>
          <p:nvPr/>
        </p:nvCxnSpPr>
        <p:spPr bwMode="auto">
          <a:xfrm>
            <a:off x="7094857" y="4125774"/>
            <a:ext cx="1096298" cy="0"/>
          </a:xfrm>
          <a:prstGeom prst="straightConnector1">
            <a:avLst/>
          </a:prstGeom>
          <a:noFill/>
          <a:ln w="28575" cap="flat" cmpd="sng" algn="ctr">
            <a:solidFill>
              <a:schemeClr val="bg1"/>
            </a:solidFill>
            <a:prstDash val="solid"/>
            <a:round/>
            <a:headEnd type="none" w="med" len="med"/>
            <a:tailEnd type="triangle"/>
          </a:ln>
          <a:effectLst/>
        </p:spPr>
      </p:cxnSp>
      <p:grpSp>
        <p:nvGrpSpPr>
          <p:cNvPr id="46" name="Group 45">
            <a:extLst>
              <a:ext uri="{FF2B5EF4-FFF2-40B4-BE49-F238E27FC236}">
                <a16:creationId xmlns:a16="http://schemas.microsoft.com/office/drawing/2014/main" id="{73789CC1-41D4-69BE-292C-E1FEC3C4262D}"/>
              </a:ext>
            </a:extLst>
          </p:cNvPr>
          <p:cNvGrpSpPr/>
          <p:nvPr/>
        </p:nvGrpSpPr>
        <p:grpSpPr>
          <a:xfrm rot="20065969">
            <a:off x="6942771" y="3194676"/>
            <a:ext cx="1253614" cy="442453"/>
            <a:chOff x="7074309" y="3470786"/>
            <a:chExt cx="1253614" cy="442453"/>
          </a:xfrm>
        </p:grpSpPr>
        <p:cxnSp>
          <p:nvCxnSpPr>
            <p:cNvPr id="42" name="Straight Connector 41">
              <a:extLst>
                <a:ext uri="{FF2B5EF4-FFF2-40B4-BE49-F238E27FC236}">
                  <a16:creationId xmlns:a16="http://schemas.microsoft.com/office/drawing/2014/main" id="{B663E14D-BAAD-40D5-31AD-8B9FB905E29E}"/>
                </a:ext>
              </a:extLst>
            </p:cNvPr>
            <p:cNvCxnSpPr>
              <a:cxnSpLocks/>
            </p:cNvCxnSpPr>
            <p:nvPr/>
          </p:nvCxnSpPr>
          <p:spPr bwMode="auto">
            <a:xfrm flipV="1">
              <a:off x="7074309" y="3618271"/>
              <a:ext cx="1199536" cy="29496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7F5ABEC-2CAB-7837-5E74-78E2669433D2}"/>
                </a:ext>
              </a:extLst>
            </p:cNvPr>
            <p:cNvCxnSpPr>
              <a:cxnSpLocks/>
            </p:cNvCxnSpPr>
            <p:nvPr/>
          </p:nvCxnSpPr>
          <p:spPr bwMode="auto">
            <a:xfrm>
              <a:off x="8239432" y="3470786"/>
              <a:ext cx="88491" cy="265471"/>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C42A4019-2E40-AA03-A249-52DD266520AF}"/>
              </a:ext>
            </a:extLst>
          </p:cNvPr>
          <p:cNvGrpSpPr/>
          <p:nvPr/>
        </p:nvGrpSpPr>
        <p:grpSpPr>
          <a:xfrm rot="3629933">
            <a:off x="6967003" y="4597086"/>
            <a:ext cx="1253614" cy="442453"/>
            <a:chOff x="7074309" y="3470786"/>
            <a:chExt cx="1253614" cy="442453"/>
          </a:xfrm>
        </p:grpSpPr>
        <p:cxnSp>
          <p:nvCxnSpPr>
            <p:cNvPr id="48" name="Straight Connector 47">
              <a:extLst>
                <a:ext uri="{FF2B5EF4-FFF2-40B4-BE49-F238E27FC236}">
                  <a16:creationId xmlns:a16="http://schemas.microsoft.com/office/drawing/2014/main" id="{9AF58331-9949-13C9-DB89-E7F37A3D5C96}"/>
                </a:ext>
              </a:extLst>
            </p:cNvPr>
            <p:cNvCxnSpPr>
              <a:cxnSpLocks/>
            </p:cNvCxnSpPr>
            <p:nvPr/>
          </p:nvCxnSpPr>
          <p:spPr bwMode="auto">
            <a:xfrm flipV="1">
              <a:off x="7074309" y="3618271"/>
              <a:ext cx="1199536" cy="29496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3783D83-D0C3-75AE-1869-F0F27D74A026}"/>
                </a:ext>
              </a:extLst>
            </p:cNvPr>
            <p:cNvCxnSpPr>
              <a:cxnSpLocks/>
            </p:cNvCxnSpPr>
            <p:nvPr/>
          </p:nvCxnSpPr>
          <p:spPr bwMode="auto">
            <a:xfrm>
              <a:off x="8239432" y="3470786"/>
              <a:ext cx="88491" cy="265471"/>
            </a:xfrm>
            <a:prstGeom prst="line">
              <a:avLst/>
            </a:prstGeom>
            <a:noFill/>
            <a:ln w="2857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135F2539-1B76-E35A-F3B4-5A2EB93022FB}"/>
              </a:ext>
            </a:extLst>
          </p:cNvPr>
          <p:cNvGrpSpPr/>
          <p:nvPr/>
        </p:nvGrpSpPr>
        <p:grpSpPr>
          <a:xfrm>
            <a:off x="8269812" y="3668574"/>
            <a:ext cx="1081549" cy="963561"/>
            <a:chOff x="6843251" y="1524000"/>
            <a:chExt cx="1081549" cy="963561"/>
          </a:xfrm>
        </p:grpSpPr>
        <p:sp>
          <p:nvSpPr>
            <p:cNvPr id="65" name="Oval 64">
              <a:extLst>
                <a:ext uri="{FF2B5EF4-FFF2-40B4-BE49-F238E27FC236}">
                  <a16:creationId xmlns:a16="http://schemas.microsoft.com/office/drawing/2014/main" id="{883C777E-3500-F554-36B5-902AC9789CC2}"/>
                </a:ext>
              </a:extLst>
            </p:cNvPr>
            <p:cNvSpPr/>
            <p:nvPr/>
          </p:nvSpPr>
          <p:spPr bwMode="auto">
            <a:xfrm>
              <a:off x="6843251" y="1524000"/>
              <a:ext cx="1081549" cy="963561"/>
            </a:xfrm>
            <a:prstGeom prst="ellipse">
              <a:avLst/>
            </a:prstGeom>
            <a:solidFill>
              <a:schemeClr val="accent2">
                <a:lumMod val="40000"/>
                <a:lumOff val="60000"/>
              </a:schemeClr>
            </a:solidFill>
            <a:ln w="1905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6" name="Freeform 65">
              <a:extLst>
                <a:ext uri="{FF2B5EF4-FFF2-40B4-BE49-F238E27FC236}">
                  <a16:creationId xmlns:a16="http://schemas.microsoft.com/office/drawing/2014/main" id="{46545E7C-2842-25AA-93F2-A51F3FF9AC79}"/>
                </a:ext>
              </a:extLst>
            </p:cNvPr>
            <p:cNvSpPr/>
            <p:nvPr/>
          </p:nvSpPr>
          <p:spPr bwMode="auto">
            <a:xfrm rot="12456707">
              <a:off x="6950578" y="1809902"/>
              <a:ext cx="699359" cy="529580"/>
            </a:xfrm>
            <a:custGeom>
              <a:avLst/>
              <a:gdLst>
                <a:gd name="connsiteX0" fmla="*/ 295723 w 699359"/>
                <a:gd name="connsiteY0" fmla="*/ 312902 h 529580"/>
                <a:gd name="connsiteX1" fmla="*/ 128575 w 699359"/>
                <a:gd name="connsiteY1" fmla="*/ 352231 h 529580"/>
                <a:gd name="connsiteX2" fmla="*/ 755 w 699359"/>
                <a:gd name="connsiteY2" fmla="*/ 214580 h 529580"/>
                <a:gd name="connsiteX3" fmla="*/ 187568 w 699359"/>
                <a:gd name="connsiteY3" fmla="*/ 17935 h 529580"/>
                <a:gd name="connsiteX4" fmla="*/ 413710 w 699359"/>
                <a:gd name="connsiteY4" fmla="*/ 17935 h 529580"/>
                <a:gd name="connsiteX5" fmla="*/ 600523 w 699359"/>
                <a:gd name="connsiteY5" fmla="*/ 96593 h 529580"/>
                <a:gd name="connsiteX6" fmla="*/ 698845 w 699359"/>
                <a:gd name="connsiteY6" fmla="*/ 234244 h 529580"/>
                <a:gd name="connsiteX7" fmla="*/ 561194 w 699359"/>
                <a:gd name="connsiteY7" fmla="*/ 509547 h 529580"/>
                <a:gd name="connsiteX8" fmla="*/ 354716 w 699359"/>
                <a:gd name="connsiteY8" fmla="*/ 489883 h 529580"/>
                <a:gd name="connsiteX9" fmla="*/ 295723 w 699359"/>
                <a:gd name="connsiteY9" fmla="*/ 312902 h 52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9359" h="529580">
                  <a:moveTo>
                    <a:pt x="295723" y="312902"/>
                  </a:moveTo>
                  <a:cubicBezTo>
                    <a:pt x="258033" y="289960"/>
                    <a:pt x="177736" y="368618"/>
                    <a:pt x="128575" y="352231"/>
                  </a:cubicBezTo>
                  <a:cubicBezTo>
                    <a:pt x="79414" y="335844"/>
                    <a:pt x="-9077" y="270296"/>
                    <a:pt x="755" y="214580"/>
                  </a:cubicBezTo>
                  <a:cubicBezTo>
                    <a:pt x="10587" y="158864"/>
                    <a:pt x="118742" y="50709"/>
                    <a:pt x="187568" y="17935"/>
                  </a:cubicBezTo>
                  <a:cubicBezTo>
                    <a:pt x="256394" y="-14839"/>
                    <a:pt x="344884" y="4825"/>
                    <a:pt x="413710" y="17935"/>
                  </a:cubicBezTo>
                  <a:cubicBezTo>
                    <a:pt x="482536" y="31045"/>
                    <a:pt x="553001" y="60542"/>
                    <a:pt x="600523" y="96593"/>
                  </a:cubicBezTo>
                  <a:cubicBezTo>
                    <a:pt x="648045" y="132644"/>
                    <a:pt x="705400" y="165418"/>
                    <a:pt x="698845" y="234244"/>
                  </a:cubicBezTo>
                  <a:cubicBezTo>
                    <a:pt x="692290" y="303070"/>
                    <a:pt x="618549" y="466941"/>
                    <a:pt x="561194" y="509547"/>
                  </a:cubicBezTo>
                  <a:cubicBezTo>
                    <a:pt x="503839" y="552153"/>
                    <a:pt x="402239" y="517741"/>
                    <a:pt x="354716" y="489883"/>
                  </a:cubicBezTo>
                  <a:cubicBezTo>
                    <a:pt x="307193" y="462025"/>
                    <a:pt x="333413" y="335844"/>
                    <a:pt x="295723" y="312902"/>
                  </a:cubicBezTo>
                  <a:close/>
                </a:path>
              </a:pathLst>
            </a:custGeom>
            <a:solidFill>
              <a:schemeClr val="accent2">
                <a:lumMod val="20000"/>
                <a:lumOff val="80000"/>
              </a:schemeClr>
            </a:solidFill>
            <a:ln w="1905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71" name="Group 100">
            <a:extLst>
              <a:ext uri="{FF2B5EF4-FFF2-40B4-BE49-F238E27FC236}">
                <a16:creationId xmlns:a16="http://schemas.microsoft.com/office/drawing/2014/main" id="{7D4AB3C9-4185-9D33-CA5F-26EC0DBA7336}"/>
              </a:ext>
            </a:extLst>
          </p:cNvPr>
          <p:cNvGrpSpPr>
            <a:grpSpLocks/>
          </p:cNvGrpSpPr>
          <p:nvPr/>
        </p:nvGrpSpPr>
        <p:grpSpPr bwMode="auto">
          <a:xfrm rot="3802103">
            <a:off x="9949532" y="1566045"/>
            <a:ext cx="750248" cy="773215"/>
            <a:chOff x="-121430" y="2865202"/>
            <a:chExt cx="608793" cy="625350"/>
          </a:xfrm>
        </p:grpSpPr>
        <p:sp>
          <p:nvSpPr>
            <p:cNvPr id="72" name="Freeform 101">
              <a:extLst>
                <a:ext uri="{FF2B5EF4-FFF2-40B4-BE49-F238E27FC236}">
                  <a16:creationId xmlns:a16="http://schemas.microsoft.com/office/drawing/2014/main" id="{261058C7-4467-2B78-11D8-B1C69C240B55}"/>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73" name="Freeform 102">
              <a:extLst>
                <a:ext uri="{FF2B5EF4-FFF2-40B4-BE49-F238E27FC236}">
                  <a16:creationId xmlns:a16="http://schemas.microsoft.com/office/drawing/2014/main" id="{431D316B-65E4-5C86-ABDC-4FCA5219BD04}"/>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80" name="Group 100">
            <a:extLst>
              <a:ext uri="{FF2B5EF4-FFF2-40B4-BE49-F238E27FC236}">
                <a16:creationId xmlns:a16="http://schemas.microsoft.com/office/drawing/2014/main" id="{C38188EA-1F15-CEFA-77DA-FBC5066FA5C8}"/>
              </a:ext>
            </a:extLst>
          </p:cNvPr>
          <p:cNvGrpSpPr>
            <a:grpSpLocks/>
          </p:cNvGrpSpPr>
          <p:nvPr/>
        </p:nvGrpSpPr>
        <p:grpSpPr bwMode="auto">
          <a:xfrm rot="5400000">
            <a:off x="10343882" y="1884273"/>
            <a:ext cx="750265" cy="773231"/>
            <a:chOff x="-121430" y="2865202"/>
            <a:chExt cx="608793" cy="625350"/>
          </a:xfrm>
        </p:grpSpPr>
        <p:sp>
          <p:nvSpPr>
            <p:cNvPr id="81" name="Freeform 101">
              <a:extLst>
                <a:ext uri="{FF2B5EF4-FFF2-40B4-BE49-F238E27FC236}">
                  <a16:creationId xmlns:a16="http://schemas.microsoft.com/office/drawing/2014/main" id="{778AED77-2F1A-F5F3-4780-C206D1C7C4EB}"/>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82" name="Freeform 102">
              <a:extLst>
                <a:ext uri="{FF2B5EF4-FFF2-40B4-BE49-F238E27FC236}">
                  <a16:creationId xmlns:a16="http://schemas.microsoft.com/office/drawing/2014/main" id="{ADE3A224-8648-21BB-71C4-A09D0555CEBE}"/>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89" name="Group 100">
            <a:extLst>
              <a:ext uri="{FF2B5EF4-FFF2-40B4-BE49-F238E27FC236}">
                <a16:creationId xmlns:a16="http://schemas.microsoft.com/office/drawing/2014/main" id="{83B3B8B6-387E-4521-CFD6-00066EB6E0AA}"/>
              </a:ext>
            </a:extLst>
          </p:cNvPr>
          <p:cNvGrpSpPr>
            <a:grpSpLocks/>
          </p:cNvGrpSpPr>
          <p:nvPr/>
        </p:nvGrpSpPr>
        <p:grpSpPr bwMode="auto">
          <a:xfrm rot="2658521">
            <a:off x="9251364" y="2043470"/>
            <a:ext cx="681291" cy="702147"/>
            <a:chOff x="-121430" y="2865202"/>
            <a:chExt cx="608793" cy="625350"/>
          </a:xfrm>
        </p:grpSpPr>
        <p:sp>
          <p:nvSpPr>
            <p:cNvPr id="90" name="Freeform 101">
              <a:extLst>
                <a:ext uri="{FF2B5EF4-FFF2-40B4-BE49-F238E27FC236}">
                  <a16:creationId xmlns:a16="http://schemas.microsoft.com/office/drawing/2014/main" id="{5BD40D77-5EE6-2F21-41BB-FA42FAE5B8DC}"/>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91" name="Freeform 102">
              <a:extLst>
                <a:ext uri="{FF2B5EF4-FFF2-40B4-BE49-F238E27FC236}">
                  <a16:creationId xmlns:a16="http://schemas.microsoft.com/office/drawing/2014/main" id="{4DB47C52-3B2B-C7B1-DA29-1EB97167952C}"/>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92" name="Group 100">
            <a:extLst>
              <a:ext uri="{FF2B5EF4-FFF2-40B4-BE49-F238E27FC236}">
                <a16:creationId xmlns:a16="http://schemas.microsoft.com/office/drawing/2014/main" id="{1E61CB86-AFDD-0C68-3C73-7D11D7CB68FB}"/>
              </a:ext>
            </a:extLst>
          </p:cNvPr>
          <p:cNvGrpSpPr>
            <a:grpSpLocks/>
          </p:cNvGrpSpPr>
          <p:nvPr/>
        </p:nvGrpSpPr>
        <p:grpSpPr bwMode="auto">
          <a:xfrm rot="13052498">
            <a:off x="9802423" y="2170979"/>
            <a:ext cx="821021" cy="846154"/>
            <a:chOff x="-121430" y="2865202"/>
            <a:chExt cx="608793" cy="625350"/>
          </a:xfrm>
        </p:grpSpPr>
        <p:sp>
          <p:nvSpPr>
            <p:cNvPr id="93" name="Freeform 101">
              <a:extLst>
                <a:ext uri="{FF2B5EF4-FFF2-40B4-BE49-F238E27FC236}">
                  <a16:creationId xmlns:a16="http://schemas.microsoft.com/office/drawing/2014/main" id="{A2C2E012-4518-2F7A-0589-28EFE4F49651}"/>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94" name="Freeform 102">
              <a:extLst>
                <a:ext uri="{FF2B5EF4-FFF2-40B4-BE49-F238E27FC236}">
                  <a16:creationId xmlns:a16="http://schemas.microsoft.com/office/drawing/2014/main" id="{CE810078-25D1-DD4E-5206-C4630DEA7E16}"/>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98" name="Group 100">
            <a:extLst>
              <a:ext uri="{FF2B5EF4-FFF2-40B4-BE49-F238E27FC236}">
                <a16:creationId xmlns:a16="http://schemas.microsoft.com/office/drawing/2014/main" id="{39F0627A-1BF8-1F84-EC3D-0823585ABFA5}"/>
              </a:ext>
            </a:extLst>
          </p:cNvPr>
          <p:cNvGrpSpPr>
            <a:grpSpLocks/>
          </p:cNvGrpSpPr>
          <p:nvPr/>
        </p:nvGrpSpPr>
        <p:grpSpPr bwMode="auto">
          <a:xfrm rot="5400000">
            <a:off x="9464761" y="1687705"/>
            <a:ext cx="812546" cy="691132"/>
            <a:chOff x="-121430" y="2865202"/>
            <a:chExt cx="608793" cy="625350"/>
          </a:xfrm>
        </p:grpSpPr>
        <p:sp>
          <p:nvSpPr>
            <p:cNvPr id="99" name="Freeform 101">
              <a:extLst>
                <a:ext uri="{FF2B5EF4-FFF2-40B4-BE49-F238E27FC236}">
                  <a16:creationId xmlns:a16="http://schemas.microsoft.com/office/drawing/2014/main" id="{F3BDF58E-CBCE-4EEF-ABBA-AE8D817A4050}"/>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100" name="Freeform 102">
              <a:extLst>
                <a:ext uri="{FF2B5EF4-FFF2-40B4-BE49-F238E27FC236}">
                  <a16:creationId xmlns:a16="http://schemas.microsoft.com/office/drawing/2014/main" id="{3017677D-F0C6-C28E-5B5E-7AE3F9EB543A}"/>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54" name="Group 53">
            <a:extLst>
              <a:ext uri="{FF2B5EF4-FFF2-40B4-BE49-F238E27FC236}">
                <a16:creationId xmlns:a16="http://schemas.microsoft.com/office/drawing/2014/main" id="{9C8AF307-D10C-8CD2-9C7D-429F3D528A11}"/>
              </a:ext>
            </a:extLst>
          </p:cNvPr>
          <p:cNvGrpSpPr/>
          <p:nvPr/>
        </p:nvGrpSpPr>
        <p:grpSpPr>
          <a:xfrm>
            <a:off x="10970239" y="3596058"/>
            <a:ext cx="931030" cy="1007809"/>
            <a:chOff x="6213148" y="3215572"/>
            <a:chExt cx="375100" cy="446155"/>
          </a:xfrm>
        </p:grpSpPr>
        <p:grpSp>
          <p:nvGrpSpPr>
            <p:cNvPr id="37" name="Group 36">
              <a:extLst>
                <a:ext uri="{FF2B5EF4-FFF2-40B4-BE49-F238E27FC236}">
                  <a16:creationId xmlns:a16="http://schemas.microsoft.com/office/drawing/2014/main" id="{FD6BC27B-929E-08CF-375E-A71D8994F7AD}"/>
                </a:ext>
              </a:extLst>
            </p:cNvPr>
            <p:cNvGrpSpPr/>
            <p:nvPr/>
          </p:nvGrpSpPr>
          <p:grpSpPr>
            <a:xfrm>
              <a:off x="6213148" y="3215572"/>
              <a:ext cx="375100" cy="446155"/>
              <a:chOff x="2164213" y="5089673"/>
              <a:chExt cx="427261" cy="627405"/>
            </a:xfrm>
          </p:grpSpPr>
          <p:sp>
            <p:nvSpPr>
              <p:cNvPr id="40" name="Freeform 152">
                <a:extLst>
                  <a:ext uri="{FF2B5EF4-FFF2-40B4-BE49-F238E27FC236}">
                    <a16:creationId xmlns:a16="http://schemas.microsoft.com/office/drawing/2014/main" id="{DC160E04-554A-959E-BF52-C1486AB534DB}"/>
                  </a:ext>
                </a:extLst>
              </p:cNvPr>
              <p:cNvSpPr/>
              <p:nvPr/>
            </p:nvSpPr>
            <p:spPr bwMode="auto">
              <a:xfrm>
                <a:off x="2164213" y="5089673"/>
                <a:ext cx="427261" cy="62740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bg2">
                  <a:lumMod val="60000"/>
                  <a:lumOff val="40000"/>
                </a:schemeClr>
              </a:solidFill>
              <a:ln w="12700" cap="flat" cmpd="sng" algn="ctr">
                <a:solidFill>
                  <a:schemeClr val="bg1"/>
                </a:solidFill>
                <a:prstDash val="solid"/>
                <a:round/>
                <a:headEnd type="none" w="med" len="med"/>
                <a:tailEnd type="none" w="med" len="med"/>
              </a:ln>
              <a:effectLst/>
            </p:spPr>
            <p:txBody>
              <a:bodyPr anchor="ctr"/>
              <a:lstStyle/>
              <a:p>
                <a:pPr marL="0" marR="0" lvl="0" indent="0" algn="ctr"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800" b="0" i="0" u="none" strike="noStrike" kern="1200" cap="none" spc="0" normalizeH="0" baseline="0" noProof="0">
                  <a:ln>
                    <a:noFill/>
                  </a:ln>
                  <a:solidFill>
                    <a:srgbClr val="000000"/>
                  </a:solidFill>
                  <a:effectLst/>
                  <a:uLnTx/>
                  <a:uFillTx/>
                  <a:latin typeface="Arial"/>
                  <a:ea typeface="ＭＳ Ｐゴシック" charset="0"/>
                  <a:cs typeface="+mn-cs"/>
                </a:endParaRPr>
              </a:p>
            </p:txBody>
          </p:sp>
          <p:sp>
            <p:nvSpPr>
              <p:cNvPr id="41" name="Freeform 102">
                <a:extLst>
                  <a:ext uri="{FF2B5EF4-FFF2-40B4-BE49-F238E27FC236}">
                    <a16:creationId xmlns:a16="http://schemas.microsoft.com/office/drawing/2014/main" id="{460F366A-9173-AEEE-734A-D5D14046E061}"/>
                  </a:ext>
                </a:extLst>
              </p:cNvPr>
              <p:cNvSpPr/>
              <p:nvPr/>
            </p:nvSpPr>
            <p:spPr bwMode="auto">
              <a:xfrm rot="11202507">
                <a:off x="2287135" y="5467037"/>
                <a:ext cx="206582" cy="123009"/>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sp>
          <p:nvSpPr>
            <p:cNvPr id="50" name="Oval 49">
              <a:extLst>
                <a:ext uri="{FF2B5EF4-FFF2-40B4-BE49-F238E27FC236}">
                  <a16:creationId xmlns:a16="http://schemas.microsoft.com/office/drawing/2014/main" id="{27BA856B-FA4D-C5B1-9106-3A33DD05D965}"/>
                </a:ext>
              </a:extLst>
            </p:cNvPr>
            <p:cNvSpPr/>
            <p:nvPr/>
          </p:nvSpPr>
          <p:spPr bwMode="auto">
            <a:xfrm>
              <a:off x="6277862" y="3272026"/>
              <a:ext cx="82145" cy="82145"/>
            </a:xfrm>
            <a:prstGeom prst="ellipse">
              <a:avLst/>
            </a:prstGeom>
            <a:gradFill>
              <a:gsLst>
                <a:gs pos="0">
                  <a:schemeClr val="accent3">
                    <a:lumMod val="0"/>
                    <a:lumOff val="100000"/>
                  </a:schemeClr>
                </a:gs>
                <a:gs pos="53000">
                  <a:schemeClr val="accent5">
                    <a:lumMod val="50000"/>
                  </a:schemeClr>
                </a:gs>
              </a:gsLst>
              <a:path path="circle">
                <a:fillToRect l="50000" t="50000" r="50000" b="50000"/>
              </a:path>
            </a:gra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2" name="Oval 51">
              <a:extLst>
                <a:ext uri="{FF2B5EF4-FFF2-40B4-BE49-F238E27FC236}">
                  <a16:creationId xmlns:a16="http://schemas.microsoft.com/office/drawing/2014/main" id="{26496BC3-F629-03D2-D49F-C2D9AE5FEA39}"/>
                </a:ext>
              </a:extLst>
            </p:cNvPr>
            <p:cNvSpPr/>
            <p:nvPr/>
          </p:nvSpPr>
          <p:spPr bwMode="auto">
            <a:xfrm>
              <a:off x="6232389" y="3540613"/>
              <a:ext cx="82145" cy="82145"/>
            </a:xfrm>
            <a:prstGeom prst="ellipse">
              <a:avLst/>
            </a:prstGeom>
            <a:gradFill>
              <a:gsLst>
                <a:gs pos="0">
                  <a:schemeClr val="accent3">
                    <a:lumMod val="0"/>
                    <a:lumOff val="100000"/>
                  </a:schemeClr>
                </a:gs>
                <a:gs pos="53000">
                  <a:schemeClr val="accent5">
                    <a:lumMod val="50000"/>
                  </a:schemeClr>
                </a:gs>
              </a:gsLst>
              <a:path path="circle">
                <a:fillToRect l="50000" t="50000" r="50000" b="50000"/>
              </a:path>
            </a:gra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3" name="Oval 52">
              <a:extLst>
                <a:ext uri="{FF2B5EF4-FFF2-40B4-BE49-F238E27FC236}">
                  <a16:creationId xmlns:a16="http://schemas.microsoft.com/office/drawing/2014/main" id="{B171FC52-D334-7D85-ADAD-E63AA04A8C8F}"/>
                </a:ext>
              </a:extLst>
            </p:cNvPr>
            <p:cNvSpPr/>
            <p:nvPr/>
          </p:nvSpPr>
          <p:spPr bwMode="auto">
            <a:xfrm>
              <a:off x="6518856" y="3437363"/>
              <a:ext cx="61075" cy="61075"/>
            </a:xfrm>
            <a:prstGeom prst="ellipse">
              <a:avLst/>
            </a:prstGeom>
            <a:gradFill>
              <a:gsLst>
                <a:gs pos="0">
                  <a:schemeClr val="accent3">
                    <a:lumMod val="0"/>
                    <a:lumOff val="100000"/>
                  </a:schemeClr>
                </a:gs>
                <a:gs pos="53000">
                  <a:schemeClr val="accent5">
                    <a:lumMod val="50000"/>
                  </a:schemeClr>
                </a:gs>
              </a:gsLst>
              <a:path path="circle">
                <a:fillToRect l="50000" t="50000" r="50000" b="50000"/>
              </a:path>
            </a:gra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62" name="Oval 61">
            <a:extLst>
              <a:ext uri="{FF2B5EF4-FFF2-40B4-BE49-F238E27FC236}">
                <a16:creationId xmlns:a16="http://schemas.microsoft.com/office/drawing/2014/main" id="{F1D1DF3A-8B67-D014-A22C-BB60B7A97505}"/>
              </a:ext>
            </a:extLst>
          </p:cNvPr>
          <p:cNvSpPr/>
          <p:nvPr/>
        </p:nvSpPr>
        <p:spPr bwMode="auto">
          <a:xfrm>
            <a:off x="7920699" y="5272017"/>
            <a:ext cx="117987" cy="118872"/>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2661165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08ABD-1780-6820-93D6-92C8F3C852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8ADEDA-B85B-09EC-F48A-9A73D44924BF}"/>
              </a:ext>
            </a:extLst>
          </p:cNvPr>
          <p:cNvSpPr>
            <a:spLocks noGrp="1"/>
          </p:cNvSpPr>
          <p:nvPr>
            <p:ph type="title"/>
          </p:nvPr>
        </p:nvSpPr>
        <p:spPr/>
        <p:txBody>
          <a:bodyPr vert="horz" lIns="91440" tIns="45720" rIns="91440" bIns="45720" rtlCol="0" anchor="ctr">
            <a:normAutofit/>
          </a:bodyPr>
          <a:lstStyle/>
          <a:p>
            <a:r>
              <a:rPr lang="en-US"/>
              <a:t>Phase II Study of 2L Lurbinectedin in ES-SCLC: Safety</a:t>
            </a:r>
          </a:p>
        </p:txBody>
      </p:sp>
      <p:sp>
        <p:nvSpPr>
          <p:cNvPr id="6" name="Content Placeholder 5">
            <a:extLst>
              <a:ext uri="{FF2B5EF4-FFF2-40B4-BE49-F238E27FC236}">
                <a16:creationId xmlns:a16="http://schemas.microsoft.com/office/drawing/2014/main" id="{F14D4DC6-AA2C-B12F-5EED-29996E640B32}"/>
              </a:ext>
            </a:extLst>
          </p:cNvPr>
          <p:cNvSpPr>
            <a:spLocks noGrp="1"/>
          </p:cNvSpPr>
          <p:nvPr>
            <p:ph idx="1"/>
          </p:nvPr>
        </p:nvSpPr>
        <p:spPr>
          <a:xfrm>
            <a:off x="604675" y="1469191"/>
            <a:ext cx="10877529" cy="4822293"/>
          </a:xfrm>
        </p:spPr>
        <p:txBody>
          <a:bodyPr/>
          <a:lstStyle/>
          <a:p>
            <a:r>
              <a:rPr lang="en-US" sz="2400"/>
              <a:t>Single-arm, open-label, phase II basket trial (Study B-005) in patients with ES-SCLC after 1 prior CT-based regimen</a:t>
            </a:r>
          </a:p>
          <a:p>
            <a:endParaRPr lang="en-US" sz="2400"/>
          </a:p>
        </p:txBody>
      </p:sp>
      <p:sp>
        <p:nvSpPr>
          <p:cNvPr id="13" name="Text Box 11">
            <a:extLst>
              <a:ext uri="{FF2B5EF4-FFF2-40B4-BE49-F238E27FC236}">
                <a16:creationId xmlns:a16="http://schemas.microsoft.com/office/drawing/2014/main" id="{D4674786-0266-9711-E342-DCE68AFE4B80}"/>
              </a:ext>
            </a:extLst>
          </p:cNvPr>
          <p:cNvSpPr txBox="1">
            <a:spLocks noChangeArrowheads="1"/>
          </p:cNvSpPr>
          <p:nvPr/>
        </p:nvSpPr>
        <p:spPr bwMode="auto">
          <a:xfrm>
            <a:off x="412491" y="6367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Trigo. Lancet Oncol. 2020;21:645. </a:t>
            </a:r>
          </a:p>
        </p:txBody>
      </p:sp>
      <p:graphicFrame>
        <p:nvGraphicFramePr>
          <p:cNvPr id="3" name="Content Placeholder 5">
            <a:extLst>
              <a:ext uri="{FF2B5EF4-FFF2-40B4-BE49-F238E27FC236}">
                <a16:creationId xmlns:a16="http://schemas.microsoft.com/office/drawing/2014/main" id="{8D924CA7-C1E4-A8CD-6B80-3DE71A9CBB7F}"/>
              </a:ext>
            </a:extLst>
          </p:cNvPr>
          <p:cNvGraphicFramePr>
            <a:graphicFrameLocks/>
          </p:cNvGraphicFramePr>
          <p:nvPr>
            <p:extLst>
              <p:ext uri="{D42A27DB-BD31-4B8C-83A1-F6EECF244321}">
                <p14:modId xmlns:p14="http://schemas.microsoft.com/office/powerpoint/2010/main" val="4006527077"/>
              </p:ext>
            </p:extLst>
          </p:nvPr>
        </p:nvGraphicFramePr>
        <p:xfrm>
          <a:off x="360829" y="2177210"/>
          <a:ext cx="6588935" cy="3931920"/>
        </p:xfrm>
        <a:graphic>
          <a:graphicData uri="http://schemas.openxmlformats.org/drawingml/2006/table">
            <a:tbl>
              <a:tblPr firstRow="1" bandRow="1">
                <a:tableStyleId>{5C22544A-7EE6-4342-B048-85BDC9FD1C3A}</a:tableStyleId>
              </a:tblPr>
              <a:tblGrid>
                <a:gridCol w="2651760">
                  <a:extLst>
                    <a:ext uri="{9D8B030D-6E8A-4147-A177-3AD203B41FA5}">
                      <a16:colId xmlns:a16="http://schemas.microsoft.com/office/drawing/2014/main" val="20000"/>
                    </a:ext>
                  </a:extLst>
                </a:gridCol>
                <a:gridCol w="1376855">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188720">
                  <a:extLst>
                    <a:ext uri="{9D8B030D-6E8A-4147-A177-3AD203B41FA5}">
                      <a16:colId xmlns:a16="http://schemas.microsoft.com/office/drawing/2014/main" val="19850308"/>
                    </a:ext>
                  </a:extLst>
                </a:gridCol>
              </a:tblGrid>
              <a:tr h="17342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tx1"/>
                          </a:solidFill>
                          <a:effectLst/>
                          <a:latin typeface="Calibri" panose="020F0502020204030204" pitchFamily="34" charset="0"/>
                          <a:ea typeface="+mn-ea"/>
                          <a:cs typeface="+mn-cs"/>
                        </a:rPr>
                        <a:t>Laboratory Abnormality*</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tx1"/>
                          </a:solidFill>
                          <a:effectLst/>
                          <a:latin typeface="Calibri" panose="020F0502020204030204" pitchFamily="34" charset="0"/>
                          <a:ea typeface="+mn-ea"/>
                          <a:cs typeface="+mn-cs"/>
                        </a:rPr>
                        <a:t>Patients (N = 105)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2569942638"/>
                  </a:ext>
                </a:extLst>
              </a:tr>
              <a:tr h="17342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tx1"/>
                          </a:solidFill>
                          <a:effectLst/>
                          <a:latin typeface="Calibri" panose="020F0502020204030204" pitchFamily="34" charset="0"/>
                          <a:ea typeface="+mn-ea"/>
                          <a:cs typeface="+mn-cs"/>
                        </a:rPr>
                        <a:t>Grade 1/2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tx1"/>
                          </a:solidFill>
                          <a:effectLst/>
                          <a:latin typeface="Calibri" panose="020F0502020204030204" pitchFamily="34" charset="0"/>
                          <a:ea typeface="+mn-ea"/>
                          <a:cs typeface="+mn-cs"/>
                        </a:rPr>
                        <a:t>Grade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tx1"/>
                          </a:solidFill>
                          <a:effectLst/>
                          <a:latin typeface="Calibri" panose="020F0502020204030204" pitchFamily="34" charset="0"/>
                          <a:ea typeface="+mn-ea"/>
                          <a:cs typeface="+mn-cs"/>
                        </a:rPr>
                        <a:t>Grade 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677917">
                <a:tc>
                  <a:txBody>
                    <a:bodyPr/>
                    <a:lstStyle/>
                    <a:p>
                      <a:pPr algn="l"/>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Hematologic,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Leukopenia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Thrombocytopenia</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91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53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27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39 (37)</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9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20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22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3 (3)</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10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26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4 (4)</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82257507"/>
                  </a:ext>
                </a:extLst>
              </a:tr>
              <a:tr h="8040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Biochemical,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Creatinine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ALT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l-GR" sz="1800" b="0" i="0" u="none" strike="noStrike" kern="1200" cap="none" normalizeH="0" baseline="0">
                          <a:ln>
                            <a:noFill/>
                          </a:ln>
                          <a:solidFill>
                            <a:schemeClr val="bg2">
                              <a:lumMod val="10000"/>
                            </a:schemeClr>
                          </a:solidFill>
                          <a:effectLst/>
                          <a:latin typeface="Calibri" panose="020F0502020204030204" pitchFamily="34" charset="0"/>
                          <a:ea typeface="+mn-ea"/>
                          <a:cs typeface="Calibri" panose="020F0502020204030204" pitchFamily="34" charset="0"/>
                        </a:rPr>
                        <a:t>γ</a:t>
                      </a: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-glutamyl transferase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AST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Alkaline phosphatase</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86/104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69/103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52/103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44/103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31/103 (30)</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5/103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13/103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2/103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3/103 (3)</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2/103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21027047"/>
                  </a:ext>
                </a:extLst>
              </a:tr>
            </a:tbl>
          </a:graphicData>
        </a:graphic>
      </p:graphicFrame>
      <p:graphicFrame>
        <p:nvGraphicFramePr>
          <p:cNvPr id="4" name="Content Placeholder 5">
            <a:extLst>
              <a:ext uri="{FF2B5EF4-FFF2-40B4-BE49-F238E27FC236}">
                <a16:creationId xmlns:a16="http://schemas.microsoft.com/office/drawing/2014/main" id="{D3387AE8-3274-535E-1F1A-78CD5A74BAEC}"/>
              </a:ext>
            </a:extLst>
          </p:cNvPr>
          <p:cNvGraphicFramePr>
            <a:graphicFrameLocks/>
          </p:cNvGraphicFramePr>
          <p:nvPr>
            <p:extLst>
              <p:ext uri="{D42A27DB-BD31-4B8C-83A1-F6EECF244321}">
                <p14:modId xmlns:p14="http://schemas.microsoft.com/office/powerpoint/2010/main" val="1137918844"/>
              </p:ext>
            </p:extLst>
          </p:nvPr>
        </p:nvGraphicFramePr>
        <p:xfrm>
          <a:off x="7106975" y="2177210"/>
          <a:ext cx="4754880" cy="393192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gridCol w="822960">
                  <a:extLst>
                    <a:ext uri="{9D8B030D-6E8A-4147-A177-3AD203B41FA5}">
                      <a16:colId xmlns:a16="http://schemas.microsoft.com/office/drawing/2014/main" val="19850308"/>
                    </a:ext>
                  </a:extLst>
                </a:gridCol>
              </a:tblGrid>
              <a:tr h="19429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tx1"/>
                          </a:solidFill>
                          <a:effectLst/>
                          <a:latin typeface="Calibri" panose="020F0502020204030204" pitchFamily="34" charset="0"/>
                          <a:ea typeface="+mn-ea"/>
                          <a:cs typeface="+mn-cs"/>
                        </a:rPr>
                        <a:t>TRAE, n (%)</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tx1"/>
                          </a:solidFill>
                          <a:effectLst/>
                          <a:latin typeface="Calibri" panose="020F0502020204030204" pitchFamily="34" charset="0"/>
                          <a:ea typeface="+mn-ea"/>
                          <a:cs typeface="+mn-cs"/>
                        </a:rPr>
                        <a:t>Patients (N = 105)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3486971889"/>
                  </a:ext>
                </a:extLst>
              </a:tr>
              <a:tr h="19429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tx1"/>
                          </a:solidFill>
                          <a:effectLst/>
                          <a:latin typeface="Calibri" panose="020F0502020204030204" pitchFamily="34" charset="0"/>
                          <a:ea typeface="+mn-ea"/>
                          <a:cs typeface="+mn-cs"/>
                        </a:rPr>
                        <a:t>Grade 1/2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tx1"/>
                          </a:solidFill>
                          <a:effectLst/>
                          <a:latin typeface="Calibri" panose="020F0502020204030204" pitchFamily="34" charset="0"/>
                          <a:ea typeface="+mn-ea"/>
                          <a:cs typeface="+mn-cs"/>
                        </a:rPr>
                        <a:t>Grade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tx1"/>
                          </a:solidFill>
                          <a:effectLst/>
                          <a:latin typeface="Calibri" panose="020F0502020204030204" pitchFamily="34" charset="0"/>
                          <a:ea typeface="+mn-ea"/>
                          <a:cs typeface="+mn-cs"/>
                        </a:rPr>
                        <a:t>Grade 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94295">
                <a:tc>
                  <a:txBody>
                    <a:bodyPr/>
                    <a:lstStyle/>
                    <a:p>
                      <a:pPr marL="0" indent="0" algn="l">
                        <a:buFont typeface="Arial" panose="020B0604020202020204" pitchFamily="34" charset="0"/>
                        <a:buNone/>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Fatigue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54 (51)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7 (7)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19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Nausea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34 (32)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3356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Decreased appetite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22 (21)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19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Vomiting</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19 (18)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19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Diarrhea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13 (14)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r h="3356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Febrile neutropenia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3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78733532"/>
                  </a:ext>
                </a:extLst>
              </a:tr>
              <a:tr h="19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Pneumonia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62208220"/>
                  </a:ext>
                </a:extLst>
              </a:tr>
              <a:tr h="19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Skin ulcer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67800626"/>
                  </a:ext>
                </a:extLst>
              </a:tr>
            </a:tbl>
          </a:graphicData>
        </a:graphic>
      </p:graphicFrame>
      <p:sp>
        <p:nvSpPr>
          <p:cNvPr id="5" name="Rectangle 4">
            <a:extLst>
              <a:ext uri="{FF2B5EF4-FFF2-40B4-BE49-F238E27FC236}">
                <a16:creationId xmlns:a16="http://schemas.microsoft.com/office/drawing/2014/main" id="{A0C1B435-084F-77EE-0FB6-9204E1571706}"/>
              </a:ext>
            </a:extLst>
          </p:cNvPr>
          <p:cNvSpPr/>
          <p:nvPr/>
        </p:nvSpPr>
        <p:spPr>
          <a:xfrm>
            <a:off x="550950" y="6057524"/>
            <a:ext cx="2987677"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*Regardless of relation to study drug. </a:t>
            </a:r>
          </a:p>
        </p:txBody>
      </p:sp>
    </p:spTree>
    <p:extLst>
      <p:ext uri="{BB962C8B-B14F-4D97-AF65-F5344CB8AC3E}">
        <p14:creationId xmlns:p14="http://schemas.microsoft.com/office/powerpoint/2010/main" val="42863695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4089-E8A6-20B4-419C-7C1C6C13F0F2}"/>
              </a:ext>
            </a:extLst>
          </p:cNvPr>
          <p:cNvSpPr>
            <a:spLocks noGrp="1"/>
          </p:cNvSpPr>
          <p:nvPr>
            <p:ph type="title"/>
          </p:nvPr>
        </p:nvSpPr>
        <p:spPr/>
        <p:txBody>
          <a:bodyPr/>
          <a:lstStyle/>
          <a:p>
            <a:r>
              <a:rPr lang="en-US" err="1"/>
              <a:t>IMforte</a:t>
            </a:r>
            <a:r>
              <a:rPr lang="en-US" altLang="en-US"/>
              <a:t>: Safety During Tarlatamab + Atezo Maintenance </a:t>
            </a:r>
            <a:br>
              <a:rPr lang="en-US" altLang="en-US"/>
            </a:br>
            <a:endParaRPr lang="en-US"/>
          </a:p>
        </p:txBody>
      </p:sp>
      <p:sp>
        <p:nvSpPr>
          <p:cNvPr id="5" name="Text Box 11">
            <a:extLst>
              <a:ext uri="{FF2B5EF4-FFF2-40B4-BE49-F238E27FC236}">
                <a16:creationId xmlns:a16="http://schemas.microsoft.com/office/drawing/2014/main" id="{D64F0F24-DFD8-48A8-D7FA-A16938A475CA}"/>
              </a:ext>
            </a:extLst>
          </p:cNvPr>
          <p:cNvSpPr txBox="1">
            <a:spLocks noChangeArrowheads="1"/>
          </p:cNvSpPr>
          <p:nvPr/>
        </p:nvSpPr>
        <p:spPr bwMode="auto">
          <a:xfrm>
            <a:off x="349026" y="6400800"/>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defRPr/>
            </a:pPr>
            <a:r>
              <a:rPr lang="en-US" altLang="en-US" sz="1200">
                <a:solidFill>
                  <a:srgbClr val="455560"/>
                </a:solidFill>
                <a:latin typeface="Calibri" panose="020F0502020204030204" pitchFamily="34" charset="0"/>
                <a:cs typeface="Arial" panose="020B0604020202020204" pitchFamily="34" charset="0"/>
              </a:rPr>
              <a:t>Paz Ares. Lancet. 2025;405:2129. </a:t>
            </a:r>
          </a:p>
        </p:txBody>
      </p:sp>
      <p:sp>
        <p:nvSpPr>
          <p:cNvPr id="3" name="Content Placeholder 5">
            <a:extLst>
              <a:ext uri="{FF2B5EF4-FFF2-40B4-BE49-F238E27FC236}">
                <a16:creationId xmlns:a16="http://schemas.microsoft.com/office/drawing/2014/main" id="{7780371D-A0B0-FB4A-E519-AEDC9178AFA2}"/>
              </a:ext>
            </a:extLst>
          </p:cNvPr>
          <p:cNvSpPr txBox="1">
            <a:spLocks/>
          </p:cNvSpPr>
          <p:nvPr/>
        </p:nvSpPr>
        <p:spPr bwMode="auto">
          <a:xfrm>
            <a:off x="604675" y="1063454"/>
            <a:ext cx="11179783" cy="518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a:t>Open-label, randomized phase III study in adults with no prior systemic </a:t>
            </a:r>
            <a:r>
              <a:rPr lang="en-US" sz="2400" kern="0" err="1"/>
              <a:t>tx</a:t>
            </a:r>
            <a:r>
              <a:rPr lang="en-US" sz="2400" kern="0"/>
              <a:t> for ES-SCLC </a:t>
            </a:r>
          </a:p>
        </p:txBody>
      </p:sp>
      <p:graphicFrame>
        <p:nvGraphicFramePr>
          <p:cNvPr id="4" name="Group 3">
            <a:extLst>
              <a:ext uri="{FF2B5EF4-FFF2-40B4-BE49-F238E27FC236}">
                <a16:creationId xmlns:a16="http://schemas.microsoft.com/office/drawing/2014/main" id="{3BDB00FD-1243-15D4-9FE5-DACB918E50E7}"/>
              </a:ext>
            </a:extLst>
          </p:cNvPr>
          <p:cNvGraphicFramePr>
            <a:graphicFrameLocks noGrp="1"/>
          </p:cNvGraphicFramePr>
          <p:nvPr>
            <p:ph idx="1"/>
            <p:extLst>
              <p:ext uri="{D42A27DB-BD31-4B8C-83A1-F6EECF244321}">
                <p14:modId xmlns:p14="http://schemas.microsoft.com/office/powerpoint/2010/main" val="674721677"/>
              </p:ext>
            </p:extLst>
          </p:nvPr>
        </p:nvGraphicFramePr>
        <p:xfrm>
          <a:off x="604654" y="1552135"/>
          <a:ext cx="11010675" cy="4693920"/>
        </p:xfrm>
        <a:graphic>
          <a:graphicData uri="http://schemas.openxmlformats.org/drawingml/2006/table">
            <a:tbl>
              <a:tblPr/>
              <a:tblGrid>
                <a:gridCol w="5021873">
                  <a:extLst>
                    <a:ext uri="{9D8B030D-6E8A-4147-A177-3AD203B41FA5}">
                      <a16:colId xmlns:a16="http://schemas.microsoft.com/office/drawing/2014/main" val="20000"/>
                    </a:ext>
                  </a:extLst>
                </a:gridCol>
                <a:gridCol w="3564255">
                  <a:extLst>
                    <a:ext uri="{9D8B030D-6E8A-4147-A177-3AD203B41FA5}">
                      <a16:colId xmlns:a16="http://schemas.microsoft.com/office/drawing/2014/main" val="20001"/>
                    </a:ext>
                  </a:extLst>
                </a:gridCol>
                <a:gridCol w="2424547">
                  <a:extLst>
                    <a:ext uri="{9D8B030D-6E8A-4147-A177-3AD203B41FA5}">
                      <a16:colId xmlns:a16="http://schemas.microsoft.com/office/drawing/2014/main" val="1472475823"/>
                    </a:ext>
                  </a:extLst>
                </a:gridCol>
              </a:tblGrid>
              <a:tr h="0">
                <a:tc>
                  <a:txBody>
                    <a:bodyPr/>
                    <a:lstStyle/>
                    <a:p>
                      <a:pPr algn="l" fontAlgn="b">
                        <a:buNone/>
                      </a:pPr>
                      <a:r>
                        <a:rPr lang="en-US" sz="1600" b="1" i="0" u="none" strike="noStrike">
                          <a:solidFill>
                            <a:schemeClr val="tx1"/>
                          </a:solidFill>
                          <a:effectLst/>
                          <a:latin typeface="+mn-lt"/>
                        </a:rPr>
                        <a:t>Grade 3/4 Adverse Event, n (%)</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fontAlgn="ctr">
                        <a:buNone/>
                      </a:pPr>
                      <a:r>
                        <a:rPr lang="en-US" sz="1600" b="1" i="0" u="none" strike="noStrike">
                          <a:solidFill>
                            <a:schemeClr val="tx1"/>
                          </a:solidFill>
                          <a:effectLst/>
                          <a:latin typeface="+mn-lt"/>
                        </a:rPr>
                        <a:t>Lurbinectedin Plus Atezolizumab (n = 242)</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fontAlgn="ctr">
                        <a:buNone/>
                      </a:pPr>
                      <a:r>
                        <a:rPr lang="en-US" sz="1600" b="1" i="0" u="none" strike="noStrike">
                          <a:solidFill>
                            <a:schemeClr val="tx1"/>
                          </a:solidFill>
                          <a:effectLst/>
                          <a:latin typeface="+mn-lt"/>
                        </a:rPr>
                        <a:t>Atezolizumab (n = 240)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algn="l" fontAlgn="ctr">
                        <a:buNone/>
                      </a:pPr>
                      <a:r>
                        <a:rPr lang="en-US" sz="1600" b="0" i="0" u="none" strike="noStrike">
                          <a:solidFill>
                            <a:srgbClr val="000000"/>
                          </a:solidFill>
                          <a:effectLst/>
                          <a:latin typeface="+mn-lt"/>
                        </a:rPr>
                        <a:t>Anemia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600" b="0" i="0" u="none" strike="noStrike">
                          <a:solidFill>
                            <a:srgbClr val="000000"/>
                          </a:solidFill>
                          <a:effectLst/>
                          <a:latin typeface="+mn-lt"/>
                        </a:rPr>
                        <a:t>20 (8)</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600" b="0" i="0" u="none" strike="noStrike">
                          <a:solidFill>
                            <a:srgbClr val="000000"/>
                          </a:solidFill>
                          <a:effectLst/>
                          <a:latin typeface="+mn-lt"/>
                        </a:rPr>
                        <a:t>2 (1)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algn="l" fontAlgn="ctr">
                        <a:buNone/>
                      </a:pPr>
                      <a:r>
                        <a:rPr lang="en-US" sz="1600" b="0" i="0" u="none" strike="noStrike">
                          <a:solidFill>
                            <a:srgbClr val="000000"/>
                          </a:solidFill>
                          <a:effectLst/>
                          <a:latin typeface="+mn-lt"/>
                        </a:rPr>
                        <a:t>Decreased neutrophil count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r>
                        <a:rPr lang="en-US" sz="1600" b="0" i="0" u="none" strike="noStrike">
                          <a:solidFill>
                            <a:srgbClr val="000000"/>
                          </a:solidFill>
                          <a:effectLst/>
                          <a:latin typeface="+mn-lt"/>
                        </a:rPr>
                        <a:t>18 (7)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r>
                        <a:rPr lang="en-US" sz="1600" b="0" i="0" u="none" strike="noStrike">
                          <a:solidFill>
                            <a:srgbClr val="000000"/>
                          </a:solidFill>
                          <a:effectLst/>
                          <a:latin typeface="+mn-lt"/>
                        </a:rPr>
                        <a:t>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algn="l" fontAlgn="ctr">
                        <a:buNone/>
                      </a:pPr>
                      <a:r>
                        <a:rPr lang="en-US" sz="1600" b="0" i="0" u="none" strike="noStrike">
                          <a:solidFill>
                            <a:srgbClr val="000000"/>
                          </a:solidFill>
                          <a:effectLst/>
                          <a:latin typeface="+mn-lt"/>
                        </a:rPr>
                        <a:t>Decreased platelet count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600" b="0" i="0" u="none" strike="noStrike">
                          <a:solidFill>
                            <a:srgbClr val="000000"/>
                          </a:solidFill>
                          <a:effectLst/>
                          <a:latin typeface="+mn-lt"/>
                        </a:rPr>
                        <a:t>17 (7)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600" b="0" i="0" u="none" strike="noStrike">
                          <a:solidFill>
                            <a:srgbClr val="000000"/>
                          </a:solidFill>
                          <a:effectLst/>
                          <a:latin typeface="+mn-lt"/>
                        </a:rPr>
                        <a:t>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algn="l" fontAlgn="ctr">
                        <a:buNone/>
                      </a:pPr>
                      <a:r>
                        <a:rPr lang="en-US" sz="1600" b="0" i="0" u="none" strike="noStrike">
                          <a:solidFill>
                            <a:srgbClr val="000000"/>
                          </a:solidFill>
                          <a:effectLst/>
                          <a:latin typeface="+mn-lt"/>
                        </a:rPr>
                        <a:t>Neutropenia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r>
                        <a:rPr lang="en-US" sz="1600" b="0" i="0" u="none" strike="noStrike">
                          <a:solidFill>
                            <a:srgbClr val="000000"/>
                          </a:solidFill>
                          <a:effectLst/>
                          <a:latin typeface="+mn-lt"/>
                        </a:rPr>
                        <a:t>11 (5)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r>
                        <a:rPr lang="en-US" sz="1600" b="0" i="0" u="none" strike="noStrike">
                          <a:solidFill>
                            <a:srgbClr val="000000"/>
                          </a:solidFill>
                          <a:effectLst/>
                          <a:latin typeface="+mn-lt"/>
                        </a:rPr>
                        <a:t>1 (&lt;1)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6032437"/>
                  </a:ext>
                </a:extLst>
              </a:tr>
              <a:tr h="0">
                <a:tc>
                  <a:txBody>
                    <a:bodyPr/>
                    <a:lstStyle/>
                    <a:p>
                      <a:pPr algn="l" fontAlgn="ctr">
                        <a:buNone/>
                      </a:pPr>
                      <a:r>
                        <a:rPr lang="en-US" sz="1600" b="0" i="0" u="none" strike="noStrike">
                          <a:solidFill>
                            <a:srgbClr val="000000"/>
                          </a:solidFill>
                          <a:effectLst/>
                          <a:latin typeface="+mn-lt"/>
                        </a:rPr>
                        <a:t>Thrombocytopenia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600" b="0" i="0" u="none" strike="noStrike">
                          <a:solidFill>
                            <a:srgbClr val="000000"/>
                          </a:solidFill>
                          <a:effectLst/>
                          <a:latin typeface="+mn-lt"/>
                        </a:rPr>
                        <a:t>11 (5)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600" b="0" i="0" u="none" strike="noStrike">
                          <a:solidFill>
                            <a:srgbClr val="000000"/>
                          </a:solidFill>
                          <a:effectLst/>
                          <a:latin typeface="+mn-lt"/>
                        </a:rPr>
                        <a:t>1 (&lt;1)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55370237"/>
                  </a:ext>
                </a:extLst>
              </a:tr>
              <a:tr h="0">
                <a:tc>
                  <a:txBody>
                    <a:bodyPr/>
                    <a:lstStyle/>
                    <a:p>
                      <a:pPr algn="l" fontAlgn="ctr">
                        <a:buNone/>
                      </a:pPr>
                      <a:r>
                        <a:rPr lang="en-US" sz="1600" b="0" i="0" u="none" strike="noStrike">
                          <a:solidFill>
                            <a:srgbClr val="000000"/>
                          </a:solidFill>
                          <a:effectLst/>
                          <a:latin typeface="+mn-lt"/>
                        </a:rPr>
                        <a:t>Fatigue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r>
                        <a:rPr lang="en-US" sz="1600" b="0" i="0" u="none" strike="noStrike">
                          <a:solidFill>
                            <a:srgbClr val="000000"/>
                          </a:solidFill>
                          <a:effectLst/>
                          <a:latin typeface="+mn-lt"/>
                        </a:rPr>
                        <a:t>8 (3)</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r>
                        <a:rPr lang="en-US" sz="1600" b="0" i="0" u="none" strike="noStrike">
                          <a:solidFill>
                            <a:srgbClr val="000000"/>
                          </a:solidFill>
                          <a:effectLst/>
                          <a:latin typeface="+mn-lt"/>
                        </a:rPr>
                        <a:t>3 (1)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02847271"/>
                  </a:ext>
                </a:extLst>
              </a:tr>
              <a:tr h="0">
                <a:tc>
                  <a:txBody>
                    <a:bodyPr/>
                    <a:lstStyle/>
                    <a:p>
                      <a:pPr algn="l" fontAlgn="ctr">
                        <a:buNone/>
                      </a:pPr>
                      <a:r>
                        <a:rPr lang="en-US" sz="1600" b="0" i="0" u="none" strike="noStrike">
                          <a:solidFill>
                            <a:srgbClr val="000000"/>
                          </a:solidFill>
                          <a:effectLst/>
                          <a:latin typeface="+mn-lt"/>
                        </a:rPr>
                        <a:t>Nausea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600" b="0" i="0" u="none" strike="noStrike">
                          <a:solidFill>
                            <a:srgbClr val="000000"/>
                          </a:solidFill>
                          <a:effectLst/>
                          <a:latin typeface="+mn-lt"/>
                        </a:rPr>
                        <a:t>6 (2)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600" b="0" i="0" u="none" strike="noStrike">
                          <a:solidFill>
                            <a:srgbClr val="000000"/>
                          </a:solidFill>
                          <a:effectLst/>
                          <a:latin typeface="+mn-lt"/>
                        </a:rPr>
                        <a:t>2 (1)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44631096"/>
                  </a:ext>
                </a:extLst>
              </a:tr>
              <a:tr h="0">
                <a:tc>
                  <a:txBody>
                    <a:bodyPr/>
                    <a:lstStyle/>
                    <a:p>
                      <a:pPr algn="l" fontAlgn="ctr">
                        <a:buNone/>
                      </a:pPr>
                      <a:r>
                        <a:rPr lang="en-US" sz="1600" b="0" i="0" u="none" strike="noStrike">
                          <a:solidFill>
                            <a:srgbClr val="000000"/>
                          </a:solidFill>
                          <a:effectLst/>
                          <a:latin typeface="+mn-lt"/>
                        </a:rPr>
                        <a:t>Increased alanine transaminase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r>
                        <a:rPr lang="en-US" sz="1600" b="0" i="0" u="none" strike="noStrike">
                          <a:solidFill>
                            <a:srgbClr val="000000"/>
                          </a:solidFill>
                          <a:effectLst/>
                          <a:latin typeface="+mn-lt"/>
                        </a:rPr>
                        <a:t>6 (2)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r>
                        <a:rPr lang="en-US" sz="1600" b="0" i="0" u="none" strike="noStrike">
                          <a:solidFill>
                            <a:srgbClr val="000000"/>
                          </a:solidFill>
                          <a:effectLst/>
                          <a:latin typeface="+mn-lt"/>
                        </a:rPr>
                        <a:t>1 (&lt;1)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4258646"/>
                  </a:ext>
                </a:extLst>
              </a:tr>
              <a:tr h="0">
                <a:tc>
                  <a:txBody>
                    <a:bodyPr/>
                    <a:lstStyle/>
                    <a:p>
                      <a:pPr algn="l" fontAlgn="ctr">
                        <a:buNone/>
                      </a:pPr>
                      <a:r>
                        <a:rPr lang="en-US" sz="1600" b="0" i="0" u="none" strike="noStrike">
                          <a:solidFill>
                            <a:srgbClr val="000000"/>
                          </a:solidFill>
                          <a:effectLst/>
                          <a:latin typeface="+mn-lt"/>
                        </a:rPr>
                        <a:t>Dyspnea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600" b="0" i="0" u="none" strike="noStrike">
                          <a:solidFill>
                            <a:srgbClr val="000000"/>
                          </a:solidFill>
                          <a:effectLst/>
                          <a:latin typeface="+mn-lt"/>
                        </a:rPr>
                        <a:t>5 (2)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600" b="0" i="0" u="none" strike="noStrike">
                          <a:solidFill>
                            <a:srgbClr val="000000"/>
                          </a:solidFill>
                          <a:effectLst/>
                          <a:latin typeface="+mn-lt"/>
                        </a:rPr>
                        <a:t>4 (2)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79689467"/>
                  </a:ext>
                </a:extLst>
              </a:tr>
              <a:tr h="0">
                <a:tc>
                  <a:txBody>
                    <a:bodyPr/>
                    <a:lstStyle/>
                    <a:p>
                      <a:pPr algn="l" fontAlgn="ctr">
                        <a:buNone/>
                      </a:pPr>
                      <a:r>
                        <a:rPr lang="en-US" sz="1600" b="0" i="0" u="none" strike="noStrike">
                          <a:solidFill>
                            <a:srgbClr val="000000"/>
                          </a:solidFill>
                          <a:effectLst/>
                          <a:latin typeface="+mn-lt"/>
                        </a:rPr>
                        <a:t>Pneumonia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r>
                        <a:rPr lang="en-US" sz="1600" b="0" i="0" u="none" strike="noStrike">
                          <a:solidFill>
                            <a:srgbClr val="000000"/>
                          </a:solidFill>
                          <a:effectLst/>
                          <a:latin typeface="+mn-lt"/>
                        </a:rPr>
                        <a:t>5 (2)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r>
                        <a:rPr lang="en-US" sz="1600" b="0" i="0" u="none" strike="noStrike">
                          <a:solidFill>
                            <a:srgbClr val="000000"/>
                          </a:solidFill>
                          <a:effectLst/>
                          <a:latin typeface="+mn-lt"/>
                        </a:rPr>
                        <a:t>4 (2)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06438476"/>
                  </a:ext>
                </a:extLst>
              </a:tr>
              <a:tr h="0">
                <a:tc>
                  <a:txBody>
                    <a:bodyPr/>
                    <a:lstStyle/>
                    <a:p>
                      <a:pPr algn="l" fontAlgn="ctr">
                        <a:buNone/>
                      </a:pPr>
                      <a:r>
                        <a:rPr lang="en-US" sz="1600" b="0" i="0" u="none" strike="noStrike">
                          <a:solidFill>
                            <a:srgbClr val="000000"/>
                          </a:solidFill>
                          <a:effectLst/>
                          <a:latin typeface="+mn-lt"/>
                        </a:rPr>
                        <a:t>Hypokalemia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600" b="0" i="0" u="none" strike="noStrike">
                          <a:solidFill>
                            <a:srgbClr val="000000"/>
                          </a:solidFill>
                          <a:effectLst/>
                          <a:latin typeface="+mn-lt"/>
                        </a:rPr>
                        <a:t>5 (2)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600" b="0" i="0" u="none" strike="noStrike">
                          <a:solidFill>
                            <a:srgbClr val="000000"/>
                          </a:solidFill>
                          <a:effectLst/>
                          <a:latin typeface="+mn-lt"/>
                        </a:rPr>
                        <a:t>3 (1)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71830451"/>
                  </a:ext>
                </a:extLst>
              </a:tr>
              <a:tr h="0">
                <a:tc>
                  <a:txBody>
                    <a:bodyPr/>
                    <a:lstStyle/>
                    <a:p>
                      <a:pPr algn="l" fontAlgn="ctr">
                        <a:buNone/>
                      </a:pPr>
                      <a:r>
                        <a:rPr lang="en-US" sz="1600" b="0" i="0" u="none" strike="noStrike">
                          <a:solidFill>
                            <a:srgbClr val="000000"/>
                          </a:solidFill>
                          <a:effectLst/>
                          <a:latin typeface="+mn-lt"/>
                        </a:rPr>
                        <a:t>Decreased white blood cell count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r>
                        <a:rPr lang="en-US" sz="1600" b="0" i="0" u="none" strike="noStrike">
                          <a:solidFill>
                            <a:srgbClr val="000000"/>
                          </a:solidFill>
                          <a:effectLst/>
                          <a:latin typeface="+mn-lt"/>
                        </a:rPr>
                        <a:t>5 (2)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r>
                        <a:rPr lang="en-US" sz="1600" b="0" i="0" u="none" strike="noStrike">
                          <a:solidFill>
                            <a:srgbClr val="000000"/>
                          </a:solidFill>
                          <a:effectLst/>
                          <a:latin typeface="+mn-lt"/>
                        </a:rPr>
                        <a:t>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1279814"/>
                  </a:ext>
                </a:extLst>
              </a:tr>
              <a:tr h="0">
                <a:tc>
                  <a:txBody>
                    <a:bodyPr/>
                    <a:lstStyle/>
                    <a:p>
                      <a:pPr algn="l" fontAlgn="ctr">
                        <a:buNone/>
                      </a:pPr>
                      <a:r>
                        <a:rPr lang="en-US" sz="1600" b="0" i="0" u="none" strike="noStrike">
                          <a:solidFill>
                            <a:srgbClr val="000000"/>
                          </a:solidFill>
                          <a:effectLst/>
                          <a:latin typeface="+mn-lt"/>
                        </a:rPr>
                        <a:t>Hyponatremia</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600" b="0" i="0" u="none" strike="noStrike">
                          <a:solidFill>
                            <a:srgbClr val="000000"/>
                          </a:solidFill>
                          <a:effectLst/>
                          <a:latin typeface="+mn-lt"/>
                        </a:rPr>
                        <a:t>3 (1)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600" b="0" i="0" u="none" strike="noStrike">
                          <a:solidFill>
                            <a:srgbClr val="000000"/>
                          </a:solidFill>
                          <a:effectLst/>
                          <a:latin typeface="+mn-lt"/>
                        </a:rPr>
                        <a:t>5 (2)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8148277"/>
                  </a:ext>
                </a:extLst>
              </a:tr>
            </a:tbl>
          </a:graphicData>
        </a:graphic>
      </p:graphicFrame>
    </p:spTree>
    <p:extLst>
      <p:ext uri="{BB962C8B-B14F-4D97-AF65-F5344CB8AC3E}">
        <p14:creationId xmlns:p14="http://schemas.microsoft.com/office/powerpoint/2010/main" val="1257706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AC0CF-C9A4-952A-FED8-A6054C3920AA}"/>
            </a:ext>
          </a:extLst>
        </p:cNvPr>
        <p:cNvGrpSpPr/>
        <p:nvPr/>
      </p:nvGrpSpPr>
      <p:grpSpPr>
        <a:xfrm>
          <a:off x="0" y="0"/>
          <a:ext cx="0" cy="0"/>
          <a:chOff x="0" y="0"/>
          <a:chExt cx="0" cy="0"/>
        </a:xfrm>
      </p:grpSpPr>
      <p:sp>
        <p:nvSpPr>
          <p:cNvPr id="16" name="Title 6">
            <a:extLst>
              <a:ext uri="{FF2B5EF4-FFF2-40B4-BE49-F238E27FC236}">
                <a16:creationId xmlns:a16="http://schemas.microsoft.com/office/drawing/2014/main" id="{BE20D238-2CFE-DF81-05B8-40639EA8BC13}"/>
              </a:ext>
            </a:extLst>
          </p:cNvPr>
          <p:cNvSpPr>
            <a:spLocks noGrp="1"/>
          </p:cNvSpPr>
          <p:nvPr>
            <p:ph type="title"/>
          </p:nvPr>
        </p:nvSpPr>
        <p:spPr/>
        <p:txBody>
          <a:bodyPr/>
          <a:lstStyle/>
          <a:p>
            <a:r>
              <a:rPr lang="en-US"/>
              <a:t>Practical Considerations on Dosing </a:t>
            </a:r>
            <a:r>
              <a:rPr lang="en-US">
                <a:solidFill>
                  <a:schemeClr val="accent3"/>
                </a:solidFill>
              </a:rPr>
              <a:t>Lurbinectedin</a:t>
            </a:r>
          </a:p>
        </p:txBody>
      </p:sp>
      <p:sp>
        <p:nvSpPr>
          <p:cNvPr id="17" name="Content Placeholder 7">
            <a:extLst>
              <a:ext uri="{FF2B5EF4-FFF2-40B4-BE49-F238E27FC236}">
                <a16:creationId xmlns:a16="http://schemas.microsoft.com/office/drawing/2014/main" id="{4ED42ED0-D90C-E476-4420-CE001DA32CC1}"/>
              </a:ext>
            </a:extLst>
          </p:cNvPr>
          <p:cNvSpPr>
            <a:spLocks noGrp="1"/>
          </p:cNvSpPr>
          <p:nvPr>
            <p:ph sz="half" idx="1"/>
          </p:nvPr>
        </p:nvSpPr>
        <p:spPr>
          <a:xfrm>
            <a:off x="601818" y="1510730"/>
            <a:ext cx="6177908" cy="4678738"/>
          </a:xfrm>
        </p:spPr>
        <p:txBody>
          <a:bodyPr/>
          <a:lstStyle/>
          <a:p>
            <a:pPr>
              <a:spcAft>
                <a:spcPts val="0"/>
              </a:spcAft>
            </a:pPr>
            <a:r>
              <a:rPr lang="en-US" sz="2600"/>
              <a:t>Currently FDA approved for</a:t>
            </a:r>
            <a:r>
              <a:rPr lang="en-US" sz="2600" baseline="30000"/>
              <a:t>1</a:t>
            </a:r>
            <a:r>
              <a:rPr lang="en-US" sz="2600"/>
              <a:t>:</a:t>
            </a:r>
          </a:p>
          <a:p>
            <a:pPr lvl="1">
              <a:spcAft>
                <a:spcPts val="0"/>
              </a:spcAft>
            </a:pPr>
            <a:r>
              <a:rPr lang="en-US" sz="2400" kern="1200">
                <a:solidFill>
                  <a:srgbClr val="000000"/>
                </a:solidFill>
                <a:cs typeface="Calibri" panose="020F0502020204030204" pitchFamily="34" charset="0"/>
              </a:rPr>
              <a:t>First-line maintenance in combination with </a:t>
            </a:r>
            <a:r>
              <a:rPr lang="en-US" sz="2400"/>
              <a:t>atezolizumab </a:t>
            </a:r>
            <a:r>
              <a:rPr lang="en-US" sz="2400" kern="1200">
                <a:solidFill>
                  <a:srgbClr val="000000"/>
                </a:solidFill>
                <a:cs typeface="Calibri" panose="020F0502020204030204" pitchFamily="34" charset="0"/>
              </a:rPr>
              <a:t>after induction atezolizumab-chemo </a:t>
            </a:r>
          </a:p>
          <a:p>
            <a:pPr lvl="1">
              <a:spcAft>
                <a:spcPts val="0"/>
              </a:spcAft>
            </a:pPr>
            <a:r>
              <a:rPr lang="en-US" sz="2400"/>
              <a:t>Metastatic SCLC with progression on or after platinum-based therapy</a:t>
            </a:r>
          </a:p>
          <a:p>
            <a:r>
              <a:rPr lang="en-US" sz="2400"/>
              <a:t>Dosing schedules approved for lurbinectedin:</a:t>
            </a:r>
          </a:p>
          <a:p>
            <a:pPr lvl="1"/>
            <a:r>
              <a:rPr lang="en-US" sz="2200"/>
              <a:t>3.2 mg/m</a:t>
            </a:r>
            <a:r>
              <a:rPr lang="en-US" sz="2200" baseline="30000"/>
              <a:t>2</a:t>
            </a:r>
            <a:r>
              <a:rPr lang="en-US" sz="2200"/>
              <a:t> Q3W IV (</a:t>
            </a:r>
            <a:r>
              <a:rPr lang="en-US" sz="2200">
                <a:ea typeface="+mn-ea"/>
                <a:cs typeface="+mn-cs"/>
              </a:rPr>
              <a:t>4 mg lyophilized powder in a single-dose vial)</a:t>
            </a:r>
            <a:r>
              <a:rPr lang="en-US" sz="2200" baseline="30000">
                <a:ea typeface="+mn-ea"/>
                <a:cs typeface="+mn-cs"/>
              </a:rPr>
              <a:t>1-3</a:t>
            </a:r>
          </a:p>
          <a:p>
            <a:pPr lvl="1"/>
            <a:r>
              <a:rPr lang="en-US" sz="2200">
                <a:ea typeface="+mn-ea"/>
                <a:cs typeface="+mn-cs"/>
              </a:rPr>
              <a:t>For moderate hepatic impairment: </a:t>
            </a:r>
            <a:r>
              <a:rPr lang="en-US" sz="2200"/>
              <a:t>1.6 mg/m</a:t>
            </a:r>
            <a:r>
              <a:rPr lang="en-US" sz="2200" baseline="30000"/>
              <a:t>2</a:t>
            </a:r>
            <a:r>
              <a:rPr lang="en-US" sz="2200"/>
              <a:t> Q3W IV (avoid for severe hepatic impairment)</a:t>
            </a:r>
            <a:endParaRPr lang="en-US" sz="2200" baseline="30000">
              <a:ea typeface="+mn-ea"/>
              <a:cs typeface="+mn-cs"/>
            </a:endParaRPr>
          </a:p>
        </p:txBody>
      </p:sp>
      <p:sp>
        <p:nvSpPr>
          <p:cNvPr id="18" name="Text Box 15">
            <a:extLst>
              <a:ext uri="{FF2B5EF4-FFF2-40B4-BE49-F238E27FC236}">
                <a16:creationId xmlns:a16="http://schemas.microsoft.com/office/drawing/2014/main" id="{7DCDE6FE-202D-E34B-B8FB-ECACAE399C53}"/>
              </a:ext>
            </a:extLst>
          </p:cNvPr>
          <p:cNvSpPr txBox="1">
            <a:spLocks noChangeArrowheads="1"/>
          </p:cNvSpPr>
          <p:nvPr/>
        </p:nvSpPr>
        <p:spPr bwMode="auto">
          <a:xfrm>
            <a:off x="402002" y="6366530"/>
            <a:ext cx="768918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a:solidFill>
                  <a:schemeClr val="bg2"/>
                </a:solidFill>
                <a:latin typeface="Calibri" panose="020F0502020204030204" pitchFamily="34" charset="0"/>
                <a:cs typeface="+mn-cs"/>
              </a:rPr>
              <a:t>1. Lurbinectedin PI. 2. </a:t>
            </a:r>
            <a:r>
              <a:rPr lang="en-US" altLang="en-US" sz="1200" b="0">
                <a:solidFill>
                  <a:srgbClr val="455560"/>
                </a:solidFill>
                <a:latin typeface="Calibri" panose="020F0502020204030204" pitchFamily="34" charset="0"/>
                <a:cs typeface="Arial" panose="020B0604020202020204" pitchFamily="34" charset="0"/>
              </a:rPr>
              <a:t>Trigo. Lancet Oncol. 2020;21:645. </a:t>
            </a:r>
            <a:r>
              <a:rPr lang="en-US" altLang="en-US" sz="1200" b="0" spc="-10">
                <a:solidFill>
                  <a:schemeClr val="bg2"/>
                </a:solidFill>
                <a:latin typeface="Calibri" panose="020F0502020204030204" pitchFamily="34" charset="0"/>
                <a:cs typeface="+mn-cs"/>
              </a:rPr>
              <a:t>3. </a:t>
            </a:r>
            <a:r>
              <a:rPr lang="en-US" altLang="en-US" sz="1200" b="0">
                <a:solidFill>
                  <a:srgbClr val="455560"/>
                </a:solidFill>
                <a:latin typeface="Calibri" panose="020F0502020204030204" pitchFamily="34" charset="0"/>
                <a:cs typeface="Arial" panose="020B0604020202020204" pitchFamily="34" charset="0"/>
              </a:rPr>
              <a:t>Paz Ares. Lancet. 2025;405:2129. </a:t>
            </a:r>
          </a:p>
        </p:txBody>
      </p:sp>
      <p:graphicFrame>
        <p:nvGraphicFramePr>
          <p:cNvPr id="19" name="Group 3">
            <a:extLst>
              <a:ext uri="{FF2B5EF4-FFF2-40B4-BE49-F238E27FC236}">
                <a16:creationId xmlns:a16="http://schemas.microsoft.com/office/drawing/2014/main" id="{7460AF0D-1B62-B527-9B10-ABF68D894E4E}"/>
              </a:ext>
            </a:extLst>
          </p:cNvPr>
          <p:cNvGraphicFramePr>
            <a:graphicFrameLocks/>
          </p:cNvGraphicFramePr>
          <p:nvPr>
            <p:extLst>
              <p:ext uri="{D42A27DB-BD31-4B8C-83A1-F6EECF244321}">
                <p14:modId xmlns:p14="http://schemas.microsoft.com/office/powerpoint/2010/main" val="932230963"/>
              </p:ext>
            </p:extLst>
          </p:nvPr>
        </p:nvGraphicFramePr>
        <p:xfrm>
          <a:off x="6939984" y="1586146"/>
          <a:ext cx="5000675" cy="4297792"/>
        </p:xfrm>
        <a:graphic>
          <a:graphicData uri="http://schemas.openxmlformats.org/drawingml/2006/table">
            <a:tbl>
              <a:tblPr/>
              <a:tblGrid>
                <a:gridCol w="5000675">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a:ln>
                            <a:noFill/>
                          </a:ln>
                          <a:solidFill>
                            <a:schemeClr val="tx1"/>
                          </a:solidFill>
                          <a:effectLst/>
                          <a:latin typeface="Calibri" panose="020F0502020204030204" pitchFamily="34" charset="0"/>
                        </a:rPr>
                        <a:t>Lurbinectedin Dosing</a:t>
                      </a:r>
                      <a:r>
                        <a:rPr kumimoji="0" lang="en-GB" sz="2000" b="1" i="0" u="none" strike="noStrike" cap="none" normalizeH="0" baseline="30000">
                          <a:ln>
                            <a:noFill/>
                          </a:ln>
                          <a:solidFill>
                            <a:schemeClr val="tx1"/>
                          </a:solidFill>
                          <a:effectLst/>
                          <a:latin typeface="Calibri" panose="020F0502020204030204" pitchFamily="34" charset="0"/>
                        </a:rPr>
                        <a:t>1-3</a:t>
                      </a:r>
                      <a:endParaRPr kumimoji="0" lang="en-GB"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bg1"/>
                          </a:solidFill>
                          <a:effectLst/>
                          <a:latin typeface="Calibri" panose="020F0502020204030204" pitchFamily="34" charset="0"/>
                        </a:rPr>
                        <a:t>Dosing Schedule </a:t>
                      </a:r>
                      <a:r>
                        <a:rPr kumimoji="0" lang="en-US" sz="2000" b="1" i="0" u="none" strike="noStrike" kern="1200" cap="none" normalizeH="0" baseline="0">
                          <a:ln>
                            <a:noFill/>
                          </a:ln>
                          <a:solidFill>
                            <a:schemeClr val="bg1"/>
                          </a:solidFill>
                          <a:effectLst/>
                          <a:latin typeface="Calibri" panose="020F0502020204030204" pitchFamily="34" charset="0"/>
                          <a:ea typeface="+mn-ea"/>
                          <a:cs typeface="+mn-cs"/>
                        </a:rPr>
                        <a:t>in Study B-005 and IMForte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1" i="0" u="none" strike="noStrike" kern="1200" cap="none" normalizeH="0" baseline="0">
                          <a:ln>
                            <a:noFill/>
                          </a:ln>
                          <a:solidFill>
                            <a:schemeClr val="bg2">
                              <a:lumMod val="10000"/>
                            </a:schemeClr>
                          </a:solidFill>
                          <a:effectLst/>
                          <a:latin typeface="Calibri" panose="020F0502020204030204" pitchFamily="34" charset="0"/>
                          <a:ea typeface="+mn-ea"/>
                          <a:cs typeface="+mn-cs"/>
                        </a:rPr>
                        <a:t>Lurbinectedin:</a:t>
                      </a:r>
                      <a:r>
                        <a:rPr kumimoji="0" lang="en-US" sz="2000" b="0" i="1" u="none" strike="noStrike" kern="1200" cap="none" normalizeH="0" baseline="0">
                          <a:ln>
                            <a:noFill/>
                          </a:ln>
                          <a:solidFill>
                            <a:schemeClr val="bg2">
                              <a:lumMod val="10000"/>
                            </a:schemeClr>
                          </a:solidFill>
                          <a:effectLst/>
                          <a:latin typeface="Calibri" panose="020F0502020204030204" pitchFamily="34" charset="0"/>
                          <a:ea typeface="+mn-ea"/>
                          <a:cs typeface="+mn-cs"/>
                        </a:rPr>
                        <a:t> </a:t>
                      </a:r>
                      <a:r>
                        <a:rPr kumimoji="0" lang="pl-PL"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3.2 mg/m</a:t>
                      </a:r>
                      <a:r>
                        <a:rPr kumimoji="0" lang="pl-PL" sz="2000" b="0" i="0" u="none" strike="noStrike" kern="1200" cap="none" normalizeH="0" baseline="30000">
                          <a:ln>
                            <a:noFill/>
                          </a:ln>
                          <a:solidFill>
                            <a:schemeClr val="bg2">
                              <a:lumMod val="10000"/>
                            </a:schemeClr>
                          </a:solidFill>
                          <a:effectLst/>
                          <a:latin typeface="Calibri" panose="020F0502020204030204" pitchFamily="34" charset="0"/>
                          <a:ea typeface="+mn-ea"/>
                          <a:cs typeface="+mn-cs"/>
                        </a:rPr>
                        <a:t>2</a:t>
                      </a:r>
                      <a:r>
                        <a:rPr kumimoji="0" lang="pl-PL"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 Q3W IV</a:t>
                      </a: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 infusion over 60 min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bg1"/>
                          </a:solidFill>
                          <a:effectLst/>
                          <a:latin typeface="Calibri" panose="020F0502020204030204" pitchFamily="34" charset="0"/>
                        </a:rPr>
                        <a:t>Dosing Considerations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274418638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G-CSF prophylaxis to reduce the risk of febrile neutropenia during treatment in combination with atezolizumab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3049257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Consider premedication with corticosteroids and serotonin antagonists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51442888"/>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Advise patient to contact their HCP for any new comedication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98647352"/>
                  </a:ext>
                </a:extLst>
              </a:tr>
            </a:tbl>
          </a:graphicData>
        </a:graphic>
      </p:graphicFrame>
    </p:spTree>
    <p:extLst>
      <p:ext uri="{BB962C8B-B14F-4D97-AF65-F5344CB8AC3E}">
        <p14:creationId xmlns:p14="http://schemas.microsoft.com/office/powerpoint/2010/main" val="1689362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95A1E-3D32-FB41-B3D8-6367AF07D8CF}"/>
              </a:ext>
            </a:extLst>
          </p:cNvPr>
          <p:cNvSpPr>
            <a:spLocks noGrp="1"/>
          </p:cNvSpPr>
          <p:nvPr>
            <p:ph type="title"/>
          </p:nvPr>
        </p:nvSpPr>
        <p:spPr/>
        <p:txBody>
          <a:bodyPr/>
          <a:lstStyle/>
          <a:p>
            <a:r>
              <a:rPr lang="en-US"/>
              <a:t>Lurbinectedin Dosage Modifications for AEs</a:t>
            </a:r>
          </a:p>
        </p:txBody>
      </p:sp>
      <p:graphicFrame>
        <p:nvGraphicFramePr>
          <p:cNvPr id="5" name="Table 4">
            <a:extLst>
              <a:ext uri="{FF2B5EF4-FFF2-40B4-BE49-F238E27FC236}">
                <a16:creationId xmlns:a16="http://schemas.microsoft.com/office/drawing/2014/main" id="{A269E781-78FD-5B87-9A76-E94443DA519B}"/>
              </a:ext>
            </a:extLst>
          </p:cNvPr>
          <p:cNvGraphicFramePr>
            <a:graphicFrameLocks noGrp="1"/>
          </p:cNvGraphicFramePr>
          <p:nvPr>
            <p:extLst>
              <p:ext uri="{D42A27DB-BD31-4B8C-83A1-F6EECF244321}">
                <p14:modId xmlns:p14="http://schemas.microsoft.com/office/powerpoint/2010/main" val="1982529679"/>
              </p:ext>
            </p:extLst>
          </p:nvPr>
        </p:nvGraphicFramePr>
        <p:xfrm>
          <a:off x="717550" y="1361612"/>
          <a:ext cx="10788650" cy="4892040"/>
        </p:xfrm>
        <a:graphic>
          <a:graphicData uri="http://schemas.openxmlformats.org/drawingml/2006/table">
            <a:tbl>
              <a:tblPr firstRow="1" bandRow="1">
                <a:tableStyleId>{F5AB1C69-6EDB-4FF4-983F-18BD219EF322}</a:tableStyleId>
              </a:tblPr>
              <a:tblGrid>
                <a:gridCol w="2000018">
                  <a:extLst>
                    <a:ext uri="{9D8B030D-6E8A-4147-A177-3AD203B41FA5}">
                      <a16:colId xmlns:a16="http://schemas.microsoft.com/office/drawing/2014/main" val="457124990"/>
                    </a:ext>
                  </a:extLst>
                </a:gridCol>
                <a:gridCol w="4569928">
                  <a:extLst>
                    <a:ext uri="{9D8B030D-6E8A-4147-A177-3AD203B41FA5}">
                      <a16:colId xmlns:a16="http://schemas.microsoft.com/office/drawing/2014/main" val="603385729"/>
                    </a:ext>
                  </a:extLst>
                </a:gridCol>
                <a:gridCol w="4218704">
                  <a:extLst>
                    <a:ext uri="{9D8B030D-6E8A-4147-A177-3AD203B41FA5}">
                      <a16:colId xmlns:a16="http://schemas.microsoft.com/office/drawing/2014/main" val="2390950276"/>
                    </a:ext>
                  </a:extLst>
                </a:gridCol>
              </a:tblGrid>
              <a:tr h="151361">
                <a:tc>
                  <a:txBody>
                    <a:bodyPr/>
                    <a:lstStyle/>
                    <a:p>
                      <a:r>
                        <a:rPr lang="en-US" sz="1500"/>
                        <a:t>Adverse Reaction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500"/>
                        <a:t>Severity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500"/>
                        <a:t>Dosage Modification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720798291"/>
                  </a:ext>
                </a:extLst>
              </a:tr>
              <a:tr h="259476">
                <a:tc>
                  <a:txBody>
                    <a:bodyPr/>
                    <a:lstStyle/>
                    <a:p>
                      <a:r>
                        <a:rPr lang="en-US" sz="1500">
                          <a:solidFill>
                            <a:schemeClr val="bg1"/>
                          </a:solidFill>
                        </a:rPr>
                        <a:t>Neutropenia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a:solidFill>
                            <a:schemeClr val="bg1"/>
                          </a:solidFill>
                        </a:rPr>
                        <a:t>Grade 4 </a:t>
                      </a:r>
                      <a:r>
                        <a:rPr lang="en-US" sz="1500" i="1">
                          <a:solidFill>
                            <a:schemeClr val="bg1"/>
                          </a:solidFill>
                        </a:rPr>
                        <a:t>or</a:t>
                      </a:r>
                    </a:p>
                    <a:p>
                      <a:pPr algn="ctr"/>
                      <a:r>
                        <a:rPr lang="en-US" sz="1500">
                          <a:solidFill>
                            <a:schemeClr val="bg1"/>
                          </a:solidFill>
                        </a:rPr>
                        <a:t>Any-grade febrile neutropenia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500">
                          <a:solidFill>
                            <a:schemeClr val="bg1"/>
                          </a:solidFill>
                        </a:rPr>
                        <a:t>Withhold until grade ≤1 </a:t>
                      </a:r>
                    </a:p>
                    <a:p>
                      <a:pPr marL="285750" indent="-285750">
                        <a:buFont typeface="Wingdings" panose="05000000000000000000" pitchFamily="2" charset="2"/>
                        <a:buChar char="§"/>
                      </a:pPr>
                      <a:r>
                        <a:rPr lang="en-US" sz="1500">
                          <a:solidFill>
                            <a:schemeClr val="bg1"/>
                          </a:solidFill>
                        </a:rPr>
                        <a:t>Resume at reduced dose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1810959"/>
                  </a:ext>
                </a:extLst>
              </a:tr>
              <a:tr h="259476">
                <a:tc>
                  <a:txBody>
                    <a:bodyPr/>
                    <a:lstStyle/>
                    <a:p>
                      <a:r>
                        <a:rPr lang="en-US" sz="1500">
                          <a:solidFill>
                            <a:schemeClr val="bg1"/>
                          </a:solidFill>
                        </a:rPr>
                        <a:t>Thrombocytopenia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a:solidFill>
                            <a:schemeClr val="bg1"/>
                          </a:solidFill>
                        </a:rPr>
                        <a:t>Grade 3 with bleeding </a:t>
                      </a:r>
                      <a:r>
                        <a:rPr lang="en-US" sz="1500" i="1">
                          <a:solidFill>
                            <a:schemeClr val="bg1"/>
                          </a:solidFill>
                        </a:rPr>
                        <a:t>or</a:t>
                      </a:r>
                    </a:p>
                    <a:p>
                      <a:pPr algn="ctr"/>
                      <a:r>
                        <a:rPr lang="en-US" sz="1500">
                          <a:solidFill>
                            <a:schemeClr val="bg1"/>
                          </a:solidFill>
                        </a:rPr>
                        <a:t>Grade 4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500">
                          <a:solidFill>
                            <a:schemeClr val="bg1"/>
                          </a:solidFill>
                        </a:rPr>
                        <a:t>Withhold until platelet ≥100,000/mm</a:t>
                      </a:r>
                      <a:r>
                        <a:rPr lang="en-US" sz="1500" baseline="30000">
                          <a:solidFill>
                            <a:schemeClr val="bg1"/>
                          </a:solidFill>
                        </a:rPr>
                        <a:t>3</a:t>
                      </a:r>
                      <a:r>
                        <a:rPr lang="en-US" sz="1500">
                          <a:solidFill>
                            <a:schemeClr val="bg1"/>
                          </a:solidFill>
                        </a:rPr>
                        <a:t> </a:t>
                      </a:r>
                    </a:p>
                    <a:p>
                      <a:pPr marL="285750" indent="-285750">
                        <a:buFont typeface="Wingdings" panose="05000000000000000000" pitchFamily="2" charset="2"/>
                        <a:buChar char="§"/>
                      </a:pPr>
                      <a:r>
                        <a:rPr lang="en-US" sz="1500">
                          <a:solidFill>
                            <a:schemeClr val="bg1"/>
                          </a:solidFill>
                        </a:rPr>
                        <a:t>Resume at reduced dose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89237874"/>
                  </a:ext>
                </a:extLst>
              </a:tr>
              <a:tr h="583821">
                <a:tc>
                  <a:txBody>
                    <a:bodyPr/>
                    <a:lstStyle/>
                    <a:p>
                      <a:r>
                        <a:rPr lang="en-US" sz="1500">
                          <a:solidFill>
                            <a:schemeClr val="bg1"/>
                          </a:solidFill>
                        </a:rPr>
                        <a:t>Hepatotoxicity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a:solidFill>
                            <a:schemeClr val="bg1"/>
                          </a:solidFill>
                        </a:rPr>
                        <a:t>Grade 2</a:t>
                      </a:r>
                    </a:p>
                    <a:p>
                      <a:pPr algn="ctr"/>
                      <a:endParaRPr lang="en-US" sz="1500">
                        <a:solidFill>
                          <a:schemeClr val="bg1"/>
                        </a:solidFill>
                      </a:endParaRPr>
                    </a:p>
                    <a:p>
                      <a:pPr algn="ctr"/>
                      <a:endParaRPr lang="en-US" sz="1500">
                        <a:solidFill>
                          <a:schemeClr val="bg1"/>
                        </a:solidFill>
                      </a:endParaRPr>
                    </a:p>
                    <a:p>
                      <a:pPr algn="ctr"/>
                      <a:r>
                        <a:rPr lang="en-US" sz="1500">
                          <a:solidFill>
                            <a:schemeClr val="bg1"/>
                          </a:solidFill>
                        </a:rPr>
                        <a:t>Grade ≥3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500">
                          <a:solidFill>
                            <a:schemeClr val="bg1"/>
                          </a:solidFill>
                        </a:rPr>
                        <a:t>Withhold until grade ≤1 </a:t>
                      </a:r>
                    </a:p>
                    <a:p>
                      <a:pPr marL="285750" indent="-285750">
                        <a:buFont typeface="Wingdings" panose="05000000000000000000" pitchFamily="2" charset="2"/>
                        <a:buChar char="§"/>
                      </a:pPr>
                      <a:r>
                        <a:rPr lang="en-US" sz="1500">
                          <a:solidFill>
                            <a:schemeClr val="bg1"/>
                          </a:solidFill>
                        </a:rPr>
                        <a:t>Resume at same dose </a:t>
                      </a:r>
                    </a:p>
                    <a:p>
                      <a:pPr marL="285750" indent="-285750">
                        <a:buFont typeface="Wingdings" panose="05000000000000000000" pitchFamily="2" charset="2"/>
                        <a:buChar char="§"/>
                      </a:pPr>
                      <a:endParaRPr lang="en-US" sz="1500">
                        <a:solidFill>
                          <a:schemeClr val="bg1"/>
                        </a:solidFill>
                      </a:endParaRPr>
                    </a:p>
                    <a:p>
                      <a:pPr marL="285750" indent="-285750">
                        <a:buFont typeface="Wingdings" panose="05000000000000000000" pitchFamily="2" charset="2"/>
                        <a:buChar char="§"/>
                      </a:pPr>
                      <a:r>
                        <a:rPr lang="en-US" sz="1500">
                          <a:solidFill>
                            <a:schemeClr val="bg1"/>
                          </a:solidFill>
                        </a:rPr>
                        <a:t>Withhold until grade ≤1 </a:t>
                      </a:r>
                    </a:p>
                    <a:p>
                      <a:pPr marL="285750" indent="-285750">
                        <a:buFont typeface="Wingdings" panose="05000000000000000000" pitchFamily="2" charset="2"/>
                        <a:buChar char="§"/>
                      </a:pPr>
                      <a:r>
                        <a:rPr lang="en-US" sz="1500">
                          <a:solidFill>
                            <a:schemeClr val="bg1"/>
                          </a:solidFill>
                        </a:rPr>
                        <a:t>Resume at reduced dose or discontinue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60532276"/>
                  </a:ext>
                </a:extLst>
              </a:tr>
              <a:tr h="475706">
                <a:tc>
                  <a:txBody>
                    <a:bodyPr/>
                    <a:lstStyle/>
                    <a:p>
                      <a:r>
                        <a:rPr lang="en-US" sz="1500">
                          <a:solidFill>
                            <a:schemeClr val="bg1"/>
                          </a:solidFill>
                        </a:rPr>
                        <a:t>Rhabdomyolysis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a:solidFill>
                            <a:schemeClr val="bg1"/>
                          </a:solidFill>
                        </a:rPr>
                        <a:t>Grade 2</a:t>
                      </a:r>
                    </a:p>
                    <a:p>
                      <a:pPr algn="ctr"/>
                      <a:endParaRPr lang="en-US" sz="150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50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a:solidFill>
                            <a:schemeClr val="bg1"/>
                          </a:solidFill>
                        </a:rPr>
                        <a:t>Grade ≥3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500">
                          <a:solidFill>
                            <a:schemeClr val="bg1"/>
                          </a:solidFill>
                        </a:rPr>
                        <a:t>Withhold until grade ≤1 </a:t>
                      </a:r>
                    </a:p>
                    <a:p>
                      <a:pPr marL="285750" indent="-285750">
                        <a:buFont typeface="Wingdings" panose="05000000000000000000" pitchFamily="2" charset="2"/>
                        <a:buChar char="§"/>
                      </a:pPr>
                      <a:r>
                        <a:rPr lang="en-US" sz="1500">
                          <a:solidFill>
                            <a:schemeClr val="bg1"/>
                          </a:solidFill>
                        </a:rPr>
                        <a:t>Resume at same dose </a:t>
                      </a:r>
                    </a:p>
                    <a:p>
                      <a:pPr marL="285750" indent="-285750">
                        <a:buFont typeface="Wingdings" panose="05000000000000000000" pitchFamily="2" charset="2"/>
                        <a:buChar char="§"/>
                      </a:pPr>
                      <a:endParaRPr lang="en-US" sz="1500">
                        <a:solidFill>
                          <a:schemeClr val="bg1"/>
                        </a:solidFill>
                      </a:endParaRPr>
                    </a:p>
                    <a:p>
                      <a:pPr marL="285750" indent="-285750">
                        <a:buFont typeface="Wingdings" panose="05000000000000000000" pitchFamily="2" charset="2"/>
                        <a:buChar char="§"/>
                      </a:pPr>
                      <a:r>
                        <a:rPr lang="en-US" sz="1500">
                          <a:solidFill>
                            <a:schemeClr val="bg1"/>
                          </a:solidFill>
                        </a:rPr>
                        <a:t>Discontinue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06814021"/>
                  </a:ext>
                </a:extLst>
              </a:tr>
              <a:tr h="583821">
                <a:tc>
                  <a:txBody>
                    <a:bodyPr/>
                    <a:lstStyle/>
                    <a:p>
                      <a:r>
                        <a:rPr lang="en-US" sz="1500">
                          <a:solidFill>
                            <a:schemeClr val="bg1"/>
                          </a:solidFill>
                        </a:rPr>
                        <a:t>Other adverse reactions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a:solidFill>
                            <a:schemeClr val="bg1"/>
                          </a:solidFill>
                        </a:rPr>
                        <a:t>Grade 2</a:t>
                      </a:r>
                    </a:p>
                    <a:p>
                      <a:pPr algn="ctr"/>
                      <a:endParaRPr lang="en-US" sz="1500">
                        <a:solidFill>
                          <a:schemeClr val="bg1"/>
                        </a:solidFill>
                      </a:endParaRPr>
                    </a:p>
                    <a:p>
                      <a:pPr algn="ctr"/>
                      <a:endParaRPr lang="en-US" sz="150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a:solidFill>
                            <a:schemeClr val="bg1"/>
                          </a:solidFill>
                        </a:rPr>
                        <a:t>Grade ≥3 </a:t>
                      </a:r>
                    </a:p>
                    <a:p>
                      <a:pPr algn="ctr"/>
                      <a:endParaRPr lang="en-US" sz="15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500">
                          <a:solidFill>
                            <a:schemeClr val="bg1"/>
                          </a:solidFill>
                        </a:rPr>
                        <a:t>Withhold until grade ≤1 </a:t>
                      </a:r>
                    </a:p>
                    <a:p>
                      <a:pPr marL="285750" indent="-285750">
                        <a:buFont typeface="Wingdings" panose="05000000000000000000" pitchFamily="2" charset="2"/>
                        <a:buChar char="§"/>
                      </a:pPr>
                      <a:r>
                        <a:rPr lang="en-US" sz="1500">
                          <a:solidFill>
                            <a:schemeClr val="bg1"/>
                          </a:solidFill>
                        </a:rPr>
                        <a:t>Resume at same dose </a:t>
                      </a:r>
                    </a:p>
                    <a:p>
                      <a:pPr marL="285750" indent="-285750">
                        <a:buFont typeface="Wingdings" panose="05000000000000000000" pitchFamily="2" charset="2"/>
                        <a:buChar char="§"/>
                      </a:pPr>
                      <a:endParaRPr lang="en-US" sz="1500">
                        <a:solidFill>
                          <a:schemeClr val="bg1"/>
                        </a:solidFill>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500">
                          <a:solidFill>
                            <a:schemeClr val="bg1"/>
                          </a:solidFill>
                        </a:rPr>
                        <a:t>Withhold until grade ≤1 </a:t>
                      </a:r>
                    </a:p>
                    <a:p>
                      <a:pPr marL="285750" indent="-285750">
                        <a:buFont typeface="Wingdings" panose="05000000000000000000" pitchFamily="2" charset="2"/>
                        <a:buChar char="§"/>
                      </a:pPr>
                      <a:r>
                        <a:rPr lang="en-US" sz="1500">
                          <a:solidFill>
                            <a:schemeClr val="bg1"/>
                          </a:solidFill>
                        </a:rPr>
                        <a:t>Resume at reduced dose or discontinue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58467111"/>
                  </a:ext>
                </a:extLst>
              </a:tr>
            </a:tbl>
          </a:graphicData>
        </a:graphic>
      </p:graphicFrame>
      <p:sp>
        <p:nvSpPr>
          <p:cNvPr id="4" name="Text Box 15">
            <a:extLst>
              <a:ext uri="{FF2B5EF4-FFF2-40B4-BE49-F238E27FC236}">
                <a16:creationId xmlns:a16="http://schemas.microsoft.com/office/drawing/2014/main" id="{B6270700-C87D-FAEE-0A78-D1FAE2F95108}"/>
              </a:ext>
            </a:extLst>
          </p:cNvPr>
          <p:cNvSpPr txBox="1">
            <a:spLocks noChangeArrowheads="1"/>
          </p:cNvSpPr>
          <p:nvPr/>
        </p:nvSpPr>
        <p:spPr bwMode="auto">
          <a:xfrm>
            <a:off x="433532" y="6377040"/>
            <a:ext cx="768918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Lurbinectedin PI. </a:t>
            </a:r>
            <a:endParaRPr lang="pt-BR" altLang="en-US" sz="1200" b="0" spc="-1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333814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2A311-D278-4157-AAFD-308C90071DA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71B92BD-E0C9-C1D1-C179-4189A70824F6}"/>
              </a:ext>
            </a:extLst>
          </p:cNvPr>
          <p:cNvSpPr>
            <a:spLocks noGrp="1"/>
          </p:cNvSpPr>
          <p:nvPr>
            <p:ph type="title"/>
          </p:nvPr>
        </p:nvSpPr>
        <p:spPr/>
        <p:txBody>
          <a:bodyPr/>
          <a:lstStyle/>
          <a:p>
            <a:r>
              <a:rPr lang="en-US"/>
              <a:t>Practical Considerations on </a:t>
            </a:r>
            <a:br>
              <a:rPr lang="en-US"/>
            </a:br>
            <a:r>
              <a:rPr lang="en-US"/>
              <a:t>Dosing </a:t>
            </a:r>
            <a:r>
              <a:rPr lang="en-US">
                <a:solidFill>
                  <a:schemeClr val="accent3"/>
                </a:solidFill>
              </a:rPr>
              <a:t>Atezolizumab</a:t>
            </a:r>
          </a:p>
        </p:txBody>
      </p:sp>
      <p:sp>
        <p:nvSpPr>
          <p:cNvPr id="8" name="Content Placeholder 7">
            <a:extLst>
              <a:ext uri="{FF2B5EF4-FFF2-40B4-BE49-F238E27FC236}">
                <a16:creationId xmlns:a16="http://schemas.microsoft.com/office/drawing/2014/main" id="{7E8DF21F-5D65-E488-F139-A2BC2BB600AC}"/>
              </a:ext>
            </a:extLst>
          </p:cNvPr>
          <p:cNvSpPr>
            <a:spLocks noGrp="1"/>
          </p:cNvSpPr>
          <p:nvPr>
            <p:ph sz="half" idx="1"/>
          </p:nvPr>
        </p:nvSpPr>
        <p:spPr>
          <a:xfrm>
            <a:off x="601820" y="1510730"/>
            <a:ext cx="5205255" cy="4678738"/>
          </a:xfrm>
        </p:spPr>
        <p:txBody>
          <a:bodyPr/>
          <a:lstStyle/>
          <a:p>
            <a:pPr>
              <a:spcAft>
                <a:spcPts val="500"/>
              </a:spcAft>
            </a:pPr>
            <a:r>
              <a:rPr lang="en-US" sz="2200"/>
              <a:t>In 2019, FDA approved atezolizumab + carboplatin and etoposide for 1L treatment of adults with ES-SCLC.</a:t>
            </a:r>
            <a:r>
              <a:rPr lang="en-US" sz="2200" baseline="30000"/>
              <a:t>1</a:t>
            </a:r>
            <a:endParaRPr lang="en-US" sz="2200"/>
          </a:p>
          <a:p>
            <a:pPr>
              <a:spcAft>
                <a:spcPts val="500"/>
              </a:spcAft>
            </a:pPr>
            <a:r>
              <a:rPr lang="en-US" sz="2200"/>
              <a:t>3 different dosing schedules approved:</a:t>
            </a:r>
            <a:r>
              <a:rPr lang="en-US" sz="2200" baseline="30000"/>
              <a:t>1</a:t>
            </a:r>
            <a:endParaRPr lang="en-US" sz="2200"/>
          </a:p>
          <a:p>
            <a:pPr lvl="1">
              <a:spcAft>
                <a:spcPts val="500"/>
              </a:spcAft>
            </a:pPr>
            <a:r>
              <a:rPr lang="pl-PL" sz="2200"/>
              <a:t>840 mg Q2W</a:t>
            </a:r>
            <a:endParaRPr lang="en-US" sz="2200"/>
          </a:p>
          <a:p>
            <a:pPr lvl="1">
              <a:spcAft>
                <a:spcPts val="500"/>
              </a:spcAft>
            </a:pPr>
            <a:r>
              <a:rPr lang="pl-PL" sz="2200"/>
              <a:t>1200 mg Q3W</a:t>
            </a:r>
            <a:endParaRPr lang="en-US" sz="2200"/>
          </a:p>
          <a:p>
            <a:pPr lvl="1">
              <a:spcAft>
                <a:spcPts val="500"/>
              </a:spcAft>
            </a:pPr>
            <a:r>
              <a:rPr lang="pl-PL" sz="2200"/>
              <a:t>1680 mg Q4W</a:t>
            </a:r>
            <a:endParaRPr lang="en-US" sz="2200"/>
          </a:p>
          <a:p>
            <a:pPr>
              <a:spcAft>
                <a:spcPts val="500"/>
              </a:spcAft>
            </a:pPr>
            <a:r>
              <a:rPr lang="en-US" sz="2200"/>
              <a:t>Only atezolizumab 1200 mg Q3W studied in IMpower133</a:t>
            </a:r>
            <a:r>
              <a:rPr lang="en-US" sz="2200" baseline="30000"/>
              <a:t>2</a:t>
            </a:r>
            <a:endParaRPr lang="en-US" sz="2200"/>
          </a:p>
          <a:p>
            <a:pPr lvl="1">
              <a:spcAft>
                <a:spcPts val="500"/>
              </a:spcAft>
            </a:pPr>
            <a:r>
              <a:rPr lang="en-US" sz="2200"/>
              <a:t>Category 1 recommendation.</a:t>
            </a:r>
            <a:r>
              <a:rPr lang="en-US" sz="2200" baseline="30000"/>
              <a:t>1</a:t>
            </a:r>
            <a:endParaRPr lang="en-US" sz="2200"/>
          </a:p>
          <a:p>
            <a:pPr lvl="1">
              <a:spcAft>
                <a:spcPts val="500"/>
              </a:spcAft>
            </a:pPr>
            <a:endParaRPr lang="en-US" sz="2200" b="1"/>
          </a:p>
        </p:txBody>
      </p:sp>
      <p:graphicFrame>
        <p:nvGraphicFramePr>
          <p:cNvPr id="14" name="Group 3">
            <a:extLst>
              <a:ext uri="{FF2B5EF4-FFF2-40B4-BE49-F238E27FC236}">
                <a16:creationId xmlns:a16="http://schemas.microsoft.com/office/drawing/2014/main" id="{AEC1D72F-24E6-0842-03E9-06749B748B5D}"/>
              </a:ext>
            </a:extLst>
          </p:cNvPr>
          <p:cNvGraphicFramePr>
            <a:graphicFrameLocks/>
          </p:cNvGraphicFramePr>
          <p:nvPr>
            <p:extLst>
              <p:ext uri="{D42A27DB-BD31-4B8C-83A1-F6EECF244321}">
                <p14:modId xmlns:p14="http://schemas.microsoft.com/office/powerpoint/2010/main" val="791694966"/>
              </p:ext>
            </p:extLst>
          </p:nvPr>
        </p:nvGraphicFramePr>
        <p:xfrm>
          <a:off x="6384926" y="222052"/>
          <a:ext cx="5349874" cy="5791360"/>
        </p:xfrm>
        <a:graphic>
          <a:graphicData uri="http://schemas.openxmlformats.org/drawingml/2006/table">
            <a:tbl>
              <a:tblPr/>
              <a:tblGrid>
                <a:gridCol w="5349874">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Atezolizumab Dosing</a:t>
                      </a:r>
                      <a:r>
                        <a:rPr kumimoji="0" lang="en-GB" sz="1600" b="1" i="0" u="none" strike="noStrike" cap="none" normalizeH="0" baseline="30000">
                          <a:ln>
                            <a:noFill/>
                          </a:ln>
                          <a:solidFill>
                            <a:schemeClr val="tx1"/>
                          </a:solidFill>
                          <a:effectLst/>
                          <a:latin typeface="Calibri" panose="020F0502020204030204" pitchFamily="34" charset="0"/>
                        </a:rPr>
                        <a:t>1</a:t>
                      </a:r>
                      <a:endParaRPr kumimoji="0" lang="en-GB"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Dosing schedule in IMpower133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a:ln>
                            <a:noFill/>
                          </a:ln>
                          <a:solidFill>
                            <a:schemeClr val="bg2">
                              <a:lumMod val="10000"/>
                            </a:schemeClr>
                          </a:solidFill>
                          <a:effectLst/>
                          <a:latin typeface="Calibri" panose="020F0502020204030204" pitchFamily="34" charset="0"/>
                          <a:ea typeface="+mn-ea"/>
                          <a:cs typeface="+mn-cs"/>
                        </a:rPr>
                        <a:t>Induction: </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4 x 21-day cycles of atezolizumab + carboplatin/etoposide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1" i="0" u="none" strike="noStrike" kern="1200" cap="none" normalizeH="0" baseline="0">
                          <a:ln>
                            <a:noFill/>
                          </a:ln>
                          <a:solidFill>
                            <a:schemeClr val="bg2">
                              <a:lumMod val="10000"/>
                            </a:schemeClr>
                          </a:solidFill>
                          <a:effectLst/>
                          <a:latin typeface="Calibri" panose="020F0502020204030204" pitchFamily="34" charset="0"/>
                          <a:ea typeface="+mn-ea"/>
                          <a:cs typeface="+mn-cs"/>
                        </a:rPr>
                        <a:t>Atezolizumab </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1200 mg IV over 60 min (first infusion only)* on Day 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1" i="0" u="none" strike="noStrike" kern="1200" cap="none" normalizeH="0" baseline="0">
                          <a:ln>
                            <a:noFill/>
                          </a:ln>
                          <a:solidFill>
                            <a:schemeClr val="bg2">
                              <a:lumMod val="10000"/>
                            </a:schemeClr>
                          </a:solidFill>
                          <a:effectLst/>
                          <a:latin typeface="Calibri" panose="020F0502020204030204" pitchFamily="34" charset="0"/>
                          <a:ea typeface="+mn-ea"/>
                          <a:cs typeface="+mn-cs"/>
                        </a:rPr>
                        <a:t>Carboplatin </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at target AUC of 5 mg/mL/min (Calvert formula dosing) by IV over 30-60 min on Day 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1" i="0" u="none" strike="noStrike" kern="1200" cap="none" normalizeH="0" baseline="0">
                          <a:ln>
                            <a:noFill/>
                          </a:ln>
                          <a:solidFill>
                            <a:schemeClr val="bg2">
                              <a:lumMod val="10000"/>
                            </a:schemeClr>
                          </a:solidFill>
                          <a:effectLst/>
                          <a:latin typeface="Calibri" panose="020F0502020204030204" pitchFamily="34" charset="0"/>
                          <a:ea typeface="+mn-ea"/>
                          <a:cs typeface="+mn-cs"/>
                        </a:rPr>
                        <a:t>Etoposide </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at 100 mg/m</a:t>
                      </a:r>
                      <a:r>
                        <a:rPr kumimoji="0" lang="en-US" sz="1600" b="0" i="0" u="none" strike="noStrike" kern="1200" cap="none" normalizeH="0" baseline="30000">
                          <a:ln>
                            <a:noFill/>
                          </a:ln>
                          <a:solidFill>
                            <a:schemeClr val="bg2">
                              <a:lumMod val="10000"/>
                            </a:schemeClr>
                          </a:solidFill>
                          <a:effectLst/>
                          <a:latin typeface="Calibri" panose="020F0502020204030204" pitchFamily="34" charset="0"/>
                          <a:ea typeface="+mn-ea"/>
                          <a:cs typeface="+mn-cs"/>
                        </a:rPr>
                        <a:t>2</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 IV over 60 min on Days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a:ln>
                            <a:noFill/>
                          </a:ln>
                          <a:solidFill>
                            <a:schemeClr val="bg2">
                              <a:lumMod val="10000"/>
                            </a:schemeClr>
                          </a:solidFill>
                          <a:effectLst/>
                          <a:latin typeface="Calibri" panose="020F0502020204030204" pitchFamily="34" charset="0"/>
                          <a:ea typeface="+mn-ea"/>
                          <a:cs typeface="+mn-cs"/>
                        </a:rPr>
                        <a:t>Maintenance: </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atezolizumab 1200 mg IV on Day 1 of 21-day cycles until unacceptable toxicity or 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229539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Dosing Considerations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274418638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Dose atezolizumab→ carboplatin → etoposide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3049257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Administer antiemetics for carboplatin and standard premedication for etoposide per local guidelines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51442888"/>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Minimize premedication with corticosteroids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75688638"/>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May premedicate with antihistamines if patient experienced an IRR during any prior infusion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89488826"/>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Carboplatin/etoposide infusion times can be adapted per local guidelines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5911405"/>
                  </a:ext>
                </a:extLst>
              </a:tr>
            </a:tbl>
          </a:graphicData>
        </a:graphic>
      </p:graphicFrame>
      <p:sp>
        <p:nvSpPr>
          <p:cNvPr id="15" name="Text Box 30">
            <a:extLst>
              <a:ext uri="{FF2B5EF4-FFF2-40B4-BE49-F238E27FC236}">
                <a16:creationId xmlns:a16="http://schemas.microsoft.com/office/drawing/2014/main" id="{00D1A6B4-B99D-402E-20B8-DA56D70BCB09}"/>
              </a:ext>
            </a:extLst>
          </p:cNvPr>
          <p:cNvSpPr txBox="1">
            <a:spLocks noChangeArrowheads="1"/>
          </p:cNvSpPr>
          <p:nvPr/>
        </p:nvSpPr>
        <p:spPr bwMode="auto">
          <a:xfrm>
            <a:off x="6384926" y="5956503"/>
            <a:ext cx="5411788"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a:solidFill>
                  <a:schemeClr val="bg1"/>
                </a:solidFill>
                <a:latin typeface="Calibri" panose="020F0502020204030204" pitchFamily="34" charset="0"/>
              </a:rPr>
              <a:t>* If first infusion tolerated well, shorten to 30 mins for subsequent infusions.</a:t>
            </a:r>
          </a:p>
        </p:txBody>
      </p:sp>
      <p:sp>
        <p:nvSpPr>
          <p:cNvPr id="16" name="Text Box 15">
            <a:extLst>
              <a:ext uri="{FF2B5EF4-FFF2-40B4-BE49-F238E27FC236}">
                <a16:creationId xmlns:a16="http://schemas.microsoft.com/office/drawing/2014/main" id="{022D1B41-85CE-AFEC-3174-6638F795FD11}"/>
              </a:ext>
            </a:extLst>
          </p:cNvPr>
          <p:cNvSpPr txBox="1">
            <a:spLocks noChangeArrowheads="1"/>
          </p:cNvSpPr>
          <p:nvPr/>
        </p:nvSpPr>
        <p:spPr bwMode="auto">
          <a:xfrm>
            <a:off x="443924" y="6204249"/>
            <a:ext cx="594100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rPr>
              <a:t>1. Atezolizumab Pl. 2. J Clin. 2021;39(1):86-91. 3. NCCN. Clinical practice guidelines in oncology. Small cell lung cancer. v.3.2021. nccn.org.</a:t>
            </a:r>
            <a:endParaRPr lang="en-US" altLang="en-US" sz="1200" b="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25369715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C5419C3-3D4B-42D2-A9B9-21C129642574}"/>
              </a:ext>
            </a:extLst>
          </p:cNvPr>
          <p:cNvSpPr>
            <a:spLocks noGrp="1"/>
          </p:cNvSpPr>
          <p:nvPr>
            <p:ph type="title"/>
          </p:nvPr>
        </p:nvSpPr>
        <p:spPr/>
        <p:txBody>
          <a:bodyPr/>
          <a:lstStyle/>
          <a:p>
            <a:r>
              <a:rPr lang="en-US"/>
              <a:t>Practical Considerations on </a:t>
            </a:r>
            <a:br>
              <a:rPr lang="en-US"/>
            </a:br>
            <a:r>
              <a:rPr lang="en-US"/>
              <a:t>Dosing </a:t>
            </a:r>
            <a:r>
              <a:rPr lang="en-US">
                <a:solidFill>
                  <a:schemeClr val="accent3"/>
                </a:solidFill>
              </a:rPr>
              <a:t>Durvalumab</a:t>
            </a:r>
          </a:p>
        </p:txBody>
      </p:sp>
      <p:sp>
        <p:nvSpPr>
          <p:cNvPr id="8" name="Content Placeholder 7">
            <a:extLst>
              <a:ext uri="{FF2B5EF4-FFF2-40B4-BE49-F238E27FC236}">
                <a16:creationId xmlns:a16="http://schemas.microsoft.com/office/drawing/2014/main" id="{90946B8F-BEB7-4BFE-B921-726134381718}"/>
              </a:ext>
            </a:extLst>
          </p:cNvPr>
          <p:cNvSpPr>
            <a:spLocks noGrp="1"/>
          </p:cNvSpPr>
          <p:nvPr>
            <p:ph sz="half" idx="1"/>
          </p:nvPr>
        </p:nvSpPr>
        <p:spPr>
          <a:xfrm>
            <a:off x="601820" y="1510730"/>
            <a:ext cx="5205255" cy="4678738"/>
          </a:xfrm>
        </p:spPr>
        <p:txBody>
          <a:bodyPr/>
          <a:lstStyle/>
          <a:p>
            <a:pPr>
              <a:spcAft>
                <a:spcPts val="500"/>
              </a:spcAft>
            </a:pPr>
            <a:r>
              <a:rPr lang="en-US" sz="2400"/>
              <a:t>In 2020, FDA approved durvalumab + etoposide and either carboplatin or cisplatin for 1L treatment of adults with ES-SCLC</a:t>
            </a:r>
            <a:r>
              <a:rPr lang="en-US" sz="2400" baseline="30000"/>
              <a:t>1</a:t>
            </a:r>
            <a:r>
              <a:rPr lang="en-US" sz="2400"/>
              <a:t> </a:t>
            </a:r>
          </a:p>
          <a:p>
            <a:pPr>
              <a:spcAft>
                <a:spcPts val="500"/>
              </a:spcAft>
            </a:pPr>
            <a:r>
              <a:rPr lang="en-US" sz="2400"/>
              <a:t>Approved dosing schedules for durvalumab</a:t>
            </a:r>
            <a:r>
              <a:rPr lang="en-US" sz="2400" baseline="30000"/>
              <a:t>1</a:t>
            </a:r>
            <a:r>
              <a:rPr lang="en-US" sz="2400"/>
              <a:t>:</a:t>
            </a:r>
          </a:p>
          <a:p>
            <a:pPr lvl="1">
              <a:spcAft>
                <a:spcPts val="500"/>
              </a:spcAft>
            </a:pPr>
            <a:r>
              <a:rPr lang="en-US" sz="2200" b="1"/>
              <a:t>Weight ≥30 kg: </a:t>
            </a:r>
            <a:r>
              <a:rPr lang="en-US" sz="2200"/>
              <a:t>1500 mg Q3W + CT </a:t>
            </a:r>
            <a:br>
              <a:rPr lang="en-US" sz="2200"/>
            </a:br>
            <a:r>
              <a:rPr lang="en-US" sz="2200"/>
              <a:t>x 4 cycles then 1500 mg Q4W as single agent</a:t>
            </a:r>
          </a:p>
          <a:p>
            <a:pPr lvl="1">
              <a:spcAft>
                <a:spcPts val="500"/>
              </a:spcAft>
            </a:pPr>
            <a:r>
              <a:rPr lang="en-US" sz="2200" b="1"/>
              <a:t>Weight &lt;30 kg: </a:t>
            </a:r>
            <a:r>
              <a:rPr lang="en-US" sz="2200"/>
              <a:t>20 mg/kg Q3W + CT </a:t>
            </a:r>
            <a:br>
              <a:rPr lang="en-US" sz="2200"/>
            </a:br>
            <a:r>
              <a:rPr lang="en-US" sz="2200"/>
              <a:t>x 4 cycles then 10 mg/kg Q2W as single agent</a:t>
            </a:r>
          </a:p>
        </p:txBody>
      </p:sp>
      <p:graphicFrame>
        <p:nvGraphicFramePr>
          <p:cNvPr id="14" name="Group 3">
            <a:extLst>
              <a:ext uri="{FF2B5EF4-FFF2-40B4-BE49-F238E27FC236}">
                <a16:creationId xmlns:a16="http://schemas.microsoft.com/office/drawing/2014/main" id="{3302F892-F1D2-4710-A720-F2D2B22E7232}"/>
              </a:ext>
            </a:extLst>
          </p:cNvPr>
          <p:cNvGraphicFramePr>
            <a:graphicFrameLocks/>
          </p:cNvGraphicFramePr>
          <p:nvPr>
            <p:extLst>
              <p:ext uri="{D42A27DB-BD31-4B8C-83A1-F6EECF244321}">
                <p14:modId xmlns:p14="http://schemas.microsoft.com/office/powerpoint/2010/main" val="1555705491"/>
              </p:ext>
            </p:extLst>
          </p:nvPr>
        </p:nvGraphicFramePr>
        <p:xfrm>
          <a:off x="6384926" y="459796"/>
          <a:ext cx="5349874" cy="5303632"/>
        </p:xfrm>
        <a:graphic>
          <a:graphicData uri="http://schemas.openxmlformats.org/drawingml/2006/table">
            <a:tbl>
              <a:tblPr/>
              <a:tblGrid>
                <a:gridCol w="5349874">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Durvalumab Dosing</a:t>
                      </a:r>
                      <a:r>
                        <a:rPr kumimoji="0" lang="en-GB" sz="1800" b="1" i="0" u="none" strike="noStrike" cap="none" normalizeH="0" baseline="30000">
                          <a:ln>
                            <a:noFill/>
                          </a:ln>
                          <a:solidFill>
                            <a:schemeClr val="tx1"/>
                          </a:solidFill>
                          <a:effectLst/>
                          <a:latin typeface="Calibri" panose="020F0502020204030204" pitchFamily="34" charset="0"/>
                        </a:rPr>
                        <a:t>2</a:t>
                      </a:r>
                      <a:endParaRPr kumimoji="0" lang="en-GB" sz="18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Dosing Schedule in CASPIAN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Induction: </a:t>
                      </a: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4 x 21-day cycles of durvalumab + platinum/etoposide*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1" i="1" u="none" strike="noStrike" kern="1200" cap="none" normalizeH="0" baseline="0">
                          <a:ln>
                            <a:noFill/>
                          </a:ln>
                          <a:solidFill>
                            <a:schemeClr val="bg2">
                              <a:lumMod val="10000"/>
                            </a:schemeClr>
                          </a:solidFill>
                          <a:effectLst/>
                          <a:latin typeface="Calibri" panose="020F0502020204030204" pitchFamily="34" charset="0"/>
                          <a:ea typeface="+mn-ea"/>
                          <a:cs typeface="+mn-cs"/>
                        </a:rPr>
                        <a:t>Durvalumab</a:t>
                      </a:r>
                      <a:r>
                        <a:rPr kumimoji="0" lang="en-US" sz="1800" b="0" i="1" u="none" strike="noStrike" kern="1200" cap="none" normalizeH="0" baseline="0">
                          <a:ln>
                            <a:noFill/>
                          </a:ln>
                          <a:solidFill>
                            <a:schemeClr val="bg2">
                              <a:lumMod val="10000"/>
                            </a:schemeClr>
                          </a:solidFill>
                          <a:effectLst/>
                          <a:latin typeface="Calibri" panose="020F0502020204030204" pitchFamily="34" charset="0"/>
                          <a:ea typeface="+mn-ea"/>
                          <a:cs typeface="+mn-cs"/>
                        </a:rPr>
                        <a:t> </a:t>
                      </a: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1500 mg IV over 60 min</a:t>
                      </a:r>
                      <a:r>
                        <a:rPr kumimoji="0" lang="en-US" sz="1800" b="0" i="0" u="none" strike="noStrike" kern="1200" cap="none" normalizeH="0" baseline="30000">
                          <a:ln>
                            <a:noFill/>
                          </a:ln>
                          <a:solidFill>
                            <a:schemeClr val="bg2">
                              <a:lumMod val="10000"/>
                            </a:schemeClr>
                          </a:solidFill>
                          <a:effectLst/>
                          <a:latin typeface="Calibri" panose="020F0502020204030204" pitchFamily="34" charset="0"/>
                          <a:ea typeface="+mn-ea"/>
                          <a:cs typeface="+mn-cs"/>
                        </a:rPr>
                        <a:t>†</a:t>
                      </a: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 on Day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1" i="1" u="none" strike="noStrike" kern="1200" cap="none" normalizeH="0" baseline="0">
                          <a:ln>
                            <a:noFill/>
                          </a:ln>
                          <a:solidFill>
                            <a:schemeClr val="bg2">
                              <a:lumMod val="10000"/>
                            </a:schemeClr>
                          </a:solidFill>
                          <a:effectLst/>
                          <a:latin typeface="Calibri" panose="020F0502020204030204" pitchFamily="34" charset="0"/>
                          <a:ea typeface="+mn-ea"/>
                          <a:cs typeface="+mn-cs"/>
                        </a:rPr>
                        <a:t>Platinum:</a:t>
                      </a:r>
                    </a:p>
                    <a:p>
                      <a:pPr marL="577850" marR="0" lvl="1" indent="-234950" algn="l" defTabSz="914400" rtl="0" eaLnBrk="1" fontAlgn="base" latinLnBrk="0" hangingPunct="1">
                        <a:lnSpc>
                          <a:spcPct val="100000"/>
                        </a:lnSpc>
                        <a:spcBef>
                          <a:spcPct val="0"/>
                        </a:spcBef>
                        <a:spcAft>
                          <a:spcPct val="0"/>
                        </a:spcAft>
                        <a:buClr>
                          <a:srgbClr val="000000"/>
                        </a:buClr>
                        <a:buSzPct val="100000"/>
                        <a:buFont typeface="System Font Regular"/>
                        <a:buChar char="−"/>
                        <a:tabLst/>
                      </a:pPr>
                      <a:r>
                        <a:rPr kumimoji="0" lang="en-US" sz="1800" b="0" i="1" u="none" strike="noStrike" kern="1200" cap="none" normalizeH="0" baseline="0">
                          <a:ln>
                            <a:noFill/>
                          </a:ln>
                          <a:solidFill>
                            <a:schemeClr val="bg2">
                              <a:lumMod val="10000"/>
                            </a:schemeClr>
                          </a:solidFill>
                          <a:effectLst/>
                          <a:latin typeface="Calibri" panose="020F0502020204030204" pitchFamily="34" charset="0"/>
                          <a:ea typeface="+mn-ea"/>
                          <a:cs typeface="+mn-cs"/>
                        </a:rPr>
                        <a:t>Carboplatin </a:t>
                      </a: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at AUC of 5-6 mg/mL/min IV over </a:t>
                      </a:r>
                      <a:b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60 min on Day 1 </a:t>
                      </a:r>
                      <a:r>
                        <a:rPr kumimoji="0" lang="en-US" sz="1800" b="0" i="1" u="none" strike="noStrike" kern="1200" cap="none" normalizeH="0" baseline="0">
                          <a:ln>
                            <a:noFill/>
                          </a:ln>
                          <a:solidFill>
                            <a:schemeClr val="bg2">
                              <a:lumMod val="10000"/>
                            </a:schemeClr>
                          </a:solidFill>
                          <a:effectLst/>
                          <a:latin typeface="Calibri" panose="020F0502020204030204" pitchFamily="34" charset="0"/>
                          <a:ea typeface="+mn-ea"/>
                          <a:cs typeface="+mn-cs"/>
                        </a:rPr>
                        <a:t>or</a:t>
                      </a:r>
                      <a:endPar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577850" marR="0" lvl="1" indent="-234950" algn="l" defTabSz="914400" rtl="0" eaLnBrk="1" fontAlgn="base" latinLnBrk="0" hangingPunct="1">
                        <a:lnSpc>
                          <a:spcPct val="100000"/>
                        </a:lnSpc>
                        <a:spcBef>
                          <a:spcPct val="0"/>
                        </a:spcBef>
                        <a:spcAft>
                          <a:spcPct val="0"/>
                        </a:spcAft>
                        <a:buClr>
                          <a:srgbClr val="000000"/>
                        </a:buClr>
                        <a:buSzPct val="100000"/>
                        <a:buFont typeface="System Font Regular"/>
                        <a:buChar char="−"/>
                        <a:tabLst/>
                      </a:pPr>
                      <a:r>
                        <a:rPr kumimoji="0" lang="en-US" sz="1800" b="0" i="1" u="none" strike="noStrike" kern="1200" cap="none" normalizeH="0" baseline="0">
                          <a:ln>
                            <a:noFill/>
                          </a:ln>
                          <a:solidFill>
                            <a:schemeClr val="bg2">
                              <a:lumMod val="10000"/>
                            </a:schemeClr>
                          </a:solidFill>
                          <a:effectLst/>
                          <a:latin typeface="Calibri" panose="020F0502020204030204" pitchFamily="34" charset="0"/>
                          <a:ea typeface="+mn-ea"/>
                          <a:cs typeface="+mn-cs"/>
                        </a:rPr>
                        <a:t>Cisplatin</a:t>
                      </a:r>
                      <a:r>
                        <a:rPr kumimoji="0" lang="en-US" sz="1800" b="1" i="1" u="none" strike="noStrike" kern="1200" cap="none" normalizeH="0" baseline="0">
                          <a:ln>
                            <a:noFill/>
                          </a:ln>
                          <a:solidFill>
                            <a:schemeClr val="bg2">
                              <a:lumMod val="10000"/>
                            </a:schemeClr>
                          </a:solidFill>
                          <a:effectLst/>
                          <a:latin typeface="Calibri" panose="020F0502020204030204" pitchFamily="34" charset="0"/>
                          <a:ea typeface="+mn-ea"/>
                          <a:cs typeface="+mn-cs"/>
                        </a:rPr>
                        <a:t> </a:t>
                      </a: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75-80 mg/m</a:t>
                      </a:r>
                      <a:r>
                        <a:rPr kumimoji="0" lang="en-US" sz="1800" b="0" i="0" u="none" strike="noStrike" kern="1200" cap="none" normalizeH="0" baseline="30000">
                          <a:ln>
                            <a:noFill/>
                          </a:ln>
                          <a:solidFill>
                            <a:schemeClr val="bg2">
                              <a:lumMod val="10000"/>
                            </a:schemeClr>
                          </a:solidFill>
                          <a:effectLst/>
                          <a:latin typeface="Calibri" panose="020F0502020204030204" pitchFamily="34" charset="0"/>
                          <a:ea typeface="+mn-ea"/>
                          <a:cs typeface="+mn-cs"/>
                        </a:rPr>
                        <a:t>2</a:t>
                      </a: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 IV over 60 min on Day 1</a:t>
                      </a:r>
                      <a:endParaRPr kumimoji="0" lang="en-US" sz="1800" b="0" i="1"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1" i="1" u="none" strike="noStrike" kern="1200" cap="none" normalizeH="0" baseline="0">
                          <a:ln>
                            <a:noFill/>
                          </a:ln>
                          <a:solidFill>
                            <a:schemeClr val="bg2">
                              <a:lumMod val="10000"/>
                            </a:schemeClr>
                          </a:solidFill>
                          <a:effectLst/>
                          <a:latin typeface="Calibri" panose="020F0502020204030204" pitchFamily="34" charset="0"/>
                          <a:ea typeface="+mn-ea"/>
                          <a:cs typeface="+mn-cs"/>
                        </a:rPr>
                        <a:t>Etoposide</a:t>
                      </a: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 at 80-100 mg/m</a:t>
                      </a:r>
                      <a:r>
                        <a:rPr kumimoji="0" lang="en-US" sz="1800" b="0" i="0" u="none" strike="noStrike" kern="1200" cap="none" normalizeH="0" baseline="30000">
                          <a:ln>
                            <a:noFill/>
                          </a:ln>
                          <a:solidFill>
                            <a:schemeClr val="bg2">
                              <a:lumMod val="10000"/>
                            </a:schemeClr>
                          </a:solidFill>
                          <a:effectLst/>
                          <a:latin typeface="Calibri" panose="020F0502020204030204" pitchFamily="34" charset="0"/>
                          <a:ea typeface="+mn-ea"/>
                          <a:cs typeface="+mn-cs"/>
                        </a:rPr>
                        <a:t>2</a:t>
                      </a: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 IV over 60 min on </a:t>
                      </a:r>
                      <a:b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Days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a:ln>
                            <a:noFill/>
                          </a:ln>
                          <a:solidFill>
                            <a:schemeClr val="bg2">
                              <a:lumMod val="10000"/>
                            </a:schemeClr>
                          </a:solidFill>
                          <a:effectLst/>
                          <a:latin typeface="Calibri" panose="020F0502020204030204" pitchFamily="34" charset="0"/>
                          <a:ea typeface="+mn-ea"/>
                          <a:cs typeface="+mn-cs"/>
                        </a:rPr>
                        <a:t>Maintenance: </a:t>
                      </a: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Durvalumab 1500 mg IV Q4W until unacceptable toxicity or 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229539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Dosing Considerations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274418638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Dose durvalumab → platinum → etoposide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3049257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May premedicate with corticosteroids if required for chemotherapy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51442888"/>
                  </a:ext>
                </a:extLst>
              </a:tr>
            </a:tbl>
          </a:graphicData>
        </a:graphic>
      </p:graphicFrame>
      <p:sp>
        <p:nvSpPr>
          <p:cNvPr id="15" name="Text Box 30">
            <a:extLst>
              <a:ext uri="{FF2B5EF4-FFF2-40B4-BE49-F238E27FC236}">
                <a16:creationId xmlns:a16="http://schemas.microsoft.com/office/drawing/2014/main" id="{EB120F53-0FD6-4235-9BE1-91E9A3C1764D}"/>
              </a:ext>
            </a:extLst>
          </p:cNvPr>
          <p:cNvSpPr txBox="1">
            <a:spLocks noChangeArrowheads="1"/>
          </p:cNvSpPr>
          <p:nvPr/>
        </p:nvSpPr>
        <p:spPr bwMode="auto">
          <a:xfrm>
            <a:off x="6384926" y="5774696"/>
            <a:ext cx="5411788"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a:solidFill>
                  <a:schemeClr val="bg1"/>
                </a:solidFill>
                <a:latin typeface="Calibri" panose="020F0502020204030204" pitchFamily="34" charset="0"/>
              </a:rPr>
              <a:t>*May receive 2 additional cycles of platinum/etoposide if clinically indicated. </a:t>
            </a:r>
            <a:r>
              <a:rPr lang="en-US" altLang="en-US" sz="1400" b="0" baseline="30000">
                <a:solidFill>
                  <a:schemeClr val="bg1"/>
                </a:solidFill>
                <a:latin typeface="Calibri" panose="020F0502020204030204" pitchFamily="34" charset="0"/>
              </a:rPr>
              <a:t>†</a:t>
            </a:r>
            <a:r>
              <a:rPr lang="en-US" altLang="en-US" sz="1400" b="0">
                <a:solidFill>
                  <a:schemeClr val="bg1"/>
                </a:solidFill>
                <a:latin typeface="Calibri" panose="020F0502020204030204" pitchFamily="34" charset="0"/>
              </a:rPr>
              <a:t>If first infusion is well tolerated, shorten to 30 min for subsequent infusions.</a:t>
            </a:r>
          </a:p>
        </p:txBody>
      </p:sp>
      <p:sp>
        <p:nvSpPr>
          <p:cNvPr id="16" name="Text Box 15">
            <a:extLst>
              <a:ext uri="{FF2B5EF4-FFF2-40B4-BE49-F238E27FC236}">
                <a16:creationId xmlns:a16="http://schemas.microsoft.com/office/drawing/2014/main" id="{02131422-3D76-4AA5-923D-BB5655FB600C}"/>
              </a:ext>
            </a:extLst>
          </p:cNvPr>
          <p:cNvSpPr txBox="1">
            <a:spLocks noChangeArrowheads="1"/>
          </p:cNvSpPr>
          <p:nvPr/>
        </p:nvSpPr>
        <p:spPr bwMode="auto">
          <a:xfrm>
            <a:off x="443924"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1. Durvalumab PI. </a:t>
            </a:r>
            <a:r>
              <a:rPr lang="en-US" altLang="en-US" sz="1200" b="0">
                <a:solidFill>
                  <a:schemeClr val="bg2"/>
                </a:solidFill>
                <a:latin typeface="Calibri" panose="020F0502020204030204" pitchFamily="34" charset="0"/>
                <a:cs typeface="+mn-cs"/>
              </a:rPr>
              <a:t>2. </a:t>
            </a:r>
            <a:r>
              <a:rPr lang="en-US" altLang="en-US" sz="1200" b="0" spc="-10">
                <a:solidFill>
                  <a:schemeClr val="bg2"/>
                </a:solidFill>
                <a:latin typeface="Calibri" panose="020F0502020204030204" pitchFamily="34" charset="0"/>
                <a:cs typeface="+mn-cs"/>
              </a:rPr>
              <a:t>Paz-Ares. ESMO Open. 2022;7:100408. </a:t>
            </a:r>
            <a:endParaRPr lang="en-US" altLang="en-US" sz="1200" b="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558241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E6D6A659-7EC7-4F7A-9DD8-D1B0663AE03D}"/>
              </a:ext>
            </a:extLst>
          </p:cNvPr>
          <p:cNvSpPr>
            <a:spLocks noGrp="1"/>
          </p:cNvSpPr>
          <p:nvPr>
            <p:ph type="title"/>
          </p:nvPr>
        </p:nvSpPr>
        <p:spPr/>
        <p:txBody>
          <a:bodyPr/>
          <a:lstStyle/>
          <a:p>
            <a:r>
              <a:rPr lang="en-US"/>
              <a:t>Cross-Trial Comparison: Immune-Related AEs</a:t>
            </a:r>
            <a:br>
              <a:rPr lang="en-US"/>
            </a:br>
            <a:endParaRPr lang="en-US"/>
          </a:p>
        </p:txBody>
      </p:sp>
      <p:sp>
        <p:nvSpPr>
          <p:cNvPr id="8" name="Text Box 11">
            <a:extLst>
              <a:ext uri="{FF2B5EF4-FFF2-40B4-BE49-F238E27FC236}">
                <a16:creationId xmlns:a16="http://schemas.microsoft.com/office/drawing/2014/main" id="{6F3C773F-91AE-4EB1-862F-E0B1CF3FE94A}"/>
              </a:ext>
            </a:extLst>
          </p:cNvPr>
          <p:cNvSpPr txBox="1">
            <a:spLocks noChangeArrowheads="1"/>
          </p:cNvSpPr>
          <p:nvPr/>
        </p:nvSpPr>
        <p:spPr bwMode="auto">
          <a:xfrm>
            <a:off x="411371" y="636600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200" b="0">
                <a:solidFill>
                  <a:schemeClr val="bg2"/>
                </a:solidFill>
                <a:latin typeface="Calibri" panose="020F0502020204030204" pitchFamily="34" charset="0"/>
              </a:rPr>
              <a:t>1.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Liu. </a:t>
            </a:r>
            <a:r>
              <a:rPr lang="en-US" altLang="en-US" sz="1200" b="0">
                <a:solidFill>
                  <a:srgbClr val="455560"/>
                </a:solidFill>
                <a:latin typeface="Calibri" panose="020F0502020204030204" pitchFamily="34" charset="0"/>
              </a:rPr>
              <a:t>JCO. 2021;39:619</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t>
            </a:r>
            <a:r>
              <a:rPr lang="en-US" altLang="en-US" sz="1200" b="0">
                <a:solidFill>
                  <a:schemeClr val="bg2"/>
                </a:solidFill>
                <a:latin typeface="Calibri" panose="020F0502020204030204" pitchFamily="34" charset="0"/>
              </a:rPr>
              <a:t> 2. Goldman. Lancet Oncol. 2021;22:51. </a:t>
            </a:r>
          </a:p>
        </p:txBody>
      </p:sp>
      <p:graphicFrame>
        <p:nvGraphicFramePr>
          <p:cNvPr id="9" name="Group 32">
            <a:extLst>
              <a:ext uri="{FF2B5EF4-FFF2-40B4-BE49-F238E27FC236}">
                <a16:creationId xmlns:a16="http://schemas.microsoft.com/office/drawing/2014/main" id="{8EAD1061-195E-4210-A3D6-40E7B487163E}"/>
              </a:ext>
            </a:extLst>
          </p:cNvPr>
          <p:cNvGraphicFramePr>
            <a:graphicFrameLocks noGrp="1"/>
          </p:cNvGraphicFramePr>
          <p:nvPr>
            <p:extLst>
              <p:ext uri="{D42A27DB-BD31-4B8C-83A1-F6EECF244321}">
                <p14:modId xmlns:p14="http://schemas.microsoft.com/office/powerpoint/2010/main" val="433360767"/>
              </p:ext>
            </p:extLst>
          </p:nvPr>
        </p:nvGraphicFramePr>
        <p:xfrm>
          <a:off x="727076" y="863442"/>
          <a:ext cx="10779125" cy="5181872"/>
        </p:xfrm>
        <a:graphic>
          <a:graphicData uri="http://schemas.openxmlformats.org/drawingml/2006/table">
            <a:tbl>
              <a:tblPr/>
              <a:tblGrid>
                <a:gridCol w="2155825">
                  <a:extLst>
                    <a:ext uri="{9D8B030D-6E8A-4147-A177-3AD203B41FA5}">
                      <a16:colId xmlns:a16="http://schemas.microsoft.com/office/drawing/2014/main" val="20000"/>
                    </a:ext>
                  </a:extLst>
                </a:gridCol>
                <a:gridCol w="2155825">
                  <a:extLst>
                    <a:ext uri="{9D8B030D-6E8A-4147-A177-3AD203B41FA5}">
                      <a16:colId xmlns:a16="http://schemas.microsoft.com/office/drawing/2014/main" val="20001"/>
                    </a:ext>
                  </a:extLst>
                </a:gridCol>
                <a:gridCol w="2155825">
                  <a:extLst>
                    <a:ext uri="{9D8B030D-6E8A-4147-A177-3AD203B41FA5}">
                      <a16:colId xmlns:a16="http://schemas.microsoft.com/office/drawing/2014/main" val="3144105146"/>
                    </a:ext>
                  </a:extLst>
                </a:gridCol>
                <a:gridCol w="2155825">
                  <a:extLst>
                    <a:ext uri="{9D8B030D-6E8A-4147-A177-3AD203B41FA5}">
                      <a16:colId xmlns:a16="http://schemas.microsoft.com/office/drawing/2014/main" val="20002"/>
                    </a:ext>
                  </a:extLst>
                </a:gridCol>
                <a:gridCol w="2155825">
                  <a:extLst>
                    <a:ext uri="{9D8B030D-6E8A-4147-A177-3AD203B41FA5}">
                      <a16:colId xmlns:a16="http://schemas.microsoft.com/office/drawing/2014/main" val="2760860511"/>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Immune-Related AE,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IMpower133</a:t>
                      </a:r>
                      <a:r>
                        <a:rPr kumimoji="0" lang="en-US" sz="1400" b="1" i="0" u="none" strike="noStrike" cap="none" normalizeH="0" baseline="30000">
                          <a:ln>
                            <a:noFill/>
                          </a:ln>
                          <a:solidFill>
                            <a:schemeClr val="tx1"/>
                          </a:solidFill>
                          <a:effectLst/>
                          <a:latin typeface="Calibri" panose="020F0502020204030204" pitchFamily="34" charset="0"/>
                        </a:rPr>
                        <a:t>1</a:t>
                      </a:r>
                      <a:r>
                        <a:rPr kumimoji="0" lang="en-US" sz="1400" b="1" i="0" u="none" strike="noStrike" cap="none" normalizeH="0" baseline="0">
                          <a:ln>
                            <a:noFill/>
                          </a:ln>
                          <a:solidFill>
                            <a:schemeClr val="tx1"/>
                          </a:solidFill>
                          <a:effectLst/>
                          <a:latin typeface="Calibri" panose="020F0502020204030204" pitchFamily="34" charset="0"/>
                        </a:rPr>
                        <a:t> </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a:ln>
                            <a:noFill/>
                          </a:ln>
                          <a:solidFill>
                            <a:schemeClr val="tx1"/>
                          </a:solidFill>
                          <a:effectLst/>
                          <a:latin typeface="Calibri" panose="020F0502020204030204" pitchFamily="34" charset="0"/>
                        </a:rPr>
                        <a:t>CASPIAN</a:t>
                      </a:r>
                      <a:r>
                        <a:rPr kumimoji="0" lang="en-US" sz="1400" b="1" i="0" u="none" strike="noStrike" cap="none" normalizeH="0" baseline="30000">
                          <a:ln>
                            <a:noFill/>
                          </a:ln>
                          <a:solidFill>
                            <a:schemeClr val="tx1"/>
                          </a:solidFill>
                          <a:effectLst/>
                          <a:latin typeface="Calibri" panose="020F0502020204030204" pitchFamily="34" charset="0"/>
                        </a:rPr>
                        <a:t>2</a:t>
                      </a: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extLst>
                  <a:ext uri="{0D108BD9-81ED-4DB2-BD59-A6C34878D82A}">
                    <a16:rowId xmlns:a16="http://schemas.microsoft.com/office/drawing/2014/main" val="10000"/>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Atezo + EP (n = 198)</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a:ln>
                            <a:noFill/>
                          </a:ln>
                          <a:solidFill>
                            <a:schemeClr val="tx1"/>
                          </a:solidFill>
                          <a:effectLst/>
                          <a:latin typeface="Calibri" panose="020F0502020204030204" pitchFamily="34" charset="0"/>
                          <a:ea typeface="+mn-ea"/>
                          <a:cs typeface="+mn-cs"/>
                        </a:rPr>
                        <a:t>Placebo + EP (n = 196)</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a:ln>
                            <a:noFill/>
                          </a:ln>
                          <a:solidFill>
                            <a:schemeClr val="tx1"/>
                          </a:solidFill>
                          <a:effectLst/>
                          <a:latin typeface="Calibri" panose="020F0502020204030204" pitchFamily="34" charset="0"/>
                        </a:rPr>
                        <a:t>Durva + EP (n = 265)*</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a:ln>
                            <a:noFill/>
                          </a:ln>
                          <a:solidFill>
                            <a:schemeClr val="tx1"/>
                          </a:solidFill>
                          <a:effectLst/>
                          <a:latin typeface="Calibri" panose="020F0502020204030204" pitchFamily="34" charset="0"/>
                        </a:rPr>
                        <a:t>EP (n = 266)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97179429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Any</a:t>
                      </a:r>
                    </a:p>
                  </a:txBody>
                  <a:tcPr marL="121881" marR="121881" marT="45728" marB="45728"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82 (41.4)</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48 (24.5)</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53 (20)</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7 (3)</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Hypothyroid events</a:t>
                      </a:r>
                    </a:p>
                  </a:txBody>
                  <a:tcPr marL="121881" marR="121881" marT="45728" marB="45728"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25 (12.6)</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(0.5)</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24 (9)</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(1)</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Hyperthyroid events</a:t>
                      </a:r>
                    </a:p>
                  </a:txBody>
                  <a:tcPr marL="121881" marR="121881" marT="45728" marB="45728"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 (5.6)</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 (2.6)</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14 (5)</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Diarrhea/colitis</a:t>
                      </a:r>
                    </a:p>
                  </a:txBody>
                  <a:tcPr marL="121881" marR="121881" marT="45728" marB="45728"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 (1.5)</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 (2)</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(&lt;1)</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Dermatitis/rash</a:t>
                      </a:r>
                    </a:p>
                  </a:txBody>
                  <a:tcPr marL="121881" marR="121881" marT="45728" marB="45728"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40 (20.2)</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21 (10.7)</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 (2)</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(1) </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0029488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Hepatic events</a:t>
                      </a:r>
                    </a:p>
                  </a:txBody>
                  <a:tcPr marL="121881" marR="121881" marT="45728" marB="45728"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15 (7.6)</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9 (4.6)</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7 (3)</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8652149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Pneumonitis</a:t>
                      </a:r>
                    </a:p>
                  </a:txBody>
                  <a:tcPr marL="121881" marR="121881" marT="45728" marB="45728"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 (2.5)</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 (2.6)</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7 (3)</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(1) </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0082548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Adrenal insufficiency</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 (1.5)</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(1)</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81711340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Thyroiditis</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NR</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NR</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 (2) </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609161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Type 1 diabetes</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NR</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NR</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 (2) </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0018577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Hypophysitis</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NR</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NR</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161660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Pancreatic events</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NR</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NR</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(&lt;1)</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19350922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Myocarditis</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NR</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NR</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0265415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Other rare/miscellaneous</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NR</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NR</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9482860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IRR</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 (5.6)</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10 (5.1)</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NR</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91298667"/>
                  </a:ext>
                </a:extLst>
              </a:tr>
            </a:tbl>
          </a:graphicData>
        </a:graphic>
      </p:graphicFrame>
      <p:sp>
        <p:nvSpPr>
          <p:cNvPr id="15" name="Text Box 30">
            <a:extLst>
              <a:ext uri="{FF2B5EF4-FFF2-40B4-BE49-F238E27FC236}">
                <a16:creationId xmlns:a16="http://schemas.microsoft.com/office/drawing/2014/main" id="{DD3FCA29-C6CE-4F8D-9FDB-099C539E54A8}"/>
              </a:ext>
            </a:extLst>
          </p:cNvPr>
          <p:cNvSpPr txBox="1">
            <a:spLocks noChangeArrowheads="1"/>
          </p:cNvSpPr>
          <p:nvPr/>
        </p:nvSpPr>
        <p:spPr bwMode="auto">
          <a:xfrm>
            <a:off x="609759" y="6026661"/>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a:solidFill>
                  <a:schemeClr val="bg1"/>
                </a:solidFill>
                <a:latin typeface="Calibri" panose="020F0502020204030204" pitchFamily="34" charset="0"/>
              </a:rPr>
              <a:t>*Grade 5 irAEs in 2 patients receiving durva + EP (1 each of hepatotoxicity and interstitial lung disease) and 1 patient receiving EP (pneumonitis).</a:t>
            </a:r>
          </a:p>
        </p:txBody>
      </p:sp>
    </p:spTree>
    <p:extLst>
      <p:ext uri="{BB962C8B-B14F-4D97-AF65-F5344CB8AC3E}">
        <p14:creationId xmlns:p14="http://schemas.microsoft.com/office/powerpoint/2010/main" val="19456569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75E6803-62DE-4F05-A424-76FC553C496B}"/>
              </a:ext>
            </a:extLst>
          </p:cNvPr>
          <p:cNvSpPr>
            <a:spLocks noGrp="1"/>
          </p:cNvSpPr>
          <p:nvPr>
            <p:ph type="title"/>
          </p:nvPr>
        </p:nvSpPr>
        <p:spPr/>
        <p:txBody>
          <a:bodyPr/>
          <a:lstStyle/>
          <a:p>
            <a:r>
              <a:rPr lang="en-US"/>
              <a:t>Immune-Related AEs in SCLC</a:t>
            </a:r>
          </a:p>
        </p:txBody>
      </p:sp>
      <p:sp>
        <p:nvSpPr>
          <p:cNvPr id="7" name="Content Placeholder 6">
            <a:extLst>
              <a:ext uri="{FF2B5EF4-FFF2-40B4-BE49-F238E27FC236}">
                <a16:creationId xmlns:a16="http://schemas.microsoft.com/office/drawing/2014/main" id="{4A12FF4F-2E75-4EBD-9A3B-7314148A3803}"/>
              </a:ext>
            </a:extLst>
          </p:cNvPr>
          <p:cNvSpPr>
            <a:spLocks noGrp="1"/>
          </p:cNvSpPr>
          <p:nvPr>
            <p:ph sz="half" idx="1"/>
          </p:nvPr>
        </p:nvSpPr>
        <p:spPr/>
        <p:txBody>
          <a:bodyPr/>
          <a:lstStyle/>
          <a:p>
            <a:pPr>
              <a:spcAft>
                <a:spcPts val="300"/>
              </a:spcAft>
            </a:pPr>
            <a:r>
              <a:rPr lang="en-US" sz="2400"/>
              <a:t>irAE surveillance and management is the same as for other malignancies</a:t>
            </a:r>
          </a:p>
          <a:p>
            <a:pPr>
              <a:spcAft>
                <a:spcPts val="300"/>
              </a:spcAft>
            </a:pPr>
            <a:r>
              <a:rPr lang="en-US" sz="2400"/>
              <a:t>When IO combined with CT, safety profile for each is unchanged </a:t>
            </a:r>
          </a:p>
          <a:p>
            <a:pPr lvl="1">
              <a:spcAft>
                <a:spcPts val="300"/>
              </a:spcAft>
            </a:pPr>
            <a:r>
              <a:rPr lang="en-US" sz="2200"/>
              <a:t>Toxicities are additive, not synergistic</a:t>
            </a:r>
          </a:p>
          <a:p>
            <a:pPr>
              <a:spcAft>
                <a:spcPts val="300"/>
              </a:spcAft>
            </a:pPr>
            <a:r>
              <a:rPr lang="en-US" sz="2400"/>
              <a:t>Neurologic paraneoplastic syndromes considered immune mediated and often a “no go” for IO</a:t>
            </a:r>
          </a:p>
          <a:p>
            <a:pPr>
              <a:spcAft>
                <a:spcPts val="300"/>
              </a:spcAft>
            </a:pPr>
            <a:r>
              <a:rPr lang="en-US" sz="2400"/>
              <a:t>Manage in consultation with pulmonary, GI, cardiology, nephrology, neurology, rheumatology, dermatology, others</a:t>
            </a:r>
          </a:p>
        </p:txBody>
      </p:sp>
      <p:pic>
        <p:nvPicPr>
          <p:cNvPr id="43" name="Picture 3">
            <a:extLst>
              <a:ext uri="{FF2B5EF4-FFF2-40B4-BE49-F238E27FC236}">
                <a16:creationId xmlns:a16="http://schemas.microsoft.com/office/drawing/2014/main" id="{DC345784-84FE-434C-AA51-3B96EB6CBC2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68274" y="613887"/>
            <a:ext cx="2614754" cy="586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4" name="Straight Connector 42">
            <a:extLst>
              <a:ext uri="{FF2B5EF4-FFF2-40B4-BE49-F238E27FC236}">
                <a16:creationId xmlns:a16="http://schemas.microsoft.com/office/drawing/2014/main" id="{57F243FD-B806-4A5B-81F6-B30A850BD8F9}"/>
              </a:ext>
            </a:extLst>
          </p:cNvPr>
          <p:cNvCxnSpPr>
            <a:cxnSpLocks/>
          </p:cNvCxnSpPr>
          <p:nvPr/>
        </p:nvCxnSpPr>
        <p:spPr bwMode="auto">
          <a:xfrm flipV="1">
            <a:off x="9018559" y="1821297"/>
            <a:ext cx="648083" cy="8719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45" name="Straight Connector 45">
            <a:extLst>
              <a:ext uri="{FF2B5EF4-FFF2-40B4-BE49-F238E27FC236}">
                <a16:creationId xmlns:a16="http://schemas.microsoft.com/office/drawing/2014/main" id="{5E96447F-5B0F-4ABB-8D20-46863A65222D}"/>
              </a:ext>
            </a:extLst>
          </p:cNvPr>
          <p:cNvCxnSpPr>
            <a:cxnSpLocks/>
          </p:cNvCxnSpPr>
          <p:nvPr/>
        </p:nvCxnSpPr>
        <p:spPr bwMode="auto">
          <a:xfrm>
            <a:off x="8667466" y="1964487"/>
            <a:ext cx="1174235" cy="806879"/>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46" name="Straight Connector 48">
            <a:extLst>
              <a:ext uri="{FF2B5EF4-FFF2-40B4-BE49-F238E27FC236}">
                <a16:creationId xmlns:a16="http://schemas.microsoft.com/office/drawing/2014/main" id="{F0AD8A60-EA68-4907-9668-7FC377656681}"/>
              </a:ext>
            </a:extLst>
          </p:cNvPr>
          <p:cNvCxnSpPr>
            <a:cxnSpLocks/>
          </p:cNvCxnSpPr>
          <p:nvPr/>
        </p:nvCxnSpPr>
        <p:spPr bwMode="auto">
          <a:xfrm>
            <a:off x="9054144" y="4563360"/>
            <a:ext cx="307845" cy="30952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47" name="Straight Connector 51">
            <a:extLst>
              <a:ext uri="{FF2B5EF4-FFF2-40B4-BE49-F238E27FC236}">
                <a16:creationId xmlns:a16="http://schemas.microsoft.com/office/drawing/2014/main" id="{2B80AEDA-F695-4B8E-ACAB-E8CCF35C9D7E}"/>
              </a:ext>
            </a:extLst>
          </p:cNvPr>
          <p:cNvCxnSpPr>
            <a:cxnSpLocks/>
          </p:cNvCxnSpPr>
          <p:nvPr/>
        </p:nvCxnSpPr>
        <p:spPr bwMode="auto">
          <a:xfrm flipV="1">
            <a:off x="7882265" y="4460413"/>
            <a:ext cx="348420" cy="80636"/>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48" name="Straight Connector 53">
            <a:extLst>
              <a:ext uri="{FF2B5EF4-FFF2-40B4-BE49-F238E27FC236}">
                <a16:creationId xmlns:a16="http://schemas.microsoft.com/office/drawing/2014/main" id="{A716038D-BAD5-4889-8466-6030C2A1AC66}"/>
              </a:ext>
            </a:extLst>
          </p:cNvPr>
          <p:cNvCxnSpPr>
            <a:cxnSpLocks/>
            <a:endCxn id="61" idx="1"/>
          </p:cNvCxnSpPr>
          <p:nvPr/>
        </p:nvCxnSpPr>
        <p:spPr bwMode="auto">
          <a:xfrm flipV="1">
            <a:off x="8748189" y="329706"/>
            <a:ext cx="221347" cy="560107"/>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49" name="Straight Connector 56">
            <a:extLst>
              <a:ext uri="{FF2B5EF4-FFF2-40B4-BE49-F238E27FC236}">
                <a16:creationId xmlns:a16="http://schemas.microsoft.com/office/drawing/2014/main" id="{650ECB78-7D96-4041-B58F-162223F9D516}"/>
              </a:ext>
            </a:extLst>
          </p:cNvPr>
          <p:cNvCxnSpPr>
            <a:cxnSpLocks/>
          </p:cNvCxnSpPr>
          <p:nvPr/>
        </p:nvCxnSpPr>
        <p:spPr bwMode="auto">
          <a:xfrm>
            <a:off x="7448051" y="3232079"/>
            <a:ext cx="341474" cy="52113"/>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50" name="Straight Connector 59">
            <a:extLst>
              <a:ext uri="{FF2B5EF4-FFF2-40B4-BE49-F238E27FC236}">
                <a16:creationId xmlns:a16="http://schemas.microsoft.com/office/drawing/2014/main" id="{8F60F375-300C-418E-9BEE-A08B29FD2937}"/>
              </a:ext>
            </a:extLst>
          </p:cNvPr>
          <p:cNvCxnSpPr>
            <a:cxnSpLocks/>
          </p:cNvCxnSpPr>
          <p:nvPr/>
        </p:nvCxnSpPr>
        <p:spPr bwMode="auto">
          <a:xfrm>
            <a:off x="7717038" y="2674019"/>
            <a:ext cx="513647" cy="97347"/>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51" name="Straight Connector 63">
            <a:extLst>
              <a:ext uri="{FF2B5EF4-FFF2-40B4-BE49-F238E27FC236}">
                <a16:creationId xmlns:a16="http://schemas.microsoft.com/office/drawing/2014/main" id="{B2883530-2C6E-47BF-9798-A1BDECEABA1A}"/>
              </a:ext>
            </a:extLst>
          </p:cNvPr>
          <p:cNvCxnSpPr>
            <a:cxnSpLocks/>
          </p:cNvCxnSpPr>
          <p:nvPr/>
        </p:nvCxnSpPr>
        <p:spPr bwMode="auto">
          <a:xfrm>
            <a:off x="7866005" y="2120021"/>
            <a:ext cx="551947" cy="314794"/>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52" name="TextBox 44">
            <a:extLst>
              <a:ext uri="{FF2B5EF4-FFF2-40B4-BE49-F238E27FC236}">
                <a16:creationId xmlns:a16="http://schemas.microsoft.com/office/drawing/2014/main" id="{20F456FD-CEBE-444C-8632-09E5B6A46FC3}"/>
              </a:ext>
            </a:extLst>
          </p:cNvPr>
          <p:cNvSpPr txBox="1">
            <a:spLocks noChangeArrowheads="1"/>
          </p:cNvSpPr>
          <p:nvPr/>
        </p:nvSpPr>
        <p:spPr bwMode="auto">
          <a:xfrm>
            <a:off x="7070537" y="477792"/>
            <a:ext cx="11304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Endocrine</a:t>
            </a:r>
          </a:p>
        </p:txBody>
      </p:sp>
      <p:cxnSp>
        <p:nvCxnSpPr>
          <p:cNvPr id="53" name="Straight Connector 51">
            <a:extLst>
              <a:ext uri="{FF2B5EF4-FFF2-40B4-BE49-F238E27FC236}">
                <a16:creationId xmlns:a16="http://schemas.microsoft.com/office/drawing/2014/main" id="{4914C4AE-A93E-4394-8254-7FF56A885C1C}"/>
              </a:ext>
            </a:extLst>
          </p:cNvPr>
          <p:cNvCxnSpPr>
            <a:cxnSpLocks/>
          </p:cNvCxnSpPr>
          <p:nvPr/>
        </p:nvCxnSpPr>
        <p:spPr bwMode="auto">
          <a:xfrm flipV="1">
            <a:off x="8078485" y="5658795"/>
            <a:ext cx="232044" cy="90217"/>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56" name="Straight Connector 55">
            <a:extLst>
              <a:ext uri="{FF2B5EF4-FFF2-40B4-BE49-F238E27FC236}">
                <a16:creationId xmlns:a16="http://schemas.microsoft.com/office/drawing/2014/main" id="{84DD5FBF-FE01-4994-B420-890E40F41858}"/>
              </a:ext>
            </a:extLst>
          </p:cNvPr>
          <p:cNvCxnSpPr>
            <a:cxnSpLocks/>
          </p:cNvCxnSpPr>
          <p:nvPr/>
        </p:nvCxnSpPr>
        <p:spPr bwMode="auto">
          <a:xfrm>
            <a:off x="8979075" y="3335282"/>
            <a:ext cx="862626" cy="545514"/>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57" name="TextBox 44">
            <a:extLst>
              <a:ext uri="{FF2B5EF4-FFF2-40B4-BE49-F238E27FC236}">
                <a16:creationId xmlns:a16="http://schemas.microsoft.com/office/drawing/2014/main" id="{1FD75C2D-D0B2-4681-9ABD-65F2DB331C43}"/>
              </a:ext>
            </a:extLst>
          </p:cNvPr>
          <p:cNvSpPr txBox="1">
            <a:spLocks noChangeArrowheads="1"/>
          </p:cNvSpPr>
          <p:nvPr/>
        </p:nvSpPr>
        <p:spPr bwMode="auto">
          <a:xfrm>
            <a:off x="7249399" y="1692952"/>
            <a:ext cx="6328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Liver</a:t>
            </a:r>
          </a:p>
        </p:txBody>
      </p:sp>
      <p:sp>
        <p:nvSpPr>
          <p:cNvPr id="58" name="TextBox 57">
            <a:extLst>
              <a:ext uri="{FF2B5EF4-FFF2-40B4-BE49-F238E27FC236}">
                <a16:creationId xmlns:a16="http://schemas.microsoft.com/office/drawing/2014/main" id="{E7498F94-B225-4F87-8953-5F825EA7801D}"/>
              </a:ext>
            </a:extLst>
          </p:cNvPr>
          <p:cNvSpPr txBox="1">
            <a:spLocks noChangeArrowheads="1"/>
          </p:cNvSpPr>
          <p:nvPr/>
        </p:nvSpPr>
        <p:spPr bwMode="auto">
          <a:xfrm>
            <a:off x="7083113" y="2339110"/>
            <a:ext cx="70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Renal</a:t>
            </a:r>
          </a:p>
        </p:txBody>
      </p:sp>
      <p:sp>
        <p:nvSpPr>
          <p:cNvPr id="59" name="TextBox 58">
            <a:extLst>
              <a:ext uri="{FF2B5EF4-FFF2-40B4-BE49-F238E27FC236}">
                <a16:creationId xmlns:a16="http://schemas.microsoft.com/office/drawing/2014/main" id="{6E3358D2-1F99-42CF-8949-A0E8315D5082}"/>
              </a:ext>
            </a:extLst>
          </p:cNvPr>
          <p:cNvSpPr txBox="1">
            <a:spLocks noChangeArrowheads="1"/>
          </p:cNvSpPr>
          <p:nvPr/>
        </p:nvSpPr>
        <p:spPr bwMode="auto">
          <a:xfrm>
            <a:off x="6936474" y="2999859"/>
            <a:ext cx="569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Skin</a:t>
            </a:r>
          </a:p>
        </p:txBody>
      </p:sp>
      <p:sp>
        <p:nvSpPr>
          <p:cNvPr id="60" name="TextBox 59">
            <a:extLst>
              <a:ext uri="{FF2B5EF4-FFF2-40B4-BE49-F238E27FC236}">
                <a16:creationId xmlns:a16="http://schemas.microsoft.com/office/drawing/2014/main" id="{A549D252-8BB5-4948-AD99-C4A6C847FB1C}"/>
              </a:ext>
            </a:extLst>
          </p:cNvPr>
          <p:cNvSpPr txBox="1">
            <a:spLocks noChangeArrowheads="1"/>
          </p:cNvSpPr>
          <p:nvPr/>
        </p:nvSpPr>
        <p:spPr bwMode="auto">
          <a:xfrm>
            <a:off x="7191028" y="4318884"/>
            <a:ext cx="728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Blood</a:t>
            </a:r>
          </a:p>
        </p:txBody>
      </p:sp>
      <p:sp>
        <p:nvSpPr>
          <p:cNvPr id="61" name="TextBox 44">
            <a:extLst>
              <a:ext uri="{FF2B5EF4-FFF2-40B4-BE49-F238E27FC236}">
                <a16:creationId xmlns:a16="http://schemas.microsoft.com/office/drawing/2014/main" id="{71A48A9A-97FB-4BCF-BD98-257C97DD808B}"/>
              </a:ext>
            </a:extLst>
          </p:cNvPr>
          <p:cNvSpPr txBox="1">
            <a:spLocks noChangeArrowheads="1"/>
          </p:cNvSpPr>
          <p:nvPr/>
        </p:nvSpPr>
        <p:spPr bwMode="auto">
          <a:xfrm>
            <a:off x="9096998" y="215836"/>
            <a:ext cx="8002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Ocular</a:t>
            </a:r>
          </a:p>
        </p:txBody>
      </p:sp>
      <p:sp>
        <p:nvSpPr>
          <p:cNvPr id="62" name="TextBox 44">
            <a:extLst>
              <a:ext uri="{FF2B5EF4-FFF2-40B4-BE49-F238E27FC236}">
                <a16:creationId xmlns:a16="http://schemas.microsoft.com/office/drawing/2014/main" id="{8EDDD1F6-7ECC-46D7-8595-34624E48498C}"/>
              </a:ext>
            </a:extLst>
          </p:cNvPr>
          <p:cNvSpPr txBox="1">
            <a:spLocks noChangeArrowheads="1"/>
          </p:cNvSpPr>
          <p:nvPr/>
        </p:nvSpPr>
        <p:spPr bwMode="auto">
          <a:xfrm>
            <a:off x="9666642" y="1571816"/>
            <a:ext cx="12514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Respiratory</a:t>
            </a:r>
          </a:p>
        </p:txBody>
      </p:sp>
      <p:sp>
        <p:nvSpPr>
          <p:cNvPr id="63" name="TextBox 44">
            <a:extLst>
              <a:ext uri="{FF2B5EF4-FFF2-40B4-BE49-F238E27FC236}">
                <a16:creationId xmlns:a16="http://schemas.microsoft.com/office/drawing/2014/main" id="{8CE76C3B-7B9B-4BD3-BE54-3886DCE39A05}"/>
              </a:ext>
            </a:extLst>
          </p:cNvPr>
          <p:cNvSpPr txBox="1">
            <a:spLocks noChangeArrowheads="1"/>
          </p:cNvSpPr>
          <p:nvPr/>
        </p:nvSpPr>
        <p:spPr bwMode="auto">
          <a:xfrm>
            <a:off x="6444213" y="5546973"/>
            <a:ext cx="16944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Musculoskeletal</a:t>
            </a:r>
          </a:p>
        </p:txBody>
      </p:sp>
      <p:sp>
        <p:nvSpPr>
          <p:cNvPr id="64" name="TextBox 44">
            <a:extLst>
              <a:ext uri="{FF2B5EF4-FFF2-40B4-BE49-F238E27FC236}">
                <a16:creationId xmlns:a16="http://schemas.microsoft.com/office/drawing/2014/main" id="{F0541657-80D4-4B4D-A5C0-D0788EA483CC}"/>
              </a:ext>
            </a:extLst>
          </p:cNvPr>
          <p:cNvSpPr txBox="1">
            <a:spLocks noChangeArrowheads="1"/>
          </p:cNvSpPr>
          <p:nvPr/>
        </p:nvSpPr>
        <p:spPr bwMode="auto">
          <a:xfrm>
            <a:off x="9321457" y="4737746"/>
            <a:ext cx="120366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Neurologic</a:t>
            </a:r>
          </a:p>
          <a:p>
            <a:pPr marL="0" marR="0" lvl="0" indent="0"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5" name="TextBox 44">
            <a:extLst>
              <a:ext uri="{FF2B5EF4-FFF2-40B4-BE49-F238E27FC236}">
                <a16:creationId xmlns:a16="http://schemas.microsoft.com/office/drawing/2014/main" id="{726346E8-9B82-4C05-8CF0-9999685A9DC2}"/>
              </a:ext>
            </a:extLst>
          </p:cNvPr>
          <p:cNvSpPr txBox="1">
            <a:spLocks noChangeArrowheads="1"/>
          </p:cNvSpPr>
          <p:nvPr/>
        </p:nvSpPr>
        <p:spPr bwMode="auto">
          <a:xfrm>
            <a:off x="9837795" y="3629750"/>
            <a:ext cx="166840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Gastrointestinal</a:t>
            </a:r>
          </a:p>
          <a:p>
            <a:pPr marL="0" marR="0" lvl="0" indent="0"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6" name="TextBox 44">
            <a:extLst>
              <a:ext uri="{FF2B5EF4-FFF2-40B4-BE49-F238E27FC236}">
                <a16:creationId xmlns:a16="http://schemas.microsoft.com/office/drawing/2014/main" id="{FC477DD7-4DF7-47B7-B5D0-0FEAFE8DEF94}"/>
              </a:ext>
            </a:extLst>
          </p:cNvPr>
          <p:cNvSpPr txBox="1">
            <a:spLocks noChangeArrowheads="1"/>
          </p:cNvSpPr>
          <p:nvPr/>
        </p:nvSpPr>
        <p:spPr bwMode="auto">
          <a:xfrm>
            <a:off x="9841701" y="2597041"/>
            <a:ext cx="155568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Cardiovascular</a:t>
            </a:r>
          </a:p>
          <a:p>
            <a:pPr marL="0" marR="0" lvl="0" indent="0"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67" name="Straight Connector 53">
            <a:extLst>
              <a:ext uri="{FF2B5EF4-FFF2-40B4-BE49-F238E27FC236}">
                <a16:creationId xmlns:a16="http://schemas.microsoft.com/office/drawing/2014/main" id="{0F1B6364-5141-45A3-9A84-3D7773DDB27D}"/>
              </a:ext>
            </a:extLst>
          </p:cNvPr>
          <p:cNvCxnSpPr>
            <a:cxnSpLocks/>
          </p:cNvCxnSpPr>
          <p:nvPr/>
        </p:nvCxnSpPr>
        <p:spPr bwMode="auto">
          <a:xfrm>
            <a:off x="8174958" y="768208"/>
            <a:ext cx="365330" cy="93959"/>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75" name="Text Box 15">
            <a:extLst>
              <a:ext uri="{FF2B5EF4-FFF2-40B4-BE49-F238E27FC236}">
                <a16:creationId xmlns:a16="http://schemas.microsoft.com/office/drawing/2014/main" id="{B4D09669-B011-4402-8EF8-5FE1BCC030E4}"/>
              </a:ext>
            </a:extLst>
          </p:cNvPr>
          <p:cNvSpPr txBox="1">
            <a:spLocks noChangeArrowheads="1"/>
          </p:cNvSpPr>
          <p:nvPr/>
        </p:nvSpPr>
        <p:spPr bwMode="auto">
          <a:xfrm>
            <a:off x="420174" y="63651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Champiat. Ann Oncol. 2016;27:559. Graus. Nat Rev Clin Oncol. 2019;16:535.</a:t>
            </a:r>
          </a:p>
        </p:txBody>
      </p:sp>
    </p:spTree>
    <p:extLst>
      <p:ext uri="{BB962C8B-B14F-4D97-AF65-F5344CB8AC3E}">
        <p14:creationId xmlns:p14="http://schemas.microsoft.com/office/powerpoint/2010/main" val="644975965"/>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9ECB2-00E8-4E01-8252-375909982682}"/>
              </a:ext>
            </a:extLst>
          </p:cNvPr>
          <p:cNvSpPr>
            <a:spLocks noGrp="1"/>
          </p:cNvSpPr>
          <p:nvPr>
            <p:ph type="title"/>
          </p:nvPr>
        </p:nvSpPr>
        <p:spPr/>
        <p:txBody>
          <a:bodyPr/>
          <a:lstStyle/>
          <a:p>
            <a:r>
              <a:rPr lang="en-US"/>
              <a:t>Management of Immune-Related AEs</a:t>
            </a:r>
          </a:p>
        </p:txBody>
      </p:sp>
      <p:sp>
        <p:nvSpPr>
          <p:cNvPr id="28" name="Content Placeholder 12">
            <a:extLst>
              <a:ext uri="{FF2B5EF4-FFF2-40B4-BE49-F238E27FC236}">
                <a16:creationId xmlns:a16="http://schemas.microsoft.com/office/drawing/2014/main" id="{EC337A73-0094-4DFD-9101-BA08F0FB2F32}"/>
              </a:ext>
            </a:extLst>
          </p:cNvPr>
          <p:cNvSpPr>
            <a:spLocks noGrp="1"/>
          </p:cNvSpPr>
          <p:nvPr>
            <p:ph idx="1"/>
          </p:nvPr>
        </p:nvSpPr>
        <p:spPr>
          <a:xfrm>
            <a:off x="604675" y="4945207"/>
            <a:ext cx="10877529" cy="1218525"/>
          </a:xfrm>
        </p:spPr>
        <p:txBody>
          <a:bodyPr/>
          <a:lstStyle/>
          <a:p>
            <a:r>
              <a:rPr lang="en-US" sz="2400"/>
              <a:t>Key aspects of safety during treatment with immunotherapy include early recognition, patient education, and multidisciplinary management</a:t>
            </a:r>
          </a:p>
          <a:p>
            <a:r>
              <a:rPr lang="en-US" sz="2400"/>
              <a:t>Refer to NCCN Guidelines® for Management of Immunotherapy-Related Toxicities </a:t>
            </a:r>
          </a:p>
        </p:txBody>
      </p:sp>
      <p:grpSp>
        <p:nvGrpSpPr>
          <p:cNvPr id="11" name="Group 10">
            <a:extLst>
              <a:ext uri="{FF2B5EF4-FFF2-40B4-BE49-F238E27FC236}">
                <a16:creationId xmlns:a16="http://schemas.microsoft.com/office/drawing/2014/main" id="{F0C71134-F0AA-4945-B49F-1ED7740565C6}"/>
              </a:ext>
            </a:extLst>
          </p:cNvPr>
          <p:cNvGrpSpPr/>
          <p:nvPr/>
        </p:nvGrpSpPr>
        <p:grpSpPr>
          <a:xfrm>
            <a:off x="721360" y="1238705"/>
            <a:ext cx="3484921" cy="3625851"/>
            <a:chOff x="685800" y="1514475"/>
            <a:chExt cx="3484921" cy="3625851"/>
          </a:xfrm>
        </p:grpSpPr>
        <p:sp>
          <p:nvSpPr>
            <p:cNvPr id="17" name="Rectangle: Rounded Corners 16">
              <a:extLst>
                <a:ext uri="{FF2B5EF4-FFF2-40B4-BE49-F238E27FC236}">
                  <a16:creationId xmlns:a16="http://schemas.microsoft.com/office/drawing/2014/main" id="{A8DCBB99-2011-46F3-BF42-0ED79CCC11BA}"/>
                </a:ext>
              </a:extLst>
            </p:cNvPr>
            <p:cNvSpPr/>
            <p:nvPr/>
          </p:nvSpPr>
          <p:spPr>
            <a:xfrm>
              <a:off x="696001" y="1526040"/>
              <a:ext cx="3474720" cy="3614286"/>
            </a:xfrm>
            <a:prstGeom prst="roundRect">
              <a:avLst>
                <a:gd name="adj" fmla="val 585"/>
              </a:avLst>
            </a:prstGeom>
            <a:noFill/>
            <a:ln w="19050"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8" name="Rectangle: Rounded Corners 17">
              <a:extLst>
                <a:ext uri="{FF2B5EF4-FFF2-40B4-BE49-F238E27FC236}">
                  <a16:creationId xmlns:a16="http://schemas.microsoft.com/office/drawing/2014/main" id="{F29183EF-E201-49D6-88CA-3D655C13900D}"/>
                </a:ext>
              </a:extLst>
            </p:cNvPr>
            <p:cNvSpPr/>
            <p:nvPr/>
          </p:nvSpPr>
          <p:spPr>
            <a:xfrm>
              <a:off x="685800" y="1514475"/>
              <a:ext cx="3474720" cy="365760"/>
            </a:xfrm>
            <a:prstGeom prst="roundRect">
              <a:avLst>
                <a:gd name="adj" fmla="val 0"/>
              </a:avLst>
            </a:prstGeom>
            <a:solidFill>
              <a:schemeClr val="accent1"/>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FFFFFF"/>
                  </a:solidFill>
                  <a:effectLst/>
                  <a:uLnTx/>
                  <a:uFillTx/>
                  <a:latin typeface="Calibri" panose="020F0502020204030204"/>
                  <a:ea typeface="+mn-ea"/>
                  <a:cs typeface="+mn-cs"/>
                </a:rPr>
                <a:t>Mild to Moderate AEs</a:t>
              </a:r>
              <a:r>
                <a:rPr kumimoji="0" lang="en-US" sz="2000" b="0" i="0" u="none" strike="noStrike" kern="0" cap="none" spc="0" normalizeH="0" baseline="0" noProof="0">
                  <a:ln>
                    <a:noFill/>
                  </a:ln>
                  <a:solidFill>
                    <a:srgbClr val="FFFFFF"/>
                  </a:solidFill>
                  <a:effectLst/>
                  <a:uLnTx/>
                  <a:uFillTx/>
                  <a:latin typeface="Calibri" panose="020F0502020204030204"/>
                  <a:ea typeface="+mn-ea"/>
                  <a:cs typeface="+mn-cs"/>
                </a:rPr>
                <a:t> </a:t>
              </a:r>
            </a:p>
          </p:txBody>
        </p:sp>
        <p:sp>
          <p:nvSpPr>
            <p:cNvPr id="20" name="TextBox 19">
              <a:extLst>
                <a:ext uri="{FF2B5EF4-FFF2-40B4-BE49-F238E27FC236}">
                  <a16:creationId xmlns:a16="http://schemas.microsoft.com/office/drawing/2014/main" id="{2C8A22C7-9372-44CC-BCB1-4A0DD185BCED}"/>
                </a:ext>
              </a:extLst>
            </p:cNvPr>
            <p:cNvSpPr txBox="1"/>
            <p:nvPr/>
          </p:nvSpPr>
          <p:spPr>
            <a:xfrm>
              <a:off x="696001" y="1960888"/>
              <a:ext cx="3464519" cy="2662267"/>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b="0" i="0" u="none" strike="noStrike" kern="1200" cap="none" spc="0" normalizeH="0" baseline="0" noProof="0">
                  <a:ln>
                    <a:noFill/>
                  </a:ln>
                  <a:solidFill>
                    <a:srgbClr val="000000"/>
                  </a:solidFill>
                  <a:effectLst/>
                  <a:uLnTx/>
                  <a:uFillTx/>
                  <a:latin typeface="Calibri" panose="020F0502020204030204"/>
                  <a:ea typeface="+mn-ea"/>
                  <a:cs typeface="+mn-cs"/>
                </a:rPr>
                <a:t>Provide symptomatic management</a:t>
              </a:r>
            </a:p>
            <a:p>
              <a:pPr marL="285750" lvl="0" indent="-285750" defTabSz="457200" eaLnBrk="1" fontAlgn="auto" hangingPunct="1">
                <a:spcBef>
                  <a:spcPts val="0"/>
                </a:spcBef>
                <a:spcAft>
                  <a:spcPts val="200"/>
                </a:spcAft>
                <a:buFont typeface="Wingdings" panose="05000000000000000000" pitchFamily="2" charset="2"/>
                <a:buChar char="§"/>
                <a:defRPr/>
              </a:pPr>
              <a:r>
                <a:rPr kumimoji="0" lang="en-US" b="0" i="0" u="none" strike="noStrike" kern="1200" cap="none" spc="0" normalizeH="0" baseline="0" noProof="0">
                  <a:ln>
                    <a:noFill/>
                  </a:ln>
                  <a:solidFill>
                    <a:srgbClr val="000000"/>
                  </a:solidFill>
                  <a:effectLst/>
                  <a:uLnTx/>
                  <a:uFillTx/>
                  <a:latin typeface="Calibri" panose="020F0502020204030204"/>
                  <a:ea typeface="+mn-ea"/>
                  <a:cs typeface="+mn-cs"/>
                </a:rPr>
                <a:t>If needed, delay immunotherapy until irAE is resolved to </a:t>
              </a:r>
              <a:r>
                <a:rPr lang="en-US" b="0">
                  <a:solidFill>
                    <a:srgbClr val="000000"/>
                  </a:solidFill>
                  <a:latin typeface="Calibri" panose="020F0502020204030204"/>
                  <a:cs typeface="+mn-cs"/>
                </a:rPr>
                <a:t>grade ≤1</a:t>
              </a:r>
              <a:endParaRPr kumimoji="0" lang="en-US"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lvl="0" indent="-285750" defTabSz="457200" eaLnBrk="1" fontAlgn="auto" hangingPunct="1">
                <a:spcBef>
                  <a:spcPts val="0"/>
                </a:spcBef>
                <a:spcAft>
                  <a:spcPts val="200"/>
                </a:spcAft>
                <a:buFont typeface="Wingdings" panose="05000000000000000000" pitchFamily="2" charset="2"/>
                <a:buChar char="§"/>
                <a:defRPr/>
              </a:pPr>
              <a:r>
                <a:rPr lang="en-US" b="0">
                  <a:solidFill>
                    <a:srgbClr val="000000"/>
                  </a:solidFill>
                  <a:latin typeface="Calibri" panose="020F0502020204030204"/>
                  <a:cs typeface="+mn-cs"/>
                </a:rPr>
                <a:t>If irAE does not improve, </a:t>
              </a:r>
              <a:br>
                <a:rPr lang="en-US" b="0">
                  <a:solidFill>
                    <a:srgbClr val="000000"/>
                  </a:solidFill>
                  <a:latin typeface="Calibri" panose="020F0502020204030204"/>
                  <a:cs typeface="+mn-cs"/>
                </a:rPr>
              </a:br>
              <a:r>
                <a:rPr lang="en-US" b="0">
                  <a:solidFill>
                    <a:srgbClr val="000000"/>
                  </a:solidFill>
                  <a:latin typeface="Calibri" panose="020F0502020204030204"/>
                  <a:cs typeface="+mn-cs"/>
                </a:rPr>
                <a:t>give corticosteroids</a:t>
              </a:r>
            </a:p>
            <a:p>
              <a:pPr marL="285750" lvl="0" indent="-285750" defTabSz="457200" eaLnBrk="1" fontAlgn="auto" hangingPunct="1">
                <a:spcBef>
                  <a:spcPts val="0"/>
                </a:spcBef>
                <a:spcAft>
                  <a:spcPts val="200"/>
                </a:spcAft>
                <a:buFont typeface="Wingdings" panose="05000000000000000000" pitchFamily="2" charset="2"/>
                <a:buChar char="§"/>
                <a:defRPr/>
              </a:pPr>
              <a:r>
                <a:rPr lang="en-US" b="0">
                  <a:solidFill>
                    <a:srgbClr val="000000"/>
                  </a:solidFill>
                  <a:latin typeface="Calibri" panose="020F0502020204030204"/>
                  <a:cs typeface="+mn-cs"/>
                </a:rPr>
                <a:t>If irAE</a:t>
              </a:r>
              <a:r>
                <a:rPr kumimoji="0" lang="en-US" b="0" i="0" u="none" strike="noStrike" kern="1200" cap="none" spc="0" normalizeH="0" baseline="0" noProof="0">
                  <a:ln>
                    <a:noFill/>
                  </a:ln>
                  <a:solidFill>
                    <a:srgbClr val="000000"/>
                  </a:solidFill>
                  <a:effectLst/>
                  <a:uLnTx/>
                  <a:uFillTx/>
                  <a:latin typeface="Calibri" panose="020F0502020204030204"/>
                  <a:ea typeface="+mn-ea"/>
                  <a:cs typeface="+mn-cs"/>
                </a:rPr>
                <a:t> is endocrine related, </a:t>
              </a:r>
              <a:br>
                <a:rPr kumimoji="0" lang="en-US" b="0" i="0" u="none" strike="noStrike" kern="1200" cap="none" spc="0" normalizeH="0" baseline="0" noProof="0">
                  <a:ln>
                    <a:noFill/>
                  </a:ln>
                  <a:solidFill>
                    <a:srgbClr val="000000"/>
                  </a:solidFill>
                  <a:effectLst/>
                  <a:uLnTx/>
                  <a:uFillTx/>
                  <a:latin typeface="Calibri" panose="020F0502020204030204"/>
                  <a:ea typeface="+mn-ea"/>
                  <a:cs typeface="+mn-cs"/>
                </a:rPr>
              </a:br>
              <a:r>
                <a:rPr kumimoji="0" lang="en-US" b="0" i="0" u="none" strike="noStrike" kern="1200" cap="none" spc="0" normalizeH="0" baseline="0" noProof="0">
                  <a:ln>
                    <a:noFill/>
                  </a:ln>
                  <a:solidFill>
                    <a:srgbClr val="000000"/>
                  </a:solidFill>
                  <a:effectLst/>
                  <a:uLnTx/>
                  <a:uFillTx/>
                  <a:latin typeface="Calibri" panose="020F0502020204030204"/>
                  <a:ea typeface="+mn-ea"/>
                  <a:cs typeface="+mn-cs"/>
                </a:rPr>
                <a:t>give hormone therapy </a:t>
              </a:r>
            </a:p>
          </p:txBody>
        </p:sp>
      </p:grpSp>
      <p:sp>
        <p:nvSpPr>
          <p:cNvPr id="3" name="Text Box 11">
            <a:extLst>
              <a:ext uri="{FF2B5EF4-FFF2-40B4-BE49-F238E27FC236}">
                <a16:creationId xmlns:a16="http://schemas.microsoft.com/office/drawing/2014/main" id="{907887B7-B145-486E-BD00-D14D7A7E3F83}"/>
              </a:ext>
            </a:extLst>
          </p:cNvPr>
          <p:cNvSpPr txBox="1">
            <a:spLocks noChangeArrowheads="1"/>
          </p:cNvSpPr>
          <p:nvPr/>
        </p:nvSpPr>
        <p:spPr bwMode="auto">
          <a:xfrm>
            <a:off x="413103" y="6179056"/>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Brahmer. JCO. 2018;36:1714. NCCN. Clinical practice guidelines in oncology: Management of immunotherapy-related toxicities. </a:t>
            </a:r>
            <a:r>
              <a:rPr lang="en-US" altLang="en-US" sz="1200" spc="-10">
                <a:solidFill>
                  <a:srgbClr val="455560"/>
                </a:solidFill>
                <a:latin typeface="Calibri" panose="020F0502020204030204" pitchFamily="34" charset="0"/>
                <a:cs typeface="Arial" panose="020B0604020202020204" pitchFamily="34" charset="0"/>
              </a:rPr>
              <a:t>v</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1.2025. nccn.org.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2EA37EA4-360D-48A1-8AC4-716C4D194198}"/>
              </a:ext>
            </a:extLst>
          </p:cNvPr>
          <p:cNvGrpSpPr/>
          <p:nvPr/>
        </p:nvGrpSpPr>
        <p:grpSpPr>
          <a:xfrm>
            <a:off x="4358573" y="1238705"/>
            <a:ext cx="3488552" cy="3625850"/>
            <a:chOff x="4317933" y="1514475"/>
            <a:chExt cx="3488552" cy="3625850"/>
          </a:xfrm>
        </p:grpSpPr>
        <p:sp>
          <p:nvSpPr>
            <p:cNvPr id="23" name="Rectangle: Rounded Corners 22">
              <a:extLst>
                <a:ext uri="{FF2B5EF4-FFF2-40B4-BE49-F238E27FC236}">
                  <a16:creationId xmlns:a16="http://schemas.microsoft.com/office/drawing/2014/main" id="{90594FE8-1449-4D60-A818-F511D34EEFC8}"/>
                </a:ext>
              </a:extLst>
            </p:cNvPr>
            <p:cNvSpPr/>
            <p:nvPr/>
          </p:nvSpPr>
          <p:spPr>
            <a:xfrm>
              <a:off x="4324849" y="1526040"/>
              <a:ext cx="3474720" cy="3614285"/>
            </a:xfrm>
            <a:prstGeom prst="roundRect">
              <a:avLst>
                <a:gd name="adj" fmla="val 728"/>
              </a:avLst>
            </a:prstGeom>
            <a:noFill/>
            <a:ln w="19050" cap="flat" cmpd="sng" algn="ctr">
              <a:solidFill>
                <a:schemeClr val="accent3"/>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24" name="Rectangle: Rounded Corners 23">
              <a:extLst>
                <a:ext uri="{FF2B5EF4-FFF2-40B4-BE49-F238E27FC236}">
                  <a16:creationId xmlns:a16="http://schemas.microsoft.com/office/drawing/2014/main" id="{C2BD2265-781D-4365-858A-356F517B8967}"/>
                </a:ext>
              </a:extLst>
            </p:cNvPr>
            <p:cNvSpPr/>
            <p:nvPr/>
          </p:nvSpPr>
          <p:spPr>
            <a:xfrm>
              <a:off x="4317933" y="1514475"/>
              <a:ext cx="3474720" cy="365760"/>
            </a:xfrm>
            <a:prstGeom prst="roundRect">
              <a:avLst>
                <a:gd name="adj" fmla="val 0"/>
              </a:avLst>
            </a:prstGeom>
            <a:solidFill>
              <a:schemeClr val="accent3"/>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FFFFFF"/>
                  </a:solidFill>
                  <a:effectLst/>
                  <a:uLnTx/>
                  <a:uFillTx/>
                  <a:latin typeface="Calibri" panose="020F0502020204030204"/>
                  <a:ea typeface="+mn-ea"/>
                  <a:cs typeface="+mn-cs"/>
                </a:rPr>
                <a:t>Severe AEs</a:t>
              </a:r>
            </a:p>
          </p:txBody>
        </p:sp>
        <p:sp>
          <p:nvSpPr>
            <p:cNvPr id="4" name="TextBox 3">
              <a:extLst>
                <a:ext uri="{FF2B5EF4-FFF2-40B4-BE49-F238E27FC236}">
                  <a16:creationId xmlns:a16="http://schemas.microsoft.com/office/drawing/2014/main" id="{F52AF9ED-EA82-419B-8018-204A0315E661}"/>
                </a:ext>
              </a:extLst>
            </p:cNvPr>
            <p:cNvSpPr txBox="1"/>
            <p:nvPr/>
          </p:nvSpPr>
          <p:spPr>
            <a:xfrm>
              <a:off x="4341966" y="1960888"/>
              <a:ext cx="3464519" cy="2990562"/>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b="0" i="0" u="none" strike="noStrike" kern="1200" cap="none" spc="0" normalizeH="0" baseline="0" noProof="0">
                  <a:ln>
                    <a:noFill/>
                  </a:ln>
                  <a:solidFill>
                    <a:srgbClr val="000000"/>
                  </a:solidFill>
                  <a:effectLst/>
                  <a:uLnTx/>
                  <a:uFillTx/>
                  <a:latin typeface="Calibri" panose="020F0502020204030204"/>
                  <a:ea typeface="+mn-ea"/>
                  <a:cs typeface="+mn-cs"/>
                </a:rPr>
                <a:t>Discontinue immunotherapy</a:t>
              </a:r>
            </a:p>
            <a:p>
              <a:pPr marL="285750" marR="0" lvl="0" indent="-2857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b="0" i="0" u="none" strike="noStrike" kern="1200" cap="none" spc="0" normalizeH="0" baseline="0" noProof="0">
                  <a:ln>
                    <a:noFill/>
                  </a:ln>
                  <a:solidFill>
                    <a:srgbClr val="000000"/>
                  </a:solidFill>
                  <a:effectLst/>
                  <a:uLnTx/>
                  <a:uFillTx/>
                  <a:latin typeface="Calibri" panose="020F0502020204030204"/>
                  <a:ea typeface="+mn-ea"/>
                  <a:cs typeface="+mn-cs"/>
                </a:rPr>
                <a:t>Immediately initiate corticosteroid therapy</a:t>
              </a:r>
            </a:p>
            <a:p>
              <a:pPr marL="742950" lvl="1" indent="-285750" defTabSz="457200" eaLnBrk="1" fontAlgn="auto" hangingPunct="1">
                <a:spcBef>
                  <a:spcPts val="0"/>
                </a:spcBef>
                <a:spcAft>
                  <a:spcPts val="200"/>
                </a:spcAft>
                <a:buFont typeface="System Font Regular"/>
                <a:buChar char="−"/>
                <a:defRPr/>
              </a:pPr>
              <a:r>
                <a:rPr lang="en-US" b="0">
                  <a:solidFill>
                    <a:srgbClr val="000000"/>
                  </a:solidFill>
                  <a:latin typeface="Calibri" panose="020F0502020204030204"/>
                  <a:cs typeface="+mn-cs"/>
                </a:rPr>
                <a:t>eg,</a:t>
              </a:r>
              <a:r>
                <a:rPr kumimoji="0" lang="en-US" b="0" i="0" u="none" strike="noStrike" kern="1200" cap="none" spc="0" normalizeH="0" baseline="0" noProof="0">
                  <a:ln>
                    <a:noFill/>
                  </a:ln>
                  <a:solidFill>
                    <a:srgbClr val="000000"/>
                  </a:solidFill>
                  <a:effectLst/>
                  <a:uLnTx/>
                  <a:uFillTx/>
                  <a:latin typeface="Calibri" panose="020F0502020204030204"/>
                  <a:ea typeface="+mn-ea"/>
                  <a:cs typeface="+mn-cs"/>
                </a:rPr>
                <a:t> IV methylprednisolone</a:t>
              </a:r>
            </a:p>
            <a:p>
              <a:pPr marL="285750" marR="0" lvl="0" indent="-2857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lang="en-US" b="0">
                  <a:solidFill>
                    <a:srgbClr val="000000"/>
                  </a:solidFill>
                  <a:latin typeface="Calibri" panose="020F0502020204030204"/>
                  <a:cs typeface="+mn-cs"/>
                </a:rPr>
                <a:t>If irAE does not improve, additional</a:t>
              </a:r>
              <a:r>
                <a:rPr kumimoji="0" lang="en-US" b="0" i="0" u="none" strike="noStrike" kern="1200" cap="none" spc="0" normalizeH="0" baseline="0" noProof="0">
                  <a:ln>
                    <a:noFill/>
                  </a:ln>
                  <a:solidFill>
                    <a:srgbClr val="000000"/>
                  </a:solidFill>
                  <a:effectLst/>
                  <a:uLnTx/>
                  <a:uFillTx/>
                  <a:latin typeface="Calibri" panose="020F0502020204030204"/>
                  <a:ea typeface="+mn-ea"/>
                  <a:cs typeface="+mn-cs"/>
                </a:rPr>
                <a:t> immunosuppressant therapy may be needed</a:t>
              </a:r>
            </a:p>
            <a:p>
              <a:pPr marL="742950" lvl="1" indent="-285750" defTabSz="457200" eaLnBrk="1" fontAlgn="auto" hangingPunct="1">
                <a:spcBef>
                  <a:spcPts val="0"/>
                </a:spcBef>
                <a:spcAft>
                  <a:spcPts val="200"/>
                </a:spcAft>
                <a:buFont typeface="System Font Regular"/>
                <a:buChar char="−"/>
                <a:defRPr/>
              </a:pPr>
              <a:r>
                <a:rPr lang="en-US" b="0">
                  <a:solidFill>
                    <a:srgbClr val="000000"/>
                  </a:solidFill>
                  <a:latin typeface="Calibri" panose="020F0502020204030204"/>
                  <a:cs typeface="+mn-cs"/>
                </a:rPr>
                <a:t>eg, anti-TNF therapy</a:t>
              </a:r>
            </a:p>
            <a:p>
              <a:pPr marL="285750" marR="0" lvl="0" indent="-2857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b="0" i="0" u="none" strike="noStrike" kern="1200" cap="none" spc="0" normalizeH="0" baseline="0" noProof="0">
                  <a:ln>
                    <a:noFill/>
                  </a:ln>
                  <a:solidFill>
                    <a:srgbClr val="000000"/>
                  </a:solidFill>
                  <a:effectLst/>
                  <a:uLnTx/>
                  <a:uFillTx/>
                  <a:latin typeface="Calibri" panose="020F0502020204030204"/>
                  <a:ea typeface="+mn-ea"/>
                  <a:cs typeface="+mn-cs"/>
                </a:rPr>
                <a:t>Provide inpatient and/or supportive care as needed</a:t>
              </a:r>
            </a:p>
          </p:txBody>
        </p:sp>
      </p:grpSp>
      <p:grpSp>
        <p:nvGrpSpPr>
          <p:cNvPr id="7" name="Group 6">
            <a:extLst>
              <a:ext uri="{FF2B5EF4-FFF2-40B4-BE49-F238E27FC236}">
                <a16:creationId xmlns:a16="http://schemas.microsoft.com/office/drawing/2014/main" id="{9F795A4C-28BD-46B5-BE8E-BC378AE05C33}"/>
              </a:ext>
            </a:extLst>
          </p:cNvPr>
          <p:cNvGrpSpPr/>
          <p:nvPr/>
        </p:nvGrpSpPr>
        <p:grpSpPr>
          <a:xfrm>
            <a:off x="8006782" y="1238705"/>
            <a:ext cx="3483041" cy="3625850"/>
            <a:chOff x="8006782" y="1514475"/>
            <a:chExt cx="3483041" cy="3625850"/>
          </a:xfrm>
        </p:grpSpPr>
        <p:sp>
          <p:nvSpPr>
            <p:cNvPr id="25" name="Rectangle: Rounded Corners 24">
              <a:extLst>
                <a:ext uri="{FF2B5EF4-FFF2-40B4-BE49-F238E27FC236}">
                  <a16:creationId xmlns:a16="http://schemas.microsoft.com/office/drawing/2014/main" id="{42373A93-8762-4DBD-8B76-0CE863F87493}"/>
                </a:ext>
              </a:extLst>
            </p:cNvPr>
            <p:cNvSpPr/>
            <p:nvPr/>
          </p:nvSpPr>
          <p:spPr>
            <a:xfrm>
              <a:off x="8013699" y="1526040"/>
              <a:ext cx="3474720" cy="3614285"/>
            </a:xfrm>
            <a:prstGeom prst="roundRect">
              <a:avLst>
                <a:gd name="adj" fmla="val 0"/>
              </a:avLst>
            </a:prstGeom>
            <a:noFill/>
            <a:ln w="19050" cap="flat" cmpd="sng" algn="ctr">
              <a:solidFill>
                <a:schemeClr val="accent4"/>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26" name="Rectangle: Rounded Corners 25">
              <a:extLst>
                <a:ext uri="{FF2B5EF4-FFF2-40B4-BE49-F238E27FC236}">
                  <a16:creationId xmlns:a16="http://schemas.microsoft.com/office/drawing/2014/main" id="{3E2B6398-D162-40BD-BAB4-0A8CD915133A}"/>
                </a:ext>
              </a:extLst>
            </p:cNvPr>
            <p:cNvSpPr/>
            <p:nvPr/>
          </p:nvSpPr>
          <p:spPr>
            <a:xfrm>
              <a:off x="8006782" y="1514475"/>
              <a:ext cx="3474721" cy="365760"/>
            </a:xfrm>
            <a:prstGeom prst="roundRect">
              <a:avLst>
                <a:gd name="adj" fmla="val 0"/>
              </a:avLst>
            </a:prstGeom>
            <a:solidFill>
              <a:schemeClr val="accent4"/>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FFFFFF"/>
                  </a:solidFill>
                  <a:effectLst/>
                  <a:uLnTx/>
                  <a:uFillTx/>
                  <a:latin typeface="Calibri" panose="020F0502020204030204"/>
                  <a:ea typeface="+mn-ea"/>
                  <a:cs typeface="+mn-cs"/>
                </a:rPr>
                <a:t>Supportive Care*</a:t>
              </a:r>
            </a:p>
          </p:txBody>
        </p:sp>
        <p:sp>
          <p:nvSpPr>
            <p:cNvPr id="5" name="TextBox 4">
              <a:extLst>
                <a:ext uri="{FF2B5EF4-FFF2-40B4-BE49-F238E27FC236}">
                  <a16:creationId xmlns:a16="http://schemas.microsoft.com/office/drawing/2014/main" id="{FF2AF058-198F-4CA1-B647-631762FDD1EE}"/>
                </a:ext>
              </a:extLst>
            </p:cNvPr>
            <p:cNvSpPr txBox="1"/>
            <p:nvPr/>
          </p:nvSpPr>
          <p:spPr>
            <a:xfrm>
              <a:off x="8025304" y="1960888"/>
              <a:ext cx="3464519" cy="238526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b="0" i="0" u="none" strike="noStrike" kern="1200" cap="none" spc="0" normalizeH="0" baseline="0" noProof="0">
                  <a:ln>
                    <a:noFill/>
                  </a:ln>
                  <a:solidFill>
                    <a:srgbClr val="000000"/>
                  </a:solidFill>
                  <a:effectLst/>
                  <a:uLnTx/>
                  <a:uFillTx/>
                  <a:latin typeface="Calibri" panose="020F0502020204030204"/>
                  <a:ea typeface="+mn-ea"/>
                  <a:cs typeface="+mn-cs"/>
                </a:rPr>
                <a:t>Monitor blood glucose levels</a:t>
              </a:r>
            </a:p>
            <a:p>
              <a:pPr marL="285750" marR="0" lvl="0" indent="-2857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b="0" i="0" u="none" strike="noStrike" kern="1200" cap="none" spc="0" normalizeH="0" baseline="0" noProof="0">
                  <a:ln>
                    <a:noFill/>
                  </a:ln>
                  <a:solidFill>
                    <a:srgbClr val="000000"/>
                  </a:solidFill>
                  <a:effectLst/>
                  <a:uLnTx/>
                  <a:uFillTx/>
                  <a:latin typeface="Calibri" panose="020F0502020204030204"/>
                  <a:ea typeface="+mn-ea"/>
                  <a:cs typeface="+mn-cs"/>
                </a:rPr>
                <a:t>Give proton pump inhibitors or H2 blockers to prevent gastritis</a:t>
              </a:r>
            </a:p>
            <a:p>
              <a:pPr marL="285750" marR="0" lvl="0" indent="-2857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b="0" i="0" u="none" strike="noStrike" kern="1200" cap="none" spc="0" normalizeH="0" baseline="0" noProof="0">
                  <a:ln>
                    <a:noFill/>
                  </a:ln>
                  <a:solidFill>
                    <a:srgbClr val="000000"/>
                  </a:solidFill>
                  <a:effectLst/>
                  <a:uLnTx/>
                  <a:uFillTx/>
                  <a:latin typeface="Calibri" panose="020F0502020204030204"/>
                  <a:ea typeface="+mn-ea"/>
                  <a:cs typeface="+mn-cs"/>
                </a:rPr>
                <a:t>Antimicrobial and antifungal prophylaxis</a:t>
              </a:r>
            </a:p>
            <a:p>
              <a:pPr marL="285750" marR="0" lvl="0" indent="-2857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b="0" i="0" u="none" strike="noStrike" kern="1200" cap="none" spc="0" normalizeH="0" baseline="0" noProof="0">
                  <a:ln>
                    <a:noFill/>
                  </a:ln>
                  <a:solidFill>
                    <a:srgbClr val="000000"/>
                  </a:solidFill>
                  <a:effectLst/>
                  <a:uLnTx/>
                  <a:uFillTx/>
                  <a:latin typeface="Calibri" panose="020F0502020204030204"/>
                  <a:ea typeface="+mn-ea"/>
                  <a:cs typeface="+mn-cs"/>
                </a:rPr>
                <a:t>Vitamin D and calcium supplementation to prevent osteoporosis</a:t>
              </a:r>
            </a:p>
          </p:txBody>
        </p:sp>
      </p:grpSp>
      <p:sp>
        <p:nvSpPr>
          <p:cNvPr id="29" name="Text Box 30">
            <a:extLst>
              <a:ext uri="{FF2B5EF4-FFF2-40B4-BE49-F238E27FC236}">
                <a16:creationId xmlns:a16="http://schemas.microsoft.com/office/drawing/2014/main" id="{8957DFEC-F5D2-4EBB-A60C-4A8A7CA9D07C}"/>
              </a:ext>
            </a:extLst>
          </p:cNvPr>
          <p:cNvSpPr txBox="1">
            <a:spLocks noChangeArrowheads="1"/>
          </p:cNvSpPr>
          <p:nvPr/>
        </p:nvSpPr>
        <p:spPr bwMode="auto">
          <a:xfrm>
            <a:off x="8006782" y="4563356"/>
            <a:ext cx="347472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a:solidFill>
                  <a:schemeClr val="bg1"/>
                </a:solidFill>
                <a:latin typeface="Calibri" panose="020F0502020204030204" pitchFamily="34" charset="0"/>
              </a:rPr>
              <a:t>*For long-term, high-dose steroid therapy.</a:t>
            </a:r>
          </a:p>
        </p:txBody>
      </p:sp>
    </p:spTree>
    <p:extLst>
      <p:ext uri="{BB962C8B-B14F-4D97-AF65-F5344CB8AC3E}">
        <p14:creationId xmlns:p14="http://schemas.microsoft.com/office/powerpoint/2010/main" val="18709936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49A08-BFC1-858E-762B-27648B6E24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35E413-743A-D6CF-33B8-C61E4456460B}"/>
              </a:ext>
            </a:extLst>
          </p:cNvPr>
          <p:cNvSpPr>
            <a:spLocks noGrp="1"/>
          </p:cNvSpPr>
          <p:nvPr>
            <p:ph type="title"/>
          </p:nvPr>
        </p:nvSpPr>
        <p:spPr/>
        <p:txBody>
          <a:bodyPr>
            <a:normAutofit/>
          </a:bodyPr>
          <a:lstStyle/>
          <a:p>
            <a:r>
              <a:rPr lang="en-US"/>
              <a:t>Take-home Messages </a:t>
            </a:r>
            <a:endParaRPr lang="en-GB"/>
          </a:p>
        </p:txBody>
      </p:sp>
      <p:sp>
        <p:nvSpPr>
          <p:cNvPr id="4" name="Content Placeholder 3">
            <a:extLst>
              <a:ext uri="{FF2B5EF4-FFF2-40B4-BE49-F238E27FC236}">
                <a16:creationId xmlns:a16="http://schemas.microsoft.com/office/drawing/2014/main" id="{94954EE9-0BEC-A617-6307-B5F9789FF738}"/>
              </a:ext>
            </a:extLst>
          </p:cNvPr>
          <p:cNvSpPr>
            <a:spLocks noGrp="1"/>
          </p:cNvSpPr>
          <p:nvPr>
            <p:ph sz="half" idx="1"/>
          </p:nvPr>
        </p:nvSpPr>
        <p:spPr/>
        <p:txBody>
          <a:bodyPr/>
          <a:lstStyle/>
          <a:p>
            <a:pPr>
              <a:lnSpc>
                <a:spcPct val="100000"/>
              </a:lnSpc>
              <a:spcBef>
                <a:spcPts val="1200"/>
              </a:spcBef>
            </a:pPr>
            <a:r>
              <a:rPr lang="en-US" sz="2200"/>
              <a:t>Tarlatamab has a manageable safety profile, with a low discontinuation rate due to treatment-related AEs (4%)</a:t>
            </a:r>
            <a:r>
              <a:rPr lang="en-US" sz="2200" baseline="30000"/>
              <a:t>1</a:t>
            </a:r>
            <a:r>
              <a:rPr lang="en-US" sz="2200"/>
              <a:t> </a:t>
            </a:r>
          </a:p>
          <a:p>
            <a:pPr lvl="1">
              <a:lnSpc>
                <a:spcPct val="100000"/>
              </a:lnSpc>
              <a:spcBef>
                <a:spcPts val="1200"/>
              </a:spcBef>
            </a:pPr>
            <a:r>
              <a:rPr lang="en-US" sz="2000"/>
              <a:t>CRS and ICANS primarily grade 1 or 2</a:t>
            </a:r>
          </a:p>
          <a:p>
            <a:pPr lvl="1">
              <a:lnSpc>
                <a:spcPct val="100000"/>
              </a:lnSpc>
              <a:spcBef>
                <a:spcPts val="1200"/>
              </a:spcBef>
            </a:pPr>
            <a:r>
              <a:rPr lang="en-US" sz="2000"/>
              <a:t>CRS occurred primarily after first or second dose of tarlatamab and was managed mostly with supportive care that included antipyretics, IV hydration, and/or glucocorticoids</a:t>
            </a:r>
          </a:p>
          <a:p>
            <a:pPr lvl="1">
              <a:lnSpc>
                <a:spcPct val="100000"/>
              </a:lnSpc>
              <a:spcBef>
                <a:spcPts val="1200"/>
              </a:spcBef>
            </a:pPr>
            <a:r>
              <a:rPr lang="en-US" sz="2000"/>
              <a:t>ICANS occurred mostly in cycle 1 or 2, and management strategies included supportive care (grade 1) and steroids (grade 2) </a:t>
            </a:r>
          </a:p>
          <a:p>
            <a:pPr marL="457200" lvl="1" indent="0">
              <a:lnSpc>
                <a:spcPct val="100000"/>
              </a:lnSpc>
              <a:spcBef>
                <a:spcPts val="1200"/>
              </a:spcBef>
              <a:buNone/>
            </a:pPr>
            <a:endParaRPr lang="en-US" sz="2200"/>
          </a:p>
          <a:p>
            <a:pPr>
              <a:spcBef>
                <a:spcPts val="1200"/>
              </a:spcBef>
            </a:pPr>
            <a:endParaRPr lang="en-US" sz="2200"/>
          </a:p>
        </p:txBody>
      </p:sp>
      <p:sp>
        <p:nvSpPr>
          <p:cNvPr id="3" name="Content Placeholder 2">
            <a:extLst>
              <a:ext uri="{FF2B5EF4-FFF2-40B4-BE49-F238E27FC236}">
                <a16:creationId xmlns:a16="http://schemas.microsoft.com/office/drawing/2014/main" id="{D43C069A-027A-8A3F-B278-791912618A53}"/>
              </a:ext>
            </a:extLst>
          </p:cNvPr>
          <p:cNvSpPr>
            <a:spLocks noGrp="1"/>
          </p:cNvSpPr>
          <p:nvPr>
            <p:ph sz="half" idx="2"/>
          </p:nvPr>
        </p:nvSpPr>
        <p:spPr/>
        <p:txBody>
          <a:bodyPr/>
          <a:lstStyle/>
          <a:p>
            <a:r>
              <a:rPr lang="en-US" sz="2200"/>
              <a:t>Lurbinectedin has a favorable safety profile; requires monitoring and dose adjustments as needed</a:t>
            </a:r>
            <a:r>
              <a:rPr lang="en-US" sz="2200" baseline="30000"/>
              <a:t>2</a:t>
            </a:r>
          </a:p>
          <a:p>
            <a:endParaRPr lang="en-US"/>
          </a:p>
        </p:txBody>
      </p:sp>
      <p:sp>
        <p:nvSpPr>
          <p:cNvPr id="5" name="Text Box 11">
            <a:extLst>
              <a:ext uri="{FF2B5EF4-FFF2-40B4-BE49-F238E27FC236}">
                <a16:creationId xmlns:a16="http://schemas.microsoft.com/office/drawing/2014/main" id="{2ADB66B4-A8BA-DFAB-B7DA-A120323827FA}"/>
              </a:ext>
            </a:extLst>
          </p:cNvPr>
          <p:cNvSpPr txBox="1">
            <a:spLocks noChangeArrowheads="1"/>
          </p:cNvSpPr>
          <p:nvPr/>
        </p:nvSpPr>
        <p:spPr bwMode="auto">
          <a:xfrm>
            <a:off x="414339" y="6352393"/>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defTabSz="457200">
              <a:lnSpc>
                <a:spcPct val="100000"/>
              </a:lnSpc>
              <a:spcBef>
                <a:spcPct val="0"/>
              </a:spcBef>
              <a:spcAft>
                <a:spcPct val="0"/>
              </a:spcAft>
              <a:buClrTx/>
              <a:buNone/>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rPr>
              <a:t>1. Sands. WCLC. 2024. Abstr OA10.03. 2. </a:t>
            </a:r>
            <a:r>
              <a:rPr lang="en-US" altLang="en-US" sz="1200">
                <a:solidFill>
                  <a:schemeClr val="bg2"/>
                </a:solidFill>
                <a:latin typeface="Calibri" panose="020F0502020204030204" pitchFamily="34" charset="0"/>
              </a:rPr>
              <a:t>Trigo. Lancet Oncol. 2020;21:645</a:t>
            </a:r>
            <a:r>
              <a:rPr lang="en-US" altLang="en-US" sz="1200" spc="-10">
                <a:solidFill>
                  <a:schemeClr val="bg2"/>
                </a:solidFill>
                <a:latin typeface="Calibri" panose="020F0502020204030204" pitchFamily="34" charset="0"/>
              </a:rPr>
              <a:t>.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ndParaRPr>
          </a:p>
        </p:txBody>
      </p:sp>
      <p:sp>
        <p:nvSpPr>
          <p:cNvPr id="7" name="TextBox 6">
            <a:extLst>
              <a:ext uri="{FF2B5EF4-FFF2-40B4-BE49-F238E27FC236}">
                <a16:creationId xmlns:a16="http://schemas.microsoft.com/office/drawing/2014/main" id="{360D14A6-0473-DC47-E6C4-D6BB9281262C}"/>
              </a:ext>
            </a:extLst>
          </p:cNvPr>
          <p:cNvSpPr txBox="1"/>
          <p:nvPr/>
        </p:nvSpPr>
        <p:spPr bwMode="auto">
          <a:xfrm>
            <a:off x="6548280" y="3053029"/>
            <a:ext cx="5041900" cy="2145268"/>
          </a:xfrm>
          <a:prstGeom prst="roundRect">
            <a:avLst/>
          </a:prstGeom>
          <a:solidFill>
            <a:schemeClr val="accent2">
              <a:lumMod val="40000"/>
              <a:lumOff val="60000"/>
            </a:schemeClr>
          </a:solidFill>
          <a:ln>
            <a:solidFill>
              <a:schemeClr val="accent1"/>
            </a:solidFill>
          </a:ln>
        </p:spPr>
        <p:txBody>
          <a:bodyPr wrap="square">
            <a:spAutoFit/>
          </a:bodyPr>
          <a:lstStyle/>
          <a:p>
            <a:pPr algn="ctr"/>
            <a:r>
              <a:rPr lang="en-US" sz="2400">
                <a:solidFill>
                  <a:schemeClr val="bg1"/>
                </a:solidFill>
              </a:rPr>
              <a:t>Key aspects of safety during treatment with immunotherapy include early recognition, patient education, and multidisciplinary management</a:t>
            </a:r>
          </a:p>
        </p:txBody>
      </p:sp>
    </p:spTree>
    <p:extLst>
      <p:ext uri="{BB962C8B-B14F-4D97-AF65-F5344CB8AC3E}">
        <p14:creationId xmlns:p14="http://schemas.microsoft.com/office/powerpoint/2010/main" val="6772402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BD807-C0B9-1BED-F69D-2C2C7A92E2F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B1274F0-55BD-E5E8-148D-801AF6C1F7A0}"/>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58846E37-C779-A2A6-2EF2-548BEDD3DF29}"/>
              </a:ext>
            </a:extLst>
          </p:cNvPr>
          <p:cNvSpPr>
            <a:spLocks noGrp="1" noChangeArrowheads="1"/>
          </p:cNvSpPr>
          <p:nvPr>
            <p:ph type="title"/>
          </p:nvPr>
        </p:nvSpPr>
        <p:spPr bwMode="gray"/>
        <p:txBody>
          <a:bodyPr/>
          <a:lstStyle/>
          <a:p>
            <a:r>
              <a:rPr lang="en-US" sz="4000">
                <a:latin typeface="Calibri"/>
                <a:ea typeface="Calibri"/>
                <a:cs typeface="Calibri"/>
              </a:rPr>
              <a:t>Go Online for More CCO </a:t>
            </a:r>
            <a:br>
              <a:rPr lang="en-US" sz="4000">
                <a:latin typeface="Calibri"/>
                <a:ea typeface="Calibri"/>
                <a:cs typeface="Calibri"/>
              </a:rPr>
            </a:br>
            <a:r>
              <a:rPr lang="en-US" sz="4000">
                <a:latin typeface="Calibri"/>
                <a:ea typeface="Calibri"/>
                <a:cs typeface="Calibri"/>
              </a:rPr>
              <a:t>Coverage of SCLC!</a:t>
            </a:r>
            <a:endParaRPr lang="en-US" sz="4000" b="0">
              <a:solidFill>
                <a:srgbClr val="000000"/>
              </a:solidFill>
              <a:latin typeface="Calibri"/>
              <a:ea typeface="Calibri"/>
              <a:cs typeface="Calibri"/>
            </a:endParaRPr>
          </a:p>
        </p:txBody>
      </p:sp>
      <p:sp>
        <p:nvSpPr>
          <p:cNvPr id="39940" name="Rectangle 2">
            <a:extLst>
              <a:ext uri="{FF2B5EF4-FFF2-40B4-BE49-F238E27FC236}">
                <a16:creationId xmlns:a16="http://schemas.microsoft.com/office/drawing/2014/main" id="{16E91220-359C-B80A-FFDB-DF38DAC6CD5E}"/>
              </a:ext>
            </a:extLst>
          </p:cNvPr>
          <p:cNvSpPr>
            <a:spLocks noGrp="1" noChangeArrowheads="1"/>
          </p:cNvSpPr>
          <p:nvPr>
            <p:ph sz="quarter" idx="10"/>
          </p:nvPr>
        </p:nvSpPr>
        <p:spPr/>
        <p:txBody>
          <a:bodyPr rtlCol="0">
            <a:normAutofit/>
          </a:bodyPr>
          <a:lstStyle/>
          <a:p>
            <a:pPr>
              <a:defRPr/>
            </a:pPr>
            <a:r>
              <a:rPr lang="en-US" sz="2200">
                <a:solidFill>
                  <a:srgbClr val="E1471D"/>
                </a:solidFill>
                <a:latin typeface="Calibri"/>
                <a:ea typeface="Calibri"/>
                <a:cs typeface="Calibri"/>
              </a:rPr>
              <a:t>Additional CME-Certified Medical Minutes </a:t>
            </a:r>
            <a:r>
              <a:rPr lang="en-US" sz="2200" b="0">
                <a:solidFill>
                  <a:srgbClr val="455560"/>
                </a:solidFill>
                <a:latin typeface="Calibri"/>
                <a:ea typeface="Calibri"/>
                <a:cs typeface="Calibri"/>
              </a:rPr>
              <a:t>on SCLC </a:t>
            </a:r>
            <a:endParaRPr lang="en-US" sz="2200">
              <a:solidFill>
                <a:srgbClr val="E1471D"/>
              </a:solidFill>
              <a:latin typeface="Calibri"/>
              <a:ea typeface="Calibri"/>
              <a:cs typeface="Calibri"/>
            </a:endParaRPr>
          </a:p>
          <a:p>
            <a:pPr>
              <a:defRPr/>
            </a:pPr>
            <a:r>
              <a:rPr lang="en-US" sz="2200">
                <a:solidFill>
                  <a:srgbClr val="E1471D"/>
                </a:solidFill>
                <a:latin typeface="Calibri"/>
                <a:ea typeface="Calibri"/>
                <a:cs typeface="Calibri"/>
              </a:rPr>
              <a:t>Interactive Decision-Support Tool </a:t>
            </a:r>
            <a:r>
              <a:rPr lang="en-US" sz="2200" b="0">
                <a:solidFill>
                  <a:srgbClr val="455560"/>
                </a:solidFill>
                <a:latin typeface="Calibri"/>
                <a:ea typeface="Calibri"/>
                <a:cs typeface="Calibri"/>
              </a:rPr>
              <a:t>on SCLC </a:t>
            </a:r>
            <a:r>
              <a:rPr lang="en-US" sz="2200" b="0">
                <a:latin typeface="Calibri"/>
                <a:ea typeface="Calibri"/>
                <a:cs typeface="Calibri"/>
              </a:rPr>
              <a:t>coming soon!</a:t>
            </a:r>
            <a:endParaRPr lang="en-US">
              <a:latin typeface="Calibri"/>
              <a:ea typeface="Calibri"/>
              <a:cs typeface="Calibri"/>
            </a:endParaRPr>
          </a:p>
        </p:txBody>
      </p:sp>
      <p:sp>
        <p:nvSpPr>
          <p:cNvPr id="62469" name="Rectangle 3">
            <a:extLst>
              <a:ext uri="{FF2B5EF4-FFF2-40B4-BE49-F238E27FC236}">
                <a16:creationId xmlns:a16="http://schemas.microsoft.com/office/drawing/2014/main" id="{A32D9534-3F84-74FB-6945-83ECF6C27C1E}"/>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130169850"/>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3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6CD948E5B76549BF38BB519E6AC07E" ma:contentTypeVersion="19" ma:contentTypeDescription="Create a new document." ma:contentTypeScope="" ma:versionID="df7dec251fb296f3a9577565ad2b3652">
  <xsd:schema xmlns:xsd="http://www.w3.org/2001/XMLSchema" xmlns:xs="http://www.w3.org/2001/XMLSchema" xmlns:p="http://schemas.microsoft.com/office/2006/metadata/properties" xmlns:ns2="d99eb0e0-2f0c-45e4-8f92-dd6f1a19274f" xmlns:ns3="22fd6914-46d4-4c7e-bbad-46e82841b69d" targetNamespace="http://schemas.microsoft.com/office/2006/metadata/properties" ma:root="true" ma:fieldsID="6835b17df52b48be888e4bbafb707424" ns2:_="" ns3:_="">
    <xsd:import namespace="d99eb0e0-2f0c-45e4-8f92-dd6f1a19274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9eb0e0-2f0c-45e4-8f92-dd6f1a1927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d99eb0e0-2f0c-45e4-8f92-dd6f1a19274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FAEEA6-2A10-45F2-ADA2-0D779227B928}">
  <ds:schemaRefs>
    <ds:schemaRef ds:uri="22fd6914-46d4-4c7e-bbad-46e82841b69d"/>
    <ds:schemaRef ds:uri="d99eb0e0-2f0c-45e4-8f92-dd6f1a19274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D23A947-20A6-4174-9814-ABEC2F2D34FB}">
  <ds:schemaRefs>
    <ds:schemaRef ds:uri="http://purl.org/dc/elements/1.1/"/>
    <ds:schemaRef ds:uri="http://schemas.microsoft.com/office/2006/documentManagement/types"/>
    <ds:schemaRef ds:uri="22fd6914-46d4-4c7e-bbad-46e82841b69d"/>
    <ds:schemaRef ds:uri="http://schemas.microsoft.com/office/2006/metadata/properties"/>
    <ds:schemaRef ds:uri="http://purl.org/dc/dcmitype/"/>
    <ds:schemaRef ds:uri="http://purl.org/dc/terms/"/>
    <ds:schemaRef ds:uri="http://www.w3.org/XML/1998/namespace"/>
    <ds:schemaRef ds:uri="http://schemas.microsoft.com/office/infopath/2007/PartnerControls"/>
    <ds:schemaRef ds:uri="http://schemas.openxmlformats.org/package/2006/metadata/core-properties"/>
    <ds:schemaRef ds:uri="d99eb0e0-2f0c-45e4-8f92-dd6f1a19274f"/>
  </ds:schemaRefs>
</ds:datastoreItem>
</file>

<file path=customXml/itemProps3.xml><?xml version="1.0" encoding="utf-8"?>
<ds:datastoreItem xmlns:ds="http://schemas.openxmlformats.org/officeDocument/2006/customXml" ds:itemID="{48056633-9203-41FE-84D4-A16998514AA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5133</Words>
  <Application>Microsoft Office PowerPoint</Application>
  <PresentationFormat>Widescreen</PresentationFormat>
  <Paragraphs>822</Paragraphs>
  <Slides>38</Slides>
  <Notes>19</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38</vt:i4>
      </vt:variant>
    </vt:vector>
  </HeadingPairs>
  <TitlesOfParts>
    <vt:vector size="48" baseType="lpstr">
      <vt:lpstr>Aptos</vt:lpstr>
      <vt:lpstr>Arial</vt:lpstr>
      <vt:lpstr>Calibri</vt:lpstr>
      <vt:lpstr>System Font Regular</vt:lpstr>
      <vt:lpstr>Times</vt:lpstr>
      <vt:lpstr>Times New Roman</vt:lpstr>
      <vt:lpstr>Wingdings</vt:lpstr>
      <vt:lpstr>2022_CCO_Template</vt:lpstr>
      <vt:lpstr>1_2022_CCO_Template</vt:lpstr>
      <vt:lpstr>3_2022_CCO_Template</vt:lpstr>
      <vt:lpstr>Enhancing Outcomes in Limited-Stage Small-Cell Lung Cancer With Recent Therapeutic Advancements </vt:lpstr>
      <vt:lpstr>About These Slides</vt:lpstr>
      <vt:lpstr>Faculty and Disclosures</vt:lpstr>
      <vt:lpstr>Faculty and Disclosures</vt:lpstr>
      <vt:lpstr>Faculty and Disclosures</vt:lpstr>
      <vt:lpstr>Faculty and Disclosures</vt:lpstr>
      <vt:lpstr>Faculty and Disclosures</vt:lpstr>
      <vt:lpstr>Learning Objectives</vt:lpstr>
      <vt:lpstr>Patient Case: Key Features of AE Management in SCLC</vt:lpstr>
      <vt:lpstr>Patient Case: Initial Clinical Course </vt:lpstr>
      <vt:lpstr>Patient Case: Second-line Therapy Selection</vt:lpstr>
      <vt:lpstr>Patient Case: Inpatient Monitoring of CRS and ICANS With Tarlatamab</vt:lpstr>
      <vt:lpstr>Patient Case: Step-Up Dosing With Tarlatamab</vt:lpstr>
      <vt:lpstr>Patient Case: Outpatient Monitoring of CRS and ICANS</vt:lpstr>
      <vt:lpstr>DeLLphi-301: Safety of Tarlatamab in Patients With Previously Treated SCLC</vt:lpstr>
      <vt:lpstr>DeLLphi-304: Tarlatamab Safety as 2L Therapy</vt:lpstr>
      <vt:lpstr>AEs Associated With Tarlatamab</vt:lpstr>
      <vt:lpstr>Clinical Presentation of CRS</vt:lpstr>
      <vt:lpstr>CRS Grading Scale (2019)</vt:lpstr>
      <vt:lpstr>Key Points for Managing CRS Associated With Tarlatamab</vt:lpstr>
      <vt:lpstr>DeLLphi-301: CRS Management</vt:lpstr>
      <vt:lpstr>ICANS: Symptoms and Timing</vt:lpstr>
      <vt:lpstr>Immune Effector Cell Encephalopathy (ICE) Score</vt:lpstr>
      <vt:lpstr>ICANS Grading Scale (2019)</vt:lpstr>
      <vt:lpstr>Investigator-Suggested Management of CRS and ICANS</vt:lpstr>
      <vt:lpstr>Implementation of Tarlatamab for SCLC Using an Outpatient Care Program</vt:lpstr>
      <vt:lpstr>Lurbinectedin for ES-SCLC</vt:lpstr>
      <vt:lpstr>Phase II Study of 2L Lurbinectedin in ES-SCLC: Safety</vt:lpstr>
      <vt:lpstr>IMforte: Safety During Tarlatamab + Atezo Maintenance  </vt:lpstr>
      <vt:lpstr>Practical Considerations on Dosing Lurbinectedin</vt:lpstr>
      <vt:lpstr>Lurbinectedin Dosage Modifications for AEs</vt:lpstr>
      <vt:lpstr>Practical Considerations on  Dosing Atezolizumab</vt:lpstr>
      <vt:lpstr>Practical Considerations on  Dosing Durvalumab</vt:lpstr>
      <vt:lpstr>Cross-Trial Comparison: Immune-Related AEs </vt:lpstr>
      <vt:lpstr>Immune-Related AEs in SCLC</vt:lpstr>
      <vt:lpstr>Management of Immune-Related AEs</vt:lpstr>
      <vt:lpstr>Take-home Messages </vt:lpstr>
      <vt:lpstr>Go Online for More CCO  Coverage of SCLC!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Enhancing Outcomes in Limited-Stage Small-Cell Lung Cancer With Recent Therapeutic Advancements</dc:title>
  <dc:creator>Sharif Morsalin</dc:creator>
  <cp:lastModifiedBy>Valerie Wenzel</cp:lastModifiedBy>
  <cp:revision>1</cp:revision>
  <dcterms:created xsi:type="dcterms:W3CDTF">2025-05-23T03:40:35Z</dcterms:created>
  <dcterms:modified xsi:type="dcterms:W3CDTF">2025-11-14T15:47:32Z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0x010100836CD948E5B76549BF38BB519E6AC07E</vt:lpwstr>
  </property>
  <property fmtid="{D5CDD505-2E9C-101B-9397-08002B2CF9AE}" pid="3" name="MediaServiceImageTags">
    <vt:lpwstr/>
  </property>
</Properties>
</file>