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8"/>
  </p:notesMasterIdLst>
  <p:handoutMasterIdLst>
    <p:handoutMasterId r:id="rId19"/>
  </p:handoutMasterIdLst>
  <p:sldIdLst>
    <p:sldId id="321" r:id="rId7"/>
    <p:sldId id="558" r:id="rId8"/>
    <p:sldId id="559" r:id="rId9"/>
    <p:sldId id="561" r:id="rId10"/>
    <p:sldId id="548" r:id="rId11"/>
    <p:sldId id="568" r:id="rId12"/>
    <p:sldId id="569" r:id="rId13"/>
    <p:sldId id="570" r:id="rId14"/>
    <p:sldId id="567" r:id="rId15"/>
    <p:sldId id="566" r:id="rId16"/>
    <p:sldId id="560" r:id="rId17"/>
  </p:sldIdLst>
  <p:sldSz cx="12192000" cy="6858000"/>
  <p:notesSz cx="7315200" cy="9601200"/>
  <p:custDataLst>
    <p:tags r:id="rId20"/>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FB409B0-7A87-692F-D503-042C2114C1FC}" name="Taryn Gross" initials="TG" userId="81ba9eb79225ec82"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16" clrIdx="6"/>
  <p:cmAuthor id="2" name="Melanie Couton" initials="MAC" lastIdx="5" clrIdx="3"/>
  <p:cmAuthor id="3" name="ralfieri" initials="ra" lastIdx="2" clrIdx="8"/>
  <p:cmAuthor id="4" name="Megan Capel" initials="MC" lastIdx="11" clrIdx="0"/>
  <p:cmAuthor id="5" name="Andrew Bowser" initials="AB" lastIdx="9" clrIdx="2"/>
  <p:cmAuthor id="6" name="mcalloway" initials="mc" lastIdx="1" clrIdx="4"/>
  <p:cmAuthor id="7" name="agoldman" initials="a" lastIdx="4" clrIdx="9"/>
  <p:cmAuthor id="8" name="Devin Overbey" initials="DO" lastIdx="6" clrIdx="7"/>
  <p:cmAuthor id="9" name="Erik Brady" initials="EB" lastIdx="2" clrIdx="5"/>
  <p:cmAuthor id="10" name=" " initials="MAC" lastIdx="23"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2"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1" clrIdx="15">
    <p:extLst>
      <p:ext uri="{19B8F6BF-5375-455C-9EA6-DF929625EA0E}">
        <p15:presenceInfo xmlns:p15="http://schemas.microsoft.com/office/powerpoint/2012/main" userId="S::cseals@clinicaloptions.com::0852e532-1f9e-4bbf-9b56-be19a9543a31" providerId="AD"/>
      </p:ext>
    </p:extLst>
  </p:cmAuthor>
  <p:cmAuthor id="17" name="pcravens@clinicaloptions.com" initials="p" lastIdx="1" clrIdx="16">
    <p:extLst>
      <p:ext uri="{19B8F6BF-5375-455C-9EA6-DF929625EA0E}">
        <p15:presenceInfo xmlns:p15="http://schemas.microsoft.com/office/powerpoint/2012/main" userId="pcravens@clinicaloptions.com" providerId="None"/>
      </p:ext>
    </p:extLst>
  </p:cmAuthor>
  <p:cmAuthor id="18" name="Petra Cravens" initials="PC" lastIdx="7" clrIdx="17">
    <p:extLst>
      <p:ext uri="{19B8F6BF-5375-455C-9EA6-DF929625EA0E}">
        <p15:presenceInfo xmlns:p15="http://schemas.microsoft.com/office/powerpoint/2012/main" userId="S::pcravens@clinicaloptions.com::0f94dabc-c4d7-4fca-87b1-40ee2dc41715" providerId="AD"/>
      </p:ext>
    </p:extLst>
  </p:cmAuthor>
  <p:cmAuthor id="19" name="clinicaloptions\ldonohue" initials="c" lastIdx="2" clrIdx="18">
    <p:extLst>
      <p:ext uri="{19B8F6BF-5375-455C-9EA6-DF929625EA0E}">
        <p15:presenceInfo xmlns:p15="http://schemas.microsoft.com/office/powerpoint/2012/main" userId="clinicaloptions\ldonohu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108" autoAdjust="0"/>
    <p:restoredTop sz="84925" autoAdjust="0"/>
  </p:normalViewPr>
  <p:slideViewPr>
    <p:cSldViewPr snapToGrid="0">
      <p:cViewPr varScale="1">
        <p:scale>
          <a:sx n="73" d="100"/>
          <a:sy n="73" d="100"/>
        </p:scale>
        <p:origin x="792" y="58"/>
      </p:cViewPr>
      <p:guideLst/>
    </p:cSldViewPr>
  </p:slideViewPr>
  <p:notesTextViewPr>
    <p:cViewPr>
      <p:scale>
        <a:sx n="1" d="1"/>
        <a:sy n="1" d="1"/>
      </p:scale>
      <p:origin x="0" y="0"/>
    </p:cViewPr>
  </p:notesTextViewPr>
  <p:sorterViewPr>
    <p:cViewPr>
      <p:scale>
        <a:sx n="110" d="100"/>
        <a:sy n="11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notesMaster" Target="notesMasters/notesMaster1.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BV-AVD, brentuximab vedotin plus doxorubicin/vinblastine/dacarbazine; Nivo-AVD, nivolumab plus doxorubicin/vinblastine/dacarbazine; SoC, standard of care.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668217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ALT, alanine transaminase; AST, aspartate aminotransferase; AVD, doxorubicin/vinblastine/dacarbazine; BV, brentuximab vedotin; cHL, classical Hodgkin lymphoma; CMR, confirmed molecular response; CrCl, creatinine clearance; EFS, event-free survival; EOT, end of therapy; G-CSF, granulocyte colony stimulating factor; </a:t>
            </a:r>
            <a:r>
              <a:rPr lang="en-US" b="0" i="1" dirty="0" err="1"/>
              <a:t>Nivo</a:t>
            </a:r>
            <a:r>
              <a:rPr lang="en-US" b="0" i="1" dirty="0"/>
              <a:t>, nivolumab; PFS, progression-free survival; PRO, patient-reported outcome; RT, radiation therapy; SF, shortening fraction; Tbili, total bilirubin; ULN, upper limit of normal.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694205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BV-AVD, brentuximab vedotin plus doxorubicin/vinblastine/dacarbazine; </a:t>
            </a:r>
            <a:r>
              <a:rPr lang="en-US" i="1" dirty="0"/>
              <a:t>IPS, International Prognostic Score; </a:t>
            </a:r>
            <a:r>
              <a:rPr lang="en-US" b="0" i="1" dirty="0"/>
              <a:t>Nivo-AVD, nivolumab plus doxorubicin/vinblastine/dacarbazine.</a:t>
            </a:r>
            <a:endParaRPr lang="en-US"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12537541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AE, adverse event; BV-AVD, brentuximab vedotin plus doxorubicin/vinblastine/dacarbazine; G-CSF, granulocyte colony stimulating factor; Nivo-AVD, nivolumab plus doxorubicin/vinblastine/dacarbazine.</a:t>
            </a:r>
            <a:endParaRPr lang="en-US"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5094062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AE, adverse event; ALT, alanine transaminase; AST, aspartate aminotransferase; BV-AVD, brentuximab vedotin plus doxorubicin/vinblastine/dacarbazine; G-CSF, granulocyte colony stimulating factor; Nivo-AVD, nivolumab plus doxorubicin/vinblastine/dacarbazine.</a:t>
            </a:r>
            <a:endParaRPr lang="en-US"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42596674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AE, adverse event; BV-AVD, brentuximab vedotin plus doxorubicin/vinblastine/dacarbazine; G-CSF, granulocyte colony stimulating factor; Nivo-AVD, nivolumab plus doxorubicin/vinblastine/dacarbazine.</a:t>
            </a:r>
            <a:endParaRPr lang="en-US"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6560041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BV-AVD, brentuximab vedotin plus doxorubicin/vinblastine/dacarbazine; CI, confidence interval; EFS, event-free survival; </a:t>
            </a:r>
            <a:r>
              <a:rPr lang="en-US" i="1" dirty="0"/>
              <a:t>HR, hazard ratio; </a:t>
            </a:r>
            <a:r>
              <a:rPr lang="en-US" b="0" i="1" dirty="0"/>
              <a:t>Nivo-AVD, nivolumab plus doxorubicin/vinblastine/dacarbazine; OS, overall survival; PD, progressive disease; PFS, progression-free survival.</a:t>
            </a:r>
            <a:endParaRPr lang="en-US"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4349608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AE, adverse event; BV-AVD, brentuximab vedotin plus doxorubicin/vinblastine/dacarbazine; EFS, event-free survival; </a:t>
            </a:r>
            <a:r>
              <a:rPr lang="en-US" b="0" i="1" dirty="0" err="1"/>
              <a:t>Nivo</a:t>
            </a:r>
            <a:r>
              <a:rPr lang="en-US" b="0" i="1" dirty="0"/>
              <a:t>-AVD, nivolumab plus doxorubicin/vinblastine/dacarbazine’ PFS, progression-free survival.</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1164447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11</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6" userDrawn="1">
          <p15:clr>
            <a:srgbClr val="F26B43"/>
          </p15:clr>
        </p15:guide>
        <p15:guide id="3" orient="horz" pos="1010" userDrawn="1">
          <p15:clr>
            <a:srgbClr val="F26B43"/>
          </p15:clr>
        </p15:guide>
        <p15:guide id="4" orient="horz" pos="4138" userDrawn="1">
          <p15:clr>
            <a:srgbClr val="F26B43"/>
          </p15:clr>
        </p15:guide>
        <p15:guide id="5" orient="horz" pos="3888" userDrawn="1">
          <p15:clr>
            <a:srgbClr val="F26B43"/>
          </p15:clr>
        </p15:guide>
        <p15:guide id="6" orient="horz" pos="4032" userDrawn="1">
          <p15:clr>
            <a:srgbClr val="F26B43"/>
          </p15:clr>
        </p15:guide>
        <p15:guide id="7" pos="328" userDrawn="1">
          <p15:clr>
            <a:srgbClr val="F26B43"/>
          </p15:clr>
        </p15:guide>
        <p15:guide id="8" pos="7231" userDrawn="1">
          <p15:clr>
            <a:srgbClr val="F26B43"/>
          </p15:clr>
        </p15:guide>
        <p15:guide id="9" pos="7417"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SWOG S1826: Nivolumab-AVD vs BV-AVD in Older Patients (Aged ≥60 Years) With Advanced Stage Classic Hodgkin Lymphoma</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7228562"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AbbVie Inc.; AstraZeneca; Daiichi Sankyo, Inc.; Merck Sharp &amp; Dohme LLC; Novartis Pharmaceuticals Corporation; Regeneron Pharmaceuticals, Inc; and Seagen Inc.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2023 ASH Annual Meeting, December 9-12, 2023</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SWOG S1826 (Older Patient Subset): 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513047"/>
            <a:ext cx="11039638" cy="4650686"/>
          </a:xfrm>
        </p:spPr>
        <p:txBody>
          <a:bodyPr/>
          <a:lstStyle/>
          <a:p>
            <a:r>
              <a:rPr lang="en-US" altLang="en-US" sz="2000" dirty="0"/>
              <a:t>Older patients (≥60 </a:t>
            </a:r>
            <a:r>
              <a:rPr lang="en-US" altLang="en-US" sz="2000" dirty="0" err="1"/>
              <a:t>yr</a:t>
            </a:r>
            <a:r>
              <a:rPr lang="en-US" altLang="en-US" sz="2000" dirty="0"/>
              <a:t> of age) comprise 15% to 25% of all patients with classic Hodgkin lymphoma, yet may struggle with specific SoC treatment options</a:t>
            </a:r>
            <a:r>
              <a:rPr lang="en-US" altLang="en-US" sz="2000" baseline="30000" dirty="0"/>
              <a:t>1-4</a:t>
            </a:r>
            <a:endParaRPr lang="en-US" altLang="en-US" sz="2000" dirty="0"/>
          </a:p>
          <a:p>
            <a:pPr lvl="1"/>
            <a:r>
              <a:rPr lang="en-US" altLang="en-US" sz="1800" dirty="0"/>
              <a:t>May have difficulty tolerating chemotherapy</a:t>
            </a:r>
          </a:p>
          <a:p>
            <a:pPr lvl="1"/>
            <a:r>
              <a:rPr lang="en-US" altLang="en-US" sz="1800" dirty="0"/>
              <a:t>Often receive lower doses and/or fewer cycles vs younger patients due to toxicity  </a:t>
            </a:r>
          </a:p>
          <a:p>
            <a:pPr lvl="1"/>
            <a:r>
              <a:rPr lang="en-US" altLang="en-US" sz="1800" dirty="0"/>
              <a:t>Can experience treatment-related mortality</a:t>
            </a:r>
          </a:p>
          <a:p>
            <a:pPr lvl="1"/>
            <a:r>
              <a:rPr lang="en-US" altLang="en-US" sz="1800" dirty="0"/>
              <a:t>Can have lower survival rates vs younger patients</a:t>
            </a:r>
          </a:p>
          <a:p>
            <a:r>
              <a:rPr lang="en-US" altLang="en-US" sz="2000" dirty="0"/>
              <a:t>Frontline BV-AVD is less effective in older patients vs younger patients and has significant toxicity</a:t>
            </a:r>
            <a:r>
              <a:rPr lang="en-US" altLang="en-US" sz="2000" baseline="30000" dirty="0"/>
              <a:t>4</a:t>
            </a:r>
            <a:endParaRPr lang="en-US" altLang="en-US" sz="2000" dirty="0"/>
          </a:p>
          <a:p>
            <a:r>
              <a:rPr lang="en-US" altLang="en-US" sz="2000" dirty="0" err="1"/>
              <a:t>Nivo</a:t>
            </a:r>
            <a:r>
              <a:rPr lang="en-US" altLang="en-US" sz="2000" dirty="0"/>
              <a:t>-AVD found to be well-tolerated and effective in older patients with classic Hodgkin lymphoma in phase II study</a:t>
            </a:r>
            <a:r>
              <a:rPr lang="en-US" altLang="en-US" sz="2000" baseline="30000" dirty="0"/>
              <a:t>5</a:t>
            </a:r>
            <a:endParaRPr lang="en-US" altLang="en-US" sz="2000" dirty="0"/>
          </a:p>
          <a:p>
            <a:r>
              <a:rPr lang="en-US" altLang="en-US" sz="2000" dirty="0"/>
              <a:t>Current analysis of SWOG S1826 study evaluated Nivo-AVD vs BV-AVD in patients aged ≥60 </a:t>
            </a:r>
            <a:r>
              <a:rPr lang="en-US" altLang="en-US" sz="2000" dirty="0" err="1"/>
              <a:t>yr</a:t>
            </a:r>
            <a:r>
              <a:rPr lang="en-US" altLang="en-US" sz="2000" dirty="0"/>
              <a:t> with newly diagnosed advanced stage classic Hodgkin lymphoma</a:t>
            </a:r>
            <a:r>
              <a:rPr lang="en-US" altLang="en-US" sz="2000" baseline="30000" dirty="0"/>
              <a:t>6</a:t>
            </a:r>
            <a:endParaRPr lang="en-US" altLang="en-US" sz="2000" dirty="0"/>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201074"/>
            <a:ext cx="82724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Proctor. Blood. 2012;119:6005. 2. Stark. Br J Haematol. 2002;119:432. 3. Evens. Blood. 2012;119:692. </a:t>
            </a:r>
            <a:br>
              <a:rPr lang="en-US" altLang="en-US" sz="1200" b="0" dirty="0">
                <a:solidFill>
                  <a:schemeClr val="bg2"/>
                </a:solidFill>
                <a:latin typeface="Calibri" panose="020F0502020204030204" pitchFamily="34" charset="0"/>
              </a:rPr>
            </a:br>
            <a:r>
              <a:rPr lang="en-US" altLang="en-US" sz="1200" b="0" dirty="0">
                <a:solidFill>
                  <a:schemeClr val="bg2"/>
                </a:solidFill>
                <a:latin typeface="Calibri" panose="020F0502020204030204" pitchFamily="34" charset="0"/>
              </a:rPr>
              <a:t>4. Evens. Haematologica. 2022;107:1086. 5. Torka. Hematol Oncol. 2023;41:161. 6. Rutherford. ASH 2023. Abstr 181.</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pPr eaLnBrk="1" hangingPunct="1"/>
            <a:r>
              <a:rPr lang="en-US" altLang="en-US" sz="3600" dirty="0"/>
              <a:t>SWOG S1826 (Older Patient Subset): </a:t>
            </a:r>
            <a:r>
              <a:rPr lang="en-US" altLang="en-US" dirty="0"/>
              <a:t>Study Design</a:t>
            </a:r>
          </a:p>
        </p:txBody>
      </p:sp>
      <p:sp>
        <p:nvSpPr>
          <p:cNvPr id="2" name="Text Box 11">
            <a:extLst>
              <a:ext uri="{FF2B5EF4-FFF2-40B4-BE49-F238E27FC236}">
                <a16:creationId xmlns:a16="http://schemas.microsoft.com/office/drawing/2014/main" id="{440963C3-D8A4-57FD-E9F3-65368A5AB88F}"/>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Rutherford. ASH 2023. Abstr 181.</a:t>
            </a:r>
          </a:p>
        </p:txBody>
      </p:sp>
      <p:sp>
        <p:nvSpPr>
          <p:cNvPr id="5" name="Content Placeholder 20">
            <a:extLst>
              <a:ext uri="{FF2B5EF4-FFF2-40B4-BE49-F238E27FC236}">
                <a16:creationId xmlns:a16="http://schemas.microsoft.com/office/drawing/2014/main" id="{232E3E6A-085E-2FFE-E65E-9D0887DA5696}"/>
              </a:ext>
            </a:extLst>
          </p:cNvPr>
          <p:cNvSpPr txBox="1">
            <a:spLocks/>
          </p:cNvSpPr>
          <p:nvPr/>
        </p:nvSpPr>
        <p:spPr>
          <a:xfrm>
            <a:off x="604675" y="1513047"/>
            <a:ext cx="10877529" cy="4650686"/>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ts val="0"/>
              </a:spcBef>
            </a:pPr>
            <a:r>
              <a:rPr lang="en-US" sz="2200" b="0" kern="0" dirty="0"/>
              <a:t>International, randomized, open-label phase III trial; current analysis evaluated efficacy and safety in 97 patients aged ≥60 </a:t>
            </a:r>
            <a:r>
              <a:rPr lang="en-US" sz="2200" b="0" kern="0" dirty="0" err="1"/>
              <a:t>yr</a:t>
            </a:r>
            <a:r>
              <a:rPr lang="en-US" sz="2200" b="0" kern="0" dirty="0"/>
              <a:t> </a:t>
            </a:r>
          </a:p>
          <a:p>
            <a:pPr>
              <a:spcBef>
                <a:spcPts val="0"/>
              </a:spcBef>
            </a:pPr>
            <a:endParaRPr lang="en-US" sz="2200" b="0" kern="0" dirty="0"/>
          </a:p>
          <a:p>
            <a:pPr>
              <a:spcBef>
                <a:spcPts val="0"/>
              </a:spcBef>
            </a:pPr>
            <a:endParaRPr lang="en-US" sz="2200" b="0" kern="0" dirty="0"/>
          </a:p>
          <a:p>
            <a:pPr>
              <a:spcBef>
                <a:spcPts val="0"/>
              </a:spcBef>
            </a:pPr>
            <a:endParaRPr lang="en-US" sz="2200" b="0" kern="0" dirty="0"/>
          </a:p>
          <a:p>
            <a:pPr>
              <a:spcBef>
                <a:spcPts val="0"/>
              </a:spcBef>
            </a:pPr>
            <a:endParaRPr lang="en-US" sz="2200" b="0" kern="0" dirty="0"/>
          </a:p>
          <a:p>
            <a:pPr>
              <a:spcBef>
                <a:spcPts val="0"/>
              </a:spcBef>
            </a:pPr>
            <a:endParaRPr lang="en-US" sz="2200" b="0" kern="0" dirty="0"/>
          </a:p>
          <a:p>
            <a:pPr>
              <a:spcBef>
                <a:spcPts val="0"/>
              </a:spcBef>
            </a:pPr>
            <a:endParaRPr lang="en-US" sz="2200" b="0" kern="0" dirty="0"/>
          </a:p>
          <a:p>
            <a:pPr>
              <a:spcBef>
                <a:spcPts val="0"/>
              </a:spcBef>
            </a:pPr>
            <a:endParaRPr lang="en-US" sz="2200" b="0" kern="0" dirty="0"/>
          </a:p>
          <a:p>
            <a:pPr marL="0" indent="0">
              <a:spcBef>
                <a:spcPts val="0"/>
              </a:spcBef>
              <a:buFont typeface="Wingdings" panose="05000000000000000000" pitchFamily="2" charset="2"/>
              <a:buNone/>
            </a:pPr>
            <a:endParaRPr lang="en-US" sz="2200" b="1" kern="0" dirty="0"/>
          </a:p>
          <a:p>
            <a:pPr>
              <a:spcBef>
                <a:spcPts val="0"/>
              </a:spcBef>
            </a:pPr>
            <a:r>
              <a:rPr lang="en-US" sz="2200" b="1" kern="0" dirty="0"/>
              <a:t>Primary endpoint: </a:t>
            </a:r>
            <a:r>
              <a:rPr lang="en-US" sz="2200" b="0" kern="0" dirty="0"/>
              <a:t>PFS</a:t>
            </a:r>
          </a:p>
          <a:p>
            <a:pPr>
              <a:spcBef>
                <a:spcPts val="0"/>
              </a:spcBef>
            </a:pPr>
            <a:r>
              <a:rPr lang="en-US" sz="2200" b="1" kern="0" dirty="0"/>
              <a:t>Secondary endpoints: </a:t>
            </a:r>
            <a:r>
              <a:rPr lang="en-US" sz="2200" b="0" kern="0" dirty="0"/>
              <a:t>EFS, OS, EOT CMR rate, PROs</a:t>
            </a:r>
          </a:p>
        </p:txBody>
      </p:sp>
      <p:sp>
        <p:nvSpPr>
          <p:cNvPr id="8" name="Rectangle 7">
            <a:extLst>
              <a:ext uri="{FF2B5EF4-FFF2-40B4-BE49-F238E27FC236}">
                <a16:creationId xmlns:a16="http://schemas.microsoft.com/office/drawing/2014/main" id="{2EE16176-3D56-AE94-6376-E80EB49C4719}"/>
              </a:ext>
            </a:extLst>
          </p:cNvPr>
          <p:cNvSpPr/>
          <p:nvPr/>
        </p:nvSpPr>
        <p:spPr bwMode="auto">
          <a:xfrm>
            <a:off x="5467135" y="2894484"/>
            <a:ext cx="2926080" cy="1069032"/>
          </a:xfrm>
          <a:prstGeom prst="rect">
            <a:avLst/>
          </a:prstGeom>
          <a:solidFill>
            <a:schemeClr val="accent1"/>
          </a:solidFill>
          <a:ln w="0">
            <a:solidFill>
              <a:schemeClr val="accent1"/>
            </a:solidFill>
            <a:miter lim="800000"/>
            <a:headEnd/>
            <a:tailEnd/>
          </a:ln>
        </p:spPr>
        <p:txBody>
          <a:bodyPr rtlCol="0" anchor="ctr"/>
          <a:lstStyle/>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600" i="0" u="none" strike="noStrike" kern="1200" cap="none" spc="0" normalizeH="0" baseline="0" noProof="0" dirty="0" err="1">
                <a:ln>
                  <a:noFill/>
                </a:ln>
                <a:solidFill>
                  <a:srgbClr val="FFFFFF"/>
                </a:solidFill>
                <a:effectLst/>
                <a:uLnTx/>
                <a:uFillTx/>
                <a:latin typeface="Calibri" panose="020F0502020204030204" pitchFamily="34" charset="0"/>
                <a:ea typeface="ＭＳ Ｐゴシック" charset="0"/>
                <a:cs typeface="Calibri" panose="020F0502020204030204" pitchFamily="34" charset="0"/>
              </a:rPr>
              <a:t>Nivo</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 240 mg D1, 15 +</a:t>
            </a: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60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AVD</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 D1, 15 x 6 28-day cycles</a:t>
            </a: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lang="en-US" sz="1600" b="0" dirty="0">
                <a:solidFill>
                  <a:srgbClr val="FFFFFF"/>
                </a:solidFill>
                <a:latin typeface="Calibri" panose="020F0502020204030204" pitchFamily="34" charset="0"/>
                <a:ea typeface="ＭＳ Ｐゴシック" charset="0"/>
                <a:cs typeface="Calibri" panose="020F0502020204030204" pitchFamily="34" charset="0"/>
              </a:rPr>
              <a:t>G-CSF optional</a:t>
            </a: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lang="en-US" sz="1600" b="0" dirty="0">
                <a:solidFill>
                  <a:srgbClr val="FFFFFF"/>
                </a:solidFill>
                <a:latin typeface="Calibri" panose="020F0502020204030204" pitchFamily="34" charset="0"/>
                <a:ea typeface="ＭＳ Ｐゴシック" charset="0"/>
                <a:cs typeface="Calibri" panose="020F0502020204030204" pitchFamily="34" charset="0"/>
              </a:rPr>
              <a:t>(n = 496; n = 48 aged ≥60 </a:t>
            </a:r>
            <a:r>
              <a:rPr lang="en-US" sz="1600" b="0" dirty="0" err="1">
                <a:solidFill>
                  <a:srgbClr val="FFFFFF"/>
                </a:solidFill>
                <a:latin typeface="Calibri" panose="020F0502020204030204" pitchFamily="34" charset="0"/>
                <a:ea typeface="ＭＳ Ｐゴシック" charset="0"/>
                <a:cs typeface="Calibri" panose="020F0502020204030204" pitchFamily="34" charset="0"/>
              </a:rPr>
              <a:t>yr</a:t>
            </a:r>
            <a:r>
              <a:rPr lang="en-US" sz="1600" b="0" dirty="0">
                <a:solidFill>
                  <a:srgbClr val="FFFFFF"/>
                </a:solidFill>
                <a:latin typeface="Calibri" panose="020F0502020204030204" pitchFamily="34" charset="0"/>
                <a:ea typeface="ＭＳ Ｐゴシック" charset="0"/>
                <a:cs typeface="Calibri" panose="020F0502020204030204" pitchFamily="34" charset="0"/>
              </a:rPr>
              <a:t>)</a:t>
            </a:r>
          </a:p>
        </p:txBody>
      </p:sp>
      <p:sp>
        <p:nvSpPr>
          <p:cNvPr id="9" name="Rectangle 8">
            <a:extLst>
              <a:ext uri="{FF2B5EF4-FFF2-40B4-BE49-F238E27FC236}">
                <a16:creationId xmlns:a16="http://schemas.microsoft.com/office/drawing/2014/main" id="{ADECB2CA-4784-49B9-B4DA-C731DC456CF2}"/>
              </a:ext>
            </a:extLst>
          </p:cNvPr>
          <p:cNvSpPr/>
          <p:nvPr/>
        </p:nvSpPr>
        <p:spPr bwMode="auto">
          <a:xfrm>
            <a:off x="5467135" y="4109106"/>
            <a:ext cx="2926080" cy="1069032"/>
          </a:xfrm>
          <a:prstGeom prst="rect">
            <a:avLst/>
          </a:prstGeom>
          <a:solidFill>
            <a:schemeClr val="accent3"/>
          </a:solidFill>
          <a:ln w="0">
            <a:solidFill>
              <a:schemeClr val="accent3"/>
            </a:solidFill>
            <a:miter lim="800000"/>
            <a:headEnd/>
            <a:tailEnd/>
          </a:ln>
        </p:spPr>
        <p:txBody>
          <a:bodyPr rtlCol="0" anchor="ctr"/>
          <a:lstStyle/>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lang="en-US" sz="1600" dirty="0">
                <a:solidFill>
                  <a:srgbClr val="FFFFFF"/>
                </a:solidFill>
                <a:latin typeface="Calibri" panose="020F0502020204030204" pitchFamily="34" charset="0"/>
                <a:ea typeface="ＭＳ Ｐゴシック" charset="0"/>
                <a:cs typeface="Calibri" panose="020F0502020204030204" pitchFamily="34" charset="0"/>
              </a:rPr>
              <a:t>BV</a:t>
            </a:r>
            <a:r>
              <a:rPr lang="en-US" sz="1600" b="0" dirty="0">
                <a:solidFill>
                  <a:srgbClr val="FFFFFF"/>
                </a:solidFill>
                <a:latin typeface="Calibri" panose="020F0502020204030204" pitchFamily="34" charset="0"/>
                <a:ea typeface="ＭＳ Ｐゴシック" charset="0"/>
                <a:cs typeface="Calibri" panose="020F0502020204030204" pitchFamily="34" charset="0"/>
              </a:rPr>
              <a:t> 1.2 mg/kg D1, 15 +</a:t>
            </a: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60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AVD</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 D1, 15 x 6 28-day cycles</a:t>
            </a: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lang="en-US" sz="1600" b="0" dirty="0">
                <a:solidFill>
                  <a:srgbClr val="FFFFFF"/>
                </a:solidFill>
                <a:latin typeface="Calibri" panose="020F0502020204030204" pitchFamily="34" charset="0"/>
                <a:ea typeface="ＭＳ Ｐゴシック" charset="0"/>
                <a:cs typeface="Calibri" panose="020F0502020204030204" pitchFamily="34" charset="0"/>
              </a:rPr>
              <a:t>G-CSF required</a:t>
            </a: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(n = 498</a:t>
            </a:r>
            <a:r>
              <a:rPr lang="en-US" sz="1600" b="0" dirty="0">
                <a:solidFill>
                  <a:srgbClr val="FFFFFF"/>
                </a:solidFill>
                <a:latin typeface="Calibri" panose="020F0502020204030204" pitchFamily="34" charset="0"/>
                <a:ea typeface="ＭＳ Ｐゴシック" charset="0"/>
                <a:cs typeface="Calibri" panose="020F0502020204030204" pitchFamily="34" charset="0"/>
              </a:rPr>
              <a:t> ; n = 49 aged ≥60 </a:t>
            </a:r>
            <a:r>
              <a:rPr lang="en-US" sz="1600" b="0" dirty="0" err="1">
                <a:solidFill>
                  <a:srgbClr val="FFFFFF"/>
                </a:solidFill>
                <a:latin typeface="Calibri" panose="020F0502020204030204" pitchFamily="34" charset="0"/>
                <a:ea typeface="ＭＳ Ｐゴシック" charset="0"/>
                <a:cs typeface="Calibri" panose="020F0502020204030204" pitchFamily="34" charset="0"/>
              </a:rPr>
              <a:t>yr</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a:t>
            </a:r>
          </a:p>
        </p:txBody>
      </p:sp>
      <p:cxnSp>
        <p:nvCxnSpPr>
          <p:cNvPr id="10" name="Straight Arrow Connector 9">
            <a:extLst>
              <a:ext uri="{FF2B5EF4-FFF2-40B4-BE49-F238E27FC236}">
                <a16:creationId xmlns:a16="http://schemas.microsoft.com/office/drawing/2014/main" id="{C83A6A86-5E4A-F85F-48B6-7D1CAF484A99}"/>
              </a:ext>
            </a:extLst>
          </p:cNvPr>
          <p:cNvCxnSpPr>
            <a:cxnSpLocks/>
          </p:cNvCxnSpPr>
          <p:nvPr/>
        </p:nvCxnSpPr>
        <p:spPr bwMode="auto">
          <a:xfrm>
            <a:off x="8520108" y="3998144"/>
            <a:ext cx="640080" cy="0"/>
          </a:xfrm>
          <a:prstGeom prst="straightConnector1">
            <a:avLst/>
          </a:prstGeom>
          <a:noFill/>
          <a:ln w="28575" cap="flat" cmpd="sng" algn="ctr">
            <a:solidFill>
              <a:schemeClr val="bg1"/>
            </a:solidFill>
            <a:prstDash val="solid"/>
            <a:round/>
            <a:headEnd type="none" w="med" len="med"/>
            <a:tailEnd type="triangle"/>
          </a:ln>
          <a:effectLst/>
        </p:spPr>
      </p:cxnSp>
      <p:sp>
        <p:nvSpPr>
          <p:cNvPr id="11" name="TextBox 10">
            <a:extLst>
              <a:ext uri="{FF2B5EF4-FFF2-40B4-BE49-F238E27FC236}">
                <a16:creationId xmlns:a16="http://schemas.microsoft.com/office/drawing/2014/main" id="{4BA8352F-5EAF-A4CE-1817-2DD524166371}"/>
              </a:ext>
            </a:extLst>
          </p:cNvPr>
          <p:cNvSpPr txBox="1"/>
          <p:nvPr/>
        </p:nvSpPr>
        <p:spPr bwMode="auto">
          <a:xfrm>
            <a:off x="772398" y="3119284"/>
            <a:ext cx="373148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Patients aged ≥12 </a:t>
            </a:r>
            <a:r>
              <a:rPr kumimoji="0" lang="en-US" sz="1600" b="0" i="0" u="none" strike="noStrike" kern="1200" cap="none" spc="0" normalizeH="0" baseline="0" noProof="0" dirty="0" err="1">
                <a:ln>
                  <a:noFill/>
                </a:ln>
                <a:solidFill>
                  <a:srgbClr val="000000"/>
                </a:solidFill>
                <a:effectLst/>
                <a:uLnTx/>
                <a:uFillTx/>
                <a:latin typeface="Calibri" panose="020F0502020204030204" pitchFamily="34" charset="0"/>
                <a:ea typeface="ＭＳ Ｐゴシック" charset="0"/>
                <a:cs typeface="Calibri" panose="020F0502020204030204" pitchFamily="34" charset="0"/>
              </a:rPr>
              <a:t>yr</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 with newly diagnosed stage III-IV cHL; CrCl ≥30 mL/min; LVEF ≥50% (</a:t>
            </a:r>
            <a:r>
              <a:rPr lang="en-US" sz="1600" b="0" dirty="0">
                <a:solidFill>
                  <a:srgbClr val="000000"/>
                </a:solidFill>
                <a:latin typeface="Calibri" panose="020F0502020204030204" pitchFamily="34" charset="0"/>
                <a:ea typeface="ＭＳ Ｐゴシック" charset="0"/>
                <a:cs typeface="Calibri" panose="020F0502020204030204" pitchFamily="34" charset="0"/>
              </a:rPr>
              <a:t>or SF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≥27%); Tbili ≤2 x ULN; AST and ALT ≤3 x ULN; no ILD/pneumonitis, active </a:t>
            </a:r>
            <a:r>
              <a:rPr lang="en-US" sz="1600" b="0" dirty="0">
                <a:solidFill>
                  <a:srgbClr val="000000"/>
                </a:solidFill>
                <a:latin typeface="Calibri" panose="020F0502020204030204" pitchFamily="34" charset="0"/>
                <a:ea typeface="ＭＳ Ｐゴシック" charset="0"/>
                <a:cs typeface="Calibri" panose="020F0502020204030204" pitchFamily="34" charset="0"/>
              </a:rPr>
              <a:t>autoimmune disease, peripheral neuropathy grade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≥2</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(overall N = </a:t>
            </a:r>
            <a:r>
              <a:rPr lang="en-US" sz="1600" b="0" dirty="0">
                <a:solidFill>
                  <a:srgbClr val="000000"/>
                </a:solidFill>
                <a:latin typeface="Calibri" panose="020F0502020204030204" pitchFamily="34" charset="0"/>
                <a:ea typeface="ＭＳ Ｐゴシック" charset="0"/>
                <a:cs typeface="Calibri" panose="020F0502020204030204" pitchFamily="34" charset="0"/>
              </a:rPr>
              <a:t>994</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a:t>
            </a:r>
          </a:p>
        </p:txBody>
      </p:sp>
      <p:sp>
        <p:nvSpPr>
          <p:cNvPr id="12" name="Line 53">
            <a:extLst>
              <a:ext uri="{FF2B5EF4-FFF2-40B4-BE49-F238E27FC236}">
                <a16:creationId xmlns:a16="http://schemas.microsoft.com/office/drawing/2014/main" id="{133D7D6E-1C99-3AA8-7E54-977CCAEE3082}"/>
              </a:ext>
            </a:extLst>
          </p:cNvPr>
          <p:cNvSpPr>
            <a:spLocks noChangeShapeType="1"/>
          </p:cNvSpPr>
          <p:nvPr/>
        </p:nvSpPr>
        <p:spPr bwMode="auto">
          <a:xfrm>
            <a:off x="4772495" y="4169749"/>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sp>
        <p:nvSpPr>
          <p:cNvPr id="13" name="Line 54">
            <a:extLst>
              <a:ext uri="{FF2B5EF4-FFF2-40B4-BE49-F238E27FC236}">
                <a16:creationId xmlns:a16="http://schemas.microsoft.com/office/drawing/2014/main" id="{89558C2D-026C-9C49-B69B-C0B8826D8429}"/>
              </a:ext>
            </a:extLst>
          </p:cNvPr>
          <p:cNvSpPr>
            <a:spLocks noChangeShapeType="1"/>
          </p:cNvSpPr>
          <p:nvPr/>
        </p:nvSpPr>
        <p:spPr bwMode="auto">
          <a:xfrm flipV="1">
            <a:off x="4772495" y="3468072"/>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cxnSp>
        <p:nvCxnSpPr>
          <p:cNvPr id="14" name="Straight Arrow Connector 13">
            <a:extLst>
              <a:ext uri="{FF2B5EF4-FFF2-40B4-BE49-F238E27FC236}">
                <a16:creationId xmlns:a16="http://schemas.microsoft.com/office/drawing/2014/main" id="{F20B8909-5C32-E86D-53BC-673064D436D6}"/>
              </a:ext>
            </a:extLst>
          </p:cNvPr>
          <p:cNvCxnSpPr>
            <a:cxnSpLocks/>
          </p:cNvCxnSpPr>
          <p:nvPr/>
        </p:nvCxnSpPr>
        <p:spPr bwMode="auto">
          <a:xfrm>
            <a:off x="5041977" y="2920254"/>
            <a:ext cx="0" cy="547818"/>
          </a:xfrm>
          <a:prstGeom prst="straightConnector1">
            <a:avLst/>
          </a:prstGeom>
          <a:noFill/>
          <a:ln w="28575" cap="flat" cmpd="sng" algn="ctr">
            <a:solidFill>
              <a:schemeClr val="bg1"/>
            </a:solidFill>
            <a:prstDash val="sysDot"/>
            <a:round/>
            <a:headEnd type="none" w="med" len="med"/>
            <a:tailEnd type="triangle"/>
          </a:ln>
          <a:effectLst/>
        </p:spPr>
      </p:cxnSp>
      <p:sp>
        <p:nvSpPr>
          <p:cNvPr id="15" name="TextBox 14">
            <a:extLst>
              <a:ext uri="{FF2B5EF4-FFF2-40B4-BE49-F238E27FC236}">
                <a16:creationId xmlns:a16="http://schemas.microsoft.com/office/drawing/2014/main" id="{D795BB69-0545-1E2B-3CF5-64F64F3E51AE}"/>
              </a:ext>
            </a:extLst>
          </p:cNvPr>
          <p:cNvSpPr txBox="1"/>
          <p:nvPr/>
        </p:nvSpPr>
        <p:spPr bwMode="auto">
          <a:xfrm>
            <a:off x="3325038" y="2384735"/>
            <a:ext cx="343387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i="1" dirty="0">
                <a:solidFill>
                  <a:schemeClr val="bg1"/>
                </a:solidFill>
                <a:latin typeface="Calibri" panose="020F0502020204030204" pitchFamily="34" charset="0"/>
              </a:rPr>
              <a:t>Stratified by age (12-17, 18-60, or &gt;60 yr), IPS (0-3 or 4-7), EOT RT intended (yes or no);</a:t>
            </a:r>
          </a:p>
        </p:txBody>
      </p:sp>
      <p:sp>
        <p:nvSpPr>
          <p:cNvPr id="17" name="TextBox 16">
            <a:extLst>
              <a:ext uri="{FF2B5EF4-FFF2-40B4-BE49-F238E27FC236}">
                <a16:creationId xmlns:a16="http://schemas.microsoft.com/office/drawing/2014/main" id="{CE41BC67-2EF1-F72C-92EC-1E5EEE1C6E73}"/>
              </a:ext>
            </a:extLst>
          </p:cNvPr>
          <p:cNvSpPr txBox="1"/>
          <p:nvPr/>
        </p:nvSpPr>
        <p:spPr bwMode="auto">
          <a:xfrm>
            <a:off x="9167809" y="3548017"/>
            <a:ext cx="258300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Optional EOT RT (30-60 Gy) at physician discretion </a:t>
            </a:r>
            <a:br>
              <a:rPr lang="en-US" sz="1600" b="0" i="1" dirty="0">
                <a:solidFill>
                  <a:schemeClr val="bg1"/>
                </a:solidFill>
                <a:latin typeface="Calibri" panose="020F0502020204030204" pitchFamily="34" charset="0"/>
              </a:rPr>
            </a:br>
            <a:r>
              <a:rPr lang="en-US" sz="1600" b="0" i="1" dirty="0">
                <a:solidFill>
                  <a:schemeClr val="bg1"/>
                </a:solidFill>
                <a:latin typeface="Calibri" panose="020F0502020204030204" pitchFamily="34" charset="0"/>
              </a:rPr>
              <a:t>(if residual FDG-avid lesions)</a:t>
            </a:r>
          </a:p>
        </p:txBody>
      </p:sp>
    </p:spTree>
    <p:extLst>
      <p:ext uri="{BB962C8B-B14F-4D97-AF65-F5344CB8AC3E}">
        <p14:creationId xmlns:p14="http://schemas.microsoft.com/office/powerpoint/2010/main" val="2227310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SWOG S1826 (Older Patient Subset): </a:t>
            </a:r>
            <a:r>
              <a:rPr lang="en-US" dirty="0"/>
              <a:t>Baseline Characteristics</a:t>
            </a:r>
            <a:endParaRPr lang="en-US" altLang="en-US" dirty="0"/>
          </a:p>
        </p:txBody>
      </p:sp>
      <p:sp>
        <p:nvSpPr>
          <p:cNvPr id="6" name="Text Box 11">
            <a:extLst>
              <a:ext uri="{FF2B5EF4-FFF2-40B4-BE49-F238E27FC236}">
                <a16:creationId xmlns:a16="http://schemas.microsoft.com/office/drawing/2014/main" id="{D33E5707-25E0-2A5E-5C59-0737E17FF629}"/>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Rutherford. ASH 2023. Abstr 181.</a:t>
            </a:r>
          </a:p>
        </p:txBody>
      </p:sp>
      <p:graphicFrame>
        <p:nvGraphicFramePr>
          <p:cNvPr id="7" name="Group 3">
            <a:extLst>
              <a:ext uri="{FF2B5EF4-FFF2-40B4-BE49-F238E27FC236}">
                <a16:creationId xmlns:a16="http://schemas.microsoft.com/office/drawing/2014/main" id="{E5957F07-71F6-C1AD-3D1A-FB622695AFFA}"/>
              </a:ext>
            </a:extLst>
          </p:cNvPr>
          <p:cNvGraphicFramePr>
            <a:graphicFrameLocks/>
          </p:cNvGraphicFramePr>
          <p:nvPr>
            <p:extLst>
              <p:ext uri="{D42A27DB-BD31-4B8C-83A1-F6EECF244321}">
                <p14:modId xmlns:p14="http://schemas.microsoft.com/office/powerpoint/2010/main" val="958115922"/>
              </p:ext>
            </p:extLst>
          </p:nvPr>
        </p:nvGraphicFramePr>
        <p:xfrm>
          <a:off x="744883" y="1600200"/>
          <a:ext cx="5292036" cy="4450176"/>
        </p:xfrm>
        <a:graphic>
          <a:graphicData uri="http://schemas.openxmlformats.org/drawingml/2006/table">
            <a:tbl>
              <a:tblPr/>
              <a:tblGrid>
                <a:gridCol w="2171738">
                  <a:extLst>
                    <a:ext uri="{9D8B030D-6E8A-4147-A177-3AD203B41FA5}">
                      <a16:colId xmlns:a16="http://schemas.microsoft.com/office/drawing/2014/main" val="20000"/>
                    </a:ext>
                  </a:extLst>
                </a:gridCol>
                <a:gridCol w="1560149">
                  <a:extLst>
                    <a:ext uri="{9D8B030D-6E8A-4147-A177-3AD203B41FA5}">
                      <a16:colId xmlns:a16="http://schemas.microsoft.com/office/drawing/2014/main" val="20001"/>
                    </a:ext>
                  </a:extLst>
                </a:gridCol>
                <a:gridCol w="1560149">
                  <a:extLst>
                    <a:ext uri="{9D8B030D-6E8A-4147-A177-3AD203B41FA5}">
                      <a16:colId xmlns:a16="http://schemas.microsoft.com/office/drawing/2014/main" val="20002"/>
                    </a:ext>
                  </a:extLst>
                </a:gridCol>
              </a:tblGrid>
              <a:tr h="4034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Parameter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Nivo-AVD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BV-AVD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7357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Age, median (range), yr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60-69 yr,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70-79 yr,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≥80 yr,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66.4 (60-84)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 (65)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67.1 (60-87)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 (74)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5336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 (40)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 (37)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9019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Race,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Black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Asian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Other/unknown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43 (90)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 (82)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802653460"/>
                  </a:ext>
                </a:extLst>
              </a:tr>
              <a:tr h="23735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Hispanic,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86057826"/>
                  </a:ext>
                </a:extLst>
              </a:tr>
              <a:tr h="7357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Stage,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IV</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 (67)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 (45)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 (55)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94824592"/>
                  </a:ext>
                </a:extLst>
              </a:tr>
            </a:tbl>
          </a:graphicData>
        </a:graphic>
      </p:graphicFrame>
      <p:graphicFrame>
        <p:nvGraphicFramePr>
          <p:cNvPr id="8" name="Group 3">
            <a:extLst>
              <a:ext uri="{FF2B5EF4-FFF2-40B4-BE49-F238E27FC236}">
                <a16:creationId xmlns:a16="http://schemas.microsoft.com/office/drawing/2014/main" id="{D036E13C-56E4-A8B0-D1A0-6E737EB5C819}"/>
              </a:ext>
            </a:extLst>
          </p:cNvPr>
          <p:cNvGraphicFramePr>
            <a:graphicFrameLocks/>
          </p:cNvGraphicFramePr>
          <p:nvPr>
            <p:extLst>
              <p:ext uri="{D42A27DB-BD31-4B8C-83A1-F6EECF244321}">
                <p14:modId xmlns:p14="http://schemas.microsoft.com/office/powerpoint/2010/main" val="1074438134"/>
              </p:ext>
            </p:extLst>
          </p:nvPr>
        </p:nvGraphicFramePr>
        <p:xfrm>
          <a:off x="6134100" y="1600201"/>
          <a:ext cx="5351118" cy="2987136"/>
        </p:xfrm>
        <a:graphic>
          <a:graphicData uri="http://schemas.openxmlformats.org/drawingml/2006/table">
            <a:tbl>
              <a:tblPr/>
              <a:tblGrid>
                <a:gridCol w="2489638">
                  <a:extLst>
                    <a:ext uri="{9D8B030D-6E8A-4147-A177-3AD203B41FA5}">
                      <a16:colId xmlns:a16="http://schemas.microsoft.com/office/drawing/2014/main" val="20000"/>
                    </a:ext>
                  </a:extLst>
                </a:gridCol>
                <a:gridCol w="1430740">
                  <a:extLst>
                    <a:ext uri="{9D8B030D-6E8A-4147-A177-3AD203B41FA5}">
                      <a16:colId xmlns:a16="http://schemas.microsoft.com/office/drawing/2014/main" val="20001"/>
                    </a:ext>
                  </a:extLst>
                </a:gridCol>
                <a:gridCol w="1430740">
                  <a:extLst>
                    <a:ext uri="{9D8B030D-6E8A-4147-A177-3AD203B41FA5}">
                      <a16:colId xmlns:a16="http://schemas.microsoft.com/office/drawing/2014/main" val="20002"/>
                    </a:ext>
                  </a:extLst>
                </a:gridCol>
              </a:tblGrid>
              <a:tr h="43898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Parameter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Nivo-AVD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BV-AVD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541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 symptoms present,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 (55)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67118993"/>
                  </a:ext>
                </a:extLst>
              </a:tr>
              <a:tr h="62381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IPS,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 (55)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r h="43898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Bulky disease &gt;10 cm,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541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HIV positive,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89264377"/>
                  </a:ext>
                </a:extLst>
              </a:tr>
              <a:tr h="2541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Elevated bilirubin,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37205718"/>
                  </a:ext>
                </a:extLst>
              </a:tr>
            </a:tbl>
          </a:graphicData>
        </a:graphic>
      </p:graphicFrame>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SWOG S1826 (Older Patient Subset): AEs of Interest</a:t>
            </a:r>
            <a:endParaRPr lang="en-US" altLang="en-US" dirty="0"/>
          </a:p>
        </p:txBody>
      </p:sp>
      <p:sp>
        <p:nvSpPr>
          <p:cNvPr id="6" name="Text Box 11">
            <a:extLst>
              <a:ext uri="{FF2B5EF4-FFF2-40B4-BE49-F238E27FC236}">
                <a16:creationId xmlns:a16="http://schemas.microsoft.com/office/drawing/2014/main" id="{D33E5707-25E0-2A5E-5C59-0737E17FF629}"/>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Rutherford. ASH 2023. Abstr 181.</a:t>
            </a:r>
          </a:p>
        </p:txBody>
      </p:sp>
      <p:graphicFrame>
        <p:nvGraphicFramePr>
          <p:cNvPr id="7" name="Group 3">
            <a:extLst>
              <a:ext uri="{FF2B5EF4-FFF2-40B4-BE49-F238E27FC236}">
                <a16:creationId xmlns:a16="http://schemas.microsoft.com/office/drawing/2014/main" id="{E5957F07-71F6-C1AD-3D1A-FB622695AFFA}"/>
              </a:ext>
            </a:extLst>
          </p:cNvPr>
          <p:cNvGraphicFramePr>
            <a:graphicFrameLocks/>
          </p:cNvGraphicFramePr>
          <p:nvPr>
            <p:extLst>
              <p:ext uri="{D42A27DB-BD31-4B8C-83A1-F6EECF244321}">
                <p14:modId xmlns:p14="http://schemas.microsoft.com/office/powerpoint/2010/main" val="929052616"/>
              </p:ext>
            </p:extLst>
          </p:nvPr>
        </p:nvGraphicFramePr>
        <p:xfrm>
          <a:off x="723899" y="1386044"/>
          <a:ext cx="10758304" cy="4511232"/>
        </p:xfrm>
        <a:graphic>
          <a:graphicData uri="http://schemas.openxmlformats.org/drawingml/2006/table">
            <a:tbl>
              <a:tblPr/>
              <a:tblGrid>
                <a:gridCol w="2337417">
                  <a:extLst>
                    <a:ext uri="{9D8B030D-6E8A-4147-A177-3AD203B41FA5}">
                      <a16:colId xmlns:a16="http://schemas.microsoft.com/office/drawing/2014/main" val="20000"/>
                    </a:ext>
                  </a:extLst>
                </a:gridCol>
                <a:gridCol w="1787682">
                  <a:extLst>
                    <a:ext uri="{9D8B030D-6E8A-4147-A177-3AD203B41FA5}">
                      <a16:colId xmlns:a16="http://schemas.microsoft.com/office/drawing/2014/main" val="20001"/>
                    </a:ext>
                  </a:extLst>
                </a:gridCol>
                <a:gridCol w="1675952">
                  <a:extLst>
                    <a:ext uri="{9D8B030D-6E8A-4147-A177-3AD203B41FA5}">
                      <a16:colId xmlns:a16="http://schemas.microsoft.com/office/drawing/2014/main" val="20002"/>
                    </a:ext>
                  </a:extLst>
                </a:gridCol>
                <a:gridCol w="837975">
                  <a:extLst>
                    <a:ext uri="{9D8B030D-6E8A-4147-A177-3AD203B41FA5}">
                      <a16:colId xmlns:a16="http://schemas.microsoft.com/office/drawing/2014/main" val="2906257847"/>
                    </a:ext>
                  </a:extLst>
                </a:gridCol>
                <a:gridCol w="1765336">
                  <a:extLst>
                    <a:ext uri="{9D8B030D-6E8A-4147-A177-3AD203B41FA5}">
                      <a16:colId xmlns:a16="http://schemas.microsoft.com/office/drawing/2014/main" val="79983544"/>
                    </a:ext>
                  </a:extLst>
                </a:gridCol>
                <a:gridCol w="1653606">
                  <a:extLst>
                    <a:ext uri="{9D8B030D-6E8A-4147-A177-3AD203B41FA5}">
                      <a16:colId xmlns:a16="http://schemas.microsoft.com/office/drawing/2014/main" val="1347307338"/>
                    </a:ext>
                  </a:extLst>
                </a:gridCol>
                <a:gridCol w="700336">
                  <a:extLst>
                    <a:ext uri="{9D8B030D-6E8A-4147-A177-3AD203B41FA5}">
                      <a16:colId xmlns:a16="http://schemas.microsoft.com/office/drawing/2014/main" val="2265350079"/>
                    </a:ext>
                  </a:extLst>
                </a:gridCol>
              </a:tblGrid>
              <a:tr h="22829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Nivo-AVD (n =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BV-AVD (n =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1" u="none" strike="noStrike" cap="none" normalizeH="0" baseline="0" dirty="0">
                          <a:ln>
                            <a:noFill/>
                          </a:ln>
                          <a:solidFill>
                            <a:schemeClr val="tx1"/>
                          </a:solidFill>
                          <a:effectLst/>
                          <a:latin typeface="Calibri" panose="020F0502020204030204" pitchFamily="34" charset="0"/>
                        </a:rPr>
                        <a:t>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Nivo-AVD (n =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BV-AVD (n =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1" u="none" strike="noStrike" cap="none" normalizeH="0" baseline="0" dirty="0">
                          <a:ln>
                            <a:noFill/>
                          </a:ln>
                          <a:solidFill>
                            <a:schemeClr val="tx1"/>
                          </a:solidFill>
                          <a:effectLst/>
                          <a:latin typeface="Calibri" panose="020F0502020204030204" pitchFamily="34" charset="0"/>
                        </a:rPr>
                        <a:t>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2829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28403104"/>
                  </a:ext>
                </a:extLst>
              </a:tr>
              <a:tr h="2282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(53)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282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 (36)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 (57)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282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Thrombocytopenia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62282049"/>
                  </a:ext>
                </a:extLst>
              </a:tr>
              <a:tr h="2282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Received G-CSF</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33 (69)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45 (92)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50095446"/>
                  </a:ext>
                </a:extLst>
              </a:tr>
              <a:tr h="2282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Bone pain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21718033"/>
                  </a:ext>
                </a:extLst>
              </a:tr>
              <a:tr h="2282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Febrile 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88940473"/>
                  </a:ext>
                </a:extLst>
              </a:tr>
              <a:tr h="2282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Sepsis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41773026"/>
                  </a:ext>
                </a:extLst>
              </a:tr>
              <a:tr h="2282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Infections/infestations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08075972"/>
                  </a:ext>
                </a:extLst>
              </a:tr>
              <a:tr h="39431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Peripheral sensory  neuropathy*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 (32)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 (66)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.0018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80548405"/>
                  </a:ext>
                </a:extLst>
              </a:tr>
              <a:tr h="39431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Peripheral motor neuropathy</a:t>
                      </a:r>
                      <a:r>
                        <a:rPr kumimoji="0" lang="en-US" sz="1600" b="0" i="0" u="none" strike="noStrike" kern="1200" cap="none" spc="0" normalizeH="0" baseline="3000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38657055"/>
                  </a:ext>
                </a:extLst>
              </a:tr>
            </a:tbl>
          </a:graphicData>
        </a:graphic>
      </p:graphicFrame>
      <p:sp>
        <p:nvSpPr>
          <p:cNvPr id="2" name="TextBox 1">
            <a:extLst>
              <a:ext uri="{FF2B5EF4-FFF2-40B4-BE49-F238E27FC236}">
                <a16:creationId xmlns:a16="http://schemas.microsoft.com/office/drawing/2014/main" id="{DAF38AC9-729C-ADC6-78DB-58667114A3E7}"/>
              </a:ext>
            </a:extLst>
          </p:cNvPr>
          <p:cNvSpPr txBox="1"/>
          <p:nvPr/>
        </p:nvSpPr>
        <p:spPr bwMode="auto">
          <a:xfrm>
            <a:off x="665630" y="5907124"/>
            <a:ext cx="802117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*Nivo-AVD: grade 1: 21%; grade 2: 9%; grade 3: 3.2%</a:t>
            </a:r>
            <a:r>
              <a:rPr kumimoji="0" lang="en-US" sz="1400" b="0" i="0" u="none" strike="noStrike" kern="1200" cap="none" spc="0" normalizeH="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 BV-AVD: </a:t>
            </a:r>
            <a:r>
              <a:rPr lang="en-US" sz="1400" b="0" dirty="0">
                <a:solidFill>
                  <a:schemeClr val="bg1"/>
                </a:solidFill>
                <a:latin typeface="Calibri" panose="020F0502020204030204" pitchFamily="34" charset="0"/>
              </a:rPr>
              <a:t>grade 1: 17%; grade 2: 38%; grade 3: 11%</a:t>
            </a:r>
            <a:r>
              <a:rPr kumimoji="0" lang="en-US" sz="1400" b="0" i="0" u="none" strike="noStrike" kern="1200" cap="none" spc="0" normalizeH="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 </a:t>
            </a:r>
            <a:br>
              <a:rPr kumimoji="0" lang="en-US" sz="1400" b="0" i="0" u="none" strike="noStrike" kern="1200" cap="none" spc="0" normalizeH="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br>
            <a:r>
              <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a:t>
            </a:r>
            <a:r>
              <a:rPr lang="en-US" sz="1400" b="0" dirty="0">
                <a:solidFill>
                  <a:schemeClr val="bg1"/>
                </a:solidFill>
                <a:latin typeface="Calibri" panose="020F0502020204030204" pitchFamily="34" charset="0"/>
              </a:rPr>
              <a:t>Nivo-AVD: grade 1: 9%</a:t>
            </a:r>
            <a:r>
              <a:rPr kumimoji="0" lang="en-US" sz="1400" b="0" i="0" u="none" strike="noStrike" kern="1200" cap="none" spc="0" normalizeH="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 BV-AVD: </a:t>
            </a:r>
            <a:r>
              <a:rPr lang="en-US" sz="1400" b="0" dirty="0">
                <a:solidFill>
                  <a:schemeClr val="bg1"/>
                </a:solidFill>
                <a:latin typeface="Calibri" panose="020F0502020204030204" pitchFamily="34" charset="0"/>
              </a:rPr>
              <a:t>grade 1: 1.6%; grade 2: 2.6%; grade 3: 3.2%</a:t>
            </a:r>
            <a:r>
              <a:rPr kumimoji="0" lang="en-US" sz="1400" b="0" i="0" u="none" strike="noStrike" kern="1200" cap="none" spc="0" normalizeH="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 </a:t>
            </a:r>
            <a:endParaRPr lang="en-US" sz="14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889761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SWOG S1826 (Older Patient Subset): AEs of Interest, Continued</a:t>
            </a:r>
            <a:endParaRPr lang="en-US" altLang="en-US" dirty="0"/>
          </a:p>
        </p:txBody>
      </p:sp>
      <p:sp>
        <p:nvSpPr>
          <p:cNvPr id="6" name="Text Box 11">
            <a:extLst>
              <a:ext uri="{FF2B5EF4-FFF2-40B4-BE49-F238E27FC236}">
                <a16:creationId xmlns:a16="http://schemas.microsoft.com/office/drawing/2014/main" id="{D33E5707-25E0-2A5E-5C59-0737E17FF629}"/>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Rutherford. ASH 2023. Abstr 181.</a:t>
            </a:r>
          </a:p>
        </p:txBody>
      </p:sp>
      <p:graphicFrame>
        <p:nvGraphicFramePr>
          <p:cNvPr id="7" name="Group 3">
            <a:extLst>
              <a:ext uri="{FF2B5EF4-FFF2-40B4-BE49-F238E27FC236}">
                <a16:creationId xmlns:a16="http://schemas.microsoft.com/office/drawing/2014/main" id="{E5957F07-71F6-C1AD-3D1A-FB622695AFFA}"/>
              </a:ext>
            </a:extLst>
          </p:cNvPr>
          <p:cNvGraphicFramePr>
            <a:graphicFrameLocks/>
          </p:cNvGraphicFramePr>
          <p:nvPr>
            <p:extLst>
              <p:ext uri="{D42A27DB-BD31-4B8C-83A1-F6EECF244321}">
                <p14:modId xmlns:p14="http://schemas.microsoft.com/office/powerpoint/2010/main" val="2337858037"/>
              </p:ext>
            </p:extLst>
          </p:nvPr>
        </p:nvGraphicFramePr>
        <p:xfrm>
          <a:off x="723900" y="1603375"/>
          <a:ext cx="10758304" cy="3932080"/>
        </p:xfrm>
        <a:graphic>
          <a:graphicData uri="http://schemas.openxmlformats.org/drawingml/2006/table">
            <a:tbl>
              <a:tblPr/>
              <a:tblGrid>
                <a:gridCol w="2337417">
                  <a:extLst>
                    <a:ext uri="{9D8B030D-6E8A-4147-A177-3AD203B41FA5}">
                      <a16:colId xmlns:a16="http://schemas.microsoft.com/office/drawing/2014/main" val="20000"/>
                    </a:ext>
                  </a:extLst>
                </a:gridCol>
                <a:gridCol w="1787682">
                  <a:extLst>
                    <a:ext uri="{9D8B030D-6E8A-4147-A177-3AD203B41FA5}">
                      <a16:colId xmlns:a16="http://schemas.microsoft.com/office/drawing/2014/main" val="20001"/>
                    </a:ext>
                  </a:extLst>
                </a:gridCol>
                <a:gridCol w="1675952">
                  <a:extLst>
                    <a:ext uri="{9D8B030D-6E8A-4147-A177-3AD203B41FA5}">
                      <a16:colId xmlns:a16="http://schemas.microsoft.com/office/drawing/2014/main" val="20002"/>
                    </a:ext>
                  </a:extLst>
                </a:gridCol>
                <a:gridCol w="837975">
                  <a:extLst>
                    <a:ext uri="{9D8B030D-6E8A-4147-A177-3AD203B41FA5}">
                      <a16:colId xmlns:a16="http://schemas.microsoft.com/office/drawing/2014/main" val="2906257847"/>
                    </a:ext>
                  </a:extLst>
                </a:gridCol>
                <a:gridCol w="1765336">
                  <a:extLst>
                    <a:ext uri="{9D8B030D-6E8A-4147-A177-3AD203B41FA5}">
                      <a16:colId xmlns:a16="http://schemas.microsoft.com/office/drawing/2014/main" val="79983544"/>
                    </a:ext>
                  </a:extLst>
                </a:gridCol>
                <a:gridCol w="1653606">
                  <a:extLst>
                    <a:ext uri="{9D8B030D-6E8A-4147-A177-3AD203B41FA5}">
                      <a16:colId xmlns:a16="http://schemas.microsoft.com/office/drawing/2014/main" val="1347307338"/>
                    </a:ext>
                  </a:extLst>
                </a:gridCol>
                <a:gridCol w="700336">
                  <a:extLst>
                    <a:ext uri="{9D8B030D-6E8A-4147-A177-3AD203B41FA5}">
                      <a16:colId xmlns:a16="http://schemas.microsoft.com/office/drawing/2014/main" val="2265350079"/>
                    </a:ext>
                  </a:extLst>
                </a:gridCol>
              </a:tblGrid>
              <a:tr h="151129">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800" b="1" i="0" u="none" strike="noStrike" cap="none" normalizeH="0" baseline="0" dirty="0">
                          <a:ln>
                            <a:noFill/>
                          </a:ln>
                          <a:solidFill>
                            <a:schemeClr val="tx1"/>
                          </a:solidFill>
                          <a:effectLst/>
                          <a:latin typeface="Calibri" panose="020F0502020204030204" pitchFamily="34" charset="0"/>
                        </a:rPr>
                        <a:t>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err="1">
                          <a:ln>
                            <a:noFill/>
                          </a:ln>
                          <a:solidFill>
                            <a:schemeClr val="tx1"/>
                          </a:solidFill>
                          <a:effectLst/>
                          <a:latin typeface="Calibri" panose="020F0502020204030204" pitchFamily="34" charset="0"/>
                        </a:rPr>
                        <a:t>Nivo</a:t>
                      </a:r>
                      <a:r>
                        <a:rPr kumimoji="0" lang="en-US" sz="1800" b="1" i="0" u="none" strike="noStrike" cap="none" normalizeH="0" baseline="0" dirty="0">
                          <a:ln>
                            <a:noFill/>
                          </a:ln>
                          <a:solidFill>
                            <a:schemeClr val="tx1"/>
                          </a:solidFill>
                          <a:effectLst/>
                          <a:latin typeface="Calibri" panose="020F0502020204030204" pitchFamily="34" charset="0"/>
                        </a:rPr>
                        <a:t>-AVD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BV-AVD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1" u="none" strike="noStrike" cap="none" normalizeH="0" baseline="0" dirty="0">
                          <a:ln>
                            <a:noFill/>
                          </a:ln>
                          <a:solidFill>
                            <a:schemeClr val="tx1"/>
                          </a:solidFill>
                          <a:effectLst/>
                          <a:latin typeface="Calibri" panose="020F0502020204030204" pitchFamily="34" charset="0"/>
                        </a:rPr>
                        <a:t>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err="1">
                          <a:ln>
                            <a:noFill/>
                          </a:ln>
                          <a:solidFill>
                            <a:schemeClr val="tx1"/>
                          </a:solidFill>
                          <a:effectLst/>
                          <a:latin typeface="Calibri" panose="020F0502020204030204" pitchFamily="34" charset="0"/>
                        </a:rPr>
                        <a:t>Nivo</a:t>
                      </a:r>
                      <a:r>
                        <a:rPr kumimoji="0" lang="en-US" sz="1800" b="1" i="0" u="none" strike="noStrike" cap="none" normalizeH="0" baseline="0" dirty="0">
                          <a:ln>
                            <a:noFill/>
                          </a:ln>
                          <a:solidFill>
                            <a:schemeClr val="tx1"/>
                          </a:solidFill>
                          <a:effectLst/>
                          <a:latin typeface="Calibri" panose="020F0502020204030204" pitchFamily="34" charset="0"/>
                        </a:rPr>
                        <a:t>-AVD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BV-AVD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1" u="none" strike="noStrike" cap="none" normalizeH="0" baseline="0" dirty="0">
                          <a:ln>
                            <a:noFill/>
                          </a:ln>
                          <a:solidFill>
                            <a:schemeClr val="tx1"/>
                          </a:solidFill>
                          <a:effectLst/>
                          <a:latin typeface="Calibri" panose="020F0502020204030204" pitchFamily="34" charset="0"/>
                        </a:rPr>
                        <a:t>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51129">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28403104"/>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ALT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 (9)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AST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Hypothyroidism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62282049"/>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Maculopapular rash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50095446"/>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Rash acneiform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21718033"/>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Pneumonitis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88940473"/>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Gastritis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41773026"/>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Colitis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08075972"/>
                  </a:ext>
                </a:extLst>
              </a:tr>
            </a:tbl>
          </a:graphicData>
        </a:graphic>
      </p:graphicFrame>
    </p:spTree>
    <p:extLst>
      <p:ext uri="{BB962C8B-B14F-4D97-AF65-F5344CB8AC3E}">
        <p14:creationId xmlns:p14="http://schemas.microsoft.com/office/powerpoint/2010/main" val="3607048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SWOG S1826 (Older Patient Subset): Treatment Discontinuation</a:t>
            </a:r>
            <a:endParaRPr lang="en-US" altLang="en-US" dirty="0"/>
          </a:p>
        </p:txBody>
      </p:sp>
      <p:sp>
        <p:nvSpPr>
          <p:cNvPr id="6" name="Text Box 11">
            <a:extLst>
              <a:ext uri="{FF2B5EF4-FFF2-40B4-BE49-F238E27FC236}">
                <a16:creationId xmlns:a16="http://schemas.microsoft.com/office/drawing/2014/main" id="{D33E5707-25E0-2A5E-5C59-0737E17FF629}"/>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Rutherford. ASH 2023. Abstr 181.</a:t>
            </a:r>
          </a:p>
        </p:txBody>
      </p:sp>
      <p:graphicFrame>
        <p:nvGraphicFramePr>
          <p:cNvPr id="7" name="Group 3">
            <a:extLst>
              <a:ext uri="{FF2B5EF4-FFF2-40B4-BE49-F238E27FC236}">
                <a16:creationId xmlns:a16="http://schemas.microsoft.com/office/drawing/2014/main" id="{E5957F07-71F6-C1AD-3D1A-FB622695AFFA}"/>
              </a:ext>
            </a:extLst>
          </p:cNvPr>
          <p:cNvGraphicFramePr>
            <a:graphicFrameLocks/>
          </p:cNvGraphicFramePr>
          <p:nvPr>
            <p:extLst>
              <p:ext uri="{D42A27DB-BD31-4B8C-83A1-F6EECF244321}">
                <p14:modId xmlns:p14="http://schemas.microsoft.com/office/powerpoint/2010/main" val="1706787954"/>
              </p:ext>
            </p:extLst>
          </p:nvPr>
        </p:nvGraphicFramePr>
        <p:xfrm>
          <a:off x="723900" y="1523228"/>
          <a:ext cx="5372100" cy="3871040"/>
        </p:xfrm>
        <a:graphic>
          <a:graphicData uri="http://schemas.openxmlformats.org/drawingml/2006/table">
            <a:tbl>
              <a:tblPr/>
              <a:tblGrid>
                <a:gridCol w="2164580">
                  <a:extLst>
                    <a:ext uri="{9D8B030D-6E8A-4147-A177-3AD203B41FA5}">
                      <a16:colId xmlns:a16="http://schemas.microsoft.com/office/drawing/2014/main" val="20000"/>
                    </a:ext>
                  </a:extLst>
                </a:gridCol>
                <a:gridCol w="1655494">
                  <a:extLst>
                    <a:ext uri="{9D8B030D-6E8A-4147-A177-3AD203B41FA5}">
                      <a16:colId xmlns:a16="http://schemas.microsoft.com/office/drawing/2014/main" val="20001"/>
                    </a:ext>
                  </a:extLst>
                </a:gridCol>
                <a:gridCol w="1552026">
                  <a:extLst>
                    <a:ext uri="{9D8B030D-6E8A-4147-A177-3AD203B41FA5}">
                      <a16:colId xmlns:a16="http://schemas.microsoft.com/office/drawing/2014/main" val="20002"/>
                    </a:ext>
                  </a:extLst>
                </a:gridCol>
              </a:tblGrid>
              <a:tr h="3022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Disposition,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Nivo-AVD* </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BV-AVD</a:t>
                      </a:r>
                      <a:r>
                        <a:rPr kumimoji="0" lang="en-US" sz="1600" b="1" i="0" u="none" strike="noStrike" cap="none" normalizeH="0" baseline="30000" dirty="0">
                          <a:ln>
                            <a:noFill/>
                          </a:ln>
                          <a:solidFill>
                            <a:schemeClr val="tx1"/>
                          </a:solidFill>
                          <a:effectLst/>
                          <a:latin typeface="Calibri" panose="020F0502020204030204" pitchFamily="34" charset="0"/>
                        </a:rPr>
                        <a:t>†</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Treatment ongoing</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60-69 yr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70-79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Completed treatment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60-69 yr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70-79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42 (88)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 (87)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 (88)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 (63)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 (61)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Discontinued all treatment early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60-69 yr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70-79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62282049"/>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Received protocol radiotherapy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50095446"/>
                  </a:ext>
                </a:extLst>
              </a:tr>
            </a:tbl>
          </a:graphicData>
        </a:graphic>
      </p:graphicFrame>
      <p:graphicFrame>
        <p:nvGraphicFramePr>
          <p:cNvPr id="2" name="Group 3">
            <a:extLst>
              <a:ext uri="{FF2B5EF4-FFF2-40B4-BE49-F238E27FC236}">
                <a16:creationId xmlns:a16="http://schemas.microsoft.com/office/drawing/2014/main" id="{C940F62C-7327-023B-81C2-41396E894A0F}"/>
              </a:ext>
            </a:extLst>
          </p:cNvPr>
          <p:cNvGraphicFramePr>
            <a:graphicFrameLocks/>
          </p:cNvGraphicFramePr>
          <p:nvPr>
            <p:extLst>
              <p:ext uri="{D42A27DB-BD31-4B8C-83A1-F6EECF244321}">
                <p14:modId xmlns:p14="http://schemas.microsoft.com/office/powerpoint/2010/main" val="2732724750"/>
              </p:ext>
            </p:extLst>
          </p:nvPr>
        </p:nvGraphicFramePr>
        <p:xfrm>
          <a:off x="6226912" y="1516582"/>
          <a:ext cx="5418679" cy="4694016"/>
        </p:xfrm>
        <a:graphic>
          <a:graphicData uri="http://schemas.openxmlformats.org/drawingml/2006/table">
            <a:tbl>
              <a:tblPr/>
              <a:tblGrid>
                <a:gridCol w="2183348">
                  <a:extLst>
                    <a:ext uri="{9D8B030D-6E8A-4147-A177-3AD203B41FA5}">
                      <a16:colId xmlns:a16="http://schemas.microsoft.com/office/drawing/2014/main" val="20000"/>
                    </a:ext>
                  </a:extLst>
                </a:gridCol>
                <a:gridCol w="1669848">
                  <a:extLst>
                    <a:ext uri="{9D8B030D-6E8A-4147-A177-3AD203B41FA5}">
                      <a16:colId xmlns:a16="http://schemas.microsoft.com/office/drawing/2014/main" val="20001"/>
                    </a:ext>
                  </a:extLst>
                </a:gridCol>
                <a:gridCol w="1565483">
                  <a:extLst>
                    <a:ext uri="{9D8B030D-6E8A-4147-A177-3AD203B41FA5}">
                      <a16:colId xmlns:a16="http://schemas.microsoft.com/office/drawing/2014/main" val="20002"/>
                    </a:ext>
                  </a:extLst>
                </a:gridCol>
              </a:tblGrid>
              <a:tr h="3022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Reason for Discontinuation,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err="1">
                          <a:ln>
                            <a:noFill/>
                          </a:ln>
                          <a:solidFill>
                            <a:schemeClr val="tx1"/>
                          </a:solidFill>
                          <a:effectLst/>
                          <a:latin typeface="Calibri" panose="020F0502020204030204" pitchFamily="34" charset="0"/>
                        </a:rPr>
                        <a:t>Nivo</a:t>
                      </a:r>
                      <a:r>
                        <a:rPr kumimoji="0" lang="en-US" sz="1600" b="1" i="0" u="none" strike="noStrike" cap="none" normalizeH="0" baseline="0" dirty="0">
                          <a:ln>
                            <a:noFill/>
                          </a:ln>
                          <a:solidFill>
                            <a:schemeClr val="tx1"/>
                          </a:solidFill>
                          <a:effectLst/>
                          <a:latin typeface="Calibri" panose="020F0502020204030204" pitchFamily="34" charset="0"/>
                        </a:rPr>
                        <a:t>-AVD*</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BV-AVD</a:t>
                      </a:r>
                      <a:r>
                        <a:rPr kumimoji="0" lang="en-US" sz="1600" b="1" i="0" u="none" strike="noStrike" cap="none" normalizeH="0" baseline="30000" dirty="0">
                          <a:ln>
                            <a:noFill/>
                          </a:ln>
                          <a:solidFill>
                            <a:schemeClr val="tx1"/>
                          </a:solidFill>
                          <a:effectLst/>
                          <a:latin typeface="Calibri" panose="020F0502020204030204" pitchFamily="34" charset="0"/>
                        </a:rPr>
                        <a:t>†</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Adverse event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60-69 yr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70-79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Refusal unrelated to AE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60-69 yr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70-79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Progression/relapse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60-69 yr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70-79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62282049"/>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Death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60-69 yr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70-79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50095446"/>
                  </a:ext>
                </a:extLst>
              </a:tr>
              <a:tr h="1511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Other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60-69 yr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70-79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21718033"/>
                  </a:ext>
                </a:extLst>
              </a:tr>
            </a:tbl>
          </a:graphicData>
        </a:graphic>
      </p:graphicFrame>
      <p:sp>
        <p:nvSpPr>
          <p:cNvPr id="3" name="TextBox 2">
            <a:extLst>
              <a:ext uri="{FF2B5EF4-FFF2-40B4-BE49-F238E27FC236}">
                <a16:creationId xmlns:a16="http://schemas.microsoft.com/office/drawing/2014/main" id="{7A52C8A3-3B2D-323D-3184-3C3115D32992}"/>
              </a:ext>
            </a:extLst>
          </p:cNvPr>
          <p:cNvSpPr txBox="1"/>
          <p:nvPr/>
        </p:nvSpPr>
        <p:spPr bwMode="auto">
          <a:xfrm>
            <a:off x="677321" y="5440257"/>
            <a:ext cx="349627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*Aged 60-69 </a:t>
            </a:r>
            <a:r>
              <a:rPr lang="en-US" sz="1400" b="0" dirty="0" err="1">
                <a:solidFill>
                  <a:schemeClr val="bg1"/>
                </a:solidFill>
                <a:latin typeface="Calibri" panose="020F0502020204030204" pitchFamily="34" charset="0"/>
              </a:rPr>
              <a:t>yr</a:t>
            </a:r>
            <a:r>
              <a:rPr lang="en-US" sz="1400" b="0" dirty="0">
                <a:solidFill>
                  <a:schemeClr val="bg1"/>
                </a:solidFill>
                <a:latin typeface="Calibri" panose="020F0502020204030204" pitchFamily="34" charset="0"/>
              </a:rPr>
              <a:t>, n = 31; aged 70-79 </a:t>
            </a:r>
            <a:r>
              <a:rPr lang="en-US" sz="1400" b="0" dirty="0" err="1">
                <a:solidFill>
                  <a:schemeClr val="bg1"/>
                </a:solidFill>
                <a:latin typeface="Calibri" panose="020F0502020204030204" pitchFamily="34" charset="0"/>
              </a:rPr>
              <a:t>yr</a:t>
            </a:r>
            <a:r>
              <a:rPr lang="en-US" sz="1400" b="0" dirty="0">
                <a:solidFill>
                  <a:schemeClr val="bg1"/>
                </a:solidFill>
                <a:latin typeface="Calibri" panose="020F0502020204030204" pitchFamily="34" charset="0"/>
              </a:rPr>
              <a:t>, n = 17.</a:t>
            </a:r>
            <a:br>
              <a:rPr kumimoji="0" lang="en-US" sz="1400" b="0" i="0" u="none" strike="noStrike" kern="1200" cap="none" spc="0" normalizeH="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br>
            <a:r>
              <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a:t>
            </a:r>
            <a:r>
              <a:rPr lang="en-US" sz="1400" b="0" dirty="0">
                <a:solidFill>
                  <a:schemeClr val="bg1"/>
                </a:solidFill>
                <a:latin typeface="Calibri" panose="020F0502020204030204" pitchFamily="34" charset="0"/>
              </a:rPr>
              <a:t>Aged 70-79 </a:t>
            </a:r>
            <a:r>
              <a:rPr lang="en-US" sz="1400" b="0" dirty="0" err="1">
                <a:solidFill>
                  <a:schemeClr val="bg1"/>
                </a:solidFill>
                <a:latin typeface="Calibri" panose="020F0502020204030204" pitchFamily="34" charset="0"/>
              </a:rPr>
              <a:t>yr</a:t>
            </a:r>
            <a:r>
              <a:rPr lang="en-US" sz="1400" b="0" dirty="0">
                <a:solidFill>
                  <a:schemeClr val="bg1"/>
                </a:solidFill>
                <a:latin typeface="Calibri" panose="020F0502020204030204" pitchFamily="34" charset="0"/>
              </a:rPr>
              <a:t>, n = 36; aged 70-79 </a:t>
            </a:r>
            <a:r>
              <a:rPr lang="en-US" sz="1400" b="0" dirty="0" err="1">
                <a:solidFill>
                  <a:schemeClr val="bg1"/>
                </a:solidFill>
                <a:latin typeface="Calibri" panose="020F0502020204030204" pitchFamily="34" charset="0"/>
              </a:rPr>
              <a:t>yr</a:t>
            </a:r>
            <a:r>
              <a:rPr lang="en-US" sz="1400" b="0" dirty="0">
                <a:solidFill>
                  <a:schemeClr val="bg1"/>
                </a:solidFill>
                <a:latin typeface="Calibri" panose="020F0502020204030204" pitchFamily="34" charset="0"/>
              </a:rPr>
              <a:t>, n = 13.</a:t>
            </a:r>
          </a:p>
        </p:txBody>
      </p:sp>
    </p:spTree>
    <p:extLst>
      <p:ext uri="{BB962C8B-B14F-4D97-AF65-F5344CB8AC3E}">
        <p14:creationId xmlns:p14="http://schemas.microsoft.com/office/powerpoint/2010/main" val="1932658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SWOG S1826 (Older Patient Subset): Efficacy</a:t>
            </a:r>
            <a:endParaRPr lang="en-US" altLang="en-US" dirty="0"/>
          </a:p>
        </p:txBody>
      </p:sp>
      <p:sp>
        <p:nvSpPr>
          <p:cNvPr id="6" name="Text Box 11">
            <a:extLst>
              <a:ext uri="{FF2B5EF4-FFF2-40B4-BE49-F238E27FC236}">
                <a16:creationId xmlns:a16="http://schemas.microsoft.com/office/drawing/2014/main" id="{D33E5707-25E0-2A5E-5C59-0737E17FF629}"/>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Rutherford. ASH 2023. Abstr 181.</a:t>
            </a:r>
          </a:p>
        </p:txBody>
      </p:sp>
      <p:graphicFrame>
        <p:nvGraphicFramePr>
          <p:cNvPr id="7" name="Group 3">
            <a:extLst>
              <a:ext uri="{FF2B5EF4-FFF2-40B4-BE49-F238E27FC236}">
                <a16:creationId xmlns:a16="http://schemas.microsoft.com/office/drawing/2014/main" id="{E5957F07-71F6-C1AD-3D1A-FB622695AFFA}"/>
              </a:ext>
            </a:extLst>
          </p:cNvPr>
          <p:cNvGraphicFramePr>
            <a:graphicFrameLocks/>
          </p:cNvGraphicFramePr>
          <p:nvPr>
            <p:extLst>
              <p:ext uri="{D42A27DB-BD31-4B8C-83A1-F6EECF244321}">
                <p14:modId xmlns:p14="http://schemas.microsoft.com/office/powerpoint/2010/main" val="1721257492"/>
              </p:ext>
            </p:extLst>
          </p:nvPr>
        </p:nvGraphicFramePr>
        <p:xfrm>
          <a:off x="723900" y="1595906"/>
          <a:ext cx="10755313" cy="4572080"/>
        </p:xfrm>
        <a:graphic>
          <a:graphicData uri="http://schemas.openxmlformats.org/drawingml/2006/table">
            <a:tbl>
              <a:tblPr/>
              <a:tblGrid>
                <a:gridCol w="4905842">
                  <a:extLst>
                    <a:ext uri="{9D8B030D-6E8A-4147-A177-3AD203B41FA5}">
                      <a16:colId xmlns:a16="http://schemas.microsoft.com/office/drawing/2014/main" val="20000"/>
                    </a:ext>
                  </a:extLst>
                </a:gridCol>
                <a:gridCol w="1485597">
                  <a:extLst>
                    <a:ext uri="{9D8B030D-6E8A-4147-A177-3AD203B41FA5}">
                      <a16:colId xmlns:a16="http://schemas.microsoft.com/office/drawing/2014/main" val="20001"/>
                    </a:ext>
                  </a:extLst>
                </a:gridCol>
                <a:gridCol w="1306879">
                  <a:extLst>
                    <a:ext uri="{9D8B030D-6E8A-4147-A177-3AD203B41FA5}">
                      <a16:colId xmlns:a16="http://schemas.microsoft.com/office/drawing/2014/main" val="20002"/>
                    </a:ext>
                  </a:extLst>
                </a:gridCol>
                <a:gridCol w="1062318">
                  <a:extLst>
                    <a:ext uri="{9D8B030D-6E8A-4147-A177-3AD203B41FA5}">
                      <a16:colId xmlns:a16="http://schemas.microsoft.com/office/drawing/2014/main" val="2906257847"/>
                    </a:ext>
                  </a:extLst>
                </a:gridCol>
                <a:gridCol w="1994677">
                  <a:extLst>
                    <a:ext uri="{9D8B030D-6E8A-4147-A177-3AD203B41FA5}">
                      <a16:colId xmlns:a16="http://schemas.microsoft.com/office/drawing/2014/main" val="2182984224"/>
                    </a:ext>
                  </a:extLst>
                </a:gridCol>
              </a:tblGrid>
              <a:tr h="59520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8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Nivo-AVD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BV-AVD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1" u="none" strike="noStrike" cap="none" normalizeH="0" baseline="0" dirty="0">
                          <a:ln>
                            <a:noFill/>
                          </a:ln>
                          <a:solidFill>
                            <a:schemeClr val="tx1"/>
                          </a:solidFill>
                          <a:effectLst/>
                          <a:latin typeface="Calibri" panose="020F0502020204030204" pitchFamily="34" charset="0"/>
                        </a:rPr>
                        <a:t>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33642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1-yr PFS,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0.35 (0.12-1.02)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3642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1-yr EFS,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.0011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0.19 (0.06-0.61)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63031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EFS event, 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Progression/relapse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Death without progression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Non-protocol chemotherapy before 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Non-protocol immunotherapy before 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Non-protocol radiotherapy before PD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81005018"/>
                  </a:ext>
                </a:extLst>
              </a:tr>
              <a:tr h="13715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OS event, 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Infection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Sepsis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Pneumonitis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Unknown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0191581"/>
                  </a:ext>
                </a:extLst>
              </a:tr>
            </a:tbl>
          </a:graphicData>
        </a:graphic>
      </p:graphicFrame>
      <p:sp>
        <p:nvSpPr>
          <p:cNvPr id="2" name="TextBox 1">
            <a:extLst>
              <a:ext uri="{FF2B5EF4-FFF2-40B4-BE49-F238E27FC236}">
                <a16:creationId xmlns:a16="http://schemas.microsoft.com/office/drawing/2014/main" id="{2B055C9C-693D-25BB-2EA5-90E56C2F2781}"/>
              </a:ext>
            </a:extLst>
          </p:cNvPr>
          <p:cNvSpPr txBox="1"/>
          <p:nvPr/>
        </p:nvSpPr>
        <p:spPr bwMode="auto">
          <a:xfrm>
            <a:off x="4230257" y="6172280"/>
            <a:ext cx="37314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Median follow-up: 12.1 mo.</a:t>
            </a:r>
          </a:p>
        </p:txBody>
      </p:sp>
    </p:spTree>
    <p:extLst>
      <p:ext uri="{BB962C8B-B14F-4D97-AF65-F5344CB8AC3E}">
        <p14:creationId xmlns:p14="http://schemas.microsoft.com/office/powerpoint/2010/main" val="34113792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SWOG S1826 (Older Patient Subset): Investigator </a:t>
            </a:r>
            <a:r>
              <a:rPr lang="en-US" dirty="0"/>
              <a:t>Conclusions</a:t>
            </a:r>
            <a:endParaRPr lang="en-US" altLang="en-US" dirty="0"/>
          </a:p>
        </p:txBody>
      </p:sp>
      <p:sp>
        <p:nvSpPr>
          <p:cNvPr id="4" name="Rectangle 3">
            <a:extLst>
              <a:ext uri="{FF2B5EF4-FFF2-40B4-BE49-F238E27FC236}">
                <a16:creationId xmlns:a16="http://schemas.microsoft.com/office/drawing/2014/main" id="{28D6D1D0-2A70-3FD9-A840-F13DB26FD5E3}"/>
              </a:ext>
            </a:extLst>
          </p:cNvPr>
          <p:cNvSpPr txBox="1">
            <a:spLocks noChangeArrowheads="1"/>
          </p:cNvSpPr>
          <p:nvPr/>
        </p:nvSpPr>
        <p:spPr>
          <a:xfrm>
            <a:off x="604675" y="1513047"/>
            <a:ext cx="10877529" cy="4650686"/>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b="0" kern="0" dirty="0"/>
              <a:t>In a subset analysis of the phase III SWOG S1826 study, </a:t>
            </a:r>
            <a:r>
              <a:rPr lang="en-US" altLang="en-US" b="0" kern="0" dirty="0" err="1"/>
              <a:t>Nivo</a:t>
            </a:r>
            <a:r>
              <a:rPr lang="en-US" altLang="en-US" b="0" kern="0" dirty="0"/>
              <a:t>-AVD was better tolerated than BV-AVD in patients aged ≥60 </a:t>
            </a:r>
            <a:r>
              <a:rPr lang="en-US" altLang="en-US" b="0" kern="0" dirty="0" err="1"/>
              <a:t>yr</a:t>
            </a:r>
            <a:r>
              <a:rPr lang="en-US" altLang="en-US" b="0" kern="0" dirty="0"/>
              <a:t> with advanced classic Hodgkin lymphoma </a:t>
            </a:r>
          </a:p>
          <a:p>
            <a:pPr lvl="1"/>
            <a:r>
              <a:rPr lang="en-US" altLang="en-US" b="0" kern="0" dirty="0"/>
              <a:t>More patients discontinued BV-AVD than Nivo-AVD</a:t>
            </a:r>
          </a:p>
          <a:p>
            <a:pPr lvl="1"/>
            <a:r>
              <a:rPr lang="en-US" altLang="en-US" b="0" kern="0" dirty="0"/>
              <a:t>Higher rates of GI AEs, sepsis/infections, and peripheral neuropathy with BV-AVD vs Nivo-AVD</a:t>
            </a:r>
          </a:p>
          <a:p>
            <a:r>
              <a:rPr lang="en-US" altLang="en-US" b="0" kern="0" dirty="0"/>
              <a:t>Nivo-AVD improved PFS and EFS vs BV-AVD in patients aged ≥60 </a:t>
            </a:r>
            <a:r>
              <a:rPr lang="en-US" altLang="en-US" b="0" kern="0" dirty="0" err="1"/>
              <a:t>yr</a:t>
            </a:r>
            <a:endParaRPr lang="en-US" altLang="en-US" b="0" kern="0" dirty="0"/>
          </a:p>
          <a:p>
            <a:r>
              <a:rPr lang="en-US" altLang="en-US" b="0" kern="0" dirty="0"/>
              <a:t>Investigators concluded that </a:t>
            </a:r>
            <a:r>
              <a:rPr lang="en-US" altLang="en-US" b="0" kern="0" dirty="0" err="1"/>
              <a:t>Nivo</a:t>
            </a:r>
            <a:r>
              <a:rPr lang="en-US" altLang="en-US" b="0" kern="0" dirty="0"/>
              <a:t>-AVD could become the standard of care for older patients with advanced classic Hodgkin lymphoma who are fit for anthracycline-based treatment</a:t>
            </a:r>
          </a:p>
        </p:txBody>
      </p:sp>
      <p:sp>
        <p:nvSpPr>
          <p:cNvPr id="3" name="Text Box 11">
            <a:extLst>
              <a:ext uri="{FF2B5EF4-FFF2-40B4-BE49-F238E27FC236}">
                <a16:creationId xmlns:a16="http://schemas.microsoft.com/office/drawing/2014/main" id="{0DDFC973-1546-9189-65CB-0602D264614F}"/>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Rutherford. ASH 2023. Abstr 181.</a:t>
            </a:r>
          </a:p>
        </p:txBody>
      </p:sp>
    </p:spTree>
    <p:extLst>
      <p:ext uri="{BB962C8B-B14F-4D97-AF65-F5344CB8AC3E}">
        <p14:creationId xmlns:p14="http://schemas.microsoft.com/office/powerpoint/2010/main" val="952424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ASH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6422570" y="2806115"/>
            <a:ext cx="4060009" cy="1134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Myeloproliferative neoplasms </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Nonmalignant hematologic disorders </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54834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Leukemias and myelodysplastic syndromes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Lymphomas </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lang="en-US" sz="2200" b="0" dirty="0">
                <a:solidFill>
                  <a:srgbClr val="455560"/>
                </a:solidFill>
                <a:latin typeface="Calibri" panose="020F0502020204030204" pitchFamily="34" charset="0"/>
              </a:rPr>
              <a:t>Multiple myeloma</a:t>
            </a:r>
            <a:endPar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Document_x0020_Category xmlns="c18873dc-e2d1-45f9-816e-6b6908a26a37">Conference Capsule Slides</Document_x0020_Category>
    <_dlc_DocId xmlns="d54cbe69-32bd-412a-b004-9152f949605e">56M7VY3CDVN5-1617738555-2</_dlc_DocId>
    <_dlc_DocIdUrl xmlns="d54cbe69-32bd-412a-b004-9152f949605e">
      <Url>https://intranet.clinicaloptions.com/mews/oncology/ONC_2023_ASH_CF_(PRP6554)/LYMPH_181_Rutherford/_layouts/15/DocIdRedir.aspx?ID=56M7VY3CDVN5-1617738555-2</Url>
      <Description>56M7VY3CDVN5-1617738555-2</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LongProperties xmlns="http://schemas.microsoft.com/office/2006/metadata/longProperties"/>
</file>

<file path=customXml/item4.xml><?xml version="1.0" encoding="utf-8"?>
<ct:contentTypeSchema xmlns:ct="http://schemas.microsoft.com/office/2006/metadata/contentType" xmlns:ma="http://schemas.microsoft.com/office/2006/metadata/properties/metaAttributes" ct:_="" ma:_="" ma:contentTypeName="Document" ma:contentTypeID="0x01010049DF7B5FBDA43D4EB3EC63CB81FC92B2" ma:contentTypeVersion="1" ma:contentTypeDescription="Create a new document." ma:contentTypeScope="" ma:versionID="dcffce8a93bce346d93897c7f4bf02ec">
  <xsd:schema xmlns:xsd="http://www.w3.org/2001/XMLSchema" xmlns:xs="http://www.w3.org/2001/XMLSchema" xmlns:p="http://schemas.microsoft.com/office/2006/metadata/properties" xmlns:ns2="d54cbe69-32bd-412a-b004-9152f949605e" xmlns:ns3="c18873dc-e2d1-45f9-816e-6b6908a26a37" targetNamespace="http://schemas.microsoft.com/office/2006/metadata/properties" ma:root="true" ma:fieldsID="1fccebf4ecad5f111f6ce1d03e4fa847" ns2:_="" ns3:_="">
    <xsd:import namespace="d54cbe69-32bd-412a-b004-9152f949605e"/>
    <xsd:import namespace="c18873dc-e2d1-45f9-816e-6b6908a26a37"/>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c18873dc-e2d1-45f9-816e-6b6908a26a37"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5BA55BC3-5A03-47C2-8EC3-D964C3B5E779}">
  <ds:schemaRefs>
    <ds:schemaRef ds:uri="http://www.w3.org/XML/1998/namespace"/>
    <ds:schemaRef ds:uri="http://schemas.openxmlformats.org/package/2006/metadata/core-properties"/>
    <ds:schemaRef ds:uri="http://schemas.microsoft.com/office/2006/documentManagement/types"/>
    <ds:schemaRef ds:uri="http://purl.org/dc/elements/1.1/"/>
    <ds:schemaRef ds:uri="http://purl.org/dc/dcmitype/"/>
    <ds:schemaRef ds:uri="http://purl.org/dc/terms/"/>
    <ds:schemaRef ds:uri="d54cbe69-32bd-412a-b004-9152f949605e"/>
    <ds:schemaRef ds:uri="http://schemas.microsoft.com/office/2006/metadata/properties"/>
    <ds:schemaRef ds:uri="http://schemas.microsoft.com/office/infopath/2007/PartnerControls"/>
    <ds:schemaRef ds:uri="c18873dc-e2d1-45f9-816e-6b6908a26a37"/>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75DD6378-42C8-4542-91F9-2C03D3D0FBA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c18873dc-e2d1-45f9-816e-6b6908a26a3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460CA416-D154-4E79-961B-9827AE53C48E}">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2425</TotalTime>
  <Words>2368</Words>
  <Application>Microsoft Office PowerPoint</Application>
  <PresentationFormat>Widescreen</PresentationFormat>
  <Paragraphs>450</Paragraphs>
  <Slides>11</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Times</vt:lpstr>
      <vt:lpstr>Wingdings</vt:lpstr>
      <vt:lpstr>2022_CCO_Template</vt:lpstr>
      <vt:lpstr>SWOG S1826: Nivolumab-AVD vs BV-AVD in Older Patients (Aged ≥60 Years) With Advanced Stage Classic Hodgkin Lymphoma</vt:lpstr>
      <vt:lpstr>About These Slides</vt:lpstr>
      <vt:lpstr>SWOG S1826 (Older Patient Subset): Background</vt:lpstr>
      <vt:lpstr>SWOG S1826 (Older Patient Subset): Study Design</vt:lpstr>
      <vt:lpstr>SWOG S1826 (Older Patient Subset): Baseline Characteristics</vt:lpstr>
      <vt:lpstr>SWOG S1826 (Older Patient Subset): AEs of Interest</vt:lpstr>
      <vt:lpstr>SWOG S1826 (Older Patient Subset): AEs of Interest, Continued</vt:lpstr>
      <vt:lpstr>SWOG S1826 (Older Patient Subset): Treatment Discontinuation</vt:lpstr>
      <vt:lpstr>SWOG S1826 (Older Patient Subset): Efficacy</vt:lpstr>
      <vt:lpstr>SWOG S1826 (Older Patient Subset): Investigator Conclusions</vt:lpstr>
      <vt:lpstr>Go Online for More CCO  Coverage of ASH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SWOG S1826: Nivolumab-AVD vs BV-AVD in Older Patients (Aged ≥60 Years) With Advanced Stage Classic Hodgkin Lymphoma</dc:title>
  <dc:creator>Preferred User</dc:creator>
  <cp:lastModifiedBy>vwenzel@clinicaloptions.com</cp:lastModifiedBy>
  <cp:revision>85</cp:revision>
  <cp:lastPrinted>2016-09-26T20:21:49Z</cp:lastPrinted>
  <dcterms:created xsi:type="dcterms:W3CDTF">2005-05-27T15:08:01Z</dcterms:created>
  <dcterms:modified xsi:type="dcterms:W3CDTF">2023-12-14T18:37:49Z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4a30b539-6a83-4c44-95b5-58d2577e3216</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0x01010049DF7B5FBDA43D4EB3EC63CB81FC92B2</vt:lpwstr>
  </property>
  <property fmtid="{D5CDD505-2E9C-101B-9397-08002B2CF9AE}" pid="9" name="MediaServiceImageTags">
    <vt:lpwstr/>
  </property>
</Properties>
</file>