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customXml/itemProps4.xml" ContentType="application/vnd.openxmlformats-officedocument.customXmlProperties+xml"/>
  <Override PartName="/customXml/itemProps5.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4654" r:id="rId6"/>
  </p:sldMasterIdLst>
  <p:notesMasterIdLst>
    <p:notesMasterId r:id="rId17"/>
  </p:notesMasterIdLst>
  <p:handoutMasterIdLst>
    <p:handoutMasterId r:id="rId18"/>
  </p:handoutMasterIdLst>
  <p:sldIdLst>
    <p:sldId id="321" r:id="rId7"/>
    <p:sldId id="308" r:id="rId8"/>
    <p:sldId id="547" r:id="rId9"/>
    <p:sldId id="548" r:id="rId10"/>
    <p:sldId id="549" r:id="rId11"/>
    <p:sldId id="555" r:id="rId12"/>
    <p:sldId id="550" r:id="rId13"/>
    <p:sldId id="554" r:id="rId14"/>
    <p:sldId id="552" r:id="rId15"/>
    <p:sldId id="318" r:id="rId16"/>
  </p:sldIdLst>
  <p:sldSz cx="12192000" cy="6858000"/>
  <p:notesSz cx="7315200" cy="9601200"/>
  <p:custDataLst>
    <p:tags r:id="rId19"/>
  </p:custDataLst>
  <p:defaultTextStyle>
    <a:defPPr>
      <a:defRPr lang="en-US"/>
    </a:defPPr>
    <a:lvl1pPr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1pPr>
    <a:lvl2pPr marL="4572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2pPr>
    <a:lvl3pPr marL="9144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3pPr>
    <a:lvl4pPr marL="13716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4pPr>
    <a:lvl5pPr marL="1828800" algn="l" rtl="0" eaLnBrk="0" fontAlgn="base" hangingPunct="0">
      <a:spcBef>
        <a:spcPct val="0"/>
      </a:spcBef>
      <a:spcAft>
        <a:spcPct val="0"/>
      </a:spcAft>
      <a:defRPr b="1" kern="1200">
        <a:solidFill>
          <a:schemeClr val="tx1"/>
        </a:solidFill>
        <a:latin typeface="Arial" panose="020B0604020202020204" pitchFamily="34" charset="0"/>
        <a:ea typeface="+mn-ea"/>
        <a:cs typeface="Arial" panose="020B0604020202020204" pitchFamily="34" charset="0"/>
      </a:defRPr>
    </a:lvl5pPr>
    <a:lvl6pPr marL="22860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6pPr>
    <a:lvl7pPr marL="27432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7pPr>
    <a:lvl8pPr marL="32004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8pPr>
    <a:lvl9pPr marL="3657600" algn="l" defTabSz="914400" rtl="0" eaLnBrk="1" latinLnBrk="0" hangingPunct="1">
      <a:defRPr b="1" kern="1200">
        <a:solidFill>
          <a:schemeClr val="tx1"/>
        </a:solidFill>
        <a:latin typeface="Arial" panose="020B0604020202020204" pitchFamily="34" charset="0"/>
        <a:ea typeface="+mn-ea"/>
        <a:cs typeface="Arial" panose="020B0604020202020204" pitchFamily="34" charset="0"/>
      </a:defRPr>
    </a:lvl9pPr>
  </p:defaultTextStyle>
  <p:extLst>
    <p:ext uri="{EFAFB233-063F-42B5-8137-9DF3F51BA10A}">
      <p15:sldGuideLst xmlns:p15="http://schemas.microsoft.com/office/powerpoint/2012/main"/>
    </p:ext>
    <p:ext uri="{2D200454-40CA-4A62-9FC3-DE9A4176ACB9}">
      <p15:notesGuideLst xmlns:p15="http://schemas.microsoft.com/office/powerpoint/2012/main">
        <p15:guide id="1" orient="horz" pos="3024">
          <p15:clr>
            <a:srgbClr val="A4A3A4"/>
          </p15:clr>
        </p15:guide>
        <p15:guide id="2" pos="2304">
          <p15:clr>
            <a:srgbClr val="A4A3A4"/>
          </p15:clr>
        </p15:guide>
      </p15:notes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Taryn Gross" initials="TG" lastIdx="2" clrIdx="6"/>
  <p:cmAuthor id="2" name="Melanie Couton" initials="MAC" lastIdx="4" clrIdx="3"/>
  <p:cmAuthor id="3" name="ralfieri" initials="ra" lastIdx="2" clrIdx="8"/>
  <p:cmAuthor id="4" name="Megan Capel" initials="MC" lastIdx="11" clrIdx="0"/>
  <p:cmAuthor id="5" name="Andrew Bowser" initials="AB" lastIdx="8" clrIdx="2"/>
  <p:cmAuthor id="6" name="mcalloway" initials="mc" lastIdx="1" clrIdx="4"/>
  <p:cmAuthor id="7" name="agoldman" initials="a" lastIdx="4" clrIdx="9"/>
  <p:cmAuthor id="8" name="Devin Overbey" initials="DO" lastIdx="6" clrIdx="7"/>
  <p:cmAuthor id="9" name="Erik Brady" initials="EB" lastIdx="2" clrIdx="5"/>
  <p:cmAuthor id="10" name=" " initials="MAC" lastIdx="21" clrIdx="1"/>
  <p:cmAuthor id="11" name="alison.heintz@gmail.com" initials="a" lastIdx="5" clrIdx="10">
    <p:extLst>
      <p:ext uri="{19B8F6BF-5375-455C-9EA6-DF929625EA0E}">
        <p15:presenceInfo xmlns:p15="http://schemas.microsoft.com/office/powerpoint/2012/main" userId="1e1cc34837a9f52c" providerId="Windows Live"/>
      </p:ext>
    </p:extLst>
  </p:cmAuthor>
  <p:cmAuthor id="12" name="Sophia Kelley" initials="SK" lastIdx="1" clrIdx="11">
    <p:extLst>
      <p:ext uri="{19B8F6BF-5375-455C-9EA6-DF929625EA0E}">
        <p15:presenceInfo xmlns:p15="http://schemas.microsoft.com/office/powerpoint/2012/main" userId="S::skelley@clinicaloptions.com::16bcb5eb-2eda-4b05-8f8e-003f962fc12c" providerId="AD"/>
      </p:ext>
    </p:extLst>
  </p:cmAuthor>
  <p:cmAuthor id="13" name="LT Fowler" initials="LF" lastIdx="10" clrIdx="12">
    <p:extLst>
      <p:ext uri="{19B8F6BF-5375-455C-9EA6-DF929625EA0E}">
        <p15:presenceInfo xmlns:p15="http://schemas.microsoft.com/office/powerpoint/2012/main" userId="S::lfowler@practicingclinicians.com::bdc4c4d6-9ded-467c-b80c-330a0ea8ffe4" providerId="AD"/>
      </p:ext>
    </p:extLst>
  </p:cmAuthor>
  <p:cmAuthor id="14" name="Melanie Couton" initials="MC" lastIdx="1" clrIdx="13">
    <p:extLst>
      <p:ext uri="{19B8F6BF-5375-455C-9EA6-DF929625EA0E}">
        <p15:presenceInfo xmlns:p15="http://schemas.microsoft.com/office/powerpoint/2012/main" userId="ef8730672ba86646" providerId="Windows Live"/>
      </p:ext>
    </p:extLst>
  </p:cmAuthor>
  <p:cmAuthor id="15" name="Jennifer Eimers" initials="JE" lastIdx="2" clrIdx="14">
    <p:extLst>
      <p:ext uri="{19B8F6BF-5375-455C-9EA6-DF929625EA0E}">
        <p15:presenceInfo xmlns:p15="http://schemas.microsoft.com/office/powerpoint/2012/main" userId="S::jeimers@clinicaloptions.com::e496f3f7-6a48-4339-9b0c-9f426a43f948" providerId="AD"/>
      </p:ext>
    </p:extLst>
  </p:cmAuthor>
  <p:cmAuthor id="16" name="Marie Becker" initials="MB" lastIdx="7" clrIdx="15">
    <p:extLst>
      <p:ext uri="{19B8F6BF-5375-455C-9EA6-DF929625EA0E}">
        <p15:presenceInfo xmlns:p15="http://schemas.microsoft.com/office/powerpoint/2012/main" userId="S::mbecker@clinicaloptions.com::a16991b8-7bb5-4da5-98af-c360d036dd20" providerId="AD"/>
      </p:ext>
    </p:extLst>
  </p:cmAuthor>
  <p:cmAuthor id="17" name="Vanessa Carter" initials="VC" lastIdx="10" clrIdx="16">
    <p:extLst>
      <p:ext uri="{19B8F6BF-5375-455C-9EA6-DF929625EA0E}">
        <p15:presenceInfo xmlns:p15="http://schemas.microsoft.com/office/powerpoint/2012/main" userId="S::vcarter@clinicaloptions.com::9ce73b1e-6b1e-4cab-b34f-91637f33dd50" providerId="AD"/>
      </p:ext>
    </p:extLst>
  </p:cmAuthor>
  <p:cmAuthor id="18" name="nhanson" initials="n" lastIdx="1" clrIdx="17">
    <p:extLst>
      <p:ext uri="{19B8F6BF-5375-455C-9EA6-DF929625EA0E}">
        <p15:presenceInfo xmlns:p15="http://schemas.microsoft.com/office/powerpoint/2012/main" userId="nhanson" providerId="None"/>
      </p:ext>
    </p:extLst>
  </p:cmAuthor>
  <p:cmAuthor id="19" name="CLINICALOPTIONS\tquill" initials="C" lastIdx="1" clrIdx="18">
    <p:extLst>
      <p:ext uri="{19B8F6BF-5375-455C-9EA6-DF929625EA0E}">
        <p15:presenceInfo xmlns:p15="http://schemas.microsoft.com/office/powerpoint/2012/main" userId="CLINICALOPTIONS\tquill" providerId="None"/>
      </p:ext>
    </p:extLst>
  </p:cmAuthor>
  <p:cmAuthor id="20" name="Christy Seals" initials="CS" lastIdx="1" clrIdx="19">
    <p:extLst>
      <p:ext uri="{19B8F6BF-5375-455C-9EA6-DF929625EA0E}">
        <p15:presenceInfo xmlns:p15="http://schemas.microsoft.com/office/powerpoint/2012/main" userId="S::cseals@clinicaloptions.com::0852e532-1f9e-4bbf-9b56-be19a9543a31"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1471D"/>
    <a:srgbClr val="00823B"/>
    <a:srgbClr val="015873"/>
    <a:srgbClr val="046376"/>
    <a:srgbClr val="013763"/>
    <a:srgbClr val="033453"/>
    <a:srgbClr val="006264"/>
    <a:srgbClr val="FDB338"/>
    <a:srgbClr val="682E74"/>
    <a:srgbClr val="05275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62126C0A-3D34-4DEF-B244-11B637CD4E2F}" v="10" dt="2023-10-25T14:35:31.757"/>
  </p1510:revLst>
</p1510:revInfo>
</file>

<file path=ppt/tableStyles.xml><?xml version="1.0" encoding="utf-8"?>
<a:tblStyleLst xmlns:a="http://schemas.openxmlformats.org/drawingml/2006/main" def="{93296810-A885-4BE3-A3E7-6D5BEEA58F35}">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16D9F66E-5EB9-4882-86FB-DCBF35E3C3E4}" styleName="Medium Style 4 - Accent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93296810-A885-4BE3-A3E7-6D5BEEA58F35}" styleName="Medium Style 2 - Accent 6">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6">
              <a:tint val="20000"/>
            </a:schemeClr>
          </a:solidFill>
        </a:fill>
      </a:tcStyle>
    </a:wholeTbl>
    <a:band1H>
      <a:tcStyle>
        <a:tcBdr/>
        <a:fill>
          <a:solidFill>
            <a:schemeClr val="accent6">
              <a:tint val="40000"/>
            </a:schemeClr>
          </a:solidFill>
        </a:fill>
      </a:tcStyle>
    </a:band1H>
    <a:band2H>
      <a:tcStyle>
        <a:tcBdr/>
      </a:tcStyle>
    </a:band2H>
    <a:band1V>
      <a:tcStyle>
        <a:tcBdr/>
        <a:fill>
          <a:solidFill>
            <a:schemeClr val="accent6">
              <a:tint val="40000"/>
            </a:schemeClr>
          </a:solidFill>
        </a:fill>
      </a:tcStyle>
    </a:band1V>
    <a:band2V>
      <a:tcStyle>
        <a:tcBdr/>
      </a:tcStyle>
    </a:band2V>
    <a:lastCol>
      <a:tcTxStyle b="on">
        <a:fontRef idx="minor">
          <a:prstClr val="black"/>
        </a:fontRef>
        <a:schemeClr val="lt1"/>
      </a:tcTxStyle>
      <a:tcStyle>
        <a:tcBdr/>
        <a:fill>
          <a:solidFill>
            <a:schemeClr val="accent6"/>
          </a:solidFill>
        </a:fill>
      </a:tcStyle>
    </a:lastCol>
    <a:firstCol>
      <a:tcTxStyle b="on">
        <a:fontRef idx="minor">
          <a:prstClr val="black"/>
        </a:fontRef>
        <a:schemeClr val="lt1"/>
      </a:tcTxStyle>
      <a:tcStyle>
        <a:tcBdr/>
        <a:fill>
          <a:solidFill>
            <a:schemeClr val="accent6"/>
          </a:solidFill>
        </a:fill>
      </a:tcStyle>
    </a:firstCol>
    <a:lastRow>
      <a:tcTxStyle b="on">
        <a:fontRef idx="minor">
          <a:prstClr val="black"/>
        </a:fontRef>
        <a:schemeClr val="lt1"/>
      </a:tcTxStyle>
      <a:tcStyle>
        <a:tcBdr>
          <a:top>
            <a:ln w="38100" cmpd="sng">
              <a:solidFill>
                <a:schemeClr val="lt1"/>
              </a:solidFill>
            </a:ln>
          </a:top>
        </a:tcBdr>
        <a:fill>
          <a:solidFill>
            <a:schemeClr val="accent6"/>
          </a:solidFill>
        </a:fill>
      </a:tcStyle>
    </a:lastRow>
    <a:firstRow>
      <a:tcTxStyle b="on">
        <a:fontRef idx="minor">
          <a:prstClr val="black"/>
        </a:fontRef>
        <a:schemeClr val="lt1"/>
      </a:tcTxStyle>
      <a:tcStyle>
        <a:tcBdr>
          <a:bottom>
            <a:ln w="38100" cmpd="sng">
              <a:solidFill>
                <a:schemeClr val="lt1"/>
              </a:solidFill>
            </a:ln>
          </a:bottom>
        </a:tcBdr>
        <a:fill>
          <a:solidFill>
            <a:schemeClr val="accent6"/>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8840" autoAdjust="0"/>
    <p:restoredTop sz="86441" autoAdjust="0"/>
  </p:normalViewPr>
  <p:slideViewPr>
    <p:cSldViewPr snapToGrid="0">
      <p:cViewPr varScale="1">
        <p:scale>
          <a:sx n="58" d="100"/>
          <a:sy n="58" d="100"/>
        </p:scale>
        <p:origin x="840" y="36"/>
      </p:cViewPr>
      <p:guideLst/>
    </p:cSldViewPr>
  </p:slideViewPr>
  <p:notesTextViewPr>
    <p:cViewPr>
      <p:scale>
        <a:sx n="1" d="1"/>
        <a:sy n="1" d="1"/>
      </p:scale>
      <p:origin x="0" y="0"/>
    </p:cViewPr>
  </p:notesTextViewPr>
  <p:sorterViewPr>
    <p:cViewPr>
      <p:scale>
        <a:sx n="100" d="100"/>
        <a:sy n="100" d="100"/>
      </p:scale>
      <p:origin x="0" y="0"/>
    </p:cViewPr>
  </p:sorterViewPr>
  <p:notesViewPr>
    <p:cSldViewPr snapToGrid="0">
      <p:cViewPr>
        <p:scale>
          <a:sx n="1" d="2"/>
          <a:sy n="1" d="2"/>
        </p:scale>
        <p:origin x="0" y="0"/>
      </p:cViewPr>
      <p:guideLst>
        <p:guide orient="horz" pos="3024"/>
        <p:guide pos="2304"/>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handoutMaster" Target="handoutMasters/handoutMaster1.xml"/><Relationship Id="rId3" Type="http://schemas.openxmlformats.org/officeDocument/2006/relationships/customXml" Target="../customXml/item3.xml"/><Relationship Id="rId21" Type="http://schemas.openxmlformats.org/officeDocument/2006/relationships/presProps" Target="presProps.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notesMaster" Target="notesMasters/notesMaster1.xml"/><Relationship Id="rId25" Type="http://schemas.microsoft.com/office/2015/10/relationships/revisionInfo" Target="revisionInfo.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commentAuthors" Target="commentAuthors.xml"/><Relationship Id="rId1" Type="http://schemas.openxmlformats.org/officeDocument/2006/relationships/customXml" Target="../customXml/item1.xml"/><Relationship Id="rId6" Type="http://schemas.openxmlformats.org/officeDocument/2006/relationships/slideMaster" Target="slideMasters/slideMaster1.xml"/><Relationship Id="rId11" Type="http://schemas.openxmlformats.org/officeDocument/2006/relationships/slide" Target="slides/slide5.xml"/><Relationship Id="rId24" Type="http://schemas.openxmlformats.org/officeDocument/2006/relationships/tableStyles" Target="tableStyles.xml"/><Relationship Id="rId5" Type="http://schemas.openxmlformats.org/officeDocument/2006/relationships/customXml" Target="../customXml/item5.xml"/><Relationship Id="rId15" Type="http://schemas.openxmlformats.org/officeDocument/2006/relationships/slide" Target="slides/slide9.xml"/><Relationship Id="rId23" Type="http://schemas.openxmlformats.org/officeDocument/2006/relationships/theme" Target="theme/theme1.xml"/><Relationship Id="rId10" Type="http://schemas.openxmlformats.org/officeDocument/2006/relationships/slide" Target="slides/slide4.xml"/><Relationship Id="rId19" Type="http://schemas.openxmlformats.org/officeDocument/2006/relationships/tags" Target="tags/tag1.xml"/><Relationship Id="rId4" Type="http://schemas.openxmlformats.org/officeDocument/2006/relationships/customXml" Target="../customXml/item4.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viewProps" Target="viewProp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54277" name="Rectangle 5">
            <a:extLst>
              <a:ext uri="{FF2B5EF4-FFF2-40B4-BE49-F238E27FC236}">
                <a16:creationId xmlns:a16="http://schemas.microsoft.com/office/drawing/2014/main" id="{E716B656-43AE-41BF-A9E6-BDC9338EEE72}"/>
              </a:ext>
            </a:extLst>
          </p:cNvPr>
          <p:cNvSpPr>
            <a:spLocks noGrp="1" noChangeArrowheads="1"/>
          </p:cNvSpPr>
          <p:nvPr>
            <p:ph type="sldNum" sz="quarter" idx="3"/>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A101DA4B-1035-4FD7-BAE8-D36163A25DF6}" type="slidenum">
              <a:rPr lang="en-US" altLang="en-US"/>
              <a:pPr>
                <a:defRPr/>
              </a:pPr>
              <a:t>‹#›</a:t>
            </a:fld>
            <a:endParaRPr lang="en-US" altLang="en-US" dirty="0"/>
          </a:p>
        </p:txBody>
      </p:sp>
    </p:spTree>
    <p:extLst>
      <p:ext uri="{BB962C8B-B14F-4D97-AF65-F5344CB8AC3E}">
        <p14:creationId xmlns:p14="http://schemas.microsoft.com/office/powerpoint/2010/main" val="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62" name="Rectangle 2">
            <a:extLst>
              <a:ext uri="{FF2B5EF4-FFF2-40B4-BE49-F238E27FC236}">
                <a16:creationId xmlns:a16="http://schemas.microsoft.com/office/drawing/2014/main" id="{FCE45961-8EBC-4ABB-A06F-A2AB0FB72820}"/>
              </a:ext>
            </a:extLst>
          </p:cNvPr>
          <p:cNvSpPr>
            <a:spLocks noGrp="1" noChangeArrowheads="1"/>
          </p:cNvSpPr>
          <p:nvPr>
            <p:ph type="hdr" sz="quarter"/>
          </p:nvPr>
        </p:nvSpPr>
        <p:spPr bwMode="auto">
          <a:xfrm>
            <a:off x="0"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40963" name="Rectangle 3">
            <a:extLst>
              <a:ext uri="{FF2B5EF4-FFF2-40B4-BE49-F238E27FC236}">
                <a16:creationId xmlns:a16="http://schemas.microsoft.com/office/drawing/2014/main" id="{69A9B635-F3A6-4A6C-A2A7-3BE84F317E1C}"/>
              </a:ext>
            </a:extLst>
          </p:cNvPr>
          <p:cNvSpPr>
            <a:spLocks noGrp="1" noChangeArrowheads="1"/>
          </p:cNvSpPr>
          <p:nvPr>
            <p:ph type="dt" idx="1"/>
          </p:nvPr>
        </p:nvSpPr>
        <p:spPr bwMode="auto">
          <a:xfrm>
            <a:off x="4143375" y="0"/>
            <a:ext cx="3170238" cy="479425"/>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lvl1pPr algn="r" eaLnBrk="1" hangingPunct="1">
              <a:lnSpc>
                <a:spcPct val="100000"/>
              </a:lnSpc>
              <a:spcBef>
                <a:spcPct val="0"/>
              </a:spcBef>
              <a:spcAft>
                <a:spcPct val="0"/>
              </a:spcAft>
              <a:buClrTx/>
              <a:buFontTx/>
              <a:buNone/>
              <a:defRPr sz="1200" b="0">
                <a:latin typeface="Arial" charset="0"/>
                <a:cs typeface="+mn-cs"/>
              </a:defRPr>
            </a:lvl1pPr>
          </a:lstStyle>
          <a:p>
            <a:pPr>
              <a:defRPr/>
            </a:pPr>
            <a:endParaRPr lang="en-US" dirty="0"/>
          </a:p>
        </p:txBody>
      </p:sp>
      <p:sp>
        <p:nvSpPr>
          <p:cNvPr id="5124" name="Rectangle 4">
            <a:extLst>
              <a:ext uri="{FF2B5EF4-FFF2-40B4-BE49-F238E27FC236}">
                <a16:creationId xmlns:a16="http://schemas.microsoft.com/office/drawing/2014/main" id="{3F91814F-6E8B-4495-875C-BBC65746A25E}"/>
              </a:ext>
            </a:extLst>
          </p:cNvPr>
          <p:cNvSpPr>
            <a:spLocks noGrp="1" noRot="1" noChangeAspect="1" noChangeArrowheads="1" noTextEdit="1"/>
          </p:cNvSpPr>
          <p:nvPr>
            <p:ph type="sldImg" idx="2"/>
          </p:nvPr>
        </p:nvSpPr>
        <p:spPr bwMode="auto">
          <a:xfrm>
            <a:off x="457200" y="720725"/>
            <a:ext cx="6400800" cy="360045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40965" name="Rectangle 5">
            <a:extLst>
              <a:ext uri="{FF2B5EF4-FFF2-40B4-BE49-F238E27FC236}">
                <a16:creationId xmlns:a16="http://schemas.microsoft.com/office/drawing/2014/main" id="{3575FA76-5996-41B2-807C-74C521B1881C}"/>
              </a:ext>
            </a:extLst>
          </p:cNvPr>
          <p:cNvSpPr>
            <a:spLocks noGrp="1" noChangeArrowheads="1"/>
          </p:cNvSpPr>
          <p:nvPr>
            <p:ph type="body" sz="quarter" idx="3"/>
          </p:nvPr>
        </p:nvSpPr>
        <p:spPr bwMode="auto">
          <a:xfrm>
            <a:off x="731838" y="4560888"/>
            <a:ext cx="5851525" cy="4319587"/>
          </a:xfrm>
          <a:prstGeom prst="rect">
            <a:avLst/>
          </a:prstGeom>
          <a:noFill/>
          <a:ln w="9525">
            <a:noFill/>
            <a:miter lim="800000"/>
            <a:headEnd/>
            <a:tailEnd/>
          </a:ln>
          <a:effectLst/>
        </p:spPr>
        <p:txBody>
          <a:bodyPr vert="horz" wrap="square" lIns="96656" tIns="48328" rIns="96656" bIns="48328" numCol="1" anchor="t" anchorCtr="0" compatLnSpc="1">
            <a:prstTxWarp prst="textNoShape">
              <a:avLst/>
            </a:prstTxWarp>
          </a:bodyPr>
          <a:lstStyle/>
          <a:p>
            <a:pPr lvl="0"/>
            <a:r>
              <a:rPr lang="en-US" noProof="0"/>
              <a:t>Click to edit Master text styles</a:t>
            </a:r>
          </a:p>
          <a:p>
            <a:pPr lvl="1"/>
            <a:r>
              <a:rPr lang="en-US" noProof="0"/>
              <a:t>Second level</a:t>
            </a:r>
          </a:p>
          <a:p>
            <a:pPr lvl="2"/>
            <a:r>
              <a:rPr lang="en-US" noProof="0"/>
              <a:t>Third level</a:t>
            </a:r>
          </a:p>
          <a:p>
            <a:pPr lvl="3"/>
            <a:r>
              <a:rPr lang="en-US" noProof="0"/>
              <a:t>Fourth level</a:t>
            </a:r>
          </a:p>
          <a:p>
            <a:pPr lvl="4"/>
            <a:r>
              <a:rPr lang="en-US" noProof="0"/>
              <a:t>Fifth level</a:t>
            </a:r>
          </a:p>
        </p:txBody>
      </p:sp>
      <p:sp>
        <p:nvSpPr>
          <p:cNvPr id="40966" name="Rectangle 6">
            <a:extLst>
              <a:ext uri="{FF2B5EF4-FFF2-40B4-BE49-F238E27FC236}">
                <a16:creationId xmlns:a16="http://schemas.microsoft.com/office/drawing/2014/main" id="{EE30801C-5D2D-4989-97AF-1BB6980EDA53}"/>
              </a:ext>
            </a:extLst>
          </p:cNvPr>
          <p:cNvSpPr>
            <a:spLocks noGrp="1" noChangeArrowheads="1"/>
          </p:cNvSpPr>
          <p:nvPr>
            <p:ph type="ftr" sz="quarter" idx="4"/>
          </p:nvPr>
        </p:nvSpPr>
        <p:spPr bwMode="auto">
          <a:xfrm>
            <a:off x="0" y="9120188"/>
            <a:ext cx="3503613"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eaLnBrk="1" hangingPunct="1">
              <a:lnSpc>
                <a:spcPct val="100000"/>
              </a:lnSpc>
              <a:spcBef>
                <a:spcPct val="0"/>
              </a:spcBef>
              <a:spcAft>
                <a:spcPct val="0"/>
              </a:spcAft>
              <a:buClrTx/>
              <a:buFontTx/>
              <a:buNone/>
              <a:defRPr sz="1000" b="0">
                <a:latin typeface="Arial" charset="0"/>
                <a:cs typeface="+mn-cs"/>
              </a:defRPr>
            </a:lvl1pPr>
          </a:lstStyle>
          <a:p>
            <a:pPr>
              <a:defRPr/>
            </a:pPr>
            <a:r>
              <a:rPr lang="en-US" dirty="0"/>
              <a:t>©2012 Clinical Care Options, LLC. All rights reserved</a:t>
            </a:r>
          </a:p>
        </p:txBody>
      </p:sp>
      <p:sp>
        <p:nvSpPr>
          <p:cNvPr id="40967" name="Rectangle 7">
            <a:extLst>
              <a:ext uri="{FF2B5EF4-FFF2-40B4-BE49-F238E27FC236}">
                <a16:creationId xmlns:a16="http://schemas.microsoft.com/office/drawing/2014/main" id="{83D8BBC4-4244-4B4D-899A-EE5002DAC7CD}"/>
              </a:ext>
            </a:extLst>
          </p:cNvPr>
          <p:cNvSpPr>
            <a:spLocks noGrp="1" noChangeArrowheads="1"/>
          </p:cNvSpPr>
          <p:nvPr>
            <p:ph type="sldNum" sz="quarter" idx="5"/>
          </p:nvPr>
        </p:nvSpPr>
        <p:spPr bwMode="auto">
          <a:xfrm>
            <a:off x="4143375" y="9120188"/>
            <a:ext cx="3170238" cy="479425"/>
          </a:xfrm>
          <a:prstGeom prst="rect">
            <a:avLst/>
          </a:prstGeom>
          <a:noFill/>
          <a:ln w="9525">
            <a:noFill/>
            <a:miter lim="800000"/>
            <a:headEnd/>
            <a:tailEnd/>
          </a:ln>
          <a:effectLst/>
        </p:spPr>
        <p:txBody>
          <a:bodyPr vert="horz" wrap="square" lIns="96656" tIns="48328" rIns="96656" bIns="48328" numCol="1" anchor="b" anchorCtr="0" compatLnSpc="1">
            <a:prstTxWarp prst="textNoShape">
              <a:avLst/>
            </a:prstTxWarp>
          </a:bodyPr>
          <a:lstStyle>
            <a:lvl1pPr algn="r" eaLnBrk="1" hangingPunct="1">
              <a:defRPr sz="1200" b="0"/>
            </a:lvl1pPr>
          </a:lstStyle>
          <a:p>
            <a:pPr>
              <a:defRPr/>
            </a:pPr>
            <a:fld id="{2FB72F01-6714-4A31-8C22-8E0F1B091B56}" type="slidenum">
              <a:rPr lang="en-US" altLang="en-US"/>
              <a:pPr>
                <a:defRPr/>
              </a:pPr>
              <a:t>‹#›</a:t>
            </a:fld>
            <a:endParaRPr lang="en-US" altLang="en-US" dirty="0"/>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1</a:t>
            </a:fld>
            <a:endParaRPr lang="en-US" altLang="en-US" dirty="0"/>
          </a:p>
        </p:txBody>
      </p:sp>
    </p:spTree>
    <p:extLst>
      <p:ext uri="{BB962C8B-B14F-4D97-AF65-F5344CB8AC3E}">
        <p14:creationId xmlns:p14="http://schemas.microsoft.com/office/powerpoint/2010/main" val="31906668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7">
            <a:extLst>
              <a:ext uri="{FF2B5EF4-FFF2-40B4-BE49-F238E27FC236}">
                <a16:creationId xmlns:a16="http://schemas.microsoft.com/office/drawing/2014/main" id="{CE1430B1-CEB6-411F-8E94-BFC407C4EE54}"/>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455C8260-42BC-4921-8D33-58809AC7BE3C}" type="slidenum">
              <a:rPr lang="en-US" altLang="en-US" smtClean="0"/>
              <a:pPr>
                <a:spcBef>
                  <a:spcPct val="0"/>
                </a:spcBef>
              </a:pPr>
              <a:t>2</a:t>
            </a:fld>
            <a:endParaRPr lang="en-US" altLang="en-US" dirty="0"/>
          </a:p>
        </p:txBody>
      </p:sp>
      <p:sp>
        <p:nvSpPr>
          <p:cNvPr id="37891" name="Rectangle 2">
            <a:extLst>
              <a:ext uri="{FF2B5EF4-FFF2-40B4-BE49-F238E27FC236}">
                <a16:creationId xmlns:a16="http://schemas.microsoft.com/office/drawing/2014/main" id="{63A693D7-D1F8-4EC5-A8E3-A7825DFC089B}"/>
              </a:ext>
            </a:extLst>
          </p:cNvPr>
          <p:cNvSpPr>
            <a:spLocks noGrp="1" noRot="1" noChangeAspect="1" noChangeArrowheads="1" noTextEdit="1"/>
          </p:cNvSpPr>
          <p:nvPr>
            <p:ph type="sldImg"/>
          </p:nvPr>
        </p:nvSpPr>
        <p:spPr>
          <a:xfrm>
            <a:off x="458788" y="720725"/>
            <a:ext cx="6400800" cy="3600450"/>
          </a:xfrm>
          <a:ln/>
        </p:spPr>
      </p:sp>
      <p:sp>
        <p:nvSpPr>
          <p:cNvPr id="37892" name="Rectangle 3">
            <a:extLst>
              <a:ext uri="{FF2B5EF4-FFF2-40B4-BE49-F238E27FC236}">
                <a16:creationId xmlns:a16="http://schemas.microsoft.com/office/drawing/2014/main" id="{ED738D61-216E-45D5-96FA-B18A5BC25295}"/>
              </a:ext>
            </a:extLst>
          </p:cNvPr>
          <p:cNvSpPr>
            <a:spLocks noGrp="1" noChangeArrowheads="1"/>
          </p:cNvSpPr>
          <p:nvPr>
            <p:ph type="body" idx="1"/>
          </p:nvPr>
        </p:nvSpPr>
        <p:spPr>
          <a:xfrm>
            <a:off x="976313" y="4560888"/>
            <a:ext cx="5362575" cy="4319587"/>
          </a:xfrm>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r>
              <a:rPr lang="en-GB" altLang="en-US" dirty="0">
                <a:solidFill>
                  <a:srgbClr val="FEFDDE"/>
                </a:solidFill>
                <a:latin typeface="Arial" panose="020B0604020202020204" pitchFamily="34" charset="0"/>
              </a:rPr>
              <a:t>Disclaimer: The materials published on the Clinical Care Options website reflect the views of the authors of the CCO material, not those of Clinical Care Options, LLC, the CME providers, or the companies providing educational grants. The materials may discuss uses and dosages for therapeutic products that have not been approved by the United States Food and Drug Administration. A qualified healthcare professional should be consulted before using any therapeutic product discussed. Readers should verify all information and data before treating patients or using any therapies described in these materials.</a:t>
            </a:r>
            <a:endParaRPr lang="en-US" altLang="en-US" dirty="0">
              <a:solidFill>
                <a:srgbClr val="FEFDDE"/>
              </a:solidFill>
              <a:latin typeface="Arial" panose="020B0604020202020204" pitchFamily="34" charset="0"/>
            </a:endParaRPr>
          </a:p>
          <a:p>
            <a:endParaRPr lang="en-US" altLang="en-US" dirty="0">
              <a:latin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i="1" dirty="0"/>
              <a:t>ECF, epirubicin/cisplatin/fluorouracil; ECX, epirubicin/cisplatin/capecitabine; FLOT, fluorouracil + leucovorin/oxaliplatin/docetaxel; GEJ, gastroesophageal junction; OS, overall survival.</a:t>
            </a:r>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3</a:t>
            </a:fld>
            <a:endParaRPr lang="en-US" altLang="en-US" dirty="0"/>
          </a:p>
        </p:txBody>
      </p:sp>
    </p:spTree>
    <p:extLst>
      <p:ext uri="{BB962C8B-B14F-4D97-AF65-F5344CB8AC3E}">
        <p14:creationId xmlns:p14="http://schemas.microsoft.com/office/powerpoint/2010/main" val="398007271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ECOG, Eastern Cooperative Oncology Group; EFS, event-free survival; FLOT, fluorouracil + leucovorin/oxaliplatin/docetaxel; GEJ, gastroesophageal junction; LN, lymph node; OS, overall survival; pCR, pathologic complete response; PS, performance status; TAP, tumor area positivity.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4</a:t>
            </a:fld>
            <a:endParaRPr lang="en-US" altLang="en-US" dirty="0"/>
          </a:p>
        </p:txBody>
      </p:sp>
    </p:spTree>
    <p:extLst>
      <p:ext uri="{BB962C8B-B14F-4D97-AF65-F5344CB8AC3E}">
        <p14:creationId xmlns:p14="http://schemas.microsoft.com/office/powerpoint/2010/main" val="96153238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ECOG, Eastern Cooperative Oncology Group; FLOT, fluorouracil + leucovorin/oxaliplatin/docetaxel; LN, lymph node; PS, performance status; TAP, tumor area positivity.</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5</a:t>
            </a:fld>
            <a:endParaRPr lang="en-US" altLang="en-US" dirty="0"/>
          </a:p>
        </p:txBody>
      </p:sp>
    </p:spTree>
    <p:extLst>
      <p:ext uri="{BB962C8B-B14F-4D97-AF65-F5344CB8AC3E}">
        <p14:creationId xmlns:p14="http://schemas.microsoft.com/office/powerpoint/2010/main" val="415782791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FLOT, fluorouracil + leucovorin/oxaliplatin/docetaxel; OR, odds ratio; pCR, pathologic complete response.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6</a:t>
            </a:fld>
            <a:endParaRPr lang="en-US" altLang="en-US" dirty="0"/>
          </a:p>
        </p:txBody>
      </p:sp>
    </p:spTree>
    <p:extLst>
      <p:ext uri="{BB962C8B-B14F-4D97-AF65-F5344CB8AC3E}">
        <p14:creationId xmlns:p14="http://schemas.microsoft.com/office/powerpoint/2010/main" val="14800981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FLOT, fluorouracil + leucovorin/oxaliplatin/docetaxel; OR, odds ratio.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7</a:t>
            </a:fld>
            <a:endParaRPr lang="en-US" altLang="en-US" dirty="0"/>
          </a:p>
        </p:txBody>
      </p:sp>
    </p:spTree>
    <p:extLst>
      <p:ext uri="{BB962C8B-B14F-4D97-AF65-F5344CB8AC3E}">
        <p14:creationId xmlns:p14="http://schemas.microsoft.com/office/powerpoint/2010/main" val="1641921468"/>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AE, adverse event; FLOT, fluorouracil + leucovorin/oxaliplatin/docetaxel.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8</a:t>
            </a:fld>
            <a:endParaRPr lang="en-US" altLang="en-US" dirty="0"/>
          </a:p>
        </p:txBody>
      </p:sp>
    </p:spTree>
    <p:extLst>
      <p:ext uri="{BB962C8B-B14F-4D97-AF65-F5344CB8AC3E}">
        <p14:creationId xmlns:p14="http://schemas.microsoft.com/office/powerpoint/2010/main" val="223760252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0" fontAlgn="base" latinLnBrk="0" hangingPunct="0">
              <a:lnSpc>
                <a:spcPct val="100000"/>
              </a:lnSpc>
              <a:spcBef>
                <a:spcPct val="30000"/>
              </a:spcBef>
              <a:spcAft>
                <a:spcPct val="0"/>
              </a:spcAft>
              <a:buClrTx/>
              <a:buSzTx/>
              <a:buFontTx/>
              <a:buNone/>
              <a:tabLst/>
              <a:defRPr/>
            </a:pPr>
            <a:r>
              <a:rPr lang="en-US" i="1" dirty="0"/>
              <a:t>EFS, event-free survival; FLOT, fluorouracil + leucovorin/oxaliplatin/docetaxel; pCR, pathologic complete response. </a:t>
            </a:r>
          </a:p>
          <a:p>
            <a:endParaRPr lang="en-US" dirty="0"/>
          </a:p>
        </p:txBody>
      </p:sp>
      <p:sp>
        <p:nvSpPr>
          <p:cNvPr id="4" name="Slide Number Placeholder 3"/>
          <p:cNvSpPr>
            <a:spLocks noGrp="1"/>
          </p:cNvSpPr>
          <p:nvPr>
            <p:ph type="sldNum" sz="quarter" idx="5"/>
          </p:nvPr>
        </p:nvSpPr>
        <p:spPr/>
        <p:txBody>
          <a:bodyPr/>
          <a:lstStyle/>
          <a:p>
            <a:pPr>
              <a:defRPr/>
            </a:pPr>
            <a:fld id="{2FB72F01-6714-4A31-8C22-8E0F1B091B56}" type="slidenum">
              <a:rPr lang="en-US" altLang="en-US" smtClean="0"/>
              <a:pPr>
                <a:defRPr/>
              </a:pPr>
              <a:t>9</a:t>
            </a:fld>
            <a:endParaRPr lang="en-US" altLang="en-US" dirty="0"/>
          </a:p>
        </p:txBody>
      </p:sp>
    </p:spTree>
    <p:extLst>
      <p:ext uri="{BB962C8B-B14F-4D97-AF65-F5344CB8AC3E}">
        <p14:creationId xmlns:p14="http://schemas.microsoft.com/office/powerpoint/2010/main" val="1945490358"/>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3490" name="Rectangle 7">
            <a:extLst>
              <a:ext uri="{FF2B5EF4-FFF2-40B4-BE49-F238E27FC236}">
                <a16:creationId xmlns:a16="http://schemas.microsoft.com/office/drawing/2014/main" id="{F534A179-E39B-41F6-A134-70AD6437456F}"/>
              </a:ext>
            </a:extLst>
          </p:cNvPr>
          <p:cNvSpPr>
            <a:spLocks noGrp="1" noChangeArrowheads="1"/>
          </p:cNvSpPr>
          <p:nvPr>
            <p:ph type="sldNum" sz="quarter" idx="5"/>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spcBef>
                <a:spcPct val="30000"/>
              </a:spcBef>
              <a:defRPr sz="1200">
                <a:solidFill>
                  <a:schemeClr val="tx1"/>
                </a:solidFill>
                <a:latin typeface="Arial" panose="020B0604020202020204" pitchFamily="34" charset="0"/>
              </a:defRPr>
            </a:lvl1pPr>
            <a:lvl2pPr marL="742950" indent="-285750">
              <a:spcBef>
                <a:spcPct val="30000"/>
              </a:spcBef>
              <a:defRPr sz="1200">
                <a:solidFill>
                  <a:schemeClr val="tx1"/>
                </a:solidFill>
                <a:latin typeface="Arial" panose="020B0604020202020204" pitchFamily="34" charset="0"/>
              </a:defRPr>
            </a:lvl2pPr>
            <a:lvl3pPr marL="1143000" indent="-228600">
              <a:spcBef>
                <a:spcPct val="30000"/>
              </a:spcBef>
              <a:defRPr sz="1200">
                <a:solidFill>
                  <a:schemeClr val="tx1"/>
                </a:solidFill>
                <a:latin typeface="Arial" panose="020B0604020202020204" pitchFamily="34" charset="0"/>
              </a:defRPr>
            </a:lvl3pPr>
            <a:lvl4pPr marL="1600200" indent="-228600">
              <a:spcBef>
                <a:spcPct val="30000"/>
              </a:spcBef>
              <a:defRPr sz="1200">
                <a:solidFill>
                  <a:schemeClr val="tx1"/>
                </a:solidFill>
                <a:latin typeface="Arial" panose="020B0604020202020204" pitchFamily="34" charset="0"/>
              </a:defRPr>
            </a:lvl4pPr>
            <a:lvl5pPr marL="2057400" indent="-228600">
              <a:spcBef>
                <a:spcPct val="30000"/>
              </a:spcBef>
              <a:defRPr sz="1200">
                <a:solidFill>
                  <a:schemeClr val="tx1"/>
                </a:solidFill>
                <a:latin typeface="Arial" panose="020B0604020202020204" pitchFamily="34" charset="0"/>
              </a:defRPr>
            </a:lvl5pPr>
            <a:lvl6pPr marL="2514600" indent="-228600" eaLnBrk="0" fontAlgn="base" hangingPunct="0">
              <a:spcBef>
                <a:spcPct val="30000"/>
              </a:spcBef>
              <a:spcAft>
                <a:spcPct val="0"/>
              </a:spcAft>
              <a:defRPr sz="1200">
                <a:solidFill>
                  <a:schemeClr val="tx1"/>
                </a:solidFill>
                <a:latin typeface="Arial" panose="020B0604020202020204" pitchFamily="34" charset="0"/>
              </a:defRPr>
            </a:lvl6pPr>
            <a:lvl7pPr marL="2971800" indent="-228600" eaLnBrk="0" fontAlgn="base" hangingPunct="0">
              <a:spcBef>
                <a:spcPct val="30000"/>
              </a:spcBef>
              <a:spcAft>
                <a:spcPct val="0"/>
              </a:spcAft>
              <a:defRPr sz="1200">
                <a:solidFill>
                  <a:schemeClr val="tx1"/>
                </a:solidFill>
                <a:latin typeface="Arial" panose="020B0604020202020204" pitchFamily="34" charset="0"/>
              </a:defRPr>
            </a:lvl7pPr>
            <a:lvl8pPr marL="3429000" indent="-228600" eaLnBrk="0" fontAlgn="base" hangingPunct="0">
              <a:spcBef>
                <a:spcPct val="30000"/>
              </a:spcBef>
              <a:spcAft>
                <a:spcPct val="0"/>
              </a:spcAft>
              <a:defRPr sz="1200">
                <a:solidFill>
                  <a:schemeClr val="tx1"/>
                </a:solidFill>
                <a:latin typeface="Arial" panose="020B0604020202020204" pitchFamily="34" charset="0"/>
              </a:defRPr>
            </a:lvl8pPr>
            <a:lvl9pPr marL="3886200" indent="-228600" eaLnBrk="0" fontAlgn="base" hangingPunct="0">
              <a:spcBef>
                <a:spcPct val="30000"/>
              </a:spcBef>
              <a:spcAft>
                <a:spcPct val="0"/>
              </a:spcAft>
              <a:defRPr sz="1200">
                <a:solidFill>
                  <a:schemeClr val="tx1"/>
                </a:solidFill>
                <a:latin typeface="Arial" panose="020B0604020202020204" pitchFamily="34" charset="0"/>
              </a:defRPr>
            </a:lvl9pPr>
          </a:lstStyle>
          <a:p>
            <a:pPr>
              <a:spcBef>
                <a:spcPct val="0"/>
              </a:spcBef>
            </a:pPr>
            <a:fld id="{52293E11-97E1-4AFF-B992-260501D5E438}" type="slidenum">
              <a:rPr lang="en-US" altLang="en-US" smtClean="0"/>
              <a:pPr>
                <a:spcBef>
                  <a:spcPct val="0"/>
                </a:spcBef>
              </a:pPr>
              <a:t>10</a:t>
            </a:fld>
            <a:endParaRPr lang="en-US" altLang="en-US" dirty="0"/>
          </a:p>
        </p:txBody>
      </p:sp>
      <p:sp>
        <p:nvSpPr>
          <p:cNvPr id="63491" name="Rectangle 2">
            <a:extLst>
              <a:ext uri="{FF2B5EF4-FFF2-40B4-BE49-F238E27FC236}">
                <a16:creationId xmlns:a16="http://schemas.microsoft.com/office/drawing/2014/main" id="{3671BDAA-FAED-47D2-81E5-5DBE3E10D80F}"/>
              </a:ext>
            </a:extLst>
          </p:cNvPr>
          <p:cNvSpPr>
            <a:spLocks noGrp="1" noRot="1" noChangeAspect="1" noChangeArrowheads="1" noTextEdit="1"/>
          </p:cNvSpPr>
          <p:nvPr>
            <p:ph type="sldImg"/>
          </p:nvPr>
        </p:nvSpPr>
        <p:spPr>
          <a:xfrm>
            <a:off x="458788" y="720725"/>
            <a:ext cx="6400800" cy="3600450"/>
          </a:xfrm>
          <a:ln/>
        </p:spPr>
      </p:sp>
      <p:sp>
        <p:nvSpPr>
          <p:cNvPr id="63492" name="Rectangle 3">
            <a:extLst>
              <a:ext uri="{FF2B5EF4-FFF2-40B4-BE49-F238E27FC236}">
                <a16:creationId xmlns:a16="http://schemas.microsoft.com/office/drawing/2014/main" id="{6D7C1693-38A2-462F-B2C4-8F8BC6250549}"/>
              </a:ext>
            </a:extLst>
          </p:cNvPr>
          <p:cNvSpPr>
            <a:spLocks noGrp="1" noChangeArrowheads="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GB" altLang="en-US" dirty="0">
              <a:latin typeface="Arial" panose="020B0604020202020204" pitchFamily="34" charset="0"/>
            </a:endParaRPr>
          </a:p>
        </p:txBody>
      </p:sp>
    </p:spTree>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hyperlink" Target="http://www.clinicaloptions.com/"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FB4CF2D-D979-1437-A2EB-B60F4C4AD051}"/>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443030" y="5318282"/>
            <a:ext cx="2315472" cy="1234918"/>
          </a:xfrm>
          <a:prstGeom prst="rect">
            <a:avLst/>
          </a:prstGeom>
        </p:spPr>
      </p:pic>
      <p:sp>
        <p:nvSpPr>
          <p:cNvPr id="17" name="Rectangle 16">
            <a:extLst>
              <a:ext uri="{FF2B5EF4-FFF2-40B4-BE49-F238E27FC236}">
                <a16:creationId xmlns:a16="http://schemas.microsoft.com/office/drawing/2014/main" id="{F05D0D76-197A-28C6-4CE1-8BC6D49D6130}"/>
              </a:ext>
            </a:extLst>
          </p:cNvPr>
          <p:cNvSpPr/>
          <p:nvPr userDrawn="1"/>
        </p:nvSpPr>
        <p:spPr>
          <a:xfrm>
            <a:off x="1" y="-16330"/>
            <a:ext cx="12192000" cy="4629151"/>
          </a:xfrm>
          <a:prstGeom prst="rect">
            <a:avLst/>
          </a:prstGeom>
          <a:solidFill>
            <a:srgbClr val="CDCDCF">
              <a:alpha val="24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dirty="0"/>
          </a:p>
        </p:txBody>
      </p:sp>
      <p:sp>
        <p:nvSpPr>
          <p:cNvPr id="18" name="Rectangle 55">
            <a:extLst>
              <a:ext uri="{FF2B5EF4-FFF2-40B4-BE49-F238E27FC236}">
                <a16:creationId xmlns:a16="http://schemas.microsoft.com/office/drawing/2014/main" id="{3999D7C8-A96D-F833-4A82-8C6424D337FB}"/>
              </a:ext>
            </a:extLst>
          </p:cNvPr>
          <p:cNvSpPr>
            <a:spLocks noGrp="1" noChangeArrowheads="1"/>
          </p:cNvSpPr>
          <p:nvPr>
            <p:ph type="ctrTitle"/>
          </p:nvPr>
        </p:nvSpPr>
        <p:spPr bwMode="invGray">
          <a:xfrm>
            <a:off x="725677" y="409576"/>
            <a:ext cx="11032823" cy="2882265"/>
          </a:xfrm>
        </p:spPr>
        <p:txBody>
          <a:bodyPr/>
          <a:lstStyle>
            <a:lvl1pPr>
              <a:defRPr sz="3900">
                <a:solidFill>
                  <a:schemeClr val="bg2"/>
                </a:solidFill>
              </a:defRPr>
            </a:lvl1pPr>
          </a:lstStyle>
          <a:p>
            <a:r>
              <a:rPr lang="en-US"/>
              <a:t>Click to edit Master title style</a:t>
            </a:r>
          </a:p>
        </p:txBody>
      </p:sp>
      <p:cxnSp>
        <p:nvCxnSpPr>
          <p:cNvPr id="20" name="Straight Connector 19">
            <a:extLst>
              <a:ext uri="{FF2B5EF4-FFF2-40B4-BE49-F238E27FC236}">
                <a16:creationId xmlns:a16="http://schemas.microsoft.com/office/drawing/2014/main" id="{5CB8A8DD-7358-E137-C572-52BDA935DE7F}"/>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Tree>
    <p:extLst>
      <p:ext uri="{BB962C8B-B14F-4D97-AF65-F5344CB8AC3E}">
        <p14:creationId xmlns:p14="http://schemas.microsoft.com/office/powerpoint/2010/main" val="2578901415"/>
      </p:ext>
    </p:extLst>
  </p:cSld>
  <p:clrMapOvr>
    <a:masterClrMapping/>
  </p:clrMapOvr>
  <p:extLst>
    <p:ext uri="{DCECCB84-F9BA-43D5-87BE-67443E8EF086}">
      <p15:sldGuideLst xmlns:p15="http://schemas.microsoft.com/office/powerpoint/2012/main"/>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0955099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obj" preserve="1">
  <p:cSld name="1_Title and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4" cy="1103313"/>
          </a:xfrm>
          <a:prstGeom prst="rect">
            <a:avLst/>
          </a:prstGeom>
        </p:spPr>
        <p:txBody>
          <a:bodyPr/>
          <a:lstStyle>
            <a:lvl1pPr>
              <a:defRPr/>
            </a:lvl1pPr>
          </a:lstStyle>
          <a:p>
            <a:r>
              <a:rPr lang="en-US"/>
              <a:t>Click to edit Master title style</a:t>
            </a:r>
          </a:p>
        </p:txBody>
      </p:sp>
      <p:sp>
        <p:nvSpPr>
          <p:cNvPr id="3" name="Content Placeholder 2"/>
          <p:cNvSpPr>
            <a:spLocks noGrp="1"/>
          </p:cNvSpPr>
          <p:nvPr>
            <p:ph idx="1"/>
          </p:nvPr>
        </p:nvSpPr>
        <p:spPr>
          <a:xfrm>
            <a:off x="604675" y="1513047"/>
            <a:ext cx="10877529" cy="4650686"/>
          </a:xfrm>
          <a:prstGeom prst="rect">
            <a:avLst/>
          </a:prstGeo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7" name="Group 6">
            <a:extLst>
              <a:ext uri="{FF2B5EF4-FFF2-40B4-BE49-F238E27FC236}">
                <a16:creationId xmlns:a16="http://schemas.microsoft.com/office/drawing/2014/main" id="{33F44B30-1879-6F13-273E-22B934A627E6}"/>
              </a:ext>
            </a:extLst>
          </p:cNvPr>
          <p:cNvGrpSpPr/>
          <p:nvPr userDrawn="1"/>
        </p:nvGrpSpPr>
        <p:grpSpPr>
          <a:xfrm>
            <a:off x="8869472" y="6298815"/>
            <a:ext cx="2877113" cy="394353"/>
            <a:chOff x="8869472" y="6298815"/>
            <a:chExt cx="2877113" cy="394353"/>
          </a:xfrm>
        </p:grpSpPr>
        <p:pic>
          <p:nvPicPr>
            <p:cNvPr id="8" name="Picture 7">
              <a:extLst>
                <a:ext uri="{FF2B5EF4-FFF2-40B4-BE49-F238E27FC236}">
                  <a16:creationId xmlns:a16="http://schemas.microsoft.com/office/drawing/2014/main" id="{F4A1C891-79C3-863E-FBA9-188D17ED037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9" name="Rectangle 8">
              <a:extLst>
                <a:ext uri="{FF2B5EF4-FFF2-40B4-BE49-F238E27FC236}">
                  <a16:creationId xmlns:a16="http://schemas.microsoft.com/office/drawing/2014/main" id="{2DB2AFA4-BBF7-61A0-D954-E2BAF8A2721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131983218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Transition Slide">
    <p:spTree>
      <p:nvGrpSpPr>
        <p:cNvPr id="1" name=""/>
        <p:cNvGrpSpPr/>
        <p:nvPr/>
      </p:nvGrpSpPr>
      <p:grpSpPr>
        <a:xfrm>
          <a:off x="0" y="0"/>
          <a:ext cx="0" cy="0"/>
          <a:chOff x="0" y="0"/>
          <a:chExt cx="0" cy="0"/>
        </a:xfrm>
      </p:grpSpPr>
      <p:sp>
        <p:nvSpPr>
          <p:cNvPr id="5" name="Title 1"/>
          <p:cNvSpPr>
            <a:spLocks noGrp="1"/>
          </p:cNvSpPr>
          <p:nvPr>
            <p:ph type="title"/>
          </p:nvPr>
        </p:nvSpPr>
        <p:spPr>
          <a:xfrm>
            <a:off x="514352" y="330201"/>
            <a:ext cx="11244149" cy="5250792"/>
          </a:xfrm>
          <a:prstGeom prst="rect">
            <a:avLst/>
          </a:prstGeom>
        </p:spPr>
        <p:txBody>
          <a:bodyPr anchorCtr="1"/>
          <a:lstStyle>
            <a:lvl1pPr algn="ctr">
              <a:defRPr sz="4000" b="1" cap="none">
                <a:solidFill>
                  <a:schemeClr val="bg2"/>
                </a:solidFill>
              </a:defRPr>
            </a:lvl1pPr>
          </a:lstStyle>
          <a:p>
            <a:r>
              <a:rPr lang="en-US"/>
              <a:t>Click to edit Master title style</a:t>
            </a:r>
          </a:p>
        </p:txBody>
      </p:sp>
      <p:sp>
        <p:nvSpPr>
          <p:cNvPr id="4" name="Rectangle 3">
            <a:extLst>
              <a:ext uri="{FF2B5EF4-FFF2-40B4-BE49-F238E27FC236}">
                <a16:creationId xmlns:a16="http://schemas.microsoft.com/office/drawing/2014/main" id="{CF8F8BDA-1A03-445B-A76B-525DE8317C18}"/>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0FA01F1A-8AE6-48F9-95F4-73790D6CA686}"/>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2" name="Picture 1">
            <a:extLst>
              <a:ext uri="{FF2B5EF4-FFF2-40B4-BE49-F238E27FC236}">
                <a16:creationId xmlns:a16="http://schemas.microsoft.com/office/drawing/2014/main" id="{0178BF92-DC92-6DC3-6E2D-E56641796C9E}"/>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3111700756"/>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9092829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1_Two Content+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0872445" cy="1103313"/>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252634" y="1510730"/>
            <a:ext cx="5229570" cy="4679462"/>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93B8F865-6ADC-958B-BCBA-56A2A50D7AAE}"/>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E05C4B9E-1FA3-952D-6393-30BFE5E18357}"/>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D3C7FEC-03C8-EE45-01CC-6BBE64B18F71}"/>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34860000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Title, Text and Chart">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7967234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1_Title, Text and Chart+logo">
    <p:spTree>
      <p:nvGrpSpPr>
        <p:cNvPr id="1" name=""/>
        <p:cNvGrpSpPr/>
        <p:nvPr/>
      </p:nvGrpSpPr>
      <p:grpSpPr>
        <a:xfrm>
          <a:off x="0" y="0"/>
          <a:ext cx="0" cy="0"/>
          <a:chOff x="0" y="0"/>
          <a:chExt cx="0" cy="0"/>
        </a:xfrm>
      </p:grpSpPr>
      <p:sp>
        <p:nvSpPr>
          <p:cNvPr id="9" name="Content Placeholder 3"/>
          <p:cNvSpPr>
            <a:spLocks noGrp="1"/>
          </p:cNvSpPr>
          <p:nvPr>
            <p:ph sz="half" idx="2"/>
          </p:nvPr>
        </p:nvSpPr>
        <p:spPr>
          <a:xfrm>
            <a:off x="6252634" y="1510730"/>
            <a:ext cx="5229570" cy="4665746"/>
          </a:xfrm>
          <a:prstGeom prst="rect">
            <a:avLst/>
          </a:prstGeom>
        </p:spPr>
        <p:txBody>
          <a:bodyPr/>
          <a:lstStyle>
            <a:lvl1pPr>
              <a:defRPr sz="2800"/>
            </a:lvl1pPr>
            <a:lvl2pPr>
              <a:defRPr sz="2400"/>
            </a:lvl2pPr>
            <a:lvl3pPr>
              <a:defRPr sz="2200"/>
            </a:lvl3pPr>
            <a:lvl4pPr>
              <a:defRPr sz="2000"/>
            </a:lvl4pPr>
            <a:lvl5pPr>
              <a:defRPr sz="1800"/>
            </a:lvl5pPr>
            <a:lvl6pPr>
              <a:defRPr sz="1800"/>
            </a:lvl6pPr>
            <a:lvl7pPr>
              <a:defRPr sz="1800"/>
            </a:lvl7pPr>
            <a:lvl8pPr>
              <a:defRPr sz="1800"/>
            </a:lvl8pPr>
            <a:lvl9pPr>
              <a:defRPr sz="1800"/>
            </a:lvl9pPr>
          </a:lstStyle>
          <a:p>
            <a:pPr lvl="0"/>
            <a:r>
              <a:rPr lang="en-US"/>
              <a:t>Click to edit Master text styles</a:t>
            </a:r>
          </a:p>
        </p:txBody>
      </p:sp>
      <p:sp>
        <p:nvSpPr>
          <p:cNvPr id="10" name="Title 1"/>
          <p:cNvSpPr>
            <a:spLocks noGrp="1"/>
          </p:cNvSpPr>
          <p:nvPr>
            <p:ph type="title"/>
          </p:nvPr>
        </p:nvSpPr>
        <p:spPr>
          <a:xfrm>
            <a:off x="609759" y="238127"/>
            <a:ext cx="10872444" cy="1103313"/>
          </a:xfrm>
          <a:prstGeom prst="rect">
            <a:avLst/>
          </a:prstGeom>
        </p:spPr>
        <p:txBody>
          <a:bodyPr/>
          <a:lstStyle/>
          <a:p>
            <a:r>
              <a:rPr lang="en-US"/>
              <a:t>Click to edit Master title style</a:t>
            </a:r>
          </a:p>
        </p:txBody>
      </p:sp>
      <p:sp>
        <p:nvSpPr>
          <p:cNvPr id="11" name="Content Placeholder 2"/>
          <p:cNvSpPr>
            <a:spLocks noGrp="1"/>
          </p:cNvSpPr>
          <p:nvPr>
            <p:ph sz="half" idx="1"/>
          </p:nvPr>
        </p:nvSpPr>
        <p:spPr>
          <a:xfrm>
            <a:off x="601820" y="1510730"/>
            <a:ext cx="5309278" cy="4678738"/>
          </a:xfrm>
          <a:prstGeom prst="rect">
            <a:avLst/>
          </a:prstGeom>
        </p:spPr>
        <p:txBody>
          <a:bodyPr/>
          <a:lstStyle>
            <a:lvl1pPr>
              <a:defRPr sz="2800"/>
            </a:lvl1pPr>
            <a:lvl2pPr>
              <a:defRPr sz="2600"/>
            </a:lvl2pPr>
            <a:lvl3pPr>
              <a:defRPr sz="2400"/>
            </a:lvl3pPr>
            <a:lvl4pPr>
              <a:defRPr sz="2200"/>
            </a:lvl4pPr>
            <a:lvl5pPr>
              <a:defRPr sz="20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grpSp>
        <p:nvGrpSpPr>
          <p:cNvPr id="5" name="Group 4">
            <a:extLst>
              <a:ext uri="{FF2B5EF4-FFF2-40B4-BE49-F238E27FC236}">
                <a16:creationId xmlns:a16="http://schemas.microsoft.com/office/drawing/2014/main" id="{E0C14CBC-B02C-E649-3090-78EEB821A66F}"/>
              </a:ext>
            </a:extLst>
          </p:cNvPr>
          <p:cNvGrpSpPr/>
          <p:nvPr userDrawn="1"/>
        </p:nvGrpSpPr>
        <p:grpSpPr>
          <a:xfrm>
            <a:off x="8869472" y="6298815"/>
            <a:ext cx="2877113" cy="394353"/>
            <a:chOff x="8869472" y="6298815"/>
            <a:chExt cx="2877113" cy="394353"/>
          </a:xfrm>
        </p:grpSpPr>
        <p:pic>
          <p:nvPicPr>
            <p:cNvPr id="6" name="Picture 5">
              <a:extLst>
                <a:ext uri="{FF2B5EF4-FFF2-40B4-BE49-F238E27FC236}">
                  <a16:creationId xmlns:a16="http://schemas.microsoft.com/office/drawing/2014/main" id="{81F49DEA-FA25-76E8-342E-9233B13A6969}"/>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7" name="Rectangle 6">
              <a:extLst>
                <a:ext uri="{FF2B5EF4-FFF2-40B4-BE49-F238E27FC236}">
                  <a16:creationId xmlns:a16="http://schemas.microsoft.com/office/drawing/2014/main" id="{6F518083-D1F3-A58F-0D1E-5E853D43C087}"/>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58720898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spTree>
    <p:extLst>
      <p:ext uri="{BB962C8B-B14F-4D97-AF65-F5344CB8AC3E}">
        <p14:creationId xmlns:p14="http://schemas.microsoft.com/office/powerpoint/2010/main" val="350055454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titleOnly" preserve="1">
  <p:cSld name="1_Title Only+logo">
    <p:spTree>
      <p:nvGrpSpPr>
        <p:cNvPr id="1" name=""/>
        <p:cNvGrpSpPr/>
        <p:nvPr/>
      </p:nvGrpSpPr>
      <p:grpSpPr>
        <a:xfrm>
          <a:off x="0" y="0"/>
          <a:ext cx="0" cy="0"/>
          <a:chOff x="0" y="0"/>
          <a:chExt cx="0" cy="0"/>
        </a:xfrm>
      </p:grpSpPr>
      <p:sp>
        <p:nvSpPr>
          <p:cNvPr id="2" name="Title 1"/>
          <p:cNvSpPr>
            <a:spLocks noGrp="1"/>
          </p:cNvSpPr>
          <p:nvPr>
            <p:ph type="title"/>
          </p:nvPr>
        </p:nvSpPr>
        <p:spPr>
          <a:xfrm>
            <a:off x="609759" y="238127"/>
            <a:ext cx="11141055" cy="1103313"/>
          </a:xfrm>
          <a:prstGeom prst="rect">
            <a:avLst/>
          </a:prstGeom>
        </p:spPr>
        <p:txBody>
          <a:bodyPr/>
          <a:lstStyle/>
          <a:p>
            <a:r>
              <a:rPr lang="en-US"/>
              <a:t>Click to edit Master title style</a:t>
            </a:r>
          </a:p>
        </p:txBody>
      </p:sp>
      <p:grpSp>
        <p:nvGrpSpPr>
          <p:cNvPr id="3" name="Group 2">
            <a:extLst>
              <a:ext uri="{FF2B5EF4-FFF2-40B4-BE49-F238E27FC236}">
                <a16:creationId xmlns:a16="http://schemas.microsoft.com/office/drawing/2014/main" id="{D1286C5E-09F9-468C-28E0-433C61B53C29}"/>
              </a:ext>
            </a:extLst>
          </p:cNvPr>
          <p:cNvGrpSpPr/>
          <p:nvPr userDrawn="1"/>
        </p:nvGrpSpPr>
        <p:grpSpPr>
          <a:xfrm>
            <a:off x="8869472" y="6298815"/>
            <a:ext cx="2877113" cy="394353"/>
            <a:chOff x="8869472" y="6298815"/>
            <a:chExt cx="2877113" cy="394353"/>
          </a:xfrm>
        </p:grpSpPr>
        <p:pic>
          <p:nvPicPr>
            <p:cNvPr id="4" name="Picture 3">
              <a:extLst>
                <a:ext uri="{FF2B5EF4-FFF2-40B4-BE49-F238E27FC236}">
                  <a16:creationId xmlns:a16="http://schemas.microsoft.com/office/drawing/2014/main" id="{679467CA-89F4-C188-2170-B4B94D784DB3}"/>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5" name="Rectangle 4">
              <a:extLst>
                <a:ext uri="{FF2B5EF4-FFF2-40B4-BE49-F238E27FC236}">
                  <a16:creationId xmlns:a16="http://schemas.microsoft.com/office/drawing/2014/main" id="{F4549132-9E6B-C041-DA66-E2829720F890}"/>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387306121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685637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Blank+logo">
    <p:spTree>
      <p:nvGrpSpPr>
        <p:cNvPr id="1" name=""/>
        <p:cNvGrpSpPr/>
        <p:nvPr/>
      </p:nvGrpSpPr>
      <p:grpSpPr>
        <a:xfrm>
          <a:off x="0" y="0"/>
          <a:ext cx="0" cy="0"/>
          <a:chOff x="0" y="0"/>
          <a:chExt cx="0" cy="0"/>
        </a:xfrm>
      </p:grpSpPr>
      <p:grpSp>
        <p:nvGrpSpPr>
          <p:cNvPr id="2" name="Group 1">
            <a:extLst>
              <a:ext uri="{FF2B5EF4-FFF2-40B4-BE49-F238E27FC236}">
                <a16:creationId xmlns:a16="http://schemas.microsoft.com/office/drawing/2014/main" id="{C2B0E3B1-4A7C-7261-1C0D-368224CC2F2D}"/>
              </a:ext>
            </a:extLst>
          </p:cNvPr>
          <p:cNvGrpSpPr/>
          <p:nvPr userDrawn="1"/>
        </p:nvGrpSpPr>
        <p:grpSpPr>
          <a:xfrm>
            <a:off x="8869472" y="6298815"/>
            <a:ext cx="2877113" cy="394353"/>
            <a:chOff x="8869472" y="6298815"/>
            <a:chExt cx="2877113" cy="394353"/>
          </a:xfrm>
        </p:grpSpPr>
        <p:pic>
          <p:nvPicPr>
            <p:cNvPr id="3" name="Picture 2">
              <a:extLst>
                <a:ext uri="{FF2B5EF4-FFF2-40B4-BE49-F238E27FC236}">
                  <a16:creationId xmlns:a16="http://schemas.microsoft.com/office/drawing/2014/main" id="{9783100C-E066-F74E-F8B7-8AD4160FFE0F}"/>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11007173" y="6298815"/>
              <a:ext cx="739412" cy="394353"/>
            </a:xfrm>
            <a:prstGeom prst="rect">
              <a:avLst/>
            </a:prstGeom>
          </p:spPr>
        </p:pic>
        <p:sp>
          <p:nvSpPr>
            <p:cNvPr id="4" name="Rectangle 3">
              <a:extLst>
                <a:ext uri="{FF2B5EF4-FFF2-40B4-BE49-F238E27FC236}">
                  <a16:creationId xmlns:a16="http://schemas.microsoft.com/office/drawing/2014/main" id="{F5C49CD4-B8DF-4B97-E9D0-CA20225DE222}"/>
                </a:ext>
              </a:extLst>
            </p:cNvPr>
            <p:cNvSpPr>
              <a:spLocks noChangeArrowheads="1"/>
            </p:cNvSpPr>
            <p:nvPr/>
          </p:nvSpPr>
          <p:spPr bwMode="auto">
            <a:xfrm>
              <a:off x="8869472" y="6375841"/>
              <a:ext cx="2159053"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defRPr/>
              </a:pPr>
              <a:r>
                <a:rPr lang="en-US" altLang="en-US" sz="1200" b="0" dirty="0">
                  <a:solidFill>
                    <a:srgbClr val="455560"/>
                  </a:solidFill>
                  <a:latin typeface="Calibri" panose="020F0502020204030204" pitchFamily="34" charset="0"/>
                </a:rPr>
                <a:t>Slide credit: </a:t>
              </a:r>
              <a:r>
                <a:rPr lang="en-US" altLang="en-US" sz="1200" b="0" dirty="0">
                  <a:solidFill>
                    <a:schemeClr val="bg2"/>
                  </a:solidFill>
                  <a:latin typeface="Calibri" panose="020F0502020204030204" pitchFamily="34" charset="0"/>
                  <a:hlinkClick r:id="rId3"/>
                </a:rPr>
                <a:t>clinicaloptions.com</a:t>
              </a:r>
              <a:endParaRPr lang="en-US" altLang="en-US" sz="1200" b="0" dirty="0">
                <a:solidFill>
                  <a:schemeClr val="bg2"/>
                </a:solidFill>
                <a:latin typeface="Calibri" panose="020F0502020204030204" pitchFamily="34" charset="0"/>
              </a:endParaRPr>
            </a:p>
          </p:txBody>
        </p:sp>
      </p:grpSp>
    </p:spTree>
    <p:extLst>
      <p:ext uri="{BB962C8B-B14F-4D97-AF65-F5344CB8AC3E}">
        <p14:creationId xmlns:p14="http://schemas.microsoft.com/office/powerpoint/2010/main" val="2676816050"/>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Promo Slide">
    <p:spTree>
      <p:nvGrpSpPr>
        <p:cNvPr id="1" name=""/>
        <p:cNvGrpSpPr/>
        <p:nvPr/>
      </p:nvGrpSpPr>
      <p:grpSpPr>
        <a:xfrm>
          <a:off x="0" y="0"/>
          <a:ext cx="0" cy="0"/>
          <a:chOff x="0" y="0"/>
          <a:chExt cx="0" cy="0"/>
        </a:xfrm>
      </p:grpSpPr>
      <p:sp>
        <p:nvSpPr>
          <p:cNvPr id="2" name="Title 1"/>
          <p:cNvSpPr>
            <a:spLocks noGrp="1"/>
          </p:cNvSpPr>
          <p:nvPr>
            <p:ph type="title"/>
          </p:nvPr>
        </p:nvSpPr>
        <p:spPr>
          <a:xfrm>
            <a:off x="514484" y="239715"/>
            <a:ext cx="11244016" cy="1674813"/>
          </a:xfrm>
          <a:prstGeom prst="rect">
            <a:avLst/>
          </a:prstGeom>
        </p:spPr>
        <p:txBody>
          <a:bodyPr/>
          <a:lstStyle>
            <a:lvl1pPr algn="ctr">
              <a:defRPr sz="3900">
                <a:solidFill>
                  <a:schemeClr val="bg2"/>
                </a:solidFill>
              </a:defRPr>
            </a:lvl1pPr>
          </a:lstStyle>
          <a:p>
            <a:r>
              <a:rPr lang="en-US"/>
              <a:t>Click to edit Master title style</a:t>
            </a:r>
          </a:p>
        </p:txBody>
      </p:sp>
      <p:sp>
        <p:nvSpPr>
          <p:cNvPr id="8" name="Content Placeholder 7"/>
          <p:cNvSpPr>
            <a:spLocks noGrp="1"/>
          </p:cNvSpPr>
          <p:nvPr>
            <p:ph sz="quarter" idx="10"/>
          </p:nvPr>
        </p:nvSpPr>
        <p:spPr>
          <a:xfrm>
            <a:off x="609759" y="1895477"/>
            <a:ext cx="10872444" cy="2605717"/>
          </a:xfrm>
          <a:prstGeom prst="rect">
            <a:avLst/>
          </a:prstGeom>
        </p:spPr>
        <p:txBody>
          <a:bodyPr/>
          <a:lstStyle>
            <a:lvl1pPr marL="0" indent="0">
              <a:buFontTx/>
              <a:buNone/>
              <a:defRPr sz="2000" b="1">
                <a:solidFill>
                  <a:schemeClr val="bg2"/>
                </a:solidFill>
              </a:defRPr>
            </a:lvl1pPr>
            <a:lvl2pPr>
              <a:buFontTx/>
              <a:buNone/>
              <a:defRPr/>
            </a:lvl2pPr>
            <a:lvl3pPr>
              <a:buFontTx/>
              <a:buNone/>
              <a:defRPr/>
            </a:lvl3pPr>
            <a:lvl4pPr>
              <a:buFontTx/>
              <a:buNone/>
              <a:defRPr/>
            </a:lvl4pPr>
            <a:lvl5pPr>
              <a:buFontTx/>
              <a:buNone/>
              <a:defRPr/>
            </a:lvl5pPr>
          </a:lstStyle>
          <a:p>
            <a:pPr lvl="0"/>
            <a:r>
              <a:rPr lang="en-US"/>
              <a:t>Click to edit Master text styles</a:t>
            </a:r>
          </a:p>
        </p:txBody>
      </p:sp>
      <p:cxnSp>
        <p:nvCxnSpPr>
          <p:cNvPr id="11" name="Straight Connector 10">
            <a:extLst>
              <a:ext uri="{FF2B5EF4-FFF2-40B4-BE49-F238E27FC236}">
                <a16:creationId xmlns:a16="http://schemas.microsoft.com/office/drawing/2014/main" id="{5FB50470-EA3D-49B4-8F28-4C9C1E0D226A}"/>
              </a:ext>
            </a:extLst>
          </p:cNvPr>
          <p:cNvCxnSpPr/>
          <p:nvPr userDrawn="1"/>
        </p:nvCxnSpPr>
        <p:spPr bwMode="auto">
          <a:xfrm>
            <a:off x="-22231" y="4605619"/>
            <a:ext cx="12214231" cy="0"/>
          </a:xfrm>
          <a:prstGeom prst="line">
            <a:avLst/>
          </a:prstGeom>
          <a:ln w="28575">
            <a:solidFill>
              <a:schemeClr val="tx1">
                <a:lumMod val="75000"/>
              </a:schemeClr>
            </a:solidFill>
            <a:headEnd type="none" w="med" len="med"/>
            <a:tailEnd type="none" w="med" len="med"/>
          </a:ln>
          <a:effectLst/>
        </p:spPr>
        <p:style>
          <a:lnRef idx="2">
            <a:schemeClr val="accent6"/>
          </a:lnRef>
          <a:fillRef idx="0">
            <a:schemeClr val="accent6"/>
          </a:fillRef>
          <a:effectRef idx="1">
            <a:schemeClr val="accent6"/>
          </a:effectRef>
          <a:fontRef idx="minor">
            <a:schemeClr val="tx1"/>
          </a:fontRef>
        </p:style>
      </p:cxnSp>
      <p:sp>
        <p:nvSpPr>
          <p:cNvPr id="14" name="Content Placeholder 9">
            <a:extLst>
              <a:ext uri="{FF2B5EF4-FFF2-40B4-BE49-F238E27FC236}">
                <a16:creationId xmlns:a16="http://schemas.microsoft.com/office/drawing/2014/main" id="{DF9EACC2-568A-498C-8601-A87328BD11D3}"/>
              </a:ext>
            </a:extLst>
          </p:cNvPr>
          <p:cNvSpPr>
            <a:spLocks noGrp="1"/>
          </p:cNvSpPr>
          <p:nvPr>
            <p:ph sz="quarter" idx="11"/>
          </p:nvPr>
        </p:nvSpPr>
        <p:spPr>
          <a:xfrm>
            <a:off x="514351" y="4856674"/>
            <a:ext cx="11283950" cy="1155939"/>
          </a:xfrm>
          <a:prstGeom prst="rect">
            <a:avLst/>
          </a:prstGeom>
        </p:spPr>
        <p:txBody>
          <a:bodyPr/>
          <a:lstStyle>
            <a:lvl1pPr>
              <a:buFontTx/>
              <a:buNone/>
              <a:defRPr sz="2400" b="1">
                <a:solidFill>
                  <a:srgbClr val="E1471D"/>
                </a:solidFill>
              </a:defRPr>
            </a:lvl1pPr>
            <a:lvl2pPr>
              <a:buFontTx/>
              <a:buNone/>
              <a:defRPr sz="2400"/>
            </a:lvl2pPr>
            <a:lvl3pPr>
              <a:buFontTx/>
              <a:buNone/>
              <a:defRPr sz="2400"/>
            </a:lvl3pPr>
            <a:lvl4pPr>
              <a:buFontTx/>
              <a:buNone/>
              <a:defRPr sz="2400"/>
            </a:lvl4pPr>
            <a:lvl5pPr>
              <a:buFontTx/>
              <a:buNone/>
              <a:defRPr sz="2400"/>
            </a:lvl5pPr>
          </a:lstStyle>
          <a:p>
            <a:pPr lvl="0"/>
            <a:r>
              <a:rPr lang="en-US"/>
              <a:t>Click to edit Master text styles</a:t>
            </a:r>
          </a:p>
        </p:txBody>
      </p:sp>
      <p:sp>
        <p:nvSpPr>
          <p:cNvPr id="15" name="Rectangle 14">
            <a:extLst>
              <a:ext uri="{FF2B5EF4-FFF2-40B4-BE49-F238E27FC236}">
                <a16:creationId xmlns:a16="http://schemas.microsoft.com/office/drawing/2014/main" id="{5BBD1E00-A2D3-4202-961C-9DF3DF2683C9}"/>
              </a:ext>
            </a:extLst>
          </p:cNvPr>
          <p:cNvSpPr/>
          <p:nvPr userDrawn="1"/>
        </p:nvSpPr>
        <p:spPr>
          <a:xfrm>
            <a:off x="1" y="6590270"/>
            <a:ext cx="12192000" cy="267732"/>
          </a:xfrm>
          <a:prstGeom prst="rect">
            <a:avLst/>
          </a:prstGeom>
          <a:solidFill>
            <a:schemeClr val="tx1">
              <a:lumMod val="8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16" name="Straight Connector 15">
            <a:extLst>
              <a:ext uri="{FF2B5EF4-FFF2-40B4-BE49-F238E27FC236}">
                <a16:creationId xmlns:a16="http://schemas.microsoft.com/office/drawing/2014/main" id="{7590A4E9-08A7-4826-8D90-46B546D1F341}"/>
              </a:ext>
            </a:extLst>
          </p:cNvPr>
          <p:cNvCxnSpPr/>
          <p:nvPr userDrawn="1"/>
        </p:nvCxnSpPr>
        <p:spPr>
          <a:xfrm>
            <a:off x="1" y="6589713"/>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2A44B9F7-3245-A62E-5232-18B419E939A6}"/>
              </a:ext>
            </a:extLst>
          </p:cNvPr>
          <p:cNvPicPr>
            <a:picLocks noChangeAspect="1"/>
          </p:cNvPicPr>
          <p:nvPr userDrawn="1"/>
        </p:nvPicPr>
        <p:blipFill>
          <a:blip r:embed="rId2">
            <a:extLst>
              <a:ext uri="{28A0092B-C50C-407E-A947-70E740481C1C}">
                <a14:useLocalDpi xmlns:a14="http://schemas.microsoft.com/office/drawing/2010/main" val="0"/>
              </a:ext>
            </a:extLst>
          </a:blip>
          <a:srcRect/>
          <a:stretch/>
        </p:blipFill>
        <p:spPr>
          <a:xfrm>
            <a:off x="9967636" y="5397632"/>
            <a:ext cx="1790865" cy="955128"/>
          </a:xfrm>
          <a:prstGeom prst="rect">
            <a:avLst/>
          </a:prstGeom>
        </p:spPr>
      </p:pic>
    </p:spTree>
    <p:extLst>
      <p:ext uri="{BB962C8B-B14F-4D97-AF65-F5344CB8AC3E}">
        <p14:creationId xmlns:p14="http://schemas.microsoft.com/office/powerpoint/2010/main" val="2330580270"/>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tx1"/>
        </a:solidFill>
        <a:effectLst/>
      </p:bgPr>
    </p:bg>
    <p:spTree>
      <p:nvGrpSpPr>
        <p:cNvPr id="1" name=""/>
        <p:cNvGrpSpPr/>
        <p:nvPr/>
      </p:nvGrpSpPr>
      <p:grpSpPr>
        <a:xfrm>
          <a:off x="0" y="0"/>
          <a:ext cx="0" cy="0"/>
          <a:chOff x="0" y="0"/>
          <a:chExt cx="0" cy="0"/>
        </a:xfrm>
      </p:grpSpPr>
      <p:sp>
        <p:nvSpPr>
          <p:cNvPr id="1026" name="Title Placeholder 6">
            <a:extLst>
              <a:ext uri="{FF2B5EF4-FFF2-40B4-BE49-F238E27FC236}">
                <a16:creationId xmlns:a16="http://schemas.microsoft.com/office/drawing/2014/main" id="{1FBA405B-91D7-455B-838E-7390C471CAC4}"/>
              </a:ext>
            </a:extLst>
          </p:cNvPr>
          <p:cNvSpPr>
            <a:spLocks noGrp="1"/>
          </p:cNvSpPr>
          <p:nvPr>
            <p:ph type="title"/>
          </p:nvPr>
        </p:nvSpPr>
        <p:spPr bwMode="auto">
          <a:xfrm>
            <a:off x="609759" y="238125"/>
            <a:ext cx="10872444" cy="11064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ctr" anchorCtr="0" compatLnSpc="1">
            <a:prstTxWarp prst="textNoShape">
              <a:avLst/>
            </a:prstTxWarp>
          </a:bodyPr>
          <a:lstStyle/>
          <a:p>
            <a:pPr lvl="0"/>
            <a:r>
              <a:rPr lang="en-US" altLang="en-US"/>
              <a:t>Click to edit Master title style</a:t>
            </a:r>
          </a:p>
        </p:txBody>
      </p:sp>
      <p:sp>
        <p:nvSpPr>
          <p:cNvPr id="1027" name="Text Placeholder 7">
            <a:extLst>
              <a:ext uri="{FF2B5EF4-FFF2-40B4-BE49-F238E27FC236}">
                <a16:creationId xmlns:a16="http://schemas.microsoft.com/office/drawing/2014/main" id="{5E3FA78F-9815-470C-AAC7-65118010A9A9}"/>
              </a:ext>
            </a:extLst>
          </p:cNvPr>
          <p:cNvSpPr>
            <a:spLocks noGrp="1"/>
          </p:cNvSpPr>
          <p:nvPr>
            <p:ph type="body" idx="1"/>
          </p:nvPr>
        </p:nvSpPr>
        <p:spPr bwMode="auto">
          <a:xfrm>
            <a:off x="600231" y="1517650"/>
            <a:ext cx="10881972" cy="4654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a:t>Click to edit Master text styles</a:t>
            </a:r>
          </a:p>
          <a:p>
            <a:pPr lvl="1"/>
            <a:r>
              <a:rPr lang="en-US" altLang="en-US"/>
              <a:t>Second level</a:t>
            </a:r>
          </a:p>
          <a:p>
            <a:pPr lvl="2"/>
            <a:r>
              <a:rPr lang="en-US" altLang="en-US"/>
              <a:t>Third level</a:t>
            </a:r>
          </a:p>
          <a:p>
            <a:pPr lvl="3"/>
            <a:r>
              <a:rPr lang="en-US" altLang="en-US"/>
              <a:t>Fourth level</a:t>
            </a:r>
          </a:p>
          <a:p>
            <a:pPr lvl="4"/>
            <a:r>
              <a:rPr lang="en-US" altLang="en-US"/>
              <a:t>Fifth level</a:t>
            </a:r>
          </a:p>
        </p:txBody>
      </p:sp>
      <p:sp>
        <p:nvSpPr>
          <p:cNvPr id="4" name="Rectangle 3">
            <a:extLst>
              <a:ext uri="{FF2B5EF4-FFF2-40B4-BE49-F238E27FC236}">
                <a16:creationId xmlns:a16="http://schemas.microsoft.com/office/drawing/2014/main" id="{2928AFCB-3188-4961-AAEE-DB4C7846ECE6}"/>
              </a:ext>
            </a:extLst>
          </p:cNvPr>
          <p:cNvSpPr/>
          <p:nvPr/>
        </p:nvSpPr>
        <p:spPr>
          <a:xfrm>
            <a:off x="1" y="1"/>
            <a:ext cx="12192000" cy="144463"/>
          </a:xfrm>
          <a:prstGeom prst="rect">
            <a:avLst/>
          </a:prstGeom>
          <a:gradFill>
            <a:gsLst>
              <a:gs pos="0">
                <a:schemeClr val="tx1"/>
              </a:gs>
              <a:gs pos="50000">
                <a:schemeClr val="tx1">
                  <a:lumMod val="50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sp>
        <p:nvSpPr>
          <p:cNvPr id="6" name="Rectangle 5">
            <a:extLst>
              <a:ext uri="{FF2B5EF4-FFF2-40B4-BE49-F238E27FC236}">
                <a16:creationId xmlns:a16="http://schemas.microsoft.com/office/drawing/2014/main" id="{507A185B-7FCD-47CF-95BF-44DC96F2E8FE}"/>
              </a:ext>
            </a:extLst>
          </p:cNvPr>
          <p:cNvSpPr/>
          <p:nvPr userDrawn="1"/>
        </p:nvSpPr>
        <p:spPr>
          <a:xfrm>
            <a:off x="1" y="1"/>
            <a:ext cx="12192000" cy="144463"/>
          </a:xfrm>
          <a:prstGeom prst="rect">
            <a:avLst/>
          </a:prstGeom>
          <a:gradFill>
            <a:gsLst>
              <a:gs pos="0">
                <a:schemeClr val="tx1"/>
              </a:gs>
              <a:gs pos="50000">
                <a:schemeClr val="tx1">
                  <a:lumMod val="75000"/>
                </a:schemeClr>
              </a:gs>
              <a:gs pos="100000">
                <a:schemeClr val="tx1"/>
              </a:gs>
            </a:gsLst>
            <a:lin ang="114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en-US" dirty="0"/>
          </a:p>
        </p:txBody>
      </p:sp>
      <p:cxnSp>
        <p:nvCxnSpPr>
          <p:cNvPr id="8" name="Straight Connector 7">
            <a:extLst>
              <a:ext uri="{FF2B5EF4-FFF2-40B4-BE49-F238E27FC236}">
                <a16:creationId xmlns:a16="http://schemas.microsoft.com/office/drawing/2014/main" id="{DFEB3B6D-B8AE-4726-B830-C447FAD3394B}"/>
              </a:ext>
            </a:extLst>
          </p:cNvPr>
          <p:cNvCxnSpPr/>
          <p:nvPr userDrawn="1"/>
        </p:nvCxnSpPr>
        <p:spPr>
          <a:xfrm>
            <a:off x="1" y="6745288"/>
            <a:ext cx="12192000" cy="0"/>
          </a:xfrm>
          <a:prstGeom prst="line">
            <a:avLst/>
          </a:prstGeom>
          <a:ln w="19050">
            <a:solidFill>
              <a:srgbClr val="F47D55"/>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45712330"/>
      </p:ext>
    </p:extLst>
  </p:cSld>
  <p:clrMap bg1="dk2" tx1="lt1" bg2="dk1" tx2="lt2" accent1="accent1" accent2="accent2" accent3="accent3" accent4="accent4" accent5="accent5" accent6="accent6" hlink="hlink" folHlink="folHlink"/>
  <p:sldLayoutIdLst>
    <p:sldLayoutId id="2147484655" r:id="rId1"/>
    <p:sldLayoutId id="2147484656" r:id="rId2"/>
    <p:sldLayoutId id="2147484663" r:id="rId3"/>
    <p:sldLayoutId id="2147484657" r:id="rId4"/>
    <p:sldLayoutId id="2147484658" r:id="rId5"/>
    <p:sldLayoutId id="2147484664" r:id="rId6"/>
    <p:sldLayoutId id="2147484659" r:id="rId7"/>
    <p:sldLayoutId id="2147484667" r:id="rId8"/>
    <p:sldLayoutId id="2147484660" r:id="rId9"/>
    <p:sldLayoutId id="2147484665" r:id="rId10"/>
    <p:sldLayoutId id="2147484661" r:id="rId11"/>
    <p:sldLayoutId id="2147484666" r:id="rId12"/>
    <p:sldLayoutId id="2147484662" r:id="rId13"/>
  </p:sldLayoutIdLst>
  <p:txStyles>
    <p:titleStyle>
      <a:lvl1pPr algn="l" rtl="0" eaLnBrk="1" fontAlgn="base" hangingPunct="1">
        <a:spcBef>
          <a:spcPct val="0"/>
        </a:spcBef>
        <a:spcAft>
          <a:spcPct val="0"/>
        </a:spcAft>
        <a:defRPr sz="3600" b="1">
          <a:solidFill>
            <a:schemeClr val="bg2"/>
          </a:solidFill>
          <a:latin typeface="Calibri" panose="020F0502020204030204" pitchFamily="34" charset="0"/>
          <a:ea typeface="+mj-ea"/>
          <a:cs typeface="+mj-cs"/>
        </a:defRPr>
      </a:lvl1pPr>
      <a:lvl2pPr algn="l" rtl="0" eaLnBrk="1" fontAlgn="base" hangingPunct="1">
        <a:spcBef>
          <a:spcPct val="0"/>
        </a:spcBef>
        <a:spcAft>
          <a:spcPct val="0"/>
        </a:spcAft>
        <a:defRPr sz="3600" b="1">
          <a:solidFill>
            <a:schemeClr val="tx2"/>
          </a:solidFill>
          <a:latin typeface="Arial" charset="0"/>
        </a:defRPr>
      </a:lvl2pPr>
      <a:lvl3pPr algn="l" rtl="0" eaLnBrk="1" fontAlgn="base" hangingPunct="1">
        <a:spcBef>
          <a:spcPct val="0"/>
        </a:spcBef>
        <a:spcAft>
          <a:spcPct val="0"/>
        </a:spcAft>
        <a:defRPr sz="3600" b="1">
          <a:solidFill>
            <a:schemeClr val="tx2"/>
          </a:solidFill>
          <a:latin typeface="Arial" charset="0"/>
        </a:defRPr>
      </a:lvl3pPr>
      <a:lvl4pPr algn="l" rtl="0" eaLnBrk="1" fontAlgn="base" hangingPunct="1">
        <a:spcBef>
          <a:spcPct val="0"/>
        </a:spcBef>
        <a:spcAft>
          <a:spcPct val="0"/>
        </a:spcAft>
        <a:defRPr sz="3600" b="1">
          <a:solidFill>
            <a:schemeClr val="tx2"/>
          </a:solidFill>
          <a:latin typeface="Arial" charset="0"/>
        </a:defRPr>
      </a:lvl4pPr>
      <a:lvl5pPr algn="l" rtl="0" eaLnBrk="1" fontAlgn="base" hangingPunct="1">
        <a:spcBef>
          <a:spcPct val="0"/>
        </a:spcBef>
        <a:spcAft>
          <a:spcPct val="0"/>
        </a:spcAft>
        <a:defRPr sz="3600" b="1">
          <a:solidFill>
            <a:schemeClr val="tx2"/>
          </a:solidFill>
          <a:latin typeface="Arial" charset="0"/>
        </a:defRPr>
      </a:lvl5pPr>
      <a:lvl6pPr marL="457200" algn="l" rtl="0" eaLnBrk="1" fontAlgn="base" hangingPunct="1">
        <a:spcBef>
          <a:spcPct val="0"/>
        </a:spcBef>
        <a:spcAft>
          <a:spcPct val="0"/>
        </a:spcAft>
        <a:defRPr sz="3500" b="1">
          <a:solidFill>
            <a:schemeClr val="tx2"/>
          </a:solidFill>
          <a:latin typeface="Arial" charset="0"/>
        </a:defRPr>
      </a:lvl6pPr>
      <a:lvl7pPr marL="914400" algn="l" rtl="0" eaLnBrk="1" fontAlgn="base" hangingPunct="1">
        <a:spcBef>
          <a:spcPct val="0"/>
        </a:spcBef>
        <a:spcAft>
          <a:spcPct val="0"/>
        </a:spcAft>
        <a:defRPr sz="3500" b="1">
          <a:solidFill>
            <a:schemeClr val="tx2"/>
          </a:solidFill>
          <a:latin typeface="Arial" charset="0"/>
        </a:defRPr>
      </a:lvl7pPr>
      <a:lvl8pPr marL="1371600" algn="l" rtl="0" eaLnBrk="1" fontAlgn="base" hangingPunct="1">
        <a:spcBef>
          <a:spcPct val="0"/>
        </a:spcBef>
        <a:spcAft>
          <a:spcPct val="0"/>
        </a:spcAft>
        <a:defRPr sz="3500" b="1">
          <a:solidFill>
            <a:schemeClr val="tx2"/>
          </a:solidFill>
          <a:latin typeface="Arial" charset="0"/>
        </a:defRPr>
      </a:lvl8pPr>
      <a:lvl9pPr marL="1828800" algn="l" rtl="0" eaLnBrk="1" fontAlgn="base" hangingPunct="1">
        <a:spcBef>
          <a:spcPct val="0"/>
        </a:spcBef>
        <a:spcAft>
          <a:spcPct val="0"/>
        </a:spcAft>
        <a:defRPr sz="3500" b="1">
          <a:solidFill>
            <a:schemeClr val="tx2"/>
          </a:solidFill>
          <a:latin typeface="Arial" charset="0"/>
        </a:defRPr>
      </a:lvl9pPr>
    </p:titleStyle>
    <p:bodyStyle>
      <a:lvl1pPr marL="342900" indent="-342900" algn="l" rtl="0" eaLnBrk="1" fontAlgn="base" hangingPunct="1">
        <a:lnSpc>
          <a:spcPct val="90000"/>
        </a:lnSpc>
        <a:spcBef>
          <a:spcPts val="1000"/>
        </a:spcBef>
        <a:spcAft>
          <a:spcPts val="700"/>
        </a:spcAft>
        <a:buClr>
          <a:schemeClr val="bg1"/>
        </a:buClr>
        <a:buFont typeface="Wingdings" panose="05000000000000000000" pitchFamily="2" charset="2"/>
        <a:buChar char="§"/>
        <a:defRPr sz="2800">
          <a:solidFill>
            <a:schemeClr val="bg1"/>
          </a:solidFill>
          <a:latin typeface="Calibri" panose="020F0502020204030204" pitchFamily="34" charset="0"/>
          <a:ea typeface="+mn-ea"/>
          <a:cs typeface="+mn-cs"/>
        </a:defRPr>
      </a:lvl1pPr>
      <a:lvl2pPr marL="742950" indent="-285750" algn="l" rtl="0" eaLnBrk="1" fontAlgn="base" hangingPunct="1">
        <a:lnSpc>
          <a:spcPct val="90000"/>
        </a:lnSpc>
        <a:spcBef>
          <a:spcPts val="1000"/>
        </a:spcBef>
        <a:spcAft>
          <a:spcPts val="700"/>
        </a:spcAft>
        <a:buClr>
          <a:schemeClr val="bg1"/>
        </a:buClr>
        <a:buFont typeface="Arial" panose="020B0604020202020204" pitchFamily="34" charset="0"/>
        <a:buChar char="‒"/>
        <a:defRPr sz="2600">
          <a:solidFill>
            <a:schemeClr val="bg1"/>
          </a:solidFill>
          <a:latin typeface="Calibri" panose="020F0502020204030204" pitchFamily="34" charset="0"/>
        </a:defRPr>
      </a:lvl2pPr>
      <a:lvl3pPr marL="11430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400">
          <a:solidFill>
            <a:schemeClr val="bg1"/>
          </a:solidFill>
          <a:latin typeface="Calibri" panose="020F0502020204030204" pitchFamily="34" charset="0"/>
        </a:defRPr>
      </a:lvl3pPr>
      <a:lvl4pPr marL="16002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200">
          <a:solidFill>
            <a:schemeClr val="bg1"/>
          </a:solidFill>
          <a:latin typeface="Calibri" panose="020F0502020204030204" pitchFamily="34" charset="0"/>
        </a:defRPr>
      </a:lvl4pPr>
      <a:lvl5pPr marL="2057400" indent="-228600" algn="l" rtl="0" eaLnBrk="1" fontAlgn="base" hangingPunct="1">
        <a:lnSpc>
          <a:spcPct val="90000"/>
        </a:lnSpc>
        <a:spcBef>
          <a:spcPts val="1000"/>
        </a:spcBef>
        <a:spcAft>
          <a:spcPts val="700"/>
        </a:spcAft>
        <a:buClr>
          <a:schemeClr val="bg1"/>
        </a:buClr>
        <a:buFont typeface="Arial" panose="020B0604020202020204" pitchFamily="34" charset="0"/>
        <a:buChar char="‒"/>
        <a:defRPr sz="2000">
          <a:solidFill>
            <a:schemeClr val="bg1"/>
          </a:solidFill>
          <a:latin typeface="Calibri" panose="020F0502020204030204" pitchFamily="34" charset="0"/>
        </a:defRPr>
      </a:lvl5pPr>
      <a:lvl6pPr marL="25146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eaLnBrk="1" fontAlgn="base" hangingPunct="1">
        <a:lnSpc>
          <a:spcPct val="90000"/>
        </a:lnSpc>
        <a:spcBef>
          <a:spcPct val="35000"/>
        </a:spcBef>
        <a:spcAft>
          <a:spcPct val="25000"/>
        </a:spcAft>
        <a:buClr>
          <a:schemeClr val="accent2"/>
        </a:buClr>
        <a:buFont typeface="Arial" charset="0"/>
        <a:buChar char="–"/>
        <a:defRPr sz="14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44" userDrawn="1">
          <p15:clr>
            <a:srgbClr val="F26B43"/>
          </p15:clr>
        </p15:guide>
        <p15:guide id="2" pos="456" userDrawn="1">
          <p15:clr>
            <a:srgbClr val="F26B43"/>
          </p15:clr>
        </p15:guide>
        <p15:guide id="3" orient="horz" pos="1010" userDrawn="1">
          <p15:clr>
            <a:srgbClr val="F26B43"/>
          </p15:clr>
        </p15:guide>
        <p15:guide id="4" orient="horz" pos="4138" userDrawn="1">
          <p15:clr>
            <a:srgbClr val="F26B43"/>
          </p15:clr>
        </p15:guide>
        <p15:guide id="5" orient="horz" pos="3888" userDrawn="1">
          <p15:clr>
            <a:srgbClr val="F26B43"/>
          </p15:clr>
        </p15:guide>
        <p15:guide id="6" orient="horz" pos="4032" userDrawn="1">
          <p15:clr>
            <a:srgbClr val="F26B43"/>
          </p15:clr>
        </p15:guide>
        <p15:guide id="7" pos="328" userDrawn="1">
          <p15:clr>
            <a:srgbClr val="F26B43"/>
          </p15:clr>
        </p15:guide>
        <p15:guide id="8" pos="7231" userDrawn="1">
          <p15:clr>
            <a:srgbClr val="F26B43"/>
          </p15:clr>
        </p15:guide>
        <p15:guide id="9" pos="7417"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hyperlink" Target="mailto:permissions@clinicaloptions.com" TargetMode="External"/><Relationship Id="rId2" Type="http://schemas.openxmlformats.org/officeDocument/2006/relationships/notesSlide" Target="../notesSlides/notesSlide2.xml"/><Relationship Id="rId1" Type="http://schemas.openxmlformats.org/officeDocument/2006/relationships/slideLayout" Target="../slideLayouts/slideLayout2.xml"/><Relationship Id="rId5" Type="http://schemas.openxmlformats.org/officeDocument/2006/relationships/image" Target="../media/image1.png"/><Relationship Id="rId4" Type="http://schemas.openxmlformats.org/officeDocument/2006/relationships/hyperlink" Target="http://www.clinicaloptions.com/" TargetMode="Externa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6.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3" Type="http://schemas.openxmlformats.org/officeDocument/2006/relationships/hyperlink" Target="https://www.clinicaloptions.com/" TargetMode="External"/><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71" name="Rectangle 15">
            <a:extLst>
              <a:ext uri="{FF2B5EF4-FFF2-40B4-BE49-F238E27FC236}">
                <a16:creationId xmlns:a16="http://schemas.microsoft.com/office/drawing/2014/main" id="{4D67E167-2F37-481F-AB26-A6E236679EF3}"/>
              </a:ext>
            </a:extLst>
          </p:cNvPr>
          <p:cNvSpPr>
            <a:spLocks noGrp="1" noChangeArrowheads="1"/>
          </p:cNvSpPr>
          <p:nvPr>
            <p:ph type="ctrTitle"/>
          </p:nvPr>
        </p:nvSpPr>
        <p:spPr>
          <a:xfrm>
            <a:off x="725677" y="409576"/>
            <a:ext cx="11032823" cy="2882265"/>
          </a:xfrm>
        </p:spPr>
        <p:txBody>
          <a:bodyPr>
            <a:normAutofit/>
          </a:bodyPr>
          <a:lstStyle/>
          <a:p>
            <a:r>
              <a:rPr lang="en-US" dirty="0"/>
              <a:t>MATTERHORN: Interim Results From a Phase III Trial of Durvalumab + FLOT in Resectable Gastric and Gastroesophageal Junction Cancer</a:t>
            </a:r>
            <a:endParaRPr lang="en-US" altLang="en-US" dirty="0"/>
          </a:p>
        </p:txBody>
      </p:sp>
      <p:sp>
        <p:nvSpPr>
          <p:cNvPr id="9" name="Text Box 21">
            <a:extLst>
              <a:ext uri="{FF2B5EF4-FFF2-40B4-BE49-F238E27FC236}">
                <a16:creationId xmlns:a16="http://schemas.microsoft.com/office/drawing/2014/main" id="{29C97272-D98D-4B80-A5DE-809F0B118B50}"/>
              </a:ext>
            </a:extLst>
          </p:cNvPr>
          <p:cNvSpPr txBox="1">
            <a:spLocks noChangeArrowheads="1"/>
          </p:cNvSpPr>
          <p:nvPr/>
        </p:nvSpPr>
        <p:spPr bwMode="auto">
          <a:xfrm>
            <a:off x="423865" y="6201300"/>
            <a:ext cx="6925626"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buNone/>
            </a:pPr>
            <a:r>
              <a:rPr lang="en-US" sz="1200" b="0" dirty="0">
                <a:solidFill>
                  <a:schemeClr val="bg1"/>
                </a:solidFill>
                <a:latin typeface="Calibri" panose="020F0502020204030204" pitchFamily="34" charset="0"/>
              </a:rPr>
              <a:t>Supported by educational grants from AstraZeneca; Bristol Myers Squibb; Daiichi Sankyo, Inc.; Exelixis, Inc.; Gilead Sciences, Inc.; Lilly; and Regeneron Pharmaceuticals, Inc.</a:t>
            </a:r>
          </a:p>
        </p:txBody>
      </p:sp>
      <p:sp>
        <p:nvSpPr>
          <p:cNvPr id="8" name="Rectangle 14">
            <a:extLst>
              <a:ext uri="{FF2B5EF4-FFF2-40B4-BE49-F238E27FC236}">
                <a16:creationId xmlns:a16="http://schemas.microsoft.com/office/drawing/2014/main" id="{328D7AB2-A3C4-7A9B-99B6-4DD66A38D85A}"/>
              </a:ext>
            </a:extLst>
          </p:cNvPr>
          <p:cNvSpPr txBox="1">
            <a:spLocks noChangeArrowheads="1"/>
          </p:cNvSpPr>
          <p:nvPr/>
        </p:nvSpPr>
        <p:spPr bwMode="invGray">
          <a:xfrm>
            <a:off x="704849" y="3221038"/>
            <a:ext cx="5290706" cy="815975"/>
          </a:xfrm>
          <a:prstGeom prst="rect">
            <a:avLst/>
          </a:prstGeom>
          <a:noFill/>
          <a:ln>
            <a:noFill/>
          </a:ln>
        </p:spPr>
        <p:txBody>
          <a:bodyPr lIns="91440" tIns="45720" rIns="91440" bIns="45720" anchor="t"/>
          <a:lstStyle>
            <a:lvl1pPr marL="0" indent="0" algn="l" rtl="0" eaLnBrk="0" fontAlgn="base" hangingPunct="0">
              <a:lnSpc>
                <a:spcPct val="100000"/>
              </a:lnSpc>
              <a:spcBef>
                <a:spcPts val="1000"/>
              </a:spcBef>
              <a:spcAft>
                <a:spcPts val="700"/>
              </a:spcAft>
              <a:buClr>
                <a:srgbClr val="FEFDDE"/>
              </a:buClr>
              <a:buFont typeface="Wingdings" pitchFamily="2" charset="2"/>
              <a:buNone/>
              <a:defRPr sz="1800" b="0">
                <a:solidFill>
                  <a:schemeClr val="tx1"/>
                </a:solidFill>
                <a:latin typeface="+mn-lt"/>
                <a:ea typeface="+mn-ea"/>
                <a:cs typeface="+mn-cs"/>
              </a:defRPr>
            </a:lvl1pPr>
            <a:lvl2pPr marL="742950" indent="-285750" algn="l" rtl="0" eaLnBrk="0" fontAlgn="base" hangingPunct="0">
              <a:lnSpc>
                <a:spcPct val="90000"/>
              </a:lnSpc>
              <a:spcBef>
                <a:spcPts val="1000"/>
              </a:spcBef>
              <a:spcAft>
                <a:spcPts val="700"/>
              </a:spcAft>
              <a:buClr>
                <a:srgbClr val="FEFDDE"/>
              </a:buClr>
              <a:buFont typeface="Arial" charset="0"/>
              <a:buChar char="–"/>
              <a:defRPr sz="2400">
                <a:solidFill>
                  <a:srgbClr val="FEFDDE"/>
                </a:solidFill>
                <a:latin typeface="+mn-lt"/>
              </a:defRPr>
            </a:lvl2pPr>
            <a:lvl3pPr marL="1143000" indent="-228600" algn="l" rtl="0" eaLnBrk="0" fontAlgn="base" hangingPunct="0">
              <a:lnSpc>
                <a:spcPct val="90000"/>
              </a:lnSpc>
              <a:spcBef>
                <a:spcPts val="1000"/>
              </a:spcBef>
              <a:spcAft>
                <a:spcPts val="700"/>
              </a:spcAft>
              <a:buClr>
                <a:srgbClr val="FEFDDE"/>
              </a:buClr>
              <a:buFont typeface="Arial" charset="0"/>
              <a:buChar char="–"/>
              <a:defRPr sz="2200">
                <a:solidFill>
                  <a:srgbClr val="FEFDDE"/>
                </a:solidFill>
                <a:latin typeface="+mn-lt"/>
              </a:defRPr>
            </a:lvl3pPr>
            <a:lvl4pPr marL="1600200" indent="-228600" algn="l" rtl="0" eaLnBrk="0" fontAlgn="base" hangingPunct="0">
              <a:lnSpc>
                <a:spcPct val="90000"/>
              </a:lnSpc>
              <a:spcBef>
                <a:spcPts val="1000"/>
              </a:spcBef>
              <a:spcAft>
                <a:spcPts val="700"/>
              </a:spcAft>
              <a:buClr>
                <a:srgbClr val="FEFDDE"/>
              </a:buClr>
              <a:buFont typeface="Arial" charset="0"/>
              <a:buChar char="–"/>
              <a:defRPr sz="2000">
                <a:solidFill>
                  <a:srgbClr val="FEFDDE"/>
                </a:solidFill>
                <a:latin typeface="+mn-lt"/>
              </a:defRPr>
            </a:lvl4pPr>
            <a:lvl5pPr marL="2057400" indent="-228600" algn="l" rtl="0" eaLnBrk="0" fontAlgn="base" hangingPunct="0">
              <a:lnSpc>
                <a:spcPct val="90000"/>
              </a:lnSpc>
              <a:spcBef>
                <a:spcPts val="1000"/>
              </a:spcBef>
              <a:spcAft>
                <a:spcPts val="700"/>
              </a:spcAft>
              <a:buClr>
                <a:srgbClr val="FEFDDE"/>
              </a:buClr>
              <a:buFont typeface="Arial" charset="0"/>
              <a:buChar char="–"/>
              <a:defRPr>
                <a:solidFill>
                  <a:srgbClr val="FEFDDE"/>
                </a:solidFill>
                <a:latin typeface="+mn-lt"/>
              </a:defRPr>
            </a:lvl5pPr>
            <a:lvl6pPr marL="25146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6pPr>
            <a:lvl7pPr marL="29718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7pPr>
            <a:lvl8pPr marL="34290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8pPr>
            <a:lvl9pPr marL="3886200" indent="-228600" algn="l" rtl="0" fontAlgn="base">
              <a:lnSpc>
                <a:spcPct val="90000"/>
              </a:lnSpc>
              <a:spcBef>
                <a:spcPct val="35000"/>
              </a:spcBef>
              <a:spcAft>
                <a:spcPct val="25000"/>
              </a:spcAft>
              <a:buClr>
                <a:schemeClr val="accent2"/>
              </a:buClr>
              <a:buFont typeface="Arial" charset="0"/>
              <a:buChar char="–"/>
              <a:defRPr sz="1400">
                <a:solidFill>
                  <a:schemeClr val="tx1"/>
                </a:solidFill>
                <a:latin typeface="+mn-lt"/>
              </a:defRPr>
            </a:lvl9pPr>
          </a:lstStyle>
          <a:p>
            <a:pPr eaLnBrk="1" hangingPunct="1">
              <a:spcBef>
                <a:spcPct val="0"/>
              </a:spcBef>
              <a:spcAft>
                <a:spcPct val="0"/>
              </a:spcAft>
              <a:defRPr/>
            </a:pPr>
            <a:r>
              <a:rPr lang="en-US" sz="2200" b="1" kern="0" dirty="0">
                <a:solidFill>
                  <a:schemeClr val="bg2"/>
                </a:solidFill>
                <a:latin typeface="Calibri"/>
                <a:ea typeface="+mj-ea"/>
                <a:cs typeface="Calibri"/>
              </a:rPr>
              <a:t>CCO Independent Conference Highlights*</a:t>
            </a:r>
            <a:br>
              <a:rPr lang="en-US" sz="2200" b="1" kern="0" dirty="0">
                <a:latin typeface="Calibri" panose="020F0502020204030204" pitchFamily="34" charset="0"/>
                <a:ea typeface="+mj-ea"/>
                <a:cs typeface="+mj-cs"/>
              </a:rPr>
            </a:br>
            <a:r>
              <a:rPr lang="en-US" sz="1600" kern="0" dirty="0">
                <a:solidFill>
                  <a:schemeClr val="bg2"/>
                </a:solidFill>
                <a:latin typeface="Calibri"/>
                <a:ea typeface="+mj-ea"/>
                <a:cs typeface="Calibri"/>
              </a:rPr>
              <a:t>of the European Society for Medical Oncology 2023 Congress </a:t>
            </a:r>
            <a:r>
              <a:rPr lang="en-US" sz="1600" i="1" kern="0" dirty="0">
                <a:solidFill>
                  <a:schemeClr val="bg2"/>
                </a:solidFill>
                <a:latin typeface="Calibri"/>
                <a:ea typeface="+mj-ea"/>
                <a:cs typeface="Calibri"/>
              </a:rPr>
              <a:t>October 20-24, 2023</a:t>
            </a:r>
            <a:endParaRPr lang="en-US" altLang="en-US" sz="1600" kern="0" dirty="0">
              <a:solidFill>
                <a:schemeClr val="bg2"/>
              </a:solidFill>
              <a:latin typeface="Calibri"/>
              <a:cs typeface="Calibri"/>
            </a:endParaRPr>
          </a:p>
        </p:txBody>
      </p:sp>
      <p:sp>
        <p:nvSpPr>
          <p:cNvPr id="10" name="Text Box 10">
            <a:extLst>
              <a:ext uri="{FF2B5EF4-FFF2-40B4-BE49-F238E27FC236}">
                <a16:creationId xmlns:a16="http://schemas.microsoft.com/office/drawing/2014/main" id="{9DD34F7F-8687-0019-5A3B-63E66E42736B}"/>
              </a:ext>
            </a:extLst>
          </p:cNvPr>
          <p:cNvSpPr txBox="1">
            <a:spLocks noChangeArrowheads="1"/>
          </p:cNvSpPr>
          <p:nvPr/>
        </p:nvSpPr>
        <p:spPr bwMode="gray">
          <a:xfrm>
            <a:off x="704850" y="4092614"/>
            <a:ext cx="4879975" cy="3397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50000"/>
              </a:spcBef>
              <a:spcAft>
                <a:spcPct val="0"/>
              </a:spcAft>
              <a:buClrTx/>
              <a:buFontTx/>
              <a:buNone/>
            </a:pPr>
            <a:r>
              <a:rPr lang="en-US" altLang="en-US" sz="800" b="0" dirty="0">
                <a:solidFill>
                  <a:schemeClr val="bg2"/>
                </a:solidFill>
                <a:latin typeface="Calibri" panose="020F0502020204030204" pitchFamily="34" charset="0"/>
              </a:rPr>
              <a:t>*CCO is an independent medical education company that provides state-of-the-art medical information to healthcare professionals through conference coverage and other educational programs.</a:t>
            </a:r>
          </a:p>
        </p:txBody>
      </p:sp>
      <p:sp>
        <p:nvSpPr>
          <p:cNvPr id="11" name="Text Box 19">
            <a:extLst>
              <a:ext uri="{FF2B5EF4-FFF2-40B4-BE49-F238E27FC236}">
                <a16:creationId xmlns:a16="http://schemas.microsoft.com/office/drawing/2014/main" id="{893E7CA9-2C0D-4470-14A9-413D2F0026EC}"/>
              </a:ext>
            </a:extLst>
          </p:cNvPr>
          <p:cNvSpPr txBox="1">
            <a:spLocks noChangeArrowheads="1"/>
          </p:cNvSpPr>
          <p:nvPr/>
        </p:nvSpPr>
        <p:spPr bwMode="auto">
          <a:xfrm>
            <a:off x="437991" y="5880542"/>
            <a:ext cx="3482657"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 typeface="Arial" panose="020B0604020202020204" pitchFamily="34" charset="0"/>
              <a:buNone/>
            </a:pPr>
            <a:r>
              <a:rPr lang="en-US" altLang="en-US" sz="1200" b="0" dirty="0">
                <a:solidFill>
                  <a:schemeClr val="bg1"/>
                </a:solidFill>
                <a:latin typeface="Calibri" panose="020F0502020204030204" pitchFamily="34" charset="0"/>
              </a:rPr>
              <a:t>Provided by Clinical Care Options, LLC</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27" name="Rectangle 4">
            <a:extLst>
              <a:ext uri="{FF2B5EF4-FFF2-40B4-BE49-F238E27FC236}">
                <a16:creationId xmlns:a16="http://schemas.microsoft.com/office/drawing/2014/main" id="{627830F4-E071-4AE8-8343-0B4C4AA4AAAE}"/>
              </a:ext>
            </a:extLst>
          </p:cNvPr>
          <p:cNvSpPr>
            <a:spLocks noGrp="1" noChangeArrowheads="1"/>
          </p:cNvSpPr>
          <p:nvPr>
            <p:ph idx="1"/>
          </p:nvPr>
        </p:nvSpPr>
        <p:spPr/>
        <p:txBody>
          <a:bodyPr/>
          <a:lstStyle/>
          <a:p>
            <a:pPr marL="346075" indent="-346075">
              <a:buSzPts val="2400"/>
              <a:defRPr/>
            </a:pPr>
            <a:r>
              <a:rPr lang="en-US" altLang="en-US" dirty="0"/>
              <a:t>Please feel free to use and share some or all of these slides in your noncommercial presentations to colleagues or patients</a:t>
            </a:r>
          </a:p>
          <a:p>
            <a:pPr marL="346075" indent="-346075">
              <a:buSzPts val="2400"/>
              <a:defRPr/>
            </a:pPr>
            <a:r>
              <a:rPr lang="en-US" altLang="en-US" dirty="0"/>
              <a:t>When using our slides, please retain the source attribution:</a:t>
            </a:r>
            <a:br>
              <a:rPr lang="en-US" altLang="en-US" dirty="0"/>
            </a:br>
            <a:br>
              <a:rPr lang="en-US" altLang="en-US" dirty="0"/>
            </a:br>
            <a:endParaRPr lang="en-US" altLang="en-US" dirty="0"/>
          </a:p>
          <a:p>
            <a:pPr eaLnBrk="1" hangingPunct="1">
              <a:defRPr/>
            </a:pPr>
            <a:endParaRPr lang="en-US" altLang="en-US" sz="2000" dirty="0"/>
          </a:p>
          <a:p>
            <a:pPr eaLnBrk="1" hangingPunct="1">
              <a:defRPr/>
            </a:pPr>
            <a:r>
              <a:rPr lang="en-GB" dirty="0"/>
              <a:t>These slides may not be published, posted online, or used in commercial presentations without permission. </a:t>
            </a:r>
            <a:r>
              <a:rPr lang="en-US" dirty="0"/>
              <a:t>Please contact </a:t>
            </a:r>
            <a:r>
              <a:rPr lang="en-US" dirty="0">
                <a:hlinkClick r:id="rId3"/>
              </a:rPr>
              <a:t>permissions@clinicaloptions.com</a:t>
            </a:r>
            <a:r>
              <a:rPr lang="en-US" dirty="0"/>
              <a:t> for details</a:t>
            </a:r>
          </a:p>
        </p:txBody>
      </p:sp>
      <p:sp>
        <p:nvSpPr>
          <p:cNvPr id="36866" name="Rectangle 2">
            <a:extLst>
              <a:ext uri="{FF2B5EF4-FFF2-40B4-BE49-F238E27FC236}">
                <a16:creationId xmlns:a16="http://schemas.microsoft.com/office/drawing/2014/main" id="{FE1ADE93-F242-493E-A0A5-BCE8366B9801}"/>
              </a:ext>
            </a:extLst>
          </p:cNvPr>
          <p:cNvSpPr>
            <a:spLocks noGrp="1" noChangeArrowheads="1"/>
          </p:cNvSpPr>
          <p:nvPr>
            <p:ph type="title"/>
          </p:nvPr>
        </p:nvSpPr>
        <p:spPr/>
        <p:txBody>
          <a:bodyPr/>
          <a:lstStyle/>
          <a:p>
            <a:pPr eaLnBrk="1" hangingPunct="1"/>
            <a:r>
              <a:rPr lang="en-US" altLang="en-US" dirty="0"/>
              <a:t>About These Slides</a:t>
            </a:r>
          </a:p>
        </p:txBody>
      </p:sp>
      <p:grpSp>
        <p:nvGrpSpPr>
          <p:cNvPr id="8" name="Group 7">
            <a:extLst>
              <a:ext uri="{FF2B5EF4-FFF2-40B4-BE49-F238E27FC236}">
                <a16:creationId xmlns:a16="http://schemas.microsoft.com/office/drawing/2014/main" id="{59116265-F217-C600-FAC6-FE32BCA6725D}"/>
              </a:ext>
            </a:extLst>
          </p:cNvPr>
          <p:cNvGrpSpPr/>
          <p:nvPr/>
        </p:nvGrpSpPr>
        <p:grpSpPr>
          <a:xfrm>
            <a:off x="4156075" y="3434848"/>
            <a:ext cx="4509943" cy="615278"/>
            <a:chOff x="4156075" y="3330939"/>
            <a:chExt cx="4509943" cy="615278"/>
          </a:xfrm>
        </p:grpSpPr>
        <p:sp>
          <p:nvSpPr>
            <p:cNvPr id="9" name="Rectangle 7">
              <a:extLst>
                <a:ext uri="{FF2B5EF4-FFF2-40B4-BE49-F238E27FC236}">
                  <a16:creationId xmlns:a16="http://schemas.microsoft.com/office/drawing/2014/main" id="{51E578EA-A991-252D-7440-A9C0521F2317}"/>
                </a:ext>
              </a:extLst>
            </p:cNvPr>
            <p:cNvSpPr>
              <a:spLocks noChangeArrowheads="1"/>
            </p:cNvSpPr>
            <p:nvPr/>
          </p:nvSpPr>
          <p:spPr bwMode="auto">
            <a:xfrm>
              <a:off x="4156075" y="3546107"/>
              <a:ext cx="3479671"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2000" b="0" dirty="0">
                  <a:solidFill>
                    <a:schemeClr val="bg2"/>
                  </a:solidFill>
                  <a:latin typeface="Calibri" panose="020F0502020204030204" pitchFamily="34" charset="0"/>
                </a:rPr>
                <a:t>Slide credit: </a:t>
              </a:r>
              <a:r>
                <a:rPr lang="en-US" altLang="en-US" sz="2000" b="0" dirty="0">
                  <a:solidFill>
                    <a:schemeClr val="bg2"/>
                  </a:solidFill>
                  <a:latin typeface="Calibri" panose="020F0502020204030204" pitchFamily="34" charset="0"/>
                  <a:hlinkClick r:id="rId4"/>
                </a:rPr>
                <a:t>clinicaloptions.com</a:t>
              </a:r>
              <a:endParaRPr lang="en-US" altLang="en-US" sz="2000" b="0" dirty="0">
                <a:solidFill>
                  <a:schemeClr val="bg2"/>
                </a:solidFill>
                <a:latin typeface="Calibri" panose="020F0502020204030204" pitchFamily="34" charset="0"/>
              </a:endParaRPr>
            </a:p>
          </p:txBody>
        </p:sp>
        <p:pic>
          <p:nvPicPr>
            <p:cNvPr id="10" name="Picture 9">
              <a:extLst>
                <a:ext uri="{FF2B5EF4-FFF2-40B4-BE49-F238E27FC236}">
                  <a16:creationId xmlns:a16="http://schemas.microsoft.com/office/drawing/2014/main" id="{F10A7A64-40AF-C4DC-21AB-4C79615979D0}"/>
                </a:ext>
              </a:extLst>
            </p:cNvPr>
            <p:cNvPicPr>
              <a:picLocks noChangeAspect="1"/>
            </p:cNvPicPr>
            <p:nvPr/>
          </p:nvPicPr>
          <p:blipFill>
            <a:blip r:embed="rId5">
              <a:extLst>
                <a:ext uri="{28A0092B-C50C-407E-A947-70E740481C1C}">
                  <a14:useLocalDpi xmlns:a14="http://schemas.microsoft.com/office/drawing/2010/main" val="0"/>
                </a:ext>
              </a:extLst>
            </a:blip>
            <a:srcRect/>
            <a:stretch/>
          </p:blipFill>
          <p:spPr>
            <a:xfrm>
              <a:off x="7635745" y="3330939"/>
              <a:ext cx="1030273" cy="549479"/>
            </a:xfrm>
            <a:prstGeom prst="rect">
              <a:avLst/>
            </a:prstGeom>
          </p:spPr>
        </p:pic>
      </p:gr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MATTERHORN: Background</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p:txBody>
          <a:bodyPr/>
          <a:lstStyle/>
          <a:p>
            <a:r>
              <a:rPr lang="en-US" sz="2400" dirty="0"/>
              <a:t>FLOT is standard perioperative regimen for patients with gastric or GEJ cancer</a:t>
            </a:r>
            <a:r>
              <a:rPr lang="en-US" sz="2400" baseline="30000" dirty="0"/>
              <a:t>1,2</a:t>
            </a:r>
            <a:endParaRPr lang="en-US" sz="2400" dirty="0"/>
          </a:p>
          <a:p>
            <a:pPr lvl="1"/>
            <a:r>
              <a:rPr lang="en-US" sz="2400" dirty="0"/>
              <a:t>In FLOT4 trial, perioperative FLOT demonstrated significant OS advantage vs perioperative ECF/ECX</a:t>
            </a:r>
            <a:r>
              <a:rPr lang="en-US" sz="2400" baseline="30000" dirty="0"/>
              <a:t>3</a:t>
            </a:r>
          </a:p>
          <a:p>
            <a:r>
              <a:rPr lang="en-US" sz="2400" dirty="0"/>
              <a:t>PD-1 blockade + chemotherapy is standard first-line therapy for metastatic gastric or GEJ cancer</a:t>
            </a:r>
            <a:r>
              <a:rPr lang="en-US" sz="2400" baseline="30000" dirty="0"/>
              <a:t>1,2</a:t>
            </a:r>
          </a:p>
          <a:p>
            <a:r>
              <a:rPr lang="en-US" sz="2400" dirty="0"/>
              <a:t>MATTERHORN study is comparing anti</a:t>
            </a:r>
            <a:r>
              <a:rPr lang="en-US" sz="2400" dirty="0">
                <a:cs typeface="Calibri" panose="020F0502020204030204" pitchFamily="34" charset="0"/>
              </a:rPr>
              <a:t>‒</a:t>
            </a:r>
            <a:r>
              <a:rPr lang="en-US" sz="2400" dirty="0"/>
              <a:t>PD-L1 antibody durvalumab + FLOT vs placebo + FLOT in patients with resectable gastric or GEJ cancer</a:t>
            </a:r>
            <a:r>
              <a:rPr lang="en-US" sz="2400" baseline="30000" dirty="0"/>
              <a:t>4</a:t>
            </a:r>
            <a:endParaRPr lang="en-US" sz="2400" dirty="0"/>
          </a:p>
        </p:txBody>
      </p:sp>
      <p:sp>
        <p:nvSpPr>
          <p:cNvPr id="4" name="Text Box 11">
            <a:extLst>
              <a:ext uri="{FF2B5EF4-FFF2-40B4-BE49-F238E27FC236}">
                <a16:creationId xmlns:a16="http://schemas.microsoft.com/office/drawing/2014/main" id="{2E585A75-18D8-2939-8408-6CBECB47AAB7}"/>
              </a:ext>
            </a:extLst>
          </p:cNvPr>
          <p:cNvSpPr txBox="1">
            <a:spLocks noChangeArrowheads="1"/>
          </p:cNvSpPr>
          <p:nvPr/>
        </p:nvSpPr>
        <p:spPr bwMode="auto">
          <a:xfrm>
            <a:off x="414339" y="6016408"/>
            <a:ext cx="8197226" cy="6463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1. NCCN. Clinical practice guidelines in oncology: gastric cancer. v.2.2023. nccn.org. </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2. NCCN. Clinical practice guidelines in oncology: esophageal and esophagogastric junction cancers. v.3.3023. nccn.org.</a:t>
            </a:r>
            <a:br>
              <a:rPr lang="en-US" altLang="en-US" sz="1200" b="0" dirty="0">
                <a:solidFill>
                  <a:schemeClr val="bg2"/>
                </a:solidFill>
                <a:latin typeface="Calibri" panose="020F0502020204030204" pitchFamily="34" charset="0"/>
              </a:rPr>
            </a:br>
            <a:r>
              <a:rPr lang="en-US" altLang="en-US" sz="1200" b="0" dirty="0">
                <a:solidFill>
                  <a:schemeClr val="bg2"/>
                </a:solidFill>
                <a:latin typeface="Calibri" panose="020F0502020204030204" pitchFamily="34" charset="0"/>
              </a:rPr>
              <a:t>3. Al-Batran. Lancet. 2019;393:1948. 4. Al-Batran. ESMO 2023. Abstr LBA73.</a:t>
            </a:r>
          </a:p>
        </p:txBody>
      </p:sp>
    </p:spTree>
    <p:extLst>
      <p:ext uri="{BB962C8B-B14F-4D97-AF65-F5344CB8AC3E}">
        <p14:creationId xmlns:p14="http://schemas.microsoft.com/office/powerpoint/2010/main" val="199188679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MATTERHORN: Study Design</a:t>
            </a:r>
          </a:p>
        </p:txBody>
      </p:sp>
      <p:sp>
        <p:nvSpPr>
          <p:cNvPr id="6" name="Content Placeholder 4">
            <a:extLst>
              <a:ext uri="{FF2B5EF4-FFF2-40B4-BE49-F238E27FC236}">
                <a16:creationId xmlns:a16="http://schemas.microsoft.com/office/drawing/2014/main" id="{C13E64BC-0313-41C5-CE18-357C699BD269}"/>
              </a:ext>
            </a:extLst>
          </p:cNvPr>
          <p:cNvSpPr>
            <a:spLocks noGrp="1"/>
          </p:cNvSpPr>
          <p:nvPr>
            <p:ph idx="1"/>
          </p:nvPr>
        </p:nvSpPr>
        <p:spPr/>
        <p:txBody>
          <a:bodyPr/>
          <a:lstStyle/>
          <a:p>
            <a:pPr>
              <a:spcAft>
                <a:spcPts val="0"/>
              </a:spcAft>
            </a:pPr>
            <a:r>
              <a:rPr lang="en-US" sz="2000" dirty="0"/>
              <a:t>Global randomized, double-blind phase III trial</a:t>
            </a:r>
          </a:p>
          <a:p>
            <a:pPr marL="0" indent="0">
              <a:spcAft>
                <a:spcPts val="0"/>
              </a:spcAft>
              <a:buNone/>
            </a:pPr>
            <a:endParaRPr lang="en-US" sz="2400" dirty="0"/>
          </a:p>
          <a:p>
            <a:pPr marL="0" indent="0">
              <a:spcAft>
                <a:spcPts val="0"/>
              </a:spcAft>
              <a:buNone/>
            </a:pPr>
            <a:endParaRPr lang="en-US" sz="2400" dirty="0"/>
          </a:p>
          <a:p>
            <a:pPr marL="0" indent="0">
              <a:spcAft>
                <a:spcPts val="0"/>
              </a:spcAft>
              <a:buNone/>
            </a:pPr>
            <a:endParaRPr lang="en-US" sz="2400" dirty="0"/>
          </a:p>
          <a:p>
            <a:pPr>
              <a:spcAft>
                <a:spcPts val="0"/>
              </a:spcAft>
            </a:pPr>
            <a:endParaRPr lang="en-US" sz="2400" dirty="0"/>
          </a:p>
          <a:p>
            <a:pPr>
              <a:spcAft>
                <a:spcPts val="0"/>
              </a:spcAft>
            </a:pPr>
            <a:endParaRPr lang="en-US" sz="2400" dirty="0"/>
          </a:p>
          <a:p>
            <a:pPr>
              <a:spcAft>
                <a:spcPts val="0"/>
              </a:spcAft>
            </a:pPr>
            <a:endParaRPr lang="en-US" sz="2400" dirty="0"/>
          </a:p>
          <a:p>
            <a:pPr marL="0" indent="0">
              <a:spcAft>
                <a:spcPts val="0"/>
              </a:spcAft>
              <a:buNone/>
            </a:pPr>
            <a:endParaRPr lang="en-US" sz="2400" dirty="0"/>
          </a:p>
          <a:p>
            <a:pPr>
              <a:spcAft>
                <a:spcPts val="0"/>
              </a:spcAft>
            </a:pPr>
            <a:endParaRPr lang="en-US" sz="2000" b="1" dirty="0"/>
          </a:p>
          <a:p>
            <a:pPr>
              <a:spcAft>
                <a:spcPts val="0"/>
              </a:spcAft>
            </a:pPr>
            <a:r>
              <a:rPr lang="en-US" sz="2000" b="1" dirty="0"/>
              <a:t>Primary endpoint: </a:t>
            </a:r>
            <a:r>
              <a:rPr lang="en-US" sz="2000" dirty="0"/>
              <a:t>EFS</a:t>
            </a:r>
          </a:p>
          <a:p>
            <a:pPr>
              <a:spcAft>
                <a:spcPts val="0"/>
              </a:spcAft>
            </a:pPr>
            <a:r>
              <a:rPr lang="en-US" sz="2000" b="1" dirty="0"/>
              <a:t>Key secondary endpoints: </a:t>
            </a:r>
            <a:r>
              <a:rPr lang="en-US" sz="2000" dirty="0"/>
              <a:t>central review of pCR by modified Ryan criteria, OS, safety</a:t>
            </a:r>
          </a:p>
        </p:txBody>
      </p:sp>
      <p:sp>
        <p:nvSpPr>
          <p:cNvPr id="5" name="Text Box 11">
            <a:extLst>
              <a:ext uri="{FF2B5EF4-FFF2-40B4-BE49-F238E27FC236}">
                <a16:creationId xmlns:a16="http://schemas.microsoft.com/office/drawing/2014/main" id="{13B42ADD-5309-B653-C90A-6AC2AEE8A05F}"/>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Al-Batran. ESMO 2023. Abstr LBA73.</a:t>
            </a:r>
          </a:p>
        </p:txBody>
      </p:sp>
      <p:sp>
        <p:nvSpPr>
          <p:cNvPr id="7" name="Text Box 45">
            <a:extLst>
              <a:ext uri="{FF2B5EF4-FFF2-40B4-BE49-F238E27FC236}">
                <a16:creationId xmlns:a16="http://schemas.microsoft.com/office/drawing/2014/main" id="{003419FA-DCB6-EB5A-F44F-322CE4CF83EA}"/>
              </a:ext>
            </a:extLst>
          </p:cNvPr>
          <p:cNvSpPr txBox="1">
            <a:spLocks noChangeArrowheads="1"/>
          </p:cNvSpPr>
          <p:nvPr/>
        </p:nvSpPr>
        <p:spPr bwMode="auto">
          <a:xfrm>
            <a:off x="336920" y="3238721"/>
            <a:ext cx="2187881" cy="1569660"/>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txBody>
          <a:bodyPr wrap="squar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Patients with stage II, III, and IVA </a:t>
            </a:r>
            <a:r>
              <a:rPr lang="en-US" altLang="en-US" sz="1600" b="0" dirty="0">
                <a:solidFill>
                  <a:srgbClr val="000000"/>
                </a:solidFill>
                <a:latin typeface="Calibri" panose="020F0502020204030204" pitchFamily="34" charset="0"/>
                <a:cs typeface="+mn-cs"/>
              </a:rPr>
              <a:t>gastric </a:t>
            </a:r>
            <a:r>
              <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and GEJ adenocarcinoma; no metastases; no prior therapy; ECOG PS 0-1 </a:t>
            </a:r>
            <a:r>
              <a:rPr kumimoji="0" lang="en-GB"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rPr>
              <a:t>(N = 948)</a:t>
            </a:r>
            <a:endParaRPr kumimoji="0" lang="en-US" altLang="en-US" sz="1600" b="0" i="0" u="none" strike="noStrike" kern="1200" cap="none" spc="0" normalizeH="0" baseline="0" noProof="0" dirty="0">
              <a:ln>
                <a:noFill/>
              </a:ln>
              <a:solidFill>
                <a:srgbClr val="000000"/>
              </a:solidFill>
              <a:effectLst/>
              <a:uLnTx/>
              <a:uFillTx/>
              <a:latin typeface="Calibri" panose="020F0502020204030204" pitchFamily="34" charset="0"/>
              <a:ea typeface="+mn-ea"/>
              <a:cs typeface="+mn-cs"/>
            </a:endParaRPr>
          </a:p>
        </p:txBody>
      </p:sp>
      <p:sp>
        <p:nvSpPr>
          <p:cNvPr id="8" name="Rectangle 49">
            <a:extLst>
              <a:ext uri="{FF2B5EF4-FFF2-40B4-BE49-F238E27FC236}">
                <a16:creationId xmlns:a16="http://schemas.microsoft.com/office/drawing/2014/main" id="{2AF06490-F3B9-D048-DC00-0EE340043B6E}"/>
              </a:ext>
            </a:extLst>
          </p:cNvPr>
          <p:cNvSpPr>
            <a:spLocks noChangeArrowheads="1"/>
          </p:cNvSpPr>
          <p:nvPr/>
        </p:nvSpPr>
        <p:spPr bwMode="auto">
          <a:xfrm>
            <a:off x="3222326" y="2820958"/>
            <a:ext cx="2867388" cy="99372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dirty="0">
                <a:solidFill>
                  <a:srgbClr val="FFFFFF"/>
                </a:solidFill>
                <a:latin typeface="Calibri" panose="020F0502020204030204" pitchFamily="34" charset="0"/>
                <a:cs typeface="+mn-cs"/>
              </a:rPr>
              <a:t>Durvalumab</a:t>
            </a:r>
            <a:r>
              <a:rPr lang="en-US" altLang="en-US" sz="1600" b="0" dirty="0">
                <a:solidFill>
                  <a:srgbClr val="FFFFFF"/>
                </a:solidFill>
                <a:latin typeface="Calibri" panose="020F0502020204030204" pitchFamily="34" charset="0"/>
                <a:cs typeface="+mn-cs"/>
              </a:rPr>
              <a:t> 1500 mg Q4W d1</a:t>
            </a:r>
          </a:p>
          <a:p>
            <a:pPr lvl="0" algn="ctr" eaLnBrk="1" fontAlgn="auto" hangingPunct="1">
              <a:lnSpc>
                <a:spcPct val="100000"/>
              </a:lnSpc>
              <a:spcBef>
                <a:spcPct val="0"/>
              </a:spcBef>
              <a:spcAft>
                <a:spcPct val="0"/>
              </a:spcAft>
              <a:buClrTx/>
              <a:buNone/>
              <a:defRPr/>
            </a:pPr>
            <a:r>
              <a:rPr lang="en-US" altLang="en-US" sz="1600" dirty="0">
                <a:solidFill>
                  <a:srgbClr val="FFFFFF"/>
                </a:solidFill>
                <a:latin typeface="Calibri" panose="020F0502020204030204" pitchFamily="34" charset="0"/>
                <a:cs typeface="+mn-cs"/>
              </a:rPr>
              <a:t>FLOT</a:t>
            </a:r>
            <a:r>
              <a:rPr lang="en-US" altLang="en-US" sz="1600" b="0" dirty="0">
                <a:solidFill>
                  <a:srgbClr val="FFFFFF"/>
                </a:solidFill>
                <a:latin typeface="Calibri" panose="020F0502020204030204" pitchFamily="34" charset="0"/>
                <a:cs typeface="+mn-cs"/>
              </a:rPr>
              <a:t> Q2W d 1, 15</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2 cycles </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(n = 474)</a:t>
            </a:r>
          </a:p>
        </p:txBody>
      </p:sp>
      <p:sp>
        <p:nvSpPr>
          <p:cNvPr id="9" name="Rectangle 50">
            <a:extLst>
              <a:ext uri="{FF2B5EF4-FFF2-40B4-BE49-F238E27FC236}">
                <a16:creationId xmlns:a16="http://schemas.microsoft.com/office/drawing/2014/main" id="{F70C61E5-5469-4ACC-90AA-CA75997C39B8}"/>
              </a:ext>
            </a:extLst>
          </p:cNvPr>
          <p:cNvSpPr>
            <a:spLocks noChangeArrowheads="1"/>
          </p:cNvSpPr>
          <p:nvPr/>
        </p:nvSpPr>
        <p:spPr bwMode="auto">
          <a:xfrm>
            <a:off x="3222326" y="4016714"/>
            <a:ext cx="2867388" cy="996696"/>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dirty="0">
                <a:solidFill>
                  <a:srgbClr val="FFFFFF"/>
                </a:solidFill>
                <a:latin typeface="Calibri" panose="020F0502020204030204" pitchFamily="34" charset="0"/>
                <a:cs typeface="+mn-cs"/>
              </a:rPr>
              <a:t>Placebo</a:t>
            </a:r>
            <a:r>
              <a:rPr lang="en-US" altLang="en-US" sz="1600" b="0" dirty="0">
                <a:solidFill>
                  <a:srgbClr val="FFFFFF"/>
                </a:solidFill>
                <a:latin typeface="Calibri" panose="020F0502020204030204" pitchFamily="34" charset="0"/>
                <a:cs typeface="+mn-cs"/>
              </a:rPr>
              <a:t> Q4W d1</a:t>
            </a:r>
          </a:p>
          <a:p>
            <a:pPr lvl="0" algn="ctr" eaLnBrk="1" fontAlgn="auto" hangingPunct="1">
              <a:lnSpc>
                <a:spcPct val="100000"/>
              </a:lnSpc>
              <a:spcBef>
                <a:spcPct val="0"/>
              </a:spcBef>
              <a:spcAft>
                <a:spcPct val="0"/>
              </a:spcAft>
              <a:buClrTx/>
              <a:buNone/>
              <a:defRPr/>
            </a:pPr>
            <a:r>
              <a:rPr lang="en-US" altLang="en-US" sz="1600" dirty="0">
                <a:solidFill>
                  <a:srgbClr val="FFFFFF"/>
                </a:solidFill>
                <a:latin typeface="Calibri" panose="020F0502020204030204" pitchFamily="34" charset="0"/>
                <a:cs typeface="+mn-cs"/>
              </a:rPr>
              <a:t>FLOT</a:t>
            </a:r>
            <a:r>
              <a:rPr lang="en-US" altLang="en-US" sz="1600" b="0" dirty="0">
                <a:solidFill>
                  <a:srgbClr val="FFFFFF"/>
                </a:solidFill>
                <a:latin typeface="Calibri" panose="020F0502020204030204" pitchFamily="34" charset="0"/>
                <a:cs typeface="+mn-cs"/>
              </a:rPr>
              <a:t> Q2W d1, 15</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2 cycles</a:t>
            </a:r>
          </a:p>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(n = </a:t>
            </a:r>
            <a:r>
              <a:rPr lang="en-US" altLang="en-US" sz="1600" b="0" dirty="0">
                <a:solidFill>
                  <a:srgbClr val="FFFFFF"/>
                </a:solidFill>
                <a:latin typeface="Calibri" panose="020F0502020204030204" pitchFamily="34" charset="0"/>
                <a:cs typeface="+mn-cs"/>
              </a:rPr>
              <a:t>474</a:t>
            </a:r>
            <a:r>
              <a:rPr kumimoji="0" lang="en-US" altLang="en-US" sz="1600" b="0" i="0" u="none" strike="noStrike" kern="1200" cap="none" spc="0" normalizeH="0" baseline="0" noProof="0" dirty="0">
                <a:ln>
                  <a:noFill/>
                </a:ln>
                <a:solidFill>
                  <a:srgbClr val="FFFFFF"/>
                </a:solidFill>
                <a:effectLst/>
                <a:uLnTx/>
                <a:uFillTx/>
                <a:latin typeface="Calibri" panose="020F0502020204030204" pitchFamily="34" charset="0"/>
                <a:ea typeface="+mn-ea"/>
                <a:cs typeface="+mn-cs"/>
              </a:rPr>
              <a:t>) </a:t>
            </a:r>
          </a:p>
        </p:txBody>
      </p:sp>
      <p:sp>
        <p:nvSpPr>
          <p:cNvPr id="10" name="Text Box 232">
            <a:extLst>
              <a:ext uri="{FF2B5EF4-FFF2-40B4-BE49-F238E27FC236}">
                <a16:creationId xmlns:a16="http://schemas.microsoft.com/office/drawing/2014/main" id="{74E5E0E6-F4B0-DC02-1B02-6CEF064311C1}"/>
              </a:ext>
            </a:extLst>
          </p:cNvPr>
          <p:cNvSpPr txBox="1">
            <a:spLocks noChangeArrowheads="1"/>
          </p:cNvSpPr>
          <p:nvPr/>
        </p:nvSpPr>
        <p:spPr bwMode="auto">
          <a:xfrm>
            <a:off x="5787490" y="2483160"/>
            <a:ext cx="1074257" cy="338554"/>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lgn="ctr">
                <a:solidFill>
                  <a:srgbClr val="000000"/>
                </a:solidFill>
                <a:miter lim="800000"/>
                <a:headEnd/>
                <a:tailEnd/>
              </a14:hiddenLine>
            </a:ext>
          </a:extLst>
        </p:spPr>
        <p:txBody>
          <a:bodyPr wrap="square" anchor="b">
            <a:spAutoFit/>
          </a:bodyPr>
          <a:lstStyle>
            <a:lvl1pPr>
              <a:spcBef>
                <a:spcPct val="20000"/>
              </a:spcBef>
              <a:buClr>
                <a:srgbClr val="00BCB5"/>
              </a:buClr>
              <a:buFont typeface="Arial" panose="020B0604020202020204" pitchFamily="34" charset="0"/>
              <a:buChar char="•"/>
              <a:defRPr sz="1600">
                <a:solidFill>
                  <a:schemeClr val="tx1"/>
                </a:solidFill>
                <a:latin typeface="Arial" panose="020B0604020202020204" pitchFamily="34" charset="0"/>
                <a:ea typeface="ＭＳ Ｐゴシック" panose="020B0600070205080204" pitchFamily="34" charset="-128"/>
              </a:defRPr>
            </a:lvl1pPr>
            <a:lvl2pPr marL="742950" indent="-285750">
              <a:spcBef>
                <a:spcPct val="20000"/>
              </a:spcBef>
              <a:buClr>
                <a:schemeClr val="accent1"/>
              </a:buClr>
              <a:buFont typeface="Arial" panose="020B0604020202020204" pitchFamily="34" charset="0"/>
              <a:buChar char="–"/>
              <a:defRPr sz="1400">
                <a:solidFill>
                  <a:schemeClr val="tx1"/>
                </a:solidFill>
                <a:latin typeface="Arial" panose="020B0604020202020204" pitchFamily="34" charset="0"/>
                <a:ea typeface="ＭＳ Ｐゴシック" panose="020B0600070205080204" pitchFamily="34" charset="-128"/>
              </a:defRPr>
            </a:lvl2pPr>
            <a:lvl3pPr marL="1143000" indent="-228600">
              <a:spcBef>
                <a:spcPct val="20000"/>
              </a:spcBef>
              <a:buClr>
                <a:srgbClr val="00BCB5"/>
              </a:buClr>
              <a:buFont typeface="Arial" panose="020B0604020202020204" pitchFamily="34" charset="0"/>
              <a:buChar char="•"/>
              <a:defRPr sz="1200">
                <a:solidFill>
                  <a:schemeClr val="tx1"/>
                </a:solidFill>
                <a:latin typeface="Arial" panose="020B0604020202020204" pitchFamily="34" charset="0"/>
                <a:ea typeface="ＭＳ Ｐゴシック" panose="020B0600070205080204" pitchFamily="34" charset="-128"/>
              </a:defRPr>
            </a:lvl3pPr>
            <a:lvl4pPr marL="1600200" indent="-228600">
              <a:spcBef>
                <a:spcPct val="20000"/>
              </a:spcBef>
              <a:buClr>
                <a:schemeClr val="accent1"/>
              </a:buClr>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4pPr>
            <a:lvl5pPr marL="2057400" indent="-228600">
              <a:spcBef>
                <a:spcPct val="20000"/>
              </a:spcBef>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5pPr>
            <a:lvl6pPr marL="25146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6pPr>
            <a:lvl7pPr marL="29718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7pPr>
            <a:lvl8pPr marL="34290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8pPr>
            <a:lvl9pPr marL="3886200" indent="-228600" eaLnBrk="0" fontAlgn="base" hangingPunct="0">
              <a:spcBef>
                <a:spcPct val="20000"/>
              </a:spcBef>
              <a:spcAft>
                <a:spcPct val="0"/>
              </a:spcAft>
              <a:buFont typeface="Arial" panose="020B0604020202020204" pitchFamily="34" charset="0"/>
              <a:buChar char="»"/>
              <a:defRPr sz="1100">
                <a:solidFill>
                  <a:schemeClr val="tx1"/>
                </a:solidFill>
                <a:latin typeface="Arial" panose="020B0604020202020204" pitchFamily="34" charset="0"/>
                <a:ea typeface="ＭＳ Ｐゴシック" panose="020B0600070205080204" pitchFamily="34" charset="-128"/>
              </a:defRPr>
            </a:lvl9pPr>
          </a:lstStyle>
          <a:p>
            <a:pPr marL="0" marR="0" lvl="0" indent="0" algn="ctr" defTabSz="1219170" rtl="0" eaLnBrk="1" fontAlgn="auto" latinLnBrk="0" hangingPunct="1">
              <a:lnSpc>
                <a:spcPct val="100000"/>
              </a:lnSpc>
              <a:spcBef>
                <a:spcPct val="0"/>
              </a:spcBef>
              <a:spcAft>
                <a:spcPts val="0"/>
              </a:spcAft>
              <a:buClrTx/>
              <a:buSzTx/>
              <a:buFont typeface="Arial" panose="020B0604020202020204" pitchFamily="34" charset="0"/>
              <a:buNone/>
              <a:tabLst/>
              <a:defRPr/>
            </a:pPr>
            <a:r>
              <a:rPr lang="en-US" altLang="en-US" i="1" dirty="0">
                <a:solidFill>
                  <a:srgbClr val="070605"/>
                </a:solidFill>
                <a:latin typeface="Calibri" panose="020F0502020204030204" pitchFamily="34" charset="0"/>
                <a:cs typeface="Calibri" panose="020F0502020204030204" pitchFamily="34" charset="0"/>
              </a:rPr>
              <a:t>S</a:t>
            </a:r>
            <a:r>
              <a:rPr kumimoji="0" lang="en-US" altLang="en-US" i="1" u="none" strike="noStrike" kern="1200" cap="none" spc="0" normalizeH="0" baseline="0" noProof="0" dirty="0">
                <a:ln>
                  <a:noFill/>
                </a:ln>
                <a:solidFill>
                  <a:srgbClr val="070605"/>
                </a:solidFill>
                <a:effectLst/>
                <a:uLnTx/>
                <a:uFillTx/>
                <a:latin typeface="Calibri" panose="020F0502020204030204" pitchFamily="34" charset="0"/>
                <a:ea typeface="ＭＳ Ｐゴシック" panose="020B0600070205080204" pitchFamily="34" charset="-128"/>
                <a:cs typeface="Calibri" panose="020F0502020204030204" pitchFamily="34" charset="0"/>
              </a:rPr>
              <a:t>urgery</a:t>
            </a:r>
          </a:p>
        </p:txBody>
      </p:sp>
      <p:sp>
        <p:nvSpPr>
          <p:cNvPr id="11" name="Rectangle 10">
            <a:extLst>
              <a:ext uri="{FF2B5EF4-FFF2-40B4-BE49-F238E27FC236}">
                <a16:creationId xmlns:a16="http://schemas.microsoft.com/office/drawing/2014/main" id="{9D892CB8-2B52-11E5-3C10-690F62C2B92B}"/>
              </a:ext>
            </a:extLst>
          </p:cNvPr>
          <p:cNvSpPr/>
          <p:nvPr/>
        </p:nvSpPr>
        <p:spPr>
          <a:xfrm>
            <a:off x="869573" y="1951290"/>
            <a:ext cx="4857288" cy="584775"/>
          </a:xfrm>
          <a:prstGeom prst="rect">
            <a:avLst/>
          </a:prstGeom>
        </p:spPr>
        <p:txBody>
          <a:bodyPr wrap="square">
            <a:spAutoFit/>
          </a:bodyPr>
          <a:lstStyle/>
          <a:p>
            <a:pPr marL="0" marR="0" lvl="0" indent="0" algn="ctr" defTabSz="914400" rtl="0" eaLnBrk="1" fontAlgn="auto" latinLnBrk="0" hangingPunct="1">
              <a:lnSpc>
                <a:spcPct val="100000"/>
              </a:lnSpc>
              <a:spcBef>
                <a:spcPct val="0"/>
              </a:spcBef>
              <a:spcAft>
                <a:spcPct val="0"/>
              </a:spcAft>
              <a:buClrTx/>
              <a:buSzTx/>
              <a:buFontTx/>
              <a:buNone/>
              <a:tabLst/>
              <a:defRPr/>
            </a:pPr>
            <a:r>
              <a:rPr kumimoji="0" lang="en-US" altLang="en-US" sz="1600" b="0" i="1" u="none" strike="noStrike" kern="1200" cap="none" spc="0" normalizeH="0" baseline="0" noProof="0" dirty="0">
                <a:ln>
                  <a:noFill/>
                </a:ln>
                <a:solidFill>
                  <a:schemeClr val="bg1"/>
                </a:solidFill>
                <a:effectLst/>
                <a:uLnTx/>
                <a:uFillTx/>
                <a:latin typeface="Calibri" panose="020F0502020204030204" pitchFamily="34" charset="0"/>
                <a:ea typeface="+mn-ea"/>
                <a:cs typeface="+mn-cs"/>
              </a:rPr>
              <a:t>Stratified by geographic region (Asia vs non-Asia), </a:t>
            </a:r>
            <a:br>
              <a:rPr kumimoji="0" lang="en-US" altLang="en-US" sz="1600" b="0" i="1" u="none" strike="noStrike" kern="1200" cap="none" spc="0" normalizeH="0" baseline="0" noProof="0" dirty="0">
                <a:ln>
                  <a:noFill/>
                </a:ln>
                <a:solidFill>
                  <a:schemeClr val="bg1"/>
                </a:solidFill>
                <a:effectLst/>
                <a:uLnTx/>
                <a:uFillTx/>
                <a:latin typeface="Calibri" panose="020F0502020204030204" pitchFamily="34" charset="0"/>
                <a:ea typeface="+mn-ea"/>
                <a:cs typeface="+mn-cs"/>
              </a:rPr>
            </a:br>
            <a:r>
              <a:rPr kumimoji="0" lang="en-US" altLang="en-US" sz="1600" b="0" i="1" u="none" strike="noStrike" kern="1200" cap="none" spc="0" normalizeH="0" baseline="0" noProof="0" dirty="0">
                <a:ln>
                  <a:noFill/>
                </a:ln>
                <a:solidFill>
                  <a:schemeClr val="bg1"/>
                </a:solidFill>
                <a:effectLst/>
                <a:uLnTx/>
                <a:uFillTx/>
                <a:latin typeface="Calibri" panose="020F0502020204030204" pitchFamily="34" charset="0"/>
                <a:ea typeface="+mn-ea"/>
                <a:cs typeface="+mn-cs"/>
              </a:rPr>
              <a:t>LN status, PD-L1 status (TAP &lt;1% vs ≥1%)</a:t>
            </a:r>
          </a:p>
        </p:txBody>
      </p:sp>
      <p:cxnSp>
        <p:nvCxnSpPr>
          <p:cNvPr id="12" name="Straight Arrow Connector 11">
            <a:extLst>
              <a:ext uri="{FF2B5EF4-FFF2-40B4-BE49-F238E27FC236}">
                <a16:creationId xmlns:a16="http://schemas.microsoft.com/office/drawing/2014/main" id="{EFADCD90-674B-0241-7338-CCA97423A72C}"/>
              </a:ext>
            </a:extLst>
          </p:cNvPr>
          <p:cNvCxnSpPr>
            <a:cxnSpLocks/>
          </p:cNvCxnSpPr>
          <p:nvPr/>
        </p:nvCxnSpPr>
        <p:spPr bwMode="auto">
          <a:xfrm>
            <a:off x="2804747" y="2536065"/>
            <a:ext cx="0" cy="693675"/>
          </a:xfrm>
          <a:prstGeom prst="straightConnector1">
            <a:avLst/>
          </a:prstGeom>
          <a:noFill/>
          <a:ln w="28575" cap="flat" cmpd="sng" algn="ctr">
            <a:solidFill>
              <a:schemeClr val="bg1"/>
            </a:solidFill>
            <a:prstDash val="sysDot"/>
            <a:round/>
            <a:headEnd type="none" w="med" len="med"/>
            <a:tailEnd type="triangle"/>
          </a:ln>
          <a:effectLst/>
        </p:spPr>
      </p:cxnSp>
      <p:sp>
        <p:nvSpPr>
          <p:cNvPr id="14" name="Line 53">
            <a:extLst>
              <a:ext uri="{FF2B5EF4-FFF2-40B4-BE49-F238E27FC236}">
                <a16:creationId xmlns:a16="http://schemas.microsoft.com/office/drawing/2014/main" id="{CABC20BD-3C0C-1F3A-F340-A8DAB8EA08A1}"/>
              </a:ext>
            </a:extLst>
          </p:cNvPr>
          <p:cNvSpPr>
            <a:spLocks noChangeShapeType="1"/>
          </p:cNvSpPr>
          <p:nvPr/>
        </p:nvSpPr>
        <p:spPr bwMode="auto">
          <a:xfrm>
            <a:off x="2587473" y="4042755"/>
            <a:ext cx="474202" cy="274721"/>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sz="1600" dirty="0">
              <a:solidFill>
                <a:schemeClr val="bg1"/>
              </a:solidFill>
              <a:latin typeface="Calibri" panose="020F0502020204030204" pitchFamily="34" charset="0"/>
            </a:endParaRPr>
          </a:p>
        </p:txBody>
      </p:sp>
      <p:sp>
        <p:nvSpPr>
          <p:cNvPr id="15" name="Line 54">
            <a:extLst>
              <a:ext uri="{FF2B5EF4-FFF2-40B4-BE49-F238E27FC236}">
                <a16:creationId xmlns:a16="http://schemas.microsoft.com/office/drawing/2014/main" id="{4A9FF640-F7C1-51B2-0224-0D96EF0CA908}"/>
              </a:ext>
            </a:extLst>
          </p:cNvPr>
          <p:cNvSpPr>
            <a:spLocks noChangeShapeType="1"/>
          </p:cNvSpPr>
          <p:nvPr/>
        </p:nvSpPr>
        <p:spPr bwMode="auto">
          <a:xfrm flipV="1">
            <a:off x="2587473" y="3480701"/>
            <a:ext cx="444383" cy="274721"/>
          </a:xfrm>
          <a:prstGeom prst="line">
            <a:avLst/>
          </a:prstGeom>
          <a:noFill/>
          <a:ln w="28575">
            <a:solidFill>
              <a:schemeClr val="bg1"/>
            </a:solidFill>
            <a:round/>
            <a:headEnd/>
            <a:tailEnd type="triangle" w="med" len="med"/>
          </a:ln>
          <a:extLst>
            <a:ext uri="{909E8E84-426E-40dd-AFC4-6F175D3DCCD1}">
              <a14:hiddenFill xmlns:a14="http://schemas.microsoft.com/office/drawing/2010/main" xmlns="">
                <a:noFill/>
              </a14:hiddenFill>
            </a:ext>
          </a:extLst>
        </p:spPr>
        <p:txBody>
          <a:bodyPr/>
          <a:lstStyle/>
          <a:p>
            <a:endParaRPr lang="en-US" sz="1600" dirty="0">
              <a:solidFill>
                <a:schemeClr val="bg1"/>
              </a:solidFill>
              <a:latin typeface="Calibri" panose="020F0502020204030204" pitchFamily="34" charset="0"/>
            </a:endParaRPr>
          </a:p>
        </p:txBody>
      </p:sp>
      <p:sp>
        <p:nvSpPr>
          <p:cNvPr id="18" name="Rectangle 49">
            <a:extLst>
              <a:ext uri="{FF2B5EF4-FFF2-40B4-BE49-F238E27FC236}">
                <a16:creationId xmlns:a16="http://schemas.microsoft.com/office/drawing/2014/main" id="{8F109B7D-4BAA-0AB0-09BD-9DCCC67D77BB}"/>
              </a:ext>
            </a:extLst>
          </p:cNvPr>
          <p:cNvSpPr>
            <a:spLocks noChangeArrowheads="1"/>
          </p:cNvSpPr>
          <p:nvPr/>
        </p:nvSpPr>
        <p:spPr bwMode="auto">
          <a:xfrm>
            <a:off x="6606196" y="2819473"/>
            <a:ext cx="2781849" cy="99669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dirty="0">
                <a:solidFill>
                  <a:srgbClr val="FFFFFF"/>
                </a:solidFill>
                <a:latin typeface="Calibri" panose="020F0502020204030204" pitchFamily="34" charset="0"/>
                <a:cs typeface="+mn-cs"/>
              </a:rPr>
              <a:t>Durvalumab</a:t>
            </a:r>
            <a:r>
              <a:rPr lang="en-US" altLang="en-US" sz="1600" b="0" dirty="0">
                <a:solidFill>
                  <a:srgbClr val="FFFFFF"/>
                </a:solidFill>
                <a:latin typeface="Calibri" panose="020F0502020204030204" pitchFamily="34" charset="0"/>
                <a:cs typeface="+mn-cs"/>
              </a:rPr>
              <a:t> 1500 mg Q4W d1</a:t>
            </a:r>
          </a:p>
          <a:p>
            <a:pPr lvl="0" algn="ctr" eaLnBrk="1" fontAlgn="auto" hangingPunct="1">
              <a:lnSpc>
                <a:spcPct val="100000"/>
              </a:lnSpc>
              <a:spcBef>
                <a:spcPct val="0"/>
              </a:spcBef>
              <a:spcAft>
                <a:spcPct val="0"/>
              </a:spcAft>
              <a:buClrTx/>
              <a:buNone/>
              <a:defRPr/>
            </a:pPr>
            <a:r>
              <a:rPr lang="en-US" altLang="en-US" sz="1600" dirty="0">
                <a:solidFill>
                  <a:srgbClr val="FFFFFF"/>
                </a:solidFill>
                <a:latin typeface="Calibri" panose="020F0502020204030204" pitchFamily="34" charset="0"/>
                <a:cs typeface="+mn-cs"/>
              </a:rPr>
              <a:t>FLOT</a:t>
            </a:r>
            <a:r>
              <a:rPr lang="en-US" altLang="en-US" sz="1600" b="0" dirty="0">
                <a:solidFill>
                  <a:srgbClr val="FFFFFF"/>
                </a:solidFill>
                <a:latin typeface="Calibri" panose="020F0502020204030204" pitchFamily="34" charset="0"/>
                <a:cs typeface="+mn-cs"/>
              </a:rPr>
              <a:t> Q2W d 1, 15</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2 cycles</a:t>
            </a:r>
          </a:p>
        </p:txBody>
      </p:sp>
      <p:cxnSp>
        <p:nvCxnSpPr>
          <p:cNvPr id="21" name="Straight Arrow Connector 20">
            <a:extLst>
              <a:ext uri="{FF2B5EF4-FFF2-40B4-BE49-F238E27FC236}">
                <a16:creationId xmlns:a16="http://schemas.microsoft.com/office/drawing/2014/main" id="{86EFD762-92F6-854B-40C8-6CCB97B352A3}"/>
              </a:ext>
            </a:extLst>
          </p:cNvPr>
          <p:cNvCxnSpPr>
            <a:cxnSpLocks/>
          </p:cNvCxnSpPr>
          <p:nvPr/>
        </p:nvCxnSpPr>
        <p:spPr bwMode="auto">
          <a:xfrm>
            <a:off x="6192419" y="3295001"/>
            <a:ext cx="312076" cy="0"/>
          </a:xfrm>
          <a:prstGeom prst="straightConnector1">
            <a:avLst/>
          </a:prstGeom>
          <a:noFill/>
          <a:ln w="28575" cap="flat" cmpd="sng" algn="ctr">
            <a:solidFill>
              <a:schemeClr val="bg1"/>
            </a:solidFill>
            <a:prstDash val="solid"/>
            <a:round/>
            <a:headEnd type="none" w="med" len="med"/>
            <a:tailEnd type="triangle"/>
          </a:ln>
          <a:effectLst/>
        </p:spPr>
      </p:cxnSp>
      <p:sp>
        <p:nvSpPr>
          <p:cNvPr id="24" name="Rectangle 50">
            <a:extLst>
              <a:ext uri="{FF2B5EF4-FFF2-40B4-BE49-F238E27FC236}">
                <a16:creationId xmlns:a16="http://schemas.microsoft.com/office/drawing/2014/main" id="{66B45B2F-7FDA-F022-9621-40151A2D8090}"/>
              </a:ext>
            </a:extLst>
          </p:cNvPr>
          <p:cNvSpPr>
            <a:spLocks noChangeArrowheads="1"/>
          </p:cNvSpPr>
          <p:nvPr/>
        </p:nvSpPr>
        <p:spPr bwMode="auto">
          <a:xfrm>
            <a:off x="6636014" y="4016714"/>
            <a:ext cx="2781849" cy="996696"/>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dirty="0">
                <a:solidFill>
                  <a:srgbClr val="FFFFFF"/>
                </a:solidFill>
                <a:latin typeface="Calibri" panose="020F0502020204030204" pitchFamily="34" charset="0"/>
                <a:cs typeface="+mn-cs"/>
              </a:rPr>
              <a:t>Placebo</a:t>
            </a:r>
            <a:r>
              <a:rPr lang="en-US" altLang="en-US" sz="1600" b="0" dirty="0">
                <a:solidFill>
                  <a:srgbClr val="FFFFFF"/>
                </a:solidFill>
                <a:latin typeface="Calibri" panose="020F0502020204030204" pitchFamily="34" charset="0"/>
                <a:cs typeface="+mn-cs"/>
              </a:rPr>
              <a:t> Q4W d1</a:t>
            </a:r>
          </a:p>
          <a:p>
            <a:pPr lvl="0" algn="ctr" eaLnBrk="1" fontAlgn="auto" hangingPunct="1">
              <a:lnSpc>
                <a:spcPct val="100000"/>
              </a:lnSpc>
              <a:spcBef>
                <a:spcPct val="0"/>
              </a:spcBef>
              <a:spcAft>
                <a:spcPct val="0"/>
              </a:spcAft>
              <a:buClrTx/>
              <a:buNone/>
              <a:defRPr/>
            </a:pPr>
            <a:r>
              <a:rPr lang="en-US" altLang="en-US" sz="1600" dirty="0">
                <a:solidFill>
                  <a:srgbClr val="FFFFFF"/>
                </a:solidFill>
                <a:latin typeface="Calibri" panose="020F0502020204030204" pitchFamily="34" charset="0"/>
                <a:cs typeface="+mn-cs"/>
              </a:rPr>
              <a:t>FLOT</a:t>
            </a:r>
            <a:r>
              <a:rPr lang="en-US" altLang="en-US" sz="1600" b="0" dirty="0">
                <a:solidFill>
                  <a:srgbClr val="FFFFFF"/>
                </a:solidFill>
                <a:latin typeface="Calibri" panose="020F0502020204030204" pitchFamily="34" charset="0"/>
                <a:cs typeface="+mn-cs"/>
              </a:rPr>
              <a:t> Q2W d1, 15</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2 cycles</a:t>
            </a:r>
          </a:p>
        </p:txBody>
      </p:sp>
      <p:cxnSp>
        <p:nvCxnSpPr>
          <p:cNvPr id="13" name="Straight Arrow Connector 12">
            <a:extLst>
              <a:ext uri="{FF2B5EF4-FFF2-40B4-BE49-F238E27FC236}">
                <a16:creationId xmlns:a16="http://schemas.microsoft.com/office/drawing/2014/main" id="{21842EB6-0397-551C-AC05-2DC94E9DB893}"/>
              </a:ext>
            </a:extLst>
          </p:cNvPr>
          <p:cNvCxnSpPr>
            <a:cxnSpLocks/>
          </p:cNvCxnSpPr>
          <p:nvPr/>
        </p:nvCxnSpPr>
        <p:spPr bwMode="auto">
          <a:xfrm>
            <a:off x="6192419" y="4620755"/>
            <a:ext cx="312076" cy="0"/>
          </a:xfrm>
          <a:prstGeom prst="straightConnector1">
            <a:avLst/>
          </a:prstGeom>
          <a:noFill/>
          <a:ln w="28575" cap="flat" cmpd="sng" algn="ctr">
            <a:solidFill>
              <a:schemeClr val="bg1"/>
            </a:solidFill>
            <a:prstDash val="solid"/>
            <a:round/>
            <a:headEnd type="none" w="med" len="med"/>
            <a:tailEnd type="triangle"/>
          </a:ln>
          <a:effectLst/>
        </p:spPr>
      </p:cxnSp>
      <p:sp>
        <p:nvSpPr>
          <p:cNvPr id="3" name="TextBox 2">
            <a:extLst>
              <a:ext uri="{FF2B5EF4-FFF2-40B4-BE49-F238E27FC236}">
                <a16:creationId xmlns:a16="http://schemas.microsoft.com/office/drawing/2014/main" id="{8B4E69B4-C1A6-5E30-E6E4-060AB46EEB9D}"/>
              </a:ext>
            </a:extLst>
          </p:cNvPr>
          <p:cNvSpPr txBox="1"/>
          <p:nvPr/>
        </p:nvSpPr>
        <p:spPr bwMode="auto">
          <a:xfrm>
            <a:off x="4069178" y="2483915"/>
            <a:ext cx="127849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Preoperative</a:t>
            </a:r>
          </a:p>
        </p:txBody>
      </p:sp>
      <p:sp>
        <p:nvSpPr>
          <p:cNvPr id="17" name="TextBox 16">
            <a:extLst>
              <a:ext uri="{FF2B5EF4-FFF2-40B4-BE49-F238E27FC236}">
                <a16:creationId xmlns:a16="http://schemas.microsoft.com/office/drawing/2014/main" id="{84654975-4869-5E70-BB8B-CAE4AD65FD99}"/>
              </a:ext>
            </a:extLst>
          </p:cNvPr>
          <p:cNvSpPr txBox="1"/>
          <p:nvPr/>
        </p:nvSpPr>
        <p:spPr bwMode="auto">
          <a:xfrm>
            <a:off x="7317254" y="2477644"/>
            <a:ext cx="1359731"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none" rtlCol="0">
            <a:spAutoFit/>
          </a:bodyPr>
          <a:lstStyle/>
          <a:p>
            <a:pPr algn="ctr">
              <a:lnSpc>
                <a:spcPct val="100000"/>
              </a:lnSpc>
              <a:spcBef>
                <a:spcPct val="50000"/>
              </a:spcBef>
              <a:spcAft>
                <a:spcPct val="0"/>
              </a:spcAft>
              <a:buClrTx/>
              <a:buFontTx/>
              <a:buNone/>
            </a:pPr>
            <a:r>
              <a:rPr lang="en-US" sz="1600" dirty="0">
                <a:solidFill>
                  <a:schemeClr val="bg1"/>
                </a:solidFill>
                <a:latin typeface="Calibri" panose="020F0502020204030204" pitchFamily="34" charset="0"/>
              </a:rPr>
              <a:t>Postoperative</a:t>
            </a:r>
          </a:p>
        </p:txBody>
      </p:sp>
      <p:sp>
        <p:nvSpPr>
          <p:cNvPr id="20" name="Rectangle 49">
            <a:extLst>
              <a:ext uri="{FF2B5EF4-FFF2-40B4-BE49-F238E27FC236}">
                <a16:creationId xmlns:a16="http://schemas.microsoft.com/office/drawing/2014/main" id="{F25B9FB0-C227-96CD-85D1-E01414815AF7}"/>
              </a:ext>
            </a:extLst>
          </p:cNvPr>
          <p:cNvSpPr>
            <a:spLocks noChangeArrowheads="1"/>
          </p:cNvSpPr>
          <p:nvPr/>
        </p:nvSpPr>
        <p:spPr bwMode="auto">
          <a:xfrm>
            <a:off x="9936539" y="2819473"/>
            <a:ext cx="1788513" cy="996696"/>
          </a:xfrm>
          <a:prstGeom prst="rect">
            <a:avLst/>
          </a:prstGeom>
          <a:solidFill>
            <a:schemeClr val="accent1"/>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dirty="0">
                <a:solidFill>
                  <a:srgbClr val="FFFFFF"/>
                </a:solidFill>
                <a:latin typeface="Calibri" panose="020F0502020204030204" pitchFamily="34" charset="0"/>
                <a:cs typeface="+mn-cs"/>
              </a:rPr>
              <a:t>Durvalumab</a:t>
            </a:r>
            <a:r>
              <a:rPr lang="en-US" altLang="en-US" sz="1600" b="0" dirty="0">
                <a:solidFill>
                  <a:srgbClr val="FFFFFF"/>
                </a:solidFill>
                <a:latin typeface="Calibri" panose="020F0502020204030204" pitchFamily="34" charset="0"/>
                <a:cs typeface="+mn-cs"/>
              </a:rPr>
              <a:t> </a:t>
            </a:r>
            <a:br>
              <a:rPr lang="en-US" altLang="en-US" sz="1600" b="0" dirty="0">
                <a:solidFill>
                  <a:srgbClr val="FFFFFF"/>
                </a:solidFill>
                <a:latin typeface="Calibri" panose="020F0502020204030204" pitchFamily="34" charset="0"/>
                <a:cs typeface="+mn-cs"/>
              </a:rPr>
            </a:br>
            <a:r>
              <a:rPr lang="en-US" altLang="en-US" sz="1600" b="0" dirty="0">
                <a:solidFill>
                  <a:srgbClr val="FFFFFF"/>
                </a:solidFill>
                <a:latin typeface="Calibri" panose="020F0502020204030204" pitchFamily="34" charset="0"/>
                <a:cs typeface="+mn-cs"/>
              </a:rPr>
              <a:t>1500 mg Q4W d1</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10 cycles</a:t>
            </a:r>
          </a:p>
        </p:txBody>
      </p:sp>
      <p:sp>
        <p:nvSpPr>
          <p:cNvPr id="22" name="Rectangle 50">
            <a:extLst>
              <a:ext uri="{FF2B5EF4-FFF2-40B4-BE49-F238E27FC236}">
                <a16:creationId xmlns:a16="http://schemas.microsoft.com/office/drawing/2014/main" id="{65944E79-F770-D8FF-906B-299A41245026}"/>
              </a:ext>
            </a:extLst>
          </p:cNvPr>
          <p:cNvSpPr>
            <a:spLocks noChangeArrowheads="1"/>
          </p:cNvSpPr>
          <p:nvPr/>
        </p:nvSpPr>
        <p:spPr bwMode="auto">
          <a:xfrm>
            <a:off x="9936539" y="4016714"/>
            <a:ext cx="1788513" cy="996696"/>
          </a:xfrm>
          <a:prstGeom prst="rect">
            <a:avLst/>
          </a:prstGeom>
          <a:solidFill>
            <a:schemeClr val="accent3"/>
          </a:solidFill>
          <a:ln>
            <a:noFill/>
          </a:ln>
        </p:spPr>
        <p:txBody>
          <a:bodyPr wrap="none" anchor="ctr" anchorCtr="1"/>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lvl="0" algn="ctr" eaLnBrk="1" fontAlgn="auto" hangingPunct="1">
              <a:lnSpc>
                <a:spcPct val="100000"/>
              </a:lnSpc>
              <a:spcBef>
                <a:spcPct val="0"/>
              </a:spcBef>
              <a:spcAft>
                <a:spcPct val="0"/>
              </a:spcAft>
              <a:buClrTx/>
              <a:buNone/>
              <a:defRPr/>
            </a:pPr>
            <a:r>
              <a:rPr lang="en-US" altLang="en-US" sz="1600" dirty="0">
                <a:solidFill>
                  <a:srgbClr val="FFFFFF"/>
                </a:solidFill>
                <a:latin typeface="Calibri" panose="020F0502020204030204" pitchFamily="34" charset="0"/>
                <a:cs typeface="+mn-cs"/>
              </a:rPr>
              <a:t>Placebo</a:t>
            </a:r>
            <a:r>
              <a:rPr lang="en-US" altLang="en-US" sz="1600" b="0" dirty="0">
                <a:solidFill>
                  <a:srgbClr val="FFFFFF"/>
                </a:solidFill>
                <a:latin typeface="Calibri" panose="020F0502020204030204" pitchFamily="34" charset="0"/>
                <a:cs typeface="+mn-cs"/>
              </a:rPr>
              <a:t> </a:t>
            </a:r>
            <a:br>
              <a:rPr lang="en-US" altLang="en-US" sz="1600" b="0" dirty="0">
                <a:solidFill>
                  <a:srgbClr val="FFFFFF"/>
                </a:solidFill>
                <a:latin typeface="Calibri" panose="020F0502020204030204" pitchFamily="34" charset="0"/>
                <a:cs typeface="+mn-cs"/>
              </a:rPr>
            </a:br>
            <a:r>
              <a:rPr lang="en-US" altLang="en-US" sz="1600" b="0" dirty="0">
                <a:solidFill>
                  <a:srgbClr val="FFFFFF"/>
                </a:solidFill>
                <a:latin typeface="Calibri" panose="020F0502020204030204" pitchFamily="34" charset="0"/>
                <a:cs typeface="+mn-cs"/>
              </a:rPr>
              <a:t>Q4W d1</a:t>
            </a:r>
          </a:p>
          <a:p>
            <a:pPr lvl="0" algn="ctr" eaLnBrk="1" fontAlgn="auto" hangingPunct="1">
              <a:lnSpc>
                <a:spcPct val="100000"/>
              </a:lnSpc>
              <a:spcBef>
                <a:spcPct val="0"/>
              </a:spcBef>
              <a:spcAft>
                <a:spcPct val="0"/>
              </a:spcAft>
              <a:buClrTx/>
              <a:buNone/>
              <a:defRPr/>
            </a:pPr>
            <a:r>
              <a:rPr lang="en-US" altLang="en-US" sz="1600" b="0" dirty="0">
                <a:solidFill>
                  <a:srgbClr val="FFFFFF"/>
                </a:solidFill>
                <a:latin typeface="Calibri" panose="020F0502020204030204" pitchFamily="34" charset="0"/>
                <a:cs typeface="+mn-cs"/>
              </a:rPr>
              <a:t>10 cycles</a:t>
            </a:r>
          </a:p>
        </p:txBody>
      </p:sp>
      <p:cxnSp>
        <p:nvCxnSpPr>
          <p:cNvPr id="27" name="Straight Arrow Connector 26">
            <a:extLst>
              <a:ext uri="{FF2B5EF4-FFF2-40B4-BE49-F238E27FC236}">
                <a16:creationId xmlns:a16="http://schemas.microsoft.com/office/drawing/2014/main" id="{6FA3DAD4-E48B-668A-1DB5-B8700E71FEBC}"/>
              </a:ext>
            </a:extLst>
          </p:cNvPr>
          <p:cNvCxnSpPr>
            <a:cxnSpLocks/>
          </p:cNvCxnSpPr>
          <p:nvPr/>
        </p:nvCxnSpPr>
        <p:spPr bwMode="auto">
          <a:xfrm>
            <a:off x="9531079" y="3307620"/>
            <a:ext cx="312076" cy="0"/>
          </a:xfrm>
          <a:prstGeom prst="straightConnector1">
            <a:avLst/>
          </a:prstGeom>
          <a:noFill/>
          <a:ln w="28575" cap="flat" cmpd="sng" algn="ctr">
            <a:solidFill>
              <a:schemeClr val="bg1"/>
            </a:solidFill>
            <a:prstDash val="solid"/>
            <a:round/>
            <a:headEnd type="none" w="med" len="med"/>
            <a:tailEnd type="triangle"/>
          </a:ln>
          <a:effectLst/>
        </p:spPr>
      </p:cxnSp>
      <p:cxnSp>
        <p:nvCxnSpPr>
          <p:cNvPr id="28" name="Straight Arrow Connector 27">
            <a:extLst>
              <a:ext uri="{FF2B5EF4-FFF2-40B4-BE49-F238E27FC236}">
                <a16:creationId xmlns:a16="http://schemas.microsoft.com/office/drawing/2014/main" id="{62BAC2D7-3740-40B8-D60E-8A5FC8959E15}"/>
              </a:ext>
            </a:extLst>
          </p:cNvPr>
          <p:cNvCxnSpPr>
            <a:cxnSpLocks/>
          </p:cNvCxnSpPr>
          <p:nvPr/>
        </p:nvCxnSpPr>
        <p:spPr bwMode="auto">
          <a:xfrm>
            <a:off x="9531079" y="4633374"/>
            <a:ext cx="312076" cy="0"/>
          </a:xfrm>
          <a:prstGeom prst="straightConnector1">
            <a:avLst/>
          </a:prstGeom>
          <a:noFill/>
          <a:ln w="28575" cap="flat" cmpd="sng" algn="ctr">
            <a:solidFill>
              <a:schemeClr val="bg1"/>
            </a:solidFill>
            <a:prstDash val="solid"/>
            <a:round/>
            <a:headEnd type="none" w="med" len="med"/>
            <a:tailEnd type="triangle"/>
          </a:ln>
          <a:effectLst/>
        </p:spPr>
      </p:cxnSp>
    </p:spTree>
    <p:extLst>
      <p:ext uri="{BB962C8B-B14F-4D97-AF65-F5344CB8AC3E}">
        <p14:creationId xmlns:p14="http://schemas.microsoft.com/office/powerpoint/2010/main" val="732046637"/>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MATTERHORN: Baseline Characteristics</a:t>
            </a:r>
          </a:p>
        </p:txBody>
      </p:sp>
      <p:sp>
        <p:nvSpPr>
          <p:cNvPr id="5" name="Text Box 11">
            <a:extLst>
              <a:ext uri="{FF2B5EF4-FFF2-40B4-BE49-F238E27FC236}">
                <a16:creationId xmlns:a16="http://schemas.microsoft.com/office/drawing/2014/main" id="{9921FB31-149B-F270-F8F5-B90F7D2A1E88}"/>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Al-Batran. ESMO 2023. Abstr LBA73.</a:t>
            </a:r>
          </a:p>
        </p:txBody>
      </p:sp>
      <p:graphicFrame>
        <p:nvGraphicFramePr>
          <p:cNvPr id="6" name="Group 3">
            <a:extLst>
              <a:ext uri="{FF2B5EF4-FFF2-40B4-BE49-F238E27FC236}">
                <a16:creationId xmlns:a16="http://schemas.microsoft.com/office/drawing/2014/main" id="{DE52BD33-93B8-16C0-BE2E-600002BA16BC}"/>
              </a:ext>
            </a:extLst>
          </p:cNvPr>
          <p:cNvGraphicFramePr>
            <a:graphicFrameLocks/>
          </p:cNvGraphicFramePr>
          <p:nvPr>
            <p:extLst>
              <p:ext uri="{D42A27DB-BD31-4B8C-83A1-F6EECF244321}">
                <p14:modId xmlns:p14="http://schemas.microsoft.com/office/powerpoint/2010/main" val="2544373783"/>
              </p:ext>
            </p:extLst>
          </p:nvPr>
        </p:nvGraphicFramePr>
        <p:xfrm>
          <a:off x="874628" y="1109710"/>
          <a:ext cx="10342704" cy="5181760"/>
        </p:xfrm>
        <a:graphic>
          <a:graphicData uri="http://schemas.openxmlformats.org/drawingml/2006/table">
            <a:tbl>
              <a:tblPr/>
              <a:tblGrid>
                <a:gridCol w="2585676">
                  <a:extLst>
                    <a:ext uri="{9D8B030D-6E8A-4147-A177-3AD203B41FA5}">
                      <a16:colId xmlns:a16="http://schemas.microsoft.com/office/drawing/2014/main" val="20000"/>
                    </a:ext>
                  </a:extLst>
                </a:gridCol>
                <a:gridCol w="2585676">
                  <a:extLst>
                    <a:ext uri="{9D8B030D-6E8A-4147-A177-3AD203B41FA5}">
                      <a16:colId xmlns:a16="http://schemas.microsoft.com/office/drawing/2014/main" val="3078507657"/>
                    </a:ext>
                  </a:extLst>
                </a:gridCol>
                <a:gridCol w="2585676">
                  <a:extLst>
                    <a:ext uri="{9D8B030D-6E8A-4147-A177-3AD203B41FA5}">
                      <a16:colId xmlns:a16="http://schemas.microsoft.com/office/drawing/2014/main" val="20001"/>
                    </a:ext>
                  </a:extLst>
                </a:gridCol>
                <a:gridCol w="2585676">
                  <a:extLst>
                    <a:ext uri="{9D8B030D-6E8A-4147-A177-3AD203B41FA5}">
                      <a16:colId xmlns:a16="http://schemas.microsoft.com/office/drawing/2014/main" val="20002"/>
                    </a:ext>
                  </a:extLst>
                </a:gridCol>
              </a:tblGrid>
              <a:tr h="235534">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Durvalumab + FLOT (n = 474)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FLOT (n = 474)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2355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Median age, yr (range)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62 (26-84)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63 (28-83)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2355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Male,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326 (69)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356 (75)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3"/>
                  </a:ext>
                </a:extLst>
              </a:tr>
              <a:tr h="2355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Enrollment in Asia,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2355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ECOG PS 0,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337 (71)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366 (77)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627746408"/>
                  </a:ext>
                </a:extLst>
              </a:tr>
              <a:tr h="40039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tumor location,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Gastric</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GEJ</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324 (68)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150 (32)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316 (67)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158 (33)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49784995"/>
                  </a:ext>
                </a:extLst>
              </a:tr>
              <a:tr h="89499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Primary tumor stage,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T0-T1a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T1b-T2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T4a</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T4b</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 (9)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307 (65)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101 (21)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321 (68)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103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14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33110469"/>
                  </a:ext>
                </a:extLst>
              </a:tr>
              <a:tr h="235534">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LN positive,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329 (69)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330 (70)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197454411"/>
                  </a:ext>
                </a:extLst>
              </a:tr>
              <a:tr h="730129">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PD-L1 expression by TAP,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&lt;5%</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426 (90)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236 (50)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238 (50)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427 (90)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230 (49)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244 (52)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283341564"/>
                  </a:ext>
                </a:extLst>
              </a:tr>
              <a:tr h="565264">
                <a:tc>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Histology type,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Intestinal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Diffuse</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Unspecified other</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174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104 (22)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196 (41)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168 (35)</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85 (18)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221 (47)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539022938"/>
                  </a:ext>
                </a:extLst>
              </a:tr>
            </a:tbl>
          </a:graphicData>
        </a:graphic>
      </p:graphicFrame>
    </p:spTree>
    <p:extLst>
      <p:ext uri="{BB962C8B-B14F-4D97-AF65-F5344CB8AC3E}">
        <p14:creationId xmlns:p14="http://schemas.microsoft.com/office/powerpoint/2010/main" val="530099669"/>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MATTERHORN: Efficacy</a:t>
            </a:r>
          </a:p>
        </p:txBody>
      </p:sp>
      <p:sp>
        <p:nvSpPr>
          <p:cNvPr id="9" name="Content Placeholder 8">
            <a:extLst>
              <a:ext uri="{FF2B5EF4-FFF2-40B4-BE49-F238E27FC236}">
                <a16:creationId xmlns:a16="http://schemas.microsoft.com/office/drawing/2014/main" id="{1FE0E028-3E9B-7380-5D98-6D93F50EB720}"/>
              </a:ext>
            </a:extLst>
          </p:cNvPr>
          <p:cNvSpPr>
            <a:spLocks noGrp="1"/>
          </p:cNvSpPr>
          <p:nvPr>
            <p:ph idx="1"/>
          </p:nvPr>
        </p:nvSpPr>
        <p:spPr>
          <a:xfrm>
            <a:off x="604675" y="5060419"/>
            <a:ext cx="10877529" cy="1103313"/>
          </a:xfrm>
        </p:spPr>
        <p:txBody>
          <a:bodyPr/>
          <a:lstStyle/>
          <a:p>
            <a:r>
              <a:rPr lang="en-US" sz="2400" dirty="0"/>
              <a:t>Pathologic response rate was similar in all subgroups, with exception of </a:t>
            </a:r>
            <a:br>
              <a:rPr lang="en-US" sz="2400" dirty="0"/>
            </a:br>
            <a:r>
              <a:rPr lang="en-US" sz="2400" dirty="0"/>
              <a:t>German vs non-German patients (30% vs 13%)</a:t>
            </a:r>
          </a:p>
        </p:txBody>
      </p:sp>
      <p:sp>
        <p:nvSpPr>
          <p:cNvPr id="5" name="Text Box 11">
            <a:extLst>
              <a:ext uri="{FF2B5EF4-FFF2-40B4-BE49-F238E27FC236}">
                <a16:creationId xmlns:a16="http://schemas.microsoft.com/office/drawing/2014/main" id="{67A57FB8-0269-15B1-7936-3095C80FE5F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Al-Batran. ESMO 2023. Abstr LBA73.</a:t>
            </a:r>
          </a:p>
        </p:txBody>
      </p:sp>
      <p:graphicFrame>
        <p:nvGraphicFramePr>
          <p:cNvPr id="6" name="Group 3">
            <a:extLst>
              <a:ext uri="{FF2B5EF4-FFF2-40B4-BE49-F238E27FC236}">
                <a16:creationId xmlns:a16="http://schemas.microsoft.com/office/drawing/2014/main" id="{8A2B095D-3B33-302C-34B9-6DA24C3B32C2}"/>
              </a:ext>
            </a:extLst>
          </p:cNvPr>
          <p:cNvGraphicFramePr>
            <a:graphicFrameLocks/>
          </p:cNvGraphicFramePr>
          <p:nvPr>
            <p:extLst>
              <p:ext uri="{D42A27DB-BD31-4B8C-83A1-F6EECF244321}">
                <p14:modId xmlns:p14="http://schemas.microsoft.com/office/powerpoint/2010/main" val="3417708324"/>
              </p:ext>
            </p:extLst>
          </p:nvPr>
        </p:nvGraphicFramePr>
        <p:xfrm>
          <a:off x="723900" y="1619377"/>
          <a:ext cx="10753220" cy="2834704"/>
        </p:xfrm>
        <a:graphic>
          <a:graphicData uri="http://schemas.openxmlformats.org/drawingml/2006/table">
            <a:tbl>
              <a:tblPr/>
              <a:tblGrid>
                <a:gridCol w="3087961">
                  <a:extLst>
                    <a:ext uri="{9D8B030D-6E8A-4147-A177-3AD203B41FA5}">
                      <a16:colId xmlns:a16="http://schemas.microsoft.com/office/drawing/2014/main" val="20000"/>
                    </a:ext>
                  </a:extLst>
                </a:gridCol>
                <a:gridCol w="1603207">
                  <a:extLst>
                    <a:ext uri="{9D8B030D-6E8A-4147-A177-3AD203B41FA5}">
                      <a16:colId xmlns:a16="http://schemas.microsoft.com/office/drawing/2014/main" val="20001"/>
                    </a:ext>
                  </a:extLst>
                </a:gridCol>
                <a:gridCol w="1589504">
                  <a:extLst>
                    <a:ext uri="{9D8B030D-6E8A-4147-A177-3AD203B41FA5}">
                      <a16:colId xmlns:a16="http://schemas.microsoft.com/office/drawing/2014/main" val="1789664698"/>
                    </a:ext>
                  </a:extLst>
                </a:gridCol>
                <a:gridCol w="1904664">
                  <a:extLst>
                    <a:ext uri="{9D8B030D-6E8A-4147-A177-3AD203B41FA5}">
                      <a16:colId xmlns:a16="http://schemas.microsoft.com/office/drawing/2014/main" val="1085491281"/>
                    </a:ext>
                  </a:extLst>
                </a:gridCol>
                <a:gridCol w="1507288">
                  <a:extLst>
                    <a:ext uri="{9D8B030D-6E8A-4147-A177-3AD203B41FA5}">
                      <a16:colId xmlns:a16="http://schemas.microsoft.com/office/drawing/2014/main" val="2785286885"/>
                    </a:ext>
                  </a:extLst>
                </a:gridCol>
                <a:gridCol w="1060596">
                  <a:extLst>
                    <a:ext uri="{9D8B030D-6E8A-4147-A177-3AD203B41FA5}">
                      <a16:colId xmlns:a16="http://schemas.microsoft.com/office/drawing/2014/main" val="3742435024"/>
                    </a:ext>
                  </a:extLst>
                </a:gridCol>
              </a:tblGrid>
              <a:tr h="3618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800" b="1" i="0" u="none" strike="noStrike" cap="none" normalizeH="0" baseline="0" dirty="0">
                          <a:ln>
                            <a:noFill/>
                          </a:ln>
                          <a:solidFill>
                            <a:schemeClr val="tx1"/>
                          </a:solidFill>
                          <a:effectLst/>
                          <a:latin typeface="Calibri" panose="020F0502020204030204" pitchFamily="34" charset="0"/>
                        </a:rPr>
                        <a:t>Outcome,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Durvalumab + FLOT (n = 474)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Placebo + FLOT (n = 474)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Absolute Difference Between Arms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OR </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0" u="none" strike="noStrike" cap="none" normalizeH="0" baseline="0" dirty="0">
                          <a:ln>
                            <a:noFill/>
                          </a:ln>
                          <a:solidFill>
                            <a:schemeClr val="tx1"/>
                          </a:solidFill>
                          <a:effectLst/>
                          <a:latin typeface="Calibri" panose="020F0502020204030204" pitchFamily="34" charset="0"/>
                        </a:rPr>
                        <a:t>(95%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1" i="1" u="none" strike="noStrike" cap="none" normalizeH="0" baseline="0" dirty="0">
                          <a:ln>
                            <a:noFill/>
                          </a:ln>
                          <a:solidFill>
                            <a:schemeClr val="tx1"/>
                          </a:solidFill>
                          <a:effectLst/>
                          <a:latin typeface="Calibri" panose="020F0502020204030204" pitchFamily="34" charset="0"/>
                        </a:rPr>
                        <a:t>P </a:t>
                      </a:r>
                      <a:r>
                        <a:rPr kumimoji="0" lang="en-US" sz="1800" b="1" i="0" u="none" strike="noStrike" cap="none" normalizeH="0" baseline="0" dirty="0">
                          <a:ln>
                            <a:noFill/>
                          </a:ln>
                          <a:solidFill>
                            <a:schemeClr val="tx1"/>
                          </a:solidFill>
                          <a:effectLst/>
                          <a:latin typeface="Calibri" panose="020F0502020204030204" pitchFamily="34" charset="0"/>
                        </a:rPr>
                        <a:t>Value</a:t>
                      </a:r>
                      <a:endParaRPr kumimoji="0" lang="en-US" sz="1800" b="1" i="1"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104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pCR rate by central review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(2.03-4.67)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2"/>
                  </a:ext>
                </a:extLst>
              </a:tr>
              <a:tr h="3618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pCR rate by investigator assessment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3.03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(2.05-4.48)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4"/>
                  </a:ext>
                </a:extLst>
              </a:tr>
              <a:tr h="556662">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Combined pCR and near-pCR* by central review</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2.19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(1.58-3.04)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800" b="0" i="0" u="none" strike="noStrike" cap="none" normalizeH="0" baseline="0" dirty="0">
                          <a:ln>
                            <a:noFill/>
                          </a:ln>
                          <a:solidFill>
                            <a:schemeClr val="bg2">
                              <a:lumMod val="10000"/>
                            </a:schemeClr>
                          </a:solidFill>
                          <a:effectLst/>
                          <a:latin typeface="Calibri" panose="020F0502020204030204" pitchFamily="34" charset="0"/>
                        </a:rPr>
                        <a:t>&lt;.00001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49784995"/>
                  </a:ext>
                </a:extLst>
              </a:tr>
            </a:tbl>
          </a:graphicData>
        </a:graphic>
      </p:graphicFrame>
      <p:sp>
        <p:nvSpPr>
          <p:cNvPr id="3" name="TextBox 2">
            <a:extLst>
              <a:ext uri="{FF2B5EF4-FFF2-40B4-BE49-F238E27FC236}">
                <a16:creationId xmlns:a16="http://schemas.microsoft.com/office/drawing/2014/main" id="{89229343-E58F-9AE9-05ED-96CA9347584D}"/>
              </a:ext>
            </a:extLst>
          </p:cNvPr>
          <p:cNvSpPr txBox="1"/>
          <p:nvPr/>
        </p:nvSpPr>
        <p:spPr bwMode="auto">
          <a:xfrm>
            <a:off x="714880" y="4454081"/>
            <a:ext cx="10066467" cy="30777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wrap="square" rtlCol="0">
            <a:spAutoFit/>
          </a:bodyPr>
          <a:lstStyle/>
          <a:p>
            <a:pPr algn="l">
              <a:lnSpc>
                <a:spcPct val="100000"/>
              </a:lnSpc>
              <a:spcBef>
                <a:spcPct val="50000"/>
              </a:spcBef>
              <a:spcAft>
                <a:spcPct val="0"/>
              </a:spcAft>
              <a:buClrTx/>
              <a:buFontTx/>
              <a:buNone/>
            </a:pPr>
            <a:r>
              <a:rPr lang="en-US" sz="1400" b="0" dirty="0">
                <a:solidFill>
                  <a:schemeClr val="bg1"/>
                </a:solidFill>
                <a:latin typeface="Calibri" panose="020F0502020204030204" pitchFamily="34" charset="0"/>
              </a:rPr>
              <a:t>*Near-pCR: single or rare small groups of cancer cells at time of resection per modified Ryan criteria.</a:t>
            </a:r>
          </a:p>
        </p:txBody>
      </p:sp>
    </p:spTree>
    <p:extLst>
      <p:ext uri="{BB962C8B-B14F-4D97-AF65-F5344CB8AC3E}">
        <p14:creationId xmlns:p14="http://schemas.microsoft.com/office/powerpoint/2010/main" val="2854513681"/>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MATTERHORN: Surgical Outcomes</a:t>
            </a:r>
          </a:p>
        </p:txBody>
      </p:sp>
      <p:sp>
        <p:nvSpPr>
          <p:cNvPr id="5" name="Text Box 11">
            <a:extLst>
              <a:ext uri="{FF2B5EF4-FFF2-40B4-BE49-F238E27FC236}">
                <a16:creationId xmlns:a16="http://schemas.microsoft.com/office/drawing/2014/main" id="{67A57FB8-0269-15B1-7936-3095C80FE5F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Al-Batran. ESMO 2023. Abstr LBA73.</a:t>
            </a:r>
          </a:p>
        </p:txBody>
      </p:sp>
      <p:graphicFrame>
        <p:nvGraphicFramePr>
          <p:cNvPr id="7" name="Group 3">
            <a:extLst>
              <a:ext uri="{FF2B5EF4-FFF2-40B4-BE49-F238E27FC236}">
                <a16:creationId xmlns:a16="http://schemas.microsoft.com/office/drawing/2014/main" id="{2BC4B77F-EDAC-4CA6-0285-75482C65244D}"/>
              </a:ext>
            </a:extLst>
          </p:cNvPr>
          <p:cNvGraphicFramePr>
            <a:graphicFrameLocks/>
          </p:cNvGraphicFramePr>
          <p:nvPr>
            <p:extLst>
              <p:ext uri="{D42A27DB-BD31-4B8C-83A1-F6EECF244321}">
                <p14:modId xmlns:p14="http://schemas.microsoft.com/office/powerpoint/2010/main" val="1807255349"/>
              </p:ext>
            </p:extLst>
          </p:nvPr>
        </p:nvGraphicFramePr>
        <p:xfrm>
          <a:off x="723900" y="1443774"/>
          <a:ext cx="10758306" cy="4815936"/>
        </p:xfrm>
        <a:graphic>
          <a:graphicData uri="http://schemas.openxmlformats.org/drawingml/2006/table">
            <a:tbl>
              <a:tblPr/>
              <a:tblGrid>
                <a:gridCol w="1919292">
                  <a:extLst>
                    <a:ext uri="{9D8B030D-6E8A-4147-A177-3AD203B41FA5}">
                      <a16:colId xmlns:a16="http://schemas.microsoft.com/office/drawing/2014/main" val="20000"/>
                    </a:ext>
                  </a:extLst>
                </a:gridCol>
                <a:gridCol w="2470722">
                  <a:extLst>
                    <a:ext uri="{9D8B030D-6E8A-4147-A177-3AD203B41FA5}">
                      <a16:colId xmlns:a16="http://schemas.microsoft.com/office/drawing/2014/main" val="1775165160"/>
                    </a:ext>
                  </a:extLst>
                </a:gridCol>
                <a:gridCol w="2466061">
                  <a:extLst>
                    <a:ext uri="{9D8B030D-6E8A-4147-A177-3AD203B41FA5}">
                      <a16:colId xmlns:a16="http://schemas.microsoft.com/office/drawing/2014/main" val="20001"/>
                    </a:ext>
                  </a:extLst>
                </a:gridCol>
                <a:gridCol w="2466061">
                  <a:extLst>
                    <a:ext uri="{9D8B030D-6E8A-4147-A177-3AD203B41FA5}">
                      <a16:colId xmlns:a16="http://schemas.microsoft.com/office/drawing/2014/main" val="623645488"/>
                    </a:ext>
                  </a:extLst>
                </a:gridCol>
                <a:gridCol w="1436170">
                  <a:extLst>
                    <a:ext uri="{9D8B030D-6E8A-4147-A177-3AD203B41FA5}">
                      <a16:colId xmlns:a16="http://schemas.microsoft.com/office/drawing/2014/main" val="224403044"/>
                    </a:ext>
                  </a:extLst>
                </a:gridCol>
              </a:tblGrid>
              <a:tr h="275995">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Outcome,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GB" sz="1400" b="1" i="0" u="none" strike="noStrike" cap="none" normalizeH="0" baseline="0" dirty="0">
                        <a:ln>
                          <a:noFill/>
                        </a:ln>
                        <a:solidFill>
                          <a:schemeClr val="tx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Durvalumab + FLOT (n = 474)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FLOT (n = 474)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OR (95% CI)</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855553">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Surgery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Attempted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Completed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Attempted, not completed</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Performed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430 (91)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411 (87)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411 (87)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422 (89)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399 (84)</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23 (5)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399 (84)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1.23 (0.85-1.76)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48489948"/>
                  </a:ext>
                </a:extLst>
              </a:tr>
              <a:tr h="275995">
                <a:tc gridSpan="2">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R0 in attempted surgery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hMerge="1">
                  <a:txBody>
                    <a:bodyPr/>
                    <a:lstStyle/>
                    <a:p>
                      <a:pPr marL="11271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369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362 (86)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1.00 (0.68-1.48)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83746442"/>
                  </a:ext>
                </a:extLst>
              </a:tr>
              <a:tr h="855553">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Surgery type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Distal gastrectomy </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Subtotal gastrectomy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Total gastrectomy</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Gastroesophagectomy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39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80 (17)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169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128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38 (8)</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73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165 (35)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127 (27)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095468856"/>
                  </a:ext>
                </a:extLst>
              </a:tr>
              <a:tr h="662367">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Lymphadenectomy type</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49 (10)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357 (75)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 (7)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359 (76)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95175287"/>
                  </a:ext>
                </a:extLst>
              </a:tr>
              <a:tr h="1435111">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Pathologic staging in attempted surgery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N0</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 T1</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T2</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T3</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T4</a:t>
                      </a:r>
                    </a:p>
                    <a:p>
                      <a:pPr marL="284163" marR="0" lvl="0" indent="-171450" algn="l" defTabSz="914400" rtl="0" eaLnBrk="1" fontAlgn="base" latinLnBrk="0" hangingPunct="1">
                        <a:lnSpc>
                          <a:spcPct val="100000"/>
                        </a:lnSpc>
                        <a:spcBef>
                          <a:spcPct val="0"/>
                        </a:spcBef>
                        <a:spcAft>
                          <a:spcPct val="0"/>
                        </a:spcAft>
                        <a:buClr>
                          <a:srgbClr val="000000"/>
                        </a:buClr>
                        <a:buSzTx/>
                        <a:buFont typeface="Wingdings" pitchFamily="2" charset="2"/>
                        <a:buChar char="§"/>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223 (52)</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153 (36)</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54 (13)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131 (30)</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48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154 (37)</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98 (23)</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 (11)</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165 (39)</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65 (15)</a:t>
                      </a:r>
                    </a:p>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46209758"/>
                  </a:ext>
                </a:extLst>
              </a:tr>
            </a:tbl>
          </a:graphicData>
        </a:graphic>
      </p:graphicFrame>
    </p:spTree>
    <p:extLst>
      <p:ext uri="{BB962C8B-B14F-4D97-AF65-F5344CB8AC3E}">
        <p14:creationId xmlns:p14="http://schemas.microsoft.com/office/powerpoint/2010/main" val="330378966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MATTERHORN: Safety</a:t>
            </a:r>
          </a:p>
        </p:txBody>
      </p:sp>
      <p:sp>
        <p:nvSpPr>
          <p:cNvPr id="8" name="Content Placeholder 7">
            <a:extLst>
              <a:ext uri="{FF2B5EF4-FFF2-40B4-BE49-F238E27FC236}">
                <a16:creationId xmlns:a16="http://schemas.microsoft.com/office/drawing/2014/main" id="{E8F33416-08BF-2F97-03D7-0A0B9CDA5F57}"/>
              </a:ext>
            </a:extLst>
          </p:cNvPr>
          <p:cNvSpPr>
            <a:spLocks noGrp="1"/>
          </p:cNvSpPr>
          <p:nvPr>
            <p:ph sz="half" idx="1"/>
          </p:nvPr>
        </p:nvSpPr>
        <p:spPr>
          <a:xfrm>
            <a:off x="609759" y="4972278"/>
            <a:ext cx="5309278" cy="1033006"/>
          </a:xfrm>
        </p:spPr>
        <p:txBody>
          <a:bodyPr/>
          <a:lstStyle/>
          <a:p>
            <a:r>
              <a:rPr lang="en-US" sz="2000" dirty="0"/>
              <a:t>63% of patients in each arm received </a:t>
            </a:r>
            <a:br>
              <a:rPr lang="en-US" sz="2000" dirty="0"/>
            </a:br>
            <a:r>
              <a:rPr lang="en-US" sz="2000" dirty="0"/>
              <a:t>4 postoperative doses of FLOT</a:t>
            </a:r>
          </a:p>
        </p:txBody>
      </p:sp>
      <p:sp>
        <p:nvSpPr>
          <p:cNvPr id="5" name="Text Box 11">
            <a:extLst>
              <a:ext uri="{FF2B5EF4-FFF2-40B4-BE49-F238E27FC236}">
                <a16:creationId xmlns:a16="http://schemas.microsoft.com/office/drawing/2014/main" id="{67A57FB8-0269-15B1-7936-3095C80FE5F4}"/>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Al-Batran. ESMO 2023. Abstr LBA73.</a:t>
            </a:r>
          </a:p>
        </p:txBody>
      </p:sp>
      <p:graphicFrame>
        <p:nvGraphicFramePr>
          <p:cNvPr id="6" name="Group 3">
            <a:extLst>
              <a:ext uri="{FF2B5EF4-FFF2-40B4-BE49-F238E27FC236}">
                <a16:creationId xmlns:a16="http://schemas.microsoft.com/office/drawing/2014/main" id="{8A2B095D-3B33-302C-34B9-6DA24C3B32C2}"/>
              </a:ext>
            </a:extLst>
          </p:cNvPr>
          <p:cNvGraphicFramePr>
            <a:graphicFrameLocks/>
          </p:cNvGraphicFramePr>
          <p:nvPr>
            <p:extLst>
              <p:ext uri="{D42A27DB-BD31-4B8C-83A1-F6EECF244321}">
                <p14:modId xmlns:p14="http://schemas.microsoft.com/office/powerpoint/2010/main" val="1971603333"/>
              </p:ext>
            </p:extLst>
          </p:nvPr>
        </p:nvGraphicFramePr>
        <p:xfrm>
          <a:off x="626666" y="1603375"/>
          <a:ext cx="5392280" cy="3106968"/>
        </p:xfrm>
        <a:graphic>
          <a:graphicData uri="http://schemas.openxmlformats.org/drawingml/2006/table">
            <a:tbl>
              <a:tblPr/>
              <a:tblGrid>
                <a:gridCol w="2429470">
                  <a:extLst>
                    <a:ext uri="{9D8B030D-6E8A-4147-A177-3AD203B41FA5}">
                      <a16:colId xmlns:a16="http://schemas.microsoft.com/office/drawing/2014/main" val="20000"/>
                    </a:ext>
                  </a:extLst>
                </a:gridCol>
                <a:gridCol w="1585576">
                  <a:extLst>
                    <a:ext uri="{9D8B030D-6E8A-4147-A177-3AD203B41FA5}">
                      <a16:colId xmlns:a16="http://schemas.microsoft.com/office/drawing/2014/main" val="20001"/>
                    </a:ext>
                  </a:extLst>
                </a:gridCol>
                <a:gridCol w="1377234">
                  <a:extLst>
                    <a:ext uri="{9D8B030D-6E8A-4147-A177-3AD203B41FA5}">
                      <a16:colId xmlns:a16="http://schemas.microsoft.com/office/drawing/2014/main" val="623645488"/>
                    </a:ext>
                  </a:extLst>
                </a:gridCol>
              </a:tblGrid>
              <a:tr h="3618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All-Causality AEs,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Durvalumab + FLOT (n = 475)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FLOT (n = 466)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104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470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463 (99)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126196394"/>
                  </a:ext>
                </a:extLst>
              </a:tr>
              <a:tr h="3104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defRPr/>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Maximum 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326 (69)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317 (68)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584039954"/>
                  </a:ext>
                </a:extLst>
              </a:tr>
              <a:tr h="3104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210 (44)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196 (42)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421935490"/>
                  </a:ext>
                </a:extLst>
              </a:tr>
              <a:tr h="3104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Leading to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24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19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08483310"/>
                  </a:ext>
                </a:extLst>
              </a:tr>
              <a:tr h="3104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Leading to surgery delay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15 (3)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8 (2)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635982636"/>
                  </a:ext>
                </a:extLst>
              </a:tr>
              <a:tr h="3104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Leading to discontinuation of durvalumab or placebo</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34 (7)</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29 (6)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3928788554"/>
                  </a:ext>
                </a:extLst>
              </a:tr>
              <a:tr h="3104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Leading to discontinuation of FLOT</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110 (23)</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94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75100620"/>
                  </a:ext>
                </a:extLst>
              </a:tr>
            </a:tbl>
          </a:graphicData>
        </a:graphic>
      </p:graphicFrame>
      <p:graphicFrame>
        <p:nvGraphicFramePr>
          <p:cNvPr id="4" name="Group 3">
            <a:extLst>
              <a:ext uri="{FF2B5EF4-FFF2-40B4-BE49-F238E27FC236}">
                <a16:creationId xmlns:a16="http://schemas.microsoft.com/office/drawing/2014/main" id="{100D805E-61AB-054D-7916-71373194AD02}"/>
              </a:ext>
            </a:extLst>
          </p:cNvPr>
          <p:cNvGraphicFramePr>
            <a:graphicFrameLocks/>
          </p:cNvGraphicFramePr>
          <p:nvPr>
            <p:extLst>
              <p:ext uri="{D42A27DB-BD31-4B8C-83A1-F6EECF244321}">
                <p14:modId xmlns:p14="http://schemas.microsoft.com/office/powerpoint/2010/main" val="857281266"/>
              </p:ext>
            </p:extLst>
          </p:nvPr>
        </p:nvGraphicFramePr>
        <p:xfrm>
          <a:off x="6173056" y="1603375"/>
          <a:ext cx="5392280" cy="3830750"/>
        </p:xfrm>
        <a:graphic>
          <a:graphicData uri="http://schemas.openxmlformats.org/drawingml/2006/table">
            <a:tbl>
              <a:tblPr/>
              <a:tblGrid>
                <a:gridCol w="2429470">
                  <a:extLst>
                    <a:ext uri="{9D8B030D-6E8A-4147-A177-3AD203B41FA5}">
                      <a16:colId xmlns:a16="http://schemas.microsoft.com/office/drawing/2014/main" val="20000"/>
                    </a:ext>
                  </a:extLst>
                </a:gridCol>
                <a:gridCol w="1585576">
                  <a:extLst>
                    <a:ext uri="{9D8B030D-6E8A-4147-A177-3AD203B41FA5}">
                      <a16:colId xmlns:a16="http://schemas.microsoft.com/office/drawing/2014/main" val="20001"/>
                    </a:ext>
                  </a:extLst>
                </a:gridCol>
                <a:gridCol w="1377234">
                  <a:extLst>
                    <a:ext uri="{9D8B030D-6E8A-4147-A177-3AD203B41FA5}">
                      <a16:colId xmlns:a16="http://schemas.microsoft.com/office/drawing/2014/main" val="623645488"/>
                    </a:ext>
                  </a:extLst>
                </a:gridCol>
              </a:tblGrid>
              <a:tr h="3618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1" i="0" u="none" strike="noStrike" cap="none" normalizeH="0" baseline="0" dirty="0">
                          <a:ln>
                            <a:noFill/>
                          </a:ln>
                          <a:solidFill>
                            <a:schemeClr val="tx1"/>
                          </a:solidFill>
                          <a:effectLst/>
                          <a:latin typeface="Calibri" panose="020F0502020204030204" pitchFamily="34" charset="0"/>
                        </a:rPr>
                        <a:t>AEs Possibly Related to </a:t>
                      </a:r>
                      <a:br>
                        <a:rPr kumimoji="0" lang="en-GB" sz="1400" b="1" i="0" u="none" strike="noStrike" cap="none" normalizeH="0" baseline="0" dirty="0">
                          <a:ln>
                            <a:noFill/>
                          </a:ln>
                          <a:solidFill>
                            <a:schemeClr val="tx1"/>
                          </a:solidFill>
                          <a:effectLst/>
                          <a:latin typeface="Calibri" panose="020F0502020204030204" pitchFamily="34" charset="0"/>
                        </a:rPr>
                      </a:br>
                      <a:r>
                        <a:rPr kumimoji="0" lang="en-GB" sz="1400" b="1" i="0" u="none" strike="noStrike" cap="none" normalizeH="0" baseline="0" dirty="0">
                          <a:ln>
                            <a:noFill/>
                          </a:ln>
                          <a:solidFill>
                            <a:schemeClr val="tx1"/>
                          </a:solidFill>
                          <a:effectLst/>
                          <a:latin typeface="Calibri" panose="020F0502020204030204" pitchFamily="34" charset="0"/>
                        </a:rPr>
                        <a:t>Study Treatment, n (%)</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Durvalumab + FLOT (n = 475)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1" i="0" u="none" strike="noStrike" cap="none" normalizeH="0" baseline="0" dirty="0">
                          <a:ln>
                            <a:noFill/>
                          </a:ln>
                          <a:solidFill>
                            <a:schemeClr val="tx1"/>
                          </a:solidFill>
                          <a:effectLst/>
                          <a:latin typeface="Calibri" panose="020F0502020204030204" pitchFamily="34" charset="0"/>
                        </a:rPr>
                        <a:t>Placebo + FLOT (n = 466)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rgbClr val="E1471D"/>
                    </a:solidFill>
                  </a:tcPr>
                </a:tc>
                <a:extLst>
                  <a:ext uri="{0D108BD9-81ED-4DB2-BD59-A6C34878D82A}">
                    <a16:rowId xmlns:a16="http://schemas.microsoft.com/office/drawing/2014/main" val="10001"/>
                  </a:ext>
                </a:extLst>
              </a:tr>
              <a:tr h="310488">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Any</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452 (95)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441 (94)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3775145912"/>
                  </a:ext>
                </a:extLst>
              </a:tr>
              <a:tr h="310488">
                <a:tc>
                  <a:txBody>
                    <a:bodyPr/>
                    <a:lstStyle/>
                    <a:p>
                      <a:pPr marL="112713" marR="0" lvl="0" indent="-112713"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Maximum grade 3/4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275 (58)</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264 (56)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2961824428"/>
                  </a:ext>
                </a:extLst>
              </a:tr>
              <a:tr h="310488">
                <a:tc>
                  <a:txBody>
                    <a:bodyPr/>
                    <a:lstStyle/>
                    <a:p>
                      <a:pPr marL="112713" marR="0" lvl="0" indent="-112713"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Serious</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75 (16)</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871495894"/>
                  </a:ext>
                </a:extLst>
              </a:tr>
              <a:tr h="310488">
                <a:tc>
                  <a:txBody>
                    <a:bodyPr/>
                    <a:lstStyle/>
                    <a:p>
                      <a:pPr marL="0"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Treatment related </a:t>
                      </a:r>
                      <a:br>
                        <a:rPr kumimoji="0" lang="en-US" sz="1400" b="0" i="0" u="none" strike="noStrike" cap="none" normalizeH="0" baseline="0" dirty="0">
                          <a:ln>
                            <a:noFill/>
                          </a:ln>
                          <a:solidFill>
                            <a:schemeClr val="bg2">
                              <a:lumMod val="10000"/>
                            </a:schemeClr>
                          </a:solidFill>
                          <a:effectLst/>
                          <a:latin typeface="Calibri" panose="020F0502020204030204" pitchFamily="34" charset="0"/>
                        </a:rPr>
                      </a:br>
                      <a:r>
                        <a:rPr kumimoji="0" lang="en-US" sz="1400" b="0" i="0" u="none" strike="noStrike" cap="none" normalizeH="0" baseline="0" dirty="0">
                          <a:ln>
                            <a:noFill/>
                          </a:ln>
                          <a:solidFill>
                            <a:schemeClr val="bg2">
                              <a:lumMod val="10000"/>
                            </a:schemeClr>
                          </a:solidFill>
                          <a:effectLst/>
                          <a:latin typeface="Calibri" panose="020F0502020204030204" pitchFamily="34" charset="0"/>
                        </a:rPr>
                        <a:t>leading to death</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5 (1)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algn="ctr"/>
                      <a:r>
                        <a:rPr kumimoji="0" lang="en-US" sz="1400" b="0" i="0" u="none" strike="noStrike" cap="none" normalizeH="0" baseline="0" dirty="0">
                          <a:ln>
                            <a:noFill/>
                          </a:ln>
                          <a:solidFill>
                            <a:schemeClr val="bg2">
                              <a:lumMod val="10000"/>
                            </a:schemeClr>
                          </a:solidFill>
                          <a:effectLst/>
                          <a:latin typeface="Calibri" panose="020F0502020204030204" pitchFamily="34" charset="0"/>
                        </a:rPr>
                        <a:t>2 (0)</a:t>
                      </a: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0002"/>
                  </a:ext>
                </a:extLst>
              </a:tr>
              <a:tr h="361891">
                <a:tc>
                  <a:txBody>
                    <a:bodyPr/>
                    <a:lstStyle/>
                    <a:p>
                      <a:pPr marL="0"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GB" sz="1400" b="0" i="0" u="none" strike="noStrike" cap="none" normalizeH="0" baseline="0" dirty="0">
                          <a:ln>
                            <a:noFill/>
                          </a:ln>
                          <a:solidFill>
                            <a:schemeClr val="bg1"/>
                          </a:solidFill>
                          <a:effectLst/>
                          <a:latin typeface="Calibri" panose="020F0502020204030204" pitchFamily="34" charset="0"/>
                        </a:rPr>
                        <a:t>Most common maximum grade 3/4 (≥5%)</a:t>
                      </a:r>
                      <a:endParaRPr kumimoji="0" lang="en-US" sz="1400" b="0" i="0" u="none" strike="noStrike" cap="none" normalizeH="0" baseline="0" dirty="0">
                        <a:ln>
                          <a:noFill/>
                        </a:ln>
                        <a:solidFill>
                          <a:schemeClr val="bg1"/>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endParaRPr kumimoji="0" lang="en-US" sz="1400" b="0" i="0" u="none" strike="noStrike" cap="none" normalizeH="0" baseline="0" dirty="0">
                        <a:ln>
                          <a:noFill/>
                        </a:ln>
                        <a:solidFill>
                          <a:schemeClr val="bg2">
                            <a:lumMod val="10000"/>
                          </a:schemeClr>
                        </a:solidFill>
                        <a:effectLst/>
                        <a:latin typeface="Calibri" panose="020F0502020204030204" pitchFamily="34" charset="0"/>
                      </a:endParaRP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2524344797"/>
                  </a:ext>
                </a:extLst>
              </a:tr>
              <a:tr h="361891">
                <a:tc>
                  <a:txBody>
                    <a:bodyPr/>
                    <a:lstStyle/>
                    <a:p>
                      <a:pPr marL="169863"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Neutropenia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93 (20)</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96 (21)</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1144372205"/>
                  </a:ext>
                </a:extLst>
              </a:tr>
              <a:tr h="361891">
                <a:tc>
                  <a:txBody>
                    <a:bodyPr/>
                    <a:lstStyle/>
                    <a:p>
                      <a:pPr marL="169863" marR="0" lvl="0" indent="0" algn="l"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Neutrophil count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90 (19)</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102 (22)</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10004"/>
                  </a:ext>
                </a:extLst>
              </a:tr>
              <a:tr h="310488">
                <a:tc>
                  <a:txBody>
                    <a:bodyPr/>
                    <a:lstStyle/>
                    <a:p>
                      <a:pPr marL="16986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Diarrhea</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20 (4)</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1">
                        <a:lumMod val="95000"/>
                      </a:schemeClr>
                    </a:solidFill>
                  </a:tcPr>
                </a:tc>
                <a:extLst>
                  <a:ext uri="{0D108BD9-81ED-4DB2-BD59-A6C34878D82A}">
                    <a16:rowId xmlns:a16="http://schemas.microsoft.com/office/drawing/2014/main" val="4197454411"/>
                  </a:ext>
                </a:extLst>
              </a:tr>
              <a:tr h="310488">
                <a:tc>
                  <a:txBody>
                    <a:bodyPr/>
                    <a:lstStyle/>
                    <a:p>
                      <a:pPr marL="169863" marR="0" lvl="0" indent="0" algn="l" defTabSz="914400" rtl="0" eaLnBrk="1" fontAlgn="base" latinLnBrk="0" hangingPunct="1">
                        <a:lnSpc>
                          <a:spcPct val="100000"/>
                        </a:lnSpc>
                        <a:spcBef>
                          <a:spcPct val="0"/>
                        </a:spcBef>
                        <a:spcAft>
                          <a:spcPct val="0"/>
                        </a:spcAft>
                        <a:buClr>
                          <a:srgbClr val="000000"/>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WBC count decreased</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marL="0" marR="0" lvl="0" indent="0" algn="ctr" defTabSz="914400" rtl="0" eaLnBrk="1" fontAlgn="base" latinLnBrk="0" hangingPunct="1">
                        <a:lnSpc>
                          <a:spcPct val="100000"/>
                        </a:lnSpc>
                        <a:spcBef>
                          <a:spcPct val="0"/>
                        </a:spcBef>
                        <a:spcAft>
                          <a:spcPct val="0"/>
                        </a:spcAft>
                        <a:buClr>
                          <a:schemeClr val="accent2"/>
                        </a:buClr>
                        <a:buSzTx/>
                        <a:buFont typeface="Wingdings" pitchFamily="2" charset="2"/>
                        <a:buNone/>
                        <a:tabLst/>
                      </a:pPr>
                      <a:r>
                        <a:rPr kumimoji="0" lang="en-US" sz="1400" b="0" i="0" u="none" strike="noStrike" cap="none" normalizeH="0" baseline="0" dirty="0">
                          <a:ln>
                            <a:noFill/>
                          </a:ln>
                          <a:solidFill>
                            <a:schemeClr val="bg2">
                              <a:lumMod val="10000"/>
                            </a:schemeClr>
                          </a:solidFill>
                          <a:effectLst/>
                          <a:latin typeface="Calibri" panose="020F0502020204030204" pitchFamily="34" charset="0"/>
                        </a:rPr>
                        <a:t>25 (5)</a:t>
                      </a:r>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tc>
                  <a:txBody>
                    <a:bodyPr/>
                    <a:lstStyle/>
                    <a:p>
                      <a:pPr algn="ctr"/>
                      <a:r>
                        <a:rPr kumimoji="0" lang="en-US" sz="1400" b="0" i="0" u="none" strike="noStrike" cap="none" normalizeH="0" baseline="0" dirty="0">
                          <a:ln>
                            <a:noFill/>
                          </a:ln>
                          <a:solidFill>
                            <a:schemeClr val="bg2">
                              <a:lumMod val="10000"/>
                            </a:schemeClr>
                          </a:solidFill>
                          <a:effectLst/>
                          <a:latin typeface="Calibri" panose="020F0502020204030204" pitchFamily="34" charset="0"/>
                        </a:rPr>
                        <a:t>27 (6)</a:t>
                      </a:r>
                      <a:endParaRPr lang="en-US" dirty="0"/>
                    </a:p>
                  </a:txBody>
                  <a:tcPr marL="121699" marR="121699" marT="45728" marB="45728" anchor="ctr" horzOverflow="overflow">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a:noFill/>
                    </a:lnTlToBr>
                    <a:lnBlToTr>
                      <a:noFill/>
                    </a:lnBlToTr>
                    <a:solidFill>
                      <a:schemeClr val="tx2"/>
                    </a:solidFill>
                  </a:tcPr>
                </a:tc>
                <a:extLst>
                  <a:ext uri="{0D108BD9-81ED-4DB2-BD59-A6C34878D82A}">
                    <a16:rowId xmlns:a16="http://schemas.microsoft.com/office/drawing/2014/main" val="515969936"/>
                  </a:ext>
                </a:extLst>
              </a:tr>
            </a:tbl>
          </a:graphicData>
        </a:graphic>
      </p:graphicFrame>
    </p:spTree>
    <p:extLst>
      <p:ext uri="{BB962C8B-B14F-4D97-AF65-F5344CB8AC3E}">
        <p14:creationId xmlns:p14="http://schemas.microsoft.com/office/powerpoint/2010/main" val="349533800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FF0905-7FE4-92AA-32A1-0EC8E9C44227}"/>
              </a:ext>
            </a:extLst>
          </p:cNvPr>
          <p:cNvSpPr>
            <a:spLocks noGrp="1"/>
          </p:cNvSpPr>
          <p:nvPr>
            <p:ph type="title"/>
          </p:nvPr>
        </p:nvSpPr>
        <p:spPr/>
        <p:txBody>
          <a:bodyPr/>
          <a:lstStyle/>
          <a:p>
            <a:r>
              <a:rPr lang="en-US" dirty="0"/>
              <a:t>MATTERHORN: Investigators’ Conclusions</a:t>
            </a:r>
          </a:p>
        </p:txBody>
      </p:sp>
      <p:sp>
        <p:nvSpPr>
          <p:cNvPr id="3" name="Content Placeholder 2">
            <a:extLst>
              <a:ext uri="{FF2B5EF4-FFF2-40B4-BE49-F238E27FC236}">
                <a16:creationId xmlns:a16="http://schemas.microsoft.com/office/drawing/2014/main" id="{9F6D028A-712D-36AA-268F-E104F3AC0002}"/>
              </a:ext>
            </a:extLst>
          </p:cNvPr>
          <p:cNvSpPr>
            <a:spLocks noGrp="1"/>
          </p:cNvSpPr>
          <p:nvPr>
            <p:ph idx="1"/>
          </p:nvPr>
        </p:nvSpPr>
        <p:spPr/>
        <p:txBody>
          <a:bodyPr/>
          <a:lstStyle/>
          <a:p>
            <a:r>
              <a:rPr lang="en-US" sz="2400" dirty="0"/>
              <a:t>In this preplanned interim analysis of randomized, double-blind phase III MATTERHORN trial, addition of durvalumab to perioperative FLOT in patients with gastric/GEJ cancer was associated with efficacy benefits vs placebo + FLOT, including:</a:t>
            </a:r>
          </a:p>
          <a:p>
            <a:pPr lvl="1"/>
            <a:r>
              <a:rPr lang="en-US" sz="2400" dirty="0"/>
              <a:t>Clinically relevant improvement in pCR (absolute difference, 12%; </a:t>
            </a:r>
            <a:r>
              <a:rPr lang="en-US" sz="2400" i="1" dirty="0"/>
              <a:t>P</a:t>
            </a:r>
            <a:r>
              <a:rPr lang="en-US" sz="2400" dirty="0"/>
              <a:t> &lt;.00001)</a:t>
            </a:r>
          </a:p>
          <a:p>
            <a:pPr lvl="1"/>
            <a:r>
              <a:rPr lang="en-US" sz="2400" dirty="0"/>
              <a:t>Improvement in downstaging (T0: 23% vs 11%; N0: 52% vs 37%)</a:t>
            </a:r>
          </a:p>
          <a:p>
            <a:r>
              <a:rPr lang="en-US" sz="2400" dirty="0"/>
              <a:t>Rates of AEs were similar between arms and as expected, with no new safety issues identified</a:t>
            </a:r>
          </a:p>
          <a:p>
            <a:r>
              <a:rPr lang="en-US" sz="2400" dirty="0"/>
              <a:t>Trial is ongoing to assess for primary endpoint of EFS</a:t>
            </a:r>
          </a:p>
        </p:txBody>
      </p:sp>
      <p:sp>
        <p:nvSpPr>
          <p:cNvPr id="5" name="Text Box 11">
            <a:extLst>
              <a:ext uri="{FF2B5EF4-FFF2-40B4-BE49-F238E27FC236}">
                <a16:creationId xmlns:a16="http://schemas.microsoft.com/office/drawing/2014/main" id="{CABBDDF4-75B8-55F4-8EF9-7BD58463093C}"/>
              </a:ext>
            </a:extLst>
          </p:cNvPr>
          <p:cNvSpPr txBox="1">
            <a:spLocks noChangeArrowheads="1"/>
          </p:cNvSpPr>
          <p:nvPr/>
        </p:nvSpPr>
        <p:spPr bwMode="auto">
          <a:xfrm>
            <a:off x="414339" y="6385740"/>
            <a:ext cx="8010525"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p:spPr>
        <p:txBody>
          <a:bodyPr anchor="b">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eaLnBrk="1" hangingPunct="1">
              <a:lnSpc>
                <a:spcPct val="100000"/>
              </a:lnSpc>
              <a:spcBef>
                <a:spcPct val="0"/>
              </a:spcBef>
              <a:spcAft>
                <a:spcPct val="0"/>
              </a:spcAft>
              <a:buClrTx/>
              <a:buFontTx/>
              <a:buNone/>
            </a:pPr>
            <a:r>
              <a:rPr lang="en-US" altLang="en-US" sz="1200" b="0" dirty="0">
                <a:solidFill>
                  <a:schemeClr val="bg2"/>
                </a:solidFill>
                <a:latin typeface="Calibri" panose="020F0502020204030204" pitchFamily="34" charset="0"/>
              </a:rPr>
              <a:t>Al-Batran. ESMO 2023. Abstr LBA73.</a:t>
            </a:r>
          </a:p>
        </p:txBody>
      </p:sp>
    </p:spTree>
    <p:extLst>
      <p:ext uri="{BB962C8B-B14F-4D97-AF65-F5344CB8AC3E}">
        <p14:creationId xmlns:p14="http://schemas.microsoft.com/office/powerpoint/2010/main" val="33026490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a:extLst>
              <a:ext uri="{FF2B5EF4-FFF2-40B4-BE49-F238E27FC236}">
                <a16:creationId xmlns:a16="http://schemas.microsoft.com/office/drawing/2014/main" id="{6DA93788-E77D-4CCE-84A4-6D74E9ED9D9E}"/>
              </a:ext>
            </a:extLst>
          </p:cNvPr>
          <p:cNvSpPr>
            <a:spLocks noGrp="1"/>
          </p:cNvSpPr>
          <p:nvPr>
            <p:ph sz="quarter" idx="4294967295"/>
          </p:nvPr>
        </p:nvSpPr>
        <p:spPr>
          <a:xfrm>
            <a:off x="514351" y="4856674"/>
            <a:ext cx="11283950" cy="1155939"/>
          </a:xfrm>
        </p:spPr>
        <p:txBody>
          <a:bodyPr/>
          <a:lstStyle/>
          <a:p>
            <a:pPr marL="0" indent="0">
              <a:buNone/>
            </a:pPr>
            <a:r>
              <a:rPr lang="en-US" sz="2400" b="1" dirty="0">
                <a:solidFill>
                  <a:srgbClr val="00823B"/>
                </a:solidFill>
                <a:hlinkClick r:id="rId3"/>
              </a:rPr>
              <a:t>clinicaloptions.com</a:t>
            </a:r>
            <a:endParaRPr lang="en-US" sz="2400" b="1" u="sng" dirty="0">
              <a:solidFill>
                <a:srgbClr val="E1471D"/>
              </a:solidFill>
            </a:endParaRPr>
          </a:p>
        </p:txBody>
      </p:sp>
      <p:sp>
        <p:nvSpPr>
          <p:cNvPr id="62467" name="Rectangle 10">
            <a:extLst>
              <a:ext uri="{FF2B5EF4-FFF2-40B4-BE49-F238E27FC236}">
                <a16:creationId xmlns:a16="http://schemas.microsoft.com/office/drawing/2014/main" id="{285A5094-ED29-4796-B20E-3FBFE4F25619}"/>
              </a:ext>
            </a:extLst>
          </p:cNvPr>
          <p:cNvSpPr>
            <a:spLocks noGrp="1" noChangeArrowheads="1"/>
          </p:cNvSpPr>
          <p:nvPr>
            <p:ph type="title"/>
          </p:nvPr>
        </p:nvSpPr>
        <p:spPr bwMode="gray"/>
        <p:txBody>
          <a:bodyPr/>
          <a:lstStyle/>
          <a:p>
            <a:pPr eaLnBrk="1" hangingPunct="1"/>
            <a:r>
              <a:rPr lang="en-US" altLang="en-US" sz="4000" dirty="0"/>
              <a:t>Go Online for More CCO </a:t>
            </a:r>
            <a:br>
              <a:rPr lang="en-US" altLang="en-US" sz="4000" dirty="0"/>
            </a:br>
            <a:r>
              <a:rPr lang="en-US" altLang="en-US" sz="4000" dirty="0"/>
              <a:t>Coverage of ESMO 2023!</a:t>
            </a:r>
          </a:p>
        </p:txBody>
      </p:sp>
      <p:sp>
        <p:nvSpPr>
          <p:cNvPr id="39940" name="Rectangle 2">
            <a:extLst>
              <a:ext uri="{FF2B5EF4-FFF2-40B4-BE49-F238E27FC236}">
                <a16:creationId xmlns:a16="http://schemas.microsoft.com/office/drawing/2014/main" id="{8082EA74-AD3C-40A0-A143-D2201E93795E}"/>
              </a:ext>
            </a:extLst>
          </p:cNvPr>
          <p:cNvSpPr>
            <a:spLocks noGrp="1" noChangeArrowheads="1"/>
          </p:cNvSpPr>
          <p:nvPr>
            <p:ph sz="quarter" idx="10"/>
          </p:nvPr>
        </p:nvSpPr>
        <p:spPr/>
        <p:txBody>
          <a:bodyPr rtlCol="0">
            <a:normAutofit/>
          </a:bodyPr>
          <a:lstStyle/>
          <a:p>
            <a:pPr eaLnBrk="1" hangingPunct="1">
              <a:buClr>
                <a:schemeClr val="accent6"/>
              </a:buClr>
              <a:defRPr/>
            </a:pPr>
            <a:r>
              <a:rPr lang="en-US" sz="2200" dirty="0">
                <a:solidFill>
                  <a:srgbClr val="E1471D"/>
                </a:solidFill>
              </a:rPr>
              <a:t>Capsule Summaries </a:t>
            </a:r>
            <a:r>
              <a:rPr lang="en-US" sz="2200" b="0" dirty="0"/>
              <a:t>of all the key data</a:t>
            </a:r>
          </a:p>
          <a:p>
            <a:pPr>
              <a:buClr>
                <a:schemeClr val="tx2">
                  <a:lumMod val="20000"/>
                  <a:lumOff val="80000"/>
                </a:schemeClr>
              </a:buClr>
              <a:defRPr/>
            </a:pPr>
            <a:r>
              <a:rPr lang="en-US" sz="2200" dirty="0">
                <a:solidFill>
                  <a:srgbClr val="E1471D"/>
                </a:solidFill>
              </a:rPr>
              <a:t>CME-certified text module </a:t>
            </a:r>
            <a:r>
              <a:rPr lang="en-US" sz="2200" b="0" dirty="0"/>
              <a:t>with expert faculty commentary on all the key studies</a:t>
            </a:r>
          </a:p>
        </p:txBody>
      </p:sp>
      <p:sp>
        <p:nvSpPr>
          <p:cNvPr id="62469" name="Rectangle 3">
            <a:extLst>
              <a:ext uri="{FF2B5EF4-FFF2-40B4-BE49-F238E27FC236}">
                <a16:creationId xmlns:a16="http://schemas.microsoft.com/office/drawing/2014/main" id="{F01699E0-D838-46BF-8D24-733C506774A8}"/>
              </a:ext>
            </a:extLst>
          </p:cNvPr>
          <p:cNvSpPr>
            <a:spLocks noChangeArrowheads="1"/>
          </p:cNvSpPr>
          <p:nvPr/>
        </p:nvSpPr>
        <p:spPr bwMode="auto">
          <a:xfrm>
            <a:off x="7091363" y="6346826"/>
            <a:ext cx="18415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spcAft>
                <a:spcPts val="700"/>
              </a:spcAft>
              <a:buClr>
                <a:srgbClr val="FEFDDE"/>
              </a:buClr>
              <a:buFont typeface="Wingdings" panose="05000000000000000000" pitchFamily="2" charset="2"/>
              <a:buChar char="§"/>
              <a:defRPr sz="2800">
                <a:solidFill>
                  <a:srgbClr val="FEFDDE"/>
                </a:solidFill>
                <a:latin typeface="Arial" panose="020B0604020202020204" pitchFamily="34" charset="0"/>
              </a:defRPr>
            </a:lvl1pPr>
            <a:lvl2pPr marL="742950" indent="-285750">
              <a:lnSpc>
                <a:spcPct val="90000"/>
              </a:lnSpc>
              <a:spcBef>
                <a:spcPts val="1000"/>
              </a:spcBef>
              <a:spcAft>
                <a:spcPts val="700"/>
              </a:spcAft>
              <a:buClr>
                <a:srgbClr val="FEFDDE"/>
              </a:buClr>
              <a:buFont typeface="Arial" panose="020B0604020202020204" pitchFamily="34" charset="0"/>
              <a:buChar char="–"/>
              <a:defRPr sz="2600">
                <a:solidFill>
                  <a:srgbClr val="FEFDDE"/>
                </a:solidFill>
                <a:latin typeface="Arial" panose="020B0604020202020204" pitchFamily="34" charset="0"/>
              </a:defRPr>
            </a:lvl2pPr>
            <a:lvl3pPr marL="1143000" indent="-228600">
              <a:lnSpc>
                <a:spcPct val="90000"/>
              </a:lnSpc>
              <a:spcBef>
                <a:spcPts val="1000"/>
              </a:spcBef>
              <a:spcAft>
                <a:spcPts val="700"/>
              </a:spcAft>
              <a:buClr>
                <a:srgbClr val="FEFDDE"/>
              </a:buClr>
              <a:buFont typeface="Arial" panose="020B0604020202020204" pitchFamily="34" charset="0"/>
              <a:buChar char="–"/>
              <a:defRPr sz="2400">
                <a:solidFill>
                  <a:srgbClr val="FEFDDE"/>
                </a:solidFill>
                <a:latin typeface="Arial" panose="020B0604020202020204" pitchFamily="34" charset="0"/>
              </a:defRPr>
            </a:lvl3pPr>
            <a:lvl4pPr marL="1600200" indent="-228600">
              <a:lnSpc>
                <a:spcPct val="90000"/>
              </a:lnSpc>
              <a:spcBef>
                <a:spcPts val="1000"/>
              </a:spcBef>
              <a:spcAft>
                <a:spcPts val="700"/>
              </a:spcAft>
              <a:buClr>
                <a:srgbClr val="FEFDDE"/>
              </a:buClr>
              <a:buFont typeface="Arial" panose="020B0604020202020204" pitchFamily="34" charset="0"/>
              <a:buChar char="–"/>
              <a:defRPr sz="2200">
                <a:solidFill>
                  <a:srgbClr val="FEFDDE"/>
                </a:solidFill>
                <a:latin typeface="Arial" panose="020B0604020202020204" pitchFamily="34" charset="0"/>
              </a:defRPr>
            </a:lvl4pPr>
            <a:lvl5pPr marL="2057400" indent="-22860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5pPr>
            <a:lvl6pPr marL="25146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6pPr>
            <a:lvl7pPr marL="29718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7pPr>
            <a:lvl8pPr marL="34290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8pPr>
            <a:lvl9pPr marL="3886200" indent="-228600" eaLnBrk="0" fontAlgn="base" hangingPunct="0">
              <a:lnSpc>
                <a:spcPct val="90000"/>
              </a:lnSpc>
              <a:spcBef>
                <a:spcPts val="1000"/>
              </a:spcBef>
              <a:spcAft>
                <a:spcPts val="700"/>
              </a:spcAft>
              <a:buClr>
                <a:srgbClr val="FEFDDE"/>
              </a:buClr>
              <a:buFont typeface="Arial" panose="020B0604020202020204" pitchFamily="34" charset="0"/>
              <a:buChar char="–"/>
              <a:defRPr sz="2000">
                <a:solidFill>
                  <a:srgbClr val="FEFDDE"/>
                </a:solidFill>
                <a:latin typeface="Arial" panose="020B0604020202020204" pitchFamily="34" charset="0"/>
              </a:defRPr>
            </a:lvl9pPr>
          </a:lstStyle>
          <a:p>
            <a:pPr>
              <a:lnSpc>
                <a:spcPct val="100000"/>
              </a:lnSpc>
              <a:spcBef>
                <a:spcPct val="0"/>
              </a:spcBef>
              <a:spcAft>
                <a:spcPct val="0"/>
              </a:spcAft>
              <a:buClrTx/>
              <a:buFontTx/>
              <a:buNone/>
            </a:pPr>
            <a:endParaRPr lang="en-GB" altLang="en-US" sz="2400" b="0" dirty="0">
              <a:solidFill>
                <a:schemeClr val="tx1"/>
              </a:solidFill>
              <a:latin typeface="Times" panose="02020603050405020304" pitchFamily="18" charset="0"/>
            </a:endParaRPr>
          </a:p>
        </p:txBody>
      </p:sp>
    </p:spTree>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MMPROD_NEXTUNIQUEID" val="10008"/>
  <p:tag name="MMPROD_UIDATA" val="&lt;database version=&quot;6.0&quot;&gt;&lt;object type=&quot;1&quot; unique_id=&quot;10001&quot;&gt;&lt;object type=&quot;8&quot; unique_id=&quot;10002&quot;&gt;&lt;/object&gt;&lt;object type=&quot;2&quot; unique_id=&quot;10003&quot;&gt;&lt;object type=&quot;3&quot; unique_id=&quot;10005&quot;&gt;&lt;property id=&quot;20148&quot; value=&quot;5&quot;/&gt;&lt;property id=&quot;20300&quot; value=&quot;Slide 3 - &amp;quot;Title-Arial-36-Bold-Yellow. Title may continue on 2 lines keep text at 36pt&amp;quot;&quot;/&gt;&lt;property id=&quot;20307&quot; value=&quot;257&quot;/&gt;&lt;/object&gt;&lt;object type=&quot;3&quot; unique_id=&quot;10006&quot;&gt;&lt;property id=&quot;20148&quot; value=&quot;5&quot;/&gt;&lt;property id=&quot;20300&quot; value=&quot;Slide 4 - &amp;quot;Text and Margin Consistency&amp;quot;&quot;/&gt;&lt;property id=&quot;20307&quot; value=&quot;267&quot;/&gt;&lt;/object&gt;&lt;object type=&quot;3&quot; unique_id=&quot;10007&quot;&gt;&lt;property id=&quot;20148&quot; value=&quot;5&quot;/&gt;&lt;property id=&quot;20300&quot; value=&quot;Slide 5 - &amp;quot;Transition Title &amp;#x0D;&amp;#x0A;for next topic of discussion &amp;#x0D;&amp;#x0A;or can be used as closer slide &amp;#x0D;&amp;#x0A;(ie: Q&amp;amp;A)&amp;#x0D;&amp;#x0A;(Arial-40-Bold-White-Cent&quot;/&gt;&lt;property id=&quot;20307&quot; value=&quot;261&quot;/&gt;&lt;/object&gt;&lt;object type=&quot;3&quot; unique_id=&quot;10008&quot;&gt;&lt;property id=&quot;20148&quot; value=&quot;5&quot;/&gt;&lt;property id=&quot;20300&quot; value=&quot;Slide 6 - &amp;quot;RGB Pallet&amp;quot;&quot;/&gt;&lt;property id=&quot;20307&quot; value=&quot;258&quot;/&gt;&lt;/object&gt;&lt;object type=&quot;3&quot; unique_id=&quot;10009&quot;&gt;&lt;property id=&quot;20148&quot; value=&quot;5&quot;/&gt;&lt;property id=&quot;20300&quot; value=&quot;Slide 7 - &amp;quot;Example Graph&amp;quot;&quot;/&gt;&lt;property id=&quot;20307&quot; value=&quot;286&quot;/&gt;&lt;/object&gt;&lt;object type=&quot;3&quot; unique_id=&quot;10010&quot;&gt;&lt;property id=&quot;20148&quot; value=&quot;5&quot;/&gt;&lt;property id=&quot;20300&quot; value=&quot;Slide 8 - &amp;quot;Example Graph and Text&amp;quot;&quot;/&gt;&lt;property id=&quot;20307&quot; value=&quot;288&quot;/&gt;&lt;/object&gt;&lt;object type=&quot;3&quot; unique_id=&quot;10011&quot;&gt;&lt;property id=&quot;20148&quot; value=&quot;5&quot;/&gt;&lt;property id=&quot;20300&quot; value=&quot;Slide 9 - &amp;quot;Example Line Graph&amp;quot;&quot;/&gt;&lt;property id=&quot;20307&quot; value=&quot;287&quot;/&gt;&lt;/object&gt;&lt;object type=&quot;3&quot; unique_id=&quot;10012&quot;&gt;&lt;property id=&quot;20148&quot; value=&quot;5&quot;/&gt;&lt;property id=&quot;20300&quot; value=&quot;Slide 10 - &amp;quot;Example Line Graph with Data Values&amp;quot;&quot;/&gt;&lt;property id=&quot;20307&quot; value=&quot;292&quot;/&gt;&lt;/object&gt;&lt;object type=&quot;3&quot; unique_id=&quot;10013&quot;&gt;&lt;property id=&quot;20148&quot; value=&quot;5&quot;/&gt;&lt;property id=&quot;20300&quot; value=&quot;Slide 11 - &amp;quot;Example Line Graph with Color &amp;#x0D;&amp;#x0A;Data Values&amp;quot;&quot;/&gt;&lt;property id=&quot;20307&quot; value=&quot;309&quot;/&gt;&lt;/object&gt;&lt;object type=&quot;3&quot; unique_id=&quot;10014&quot;&gt;&lt;property id=&quot;20148&quot; value=&quot;5&quot;/&gt;&lt;property id=&quot;20300&quot; value=&quot;Slide 12 - &amp;quot;Example Schematic&amp;quot;&quot;/&gt;&lt;property id=&quot;20307&quot; value=&quot;262&quot;/&gt;&lt;/object&gt;&lt;object type=&quot;3&quot; unique_id=&quot;10015&quot;&gt;&lt;property id=&quot;20148&quot; value=&quot;5&quot;/&gt;&lt;property id=&quot;20300&quot; value=&quot;Slide 13 - &amp;quot;Example Schematic Continued&amp;quot;&quot;/&gt;&lt;property id=&quot;20307&quot; value=&quot;263&quot;/&gt;&lt;/object&gt;&lt;object type=&quot;3&quot; unique_id=&quot;10016&quot;&gt;&lt;property id=&quot;20148&quot; value=&quot;5&quot;/&gt;&lt;property id=&quot;20300&quot; value=&quot;Slide 14 - &amp;quot;Example Tables&amp;quot;&quot;/&gt;&lt;property id=&quot;20307&quot; value=&quot;311&quot;/&gt;&lt;/object&gt;&lt;object type=&quot;3&quot; unique_id=&quot;10017&quot;&gt;&lt;property id=&quot;20148&quot; value=&quot;5&quot;/&gt;&lt;property id=&quot;20300&quot; value=&quot;Slide 15 - &amp;quot;Example Tables Continued&amp;quot;&quot;/&gt;&lt;property id=&quot;20307&quot; value=&quot;312&quot;/&gt;&lt;/object&gt;&lt;object type=&quot;3&quot; unique_id=&quot;10018&quot;&gt;&lt;property id=&quot;20148&quot; value=&quot;5&quot;/&gt;&lt;property id=&quot;20300&quot; value=&quot;Slide 16 - &amp;quot;Example Tables Continued&amp;quot;&quot;/&gt;&lt;property id=&quot;20307&quot; value=&quot;313&quot;/&gt;&lt;/object&gt;&lt;object type=&quot;3&quot; unique_id=&quot;10019&quot;&gt;&lt;property id=&quot;20148&quot; value=&quot;5&quot;/&gt;&lt;property id=&quot;20300&quot; value=&quot;Slide 17 - &amp;quot;Example Tables Continued&amp;quot;&quot;/&gt;&lt;property id=&quot;20307&quot; value=&quot;314&quot;/&gt;&lt;/object&gt;&lt;object type=&quot;3&quot; unique_id=&quot;10020&quot;&gt;&lt;property id=&quot;20148&quot; value=&quot;5&quot;/&gt;&lt;property id=&quot;20300&quot; value=&quot;Slide 21 - &amp;quot;Additional Formatting Notes&amp;quot;&quot;/&gt;&lt;property id=&quot;20307&quot; value=&quot;270&quot;/&gt;&lt;/object&gt;&lt;object type=&quot;3&quot; unique_id=&quot;10021&quot;&gt;&lt;property id=&quot;20148&quot; value=&quot;5&quot;/&gt;&lt;property id=&quot;20300&quot; value=&quot;Slide 22 - &amp;quot;“Polish Stage” Notes&amp;quot;&quot;/&gt;&lt;property id=&quot;20307&quot; value=&quot;272&quot;/&gt;&lt;/object&gt;&lt;object type=&quot;3&quot; unique_id=&quot;10022&quot;&gt;&lt;property id=&quot;20148&quot; value=&quot;5&quot;/&gt;&lt;property id=&quot;20300&quot; value=&quot;Slide 23 - &amp;quot;For Black and White Print Slides&amp;quot;&quot;/&gt;&lt;property id=&quot;20307&quot; value=&quot;290&quot;/&gt;&lt;/object&gt;&lt;object type=&quot;3&quot; unique_id=&quot;10023&quot;&gt;&lt;property id=&quot;20148&quot; value=&quot;5&quot;/&gt;&lt;property id=&quot;20300&quot; value=&quot;Slide 24 - &amp;quot;For Black and White Print Slides&amp;quot;&quot;/&gt;&lt;property id=&quot;20307&quot; value=&quot;291&quot;/&gt;&lt;/object&gt;&lt;object type=&quot;3&quot; unique_id=&quot;10024&quot;&gt;&lt;property id=&quot;20148&quot; value=&quot;5&quot;/&gt;&lt;property id=&quot;20300&quot; value=&quot;Slide 25 - &amp;quot;CME Slides for Designer and Editorial Reference…&amp;quot;&quot;/&gt;&lt;property id=&quot;20307&quot; value=&quot;273&quot;/&gt;&lt;/object&gt;&lt;object type=&quot;3&quot; unique_id=&quot;10025&quot;&gt;&lt;property id=&quot;20148&quot; value=&quot;5&quot;/&gt;&lt;property id=&quot;20300&quot; value=&quot;Slide 26 - &amp;quot;About These Slides&amp;quot;&quot;/&gt;&lt;property id=&quot;20307&quot; value=&quot;308&quot;/&gt;&lt;/object&gt;&lt;object type=&quot;3&quot; unique_id=&quot;10026&quot;&gt;&lt;property id=&quot;20148&quot; value=&quot;5&quot;/&gt;&lt;property id=&quot;20300&quot; value=&quot;Slide 27 - &amp;quot;Faculty&amp;quot;&quot;/&gt;&lt;property id=&quot;20307&quot; value=&quot;294&quot;/&gt;&lt;/object&gt;&lt;object type=&quot;3&quot; unique_id=&quot;10027&quot;&gt;&lt;property id=&quot;20148&quot; value=&quot;5&quot;/&gt;&lt;property id=&quot;20300&quot; value=&quot;Slide 28 - &amp;quot;Disclosure of Conflicts of Interest&amp;quot;&quot;/&gt;&lt;property id=&quot;20307&quot; value=&quot;295&quot;/&gt;&lt;/object&gt;&lt;object type=&quot;3&quot; unique_id=&quot;10028&quot;&gt;&lt;property id=&quot;20148&quot; value=&quot;5&quot;/&gt;&lt;property id=&quot;20300&quot; value=&quot;Slide 29 - &amp;quot;Disclosures&amp;quot;&quot;/&gt;&lt;property id=&quot;20307&quot; value=&quot;296&quot;/&gt;&lt;/object&gt;&lt;object type=&quot;3&quot; unique_id=&quot;10029&quot;&gt;&lt;property id=&quot;20148&quot; value=&quot;5&quot;/&gt;&lt;property id=&quot;20300&quot; value=&quot;Slide 30 - &amp;quot;Disclosure of Unlabeled Use&amp;quot;&quot;/&gt;&lt;property id=&quot;20307&quot; value=&quot;297&quot;/&gt;&lt;/object&gt;&lt;object type=&quot;3&quot; unique_id=&quot;10030&quot;&gt;&lt;property id=&quot;20148&quot; value=&quot;5&quot;/&gt;&lt;property id=&quot;20300&quot; value=&quot;Slide 31&quot;/&gt;&lt;property id=&quot;20307&quot; value=&quot;298&quot;/&gt;&lt;/object&gt;&lt;object type=&quot;3&quot; unique_id=&quot;10031&quot;&gt;&lt;property id=&quot;20148&quot; value=&quot;5&quot;/&gt;&lt;property id=&quot;20300&quot; value=&quot;Slide 32 - &amp;quot;Physician Continuing Medical Education&amp;quot;&quot;/&gt;&lt;property id=&quot;20307&quot; value=&quot;299&quot;/&gt;&lt;/object&gt;&lt;object type=&quot;3&quot; unique_id=&quot;10032&quot;&gt;&lt;property id=&quot;20148&quot; value=&quot;5&quot;/&gt;&lt;property id=&quot;20300&quot; value=&quot;Slide 33 - &amp;quot;Pharmacist Continuing Education&amp;quot;&quot;/&gt;&lt;property id=&quot;20307&quot; value=&quot;300&quot;/&gt;&lt;/object&gt;&lt;object type=&quot;3&quot; unique_id=&quot;10033&quot;&gt;&lt;property id=&quot;20148&quot; value=&quot;5&quot;/&gt;&lt;property id=&quot;20300&quot; value=&quot;Slide 34 - &amp;quot;Nursing Continuing Education&amp;quot;&quot;/&gt;&lt;property id=&quot;20307&quot; value=&quot;301&quot;/&gt;&lt;/object&gt;&lt;object type=&quot;3&quot; unique_id=&quot;10034&quot;&gt;&lt;property id=&quot;20148&quot; value=&quot;5&quot;/&gt;&lt;property id=&quot;20300&quot; value=&quot;Slide 35 - &amp;quot;Please review the following important &amp;#x0D;&amp;#x0A;CME information in your handout&amp;quot;&quot;/&gt;&lt;property id=&quot;20307&quot; value=&quot;310&quot;/&gt;&lt;/object&gt;&lt;object type=&quot;3&quot; unique_id=&quot;10036&quot;&gt;&lt;property id=&quot;20148&quot; value=&quot;5&quot;/&gt;&lt;property id=&quot;20300&quot; value=&quot;Slide 37 - &amp;quot;Instructions for Credit&amp;quot;&quot;/&gt;&lt;property id=&quot;20307&quot; value=&quot;303&quot;/&gt;&lt;/object&gt;&lt;object type=&quot;3&quot; unique_id=&quot;10037&quot;&gt;&lt;property id=&quot;20148&quot; value=&quot;5&quot;/&gt;&lt;property id=&quot;20300&quot; value=&quot;Slide 38 - &amp;quot;Now Take the Test . . .&amp;quot;&quot;/&gt;&lt;property id=&quot;20307&quot; value=&quot;304&quot;/&gt;&lt;/object&gt;&lt;object type=&quot;3&quot; unique_id=&quot;10040&quot;&gt;&lt;property id=&quot;20148&quot; value=&quot;5&quot;/&gt;&lt;property id=&quot;20300&quot; value=&quot;Slide 39 - &amp;quot;General Information&amp;quot;&quot;/&gt;&lt;property id=&quot;20307&quot; value=&quot;315&quot;/&gt;&lt;/object&gt;&lt;object type=&quot;3&quot; unique_id=&quot;10041&quot;&gt;&lt;property id=&quot;20148&quot; value=&quot;5&quot;/&gt;&lt;property id=&quot;20300&quot; value=&quot;Slide 40 - &amp;quot;Please review the slide notes &amp;#x0D;&amp;#x0A;for analysis of each study &amp;#x0D;&amp;#x0A;by expert faculty &amp;lt;Insert Name, MD&amp;gt;, &amp;#x0D;&amp;#x0A;and &amp;lt;Insert Name,&quot;/&gt;&lt;property id=&quot;20307&quot; value=&quot;316&quot;/&gt;&lt;/object&gt;&lt;object type=&quot;3&quot; unique_id=&quot;10042&quot;&gt;&lt;property id=&quot;20148&quot; value=&quot;5&quot;/&gt;&lt;property id=&quot;20300&quot; value=&quot;Slide 41 - &amp;quot;Promo Slide Reference&amp;#x0D;&amp;#x0A;(Placed as the last slide in a slideset, &amp;#x0D;&amp;#x0A;if requested)&amp;quot;&quot;/&gt;&lt;property id=&quot;20307&quot; value=&quot;307&quot;/&gt;&lt;/object&gt;&lt;object type=&quot;3&quot; unique_id=&quot;12121&quot;&gt;&lt;property id=&quot;20148&quot; value=&quot;5&quot;/&gt;&lt;property id=&quot;20300&quot; value=&quot;Slide 36 - &amp;quot;Disclaimer&amp;quot;&quot;/&gt;&lt;property id=&quot;20307&quot; value=&quot;317&quot;/&gt;&lt;/object&gt;&lt;object type=&quot;3&quot; unique_id=&quot;12122&quot;&gt;&lt;property id=&quot;20148&quot; value=&quot;5&quot;/&gt;&lt;property id=&quot;20300&quot; value=&quot;Slide 1 - &amp;quot;Title of the program and will possibly take &amp;#x0D;&amp;#x0A;up three lines. It is presented in Arial-39-Bold-White.&amp;quot;&quot;/&gt;&lt;property id=&quot;20307&quot; value=&quot;321&quot;/&gt;&lt;/object&gt;&lt;object type=&quot;3&quot; unique_id=&quot;12123&quot;&gt;&lt;property id=&quot;20148&quot; value=&quot;5&quot;/&gt;&lt;property id=&quot;20300&quot; value=&quot;Slide 2 - &amp;quot;Title of the program and will possibly take up three lines. It is presented in Arial-39-Bold-White.&amp;quot;&quot;/&gt;&lt;property id=&quot;20307&quot; value=&quot;322&quot;/&gt;&lt;/object&gt;&lt;object type=&quot;3&quot; unique_id=&quot;12124&quot;&gt;&lt;property id=&quot;20148&quot; value=&quot;5&quot;/&gt;&lt;property id=&quot;20300&quot; value=&quot;Slide 18 - &amp;quot;Outcomes Analysis: What Did You Learn?&amp;quot;&quot;/&gt;&lt;property id=&quot;20307&quot; value=&quot;324&quot;/&gt;&lt;/object&gt;&lt;object type=&quot;3&quot; unique_id=&quot;12125&quot;&gt;&lt;property id=&quot;20148&quot; value=&quot;5&quot;/&gt;&lt;property id=&quot;20300&quot; value=&quot;Slide 19 - &amp;quot;Outcomes Questions&amp;quot;&quot;/&gt;&lt;property id=&quot;20307&quot; value=&quot;320&quot;/&gt;&lt;/object&gt;&lt;object type=&quot;3&quot; unique_id=&quot;12126&quot;&gt;&lt;property id=&quot;20148&quot; value=&quot;5&quot;/&gt;&lt;property id=&quot;20300&quot; value=&quot;Slide 20 - &amp;quot;How many patients with XXX do you provide care for in a typical week?&amp;quot;&quot;/&gt;&lt;property id=&quot;20307&quot; value=&quot;323&quot;/&gt;&lt;/object&gt;&lt;object type=&quot;3&quot; unique_id=&quot;12127&quot;&gt;&lt;property id=&quot;20148&quot; value=&quot;5&quot;/&gt;&lt;property id=&quot;20300&quot; value=&quot;Slide 42 - &amp;quot;Go Online for More CCO &amp;#x0D;&amp;#x0A;Coverage of XXXXXXXXXXXX!&amp;quot;&quot;/&gt;&lt;property id=&quot;20307&quot; value=&quot;318&quot;/&gt;&lt;/object&gt;&lt;/object&gt;&lt;/object&gt;&lt;/database&gt;"/>
</p:tagLst>
</file>

<file path=ppt/theme/theme1.xml><?xml version="1.0" encoding="utf-8"?>
<a:theme xmlns:a="http://schemas.openxmlformats.org/drawingml/2006/main" name="2022_CCO_Template">
  <a:themeElements>
    <a:clrScheme name="2018 CCO LIVE">
      <a:dk1>
        <a:srgbClr val="455560"/>
      </a:dk1>
      <a:lt1>
        <a:srgbClr val="FFFFFF"/>
      </a:lt1>
      <a:dk2>
        <a:srgbClr val="000000"/>
      </a:dk2>
      <a:lt2>
        <a:srgbClr val="CDCDCF"/>
      </a:lt2>
      <a:accent1>
        <a:srgbClr val="015873"/>
      </a:accent1>
      <a:accent2>
        <a:srgbClr val="4DA1BB"/>
      </a:accent2>
      <a:accent3>
        <a:srgbClr val="E1471D"/>
      </a:accent3>
      <a:accent4>
        <a:srgbClr val="00823B"/>
      </a:accent4>
      <a:accent5>
        <a:srgbClr val="FDB338"/>
      </a:accent5>
      <a:accent6>
        <a:srgbClr val="682E74"/>
      </a:accent6>
      <a:hlink>
        <a:srgbClr val="E1471D"/>
      </a:hlink>
      <a:folHlink>
        <a:srgbClr val="015873"/>
      </a:folHlink>
    </a:clrScheme>
    <a:fontScheme name="CCO">
      <a:majorFont>
        <a:latin typeface="Calibri"/>
        <a:ea typeface=""/>
        <a:cs typeface=""/>
      </a:majorFont>
      <a:minorFont>
        <a:latin typeface="Calibri"/>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accent1"/>
        </a:solidFill>
        <a:ln w="0">
          <a:solidFill>
            <a:schemeClr val="bg1"/>
          </a:solidFill>
          <a:miter lim="800000"/>
          <a:headEnd/>
          <a:tailEnd/>
        </a:ln>
      </a:spPr>
      <a:bodyPr anchor="b"/>
      <a:lstStyle>
        <a:defPPr algn="ctr" eaLnBrk="1" hangingPunct="1">
          <a:spcBef>
            <a:spcPct val="35000"/>
          </a:spcBef>
          <a:spcAft>
            <a:spcPct val="25000"/>
          </a:spcAft>
          <a:buClr>
            <a:schemeClr val="folHlink"/>
          </a:buClr>
          <a:buNone/>
          <a:defRPr sz="1800" b="0" dirty="0">
            <a:solidFill>
              <a:schemeClr val="tx1"/>
            </a:solidFill>
            <a:latin typeface="Calibri" panose="020F0502020204030204" pitchFamily="34" charset="0"/>
          </a:defRPr>
        </a:defPPr>
      </a:lstStyle>
    </a:spDef>
    <a:lnDef>
      <a:spPr bwMode="auto">
        <a:noFill/>
        <a:ln w="28575" cap="flat" cmpd="sng" algn="ctr">
          <a:solidFill>
            <a:schemeClr val="bg1"/>
          </a:solidFill>
          <a:prstDash val="solid"/>
          <a:round/>
          <a:headEnd type="none" w="med" len="med"/>
          <a:tailEnd type="none" w="med" len="med"/>
        </a:ln>
        <a:effectLst/>
      </a:spPr>
      <a:bodyPr/>
      <a:lstStyle/>
    </a:lnDef>
    <a:txDef>
      <a:spPr bwMode="auto">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lgn="ctr">
              <a:solidFill>
                <a:srgbClr val="000000"/>
              </a:solidFill>
              <a:miter lim="800000"/>
              <a:headEnd/>
              <a:tailEnd/>
            </a14:hiddenLine>
          </a:ext>
        </a:extLst>
      </a:spPr>
      <a:bodyPr wrap="square" rtlCol="0">
        <a:spAutoFit/>
      </a:bodyPr>
      <a:lstStyle>
        <a:defPPr algn="l">
          <a:lnSpc>
            <a:spcPct val="100000"/>
          </a:lnSpc>
          <a:spcBef>
            <a:spcPct val="50000"/>
          </a:spcBef>
          <a:spcAft>
            <a:spcPct val="0"/>
          </a:spcAft>
          <a:buClrTx/>
          <a:buFontTx/>
          <a:buNone/>
          <a:defRPr b="0" dirty="0" smtClean="0">
            <a:solidFill>
              <a:schemeClr val="bg1"/>
            </a:solidFill>
            <a:latin typeface="Calibri" panose="020F0502020204030204" pitchFamily="34" charset="0"/>
          </a:defRPr>
        </a:defPPr>
      </a:lstStyle>
    </a:txDef>
  </a:objectDefaults>
  <a:extraClrSchemeLst>
    <a:extraClrScheme>
      <a:clrScheme name="Custom Design 1">
        <a:dk1>
          <a:srgbClr val="CDCDCF"/>
        </a:dk1>
        <a:lt1>
          <a:srgbClr val="FFFFFF"/>
        </a:lt1>
        <a:dk2>
          <a:srgbClr val="09003E"/>
        </a:dk2>
        <a:lt2>
          <a:srgbClr val="F2F23A"/>
        </a:lt2>
        <a:accent1>
          <a:srgbClr val="12AD2B"/>
        </a:accent1>
        <a:accent2>
          <a:srgbClr val="5AAACE"/>
        </a:accent2>
        <a:accent3>
          <a:srgbClr val="AAAAAF"/>
        </a:accent3>
        <a:accent4>
          <a:srgbClr val="DADADA"/>
        </a:accent4>
        <a:accent5>
          <a:srgbClr val="AAD3AC"/>
        </a:accent5>
        <a:accent6>
          <a:srgbClr val="519ABA"/>
        </a:accent6>
        <a:hlink>
          <a:srgbClr val="F6A108"/>
        </a:hlink>
        <a:folHlink>
          <a:srgbClr val="2B85B8"/>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LBA73_Al-Batran" id="{2FE9BBD0-9336-A344-983E-E97595656561}" vid="{86E17CC5-4B80-4040-9FAC-081C3CBBE8B4}"/>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_rels/item4.xml.rels><?xml version="1.0" encoding="UTF-8" standalone="yes"?>
<Relationships xmlns="http://schemas.openxmlformats.org/package/2006/relationships"><Relationship Id="rId1" Type="http://schemas.openxmlformats.org/officeDocument/2006/relationships/customXmlProps" Target="itemProps4.xml"/></Relationships>
</file>

<file path=customXml/_rels/item5.xml.rels><?xml version="1.0" encoding="UTF-8" standalone="yes"?>
<Relationships xmlns="http://schemas.openxmlformats.org/package/2006/relationships"><Relationship Id="rId1" Type="http://schemas.openxmlformats.org/officeDocument/2006/relationships/customXmlProps" Target="itemProps5.xml"/></Relationships>
</file>

<file path=customXml/item1.xml><?xml version="1.0" encoding="utf-8"?>
<p:properties xmlns:p="http://schemas.microsoft.com/office/2006/metadata/properties" xmlns:xsi="http://www.w3.org/2001/XMLSchema-instance" xmlns:pc="http://schemas.microsoft.com/office/infopath/2007/PartnerControls">
  <documentManagement>
    <_dlc_DocId xmlns="d54cbe69-32bd-412a-b004-9152f949605e">56M7VY3CDVN5-994938192-1</_dlc_DocId>
    <_dlc_DocIdUrl xmlns="d54cbe69-32bd-412a-b004-9152f949605e">
      <Url>https://intranet.clinicaloptions.com/mews/oncology/ONC_2023_ESMO_CF_(PRP6560)/LBA73_Al-Batran/_layouts/15/DocIdRedir.aspx?ID=56M7VY3CDVN5-994938192-1</Url>
      <Description>56M7VY3CDVN5-994938192-1</Description>
    </_dlc_DocIdUrl>
    <Document_x0020_Category xmlns="f183349d-7893-4d97-ba68-cd5baee21328">Conference Capsule Slides</Document_x0020_Category>
  </documentManagement>
</p:properties>
</file>

<file path=customXml/item2.xml><?xml version="1.0" encoding="utf-8"?>
<?mso-contentType ?>
<spe:Receivers xmlns:spe="http://schemas.microsoft.com/sharepoint/events">
  <Receiver>
    <Name>Document ID Generator</Name>
    <Synchronization>Synchronous</Synchronization>
    <Type>10001</Type>
    <SequenceNumber>1000</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10002</Type>
    <SequenceNumber>1001</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10004</Type>
    <SequenceNumber>1002</SequenceNumber>
    <Url/>
    <Assembly>Microsoft.Office.DocumentManagement, Version=15.0.0.0, Culture=neutral, PublicKeyToken=71e9bce111e9429c</Assembly>
    <Class>Microsoft.Office.DocumentManagement.Internal.DocIdHandler</Class>
    <Data/>
    <Filter/>
  </Receiver>
  <Receiver>
    <Name>Document ID Generator</Name>
    <Synchronization>Synchronous</Synchronization>
    <Type>10006</Type>
    <SequenceNumber>1003</SequenceNumber>
    <Url/>
    <Assembly>Microsoft.Office.DocumentManagement, Version=15.0.0.0, Culture=neutral, PublicKeyToken=71e9bce111e9429c</Assembly>
    <Class>Microsoft.Office.DocumentManagement.Internal.DocIdHandler</Class>
    <Data/>
    <Filter/>
  </Receiver>
</spe:Receivers>
</file>

<file path=customXml/item3.xml><?xml version="1.0" encoding="utf-8"?>
<LongProperties xmlns="http://schemas.microsoft.com/office/2006/metadata/longProperties"/>
</file>

<file path=customXml/item4.xml><?xml version="1.0" encoding="utf-8"?>
<ct:contentTypeSchema xmlns:ct="http://schemas.microsoft.com/office/2006/metadata/contentType" xmlns:ma="http://schemas.microsoft.com/office/2006/metadata/properties/metaAttributes" ct:_="" ma:_="" ma:contentTypeName="Document" ma:contentTypeID="0x01010084FBE481635AD64098E8705B1642B2B4" ma:contentTypeVersion="1" ma:contentTypeDescription="Create a new document." ma:contentTypeScope="" ma:versionID="06fdb8539cd0b6bec85f85a5e08be121">
  <xsd:schema xmlns:xsd="http://www.w3.org/2001/XMLSchema" xmlns:xs="http://www.w3.org/2001/XMLSchema" xmlns:p="http://schemas.microsoft.com/office/2006/metadata/properties" xmlns:ns2="d54cbe69-32bd-412a-b004-9152f949605e" xmlns:ns3="f183349d-7893-4d97-ba68-cd5baee21328" targetNamespace="http://schemas.microsoft.com/office/2006/metadata/properties" ma:root="true" ma:fieldsID="abea6e45d589e59598d2960097506ec2" ns2:_="" ns3:_="">
    <xsd:import namespace="d54cbe69-32bd-412a-b004-9152f949605e"/>
    <xsd:import namespace="f183349d-7893-4d97-ba68-cd5baee21328"/>
    <xsd:element name="properties">
      <xsd:complexType>
        <xsd:sequence>
          <xsd:element name="documentManagement">
            <xsd:complexType>
              <xsd:all>
                <xsd:element ref="ns2:_dlc_DocId" minOccurs="0"/>
                <xsd:element ref="ns2:_dlc_DocIdUrl" minOccurs="0"/>
                <xsd:element ref="ns2:_dlc_DocIdPersistId" minOccurs="0"/>
                <xsd:element ref="ns3:Document_x0020_Category"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54cbe69-32bd-412a-b004-9152f949605e" elementFormDefault="qualified">
    <xsd:import namespace="http://schemas.microsoft.com/office/2006/documentManagement/types"/>
    <xsd:import namespace="http://schemas.microsoft.com/office/infopath/2007/PartnerControls"/>
    <xsd:element name="_dlc_DocId" ma:index="8" nillable="true" ma:displayName="Document ID Value" ma:description="The value of the document ID assigned to this item." ma:internalName="_dlc_DocId" ma:readOnly="true">
      <xsd:simpleType>
        <xsd:restriction base="dms:Text"/>
      </xsd:simpleType>
    </xsd:element>
    <xsd:element name="_dlc_DocIdUrl" ma:index="9" nillable="true" ma:displayName="Document ID" ma:description="Permanent link to this document." ma:hidden="true" ma:internalName="_dlc_DocIdUrl" ma:readOnly="true">
      <xsd:complexType>
        <xsd:complexContent>
          <xsd:extension base="dms:URL">
            <xsd:sequence>
              <xsd:element name="Url" type="dms:ValidUrl" minOccurs="0" nillable="true"/>
              <xsd:element name="Description" type="xsd:string" nillable="true"/>
            </xsd:sequence>
          </xsd:extension>
        </xsd:complexContent>
      </xsd:complexType>
    </xsd:element>
    <xsd:element name="_dlc_DocIdPersistId" ma:index="10" nillable="true" ma:displayName="Persist ID" ma:description="Keep ID on add." ma:hidden="true" ma:internalName="_dlc_DocIdPersistId" ma:readOnly="true">
      <xsd:simpleType>
        <xsd:restriction base="dms:Boolean"/>
      </xsd:simpleType>
    </xsd:element>
  </xsd:schema>
  <xsd:schema xmlns:xsd="http://www.w3.org/2001/XMLSchema" xmlns:xs="http://www.w3.org/2001/XMLSchema" xmlns:dms="http://schemas.microsoft.com/office/2006/documentManagement/types" xmlns:pc="http://schemas.microsoft.com/office/infopath/2007/PartnerControls" targetNamespace="f183349d-7893-4d97-ba68-cd5baee21328" elementFormDefault="qualified">
    <xsd:import namespace="http://schemas.microsoft.com/office/2006/documentManagement/types"/>
    <xsd:import namespace="http://schemas.microsoft.com/office/infopath/2007/PartnerControls"/>
    <xsd:element name="Document_x0020_Category" ma:index="11" nillable="true" ma:displayName="Document Category" ma:internalName="Document_x0020_Category">
      <xsd:simpleType>
        <xsd:restriction base="dms:Choice">
          <xsd:enumeration value="Conference Capsule Slides"/>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5.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5BA55BC3-5A03-47C2-8EC3-D964C3B5E779}">
  <ds:schemaRefs>
    <ds:schemaRef ds:uri="http://purl.org/dc/terms/"/>
    <ds:schemaRef ds:uri="http://schemas.microsoft.com/office/2006/metadata/properties"/>
    <ds:schemaRef ds:uri="http://purl.org/dc/dcmitype/"/>
    <ds:schemaRef ds:uri="http://www.w3.org/XML/1998/namespace"/>
    <ds:schemaRef ds:uri="http://schemas.openxmlformats.org/package/2006/metadata/core-properties"/>
    <ds:schemaRef ds:uri="d54cbe69-32bd-412a-b004-9152f949605e"/>
    <ds:schemaRef ds:uri="http://schemas.microsoft.com/office/2006/documentManagement/types"/>
    <ds:schemaRef ds:uri="http://purl.org/dc/elements/1.1/"/>
    <ds:schemaRef ds:uri="http://schemas.microsoft.com/office/infopath/2007/PartnerControls"/>
    <ds:schemaRef ds:uri="f183349d-7893-4d97-ba68-cd5baee21328"/>
  </ds:schemaRefs>
</ds:datastoreItem>
</file>

<file path=customXml/itemProps2.xml><?xml version="1.0" encoding="utf-8"?>
<ds:datastoreItem xmlns:ds="http://schemas.openxmlformats.org/officeDocument/2006/customXml" ds:itemID="{234E74AA-5437-4670-96B8-828025788B44}">
  <ds:schemaRefs>
    <ds:schemaRef ds:uri="http://schemas.microsoft.com/sharepoint/events"/>
  </ds:schemaRefs>
</ds:datastoreItem>
</file>

<file path=customXml/itemProps3.xml><?xml version="1.0" encoding="utf-8"?>
<ds:datastoreItem xmlns:ds="http://schemas.openxmlformats.org/officeDocument/2006/customXml" ds:itemID="{65E151B5-E2EE-4BEC-82C3-105A302A3BE7}">
  <ds:schemaRefs>
    <ds:schemaRef ds:uri="http://schemas.microsoft.com/office/2006/metadata/longProperties"/>
  </ds:schemaRefs>
</ds:datastoreItem>
</file>

<file path=customXml/itemProps4.xml><?xml version="1.0" encoding="utf-8"?>
<ds:datastoreItem xmlns:ds="http://schemas.openxmlformats.org/officeDocument/2006/customXml" ds:itemID="{25FE10CC-E7CD-44E2-BCE3-D8EBF25E72B8}">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d54cbe69-32bd-412a-b004-9152f949605e"/>
    <ds:schemaRef ds:uri="f183349d-7893-4d97-ba68-cd5baee21328"/>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5.xml><?xml version="1.0" encoding="utf-8"?>
<ds:datastoreItem xmlns:ds="http://schemas.openxmlformats.org/officeDocument/2006/customXml" ds:itemID="{3A18F4D2-3653-4F4F-B917-116198900D9C}">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2022_CCO_Template</Template>
  <TotalTime>184</TotalTime>
  <Words>1783</Words>
  <Application>Microsoft Office PowerPoint</Application>
  <PresentationFormat>Widescreen</PresentationFormat>
  <Paragraphs>305</Paragraphs>
  <Slides>10</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10</vt:i4>
      </vt:variant>
    </vt:vector>
  </HeadingPairs>
  <TitlesOfParts>
    <vt:vector size="15" baseType="lpstr">
      <vt:lpstr>Arial</vt:lpstr>
      <vt:lpstr>Calibri</vt:lpstr>
      <vt:lpstr>Times</vt:lpstr>
      <vt:lpstr>Wingdings</vt:lpstr>
      <vt:lpstr>2022_CCO_Template</vt:lpstr>
      <vt:lpstr>MATTERHORN: Interim Results From a Phase III Trial of Durvalumab + FLOT in Resectable Gastric and Gastroesophageal Junction Cancer</vt:lpstr>
      <vt:lpstr>About These Slides</vt:lpstr>
      <vt:lpstr>MATTERHORN: Background</vt:lpstr>
      <vt:lpstr>MATTERHORN: Study Design</vt:lpstr>
      <vt:lpstr>MATTERHORN: Baseline Characteristics</vt:lpstr>
      <vt:lpstr>MATTERHORN: Efficacy</vt:lpstr>
      <vt:lpstr>MATTERHORN: Surgical Outcomes</vt:lpstr>
      <vt:lpstr>MATTERHORN: Safety</vt:lpstr>
      <vt:lpstr>MATTERHORN: Investigators’ Conclusions</vt:lpstr>
      <vt:lpstr>Go Online for More CCO  Coverage of ESMO 2023!</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MATTERHORN: Phase III Trial of Durvalumab + FLOT in Resectable Gastric and Gastroesophageal Junction Cancer</dc:title>
  <dc:creator>Mindy Tanzola</dc:creator>
  <cp:lastModifiedBy>jbuckley@clinicaloptions.com</cp:lastModifiedBy>
  <cp:revision>2</cp:revision>
  <cp:lastPrinted>2016-09-26T20:21:49Z</cp:lastPrinted>
  <dcterms:created xsi:type="dcterms:W3CDTF">2023-10-22T00:23:03Z</dcterms:created>
  <dcterms:modified xsi:type="dcterms:W3CDTF">2023-10-25T18:48:50Z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Tags">
    <vt:lpwstr/>
  </property>
  <property fmtid="{D5CDD505-2E9C-101B-9397-08002B2CF9AE}" pid="3" name="display_urn:schemas-microsoft-com:office:office#Editor">
    <vt:lpwstr>Melanie Couton</vt:lpwstr>
  </property>
  <property fmtid="{D5CDD505-2E9C-101B-9397-08002B2CF9AE}" pid="4" name="display_urn:schemas-microsoft-com:office:office#Author">
    <vt:lpwstr>Melanie Couton</vt:lpwstr>
  </property>
  <property fmtid="{D5CDD505-2E9C-101B-9397-08002B2CF9AE}" pid="5" name="_dlc_DocId">
    <vt:lpwstr>56M7VY3CDVN5-387186687-1</vt:lpwstr>
  </property>
  <property fmtid="{D5CDD505-2E9C-101B-9397-08002B2CF9AE}" pid="6" name="_dlc_DocIdItemGuid">
    <vt:lpwstr>249ddee1-8ec7-471d-8273-b6a67401a143</vt:lpwstr>
  </property>
  <property fmtid="{D5CDD505-2E9C-101B-9397-08002B2CF9AE}" pid="7" name="_dlc_DocIdUrl">
    <vt:lpwstr>https://intranet.clinicaloptions.com/mews/oncology/ASH_ALL_Satellite-TU_2016/Template/_layouts/15/DocIdRedir.aspx?ID=56M7VY3CDVN5-387186687-1, 56M7VY3CDVN5-387186687-1</vt:lpwstr>
  </property>
  <property fmtid="{D5CDD505-2E9C-101B-9397-08002B2CF9AE}" pid="8" name="ContentTypeId">
    <vt:lpwstr>0x01010084FBE481635AD64098E8705B1642B2B4</vt:lpwstr>
  </property>
  <property fmtid="{D5CDD505-2E9C-101B-9397-08002B2CF9AE}" pid="9" name="MediaServiceImageTags">
    <vt:lpwstr/>
  </property>
</Properties>
</file>