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3" r:id="rId4"/>
    <p:sldMasterId id="2147483884" r:id="rId5"/>
    <p:sldMasterId id="2147483896" r:id="rId6"/>
    <p:sldMasterId id="2147483905" r:id="rId7"/>
    <p:sldMasterId id="2147483908" r:id="rId8"/>
    <p:sldMasterId id="2147483912" r:id="rId9"/>
  </p:sldMasterIdLst>
  <p:notesMasterIdLst>
    <p:notesMasterId r:id="rId25"/>
  </p:notesMasterIdLst>
  <p:sldIdLst>
    <p:sldId id="321" r:id="rId10"/>
    <p:sldId id="2147470264" r:id="rId11"/>
    <p:sldId id="2147483644" r:id="rId12"/>
    <p:sldId id="256" r:id="rId13"/>
    <p:sldId id="257" r:id="rId14"/>
    <p:sldId id="2147483647" r:id="rId15"/>
    <p:sldId id="259" r:id="rId16"/>
    <p:sldId id="271" r:id="rId17"/>
    <p:sldId id="261" r:id="rId18"/>
    <p:sldId id="262" r:id="rId19"/>
    <p:sldId id="264" r:id="rId20"/>
    <p:sldId id="266" r:id="rId21"/>
    <p:sldId id="268" r:id="rId22"/>
    <p:sldId id="270" r:id="rId23"/>
    <p:sldId id="2147473688" r:id="rId24"/>
  </p:sldIdLst>
  <p:sldSz cx="12192000" cy="6858000"/>
  <p:notesSz cx="6858000" cy="9144000"/>
  <p:defaultTextStyle>
    <a:defPPr>
      <a:defRPr lang="en-US"/>
    </a:defPPr>
    <a:lvl1pPr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609585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1219170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828754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2438339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3143A9-B1B1-4E91-9B06-9873C794DEF1}">
          <p14:sldIdLst>
            <p14:sldId id="321"/>
            <p14:sldId id="2147470264"/>
            <p14:sldId id="2147483644"/>
            <p14:sldId id="256"/>
            <p14:sldId id="257"/>
            <p14:sldId id="2147483647"/>
            <p14:sldId id="259"/>
            <p14:sldId id="271"/>
            <p14:sldId id="261"/>
            <p14:sldId id="262"/>
            <p14:sldId id="264"/>
            <p14:sldId id="266"/>
            <p14:sldId id="268"/>
            <p14:sldId id="270"/>
            <p14:sldId id="21474736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9BAC26-5BC2-D3CA-8943-8B9B03FAAE03}" name="Katherine Lee" initials="KL" userId="S::klee@cealliance.com::27e3126b-9ac9-41d6-ad38-e282a6b7474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4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Surbhi Sidana" initials="SS" lastIdx="2" clrIdx="0"/>
  <p:cmAuthor id="8" name="Leen Alyaseen" initials="LA" lastIdx="70" clrIdx="7">
    <p:extLst>
      <p:ext uri="{19B8F6BF-5375-455C-9EA6-DF929625EA0E}">
        <p15:presenceInfo xmlns:p15="http://schemas.microsoft.com/office/powerpoint/2012/main" userId="S::lalyaseen@cealliance.com::3d977010-decc-4670-92dc-faf20f56b40d" providerId="AD"/>
      </p:ext>
    </p:extLst>
  </p:cmAuthor>
  <p:cmAuthor id="2" name="Allison Weckerle" initials="AW" lastIdx="51" clrIdx="1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9" name="Jennifer Eimers" initials="JE" lastIdx="2" clrIdx="8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3" name="Katherine Lee" initials="KL" lastIdx="20" clrIdx="2">
    <p:extLst>
      <p:ext uri="{19B8F6BF-5375-455C-9EA6-DF929625EA0E}">
        <p15:presenceInfo xmlns:p15="http://schemas.microsoft.com/office/powerpoint/2012/main" userId="S::klee@cealliance.com::27e3126b-9ac9-41d6-ad38-e282a6b7474b" providerId="AD"/>
      </p:ext>
    </p:extLst>
  </p:cmAuthor>
  <p:cmAuthor id="10" name="Andrea Boecler" initials="AB" lastIdx="1" clrIdx="9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  <p:cmAuthor id="4" name="Timothy Quill" initials="TQ" lastIdx="5" clrIdx="3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5" name="Melanie Couton" initials="MC" lastIdx="12" clrIdx="4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6" name="Liz Donohue" initials="LD" lastIdx="4" clrIdx="5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CDCF"/>
    <a:srgbClr val="F2F2F2"/>
    <a:srgbClr val="B8D9E4"/>
    <a:srgbClr val="F3B5A4"/>
    <a:srgbClr val="FF2600"/>
    <a:srgbClr val="930012"/>
    <a:srgbClr val="400402"/>
    <a:srgbClr val="C19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07F86-E68A-404D-957F-A5826F17E129}" v="1" dt="2025-12-26T19:27:43.727"/>
    <p1510:client id="{C302BED6-CC67-4D2B-A515-8648305C6604}" v="7" dt="2025-12-26T18:55:37.289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0" autoAdjust="0"/>
    <p:restoredTop sz="82360" autoAdjust="0"/>
  </p:normalViewPr>
  <p:slideViewPr>
    <p:cSldViewPr snapToGrid="0">
      <p:cViewPr varScale="1">
        <p:scale>
          <a:sx n="61" d="100"/>
          <a:sy n="61" d="100"/>
        </p:scale>
        <p:origin x="728" y="48"/>
      </p:cViewPr>
      <p:guideLst>
        <p:guide orient="horz" pos="1584"/>
        <p:guide pos="37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AFCF3D-6BEF-415C-8DEC-5F99FA1262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A0728A-E3AA-4E6A-8406-09C9D8AB5AF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A6189C8-8854-0F4A-B667-8152450B8BD5}" type="datetimeFigureOut">
              <a:rPr lang="en-US" altLang="en-US"/>
              <a:pPr>
                <a:defRPr/>
              </a:pPr>
              <a:t>12/26/2025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212E279-D88C-4FB8-8680-E4A9FE8DD7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572922B-066E-4EA4-813A-CDFA92CD8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FC815-1E38-4B79-BB87-9E61C7A988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2AB09-75E1-47A7-A970-8CB6425EC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2922994-E095-A04B-BE06-E3CC2BEE610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609585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1219170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828754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2438339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335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</a:t>
            </a:r>
            <a:r>
              <a:rPr lang="en-GB" altLang="en-US" dirty="0">
                <a:latin typeface="Arial" panose="020B0604020202020204" pitchFamily="34" charset="0"/>
              </a:rPr>
              <a:t>the </a:t>
            </a:r>
            <a:r>
              <a:rPr lang="en-GB" altLang="en-US">
                <a:latin typeface="Arial" panose="020B0604020202020204" pitchFamily="34" charset="0"/>
              </a:rPr>
              <a:t>CME providers, </a:t>
            </a:r>
            <a:r>
              <a:rPr lang="en-GB" altLang="en-US" dirty="0">
                <a:latin typeface="Arial" panose="020B0604020202020204" pitchFamily="34" charset="0"/>
              </a:rPr>
              <a:t>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5170-45F3-9786-7810-E87754568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349C7-2658-2F09-3E22-A641D3668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1E137F-58BD-EDAD-1763-DD1841846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37763-0F9E-EC9D-7567-482EC8E46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7AF5E-38DD-5C4F-9230-81E3BF977A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86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D440C-B61D-2B88-1277-E3AD96034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BFE64-6BE7-7B7A-DE87-AA6F9A68D8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1C3676-7E62-5D86-1842-38F4F25EA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F6F1A-F7CE-FD62-4979-AF9438FE2E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7AF5E-38DD-5C4F-9230-81E3BF977A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75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C522D-0D17-99DD-8E67-2C6AFCA3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4CC3D8-09ED-04C5-E75D-6FCCB9153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AFE45-9E25-5D13-1722-38ACB7405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245AA-F103-9C6D-F8F7-152A578317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F7AF5E-38DD-5C4F-9230-81E3BF977A8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339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360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314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811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85594-FDAD-0F7B-C893-98DCF430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77438-6073-96A0-91F1-24EA866A6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9199B-2E86-D83D-876F-593E850B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C8A3D-491F-0C8D-1CCA-B616FA6AB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2690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45E0F-9220-D7DB-D18B-BE73CC41D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FC2A5-8BB8-B47D-6A23-23C53D15E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DC2B5-8E95-64B7-7033-EED29E023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2180B-32DB-BB36-B313-0CBB2B045A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572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b="0" i="0" u="none" strike="noStrike" kern="1200" dirty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442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M-protein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Monoclonal protein produced by malignant plasma cells; used to track myeloma activity.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PET-CT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Positron Emission Tomography–Computed Tomography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An imaging modality used to detect metabolically active myeloma lesions, including bony and extramedullary disease.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EMD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Extramedullary disease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Myeloma that has spread outside the bone marrow (e.g., soft tissue or organ involvement).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CAR-T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Chimeric Antigen Receptor T-cell therapy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A cellular immunotherapy in which a patient’s T cells are engineered to target BCMA or other antigens on myeloma cells.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CRS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Cytokine Release Syndrome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A systemic inflammatory response caused by immune activation after CAR-T infusion.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ICANS</a:t>
            </a:r>
          </a:p>
          <a:p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Immune Effector Cell-Associated Neurotoxicity Syndrome</a:t>
            </a:r>
            <a:b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</a:b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MS PGothic" panose="020B0600070205080204" pitchFamily="34" charset="-128"/>
                <a:cs typeface="ＭＳ Ｐゴシック" charset="0"/>
              </a:rPr>
              <a:t>A neurologic toxicity observed after CAR-T therapy.</a:t>
            </a:r>
          </a:p>
          <a:p>
            <a:endParaRPr lang="en-US" sz="1600" b="0" i="0" kern="1200" dirty="0">
              <a:solidFill>
                <a:schemeClr val="tx1"/>
              </a:solidFill>
              <a:effectLst/>
              <a:latin typeface="+mn-lt"/>
              <a:ea typeface="MS PGothic" panose="020B0600070205080204" pitchFamily="34" charset="-128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2994-E095-A04B-BE06-E3CC2BEE610D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3914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6" Type="http://schemas.openxmlformats.org/officeDocument/2006/relationships/hyperlink" Target="https://www.clinicaloptions.com/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www.clinicaloptions.com/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several spheres&#10;&#10;AI-generated content may be incorrect.">
            <a:extLst>
              <a:ext uri="{FF2B5EF4-FFF2-40B4-BE49-F238E27FC236}">
                <a16:creationId xmlns:a16="http://schemas.microsoft.com/office/drawing/2014/main" id="{1C15AB83-27DA-9F13-1AF9-74157D5FF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933" b="8235"/>
          <a:stretch>
            <a:fillRect/>
          </a:stretch>
        </p:blipFill>
        <p:spPr>
          <a:xfrm>
            <a:off x="6114258" y="3657602"/>
            <a:ext cx="6089655" cy="3200399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1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7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 userDrawn="1"/>
        </p:nvCxnSpPr>
        <p:spPr bwMode="auto">
          <a:xfrm>
            <a:off x="-14291" y="1620839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3" y="244939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539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9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7" y="1513047"/>
            <a:ext cx="10877529" cy="46506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974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9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7" y="1513047"/>
            <a:ext cx="10877529" cy="46506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3" y="6298827"/>
            <a:ext cx="2877113" cy="394354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2"/>
              <a:ext cx="215905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9202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1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7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4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60" y="238129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29"/>
            <a:ext cx="5309279" cy="46787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3" y="1510730"/>
            <a:ext cx="5229571" cy="46794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4232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60" y="238129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29"/>
            <a:ext cx="5309279" cy="46787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3" y="1510730"/>
            <a:ext cx="5229571" cy="46794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3" y="6298827"/>
            <a:ext cx="2877113" cy="394354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2"/>
              <a:ext cx="215905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10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3" y="1510729"/>
            <a:ext cx="5229571" cy="466574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9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29"/>
            <a:ext cx="5309279" cy="46787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17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3" y="1510729"/>
            <a:ext cx="5229571" cy="466574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9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29"/>
            <a:ext cx="5309279" cy="467873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/>
        </p:nvGrpSpPr>
        <p:grpSpPr>
          <a:xfrm>
            <a:off x="8869473" y="6298827"/>
            <a:ext cx="2877113" cy="394354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2"/>
              <a:ext cx="215905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8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61" y="238129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91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61" y="238129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/>
        </p:nvGrpSpPr>
        <p:grpSpPr>
          <a:xfrm>
            <a:off x="8869473" y="6298827"/>
            <a:ext cx="2877113" cy="394354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2"/>
              <a:ext cx="215905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85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953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/>
        </p:nvGrpSpPr>
        <p:grpSpPr>
          <a:xfrm>
            <a:off x="8869473" y="6298827"/>
            <a:ext cx="2877113" cy="394354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2"/>
              <a:ext cx="2159053" cy="276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42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6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8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0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5"/>
            <a:ext cx="11283951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/>
        </p:nvSpPr>
        <p:spPr>
          <a:xfrm>
            <a:off x="1" y="6590271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7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48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9BB4-56E1-A5C6-1EB4-0941D1930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72C8C-9B1D-095D-826B-B4158CE944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3C386-E42D-EF2B-9A65-8E11404D99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/>
          <a:lstStyle/>
          <a:p>
            <a:fld id="{5857310F-B14D-411D-AE31-FBA04AFE62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CE40E9-CAAD-2D63-B03F-D618BF1DEE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1000" y="1714500"/>
            <a:ext cx="11430000" cy="40005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8177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7DE6A48-BD34-9247-8CD2-A207D07E22B4}" type="datetime1">
              <a:rPr lang="en-US"/>
              <a:pPr/>
              <a:t>12/26/2025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941447-81A8-E34A-8E29-11F044513D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490453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D113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368922"/>
            <a:ext cx="10972800" cy="4947903"/>
          </a:xfrm>
          <a:prstGeom prst="rect">
            <a:avLst/>
          </a:prstGeom>
        </p:spPr>
        <p:txBody>
          <a:bodyPr/>
          <a:lstStyle>
            <a:lvl1pPr>
              <a:defRPr sz="2667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1867">
                <a:solidFill>
                  <a:schemeClr val="tx1"/>
                </a:solidFill>
              </a:defRPr>
            </a:lvl4pPr>
            <a:lvl5pPr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2801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4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2058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073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9873312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99272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79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9127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55834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99407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95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549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3873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24504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4439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2010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067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4120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373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22666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596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5725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6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4024757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49526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6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3254000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08608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0242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0061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91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8473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08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45083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8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8.sv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8.sv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2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A783F19-0005-872D-EF2E-DE4D50DC78B7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0350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69" r:id="rId14"/>
    <p:sldLayoutId id="2147483870" r:id="rId1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891" indent="-342891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32" indent="-285744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2971" indent="-228594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160" indent="-228594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349" indent="-228594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537" indent="-228594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8914" indent="-228594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6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5504" userDrawn="1">
          <p15:clr>
            <a:srgbClr val="F26B43"/>
          </p15:clr>
        </p15:guide>
        <p15:guide id="5" orient="horz" pos="5184" userDrawn="1">
          <p15:clr>
            <a:srgbClr val="F26B43"/>
          </p15:clr>
        </p15:guide>
        <p15:guide id="6" orient="horz" pos="5376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9664" userDrawn="1">
          <p15:clr>
            <a:srgbClr val="F26B43"/>
          </p15:clr>
        </p15:guide>
        <p15:guide id="9" pos="9888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orient="horz" pos="4032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  <p15:guide id="13" pos="7248" userDrawn="1">
          <p15:clr>
            <a:srgbClr val="F26B43"/>
          </p15:clr>
        </p15:guide>
        <p15:guide id="14" pos="74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13CF1E-2FF6-94EC-2DB4-E24EDE196B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>
                <a:latin typeface="Poppins" panose="00000500000000000000" pitchFamily="2" charset="0"/>
                <a:cs typeface="Poppins" panose="00000500000000000000" pitchFamily="2" charset="0"/>
              </a:rPr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46645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911" r:id="rId1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6EF981-CC67-5A4C-8250-79F341512C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>
                <a:latin typeface="Poppins" panose="00000500000000000000" pitchFamily="2" charset="0"/>
                <a:cs typeface="Poppins" panose="00000500000000000000" pitchFamily="2" charset="0"/>
              </a:rPr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13416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009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502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6EF981-CC67-5A4C-8250-79F341512C8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99214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1308976" cy="2387600"/>
          </a:xfrm>
        </p:spPr>
        <p:txBody>
          <a:bodyPr>
            <a:normAutofit/>
          </a:bodyPr>
          <a:lstStyle/>
          <a:p>
            <a:r>
              <a:rPr lang="en-US" altLang="en-US" sz="4400" dirty="0"/>
              <a:t>Identifying Patients Likely to Benefit From Bridging Therapy Before CAR T-Cell Infusion  in R/R MM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340A3-44FD-CB24-9DF3-7CF362C2CA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Provided by Clinical Care Options, LLC dba Decera Clinical Education</a:t>
            </a:r>
            <a:br>
              <a:rPr lang="en-US" dirty="0"/>
            </a:br>
            <a:r>
              <a:rPr lang="en-US" dirty="0"/>
              <a:t>Supported by an educational grant from Johnson &amp; Johnson.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56F4-8ADB-27C4-9A5F-210A3EF9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and Disclosures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B15415F8-FA47-EFE9-096D-2A217DA53A2C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it-IT" altLang="en-US" b="1" kern="0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rPr>
              <a:t>Krina K. Patel, MD, MSc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Multiple Myeloma Section Chief and Research Lead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Associate Professor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University of Texas MD Anderson Cancer Center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Houston, Texas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it-IT" altLang="en-US" sz="2400" b="1" kern="0" dirty="0">
              <a:solidFill>
                <a:schemeClr val="accent3"/>
              </a:solidFill>
              <a:latin typeface="+mn-lt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2400" i="1" dirty="0">
                <a:solidFill>
                  <a:srgbClr val="181818"/>
                </a:solidFill>
                <a:latin typeface="+mn-lt"/>
                <a:cs typeface="Calibri" panose="020F0502020204030204" pitchFamily="34" charset="0"/>
              </a:rPr>
              <a:t>Consultant/advisor/speaker: AbbVie, AstraZeneca, Bristol Myers Squibb, Genentech, Johnson &amp; Johnson, Kite, Legend Biotech, </a:t>
            </a:r>
            <a:r>
              <a:rPr lang="en-US" sz="2400" i="1" dirty="0" err="1">
                <a:solidFill>
                  <a:srgbClr val="181818"/>
                </a:solidFill>
                <a:latin typeface="+mn-lt"/>
                <a:cs typeface="Calibri" panose="020F0502020204030204" pitchFamily="34" charset="0"/>
              </a:rPr>
              <a:t>Oricel</a:t>
            </a:r>
            <a:r>
              <a:rPr lang="en-US" sz="2400" i="1" dirty="0">
                <a:solidFill>
                  <a:srgbClr val="181818"/>
                </a:solidFill>
                <a:latin typeface="+mn-lt"/>
                <a:cs typeface="Calibri" panose="020F0502020204030204" pitchFamily="34" charset="0"/>
              </a:rPr>
              <a:t>, Sanofi</a:t>
            </a:r>
            <a:endParaRPr lang="en-US" altLang="en-US" sz="2400" b="0" dirty="0">
              <a:solidFill>
                <a:srgbClr val="333333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50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23333-38DD-4903-B09A-2F5D1660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33256-9C36-95E4-7039-90C2A588C41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the conclusion of this activity, learners should be able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 patients with multiple myeloma who are likely to benefit from bridging therapy prior to CAR T-cell treatment</a:t>
            </a:r>
          </a:p>
        </p:txBody>
      </p:sp>
    </p:spTree>
    <p:extLst>
      <p:ext uri="{BB962C8B-B14F-4D97-AF65-F5344CB8AC3E}">
        <p14:creationId xmlns:p14="http://schemas.microsoft.com/office/powerpoint/2010/main" val="193891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477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CD2B1-4401-AABA-1FEA-E6CA6910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B3E7E0A-B855-A26F-003A-F4D18674FAC4}"/>
              </a:ext>
            </a:extLst>
          </p:cNvPr>
          <p:cNvSpPr/>
          <p:nvPr/>
        </p:nvSpPr>
        <p:spPr>
          <a:xfrm>
            <a:off x="1018336" y="3483549"/>
            <a:ext cx="3674125" cy="1669055"/>
          </a:xfrm>
          <a:custGeom>
            <a:avLst/>
            <a:gdLst>
              <a:gd name="csX0" fmla="*/ 0 w 3674125"/>
              <a:gd name="csY0" fmla="*/ 0 h 1669055"/>
              <a:gd name="csX1" fmla="*/ 79872 w 3674125"/>
              <a:gd name="csY1" fmla="*/ 0 h 1669055"/>
              <a:gd name="csX2" fmla="*/ 79872 w 3674125"/>
              <a:gd name="csY2" fmla="*/ 30296 h 1669055"/>
              <a:gd name="csX3" fmla="*/ 101906 w 3674125"/>
              <a:gd name="csY3" fmla="*/ 30296 h 1669055"/>
              <a:gd name="csX4" fmla="*/ 101906 w 3674125"/>
              <a:gd name="csY4" fmla="*/ 99152 h 1669055"/>
              <a:gd name="csX5" fmla="*/ 121185 w 3674125"/>
              <a:gd name="csY5" fmla="*/ 99152 h 1669055"/>
              <a:gd name="csX6" fmla="*/ 121185 w 3674125"/>
              <a:gd name="csY6" fmla="*/ 256142 h 1669055"/>
              <a:gd name="csX7" fmla="*/ 132202 w 3674125"/>
              <a:gd name="csY7" fmla="*/ 256142 h 1669055"/>
              <a:gd name="csX8" fmla="*/ 132202 w 3674125"/>
              <a:gd name="csY8" fmla="*/ 291947 h 1669055"/>
              <a:gd name="csX9" fmla="*/ 170761 w 3674125"/>
              <a:gd name="csY9" fmla="*/ 291947 h 1669055"/>
              <a:gd name="csX10" fmla="*/ 170761 w 3674125"/>
              <a:gd name="csY10" fmla="*/ 344277 h 1669055"/>
              <a:gd name="csX11" fmla="*/ 187286 w 3674125"/>
              <a:gd name="csY11" fmla="*/ 344277 h 1669055"/>
              <a:gd name="csX12" fmla="*/ 187286 w 3674125"/>
              <a:gd name="csY12" fmla="*/ 424149 h 1669055"/>
              <a:gd name="csX13" fmla="*/ 203812 w 3674125"/>
              <a:gd name="csY13" fmla="*/ 424149 h 1669055"/>
              <a:gd name="csX14" fmla="*/ 203812 w 3674125"/>
              <a:gd name="csY14" fmla="*/ 468217 h 1669055"/>
              <a:gd name="csX15" fmla="*/ 214829 w 3674125"/>
              <a:gd name="csY15" fmla="*/ 468217 h 1669055"/>
              <a:gd name="csX16" fmla="*/ 214829 w 3674125"/>
              <a:gd name="csY16" fmla="*/ 531564 h 1669055"/>
              <a:gd name="csX17" fmla="*/ 228600 w 3674125"/>
              <a:gd name="csY17" fmla="*/ 531564 h 1669055"/>
              <a:gd name="csX18" fmla="*/ 228600 w 3674125"/>
              <a:gd name="csY18" fmla="*/ 559106 h 1669055"/>
              <a:gd name="csX19" fmla="*/ 253388 w 3674125"/>
              <a:gd name="csY19" fmla="*/ 559106 h 1669055"/>
              <a:gd name="csX20" fmla="*/ 253388 w 3674125"/>
              <a:gd name="csY20" fmla="*/ 638978 h 1669055"/>
              <a:gd name="csX21" fmla="*/ 264405 w 3674125"/>
              <a:gd name="csY21" fmla="*/ 638978 h 1669055"/>
              <a:gd name="csX22" fmla="*/ 264405 w 3674125"/>
              <a:gd name="csY22" fmla="*/ 658258 h 1669055"/>
              <a:gd name="csX23" fmla="*/ 275421 w 3674125"/>
              <a:gd name="csY23" fmla="*/ 658258 h 1669055"/>
              <a:gd name="csX24" fmla="*/ 275421 w 3674125"/>
              <a:gd name="csY24" fmla="*/ 685800 h 1669055"/>
              <a:gd name="csX25" fmla="*/ 336014 w 3674125"/>
              <a:gd name="csY25" fmla="*/ 685800 h 1669055"/>
              <a:gd name="csX26" fmla="*/ 336014 w 3674125"/>
              <a:gd name="csY26" fmla="*/ 713342 h 1669055"/>
              <a:gd name="csX27" fmla="*/ 418641 w 3674125"/>
              <a:gd name="csY27" fmla="*/ 713342 h 1669055"/>
              <a:gd name="csX28" fmla="*/ 418641 w 3674125"/>
              <a:gd name="csY28" fmla="*/ 749147 h 1669055"/>
              <a:gd name="csX29" fmla="*/ 567368 w 3674125"/>
              <a:gd name="csY29" fmla="*/ 749147 h 1669055"/>
              <a:gd name="csX30" fmla="*/ 567368 w 3674125"/>
              <a:gd name="csY30" fmla="*/ 782197 h 1669055"/>
              <a:gd name="csX31" fmla="*/ 627961 w 3674125"/>
              <a:gd name="csY31" fmla="*/ 782197 h 1669055"/>
              <a:gd name="csX32" fmla="*/ 627961 w 3674125"/>
              <a:gd name="csY32" fmla="*/ 818002 h 1669055"/>
              <a:gd name="csX33" fmla="*/ 661012 w 3674125"/>
              <a:gd name="csY33" fmla="*/ 818002 h 1669055"/>
              <a:gd name="csX34" fmla="*/ 661012 w 3674125"/>
              <a:gd name="csY34" fmla="*/ 878595 h 1669055"/>
              <a:gd name="csX35" fmla="*/ 765672 w 3674125"/>
              <a:gd name="csY35" fmla="*/ 878595 h 1669055"/>
              <a:gd name="csX36" fmla="*/ 765672 w 3674125"/>
              <a:gd name="csY36" fmla="*/ 906137 h 1669055"/>
              <a:gd name="csX37" fmla="*/ 815248 w 3674125"/>
              <a:gd name="csY37" fmla="*/ 906137 h 1669055"/>
              <a:gd name="csX38" fmla="*/ 815248 w 3674125"/>
              <a:gd name="csY38" fmla="*/ 944696 h 1669055"/>
              <a:gd name="csX39" fmla="*/ 980501 w 3674125"/>
              <a:gd name="csY39" fmla="*/ 944696 h 1669055"/>
              <a:gd name="csX40" fmla="*/ 980501 w 3674125"/>
              <a:gd name="csY40" fmla="*/ 980501 h 1669055"/>
              <a:gd name="csX41" fmla="*/ 1211855 w 3674125"/>
              <a:gd name="csY41" fmla="*/ 980501 h 1669055"/>
              <a:gd name="csX42" fmla="*/ 1211855 w 3674125"/>
              <a:gd name="csY42" fmla="*/ 1010797 h 1669055"/>
              <a:gd name="csX43" fmla="*/ 1236643 w 3674125"/>
              <a:gd name="csY43" fmla="*/ 1010797 h 1669055"/>
              <a:gd name="csX44" fmla="*/ 1236643 w 3674125"/>
              <a:gd name="csY44" fmla="*/ 1049356 h 1669055"/>
              <a:gd name="csX45" fmla="*/ 1242152 w 3674125"/>
              <a:gd name="csY45" fmla="*/ 1049356 h 1669055"/>
              <a:gd name="csX46" fmla="*/ 1242152 w 3674125"/>
              <a:gd name="csY46" fmla="*/ 1104441 h 1669055"/>
              <a:gd name="csX47" fmla="*/ 1311007 w 3674125"/>
              <a:gd name="csY47" fmla="*/ 1104441 h 1669055"/>
              <a:gd name="csX48" fmla="*/ 1311007 w 3674125"/>
              <a:gd name="csY48" fmla="*/ 1181559 h 1669055"/>
              <a:gd name="csX49" fmla="*/ 1327532 w 3674125"/>
              <a:gd name="csY49" fmla="*/ 1181559 h 1669055"/>
              <a:gd name="csX50" fmla="*/ 1327532 w 3674125"/>
              <a:gd name="csY50" fmla="*/ 1255923 h 1669055"/>
              <a:gd name="csX51" fmla="*/ 1371600 w 3674125"/>
              <a:gd name="csY51" fmla="*/ 1255923 h 1669055"/>
              <a:gd name="csX52" fmla="*/ 1371600 w 3674125"/>
              <a:gd name="csY52" fmla="*/ 1277956 h 1669055"/>
              <a:gd name="csX53" fmla="*/ 1412913 w 3674125"/>
              <a:gd name="csY53" fmla="*/ 1277956 h 1669055"/>
              <a:gd name="csX54" fmla="*/ 1412913 w 3674125"/>
              <a:gd name="csY54" fmla="*/ 1322024 h 1669055"/>
              <a:gd name="csX55" fmla="*/ 1528590 w 3674125"/>
              <a:gd name="csY55" fmla="*/ 1322024 h 1669055"/>
              <a:gd name="csX56" fmla="*/ 1528590 w 3674125"/>
              <a:gd name="csY56" fmla="*/ 1360583 h 1669055"/>
              <a:gd name="csX57" fmla="*/ 2173077 w 3674125"/>
              <a:gd name="csY57" fmla="*/ 1360583 h 1669055"/>
              <a:gd name="csX58" fmla="*/ 2173077 w 3674125"/>
              <a:gd name="csY58" fmla="*/ 1437701 h 1669055"/>
              <a:gd name="csX59" fmla="*/ 2189602 w 3674125"/>
              <a:gd name="csY59" fmla="*/ 1437701 h 1669055"/>
              <a:gd name="csX60" fmla="*/ 2189602 w 3674125"/>
              <a:gd name="csY60" fmla="*/ 1481768 h 1669055"/>
              <a:gd name="csX61" fmla="*/ 2244686 w 3674125"/>
              <a:gd name="csY61" fmla="*/ 1481768 h 1669055"/>
              <a:gd name="csX62" fmla="*/ 2244686 w 3674125"/>
              <a:gd name="csY62" fmla="*/ 1547870 h 1669055"/>
              <a:gd name="csX63" fmla="*/ 2644048 w 3674125"/>
              <a:gd name="csY63" fmla="*/ 1547870 h 1669055"/>
              <a:gd name="csX64" fmla="*/ 2644048 w 3674125"/>
              <a:gd name="csY64" fmla="*/ 1605708 h 1669055"/>
              <a:gd name="csX65" fmla="*/ 2795530 w 3674125"/>
              <a:gd name="csY65" fmla="*/ 1605708 h 1669055"/>
              <a:gd name="csX66" fmla="*/ 2795530 w 3674125"/>
              <a:gd name="csY66" fmla="*/ 1669055 h 1669055"/>
              <a:gd name="csX67" fmla="*/ 3674125 w 3674125"/>
              <a:gd name="csY67" fmla="*/ 1669055 h 16690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3674125" h="1669055">
                <a:moveTo>
                  <a:pt x="0" y="0"/>
                </a:moveTo>
                <a:lnTo>
                  <a:pt x="79872" y="0"/>
                </a:lnTo>
                <a:lnTo>
                  <a:pt x="79872" y="30296"/>
                </a:lnTo>
                <a:lnTo>
                  <a:pt x="101906" y="30296"/>
                </a:lnTo>
                <a:lnTo>
                  <a:pt x="101906" y="99152"/>
                </a:lnTo>
                <a:lnTo>
                  <a:pt x="121185" y="99152"/>
                </a:lnTo>
                <a:lnTo>
                  <a:pt x="121185" y="256142"/>
                </a:lnTo>
                <a:lnTo>
                  <a:pt x="132202" y="256142"/>
                </a:lnTo>
                <a:lnTo>
                  <a:pt x="132202" y="291947"/>
                </a:lnTo>
                <a:lnTo>
                  <a:pt x="170761" y="291947"/>
                </a:lnTo>
                <a:lnTo>
                  <a:pt x="170761" y="344277"/>
                </a:lnTo>
                <a:lnTo>
                  <a:pt x="187286" y="344277"/>
                </a:lnTo>
                <a:lnTo>
                  <a:pt x="187286" y="424149"/>
                </a:lnTo>
                <a:lnTo>
                  <a:pt x="203812" y="424149"/>
                </a:lnTo>
                <a:lnTo>
                  <a:pt x="203812" y="468217"/>
                </a:lnTo>
                <a:lnTo>
                  <a:pt x="214829" y="468217"/>
                </a:lnTo>
                <a:lnTo>
                  <a:pt x="214829" y="531564"/>
                </a:lnTo>
                <a:lnTo>
                  <a:pt x="228600" y="531564"/>
                </a:lnTo>
                <a:lnTo>
                  <a:pt x="228600" y="559106"/>
                </a:lnTo>
                <a:lnTo>
                  <a:pt x="253388" y="559106"/>
                </a:lnTo>
                <a:lnTo>
                  <a:pt x="253388" y="638978"/>
                </a:lnTo>
                <a:lnTo>
                  <a:pt x="264405" y="638978"/>
                </a:lnTo>
                <a:lnTo>
                  <a:pt x="264405" y="658258"/>
                </a:lnTo>
                <a:lnTo>
                  <a:pt x="275421" y="658258"/>
                </a:lnTo>
                <a:lnTo>
                  <a:pt x="275421" y="685800"/>
                </a:lnTo>
                <a:lnTo>
                  <a:pt x="336014" y="685800"/>
                </a:lnTo>
                <a:lnTo>
                  <a:pt x="336014" y="713342"/>
                </a:lnTo>
                <a:lnTo>
                  <a:pt x="418641" y="713342"/>
                </a:lnTo>
                <a:lnTo>
                  <a:pt x="418641" y="749147"/>
                </a:lnTo>
                <a:lnTo>
                  <a:pt x="567368" y="749147"/>
                </a:lnTo>
                <a:lnTo>
                  <a:pt x="567368" y="782197"/>
                </a:lnTo>
                <a:lnTo>
                  <a:pt x="627961" y="782197"/>
                </a:lnTo>
                <a:lnTo>
                  <a:pt x="627961" y="818002"/>
                </a:lnTo>
                <a:lnTo>
                  <a:pt x="661012" y="818002"/>
                </a:lnTo>
                <a:lnTo>
                  <a:pt x="661012" y="878595"/>
                </a:lnTo>
                <a:lnTo>
                  <a:pt x="765672" y="878595"/>
                </a:lnTo>
                <a:lnTo>
                  <a:pt x="765672" y="906137"/>
                </a:lnTo>
                <a:lnTo>
                  <a:pt x="815248" y="906137"/>
                </a:lnTo>
                <a:lnTo>
                  <a:pt x="815248" y="944696"/>
                </a:lnTo>
                <a:lnTo>
                  <a:pt x="980501" y="944696"/>
                </a:lnTo>
                <a:lnTo>
                  <a:pt x="980501" y="980501"/>
                </a:lnTo>
                <a:lnTo>
                  <a:pt x="1211855" y="980501"/>
                </a:lnTo>
                <a:lnTo>
                  <a:pt x="1211855" y="1010797"/>
                </a:lnTo>
                <a:lnTo>
                  <a:pt x="1236643" y="1010797"/>
                </a:lnTo>
                <a:lnTo>
                  <a:pt x="1236643" y="1049356"/>
                </a:lnTo>
                <a:lnTo>
                  <a:pt x="1242152" y="1049356"/>
                </a:lnTo>
                <a:lnTo>
                  <a:pt x="1242152" y="1104441"/>
                </a:lnTo>
                <a:lnTo>
                  <a:pt x="1311007" y="1104441"/>
                </a:lnTo>
                <a:lnTo>
                  <a:pt x="1311007" y="1181559"/>
                </a:lnTo>
                <a:lnTo>
                  <a:pt x="1327532" y="1181559"/>
                </a:lnTo>
                <a:lnTo>
                  <a:pt x="1327532" y="1255923"/>
                </a:lnTo>
                <a:lnTo>
                  <a:pt x="1371600" y="1255923"/>
                </a:lnTo>
                <a:lnTo>
                  <a:pt x="1371600" y="1277956"/>
                </a:lnTo>
                <a:lnTo>
                  <a:pt x="1412913" y="1277956"/>
                </a:lnTo>
                <a:lnTo>
                  <a:pt x="1412913" y="1322024"/>
                </a:lnTo>
                <a:lnTo>
                  <a:pt x="1528590" y="1322024"/>
                </a:lnTo>
                <a:lnTo>
                  <a:pt x="1528590" y="1360583"/>
                </a:lnTo>
                <a:lnTo>
                  <a:pt x="2173077" y="1360583"/>
                </a:lnTo>
                <a:lnTo>
                  <a:pt x="2173077" y="1437701"/>
                </a:lnTo>
                <a:lnTo>
                  <a:pt x="2189602" y="1437701"/>
                </a:lnTo>
                <a:lnTo>
                  <a:pt x="2189602" y="1481768"/>
                </a:lnTo>
                <a:lnTo>
                  <a:pt x="2244686" y="1481768"/>
                </a:lnTo>
                <a:lnTo>
                  <a:pt x="2244686" y="1547870"/>
                </a:lnTo>
                <a:lnTo>
                  <a:pt x="2644048" y="1547870"/>
                </a:lnTo>
                <a:lnTo>
                  <a:pt x="2644048" y="1605708"/>
                </a:lnTo>
                <a:lnTo>
                  <a:pt x="2795530" y="1605708"/>
                </a:lnTo>
                <a:lnTo>
                  <a:pt x="2795530" y="1669055"/>
                </a:lnTo>
                <a:lnTo>
                  <a:pt x="3674125" y="1669055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E64D789-55D1-1C3C-6C24-E9E04C80286F}"/>
              </a:ext>
            </a:extLst>
          </p:cNvPr>
          <p:cNvSpPr/>
          <p:nvPr/>
        </p:nvSpPr>
        <p:spPr>
          <a:xfrm>
            <a:off x="1021090" y="3458761"/>
            <a:ext cx="3423492" cy="1806766"/>
          </a:xfrm>
          <a:custGeom>
            <a:avLst/>
            <a:gdLst>
              <a:gd name="csX0" fmla="*/ 0 w 3423492"/>
              <a:gd name="csY0" fmla="*/ 0 h 1806766"/>
              <a:gd name="csX1" fmla="*/ 60593 w 3423492"/>
              <a:gd name="csY1" fmla="*/ 0 h 1806766"/>
              <a:gd name="csX2" fmla="*/ 60593 w 3423492"/>
              <a:gd name="csY2" fmla="*/ 16525 h 1806766"/>
              <a:gd name="csX3" fmla="*/ 145973 w 3423492"/>
              <a:gd name="csY3" fmla="*/ 16525 h 1806766"/>
              <a:gd name="csX4" fmla="*/ 145973 w 3423492"/>
              <a:gd name="csY4" fmla="*/ 49576 h 1806766"/>
              <a:gd name="csX5" fmla="*/ 179024 w 3423492"/>
              <a:gd name="csY5" fmla="*/ 49576 h 1806766"/>
              <a:gd name="csX6" fmla="*/ 179024 w 3423492"/>
              <a:gd name="csY6" fmla="*/ 77118 h 1806766"/>
              <a:gd name="csX7" fmla="*/ 231354 w 3423492"/>
              <a:gd name="csY7" fmla="*/ 77118 h 1806766"/>
              <a:gd name="csX8" fmla="*/ 231354 w 3423492"/>
              <a:gd name="csY8" fmla="*/ 101906 h 1806766"/>
              <a:gd name="csX9" fmla="*/ 336014 w 3423492"/>
              <a:gd name="csY9" fmla="*/ 101906 h 1806766"/>
              <a:gd name="csX10" fmla="*/ 336014 w 3423492"/>
              <a:gd name="csY10" fmla="*/ 129448 h 1806766"/>
              <a:gd name="csX11" fmla="*/ 360802 w 3423492"/>
              <a:gd name="csY11" fmla="*/ 129448 h 1806766"/>
              <a:gd name="csX12" fmla="*/ 360802 w 3423492"/>
              <a:gd name="csY12" fmla="*/ 159744 h 1806766"/>
              <a:gd name="csX13" fmla="*/ 385590 w 3423492"/>
              <a:gd name="csY13" fmla="*/ 159744 h 1806766"/>
              <a:gd name="csX14" fmla="*/ 385590 w 3423492"/>
              <a:gd name="csY14" fmla="*/ 184532 h 1806766"/>
              <a:gd name="csX15" fmla="*/ 418641 w 3423492"/>
              <a:gd name="csY15" fmla="*/ 184532 h 1806766"/>
              <a:gd name="csX16" fmla="*/ 418641 w 3423492"/>
              <a:gd name="csY16" fmla="*/ 212074 h 1806766"/>
              <a:gd name="csX17" fmla="*/ 437920 w 3423492"/>
              <a:gd name="csY17" fmla="*/ 212074 h 1806766"/>
              <a:gd name="csX18" fmla="*/ 437920 w 3423492"/>
              <a:gd name="csY18" fmla="*/ 242371 h 1806766"/>
              <a:gd name="csX19" fmla="*/ 487496 w 3423492"/>
              <a:gd name="csY19" fmla="*/ 242371 h 1806766"/>
              <a:gd name="csX20" fmla="*/ 487496 w 3423492"/>
              <a:gd name="csY20" fmla="*/ 275421 h 1806766"/>
              <a:gd name="csX21" fmla="*/ 520547 w 3423492"/>
              <a:gd name="csY21" fmla="*/ 275421 h 1806766"/>
              <a:gd name="csX22" fmla="*/ 520547 w 3423492"/>
              <a:gd name="csY22" fmla="*/ 294701 h 1806766"/>
              <a:gd name="csX23" fmla="*/ 567369 w 3423492"/>
              <a:gd name="csY23" fmla="*/ 294701 h 1806766"/>
              <a:gd name="csX24" fmla="*/ 567369 w 3423492"/>
              <a:gd name="csY24" fmla="*/ 327752 h 1806766"/>
              <a:gd name="csX25" fmla="*/ 702325 w 3423492"/>
              <a:gd name="csY25" fmla="*/ 327752 h 1806766"/>
              <a:gd name="csX26" fmla="*/ 702325 w 3423492"/>
              <a:gd name="csY26" fmla="*/ 352540 h 1806766"/>
              <a:gd name="csX27" fmla="*/ 760164 w 3423492"/>
              <a:gd name="csY27" fmla="*/ 352540 h 1806766"/>
              <a:gd name="csX28" fmla="*/ 760164 w 3423492"/>
              <a:gd name="csY28" fmla="*/ 369065 h 1806766"/>
              <a:gd name="csX29" fmla="*/ 784952 w 3423492"/>
              <a:gd name="csY29" fmla="*/ 369065 h 1806766"/>
              <a:gd name="csX30" fmla="*/ 784952 w 3423492"/>
              <a:gd name="csY30" fmla="*/ 385590 h 1806766"/>
              <a:gd name="csX31" fmla="*/ 826265 w 3423492"/>
              <a:gd name="csY31" fmla="*/ 385590 h 1806766"/>
              <a:gd name="csX32" fmla="*/ 826265 w 3423492"/>
              <a:gd name="csY32" fmla="*/ 424149 h 1806766"/>
              <a:gd name="csX33" fmla="*/ 867578 w 3423492"/>
              <a:gd name="csY33" fmla="*/ 424149 h 1806766"/>
              <a:gd name="csX34" fmla="*/ 867578 w 3423492"/>
              <a:gd name="csY34" fmla="*/ 451691 h 1806766"/>
              <a:gd name="csX35" fmla="*/ 947451 w 3423492"/>
              <a:gd name="csY35" fmla="*/ 451691 h 1806766"/>
              <a:gd name="csX36" fmla="*/ 947451 w 3423492"/>
              <a:gd name="csY36" fmla="*/ 473725 h 1806766"/>
              <a:gd name="csX37" fmla="*/ 986010 w 3423492"/>
              <a:gd name="csY37" fmla="*/ 473725 h 1806766"/>
              <a:gd name="csX38" fmla="*/ 986010 w 3423492"/>
              <a:gd name="csY38" fmla="*/ 517793 h 1806766"/>
              <a:gd name="csX39" fmla="*/ 999781 w 3423492"/>
              <a:gd name="csY39" fmla="*/ 517793 h 1806766"/>
              <a:gd name="csX40" fmla="*/ 999781 w 3423492"/>
              <a:gd name="csY40" fmla="*/ 553597 h 1806766"/>
              <a:gd name="csX41" fmla="*/ 1154017 w 3423492"/>
              <a:gd name="csY41" fmla="*/ 553597 h 1806766"/>
              <a:gd name="csX42" fmla="*/ 1154017 w 3423492"/>
              <a:gd name="csY42" fmla="*/ 592156 h 1806766"/>
              <a:gd name="csX43" fmla="*/ 1192576 w 3423492"/>
              <a:gd name="csY43" fmla="*/ 592156 h 1806766"/>
              <a:gd name="csX44" fmla="*/ 1192576 w 3423492"/>
              <a:gd name="csY44" fmla="*/ 616944 h 1806766"/>
              <a:gd name="csX45" fmla="*/ 1242152 w 3423492"/>
              <a:gd name="csY45" fmla="*/ 616944 h 1806766"/>
              <a:gd name="csX46" fmla="*/ 1242152 w 3423492"/>
              <a:gd name="csY46" fmla="*/ 647241 h 1806766"/>
              <a:gd name="csX47" fmla="*/ 1308253 w 3423492"/>
              <a:gd name="csY47" fmla="*/ 647241 h 1806766"/>
              <a:gd name="csX48" fmla="*/ 1308253 w 3423492"/>
              <a:gd name="csY48" fmla="*/ 674783 h 1806766"/>
              <a:gd name="csX49" fmla="*/ 1338549 w 3423492"/>
              <a:gd name="csY49" fmla="*/ 674783 h 1806766"/>
              <a:gd name="csX50" fmla="*/ 1338549 w 3423492"/>
              <a:gd name="csY50" fmla="*/ 707834 h 1806766"/>
              <a:gd name="csX51" fmla="*/ 1360583 w 3423492"/>
              <a:gd name="csY51" fmla="*/ 707834 h 1806766"/>
              <a:gd name="csX52" fmla="*/ 1360583 w 3423492"/>
              <a:gd name="csY52" fmla="*/ 735376 h 1806766"/>
              <a:gd name="csX53" fmla="*/ 1467998 w 3423492"/>
              <a:gd name="csY53" fmla="*/ 735376 h 1806766"/>
              <a:gd name="csX54" fmla="*/ 1467998 w 3423492"/>
              <a:gd name="csY54" fmla="*/ 751901 h 1806766"/>
              <a:gd name="csX55" fmla="*/ 1490031 w 3423492"/>
              <a:gd name="csY55" fmla="*/ 751901 h 1806766"/>
              <a:gd name="csX56" fmla="*/ 1490031 w 3423492"/>
              <a:gd name="csY56" fmla="*/ 795968 h 1806766"/>
              <a:gd name="csX57" fmla="*/ 1531345 w 3423492"/>
              <a:gd name="csY57" fmla="*/ 795968 h 1806766"/>
              <a:gd name="csX58" fmla="*/ 1531345 w 3423492"/>
              <a:gd name="csY58" fmla="*/ 829019 h 1806766"/>
              <a:gd name="csX59" fmla="*/ 1545116 w 3423492"/>
              <a:gd name="csY59" fmla="*/ 829019 h 1806766"/>
              <a:gd name="csX60" fmla="*/ 1545116 w 3423492"/>
              <a:gd name="csY60" fmla="*/ 848299 h 1806766"/>
              <a:gd name="csX61" fmla="*/ 1591937 w 3423492"/>
              <a:gd name="csY61" fmla="*/ 848299 h 1806766"/>
              <a:gd name="csX62" fmla="*/ 1591937 w 3423492"/>
              <a:gd name="csY62" fmla="*/ 884103 h 1806766"/>
              <a:gd name="csX63" fmla="*/ 1627742 w 3423492"/>
              <a:gd name="csY63" fmla="*/ 884103 h 1806766"/>
              <a:gd name="csX64" fmla="*/ 1627742 w 3423492"/>
              <a:gd name="csY64" fmla="*/ 919908 h 1806766"/>
              <a:gd name="csX65" fmla="*/ 1680072 w 3423492"/>
              <a:gd name="csY65" fmla="*/ 919908 h 1806766"/>
              <a:gd name="csX66" fmla="*/ 1680072 w 3423492"/>
              <a:gd name="csY66" fmla="*/ 972238 h 1806766"/>
              <a:gd name="csX67" fmla="*/ 1773716 w 3423492"/>
              <a:gd name="csY67" fmla="*/ 972238 h 1806766"/>
              <a:gd name="csX68" fmla="*/ 1773716 w 3423492"/>
              <a:gd name="csY68" fmla="*/ 1013552 h 1806766"/>
              <a:gd name="csX69" fmla="*/ 1779224 w 3423492"/>
              <a:gd name="csY69" fmla="*/ 1013552 h 1806766"/>
              <a:gd name="csX70" fmla="*/ 1779224 w 3423492"/>
              <a:gd name="csY70" fmla="*/ 1052111 h 1806766"/>
              <a:gd name="csX71" fmla="*/ 1823292 w 3423492"/>
              <a:gd name="csY71" fmla="*/ 1052111 h 1806766"/>
              <a:gd name="csX72" fmla="*/ 1823292 w 3423492"/>
              <a:gd name="csY72" fmla="*/ 1093424 h 1806766"/>
              <a:gd name="csX73" fmla="*/ 1916935 w 3423492"/>
              <a:gd name="csY73" fmla="*/ 1093424 h 1806766"/>
              <a:gd name="csX74" fmla="*/ 1916935 w 3423492"/>
              <a:gd name="csY74" fmla="*/ 1176050 h 1806766"/>
              <a:gd name="csX75" fmla="*/ 2095959 w 3423492"/>
              <a:gd name="csY75" fmla="*/ 1176050 h 1806766"/>
              <a:gd name="csX76" fmla="*/ 2095959 w 3423492"/>
              <a:gd name="csY76" fmla="*/ 1222872 h 1806766"/>
              <a:gd name="csX77" fmla="*/ 2492566 w 3423492"/>
              <a:gd name="csY77" fmla="*/ 1222872 h 1806766"/>
              <a:gd name="csX78" fmla="*/ 2492566 w 3423492"/>
              <a:gd name="csY78" fmla="*/ 1291728 h 1806766"/>
              <a:gd name="csX79" fmla="*/ 2707395 w 3423492"/>
              <a:gd name="csY79" fmla="*/ 1291728 h 1806766"/>
              <a:gd name="csX80" fmla="*/ 2707395 w 3423492"/>
              <a:gd name="csY80" fmla="*/ 1388125 h 1806766"/>
              <a:gd name="csX81" fmla="*/ 2969046 w 3423492"/>
              <a:gd name="csY81" fmla="*/ 1388125 h 1806766"/>
              <a:gd name="csX82" fmla="*/ 2969046 w 3423492"/>
              <a:gd name="csY82" fmla="*/ 1517573 h 1806766"/>
              <a:gd name="csX83" fmla="*/ 3423492 w 3423492"/>
              <a:gd name="csY83" fmla="*/ 1517573 h 1806766"/>
              <a:gd name="csX84" fmla="*/ 3423492 w 3423492"/>
              <a:gd name="csY84" fmla="*/ 1806766 h 1806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3423492" h="1806766">
                <a:moveTo>
                  <a:pt x="0" y="0"/>
                </a:moveTo>
                <a:lnTo>
                  <a:pt x="60593" y="0"/>
                </a:lnTo>
                <a:lnTo>
                  <a:pt x="60593" y="16525"/>
                </a:lnTo>
                <a:lnTo>
                  <a:pt x="145973" y="16525"/>
                </a:lnTo>
                <a:lnTo>
                  <a:pt x="145973" y="49576"/>
                </a:lnTo>
                <a:lnTo>
                  <a:pt x="179024" y="49576"/>
                </a:lnTo>
                <a:lnTo>
                  <a:pt x="179024" y="77118"/>
                </a:lnTo>
                <a:lnTo>
                  <a:pt x="231354" y="77118"/>
                </a:lnTo>
                <a:lnTo>
                  <a:pt x="231354" y="101906"/>
                </a:lnTo>
                <a:lnTo>
                  <a:pt x="336014" y="101906"/>
                </a:lnTo>
                <a:lnTo>
                  <a:pt x="336014" y="129448"/>
                </a:lnTo>
                <a:lnTo>
                  <a:pt x="360802" y="129448"/>
                </a:lnTo>
                <a:lnTo>
                  <a:pt x="360802" y="159744"/>
                </a:lnTo>
                <a:lnTo>
                  <a:pt x="385590" y="159744"/>
                </a:lnTo>
                <a:lnTo>
                  <a:pt x="385590" y="184532"/>
                </a:lnTo>
                <a:lnTo>
                  <a:pt x="418641" y="184532"/>
                </a:lnTo>
                <a:lnTo>
                  <a:pt x="418641" y="212074"/>
                </a:lnTo>
                <a:lnTo>
                  <a:pt x="437920" y="212074"/>
                </a:lnTo>
                <a:lnTo>
                  <a:pt x="437920" y="242371"/>
                </a:lnTo>
                <a:lnTo>
                  <a:pt x="487496" y="242371"/>
                </a:lnTo>
                <a:lnTo>
                  <a:pt x="487496" y="275421"/>
                </a:lnTo>
                <a:lnTo>
                  <a:pt x="520547" y="275421"/>
                </a:lnTo>
                <a:lnTo>
                  <a:pt x="520547" y="294701"/>
                </a:lnTo>
                <a:lnTo>
                  <a:pt x="567369" y="294701"/>
                </a:lnTo>
                <a:lnTo>
                  <a:pt x="567369" y="327752"/>
                </a:lnTo>
                <a:lnTo>
                  <a:pt x="702325" y="327752"/>
                </a:lnTo>
                <a:lnTo>
                  <a:pt x="702325" y="352540"/>
                </a:lnTo>
                <a:lnTo>
                  <a:pt x="760164" y="352540"/>
                </a:lnTo>
                <a:lnTo>
                  <a:pt x="760164" y="369065"/>
                </a:lnTo>
                <a:lnTo>
                  <a:pt x="784952" y="369065"/>
                </a:lnTo>
                <a:lnTo>
                  <a:pt x="784952" y="385590"/>
                </a:lnTo>
                <a:lnTo>
                  <a:pt x="826265" y="385590"/>
                </a:lnTo>
                <a:lnTo>
                  <a:pt x="826265" y="424149"/>
                </a:lnTo>
                <a:lnTo>
                  <a:pt x="867578" y="424149"/>
                </a:lnTo>
                <a:lnTo>
                  <a:pt x="867578" y="451691"/>
                </a:lnTo>
                <a:lnTo>
                  <a:pt x="947451" y="451691"/>
                </a:lnTo>
                <a:lnTo>
                  <a:pt x="947451" y="473725"/>
                </a:lnTo>
                <a:lnTo>
                  <a:pt x="986010" y="473725"/>
                </a:lnTo>
                <a:lnTo>
                  <a:pt x="986010" y="517793"/>
                </a:lnTo>
                <a:lnTo>
                  <a:pt x="999781" y="517793"/>
                </a:lnTo>
                <a:lnTo>
                  <a:pt x="999781" y="553597"/>
                </a:lnTo>
                <a:lnTo>
                  <a:pt x="1154017" y="553597"/>
                </a:lnTo>
                <a:lnTo>
                  <a:pt x="1154017" y="592156"/>
                </a:lnTo>
                <a:lnTo>
                  <a:pt x="1192576" y="592156"/>
                </a:lnTo>
                <a:lnTo>
                  <a:pt x="1192576" y="616944"/>
                </a:lnTo>
                <a:lnTo>
                  <a:pt x="1242152" y="616944"/>
                </a:lnTo>
                <a:lnTo>
                  <a:pt x="1242152" y="647241"/>
                </a:lnTo>
                <a:lnTo>
                  <a:pt x="1308253" y="647241"/>
                </a:lnTo>
                <a:lnTo>
                  <a:pt x="1308253" y="674783"/>
                </a:lnTo>
                <a:lnTo>
                  <a:pt x="1338549" y="674783"/>
                </a:lnTo>
                <a:lnTo>
                  <a:pt x="1338549" y="707834"/>
                </a:lnTo>
                <a:lnTo>
                  <a:pt x="1360583" y="707834"/>
                </a:lnTo>
                <a:lnTo>
                  <a:pt x="1360583" y="735376"/>
                </a:lnTo>
                <a:lnTo>
                  <a:pt x="1467998" y="735376"/>
                </a:lnTo>
                <a:lnTo>
                  <a:pt x="1467998" y="751901"/>
                </a:lnTo>
                <a:lnTo>
                  <a:pt x="1490031" y="751901"/>
                </a:lnTo>
                <a:lnTo>
                  <a:pt x="1490031" y="795968"/>
                </a:lnTo>
                <a:lnTo>
                  <a:pt x="1531345" y="795968"/>
                </a:lnTo>
                <a:lnTo>
                  <a:pt x="1531345" y="829019"/>
                </a:lnTo>
                <a:lnTo>
                  <a:pt x="1545116" y="829019"/>
                </a:lnTo>
                <a:lnTo>
                  <a:pt x="1545116" y="848299"/>
                </a:lnTo>
                <a:lnTo>
                  <a:pt x="1591937" y="848299"/>
                </a:lnTo>
                <a:lnTo>
                  <a:pt x="1591937" y="884103"/>
                </a:lnTo>
                <a:lnTo>
                  <a:pt x="1627742" y="884103"/>
                </a:lnTo>
                <a:lnTo>
                  <a:pt x="1627742" y="919908"/>
                </a:lnTo>
                <a:lnTo>
                  <a:pt x="1680072" y="919908"/>
                </a:lnTo>
                <a:lnTo>
                  <a:pt x="1680072" y="972238"/>
                </a:lnTo>
                <a:lnTo>
                  <a:pt x="1773716" y="972238"/>
                </a:lnTo>
                <a:lnTo>
                  <a:pt x="1773716" y="1013552"/>
                </a:lnTo>
                <a:lnTo>
                  <a:pt x="1779224" y="1013552"/>
                </a:lnTo>
                <a:lnTo>
                  <a:pt x="1779224" y="1052111"/>
                </a:lnTo>
                <a:lnTo>
                  <a:pt x="1823292" y="1052111"/>
                </a:lnTo>
                <a:lnTo>
                  <a:pt x="1823292" y="1093424"/>
                </a:lnTo>
                <a:lnTo>
                  <a:pt x="1916935" y="1093424"/>
                </a:lnTo>
                <a:lnTo>
                  <a:pt x="1916935" y="1176050"/>
                </a:lnTo>
                <a:lnTo>
                  <a:pt x="2095959" y="1176050"/>
                </a:lnTo>
                <a:lnTo>
                  <a:pt x="2095959" y="1222872"/>
                </a:lnTo>
                <a:lnTo>
                  <a:pt x="2492566" y="1222872"/>
                </a:lnTo>
                <a:lnTo>
                  <a:pt x="2492566" y="1291728"/>
                </a:lnTo>
                <a:lnTo>
                  <a:pt x="2707395" y="1291728"/>
                </a:lnTo>
                <a:lnTo>
                  <a:pt x="2707395" y="1388125"/>
                </a:lnTo>
                <a:lnTo>
                  <a:pt x="2969046" y="1388125"/>
                </a:lnTo>
                <a:lnTo>
                  <a:pt x="2969046" y="1517573"/>
                </a:lnTo>
                <a:lnTo>
                  <a:pt x="3423492" y="1517573"/>
                </a:lnTo>
                <a:lnTo>
                  <a:pt x="3423492" y="1806766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FA73EF95-9B68-E6FC-5953-0CA985454BF7}"/>
              </a:ext>
            </a:extLst>
          </p:cNvPr>
          <p:cNvSpPr/>
          <p:nvPr/>
        </p:nvSpPr>
        <p:spPr>
          <a:xfrm>
            <a:off x="1023844" y="3458761"/>
            <a:ext cx="3643829" cy="1272448"/>
          </a:xfrm>
          <a:custGeom>
            <a:avLst/>
            <a:gdLst>
              <a:gd name="csX0" fmla="*/ 0 w 3643829"/>
              <a:gd name="csY0" fmla="*/ 0 h 1272448"/>
              <a:gd name="csX1" fmla="*/ 377328 w 3643829"/>
              <a:gd name="csY1" fmla="*/ 0 h 1272448"/>
              <a:gd name="csX2" fmla="*/ 377328 w 3643829"/>
              <a:gd name="csY2" fmla="*/ 57838 h 1272448"/>
              <a:gd name="csX3" fmla="*/ 418641 w 3643829"/>
              <a:gd name="csY3" fmla="*/ 57838 h 1272448"/>
              <a:gd name="csX4" fmla="*/ 418641 w 3643829"/>
              <a:gd name="csY4" fmla="*/ 126694 h 1272448"/>
              <a:gd name="csX5" fmla="*/ 435166 w 3643829"/>
              <a:gd name="csY5" fmla="*/ 126694 h 1272448"/>
              <a:gd name="csX6" fmla="*/ 435166 w 3643829"/>
              <a:gd name="csY6" fmla="*/ 176270 h 1272448"/>
              <a:gd name="csX7" fmla="*/ 627962 w 3643829"/>
              <a:gd name="csY7" fmla="*/ 176270 h 1272448"/>
              <a:gd name="csX8" fmla="*/ 627962 w 3643829"/>
              <a:gd name="csY8" fmla="*/ 231354 h 1272448"/>
              <a:gd name="csX9" fmla="*/ 683046 w 3643829"/>
              <a:gd name="csY9" fmla="*/ 231354 h 1272448"/>
              <a:gd name="csX10" fmla="*/ 683046 w 3643829"/>
              <a:gd name="csY10" fmla="*/ 294701 h 1272448"/>
              <a:gd name="csX11" fmla="*/ 815248 w 3643829"/>
              <a:gd name="csY11" fmla="*/ 294701 h 1272448"/>
              <a:gd name="csX12" fmla="*/ 815248 w 3643829"/>
              <a:gd name="csY12" fmla="*/ 352540 h 1272448"/>
              <a:gd name="csX13" fmla="*/ 908892 w 3643829"/>
              <a:gd name="csY13" fmla="*/ 352540 h 1272448"/>
              <a:gd name="csX14" fmla="*/ 908892 w 3643829"/>
              <a:gd name="csY14" fmla="*/ 410378 h 1272448"/>
              <a:gd name="csX15" fmla="*/ 997027 w 3643829"/>
              <a:gd name="csY15" fmla="*/ 410378 h 1272448"/>
              <a:gd name="csX16" fmla="*/ 997027 w 3643829"/>
              <a:gd name="csY16" fmla="*/ 468217 h 1272448"/>
              <a:gd name="csX17" fmla="*/ 1076899 w 3643829"/>
              <a:gd name="csY17" fmla="*/ 468217 h 1272448"/>
              <a:gd name="csX18" fmla="*/ 1076899 w 3643829"/>
              <a:gd name="csY18" fmla="*/ 539826 h 1272448"/>
              <a:gd name="csX19" fmla="*/ 1228381 w 3643829"/>
              <a:gd name="csY19" fmla="*/ 539826 h 1272448"/>
              <a:gd name="csX20" fmla="*/ 1228381 w 3643829"/>
              <a:gd name="csY20" fmla="*/ 608682 h 1272448"/>
              <a:gd name="csX21" fmla="*/ 1600200 w 3643829"/>
              <a:gd name="csY21" fmla="*/ 608682 h 1272448"/>
              <a:gd name="csX22" fmla="*/ 1600200 w 3643829"/>
              <a:gd name="csY22" fmla="*/ 724359 h 1272448"/>
              <a:gd name="csX23" fmla="*/ 2280492 w 3643829"/>
              <a:gd name="csY23" fmla="*/ 724359 h 1272448"/>
              <a:gd name="csX24" fmla="*/ 2280492 w 3643829"/>
              <a:gd name="csY24" fmla="*/ 1272448 h 1272448"/>
              <a:gd name="csX25" fmla="*/ 3643829 w 3643829"/>
              <a:gd name="csY25" fmla="*/ 1272448 h 12724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643829" h="1272448">
                <a:moveTo>
                  <a:pt x="0" y="0"/>
                </a:moveTo>
                <a:lnTo>
                  <a:pt x="377328" y="0"/>
                </a:lnTo>
                <a:lnTo>
                  <a:pt x="377328" y="57838"/>
                </a:lnTo>
                <a:lnTo>
                  <a:pt x="418641" y="57838"/>
                </a:lnTo>
                <a:lnTo>
                  <a:pt x="418641" y="126694"/>
                </a:lnTo>
                <a:lnTo>
                  <a:pt x="435166" y="126694"/>
                </a:lnTo>
                <a:lnTo>
                  <a:pt x="435166" y="176270"/>
                </a:lnTo>
                <a:lnTo>
                  <a:pt x="627962" y="176270"/>
                </a:lnTo>
                <a:lnTo>
                  <a:pt x="627962" y="231354"/>
                </a:lnTo>
                <a:lnTo>
                  <a:pt x="683046" y="231354"/>
                </a:lnTo>
                <a:lnTo>
                  <a:pt x="683046" y="294701"/>
                </a:lnTo>
                <a:lnTo>
                  <a:pt x="815248" y="294701"/>
                </a:lnTo>
                <a:lnTo>
                  <a:pt x="815248" y="352540"/>
                </a:lnTo>
                <a:lnTo>
                  <a:pt x="908892" y="352540"/>
                </a:lnTo>
                <a:lnTo>
                  <a:pt x="908892" y="410378"/>
                </a:lnTo>
                <a:lnTo>
                  <a:pt x="997027" y="410378"/>
                </a:lnTo>
                <a:lnTo>
                  <a:pt x="997027" y="468217"/>
                </a:lnTo>
                <a:lnTo>
                  <a:pt x="1076899" y="468217"/>
                </a:lnTo>
                <a:lnTo>
                  <a:pt x="1076899" y="539826"/>
                </a:lnTo>
                <a:lnTo>
                  <a:pt x="1228381" y="539826"/>
                </a:lnTo>
                <a:lnTo>
                  <a:pt x="1228381" y="608682"/>
                </a:lnTo>
                <a:lnTo>
                  <a:pt x="1600200" y="608682"/>
                </a:lnTo>
                <a:lnTo>
                  <a:pt x="1600200" y="724359"/>
                </a:lnTo>
                <a:lnTo>
                  <a:pt x="2280492" y="724359"/>
                </a:lnTo>
                <a:lnTo>
                  <a:pt x="2280492" y="1272448"/>
                </a:lnTo>
                <a:lnTo>
                  <a:pt x="3643829" y="1272448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43011-DD87-C675-1641-95D09B2E0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578321"/>
          </a:xfrm>
        </p:spPr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000" dirty="0"/>
              <a:t>Reducing disease burden through effective bridging therapy leads to better treatment outcomes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A382E-3102-9434-8D90-7AEC1047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Bridging Therapy Improve Patient Outcomes?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BD367-36C2-A93D-DB86-47279C69C42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Einsele. IMS 2023. Poster P-008. </a:t>
            </a:r>
          </a:p>
          <a:p>
            <a:pPr>
              <a:spcBef>
                <a:spcPts val="0"/>
              </a:spcBef>
            </a:pPr>
            <a:r>
              <a:rPr lang="en-US" dirty="0"/>
              <a:t>Fandrei . Blood Cancer Discov. 2025;6:38.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147A1F1-8BFA-31AC-EAD3-D67F91FB31F5}"/>
              </a:ext>
            </a:extLst>
          </p:cNvPr>
          <p:cNvSpPr/>
          <p:nvPr/>
        </p:nvSpPr>
        <p:spPr>
          <a:xfrm>
            <a:off x="1010489" y="3458272"/>
            <a:ext cx="3662887" cy="1818351"/>
          </a:xfrm>
          <a:custGeom>
            <a:avLst/>
            <a:gdLst>
              <a:gd name="csX0" fmla="*/ 0 w 3828422"/>
              <a:gd name="csY0" fmla="*/ 0 h 2592475"/>
              <a:gd name="csX1" fmla="*/ 0 w 3828422"/>
              <a:gd name="csY1" fmla="*/ 2592475 h 2592475"/>
              <a:gd name="csX2" fmla="*/ 3828422 w 3828422"/>
              <a:gd name="csY2" fmla="*/ 2592475 h 2592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28422" h="2592475">
                <a:moveTo>
                  <a:pt x="0" y="0"/>
                </a:moveTo>
                <a:lnTo>
                  <a:pt x="0" y="2592475"/>
                </a:lnTo>
                <a:lnTo>
                  <a:pt x="3828422" y="259247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C42B327-D75A-0EFD-7B8E-B3DDBAE061C2}"/>
              </a:ext>
            </a:extLst>
          </p:cNvPr>
          <p:cNvGrpSpPr/>
          <p:nvPr/>
        </p:nvGrpSpPr>
        <p:grpSpPr>
          <a:xfrm>
            <a:off x="932108" y="3483548"/>
            <a:ext cx="75846" cy="1773517"/>
            <a:chOff x="2003041" y="2238271"/>
            <a:chExt cx="85411" cy="258996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15CE439-3E98-FCD5-AB18-96FC4066FAFC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238271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17F83AF-89E3-169A-BFF8-299D195B8608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75626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E348D8B-3D80-3119-52F1-EE9F24679E61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274255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64021CD-2D97-D207-2E2B-BAC95A0A5EDE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792247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C66A24E-2426-8408-1562-27BF381A985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310239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3ADD011-BA95-81F0-AF94-AEC9F9B37020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82823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C8BC5D-1B49-4856-C8C4-BF892836BC1F}"/>
              </a:ext>
            </a:extLst>
          </p:cNvPr>
          <p:cNvGrpSpPr/>
          <p:nvPr/>
        </p:nvGrpSpPr>
        <p:grpSpPr>
          <a:xfrm>
            <a:off x="1016415" y="5270848"/>
            <a:ext cx="3651263" cy="45733"/>
            <a:chOff x="-166829" y="4827660"/>
            <a:chExt cx="4254253" cy="4632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96B5450-C1FB-ED1E-2AF9-D92D088B25FD}"/>
                </a:ext>
              </a:extLst>
            </p:cNvPr>
            <p:cNvGrpSpPr/>
            <p:nvPr/>
          </p:nvGrpSpPr>
          <p:grpSpPr>
            <a:xfrm rot="5400000">
              <a:off x="1170472" y="3490957"/>
              <a:ext cx="45722" cy="2720324"/>
              <a:chOff x="2003041" y="2110157"/>
              <a:chExt cx="85413" cy="272032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A5CB53EC-B6F9-CEA0-8CA4-1F27836E12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50" y="2110157"/>
                <a:ext cx="8540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263A398-8D7D-F35A-6D45-9782552E86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2933831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B6FEE6B-5EC6-9487-2B49-4FFF9C4E9E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660857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09A7308-8655-519D-DB53-A41829F3F4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046237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82AB483-C1DF-6623-8FCE-742EE735B3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3" y="4449601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58E513E-4655-D0BB-2B89-9383FB7750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830481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1E2CA57-0E6F-B304-6AD3-0C9C40D0D9BF}"/>
                </a:ext>
              </a:extLst>
            </p:cNvPr>
            <p:cNvGrpSpPr/>
            <p:nvPr/>
          </p:nvGrpSpPr>
          <p:grpSpPr>
            <a:xfrm rot="5400000">
              <a:off x="2690914" y="3476871"/>
              <a:ext cx="45721" cy="2747299"/>
              <a:chOff x="2003041" y="2238271"/>
              <a:chExt cx="85412" cy="2747299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B08CA3E0-FF99-9872-3600-F011E73618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2238271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FBE7595-73F2-3D0F-70D2-AF97502A4A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2" y="2628149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302C4F0-5D45-4D92-8C0C-056750CE87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2" y="3031505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8C655B16-278E-3C91-037D-B20511A907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396654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F5DE5A1-6C23-7974-6D40-255D005F9D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177630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5A2CB4B-E837-55B2-BADC-22B6AB8B22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9" y="4985570"/>
                <a:ext cx="8540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9BBB5CE4-1F3B-1808-BC04-E8DD2A13DE4B}"/>
              </a:ext>
            </a:extLst>
          </p:cNvPr>
          <p:cNvSpPr txBox="1"/>
          <p:nvPr/>
        </p:nvSpPr>
        <p:spPr>
          <a:xfrm rot="16200000">
            <a:off x="-214189" y="4235776"/>
            <a:ext cx="1296109" cy="20032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PFS (%)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3A25F0-C1D5-8CD9-8AD9-6D7D510E83E8}"/>
              </a:ext>
            </a:extLst>
          </p:cNvPr>
          <p:cNvSpPr txBox="1"/>
          <p:nvPr/>
        </p:nvSpPr>
        <p:spPr>
          <a:xfrm>
            <a:off x="1333267" y="5581375"/>
            <a:ext cx="2973190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 Post-CAR T-Cell Therapy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EDCECE1-93DB-EA55-8C97-6E784F298C1D}"/>
              </a:ext>
            </a:extLst>
          </p:cNvPr>
          <p:cNvGrpSpPr/>
          <p:nvPr/>
        </p:nvGrpSpPr>
        <p:grpSpPr>
          <a:xfrm>
            <a:off x="828535" y="5346861"/>
            <a:ext cx="4018716" cy="257232"/>
            <a:chOff x="1533630" y="5261047"/>
            <a:chExt cx="3412571" cy="25723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E9EDFD7-9101-E492-9EF9-E401DC6C1675}"/>
                </a:ext>
              </a:extLst>
            </p:cNvPr>
            <p:cNvSpPr txBox="1"/>
            <p:nvPr/>
          </p:nvSpPr>
          <p:spPr>
            <a:xfrm>
              <a:off x="1533630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64A6A2-B429-92CA-5FF2-D8DD42AAE710}"/>
                </a:ext>
              </a:extLst>
            </p:cNvPr>
            <p:cNvSpPr txBox="1"/>
            <p:nvPr/>
          </p:nvSpPr>
          <p:spPr>
            <a:xfrm>
              <a:off x="1818495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3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4803AE7-274A-0497-A402-4B92EB162C75}"/>
                </a:ext>
              </a:extLst>
            </p:cNvPr>
            <p:cNvSpPr txBox="1"/>
            <p:nvPr/>
          </p:nvSpPr>
          <p:spPr>
            <a:xfrm>
              <a:off x="2106668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6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EDA8F68-4CCF-3CB8-16FD-C087243D4700}"/>
                </a:ext>
              </a:extLst>
            </p:cNvPr>
            <p:cNvSpPr txBox="1"/>
            <p:nvPr/>
          </p:nvSpPr>
          <p:spPr>
            <a:xfrm>
              <a:off x="2391534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9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13F96B-6A99-6BDA-3A48-8638B06B220D}"/>
                </a:ext>
              </a:extLst>
            </p:cNvPr>
            <p:cNvSpPr txBox="1"/>
            <p:nvPr/>
          </p:nvSpPr>
          <p:spPr>
            <a:xfrm>
              <a:off x="2656459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0B7AAF4-91A9-B270-6310-88B997768E99}"/>
                </a:ext>
              </a:extLst>
            </p:cNvPr>
            <p:cNvSpPr txBox="1"/>
            <p:nvPr/>
          </p:nvSpPr>
          <p:spPr>
            <a:xfrm>
              <a:off x="2941324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6EE0C4D-76EB-35FB-7E69-EEA9565E143C}"/>
                </a:ext>
              </a:extLst>
            </p:cNvPr>
            <p:cNvSpPr txBox="1"/>
            <p:nvPr/>
          </p:nvSpPr>
          <p:spPr>
            <a:xfrm>
              <a:off x="3229497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18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495C4AC-1488-29E0-6C64-6F49185ED543}"/>
                </a:ext>
              </a:extLst>
            </p:cNvPr>
            <p:cNvSpPr txBox="1"/>
            <p:nvPr/>
          </p:nvSpPr>
          <p:spPr>
            <a:xfrm>
              <a:off x="3514362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2A7C3A8-B26F-AA1E-4825-932B152EAF74}"/>
                </a:ext>
              </a:extLst>
            </p:cNvPr>
            <p:cNvSpPr txBox="1"/>
            <p:nvPr/>
          </p:nvSpPr>
          <p:spPr>
            <a:xfrm>
              <a:off x="3786278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24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39EFCE-4293-260A-9123-491126C3930D}"/>
                </a:ext>
              </a:extLst>
            </p:cNvPr>
            <p:cNvSpPr txBox="1"/>
            <p:nvPr/>
          </p:nvSpPr>
          <p:spPr>
            <a:xfrm>
              <a:off x="4063915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27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377BF9-BDF3-0981-CA4D-29B92DB99F2A}"/>
                </a:ext>
              </a:extLst>
            </p:cNvPr>
            <p:cNvSpPr txBox="1"/>
            <p:nvPr/>
          </p:nvSpPr>
          <p:spPr>
            <a:xfrm>
              <a:off x="4352088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72E6317-7799-C294-12DE-EDC9E3C36FDB}"/>
                </a:ext>
              </a:extLst>
            </p:cNvPr>
            <p:cNvSpPr txBox="1"/>
            <p:nvPr/>
          </p:nvSpPr>
          <p:spPr>
            <a:xfrm>
              <a:off x="4633339" y="5261047"/>
              <a:ext cx="312862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33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3FF59AA-3939-B624-27CC-407B74C8AA3F}"/>
              </a:ext>
            </a:extLst>
          </p:cNvPr>
          <p:cNvGrpSpPr/>
          <p:nvPr/>
        </p:nvGrpSpPr>
        <p:grpSpPr>
          <a:xfrm>
            <a:off x="503121" y="3356554"/>
            <a:ext cx="418994" cy="2009443"/>
            <a:chOff x="1196909" y="2458792"/>
            <a:chExt cx="418994" cy="28800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B6C6E26-2638-A17D-9367-2186B28B77B8}"/>
                </a:ext>
              </a:extLst>
            </p:cNvPr>
            <p:cNvSpPr txBox="1"/>
            <p:nvPr/>
          </p:nvSpPr>
          <p:spPr>
            <a:xfrm>
              <a:off x="1202192" y="2458792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DA2981-3D09-FE2E-B2AE-7D74B3DF08AB}"/>
                </a:ext>
              </a:extLst>
            </p:cNvPr>
            <p:cNvSpPr txBox="1"/>
            <p:nvPr/>
          </p:nvSpPr>
          <p:spPr>
            <a:xfrm>
              <a:off x="1200158" y="2982743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4A4E61-F0ED-A345-73BA-C1C7C864E19C}"/>
                </a:ext>
              </a:extLst>
            </p:cNvPr>
            <p:cNvSpPr txBox="1"/>
            <p:nvPr/>
          </p:nvSpPr>
          <p:spPr>
            <a:xfrm>
              <a:off x="1198946" y="3503676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6AF695-001E-F5F9-2393-0E0A7CF76212}"/>
                </a:ext>
              </a:extLst>
            </p:cNvPr>
            <p:cNvSpPr txBox="1"/>
            <p:nvPr/>
          </p:nvSpPr>
          <p:spPr>
            <a:xfrm>
              <a:off x="1196911" y="4028226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8FFC92-EB4E-A5A1-2652-D96DCEA63E8F}"/>
                </a:ext>
              </a:extLst>
            </p:cNvPr>
            <p:cNvSpPr txBox="1"/>
            <p:nvPr/>
          </p:nvSpPr>
          <p:spPr>
            <a:xfrm>
              <a:off x="1196910" y="5081574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A15CC03-D8AE-265A-1E80-948F8F81ADBA}"/>
                </a:ext>
              </a:extLst>
            </p:cNvPr>
            <p:cNvSpPr txBox="1"/>
            <p:nvPr/>
          </p:nvSpPr>
          <p:spPr>
            <a:xfrm>
              <a:off x="1196909" y="4548561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20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3ED7C42D-65E4-78C5-73DA-5047D7429E57}"/>
              </a:ext>
            </a:extLst>
          </p:cNvPr>
          <p:cNvSpPr txBox="1"/>
          <p:nvPr/>
        </p:nvSpPr>
        <p:spPr>
          <a:xfrm>
            <a:off x="414216" y="2072117"/>
            <a:ext cx="5135290" cy="20716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KarMMa-3 Patients Who Received Bridging Therapy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07CAAF0-3797-1594-FCD4-DA3B8D6C066F}"/>
              </a:ext>
            </a:extLst>
          </p:cNvPr>
          <p:cNvGrpSpPr/>
          <p:nvPr/>
        </p:nvGrpSpPr>
        <p:grpSpPr>
          <a:xfrm>
            <a:off x="960232" y="2313041"/>
            <a:ext cx="4836577" cy="1119858"/>
            <a:chOff x="1538038" y="2536298"/>
            <a:chExt cx="4836577" cy="111985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DA7E879-2325-42A9-887F-C6822F6DC761}"/>
                </a:ext>
              </a:extLst>
            </p:cNvPr>
            <p:cNvSpPr txBox="1"/>
            <p:nvPr/>
          </p:nvSpPr>
          <p:spPr>
            <a:xfrm>
              <a:off x="1554607" y="2536298"/>
              <a:ext cx="3894370" cy="253149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Patients with R/R MM with 2-4 lines previous regimens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B597D96-ED71-33B5-ED28-88FFD6115056}"/>
                </a:ext>
              </a:extLst>
            </p:cNvPr>
            <p:cNvSpPr txBox="1"/>
            <p:nvPr/>
          </p:nvSpPr>
          <p:spPr>
            <a:xfrm>
              <a:off x="1761096" y="2789447"/>
              <a:ext cx="1753526" cy="8592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Response to Bridging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Increased disease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No disease change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Decreased disease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0AA40F70-12BF-B796-8984-988E0787798B}"/>
                </a:ext>
              </a:extLst>
            </p:cNvPr>
            <p:cNvGrpSpPr/>
            <p:nvPr/>
          </p:nvGrpSpPr>
          <p:grpSpPr>
            <a:xfrm>
              <a:off x="1538038" y="3059394"/>
              <a:ext cx="188203" cy="369606"/>
              <a:chOff x="1538038" y="3059394"/>
              <a:chExt cx="188203" cy="369606"/>
            </a:xfrm>
          </p:grpSpPr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02A6EAFF-08C4-289A-004E-34A41D6294FC}"/>
                  </a:ext>
                </a:extLst>
              </p:cNvPr>
              <p:cNvCxnSpPr/>
              <p:nvPr/>
            </p:nvCxnSpPr>
            <p:spPr>
              <a:xfrm>
                <a:off x="1538038" y="3059394"/>
                <a:ext cx="184216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759E9FBF-05B5-A572-4E80-F22D7059E6EC}"/>
                  </a:ext>
                </a:extLst>
              </p:cNvPr>
              <p:cNvCxnSpPr/>
              <p:nvPr/>
            </p:nvCxnSpPr>
            <p:spPr>
              <a:xfrm>
                <a:off x="1538038" y="3245618"/>
                <a:ext cx="184216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F66C3A6-1745-1459-B541-0A5AC7316EDD}"/>
                  </a:ext>
                </a:extLst>
              </p:cNvPr>
              <p:cNvCxnSpPr/>
              <p:nvPr/>
            </p:nvCxnSpPr>
            <p:spPr>
              <a:xfrm>
                <a:off x="1542025" y="3429000"/>
                <a:ext cx="184216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8CE0E6B-E5D7-7BDE-D1F5-C7E3B131B492}"/>
                </a:ext>
              </a:extLst>
            </p:cNvPr>
            <p:cNvSpPr txBox="1"/>
            <p:nvPr/>
          </p:nvSpPr>
          <p:spPr>
            <a:xfrm>
              <a:off x="3451386" y="2796906"/>
              <a:ext cx="1753526" cy="8592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mPFS, Mo (95% CI)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6.9 (2.4-11.8)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15.1 (12.4-17.3)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20.7 (11.2-NR)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C17F41F-849F-CB80-BA1C-2262C2BB0670}"/>
                </a:ext>
              </a:extLst>
            </p:cNvPr>
            <p:cNvSpPr txBox="1"/>
            <p:nvPr/>
          </p:nvSpPr>
          <p:spPr>
            <a:xfrm>
              <a:off x="5092826" y="2789293"/>
              <a:ext cx="1281789" cy="8592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Patients, n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59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109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32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8D5576F-121F-9E7D-5CF3-3A7872695F19}"/>
              </a:ext>
            </a:extLst>
          </p:cNvPr>
          <p:cNvGrpSpPr/>
          <p:nvPr/>
        </p:nvGrpSpPr>
        <p:grpSpPr>
          <a:xfrm>
            <a:off x="1212387" y="3403543"/>
            <a:ext cx="2034837" cy="833208"/>
            <a:chOff x="1524338" y="3307681"/>
            <a:chExt cx="2034837" cy="833208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25E909C-549C-DE53-8E73-D3D1D9D253D8}"/>
                </a:ext>
              </a:extLst>
            </p:cNvPr>
            <p:cNvCxnSpPr>
              <a:cxnSpLocks/>
            </p:cNvCxnSpPr>
            <p:nvPr/>
          </p:nvCxnSpPr>
          <p:spPr>
            <a:xfrm>
              <a:off x="1524338" y="3307681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4699BA7-8C17-3191-AFB8-413D48F8038D}"/>
                </a:ext>
              </a:extLst>
            </p:cNvPr>
            <p:cNvCxnSpPr>
              <a:cxnSpLocks/>
            </p:cNvCxnSpPr>
            <p:nvPr/>
          </p:nvCxnSpPr>
          <p:spPr>
            <a:xfrm>
              <a:off x="2238598" y="3667051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3923ED4-F29E-B523-C594-B2F8DF9F4A0E}"/>
                </a:ext>
              </a:extLst>
            </p:cNvPr>
            <p:cNvCxnSpPr>
              <a:cxnSpLocks/>
            </p:cNvCxnSpPr>
            <p:nvPr/>
          </p:nvCxnSpPr>
          <p:spPr>
            <a:xfrm>
              <a:off x="2533316" y="3847509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C6B6408-70E4-4356-3D5F-DDEA74EBB22C}"/>
                </a:ext>
              </a:extLst>
            </p:cNvPr>
            <p:cNvCxnSpPr>
              <a:cxnSpLocks/>
            </p:cNvCxnSpPr>
            <p:nvPr/>
          </p:nvCxnSpPr>
          <p:spPr>
            <a:xfrm>
              <a:off x="2579203" y="391452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820D372-136A-34FC-3988-E62E3E82D755}"/>
                </a:ext>
              </a:extLst>
            </p:cNvPr>
            <p:cNvCxnSpPr>
              <a:cxnSpLocks/>
            </p:cNvCxnSpPr>
            <p:nvPr/>
          </p:nvCxnSpPr>
          <p:spPr>
            <a:xfrm>
              <a:off x="2679273" y="3914527"/>
              <a:ext cx="0" cy="991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CBA732C-B565-BC14-E19E-6D70E1CD7D55}"/>
                </a:ext>
              </a:extLst>
            </p:cNvPr>
            <p:cNvCxnSpPr>
              <a:cxnSpLocks/>
            </p:cNvCxnSpPr>
            <p:nvPr/>
          </p:nvCxnSpPr>
          <p:spPr>
            <a:xfrm>
              <a:off x="2757309" y="391452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CDD5C1A-D3E8-5AAB-9703-CB205728CAC4}"/>
                </a:ext>
              </a:extLst>
            </p:cNvPr>
            <p:cNvCxnSpPr>
              <a:cxnSpLocks/>
            </p:cNvCxnSpPr>
            <p:nvPr/>
          </p:nvCxnSpPr>
          <p:spPr>
            <a:xfrm>
              <a:off x="2796721" y="391452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845E8B2-78BA-6D4C-23FD-A397D5AECB9D}"/>
                </a:ext>
              </a:extLst>
            </p:cNvPr>
            <p:cNvCxnSpPr>
              <a:cxnSpLocks/>
            </p:cNvCxnSpPr>
            <p:nvPr/>
          </p:nvCxnSpPr>
          <p:spPr>
            <a:xfrm>
              <a:off x="2828435" y="3914527"/>
              <a:ext cx="0" cy="9915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8761091-2BA9-676C-46BF-284B9BC2E49A}"/>
                </a:ext>
              </a:extLst>
            </p:cNvPr>
            <p:cNvCxnSpPr>
              <a:cxnSpLocks/>
            </p:cNvCxnSpPr>
            <p:nvPr/>
          </p:nvCxnSpPr>
          <p:spPr>
            <a:xfrm>
              <a:off x="2876659" y="391452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B91FEE9-220D-03F2-65F8-B3A75D3C34FD}"/>
                </a:ext>
              </a:extLst>
            </p:cNvPr>
            <p:cNvCxnSpPr>
              <a:cxnSpLocks/>
            </p:cNvCxnSpPr>
            <p:nvPr/>
          </p:nvCxnSpPr>
          <p:spPr>
            <a:xfrm>
              <a:off x="2921644" y="391452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0E390CD5-2B36-20EA-2950-9DB9DC90599F}"/>
                </a:ext>
              </a:extLst>
            </p:cNvPr>
            <p:cNvCxnSpPr>
              <a:cxnSpLocks/>
            </p:cNvCxnSpPr>
            <p:nvPr/>
          </p:nvCxnSpPr>
          <p:spPr>
            <a:xfrm>
              <a:off x="3220018" y="404173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1C4F866-0DC6-D5BB-2E6A-1598845B4581}"/>
                </a:ext>
              </a:extLst>
            </p:cNvPr>
            <p:cNvCxnSpPr>
              <a:cxnSpLocks/>
            </p:cNvCxnSpPr>
            <p:nvPr/>
          </p:nvCxnSpPr>
          <p:spPr>
            <a:xfrm>
              <a:off x="3362290" y="404173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5D2EFE8-CC76-DC9E-49B6-88B24103E345}"/>
                </a:ext>
              </a:extLst>
            </p:cNvPr>
            <p:cNvCxnSpPr>
              <a:cxnSpLocks/>
            </p:cNvCxnSpPr>
            <p:nvPr/>
          </p:nvCxnSpPr>
          <p:spPr>
            <a:xfrm>
              <a:off x="3423467" y="4041737"/>
              <a:ext cx="0" cy="99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7F697BFF-650B-2B6F-3158-ECD642706F98}"/>
                </a:ext>
              </a:extLst>
            </p:cNvPr>
            <p:cNvCxnSpPr>
              <a:cxnSpLocks/>
            </p:cNvCxnSpPr>
            <p:nvPr/>
          </p:nvCxnSpPr>
          <p:spPr>
            <a:xfrm>
              <a:off x="3314872" y="4041737"/>
              <a:ext cx="0" cy="991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BE3DED2-3617-11B9-6E4C-35DF65DC3D94}"/>
                </a:ext>
              </a:extLst>
            </p:cNvPr>
            <p:cNvCxnSpPr>
              <a:cxnSpLocks/>
            </p:cNvCxnSpPr>
            <p:nvPr/>
          </p:nvCxnSpPr>
          <p:spPr>
            <a:xfrm>
              <a:off x="3559175" y="4041737"/>
              <a:ext cx="0" cy="9915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F7B0E4A4-990D-A3F9-20FA-1A1712D051DC}"/>
              </a:ext>
            </a:extLst>
          </p:cNvPr>
          <p:cNvGrpSpPr/>
          <p:nvPr/>
        </p:nvGrpSpPr>
        <p:grpSpPr>
          <a:xfrm>
            <a:off x="1495097" y="3656022"/>
            <a:ext cx="2502722" cy="1377546"/>
            <a:chOff x="1807048" y="3560160"/>
            <a:chExt cx="2502722" cy="1377546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5682D51D-F572-18F3-B12C-9E5ED131F75D}"/>
                </a:ext>
              </a:extLst>
            </p:cNvPr>
            <p:cNvCxnSpPr>
              <a:cxnSpLocks/>
            </p:cNvCxnSpPr>
            <p:nvPr/>
          </p:nvCxnSpPr>
          <p:spPr>
            <a:xfrm>
              <a:off x="1807048" y="3560160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264C2F1-C566-FF89-ED5F-D1AD6C8507FE}"/>
                </a:ext>
              </a:extLst>
            </p:cNvPr>
            <p:cNvCxnSpPr>
              <a:cxnSpLocks/>
            </p:cNvCxnSpPr>
            <p:nvPr/>
          </p:nvCxnSpPr>
          <p:spPr>
            <a:xfrm>
              <a:off x="1984434" y="364947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60C21A29-64ED-9464-E753-D42FF7BFC056}"/>
                </a:ext>
              </a:extLst>
            </p:cNvPr>
            <p:cNvCxnSpPr>
              <a:cxnSpLocks/>
            </p:cNvCxnSpPr>
            <p:nvPr/>
          </p:nvCxnSpPr>
          <p:spPr>
            <a:xfrm>
              <a:off x="2045044" y="366206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5E7D222-657C-114B-6E63-78DE5F8B31C3}"/>
                </a:ext>
              </a:extLst>
            </p:cNvPr>
            <p:cNvCxnSpPr>
              <a:cxnSpLocks/>
            </p:cNvCxnSpPr>
            <p:nvPr/>
          </p:nvCxnSpPr>
          <p:spPr>
            <a:xfrm>
              <a:off x="2075465" y="366206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E13D600D-5731-860B-201E-2BA006E4CBC0}"/>
                </a:ext>
              </a:extLst>
            </p:cNvPr>
            <p:cNvCxnSpPr>
              <a:cxnSpLocks/>
            </p:cNvCxnSpPr>
            <p:nvPr/>
          </p:nvCxnSpPr>
          <p:spPr>
            <a:xfrm>
              <a:off x="2513699" y="3893327"/>
              <a:ext cx="0" cy="99152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66B7550-7576-D242-7ADF-A2B04436D5C0}"/>
                </a:ext>
              </a:extLst>
            </p:cNvPr>
            <p:cNvCxnSpPr>
              <a:cxnSpLocks/>
            </p:cNvCxnSpPr>
            <p:nvPr/>
          </p:nvCxnSpPr>
          <p:spPr>
            <a:xfrm>
              <a:off x="2203021" y="375065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646544A8-732C-080C-F1D7-79C3197D097E}"/>
                </a:ext>
              </a:extLst>
            </p:cNvPr>
            <p:cNvCxnSpPr>
              <a:cxnSpLocks/>
            </p:cNvCxnSpPr>
            <p:nvPr/>
          </p:nvCxnSpPr>
          <p:spPr>
            <a:xfrm>
              <a:off x="2222074" y="3772318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F301730-A106-0A05-2DD0-3AFBC8517B58}"/>
                </a:ext>
              </a:extLst>
            </p:cNvPr>
            <p:cNvCxnSpPr>
              <a:cxnSpLocks/>
            </p:cNvCxnSpPr>
            <p:nvPr/>
          </p:nvCxnSpPr>
          <p:spPr>
            <a:xfrm>
              <a:off x="2870249" y="4125816"/>
              <a:ext cx="0" cy="99152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CD22CFA3-C02F-75E6-C218-BED758B8CB91}"/>
                </a:ext>
              </a:extLst>
            </p:cNvPr>
            <p:cNvCxnSpPr>
              <a:cxnSpLocks/>
            </p:cNvCxnSpPr>
            <p:nvPr/>
          </p:nvCxnSpPr>
          <p:spPr>
            <a:xfrm>
              <a:off x="2366354" y="3858614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68EC7CDB-7018-CE0C-BF6F-54ACF765C35C}"/>
                </a:ext>
              </a:extLst>
            </p:cNvPr>
            <p:cNvCxnSpPr>
              <a:cxnSpLocks/>
            </p:cNvCxnSpPr>
            <p:nvPr/>
          </p:nvCxnSpPr>
          <p:spPr>
            <a:xfrm>
              <a:off x="2422356" y="3861279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6CB353C7-7EEA-229C-AEA1-CE6C797F40FB}"/>
                </a:ext>
              </a:extLst>
            </p:cNvPr>
            <p:cNvCxnSpPr>
              <a:cxnSpLocks/>
            </p:cNvCxnSpPr>
            <p:nvPr/>
          </p:nvCxnSpPr>
          <p:spPr>
            <a:xfrm>
              <a:off x="2471018" y="387973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E677DDC1-A128-03C4-309A-3F864B4EF2CF}"/>
                </a:ext>
              </a:extLst>
            </p:cNvPr>
            <p:cNvCxnSpPr>
              <a:cxnSpLocks/>
            </p:cNvCxnSpPr>
            <p:nvPr/>
          </p:nvCxnSpPr>
          <p:spPr>
            <a:xfrm>
              <a:off x="2541578" y="3923311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3301C43-3559-AF14-4388-4DB1A6497933}"/>
                </a:ext>
              </a:extLst>
            </p:cNvPr>
            <p:cNvCxnSpPr>
              <a:cxnSpLocks/>
            </p:cNvCxnSpPr>
            <p:nvPr/>
          </p:nvCxnSpPr>
          <p:spPr>
            <a:xfrm>
              <a:off x="2664702" y="4001660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9D6ACB72-27F4-C964-C7B7-6D6EDCC02E1C}"/>
                </a:ext>
              </a:extLst>
            </p:cNvPr>
            <p:cNvCxnSpPr>
              <a:cxnSpLocks/>
            </p:cNvCxnSpPr>
            <p:nvPr/>
          </p:nvCxnSpPr>
          <p:spPr>
            <a:xfrm>
              <a:off x="2713676" y="4049687"/>
              <a:ext cx="0" cy="99152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8C13876-2CCF-44E3-4B44-86ED779CDE53}"/>
                </a:ext>
              </a:extLst>
            </p:cNvPr>
            <p:cNvCxnSpPr>
              <a:cxnSpLocks/>
            </p:cNvCxnSpPr>
            <p:nvPr/>
          </p:nvCxnSpPr>
          <p:spPr>
            <a:xfrm>
              <a:off x="3079165" y="4286897"/>
              <a:ext cx="0" cy="99152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6F26399E-FB91-3474-D2C9-CAE7B3049E50}"/>
                </a:ext>
              </a:extLst>
            </p:cNvPr>
            <p:cNvCxnSpPr>
              <a:cxnSpLocks/>
            </p:cNvCxnSpPr>
            <p:nvPr/>
          </p:nvCxnSpPr>
          <p:spPr>
            <a:xfrm>
              <a:off x="2597244" y="3957592"/>
              <a:ext cx="0" cy="99152"/>
            </a:xfrm>
            <a:prstGeom prst="line">
              <a:avLst/>
            </a:prstGeom>
            <a:ln w="571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AC43094-A0AD-0BD5-1A08-F721FB471DE0}"/>
                </a:ext>
              </a:extLst>
            </p:cNvPr>
            <p:cNvCxnSpPr>
              <a:cxnSpLocks/>
            </p:cNvCxnSpPr>
            <p:nvPr/>
          </p:nvCxnSpPr>
          <p:spPr>
            <a:xfrm>
              <a:off x="2679273" y="402246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0D6A735-B93F-54C5-6987-4B0EB1051537}"/>
                </a:ext>
              </a:extLst>
            </p:cNvPr>
            <p:cNvCxnSpPr>
              <a:cxnSpLocks/>
            </p:cNvCxnSpPr>
            <p:nvPr/>
          </p:nvCxnSpPr>
          <p:spPr>
            <a:xfrm>
              <a:off x="2754555" y="4049687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7D58739-FA25-238D-CE19-4E72252DDB3A}"/>
                </a:ext>
              </a:extLst>
            </p:cNvPr>
            <p:cNvCxnSpPr>
              <a:cxnSpLocks/>
            </p:cNvCxnSpPr>
            <p:nvPr/>
          </p:nvCxnSpPr>
          <p:spPr>
            <a:xfrm>
              <a:off x="2794452" y="4049687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242C6697-D013-6FCD-DDD3-52E8ABA830F4}"/>
                </a:ext>
              </a:extLst>
            </p:cNvPr>
            <p:cNvCxnSpPr>
              <a:cxnSpLocks/>
            </p:cNvCxnSpPr>
            <p:nvPr/>
          </p:nvCxnSpPr>
          <p:spPr>
            <a:xfrm>
              <a:off x="2809157" y="4075775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4E38E9E8-FEEF-03E7-EF8B-CF84EE6C94E0}"/>
                </a:ext>
              </a:extLst>
            </p:cNvPr>
            <p:cNvCxnSpPr>
              <a:cxnSpLocks/>
            </p:cNvCxnSpPr>
            <p:nvPr/>
          </p:nvCxnSpPr>
          <p:spPr>
            <a:xfrm>
              <a:off x="2836697" y="4102017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39AB3AF-4E9E-D101-1F58-57BB5801C83B}"/>
                </a:ext>
              </a:extLst>
            </p:cNvPr>
            <p:cNvCxnSpPr>
              <a:cxnSpLocks/>
            </p:cNvCxnSpPr>
            <p:nvPr/>
          </p:nvCxnSpPr>
          <p:spPr>
            <a:xfrm>
              <a:off x="2910628" y="416162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2BAE8A8A-D98D-49F8-8A21-303099BBFB59}"/>
                </a:ext>
              </a:extLst>
            </p:cNvPr>
            <p:cNvCxnSpPr>
              <a:cxnSpLocks/>
            </p:cNvCxnSpPr>
            <p:nvPr/>
          </p:nvCxnSpPr>
          <p:spPr>
            <a:xfrm>
              <a:off x="2927152" y="4187745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C79F652-B6BB-D3DC-6578-CEC4A1683DFF}"/>
                </a:ext>
              </a:extLst>
            </p:cNvPr>
            <p:cNvCxnSpPr>
              <a:cxnSpLocks/>
            </p:cNvCxnSpPr>
            <p:nvPr/>
          </p:nvCxnSpPr>
          <p:spPr>
            <a:xfrm>
              <a:off x="3152081" y="4367270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A0AA53B-3A95-4909-8C1B-DE403DD4674B}"/>
                </a:ext>
              </a:extLst>
            </p:cNvPr>
            <p:cNvCxnSpPr>
              <a:cxnSpLocks/>
            </p:cNvCxnSpPr>
            <p:nvPr/>
          </p:nvCxnSpPr>
          <p:spPr>
            <a:xfrm>
              <a:off x="3260413" y="448019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C2C927C8-DF04-BDBD-D39B-3C68FA0EF8FC}"/>
                </a:ext>
              </a:extLst>
            </p:cNvPr>
            <p:cNvCxnSpPr>
              <a:cxnSpLocks/>
            </p:cNvCxnSpPr>
            <p:nvPr/>
          </p:nvCxnSpPr>
          <p:spPr>
            <a:xfrm>
              <a:off x="3319171" y="4483866"/>
              <a:ext cx="0" cy="99152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22FC5BE-325D-DEE0-EB83-C5F5EBC8589B}"/>
                </a:ext>
              </a:extLst>
            </p:cNvPr>
            <p:cNvCxnSpPr>
              <a:cxnSpLocks/>
            </p:cNvCxnSpPr>
            <p:nvPr/>
          </p:nvCxnSpPr>
          <p:spPr>
            <a:xfrm>
              <a:off x="3365045" y="448019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FE624A17-2B00-F4D3-190D-17EEC0C8669B}"/>
                </a:ext>
              </a:extLst>
            </p:cNvPr>
            <p:cNvCxnSpPr>
              <a:cxnSpLocks/>
            </p:cNvCxnSpPr>
            <p:nvPr/>
          </p:nvCxnSpPr>
          <p:spPr>
            <a:xfrm>
              <a:off x="3428420" y="454170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689719A-C362-E5C0-BEAA-749F256F0F87}"/>
                </a:ext>
              </a:extLst>
            </p:cNvPr>
            <p:cNvCxnSpPr>
              <a:cxnSpLocks/>
            </p:cNvCxnSpPr>
            <p:nvPr/>
          </p:nvCxnSpPr>
          <p:spPr>
            <a:xfrm>
              <a:off x="3671709" y="454170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C3606EF-7CBC-F0C4-2EC9-2AE5E659A0A0}"/>
                </a:ext>
              </a:extLst>
            </p:cNvPr>
            <p:cNvCxnSpPr>
              <a:cxnSpLocks/>
            </p:cNvCxnSpPr>
            <p:nvPr/>
          </p:nvCxnSpPr>
          <p:spPr>
            <a:xfrm>
              <a:off x="3948048" y="460688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BA6D216-1E75-2A7F-97A7-14485EECD733}"/>
                </a:ext>
              </a:extLst>
            </p:cNvPr>
            <p:cNvCxnSpPr>
              <a:cxnSpLocks/>
            </p:cNvCxnSpPr>
            <p:nvPr/>
          </p:nvCxnSpPr>
          <p:spPr>
            <a:xfrm>
              <a:off x="3973756" y="460688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9CEEC4EB-2B70-FE34-EBB9-AE21272BB64D}"/>
                </a:ext>
              </a:extLst>
            </p:cNvPr>
            <p:cNvCxnSpPr>
              <a:cxnSpLocks/>
            </p:cNvCxnSpPr>
            <p:nvPr/>
          </p:nvCxnSpPr>
          <p:spPr>
            <a:xfrm>
              <a:off x="4134419" y="469410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6567DEF-8180-E497-0E44-6A6904039217}"/>
                </a:ext>
              </a:extLst>
            </p:cNvPr>
            <p:cNvCxnSpPr>
              <a:cxnSpLocks/>
            </p:cNvCxnSpPr>
            <p:nvPr/>
          </p:nvCxnSpPr>
          <p:spPr>
            <a:xfrm>
              <a:off x="4273046" y="4695022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8F5558F-C1EA-E0EE-7814-9FA325282F5E}"/>
                </a:ext>
              </a:extLst>
            </p:cNvPr>
            <p:cNvCxnSpPr>
              <a:cxnSpLocks/>
            </p:cNvCxnSpPr>
            <p:nvPr/>
          </p:nvCxnSpPr>
          <p:spPr>
            <a:xfrm>
              <a:off x="4309770" y="4838554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5B9E8727-644A-E413-3AA6-08A7444BFEC7}"/>
              </a:ext>
            </a:extLst>
          </p:cNvPr>
          <p:cNvGrpSpPr/>
          <p:nvPr/>
        </p:nvGrpSpPr>
        <p:grpSpPr>
          <a:xfrm>
            <a:off x="1386821" y="4150423"/>
            <a:ext cx="2574662" cy="1053546"/>
            <a:chOff x="1698772" y="4054561"/>
            <a:chExt cx="2574662" cy="1053546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7603A64E-F7C1-4069-1D6F-C48D3513B000}"/>
                </a:ext>
              </a:extLst>
            </p:cNvPr>
            <p:cNvCxnSpPr>
              <a:cxnSpLocks/>
            </p:cNvCxnSpPr>
            <p:nvPr/>
          </p:nvCxnSpPr>
          <p:spPr>
            <a:xfrm>
              <a:off x="1698772" y="4054561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ADAEEBC2-5576-D0D6-4968-F268DEBF8E94}"/>
                </a:ext>
              </a:extLst>
            </p:cNvPr>
            <p:cNvCxnSpPr>
              <a:cxnSpLocks/>
            </p:cNvCxnSpPr>
            <p:nvPr/>
          </p:nvCxnSpPr>
          <p:spPr>
            <a:xfrm>
              <a:off x="2016425" y="4207364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A99029C-6CFD-CDAE-78D1-F323778956EE}"/>
                </a:ext>
              </a:extLst>
            </p:cNvPr>
            <p:cNvCxnSpPr>
              <a:cxnSpLocks/>
            </p:cNvCxnSpPr>
            <p:nvPr/>
          </p:nvCxnSpPr>
          <p:spPr>
            <a:xfrm>
              <a:off x="2517693" y="4312024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87B51820-5441-6A2A-EE1F-97625DA8A7B8}"/>
                </a:ext>
              </a:extLst>
            </p:cNvPr>
            <p:cNvCxnSpPr>
              <a:cxnSpLocks/>
            </p:cNvCxnSpPr>
            <p:nvPr/>
          </p:nvCxnSpPr>
          <p:spPr>
            <a:xfrm>
              <a:off x="2957448" y="4703992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AB70981-3143-16E0-6D10-FCA5C1EF8575}"/>
                </a:ext>
              </a:extLst>
            </p:cNvPr>
            <p:cNvCxnSpPr>
              <a:cxnSpLocks/>
            </p:cNvCxnSpPr>
            <p:nvPr/>
          </p:nvCxnSpPr>
          <p:spPr>
            <a:xfrm>
              <a:off x="2992336" y="4703992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C3D23606-0679-F66F-792C-2D6BCF1AB030}"/>
                </a:ext>
              </a:extLst>
            </p:cNvPr>
            <p:cNvCxnSpPr>
              <a:cxnSpLocks/>
            </p:cNvCxnSpPr>
            <p:nvPr/>
          </p:nvCxnSpPr>
          <p:spPr>
            <a:xfrm>
              <a:off x="3337465" y="4706746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63361B8A-A5F3-2463-E013-ECD92532DDCC}"/>
                </a:ext>
              </a:extLst>
            </p:cNvPr>
            <p:cNvCxnSpPr>
              <a:cxnSpLocks/>
            </p:cNvCxnSpPr>
            <p:nvPr/>
          </p:nvCxnSpPr>
          <p:spPr>
            <a:xfrm>
              <a:off x="2916135" y="4703992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E154AB9-D54E-E8F1-33F2-A266B475C1F8}"/>
                </a:ext>
              </a:extLst>
            </p:cNvPr>
            <p:cNvCxnSpPr>
              <a:cxnSpLocks/>
            </p:cNvCxnSpPr>
            <p:nvPr/>
          </p:nvCxnSpPr>
          <p:spPr>
            <a:xfrm>
              <a:off x="2771079" y="4657170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F5FC331C-CFE6-5555-67E1-2F52FFF3BD4B}"/>
                </a:ext>
              </a:extLst>
            </p:cNvPr>
            <p:cNvCxnSpPr>
              <a:cxnSpLocks/>
            </p:cNvCxnSpPr>
            <p:nvPr/>
          </p:nvCxnSpPr>
          <p:spPr>
            <a:xfrm>
              <a:off x="4273434" y="5008955"/>
              <a:ext cx="0" cy="99152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F4A48B9D-1BEB-7695-EE6B-B20BA44C033B}"/>
              </a:ext>
            </a:extLst>
          </p:cNvPr>
          <p:cNvCxnSpPr/>
          <p:nvPr/>
        </p:nvCxnSpPr>
        <p:spPr>
          <a:xfrm>
            <a:off x="1010489" y="4362144"/>
            <a:ext cx="338799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D561DE45-EBD5-3732-B93D-8228D7BE6476}"/>
              </a:ext>
            </a:extLst>
          </p:cNvPr>
          <p:cNvSpPr txBox="1"/>
          <p:nvPr/>
        </p:nvSpPr>
        <p:spPr>
          <a:xfrm>
            <a:off x="1528253" y="4456906"/>
            <a:ext cx="368433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6.9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E5B66CC5-AA32-7A4D-C788-98A14C03E26C}"/>
              </a:ext>
            </a:extLst>
          </p:cNvPr>
          <p:cNvSpPr txBox="1"/>
          <p:nvPr/>
        </p:nvSpPr>
        <p:spPr>
          <a:xfrm>
            <a:off x="2401095" y="4456906"/>
            <a:ext cx="368433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15.1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F90C1BF-38A7-E41B-0FA7-C1201E8A961A}"/>
              </a:ext>
            </a:extLst>
          </p:cNvPr>
          <p:cNvSpPr txBox="1"/>
          <p:nvPr/>
        </p:nvSpPr>
        <p:spPr>
          <a:xfrm>
            <a:off x="3343972" y="4385905"/>
            <a:ext cx="368433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20.7</a:t>
            </a: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B30EE04A-CCFE-5834-70F8-7ADBCBF3A9FA}"/>
              </a:ext>
            </a:extLst>
          </p:cNvPr>
          <p:cNvSpPr/>
          <p:nvPr/>
        </p:nvSpPr>
        <p:spPr>
          <a:xfrm>
            <a:off x="1719755" y="4318076"/>
            <a:ext cx="94719" cy="9471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0EC6D2F1-6B02-1D10-77EB-ECE9BFA91C64}"/>
              </a:ext>
            </a:extLst>
          </p:cNvPr>
          <p:cNvSpPr/>
          <p:nvPr/>
        </p:nvSpPr>
        <p:spPr>
          <a:xfrm>
            <a:off x="2638117" y="4318076"/>
            <a:ext cx="94719" cy="9471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22ED981D-47C9-7219-47F2-093E6CF179A7}"/>
              </a:ext>
            </a:extLst>
          </p:cNvPr>
          <p:cNvSpPr/>
          <p:nvPr/>
        </p:nvSpPr>
        <p:spPr>
          <a:xfrm>
            <a:off x="3261760" y="4322199"/>
            <a:ext cx="94719" cy="94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94EEC4A2-917A-15D9-F417-7A67C175D86E}"/>
              </a:ext>
            </a:extLst>
          </p:cNvPr>
          <p:cNvSpPr/>
          <p:nvPr/>
        </p:nvSpPr>
        <p:spPr>
          <a:xfrm>
            <a:off x="6941802" y="3438717"/>
            <a:ext cx="3662887" cy="1818351"/>
          </a:xfrm>
          <a:custGeom>
            <a:avLst/>
            <a:gdLst>
              <a:gd name="csX0" fmla="*/ 0 w 3828422"/>
              <a:gd name="csY0" fmla="*/ 0 h 2592475"/>
              <a:gd name="csX1" fmla="*/ 0 w 3828422"/>
              <a:gd name="csY1" fmla="*/ 2592475 h 2592475"/>
              <a:gd name="csX2" fmla="*/ 3828422 w 3828422"/>
              <a:gd name="csY2" fmla="*/ 2592475 h 2592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28422" h="2592475">
                <a:moveTo>
                  <a:pt x="0" y="0"/>
                </a:moveTo>
                <a:lnTo>
                  <a:pt x="0" y="2592475"/>
                </a:lnTo>
                <a:lnTo>
                  <a:pt x="3828422" y="259247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627CA6EB-1D28-AC24-8A1E-CC1740E0DEAC}"/>
              </a:ext>
            </a:extLst>
          </p:cNvPr>
          <p:cNvGrpSpPr/>
          <p:nvPr/>
        </p:nvGrpSpPr>
        <p:grpSpPr>
          <a:xfrm>
            <a:off x="6856689" y="3430366"/>
            <a:ext cx="90387" cy="1826702"/>
            <a:chOff x="2003041" y="2238271"/>
            <a:chExt cx="85411" cy="2589962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81780C8-CB42-F014-CAD1-B4F8F808C41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238271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64725558-4D4A-FD43-0964-204B4A05493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75626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8016ACDE-8253-9E31-D7E8-76E63B64E7C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274255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ECDD2E6A-E327-5CE4-2B49-B143BCDE21C4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792247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33E43087-AB37-B0A5-9F0A-B167B52B224E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310239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B871520B-0D3B-49CA-7BB5-1B5D7AA19F71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82823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8723CC7-1BEF-7912-4C0C-86ACEA4AEF60}"/>
              </a:ext>
            </a:extLst>
          </p:cNvPr>
          <p:cNvGrpSpPr/>
          <p:nvPr/>
        </p:nvGrpSpPr>
        <p:grpSpPr>
          <a:xfrm rot="5400000">
            <a:off x="8671219" y="3708037"/>
            <a:ext cx="65910" cy="3180893"/>
            <a:chOff x="2003041" y="2756263"/>
            <a:chExt cx="85411" cy="2071970"/>
          </a:xfrm>
        </p:grpSpPr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7676FC84-6413-6EA0-F775-C8417BA6FE80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75626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0D3F8C54-833F-7735-970A-B3A0975962AC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274255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4D464781-86E0-3AF8-BFD4-60F286F24A2A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792247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09AAC73-436D-3D03-F85C-41BE2236F8B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310239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46BF551-B104-27FB-FFA8-349255433CC7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82823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BC073D34-1D12-E2D8-5BE2-329235C5360A}"/>
              </a:ext>
            </a:extLst>
          </p:cNvPr>
          <p:cNvSpPr txBox="1"/>
          <p:nvPr/>
        </p:nvSpPr>
        <p:spPr>
          <a:xfrm rot="16200000">
            <a:off x="5717124" y="4216221"/>
            <a:ext cx="1296109" cy="20032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PFS (%)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96576CA-E2E2-ED0D-292D-BFA19F98A35A}"/>
              </a:ext>
            </a:extLst>
          </p:cNvPr>
          <p:cNvSpPr txBox="1"/>
          <p:nvPr/>
        </p:nvSpPr>
        <p:spPr>
          <a:xfrm>
            <a:off x="7264580" y="5561820"/>
            <a:ext cx="2973190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 Post-CAR T-Cell Therapy</a:t>
            </a: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6B70F187-FD8F-FC4D-E632-9AE4A60FE858}"/>
              </a:ext>
            </a:extLst>
          </p:cNvPr>
          <p:cNvGrpSpPr/>
          <p:nvPr/>
        </p:nvGrpSpPr>
        <p:grpSpPr>
          <a:xfrm>
            <a:off x="6434434" y="3336999"/>
            <a:ext cx="418994" cy="2009443"/>
            <a:chOff x="1196909" y="2458792"/>
            <a:chExt cx="418994" cy="2880014"/>
          </a:xfrm>
        </p:grpSpPr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2E01E948-D6AA-03A4-BCF3-C3E1C4D6A066}"/>
                </a:ext>
              </a:extLst>
            </p:cNvPr>
            <p:cNvSpPr txBox="1"/>
            <p:nvPr/>
          </p:nvSpPr>
          <p:spPr>
            <a:xfrm>
              <a:off x="1202192" y="2458792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EAC9902F-33CF-D6B2-DE98-E1F1A01B83D8}"/>
                </a:ext>
              </a:extLst>
            </p:cNvPr>
            <p:cNvSpPr txBox="1"/>
            <p:nvPr/>
          </p:nvSpPr>
          <p:spPr>
            <a:xfrm>
              <a:off x="1200158" y="2982743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80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9C7A099-F431-2EF0-94E9-675EF60B908E}"/>
                </a:ext>
              </a:extLst>
            </p:cNvPr>
            <p:cNvSpPr txBox="1"/>
            <p:nvPr/>
          </p:nvSpPr>
          <p:spPr>
            <a:xfrm>
              <a:off x="1198946" y="3503676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6C9F3BC1-D05C-A3CC-CB45-26F78C199F1C}"/>
                </a:ext>
              </a:extLst>
            </p:cNvPr>
            <p:cNvSpPr txBox="1"/>
            <p:nvPr/>
          </p:nvSpPr>
          <p:spPr>
            <a:xfrm>
              <a:off x="1196911" y="4028226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7780E9D-402B-0AC1-6DA5-DCD8D943FA23}"/>
                </a:ext>
              </a:extLst>
            </p:cNvPr>
            <p:cNvSpPr txBox="1"/>
            <p:nvPr/>
          </p:nvSpPr>
          <p:spPr>
            <a:xfrm>
              <a:off x="1196910" y="5081574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0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60EE65D-FD4B-C23F-1AF0-56348BEF4C69}"/>
                </a:ext>
              </a:extLst>
            </p:cNvPr>
            <p:cNvSpPr txBox="1"/>
            <p:nvPr/>
          </p:nvSpPr>
          <p:spPr>
            <a:xfrm>
              <a:off x="1196909" y="4548561"/>
              <a:ext cx="413711" cy="257232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20</a:t>
              </a:r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98C977E5-B1DD-B50C-DD3C-6FF7966A6C22}"/>
              </a:ext>
            </a:extLst>
          </p:cNvPr>
          <p:cNvSpPr txBox="1"/>
          <p:nvPr/>
        </p:nvSpPr>
        <p:spPr>
          <a:xfrm>
            <a:off x="6220622" y="1822259"/>
            <a:ext cx="5135290" cy="4164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Real-world Data on Patients in Germany </a:t>
            </a:r>
            <a:b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400" b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Received Bridging Therapy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92C5D81A-9203-F6D2-6AF0-3E8BBF56B08A}"/>
              </a:ext>
            </a:extLst>
          </p:cNvPr>
          <p:cNvSpPr txBox="1"/>
          <p:nvPr/>
        </p:nvSpPr>
        <p:spPr>
          <a:xfrm>
            <a:off x="6465340" y="2339003"/>
            <a:ext cx="3894370" cy="25314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r>
              <a:rPr lang="en-US" sz="1200" dirty="0">
                <a:latin typeface="Poppins" panose="00000500000000000000" pitchFamily="2" charset="0"/>
                <a:cs typeface="Poppins" panose="00000500000000000000" pitchFamily="2" charset="0"/>
              </a:rPr>
              <a:t>Patients with R/R MM receiving ide-cell (n = 34) or cilta-cel (n = 18)</a:t>
            </a:r>
          </a:p>
        </p:txBody>
      </p:sp>
      <p:grpSp>
        <p:nvGrpSpPr>
          <p:cNvPr id="321" name="Group 320">
            <a:extLst>
              <a:ext uri="{FF2B5EF4-FFF2-40B4-BE49-F238E27FC236}">
                <a16:creationId xmlns:a16="http://schemas.microsoft.com/office/drawing/2014/main" id="{01DA1716-ADDC-CEA2-D9CD-BB6F57635996}"/>
              </a:ext>
            </a:extLst>
          </p:cNvPr>
          <p:cNvGrpSpPr/>
          <p:nvPr/>
        </p:nvGrpSpPr>
        <p:grpSpPr>
          <a:xfrm>
            <a:off x="8169776" y="2619365"/>
            <a:ext cx="3551682" cy="859404"/>
            <a:chOff x="6760355" y="2591998"/>
            <a:chExt cx="3551682" cy="859404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53EDB7A5-74E5-EEBE-68EE-AFE16BDF28AA}"/>
                </a:ext>
              </a:extLst>
            </p:cNvPr>
            <p:cNvSpPr txBox="1"/>
            <p:nvPr/>
          </p:nvSpPr>
          <p:spPr>
            <a:xfrm>
              <a:off x="6983413" y="2592152"/>
              <a:ext cx="1753526" cy="8592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Response to Bridging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Stable/progressive disease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Very good partial/partial</a:t>
              </a:r>
            </a:p>
            <a:p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Complete</a:t>
              </a:r>
            </a:p>
          </p:txBody>
        </p: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E923A433-AD4A-1F0E-493D-AFBDA318E2BE}"/>
                </a:ext>
              </a:extLst>
            </p:cNvPr>
            <p:cNvGrpSpPr/>
            <p:nvPr/>
          </p:nvGrpSpPr>
          <p:grpSpPr>
            <a:xfrm>
              <a:off x="6760355" y="2862099"/>
              <a:ext cx="188203" cy="369606"/>
              <a:chOff x="1184975" y="3059394"/>
              <a:chExt cx="188203" cy="369606"/>
            </a:xfrm>
          </p:grpSpPr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892F67EA-7C72-138F-CB35-7E2AA556E859}"/>
                  </a:ext>
                </a:extLst>
              </p:cNvPr>
              <p:cNvCxnSpPr/>
              <p:nvPr/>
            </p:nvCxnSpPr>
            <p:spPr>
              <a:xfrm>
                <a:off x="1184975" y="3059394"/>
                <a:ext cx="184216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926A620F-4C1D-52AF-AC84-115AE39E08FF}"/>
                  </a:ext>
                </a:extLst>
              </p:cNvPr>
              <p:cNvCxnSpPr/>
              <p:nvPr/>
            </p:nvCxnSpPr>
            <p:spPr>
              <a:xfrm>
                <a:off x="1184975" y="3245618"/>
                <a:ext cx="184216" cy="0"/>
              </a:xfrm>
              <a:prstGeom prst="line">
                <a:avLst/>
              </a:prstGeom>
              <a:ln w="28575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A3D652BF-5FC0-3ABF-090E-9A46E616DEC1}"/>
                  </a:ext>
                </a:extLst>
              </p:cNvPr>
              <p:cNvCxnSpPr/>
              <p:nvPr/>
            </p:nvCxnSpPr>
            <p:spPr>
              <a:xfrm>
                <a:off x="1188962" y="3429000"/>
                <a:ext cx="184216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12287389-A72F-692E-DF87-6F3095D7E682}"/>
                </a:ext>
              </a:extLst>
            </p:cNvPr>
            <p:cNvSpPr txBox="1"/>
            <p:nvPr/>
          </p:nvSpPr>
          <p:spPr>
            <a:xfrm>
              <a:off x="9030248" y="2591998"/>
              <a:ext cx="1281789" cy="859250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200" b="1" dirty="0">
                  <a:latin typeface="Poppins" panose="00000500000000000000" pitchFamily="2" charset="0"/>
                  <a:cs typeface="Poppins" panose="00000500000000000000" pitchFamily="2" charset="0"/>
                </a:rPr>
                <a:t>Patients, n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23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25</a:t>
              </a:r>
            </a:p>
            <a:p>
              <a:pPr algn="ctr"/>
              <a:r>
                <a:rPr lang="en-US" sz="1200" dirty="0">
                  <a:latin typeface="Poppins" panose="00000500000000000000" pitchFamily="2" charset="0"/>
                  <a:cs typeface="Poppins" panose="00000500000000000000" pitchFamily="2" charset="0"/>
                </a:rPr>
                <a:t>4</a:t>
              </a:r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5317506B-D2AE-B3AE-B087-586ECDA8EEB4}"/>
              </a:ext>
            </a:extLst>
          </p:cNvPr>
          <p:cNvGrpSpPr/>
          <p:nvPr/>
        </p:nvGrpSpPr>
        <p:grpSpPr>
          <a:xfrm>
            <a:off x="7246195" y="3524665"/>
            <a:ext cx="2916903" cy="930349"/>
            <a:chOff x="7585908" y="3463104"/>
            <a:chExt cx="2916903" cy="930349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2FB534C6-5B64-DA41-69E7-519DB7AF0A58}"/>
                </a:ext>
              </a:extLst>
            </p:cNvPr>
            <p:cNvCxnSpPr>
              <a:cxnSpLocks/>
            </p:cNvCxnSpPr>
            <p:nvPr/>
          </p:nvCxnSpPr>
          <p:spPr>
            <a:xfrm>
              <a:off x="7585908" y="3463104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4F36FA3-436F-401E-5BBC-7409B10215C5}"/>
                </a:ext>
              </a:extLst>
            </p:cNvPr>
            <p:cNvCxnSpPr>
              <a:cxnSpLocks/>
            </p:cNvCxnSpPr>
            <p:nvPr/>
          </p:nvCxnSpPr>
          <p:spPr>
            <a:xfrm>
              <a:off x="7777935" y="3545270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2426B512-7BD0-1C4A-663C-F46863242796}"/>
                </a:ext>
              </a:extLst>
            </p:cNvPr>
            <p:cNvCxnSpPr>
              <a:cxnSpLocks/>
            </p:cNvCxnSpPr>
            <p:nvPr/>
          </p:nvCxnSpPr>
          <p:spPr>
            <a:xfrm>
              <a:off x="8030377" y="372859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14644BB7-6148-4509-CAB6-E36243D350DE}"/>
                </a:ext>
              </a:extLst>
            </p:cNvPr>
            <p:cNvCxnSpPr>
              <a:cxnSpLocks/>
            </p:cNvCxnSpPr>
            <p:nvPr/>
          </p:nvCxnSpPr>
          <p:spPr>
            <a:xfrm>
              <a:off x="7939305" y="3630223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5A2EE0F7-12E4-E6D5-ABB3-F82AB9C862EA}"/>
                </a:ext>
              </a:extLst>
            </p:cNvPr>
            <p:cNvCxnSpPr>
              <a:cxnSpLocks/>
            </p:cNvCxnSpPr>
            <p:nvPr/>
          </p:nvCxnSpPr>
          <p:spPr>
            <a:xfrm>
              <a:off x="8156382" y="3728780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3132A4F1-6E30-4999-6EEF-F503A7C7AD68}"/>
                </a:ext>
              </a:extLst>
            </p:cNvPr>
            <p:cNvCxnSpPr>
              <a:cxnSpLocks/>
            </p:cNvCxnSpPr>
            <p:nvPr/>
          </p:nvCxnSpPr>
          <p:spPr>
            <a:xfrm>
              <a:off x="8087025" y="372821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F1CE27F-D576-EAAE-DACA-12F6E748BDE9}"/>
                </a:ext>
              </a:extLst>
            </p:cNvPr>
            <p:cNvCxnSpPr>
              <a:cxnSpLocks/>
            </p:cNvCxnSpPr>
            <p:nvPr/>
          </p:nvCxnSpPr>
          <p:spPr>
            <a:xfrm>
              <a:off x="8198221" y="3727684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C70E6CCF-6E8B-6C75-87B8-2D10FE4DBE4F}"/>
                </a:ext>
              </a:extLst>
            </p:cNvPr>
            <p:cNvCxnSpPr>
              <a:cxnSpLocks/>
            </p:cNvCxnSpPr>
            <p:nvPr/>
          </p:nvCxnSpPr>
          <p:spPr>
            <a:xfrm>
              <a:off x="8346942" y="372821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F0C76227-A238-7D60-1CCB-8D8F6C793F47}"/>
                </a:ext>
              </a:extLst>
            </p:cNvPr>
            <p:cNvCxnSpPr>
              <a:cxnSpLocks/>
            </p:cNvCxnSpPr>
            <p:nvPr/>
          </p:nvCxnSpPr>
          <p:spPr>
            <a:xfrm>
              <a:off x="8763282" y="3866516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2CB22EE-127A-6616-2559-101FB5284F86}"/>
                </a:ext>
              </a:extLst>
            </p:cNvPr>
            <p:cNvCxnSpPr>
              <a:cxnSpLocks/>
            </p:cNvCxnSpPr>
            <p:nvPr/>
          </p:nvCxnSpPr>
          <p:spPr>
            <a:xfrm>
              <a:off x="9804225" y="3864868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27AB8D30-BB9E-741D-D539-6218D48F46D1}"/>
                </a:ext>
              </a:extLst>
            </p:cNvPr>
            <p:cNvCxnSpPr>
              <a:cxnSpLocks/>
            </p:cNvCxnSpPr>
            <p:nvPr/>
          </p:nvCxnSpPr>
          <p:spPr>
            <a:xfrm>
              <a:off x="8840453" y="3868065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DC99227A-FC8E-6251-C459-0C81E6F7D75D}"/>
                </a:ext>
              </a:extLst>
            </p:cNvPr>
            <p:cNvCxnSpPr>
              <a:cxnSpLocks/>
            </p:cNvCxnSpPr>
            <p:nvPr/>
          </p:nvCxnSpPr>
          <p:spPr>
            <a:xfrm>
              <a:off x="9929248" y="3863819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386D5D38-ABA7-17F3-DDB2-CF32071C7CCC}"/>
                </a:ext>
              </a:extLst>
            </p:cNvPr>
            <p:cNvCxnSpPr>
              <a:cxnSpLocks/>
            </p:cNvCxnSpPr>
            <p:nvPr/>
          </p:nvCxnSpPr>
          <p:spPr>
            <a:xfrm>
              <a:off x="10423148" y="4294071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64E3EEBA-A82E-EB3F-EAC2-847B96CC5DBE}"/>
                </a:ext>
              </a:extLst>
            </p:cNvPr>
            <p:cNvCxnSpPr>
              <a:cxnSpLocks/>
            </p:cNvCxnSpPr>
            <p:nvPr/>
          </p:nvCxnSpPr>
          <p:spPr>
            <a:xfrm>
              <a:off x="9999835" y="3861671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EEBDF387-1032-1B5D-3EAA-9CADBC276F1C}"/>
                </a:ext>
              </a:extLst>
            </p:cNvPr>
            <p:cNvCxnSpPr>
              <a:cxnSpLocks/>
            </p:cNvCxnSpPr>
            <p:nvPr/>
          </p:nvCxnSpPr>
          <p:spPr>
            <a:xfrm>
              <a:off x="10502811" y="4294301"/>
              <a:ext cx="0" cy="9915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1875F6A3-C880-57FF-5B83-D9D1D208EF6E}"/>
              </a:ext>
            </a:extLst>
          </p:cNvPr>
          <p:cNvGrpSpPr/>
          <p:nvPr/>
        </p:nvGrpSpPr>
        <p:grpSpPr>
          <a:xfrm>
            <a:off x="7080615" y="3458839"/>
            <a:ext cx="3122645" cy="1327630"/>
            <a:chOff x="7420328" y="3397278"/>
            <a:chExt cx="3122645" cy="1327630"/>
          </a:xfrm>
        </p:grpSpPr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587DBC24-3E95-0B42-DE74-96D7BE322880}"/>
                </a:ext>
              </a:extLst>
            </p:cNvPr>
            <p:cNvCxnSpPr>
              <a:cxnSpLocks/>
            </p:cNvCxnSpPr>
            <p:nvPr/>
          </p:nvCxnSpPr>
          <p:spPr>
            <a:xfrm>
              <a:off x="7420328" y="3397278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9BF23618-BC3F-EF38-41A5-89401F2B5694}"/>
                </a:ext>
              </a:extLst>
            </p:cNvPr>
            <p:cNvCxnSpPr>
              <a:cxnSpLocks/>
            </p:cNvCxnSpPr>
            <p:nvPr/>
          </p:nvCxnSpPr>
          <p:spPr>
            <a:xfrm>
              <a:off x="7801925" y="3811046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DC9F7276-C3D7-D836-9285-313B05CA4E49}"/>
                </a:ext>
              </a:extLst>
            </p:cNvPr>
            <p:cNvCxnSpPr>
              <a:cxnSpLocks/>
            </p:cNvCxnSpPr>
            <p:nvPr/>
          </p:nvCxnSpPr>
          <p:spPr>
            <a:xfrm>
              <a:off x="8098572" y="3999123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6EC49EFE-00B3-192A-2B30-0CCEE454F7EF}"/>
                </a:ext>
              </a:extLst>
            </p:cNvPr>
            <p:cNvCxnSpPr>
              <a:cxnSpLocks/>
            </p:cNvCxnSpPr>
            <p:nvPr/>
          </p:nvCxnSpPr>
          <p:spPr>
            <a:xfrm>
              <a:off x="10542973" y="4625756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25A75170-528D-C077-295B-AF7F05EE0347}"/>
                </a:ext>
              </a:extLst>
            </p:cNvPr>
            <p:cNvCxnSpPr>
              <a:cxnSpLocks/>
            </p:cNvCxnSpPr>
            <p:nvPr/>
          </p:nvCxnSpPr>
          <p:spPr>
            <a:xfrm>
              <a:off x="8701103" y="4222207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09C7EBD7-C463-8EAE-25B5-7B75A398D501}"/>
                </a:ext>
              </a:extLst>
            </p:cNvPr>
            <p:cNvCxnSpPr>
              <a:cxnSpLocks/>
            </p:cNvCxnSpPr>
            <p:nvPr/>
          </p:nvCxnSpPr>
          <p:spPr>
            <a:xfrm>
              <a:off x="8165368" y="3999123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4257E13F-888D-A525-9DE5-68399455D447}"/>
                </a:ext>
              </a:extLst>
            </p:cNvPr>
            <p:cNvCxnSpPr>
              <a:cxnSpLocks/>
            </p:cNvCxnSpPr>
            <p:nvPr/>
          </p:nvCxnSpPr>
          <p:spPr>
            <a:xfrm>
              <a:off x="8147336" y="3999123"/>
              <a:ext cx="0" cy="9915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1BD491B8-ABF8-FE4B-BD65-E4902A98D3E7}"/>
              </a:ext>
            </a:extLst>
          </p:cNvPr>
          <p:cNvSpPr txBox="1"/>
          <p:nvPr/>
        </p:nvSpPr>
        <p:spPr>
          <a:xfrm>
            <a:off x="6935780" y="5338135"/>
            <a:ext cx="351969" cy="2277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0576D538-197C-E88E-4549-105E32B15C3F}"/>
              </a:ext>
            </a:extLst>
          </p:cNvPr>
          <p:cNvSpPr txBox="1"/>
          <p:nvPr/>
        </p:nvSpPr>
        <p:spPr>
          <a:xfrm>
            <a:off x="7731139" y="5338135"/>
            <a:ext cx="351969" cy="2277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39A2817D-F7F4-2E23-F4FA-630831868C97}"/>
              </a:ext>
            </a:extLst>
          </p:cNvPr>
          <p:cNvSpPr txBox="1"/>
          <p:nvPr/>
        </p:nvSpPr>
        <p:spPr>
          <a:xfrm>
            <a:off x="8531236" y="5338135"/>
            <a:ext cx="351969" cy="2277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E534E570-DEA2-C8D8-4EAC-72E90FBEF369}"/>
              </a:ext>
            </a:extLst>
          </p:cNvPr>
          <p:cNvSpPr txBox="1"/>
          <p:nvPr/>
        </p:nvSpPr>
        <p:spPr>
          <a:xfrm>
            <a:off x="9326595" y="5338135"/>
            <a:ext cx="351969" cy="2277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9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D533958E-F575-432B-94EE-5C781B8D8001}"/>
              </a:ext>
            </a:extLst>
          </p:cNvPr>
          <p:cNvSpPr txBox="1"/>
          <p:nvPr/>
        </p:nvSpPr>
        <p:spPr>
          <a:xfrm>
            <a:off x="10136168" y="5338135"/>
            <a:ext cx="351969" cy="22771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90564213-46F3-2CE6-BC09-87DE083D7531}"/>
              </a:ext>
            </a:extLst>
          </p:cNvPr>
          <p:cNvSpPr txBox="1"/>
          <p:nvPr/>
        </p:nvSpPr>
        <p:spPr>
          <a:xfrm>
            <a:off x="4403255" y="4253577"/>
            <a:ext cx="943382" cy="257232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mPFS, mo</a:t>
            </a:r>
          </a:p>
        </p:txBody>
      </p: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F02AF962-94B9-59B8-70C9-39F604274228}"/>
              </a:ext>
            </a:extLst>
          </p:cNvPr>
          <p:cNvCxnSpPr/>
          <p:nvPr/>
        </p:nvCxnSpPr>
        <p:spPr>
          <a:xfrm>
            <a:off x="6935780" y="3436759"/>
            <a:ext cx="355235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5E347464-74D2-5B5C-2773-CFCB9051792F}"/>
              </a:ext>
            </a:extLst>
          </p:cNvPr>
          <p:cNvCxnSpPr>
            <a:cxnSpLocks/>
          </p:cNvCxnSpPr>
          <p:nvPr/>
        </p:nvCxnSpPr>
        <p:spPr>
          <a:xfrm>
            <a:off x="8626919" y="3390380"/>
            <a:ext cx="0" cy="991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>
            <a:extLst>
              <a:ext uri="{FF2B5EF4-FFF2-40B4-BE49-F238E27FC236}">
                <a16:creationId xmlns:a16="http://schemas.microsoft.com/office/drawing/2014/main" id="{1441270C-6280-D74A-2F82-9AE426A1147B}"/>
              </a:ext>
            </a:extLst>
          </p:cNvPr>
          <p:cNvCxnSpPr>
            <a:cxnSpLocks/>
          </p:cNvCxnSpPr>
          <p:nvPr/>
        </p:nvCxnSpPr>
        <p:spPr>
          <a:xfrm>
            <a:off x="9166181" y="3390380"/>
            <a:ext cx="0" cy="991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Freeform: Shape 316">
            <a:extLst>
              <a:ext uri="{FF2B5EF4-FFF2-40B4-BE49-F238E27FC236}">
                <a16:creationId xmlns:a16="http://schemas.microsoft.com/office/drawing/2014/main" id="{77319D9C-CC00-4402-3260-CB53A21E27F9}"/>
              </a:ext>
            </a:extLst>
          </p:cNvPr>
          <p:cNvSpPr/>
          <p:nvPr/>
        </p:nvSpPr>
        <p:spPr>
          <a:xfrm>
            <a:off x="6940318" y="3441004"/>
            <a:ext cx="3222780" cy="962358"/>
          </a:xfrm>
          <a:custGeom>
            <a:avLst/>
            <a:gdLst>
              <a:gd name="csX0" fmla="*/ 0 w 3222780"/>
              <a:gd name="csY0" fmla="*/ 0 h 962358"/>
              <a:gd name="csX1" fmla="*/ 211015 w 3222780"/>
              <a:gd name="csY1" fmla="*/ 0 h 962358"/>
              <a:gd name="csX2" fmla="*/ 211015 w 3222780"/>
              <a:gd name="csY2" fmla="*/ 60747 h 962358"/>
              <a:gd name="csX3" fmla="*/ 236593 w 3222780"/>
              <a:gd name="csY3" fmla="*/ 60747 h 962358"/>
              <a:gd name="csX4" fmla="*/ 236593 w 3222780"/>
              <a:gd name="csY4" fmla="*/ 137480 h 962358"/>
              <a:gd name="csX5" fmla="*/ 374072 w 3222780"/>
              <a:gd name="csY5" fmla="*/ 137480 h 962358"/>
              <a:gd name="csX6" fmla="*/ 374072 w 3222780"/>
              <a:gd name="csY6" fmla="*/ 214213 h 962358"/>
              <a:gd name="csX7" fmla="*/ 546721 w 3222780"/>
              <a:gd name="csY7" fmla="*/ 214213 h 962358"/>
              <a:gd name="csX8" fmla="*/ 546721 w 3222780"/>
              <a:gd name="csY8" fmla="*/ 300537 h 962358"/>
              <a:gd name="csX9" fmla="*/ 671412 w 3222780"/>
              <a:gd name="csY9" fmla="*/ 300537 h 962358"/>
              <a:gd name="csX10" fmla="*/ 671412 w 3222780"/>
              <a:gd name="csY10" fmla="*/ 348495 h 962358"/>
              <a:gd name="csX11" fmla="*/ 681004 w 3222780"/>
              <a:gd name="csY11" fmla="*/ 358087 h 962358"/>
              <a:gd name="csX12" fmla="*/ 681004 w 3222780"/>
              <a:gd name="csY12" fmla="*/ 396454 h 962358"/>
              <a:gd name="csX13" fmla="*/ 1397177 w 3222780"/>
              <a:gd name="csY13" fmla="*/ 396454 h 962358"/>
              <a:gd name="csX14" fmla="*/ 1397177 w 3222780"/>
              <a:gd name="csY14" fmla="*/ 533933 h 962358"/>
              <a:gd name="csX15" fmla="*/ 2778369 w 3222780"/>
              <a:gd name="csY15" fmla="*/ 533933 h 962358"/>
              <a:gd name="csX16" fmla="*/ 2778369 w 3222780"/>
              <a:gd name="csY16" fmla="*/ 962358 h 962358"/>
              <a:gd name="csX17" fmla="*/ 3222780 w 3222780"/>
              <a:gd name="csY17" fmla="*/ 962358 h 962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222780" h="962358">
                <a:moveTo>
                  <a:pt x="0" y="0"/>
                </a:moveTo>
                <a:lnTo>
                  <a:pt x="211015" y="0"/>
                </a:lnTo>
                <a:lnTo>
                  <a:pt x="211015" y="60747"/>
                </a:lnTo>
                <a:lnTo>
                  <a:pt x="236593" y="60747"/>
                </a:lnTo>
                <a:lnTo>
                  <a:pt x="236593" y="137480"/>
                </a:lnTo>
                <a:lnTo>
                  <a:pt x="374072" y="137480"/>
                </a:lnTo>
                <a:lnTo>
                  <a:pt x="374072" y="214213"/>
                </a:lnTo>
                <a:lnTo>
                  <a:pt x="546721" y="214213"/>
                </a:lnTo>
                <a:lnTo>
                  <a:pt x="546721" y="300537"/>
                </a:lnTo>
                <a:lnTo>
                  <a:pt x="671412" y="300537"/>
                </a:lnTo>
                <a:lnTo>
                  <a:pt x="671412" y="348495"/>
                </a:lnTo>
                <a:lnTo>
                  <a:pt x="681004" y="358087"/>
                </a:lnTo>
                <a:lnTo>
                  <a:pt x="681004" y="396454"/>
                </a:lnTo>
                <a:lnTo>
                  <a:pt x="1397177" y="396454"/>
                </a:lnTo>
                <a:lnTo>
                  <a:pt x="1397177" y="533933"/>
                </a:lnTo>
                <a:lnTo>
                  <a:pt x="2778369" y="533933"/>
                </a:lnTo>
                <a:lnTo>
                  <a:pt x="2778369" y="962358"/>
                </a:lnTo>
                <a:lnTo>
                  <a:pt x="3222780" y="962358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8" name="Freeform: Shape 317">
            <a:extLst>
              <a:ext uri="{FF2B5EF4-FFF2-40B4-BE49-F238E27FC236}">
                <a16:creationId xmlns:a16="http://schemas.microsoft.com/office/drawing/2014/main" id="{A88B5E7B-13CD-EBDD-EF2F-BAE820F970DE}"/>
              </a:ext>
            </a:extLst>
          </p:cNvPr>
          <p:cNvSpPr/>
          <p:nvPr/>
        </p:nvSpPr>
        <p:spPr>
          <a:xfrm>
            <a:off x="6930726" y="3434610"/>
            <a:ext cx="3571276" cy="1304459"/>
          </a:xfrm>
          <a:custGeom>
            <a:avLst/>
            <a:gdLst>
              <a:gd name="csX0" fmla="*/ 0 w 3571276"/>
              <a:gd name="csY0" fmla="*/ 0 h 1304459"/>
              <a:gd name="csX1" fmla="*/ 118297 w 3571276"/>
              <a:gd name="csY1" fmla="*/ 0 h 1304459"/>
              <a:gd name="csX2" fmla="*/ 118297 w 3571276"/>
              <a:gd name="csY2" fmla="*/ 70338 h 1304459"/>
              <a:gd name="csX3" fmla="*/ 217410 w 3571276"/>
              <a:gd name="csY3" fmla="*/ 70338 h 1304459"/>
              <a:gd name="csX4" fmla="*/ 217410 w 3571276"/>
              <a:gd name="csY4" fmla="*/ 156663 h 1304459"/>
              <a:gd name="csX5" fmla="*/ 262171 w 3571276"/>
              <a:gd name="csY5" fmla="*/ 156663 h 1304459"/>
              <a:gd name="csX6" fmla="*/ 262171 w 3571276"/>
              <a:gd name="csY6" fmla="*/ 329312 h 1304459"/>
              <a:gd name="csX7" fmla="*/ 281354 w 3571276"/>
              <a:gd name="csY7" fmla="*/ 329312 h 1304459"/>
              <a:gd name="csX8" fmla="*/ 281354 w 3571276"/>
              <a:gd name="csY8" fmla="*/ 409242 h 1304459"/>
              <a:gd name="csX9" fmla="*/ 409242 w 3571276"/>
              <a:gd name="csY9" fmla="*/ 409242 h 1304459"/>
              <a:gd name="csX10" fmla="*/ 409242 w 3571276"/>
              <a:gd name="csY10" fmla="*/ 489172 h 1304459"/>
              <a:gd name="csX11" fmla="*/ 569102 w 3571276"/>
              <a:gd name="csY11" fmla="*/ 489172 h 1304459"/>
              <a:gd name="csX12" fmla="*/ 569102 w 3571276"/>
              <a:gd name="csY12" fmla="*/ 585088 h 1304459"/>
              <a:gd name="csX13" fmla="*/ 661821 w 3571276"/>
              <a:gd name="csY13" fmla="*/ 585088 h 1304459"/>
              <a:gd name="csX14" fmla="*/ 661821 w 3571276"/>
              <a:gd name="csY14" fmla="*/ 677807 h 1304459"/>
              <a:gd name="csX15" fmla="*/ 952767 w 3571276"/>
              <a:gd name="csY15" fmla="*/ 677807 h 1304459"/>
              <a:gd name="csX16" fmla="*/ 952767 w 3571276"/>
              <a:gd name="csY16" fmla="*/ 783315 h 1304459"/>
              <a:gd name="csX17" fmla="*/ 1170176 w 3571276"/>
              <a:gd name="csY17" fmla="*/ 783315 h 1304459"/>
              <a:gd name="csX18" fmla="*/ 1170176 w 3571276"/>
              <a:gd name="csY18" fmla="*/ 898414 h 1304459"/>
              <a:gd name="csX19" fmla="*/ 1553841 w 3571276"/>
              <a:gd name="csY19" fmla="*/ 898414 h 1304459"/>
              <a:gd name="csX20" fmla="*/ 1553841 w 3571276"/>
              <a:gd name="csY20" fmla="*/ 1032696 h 1304459"/>
              <a:gd name="csX21" fmla="*/ 1614588 w 3571276"/>
              <a:gd name="csY21" fmla="*/ 1032696 h 1304459"/>
              <a:gd name="csX22" fmla="*/ 1614588 w 3571276"/>
              <a:gd name="csY22" fmla="*/ 1170176 h 1304459"/>
              <a:gd name="csX23" fmla="*/ 2458649 w 3571276"/>
              <a:gd name="csY23" fmla="*/ 1170176 h 1304459"/>
              <a:gd name="csX24" fmla="*/ 2458649 w 3571276"/>
              <a:gd name="csY24" fmla="*/ 1304459 h 1304459"/>
              <a:gd name="csX25" fmla="*/ 3571276 w 3571276"/>
              <a:gd name="csY25" fmla="*/ 1304459 h 1304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571276" h="1304459">
                <a:moveTo>
                  <a:pt x="0" y="0"/>
                </a:moveTo>
                <a:lnTo>
                  <a:pt x="118297" y="0"/>
                </a:lnTo>
                <a:lnTo>
                  <a:pt x="118297" y="70338"/>
                </a:lnTo>
                <a:lnTo>
                  <a:pt x="217410" y="70338"/>
                </a:lnTo>
                <a:lnTo>
                  <a:pt x="217410" y="156663"/>
                </a:lnTo>
                <a:lnTo>
                  <a:pt x="262171" y="156663"/>
                </a:lnTo>
                <a:lnTo>
                  <a:pt x="262171" y="329312"/>
                </a:lnTo>
                <a:lnTo>
                  <a:pt x="281354" y="329312"/>
                </a:lnTo>
                <a:lnTo>
                  <a:pt x="281354" y="409242"/>
                </a:lnTo>
                <a:lnTo>
                  <a:pt x="409242" y="409242"/>
                </a:lnTo>
                <a:lnTo>
                  <a:pt x="409242" y="489172"/>
                </a:lnTo>
                <a:lnTo>
                  <a:pt x="569102" y="489172"/>
                </a:lnTo>
                <a:lnTo>
                  <a:pt x="569102" y="585088"/>
                </a:lnTo>
                <a:lnTo>
                  <a:pt x="661821" y="585088"/>
                </a:lnTo>
                <a:lnTo>
                  <a:pt x="661821" y="677807"/>
                </a:lnTo>
                <a:lnTo>
                  <a:pt x="952767" y="677807"/>
                </a:lnTo>
                <a:lnTo>
                  <a:pt x="952767" y="783315"/>
                </a:lnTo>
                <a:lnTo>
                  <a:pt x="1170176" y="783315"/>
                </a:lnTo>
                <a:lnTo>
                  <a:pt x="1170176" y="898414"/>
                </a:lnTo>
                <a:lnTo>
                  <a:pt x="1553841" y="898414"/>
                </a:lnTo>
                <a:lnTo>
                  <a:pt x="1553841" y="1032696"/>
                </a:lnTo>
                <a:lnTo>
                  <a:pt x="1614588" y="1032696"/>
                </a:lnTo>
                <a:lnTo>
                  <a:pt x="1614588" y="1170176"/>
                </a:lnTo>
                <a:lnTo>
                  <a:pt x="2458649" y="1170176"/>
                </a:lnTo>
                <a:lnTo>
                  <a:pt x="2458649" y="1304459"/>
                </a:lnTo>
                <a:lnTo>
                  <a:pt x="3571276" y="1304459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0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3E677-6E55-7AE4-BB9C-FB946207B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0154101-7E39-65A6-B037-4D31C3BC8895}"/>
              </a:ext>
            </a:extLst>
          </p:cNvPr>
          <p:cNvSpPr/>
          <p:nvPr/>
        </p:nvSpPr>
        <p:spPr>
          <a:xfrm>
            <a:off x="1847899" y="2248143"/>
            <a:ext cx="3439192" cy="1288774"/>
          </a:xfrm>
          <a:custGeom>
            <a:avLst/>
            <a:gdLst>
              <a:gd name="csX0" fmla="*/ 0 w 3439192"/>
              <a:gd name="csY0" fmla="*/ 0 h 1287149"/>
              <a:gd name="csX1" fmla="*/ 69890 w 3439192"/>
              <a:gd name="csY1" fmla="*/ 0 h 1287149"/>
              <a:gd name="csX2" fmla="*/ 69890 w 3439192"/>
              <a:gd name="csY2" fmla="*/ 17472 h 1287149"/>
              <a:gd name="csX3" fmla="*/ 151429 w 3439192"/>
              <a:gd name="csY3" fmla="*/ 17472 h 1287149"/>
              <a:gd name="csX4" fmla="*/ 151429 w 3439192"/>
              <a:gd name="csY4" fmla="*/ 52417 h 1287149"/>
              <a:gd name="csX5" fmla="*/ 183462 w 3439192"/>
              <a:gd name="csY5" fmla="*/ 52417 h 1287149"/>
              <a:gd name="csX6" fmla="*/ 183462 w 3439192"/>
              <a:gd name="csY6" fmla="*/ 119396 h 1287149"/>
              <a:gd name="csX7" fmla="*/ 250441 w 3439192"/>
              <a:gd name="csY7" fmla="*/ 119396 h 1287149"/>
              <a:gd name="csX8" fmla="*/ 250441 w 3439192"/>
              <a:gd name="csY8" fmla="*/ 154341 h 1287149"/>
              <a:gd name="csX9" fmla="*/ 375661 w 3439192"/>
              <a:gd name="csY9" fmla="*/ 154341 h 1287149"/>
              <a:gd name="csX10" fmla="*/ 375661 w 3439192"/>
              <a:gd name="csY10" fmla="*/ 200935 h 1287149"/>
              <a:gd name="csX11" fmla="*/ 425167 w 3439192"/>
              <a:gd name="csY11" fmla="*/ 200935 h 1287149"/>
              <a:gd name="csX12" fmla="*/ 425167 w 3439192"/>
              <a:gd name="csY12" fmla="*/ 235880 h 1287149"/>
              <a:gd name="csX13" fmla="*/ 430991 w 3439192"/>
              <a:gd name="csY13" fmla="*/ 235880 h 1287149"/>
              <a:gd name="csX14" fmla="*/ 430991 w 3439192"/>
              <a:gd name="csY14" fmla="*/ 262089 h 1287149"/>
              <a:gd name="csX15" fmla="*/ 460112 w 3439192"/>
              <a:gd name="csY15" fmla="*/ 262089 h 1287149"/>
              <a:gd name="csX16" fmla="*/ 460112 w 3439192"/>
              <a:gd name="csY16" fmla="*/ 288298 h 1287149"/>
              <a:gd name="csX17" fmla="*/ 518354 w 3439192"/>
              <a:gd name="csY17" fmla="*/ 288298 h 1287149"/>
              <a:gd name="csX18" fmla="*/ 518354 w 3439192"/>
              <a:gd name="csY18" fmla="*/ 317419 h 1287149"/>
              <a:gd name="csX19" fmla="*/ 567860 w 3439192"/>
              <a:gd name="csY19" fmla="*/ 317419 h 1287149"/>
              <a:gd name="csX20" fmla="*/ 567860 w 3439192"/>
              <a:gd name="csY20" fmla="*/ 329067 h 1287149"/>
              <a:gd name="csX21" fmla="*/ 573684 w 3439192"/>
              <a:gd name="csY21" fmla="*/ 329067 h 1287149"/>
              <a:gd name="csX22" fmla="*/ 573684 w 3439192"/>
              <a:gd name="csY22" fmla="*/ 369837 h 1287149"/>
              <a:gd name="csX23" fmla="*/ 640662 w 3439192"/>
              <a:gd name="csY23" fmla="*/ 369837 h 1287149"/>
              <a:gd name="csX24" fmla="*/ 640662 w 3439192"/>
              <a:gd name="csY24" fmla="*/ 398958 h 1287149"/>
              <a:gd name="csX25" fmla="*/ 678520 w 3439192"/>
              <a:gd name="csY25" fmla="*/ 398958 h 1287149"/>
              <a:gd name="csX26" fmla="*/ 678520 w 3439192"/>
              <a:gd name="csY26" fmla="*/ 419342 h 1287149"/>
              <a:gd name="csX27" fmla="*/ 719289 w 3439192"/>
              <a:gd name="csY27" fmla="*/ 419342 h 1287149"/>
              <a:gd name="csX28" fmla="*/ 730937 w 3439192"/>
              <a:gd name="csY28" fmla="*/ 419342 h 1287149"/>
              <a:gd name="csX29" fmla="*/ 730937 w 3439192"/>
              <a:gd name="csY29" fmla="*/ 454287 h 1287149"/>
              <a:gd name="csX30" fmla="*/ 774619 w 3439192"/>
              <a:gd name="csY30" fmla="*/ 454287 h 1287149"/>
              <a:gd name="csX31" fmla="*/ 774619 w 3439192"/>
              <a:gd name="csY31" fmla="*/ 480496 h 1287149"/>
              <a:gd name="csX32" fmla="*/ 882367 w 3439192"/>
              <a:gd name="csY32" fmla="*/ 480496 h 1287149"/>
              <a:gd name="csX33" fmla="*/ 882367 w 3439192"/>
              <a:gd name="csY33" fmla="*/ 503793 h 1287149"/>
              <a:gd name="csX34" fmla="*/ 923136 w 3439192"/>
              <a:gd name="csY34" fmla="*/ 503793 h 1287149"/>
              <a:gd name="csX35" fmla="*/ 923136 w 3439192"/>
              <a:gd name="csY35" fmla="*/ 527090 h 1287149"/>
              <a:gd name="csX36" fmla="*/ 990115 w 3439192"/>
              <a:gd name="csY36" fmla="*/ 527090 h 1287149"/>
              <a:gd name="csX37" fmla="*/ 990115 w 3439192"/>
              <a:gd name="csY37" fmla="*/ 559123 h 1287149"/>
              <a:gd name="csX38" fmla="*/ 1054181 w 3439192"/>
              <a:gd name="csY38" fmla="*/ 559123 h 1287149"/>
              <a:gd name="csX39" fmla="*/ 1054181 w 3439192"/>
              <a:gd name="csY39" fmla="*/ 588244 h 1287149"/>
              <a:gd name="csX40" fmla="*/ 1086214 w 3439192"/>
              <a:gd name="csY40" fmla="*/ 588244 h 1287149"/>
              <a:gd name="csX41" fmla="*/ 1086214 w 3439192"/>
              <a:gd name="csY41" fmla="*/ 599893 h 1287149"/>
              <a:gd name="csX42" fmla="*/ 1115335 w 3439192"/>
              <a:gd name="csY42" fmla="*/ 599893 h 1287149"/>
              <a:gd name="csX43" fmla="*/ 1115335 w 3439192"/>
              <a:gd name="csY43" fmla="*/ 661047 h 1287149"/>
              <a:gd name="csX44" fmla="*/ 1132808 w 3439192"/>
              <a:gd name="csY44" fmla="*/ 661047 h 1287149"/>
              <a:gd name="csX45" fmla="*/ 1132808 w 3439192"/>
              <a:gd name="csY45" fmla="*/ 687256 h 1287149"/>
              <a:gd name="csX46" fmla="*/ 1193962 w 3439192"/>
              <a:gd name="csY46" fmla="*/ 687256 h 1287149"/>
              <a:gd name="csX47" fmla="*/ 1193962 w 3439192"/>
              <a:gd name="csY47" fmla="*/ 710552 h 1287149"/>
              <a:gd name="csX48" fmla="*/ 1211434 w 3439192"/>
              <a:gd name="csY48" fmla="*/ 710552 h 1287149"/>
              <a:gd name="csX49" fmla="*/ 1211434 w 3439192"/>
              <a:gd name="csY49" fmla="*/ 739673 h 1287149"/>
              <a:gd name="csX50" fmla="*/ 1255116 w 3439192"/>
              <a:gd name="csY50" fmla="*/ 739673 h 1287149"/>
              <a:gd name="csX51" fmla="*/ 1255116 w 3439192"/>
              <a:gd name="csY51" fmla="*/ 774619 h 1287149"/>
              <a:gd name="csX52" fmla="*/ 1304622 w 3439192"/>
              <a:gd name="csY52" fmla="*/ 774619 h 1287149"/>
              <a:gd name="csX53" fmla="*/ 1304622 w 3439192"/>
              <a:gd name="csY53" fmla="*/ 795003 h 1287149"/>
              <a:gd name="csX54" fmla="*/ 1348303 w 3439192"/>
              <a:gd name="csY54" fmla="*/ 795003 h 1287149"/>
              <a:gd name="csX55" fmla="*/ 1348303 w 3439192"/>
              <a:gd name="csY55" fmla="*/ 824124 h 1287149"/>
              <a:gd name="csX56" fmla="*/ 1394897 w 3439192"/>
              <a:gd name="csY56" fmla="*/ 824124 h 1287149"/>
              <a:gd name="csX57" fmla="*/ 1394897 w 3439192"/>
              <a:gd name="csY57" fmla="*/ 853245 h 1287149"/>
              <a:gd name="csX58" fmla="*/ 1435666 w 3439192"/>
              <a:gd name="csY58" fmla="*/ 853245 h 1287149"/>
              <a:gd name="csX59" fmla="*/ 1435666 w 3439192"/>
              <a:gd name="csY59" fmla="*/ 873630 h 1287149"/>
              <a:gd name="csX60" fmla="*/ 1461875 w 3439192"/>
              <a:gd name="csY60" fmla="*/ 873630 h 1287149"/>
              <a:gd name="csX61" fmla="*/ 1461875 w 3439192"/>
              <a:gd name="csY61" fmla="*/ 934784 h 1287149"/>
              <a:gd name="csX62" fmla="*/ 1502644 w 3439192"/>
              <a:gd name="csY62" fmla="*/ 934784 h 1287149"/>
              <a:gd name="csX63" fmla="*/ 1502644 w 3439192"/>
              <a:gd name="csY63" fmla="*/ 958081 h 1287149"/>
              <a:gd name="csX64" fmla="*/ 1555062 w 3439192"/>
              <a:gd name="csY64" fmla="*/ 958081 h 1287149"/>
              <a:gd name="csX65" fmla="*/ 1555062 w 3439192"/>
              <a:gd name="csY65" fmla="*/ 987202 h 1287149"/>
              <a:gd name="csX66" fmla="*/ 1721052 w 3439192"/>
              <a:gd name="csY66" fmla="*/ 987202 h 1287149"/>
              <a:gd name="csX67" fmla="*/ 1721052 w 3439192"/>
              <a:gd name="csY67" fmla="*/ 1004675 h 1287149"/>
              <a:gd name="csX68" fmla="*/ 1942372 w 3439192"/>
              <a:gd name="csY68" fmla="*/ 1004675 h 1287149"/>
              <a:gd name="csX69" fmla="*/ 1942372 w 3439192"/>
              <a:gd name="csY69" fmla="*/ 1045444 h 1287149"/>
              <a:gd name="csX70" fmla="*/ 2099625 w 3439192"/>
              <a:gd name="csY70" fmla="*/ 1045444 h 1287149"/>
              <a:gd name="csX71" fmla="*/ 2099625 w 3439192"/>
              <a:gd name="csY71" fmla="*/ 1065829 h 1287149"/>
              <a:gd name="csX72" fmla="*/ 2143307 w 3439192"/>
              <a:gd name="csY72" fmla="*/ 1065829 h 1287149"/>
              <a:gd name="csX73" fmla="*/ 2143307 w 3439192"/>
              <a:gd name="csY73" fmla="*/ 1103686 h 1287149"/>
              <a:gd name="csX74" fmla="*/ 2344242 w 3439192"/>
              <a:gd name="csY74" fmla="*/ 1103686 h 1287149"/>
              <a:gd name="csX75" fmla="*/ 2344242 w 3439192"/>
              <a:gd name="csY75" fmla="*/ 1126983 h 1287149"/>
              <a:gd name="csX76" fmla="*/ 2367539 w 3439192"/>
              <a:gd name="csY76" fmla="*/ 1126983 h 1287149"/>
              <a:gd name="csX77" fmla="*/ 2367539 w 3439192"/>
              <a:gd name="csY77" fmla="*/ 1164840 h 1287149"/>
              <a:gd name="csX78" fmla="*/ 2585946 w 3439192"/>
              <a:gd name="csY78" fmla="*/ 1164840 h 1287149"/>
              <a:gd name="csX79" fmla="*/ 2585946 w 3439192"/>
              <a:gd name="csY79" fmla="*/ 1193961 h 1287149"/>
              <a:gd name="csX80" fmla="*/ 2638364 w 3439192"/>
              <a:gd name="csY80" fmla="*/ 1193961 h 1287149"/>
              <a:gd name="csX81" fmla="*/ 2638364 w 3439192"/>
              <a:gd name="csY81" fmla="*/ 1214346 h 1287149"/>
              <a:gd name="csX82" fmla="*/ 2766497 w 3439192"/>
              <a:gd name="csY82" fmla="*/ 1214346 h 1287149"/>
              <a:gd name="csX83" fmla="*/ 2766497 w 3439192"/>
              <a:gd name="csY83" fmla="*/ 1243467 h 1287149"/>
              <a:gd name="csX84" fmla="*/ 2813090 w 3439192"/>
              <a:gd name="csY84" fmla="*/ 1243467 h 1287149"/>
              <a:gd name="csX85" fmla="*/ 2813090 w 3439192"/>
              <a:gd name="csY85" fmla="*/ 1287149 h 1287149"/>
              <a:gd name="csX86" fmla="*/ 3439192 w 3439192"/>
              <a:gd name="csY86" fmla="*/ 1287149 h 12871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3439192" h="1287149">
                <a:moveTo>
                  <a:pt x="0" y="0"/>
                </a:moveTo>
                <a:lnTo>
                  <a:pt x="69890" y="0"/>
                </a:lnTo>
                <a:lnTo>
                  <a:pt x="69890" y="17472"/>
                </a:lnTo>
                <a:lnTo>
                  <a:pt x="151429" y="17472"/>
                </a:lnTo>
                <a:lnTo>
                  <a:pt x="151429" y="52417"/>
                </a:lnTo>
                <a:lnTo>
                  <a:pt x="183462" y="52417"/>
                </a:lnTo>
                <a:lnTo>
                  <a:pt x="183462" y="119396"/>
                </a:lnTo>
                <a:lnTo>
                  <a:pt x="250441" y="119396"/>
                </a:lnTo>
                <a:lnTo>
                  <a:pt x="250441" y="154341"/>
                </a:lnTo>
                <a:lnTo>
                  <a:pt x="375661" y="154341"/>
                </a:lnTo>
                <a:lnTo>
                  <a:pt x="375661" y="200935"/>
                </a:lnTo>
                <a:lnTo>
                  <a:pt x="425167" y="200935"/>
                </a:lnTo>
                <a:lnTo>
                  <a:pt x="425167" y="235880"/>
                </a:lnTo>
                <a:lnTo>
                  <a:pt x="430991" y="235880"/>
                </a:lnTo>
                <a:lnTo>
                  <a:pt x="430991" y="262089"/>
                </a:lnTo>
                <a:lnTo>
                  <a:pt x="460112" y="262089"/>
                </a:lnTo>
                <a:lnTo>
                  <a:pt x="460112" y="288298"/>
                </a:lnTo>
                <a:lnTo>
                  <a:pt x="518354" y="288298"/>
                </a:lnTo>
                <a:lnTo>
                  <a:pt x="518354" y="317419"/>
                </a:lnTo>
                <a:lnTo>
                  <a:pt x="567860" y="317419"/>
                </a:lnTo>
                <a:lnTo>
                  <a:pt x="567860" y="329067"/>
                </a:lnTo>
                <a:lnTo>
                  <a:pt x="573684" y="329067"/>
                </a:lnTo>
                <a:lnTo>
                  <a:pt x="573684" y="369837"/>
                </a:lnTo>
                <a:lnTo>
                  <a:pt x="640662" y="369837"/>
                </a:lnTo>
                <a:lnTo>
                  <a:pt x="640662" y="398958"/>
                </a:lnTo>
                <a:lnTo>
                  <a:pt x="678520" y="398958"/>
                </a:lnTo>
                <a:lnTo>
                  <a:pt x="678520" y="419342"/>
                </a:lnTo>
                <a:lnTo>
                  <a:pt x="719289" y="419342"/>
                </a:lnTo>
                <a:lnTo>
                  <a:pt x="730937" y="419342"/>
                </a:lnTo>
                <a:lnTo>
                  <a:pt x="730937" y="454287"/>
                </a:lnTo>
                <a:lnTo>
                  <a:pt x="774619" y="454287"/>
                </a:lnTo>
                <a:lnTo>
                  <a:pt x="774619" y="480496"/>
                </a:lnTo>
                <a:lnTo>
                  <a:pt x="882367" y="480496"/>
                </a:lnTo>
                <a:lnTo>
                  <a:pt x="882367" y="503793"/>
                </a:lnTo>
                <a:lnTo>
                  <a:pt x="923136" y="503793"/>
                </a:lnTo>
                <a:lnTo>
                  <a:pt x="923136" y="527090"/>
                </a:lnTo>
                <a:lnTo>
                  <a:pt x="990115" y="527090"/>
                </a:lnTo>
                <a:lnTo>
                  <a:pt x="990115" y="559123"/>
                </a:lnTo>
                <a:lnTo>
                  <a:pt x="1054181" y="559123"/>
                </a:lnTo>
                <a:lnTo>
                  <a:pt x="1054181" y="588244"/>
                </a:lnTo>
                <a:lnTo>
                  <a:pt x="1086214" y="588244"/>
                </a:lnTo>
                <a:lnTo>
                  <a:pt x="1086214" y="599893"/>
                </a:lnTo>
                <a:lnTo>
                  <a:pt x="1115335" y="599893"/>
                </a:lnTo>
                <a:lnTo>
                  <a:pt x="1115335" y="661047"/>
                </a:lnTo>
                <a:lnTo>
                  <a:pt x="1132808" y="661047"/>
                </a:lnTo>
                <a:lnTo>
                  <a:pt x="1132808" y="687256"/>
                </a:lnTo>
                <a:lnTo>
                  <a:pt x="1193962" y="687256"/>
                </a:lnTo>
                <a:lnTo>
                  <a:pt x="1193962" y="710552"/>
                </a:lnTo>
                <a:lnTo>
                  <a:pt x="1211434" y="710552"/>
                </a:lnTo>
                <a:lnTo>
                  <a:pt x="1211434" y="739673"/>
                </a:lnTo>
                <a:lnTo>
                  <a:pt x="1255116" y="739673"/>
                </a:lnTo>
                <a:lnTo>
                  <a:pt x="1255116" y="774619"/>
                </a:lnTo>
                <a:lnTo>
                  <a:pt x="1304622" y="774619"/>
                </a:lnTo>
                <a:lnTo>
                  <a:pt x="1304622" y="795003"/>
                </a:lnTo>
                <a:lnTo>
                  <a:pt x="1348303" y="795003"/>
                </a:lnTo>
                <a:lnTo>
                  <a:pt x="1348303" y="824124"/>
                </a:lnTo>
                <a:lnTo>
                  <a:pt x="1394897" y="824124"/>
                </a:lnTo>
                <a:lnTo>
                  <a:pt x="1394897" y="853245"/>
                </a:lnTo>
                <a:lnTo>
                  <a:pt x="1435666" y="853245"/>
                </a:lnTo>
                <a:lnTo>
                  <a:pt x="1435666" y="873630"/>
                </a:lnTo>
                <a:lnTo>
                  <a:pt x="1461875" y="873630"/>
                </a:lnTo>
                <a:lnTo>
                  <a:pt x="1461875" y="934784"/>
                </a:lnTo>
                <a:lnTo>
                  <a:pt x="1502644" y="934784"/>
                </a:lnTo>
                <a:lnTo>
                  <a:pt x="1502644" y="958081"/>
                </a:lnTo>
                <a:lnTo>
                  <a:pt x="1555062" y="958081"/>
                </a:lnTo>
                <a:lnTo>
                  <a:pt x="1555062" y="987202"/>
                </a:lnTo>
                <a:lnTo>
                  <a:pt x="1721052" y="987202"/>
                </a:lnTo>
                <a:lnTo>
                  <a:pt x="1721052" y="1004675"/>
                </a:lnTo>
                <a:lnTo>
                  <a:pt x="1942372" y="1004675"/>
                </a:lnTo>
                <a:lnTo>
                  <a:pt x="1942372" y="1045444"/>
                </a:lnTo>
                <a:lnTo>
                  <a:pt x="2099625" y="1045444"/>
                </a:lnTo>
                <a:lnTo>
                  <a:pt x="2099625" y="1065829"/>
                </a:lnTo>
                <a:lnTo>
                  <a:pt x="2143307" y="1065829"/>
                </a:lnTo>
                <a:lnTo>
                  <a:pt x="2143307" y="1103686"/>
                </a:lnTo>
                <a:lnTo>
                  <a:pt x="2344242" y="1103686"/>
                </a:lnTo>
                <a:lnTo>
                  <a:pt x="2344242" y="1126983"/>
                </a:lnTo>
                <a:lnTo>
                  <a:pt x="2367539" y="1126983"/>
                </a:lnTo>
                <a:lnTo>
                  <a:pt x="2367539" y="1164840"/>
                </a:lnTo>
                <a:lnTo>
                  <a:pt x="2585946" y="1164840"/>
                </a:lnTo>
                <a:lnTo>
                  <a:pt x="2585946" y="1193961"/>
                </a:lnTo>
                <a:lnTo>
                  <a:pt x="2638364" y="1193961"/>
                </a:lnTo>
                <a:lnTo>
                  <a:pt x="2638364" y="1214346"/>
                </a:lnTo>
                <a:lnTo>
                  <a:pt x="2766497" y="1214346"/>
                </a:lnTo>
                <a:lnTo>
                  <a:pt x="2766497" y="1243467"/>
                </a:lnTo>
                <a:lnTo>
                  <a:pt x="2813090" y="1243467"/>
                </a:lnTo>
                <a:lnTo>
                  <a:pt x="2813090" y="1287149"/>
                </a:lnTo>
                <a:lnTo>
                  <a:pt x="3439192" y="1287149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75D2E35D-245C-1FFC-38A5-004DCFFB0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364598"/>
          </a:xfrm>
        </p:spPr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Phase II trial with cilta-cel in patients R/R MM after ≥4 lines therapy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0AC7A0F-5895-16D1-BD77-36BF99E74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 dirty="0"/>
              <a:t>CARTITUDE-1 Long-term Remission: PFS for Cilta-cel in Patients With R/R MM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EEE8D3-E86A-FA38-4115-2625EC9F79E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Voorhees. ASCO 2025. Abstr 7507. Jagannath. JCO. 2025;43:2766.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1062A5A-9B8E-93AC-3BCC-C1EE9A11AC99}"/>
              </a:ext>
            </a:extLst>
          </p:cNvPr>
          <p:cNvSpPr/>
          <p:nvPr/>
        </p:nvSpPr>
        <p:spPr bwMode="auto">
          <a:xfrm>
            <a:off x="2061548" y="5638788"/>
            <a:ext cx="7963786" cy="457212"/>
          </a:xfrm>
          <a:prstGeom prst="roundRect">
            <a:avLst/>
          </a:prstGeom>
          <a:solidFill>
            <a:schemeClr val="accent2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32 of 97 (33%) patients were treatment and progression free at ≥5 yr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34A0EBA-6CA5-4E9E-6980-4BBBE5693364}"/>
              </a:ext>
            </a:extLst>
          </p:cNvPr>
          <p:cNvSpPr/>
          <p:nvPr/>
        </p:nvSpPr>
        <p:spPr bwMode="auto">
          <a:xfrm>
            <a:off x="9699675" y="3487632"/>
            <a:ext cx="1320618" cy="767900"/>
          </a:xfrm>
          <a:prstGeom prst="ellipse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6413636B-B286-3664-7A4D-8667E02C76C7}"/>
              </a:ext>
            </a:extLst>
          </p:cNvPr>
          <p:cNvSpPr txBox="1">
            <a:spLocks/>
          </p:cNvSpPr>
          <p:nvPr/>
        </p:nvSpPr>
        <p:spPr bwMode="auto">
          <a:xfrm>
            <a:off x="2186529" y="1825518"/>
            <a:ext cx="3052046" cy="27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1" indent="-342891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2971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160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349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537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914400">
              <a:buNone/>
            </a:pPr>
            <a:r>
              <a:rPr lang="en-US" sz="1800" b="1" kern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OS</a:t>
            </a:r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EB3CCC76-89AA-5C4A-DEDC-CCED1C6A1E71}"/>
              </a:ext>
            </a:extLst>
          </p:cNvPr>
          <p:cNvSpPr txBox="1">
            <a:spLocks/>
          </p:cNvSpPr>
          <p:nvPr/>
        </p:nvSpPr>
        <p:spPr bwMode="auto">
          <a:xfrm>
            <a:off x="7566834" y="1868402"/>
            <a:ext cx="3052046" cy="27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1" indent="-342891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2971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160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349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537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914400">
              <a:buNone/>
            </a:pPr>
            <a:r>
              <a:rPr lang="en-US" sz="1800" b="1" kern="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PFS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D69E045-E3EB-5319-4106-AC2ED07495FC}"/>
              </a:ext>
            </a:extLst>
          </p:cNvPr>
          <p:cNvSpPr/>
          <p:nvPr/>
        </p:nvSpPr>
        <p:spPr>
          <a:xfrm>
            <a:off x="1847390" y="2235758"/>
            <a:ext cx="3605724" cy="2592475"/>
          </a:xfrm>
          <a:custGeom>
            <a:avLst/>
            <a:gdLst>
              <a:gd name="csX0" fmla="*/ 0 w 3828422"/>
              <a:gd name="csY0" fmla="*/ 0 h 2592475"/>
              <a:gd name="csX1" fmla="*/ 0 w 3828422"/>
              <a:gd name="csY1" fmla="*/ 2592475 h 2592475"/>
              <a:gd name="csX2" fmla="*/ 3828422 w 3828422"/>
              <a:gd name="csY2" fmla="*/ 2592475 h 2592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28422" h="2592475">
                <a:moveTo>
                  <a:pt x="0" y="0"/>
                </a:moveTo>
                <a:lnTo>
                  <a:pt x="0" y="2592475"/>
                </a:lnTo>
                <a:lnTo>
                  <a:pt x="3828422" y="259247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649DD5-0A6C-C104-602C-5B5C67D6FAFB}"/>
              </a:ext>
            </a:extLst>
          </p:cNvPr>
          <p:cNvGrpSpPr/>
          <p:nvPr/>
        </p:nvGrpSpPr>
        <p:grpSpPr>
          <a:xfrm>
            <a:off x="1797050" y="2238271"/>
            <a:ext cx="45719" cy="2589962"/>
            <a:chOff x="2003041" y="2238271"/>
            <a:chExt cx="85411" cy="258996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EED24C4-13A5-ED04-9484-AA00FD421C62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238271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81A598-43AE-56CD-35E9-7E1EDA76F2E3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75626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90A9B2E-3286-A2CC-5A5D-32EC6742D519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274255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EB97B1-E924-329D-2A00-98A79FE2E02C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792247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51BB275-458E-A59E-E6B6-BE1350FCC3A0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310239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C9C5344-43B7-31CE-4169-4809AF235C0F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82823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2B229C5-B3B3-540C-42F5-4CE84704E1B6}"/>
              </a:ext>
            </a:extLst>
          </p:cNvPr>
          <p:cNvGrpSpPr/>
          <p:nvPr/>
        </p:nvGrpSpPr>
        <p:grpSpPr>
          <a:xfrm>
            <a:off x="1843997" y="4830788"/>
            <a:ext cx="3602902" cy="50661"/>
            <a:chOff x="-164584" y="4827672"/>
            <a:chExt cx="3602902" cy="5066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E86497-724B-D6EA-6D01-9031755CF74C}"/>
                </a:ext>
              </a:extLst>
            </p:cNvPr>
            <p:cNvGrpSpPr/>
            <p:nvPr/>
          </p:nvGrpSpPr>
          <p:grpSpPr>
            <a:xfrm rot="5400000">
              <a:off x="791447" y="3872215"/>
              <a:ext cx="45721" cy="1957784"/>
              <a:chOff x="2003041" y="2870449"/>
              <a:chExt cx="85412" cy="195778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91C4FEF6-1848-13A5-7BF2-18FD17338F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8" y="2870449"/>
                <a:ext cx="8540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ED14EB5-DA63-49DB-37C7-13B0E5CB32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442059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8BD3C4D-A73A-7C6B-3D5B-0919E12D9D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991094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4566135-7E53-17CC-984A-8C5C8FC915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263554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5DB38460-6492-32BE-C100-11F323122B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538837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3EFD3BD-317B-1F1A-3B4C-FAF8A31370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828233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35C698A-4E55-7467-C7C7-74E86E550863}"/>
                </a:ext>
              </a:extLst>
            </p:cNvPr>
            <p:cNvGrpSpPr/>
            <p:nvPr/>
          </p:nvGrpSpPr>
          <p:grpSpPr>
            <a:xfrm rot="5400000">
              <a:off x="2175508" y="3610584"/>
              <a:ext cx="45722" cy="2479898"/>
              <a:chOff x="2003040" y="2887382"/>
              <a:chExt cx="85413" cy="2479898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98457D9-3978-371A-E945-8AB934514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0" y="2887382"/>
                <a:ext cx="85406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0A63DFA2-FEB6-B0C0-D038-4367BC7B73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447705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08D68050-160F-ACFD-876A-17A63D9DD0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985451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EEB8201-57DF-5B74-6463-AEC3977C39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280491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793EEBE-CB53-F289-4171-3CC68F5218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3" y="4837993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384379B-D1BD-56BD-0482-FB97577767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7" y="5367280"/>
                <a:ext cx="8540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C689EDE-E31C-8E2E-6BE8-8565CD3BD8DA}"/>
                </a:ext>
              </a:extLst>
            </p:cNvPr>
            <p:cNvGrpSpPr/>
            <p:nvPr/>
          </p:nvGrpSpPr>
          <p:grpSpPr>
            <a:xfrm rot="5400000">
              <a:off x="2867047" y="4572491"/>
              <a:ext cx="45714" cy="565970"/>
              <a:chOff x="2003047" y="4812600"/>
              <a:chExt cx="85405" cy="565970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62806797-5D44-3C55-18D3-5CD08F6B08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51" y="4812600"/>
                <a:ext cx="8540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3051572D-EF3D-30AE-E9CA-B0E2589E5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7" y="5378570"/>
                <a:ext cx="8540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CE3655DC-4F5E-0125-D39B-4AE15C33904A}"/>
              </a:ext>
            </a:extLst>
          </p:cNvPr>
          <p:cNvSpPr txBox="1"/>
          <p:nvPr/>
        </p:nvSpPr>
        <p:spPr>
          <a:xfrm>
            <a:off x="1367977" y="2147204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CC706AB-185E-8031-3EE4-E9A8498DE770}"/>
              </a:ext>
            </a:extLst>
          </p:cNvPr>
          <p:cNvSpPr txBox="1"/>
          <p:nvPr/>
        </p:nvSpPr>
        <p:spPr>
          <a:xfrm>
            <a:off x="1365975" y="2662978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31047B6-67B4-317F-68B8-C1B402940385}"/>
              </a:ext>
            </a:extLst>
          </p:cNvPr>
          <p:cNvSpPr txBox="1"/>
          <p:nvPr/>
        </p:nvSpPr>
        <p:spPr>
          <a:xfrm>
            <a:off x="1364782" y="3175782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0052718-B484-A295-6DE7-2892FE98D41A}"/>
              </a:ext>
            </a:extLst>
          </p:cNvPr>
          <p:cNvSpPr txBox="1"/>
          <p:nvPr/>
        </p:nvSpPr>
        <p:spPr>
          <a:xfrm>
            <a:off x="1362779" y="3692145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EACC4E4-49E1-1F38-B67A-3464F62C1EF6}"/>
              </a:ext>
            </a:extLst>
          </p:cNvPr>
          <p:cNvSpPr txBox="1"/>
          <p:nvPr/>
        </p:nvSpPr>
        <p:spPr>
          <a:xfrm>
            <a:off x="1362778" y="4729055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BFE153F-06FA-C207-B3BB-654ED6C4930C}"/>
              </a:ext>
            </a:extLst>
          </p:cNvPr>
          <p:cNvSpPr txBox="1"/>
          <p:nvPr/>
        </p:nvSpPr>
        <p:spPr>
          <a:xfrm rot="16200000">
            <a:off x="587562" y="3413958"/>
            <a:ext cx="1275882" cy="19719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Patients Alive (%)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1E8EE3A-F538-B6E7-8EA0-A8AC7CF1B110}"/>
              </a:ext>
            </a:extLst>
          </p:cNvPr>
          <p:cNvSpPr txBox="1"/>
          <p:nvPr/>
        </p:nvSpPr>
        <p:spPr>
          <a:xfrm>
            <a:off x="3062371" y="5202032"/>
            <a:ext cx="993608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E1FC7BC-9E8D-BED6-9F1E-8A67E9C858BB}"/>
              </a:ext>
            </a:extLst>
          </p:cNvPr>
          <p:cNvSpPr txBox="1"/>
          <p:nvPr/>
        </p:nvSpPr>
        <p:spPr>
          <a:xfrm>
            <a:off x="1694243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5D8D607-22A9-B289-B256-0D83CEB1B14D}"/>
              </a:ext>
            </a:extLst>
          </p:cNvPr>
          <p:cNvSpPr txBox="1"/>
          <p:nvPr/>
        </p:nvSpPr>
        <p:spPr>
          <a:xfrm>
            <a:off x="1974662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90F7889-FE5C-0752-9E45-76DA6E1C7084}"/>
              </a:ext>
            </a:extLst>
          </p:cNvPr>
          <p:cNvSpPr txBox="1"/>
          <p:nvPr/>
        </p:nvSpPr>
        <p:spPr>
          <a:xfrm>
            <a:off x="2258338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83B2D95-E6B6-01DD-FE23-D3285BE0826E}"/>
              </a:ext>
            </a:extLst>
          </p:cNvPr>
          <p:cNvSpPr txBox="1"/>
          <p:nvPr/>
        </p:nvSpPr>
        <p:spPr>
          <a:xfrm>
            <a:off x="2538758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01A88F7-DD0E-065A-0E93-B788AC78BDAB}"/>
              </a:ext>
            </a:extLst>
          </p:cNvPr>
          <p:cNvSpPr txBox="1"/>
          <p:nvPr/>
        </p:nvSpPr>
        <p:spPr>
          <a:xfrm>
            <a:off x="2799549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24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AE4609E-6C03-7D3D-73D9-797F6347EB1C}"/>
              </a:ext>
            </a:extLst>
          </p:cNvPr>
          <p:cNvSpPr txBox="1"/>
          <p:nvPr/>
        </p:nvSpPr>
        <p:spPr>
          <a:xfrm>
            <a:off x="3079968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30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7BC0A62-6471-C85B-430F-90D5CF4FB7F5}"/>
              </a:ext>
            </a:extLst>
          </p:cNvPr>
          <p:cNvSpPr txBox="1"/>
          <p:nvPr/>
        </p:nvSpPr>
        <p:spPr>
          <a:xfrm>
            <a:off x="3363644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36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F407E06-507A-767A-A0AF-953E6713586E}"/>
              </a:ext>
            </a:extLst>
          </p:cNvPr>
          <p:cNvSpPr txBox="1"/>
          <p:nvPr/>
        </p:nvSpPr>
        <p:spPr>
          <a:xfrm>
            <a:off x="3644063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42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0C3A650-2141-141D-87AF-0205341ED292}"/>
              </a:ext>
            </a:extLst>
          </p:cNvPr>
          <p:cNvSpPr txBox="1"/>
          <p:nvPr/>
        </p:nvSpPr>
        <p:spPr>
          <a:xfrm>
            <a:off x="3911736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48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85E0AAE-7B07-ADDE-5666-549BF3A8380E}"/>
              </a:ext>
            </a:extLst>
          </p:cNvPr>
          <p:cNvSpPr txBox="1"/>
          <p:nvPr/>
        </p:nvSpPr>
        <p:spPr>
          <a:xfrm>
            <a:off x="4185040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54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2A84ADA-B78E-50F5-EA22-6E46E805D5D3}"/>
              </a:ext>
            </a:extLst>
          </p:cNvPr>
          <p:cNvSpPr txBox="1"/>
          <p:nvPr/>
        </p:nvSpPr>
        <p:spPr>
          <a:xfrm>
            <a:off x="4468715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5F0F1A3-B11A-3682-3A7F-C692EE2C64DB}"/>
              </a:ext>
            </a:extLst>
          </p:cNvPr>
          <p:cNvSpPr txBox="1"/>
          <p:nvPr/>
        </p:nvSpPr>
        <p:spPr>
          <a:xfrm>
            <a:off x="4745577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8538928-BE0E-329B-2D04-C620D92600FA}"/>
              </a:ext>
            </a:extLst>
          </p:cNvPr>
          <p:cNvSpPr txBox="1"/>
          <p:nvPr/>
        </p:nvSpPr>
        <p:spPr>
          <a:xfrm>
            <a:off x="5022438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72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BE777B9-C79B-FEFD-1BD7-EDBAC0A5C544}"/>
              </a:ext>
            </a:extLst>
          </p:cNvPr>
          <p:cNvSpPr txBox="1"/>
          <p:nvPr/>
        </p:nvSpPr>
        <p:spPr>
          <a:xfrm>
            <a:off x="1362777" y="4204360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D6E5628-3DAC-9608-60CE-0396A6E67052}"/>
              </a:ext>
            </a:extLst>
          </p:cNvPr>
          <p:cNvSpPr txBox="1"/>
          <p:nvPr/>
        </p:nvSpPr>
        <p:spPr>
          <a:xfrm>
            <a:off x="5299124" y="490477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78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C2945CE-1F03-C957-DC79-7E97CAF2A8F9}"/>
              </a:ext>
            </a:extLst>
          </p:cNvPr>
          <p:cNvGrpSpPr/>
          <p:nvPr/>
        </p:nvGrpSpPr>
        <p:grpSpPr>
          <a:xfrm>
            <a:off x="3334523" y="3164394"/>
            <a:ext cx="1984921" cy="407493"/>
            <a:chOff x="3568777" y="3164394"/>
            <a:chExt cx="1984921" cy="407493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44116DCF-D2FC-11AF-2F53-354CCEE1FE6B}"/>
                </a:ext>
              </a:extLst>
            </p:cNvPr>
            <p:cNvSpPr/>
            <p:nvPr/>
          </p:nvSpPr>
          <p:spPr>
            <a:xfrm>
              <a:off x="3568777" y="3164394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3E81CC8-0918-5C92-2B01-E6D61E1FCCEE}"/>
                </a:ext>
              </a:extLst>
            </p:cNvPr>
            <p:cNvSpPr/>
            <p:nvPr/>
          </p:nvSpPr>
          <p:spPr>
            <a:xfrm>
              <a:off x="3611986" y="3196169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0C2B14B-E559-E6BD-0247-BC03D7124458}"/>
                </a:ext>
              </a:extLst>
            </p:cNvPr>
            <p:cNvSpPr/>
            <p:nvPr/>
          </p:nvSpPr>
          <p:spPr>
            <a:xfrm>
              <a:off x="3724118" y="3199081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BC5D66C-D22A-F573-1B46-5BF8FEB0E6B5}"/>
                </a:ext>
              </a:extLst>
            </p:cNvPr>
            <p:cNvSpPr/>
            <p:nvPr/>
          </p:nvSpPr>
          <p:spPr>
            <a:xfrm>
              <a:off x="3766845" y="3200933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11A1330-4295-2EBE-89EE-9DE044A904B4}"/>
                </a:ext>
              </a:extLst>
            </p:cNvPr>
            <p:cNvSpPr/>
            <p:nvPr/>
          </p:nvSpPr>
          <p:spPr>
            <a:xfrm>
              <a:off x="4284409" y="3314039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DEBF2606-3BDE-5A51-D567-6C024407E595}"/>
                </a:ext>
              </a:extLst>
            </p:cNvPr>
            <p:cNvSpPr/>
            <p:nvPr/>
          </p:nvSpPr>
          <p:spPr>
            <a:xfrm>
              <a:off x="4784742" y="3430731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D663787-E16B-EF71-2EF6-9AE6DD995AD0}"/>
                </a:ext>
              </a:extLst>
            </p:cNvPr>
            <p:cNvSpPr/>
            <p:nvPr/>
          </p:nvSpPr>
          <p:spPr>
            <a:xfrm>
              <a:off x="4825039" y="3430731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930EBC7A-FCD4-7404-A73B-FB8321FBEE6B}"/>
                </a:ext>
              </a:extLst>
            </p:cNvPr>
            <p:cNvSpPr/>
            <p:nvPr/>
          </p:nvSpPr>
          <p:spPr>
            <a:xfrm>
              <a:off x="4830374" y="3466004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3AF64DE-BFCA-997F-8AA9-7790C5E1393A}"/>
                </a:ext>
              </a:extLst>
            </p:cNvPr>
            <p:cNvSpPr/>
            <p:nvPr/>
          </p:nvSpPr>
          <p:spPr>
            <a:xfrm>
              <a:off x="4852037" y="347107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6304AAD-CD67-DCF3-0020-6E1044C5DD14}"/>
                </a:ext>
              </a:extLst>
            </p:cNvPr>
            <p:cNvSpPr/>
            <p:nvPr/>
          </p:nvSpPr>
          <p:spPr>
            <a:xfrm>
              <a:off x="4866102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F2FF065-0CD9-B7FC-EEF5-94E4EAAFE6CF}"/>
                </a:ext>
              </a:extLst>
            </p:cNvPr>
            <p:cNvSpPr/>
            <p:nvPr/>
          </p:nvSpPr>
          <p:spPr>
            <a:xfrm>
              <a:off x="4919992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B6F62604-C0F6-1CA0-42F4-68E198D7433F}"/>
                </a:ext>
              </a:extLst>
            </p:cNvPr>
            <p:cNvSpPr/>
            <p:nvPr/>
          </p:nvSpPr>
          <p:spPr>
            <a:xfrm>
              <a:off x="4955888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1E7F8CC-D69D-9215-4290-496E1094D966}"/>
                </a:ext>
              </a:extLst>
            </p:cNvPr>
            <p:cNvSpPr/>
            <p:nvPr/>
          </p:nvSpPr>
          <p:spPr>
            <a:xfrm>
              <a:off x="4997226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3913237-5232-60FF-E2B5-1B32DAD5742B}"/>
                </a:ext>
              </a:extLst>
            </p:cNvPr>
            <p:cNvSpPr/>
            <p:nvPr/>
          </p:nvSpPr>
          <p:spPr>
            <a:xfrm>
              <a:off x="5033530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886B93D9-A95F-B594-0E36-F8D083DAAA8C}"/>
                </a:ext>
              </a:extLst>
            </p:cNvPr>
            <p:cNvSpPr/>
            <p:nvPr/>
          </p:nvSpPr>
          <p:spPr>
            <a:xfrm>
              <a:off x="5074460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78F6657-C78A-CFC6-8217-F2C77731D010}"/>
                </a:ext>
              </a:extLst>
            </p:cNvPr>
            <p:cNvSpPr/>
            <p:nvPr/>
          </p:nvSpPr>
          <p:spPr>
            <a:xfrm>
              <a:off x="5106786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14AB99C9-F359-C3EB-A698-0DDF15B8AD6A}"/>
                </a:ext>
              </a:extLst>
            </p:cNvPr>
            <p:cNvSpPr/>
            <p:nvPr/>
          </p:nvSpPr>
          <p:spPr>
            <a:xfrm>
              <a:off x="5166013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8FE8F889-E235-1AF2-32F5-0C7B2BAD9285}"/>
                </a:ext>
              </a:extLst>
            </p:cNvPr>
            <p:cNvSpPr/>
            <p:nvPr/>
          </p:nvSpPr>
          <p:spPr>
            <a:xfrm>
              <a:off x="5215581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A24DFEB-ED03-3A32-4FE2-C4EE00B11123}"/>
                </a:ext>
              </a:extLst>
            </p:cNvPr>
            <p:cNvSpPr/>
            <p:nvPr/>
          </p:nvSpPr>
          <p:spPr>
            <a:xfrm>
              <a:off x="5495456" y="3513645"/>
              <a:ext cx="58242" cy="58242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766DD8B-4885-F3A3-924F-EFE5C70CE92B}"/>
              </a:ext>
            </a:extLst>
          </p:cNvPr>
          <p:cNvSpPr/>
          <p:nvPr/>
        </p:nvSpPr>
        <p:spPr>
          <a:xfrm>
            <a:off x="7152243" y="2235758"/>
            <a:ext cx="3605724" cy="2592475"/>
          </a:xfrm>
          <a:custGeom>
            <a:avLst/>
            <a:gdLst>
              <a:gd name="csX0" fmla="*/ 0 w 3828422"/>
              <a:gd name="csY0" fmla="*/ 0 h 2592475"/>
              <a:gd name="csX1" fmla="*/ 0 w 3828422"/>
              <a:gd name="csY1" fmla="*/ 2592475 h 2592475"/>
              <a:gd name="csX2" fmla="*/ 3828422 w 3828422"/>
              <a:gd name="csY2" fmla="*/ 2592475 h 2592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28422" h="2592475">
                <a:moveTo>
                  <a:pt x="0" y="0"/>
                </a:moveTo>
                <a:lnTo>
                  <a:pt x="0" y="2592475"/>
                </a:lnTo>
                <a:lnTo>
                  <a:pt x="3828422" y="2592475"/>
                </a:lnTo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74DE078-777B-AC38-9AE5-2B0ACA91586E}"/>
              </a:ext>
            </a:extLst>
          </p:cNvPr>
          <p:cNvGrpSpPr/>
          <p:nvPr/>
        </p:nvGrpSpPr>
        <p:grpSpPr>
          <a:xfrm>
            <a:off x="7101903" y="2238271"/>
            <a:ext cx="45719" cy="2589962"/>
            <a:chOff x="2003041" y="2238271"/>
            <a:chExt cx="85411" cy="2589962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E5CB952-2981-1EC2-F237-45D6AAB47917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238271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905F47E4-B65F-6872-8D91-101BAD63D2C8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275626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5095B8F-33CA-E6E4-1612-79396C160703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274255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9D208555-B603-0042-21F5-66243841BF7F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3792247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6E92A050-FE4B-54F7-D5DB-0AEE10420C93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310239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78C300F-D260-51BA-2621-AC9151493EB8}"/>
                </a:ext>
              </a:extLst>
            </p:cNvPr>
            <p:cNvCxnSpPr>
              <a:cxnSpLocks/>
            </p:cNvCxnSpPr>
            <p:nvPr/>
          </p:nvCxnSpPr>
          <p:spPr>
            <a:xfrm>
              <a:off x="2003041" y="4828233"/>
              <a:ext cx="8541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06A2B77-2BE6-6C99-A6FB-D0205FF200AB}"/>
              </a:ext>
            </a:extLst>
          </p:cNvPr>
          <p:cNvGrpSpPr/>
          <p:nvPr/>
        </p:nvGrpSpPr>
        <p:grpSpPr>
          <a:xfrm>
            <a:off x="7149711" y="4828066"/>
            <a:ext cx="3596967" cy="45716"/>
            <a:chOff x="-164588" y="4827660"/>
            <a:chExt cx="2581859" cy="46303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82EFB4E1-FC39-CE38-ECD1-6DF6667385A4}"/>
                </a:ext>
              </a:extLst>
            </p:cNvPr>
            <p:cNvGrpSpPr/>
            <p:nvPr/>
          </p:nvGrpSpPr>
          <p:grpSpPr>
            <a:xfrm rot="5400000">
              <a:off x="1103481" y="3560173"/>
              <a:ext cx="45721" cy="2581859"/>
              <a:chOff x="2003041" y="2246374"/>
              <a:chExt cx="85412" cy="2581859"/>
            </a:xfrm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D27BE890-B828-F75E-F7A7-6F8B07C4E7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2246374"/>
                <a:ext cx="854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9D569ECA-565A-5C22-064B-6CB1858CFE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2979089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3FD79C3-10F0-CCD4-14C3-518DD0AFD0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3711810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21036737-0071-D295-B996-89CEDF9576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081930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162ECD09-ECBB-8D0F-AD5E-BE848157F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3" y="4452043"/>
                <a:ext cx="8541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58A9BC93-DD73-1C56-5067-1600619BD7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828233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611FEB36-C307-35BB-DFCB-C4F4A9556AC8}"/>
                </a:ext>
              </a:extLst>
            </p:cNvPr>
            <p:cNvGrpSpPr/>
            <p:nvPr/>
          </p:nvGrpSpPr>
          <p:grpSpPr>
            <a:xfrm rot="5400000">
              <a:off x="1644465" y="4502390"/>
              <a:ext cx="45721" cy="696262"/>
              <a:chOff x="2003041" y="4310239"/>
              <a:chExt cx="85412" cy="696262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FCFFB424-3042-6524-C165-85AB71E03C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41" y="4310239"/>
                <a:ext cx="8541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410DD2F-1E69-4218-6570-00FC716216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050" y="5006501"/>
                <a:ext cx="8540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93BF9854-B9BC-4563-6715-A0DCD8859678}"/>
              </a:ext>
            </a:extLst>
          </p:cNvPr>
          <p:cNvSpPr txBox="1"/>
          <p:nvPr/>
        </p:nvSpPr>
        <p:spPr>
          <a:xfrm>
            <a:off x="6672830" y="2147204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C249FE5-E1E3-2230-439E-42DE7BCD0E1B}"/>
              </a:ext>
            </a:extLst>
          </p:cNvPr>
          <p:cNvSpPr txBox="1"/>
          <p:nvPr/>
        </p:nvSpPr>
        <p:spPr>
          <a:xfrm>
            <a:off x="6670828" y="2662978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8BCA22CC-8CF9-B85C-B6BB-77BDF149A657}"/>
              </a:ext>
            </a:extLst>
          </p:cNvPr>
          <p:cNvSpPr txBox="1"/>
          <p:nvPr/>
        </p:nvSpPr>
        <p:spPr>
          <a:xfrm>
            <a:off x="6669635" y="3175782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E210A259-4EAE-AD36-6563-05B3D0DD36CC}"/>
              </a:ext>
            </a:extLst>
          </p:cNvPr>
          <p:cNvSpPr txBox="1"/>
          <p:nvPr/>
        </p:nvSpPr>
        <p:spPr>
          <a:xfrm>
            <a:off x="6667632" y="3692145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2CC853B8-A7B8-4291-0232-7AD329CF2849}"/>
              </a:ext>
            </a:extLst>
          </p:cNvPr>
          <p:cNvSpPr txBox="1"/>
          <p:nvPr/>
        </p:nvSpPr>
        <p:spPr>
          <a:xfrm>
            <a:off x="6667631" y="4729055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8DC4234-6219-484A-7F7C-FBFB109CE713}"/>
              </a:ext>
            </a:extLst>
          </p:cNvPr>
          <p:cNvSpPr txBox="1"/>
          <p:nvPr/>
        </p:nvSpPr>
        <p:spPr>
          <a:xfrm rot="16200000">
            <a:off x="5363235" y="3297803"/>
            <a:ext cx="2367701" cy="45720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Patients Progression-Free 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Alive (%)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58EA3A9-CF64-393B-08E0-4200BDEC4B7C}"/>
              </a:ext>
            </a:extLst>
          </p:cNvPr>
          <p:cNvSpPr txBox="1"/>
          <p:nvPr/>
        </p:nvSpPr>
        <p:spPr>
          <a:xfrm>
            <a:off x="8367224" y="5202032"/>
            <a:ext cx="993608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 Since Cilta-cel Infusion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02FEA9C-6F58-4293-2D4B-B9A47C61B45E}"/>
              </a:ext>
            </a:extLst>
          </p:cNvPr>
          <p:cNvSpPr txBox="1"/>
          <p:nvPr/>
        </p:nvSpPr>
        <p:spPr>
          <a:xfrm>
            <a:off x="6999096" y="490572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0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BC2D9E10-B44C-7E17-A698-A6F1460B0B07}"/>
              </a:ext>
            </a:extLst>
          </p:cNvPr>
          <p:cNvGrpSpPr/>
          <p:nvPr/>
        </p:nvGrpSpPr>
        <p:grpSpPr>
          <a:xfrm>
            <a:off x="7545983" y="4904777"/>
            <a:ext cx="2825819" cy="253218"/>
            <a:chOff x="7563191" y="4905727"/>
            <a:chExt cx="3072079" cy="253218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5FA5076-ABD5-81A4-F0BE-DE843FB53617}"/>
                </a:ext>
              </a:extLst>
            </p:cNvPr>
            <p:cNvSpPr txBox="1"/>
            <p:nvPr/>
          </p:nvSpPr>
          <p:spPr>
            <a:xfrm>
              <a:off x="7563191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10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8614C8C-ACBF-0D41-4CA4-5E56B29203EC}"/>
                </a:ext>
              </a:extLst>
            </p:cNvPr>
            <p:cNvSpPr txBox="1"/>
            <p:nvPr/>
          </p:nvSpPr>
          <p:spPr>
            <a:xfrm>
              <a:off x="8104402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20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971D09D-DC86-C824-CE8B-906E21EA88FF}"/>
                </a:ext>
              </a:extLst>
            </p:cNvPr>
            <p:cNvSpPr txBox="1"/>
            <p:nvPr/>
          </p:nvSpPr>
          <p:spPr>
            <a:xfrm>
              <a:off x="8668497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30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361A117-3D1A-CA71-5D0F-6E7DE22C1502}"/>
                </a:ext>
              </a:extLst>
            </p:cNvPr>
            <p:cNvSpPr txBox="1"/>
            <p:nvPr/>
          </p:nvSpPr>
          <p:spPr>
            <a:xfrm>
              <a:off x="9216589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40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46AE8B9-AD5F-533F-2D1C-0B1D90A92655}"/>
                </a:ext>
              </a:extLst>
            </p:cNvPr>
            <p:cNvSpPr txBox="1"/>
            <p:nvPr/>
          </p:nvSpPr>
          <p:spPr>
            <a:xfrm>
              <a:off x="9773568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50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5AB3FB0-19E3-4B4D-8582-9F874AEDBC8E}"/>
                </a:ext>
              </a:extLst>
            </p:cNvPr>
            <p:cNvSpPr txBox="1"/>
            <p:nvPr/>
          </p:nvSpPr>
          <p:spPr>
            <a:xfrm>
              <a:off x="10327291" y="4905727"/>
              <a:ext cx="307979" cy="253218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latin typeface="Poppins" panose="00000500000000000000" pitchFamily="2" charset="0"/>
                  <a:cs typeface="Poppins" panose="00000500000000000000" pitchFamily="2" charset="0"/>
                </a:rPr>
                <a:t>60</a:t>
              </a:r>
            </a:p>
          </p:txBody>
        </p: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C63C47ED-4C54-23D8-4CE9-8537F12E4892}"/>
              </a:ext>
            </a:extLst>
          </p:cNvPr>
          <p:cNvSpPr txBox="1"/>
          <p:nvPr/>
        </p:nvSpPr>
        <p:spPr>
          <a:xfrm>
            <a:off x="6667630" y="4204360"/>
            <a:ext cx="407255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B88EE78-3F20-B30A-9A3F-1F73B533DBE9}"/>
              </a:ext>
            </a:extLst>
          </p:cNvPr>
          <p:cNvSpPr txBox="1"/>
          <p:nvPr/>
        </p:nvSpPr>
        <p:spPr>
          <a:xfrm>
            <a:off x="10603977" y="4904777"/>
            <a:ext cx="307979" cy="25321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latin typeface="Poppins" panose="00000500000000000000" pitchFamily="2" charset="0"/>
                <a:cs typeface="Poppins" panose="00000500000000000000" pitchFamily="2" charset="0"/>
              </a:rPr>
              <a:t>70</a:t>
            </a:r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2066CB5D-B505-B9A2-A8B7-D943D50D732E}"/>
              </a:ext>
            </a:extLst>
          </p:cNvPr>
          <p:cNvSpPr/>
          <p:nvPr/>
        </p:nvSpPr>
        <p:spPr>
          <a:xfrm>
            <a:off x="7149710" y="2238317"/>
            <a:ext cx="3663210" cy="1680139"/>
          </a:xfrm>
          <a:custGeom>
            <a:avLst/>
            <a:gdLst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34886 w 3663210"/>
              <a:gd name="csY38" fmla="*/ 706836 h 1680139"/>
              <a:gd name="csX39" fmla="*/ 734886 w 3663210"/>
              <a:gd name="csY39" fmla="*/ 737690 h 1680139"/>
              <a:gd name="csX40" fmla="*/ 751716 w 3663210"/>
              <a:gd name="csY40" fmla="*/ 737690 h 1680139"/>
              <a:gd name="csX41" fmla="*/ 751716 w 3663210"/>
              <a:gd name="csY41" fmla="*/ 768544 h 1680139"/>
              <a:gd name="csX42" fmla="*/ 793789 w 3663210"/>
              <a:gd name="csY42" fmla="*/ 768544 h 1680139"/>
              <a:gd name="csX43" fmla="*/ 793789 w 3663210"/>
              <a:gd name="csY43" fmla="*/ 788179 h 1680139"/>
              <a:gd name="csX44" fmla="*/ 858302 w 3663210"/>
              <a:gd name="csY44" fmla="*/ 788179 h 1680139"/>
              <a:gd name="csX45" fmla="*/ 858302 w 3663210"/>
              <a:gd name="csY45" fmla="*/ 841472 h 1680139"/>
              <a:gd name="csX46" fmla="*/ 936840 w 3663210"/>
              <a:gd name="csY46" fmla="*/ 841472 h 1680139"/>
              <a:gd name="csX47" fmla="*/ 936840 w 3663210"/>
              <a:gd name="csY47" fmla="*/ 872326 h 1680139"/>
              <a:gd name="csX48" fmla="*/ 1099524 w 3663210"/>
              <a:gd name="csY48" fmla="*/ 872326 h 1680139"/>
              <a:gd name="csX49" fmla="*/ 1099524 w 3663210"/>
              <a:gd name="csY49" fmla="*/ 900375 h 1680139"/>
              <a:gd name="csX50" fmla="*/ 1116354 w 3663210"/>
              <a:gd name="csY50" fmla="*/ 900375 h 1680139"/>
              <a:gd name="csX51" fmla="*/ 1116354 w 3663210"/>
              <a:gd name="csY51" fmla="*/ 925619 h 1680139"/>
              <a:gd name="csX52" fmla="*/ 1180867 w 3663210"/>
              <a:gd name="csY52" fmla="*/ 925619 h 1680139"/>
              <a:gd name="csX53" fmla="*/ 1180867 w 3663210"/>
              <a:gd name="csY53" fmla="*/ 942449 h 1680139"/>
              <a:gd name="csX54" fmla="*/ 1231355 w 3663210"/>
              <a:gd name="csY54" fmla="*/ 942449 h 1680139"/>
              <a:gd name="csX55" fmla="*/ 1231355 w 3663210"/>
              <a:gd name="csY55" fmla="*/ 970498 h 1680139"/>
              <a:gd name="csX56" fmla="*/ 1262209 w 3663210"/>
              <a:gd name="csY56" fmla="*/ 970498 h 1680139"/>
              <a:gd name="csX57" fmla="*/ 1262209 w 3663210"/>
              <a:gd name="csY57" fmla="*/ 995742 h 1680139"/>
              <a:gd name="csX58" fmla="*/ 1301478 w 3663210"/>
              <a:gd name="csY58" fmla="*/ 995742 h 1680139"/>
              <a:gd name="csX59" fmla="*/ 1301478 w 3663210"/>
              <a:gd name="csY59" fmla="*/ 1049035 h 1680139"/>
              <a:gd name="csX60" fmla="*/ 1360381 w 3663210"/>
              <a:gd name="csY60" fmla="*/ 1049035 h 1680139"/>
              <a:gd name="csX61" fmla="*/ 1360381 w 3663210"/>
              <a:gd name="csY61" fmla="*/ 1079889 h 1680139"/>
              <a:gd name="csX62" fmla="*/ 1360381 w 3663210"/>
              <a:gd name="csY62" fmla="*/ 1079889 h 1680139"/>
              <a:gd name="csX63" fmla="*/ 1377210 w 3663210"/>
              <a:gd name="csY63" fmla="*/ 1096718 h 1680139"/>
              <a:gd name="csX64" fmla="*/ 1391235 w 3663210"/>
              <a:gd name="csY64" fmla="*/ 1110743 h 1680139"/>
              <a:gd name="csX65" fmla="*/ 1391235 w 3663210"/>
              <a:gd name="csY65" fmla="*/ 1138792 h 1680139"/>
              <a:gd name="csX66" fmla="*/ 1503431 w 3663210"/>
              <a:gd name="csY66" fmla="*/ 1138792 h 1680139"/>
              <a:gd name="csX67" fmla="*/ 1503431 w 3663210"/>
              <a:gd name="csY67" fmla="*/ 1158427 h 1680139"/>
              <a:gd name="csX68" fmla="*/ 1556724 w 3663210"/>
              <a:gd name="csY68" fmla="*/ 1158427 h 1680139"/>
              <a:gd name="csX69" fmla="*/ 1556724 w 3663210"/>
              <a:gd name="csY69" fmla="*/ 1211720 h 1680139"/>
              <a:gd name="csX70" fmla="*/ 1595993 w 3663210"/>
              <a:gd name="csY70" fmla="*/ 1211720 h 1680139"/>
              <a:gd name="csX71" fmla="*/ 1595993 w 3663210"/>
              <a:gd name="csY71" fmla="*/ 1234159 h 1680139"/>
              <a:gd name="csX72" fmla="*/ 1626847 w 3663210"/>
              <a:gd name="csY72" fmla="*/ 1234159 h 1680139"/>
              <a:gd name="csX73" fmla="*/ 1626847 w 3663210"/>
              <a:gd name="csY73" fmla="*/ 1262208 h 1680139"/>
              <a:gd name="csX74" fmla="*/ 1713799 w 3663210"/>
              <a:gd name="csY74" fmla="*/ 1262208 h 1680139"/>
              <a:gd name="csX75" fmla="*/ 1713799 w 3663210"/>
              <a:gd name="csY75" fmla="*/ 1284647 h 1680139"/>
              <a:gd name="csX76" fmla="*/ 1797946 w 3663210"/>
              <a:gd name="csY76" fmla="*/ 1284647 h 1680139"/>
              <a:gd name="csX77" fmla="*/ 1797946 w 3663210"/>
              <a:gd name="csY77" fmla="*/ 1309892 h 1680139"/>
              <a:gd name="csX78" fmla="*/ 1862459 w 3663210"/>
              <a:gd name="csY78" fmla="*/ 1309892 h 1680139"/>
              <a:gd name="csX79" fmla="*/ 1862459 w 3663210"/>
              <a:gd name="csY79" fmla="*/ 1399649 h 1680139"/>
              <a:gd name="csX80" fmla="*/ 1929777 w 3663210"/>
              <a:gd name="csY80" fmla="*/ 1399649 h 1680139"/>
              <a:gd name="csX81" fmla="*/ 1929777 w 3663210"/>
              <a:gd name="csY81" fmla="*/ 1424893 h 1680139"/>
              <a:gd name="csX82" fmla="*/ 1963436 w 3663210"/>
              <a:gd name="csY82" fmla="*/ 1424893 h 1680139"/>
              <a:gd name="csX83" fmla="*/ 1963436 w 3663210"/>
              <a:gd name="csY83" fmla="*/ 1455747 h 1680139"/>
              <a:gd name="csX84" fmla="*/ 2140145 w 3663210"/>
              <a:gd name="csY84" fmla="*/ 1455747 h 1680139"/>
              <a:gd name="csX85" fmla="*/ 2148560 w 3663210"/>
              <a:gd name="csY85" fmla="*/ 1447332 h 1680139"/>
              <a:gd name="csX86" fmla="*/ 2148560 w 3663210"/>
              <a:gd name="csY86" fmla="*/ 1478186 h 1680139"/>
              <a:gd name="csX87" fmla="*/ 2401002 w 3663210"/>
              <a:gd name="csY87" fmla="*/ 1478186 h 1680139"/>
              <a:gd name="csX88" fmla="*/ 2401002 w 3663210"/>
              <a:gd name="csY88" fmla="*/ 1506235 h 1680139"/>
              <a:gd name="csX89" fmla="*/ 2611370 w 3663210"/>
              <a:gd name="csY89" fmla="*/ 1506235 h 1680139"/>
              <a:gd name="csX90" fmla="*/ 2611370 w 3663210"/>
              <a:gd name="csY90" fmla="*/ 1545504 h 1680139"/>
              <a:gd name="csX91" fmla="*/ 2650638 w 3663210"/>
              <a:gd name="csY91" fmla="*/ 1545504 h 1680139"/>
              <a:gd name="csX92" fmla="*/ 2650638 w 3663210"/>
              <a:gd name="csY92" fmla="*/ 1562333 h 1680139"/>
              <a:gd name="csX93" fmla="*/ 2942349 w 3663210"/>
              <a:gd name="csY93" fmla="*/ 1562333 h 1680139"/>
              <a:gd name="csX94" fmla="*/ 2942349 w 3663210"/>
              <a:gd name="csY94" fmla="*/ 1629651 h 1680139"/>
              <a:gd name="csX95" fmla="*/ 3116253 w 3663210"/>
              <a:gd name="csY95" fmla="*/ 1629651 h 1680139"/>
              <a:gd name="csX96" fmla="*/ 3116253 w 3663210"/>
              <a:gd name="csY96" fmla="*/ 1680139 h 1680139"/>
              <a:gd name="csX97" fmla="*/ 3663210 w 3663210"/>
              <a:gd name="csY97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696786 w 3663210"/>
              <a:gd name="csY38" fmla="*/ 716361 h 1680139"/>
              <a:gd name="csX39" fmla="*/ 734886 w 3663210"/>
              <a:gd name="csY39" fmla="*/ 737690 h 1680139"/>
              <a:gd name="csX40" fmla="*/ 751716 w 3663210"/>
              <a:gd name="csY40" fmla="*/ 737690 h 1680139"/>
              <a:gd name="csX41" fmla="*/ 751716 w 3663210"/>
              <a:gd name="csY41" fmla="*/ 768544 h 1680139"/>
              <a:gd name="csX42" fmla="*/ 793789 w 3663210"/>
              <a:gd name="csY42" fmla="*/ 768544 h 1680139"/>
              <a:gd name="csX43" fmla="*/ 793789 w 3663210"/>
              <a:gd name="csY43" fmla="*/ 788179 h 1680139"/>
              <a:gd name="csX44" fmla="*/ 858302 w 3663210"/>
              <a:gd name="csY44" fmla="*/ 788179 h 1680139"/>
              <a:gd name="csX45" fmla="*/ 858302 w 3663210"/>
              <a:gd name="csY45" fmla="*/ 841472 h 1680139"/>
              <a:gd name="csX46" fmla="*/ 936840 w 3663210"/>
              <a:gd name="csY46" fmla="*/ 841472 h 1680139"/>
              <a:gd name="csX47" fmla="*/ 936840 w 3663210"/>
              <a:gd name="csY47" fmla="*/ 872326 h 1680139"/>
              <a:gd name="csX48" fmla="*/ 1099524 w 3663210"/>
              <a:gd name="csY48" fmla="*/ 872326 h 1680139"/>
              <a:gd name="csX49" fmla="*/ 1099524 w 3663210"/>
              <a:gd name="csY49" fmla="*/ 900375 h 1680139"/>
              <a:gd name="csX50" fmla="*/ 1116354 w 3663210"/>
              <a:gd name="csY50" fmla="*/ 900375 h 1680139"/>
              <a:gd name="csX51" fmla="*/ 1116354 w 3663210"/>
              <a:gd name="csY51" fmla="*/ 925619 h 1680139"/>
              <a:gd name="csX52" fmla="*/ 1180867 w 3663210"/>
              <a:gd name="csY52" fmla="*/ 925619 h 1680139"/>
              <a:gd name="csX53" fmla="*/ 1180867 w 3663210"/>
              <a:gd name="csY53" fmla="*/ 942449 h 1680139"/>
              <a:gd name="csX54" fmla="*/ 1231355 w 3663210"/>
              <a:gd name="csY54" fmla="*/ 942449 h 1680139"/>
              <a:gd name="csX55" fmla="*/ 1231355 w 3663210"/>
              <a:gd name="csY55" fmla="*/ 970498 h 1680139"/>
              <a:gd name="csX56" fmla="*/ 1262209 w 3663210"/>
              <a:gd name="csY56" fmla="*/ 970498 h 1680139"/>
              <a:gd name="csX57" fmla="*/ 1262209 w 3663210"/>
              <a:gd name="csY57" fmla="*/ 995742 h 1680139"/>
              <a:gd name="csX58" fmla="*/ 1301478 w 3663210"/>
              <a:gd name="csY58" fmla="*/ 995742 h 1680139"/>
              <a:gd name="csX59" fmla="*/ 1301478 w 3663210"/>
              <a:gd name="csY59" fmla="*/ 1049035 h 1680139"/>
              <a:gd name="csX60" fmla="*/ 1360381 w 3663210"/>
              <a:gd name="csY60" fmla="*/ 1049035 h 1680139"/>
              <a:gd name="csX61" fmla="*/ 1360381 w 3663210"/>
              <a:gd name="csY61" fmla="*/ 1079889 h 1680139"/>
              <a:gd name="csX62" fmla="*/ 1360381 w 3663210"/>
              <a:gd name="csY62" fmla="*/ 1079889 h 1680139"/>
              <a:gd name="csX63" fmla="*/ 1377210 w 3663210"/>
              <a:gd name="csY63" fmla="*/ 1096718 h 1680139"/>
              <a:gd name="csX64" fmla="*/ 1391235 w 3663210"/>
              <a:gd name="csY64" fmla="*/ 1110743 h 1680139"/>
              <a:gd name="csX65" fmla="*/ 1391235 w 3663210"/>
              <a:gd name="csY65" fmla="*/ 1138792 h 1680139"/>
              <a:gd name="csX66" fmla="*/ 1503431 w 3663210"/>
              <a:gd name="csY66" fmla="*/ 1138792 h 1680139"/>
              <a:gd name="csX67" fmla="*/ 1503431 w 3663210"/>
              <a:gd name="csY67" fmla="*/ 1158427 h 1680139"/>
              <a:gd name="csX68" fmla="*/ 1556724 w 3663210"/>
              <a:gd name="csY68" fmla="*/ 1158427 h 1680139"/>
              <a:gd name="csX69" fmla="*/ 1556724 w 3663210"/>
              <a:gd name="csY69" fmla="*/ 1211720 h 1680139"/>
              <a:gd name="csX70" fmla="*/ 1595993 w 3663210"/>
              <a:gd name="csY70" fmla="*/ 1211720 h 1680139"/>
              <a:gd name="csX71" fmla="*/ 1595993 w 3663210"/>
              <a:gd name="csY71" fmla="*/ 1234159 h 1680139"/>
              <a:gd name="csX72" fmla="*/ 1626847 w 3663210"/>
              <a:gd name="csY72" fmla="*/ 1234159 h 1680139"/>
              <a:gd name="csX73" fmla="*/ 1626847 w 3663210"/>
              <a:gd name="csY73" fmla="*/ 1262208 h 1680139"/>
              <a:gd name="csX74" fmla="*/ 1713799 w 3663210"/>
              <a:gd name="csY74" fmla="*/ 1262208 h 1680139"/>
              <a:gd name="csX75" fmla="*/ 1713799 w 3663210"/>
              <a:gd name="csY75" fmla="*/ 1284647 h 1680139"/>
              <a:gd name="csX76" fmla="*/ 1797946 w 3663210"/>
              <a:gd name="csY76" fmla="*/ 1284647 h 1680139"/>
              <a:gd name="csX77" fmla="*/ 1797946 w 3663210"/>
              <a:gd name="csY77" fmla="*/ 1309892 h 1680139"/>
              <a:gd name="csX78" fmla="*/ 1862459 w 3663210"/>
              <a:gd name="csY78" fmla="*/ 1309892 h 1680139"/>
              <a:gd name="csX79" fmla="*/ 1862459 w 3663210"/>
              <a:gd name="csY79" fmla="*/ 1399649 h 1680139"/>
              <a:gd name="csX80" fmla="*/ 1929777 w 3663210"/>
              <a:gd name="csY80" fmla="*/ 1399649 h 1680139"/>
              <a:gd name="csX81" fmla="*/ 1929777 w 3663210"/>
              <a:gd name="csY81" fmla="*/ 1424893 h 1680139"/>
              <a:gd name="csX82" fmla="*/ 1963436 w 3663210"/>
              <a:gd name="csY82" fmla="*/ 1424893 h 1680139"/>
              <a:gd name="csX83" fmla="*/ 1963436 w 3663210"/>
              <a:gd name="csY83" fmla="*/ 1455747 h 1680139"/>
              <a:gd name="csX84" fmla="*/ 2140145 w 3663210"/>
              <a:gd name="csY84" fmla="*/ 1455747 h 1680139"/>
              <a:gd name="csX85" fmla="*/ 2148560 w 3663210"/>
              <a:gd name="csY85" fmla="*/ 1447332 h 1680139"/>
              <a:gd name="csX86" fmla="*/ 2148560 w 3663210"/>
              <a:gd name="csY86" fmla="*/ 1478186 h 1680139"/>
              <a:gd name="csX87" fmla="*/ 2401002 w 3663210"/>
              <a:gd name="csY87" fmla="*/ 1478186 h 1680139"/>
              <a:gd name="csX88" fmla="*/ 2401002 w 3663210"/>
              <a:gd name="csY88" fmla="*/ 1506235 h 1680139"/>
              <a:gd name="csX89" fmla="*/ 2611370 w 3663210"/>
              <a:gd name="csY89" fmla="*/ 1506235 h 1680139"/>
              <a:gd name="csX90" fmla="*/ 2611370 w 3663210"/>
              <a:gd name="csY90" fmla="*/ 1545504 h 1680139"/>
              <a:gd name="csX91" fmla="*/ 2650638 w 3663210"/>
              <a:gd name="csY91" fmla="*/ 1545504 h 1680139"/>
              <a:gd name="csX92" fmla="*/ 2650638 w 3663210"/>
              <a:gd name="csY92" fmla="*/ 1562333 h 1680139"/>
              <a:gd name="csX93" fmla="*/ 2942349 w 3663210"/>
              <a:gd name="csY93" fmla="*/ 1562333 h 1680139"/>
              <a:gd name="csX94" fmla="*/ 2942349 w 3663210"/>
              <a:gd name="csY94" fmla="*/ 1629651 h 1680139"/>
              <a:gd name="csX95" fmla="*/ 3116253 w 3663210"/>
              <a:gd name="csY95" fmla="*/ 1629651 h 1680139"/>
              <a:gd name="csX96" fmla="*/ 3116253 w 3663210"/>
              <a:gd name="csY96" fmla="*/ 1680139 h 1680139"/>
              <a:gd name="csX97" fmla="*/ 3663210 w 3663210"/>
              <a:gd name="csY97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6 w 3663210"/>
              <a:gd name="csY39" fmla="*/ 737690 h 1680139"/>
              <a:gd name="csX40" fmla="*/ 751716 w 3663210"/>
              <a:gd name="csY40" fmla="*/ 737690 h 1680139"/>
              <a:gd name="csX41" fmla="*/ 751716 w 3663210"/>
              <a:gd name="csY41" fmla="*/ 768544 h 1680139"/>
              <a:gd name="csX42" fmla="*/ 793789 w 3663210"/>
              <a:gd name="csY42" fmla="*/ 768544 h 1680139"/>
              <a:gd name="csX43" fmla="*/ 793789 w 3663210"/>
              <a:gd name="csY43" fmla="*/ 788179 h 1680139"/>
              <a:gd name="csX44" fmla="*/ 858302 w 3663210"/>
              <a:gd name="csY44" fmla="*/ 788179 h 1680139"/>
              <a:gd name="csX45" fmla="*/ 858302 w 3663210"/>
              <a:gd name="csY45" fmla="*/ 841472 h 1680139"/>
              <a:gd name="csX46" fmla="*/ 936840 w 3663210"/>
              <a:gd name="csY46" fmla="*/ 841472 h 1680139"/>
              <a:gd name="csX47" fmla="*/ 936840 w 3663210"/>
              <a:gd name="csY47" fmla="*/ 872326 h 1680139"/>
              <a:gd name="csX48" fmla="*/ 1099524 w 3663210"/>
              <a:gd name="csY48" fmla="*/ 872326 h 1680139"/>
              <a:gd name="csX49" fmla="*/ 1099524 w 3663210"/>
              <a:gd name="csY49" fmla="*/ 900375 h 1680139"/>
              <a:gd name="csX50" fmla="*/ 1116354 w 3663210"/>
              <a:gd name="csY50" fmla="*/ 900375 h 1680139"/>
              <a:gd name="csX51" fmla="*/ 1116354 w 3663210"/>
              <a:gd name="csY51" fmla="*/ 925619 h 1680139"/>
              <a:gd name="csX52" fmla="*/ 1180867 w 3663210"/>
              <a:gd name="csY52" fmla="*/ 925619 h 1680139"/>
              <a:gd name="csX53" fmla="*/ 1180867 w 3663210"/>
              <a:gd name="csY53" fmla="*/ 942449 h 1680139"/>
              <a:gd name="csX54" fmla="*/ 1231355 w 3663210"/>
              <a:gd name="csY54" fmla="*/ 942449 h 1680139"/>
              <a:gd name="csX55" fmla="*/ 1231355 w 3663210"/>
              <a:gd name="csY55" fmla="*/ 970498 h 1680139"/>
              <a:gd name="csX56" fmla="*/ 1262209 w 3663210"/>
              <a:gd name="csY56" fmla="*/ 970498 h 1680139"/>
              <a:gd name="csX57" fmla="*/ 1262209 w 3663210"/>
              <a:gd name="csY57" fmla="*/ 995742 h 1680139"/>
              <a:gd name="csX58" fmla="*/ 1301478 w 3663210"/>
              <a:gd name="csY58" fmla="*/ 995742 h 1680139"/>
              <a:gd name="csX59" fmla="*/ 1301478 w 3663210"/>
              <a:gd name="csY59" fmla="*/ 1049035 h 1680139"/>
              <a:gd name="csX60" fmla="*/ 1360381 w 3663210"/>
              <a:gd name="csY60" fmla="*/ 1049035 h 1680139"/>
              <a:gd name="csX61" fmla="*/ 1360381 w 3663210"/>
              <a:gd name="csY61" fmla="*/ 1079889 h 1680139"/>
              <a:gd name="csX62" fmla="*/ 1360381 w 3663210"/>
              <a:gd name="csY62" fmla="*/ 1079889 h 1680139"/>
              <a:gd name="csX63" fmla="*/ 1377210 w 3663210"/>
              <a:gd name="csY63" fmla="*/ 1096718 h 1680139"/>
              <a:gd name="csX64" fmla="*/ 1391235 w 3663210"/>
              <a:gd name="csY64" fmla="*/ 1110743 h 1680139"/>
              <a:gd name="csX65" fmla="*/ 1391235 w 3663210"/>
              <a:gd name="csY65" fmla="*/ 1138792 h 1680139"/>
              <a:gd name="csX66" fmla="*/ 1503431 w 3663210"/>
              <a:gd name="csY66" fmla="*/ 1138792 h 1680139"/>
              <a:gd name="csX67" fmla="*/ 1503431 w 3663210"/>
              <a:gd name="csY67" fmla="*/ 1158427 h 1680139"/>
              <a:gd name="csX68" fmla="*/ 1556724 w 3663210"/>
              <a:gd name="csY68" fmla="*/ 1158427 h 1680139"/>
              <a:gd name="csX69" fmla="*/ 1556724 w 3663210"/>
              <a:gd name="csY69" fmla="*/ 1211720 h 1680139"/>
              <a:gd name="csX70" fmla="*/ 1595993 w 3663210"/>
              <a:gd name="csY70" fmla="*/ 1211720 h 1680139"/>
              <a:gd name="csX71" fmla="*/ 1595993 w 3663210"/>
              <a:gd name="csY71" fmla="*/ 1234159 h 1680139"/>
              <a:gd name="csX72" fmla="*/ 1626847 w 3663210"/>
              <a:gd name="csY72" fmla="*/ 1234159 h 1680139"/>
              <a:gd name="csX73" fmla="*/ 1626847 w 3663210"/>
              <a:gd name="csY73" fmla="*/ 1262208 h 1680139"/>
              <a:gd name="csX74" fmla="*/ 1713799 w 3663210"/>
              <a:gd name="csY74" fmla="*/ 1262208 h 1680139"/>
              <a:gd name="csX75" fmla="*/ 1713799 w 3663210"/>
              <a:gd name="csY75" fmla="*/ 1284647 h 1680139"/>
              <a:gd name="csX76" fmla="*/ 1797946 w 3663210"/>
              <a:gd name="csY76" fmla="*/ 1284647 h 1680139"/>
              <a:gd name="csX77" fmla="*/ 1797946 w 3663210"/>
              <a:gd name="csY77" fmla="*/ 1309892 h 1680139"/>
              <a:gd name="csX78" fmla="*/ 1862459 w 3663210"/>
              <a:gd name="csY78" fmla="*/ 1309892 h 1680139"/>
              <a:gd name="csX79" fmla="*/ 1862459 w 3663210"/>
              <a:gd name="csY79" fmla="*/ 1399649 h 1680139"/>
              <a:gd name="csX80" fmla="*/ 1929777 w 3663210"/>
              <a:gd name="csY80" fmla="*/ 1399649 h 1680139"/>
              <a:gd name="csX81" fmla="*/ 1929777 w 3663210"/>
              <a:gd name="csY81" fmla="*/ 1424893 h 1680139"/>
              <a:gd name="csX82" fmla="*/ 1963436 w 3663210"/>
              <a:gd name="csY82" fmla="*/ 1424893 h 1680139"/>
              <a:gd name="csX83" fmla="*/ 1963436 w 3663210"/>
              <a:gd name="csY83" fmla="*/ 1455747 h 1680139"/>
              <a:gd name="csX84" fmla="*/ 2140145 w 3663210"/>
              <a:gd name="csY84" fmla="*/ 1455747 h 1680139"/>
              <a:gd name="csX85" fmla="*/ 2148560 w 3663210"/>
              <a:gd name="csY85" fmla="*/ 1447332 h 1680139"/>
              <a:gd name="csX86" fmla="*/ 2148560 w 3663210"/>
              <a:gd name="csY86" fmla="*/ 1478186 h 1680139"/>
              <a:gd name="csX87" fmla="*/ 2401002 w 3663210"/>
              <a:gd name="csY87" fmla="*/ 1478186 h 1680139"/>
              <a:gd name="csX88" fmla="*/ 2401002 w 3663210"/>
              <a:gd name="csY88" fmla="*/ 1506235 h 1680139"/>
              <a:gd name="csX89" fmla="*/ 2611370 w 3663210"/>
              <a:gd name="csY89" fmla="*/ 1506235 h 1680139"/>
              <a:gd name="csX90" fmla="*/ 2611370 w 3663210"/>
              <a:gd name="csY90" fmla="*/ 1545504 h 1680139"/>
              <a:gd name="csX91" fmla="*/ 2650638 w 3663210"/>
              <a:gd name="csY91" fmla="*/ 1545504 h 1680139"/>
              <a:gd name="csX92" fmla="*/ 2650638 w 3663210"/>
              <a:gd name="csY92" fmla="*/ 1562333 h 1680139"/>
              <a:gd name="csX93" fmla="*/ 2942349 w 3663210"/>
              <a:gd name="csY93" fmla="*/ 1562333 h 1680139"/>
              <a:gd name="csX94" fmla="*/ 2942349 w 3663210"/>
              <a:gd name="csY94" fmla="*/ 1629651 h 1680139"/>
              <a:gd name="csX95" fmla="*/ 3116253 w 3663210"/>
              <a:gd name="csY95" fmla="*/ 1629651 h 1680139"/>
              <a:gd name="csX96" fmla="*/ 3116253 w 3663210"/>
              <a:gd name="csY96" fmla="*/ 1680139 h 1680139"/>
              <a:gd name="csX97" fmla="*/ 3663210 w 3663210"/>
              <a:gd name="csY97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6 w 3663210"/>
              <a:gd name="csY39" fmla="*/ 737690 h 1680139"/>
              <a:gd name="csX40" fmla="*/ 708415 w 3663210"/>
              <a:gd name="csY40" fmla="*/ 728721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6 w 3663210"/>
              <a:gd name="csY39" fmla="*/ 737690 h 1680139"/>
              <a:gd name="csX40" fmla="*/ 741752 w 3663210"/>
              <a:gd name="csY40" fmla="*/ 714433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6 w 3663210"/>
              <a:gd name="csY39" fmla="*/ 737690 h 1680139"/>
              <a:gd name="csX40" fmla="*/ 760802 w 3663210"/>
              <a:gd name="csY40" fmla="*/ 838258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7267 w 3663210"/>
              <a:gd name="csY39" fmla="*/ 723402 h 1680139"/>
              <a:gd name="csX40" fmla="*/ 760802 w 3663210"/>
              <a:gd name="csY40" fmla="*/ 838258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7267 w 3663210"/>
              <a:gd name="csY39" fmla="*/ 723402 h 1680139"/>
              <a:gd name="csX40" fmla="*/ 732227 w 3663210"/>
              <a:gd name="csY40" fmla="*/ 743008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7267 w 3663210"/>
              <a:gd name="csY39" fmla="*/ 711496 h 1680139"/>
              <a:gd name="csX40" fmla="*/ 732227 w 3663210"/>
              <a:gd name="csY40" fmla="*/ 743008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5 w 3663210"/>
              <a:gd name="csY39" fmla="*/ 713878 h 1680139"/>
              <a:gd name="csX40" fmla="*/ 732227 w 3663210"/>
              <a:gd name="csY40" fmla="*/ 743008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5 w 3663210"/>
              <a:gd name="csY39" fmla="*/ 713878 h 1680139"/>
              <a:gd name="csX40" fmla="*/ 732227 w 3663210"/>
              <a:gd name="csY40" fmla="*/ 728721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  <a:gd name="csX0" fmla="*/ 0 w 3663210"/>
              <a:gd name="csY0" fmla="*/ 0 h 1680139"/>
              <a:gd name="csX1" fmla="*/ 56099 w 3663210"/>
              <a:gd name="csY1" fmla="*/ 0 h 1680139"/>
              <a:gd name="csX2" fmla="*/ 56099 w 3663210"/>
              <a:gd name="csY2" fmla="*/ 42073 h 1680139"/>
              <a:gd name="csX3" fmla="*/ 89757 w 3663210"/>
              <a:gd name="csY3" fmla="*/ 42073 h 1680139"/>
              <a:gd name="csX4" fmla="*/ 89757 w 3663210"/>
              <a:gd name="csY4" fmla="*/ 61708 h 1680139"/>
              <a:gd name="csX5" fmla="*/ 140246 w 3663210"/>
              <a:gd name="csY5" fmla="*/ 61708 h 1680139"/>
              <a:gd name="csX6" fmla="*/ 140246 w 3663210"/>
              <a:gd name="csY6" fmla="*/ 95366 h 1680139"/>
              <a:gd name="csX7" fmla="*/ 168295 w 3663210"/>
              <a:gd name="csY7" fmla="*/ 95366 h 1680139"/>
              <a:gd name="csX8" fmla="*/ 168295 w 3663210"/>
              <a:gd name="csY8" fmla="*/ 137440 h 1680139"/>
              <a:gd name="csX9" fmla="*/ 196344 w 3663210"/>
              <a:gd name="csY9" fmla="*/ 137440 h 1680139"/>
              <a:gd name="csX10" fmla="*/ 196344 w 3663210"/>
              <a:gd name="csY10" fmla="*/ 176709 h 1680139"/>
              <a:gd name="csX11" fmla="*/ 215978 w 3663210"/>
              <a:gd name="csY11" fmla="*/ 176709 h 1680139"/>
              <a:gd name="csX12" fmla="*/ 215978 w 3663210"/>
              <a:gd name="csY12" fmla="*/ 272076 h 1680139"/>
              <a:gd name="csX13" fmla="*/ 269272 w 3663210"/>
              <a:gd name="csY13" fmla="*/ 272076 h 1680139"/>
              <a:gd name="csX14" fmla="*/ 269272 w 3663210"/>
              <a:gd name="csY14" fmla="*/ 322564 h 1680139"/>
              <a:gd name="csX15" fmla="*/ 311345 w 3663210"/>
              <a:gd name="csY15" fmla="*/ 322564 h 1680139"/>
              <a:gd name="csX16" fmla="*/ 311345 w 3663210"/>
              <a:gd name="csY16" fmla="*/ 347808 h 1680139"/>
              <a:gd name="csX17" fmla="*/ 339394 w 3663210"/>
              <a:gd name="csY17" fmla="*/ 347808 h 1680139"/>
              <a:gd name="csX18" fmla="*/ 339394 w 3663210"/>
              <a:gd name="csY18" fmla="*/ 375857 h 1680139"/>
              <a:gd name="csX19" fmla="*/ 361834 w 3663210"/>
              <a:gd name="csY19" fmla="*/ 375857 h 1680139"/>
              <a:gd name="csX20" fmla="*/ 361834 w 3663210"/>
              <a:gd name="csY20" fmla="*/ 451590 h 1680139"/>
              <a:gd name="csX21" fmla="*/ 392688 w 3663210"/>
              <a:gd name="csY21" fmla="*/ 451590 h 1680139"/>
              <a:gd name="csX22" fmla="*/ 392688 w 3663210"/>
              <a:gd name="csY22" fmla="*/ 488054 h 1680139"/>
              <a:gd name="csX23" fmla="*/ 426346 w 3663210"/>
              <a:gd name="csY23" fmla="*/ 488054 h 1680139"/>
              <a:gd name="csX24" fmla="*/ 426346 w 3663210"/>
              <a:gd name="csY24" fmla="*/ 510493 h 1680139"/>
              <a:gd name="csX25" fmla="*/ 457200 w 3663210"/>
              <a:gd name="csY25" fmla="*/ 510493 h 1680139"/>
              <a:gd name="csX26" fmla="*/ 457200 w 3663210"/>
              <a:gd name="csY26" fmla="*/ 535737 h 1680139"/>
              <a:gd name="csX27" fmla="*/ 535738 w 3663210"/>
              <a:gd name="csY27" fmla="*/ 535737 h 1680139"/>
              <a:gd name="csX28" fmla="*/ 535738 w 3663210"/>
              <a:gd name="csY28" fmla="*/ 566591 h 1680139"/>
              <a:gd name="csX29" fmla="*/ 566592 w 3663210"/>
              <a:gd name="csY29" fmla="*/ 566591 h 1680139"/>
              <a:gd name="csX30" fmla="*/ 566592 w 3663210"/>
              <a:gd name="csY30" fmla="*/ 580616 h 1680139"/>
              <a:gd name="csX31" fmla="*/ 577811 w 3663210"/>
              <a:gd name="csY31" fmla="*/ 580616 h 1680139"/>
              <a:gd name="csX32" fmla="*/ 577811 w 3663210"/>
              <a:gd name="csY32" fmla="*/ 605860 h 1680139"/>
              <a:gd name="csX33" fmla="*/ 617080 w 3663210"/>
              <a:gd name="csY33" fmla="*/ 605860 h 1680139"/>
              <a:gd name="csX34" fmla="*/ 617080 w 3663210"/>
              <a:gd name="csY34" fmla="*/ 645128 h 1680139"/>
              <a:gd name="csX35" fmla="*/ 681593 w 3663210"/>
              <a:gd name="csY35" fmla="*/ 645128 h 1680139"/>
              <a:gd name="csX36" fmla="*/ 681593 w 3663210"/>
              <a:gd name="csY36" fmla="*/ 675982 h 1680139"/>
              <a:gd name="csX37" fmla="*/ 704032 w 3663210"/>
              <a:gd name="csY37" fmla="*/ 675982 h 1680139"/>
              <a:gd name="csX38" fmla="*/ 706311 w 3663210"/>
              <a:gd name="csY38" fmla="*/ 713980 h 1680139"/>
              <a:gd name="csX39" fmla="*/ 734885 w 3663210"/>
              <a:gd name="csY39" fmla="*/ 713878 h 1680139"/>
              <a:gd name="csX40" fmla="*/ 734609 w 3663210"/>
              <a:gd name="csY40" fmla="*/ 740627 h 1680139"/>
              <a:gd name="csX41" fmla="*/ 751716 w 3663210"/>
              <a:gd name="csY41" fmla="*/ 737690 h 1680139"/>
              <a:gd name="csX42" fmla="*/ 751716 w 3663210"/>
              <a:gd name="csY42" fmla="*/ 768544 h 1680139"/>
              <a:gd name="csX43" fmla="*/ 793789 w 3663210"/>
              <a:gd name="csY43" fmla="*/ 768544 h 1680139"/>
              <a:gd name="csX44" fmla="*/ 793789 w 3663210"/>
              <a:gd name="csY44" fmla="*/ 788179 h 1680139"/>
              <a:gd name="csX45" fmla="*/ 858302 w 3663210"/>
              <a:gd name="csY45" fmla="*/ 788179 h 1680139"/>
              <a:gd name="csX46" fmla="*/ 858302 w 3663210"/>
              <a:gd name="csY46" fmla="*/ 841472 h 1680139"/>
              <a:gd name="csX47" fmla="*/ 936840 w 3663210"/>
              <a:gd name="csY47" fmla="*/ 841472 h 1680139"/>
              <a:gd name="csX48" fmla="*/ 936840 w 3663210"/>
              <a:gd name="csY48" fmla="*/ 872326 h 1680139"/>
              <a:gd name="csX49" fmla="*/ 1099524 w 3663210"/>
              <a:gd name="csY49" fmla="*/ 872326 h 1680139"/>
              <a:gd name="csX50" fmla="*/ 1099524 w 3663210"/>
              <a:gd name="csY50" fmla="*/ 900375 h 1680139"/>
              <a:gd name="csX51" fmla="*/ 1116354 w 3663210"/>
              <a:gd name="csY51" fmla="*/ 900375 h 1680139"/>
              <a:gd name="csX52" fmla="*/ 1116354 w 3663210"/>
              <a:gd name="csY52" fmla="*/ 925619 h 1680139"/>
              <a:gd name="csX53" fmla="*/ 1180867 w 3663210"/>
              <a:gd name="csY53" fmla="*/ 925619 h 1680139"/>
              <a:gd name="csX54" fmla="*/ 1180867 w 3663210"/>
              <a:gd name="csY54" fmla="*/ 942449 h 1680139"/>
              <a:gd name="csX55" fmla="*/ 1231355 w 3663210"/>
              <a:gd name="csY55" fmla="*/ 942449 h 1680139"/>
              <a:gd name="csX56" fmla="*/ 1231355 w 3663210"/>
              <a:gd name="csY56" fmla="*/ 970498 h 1680139"/>
              <a:gd name="csX57" fmla="*/ 1262209 w 3663210"/>
              <a:gd name="csY57" fmla="*/ 970498 h 1680139"/>
              <a:gd name="csX58" fmla="*/ 1262209 w 3663210"/>
              <a:gd name="csY58" fmla="*/ 995742 h 1680139"/>
              <a:gd name="csX59" fmla="*/ 1301478 w 3663210"/>
              <a:gd name="csY59" fmla="*/ 995742 h 1680139"/>
              <a:gd name="csX60" fmla="*/ 1301478 w 3663210"/>
              <a:gd name="csY60" fmla="*/ 1049035 h 1680139"/>
              <a:gd name="csX61" fmla="*/ 1360381 w 3663210"/>
              <a:gd name="csY61" fmla="*/ 1049035 h 1680139"/>
              <a:gd name="csX62" fmla="*/ 1360381 w 3663210"/>
              <a:gd name="csY62" fmla="*/ 1079889 h 1680139"/>
              <a:gd name="csX63" fmla="*/ 1360381 w 3663210"/>
              <a:gd name="csY63" fmla="*/ 1079889 h 1680139"/>
              <a:gd name="csX64" fmla="*/ 1377210 w 3663210"/>
              <a:gd name="csY64" fmla="*/ 1096718 h 1680139"/>
              <a:gd name="csX65" fmla="*/ 1391235 w 3663210"/>
              <a:gd name="csY65" fmla="*/ 1110743 h 1680139"/>
              <a:gd name="csX66" fmla="*/ 1391235 w 3663210"/>
              <a:gd name="csY66" fmla="*/ 1138792 h 1680139"/>
              <a:gd name="csX67" fmla="*/ 1503431 w 3663210"/>
              <a:gd name="csY67" fmla="*/ 1138792 h 1680139"/>
              <a:gd name="csX68" fmla="*/ 1503431 w 3663210"/>
              <a:gd name="csY68" fmla="*/ 1158427 h 1680139"/>
              <a:gd name="csX69" fmla="*/ 1556724 w 3663210"/>
              <a:gd name="csY69" fmla="*/ 1158427 h 1680139"/>
              <a:gd name="csX70" fmla="*/ 1556724 w 3663210"/>
              <a:gd name="csY70" fmla="*/ 1211720 h 1680139"/>
              <a:gd name="csX71" fmla="*/ 1595993 w 3663210"/>
              <a:gd name="csY71" fmla="*/ 1211720 h 1680139"/>
              <a:gd name="csX72" fmla="*/ 1595993 w 3663210"/>
              <a:gd name="csY72" fmla="*/ 1234159 h 1680139"/>
              <a:gd name="csX73" fmla="*/ 1626847 w 3663210"/>
              <a:gd name="csY73" fmla="*/ 1234159 h 1680139"/>
              <a:gd name="csX74" fmla="*/ 1626847 w 3663210"/>
              <a:gd name="csY74" fmla="*/ 1262208 h 1680139"/>
              <a:gd name="csX75" fmla="*/ 1713799 w 3663210"/>
              <a:gd name="csY75" fmla="*/ 1262208 h 1680139"/>
              <a:gd name="csX76" fmla="*/ 1713799 w 3663210"/>
              <a:gd name="csY76" fmla="*/ 1284647 h 1680139"/>
              <a:gd name="csX77" fmla="*/ 1797946 w 3663210"/>
              <a:gd name="csY77" fmla="*/ 1284647 h 1680139"/>
              <a:gd name="csX78" fmla="*/ 1797946 w 3663210"/>
              <a:gd name="csY78" fmla="*/ 1309892 h 1680139"/>
              <a:gd name="csX79" fmla="*/ 1862459 w 3663210"/>
              <a:gd name="csY79" fmla="*/ 1309892 h 1680139"/>
              <a:gd name="csX80" fmla="*/ 1862459 w 3663210"/>
              <a:gd name="csY80" fmla="*/ 1399649 h 1680139"/>
              <a:gd name="csX81" fmla="*/ 1929777 w 3663210"/>
              <a:gd name="csY81" fmla="*/ 1399649 h 1680139"/>
              <a:gd name="csX82" fmla="*/ 1929777 w 3663210"/>
              <a:gd name="csY82" fmla="*/ 1424893 h 1680139"/>
              <a:gd name="csX83" fmla="*/ 1963436 w 3663210"/>
              <a:gd name="csY83" fmla="*/ 1424893 h 1680139"/>
              <a:gd name="csX84" fmla="*/ 1963436 w 3663210"/>
              <a:gd name="csY84" fmla="*/ 1455747 h 1680139"/>
              <a:gd name="csX85" fmla="*/ 2140145 w 3663210"/>
              <a:gd name="csY85" fmla="*/ 1455747 h 1680139"/>
              <a:gd name="csX86" fmla="*/ 2148560 w 3663210"/>
              <a:gd name="csY86" fmla="*/ 1447332 h 1680139"/>
              <a:gd name="csX87" fmla="*/ 2148560 w 3663210"/>
              <a:gd name="csY87" fmla="*/ 1478186 h 1680139"/>
              <a:gd name="csX88" fmla="*/ 2401002 w 3663210"/>
              <a:gd name="csY88" fmla="*/ 1478186 h 1680139"/>
              <a:gd name="csX89" fmla="*/ 2401002 w 3663210"/>
              <a:gd name="csY89" fmla="*/ 1506235 h 1680139"/>
              <a:gd name="csX90" fmla="*/ 2611370 w 3663210"/>
              <a:gd name="csY90" fmla="*/ 1506235 h 1680139"/>
              <a:gd name="csX91" fmla="*/ 2611370 w 3663210"/>
              <a:gd name="csY91" fmla="*/ 1545504 h 1680139"/>
              <a:gd name="csX92" fmla="*/ 2650638 w 3663210"/>
              <a:gd name="csY92" fmla="*/ 1545504 h 1680139"/>
              <a:gd name="csX93" fmla="*/ 2650638 w 3663210"/>
              <a:gd name="csY93" fmla="*/ 1562333 h 1680139"/>
              <a:gd name="csX94" fmla="*/ 2942349 w 3663210"/>
              <a:gd name="csY94" fmla="*/ 1562333 h 1680139"/>
              <a:gd name="csX95" fmla="*/ 2942349 w 3663210"/>
              <a:gd name="csY95" fmla="*/ 1629651 h 1680139"/>
              <a:gd name="csX96" fmla="*/ 3116253 w 3663210"/>
              <a:gd name="csY96" fmla="*/ 1629651 h 1680139"/>
              <a:gd name="csX97" fmla="*/ 3116253 w 3663210"/>
              <a:gd name="csY97" fmla="*/ 1680139 h 1680139"/>
              <a:gd name="csX98" fmla="*/ 3663210 w 3663210"/>
              <a:gd name="csY98" fmla="*/ 1680139 h 1680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</a:cxnLst>
            <a:rect l="l" t="t" r="r" b="b"/>
            <a:pathLst>
              <a:path w="3663210" h="1680139">
                <a:moveTo>
                  <a:pt x="0" y="0"/>
                </a:moveTo>
                <a:lnTo>
                  <a:pt x="56099" y="0"/>
                </a:lnTo>
                <a:lnTo>
                  <a:pt x="56099" y="42073"/>
                </a:lnTo>
                <a:lnTo>
                  <a:pt x="89757" y="42073"/>
                </a:lnTo>
                <a:lnTo>
                  <a:pt x="89757" y="61708"/>
                </a:lnTo>
                <a:lnTo>
                  <a:pt x="140246" y="61708"/>
                </a:lnTo>
                <a:lnTo>
                  <a:pt x="140246" y="95366"/>
                </a:lnTo>
                <a:lnTo>
                  <a:pt x="168295" y="95366"/>
                </a:lnTo>
                <a:lnTo>
                  <a:pt x="168295" y="137440"/>
                </a:lnTo>
                <a:lnTo>
                  <a:pt x="196344" y="137440"/>
                </a:lnTo>
                <a:lnTo>
                  <a:pt x="196344" y="176709"/>
                </a:lnTo>
                <a:lnTo>
                  <a:pt x="215978" y="176709"/>
                </a:lnTo>
                <a:lnTo>
                  <a:pt x="215978" y="272076"/>
                </a:lnTo>
                <a:lnTo>
                  <a:pt x="269272" y="272076"/>
                </a:lnTo>
                <a:lnTo>
                  <a:pt x="269272" y="322564"/>
                </a:lnTo>
                <a:lnTo>
                  <a:pt x="311345" y="322564"/>
                </a:lnTo>
                <a:lnTo>
                  <a:pt x="311345" y="347808"/>
                </a:lnTo>
                <a:lnTo>
                  <a:pt x="339394" y="347808"/>
                </a:lnTo>
                <a:lnTo>
                  <a:pt x="339394" y="375857"/>
                </a:lnTo>
                <a:lnTo>
                  <a:pt x="361834" y="375857"/>
                </a:lnTo>
                <a:lnTo>
                  <a:pt x="361834" y="451590"/>
                </a:lnTo>
                <a:lnTo>
                  <a:pt x="392688" y="451590"/>
                </a:lnTo>
                <a:lnTo>
                  <a:pt x="392688" y="488054"/>
                </a:lnTo>
                <a:lnTo>
                  <a:pt x="426346" y="488054"/>
                </a:lnTo>
                <a:lnTo>
                  <a:pt x="426346" y="510493"/>
                </a:lnTo>
                <a:lnTo>
                  <a:pt x="457200" y="510493"/>
                </a:lnTo>
                <a:lnTo>
                  <a:pt x="457200" y="535737"/>
                </a:lnTo>
                <a:lnTo>
                  <a:pt x="535738" y="535737"/>
                </a:lnTo>
                <a:lnTo>
                  <a:pt x="535738" y="566591"/>
                </a:lnTo>
                <a:lnTo>
                  <a:pt x="566592" y="566591"/>
                </a:lnTo>
                <a:lnTo>
                  <a:pt x="566592" y="580616"/>
                </a:lnTo>
                <a:lnTo>
                  <a:pt x="577811" y="580616"/>
                </a:lnTo>
                <a:lnTo>
                  <a:pt x="577811" y="605860"/>
                </a:lnTo>
                <a:lnTo>
                  <a:pt x="617080" y="605860"/>
                </a:lnTo>
                <a:lnTo>
                  <a:pt x="617080" y="645128"/>
                </a:lnTo>
                <a:lnTo>
                  <a:pt x="681593" y="645128"/>
                </a:lnTo>
                <a:lnTo>
                  <a:pt x="681593" y="675982"/>
                </a:lnTo>
                <a:lnTo>
                  <a:pt x="704032" y="675982"/>
                </a:lnTo>
                <a:lnTo>
                  <a:pt x="706311" y="713980"/>
                </a:lnTo>
                <a:lnTo>
                  <a:pt x="734885" y="713878"/>
                </a:lnTo>
                <a:lnTo>
                  <a:pt x="734609" y="740627"/>
                </a:lnTo>
                <a:lnTo>
                  <a:pt x="751716" y="737690"/>
                </a:lnTo>
                <a:lnTo>
                  <a:pt x="751716" y="768544"/>
                </a:lnTo>
                <a:lnTo>
                  <a:pt x="793789" y="768544"/>
                </a:lnTo>
                <a:lnTo>
                  <a:pt x="793789" y="788179"/>
                </a:lnTo>
                <a:lnTo>
                  <a:pt x="858302" y="788179"/>
                </a:lnTo>
                <a:lnTo>
                  <a:pt x="858302" y="841472"/>
                </a:lnTo>
                <a:lnTo>
                  <a:pt x="936840" y="841472"/>
                </a:lnTo>
                <a:lnTo>
                  <a:pt x="936840" y="872326"/>
                </a:lnTo>
                <a:lnTo>
                  <a:pt x="1099524" y="872326"/>
                </a:lnTo>
                <a:lnTo>
                  <a:pt x="1099524" y="900375"/>
                </a:lnTo>
                <a:lnTo>
                  <a:pt x="1116354" y="900375"/>
                </a:lnTo>
                <a:lnTo>
                  <a:pt x="1116354" y="925619"/>
                </a:lnTo>
                <a:lnTo>
                  <a:pt x="1180867" y="925619"/>
                </a:lnTo>
                <a:lnTo>
                  <a:pt x="1180867" y="942449"/>
                </a:lnTo>
                <a:lnTo>
                  <a:pt x="1231355" y="942449"/>
                </a:lnTo>
                <a:lnTo>
                  <a:pt x="1231355" y="970498"/>
                </a:lnTo>
                <a:lnTo>
                  <a:pt x="1262209" y="970498"/>
                </a:lnTo>
                <a:lnTo>
                  <a:pt x="1262209" y="995742"/>
                </a:lnTo>
                <a:lnTo>
                  <a:pt x="1301478" y="995742"/>
                </a:lnTo>
                <a:lnTo>
                  <a:pt x="1301478" y="1049035"/>
                </a:lnTo>
                <a:lnTo>
                  <a:pt x="1360381" y="1049035"/>
                </a:lnTo>
                <a:lnTo>
                  <a:pt x="1360381" y="1079889"/>
                </a:lnTo>
                <a:lnTo>
                  <a:pt x="1360381" y="1079889"/>
                </a:lnTo>
                <a:lnTo>
                  <a:pt x="1377210" y="1096718"/>
                </a:lnTo>
                <a:lnTo>
                  <a:pt x="1391235" y="1110743"/>
                </a:lnTo>
                <a:lnTo>
                  <a:pt x="1391235" y="1138792"/>
                </a:lnTo>
                <a:lnTo>
                  <a:pt x="1503431" y="1138792"/>
                </a:lnTo>
                <a:lnTo>
                  <a:pt x="1503431" y="1158427"/>
                </a:lnTo>
                <a:lnTo>
                  <a:pt x="1556724" y="1158427"/>
                </a:lnTo>
                <a:lnTo>
                  <a:pt x="1556724" y="1211720"/>
                </a:lnTo>
                <a:lnTo>
                  <a:pt x="1595993" y="1211720"/>
                </a:lnTo>
                <a:lnTo>
                  <a:pt x="1595993" y="1234159"/>
                </a:lnTo>
                <a:lnTo>
                  <a:pt x="1626847" y="1234159"/>
                </a:lnTo>
                <a:lnTo>
                  <a:pt x="1626847" y="1262208"/>
                </a:lnTo>
                <a:lnTo>
                  <a:pt x="1713799" y="1262208"/>
                </a:lnTo>
                <a:lnTo>
                  <a:pt x="1713799" y="1284647"/>
                </a:lnTo>
                <a:lnTo>
                  <a:pt x="1797946" y="1284647"/>
                </a:lnTo>
                <a:lnTo>
                  <a:pt x="1797946" y="1309892"/>
                </a:lnTo>
                <a:lnTo>
                  <a:pt x="1862459" y="1309892"/>
                </a:lnTo>
                <a:lnTo>
                  <a:pt x="1862459" y="1399649"/>
                </a:lnTo>
                <a:lnTo>
                  <a:pt x="1929777" y="1399649"/>
                </a:lnTo>
                <a:lnTo>
                  <a:pt x="1929777" y="1424893"/>
                </a:lnTo>
                <a:lnTo>
                  <a:pt x="1963436" y="1424893"/>
                </a:lnTo>
                <a:lnTo>
                  <a:pt x="1963436" y="1455747"/>
                </a:lnTo>
                <a:lnTo>
                  <a:pt x="2140145" y="1455747"/>
                </a:lnTo>
                <a:lnTo>
                  <a:pt x="2148560" y="1447332"/>
                </a:lnTo>
                <a:lnTo>
                  <a:pt x="2148560" y="1478186"/>
                </a:lnTo>
                <a:lnTo>
                  <a:pt x="2401002" y="1478186"/>
                </a:lnTo>
                <a:lnTo>
                  <a:pt x="2401002" y="1506235"/>
                </a:lnTo>
                <a:lnTo>
                  <a:pt x="2611370" y="1506235"/>
                </a:lnTo>
                <a:lnTo>
                  <a:pt x="2611370" y="1545504"/>
                </a:lnTo>
                <a:lnTo>
                  <a:pt x="2650638" y="1545504"/>
                </a:lnTo>
                <a:lnTo>
                  <a:pt x="2650638" y="1562333"/>
                </a:lnTo>
                <a:lnTo>
                  <a:pt x="2942349" y="1562333"/>
                </a:lnTo>
                <a:lnTo>
                  <a:pt x="2942349" y="1629651"/>
                </a:lnTo>
                <a:lnTo>
                  <a:pt x="3116253" y="1629651"/>
                </a:lnTo>
                <a:lnTo>
                  <a:pt x="3116253" y="1680139"/>
                </a:lnTo>
                <a:lnTo>
                  <a:pt x="3663210" y="1680139"/>
                </a:lnTo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61845CA-3267-AF8F-2958-D99897B3F583}"/>
              </a:ext>
            </a:extLst>
          </p:cNvPr>
          <p:cNvGrpSpPr/>
          <p:nvPr/>
        </p:nvGrpSpPr>
        <p:grpSpPr>
          <a:xfrm>
            <a:off x="7795527" y="2820439"/>
            <a:ext cx="2989197" cy="1156639"/>
            <a:chOff x="7795527" y="2820439"/>
            <a:chExt cx="2989197" cy="1156639"/>
          </a:xfrm>
        </p:grpSpPr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52090FF-678E-EA13-AA7C-F8DF764BA26E}"/>
                </a:ext>
              </a:extLst>
            </p:cNvPr>
            <p:cNvCxnSpPr>
              <a:cxnSpLocks/>
            </p:cNvCxnSpPr>
            <p:nvPr/>
          </p:nvCxnSpPr>
          <p:spPr>
            <a:xfrm>
              <a:off x="7795527" y="2820439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51767E20-4F18-16B9-5A7E-88684D7F91FA}"/>
                </a:ext>
              </a:extLst>
            </p:cNvPr>
            <p:cNvCxnSpPr>
              <a:cxnSpLocks/>
            </p:cNvCxnSpPr>
            <p:nvPr/>
          </p:nvCxnSpPr>
          <p:spPr>
            <a:xfrm>
              <a:off x="8830305" y="3439081"/>
              <a:ext cx="0" cy="11845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3658DEB8-9CB0-A33F-EA90-44B88A4843D3}"/>
                </a:ext>
              </a:extLst>
            </p:cNvPr>
            <p:cNvCxnSpPr>
              <a:cxnSpLocks/>
            </p:cNvCxnSpPr>
            <p:nvPr/>
          </p:nvCxnSpPr>
          <p:spPr>
            <a:xfrm>
              <a:off x="9644489" y="3685029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718D47A8-9C12-B625-8D3D-9ABBDCEA6FB7}"/>
                </a:ext>
              </a:extLst>
            </p:cNvPr>
            <p:cNvCxnSpPr>
              <a:cxnSpLocks/>
            </p:cNvCxnSpPr>
            <p:nvPr/>
          </p:nvCxnSpPr>
          <p:spPr>
            <a:xfrm>
              <a:off x="10085085" y="3757968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EF2AF85F-4FCF-E68A-4F1B-10AEFE44DD3C}"/>
                </a:ext>
              </a:extLst>
            </p:cNvPr>
            <p:cNvCxnSpPr>
              <a:cxnSpLocks/>
            </p:cNvCxnSpPr>
            <p:nvPr/>
          </p:nvCxnSpPr>
          <p:spPr>
            <a:xfrm>
              <a:off x="10141419" y="3802961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3BE16A3-DD81-C3B9-0E70-C887FF4A6E36}"/>
                </a:ext>
              </a:extLst>
            </p:cNvPr>
            <p:cNvCxnSpPr>
              <a:cxnSpLocks/>
            </p:cNvCxnSpPr>
            <p:nvPr/>
          </p:nvCxnSpPr>
          <p:spPr>
            <a:xfrm>
              <a:off x="10208428" y="3802961"/>
              <a:ext cx="0" cy="11845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B6CF8C7-C385-E695-A133-876AB42787DC}"/>
                </a:ext>
              </a:extLst>
            </p:cNvPr>
            <p:cNvCxnSpPr>
              <a:cxnSpLocks/>
            </p:cNvCxnSpPr>
            <p:nvPr/>
          </p:nvCxnSpPr>
          <p:spPr>
            <a:xfrm>
              <a:off x="10389292" y="3855379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91D84148-8545-2F88-7A7C-0DDBB9D599C4}"/>
                </a:ext>
              </a:extLst>
            </p:cNvPr>
            <p:cNvCxnSpPr>
              <a:cxnSpLocks/>
            </p:cNvCxnSpPr>
            <p:nvPr/>
          </p:nvCxnSpPr>
          <p:spPr>
            <a:xfrm>
              <a:off x="10410047" y="3855673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EF56B64A-07F0-D884-CAE2-82B2FEAD5B25}"/>
                </a:ext>
              </a:extLst>
            </p:cNvPr>
            <p:cNvCxnSpPr>
              <a:cxnSpLocks/>
            </p:cNvCxnSpPr>
            <p:nvPr/>
          </p:nvCxnSpPr>
          <p:spPr>
            <a:xfrm>
              <a:off x="10438584" y="3855673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D6B68288-84DF-C321-1C68-94A4278D0643}"/>
                </a:ext>
              </a:extLst>
            </p:cNvPr>
            <p:cNvCxnSpPr>
              <a:cxnSpLocks/>
            </p:cNvCxnSpPr>
            <p:nvPr/>
          </p:nvCxnSpPr>
          <p:spPr>
            <a:xfrm>
              <a:off x="10252903" y="3852115"/>
              <a:ext cx="0" cy="11845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6FD9C644-FD81-DD8A-80FE-653014A8D6C8}"/>
                </a:ext>
              </a:extLst>
            </p:cNvPr>
            <p:cNvCxnSpPr>
              <a:cxnSpLocks/>
            </p:cNvCxnSpPr>
            <p:nvPr/>
          </p:nvCxnSpPr>
          <p:spPr>
            <a:xfrm>
              <a:off x="10302121" y="3852115"/>
              <a:ext cx="0" cy="11845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CBF02802-1BD7-07E7-C661-9EF4E99009C3}"/>
                </a:ext>
              </a:extLst>
            </p:cNvPr>
            <p:cNvCxnSpPr>
              <a:cxnSpLocks/>
            </p:cNvCxnSpPr>
            <p:nvPr/>
          </p:nvCxnSpPr>
          <p:spPr>
            <a:xfrm>
              <a:off x="10474164" y="3855240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43751A7-C728-A44A-9634-A1130C4CCD5E}"/>
                </a:ext>
              </a:extLst>
            </p:cNvPr>
            <p:cNvCxnSpPr>
              <a:cxnSpLocks/>
            </p:cNvCxnSpPr>
            <p:nvPr/>
          </p:nvCxnSpPr>
          <p:spPr>
            <a:xfrm>
              <a:off x="10784724" y="3858628"/>
              <a:ext cx="0" cy="11845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594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4F373-1E25-7993-D51E-32D8C16D8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EA43B99-0E00-64F0-C7FD-582F59526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CARTITUDE-1: Higher Effector-to-Target Ratios Are Associated With Durable Outcomes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126967-DB55-820F-DB9B-BA2B30C980E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it-IT" dirty="0"/>
              <a:t>Jagannath. JCO. 2025;43:2766.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03C6A9F-642C-6C70-FF61-33565C186119}"/>
              </a:ext>
            </a:extLst>
          </p:cNvPr>
          <p:cNvSpPr txBox="1"/>
          <p:nvPr/>
        </p:nvSpPr>
        <p:spPr bwMode="auto">
          <a:xfrm>
            <a:off x="181745" y="5897188"/>
            <a:ext cx="11896013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50" dirty="0">
                <a:solidFill>
                  <a:srgbClr val="000000"/>
                </a:solidFill>
                <a:latin typeface="Poppins" panose="00000500000000000000" pitchFamily="2" charset="0"/>
                <a:ea typeface="Arial" panose="020B0606030504020204" pitchFamily="34" charset="0"/>
                <a:cs typeface="Poppins" panose="00000500000000000000" pitchFamily="2" charset="0"/>
              </a:rPr>
              <a:t>*E:T ratio was defined as maximal CAR+ T-cell levels normalized by preinfusion serum soluble BCMA levels. </a:t>
            </a:r>
            <a:r>
              <a:rPr lang="en-GB" sz="1050" baseline="30000" dirty="0">
                <a:solidFill>
                  <a:srgbClr val="000000"/>
                </a:solidFill>
                <a:latin typeface="Poppins" panose="00000500000000000000" pitchFamily="2" charset="0"/>
                <a:ea typeface="Arial" panose="020B0606030504020204" pitchFamily="34" charset="0"/>
                <a:cs typeface="Poppins" panose="00000500000000000000" pitchFamily="2" charset="0"/>
              </a:rPr>
              <a:t>†</a:t>
            </a:r>
            <a:r>
              <a:rPr lang="en-GB" sz="1050" dirty="0">
                <a:solidFill>
                  <a:srgbClr val="000000"/>
                </a:solidFill>
                <a:latin typeface="Poppins" panose="00000500000000000000" pitchFamily="2" charset="0"/>
                <a:ea typeface="Arial" panose="020B0606030504020204" pitchFamily="34" charset="0"/>
                <a:cs typeface="Poppins" panose="00000500000000000000" pitchFamily="2" charset="0"/>
              </a:rPr>
              <a:t>Similar results were observed for CAR+ CD8+ T-cells. </a:t>
            </a:r>
            <a:endParaRPr lang="en-US" sz="1050" dirty="0">
              <a:solidFill>
                <a:srgbClr val="000000"/>
              </a:solidFill>
              <a:latin typeface="Poppins" panose="00000500000000000000" pitchFamily="2" charset="0"/>
              <a:ea typeface="Arial" panose="020B0606030504020204" pitchFamily="34" charset="0"/>
              <a:cs typeface="Poppins" panose="00000500000000000000" pitchFamily="2" charset="0"/>
            </a:endParaRPr>
          </a:p>
        </p:txBody>
      </p:sp>
      <p:sp>
        <p:nvSpPr>
          <p:cNvPr id="47" name="Rectangle: Rounded Corners 7">
            <a:extLst>
              <a:ext uri="{FF2B5EF4-FFF2-40B4-BE49-F238E27FC236}">
                <a16:creationId xmlns:a16="http://schemas.microsoft.com/office/drawing/2014/main" id="{07E47742-58BC-04AA-83D4-DB636656D8A3}"/>
              </a:ext>
            </a:extLst>
          </p:cNvPr>
          <p:cNvSpPr/>
          <p:nvPr/>
        </p:nvSpPr>
        <p:spPr>
          <a:xfrm>
            <a:off x="183356" y="5347128"/>
            <a:ext cx="11505787" cy="501848"/>
          </a:xfrm>
          <a:prstGeom prst="roundRect">
            <a:avLst>
              <a:gd name="adj" fmla="val 1483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Long-term disease control was significantly associated with a higher CD4/CD8 CAR-T cell ratio, a central memory phenotype, a positive ratio of CD28/CD5, TIGIT exclusion markers, and a higher overall E:T ratio.</a:t>
            </a:r>
            <a:endParaRPr kumimoji="0" lang="en-US" sz="1200" i="0" u="none" strike="sng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248E14D-4677-9D13-98BA-EEC21586243A}"/>
              </a:ext>
            </a:extLst>
          </p:cNvPr>
          <p:cNvCxnSpPr>
            <a:cxnSpLocks/>
          </p:cNvCxnSpPr>
          <p:nvPr/>
        </p:nvCxnSpPr>
        <p:spPr>
          <a:xfrm>
            <a:off x="513765" y="2111914"/>
            <a:ext cx="1134598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D2668B90-895F-B758-9052-310EED60457E}"/>
              </a:ext>
            </a:extLst>
          </p:cNvPr>
          <p:cNvSpPr txBox="1"/>
          <p:nvPr/>
        </p:nvSpPr>
        <p:spPr>
          <a:xfrm>
            <a:off x="4705195" y="1761783"/>
            <a:ext cx="2616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CAR+ CD4+ T-cells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†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7FA0E73-7E38-30E2-3C4C-BE57CAEDD4FF}"/>
              </a:ext>
            </a:extLst>
          </p:cNvPr>
          <p:cNvGrpSpPr/>
          <p:nvPr/>
        </p:nvGrpSpPr>
        <p:grpSpPr>
          <a:xfrm>
            <a:off x="7375207" y="2201373"/>
            <a:ext cx="2103120" cy="3002590"/>
            <a:chOff x="9639236" y="2083680"/>
            <a:chExt cx="2103120" cy="300259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E35FFD2-BCCC-E3CA-46FD-2DAA6DF0CEE5}"/>
                </a:ext>
              </a:extLst>
            </p:cNvPr>
            <p:cNvSpPr txBox="1"/>
            <p:nvPr/>
          </p:nvSpPr>
          <p:spPr>
            <a:xfrm>
              <a:off x="10639815" y="2083680"/>
              <a:ext cx="362160" cy="2024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PD-1</a:t>
              </a:r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D333417-63A9-107E-D86A-B58B9CE0B664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39236" y="2343070"/>
              <a:ext cx="2103120" cy="2743200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644436F-6EF5-0FD2-B249-BE6D96D2C1B0}"/>
                </a:ext>
              </a:extLst>
            </p:cNvPr>
            <p:cNvSpPr txBox="1"/>
            <p:nvPr/>
          </p:nvSpPr>
          <p:spPr>
            <a:xfrm>
              <a:off x="10800769" y="4804860"/>
              <a:ext cx="920647" cy="2659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 within 5 yr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2074A22-35F7-9237-CA83-ADA93F580881}"/>
                </a:ext>
              </a:extLst>
            </p:cNvPr>
            <p:cNvSpPr txBox="1"/>
            <p:nvPr/>
          </p:nvSpPr>
          <p:spPr>
            <a:xfrm>
              <a:off x="10871876" y="2306046"/>
              <a:ext cx="112670" cy="17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4CCF17E-2319-607A-D05C-C80888407129}"/>
              </a:ext>
            </a:extLst>
          </p:cNvPr>
          <p:cNvGrpSpPr/>
          <p:nvPr/>
        </p:nvGrpSpPr>
        <p:grpSpPr>
          <a:xfrm>
            <a:off x="9797828" y="2199021"/>
            <a:ext cx="2115786" cy="2982904"/>
            <a:chOff x="184149" y="2119181"/>
            <a:chExt cx="2115786" cy="298290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48208DB-D636-9409-1310-F1EB4CB80130}"/>
                </a:ext>
              </a:extLst>
            </p:cNvPr>
            <p:cNvSpPr txBox="1"/>
            <p:nvPr/>
          </p:nvSpPr>
          <p:spPr>
            <a:xfrm>
              <a:off x="799472" y="2119181"/>
              <a:ext cx="1500463" cy="2247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CAR+ T-cells</a:t>
              </a:r>
              <a:endPara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6B1452E2-940C-554A-53A0-E5980C03462A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149" y="2343070"/>
              <a:ext cx="2103120" cy="2743200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825887D-32EE-9AB8-A2D7-FBB30E208E98}"/>
                </a:ext>
              </a:extLst>
            </p:cNvPr>
            <p:cNvSpPr txBox="1"/>
            <p:nvPr/>
          </p:nvSpPr>
          <p:spPr>
            <a:xfrm>
              <a:off x="1266322" y="4794386"/>
              <a:ext cx="1033613" cy="3076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 within 5 yr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D402EAF-7A49-3FA8-221D-218A21F0E43D}"/>
                </a:ext>
              </a:extLst>
            </p:cNvPr>
            <p:cNvSpPr txBox="1"/>
            <p:nvPr/>
          </p:nvSpPr>
          <p:spPr>
            <a:xfrm>
              <a:off x="1391232" y="2310595"/>
              <a:ext cx="112670" cy="17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c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B6575EB-589C-CA81-C4A6-9844E3F4EE5A}"/>
              </a:ext>
            </a:extLst>
          </p:cNvPr>
          <p:cNvGrpSpPr/>
          <p:nvPr/>
        </p:nvGrpSpPr>
        <p:grpSpPr>
          <a:xfrm>
            <a:off x="5011436" y="2201373"/>
            <a:ext cx="2103120" cy="3002590"/>
            <a:chOff x="7275465" y="2083680"/>
            <a:chExt cx="2103120" cy="300259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8191A7F-21A9-92CF-76D6-69BA45800754}"/>
                </a:ext>
              </a:extLst>
            </p:cNvPr>
            <p:cNvGrpSpPr/>
            <p:nvPr/>
          </p:nvGrpSpPr>
          <p:grpSpPr>
            <a:xfrm>
              <a:off x="7275465" y="2083680"/>
              <a:ext cx="2103120" cy="3002590"/>
              <a:chOff x="7275465" y="2083680"/>
              <a:chExt cx="2103120" cy="3002590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E679399-A49B-3D7A-86A5-EC58E3677F5C}"/>
                  </a:ext>
                </a:extLst>
              </p:cNvPr>
              <p:cNvSpPr txBox="1"/>
              <p:nvPr/>
            </p:nvSpPr>
            <p:spPr>
              <a:xfrm>
                <a:off x="8234301" y="2083680"/>
                <a:ext cx="362160" cy="2024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CD38</a:t>
                </a:r>
              </a:p>
            </p:txBody>
          </p:sp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074D0A2C-5C25-0DA1-FFCC-88E3EFBAA38C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75465" y="2343070"/>
                <a:ext cx="2103120" cy="2743200"/>
              </a:xfrm>
              <a:prstGeom prst="rect">
                <a:avLst/>
              </a:prstGeom>
            </p:spPr>
          </p:pic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AF821CC-E131-00DA-3034-364A3FB8D75E}"/>
                  </a:ext>
                </a:extLst>
              </p:cNvPr>
              <p:cNvSpPr txBox="1"/>
              <p:nvPr/>
            </p:nvSpPr>
            <p:spPr>
              <a:xfrm>
                <a:off x="8485793" y="2321968"/>
                <a:ext cx="112670" cy="174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</a:t>
                </a: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28BF261-1472-21A6-436F-D05C9DE3C9F1}"/>
                </a:ext>
              </a:extLst>
            </p:cNvPr>
            <p:cNvSpPr txBox="1"/>
            <p:nvPr/>
          </p:nvSpPr>
          <p:spPr>
            <a:xfrm>
              <a:off x="8422799" y="4800952"/>
              <a:ext cx="920647" cy="2659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 within 5 yr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5B9872-EAF0-BA9C-6304-06B8AE53C39B}"/>
              </a:ext>
            </a:extLst>
          </p:cNvPr>
          <p:cNvGrpSpPr/>
          <p:nvPr/>
        </p:nvGrpSpPr>
        <p:grpSpPr>
          <a:xfrm>
            <a:off x="2647664" y="2201373"/>
            <a:ext cx="2103120" cy="3002590"/>
            <a:chOff x="4911693" y="2083680"/>
            <a:chExt cx="2103120" cy="3002590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F2B85A01-4B8D-2BF2-C758-74CB399E0187}"/>
                </a:ext>
              </a:extLst>
            </p:cNvPr>
            <p:cNvGrpSpPr/>
            <p:nvPr/>
          </p:nvGrpSpPr>
          <p:grpSpPr>
            <a:xfrm>
              <a:off x="4911693" y="2083680"/>
              <a:ext cx="2103120" cy="3002590"/>
              <a:chOff x="4911693" y="2083680"/>
              <a:chExt cx="2103120" cy="3002590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3701B04-42E5-40D6-A1DE-53660512084D}"/>
                  </a:ext>
                </a:extLst>
              </p:cNvPr>
              <p:cNvSpPr txBox="1"/>
              <p:nvPr/>
            </p:nvSpPr>
            <p:spPr>
              <a:xfrm>
                <a:off x="5865828" y="2083680"/>
                <a:ext cx="362160" cy="2024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CD25</a:t>
                </a:r>
              </a:p>
            </p:txBody>
          </p:sp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29543A36-2A3A-FF79-2BD7-465FB240D432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/>
              <a:srcRect t="403"/>
              <a:stretch/>
            </p:blipFill>
            <p:spPr>
              <a:xfrm>
                <a:off x="4911693" y="2343070"/>
                <a:ext cx="2103120" cy="2743200"/>
              </a:xfrm>
              <a:prstGeom prst="rect">
                <a:avLst/>
              </a:prstGeom>
            </p:spPr>
          </p:pic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BF5E4B6-0D38-9DCE-EE03-C3C0CF137925}"/>
                  </a:ext>
                </a:extLst>
              </p:cNvPr>
              <p:cNvSpPr txBox="1"/>
              <p:nvPr/>
            </p:nvSpPr>
            <p:spPr>
              <a:xfrm>
                <a:off x="6144332" y="2306046"/>
                <a:ext cx="112670" cy="174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</a:t>
                </a: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CC5D6A1-AA94-A12A-0D67-EB97B2B40E68}"/>
                </a:ext>
              </a:extLst>
            </p:cNvPr>
            <p:cNvSpPr txBox="1"/>
            <p:nvPr/>
          </p:nvSpPr>
          <p:spPr>
            <a:xfrm>
              <a:off x="6065699" y="4810622"/>
              <a:ext cx="920647" cy="2659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 within 5 yr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11FF0E-FA90-6E3A-3832-7E88837D713C}"/>
              </a:ext>
            </a:extLst>
          </p:cNvPr>
          <p:cNvGrpSpPr/>
          <p:nvPr/>
        </p:nvGrpSpPr>
        <p:grpSpPr>
          <a:xfrm>
            <a:off x="283892" y="2173047"/>
            <a:ext cx="2103120" cy="3030916"/>
            <a:chOff x="2547921" y="2055354"/>
            <a:chExt cx="2103120" cy="3030916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E5554F4-140E-190E-3791-77F32F2C79B9}"/>
                </a:ext>
              </a:extLst>
            </p:cNvPr>
            <p:cNvGrpSpPr/>
            <p:nvPr/>
          </p:nvGrpSpPr>
          <p:grpSpPr>
            <a:xfrm>
              <a:off x="2547921" y="2055354"/>
              <a:ext cx="2103120" cy="3030916"/>
              <a:chOff x="2547921" y="2055354"/>
              <a:chExt cx="2103120" cy="3030916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2B7CFD2-602A-4614-D6D5-D30182F0C042}"/>
                  </a:ext>
                </a:extLst>
              </p:cNvPr>
              <p:cNvSpPr txBox="1"/>
              <p:nvPr/>
            </p:nvSpPr>
            <p:spPr>
              <a:xfrm>
                <a:off x="3632790" y="2055354"/>
                <a:ext cx="362160" cy="2024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T</a:t>
                </a:r>
                <a:r>
                  <a:rPr kumimoji="0" lang="en-US" sz="1400" b="1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cm</a:t>
                </a:r>
              </a:p>
            </p:txBody>
          </p:sp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B232879C-BCA9-A1DA-AF43-540B4EA68884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47921" y="2343070"/>
                <a:ext cx="2103120" cy="2743200"/>
              </a:xfrm>
              <a:prstGeom prst="rect">
                <a:avLst/>
              </a:prstGeom>
            </p:spPr>
          </p:pic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BC169953-1513-90E5-DC48-E7E5EC27D7EA}"/>
                  </a:ext>
                </a:extLst>
              </p:cNvPr>
              <p:cNvSpPr txBox="1"/>
              <p:nvPr/>
            </p:nvSpPr>
            <p:spPr>
              <a:xfrm>
                <a:off x="3784139" y="2308320"/>
                <a:ext cx="112670" cy="174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rPr>
                  <a:t>c</a:t>
                </a: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8CD555-32CD-0E38-E2BA-863C5450CCAA}"/>
                </a:ext>
              </a:extLst>
            </p:cNvPr>
            <p:cNvSpPr txBox="1"/>
            <p:nvPr/>
          </p:nvSpPr>
          <p:spPr>
            <a:xfrm>
              <a:off x="3702811" y="4780082"/>
              <a:ext cx="920647" cy="2659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PD within 5 yr</a:t>
              </a:r>
            </a:p>
          </p:txBody>
        </p:sp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9387221-2D4F-65BE-C734-B52947342795}"/>
              </a:ext>
            </a:extLst>
          </p:cNvPr>
          <p:cNvCxnSpPr>
            <a:cxnSpLocks/>
          </p:cNvCxnSpPr>
          <p:nvPr/>
        </p:nvCxnSpPr>
        <p:spPr>
          <a:xfrm>
            <a:off x="513701" y="1775918"/>
            <a:ext cx="1134604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A291F3D-4169-34C3-33F1-6F0F7C012C7B}"/>
              </a:ext>
            </a:extLst>
          </p:cNvPr>
          <p:cNvSpPr txBox="1"/>
          <p:nvPr/>
        </p:nvSpPr>
        <p:spPr>
          <a:xfrm rot="16200000">
            <a:off x="1190736" y="3602020"/>
            <a:ext cx="2880644" cy="268146"/>
          </a:xfrm>
          <a:prstGeom prst="rect">
            <a:avLst/>
          </a:prstGeom>
          <a:solidFill>
            <a:schemeClr val="bg1"/>
          </a:solidFill>
        </p:spPr>
        <p:txBody>
          <a:bodyPr wrap="none" lIns="0" tIns="91440" rIns="0" bIns="9144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Log</a:t>
            </a:r>
            <a:r>
              <a:rPr kumimoji="0" lang="en-US" sz="900" b="1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CAR+CD4+CD25+T/sBCMA (10</a:t>
            </a:r>
            <a:r>
              <a:rPr kumimoji="0" lang="en-US" sz="9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/L per </a:t>
            </a:r>
            <a:r>
              <a:rPr kumimoji="0" lang="el-G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Poppins" panose="00000500000000000000" pitchFamily="2" charset="0"/>
              </a:rPr>
              <a:t>μ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g/L)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5065EC0-9076-4977-B734-A805BF647BC2}"/>
              </a:ext>
            </a:extLst>
          </p:cNvPr>
          <p:cNvSpPr txBox="1"/>
          <p:nvPr/>
        </p:nvSpPr>
        <p:spPr>
          <a:xfrm rot="16200000">
            <a:off x="3695804" y="3621014"/>
            <a:ext cx="2600299" cy="228958"/>
          </a:xfrm>
          <a:prstGeom prst="rect">
            <a:avLst/>
          </a:prstGeom>
          <a:solidFill>
            <a:schemeClr val="bg1"/>
          </a:solidFill>
        </p:spPr>
        <p:txBody>
          <a:bodyPr wrap="none" lIns="0" tIns="91440" rIns="0" bIns="9144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Log</a:t>
            </a:r>
            <a:r>
              <a:rPr kumimoji="0" lang="en-US" sz="900" b="1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CAR+CD4+CD38+T/sBCMA (10</a:t>
            </a:r>
            <a:r>
              <a:rPr kumimoji="0" lang="en-US" sz="9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/L per </a:t>
            </a:r>
            <a:r>
              <a:rPr kumimoji="0" lang="el-G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Poppins" panose="00000500000000000000" pitchFamily="2" charset="0"/>
              </a:rPr>
              <a:t>μ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g/L)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63F2FE9-86CB-AE4B-4F31-5C67B31B3DA7}"/>
              </a:ext>
            </a:extLst>
          </p:cNvPr>
          <p:cNvSpPr txBox="1"/>
          <p:nvPr/>
        </p:nvSpPr>
        <p:spPr>
          <a:xfrm rot="16200000">
            <a:off x="6072896" y="3558919"/>
            <a:ext cx="2600299" cy="228958"/>
          </a:xfrm>
          <a:prstGeom prst="rect">
            <a:avLst/>
          </a:prstGeom>
          <a:solidFill>
            <a:schemeClr val="bg1"/>
          </a:solidFill>
        </p:spPr>
        <p:txBody>
          <a:bodyPr wrap="none" lIns="0" tIns="91440" rIns="0" bIns="91440" rtlCol="0">
            <a:noAutofit/>
          </a:bodyPr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Log</a:t>
            </a:r>
            <a:r>
              <a:rPr lang="en-US" sz="9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CAR+CD4+PD1+T/sBCMA (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lang="en-US" sz="9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/L per </a:t>
            </a:r>
            <a:r>
              <a:rPr kumimoji="0" lang="el-G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Poppins" panose="00000500000000000000" pitchFamily="2" charset="0"/>
              </a:rPr>
              <a:t>μ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g/L)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DA16C8-EF9E-5070-A510-F50BB066DC44}"/>
              </a:ext>
            </a:extLst>
          </p:cNvPr>
          <p:cNvSpPr txBox="1"/>
          <p:nvPr/>
        </p:nvSpPr>
        <p:spPr>
          <a:xfrm rot="16200000">
            <a:off x="8484506" y="3621014"/>
            <a:ext cx="2600299" cy="228958"/>
          </a:xfrm>
          <a:prstGeom prst="rect">
            <a:avLst/>
          </a:prstGeom>
          <a:solidFill>
            <a:schemeClr val="bg1"/>
          </a:solidFill>
        </p:spPr>
        <p:txBody>
          <a:bodyPr wrap="none" lIns="0" tIns="91440" rIns="0" bIns="91440" rtlCol="0">
            <a:noAutofit/>
          </a:bodyPr>
          <a:lstStyle/>
          <a:p>
            <a:pPr lvl="0"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Log</a:t>
            </a:r>
            <a:r>
              <a:rPr lang="en-US" sz="9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CAR+T/sBCMA (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  <a:r>
              <a:rPr lang="en-US" sz="9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/L per </a:t>
            </a:r>
            <a:r>
              <a:rPr kumimoji="0" lang="el-G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Poppins" panose="00000500000000000000" pitchFamily="2" charset="0"/>
              </a:rPr>
              <a:t>μ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g/L)</a:t>
            </a:r>
          </a:p>
        </p:txBody>
      </p:sp>
      <p:sp>
        <p:nvSpPr>
          <p:cNvPr id="101" name="Content Placeholder 2">
            <a:extLst>
              <a:ext uri="{FF2B5EF4-FFF2-40B4-BE49-F238E27FC236}">
                <a16:creationId xmlns:a16="http://schemas.microsoft.com/office/drawing/2014/main" id="{788FFAD9-34D1-B0C6-11F1-844E595C0A85}"/>
              </a:ext>
            </a:extLst>
          </p:cNvPr>
          <p:cNvSpPr txBox="1">
            <a:spLocks/>
          </p:cNvSpPr>
          <p:nvPr/>
        </p:nvSpPr>
        <p:spPr>
          <a:xfrm>
            <a:off x="4697202" y="1449772"/>
            <a:ext cx="2908301" cy="4014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396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defRPr lang="en-US" sz="1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71450" indent="-171450" algn="l" defTabSz="914396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341313" indent="-171450" algn="l" defTabSz="914396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6030504020204" pitchFamily="34" charset="0"/>
              <a:buChar char="–"/>
              <a:defRPr lang="en-US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512763" indent="-171450" algn="l" defTabSz="914396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  <a:defRPr lang="en-US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825500" indent="-173736" algn="l" defTabSz="914396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accent1"/>
              </a:buClr>
              <a:buFont typeface="Arial" panose="02070309020205020404" pitchFamily="49" charset="0"/>
              <a:buChar char="o"/>
              <a:defRPr lang="en-US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590" indent="-228599" algn="l" defTabSz="9143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88" indent="-228599" algn="l" defTabSz="9143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86" indent="-228599" algn="l" defTabSz="9143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85" indent="-228599" algn="l" defTabSz="91439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ctr" defTabSz="914396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7446E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Postinfusion E:T ratio*</a:t>
            </a:r>
            <a:endParaRPr kumimoji="0" lang="en-GB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7D7E435-3F00-B175-B835-F95DFEF1011D}"/>
              </a:ext>
            </a:extLst>
          </p:cNvPr>
          <p:cNvSpPr txBox="1"/>
          <p:nvPr/>
        </p:nvSpPr>
        <p:spPr>
          <a:xfrm rot="16200000">
            <a:off x="-1161211" y="3629568"/>
            <a:ext cx="2880644" cy="268146"/>
          </a:xfrm>
          <a:prstGeom prst="rect">
            <a:avLst/>
          </a:prstGeom>
          <a:solidFill>
            <a:schemeClr val="bg1"/>
          </a:solidFill>
        </p:spPr>
        <p:txBody>
          <a:bodyPr wrap="none" lIns="0" tIns="91440" rIns="0" bIns="9144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Log</a:t>
            </a:r>
            <a:r>
              <a:rPr kumimoji="0" lang="en-US" sz="900" b="1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CAR+CD4+Tcm/sBCMA (10</a:t>
            </a:r>
            <a:r>
              <a:rPr kumimoji="0" lang="en-US" sz="900" b="1" i="0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/L per </a:t>
            </a:r>
            <a:r>
              <a:rPr kumimoji="0" lang="el-GR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Poppins" panose="00000500000000000000" pitchFamily="2" charset="0"/>
              </a:rPr>
              <a:t>μ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g/L)</a:t>
            </a:r>
          </a:p>
        </p:txBody>
      </p:sp>
    </p:spTree>
    <p:extLst>
      <p:ext uri="{BB962C8B-B14F-4D97-AF65-F5344CB8AC3E}">
        <p14:creationId xmlns:p14="http://schemas.microsoft.com/office/powerpoint/2010/main" val="220255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9396C-D1C4-B439-BE80-48E6BB574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Risk of significant delayed neurotoxicity (eg, parkinsonism) decreased from 6% in CARTITUDE-1 to 1% in CARTITUDE-4, when patients received more effective bridging therapy in earlier lines or therapy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We know risk of high-grade CRS and ICANs correlate with high tumor burden at time of cell infusion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Real-world data (ASH 2025): In &gt;750 cilta-cel–treated patients, lack of response to bridging therapy was strongly associated with delayed neurotoxicity (including parkinsonism) and higher nonrelapse mortality; 95% of parkinsonism cases occurred in patients who did not respond to bridging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4C504-4867-C126-FD52-81448A201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 dirty="0"/>
              <a:t>Association Between Tumor Burden and CAR T-Cell Therapy Toxicity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80A21-CBCC-11BC-CE18-B3BF5868514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San-Miguel. N Engl J Med. 2023;389:335. Yi Lin. JCO. 2023; 41: 8009. Cohen. Blood Cancer J. 2022;12:32. Sheth. Bone Marrow Transplant. 2021;56:552. Ciltacabtagene autoleucel PI. Suidana. ASH 2025. Abstr 1034.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93F2B56-029B-413D-C07E-04602F48BC5B}"/>
              </a:ext>
            </a:extLst>
          </p:cNvPr>
          <p:cNvSpPr txBox="1">
            <a:spLocks/>
          </p:cNvSpPr>
          <p:nvPr/>
        </p:nvSpPr>
        <p:spPr>
          <a:xfrm>
            <a:off x="1223656" y="336550"/>
            <a:ext cx="10877529" cy="4650687"/>
          </a:xfrm>
          <a:prstGeom prst="rect">
            <a:avLst/>
          </a:prstGeom>
        </p:spPr>
        <p:txBody>
          <a:bodyPr/>
          <a:lstStyle>
            <a:lvl1pPr marL="342891" indent="-342891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32" indent="-28574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2971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160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349" indent="-228594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537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defTabSz="914400"/>
            <a:endParaRPr lang="en-US" kern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708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FE0E3-D090-20CA-F579-B052A838D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Mr S is a 64-yr-old man with R/R MM who was originally diagnosed with IgG kappa myeloma in 2017</a:t>
            </a:r>
          </a:p>
          <a:p>
            <a:pPr marL="574675" lvl="1" indent="-342900"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He received therapy with VRd x 8 cycles, deferred transplant, and went on maintenance lenalidomide for 2 yr; maintenance therapy was discontinued due to toxicity 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At biochemical relapse in 2023, he was started on daratumumab pomalidomide and dexamethasone; he had a PR but discontinued treatment within 6 mo due to toxicity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200" dirty="0"/>
              <a:t>He presented for a second opinion after being off therapy for over 1 yr. At evaluation: </a:t>
            </a:r>
          </a:p>
          <a:p>
            <a:pPr marL="574675" lvl="1" indent="-342900"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M-protein was 8.5 g/dL. Light chain ratio was 10, Hb 7 g/dL, creatinine 1.2 mg/dL, PET/CT with diffuse lytic lesions, but no risk of fracture and no EMD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3F06A2-09CD-8E36-EB25-EEF416BD8A18}"/>
              </a:ext>
            </a:extLst>
          </p:cNvPr>
          <p:cNvSpPr txBox="1">
            <a:spLocks/>
          </p:cNvSpPr>
          <p:nvPr/>
        </p:nvSpPr>
        <p:spPr>
          <a:xfrm>
            <a:off x="609759" y="238129"/>
            <a:ext cx="10872444" cy="110331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914400"/>
            <a:endParaRPr lang="en-US" kern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9F7942-F980-5A81-49C8-B16C9E40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7"/>
            <a:ext cx="11740260" cy="1004121"/>
          </a:xfrm>
        </p:spPr>
        <p:txBody>
          <a:bodyPr/>
          <a:lstStyle/>
          <a:p>
            <a:r>
              <a:rPr lang="en-US" dirty="0"/>
              <a:t>Case Study: Bridging Therapy in a Patient With High–Disease Burden</a:t>
            </a:r>
          </a:p>
        </p:txBody>
      </p:sp>
    </p:spTree>
    <p:extLst>
      <p:ext uri="{BB962C8B-B14F-4D97-AF65-F5344CB8AC3E}">
        <p14:creationId xmlns:p14="http://schemas.microsoft.com/office/powerpoint/2010/main" val="1213984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1DC97-7136-79D1-EDC3-CC9E7EB1F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Mr P is a 47-yr-old Black man with IgA kappa myeloma diagnosed in 2024 with bone disease and renal insufficiency related to elevated kappa levels</a:t>
            </a: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His bone marrow demonstrated 70% aberrant plasma cells, with FISH revealing t(14;16) and 1q amplification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He was started on DVRd for 4 cycles, followed by auto-SCT and then bortezomib/lenalidomide maintenance</a:t>
            </a: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He initially had a CR with MRD-positive response but achieved a biochemical progression with M-protein 0.5g/dL (from 0 g/dL at nadir) 8 mo after auto-SCT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852034-4EFF-1C94-3308-85EC227A3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When Minimal Disease Still Requires Bridging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1A42D-DF24-1C61-4309-034EEE9639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474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00E3F-012F-289B-1E53-56F32E1D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82DDF6-1D98-3602-0CFF-E17B2066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Pearls for Choosing Bridging Therapy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AD9DD5-F4B2-A3D0-16EE-6A1A22D1421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Slide Courtesy of Krina Patel, MD, MSc</a:t>
            </a:r>
          </a:p>
          <a:p>
            <a:pPr>
              <a:spcBef>
                <a:spcPts val="0"/>
              </a:spcBef>
            </a:pPr>
            <a:r>
              <a:rPr lang="en-US" dirty="0"/>
              <a:t>Ailawadhi. Clin Lymphoma Myeloma Leuk. 2025;000:1-9.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68A15DB-0208-FE69-6356-48ADB38961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298"/>
              </p:ext>
            </p:extLst>
          </p:nvPr>
        </p:nvGraphicFramePr>
        <p:xfrm>
          <a:off x="220662" y="1084102"/>
          <a:ext cx="11740260" cy="5183018"/>
        </p:xfrm>
        <a:graphic>
          <a:graphicData uri="http://schemas.openxmlformats.org/drawingml/2006/table">
            <a:tbl>
              <a:tblPr/>
              <a:tblGrid>
                <a:gridCol w="4020747">
                  <a:extLst>
                    <a:ext uri="{9D8B030D-6E8A-4147-A177-3AD203B41FA5}">
                      <a16:colId xmlns:a16="http://schemas.microsoft.com/office/drawing/2014/main" val="2717141034"/>
                    </a:ext>
                  </a:extLst>
                </a:gridCol>
                <a:gridCol w="7719513">
                  <a:extLst>
                    <a:ext uri="{9D8B030D-6E8A-4147-A177-3AD203B41FA5}">
                      <a16:colId xmlns:a16="http://schemas.microsoft.com/office/drawing/2014/main" val="3564797232"/>
                    </a:ext>
                  </a:extLst>
                </a:gridCol>
              </a:tblGrid>
              <a:tr h="17139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Clinical Pearls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62124" marR="62124" marT="31062" marB="310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400" b="1" i="0">
                          <a:solidFill>
                            <a:srgbClr val="FFFFFF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Statements </a:t>
                      </a:r>
                      <a:endParaRPr lang="en-US" sz="1200" b="1" i="0" dirty="0">
                        <a:solidFill>
                          <a:srgbClr val="FFFFFF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62124" marR="62124" marT="31062" marB="3106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21391"/>
                  </a:ext>
                </a:extLst>
              </a:tr>
              <a:tr h="712428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Disease biology and dynamics</a:t>
                      </a:r>
                      <a:endParaRPr lang="en-US" sz="1400" b="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Rate of disease progression or biochemical relapse kinetics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Overall disease volume and tumor burden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Presence of extramedullary disease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Rapid rise in M-protein or free light chains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High-risk cytogenetic features (eg, del[17p], 1q gain, t[4;14])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Evidence of clonal evolution or new PET-avid lesions</a:t>
                      </a:r>
                      <a:endParaRPr lang="en-US" sz="1400" b="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98695"/>
                  </a:ext>
                </a:extLst>
              </a:tr>
              <a:tr h="379961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Clinical risk and symptom burden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Symptomatic relapse (bone pain, hypercalcemia, anemia, renal failure)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End-organ compromise or risk thereof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Need for rapid palliation or disease control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964523"/>
                  </a:ext>
                </a:extLst>
              </a:tr>
              <a:tr h="601606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Patient-specific and functional factors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Performance status and frailty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Comorbidities (cardiac, renal, hepatic, pulmonary)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Baseline cytopenias and marrow reserve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Prior treatment toxicities or cumulative organ injury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Patient preference and tolerance for additional therapy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365982"/>
                  </a:ext>
                </a:extLst>
              </a:tr>
              <a:tr h="379961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Prior treatment and response kinetics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Duration of prior response and treatment-free interval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Recent exposure or resistance to prior mechanisms of action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Steroid responsiveness (potential for short-term control)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666102"/>
                  </a:ext>
                </a:extLst>
              </a:tr>
              <a:tr h="490784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Immune and hematologic considerations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Lymphocyte and neutrophil counts at baseline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Avoidance of agents that impair CAR T-cell expansion or persistence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Need to preserve lymphocytes if apheresis not yet done (holding therapy)</a:t>
                      </a:r>
                    </a:p>
                    <a:p>
                      <a:pPr algn="l">
                        <a:defRPr sz="1200"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• Washout intervals relative to lymphodepletion regimen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342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4159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43880-8E5C-1090-1FB1-80AE17EE1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33FB-296F-E407-39F8-5140E2DF1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Factors Influencing the Use of Bridging Therapy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4E198-1ABD-E832-337F-096D786BDE2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Slide Courtesy of Krina Patel, MD, MSc</a:t>
            </a:r>
          </a:p>
          <a:p>
            <a:pPr>
              <a:spcBef>
                <a:spcPts val="0"/>
              </a:spcBef>
            </a:pPr>
            <a:r>
              <a:rPr lang="en-US" dirty="0"/>
              <a:t>Ailawadhi. Clin Lymphoma Myeloma Leuk. 2025;000:1-9.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5778B8-0BA4-1D4D-B82C-6B608C1CB0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67715"/>
              </p:ext>
            </p:extLst>
          </p:nvPr>
        </p:nvGraphicFramePr>
        <p:xfrm>
          <a:off x="228600" y="1326367"/>
          <a:ext cx="11742738" cy="4314084"/>
        </p:xfrm>
        <a:graphic>
          <a:graphicData uri="http://schemas.openxmlformats.org/drawingml/2006/table">
            <a:tbl>
              <a:tblPr/>
              <a:tblGrid>
                <a:gridCol w="3506372">
                  <a:extLst>
                    <a:ext uri="{9D8B030D-6E8A-4147-A177-3AD203B41FA5}">
                      <a16:colId xmlns:a16="http://schemas.microsoft.com/office/drawing/2014/main" val="2717141034"/>
                    </a:ext>
                  </a:extLst>
                </a:gridCol>
                <a:gridCol w="8236366">
                  <a:extLst>
                    <a:ext uri="{9D8B030D-6E8A-4147-A177-3AD203B41FA5}">
                      <a16:colId xmlns:a16="http://schemas.microsoft.com/office/drawing/2014/main" val="3564797232"/>
                    </a:ext>
                  </a:extLst>
                </a:gridCol>
              </a:tblGrid>
              <a:tr h="205527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Clinical Pearls </a:t>
                      </a:r>
                      <a:endParaRPr lang="en-US" sz="1700" b="1" i="0" dirty="0">
                        <a:solidFill>
                          <a:srgbClr val="FFFFFF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62124" marR="62124" marT="31062" marB="310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Statements </a:t>
                      </a:r>
                      <a:endParaRPr lang="en-US" sz="1700" b="1" i="0" dirty="0">
                        <a:solidFill>
                          <a:srgbClr val="FFFFFF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62124" marR="62124" marT="31062" marB="3106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21391"/>
                  </a:ext>
                </a:extLst>
              </a:tr>
              <a:tr h="551485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7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Infection and supportive care factors</a:t>
                      </a:r>
                      <a:endParaRPr lang="en-US" sz="1700" b="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Risk of further cytopenia-related infections during bridging</a:t>
                      </a:r>
                      <a:endParaRPr lang="en-US" sz="1700" b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pPr marL="285750" marR="0" lvl="0" indent="-28575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Active infection or antimicrobial use </a:t>
                      </a:r>
                    </a:p>
                    <a:p>
                      <a:pPr marL="285750" marR="0" lvl="0" indent="-28575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b="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Immunosuppression and prophylaxis needs</a:t>
                      </a:r>
                      <a:endParaRPr lang="en-US" sz="1700" b="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698695"/>
                  </a:ext>
                </a:extLst>
              </a:tr>
              <a:tr h="71693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Logistical and operational factors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Local oncology team capacity and experience to manage bridging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Potential insurance authorization delays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Certainty of CAR T-cell manufacturing and shipment timeline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Institutional scheduling or bed availability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964523"/>
                  </a:ext>
                </a:extLst>
              </a:tr>
              <a:tr h="71693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Socio-practical and access issues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Patient geography and travel distance to CAR T-cell center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Caregiver availability and home support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Financial and psychosocial stressors that may affect treatment adherence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365982"/>
                  </a:ext>
                </a:extLst>
              </a:tr>
              <a:tr h="716930">
                <a:tc>
                  <a:txBody>
                    <a:bodyPr/>
                    <a:lstStyle/>
                    <a:p>
                      <a:pPr algn="l"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Quality of life and goals of care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Balance between disease control and preserving fitness for CAR T-cell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Patient priorities (minimizing toxicity vs maximizing stability)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  <a:defRPr sz="1200"/>
                      </a:pPr>
                      <a:r>
                        <a:rPr lang="en-US" sz="1700">
                          <a:solidFill>
                            <a:sysClr val="windowText" lastClr="000000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Symptom management, fatigue, and emotional readiness for infusion</a:t>
                      </a:r>
                      <a:endParaRPr lang="en-US" sz="1700" dirty="0">
                        <a:solidFill>
                          <a:sysClr val="windowText" lastClr="000000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666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84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714C3-E9C6-3AAD-4C3A-128BD36B2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For late-line patients, most are penta exposed, if not refractory, and do not have local access to novel targeted bispecific therapies.</a:t>
            </a:r>
          </a:p>
          <a:p>
            <a:pPr marL="574675" lvl="1" indent="-342900">
              <a:buFont typeface="Arial" panose="020B0604020202020204" pitchFamily="34" charset="0"/>
              <a:buChar char="•"/>
            </a:pPr>
            <a:r>
              <a:rPr lang="en-US" sz="2200" dirty="0"/>
              <a:t>For more aggressive therapies (eg, hyper-CVAD–based regimens, DCEP, or VDT-PACE), the risk is higher for toxicity and delay to CAR T-cell infusion, as well as increased toxicity post CAR T-cell (eg, cytopenias, infections)</a:t>
            </a:r>
          </a:p>
          <a:p>
            <a:pPr marL="800100" lvl="2" indent="-342900"/>
            <a:r>
              <a:rPr lang="en-US" sz="2000" dirty="0"/>
              <a:t>How does this affect washout times?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For early-line patients (as well as some late-line patients who are slowly biochemically progressing), how much disease is needed for CAR T-cell expansion? Is there increased risk for off-tumor/on-target toxicity?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If a patient does not respond to bridging therapy, what happens next?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24B69-57D3-9443-671D-5D401C3DB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 dirty="0"/>
              <a:t>Current Challenges With Bridging Therapy Before CAR T-Cell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004441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5EE93C-9815-4F6E-02E3-5533D82AB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How do we quantify disease burden?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200" dirty="0"/>
              <a:t>Late-line patients often have oligo-secretory or </a:t>
            </a:r>
            <a:r>
              <a:rPr lang="en-US" sz="2200"/>
              <a:t>nonsecretory</a:t>
            </a:r>
            <a:r>
              <a:rPr lang="en-US" sz="2200" dirty="0"/>
              <a:t> disease, making M-protein, light chains, and Bence-Jones protein less reliable as markers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200" dirty="0"/>
              <a:t>Baseline ferritin? (nonspecific; being explored but not validated)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200" dirty="0"/>
              <a:t>Percentage of bone marrow involvement? (limited value due to patchy disease and presence of extramedullary involvement)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200" dirty="0"/>
              <a:t>PET/CT with assessment of total disease volume, including bony disease and EMD? (useful but not standardized across centers)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3B0C815-C68C-FEB6-AC08-F20EE225A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Need for Better Biomarkers to Assess Disease Burden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789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1036181"/>
          </a:xfrm>
        </p:spPr>
        <p:txBody>
          <a:bodyPr/>
          <a:lstStyle/>
          <a:p>
            <a:pPr algn="l"/>
            <a:r>
              <a:rPr lang="en-US" sz="1800" b="1" dirty="0"/>
              <a:t>Additional CME-Certified Text Modules </a:t>
            </a:r>
            <a:r>
              <a:rPr lang="en-US" sz="1800" dirty="0"/>
              <a:t>on CAR-T bridging therapy in MM ​</a:t>
            </a:r>
          </a:p>
          <a:p>
            <a:pPr algn="l"/>
            <a:r>
              <a:rPr lang="en-US" sz="1800" b="1" dirty="0"/>
              <a:t>Clinical Thought Expert Commentary </a:t>
            </a:r>
            <a:r>
              <a:rPr lang="en-US" sz="1800" dirty="0"/>
              <a:t>with updates from ASH 2025 on CAR-T bridging therapy in MM coming soon!​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1466155"/>
            <a:ext cx="11740260" cy="492944"/>
          </a:xfrm>
        </p:spPr>
        <p:txBody>
          <a:bodyPr/>
          <a:lstStyle/>
          <a:p>
            <a:r>
              <a:rPr lang="en-US" altLang="en-US" dirty="0"/>
              <a:t>Go Online for More Coverage of MM!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592477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5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6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2ba9b7-1b62-496f-a002-7f444f420083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C172468934AA4890A3C767CED33A0E" ma:contentTypeVersion="11" ma:contentTypeDescription="Create a new document." ma:contentTypeScope="" ma:versionID="b37a804127cd0a6c0999d70bbda0fee1">
  <xsd:schema xmlns:xsd="http://www.w3.org/2001/XMLSchema" xmlns:xs="http://www.w3.org/2001/XMLSchema" xmlns:p="http://schemas.microsoft.com/office/2006/metadata/properties" xmlns:ns2="432ba9b7-1b62-496f-a002-7f444f420083" xmlns:ns3="22fd6914-46d4-4c7e-bbad-46e82841b69d" targetNamespace="http://schemas.microsoft.com/office/2006/metadata/properties" ma:root="true" ma:fieldsID="cbf7d848130cc7ebc410391c4215cb50" ns2:_="" ns3:_="">
    <xsd:import namespace="432ba9b7-1b62-496f-a002-7f444f420083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ba9b7-1b62-496f-a002-7f444f4200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222470-E641-4F4C-A9AF-925AF52DB10C}">
  <ds:schemaRefs>
    <ds:schemaRef ds:uri="http://www.w3.org/XML/1998/namespace"/>
    <ds:schemaRef ds:uri="http://purl.org/dc/terms/"/>
    <ds:schemaRef ds:uri="22fd6914-46d4-4c7e-bbad-46e82841b69d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32ba9b7-1b62-496f-a002-7f444f42008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57C1040-E28C-40C7-8081-3C16EEBA9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ba9b7-1b62-496f-a002-7f444f420083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8E60BB-FA05-4DDE-AC37-3E5DDB285C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4753</TotalTime>
  <Words>2026</Words>
  <Application>Microsoft Office PowerPoint</Application>
  <PresentationFormat>Widescreen</PresentationFormat>
  <Paragraphs>269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Aptos</vt:lpstr>
      <vt:lpstr>Arial</vt:lpstr>
      <vt:lpstr>Calibri</vt:lpstr>
      <vt:lpstr>Newsreader ExtraBold</vt:lpstr>
      <vt:lpstr>Newsreader SemiBold</vt:lpstr>
      <vt:lpstr>Poppins</vt:lpstr>
      <vt:lpstr>Poppins Light</vt:lpstr>
      <vt:lpstr>Times</vt:lpstr>
      <vt:lpstr>Wingdings</vt:lpstr>
      <vt:lpstr>2022_CCO_Template</vt:lpstr>
      <vt:lpstr>3_Office</vt:lpstr>
      <vt:lpstr>4_Office</vt:lpstr>
      <vt:lpstr>2_Office</vt:lpstr>
      <vt:lpstr>5_Office</vt:lpstr>
      <vt:lpstr>6_Office</vt:lpstr>
      <vt:lpstr>Identifying Patients Likely to Benefit From Bridging Therapy Before CAR T-Cell Infusion  in R/R MM </vt:lpstr>
      <vt:lpstr>Faculty and Disclosures</vt:lpstr>
      <vt:lpstr>Learning Objectives</vt:lpstr>
      <vt:lpstr>About These Slides</vt:lpstr>
      <vt:lpstr>Does Bridging Therapy Improve Patient Outcomes?</vt:lpstr>
      <vt:lpstr>CARTITUDE-1 Long-term Remission: PFS for Cilta-cel in Patients With R/R MM</vt:lpstr>
      <vt:lpstr>CARTITUDE-1: Higher Effector-to-Target Ratios Are Associated With Durable Outcomes</vt:lpstr>
      <vt:lpstr>Association Between Tumor Burden and CAR T-Cell Therapy Toxicity </vt:lpstr>
      <vt:lpstr>Case Study: Bridging Therapy in a Patient With High–Disease Burden</vt:lpstr>
      <vt:lpstr>Case Study: When Minimal Disease Still Requires Bridging</vt:lpstr>
      <vt:lpstr>Clinical Pearls for Choosing Bridging Therapy </vt:lpstr>
      <vt:lpstr>Other Factors Influencing the Use of Bridging Therapy </vt:lpstr>
      <vt:lpstr>Current Challenges With Bridging Therapy Before CAR T-Cell Administration</vt:lpstr>
      <vt:lpstr>The Need for Better Biomarkers to Assess Disease Burden</vt:lpstr>
      <vt:lpstr>Go Online for More Coverage of MM!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Patients Likely to Benefit From Bridging Therapy Before CAR T-Cell Infusion  in R/R MM</dc:title>
  <dc:creator>SoM Dean  Office</dc:creator>
  <cp:lastModifiedBy>Valerie Wenzel</cp:lastModifiedBy>
  <cp:revision>12</cp:revision>
  <dcterms:created xsi:type="dcterms:W3CDTF">2015-04-29T17:53:16Z</dcterms:created>
  <dcterms:modified xsi:type="dcterms:W3CDTF">2025-12-26T19:49:30Z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0x010100D7C172468934AA4890A3C767CED33A0E</vt:lpwstr>
  </property>
  <property fmtid="{D5CDD505-2E9C-101B-9397-08002B2CF9AE}" pid="3" name="MediaServiceImageTags">
    <vt:lpwstr/>
  </property>
</Properties>
</file>