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1" r:id="rId6"/>
  </p:sldMasterIdLst>
  <p:notesMasterIdLst>
    <p:notesMasterId r:id="rId17"/>
  </p:notesMasterIdLst>
  <p:handoutMasterIdLst>
    <p:handoutMasterId r:id="rId18"/>
  </p:handoutMasterIdLst>
  <p:sldIdLst>
    <p:sldId id="321" r:id="rId7"/>
    <p:sldId id="556" r:id="rId8"/>
    <p:sldId id="559" r:id="rId9"/>
    <p:sldId id="560" r:id="rId10"/>
    <p:sldId id="565" r:id="rId11"/>
    <p:sldId id="563" r:id="rId12"/>
    <p:sldId id="561" r:id="rId13"/>
    <p:sldId id="566" r:id="rId14"/>
    <p:sldId id="564"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CLINICALOPTIONS\mbecker" initials="C" lastIdx="1" clrIdx="13">
    <p:extLst>
      <p:ext uri="{19B8F6BF-5375-455C-9EA6-DF929625EA0E}">
        <p15:presenceInfo xmlns:p15="http://schemas.microsoft.com/office/powerpoint/2012/main" userId="CLINICALOPTIONS\mbeck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704EE1-EA62-4449-BEB1-87648AB5638C}" v="27" dt="2021-12-16T19:58:18.32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608" autoAdjust="0"/>
  </p:normalViewPr>
  <p:slideViewPr>
    <p:cSldViewPr snapToGrid="0" showGuides="1">
      <p:cViewPr varScale="1">
        <p:scale>
          <a:sx n="103" d="100"/>
          <a:sy n="103" d="100"/>
        </p:scale>
        <p:origin x="114" y="102"/>
      </p:cViewPr>
      <p:guideLst>
        <p:guide orient="horz" pos="4128"/>
        <p:guide orient="horz" pos="1008"/>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866408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ITD, internal tandem duplications; R/R, relapsed/refractory; TKI, tyrosine kinase inhibitor.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087584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response; CRh, complete response with partial hematologic recovery; CRi, complete response with incomplete hematologic recovery; CRp, complete response with incomplete platelet recovery; DLT, dose-limiting toxicity; DoR, duration of response; ECOG, Eastern Cooperative oncology Group; Gilt, gilteritinib; mCRc, modified composite complete response; MLFS, morphologic leukemia-free state; mut, mutation; OS, overall survival; PS, performance status; R/R, relapsed/refractory; Ven, venetoclax; WBC, white blood cell; wt, wild type.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501919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1" dirty="0"/>
              <a:t>allo, allogeneic; AML, acute myeloid leukemia; Gilt, gilteritinib; ITD, internal tandem duplications; NCCN, National Comprehensive Cancer Network; RP2D, recommended phase II dose; R/R, relapsed/refractory; TKD, tyrosine kinase domain; Ven, venetoclax;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788445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AML, acute myeloid leukemia; Gilt, gilteritinib; mCRc, modified composite complete response; mut, mutation; RP2D, recommended phase II dose; R/R, relapsed/refractory; TLS, tumor lysis syndrome; Ven, venetoclax.</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885123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response; CRi, complete response with incomplete hematologic recovery; CRp, complete response with incomplete platelet recovery; mCRc, modified composite complete response; MLFS, morphologic leukemia-free state; mut, mutation; R/R, relapsed/refractory; TKI, tyrosine kinase inhibitor.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95849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mCRc, modified composite complete response; CRc, composite complete response; HSCT, </a:t>
            </a:r>
            <a:r>
              <a:rPr lang="en-US" b="0" i="1" dirty="0">
                <a:solidFill>
                  <a:srgbClr val="202124"/>
                </a:solidFill>
                <a:effectLst/>
                <a:latin typeface="Roboto" panose="02000000000000000000" pitchFamily="2" charset="0"/>
              </a:rPr>
              <a:t>hematopoietic stem cell transplant; </a:t>
            </a:r>
            <a:r>
              <a:rPr lang="en-US" i="1" dirty="0"/>
              <a:t>ITD, internal tandem duplications; MLFS, morphologic leukemia-free state; mut, mutation; NE, not estimable; NR, not reached; OS, overall survival; R/R, relapsed/refractory; TKI, tyrosine kinase inhibitor; Ven, venetoclax; HSCT, hematopoietic stem cell transplantation.</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057280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ITD, internal tandem duplications; mCRc, modified composite complete response; OS, overall survival; R/R, relapsed/refractory;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755825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Phase Ib Study of Gilteritinib Combined With </a:t>
            </a:r>
            <a:br>
              <a:rPr lang="en-US" altLang="en-US" sz="4000" dirty="0"/>
            </a:br>
            <a:r>
              <a:rPr lang="en-US" altLang="en-US" sz="4000" dirty="0"/>
              <a:t>Venetoclax for R/R Acute Myeloid Leukemia</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a:t>
            </a:r>
            <a:r>
              <a:rPr lang="en-US" i="1" dirty="0"/>
              <a:t>FLT3</a:t>
            </a:r>
            <a:r>
              <a:rPr lang="en-US" dirty="0"/>
              <a:t>-Mutated R/R AML: Background</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a:xfrm>
            <a:off x="604675" y="1513047"/>
            <a:ext cx="10877529" cy="4650686"/>
          </a:xfrm>
        </p:spPr>
        <p:txBody>
          <a:bodyPr/>
          <a:lstStyle/>
          <a:p>
            <a:r>
              <a:rPr lang="en-US" altLang="en-US" dirty="0"/>
              <a:t>Gilteritinib is a FLT3 TKI approved by the FDA for the treatment of patients with R/R AML harboring a </a:t>
            </a:r>
            <a:r>
              <a:rPr lang="en-US" altLang="en-US" i="1" dirty="0"/>
              <a:t>FLT3</a:t>
            </a:r>
            <a:r>
              <a:rPr lang="en-US" altLang="en-US" dirty="0"/>
              <a:t> mutation</a:t>
            </a:r>
            <a:r>
              <a:rPr lang="en-US" altLang="en-US" baseline="30000" dirty="0"/>
              <a:t>1</a:t>
            </a:r>
            <a:endParaRPr lang="en-US" altLang="en-US" dirty="0"/>
          </a:p>
          <a:p>
            <a:r>
              <a:rPr lang="en-US" altLang="en-US" dirty="0"/>
              <a:t>Long-term efficacy of gilteritinib is limited by the development of resistance</a:t>
            </a:r>
            <a:r>
              <a:rPr lang="en-US" altLang="en-US" baseline="30000" dirty="0"/>
              <a:t>2</a:t>
            </a:r>
          </a:p>
          <a:p>
            <a:pPr lvl="1"/>
            <a:r>
              <a:rPr lang="en-US" altLang="en-US" dirty="0"/>
              <a:t>Combination therapy may enhance response or delay the development of resistance</a:t>
            </a:r>
          </a:p>
          <a:p>
            <a:r>
              <a:rPr lang="en-US" altLang="en-US" dirty="0"/>
              <a:t>Combination of gilteritinib and venetoclax demonstrated synergistic antileukemic activity in a preclinical study</a:t>
            </a:r>
            <a:r>
              <a:rPr lang="en-US" altLang="en-US" baseline="30000" dirty="0"/>
              <a:t>3</a:t>
            </a:r>
          </a:p>
          <a:p>
            <a:r>
              <a:rPr lang="en-US" altLang="en-US" dirty="0"/>
              <a:t>Current analysis reports final response and survival data from phase Ib study of gilteritinib plus venetoclax in R/R </a:t>
            </a:r>
            <a:r>
              <a:rPr lang="en-US" altLang="en-US" i="1" dirty="0"/>
              <a:t>FLT3</a:t>
            </a:r>
            <a:r>
              <a:rPr lang="en-US" altLang="en-US" dirty="0"/>
              <a:t>-mutated AML</a:t>
            </a:r>
            <a:r>
              <a:rPr lang="en-US" altLang="en-US" baseline="30000" dirty="0"/>
              <a:t>4</a:t>
            </a:r>
          </a:p>
          <a:p>
            <a:endParaRPr lang="en-US" dirty="0"/>
          </a:p>
        </p:txBody>
      </p:sp>
      <p:sp>
        <p:nvSpPr>
          <p:cNvPr id="11" name="Text Box 11">
            <a:extLst>
              <a:ext uri="{FF2B5EF4-FFF2-40B4-BE49-F238E27FC236}">
                <a16:creationId xmlns:a16="http://schemas.microsoft.com/office/drawing/2014/main" id="{7A4F210D-C982-8C40-8DA4-E7256F8353D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Gilteritinib PI. 2. Scholl. Cells. 2020;9:2493. 3. Ma. Clin Cancer Res. 2019;25:6815. 4. Daver. ASH 2021. Abstr 691.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R/R AML: Study Design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F5F247B7-042B-479F-BF18-7BA9BD6D6FB9}"/>
              </a:ext>
            </a:extLst>
          </p:cNvPr>
          <p:cNvSpPr>
            <a:spLocks noGrp="1"/>
          </p:cNvSpPr>
          <p:nvPr>
            <p:ph idx="1"/>
          </p:nvPr>
        </p:nvSpPr>
        <p:spPr>
          <a:xfrm>
            <a:off x="604675" y="1513047"/>
            <a:ext cx="10877529" cy="4650686"/>
          </a:xfrm>
        </p:spPr>
        <p:txBody>
          <a:bodyPr/>
          <a:lstStyle/>
          <a:p>
            <a:r>
              <a:rPr lang="en-US" sz="2400" dirty="0"/>
              <a:t>Multicenter, open-label, single-arm phase Ib trial</a:t>
            </a:r>
          </a:p>
          <a:p>
            <a:endParaRPr lang="en-US" sz="2400" dirty="0"/>
          </a:p>
          <a:p>
            <a:endParaRPr lang="en-US" sz="2400" dirty="0"/>
          </a:p>
          <a:p>
            <a:endParaRPr lang="en-US" sz="2400" dirty="0"/>
          </a:p>
          <a:p>
            <a:pPr marL="0" indent="0">
              <a:buNone/>
            </a:pPr>
            <a:endParaRPr lang="en-US" sz="2400" dirty="0"/>
          </a:p>
          <a:p>
            <a:r>
              <a:rPr lang="en-US" sz="2400" dirty="0"/>
              <a:t>Primary endpoint: mCRc (CR + CRp + CRi + MLFS)</a:t>
            </a:r>
          </a:p>
          <a:p>
            <a:r>
              <a:rPr lang="en-US" sz="2400" dirty="0"/>
              <a:t>Secondary endpoints: CR + CRh, DoR of mCRc</a:t>
            </a:r>
          </a:p>
          <a:p>
            <a:r>
              <a:rPr lang="en-US" sz="2400" dirty="0"/>
              <a:t>Exploratory endpoints: OS in </a:t>
            </a:r>
            <a:r>
              <a:rPr lang="en-US" sz="2400" i="1" dirty="0"/>
              <a:t>FLT3</a:t>
            </a:r>
            <a:r>
              <a:rPr lang="en-US" sz="2400" baseline="30000" dirty="0"/>
              <a:t>mut</a:t>
            </a:r>
            <a:r>
              <a:rPr lang="en-US" sz="2400" dirty="0"/>
              <a:t> subgroups, allelic burden of </a:t>
            </a:r>
            <a:r>
              <a:rPr lang="en-US" sz="2400" i="1" dirty="0"/>
              <a:t>FLT3</a:t>
            </a:r>
            <a:r>
              <a:rPr lang="en-US" sz="2400" dirty="0"/>
              <a:t> mutations</a:t>
            </a:r>
          </a:p>
        </p:txBody>
      </p:sp>
      <p:sp>
        <p:nvSpPr>
          <p:cNvPr id="11" name="Text Box 11">
            <a:extLst>
              <a:ext uri="{FF2B5EF4-FFF2-40B4-BE49-F238E27FC236}">
                <a16:creationId xmlns:a16="http://schemas.microsoft.com/office/drawing/2014/main" id="{9FAC5D34-0BFE-A04B-8949-13F25B2D9C62}"/>
              </a:ext>
            </a:extLst>
          </p:cNvPr>
          <p:cNvSpPr txBox="1">
            <a:spLocks noChangeArrowheads="1"/>
          </p:cNvSpPr>
          <p:nvPr/>
        </p:nvSpPr>
        <p:spPr bwMode="auto">
          <a:xfrm>
            <a:off x="414339" y="63743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Daver. ASH 2021. Abstr 691.</a:t>
            </a:r>
          </a:p>
        </p:txBody>
      </p:sp>
      <p:sp>
        <p:nvSpPr>
          <p:cNvPr id="12" name="Rectangle 24">
            <a:extLst>
              <a:ext uri="{FF2B5EF4-FFF2-40B4-BE49-F238E27FC236}">
                <a16:creationId xmlns:a16="http://schemas.microsoft.com/office/drawing/2014/main" id="{3CD25331-3343-054C-B4C9-181658042F06}"/>
              </a:ext>
            </a:extLst>
          </p:cNvPr>
          <p:cNvSpPr>
            <a:spLocks noChangeArrowheads="1"/>
          </p:cNvSpPr>
          <p:nvPr/>
        </p:nvSpPr>
        <p:spPr bwMode="auto">
          <a:xfrm>
            <a:off x="3671103" y="2847928"/>
            <a:ext cx="1639111" cy="786776"/>
          </a:xfrm>
          <a:prstGeom prst="rect">
            <a:avLst/>
          </a:prstGeom>
          <a:solidFill>
            <a:srgbClr val="015873"/>
          </a:solidFill>
          <a:ln w="9525">
            <a:noFill/>
            <a:miter lim="800000"/>
            <a:headEnd/>
            <a:tailEnd/>
          </a:ln>
        </p:spPr>
        <p:txBody>
          <a:bodyPr wrap="none" anchor="ctr" anchorCtr="1"/>
          <a:lstStyle/>
          <a:p>
            <a:pPr algn="ctr">
              <a:defRPr/>
            </a:pPr>
            <a:r>
              <a:rPr lang="en-US" altLang="en-US" sz="1600" dirty="0">
                <a:latin typeface="Calibri" panose="020F0502020204030204" pitchFamily="34" charset="0"/>
                <a:cs typeface="Arial" charset="0"/>
              </a:rPr>
              <a:t>Gilt</a:t>
            </a:r>
            <a:r>
              <a:rPr lang="en-US" altLang="en-US" sz="1600" b="0" dirty="0">
                <a:latin typeface="Calibri" panose="020F0502020204030204" pitchFamily="34" charset="0"/>
                <a:cs typeface="Arial" charset="0"/>
              </a:rPr>
              <a:t> 80 mg</a:t>
            </a:r>
          </a:p>
          <a:p>
            <a:pPr algn="ctr">
              <a:defRPr/>
            </a:pPr>
            <a:r>
              <a:rPr lang="en-US" altLang="en-US" sz="1600" b="0" dirty="0">
                <a:latin typeface="Calibri" panose="020F0502020204030204" pitchFamily="34" charset="0"/>
                <a:cs typeface="Arial" charset="0"/>
              </a:rPr>
              <a:t>+ </a:t>
            </a:r>
            <a:r>
              <a:rPr lang="en-US" altLang="en-US" sz="1600" dirty="0">
                <a:latin typeface="Calibri" panose="020F0502020204030204" pitchFamily="34" charset="0"/>
                <a:cs typeface="Arial" charset="0"/>
              </a:rPr>
              <a:t>Ven</a:t>
            </a:r>
            <a:r>
              <a:rPr lang="en-US" altLang="en-US" sz="1600" b="0" dirty="0">
                <a:latin typeface="Calibri" panose="020F0502020204030204" pitchFamily="34" charset="0"/>
                <a:cs typeface="Arial" charset="0"/>
              </a:rPr>
              <a:t> 400 mg</a:t>
            </a:r>
          </a:p>
          <a:p>
            <a:pPr algn="ctr">
              <a:defRPr/>
            </a:pPr>
            <a:r>
              <a:rPr lang="en-US" sz="1600" b="0" dirty="0">
                <a:latin typeface="Calibri" panose="020F0502020204030204" pitchFamily="34" charset="0"/>
                <a:cs typeface="Arial" charset="0"/>
              </a:rPr>
              <a:t>(n = 7)</a:t>
            </a:r>
          </a:p>
        </p:txBody>
      </p:sp>
      <p:sp>
        <p:nvSpPr>
          <p:cNvPr id="13" name="TextBox 12">
            <a:extLst>
              <a:ext uri="{FF2B5EF4-FFF2-40B4-BE49-F238E27FC236}">
                <a16:creationId xmlns:a16="http://schemas.microsoft.com/office/drawing/2014/main" id="{B77A215E-334A-7E49-ABAA-264EFE210C4C}"/>
              </a:ext>
            </a:extLst>
          </p:cNvPr>
          <p:cNvSpPr txBox="1"/>
          <p:nvPr/>
        </p:nvSpPr>
        <p:spPr bwMode="auto">
          <a:xfrm>
            <a:off x="4306294" y="2250894"/>
            <a:ext cx="20726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Dose-Escalation Phase</a:t>
            </a:r>
          </a:p>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(FLT3</a:t>
            </a:r>
            <a:r>
              <a:rPr lang="en-US" sz="1600" baseline="30000" dirty="0">
                <a:solidFill>
                  <a:schemeClr val="bg1"/>
                </a:solidFill>
                <a:latin typeface="Calibri" panose="020F0502020204030204" pitchFamily="34" charset="0"/>
              </a:rPr>
              <a:t>wt</a:t>
            </a:r>
            <a:r>
              <a:rPr lang="en-US" sz="1600" dirty="0">
                <a:solidFill>
                  <a:schemeClr val="bg1"/>
                </a:solidFill>
                <a:latin typeface="Calibri" panose="020F0502020204030204" pitchFamily="34" charset="0"/>
              </a:rPr>
              <a:t> and </a:t>
            </a:r>
            <a:r>
              <a:rPr lang="en-US" sz="1600" i="1" dirty="0">
                <a:solidFill>
                  <a:schemeClr val="bg1"/>
                </a:solidFill>
                <a:latin typeface="Calibri" panose="020F0502020204030204" pitchFamily="34" charset="0"/>
              </a:rPr>
              <a:t>FLT3</a:t>
            </a:r>
            <a:r>
              <a:rPr lang="en-US" sz="1600" baseline="30000" dirty="0">
                <a:solidFill>
                  <a:schemeClr val="bg1"/>
                </a:solidFill>
                <a:latin typeface="Calibri" panose="020F0502020204030204" pitchFamily="34" charset="0"/>
              </a:rPr>
              <a:t>mut</a:t>
            </a:r>
            <a:r>
              <a:rPr lang="en-US" sz="1600" dirty="0">
                <a:solidFill>
                  <a:schemeClr val="bg1"/>
                </a:solidFill>
                <a:latin typeface="Calibri" panose="020F0502020204030204" pitchFamily="34" charset="0"/>
              </a:rPr>
              <a:t>)</a:t>
            </a:r>
          </a:p>
        </p:txBody>
      </p:sp>
      <p:sp>
        <p:nvSpPr>
          <p:cNvPr id="14" name="Line 33">
            <a:extLst>
              <a:ext uri="{FF2B5EF4-FFF2-40B4-BE49-F238E27FC236}">
                <a16:creationId xmlns:a16="http://schemas.microsoft.com/office/drawing/2014/main" id="{D6522386-9352-9241-83F3-55B2811FD66A}"/>
              </a:ext>
            </a:extLst>
          </p:cNvPr>
          <p:cNvSpPr>
            <a:spLocks noChangeShapeType="1"/>
          </p:cNvSpPr>
          <p:nvPr/>
        </p:nvSpPr>
        <p:spPr bwMode="auto">
          <a:xfrm>
            <a:off x="7263804" y="3209122"/>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2067B708-C402-A14A-8FCB-D35B13E85CC9}"/>
              </a:ext>
            </a:extLst>
          </p:cNvPr>
          <p:cNvSpPr txBox="1"/>
          <p:nvPr/>
        </p:nvSpPr>
        <p:spPr bwMode="auto">
          <a:xfrm>
            <a:off x="7338565" y="2250894"/>
            <a:ext cx="24758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Dose-Expansion Phase</a:t>
            </a:r>
          </a:p>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a:t>
            </a:r>
            <a:r>
              <a:rPr lang="en-US" sz="1600" i="1" dirty="0">
                <a:solidFill>
                  <a:schemeClr val="bg1"/>
                </a:solidFill>
                <a:latin typeface="Calibri" panose="020F0502020204030204" pitchFamily="34" charset="0"/>
              </a:rPr>
              <a:t>FLT3</a:t>
            </a:r>
            <a:r>
              <a:rPr lang="en-US" sz="1600" baseline="30000" dirty="0">
                <a:solidFill>
                  <a:schemeClr val="bg1"/>
                </a:solidFill>
                <a:latin typeface="Calibri" panose="020F0502020204030204" pitchFamily="34" charset="0"/>
              </a:rPr>
              <a:t>mut</a:t>
            </a:r>
            <a:r>
              <a:rPr lang="en-US" sz="1600" dirty="0">
                <a:solidFill>
                  <a:schemeClr val="bg1"/>
                </a:solidFill>
                <a:latin typeface="Calibri" panose="020F0502020204030204" pitchFamily="34" charset="0"/>
              </a:rPr>
              <a:t> Only)</a:t>
            </a:r>
          </a:p>
        </p:txBody>
      </p:sp>
      <p:sp>
        <p:nvSpPr>
          <p:cNvPr id="17" name="Line 33">
            <a:extLst>
              <a:ext uri="{FF2B5EF4-FFF2-40B4-BE49-F238E27FC236}">
                <a16:creationId xmlns:a16="http://schemas.microsoft.com/office/drawing/2014/main" id="{EE131F9B-F784-3C47-9A98-B16AF5FD772D}"/>
              </a:ext>
            </a:extLst>
          </p:cNvPr>
          <p:cNvSpPr>
            <a:spLocks noChangeShapeType="1"/>
          </p:cNvSpPr>
          <p:nvPr/>
        </p:nvSpPr>
        <p:spPr bwMode="auto">
          <a:xfrm>
            <a:off x="9639733" y="3241316"/>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9" name="TextBox 18">
            <a:extLst>
              <a:ext uri="{FF2B5EF4-FFF2-40B4-BE49-F238E27FC236}">
                <a16:creationId xmlns:a16="http://schemas.microsoft.com/office/drawing/2014/main" id="{4D7760F1-EF86-FD44-8357-30A9AABEBC77}"/>
              </a:ext>
            </a:extLst>
          </p:cNvPr>
          <p:cNvSpPr txBox="1"/>
          <p:nvPr/>
        </p:nvSpPr>
        <p:spPr bwMode="auto">
          <a:xfrm>
            <a:off x="9980743" y="2575699"/>
            <a:ext cx="181189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i="1" dirty="0">
                <a:solidFill>
                  <a:schemeClr val="bg1"/>
                </a:solidFill>
                <a:latin typeface="Calibri" panose="020F0502020204030204" pitchFamily="34" charset="0"/>
              </a:rPr>
              <a:t>Patients followed monthly post treatment for max. 1 yr after last treatment dose</a:t>
            </a:r>
          </a:p>
        </p:txBody>
      </p:sp>
      <p:sp>
        <p:nvSpPr>
          <p:cNvPr id="20" name="Rectangle 19">
            <a:extLst>
              <a:ext uri="{FF2B5EF4-FFF2-40B4-BE49-F238E27FC236}">
                <a16:creationId xmlns:a16="http://schemas.microsoft.com/office/drawing/2014/main" id="{56701A51-85DF-DA41-A6BE-96603629CA8F}"/>
              </a:ext>
            </a:extLst>
          </p:cNvPr>
          <p:cNvSpPr/>
          <p:nvPr/>
        </p:nvSpPr>
        <p:spPr>
          <a:xfrm>
            <a:off x="709796" y="2193459"/>
            <a:ext cx="2527886" cy="2031325"/>
          </a:xfrm>
          <a:prstGeom prst="rect">
            <a:avLst/>
          </a:prstGeom>
        </p:spPr>
        <p:txBody>
          <a:bodyPr wrap="square">
            <a:spAutoFit/>
          </a:bodyPr>
          <a:lstStyle/>
          <a:p>
            <a:pPr algn="ctr"/>
            <a:r>
              <a:rPr lang="en-US" b="0" dirty="0">
                <a:solidFill>
                  <a:schemeClr val="bg1"/>
                </a:solidFill>
                <a:latin typeface="Calibri" panose="020F0502020204030204" pitchFamily="34" charset="0"/>
                <a:cs typeface="Arial" charset="0"/>
              </a:rPr>
              <a:t>Patients with R/R AML with </a:t>
            </a:r>
            <a:r>
              <a:rPr lang="en-US" b="0" i="1" dirty="0">
                <a:solidFill>
                  <a:schemeClr val="bg1"/>
                </a:solidFill>
                <a:latin typeface="Calibri" panose="020F0502020204030204" pitchFamily="34" charset="0"/>
                <a:cs typeface="Arial" charset="0"/>
              </a:rPr>
              <a:t>FLT3</a:t>
            </a:r>
            <a:r>
              <a:rPr lang="en-US" b="0" baseline="30000" dirty="0">
                <a:solidFill>
                  <a:schemeClr val="bg1"/>
                </a:solidFill>
                <a:latin typeface="Calibri" panose="020F0502020204030204" pitchFamily="34" charset="0"/>
                <a:cs typeface="Arial" charset="0"/>
              </a:rPr>
              <a:t>wt</a:t>
            </a:r>
            <a:r>
              <a:rPr lang="en-US" b="0" dirty="0">
                <a:solidFill>
                  <a:schemeClr val="bg1"/>
                </a:solidFill>
                <a:latin typeface="Calibri" panose="020F0502020204030204" pitchFamily="34" charset="0"/>
                <a:cs typeface="Arial" charset="0"/>
              </a:rPr>
              <a:t> or </a:t>
            </a:r>
            <a:r>
              <a:rPr lang="en-US" b="0" i="1" dirty="0">
                <a:solidFill>
                  <a:schemeClr val="bg1"/>
                </a:solidFill>
                <a:latin typeface="Calibri" panose="020F0502020204030204" pitchFamily="34" charset="0"/>
                <a:cs typeface="Arial" charset="0"/>
              </a:rPr>
              <a:t>FLT3</a:t>
            </a:r>
            <a:r>
              <a:rPr lang="en-US" b="0" baseline="30000" dirty="0">
                <a:solidFill>
                  <a:schemeClr val="bg1"/>
                </a:solidFill>
                <a:latin typeface="Calibri" panose="020F0502020204030204" pitchFamily="34" charset="0"/>
                <a:cs typeface="Arial" charset="0"/>
              </a:rPr>
              <a:t>mut</a:t>
            </a:r>
            <a:r>
              <a:rPr lang="en-US" b="0" dirty="0">
                <a:solidFill>
                  <a:schemeClr val="bg1"/>
                </a:solidFill>
                <a:latin typeface="Calibri" panose="020F0502020204030204" pitchFamily="34" charset="0"/>
                <a:cs typeface="Arial" charset="0"/>
              </a:rPr>
              <a:t>, </a:t>
            </a:r>
            <a:br>
              <a:rPr lang="en-US" b="0" dirty="0">
                <a:solidFill>
                  <a:schemeClr val="bg1"/>
                </a:solidFill>
                <a:latin typeface="Calibri" panose="020F0502020204030204" pitchFamily="34" charset="0"/>
                <a:cs typeface="Arial" charset="0"/>
              </a:rPr>
            </a:br>
            <a:r>
              <a:rPr lang="en-US" b="0" dirty="0">
                <a:solidFill>
                  <a:schemeClr val="bg1"/>
                </a:solidFill>
                <a:latin typeface="Calibri" panose="020F0502020204030204" pitchFamily="34" charset="0"/>
                <a:cs typeface="Arial" charset="0"/>
              </a:rPr>
              <a:t>≥1 prior line of therapy, WBC count ≤25 x 10</a:t>
            </a:r>
            <a:r>
              <a:rPr lang="en-US" b="0" baseline="30000" dirty="0">
                <a:solidFill>
                  <a:schemeClr val="bg1"/>
                </a:solidFill>
                <a:latin typeface="Calibri" panose="020F0502020204030204" pitchFamily="34" charset="0"/>
                <a:cs typeface="Arial" charset="0"/>
              </a:rPr>
              <a:t>9</a:t>
            </a:r>
            <a:r>
              <a:rPr lang="en-US" b="0" dirty="0">
                <a:solidFill>
                  <a:schemeClr val="bg1"/>
                </a:solidFill>
                <a:latin typeface="Calibri" panose="020F0502020204030204" pitchFamily="34" charset="0"/>
                <a:cs typeface="Arial" charset="0"/>
              </a:rPr>
              <a:t>/L at study drug initiation, and ECOG PS 0-2</a:t>
            </a:r>
          </a:p>
          <a:p>
            <a:pPr algn="ctr"/>
            <a:r>
              <a:rPr lang="en-US" b="0" dirty="0">
                <a:solidFill>
                  <a:schemeClr val="bg1"/>
                </a:solidFill>
                <a:latin typeface="Calibri" panose="020F0502020204030204" pitchFamily="34" charset="0"/>
                <a:cs typeface="Arial" charset="0"/>
              </a:rPr>
              <a:t>(N = 54) </a:t>
            </a:r>
            <a:endParaRPr lang="en-US" b="0" dirty="0">
              <a:solidFill>
                <a:schemeClr val="bg1"/>
              </a:solidFill>
            </a:endParaRPr>
          </a:p>
        </p:txBody>
      </p:sp>
      <p:sp>
        <p:nvSpPr>
          <p:cNvPr id="21" name="Rectangle 24">
            <a:extLst>
              <a:ext uri="{FF2B5EF4-FFF2-40B4-BE49-F238E27FC236}">
                <a16:creationId xmlns:a16="http://schemas.microsoft.com/office/drawing/2014/main" id="{16A058D9-DBDA-4943-A793-7046557D0C1A}"/>
              </a:ext>
            </a:extLst>
          </p:cNvPr>
          <p:cNvSpPr>
            <a:spLocks noChangeArrowheads="1"/>
          </p:cNvSpPr>
          <p:nvPr/>
        </p:nvSpPr>
        <p:spPr bwMode="auto">
          <a:xfrm>
            <a:off x="5483240" y="2851427"/>
            <a:ext cx="1639111" cy="786776"/>
          </a:xfrm>
          <a:prstGeom prst="rect">
            <a:avLst/>
          </a:prstGeom>
          <a:solidFill>
            <a:srgbClr val="015873"/>
          </a:solidFill>
          <a:ln w="9525">
            <a:noFill/>
            <a:miter lim="800000"/>
            <a:headEnd/>
            <a:tailEnd/>
          </a:ln>
        </p:spPr>
        <p:txBody>
          <a:bodyPr wrap="none" anchor="ctr" anchorCtr="1"/>
          <a:lstStyle/>
          <a:p>
            <a:pPr algn="ctr">
              <a:defRPr/>
            </a:pPr>
            <a:r>
              <a:rPr lang="en-US" altLang="en-US" sz="1600" dirty="0">
                <a:latin typeface="Calibri" panose="020F0502020204030204" pitchFamily="34" charset="0"/>
                <a:cs typeface="Arial" charset="0"/>
              </a:rPr>
              <a:t>Gilt</a:t>
            </a:r>
            <a:r>
              <a:rPr lang="en-US" altLang="en-US" sz="1600" b="0" dirty="0">
                <a:latin typeface="Calibri" panose="020F0502020204030204" pitchFamily="34" charset="0"/>
                <a:cs typeface="Arial" charset="0"/>
              </a:rPr>
              <a:t> 120 mg</a:t>
            </a:r>
          </a:p>
          <a:p>
            <a:pPr algn="ctr">
              <a:defRPr/>
            </a:pPr>
            <a:r>
              <a:rPr lang="en-US" altLang="en-US" sz="1600" b="0" dirty="0">
                <a:latin typeface="Calibri" panose="020F0502020204030204" pitchFamily="34" charset="0"/>
                <a:cs typeface="Arial" charset="0"/>
              </a:rPr>
              <a:t>+ </a:t>
            </a:r>
            <a:r>
              <a:rPr lang="en-US" altLang="en-US" sz="1600" dirty="0">
                <a:latin typeface="Calibri" panose="020F0502020204030204" pitchFamily="34" charset="0"/>
                <a:cs typeface="Arial" charset="0"/>
              </a:rPr>
              <a:t>Ven</a:t>
            </a:r>
            <a:r>
              <a:rPr lang="en-US" altLang="en-US" sz="1600" b="0" dirty="0">
                <a:latin typeface="Calibri" panose="020F0502020204030204" pitchFamily="34" charset="0"/>
                <a:cs typeface="Arial" charset="0"/>
              </a:rPr>
              <a:t> 400 mg</a:t>
            </a:r>
          </a:p>
          <a:p>
            <a:pPr algn="ctr">
              <a:defRPr/>
            </a:pPr>
            <a:r>
              <a:rPr lang="en-US" sz="1600" b="0" dirty="0">
                <a:latin typeface="Calibri" panose="020F0502020204030204" pitchFamily="34" charset="0"/>
                <a:cs typeface="Arial" charset="0"/>
              </a:rPr>
              <a:t>(n = 8)</a:t>
            </a:r>
          </a:p>
        </p:txBody>
      </p:sp>
      <p:sp>
        <p:nvSpPr>
          <p:cNvPr id="22" name="Rectangle 24">
            <a:extLst>
              <a:ext uri="{FF2B5EF4-FFF2-40B4-BE49-F238E27FC236}">
                <a16:creationId xmlns:a16="http://schemas.microsoft.com/office/drawing/2014/main" id="{313D9C0D-4CE8-294E-8191-FE70A3E063EB}"/>
              </a:ext>
            </a:extLst>
          </p:cNvPr>
          <p:cNvSpPr>
            <a:spLocks noChangeArrowheads="1"/>
          </p:cNvSpPr>
          <p:nvPr/>
        </p:nvSpPr>
        <p:spPr bwMode="auto">
          <a:xfrm>
            <a:off x="7679576" y="2847928"/>
            <a:ext cx="1793824" cy="786776"/>
          </a:xfrm>
          <a:prstGeom prst="rect">
            <a:avLst/>
          </a:prstGeom>
          <a:solidFill>
            <a:schemeClr val="accent3"/>
          </a:solidFill>
          <a:ln w="9525">
            <a:noFill/>
            <a:miter lim="800000"/>
            <a:headEnd/>
            <a:tailEnd/>
          </a:ln>
        </p:spPr>
        <p:txBody>
          <a:bodyPr wrap="none" anchor="ctr" anchorCtr="1"/>
          <a:lstStyle/>
          <a:p>
            <a:pPr algn="ctr">
              <a:defRPr/>
            </a:pPr>
            <a:r>
              <a:rPr lang="en-US" altLang="en-US" sz="1600" dirty="0">
                <a:latin typeface="Calibri" panose="020F0502020204030204" pitchFamily="34" charset="0"/>
                <a:cs typeface="Arial" charset="0"/>
              </a:rPr>
              <a:t>Gilt</a:t>
            </a:r>
            <a:r>
              <a:rPr lang="en-US" altLang="en-US" sz="1600" b="0" dirty="0">
                <a:latin typeface="Calibri" panose="020F0502020204030204" pitchFamily="34" charset="0"/>
                <a:cs typeface="Arial" charset="0"/>
              </a:rPr>
              <a:t> 120 mg (RP2D)</a:t>
            </a:r>
          </a:p>
          <a:p>
            <a:pPr algn="ctr">
              <a:defRPr/>
            </a:pPr>
            <a:r>
              <a:rPr lang="en-US" altLang="en-US" sz="1600" b="0" dirty="0">
                <a:latin typeface="Calibri" panose="020F0502020204030204" pitchFamily="34" charset="0"/>
                <a:cs typeface="Arial" charset="0"/>
              </a:rPr>
              <a:t>+ </a:t>
            </a:r>
            <a:r>
              <a:rPr lang="en-US" altLang="en-US" sz="1600" dirty="0">
                <a:latin typeface="Calibri" panose="020F0502020204030204" pitchFamily="34" charset="0"/>
                <a:cs typeface="Arial" charset="0"/>
              </a:rPr>
              <a:t>Ven</a:t>
            </a:r>
            <a:r>
              <a:rPr lang="en-US" altLang="en-US" sz="1600" b="0" dirty="0">
                <a:latin typeface="Calibri" panose="020F0502020204030204" pitchFamily="34" charset="0"/>
                <a:cs typeface="Arial" charset="0"/>
              </a:rPr>
              <a:t> 400 mg</a:t>
            </a:r>
          </a:p>
          <a:p>
            <a:pPr algn="ctr">
              <a:defRPr/>
            </a:pPr>
            <a:r>
              <a:rPr lang="en-US" sz="1600" b="0" dirty="0">
                <a:latin typeface="Calibri" panose="020F0502020204030204" pitchFamily="34" charset="0"/>
                <a:cs typeface="Arial" charset="0"/>
              </a:rPr>
              <a:t>(n = 46)</a:t>
            </a:r>
          </a:p>
        </p:txBody>
      </p:sp>
      <p:sp>
        <p:nvSpPr>
          <p:cNvPr id="23" name="Line 33">
            <a:extLst>
              <a:ext uri="{FF2B5EF4-FFF2-40B4-BE49-F238E27FC236}">
                <a16:creationId xmlns:a16="http://schemas.microsoft.com/office/drawing/2014/main" id="{07D6A753-AAE1-B745-97B2-F25733CDA793}"/>
              </a:ext>
            </a:extLst>
          </p:cNvPr>
          <p:cNvSpPr>
            <a:spLocks noChangeShapeType="1"/>
          </p:cNvSpPr>
          <p:nvPr/>
        </p:nvSpPr>
        <p:spPr bwMode="auto">
          <a:xfrm>
            <a:off x="3224759" y="3209122"/>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90A86136-001F-BC41-8F8B-0B4BC0EBF9A4}"/>
              </a:ext>
            </a:extLst>
          </p:cNvPr>
          <p:cNvSpPr txBox="1"/>
          <p:nvPr/>
        </p:nvSpPr>
        <p:spPr bwMode="auto">
          <a:xfrm>
            <a:off x="4273884" y="3729861"/>
            <a:ext cx="20726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b="0" i="1" dirty="0">
                <a:solidFill>
                  <a:schemeClr val="bg1"/>
                </a:solidFill>
                <a:latin typeface="Calibri" panose="020F0502020204030204" pitchFamily="34" charset="0"/>
              </a:rPr>
              <a:t>DLT monitoring </a:t>
            </a:r>
          </a:p>
        </p:txBody>
      </p:sp>
      <p:sp>
        <p:nvSpPr>
          <p:cNvPr id="25" name="TextBox 24">
            <a:extLst>
              <a:ext uri="{FF2B5EF4-FFF2-40B4-BE49-F238E27FC236}">
                <a16:creationId xmlns:a16="http://schemas.microsoft.com/office/drawing/2014/main" id="{38250883-F25A-9C44-AD1D-8E0AEE756BC6}"/>
              </a:ext>
            </a:extLst>
          </p:cNvPr>
          <p:cNvSpPr txBox="1"/>
          <p:nvPr/>
        </p:nvSpPr>
        <p:spPr bwMode="auto">
          <a:xfrm>
            <a:off x="7538124" y="3729861"/>
            <a:ext cx="20726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b="0" i="1" dirty="0">
                <a:solidFill>
                  <a:schemeClr val="bg1"/>
                </a:solidFill>
                <a:latin typeface="Calibri" panose="020F0502020204030204" pitchFamily="34" charset="0"/>
              </a:rPr>
              <a:t>DLT monitoring </a:t>
            </a:r>
          </a:p>
        </p:txBody>
      </p:sp>
    </p:spTree>
    <p:extLst>
      <p:ext uri="{BB962C8B-B14F-4D97-AF65-F5344CB8AC3E}">
        <p14:creationId xmlns:p14="http://schemas.microsoft.com/office/powerpoint/2010/main" val="973609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R/R AML: </a:t>
            </a:r>
            <a:br>
              <a:rPr lang="en-US" dirty="0"/>
            </a:br>
            <a:r>
              <a:rPr lang="en-US" dirty="0"/>
              <a:t>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9FAC5D34-0BFE-A04B-8949-13F25B2D9C62}"/>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Daver. ASH 2021. Abstr 691.</a:t>
            </a:r>
          </a:p>
        </p:txBody>
      </p:sp>
      <p:graphicFrame>
        <p:nvGraphicFramePr>
          <p:cNvPr id="12" name="Group 3">
            <a:extLst>
              <a:ext uri="{FF2B5EF4-FFF2-40B4-BE49-F238E27FC236}">
                <a16:creationId xmlns:a16="http://schemas.microsoft.com/office/drawing/2014/main" id="{51E24D4E-8CAF-A043-B679-CD40AE598BC0}"/>
              </a:ext>
            </a:extLst>
          </p:cNvPr>
          <p:cNvGraphicFramePr>
            <a:graphicFrameLocks/>
          </p:cNvGraphicFramePr>
          <p:nvPr>
            <p:extLst>
              <p:ext uri="{D42A27DB-BD31-4B8C-83A1-F6EECF244321}">
                <p14:modId xmlns:p14="http://schemas.microsoft.com/office/powerpoint/2010/main" val="4280765963"/>
              </p:ext>
            </p:extLst>
          </p:nvPr>
        </p:nvGraphicFramePr>
        <p:xfrm>
          <a:off x="709796" y="1594732"/>
          <a:ext cx="5386203" cy="4309276"/>
        </p:xfrm>
        <a:graphic>
          <a:graphicData uri="http://schemas.openxmlformats.org/drawingml/2006/table">
            <a:tbl>
              <a:tblPr/>
              <a:tblGrid>
                <a:gridCol w="3158566">
                  <a:extLst>
                    <a:ext uri="{9D8B030D-6E8A-4147-A177-3AD203B41FA5}">
                      <a16:colId xmlns:a16="http://schemas.microsoft.com/office/drawing/2014/main" val="20000"/>
                    </a:ext>
                  </a:extLst>
                </a:gridCol>
                <a:gridCol w="2227637">
                  <a:extLst>
                    <a:ext uri="{9D8B030D-6E8A-4147-A177-3AD203B41FA5}">
                      <a16:colId xmlns:a16="http://schemas.microsoft.com/office/drawing/2014/main" val="20001"/>
                    </a:ext>
                  </a:extLst>
                </a:gridCol>
              </a:tblGrid>
              <a:tr h="6033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Gilt + Ven*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447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64.0 (21.0-85.0)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12040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FLT3</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mutation, n (%)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ITD only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TKD only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ITD and TKD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 (76)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7896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NCCN cytogenetic risk,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Favorable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Poor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mitoses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8618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AML 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 novo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Secondary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99485046"/>
                  </a:ext>
                </a:extLst>
              </a:tr>
            </a:tbl>
          </a:graphicData>
        </a:graphic>
      </p:graphicFrame>
      <p:graphicFrame>
        <p:nvGraphicFramePr>
          <p:cNvPr id="13" name="Group 3">
            <a:extLst>
              <a:ext uri="{FF2B5EF4-FFF2-40B4-BE49-F238E27FC236}">
                <a16:creationId xmlns:a16="http://schemas.microsoft.com/office/drawing/2014/main" id="{2B46CB62-8373-F94F-B4D9-1AECD3334751}"/>
              </a:ext>
            </a:extLst>
          </p:cNvPr>
          <p:cNvGraphicFramePr>
            <a:graphicFrameLocks/>
          </p:cNvGraphicFramePr>
          <p:nvPr>
            <p:extLst>
              <p:ext uri="{D42A27DB-BD31-4B8C-83A1-F6EECF244321}">
                <p14:modId xmlns:p14="http://schemas.microsoft.com/office/powerpoint/2010/main" val="98346679"/>
              </p:ext>
            </p:extLst>
          </p:nvPr>
        </p:nvGraphicFramePr>
        <p:xfrm>
          <a:off x="6275546" y="1600200"/>
          <a:ext cx="5206657" cy="3627200"/>
        </p:xfrm>
        <a:graphic>
          <a:graphicData uri="http://schemas.openxmlformats.org/drawingml/2006/table">
            <a:tbl>
              <a:tblPr/>
              <a:tblGrid>
                <a:gridCol w="2990374">
                  <a:extLst>
                    <a:ext uri="{9D8B030D-6E8A-4147-A177-3AD203B41FA5}">
                      <a16:colId xmlns:a16="http://schemas.microsoft.com/office/drawing/2014/main" val="20000"/>
                    </a:ext>
                  </a:extLst>
                </a:gridCol>
                <a:gridCol w="2216283">
                  <a:extLst>
                    <a:ext uri="{9D8B030D-6E8A-4147-A177-3AD203B41FA5}">
                      <a16:colId xmlns:a16="http://schemas.microsoft.com/office/drawing/2014/main" val="20001"/>
                    </a:ext>
                  </a:extLst>
                </a:gridCol>
              </a:tblGrid>
              <a:tr h="3780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Gilt + Ven*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60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no. of prior therapies,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7801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therapies,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7801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prior FLT3 TKI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Gilt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Ven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601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allo-transplant,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22006438"/>
                  </a:ext>
                </a:extLst>
              </a:tr>
            </a:tbl>
          </a:graphicData>
        </a:graphic>
      </p:graphicFrame>
      <p:sp>
        <p:nvSpPr>
          <p:cNvPr id="2" name="TextBox 1">
            <a:extLst>
              <a:ext uri="{FF2B5EF4-FFF2-40B4-BE49-F238E27FC236}">
                <a16:creationId xmlns:a16="http://schemas.microsoft.com/office/drawing/2014/main" id="{B26425A1-2A8D-408C-9709-65C6C510C906}"/>
              </a:ext>
            </a:extLst>
          </p:cNvPr>
          <p:cNvSpPr txBox="1"/>
          <p:nvPr/>
        </p:nvSpPr>
        <p:spPr bwMode="auto">
          <a:xfrm>
            <a:off x="609759" y="5983886"/>
            <a:ext cx="47880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*Patients who received gilteritinib at the RP2D dose of 120 mg.</a:t>
            </a:r>
          </a:p>
        </p:txBody>
      </p:sp>
    </p:spTree>
    <p:extLst>
      <p:ext uri="{BB962C8B-B14F-4D97-AF65-F5344CB8AC3E}">
        <p14:creationId xmlns:p14="http://schemas.microsoft.com/office/powerpoint/2010/main" val="3462002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R/R AML: Safety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787C8F49-DC9B-44E3-901C-B333656157A1}"/>
              </a:ext>
            </a:extLst>
          </p:cNvPr>
          <p:cNvSpPr>
            <a:spLocks noGrp="1"/>
          </p:cNvSpPr>
          <p:nvPr>
            <p:ph idx="1"/>
          </p:nvPr>
        </p:nvSpPr>
        <p:spPr>
          <a:xfrm>
            <a:off x="618833" y="5207035"/>
            <a:ext cx="10877529" cy="1409732"/>
          </a:xfrm>
        </p:spPr>
        <p:txBody>
          <a:bodyPr/>
          <a:lstStyle/>
          <a:p>
            <a:pPr>
              <a:spcBef>
                <a:spcPts val="500"/>
              </a:spcBef>
            </a:pPr>
            <a:r>
              <a:rPr lang="en-US" sz="2000" dirty="0"/>
              <a:t>30-day mortality: 0%, 60-day mortality: 14%</a:t>
            </a:r>
          </a:p>
          <a:p>
            <a:pPr>
              <a:spcBef>
                <a:spcPts val="500"/>
              </a:spcBef>
            </a:pPr>
            <a:r>
              <a:rPr lang="en-US" sz="2000" dirty="0"/>
              <a:t>Grade 3/4 drug-related AEs were more common in </a:t>
            </a:r>
            <a:r>
              <a:rPr lang="en-US" sz="2000" i="1" dirty="0"/>
              <a:t>FLT3</a:t>
            </a:r>
            <a:r>
              <a:rPr lang="en-US" sz="2000" baseline="30000" dirty="0"/>
              <a:t>mut</a:t>
            </a:r>
            <a:r>
              <a:rPr lang="en-US" sz="2000" dirty="0"/>
              <a:t> patients with mCRc vs without</a:t>
            </a:r>
          </a:p>
          <a:p>
            <a:pPr>
              <a:spcBef>
                <a:spcPts val="500"/>
              </a:spcBef>
            </a:pPr>
            <a:r>
              <a:rPr lang="en-US" sz="2000" dirty="0"/>
              <a:t>Post-remission dose interruptions (≥7 days) due to grade 3/4 cytopenias: 15%</a:t>
            </a:r>
          </a:p>
        </p:txBody>
      </p:sp>
      <p:sp>
        <p:nvSpPr>
          <p:cNvPr id="11" name="Text Box 11">
            <a:extLst>
              <a:ext uri="{FF2B5EF4-FFF2-40B4-BE49-F238E27FC236}">
                <a16:creationId xmlns:a16="http://schemas.microsoft.com/office/drawing/2014/main" id="{9290E8AF-BF11-5E46-AC64-6BF1C846508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Daver. ASH 2021. Abstr 691.</a:t>
            </a:r>
          </a:p>
        </p:txBody>
      </p:sp>
      <p:graphicFrame>
        <p:nvGraphicFramePr>
          <p:cNvPr id="12" name="Group 3">
            <a:extLst>
              <a:ext uri="{FF2B5EF4-FFF2-40B4-BE49-F238E27FC236}">
                <a16:creationId xmlns:a16="http://schemas.microsoft.com/office/drawing/2014/main" id="{83B9B9BD-9FBD-FC4E-9526-C13785870DC9}"/>
              </a:ext>
            </a:extLst>
          </p:cNvPr>
          <p:cNvGraphicFramePr>
            <a:graphicFrameLocks/>
          </p:cNvGraphicFramePr>
          <p:nvPr>
            <p:extLst>
              <p:ext uri="{D42A27DB-BD31-4B8C-83A1-F6EECF244321}">
                <p14:modId xmlns:p14="http://schemas.microsoft.com/office/powerpoint/2010/main" val="2597059329"/>
              </p:ext>
            </p:extLst>
          </p:nvPr>
        </p:nvGraphicFramePr>
        <p:xfrm>
          <a:off x="719138" y="1597747"/>
          <a:ext cx="5376862" cy="3657712"/>
        </p:xfrm>
        <a:graphic>
          <a:graphicData uri="http://schemas.openxmlformats.org/drawingml/2006/table">
            <a:tbl>
              <a:tblPr/>
              <a:tblGrid>
                <a:gridCol w="3153089">
                  <a:extLst>
                    <a:ext uri="{9D8B030D-6E8A-4147-A177-3AD203B41FA5}">
                      <a16:colId xmlns:a16="http://schemas.microsoft.com/office/drawing/2014/main" val="20000"/>
                    </a:ext>
                  </a:extLst>
                </a:gridCol>
                <a:gridCol w="2223773">
                  <a:extLst>
                    <a:ext uri="{9D8B030D-6E8A-4147-A177-3AD203B41FA5}">
                      <a16:colId xmlns:a16="http://schemas.microsoft.com/office/drawing/2014/main" val="20001"/>
                    </a:ext>
                  </a:extLst>
                </a:gridCol>
              </a:tblGrid>
              <a:tr h="2653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Gilt + Ven at RP2D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16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Any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878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52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81582">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Serious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41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7599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AE leading to death</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 mCRc</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in mCRc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 (63)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99485046"/>
                  </a:ext>
                </a:extLst>
              </a:tr>
              <a:tr h="1759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Ven-related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45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67234042"/>
                  </a:ext>
                </a:extLst>
              </a:tr>
              <a:tr h="1759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Gilt-related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46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873936"/>
                  </a:ext>
                </a:extLst>
              </a:tr>
            </a:tbl>
          </a:graphicData>
        </a:graphic>
      </p:graphicFrame>
      <p:graphicFrame>
        <p:nvGraphicFramePr>
          <p:cNvPr id="13" name="Group 3">
            <a:extLst>
              <a:ext uri="{FF2B5EF4-FFF2-40B4-BE49-F238E27FC236}">
                <a16:creationId xmlns:a16="http://schemas.microsoft.com/office/drawing/2014/main" id="{D0D4FD57-0A5B-6F48-BBDB-1CED5CBAF4EB}"/>
              </a:ext>
            </a:extLst>
          </p:cNvPr>
          <p:cNvGraphicFramePr>
            <a:graphicFrameLocks/>
          </p:cNvGraphicFramePr>
          <p:nvPr>
            <p:extLst>
              <p:ext uri="{D42A27DB-BD31-4B8C-83A1-F6EECF244321}">
                <p14:modId xmlns:p14="http://schemas.microsoft.com/office/powerpoint/2010/main" val="2079634384"/>
              </p:ext>
            </p:extLst>
          </p:nvPr>
        </p:nvGraphicFramePr>
        <p:xfrm>
          <a:off x="6277635" y="1603156"/>
          <a:ext cx="5206657" cy="3291888"/>
        </p:xfrm>
        <a:graphic>
          <a:graphicData uri="http://schemas.openxmlformats.org/drawingml/2006/table">
            <a:tbl>
              <a:tblPr/>
              <a:tblGrid>
                <a:gridCol w="3136678">
                  <a:extLst>
                    <a:ext uri="{9D8B030D-6E8A-4147-A177-3AD203B41FA5}">
                      <a16:colId xmlns:a16="http://schemas.microsoft.com/office/drawing/2014/main" val="20000"/>
                    </a:ext>
                  </a:extLst>
                </a:gridCol>
                <a:gridCol w="2069979">
                  <a:extLst>
                    <a:ext uri="{9D8B030D-6E8A-4147-A177-3AD203B41FA5}">
                      <a16:colId xmlns:a16="http://schemas.microsoft.com/office/drawing/2014/main" val="20001"/>
                    </a:ext>
                  </a:extLst>
                </a:gridCol>
              </a:tblGrid>
              <a:tr h="3780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Gilt + Ven at R2PD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601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AEs of special interest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 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 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grade TLS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 QT prolongation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44 (81)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7801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Selected grade 3/4 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Pneumonia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Sepsis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Septic shock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76287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a:t>
            </a:r>
            <a:r>
              <a:rPr lang="en-US" i="1" dirty="0"/>
              <a:t>FLT3</a:t>
            </a:r>
            <a:r>
              <a:rPr lang="en-US" dirty="0"/>
              <a:t>-Mutated R/R AML: </a:t>
            </a:r>
            <a:br>
              <a:rPr lang="en-US" dirty="0"/>
            </a:br>
            <a:r>
              <a:rPr lang="en-US" dirty="0"/>
              <a:t>Best Response</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BDFA2C04-ABA1-3D46-BB40-6AF908EFC579}"/>
              </a:ext>
            </a:extLst>
          </p:cNvPr>
          <p:cNvSpPr txBox="1">
            <a:spLocks noChangeArrowheads="1"/>
          </p:cNvSpPr>
          <p:nvPr/>
        </p:nvSpPr>
        <p:spPr bwMode="auto">
          <a:xfrm>
            <a:off x="414339" y="63743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Daver. ASH 2021. Abstr 691. 2. Perl. NEJM. 2019; 381:1728.</a:t>
            </a:r>
          </a:p>
        </p:txBody>
      </p:sp>
      <p:graphicFrame>
        <p:nvGraphicFramePr>
          <p:cNvPr id="12" name="Group 3">
            <a:extLst>
              <a:ext uri="{FF2B5EF4-FFF2-40B4-BE49-F238E27FC236}">
                <a16:creationId xmlns:a16="http://schemas.microsoft.com/office/drawing/2014/main" id="{CA88E332-3304-8148-BFCF-84E8DC474D3F}"/>
              </a:ext>
            </a:extLst>
          </p:cNvPr>
          <p:cNvGraphicFramePr>
            <a:graphicFrameLocks/>
          </p:cNvGraphicFramePr>
          <p:nvPr>
            <p:extLst>
              <p:ext uri="{D42A27DB-BD31-4B8C-83A1-F6EECF244321}">
                <p14:modId xmlns:p14="http://schemas.microsoft.com/office/powerpoint/2010/main" val="3958788142"/>
              </p:ext>
            </p:extLst>
          </p:nvPr>
        </p:nvGraphicFramePr>
        <p:xfrm>
          <a:off x="719138" y="1613640"/>
          <a:ext cx="10763251" cy="3688192"/>
        </p:xfrm>
        <a:graphic>
          <a:graphicData uri="http://schemas.openxmlformats.org/drawingml/2006/table">
            <a:tbl>
              <a:tblPr/>
              <a:tblGrid>
                <a:gridCol w="2872396">
                  <a:extLst>
                    <a:ext uri="{9D8B030D-6E8A-4147-A177-3AD203B41FA5}">
                      <a16:colId xmlns:a16="http://schemas.microsoft.com/office/drawing/2014/main" val="20000"/>
                    </a:ext>
                  </a:extLst>
                </a:gridCol>
                <a:gridCol w="2630285">
                  <a:extLst>
                    <a:ext uri="{9D8B030D-6E8A-4147-A177-3AD203B41FA5}">
                      <a16:colId xmlns:a16="http://schemas.microsoft.com/office/drawing/2014/main" val="20001"/>
                    </a:ext>
                  </a:extLst>
                </a:gridCol>
                <a:gridCol w="2630285">
                  <a:extLst>
                    <a:ext uri="{9D8B030D-6E8A-4147-A177-3AD203B41FA5}">
                      <a16:colId xmlns:a16="http://schemas.microsoft.com/office/drawing/2014/main" val="2283010461"/>
                    </a:ext>
                  </a:extLst>
                </a:gridCol>
                <a:gridCol w="2630285">
                  <a:extLst>
                    <a:ext uri="{9D8B030D-6E8A-4147-A177-3AD203B41FA5}">
                      <a16:colId xmlns:a16="http://schemas.microsoft.com/office/drawing/2014/main" val="3146504496"/>
                    </a:ext>
                  </a:extLst>
                </a:gridCol>
              </a:tblGrid>
              <a:tr h="2653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Best Response, %</a:t>
                      </a:r>
                      <a:r>
                        <a:rPr kumimoji="0" lang="en-GB" sz="2000" b="1" i="0" u="none" strike="noStrike" cap="none" normalizeH="0" baseline="30000" dirty="0">
                          <a:ln>
                            <a:noFill/>
                          </a:ln>
                          <a:solidFill>
                            <a:schemeClr val="tx1"/>
                          </a:solidFill>
                          <a:effectLst/>
                          <a:latin typeface="Calibri" panose="020F0502020204030204" pitchFamily="34" charset="0"/>
                        </a:rPr>
                        <a:t>1</a:t>
                      </a: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1" u="none" strike="noStrike" cap="none" normalizeH="0" baseline="0" dirty="0">
                          <a:ln>
                            <a:noFill/>
                          </a:ln>
                          <a:solidFill>
                            <a:schemeClr val="tx1"/>
                          </a:solidFill>
                          <a:effectLst/>
                          <a:latin typeface="Calibri" panose="020F0502020204030204" pitchFamily="34" charset="0"/>
                        </a:rPr>
                        <a:t>FLT3</a:t>
                      </a:r>
                      <a:r>
                        <a:rPr kumimoji="0" lang="en-US" sz="2000" b="1" i="0" u="none" strike="noStrike" cap="none" normalizeH="0" baseline="30000" dirty="0">
                          <a:ln>
                            <a:noFill/>
                          </a:ln>
                          <a:solidFill>
                            <a:schemeClr val="tx1"/>
                          </a:solidFill>
                          <a:effectLst/>
                          <a:latin typeface="Calibri" panose="020F0502020204030204" pitchFamily="34" charset="0"/>
                        </a:rPr>
                        <a:t>mut</a:t>
                      </a:r>
                      <a:r>
                        <a:rPr kumimoji="0" lang="en-US" sz="2000" b="1" i="0" u="none" strike="noStrike" cap="none" normalizeH="0" baseline="0" dirty="0">
                          <a:ln>
                            <a:noFill/>
                          </a:ln>
                          <a:solidFill>
                            <a:schemeClr val="tx1"/>
                          </a:solidFill>
                          <a:effectLst/>
                          <a:latin typeface="Calibri" panose="020F0502020204030204" pitchFamily="34" charset="0"/>
                        </a:rPr>
                        <a:t> Patients With Prior TKI Exposure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1" u="none" strike="noStrike" cap="none" normalizeH="0" baseline="0" dirty="0">
                          <a:ln>
                            <a:noFill/>
                          </a:ln>
                          <a:solidFill>
                            <a:schemeClr val="tx1"/>
                          </a:solidFill>
                          <a:effectLst/>
                          <a:latin typeface="Calibri" panose="020F0502020204030204" pitchFamily="34" charset="0"/>
                        </a:rPr>
                        <a:t>FLT3</a:t>
                      </a:r>
                      <a:r>
                        <a:rPr kumimoji="0" lang="en-US" sz="2000" b="1" i="0" u="none" strike="noStrike" cap="none" normalizeH="0" baseline="0" dirty="0">
                          <a:ln>
                            <a:noFill/>
                          </a:ln>
                          <a:solidFill>
                            <a:schemeClr val="tx1"/>
                          </a:solidFill>
                          <a:effectLst/>
                          <a:latin typeface="Calibri" panose="020F0502020204030204" pitchFamily="34" charset="0"/>
                        </a:rPr>
                        <a:t>-ITD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a:t>
                      </a:r>
                      <a:r>
                        <a:rPr kumimoji="0" lang="en-US" sz="2000" b="1" i="1" u="none" strike="noStrike" cap="none" normalizeH="0" baseline="0" dirty="0">
                          <a:ln>
                            <a:noFill/>
                          </a:ln>
                          <a:solidFill>
                            <a:schemeClr val="tx1"/>
                          </a:solidFill>
                          <a:effectLst/>
                          <a:latin typeface="Calibri" panose="020F0502020204030204" pitchFamily="34" charset="0"/>
                        </a:rPr>
                        <a:t>FLT3</a:t>
                      </a:r>
                      <a:r>
                        <a:rPr kumimoji="0" lang="en-US" sz="2000" b="1" i="0" u="none" strike="noStrike" cap="none" normalizeH="0" baseline="30000" dirty="0">
                          <a:ln>
                            <a:noFill/>
                          </a:ln>
                          <a:solidFill>
                            <a:schemeClr val="tx1"/>
                          </a:solidFill>
                          <a:effectLst/>
                          <a:latin typeface="Calibri" panose="020F0502020204030204" pitchFamily="34" charset="0"/>
                        </a:rPr>
                        <a:t>mut</a:t>
                      </a:r>
                      <a:r>
                        <a:rPr kumimoji="0" lang="en-US" sz="2000" b="1" i="0" u="none" strike="noStrike" cap="none" normalizeH="0" baseline="0" dirty="0">
                          <a:ln>
                            <a:noFill/>
                          </a:ln>
                          <a:solidFill>
                            <a:schemeClr val="tx1"/>
                          </a:solidFill>
                          <a:effectLst/>
                          <a:latin typeface="Calibri" panose="020F0502020204030204" pitchFamily="34" charset="0"/>
                        </a:rPr>
                        <a:t>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51)</a:t>
                      </a:r>
                      <a:endParaRPr kumimoji="0" lang="en-US" sz="2000" b="1" i="0" u="none" strike="noStrike" cap="none" normalizeH="0" baseline="3000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16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mCRc</a:t>
                      </a:r>
                      <a:endPar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 + CRp + CRi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073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81582">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7599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99485046"/>
                  </a:ext>
                </a:extLst>
              </a:tr>
              <a:tr h="1759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MLFS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67234042"/>
                  </a:ext>
                </a:extLst>
              </a:tr>
              <a:tr h="1759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873936"/>
                  </a:ext>
                </a:extLst>
              </a:tr>
            </a:tbl>
          </a:graphicData>
        </a:graphic>
      </p:graphicFrame>
      <p:sp>
        <p:nvSpPr>
          <p:cNvPr id="2" name="TextBox 1">
            <a:extLst>
              <a:ext uri="{FF2B5EF4-FFF2-40B4-BE49-F238E27FC236}">
                <a16:creationId xmlns:a16="http://schemas.microsoft.com/office/drawing/2014/main" id="{71FF3DD9-AD6B-4DF0-A4B8-8953B89156E6}"/>
              </a:ext>
            </a:extLst>
          </p:cNvPr>
          <p:cNvSpPr txBox="1"/>
          <p:nvPr/>
        </p:nvSpPr>
        <p:spPr bwMode="auto">
          <a:xfrm>
            <a:off x="609759" y="5354769"/>
            <a:ext cx="72271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342900" indent="-342900" algn="l">
              <a:lnSpc>
                <a:spcPct val="100000"/>
              </a:lnSpc>
              <a:spcBef>
                <a:spcPct val="500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Higher mCRc rate than single-agent gilteritinib (74.5% vs 54.3%)</a:t>
            </a:r>
            <a:r>
              <a:rPr lang="en-US" sz="2000" b="0" baseline="30000" dirty="0">
                <a:solidFill>
                  <a:schemeClr val="bg1"/>
                </a:solidFill>
                <a:latin typeface="Calibri" panose="020F0502020204030204" pitchFamily="34" charset="0"/>
              </a:rPr>
              <a:t>2</a:t>
            </a:r>
            <a:endParaRPr lang="en-US" sz="20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008808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a:t>
            </a:r>
            <a:r>
              <a:rPr lang="en-US" i="1" dirty="0"/>
              <a:t>FLT3</a:t>
            </a:r>
            <a:r>
              <a:rPr lang="en-US" dirty="0"/>
              <a:t>-Mutated R/R AML: </a:t>
            </a:r>
            <a:br>
              <a:rPr lang="en-US" dirty="0"/>
            </a:br>
            <a:r>
              <a:rPr lang="en-US" dirty="0"/>
              <a:t>OS and Reduction in Allelic Burden</a:t>
            </a:r>
            <a:endParaRPr lang="en-US" altLang="en-US" dirty="0"/>
          </a:p>
        </p:txBody>
      </p:sp>
      <p:sp>
        <p:nvSpPr>
          <p:cNvPr id="3" name="Content Placeholder 2">
            <a:extLst>
              <a:ext uri="{FF2B5EF4-FFF2-40B4-BE49-F238E27FC236}">
                <a16:creationId xmlns:a16="http://schemas.microsoft.com/office/drawing/2014/main" id="{B1D01709-2DB3-4341-9A6E-F68CFC1ABD4A}"/>
              </a:ext>
            </a:extLst>
          </p:cNvPr>
          <p:cNvSpPr>
            <a:spLocks noGrp="1"/>
          </p:cNvSpPr>
          <p:nvPr>
            <p:ph sz="half" idx="2"/>
          </p:nvPr>
        </p:nvSpPr>
        <p:spPr>
          <a:xfrm>
            <a:off x="7263931" y="1510730"/>
            <a:ext cx="4494681" cy="4679462"/>
          </a:xfrm>
        </p:spPr>
        <p:txBody>
          <a:bodyPr/>
          <a:lstStyle/>
          <a:p>
            <a:r>
              <a:rPr lang="en-US" sz="2400" dirty="0"/>
              <a:t>Median follow-up: 15.1 mo (range: 0.8-25.3)</a:t>
            </a:r>
          </a:p>
          <a:p>
            <a:r>
              <a:rPr lang="en-US" sz="2400" dirty="0"/>
              <a:t>Median OS in patients with  </a:t>
            </a:r>
            <a:r>
              <a:rPr lang="en-US" sz="2400" i="1" dirty="0"/>
              <a:t>FLT3</a:t>
            </a:r>
            <a:r>
              <a:rPr lang="en-US" sz="2400" dirty="0"/>
              <a:t>-ITD–positive AML: 10 mo (95% CI: 6.6-13.2)</a:t>
            </a:r>
          </a:p>
          <a:p>
            <a:r>
              <a:rPr lang="en-US" sz="2400" dirty="0"/>
              <a:t>Gilteritinib + venetoclax achieved molecular clearance of </a:t>
            </a:r>
            <a:r>
              <a:rPr lang="en-US" sz="2400" i="1" dirty="0"/>
              <a:t>FLT3</a:t>
            </a:r>
            <a:r>
              <a:rPr lang="en-US" sz="2400" dirty="0"/>
              <a:t> allelic burden &lt;10</a:t>
            </a:r>
            <a:r>
              <a:rPr lang="en-US" sz="2400" baseline="30000" dirty="0"/>
              <a:t>-2</a:t>
            </a:r>
            <a:r>
              <a:rPr lang="en-US" sz="2400" dirty="0"/>
              <a:t> in 60% of patients with AML harboring </a:t>
            </a:r>
            <a:r>
              <a:rPr lang="en-US" sz="2400" i="1" dirty="0"/>
              <a:t>FLT3</a:t>
            </a:r>
            <a:r>
              <a:rPr lang="en-US" sz="2400" dirty="0"/>
              <a:t>-ITD achieving mCRc</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BDFA2C04-ABA1-3D46-BB40-6AF908EFC57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Daver. ASH 2021. Abstr 691.</a:t>
            </a:r>
          </a:p>
        </p:txBody>
      </p:sp>
      <p:graphicFrame>
        <p:nvGraphicFramePr>
          <p:cNvPr id="12" name="Group 3">
            <a:extLst>
              <a:ext uri="{FF2B5EF4-FFF2-40B4-BE49-F238E27FC236}">
                <a16:creationId xmlns:a16="http://schemas.microsoft.com/office/drawing/2014/main" id="{CA88E332-3304-8148-BFCF-84E8DC474D3F}"/>
              </a:ext>
            </a:extLst>
          </p:cNvPr>
          <p:cNvGraphicFramePr>
            <a:graphicFrameLocks/>
          </p:cNvGraphicFramePr>
          <p:nvPr>
            <p:extLst>
              <p:ext uri="{D42A27DB-BD31-4B8C-83A1-F6EECF244321}">
                <p14:modId xmlns:p14="http://schemas.microsoft.com/office/powerpoint/2010/main" val="3893238802"/>
              </p:ext>
            </p:extLst>
          </p:nvPr>
        </p:nvGraphicFramePr>
        <p:xfrm>
          <a:off x="719138" y="1600200"/>
          <a:ext cx="6401752" cy="4358720"/>
        </p:xfrm>
        <a:graphic>
          <a:graphicData uri="http://schemas.openxmlformats.org/drawingml/2006/table">
            <a:tbl>
              <a:tblPr/>
              <a:tblGrid>
                <a:gridCol w="3448475">
                  <a:extLst>
                    <a:ext uri="{9D8B030D-6E8A-4147-A177-3AD203B41FA5}">
                      <a16:colId xmlns:a16="http://schemas.microsoft.com/office/drawing/2014/main" val="20000"/>
                    </a:ext>
                  </a:extLst>
                </a:gridCol>
                <a:gridCol w="2953277">
                  <a:extLst>
                    <a:ext uri="{9D8B030D-6E8A-4147-A177-3AD203B41FA5}">
                      <a16:colId xmlns:a16="http://schemas.microsoft.com/office/drawing/2014/main" val="20001"/>
                    </a:ext>
                  </a:extLst>
                </a:gridCol>
              </a:tblGrid>
              <a:tr h="3002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Subpopulation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9756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Transplant status</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All (n = 51)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HSCT (n = 17)</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HSCT (n =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9.8 (4.7-13.1)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 (11.0-NE)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(2.8-8.0)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97566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Best response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CRc (n = 19)</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MLFS (n = 19)</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 (n =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13.1 (10.5-NE)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 (3.4-NE)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(1.7-4.7)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75051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TKI use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TKI (n = 32)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prior TKI (n =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 (4.2-13.1)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10.5 (2.8-18.8)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97566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Achieved molecular clearance of </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FLT3</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allelic burden &lt;10</a:t>
                      </a:r>
                      <a:r>
                        <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-2</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(n = 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 (n =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8.23 (1.81-NE)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13.11 (9.76-NE)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73922064"/>
                  </a:ext>
                </a:extLst>
              </a:tr>
            </a:tbl>
          </a:graphicData>
        </a:graphic>
      </p:graphicFrame>
      <p:sp>
        <p:nvSpPr>
          <p:cNvPr id="4" name="TextBox 3">
            <a:extLst>
              <a:ext uri="{FF2B5EF4-FFF2-40B4-BE49-F238E27FC236}">
                <a16:creationId xmlns:a16="http://schemas.microsoft.com/office/drawing/2014/main" id="{534939E0-CEC0-9443-BF49-C0E6AA8CBD91}"/>
              </a:ext>
            </a:extLst>
          </p:cNvPr>
          <p:cNvSpPr txBox="1"/>
          <p:nvPr/>
        </p:nvSpPr>
        <p:spPr bwMode="auto">
          <a:xfrm>
            <a:off x="609759" y="6010967"/>
            <a:ext cx="440270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1"/>
                </a:solidFill>
                <a:latin typeface="Calibri" panose="020F0502020204030204" pitchFamily="34" charset="0"/>
              </a:rPr>
              <a:t>*mCRc patients.</a:t>
            </a:r>
            <a:endParaRPr lang="en-US" sz="1200" b="0" baseline="300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32261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Gilteritinib + Venetoclax for </a:t>
            </a:r>
            <a:r>
              <a:rPr lang="en-US" i="1" dirty="0"/>
              <a:t>FLT3</a:t>
            </a:r>
            <a:r>
              <a:rPr lang="en-US" dirty="0"/>
              <a:t>-Mutated R/R AML: </a:t>
            </a:r>
            <a:br>
              <a:rPr lang="en-US" dirty="0"/>
            </a:br>
            <a:r>
              <a:rPr lang="en-US" dirty="0"/>
              <a:t>Investigators’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0877529" cy="4650686"/>
          </a:xfrm>
        </p:spPr>
        <p:txBody>
          <a:bodyPr/>
          <a:lstStyle/>
          <a:p>
            <a:r>
              <a:rPr lang="en-US" dirty="0"/>
              <a:t>In patients with R/R </a:t>
            </a:r>
            <a:r>
              <a:rPr lang="en-US" altLang="en-US" i="1" dirty="0"/>
              <a:t>FLT3</a:t>
            </a:r>
            <a:r>
              <a:rPr lang="en-US" altLang="en-US" dirty="0"/>
              <a:t>-mutated AML, the combination of gilteritinib with venetoclax was tolerable, with no new safety signals</a:t>
            </a:r>
          </a:p>
          <a:p>
            <a:r>
              <a:rPr lang="en-US" dirty="0"/>
              <a:t>High treatment efficacy was observed in this population</a:t>
            </a:r>
          </a:p>
          <a:p>
            <a:pPr lvl="1"/>
            <a:r>
              <a:rPr lang="en-US" dirty="0"/>
              <a:t>mCRc was achieved in 74.5% of all patients, and in 78.1% of those who had previously received a TKI</a:t>
            </a:r>
          </a:p>
          <a:p>
            <a:pPr lvl="1"/>
            <a:r>
              <a:rPr lang="en-US" dirty="0"/>
              <a:t>Median OS in patients with AML harboring </a:t>
            </a:r>
            <a:r>
              <a:rPr lang="en-US" i="1" dirty="0"/>
              <a:t>FLT3</a:t>
            </a:r>
            <a:r>
              <a:rPr lang="en-US" dirty="0"/>
              <a:t>-ITD mutations was 10 mo (95% CI: 6.6-13.2)</a:t>
            </a:r>
          </a:p>
          <a:p>
            <a:pPr lvl="1"/>
            <a:r>
              <a:rPr lang="en-US" dirty="0"/>
              <a:t>Clearance of </a:t>
            </a:r>
            <a:r>
              <a:rPr lang="en-US" i="1" dirty="0"/>
              <a:t>FLT3</a:t>
            </a:r>
            <a:r>
              <a:rPr lang="en-US" dirty="0"/>
              <a:t> allelic burden (&lt;10</a:t>
            </a:r>
            <a:r>
              <a:rPr lang="en-US" baseline="30000" dirty="0"/>
              <a:t>-2</a:t>
            </a:r>
            <a:r>
              <a:rPr lang="en-US" dirty="0"/>
              <a:t>) occurred in 60% of patients with </a:t>
            </a:r>
            <a:r>
              <a:rPr lang="en-US" i="1" dirty="0"/>
              <a:t>FLT3</a:t>
            </a:r>
            <a:r>
              <a:rPr lang="en-US" dirty="0"/>
              <a:t>-ITD mutations achieving mCRc and was associated with longer OS</a:t>
            </a:r>
          </a:p>
          <a:p>
            <a:pPr lvl="1"/>
            <a:endParaRPr lang="en-US" dirty="0"/>
          </a:p>
        </p:txBody>
      </p:sp>
      <p:sp>
        <p:nvSpPr>
          <p:cNvPr id="11" name="Text Box 11">
            <a:extLst>
              <a:ext uri="{FF2B5EF4-FFF2-40B4-BE49-F238E27FC236}">
                <a16:creationId xmlns:a16="http://schemas.microsoft.com/office/drawing/2014/main" id="{7B800A63-7CF3-3048-BC96-3D26C7397E0A}"/>
              </a:ext>
            </a:extLst>
          </p:cNvPr>
          <p:cNvSpPr txBox="1">
            <a:spLocks noChangeArrowheads="1"/>
          </p:cNvSpPr>
          <p:nvPr/>
        </p:nvSpPr>
        <p:spPr bwMode="auto">
          <a:xfrm>
            <a:off x="414339" y="63743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Daver. ASH 2021. Abstr 691.</a:t>
            </a:r>
          </a:p>
        </p:txBody>
      </p:sp>
    </p:spTree>
    <p:extLst>
      <p:ext uri="{BB962C8B-B14F-4D97-AF65-F5344CB8AC3E}">
        <p14:creationId xmlns:p14="http://schemas.microsoft.com/office/powerpoint/2010/main" val="32803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56M7VY3CDVN5-246583345-2</_dlc_DocId>
    <_dlc_DocIdUrl xmlns="d54cbe69-32bd-412a-b004-9152f949605e">
      <Url>https://intranet.clinicaloptions.com/mews/oncology/ONC_2021_ASH_CF_(PRP4549)/LEUK_691_Daver/_layouts/15/DocIdRedir.aspx?ID=56M7VY3CDVN5-246583345-2</Url>
      <Description>56M7VY3CDVN5-246583345-2</Description>
    </_dlc_DocIdUrl>
    <Document_x0020_Category xmlns="2733702a-8422-4f15-a589-6a8d25775b8d">Conference Capsule Slides</Document_x0020_Category>
  </documentManagement>
</p:properti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77C6B0266511EF40B3611D90063AA8DF" ma:contentTypeVersion="1" ma:contentTypeDescription="Create a new document." ma:contentTypeScope="" ma:versionID="dcd3be4a0bdd490c5b1e9441ff071d37">
  <xsd:schema xmlns:xsd="http://www.w3.org/2001/XMLSchema" xmlns:xs="http://www.w3.org/2001/XMLSchema" xmlns:p="http://schemas.microsoft.com/office/2006/metadata/properties" xmlns:ns2="d54cbe69-32bd-412a-b004-9152f949605e" xmlns:ns3="2733702a-8422-4f15-a589-6a8d25775b8d" targetNamespace="http://schemas.microsoft.com/office/2006/metadata/properties" ma:root="true" ma:fieldsID="c32e309cf42d2455ae9862a24c557ebd" ns2:_="" ns3:_="">
    <xsd:import namespace="d54cbe69-32bd-412a-b004-9152f949605e"/>
    <xsd:import namespace="2733702a-8422-4f15-a589-6a8d25775b8d"/>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733702a-8422-4f15-a589-6a8d25775b8d"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www.w3.org/XML/1998/namespace"/>
    <ds:schemaRef ds:uri="http://schemas.microsoft.com/office/2006/documentManagement/types"/>
    <ds:schemaRef ds:uri="http://purl.org/dc/elements/1.1/"/>
    <ds:schemaRef ds:uri="http://schemas.microsoft.com/office/infopath/2007/PartnerControls"/>
    <ds:schemaRef ds:uri="http://purl.org/dc/dcmitype/"/>
    <ds:schemaRef ds:uri="2733702a-8422-4f15-a589-6a8d25775b8d"/>
    <ds:schemaRef ds:uri="http://schemas.openxmlformats.org/package/2006/metadata/core-properties"/>
    <ds:schemaRef ds:uri="http://purl.org/dc/terms/"/>
    <ds:schemaRef ds:uri="d54cbe69-32bd-412a-b004-9152f949605e"/>
    <ds:schemaRef ds:uri="http://schemas.microsoft.com/office/2006/metadata/propertie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4.xml><?xml version="1.0" encoding="utf-8"?>
<ds:datastoreItem xmlns:ds="http://schemas.openxmlformats.org/officeDocument/2006/customXml" ds:itemID="{998E1391-1EE2-4C31-9387-B6BA3ADE93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733702a-8422-4f15-a589-6a8d25775b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6530</TotalTime>
  <Words>1938</Words>
  <Application>Microsoft Office PowerPoint</Application>
  <PresentationFormat>Widescreen</PresentationFormat>
  <Paragraphs>263</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Roboto</vt:lpstr>
      <vt:lpstr>Times</vt:lpstr>
      <vt:lpstr>Wingdings</vt:lpstr>
      <vt:lpstr>4_2017_HTAA_Diabetes</vt:lpstr>
      <vt:lpstr>Phase Ib Study of Gilteritinib Combined With  Venetoclax for R/R Acute Myeloid Leukemia</vt:lpstr>
      <vt:lpstr>About These Slides</vt:lpstr>
      <vt:lpstr>Gilteritinib + Venetoclax for FLT3-Mutated R/R AML: Background</vt:lpstr>
      <vt:lpstr>Gilteritinib + Venetoclax for R/R AML: Study Design</vt:lpstr>
      <vt:lpstr>Gilteritinib + Venetoclax for R/R AML:  Baseline Characteristics</vt:lpstr>
      <vt:lpstr>Gilteritinib + Venetoclax for R/R AML: Safety</vt:lpstr>
      <vt:lpstr>Gilteritinib + Venetoclax for FLT3-Mutated R/R AML:  Best Response</vt:lpstr>
      <vt:lpstr>Gilteritinib + Venetoclax for FLT3-Mutated R/R AML:  OS and Reduction in Allelic Burden</vt:lpstr>
      <vt:lpstr>Gilteritinib + Venetoclax for FLT3-Mutated R/R AML: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Ib Study of Gilteritinib Combined With Venetoclax for R/R Acute Myeloid Leukemia</dc:title>
  <dc:creator>Preferred User</dc:creator>
  <cp:lastModifiedBy>nkolenko@clinicaloptions.com</cp:lastModifiedBy>
  <cp:revision>616</cp:revision>
  <cp:lastPrinted>2016-09-26T20:21:49Z</cp:lastPrinted>
  <dcterms:created xsi:type="dcterms:W3CDTF">2005-05-27T15:08:01Z</dcterms:created>
  <dcterms:modified xsi:type="dcterms:W3CDTF">2021-12-16T20:37:08Z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2e27eea3-2dde-4b2b-a439-c692aaaecfb2</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0x01010077C6B0266511EF40B3611D90063AA8DF</vt:lpwstr>
  </property>
</Properties>
</file>