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Ex1.xml" ContentType="application/vnd.ms-office.chartex+xml"/>
  <Override PartName="/ppt/charts/style2.xml" ContentType="application/vnd.ms-office.chartstyle+xml"/>
  <Override PartName="/ppt/charts/colors2.xml" ContentType="application/vnd.ms-office.chartcolorstyl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Lst>
  <p:notesMasterIdLst>
    <p:notesMasterId r:id="rId19"/>
  </p:notesMasterIdLst>
  <p:handoutMasterIdLst>
    <p:handoutMasterId r:id="rId20"/>
  </p:handoutMasterIdLst>
  <p:sldIdLst>
    <p:sldId id="321" r:id="rId7"/>
    <p:sldId id="308" r:id="rId8"/>
    <p:sldId id="556" r:id="rId9"/>
    <p:sldId id="553" r:id="rId10"/>
    <p:sldId id="548" r:id="rId11"/>
    <p:sldId id="549" r:id="rId12"/>
    <p:sldId id="550" r:id="rId13"/>
    <p:sldId id="555" r:id="rId14"/>
    <p:sldId id="554" r:id="rId15"/>
    <p:sldId id="551" r:id="rId16"/>
    <p:sldId id="552" r:id="rId17"/>
    <p:sldId id="318" r:id="rId18"/>
  </p:sldIdLst>
  <p:sldSz cx="12192000" cy="6858000"/>
  <p:notesSz cx="7315200" cy="9601200"/>
  <p:custDataLst>
    <p:tags r:id="rId21"/>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4128" userDrawn="1">
          <p15:clr>
            <a:srgbClr val="A4A3A4"/>
          </p15:clr>
        </p15:guide>
        <p15:guide id="2" orient="horz" pos="1008" userDrawn="1">
          <p15:clr>
            <a:srgbClr val="A4A3A4"/>
          </p15:clr>
        </p15:guide>
        <p15:guide id="3" orient="horz" pos="4032" userDrawn="1">
          <p15:clr>
            <a:srgbClr val="A4A3A4"/>
          </p15:clr>
        </p15:guide>
        <p15:guide id="4" orient="horz" pos="151" userDrawn="1">
          <p15:clr>
            <a:srgbClr val="A4A3A4"/>
          </p15:clr>
        </p15:guide>
        <p15:guide id="5" orient="horz" pos="264" userDrawn="1">
          <p15:clr>
            <a:srgbClr val="A4A3A4"/>
          </p15:clr>
        </p15:guide>
        <p15:guide id="6" orient="horz" pos="3912" userDrawn="1">
          <p15:clr>
            <a:srgbClr val="A4A3A4"/>
          </p15:clr>
        </p15:guide>
        <p15:guide id="7" orient="horz" userDrawn="1">
          <p15:clr>
            <a:srgbClr val="A4A3A4"/>
          </p15:clr>
        </p15:guide>
        <p15:guide id="8" pos="329" userDrawn="1">
          <p15:clr>
            <a:srgbClr val="A4A3A4"/>
          </p15:clr>
        </p15:guide>
        <p15:guide id="9" pos="7407" userDrawn="1">
          <p15:clr>
            <a:srgbClr val="A4A3A4"/>
          </p15:clr>
        </p15:guide>
        <p15:guide id="10" pos="3864" userDrawn="1">
          <p15:clr>
            <a:srgbClr val="A4A3A4"/>
          </p15:clr>
        </p15:guide>
        <p15:guide id="11" pos="453" userDrawn="1">
          <p15:clr>
            <a:srgbClr val="A4A3A4"/>
          </p15:clr>
        </p15:guide>
        <p15:guide id="13" pos="7248"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2" clrIdx="6"/>
  <p:cmAuthor id="2" name="Melanie Couton" initials="MAC" lastIdx="6" clrIdx="3"/>
  <p:cmAuthor id="3" name="ralfieri" initials="ra" lastIdx="2" clrIdx="8"/>
  <p:cmAuthor id="4" name="Megan Capel" initials="MC" lastIdx="11" clrIdx="0"/>
  <p:cmAuthor id="5" name="Andrew Bowser" initials="AB" lastIdx="10" clrIdx="2"/>
  <p:cmAuthor id="6" name="mcalloway" initials="mc" lastIdx="1" clrIdx="4"/>
  <p:cmAuthor id="7" name="agoldman" initials="a" lastIdx="4" clrIdx="9"/>
  <p:cmAuthor id="8" name="Devin Overbey" initials="DO" lastIdx="6" clrIdx="7"/>
  <p:cmAuthor id="9" name="Erik Brady" initials="EB" lastIdx="2" clrIdx="5"/>
  <p:cmAuthor id="10" name=" " initials="MAC" lastIdx="32"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3"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Jennifer Eimers" initials="JE" lastIdx="2" clrIdx="14">
    <p:extLst>
      <p:ext uri="{19B8F6BF-5375-455C-9EA6-DF929625EA0E}">
        <p15:presenceInfo xmlns:p15="http://schemas.microsoft.com/office/powerpoint/2012/main" userId="S::jeimers@clinicaloptions.com::e496f3f7-6a48-4339-9b0c-9f426a43f948" providerId="AD"/>
      </p:ext>
    </p:extLst>
  </p:cmAuthor>
  <p:cmAuthor id="16" name="Rachael Andrie" initials="RA" lastIdx="25" clrIdx="15">
    <p:extLst>
      <p:ext uri="{19B8F6BF-5375-455C-9EA6-DF929625EA0E}">
        <p15:presenceInfo xmlns:p15="http://schemas.microsoft.com/office/powerpoint/2012/main" userId="S::randrie@clinicaloptions.com::311027c1-cf79-416d-b346-5f38dcd95c11" providerId="AD"/>
      </p:ext>
    </p:extLst>
  </p:cmAuthor>
  <p:cmAuthor id="17" name="Kara Nyberg" initials="KN" lastIdx="5" clrIdx="16">
    <p:extLst>
      <p:ext uri="{19B8F6BF-5375-455C-9EA6-DF929625EA0E}">
        <p15:presenceInfo xmlns:p15="http://schemas.microsoft.com/office/powerpoint/2012/main" userId="63b453b522a604bf" providerId="Windows Live"/>
      </p:ext>
    </p:extLst>
  </p:cmAuthor>
  <p:cmAuthor id="18" name="Vanessa Carter" initials="VC" lastIdx="13" clrIdx="17">
    <p:extLst>
      <p:ext uri="{19B8F6BF-5375-455C-9EA6-DF929625EA0E}">
        <p15:presenceInfo xmlns:p15="http://schemas.microsoft.com/office/powerpoint/2012/main" userId="S::vcarter@clinicaloptions.com::9ce73b1e-6b1e-4cab-b34f-91637f33dd50" providerId="AD"/>
      </p:ext>
    </p:extLst>
  </p:cmAuthor>
  <p:cmAuthor id="19" name="CLINICALOPTIONS\tquill" initials="C" lastIdx="8" clrIdx="18">
    <p:extLst>
      <p:ext uri="{19B8F6BF-5375-455C-9EA6-DF929625EA0E}">
        <p15:presenceInfo xmlns:p15="http://schemas.microsoft.com/office/powerpoint/2012/main" userId="CLINICALOPTIONS\tquill" providerId="None"/>
      </p:ext>
    </p:extLst>
  </p:cmAuthor>
  <p:cmAuthor id="20" name="Christy Seals" initials="CS" lastIdx="4" clrIdx="19">
    <p:extLst>
      <p:ext uri="{19B8F6BF-5375-455C-9EA6-DF929625EA0E}">
        <p15:presenceInfo xmlns:p15="http://schemas.microsoft.com/office/powerpoint/2012/main" userId="S::cseals@clinicaloptions.com::0852e532-1f9e-4bbf-9b56-be19a9543a31" providerId="AD"/>
      </p:ext>
    </p:extLst>
  </p:cmAuthor>
  <p:cmAuthor id="21" name="clinicaloptions\randrie" initials="c" lastIdx="2" clrIdx="20">
    <p:extLst>
      <p:ext uri="{19B8F6BF-5375-455C-9EA6-DF929625EA0E}">
        <p15:presenceInfo xmlns:p15="http://schemas.microsoft.com/office/powerpoint/2012/main" userId="clinicaloptions\randrie" providerId="None"/>
      </p:ext>
    </p:extLst>
  </p:cmAuthor>
  <p:cmAuthor id="22" name="Melanie Couton" initials="" lastIdx="5" clrIdx="21">
    <p:extLst>
      <p:ext uri="{19B8F6BF-5375-455C-9EA6-DF929625EA0E}">
        <p15:presenceInfo xmlns:p15="http://schemas.microsoft.com/office/powerpoint/2012/main" userId="S::mcouton@clinicaloptions.com::b5a8fb1e-a716-46a0-9a38-0d707f5e2bfc"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15873"/>
    <a:srgbClr val="E1471D"/>
    <a:srgbClr val="00823B"/>
    <a:srgbClr val="046376"/>
    <a:srgbClr val="013763"/>
    <a:srgbClr val="033453"/>
    <a:srgbClr val="006264"/>
    <a:srgbClr val="FDB338"/>
    <a:srgbClr val="682E74"/>
    <a:srgbClr val="052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8700089-9B6B-4D03-8C08-D66C4F976148}" v="2" dt="2023-09-13T22:51:36.242"/>
  </p1510:revLst>
</p1510:revInfo>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892" autoAdjust="0"/>
    <p:restoredTop sz="81184" autoAdjust="0"/>
  </p:normalViewPr>
  <p:slideViewPr>
    <p:cSldViewPr snapToGrid="0">
      <p:cViewPr varScale="1">
        <p:scale>
          <a:sx n="103" d="100"/>
          <a:sy n="103" d="100"/>
        </p:scale>
        <p:origin x="114" y="102"/>
      </p:cViewPr>
      <p:guideLst>
        <p:guide orient="horz" pos="4128"/>
        <p:guide orient="horz" pos="1008"/>
        <p:guide orient="horz" pos="4032"/>
        <p:guide orient="horz" pos="151"/>
        <p:guide orient="horz" pos="264"/>
        <p:guide orient="horz" pos="3912"/>
        <p:guide orient="horz"/>
        <p:guide pos="329"/>
        <p:guide pos="7407"/>
        <p:guide pos="3864"/>
        <p:guide pos="453"/>
        <p:guide pos="7248"/>
      </p:guideLst>
    </p:cSldViewPr>
  </p:slideViewPr>
  <p:notesTextViewPr>
    <p:cViewPr>
      <p:scale>
        <a:sx n="1" d="1"/>
        <a:sy n="1" d="1"/>
      </p:scale>
      <p:origin x="0" y="0"/>
    </p:cViewPr>
  </p:notesTextViewPr>
  <p:sorterViewPr>
    <p:cViewPr>
      <p:scale>
        <a:sx n="100" d="100"/>
        <a:sy n="100" d="100"/>
      </p:scale>
      <p:origin x="0" y="-1290"/>
    </p:cViewPr>
  </p:sorterViewPr>
  <p:notesViewPr>
    <p:cSldViewPr snapToGrid="0">
      <p:cViewPr>
        <p:scale>
          <a:sx n="1" d="2"/>
          <a:sy n="1" d="2"/>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tags" Target="tags/tag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5.xml"/><Relationship Id="rId24" Type="http://schemas.openxmlformats.org/officeDocument/2006/relationships/viewProps" Target="viewProps.xml"/><Relationship Id="rId5" Type="http://schemas.openxmlformats.org/officeDocument/2006/relationships/customXml" Target="../customXml/item5.xml"/><Relationship Id="rId15" Type="http://schemas.openxmlformats.org/officeDocument/2006/relationships/slide" Target="slides/slide9.xml"/><Relationship Id="rId23" Type="http://schemas.openxmlformats.org/officeDocument/2006/relationships/presProps" Target="presProps.xml"/><Relationship Id="rId10" Type="http://schemas.openxmlformats.org/officeDocument/2006/relationships/slide" Target="slides/slide4.xml"/><Relationship Id="rId19" Type="http://schemas.openxmlformats.org/officeDocument/2006/relationships/notesMaster" Target="notesMasters/notesMaster1.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commentAuthors" Target="commentAuthors.xml"/><Relationship Id="rId27" Type="http://schemas.microsoft.com/office/2015/10/relationships/revisionInfo" Target="revisionInfo.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Ex1.xml.rels><?xml version="1.0" encoding="UTF-8" standalone="yes"?>
<Relationships xmlns="http://schemas.openxmlformats.org/package/2006/relationships"><Relationship Id="rId3" Type="http://schemas.microsoft.com/office/2011/relationships/chartColorStyle" Target="colors2.xml"/><Relationship Id="rId2" Type="http://schemas.microsoft.com/office/2011/relationships/chartStyle" Target="style2.xml"/><Relationship Id="rId1" Type="http://schemas.openxmlformats.org/officeDocument/2006/relationships/oleObject" Target="NULL"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351587160045194E-2"/>
          <c:y val="6.9444444444444448E-2"/>
          <c:w val="0.90272495656169494"/>
          <c:h val="0.8416746864975212"/>
        </c:manualLayout>
      </c:layout>
      <c:scatterChart>
        <c:scatterStyle val="lineMarker"/>
        <c:varyColors val="0"/>
        <c:ser>
          <c:idx val="0"/>
          <c:order val="0"/>
          <c:spPr>
            <a:ln w="19050" cap="rnd">
              <a:noFill/>
              <a:round/>
            </a:ln>
            <a:effectLst/>
          </c:spPr>
          <c:marker>
            <c:symbol val="circle"/>
            <c:size val="7"/>
            <c:spPr>
              <a:solidFill>
                <a:schemeClr val="accent4"/>
              </a:solidFill>
              <a:ln w="3175">
                <a:solidFill>
                  <a:schemeClr val="tx1">
                    <a:lumMod val="50000"/>
                    <a:lumOff val="50000"/>
                  </a:schemeClr>
                </a:solidFill>
              </a:ln>
              <a:effectLst/>
            </c:spPr>
          </c:marker>
          <c:dPt>
            <c:idx val="41"/>
            <c:marker>
              <c:symbol val="circle"/>
              <c:size val="7"/>
              <c:spPr>
                <a:solidFill>
                  <a:schemeClr val="accent4"/>
                </a:solidFill>
                <a:ln w="3175">
                  <a:solidFill>
                    <a:schemeClr val="tx1">
                      <a:lumMod val="50000"/>
                      <a:lumOff val="50000"/>
                    </a:schemeClr>
                  </a:solidFill>
                </a:ln>
                <a:effectLst/>
              </c:spPr>
            </c:marker>
            <c:bubble3D val="0"/>
            <c:extLst>
              <c:ext xmlns:c16="http://schemas.microsoft.com/office/drawing/2014/chart" uri="{C3380CC4-5D6E-409C-BE32-E72D297353CC}">
                <c16:uniqueId val="{00000000-86BE-6E49-8FCF-B1FA25393E15}"/>
              </c:ext>
            </c:extLst>
          </c:dPt>
          <c:xVal>
            <c:numRef>
              <c:f>Sheet1!$E$2:$E$55</c:f>
              <c:numCache>
                <c:formatCode>General</c:formatCode>
                <c:ptCount val="54"/>
                <c:pt idx="0">
                  <c:v>0.95</c:v>
                </c:pt>
                <c:pt idx="1">
                  <c:v>1.05</c:v>
                </c:pt>
                <c:pt idx="2">
                  <c:v>1</c:v>
                </c:pt>
                <c:pt idx="3">
                  <c:v>1</c:v>
                </c:pt>
                <c:pt idx="4">
                  <c:v>0.95</c:v>
                </c:pt>
                <c:pt idx="5">
                  <c:v>1.05</c:v>
                </c:pt>
                <c:pt idx="6">
                  <c:v>1</c:v>
                </c:pt>
                <c:pt idx="7">
                  <c:v>1</c:v>
                </c:pt>
                <c:pt idx="8">
                  <c:v>1</c:v>
                </c:pt>
                <c:pt idx="9">
                  <c:v>1</c:v>
                </c:pt>
                <c:pt idx="10">
                  <c:v>1</c:v>
                </c:pt>
                <c:pt idx="11">
                  <c:v>1</c:v>
                </c:pt>
                <c:pt idx="12">
                  <c:v>0.95</c:v>
                </c:pt>
                <c:pt idx="13">
                  <c:v>1.05</c:v>
                </c:pt>
                <c:pt idx="14">
                  <c:v>1</c:v>
                </c:pt>
                <c:pt idx="15">
                  <c:v>1.05</c:v>
                </c:pt>
                <c:pt idx="16">
                  <c:v>0.95</c:v>
                </c:pt>
                <c:pt idx="17">
                  <c:v>0.9</c:v>
                </c:pt>
                <c:pt idx="18">
                  <c:v>1.1000000000000001</c:v>
                </c:pt>
                <c:pt idx="19">
                  <c:v>1</c:v>
                </c:pt>
                <c:pt idx="20">
                  <c:v>1.05</c:v>
                </c:pt>
                <c:pt idx="21">
                  <c:v>1</c:v>
                </c:pt>
                <c:pt idx="22">
                  <c:v>1</c:v>
                </c:pt>
                <c:pt idx="23">
                  <c:v>0.95</c:v>
                </c:pt>
                <c:pt idx="24">
                  <c:v>1.05</c:v>
                </c:pt>
                <c:pt idx="25">
                  <c:v>0.95</c:v>
                </c:pt>
                <c:pt idx="26">
                  <c:v>1.05</c:v>
                </c:pt>
                <c:pt idx="27">
                  <c:v>0.95</c:v>
                </c:pt>
                <c:pt idx="28">
                  <c:v>1.05</c:v>
                </c:pt>
                <c:pt idx="29">
                  <c:v>1.1000000000000001</c:v>
                </c:pt>
                <c:pt idx="30">
                  <c:v>0.95</c:v>
                </c:pt>
                <c:pt idx="31">
                  <c:v>1</c:v>
                </c:pt>
                <c:pt idx="32">
                  <c:v>1.05</c:v>
                </c:pt>
                <c:pt idx="33">
                  <c:v>0.9</c:v>
                </c:pt>
                <c:pt idx="34">
                  <c:v>1.1000000000000001</c:v>
                </c:pt>
                <c:pt idx="35">
                  <c:v>0.95</c:v>
                </c:pt>
                <c:pt idx="36">
                  <c:v>1</c:v>
                </c:pt>
                <c:pt idx="37">
                  <c:v>1</c:v>
                </c:pt>
                <c:pt idx="38">
                  <c:v>1</c:v>
                </c:pt>
                <c:pt idx="39">
                  <c:v>0.95</c:v>
                </c:pt>
                <c:pt idx="40">
                  <c:v>1.05</c:v>
                </c:pt>
                <c:pt idx="41">
                  <c:v>1</c:v>
                </c:pt>
                <c:pt idx="42">
                  <c:v>0.9</c:v>
                </c:pt>
                <c:pt idx="43">
                  <c:v>0.95</c:v>
                </c:pt>
                <c:pt idx="44">
                  <c:v>1.05</c:v>
                </c:pt>
                <c:pt idx="45">
                  <c:v>1.1000000000000001</c:v>
                </c:pt>
                <c:pt idx="46">
                  <c:v>1</c:v>
                </c:pt>
                <c:pt idx="47">
                  <c:v>0.95</c:v>
                </c:pt>
                <c:pt idx="48">
                  <c:v>0.9</c:v>
                </c:pt>
                <c:pt idx="49">
                  <c:v>1</c:v>
                </c:pt>
                <c:pt idx="50">
                  <c:v>1.05</c:v>
                </c:pt>
                <c:pt idx="51">
                  <c:v>1.1000000000000001</c:v>
                </c:pt>
                <c:pt idx="52">
                  <c:v>0.95</c:v>
                </c:pt>
                <c:pt idx="53">
                  <c:v>1.05</c:v>
                </c:pt>
              </c:numCache>
            </c:numRef>
          </c:xVal>
          <c:yVal>
            <c:numRef>
              <c:f>Sheet1!$F$2:$F$55</c:f>
              <c:numCache>
                <c:formatCode>General</c:formatCode>
                <c:ptCount val="54"/>
                <c:pt idx="0">
                  <c:v>0</c:v>
                </c:pt>
                <c:pt idx="1">
                  <c:v>0</c:v>
                </c:pt>
                <c:pt idx="2">
                  <c:v>6</c:v>
                </c:pt>
                <c:pt idx="3">
                  <c:v>15</c:v>
                </c:pt>
                <c:pt idx="4">
                  <c:v>30</c:v>
                </c:pt>
                <c:pt idx="5">
                  <c:v>30</c:v>
                </c:pt>
                <c:pt idx="6">
                  <c:v>45</c:v>
                </c:pt>
                <c:pt idx="7">
                  <c:v>60</c:v>
                </c:pt>
                <c:pt idx="8">
                  <c:v>70</c:v>
                </c:pt>
                <c:pt idx="9">
                  <c:v>80</c:v>
                </c:pt>
                <c:pt idx="10">
                  <c:v>95</c:v>
                </c:pt>
                <c:pt idx="11">
                  <c:v>111</c:v>
                </c:pt>
                <c:pt idx="12">
                  <c:v>120</c:v>
                </c:pt>
                <c:pt idx="13">
                  <c:v>125</c:v>
                </c:pt>
                <c:pt idx="14">
                  <c:v>150</c:v>
                </c:pt>
                <c:pt idx="15">
                  <c:v>155</c:v>
                </c:pt>
                <c:pt idx="16">
                  <c:v>160</c:v>
                </c:pt>
                <c:pt idx="17">
                  <c:v>165</c:v>
                </c:pt>
                <c:pt idx="18">
                  <c:v>165</c:v>
                </c:pt>
                <c:pt idx="19">
                  <c:v>167</c:v>
                </c:pt>
                <c:pt idx="20">
                  <c:v>170</c:v>
                </c:pt>
                <c:pt idx="21">
                  <c:v>180</c:v>
                </c:pt>
                <c:pt idx="22">
                  <c:v>185</c:v>
                </c:pt>
                <c:pt idx="23">
                  <c:v>190</c:v>
                </c:pt>
                <c:pt idx="24">
                  <c:v>190</c:v>
                </c:pt>
                <c:pt idx="25">
                  <c:v>198</c:v>
                </c:pt>
                <c:pt idx="26">
                  <c:v>200</c:v>
                </c:pt>
                <c:pt idx="27">
                  <c:v>210</c:v>
                </c:pt>
                <c:pt idx="28">
                  <c:v>214</c:v>
                </c:pt>
                <c:pt idx="29">
                  <c:v>227</c:v>
                </c:pt>
                <c:pt idx="30">
                  <c:v>230</c:v>
                </c:pt>
                <c:pt idx="31">
                  <c:v>230</c:v>
                </c:pt>
                <c:pt idx="32">
                  <c:v>230</c:v>
                </c:pt>
                <c:pt idx="33">
                  <c:v>234</c:v>
                </c:pt>
                <c:pt idx="34">
                  <c:v>235</c:v>
                </c:pt>
                <c:pt idx="35">
                  <c:v>240</c:v>
                </c:pt>
                <c:pt idx="36">
                  <c:v>240</c:v>
                </c:pt>
                <c:pt idx="37">
                  <c:v>250</c:v>
                </c:pt>
                <c:pt idx="38">
                  <c:v>260</c:v>
                </c:pt>
                <c:pt idx="39">
                  <c:v>265</c:v>
                </c:pt>
                <c:pt idx="40">
                  <c:v>265</c:v>
                </c:pt>
                <c:pt idx="41">
                  <c:v>275</c:v>
                </c:pt>
                <c:pt idx="42">
                  <c:v>280</c:v>
                </c:pt>
                <c:pt idx="43">
                  <c:v>280</c:v>
                </c:pt>
                <c:pt idx="44">
                  <c:v>280</c:v>
                </c:pt>
                <c:pt idx="45">
                  <c:v>280</c:v>
                </c:pt>
                <c:pt idx="46">
                  <c:v>285</c:v>
                </c:pt>
                <c:pt idx="47">
                  <c:v>290</c:v>
                </c:pt>
                <c:pt idx="48">
                  <c:v>295</c:v>
                </c:pt>
                <c:pt idx="49">
                  <c:v>295</c:v>
                </c:pt>
                <c:pt idx="50">
                  <c:v>295</c:v>
                </c:pt>
                <c:pt idx="51">
                  <c:v>298</c:v>
                </c:pt>
                <c:pt idx="52">
                  <c:v>300</c:v>
                </c:pt>
                <c:pt idx="53">
                  <c:v>300</c:v>
                </c:pt>
              </c:numCache>
            </c:numRef>
          </c:yVal>
          <c:smooth val="0"/>
          <c:extLst>
            <c:ext xmlns:c16="http://schemas.microsoft.com/office/drawing/2014/chart" uri="{C3380CC4-5D6E-409C-BE32-E72D297353CC}">
              <c16:uniqueId val="{00000001-86BE-6E49-8FCF-B1FA25393E15}"/>
            </c:ext>
          </c:extLst>
        </c:ser>
        <c:ser>
          <c:idx val="1"/>
          <c:order val="1"/>
          <c:spPr>
            <a:ln w="25400" cap="rnd">
              <a:noFill/>
              <a:round/>
            </a:ln>
            <a:effectLst/>
          </c:spPr>
          <c:marker>
            <c:symbol val="circle"/>
            <c:size val="7"/>
            <c:spPr>
              <a:solidFill>
                <a:schemeClr val="accent1"/>
              </a:solidFill>
              <a:ln w="3175">
                <a:solidFill>
                  <a:schemeClr val="tx1">
                    <a:lumMod val="50000"/>
                    <a:lumOff val="50000"/>
                  </a:schemeClr>
                </a:solidFill>
              </a:ln>
              <a:effectLst/>
            </c:spPr>
          </c:marker>
          <c:xVal>
            <c:numRef>
              <c:f>Sheet1!$E$56:$E$144</c:f>
              <c:numCache>
                <c:formatCode>General</c:formatCode>
                <c:ptCount val="89"/>
                <c:pt idx="0">
                  <c:v>1.9</c:v>
                </c:pt>
                <c:pt idx="1">
                  <c:v>2.0499999999999998</c:v>
                </c:pt>
                <c:pt idx="2">
                  <c:v>2.1</c:v>
                </c:pt>
                <c:pt idx="3">
                  <c:v>1.95</c:v>
                </c:pt>
                <c:pt idx="4">
                  <c:v>2</c:v>
                </c:pt>
                <c:pt idx="5">
                  <c:v>2.0499999999999998</c:v>
                </c:pt>
                <c:pt idx="6">
                  <c:v>2</c:v>
                </c:pt>
                <c:pt idx="7">
                  <c:v>1.95</c:v>
                </c:pt>
                <c:pt idx="8">
                  <c:v>2</c:v>
                </c:pt>
                <c:pt idx="9">
                  <c:v>2.0499999999999998</c:v>
                </c:pt>
                <c:pt idx="10">
                  <c:v>2</c:v>
                </c:pt>
                <c:pt idx="11">
                  <c:v>2</c:v>
                </c:pt>
                <c:pt idx="12">
                  <c:v>2</c:v>
                </c:pt>
                <c:pt idx="13">
                  <c:v>2</c:v>
                </c:pt>
                <c:pt idx="14">
                  <c:v>1.95</c:v>
                </c:pt>
                <c:pt idx="15">
                  <c:v>1.95</c:v>
                </c:pt>
                <c:pt idx="16">
                  <c:v>2</c:v>
                </c:pt>
                <c:pt idx="17">
                  <c:v>2.0499999999999998</c:v>
                </c:pt>
                <c:pt idx="18">
                  <c:v>2</c:v>
                </c:pt>
                <c:pt idx="19">
                  <c:v>1.95</c:v>
                </c:pt>
                <c:pt idx="20">
                  <c:v>2</c:v>
                </c:pt>
                <c:pt idx="21">
                  <c:v>2.0499999999999998</c:v>
                </c:pt>
                <c:pt idx="22">
                  <c:v>2.1</c:v>
                </c:pt>
                <c:pt idx="23">
                  <c:v>2</c:v>
                </c:pt>
                <c:pt idx="24">
                  <c:v>1.95</c:v>
                </c:pt>
                <c:pt idx="25">
                  <c:v>2.0499999999999998</c:v>
                </c:pt>
                <c:pt idx="26">
                  <c:v>1.95</c:v>
                </c:pt>
                <c:pt idx="27">
                  <c:v>2</c:v>
                </c:pt>
                <c:pt idx="28">
                  <c:v>2.0499999999999998</c:v>
                </c:pt>
                <c:pt idx="29">
                  <c:v>1.95</c:v>
                </c:pt>
                <c:pt idx="30">
                  <c:v>2.0499999999999998</c:v>
                </c:pt>
                <c:pt idx="31">
                  <c:v>2</c:v>
                </c:pt>
                <c:pt idx="32">
                  <c:v>2</c:v>
                </c:pt>
                <c:pt idx="33">
                  <c:v>1.95</c:v>
                </c:pt>
                <c:pt idx="34">
                  <c:v>2</c:v>
                </c:pt>
                <c:pt idx="35">
                  <c:v>2.0499999999999998</c:v>
                </c:pt>
                <c:pt idx="36">
                  <c:v>1.9</c:v>
                </c:pt>
                <c:pt idx="37">
                  <c:v>1.95</c:v>
                </c:pt>
                <c:pt idx="38">
                  <c:v>2</c:v>
                </c:pt>
                <c:pt idx="39">
                  <c:v>2.0499999999999998</c:v>
                </c:pt>
                <c:pt idx="40">
                  <c:v>2.1</c:v>
                </c:pt>
                <c:pt idx="41">
                  <c:v>2</c:v>
                </c:pt>
                <c:pt idx="42">
                  <c:v>1.95</c:v>
                </c:pt>
                <c:pt idx="43">
                  <c:v>2.0499999999999998</c:v>
                </c:pt>
                <c:pt idx="44">
                  <c:v>1.95</c:v>
                </c:pt>
                <c:pt idx="45">
                  <c:v>2</c:v>
                </c:pt>
                <c:pt idx="46">
                  <c:v>1.95</c:v>
                </c:pt>
                <c:pt idx="47">
                  <c:v>2.0499999999999998</c:v>
                </c:pt>
                <c:pt idx="48">
                  <c:v>1.9</c:v>
                </c:pt>
                <c:pt idx="49">
                  <c:v>1.95</c:v>
                </c:pt>
                <c:pt idx="50">
                  <c:v>2</c:v>
                </c:pt>
                <c:pt idx="51">
                  <c:v>2.0499999999999998</c:v>
                </c:pt>
                <c:pt idx="52">
                  <c:v>2.1</c:v>
                </c:pt>
                <c:pt idx="53">
                  <c:v>2</c:v>
                </c:pt>
                <c:pt idx="54">
                  <c:v>1.95</c:v>
                </c:pt>
                <c:pt idx="55">
                  <c:v>2</c:v>
                </c:pt>
                <c:pt idx="56">
                  <c:v>2.0499999999999998</c:v>
                </c:pt>
                <c:pt idx="57">
                  <c:v>1.9</c:v>
                </c:pt>
                <c:pt idx="58">
                  <c:v>1.95</c:v>
                </c:pt>
                <c:pt idx="59">
                  <c:v>2</c:v>
                </c:pt>
                <c:pt idx="60">
                  <c:v>2.0499999999999998</c:v>
                </c:pt>
                <c:pt idx="61">
                  <c:v>1.95</c:v>
                </c:pt>
                <c:pt idx="62">
                  <c:v>1.95</c:v>
                </c:pt>
                <c:pt idx="63">
                  <c:v>2</c:v>
                </c:pt>
                <c:pt idx="64">
                  <c:v>2.0499999999999998</c:v>
                </c:pt>
                <c:pt idx="65">
                  <c:v>1.9</c:v>
                </c:pt>
                <c:pt idx="66">
                  <c:v>1.95</c:v>
                </c:pt>
                <c:pt idx="67">
                  <c:v>2</c:v>
                </c:pt>
                <c:pt idx="68">
                  <c:v>2.0499999999999998</c:v>
                </c:pt>
                <c:pt idx="69">
                  <c:v>2.1</c:v>
                </c:pt>
                <c:pt idx="70">
                  <c:v>2</c:v>
                </c:pt>
                <c:pt idx="71">
                  <c:v>1.9</c:v>
                </c:pt>
                <c:pt idx="72">
                  <c:v>1.95</c:v>
                </c:pt>
                <c:pt idx="73">
                  <c:v>2.0499999999999998</c:v>
                </c:pt>
                <c:pt idx="74">
                  <c:v>1.9</c:v>
                </c:pt>
                <c:pt idx="75">
                  <c:v>2</c:v>
                </c:pt>
                <c:pt idx="76">
                  <c:v>1.95</c:v>
                </c:pt>
                <c:pt idx="77">
                  <c:v>2.0499999999999998</c:v>
                </c:pt>
                <c:pt idx="78">
                  <c:v>2.1</c:v>
                </c:pt>
                <c:pt idx="79">
                  <c:v>2.15</c:v>
                </c:pt>
                <c:pt idx="80">
                  <c:v>1.9</c:v>
                </c:pt>
                <c:pt idx="81">
                  <c:v>2</c:v>
                </c:pt>
                <c:pt idx="82">
                  <c:v>1.85</c:v>
                </c:pt>
                <c:pt idx="83">
                  <c:v>1.9</c:v>
                </c:pt>
                <c:pt idx="84">
                  <c:v>1.95</c:v>
                </c:pt>
                <c:pt idx="85">
                  <c:v>2</c:v>
                </c:pt>
                <c:pt idx="86">
                  <c:v>2.0499999999999998</c:v>
                </c:pt>
                <c:pt idx="87">
                  <c:v>2.1</c:v>
                </c:pt>
                <c:pt idx="88">
                  <c:v>2.15</c:v>
                </c:pt>
              </c:numCache>
            </c:numRef>
          </c:xVal>
          <c:yVal>
            <c:numRef>
              <c:f>Sheet1!$F$56:$F$144</c:f>
              <c:numCache>
                <c:formatCode>General</c:formatCode>
                <c:ptCount val="89"/>
                <c:pt idx="0">
                  <c:v>0</c:v>
                </c:pt>
                <c:pt idx="1">
                  <c:v>0</c:v>
                </c:pt>
                <c:pt idx="2">
                  <c:v>0</c:v>
                </c:pt>
                <c:pt idx="3">
                  <c:v>2</c:v>
                </c:pt>
                <c:pt idx="4">
                  <c:v>3</c:v>
                </c:pt>
                <c:pt idx="5">
                  <c:v>5</c:v>
                </c:pt>
                <c:pt idx="6">
                  <c:v>10</c:v>
                </c:pt>
                <c:pt idx="7">
                  <c:v>25</c:v>
                </c:pt>
                <c:pt idx="8">
                  <c:v>28</c:v>
                </c:pt>
                <c:pt idx="9">
                  <c:v>30</c:v>
                </c:pt>
                <c:pt idx="10">
                  <c:v>63</c:v>
                </c:pt>
                <c:pt idx="11">
                  <c:v>70</c:v>
                </c:pt>
                <c:pt idx="12">
                  <c:v>80</c:v>
                </c:pt>
                <c:pt idx="13">
                  <c:v>95</c:v>
                </c:pt>
                <c:pt idx="14">
                  <c:v>117</c:v>
                </c:pt>
                <c:pt idx="15">
                  <c:v>120</c:v>
                </c:pt>
                <c:pt idx="16">
                  <c:v>120</c:v>
                </c:pt>
                <c:pt idx="17">
                  <c:v>120</c:v>
                </c:pt>
                <c:pt idx="18">
                  <c:v>130</c:v>
                </c:pt>
                <c:pt idx="19">
                  <c:v>140</c:v>
                </c:pt>
                <c:pt idx="20">
                  <c:v>140</c:v>
                </c:pt>
                <c:pt idx="21">
                  <c:v>140</c:v>
                </c:pt>
                <c:pt idx="22">
                  <c:v>140</c:v>
                </c:pt>
                <c:pt idx="23">
                  <c:v>145</c:v>
                </c:pt>
                <c:pt idx="24">
                  <c:v>150</c:v>
                </c:pt>
                <c:pt idx="25">
                  <c:v>150</c:v>
                </c:pt>
                <c:pt idx="26">
                  <c:v>155</c:v>
                </c:pt>
                <c:pt idx="27">
                  <c:v>155</c:v>
                </c:pt>
                <c:pt idx="28">
                  <c:v>155</c:v>
                </c:pt>
                <c:pt idx="29">
                  <c:v>160</c:v>
                </c:pt>
                <c:pt idx="30">
                  <c:v>160</c:v>
                </c:pt>
                <c:pt idx="31">
                  <c:v>175</c:v>
                </c:pt>
                <c:pt idx="32">
                  <c:v>180</c:v>
                </c:pt>
                <c:pt idx="33">
                  <c:v>185</c:v>
                </c:pt>
                <c:pt idx="34">
                  <c:v>185</c:v>
                </c:pt>
                <c:pt idx="35">
                  <c:v>185</c:v>
                </c:pt>
                <c:pt idx="36">
                  <c:v>190</c:v>
                </c:pt>
                <c:pt idx="37">
                  <c:v>190</c:v>
                </c:pt>
                <c:pt idx="38">
                  <c:v>190</c:v>
                </c:pt>
                <c:pt idx="39">
                  <c:v>190</c:v>
                </c:pt>
                <c:pt idx="40">
                  <c:v>190</c:v>
                </c:pt>
                <c:pt idx="41">
                  <c:v>199</c:v>
                </c:pt>
                <c:pt idx="42">
                  <c:v>200</c:v>
                </c:pt>
                <c:pt idx="43">
                  <c:v>200</c:v>
                </c:pt>
                <c:pt idx="44">
                  <c:v>205</c:v>
                </c:pt>
                <c:pt idx="45">
                  <c:v>207</c:v>
                </c:pt>
                <c:pt idx="46">
                  <c:v>210</c:v>
                </c:pt>
                <c:pt idx="47">
                  <c:v>210</c:v>
                </c:pt>
                <c:pt idx="48">
                  <c:v>215</c:v>
                </c:pt>
                <c:pt idx="49">
                  <c:v>215</c:v>
                </c:pt>
                <c:pt idx="50">
                  <c:v>215</c:v>
                </c:pt>
                <c:pt idx="51">
                  <c:v>218</c:v>
                </c:pt>
                <c:pt idx="52">
                  <c:v>220</c:v>
                </c:pt>
                <c:pt idx="53">
                  <c:v>230</c:v>
                </c:pt>
                <c:pt idx="54">
                  <c:v>235</c:v>
                </c:pt>
                <c:pt idx="55">
                  <c:v>235</c:v>
                </c:pt>
                <c:pt idx="56">
                  <c:v>235</c:v>
                </c:pt>
                <c:pt idx="57">
                  <c:v>240</c:v>
                </c:pt>
                <c:pt idx="58">
                  <c:v>240</c:v>
                </c:pt>
                <c:pt idx="59">
                  <c:v>240</c:v>
                </c:pt>
                <c:pt idx="60">
                  <c:v>240</c:v>
                </c:pt>
                <c:pt idx="61">
                  <c:v>247</c:v>
                </c:pt>
                <c:pt idx="62">
                  <c:v>250</c:v>
                </c:pt>
                <c:pt idx="63">
                  <c:v>250</c:v>
                </c:pt>
                <c:pt idx="64">
                  <c:v>250</c:v>
                </c:pt>
                <c:pt idx="65">
                  <c:v>260</c:v>
                </c:pt>
                <c:pt idx="66">
                  <c:v>260</c:v>
                </c:pt>
                <c:pt idx="67">
                  <c:v>260</c:v>
                </c:pt>
                <c:pt idx="68">
                  <c:v>265</c:v>
                </c:pt>
                <c:pt idx="69">
                  <c:v>265</c:v>
                </c:pt>
                <c:pt idx="70">
                  <c:v>270</c:v>
                </c:pt>
                <c:pt idx="71">
                  <c:v>274</c:v>
                </c:pt>
                <c:pt idx="72">
                  <c:v>275</c:v>
                </c:pt>
                <c:pt idx="73">
                  <c:v>275</c:v>
                </c:pt>
                <c:pt idx="74">
                  <c:v>280</c:v>
                </c:pt>
                <c:pt idx="75">
                  <c:v>285</c:v>
                </c:pt>
                <c:pt idx="76">
                  <c:v>290</c:v>
                </c:pt>
                <c:pt idx="77">
                  <c:v>290</c:v>
                </c:pt>
                <c:pt idx="78">
                  <c:v>290</c:v>
                </c:pt>
                <c:pt idx="79">
                  <c:v>291</c:v>
                </c:pt>
                <c:pt idx="80">
                  <c:v>294</c:v>
                </c:pt>
                <c:pt idx="81">
                  <c:v>295</c:v>
                </c:pt>
                <c:pt idx="82">
                  <c:v>298</c:v>
                </c:pt>
                <c:pt idx="83">
                  <c:v>300</c:v>
                </c:pt>
                <c:pt idx="84">
                  <c:v>300</c:v>
                </c:pt>
                <c:pt idx="85">
                  <c:v>300</c:v>
                </c:pt>
                <c:pt idx="86">
                  <c:v>300</c:v>
                </c:pt>
                <c:pt idx="87">
                  <c:v>300</c:v>
                </c:pt>
                <c:pt idx="88">
                  <c:v>300</c:v>
                </c:pt>
              </c:numCache>
            </c:numRef>
          </c:yVal>
          <c:smooth val="0"/>
          <c:extLst>
            <c:ext xmlns:c16="http://schemas.microsoft.com/office/drawing/2014/chart" uri="{C3380CC4-5D6E-409C-BE32-E72D297353CC}">
              <c16:uniqueId val="{00000002-86BE-6E49-8FCF-B1FA25393E15}"/>
            </c:ext>
          </c:extLst>
        </c:ser>
        <c:ser>
          <c:idx val="2"/>
          <c:order val="2"/>
          <c:spPr>
            <a:ln w="25400" cap="rnd">
              <a:noFill/>
              <a:round/>
            </a:ln>
            <a:effectLst/>
          </c:spPr>
          <c:marker>
            <c:symbol val="circle"/>
            <c:size val="7"/>
            <c:spPr>
              <a:solidFill>
                <a:schemeClr val="accent3"/>
              </a:solidFill>
              <a:ln w="3175">
                <a:solidFill>
                  <a:schemeClr val="tx1">
                    <a:lumMod val="50000"/>
                    <a:lumOff val="50000"/>
                  </a:schemeClr>
                </a:solidFill>
              </a:ln>
              <a:effectLst/>
            </c:spPr>
          </c:marker>
          <c:xVal>
            <c:numRef>
              <c:f>Sheet1!$E$145:$E$179</c:f>
              <c:numCache>
                <c:formatCode>General</c:formatCode>
                <c:ptCount val="35"/>
                <c:pt idx="0">
                  <c:v>2.95</c:v>
                </c:pt>
                <c:pt idx="1">
                  <c:v>3</c:v>
                </c:pt>
                <c:pt idx="2">
                  <c:v>3.05</c:v>
                </c:pt>
                <c:pt idx="3">
                  <c:v>3</c:v>
                </c:pt>
                <c:pt idx="4">
                  <c:v>3</c:v>
                </c:pt>
                <c:pt idx="5">
                  <c:v>2.95</c:v>
                </c:pt>
                <c:pt idx="6">
                  <c:v>3.05</c:v>
                </c:pt>
                <c:pt idx="7">
                  <c:v>2.95</c:v>
                </c:pt>
                <c:pt idx="8">
                  <c:v>3</c:v>
                </c:pt>
                <c:pt idx="9">
                  <c:v>3.05</c:v>
                </c:pt>
                <c:pt idx="10">
                  <c:v>2.95</c:v>
                </c:pt>
                <c:pt idx="11">
                  <c:v>3.05</c:v>
                </c:pt>
                <c:pt idx="12">
                  <c:v>3</c:v>
                </c:pt>
                <c:pt idx="13">
                  <c:v>2.95</c:v>
                </c:pt>
                <c:pt idx="14">
                  <c:v>3.05</c:v>
                </c:pt>
                <c:pt idx="15">
                  <c:v>3</c:v>
                </c:pt>
                <c:pt idx="16">
                  <c:v>2.95</c:v>
                </c:pt>
                <c:pt idx="17">
                  <c:v>3.05</c:v>
                </c:pt>
                <c:pt idx="18">
                  <c:v>2.95</c:v>
                </c:pt>
                <c:pt idx="19">
                  <c:v>3.05</c:v>
                </c:pt>
                <c:pt idx="20">
                  <c:v>3</c:v>
                </c:pt>
                <c:pt idx="21">
                  <c:v>3</c:v>
                </c:pt>
                <c:pt idx="22">
                  <c:v>2.95</c:v>
                </c:pt>
                <c:pt idx="23">
                  <c:v>3</c:v>
                </c:pt>
                <c:pt idx="24">
                  <c:v>2.95</c:v>
                </c:pt>
                <c:pt idx="25">
                  <c:v>3.05</c:v>
                </c:pt>
                <c:pt idx="26">
                  <c:v>3</c:v>
                </c:pt>
                <c:pt idx="27">
                  <c:v>3.05</c:v>
                </c:pt>
                <c:pt idx="28">
                  <c:v>2.95</c:v>
                </c:pt>
                <c:pt idx="29">
                  <c:v>3</c:v>
                </c:pt>
                <c:pt idx="30">
                  <c:v>2.95</c:v>
                </c:pt>
                <c:pt idx="31">
                  <c:v>3.05</c:v>
                </c:pt>
                <c:pt idx="32">
                  <c:v>3</c:v>
                </c:pt>
                <c:pt idx="33">
                  <c:v>3</c:v>
                </c:pt>
                <c:pt idx="34">
                  <c:v>3</c:v>
                </c:pt>
              </c:numCache>
            </c:numRef>
          </c:xVal>
          <c:yVal>
            <c:numRef>
              <c:f>Sheet1!$F$145:$F$179</c:f>
              <c:numCache>
                <c:formatCode>General</c:formatCode>
                <c:ptCount val="35"/>
                <c:pt idx="0">
                  <c:v>0</c:v>
                </c:pt>
                <c:pt idx="1">
                  <c:v>0</c:v>
                </c:pt>
                <c:pt idx="2">
                  <c:v>1</c:v>
                </c:pt>
                <c:pt idx="3">
                  <c:v>25</c:v>
                </c:pt>
                <c:pt idx="4">
                  <c:v>32</c:v>
                </c:pt>
                <c:pt idx="5">
                  <c:v>60</c:v>
                </c:pt>
                <c:pt idx="6">
                  <c:v>60</c:v>
                </c:pt>
                <c:pt idx="7">
                  <c:v>107</c:v>
                </c:pt>
                <c:pt idx="8">
                  <c:v>110</c:v>
                </c:pt>
                <c:pt idx="9">
                  <c:v>115</c:v>
                </c:pt>
                <c:pt idx="10">
                  <c:v>130</c:v>
                </c:pt>
                <c:pt idx="11">
                  <c:v>136</c:v>
                </c:pt>
                <c:pt idx="12">
                  <c:v>140</c:v>
                </c:pt>
                <c:pt idx="13">
                  <c:v>145</c:v>
                </c:pt>
                <c:pt idx="14">
                  <c:v>149</c:v>
                </c:pt>
                <c:pt idx="15">
                  <c:v>155</c:v>
                </c:pt>
                <c:pt idx="16">
                  <c:v>175</c:v>
                </c:pt>
                <c:pt idx="17">
                  <c:v>179</c:v>
                </c:pt>
                <c:pt idx="18">
                  <c:v>185</c:v>
                </c:pt>
                <c:pt idx="19">
                  <c:v>188</c:v>
                </c:pt>
                <c:pt idx="20">
                  <c:v>195</c:v>
                </c:pt>
                <c:pt idx="21">
                  <c:v>200</c:v>
                </c:pt>
                <c:pt idx="22">
                  <c:v>225</c:v>
                </c:pt>
                <c:pt idx="23">
                  <c:v>226</c:v>
                </c:pt>
                <c:pt idx="24">
                  <c:v>230</c:v>
                </c:pt>
                <c:pt idx="25">
                  <c:v>230</c:v>
                </c:pt>
                <c:pt idx="26">
                  <c:v>235</c:v>
                </c:pt>
                <c:pt idx="27">
                  <c:v>239</c:v>
                </c:pt>
                <c:pt idx="28">
                  <c:v>265</c:v>
                </c:pt>
                <c:pt idx="29">
                  <c:v>265</c:v>
                </c:pt>
                <c:pt idx="30">
                  <c:v>270</c:v>
                </c:pt>
                <c:pt idx="31">
                  <c:v>270</c:v>
                </c:pt>
                <c:pt idx="32">
                  <c:v>280</c:v>
                </c:pt>
                <c:pt idx="33">
                  <c:v>295</c:v>
                </c:pt>
                <c:pt idx="34">
                  <c:v>300</c:v>
                </c:pt>
              </c:numCache>
            </c:numRef>
          </c:yVal>
          <c:smooth val="0"/>
          <c:extLst>
            <c:ext xmlns:c16="http://schemas.microsoft.com/office/drawing/2014/chart" uri="{C3380CC4-5D6E-409C-BE32-E72D297353CC}">
              <c16:uniqueId val="{00000003-86BE-6E49-8FCF-B1FA25393E15}"/>
            </c:ext>
          </c:extLst>
        </c:ser>
        <c:ser>
          <c:idx val="3"/>
          <c:order val="3"/>
          <c:spPr>
            <a:ln w="25400" cap="rnd">
              <a:noFill/>
              <a:round/>
            </a:ln>
            <a:effectLst/>
          </c:spPr>
          <c:marker>
            <c:symbol val="circle"/>
            <c:size val="7"/>
            <c:spPr>
              <a:solidFill>
                <a:schemeClr val="accent5"/>
              </a:solidFill>
              <a:ln w="3175">
                <a:solidFill>
                  <a:schemeClr val="tx1">
                    <a:lumMod val="50000"/>
                    <a:lumOff val="50000"/>
                  </a:schemeClr>
                </a:solidFill>
              </a:ln>
              <a:effectLst/>
            </c:spPr>
          </c:marker>
          <c:xVal>
            <c:numRef>
              <c:f>Sheet1!$E$180:$E$194</c:f>
              <c:numCache>
                <c:formatCode>General</c:formatCode>
                <c:ptCount val="15"/>
                <c:pt idx="0">
                  <c:v>4</c:v>
                </c:pt>
                <c:pt idx="1">
                  <c:v>4</c:v>
                </c:pt>
                <c:pt idx="2">
                  <c:v>3.95</c:v>
                </c:pt>
                <c:pt idx="3">
                  <c:v>4.05</c:v>
                </c:pt>
                <c:pt idx="4">
                  <c:v>3.95</c:v>
                </c:pt>
                <c:pt idx="5">
                  <c:v>4.05</c:v>
                </c:pt>
                <c:pt idx="6">
                  <c:v>4</c:v>
                </c:pt>
                <c:pt idx="7">
                  <c:v>3.95</c:v>
                </c:pt>
                <c:pt idx="8">
                  <c:v>4.05</c:v>
                </c:pt>
                <c:pt idx="9">
                  <c:v>4</c:v>
                </c:pt>
                <c:pt idx="10">
                  <c:v>4</c:v>
                </c:pt>
                <c:pt idx="11">
                  <c:v>3.95</c:v>
                </c:pt>
                <c:pt idx="12">
                  <c:v>4.05</c:v>
                </c:pt>
                <c:pt idx="13">
                  <c:v>4</c:v>
                </c:pt>
                <c:pt idx="14">
                  <c:v>4</c:v>
                </c:pt>
              </c:numCache>
            </c:numRef>
          </c:xVal>
          <c:yVal>
            <c:numRef>
              <c:f>Sheet1!$F$180:$F$194</c:f>
              <c:numCache>
                <c:formatCode>General</c:formatCode>
                <c:ptCount val="15"/>
                <c:pt idx="0">
                  <c:v>15</c:v>
                </c:pt>
                <c:pt idx="1">
                  <c:v>23</c:v>
                </c:pt>
                <c:pt idx="2">
                  <c:v>30</c:v>
                </c:pt>
                <c:pt idx="3">
                  <c:v>30</c:v>
                </c:pt>
                <c:pt idx="4">
                  <c:v>120</c:v>
                </c:pt>
                <c:pt idx="5">
                  <c:v>120</c:v>
                </c:pt>
                <c:pt idx="6">
                  <c:v>145</c:v>
                </c:pt>
                <c:pt idx="7">
                  <c:v>195</c:v>
                </c:pt>
                <c:pt idx="8">
                  <c:v>198</c:v>
                </c:pt>
                <c:pt idx="9">
                  <c:v>225</c:v>
                </c:pt>
                <c:pt idx="10">
                  <c:v>260</c:v>
                </c:pt>
                <c:pt idx="11">
                  <c:v>270</c:v>
                </c:pt>
                <c:pt idx="12">
                  <c:v>270</c:v>
                </c:pt>
                <c:pt idx="13">
                  <c:v>285</c:v>
                </c:pt>
                <c:pt idx="14">
                  <c:v>295</c:v>
                </c:pt>
              </c:numCache>
            </c:numRef>
          </c:yVal>
          <c:smooth val="0"/>
          <c:extLst>
            <c:ext xmlns:c16="http://schemas.microsoft.com/office/drawing/2014/chart" uri="{C3380CC4-5D6E-409C-BE32-E72D297353CC}">
              <c16:uniqueId val="{00000004-86BE-6E49-8FCF-B1FA25393E15}"/>
            </c:ext>
          </c:extLst>
        </c:ser>
        <c:dLbls>
          <c:showLegendKey val="0"/>
          <c:showVal val="0"/>
          <c:showCatName val="0"/>
          <c:showSerName val="0"/>
          <c:showPercent val="0"/>
          <c:showBubbleSize val="0"/>
        </c:dLbls>
        <c:axId val="1453060672"/>
        <c:axId val="1453062592"/>
      </c:scatterChart>
      <c:valAx>
        <c:axId val="1453060672"/>
        <c:scaling>
          <c:orientation val="minMax"/>
          <c:min val="0.5"/>
        </c:scaling>
        <c:delete val="0"/>
        <c:axPos val="b"/>
        <c:numFmt formatCode="General" sourceLinked="1"/>
        <c:majorTickMark val="out"/>
        <c:minorTickMark val="none"/>
        <c:tickLblPos val="none"/>
        <c:spPr>
          <a:noFill/>
          <a:ln w="12700"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453062592"/>
        <c:crosses val="autoZero"/>
        <c:crossBetween val="midCat"/>
      </c:valAx>
      <c:valAx>
        <c:axId val="1453062592"/>
        <c:scaling>
          <c:orientation val="minMax"/>
          <c:max val="300"/>
        </c:scaling>
        <c:delete val="0"/>
        <c:axPos val="l"/>
        <c:numFmt formatCode="General" sourceLinked="1"/>
        <c:majorTickMark val="out"/>
        <c:minorTickMark val="none"/>
        <c:tickLblPos val="nextTo"/>
        <c:spPr>
          <a:noFill/>
          <a:ln w="12700" cap="flat" cmpd="sng" algn="ctr">
            <a:solidFill>
              <a:schemeClr val="tx1"/>
            </a:solidFill>
            <a:round/>
          </a:ln>
          <a:effectLst/>
        </c:spPr>
        <c:txPr>
          <a:bodyPr rot="-60000000" spcFirstLastPara="1" vertOverflow="ellipsis" vert="horz" wrap="square" anchor="ctr" anchorCtr="1"/>
          <a:lstStyle/>
          <a:p>
            <a:pPr>
              <a:defRPr sz="105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1453060672"/>
        <c:crossesAt val="0.5"/>
        <c:crossBetween val="midCat"/>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Ex1.xml><?xml version="1.0" encoding="utf-8"?>
<cx:chartSpace xmlns:a="http://schemas.openxmlformats.org/drawingml/2006/main" xmlns:r="http://schemas.openxmlformats.org/officeDocument/2006/relationships" xmlns:cx="http://schemas.microsoft.com/office/drawing/2014/chartex">
  <cx:chartData>
    <cx:externalData r:id="rId1" cx:autoUpdate="0"/>
    <cx:data id="0">
      <cx:strDim type="cat">
        <cx:f>'[Chart in Microsoft PowerPoint]Sheet1 (2)'!$C$2:$C$194</cx:f>
        <cx:lvl ptCount="193">
          <cx:pt idx="0">PR</cx:pt>
          <cx:pt idx="1">PR</cx:pt>
          <cx:pt idx="2">PR</cx:pt>
          <cx:pt idx="3">PR</cx:pt>
          <cx:pt idx="4">PR</cx:pt>
          <cx:pt idx="5">PR</cx:pt>
          <cx:pt idx="6">PR</cx:pt>
          <cx:pt idx="7">PR</cx:pt>
          <cx:pt idx="8">PR</cx:pt>
          <cx:pt idx="9">PR</cx:pt>
          <cx:pt idx="10">PR</cx:pt>
          <cx:pt idx="11">PR</cx:pt>
          <cx:pt idx="12">PR</cx:pt>
          <cx:pt idx="13">PR</cx:pt>
          <cx:pt idx="14">PR</cx:pt>
          <cx:pt idx="15">PR</cx:pt>
          <cx:pt idx="16">PR</cx:pt>
          <cx:pt idx="17">PR</cx:pt>
          <cx:pt idx="18">PR</cx:pt>
          <cx:pt idx="19">PR</cx:pt>
          <cx:pt idx="20">PR</cx:pt>
          <cx:pt idx="21">PR</cx:pt>
          <cx:pt idx="22">PR</cx:pt>
          <cx:pt idx="23">PR</cx:pt>
          <cx:pt idx="24">PR</cx:pt>
          <cx:pt idx="25">PR</cx:pt>
          <cx:pt idx="26">PR</cx:pt>
          <cx:pt idx="27">PR</cx:pt>
          <cx:pt idx="28">PR</cx:pt>
          <cx:pt idx="29">PR</cx:pt>
          <cx:pt idx="30">PR</cx:pt>
          <cx:pt idx="31">PR</cx:pt>
          <cx:pt idx="32">PR</cx:pt>
          <cx:pt idx="33">PR</cx:pt>
          <cx:pt idx="34">PR</cx:pt>
          <cx:pt idx="35">PR</cx:pt>
          <cx:pt idx="36">PR</cx:pt>
          <cx:pt idx="37">PR</cx:pt>
          <cx:pt idx="38">PR</cx:pt>
          <cx:pt idx="39">PR</cx:pt>
          <cx:pt idx="40">PR</cx:pt>
          <cx:pt idx="41">PR</cx:pt>
          <cx:pt idx="42">PR</cx:pt>
          <cx:pt idx="43">PR</cx:pt>
          <cx:pt idx="44">PR</cx:pt>
          <cx:pt idx="45">PR</cx:pt>
          <cx:pt idx="46">PR</cx:pt>
          <cx:pt idx="47">PR</cx:pt>
          <cx:pt idx="48">PR</cx:pt>
          <cx:pt idx="49">PR</cx:pt>
          <cx:pt idx="50">PR</cx:pt>
          <cx:pt idx="51">PR</cx:pt>
          <cx:pt idx="52">PR</cx:pt>
          <cx:pt idx="53">PR</cx:pt>
          <cx:pt idx="54">SD</cx:pt>
          <cx:pt idx="55">SD</cx:pt>
          <cx:pt idx="56">SD</cx:pt>
          <cx:pt idx="57">SD</cx:pt>
          <cx:pt idx="58">SD</cx:pt>
          <cx:pt idx="59">SD</cx:pt>
          <cx:pt idx="60">SD</cx:pt>
          <cx:pt idx="61">SD</cx:pt>
          <cx:pt idx="62">SD</cx:pt>
          <cx:pt idx="63">SD</cx:pt>
          <cx:pt idx="64">SD</cx:pt>
          <cx:pt idx="65">SD</cx:pt>
          <cx:pt idx="66">SD</cx:pt>
          <cx:pt idx="67">SD</cx:pt>
          <cx:pt idx="68">SD</cx:pt>
          <cx:pt idx="69">SD</cx:pt>
          <cx:pt idx="70">SD</cx:pt>
          <cx:pt idx="71">SD</cx:pt>
          <cx:pt idx="72">SD</cx:pt>
          <cx:pt idx="73">SD</cx:pt>
          <cx:pt idx="74">SD</cx:pt>
          <cx:pt idx="75">SD</cx:pt>
          <cx:pt idx="76">SD</cx:pt>
          <cx:pt idx="77">SD</cx:pt>
          <cx:pt idx="78">SD</cx:pt>
          <cx:pt idx="79">SD</cx:pt>
          <cx:pt idx="80">SD</cx:pt>
          <cx:pt idx="81">SD</cx:pt>
          <cx:pt idx="82">SD</cx:pt>
          <cx:pt idx="83">SD</cx:pt>
          <cx:pt idx="84">SD</cx:pt>
          <cx:pt idx="85">SD</cx:pt>
          <cx:pt idx="86">SD</cx:pt>
          <cx:pt idx="87">SD</cx:pt>
          <cx:pt idx="88">SD</cx:pt>
          <cx:pt idx="89">SD</cx:pt>
          <cx:pt idx="90">SD</cx:pt>
          <cx:pt idx="91">SD</cx:pt>
          <cx:pt idx="92">SD</cx:pt>
          <cx:pt idx="93">SD</cx:pt>
          <cx:pt idx="94">SD</cx:pt>
          <cx:pt idx="95">SD</cx:pt>
          <cx:pt idx="96">SD</cx:pt>
          <cx:pt idx="97">SD</cx:pt>
          <cx:pt idx="98">SD</cx:pt>
          <cx:pt idx="99">SD</cx:pt>
          <cx:pt idx="100">SD</cx:pt>
          <cx:pt idx="101">SD</cx:pt>
          <cx:pt idx="102">SD</cx:pt>
          <cx:pt idx="103">SD</cx:pt>
          <cx:pt idx="104">SD</cx:pt>
          <cx:pt idx="105">SD</cx:pt>
          <cx:pt idx="106">SD</cx:pt>
          <cx:pt idx="107">SD</cx:pt>
          <cx:pt idx="108">SD</cx:pt>
          <cx:pt idx="109">SD</cx:pt>
          <cx:pt idx="110">SD</cx:pt>
          <cx:pt idx="111">SD</cx:pt>
          <cx:pt idx="112">SD</cx:pt>
          <cx:pt idx="113">SD</cx:pt>
          <cx:pt idx="114">SD</cx:pt>
          <cx:pt idx="115">SD</cx:pt>
          <cx:pt idx="116">SD</cx:pt>
          <cx:pt idx="117">SD</cx:pt>
          <cx:pt idx="118">SD</cx:pt>
          <cx:pt idx="119">SD</cx:pt>
          <cx:pt idx="120">SD</cx:pt>
          <cx:pt idx="121">SD</cx:pt>
          <cx:pt idx="122">SD</cx:pt>
          <cx:pt idx="123">SD</cx:pt>
          <cx:pt idx="124">SD</cx:pt>
          <cx:pt idx="125">SD</cx:pt>
          <cx:pt idx="126">SD</cx:pt>
          <cx:pt idx="127">SD</cx:pt>
          <cx:pt idx="128">SD</cx:pt>
          <cx:pt idx="129">SD</cx:pt>
          <cx:pt idx="130">SD</cx:pt>
          <cx:pt idx="131">SD</cx:pt>
          <cx:pt idx="132">SD</cx:pt>
          <cx:pt idx="133">SD</cx:pt>
          <cx:pt idx="134">SD</cx:pt>
          <cx:pt idx="135">SD</cx:pt>
          <cx:pt idx="136">SD</cx:pt>
          <cx:pt idx="137">SD</cx:pt>
          <cx:pt idx="138">SD</cx:pt>
          <cx:pt idx="139">SD</cx:pt>
          <cx:pt idx="140">SD</cx:pt>
          <cx:pt idx="141">SD</cx:pt>
          <cx:pt idx="142">SD</cx:pt>
          <cx:pt idx="143">PD</cx:pt>
          <cx:pt idx="144">PD</cx:pt>
          <cx:pt idx="145">PD</cx:pt>
          <cx:pt idx="146">PD</cx:pt>
          <cx:pt idx="147">PD</cx:pt>
          <cx:pt idx="148">PD</cx:pt>
          <cx:pt idx="149">PD</cx:pt>
          <cx:pt idx="150">PD</cx:pt>
          <cx:pt idx="151">PD</cx:pt>
          <cx:pt idx="152">PD</cx:pt>
          <cx:pt idx="153">PD</cx:pt>
          <cx:pt idx="154">PD</cx:pt>
          <cx:pt idx="155">PD</cx:pt>
          <cx:pt idx="156">PD</cx:pt>
          <cx:pt idx="157">PD</cx:pt>
          <cx:pt idx="158">PD</cx:pt>
          <cx:pt idx="159">PD</cx:pt>
          <cx:pt idx="160">PD</cx:pt>
          <cx:pt idx="161">PD</cx:pt>
          <cx:pt idx="162">PD</cx:pt>
          <cx:pt idx="163">PD</cx:pt>
          <cx:pt idx="164">PD</cx:pt>
          <cx:pt idx="165">PD</cx:pt>
          <cx:pt idx="166">PD</cx:pt>
          <cx:pt idx="167">PD</cx:pt>
          <cx:pt idx="168">PD</cx:pt>
          <cx:pt idx="169">PD</cx:pt>
          <cx:pt idx="170">PD</cx:pt>
          <cx:pt idx="171">PD</cx:pt>
          <cx:pt idx="172">PD</cx:pt>
          <cx:pt idx="173">PD</cx:pt>
          <cx:pt idx="174">PD</cx:pt>
          <cx:pt idx="175">PD</cx:pt>
          <cx:pt idx="176">PD</cx:pt>
          <cx:pt idx="177">PD</cx:pt>
          <cx:pt idx="178">NE</cx:pt>
          <cx:pt idx="179">NE</cx:pt>
          <cx:pt idx="180">NE</cx:pt>
          <cx:pt idx="181">NE</cx:pt>
          <cx:pt idx="182">NE</cx:pt>
          <cx:pt idx="183">NE</cx:pt>
          <cx:pt idx="184">NE</cx:pt>
          <cx:pt idx="185">NE</cx:pt>
          <cx:pt idx="186">NE</cx:pt>
          <cx:pt idx="187">NE</cx:pt>
          <cx:pt idx="188">NE</cx:pt>
          <cx:pt idx="189">NE</cx:pt>
          <cx:pt idx="190">NE</cx:pt>
          <cx:pt idx="191">NE</cx:pt>
          <cx:pt idx="192">NE</cx:pt>
        </cx:lvl>
      </cx:strDim>
      <cx:numDim type="val">
        <cx:f>'[Chart in Microsoft PowerPoint]Sheet1 (2)'!$D$2:$D$194</cx:f>
        <cx:lvl ptCount="193" formatCode="General">
          <cx:pt idx="0">0</cx:pt>
          <cx:pt idx="1">0</cx:pt>
          <cx:pt idx="2">6</cx:pt>
          <cx:pt idx="3">15</cx:pt>
          <cx:pt idx="4">30</cx:pt>
          <cx:pt idx="5">30</cx:pt>
          <cx:pt idx="6">45</cx:pt>
          <cx:pt idx="7">60</cx:pt>
          <cx:pt idx="8">70</cx:pt>
          <cx:pt idx="9">80</cx:pt>
          <cx:pt idx="10">95</cx:pt>
          <cx:pt idx="11">111</cx:pt>
          <cx:pt idx="12">120</cx:pt>
          <cx:pt idx="13">125</cx:pt>
          <cx:pt idx="14">150</cx:pt>
          <cx:pt idx="15">155</cx:pt>
          <cx:pt idx="16">160</cx:pt>
          <cx:pt idx="17">165</cx:pt>
          <cx:pt idx="18">165</cx:pt>
          <cx:pt idx="19">167</cx:pt>
          <cx:pt idx="20">170</cx:pt>
          <cx:pt idx="21">180</cx:pt>
          <cx:pt idx="22">185</cx:pt>
          <cx:pt idx="23">190</cx:pt>
          <cx:pt idx="24">190</cx:pt>
          <cx:pt idx="25">198</cx:pt>
          <cx:pt idx="26">200</cx:pt>
          <cx:pt idx="27">210</cx:pt>
          <cx:pt idx="28">214</cx:pt>
          <cx:pt idx="29">227</cx:pt>
          <cx:pt idx="30">230</cx:pt>
          <cx:pt idx="31">230</cx:pt>
          <cx:pt idx="32">230</cx:pt>
          <cx:pt idx="33">234</cx:pt>
          <cx:pt idx="34">235</cx:pt>
          <cx:pt idx="35">240</cx:pt>
          <cx:pt idx="36">240</cx:pt>
          <cx:pt idx="37">250</cx:pt>
          <cx:pt idx="38">260</cx:pt>
          <cx:pt idx="39">265</cx:pt>
          <cx:pt idx="40">265</cx:pt>
          <cx:pt idx="41">275</cx:pt>
          <cx:pt idx="42">280</cx:pt>
          <cx:pt idx="43">280</cx:pt>
          <cx:pt idx="44">280</cx:pt>
          <cx:pt idx="45">280</cx:pt>
          <cx:pt idx="46">285</cx:pt>
          <cx:pt idx="47">290</cx:pt>
          <cx:pt idx="48">295</cx:pt>
          <cx:pt idx="49">295</cx:pt>
          <cx:pt idx="50">295</cx:pt>
          <cx:pt idx="51">298</cx:pt>
          <cx:pt idx="52">300</cx:pt>
          <cx:pt idx="53">300</cx:pt>
          <cx:pt idx="54">0</cx:pt>
          <cx:pt idx="55">0</cx:pt>
          <cx:pt idx="56">0</cx:pt>
          <cx:pt idx="57">2</cx:pt>
          <cx:pt idx="58">3</cx:pt>
          <cx:pt idx="59">5</cx:pt>
          <cx:pt idx="60">10</cx:pt>
          <cx:pt idx="61">25</cx:pt>
          <cx:pt idx="62">28</cx:pt>
          <cx:pt idx="63">30</cx:pt>
          <cx:pt idx="64">63</cx:pt>
          <cx:pt idx="65">70</cx:pt>
          <cx:pt idx="66">80</cx:pt>
          <cx:pt idx="67">95</cx:pt>
          <cx:pt idx="68">117</cx:pt>
          <cx:pt idx="69">120</cx:pt>
          <cx:pt idx="70">120</cx:pt>
          <cx:pt idx="71">120</cx:pt>
          <cx:pt idx="72">130</cx:pt>
          <cx:pt idx="73">140</cx:pt>
          <cx:pt idx="74">140</cx:pt>
          <cx:pt idx="75">140</cx:pt>
          <cx:pt idx="76">140</cx:pt>
          <cx:pt idx="77">145</cx:pt>
          <cx:pt idx="78">150</cx:pt>
          <cx:pt idx="79">150</cx:pt>
          <cx:pt idx="80">155</cx:pt>
          <cx:pt idx="81">155</cx:pt>
          <cx:pt idx="82">155</cx:pt>
          <cx:pt idx="83">160</cx:pt>
          <cx:pt idx="84">160</cx:pt>
          <cx:pt idx="85">175</cx:pt>
          <cx:pt idx="86">180</cx:pt>
          <cx:pt idx="87">185</cx:pt>
          <cx:pt idx="88">185</cx:pt>
          <cx:pt idx="89">185</cx:pt>
          <cx:pt idx="90">190</cx:pt>
          <cx:pt idx="91">190</cx:pt>
          <cx:pt idx="92">190</cx:pt>
          <cx:pt idx="93">190</cx:pt>
          <cx:pt idx="94">190</cx:pt>
          <cx:pt idx="95">199</cx:pt>
          <cx:pt idx="96">200</cx:pt>
          <cx:pt idx="97">200</cx:pt>
          <cx:pt idx="98">205</cx:pt>
          <cx:pt idx="99">207</cx:pt>
          <cx:pt idx="100">210</cx:pt>
          <cx:pt idx="101">210</cx:pt>
          <cx:pt idx="102">215</cx:pt>
          <cx:pt idx="103">215</cx:pt>
          <cx:pt idx="104">215</cx:pt>
          <cx:pt idx="105">218</cx:pt>
          <cx:pt idx="106">220</cx:pt>
          <cx:pt idx="107">230</cx:pt>
          <cx:pt idx="108">235</cx:pt>
          <cx:pt idx="109">235</cx:pt>
          <cx:pt idx="110">235</cx:pt>
          <cx:pt idx="111">240</cx:pt>
          <cx:pt idx="112">240</cx:pt>
          <cx:pt idx="113">240</cx:pt>
          <cx:pt idx="114">240</cx:pt>
          <cx:pt idx="115">247</cx:pt>
          <cx:pt idx="116">250</cx:pt>
          <cx:pt idx="117">250</cx:pt>
          <cx:pt idx="118">250</cx:pt>
          <cx:pt idx="119">260</cx:pt>
          <cx:pt idx="120">260</cx:pt>
          <cx:pt idx="121">260</cx:pt>
          <cx:pt idx="122">265</cx:pt>
          <cx:pt idx="123">265</cx:pt>
          <cx:pt idx="124">270</cx:pt>
          <cx:pt idx="125">274</cx:pt>
          <cx:pt idx="126">275</cx:pt>
          <cx:pt idx="127">275</cx:pt>
          <cx:pt idx="128">280</cx:pt>
          <cx:pt idx="129">285</cx:pt>
          <cx:pt idx="130">290</cx:pt>
          <cx:pt idx="131">290</cx:pt>
          <cx:pt idx="132">290</cx:pt>
          <cx:pt idx="133">291</cx:pt>
          <cx:pt idx="134">294</cx:pt>
          <cx:pt idx="135">295</cx:pt>
          <cx:pt idx="136">298</cx:pt>
          <cx:pt idx="137">300</cx:pt>
          <cx:pt idx="138">300</cx:pt>
          <cx:pt idx="139">300</cx:pt>
          <cx:pt idx="140">300</cx:pt>
          <cx:pt idx="141">300</cx:pt>
          <cx:pt idx="142">300</cx:pt>
          <cx:pt idx="143">0</cx:pt>
          <cx:pt idx="144">0</cx:pt>
          <cx:pt idx="145">1</cx:pt>
          <cx:pt idx="146">25</cx:pt>
          <cx:pt idx="147">32</cx:pt>
          <cx:pt idx="148">60</cx:pt>
          <cx:pt idx="149">60</cx:pt>
          <cx:pt idx="150">107</cx:pt>
          <cx:pt idx="151">110</cx:pt>
          <cx:pt idx="152">115</cx:pt>
          <cx:pt idx="153">130</cx:pt>
          <cx:pt idx="154">136</cx:pt>
          <cx:pt idx="155">140</cx:pt>
          <cx:pt idx="156">145</cx:pt>
          <cx:pt idx="157">149</cx:pt>
          <cx:pt idx="158">155</cx:pt>
          <cx:pt idx="159">175</cx:pt>
          <cx:pt idx="160">179</cx:pt>
          <cx:pt idx="161">185</cx:pt>
          <cx:pt idx="162">188</cx:pt>
          <cx:pt idx="163">195</cx:pt>
          <cx:pt idx="164">200</cx:pt>
          <cx:pt idx="165">225</cx:pt>
          <cx:pt idx="166">226</cx:pt>
          <cx:pt idx="167">230</cx:pt>
          <cx:pt idx="168">230</cx:pt>
          <cx:pt idx="169">235</cx:pt>
          <cx:pt idx="170">239</cx:pt>
          <cx:pt idx="171">265</cx:pt>
          <cx:pt idx="172">265</cx:pt>
          <cx:pt idx="173">270</cx:pt>
          <cx:pt idx="174">270</cx:pt>
          <cx:pt idx="175">280</cx:pt>
          <cx:pt idx="176">295</cx:pt>
          <cx:pt idx="177">300</cx:pt>
          <cx:pt idx="178">15</cx:pt>
          <cx:pt idx="179">23</cx:pt>
          <cx:pt idx="180">30</cx:pt>
          <cx:pt idx="181">30</cx:pt>
          <cx:pt idx="182">120</cx:pt>
          <cx:pt idx="183">120</cx:pt>
          <cx:pt idx="184">145</cx:pt>
          <cx:pt idx="185">195</cx:pt>
          <cx:pt idx="186">198</cx:pt>
          <cx:pt idx="187">225</cx:pt>
          <cx:pt idx="188">260</cx:pt>
          <cx:pt idx="189">270</cx:pt>
          <cx:pt idx="190">270</cx:pt>
          <cx:pt idx="191">285</cx:pt>
          <cx:pt idx="192">295</cx:pt>
        </cx:lvl>
      </cx:numDim>
    </cx:data>
  </cx:chartData>
  <cx:chart>
    <cx:plotArea>
      <cx:plotAreaRegion>
        <cx:plotSurface>
          <cx:spPr>
            <a:ln w="28575">
              <a:noFill/>
            </a:ln>
          </cx:spPr>
        </cx:plotSurface>
        <cx:series layoutId="boxWhisker" uniqueId="{8BAC35F5-B1B3-4DF8-86A2-34785C99C03F}">
          <cx:spPr>
            <a:noFill/>
            <a:ln w="12700">
              <a:solidFill>
                <a:schemeClr val="bg1"/>
              </a:solidFill>
            </a:ln>
          </cx:spPr>
          <cx:dataId val="0"/>
          <cx:layoutPr>
            <cx:visibility meanLine="0" meanMarker="1" nonoutliers="0" outliers="1"/>
            <cx:statistics quartileMethod="exclusive"/>
          </cx:layoutPr>
        </cx:series>
      </cx:plotAreaRegion>
      <cx:axis id="0">
        <cx:catScaling gapWidth="1"/>
        <cx:majorTickMarks type="out"/>
        <cx:tickLabels/>
        <cx:spPr>
          <a:ln w="28575">
            <a:solidFill>
              <a:schemeClr val="bg1"/>
            </a:solidFill>
          </a:ln>
        </cx:spPr>
        <cx:txPr>
          <a:bodyPr vertOverflow="overflow" horzOverflow="overflow" wrap="square" lIns="0" tIns="0" rIns="0" bIns="0"/>
          <a:lstStyle/>
          <a:p>
            <a:pPr algn="ctr" rtl="0">
              <a:defRPr sz="900" b="0" i="0">
                <a:noFill/>
                <a:latin typeface="Calibri" panose="020F0502020204030204" pitchFamily="34" charset="0"/>
                <a:ea typeface="Calibri" panose="020F0502020204030204" pitchFamily="34" charset="0"/>
                <a:cs typeface="Calibri" panose="020F0502020204030204" pitchFamily="34" charset="0"/>
              </a:defRPr>
            </a:pPr>
            <a:endParaRPr lang="en-US">
              <a:noFill/>
            </a:endParaRPr>
          </a:p>
        </cx:txPr>
      </cx:axis>
      <cx:axis id="1">
        <cx:valScaling max="300"/>
        <cx:tickLabels/>
        <cx:spPr>
          <a:ln w="28575">
            <a:solidFill>
              <a:schemeClr val="bg1"/>
            </a:solidFill>
          </a:ln>
        </cx:spPr>
        <cx:txPr>
          <a:bodyPr vertOverflow="overflow" horzOverflow="overflow" wrap="square" lIns="0" tIns="0" rIns="0" bIns="0"/>
          <a:lstStyle/>
          <a:p>
            <a:pPr algn="ctr" rtl="0">
              <a:defRPr sz="900" b="0" i="0">
                <a:noFill/>
                <a:latin typeface="Calibri" panose="020F0502020204030204" pitchFamily="34" charset="0"/>
                <a:ea typeface="Calibri" panose="020F0502020204030204" pitchFamily="34" charset="0"/>
                <a:cs typeface="Calibri" panose="020F0502020204030204" pitchFamily="34" charset="0"/>
              </a:defRPr>
            </a:pPr>
            <a:endParaRPr lang="en-US">
              <a:noFill/>
            </a:endParaRPr>
          </a:p>
        </cx:txPr>
      </cx:axis>
    </cx:plotArea>
  </cx:chart>
  <cx:spPr>
    <a:ln>
      <a:noFill/>
    </a:ln>
  </cx:spPr>
</cx: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406">
  <cs:axisTitle>
    <cs:lnRef idx="0"/>
    <cs:fillRef idx="0"/>
    <cs:effectRef idx="0"/>
    <cs:fontRef idx="minor">
      <a:schemeClr val="tx1">
        <a:lumMod val="65000"/>
        <a:lumOff val="35000"/>
      </a:schemeClr>
    </cs:fontRef>
    <cs:defRPr sz="9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cs:chartArea>
  <cs:dataLabel>
    <cs:lnRef idx="0"/>
    <cs:fillRef idx="0"/>
    <cs:effectRef idx="0"/>
    <cs:fontRef idx="minor">
      <a:schemeClr val="tx1">
        <a:lumMod val="65000"/>
        <a:lumOff val="35000"/>
      </a:schemeClr>
    </cs:fontRef>
    <cs:defRPr sz="9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cs:bodyPr rot="0" spcFirstLastPara="1" vertOverflow="clip" horzOverflow="clip" vert="horz" wrap="square" lIns="36576" tIns="18288" rIns="36576" bIns="18288" anchor="ctr" anchorCtr="1">
      <a:spAutoFit/>
    </cs:bodyPr>
  </cs:dataLabelCallout>
  <cs:dataPoint>
    <cs:lnRef idx="0">
      <cs:styleClr val="auto"/>
    </cs:lnRef>
    <cs:fillRef idx="0">
      <cs:styleClr val="auto"/>
    </cs:fillRef>
    <cs:effectRef idx="0"/>
    <cs:fontRef idx="minor">
      <a:schemeClr val="tx1"/>
    </cs:fontRef>
    <cs:spPr>
      <a:solidFill>
        <a:schemeClr val="phClr"/>
      </a:solidFill>
      <a:ln>
        <a:solidFill>
          <a:schemeClr val="phClr"/>
        </a:solidFill>
      </a:ln>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40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cs:valueAxis>
  <cs:wall>
    <cs:lnRef idx="0"/>
    <cs:fillRef idx="0"/>
    <cs:effectRef idx="0"/>
    <cs:fontRef idx="minor">
      <a:schemeClr val="tx1"/>
    </cs:fontRef>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dirty="0"/>
          </a:p>
        </p:txBody>
      </p:sp>
    </p:spTree>
    <p:extLst>
      <p:ext uri="{BB962C8B-B14F-4D97-AF65-F5344CB8AC3E}">
        <p14:creationId xmlns:p14="http://schemas.microsoft.com/office/powerpoint/2010/main" val="13681230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extLst>
      <p:ext uri="{BB962C8B-B14F-4D97-AF65-F5344CB8AC3E}">
        <p14:creationId xmlns:p14="http://schemas.microsoft.com/office/powerpoint/2010/main" val="13975829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ADC, antibody</a:t>
            </a:r>
            <a:r>
              <a:rPr lang="en-US" i="1" dirty="0">
                <a:latin typeface="Calibri" panose="020F0502020204030204" pitchFamily="34" charset="0"/>
                <a:cs typeface="Calibri" panose="020F0502020204030204" pitchFamily="34" charset="0"/>
              </a:rPr>
              <a:t>–</a:t>
            </a:r>
            <a:r>
              <a:rPr lang="en-US" i="1" dirty="0"/>
              <a:t>drug conjugate; CT, chemotherapy; HER3-DXd, </a:t>
            </a:r>
            <a:r>
              <a:rPr lang="en-US" altLang="en-US" sz="1200" i="1" dirty="0"/>
              <a:t>patritumab deruxtecan; </a:t>
            </a:r>
            <a:r>
              <a:rPr lang="en-US" i="1" dirty="0"/>
              <a:t>mAb, monoclonal antibody; NSCLC, non-small-cell lung cancer; SoC, standard of care; TKI, tyrosine kinase inhibitor.</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385195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BICR, blinded independent central review; C, cycle; D, day; DoR, duration of response; f/u, follow-up; HER3-Dxd, </a:t>
            </a:r>
            <a:r>
              <a:rPr lang="en-US" sz="1200" i="1" dirty="0"/>
              <a:t>p</a:t>
            </a:r>
            <a:r>
              <a:rPr lang="en-US" altLang="en-US" sz="1200" i="1" dirty="0"/>
              <a:t>atritumab deruxtecan; mets, metastases; NSCLC, non-small-cell lung cancer; ORR, objective response rate; </a:t>
            </a:r>
            <a:r>
              <a:rPr lang="en-US" i="1" dirty="0"/>
              <a:t>TKI, tyrosine kinase inhibitor; tx, treatment.</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a:t>
            </a:fld>
            <a:endParaRPr lang="en-US" altLang="en-US" dirty="0"/>
          </a:p>
        </p:txBody>
      </p:sp>
    </p:spTree>
    <p:extLst>
      <p:ext uri="{BB962C8B-B14F-4D97-AF65-F5344CB8AC3E}">
        <p14:creationId xmlns:p14="http://schemas.microsoft.com/office/powerpoint/2010/main" val="30265818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BICR, blinded independent central review; BL, baseline; CNS, central nervous system; CT, chemotherapy; ECOG, Eastern Cooperative Oncology Group; HER3-Dxd, </a:t>
            </a:r>
            <a:r>
              <a:rPr lang="en-US" sz="1200" i="1" dirty="0"/>
              <a:t>p</a:t>
            </a:r>
            <a:r>
              <a:rPr lang="en-US" altLang="en-US" sz="1200" i="1" dirty="0"/>
              <a:t>atritumab deruxtecan; </a:t>
            </a:r>
            <a:r>
              <a:rPr lang="en-US" i="1" dirty="0"/>
              <a:t>PS, performance status; TKI, tyrosine kinase inhibitor.</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11808780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3G, third-generation; adv, advanced; cORR, confirmed objective response rate; CR, complete response; DCR, disease control rate; DoR, duration of response; HER3-Dxd, </a:t>
            </a:r>
            <a:r>
              <a:rPr lang="en-US" sz="1200" b="0" i="1" dirty="0"/>
              <a:t>p</a:t>
            </a:r>
            <a:r>
              <a:rPr lang="en-US" altLang="en-US" sz="1200" b="0" i="1" dirty="0"/>
              <a:t>atritumab deruxtecan; hx, history; IO, immunotherapy; mets, metastases; NE, not evaluable; ORR, objective response rate; OS, overall survival; PD, progressive disease; PFS, progression-free survival; PR, partial response; SD, stable disease; </a:t>
            </a:r>
            <a:r>
              <a:rPr lang="en-US" b="0" i="1" dirty="0"/>
              <a:t>TKI, tyrosine kinase inhibitor; tx, treatment.</a:t>
            </a:r>
            <a:endParaRPr lang="en-US" b="0"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31353400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BICR, blinded independent central review; CR, complete response; </a:t>
            </a:r>
            <a:r>
              <a:rPr lang="en-US" b="0" i="1" dirty="0"/>
              <a:t>HER3-Dxd, </a:t>
            </a:r>
            <a:r>
              <a:rPr lang="en-US" sz="1200" b="0" i="1" dirty="0"/>
              <a:t>p</a:t>
            </a:r>
            <a:r>
              <a:rPr lang="en-US" altLang="en-US" sz="1200" b="0" i="1" dirty="0"/>
              <a:t>atritumab deruxtecan; </a:t>
            </a:r>
            <a:r>
              <a:rPr lang="en-US" altLang="en-US" sz="1200" i="1" dirty="0"/>
              <a:t>NE, not evaluable; ORR, objective response rate; PD, progressive disease; PR, partial response; SD, stable disease; </a:t>
            </a:r>
            <a:r>
              <a:rPr lang="en-US" i="1" dirty="0"/>
              <a:t>TKI, tyrosine kinase inhibitor.</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1811151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BICR, blinded independent central review; BOR, best overall response; cBOR, confirmed best overall response; CR, complete response; </a:t>
            </a:r>
            <a:r>
              <a:rPr lang="en-US" b="0" i="1" dirty="0"/>
              <a:t>HER3-Dxd, </a:t>
            </a:r>
            <a:r>
              <a:rPr lang="en-US" sz="1200" b="0" i="1" dirty="0"/>
              <a:t>p</a:t>
            </a:r>
            <a:r>
              <a:rPr lang="en-US" altLang="en-US" sz="1200" b="0" i="1" dirty="0"/>
              <a:t>atritumab deruxtecan; </a:t>
            </a:r>
            <a:r>
              <a:rPr lang="en-US" altLang="en-US" sz="1200" i="1" dirty="0"/>
              <a:t>NE, not evaluable; PD, progressive disease; PR, partial response; SD, stable disease</a:t>
            </a:r>
            <a:r>
              <a:rPr lang="en-US" i="1" dirty="0"/>
              <a:t>.</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5352384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BICR, blinded independent central review; CNS, central nervous system; CR, complete response; DCR, disease control rate; DoR, duration of response; </a:t>
            </a:r>
            <a:r>
              <a:rPr lang="en-US" altLang="en-US" sz="1200" i="1" dirty="0"/>
              <a:t>NE, not evaluable; ORR, objective response rate; PD, progressive disease; PR, partial response; RECIST, Response Evaluation Criteria in Solid Tumors; SD, stable disease</a:t>
            </a:r>
            <a:r>
              <a:rPr lang="en-US" i="1" dirty="0"/>
              <a:t>.</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9</a:t>
            </a:fld>
            <a:endParaRPr lang="en-US" altLang="en-US" dirty="0"/>
          </a:p>
        </p:txBody>
      </p:sp>
    </p:spTree>
    <p:extLst>
      <p:ext uri="{BB962C8B-B14F-4D97-AF65-F5344CB8AC3E}">
        <p14:creationId xmlns:p14="http://schemas.microsoft.com/office/powerpoint/2010/main" val="42934065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AST, a</a:t>
            </a:r>
            <a:r>
              <a:rPr lang="en-US" sz="1200" dirty="0">
                <a:solidFill>
                  <a:schemeClr val="bg1"/>
                </a:solidFill>
                <a:latin typeface="Calibri" panose="020F0502020204030204" pitchFamily="34" charset="0"/>
              </a:rPr>
              <a:t>spartate aminotransferase; </a:t>
            </a:r>
            <a:r>
              <a:rPr lang="en-US" i="1" dirty="0"/>
              <a:t>d/c, discontinuation; HER3-Dxd, </a:t>
            </a:r>
            <a:r>
              <a:rPr lang="en-US" sz="1200" i="1" dirty="0"/>
              <a:t>p</a:t>
            </a:r>
            <a:r>
              <a:rPr lang="en-US" altLang="en-US" sz="1200" i="1" dirty="0"/>
              <a:t>atritumab deruxtecan; </a:t>
            </a:r>
            <a:r>
              <a:rPr lang="en-US" i="1" dirty="0"/>
              <a:t>ILD, interstitial lung disease; TEAE, treatment-emergent adverse event.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10</a:t>
            </a:fld>
            <a:endParaRPr lang="en-US" altLang="en-US" dirty="0"/>
          </a:p>
        </p:txBody>
      </p:sp>
    </p:spTree>
    <p:extLst>
      <p:ext uri="{BB962C8B-B14F-4D97-AF65-F5344CB8AC3E}">
        <p14:creationId xmlns:p14="http://schemas.microsoft.com/office/powerpoint/2010/main" val="16497685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CT, chemotherapy; DCR, disease control rate; DoR, duration of response; HER3-Dxd, </a:t>
            </a:r>
            <a:r>
              <a:rPr lang="en-US" sz="1200" i="1" dirty="0"/>
              <a:t>p</a:t>
            </a:r>
            <a:r>
              <a:rPr lang="en-US" altLang="en-US" sz="1200" i="1" dirty="0"/>
              <a:t>atritumab deruxtecan; ILD, interstitial lung disease; NSCLC, non-small-cell lung cancer; ORR, objective response rate; plt, platinum; TKI, tyrosine kinase inhibitor.</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11</a:t>
            </a:fld>
            <a:endParaRPr lang="en-US" altLang="en-US" dirty="0"/>
          </a:p>
        </p:txBody>
      </p:sp>
    </p:spTree>
    <p:extLst>
      <p:ext uri="{BB962C8B-B14F-4D97-AF65-F5344CB8AC3E}">
        <p14:creationId xmlns:p14="http://schemas.microsoft.com/office/powerpoint/2010/main" val="95422066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12</a:t>
            </a:fld>
            <a:endParaRPr lang="en-US" altLang="en-US" dirty="0"/>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2F6B3930-7C31-48E3-9C51-5B16A239A187}"/>
              </a:ext>
            </a:extLst>
          </p:cNvPr>
          <p:cNvSpPr/>
          <p:nvPr userDrawn="1"/>
        </p:nvSpPr>
        <p:spPr bwMode="auto">
          <a:xfrm>
            <a:off x="6114257" y="3667127"/>
            <a:ext cx="6077741" cy="3190872"/>
          </a:xfrm>
          <a:prstGeom prst="rect">
            <a:avLst/>
          </a:prstGeom>
          <a:solidFill>
            <a:schemeClr val="tx2">
              <a:lumMod val="75000"/>
            </a:schemeClr>
          </a:solidFill>
          <a:ln w="0">
            <a:noFill/>
            <a:miter lim="800000"/>
            <a:headEnd/>
            <a:tailEnd/>
          </a:ln>
        </p:spPr>
        <p:txBody>
          <a:bodyPr rtlCol="0" anchor="ctr"/>
          <a:lstStyle/>
          <a:p>
            <a:pPr algn="ctr" eaLnBrk="1" hangingPunct="1">
              <a:spcBef>
                <a:spcPct val="35000"/>
              </a:spcBef>
              <a:spcAft>
                <a:spcPct val="25000"/>
              </a:spcAft>
              <a:buClr>
                <a:schemeClr val="folHlink"/>
              </a:buClr>
              <a:buNone/>
            </a:pPr>
            <a:r>
              <a:rPr lang="en-US" sz="2400" b="0" dirty="0">
                <a:solidFill>
                  <a:schemeClr val="tx1"/>
                </a:solidFill>
                <a:latin typeface="Calibri" panose="020F0502020204030204" pitchFamily="34" charset="0"/>
              </a:rPr>
              <a:t>Image Placeholder</a:t>
            </a:r>
          </a:p>
        </p:txBody>
      </p:sp>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endParaRPr lang="en-US" dirty="0"/>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endParaRPr lang="en-US" dirty="0"/>
          </a:p>
        </p:txBody>
      </p: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 name="Picture 1">
            <a:extLst>
              <a:ext uri="{FF2B5EF4-FFF2-40B4-BE49-F238E27FC236}">
                <a16:creationId xmlns:a16="http://schemas.microsoft.com/office/drawing/2014/main" id="{BA6824BC-C604-0009-B182-0567BC93C59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716132" y="244938"/>
            <a:ext cx="1681179" cy="896629"/>
          </a:xfrm>
          <a:prstGeom prst="rect">
            <a:avLst/>
          </a:prstGeom>
        </p:spPr>
      </p:pic>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FB4CF2D-D979-1437-A2EB-B60F4C4AD05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43030" y="5318282"/>
            <a:ext cx="2315472" cy="1234918"/>
          </a:xfrm>
          <a:prstGeom prst="rect">
            <a:avLst/>
          </a:prstGeom>
        </p:spPr>
      </p:pic>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7" name="Group 6">
            <a:extLst>
              <a:ext uri="{FF2B5EF4-FFF2-40B4-BE49-F238E27FC236}">
                <a16:creationId xmlns:a16="http://schemas.microsoft.com/office/drawing/2014/main" id="{33F44B30-1879-6F13-273E-22B934A627E6}"/>
              </a:ext>
            </a:extLst>
          </p:cNvPr>
          <p:cNvGrpSpPr/>
          <p:nvPr userDrawn="1"/>
        </p:nvGrpSpPr>
        <p:grpSpPr>
          <a:xfrm>
            <a:off x="8869472" y="6298815"/>
            <a:ext cx="2877113" cy="394353"/>
            <a:chOff x="8869472" y="6298815"/>
            <a:chExt cx="2877113" cy="394353"/>
          </a:xfrm>
        </p:grpSpPr>
        <p:pic>
          <p:nvPicPr>
            <p:cNvPr id="8" name="Picture 7">
              <a:extLst>
                <a:ext uri="{FF2B5EF4-FFF2-40B4-BE49-F238E27FC236}">
                  <a16:creationId xmlns:a16="http://schemas.microsoft.com/office/drawing/2014/main" id="{F4A1C891-79C3-863E-FBA9-188D17ED037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9" name="Rectangle 8">
              <a:extLst>
                <a:ext uri="{FF2B5EF4-FFF2-40B4-BE49-F238E27FC236}">
                  <a16:creationId xmlns:a16="http://schemas.microsoft.com/office/drawing/2014/main" id="{2DB2AFA4-BBF7-61A0-D954-E2BAF8A2721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0178BF92-DC92-6DC3-6E2D-E56641796C9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311170075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93B8F865-6ADC-958B-BCBA-56A2A50D7AAE}"/>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05C4B9E-1FA3-952D-6393-30BFE5E1835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D3C7FEC-03C8-EE45-01CC-6BBE64B18F7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E0C14CBC-B02C-E649-3090-78EEB821A66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81F49DEA-FA25-76E8-342E-9233B13A696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F518083-D1F3-A58F-0D1E-5E853D43C08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D1286C5E-09F9-468C-28E0-433C61B53C29}"/>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679467CA-89F4-C188-2170-B4B94D784DB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F4549132-9E6B-C041-DA66-E2829720F89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2B0E3B1-4A7C-7261-1C0D-368224CC2F2D}"/>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9783100C-E066-F74E-F8B7-8AD4160FFE0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F5C49CD4-B8DF-4B97-E9D0-CA20225DE22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2A44B9F7-3245-A62E-5232-18B419E939A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33058027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80" r:id="rId1"/>
    <p:sldLayoutId id="2147484655" r:id="rId2"/>
    <p:sldLayoutId id="2147484656" r:id="rId3"/>
    <p:sldLayoutId id="2147484663" r:id="rId4"/>
    <p:sldLayoutId id="2147484657" r:id="rId5"/>
    <p:sldLayoutId id="2147484658" r:id="rId6"/>
    <p:sldLayoutId id="2147484664" r:id="rId7"/>
    <p:sldLayoutId id="2147484659" r:id="rId8"/>
    <p:sldLayoutId id="2147484667" r:id="rId9"/>
    <p:sldLayoutId id="2147484660" r:id="rId10"/>
    <p:sldLayoutId id="2147484665" r:id="rId11"/>
    <p:sldLayoutId id="2147484661" r:id="rId12"/>
    <p:sldLayoutId id="2147484666" r:id="rId13"/>
    <p:sldLayoutId id="2147484662" r:id="rId14"/>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3.xml"/><Relationship Id="rId5" Type="http://schemas.openxmlformats.org/officeDocument/2006/relationships/image" Target="../media/image1.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8.xml"/><Relationship Id="rId1" Type="http://schemas.openxmlformats.org/officeDocument/2006/relationships/slideLayout" Target="../slideLayouts/slideLayout4.xml"/><Relationship Id="rId5" Type="http://schemas.openxmlformats.org/officeDocument/2006/relationships/image" Target="../media/image2.png"/><Relationship Id="rId4" Type="http://schemas.microsoft.com/office/2014/relationships/chartEx" Target="../charts/chartEx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12.xm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dirty="0"/>
              <a:t>HERTHENA-Lung01: Phase II Trial of </a:t>
            </a:r>
            <a:br>
              <a:rPr lang="en-US" altLang="en-US" sz="4000" dirty="0"/>
            </a:br>
            <a:r>
              <a:rPr lang="en-US" altLang="en-US" sz="4000" dirty="0"/>
              <a:t>Patritumab Deruxtecan in Previously Treated </a:t>
            </a:r>
            <a:r>
              <a:rPr lang="en-US" altLang="en-US" sz="4000" i="1" dirty="0"/>
              <a:t>EGFR</a:t>
            </a:r>
            <a:r>
              <a:rPr lang="en-US" altLang="en-US" sz="4000" dirty="0"/>
              <a:t>-Mutated Advanced NSCLC</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49" y="3221038"/>
            <a:ext cx="9999009"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eaLnBrk="1" hangingPunct="1">
              <a:spcBef>
                <a:spcPct val="0"/>
              </a:spcBef>
              <a:spcAft>
                <a:spcPct val="0"/>
              </a:spcAft>
              <a:defRPr/>
            </a:pPr>
            <a:r>
              <a:rPr lang="en-US" sz="2200" b="1" kern="0" dirty="0">
                <a:solidFill>
                  <a:schemeClr val="bg2"/>
                </a:solidFill>
                <a:latin typeface="Calibri"/>
                <a:ea typeface="+mj-ea"/>
                <a:cs typeface="Calibri"/>
              </a:rPr>
              <a:t>CCO Independent Conference Highlights*</a:t>
            </a:r>
            <a:br>
              <a:rPr lang="en-US" sz="2200" b="1" kern="0" dirty="0">
                <a:latin typeface="Calibri" panose="020F0502020204030204" pitchFamily="34" charset="0"/>
                <a:ea typeface="+mj-ea"/>
                <a:cs typeface="+mj-cs"/>
              </a:rPr>
            </a:br>
            <a:r>
              <a:rPr lang="en-US" sz="1600" kern="0" dirty="0">
                <a:solidFill>
                  <a:schemeClr val="bg2"/>
                </a:solidFill>
                <a:latin typeface="Calibri"/>
                <a:ea typeface="+mj-ea"/>
                <a:cs typeface="Calibri"/>
              </a:rPr>
              <a:t>of the IASLC WCLC 2023 Conference</a:t>
            </a:r>
            <a:r>
              <a:rPr lang="en-US" sz="1600" i="1" kern="0" dirty="0">
                <a:solidFill>
                  <a:schemeClr val="bg2"/>
                </a:solidFill>
                <a:latin typeface="Calibri"/>
                <a:ea typeface="+mj-ea"/>
                <a:cs typeface="Calibri"/>
              </a:rPr>
              <a:t>, September 9-12, 2023</a:t>
            </a:r>
            <a:endParaRPr lang="en-US" altLang="en-US" sz="1600" kern="0" dirty="0">
              <a:solidFill>
                <a:schemeClr val="bg2"/>
              </a:solidFill>
              <a:latin typeface="Calibri"/>
              <a:cs typeface="Calibri"/>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50000"/>
              </a:spcBef>
              <a:spcAft>
                <a:spcPct val="0"/>
              </a:spcAft>
              <a:buClrTx/>
              <a:buFontTx/>
              <a:buNone/>
            </a:pPr>
            <a:r>
              <a:rPr lang="en-US" altLang="en-US" sz="800" b="0" dirty="0">
                <a:solidFill>
                  <a:schemeClr val="bg2"/>
                </a:solidFill>
                <a:latin typeface="Calibri" panose="020F0502020204030204" pitchFamily="34" charset="0"/>
              </a:rPr>
              <a:t>*CCO is an independent medical education company that provides state-of-the-art medical information to healthcare professionals through conference coverage and other educational programs.</a:t>
            </a:r>
          </a:p>
        </p:txBody>
      </p:sp>
      <p:sp>
        <p:nvSpPr>
          <p:cNvPr id="2" name="Text Box 21">
            <a:extLst>
              <a:ext uri="{FF2B5EF4-FFF2-40B4-BE49-F238E27FC236}">
                <a16:creationId xmlns:a16="http://schemas.microsoft.com/office/drawing/2014/main" id="{3D9F3C7B-1C00-81D3-3016-6435391D66BC}"/>
              </a:ext>
            </a:extLst>
          </p:cNvPr>
          <p:cNvSpPr txBox="1">
            <a:spLocks noChangeArrowheads="1"/>
          </p:cNvSpPr>
          <p:nvPr/>
        </p:nvSpPr>
        <p:spPr bwMode="auto">
          <a:xfrm>
            <a:off x="423864" y="6184690"/>
            <a:ext cx="478043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buNone/>
            </a:pPr>
            <a:r>
              <a:rPr lang="en-US" sz="1200" b="0" dirty="0">
                <a:solidFill>
                  <a:schemeClr val="bg1"/>
                </a:solidFill>
                <a:latin typeface="Calibri" panose="020F0502020204030204" pitchFamily="34" charset="0"/>
              </a:rPr>
              <a:t>Supported by educational grants from AstraZeneca; Daiichi Sankyo, Inc; Gilead Sciences Inc.; and Regeneron Pharmaceuticals, Inc.</a:t>
            </a:r>
          </a:p>
        </p:txBody>
      </p:sp>
      <p:sp>
        <p:nvSpPr>
          <p:cNvPr id="3" name="Text Box 19">
            <a:extLst>
              <a:ext uri="{FF2B5EF4-FFF2-40B4-BE49-F238E27FC236}">
                <a16:creationId xmlns:a16="http://schemas.microsoft.com/office/drawing/2014/main" id="{93461D4D-AFB6-D986-C021-10FC712A4D01}"/>
              </a:ext>
            </a:extLst>
          </p:cNvPr>
          <p:cNvSpPr txBox="1">
            <a:spLocks noChangeArrowheads="1"/>
          </p:cNvSpPr>
          <p:nvPr/>
        </p:nvSpPr>
        <p:spPr bwMode="auto">
          <a:xfrm>
            <a:off x="437991" y="5919687"/>
            <a:ext cx="348265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 typeface="Arial" panose="020B0604020202020204" pitchFamily="34" charset="0"/>
              <a:buNone/>
            </a:pPr>
            <a:r>
              <a:rPr lang="en-US" altLang="en-US" sz="1200" b="0" dirty="0">
                <a:solidFill>
                  <a:schemeClr val="bg1"/>
                </a:solidFill>
                <a:latin typeface="Calibri" panose="020F0502020204030204" pitchFamily="34" charset="0"/>
              </a:rPr>
              <a:t>Provided by Clinical Care Options, LLC</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8" name="Group 7">
            <a:extLst>
              <a:ext uri="{FF2B5EF4-FFF2-40B4-BE49-F238E27FC236}">
                <a16:creationId xmlns:a16="http://schemas.microsoft.com/office/drawing/2014/main" id="{59116265-F217-C600-FAC6-FE32BCA6725D}"/>
              </a:ext>
            </a:extLst>
          </p:cNvPr>
          <p:cNvGrpSpPr/>
          <p:nvPr/>
        </p:nvGrpSpPr>
        <p:grpSpPr>
          <a:xfrm>
            <a:off x="4156075" y="3434848"/>
            <a:ext cx="4509943" cy="615278"/>
            <a:chOff x="4156075" y="3330939"/>
            <a:chExt cx="4509943" cy="615278"/>
          </a:xfrm>
        </p:grpSpPr>
        <p:sp>
          <p:nvSpPr>
            <p:cNvPr id="9" name="Rectangle 7">
              <a:extLst>
                <a:ext uri="{FF2B5EF4-FFF2-40B4-BE49-F238E27FC236}">
                  <a16:creationId xmlns:a16="http://schemas.microsoft.com/office/drawing/2014/main" id="{51E578EA-A991-252D-7440-A9C0521F2317}"/>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pic>
          <p:nvPicPr>
            <p:cNvPr id="10" name="Picture 9">
              <a:extLst>
                <a:ext uri="{FF2B5EF4-FFF2-40B4-BE49-F238E27FC236}">
                  <a16:creationId xmlns:a16="http://schemas.microsoft.com/office/drawing/2014/main" id="{F10A7A64-40AF-C4DC-21AB-4C79615979D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extLst>
      <p:ext uri="{BB962C8B-B14F-4D97-AF65-F5344CB8AC3E}">
        <p14:creationId xmlns:p14="http://schemas.microsoft.com/office/powerpoint/2010/main" val="8390136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sz="3600" dirty="0"/>
              <a:t>HERTHENA-Lung01</a:t>
            </a:r>
            <a:r>
              <a:rPr lang="en-US" dirty="0"/>
              <a:t>: Background</a:t>
            </a:r>
            <a:endParaRPr lang="en-US" altLang="en-US" dirty="0"/>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p:txBody>
          <a:bodyPr/>
          <a:lstStyle/>
          <a:p>
            <a:r>
              <a:rPr lang="en-US" altLang="en-US" sz="1800" dirty="0"/>
              <a:t>EGFR TKI therapy is SoC for </a:t>
            </a:r>
            <a:r>
              <a:rPr lang="en-US" altLang="en-US" sz="1800" i="1" dirty="0"/>
              <a:t>EGFR-</a:t>
            </a:r>
            <a:r>
              <a:rPr lang="en-US" altLang="en-US" sz="1800" dirty="0"/>
              <a:t>mutated advanced NSCLC, but resistance ultimately develops</a:t>
            </a:r>
            <a:r>
              <a:rPr lang="en-US" altLang="en-US" sz="1800" baseline="30000" dirty="0"/>
              <a:t>1</a:t>
            </a:r>
            <a:endParaRPr lang="en-US" altLang="en-US" sz="1800" dirty="0"/>
          </a:p>
          <a:p>
            <a:pPr lvl="1"/>
            <a:r>
              <a:rPr lang="en-US" altLang="en-US" sz="1600" dirty="0"/>
              <a:t>Following EGFR TKI failure, response to platinum-based CT is limited, and subsequent salvage therapies offer transient benefits</a:t>
            </a:r>
            <a:r>
              <a:rPr lang="en-US" altLang="en-US" sz="1600" baseline="30000" dirty="0"/>
              <a:t>2-4</a:t>
            </a:r>
            <a:endParaRPr lang="en-US" altLang="en-US" sz="1600" dirty="0"/>
          </a:p>
          <a:p>
            <a:r>
              <a:rPr lang="en-US" altLang="en-US" sz="1800" dirty="0"/>
              <a:t>HER3-DXd: HER3-directed ADC with drug-to-antibody ratio of ~8 that elicits both direct and bystander antitumor effects</a:t>
            </a:r>
            <a:r>
              <a:rPr lang="en-US" altLang="en-US" sz="1800" baseline="30000" dirty="0"/>
              <a:t>5-7</a:t>
            </a:r>
          </a:p>
          <a:p>
            <a:pPr lvl="1"/>
            <a:r>
              <a:rPr lang="en-US" altLang="en-US" sz="1600" dirty="0"/>
              <a:t>Consists of 3 parts: (1) fully human anti-HER3 IgG1 mAb, (2) high-potency topoisomerase I inhibitor payload (DXd, an exatecan derivative) with short systemic half-life, and (3) stable, tumor-selective tetrapeptide-based cleavable linker</a:t>
            </a:r>
            <a:r>
              <a:rPr lang="en-US" altLang="en-US" sz="1600" baseline="30000" dirty="0"/>
              <a:t>5,6,8,9</a:t>
            </a:r>
          </a:p>
          <a:p>
            <a:pPr lvl="1"/>
            <a:r>
              <a:rPr lang="en-US" altLang="en-US" sz="1600" dirty="0"/>
              <a:t>Phase I results with HER3-DXd demonstrated antitumor activity with manageable safety profile in </a:t>
            </a:r>
            <a:br>
              <a:rPr lang="en-US" altLang="en-US" sz="1600" dirty="0"/>
            </a:br>
            <a:r>
              <a:rPr lang="en-US" altLang="en-US" sz="1600" i="1" dirty="0"/>
              <a:t>EGFR-</a:t>
            </a:r>
            <a:r>
              <a:rPr lang="en-US" altLang="en-US" sz="1600" dirty="0"/>
              <a:t>mutated</a:t>
            </a:r>
            <a:r>
              <a:rPr lang="en-US" altLang="en-US" sz="1600" i="1" dirty="0"/>
              <a:t> </a:t>
            </a:r>
            <a:r>
              <a:rPr lang="en-US" altLang="en-US" sz="1600" dirty="0"/>
              <a:t>advanced NSCLC with diverse mechanisms of resistance to EGFR TKIs</a:t>
            </a:r>
            <a:r>
              <a:rPr lang="en-US" altLang="en-US" sz="1600" baseline="30000" dirty="0"/>
              <a:t>10</a:t>
            </a:r>
            <a:endParaRPr lang="en-US" altLang="en-US" sz="1600" dirty="0"/>
          </a:p>
          <a:p>
            <a:r>
              <a:rPr lang="en-US" altLang="en-US" sz="1800" dirty="0"/>
              <a:t>Phase II HERTHENA-Lung01 study evaluated HER3-DXd in patients with </a:t>
            </a:r>
            <a:r>
              <a:rPr lang="en-US" altLang="en-US" sz="1800" i="1" dirty="0"/>
              <a:t>EGFR</a:t>
            </a:r>
            <a:r>
              <a:rPr lang="en-US" altLang="en-US" sz="1800" dirty="0"/>
              <a:t>-mutated advanced NSCLC after prior treatment with EGFR TKI therapy and platinum-based chemotherapy</a:t>
            </a:r>
            <a:r>
              <a:rPr lang="en-US" altLang="en-US" sz="1800" baseline="30000" dirty="0"/>
              <a:t>11</a:t>
            </a:r>
          </a:p>
          <a:p>
            <a:pPr lvl="1"/>
            <a:r>
              <a:rPr lang="en-US" altLang="en-US" sz="1600" dirty="0"/>
              <a:t>Current analysis reports efficacy, safety of fixed-dose HER3-DXd 5.6 mg/kg</a:t>
            </a:r>
            <a:r>
              <a:rPr lang="en-US" altLang="en-US" sz="1600" baseline="30000" dirty="0"/>
              <a:t>12,13</a:t>
            </a:r>
          </a:p>
          <a:p>
            <a:pPr lvl="1"/>
            <a:endParaRPr lang="en-US" altLang="en-US" sz="1800" dirty="0"/>
          </a:p>
          <a:p>
            <a:endParaRPr lang="en-US" altLang="en-US" sz="1800" dirty="0"/>
          </a:p>
          <a:p>
            <a:endParaRPr lang="en-US" altLang="en-US" sz="1800"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42916" y="5871876"/>
            <a:ext cx="8215309"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100" b="0" i="0" u="none" strike="noStrike" kern="1200" cap="none" spc="0" normalizeH="0" baseline="0" noProof="0" dirty="0">
                <a:ln>
                  <a:noFill/>
                </a:ln>
                <a:solidFill>
                  <a:srgbClr val="455560"/>
                </a:solidFill>
                <a:effectLst/>
                <a:uLnTx/>
                <a:uFillTx/>
                <a:latin typeface="Calibri" panose="020F0502020204030204" pitchFamily="34" charset="0"/>
              </a:rPr>
              <a:t>1. Schoenfeld. J Thorac Oncol. 2020;15:18. 2. Han. Onco Targets Ther. 2018;11:2121. 3. Yang. BMC Pharmacol Toxicol. 2017;18:82. </a:t>
            </a:r>
            <a:br>
              <a:rPr kumimoji="0" lang="en-US" altLang="en-US" sz="1100" b="0" i="0" u="none" strike="noStrike" kern="1200" cap="none" spc="0" normalizeH="0" baseline="0" noProof="0" dirty="0">
                <a:ln>
                  <a:noFill/>
                </a:ln>
                <a:solidFill>
                  <a:srgbClr val="455560"/>
                </a:solidFill>
                <a:effectLst/>
                <a:uLnTx/>
                <a:uFillTx/>
                <a:latin typeface="Calibri" panose="020F0502020204030204" pitchFamily="34" charset="0"/>
              </a:rPr>
            </a:br>
            <a:r>
              <a:rPr kumimoji="0" lang="en-US" altLang="en-US" sz="1100" b="0" i="0" u="none" strike="noStrike" kern="1200" cap="none" spc="0" normalizeH="0" baseline="0" noProof="0" dirty="0">
                <a:ln>
                  <a:noFill/>
                </a:ln>
                <a:solidFill>
                  <a:srgbClr val="455560"/>
                </a:solidFill>
                <a:effectLst/>
                <a:uLnTx/>
                <a:uFillTx/>
                <a:latin typeface="Calibri" panose="020F0502020204030204" pitchFamily="34" charset="0"/>
              </a:rPr>
              <a:t>4. Patel. AACR 2023. Poster 6754. 5. Hashimoto. Clin Cancer Res. 2019;25:7151. 6. Nakada. Chem Pharm Bull (Tokyo). 2019;67:173. </a:t>
            </a:r>
            <a:br>
              <a:rPr kumimoji="0" lang="en-US" altLang="en-US" sz="1100" b="0" i="0" u="none" strike="noStrike" kern="1200" cap="none" spc="0" normalizeH="0" baseline="0" noProof="0" dirty="0">
                <a:ln>
                  <a:noFill/>
                </a:ln>
                <a:solidFill>
                  <a:srgbClr val="455560"/>
                </a:solidFill>
                <a:effectLst/>
                <a:uLnTx/>
                <a:uFillTx/>
                <a:latin typeface="Calibri" panose="020F0502020204030204" pitchFamily="34" charset="0"/>
              </a:rPr>
            </a:br>
            <a:r>
              <a:rPr kumimoji="0" lang="en-US" altLang="en-US" sz="1100" b="0" i="0" u="none" strike="noStrike" kern="1200" cap="none" spc="0" normalizeH="0" baseline="0" noProof="0" dirty="0">
                <a:ln>
                  <a:noFill/>
                </a:ln>
                <a:solidFill>
                  <a:srgbClr val="455560"/>
                </a:solidFill>
                <a:effectLst/>
                <a:uLnTx/>
                <a:uFillTx/>
                <a:latin typeface="Calibri" panose="020F0502020204030204" pitchFamily="34" charset="0"/>
              </a:rPr>
              <a:t>7. Ogitani. Cancer Sci. 2016;107:1039. 8. Ogitani. Clin Cancer Res. 2016;22:5097. 9. Koganemaru. Mol Cancer Ther. 2019;18:2043. </a:t>
            </a:r>
            <a:br>
              <a:rPr kumimoji="0" lang="en-US" altLang="en-US" sz="1100" b="0" i="0" u="none" strike="noStrike" kern="1200" cap="none" spc="0" normalizeH="0" baseline="0" noProof="0" dirty="0">
                <a:ln>
                  <a:noFill/>
                </a:ln>
                <a:solidFill>
                  <a:srgbClr val="455560"/>
                </a:solidFill>
                <a:effectLst/>
                <a:uLnTx/>
                <a:uFillTx/>
                <a:latin typeface="Calibri" panose="020F0502020204030204" pitchFamily="34" charset="0"/>
              </a:rPr>
            </a:br>
            <a:r>
              <a:rPr lang="en-US" altLang="en-US" sz="1100" b="0" dirty="0">
                <a:solidFill>
                  <a:srgbClr val="455560"/>
                </a:solidFill>
                <a:latin typeface="Calibri" panose="020F0502020204030204" pitchFamily="34" charset="0"/>
              </a:rPr>
              <a:t>10</a:t>
            </a:r>
            <a:r>
              <a:rPr kumimoji="0" lang="en-US" altLang="en-US" sz="1100" b="0" i="0" u="none" strike="noStrike" kern="1200" cap="none" spc="0" normalizeH="0" baseline="0" noProof="0" dirty="0">
                <a:ln>
                  <a:noFill/>
                </a:ln>
                <a:solidFill>
                  <a:srgbClr val="455560"/>
                </a:solidFill>
                <a:effectLst/>
                <a:uLnTx/>
                <a:uFillTx/>
                <a:latin typeface="Calibri" panose="020F0502020204030204" pitchFamily="34" charset="0"/>
              </a:rPr>
              <a:t>. Jänne. Cancer Discov. 2022;12:74. 11. </a:t>
            </a:r>
            <a:r>
              <a:rPr kumimoji="0" lang="it-IT" altLang="en-US" sz="1100" b="0" i="0" u="none" strike="noStrike" kern="1200" cap="none" spc="0" normalizeH="0" baseline="0" noProof="0" dirty="0">
                <a:ln>
                  <a:noFill/>
                </a:ln>
                <a:solidFill>
                  <a:srgbClr val="455560"/>
                </a:solidFill>
                <a:effectLst/>
                <a:uLnTx/>
                <a:uFillTx/>
                <a:latin typeface="Calibri" panose="020F0502020204030204" pitchFamily="34" charset="0"/>
              </a:rPr>
              <a:t>Yu. Future Oncol. 2023;19:1319</a:t>
            </a:r>
            <a:r>
              <a:rPr kumimoji="0" lang="en-US" altLang="en-US" sz="1100" b="0" i="0" u="none" strike="noStrike" kern="1200" cap="none" spc="0" normalizeH="0" baseline="0" noProof="0" dirty="0">
                <a:ln>
                  <a:noFill/>
                </a:ln>
                <a:solidFill>
                  <a:srgbClr val="455560"/>
                </a:solidFill>
                <a:effectLst/>
                <a:uLnTx/>
                <a:uFillTx/>
                <a:latin typeface="Calibri" panose="020F0502020204030204" pitchFamily="34" charset="0"/>
              </a:rPr>
              <a:t>. 12. Yu. WCLC 2023. Abstr OA05.03. 13. Yu. JCO. 2023;[Epub].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sz="3600" dirty="0"/>
              <a:t>HERTHENA-Lung01</a:t>
            </a:r>
            <a:r>
              <a:rPr lang="en-US" dirty="0"/>
              <a:t>: Study Design</a:t>
            </a:r>
            <a:endParaRPr lang="en-US" altLang="en-US" dirty="0"/>
          </a:p>
        </p:txBody>
      </p:sp>
      <p:sp>
        <p:nvSpPr>
          <p:cNvPr id="14" name="Content Placeholder 2">
            <a:extLst>
              <a:ext uri="{FF2B5EF4-FFF2-40B4-BE49-F238E27FC236}">
                <a16:creationId xmlns:a16="http://schemas.microsoft.com/office/drawing/2014/main" id="{7B0A5F51-3AD9-6067-45E1-73E03BADDAF0}"/>
              </a:ext>
            </a:extLst>
          </p:cNvPr>
          <p:cNvSpPr>
            <a:spLocks noGrp="1"/>
          </p:cNvSpPr>
          <p:nvPr>
            <p:ph idx="1"/>
          </p:nvPr>
        </p:nvSpPr>
        <p:spPr>
          <a:xfrm>
            <a:off x="604675" y="1513047"/>
            <a:ext cx="10877529" cy="515540"/>
          </a:xfrm>
        </p:spPr>
        <p:txBody>
          <a:bodyPr/>
          <a:lstStyle/>
          <a:p>
            <a:r>
              <a:rPr lang="en-US" sz="2000" dirty="0"/>
              <a:t>Multicenter, randomized, open-label phase II trial</a:t>
            </a:r>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42915" y="6357164"/>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kumimoji="0" lang="it-IT" altLang="en-US" sz="1200" b="0" i="0" u="none" strike="noStrike" kern="1200" cap="none" spc="0" normalizeH="0" baseline="0" noProof="0" dirty="0">
                <a:ln>
                  <a:noFill/>
                </a:ln>
                <a:solidFill>
                  <a:srgbClr val="455560"/>
                </a:solidFill>
                <a:effectLst/>
                <a:uLnTx/>
                <a:uFillTx/>
                <a:latin typeface="Calibri" panose="020F0502020204030204" pitchFamily="34" charset="0"/>
              </a:rPr>
              <a:t>Yu. Future Oncol. 2023;19:1319</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rPr>
              <a:t>. </a:t>
            </a:r>
            <a:r>
              <a:rPr lang="en-US" altLang="en-US" sz="1200" b="0" dirty="0">
                <a:solidFill>
                  <a:schemeClr val="bg2"/>
                </a:solidFill>
                <a:latin typeface="Calibri" panose="020F0502020204030204" pitchFamily="34" charset="0"/>
              </a:rPr>
              <a:t>Yu. WCLC 2023. Abstr OA05.03. Yu. JCO. 2023;[Epub]. </a:t>
            </a:r>
          </a:p>
        </p:txBody>
      </p:sp>
      <p:sp>
        <p:nvSpPr>
          <p:cNvPr id="15" name="Content Placeholder 3">
            <a:extLst>
              <a:ext uri="{FF2B5EF4-FFF2-40B4-BE49-F238E27FC236}">
                <a16:creationId xmlns:a16="http://schemas.microsoft.com/office/drawing/2014/main" id="{750F57A8-CF18-7ADC-BC2E-13C4D7676B03}"/>
              </a:ext>
            </a:extLst>
          </p:cNvPr>
          <p:cNvSpPr txBox="1">
            <a:spLocks/>
          </p:cNvSpPr>
          <p:nvPr/>
        </p:nvSpPr>
        <p:spPr>
          <a:xfrm>
            <a:off x="8292886" y="2061614"/>
            <a:ext cx="3698006" cy="1316368"/>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a:spcBef>
                <a:spcPts val="500"/>
              </a:spcBef>
            </a:pPr>
            <a:r>
              <a:rPr lang="en-US" sz="1800" kern="0" dirty="0"/>
              <a:t>Median f/u for efficacy:           </a:t>
            </a:r>
            <a:r>
              <a:rPr lang="en-US" sz="1800" b="0" kern="0" dirty="0"/>
              <a:t>18.9 mo (range: 14.9-27.5)</a:t>
            </a:r>
          </a:p>
          <a:p>
            <a:pPr>
              <a:spcBef>
                <a:spcPts val="500"/>
              </a:spcBef>
            </a:pPr>
            <a:r>
              <a:rPr lang="en-US" sz="1800" kern="0" dirty="0"/>
              <a:t>Median tx duration for safety: </a:t>
            </a:r>
            <a:r>
              <a:rPr lang="en-US" sz="1800" b="0" kern="0" dirty="0"/>
              <a:t>5.5 mo (range: 0.7-18.2)</a:t>
            </a:r>
            <a:endParaRPr lang="en-US" sz="1600" b="0" kern="0" dirty="0"/>
          </a:p>
        </p:txBody>
      </p:sp>
      <p:sp>
        <p:nvSpPr>
          <p:cNvPr id="16" name="Text Box 45">
            <a:extLst>
              <a:ext uri="{FF2B5EF4-FFF2-40B4-BE49-F238E27FC236}">
                <a16:creationId xmlns:a16="http://schemas.microsoft.com/office/drawing/2014/main" id="{A5B13064-8C1B-53EC-0FD8-DDBA1EF6B4C9}"/>
              </a:ext>
            </a:extLst>
          </p:cNvPr>
          <p:cNvSpPr txBox="1">
            <a:spLocks noChangeArrowheads="1"/>
          </p:cNvSpPr>
          <p:nvPr/>
        </p:nvSpPr>
        <p:spPr bwMode="auto">
          <a:xfrm>
            <a:off x="290123" y="2142300"/>
            <a:ext cx="3826222" cy="2554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600" b="0" dirty="0">
                <a:solidFill>
                  <a:schemeClr val="bg1"/>
                </a:solidFill>
                <a:latin typeface="Calibri" panose="020F0502020204030204" pitchFamily="34" charset="0"/>
              </a:rPr>
              <a:t>Patients with advanced </a:t>
            </a:r>
          </a:p>
          <a:p>
            <a:pPr algn="ctr">
              <a:lnSpc>
                <a:spcPct val="100000"/>
              </a:lnSpc>
              <a:spcBef>
                <a:spcPct val="0"/>
              </a:spcBef>
              <a:spcAft>
                <a:spcPct val="0"/>
              </a:spcAft>
              <a:buClrTx/>
              <a:buFontTx/>
              <a:buNone/>
            </a:pPr>
            <a:r>
              <a:rPr lang="en-GB" altLang="en-US" sz="1600" b="0" i="1" dirty="0">
                <a:solidFill>
                  <a:schemeClr val="bg1"/>
                </a:solidFill>
                <a:latin typeface="Calibri" panose="020F0502020204030204" pitchFamily="34" charset="0"/>
              </a:rPr>
              <a:t>EGFR</a:t>
            </a:r>
            <a:r>
              <a:rPr lang="en-GB" altLang="en-US" sz="1600" b="0" dirty="0">
                <a:solidFill>
                  <a:schemeClr val="bg1"/>
                </a:solidFill>
                <a:latin typeface="Calibri" panose="020F0502020204030204" pitchFamily="34" charset="0"/>
              </a:rPr>
              <a:t>-mutated NSCLC progressing on </a:t>
            </a:r>
            <a:br>
              <a:rPr lang="en-GB" altLang="en-US" sz="1600" b="0" dirty="0">
                <a:solidFill>
                  <a:schemeClr val="bg1"/>
                </a:solidFill>
                <a:latin typeface="Calibri" panose="020F0502020204030204" pitchFamily="34" charset="0"/>
              </a:rPr>
            </a:br>
            <a:r>
              <a:rPr lang="en-GB" altLang="en-US" sz="1600" b="0" dirty="0">
                <a:solidFill>
                  <a:schemeClr val="bg1"/>
                </a:solidFill>
                <a:latin typeface="Calibri" panose="020F0502020204030204" pitchFamily="34" charset="0"/>
              </a:rPr>
              <a:t>most recent systemic therapy; </a:t>
            </a:r>
          </a:p>
          <a:p>
            <a:pPr algn="ctr">
              <a:lnSpc>
                <a:spcPct val="100000"/>
              </a:lnSpc>
              <a:spcBef>
                <a:spcPct val="0"/>
              </a:spcBef>
              <a:spcAft>
                <a:spcPct val="0"/>
              </a:spcAft>
              <a:buClrTx/>
              <a:buFontTx/>
              <a:buNone/>
            </a:pPr>
            <a:r>
              <a:rPr lang="en-GB" altLang="en-US" sz="1600" b="0" dirty="0">
                <a:solidFill>
                  <a:schemeClr val="bg1"/>
                </a:solidFill>
                <a:latin typeface="Calibri" panose="020F0502020204030204" pitchFamily="34" charset="0"/>
              </a:rPr>
              <a:t>prior treatment with EGFR TKI* and platinum-based chemotherapy;</a:t>
            </a:r>
          </a:p>
          <a:p>
            <a:pPr algn="ctr">
              <a:lnSpc>
                <a:spcPct val="100000"/>
              </a:lnSpc>
              <a:spcBef>
                <a:spcPct val="0"/>
              </a:spcBef>
              <a:spcAft>
                <a:spcPct val="0"/>
              </a:spcAft>
              <a:buClrTx/>
              <a:buFontTx/>
              <a:buNone/>
            </a:pPr>
            <a:r>
              <a:rPr lang="en-GB" altLang="en-US" sz="1600" b="0" dirty="0">
                <a:solidFill>
                  <a:schemeClr val="bg1"/>
                </a:solidFill>
                <a:latin typeface="Calibri" panose="020F0502020204030204" pitchFamily="34" charset="0"/>
              </a:rPr>
              <a:t>inactive or previously treated asymptomatic </a:t>
            </a:r>
          </a:p>
          <a:p>
            <a:pPr algn="ctr">
              <a:lnSpc>
                <a:spcPct val="100000"/>
              </a:lnSpc>
              <a:spcBef>
                <a:spcPct val="0"/>
              </a:spcBef>
              <a:spcAft>
                <a:spcPct val="0"/>
              </a:spcAft>
              <a:buClrTx/>
              <a:buFontTx/>
              <a:buNone/>
            </a:pPr>
            <a:r>
              <a:rPr lang="en-GB" altLang="en-US" sz="1600" b="0" dirty="0">
                <a:solidFill>
                  <a:schemeClr val="bg1"/>
                </a:solidFill>
                <a:latin typeface="Calibri" panose="020F0502020204030204" pitchFamily="34" charset="0"/>
              </a:rPr>
              <a:t>brain mets allowed; pretreatment tissue biopsy required but not selected for by HER3 expression</a:t>
            </a:r>
          </a:p>
          <a:p>
            <a:pPr algn="ctr">
              <a:lnSpc>
                <a:spcPct val="100000"/>
              </a:lnSpc>
              <a:spcBef>
                <a:spcPct val="0"/>
              </a:spcBef>
              <a:spcAft>
                <a:spcPct val="0"/>
              </a:spcAft>
              <a:buClrTx/>
              <a:buFontTx/>
              <a:buNone/>
            </a:pPr>
            <a:r>
              <a:rPr lang="en-GB" altLang="en-US" sz="1600" b="0" dirty="0">
                <a:solidFill>
                  <a:schemeClr val="bg1"/>
                </a:solidFill>
                <a:latin typeface="Calibri" panose="020F0502020204030204" pitchFamily="34" charset="0"/>
              </a:rPr>
              <a:t>(N = 277)</a:t>
            </a:r>
            <a:endParaRPr lang="en-US" altLang="en-US" sz="1600" b="0" dirty="0">
              <a:solidFill>
                <a:schemeClr val="bg1"/>
              </a:solidFill>
              <a:latin typeface="Calibri" panose="020F0502020204030204" pitchFamily="34" charset="0"/>
            </a:endParaRPr>
          </a:p>
        </p:txBody>
      </p:sp>
      <p:sp>
        <p:nvSpPr>
          <p:cNvPr id="18" name="Rectangle 49">
            <a:extLst>
              <a:ext uri="{FF2B5EF4-FFF2-40B4-BE49-F238E27FC236}">
                <a16:creationId xmlns:a16="http://schemas.microsoft.com/office/drawing/2014/main" id="{1035FF21-8575-83CA-79BB-98250029880F}"/>
              </a:ext>
            </a:extLst>
          </p:cNvPr>
          <p:cNvSpPr>
            <a:spLocks noChangeArrowheads="1"/>
          </p:cNvSpPr>
          <p:nvPr/>
        </p:nvSpPr>
        <p:spPr bwMode="auto">
          <a:xfrm>
            <a:off x="4643542" y="2303725"/>
            <a:ext cx="3019220" cy="958615"/>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HER3-DXd</a:t>
            </a:r>
            <a:br>
              <a:rPr lang="en-US" altLang="en-US" sz="1600" b="0" dirty="0">
                <a:solidFill>
                  <a:schemeClr val="tx1"/>
                </a:solidFill>
                <a:latin typeface="Calibri" panose="020F0502020204030204" pitchFamily="34" charset="0"/>
              </a:rPr>
            </a:br>
            <a:r>
              <a:rPr lang="en-US" altLang="en-US" sz="1600" b="0" dirty="0">
                <a:solidFill>
                  <a:schemeClr val="tx1"/>
                </a:solidFill>
                <a:latin typeface="Calibri" panose="020F0502020204030204" pitchFamily="34" charset="0"/>
              </a:rPr>
              <a:t>5.6 mg/kg IV Q3W fixed dose</a:t>
            </a:r>
          </a:p>
          <a:p>
            <a:pPr algn="ctr">
              <a:lnSpc>
                <a:spcPct val="100000"/>
              </a:lnSpc>
              <a:spcBef>
                <a:spcPct val="0"/>
              </a:spcBef>
              <a:spcAft>
                <a:spcPct val="0"/>
              </a:spcAft>
              <a:buClrTx/>
              <a:buFontTx/>
              <a:buNone/>
            </a:pPr>
            <a:r>
              <a:rPr lang="en-US" altLang="en-US" sz="1600" b="0" dirty="0">
                <a:solidFill>
                  <a:schemeClr val="tx1"/>
                </a:solidFill>
                <a:latin typeface="Calibri" panose="020F0502020204030204" pitchFamily="34" charset="0"/>
              </a:rPr>
              <a:t>(n = 226</a:t>
            </a:r>
            <a:r>
              <a:rPr lang="en-US" altLang="en-US" sz="1600" b="0" baseline="30000" dirty="0">
                <a:solidFill>
                  <a:schemeClr val="tx1"/>
                </a:solidFill>
                <a:latin typeface="Calibri" panose="020F0502020204030204" pitchFamily="34" charset="0"/>
              </a:rPr>
              <a:t>†</a:t>
            </a:r>
            <a:r>
              <a:rPr lang="en-US" altLang="en-US" sz="1600" b="0" dirty="0">
                <a:solidFill>
                  <a:schemeClr val="tx1"/>
                </a:solidFill>
                <a:latin typeface="Calibri" panose="020F0502020204030204" pitchFamily="34" charset="0"/>
              </a:rPr>
              <a:t>)</a:t>
            </a:r>
          </a:p>
        </p:txBody>
      </p:sp>
      <p:sp>
        <p:nvSpPr>
          <p:cNvPr id="19" name="Rectangle 50">
            <a:extLst>
              <a:ext uri="{FF2B5EF4-FFF2-40B4-BE49-F238E27FC236}">
                <a16:creationId xmlns:a16="http://schemas.microsoft.com/office/drawing/2014/main" id="{C7C68EEA-06B1-F450-150A-20B132CC93AE}"/>
              </a:ext>
            </a:extLst>
          </p:cNvPr>
          <p:cNvSpPr>
            <a:spLocks noChangeArrowheads="1"/>
          </p:cNvSpPr>
          <p:nvPr/>
        </p:nvSpPr>
        <p:spPr bwMode="auto">
          <a:xfrm>
            <a:off x="4643542" y="3584279"/>
            <a:ext cx="3019220" cy="959741"/>
          </a:xfrm>
          <a:prstGeom prst="rect">
            <a:avLst/>
          </a:prstGeom>
          <a:solidFill>
            <a:schemeClr val="accent2">
              <a:alpha val="70196"/>
            </a:schemeClr>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HER3-DXd</a:t>
            </a:r>
            <a:r>
              <a:rPr lang="en-US" altLang="en-US" sz="1600" b="0" dirty="0">
                <a:solidFill>
                  <a:schemeClr val="tx1"/>
                </a:solidFill>
                <a:latin typeface="Calibri" panose="020F0502020204030204" pitchFamily="34" charset="0"/>
              </a:rPr>
              <a:t> </a:t>
            </a:r>
            <a:br>
              <a:rPr lang="en-US" altLang="en-US" sz="1600" b="0" dirty="0">
                <a:solidFill>
                  <a:schemeClr val="tx1"/>
                </a:solidFill>
                <a:latin typeface="Calibri" panose="020F0502020204030204" pitchFamily="34" charset="0"/>
              </a:rPr>
            </a:br>
            <a:r>
              <a:rPr lang="en-US" altLang="en-US" sz="1600" b="0" dirty="0">
                <a:solidFill>
                  <a:schemeClr val="tx1"/>
                </a:solidFill>
                <a:latin typeface="Calibri" panose="020F0502020204030204" pitchFamily="34" charset="0"/>
              </a:rPr>
              <a:t>IV Q3W uptitration</a:t>
            </a:r>
            <a:r>
              <a:rPr lang="en-US" altLang="en-US" sz="1600" b="0" baseline="30000" dirty="0">
                <a:solidFill>
                  <a:schemeClr val="tx1"/>
                </a:solidFill>
                <a:latin typeface="Calibri" panose="020F0502020204030204" pitchFamily="34" charset="0"/>
              </a:rPr>
              <a:t>‡ </a:t>
            </a:r>
            <a:endParaRPr lang="en-US" altLang="en-US" sz="1600" b="0" dirty="0">
              <a:solidFill>
                <a:schemeClr val="tx1"/>
              </a:solidFill>
              <a:latin typeface="Calibri" panose="020F0502020204030204" pitchFamily="34" charset="0"/>
            </a:endParaRPr>
          </a:p>
          <a:p>
            <a:pPr algn="ctr">
              <a:lnSpc>
                <a:spcPct val="100000"/>
              </a:lnSpc>
              <a:spcBef>
                <a:spcPct val="0"/>
              </a:spcBef>
              <a:spcAft>
                <a:spcPct val="0"/>
              </a:spcAft>
              <a:buClrTx/>
              <a:buFontTx/>
              <a:buNone/>
            </a:pPr>
            <a:r>
              <a:rPr lang="en-US" altLang="en-US" sz="1600" b="0" dirty="0">
                <a:solidFill>
                  <a:schemeClr val="tx1"/>
                </a:solidFill>
                <a:latin typeface="Calibri" panose="020F0502020204030204" pitchFamily="34" charset="0"/>
              </a:rPr>
              <a:t>(n = 51</a:t>
            </a:r>
            <a:r>
              <a:rPr lang="en-US" altLang="en-US" sz="1600" b="0" baseline="30000" dirty="0">
                <a:solidFill>
                  <a:schemeClr val="tx1"/>
                </a:solidFill>
                <a:latin typeface="Calibri" panose="020F0502020204030204" pitchFamily="34" charset="0"/>
              </a:rPr>
              <a:t>§</a:t>
            </a:r>
            <a:r>
              <a:rPr lang="en-US" altLang="en-US" sz="1600" b="0" dirty="0">
                <a:solidFill>
                  <a:schemeClr val="tx1"/>
                </a:solidFill>
                <a:latin typeface="Calibri" panose="020F0502020204030204" pitchFamily="34" charset="0"/>
              </a:rPr>
              <a:t>)</a:t>
            </a:r>
          </a:p>
        </p:txBody>
      </p:sp>
      <p:sp>
        <p:nvSpPr>
          <p:cNvPr id="21" name="Line 53">
            <a:extLst>
              <a:ext uri="{FF2B5EF4-FFF2-40B4-BE49-F238E27FC236}">
                <a16:creationId xmlns:a16="http://schemas.microsoft.com/office/drawing/2014/main" id="{4F372C26-0E16-8197-FB45-4A24680F9DCD}"/>
              </a:ext>
            </a:extLst>
          </p:cNvPr>
          <p:cNvSpPr>
            <a:spLocks noChangeShapeType="1"/>
          </p:cNvSpPr>
          <p:nvPr/>
        </p:nvSpPr>
        <p:spPr bwMode="auto">
          <a:xfrm>
            <a:off x="4126196" y="3822296"/>
            <a:ext cx="365749" cy="20620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22" name="Line 54">
            <a:extLst>
              <a:ext uri="{FF2B5EF4-FFF2-40B4-BE49-F238E27FC236}">
                <a16:creationId xmlns:a16="http://schemas.microsoft.com/office/drawing/2014/main" id="{C658BE00-0448-51C3-2EA5-3ADE5B960EE8}"/>
              </a:ext>
            </a:extLst>
          </p:cNvPr>
          <p:cNvSpPr>
            <a:spLocks noChangeShapeType="1"/>
          </p:cNvSpPr>
          <p:nvPr/>
        </p:nvSpPr>
        <p:spPr bwMode="auto">
          <a:xfrm flipV="1">
            <a:off x="4116345" y="2823271"/>
            <a:ext cx="365761" cy="204341"/>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25" name="Text Box 30">
            <a:extLst>
              <a:ext uri="{FF2B5EF4-FFF2-40B4-BE49-F238E27FC236}">
                <a16:creationId xmlns:a16="http://schemas.microsoft.com/office/drawing/2014/main" id="{98E2AD45-7F42-FE3B-BD80-3C2FC25DAAB9}"/>
              </a:ext>
            </a:extLst>
          </p:cNvPr>
          <p:cNvSpPr txBox="1">
            <a:spLocks noChangeArrowheads="1"/>
          </p:cNvSpPr>
          <p:nvPr/>
        </p:nvSpPr>
        <p:spPr bwMode="auto">
          <a:xfrm>
            <a:off x="633411" y="4781708"/>
            <a:ext cx="10872789" cy="520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35000"/>
              </a:spcBef>
              <a:spcAft>
                <a:spcPct val="25000"/>
              </a:spcAft>
              <a:buClr>
                <a:schemeClr val="folHlink"/>
              </a:buClr>
              <a:buFont typeface="Arial" panose="020B0604020202020204" pitchFamily="34" charset="0"/>
              <a:buNone/>
            </a:pPr>
            <a:r>
              <a:rPr lang="en-US" altLang="en-US" sz="1400" b="0" dirty="0">
                <a:solidFill>
                  <a:schemeClr val="bg1"/>
                </a:solidFill>
                <a:latin typeface="Calibri" panose="020F0502020204030204" pitchFamily="34" charset="0"/>
              </a:rPr>
              <a:t>*Protocol amended to require prior osimertinib. </a:t>
            </a:r>
            <a:r>
              <a:rPr lang="en-US" altLang="en-US" sz="1400" b="0" baseline="30000" dirty="0">
                <a:solidFill>
                  <a:schemeClr val="bg1"/>
                </a:solidFill>
                <a:latin typeface="Calibri" panose="020F0502020204030204" pitchFamily="34" charset="0"/>
              </a:rPr>
              <a:t>†</a:t>
            </a:r>
            <a:r>
              <a:rPr lang="en-US" altLang="en-US" sz="1400" b="0" dirty="0">
                <a:solidFill>
                  <a:schemeClr val="bg1"/>
                </a:solidFill>
                <a:latin typeface="Calibri" panose="020F0502020204030204" pitchFamily="34" charset="0"/>
              </a:rPr>
              <a:t>n = 226 enrolled; n = 225 received ≥1 dose.</a:t>
            </a:r>
            <a:r>
              <a:rPr lang="en-US" altLang="en-US" sz="1400" b="0" baseline="30000" dirty="0">
                <a:solidFill>
                  <a:schemeClr val="bg1"/>
                </a:solidFill>
                <a:latin typeface="Calibri" panose="020F0502020204030204" pitchFamily="34" charset="0"/>
              </a:rPr>
              <a:t> ‡</a:t>
            </a:r>
            <a:r>
              <a:rPr lang="en-US" altLang="en-US" sz="1400" b="0" dirty="0">
                <a:solidFill>
                  <a:schemeClr val="bg1"/>
                </a:solidFill>
                <a:latin typeface="Calibri" panose="020F0502020204030204" pitchFamily="34" charset="0"/>
              </a:rPr>
              <a:t>Dosing: 3.2 mg/kg C1D1, 4.8 mg/kg C2D1, 6.4 mg/kg C3D1+. </a:t>
            </a:r>
            <a:r>
              <a:rPr lang="en-US" altLang="en-US" sz="1400" b="0" baseline="30000" dirty="0">
                <a:solidFill>
                  <a:schemeClr val="bg1"/>
                </a:solidFill>
                <a:latin typeface="Calibri" panose="020F0502020204030204" pitchFamily="34" charset="0"/>
              </a:rPr>
              <a:t>§</a:t>
            </a:r>
            <a:r>
              <a:rPr lang="en-US" altLang="en-US" sz="1400" b="0" dirty="0">
                <a:solidFill>
                  <a:schemeClr val="bg1"/>
                </a:solidFill>
                <a:latin typeface="Calibri" panose="020F0502020204030204" pitchFamily="34" charset="0"/>
              </a:rPr>
              <a:t>n = 51 enrolled; n = 50 received ≥1 dose. Enrollment discontinued after risk</a:t>
            </a:r>
            <a:r>
              <a:rPr lang="en-US" altLang="en-US" sz="1400" b="0" dirty="0">
                <a:solidFill>
                  <a:schemeClr val="bg1"/>
                </a:solidFill>
                <a:latin typeface="Calibri" panose="020F0502020204030204" pitchFamily="34" charset="0"/>
                <a:cs typeface="Calibri" panose="020F0502020204030204" pitchFamily="34" charset="0"/>
              </a:rPr>
              <a:t>–</a:t>
            </a:r>
            <a:r>
              <a:rPr lang="en-US" altLang="en-US" sz="1400" b="0" dirty="0">
                <a:solidFill>
                  <a:schemeClr val="bg1"/>
                </a:solidFill>
                <a:latin typeface="Calibri" panose="020F0502020204030204" pitchFamily="34" charset="0"/>
              </a:rPr>
              <a:t>benefit assessment. </a:t>
            </a:r>
          </a:p>
        </p:txBody>
      </p:sp>
      <p:sp>
        <p:nvSpPr>
          <p:cNvPr id="3" name="Content Placeholder 2">
            <a:extLst>
              <a:ext uri="{FF2B5EF4-FFF2-40B4-BE49-F238E27FC236}">
                <a16:creationId xmlns:a16="http://schemas.microsoft.com/office/drawing/2014/main" id="{7545C6E4-B46B-9FE4-50B6-AFFBC2308FA4}"/>
              </a:ext>
            </a:extLst>
          </p:cNvPr>
          <p:cNvSpPr txBox="1">
            <a:spLocks/>
          </p:cNvSpPr>
          <p:nvPr/>
        </p:nvSpPr>
        <p:spPr bwMode="auto">
          <a:xfrm>
            <a:off x="606548" y="5427634"/>
            <a:ext cx="10877529" cy="7360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a:spcBef>
                <a:spcPts val="500"/>
              </a:spcBef>
            </a:pPr>
            <a:r>
              <a:rPr lang="en-US" sz="2000" kern="0" dirty="0"/>
              <a:t>Primary endpoint: </a:t>
            </a:r>
            <a:r>
              <a:rPr lang="en-US" sz="2000" b="0" kern="0" dirty="0"/>
              <a:t>confirmed ORR by BICR</a:t>
            </a:r>
          </a:p>
          <a:p>
            <a:pPr>
              <a:spcBef>
                <a:spcPts val="500"/>
              </a:spcBef>
            </a:pPr>
            <a:r>
              <a:rPr lang="en-US" sz="2000" kern="0" dirty="0"/>
              <a:t>Key secondary endpoint: </a:t>
            </a:r>
            <a:r>
              <a:rPr lang="en-US" sz="2000" b="0" kern="0" dirty="0"/>
              <a:t>DoR by BICR</a:t>
            </a:r>
          </a:p>
        </p:txBody>
      </p:sp>
      <p:cxnSp>
        <p:nvCxnSpPr>
          <p:cNvPr id="5" name="Straight Arrow Connector 4">
            <a:extLst>
              <a:ext uri="{FF2B5EF4-FFF2-40B4-BE49-F238E27FC236}">
                <a16:creationId xmlns:a16="http://schemas.microsoft.com/office/drawing/2014/main" id="{F9F9D8FA-EDE7-DF29-27BC-DCD933741EC2}"/>
              </a:ext>
            </a:extLst>
          </p:cNvPr>
          <p:cNvCxnSpPr/>
          <p:nvPr/>
        </p:nvCxnSpPr>
        <p:spPr bwMode="auto">
          <a:xfrm>
            <a:off x="7748831" y="2726471"/>
            <a:ext cx="471340" cy="0"/>
          </a:xfrm>
          <a:prstGeom prst="straightConnector1">
            <a:avLst/>
          </a:prstGeom>
          <a:noFill/>
          <a:ln w="28575" cap="flat" cmpd="sng" algn="ctr">
            <a:solidFill>
              <a:schemeClr val="bg1"/>
            </a:solidFill>
            <a:prstDash val="solid"/>
            <a:round/>
            <a:headEnd type="none" w="med" len="med"/>
            <a:tailEnd type="triangle"/>
          </a:ln>
          <a:effectLst/>
        </p:spPr>
      </p:cxnSp>
      <p:sp>
        <p:nvSpPr>
          <p:cNvPr id="6" name="Rectangle 5">
            <a:extLst>
              <a:ext uri="{FF2B5EF4-FFF2-40B4-BE49-F238E27FC236}">
                <a16:creationId xmlns:a16="http://schemas.microsoft.com/office/drawing/2014/main" id="{2BD1D195-5AE0-6E17-D31F-6B5D8254F3E4}"/>
              </a:ext>
            </a:extLst>
          </p:cNvPr>
          <p:cNvSpPr/>
          <p:nvPr/>
        </p:nvSpPr>
        <p:spPr bwMode="auto">
          <a:xfrm>
            <a:off x="4557522" y="1912156"/>
            <a:ext cx="7131714" cy="1488267"/>
          </a:xfrm>
          <a:prstGeom prst="rect">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 name="Text Box 30">
            <a:extLst>
              <a:ext uri="{FF2B5EF4-FFF2-40B4-BE49-F238E27FC236}">
                <a16:creationId xmlns:a16="http://schemas.microsoft.com/office/drawing/2014/main" id="{432F902D-6882-463A-23FB-8F277CFE03C9}"/>
              </a:ext>
            </a:extLst>
          </p:cNvPr>
          <p:cNvSpPr txBox="1">
            <a:spLocks noChangeArrowheads="1"/>
          </p:cNvSpPr>
          <p:nvPr/>
        </p:nvSpPr>
        <p:spPr bwMode="auto">
          <a:xfrm>
            <a:off x="4652996" y="1925851"/>
            <a:ext cx="3019220" cy="335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eaLnBrk="1" hangingPunct="1">
              <a:lnSpc>
                <a:spcPct val="100000"/>
              </a:lnSpc>
              <a:spcBef>
                <a:spcPct val="35000"/>
              </a:spcBef>
              <a:spcAft>
                <a:spcPct val="25000"/>
              </a:spcAft>
              <a:buClr>
                <a:schemeClr val="folHlink"/>
              </a:buClr>
              <a:buFont typeface="Arial" panose="020B0604020202020204" pitchFamily="34" charset="0"/>
              <a:buNone/>
            </a:pPr>
            <a:r>
              <a:rPr lang="en-US" altLang="en-US" sz="1600" dirty="0">
                <a:solidFill>
                  <a:schemeClr val="bg1"/>
                </a:solidFill>
                <a:latin typeface="Calibri" panose="020F0502020204030204" pitchFamily="34" charset="0"/>
              </a:rPr>
              <a:t>Current Report</a:t>
            </a:r>
          </a:p>
        </p:txBody>
      </p:sp>
    </p:spTree>
    <p:extLst>
      <p:ext uri="{BB962C8B-B14F-4D97-AF65-F5344CB8AC3E}">
        <p14:creationId xmlns:p14="http://schemas.microsoft.com/office/powerpoint/2010/main" val="26606046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sz="3600" dirty="0"/>
              <a:t>HERTHENA-Lung01</a:t>
            </a:r>
            <a:r>
              <a:rPr lang="en-US" dirty="0"/>
              <a:t>: Baseline Characteristics</a:t>
            </a:r>
            <a:endParaRPr lang="en-US" altLang="en-US" dirty="0"/>
          </a:p>
        </p:txBody>
      </p:sp>
      <p:sp>
        <p:nvSpPr>
          <p:cNvPr id="7" name="Content Placeholder 6">
            <a:extLst>
              <a:ext uri="{FF2B5EF4-FFF2-40B4-BE49-F238E27FC236}">
                <a16:creationId xmlns:a16="http://schemas.microsoft.com/office/drawing/2014/main" id="{B180A8E9-2848-1EBC-A217-5DA170C0CAFC}"/>
              </a:ext>
            </a:extLst>
          </p:cNvPr>
          <p:cNvSpPr>
            <a:spLocks noGrp="1"/>
          </p:cNvSpPr>
          <p:nvPr>
            <p:ph idx="1"/>
          </p:nvPr>
        </p:nvSpPr>
        <p:spPr>
          <a:xfrm>
            <a:off x="6408737" y="5777344"/>
            <a:ext cx="5368923" cy="461665"/>
          </a:xfrm>
        </p:spPr>
        <p:txBody>
          <a:bodyPr/>
          <a:lstStyle/>
          <a:p>
            <a:r>
              <a:rPr lang="en-US" sz="2000" dirty="0"/>
              <a:t>BL characteristics similar for patients who received third-generation EGFR TKI</a:t>
            </a:r>
          </a:p>
          <a:p>
            <a:endParaRPr lang="en-US" sz="2000"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57203" y="6371452"/>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Yu. WCLC 2023. Abstr OA05.03. Yu. JCO. 2023;[Epub]. </a:t>
            </a:r>
          </a:p>
        </p:txBody>
      </p:sp>
      <p:graphicFrame>
        <p:nvGraphicFramePr>
          <p:cNvPr id="2" name="Group 3">
            <a:extLst>
              <a:ext uri="{FF2B5EF4-FFF2-40B4-BE49-F238E27FC236}">
                <a16:creationId xmlns:a16="http://schemas.microsoft.com/office/drawing/2014/main" id="{A3D610A1-B5FC-1933-4D06-15A0E2704112}"/>
              </a:ext>
            </a:extLst>
          </p:cNvPr>
          <p:cNvGraphicFramePr>
            <a:graphicFrameLocks/>
          </p:cNvGraphicFramePr>
          <p:nvPr>
            <p:extLst>
              <p:ext uri="{D42A27DB-BD31-4B8C-83A1-F6EECF244321}">
                <p14:modId xmlns:p14="http://schemas.microsoft.com/office/powerpoint/2010/main" val="1969105836"/>
              </p:ext>
            </p:extLst>
          </p:nvPr>
        </p:nvGraphicFramePr>
        <p:xfrm>
          <a:off x="727077" y="1604963"/>
          <a:ext cx="5368924" cy="4694014"/>
        </p:xfrm>
        <a:graphic>
          <a:graphicData uri="http://schemas.openxmlformats.org/drawingml/2006/table">
            <a:tbl>
              <a:tblPr/>
              <a:tblGrid>
                <a:gridCol w="3159123">
                  <a:extLst>
                    <a:ext uri="{9D8B030D-6E8A-4147-A177-3AD203B41FA5}">
                      <a16:colId xmlns:a16="http://schemas.microsoft.com/office/drawing/2014/main" val="20000"/>
                    </a:ext>
                  </a:extLst>
                </a:gridCol>
                <a:gridCol w="2209801">
                  <a:extLst>
                    <a:ext uri="{9D8B030D-6E8A-4147-A177-3AD203B41FA5}">
                      <a16:colId xmlns:a16="http://schemas.microsoft.com/office/drawing/2014/main" val="20001"/>
                    </a:ext>
                  </a:extLst>
                </a:gridCol>
              </a:tblGrid>
              <a:tr h="3962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HER3-DXd 5.6 mg/kg​ (N = 225)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26220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age, yr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64 (37-82)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3962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Female,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132 (59)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3962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Asian,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105 (47)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3962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ECOG PS 0/1/2,*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73 (32)/149 (66)/3 (1)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064582606"/>
                  </a:ext>
                </a:extLst>
              </a:tr>
              <a:tr h="3962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time since initial diagnosis, mo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41.0 (9.1-224.7)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162629095"/>
                  </a:ext>
                </a:extLst>
              </a:tr>
              <a:tr h="3962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sum of target lesion diameters at baseline (BICR),</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mm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68 (11-248)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004401067"/>
                  </a:ext>
                </a:extLst>
              </a:tr>
              <a:tr h="3962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History of CNS metastasis, n (%)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115 (51)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329524153"/>
                  </a:ext>
                </a:extLst>
              </a:tr>
              <a:tr h="3962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Brain metastasis at BL (BICR), n (%)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72 (32)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173270830"/>
                  </a:ext>
                </a:extLst>
              </a:tr>
              <a:tr h="3962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Liver metastasis at BL (BICR),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75 (33)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206593968"/>
                  </a:ext>
                </a:extLst>
              </a:tr>
            </a:tbl>
          </a:graphicData>
        </a:graphic>
      </p:graphicFrame>
      <p:graphicFrame>
        <p:nvGraphicFramePr>
          <p:cNvPr id="3" name="Group 3">
            <a:extLst>
              <a:ext uri="{FF2B5EF4-FFF2-40B4-BE49-F238E27FC236}">
                <a16:creationId xmlns:a16="http://schemas.microsoft.com/office/drawing/2014/main" id="{FFBD1F1D-9DBD-F741-0AFA-E07F677F257A}"/>
              </a:ext>
            </a:extLst>
          </p:cNvPr>
          <p:cNvGraphicFramePr>
            <a:graphicFrameLocks/>
          </p:cNvGraphicFramePr>
          <p:nvPr>
            <p:extLst>
              <p:ext uri="{D42A27DB-BD31-4B8C-83A1-F6EECF244321}">
                <p14:modId xmlns:p14="http://schemas.microsoft.com/office/powerpoint/2010/main" val="1736031264"/>
              </p:ext>
            </p:extLst>
          </p:nvPr>
        </p:nvGraphicFramePr>
        <p:xfrm>
          <a:off x="6408739" y="1609725"/>
          <a:ext cx="5368924" cy="3779584"/>
        </p:xfrm>
        <a:graphic>
          <a:graphicData uri="http://schemas.openxmlformats.org/drawingml/2006/table">
            <a:tbl>
              <a:tblPr/>
              <a:tblGrid>
                <a:gridCol w="3154361">
                  <a:extLst>
                    <a:ext uri="{9D8B030D-6E8A-4147-A177-3AD203B41FA5}">
                      <a16:colId xmlns:a16="http://schemas.microsoft.com/office/drawing/2014/main" val="20000"/>
                    </a:ext>
                  </a:extLst>
                </a:gridCol>
                <a:gridCol w="2214563">
                  <a:extLst>
                    <a:ext uri="{9D8B030D-6E8A-4147-A177-3AD203B41FA5}">
                      <a16:colId xmlns:a16="http://schemas.microsoft.com/office/drawing/2014/main" val="20001"/>
                    </a:ext>
                  </a:extLst>
                </a:gridCol>
              </a:tblGrid>
              <a:tr h="3962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HER3-DXd 5.6 mg/kg​ (N = 225)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26220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1" u="none" strike="noStrike" cap="none" normalizeH="0" baseline="0" dirty="0">
                          <a:ln>
                            <a:noFill/>
                          </a:ln>
                          <a:solidFill>
                            <a:schemeClr val="bg2">
                              <a:lumMod val="10000"/>
                            </a:schemeClr>
                          </a:solidFill>
                          <a:effectLst/>
                          <a:latin typeface="Calibri" panose="020F0502020204030204" pitchFamily="34" charset="0"/>
                        </a:rPr>
                        <a:t>EGFR</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activating mutation,</a:t>
                      </a:r>
                      <a:r>
                        <a:rPr kumimoji="0" lang="en-US" sz="1600" b="0" i="0" u="none" strike="noStrike" cap="none" normalizeH="0" baseline="30000" dirty="0">
                          <a:ln>
                            <a:noFill/>
                          </a:ln>
                          <a:solidFill>
                            <a:schemeClr val="bg2">
                              <a:lumMod val="10000"/>
                            </a:schemeClr>
                          </a:solidFill>
                          <a:effectLst/>
                          <a:latin typeface="Calibri" panose="020F0502020204030204" pitchFamily="34" charset="0"/>
                        </a:rPr>
                        <a:t>†</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Ex19del</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L858R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142 (63)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82 (36)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3962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2">
                              <a:lumMod val="10000"/>
                            </a:schemeClr>
                          </a:solidFill>
                          <a:effectLst/>
                          <a:latin typeface="Calibri" panose="020F0502020204030204" pitchFamily="34" charset="0"/>
                        </a:rPr>
                        <a:t>Median prior lines of systemic therapy, n (range)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prior lines,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&gt;2 prior lines,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2">
                              <a:lumMod val="10000"/>
                            </a:schemeClr>
                          </a:solidFill>
                          <a:effectLst/>
                          <a:latin typeface="Calibri" panose="020F0502020204030204" pitchFamily="34" charset="0"/>
                        </a:rPr>
                        <a:t>3 (1-11)</a:t>
                      </a:r>
                      <a:r>
                        <a:rPr kumimoji="0" lang="en-US" sz="1600" b="1" i="0" u="none" strike="noStrike" cap="none" normalizeH="0" baseline="30000" dirty="0">
                          <a:ln>
                            <a:noFill/>
                          </a:ln>
                          <a:solidFill>
                            <a:schemeClr val="bg2">
                              <a:lumMod val="10000"/>
                            </a:schemeClr>
                          </a:solidFill>
                          <a:effectLst/>
                          <a:latin typeface="Calibri" panose="020F0502020204030204" pitchFamily="34" charset="0"/>
                        </a:rPr>
                        <a:t>‡</a:t>
                      </a:r>
                      <a:endParaRPr kumimoji="0" lang="en-US" sz="1600" b="1"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58 (26)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165 (73)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3962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Prior anticancer regimens,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EGFR TKI</a:t>
                      </a:r>
                    </a:p>
                    <a:p>
                      <a:pPr marL="517525" marR="0" lvl="1" indent="-173038" algn="l" defTabSz="914400" rtl="0" eaLnBrk="1" fontAlgn="base" latinLnBrk="0" hangingPunct="1">
                        <a:lnSpc>
                          <a:spcPct val="100000"/>
                        </a:lnSpc>
                        <a:spcBef>
                          <a:spcPct val="0"/>
                        </a:spcBef>
                        <a:spcAft>
                          <a:spcPct val="0"/>
                        </a:spcAft>
                        <a:buClr>
                          <a:srgbClr val="000000"/>
                        </a:buClr>
                        <a:buSzPct val="120000"/>
                        <a:buFontTx/>
                        <a:buChar char="•"/>
                        <a:tabLst/>
                      </a:pPr>
                      <a:r>
                        <a:rPr kumimoji="0" lang="en-US" sz="1600" b="1"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Third-generation EGFR TKI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Platinum-based CT</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Immunotherapy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225 (100)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2">
                              <a:lumMod val="10000"/>
                            </a:schemeClr>
                          </a:solidFill>
                          <a:effectLst/>
                          <a:latin typeface="Calibri" panose="020F0502020204030204" pitchFamily="34" charset="0"/>
                        </a:rPr>
                        <a:t>209 (93)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225 (100)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90 (40)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bl>
          </a:graphicData>
        </a:graphic>
      </p:graphicFrame>
      <p:sp>
        <p:nvSpPr>
          <p:cNvPr id="4" name="TextBox 3">
            <a:extLst>
              <a:ext uri="{FF2B5EF4-FFF2-40B4-BE49-F238E27FC236}">
                <a16:creationId xmlns:a16="http://schemas.microsoft.com/office/drawing/2014/main" id="{228C6420-59A8-9B47-826D-3CBDCE7F581B}"/>
              </a:ext>
            </a:extLst>
          </p:cNvPr>
          <p:cNvSpPr txBox="1"/>
          <p:nvPr/>
        </p:nvSpPr>
        <p:spPr bwMode="auto">
          <a:xfrm>
            <a:off x="6408739" y="5389309"/>
            <a:ext cx="536892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*Those with ECOG PS 2 were 0 or 1 at screening. </a:t>
            </a:r>
            <a:br>
              <a:rPr lang="en-US" sz="1200" b="0" dirty="0">
                <a:solidFill>
                  <a:schemeClr val="bg1"/>
                </a:solidFill>
                <a:latin typeface="Calibri" panose="020F0502020204030204" pitchFamily="34" charset="0"/>
              </a:rPr>
            </a:br>
            <a:r>
              <a:rPr lang="en-US" sz="1200" b="0" baseline="30000" dirty="0">
                <a:solidFill>
                  <a:schemeClr val="bg1"/>
                </a:solidFill>
                <a:latin typeface="Calibri" panose="020F0502020204030204" pitchFamily="34" charset="0"/>
              </a:rPr>
              <a:t>†</a:t>
            </a:r>
            <a:r>
              <a:rPr lang="en-US" sz="1200" b="0" dirty="0">
                <a:solidFill>
                  <a:schemeClr val="bg1"/>
                </a:solidFill>
                <a:latin typeface="Calibri" panose="020F0502020204030204" pitchFamily="34" charset="0"/>
              </a:rPr>
              <a:t>n = 1 with Ex19del and L858R mutations. </a:t>
            </a:r>
            <a:r>
              <a:rPr lang="en-US" sz="1200" b="0" baseline="30000" dirty="0">
                <a:solidFill>
                  <a:schemeClr val="bg1"/>
                </a:solidFill>
                <a:latin typeface="Calibri" panose="020F0502020204030204" pitchFamily="34" charset="0"/>
              </a:rPr>
              <a:t>‡</a:t>
            </a:r>
            <a:r>
              <a:rPr lang="en-US" sz="1200" b="0" dirty="0">
                <a:solidFill>
                  <a:schemeClr val="bg1"/>
                </a:solidFill>
                <a:latin typeface="Calibri" panose="020F0502020204030204" pitchFamily="34" charset="0"/>
              </a:rPr>
              <a:t>n = 2 with 1 prior line of therapy.</a:t>
            </a:r>
          </a:p>
        </p:txBody>
      </p:sp>
      <p:sp>
        <p:nvSpPr>
          <p:cNvPr id="5" name="Rectangle 4">
            <a:extLst>
              <a:ext uri="{FF2B5EF4-FFF2-40B4-BE49-F238E27FC236}">
                <a16:creationId xmlns:a16="http://schemas.microsoft.com/office/drawing/2014/main" id="{7F5F6EB4-1B8D-4906-7EE7-D3515ABFD068}"/>
              </a:ext>
            </a:extLst>
          </p:cNvPr>
          <p:cNvSpPr/>
          <p:nvPr/>
        </p:nvSpPr>
        <p:spPr bwMode="auto">
          <a:xfrm>
            <a:off x="727077" y="5099900"/>
            <a:ext cx="5368923" cy="1188720"/>
          </a:xfrm>
          <a:prstGeom prst="rect">
            <a:avLst/>
          </a:prstGeom>
          <a:noFill/>
          <a:ln w="28575">
            <a:solidFill>
              <a:srgbClr val="FF0000"/>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 name="Rectangle 5">
            <a:extLst>
              <a:ext uri="{FF2B5EF4-FFF2-40B4-BE49-F238E27FC236}">
                <a16:creationId xmlns:a16="http://schemas.microsoft.com/office/drawing/2014/main" id="{39A8AB9B-ACC4-A2A0-AC28-6568C579F145}"/>
              </a:ext>
            </a:extLst>
          </p:cNvPr>
          <p:cNvSpPr/>
          <p:nvPr/>
        </p:nvSpPr>
        <p:spPr bwMode="auto">
          <a:xfrm>
            <a:off x="6408739" y="3004317"/>
            <a:ext cx="5368923" cy="2384992"/>
          </a:xfrm>
          <a:prstGeom prst="rect">
            <a:avLst/>
          </a:prstGeom>
          <a:noFill/>
          <a:ln w="28575">
            <a:solidFill>
              <a:srgbClr val="FF0000"/>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Tree>
    <p:extLst>
      <p:ext uri="{BB962C8B-B14F-4D97-AF65-F5344CB8AC3E}">
        <p14:creationId xmlns:p14="http://schemas.microsoft.com/office/powerpoint/2010/main" val="37172494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61" name="Rectangle 9260">
            <a:extLst>
              <a:ext uri="{FF2B5EF4-FFF2-40B4-BE49-F238E27FC236}">
                <a16:creationId xmlns:a16="http://schemas.microsoft.com/office/drawing/2014/main" id="{DF609CFF-8F7D-B9DE-5C0C-26FDA16AEAE5}"/>
              </a:ext>
            </a:extLst>
          </p:cNvPr>
          <p:cNvSpPr/>
          <p:nvPr/>
        </p:nvSpPr>
        <p:spPr bwMode="auto">
          <a:xfrm>
            <a:off x="6247316" y="2057400"/>
            <a:ext cx="5624513" cy="228600"/>
          </a:xfrm>
          <a:prstGeom prst="rect">
            <a:avLst/>
          </a:prstGeom>
          <a:solidFill>
            <a:schemeClr val="tx1">
              <a:lumMod val="95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62" name="Rectangle 9261">
            <a:extLst>
              <a:ext uri="{FF2B5EF4-FFF2-40B4-BE49-F238E27FC236}">
                <a16:creationId xmlns:a16="http://schemas.microsoft.com/office/drawing/2014/main" id="{0814625D-6831-D59B-C62E-938B16E8E3F9}"/>
              </a:ext>
            </a:extLst>
          </p:cNvPr>
          <p:cNvSpPr/>
          <p:nvPr/>
        </p:nvSpPr>
        <p:spPr bwMode="auto">
          <a:xfrm>
            <a:off x="6236925" y="2732809"/>
            <a:ext cx="5624513" cy="467591"/>
          </a:xfrm>
          <a:prstGeom prst="rect">
            <a:avLst/>
          </a:prstGeom>
          <a:solidFill>
            <a:schemeClr val="tx1">
              <a:lumMod val="95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63" name="Rectangle 9262">
            <a:extLst>
              <a:ext uri="{FF2B5EF4-FFF2-40B4-BE49-F238E27FC236}">
                <a16:creationId xmlns:a16="http://schemas.microsoft.com/office/drawing/2014/main" id="{8B2C097A-FFBE-0D5B-ADA5-F6CA15DBC638}"/>
              </a:ext>
            </a:extLst>
          </p:cNvPr>
          <p:cNvSpPr/>
          <p:nvPr/>
        </p:nvSpPr>
        <p:spPr bwMode="auto">
          <a:xfrm>
            <a:off x="6247316" y="3865419"/>
            <a:ext cx="5624513" cy="446809"/>
          </a:xfrm>
          <a:prstGeom prst="rect">
            <a:avLst/>
          </a:prstGeom>
          <a:solidFill>
            <a:schemeClr val="tx1">
              <a:lumMod val="95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64" name="Rectangle 9263">
            <a:extLst>
              <a:ext uri="{FF2B5EF4-FFF2-40B4-BE49-F238E27FC236}">
                <a16:creationId xmlns:a16="http://schemas.microsoft.com/office/drawing/2014/main" id="{DF37F1BD-1A49-D8E0-2913-A76649A736E7}"/>
              </a:ext>
            </a:extLst>
          </p:cNvPr>
          <p:cNvSpPr/>
          <p:nvPr/>
        </p:nvSpPr>
        <p:spPr bwMode="auto">
          <a:xfrm>
            <a:off x="6247316" y="4748646"/>
            <a:ext cx="5624513" cy="488372"/>
          </a:xfrm>
          <a:prstGeom prst="rect">
            <a:avLst/>
          </a:prstGeom>
          <a:solidFill>
            <a:schemeClr val="tx1">
              <a:lumMod val="95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sz="3600" dirty="0"/>
              <a:t>HERTHENA-Lung01</a:t>
            </a:r>
            <a:r>
              <a:rPr lang="en-US" dirty="0"/>
              <a:t>: Efficacy Summary</a:t>
            </a:r>
            <a:endParaRPr lang="en-US" altLang="en-US"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33864" y="6367011"/>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Yu. WCLC 2023. Abstr OA05.03. Yu. JCO. 2023;[</a:t>
            </a:r>
            <a:r>
              <a:rPr lang="en-US" altLang="en-US" sz="1200" b="0" dirty="0" err="1">
                <a:solidFill>
                  <a:schemeClr val="bg2"/>
                </a:solidFill>
                <a:latin typeface="Calibri" panose="020F0502020204030204" pitchFamily="34" charset="0"/>
              </a:rPr>
              <a:t>Epub</a:t>
            </a:r>
            <a:r>
              <a:rPr lang="en-US" altLang="en-US" sz="1200" b="0" dirty="0">
                <a:solidFill>
                  <a:schemeClr val="bg2"/>
                </a:solidFill>
                <a:latin typeface="Calibri" panose="020F0502020204030204" pitchFamily="34" charset="0"/>
              </a:rPr>
              <a:t>].</a:t>
            </a:r>
          </a:p>
        </p:txBody>
      </p:sp>
      <p:graphicFrame>
        <p:nvGraphicFramePr>
          <p:cNvPr id="2" name="Group 3">
            <a:extLst>
              <a:ext uri="{FF2B5EF4-FFF2-40B4-BE49-F238E27FC236}">
                <a16:creationId xmlns:a16="http://schemas.microsoft.com/office/drawing/2014/main" id="{9C0F31E4-A387-093E-2004-0AD81FB7A2C9}"/>
              </a:ext>
            </a:extLst>
          </p:cNvPr>
          <p:cNvGraphicFramePr>
            <a:graphicFrameLocks/>
          </p:cNvGraphicFramePr>
          <p:nvPr>
            <p:extLst>
              <p:ext uri="{D42A27DB-BD31-4B8C-83A1-F6EECF244321}">
                <p14:modId xmlns:p14="http://schemas.microsoft.com/office/powerpoint/2010/main" val="1625977210"/>
              </p:ext>
            </p:extLst>
          </p:nvPr>
        </p:nvGraphicFramePr>
        <p:xfrm>
          <a:off x="522289" y="1604963"/>
          <a:ext cx="5529060" cy="4607363"/>
        </p:xfrm>
        <a:graphic>
          <a:graphicData uri="http://schemas.openxmlformats.org/drawingml/2006/table">
            <a:tbl>
              <a:tblPr/>
              <a:tblGrid>
                <a:gridCol w="2207702">
                  <a:extLst>
                    <a:ext uri="{9D8B030D-6E8A-4147-A177-3AD203B41FA5}">
                      <a16:colId xmlns:a16="http://schemas.microsoft.com/office/drawing/2014/main" val="20000"/>
                    </a:ext>
                  </a:extLst>
                </a:gridCol>
                <a:gridCol w="1427103">
                  <a:extLst>
                    <a:ext uri="{9D8B030D-6E8A-4147-A177-3AD203B41FA5}">
                      <a16:colId xmlns:a16="http://schemas.microsoft.com/office/drawing/2014/main" val="20001"/>
                    </a:ext>
                  </a:extLst>
                </a:gridCol>
                <a:gridCol w="1894255">
                  <a:extLst>
                    <a:ext uri="{9D8B030D-6E8A-4147-A177-3AD203B41FA5}">
                      <a16:colId xmlns:a16="http://schemas.microsoft.com/office/drawing/2014/main" val="2062527398"/>
                    </a:ext>
                  </a:extLst>
                </a:gridCol>
              </a:tblGrid>
              <a:tr h="396245">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Efficacy Outcome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HER3-DXd 5.6 mg/kg​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411199981"/>
                  </a:ext>
                </a:extLst>
              </a:tr>
              <a:tr h="396245">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Efficacy Outcome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All Patients </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225)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Patients Who Received 3G EGFR TKI</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209)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26220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Confirmed ORR, %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29.8 (23.9-36.2)</a:t>
                      </a:r>
                    </a:p>
                  </a:txBody>
                  <a:tcPr marL="18288" marR="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29.2 (23.1-35.9)</a:t>
                      </a:r>
                    </a:p>
                  </a:txBody>
                  <a:tcPr marL="18288" marR="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3962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Best overall response,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b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b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 (0.4)</a:t>
                      </a:r>
                    </a:p>
                    <a:p>
                      <a:pPr marL="0" marR="0" algn="ctr">
                        <a:lnSpc>
                          <a:spcPct val="107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66 (29.3)</a:t>
                      </a:r>
                    </a:p>
                    <a:p>
                      <a:pPr marL="0" marR="0" algn="ctr">
                        <a:lnSpc>
                          <a:spcPct val="107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99 (44.0)</a:t>
                      </a:r>
                    </a:p>
                    <a:p>
                      <a:pPr marL="0" marR="0" algn="ctr">
                        <a:lnSpc>
                          <a:spcPct val="107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43 (19.1)</a:t>
                      </a:r>
                    </a:p>
                    <a:p>
                      <a:pPr marL="0" marR="0" algn="ctr">
                        <a:lnSpc>
                          <a:spcPct val="107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16 (7.1)</a:t>
                      </a:r>
                    </a:p>
                  </a:txBody>
                  <a:tcPr marL="18288" marR="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algn="ctr">
                        <a:lnSpc>
                          <a:spcPct val="107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 (0.5)</a:t>
                      </a:r>
                    </a:p>
                    <a:p>
                      <a:pPr marL="0" marR="0" algn="ctr">
                        <a:lnSpc>
                          <a:spcPct val="107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60 (28.7)</a:t>
                      </a:r>
                    </a:p>
                    <a:p>
                      <a:pPr marL="0" marR="0" algn="ctr">
                        <a:lnSpc>
                          <a:spcPct val="107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91 (43.5)</a:t>
                      </a:r>
                    </a:p>
                    <a:p>
                      <a:pPr marL="0" marR="0" algn="ctr">
                        <a:lnSpc>
                          <a:spcPct val="107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41 (19.6)</a:t>
                      </a:r>
                    </a:p>
                    <a:p>
                      <a:pPr marL="0" marR="0" algn="ctr">
                        <a:lnSpc>
                          <a:spcPct val="107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16 (7.7)</a:t>
                      </a:r>
                    </a:p>
                  </a:txBody>
                  <a:tcPr marL="18288" marR="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3962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DCR, %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73.8 (67.5-79.4)</a:t>
                      </a:r>
                    </a:p>
                  </a:txBody>
                  <a:tcPr marL="18288" marR="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72.7 (66.2-78.6)</a:t>
                      </a:r>
                    </a:p>
                  </a:txBody>
                  <a:tcPr marL="18288" marR="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3962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DoR, mo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6.4 (4.9-7.8)</a:t>
                      </a:r>
                    </a:p>
                  </a:txBody>
                  <a:tcPr marL="18288" marR="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6.4 (5.2-7.8)</a:t>
                      </a:r>
                    </a:p>
                  </a:txBody>
                  <a:tcPr marL="18288" marR="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064582606"/>
                  </a:ext>
                </a:extLst>
              </a:tr>
              <a:tr h="3962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PFS, mo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5.5 (5.1-5.9)</a:t>
                      </a:r>
                    </a:p>
                  </a:txBody>
                  <a:tcPr marL="18288" marR="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5.5 (5.1-6.4)</a:t>
                      </a:r>
                    </a:p>
                  </a:txBody>
                  <a:tcPr marL="18288" marR="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162629095"/>
                  </a:ext>
                </a:extLst>
              </a:tr>
              <a:tr h="3962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OS, mo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11.9 (11.2-13.1)</a:t>
                      </a:r>
                    </a:p>
                  </a:txBody>
                  <a:tcPr marL="18288" marR="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11.9 (10.9-13.1)</a:t>
                      </a:r>
                    </a:p>
                  </a:txBody>
                  <a:tcPr marL="18288" marR="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004401067"/>
                  </a:ext>
                </a:extLst>
              </a:tr>
            </a:tbl>
          </a:graphicData>
        </a:graphic>
      </p:graphicFrame>
      <p:sp>
        <p:nvSpPr>
          <p:cNvPr id="4" name="TextBox 3">
            <a:extLst>
              <a:ext uri="{FF2B5EF4-FFF2-40B4-BE49-F238E27FC236}">
                <a16:creationId xmlns:a16="http://schemas.microsoft.com/office/drawing/2014/main" id="{C97CC273-A545-6FAB-A252-E0C209F08199}"/>
              </a:ext>
            </a:extLst>
          </p:cNvPr>
          <p:cNvSpPr txBox="1"/>
          <p:nvPr/>
        </p:nvSpPr>
        <p:spPr>
          <a:xfrm>
            <a:off x="6096000" y="1517750"/>
            <a:ext cx="6006695" cy="338554"/>
          </a:xfrm>
          <a:prstGeom prst="rect">
            <a:avLst/>
          </a:prstGeom>
          <a:noFill/>
        </p:spPr>
        <p:txBody>
          <a:bodyPr wrap="square" rtlCol="0">
            <a:spAutoFit/>
          </a:bodyPr>
          <a:lstStyle/>
          <a:p>
            <a:pPr algn="ctr"/>
            <a:r>
              <a:rPr lang="en-US" sz="1600" dirty="0">
                <a:solidFill>
                  <a:schemeClr val="bg1"/>
                </a:solidFill>
                <a:latin typeface="+mn-lt"/>
              </a:rPr>
              <a:t>Confirmed </a:t>
            </a:r>
            <a:r>
              <a:rPr lang="en-US" sz="1600" b="1" dirty="0">
                <a:solidFill>
                  <a:schemeClr val="bg1"/>
                </a:solidFill>
                <a:latin typeface="+mn-lt"/>
                <a:cs typeface="Arial" panose="020B0604020202020204" pitchFamily="34" charset="0"/>
              </a:rPr>
              <a:t>ORR by Patient and Disease Characteristics at Study Entry</a:t>
            </a:r>
          </a:p>
        </p:txBody>
      </p:sp>
      <p:cxnSp>
        <p:nvCxnSpPr>
          <p:cNvPr id="10" name="Straight Connector 9">
            <a:extLst>
              <a:ext uri="{FF2B5EF4-FFF2-40B4-BE49-F238E27FC236}">
                <a16:creationId xmlns:a16="http://schemas.microsoft.com/office/drawing/2014/main" id="{D68CB210-9EC1-903A-70AE-99B44D974DB4}"/>
              </a:ext>
            </a:extLst>
          </p:cNvPr>
          <p:cNvCxnSpPr/>
          <p:nvPr/>
        </p:nvCxnSpPr>
        <p:spPr bwMode="auto">
          <a:xfrm>
            <a:off x="9222270" y="2071696"/>
            <a:ext cx="0" cy="3692546"/>
          </a:xfrm>
          <a:prstGeom prst="line">
            <a:avLst/>
          </a:prstGeom>
          <a:noFill/>
          <a:ln w="28575" cap="flat" cmpd="sng" algn="ctr">
            <a:solidFill>
              <a:schemeClr val="bg1"/>
            </a:solidFill>
            <a:prstDash val="solid"/>
            <a:round/>
            <a:headEnd type="none" w="med" len="med"/>
            <a:tailEnd type="none" w="med" len="med"/>
          </a:ln>
          <a:effectLst/>
        </p:spPr>
      </p:cxnSp>
      <p:cxnSp>
        <p:nvCxnSpPr>
          <p:cNvPr id="12" name="Straight Connector 11">
            <a:extLst>
              <a:ext uri="{FF2B5EF4-FFF2-40B4-BE49-F238E27FC236}">
                <a16:creationId xmlns:a16="http://schemas.microsoft.com/office/drawing/2014/main" id="{A30F5365-CD92-569B-94C0-D64B67E8A939}"/>
              </a:ext>
            </a:extLst>
          </p:cNvPr>
          <p:cNvCxnSpPr/>
          <p:nvPr/>
        </p:nvCxnSpPr>
        <p:spPr bwMode="auto">
          <a:xfrm flipH="1">
            <a:off x="9216447" y="5770066"/>
            <a:ext cx="2655382" cy="0"/>
          </a:xfrm>
          <a:prstGeom prst="line">
            <a:avLst/>
          </a:prstGeom>
          <a:noFill/>
          <a:ln w="28575" cap="flat" cmpd="sng" algn="ctr">
            <a:solidFill>
              <a:schemeClr val="bg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86669F26-5D79-03F3-F878-9C924A1EC5BE}"/>
              </a:ext>
            </a:extLst>
          </p:cNvPr>
          <p:cNvCxnSpPr>
            <a:cxnSpLocks/>
          </p:cNvCxnSpPr>
          <p:nvPr/>
        </p:nvCxnSpPr>
        <p:spPr bwMode="auto">
          <a:xfrm>
            <a:off x="9222271" y="575841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E0FBB604-D60C-FEFD-4FD3-274A7286D8AA}"/>
              </a:ext>
            </a:extLst>
          </p:cNvPr>
          <p:cNvCxnSpPr>
            <a:cxnSpLocks/>
          </p:cNvCxnSpPr>
          <p:nvPr/>
        </p:nvCxnSpPr>
        <p:spPr bwMode="auto">
          <a:xfrm>
            <a:off x="9600779" y="575841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28CB0929-DA7C-D40A-A817-16304E76300B}"/>
              </a:ext>
            </a:extLst>
          </p:cNvPr>
          <p:cNvCxnSpPr>
            <a:cxnSpLocks/>
          </p:cNvCxnSpPr>
          <p:nvPr/>
        </p:nvCxnSpPr>
        <p:spPr bwMode="auto">
          <a:xfrm>
            <a:off x="9979287" y="575841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57ED9273-C58C-045C-F5DA-2CB4B66F07A5}"/>
              </a:ext>
            </a:extLst>
          </p:cNvPr>
          <p:cNvCxnSpPr>
            <a:cxnSpLocks/>
          </p:cNvCxnSpPr>
          <p:nvPr/>
        </p:nvCxnSpPr>
        <p:spPr bwMode="auto">
          <a:xfrm>
            <a:off x="10357795" y="575841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34C48233-2296-35D3-E14A-58E5B1908E78}"/>
              </a:ext>
            </a:extLst>
          </p:cNvPr>
          <p:cNvCxnSpPr>
            <a:cxnSpLocks/>
          </p:cNvCxnSpPr>
          <p:nvPr/>
        </p:nvCxnSpPr>
        <p:spPr bwMode="auto">
          <a:xfrm>
            <a:off x="10736303" y="575841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13C8D7BF-7B89-3F9D-22C4-857BDE437956}"/>
              </a:ext>
            </a:extLst>
          </p:cNvPr>
          <p:cNvCxnSpPr>
            <a:cxnSpLocks/>
          </p:cNvCxnSpPr>
          <p:nvPr/>
        </p:nvCxnSpPr>
        <p:spPr bwMode="auto">
          <a:xfrm>
            <a:off x="11114811" y="575841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89A36C9D-7347-C7A8-DC54-D5F7EF604617}"/>
              </a:ext>
            </a:extLst>
          </p:cNvPr>
          <p:cNvCxnSpPr>
            <a:cxnSpLocks/>
          </p:cNvCxnSpPr>
          <p:nvPr/>
        </p:nvCxnSpPr>
        <p:spPr bwMode="auto">
          <a:xfrm>
            <a:off x="11493319" y="575841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D3110C27-34EA-57BC-755B-B4220FE14F80}"/>
              </a:ext>
            </a:extLst>
          </p:cNvPr>
          <p:cNvCxnSpPr>
            <a:cxnSpLocks/>
          </p:cNvCxnSpPr>
          <p:nvPr/>
        </p:nvCxnSpPr>
        <p:spPr bwMode="auto">
          <a:xfrm>
            <a:off x="11871829" y="5758417"/>
            <a:ext cx="0" cy="64008"/>
          </a:xfrm>
          <a:prstGeom prst="line">
            <a:avLst/>
          </a:prstGeom>
          <a:noFill/>
          <a:ln w="28575" cap="flat" cmpd="sng" algn="ctr">
            <a:solidFill>
              <a:schemeClr val="bg1"/>
            </a:solidFill>
            <a:prstDash val="solid"/>
            <a:round/>
            <a:headEnd type="none" w="med" len="med"/>
            <a:tailEnd type="none" w="med" len="med"/>
          </a:ln>
          <a:effectLst/>
        </p:spPr>
      </p:cxnSp>
      <p:sp>
        <p:nvSpPr>
          <p:cNvPr id="22" name="TextBox 21">
            <a:extLst>
              <a:ext uri="{FF2B5EF4-FFF2-40B4-BE49-F238E27FC236}">
                <a16:creationId xmlns:a16="http://schemas.microsoft.com/office/drawing/2014/main" id="{97FFAD24-E295-5B94-7C32-EACCB110CC37}"/>
              </a:ext>
            </a:extLst>
          </p:cNvPr>
          <p:cNvSpPr txBox="1"/>
          <p:nvPr/>
        </p:nvSpPr>
        <p:spPr bwMode="auto">
          <a:xfrm>
            <a:off x="9222271" y="5973913"/>
            <a:ext cx="26495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Confirmed ORR (%)</a:t>
            </a:r>
          </a:p>
        </p:txBody>
      </p:sp>
      <p:sp>
        <p:nvSpPr>
          <p:cNvPr id="23" name="TextBox 22">
            <a:extLst>
              <a:ext uri="{FF2B5EF4-FFF2-40B4-BE49-F238E27FC236}">
                <a16:creationId xmlns:a16="http://schemas.microsoft.com/office/drawing/2014/main" id="{D1E4C53C-4867-07D0-E50A-2425DEDCD84B}"/>
              </a:ext>
            </a:extLst>
          </p:cNvPr>
          <p:cNvSpPr txBox="1"/>
          <p:nvPr/>
        </p:nvSpPr>
        <p:spPr bwMode="auto">
          <a:xfrm>
            <a:off x="11659731" y="5741916"/>
            <a:ext cx="42419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70</a:t>
            </a:r>
          </a:p>
        </p:txBody>
      </p:sp>
      <p:sp>
        <p:nvSpPr>
          <p:cNvPr id="24" name="TextBox 23">
            <a:extLst>
              <a:ext uri="{FF2B5EF4-FFF2-40B4-BE49-F238E27FC236}">
                <a16:creationId xmlns:a16="http://schemas.microsoft.com/office/drawing/2014/main" id="{99D72AC3-839C-B2D8-409C-C6F7B22A63C9}"/>
              </a:ext>
            </a:extLst>
          </p:cNvPr>
          <p:cNvSpPr txBox="1"/>
          <p:nvPr/>
        </p:nvSpPr>
        <p:spPr bwMode="auto">
          <a:xfrm>
            <a:off x="9016513" y="5741916"/>
            <a:ext cx="42419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25" name="TextBox 24">
            <a:extLst>
              <a:ext uri="{FF2B5EF4-FFF2-40B4-BE49-F238E27FC236}">
                <a16:creationId xmlns:a16="http://schemas.microsoft.com/office/drawing/2014/main" id="{66783AAE-3232-082A-6E07-ED9385715510}"/>
              </a:ext>
            </a:extLst>
          </p:cNvPr>
          <p:cNvSpPr txBox="1"/>
          <p:nvPr/>
        </p:nvSpPr>
        <p:spPr bwMode="auto">
          <a:xfrm>
            <a:off x="9394116" y="5741916"/>
            <a:ext cx="42419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a:t>
            </a:r>
          </a:p>
        </p:txBody>
      </p:sp>
      <p:sp>
        <p:nvSpPr>
          <p:cNvPr id="26" name="TextBox 25">
            <a:extLst>
              <a:ext uri="{FF2B5EF4-FFF2-40B4-BE49-F238E27FC236}">
                <a16:creationId xmlns:a16="http://schemas.microsoft.com/office/drawing/2014/main" id="{DBB7EBB8-88A2-9F83-3F39-02DBABDB5AA8}"/>
              </a:ext>
            </a:extLst>
          </p:cNvPr>
          <p:cNvSpPr txBox="1"/>
          <p:nvPr/>
        </p:nvSpPr>
        <p:spPr bwMode="auto">
          <a:xfrm>
            <a:off x="9771719" y="5741916"/>
            <a:ext cx="42419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sp>
        <p:nvSpPr>
          <p:cNvPr id="27" name="TextBox 26">
            <a:extLst>
              <a:ext uri="{FF2B5EF4-FFF2-40B4-BE49-F238E27FC236}">
                <a16:creationId xmlns:a16="http://schemas.microsoft.com/office/drawing/2014/main" id="{B6CA55BB-0958-C208-8741-31102CD8FF5E}"/>
              </a:ext>
            </a:extLst>
          </p:cNvPr>
          <p:cNvSpPr txBox="1"/>
          <p:nvPr/>
        </p:nvSpPr>
        <p:spPr bwMode="auto">
          <a:xfrm>
            <a:off x="10149322" y="5741916"/>
            <a:ext cx="42419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30</a:t>
            </a:r>
          </a:p>
        </p:txBody>
      </p:sp>
      <p:sp>
        <p:nvSpPr>
          <p:cNvPr id="28" name="TextBox 27">
            <a:extLst>
              <a:ext uri="{FF2B5EF4-FFF2-40B4-BE49-F238E27FC236}">
                <a16:creationId xmlns:a16="http://schemas.microsoft.com/office/drawing/2014/main" id="{6970CA57-0481-FF63-FF20-A9F7F80EBB66}"/>
              </a:ext>
            </a:extLst>
          </p:cNvPr>
          <p:cNvSpPr txBox="1"/>
          <p:nvPr/>
        </p:nvSpPr>
        <p:spPr bwMode="auto">
          <a:xfrm>
            <a:off x="10526925" y="5741916"/>
            <a:ext cx="42419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40</a:t>
            </a:r>
          </a:p>
        </p:txBody>
      </p:sp>
      <p:sp>
        <p:nvSpPr>
          <p:cNvPr id="29" name="TextBox 28">
            <a:extLst>
              <a:ext uri="{FF2B5EF4-FFF2-40B4-BE49-F238E27FC236}">
                <a16:creationId xmlns:a16="http://schemas.microsoft.com/office/drawing/2014/main" id="{DFCAB0D4-B9AE-130C-7D33-7DC2E7652A88}"/>
              </a:ext>
            </a:extLst>
          </p:cNvPr>
          <p:cNvSpPr txBox="1"/>
          <p:nvPr/>
        </p:nvSpPr>
        <p:spPr bwMode="auto">
          <a:xfrm>
            <a:off x="10904528" y="5741916"/>
            <a:ext cx="42419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50</a:t>
            </a:r>
          </a:p>
        </p:txBody>
      </p:sp>
      <p:sp>
        <p:nvSpPr>
          <p:cNvPr id="30" name="TextBox 29">
            <a:extLst>
              <a:ext uri="{FF2B5EF4-FFF2-40B4-BE49-F238E27FC236}">
                <a16:creationId xmlns:a16="http://schemas.microsoft.com/office/drawing/2014/main" id="{1D1C79BF-DF23-36F8-D07D-D7793253963B}"/>
              </a:ext>
            </a:extLst>
          </p:cNvPr>
          <p:cNvSpPr txBox="1"/>
          <p:nvPr/>
        </p:nvSpPr>
        <p:spPr bwMode="auto">
          <a:xfrm>
            <a:off x="11282131" y="5741916"/>
            <a:ext cx="42419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cxnSp>
        <p:nvCxnSpPr>
          <p:cNvPr id="32" name="Straight Connector 31">
            <a:extLst>
              <a:ext uri="{FF2B5EF4-FFF2-40B4-BE49-F238E27FC236}">
                <a16:creationId xmlns:a16="http://schemas.microsoft.com/office/drawing/2014/main" id="{25D55A9C-F46A-4D10-4C69-7CFEAD47FF23}"/>
              </a:ext>
            </a:extLst>
          </p:cNvPr>
          <p:cNvCxnSpPr>
            <a:cxnSpLocks/>
          </p:cNvCxnSpPr>
          <p:nvPr/>
        </p:nvCxnSpPr>
        <p:spPr bwMode="auto">
          <a:xfrm flipH="1">
            <a:off x="9158205" y="2188180"/>
            <a:ext cx="58242"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26235757-F71F-D5C6-4141-C45A33B28B5B}"/>
              </a:ext>
            </a:extLst>
          </p:cNvPr>
          <p:cNvCxnSpPr>
            <a:cxnSpLocks/>
          </p:cNvCxnSpPr>
          <p:nvPr/>
        </p:nvCxnSpPr>
        <p:spPr bwMode="auto">
          <a:xfrm flipH="1">
            <a:off x="9158205" y="2412412"/>
            <a:ext cx="58242"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1B738B91-D866-629F-FFB3-F3737CA5BF8C}"/>
              </a:ext>
            </a:extLst>
          </p:cNvPr>
          <p:cNvCxnSpPr>
            <a:cxnSpLocks/>
          </p:cNvCxnSpPr>
          <p:nvPr/>
        </p:nvCxnSpPr>
        <p:spPr bwMode="auto">
          <a:xfrm flipH="1">
            <a:off x="9158205" y="2636644"/>
            <a:ext cx="58242"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A955F6EC-F356-F3FE-D69D-687D772597BE}"/>
              </a:ext>
            </a:extLst>
          </p:cNvPr>
          <p:cNvCxnSpPr>
            <a:cxnSpLocks/>
          </p:cNvCxnSpPr>
          <p:nvPr/>
        </p:nvCxnSpPr>
        <p:spPr bwMode="auto">
          <a:xfrm flipH="1">
            <a:off x="9158205" y="2860876"/>
            <a:ext cx="58242"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471EE6C5-FFDD-E831-4ED0-57CF3D831BB4}"/>
              </a:ext>
            </a:extLst>
          </p:cNvPr>
          <p:cNvCxnSpPr>
            <a:cxnSpLocks/>
          </p:cNvCxnSpPr>
          <p:nvPr/>
        </p:nvCxnSpPr>
        <p:spPr bwMode="auto">
          <a:xfrm flipH="1">
            <a:off x="9158205" y="3085108"/>
            <a:ext cx="58242"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B9CD4670-1E9D-2584-168A-3304746A8693}"/>
              </a:ext>
            </a:extLst>
          </p:cNvPr>
          <p:cNvCxnSpPr>
            <a:cxnSpLocks/>
          </p:cNvCxnSpPr>
          <p:nvPr/>
        </p:nvCxnSpPr>
        <p:spPr bwMode="auto">
          <a:xfrm flipH="1">
            <a:off x="9158205" y="3309340"/>
            <a:ext cx="58242"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DA7999F8-24CC-3F70-29A3-F08E1B863967}"/>
              </a:ext>
            </a:extLst>
          </p:cNvPr>
          <p:cNvCxnSpPr>
            <a:cxnSpLocks/>
          </p:cNvCxnSpPr>
          <p:nvPr/>
        </p:nvCxnSpPr>
        <p:spPr bwMode="auto">
          <a:xfrm flipH="1">
            <a:off x="9158205" y="3533572"/>
            <a:ext cx="58242"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823FB335-A674-4A87-9739-6846680D6357}"/>
              </a:ext>
            </a:extLst>
          </p:cNvPr>
          <p:cNvCxnSpPr>
            <a:cxnSpLocks/>
          </p:cNvCxnSpPr>
          <p:nvPr/>
        </p:nvCxnSpPr>
        <p:spPr bwMode="auto">
          <a:xfrm flipH="1">
            <a:off x="9158205" y="3757804"/>
            <a:ext cx="58242"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C5BBBB3B-184E-80E5-93E0-7618923EEBCD}"/>
              </a:ext>
            </a:extLst>
          </p:cNvPr>
          <p:cNvCxnSpPr>
            <a:cxnSpLocks/>
          </p:cNvCxnSpPr>
          <p:nvPr/>
        </p:nvCxnSpPr>
        <p:spPr bwMode="auto">
          <a:xfrm flipH="1">
            <a:off x="9158205" y="3982036"/>
            <a:ext cx="58242"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0322394C-BFF1-6C3F-63F6-ED17206CED86}"/>
              </a:ext>
            </a:extLst>
          </p:cNvPr>
          <p:cNvCxnSpPr>
            <a:cxnSpLocks/>
          </p:cNvCxnSpPr>
          <p:nvPr/>
        </p:nvCxnSpPr>
        <p:spPr bwMode="auto">
          <a:xfrm flipH="1">
            <a:off x="9158205" y="4206268"/>
            <a:ext cx="58242" cy="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C137024F-4D80-9172-0514-7F123430773D}"/>
              </a:ext>
            </a:extLst>
          </p:cNvPr>
          <p:cNvCxnSpPr>
            <a:cxnSpLocks/>
          </p:cNvCxnSpPr>
          <p:nvPr/>
        </p:nvCxnSpPr>
        <p:spPr bwMode="auto">
          <a:xfrm flipH="1">
            <a:off x="9158205" y="4430500"/>
            <a:ext cx="58242" cy="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960A80FC-5501-4ABB-D722-0D18467870F3}"/>
              </a:ext>
            </a:extLst>
          </p:cNvPr>
          <p:cNvCxnSpPr>
            <a:cxnSpLocks/>
          </p:cNvCxnSpPr>
          <p:nvPr/>
        </p:nvCxnSpPr>
        <p:spPr bwMode="auto">
          <a:xfrm flipH="1">
            <a:off x="9158205" y="4654732"/>
            <a:ext cx="58242" cy="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53341A1D-EBEC-601E-1371-E9BE0458E37C}"/>
              </a:ext>
            </a:extLst>
          </p:cNvPr>
          <p:cNvCxnSpPr>
            <a:cxnSpLocks/>
          </p:cNvCxnSpPr>
          <p:nvPr/>
        </p:nvCxnSpPr>
        <p:spPr bwMode="auto">
          <a:xfrm flipH="1">
            <a:off x="9158205" y="4878964"/>
            <a:ext cx="58242" cy="0"/>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5C11758B-7D1F-A2E8-CB26-EEE94DDEBEF7}"/>
              </a:ext>
            </a:extLst>
          </p:cNvPr>
          <p:cNvCxnSpPr>
            <a:cxnSpLocks/>
          </p:cNvCxnSpPr>
          <p:nvPr/>
        </p:nvCxnSpPr>
        <p:spPr bwMode="auto">
          <a:xfrm flipH="1">
            <a:off x="9158205" y="5103196"/>
            <a:ext cx="58242" cy="0"/>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C956D479-4BFF-A79F-1B2A-6FA7B698E320}"/>
              </a:ext>
            </a:extLst>
          </p:cNvPr>
          <p:cNvCxnSpPr>
            <a:cxnSpLocks/>
          </p:cNvCxnSpPr>
          <p:nvPr/>
        </p:nvCxnSpPr>
        <p:spPr bwMode="auto">
          <a:xfrm flipH="1">
            <a:off x="9158205" y="5327428"/>
            <a:ext cx="58242" cy="0"/>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B0291841-129A-2C6E-C586-64EE47745704}"/>
              </a:ext>
            </a:extLst>
          </p:cNvPr>
          <p:cNvCxnSpPr>
            <a:cxnSpLocks/>
          </p:cNvCxnSpPr>
          <p:nvPr/>
        </p:nvCxnSpPr>
        <p:spPr bwMode="auto">
          <a:xfrm flipH="1">
            <a:off x="9158205" y="5551658"/>
            <a:ext cx="58242" cy="0"/>
          </a:xfrm>
          <a:prstGeom prst="line">
            <a:avLst/>
          </a:prstGeom>
          <a:noFill/>
          <a:ln w="28575" cap="flat" cmpd="sng" algn="ctr">
            <a:solidFill>
              <a:schemeClr val="bg1"/>
            </a:solidFill>
            <a:prstDash val="solid"/>
            <a:round/>
            <a:headEnd type="none" w="med" len="med"/>
            <a:tailEnd type="none" w="med" len="med"/>
          </a:ln>
          <a:effectLst/>
        </p:spPr>
      </p:cxnSp>
      <p:sp>
        <p:nvSpPr>
          <p:cNvPr id="48" name="TextBox 47">
            <a:extLst>
              <a:ext uri="{FF2B5EF4-FFF2-40B4-BE49-F238E27FC236}">
                <a16:creationId xmlns:a16="http://schemas.microsoft.com/office/drawing/2014/main" id="{F4F91A16-77B3-2B31-71B7-E641FAD67653}"/>
              </a:ext>
            </a:extLst>
          </p:cNvPr>
          <p:cNvSpPr txBox="1"/>
          <p:nvPr/>
        </p:nvSpPr>
        <p:spPr bwMode="auto">
          <a:xfrm>
            <a:off x="8544752" y="1774552"/>
            <a:ext cx="95708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err="1">
                <a:solidFill>
                  <a:schemeClr val="bg1"/>
                </a:solidFill>
                <a:latin typeface="Calibri" panose="020F0502020204030204" pitchFamily="34" charset="0"/>
              </a:rPr>
              <a:t>cORR</a:t>
            </a:r>
            <a:r>
              <a:rPr lang="en-US" sz="1400" dirty="0">
                <a:solidFill>
                  <a:schemeClr val="bg1"/>
                </a:solidFill>
                <a:latin typeface="Calibri" panose="020F0502020204030204" pitchFamily="34" charset="0"/>
              </a:rPr>
              <a:t>, %</a:t>
            </a:r>
          </a:p>
        </p:txBody>
      </p:sp>
      <p:sp>
        <p:nvSpPr>
          <p:cNvPr id="49" name="TextBox 48">
            <a:extLst>
              <a:ext uri="{FF2B5EF4-FFF2-40B4-BE49-F238E27FC236}">
                <a16:creationId xmlns:a16="http://schemas.microsoft.com/office/drawing/2014/main" id="{D18F6B41-FE72-B23A-E923-7C0151968292}"/>
              </a:ext>
            </a:extLst>
          </p:cNvPr>
          <p:cNvSpPr txBox="1"/>
          <p:nvPr/>
        </p:nvSpPr>
        <p:spPr bwMode="auto">
          <a:xfrm>
            <a:off x="8184621" y="1774552"/>
            <a:ext cx="61248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N</a:t>
            </a:r>
          </a:p>
        </p:txBody>
      </p:sp>
      <p:sp>
        <p:nvSpPr>
          <p:cNvPr id="50" name="TextBox 49">
            <a:extLst>
              <a:ext uri="{FF2B5EF4-FFF2-40B4-BE49-F238E27FC236}">
                <a16:creationId xmlns:a16="http://schemas.microsoft.com/office/drawing/2014/main" id="{6C8135D7-9F8A-AE72-4998-5A3022E174DB}"/>
              </a:ext>
            </a:extLst>
          </p:cNvPr>
          <p:cNvSpPr txBox="1"/>
          <p:nvPr/>
        </p:nvSpPr>
        <p:spPr bwMode="auto">
          <a:xfrm>
            <a:off x="8680620" y="2018713"/>
            <a:ext cx="5251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29.8</a:t>
            </a:r>
          </a:p>
        </p:txBody>
      </p:sp>
      <p:sp>
        <p:nvSpPr>
          <p:cNvPr id="9219" name="TextBox 9218">
            <a:extLst>
              <a:ext uri="{FF2B5EF4-FFF2-40B4-BE49-F238E27FC236}">
                <a16:creationId xmlns:a16="http://schemas.microsoft.com/office/drawing/2014/main" id="{01A60412-1ACC-C7B8-2ECF-92A568BD0C1E}"/>
              </a:ext>
            </a:extLst>
          </p:cNvPr>
          <p:cNvSpPr txBox="1"/>
          <p:nvPr/>
        </p:nvSpPr>
        <p:spPr bwMode="auto">
          <a:xfrm>
            <a:off x="8244776" y="2018713"/>
            <a:ext cx="5251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225</a:t>
            </a:r>
          </a:p>
        </p:txBody>
      </p:sp>
      <p:sp>
        <p:nvSpPr>
          <p:cNvPr id="51" name="TextBox 50">
            <a:extLst>
              <a:ext uri="{FF2B5EF4-FFF2-40B4-BE49-F238E27FC236}">
                <a16:creationId xmlns:a16="http://schemas.microsoft.com/office/drawing/2014/main" id="{559E94A8-E637-FFAF-1898-323F5EE95FD7}"/>
              </a:ext>
            </a:extLst>
          </p:cNvPr>
          <p:cNvSpPr txBox="1"/>
          <p:nvPr/>
        </p:nvSpPr>
        <p:spPr bwMode="auto">
          <a:xfrm>
            <a:off x="8680620" y="2244258"/>
            <a:ext cx="5251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27.3</a:t>
            </a:r>
          </a:p>
        </p:txBody>
      </p:sp>
      <p:sp>
        <p:nvSpPr>
          <p:cNvPr id="52" name="TextBox 51">
            <a:extLst>
              <a:ext uri="{FF2B5EF4-FFF2-40B4-BE49-F238E27FC236}">
                <a16:creationId xmlns:a16="http://schemas.microsoft.com/office/drawing/2014/main" id="{0B30CF7D-A3CF-AE01-81B6-B28C11A0966F}"/>
              </a:ext>
            </a:extLst>
          </p:cNvPr>
          <p:cNvSpPr txBox="1"/>
          <p:nvPr/>
        </p:nvSpPr>
        <p:spPr bwMode="auto">
          <a:xfrm>
            <a:off x="8680620" y="2469803"/>
            <a:ext cx="5251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32.7</a:t>
            </a:r>
          </a:p>
        </p:txBody>
      </p:sp>
      <p:sp>
        <p:nvSpPr>
          <p:cNvPr id="9220" name="TextBox 9219">
            <a:extLst>
              <a:ext uri="{FF2B5EF4-FFF2-40B4-BE49-F238E27FC236}">
                <a16:creationId xmlns:a16="http://schemas.microsoft.com/office/drawing/2014/main" id="{281D8267-C1A9-1A39-6FB9-BD143259091A}"/>
              </a:ext>
            </a:extLst>
          </p:cNvPr>
          <p:cNvSpPr txBox="1"/>
          <p:nvPr/>
        </p:nvSpPr>
        <p:spPr bwMode="auto">
          <a:xfrm>
            <a:off x="8244776" y="2244258"/>
            <a:ext cx="5251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121</a:t>
            </a:r>
          </a:p>
        </p:txBody>
      </p:sp>
      <p:sp>
        <p:nvSpPr>
          <p:cNvPr id="9222" name="TextBox 9221">
            <a:extLst>
              <a:ext uri="{FF2B5EF4-FFF2-40B4-BE49-F238E27FC236}">
                <a16:creationId xmlns:a16="http://schemas.microsoft.com/office/drawing/2014/main" id="{CDCBA37B-6ABF-3520-7CBF-6E199CA549E9}"/>
              </a:ext>
            </a:extLst>
          </p:cNvPr>
          <p:cNvSpPr txBox="1"/>
          <p:nvPr/>
        </p:nvSpPr>
        <p:spPr bwMode="auto">
          <a:xfrm>
            <a:off x="8244776" y="2469803"/>
            <a:ext cx="5251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104</a:t>
            </a:r>
          </a:p>
        </p:txBody>
      </p:sp>
      <p:sp>
        <p:nvSpPr>
          <p:cNvPr id="9236" name="TextBox 9235">
            <a:extLst>
              <a:ext uri="{FF2B5EF4-FFF2-40B4-BE49-F238E27FC236}">
                <a16:creationId xmlns:a16="http://schemas.microsoft.com/office/drawing/2014/main" id="{2A32E38B-AE46-D92B-EAD6-FD6AD5D3FA06}"/>
              </a:ext>
            </a:extLst>
          </p:cNvPr>
          <p:cNvSpPr txBox="1"/>
          <p:nvPr/>
        </p:nvSpPr>
        <p:spPr bwMode="auto">
          <a:xfrm>
            <a:off x="7694388" y="2250019"/>
            <a:ext cx="67366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&lt;65 </a:t>
            </a:r>
            <a:r>
              <a:rPr lang="en-US" sz="1400" b="0" dirty="0" err="1">
                <a:solidFill>
                  <a:schemeClr val="bg1"/>
                </a:solidFill>
                <a:latin typeface="Calibri" panose="020F0502020204030204" pitchFamily="34" charset="0"/>
              </a:rPr>
              <a:t>yr</a:t>
            </a:r>
            <a:endParaRPr lang="en-US" sz="1400" b="0" dirty="0">
              <a:solidFill>
                <a:schemeClr val="bg1"/>
              </a:solidFill>
              <a:latin typeface="Calibri" panose="020F0502020204030204" pitchFamily="34" charset="0"/>
            </a:endParaRPr>
          </a:p>
        </p:txBody>
      </p:sp>
      <p:sp>
        <p:nvSpPr>
          <p:cNvPr id="9237" name="TextBox 9236">
            <a:extLst>
              <a:ext uri="{FF2B5EF4-FFF2-40B4-BE49-F238E27FC236}">
                <a16:creationId xmlns:a16="http://schemas.microsoft.com/office/drawing/2014/main" id="{9CAF5635-25DA-86A7-B13C-65F0876CA05A}"/>
              </a:ext>
            </a:extLst>
          </p:cNvPr>
          <p:cNvSpPr txBox="1"/>
          <p:nvPr/>
        </p:nvSpPr>
        <p:spPr bwMode="auto">
          <a:xfrm>
            <a:off x="7694388" y="2475152"/>
            <a:ext cx="67366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≥65 </a:t>
            </a:r>
            <a:r>
              <a:rPr lang="en-US" sz="1400" b="0" dirty="0" err="1">
                <a:solidFill>
                  <a:schemeClr val="bg1"/>
                </a:solidFill>
                <a:latin typeface="Calibri" panose="020F0502020204030204" pitchFamily="34" charset="0"/>
              </a:rPr>
              <a:t>yr</a:t>
            </a:r>
            <a:endParaRPr lang="en-US" sz="1400" b="0" dirty="0">
              <a:solidFill>
                <a:schemeClr val="bg1"/>
              </a:solidFill>
              <a:latin typeface="Calibri" panose="020F0502020204030204" pitchFamily="34" charset="0"/>
            </a:endParaRPr>
          </a:p>
        </p:txBody>
      </p:sp>
      <p:grpSp>
        <p:nvGrpSpPr>
          <p:cNvPr id="9381" name="Group 9380">
            <a:extLst>
              <a:ext uri="{FF2B5EF4-FFF2-40B4-BE49-F238E27FC236}">
                <a16:creationId xmlns:a16="http://schemas.microsoft.com/office/drawing/2014/main" id="{162C0B8C-5F71-1D56-E431-F0EFF052DE3B}"/>
              </a:ext>
            </a:extLst>
          </p:cNvPr>
          <p:cNvGrpSpPr/>
          <p:nvPr/>
        </p:nvGrpSpPr>
        <p:grpSpPr>
          <a:xfrm>
            <a:off x="7434240" y="2695348"/>
            <a:ext cx="1771530" cy="537847"/>
            <a:chOff x="7321024" y="2695348"/>
            <a:chExt cx="1771530" cy="537847"/>
          </a:xfrm>
        </p:grpSpPr>
        <p:sp>
          <p:nvSpPr>
            <p:cNvPr id="53" name="TextBox 52">
              <a:extLst>
                <a:ext uri="{FF2B5EF4-FFF2-40B4-BE49-F238E27FC236}">
                  <a16:creationId xmlns:a16="http://schemas.microsoft.com/office/drawing/2014/main" id="{8BF4DBEF-F954-5132-49DF-087A0EDCA8DF}"/>
                </a:ext>
              </a:extLst>
            </p:cNvPr>
            <p:cNvSpPr txBox="1"/>
            <p:nvPr/>
          </p:nvSpPr>
          <p:spPr bwMode="auto">
            <a:xfrm>
              <a:off x="8567404" y="2695348"/>
              <a:ext cx="5251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28.0</a:t>
              </a:r>
            </a:p>
          </p:txBody>
        </p:sp>
        <p:sp>
          <p:nvSpPr>
            <p:cNvPr id="54" name="TextBox 53">
              <a:extLst>
                <a:ext uri="{FF2B5EF4-FFF2-40B4-BE49-F238E27FC236}">
                  <a16:creationId xmlns:a16="http://schemas.microsoft.com/office/drawing/2014/main" id="{2E5BDAA6-7FB8-E18D-82BA-F9BA2FE2FE30}"/>
                </a:ext>
              </a:extLst>
            </p:cNvPr>
            <p:cNvSpPr txBox="1"/>
            <p:nvPr/>
          </p:nvSpPr>
          <p:spPr bwMode="auto">
            <a:xfrm>
              <a:off x="8567404" y="2920893"/>
              <a:ext cx="5251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32.3</a:t>
              </a:r>
            </a:p>
          </p:txBody>
        </p:sp>
        <p:sp>
          <p:nvSpPr>
            <p:cNvPr id="9223" name="TextBox 9222">
              <a:extLst>
                <a:ext uri="{FF2B5EF4-FFF2-40B4-BE49-F238E27FC236}">
                  <a16:creationId xmlns:a16="http://schemas.microsoft.com/office/drawing/2014/main" id="{45B6ED1D-4E3B-8B21-7EFD-6F5F19005077}"/>
                </a:ext>
              </a:extLst>
            </p:cNvPr>
            <p:cNvSpPr txBox="1"/>
            <p:nvPr/>
          </p:nvSpPr>
          <p:spPr bwMode="auto">
            <a:xfrm>
              <a:off x="8131560" y="2695348"/>
              <a:ext cx="5251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132</a:t>
              </a:r>
            </a:p>
          </p:txBody>
        </p:sp>
        <p:sp>
          <p:nvSpPr>
            <p:cNvPr id="9224" name="TextBox 9223">
              <a:extLst>
                <a:ext uri="{FF2B5EF4-FFF2-40B4-BE49-F238E27FC236}">
                  <a16:creationId xmlns:a16="http://schemas.microsoft.com/office/drawing/2014/main" id="{A52D338B-C318-8BCB-2503-B4485118B201}"/>
                </a:ext>
              </a:extLst>
            </p:cNvPr>
            <p:cNvSpPr txBox="1"/>
            <p:nvPr/>
          </p:nvSpPr>
          <p:spPr bwMode="auto">
            <a:xfrm>
              <a:off x="8131560" y="2920893"/>
              <a:ext cx="5251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93</a:t>
              </a:r>
            </a:p>
          </p:txBody>
        </p:sp>
        <p:sp>
          <p:nvSpPr>
            <p:cNvPr id="9238" name="TextBox 9237">
              <a:extLst>
                <a:ext uri="{FF2B5EF4-FFF2-40B4-BE49-F238E27FC236}">
                  <a16:creationId xmlns:a16="http://schemas.microsoft.com/office/drawing/2014/main" id="{C0509839-041A-67E0-234D-0A47EE0F19AF}"/>
                </a:ext>
              </a:extLst>
            </p:cNvPr>
            <p:cNvSpPr txBox="1"/>
            <p:nvPr/>
          </p:nvSpPr>
          <p:spPr bwMode="auto">
            <a:xfrm>
              <a:off x="7321024" y="2700285"/>
              <a:ext cx="93381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Female</a:t>
              </a:r>
            </a:p>
          </p:txBody>
        </p:sp>
        <p:sp>
          <p:nvSpPr>
            <p:cNvPr id="9239" name="TextBox 9238">
              <a:extLst>
                <a:ext uri="{FF2B5EF4-FFF2-40B4-BE49-F238E27FC236}">
                  <a16:creationId xmlns:a16="http://schemas.microsoft.com/office/drawing/2014/main" id="{CFB57A92-73F8-F358-97BD-36D9356F8CDA}"/>
                </a:ext>
              </a:extLst>
            </p:cNvPr>
            <p:cNvSpPr txBox="1"/>
            <p:nvPr/>
          </p:nvSpPr>
          <p:spPr bwMode="auto">
            <a:xfrm>
              <a:off x="7581172" y="2925418"/>
              <a:ext cx="67366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Male</a:t>
              </a:r>
            </a:p>
          </p:txBody>
        </p:sp>
      </p:grpSp>
      <p:grpSp>
        <p:nvGrpSpPr>
          <p:cNvPr id="9382" name="Group 9381">
            <a:extLst>
              <a:ext uri="{FF2B5EF4-FFF2-40B4-BE49-F238E27FC236}">
                <a16:creationId xmlns:a16="http://schemas.microsoft.com/office/drawing/2014/main" id="{D00A76E7-4B90-2E8F-DC9F-DF4DAF691A62}"/>
              </a:ext>
            </a:extLst>
          </p:cNvPr>
          <p:cNvGrpSpPr/>
          <p:nvPr/>
        </p:nvGrpSpPr>
        <p:grpSpPr>
          <a:xfrm>
            <a:off x="7694388" y="3146438"/>
            <a:ext cx="1511382" cy="762156"/>
            <a:chOff x="7581172" y="3146438"/>
            <a:chExt cx="1511382" cy="762156"/>
          </a:xfrm>
        </p:grpSpPr>
        <p:sp>
          <p:nvSpPr>
            <p:cNvPr id="55" name="TextBox 54">
              <a:extLst>
                <a:ext uri="{FF2B5EF4-FFF2-40B4-BE49-F238E27FC236}">
                  <a16:creationId xmlns:a16="http://schemas.microsoft.com/office/drawing/2014/main" id="{1E5FAE8D-DDE0-DA7F-9C95-F02DD07D8E51}"/>
                </a:ext>
              </a:extLst>
            </p:cNvPr>
            <p:cNvSpPr txBox="1"/>
            <p:nvPr/>
          </p:nvSpPr>
          <p:spPr bwMode="auto">
            <a:xfrm>
              <a:off x="8567404" y="3146438"/>
              <a:ext cx="5251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25.7</a:t>
              </a:r>
            </a:p>
          </p:txBody>
        </p:sp>
        <p:sp>
          <p:nvSpPr>
            <p:cNvPr id="56" name="TextBox 55">
              <a:extLst>
                <a:ext uri="{FF2B5EF4-FFF2-40B4-BE49-F238E27FC236}">
                  <a16:creationId xmlns:a16="http://schemas.microsoft.com/office/drawing/2014/main" id="{20CCF57D-5A77-2286-E99E-E9A90C8EC0CD}"/>
                </a:ext>
              </a:extLst>
            </p:cNvPr>
            <p:cNvSpPr txBox="1"/>
            <p:nvPr/>
          </p:nvSpPr>
          <p:spPr bwMode="auto">
            <a:xfrm>
              <a:off x="8567404" y="3371983"/>
              <a:ext cx="5251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30.4</a:t>
              </a:r>
            </a:p>
          </p:txBody>
        </p:sp>
        <p:sp>
          <p:nvSpPr>
            <p:cNvPr id="57" name="TextBox 56">
              <a:extLst>
                <a:ext uri="{FF2B5EF4-FFF2-40B4-BE49-F238E27FC236}">
                  <a16:creationId xmlns:a16="http://schemas.microsoft.com/office/drawing/2014/main" id="{0ED635B6-91BB-209A-3AA1-3EF90558014E}"/>
                </a:ext>
              </a:extLst>
            </p:cNvPr>
            <p:cNvSpPr txBox="1"/>
            <p:nvPr/>
          </p:nvSpPr>
          <p:spPr bwMode="auto">
            <a:xfrm>
              <a:off x="8567404" y="3597528"/>
              <a:ext cx="5251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42.9</a:t>
              </a:r>
            </a:p>
          </p:txBody>
        </p:sp>
        <p:sp>
          <p:nvSpPr>
            <p:cNvPr id="9225" name="TextBox 9224">
              <a:extLst>
                <a:ext uri="{FF2B5EF4-FFF2-40B4-BE49-F238E27FC236}">
                  <a16:creationId xmlns:a16="http://schemas.microsoft.com/office/drawing/2014/main" id="{1E32EC1B-31F2-7CA1-177A-2E6207D27E0B}"/>
                </a:ext>
              </a:extLst>
            </p:cNvPr>
            <p:cNvSpPr txBox="1"/>
            <p:nvPr/>
          </p:nvSpPr>
          <p:spPr bwMode="auto">
            <a:xfrm>
              <a:off x="8131560" y="3146438"/>
              <a:ext cx="5251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105</a:t>
              </a:r>
            </a:p>
          </p:txBody>
        </p:sp>
        <p:sp>
          <p:nvSpPr>
            <p:cNvPr id="9226" name="TextBox 9225">
              <a:extLst>
                <a:ext uri="{FF2B5EF4-FFF2-40B4-BE49-F238E27FC236}">
                  <a16:creationId xmlns:a16="http://schemas.microsoft.com/office/drawing/2014/main" id="{638B92E3-C9BC-A9F0-E322-C4B117AED498}"/>
                </a:ext>
              </a:extLst>
            </p:cNvPr>
            <p:cNvSpPr txBox="1"/>
            <p:nvPr/>
          </p:nvSpPr>
          <p:spPr bwMode="auto">
            <a:xfrm>
              <a:off x="8131560" y="3371983"/>
              <a:ext cx="5251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92</a:t>
              </a:r>
            </a:p>
          </p:txBody>
        </p:sp>
        <p:sp>
          <p:nvSpPr>
            <p:cNvPr id="9227" name="TextBox 9226">
              <a:extLst>
                <a:ext uri="{FF2B5EF4-FFF2-40B4-BE49-F238E27FC236}">
                  <a16:creationId xmlns:a16="http://schemas.microsoft.com/office/drawing/2014/main" id="{917F6DCE-A411-510D-15B1-38D008CB9CC3}"/>
                </a:ext>
              </a:extLst>
            </p:cNvPr>
            <p:cNvSpPr txBox="1"/>
            <p:nvPr/>
          </p:nvSpPr>
          <p:spPr bwMode="auto">
            <a:xfrm>
              <a:off x="8131560" y="3597528"/>
              <a:ext cx="5251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28</a:t>
              </a:r>
            </a:p>
          </p:txBody>
        </p:sp>
        <p:sp>
          <p:nvSpPr>
            <p:cNvPr id="9240" name="TextBox 9239">
              <a:extLst>
                <a:ext uri="{FF2B5EF4-FFF2-40B4-BE49-F238E27FC236}">
                  <a16:creationId xmlns:a16="http://schemas.microsoft.com/office/drawing/2014/main" id="{F937A618-9AFA-8318-D4CE-8159A5D30E7D}"/>
                </a:ext>
              </a:extLst>
            </p:cNvPr>
            <p:cNvSpPr txBox="1"/>
            <p:nvPr/>
          </p:nvSpPr>
          <p:spPr bwMode="auto">
            <a:xfrm>
              <a:off x="7581172" y="3150551"/>
              <a:ext cx="67366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Asian</a:t>
              </a:r>
            </a:p>
          </p:txBody>
        </p:sp>
        <p:sp>
          <p:nvSpPr>
            <p:cNvPr id="9241" name="TextBox 9240">
              <a:extLst>
                <a:ext uri="{FF2B5EF4-FFF2-40B4-BE49-F238E27FC236}">
                  <a16:creationId xmlns:a16="http://schemas.microsoft.com/office/drawing/2014/main" id="{E8B8BFA6-5C32-71EA-37F0-9F909AC42BE0}"/>
                </a:ext>
              </a:extLst>
            </p:cNvPr>
            <p:cNvSpPr txBox="1"/>
            <p:nvPr/>
          </p:nvSpPr>
          <p:spPr bwMode="auto">
            <a:xfrm>
              <a:off x="7581172" y="3375684"/>
              <a:ext cx="67366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White</a:t>
              </a:r>
            </a:p>
          </p:txBody>
        </p:sp>
        <p:sp>
          <p:nvSpPr>
            <p:cNvPr id="9242" name="TextBox 9241">
              <a:extLst>
                <a:ext uri="{FF2B5EF4-FFF2-40B4-BE49-F238E27FC236}">
                  <a16:creationId xmlns:a16="http://schemas.microsoft.com/office/drawing/2014/main" id="{1F149166-0AF9-B141-0083-8BDD216758D9}"/>
                </a:ext>
              </a:extLst>
            </p:cNvPr>
            <p:cNvSpPr txBox="1"/>
            <p:nvPr/>
          </p:nvSpPr>
          <p:spPr bwMode="auto">
            <a:xfrm>
              <a:off x="7581172" y="3600817"/>
              <a:ext cx="67366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Other</a:t>
              </a:r>
            </a:p>
          </p:txBody>
        </p:sp>
      </p:grpSp>
      <p:grpSp>
        <p:nvGrpSpPr>
          <p:cNvPr id="9383" name="Group 9382">
            <a:extLst>
              <a:ext uri="{FF2B5EF4-FFF2-40B4-BE49-F238E27FC236}">
                <a16:creationId xmlns:a16="http://schemas.microsoft.com/office/drawing/2014/main" id="{CB5CA4A9-B61F-6454-AD62-EB5407BE0D9D}"/>
              </a:ext>
            </a:extLst>
          </p:cNvPr>
          <p:cNvGrpSpPr/>
          <p:nvPr/>
        </p:nvGrpSpPr>
        <p:grpSpPr>
          <a:xfrm>
            <a:off x="7550724" y="3823073"/>
            <a:ext cx="1655046" cy="535787"/>
            <a:chOff x="7437508" y="3823073"/>
            <a:chExt cx="1655046" cy="535787"/>
          </a:xfrm>
        </p:grpSpPr>
        <p:sp>
          <p:nvSpPr>
            <p:cNvPr id="58" name="TextBox 57">
              <a:extLst>
                <a:ext uri="{FF2B5EF4-FFF2-40B4-BE49-F238E27FC236}">
                  <a16:creationId xmlns:a16="http://schemas.microsoft.com/office/drawing/2014/main" id="{5B578520-888A-E3C7-B215-F41AAF5922EC}"/>
                </a:ext>
              </a:extLst>
            </p:cNvPr>
            <p:cNvSpPr txBox="1"/>
            <p:nvPr/>
          </p:nvSpPr>
          <p:spPr bwMode="auto">
            <a:xfrm>
              <a:off x="8567404" y="3823073"/>
              <a:ext cx="5251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26.8</a:t>
              </a:r>
            </a:p>
          </p:txBody>
        </p:sp>
        <p:sp>
          <p:nvSpPr>
            <p:cNvPr id="59" name="TextBox 58">
              <a:extLst>
                <a:ext uri="{FF2B5EF4-FFF2-40B4-BE49-F238E27FC236}">
                  <a16:creationId xmlns:a16="http://schemas.microsoft.com/office/drawing/2014/main" id="{3287EB62-8633-FE79-DC51-E46FAC099517}"/>
                </a:ext>
              </a:extLst>
            </p:cNvPr>
            <p:cNvSpPr txBox="1"/>
            <p:nvPr/>
          </p:nvSpPr>
          <p:spPr bwMode="auto">
            <a:xfrm>
              <a:off x="8567404" y="4048618"/>
              <a:ext cx="5251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35.4</a:t>
              </a:r>
            </a:p>
          </p:txBody>
        </p:sp>
        <p:sp>
          <p:nvSpPr>
            <p:cNvPr id="9228" name="TextBox 9227">
              <a:extLst>
                <a:ext uri="{FF2B5EF4-FFF2-40B4-BE49-F238E27FC236}">
                  <a16:creationId xmlns:a16="http://schemas.microsoft.com/office/drawing/2014/main" id="{8A07C9EB-EC67-6648-2E52-52C27B4E2359}"/>
                </a:ext>
              </a:extLst>
            </p:cNvPr>
            <p:cNvSpPr txBox="1"/>
            <p:nvPr/>
          </p:nvSpPr>
          <p:spPr bwMode="auto">
            <a:xfrm>
              <a:off x="8131560" y="3823073"/>
              <a:ext cx="5251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142</a:t>
              </a:r>
            </a:p>
          </p:txBody>
        </p:sp>
        <p:sp>
          <p:nvSpPr>
            <p:cNvPr id="9229" name="TextBox 9228">
              <a:extLst>
                <a:ext uri="{FF2B5EF4-FFF2-40B4-BE49-F238E27FC236}">
                  <a16:creationId xmlns:a16="http://schemas.microsoft.com/office/drawing/2014/main" id="{85D41E56-A4DA-AAD6-A295-2E3EC173151E}"/>
                </a:ext>
              </a:extLst>
            </p:cNvPr>
            <p:cNvSpPr txBox="1"/>
            <p:nvPr/>
          </p:nvSpPr>
          <p:spPr bwMode="auto">
            <a:xfrm>
              <a:off x="8131560" y="4048618"/>
              <a:ext cx="5251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82</a:t>
              </a:r>
            </a:p>
          </p:txBody>
        </p:sp>
        <p:sp>
          <p:nvSpPr>
            <p:cNvPr id="9243" name="TextBox 9242">
              <a:extLst>
                <a:ext uri="{FF2B5EF4-FFF2-40B4-BE49-F238E27FC236}">
                  <a16:creationId xmlns:a16="http://schemas.microsoft.com/office/drawing/2014/main" id="{159484DE-3256-5F05-0374-C08F2844D85A}"/>
                </a:ext>
              </a:extLst>
            </p:cNvPr>
            <p:cNvSpPr txBox="1"/>
            <p:nvPr/>
          </p:nvSpPr>
          <p:spPr bwMode="auto">
            <a:xfrm>
              <a:off x="7437508" y="3825950"/>
              <a:ext cx="81733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Ex19del</a:t>
              </a:r>
            </a:p>
          </p:txBody>
        </p:sp>
        <p:sp>
          <p:nvSpPr>
            <p:cNvPr id="9244" name="TextBox 9243">
              <a:extLst>
                <a:ext uri="{FF2B5EF4-FFF2-40B4-BE49-F238E27FC236}">
                  <a16:creationId xmlns:a16="http://schemas.microsoft.com/office/drawing/2014/main" id="{23EFAA99-F0C0-9CA6-F8F3-6D7B32D8C6F0}"/>
                </a:ext>
              </a:extLst>
            </p:cNvPr>
            <p:cNvSpPr txBox="1"/>
            <p:nvPr/>
          </p:nvSpPr>
          <p:spPr bwMode="auto">
            <a:xfrm>
              <a:off x="7581172" y="4051083"/>
              <a:ext cx="67366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L858R</a:t>
              </a:r>
            </a:p>
          </p:txBody>
        </p:sp>
      </p:grpSp>
      <p:grpSp>
        <p:nvGrpSpPr>
          <p:cNvPr id="9384" name="Group 9383">
            <a:extLst>
              <a:ext uri="{FF2B5EF4-FFF2-40B4-BE49-F238E27FC236}">
                <a16:creationId xmlns:a16="http://schemas.microsoft.com/office/drawing/2014/main" id="{E81B9D90-6BB2-9675-C63C-C13EDB321A48}"/>
              </a:ext>
            </a:extLst>
          </p:cNvPr>
          <p:cNvGrpSpPr/>
          <p:nvPr/>
        </p:nvGrpSpPr>
        <p:grpSpPr>
          <a:xfrm>
            <a:off x="7694388" y="4272242"/>
            <a:ext cx="1511382" cy="534963"/>
            <a:chOff x="7581172" y="4274163"/>
            <a:chExt cx="1511382" cy="534963"/>
          </a:xfrm>
        </p:grpSpPr>
        <p:sp>
          <p:nvSpPr>
            <p:cNvPr id="60" name="TextBox 59">
              <a:extLst>
                <a:ext uri="{FF2B5EF4-FFF2-40B4-BE49-F238E27FC236}">
                  <a16:creationId xmlns:a16="http://schemas.microsoft.com/office/drawing/2014/main" id="{5644684F-2BC4-9D76-C894-369F405843E7}"/>
                </a:ext>
              </a:extLst>
            </p:cNvPr>
            <p:cNvSpPr txBox="1"/>
            <p:nvPr/>
          </p:nvSpPr>
          <p:spPr bwMode="auto">
            <a:xfrm>
              <a:off x="8567404" y="4274163"/>
              <a:ext cx="5251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28.7</a:t>
              </a:r>
            </a:p>
          </p:txBody>
        </p:sp>
        <p:sp>
          <p:nvSpPr>
            <p:cNvPr id="61" name="TextBox 60">
              <a:extLst>
                <a:ext uri="{FF2B5EF4-FFF2-40B4-BE49-F238E27FC236}">
                  <a16:creationId xmlns:a16="http://schemas.microsoft.com/office/drawing/2014/main" id="{F9A8DC8C-4A38-4379-40CC-467EFF0A7496}"/>
                </a:ext>
              </a:extLst>
            </p:cNvPr>
            <p:cNvSpPr txBox="1"/>
            <p:nvPr/>
          </p:nvSpPr>
          <p:spPr bwMode="auto">
            <a:xfrm>
              <a:off x="8567404" y="4499708"/>
              <a:ext cx="5251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30.9</a:t>
              </a:r>
            </a:p>
          </p:txBody>
        </p:sp>
        <p:sp>
          <p:nvSpPr>
            <p:cNvPr id="9230" name="TextBox 9229">
              <a:extLst>
                <a:ext uri="{FF2B5EF4-FFF2-40B4-BE49-F238E27FC236}">
                  <a16:creationId xmlns:a16="http://schemas.microsoft.com/office/drawing/2014/main" id="{8B5E0B01-1F89-4476-378C-CA22D239DC19}"/>
                </a:ext>
              </a:extLst>
            </p:cNvPr>
            <p:cNvSpPr txBox="1"/>
            <p:nvPr/>
          </p:nvSpPr>
          <p:spPr bwMode="auto">
            <a:xfrm>
              <a:off x="8131560" y="4274163"/>
              <a:ext cx="5251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115</a:t>
              </a:r>
            </a:p>
          </p:txBody>
        </p:sp>
        <p:sp>
          <p:nvSpPr>
            <p:cNvPr id="9231" name="TextBox 9230">
              <a:extLst>
                <a:ext uri="{FF2B5EF4-FFF2-40B4-BE49-F238E27FC236}">
                  <a16:creationId xmlns:a16="http://schemas.microsoft.com/office/drawing/2014/main" id="{56B63B22-BA35-2D58-24F6-1D1601F12145}"/>
                </a:ext>
              </a:extLst>
            </p:cNvPr>
            <p:cNvSpPr txBox="1"/>
            <p:nvPr/>
          </p:nvSpPr>
          <p:spPr bwMode="auto">
            <a:xfrm>
              <a:off x="8131560" y="4499708"/>
              <a:ext cx="5251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110</a:t>
              </a:r>
            </a:p>
          </p:txBody>
        </p:sp>
        <p:sp>
          <p:nvSpPr>
            <p:cNvPr id="9245" name="TextBox 9244">
              <a:extLst>
                <a:ext uri="{FF2B5EF4-FFF2-40B4-BE49-F238E27FC236}">
                  <a16:creationId xmlns:a16="http://schemas.microsoft.com/office/drawing/2014/main" id="{83D2EEC3-E25E-0F39-9FBD-0AAF49402B9A}"/>
                </a:ext>
              </a:extLst>
            </p:cNvPr>
            <p:cNvSpPr txBox="1"/>
            <p:nvPr/>
          </p:nvSpPr>
          <p:spPr bwMode="auto">
            <a:xfrm>
              <a:off x="7581172" y="4276216"/>
              <a:ext cx="67366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Yes</a:t>
              </a:r>
            </a:p>
          </p:txBody>
        </p:sp>
        <p:sp>
          <p:nvSpPr>
            <p:cNvPr id="9246" name="TextBox 9245">
              <a:extLst>
                <a:ext uri="{FF2B5EF4-FFF2-40B4-BE49-F238E27FC236}">
                  <a16:creationId xmlns:a16="http://schemas.microsoft.com/office/drawing/2014/main" id="{92EAB89D-1E34-7176-F79F-7ABF8D0A5C60}"/>
                </a:ext>
              </a:extLst>
            </p:cNvPr>
            <p:cNvSpPr txBox="1"/>
            <p:nvPr/>
          </p:nvSpPr>
          <p:spPr bwMode="auto">
            <a:xfrm>
              <a:off x="7581172" y="4501349"/>
              <a:ext cx="67366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No</a:t>
              </a:r>
            </a:p>
          </p:txBody>
        </p:sp>
      </p:grpSp>
      <p:grpSp>
        <p:nvGrpSpPr>
          <p:cNvPr id="9385" name="Group 9384">
            <a:extLst>
              <a:ext uri="{FF2B5EF4-FFF2-40B4-BE49-F238E27FC236}">
                <a16:creationId xmlns:a16="http://schemas.microsoft.com/office/drawing/2014/main" id="{4D7159F2-BF3D-D082-81B1-F81A2683D648}"/>
              </a:ext>
            </a:extLst>
          </p:cNvPr>
          <p:cNvGrpSpPr/>
          <p:nvPr/>
        </p:nvGrpSpPr>
        <p:grpSpPr>
          <a:xfrm>
            <a:off x="7694388" y="4725253"/>
            <a:ext cx="1511382" cy="534139"/>
            <a:chOff x="7581172" y="4725253"/>
            <a:chExt cx="1511382" cy="534139"/>
          </a:xfrm>
        </p:grpSpPr>
        <p:sp>
          <p:nvSpPr>
            <p:cNvPr id="62" name="TextBox 61">
              <a:extLst>
                <a:ext uri="{FF2B5EF4-FFF2-40B4-BE49-F238E27FC236}">
                  <a16:creationId xmlns:a16="http://schemas.microsoft.com/office/drawing/2014/main" id="{CF26FB13-E59D-9EAB-E3B1-DA1AC92D2E57}"/>
                </a:ext>
              </a:extLst>
            </p:cNvPr>
            <p:cNvSpPr txBox="1"/>
            <p:nvPr/>
          </p:nvSpPr>
          <p:spPr bwMode="auto">
            <a:xfrm>
              <a:off x="8567404" y="4950798"/>
              <a:ext cx="5251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27.4</a:t>
              </a:r>
            </a:p>
          </p:txBody>
        </p:sp>
        <p:sp>
          <p:nvSpPr>
            <p:cNvPr id="9216" name="TextBox 9215">
              <a:extLst>
                <a:ext uri="{FF2B5EF4-FFF2-40B4-BE49-F238E27FC236}">
                  <a16:creationId xmlns:a16="http://schemas.microsoft.com/office/drawing/2014/main" id="{62FFA5F8-B820-FDAD-F0E3-7F48DD85A398}"/>
                </a:ext>
              </a:extLst>
            </p:cNvPr>
            <p:cNvSpPr txBox="1"/>
            <p:nvPr/>
          </p:nvSpPr>
          <p:spPr bwMode="auto">
            <a:xfrm>
              <a:off x="8567404" y="4725253"/>
              <a:ext cx="5251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33.3</a:t>
              </a:r>
            </a:p>
          </p:txBody>
        </p:sp>
        <p:sp>
          <p:nvSpPr>
            <p:cNvPr id="9232" name="TextBox 9231">
              <a:extLst>
                <a:ext uri="{FF2B5EF4-FFF2-40B4-BE49-F238E27FC236}">
                  <a16:creationId xmlns:a16="http://schemas.microsoft.com/office/drawing/2014/main" id="{44C7D5BC-35C5-D7FC-86B0-B82A98712958}"/>
                </a:ext>
              </a:extLst>
            </p:cNvPr>
            <p:cNvSpPr txBox="1"/>
            <p:nvPr/>
          </p:nvSpPr>
          <p:spPr bwMode="auto">
            <a:xfrm>
              <a:off x="8131560" y="4950798"/>
              <a:ext cx="5251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135</a:t>
              </a:r>
            </a:p>
          </p:txBody>
        </p:sp>
        <p:sp>
          <p:nvSpPr>
            <p:cNvPr id="9234" name="TextBox 9233">
              <a:extLst>
                <a:ext uri="{FF2B5EF4-FFF2-40B4-BE49-F238E27FC236}">
                  <a16:creationId xmlns:a16="http://schemas.microsoft.com/office/drawing/2014/main" id="{3BA4E0B3-F77F-26BF-6835-8DE57A0296BA}"/>
                </a:ext>
              </a:extLst>
            </p:cNvPr>
            <p:cNvSpPr txBox="1"/>
            <p:nvPr/>
          </p:nvSpPr>
          <p:spPr bwMode="auto">
            <a:xfrm>
              <a:off x="8131560" y="4725253"/>
              <a:ext cx="5251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90</a:t>
              </a:r>
            </a:p>
          </p:txBody>
        </p:sp>
        <p:sp>
          <p:nvSpPr>
            <p:cNvPr id="9247" name="TextBox 9246">
              <a:extLst>
                <a:ext uri="{FF2B5EF4-FFF2-40B4-BE49-F238E27FC236}">
                  <a16:creationId xmlns:a16="http://schemas.microsoft.com/office/drawing/2014/main" id="{BE5304D2-FEAA-08BB-B211-4F747803F6F7}"/>
                </a:ext>
              </a:extLst>
            </p:cNvPr>
            <p:cNvSpPr txBox="1"/>
            <p:nvPr/>
          </p:nvSpPr>
          <p:spPr bwMode="auto">
            <a:xfrm>
              <a:off x="7581172" y="4726482"/>
              <a:ext cx="67366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Yes</a:t>
              </a:r>
            </a:p>
          </p:txBody>
        </p:sp>
        <p:sp>
          <p:nvSpPr>
            <p:cNvPr id="9248" name="TextBox 9247">
              <a:extLst>
                <a:ext uri="{FF2B5EF4-FFF2-40B4-BE49-F238E27FC236}">
                  <a16:creationId xmlns:a16="http://schemas.microsoft.com/office/drawing/2014/main" id="{8DD26549-1539-6EF5-26B6-B1082AF032D0}"/>
                </a:ext>
              </a:extLst>
            </p:cNvPr>
            <p:cNvSpPr txBox="1"/>
            <p:nvPr/>
          </p:nvSpPr>
          <p:spPr bwMode="auto">
            <a:xfrm>
              <a:off x="7581172" y="4951615"/>
              <a:ext cx="67366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No</a:t>
              </a:r>
            </a:p>
          </p:txBody>
        </p:sp>
      </p:grpSp>
      <p:grpSp>
        <p:nvGrpSpPr>
          <p:cNvPr id="9265" name="Group 9264">
            <a:extLst>
              <a:ext uri="{FF2B5EF4-FFF2-40B4-BE49-F238E27FC236}">
                <a16:creationId xmlns:a16="http://schemas.microsoft.com/office/drawing/2014/main" id="{A833CF55-C987-1399-2E43-76DFF2812E76}"/>
              </a:ext>
            </a:extLst>
          </p:cNvPr>
          <p:cNvGrpSpPr/>
          <p:nvPr/>
        </p:nvGrpSpPr>
        <p:grpSpPr>
          <a:xfrm>
            <a:off x="7694388" y="5176343"/>
            <a:ext cx="1511382" cy="533319"/>
            <a:chOff x="7581172" y="5113997"/>
            <a:chExt cx="1511382" cy="533319"/>
          </a:xfrm>
        </p:grpSpPr>
        <p:sp>
          <p:nvSpPr>
            <p:cNvPr id="63" name="TextBox 62">
              <a:extLst>
                <a:ext uri="{FF2B5EF4-FFF2-40B4-BE49-F238E27FC236}">
                  <a16:creationId xmlns:a16="http://schemas.microsoft.com/office/drawing/2014/main" id="{213423D4-F772-9579-C146-24AF62C5615E}"/>
                </a:ext>
              </a:extLst>
            </p:cNvPr>
            <p:cNvSpPr txBox="1"/>
            <p:nvPr/>
          </p:nvSpPr>
          <p:spPr bwMode="auto">
            <a:xfrm>
              <a:off x="8567404" y="5113997"/>
              <a:ext cx="5251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20.7</a:t>
              </a:r>
            </a:p>
          </p:txBody>
        </p:sp>
        <p:sp>
          <p:nvSpPr>
            <p:cNvPr id="9217" name="TextBox 9216">
              <a:extLst>
                <a:ext uri="{FF2B5EF4-FFF2-40B4-BE49-F238E27FC236}">
                  <a16:creationId xmlns:a16="http://schemas.microsoft.com/office/drawing/2014/main" id="{634CF9BC-B843-E72C-4015-0E4D3F25A5AB}"/>
                </a:ext>
              </a:extLst>
            </p:cNvPr>
            <p:cNvSpPr txBox="1"/>
            <p:nvPr/>
          </p:nvSpPr>
          <p:spPr bwMode="auto">
            <a:xfrm>
              <a:off x="8567404" y="5339539"/>
              <a:ext cx="5251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32.7</a:t>
              </a:r>
            </a:p>
          </p:txBody>
        </p:sp>
        <p:sp>
          <p:nvSpPr>
            <p:cNvPr id="9233" name="TextBox 9232">
              <a:extLst>
                <a:ext uri="{FF2B5EF4-FFF2-40B4-BE49-F238E27FC236}">
                  <a16:creationId xmlns:a16="http://schemas.microsoft.com/office/drawing/2014/main" id="{E9248B08-D605-36F5-0D78-B09E181EBD9C}"/>
                </a:ext>
              </a:extLst>
            </p:cNvPr>
            <p:cNvSpPr txBox="1"/>
            <p:nvPr/>
          </p:nvSpPr>
          <p:spPr bwMode="auto">
            <a:xfrm>
              <a:off x="8131560" y="5113997"/>
              <a:ext cx="5251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58</a:t>
              </a:r>
            </a:p>
          </p:txBody>
        </p:sp>
        <p:sp>
          <p:nvSpPr>
            <p:cNvPr id="9235" name="TextBox 9234">
              <a:extLst>
                <a:ext uri="{FF2B5EF4-FFF2-40B4-BE49-F238E27FC236}">
                  <a16:creationId xmlns:a16="http://schemas.microsoft.com/office/drawing/2014/main" id="{0A65ED5B-10B6-2796-EDDB-A2F173A891F0}"/>
                </a:ext>
              </a:extLst>
            </p:cNvPr>
            <p:cNvSpPr txBox="1"/>
            <p:nvPr/>
          </p:nvSpPr>
          <p:spPr bwMode="auto">
            <a:xfrm>
              <a:off x="8131560" y="5339539"/>
              <a:ext cx="5251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165</a:t>
              </a:r>
            </a:p>
          </p:txBody>
        </p:sp>
        <p:sp>
          <p:nvSpPr>
            <p:cNvPr id="9249" name="TextBox 9248">
              <a:extLst>
                <a:ext uri="{FF2B5EF4-FFF2-40B4-BE49-F238E27FC236}">
                  <a16:creationId xmlns:a16="http://schemas.microsoft.com/office/drawing/2014/main" id="{6642BFC5-76FF-177C-99C3-9EAF12BA2EC3}"/>
                </a:ext>
              </a:extLst>
            </p:cNvPr>
            <p:cNvSpPr txBox="1"/>
            <p:nvPr/>
          </p:nvSpPr>
          <p:spPr bwMode="auto">
            <a:xfrm>
              <a:off x="7581172" y="5114402"/>
              <a:ext cx="67366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a:t>
              </a:r>
            </a:p>
          </p:txBody>
        </p:sp>
        <p:sp>
          <p:nvSpPr>
            <p:cNvPr id="9250" name="TextBox 9249">
              <a:extLst>
                <a:ext uri="{FF2B5EF4-FFF2-40B4-BE49-F238E27FC236}">
                  <a16:creationId xmlns:a16="http://schemas.microsoft.com/office/drawing/2014/main" id="{C7330803-FAFB-34D1-5CCC-DA0C561F7627}"/>
                </a:ext>
              </a:extLst>
            </p:cNvPr>
            <p:cNvSpPr txBox="1"/>
            <p:nvPr/>
          </p:nvSpPr>
          <p:spPr bwMode="auto">
            <a:xfrm>
              <a:off x="7581172" y="5339539"/>
              <a:ext cx="67366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&gt;2</a:t>
              </a:r>
            </a:p>
          </p:txBody>
        </p:sp>
      </p:grpSp>
      <p:sp>
        <p:nvSpPr>
          <p:cNvPr id="5" name="Text Box 30">
            <a:extLst>
              <a:ext uri="{FF2B5EF4-FFF2-40B4-BE49-F238E27FC236}">
                <a16:creationId xmlns:a16="http://schemas.microsoft.com/office/drawing/2014/main" id="{35C24919-A469-3216-247D-6A4DFFFB2706}"/>
              </a:ext>
            </a:extLst>
          </p:cNvPr>
          <p:cNvSpPr txBox="1">
            <a:spLocks noChangeArrowheads="1"/>
          </p:cNvSpPr>
          <p:nvPr/>
        </p:nvSpPr>
        <p:spPr bwMode="auto">
          <a:xfrm>
            <a:off x="6306264" y="4839716"/>
            <a:ext cx="942680" cy="305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35000"/>
              </a:spcBef>
              <a:spcAft>
                <a:spcPct val="25000"/>
              </a:spcAft>
              <a:buClr>
                <a:schemeClr val="folHlink"/>
              </a:buClr>
              <a:buFont typeface="Arial" panose="020B0604020202020204" pitchFamily="34" charset="0"/>
              <a:buNone/>
            </a:pPr>
            <a:r>
              <a:rPr lang="en-US" altLang="en-US" sz="1400" dirty="0">
                <a:solidFill>
                  <a:schemeClr val="bg1"/>
                </a:solidFill>
                <a:latin typeface="Calibri" panose="020F0502020204030204" pitchFamily="34" charset="0"/>
              </a:rPr>
              <a:t>Prior IO</a:t>
            </a:r>
          </a:p>
        </p:txBody>
      </p:sp>
      <p:sp>
        <p:nvSpPr>
          <p:cNvPr id="6" name="Text Box 30">
            <a:extLst>
              <a:ext uri="{FF2B5EF4-FFF2-40B4-BE49-F238E27FC236}">
                <a16:creationId xmlns:a16="http://schemas.microsoft.com/office/drawing/2014/main" id="{7A615EB6-8376-16B1-B6F4-4D03AF9A4C22}"/>
              </a:ext>
            </a:extLst>
          </p:cNvPr>
          <p:cNvSpPr txBox="1">
            <a:spLocks noChangeArrowheads="1"/>
          </p:cNvSpPr>
          <p:nvPr/>
        </p:nvSpPr>
        <p:spPr bwMode="auto">
          <a:xfrm>
            <a:off x="6306263" y="4387117"/>
            <a:ext cx="1532827" cy="305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35000"/>
              </a:spcBef>
              <a:spcAft>
                <a:spcPct val="25000"/>
              </a:spcAft>
              <a:buClr>
                <a:schemeClr val="folHlink"/>
              </a:buClr>
              <a:buFont typeface="Arial" panose="020B0604020202020204" pitchFamily="34" charset="0"/>
              <a:buNone/>
            </a:pPr>
            <a:r>
              <a:rPr lang="en-US" altLang="en-US" sz="1400" dirty="0">
                <a:solidFill>
                  <a:schemeClr val="bg1"/>
                </a:solidFill>
                <a:latin typeface="Calibri" panose="020F0502020204030204" pitchFamily="34" charset="0"/>
              </a:rPr>
              <a:t>Hx of brain mets</a:t>
            </a:r>
          </a:p>
        </p:txBody>
      </p:sp>
      <p:sp>
        <p:nvSpPr>
          <p:cNvPr id="7" name="Text Box 30">
            <a:extLst>
              <a:ext uri="{FF2B5EF4-FFF2-40B4-BE49-F238E27FC236}">
                <a16:creationId xmlns:a16="http://schemas.microsoft.com/office/drawing/2014/main" id="{07FA9DBB-8CDD-6572-BD63-8F5B638D0328}"/>
              </a:ext>
            </a:extLst>
          </p:cNvPr>
          <p:cNvSpPr txBox="1">
            <a:spLocks noChangeArrowheads="1"/>
          </p:cNvSpPr>
          <p:nvPr/>
        </p:nvSpPr>
        <p:spPr bwMode="auto">
          <a:xfrm>
            <a:off x="6306264" y="3938360"/>
            <a:ext cx="1379790" cy="305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35000"/>
              </a:spcBef>
              <a:spcAft>
                <a:spcPct val="25000"/>
              </a:spcAft>
              <a:buClr>
                <a:schemeClr val="folHlink"/>
              </a:buClr>
              <a:buFont typeface="Arial" panose="020B0604020202020204" pitchFamily="34" charset="0"/>
              <a:buNone/>
            </a:pPr>
            <a:r>
              <a:rPr lang="en-US" altLang="en-US" sz="1400" i="1" dirty="0">
                <a:solidFill>
                  <a:schemeClr val="bg1"/>
                </a:solidFill>
                <a:latin typeface="Calibri" panose="020F0502020204030204" pitchFamily="34" charset="0"/>
              </a:rPr>
              <a:t>EGFR </a:t>
            </a:r>
            <a:r>
              <a:rPr lang="en-US" altLang="en-US" sz="1400" dirty="0">
                <a:solidFill>
                  <a:schemeClr val="bg1"/>
                </a:solidFill>
                <a:latin typeface="Calibri" panose="020F0502020204030204" pitchFamily="34" charset="0"/>
              </a:rPr>
              <a:t>mutation</a:t>
            </a:r>
            <a:endParaRPr lang="en-US" altLang="en-US" sz="1400" i="1" dirty="0">
              <a:solidFill>
                <a:schemeClr val="bg1"/>
              </a:solidFill>
              <a:latin typeface="Calibri" panose="020F0502020204030204" pitchFamily="34" charset="0"/>
            </a:endParaRPr>
          </a:p>
        </p:txBody>
      </p:sp>
      <p:sp>
        <p:nvSpPr>
          <p:cNvPr id="8" name="Text Box 30">
            <a:extLst>
              <a:ext uri="{FF2B5EF4-FFF2-40B4-BE49-F238E27FC236}">
                <a16:creationId xmlns:a16="http://schemas.microsoft.com/office/drawing/2014/main" id="{CD3B90BE-B822-5787-B93A-89CB279781D7}"/>
              </a:ext>
            </a:extLst>
          </p:cNvPr>
          <p:cNvSpPr txBox="1">
            <a:spLocks noChangeArrowheads="1"/>
          </p:cNvSpPr>
          <p:nvPr/>
        </p:nvSpPr>
        <p:spPr bwMode="auto">
          <a:xfrm>
            <a:off x="6306264" y="5189007"/>
            <a:ext cx="1379790" cy="520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35000"/>
              </a:spcBef>
              <a:spcAft>
                <a:spcPct val="25000"/>
              </a:spcAft>
              <a:buClr>
                <a:schemeClr val="folHlink"/>
              </a:buClr>
              <a:buFont typeface="Arial" panose="020B0604020202020204" pitchFamily="34" charset="0"/>
              <a:buNone/>
            </a:pPr>
            <a:r>
              <a:rPr lang="en-US" altLang="en-US" sz="1400" dirty="0">
                <a:solidFill>
                  <a:schemeClr val="bg1"/>
                </a:solidFill>
                <a:latin typeface="Calibri" panose="020F0502020204030204" pitchFamily="34" charset="0"/>
              </a:rPr>
              <a:t>No. prior tx for adv disease</a:t>
            </a:r>
          </a:p>
        </p:txBody>
      </p:sp>
      <p:sp>
        <p:nvSpPr>
          <p:cNvPr id="9251" name="Text Box 30">
            <a:extLst>
              <a:ext uri="{FF2B5EF4-FFF2-40B4-BE49-F238E27FC236}">
                <a16:creationId xmlns:a16="http://schemas.microsoft.com/office/drawing/2014/main" id="{9B368D0B-8863-6724-9851-4518671616E5}"/>
              </a:ext>
            </a:extLst>
          </p:cNvPr>
          <p:cNvSpPr txBox="1">
            <a:spLocks noChangeArrowheads="1"/>
          </p:cNvSpPr>
          <p:nvPr/>
        </p:nvSpPr>
        <p:spPr bwMode="auto">
          <a:xfrm>
            <a:off x="6306264" y="2359336"/>
            <a:ext cx="1379790" cy="305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35000"/>
              </a:spcBef>
              <a:spcAft>
                <a:spcPct val="25000"/>
              </a:spcAft>
              <a:buClr>
                <a:schemeClr val="folHlink"/>
              </a:buClr>
              <a:buFont typeface="Arial" panose="020B0604020202020204" pitchFamily="34" charset="0"/>
              <a:buNone/>
            </a:pPr>
            <a:r>
              <a:rPr lang="en-US" altLang="en-US" sz="1400" dirty="0">
                <a:solidFill>
                  <a:schemeClr val="bg1"/>
                </a:solidFill>
                <a:latin typeface="Calibri" panose="020F0502020204030204" pitchFamily="34" charset="0"/>
              </a:rPr>
              <a:t>Age</a:t>
            </a:r>
          </a:p>
        </p:txBody>
      </p:sp>
      <p:sp>
        <p:nvSpPr>
          <p:cNvPr id="9252" name="Text Box 30">
            <a:extLst>
              <a:ext uri="{FF2B5EF4-FFF2-40B4-BE49-F238E27FC236}">
                <a16:creationId xmlns:a16="http://schemas.microsoft.com/office/drawing/2014/main" id="{C43E9959-942D-BD9E-898B-BEA13DC1B4A9}"/>
              </a:ext>
            </a:extLst>
          </p:cNvPr>
          <p:cNvSpPr txBox="1">
            <a:spLocks noChangeArrowheads="1"/>
          </p:cNvSpPr>
          <p:nvPr/>
        </p:nvSpPr>
        <p:spPr bwMode="auto">
          <a:xfrm>
            <a:off x="6306264" y="2811665"/>
            <a:ext cx="1379790" cy="305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35000"/>
              </a:spcBef>
              <a:spcAft>
                <a:spcPct val="25000"/>
              </a:spcAft>
              <a:buClr>
                <a:schemeClr val="folHlink"/>
              </a:buClr>
              <a:buFont typeface="Arial" panose="020B0604020202020204" pitchFamily="34" charset="0"/>
              <a:buNone/>
            </a:pPr>
            <a:r>
              <a:rPr lang="en-US" altLang="en-US" sz="1400" dirty="0">
                <a:solidFill>
                  <a:schemeClr val="bg1"/>
                </a:solidFill>
                <a:latin typeface="Calibri" panose="020F0502020204030204" pitchFamily="34" charset="0"/>
              </a:rPr>
              <a:t>Sex</a:t>
            </a:r>
          </a:p>
        </p:txBody>
      </p:sp>
      <p:sp>
        <p:nvSpPr>
          <p:cNvPr id="9253" name="Text Box 30">
            <a:extLst>
              <a:ext uri="{FF2B5EF4-FFF2-40B4-BE49-F238E27FC236}">
                <a16:creationId xmlns:a16="http://schemas.microsoft.com/office/drawing/2014/main" id="{E792DBD1-C880-9C3B-0DCB-A5844B960851}"/>
              </a:ext>
            </a:extLst>
          </p:cNvPr>
          <p:cNvSpPr txBox="1">
            <a:spLocks noChangeArrowheads="1"/>
          </p:cNvSpPr>
          <p:nvPr/>
        </p:nvSpPr>
        <p:spPr bwMode="auto">
          <a:xfrm>
            <a:off x="6306264" y="3374910"/>
            <a:ext cx="1379790" cy="305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35000"/>
              </a:spcBef>
              <a:spcAft>
                <a:spcPct val="25000"/>
              </a:spcAft>
              <a:buClr>
                <a:schemeClr val="folHlink"/>
              </a:buClr>
              <a:buFont typeface="Arial" panose="020B0604020202020204" pitchFamily="34" charset="0"/>
              <a:buNone/>
            </a:pPr>
            <a:r>
              <a:rPr lang="en-US" altLang="en-US" sz="1400" dirty="0">
                <a:solidFill>
                  <a:schemeClr val="bg1"/>
                </a:solidFill>
                <a:latin typeface="Calibri" panose="020F0502020204030204" pitchFamily="34" charset="0"/>
              </a:rPr>
              <a:t>Race</a:t>
            </a:r>
          </a:p>
        </p:txBody>
      </p:sp>
      <p:sp>
        <p:nvSpPr>
          <p:cNvPr id="9254" name="Text Box 30">
            <a:extLst>
              <a:ext uri="{FF2B5EF4-FFF2-40B4-BE49-F238E27FC236}">
                <a16:creationId xmlns:a16="http://schemas.microsoft.com/office/drawing/2014/main" id="{01784FE4-0652-08B9-0B89-ACEB7E8ACBBD}"/>
              </a:ext>
            </a:extLst>
          </p:cNvPr>
          <p:cNvSpPr txBox="1">
            <a:spLocks noChangeArrowheads="1"/>
          </p:cNvSpPr>
          <p:nvPr/>
        </p:nvSpPr>
        <p:spPr bwMode="auto">
          <a:xfrm>
            <a:off x="6306264" y="2009604"/>
            <a:ext cx="1379790" cy="305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35000"/>
              </a:spcBef>
              <a:spcAft>
                <a:spcPct val="25000"/>
              </a:spcAft>
              <a:buClr>
                <a:schemeClr val="folHlink"/>
              </a:buClr>
              <a:buFont typeface="Arial" panose="020B0604020202020204" pitchFamily="34" charset="0"/>
              <a:buNone/>
            </a:pPr>
            <a:r>
              <a:rPr lang="en-US" altLang="en-US" sz="1400" dirty="0">
                <a:solidFill>
                  <a:schemeClr val="bg1"/>
                </a:solidFill>
                <a:latin typeface="Calibri" panose="020F0502020204030204" pitchFamily="34" charset="0"/>
              </a:rPr>
              <a:t>Overall</a:t>
            </a:r>
          </a:p>
        </p:txBody>
      </p:sp>
      <p:cxnSp>
        <p:nvCxnSpPr>
          <p:cNvPr id="9267" name="Straight Connector 9266">
            <a:extLst>
              <a:ext uri="{FF2B5EF4-FFF2-40B4-BE49-F238E27FC236}">
                <a16:creationId xmlns:a16="http://schemas.microsoft.com/office/drawing/2014/main" id="{66A6B364-7254-2C85-402A-5416D74F883C}"/>
              </a:ext>
            </a:extLst>
          </p:cNvPr>
          <p:cNvCxnSpPr/>
          <p:nvPr/>
        </p:nvCxnSpPr>
        <p:spPr bwMode="auto">
          <a:xfrm flipV="1">
            <a:off x="10335245" y="2184935"/>
            <a:ext cx="0" cy="3441031"/>
          </a:xfrm>
          <a:prstGeom prst="line">
            <a:avLst/>
          </a:prstGeom>
          <a:noFill/>
          <a:ln w="28575" cap="flat" cmpd="sng" algn="ctr">
            <a:solidFill>
              <a:schemeClr val="accent1"/>
            </a:solidFill>
            <a:prstDash val="sysDot"/>
            <a:round/>
            <a:headEnd type="none" w="med" len="med"/>
            <a:tailEnd type="none" w="med" len="med"/>
          </a:ln>
          <a:effectLst/>
        </p:spPr>
      </p:cxnSp>
      <p:grpSp>
        <p:nvGrpSpPr>
          <p:cNvPr id="9275" name="Group 9274">
            <a:extLst>
              <a:ext uri="{FF2B5EF4-FFF2-40B4-BE49-F238E27FC236}">
                <a16:creationId xmlns:a16="http://schemas.microsoft.com/office/drawing/2014/main" id="{6F024B40-F53D-7EA0-9D9C-8505C0936762}"/>
              </a:ext>
            </a:extLst>
          </p:cNvPr>
          <p:cNvGrpSpPr/>
          <p:nvPr/>
        </p:nvGrpSpPr>
        <p:grpSpPr>
          <a:xfrm>
            <a:off x="10109052" y="2156060"/>
            <a:ext cx="455596" cy="81814"/>
            <a:chOff x="9995836" y="2156060"/>
            <a:chExt cx="455596" cy="81814"/>
          </a:xfrm>
        </p:grpSpPr>
        <p:grpSp>
          <p:nvGrpSpPr>
            <p:cNvPr id="9273" name="Group 9272">
              <a:extLst>
                <a:ext uri="{FF2B5EF4-FFF2-40B4-BE49-F238E27FC236}">
                  <a16:creationId xmlns:a16="http://schemas.microsoft.com/office/drawing/2014/main" id="{089BDFCC-7CA2-5DF3-63BC-EF953C4BFE34}"/>
                </a:ext>
              </a:extLst>
            </p:cNvPr>
            <p:cNvGrpSpPr/>
            <p:nvPr/>
          </p:nvGrpSpPr>
          <p:grpSpPr>
            <a:xfrm>
              <a:off x="9995836" y="2165685"/>
              <a:ext cx="455596" cy="62564"/>
              <a:chOff x="9995836" y="2165684"/>
              <a:chExt cx="455596" cy="62564"/>
            </a:xfrm>
          </p:grpSpPr>
          <p:cxnSp>
            <p:nvCxnSpPr>
              <p:cNvPr id="9269" name="Straight Connector 9268">
                <a:extLst>
                  <a:ext uri="{FF2B5EF4-FFF2-40B4-BE49-F238E27FC236}">
                    <a16:creationId xmlns:a16="http://schemas.microsoft.com/office/drawing/2014/main" id="{C10FF995-B1B4-EF03-C9CD-543F6DEFBAD4}"/>
                  </a:ext>
                </a:extLst>
              </p:cNvPr>
              <p:cNvCxnSpPr/>
              <p:nvPr/>
            </p:nvCxnSpPr>
            <p:spPr bwMode="auto">
              <a:xfrm>
                <a:off x="9997440" y="2194561"/>
                <a:ext cx="452388" cy="0"/>
              </a:xfrm>
              <a:prstGeom prst="line">
                <a:avLst/>
              </a:prstGeom>
              <a:noFill/>
              <a:ln w="19050" cap="flat" cmpd="sng" algn="ctr">
                <a:solidFill>
                  <a:schemeClr val="accent1"/>
                </a:solidFill>
                <a:prstDash val="solid"/>
                <a:round/>
                <a:headEnd type="none" w="med" len="med"/>
                <a:tailEnd type="none" w="med" len="med"/>
              </a:ln>
              <a:effectLst/>
            </p:spPr>
          </p:cxnSp>
          <p:cxnSp>
            <p:nvCxnSpPr>
              <p:cNvPr id="9271" name="Straight Connector 9270">
                <a:extLst>
                  <a:ext uri="{FF2B5EF4-FFF2-40B4-BE49-F238E27FC236}">
                    <a16:creationId xmlns:a16="http://schemas.microsoft.com/office/drawing/2014/main" id="{CCB73D4B-7BAF-0054-D4B4-7FF4A17FF89B}"/>
                  </a:ext>
                </a:extLst>
              </p:cNvPr>
              <p:cNvCxnSpPr>
                <a:cxnSpLocks/>
              </p:cNvCxnSpPr>
              <p:nvPr/>
            </p:nvCxnSpPr>
            <p:spPr bwMode="auto">
              <a:xfrm>
                <a:off x="9995836" y="2165684"/>
                <a:ext cx="0" cy="62564"/>
              </a:xfrm>
              <a:prstGeom prst="line">
                <a:avLst/>
              </a:prstGeom>
              <a:noFill/>
              <a:ln w="19050" cap="flat" cmpd="sng" algn="ctr">
                <a:solidFill>
                  <a:schemeClr val="accent1"/>
                </a:solidFill>
                <a:prstDash val="solid"/>
                <a:round/>
                <a:headEnd type="none" w="med" len="med"/>
                <a:tailEnd type="none" w="med" len="med"/>
              </a:ln>
              <a:effectLst/>
            </p:spPr>
          </p:cxnSp>
          <p:cxnSp>
            <p:nvCxnSpPr>
              <p:cNvPr id="9272" name="Straight Connector 9271">
                <a:extLst>
                  <a:ext uri="{FF2B5EF4-FFF2-40B4-BE49-F238E27FC236}">
                    <a16:creationId xmlns:a16="http://schemas.microsoft.com/office/drawing/2014/main" id="{BDC20FED-CD50-4A7C-295A-AA92DDFCAE2E}"/>
                  </a:ext>
                </a:extLst>
              </p:cNvPr>
              <p:cNvCxnSpPr>
                <a:cxnSpLocks/>
              </p:cNvCxnSpPr>
              <p:nvPr/>
            </p:nvCxnSpPr>
            <p:spPr bwMode="auto">
              <a:xfrm>
                <a:off x="10451432" y="2165684"/>
                <a:ext cx="0" cy="62564"/>
              </a:xfrm>
              <a:prstGeom prst="line">
                <a:avLst/>
              </a:prstGeom>
              <a:noFill/>
              <a:ln w="19050" cap="flat" cmpd="sng" algn="ctr">
                <a:solidFill>
                  <a:schemeClr val="accent1"/>
                </a:solidFill>
                <a:prstDash val="solid"/>
                <a:round/>
                <a:headEnd type="none" w="med" len="med"/>
                <a:tailEnd type="none" w="med" len="med"/>
              </a:ln>
              <a:effectLst/>
            </p:spPr>
          </p:cxnSp>
        </p:grpSp>
        <p:sp>
          <p:nvSpPr>
            <p:cNvPr id="9274" name="Oval 9273">
              <a:extLst>
                <a:ext uri="{FF2B5EF4-FFF2-40B4-BE49-F238E27FC236}">
                  <a16:creationId xmlns:a16="http://schemas.microsoft.com/office/drawing/2014/main" id="{39522465-8078-A8D8-7704-4B3AEB073745}"/>
                </a:ext>
              </a:extLst>
            </p:cNvPr>
            <p:cNvSpPr/>
            <p:nvPr/>
          </p:nvSpPr>
          <p:spPr bwMode="auto">
            <a:xfrm>
              <a:off x="10178715" y="2156060"/>
              <a:ext cx="81814" cy="81814"/>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276" name="Group 9275">
            <a:extLst>
              <a:ext uri="{FF2B5EF4-FFF2-40B4-BE49-F238E27FC236}">
                <a16:creationId xmlns:a16="http://schemas.microsoft.com/office/drawing/2014/main" id="{1831B4E5-AA1D-F8F9-47F4-509264CE5060}"/>
              </a:ext>
            </a:extLst>
          </p:cNvPr>
          <p:cNvGrpSpPr/>
          <p:nvPr/>
        </p:nvGrpSpPr>
        <p:grpSpPr>
          <a:xfrm>
            <a:off x="9948631" y="2385362"/>
            <a:ext cx="623871" cy="62664"/>
            <a:chOff x="9995836" y="2165585"/>
            <a:chExt cx="623871" cy="62664"/>
          </a:xfrm>
        </p:grpSpPr>
        <p:grpSp>
          <p:nvGrpSpPr>
            <p:cNvPr id="9277" name="Group 9276">
              <a:extLst>
                <a:ext uri="{FF2B5EF4-FFF2-40B4-BE49-F238E27FC236}">
                  <a16:creationId xmlns:a16="http://schemas.microsoft.com/office/drawing/2014/main" id="{5FCC9F99-2FCC-9CA0-8561-C18CC8AAEFD9}"/>
                </a:ext>
              </a:extLst>
            </p:cNvPr>
            <p:cNvGrpSpPr/>
            <p:nvPr/>
          </p:nvGrpSpPr>
          <p:grpSpPr>
            <a:xfrm>
              <a:off x="9995836" y="2165685"/>
              <a:ext cx="623871" cy="62564"/>
              <a:chOff x="9995836" y="2165684"/>
              <a:chExt cx="623871" cy="62564"/>
            </a:xfrm>
          </p:grpSpPr>
          <p:cxnSp>
            <p:nvCxnSpPr>
              <p:cNvPr id="9279" name="Straight Connector 9278">
                <a:extLst>
                  <a:ext uri="{FF2B5EF4-FFF2-40B4-BE49-F238E27FC236}">
                    <a16:creationId xmlns:a16="http://schemas.microsoft.com/office/drawing/2014/main" id="{80ECE1F8-EB4E-144B-00F7-E056E670B795}"/>
                  </a:ext>
                </a:extLst>
              </p:cNvPr>
              <p:cNvCxnSpPr>
                <a:cxnSpLocks/>
              </p:cNvCxnSpPr>
              <p:nvPr/>
            </p:nvCxnSpPr>
            <p:spPr bwMode="auto">
              <a:xfrm>
                <a:off x="9997440" y="2194561"/>
                <a:ext cx="618256" cy="0"/>
              </a:xfrm>
              <a:prstGeom prst="line">
                <a:avLst/>
              </a:prstGeom>
              <a:noFill/>
              <a:ln w="19050" cap="flat" cmpd="sng" algn="ctr">
                <a:solidFill>
                  <a:schemeClr val="accent1"/>
                </a:solidFill>
                <a:prstDash val="solid"/>
                <a:round/>
                <a:headEnd type="none" w="med" len="med"/>
                <a:tailEnd type="none" w="med" len="med"/>
              </a:ln>
              <a:effectLst/>
            </p:spPr>
          </p:cxnSp>
          <p:cxnSp>
            <p:nvCxnSpPr>
              <p:cNvPr id="9280" name="Straight Connector 9279">
                <a:extLst>
                  <a:ext uri="{FF2B5EF4-FFF2-40B4-BE49-F238E27FC236}">
                    <a16:creationId xmlns:a16="http://schemas.microsoft.com/office/drawing/2014/main" id="{405512F7-0F63-0268-0FE1-D836666A71B2}"/>
                  </a:ext>
                </a:extLst>
              </p:cNvPr>
              <p:cNvCxnSpPr>
                <a:cxnSpLocks/>
              </p:cNvCxnSpPr>
              <p:nvPr/>
            </p:nvCxnSpPr>
            <p:spPr bwMode="auto">
              <a:xfrm>
                <a:off x="9995836" y="2165684"/>
                <a:ext cx="0" cy="62564"/>
              </a:xfrm>
              <a:prstGeom prst="line">
                <a:avLst/>
              </a:prstGeom>
              <a:noFill/>
              <a:ln w="19050" cap="flat" cmpd="sng" algn="ctr">
                <a:solidFill>
                  <a:schemeClr val="accent1"/>
                </a:solidFill>
                <a:prstDash val="solid"/>
                <a:round/>
                <a:headEnd type="none" w="med" len="med"/>
                <a:tailEnd type="none" w="med" len="med"/>
              </a:ln>
              <a:effectLst/>
            </p:spPr>
          </p:cxnSp>
          <p:cxnSp>
            <p:nvCxnSpPr>
              <p:cNvPr id="9281" name="Straight Connector 9280">
                <a:extLst>
                  <a:ext uri="{FF2B5EF4-FFF2-40B4-BE49-F238E27FC236}">
                    <a16:creationId xmlns:a16="http://schemas.microsoft.com/office/drawing/2014/main" id="{6FDB3D5A-C471-3650-1424-A6D80773DDE9}"/>
                  </a:ext>
                </a:extLst>
              </p:cNvPr>
              <p:cNvCxnSpPr>
                <a:cxnSpLocks/>
              </p:cNvCxnSpPr>
              <p:nvPr/>
            </p:nvCxnSpPr>
            <p:spPr bwMode="auto">
              <a:xfrm>
                <a:off x="10619707" y="2165684"/>
                <a:ext cx="0" cy="62564"/>
              </a:xfrm>
              <a:prstGeom prst="line">
                <a:avLst/>
              </a:prstGeom>
              <a:noFill/>
              <a:ln w="19050" cap="flat" cmpd="sng" algn="ctr">
                <a:solidFill>
                  <a:schemeClr val="accent1"/>
                </a:solidFill>
                <a:prstDash val="solid"/>
                <a:round/>
                <a:headEnd type="none" w="med" len="med"/>
                <a:tailEnd type="none" w="med" len="med"/>
              </a:ln>
              <a:effectLst/>
            </p:spPr>
          </p:cxnSp>
        </p:grpSp>
        <p:sp>
          <p:nvSpPr>
            <p:cNvPr id="9278" name="Oval 9277">
              <a:extLst>
                <a:ext uri="{FF2B5EF4-FFF2-40B4-BE49-F238E27FC236}">
                  <a16:creationId xmlns:a16="http://schemas.microsoft.com/office/drawing/2014/main" id="{6D9FEBF6-6F3F-974E-1873-FBD331FE9706}"/>
                </a:ext>
              </a:extLst>
            </p:cNvPr>
            <p:cNvSpPr/>
            <p:nvPr/>
          </p:nvSpPr>
          <p:spPr bwMode="auto">
            <a:xfrm>
              <a:off x="10248565" y="2165585"/>
              <a:ext cx="62563" cy="62563"/>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283" name="Group 9282">
            <a:extLst>
              <a:ext uri="{FF2B5EF4-FFF2-40B4-BE49-F238E27FC236}">
                <a16:creationId xmlns:a16="http://schemas.microsoft.com/office/drawing/2014/main" id="{2DAF70C3-B99B-BD39-60A6-79D8DE2B305B}"/>
              </a:ext>
            </a:extLst>
          </p:cNvPr>
          <p:cNvGrpSpPr/>
          <p:nvPr/>
        </p:nvGrpSpPr>
        <p:grpSpPr>
          <a:xfrm>
            <a:off x="10110556" y="2610787"/>
            <a:ext cx="703246" cy="62664"/>
            <a:chOff x="9995836" y="2165585"/>
            <a:chExt cx="703246" cy="62664"/>
          </a:xfrm>
        </p:grpSpPr>
        <p:grpSp>
          <p:nvGrpSpPr>
            <p:cNvPr id="9284" name="Group 9283">
              <a:extLst>
                <a:ext uri="{FF2B5EF4-FFF2-40B4-BE49-F238E27FC236}">
                  <a16:creationId xmlns:a16="http://schemas.microsoft.com/office/drawing/2014/main" id="{13A4D155-CA47-FA21-F004-5919F8A79DB6}"/>
                </a:ext>
              </a:extLst>
            </p:cNvPr>
            <p:cNvGrpSpPr/>
            <p:nvPr/>
          </p:nvGrpSpPr>
          <p:grpSpPr>
            <a:xfrm>
              <a:off x="9995836" y="2165685"/>
              <a:ext cx="703246" cy="62564"/>
              <a:chOff x="9995836" y="2165684"/>
              <a:chExt cx="703246" cy="62564"/>
            </a:xfrm>
          </p:grpSpPr>
          <p:cxnSp>
            <p:nvCxnSpPr>
              <p:cNvPr id="9286" name="Straight Connector 9285">
                <a:extLst>
                  <a:ext uri="{FF2B5EF4-FFF2-40B4-BE49-F238E27FC236}">
                    <a16:creationId xmlns:a16="http://schemas.microsoft.com/office/drawing/2014/main" id="{286F0659-C608-5589-FE80-16EAAD9BA6B1}"/>
                  </a:ext>
                </a:extLst>
              </p:cNvPr>
              <p:cNvCxnSpPr>
                <a:cxnSpLocks/>
              </p:cNvCxnSpPr>
              <p:nvPr/>
            </p:nvCxnSpPr>
            <p:spPr bwMode="auto">
              <a:xfrm>
                <a:off x="9997440" y="2194561"/>
                <a:ext cx="700806" cy="0"/>
              </a:xfrm>
              <a:prstGeom prst="line">
                <a:avLst/>
              </a:prstGeom>
              <a:noFill/>
              <a:ln w="19050" cap="flat" cmpd="sng" algn="ctr">
                <a:solidFill>
                  <a:schemeClr val="accent1"/>
                </a:solidFill>
                <a:prstDash val="solid"/>
                <a:round/>
                <a:headEnd type="none" w="med" len="med"/>
                <a:tailEnd type="none" w="med" len="med"/>
              </a:ln>
              <a:effectLst/>
            </p:spPr>
          </p:cxnSp>
          <p:cxnSp>
            <p:nvCxnSpPr>
              <p:cNvPr id="9287" name="Straight Connector 9286">
                <a:extLst>
                  <a:ext uri="{FF2B5EF4-FFF2-40B4-BE49-F238E27FC236}">
                    <a16:creationId xmlns:a16="http://schemas.microsoft.com/office/drawing/2014/main" id="{D381A13A-A8BF-4DE3-AA93-3D01A9D3DB31}"/>
                  </a:ext>
                </a:extLst>
              </p:cNvPr>
              <p:cNvCxnSpPr>
                <a:cxnSpLocks/>
              </p:cNvCxnSpPr>
              <p:nvPr/>
            </p:nvCxnSpPr>
            <p:spPr bwMode="auto">
              <a:xfrm>
                <a:off x="9995836" y="2165684"/>
                <a:ext cx="0" cy="62564"/>
              </a:xfrm>
              <a:prstGeom prst="line">
                <a:avLst/>
              </a:prstGeom>
              <a:noFill/>
              <a:ln w="19050" cap="flat" cmpd="sng" algn="ctr">
                <a:solidFill>
                  <a:schemeClr val="accent1"/>
                </a:solidFill>
                <a:prstDash val="solid"/>
                <a:round/>
                <a:headEnd type="none" w="med" len="med"/>
                <a:tailEnd type="none" w="med" len="med"/>
              </a:ln>
              <a:effectLst/>
            </p:spPr>
          </p:cxnSp>
          <p:cxnSp>
            <p:nvCxnSpPr>
              <p:cNvPr id="9288" name="Straight Connector 9287">
                <a:extLst>
                  <a:ext uri="{FF2B5EF4-FFF2-40B4-BE49-F238E27FC236}">
                    <a16:creationId xmlns:a16="http://schemas.microsoft.com/office/drawing/2014/main" id="{1B979790-579C-8F65-BB69-478730D10051}"/>
                  </a:ext>
                </a:extLst>
              </p:cNvPr>
              <p:cNvCxnSpPr>
                <a:cxnSpLocks/>
              </p:cNvCxnSpPr>
              <p:nvPr/>
            </p:nvCxnSpPr>
            <p:spPr bwMode="auto">
              <a:xfrm>
                <a:off x="10699082" y="2165684"/>
                <a:ext cx="0" cy="62564"/>
              </a:xfrm>
              <a:prstGeom prst="line">
                <a:avLst/>
              </a:prstGeom>
              <a:noFill/>
              <a:ln w="19050" cap="flat" cmpd="sng" algn="ctr">
                <a:solidFill>
                  <a:schemeClr val="accent1"/>
                </a:solidFill>
                <a:prstDash val="solid"/>
                <a:round/>
                <a:headEnd type="none" w="med" len="med"/>
                <a:tailEnd type="none" w="med" len="med"/>
              </a:ln>
              <a:effectLst/>
            </p:spPr>
          </p:cxnSp>
        </p:grpSp>
        <p:sp>
          <p:nvSpPr>
            <p:cNvPr id="9285" name="Oval 9284">
              <a:extLst>
                <a:ext uri="{FF2B5EF4-FFF2-40B4-BE49-F238E27FC236}">
                  <a16:creationId xmlns:a16="http://schemas.microsoft.com/office/drawing/2014/main" id="{AEBE9360-6FD3-31A8-0A03-9858D7990753}"/>
                </a:ext>
              </a:extLst>
            </p:cNvPr>
            <p:cNvSpPr/>
            <p:nvPr/>
          </p:nvSpPr>
          <p:spPr bwMode="auto">
            <a:xfrm>
              <a:off x="10299365" y="2165585"/>
              <a:ext cx="62563" cy="62563"/>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290" name="Group 9289">
            <a:extLst>
              <a:ext uri="{FF2B5EF4-FFF2-40B4-BE49-F238E27FC236}">
                <a16:creationId xmlns:a16="http://schemas.microsoft.com/office/drawing/2014/main" id="{F4E44158-9DEA-97D0-4DA4-6966134A0C44}"/>
              </a:ext>
            </a:extLst>
          </p:cNvPr>
          <p:cNvGrpSpPr/>
          <p:nvPr/>
        </p:nvGrpSpPr>
        <p:grpSpPr>
          <a:xfrm>
            <a:off x="9983556" y="2833037"/>
            <a:ext cx="607160" cy="62664"/>
            <a:chOff x="9995836" y="2165585"/>
            <a:chExt cx="607160" cy="62664"/>
          </a:xfrm>
        </p:grpSpPr>
        <p:grpSp>
          <p:nvGrpSpPr>
            <p:cNvPr id="9291" name="Group 9290">
              <a:extLst>
                <a:ext uri="{FF2B5EF4-FFF2-40B4-BE49-F238E27FC236}">
                  <a16:creationId xmlns:a16="http://schemas.microsoft.com/office/drawing/2014/main" id="{D7BA795C-AD53-285D-A707-B7D285ECEC66}"/>
                </a:ext>
              </a:extLst>
            </p:cNvPr>
            <p:cNvGrpSpPr/>
            <p:nvPr/>
          </p:nvGrpSpPr>
          <p:grpSpPr>
            <a:xfrm>
              <a:off x="9995836" y="2165685"/>
              <a:ext cx="607160" cy="62564"/>
              <a:chOff x="9995836" y="2165684"/>
              <a:chExt cx="607160" cy="62564"/>
            </a:xfrm>
          </p:grpSpPr>
          <p:cxnSp>
            <p:nvCxnSpPr>
              <p:cNvPr id="9293" name="Straight Connector 9292">
                <a:extLst>
                  <a:ext uri="{FF2B5EF4-FFF2-40B4-BE49-F238E27FC236}">
                    <a16:creationId xmlns:a16="http://schemas.microsoft.com/office/drawing/2014/main" id="{5E6CDBBC-FBCB-D4BC-384E-482BD1AEA8F7}"/>
                  </a:ext>
                </a:extLst>
              </p:cNvPr>
              <p:cNvCxnSpPr>
                <a:cxnSpLocks/>
              </p:cNvCxnSpPr>
              <p:nvPr/>
            </p:nvCxnSpPr>
            <p:spPr bwMode="auto">
              <a:xfrm>
                <a:off x="9997440" y="2194561"/>
                <a:ext cx="605556" cy="0"/>
              </a:xfrm>
              <a:prstGeom prst="line">
                <a:avLst/>
              </a:prstGeom>
              <a:noFill/>
              <a:ln w="19050" cap="flat" cmpd="sng" algn="ctr">
                <a:solidFill>
                  <a:schemeClr val="accent1"/>
                </a:solidFill>
                <a:prstDash val="solid"/>
                <a:round/>
                <a:headEnd type="none" w="med" len="med"/>
                <a:tailEnd type="none" w="med" len="med"/>
              </a:ln>
              <a:effectLst/>
            </p:spPr>
          </p:cxnSp>
          <p:cxnSp>
            <p:nvCxnSpPr>
              <p:cNvPr id="9294" name="Straight Connector 9293">
                <a:extLst>
                  <a:ext uri="{FF2B5EF4-FFF2-40B4-BE49-F238E27FC236}">
                    <a16:creationId xmlns:a16="http://schemas.microsoft.com/office/drawing/2014/main" id="{878855E1-2F7E-46A3-E055-636D8139AF6C}"/>
                  </a:ext>
                </a:extLst>
              </p:cNvPr>
              <p:cNvCxnSpPr>
                <a:cxnSpLocks/>
              </p:cNvCxnSpPr>
              <p:nvPr/>
            </p:nvCxnSpPr>
            <p:spPr bwMode="auto">
              <a:xfrm>
                <a:off x="9995836" y="2165684"/>
                <a:ext cx="0" cy="62564"/>
              </a:xfrm>
              <a:prstGeom prst="line">
                <a:avLst/>
              </a:prstGeom>
              <a:noFill/>
              <a:ln w="19050" cap="flat" cmpd="sng" algn="ctr">
                <a:solidFill>
                  <a:schemeClr val="accent1"/>
                </a:solidFill>
                <a:prstDash val="solid"/>
                <a:round/>
                <a:headEnd type="none" w="med" len="med"/>
                <a:tailEnd type="none" w="med" len="med"/>
              </a:ln>
              <a:effectLst/>
            </p:spPr>
          </p:cxnSp>
          <p:cxnSp>
            <p:nvCxnSpPr>
              <p:cNvPr id="9295" name="Straight Connector 9294">
                <a:extLst>
                  <a:ext uri="{FF2B5EF4-FFF2-40B4-BE49-F238E27FC236}">
                    <a16:creationId xmlns:a16="http://schemas.microsoft.com/office/drawing/2014/main" id="{2C624FEC-6128-B12C-E4C9-A966C1804C80}"/>
                  </a:ext>
                </a:extLst>
              </p:cNvPr>
              <p:cNvCxnSpPr>
                <a:cxnSpLocks/>
              </p:cNvCxnSpPr>
              <p:nvPr/>
            </p:nvCxnSpPr>
            <p:spPr bwMode="auto">
              <a:xfrm>
                <a:off x="10600657" y="2165684"/>
                <a:ext cx="0" cy="62564"/>
              </a:xfrm>
              <a:prstGeom prst="line">
                <a:avLst/>
              </a:prstGeom>
              <a:noFill/>
              <a:ln w="19050" cap="flat" cmpd="sng" algn="ctr">
                <a:solidFill>
                  <a:schemeClr val="accent1"/>
                </a:solidFill>
                <a:prstDash val="solid"/>
                <a:round/>
                <a:headEnd type="none" w="med" len="med"/>
                <a:tailEnd type="none" w="med" len="med"/>
              </a:ln>
              <a:effectLst/>
            </p:spPr>
          </p:cxnSp>
        </p:grpSp>
        <p:sp>
          <p:nvSpPr>
            <p:cNvPr id="9292" name="Oval 9291">
              <a:extLst>
                <a:ext uri="{FF2B5EF4-FFF2-40B4-BE49-F238E27FC236}">
                  <a16:creationId xmlns:a16="http://schemas.microsoft.com/office/drawing/2014/main" id="{DDA536DD-ACFD-6883-71EC-1BB74EE0F175}"/>
                </a:ext>
              </a:extLst>
            </p:cNvPr>
            <p:cNvSpPr/>
            <p:nvPr/>
          </p:nvSpPr>
          <p:spPr bwMode="auto">
            <a:xfrm>
              <a:off x="10251740" y="2165585"/>
              <a:ext cx="62563" cy="62563"/>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297" name="Group 9296">
            <a:extLst>
              <a:ext uri="{FF2B5EF4-FFF2-40B4-BE49-F238E27FC236}">
                <a16:creationId xmlns:a16="http://schemas.microsoft.com/office/drawing/2014/main" id="{578B730C-8154-6084-DA15-EBFBE22B0560}"/>
              </a:ext>
            </a:extLst>
          </p:cNvPr>
          <p:cNvGrpSpPr/>
          <p:nvPr/>
        </p:nvGrpSpPr>
        <p:grpSpPr>
          <a:xfrm>
            <a:off x="10069281" y="3058462"/>
            <a:ext cx="750871" cy="62664"/>
            <a:chOff x="9995836" y="2165585"/>
            <a:chExt cx="750871" cy="62664"/>
          </a:xfrm>
        </p:grpSpPr>
        <p:grpSp>
          <p:nvGrpSpPr>
            <p:cNvPr id="9298" name="Group 9297">
              <a:extLst>
                <a:ext uri="{FF2B5EF4-FFF2-40B4-BE49-F238E27FC236}">
                  <a16:creationId xmlns:a16="http://schemas.microsoft.com/office/drawing/2014/main" id="{CDCCD7A2-8BED-25F7-1055-D8B5F43449D4}"/>
                </a:ext>
              </a:extLst>
            </p:cNvPr>
            <p:cNvGrpSpPr/>
            <p:nvPr/>
          </p:nvGrpSpPr>
          <p:grpSpPr>
            <a:xfrm>
              <a:off x="9995836" y="2165685"/>
              <a:ext cx="750871" cy="62564"/>
              <a:chOff x="9995836" y="2165684"/>
              <a:chExt cx="750871" cy="62564"/>
            </a:xfrm>
          </p:grpSpPr>
          <p:cxnSp>
            <p:nvCxnSpPr>
              <p:cNvPr id="9300" name="Straight Connector 9299">
                <a:extLst>
                  <a:ext uri="{FF2B5EF4-FFF2-40B4-BE49-F238E27FC236}">
                    <a16:creationId xmlns:a16="http://schemas.microsoft.com/office/drawing/2014/main" id="{6634998E-4703-AE9B-F21E-431CAD202404}"/>
                  </a:ext>
                </a:extLst>
              </p:cNvPr>
              <p:cNvCxnSpPr>
                <a:cxnSpLocks/>
              </p:cNvCxnSpPr>
              <p:nvPr/>
            </p:nvCxnSpPr>
            <p:spPr bwMode="auto">
              <a:xfrm>
                <a:off x="9997440" y="2194561"/>
                <a:ext cx="748431" cy="0"/>
              </a:xfrm>
              <a:prstGeom prst="line">
                <a:avLst/>
              </a:prstGeom>
              <a:noFill/>
              <a:ln w="19050" cap="flat" cmpd="sng" algn="ctr">
                <a:solidFill>
                  <a:schemeClr val="accent1"/>
                </a:solidFill>
                <a:prstDash val="solid"/>
                <a:round/>
                <a:headEnd type="none" w="med" len="med"/>
                <a:tailEnd type="none" w="med" len="med"/>
              </a:ln>
              <a:effectLst/>
            </p:spPr>
          </p:cxnSp>
          <p:cxnSp>
            <p:nvCxnSpPr>
              <p:cNvPr id="9301" name="Straight Connector 9300">
                <a:extLst>
                  <a:ext uri="{FF2B5EF4-FFF2-40B4-BE49-F238E27FC236}">
                    <a16:creationId xmlns:a16="http://schemas.microsoft.com/office/drawing/2014/main" id="{0BCD46E0-6527-1E43-3096-E916976DB037}"/>
                  </a:ext>
                </a:extLst>
              </p:cNvPr>
              <p:cNvCxnSpPr>
                <a:cxnSpLocks/>
              </p:cNvCxnSpPr>
              <p:nvPr/>
            </p:nvCxnSpPr>
            <p:spPr bwMode="auto">
              <a:xfrm>
                <a:off x="9995836" y="2165684"/>
                <a:ext cx="0" cy="62564"/>
              </a:xfrm>
              <a:prstGeom prst="line">
                <a:avLst/>
              </a:prstGeom>
              <a:noFill/>
              <a:ln w="19050" cap="flat" cmpd="sng" algn="ctr">
                <a:solidFill>
                  <a:schemeClr val="accent1"/>
                </a:solidFill>
                <a:prstDash val="solid"/>
                <a:round/>
                <a:headEnd type="none" w="med" len="med"/>
                <a:tailEnd type="none" w="med" len="med"/>
              </a:ln>
              <a:effectLst/>
            </p:spPr>
          </p:cxnSp>
          <p:cxnSp>
            <p:nvCxnSpPr>
              <p:cNvPr id="9302" name="Straight Connector 9301">
                <a:extLst>
                  <a:ext uri="{FF2B5EF4-FFF2-40B4-BE49-F238E27FC236}">
                    <a16:creationId xmlns:a16="http://schemas.microsoft.com/office/drawing/2014/main" id="{A2B4F3BF-BCA6-1ABB-94AF-E937EDE5083D}"/>
                  </a:ext>
                </a:extLst>
              </p:cNvPr>
              <p:cNvCxnSpPr>
                <a:cxnSpLocks/>
              </p:cNvCxnSpPr>
              <p:nvPr/>
            </p:nvCxnSpPr>
            <p:spPr bwMode="auto">
              <a:xfrm>
                <a:off x="10746707" y="2165684"/>
                <a:ext cx="0" cy="62564"/>
              </a:xfrm>
              <a:prstGeom prst="line">
                <a:avLst/>
              </a:prstGeom>
              <a:noFill/>
              <a:ln w="19050" cap="flat" cmpd="sng" algn="ctr">
                <a:solidFill>
                  <a:schemeClr val="accent1"/>
                </a:solidFill>
                <a:prstDash val="solid"/>
                <a:round/>
                <a:headEnd type="none" w="med" len="med"/>
                <a:tailEnd type="none" w="med" len="med"/>
              </a:ln>
              <a:effectLst/>
            </p:spPr>
          </p:cxnSp>
        </p:grpSp>
        <p:sp>
          <p:nvSpPr>
            <p:cNvPr id="9299" name="Oval 9298">
              <a:extLst>
                <a:ext uri="{FF2B5EF4-FFF2-40B4-BE49-F238E27FC236}">
                  <a16:creationId xmlns:a16="http://schemas.microsoft.com/office/drawing/2014/main" id="{0EB210E2-CE8B-98DD-774D-31CA4D659A83}"/>
                </a:ext>
              </a:extLst>
            </p:cNvPr>
            <p:cNvSpPr/>
            <p:nvPr/>
          </p:nvSpPr>
          <p:spPr bwMode="auto">
            <a:xfrm>
              <a:off x="10324765" y="2165585"/>
              <a:ext cx="62563" cy="62563"/>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304" name="Group 9303">
            <a:extLst>
              <a:ext uri="{FF2B5EF4-FFF2-40B4-BE49-F238E27FC236}">
                <a16:creationId xmlns:a16="http://schemas.microsoft.com/office/drawing/2014/main" id="{5044BA82-E690-8DD0-041C-D03BB52E388D}"/>
              </a:ext>
            </a:extLst>
          </p:cNvPr>
          <p:cNvGrpSpPr/>
          <p:nvPr/>
        </p:nvGrpSpPr>
        <p:grpSpPr>
          <a:xfrm>
            <a:off x="9875606" y="3283887"/>
            <a:ext cx="667485" cy="62664"/>
            <a:chOff x="9995836" y="2165585"/>
            <a:chExt cx="667485" cy="62664"/>
          </a:xfrm>
        </p:grpSpPr>
        <p:grpSp>
          <p:nvGrpSpPr>
            <p:cNvPr id="9305" name="Group 9304">
              <a:extLst>
                <a:ext uri="{FF2B5EF4-FFF2-40B4-BE49-F238E27FC236}">
                  <a16:creationId xmlns:a16="http://schemas.microsoft.com/office/drawing/2014/main" id="{DED5B27D-B6C8-BDD3-A3D8-FB8802BE9A4F}"/>
                </a:ext>
              </a:extLst>
            </p:cNvPr>
            <p:cNvGrpSpPr/>
            <p:nvPr/>
          </p:nvGrpSpPr>
          <p:grpSpPr>
            <a:xfrm>
              <a:off x="9995836" y="2165685"/>
              <a:ext cx="667485" cy="62564"/>
              <a:chOff x="9995836" y="2165684"/>
              <a:chExt cx="667485" cy="62564"/>
            </a:xfrm>
          </p:grpSpPr>
          <p:cxnSp>
            <p:nvCxnSpPr>
              <p:cNvPr id="9307" name="Straight Connector 9306">
                <a:extLst>
                  <a:ext uri="{FF2B5EF4-FFF2-40B4-BE49-F238E27FC236}">
                    <a16:creationId xmlns:a16="http://schemas.microsoft.com/office/drawing/2014/main" id="{9F1EF732-0BF3-721F-3F2D-7B94231D6AC8}"/>
                  </a:ext>
                </a:extLst>
              </p:cNvPr>
              <p:cNvCxnSpPr>
                <a:cxnSpLocks/>
              </p:cNvCxnSpPr>
              <p:nvPr/>
            </p:nvCxnSpPr>
            <p:spPr bwMode="auto">
              <a:xfrm>
                <a:off x="9997440" y="2194561"/>
                <a:ext cx="665881" cy="0"/>
              </a:xfrm>
              <a:prstGeom prst="line">
                <a:avLst/>
              </a:prstGeom>
              <a:noFill/>
              <a:ln w="19050" cap="flat" cmpd="sng" algn="ctr">
                <a:solidFill>
                  <a:schemeClr val="accent1"/>
                </a:solidFill>
                <a:prstDash val="solid"/>
                <a:round/>
                <a:headEnd type="none" w="med" len="med"/>
                <a:tailEnd type="none" w="med" len="med"/>
              </a:ln>
              <a:effectLst/>
            </p:spPr>
          </p:cxnSp>
          <p:cxnSp>
            <p:nvCxnSpPr>
              <p:cNvPr id="9308" name="Straight Connector 9307">
                <a:extLst>
                  <a:ext uri="{FF2B5EF4-FFF2-40B4-BE49-F238E27FC236}">
                    <a16:creationId xmlns:a16="http://schemas.microsoft.com/office/drawing/2014/main" id="{7BD088E4-BF64-E990-3B47-AEDE78D72F92}"/>
                  </a:ext>
                </a:extLst>
              </p:cNvPr>
              <p:cNvCxnSpPr>
                <a:cxnSpLocks/>
              </p:cNvCxnSpPr>
              <p:nvPr/>
            </p:nvCxnSpPr>
            <p:spPr bwMode="auto">
              <a:xfrm>
                <a:off x="9995836" y="2165684"/>
                <a:ext cx="0" cy="62564"/>
              </a:xfrm>
              <a:prstGeom prst="line">
                <a:avLst/>
              </a:prstGeom>
              <a:noFill/>
              <a:ln w="19050" cap="flat" cmpd="sng" algn="ctr">
                <a:solidFill>
                  <a:schemeClr val="accent1"/>
                </a:solidFill>
                <a:prstDash val="solid"/>
                <a:round/>
                <a:headEnd type="none" w="med" len="med"/>
                <a:tailEnd type="none" w="med" len="med"/>
              </a:ln>
              <a:effectLst/>
            </p:spPr>
          </p:cxnSp>
          <p:cxnSp>
            <p:nvCxnSpPr>
              <p:cNvPr id="9309" name="Straight Connector 9308">
                <a:extLst>
                  <a:ext uri="{FF2B5EF4-FFF2-40B4-BE49-F238E27FC236}">
                    <a16:creationId xmlns:a16="http://schemas.microsoft.com/office/drawing/2014/main" id="{20BA0FA1-B40E-CBBA-1D4F-6BDAA3C1FCB8}"/>
                  </a:ext>
                </a:extLst>
              </p:cNvPr>
              <p:cNvCxnSpPr>
                <a:cxnSpLocks/>
              </p:cNvCxnSpPr>
              <p:nvPr/>
            </p:nvCxnSpPr>
            <p:spPr bwMode="auto">
              <a:xfrm>
                <a:off x="10657807" y="2165684"/>
                <a:ext cx="0" cy="62564"/>
              </a:xfrm>
              <a:prstGeom prst="line">
                <a:avLst/>
              </a:prstGeom>
              <a:noFill/>
              <a:ln w="19050" cap="flat" cmpd="sng" algn="ctr">
                <a:solidFill>
                  <a:schemeClr val="accent1"/>
                </a:solidFill>
                <a:prstDash val="solid"/>
                <a:round/>
                <a:headEnd type="none" w="med" len="med"/>
                <a:tailEnd type="none" w="med" len="med"/>
              </a:ln>
              <a:effectLst/>
            </p:spPr>
          </p:cxnSp>
        </p:grpSp>
        <p:sp>
          <p:nvSpPr>
            <p:cNvPr id="9306" name="Oval 9305">
              <a:extLst>
                <a:ext uri="{FF2B5EF4-FFF2-40B4-BE49-F238E27FC236}">
                  <a16:creationId xmlns:a16="http://schemas.microsoft.com/office/drawing/2014/main" id="{51250980-B3AA-F05A-484D-12FDD47B6D3D}"/>
                </a:ext>
              </a:extLst>
            </p:cNvPr>
            <p:cNvSpPr/>
            <p:nvPr/>
          </p:nvSpPr>
          <p:spPr bwMode="auto">
            <a:xfrm>
              <a:off x="10267615" y="2165585"/>
              <a:ext cx="62563" cy="62563"/>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311" name="Group 9310">
            <a:extLst>
              <a:ext uri="{FF2B5EF4-FFF2-40B4-BE49-F238E27FC236}">
                <a16:creationId xmlns:a16="http://schemas.microsoft.com/office/drawing/2014/main" id="{93FAF590-A24D-C2E9-062F-5343F4B55AAF}"/>
              </a:ext>
            </a:extLst>
          </p:cNvPr>
          <p:cNvGrpSpPr/>
          <p:nvPr/>
        </p:nvGrpSpPr>
        <p:grpSpPr>
          <a:xfrm>
            <a:off x="10008956" y="3509312"/>
            <a:ext cx="741346" cy="62664"/>
            <a:chOff x="9995836" y="2165585"/>
            <a:chExt cx="741346" cy="62664"/>
          </a:xfrm>
        </p:grpSpPr>
        <p:grpSp>
          <p:nvGrpSpPr>
            <p:cNvPr id="9312" name="Group 9311">
              <a:extLst>
                <a:ext uri="{FF2B5EF4-FFF2-40B4-BE49-F238E27FC236}">
                  <a16:creationId xmlns:a16="http://schemas.microsoft.com/office/drawing/2014/main" id="{2DB459ED-071F-C65C-273C-F44AAE9CDBE5}"/>
                </a:ext>
              </a:extLst>
            </p:cNvPr>
            <p:cNvGrpSpPr/>
            <p:nvPr/>
          </p:nvGrpSpPr>
          <p:grpSpPr>
            <a:xfrm>
              <a:off x="9995836" y="2165685"/>
              <a:ext cx="741346" cy="62564"/>
              <a:chOff x="9995836" y="2165684"/>
              <a:chExt cx="741346" cy="62564"/>
            </a:xfrm>
          </p:grpSpPr>
          <p:cxnSp>
            <p:nvCxnSpPr>
              <p:cNvPr id="9314" name="Straight Connector 9313">
                <a:extLst>
                  <a:ext uri="{FF2B5EF4-FFF2-40B4-BE49-F238E27FC236}">
                    <a16:creationId xmlns:a16="http://schemas.microsoft.com/office/drawing/2014/main" id="{72F4B21F-C4A4-EA89-6A28-0A90C8911F81}"/>
                  </a:ext>
                </a:extLst>
              </p:cNvPr>
              <p:cNvCxnSpPr>
                <a:cxnSpLocks/>
              </p:cNvCxnSpPr>
              <p:nvPr/>
            </p:nvCxnSpPr>
            <p:spPr bwMode="auto">
              <a:xfrm>
                <a:off x="9997440" y="2194561"/>
                <a:ext cx="735731" cy="0"/>
              </a:xfrm>
              <a:prstGeom prst="line">
                <a:avLst/>
              </a:prstGeom>
              <a:noFill/>
              <a:ln w="19050" cap="flat" cmpd="sng" algn="ctr">
                <a:solidFill>
                  <a:schemeClr val="accent1"/>
                </a:solidFill>
                <a:prstDash val="solid"/>
                <a:round/>
                <a:headEnd type="none" w="med" len="med"/>
                <a:tailEnd type="none" w="med" len="med"/>
              </a:ln>
              <a:effectLst/>
            </p:spPr>
          </p:cxnSp>
          <p:cxnSp>
            <p:nvCxnSpPr>
              <p:cNvPr id="9315" name="Straight Connector 9314">
                <a:extLst>
                  <a:ext uri="{FF2B5EF4-FFF2-40B4-BE49-F238E27FC236}">
                    <a16:creationId xmlns:a16="http://schemas.microsoft.com/office/drawing/2014/main" id="{BF229BDF-8838-769E-A769-0672A4E31F1C}"/>
                  </a:ext>
                </a:extLst>
              </p:cNvPr>
              <p:cNvCxnSpPr>
                <a:cxnSpLocks/>
              </p:cNvCxnSpPr>
              <p:nvPr/>
            </p:nvCxnSpPr>
            <p:spPr bwMode="auto">
              <a:xfrm>
                <a:off x="9995836" y="2165684"/>
                <a:ext cx="0" cy="62564"/>
              </a:xfrm>
              <a:prstGeom prst="line">
                <a:avLst/>
              </a:prstGeom>
              <a:noFill/>
              <a:ln w="19050" cap="flat" cmpd="sng" algn="ctr">
                <a:solidFill>
                  <a:schemeClr val="accent1"/>
                </a:solidFill>
                <a:prstDash val="solid"/>
                <a:round/>
                <a:headEnd type="none" w="med" len="med"/>
                <a:tailEnd type="none" w="med" len="med"/>
              </a:ln>
              <a:effectLst/>
            </p:spPr>
          </p:cxnSp>
          <p:cxnSp>
            <p:nvCxnSpPr>
              <p:cNvPr id="9316" name="Straight Connector 9315">
                <a:extLst>
                  <a:ext uri="{FF2B5EF4-FFF2-40B4-BE49-F238E27FC236}">
                    <a16:creationId xmlns:a16="http://schemas.microsoft.com/office/drawing/2014/main" id="{23DD9D99-90CB-9C77-09B1-6FCB35990C42}"/>
                  </a:ext>
                </a:extLst>
              </p:cNvPr>
              <p:cNvCxnSpPr>
                <a:cxnSpLocks/>
              </p:cNvCxnSpPr>
              <p:nvPr/>
            </p:nvCxnSpPr>
            <p:spPr bwMode="auto">
              <a:xfrm>
                <a:off x="10737182" y="2165684"/>
                <a:ext cx="0" cy="62564"/>
              </a:xfrm>
              <a:prstGeom prst="line">
                <a:avLst/>
              </a:prstGeom>
              <a:noFill/>
              <a:ln w="19050" cap="flat" cmpd="sng" algn="ctr">
                <a:solidFill>
                  <a:schemeClr val="accent1"/>
                </a:solidFill>
                <a:prstDash val="solid"/>
                <a:round/>
                <a:headEnd type="none" w="med" len="med"/>
                <a:tailEnd type="none" w="med" len="med"/>
              </a:ln>
              <a:effectLst/>
            </p:spPr>
          </p:cxnSp>
        </p:grpSp>
        <p:sp>
          <p:nvSpPr>
            <p:cNvPr id="9313" name="Oval 9312">
              <a:extLst>
                <a:ext uri="{FF2B5EF4-FFF2-40B4-BE49-F238E27FC236}">
                  <a16:creationId xmlns:a16="http://schemas.microsoft.com/office/drawing/2014/main" id="{901FA361-2F60-49CA-8F5D-77179C898412}"/>
                </a:ext>
              </a:extLst>
            </p:cNvPr>
            <p:cNvSpPr/>
            <p:nvPr/>
          </p:nvSpPr>
          <p:spPr bwMode="auto">
            <a:xfrm>
              <a:off x="10305715" y="2165585"/>
              <a:ext cx="62563" cy="62563"/>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318" name="Group 9317">
            <a:extLst>
              <a:ext uri="{FF2B5EF4-FFF2-40B4-BE49-F238E27FC236}">
                <a16:creationId xmlns:a16="http://schemas.microsoft.com/office/drawing/2014/main" id="{6059459A-F97E-899D-FDB7-1F7A2EAA840F}"/>
              </a:ext>
            </a:extLst>
          </p:cNvPr>
          <p:cNvGrpSpPr/>
          <p:nvPr/>
        </p:nvGrpSpPr>
        <p:grpSpPr>
          <a:xfrm>
            <a:off x="10135956" y="3728387"/>
            <a:ext cx="1439846" cy="62664"/>
            <a:chOff x="9646586" y="2165585"/>
            <a:chExt cx="1439846" cy="62664"/>
          </a:xfrm>
        </p:grpSpPr>
        <p:grpSp>
          <p:nvGrpSpPr>
            <p:cNvPr id="9319" name="Group 9318">
              <a:extLst>
                <a:ext uri="{FF2B5EF4-FFF2-40B4-BE49-F238E27FC236}">
                  <a16:creationId xmlns:a16="http://schemas.microsoft.com/office/drawing/2014/main" id="{7B684007-B9C6-89BC-8BF9-E732CC1CF0C3}"/>
                </a:ext>
              </a:extLst>
            </p:cNvPr>
            <p:cNvGrpSpPr/>
            <p:nvPr/>
          </p:nvGrpSpPr>
          <p:grpSpPr>
            <a:xfrm>
              <a:off x="9646586" y="2165685"/>
              <a:ext cx="1439846" cy="62564"/>
              <a:chOff x="9646586" y="2165684"/>
              <a:chExt cx="1439846" cy="62564"/>
            </a:xfrm>
          </p:grpSpPr>
          <p:cxnSp>
            <p:nvCxnSpPr>
              <p:cNvPr id="9321" name="Straight Connector 9320">
                <a:extLst>
                  <a:ext uri="{FF2B5EF4-FFF2-40B4-BE49-F238E27FC236}">
                    <a16:creationId xmlns:a16="http://schemas.microsoft.com/office/drawing/2014/main" id="{8E47548F-8F04-FCE9-036C-9B50260307B0}"/>
                  </a:ext>
                </a:extLst>
              </p:cNvPr>
              <p:cNvCxnSpPr>
                <a:cxnSpLocks/>
              </p:cNvCxnSpPr>
              <p:nvPr/>
            </p:nvCxnSpPr>
            <p:spPr bwMode="auto">
              <a:xfrm>
                <a:off x="9648190" y="2194561"/>
                <a:ext cx="1437406" cy="0"/>
              </a:xfrm>
              <a:prstGeom prst="line">
                <a:avLst/>
              </a:prstGeom>
              <a:noFill/>
              <a:ln w="19050" cap="flat" cmpd="sng" algn="ctr">
                <a:solidFill>
                  <a:schemeClr val="accent1"/>
                </a:solidFill>
                <a:prstDash val="solid"/>
                <a:round/>
                <a:headEnd type="none" w="med" len="med"/>
                <a:tailEnd type="none" w="med" len="med"/>
              </a:ln>
              <a:effectLst/>
            </p:spPr>
          </p:cxnSp>
          <p:cxnSp>
            <p:nvCxnSpPr>
              <p:cNvPr id="9322" name="Straight Connector 9321">
                <a:extLst>
                  <a:ext uri="{FF2B5EF4-FFF2-40B4-BE49-F238E27FC236}">
                    <a16:creationId xmlns:a16="http://schemas.microsoft.com/office/drawing/2014/main" id="{756E3DB5-83A6-F390-F5B9-6051ABF62382}"/>
                  </a:ext>
                </a:extLst>
              </p:cNvPr>
              <p:cNvCxnSpPr>
                <a:cxnSpLocks/>
              </p:cNvCxnSpPr>
              <p:nvPr/>
            </p:nvCxnSpPr>
            <p:spPr bwMode="auto">
              <a:xfrm>
                <a:off x="9646586" y="2165684"/>
                <a:ext cx="0" cy="62564"/>
              </a:xfrm>
              <a:prstGeom prst="line">
                <a:avLst/>
              </a:prstGeom>
              <a:noFill/>
              <a:ln w="19050" cap="flat" cmpd="sng" algn="ctr">
                <a:solidFill>
                  <a:schemeClr val="accent1"/>
                </a:solidFill>
                <a:prstDash val="solid"/>
                <a:round/>
                <a:headEnd type="none" w="med" len="med"/>
                <a:tailEnd type="none" w="med" len="med"/>
              </a:ln>
              <a:effectLst/>
            </p:spPr>
          </p:cxnSp>
          <p:cxnSp>
            <p:nvCxnSpPr>
              <p:cNvPr id="9323" name="Straight Connector 9322">
                <a:extLst>
                  <a:ext uri="{FF2B5EF4-FFF2-40B4-BE49-F238E27FC236}">
                    <a16:creationId xmlns:a16="http://schemas.microsoft.com/office/drawing/2014/main" id="{937A4B80-B811-BFDB-12D6-453B9C88100A}"/>
                  </a:ext>
                </a:extLst>
              </p:cNvPr>
              <p:cNvCxnSpPr>
                <a:cxnSpLocks/>
              </p:cNvCxnSpPr>
              <p:nvPr/>
            </p:nvCxnSpPr>
            <p:spPr bwMode="auto">
              <a:xfrm>
                <a:off x="11086432" y="2165684"/>
                <a:ext cx="0" cy="62564"/>
              </a:xfrm>
              <a:prstGeom prst="line">
                <a:avLst/>
              </a:prstGeom>
              <a:noFill/>
              <a:ln w="19050" cap="flat" cmpd="sng" algn="ctr">
                <a:solidFill>
                  <a:schemeClr val="accent1"/>
                </a:solidFill>
                <a:prstDash val="solid"/>
                <a:round/>
                <a:headEnd type="none" w="med" len="med"/>
                <a:tailEnd type="none" w="med" len="med"/>
              </a:ln>
              <a:effectLst/>
            </p:spPr>
          </p:cxnSp>
        </p:grpSp>
        <p:sp>
          <p:nvSpPr>
            <p:cNvPr id="9320" name="Oval 9319">
              <a:extLst>
                <a:ext uri="{FF2B5EF4-FFF2-40B4-BE49-F238E27FC236}">
                  <a16:creationId xmlns:a16="http://schemas.microsoft.com/office/drawing/2014/main" id="{B94C8F0A-6339-E61D-270E-94D6E54B4D0A}"/>
                </a:ext>
              </a:extLst>
            </p:cNvPr>
            <p:cNvSpPr/>
            <p:nvPr/>
          </p:nvSpPr>
          <p:spPr bwMode="auto">
            <a:xfrm>
              <a:off x="10305715" y="2165585"/>
              <a:ext cx="62563" cy="62563"/>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325" name="Group 9324">
            <a:extLst>
              <a:ext uri="{FF2B5EF4-FFF2-40B4-BE49-F238E27FC236}">
                <a16:creationId xmlns:a16="http://schemas.microsoft.com/office/drawing/2014/main" id="{0ABE1BE7-BC1B-76BF-6FC4-FAE64EAA794F}"/>
              </a:ext>
            </a:extLst>
          </p:cNvPr>
          <p:cNvGrpSpPr/>
          <p:nvPr/>
        </p:nvGrpSpPr>
        <p:grpSpPr>
          <a:xfrm>
            <a:off x="9948631" y="3953812"/>
            <a:ext cx="569896" cy="62664"/>
            <a:chOff x="9995836" y="2165585"/>
            <a:chExt cx="569896" cy="62664"/>
          </a:xfrm>
        </p:grpSpPr>
        <p:grpSp>
          <p:nvGrpSpPr>
            <p:cNvPr id="9326" name="Group 9325">
              <a:extLst>
                <a:ext uri="{FF2B5EF4-FFF2-40B4-BE49-F238E27FC236}">
                  <a16:creationId xmlns:a16="http://schemas.microsoft.com/office/drawing/2014/main" id="{07995266-B11F-1AD6-CD14-6C5598536DF4}"/>
                </a:ext>
              </a:extLst>
            </p:cNvPr>
            <p:cNvGrpSpPr/>
            <p:nvPr/>
          </p:nvGrpSpPr>
          <p:grpSpPr>
            <a:xfrm>
              <a:off x="9995836" y="2165685"/>
              <a:ext cx="569896" cy="62564"/>
              <a:chOff x="9995836" y="2165684"/>
              <a:chExt cx="569896" cy="62564"/>
            </a:xfrm>
          </p:grpSpPr>
          <p:cxnSp>
            <p:nvCxnSpPr>
              <p:cNvPr id="9328" name="Straight Connector 9327">
                <a:extLst>
                  <a:ext uri="{FF2B5EF4-FFF2-40B4-BE49-F238E27FC236}">
                    <a16:creationId xmlns:a16="http://schemas.microsoft.com/office/drawing/2014/main" id="{2EB053F1-B726-D3A3-A6B0-C99A71512CA4}"/>
                  </a:ext>
                </a:extLst>
              </p:cNvPr>
              <p:cNvCxnSpPr>
                <a:cxnSpLocks/>
              </p:cNvCxnSpPr>
              <p:nvPr/>
            </p:nvCxnSpPr>
            <p:spPr bwMode="auto">
              <a:xfrm>
                <a:off x="9997440" y="2194561"/>
                <a:ext cx="567456" cy="0"/>
              </a:xfrm>
              <a:prstGeom prst="line">
                <a:avLst/>
              </a:prstGeom>
              <a:noFill/>
              <a:ln w="19050" cap="flat" cmpd="sng" algn="ctr">
                <a:solidFill>
                  <a:schemeClr val="accent1"/>
                </a:solidFill>
                <a:prstDash val="solid"/>
                <a:round/>
                <a:headEnd type="none" w="med" len="med"/>
                <a:tailEnd type="none" w="med" len="med"/>
              </a:ln>
              <a:effectLst/>
            </p:spPr>
          </p:cxnSp>
          <p:cxnSp>
            <p:nvCxnSpPr>
              <p:cNvPr id="9329" name="Straight Connector 9328">
                <a:extLst>
                  <a:ext uri="{FF2B5EF4-FFF2-40B4-BE49-F238E27FC236}">
                    <a16:creationId xmlns:a16="http://schemas.microsoft.com/office/drawing/2014/main" id="{0A01D947-CFC5-9470-77CB-5277B0B68280}"/>
                  </a:ext>
                </a:extLst>
              </p:cNvPr>
              <p:cNvCxnSpPr>
                <a:cxnSpLocks/>
              </p:cNvCxnSpPr>
              <p:nvPr/>
            </p:nvCxnSpPr>
            <p:spPr bwMode="auto">
              <a:xfrm>
                <a:off x="9995836" y="2165684"/>
                <a:ext cx="0" cy="62564"/>
              </a:xfrm>
              <a:prstGeom prst="line">
                <a:avLst/>
              </a:prstGeom>
              <a:noFill/>
              <a:ln w="19050" cap="flat" cmpd="sng" algn="ctr">
                <a:solidFill>
                  <a:schemeClr val="accent1"/>
                </a:solidFill>
                <a:prstDash val="solid"/>
                <a:round/>
                <a:headEnd type="none" w="med" len="med"/>
                <a:tailEnd type="none" w="med" len="med"/>
              </a:ln>
              <a:effectLst/>
            </p:spPr>
          </p:cxnSp>
          <p:cxnSp>
            <p:nvCxnSpPr>
              <p:cNvPr id="9330" name="Straight Connector 9329">
                <a:extLst>
                  <a:ext uri="{FF2B5EF4-FFF2-40B4-BE49-F238E27FC236}">
                    <a16:creationId xmlns:a16="http://schemas.microsoft.com/office/drawing/2014/main" id="{94B00CC0-AE28-A278-30C0-7E6732A1090F}"/>
                  </a:ext>
                </a:extLst>
              </p:cNvPr>
              <p:cNvCxnSpPr>
                <a:cxnSpLocks/>
              </p:cNvCxnSpPr>
              <p:nvPr/>
            </p:nvCxnSpPr>
            <p:spPr bwMode="auto">
              <a:xfrm>
                <a:off x="10565732" y="2165684"/>
                <a:ext cx="0" cy="62564"/>
              </a:xfrm>
              <a:prstGeom prst="line">
                <a:avLst/>
              </a:prstGeom>
              <a:noFill/>
              <a:ln w="19050" cap="flat" cmpd="sng" algn="ctr">
                <a:solidFill>
                  <a:schemeClr val="accent1"/>
                </a:solidFill>
                <a:prstDash val="solid"/>
                <a:round/>
                <a:headEnd type="none" w="med" len="med"/>
                <a:tailEnd type="none" w="med" len="med"/>
              </a:ln>
              <a:effectLst/>
            </p:spPr>
          </p:cxnSp>
        </p:grpSp>
        <p:sp>
          <p:nvSpPr>
            <p:cNvPr id="9327" name="Oval 9326">
              <a:extLst>
                <a:ext uri="{FF2B5EF4-FFF2-40B4-BE49-F238E27FC236}">
                  <a16:creationId xmlns:a16="http://schemas.microsoft.com/office/drawing/2014/main" id="{490F4053-411D-C569-DAC2-D806D1B7CA5A}"/>
                </a:ext>
              </a:extLst>
            </p:cNvPr>
            <p:cNvSpPr/>
            <p:nvPr/>
          </p:nvSpPr>
          <p:spPr bwMode="auto">
            <a:xfrm>
              <a:off x="10235865" y="2165585"/>
              <a:ext cx="62563" cy="62563"/>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332" name="Group 9331">
            <a:extLst>
              <a:ext uri="{FF2B5EF4-FFF2-40B4-BE49-F238E27FC236}">
                <a16:creationId xmlns:a16="http://schemas.microsoft.com/office/drawing/2014/main" id="{6774C9C0-214E-F261-D890-992D45271AB2}"/>
              </a:ext>
            </a:extLst>
          </p:cNvPr>
          <p:cNvGrpSpPr/>
          <p:nvPr/>
        </p:nvGrpSpPr>
        <p:grpSpPr>
          <a:xfrm>
            <a:off x="10155006" y="4176062"/>
            <a:ext cx="819885" cy="62664"/>
            <a:chOff x="9995836" y="2165585"/>
            <a:chExt cx="819885" cy="62664"/>
          </a:xfrm>
        </p:grpSpPr>
        <p:grpSp>
          <p:nvGrpSpPr>
            <p:cNvPr id="9333" name="Group 9332">
              <a:extLst>
                <a:ext uri="{FF2B5EF4-FFF2-40B4-BE49-F238E27FC236}">
                  <a16:creationId xmlns:a16="http://schemas.microsoft.com/office/drawing/2014/main" id="{5351F382-0922-81F4-7E8E-65585FA6C1A4}"/>
                </a:ext>
              </a:extLst>
            </p:cNvPr>
            <p:cNvGrpSpPr/>
            <p:nvPr/>
          </p:nvGrpSpPr>
          <p:grpSpPr>
            <a:xfrm>
              <a:off x="9995836" y="2165685"/>
              <a:ext cx="819885" cy="62564"/>
              <a:chOff x="9995836" y="2165684"/>
              <a:chExt cx="819885" cy="62564"/>
            </a:xfrm>
          </p:grpSpPr>
          <p:cxnSp>
            <p:nvCxnSpPr>
              <p:cNvPr id="9335" name="Straight Connector 9334">
                <a:extLst>
                  <a:ext uri="{FF2B5EF4-FFF2-40B4-BE49-F238E27FC236}">
                    <a16:creationId xmlns:a16="http://schemas.microsoft.com/office/drawing/2014/main" id="{6B232691-FEC2-D8B9-BDC7-9309E5E5C4E7}"/>
                  </a:ext>
                </a:extLst>
              </p:cNvPr>
              <p:cNvCxnSpPr>
                <a:cxnSpLocks/>
              </p:cNvCxnSpPr>
              <p:nvPr/>
            </p:nvCxnSpPr>
            <p:spPr bwMode="auto">
              <a:xfrm>
                <a:off x="9997440" y="2194561"/>
                <a:ext cx="818281" cy="0"/>
              </a:xfrm>
              <a:prstGeom prst="line">
                <a:avLst/>
              </a:prstGeom>
              <a:noFill/>
              <a:ln w="19050" cap="flat" cmpd="sng" algn="ctr">
                <a:solidFill>
                  <a:schemeClr val="accent1"/>
                </a:solidFill>
                <a:prstDash val="solid"/>
                <a:round/>
                <a:headEnd type="none" w="med" len="med"/>
                <a:tailEnd type="none" w="med" len="med"/>
              </a:ln>
              <a:effectLst/>
            </p:spPr>
          </p:cxnSp>
          <p:cxnSp>
            <p:nvCxnSpPr>
              <p:cNvPr id="9336" name="Straight Connector 9335">
                <a:extLst>
                  <a:ext uri="{FF2B5EF4-FFF2-40B4-BE49-F238E27FC236}">
                    <a16:creationId xmlns:a16="http://schemas.microsoft.com/office/drawing/2014/main" id="{6668048B-E0E3-B1B6-1690-AF6FD01CDF63}"/>
                  </a:ext>
                </a:extLst>
              </p:cNvPr>
              <p:cNvCxnSpPr>
                <a:cxnSpLocks/>
              </p:cNvCxnSpPr>
              <p:nvPr/>
            </p:nvCxnSpPr>
            <p:spPr bwMode="auto">
              <a:xfrm>
                <a:off x="9995836" y="2165684"/>
                <a:ext cx="0" cy="62564"/>
              </a:xfrm>
              <a:prstGeom prst="line">
                <a:avLst/>
              </a:prstGeom>
              <a:noFill/>
              <a:ln w="19050" cap="flat" cmpd="sng" algn="ctr">
                <a:solidFill>
                  <a:schemeClr val="accent1"/>
                </a:solidFill>
                <a:prstDash val="solid"/>
                <a:round/>
                <a:headEnd type="none" w="med" len="med"/>
                <a:tailEnd type="none" w="med" len="med"/>
              </a:ln>
              <a:effectLst/>
            </p:spPr>
          </p:cxnSp>
          <p:cxnSp>
            <p:nvCxnSpPr>
              <p:cNvPr id="9337" name="Straight Connector 9336">
                <a:extLst>
                  <a:ext uri="{FF2B5EF4-FFF2-40B4-BE49-F238E27FC236}">
                    <a16:creationId xmlns:a16="http://schemas.microsoft.com/office/drawing/2014/main" id="{7F65D379-7914-4885-CCBD-92CAAA62CB8E}"/>
                  </a:ext>
                </a:extLst>
              </p:cNvPr>
              <p:cNvCxnSpPr>
                <a:cxnSpLocks/>
              </p:cNvCxnSpPr>
              <p:nvPr/>
            </p:nvCxnSpPr>
            <p:spPr bwMode="auto">
              <a:xfrm>
                <a:off x="10810207" y="2165684"/>
                <a:ext cx="0" cy="62564"/>
              </a:xfrm>
              <a:prstGeom prst="line">
                <a:avLst/>
              </a:prstGeom>
              <a:noFill/>
              <a:ln w="19050" cap="flat" cmpd="sng" algn="ctr">
                <a:solidFill>
                  <a:schemeClr val="accent1"/>
                </a:solidFill>
                <a:prstDash val="solid"/>
                <a:round/>
                <a:headEnd type="none" w="med" len="med"/>
                <a:tailEnd type="none" w="med" len="med"/>
              </a:ln>
              <a:effectLst/>
            </p:spPr>
          </p:cxnSp>
        </p:grpSp>
        <p:sp>
          <p:nvSpPr>
            <p:cNvPr id="9334" name="Oval 9333">
              <a:extLst>
                <a:ext uri="{FF2B5EF4-FFF2-40B4-BE49-F238E27FC236}">
                  <a16:creationId xmlns:a16="http://schemas.microsoft.com/office/drawing/2014/main" id="{48B8B487-83F4-8A6A-AAAD-45EAADBB2907}"/>
                </a:ext>
              </a:extLst>
            </p:cNvPr>
            <p:cNvSpPr/>
            <p:nvPr/>
          </p:nvSpPr>
          <p:spPr bwMode="auto">
            <a:xfrm>
              <a:off x="10353340" y="2165585"/>
              <a:ext cx="62563" cy="62563"/>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339" name="Group 9338">
            <a:extLst>
              <a:ext uri="{FF2B5EF4-FFF2-40B4-BE49-F238E27FC236}">
                <a16:creationId xmlns:a16="http://schemas.microsoft.com/office/drawing/2014/main" id="{1B8367C2-7C32-00D4-92EC-242596252446}"/>
              </a:ext>
            </a:extLst>
          </p:cNvPr>
          <p:cNvGrpSpPr/>
          <p:nvPr/>
        </p:nvGrpSpPr>
        <p:grpSpPr>
          <a:xfrm>
            <a:off x="9989906" y="4401487"/>
            <a:ext cx="642921" cy="62664"/>
            <a:chOff x="9995836" y="2165585"/>
            <a:chExt cx="642921" cy="62664"/>
          </a:xfrm>
        </p:grpSpPr>
        <p:grpSp>
          <p:nvGrpSpPr>
            <p:cNvPr id="9340" name="Group 9339">
              <a:extLst>
                <a:ext uri="{FF2B5EF4-FFF2-40B4-BE49-F238E27FC236}">
                  <a16:creationId xmlns:a16="http://schemas.microsoft.com/office/drawing/2014/main" id="{C1316046-BE05-36C1-B3FC-7808D9210BA6}"/>
                </a:ext>
              </a:extLst>
            </p:cNvPr>
            <p:cNvGrpSpPr/>
            <p:nvPr/>
          </p:nvGrpSpPr>
          <p:grpSpPr>
            <a:xfrm>
              <a:off x="9995836" y="2165685"/>
              <a:ext cx="642921" cy="62564"/>
              <a:chOff x="9995836" y="2165684"/>
              <a:chExt cx="642921" cy="62564"/>
            </a:xfrm>
          </p:grpSpPr>
          <p:cxnSp>
            <p:nvCxnSpPr>
              <p:cNvPr id="9342" name="Straight Connector 9341">
                <a:extLst>
                  <a:ext uri="{FF2B5EF4-FFF2-40B4-BE49-F238E27FC236}">
                    <a16:creationId xmlns:a16="http://schemas.microsoft.com/office/drawing/2014/main" id="{8EBD8AEA-30A0-25B0-28FC-2F4DD11F97DB}"/>
                  </a:ext>
                </a:extLst>
              </p:cNvPr>
              <p:cNvCxnSpPr>
                <a:cxnSpLocks/>
              </p:cNvCxnSpPr>
              <p:nvPr/>
            </p:nvCxnSpPr>
            <p:spPr bwMode="auto">
              <a:xfrm>
                <a:off x="9997440" y="2194561"/>
                <a:ext cx="637306" cy="0"/>
              </a:xfrm>
              <a:prstGeom prst="line">
                <a:avLst/>
              </a:prstGeom>
              <a:noFill/>
              <a:ln w="19050" cap="flat" cmpd="sng" algn="ctr">
                <a:solidFill>
                  <a:schemeClr val="accent1"/>
                </a:solidFill>
                <a:prstDash val="solid"/>
                <a:round/>
                <a:headEnd type="none" w="med" len="med"/>
                <a:tailEnd type="none" w="med" len="med"/>
              </a:ln>
              <a:effectLst/>
            </p:spPr>
          </p:cxnSp>
          <p:cxnSp>
            <p:nvCxnSpPr>
              <p:cNvPr id="9343" name="Straight Connector 9342">
                <a:extLst>
                  <a:ext uri="{FF2B5EF4-FFF2-40B4-BE49-F238E27FC236}">
                    <a16:creationId xmlns:a16="http://schemas.microsoft.com/office/drawing/2014/main" id="{C2E9C129-1C02-B6FD-E562-E40F93738375}"/>
                  </a:ext>
                </a:extLst>
              </p:cNvPr>
              <p:cNvCxnSpPr>
                <a:cxnSpLocks/>
              </p:cNvCxnSpPr>
              <p:nvPr/>
            </p:nvCxnSpPr>
            <p:spPr bwMode="auto">
              <a:xfrm>
                <a:off x="9995836" y="2165684"/>
                <a:ext cx="0" cy="62564"/>
              </a:xfrm>
              <a:prstGeom prst="line">
                <a:avLst/>
              </a:prstGeom>
              <a:noFill/>
              <a:ln w="19050" cap="flat" cmpd="sng" algn="ctr">
                <a:solidFill>
                  <a:schemeClr val="accent1"/>
                </a:solidFill>
                <a:prstDash val="solid"/>
                <a:round/>
                <a:headEnd type="none" w="med" len="med"/>
                <a:tailEnd type="none" w="med" len="med"/>
              </a:ln>
              <a:effectLst/>
            </p:spPr>
          </p:cxnSp>
          <p:cxnSp>
            <p:nvCxnSpPr>
              <p:cNvPr id="9344" name="Straight Connector 9343">
                <a:extLst>
                  <a:ext uri="{FF2B5EF4-FFF2-40B4-BE49-F238E27FC236}">
                    <a16:creationId xmlns:a16="http://schemas.microsoft.com/office/drawing/2014/main" id="{F14C61C0-DCF0-8C88-C8CF-52269FBC22A9}"/>
                  </a:ext>
                </a:extLst>
              </p:cNvPr>
              <p:cNvCxnSpPr>
                <a:cxnSpLocks/>
              </p:cNvCxnSpPr>
              <p:nvPr/>
            </p:nvCxnSpPr>
            <p:spPr bwMode="auto">
              <a:xfrm>
                <a:off x="10638757" y="2165684"/>
                <a:ext cx="0" cy="62564"/>
              </a:xfrm>
              <a:prstGeom prst="line">
                <a:avLst/>
              </a:prstGeom>
              <a:noFill/>
              <a:ln w="19050" cap="flat" cmpd="sng" algn="ctr">
                <a:solidFill>
                  <a:schemeClr val="accent1"/>
                </a:solidFill>
                <a:prstDash val="solid"/>
                <a:round/>
                <a:headEnd type="none" w="med" len="med"/>
                <a:tailEnd type="none" w="med" len="med"/>
              </a:ln>
              <a:effectLst/>
            </p:spPr>
          </p:cxnSp>
        </p:grpSp>
        <p:sp>
          <p:nvSpPr>
            <p:cNvPr id="9341" name="Oval 9340">
              <a:extLst>
                <a:ext uri="{FF2B5EF4-FFF2-40B4-BE49-F238E27FC236}">
                  <a16:creationId xmlns:a16="http://schemas.microsoft.com/office/drawing/2014/main" id="{DF24F395-E98F-5CA8-77CC-AA4448D91DCD}"/>
                </a:ext>
              </a:extLst>
            </p:cNvPr>
            <p:cNvSpPr/>
            <p:nvPr/>
          </p:nvSpPr>
          <p:spPr bwMode="auto">
            <a:xfrm>
              <a:off x="10264440" y="2165585"/>
              <a:ext cx="62563" cy="62563"/>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346" name="Group 9345">
            <a:extLst>
              <a:ext uri="{FF2B5EF4-FFF2-40B4-BE49-F238E27FC236}">
                <a16:creationId xmlns:a16="http://schemas.microsoft.com/office/drawing/2014/main" id="{AAF2553B-E8A2-0081-BE4D-D1F08C3B37B6}"/>
              </a:ext>
            </a:extLst>
          </p:cNvPr>
          <p:cNvGrpSpPr/>
          <p:nvPr/>
        </p:nvGrpSpPr>
        <p:grpSpPr>
          <a:xfrm>
            <a:off x="10056581" y="4623737"/>
            <a:ext cx="671496" cy="62664"/>
            <a:chOff x="9995836" y="2165585"/>
            <a:chExt cx="671496" cy="62664"/>
          </a:xfrm>
        </p:grpSpPr>
        <p:grpSp>
          <p:nvGrpSpPr>
            <p:cNvPr id="9347" name="Group 9346">
              <a:extLst>
                <a:ext uri="{FF2B5EF4-FFF2-40B4-BE49-F238E27FC236}">
                  <a16:creationId xmlns:a16="http://schemas.microsoft.com/office/drawing/2014/main" id="{CA4A4749-F5DB-0A1E-5A3C-3CC625134761}"/>
                </a:ext>
              </a:extLst>
            </p:cNvPr>
            <p:cNvGrpSpPr/>
            <p:nvPr/>
          </p:nvGrpSpPr>
          <p:grpSpPr>
            <a:xfrm>
              <a:off x="9995836" y="2165685"/>
              <a:ext cx="671496" cy="62564"/>
              <a:chOff x="9995836" y="2165684"/>
              <a:chExt cx="671496" cy="62564"/>
            </a:xfrm>
          </p:grpSpPr>
          <p:cxnSp>
            <p:nvCxnSpPr>
              <p:cNvPr id="9349" name="Straight Connector 9348">
                <a:extLst>
                  <a:ext uri="{FF2B5EF4-FFF2-40B4-BE49-F238E27FC236}">
                    <a16:creationId xmlns:a16="http://schemas.microsoft.com/office/drawing/2014/main" id="{ED5A35AD-DA79-13B5-5E32-CF2F586A450D}"/>
                  </a:ext>
                </a:extLst>
              </p:cNvPr>
              <p:cNvCxnSpPr>
                <a:cxnSpLocks/>
              </p:cNvCxnSpPr>
              <p:nvPr/>
            </p:nvCxnSpPr>
            <p:spPr bwMode="auto">
              <a:xfrm>
                <a:off x="9997440" y="2194561"/>
                <a:ext cx="665881" cy="0"/>
              </a:xfrm>
              <a:prstGeom prst="line">
                <a:avLst/>
              </a:prstGeom>
              <a:noFill/>
              <a:ln w="19050" cap="flat" cmpd="sng" algn="ctr">
                <a:solidFill>
                  <a:schemeClr val="accent1"/>
                </a:solidFill>
                <a:prstDash val="solid"/>
                <a:round/>
                <a:headEnd type="none" w="med" len="med"/>
                <a:tailEnd type="none" w="med" len="med"/>
              </a:ln>
              <a:effectLst/>
            </p:spPr>
          </p:cxnSp>
          <p:cxnSp>
            <p:nvCxnSpPr>
              <p:cNvPr id="9350" name="Straight Connector 9349">
                <a:extLst>
                  <a:ext uri="{FF2B5EF4-FFF2-40B4-BE49-F238E27FC236}">
                    <a16:creationId xmlns:a16="http://schemas.microsoft.com/office/drawing/2014/main" id="{6F4A16F2-BA04-7B89-1FC5-047655E3E465}"/>
                  </a:ext>
                </a:extLst>
              </p:cNvPr>
              <p:cNvCxnSpPr>
                <a:cxnSpLocks/>
              </p:cNvCxnSpPr>
              <p:nvPr/>
            </p:nvCxnSpPr>
            <p:spPr bwMode="auto">
              <a:xfrm>
                <a:off x="9995836" y="2165684"/>
                <a:ext cx="0" cy="62564"/>
              </a:xfrm>
              <a:prstGeom prst="line">
                <a:avLst/>
              </a:prstGeom>
              <a:noFill/>
              <a:ln w="19050" cap="flat" cmpd="sng" algn="ctr">
                <a:solidFill>
                  <a:schemeClr val="accent1"/>
                </a:solidFill>
                <a:prstDash val="solid"/>
                <a:round/>
                <a:headEnd type="none" w="med" len="med"/>
                <a:tailEnd type="none" w="med" len="med"/>
              </a:ln>
              <a:effectLst/>
            </p:spPr>
          </p:cxnSp>
          <p:cxnSp>
            <p:nvCxnSpPr>
              <p:cNvPr id="9351" name="Straight Connector 9350">
                <a:extLst>
                  <a:ext uri="{FF2B5EF4-FFF2-40B4-BE49-F238E27FC236}">
                    <a16:creationId xmlns:a16="http://schemas.microsoft.com/office/drawing/2014/main" id="{B5550D27-6C35-FF4E-ABEA-E939FA3437F9}"/>
                  </a:ext>
                </a:extLst>
              </p:cNvPr>
              <p:cNvCxnSpPr>
                <a:cxnSpLocks/>
              </p:cNvCxnSpPr>
              <p:nvPr/>
            </p:nvCxnSpPr>
            <p:spPr bwMode="auto">
              <a:xfrm>
                <a:off x="10667332" y="2165684"/>
                <a:ext cx="0" cy="62564"/>
              </a:xfrm>
              <a:prstGeom prst="line">
                <a:avLst/>
              </a:prstGeom>
              <a:noFill/>
              <a:ln w="19050" cap="flat" cmpd="sng" algn="ctr">
                <a:solidFill>
                  <a:schemeClr val="accent1"/>
                </a:solidFill>
                <a:prstDash val="solid"/>
                <a:round/>
                <a:headEnd type="none" w="med" len="med"/>
                <a:tailEnd type="none" w="med" len="med"/>
              </a:ln>
              <a:effectLst/>
            </p:spPr>
          </p:cxnSp>
        </p:grpSp>
        <p:sp>
          <p:nvSpPr>
            <p:cNvPr id="9348" name="Oval 9347">
              <a:extLst>
                <a:ext uri="{FF2B5EF4-FFF2-40B4-BE49-F238E27FC236}">
                  <a16:creationId xmlns:a16="http://schemas.microsoft.com/office/drawing/2014/main" id="{04487463-EED5-930B-6167-828AED7681BC}"/>
                </a:ext>
              </a:extLst>
            </p:cNvPr>
            <p:cNvSpPr/>
            <p:nvPr/>
          </p:nvSpPr>
          <p:spPr bwMode="auto">
            <a:xfrm>
              <a:off x="10286665" y="2165585"/>
              <a:ext cx="62563" cy="62563"/>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353" name="Group 9352">
            <a:extLst>
              <a:ext uri="{FF2B5EF4-FFF2-40B4-BE49-F238E27FC236}">
                <a16:creationId xmlns:a16="http://schemas.microsoft.com/office/drawing/2014/main" id="{4E05C003-9C03-BFCC-0A50-C398A6ADB192}"/>
              </a:ext>
            </a:extLst>
          </p:cNvPr>
          <p:cNvGrpSpPr/>
          <p:nvPr/>
        </p:nvGrpSpPr>
        <p:grpSpPr>
          <a:xfrm>
            <a:off x="10104206" y="4849162"/>
            <a:ext cx="763571" cy="62664"/>
            <a:chOff x="9995836" y="2165585"/>
            <a:chExt cx="763571" cy="62664"/>
          </a:xfrm>
        </p:grpSpPr>
        <p:grpSp>
          <p:nvGrpSpPr>
            <p:cNvPr id="9354" name="Group 9353">
              <a:extLst>
                <a:ext uri="{FF2B5EF4-FFF2-40B4-BE49-F238E27FC236}">
                  <a16:creationId xmlns:a16="http://schemas.microsoft.com/office/drawing/2014/main" id="{CC75D9C2-E019-23DC-4D7F-622A396A6A94}"/>
                </a:ext>
              </a:extLst>
            </p:cNvPr>
            <p:cNvGrpSpPr/>
            <p:nvPr/>
          </p:nvGrpSpPr>
          <p:grpSpPr>
            <a:xfrm>
              <a:off x="9995836" y="2165685"/>
              <a:ext cx="763571" cy="62564"/>
              <a:chOff x="9995836" y="2165684"/>
              <a:chExt cx="763571" cy="62564"/>
            </a:xfrm>
          </p:grpSpPr>
          <p:cxnSp>
            <p:nvCxnSpPr>
              <p:cNvPr id="9356" name="Straight Connector 9355">
                <a:extLst>
                  <a:ext uri="{FF2B5EF4-FFF2-40B4-BE49-F238E27FC236}">
                    <a16:creationId xmlns:a16="http://schemas.microsoft.com/office/drawing/2014/main" id="{F48E70DA-5025-FF69-FA5A-DC47233ED71F}"/>
                  </a:ext>
                </a:extLst>
              </p:cNvPr>
              <p:cNvCxnSpPr>
                <a:cxnSpLocks/>
              </p:cNvCxnSpPr>
              <p:nvPr/>
            </p:nvCxnSpPr>
            <p:spPr bwMode="auto">
              <a:xfrm>
                <a:off x="9997440" y="2194561"/>
                <a:ext cx="761131" cy="0"/>
              </a:xfrm>
              <a:prstGeom prst="line">
                <a:avLst/>
              </a:prstGeom>
              <a:noFill/>
              <a:ln w="19050" cap="flat" cmpd="sng" algn="ctr">
                <a:solidFill>
                  <a:schemeClr val="accent1"/>
                </a:solidFill>
                <a:prstDash val="solid"/>
                <a:round/>
                <a:headEnd type="none" w="med" len="med"/>
                <a:tailEnd type="none" w="med" len="med"/>
              </a:ln>
              <a:effectLst/>
            </p:spPr>
          </p:cxnSp>
          <p:cxnSp>
            <p:nvCxnSpPr>
              <p:cNvPr id="9357" name="Straight Connector 9356">
                <a:extLst>
                  <a:ext uri="{FF2B5EF4-FFF2-40B4-BE49-F238E27FC236}">
                    <a16:creationId xmlns:a16="http://schemas.microsoft.com/office/drawing/2014/main" id="{FD8D3248-EF19-07C4-37C7-65EAF68728AB}"/>
                  </a:ext>
                </a:extLst>
              </p:cNvPr>
              <p:cNvCxnSpPr>
                <a:cxnSpLocks/>
              </p:cNvCxnSpPr>
              <p:nvPr/>
            </p:nvCxnSpPr>
            <p:spPr bwMode="auto">
              <a:xfrm>
                <a:off x="9995836" y="2165684"/>
                <a:ext cx="0" cy="62564"/>
              </a:xfrm>
              <a:prstGeom prst="line">
                <a:avLst/>
              </a:prstGeom>
              <a:noFill/>
              <a:ln w="19050" cap="flat" cmpd="sng" algn="ctr">
                <a:solidFill>
                  <a:schemeClr val="accent1"/>
                </a:solidFill>
                <a:prstDash val="solid"/>
                <a:round/>
                <a:headEnd type="none" w="med" len="med"/>
                <a:tailEnd type="none" w="med" len="med"/>
              </a:ln>
              <a:effectLst/>
            </p:spPr>
          </p:cxnSp>
          <p:cxnSp>
            <p:nvCxnSpPr>
              <p:cNvPr id="9358" name="Straight Connector 9357">
                <a:extLst>
                  <a:ext uri="{FF2B5EF4-FFF2-40B4-BE49-F238E27FC236}">
                    <a16:creationId xmlns:a16="http://schemas.microsoft.com/office/drawing/2014/main" id="{CAA53AAC-4F46-B4B9-2014-D3D7A84DCC44}"/>
                  </a:ext>
                </a:extLst>
              </p:cNvPr>
              <p:cNvCxnSpPr>
                <a:cxnSpLocks/>
              </p:cNvCxnSpPr>
              <p:nvPr/>
            </p:nvCxnSpPr>
            <p:spPr bwMode="auto">
              <a:xfrm>
                <a:off x="10759407" y="2165684"/>
                <a:ext cx="0" cy="62564"/>
              </a:xfrm>
              <a:prstGeom prst="line">
                <a:avLst/>
              </a:prstGeom>
              <a:noFill/>
              <a:ln w="19050" cap="flat" cmpd="sng" algn="ctr">
                <a:solidFill>
                  <a:schemeClr val="accent1"/>
                </a:solidFill>
                <a:prstDash val="solid"/>
                <a:round/>
                <a:headEnd type="none" w="med" len="med"/>
                <a:tailEnd type="none" w="med" len="med"/>
              </a:ln>
              <a:effectLst/>
            </p:spPr>
          </p:cxnSp>
        </p:grpSp>
        <p:sp>
          <p:nvSpPr>
            <p:cNvPr id="9355" name="Oval 9354">
              <a:extLst>
                <a:ext uri="{FF2B5EF4-FFF2-40B4-BE49-F238E27FC236}">
                  <a16:creationId xmlns:a16="http://schemas.microsoft.com/office/drawing/2014/main" id="{C820090D-6525-12D1-96A6-CD275EF9763E}"/>
                </a:ext>
              </a:extLst>
            </p:cNvPr>
            <p:cNvSpPr/>
            <p:nvPr/>
          </p:nvSpPr>
          <p:spPr bwMode="auto">
            <a:xfrm>
              <a:off x="10324765" y="2165585"/>
              <a:ext cx="62563" cy="62563"/>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360" name="Group 9359">
            <a:extLst>
              <a:ext uri="{FF2B5EF4-FFF2-40B4-BE49-F238E27FC236}">
                <a16:creationId xmlns:a16="http://schemas.microsoft.com/office/drawing/2014/main" id="{07236F20-8043-D7D7-46C6-50F3BF3D7F5C}"/>
              </a:ext>
            </a:extLst>
          </p:cNvPr>
          <p:cNvGrpSpPr/>
          <p:nvPr/>
        </p:nvGrpSpPr>
        <p:grpSpPr>
          <a:xfrm>
            <a:off x="9961331" y="5071412"/>
            <a:ext cx="600810" cy="62664"/>
            <a:chOff x="9995836" y="2165585"/>
            <a:chExt cx="600810" cy="62664"/>
          </a:xfrm>
        </p:grpSpPr>
        <p:grpSp>
          <p:nvGrpSpPr>
            <p:cNvPr id="9361" name="Group 9360">
              <a:extLst>
                <a:ext uri="{FF2B5EF4-FFF2-40B4-BE49-F238E27FC236}">
                  <a16:creationId xmlns:a16="http://schemas.microsoft.com/office/drawing/2014/main" id="{C2605D2D-FE1C-974D-75A4-5404FBA8FAB2}"/>
                </a:ext>
              </a:extLst>
            </p:cNvPr>
            <p:cNvGrpSpPr/>
            <p:nvPr/>
          </p:nvGrpSpPr>
          <p:grpSpPr>
            <a:xfrm>
              <a:off x="9995836" y="2165685"/>
              <a:ext cx="600810" cy="62564"/>
              <a:chOff x="9995836" y="2165684"/>
              <a:chExt cx="600810" cy="62564"/>
            </a:xfrm>
          </p:grpSpPr>
          <p:cxnSp>
            <p:nvCxnSpPr>
              <p:cNvPr id="9363" name="Straight Connector 9362">
                <a:extLst>
                  <a:ext uri="{FF2B5EF4-FFF2-40B4-BE49-F238E27FC236}">
                    <a16:creationId xmlns:a16="http://schemas.microsoft.com/office/drawing/2014/main" id="{9AFB3825-93B2-3FD5-CF86-77039CF78D5C}"/>
                  </a:ext>
                </a:extLst>
              </p:cNvPr>
              <p:cNvCxnSpPr>
                <a:cxnSpLocks/>
              </p:cNvCxnSpPr>
              <p:nvPr/>
            </p:nvCxnSpPr>
            <p:spPr bwMode="auto">
              <a:xfrm>
                <a:off x="9997440" y="2194561"/>
                <a:ext cx="599206" cy="0"/>
              </a:xfrm>
              <a:prstGeom prst="line">
                <a:avLst/>
              </a:prstGeom>
              <a:noFill/>
              <a:ln w="19050" cap="flat" cmpd="sng" algn="ctr">
                <a:solidFill>
                  <a:schemeClr val="accent1"/>
                </a:solidFill>
                <a:prstDash val="solid"/>
                <a:round/>
                <a:headEnd type="none" w="med" len="med"/>
                <a:tailEnd type="none" w="med" len="med"/>
              </a:ln>
              <a:effectLst/>
            </p:spPr>
          </p:cxnSp>
          <p:cxnSp>
            <p:nvCxnSpPr>
              <p:cNvPr id="9364" name="Straight Connector 9363">
                <a:extLst>
                  <a:ext uri="{FF2B5EF4-FFF2-40B4-BE49-F238E27FC236}">
                    <a16:creationId xmlns:a16="http://schemas.microsoft.com/office/drawing/2014/main" id="{82C76737-9D2F-D64D-677B-9EF31AAE10DF}"/>
                  </a:ext>
                </a:extLst>
              </p:cNvPr>
              <p:cNvCxnSpPr>
                <a:cxnSpLocks/>
              </p:cNvCxnSpPr>
              <p:nvPr/>
            </p:nvCxnSpPr>
            <p:spPr bwMode="auto">
              <a:xfrm>
                <a:off x="9995836" y="2165684"/>
                <a:ext cx="0" cy="62564"/>
              </a:xfrm>
              <a:prstGeom prst="line">
                <a:avLst/>
              </a:prstGeom>
              <a:noFill/>
              <a:ln w="19050" cap="flat" cmpd="sng" algn="ctr">
                <a:solidFill>
                  <a:schemeClr val="accent1"/>
                </a:solidFill>
                <a:prstDash val="solid"/>
                <a:round/>
                <a:headEnd type="none" w="med" len="med"/>
                <a:tailEnd type="none" w="med" len="med"/>
              </a:ln>
              <a:effectLst/>
            </p:spPr>
          </p:cxnSp>
          <p:cxnSp>
            <p:nvCxnSpPr>
              <p:cNvPr id="9365" name="Straight Connector 9364">
                <a:extLst>
                  <a:ext uri="{FF2B5EF4-FFF2-40B4-BE49-F238E27FC236}">
                    <a16:creationId xmlns:a16="http://schemas.microsoft.com/office/drawing/2014/main" id="{57A3AD94-0CF7-EA88-EB3C-D19A9812E231}"/>
                  </a:ext>
                </a:extLst>
              </p:cNvPr>
              <p:cNvCxnSpPr>
                <a:cxnSpLocks/>
              </p:cNvCxnSpPr>
              <p:nvPr/>
            </p:nvCxnSpPr>
            <p:spPr bwMode="auto">
              <a:xfrm>
                <a:off x="10594307" y="2165684"/>
                <a:ext cx="0" cy="62564"/>
              </a:xfrm>
              <a:prstGeom prst="line">
                <a:avLst/>
              </a:prstGeom>
              <a:noFill/>
              <a:ln w="19050" cap="flat" cmpd="sng" algn="ctr">
                <a:solidFill>
                  <a:schemeClr val="accent1"/>
                </a:solidFill>
                <a:prstDash val="solid"/>
                <a:round/>
                <a:headEnd type="none" w="med" len="med"/>
                <a:tailEnd type="none" w="med" len="med"/>
              </a:ln>
              <a:effectLst/>
            </p:spPr>
          </p:cxnSp>
        </p:grpSp>
        <p:sp>
          <p:nvSpPr>
            <p:cNvPr id="9362" name="Oval 9361">
              <a:extLst>
                <a:ext uri="{FF2B5EF4-FFF2-40B4-BE49-F238E27FC236}">
                  <a16:creationId xmlns:a16="http://schemas.microsoft.com/office/drawing/2014/main" id="{7E8DD88C-400F-0BF9-3EA2-77A33E29C01C}"/>
                </a:ext>
              </a:extLst>
            </p:cNvPr>
            <p:cNvSpPr/>
            <p:nvPr/>
          </p:nvSpPr>
          <p:spPr bwMode="auto">
            <a:xfrm>
              <a:off x="10248565" y="2165585"/>
              <a:ext cx="62563" cy="62563"/>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367" name="Group 9366">
            <a:extLst>
              <a:ext uri="{FF2B5EF4-FFF2-40B4-BE49-F238E27FC236}">
                <a16:creationId xmlns:a16="http://schemas.microsoft.com/office/drawing/2014/main" id="{445FA9A6-5371-10EA-0A07-DBDA6E199C93}"/>
              </a:ext>
            </a:extLst>
          </p:cNvPr>
          <p:cNvGrpSpPr/>
          <p:nvPr/>
        </p:nvGrpSpPr>
        <p:grpSpPr>
          <a:xfrm>
            <a:off x="9627956" y="5296837"/>
            <a:ext cx="845285" cy="62664"/>
            <a:chOff x="9995836" y="2165585"/>
            <a:chExt cx="845285" cy="62664"/>
          </a:xfrm>
        </p:grpSpPr>
        <p:grpSp>
          <p:nvGrpSpPr>
            <p:cNvPr id="9368" name="Group 9367">
              <a:extLst>
                <a:ext uri="{FF2B5EF4-FFF2-40B4-BE49-F238E27FC236}">
                  <a16:creationId xmlns:a16="http://schemas.microsoft.com/office/drawing/2014/main" id="{C7762286-E504-2A16-F251-5A8B813914D3}"/>
                </a:ext>
              </a:extLst>
            </p:cNvPr>
            <p:cNvGrpSpPr/>
            <p:nvPr/>
          </p:nvGrpSpPr>
          <p:grpSpPr>
            <a:xfrm>
              <a:off x="9995836" y="2165685"/>
              <a:ext cx="845285" cy="62564"/>
              <a:chOff x="9995836" y="2165684"/>
              <a:chExt cx="845285" cy="62564"/>
            </a:xfrm>
          </p:grpSpPr>
          <p:cxnSp>
            <p:nvCxnSpPr>
              <p:cNvPr id="9370" name="Straight Connector 9369">
                <a:extLst>
                  <a:ext uri="{FF2B5EF4-FFF2-40B4-BE49-F238E27FC236}">
                    <a16:creationId xmlns:a16="http://schemas.microsoft.com/office/drawing/2014/main" id="{6E607D9B-90EF-AF9F-C5B3-2E4EE0A997EC}"/>
                  </a:ext>
                </a:extLst>
              </p:cNvPr>
              <p:cNvCxnSpPr>
                <a:cxnSpLocks/>
              </p:cNvCxnSpPr>
              <p:nvPr/>
            </p:nvCxnSpPr>
            <p:spPr bwMode="auto">
              <a:xfrm>
                <a:off x="9997440" y="2194561"/>
                <a:ext cx="843681" cy="0"/>
              </a:xfrm>
              <a:prstGeom prst="line">
                <a:avLst/>
              </a:prstGeom>
              <a:noFill/>
              <a:ln w="19050" cap="flat" cmpd="sng" algn="ctr">
                <a:solidFill>
                  <a:schemeClr val="accent1"/>
                </a:solidFill>
                <a:prstDash val="solid"/>
                <a:round/>
                <a:headEnd type="none" w="med" len="med"/>
                <a:tailEnd type="none" w="med" len="med"/>
              </a:ln>
              <a:effectLst/>
            </p:spPr>
          </p:cxnSp>
          <p:cxnSp>
            <p:nvCxnSpPr>
              <p:cNvPr id="9371" name="Straight Connector 9370">
                <a:extLst>
                  <a:ext uri="{FF2B5EF4-FFF2-40B4-BE49-F238E27FC236}">
                    <a16:creationId xmlns:a16="http://schemas.microsoft.com/office/drawing/2014/main" id="{5C2B9841-3D63-728F-D610-9D075FF7A039}"/>
                  </a:ext>
                </a:extLst>
              </p:cNvPr>
              <p:cNvCxnSpPr>
                <a:cxnSpLocks/>
              </p:cNvCxnSpPr>
              <p:nvPr/>
            </p:nvCxnSpPr>
            <p:spPr bwMode="auto">
              <a:xfrm>
                <a:off x="9995836" y="2165684"/>
                <a:ext cx="0" cy="62564"/>
              </a:xfrm>
              <a:prstGeom prst="line">
                <a:avLst/>
              </a:prstGeom>
              <a:noFill/>
              <a:ln w="19050" cap="flat" cmpd="sng" algn="ctr">
                <a:solidFill>
                  <a:schemeClr val="accent1"/>
                </a:solidFill>
                <a:prstDash val="solid"/>
                <a:round/>
                <a:headEnd type="none" w="med" len="med"/>
                <a:tailEnd type="none" w="med" len="med"/>
              </a:ln>
              <a:effectLst/>
            </p:spPr>
          </p:cxnSp>
          <p:cxnSp>
            <p:nvCxnSpPr>
              <p:cNvPr id="9372" name="Straight Connector 9371">
                <a:extLst>
                  <a:ext uri="{FF2B5EF4-FFF2-40B4-BE49-F238E27FC236}">
                    <a16:creationId xmlns:a16="http://schemas.microsoft.com/office/drawing/2014/main" id="{0080700A-0CB6-143D-7FCE-A9FE599ED7C2}"/>
                  </a:ext>
                </a:extLst>
              </p:cNvPr>
              <p:cNvCxnSpPr>
                <a:cxnSpLocks/>
              </p:cNvCxnSpPr>
              <p:nvPr/>
            </p:nvCxnSpPr>
            <p:spPr bwMode="auto">
              <a:xfrm>
                <a:off x="10835607" y="2165684"/>
                <a:ext cx="0" cy="62564"/>
              </a:xfrm>
              <a:prstGeom prst="line">
                <a:avLst/>
              </a:prstGeom>
              <a:noFill/>
              <a:ln w="19050" cap="flat" cmpd="sng" algn="ctr">
                <a:solidFill>
                  <a:schemeClr val="accent1"/>
                </a:solidFill>
                <a:prstDash val="solid"/>
                <a:round/>
                <a:headEnd type="none" w="med" len="med"/>
                <a:tailEnd type="none" w="med" len="med"/>
              </a:ln>
              <a:effectLst/>
            </p:spPr>
          </p:cxnSp>
        </p:grpSp>
        <p:sp>
          <p:nvSpPr>
            <p:cNvPr id="9369" name="Oval 9368">
              <a:extLst>
                <a:ext uri="{FF2B5EF4-FFF2-40B4-BE49-F238E27FC236}">
                  <a16:creationId xmlns:a16="http://schemas.microsoft.com/office/drawing/2014/main" id="{74009534-3185-A07A-ACF2-A532861E6D09}"/>
                </a:ext>
              </a:extLst>
            </p:cNvPr>
            <p:cNvSpPr/>
            <p:nvPr/>
          </p:nvSpPr>
          <p:spPr bwMode="auto">
            <a:xfrm>
              <a:off x="10327940" y="2165585"/>
              <a:ext cx="62563" cy="62563"/>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374" name="Group 9373">
            <a:extLst>
              <a:ext uri="{FF2B5EF4-FFF2-40B4-BE49-F238E27FC236}">
                <a16:creationId xmlns:a16="http://schemas.microsoft.com/office/drawing/2014/main" id="{330C54D3-15BA-0817-1105-42D69603CD5A}"/>
              </a:ext>
            </a:extLst>
          </p:cNvPr>
          <p:cNvGrpSpPr/>
          <p:nvPr/>
        </p:nvGrpSpPr>
        <p:grpSpPr>
          <a:xfrm>
            <a:off x="10171616" y="5522262"/>
            <a:ext cx="561975" cy="62664"/>
            <a:chOff x="10279146" y="2165585"/>
            <a:chExt cx="561975" cy="62664"/>
          </a:xfrm>
        </p:grpSpPr>
        <p:grpSp>
          <p:nvGrpSpPr>
            <p:cNvPr id="9375" name="Group 9374">
              <a:extLst>
                <a:ext uri="{FF2B5EF4-FFF2-40B4-BE49-F238E27FC236}">
                  <a16:creationId xmlns:a16="http://schemas.microsoft.com/office/drawing/2014/main" id="{2DEF54C8-6E3A-960E-77A1-F3C83BC4CBDA}"/>
                </a:ext>
              </a:extLst>
            </p:cNvPr>
            <p:cNvGrpSpPr/>
            <p:nvPr/>
          </p:nvGrpSpPr>
          <p:grpSpPr>
            <a:xfrm>
              <a:off x="10279146" y="2165685"/>
              <a:ext cx="561975" cy="62564"/>
              <a:chOff x="10279146" y="2165684"/>
              <a:chExt cx="561975" cy="62564"/>
            </a:xfrm>
          </p:grpSpPr>
          <p:cxnSp>
            <p:nvCxnSpPr>
              <p:cNvPr id="9377" name="Straight Connector 9376">
                <a:extLst>
                  <a:ext uri="{FF2B5EF4-FFF2-40B4-BE49-F238E27FC236}">
                    <a16:creationId xmlns:a16="http://schemas.microsoft.com/office/drawing/2014/main" id="{55383E92-84C6-1110-6925-F4FB63F7D1DB}"/>
                  </a:ext>
                </a:extLst>
              </p:cNvPr>
              <p:cNvCxnSpPr>
                <a:cxnSpLocks/>
              </p:cNvCxnSpPr>
              <p:nvPr/>
            </p:nvCxnSpPr>
            <p:spPr bwMode="auto">
              <a:xfrm>
                <a:off x="10279146" y="2194561"/>
                <a:ext cx="561975" cy="0"/>
              </a:xfrm>
              <a:prstGeom prst="line">
                <a:avLst/>
              </a:prstGeom>
              <a:noFill/>
              <a:ln w="19050" cap="flat" cmpd="sng" algn="ctr">
                <a:solidFill>
                  <a:schemeClr val="accent1"/>
                </a:solidFill>
                <a:prstDash val="solid"/>
                <a:round/>
                <a:headEnd type="none" w="med" len="med"/>
                <a:tailEnd type="none" w="med" len="med"/>
              </a:ln>
              <a:effectLst/>
            </p:spPr>
          </p:cxnSp>
          <p:cxnSp>
            <p:nvCxnSpPr>
              <p:cNvPr id="9378" name="Straight Connector 9377">
                <a:extLst>
                  <a:ext uri="{FF2B5EF4-FFF2-40B4-BE49-F238E27FC236}">
                    <a16:creationId xmlns:a16="http://schemas.microsoft.com/office/drawing/2014/main" id="{48EAA9A5-6739-A4E9-925E-C8C221A34F61}"/>
                  </a:ext>
                </a:extLst>
              </p:cNvPr>
              <p:cNvCxnSpPr>
                <a:cxnSpLocks/>
              </p:cNvCxnSpPr>
              <p:nvPr/>
            </p:nvCxnSpPr>
            <p:spPr bwMode="auto">
              <a:xfrm>
                <a:off x="10281586" y="2165684"/>
                <a:ext cx="0" cy="62564"/>
              </a:xfrm>
              <a:prstGeom prst="line">
                <a:avLst/>
              </a:prstGeom>
              <a:noFill/>
              <a:ln w="19050" cap="flat" cmpd="sng" algn="ctr">
                <a:solidFill>
                  <a:schemeClr val="accent1"/>
                </a:solidFill>
                <a:prstDash val="solid"/>
                <a:round/>
                <a:headEnd type="none" w="med" len="med"/>
                <a:tailEnd type="none" w="med" len="med"/>
              </a:ln>
              <a:effectLst/>
            </p:spPr>
          </p:cxnSp>
          <p:cxnSp>
            <p:nvCxnSpPr>
              <p:cNvPr id="9379" name="Straight Connector 9378">
                <a:extLst>
                  <a:ext uri="{FF2B5EF4-FFF2-40B4-BE49-F238E27FC236}">
                    <a16:creationId xmlns:a16="http://schemas.microsoft.com/office/drawing/2014/main" id="{0DEEDC7D-A962-0C90-870F-FF7BF3A1EA00}"/>
                  </a:ext>
                </a:extLst>
              </p:cNvPr>
              <p:cNvCxnSpPr>
                <a:cxnSpLocks/>
              </p:cNvCxnSpPr>
              <p:nvPr/>
            </p:nvCxnSpPr>
            <p:spPr bwMode="auto">
              <a:xfrm>
                <a:off x="10835607" y="2165684"/>
                <a:ext cx="0" cy="62564"/>
              </a:xfrm>
              <a:prstGeom prst="line">
                <a:avLst/>
              </a:prstGeom>
              <a:noFill/>
              <a:ln w="19050" cap="flat" cmpd="sng" algn="ctr">
                <a:solidFill>
                  <a:schemeClr val="accent1"/>
                </a:solidFill>
                <a:prstDash val="solid"/>
                <a:round/>
                <a:headEnd type="none" w="med" len="med"/>
                <a:tailEnd type="none" w="med" len="med"/>
              </a:ln>
              <a:effectLst/>
            </p:spPr>
          </p:cxnSp>
        </p:grpSp>
        <p:sp>
          <p:nvSpPr>
            <p:cNvPr id="9376" name="Oval 9375">
              <a:extLst>
                <a:ext uri="{FF2B5EF4-FFF2-40B4-BE49-F238E27FC236}">
                  <a16:creationId xmlns:a16="http://schemas.microsoft.com/office/drawing/2014/main" id="{E9594692-D492-77FE-9052-AB8BD318B5C4}"/>
                </a:ext>
              </a:extLst>
            </p:cNvPr>
            <p:cNvSpPr/>
            <p:nvPr/>
          </p:nvSpPr>
          <p:spPr bwMode="auto">
            <a:xfrm>
              <a:off x="10527965" y="2165585"/>
              <a:ext cx="62563" cy="62563"/>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Tree>
    <p:extLst>
      <p:ext uri="{BB962C8B-B14F-4D97-AF65-F5344CB8AC3E}">
        <p14:creationId xmlns:p14="http://schemas.microsoft.com/office/powerpoint/2010/main" val="10662989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8" name="Straight Connector 27">
            <a:extLst>
              <a:ext uri="{FF2B5EF4-FFF2-40B4-BE49-F238E27FC236}">
                <a16:creationId xmlns:a16="http://schemas.microsoft.com/office/drawing/2014/main" id="{2DAF7FD7-494D-CB89-9DA5-FDFF3CDB8866}"/>
              </a:ext>
            </a:extLst>
          </p:cNvPr>
          <p:cNvCxnSpPr>
            <a:cxnSpLocks/>
          </p:cNvCxnSpPr>
          <p:nvPr/>
        </p:nvCxnSpPr>
        <p:spPr bwMode="auto">
          <a:xfrm>
            <a:off x="3363306" y="3150870"/>
            <a:ext cx="0" cy="18288"/>
          </a:xfrm>
          <a:prstGeom prst="line">
            <a:avLst/>
          </a:prstGeom>
          <a:noFill/>
          <a:ln w="38100" cap="flat" cmpd="sng" algn="ctr">
            <a:solidFill>
              <a:schemeClr val="accent4"/>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0A356524-7B7A-A365-9A5A-A5334E180031}"/>
              </a:ext>
            </a:extLst>
          </p:cNvPr>
          <p:cNvCxnSpPr>
            <a:cxnSpLocks/>
          </p:cNvCxnSpPr>
          <p:nvPr/>
        </p:nvCxnSpPr>
        <p:spPr bwMode="auto">
          <a:xfrm>
            <a:off x="3314181" y="3151534"/>
            <a:ext cx="0" cy="18288"/>
          </a:xfrm>
          <a:prstGeom prst="line">
            <a:avLst/>
          </a:prstGeom>
          <a:noFill/>
          <a:ln w="38100" cap="flat" cmpd="sng" algn="ctr">
            <a:solidFill>
              <a:schemeClr val="accent6"/>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95A2317A-E30B-AAC0-8996-EE25799BB59C}"/>
              </a:ext>
            </a:extLst>
          </p:cNvPr>
          <p:cNvCxnSpPr>
            <a:cxnSpLocks/>
          </p:cNvCxnSpPr>
          <p:nvPr/>
        </p:nvCxnSpPr>
        <p:spPr bwMode="auto">
          <a:xfrm>
            <a:off x="2799426" y="3129857"/>
            <a:ext cx="0" cy="9144"/>
          </a:xfrm>
          <a:prstGeom prst="line">
            <a:avLst/>
          </a:prstGeom>
          <a:noFill/>
          <a:ln w="38100" cap="flat" cmpd="sng" algn="ctr">
            <a:solidFill>
              <a:schemeClr val="accent4"/>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FD6563D7-9578-48C0-0954-94ED4A0E511E}"/>
              </a:ext>
            </a:extLst>
          </p:cNvPr>
          <p:cNvCxnSpPr>
            <a:cxnSpLocks/>
          </p:cNvCxnSpPr>
          <p:nvPr/>
        </p:nvCxnSpPr>
        <p:spPr bwMode="auto">
          <a:xfrm>
            <a:off x="2754630" y="3123247"/>
            <a:ext cx="0" cy="18288"/>
          </a:xfrm>
          <a:prstGeom prst="line">
            <a:avLst/>
          </a:prstGeom>
          <a:noFill/>
          <a:ln w="38100" cap="flat" cmpd="sng" algn="ctr">
            <a:solidFill>
              <a:schemeClr val="accent5"/>
            </a:solidFill>
            <a:prstDash val="solid"/>
            <a:round/>
            <a:headEnd type="none" w="med" len="med"/>
            <a:tailEnd type="none" w="med" len="med"/>
          </a:ln>
          <a:effectLst/>
        </p:spPr>
      </p:cxnSp>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sz="3600" dirty="0"/>
              <a:t>HERTHENA-Lung01</a:t>
            </a:r>
            <a:r>
              <a:rPr lang="en-US" dirty="0"/>
              <a:t>: Antitumor Activity </a:t>
            </a:r>
            <a:br>
              <a:rPr lang="en-US" dirty="0"/>
            </a:br>
            <a:r>
              <a:rPr lang="en-US" dirty="0"/>
              <a:t>Across EGFR TKI Resistance Mechanisms</a:t>
            </a:r>
            <a:endParaRPr lang="en-US" altLang="en-US"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Yu. WCLC 2023. Abstr OA05.03. Yu. JCO. 2023;[</a:t>
            </a:r>
            <a:r>
              <a:rPr lang="en-US" altLang="en-US" sz="1200" b="0" dirty="0" err="1">
                <a:solidFill>
                  <a:schemeClr val="bg2"/>
                </a:solidFill>
                <a:latin typeface="Calibri" panose="020F0502020204030204" pitchFamily="34" charset="0"/>
              </a:rPr>
              <a:t>Epub</a:t>
            </a:r>
            <a:r>
              <a:rPr lang="en-US" altLang="en-US" sz="1200" b="0" dirty="0">
                <a:solidFill>
                  <a:schemeClr val="bg2"/>
                </a:solidFill>
                <a:latin typeface="Calibri" panose="020F0502020204030204" pitchFamily="34" charset="0"/>
              </a:rPr>
              <a:t>].</a:t>
            </a:r>
          </a:p>
        </p:txBody>
      </p:sp>
      <p:graphicFrame>
        <p:nvGraphicFramePr>
          <p:cNvPr id="3" name="Group 3">
            <a:extLst>
              <a:ext uri="{FF2B5EF4-FFF2-40B4-BE49-F238E27FC236}">
                <a16:creationId xmlns:a16="http://schemas.microsoft.com/office/drawing/2014/main" id="{4C8FC37B-A510-75B6-E127-A7309419A948}"/>
              </a:ext>
            </a:extLst>
          </p:cNvPr>
          <p:cNvGraphicFramePr>
            <a:graphicFrameLocks/>
          </p:cNvGraphicFramePr>
          <p:nvPr>
            <p:extLst>
              <p:ext uri="{D42A27DB-BD31-4B8C-83A1-F6EECF244321}">
                <p14:modId xmlns:p14="http://schemas.microsoft.com/office/powerpoint/2010/main" val="2530280153"/>
              </p:ext>
            </p:extLst>
          </p:nvPr>
        </p:nvGraphicFramePr>
        <p:xfrm>
          <a:off x="536889" y="4619196"/>
          <a:ext cx="11198861" cy="1591104"/>
        </p:xfrm>
        <a:graphic>
          <a:graphicData uri="http://schemas.openxmlformats.org/drawingml/2006/table">
            <a:tbl>
              <a:tblPr/>
              <a:tblGrid>
                <a:gridCol w="2331002">
                  <a:extLst>
                    <a:ext uri="{9D8B030D-6E8A-4147-A177-3AD203B41FA5}">
                      <a16:colId xmlns:a16="http://schemas.microsoft.com/office/drawing/2014/main" val="20000"/>
                    </a:ext>
                  </a:extLst>
                </a:gridCol>
                <a:gridCol w="2275609">
                  <a:extLst>
                    <a:ext uri="{9D8B030D-6E8A-4147-A177-3AD203B41FA5}">
                      <a16:colId xmlns:a16="http://schemas.microsoft.com/office/drawing/2014/main" val="4117219093"/>
                    </a:ext>
                  </a:extLst>
                </a:gridCol>
                <a:gridCol w="2133993">
                  <a:extLst>
                    <a:ext uri="{9D8B030D-6E8A-4147-A177-3AD203B41FA5}">
                      <a16:colId xmlns:a16="http://schemas.microsoft.com/office/drawing/2014/main" val="1378922048"/>
                    </a:ext>
                  </a:extLst>
                </a:gridCol>
                <a:gridCol w="2413262">
                  <a:extLst>
                    <a:ext uri="{9D8B030D-6E8A-4147-A177-3AD203B41FA5}">
                      <a16:colId xmlns:a16="http://schemas.microsoft.com/office/drawing/2014/main" val="20001"/>
                    </a:ext>
                  </a:extLst>
                </a:gridCol>
                <a:gridCol w="2044995">
                  <a:extLst>
                    <a:ext uri="{9D8B030D-6E8A-4147-A177-3AD203B41FA5}">
                      <a16:colId xmlns:a16="http://schemas.microsoft.com/office/drawing/2014/main" val="2062527398"/>
                    </a:ext>
                  </a:extLst>
                </a:gridCol>
              </a:tblGrid>
              <a:tr h="215560">
                <a:tc rowSpan="2">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endParaRPr kumimoji="0" lang="en-GB"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4">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Type of EGFR TKI Resistance Mechanism</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981892926"/>
                  </a:ext>
                </a:extLst>
              </a:tr>
              <a:tr h="529087">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Efficacy Outcome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EGFR Dependent</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Only</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EGFR Independent</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Only</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81)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Both EGFR Dependent and Independent </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32)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None </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Identified</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77)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386847">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Confirmed ORR, % </a:t>
                      </a:r>
                    </a:p>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9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32.4 </a:t>
                      </a:r>
                    </a:p>
                    <a:p>
                      <a:pPr marL="0" marR="0" algn="ctr">
                        <a:lnSpc>
                          <a:spcPct val="9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(17.4-50.5)</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50165" marR="0" algn="ctr">
                        <a:lnSpc>
                          <a:spcPct val="9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27.2 </a:t>
                      </a:r>
                    </a:p>
                    <a:p>
                      <a:pPr marL="50165" marR="0" algn="ctr">
                        <a:lnSpc>
                          <a:spcPct val="9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(17.9-38.2)</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91440" marR="0" algn="ctr">
                        <a:lnSpc>
                          <a:spcPct val="9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37.5 </a:t>
                      </a:r>
                    </a:p>
                    <a:p>
                      <a:pPr marL="91440" marR="0" algn="ctr">
                        <a:lnSpc>
                          <a:spcPct val="9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(21.1-56.3)</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91440" marR="0" algn="ctr">
                        <a:lnSpc>
                          <a:spcPct val="9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27.3 </a:t>
                      </a:r>
                    </a:p>
                    <a:p>
                      <a:pPr marL="91440" marR="0" algn="ctr">
                        <a:lnSpc>
                          <a:spcPct val="9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(17.7-38.6)</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bl>
          </a:graphicData>
        </a:graphic>
      </p:graphicFrame>
      <p:sp>
        <p:nvSpPr>
          <p:cNvPr id="4" name="TextBox 3">
            <a:extLst>
              <a:ext uri="{FF2B5EF4-FFF2-40B4-BE49-F238E27FC236}">
                <a16:creationId xmlns:a16="http://schemas.microsoft.com/office/drawing/2014/main" id="{2AD763BC-20F7-228A-3403-62A543C7685F}"/>
              </a:ext>
            </a:extLst>
          </p:cNvPr>
          <p:cNvSpPr txBox="1"/>
          <p:nvPr/>
        </p:nvSpPr>
        <p:spPr>
          <a:xfrm>
            <a:off x="1246909" y="1515143"/>
            <a:ext cx="10511704" cy="338554"/>
          </a:xfrm>
          <a:prstGeom prst="rect">
            <a:avLst/>
          </a:prstGeom>
          <a:noFill/>
        </p:spPr>
        <p:txBody>
          <a:bodyPr wrap="square">
            <a:spAutoFit/>
          </a:bodyPr>
          <a:lstStyle/>
          <a:p>
            <a:pPr algn="ctr"/>
            <a:r>
              <a:rPr lang="en-US" sz="1600" b="1" dirty="0">
                <a:solidFill>
                  <a:schemeClr val="bg1"/>
                </a:solidFill>
                <a:effectLst/>
                <a:latin typeface="+mn-lt"/>
                <a:ea typeface="MS Mincho" panose="02020609040205080304" pitchFamily="49" charset="-128"/>
                <a:cs typeface="Times New Roman" panose="02020603050405020304" pitchFamily="18" charset="0"/>
              </a:rPr>
              <a:t>Antitumor Activity With HER3-DXd 5.6 mg/kg (N = 225)</a:t>
            </a:r>
            <a:endParaRPr lang="en-US" sz="1600" b="1" baseline="30000" dirty="0">
              <a:solidFill>
                <a:schemeClr val="bg1"/>
              </a:solidFill>
              <a:latin typeface="+mn-lt"/>
            </a:endParaRPr>
          </a:p>
        </p:txBody>
      </p:sp>
      <p:sp>
        <p:nvSpPr>
          <p:cNvPr id="6" name="TextBox 5">
            <a:extLst>
              <a:ext uri="{FF2B5EF4-FFF2-40B4-BE49-F238E27FC236}">
                <a16:creationId xmlns:a16="http://schemas.microsoft.com/office/drawing/2014/main" id="{84D46C73-3DBC-E2F1-EDFE-93EBCFFA3279}"/>
              </a:ext>
            </a:extLst>
          </p:cNvPr>
          <p:cNvSpPr txBox="1"/>
          <p:nvPr/>
        </p:nvSpPr>
        <p:spPr bwMode="auto">
          <a:xfrm>
            <a:off x="7112876" y="1950003"/>
            <a:ext cx="320386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Confirmed Best Overall Response (BICR)</a:t>
            </a:r>
          </a:p>
        </p:txBody>
      </p:sp>
      <p:grpSp>
        <p:nvGrpSpPr>
          <p:cNvPr id="9575" name="Group 9574">
            <a:extLst>
              <a:ext uri="{FF2B5EF4-FFF2-40B4-BE49-F238E27FC236}">
                <a16:creationId xmlns:a16="http://schemas.microsoft.com/office/drawing/2014/main" id="{F6244426-E506-D56E-CD92-7B0DE8014597}"/>
              </a:ext>
            </a:extLst>
          </p:cNvPr>
          <p:cNvGrpSpPr/>
          <p:nvPr/>
        </p:nvGrpSpPr>
        <p:grpSpPr>
          <a:xfrm>
            <a:off x="7428066" y="2182067"/>
            <a:ext cx="4398820" cy="314705"/>
            <a:chOff x="6276108" y="2192483"/>
            <a:chExt cx="4398820" cy="314705"/>
          </a:xfrm>
        </p:grpSpPr>
        <p:sp>
          <p:nvSpPr>
            <p:cNvPr id="5" name="TextBox 4">
              <a:extLst>
                <a:ext uri="{FF2B5EF4-FFF2-40B4-BE49-F238E27FC236}">
                  <a16:creationId xmlns:a16="http://schemas.microsoft.com/office/drawing/2014/main" id="{E195950B-2763-FEE9-A192-03061EB06F91}"/>
                </a:ext>
              </a:extLst>
            </p:cNvPr>
            <p:cNvSpPr txBox="1"/>
            <p:nvPr/>
          </p:nvSpPr>
          <p:spPr bwMode="auto">
            <a:xfrm>
              <a:off x="8884228" y="2192483"/>
              <a:ext cx="17907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 Ongoing treatment</a:t>
              </a:r>
            </a:p>
          </p:txBody>
        </p:sp>
        <p:grpSp>
          <p:nvGrpSpPr>
            <p:cNvPr id="22" name="Group 21">
              <a:extLst>
                <a:ext uri="{FF2B5EF4-FFF2-40B4-BE49-F238E27FC236}">
                  <a16:creationId xmlns:a16="http://schemas.microsoft.com/office/drawing/2014/main" id="{F8E7AA91-945A-1F70-EE7D-0805D55B77E4}"/>
                </a:ext>
              </a:extLst>
            </p:cNvPr>
            <p:cNvGrpSpPr/>
            <p:nvPr/>
          </p:nvGrpSpPr>
          <p:grpSpPr>
            <a:xfrm>
              <a:off x="6276108" y="2199411"/>
              <a:ext cx="2573482" cy="307777"/>
              <a:chOff x="7086600" y="-751608"/>
              <a:chExt cx="2573482" cy="307777"/>
            </a:xfrm>
          </p:grpSpPr>
          <p:grpSp>
            <p:nvGrpSpPr>
              <p:cNvPr id="9" name="Group 8">
                <a:extLst>
                  <a:ext uri="{FF2B5EF4-FFF2-40B4-BE49-F238E27FC236}">
                    <a16:creationId xmlns:a16="http://schemas.microsoft.com/office/drawing/2014/main" id="{6AD29D77-608C-1340-9439-331F520EF189}"/>
                  </a:ext>
                </a:extLst>
              </p:cNvPr>
              <p:cNvGrpSpPr/>
              <p:nvPr/>
            </p:nvGrpSpPr>
            <p:grpSpPr>
              <a:xfrm>
                <a:off x="7086600" y="-751608"/>
                <a:ext cx="519545" cy="307777"/>
                <a:chOff x="7086600" y="-751608"/>
                <a:chExt cx="519545" cy="307777"/>
              </a:xfrm>
            </p:grpSpPr>
            <p:sp>
              <p:nvSpPr>
                <p:cNvPr id="7" name="TextBox 6">
                  <a:extLst>
                    <a:ext uri="{FF2B5EF4-FFF2-40B4-BE49-F238E27FC236}">
                      <a16:creationId xmlns:a16="http://schemas.microsoft.com/office/drawing/2014/main" id="{1047A214-D19A-7C0F-1C7B-F1C780C00B00}"/>
                    </a:ext>
                  </a:extLst>
                </p:cNvPr>
                <p:cNvSpPr txBox="1"/>
                <p:nvPr/>
              </p:nvSpPr>
              <p:spPr bwMode="auto">
                <a:xfrm>
                  <a:off x="7166264" y="-751608"/>
                  <a:ext cx="43988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CR</a:t>
                  </a:r>
                </a:p>
              </p:txBody>
            </p:sp>
            <p:sp>
              <p:nvSpPr>
                <p:cNvPr id="8" name="Rectangle 7">
                  <a:extLst>
                    <a:ext uri="{FF2B5EF4-FFF2-40B4-BE49-F238E27FC236}">
                      <a16:creationId xmlns:a16="http://schemas.microsoft.com/office/drawing/2014/main" id="{F79C1B43-01B6-A442-167C-C4A43A7F90D0}"/>
                    </a:ext>
                  </a:extLst>
                </p:cNvPr>
                <p:cNvSpPr/>
                <p:nvPr/>
              </p:nvSpPr>
              <p:spPr bwMode="auto">
                <a:xfrm>
                  <a:off x="7086600" y="-660065"/>
                  <a:ext cx="124691" cy="124691"/>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0" name="Group 9">
                <a:extLst>
                  <a:ext uri="{FF2B5EF4-FFF2-40B4-BE49-F238E27FC236}">
                    <a16:creationId xmlns:a16="http://schemas.microsoft.com/office/drawing/2014/main" id="{8CD476BF-5AB3-01D8-3EAF-9BFD9D188E06}"/>
                  </a:ext>
                </a:extLst>
              </p:cNvPr>
              <p:cNvGrpSpPr/>
              <p:nvPr/>
            </p:nvGrpSpPr>
            <p:grpSpPr>
              <a:xfrm>
                <a:off x="7600084" y="-751608"/>
                <a:ext cx="519545" cy="307777"/>
                <a:chOff x="7086600" y="-751608"/>
                <a:chExt cx="519545" cy="307777"/>
              </a:xfrm>
            </p:grpSpPr>
            <p:sp>
              <p:nvSpPr>
                <p:cNvPr id="11" name="TextBox 10">
                  <a:extLst>
                    <a:ext uri="{FF2B5EF4-FFF2-40B4-BE49-F238E27FC236}">
                      <a16:creationId xmlns:a16="http://schemas.microsoft.com/office/drawing/2014/main" id="{67996975-BBFB-E837-6BCA-4F6AA9B1D907}"/>
                    </a:ext>
                  </a:extLst>
                </p:cNvPr>
                <p:cNvSpPr txBox="1"/>
                <p:nvPr/>
              </p:nvSpPr>
              <p:spPr bwMode="auto">
                <a:xfrm>
                  <a:off x="7166264" y="-751608"/>
                  <a:ext cx="43988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PR</a:t>
                  </a:r>
                </a:p>
              </p:txBody>
            </p:sp>
            <p:sp>
              <p:nvSpPr>
                <p:cNvPr id="12" name="Rectangle 11">
                  <a:extLst>
                    <a:ext uri="{FF2B5EF4-FFF2-40B4-BE49-F238E27FC236}">
                      <a16:creationId xmlns:a16="http://schemas.microsoft.com/office/drawing/2014/main" id="{F7D93C20-50C5-BE02-943B-F72991FE7F5C}"/>
                    </a:ext>
                  </a:extLst>
                </p:cNvPr>
                <p:cNvSpPr/>
                <p:nvPr/>
              </p:nvSpPr>
              <p:spPr bwMode="auto">
                <a:xfrm>
                  <a:off x="7086600" y="-660065"/>
                  <a:ext cx="124691" cy="124691"/>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3" name="Group 12">
                <a:extLst>
                  <a:ext uri="{FF2B5EF4-FFF2-40B4-BE49-F238E27FC236}">
                    <a16:creationId xmlns:a16="http://schemas.microsoft.com/office/drawing/2014/main" id="{6773B4AA-EB66-6033-632A-7AA81F4CA995}"/>
                  </a:ext>
                </a:extLst>
              </p:cNvPr>
              <p:cNvGrpSpPr/>
              <p:nvPr/>
            </p:nvGrpSpPr>
            <p:grpSpPr>
              <a:xfrm>
                <a:off x="8113568" y="-751608"/>
                <a:ext cx="519545" cy="307777"/>
                <a:chOff x="7086600" y="-751608"/>
                <a:chExt cx="519545" cy="307777"/>
              </a:xfrm>
            </p:grpSpPr>
            <p:sp>
              <p:nvSpPr>
                <p:cNvPr id="14" name="TextBox 13">
                  <a:extLst>
                    <a:ext uri="{FF2B5EF4-FFF2-40B4-BE49-F238E27FC236}">
                      <a16:creationId xmlns:a16="http://schemas.microsoft.com/office/drawing/2014/main" id="{3D4FC251-22B7-0E82-2378-DD41D3294BA0}"/>
                    </a:ext>
                  </a:extLst>
                </p:cNvPr>
                <p:cNvSpPr txBox="1"/>
                <p:nvPr/>
              </p:nvSpPr>
              <p:spPr bwMode="auto">
                <a:xfrm>
                  <a:off x="7166264" y="-751608"/>
                  <a:ext cx="43988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SD</a:t>
                  </a:r>
                </a:p>
              </p:txBody>
            </p:sp>
            <p:sp>
              <p:nvSpPr>
                <p:cNvPr id="15" name="Rectangle 14">
                  <a:extLst>
                    <a:ext uri="{FF2B5EF4-FFF2-40B4-BE49-F238E27FC236}">
                      <a16:creationId xmlns:a16="http://schemas.microsoft.com/office/drawing/2014/main" id="{D1F39E72-F454-4657-470B-7E75E9C7151F}"/>
                    </a:ext>
                  </a:extLst>
                </p:cNvPr>
                <p:cNvSpPr/>
                <p:nvPr/>
              </p:nvSpPr>
              <p:spPr bwMode="auto">
                <a:xfrm>
                  <a:off x="7086600" y="-660065"/>
                  <a:ext cx="124691" cy="124691"/>
                </a:xfrm>
                <a:prstGeom prst="rect">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6" name="Group 15">
                <a:extLst>
                  <a:ext uri="{FF2B5EF4-FFF2-40B4-BE49-F238E27FC236}">
                    <a16:creationId xmlns:a16="http://schemas.microsoft.com/office/drawing/2014/main" id="{DD0A40E8-CED5-85D1-75EA-C590B017C2E8}"/>
                  </a:ext>
                </a:extLst>
              </p:cNvPr>
              <p:cNvGrpSpPr/>
              <p:nvPr/>
            </p:nvGrpSpPr>
            <p:grpSpPr>
              <a:xfrm>
                <a:off x="8627052" y="-751608"/>
                <a:ext cx="519545" cy="307777"/>
                <a:chOff x="7086600" y="-751608"/>
                <a:chExt cx="519545" cy="307777"/>
              </a:xfrm>
            </p:grpSpPr>
            <p:sp>
              <p:nvSpPr>
                <p:cNvPr id="17" name="TextBox 16">
                  <a:extLst>
                    <a:ext uri="{FF2B5EF4-FFF2-40B4-BE49-F238E27FC236}">
                      <a16:creationId xmlns:a16="http://schemas.microsoft.com/office/drawing/2014/main" id="{E8EA19A6-C345-DD41-24D5-45E61C63658F}"/>
                    </a:ext>
                  </a:extLst>
                </p:cNvPr>
                <p:cNvSpPr txBox="1"/>
                <p:nvPr/>
              </p:nvSpPr>
              <p:spPr bwMode="auto">
                <a:xfrm>
                  <a:off x="7166264" y="-751608"/>
                  <a:ext cx="43988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PD</a:t>
                  </a:r>
                </a:p>
              </p:txBody>
            </p:sp>
            <p:sp>
              <p:nvSpPr>
                <p:cNvPr id="18" name="Rectangle 17">
                  <a:extLst>
                    <a:ext uri="{FF2B5EF4-FFF2-40B4-BE49-F238E27FC236}">
                      <a16:creationId xmlns:a16="http://schemas.microsoft.com/office/drawing/2014/main" id="{3AF76539-7677-5FB6-36BA-33D43444F273}"/>
                    </a:ext>
                  </a:extLst>
                </p:cNvPr>
                <p:cNvSpPr/>
                <p:nvPr/>
              </p:nvSpPr>
              <p:spPr bwMode="auto">
                <a:xfrm>
                  <a:off x="7086600" y="-660065"/>
                  <a:ext cx="124691" cy="124691"/>
                </a:xfrm>
                <a:prstGeom prst="rect">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9" name="Group 18">
                <a:extLst>
                  <a:ext uri="{FF2B5EF4-FFF2-40B4-BE49-F238E27FC236}">
                    <a16:creationId xmlns:a16="http://schemas.microsoft.com/office/drawing/2014/main" id="{7AB83DD1-284B-FF85-D294-0A4976305523}"/>
                  </a:ext>
                </a:extLst>
              </p:cNvPr>
              <p:cNvGrpSpPr/>
              <p:nvPr/>
            </p:nvGrpSpPr>
            <p:grpSpPr>
              <a:xfrm>
                <a:off x="9140537" y="-751608"/>
                <a:ext cx="519545" cy="307777"/>
                <a:chOff x="7086600" y="-751608"/>
                <a:chExt cx="519545" cy="307777"/>
              </a:xfrm>
            </p:grpSpPr>
            <p:sp>
              <p:nvSpPr>
                <p:cNvPr id="20" name="TextBox 19">
                  <a:extLst>
                    <a:ext uri="{FF2B5EF4-FFF2-40B4-BE49-F238E27FC236}">
                      <a16:creationId xmlns:a16="http://schemas.microsoft.com/office/drawing/2014/main" id="{99E76481-6BDF-B0DF-05B3-9175146DE931}"/>
                    </a:ext>
                  </a:extLst>
                </p:cNvPr>
                <p:cNvSpPr txBox="1"/>
                <p:nvPr/>
              </p:nvSpPr>
              <p:spPr bwMode="auto">
                <a:xfrm>
                  <a:off x="7166264" y="-751608"/>
                  <a:ext cx="43988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NE</a:t>
                  </a:r>
                </a:p>
              </p:txBody>
            </p:sp>
            <p:sp>
              <p:nvSpPr>
                <p:cNvPr id="21" name="Rectangle 20">
                  <a:extLst>
                    <a:ext uri="{FF2B5EF4-FFF2-40B4-BE49-F238E27FC236}">
                      <a16:creationId xmlns:a16="http://schemas.microsoft.com/office/drawing/2014/main" id="{7D1384FC-3782-1400-8D62-8DC4DAC6FAC8}"/>
                    </a:ext>
                  </a:extLst>
                </p:cNvPr>
                <p:cNvSpPr/>
                <p:nvPr/>
              </p:nvSpPr>
              <p:spPr bwMode="auto">
                <a:xfrm>
                  <a:off x="7086600" y="-660065"/>
                  <a:ext cx="124691" cy="124691"/>
                </a:xfrm>
                <a:prstGeom prst="rect">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grpSp>
      <p:sp>
        <p:nvSpPr>
          <p:cNvPr id="48" name="TextBox 47">
            <a:extLst>
              <a:ext uri="{FF2B5EF4-FFF2-40B4-BE49-F238E27FC236}">
                <a16:creationId xmlns:a16="http://schemas.microsoft.com/office/drawing/2014/main" id="{6E388ADD-3AB8-E117-B1EC-8C23F27D73D5}"/>
              </a:ext>
            </a:extLst>
          </p:cNvPr>
          <p:cNvSpPr txBox="1"/>
          <p:nvPr/>
        </p:nvSpPr>
        <p:spPr bwMode="auto">
          <a:xfrm rot="16200000">
            <a:off x="-1195333" y="2765660"/>
            <a:ext cx="339367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Best Change in Sum Of Diameters (BICR) From Baseline, %</a:t>
            </a:r>
          </a:p>
        </p:txBody>
      </p:sp>
      <p:sp>
        <p:nvSpPr>
          <p:cNvPr id="49" name="TextBox 48">
            <a:extLst>
              <a:ext uri="{FF2B5EF4-FFF2-40B4-BE49-F238E27FC236}">
                <a16:creationId xmlns:a16="http://schemas.microsoft.com/office/drawing/2014/main" id="{43B39AD7-B672-6800-7264-706575633F77}"/>
              </a:ext>
            </a:extLst>
          </p:cNvPr>
          <p:cNvSpPr txBox="1"/>
          <p:nvPr/>
        </p:nvSpPr>
        <p:spPr bwMode="auto">
          <a:xfrm>
            <a:off x="630382" y="1641764"/>
            <a:ext cx="59228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100</a:t>
            </a:r>
          </a:p>
        </p:txBody>
      </p:sp>
      <p:sp>
        <p:nvSpPr>
          <p:cNvPr id="50" name="TextBox 49">
            <a:extLst>
              <a:ext uri="{FF2B5EF4-FFF2-40B4-BE49-F238E27FC236}">
                <a16:creationId xmlns:a16="http://schemas.microsoft.com/office/drawing/2014/main" id="{E198F673-12BD-889B-EDBF-52EABE4B8F34}"/>
              </a:ext>
            </a:extLst>
          </p:cNvPr>
          <p:cNvSpPr txBox="1"/>
          <p:nvPr/>
        </p:nvSpPr>
        <p:spPr bwMode="auto">
          <a:xfrm>
            <a:off x="630382" y="1908464"/>
            <a:ext cx="59228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80</a:t>
            </a:r>
          </a:p>
        </p:txBody>
      </p:sp>
      <p:sp>
        <p:nvSpPr>
          <p:cNvPr id="51" name="TextBox 50">
            <a:extLst>
              <a:ext uri="{FF2B5EF4-FFF2-40B4-BE49-F238E27FC236}">
                <a16:creationId xmlns:a16="http://schemas.microsoft.com/office/drawing/2014/main" id="{92A077A7-986D-FA81-2827-CB258328E60F}"/>
              </a:ext>
            </a:extLst>
          </p:cNvPr>
          <p:cNvSpPr txBox="1"/>
          <p:nvPr/>
        </p:nvSpPr>
        <p:spPr bwMode="auto">
          <a:xfrm>
            <a:off x="630382" y="2175164"/>
            <a:ext cx="59228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sp>
        <p:nvSpPr>
          <p:cNvPr id="52" name="TextBox 51">
            <a:extLst>
              <a:ext uri="{FF2B5EF4-FFF2-40B4-BE49-F238E27FC236}">
                <a16:creationId xmlns:a16="http://schemas.microsoft.com/office/drawing/2014/main" id="{5C92352C-3266-96E2-B128-1374B702D3A0}"/>
              </a:ext>
            </a:extLst>
          </p:cNvPr>
          <p:cNvSpPr txBox="1"/>
          <p:nvPr/>
        </p:nvSpPr>
        <p:spPr bwMode="auto">
          <a:xfrm>
            <a:off x="630382" y="2441864"/>
            <a:ext cx="59228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40</a:t>
            </a:r>
          </a:p>
        </p:txBody>
      </p:sp>
      <p:sp>
        <p:nvSpPr>
          <p:cNvPr id="53" name="TextBox 52">
            <a:extLst>
              <a:ext uri="{FF2B5EF4-FFF2-40B4-BE49-F238E27FC236}">
                <a16:creationId xmlns:a16="http://schemas.microsoft.com/office/drawing/2014/main" id="{61EEC36F-7CAC-0473-E187-BC8DC13484C2}"/>
              </a:ext>
            </a:extLst>
          </p:cNvPr>
          <p:cNvSpPr txBox="1"/>
          <p:nvPr/>
        </p:nvSpPr>
        <p:spPr bwMode="auto">
          <a:xfrm>
            <a:off x="630382" y="2708564"/>
            <a:ext cx="59228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sp>
        <p:nvSpPr>
          <p:cNvPr id="54" name="TextBox 53">
            <a:extLst>
              <a:ext uri="{FF2B5EF4-FFF2-40B4-BE49-F238E27FC236}">
                <a16:creationId xmlns:a16="http://schemas.microsoft.com/office/drawing/2014/main" id="{A04D442D-A09E-DAFF-9E3C-195D5FF85313}"/>
              </a:ext>
            </a:extLst>
          </p:cNvPr>
          <p:cNvSpPr txBox="1"/>
          <p:nvPr/>
        </p:nvSpPr>
        <p:spPr bwMode="auto">
          <a:xfrm>
            <a:off x="630382" y="2975264"/>
            <a:ext cx="59228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55" name="TextBox 54">
            <a:extLst>
              <a:ext uri="{FF2B5EF4-FFF2-40B4-BE49-F238E27FC236}">
                <a16:creationId xmlns:a16="http://schemas.microsoft.com/office/drawing/2014/main" id="{A53C6C65-865E-4A24-1EFF-155D7A6949D5}"/>
              </a:ext>
            </a:extLst>
          </p:cNvPr>
          <p:cNvSpPr txBox="1"/>
          <p:nvPr/>
        </p:nvSpPr>
        <p:spPr bwMode="auto">
          <a:xfrm>
            <a:off x="630382" y="3241964"/>
            <a:ext cx="59228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sp>
        <p:nvSpPr>
          <p:cNvPr id="56" name="TextBox 55">
            <a:extLst>
              <a:ext uri="{FF2B5EF4-FFF2-40B4-BE49-F238E27FC236}">
                <a16:creationId xmlns:a16="http://schemas.microsoft.com/office/drawing/2014/main" id="{B58EA123-A1E0-80FD-6793-773219C2CFC9}"/>
              </a:ext>
            </a:extLst>
          </p:cNvPr>
          <p:cNvSpPr txBox="1"/>
          <p:nvPr/>
        </p:nvSpPr>
        <p:spPr bwMode="auto">
          <a:xfrm>
            <a:off x="630382" y="3508664"/>
            <a:ext cx="59228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-40</a:t>
            </a:r>
          </a:p>
        </p:txBody>
      </p:sp>
      <p:sp>
        <p:nvSpPr>
          <p:cNvPr id="57" name="TextBox 56">
            <a:extLst>
              <a:ext uri="{FF2B5EF4-FFF2-40B4-BE49-F238E27FC236}">
                <a16:creationId xmlns:a16="http://schemas.microsoft.com/office/drawing/2014/main" id="{A35B1220-D324-C1BF-46B3-3048753B8D64}"/>
              </a:ext>
            </a:extLst>
          </p:cNvPr>
          <p:cNvSpPr txBox="1"/>
          <p:nvPr/>
        </p:nvSpPr>
        <p:spPr bwMode="auto">
          <a:xfrm>
            <a:off x="630382" y="3775364"/>
            <a:ext cx="59228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sp>
        <p:nvSpPr>
          <p:cNvPr id="58" name="TextBox 57">
            <a:extLst>
              <a:ext uri="{FF2B5EF4-FFF2-40B4-BE49-F238E27FC236}">
                <a16:creationId xmlns:a16="http://schemas.microsoft.com/office/drawing/2014/main" id="{9098BCB5-A58D-20D0-441D-24996BFCE40B}"/>
              </a:ext>
            </a:extLst>
          </p:cNvPr>
          <p:cNvSpPr txBox="1"/>
          <p:nvPr/>
        </p:nvSpPr>
        <p:spPr bwMode="auto">
          <a:xfrm>
            <a:off x="630382" y="4042064"/>
            <a:ext cx="59228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-80</a:t>
            </a:r>
          </a:p>
        </p:txBody>
      </p:sp>
      <p:sp>
        <p:nvSpPr>
          <p:cNvPr id="59" name="TextBox 58">
            <a:extLst>
              <a:ext uri="{FF2B5EF4-FFF2-40B4-BE49-F238E27FC236}">
                <a16:creationId xmlns:a16="http://schemas.microsoft.com/office/drawing/2014/main" id="{A5CABE8E-1FDE-840D-5581-3E815E53F08A}"/>
              </a:ext>
            </a:extLst>
          </p:cNvPr>
          <p:cNvSpPr txBox="1"/>
          <p:nvPr/>
        </p:nvSpPr>
        <p:spPr bwMode="auto">
          <a:xfrm>
            <a:off x="630382" y="4308764"/>
            <a:ext cx="59228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-100</a:t>
            </a:r>
          </a:p>
        </p:txBody>
      </p:sp>
      <p:cxnSp>
        <p:nvCxnSpPr>
          <p:cNvPr id="61" name="Straight Connector 60">
            <a:extLst>
              <a:ext uri="{FF2B5EF4-FFF2-40B4-BE49-F238E27FC236}">
                <a16:creationId xmlns:a16="http://schemas.microsoft.com/office/drawing/2014/main" id="{2975CBE8-4A93-B0CB-82C5-168328C4BDCA}"/>
              </a:ext>
            </a:extLst>
          </p:cNvPr>
          <p:cNvCxnSpPr/>
          <p:nvPr/>
        </p:nvCxnSpPr>
        <p:spPr bwMode="auto">
          <a:xfrm>
            <a:off x="1257300" y="3553691"/>
            <a:ext cx="10501313" cy="0"/>
          </a:xfrm>
          <a:prstGeom prst="line">
            <a:avLst/>
          </a:prstGeom>
          <a:noFill/>
          <a:ln w="28575" cap="flat" cmpd="sng" algn="ctr">
            <a:solidFill>
              <a:schemeClr val="tx2"/>
            </a:solidFill>
            <a:prstDash val="sysDot"/>
            <a:round/>
            <a:headEnd type="none" w="med" len="med"/>
            <a:tailEnd type="none" w="med" len="med"/>
          </a:ln>
          <a:effectLst/>
        </p:spPr>
      </p:cxnSp>
      <p:cxnSp>
        <p:nvCxnSpPr>
          <p:cNvPr id="62" name="Straight Connector 61">
            <a:extLst>
              <a:ext uri="{FF2B5EF4-FFF2-40B4-BE49-F238E27FC236}">
                <a16:creationId xmlns:a16="http://schemas.microsoft.com/office/drawing/2014/main" id="{81BEC0D7-828B-13C6-161B-D1E34C3F9A15}"/>
              </a:ext>
            </a:extLst>
          </p:cNvPr>
          <p:cNvCxnSpPr/>
          <p:nvPr/>
        </p:nvCxnSpPr>
        <p:spPr bwMode="auto">
          <a:xfrm>
            <a:off x="1257300" y="2874818"/>
            <a:ext cx="10501313" cy="0"/>
          </a:xfrm>
          <a:prstGeom prst="line">
            <a:avLst/>
          </a:prstGeom>
          <a:noFill/>
          <a:ln w="28575" cap="flat" cmpd="sng" algn="ctr">
            <a:solidFill>
              <a:schemeClr val="tx2"/>
            </a:solidFill>
            <a:prstDash val="sysDot"/>
            <a:round/>
            <a:headEnd type="none" w="med" len="med"/>
            <a:tailEnd type="none" w="med" len="med"/>
          </a:ln>
          <a:effectLst/>
        </p:spPr>
      </p:cxnSp>
      <p:grpSp>
        <p:nvGrpSpPr>
          <p:cNvPr id="9229" name="Group 9228">
            <a:extLst>
              <a:ext uri="{FF2B5EF4-FFF2-40B4-BE49-F238E27FC236}">
                <a16:creationId xmlns:a16="http://schemas.microsoft.com/office/drawing/2014/main" id="{6ECCC766-1AA3-B5CD-F696-DFABE405E5E7}"/>
              </a:ext>
            </a:extLst>
          </p:cNvPr>
          <p:cNvGrpSpPr/>
          <p:nvPr/>
        </p:nvGrpSpPr>
        <p:grpSpPr>
          <a:xfrm>
            <a:off x="3584864" y="2820435"/>
            <a:ext cx="8173749" cy="307777"/>
            <a:chOff x="3584864" y="2820435"/>
            <a:chExt cx="8173749" cy="307777"/>
          </a:xfrm>
        </p:grpSpPr>
        <p:sp>
          <p:nvSpPr>
            <p:cNvPr id="63" name="TextBox 62">
              <a:extLst>
                <a:ext uri="{FF2B5EF4-FFF2-40B4-BE49-F238E27FC236}">
                  <a16:creationId xmlns:a16="http://schemas.microsoft.com/office/drawing/2014/main" id="{2C0399E9-19C2-7115-29D0-08339919326E}"/>
                </a:ext>
              </a:extLst>
            </p:cNvPr>
            <p:cNvSpPr txBox="1"/>
            <p:nvPr/>
          </p:nvSpPr>
          <p:spPr bwMode="auto">
            <a:xfrm>
              <a:off x="3584864" y="2820435"/>
              <a:ext cx="33250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a:t>
              </a:r>
            </a:p>
          </p:txBody>
        </p:sp>
        <p:sp>
          <p:nvSpPr>
            <p:cNvPr id="9216" name="TextBox 9215">
              <a:extLst>
                <a:ext uri="{FF2B5EF4-FFF2-40B4-BE49-F238E27FC236}">
                  <a16:creationId xmlns:a16="http://schemas.microsoft.com/office/drawing/2014/main" id="{E800EC8B-DA17-72C2-8BC5-409842CD1B3E}"/>
                </a:ext>
              </a:extLst>
            </p:cNvPr>
            <p:cNvSpPr txBox="1"/>
            <p:nvPr/>
          </p:nvSpPr>
          <p:spPr bwMode="auto">
            <a:xfrm>
              <a:off x="7433109" y="2820435"/>
              <a:ext cx="33250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a:t>
              </a:r>
            </a:p>
          </p:txBody>
        </p:sp>
        <p:sp>
          <p:nvSpPr>
            <p:cNvPr id="9217" name="TextBox 9216">
              <a:extLst>
                <a:ext uri="{FF2B5EF4-FFF2-40B4-BE49-F238E27FC236}">
                  <a16:creationId xmlns:a16="http://schemas.microsoft.com/office/drawing/2014/main" id="{01C247FB-C79C-8496-E8B0-6E7545BD456D}"/>
                </a:ext>
              </a:extLst>
            </p:cNvPr>
            <p:cNvSpPr txBox="1"/>
            <p:nvPr/>
          </p:nvSpPr>
          <p:spPr bwMode="auto">
            <a:xfrm>
              <a:off x="10228408" y="2820435"/>
              <a:ext cx="33250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a:t>
              </a:r>
            </a:p>
          </p:txBody>
        </p:sp>
        <p:sp>
          <p:nvSpPr>
            <p:cNvPr id="9219" name="TextBox 9218">
              <a:extLst>
                <a:ext uri="{FF2B5EF4-FFF2-40B4-BE49-F238E27FC236}">
                  <a16:creationId xmlns:a16="http://schemas.microsoft.com/office/drawing/2014/main" id="{A5C3CDAC-98E5-942D-E17C-46FA1BFB92C1}"/>
                </a:ext>
              </a:extLst>
            </p:cNvPr>
            <p:cNvSpPr txBox="1"/>
            <p:nvPr/>
          </p:nvSpPr>
          <p:spPr bwMode="auto">
            <a:xfrm>
              <a:off x="10631633" y="2820435"/>
              <a:ext cx="33250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a:t>
              </a:r>
            </a:p>
          </p:txBody>
        </p:sp>
        <p:sp>
          <p:nvSpPr>
            <p:cNvPr id="9220" name="TextBox 9219">
              <a:extLst>
                <a:ext uri="{FF2B5EF4-FFF2-40B4-BE49-F238E27FC236}">
                  <a16:creationId xmlns:a16="http://schemas.microsoft.com/office/drawing/2014/main" id="{B7260C1F-0577-4CBC-C75A-3B131D1ADE9D}"/>
                </a:ext>
              </a:extLst>
            </p:cNvPr>
            <p:cNvSpPr txBox="1"/>
            <p:nvPr/>
          </p:nvSpPr>
          <p:spPr bwMode="auto">
            <a:xfrm>
              <a:off x="11426104" y="2820435"/>
              <a:ext cx="33250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a:t>
              </a:r>
            </a:p>
          </p:txBody>
        </p:sp>
        <p:sp>
          <p:nvSpPr>
            <p:cNvPr id="9222" name="TextBox 9221">
              <a:extLst>
                <a:ext uri="{FF2B5EF4-FFF2-40B4-BE49-F238E27FC236}">
                  <a16:creationId xmlns:a16="http://schemas.microsoft.com/office/drawing/2014/main" id="{59B73F33-E30E-0C69-72A2-FC9E581EBDE6}"/>
                </a:ext>
              </a:extLst>
            </p:cNvPr>
            <p:cNvSpPr txBox="1"/>
            <p:nvPr/>
          </p:nvSpPr>
          <p:spPr bwMode="auto">
            <a:xfrm>
              <a:off x="10682433" y="2820435"/>
              <a:ext cx="33250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a:t>
              </a:r>
            </a:p>
          </p:txBody>
        </p:sp>
        <p:sp>
          <p:nvSpPr>
            <p:cNvPr id="9223" name="TextBox 9222">
              <a:extLst>
                <a:ext uri="{FF2B5EF4-FFF2-40B4-BE49-F238E27FC236}">
                  <a16:creationId xmlns:a16="http://schemas.microsoft.com/office/drawing/2014/main" id="{C832393B-C6B9-D822-D6D8-0E2C14FC134C}"/>
                </a:ext>
              </a:extLst>
            </p:cNvPr>
            <p:cNvSpPr txBox="1"/>
            <p:nvPr/>
          </p:nvSpPr>
          <p:spPr bwMode="auto">
            <a:xfrm>
              <a:off x="11173691" y="2820435"/>
              <a:ext cx="33250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a:t>
              </a:r>
            </a:p>
          </p:txBody>
        </p:sp>
        <p:sp>
          <p:nvSpPr>
            <p:cNvPr id="9224" name="TextBox 9223">
              <a:extLst>
                <a:ext uri="{FF2B5EF4-FFF2-40B4-BE49-F238E27FC236}">
                  <a16:creationId xmlns:a16="http://schemas.microsoft.com/office/drawing/2014/main" id="{CFC13257-819B-A371-37BE-C9EBC08BA183}"/>
                </a:ext>
              </a:extLst>
            </p:cNvPr>
            <p:cNvSpPr txBox="1"/>
            <p:nvPr/>
          </p:nvSpPr>
          <p:spPr bwMode="auto">
            <a:xfrm>
              <a:off x="11231708" y="2820435"/>
              <a:ext cx="33250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a:t>
              </a:r>
            </a:p>
          </p:txBody>
        </p:sp>
        <p:sp>
          <p:nvSpPr>
            <p:cNvPr id="9225" name="TextBox 9224">
              <a:extLst>
                <a:ext uri="{FF2B5EF4-FFF2-40B4-BE49-F238E27FC236}">
                  <a16:creationId xmlns:a16="http://schemas.microsoft.com/office/drawing/2014/main" id="{71F1A7BC-EC2F-F114-5D05-84671339A6A3}"/>
                </a:ext>
              </a:extLst>
            </p:cNvPr>
            <p:cNvSpPr txBox="1"/>
            <p:nvPr/>
          </p:nvSpPr>
          <p:spPr bwMode="auto">
            <a:xfrm>
              <a:off x="10033180" y="2820435"/>
              <a:ext cx="33250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a:t>
              </a:r>
            </a:p>
          </p:txBody>
        </p:sp>
        <p:sp>
          <p:nvSpPr>
            <p:cNvPr id="9226" name="TextBox 9225">
              <a:extLst>
                <a:ext uri="{FF2B5EF4-FFF2-40B4-BE49-F238E27FC236}">
                  <a16:creationId xmlns:a16="http://schemas.microsoft.com/office/drawing/2014/main" id="{1655FAEF-5D4D-57EE-2C02-397D4AD05588}"/>
                </a:ext>
              </a:extLst>
            </p:cNvPr>
            <p:cNvSpPr txBox="1"/>
            <p:nvPr/>
          </p:nvSpPr>
          <p:spPr bwMode="auto">
            <a:xfrm>
              <a:off x="8189893" y="2820435"/>
              <a:ext cx="33250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a:t>
              </a:r>
            </a:p>
          </p:txBody>
        </p:sp>
        <p:sp>
          <p:nvSpPr>
            <p:cNvPr id="9227" name="TextBox 9226">
              <a:extLst>
                <a:ext uri="{FF2B5EF4-FFF2-40B4-BE49-F238E27FC236}">
                  <a16:creationId xmlns:a16="http://schemas.microsoft.com/office/drawing/2014/main" id="{ECF44C0A-8863-A674-FD99-44F72223A6C8}"/>
                </a:ext>
              </a:extLst>
            </p:cNvPr>
            <p:cNvSpPr txBox="1"/>
            <p:nvPr/>
          </p:nvSpPr>
          <p:spPr bwMode="auto">
            <a:xfrm>
              <a:off x="6440480" y="2820435"/>
              <a:ext cx="33250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a:t>
              </a:r>
            </a:p>
          </p:txBody>
        </p:sp>
        <p:sp>
          <p:nvSpPr>
            <p:cNvPr id="9228" name="TextBox 9227">
              <a:extLst>
                <a:ext uri="{FF2B5EF4-FFF2-40B4-BE49-F238E27FC236}">
                  <a16:creationId xmlns:a16="http://schemas.microsoft.com/office/drawing/2014/main" id="{27CA3BD9-4D1C-1FF9-B802-16BCCC534CE5}"/>
                </a:ext>
              </a:extLst>
            </p:cNvPr>
            <p:cNvSpPr txBox="1"/>
            <p:nvPr/>
          </p:nvSpPr>
          <p:spPr bwMode="auto">
            <a:xfrm>
              <a:off x="5542885" y="2820435"/>
              <a:ext cx="33250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a:t>
              </a:r>
            </a:p>
          </p:txBody>
        </p:sp>
      </p:grpSp>
      <p:grpSp>
        <p:nvGrpSpPr>
          <p:cNvPr id="9301" name="Group 9300">
            <a:extLst>
              <a:ext uri="{FF2B5EF4-FFF2-40B4-BE49-F238E27FC236}">
                <a16:creationId xmlns:a16="http://schemas.microsoft.com/office/drawing/2014/main" id="{C471BA94-6038-A448-7DE0-DE71C4193813}"/>
              </a:ext>
            </a:extLst>
          </p:cNvPr>
          <p:cNvGrpSpPr/>
          <p:nvPr/>
        </p:nvGrpSpPr>
        <p:grpSpPr>
          <a:xfrm>
            <a:off x="1273175" y="1943100"/>
            <a:ext cx="6781800" cy="1647825"/>
            <a:chOff x="1273175" y="1943100"/>
            <a:chExt cx="6781800" cy="1647825"/>
          </a:xfrm>
        </p:grpSpPr>
        <p:cxnSp>
          <p:nvCxnSpPr>
            <p:cNvPr id="9231" name="Straight Connector 9230">
              <a:extLst>
                <a:ext uri="{FF2B5EF4-FFF2-40B4-BE49-F238E27FC236}">
                  <a16:creationId xmlns:a16="http://schemas.microsoft.com/office/drawing/2014/main" id="{7EA42A4C-8BBA-FC96-F930-C2464C600811}"/>
                </a:ext>
              </a:extLst>
            </p:cNvPr>
            <p:cNvCxnSpPr/>
            <p:nvPr/>
          </p:nvCxnSpPr>
          <p:spPr bwMode="auto">
            <a:xfrm>
              <a:off x="1273175" y="1943100"/>
              <a:ext cx="0" cy="1200150"/>
            </a:xfrm>
            <a:prstGeom prst="line">
              <a:avLst/>
            </a:prstGeom>
            <a:noFill/>
            <a:ln w="38100" cap="flat" cmpd="sng" algn="ctr">
              <a:solidFill>
                <a:schemeClr val="accent5"/>
              </a:solidFill>
              <a:prstDash val="solid"/>
              <a:round/>
              <a:headEnd type="none" w="med" len="med"/>
              <a:tailEnd type="none" w="med" len="med"/>
            </a:ln>
            <a:effectLst/>
          </p:spPr>
        </p:cxnSp>
        <p:cxnSp>
          <p:nvCxnSpPr>
            <p:cNvPr id="9232" name="Straight Connector 9231">
              <a:extLst>
                <a:ext uri="{FF2B5EF4-FFF2-40B4-BE49-F238E27FC236}">
                  <a16:creationId xmlns:a16="http://schemas.microsoft.com/office/drawing/2014/main" id="{5CB5641E-4F42-73E2-6EB4-F12A5A481760}"/>
                </a:ext>
              </a:extLst>
            </p:cNvPr>
            <p:cNvCxnSpPr>
              <a:cxnSpLocks/>
            </p:cNvCxnSpPr>
            <p:nvPr/>
          </p:nvCxnSpPr>
          <p:spPr bwMode="auto">
            <a:xfrm>
              <a:off x="1317625" y="2606675"/>
              <a:ext cx="0" cy="539750"/>
            </a:xfrm>
            <a:prstGeom prst="line">
              <a:avLst/>
            </a:prstGeom>
            <a:noFill/>
            <a:ln w="38100" cap="flat" cmpd="sng" algn="ctr">
              <a:solidFill>
                <a:schemeClr val="accent5"/>
              </a:solidFill>
              <a:prstDash val="solid"/>
              <a:round/>
              <a:headEnd type="none" w="med" len="med"/>
              <a:tailEnd type="none" w="med" len="med"/>
            </a:ln>
            <a:effectLst/>
          </p:spPr>
        </p:cxnSp>
        <p:cxnSp>
          <p:nvCxnSpPr>
            <p:cNvPr id="9233" name="Straight Connector 9232">
              <a:extLst>
                <a:ext uri="{FF2B5EF4-FFF2-40B4-BE49-F238E27FC236}">
                  <a16:creationId xmlns:a16="http://schemas.microsoft.com/office/drawing/2014/main" id="{BC2D17F6-9609-D799-11CA-89ED4D7A753F}"/>
                </a:ext>
              </a:extLst>
            </p:cNvPr>
            <p:cNvCxnSpPr>
              <a:cxnSpLocks/>
            </p:cNvCxnSpPr>
            <p:nvPr/>
          </p:nvCxnSpPr>
          <p:spPr bwMode="auto">
            <a:xfrm>
              <a:off x="1365250" y="2806700"/>
              <a:ext cx="0" cy="342900"/>
            </a:xfrm>
            <a:prstGeom prst="line">
              <a:avLst/>
            </a:prstGeom>
            <a:noFill/>
            <a:ln w="38100" cap="flat" cmpd="sng" algn="ctr">
              <a:solidFill>
                <a:schemeClr val="accent5"/>
              </a:solidFill>
              <a:prstDash val="solid"/>
              <a:round/>
              <a:headEnd type="none" w="med" len="med"/>
              <a:tailEnd type="none" w="med" len="med"/>
            </a:ln>
            <a:effectLst/>
          </p:spPr>
        </p:cxnSp>
        <p:cxnSp>
          <p:nvCxnSpPr>
            <p:cNvPr id="9234" name="Straight Connector 9233">
              <a:extLst>
                <a:ext uri="{FF2B5EF4-FFF2-40B4-BE49-F238E27FC236}">
                  <a16:creationId xmlns:a16="http://schemas.microsoft.com/office/drawing/2014/main" id="{6F136922-85BA-0FE5-1243-A100E77A648D}"/>
                </a:ext>
              </a:extLst>
            </p:cNvPr>
            <p:cNvCxnSpPr>
              <a:cxnSpLocks/>
            </p:cNvCxnSpPr>
            <p:nvPr/>
          </p:nvCxnSpPr>
          <p:spPr bwMode="auto">
            <a:xfrm>
              <a:off x="2667000" y="3098800"/>
              <a:ext cx="0" cy="57150"/>
            </a:xfrm>
            <a:prstGeom prst="line">
              <a:avLst/>
            </a:prstGeom>
            <a:noFill/>
            <a:ln w="38100" cap="flat" cmpd="sng" algn="ctr">
              <a:solidFill>
                <a:schemeClr val="accent5"/>
              </a:solidFill>
              <a:prstDash val="solid"/>
              <a:round/>
              <a:headEnd type="none" w="med" len="med"/>
              <a:tailEnd type="none" w="med" len="med"/>
            </a:ln>
            <a:effectLst/>
          </p:spPr>
        </p:cxnSp>
        <p:cxnSp>
          <p:nvCxnSpPr>
            <p:cNvPr id="9235" name="Straight Connector 9234">
              <a:extLst>
                <a:ext uri="{FF2B5EF4-FFF2-40B4-BE49-F238E27FC236}">
                  <a16:creationId xmlns:a16="http://schemas.microsoft.com/office/drawing/2014/main" id="{8C349CF0-6113-0840-1B3A-F8466A30BD25}"/>
                </a:ext>
              </a:extLst>
            </p:cNvPr>
            <p:cNvCxnSpPr>
              <a:cxnSpLocks/>
            </p:cNvCxnSpPr>
            <p:nvPr/>
          </p:nvCxnSpPr>
          <p:spPr bwMode="auto">
            <a:xfrm>
              <a:off x="2365375" y="3076575"/>
              <a:ext cx="0" cy="73025"/>
            </a:xfrm>
            <a:prstGeom prst="line">
              <a:avLst/>
            </a:prstGeom>
            <a:noFill/>
            <a:ln w="38100" cap="flat" cmpd="sng" algn="ctr">
              <a:solidFill>
                <a:schemeClr val="accent5"/>
              </a:solidFill>
              <a:prstDash val="solid"/>
              <a:round/>
              <a:headEnd type="none" w="med" len="med"/>
              <a:tailEnd type="none" w="med" len="med"/>
            </a:ln>
            <a:effectLst/>
          </p:spPr>
        </p:cxnSp>
        <p:cxnSp>
          <p:nvCxnSpPr>
            <p:cNvPr id="9236" name="Straight Connector 9235">
              <a:extLst>
                <a:ext uri="{FF2B5EF4-FFF2-40B4-BE49-F238E27FC236}">
                  <a16:creationId xmlns:a16="http://schemas.microsoft.com/office/drawing/2014/main" id="{1652C514-3735-D889-409E-4623CD319484}"/>
                </a:ext>
              </a:extLst>
            </p:cNvPr>
            <p:cNvCxnSpPr>
              <a:cxnSpLocks/>
            </p:cNvCxnSpPr>
            <p:nvPr/>
          </p:nvCxnSpPr>
          <p:spPr bwMode="auto">
            <a:xfrm>
              <a:off x="2413000" y="3079750"/>
              <a:ext cx="0" cy="73025"/>
            </a:xfrm>
            <a:prstGeom prst="line">
              <a:avLst/>
            </a:prstGeom>
            <a:noFill/>
            <a:ln w="38100" cap="flat" cmpd="sng" algn="ctr">
              <a:solidFill>
                <a:schemeClr val="accent5"/>
              </a:solidFill>
              <a:prstDash val="solid"/>
              <a:round/>
              <a:headEnd type="none" w="med" len="med"/>
              <a:tailEnd type="none" w="med" len="med"/>
            </a:ln>
            <a:effectLst/>
          </p:spPr>
        </p:cxnSp>
        <p:cxnSp>
          <p:nvCxnSpPr>
            <p:cNvPr id="9237" name="Straight Connector 9236">
              <a:extLst>
                <a:ext uri="{FF2B5EF4-FFF2-40B4-BE49-F238E27FC236}">
                  <a16:creationId xmlns:a16="http://schemas.microsoft.com/office/drawing/2014/main" id="{1F3CFFEB-BCF7-7EC7-18C5-09C5060AE7CD}"/>
                </a:ext>
              </a:extLst>
            </p:cNvPr>
            <p:cNvCxnSpPr>
              <a:cxnSpLocks/>
            </p:cNvCxnSpPr>
            <p:nvPr/>
          </p:nvCxnSpPr>
          <p:spPr bwMode="auto">
            <a:xfrm>
              <a:off x="1416050" y="2822575"/>
              <a:ext cx="0" cy="323850"/>
            </a:xfrm>
            <a:prstGeom prst="line">
              <a:avLst/>
            </a:prstGeom>
            <a:noFill/>
            <a:ln w="38100" cap="flat" cmpd="sng" algn="ctr">
              <a:solidFill>
                <a:schemeClr val="accent5"/>
              </a:solidFill>
              <a:prstDash val="solid"/>
              <a:round/>
              <a:headEnd type="none" w="med" len="med"/>
              <a:tailEnd type="none" w="med" len="med"/>
            </a:ln>
            <a:effectLst/>
          </p:spPr>
        </p:cxnSp>
        <p:cxnSp>
          <p:nvCxnSpPr>
            <p:cNvPr id="9238" name="Straight Connector 9237">
              <a:extLst>
                <a:ext uri="{FF2B5EF4-FFF2-40B4-BE49-F238E27FC236}">
                  <a16:creationId xmlns:a16="http://schemas.microsoft.com/office/drawing/2014/main" id="{DCD38487-5D3A-A52A-1094-C323C8A4A4D0}"/>
                </a:ext>
              </a:extLst>
            </p:cNvPr>
            <p:cNvCxnSpPr>
              <a:cxnSpLocks/>
            </p:cNvCxnSpPr>
            <p:nvPr/>
          </p:nvCxnSpPr>
          <p:spPr bwMode="auto">
            <a:xfrm>
              <a:off x="1470025" y="2838450"/>
              <a:ext cx="0" cy="311150"/>
            </a:xfrm>
            <a:prstGeom prst="line">
              <a:avLst/>
            </a:prstGeom>
            <a:noFill/>
            <a:ln w="38100" cap="flat" cmpd="sng" algn="ctr">
              <a:solidFill>
                <a:schemeClr val="accent5"/>
              </a:solidFill>
              <a:prstDash val="solid"/>
              <a:round/>
              <a:headEnd type="none" w="med" len="med"/>
              <a:tailEnd type="none" w="med" len="med"/>
            </a:ln>
            <a:effectLst/>
          </p:spPr>
        </p:cxnSp>
        <p:cxnSp>
          <p:nvCxnSpPr>
            <p:cNvPr id="9239" name="Straight Connector 9238">
              <a:extLst>
                <a:ext uri="{FF2B5EF4-FFF2-40B4-BE49-F238E27FC236}">
                  <a16:creationId xmlns:a16="http://schemas.microsoft.com/office/drawing/2014/main" id="{201B487A-6709-0F02-9EB6-74FF3F3FCA9C}"/>
                </a:ext>
              </a:extLst>
            </p:cNvPr>
            <p:cNvCxnSpPr>
              <a:cxnSpLocks/>
            </p:cNvCxnSpPr>
            <p:nvPr/>
          </p:nvCxnSpPr>
          <p:spPr bwMode="auto">
            <a:xfrm>
              <a:off x="2165350" y="3016250"/>
              <a:ext cx="0" cy="133350"/>
            </a:xfrm>
            <a:prstGeom prst="line">
              <a:avLst/>
            </a:prstGeom>
            <a:noFill/>
            <a:ln w="38100" cap="flat" cmpd="sng" algn="ctr">
              <a:solidFill>
                <a:schemeClr val="accent5"/>
              </a:solidFill>
              <a:prstDash val="solid"/>
              <a:round/>
              <a:headEnd type="none" w="med" len="med"/>
              <a:tailEnd type="none" w="med" len="med"/>
            </a:ln>
            <a:effectLst/>
          </p:spPr>
        </p:cxnSp>
        <p:cxnSp>
          <p:nvCxnSpPr>
            <p:cNvPr id="9240" name="Straight Connector 9239">
              <a:extLst>
                <a:ext uri="{FF2B5EF4-FFF2-40B4-BE49-F238E27FC236}">
                  <a16:creationId xmlns:a16="http://schemas.microsoft.com/office/drawing/2014/main" id="{368CE0C4-FB12-54A3-2770-E148A05053D0}"/>
                </a:ext>
              </a:extLst>
            </p:cNvPr>
            <p:cNvCxnSpPr>
              <a:cxnSpLocks/>
            </p:cNvCxnSpPr>
            <p:nvPr/>
          </p:nvCxnSpPr>
          <p:spPr bwMode="auto">
            <a:xfrm>
              <a:off x="2263775" y="3032125"/>
              <a:ext cx="0" cy="117475"/>
            </a:xfrm>
            <a:prstGeom prst="line">
              <a:avLst/>
            </a:prstGeom>
            <a:noFill/>
            <a:ln w="38100" cap="flat" cmpd="sng" algn="ctr">
              <a:solidFill>
                <a:schemeClr val="accent5"/>
              </a:solidFill>
              <a:prstDash val="solid"/>
              <a:round/>
              <a:headEnd type="none" w="med" len="med"/>
              <a:tailEnd type="none" w="med" len="med"/>
            </a:ln>
            <a:effectLst/>
          </p:spPr>
        </p:cxnSp>
        <p:cxnSp>
          <p:nvCxnSpPr>
            <p:cNvPr id="9241" name="Straight Connector 9240">
              <a:extLst>
                <a:ext uri="{FF2B5EF4-FFF2-40B4-BE49-F238E27FC236}">
                  <a16:creationId xmlns:a16="http://schemas.microsoft.com/office/drawing/2014/main" id="{A2CB4901-BBAC-5263-F796-59937AE55960}"/>
                </a:ext>
              </a:extLst>
            </p:cNvPr>
            <p:cNvCxnSpPr>
              <a:cxnSpLocks/>
            </p:cNvCxnSpPr>
            <p:nvPr/>
          </p:nvCxnSpPr>
          <p:spPr bwMode="auto">
            <a:xfrm>
              <a:off x="1670050" y="2924175"/>
              <a:ext cx="0" cy="225425"/>
            </a:xfrm>
            <a:prstGeom prst="line">
              <a:avLst/>
            </a:prstGeom>
            <a:noFill/>
            <a:ln w="38100" cap="flat" cmpd="sng" algn="ctr">
              <a:solidFill>
                <a:schemeClr val="accent5"/>
              </a:solidFill>
              <a:prstDash val="solid"/>
              <a:round/>
              <a:headEnd type="none" w="med" len="med"/>
              <a:tailEnd type="none" w="med" len="med"/>
            </a:ln>
            <a:effectLst/>
          </p:spPr>
        </p:cxnSp>
        <p:cxnSp>
          <p:nvCxnSpPr>
            <p:cNvPr id="9242" name="Straight Connector 9241">
              <a:extLst>
                <a:ext uri="{FF2B5EF4-FFF2-40B4-BE49-F238E27FC236}">
                  <a16:creationId xmlns:a16="http://schemas.microsoft.com/office/drawing/2014/main" id="{4E70D493-D915-AF6A-FD8C-84EEEC41BFD6}"/>
                </a:ext>
              </a:extLst>
            </p:cNvPr>
            <p:cNvCxnSpPr>
              <a:cxnSpLocks/>
            </p:cNvCxnSpPr>
            <p:nvPr/>
          </p:nvCxnSpPr>
          <p:spPr bwMode="auto">
            <a:xfrm>
              <a:off x="1616075" y="2898775"/>
              <a:ext cx="0" cy="247650"/>
            </a:xfrm>
            <a:prstGeom prst="line">
              <a:avLst/>
            </a:prstGeom>
            <a:noFill/>
            <a:ln w="38100" cap="flat" cmpd="sng" algn="ctr">
              <a:solidFill>
                <a:schemeClr val="accent5"/>
              </a:solidFill>
              <a:prstDash val="solid"/>
              <a:round/>
              <a:headEnd type="none" w="med" len="med"/>
              <a:tailEnd type="none" w="med" len="med"/>
            </a:ln>
            <a:effectLst/>
          </p:spPr>
        </p:cxnSp>
        <p:cxnSp>
          <p:nvCxnSpPr>
            <p:cNvPr id="9243" name="Straight Connector 9242">
              <a:extLst>
                <a:ext uri="{FF2B5EF4-FFF2-40B4-BE49-F238E27FC236}">
                  <a16:creationId xmlns:a16="http://schemas.microsoft.com/office/drawing/2014/main" id="{4411B38F-E649-D3D8-0258-AD231506EBD3}"/>
                </a:ext>
              </a:extLst>
            </p:cNvPr>
            <p:cNvCxnSpPr>
              <a:cxnSpLocks/>
            </p:cNvCxnSpPr>
            <p:nvPr/>
          </p:nvCxnSpPr>
          <p:spPr bwMode="auto">
            <a:xfrm>
              <a:off x="1517650" y="2851150"/>
              <a:ext cx="0" cy="298450"/>
            </a:xfrm>
            <a:prstGeom prst="line">
              <a:avLst/>
            </a:prstGeom>
            <a:noFill/>
            <a:ln w="38100" cap="flat" cmpd="sng" algn="ctr">
              <a:solidFill>
                <a:schemeClr val="accent5"/>
              </a:solidFill>
              <a:prstDash val="solid"/>
              <a:round/>
              <a:headEnd type="none" w="med" len="med"/>
              <a:tailEnd type="none" w="med" len="med"/>
            </a:ln>
            <a:effectLst/>
          </p:spPr>
        </p:cxnSp>
        <p:cxnSp>
          <p:nvCxnSpPr>
            <p:cNvPr id="9244" name="Straight Connector 9243">
              <a:extLst>
                <a:ext uri="{FF2B5EF4-FFF2-40B4-BE49-F238E27FC236}">
                  <a16:creationId xmlns:a16="http://schemas.microsoft.com/office/drawing/2014/main" id="{F0528292-A9A4-6A3E-4D1B-87D6DFF6C7D6}"/>
                </a:ext>
              </a:extLst>
            </p:cNvPr>
            <p:cNvCxnSpPr>
              <a:cxnSpLocks/>
            </p:cNvCxnSpPr>
            <p:nvPr/>
          </p:nvCxnSpPr>
          <p:spPr bwMode="auto">
            <a:xfrm>
              <a:off x="1565275" y="2854325"/>
              <a:ext cx="0" cy="288925"/>
            </a:xfrm>
            <a:prstGeom prst="line">
              <a:avLst/>
            </a:prstGeom>
            <a:noFill/>
            <a:ln w="38100" cap="flat" cmpd="sng" algn="ctr">
              <a:solidFill>
                <a:schemeClr val="accent5"/>
              </a:solidFill>
              <a:prstDash val="solid"/>
              <a:round/>
              <a:headEnd type="none" w="med" len="med"/>
              <a:tailEnd type="none" w="med" len="med"/>
            </a:ln>
            <a:effectLst/>
          </p:spPr>
        </p:cxnSp>
        <p:cxnSp>
          <p:nvCxnSpPr>
            <p:cNvPr id="9245" name="Straight Connector 9244">
              <a:extLst>
                <a:ext uri="{FF2B5EF4-FFF2-40B4-BE49-F238E27FC236}">
                  <a16:creationId xmlns:a16="http://schemas.microsoft.com/office/drawing/2014/main" id="{34BBAC2F-5A5C-4029-9339-5B79BB6C0E83}"/>
                </a:ext>
              </a:extLst>
            </p:cNvPr>
            <p:cNvCxnSpPr>
              <a:cxnSpLocks/>
            </p:cNvCxnSpPr>
            <p:nvPr/>
          </p:nvCxnSpPr>
          <p:spPr bwMode="auto">
            <a:xfrm>
              <a:off x="1816100" y="2936875"/>
              <a:ext cx="0" cy="206375"/>
            </a:xfrm>
            <a:prstGeom prst="line">
              <a:avLst/>
            </a:prstGeom>
            <a:noFill/>
            <a:ln w="38100" cap="flat" cmpd="sng" algn="ctr">
              <a:solidFill>
                <a:schemeClr val="accent5"/>
              </a:solidFill>
              <a:prstDash val="solid"/>
              <a:round/>
              <a:headEnd type="none" w="med" len="med"/>
              <a:tailEnd type="none" w="med" len="med"/>
            </a:ln>
            <a:effectLst/>
          </p:spPr>
        </p:cxnSp>
        <p:cxnSp>
          <p:nvCxnSpPr>
            <p:cNvPr id="9246" name="Straight Connector 9245">
              <a:extLst>
                <a:ext uri="{FF2B5EF4-FFF2-40B4-BE49-F238E27FC236}">
                  <a16:creationId xmlns:a16="http://schemas.microsoft.com/office/drawing/2014/main" id="{DC686E2F-4477-9425-C07C-1E27224F20FB}"/>
                </a:ext>
              </a:extLst>
            </p:cNvPr>
            <p:cNvCxnSpPr>
              <a:cxnSpLocks/>
            </p:cNvCxnSpPr>
            <p:nvPr/>
          </p:nvCxnSpPr>
          <p:spPr bwMode="auto">
            <a:xfrm>
              <a:off x="2016125" y="2978150"/>
              <a:ext cx="0" cy="171450"/>
            </a:xfrm>
            <a:prstGeom prst="line">
              <a:avLst/>
            </a:prstGeom>
            <a:noFill/>
            <a:ln w="38100" cap="flat" cmpd="sng" algn="ctr">
              <a:solidFill>
                <a:schemeClr val="accent5"/>
              </a:solidFill>
              <a:prstDash val="solid"/>
              <a:round/>
              <a:headEnd type="none" w="med" len="med"/>
              <a:tailEnd type="none" w="med" len="med"/>
            </a:ln>
            <a:effectLst/>
          </p:spPr>
        </p:cxnSp>
        <p:cxnSp>
          <p:nvCxnSpPr>
            <p:cNvPr id="9247" name="Straight Connector 9246">
              <a:extLst>
                <a:ext uri="{FF2B5EF4-FFF2-40B4-BE49-F238E27FC236}">
                  <a16:creationId xmlns:a16="http://schemas.microsoft.com/office/drawing/2014/main" id="{46D819DE-144A-36FE-5EBA-1387369E041B}"/>
                </a:ext>
              </a:extLst>
            </p:cNvPr>
            <p:cNvCxnSpPr>
              <a:cxnSpLocks/>
            </p:cNvCxnSpPr>
            <p:nvPr/>
          </p:nvCxnSpPr>
          <p:spPr bwMode="auto">
            <a:xfrm>
              <a:off x="1863725" y="2943225"/>
              <a:ext cx="0" cy="206375"/>
            </a:xfrm>
            <a:prstGeom prst="line">
              <a:avLst/>
            </a:prstGeom>
            <a:noFill/>
            <a:ln w="38100" cap="flat" cmpd="sng" algn="ctr">
              <a:solidFill>
                <a:schemeClr val="accent5"/>
              </a:solidFill>
              <a:prstDash val="solid"/>
              <a:round/>
              <a:headEnd type="none" w="med" len="med"/>
              <a:tailEnd type="none" w="med" len="med"/>
            </a:ln>
            <a:effectLst/>
          </p:spPr>
        </p:cxnSp>
        <p:cxnSp>
          <p:nvCxnSpPr>
            <p:cNvPr id="9248" name="Straight Connector 9247">
              <a:extLst>
                <a:ext uri="{FF2B5EF4-FFF2-40B4-BE49-F238E27FC236}">
                  <a16:creationId xmlns:a16="http://schemas.microsoft.com/office/drawing/2014/main" id="{0BAF0486-5194-BC81-99A7-5EBC6FE6D160}"/>
                </a:ext>
              </a:extLst>
            </p:cNvPr>
            <p:cNvCxnSpPr>
              <a:cxnSpLocks/>
            </p:cNvCxnSpPr>
            <p:nvPr/>
          </p:nvCxnSpPr>
          <p:spPr bwMode="auto">
            <a:xfrm>
              <a:off x="1917700" y="2949575"/>
              <a:ext cx="0" cy="206375"/>
            </a:xfrm>
            <a:prstGeom prst="line">
              <a:avLst/>
            </a:prstGeom>
            <a:noFill/>
            <a:ln w="38100" cap="flat" cmpd="sng" algn="ctr">
              <a:solidFill>
                <a:schemeClr val="accent5"/>
              </a:solidFill>
              <a:prstDash val="solid"/>
              <a:round/>
              <a:headEnd type="none" w="med" len="med"/>
              <a:tailEnd type="none" w="med" len="med"/>
            </a:ln>
            <a:effectLst/>
          </p:spPr>
        </p:cxnSp>
        <p:cxnSp>
          <p:nvCxnSpPr>
            <p:cNvPr id="9249" name="Straight Connector 9248">
              <a:extLst>
                <a:ext uri="{FF2B5EF4-FFF2-40B4-BE49-F238E27FC236}">
                  <a16:creationId xmlns:a16="http://schemas.microsoft.com/office/drawing/2014/main" id="{D5AA3CA4-1B35-7016-E2EA-F63B74195ACB}"/>
                </a:ext>
              </a:extLst>
            </p:cNvPr>
            <p:cNvCxnSpPr>
              <a:cxnSpLocks/>
            </p:cNvCxnSpPr>
            <p:nvPr/>
          </p:nvCxnSpPr>
          <p:spPr bwMode="auto">
            <a:xfrm>
              <a:off x="2063750" y="2987675"/>
              <a:ext cx="0" cy="158750"/>
            </a:xfrm>
            <a:prstGeom prst="line">
              <a:avLst/>
            </a:prstGeom>
            <a:noFill/>
            <a:ln w="38100" cap="flat" cmpd="sng" algn="ctr">
              <a:solidFill>
                <a:schemeClr val="accent5"/>
              </a:solidFill>
              <a:prstDash val="solid"/>
              <a:round/>
              <a:headEnd type="none" w="med" len="med"/>
              <a:tailEnd type="none" w="med" len="med"/>
            </a:ln>
            <a:effectLst/>
          </p:spPr>
        </p:cxnSp>
        <p:cxnSp>
          <p:nvCxnSpPr>
            <p:cNvPr id="9250" name="Straight Connector 9249">
              <a:extLst>
                <a:ext uri="{FF2B5EF4-FFF2-40B4-BE49-F238E27FC236}">
                  <a16:creationId xmlns:a16="http://schemas.microsoft.com/office/drawing/2014/main" id="{416059D5-0946-8A65-7A8E-960DDE3D5E2E}"/>
                </a:ext>
              </a:extLst>
            </p:cNvPr>
            <p:cNvCxnSpPr>
              <a:cxnSpLocks/>
            </p:cNvCxnSpPr>
            <p:nvPr/>
          </p:nvCxnSpPr>
          <p:spPr bwMode="auto">
            <a:xfrm>
              <a:off x="2114550" y="3009900"/>
              <a:ext cx="0" cy="142875"/>
            </a:xfrm>
            <a:prstGeom prst="line">
              <a:avLst/>
            </a:prstGeom>
            <a:noFill/>
            <a:ln w="38100" cap="flat" cmpd="sng" algn="ctr">
              <a:solidFill>
                <a:schemeClr val="accent5"/>
              </a:solidFill>
              <a:prstDash val="solid"/>
              <a:round/>
              <a:headEnd type="none" w="med" len="med"/>
              <a:tailEnd type="none" w="med" len="med"/>
            </a:ln>
            <a:effectLst/>
          </p:spPr>
        </p:cxnSp>
        <p:cxnSp>
          <p:nvCxnSpPr>
            <p:cNvPr id="9272" name="Straight Connector 9271">
              <a:extLst>
                <a:ext uri="{FF2B5EF4-FFF2-40B4-BE49-F238E27FC236}">
                  <a16:creationId xmlns:a16="http://schemas.microsoft.com/office/drawing/2014/main" id="{4FB418C4-AAC1-D611-C604-223A95CBBA1B}"/>
                </a:ext>
              </a:extLst>
            </p:cNvPr>
            <p:cNvCxnSpPr>
              <a:cxnSpLocks/>
            </p:cNvCxnSpPr>
            <p:nvPr/>
          </p:nvCxnSpPr>
          <p:spPr bwMode="auto">
            <a:xfrm>
              <a:off x="3660775" y="3136900"/>
              <a:ext cx="0" cy="57150"/>
            </a:xfrm>
            <a:prstGeom prst="line">
              <a:avLst/>
            </a:prstGeom>
            <a:noFill/>
            <a:ln w="38100" cap="flat" cmpd="sng" algn="ctr">
              <a:solidFill>
                <a:schemeClr val="accent5"/>
              </a:solidFill>
              <a:prstDash val="solid"/>
              <a:round/>
              <a:headEnd type="none" w="med" len="med"/>
              <a:tailEnd type="none" w="med" len="med"/>
            </a:ln>
            <a:effectLst/>
          </p:spPr>
        </p:cxnSp>
        <p:cxnSp>
          <p:nvCxnSpPr>
            <p:cNvPr id="9273" name="Straight Connector 9272">
              <a:extLst>
                <a:ext uri="{FF2B5EF4-FFF2-40B4-BE49-F238E27FC236}">
                  <a16:creationId xmlns:a16="http://schemas.microsoft.com/office/drawing/2014/main" id="{6129C649-A434-707B-4F3E-87F8FA67508A}"/>
                </a:ext>
              </a:extLst>
            </p:cNvPr>
            <p:cNvCxnSpPr>
              <a:cxnSpLocks/>
            </p:cNvCxnSpPr>
            <p:nvPr/>
          </p:nvCxnSpPr>
          <p:spPr bwMode="auto">
            <a:xfrm>
              <a:off x="3714750" y="3143250"/>
              <a:ext cx="0" cy="57150"/>
            </a:xfrm>
            <a:prstGeom prst="line">
              <a:avLst/>
            </a:prstGeom>
            <a:noFill/>
            <a:ln w="38100" cap="flat" cmpd="sng" algn="ctr">
              <a:solidFill>
                <a:schemeClr val="accent5"/>
              </a:solidFill>
              <a:prstDash val="solid"/>
              <a:round/>
              <a:headEnd type="none" w="med" len="med"/>
              <a:tailEnd type="none" w="med" len="med"/>
            </a:ln>
            <a:effectLst/>
          </p:spPr>
        </p:cxnSp>
        <p:cxnSp>
          <p:nvCxnSpPr>
            <p:cNvPr id="9274" name="Straight Connector 9273">
              <a:extLst>
                <a:ext uri="{FF2B5EF4-FFF2-40B4-BE49-F238E27FC236}">
                  <a16:creationId xmlns:a16="http://schemas.microsoft.com/office/drawing/2014/main" id="{BEE50958-44C7-553F-6576-EBCBDDA94AFF}"/>
                </a:ext>
              </a:extLst>
            </p:cNvPr>
            <p:cNvCxnSpPr>
              <a:cxnSpLocks/>
            </p:cNvCxnSpPr>
            <p:nvPr/>
          </p:nvCxnSpPr>
          <p:spPr bwMode="auto">
            <a:xfrm>
              <a:off x="3860800" y="3152775"/>
              <a:ext cx="0" cy="66675"/>
            </a:xfrm>
            <a:prstGeom prst="line">
              <a:avLst/>
            </a:prstGeom>
            <a:noFill/>
            <a:ln w="38100" cap="flat" cmpd="sng" algn="ctr">
              <a:solidFill>
                <a:schemeClr val="accent5"/>
              </a:solidFill>
              <a:prstDash val="solid"/>
              <a:round/>
              <a:headEnd type="none" w="med" len="med"/>
              <a:tailEnd type="none" w="med" len="med"/>
            </a:ln>
            <a:effectLst/>
          </p:spPr>
        </p:cxnSp>
        <p:cxnSp>
          <p:nvCxnSpPr>
            <p:cNvPr id="9275" name="Straight Connector 9274">
              <a:extLst>
                <a:ext uri="{FF2B5EF4-FFF2-40B4-BE49-F238E27FC236}">
                  <a16:creationId xmlns:a16="http://schemas.microsoft.com/office/drawing/2014/main" id="{ED5BED09-96DA-699B-EF62-AD5A276B1DF5}"/>
                </a:ext>
              </a:extLst>
            </p:cNvPr>
            <p:cNvCxnSpPr>
              <a:cxnSpLocks/>
            </p:cNvCxnSpPr>
            <p:nvPr/>
          </p:nvCxnSpPr>
          <p:spPr bwMode="auto">
            <a:xfrm>
              <a:off x="4210050" y="3146425"/>
              <a:ext cx="0" cy="101600"/>
            </a:xfrm>
            <a:prstGeom prst="line">
              <a:avLst/>
            </a:prstGeom>
            <a:noFill/>
            <a:ln w="38100" cap="flat" cmpd="sng" algn="ctr">
              <a:solidFill>
                <a:schemeClr val="accent5"/>
              </a:solidFill>
              <a:prstDash val="solid"/>
              <a:round/>
              <a:headEnd type="none" w="med" len="med"/>
              <a:tailEnd type="none" w="med" len="med"/>
            </a:ln>
            <a:effectLst/>
          </p:spPr>
        </p:cxnSp>
        <p:cxnSp>
          <p:nvCxnSpPr>
            <p:cNvPr id="9278" name="Straight Connector 9277">
              <a:extLst>
                <a:ext uri="{FF2B5EF4-FFF2-40B4-BE49-F238E27FC236}">
                  <a16:creationId xmlns:a16="http://schemas.microsoft.com/office/drawing/2014/main" id="{0020E7E0-389D-B408-B3D1-26119D21A56A}"/>
                </a:ext>
              </a:extLst>
            </p:cNvPr>
            <p:cNvCxnSpPr>
              <a:cxnSpLocks/>
            </p:cNvCxnSpPr>
            <p:nvPr/>
          </p:nvCxnSpPr>
          <p:spPr bwMode="auto">
            <a:xfrm>
              <a:off x="4460875" y="3146425"/>
              <a:ext cx="0" cy="127000"/>
            </a:xfrm>
            <a:prstGeom prst="line">
              <a:avLst/>
            </a:prstGeom>
            <a:noFill/>
            <a:ln w="38100" cap="flat" cmpd="sng" algn="ctr">
              <a:solidFill>
                <a:schemeClr val="accent5"/>
              </a:solidFill>
              <a:prstDash val="solid"/>
              <a:round/>
              <a:headEnd type="none" w="med" len="med"/>
              <a:tailEnd type="none" w="med" len="med"/>
            </a:ln>
            <a:effectLst/>
          </p:spPr>
        </p:cxnSp>
        <p:cxnSp>
          <p:nvCxnSpPr>
            <p:cNvPr id="9279" name="Straight Connector 9278">
              <a:extLst>
                <a:ext uri="{FF2B5EF4-FFF2-40B4-BE49-F238E27FC236}">
                  <a16:creationId xmlns:a16="http://schemas.microsoft.com/office/drawing/2014/main" id="{E4A2E05B-4994-07C6-B80E-E5D08AA96276}"/>
                </a:ext>
              </a:extLst>
            </p:cNvPr>
            <p:cNvCxnSpPr>
              <a:cxnSpLocks/>
            </p:cNvCxnSpPr>
            <p:nvPr/>
          </p:nvCxnSpPr>
          <p:spPr bwMode="auto">
            <a:xfrm>
              <a:off x="4962525" y="3149600"/>
              <a:ext cx="0" cy="161925"/>
            </a:xfrm>
            <a:prstGeom prst="line">
              <a:avLst/>
            </a:prstGeom>
            <a:noFill/>
            <a:ln w="38100" cap="flat" cmpd="sng" algn="ctr">
              <a:solidFill>
                <a:schemeClr val="accent5"/>
              </a:solidFill>
              <a:prstDash val="solid"/>
              <a:round/>
              <a:headEnd type="none" w="med" len="med"/>
              <a:tailEnd type="none" w="med" len="med"/>
            </a:ln>
            <a:effectLst/>
          </p:spPr>
        </p:cxnSp>
        <p:cxnSp>
          <p:nvCxnSpPr>
            <p:cNvPr id="9280" name="Straight Connector 9279">
              <a:extLst>
                <a:ext uri="{FF2B5EF4-FFF2-40B4-BE49-F238E27FC236}">
                  <a16:creationId xmlns:a16="http://schemas.microsoft.com/office/drawing/2014/main" id="{E9149066-D4DD-DDF6-83DC-D320D639CFB0}"/>
                </a:ext>
              </a:extLst>
            </p:cNvPr>
            <p:cNvCxnSpPr>
              <a:cxnSpLocks/>
            </p:cNvCxnSpPr>
            <p:nvPr/>
          </p:nvCxnSpPr>
          <p:spPr bwMode="auto">
            <a:xfrm>
              <a:off x="5159375" y="3146425"/>
              <a:ext cx="0" cy="171450"/>
            </a:xfrm>
            <a:prstGeom prst="line">
              <a:avLst/>
            </a:prstGeom>
            <a:noFill/>
            <a:ln w="38100" cap="flat" cmpd="sng" algn="ctr">
              <a:solidFill>
                <a:schemeClr val="accent5"/>
              </a:solidFill>
              <a:prstDash val="solid"/>
              <a:round/>
              <a:headEnd type="none" w="med" len="med"/>
              <a:tailEnd type="none" w="med" len="med"/>
            </a:ln>
            <a:effectLst/>
          </p:spPr>
        </p:cxnSp>
        <p:cxnSp>
          <p:nvCxnSpPr>
            <p:cNvPr id="9284" name="Straight Connector 9283">
              <a:extLst>
                <a:ext uri="{FF2B5EF4-FFF2-40B4-BE49-F238E27FC236}">
                  <a16:creationId xmlns:a16="http://schemas.microsoft.com/office/drawing/2014/main" id="{814B9513-92FE-A0E7-CE1A-C512A674A19F}"/>
                </a:ext>
              </a:extLst>
            </p:cNvPr>
            <p:cNvCxnSpPr>
              <a:cxnSpLocks/>
            </p:cNvCxnSpPr>
            <p:nvPr/>
          </p:nvCxnSpPr>
          <p:spPr bwMode="auto">
            <a:xfrm>
              <a:off x="5359400" y="3152775"/>
              <a:ext cx="0" cy="184150"/>
            </a:xfrm>
            <a:prstGeom prst="line">
              <a:avLst/>
            </a:prstGeom>
            <a:noFill/>
            <a:ln w="38100" cap="flat" cmpd="sng" algn="ctr">
              <a:solidFill>
                <a:schemeClr val="accent5"/>
              </a:solidFill>
              <a:prstDash val="solid"/>
              <a:round/>
              <a:headEnd type="none" w="med" len="med"/>
              <a:tailEnd type="none" w="med" len="med"/>
            </a:ln>
            <a:effectLst/>
          </p:spPr>
        </p:cxnSp>
        <p:cxnSp>
          <p:nvCxnSpPr>
            <p:cNvPr id="9286" name="Straight Connector 9285">
              <a:extLst>
                <a:ext uri="{FF2B5EF4-FFF2-40B4-BE49-F238E27FC236}">
                  <a16:creationId xmlns:a16="http://schemas.microsoft.com/office/drawing/2014/main" id="{A5C60B92-6BCD-1B79-0E9C-CBA13F1038DD}"/>
                </a:ext>
              </a:extLst>
            </p:cNvPr>
            <p:cNvCxnSpPr>
              <a:cxnSpLocks/>
            </p:cNvCxnSpPr>
            <p:nvPr/>
          </p:nvCxnSpPr>
          <p:spPr bwMode="auto">
            <a:xfrm>
              <a:off x="6356350" y="3149600"/>
              <a:ext cx="0" cy="263525"/>
            </a:xfrm>
            <a:prstGeom prst="line">
              <a:avLst/>
            </a:prstGeom>
            <a:noFill/>
            <a:ln w="38100" cap="flat" cmpd="sng" algn="ctr">
              <a:solidFill>
                <a:schemeClr val="accent5"/>
              </a:solidFill>
              <a:prstDash val="solid"/>
              <a:round/>
              <a:headEnd type="none" w="med" len="med"/>
              <a:tailEnd type="none" w="med" len="med"/>
            </a:ln>
            <a:effectLst/>
          </p:spPr>
        </p:cxnSp>
        <p:cxnSp>
          <p:nvCxnSpPr>
            <p:cNvPr id="9288" name="Straight Connector 9287">
              <a:extLst>
                <a:ext uri="{FF2B5EF4-FFF2-40B4-BE49-F238E27FC236}">
                  <a16:creationId xmlns:a16="http://schemas.microsoft.com/office/drawing/2014/main" id="{14B10C6F-62B0-46B6-7B5A-565D5EC0DC69}"/>
                </a:ext>
              </a:extLst>
            </p:cNvPr>
            <p:cNvCxnSpPr>
              <a:cxnSpLocks/>
            </p:cNvCxnSpPr>
            <p:nvPr/>
          </p:nvCxnSpPr>
          <p:spPr bwMode="auto">
            <a:xfrm>
              <a:off x="6010275" y="3149600"/>
              <a:ext cx="0" cy="244475"/>
            </a:xfrm>
            <a:prstGeom prst="line">
              <a:avLst/>
            </a:prstGeom>
            <a:noFill/>
            <a:ln w="38100" cap="flat" cmpd="sng" algn="ctr">
              <a:solidFill>
                <a:schemeClr val="accent5"/>
              </a:solidFill>
              <a:prstDash val="solid"/>
              <a:round/>
              <a:headEnd type="none" w="med" len="med"/>
              <a:tailEnd type="none" w="med" len="med"/>
            </a:ln>
            <a:effectLst/>
          </p:spPr>
        </p:cxnSp>
        <p:cxnSp>
          <p:nvCxnSpPr>
            <p:cNvPr id="9290" name="Straight Connector 9289">
              <a:extLst>
                <a:ext uri="{FF2B5EF4-FFF2-40B4-BE49-F238E27FC236}">
                  <a16:creationId xmlns:a16="http://schemas.microsoft.com/office/drawing/2014/main" id="{534F5179-62FF-CB36-27BE-EE39CF7E10AC}"/>
                </a:ext>
              </a:extLst>
            </p:cNvPr>
            <p:cNvCxnSpPr>
              <a:cxnSpLocks/>
            </p:cNvCxnSpPr>
            <p:nvPr/>
          </p:nvCxnSpPr>
          <p:spPr bwMode="auto">
            <a:xfrm>
              <a:off x="5905500" y="3143250"/>
              <a:ext cx="0" cy="244475"/>
            </a:xfrm>
            <a:prstGeom prst="line">
              <a:avLst/>
            </a:prstGeom>
            <a:noFill/>
            <a:ln w="38100" cap="flat" cmpd="sng" algn="ctr">
              <a:solidFill>
                <a:schemeClr val="accent5"/>
              </a:solidFill>
              <a:prstDash val="solid"/>
              <a:round/>
              <a:headEnd type="none" w="med" len="med"/>
              <a:tailEnd type="none" w="med" len="med"/>
            </a:ln>
            <a:effectLst/>
          </p:spPr>
        </p:cxnSp>
        <p:cxnSp>
          <p:nvCxnSpPr>
            <p:cNvPr id="9291" name="Straight Connector 9290">
              <a:extLst>
                <a:ext uri="{FF2B5EF4-FFF2-40B4-BE49-F238E27FC236}">
                  <a16:creationId xmlns:a16="http://schemas.microsoft.com/office/drawing/2014/main" id="{A383FD74-111B-280F-1880-87B6764BFB60}"/>
                </a:ext>
              </a:extLst>
            </p:cNvPr>
            <p:cNvCxnSpPr>
              <a:cxnSpLocks/>
            </p:cNvCxnSpPr>
            <p:nvPr/>
          </p:nvCxnSpPr>
          <p:spPr bwMode="auto">
            <a:xfrm>
              <a:off x="5857875" y="3152775"/>
              <a:ext cx="0" cy="222250"/>
            </a:xfrm>
            <a:prstGeom prst="line">
              <a:avLst/>
            </a:prstGeom>
            <a:noFill/>
            <a:ln w="38100" cap="flat" cmpd="sng" algn="ctr">
              <a:solidFill>
                <a:schemeClr val="accent5"/>
              </a:solidFill>
              <a:prstDash val="solid"/>
              <a:round/>
              <a:headEnd type="none" w="med" len="med"/>
              <a:tailEnd type="none" w="med" len="med"/>
            </a:ln>
            <a:effectLst/>
          </p:spPr>
        </p:cxnSp>
        <p:cxnSp>
          <p:nvCxnSpPr>
            <p:cNvPr id="9293" name="Straight Connector 9292">
              <a:extLst>
                <a:ext uri="{FF2B5EF4-FFF2-40B4-BE49-F238E27FC236}">
                  <a16:creationId xmlns:a16="http://schemas.microsoft.com/office/drawing/2014/main" id="{2BAF74A2-59C5-576E-EB85-A0E5AFCE5179}"/>
                </a:ext>
              </a:extLst>
            </p:cNvPr>
            <p:cNvCxnSpPr>
              <a:cxnSpLocks/>
            </p:cNvCxnSpPr>
            <p:nvPr/>
          </p:nvCxnSpPr>
          <p:spPr bwMode="auto">
            <a:xfrm>
              <a:off x="6854825" y="3143250"/>
              <a:ext cx="0" cy="314325"/>
            </a:xfrm>
            <a:prstGeom prst="line">
              <a:avLst/>
            </a:prstGeom>
            <a:noFill/>
            <a:ln w="38100" cap="flat" cmpd="sng" algn="ctr">
              <a:solidFill>
                <a:schemeClr val="accent5"/>
              </a:solidFill>
              <a:prstDash val="solid"/>
              <a:round/>
              <a:headEnd type="none" w="med" len="med"/>
              <a:tailEnd type="none" w="med" len="med"/>
            </a:ln>
            <a:effectLst/>
          </p:spPr>
        </p:cxnSp>
        <p:cxnSp>
          <p:nvCxnSpPr>
            <p:cNvPr id="9295" name="Straight Connector 9294">
              <a:extLst>
                <a:ext uri="{FF2B5EF4-FFF2-40B4-BE49-F238E27FC236}">
                  <a16:creationId xmlns:a16="http://schemas.microsoft.com/office/drawing/2014/main" id="{ED06CD9A-BD32-1BE3-3844-2C7507F8AB4B}"/>
                </a:ext>
              </a:extLst>
            </p:cNvPr>
            <p:cNvCxnSpPr>
              <a:cxnSpLocks/>
            </p:cNvCxnSpPr>
            <p:nvPr/>
          </p:nvCxnSpPr>
          <p:spPr bwMode="auto">
            <a:xfrm>
              <a:off x="7356475" y="3146425"/>
              <a:ext cx="0" cy="358775"/>
            </a:xfrm>
            <a:prstGeom prst="line">
              <a:avLst/>
            </a:prstGeom>
            <a:noFill/>
            <a:ln w="38100" cap="flat" cmpd="sng" algn="ctr">
              <a:solidFill>
                <a:schemeClr val="accent5"/>
              </a:solidFill>
              <a:prstDash val="solid"/>
              <a:round/>
              <a:headEnd type="none" w="med" len="med"/>
              <a:tailEnd type="none" w="med" len="med"/>
            </a:ln>
            <a:effectLst/>
          </p:spPr>
        </p:cxnSp>
        <p:cxnSp>
          <p:nvCxnSpPr>
            <p:cNvPr id="9297" name="Straight Connector 9296">
              <a:extLst>
                <a:ext uri="{FF2B5EF4-FFF2-40B4-BE49-F238E27FC236}">
                  <a16:creationId xmlns:a16="http://schemas.microsoft.com/office/drawing/2014/main" id="{83823EC9-D687-5A8A-46ED-8C2ABB528AD0}"/>
                </a:ext>
              </a:extLst>
            </p:cNvPr>
            <p:cNvCxnSpPr>
              <a:cxnSpLocks/>
            </p:cNvCxnSpPr>
            <p:nvPr/>
          </p:nvCxnSpPr>
          <p:spPr bwMode="auto">
            <a:xfrm>
              <a:off x="7804150" y="3152775"/>
              <a:ext cx="0" cy="406400"/>
            </a:xfrm>
            <a:prstGeom prst="line">
              <a:avLst/>
            </a:prstGeom>
            <a:noFill/>
            <a:ln w="38100" cap="flat" cmpd="sng" algn="ctr">
              <a:solidFill>
                <a:schemeClr val="accent5"/>
              </a:solidFill>
              <a:prstDash val="solid"/>
              <a:round/>
              <a:headEnd type="none" w="med" len="med"/>
              <a:tailEnd type="none" w="med" len="med"/>
            </a:ln>
            <a:effectLst/>
          </p:spPr>
        </p:cxnSp>
        <p:cxnSp>
          <p:nvCxnSpPr>
            <p:cNvPr id="9299" name="Straight Connector 9298">
              <a:extLst>
                <a:ext uri="{FF2B5EF4-FFF2-40B4-BE49-F238E27FC236}">
                  <a16:creationId xmlns:a16="http://schemas.microsoft.com/office/drawing/2014/main" id="{1AB67298-1762-ED36-798F-3CC636D1AB77}"/>
                </a:ext>
              </a:extLst>
            </p:cNvPr>
            <p:cNvCxnSpPr>
              <a:cxnSpLocks/>
            </p:cNvCxnSpPr>
            <p:nvPr/>
          </p:nvCxnSpPr>
          <p:spPr bwMode="auto">
            <a:xfrm>
              <a:off x="8054975" y="3152775"/>
              <a:ext cx="0" cy="438150"/>
            </a:xfrm>
            <a:prstGeom prst="line">
              <a:avLst/>
            </a:prstGeom>
            <a:noFill/>
            <a:ln w="38100" cap="flat" cmpd="sng" algn="ctr">
              <a:solidFill>
                <a:schemeClr val="accent5"/>
              </a:solidFill>
              <a:prstDash val="solid"/>
              <a:round/>
              <a:headEnd type="none" w="med" len="med"/>
              <a:tailEnd type="none" w="med" len="med"/>
            </a:ln>
            <a:effectLst/>
          </p:spPr>
        </p:cxnSp>
      </p:grpSp>
      <p:grpSp>
        <p:nvGrpSpPr>
          <p:cNvPr id="9308" name="Group 9307">
            <a:extLst>
              <a:ext uri="{FF2B5EF4-FFF2-40B4-BE49-F238E27FC236}">
                <a16:creationId xmlns:a16="http://schemas.microsoft.com/office/drawing/2014/main" id="{F9021FF9-ACBB-0714-9CCE-E0CFFD41AFBD}"/>
              </a:ext>
            </a:extLst>
          </p:cNvPr>
          <p:cNvGrpSpPr/>
          <p:nvPr/>
        </p:nvGrpSpPr>
        <p:grpSpPr>
          <a:xfrm>
            <a:off x="1767321" y="2930237"/>
            <a:ext cx="2943225" cy="355888"/>
            <a:chOff x="1767321" y="2930237"/>
            <a:chExt cx="2943225" cy="355888"/>
          </a:xfrm>
        </p:grpSpPr>
        <p:cxnSp>
          <p:nvCxnSpPr>
            <p:cNvPr id="9302" name="Straight Connector 9301">
              <a:extLst>
                <a:ext uri="{FF2B5EF4-FFF2-40B4-BE49-F238E27FC236}">
                  <a16:creationId xmlns:a16="http://schemas.microsoft.com/office/drawing/2014/main" id="{3E65330C-9423-7E2C-1815-31D4BA56A927}"/>
                </a:ext>
              </a:extLst>
            </p:cNvPr>
            <p:cNvCxnSpPr>
              <a:cxnSpLocks/>
            </p:cNvCxnSpPr>
            <p:nvPr/>
          </p:nvCxnSpPr>
          <p:spPr bwMode="auto">
            <a:xfrm>
              <a:off x="1767321" y="2930237"/>
              <a:ext cx="0" cy="222538"/>
            </a:xfrm>
            <a:prstGeom prst="line">
              <a:avLst/>
            </a:prstGeom>
            <a:noFill/>
            <a:ln w="38100" cap="flat" cmpd="sng" algn="ctr">
              <a:solidFill>
                <a:schemeClr val="accent6"/>
              </a:solidFill>
              <a:prstDash val="solid"/>
              <a:round/>
              <a:headEnd type="none" w="med" len="med"/>
              <a:tailEnd type="none" w="med" len="med"/>
            </a:ln>
            <a:effectLst/>
          </p:spPr>
        </p:cxnSp>
        <p:cxnSp>
          <p:nvCxnSpPr>
            <p:cNvPr id="9304" name="Straight Connector 9303">
              <a:extLst>
                <a:ext uri="{FF2B5EF4-FFF2-40B4-BE49-F238E27FC236}">
                  <a16:creationId xmlns:a16="http://schemas.microsoft.com/office/drawing/2014/main" id="{E51139A9-8A91-47E5-D0A1-1FF4F45D31F2}"/>
                </a:ext>
              </a:extLst>
            </p:cNvPr>
            <p:cNvCxnSpPr>
              <a:cxnSpLocks/>
            </p:cNvCxnSpPr>
            <p:nvPr/>
          </p:nvCxnSpPr>
          <p:spPr bwMode="auto">
            <a:xfrm>
              <a:off x="3808846" y="3143250"/>
              <a:ext cx="0" cy="73025"/>
            </a:xfrm>
            <a:prstGeom prst="line">
              <a:avLst/>
            </a:prstGeom>
            <a:noFill/>
            <a:ln w="38100" cap="flat" cmpd="sng" algn="ctr">
              <a:solidFill>
                <a:schemeClr val="accent6"/>
              </a:solidFill>
              <a:prstDash val="solid"/>
              <a:round/>
              <a:headEnd type="none" w="med" len="med"/>
              <a:tailEnd type="none" w="med" len="med"/>
            </a:ln>
            <a:effectLst/>
          </p:spPr>
        </p:cxnSp>
        <p:cxnSp>
          <p:nvCxnSpPr>
            <p:cNvPr id="9306" name="Straight Connector 9305">
              <a:extLst>
                <a:ext uri="{FF2B5EF4-FFF2-40B4-BE49-F238E27FC236}">
                  <a16:creationId xmlns:a16="http://schemas.microsoft.com/office/drawing/2014/main" id="{FFF45CB1-6D12-1DC7-5D2E-64150B9F73F9}"/>
                </a:ext>
              </a:extLst>
            </p:cNvPr>
            <p:cNvCxnSpPr>
              <a:cxnSpLocks/>
            </p:cNvCxnSpPr>
            <p:nvPr/>
          </p:nvCxnSpPr>
          <p:spPr bwMode="auto">
            <a:xfrm>
              <a:off x="4710546" y="3143250"/>
              <a:ext cx="0" cy="142875"/>
            </a:xfrm>
            <a:prstGeom prst="line">
              <a:avLst/>
            </a:prstGeom>
            <a:noFill/>
            <a:ln w="38100" cap="flat" cmpd="sng" algn="ctr">
              <a:solidFill>
                <a:schemeClr val="accent6"/>
              </a:solidFill>
              <a:prstDash val="solid"/>
              <a:round/>
              <a:headEnd type="none" w="med" len="med"/>
              <a:tailEnd type="none" w="med" len="med"/>
            </a:ln>
            <a:effectLst/>
          </p:spPr>
        </p:cxnSp>
      </p:grpSp>
      <p:cxnSp>
        <p:nvCxnSpPr>
          <p:cNvPr id="9309" name="Straight Connector 9308">
            <a:extLst>
              <a:ext uri="{FF2B5EF4-FFF2-40B4-BE49-F238E27FC236}">
                <a16:creationId xmlns:a16="http://schemas.microsoft.com/office/drawing/2014/main" id="{468C1D72-864F-B3A8-2311-49E700B03C4B}"/>
              </a:ext>
            </a:extLst>
          </p:cNvPr>
          <p:cNvCxnSpPr>
            <a:cxnSpLocks/>
          </p:cNvCxnSpPr>
          <p:nvPr/>
        </p:nvCxnSpPr>
        <p:spPr bwMode="auto">
          <a:xfrm>
            <a:off x="11594813" y="3149600"/>
            <a:ext cx="0" cy="1332057"/>
          </a:xfrm>
          <a:prstGeom prst="line">
            <a:avLst/>
          </a:prstGeom>
          <a:noFill/>
          <a:ln w="38100" cap="flat" cmpd="sng" algn="ctr">
            <a:solidFill>
              <a:schemeClr val="accent1"/>
            </a:solidFill>
            <a:prstDash val="solid"/>
            <a:round/>
            <a:headEnd type="none" w="med" len="med"/>
            <a:tailEnd type="none" w="med" len="med"/>
          </a:ln>
          <a:effectLst/>
        </p:spPr>
      </p:cxnSp>
      <p:grpSp>
        <p:nvGrpSpPr>
          <p:cNvPr id="9420" name="Group 9419">
            <a:extLst>
              <a:ext uri="{FF2B5EF4-FFF2-40B4-BE49-F238E27FC236}">
                <a16:creationId xmlns:a16="http://schemas.microsoft.com/office/drawing/2014/main" id="{106048DF-FF19-0D79-30AA-EF812A8F020D}"/>
              </a:ext>
            </a:extLst>
          </p:cNvPr>
          <p:cNvGrpSpPr/>
          <p:nvPr/>
        </p:nvGrpSpPr>
        <p:grpSpPr>
          <a:xfrm>
            <a:off x="7848312" y="3140075"/>
            <a:ext cx="3844925" cy="1344757"/>
            <a:chOff x="7848312" y="3140075"/>
            <a:chExt cx="3844925" cy="1344757"/>
          </a:xfrm>
        </p:grpSpPr>
        <p:cxnSp>
          <p:nvCxnSpPr>
            <p:cNvPr id="9312" name="Straight Connector 9311">
              <a:extLst>
                <a:ext uri="{FF2B5EF4-FFF2-40B4-BE49-F238E27FC236}">
                  <a16:creationId xmlns:a16="http://schemas.microsoft.com/office/drawing/2014/main" id="{3259FCBC-5229-E165-E1A0-AAAAADB1D231}"/>
                </a:ext>
              </a:extLst>
            </p:cNvPr>
            <p:cNvCxnSpPr>
              <a:cxnSpLocks/>
            </p:cNvCxnSpPr>
            <p:nvPr/>
          </p:nvCxnSpPr>
          <p:spPr bwMode="auto">
            <a:xfrm>
              <a:off x="11693237" y="3152775"/>
              <a:ext cx="0" cy="1332057"/>
            </a:xfrm>
            <a:prstGeom prst="line">
              <a:avLst/>
            </a:prstGeom>
            <a:noFill/>
            <a:ln w="38100" cap="flat" cmpd="sng" algn="ctr">
              <a:solidFill>
                <a:schemeClr val="accent3"/>
              </a:solidFill>
              <a:prstDash val="solid"/>
              <a:round/>
              <a:headEnd type="none" w="med" len="med"/>
              <a:tailEnd type="none" w="med" len="med"/>
            </a:ln>
            <a:effectLst/>
          </p:spPr>
        </p:cxnSp>
        <p:cxnSp>
          <p:nvCxnSpPr>
            <p:cNvPr id="9313" name="Straight Connector 9312">
              <a:extLst>
                <a:ext uri="{FF2B5EF4-FFF2-40B4-BE49-F238E27FC236}">
                  <a16:creationId xmlns:a16="http://schemas.microsoft.com/office/drawing/2014/main" id="{953836E5-92E6-1303-AFBB-298BECCAE926}"/>
                </a:ext>
              </a:extLst>
            </p:cNvPr>
            <p:cNvCxnSpPr>
              <a:cxnSpLocks/>
            </p:cNvCxnSpPr>
            <p:nvPr/>
          </p:nvCxnSpPr>
          <p:spPr bwMode="auto">
            <a:xfrm>
              <a:off x="11644025" y="3149600"/>
              <a:ext cx="0" cy="1332057"/>
            </a:xfrm>
            <a:prstGeom prst="line">
              <a:avLst/>
            </a:prstGeom>
            <a:noFill/>
            <a:ln w="38100" cap="flat" cmpd="sng" algn="ctr">
              <a:solidFill>
                <a:schemeClr val="accent3"/>
              </a:solidFill>
              <a:prstDash val="solid"/>
              <a:round/>
              <a:headEnd type="none" w="med" len="med"/>
              <a:tailEnd type="none" w="med" len="med"/>
            </a:ln>
            <a:effectLst/>
          </p:spPr>
        </p:cxnSp>
        <p:cxnSp>
          <p:nvCxnSpPr>
            <p:cNvPr id="9314" name="Straight Connector 9313">
              <a:extLst>
                <a:ext uri="{FF2B5EF4-FFF2-40B4-BE49-F238E27FC236}">
                  <a16:creationId xmlns:a16="http://schemas.microsoft.com/office/drawing/2014/main" id="{0F1F2333-B1C5-F5EA-D007-A6EBBD689E33}"/>
                </a:ext>
              </a:extLst>
            </p:cNvPr>
            <p:cNvCxnSpPr>
              <a:cxnSpLocks/>
            </p:cNvCxnSpPr>
            <p:nvPr/>
          </p:nvCxnSpPr>
          <p:spPr bwMode="auto">
            <a:xfrm>
              <a:off x="11545600" y="3152775"/>
              <a:ext cx="0" cy="1332057"/>
            </a:xfrm>
            <a:prstGeom prst="line">
              <a:avLst/>
            </a:prstGeom>
            <a:noFill/>
            <a:ln w="38100" cap="flat" cmpd="sng" algn="ctr">
              <a:solidFill>
                <a:schemeClr val="accent3"/>
              </a:solidFill>
              <a:prstDash val="solid"/>
              <a:round/>
              <a:headEnd type="none" w="med" len="med"/>
              <a:tailEnd type="none" w="med" len="med"/>
            </a:ln>
            <a:effectLst/>
          </p:spPr>
        </p:cxnSp>
        <p:cxnSp>
          <p:nvCxnSpPr>
            <p:cNvPr id="9315" name="Straight Connector 9314">
              <a:extLst>
                <a:ext uri="{FF2B5EF4-FFF2-40B4-BE49-F238E27FC236}">
                  <a16:creationId xmlns:a16="http://schemas.microsoft.com/office/drawing/2014/main" id="{2B3DED5D-2EF8-C967-536B-77BE8B7FF4CD}"/>
                </a:ext>
              </a:extLst>
            </p:cNvPr>
            <p:cNvCxnSpPr>
              <a:cxnSpLocks/>
            </p:cNvCxnSpPr>
            <p:nvPr/>
          </p:nvCxnSpPr>
          <p:spPr bwMode="auto">
            <a:xfrm>
              <a:off x="11299537" y="3152775"/>
              <a:ext cx="0" cy="1332057"/>
            </a:xfrm>
            <a:prstGeom prst="line">
              <a:avLst/>
            </a:prstGeom>
            <a:noFill/>
            <a:ln w="38100" cap="flat" cmpd="sng" algn="ctr">
              <a:solidFill>
                <a:schemeClr val="accent3"/>
              </a:solidFill>
              <a:prstDash val="solid"/>
              <a:round/>
              <a:headEnd type="none" w="med" len="med"/>
              <a:tailEnd type="none" w="med" len="med"/>
            </a:ln>
            <a:effectLst/>
          </p:spPr>
        </p:cxnSp>
        <p:cxnSp>
          <p:nvCxnSpPr>
            <p:cNvPr id="9316" name="Straight Connector 9315">
              <a:extLst>
                <a:ext uri="{FF2B5EF4-FFF2-40B4-BE49-F238E27FC236}">
                  <a16:creationId xmlns:a16="http://schemas.microsoft.com/office/drawing/2014/main" id="{CA163C72-25F7-C81F-7CF6-06845E8A48EF}"/>
                </a:ext>
              </a:extLst>
            </p:cNvPr>
            <p:cNvCxnSpPr>
              <a:cxnSpLocks/>
            </p:cNvCxnSpPr>
            <p:nvPr/>
          </p:nvCxnSpPr>
          <p:spPr bwMode="auto">
            <a:xfrm>
              <a:off x="11348750" y="3152775"/>
              <a:ext cx="0" cy="1332057"/>
            </a:xfrm>
            <a:prstGeom prst="line">
              <a:avLst/>
            </a:prstGeom>
            <a:noFill/>
            <a:ln w="38100" cap="flat" cmpd="sng" algn="ctr">
              <a:solidFill>
                <a:schemeClr val="accent3"/>
              </a:solidFill>
              <a:prstDash val="solid"/>
              <a:round/>
              <a:headEnd type="none" w="med" len="med"/>
              <a:tailEnd type="none" w="med" len="med"/>
            </a:ln>
            <a:effectLst/>
          </p:spPr>
        </p:cxnSp>
        <p:cxnSp>
          <p:nvCxnSpPr>
            <p:cNvPr id="9317" name="Straight Connector 9316">
              <a:extLst>
                <a:ext uri="{FF2B5EF4-FFF2-40B4-BE49-F238E27FC236}">
                  <a16:creationId xmlns:a16="http://schemas.microsoft.com/office/drawing/2014/main" id="{45AB2B28-F931-5AD6-91BB-BB1EDBAE4E43}"/>
                </a:ext>
              </a:extLst>
            </p:cNvPr>
            <p:cNvCxnSpPr>
              <a:cxnSpLocks/>
            </p:cNvCxnSpPr>
            <p:nvPr/>
          </p:nvCxnSpPr>
          <p:spPr bwMode="auto">
            <a:xfrm>
              <a:off x="11397963" y="3152775"/>
              <a:ext cx="0" cy="1332057"/>
            </a:xfrm>
            <a:prstGeom prst="line">
              <a:avLst/>
            </a:prstGeom>
            <a:noFill/>
            <a:ln w="38100" cap="flat" cmpd="sng" algn="ctr">
              <a:solidFill>
                <a:schemeClr val="accent3"/>
              </a:solidFill>
              <a:prstDash val="solid"/>
              <a:round/>
              <a:headEnd type="none" w="med" len="med"/>
              <a:tailEnd type="none" w="med" len="med"/>
            </a:ln>
            <a:effectLst/>
          </p:spPr>
        </p:cxnSp>
        <p:cxnSp>
          <p:nvCxnSpPr>
            <p:cNvPr id="9318" name="Straight Connector 9317">
              <a:extLst>
                <a:ext uri="{FF2B5EF4-FFF2-40B4-BE49-F238E27FC236}">
                  <a16:creationId xmlns:a16="http://schemas.microsoft.com/office/drawing/2014/main" id="{4099D66E-4D14-7D1F-D9FC-FD92A0C0D9C0}"/>
                </a:ext>
              </a:extLst>
            </p:cNvPr>
            <p:cNvCxnSpPr>
              <a:cxnSpLocks/>
            </p:cNvCxnSpPr>
            <p:nvPr/>
          </p:nvCxnSpPr>
          <p:spPr bwMode="auto">
            <a:xfrm>
              <a:off x="11447175" y="3149600"/>
              <a:ext cx="0" cy="1332057"/>
            </a:xfrm>
            <a:prstGeom prst="line">
              <a:avLst/>
            </a:prstGeom>
            <a:noFill/>
            <a:ln w="38100" cap="flat" cmpd="sng" algn="ctr">
              <a:solidFill>
                <a:schemeClr val="accent3"/>
              </a:solidFill>
              <a:prstDash val="solid"/>
              <a:round/>
              <a:headEnd type="none" w="med" len="med"/>
              <a:tailEnd type="none" w="med" len="med"/>
            </a:ln>
            <a:effectLst/>
          </p:spPr>
        </p:cxnSp>
        <p:cxnSp>
          <p:nvCxnSpPr>
            <p:cNvPr id="9319" name="Straight Connector 9318">
              <a:extLst>
                <a:ext uri="{FF2B5EF4-FFF2-40B4-BE49-F238E27FC236}">
                  <a16:creationId xmlns:a16="http://schemas.microsoft.com/office/drawing/2014/main" id="{E92B0CE5-FD8F-D571-1C66-1925F6CCB5D4}"/>
                </a:ext>
              </a:extLst>
            </p:cNvPr>
            <p:cNvCxnSpPr>
              <a:cxnSpLocks/>
            </p:cNvCxnSpPr>
            <p:nvPr/>
          </p:nvCxnSpPr>
          <p:spPr bwMode="auto">
            <a:xfrm>
              <a:off x="11496387" y="3152775"/>
              <a:ext cx="0" cy="1332057"/>
            </a:xfrm>
            <a:prstGeom prst="line">
              <a:avLst/>
            </a:prstGeom>
            <a:noFill/>
            <a:ln w="38100" cap="flat" cmpd="sng" algn="ctr">
              <a:solidFill>
                <a:schemeClr val="accent3"/>
              </a:solidFill>
              <a:prstDash val="solid"/>
              <a:round/>
              <a:headEnd type="none" w="med" len="med"/>
              <a:tailEnd type="none" w="med" len="med"/>
            </a:ln>
            <a:effectLst/>
          </p:spPr>
        </p:cxnSp>
        <p:cxnSp>
          <p:nvCxnSpPr>
            <p:cNvPr id="9320" name="Straight Connector 9319">
              <a:extLst>
                <a:ext uri="{FF2B5EF4-FFF2-40B4-BE49-F238E27FC236}">
                  <a16:creationId xmlns:a16="http://schemas.microsoft.com/office/drawing/2014/main" id="{B6277BE7-A100-7186-345D-AF1022ADAA7A}"/>
                </a:ext>
              </a:extLst>
            </p:cNvPr>
            <p:cNvCxnSpPr>
              <a:cxnSpLocks/>
            </p:cNvCxnSpPr>
            <p:nvPr/>
          </p:nvCxnSpPr>
          <p:spPr bwMode="auto">
            <a:xfrm>
              <a:off x="11245562" y="3149600"/>
              <a:ext cx="0" cy="1128857"/>
            </a:xfrm>
            <a:prstGeom prst="line">
              <a:avLst/>
            </a:prstGeom>
            <a:noFill/>
            <a:ln w="38100" cap="flat" cmpd="sng" algn="ctr">
              <a:solidFill>
                <a:schemeClr val="accent3"/>
              </a:solidFill>
              <a:prstDash val="solid"/>
              <a:round/>
              <a:headEnd type="none" w="med" len="med"/>
              <a:tailEnd type="none" w="med" len="med"/>
            </a:ln>
            <a:effectLst/>
          </p:spPr>
        </p:cxnSp>
        <p:cxnSp>
          <p:nvCxnSpPr>
            <p:cNvPr id="9322" name="Straight Connector 9321">
              <a:extLst>
                <a:ext uri="{FF2B5EF4-FFF2-40B4-BE49-F238E27FC236}">
                  <a16:creationId xmlns:a16="http://schemas.microsoft.com/office/drawing/2014/main" id="{FE6B8377-B7E1-6111-9746-8E97A7958A22}"/>
                </a:ext>
              </a:extLst>
            </p:cNvPr>
            <p:cNvCxnSpPr>
              <a:cxnSpLocks/>
            </p:cNvCxnSpPr>
            <p:nvPr/>
          </p:nvCxnSpPr>
          <p:spPr bwMode="auto">
            <a:xfrm>
              <a:off x="10397837" y="3143250"/>
              <a:ext cx="0" cy="846282"/>
            </a:xfrm>
            <a:prstGeom prst="line">
              <a:avLst/>
            </a:prstGeom>
            <a:noFill/>
            <a:ln w="38100" cap="flat" cmpd="sng" algn="ctr">
              <a:solidFill>
                <a:schemeClr val="accent3"/>
              </a:solidFill>
              <a:prstDash val="solid"/>
              <a:round/>
              <a:headEnd type="none" w="med" len="med"/>
              <a:tailEnd type="none" w="med" len="med"/>
            </a:ln>
            <a:effectLst/>
          </p:spPr>
        </p:cxnSp>
        <p:cxnSp>
          <p:nvCxnSpPr>
            <p:cNvPr id="9324" name="Straight Connector 9323">
              <a:extLst>
                <a:ext uri="{FF2B5EF4-FFF2-40B4-BE49-F238E27FC236}">
                  <a16:creationId xmlns:a16="http://schemas.microsoft.com/office/drawing/2014/main" id="{52828464-73EE-7F02-2B9F-9D40B7EC0422}"/>
                </a:ext>
              </a:extLst>
            </p:cNvPr>
            <p:cNvCxnSpPr>
              <a:cxnSpLocks/>
            </p:cNvCxnSpPr>
            <p:nvPr/>
          </p:nvCxnSpPr>
          <p:spPr bwMode="auto">
            <a:xfrm>
              <a:off x="10445462" y="3146425"/>
              <a:ext cx="0" cy="836757"/>
            </a:xfrm>
            <a:prstGeom prst="line">
              <a:avLst/>
            </a:prstGeom>
            <a:noFill/>
            <a:ln w="38100" cap="flat" cmpd="sng" algn="ctr">
              <a:solidFill>
                <a:schemeClr val="accent3"/>
              </a:solidFill>
              <a:prstDash val="solid"/>
              <a:round/>
              <a:headEnd type="none" w="med" len="med"/>
              <a:tailEnd type="none" w="med" len="med"/>
            </a:ln>
            <a:effectLst/>
          </p:spPr>
        </p:cxnSp>
        <p:cxnSp>
          <p:nvCxnSpPr>
            <p:cNvPr id="9325" name="Straight Connector 9324">
              <a:extLst>
                <a:ext uri="{FF2B5EF4-FFF2-40B4-BE49-F238E27FC236}">
                  <a16:creationId xmlns:a16="http://schemas.microsoft.com/office/drawing/2014/main" id="{1625D332-E3E9-9570-59D6-E5C49E08EFAC}"/>
                </a:ext>
              </a:extLst>
            </p:cNvPr>
            <p:cNvCxnSpPr>
              <a:cxnSpLocks/>
            </p:cNvCxnSpPr>
            <p:nvPr/>
          </p:nvCxnSpPr>
          <p:spPr bwMode="auto">
            <a:xfrm>
              <a:off x="10496262" y="3155950"/>
              <a:ext cx="0" cy="846282"/>
            </a:xfrm>
            <a:prstGeom prst="line">
              <a:avLst/>
            </a:prstGeom>
            <a:noFill/>
            <a:ln w="38100" cap="flat" cmpd="sng" algn="ctr">
              <a:solidFill>
                <a:schemeClr val="accent3"/>
              </a:solidFill>
              <a:prstDash val="solid"/>
              <a:round/>
              <a:headEnd type="none" w="med" len="med"/>
              <a:tailEnd type="none" w="med" len="med"/>
            </a:ln>
            <a:effectLst/>
          </p:spPr>
        </p:cxnSp>
        <p:cxnSp>
          <p:nvCxnSpPr>
            <p:cNvPr id="9327" name="Straight Connector 9326">
              <a:extLst>
                <a:ext uri="{FF2B5EF4-FFF2-40B4-BE49-F238E27FC236}">
                  <a16:creationId xmlns:a16="http://schemas.microsoft.com/office/drawing/2014/main" id="{4A16D301-4DA6-558F-7BA9-7B45F220CFB9}"/>
                </a:ext>
              </a:extLst>
            </p:cNvPr>
            <p:cNvCxnSpPr>
              <a:cxnSpLocks/>
            </p:cNvCxnSpPr>
            <p:nvPr/>
          </p:nvCxnSpPr>
          <p:spPr bwMode="auto">
            <a:xfrm>
              <a:off x="10597862" y="3149600"/>
              <a:ext cx="0" cy="884382"/>
            </a:xfrm>
            <a:prstGeom prst="line">
              <a:avLst/>
            </a:prstGeom>
            <a:noFill/>
            <a:ln w="38100" cap="flat" cmpd="sng" algn="ctr">
              <a:solidFill>
                <a:schemeClr val="accent3"/>
              </a:solidFill>
              <a:prstDash val="solid"/>
              <a:round/>
              <a:headEnd type="none" w="med" len="med"/>
              <a:tailEnd type="none" w="med" len="med"/>
            </a:ln>
            <a:effectLst/>
          </p:spPr>
        </p:cxnSp>
        <p:cxnSp>
          <p:nvCxnSpPr>
            <p:cNvPr id="9329" name="Straight Connector 9328">
              <a:extLst>
                <a:ext uri="{FF2B5EF4-FFF2-40B4-BE49-F238E27FC236}">
                  <a16:creationId xmlns:a16="http://schemas.microsoft.com/office/drawing/2014/main" id="{436874D6-B752-2A64-CE03-5E327CF2D9EA}"/>
                </a:ext>
              </a:extLst>
            </p:cNvPr>
            <p:cNvCxnSpPr>
              <a:cxnSpLocks/>
            </p:cNvCxnSpPr>
            <p:nvPr/>
          </p:nvCxnSpPr>
          <p:spPr bwMode="auto">
            <a:xfrm>
              <a:off x="10645487" y="3149600"/>
              <a:ext cx="0" cy="900257"/>
            </a:xfrm>
            <a:prstGeom prst="line">
              <a:avLst/>
            </a:prstGeom>
            <a:noFill/>
            <a:ln w="38100" cap="flat" cmpd="sng" algn="ctr">
              <a:solidFill>
                <a:schemeClr val="accent3"/>
              </a:solidFill>
              <a:prstDash val="solid"/>
              <a:round/>
              <a:headEnd type="none" w="med" len="med"/>
              <a:tailEnd type="none" w="med" len="med"/>
            </a:ln>
            <a:effectLst/>
          </p:spPr>
        </p:cxnSp>
        <p:cxnSp>
          <p:nvCxnSpPr>
            <p:cNvPr id="9330" name="Straight Connector 9329">
              <a:extLst>
                <a:ext uri="{FF2B5EF4-FFF2-40B4-BE49-F238E27FC236}">
                  <a16:creationId xmlns:a16="http://schemas.microsoft.com/office/drawing/2014/main" id="{8B654AD0-D16D-057A-23D3-EB55FF99E4C1}"/>
                </a:ext>
              </a:extLst>
            </p:cNvPr>
            <p:cNvCxnSpPr>
              <a:cxnSpLocks/>
            </p:cNvCxnSpPr>
            <p:nvPr/>
          </p:nvCxnSpPr>
          <p:spPr bwMode="auto">
            <a:xfrm>
              <a:off x="10696287" y="3149600"/>
              <a:ext cx="0" cy="906607"/>
            </a:xfrm>
            <a:prstGeom prst="line">
              <a:avLst/>
            </a:prstGeom>
            <a:noFill/>
            <a:ln w="38100" cap="flat" cmpd="sng" algn="ctr">
              <a:solidFill>
                <a:schemeClr val="accent3"/>
              </a:solidFill>
              <a:prstDash val="solid"/>
              <a:round/>
              <a:headEnd type="none" w="med" len="med"/>
              <a:tailEnd type="none" w="med" len="med"/>
            </a:ln>
            <a:effectLst/>
          </p:spPr>
        </p:cxnSp>
        <p:cxnSp>
          <p:nvCxnSpPr>
            <p:cNvPr id="9333" name="Straight Connector 9332">
              <a:extLst>
                <a:ext uri="{FF2B5EF4-FFF2-40B4-BE49-F238E27FC236}">
                  <a16:creationId xmlns:a16="http://schemas.microsoft.com/office/drawing/2014/main" id="{C21054A0-E40F-1709-70F3-42B91416367E}"/>
                </a:ext>
              </a:extLst>
            </p:cNvPr>
            <p:cNvCxnSpPr>
              <a:cxnSpLocks/>
            </p:cNvCxnSpPr>
            <p:nvPr/>
          </p:nvCxnSpPr>
          <p:spPr bwMode="auto">
            <a:xfrm>
              <a:off x="10750262" y="3149600"/>
              <a:ext cx="0" cy="906607"/>
            </a:xfrm>
            <a:prstGeom prst="line">
              <a:avLst/>
            </a:prstGeom>
            <a:noFill/>
            <a:ln w="38100" cap="flat" cmpd="sng" algn="ctr">
              <a:solidFill>
                <a:schemeClr val="accent3"/>
              </a:solidFill>
              <a:prstDash val="solid"/>
              <a:round/>
              <a:headEnd type="none" w="med" len="med"/>
              <a:tailEnd type="none" w="med" len="med"/>
            </a:ln>
            <a:effectLst/>
          </p:spPr>
        </p:cxnSp>
        <p:cxnSp>
          <p:nvCxnSpPr>
            <p:cNvPr id="9334" name="Straight Connector 9333">
              <a:extLst>
                <a:ext uri="{FF2B5EF4-FFF2-40B4-BE49-F238E27FC236}">
                  <a16:creationId xmlns:a16="http://schemas.microsoft.com/office/drawing/2014/main" id="{CDDB64C0-246D-B0DC-3B4A-BBFE5782BE4C}"/>
                </a:ext>
              </a:extLst>
            </p:cNvPr>
            <p:cNvCxnSpPr>
              <a:cxnSpLocks/>
            </p:cNvCxnSpPr>
            <p:nvPr/>
          </p:nvCxnSpPr>
          <p:spPr bwMode="auto">
            <a:xfrm>
              <a:off x="10797887" y="3152775"/>
              <a:ext cx="0" cy="906607"/>
            </a:xfrm>
            <a:prstGeom prst="line">
              <a:avLst/>
            </a:prstGeom>
            <a:noFill/>
            <a:ln w="38100" cap="flat" cmpd="sng" algn="ctr">
              <a:solidFill>
                <a:schemeClr val="accent3"/>
              </a:solidFill>
              <a:prstDash val="solid"/>
              <a:round/>
              <a:headEnd type="none" w="med" len="med"/>
              <a:tailEnd type="none" w="med" len="med"/>
            </a:ln>
            <a:effectLst/>
          </p:spPr>
        </p:cxnSp>
        <p:cxnSp>
          <p:nvCxnSpPr>
            <p:cNvPr id="9335" name="Straight Connector 9334">
              <a:extLst>
                <a:ext uri="{FF2B5EF4-FFF2-40B4-BE49-F238E27FC236}">
                  <a16:creationId xmlns:a16="http://schemas.microsoft.com/office/drawing/2014/main" id="{E3EEF982-7FD1-D03E-203E-71CC518567EF}"/>
                </a:ext>
              </a:extLst>
            </p:cNvPr>
            <p:cNvCxnSpPr>
              <a:cxnSpLocks/>
            </p:cNvCxnSpPr>
            <p:nvPr/>
          </p:nvCxnSpPr>
          <p:spPr bwMode="auto">
            <a:xfrm>
              <a:off x="10848687" y="3152775"/>
              <a:ext cx="0" cy="922482"/>
            </a:xfrm>
            <a:prstGeom prst="line">
              <a:avLst/>
            </a:prstGeom>
            <a:noFill/>
            <a:ln w="38100" cap="flat" cmpd="sng" algn="ctr">
              <a:solidFill>
                <a:schemeClr val="accent3"/>
              </a:solidFill>
              <a:prstDash val="solid"/>
              <a:round/>
              <a:headEnd type="none" w="med" len="med"/>
              <a:tailEnd type="none" w="med" len="med"/>
            </a:ln>
            <a:effectLst/>
          </p:spPr>
        </p:cxnSp>
        <p:cxnSp>
          <p:nvCxnSpPr>
            <p:cNvPr id="9337" name="Straight Connector 9336">
              <a:extLst>
                <a:ext uri="{FF2B5EF4-FFF2-40B4-BE49-F238E27FC236}">
                  <a16:creationId xmlns:a16="http://schemas.microsoft.com/office/drawing/2014/main" id="{0D5003EE-F027-D133-F172-1ED1A55A4FBF}"/>
                </a:ext>
              </a:extLst>
            </p:cNvPr>
            <p:cNvCxnSpPr>
              <a:cxnSpLocks/>
            </p:cNvCxnSpPr>
            <p:nvPr/>
          </p:nvCxnSpPr>
          <p:spPr bwMode="auto">
            <a:xfrm>
              <a:off x="11194762" y="3152775"/>
              <a:ext cx="0" cy="1100282"/>
            </a:xfrm>
            <a:prstGeom prst="line">
              <a:avLst/>
            </a:prstGeom>
            <a:noFill/>
            <a:ln w="38100" cap="flat" cmpd="sng" algn="ctr">
              <a:solidFill>
                <a:schemeClr val="accent3"/>
              </a:solidFill>
              <a:prstDash val="solid"/>
              <a:round/>
              <a:headEnd type="none" w="med" len="med"/>
              <a:tailEnd type="none" w="med" len="med"/>
            </a:ln>
            <a:effectLst/>
          </p:spPr>
        </p:cxnSp>
        <p:cxnSp>
          <p:nvCxnSpPr>
            <p:cNvPr id="9339" name="Straight Connector 9338">
              <a:extLst>
                <a:ext uri="{FF2B5EF4-FFF2-40B4-BE49-F238E27FC236}">
                  <a16:creationId xmlns:a16="http://schemas.microsoft.com/office/drawing/2014/main" id="{0CE60BE3-D45C-D683-99C1-B4B98A72C6EC}"/>
                </a:ext>
              </a:extLst>
            </p:cNvPr>
            <p:cNvCxnSpPr>
              <a:cxnSpLocks/>
            </p:cNvCxnSpPr>
            <p:nvPr/>
          </p:nvCxnSpPr>
          <p:spPr bwMode="auto">
            <a:xfrm>
              <a:off x="11143962" y="3146425"/>
              <a:ext cx="0" cy="1049482"/>
            </a:xfrm>
            <a:prstGeom prst="line">
              <a:avLst/>
            </a:prstGeom>
            <a:noFill/>
            <a:ln w="38100" cap="flat" cmpd="sng" algn="ctr">
              <a:solidFill>
                <a:schemeClr val="accent3"/>
              </a:solidFill>
              <a:prstDash val="solid"/>
              <a:round/>
              <a:headEnd type="none" w="med" len="med"/>
              <a:tailEnd type="none" w="med" len="med"/>
            </a:ln>
            <a:effectLst/>
          </p:spPr>
        </p:cxnSp>
        <p:cxnSp>
          <p:nvCxnSpPr>
            <p:cNvPr id="9341" name="Straight Connector 9340">
              <a:extLst>
                <a:ext uri="{FF2B5EF4-FFF2-40B4-BE49-F238E27FC236}">
                  <a16:creationId xmlns:a16="http://schemas.microsoft.com/office/drawing/2014/main" id="{6CF0A842-0B0E-8A37-9F60-E82A8DC55B50}"/>
                </a:ext>
              </a:extLst>
            </p:cNvPr>
            <p:cNvCxnSpPr>
              <a:cxnSpLocks/>
            </p:cNvCxnSpPr>
            <p:nvPr/>
          </p:nvCxnSpPr>
          <p:spPr bwMode="auto">
            <a:xfrm>
              <a:off x="11099512" y="3146425"/>
              <a:ext cx="0" cy="1030432"/>
            </a:xfrm>
            <a:prstGeom prst="line">
              <a:avLst/>
            </a:prstGeom>
            <a:noFill/>
            <a:ln w="38100" cap="flat" cmpd="sng" algn="ctr">
              <a:solidFill>
                <a:schemeClr val="accent3"/>
              </a:solidFill>
              <a:prstDash val="solid"/>
              <a:round/>
              <a:headEnd type="none" w="med" len="med"/>
              <a:tailEnd type="none" w="med" len="med"/>
            </a:ln>
            <a:effectLst/>
          </p:spPr>
        </p:cxnSp>
        <p:cxnSp>
          <p:nvCxnSpPr>
            <p:cNvPr id="9343" name="Straight Connector 9342">
              <a:extLst>
                <a:ext uri="{FF2B5EF4-FFF2-40B4-BE49-F238E27FC236}">
                  <a16:creationId xmlns:a16="http://schemas.microsoft.com/office/drawing/2014/main" id="{7FB70214-263B-8011-D59F-5A1799173D7D}"/>
                </a:ext>
              </a:extLst>
            </p:cNvPr>
            <p:cNvCxnSpPr>
              <a:cxnSpLocks/>
            </p:cNvCxnSpPr>
            <p:nvPr/>
          </p:nvCxnSpPr>
          <p:spPr bwMode="auto">
            <a:xfrm>
              <a:off x="11048712" y="3146425"/>
              <a:ext cx="0" cy="979632"/>
            </a:xfrm>
            <a:prstGeom prst="line">
              <a:avLst/>
            </a:prstGeom>
            <a:noFill/>
            <a:ln w="38100" cap="flat" cmpd="sng" algn="ctr">
              <a:solidFill>
                <a:schemeClr val="accent3"/>
              </a:solidFill>
              <a:prstDash val="solid"/>
              <a:round/>
              <a:headEnd type="none" w="med" len="med"/>
              <a:tailEnd type="none" w="med" len="med"/>
            </a:ln>
            <a:effectLst/>
          </p:spPr>
        </p:cxnSp>
        <p:cxnSp>
          <p:nvCxnSpPr>
            <p:cNvPr id="9345" name="Straight Connector 9344">
              <a:extLst>
                <a:ext uri="{FF2B5EF4-FFF2-40B4-BE49-F238E27FC236}">
                  <a16:creationId xmlns:a16="http://schemas.microsoft.com/office/drawing/2014/main" id="{8B6E27F1-77F1-2E45-FD58-B5A09F1DDD5F}"/>
                </a:ext>
              </a:extLst>
            </p:cNvPr>
            <p:cNvCxnSpPr>
              <a:cxnSpLocks/>
            </p:cNvCxnSpPr>
            <p:nvPr/>
          </p:nvCxnSpPr>
          <p:spPr bwMode="auto">
            <a:xfrm>
              <a:off x="10997912" y="3146425"/>
              <a:ext cx="0" cy="966932"/>
            </a:xfrm>
            <a:prstGeom prst="line">
              <a:avLst/>
            </a:prstGeom>
            <a:noFill/>
            <a:ln w="38100" cap="flat" cmpd="sng" algn="ctr">
              <a:solidFill>
                <a:schemeClr val="accent3"/>
              </a:solidFill>
              <a:prstDash val="solid"/>
              <a:round/>
              <a:headEnd type="none" w="med" len="med"/>
              <a:tailEnd type="none" w="med" len="med"/>
            </a:ln>
            <a:effectLst/>
          </p:spPr>
        </p:cxnSp>
        <p:cxnSp>
          <p:nvCxnSpPr>
            <p:cNvPr id="9347" name="Straight Connector 9346">
              <a:extLst>
                <a:ext uri="{FF2B5EF4-FFF2-40B4-BE49-F238E27FC236}">
                  <a16:creationId xmlns:a16="http://schemas.microsoft.com/office/drawing/2014/main" id="{953253F4-A866-DFD8-304B-43674F552B21}"/>
                </a:ext>
              </a:extLst>
            </p:cNvPr>
            <p:cNvCxnSpPr>
              <a:cxnSpLocks/>
            </p:cNvCxnSpPr>
            <p:nvPr/>
          </p:nvCxnSpPr>
          <p:spPr bwMode="auto">
            <a:xfrm>
              <a:off x="10899487" y="3152775"/>
              <a:ext cx="0" cy="935182"/>
            </a:xfrm>
            <a:prstGeom prst="line">
              <a:avLst/>
            </a:prstGeom>
            <a:noFill/>
            <a:ln w="38100" cap="flat" cmpd="sng" algn="ctr">
              <a:solidFill>
                <a:schemeClr val="accent3"/>
              </a:solidFill>
              <a:prstDash val="solid"/>
              <a:round/>
              <a:headEnd type="none" w="med" len="med"/>
              <a:tailEnd type="none" w="med" len="med"/>
            </a:ln>
            <a:effectLst/>
          </p:spPr>
        </p:cxnSp>
        <p:cxnSp>
          <p:nvCxnSpPr>
            <p:cNvPr id="9349" name="Straight Connector 9348">
              <a:extLst>
                <a:ext uri="{FF2B5EF4-FFF2-40B4-BE49-F238E27FC236}">
                  <a16:creationId xmlns:a16="http://schemas.microsoft.com/office/drawing/2014/main" id="{25F1257E-726A-2448-C8C0-007772F3F3D1}"/>
                </a:ext>
              </a:extLst>
            </p:cNvPr>
            <p:cNvCxnSpPr>
              <a:cxnSpLocks/>
            </p:cNvCxnSpPr>
            <p:nvPr/>
          </p:nvCxnSpPr>
          <p:spPr bwMode="auto">
            <a:xfrm>
              <a:off x="10947112" y="3152775"/>
              <a:ext cx="0" cy="944707"/>
            </a:xfrm>
            <a:prstGeom prst="line">
              <a:avLst/>
            </a:prstGeom>
            <a:noFill/>
            <a:ln w="38100" cap="flat" cmpd="sng" algn="ctr">
              <a:solidFill>
                <a:schemeClr val="accent3"/>
              </a:solidFill>
              <a:prstDash val="solid"/>
              <a:round/>
              <a:headEnd type="none" w="med" len="med"/>
              <a:tailEnd type="none" w="med" len="med"/>
            </a:ln>
            <a:effectLst/>
          </p:spPr>
        </p:cxnSp>
        <p:cxnSp>
          <p:nvCxnSpPr>
            <p:cNvPr id="9351" name="Straight Connector 9350">
              <a:extLst>
                <a:ext uri="{FF2B5EF4-FFF2-40B4-BE49-F238E27FC236}">
                  <a16:creationId xmlns:a16="http://schemas.microsoft.com/office/drawing/2014/main" id="{166B5148-B752-4D9A-72B7-FE85184D92D4}"/>
                </a:ext>
              </a:extLst>
            </p:cNvPr>
            <p:cNvCxnSpPr>
              <a:cxnSpLocks/>
            </p:cNvCxnSpPr>
            <p:nvPr/>
          </p:nvCxnSpPr>
          <p:spPr bwMode="auto">
            <a:xfrm>
              <a:off x="10296237" y="3146425"/>
              <a:ext cx="0" cy="814532"/>
            </a:xfrm>
            <a:prstGeom prst="line">
              <a:avLst/>
            </a:prstGeom>
            <a:noFill/>
            <a:ln w="38100" cap="flat" cmpd="sng" algn="ctr">
              <a:solidFill>
                <a:schemeClr val="accent3"/>
              </a:solidFill>
              <a:prstDash val="solid"/>
              <a:round/>
              <a:headEnd type="none" w="med" len="med"/>
              <a:tailEnd type="none" w="med" len="med"/>
            </a:ln>
            <a:effectLst/>
          </p:spPr>
        </p:cxnSp>
        <p:cxnSp>
          <p:nvCxnSpPr>
            <p:cNvPr id="9353" name="Straight Connector 9352">
              <a:extLst>
                <a:ext uri="{FF2B5EF4-FFF2-40B4-BE49-F238E27FC236}">
                  <a16:creationId xmlns:a16="http://schemas.microsoft.com/office/drawing/2014/main" id="{8E18A46D-1021-597E-3922-07AAA6ADA10F}"/>
                </a:ext>
              </a:extLst>
            </p:cNvPr>
            <p:cNvCxnSpPr>
              <a:cxnSpLocks/>
            </p:cNvCxnSpPr>
            <p:nvPr/>
          </p:nvCxnSpPr>
          <p:spPr bwMode="auto">
            <a:xfrm>
              <a:off x="7848312" y="3149600"/>
              <a:ext cx="0" cy="430357"/>
            </a:xfrm>
            <a:prstGeom prst="line">
              <a:avLst/>
            </a:prstGeom>
            <a:noFill/>
            <a:ln w="38100" cap="flat" cmpd="sng" algn="ctr">
              <a:solidFill>
                <a:schemeClr val="accent3"/>
              </a:solidFill>
              <a:prstDash val="solid"/>
              <a:round/>
              <a:headEnd type="none" w="med" len="med"/>
              <a:tailEnd type="none" w="med" len="med"/>
            </a:ln>
            <a:effectLst/>
          </p:spPr>
        </p:cxnSp>
        <p:cxnSp>
          <p:nvCxnSpPr>
            <p:cNvPr id="9355" name="Straight Connector 9354">
              <a:extLst>
                <a:ext uri="{FF2B5EF4-FFF2-40B4-BE49-F238E27FC236}">
                  <a16:creationId xmlns:a16="http://schemas.microsoft.com/office/drawing/2014/main" id="{3D7068F4-EC63-FBAB-C741-B5150B36D233}"/>
                </a:ext>
              </a:extLst>
            </p:cNvPr>
            <p:cNvCxnSpPr>
              <a:cxnSpLocks/>
            </p:cNvCxnSpPr>
            <p:nvPr/>
          </p:nvCxnSpPr>
          <p:spPr bwMode="auto">
            <a:xfrm>
              <a:off x="8105487" y="3155950"/>
              <a:ext cx="0" cy="439882"/>
            </a:xfrm>
            <a:prstGeom prst="line">
              <a:avLst/>
            </a:prstGeom>
            <a:noFill/>
            <a:ln w="38100" cap="flat" cmpd="sng" algn="ctr">
              <a:solidFill>
                <a:schemeClr val="accent3"/>
              </a:solidFill>
              <a:prstDash val="solid"/>
              <a:round/>
              <a:headEnd type="none" w="med" len="med"/>
              <a:tailEnd type="none" w="med" len="med"/>
            </a:ln>
            <a:effectLst/>
          </p:spPr>
        </p:cxnSp>
        <p:cxnSp>
          <p:nvCxnSpPr>
            <p:cNvPr id="9356" name="Straight Connector 9355">
              <a:extLst>
                <a:ext uri="{FF2B5EF4-FFF2-40B4-BE49-F238E27FC236}">
                  <a16:creationId xmlns:a16="http://schemas.microsoft.com/office/drawing/2014/main" id="{BB3B2F0B-CF47-47CE-71F9-0172BC2F77C9}"/>
                </a:ext>
              </a:extLst>
            </p:cNvPr>
            <p:cNvCxnSpPr>
              <a:cxnSpLocks/>
            </p:cNvCxnSpPr>
            <p:nvPr/>
          </p:nvCxnSpPr>
          <p:spPr bwMode="auto">
            <a:xfrm>
              <a:off x="8200737" y="3143250"/>
              <a:ext cx="0" cy="465282"/>
            </a:xfrm>
            <a:prstGeom prst="line">
              <a:avLst/>
            </a:prstGeom>
            <a:noFill/>
            <a:ln w="38100" cap="flat" cmpd="sng" algn="ctr">
              <a:solidFill>
                <a:schemeClr val="accent3"/>
              </a:solidFill>
              <a:prstDash val="solid"/>
              <a:round/>
              <a:headEnd type="none" w="med" len="med"/>
              <a:tailEnd type="none" w="med" len="med"/>
            </a:ln>
            <a:effectLst/>
          </p:spPr>
        </p:cxnSp>
        <p:cxnSp>
          <p:nvCxnSpPr>
            <p:cNvPr id="9357" name="Straight Connector 9356">
              <a:extLst>
                <a:ext uri="{FF2B5EF4-FFF2-40B4-BE49-F238E27FC236}">
                  <a16:creationId xmlns:a16="http://schemas.microsoft.com/office/drawing/2014/main" id="{405B2723-A8E0-E664-6E7F-6119A566AA27}"/>
                </a:ext>
              </a:extLst>
            </p:cNvPr>
            <p:cNvCxnSpPr>
              <a:cxnSpLocks/>
            </p:cNvCxnSpPr>
            <p:nvPr/>
          </p:nvCxnSpPr>
          <p:spPr bwMode="auto">
            <a:xfrm>
              <a:off x="8251537" y="3149600"/>
              <a:ext cx="0" cy="458932"/>
            </a:xfrm>
            <a:prstGeom prst="line">
              <a:avLst/>
            </a:prstGeom>
            <a:noFill/>
            <a:ln w="38100" cap="flat" cmpd="sng" algn="ctr">
              <a:solidFill>
                <a:schemeClr val="accent3"/>
              </a:solidFill>
              <a:prstDash val="solid"/>
              <a:round/>
              <a:headEnd type="none" w="med" len="med"/>
              <a:tailEnd type="none" w="med" len="med"/>
            </a:ln>
            <a:effectLst/>
          </p:spPr>
        </p:cxnSp>
        <p:cxnSp>
          <p:nvCxnSpPr>
            <p:cNvPr id="9358" name="Straight Connector 9357">
              <a:extLst>
                <a:ext uri="{FF2B5EF4-FFF2-40B4-BE49-F238E27FC236}">
                  <a16:creationId xmlns:a16="http://schemas.microsoft.com/office/drawing/2014/main" id="{BBAE7A80-EBE9-B728-9C00-35549DCF02C7}"/>
                </a:ext>
              </a:extLst>
            </p:cNvPr>
            <p:cNvCxnSpPr>
              <a:cxnSpLocks/>
            </p:cNvCxnSpPr>
            <p:nvPr/>
          </p:nvCxnSpPr>
          <p:spPr bwMode="auto">
            <a:xfrm>
              <a:off x="8349962" y="3149600"/>
              <a:ext cx="0" cy="474807"/>
            </a:xfrm>
            <a:prstGeom prst="line">
              <a:avLst/>
            </a:prstGeom>
            <a:noFill/>
            <a:ln w="38100" cap="flat" cmpd="sng" algn="ctr">
              <a:solidFill>
                <a:schemeClr val="accent3"/>
              </a:solidFill>
              <a:prstDash val="solid"/>
              <a:round/>
              <a:headEnd type="none" w="med" len="med"/>
              <a:tailEnd type="none" w="med" len="med"/>
            </a:ln>
            <a:effectLst/>
          </p:spPr>
        </p:cxnSp>
        <p:cxnSp>
          <p:nvCxnSpPr>
            <p:cNvPr id="9359" name="Straight Connector 9358">
              <a:extLst>
                <a:ext uri="{FF2B5EF4-FFF2-40B4-BE49-F238E27FC236}">
                  <a16:creationId xmlns:a16="http://schemas.microsoft.com/office/drawing/2014/main" id="{BA87E1E4-DFEA-508D-75DE-97AD49916285}"/>
                </a:ext>
              </a:extLst>
            </p:cNvPr>
            <p:cNvCxnSpPr>
              <a:cxnSpLocks/>
            </p:cNvCxnSpPr>
            <p:nvPr/>
          </p:nvCxnSpPr>
          <p:spPr bwMode="auto">
            <a:xfrm>
              <a:off x="8448387" y="3140075"/>
              <a:ext cx="0" cy="504103"/>
            </a:xfrm>
            <a:prstGeom prst="line">
              <a:avLst/>
            </a:prstGeom>
            <a:noFill/>
            <a:ln w="38100" cap="flat" cmpd="sng" algn="ctr">
              <a:solidFill>
                <a:schemeClr val="accent3"/>
              </a:solidFill>
              <a:prstDash val="solid"/>
              <a:round/>
              <a:headEnd type="none" w="med" len="med"/>
              <a:tailEnd type="none" w="med" len="med"/>
            </a:ln>
            <a:effectLst/>
          </p:spPr>
        </p:cxnSp>
        <p:cxnSp>
          <p:nvCxnSpPr>
            <p:cNvPr id="9365" name="Straight Connector 9364">
              <a:extLst>
                <a:ext uri="{FF2B5EF4-FFF2-40B4-BE49-F238E27FC236}">
                  <a16:creationId xmlns:a16="http://schemas.microsoft.com/office/drawing/2014/main" id="{D380B74E-A560-D49A-8330-515BBBFBBB52}"/>
                </a:ext>
              </a:extLst>
            </p:cNvPr>
            <p:cNvCxnSpPr>
              <a:cxnSpLocks/>
            </p:cNvCxnSpPr>
            <p:nvPr/>
          </p:nvCxnSpPr>
          <p:spPr bwMode="auto">
            <a:xfrm>
              <a:off x="8502362" y="3146425"/>
              <a:ext cx="0" cy="518751"/>
            </a:xfrm>
            <a:prstGeom prst="line">
              <a:avLst/>
            </a:prstGeom>
            <a:noFill/>
            <a:ln w="38100" cap="flat" cmpd="sng" algn="ctr">
              <a:solidFill>
                <a:schemeClr val="accent3"/>
              </a:solidFill>
              <a:prstDash val="solid"/>
              <a:round/>
              <a:headEnd type="none" w="med" len="med"/>
              <a:tailEnd type="none" w="med" len="med"/>
            </a:ln>
            <a:effectLst/>
          </p:spPr>
        </p:cxnSp>
        <p:cxnSp>
          <p:nvCxnSpPr>
            <p:cNvPr id="9367" name="Straight Connector 9366">
              <a:extLst>
                <a:ext uri="{FF2B5EF4-FFF2-40B4-BE49-F238E27FC236}">
                  <a16:creationId xmlns:a16="http://schemas.microsoft.com/office/drawing/2014/main" id="{0B2B2F29-EEF7-427E-6ECE-754E82F0F72F}"/>
                </a:ext>
              </a:extLst>
            </p:cNvPr>
            <p:cNvCxnSpPr>
              <a:cxnSpLocks/>
            </p:cNvCxnSpPr>
            <p:nvPr/>
          </p:nvCxnSpPr>
          <p:spPr bwMode="auto">
            <a:xfrm>
              <a:off x="8651587" y="3146425"/>
              <a:ext cx="0" cy="548300"/>
            </a:xfrm>
            <a:prstGeom prst="line">
              <a:avLst/>
            </a:prstGeom>
            <a:noFill/>
            <a:ln w="38100" cap="flat" cmpd="sng" algn="ctr">
              <a:solidFill>
                <a:schemeClr val="accent3"/>
              </a:solidFill>
              <a:prstDash val="solid"/>
              <a:round/>
              <a:headEnd type="none" w="med" len="med"/>
              <a:tailEnd type="none" w="med" len="med"/>
            </a:ln>
            <a:effectLst/>
          </p:spPr>
        </p:cxnSp>
        <p:cxnSp>
          <p:nvCxnSpPr>
            <p:cNvPr id="9369" name="Straight Connector 9368">
              <a:extLst>
                <a:ext uri="{FF2B5EF4-FFF2-40B4-BE49-F238E27FC236}">
                  <a16:creationId xmlns:a16="http://schemas.microsoft.com/office/drawing/2014/main" id="{2324DBED-6B36-182A-5FBA-2C35DFC3FE85}"/>
                </a:ext>
              </a:extLst>
            </p:cNvPr>
            <p:cNvCxnSpPr>
              <a:cxnSpLocks/>
            </p:cNvCxnSpPr>
            <p:nvPr/>
          </p:nvCxnSpPr>
          <p:spPr bwMode="auto">
            <a:xfrm>
              <a:off x="8699212" y="3148500"/>
              <a:ext cx="0" cy="548300"/>
            </a:xfrm>
            <a:prstGeom prst="line">
              <a:avLst/>
            </a:prstGeom>
            <a:noFill/>
            <a:ln w="38100" cap="flat" cmpd="sng" algn="ctr">
              <a:solidFill>
                <a:schemeClr val="accent3"/>
              </a:solidFill>
              <a:prstDash val="solid"/>
              <a:round/>
              <a:headEnd type="none" w="med" len="med"/>
              <a:tailEnd type="none" w="med" len="med"/>
            </a:ln>
            <a:effectLst/>
          </p:spPr>
        </p:cxnSp>
        <p:cxnSp>
          <p:nvCxnSpPr>
            <p:cNvPr id="9370" name="Straight Connector 9369">
              <a:extLst>
                <a:ext uri="{FF2B5EF4-FFF2-40B4-BE49-F238E27FC236}">
                  <a16:creationId xmlns:a16="http://schemas.microsoft.com/office/drawing/2014/main" id="{576C476B-9D8C-BCA9-E4FD-6FA73B4708B1}"/>
                </a:ext>
              </a:extLst>
            </p:cNvPr>
            <p:cNvCxnSpPr>
              <a:cxnSpLocks/>
            </p:cNvCxnSpPr>
            <p:nvPr/>
          </p:nvCxnSpPr>
          <p:spPr bwMode="auto">
            <a:xfrm>
              <a:off x="8750012" y="3149600"/>
              <a:ext cx="0" cy="570525"/>
            </a:xfrm>
            <a:prstGeom prst="line">
              <a:avLst/>
            </a:prstGeom>
            <a:noFill/>
            <a:ln w="38100" cap="flat" cmpd="sng" algn="ctr">
              <a:solidFill>
                <a:schemeClr val="accent3"/>
              </a:solidFill>
              <a:prstDash val="solid"/>
              <a:round/>
              <a:headEnd type="none" w="med" len="med"/>
              <a:tailEnd type="none" w="med" len="med"/>
            </a:ln>
            <a:effectLst/>
          </p:spPr>
        </p:cxnSp>
        <p:cxnSp>
          <p:nvCxnSpPr>
            <p:cNvPr id="9371" name="Straight Connector 9370">
              <a:extLst>
                <a:ext uri="{FF2B5EF4-FFF2-40B4-BE49-F238E27FC236}">
                  <a16:creationId xmlns:a16="http://schemas.microsoft.com/office/drawing/2014/main" id="{9F37344A-61E8-1B40-B05E-111EBB1F9673}"/>
                </a:ext>
              </a:extLst>
            </p:cNvPr>
            <p:cNvCxnSpPr>
              <a:cxnSpLocks/>
            </p:cNvCxnSpPr>
            <p:nvPr/>
          </p:nvCxnSpPr>
          <p:spPr bwMode="auto">
            <a:xfrm>
              <a:off x="8797637" y="3143250"/>
              <a:ext cx="0" cy="570525"/>
            </a:xfrm>
            <a:prstGeom prst="line">
              <a:avLst/>
            </a:prstGeom>
            <a:noFill/>
            <a:ln w="38100" cap="flat" cmpd="sng" algn="ctr">
              <a:solidFill>
                <a:schemeClr val="accent3"/>
              </a:solidFill>
              <a:prstDash val="solid"/>
              <a:round/>
              <a:headEnd type="none" w="med" len="med"/>
              <a:tailEnd type="none" w="med" len="med"/>
            </a:ln>
            <a:effectLst/>
          </p:spPr>
        </p:cxnSp>
        <p:cxnSp>
          <p:nvCxnSpPr>
            <p:cNvPr id="9372" name="Straight Connector 9371">
              <a:extLst>
                <a:ext uri="{FF2B5EF4-FFF2-40B4-BE49-F238E27FC236}">
                  <a16:creationId xmlns:a16="http://schemas.microsoft.com/office/drawing/2014/main" id="{C33F75C9-6E01-8281-DC6C-D8AC768208BE}"/>
                </a:ext>
              </a:extLst>
            </p:cNvPr>
            <p:cNvCxnSpPr>
              <a:cxnSpLocks/>
            </p:cNvCxnSpPr>
            <p:nvPr/>
          </p:nvCxnSpPr>
          <p:spPr bwMode="auto">
            <a:xfrm>
              <a:off x="10248612" y="3149600"/>
              <a:ext cx="0" cy="808650"/>
            </a:xfrm>
            <a:prstGeom prst="line">
              <a:avLst/>
            </a:prstGeom>
            <a:noFill/>
            <a:ln w="38100" cap="flat" cmpd="sng" algn="ctr">
              <a:solidFill>
                <a:schemeClr val="accent3"/>
              </a:solidFill>
              <a:prstDash val="solid"/>
              <a:round/>
              <a:headEnd type="none" w="med" len="med"/>
              <a:tailEnd type="none" w="med" len="med"/>
            </a:ln>
            <a:effectLst/>
          </p:spPr>
        </p:cxnSp>
        <p:cxnSp>
          <p:nvCxnSpPr>
            <p:cNvPr id="9376" name="Straight Connector 9375">
              <a:extLst>
                <a:ext uri="{FF2B5EF4-FFF2-40B4-BE49-F238E27FC236}">
                  <a16:creationId xmlns:a16="http://schemas.microsoft.com/office/drawing/2014/main" id="{8700AC09-F514-E49B-D95B-F681E65F5559}"/>
                </a:ext>
              </a:extLst>
            </p:cNvPr>
            <p:cNvCxnSpPr>
              <a:cxnSpLocks/>
            </p:cNvCxnSpPr>
            <p:nvPr/>
          </p:nvCxnSpPr>
          <p:spPr bwMode="auto">
            <a:xfrm>
              <a:off x="10194637" y="3143250"/>
              <a:ext cx="0" cy="808650"/>
            </a:xfrm>
            <a:prstGeom prst="line">
              <a:avLst/>
            </a:prstGeom>
            <a:noFill/>
            <a:ln w="38100" cap="flat" cmpd="sng" algn="ctr">
              <a:solidFill>
                <a:schemeClr val="accent3"/>
              </a:solidFill>
              <a:prstDash val="solid"/>
              <a:round/>
              <a:headEnd type="none" w="med" len="med"/>
              <a:tailEnd type="none" w="med" len="med"/>
            </a:ln>
            <a:effectLst/>
          </p:spPr>
        </p:cxnSp>
        <p:cxnSp>
          <p:nvCxnSpPr>
            <p:cNvPr id="9377" name="Straight Connector 9376">
              <a:extLst>
                <a:ext uri="{FF2B5EF4-FFF2-40B4-BE49-F238E27FC236}">
                  <a16:creationId xmlns:a16="http://schemas.microsoft.com/office/drawing/2014/main" id="{6504EF8C-AF38-37D4-CC3D-9B26EEBD9958}"/>
                </a:ext>
              </a:extLst>
            </p:cNvPr>
            <p:cNvCxnSpPr>
              <a:cxnSpLocks/>
            </p:cNvCxnSpPr>
            <p:nvPr/>
          </p:nvCxnSpPr>
          <p:spPr bwMode="auto">
            <a:xfrm>
              <a:off x="10143837" y="3149600"/>
              <a:ext cx="0" cy="795950"/>
            </a:xfrm>
            <a:prstGeom prst="line">
              <a:avLst/>
            </a:prstGeom>
            <a:noFill/>
            <a:ln w="38100" cap="flat" cmpd="sng" algn="ctr">
              <a:solidFill>
                <a:schemeClr val="accent3"/>
              </a:solidFill>
              <a:prstDash val="solid"/>
              <a:round/>
              <a:headEnd type="none" w="med" len="med"/>
              <a:tailEnd type="none" w="med" len="med"/>
            </a:ln>
            <a:effectLst/>
          </p:spPr>
        </p:cxnSp>
        <p:cxnSp>
          <p:nvCxnSpPr>
            <p:cNvPr id="9379" name="Straight Connector 9378">
              <a:extLst>
                <a:ext uri="{FF2B5EF4-FFF2-40B4-BE49-F238E27FC236}">
                  <a16:creationId xmlns:a16="http://schemas.microsoft.com/office/drawing/2014/main" id="{7E832573-37C4-8C83-1A0F-454116C71AA4}"/>
                </a:ext>
              </a:extLst>
            </p:cNvPr>
            <p:cNvCxnSpPr>
              <a:cxnSpLocks/>
            </p:cNvCxnSpPr>
            <p:nvPr/>
          </p:nvCxnSpPr>
          <p:spPr bwMode="auto">
            <a:xfrm>
              <a:off x="10096212" y="3149600"/>
              <a:ext cx="0" cy="776900"/>
            </a:xfrm>
            <a:prstGeom prst="line">
              <a:avLst/>
            </a:prstGeom>
            <a:noFill/>
            <a:ln w="38100" cap="flat" cmpd="sng" algn="ctr">
              <a:solidFill>
                <a:schemeClr val="accent3"/>
              </a:solidFill>
              <a:prstDash val="solid"/>
              <a:round/>
              <a:headEnd type="none" w="med" len="med"/>
              <a:tailEnd type="none" w="med" len="med"/>
            </a:ln>
            <a:effectLst/>
          </p:spPr>
        </p:cxnSp>
        <p:cxnSp>
          <p:nvCxnSpPr>
            <p:cNvPr id="9381" name="Straight Connector 9380">
              <a:extLst>
                <a:ext uri="{FF2B5EF4-FFF2-40B4-BE49-F238E27FC236}">
                  <a16:creationId xmlns:a16="http://schemas.microsoft.com/office/drawing/2014/main" id="{7790B647-A217-4764-5D3E-9B0E739A5986}"/>
                </a:ext>
              </a:extLst>
            </p:cNvPr>
            <p:cNvCxnSpPr>
              <a:cxnSpLocks/>
            </p:cNvCxnSpPr>
            <p:nvPr/>
          </p:nvCxnSpPr>
          <p:spPr bwMode="auto">
            <a:xfrm>
              <a:off x="10048587" y="3149600"/>
              <a:ext cx="0" cy="757850"/>
            </a:xfrm>
            <a:prstGeom prst="line">
              <a:avLst/>
            </a:prstGeom>
            <a:noFill/>
            <a:ln w="38100" cap="flat" cmpd="sng" algn="ctr">
              <a:solidFill>
                <a:schemeClr val="accent3"/>
              </a:solidFill>
              <a:prstDash val="solid"/>
              <a:round/>
              <a:headEnd type="none" w="med" len="med"/>
              <a:tailEnd type="none" w="med" len="med"/>
            </a:ln>
            <a:effectLst/>
          </p:spPr>
        </p:cxnSp>
        <p:cxnSp>
          <p:nvCxnSpPr>
            <p:cNvPr id="9383" name="Straight Connector 9382">
              <a:extLst>
                <a:ext uri="{FF2B5EF4-FFF2-40B4-BE49-F238E27FC236}">
                  <a16:creationId xmlns:a16="http://schemas.microsoft.com/office/drawing/2014/main" id="{101816FD-8A24-9C15-2078-1300AF870C51}"/>
                </a:ext>
              </a:extLst>
            </p:cNvPr>
            <p:cNvCxnSpPr>
              <a:cxnSpLocks/>
            </p:cNvCxnSpPr>
            <p:nvPr/>
          </p:nvCxnSpPr>
          <p:spPr bwMode="auto">
            <a:xfrm>
              <a:off x="9997787" y="3146425"/>
              <a:ext cx="0" cy="741975"/>
            </a:xfrm>
            <a:prstGeom prst="line">
              <a:avLst/>
            </a:prstGeom>
            <a:noFill/>
            <a:ln w="38100" cap="flat" cmpd="sng" algn="ctr">
              <a:solidFill>
                <a:schemeClr val="accent3"/>
              </a:solidFill>
              <a:prstDash val="solid"/>
              <a:round/>
              <a:headEnd type="none" w="med" len="med"/>
              <a:tailEnd type="none" w="med" len="med"/>
            </a:ln>
            <a:effectLst/>
          </p:spPr>
        </p:cxnSp>
        <p:cxnSp>
          <p:nvCxnSpPr>
            <p:cNvPr id="9385" name="Straight Connector 9384">
              <a:extLst>
                <a:ext uri="{FF2B5EF4-FFF2-40B4-BE49-F238E27FC236}">
                  <a16:creationId xmlns:a16="http://schemas.microsoft.com/office/drawing/2014/main" id="{43D1CE2F-B7AA-9432-2912-3FB5FF34120B}"/>
                </a:ext>
              </a:extLst>
            </p:cNvPr>
            <p:cNvCxnSpPr>
              <a:cxnSpLocks/>
            </p:cNvCxnSpPr>
            <p:nvPr/>
          </p:nvCxnSpPr>
          <p:spPr bwMode="auto">
            <a:xfrm>
              <a:off x="9946987" y="3143250"/>
              <a:ext cx="0" cy="741975"/>
            </a:xfrm>
            <a:prstGeom prst="line">
              <a:avLst/>
            </a:prstGeom>
            <a:noFill/>
            <a:ln w="38100" cap="flat" cmpd="sng" algn="ctr">
              <a:solidFill>
                <a:schemeClr val="accent3"/>
              </a:solidFill>
              <a:prstDash val="solid"/>
              <a:round/>
              <a:headEnd type="none" w="med" len="med"/>
              <a:tailEnd type="none" w="med" len="med"/>
            </a:ln>
            <a:effectLst/>
          </p:spPr>
        </p:cxnSp>
        <p:cxnSp>
          <p:nvCxnSpPr>
            <p:cNvPr id="9386" name="Straight Connector 9385">
              <a:extLst>
                <a:ext uri="{FF2B5EF4-FFF2-40B4-BE49-F238E27FC236}">
                  <a16:creationId xmlns:a16="http://schemas.microsoft.com/office/drawing/2014/main" id="{89B0DCF2-3A81-D556-FE82-C8892CB5EFED}"/>
                </a:ext>
              </a:extLst>
            </p:cNvPr>
            <p:cNvCxnSpPr>
              <a:cxnSpLocks/>
            </p:cNvCxnSpPr>
            <p:nvPr/>
          </p:nvCxnSpPr>
          <p:spPr bwMode="auto">
            <a:xfrm>
              <a:off x="9896187" y="3140075"/>
              <a:ext cx="0" cy="741975"/>
            </a:xfrm>
            <a:prstGeom prst="line">
              <a:avLst/>
            </a:prstGeom>
            <a:noFill/>
            <a:ln w="38100" cap="flat" cmpd="sng" algn="ctr">
              <a:solidFill>
                <a:schemeClr val="accent3"/>
              </a:solidFill>
              <a:prstDash val="solid"/>
              <a:round/>
              <a:headEnd type="none" w="med" len="med"/>
              <a:tailEnd type="none" w="med" len="med"/>
            </a:ln>
            <a:effectLst/>
          </p:spPr>
        </p:cxnSp>
        <p:cxnSp>
          <p:nvCxnSpPr>
            <p:cNvPr id="9387" name="Straight Connector 9386">
              <a:extLst>
                <a:ext uri="{FF2B5EF4-FFF2-40B4-BE49-F238E27FC236}">
                  <a16:creationId xmlns:a16="http://schemas.microsoft.com/office/drawing/2014/main" id="{30509A99-385C-939F-C3D7-6653B9C83A7B}"/>
                </a:ext>
              </a:extLst>
            </p:cNvPr>
            <p:cNvCxnSpPr>
              <a:cxnSpLocks/>
            </p:cNvCxnSpPr>
            <p:nvPr/>
          </p:nvCxnSpPr>
          <p:spPr bwMode="auto">
            <a:xfrm>
              <a:off x="9845387" y="3140075"/>
              <a:ext cx="0" cy="741975"/>
            </a:xfrm>
            <a:prstGeom prst="line">
              <a:avLst/>
            </a:prstGeom>
            <a:noFill/>
            <a:ln w="38100" cap="flat" cmpd="sng" algn="ctr">
              <a:solidFill>
                <a:schemeClr val="accent3"/>
              </a:solidFill>
              <a:prstDash val="solid"/>
              <a:round/>
              <a:headEnd type="none" w="med" len="med"/>
              <a:tailEnd type="none" w="med" len="med"/>
            </a:ln>
            <a:effectLst/>
          </p:spPr>
        </p:cxnSp>
        <p:cxnSp>
          <p:nvCxnSpPr>
            <p:cNvPr id="9388" name="Straight Connector 9387">
              <a:extLst>
                <a:ext uri="{FF2B5EF4-FFF2-40B4-BE49-F238E27FC236}">
                  <a16:creationId xmlns:a16="http://schemas.microsoft.com/office/drawing/2014/main" id="{F6F2B390-876D-17D1-F7DB-27A5D8C14B00}"/>
                </a:ext>
              </a:extLst>
            </p:cNvPr>
            <p:cNvCxnSpPr>
              <a:cxnSpLocks/>
            </p:cNvCxnSpPr>
            <p:nvPr/>
          </p:nvCxnSpPr>
          <p:spPr bwMode="auto">
            <a:xfrm>
              <a:off x="9797762" y="3143250"/>
              <a:ext cx="0" cy="716575"/>
            </a:xfrm>
            <a:prstGeom prst="line">
              <a:avLst/>
            </a:prstGeom>
            <a:noFill/>
            <a:ln w="38100" cap="flat" cmpd="sng" algn="ctr">
              <a:solidFill>
                <a:schemeClr val="accent3"/>
              </a:solidFill>
              <a:prstDash val="solid"/>
              <a:round/>
              <a:headEnd type="none" w="med" len="med"/>
              <a:tailEnd type="none" w="med" len="med"/>
            </a:ln>
            <a:effectLst/>
          </p:spPr>
        </p:cxnSp>
        <p:cxnSp>
          <p:nvCxnSpPr>
            <p:cNvPr id="9390" name="Straight Connector 9389">
              <a:extLst>
                <a:ext uri="{FF2B5EF4-FFF2-40B4-BE49-F238E27FC236}">
                  <a16:creationId xmlns:a16="http://schemas.microsoft.com/office/drawing/2014/main" id="{AA724476-B58B-C2CE-8F15-1FBF3E6CA85A}"/>
                </a:ext>
              </a:extLst>
            </p:cNvPr>
            <p:cNvCxnSpPr>
              <a:cxnSpLocks/>
            </p:cNvCxnSpPr>
            <p:nvPr/>
          </p:nvCxnSpPr>
          <p:spPr bwMode="auto">
            <a:xfrm>
              <a:off x="9746962" y="3143250"/>
              <a:ext cx="0" cy="707050"/>
            </a:xfrm>
            <a:prstGeom prst="line">
              <a:avLst/>
            </a:prstGeom>
            <a:noFill/>
            <a:ln w="38100" cap="flat" cmpd="sng" algn="ctr">
              <a:solidFill>
                <a:schemeClr val="accent3"/>
              </a:solidFill>
              <a:prstDash val="solid"/>
              <a:round/>
              <a:headEnd type="none" w="med" len="med"/>
              <a:tailEnd type="none" w="med" len="med"/>
            </a:ln>
            <a:effectLst/>
          </p:spPr>
        </p:cxnSp>
        <p:cxnSp>
          <p:nvCxnSpPr>
            <p:cNvPr id="9392" name="Straight Connector 9391">
              <a:extLst>
                <a:ext uri="{FF2B5EF4-FFF2-40B4-BE49-F238E27FC236}">
                  <a16:creationId xmlns:a16="http://schemas.microsoft.com/office/drawing/2014/main" id="{60880FDF-C327-5F5B-6CD2-C8C6E5DC397F}"/>
                </a:ext>
              </a:extLst>
            </p:cNvPr>
            <p:cNvCxnSpPr>
              <a:cxnSpLocks/>
            </p:cNvCxnSpPr>
            <p:nvPr/>
          </p:nvCxnSpPr>
          <p:spPr bwMode="auto">
            <a:xfrm>
              <a:off x="9699337" y="3140075"/>
              <a:ext cx="0" cy="684825"/>
            </a:xfrm>
            <a:prstGeom prst="line">
              <a:avLst/>
            </a:prstGeom>
            <a:noFill/>
            <a:ln w="38100" cap="flat" cmpd="sng" algn="ctr">
              <a:solidFill>
                <a:schemeClr val="accent3"/>
              </a:solidFill>
              <a:prstDash val="solid"/>
              <a:round/>
              <a:headEnd type="none" w="med" len="med"/>
              <a:tailEnd type="none" w="med" len="med"/>
            </a:ln>
            <a:effectLst/>
          </p:spPr>
        </p:cxnSp>
        <p:cxnSp>
          <p:nvCxnSpPr>
            <p:cNvPr id="9394" name="Straight Connector 9393">
              <a:extLst>
                <a:ext uri="{FF2B5EF4-FFF2-40B4-BE49-F238E27FC236}">
                  <a16:creationId xmlns:a16="http://schemas.microsoft.com/office/drawing/2014/main" id="{4EF92FE5-4D16-FEC9-71EA-79D6568A1077}"/>
                </a:ext>
              </a:extLst>
            </p:cNvPr>
            <p:cNvCxnSpPr>
              <a:cxnSpLocks/>
            </p:cNvCxnSpPr>
            <p:nvPr/>
          </p:nvCxnSpPr>
          <p:spPr bwMode="auto">
            <a:xfrm>
              <a:off x="9645362" y="3140075"/>
              <a:ext cx="0" cy="684825"/>
            </a:xfrm>
            <a:prstGeom prst="line">
              <a:avLst/>
            </a:prstGeom>
            <a:noFill/>
            <a:ln w="38100" cap="flat" cmpd="sng" algn="ctr">
              <a:solidFill>
                <a:schemeClr val="accent3"/>
              </a:solidFill>
              <a:prstDash val="solid"/>
              <a:round/>
              <a:headEnd type="none" w="med" len="med"/>
              <a:tailEnd type="none" w="med" len="med"/>
            </a:ln>
            <a:effectLst/>
          </p:spPr>
        </p:cxnSp>
        <p:cxnSp>
          <p:nvCxnSpPr>
            <p:cNvPr id="9395" name="Straight Connector 9394">
              <a:extLst>
                <a:ext uri="{FF2B5EF4-FFF2-40B4-BE49-F238E27FC236}">
                  <a16:creationId xmlns:a16="http://schemas.microsoft.com/office/drawing/2014/main" id="{DDCBC399-6992-9FD7-3AD2-47D132ADCE66}"/>
                </a:ext>
              </a:extLst>
            </p:cNvPr>
            <p:cNvCxnSpPr>
              <a:cxnSpLocks/>
            </p:cNvCxnSpPr>
            <p:nvPr/>
          </p:nvCxnSpPr>
          <p:spPr bwMode="auto">
            <a:xfrm>
              <a:off x="9594562" y="3143250"/>
              <a:ext cx="0" cy="675300"/>
            </a:xfrm>
            <a:prstGeom prst="line">
              <a:avLst/>
            </a:prstGeom>
            <a:noFill/>
            <a:ln w="38100" cap="flat" cmpd="sng" algn="ctr">
              <a:solidFill>
                <a:schemeClr val="accent3"/>
              </a:solidFill>
              <a:prstDash val="solid"/>
              <a:round/>
              <a:headEnd type="none" w="med" len="med"/>
              <a:tailEnd type="none" w="med" len="med"/>
            </a:ln>
            <a:effectLst/>
          </p:spPr>
        </p:cxnSp>
        <p:cxnSp>
          <p:nvCxnSpPr>
            <p:cNvPr id="9397" name="Straight Connector 9396">
              <a:extLst>
                <a:ext uri="{FF2B5EF4-FFF2-40B4-BE49-F238E27FC236}">
                  <a16:creationId xmlns:a16="http://schemas.microsoft.com/office/drawing/2014/main" id="{3986CB50-D047-9898-C899-0D059DC014C2}"/>
                </a:ext>
              </a:extLst>
            </p:cNvPr>
            <p:cNvCxnSpPr>
              <a:cxnSpLocks/>
            </p:cNvCxnSpPr>
            <p:nvPr/>
          </p:nvCxnSpPr>
          <p:spPr bwMode="auto">
            <a:xfrm>
              <a:off x="9550112" y="3149600"/>
              <a:ext cx="0" cy="659425"/>
            </a:xfrm>
            <a:prstGeom prst="line">
              <a:avLst/>
            </a:prstGeom>
            <a:noFill/>
            <a:ln w="38100" cap="flat" cmpd="sng" algn="ctr">
              <a:solidFill>
                <a:schemeClr val="accent3"/>
              </a:solidFill>
              <a:prstDash val="solid"/>
              <a:round/>
              <a:headEnd type="none" w="med" len="med"/>
              <a:tailEnd type="none" w="med" len="med"/>
            </a:ln>
            <a:effectLst/>
          </p:spPr>
        </p:cxnSp>
        <p:cxnSp>
          <p:nvCxnSpPr>
            <p:cNvPr id="9399" name="Straight Connector 9398">
              <a:extLst>
                <a:ext uri="{FF2B5EF4-FFF2-40B4-BE49-F238E27FC236}">
                  <a16:creationId xmlns:a16="http://schemas.microsoft.com/office/drawing/2014/main" id="{BB2DDCA6-6A6B-563D-6522-A4163450774A}"/>
                </a:ext>
              </a:extLst>
            </p:cNvPr>
            <p:cNvCxnSpPr>
              <a:cxnSpLocks/>
            </p:cNvCxnSpPr>
            <p:nvPr/>
          </p:nvCxnSpPr>
          <p:spPr bwMode="auto">
            <a:xfrm>
              <a:off x="9496137" y="3152775"/>
              <a:ext cx="0" cy="659425"/>
            </a:xfrm>
            <a:prstGeom prst="line">
              <a:avLst/>
            </a:prstGeom>
            <a:noFill/>
            <a:ln w="38100" cap="flat" cmpd="sng" algn="ctr">
              <a:solidFill>
                <a:schemeClr val="accent3"/>
              </a:solidFill>
              <a:prstDash val="solid"/>
              <a:round/>
              <a:headEnd type="none" w="med" len="med"/>
              <a:tailEnd type="none" w="med" len="med"/>
            </a:ln>
            <a:effectLst/>
          </p:spPr>
        </p:cxnSp>
        <p:cxnSp>
          <p:nvCxnSpPr>
            <p:cNvPr id="9400" name="Straight Connector 9399">
              <a:extLst>
                <a:ext uri="{FF2B5EF4-FFF2-40B4-BE49-F238E27FC236}">
                  <a16:creationId xmlns:a16="http://schemas.microsoft.com/office/drawing/2014/main" id="{9AA7A87F-6C56-3C65-FE2C-83F0B431BA32}"/>
                </a:ext>
              </a:extLst>
            </p:cNvPr>
            <p:cNvCxnSpPr>
              <a:cxnSpLocks/>
            </p:cNvCxnSpPr>
            <p:nvPr/>
          </p:nvCxnSpPr>
          <p:spPr bwMode="auto">
            <a:xfrm>
              <a:off x="9445337" y="3146425"/>
              <a:ext cx="0" cy="659425"/>
            </a:xfrm>
            <a:prstGeom prst="line">
              <a:avLst/>
            </a:prstGeom>
            <a:noFill/>
            <a:ln w="38100" cap="flat" cmpd="sng" algn="ctr">
              <a:solidFill>
                <a:schemeClr val="accent3"/>
              </a:solidFill>
              <a:prstDash val="solid"/>
              <a:round/>
              <a:headEnd type="none" w="med" len="med"/>
              <a:tailEnd type="none" w="med" len="med"/>
            </a:ln>
            <a:effectLst/>
          </p:spPr>
        </p:cxnSp>
        <p:cxnSp>
          <p:nvCxnSpPr>
            <p:cNvPr id="9401" name="Straight Connector 9400">
              <a:extLst>
                <a:ext uri="{FF2B5EF4-FFF2-40B4-BE49-F238E27FC236}">
                  <a16:creationId xmlns:a16="http://schemas.microsoft.com/office/drawing/2014/main" id="{BF456CB8-1D01-48F3-2B76-99E6F8FA5A8E}"/>
                </a:ext>
              </a:extLst>
            </p:cNvPr>
            <p:cNvCxnSpPr>
              <a:cxnSpLocks/>
            </p:cNvCxnSpPr>
            <p:nvPr/>
          </p:nvCxnSpPr>
          <p:spPr bwMode="auto">
            <a:xfrm>
              <a:off x="9400887" y="3140075"/>
              <a:ext cx="0" cy="659425"/>
            </a:xfrm>
            <a:prstGeom prst="line">
              <a:avLst/>
            </a:prstGeom>
            <a:noFill/>
            <a:ln w="38100" cap="flat" cmpd="sng" algn="ctr">
              <a:solidFill>
                <a:schemeClr val="accent3"/>
              </a:solidFill>
              <a:prstDash val="solid"/>
              <a:round/>
              <a:headEnd type="none" w="med" len="med"/>
              <a:tailEnd type="none" w="med" len="med"/>
            </a:ln>
            <a:effectLst/>
          </p:spPr>
        </p:cxnSp>
        <p:cxnSp>
          <p:nvCxnSpPr>
            <p:cNvPr id="9402" name="Straight Connector 9401">
              <a:extLst>
                <a:ext uri="{FF2B5EF4-FFF2-40B4-BE49-F238E27FC236}">
                  <a16:creationId xmlns:a16="http://schemas.microsoft.com/office/drawing/2014/main" id="{DC14D6E7-BC3B-94D9-A454-699C43243921}"/>
                </a:ext>
              </a:extLst>
            </p:cNvPr>
            <p:cNvCxnSpPr>
              <a:cxnSpLocks/>
            </p:cNvCxnSpPr>
            <p:nvPr/>
          </p:nvCxnSpPr>
          <p:spPr bwMode="auto">
            <a:xfrm>
              <a:off x="9353262" y="3149600"/>
              <a:ext cx="0" cy="640375"/>
            </a:xfrm>
            <a:prstGeom prst="line">
              <a:avLst/>
            </a:prstGeom>
            <a:noFill/>
            <a:ln w="38100" cap="flat" cmpd="sng" algn="ctr">
              <a:solidFill>
                <a:schemeClr val="accent3"/>
              </a:solidFill>
              <a:prstDash val="solid"/>
              <a:round/>
              <a:headEnd type="none" w="med" len="med"/>
              <a:tailEnd type="none" w="med" len="med"/>
            </a:ln>
            <a:effectLst/>
          </p:spPr>
        </p:cxnSp>
        <p:cxnSp>
          <p:nvCxnSpPr>
            <p:cNvPr id="9403" name="Straight Connector 9402">
              <a:extLst>
                <a:ext uri="{FF2B5EF4-FFF2-40B4-BE49-F238E27FC236}">
                  <a16:creationId xmlns:a16="http://schemas.microsoft.com/office/drawing/2014/main" id="{424F0A78-95D2-96BF-573F-B3D7D0BDB464}"/>
                </a:ext>
              </a:extLst>
            </p:cNvPr>
            <p:cNvCxnSpPr>
              <a:cxnSpLocks/>
            </p:cNvCxnSpPr>
            <p:nvPr/>
          </p:nvCxnSpPr>
          <p:spPr bwMode="auto">
            <a:xfrm>
              <a:off x="9299287" y="3143250"/>
              <a:ext cx="0" cy="643550"/>
            </a:xfrm>
            <a:prstGeom prst="line">
              <a:avLst/>
            </a:prstGeom>
            <a:noFill/>
            <a:ln w="38100" cap="flat" cmpd="sng" algn="ctr">
              <a:solidFill>
                <a:schemeClr val="accent3"/>
              </a:solidFill>
              <a:prstDash val="solid"/>
              <a:round/>
              <a:headEnd type="none" w="med" len="med"/>
              <a:tailEnd type="none" w="med" len="med"/>
            </a:ln>
            <a:effectLst/>
          </p:spPr>
        </p:cxnSp>
        <p:cxnSp>
          <p:nvCxnSpPr>
            <p:cNvPr id="9406" name="Straight Connector 9405">
              <a:extLst>
                <a:ext uri="{FF2B5EF4-FFF2-40B4-BE49-F238E27FC236}">
                  <a16:creationId xmlns:a16="http://schemas.microsoft.com/office/drawing/2014/main" id="{0A14DAEE-6660-3B9E-8E5D-7318E5D2AD04}"/>
                </a:ext>
              </a:extLst>
            </p:cNvPr>
            <p:cNvCxnSpPr>
              <a:cxnSpLocks/>
            </p:cNvCxnSpPr>
            <p:nvPr/>
          </p:nvCxnSpPr>
          <p:spPr bwMode="auto">
            <a:xfrm>
              <a:off x="9248487" y="3146425"/>
              <a:ext cx="0" cy="627675"/>
            </a:xfrm>
            <a:prstGeom prst="line">
              <a:avLst/>
            </a:prstGeom>
            <a:noFill/>
            <a:ln w="38100" cap="flat" cmpd="sng" algn="ctr">
              <a:solidFill>
                <a:schemeClr val="accent3"/>
              </a:solidFill>
              <a:prstDash val="solid"/>
              <a:round/>
              <a:headEnd type="none" w="med" len="med"/>
              <a:tailEnd type="none" w="med" len="med"/>
            </a:ln>
            <a:effectLst/>
          </p:spPr>
        </p:cxnSp>
        <p:cxnSp>
          <p:nvCxnSpPr>
            <p:cNvPr id="9408" name="Straight Connector 9407">
              <a:extLst>
                <a:ext uri="{FF2B5EF4-FFF2-40B4-BE49-F238E27FC236}">
                  <a16:creationId xmlns:a16="http://schemas.microsoft.com/office/drawing/2014/main" id="{0EF057D9-5C3A-4A33-0AD9-D14BA315AFE8}"/>
                </a:ext>
              </a:extLst>
            </p:cNvPr>
            <p:cNvCxnSpPr>
              <a:cxnSpLocks/>
            </p:cNvCxnSpPr>
            <p:nvPr/>
          </p:nvCxnSpPr>
          <p:spPr bwMode="auto">
            <a:xfrm>
              <a:off x="8851612" y="3146425"/>
              <a:ext cx="0" cy="576875"/>
            </a:xfrm>
            <a:prstGeom prst="line">
              <a:avLst/>
            </a:prstGeom>
            <a:noFill/>
            <a:ln w="38100" cap="flat" cmpd="sng" algn="ctr">
              <a:solidFill>
                <a:schemeClr val="accent3"/>
              </a:solidFill>
              <a:prstDash val="solid"/>
              <a:round/>
              <a:headEnd type="none" w="med" len="med"/>
              <a:tailEnd type="none" w="med" len="med"/>
            </a:ln>
            <a:effectLst/>
          </p:spPr>
        </p:cxnSp>
        <p:cxnSp>
          <p:nvCxnSpPr>
            <p:cNvPr id="9410" name="Straight Connector 9409">
              <a:extLst>
                <a:ext uri="{FF2B5EF4-FFF2-40B4-BE49-F238E27FC236}">
                  <a16:creationId xmlns:a16="http://schemas.microsoft.com/office/drawing/2014/main" id="{AEAA40AC-86A8-5C2D-DE38-A1021E2FEF61}"/>
                </a:ext>
              </a:extLst>
            </p:cNvPr>
            <p:cNvCxnSpPr>
              <a:cxnSpLocks/>
            </p:cNvCxnSpPr>
            <p:nvPr/>
          </p:nvCxnSpPr>
          <p:spPr bwMode="auto">
            <a:xfrm>
              <a:off x="8899237" y="3146912"/>
              <a:ext cx="0" cy="576875"/>
            </a:xfrm>
            <a:prstGeom prst="line">
              <a:avLst/>
            </a:prstGeom>
            <a:noFill/>
            <a:ln w="38100" cap="flat" cmpd="sng" algn="ctr">
              <a:solidFill>
                <a:schemeClr val="accent3"/>
              </a:solidFill>
              <a:prstDash val="solid"/>
              <a:round/>
              <a:headEnd type="none" w="med" len="med"/>
              <a:tailEnd type="none" w="med" len="med"/>
            </a:ln>
            <a:effectLst/>
          </p:spPr>
        </p:cxnSp>
        <p:cxnSp>
          <p:nvCxnSpPr>
            <p:cNvPr id="9411" name="Straight Connector 9410">
              <a:extLst>
                <a:ext uri="{FF2B5EF4-FFF2-40B4-BE49-F238E27FC236}">
                  <a16:creationId xmlns:a16="http://schemas.microsoft.com/office/drawing/2014/main" id="{5BA7ED47-6E0A-14A2-FC41-A4F9C470109F}"/>
                </a:ext>
              </a:extLst>
            </p:cNvPr>
            <p:cNvCxnSpPr>
              <a:cxnSpLocks/>
            </p:cNvCxnSpPr>
            <p:nvPr/>
          </p:nvCxnSpPr>
          <p:spPr bwMode="auto">
            <a:xfrm>
              <a:off x="8950037" y="3146425"/>
              <a:ext cx="0" cy="615462"/>
            </a:xfrm>
            <a:prstGeom prst="line">
              <a:avLst/>
            </a:prstGeom>
            <a:noFill/>
            <a:ln w="38100" cap="flat" cmpd="sng" algn="ctr">
              <a:solidFill>
                <a:schemeClr val="accent3"/>
              </a:solidFill>
              <a:prstDash val="solid"/>
              <a:round/>
              <a:headEnd type="none" w="med" len="med"/>
              <a:tailEnd type="none" w="med" len="med"/>
            </a:ln>
            <a:effectLst/>
          </p:spPr>
        </p:cxnSp>
        <p:cxnSp>
          <p:nvCxnSpPr>
            <p:cNvPr id="9413" name="Straight Connector 9412">
              <a:extLst>
                <a:ext uri="{FF2B5EF4-FFF2-40B4-BE49-F238E27FC236}">
                  <a16:creationId xmlns:a16="http://schemas.microsoft.com/office/drawing/2014/main" id="{6217FB58-029A-D6CF-60DC-02D90D6C76A9}"/>
                </a:ext>
              </a:extLst>
            </p:cNvPr>
            <p:cNvCxnSpPr>
              <a:cxnSpLocks/>
            </p:cNvCxnSpPr>
            <p:nvPr/>
          </p:nvCxnSpPr>
          <p:spPr bwMode="auto">
            <a:xfrm>
              <a:off x="9004012" y="3146425"/>
              <a:ext cx="0" cy="615462"/>
            </a:xfrm>
            <a:prstGeom prst="line">
              <a:avLst/>
            </a:prstGeom>
            <a:noFill/>
            <a:ln w="38100" cap="flat" cmpd="sng" algn="ctr">
              <a:solidFill>
                <a:schemeClr val="accent3"/>
              </a:solidFill>
              <a:prstDash val="solid"/>
              <a:round/>
              <a:headEnd type="none" w="med" len="med"/>
              <a:tailEnd type="none" w="med" len="med"/>
            </a:ln>
            <a:effectLst/>
          </p:spPr>
        </p:cxnSp>
        <p:cxnSp>
          <p:nvCxnSpPr>
            <p:cNvPr id="9414" name="Straight Connector 9413">
              <a:extLst>
                <a:ext uri="{FF2B5EF4-FFF2-40B4-BE49-F238E27FC236}">
                  <a16:creationId xmlns:a16="http://schemas.microsoft.com/office/drawing/2014/main" id="{FC8F580F-2C19-D77C-7C99-BB9B781B2C86}"/>
                </a:ext>
              </a:extLst>
            </p:cNvPr>
            <p:cNvCxnSpPr>
              <a:cxnSpLocks/>
            </p:cNvCxnSpPr>
            <p:nvPr/>
          </p:nvCxnSpPr>
          <p:spPr bwMode="auto">
            <a:xfrm>
              <a:off x="9197687" y="3152775"/>
              <a:ext cx="0" cy="615462"/>
            </a:xfrm>
            <a:prstGeom prst="line">
              <a:avLst/>
            </a:prstGeom>
            <a:noFill/>
            <a:ln w="38100" cap="flat" cmpd="sng" algn="ctr">
              <a:solidFill>
                <a:schemeClr val="accent3"/>
              </a:solidFill>
              <a:prstDash val="solid"/>
              <a:round/>
              <a:headEnd type="none" w="med" len="med"/>
              <a:tailEnd type="none" w="med" len="med"/>
            </a:ln>
            <a:effectLst/>
          </p:spPr>
        </p:cxnSp>
        <p:cxnSp>
          <p:nvCxnSpPr>
            <p:cNvPr id="9415" name="Straight Connector 9414">
              <a:extLst>
                <a:ext uri="{FF2B5EF4-FFF2-40B4-BE49-F238E27FC236}">
                  <a16:creationId xmlns:a16="http://schemas.microsoft.com/office/drawing/2014/main" id="{A7864E94-1B72-FEA2-3B14-DC392A2A068B}"/>
                </a:ext>
              </a:extLst>
            </p:cNvPr>
            <p:cNvCxnSpPr>
              <a:cxnSpLocks/>
            </p:cNvCxnSpPr>
            <p:nvPr/>
          </p:nvCxnSpPr>
          <p:spPr bwMode="auto">
            <a:xfrm>
              <a:off x="9051637" y="3146425"/>
              <a:ext cx="0" cy="615462"/>
            </a:xfrm>
            <a:prstGeom prst="line">
              <a:avLst/>
            </a:prstGeom>
            <a:noFill/>
            <a:ln w="38100" cap="flat" cmpd="sng" algn="ctr">
              <a:solidFill>
                <a:schemeClr val="accent3"/>
              </a:solidFill>
              <a:prstDash val="solid"/>
              <a:round/>
              <a:headEnd type="none" w="med" len="med"/>
              <a:tailEnd type="none" w="med" len="med"/>
            </a:ln>
            <a:effectLst/>
          </p:spPr>
        </p:cxnSp>
        <p:cxnSp>
          <p:nvCxnSpPr>
            <p:cNvPr id="9416" name="Straight Connector 9415">
              <a:extLst>
                <a:ext uri="{FF2B5EF4-FFF2-40B4-BE49-F238E27FC236}">
                  <a16:creationId xmlns:a16="http://schemas.microsoft.com/office/drawing/2014/main" id="{06E3252C-E3E1-15DC-3302-75F6FB89C571}"/>
                </a:ext>
              </a:extLst>
            </p:cNvPr>
            <p:cNvCxnSpPr>
              <a:cxnSpLocks/>
            </p:cNvCxnSpPr>
            <p:nvPr/>
          </p:nvCxnSpPr>
          <p:spPr bwMode="auto">
            <a:xfrm>
              <a:off x="9102437" y="3149591"/>
              <a:ext cx="0" cy="615462"/>
            </a:xfrm>
            <a:prstGeom prst="line">
              <a:avLst/>
            </a:prstGeom>
            <a:noFill/>
            <a:ln w="38100" cap="flat" cmpd="sng" algn="ctr">
              <a:solidFill>
                <a:schemeClr val="accent3"/>
              </a:solidFill>
              <a:prstDash val="solid"/>
              <a:round/>
              <a:headEnd type="none" w="med" len="med"/>
              <a:tailEnd type="none" w="med" len="med"/>
            </a:ln>
            <a:effectLst/>
          </p:spPr>
        </p:cxnSp>
        <p:cxnSp>
          <p:nvCxnSpPr>
            <p:cNvPr id="9419" name="Straight Connector 9418">
              <a:extLst>
                <a:ext uri="{FF2B5EF4-FFF2-40B4-BE49-F238E27FC236}">
                  <a16:creationId xmlns:a16="http://schemas.microsoft.com/office/drawing/2014/main" id="{E4766049-466E-7750-A6C2-C5C9A5C8F368}"/>
                </a:ext>
              </a:extLst>
            </p:cNvPr>
            <p:cNvCxnSpPr>
              <a:cxnSpLocks/>
            </p:cNvCxnSpPr>
            <p:nvPr/>
          </p:nvCxnSpPr>
          <p:spPr bwMode="auto">
            <a:xfrm>
              <a:off x="9149640" y="3152288"/>
              <a:ext cx="0" cy="615462"/>
            </a:xfrm>
            <a:prstGeom prst="line">
              <a:avLst/>
            </a:prstGeom>
            <a:noFill/>
            <a:ln w="38100" cap="flat" cmpd="sng" algn="ctr">
              <a:solidFill>
                <a:schemeClr val="accent3"/>
              </a:solidFill>
              <a:prstDash val="solid"/>
              <a:round/>
              <a:headEnd type="none" w="med" len="med"/>
              <a:tailEnd type="none" w="med" len="med"/>
            </a:ln>
            <a:effectLst/>
          </p:spPr>
        </p:cxnSp>
      </p:grpSp>
      <p:grpSp>
        <p:nvGrpSpPr>
          <p:cNvPr id="9574" name="Group 9573">
            <a:extLst>
              <a:ext uri="{FF2B5EF4-FFF2-40B4-BE49-F238E27FC236}">
                <a16:creationId xmlns:a16="http://schemas.microsoft.com/office/drawing/2014/main" id="{21054A28-79AA-01CC-C3BE-46E481967D60}"/>
              </a:ext>
            </a:extLst>
          </p:cNvPr>
          <p:cNvGrpSpPr/>
          <p:nvPr/>
        </p:nvGrpSpPr>
        <p:grpSpPr>
          <a:xfrm>
            <a:off x="1714211" y="2927927"/>
            <a:ext cx="8833139" cy="1094798"/>
            <a:chOff x="1714211" y="2927927"/>
            <a:chExt cx="8833139" cy="1094798"/>
          </a:xfrm>
        </p:grpSpPr>
        <p:cxnSp>
          <p:nvCxnSpPr>
            <p:cNvPr id="9421" name="Straight Connector 9420">
              <a:extLst>
                <a:ext uri="{FF2B5EF4-FFF2-40B4-BE49-F238E27FC236}">
                  <a16:creationId xmlns:a16="http://schemas.microsoft.com/office/drawing/2014/main" id="{B4F0FACE-83F0-F202-EB55-1434BCD5227C}"/>
                </a:ext>
              </a:extLst>
            </p:cNvPr>
            <p:cNvCxnSpPr>
              <a:cxnSpLocks/>
            </p:cNvCxnSpPr>
            <p:nvPr/>
          </p:nvCxnSpPr>
          <p:spPr bwMode="auto">
            <a:xfrm>
              <a:off x="1714211" y="2927927"/>
              <a:ext cx="0" cy="221673"/>
            </a:xfrm>
            <a:prstGeom prst="line">
              <a:avLst/>
            </a:prstGeom>
            <a:noFill/>
            <a:ln w="38100" cap="flat" cmpd="sng" algn="ctr">
              <a:solidFill>
                <a:schemeClr val="accent4"/>
              </a:solidFill>
              <a:prstDash val="solid"/>
              <a:round/>
              <a:headEnd type="none" w="med" len="med"/>
              <a:tailEnd type="none" w="med" len="med"/>
            </a:ln>
            <a:effectLst/>
          </p:spPr>
        </p:cxnSp>
        <p:cxnSp>
          <p:nvCxnSpPr>
            <p:cNvPr id="9423" name="Straight Connector 9422">
              <a:extLst>
                <a:ext uri="{FF2B5EF4-FFF2-40B4-BE49-F238E27FC236}">
                  <a16:creationId xmlns:a16="http://schemas.microsoft.com/office/drawing/2014/main" id="{CD4B5784-20C7-B21A-EB5A-81973F64A7B2}"/>
                </a:ext>
              </a:extLst>
            </p:cNvPr>
            <p:cNvCxnSpPr>
              <a:cxnSpLocks/>
            </p:cNvCxnSpPr>
            <p:nvPr/>
          </p:nvCxnSpPr>
          <p:spPr bwMode="auto">
            <a:xfrm>
              <a:off x="1968211" y="2959677"/>
              <a:ext cx="0" cy="202623"/>
            </a:xfrm>
            <a:prstGeom prst="line">
              <a:avLst/>
            </a:prstGeom>
            <a:noFill/>
            <a:ln w="38100" cap="flat" cmpd="sng" algn="ctr">
              <a:solidFill>
                <a:schemeClr val="accent4"/>
              </a:solidFill>
              <a:prstDash val="solid"/>
              <a:round/>
              <a:headEnd type="none" w="med" len="med"/>
              <a:tailEnd type="none" w="med" len="med"/>
            </a:ln>
            <a:effectLst/>
          </p:spPr>
        </p:cxnSp>
        <p:cxnSp>
          <p:nvCxnSpPr>
            <p:cNvPr id="9424" name="Straight Connector 9423">
              <a:extLst>
                <a:ext uri="{FF2B5EF4-FFF2-40B4-BE49-F238E27FC236}">
                  <a16:creationId xmlns:a16="http://schemas.microsoft.com/office/drawing/2014/main" id="{4CEDD1CD-695E-9514-0E57-9326220127BA}"/>
                </a:ext>
              </a:extLst>
            </p:cNvPr>
            <p:cNvCxnSpPr>
              <a:cxnSpLocks/>
            </p:cNvCxnSpPr>
            <p:nvPr/>
          </p:nvCxnSpPr>
          <p:spPr bwMode="auto">
            <a:xfrm>
              <a:off x="2212686" y="3013652"/>
              <a:ext cx="0" cy="142298"/>
            </a:xfrm>
            <a:prstGeom prst="line">
              <a:avLst/>
            </a:prstGeom>
            <a:noFill/>
            <a:ln w="38100" cap="flat" cmpd="sng" algn="ctr">
              <a:solidFill>
                <a:schemeClr val="accent4"/>
              </a:solidFill>
              <a:prstDash val="solid"/>
              <a:round/>
              <a:headEnd type="none" w="med" len="med"/>
              <a:tailEnd type="none" w="med" len="med"/>
            </a:ln>
            <a:effectLst/>
          </p:spPr>
        </p:cxnSp>
        <p:cxnSp>
          <p:nvCxnSpPr>
            <p:cNvPr id="9425" name="Straight Connector 9424">
              <a:extLst>
                <a:ext uri="{FF2B5EF4-FFF2-40B4-BE49-F238E27FC236}">
                  <a16:creationId xmlns:a16="http://schemas.microsoft.com/office/drawing/2014/main" id="{522AD61D-0ED4-1593-2CCB-708476416870}"/>
                </a:ext>
              </a:extLst>
            </p:cNvPr>
            <p:cNvCxnSpPr>
              <a:cxnSpLocks/>
            </p:cNvCxnSpPr>
            <p:nvPr/>
          </p:nvCxnSpPr>
          <p:spPr bwMode="auto">
            <a:xfrm>
              <a:off x="2314286" y="3061277"/>
              <a:ext cx="0" cy="91498"/>
            </a:xfrm>
            <a:prstGeom prst="line">
              <a:avLst/>
            </a:prstGeom>
            <a:noFill/>
            <a:ln w="38100" cap="flat" cmpd="sng" algn="ctr">
              <a:solidFill>
                <a:schemeClr val="accent4"/>
              </a:solidFill>
              <a:prstDash val="solid"/>
              <a:round/>
              <a:headEnd type="none" w="med" len="med"/>
              <a:tailEnd type="none" w="med" len="med"/>
            </a:ln>
            <a:effectLst/>
          </p:spPr>
        </p:cxnSp>
        <p:cxnSp>
          <p:nvCxnSpPr>
            <p:cNvPr id="9434" name="Straight Connector 9433">
              <a:extLst>
                <a:ext uri="{FF2B5EF4-FFF2-40B4-BE49-F238E27FC236}">
                  <a16:creationId xmlns:a16="http://schemas.microsoft.com/office/drawing/2014/main" id="{FA9E892F-34A8-B957-EE66-9252D6E69889}"/>
                </a:ext>
              </a:extLst>
            </p:cNvPr>
            <p:cNvCxnSpPr>
              <a:cxnSpLocks/>
            </p:cNvCxnSpPr>
            <p:nvPr/>
          </p:nvCxnSpPr>
          <p:spPr bwMode="auto">
            <a:xfrm>
              <a:off x="2714336" y="3115252"/>
              <a:ext cx="0" cy="40698"/>
            </a:xfrm>
            <a:prstGeom prst="line">
              <a:avLst/>
            </a:prstGeom>
            <a:noFill/>
            <a:ln w="38100" cap="flat" cmpd="sng" algn="ctr">
              <a:solidFill>
                <a:schemeClr val="accent4"/>
              </a:solidFill>
              <a:prstDash val="solid"/>
              <a:round/>
              <a:headEnd type="none" w="med" len="med"/>
              <a:tailEnd type="none" w="med" len="med"/>
            </a:ln>
            <a:effectLst/>
          </p:spPr>
        </p:cxnSp>
        <p:cxnSp>
          <p:nvCxnSpPr>
            <p:cNvPr id="9435" name="Straight Connector 9434">
              <a:extLst>
                <a:ext uri="{FF2B5EF4-FFF2-40B4-BE49-F238E27FC236}">
                  <a16:creationId xmlns:a16="http://schemas.microsoft.com/office/drawing/2014/main" id="{CE994F55-B552-3FBA-A52D-99E4B5C3748A}"/>
                </a:ext>
              </a:extLst>
            </p:cNvPr>
            <p:cNvCxnSpPr>
              <a:cxnSpLocks/>
            </p:cNvCxnSpPr>
            <p:nvPr/>
          </p:nvCxnSpPr>
          <p:spPr bwMode="auto">
            <a:xfrm>
              <a:off x="2612736" y="3102552"/>
              <a:ext cx="0" cy="56573"/>
            </a:xfrm>
            <a:prstGeom prst="line">
              <a:avLst/>
            </a:prstGeom>
            <a:noFill/>
            <a:ln w="38100" cap="flat" cmpd="sng" algn="ctr">
              <a:solidFill>
                <a:schemeClr val="accent4"/>
              </a:solidFill>
              <a:prstDash val="solid"/>
              <a:round/>
              <a:headEnd type="none" w="med" len="med"/>
              <a:tailEnd type="none" w="med" len="med"/>
            </a:ln>
            <a:effectLst/>
          </p:spPr>
        </p:cxnSp>
        <p:cxnSp>
          <p:nvCxnSpPr>
            <p:cNvPr id="9436" name="Straight Connector 9435">
              <a:extLst>
                <a:ext uri="{FF2B5EF4-FFF2-40B4-BE49-F238E27FC236}">
                  <a16:creationId xmlns:a16="http://schemas.microsoft.com/office/drawing/2014/main" id="{07C88039-CFA9-B8F2-E815-F264C655704A}"/>
                </a:ext>
              </a:extLst>
            </p:cNvPr>
            <p:cNvCxnSpPr>
              <a:cxnSpLocks/>
            </p:cNvCxnSpPr>
            <p:nvPr/>
          </p:nvCxnSpPr>
          <p:spPr bwMode="auto">
            <a:xfrm>
              <a:off x="2565111" y="3093027"/>
              <a:ext cx="0" cy="56573"/>
            </a:xfrm>
            <a:prstGeom prst="line">
              <a:avLst/>
            </a:prstGeom>
            <a:noFill/>
            <a:ln w="38100" cap="flat" cmpd="sng" algn="ctr">
              <a:solidFill>
                <a:schemeClr val="accent4"/>
              </a:solidFill>
              <a:prstDash val="solid"/>
              <a:round/>
              <a:headEnd type="none" w="med" len="med"/>
              <a:tailEnd type="none" w="med" len="med"/>
            </a:ln>
            <a:effectLst/>
          </p:spPr>
        </p:cxnSp>
        <p:cxnSp>
          <p:nvCxnSpPr>
            <p:cNvPr id="9440" name="Straight Connector 9439">
              <a:extLst>
                <a:ext uri="{FF2B5EF4-FFF2-40B4-BE49-F238E27FC236}">
                  <a16:creationId xmlns:a16="http://schemas.microsoft.com/office/drawing/2014/main" id="{D68718EF-868D-4281-210F-6156FA5D94A4}"/>
                </a:ext>
              </a:extLst>
            </p:cNvPr>
            <p:cNvCxnSpPr>
              <a:cxnSpLocks/>
            </p:cNvCxnSpPr>
            <p:nvPr/>
          </p:nvCxnSpPr>
          <p:spPr bwMode="auto">
            <a:xfrm>
              <a:off x="2463511" y="3083502"/>
              <a:ext cx="0" cy="69273"/>
            </a:xfrm>
            <a:prstGeom prst="line">
              <a:avLst/>
            </a:prstGeom>
            <a:noFill/>
            <a:ln w="38100" cap="flat" cmpd="sng" algn="ctr">
              <a:solidFill>
                <a:schemeClr val="accent4"/>
              </a:solidFill>
              <a:prstDash val="solid"/>
              <a:round/>
              <a:headEnd type="none" w="med" len="med"/>
              <a:tailEnd type="none" w="med" len="med"/>
            </a:ln>
            <a:effectLst/>
          </p:spPr>
        </p:cxnSp>
        <p:cxnSp>
          <p:nvCxnSpPr>
            <p:cNvPr id="9443" name="Straight Connector 9442">
              <a:extLst>
                <a:ext uri="{FF2B5EF4-FFF2-40B4-BE49-F238E27FC236}">
                  <a16:creationId xmlns:a16="http://schemas.microsoft.com/office/drawing/2014/main" id="{B79C07ED-1421-795A-8A92-6DE74F08F2A2}"/>
                </a:ext>
              </a:extLst>
            </p:cNvPr>
            <p:cNvCxnSpPr>
              <a:cxnSpLocks/>
            </p:cNvCxnSpPr>
            <p:nvPr/>
          </p:nvCxnSpPr>
          <p:spPr bwMode="auto">
            <a:xfrm>
              <a:off x="2517486" y="3089852"/>
              <a:ext cx="0" cy="69273"/>
            </a:xfrm>
            <a:prstGeom prst="line">
              <a:avLst/>
            </a:prstGeom>
            <a:noFill/>
            <a:ln w="38100" cap="flat" cmpd="sng" algn="ctr">
              <a:solidFill>
                <a:schemeClr val="accent4"/>
              </a:solidFill>
              <a:prstDash val="solid"/>
              <a:round/>
              <a:headEnd type="none" w="med" len="med"/>
              <a:tailEnd type="none" w="med" len="med"/>
            </a:ln>
            <a:effectLst/>
          </p:spPr>
        </p:cxnSp>
        <p:cxnSp>
          <p:nvCxnSpPr>
            <p:cNvPr id="9444" name="Straight Connector 9443">
              <a:extLst>
                <a:ext uri="{FF2B5EF4-FFF2-40B4-BE49-F238E27FC236}">
                  <a16:creationId xmlns:a16="http://schemas.microsoft.com/office/drawing/2014/main" id="{174A0912-74CF-5C66-F288-0527CFA15D9A}"/>
                </a:ext>
              </a:extLst>
            </p:cNvPr>
            <p:cNvCxnSpPr>
              <a:cxnSpLocks/>
            </p:cNvCxnSpPr>
            <p:nvPr/>
          </p:nvCxnSpPr>
          <p:spPr bwMode="auto">
            <a:xfrm>
              <a:off x="3612861" y="3146425"/>
              <a:ext cx="0" cy="50800"/>
            </a:xfrm>
            <a:prstGeom prst="line">
              <a:avLst/>
            </a:prstGeom>
            <a:noFill/>
            <a:ln w="38100" cap="flat" cmpd="sng" algn="ctr">
              <a:solidFill>
                <a:schemeClr val="accent4"/>
              </a:solidFill>
              <a:prstDash val="solid"/>
              <a:round/>
              <a:headEnd type="none" w="med" len="med"/>
              <a:tailEnd type="none" w="med" len="med"/>
            </a:ln>
            <a:effectLst/>
          </p:spPr>
        </p:cxnSp>
        <p:cxnSp>
          <p:nvCxnSpPr>
            <p:cNvPr id="9446" name="Straight Connector 9445">
              <a:extLst>
                <a:ext uri="{FF2B5EF4-FFF2-40B4-BE49-F238E27FC236}">
                  <a16:creationId xmlns:a16="http://schemas.microsoft.com/office/drawing/2014/main" id="{C9E67428-AE2D-7E20-59A6-F2FF16C87B9D}"/>
                </a:ext>
              </a:extLst>
            </p:cNvPr>
            <p:cNvCxnSpPr>
              <a:cxnSpLocks/>
            </p:cNvCxnSpPr>
            <p:nvPr/>
          </p:nvCxnSpPr>
          <p:spPr bwMode="auto">
            <a:xfrm>
              <a:off x="3558886" y="3136900"/>
              <a:ext cx="0" cy="50800"/>
            </a:xfrm>
            <a:prstGeom prst="line">
              <a:avLst/>
            </a:prstGeom>
            <a:noFill/>
            <a:ln w="38100" cap="flat" cmpd="sng" algn="ctr">
              <a:solidFill>
                <a:schemeClr val="accent4"/>
              </a:solidFill>
              <a:prstDash val="solid"/>
              <a:round/>
              <a:headEnd type="none" w="med" len="med"/>
              <a:tailEnd type="none" w="med" len="med"/>
            </a:ln>
            <a:effectLst/>
          </p:spPr>
        </p:cxnSp>
        <p:cxnSp>
          <p:nvCxnSpPr>
            <p:cNvPr id="9447" name="Straight Connector 9446">
              <a:extLst>
                <a:ext uri="{FF2B5EF4-FFF2-40B4-BE49-F238E27FC236}">
                  <a16:creationId xmlns:a16="http://schemas.microsoft.com/office/drawing/2014/main" id="{90638872-C8A5-AC01-FBE6-AA069D07E96A}"/>
                </a:ext>
              </a:extLst>
            </p:cNvPr>
            <p:cNvCxnSpPr>
              <a:cxnSpLocks/>
            </p:cNvCxnSpPr>
            <p:nvPr/>
          </p:nvCxnSpPr>
          <p:spPr bwMode="auto">
            <a:xfrm>
              <a:off x="3511261" y="3146425"/>
              <a:ext cx="0" cy="34925"/>
            </a:xfrm>
            <a:prstGeom prst="line">
              <a:avLst/>
            </a:prstGeom>
            <a:noFill/>
            <a:ln w="38100" cap="flat" cmpd="sng" algn="ctr">
              <a:solidFill>
                <a:schemeClr val="accent4"/>
              </a:solidFill>
              <a:prstDash val="solid"/>
              <a:round/>
              <a:headEnd type="none" w="med" len="med"/>
              <a:tailEnd type="none" w="med" len="med"/>
            </a:ln>
            <a:effectLst/>
          </p:spPr>
        </p:cxnSp>
        <p:cxnSp>
          <p:nvCxnSpPr>
            <p:cNvPr id="9448" name="Straight Connector 9447">
              <a:extLst>
                <a:ext uri="{FF2B5EF4-FFF2-40B4-BE49-F238E27FC236}">
                  <a16:creationId xmlns:a16="http://schemas.microsoft.com/office/drawing/2014/main" id="{E214FDE4-4790-204D-7894-EDE1A7B17946}"/>
                </a:ext>
              </a:extLst>
            </p:cNvPr>
            <p:cNvCxnSpPr>
              <a:cxnSpLocks/>
            </p:cNvCxnSpPr>
            <p:nvPr/>
          </p:nvCxnSpPr>
          <p:spPr bwMode="auto">
            <a:xfrm>
              <a:off x="3762086" y="3143250"/>
              <a:ext cx="0" cy="60325"/>
            </a:xfrm>
            <a:prstGeom prst="line">
              <a:avLst/>
            </a:prstGeom>
            <a:noFill/>
            <a:ln w="38100" cap="flat" cmpd="sng" algn="ctr">
              <a:solidFill>
                <a:schemeClr val="accent4"/>
              </a:solidFill>
              <a:prstDash val="solid"/>
              <a:round/>
              <a:headEnd type="none" w="med" len="med"/>
              <a:tailEnd type="none" w="med" len="med"/>
            </a:ln>
            <a:effectLst/>
          </p:spPr>
        </p:cxnSp>
        <p:cxnSp>
          <p:nvCxnSpPr>
            <p:cNvPr id="9452" name="Straight Connector 9451">
              <a:extLst>
                <a:ext uri="{FF2B5EF4-FFF2-40B4-BE49-F238E27FC236}">
                  <a16:creationId xmlns:a16="http://schemas.microsoft.com/office/drawing/2014/main" id="{7D84382B-4EFB-D2D6-174B-911526CCFE71}"/>
                </a:ext>
              </a:extLst>
            </p:cNvPr>
            <p:cNvCxnSpPr>
              <a:cxnSpLocks/>
            </p:cNvCxnSpPr>
            <p:nvPr/>
          </p:nvCxnSpPr>
          <p:spPr bwMode="auto">
            <a:xfrm>
              <a:off x="3463636" y="3143250"/>
              <a:ext cx="0" cy="34925"/>
            </a:xfrm>
            <a:prstGeom prst="line">
              <a:avLst/>
            </a:prstGeom>
            <a:noFill/>
            <a:ln w="38100" cap="flat" cmpd="sng" algn="ctr">
              <a:solidFill>
                <a:schemeClr val="accent4"/>
              </a:solidFill>
              <a:prstDash val="solid"/>
              <a:round/>
              <a:headEnd type="none" w="med" len="med"/>
              <a:tailEnd type="none" w="med" len="med"/>
            </a:ln>
            <a:effectLst/>
          </p:spPr>
        </p:cxnSp>
        <p:cxnSp>
          <p:nvCxnSpPr>
            <p:cNvPr id="9453" name="Straight Connector 9452">
              <a:extLst>
                <a:ext uri="{FF2B5EF4-FFF2-40B4-BE49-F238E27FC236}">
                  <a16:creationId xmlns:a16="http://schemas.microsoft.com/office/drawing/2014/main" id="{9F829A1D-6538-5BFD-CAFD-3288E4C1E9C3}"/>
                </a:ext>
              </a:extLst>
            </p:cNvPr>
            <p:cNvCxnSpPr>
              <a:cxnSpLocks/>
            </p:cNvCxnSpPr>
            <p:nvPr/>
          </p:nvCxnSpPr>
          <p:spPr bwMode="auto">
            <a:xfrm>
              <a:off x="3412836" y="3143250"/>
              <a:ext cx="0" cy="34925"/>
            </a:xfrm>
            <a:prstGeom prst="line">
              <a:avLst/>
            </a:prstGeom>
            <a:noFill/>
            <a:ln w="38100" cap="flat" cmpd="sng" algn="ctr">
              <a:solidFill>
                <a:schemeClr val="accent4"/>
              </a:solidFill>
              <a:prstDash val="solid"/>
              <a:round/>
              <a:headEnd type="none" w="med" len="med"/>
              <a:tailEnd type="none" w="med" len="med"/>
            </a:ln>
            <a:effectLst/>
          </p:spPr>
        </p:cxnSp>
        <p:cxnSp>
          <p:nvCxnSpPr>
            <p:cNvPr id="9454" name="Straight Connector 9453">
              <a:extLst>
                <a:ext uri="{FF2B5EF4-FFF2-40B4-BE49-F238E27FC236}">
                  <a16:creationId xmlns:a16="http://schemas.microsoft.com/office/drawing/2014/main" id="{356C780F-84B9-3815-91D7-53A21F83D858}"/>
                </a:ext>
              </a:extLst>
            </p:cNvPr>
            <p:cNvCxnSpPr>
              <a:cxnSpLocks/>
            </p:cNvCxnSpPr>
            <p:nvPr/>
          </p:nvCxnSpPr>
          <p:spPr bwMode="auto">
            <a:xfrm>
              <a:off x="3911311" y="3152775"/>
              <a:ext cx="0" cy="66675"/>
            </a:xfrm>
            <a:prstGeom prst="line">
              <a:avLst/>
            </a:prstGeom>
            <a:noFill/>
            <a:ln w="38100" cap="flat" cmpd="sng" algn="ctr">
              <a:solidFill>
                <a:schemeClr val="accent4"/>
              </a:solidFill>
              <a:prstDash val="solid"/>
              <a:round/>
              <a:headEnd type="none" w="med" len="med"/>
              <a:tailEnd type="none" w="med" len="med"/>
            </a:ln>
            <a:effectLst/>
          </p:spPr>
        </p:cxnSp>
        <p:cxnSp>
          <p:nvCxnSpPr>
            <p:cNvPr id="9455" name="Straight Connector 9454">
              <a:extLst>
                <a:ext uri="{FF2B5EF4-FFF2-40B4-BE49-F238E27FC236}">
                  <a16:creationId xmlns:a16="http://schemas.microsoft.com/office/drawing/2014/main" id="{42C7B52B-78ED-22A8-DC46-4EAF6A677857}"/>
                </a:ext>
              </a:extLst>
            </p:cNvPr>
            <p:cNvCxnSpPr>
              <a:cxnSpLocks/>
            </p:cNvCxnSpPr>
            <p:nvPr/>
          </p:nvCxnSpPr>
          <p:spPr bwMode="auto">
            <a:xfrm>
              <a:off x="4158961" y="3149600"/>
              <a:ext cx="0" cy="92075"/>
            </a:xfrm>
            <a:prstGeom prst="line">
              <a:avLst/>
            </a:prstGeom>
            <a:noFill/>
            <a:ln w="38100" cap="flat" cmpd="sng" algn="ctr">
              <a:solidFill>
                <a:schemeClr val="accent4"/>
              </a:solidFill>
              <a:prstDash val="solid"/>
              <a:round/>
              <a:headEnd type="none" w="med" len="med"/>
              <a:tailEnd type="none" w="med" len="med"/>
            </a:ln>
            <a:effectLst/>
          </p:spPr>
        </p:cxnSp>
        <p:cxnSp>
          <p:nvCxnSpPr>
            <p:cNvPr id="9456" name="Straight Connector 9455">
              <a:extLst>
                <a:ext uri="{FF2B5EF4-FFF2-40B4-BE49-F238E27FC236}">
                  <a16:creationId xmlns:a16="http://schemas.microsoft.com/office/drawing/2014/main" id="{36061950-4B89-EB52-44D6-4FA8275F1DEF}"/>
                </a:ext>
              </a:extLst>
            </p:cNvPr>
            <p:cNvCxnSpPr>
              <a:cxnSpLocks/>
            </p:cNvCxnSpPr>
            <p:nvPr/>
          </p:nvCxnSpPr>
          <p:spPr bwMode="auto">
            <a:xfrm>
              <a:off x="4111336" y="3146425"/>
              <a:ext cx="0" cy="79375"/>
            </a:xfrm>
            <a:prstGeom prst="line">
              <a:avLst/>
            </a:prstGeom>
            <a:noFill/>
            <a:ln w="38100" cap="flat" cmpd="sng" algn="ctr">
              <a:solidFill>
                <a:schemeClr val="accent4"/>
              </a:solidFill>
              <a:prstDash val="solid"/>
              <a:round/>
              <a:headEnd type="none" w="med" len="med"/>
              <a:tailEnd type="none" w="med" len="med"/>
            </a:ln>
            <a:effectLst/>
          </p:spPr>
        </p:cxnSp>
        <p:cxnSp>
          <p:nvCxnSpPr>
            <p:cNvPr id="9460" name="Straight Connector 9459">
              <a:extLst>
                <a:ext uri="{FF2B5EF4-FFF2-40B4-BE49-F238E27FC236}">
                  <a16:creationId xmlns:a16="http://schemas.microsoft.com/office/drawing/2014/main" id="{75B22EA3-4BBF-5A7A-0030-72A5C4FA0B9B}"/>
                </a:ext>
              </a:extLst>
            </p:cNvPr>
            <p:cNvCxnSpPr>
              <a:cxnSpLocks/>
            </p:cNvCxnSpPr>
            <p:nvPr/>
          </p:nvCxnSpPr>
          <p:spPr bwMode="auto">
            <a:xfrm>
              <a:off x="4060536" y="3140075"/>
              <a:ext cx="0" cy="79375"/>
            </a:xfrm>
            <a:prstGeom prst="line">
              <a:avLst/>
            </a:prstGeom>
            <a:noFill/>
            <a:ln w="38100" cap="flat" cmpd="sng" algn="ctr">
              <a:solidFill>
                <a:schemeClr val="accent4"/>
              </a:solidFill>
              <a:prstDash val="solid"/>
              <a:round/>
              <a:headEnd type="none" w="med" len="med"/>
              <a:tailEnd type="none" w="med" len="med"/>
            </a:ln>
            <a:effectLst/>
          </p:spPr>
        </p:cxnSp>
        <p:cxnSp>
          <p:nvCxnSpPr>
            <p:cNvPr id="9461" name="Straight Connector 9460">
              <a:extLst>
                <a:ext uri="{FF2B5EF4-FFF2-40B4-BE49-F238E27FC236}">
                  <a16:creationId xmlns:a16="http://schemas.microsoft.com/office/drawing/2014/main" id="{98027348-1E0B-44A5-3A7B-A4C293EB8321}"/>
                </a:ext>
              </a:extLst>
            </p:cNvPr>
            <p:cNvCxnSpPr>
              <a:cxnSpLocks/>
            </p:cNvCxnSpPr>
            <p:nvPr/>
          </p:nvCxnSpPr>
          <p:spPr bwMode="auto">
            <a:xfrm>
              <a:off x="3958936" y="3140075"/>
              <a:ext cx="0" cy="79375"/>
            </a:xfrm>
            <a:prstGeom prst="line">
              <a:avLst/>
            </a:prstGeom>
            <a:noFill/>
            <a:ln w="38100" cap="flat" cmpd="sng" algn="ctr">
              <a:solidFill>
                <a:schemeClr val="accent4"/>
              </a:solidFill>
              <a:prstDash val="solid"/>
              <a:round/>
              <a:headEnd type="none" w="med" len="med"/>
              <a:tailEnd type="none" w="med" len="med"/>
            </a:ln>
            <a:effectLst/>
          </p:spPr>
        </p:cxnSp>
        <p:cxnSp>
          <p:nvCxnSpPr>
            <p:cNvPr id="9462" name="Straight Connector 9461">
              <a:extLst>
                <a:ext uri="{FF2B5EF4-FFF2-40B4-BE49-F238E27FC236}">
                  <a16:creationId xmlns:a16="http://schemas.microsoft.com/office/drawing/2014/main" id="{96BAB33B-4C62-21A6-8552-43BC4797C450}"/>
                </a:ext>
              </a:extLst>
            </p:cNvPr>
            <p:cNvCxnSpPr>
              <a:cxnSpLocks/>
            </p:cNvCxnSpPr>
            <p:nvPr/>
          </p:nvCxnSpPr>
          <p:spPr bwMode="auto">
            <a:xfrm>
              <a:off x="4006561" y="3140075"/>
              <a:ext cx="0" cy="79375"/>
            </a:xfrm>
            <a:prstGeom prst="line">
              <a:avLst/>
            </a:prstGeom>
            <a:noFill/>
            <a:ln w="38100" cap="flat" cmpd="sng" algn="ctr">
              <a:solidFill>
                <a:schemeClr val="accent4"/>
              </a:solidFill>
              <a:prstDash val="solid"/>
              <a:round/>
              <a:headEnd type="none" w="med" len="med"/>
              <a:tailEnd type="none" w="med" len="med"/>
            </a:ln>
            <a:effectLst/>
          </p:spPr>
        </p:cxnSp>
        <p:cxnSp>
          <p:nvCxnSpPr>
            <p:cNvPr id="9463" name="Straight Connector 9462">
              <a:extLst>
                <a:ext uri="{FF2B5EF4-FFF2-40B4-BE49-F238E27FC236}">
                  <a16:creationId xmlns:a16="http://schemas.microsoft.com/office/drawing/2014/main" id="{61C6DD1B-0DB1-96BC-B965-4E94A2DB7F98}"/>
                </a:ext>
              </a:extLst>
            </p:cNvPr>
            <p:cNvCxnSpPr>
              <a:cxnSpLocks/>
            </p:cNvCxnSpPr>
            <p:nvPr/>
          </p:nvCxnSpPr>
          <p:spPr bwMode="auto">
            <a:xfrm>
              <a:off x="4409786" y="3155950"/>
              <a:ext cx="0" cy="111125"/>
            </a:xfrm>
            <a:prstGeom prst="line">
              <a:avLst/>
            </a:prstGeom>
            <a:noFill/>
            <a:ln w="38100" cap="flat" cmpd="sng" algn="ctr">
              <a:solidFill>
                <a:schemeClr val="accent4"/>
              </a:solidFill>
              <a:prstDash val="solid"/>
              <a:round/>
              <a:headEnd type="none" w="med" len="med"/>
              <a:tailEnd type="none" w="med" len="med"/>
            </a:ln>
            <a:effectLst/>
          </p:spPr>
        </p:cxnSp>
        <p:cxnSp>
          <p:nvCxnSpPr>
            <p:cNvPr id="9464" name="Straight Connector 9463">
              <a:extLst>
                <a:ext uri="{FF2B5EF4-FFF2-40B4-BE49-F238E27FC236}">
                  <a16:creationId xmlns:a16="http://schemas.microsoft.com/office/drawing/2014/main" id="{1E050CAE-A1FD-8960-36B1-B8BAA1DDD7C6}"/>
                </a:ext>
              </a:extLst>
            </p:cNvPr>
            <p:cNvCxnSpPr>
              <a:cxnSpLocks/>
            </p:cNvCxnSpPr>
            <p:nvPr/>
          </p:nvCxnSpPr>
          <p:spPr bwMode="auto">
            <a:xfrm>
              <a:off x="4355811" y="3152775"/>
              <a:ext cx="0" cy="114300"/>
            </a:xfrm>
            <a:prstGeom prst="line">
              <a:avLst/>
            </a:prstGeom>
            <a:noFill/>
            <a:ln w="38100" cap="flat" cmpd="sng" algn="ctr">
              <a:solidFill>
                <a:schemeClr val="accent4"/>
              </a:solidFill>
              <a:prstDash val="solid"/>
              <a:round/>
              <a:headEnd type="none" w="med" len="med"/>
              <a:tailEnd type="none" w="med" len="med"/>
            </a:ln>
            <a:effectLst/>
          </p:spPr>
        </p:cxnSp>
        <p:cxnSp>
          <p:nvCxnSpPr>
            <p:cNvPr id="9465" name="Straight Connector 9464">
              <a:extLst>
                <a:ext uri="{FF2B5EF4-FFF2-40B4-BE49-F238E27FC236}">
                  <a16:creationId xmlns:a16="http://schemas.microsoft.com/office/drawing/2014/main" id="{88235931-022A-4301-C64F-F83F8C95AEF4}"/>
                </a:ext>
              </a:extLst>
            </p:cNvPr>
            <p:cNvCxnSpPr>
              <a:cxnSpLocks/>
            </p:cNvCxnSpPr>
            <p:nvPr/>
          </p:nvCxnSpPr>
          <p:spPr bwMode="auto">
            <a:xfrm>
              <a:off x="4260561" y="3152775"/>
              <a:ext cx="0" cy="98425"/>
            </a:xfrm>
            <a:prstGeom prst="line">
              <a:avLst/>
            </a:prstGeom>
            <a:noFill/>
            <a:ln w="38100" cap="flat" cmpd="sng" algn="ctr">
              <a:solidFill>
                <a:schemeClr val="accent4"/>
              </a:solidFill>
              <a:prstDash val="solid"/>
              <a:round/>
              <a:headEnd type="none" w="med" len="med"/>
              <a:tailEnd type="none" w="med" len="med"/>
            </a:ln>
            <a:effectLst/>
          </p:spPr>
        </p:cxnSp>
        <p:cxnSp>
          <p:nvCxnSpPr>
            <p:cNvPr id="9469" name="Straight Connector 9468">
              <a:extLst>
                <a:ext uri="{FF2B5EF4-FFF2-40B4-BE49-F238E27FC236}">
                  <a16:creationId xmlns:a16="http://schemas.microsoft.com/office/drawing/2014/main" id="{AAF91348-55C7-5373-815B-EDA3C139EEB3}"/>
                </a:ext>
              </a:extLst>
            </p:cNvPr>
            <p:cNvCxnSpPr>
              <a:cxnSpLocks/>
            </p:cNvCxnSpPr>
            <p:nvPr/>
          </p:nvCxnSpPr>
          <p:spPr bwMode="auto">
            <a:xfrm>
              <a:off x="4308186" y="3149600"/>
              <a:ext cx="0" cy="111125"/>
            </a:xfrm>
            <a:prstGeom prst="line">
              <a:avLst/>
            </a:prstGeom>
            <a:noFill/>
            <a:ln w="38100" cap="flat" cmpd="sng" algn="ctr">
              <a:solidFill>
                <a:schemeClr val="accent4"/>
              </a:solidFill>
              <a:prstDash val="solid"/>
              <a:round/>
              <a:headEnd type="none" w="med" len="med"/>
              <a:tailEnd type="none" w="med" len="med"/>
            </a:ln>
            <a:effectLst/>
          </p:spPr>
        </p:cxnSp>
        <p:cxnSp>
          <p:nvCxnSpPr>
            <p:cNvPr id="9471" name="Straight Connector 9470">
              <a:extLst>
                <a:ext uri="{FF2B5EF4-FFF2-40B4-BE49-F238E27FC236}">
                  <a16:creationId xmlns:a16="http://schemas.microsoft.com/office/drawing/2014/main" id="{858F0DC2-90B5-988B-3EB5-6B01C2B224AC}"/>
                </a:ext>
              </a:extLst>
            </p:cNvPr>
            <p:cNvCxnSpPr>
              <a:cxnSpLocks/>
            </p:cNvCxnSpPr>
            <p:nvPr/>
          </p:nvCxnSpPr>
          <p:spPr bwMode="auto">
            <a:xfrm>
              <a:off x="4508211" y="3149600"/>
              <a:ext cx="0" cy="123825"/>
            </a:xfrm>
            <a:prstGeom prst="line">
              <a:avLst/>
            </a:prstGeom>
            <a:noFill/>
            <a:ln w="38100" cap="flat" cmpd="sng" algn="ctr">
              <a:solidFill>
                <a:schemeClr val="accent4"/>
              </a:solidFill>
              <a:prstDash val="solid"/>
              <a:round/>
              <a:headEnd type="none" w="med" len="med"/>
              <a:tailEnd type="none" w="med" len="med"/>
            </a:ln>
            <a:effectLst/>
          </p:spPr>
        </p:cxnSp>
        <p:cxnSp>
          <p:nvCxnSpPr>
            <p:cNvPr id="9472" name="Straight Connector 9471">
              <a:extLst>
                <a:ext uri="{FF2B5EF4-FFF2-40B4-BE49-F238E27FC236}">
                  <a16:creationId xmlns:a16="http://schemas.microsoft.com/office/drawing/2014/main" id="{97B39BAF-C284-E514-74CF-FAED30F03515}"/>
                </a:ext>
              </a:extLst>
            </p:cNvPr>
            <p:cNvCxnSpPr>
              <a:cxnSpLocks/>
            </p:cNvCxnSpPr>
            <p:nvPr/>
          </p:nvCxnSpPr>
          <p:spPr bwMode="auto">
            <a:xfrm>
              <a:off x="4657436" y="3152775"/>
              <a:ext cx="0" cy="133350"/>
            </a:xfrm>
            <a:prstGeom prst="line">
              <a:avLst/>
            </a:prstGeom>
            <a:noFill/>
            <a:ln w="38100" cap="flat" cmpd="sng" algn="ctr">
              <a:solidFill>
                <a:schemeClr val="accent4"/>
              </a:solidFill>
              <a:prstDash val="solid"/>
              <a:round/>
              <a:headEnd type="none" w="med" len="med"/>
              <a:tailEnd type="none" w="med" len="med"/>
            </a:ln>
            <a:effectLst/>
          </p:spPr>
        </p:cxnSp>
        <p:cxnSp>
          <p:nvCxnSpPr>
            <p:cNvPr id="9475" name="Straight Connector 9474">
              <a:extLst>
                <a:ext uri="{FF2B5EF4-FFF2-40B4-BE49-F238E27FC236}">
                  <a16:creationId xmlns:a16="http://schemas.microsoft.com/office/drawing/2014/main" id="{C0620E77-2BF7-F613-E954-E3F40EA63B79}"/>
                </a:ext>
              </a:extLst>
            </p:cNvPr>
            <p:cNvCxnSpPr>
              <a:cxnSpLocks/>
            </p:cNvCxnSpPr>
            <p:nvPr/>
          </p:nvCxnSpPr>
          <p:spPr bwMode="auto">
            <a:xfrm>
              <a:off x="4559011" y="3149600"/>
              <a:ext cx="0" cy="123825"/>
            </a:xfrm>
            <a:prstGeom prst="line">
              <a:avLst/>
            </a:prstGeom>
            <a:noFill/>
            <a:ln w="38100" cap="flat" cmpd="sng" algn="ctr">
              <a:solidFill>
                <a:schemeClr val="accent4"/>
              </a:solidFill>
              <a:prstDash val="solid"/>
              <a:round/>
              <a:headEnd type="none" w="med" len="med"/>
              <a:tailEnd type="none" w="med" len="med"/>
            </a:ln>
            <a:effectLst/>
          </p:spPr>
        </p:cxnSp>
        <p:cxnSp>
          <p:nvCxnSpPr>
            <p:cNvPr id="9476" name="Straight Connector 9475">
              <a:extLst>
                <a:ext uri="{FF2B5EF4-FFF2-40B4-BE49-F238E27FC236}">
                  <a16:creationId xmlns:a16="http://schemas.microsoft.com/office/drawing/2014/main" id="{FB904E94-EDF3-2436-BBCD-F77B8658011B}"/>
                </a:ext>
              </a:extLst>
            </p:cNvPr>
            <p:cNvCxnSpPr>
              <a:cxnSpLocks/>
            </p:cNvCxnSpPr>
            <p:nvPr/>
          </p:nvCxnSpPr>
          <p:spPr bwMode="auto">
            <a:xfrm>
              <a:off x="4609811" y="3149600"/>
              <a:ext cx="0" cy="123825"/>
            </a:xfrm>
            <a:prstGeom prst="line">
              <a:avLst/>
            </a:prstGeom>
            <a:noFill/>
            <a:ln w="38100" cap="flat" cmpd="sng" algn="ctr">
              <a:solidFill>
                <a:schemeClr val="accent4"/>
              </a:solidFill>
              <a:prstDash val="solid"/>
              <a:round/>
              <a:headEnd type="none" w="med" len="med"/>
              <a:tailEnd type="none" w="med" len="med"/>
            </a:ln>
            <a:effectLst/>
          </p:spPr>
        </p:cxnSp>
        <p:cxnSp>
          <p:nvCxnSpPr>
            <p:cNvPr id="9477" name="Straight Connector 9476">
              <a:extLst>
                <a:ext uri="{FF2B5EF4-FFF2-40B4-BE49-F238E27FC236}">
                  <a16:creationId xmlns:a16="http://schemas.microsoft.com/office/drawing/2014/main" id="{BF47E206-D931-A3C9-BED3-8BF495B6D342}"/>
                </a:ext>
              </a:extLst>
            </p:cNvPr>
            <p:cNvCxnSpPr>
              <a:cxnSpLocks/>
            </p:cNvCxnSpPr>
            <p:nvPr/>
          </p:nvCxnSpPr>
          <p:spPr bwMode="auto">
            <a:xfrm>
              <a:off x="4908261" y="3152775"/>
              <a:ext cx="0" cy="152400"/>
            </a:xfrm>
            <a:prstGeom prst="line">
              <a:avLst/>
            </a:prstGeom>
            <a:noFill/>
            <a:ln w="38100" cap="flat" cmpd="sng" algn="ctr">
              <a:solidFill>
                <a:schemeClr val="accent4"/>
              </a:solidFill>
              <a:prstDash val="solid"/>
              <a:round/>
              <a:headEnd type="none" w="med" len="med"/>
              <a:tailEnd type="none" w="med" len="med"/>
            </a:ln>
            <a:effectLst/>
          </p:spPr>
        </p:cxnSp>
        <p:cxnSp>
          <p:nvCxnSpPr>
            <p:cNvPr id="9478" name="Straight Connector 9477">
              <a:extLst>
                <a:ext uri="{FF2B5EF4-FFF2-40B4-BE49-F238E27FC236}">
                  <a16:creationId xmlns:a16="http://schemas.microsoft.com/office/drawing/2014/main" id="{2C43102E-AC8E-CB3A-BD15-4717487EADE4}"/>
                </a:ext>
              </a:extLst>
            </p:cNvPr>
            <p:cNvCxnSpPr>
              <a:cxnSpLocks/>
            </p:cNvCxnSpPr>
            <p:nvPr/>
          </p:nvCxnSpPr>
          <p:spPr bwMode="auto">
            <a:xfrm>
              <a:off x="4857461" y="3152775"/>
              <a:ext cx="0" cy="146050"/>
            </a:xfrm>
            <a:prstGeom prst="line">
              <a:avLst/>
            </a:prstGeom>
            <a:noFill/>
            <a:ln w="38100" cap="flat" cmpd="sng" algn="ctr">
              <a:solidFill>
                <a:schemeClr val="accent4"/>
              </a:solidFill>
              <a:prstDash val="solid"/>
              <a:round/>
              <a:headEnd type="none" w="med" len="med"/>
              <a:tailEnd type="none" w="med" len="med"/>
            </a:ln>
            <a:effectLst/>
          </p:spPr>
        </p:cxnSp>
        <p:cxnSp>
          <p:nvCxnSpPr>
            <p:cNvPr id="9479" name="Straight Connector 9478">
              <a:extLst>
                <a:ext uri="{FF2B5EF4-FFF2-40B4-BE49-F238E27FC236}">
                  <a16:creationId xmlns:a16="http://schemas.microsoft.com/office/drawing/2014/main" id="{F323997E-D615-A26D-6319-D1328E273290}"/>
                </a:ext>
              </a:extLst>
            </p:cNvPr>
            <p:cNvCxnSpPr>
              <a:cxnSpLocks/>
            </p:cNvCxnSpPr>
            <p:nvPr/>
          </p:nvCxnSpPr>
          <p:spPr bwMode="auto">
            <a:xfrm>
              <a:off x="4809836" y="3152775"/>
              <a:ext cx="0" cy="139700"/>
            </a:xfrm>
            <a:prstGeom prst="line">
              <a:avLst/>
            </a:prstGeom>
            <a:noFill/>
            <a:ln w="38100" cap="flat" cmpd="sng" algn="ctr">
              <a:solidFill>
                <a:schemeClr val="accent4"/>
              </a:solidFill>
              <a:prstDash val="solid"/>
              <a:round/>
              <a:headEnd type="none" w="med" len="med"/>
              <a:tailEnd type="none" w="med" len="med"/>
            </a:ln>
            <a:effectLst/>
          </p:spPr>
        </p:cxnSp>
        <p:cxnSp>
          <p:nvCxnSpPr>
            <p:cNvPr id="9483" name="Straight Connector 9482">
              <a:extLst>
                <a:ext uri="{FF2B5EF4-FFF2-40B4-BE49-F238E27FC236}">
                  <a16:creationId xmlns:a16="http://schemas.microsoft.com/office/drawing/2014/main" id="{30B9C2E2-3EFE-B7A3-C117-D2361083C41B}"/>
                </a:ext>
              </a:extLst>
            </p:cNvPr>
            <p:cNvCxnSpPr>
              <a:cxnSpLocks/>
            </p:cNvCxnSpPr>
            <p:nvPr/>
          </p:nvCxnSpPr>
          <p:spPr bwMode="auto">
            <a:xfrm>
              <a:off x="4759036" y="3146425"/>
              <a:ext cx="0" cy="139700"/>
            </a:xfrm>
            <a:prstGeom prst="line">
              <a:avLst/>
            </a:prstGeom>
            <a:noFill/>
            <a:ln w="38100" cap="flat" cmpd="sng" algn="ctr">
              <a:solidFill>
                <a:schemeClr val="accent4"/>
              </a:solidFill>
              <a:prstDash val="solid"/>
              <a:round/>
              <a:headEnd type="none" w="med" len="med"/>
              <a:tailEnd type="none" w="med" len="med"/>
            </a:ln>
            <a:effectLst/>
          </p:spPr>
        </p:cxnSp>
        <p:cxnSp>
          <p:nvCxnSpPr>
            <p:cNvPr id="9484" name="Straight Connector 9483">
              <a:extLst>
                <a:ext uri="{FF2B5EF4-FFF2-40B4-BE49-F238E27FC236}">
                  <a16:creationId xmlns:a16="http://schemas.microsoft.com/office/drawing/2014/main" id="{DC082CA0-4DFE-340A-22D6-E9102AEC94F9}"/>
                </a:ext>
              </a:extLst>
            </p:cNvPr>
            <p:cNvCxnSpPr>
              <a:cxnSpLocks/>
            </p:cNvCxnSpPr>
            <p:nvPr/>
          </p:nvCxnSpPr>
          <p:spPr bwMode="auto">
            <a:xfrm>
              <a:off x="5009861" y="3149600"/>
              <a:ext cx="0" cy="161925"/>
            </a:xfrm>
            <a:prstGeom prst="line">
              <a:avLst/>
            </a:prstGeom>
            <a:noFill/>
            <a:ln w="38100" cap="flat" cmpd="sng" algn="ctr">
              <a:solidFill>
                <a:schemeClr val="accent4"/>
              </a:solidFill>
              <a:prstDash val="solid"/>
              <a:round/>
              <a:headEnd type="none" w="med" len="med"/>
              <a:tailEnd type="none" w="med" len="med"/>
            </a:ln>
            <a:effectLst/>
          </p:spPr>
        </p:cxnSp>
        <p:cxnSp>
          <p:nvCxnSpPr>
            <p:cNvPr id="9485" name="Straight Connector 9484">
              <a:extLst>
                <a:ext uri="{FF2B5EF4-FFF2-40B4-BE49-F238E27FC236}">
                  <a16:creationId xmlns:a16="http://schemas.microsoft.com/office/drawing/2014/main" id="{EAAA0FD9-9F49-283C-A269-C50FBBB65993}"/>
                </a:ext>
              </a:extLst>
            </p:cNvPr>
            <p:cNvCxnSpPr>
              <a:cxnSpLocks/>
            </p:cNvCxnSpPr>
            <p:nvPr/>
          </p:nvCxnSpPr>
          <p:spPr bwMode="auto">
            <a:xfrm>
              <a:off x="5108286" y="3149600"/>
              <a:ext cx="0" cy="171450"/>
            </a:xfrm>
            <a:prstGeom prst="line">
              <a:avLst/>
            </a:prstGeom>
            <a:noFill/>
            <a:ln w="38100" cap="flat" cmpd="sng" algn="ctr">
              <a:solidFill>
                <a:schemeClr val="accent4"/>
              </a:solidFill>
              <a:prstDash val="solid"/>
              <a:round/>
              <a:headEnd type="none" w="med" len="med"/>
              <a:tailEnd type="none" w="med" len="med"/>
            </a:ln>
            <a:effectLst/>
          </p:spPr>
        </p:cxnSp>
        <p:cxnSp>
          <p:nvCxnSpPr>
            <p:cNvPr id="9488" name="Straight Connector 9487">
              <a:extLst>
                <a:ext uri="{FF2B5EF4-FFF2-40B4-BE49-F238E27FC236}">
                  <a16:creationId xmlns:a16="http://schemas.microsoft.com/office/drawing/2014/main" id="{8FBEF54B-B7FA-A12A-20AE-CA98C6B918C9}"/>
                </a:ext>
              </a:extLst>
            </p:cNvPr>
            <p:cNvCxnSpPr>
              <a:cxnSpLocks/>
            </p:cNvCxnSpPr>
            <p:nvPr/>
          </p:nvCxnSpPr>
          <p:spPr bwMode="auto">
            <a:xfrm>
              <a:off x="5057486" y="3146425"/>
              <a:ext cx="0" cy="171450"/>
            </a:xfrm>
            <a:prstGeom prst="line">
              <a:avLst/>
            </a:prstGeom>
            <a:noFill/>
            <a:ln w="38100" cap="flat" cmpd="sng" algn="ctr">
              <a:solidFill>
                <a:schemeClr val="accent4"/>
              </a:solidFill>
              <a:prstDash val="solid"/>
              <a:round/>
              <a:headEnd type="none" w="med" len="med"/>
              <a:tailEnd type="none" w="med" len="med"/>
            </a:ln>
            <a:effectLst/>
          </p:spPr>
        </p:cxnSp>
        <p:cxnSp>
          <p:nvCxnSpPr>
            <p:cNvPr id="9489" name="Straight Connector 9488">
              <a:extLst>
                <a:ext uri="{FF2B5EF4-FFF2-40B4-BE49-F238E27FC236}">
                  <a16:creationId xmlns:a16="http://schemas.microsoft.com/office/drawing/2014/main" id="{9770AB8E-D2A2-5955-8D81-8317C5967E40}"/>
                </a:ext>
              </a:extLst>
            </p:cNvPr>
            <p:cNvCxnSpPr>
              <a:cxnSpLocks/>
            </p:cNvCxnSpPr>
            <p:nvPr/>
          </p:nvCxnSpPr>
          <p:spPr bwMode="auto">
            <a:xfrm>
              <a:off x="5206711" y="3152775"/>
              <a:ext cx="0" cy="171450"/>
            </a:xfrm>
            <a:prstGeom prst="line">
              <a:avLst/>
            </a:prstGeom>
            <a:noFill/>
            <a:ln w="38100" cap="flat" cmpd="sng" algn="ctr">
              <a:solidFill>
                <a:schemeClr val="accent4"/>
              </a:solidFill>
              <a:prstDash val="solid"/>
              <a:round/>
              <a:headEnd type="none" w="med" len="med"/>
              <a:tailEnd type="none" w="med" len="med"/>
            </a:ln>
            <a:effectLst/>
          </p:spPr>
        </p:cxnSp>
        <p:cxnSp>
          <p:nvCxnSpPr>
            <p:cNvPr id="9490" name="Straight Connector 9489">
              <a:extLst>
                <a:ext uri="{FF2B5EF4-FFF2-40B4-BE49-F238E27FC236}">
                  <a16:creationId xmlns:a16="http://schemas.microsoft.com/office/drawing/2014/main" id="{9767E555-A7FC-2BDF-60A9-6B3758531051}"/>
                </a:ext>
              </a:extLst>
            </p:cNvPr>
            <p:cNvCxnSpPr>
              <a:cxnSpLocks/>
            </p:cNvCxnSpPr>
            <p:nvPr/>
          </p:nvCxnSpPr>
          <p:spPr bwMode="auto">
            <a:xfrm>
              <a:off x="5311486" y="3152775"/>
              <a:ext cx="0" cy="184150"/>
            </a:xfrm>
            <a:prstGeom prst="line">
              <a:avLst/>
            </a:prstGeom>
            <a:noFill/>
            <a:ln w="38100" cap="flat" cmpd="sng" algn="ctr">
              <a:solidFill>
                <a:schemeClr val="accent4"/>
              </a:solidFill>
              <a:prstDash val="solid"/>
              <a:round/>
              <a:headEnd type="none" w="med" len="med"/>
              <a:tailEnd type="none" w="med" len="med"/>
            </a:ln>
            <a:effectLst/>
          </p:spPr>
        </p:cxnSp>
        <p:cxnSp>
          <p:nvCxnSpPr>
            <p:cNvPr id="9491" name="Straight Connector 9490">
              <a:extLst>
                <a:ext uri="{FF2B5EF4-FFF2-40B4-BE49-F238E27FC236}">
                  <a16:creationId xmlns:a16="http://schemas.microsoft.com/office/drawing/2014/main" id="{450BD77C-AE54-8700-B8E3-0C03BD28BB73}"/>
                </a:ext>
              </a:extLst>
            </p:cNvPr>
            <p:cNvCxnSpPr>
              <a:cxnSpLocks/>
            </p:cNvCxnSpPr>
            <p:nvPr/>
          </p:nvCxnSpPr>
          <p:spPr bwMode="auto">
            <a:xfrm>
              <a:off x="5257511" y="3152775"/>
              <a:ext cx="0" cy="174625"/>
            </a:xfrm>
            <a:prstGeom prst="line">
              <a:avLst/>
            </a:prstGeom>
            <a:noFill/>
            <a:ln w="38100" cap="flat" cmpd="sng" algn="ctr">
              <a:solidFill>
                <a:schemeClr val="accent4"/>
              </a:solidFill>
              <a:prstDash val="solid"/>
              <a:round/>
              <a:headEnd type="none" w="med" len="med"/>
              <a:tailEnd type="none" w="med" len="med"/>
            </a:ln>
            <a:effectLst/>
          </p:spPr>
        </p:cxnSp>
        <p:cxnSp>
          <p:nvCxnSpPr>
            <p:cNvPr id="9494" name="Straight Connector 9493">
              <a:extLst>
                <a:ext uri="{FF2B5EF4-FFF2-40B4-BE49-F238E27FC236}">
                  <a16:creationId xmlns:a16="http://schemas.microsoft.com/office/drawing/2014/main" id="{2C7FC5B5-C316-3299-3BC2-29E8BDEE927F}"/>
                </a:ext>
              </a:extLst>
            </p:cNvPr>
            <p:cNvCxnSpPr>
              <a:cxnSpLocks/>
            </p:cNvCxnSpPr>
            <p:nvPr/>
          </p:nvCxnSpPr>
          <p:spPr bwMode="auto">
            <a:xfrm>
              <a:off x="5403561" y="3149600"/>
              <a:ext cx="0" cy="190500"/>
            </a:xfrm>
            <a:prstGeom prst="line">
              <a:avLst/>
            </a:prstGeom>
            <a:noFill/>
            <a:ln w="38100" cap="flat" cmpd="sng" algn="ctr">
              <a:solidFill>
                <a:schemeClr val="accent4"/>
              </a:solidFill>
              <a:prstDash val="solid"/>
              <a:round/>
              <a:headEnd type="none" w="med" len="med"/>
              <a:tailEnd type="none" w="med" len="med"/>
            </a:ln>
            <a:effectLst/>
          </p:spPr>
        </p:cxnSp>
        <p:cxnSp>
          <p:nvCxnSpPr>
            <p:cNvPr id="9496" name="Straight Connector 9495">
              <a:extLst>
                <a:ext uri="{FF2B5EF4-FFF2-40B4-BE49-F238E27FC236}">
                  <a16:creationId xmlns:a16="http://schemas.microsoft.com/office/drawing/2014/main" id="{0A163229-8FCD-9AEE-FC85-BCC16FF0DA2A}"/>
                </a:ext>
              </a:extLst>
            </p:cNvPr>
            <p:cNvCxnSpPr>
              <a:cxnSpLocks/>
            </p:cNvCxnSpPr>
            <p:nvPr/>
          </p:nvCxnSpPr>
          <p:spPr bwMode="auto">
            <a:xfrm>
              <a:off x="5806786" y="3149600"/>
              <a:ext cx="0" cy="228600"/>
            </a:xfrm>
            <a:prstGeom prst="line">
              <a:avLst/>
            </a:prstGeom>
            <a:noFill/>
            <a:ln w="38100" cap="flat" cmpd="sng" algn="ctr">
              <a:solidFill>
                <a:schemeClr val="accent4"/>
              </a:solidFill>
              <a:prstDash val="solid"/>
              <a:round/>
              <a:headEnd type="none" w="med" len="med"/>
              <a:tailEnd type="none" w="med" len="med"/>
            </a:ln>
            <a:effectLst/>
          </p:spPr>
        </p:cxnSp>
        <p:cxnSp>
          <p:nvCxnSpPr>
            <p:cNvPr id="9497" name="Straight Connector 9496">
              <a:extLst>
                <a:ext uri="{FF2B5EF4-FFF2-40B4-BE49-F238E27FC236}">
                  <a16:creationId xmlns:a16="http://schemas.microsoft.com/office/drawing/2014/main" id="{18813D96-E589-B242-59DC-FD73C9B0AE6A}"/>
                </a:ext>
              </a:extLst>
            </p:cNvPr>
            <p:cNvCxnSpPr>
              <a:cxnSpLocks/>
            </p:cNvCxnSpPr>
            <p:nvPr/>
          </p:nvCxnSpPr>
          <p:spPr bwMode="auto">
            <a:xfrm>
              <a:off x="5755986" y="3152775"/>
              <a:ext cx="0" cy="215900"/>
            </a:xfrm>
            <a:prstGeom prst="line">
              <a:avLst/>
            </a:prstGeom>
            <a:noFill/>
            <a:ln w="38100" cap="flat" cmpd="sng" algn="ctr">
              <a:solidFill>
                <a:schemeClr val="accent4"/>
              </a:solidFill>
              <a:prstDash val="solid"/>
              <a:round/>
              <a:headEnd type="none" w="med" len="med"/>
              <a:tailEnd type="none" w="med" len="med"/>
            </a:ln>
            <a:effectLst/>
          </p:spPr>
        </p:cxnSp>
        <p:cxnSp>
          <p:nvCxnSpPr>
            <p:cNvPr id="9498" name="Straight Connector 9497">
              <a:extLst>
                <a:ext uri="{FF2B5EF4-FFF2-40B4-BE49-F238E27FC236}">
                  <a16:creationId xmlns:a16="http://schemas.microsoft.com/office/drawing/2014/main" id="{AD00B76D-0100-4E5D-C586-F299120C610B}"/>
                </a:ext>
              </a:extLst>
            </p:cNvPr>
            <p:cNvCxnSpPr>
              <a:cxnSpLocks/>
            </p:cNvCxnSpPr>
            <p:nvPr/>
          </p:nvCxnSpPr>
          <p:spPr bwMode="auto">
            <a:xfrm>
              <a:off x="5708361" y="3149600"/>
              <a:ext cx="0" cy="219075"/>
            </a:xfrm>
            <a:prstGeom prst="line">
              <a:avLst/>
            </a:prstGeom>
            <a:noFill/>
            <a:ln w="38100" cap="flat" cmpd="sng" algn="ctr">
              <a:solidFill>
                <a:schemeClr val="accent4"/>
              </a:solidFill>
              <a:prstDash val="solid"/>
              <a:round/>
              <a:headEnd type="none" w="med" len="med"/>
              <a:tailEnd type="none" w="med" len="med"/>
            </a:ln>
            <a:effectLst/>
          </p:spPr>
        </p:cxnSp>
        <p:cxnSp>
          <p:nvCxnSpPr>
            <p:cNvPr id="9502" name="Straight Connector 9501">
              <a:extLst>
                <a:ext uri="{FF2B5EF4-FFF2-40B4-BE49-F238E27FC236}">
                  <a16:creationId xmlns:a16="http://schemas.microsoft.com/office/drawing/2014/main" id="{5659D0D6-57CE-67F7-C385-028E268A85E0}"/>
                </a:ext>
              </a:extLst>
            </p:cNvPr>
            <p:cNvCxnSpPr>
              <a:cxnSpLocks/>
            </p:cNvCxnSpPr>
            <p:nvPr/>
          </p:nvCxnSpPr>
          <p:spPr bwMode="auto">
            <a:xfrm>
              <a:off x="5657561" y="3149600"/>
              <a:ext cx="0" cy="206375"/>
            </a:xfrm>
            <a:prstGeom prst="line">
              <a:avLst/>
            </a:prstGeom>
            <a:noFill/>
            <a:ln w="38100" cap="flat" cmpd="sng" algn="ctr">
              <a:solidFill>
                <a:schemeClr val="accent4"/>
              </a:solidFill>
              <a:prstDash val="solid"/>
              <a:round/>
              <a:headEnd type="none" w="med" len="med"/>
              <a:tailEnd type="none" w="med" len="med"/>
            </a:ln>
            <a:effectLst/>
          </p:spPr>
        </p:cxnSp>
        <p:cxnSp>
          <p:nvCxnSpPr>
            <p:cNvPr id="9504" name="Straight Connector 9503">
              <a:extLst>
                <a:ext uri="{FF2B5EF4-FFF2-40B4-BE49-F238E27FC236}">
                  <a16:creationId xmlns:a16="http://schemas.microsoft.com/office/drawing/2014/main" id="{AE8AB40F-FAAD-A785-BB3F-78488D237995}"/>
                </a:ext>
              </a:extLst>
            </p:cNvPr>
            <p:cNvCxnSpPr>
              <a:cxnSpLocks/>
            </p:cNvCxnSpPr>
            <p:nvPr/>
          </p:nvCxnSpPr>
          <p:spPr bwMode="auto">
            <a:xfrm>
              <a:off x="5606761" y="3149600"/>
              <a:ext cx="0" cy="206375"/>
            </a:xfrm>
            <a:prstGeom prst="line">
              <a:avLst/>
            </a:prstGeom>
            <a:noFill/>
            <a:ln w="38100" cap="flat" cmpd="sng" algn="ctr">
              <a:solidFill>
                <a:schemeClr val="accent4"/>
              </a:solidFill>
              <a:prstDash val="solid"/>
              <a:round/>
              <a:headEnd type="none" w="med" len="med"/>
              <a:tailEnd type="none" w="med" len="med"/>
            </a:ln>
            <a:effectLst/>
          </p:spPr>
        </p:cxnSp>
        <p:cxnSp>
          <p:nvCxnSpPr>
            <p:cNvPr id="9505" name="Straight Connector 9504">
              <a:extLst>
                <a:ext uri="{FF2B5EF4-FFF2-40B4-BE49-F238E27FC236}">
                  <a16:creationId xmlns:a16="http://schemas.microsoft.com/office/drawing/2014/main" id="{D50DD5FC-A0C6-21BD-28FA-74A41D299442}"/>
                </a:ext>
              </a:extLst>
            </p:cNvPr>
            <p:cNvCxnSpPr>
              <a:cxnSpLocks/>
            </p:cNvCxnSpPr>
            <p:nvPr/>
          </p:nvCxnSpPr>
          <p:spPr bwMode="auto">
            <a:xfrm>
              <a:off x="5555961" y="3149600"/>
              <a:ext cx="0" cy="206375"/>
            </a:xfrm>
            <a:prstGeom prst="line">
              <a:avLst/>
            </a:prstGeom>
            <a:noFill/>
            <a:ln w="38100" cap="flat" cmpd="sng" algn="ctr">
              <a:solidFill>
                <a:schemeClr val="accent4"/>
              </a:solidFill>
              <a:prstDash val="solid"/>
              <a:round/>
              <a:headEnd type="none" w="med" len="med"/>
              <a:tailEnd type="none" w="med" len="med"/>
            </a:ln>
            <a:effectLst/>
          </p:spPr>
        </p:cxnSp>
        <p:cxnSp>
          <p:nvCxnSpPr>
            <p:cNvPr id="9506" name="Straight Connector 9505">
              <a:extLst>
                <a:ext uri="{FF2B5EF4-FFF2-40B4-BE49-F238E27FC236}">
                  <a16:creationId xmlns:a16="http://schemas.microsoft.com/office/drawing/2014/main" id="{DC353A42-B1F6-8413-C3EF-8D2B2C9B03E6}"/>
                </a:ext>
              </a:extLst>
            </p:cNvPr>
            <p:cNvCxnSpPr>
              <a:cxnSpLocks/>
            </p:cNvCxnSpPr>
            <p:nvPr/>
          </p:nvCxnSpPr>
          <p:spPr bwMode="auto">
            <a:xfrm>
              <a:off x="5508336" y="3143250"/>
              <a:ext cx="0" cy="206375"/>
            </a:xfrm>
            <a:prstGeom prst="line">
              <a:avLst/>
            </a:prstGeom>
            <a:noFill/>
            <a:ln w="38100" cap="flat" cmpd="sng" algn="ctr">
              <a:solidFill>
                <a:schemeClr val="accent4"/>
              </a:solidFill>
              <a:prstDash val="solid"/>
              <a:round/>
              <a:headEnd type="none" w="med" len="med"/>
              <a:tailEnd type="none" w="med" len="med"/>
            </a:ln>
            <a:effectLst/>
          </p:spPr>
        </p:cxnSp>
        <p:cxnSp>
          <p:nvCxnSpPr>
            <p:cNvPr id="9507" name="Straight Connector 9506">
              <a:extLst>
                <a:ext uri="{FF2B5EF4-FFF2-40B4-BE49-F238E27FC236}">
                  <a16:creationId xmlns:a16="http://schemas.microsoft.com/office/drawing/2014/main" id="{EB6A4D16-3202-4684-1DAF-74F1225B5EDC}"/>
                </a:ext>
              </a:extLst>
            </p:cNvPr>
            <p:cNvCxnSpPr>
              <a:cxnSpLocks/>
            </p:cNvCxnSpPr>
            <p:nvPr/>
          </p:nvCxnSpPr>
          <p:spPr bwMode="auto">
            <a:xfrm>
              <a:off x="5457536" y="3149600"/>
              <a:ext cx="0" cy="193675"/>
            </a:xfrm>
            <a:prstGeom prst="line">
              <a:avLst/>
            </a:prstGeom>
            <a:noFill/>
            <a:ln w="38100" cap="flat" cmpd="sng" algn="ctr">
              <a:solidFill>
                <a:schemeClr val="accent4"/>
              </a:solidFill>
              <a:prstDash val="solid"/>
              <a:round/>
              <a:headEnd type="none" w="med" len="med"/>
              <a:tailEnd type="none" w="med" len="med"/>
            </a:ln>
            <a:effectLst/>
          </p:spPr>
        </p:cxnSp>
        <p:cxnSp>
          <p:nvCxnSpPr>
            <p:cNvPr id="9509" name="Straight Connector 9508">
              <a:extLst>
                <a:ext uri="{FF2B5EF4-FFF2-40B4-BE49-F238E27FC236}">
                  <a16:creationId xmlns:a16="http://schemas.microsoft.com/office/drawing/2014/main" id="{D75DB3F0-9E41-F490-5332-A0760F4803CD}"/>
                </a:ext>
              </a:extLst>
            </p:cNvPr>
            <p:cNvCxnSpPr>
              <a:cxnSpLocks/>
            </p:cNvCxnSpPr>
            <p:nvPr/>
          </p:nvCxnSpPr>
          <p:spPr bwMode="auto">
            <a:xfrm>
              <a:off x="5956011" y="3149600"/>
              <a:ext cx="0" cy="238125"/>
            </a:xfrm>
            <a:prstGeom prst="line">
              <a:avLst/>
            </a:prstGeom>
            <a:noFill/>
            <a:ln w="38100" cap="flat" cmpd="sng" algn="ctr">
              <a:solidFill>
                <a:schemeClr val="accent4"/>
              </a:solidFill>
              <a:prstDash val="solid"/>
              <a:round/>
              <a:headEnd type="none" w="med" len="med"/>
              <a:tailEnd type="none" w="med" len="med"/>
            </a:ln>
            <a:effectLst/>
          </p:spPr>
        </p:cxnSp>
        <p:cxnSp>
          <p:nvCxnSpPr>
            <p:cNvPr id="9511" name="Straight Connector 9510">
              <a:extLst>
                <a:ext uri="{FF2B5EF4-FFF2-40B4-BE49-F238E27FC236}">
                  <a16:creationId xmlns:a16="http://schemas.microsoft.com/office/drawing/2014/main" id="{E34D328E-B12B-3A31-494C-74218B9AF15A}"/>
                </a:ext>
              </a:extLst>
            </p:cNvPr>
            <p:cNvCxnSpPr>
              <a:cxnSpLocks/>
            </p:cNvCxnSpPr>
            <p:nvPr/>
          </p:nvCxnSpPr>
          <p:spPr bwMode="auto">
            <a:xfrm>
              <a:off x="6057611" y="3152775"/>
              <a:ext cx="0" cy="238125"/>
            </a:xfrm>
            <a:prstGeom prst="line">
              <a:avLst/>
            </a:prstGeom>
            <a:noFill/>
            <a:ln w="38100" cap="flat" cmpd="sng" algn="ctr">
              <a:solidFill>
                <a:schemeClr val="accent4"/>
              </a:solidFill>
              <a:prstDash val="solid"/>
              <a:round/>
              <a:headEnd type="none" w="med" len="med"/>
              <a:tailEnd type="none" w="med" len="med"/>
            </a:ln>
            <a:effectLst/>
          </p:spPr>
        </p:cxnSp>
        <p:cxnSp>
          <p:nvCxnSpPr>
            <p:cNvPr id="9512" name="Straight Connector 9511">
              <a:extLst>
                <a:ext uri="{FF2B5EF4-FFF2-40B4-BE49-F238E27FC236}">
                  <a16:creationId xmlns:a16="http://schemas.microsoft.com/office/drawing/2014/main" id="{3D0CB1A0-7094-E530-C8E5-215A84BAFC03}"/>
                </a:ext>
              </a:extLst>
            </p:cNvPr>
            <p:cNvCxnSpPr>
              <a:cxnSpLocks/>
            </p:cNvCxnSpPr>
            <p:nvPr/>
          </p:nvCxnSpPr>
          <p:spPr bwMode="auto">
            <a:xfrm>
              <a:off x="6305261" y="3149600"/>
              <a:ext cx="0" cy="260350"/>
            </a:xfrm>
            <a:prstGeom prst="line">
              <a:avLst/>
            </a:prstGeom>
            <a:noFill/>
            <a:ln w="38100" cap="flat" cmpd="sng" algn="ctr">
              <a:solidFill>
                <a:schemeClr val="accent4"/>
              </a:solidFill>
              <a:prstDash val="solid"/>
              <a:round/>
              <a:headEnd type="none" w="med" len="med"/>
              <a:tailEnd type="none" w="med" len="med"/>
            </a:ln>
            <a:effectLst/>
          </p:spPr>
        </p:cxnSp>
        <p:cxnSp>
          <p:nvCxnSpPr>
            <p:cNvPr id="9514" name="Straight Connector 9513">
              <a:extLst>
                <a:ext uri="{FF2B5EF4-FFF2-40B4-BE49-F238E27FC236}">
                  <a16:creationId xmlns:a16="http://schemas.microsoft.com/office/drawing/2014/main" id="{C425D053-11E8-21DF-D0DF-674EE0537812}"/>
                </a:ext>
              </a:extLst>
            </p:cNvPr>
            <p:cNvCxnSpPr>
              <a:cxnSpLocks/>
            </p:cNvCxnSpPr>
            <p:nvPr/>
          </p:nvCxnSpPr>
          <p:spPr bwMode="auto">
            <a:xfrm>
              <a:off x="6108700" y="3155950"/>
              <a:ext cx="0" cy="238125"/>
            </a:xfrm>
            <a:prstGeom prst="line">
              <a:avLst/>
            </a:prstGeom>
            <a:noFill/>
            <a:ln w="38100" cap="flat" cmpd="sng" algn="ctr">
              <a:solidFill>
                <a:schemeClr val="accent4"/>
              </a:solidFill>
              <a:prstDash val="solid"/>
              <a:round/>
              <a:headEnd type="none" w="med" len="med"/>
              <a:tailEnd type="none" w="med" len="med"/>
            </a:ln>
            <a:effectLst/>
          </p:spPr>
        </p:cxnSp>
        <p:cxnSp>
          <p:nvCxnSpPr>
            <p:cNvPr id="9515" name="Straight Connector 9514">
              <a:extLst>
                <a:ext uri="{FF2B5EF4-FFF2-40B4-BE49-F238E27FC236}">
                  <a16:creationId xmlns:a16="http://schemas.microsoft.com/office/drawing/2014/main" id="{9B168DD5-2DAD-7447-91BC-D1E03E2C08B0}"/>
                </a:ext>
              </a:extLst>
            </p:cNvPr>
            <p:cNvCxnSpPr>
              <a:cxnSpLocks/>
            </p:cNvCxnSpPr>
            <p:nvPr/>
          </p:nvCxnSpPr>
          <p:spPr bwMode="auto">
            <a:xfrm>
              <a:off x="6254750" y="3152775"/>
              <a:ext cx="0" cy="254000"/>
            </a:xfrm>
            <a:prstGeom prst="line">
              <a:avLst/>
            </a:prstGeom>
            <a:noFill/>
            <a:ln w="38100" cap="flat" cmpd="sng" algn="ctr">
              <a:solidFill>
                <a:schemeClr val="accent4"/>
              </a:solidFill>
              <a:prstDash val="solid"/>
              <a:round/>
              <a:headEnd type="none" w="med" len="med"/>
              <a:tailEnd type="none" w="med" len="med"/>
            </a:ln>
            <a:effectLst/>
          </p:spPr>
        </p:cxnSp>
        <p:cxnSp>
          <p:nvCxnSpPr>
            <p:cNvPr id="9517" name="Straight Connector 9516">
              <a:extLst>
                <a:ext uri="{FF2B5EF4-FFF2-40B4-BE49-F238E27FC236}">
                  <a16:creationId xmlns:a16="http://schemas.microsoft.com/office/drawing/2014/main" id="{E57DEFF4-3CE9-B049-60C0-244A42E27858}"/>
                </a:ext>
              </a:extLst>
            </p:cNvPr>
            <p:cNvCxnSpPr>
              <a:cxnSpLocks/>
            </p:cNvCxnSpPr>
            <p:nvPr/>
          </p:nvCxnSpPr>
          <p:spPr bwMode="auto">
            <a:xfrm>
              <a:off x="6207125" y="3152775"/>
              <a:ext cx="0" cy="254000"/>
            </a:xfrm>
            <a:prstGeom prst="line">
              <a:avLst/>
            </a:prstGeom>
            <a:noFill/>
            <a:ln w="38100" cap="flat" cmpd="sng" algn="ctr">
              <a:solidFill>
                <a:schemeClr val="accent4"/>
              </a:solidFill>
              <a:prstDash val="solid"/>
              <a:round/>
              <a:headEnd type="none" w="med" len="med"/>
              <a:tailEnd type="none" w="med" len="med"/>
            </a:ln>
            <a:effectLst/>
          </p:spPr>
        </p:cxnSp>
        <p:cxnSp>
          <p:nvCxnSpPr>
            <p:cNvPr id="9518" name="Straight Connector 9517">
              <a:extLst>
                <a:ext uri="{FF2B5EF4-FFF2-40B4-BE49-F238E27FC236}">
                  <a16:creationId xmlns:a16="http://schemas.microsoft.com/office/drawing/2014/main" id="{DD93680B-95E4-CCB5-CB33-FE82E6146CF0}"/>
                </a:ext>
              </a:extLst>
            </p:cNvPr>
            <p:cNvCxnSpPr>
              <a:cxnSpLocks/>
            </p:cNvCxnSpPr>
            <p:nvPr/>
          </p:nvCxnSpPr>
          <p:spPr bwMode="auto">
            <a:xfrm>
              <a:off x="6156325" y="3146425"/>
              <a:ext cx="0" cy="254000"/>
            </a:xfrm>
            <a:prstGeom prst="line">
              <a:avLst/>
            </a:prstGeom>
            <a:noFill/>
            <a:ln w="38100" cap="flat" cmpd="sng" algn="ctr">
              <a:solidFill>
                <a:schemeClr val="accent4"/>
              </a:solidFill>
              <a:prstDash val="solid"/>
              <a:round/>
              <a:headEnd type="none" w="med" len="med"/>
              <a:tailEnd type="none" w="med" len="med"/>
            </a:ln>
            <a:effectLst/>
          </p:spPr>
        </p:cxnSp>
        <p:cxnSp>
          <p:nvCxnSpPr>
            <p:cNvPr id="9519" name="Straight Connector 9518">
              <a:extLst>
                <a:ext uri="{FF2B5EF4-FFF2-40B4-BE49-F238E27FC236}">
                  <a16:creationId xmlns:a16="http://schemas.microsoft.com/office/drawing/2014/main" id="{A3F4FF6E-6D71-0124-24F7-D57151E786FC}"/>
                </a:ext>
              </a:extLst>
            </p:cNvPr>
            <p:cNvCxnSpPr>
              <a:cxnSpLocks/>
            </p:cNvCxnSpPr>
            <p:nvPr/>
          </p:nvCxnSpPr>
          <p:spPr bwMode="auto">
            <a:xfrm>
              <a:off x="6407150" y="3152775"/>
              <a:ext cx="0" cy="269875"/>
            </a:xfrm>
            <a:prstGeom prst="line">
              <a:avLst/>
            </a:prstGeom>
            <a:noFill/>
            <a:ln w="38100" cap="flat" cmpd="sng" algn="ctr">
              <a:solidFill>
                <a:schemeClr val="accent4"/>
              </a:solidFill>
              <a:prstDash val="solid"/>
              <a:round/>
              <a:headEnd type="none" w="med" len="med"/>
              <a:tailEnd type="none" w="med" len="med"/>
            </a:ln>
            <a:effectLst/>
          </p:spPr>
        </p:cxnSp>
        <p:cxnSp>
          <p:nvCxnSpPr>
            <p:cNvPr id="9521" name="Straight Connector 9520">
              <a:extLst>
                <a:ext uri="{FF2B5EF4-FFF2-40B4-BE49-F238E27FC236}">
                  <a16:creationId xmlns:a16="http://schemas.microsoft.com/office/drawing/2014/main" id="{B2245B7A-4FED-C99C-B9FA-DD542F2DB4A1}"/>
                </a:ext>
              </a:extLst>
            </p:cNvPr>
            <p:cNvCxnSpPr>
              <a:cxnSpLocks/>
            </p:cNvCxnSpPr>
            <p:nvPr/>
          </p:nvCxnSpPr>
          <p:spPr bwMode="auto">
            <a:xfrm>
              <a:off x="6804025" y="3152775"/>
              <a:ext cx="0" cy="301625"/>
            </a:xfrm>
            <a:prstGeom prst="line">
              <a:avLst/>
            </a:prstGeom>
            <a:noFill/>
            <a:ln w="38100" cap="flat" cmpd="sng" algn="ctr">
              <a:solidFill>
                <a:schemeClr val="accent4"/>
              </a:solidFill>
              <a:prstDash val="solid"/>
              <a:round/>
              <a:headEnd type="none" w="med" len="med"/>
              <a:tailEnd type="none" w="med" len="med"/>
            </a:ln>
            <a:effectLst/>
          </p:spPr>
        </p:cxnSp>
        <p:cxnSp>
          <p:nvCxnSpPr>
            <p:cNvPr id="9523" name="Straight Connector 9522">
              <a:extLst>
                <a:ext uri="{FF2B5EF4-FFF2-40B4-BE49-F238E27FC236}">
                  <a16:creationId xmlns:a16="http://schemas.microsoft.com/office/drawing/2014/main" id="{226CB5A7-4E6A-0463-C1BD-6036CBA5D3FA}"/>
                </a:ext>
              </a:extLst>
            </p:cNvPr>
            <p:cNvCxnSpPr>
              <a:cxnSpLocks/>
            </p:cNvCxnSpPr>
            <p:nvPr/>
          </p:nvCxnSpPr>
          <p:spPr bwMode="auto">
            <a:xfrm>
              <a:off x="6756400" y="3149600"/>
              <a:ext cx="0" cy="301625"/>
            </a:xfrm>
            <a:prstGeom prst="line">
              <a:avLst/>
            </a:prstGeom>
            <a:noFill/>
            <a:ln w="38100" cap="flat" cmpd="sng" algn="ctr">
              <a:solidFill>
                <a:schemeClr val="accent4"/>
              </a:solidFill>
              <a:prstDash val="solid"/>
              <a:round/>
              <a:headEnd type="none" w="med" len="med"/>
              <a:tailEnd type="none" w="med" len="med"/>
            </a:ln>
            <a:effectLst/>
          </p:spPr>
        </p:cxnSp>
        <p:cxnSp>
          <p:nvCxnSpPr>
            <p:cNvPr id="9524" name="Straight Connector 9523">
              <a:extLst>
                <a:ext uri="{FF2B5EF4-FFF2-40B4-BE49-F238E27FC236}">
                  <a16:creationId xmlns:a16="http://schemas.microsoft.com/office/drawing/2014/main" id="{5D4AB68D-2B34-F7DD-9B06-996231A4BFC7}"/>
                </a:ext>
              </a:extLst>
            </p:cNvPr>
            <p:cNvCxnSpPr>
              <a:cxnSpLocks/>
            </p:cNvCxnSpPr>
            <p:nvPr/>
          </p:nvCxnSpPr>
          <p:spPr bwMode="auto">
            <a:xfrm>
              <a:off x="6705600" y="3149600"/>
              <a:ext cx="0" cy="301625"/>
            </a:xfrm>
            <a:prstGeom prst="line">
              <a:avLst/>
            </a:prstGeom>
            <a:noFill/>
            <a:ln w="38100" cap="flat" cmpd="sng" algn="ctr">
              <a:solidFill>
                <a:schemeClr val="accent4"/>
              </a:solidFill>
              <a:prstDash val="solid"/>
              <a:round/>
              <a:headEnd type="none" w="med" len="med"/>
              <a:tailEnd type="none" w="med" len="med"/>
            </a:ln>
            <a:effectLst/>
          </p:spPr>
        </p:cxnSp>
        <p:cxnSp>
          <p:nvCxnSpPr>
            <p:cNvPr id="9525" name="Straight Connector 9524">
              <a:extLst>
                <a:ext uri="{FF2B5EF4-FFF2-40B4-BE49-F238E27FC236}">
                  <a16:creationId xmlns:a16="http://schemas.microsoft.com/office/drawing/2014/main" id="{F5326092-016B-066A-34C6-99F0EF29450A}"/>
                </a:ext>
              </a:extLst>
            </p:cNvPr>
            <p:cNvCxnSpPr>
              <a:cxnSpLocks/>
            </p:cNvCxnSpPr>
            <p:nvPr/>
          </p:nvCxnSpPr>
          <p:spPr bwMode="auto">
            <a:xfrm>
              <a:off x="6654800" y="3140075"/>
              <a:ext cx="0" cy="301625"/>
            </a:xfrm>
            <a:prstGeom prst="line">
              <a:avLst/>
            </a:prstGeom>
            <a:noFill/>
            <a:ln w="38100" cap="flat" cmpd="sng" algn="ctr">
              <a:solidFill>
                <a:schemeClr val="accent4"/>
              </a:solidFill>
              <a:prstDash val="solid"/>
              <a:round/>
              <a:headEnd type="none" w="med" len="med"/>
              <a:tailEnd type="none" w="med" len="med"/>
            </a:ln>
            <a:effectLst/>
          </p:spPr>
        </p:cxnSp>
        <p:cxnSp>
          <p:nvCxnSpPr>
            <p:cNvPr id="9526" name="Straight Connector 9525">
              <a:extLst>
                <a:ext uri="{FF2B5EF4-FFF2-40B4-BE49-F238E27FC236}">
                  <a16:creationId xmlns:a16="http://schemas.microsoft.com/office/drawing/2014/main" id="{6EE8FF5E-3FC1-7EA1-6DB4-71D3A301DE8D}"/>
                </a:ext>
              </a:extLst>
            </p:cNvPr>
            <p:cNvCxnSpPr>
              <a:cxnSpLocks/>
            </p:cNvCxnSpPr>
            <p:nvPr/>
          </p:nvCxnSpPr>
          <p:spPr bwMode="auto">
            <a:xfrm>
              <a:off x="6607175" y="3149600"/>
              <a:ext cx="0" cy="279400"/>
            </a:xfrm>
            <a:prstGeom prst="line">
              <a:avLst/>
            </a:prstGeom>
            <a:noFill/>
            <a:ln w="38100" cap="flat" cmpd="sng" algn="ctr">
              <a:solidFill>
                <a:schemeClr val="accent4"/>
              </a:solidFill>
              <a:prstDash val="solid"/>
              <a:round/>
              <a:headEnd type="none" w="med" len="med"/>
              <a:tailEnd type="none" w="med" len="med"/>
            </a:ln>
            <a:effectLst/>
          </p:spPr>
        </p:cxnSp>
        <p:cxnSp>
          <p:nvCxnSpPr>
            <p:cNvPr id="9528" name="Straight Connector 9527">
              <a:extLst>
                <a:ext uri="{FF2B5EF4-FFF2-40B4-BE49-F238E27FC236}">
                  <a16:creationId xmlns:a16="http://schemas.microsoft.com/office/drawing/2014/main" id="{014BD73D-35AF-E23A-2B75-B3BC03455862}"/>
                </a:ext>
              </a:extLst>
            </p:cNvPr>
            <p:cNvCxnSpPr>
              <a:cxnSpLocks/>
            </p:cNvCxnSpPr>
            <p:nvPr/>
          </p:nvCxnSpPr>
          <p:spPr bwMode="auto">
            <a:xfrm>
              <a:off x="6559550" y="3149600"/>
              <a:ext cx="0" cy="279400"/>
            </a:xfrm>
            <a:prstGeom prst="line">
              <a:avLst/>
            </a:prstGeom>
            <a:noFill/>
            <a:ln w="38100" cap="flat" cmpd="sng" algn="ctr">
              <a:solidFill>
                <a:schemeClr val="accent4"/>
              </a:solidFill>
              <a:prstDash val="solid"/>
              <a:round/>
              <a:headEnd type="none" w="med" len="med"/>
              <a:tailEnd type="none" w="med" len="med"/>
            </a:ln>
            <a:effectLst/>
          </p:spPr>
        </p:cxnSp>
        <p:cxnSp>
          <p:nvCxnSpPr>
            <p:cNvPr id="9529" name="Straight Connector 9528">
              <a:extLst>
                <a:ext uri="{FF2B5EF4-FFF2-40B4-BE49-F238E27FC236}">
                  <a16:creationId xmlns:a16="http://schemas.microsoft.com/office/drawing/2014/main" id="{46FCFB6B-F58F-87B2-B46C-E065F4D53EE5}"/>
                </a:ext>
              </a:extLst>
            </p:cNvPr>
            <p:cNvCxnSpPr>
              <a:cxnSpLocks/>
            </p:cNvCxnSpPr>
            <p:nvPr/>
          </p:nvCxnSpPr>
          <p:spPr bwMode="auto">
            <a:xfrm>
              <a:off x="6505575" y="3149600"/>
              <a:ext cx="0" cy="279400"/>
            </a:xfrm>
            <a:prstGeom prst="line">
              <a:avLst/>
            </a:prstGeom>
            <a:noFill/>
            <a:ln w="38100" cap="flat" cmpd="sng" algn="ctr">
              <a:solidFill>
                <a:schemeClr val="accent4"/>
              </a:solidFill>
              <a:prstDash val="solid"/>
              <a:round/>
              <a:headEnd type="none" w="med" len="med"/>
              <a:tailEnd type="none" w="med" len="med"/>
            </a:ln>
            <a:effectLst/>
          </p:spPr>
        </p:cxnSp>
        <p:cxnSp>
          <p:nvCxnSpPr>
            <p:cNvPr id="9530" name="Straight Connector 9529">
              <a:extLst>
                <a:ext uri="{FF2B5EF4-FFF2-40B4-BE49-F238E27FC236}">
                  <a16:creationId xmlns:a16="http://schemas.microsoft.com/office/drawing/2014/main" id="{458D5EF2-42E9-950B-209B-D5E3264CAB87}"/>
                </a:ext>
              </a:extLst>
            </p:cNvPr>
            <p:cNvCxnSpPr>
              <a:cxnSpLocks/>
            </p:cNvCxnSpPr>
            <p:nvPr/>
          </p:nvCxnSpPr>
          <p:spPr bwMode="auto">
            <a:xfrm>
              <a:off x="6454775" y="3143250"/>
              <a:ext cx="0" cy="279400"/>
            </a:xfrm>
            <a:prstGeom prst="line">
              <a:avLst/>
            </a:prstGeom>
            <a:noFill/>
            <a:ln w="38100" cap="flat" cmpd="sng" algn="ctr">
              <a:solidFill>
                <a:schemeClr val="accent4"/>
              </a:solidFill>
              <a:prstDash val="solid"/>
              <a:round/>
              <a:headEnd type="none" w="med" len="med"/>
              <a:tailEnd type="none" w="med" len="med"/>
            </a:ln>
            <a:effectLst/>
          </p:spPr>
        </p:cxnSp>
        <p:cxnSp>
          <p:nvCxnSpPr>
            <p:cNvPr id="9531" name="Straight Connector 9530">
              <a:extLst>
                <a:ext uri="{FF2B5EF4-FFF2-40B4-BE49-F238E27FC236}">
                  <a16:creationId xmlns:a16="http://schemas.microsoft.com/office/drawing/2014/main" id="{2E8F4AB0-710B-1E00-C710-5CCA5E58E6AE}"/>
                </a:ext>
              </a:extLst>
            </p:cNvPr>
            <p:cNvCxnSpPr>
              <a:cxnSpLocks/>
            </p:cNvCxnSpPr>
            <p:nvPr/>
          </p:nvCxnSpPr>
          <p:spPr bwMode="auto">
            <a:xfrm>
              <a:off x="6905625" y="3146425"/>
              <a:ext cx="0" cy="311150"/>
            </a:xfrm>
            <a:prstGeom prst="line">
              <a:avLst/>
            </a:prstGeom>
            <a:noFill/>
            <a:ln w="38100" cap="flat" cmpd="sng" algn="ctr">
              <a:solidFill>
                <a:schemeClr val="accent4"/>
              </a:solidFill>
              <a:prstDash val="solid"/>
              <a:round/>
              <a:headEnd type="none" w="med" len="med"/>
              <a:tailEnd type="none" w="med" len="med"/>
            </a:ln>
            <a:effectLst/>
          </p:spPr>
        </p:cxnSp>
        <p:cxnSp>
          <p:nvCxnSpPr>
            <p:cNvPr id="9533" name="Straight Connector 9532">
              <a:extLst>
                <a:ext uri="{FF2B5EF4-FFF2-40B4-BE49-F238E27FC236}">
                  <a16:creationId xmlns:a16="http://schemas.microsoft.com/office/drawing/2014/main" id="{413ACF84-227C-12DC-83DD-1B0D3AA72CDA}"/>
                </a:ext>
              </a:extLst>
            </p:cNvPr>
            <p:cNvCxnSpPr>
              <a:cxnSpLocks/>
            </p:cNvCxnSpPr>
            <p:nvPr/>
          </p:nvCxnSpPr>
          <p:spPr bwMode="auto">
            <a:xfrm>
              <a:off x="6950075" y="3152775"/>
              <a:ext cx="0" cy="311150"/>
            </a:xfrm>
            <a:prstGeom prst="line">
              <a:avLst/>
            </a:prstGeom>
            <a:noFill/>
            <a:ln w="38100" cap="flat" cmpd="sng" algn="ctr">
              <a:solidFill>
                <a:schemeClr val="accent4"/>
              </a:solidFill>
              <a:prstDash val="solid"/>
              <a:round/>
              <a:headEnd type="none" w="med" len="med"/>
              <a:tailEnd type="none" w="med" len="med"/>
            </a:ln>
            <a:effectLst/>
          </p:spPr>
        </p:cxnSp>
        <p:cxnSp>
          <p:nvCxnSpPr>
            <p:cNvPr id="9534" name="Straight Connector 9533">
              <a:extLst>
                <a:ext uri="{FF2B5EF4-FFF2-40B4-BE49-F238E27FC236}">
                  <a16:creationId xmlns:a16="http://schemas.microsoft.com/office/drawing/2014/main" id="{38B2737C-E9B4-2244-8E50-BA0C7998FEB9}"/>
                </a:ext>
              </a:extLst>
            </p:cNvPr>
            <p:cNvCxnSpPr>
              <a:cxnSpLocks/>
            </p:cNvCxnSpPr>
            <p:nvPr/>
          </p:nvCxnSpPr>
          <p:spPr bwMode="auto">
            <a:xfrm>
              <a:off x="7004050" y="3152775"/>
              <a:ext cx="0" cy="333375"/>
            </a:xfrm>
            <a:prstGeom prst="line">
              <a:avLst/>
            </a:prstGeom>
            <a:noFill/>
            <a:ln w="38100" cap="flat" cmpd="sng" algn="ctr">
              <a:solidFill>
                <a:schemeClr val="accent4"/>
              </a:solidFill>
              <a:prstDash val="solid"/>
              <a:round/>
              <a:headEnd type="none" w="med" len="med"/>
              <a:tailEnd type="none" w="med" len="med"/>
            </a:ln>
            <a:effectLst/>
          </p:spPr>
        </p:cxnSp>
        <p:cxnSp>
          <p:nvCxnSpPr>
            <p:cNvPr id="9535" name="Straight Connector 9534">
              <a:extLst>
                <a:ext uri="{FF2B5EF4-FFF2-40B4-BE49-F238E27FC236}">
                  <a16:creationId xmlns:a16="http://schemas.microsoft.com/office/drawing/2014/main" id="{290BF8F6-0282-657E-0A94-D4113D16F1EC}"/>
                </a:ext>
              </a:extLst>
            </p:cNvPr>
            <p:cNvCxnSpPr>
              <a:cxnSpLocks/>
            </p:cNvCxnSpPr>
            <p:nvPr/>
          </p:nvCxnSpPr>
          <p:spPr bwMode="auto">
            <a:xfrm>
              <a:off x="7302500" y="3146425"/>
              <a:ext cx="0" cy="358775"/>
            </a:xfrm>
            <a:prstGeom prst="line">
              <a:avLst/>
            </a:prstGeom>
            <a:noFill/>
            <a:ln w="38100" cap="flat" cmpd="sng" algn="ctr">
              <a:solidFill>
                <a:schemeClr val="accent4"/>
              </a:solidFill>
              <a:prstDash val="solid"/>
              <a:round/>
              <a:headEnd type="none" w="med" len="med"/>
              <a:tailEnd type="none" w="med" len="med"/>
            </a:ln>
            <a:effectLst/>
          </p:spPr>
        </p:cxnSp>
        <p:cxnSp>
          <p:nvCxnSpPr>
            <p:cNvPr id="9538" name="Straight Connector 9537">
              <a:extLst>
                <a:ext uri="{FF2B5EF4-FFF2-40B4-BE49-F238E27FC236}">
                  <a16:creationId xmlns:a16="http://schemas.microsoft.com/office/drawing/2014/main" id="{431A4C34-0ECE-CD6E-5F11-78BC7A9E1306}"/>
                </a:ext>
              </a:extLst>
            </p:cNvPr>
            <p:cNvCxnSpPr>
              <a:cxnSpLocks/>
            </p:cNvCxnSpPr>
            <p:nvPr/>
          </p:nvCxnSpPr>
          <p:spPr bwMode="auto">
            <a:xfrm>
              <a:off x="7254875" y="3146425"/>
              <a:ext cx="0" cy="358775"/>
            </a:xfrm>
            <a:prstGeom prst="line">
              <a:avLst/>
            </a:prstGeom>
            <a:noFill/>
            <a:ln w="38100" cap="flat" cmpd="sng" algn="ctr">
              <a:solidFill>
                <a:schemeClr val="accent4"/>
              </a:solidFill>
              <a:prstDash val="solid"/>
              <a:round/>
              <a:headEnd type="none" w="med" len="med"/>
              <a:tailEnd type="none" w="med" len="med"/>
            </a:ln>
            <a:effectLst/>
          </p:spPr>
        </p:cxnSp>
        <p:cxnSp>
          <p:nvCxnSpPr>
            <p:cNvPr id="9539" name="Straight Connector 9538">
              <a:extLst>
                <a:ext uri="{FF2B5EF4-FFF2-40B4-BE49-F238E27FC236}">
                  <a16:creationId xmlns:a16="http://schemas.microsoft.com/office/drawing/2014/main" id="{8182339E-0C16-683F-64C7-9C850DBB957D}"/>
                </a:ext>
              </a:extLst>
            </p:cNvPr>
            <p:cNvCxnSpPr>
              <a:cxnSpLocks/>
            </p:cNvCxnSpPr>
            <p:nvPr/>
          </p:nvCxnSpPr>
          <p:spPr bwMode="auto">
            <a:xfrm>
              <a:off x="7204075" y="3149600"/>
              <a:ext cx="0" cy="358775"/>
            </a:xfrm>
            <a:prstGeom prst="line">
              <a:avLst/>
            </a:prstGeom>
            <a:noFill/>
            <a:ln w="38100" cap="flat" cmpd="sng" algn="ctr">
              <a:solidFill>
                <a:schemeClr val="accent4"/>
              </a:solidFill>
              <a:prstDash val="solid"/>
              <a:round/>
              <a:headEnd type="none" w="med" len="med"/>
              <a:tailEnd type="none" w="med" len="med"/>
            </a:ln>
            <a:effectLst/>
          </p:spPr>
        </p:cxnSp>
        <p:cxnSp>
          <p:nvCxnSpPr>
            <p:cNvPr id="9540" name="Straight Connector 9539">
              <a:extLst>
                <a:ext uri="{FF2B5EF4-FFF2-40B4-BE49-F238E27FC236}">
                  <a16:creationId xmlns:a16="http://schemas.microsoft.com/office/drawing/2014/main" id="{B5AA0D36-7BA3-DAB7-ED9A-F5E7CE329329}"/>
                </a:ext>
              </a:extLst>
            </p:cNvPr>
            <p:cNvCxnSpPr>
              <a:cxnSpLocks/>
            </p:cNvCxnSpPr>
            <p:nvPr/>
          </p:nvCxnSpPr>
          <p:spPr bwMode="auto">
            <a:xfrm>
              <a:off x="7153275" y="3143250"/>
              <a:ext cx="0" cy="358775"/>
            </a:xfrm>
            <a:prstGeom prst="line">
              <a:avLst/>
            </a:prstGeom>
            <a:noFill/>
            <a:ln w="38100" cap="flat" cmpd="sng" algn="ctr">
              <a:solidFill>
                <a:schemeClr val="accent4"/>
              </a:solidFill>
              <a:prstDash val="solid"/>
              <a:round/>
              <a:headEnd type="none" w="med" len="med"/>
              <a:tailEnd type="none" w="med" len="med"/>
            </a:ln>
            <a:effectLst/>
          </p:spPr>
        </p:cxnSp>
        <p:cxnSp>
          <p:nvCxnSpPr>
            <p:cNvPr id="9541" name="Straight Connector 9540">
              <a:extLst>
                <a:ext uri="{FF2B5EF4-FFF2-40B4-BE49-F238E27FC236}">
                  <a16:creationId xmlns:a16="http://schemas.microsoft.com/office/drawing/2014/main" id="{A9803E6D-860C-9B29-334B-FFB6AA2B42B2}"/>
                </a:ext>
              </a:extLst>
            </p:cNvPr>
            <p:cNvCxnSpPr>
              <a:cxnSpLocks/>
            </p:cNvCxnSpPr>
            <p:nvPr/>
          </p:nvCxnSpPr>
          <p:spPr bwMode="auto">
            <a:xfrm>
              <a:off x="7102475" y="3149600"/>
              <a:ext cx="0" cy="346075"/>
            </a:xfrm>
            <a:prstGeom prst="line">
              <a:avLst/>
            </a:prstGeom>
            <a:noFill/>
            <a:ln w="38100" cap="flat" cmpd="sng" algn="ctr">
              <a:solidFill>
                <a:schemeClr val="accent4"/>
              </a:solidFill>
              <a:prstDash val="solid"/>
              <a:round/>
              <a:headEnd type="none" w="med" len="med"/>
              <a:tailEnd type="none" w="med" len="med"/>
            </a:ln>
            <a:effectLst/>
          </p:spPr>
        </p:cxnSp>
        <p:cxnSp>
          <p:nvCxnSpPr>
            <p:cNvPr id="9542" name="Straight Connector 9541">
              <a:extLst>
                <a:ext uri="{FF2B5EF4-FFF2-40B4-BE49-F238E27FC236}">
                  <a16:creationId xmlns:a16="http://schemas.microsoft.com/office/drawing/2014/main" id="{C72DA317-7E49-E7EA-7EDD-8ABB07AF7689}"/>
                </a:ext>
              </a:extLst>
            </p:cNvPr>
            <p:cNvCxnSpPr>
              <a:cxnSpLocks/>
            </p:cNvCxnSpPr>
            <p:nvPr/>
          </p:nvCxnSpPr>
          <p:spPr bwMode="auto">
            <a:xfrm>
              <a:off x="7054850" y="3146425"/>
              <a:ext cx="0" cy="342900"/>
            </a:xfrm>
            <a:prstGeom prst="line">
              <a:avLst/>
            </a:prstGeom>
            <a:noFill/>
            <a:ln w="38100" cap="flat" cmpd="sng" algn="ctr">
              <a:solidFill>
                <a:schemeClr val="accent4"/>
              </a:solidFill>
              <a:prstDash val="solid"/>
              <a:round/>
              <a:headEnd type="none" w="med" len="med"/>
              <a:tailEnd type="none" w="med" len="med"/>
            </a:ln>
            <a:effectLst/>
          </p:spPr>
        </p:cxnSp>
        <p:cxnSp>
          <p:nvCxnSpPr>
            <p:cNvPr id="9545" name="Straight Connector 9544">
              <a:extLst>
                <a:ext uri="{FF2B5EF4-FFF2-40B4-BE49-F238E27FC236}">
                  <a16:creationId xmlns:a16="http://schemas.microsoft.com/office/drawing/2014/main" id="{E8F2C23B-6BBA-998C-2A61-9D819BD2F0E7}"/>
                </a:ext>
              </a:extLst>
            </p:cNvPr>
            <p:cNvCxnSpPr>
              <a:cxnSpLocks/>
            </p:cNvCxnSpPr>
            <p:nvPr/>
          </p:nvCxnSpPr>
          <p:spPr bwMode="auto">
            <a:xfrm>
              <a:off x="8601075" y="3149600"/>
              <a:ext cx="0" cy="520700"/>
            </a:xfrm>
            <a:prstGeom prst="line">
              <a:avLst/>
            </a:prstGeom>
            <a:noFill/>
            <a:ln w="38100" cap="flat" cmpd="sng" algn="ctr">
              <a:solidFill>
                <a:schemeClr val="accent4"/>
              </a:solidFill>
              <a:prstDash val="solid"/>
              <a:round/>
              <a:headEnd type="none" w="med" len="med"/>
              <a:tailEnd type="none" w="med" len="med"/>
            </a:ln>
            <a:effectLst/>
          </p:spPr>
        </p:cxnSp>
        <p:cxnSp>
          <p:nvCxnSpPr>
            <p:cNvPr id="9547" name="Straight Connector 9546">
              <a:extLst>
                <a:ext uri="{FF2B5EF4-FFF2-40B4-BE49-F238E27FC236}">
                  <a16:creationId xmlns:a16="http://schemas.microsoft.com/office/drawing/2014/main" id="{B5F7D3F2-160D-32EC-CDA0-E844AEC43344}"/>
                </a:ext>
              </a:extLst>
            </p:cNvPr>
            <p:cNvCxnSpPr>
              <a:cxnSpLocks/>
            </p:cNvCxnSpPr>
            <p:nvPr/>
          </p:nvCxnSpPr>
          <p:spPr bwMode="auto">
            <a:xfrm>
              <a:off x="8550275" y="3149600"/>
              <a:ext cx="0" cy="520700"/>
            </a:xfrm>
            <a:prstGeom prst="line">
              <a:avLst/>
            </a:prstGeom>
            <a:noFill/>
            <a:ln w="38100" cap="flat" cmpd="sng" algn="ctr">
              <a:solidFill>
                <a:schemeClr val="accent4"/>
              </a:solidFill>
              <a:prstDash val="solid"/>
              <a:round/>
              <a:headEnd type="none" w="med" len="med"/>
              <a:tailEnd type="none" w="med" len="med"/>
            </a:ln>
            <a:effectLst/>
          </p:spPr>
        </p:cxnSp>
        <p:cxnSp>
          <p:nvCxnSpPr>
            <p:cNvPr id="9548" name="Straight Connector 9547">
              <a:extLst>
                <a:ext uri="{FF2B5EF4-FFF2-40B4-BE49-F238E27FC236}">
                  <a16:creationId xmlns:a16="http://schemas.microsoft.com/office/drawing/2014/main" id="{84448138-8613-AF0D-D935-AF319FF82408}"/>
                </a:ext>
              </a:extLst>
            </p:cNvPr>
            <p:cNvCxnSpPr>
              <a:cxnSpLocks/>
            </p:cNvCxnSpPr>
            <p:nvPr/>
          </p:nvCxnSpPr>
          <p:spPr bwMode="auto">
            <a:xfrm>
              <a:off x="8401050" y="3149600"/>
              <a:ext cx="0" cy="488950"/>
            </a:xfrm>
            <a:prstGeom prst="line">
              <a:avLst/>
            </a:prstGeom>
            <a:noFill/>
            <a:ln w="38100" cap="flat" cmpd="sng" algn="ctr">
              <a:solidFill>
                <a:schemeClr val="accent4"/>
              </a:solidFill>
              <a:prstDash val="solid"/>
              <a:round/>
              <a:headEnd type="none" w="med" len="med"/>
              <a:tailEnd type="none" w="med" len="med"/>
            </a:ln>
            <a:effectLst/>
          </p:spPr>
        </p:cxnSp>
        <p:cxnSp>
          <p:nvCxnSpPr>
            <p:cNvPr id="9550" name="Straight Connector 9549">
              <a:extLst>
                <a:ext uri="{FF2B5EF4-FFF2-40B4-BE49-F238E27FC236}">
                  <a16:creationId xmlns:a16="http://schemas.microsoft.com/office/drawing/2014/main" id="{CBA2A3CD-A664-F209-6268-65FC585678D4}"/>
                </a:ext>
              </a:extLst>
            </p:cNvPr>
            <p:cNvCxnSpPr>
              <a:cxnSpLocks/>
            </p:cNvCxnSpPr>
            <p:nvPr/>
          </p:nvCxnSpPr>
          <p:spPr bwMode="auto">
            <a:xfrm>
              <a:off x="8302625" y="3149600"/>
              <a:ext cx="0" cy="454025"/>
            </a:xfrm>
            <a:prstGeom prst="line">
              <a:avLst/>
            </a:prstGeom>
            <a:noFill/>
            <a:ln w="38100" cap="flat" cmpd="sng" algn="ctr">
              <a:solidFill>
                <a:schemeClr val="accent4"/>
              </a:solidFill>
              <a:prstDash val="solid"/>
              <a:round/>
              <a:headEnd type="none" w="med" len="med"/>
              <a:tailEnd type="none" w="med" len="med"/>
            </a:ln>
            <a:effectLst/>
          </p:spPr>
        </p:cxnSp>
        <p:cxnSp>
          <p:nvCxnSpPr>
            <p:cNvPr id="9552" name="Straight Connector 9551">
              <a:extLst>
                <a:ext uri="{FF2B5EF4-FFF2-40B4-BE49-F238E27FC236}">
                  <a16:creationId xmlns:a16="http://schemas.microsoft.com/office/drawing/2014/main" id="{6B5E9DA4-BD56-4820-A7B3-39FFD897C1DF}"/>
                </a:ext>
              </a:extLst>
            </p:cNvPr>
            <p:cNvCxnSpPr>
              <a:cxnSpLocks/>
            </p:cNvCxnSpPr>
            <p:nvPr/>
          </p:nvCxnSpPr>
          <p:spPr bwMode="auto">
            <a:xfrm>
              <a:off x="8153400" y="3149600"/>
              <a:ext cx="0" cy="441325"/>
            </a:xfrm>
            <a:prstGeom prst="line">
              <a:avLst/>
            </a:prstGeom>
            <a:noFill/>
            <a:ln w="38100" cap="flat" cmpd="sng" algn="ctr">
              <a:solidFill>
                <a:schemeClr val="accent4"/>
              </a:solidFill>
              <a:prstDash val="solid"/>
              <a:round/>
              <a:headEnd type="none" w="med" len="med"/>
              <a:tailEnd type="none" w="med" len="med"/>
            </a:ln>
            <a:effectLst/>
          </p:spPr>
        </p:cxnSp>
        <p:cxnSp>
          <p:nvCxnSpPr>
            <p:cNvPr id="9553" name="Straight Connector 9552">
              <a:extLst>
                <a:ext uri="{FF2B5EF4-FFF2-40B4-BE49-F238E27FC236}">
                  <a16:creationId xmlns:a16="http://schemas.microsoft.com/office/drawing/2014/main" id="{6FFACCDE-A02B-1B12-D6A0-D6EED2E1F63D}"/>
                </a:ext>
              </a:extLst>
            </p:cNvPr>
            <p:cNvCxnSpPr>
              <a:cxnSpLocks/>
            </p:cNvCxnSpPr>
            <p:nvPr/>
          </p:nvCxnSpPr>
          <p:spPr bwMode="auto">
            <a:xfrm>
              <a:off x="8001000" y="3149600"/>
              <a:ext cx="0" cy="434975"/>
            </a:xfrm>
            <a:prstGeom prst="line">
              <a:avLst/>
            </a:prstGeom>
            <a:noFill/>
            <a:ln w="38100" cap="flat" cmpd="sng" algn="ctr">
              <a:solidFill>
                <a:schemeClr val="accent4"/>
              </a:solidFill>
              <a:prstDash val="solid"/>
              <a:round/>
              <a:headEnd type="none" w="med" len="med"/>
              <a:tailEnd type="none" w="med" len="med"/>
            </a:ln>
            <a:effectLst/>
          </p:spPr>
        </p:cxnSp>
        <p:cxnSp>
          <p:nvCxnSpPr>
            <p:cNvPr id="9554" name="Straight Connector 9553">
              <a:extLst>
                <a:ext uri="{FF2B5EF4-FFF2-40B4-BE49-F238E27FC236}">
                  <a16:creationId xmlns:a16="http://schemas.microsoft.com/office/drawing/2014/main" id="{8D9EFE1D-DCED-EEDD-A6C4-DDB73B5FDDCF}"/>
                </a:ext>
              </a:extLst>
            </p:cNvPr>
            <p:cNvCxnSpPr>
              <a:cxnSpLocks/>
            </p:cNvCxnSpPr>
            <p:nvPr/>
          </p:nvCxnSpPr>
          <p:spPr bwMode="auto">
            <a:xfrm>
              <a:off x="7905750" y="3146425"/>
              <a:ext cx="0" cy="434975"/>
            </a:xfrm>
            <a:prstGeom prst="line">
              <a:avLst/>
            </a:prstGeom>
            <a:noFill/>
            <a:ln w="38100" cap="flat" cmpd="sng" algn="ctr">
              <a:solidFill>
                <a:schemeClr val="accent4"/>
              </a:solidFill>
              <a:prstDash val="solid"/>
              <a:round/>
              <a:headEnd type="none" w="med" len="med"/>
              <a:tailEnd type="none" w="med" len="med"/>
            </a:ln>
            <a:effectLst/>
          </p:spPr>
        </p:cxnSp>
        <p:cxnSp>
          <p:nvCxnSpPr>
            <p:cNvPr id="9558" name="Straight Connector 9557">
              <a:extLst>
                <a:ext uri="{FF2B5EF4-FFF2-40B4-BE49-F238E27FC236}">
                  <a16:creationId xmlns:a16="http://schemas.microsoft.com/office/drawing/2014/main" id="{F7891DC4-312C-B5E8-5DA2-0806C1B762C5}"/>
                </a:ext>
              </a:extLst>
            </p:cNvPr>
            <p:cNvCxnSpPr>
              <a:cxnSpLocks/>
            </p:cNvCxnSpPr>
            <p:nvPr/>
          </p:nvCxnSpPr>
          <p:spPr bwMode="auto">
            <a:xfrm>
              <a:off x="7953375" y="3146425"/>
              <a:ext cx="0" cy="434975"/>
            </a:xfrm>
            <a:prstGeom prst="line">
              <a:avLst/>
            </a:prstGeom>
            <a:noFill/>
            <a:ln w="38100" cap="flat" cmpd="sng" algn="ctr">
              <a:solidFill>
                <a:schemeClr val="accent4"/>
              </a:solidFill>
              <a:prstDash val="solid"/>
              <a:round/>
              <a:headEnd type="none" w="med" len="med"/>
              <a:tailEnd type="none" w="med" len="med"/>
            </a:ln>
            <a:effectLst/>
          </p:spPr>
        </p:cxnSp>
        <p:cxnSp>
          <p:nvCxnSpPr>
            <p:cNvPr id="9559" name="Straight Connector 9558">
              <a:extLst>
                <a:ext uri="{FF2B5EF4-FFF2-40B4-BE49-F238E27FC236}">
                  <a16:creationId xmlns:a16="http://schemas.microsoft.com/office/drawing/2014/main" id="{8B7108AD-369B-0ED0-F1E5-F3FDFA27D28E}"/>
                </a:ext>
              </a:extLst>
            </p:cNvPr>
            <p:cNvCxnSpPr>
              <a:cxnSpLocks/>
            </p:cNvCxnSpPr>
            <p:nvPr/>
          </p:nvCxnSpPr>
          <p:spPr bwMode="auto">
            <a:xfrm>
              <a:off x="7756525" y="3146425"/>
              <a:ext cx="0" cy="403225"/>
            </a:xfrm>
            <a:prstGeom prst="line">
              <a:avLst/>
            </a:prstGeom>
            <a:noFill/>
            <a:ln w="38100" cap="flat" cmpd="sng" algn="ctr">
              <a:solidFill>
                <a:schemeClr val="accent4"/>
              </a:solidFill>
              <a:prstDash val="solid"/>
              <a:round/>
              <a:headEnd type="none" w="med" len="med"/>
              <a:tailEnd type="none" w="med" len="med"/>
            </a:ln>
            <a:effectLst/>
          </p:spPr>
        </p:cxnSp>
        <p:cxnSp>
          <p:nvCxnSpPr>
            <p:cNvPr id="9561" name="Straight Connector 9560">
              <a:extLst>
                <a:ext uri="{FF2B5EF4-FFF2-40B4-BE49-F238E27FC236}">
                  <a16:creationId xmlns:a16="http://schemas.microsoft.com/office/drawing/2014/main" id="{8957D019-0CAC-F089-ECBC-50A0E7B0E754}"/>
                </a:ext>
              </a:extLst>
            </p:cNvPr>
            <p:cNvCxnSpPr>
              <a:cxnSpLocks/>
            </p:cNvCxnSpPr>
            <p:nvPr/>
          </p:nvCxnSpPr>
          <p:spPr bwMode="auto">
            <a:xfrm>
              <a:off x="7407275" y="3149600"/>
              <a:ext cx="0" cy="371475"/>
            </a:xfrm>
            <a:prstGeom prst="line">
              <a:avLst/>
            </a:prstGeom>
            <a:noFill/>
            <a:ln w="38100" cap="flat" cmpd="sng" algn="ctr">
              <a:solidFill>
                <a:schemeClr val="accent4"/>
              </a:solidFill>
              <a:prstDash val="solid"/>
              <a:round/>
              <a:headEnd type="none" w="med" len="med"/>
              <a:tailEnd type="none" w="med" len="med"/>
            </a:ln>
            <a:effectLst/>
          </p:spPr>
        </p:cxnSp>
        <p:cxnSp>
          <p:nvCxnSpPr>
            <p:cNvPr id="9563" name="Straight Connector 9562">
              <a:extLst>
                <a:ext uri="{FF2B5EF4-FFF2-40B4-BE49-F238E27FC236}">
                  <a16:creationId xmlns:a16="http://schemas.microsoft.com/office/drawing/2014/main" id="{BCCF9629-C40D-0BC2-DE22-0DEFFCA85B82}"/>
                </a:ext>
              </a:extLst>
            </p:cNvPr>
            <p:cNvCxnSpPr>
              <a:cxnSpLocks/>
            </p:cNvCxnSpPr>
            <p:nvPr/>
          </p:nvCxnSpPr>
          <p:spPr bwMode="auto">
            <a:xfrm>
              <a:off x="7454900" y="3140075"/>
              <a:ext cx="0" cy="371475"/>
            </a:xfrm>
            <a:prstGeom prst="line">
              <a:avLst/>
            </a:prstGeom>
            <a:noFill/>
            <a:ln w="38100" cap="flat" cmpd="sng" algn="ctr">
              <a:solidFill>
                <a:schemeClr val="accent4"/>
              </a:solidFill>
              <a:prstDash val="solid"/>
              <a:round/>
              <a:headEnd type="none" w="med" len="med"/>
              <a:tailEnd type="none" w="med" len="med"/>
            </a:ln>
            <a:effectLst/>
          </p:spPr>
        </p:cxnSp>
        <p:cxnSp>
          <p:nvCxnSpPr>
            <p:cNvPr id="9564" name="Straight Connector 9563">
              <a:extLst>
                <a:ext uri="{FF2B5EF4-FFF2-40B4-BE49-F238E27FC236}">
                  <a16:creationId xmlns:a16="http://schemas.microsoft.com/office/drawing/2014/main" id="{39AAF32E-79AE-BE38-10A7-A898B60C6BDD}"/>
                </a:ext>
              </a:extLst>
            </p:cNvPr>
            <p:cNvCxnSpPr>
              <a:cxnSpLocks/>
            </p:cNvCxnSpPr>
            <p:nvPr/>
          </p:nvCxnSpPr>
          <p:spPr bwMode="auto">
            <a:xfrm>
              <a:off x="7502525" y="3143250"/>
              <a:ext cx="0" cy="396875"/>
            </a:xfrm>
            <a:prstGeom prst="line">
              <a:avLst/>
            </a:prstGeom>
            <a:noFill/>
            <a:ln w="38100" cap="flat" cmpd="sng" algn="ctr">
              <a:solidFill>
                <a:schemeClr val="accent4"/>
              </a:solidFill>
              <a:prstDash val="solid"/>
              <a:round/>
              <a:headEnd type="none" w="med" len="med"/>
              <a:tailEnd type="none" w="med" len="med"/>
            </a:ln>
            <a:effectLst/>
          </p:spPr>
        </p:cxnSp>
        <p:cxnSp>
          <p:nvCxnSpPr>
            <p:cNvPr id="9566" name="Straight Connector 9565">
              <a:extLst>
                <a:ext uri="{FF2B5EF4-FFF2-40B4-BE49-F238E27FC236}">
                  <a16:creationId xmlns:a16="http://schemas.microsoft.com/office/drawing/2014/main" id="{B6EAB2EE-AE05-708B-2FD9-04ADF616B62C}"/>
                </a:ext>
              </a:extLst>
            </p:cNvPr>
            <p:cNvCxnSpPr>
              <a:cxnSpLocks/>
            </p:cNvCxnSpPr>
            <p:nvPr/>
          </p:nvCxnSpPr>
          <p:spPr bwMode="auto">
            <a:xfrm>
              <a:off x="7556500" y="3143250"/>
              <a:ext cx="0" cy="396875"/>
            </a:xfrm>
            <a:prstGeom prst="line">
              <a:avLst/>
            </a:prstGeom>
            <a:noFill/>
            <a:ln w="38100" cap="flat" cmpd="sng" algn="ctr">
              <a:solidFill>
                <a:schemeClr val="accent4"/>
              </a:solidFill>
              <a:prstDash val="solid"/>
              <a:round/>
              <a:headEnd type="none" w="med" len="med"/>
              <a:tailEnd type="none" w="med" len="med"/>
            </a:ln>
            <a:effectLst/>
          </p:spPr>
        </p:cxnSp>
        <p:cxnSp>
          <p:nvCxnSpPr>
            <p:cNvPr id="9567" name="Straight Connector 9566">
              <a:extLst>
                <a:ext uri="{FF2B5EF4-FFF2-40B4-BE49-F238E27FC236}">
                  <a16:creationId xmlns:a16="http://schemas.microsoft.com/office/drawing/2014/main" id="{A4AE71C3-3A23-9E1D-50DB-37385D161EF5}"/>
                </a:ext>
              </a:extLst>
            </p:cNvPr>
            <p:cNvCxnSpPr>
              <a:cxnSpLocks/>
            </p:cNvCxnSpPr>
            <p:nvPr/>
          </p:nvCxnSpPr>
          <p:spPr bwMode="auto">
            <a:xfrm>
              <a:off x="7607300" y="3143250"/>
              <a:ext cx="0" cy="396875"/>
            </a:xfrm>
            <a:prstGeom prst="line">
              <a:avLst/>
            </a:prstGeom>
            <a:noFill/>
            <a:ln w="38100" cap="flat" cmpd="sng" algn="ctr">
              <a:solidFill>
                <a:schemeClr val="accent4"/>
              </a:solidFill>
              <a:prstDash val="solid"/>
              <a:round/>
              <a:headEnd type="none" w="med" len="med"/>
              <a:tailEnd type="none" w="med" len="med"/>
            </a:ln>
            <a:effectLst/>
          </p:spPr>
        </p:cxnSp>
        <p:cxnSp>
          <p:nvCxnSpPr>
            <p:cNvPr id="9568" name="Straight Connector 9567">
              <a:extLst>
                <a:ext uri="{FF2B5EF4-FFF2-40B4-BE49-F238E27FC236}">
                  <a16:creationId xmlns:a16="http://schemas.microsoft.com/office/drawing/2014/main" id="{DB33D4CB-2105-F0DB-4B72-9F7205EF8DFB}"/>
                </a:ext>
              </a:extLst>
            </p:cNvPr>
            <p:cNvCxnSpPr>
              <a:cxnSpLocks/>
            </p:cNvCxnSpPr>
            <p:nvPr/>
          </p:nvCxnSpPr>
          <p:spPr bwMode="auto">
            <a:xfrm>
              <a:off x="7658100" y="3143250"/>
              <a:ext cx="0" cy="396875"/>
            </a:xfrm>
            <a:prstGeom prst="line">
              <a:avLst/>
            </a:prstGeom>
            <a:noFill/>
            <a:ln w="38100" cap="flat" cmpd="sng" algn="ctr">
              <a:solidFill>
                <a:schemeClr val="accent4"/>
              </a:solidFill>
              <a:prstDash val="solid"/>
              <a:round/>
              <a:headEnd type="none" w="med" len="med"/>
              <a:tailEnd type="none" w="med" len="med"/>
            </a:ln>
            <a:effectLst/>
          </p:spPr>
        </p:cxnSp>
        <p:cxnSp>
          <p:nvCxnSpPr>
            <p:cNvPr id="9569" name="Straight Connector 9568">
              <a:extLst>
                <a:ext uri="{FF2B5EF4-FFF2-40B4-BE49-F238E27FC236}">
                  <a16:creationId xmlns:a16="http://schemas.microsoft.com/office/drawing/2014/main" id="{E1CFFA37-7A53-9D96-CA44-8F93B92D18E1}"/>
                </a:ext>
              </a:extLst>
            </p:cNvPr>
            <p:cNvCxnSpPr>
              <a:cxnSpLocks/>
            </p:cNvCxnSpPr>
            <p:nvPr/>
          </p:nvCxnSpPr>
          <p:spPr bwMode="auto">
            <a:xfrm>
              <a:off x="7705725" y="3146425"/>
              <a:ext cx="0" cy="396875"/>
            </a:xfrm>
            <a:prstGeom prst="line">
              <a:avLst/>
            </a:prstGeom>
            <a:noFill/>
            <a:ln w="38100" cap="flat" cmpd="sng" algn="ctr">
              <a:solidFill>
                <a:schemeClr val="accent4"/>
              </a:solidFill>
              <a:prstDash val="solid"/>
              <a:round/>
              <a:headEnd type="none" w="med" len="med"/>
              <a:tailEnd type="none" w="med" len="med"/>
            </a:ln>
            <a:effectLst/>
          </p:spPr>
        </p:cxnSp>
        <p:cxnSp>
          <p:nvCxnSpPr>
            <p:cNvPr id="9570" name="Straight Connector 9569">
              <a:extLst>
                <a:ext uri="{FF2B5EF4-FFF2-40B4-BE49-F238E27FC236}">
                  <a16:creationId xmlns:a16="http://schemas.microsoft.com/office/drawing/2014/main" id="{76AEC8A5-5185-639E-8B87-5D0638D0C0A4}"/>
                </a:ext>
              </a:extLst>
            </p:cNvPr>
            <p:cNvCxnSpPr>
              <a:cxnSpLocks/>
            </p:cNvCxnSpPr>
            <p:nvPr/>
          </p:nvCxnSpPr>
          <p:spPr bwMode="auto">
            <a:xfrm>
              <a:off x="10350500" y="3143250"/>
              <a:ext cx="0" cy="822325"/>
            </a:xfrm>
            <a:prstGeom prst="line">
              <a:avLst/>
            </a:prstGeom>
            <a:noFill/>
            <a:ln w="38100" cap="flat" cmpd="sng" algn="ctr">
              <a:solidFill>
                <a:schemeClr val="accent4"/>
              </a:solidFill>
              <a:prstDash val="solid"/>
              <a:round/>
              <a:headEnd type="none" w="med" len="med"/>
              <a:tailEnd type="none" w="med" len="med"/>
            </a:ln>
            <a:effectLst/>
          </p:spPr>
        </p:cxnSp>
        <p:cxnSp>
          <p:nvCxnSpPr>
            <p:cNvPr id="9572" name="Straight Connector 9571">
              <a:extLst>
                <a:ext uri="{FF2B5EF4-FFF2-40B4-BE49-F238E27FC236}">
                  <a16:creationId xmlns:a16="http://schemas.microsoft.com/office/drawing/2014/main" id="{51A6AEC2-BA29-AC14-A7C6-1C9C5302372C}"/>
                </a:ext>
              </a:extLst>
            </p:cNvPr>
            <p:cNvCxnSpPr>
              <a:cxnSpLocks/>
            </p:cNvCxnSpPr>
            <p:nvPr/>
          </p:nvCxnSpPr>
          <p:spPr bwMode="auto">
            <a:xfrm>
              <a:off x="10547350" y="3146425"/>
              <a:ext cx="0" cy="876300"/>
            </a:xfrm>
            <a:prstGeom prst="line">
              <a:avLst/>
            </a:prstGeom>
            <a:noFill/>
            <a:ln w="38100" cap="flat" cmpd="sng" algn="ctr">
              <a:solidFill>
                <a:schemeClr val="accent4"/>
              </a:solidFill>
              <a:prstDash val="solid"/>
              <a:round/>
              <a:headEnd type="none" w="med" len="med"/>
              <a:tailEnd type="none" w="med" len="med"/>
            </a:ln>
            <a:effectLst/>
          </p:spPr>
        </p:cxnSp>
      </p:grpSp>
      <p:grpSp>
        <p:nvGrpSpPr>
          <p:cNvPr id="47" name="Group 46">
            <a:extLst>
              <a:ext uri="{FF2B5EF4-FFF2-40B4-BE49-F238E27FC236}">
                <a16:creationId xmlns:a16="http://schemas.microsoft.com/office/drawing/2014/main" id="{13096E82-6B48-DDA3-ED52-DF25BE2DAC9B}"/>
              </a:ext>
            </a:extLst>
          </p:cNvPr>
          <p:cNvGrpSpPr/>
          <p:nvPr/>
        </p:nvGrpSpPr>
        <p:grpSpPr>
          <a:xfrm>
            <a:off x="1174173" y="1797627"/>
            <a:ext cx="10584440" cy="2701637"/>
            <a:chOff x="1174173" y="1797627"/>
            <a:chExt cx="10584440" cy="2701637"/>
          </a:xfrm>
        </p:grpSpPr>
        <p:cxnSp>
          <p:nvCxnSpPr>
            <p:cNvPr id="24" name="Straight Connector 23">
              <a:extLst>
                <a:ext uri="{FF2B5EF4-FFF2-40B4-BE49-F238E27FC236}">
                  <a16:creationId xmlns:a16="http://schemas.microsoft.com/office/drawing/2014/main" id="{1E7CBCCE-F4CB-3816-8067-9DDE5804A73E}"/>
                </a:ext>
              </a:extLst>
            </p:cNvPr>
            <p:cNvCxnSpPr/>
            <p:nvPr/>
          </p:nvCxnSpPr>
          <p:spPr bwMode="auto">
            <a:xfrm>
              <a:off x="1246909" y="1797627"/>
              <a:ext cx="0" cy="2701637"/>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358FF1D1-05E1-5697-398B-E8CB3EA629F4}"/>
                </a:ext>
              </a:extLst>
            </p:cNvPr>
            <p:cNvCxnSpPr>
              <a:cxnSpLocks/>
            </p:cNvCxnSpPr>
            <p:nvPr/>
          </p:nvCxnSpPr>
          <p:spPr bwMode="auto">
            <a:xfrm flipH="1">
              <a:off x="1174173" y="180801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03358195-4B66-D53D-07D5-B5FCD9A53B64}"/>
                </a:ext>
              </a:extLst>
            </p:cNvPr>
            <p:cNvCxnSpPr>
              <a:cxnSpLocks/>
            </p:cNvCxnSpPr>
            <p:nvPr/>
          </p:nvCxnSpPr>
          <p:spPr bwMode="auto">
            <a:xfrm flipH="1">
              <a:off x="1174173" y="207575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6E4B6B65-9231-8857-4529-11B017C3E12E}"/>
                </a:ext>
              </a:extLst>
            </p:cNvPr>
            <p:cNvCxnSpPr>
              <a:cxnSpLocks/>
            </p:cNvCxnSpPr>
            <p:nvPr/>
          </p:nvCxnSpPr>
          <p:spPr bwMode="auto">
            <a:xfrm flipH="1">
              <a:off x="1174173" y="234349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C8ABA9DD-32EB-861A-8101-90F450CAAFF6}"/>
                </a:ext>
              </a:extLst>
            </p:cNvPr>
            <p:cNvCxnSpPr>
              <a:cxnSpLocks/>
            </p:cNvCxnSpPr>
            <p:nvPr/>
          </p:nvCxnSpPr>
          <p:spPr bwMode="auto">
            <a:xfrm flipH="1">
              <a:off x="1174173" y="261123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4F0FD365-3C70-C25E-C91C-A916EE946926}"/>
                </a:ext>
              </a:extLst>
            </p:cNvPr>
            <p:cNvCxnSpPr>
              <a:cxnSpLocks/>
            </p:cNvCxnSpPr>
            <p:nvPr/>
          </p:nvCxnSpPr>
          <p:spPr bwMode="auto">
            <a:xfrm flipH="1">
              <a:off x="1174173" y="287897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7A51F95F-F45F-3577-8B30-C7322AA4BC0D}"/>
                </a:ext>
              </a:extLst>
            </p:cNvPr>
            <p:cNvCxnSpPr>
              <a:cxnSpLocks/>
            </p:cNvCxnSpPr>
            <p:nvPr/>
          </p:nvCxnSpPr>
          <p:spPr bwMode="auto">
            <a:xfrm flipH="1">
              <a:off x="1174173" y="314671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4A0F4CA5-8C94-46E0-055B-897B2ADBDA78}"/>
                </a:ext>
              </a:extLst>
            </p:cNvPr>
            <p:cNvCxnSpPr>
              <a:cxnSpLocks/>
            </p:cNvCxnSpPr>
            <p:nvPr/>
          </p:nvCxnSpPr>
          <p:spPr bwMode="auto">
            <a:xfrm flipH="1">
              <a:off x="1174173" y="341445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CF6373C7-6F45-3480-7E0E-D35FB06694C9}"/>
                </a:ext>
              </a:extLst>
            </p:cNvPr>
            <p:cNvCxnSpPr>
              <a:cxnSpLocks/>
            </p:cNvCxnSpPr>
            <p:nvPr/>
          </p:nvCxnSpPr>
          <p:spPr bwMode="auto">
            <a:xfrm flipH="1">
              <a:off x="1174173" y="368219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3FEFF2D9-1AA3-08AA-322C-F4D660A980C8}"/>
                </a:ext>
              </a:extLst>
            </p:cNvPr>
            <p:cNvCxnSpPr>
              <a:cxnSpLocks/>
            </p:cNvCxnSpPr>
            <p:nvPr/>
          </p:nvCxnSpPr>
          <p:spPr bwMode="auto">
            <a:xfrm flipH="1">
              <a:off x="1174173" y="394993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7CC1085E-A7A8-0C2D-936E-1FD4D7D17BFA}"/>
                </a:ext>
              </a:extLst>
            </p:cNvPr>
            <p:cNvCxnSpPr>
              <a:cxnSpLocks/>
            </p:cNvCxnSpPr>
            <p:nvPr/>
          </p:nvCxnSpPr>
          <p:spPr bwMode="auto">
            <a:xfrm flipH="1">
              <a:off x="1174173" y="421766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8B914237-5367-86E1-1B3F-7BFF4BF1436E}"/>
                </a:ext>
              </a:extLst>
            </p:cNvPr>
            <p:cNvCxnSpPr>
              <a:cxnSpLocks/>
            </p:cNvCxnSpPr>
            <p:nvPr/>
          </p:nvCxnSpPr>
          <p:spPr bwMode="auto">
            <a:xfrm flipH="1">
              <a:off x="1174173" y="448540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CF23A622-CA92-37B8-6AEE-495569BE2189}"/>
                </a:ext>
              </a:extLst>
            </p:cNvPr>
            <p:cNvCxnSpPr/>
            <p:nvPr/>
          </p:nvCxnSpPr>
          <p:spPr bwMode="auto">
            <a:xfrm>
              <a:off x="1236518" y="3148445"/>
              <a:ext cx="10522095" cy="0"/>
            </a:xfrm>
            <a:prstGeom prst="line">
              <a:avLst/>
            </a:prstGeom>
            <a:noFill/>
            <a:ln w="28575" cap="flat" cmpd="sng" algn="ctr">
              <a:solidFill>
                <a:schemeClr val="bg1"/>
              </a:solidFill>
              <a:prstDash val="solid"/>
              <a:round/>
              <a:headEnd type="none" w="med" len="med"/>
              <a:tailEnd type="none" w="med" len="med"/>
            </a:ln>
            <a:effectLst/>
          </p:spPr>
        </p:cxnSp>
      </p:grpSp>
    </p:spTree>
    <p:extLst>
      <p:ext uri="{BB962C8B-B14F-4D97-AF65-F5344CB8AC3E}">
        <p14:creationId xmlns:p14="http://schemas.microsoft.com/office/powerpoint/2010/main" val="12242977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8" name="Chart 17">
            <a:extLst>
              <a:ext uri="{FF2B5EF4-FFF2-40B4-BE49-F238E27FC236}">
                <a16:creationId xmlns:a16="http://schemas.microsoft.com/office/drawing/2014/main" id="{2A08D9EA-2F98-C8BD-D35F-2AA3BFFFA56D}"/>
              </a:ext>
            </a:extLst>
          </p:cNvPr>
          <p:cNvGraphicFramePr>
            <a:graphicFrameLocks/>
          </p:cNvGraphicFramePr>
          <p:nvPr>
            <p:extLst>
              <p:ext uri="{D42A27DB-BD31-4B8C-83A1-F6EECF244321}">
                <p14:modId xmlns:p14="http://schemas.microsoft.com/office/powerpoint/2010/main" val="3811096800"/>
              </p:ext>
            </p:extLst>
          </p:nvPr>
        </p:nvGraphicFramePr>
        <p:xfrm>
          <a:off x="2739708" y="2101854"/>
          <a:ext cx="6830568" cy="3165948"/>
        </p:xfrm>
        <a:graphic>
          <a:graphicData uri="http://schemas.openxmlformats.org/drawingml/2006/chart">
            <c:chart xmlns:c="http://schemas.openxmlformats.org/drawingml/2006/chart" xmlns:r="http://schemas.openxmlformats.org/officeDocument/2006/relationships" r:id="rId3"/>
          </a:graphicData>
        </a:graphic>
      </p:graphicFrame>
      <mc:AlternateContent xmlns:mc="http://schemas.openxmlformats.org/markup-compatibility/2006" xmlns:cx1="http://schemas.microsoft.com/office/drawing/2015/9/8/chartex">
        <mc:Choice Requires="cx1">
          <p:graphicFrame>
            <p:nvGraphicFramePr>
              <p:cNvPr id="19" name="Chart 18">
                <a:extLst>
                  <a:ext uri="{FF2B5EF4-FFF2-40B4-BE49-F238E27FC236}">
                    <a16:creationId xmlns:a16="http://schemas.microsoft.com/office/drawing/2014/main" id="{6216FCE6-9211-758B-BE16-55AD5A64C706}"/>
                  </a:ext>
                </a:extLst>
              </p:cNvPr>
              <p:cNvGraphicFramePr/>
              <p:nvPr>
                <p:extLst>
                  <p:ext uri="{D42A27DB-BD31-4B8C-83A1-F6EECF244321}">
                    <p14:modId xmlns:p14="http://schemas.microsoft.com/office/powerpoint/2010/main" val="2178829619"/>
                  </p:ext>
                </p:extLst>
              </p:nvPr>
            </p:nvGraphicFramePr>
            <p:xfrm>
              <a:off x="2850438" y="2187646"/>
              <a:ext cx="6568072" cy="3079210"/>
            </p:xfrm>
            <a:graphic>
              <a:graphicData uri="http://schemas.microsoft.com/office/drawing/2014/chartex">
                <cx:chart xmlns:cx="http://schemas.microsoft.com/office/drawing/2014/chartex" xmlns:r="http://schemas.openxmlformats.org/officeDocument/2006/relationships" r:id="rId4"/>
              </a:graphicData>
            </a:graphic>
          </p:graphicFrame>
        </mc:Choice>
        <mc:Fallback xmlns="">
          <p:pic>
            <p:nvPicPr>
              <p:cNvPr id="19" name="Chart 18">
                <a:extLst>
                  <a:ext uri="{FF2B5EF4-FFF2-40B4-BE49-F238E27FC236}">
                    <a16:creationId xmlns:a16="http://schemas.microsoft.com/office/drawing/2014/main" id="{6216FCE6-9211-758B-BE16-55AD5A64C706}"/>
                  </a:ext>
                </a:extLst>
              </p:cNvPr>
              <p:cNvPicPr>
                <a:picLocks noGrp="1" noRot="1" noChangeAspect="1" noMove="1" noResize="1" noEditPoints="1" noAdjustHandles="1" noChangeArrowheads="1" noChangeShapeType="1"/>
              </p:cNvPicPr>
              <p:nvPr/>
            </p:nvPicPr>
            <p:blipFill>
              <a:blip r:embed="rId5"/>
              <a:stretch>
                <a:fillRect/>
              </a:stretch>
            </p:blipFill>
            <p:spPr>
              <a:xfrm>
                <a:off x="2850438" y="2187646"/>
                <a:ext cx="6568072" cy="3079210"/>
              </a:xfrm>
              <a:prstGeom prst="rect">
                <a:avLst/>
              </a:prstGeom>
            </p:spPr>
          </p:pic>
        </mc:Fallback>
      </mc:AlternateContent>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sz="3600" dirty="0"/>
              <a:t>HERTHENA-Lung01</a:t>
            </a:r>
            <a:r>
              <a:rPr lang="en-US" dirty="0"/>
              <a:t>: Correlative Biomarker Analyses</a:t>
            </a:r>
            <a:endParaRPr lang="en-US" altLang="en-US"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57203" y="6371452"/>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Yu. WCLC 2023. Abstr OA05.03. Yu. JCO. 2023;[Epub]. </a:t>
            </a:r>
          </a:p>
        </p:txBody>
      </p:sp>
      <p:sp>
        <p:nvSpPr>
          <p:cNvPr id="2" name="TextBox 1">
            <a:extLst>
              <a:ext uri="{FF2B5EF4-FFF2-40B4-BE49-F238E27FC236}">
                <a16:creationId xmlns:a16="http://schemas.microsoft.com/office/drawing/2014/main" id="{06C80020-CF75-5FDA-D70E-50E7FEAA509E}"/>
              </a:ext>
            </a:extLst>
          </p:cNvPr>
          <p:cNvSpPr txBox="1"/>
          <p:nvPr/>
        </p:nvSpPr>
        <p:spPr>
          <a:xfrm>
            <a:off x="353291" y="5313915"/>
            <a:ext cx="2907491" cy="307777"/>
          </a:xfrm>
          <a:prstGeom prst="rect">
            <a:avLst/>
          </a:prstGeom>
          <a:noFill/>
        </p:spPr>
        <p:txBody>
          <a:bodyPr wrap="square" rtlCol="0">
            <a:spAutoFit/>
          </a:bodyPr>
          <a:lstStyle/>
          <a:p>
            <a:pPr algn="r"/>
            <a:r>
              <a:rPr lang="en-US" sz="1400" dirty="0">
                <a:solidFill>
                  <a:schemeClr val="bg1"/>
                </a:solidFill>
                <a:latin typeface="+mn-lt"/>
                <a:cs typeface="Arial" panose="020B0604020202020204" pitchFamily="34" charset="0"/>
              </a:rPr>
              <a:t>Biomarker-evaluable patients, n/N</a:t>
            </a:r>
          </a:p>
        </p:txBody>
      </p:sp>
      <p:sp>
        <p:nvSpPr>
          <p:cNvPr id="3" name="TextBox 2">
            <a:extLst>
              <a:ext uri="{FF2B5EF4-FFF2-40B4-BE49-F238E27FC236}">
                <a16:creationId xmlns:a16="http://schemas.microsoft.com/office/drawing/2014/main" id="{DB2AA65E-4C91-9E5E-9D04-E8A90D749F22}"/>
              </a:ext>
            </a:extLst>
          </p:cNvPr>
          <p:cNvSpPr txBox="1"/>
          <p:nvPr/>
        </p:nvSpPr>
        <p:spPr>
          <a:xfrm>
            <a:off x="3627466" y="5313915"/>
            <a:ext cx="619080" cy="307777"/>
          </a:xfrm>
          <a:prstGeom prst="rect">
            <a:avLst/>
          </a:prstGeom>
          <a:noFill/>
        </p:spPr>
        <p:txBody>
          <a:bodyPr wrap="none" rtlCol="0">
            <a:spAutoFit/>
          </a:bodyPr>
          <a:lstStyle/>
          <a:p>
            <a:pPr algn="ctr"/>
            <a:r>
              <a:rPr lang="en-US" sz="1400" b="0" dirty="0">
                <a:solidFill>
                  <a:schemeClr val="bg1"/>
                </a:solidFill>
                <a:latin typeface="+mn-lt"/>
                <a:cs typeface="Arial" panose="020B0604020202020204" pitchFamily="34" charset="0"/>
              </a:rPr>
              <a:t>54/67</a:t>
            </a:r>
          </a:p>
        </p:txBody>
      </p:sp>
      <p:sp>
        <p:nvSpPr>
          <p:cNvPr id="4" name="TextBox 3">
            <a:extLst>
              <a:ext uri="{FF2B5EF4-FFF2-40B4-BE49-F238E27FC236}">
                <a16:creationId xmlns:a16="http://schemas.microsoft.com/office/drawing/2014/main" id="{64EDDBFD-581A-EBCE-A2D9-9724241ECC26}"/>
              </a:ext>
            </a:extLst>
          </p:cNvPr>
          <p:cNvSpPr txBox="1"/>
          <p:nvPr/>
        </p:nvSpPr>
        <p:spPr>
          <a:xfrm>
            <a:off x="5175434" y="5313915"/>
            <a:ext cx="619080" cy="307777"/>
          </a:xfrm>
          <a:prstGeom prst="rect">
            <a:avLst/>
          </a:prstGeom>
          <a:noFill/>
        </p:spPr>
        <p:txBody>
          <a:bodyPr wrap="none" rtlCol="0">
            <a:spAutoFit/>
          </a:bodyPr>
          <a:lstStyle/>
          <a:p>
            <a:pPr algn="ctr"/>
            <a:r>
              <a:rPr lang="en-US" sz="1400" b="0" dirty="0">
                <a:solidFill>
                  <a:schemeClr val="bg1"/>
                </a:solidFill>
                <a:latin typeface="+mn-lt"/>
                <a:cs typeface="Arial" panose="020B0604020202020204" pitchFamily="34" charset="0"/>
              </a:rPr>
              <a:t>89/99</a:t>
            </a:r>
          </a:p>
        </p:txBody>
      </p:sp>
      <p:sp>
        <p:nvSpPr>
          <p:cNvPr id="5" name="TextBox 4">
            <a:extLst>
              <a:ext uri="{FF2B5EF4-FFF2-40B4-BE49-F238E27FC236}">
                <a16:creationId xmlns:a16="http://schemas.microsoft.com/office/drawing/2014/main" id="{8A13FD41-1CC0-5EBF-7A7F-9AC7DD40F5BD}"/>
              </a:ext>
            </a:extLst>
          </p:cNvPr>
          <p:cNvSpPr txBox="1"/>
          <p:nvPr/>
        </p:nvSpPr>
        <p:spPr>
          <a:xfrm>
            <a:off x="6705265" y="5313915"/>
            <a:ext cx="619080" cy="307777"/>
          </a:xfrm>
          <a:prstGeom prst="rect">
            <a:avLst/>
          </a:prstGeom>
          <a:noFill/>
        </p:spPr>
        <p:txBody>
          <a:bodyPr wrap="none" rtlCol="0">
            <a:spAutoFit/>
          </a:bodyPr>
          <a:lstStyle/>
          <a:p>
            <a:pPr algn="ctr"/>
            <a:r>
              <a:rPr lang="en-US" sz="1400" b="0" dirty="0">
                <a:solidFill>
                  <a:schemeClr val="bg1"/>
                </a:solidFill>
                <a:latin typeface="+mn-lt"/>
                <a:cs typeface="Arial" panose="020B0604020202020204" pitchFamily="34" charset="0"/>
              </a:rPr>
              <a:t>35/43</a:t>
            </a:r>
          </a:p>
        </p:txBody>
      </p:sp>
      <p:sp>
        <p:nvSpPr>
          <p:cNvPr id="6" name="TextBox 5">
            <a:extLst>
              <a:ext uri="{FF2B5EF4-FFF2-40B4-BE49-F238E27FC236}">
                <a16:creationId xmlns:a16="http://schemas.microsoft.com/office/drawing/2014/main" id="{8071D055-8ADA-91F7-E855-96A8C0295838}"/>
              </a:ext>
            </a:extLst>
          </p:cNvPr>
          <p:cNvSpPr txBox="1"/>
          <p:nvPr/>
        </p:nvSpPr>
        <p:spPr>
          <a:xfrm>
            <a:off x="8245385" y="5313915"/>
            <a:ext cx="619080" cy="307777"/>
          </a:xfrm>
          <a:prstGeom prst="rect">
            <a:avLst/>
          </a:prstGeom>
          <a:noFill/>
        </p:spPr>
        <p:txBody>
          <a:bodyPr wrap="none" rtlCol="0">
            <a:spAutoFit/>
          </a:bodyPr>
          <a:lstStyle/>
          <a:p>
            <a:pPr algn="ctr"/>
            <a:r>
              <a:rPr lang="en-US" sz="1400" b="0" dirty="0">
                <a:solidFill>
                  <a:schemeClr val="bg1"/>
                </a:solidFill>
                <a:latin typeface="+mn-lt"/>
                <a:cs typeface="Arial" panose="020B0604020202020204" pitchFamily="34" charset="0"/>
              </a:rPr>
              <a:t>15/16</a:t>
            </a:r>
          </a:p>
        </p:txBody>
      </p:sp>
      <p:sp>
        <p:nvSpPr>
          <p:cNvPr id="7" name="TextBox 6">
            <a:extLst>
              <a:ext uri="{FF2B5EF4-FFF2-40B4-BE49-F238E27FC236}">
                <a16:creationId xmlns:a16="http://schemas.microsoft.com/office/drawing/2014/main" id="{7507E69B-C569-5C3C-72D6-5938DB9BF6F3}"/>
              </a:ext>
            </a:extLst>
          </p:cNvPr>
          <p:cNvSpPr txBox="1"/>
          <p:nvPr/>
        </p:nvSpPr>
        <p:spPr>
          <a:xfrm>
            <a:off x="1224782" y="5045398"/>
            <a:ext cx="2035999" cy="307777"/>
          </a:xfrm>
          <a:prstGeom prst="rect">
            <a:avLst/>
          </a:prstGeom>
          <a:noFill/>
        </p:spPr>
        <p:txBody>
          <a:bodyPr wrap="square" rtlCol="0" anchor="ctr">
            <a:spAutoFit/>
          </a:bodyPr>
          <a:lstStyle/>
          <a:p>
            <a:pPr algn="r"/>
            <a:r>
              <a:rPr lang="en-US" sz="1400" b="1" dirty="0">
                <a:solidFill>
                  <a:schemeClr val="bg1"/>
                </a:solidFill>
                <a:latin typeface="+mn-lt"/>
                <a:cs typeface="Arial" panose="020B0604020202020204" pitchFamily="34" charset="0"/>
              </a:rPr>
              <a:t>Confirmed BOR (BICR)</a:t>
            </a:r>
          </a:p>
        </p:txBody>
      </p:sp>
      <p:sp>
        <p:nvSpPr>
          <p:cNvPr id="8" name="TextBox 7">
            <a:extLst>
              <a:ext uri="{FF2B5EF4-FFF2-40B4-BE49-F238E27FC236}">
                <a16:creationId xmlns:a16="http://schemas.microsoft.com/office/drawing/2014/main" id="{CB02A92F-F40D-26F2-1CE2-F3CEC5E35E1E}"/>
              </a:ext>
            </a:extLst>
          </p:cNvPr>
          <p:cNvSpPr txBox="1"/>
          <p:nvPr/>
        </p:nvSpPr>
        <p:spPr>
          <a:xfrm>
            <a:off x="1224782" y="5577564"/>
            <a:ext cx="2035999" cy="523220"/>
          </a:xfrm>
          <a:prstGeom prst="rect">
            <a:avLst/>
          </a:prstGeom>
          <a:noFill/>
        </p:spPr>
        <p:txBody>
          <a:bodyPr wrap="square" rtlCol="0">
            <a:spAutoFit/>
          </a:bodyPr>
          <a:lstStyle/>
          <a:p>
            <a:pPr algn="r"/>
            <a:r>
              <a:rPr lang="en-US" sz="1400" dirty="0">
                <a:solidFill>
                  <a:schemeClr val="bg1"/>
                </a:solidFill>
                <a:latin typeface="+mn-lt"/>
                <a:cs typeface="Arial" panose="020B0604020202020204" pitchFamily="34" charset="0"/>
              </a:rPr>
              <a:t>Median H-score</a:t>
            </a:r>
            <a:br>
              <a:rPr lang="en-US" sz="1400" dirty="0">
                <a:solidFill>
                  <a:schemeClr val="bg1"/>
                </a:solidFill>
                <a:latin typeface="+mn-lt"/>
                <a:cs typeface="Arial" panose="020B0604020202020204" pitchFamily="34" charset="0"/>
              </a:rPr>
            </a:br>
            <a:r>
              <a:rPr lang="en-US" sz="1400" dirty="0">
                <a:solidFill>
                  <a:schemeClr val="bg1"/>
                </a:solidFill>
                <a:latin typeface="+mn-lt"/>
                <a:cs typeface="Arial" panose="020B0604020202020204" pitchFamily="34" charset="0"/>
              </a:rPr>
              <a:t>(range)</a:t>
            </a:r>
          </a:p>
        </p:txBody>
      </p:sp>
      <p:sp>
        <p:nvSpPr>
          <p:cNvPr id="9" name="TextBox 8">
            <a:extLst>
              <a:ext uri="{FF2B5EF4-FFF2-40B4-BE49-F238E27FC236}">
                <a16:creationId xmlns:a16="http://schemas.microsoft.com/office/drawing/2014/main" id="{336A6C31-2470-F955-2789-2FDD63A9249B}"/>
              </a:ext>
            </a:extLst>
          </p:cNvPr>
          <p:cNvSpPr txBox="1"/>
          <p:nvPr/>
        </p:nvSpPr>
        <p:spPr>
          <a:xfrm>
            <a:off x="3580178" y="5577564"/>
            <a:ext cx="713657" cy="523220"/>
          </a:xfrm>
          <a:prstGeom prst="rect">
            <a:avLst/>
          </a:prstGeom>
          <a:noFill/>
        </p:spPr>
        <p:txBody>
          <a:bodyPr wrap="none" rtlCol="0">
            <a:spAutoFit/>
          </a:bodyPr>
          <a:lstStyle/>
          <a:p>
            <a:pPr algn="ctr"/>
            <a:r>
              <a:rPr lang="en-US" sz="1400" b="0" dirty="0">
                <a:solidFill>
                  <a:schemeClr val="bg1"/>
                </a:solidFill>
                <a:latin typeface="+mn-lt"/>
                <a:cs typeface="Arial" panose="020B0604020202020204" pitchFamily="34" charset="0"/>
              </a:rPr>
              <a:t>205</a:t>
            </a:r>
            <a:br>
              <a:rPr lang="en-US" sz="1400" b="0" dirty="0">
                <a:solidFill>
                  <a:schemeClr val="bg1"/>
                </a:solidFill>
                <a:latin typeface="+mn-lt"/>
                <a:cs typeface="Arial" panose="020B0604020202020204" pitchFamily="34" charset="0"/>
              </a:rPr>
            </a:br>
            <a:r>
              <a:rPr lang="en-US" sz="1400" b="0" dirty="0">
                <a:solidFill>
                  <a:schemeClr val="bg1"/>
                </a:solidFill>
                <a:latin typeface="+mn-lt"/>
                <a:cs typeface="Arial" panose="020B0604020202020204" pitchFamily="34" charset="0"/>
              </a:rPr>
              <a:t>(0-300)</a:t>
            </a:r>
          </a:p>
        </p:txBody>
      </p:sp>
      <p:sp>
        <p:nvSpPr>
          <p:cNvPr id="10" name="TextBox 9">
            <a:extLst>
              <a:ext uri="{FF2B5EF4-FFF2-40B4-BE49-F238E27FC236}">
                <a16:creationId xmlns:a16="http://schemas.microsoft.com/office/drawing/2014/main" id="{1E3C220C-BA47-FD50-C916-642F321661A5}"/>
              </a:ext>
            </a:extLst>
          </p:cNvPr>
          <p:cNvSpPr txBox="1"/>
          <p:nvPr/>
        </p:nvSpPr>
        <p:spPr>
          <a:xfrm>
            <a:off x="5128144" y="5577564"/>
            <a:ext cx="713657" cy="523220"/>
          </a:xfrm>
          <a:prstGeom prst="rect">
            <a:avLst/>
          </a:prstGeom>
          <a:noFill/>
        </p:spPr>
        <p:txBody>
          <a:bodyPr wrap="none" rtlCol="0">
            <a:spAutoFit/>
          </a:bodyPr>
          <a:lstStyle/>
          <a:p>
            <a:pPr algn="ctr"/>
            <a:r>
              <a:rPr lang="en-US" sz="1400" b="0" dirty="0">
                <a:solidFill>
                  <a:schemeClr val="bg1"/>
                </a:solidFill>
                <a:latin typeface="+mn-lt"/>
                <a:cs typeface="Arial" panose="020B0604020202020204" pitchFamily="34" charset="0"/>
              </a:rPr>
              <a:t>205</a:t>
            </a:r>
            <a:br>
              <a:rPr lang="en-US" sz="1400" b="0" dirty="0">
                <a:solidFill>
                  <a:schemeClr val="bg1"/>
                </a:solidFill>
                <a:latin typeface="+mn-lt"/>
                <a:cs typeface="Arial" panose="020B0604020202020204" pitchFamily="34" charset="0"/>
              </a:rPr>
            </a:br>
            <a:r>
              <a:rPr lang="en-US" sz="1400" b="0" dirty="0">
                <a:solidFill>
                  <a:schemeClr val="bg1"/>
                </a:solidFill>
                <a:latin typeface="+mn-lt"/>
                <a:cs typeface="Arial" panose="020B0604020202020204" pitchFamily="34" charset="0"/>
              </a:rPr>
              <a:t>(0-300)</a:t>
            </a:r>
          </a:p>
        </p:txBody>
      </p:sp>
      <p:sp>
        <p:nvSpPr>
          <p:cNvPr id="11" name="TextBox 10">
            <a:extLst>
              <a:ext uri="{FF2B5EF4-FFF2-40B4-BE49-F238E27FC236}">
                <a16:creationId xmlns:a16="http://schemas.microsoft.com/office/drawing/2014/main" id="{1CC1EE5C-1B4E-6799-97F7-406B50585542}"/>
              </a:ext>
            </a:extLst>
          </p:cNvPr>
          <p:cNvSpPr txBox="1"/>
          <p:nvPr/>
        </p:nvSpPr>
        <p:spPr>
          <a:xfrm>
            <a:off x="6657977" y="5577564"/>
            <a:ext cx="713657" cy="523220"/>
          </a:xfrm>
          <a:prstGeom prst="rect">
            <a:avLst/>
          </a:prstGeom>
          <a:noFill/>
        </p:spPr>
        <p:txBody>
          <a:bodyPr wrap="none" rtlCol="0">
            <a:spAutoFit/>
          </a:bodyPr>
          <a:lstStyle/>
          <a:p>
            <a:pPr algn="ctr"/>
            <a:r>
              <a:rPr lang="en-US" sz="1400" b="0" dirty="0">
                <a:solidFill>
                  <a:schemeClr val="bg1"/>
                </a:solidFill>
                <a:latin typeface="+mn-lt"/>
                <a:cs typeface="Arial" panose="020B0604020202020204" pitchFamily="34" charset="0"/>
              </a:rPr>
              <a:t>179</a:t>
            </a:r>
            <a:br>
              <a:rPr lang="en-US" sz="1400" b="0" dirty="0">
                <a:solidFill>
                  <a:schemeClr val="bg1"/>
                </a:solidFill>
                <a:latin typeface="+mn-lt"/>
                <a:cs typeface="Arial" panose="020B0604020202020204" pitchFamily="34" charset="0"/>
              </a:rPr>
            </a:br>
            <a:r>
              <a:rPr lang="en-US" sz="1400" b="0" dirty="0">
                <a:solidFill>
                  <a:schemeClr val="bg1"/>
                </a:solidFill>
                <a:latin typeface="+mn-lt"/>
                <a:cs typeface="Arial" panose="020B0604020202020204" pitchFamily="34" charset="0"/>
              </a:rPr>
              <a:t>(0-300)</a:t>
            </a:r>
          </a:p>
        </p:txBody>
      </p:sp>
      <p:sp>
        <p:nvSpPr>
          <p:cNvPr id="12" name="TextBox 11">
            <a:extLst>
              <a:ext uri="{FF2B5EF4-FFF2-40B4-BE49-F238E27FC236}">
                <a16:creationId xmlns:a16="http://schemas.microsoft.com/office/drawing/2014/main" id="{99EA98C1-FF80-EA72-FDA3-8BFE5F4985E2}"/>
              </a:ext>
            </a:extLst>
          </p:cNvPr>
          <p:cNvSpPr txBox="1"/>
          <p:nvPr/>
        </p:nvSpPr>
        <p:spPr>
          <a:xfrm>
            <a:off x="8152410" y="5577564"/>
            <a:ext cx="805029" cy="523220"/>
          </a:xfrm>
          <a:prstGeom prst="rect">
            <a:avLst/>
          </a:prstGeom>
          <a:noFill/>
        </p:spPr>
        <p:txBody>
          <a:bodyPr wrap="none" rtlCol="0">
            <a:spAutoFit/>
          </a:bodyPr>
          <a:lstStyle/>
          <a:p>
            <a:pPr algn="ctr"/>
            <a:r>
              <a:rPr lang="en-US" sz="1400" b="0" dirty="0">
                <a:solidFill>
                  <a:schemeClr val="bg1"/>
                </a:solidFill>
                <a:latin typeface="+mn-lt"/>
                <a:cs typeface="Arial" panose="020B0604020202020204" pitchFamily="34" charset="0"/>
              </a:rPr>
              <a:t>195</a:t>
            </a:r>
            <a:br>
              <a:rPr lang="en-US" sz="1400" b="0" dirty="0">
                <a:solidFill>
                  <a:schemeClr val="bg1"/>
                </a:solidFill>
                <a:latin typeface="+mn-lt"/>
                <a:cs typeface="Arial" panose="020B0604020202020204" pitchFamily="34" charset="0"/>
              </a:rPr>
            </a:br>
            <a:r>
              <a:rPr lang="en-US" sz="1400" b="0" dirty="0">
                <a:solidFill>
                  <a:schemeClr val="bg1"/>
                </a:solidFill>
                <a:latin typeface="+mn-lt"/>
                <a:cs typeface="Arial" panose="020B0604020202020204" pitchFamily="34" charset="0"/>
              </a:rPr>
              <a:t>(15-295)</a:t>
            </a:r>
          </a:p>
        </p:txBody>
      </p:sp>
      <p:sp>
        <p:nvSpPr>
          <p:cNvPr id="13" name="TextBox 12">
            <a:extLst>
              <a:ext uri="{FF2B5EF4-FFF2-40B4-BE49-F238E27FC236}">
                <a16:creationId xmlns:a16="http://schemas.microsoft.com/office/drawing/2014/main" id="{6C582B55-C1C8-08AA-077A-C5292C862FB6}"/>
              </a:ext>
            </a:extLst>
          </p:cNvPr>
          <p:cNvSpPr txBox="1"/>
          <p:nvPr/>
        </p:nvSpPr>
        <p:spPr>
          <a:xfrm>
            <a:off x="3609833" y="5045398"/>
            <a:ext cx="654346" cy="307777"/>
          </a:xfrm>
          <a:prstGeom prst="rect">
            <a:avLst/>
          </a:prstGeom>
          <a:noFill/>
        </p:spPr>
        <p:txBody>
          <a:bodyPr wrap="none" rtlCol="0" anchor="ctr">
            <a:spAutoFit/>
          </a:bodyPr>
          <a:lstStyle/>
          <a:p>
            <a:pPr algn="ctr"/>
            <a:r>
              <a:rPr lang="en-US" sz="1400" b="1" dirty="0">
                <a:solidFill>
                  <a:schemeClr val="accent4"/>
                </a:solidFill>
                <a:latin typeface="+mn-lt"/>
                <a:cs typeface="Arial" panose="020B0604020202020204" pitchFamily="34" charset="0"/>
              </a:rPr>
              <a:t>CR/PR</a:t>
            </a:r>
          </a:p>
        </p:txBody>
      </p:sp>
      <p:sp>
        <p:nvSpPr>
          <p:cNvPr id="14" name="TextBox 13">
            <a:extLst>
              <a:ext uri="{FF2B5EF4-FFF2-40B4-BE49-F238E27FC236}">
                <a16:creationId xmlns:a16="http://schemas.microsoft.com/office/drawing/2014/main" id="{56AF6A7C-BAFE-D3F8-0C03-569BD98745A9}"/>
              </a:ext>
            </a:extLst>
          </p:cNvPr>
          <p:cNvSpPr txBox="1"/>
          <p:nvPr/>
        </p:nvSpPr>
        <p:spPr>
          <a:xfrm>
            <a:off x="5293252" y="5045398"/>
            <a:ext cx="383438" cy="307777"/>
          </a:xfrm>
          <a:prstGeom prst="rect">
            <a:avLst/>
          </a:prstGeom>
          <a:noFill/>
        </p:spPr>
        <p:txBody>
          <a:bodyPr wrap="none" rtlCol="0" anchor="ctr">
            <a:spAutoFit/>
          </a:bodyPr>
          <a:lstStyle/>
          <a:p>
            <a:pPr algn="ctr"/>
            <a:r>
              <a:rPr lang="en-US" sz="1400" b="1" dirty="0">
                <a:solidFill>
                  <a:schemeClr val="accent1"/>
                </a:solidFill>
                <a:latin typeface="+mn-lt"/>
                <a:cs typeface="Arial" panose="020B0604020202020204" pitchFamily="34" charset="0"/>
              </a:rPr>
              <a:t>SD</a:t>
            </a:r>
          </a:p>
        </p:txBody>
      </p:sp>
      <p:sp>
        <p:nvSpPr>
          <p:cNvPr id="15" name="TextBox 14">
            <a:extLst>
              <a:ext uri="{FF2B5EF4-FFF2-40B4-BE49-F238E27FC236}">
                <a16:creationId xmlns:a16="http://schemas.microsoft.com/office/drawing/2014/main" id="{A3B48490-30DE-12DD-66EE-0DC2CBE44503}"/>
              </a:ext>
            </a:extLst>
          </p:cNvPr>
          <p:cNvSpPr txBox="1"/>
          <p:nvPr/>
        </p:nvSpPr>
        <p:spPr>
          <a:xfrm>
            <a:off x="6817474" y="5045398"/>
            <a:ext cx="394660" cy="307777"/>
          </a:xfrm>
          <a:prstGeom prst="rect">
            <a:avLst/>
          </a:prstGeom>
          <a:noFill/>
        </p:spPr>
        <p:txBody>
          <a:bodyPr wrap="none" rtlCol="0" anchor="ctr">
            <a:spAutoFit/>
          </a:bodyPr>
          <a:lstStyle/>
          <a:p>
            <a:pPr algn="ctr"/>
            <a:r>
              <a:rPr lang="en-US" sz="1400" b="1" dirty="0">
                <a:solidFill>
                  <a:schemeClr val="accent3"/>
                </a:solidFill>
                <a:latin typeface="+mn-lt"/>
                <a:cs typeface="Arial" panose="020B0604020202020204" pitchFamily="34" charset="0"/>
              </a:rPr>
              <a:t>PD</a:t>
            </a:r>
          </a:p>
        </p:txBody>
      </p:sp>
      <p:sp>
        <p:nvSpPr>
          <p:cNvPr id="16" name="TextBox 15">
            <a:extLst>
              <a:ext uri="{FF2B5EF4-FFF2-40B4-BE49-F238E27FC236}">
                <a16:creationId xmlns:a16="http://schemas.microsoft.com/office/drawing/2014/main" id="{2C73662F-A4D1-6E99-A0BD-66C9496278EF}"/>
              </a:ext>
            </a:extLst>
          </p:cNvPr>
          <p:cNvSpPr txBox="1"/>
          <p:nvPr/>
        </p:nvSpPr>
        <p:spPr>
          <a:xfrm>
            <a:off x="8359197" y="5045398"/>
            <a:ext cx="391454" cy="307777"/>
          </a:xfrm>
          <a:prstGeom prst="rect">
            <a:avLst/>
          </a:prstGeom>
          <a:noFill/>
        </p:spPr>
        <p:txBody>
          <a:bodyPr wrap="none" rtlCol="0" anchor="ctr">
            <a:spAutoFit/>
          </a:bodyPr>
          <a:lstStyle/>
          <a:p>
            <a:pPr algn="ctr"/>
            <a:r>
              <a:rPr lang="en-US" sz="1400" b="1" dirty="0">
                <a:solidFill>
                  <a:schemeClr val="accent5"/>
                </a:solidFill>
                <a:latin typeface="+mn-lt"/>
                <a:cs typeface="Arial" panose="020B0604020202020204" pitchFamily="34" charset="0"/>
              </a:rPr>
              <a:t>NE</a:t>
            </a:r>
          </a:p>
        </p:txBody>
      </p:sp>
      <p:sp>
        <p:nvSpPr>
          <p:cNvPr id="17" name="TextBox 16">
            <a:extLst>
              <a:ext uri="{FF2B5EF4-FFF2-40B4-BE49-F238E27FC236}">
                <a16:creationId xmlns:a16="http://schemas.microsoft.com/office/drawing/2014/main" id="{FBC6D462-C9B9-A846-31D0-85BD99365627}"/>
              </a:ext>
            </a:extLst>
          </p:cNvPr>
          <p:cNvSpPr txBox="1"/>
          <p:nvPr/>
        </p:nvSpPr>
        <p:spPr>
          <a:xfrm rot="16200000">
            <a:off x="1271860" y="3352707"/>
            <a:ext cx="2739998" cy="584775"/>
          </a:xfrm>
          <a:prstGeom prst="rect">
            <a:avLst/>
          </a:prstGeom>
          <a:noFill/>
        </p:spPr>
        <p:txBody>
          <a:bodyPr wrap="square" rtlCol="0">
            <a:spAutoFit/>
          </a:bodyPr>
          <a:lstStyle/>
          <a:p>
            <a:pPr algn="ctr"/>
            <a:r>
              <a:rPr lang="en-US" sz="1600" dirty="0">
                <a:solidFill>
                  <a:schemeClr val="bg1"/>
                </a:solidFill>
                <a:latin typeface="+mn-lt"/>
              </a:rPr>
              <a:t>Tumor</a:t>
            </a:r>
            <a:r>
              <a:rPr lang="en-US" sz="1600" dirty="0">
                <a:solidFill>
                  <a:schemeClr val="bg1"/>
                </a:solidFill>
                <a:latin typeface="+mn-lt"/>
                <a:cs typeface="Arial" panose="020B0604020202020204" pitchFamily="34" charset="0"/>
              </a:rPr>
              <a:t> HER3 Membrane </a:t>
            </a:r>
          </a:p>
          <a:p>
            <a:pPr algn="ctr"/>
            <a:r>
              <a:rPr lang="en-US" sz="1600" dirty="0">
                <a:solidFill>
                  <a:schemeClr val="bg1"/>
                </a:solidFill>
                <a:latin typeface="+mn-lt"/>
                <a:cs typeface="Arial" panose="020B0604020202020204" pitchFamily="34" charset="0"/>
              </a:rPr>
              <a:t>H-Score at Baseline</a:t>
            </a:r>
          </a:p>
        </p:txBody>
      </p:sp>
      <p:sp>
        <p:nvSpPr>
          <p:cNvPr id="20" name="TextBox 19">
            <a:extLst>
              <a:ext uri="{FF2B5EF4-FFF2-40B4-BE49-F238E27FC236}">
                <a16:creationId xmlns:a16="http://schemas.microsoft.com/office/drawing/2014/main" id="{26B2FF3C-3D65-DEDB-09F3-EA077E22C670}"/>
              </a:ext>
            </a:extLst>
          </p:cNvPr>
          <p:cNvSpPr txBox="1"/>
          <p:nvPr/>
        </p:nvSpPr>
        <p:spPr>
          <a:xfrm>
            <a:off x="3190009" y="6141171"/>
            <a:ext cx="6141027" cy="258532"/>
          </a:xfrm>
          <a:prstGeom prst="rect">
            <a:avLst/>
          </a:prstGeom>
          <a:noFill/>
        </p:spPr>
        <p:txBody>
          <a:bodyPr wrap="square">
            <a:spAutoFit/>
          </a:bodyPr>
          <a:lstStyle/>
          <a:p>
            <a:pPr algn="ctr">
              <a:lnSpc>
                <a:spcPct val="90000"/>
              </a:lnSpc>
            </a:pPr>
            <a:r>
              <a:rPr lang="en-US" sz="1200" b="0" dirty="0">
                <a:solidFill>
                  <a:schemeClr val="bg1"/>
                </a:solidFill>
                <a:latin typeface="+mn-lt"/>
                <a:cs typeface="Arial" panose="020B0604020202020204" pitchFamily="34" charset="0"/>
              </a:rPr>
              <a:t>Medians are indicated by horizontal lines; means are indicated by X. </a:t>
            </a:r>
          </a:p>
        </p:txBody>
      </p:sp>
      <p:sp>
        <p:nvSpPr>
          <p:cNvPr id="21" name="TextBox 20">
            <a:extLst>
              <a:ext uri="{FF2B5EF4-FFF2-40B4-BE49-F238E27FC236}">
                <a16:creationId xmlns:a16="http://schemas.microsoft.com/office/drawing/2014/main" id="{B28A7CA3-81C2-ECB2-B7D8-BFB860362DD3}"/>
              </a:ext>
            </a:extLst>
          </p:cNvPr>
          <p:cNvSpPr txBox="1"/>
          <p:nvPr/>
        </p:nvSpPr>
        <p:spPr>
          <a:xfrm>
            <a:off x="942980" y="1514839"/>
            <a:ext cx="10306040" cy="584775"/>
          </a:xfrm>
          <a:prstGeom prst="rect">
            <a:avLst/>
          </a:prstGeom>
          <a:noFill/>
        </p:spPr>
        <p:txBody>
          <a:bodyPr wrap="square">
            <a:spAutoFit/>
          </a:bodyPr>
          <a:lstStyle/>
          <a:p>
            <a:pPr algn="ctr"/>
            <a:r>
              <a:rPr lang="en-US" sz="1600" dirty="0">
                <a:solidFill>
                  <a:schemeClr val="bg1"/>
                </a:solidFill>
                <a:latin typeface="+mn-lt"/>
                <a:ea typeface="MS Mincho" panose="02020609040205080304" pitchFamily="49" charset="-128"/>
                <a:cs typeface="Times New Roman" panose="02020603050405020304" pitchFamily="18" charset="0"/>
              </a:rPr>
              <a:t>Correlation of cBOR (BICR) and </a:t>
            </a:r>
            <a:r>
              <a:rPr lang="en-US" sz="1600" b="1" dirty="0">
                <a:solidFill>
                  <a:schemeClr val="bg1"/>
                </a:solidFill>
                <a:effectLst/>
                <a:latin typeface="+mn-lt"/>
                <a:ea typeface="MS Mincho" panose="02020609040205080304" pitchFamily="49" charset="-128"/>
                <a:cs typeface="Times New Roman" panose="02020603050405020304" pitchFamily="18" charset="0"/>
              </a:rPr>
              <a:t>Tumor HER3 Membrane H-Score at Baseline</a:t>
            </a:r>
            <a:br>
              <a:rPr lang="en-US" sz="1600" b="1" dirty="0">
                <a:solidFill>
                  <a:schemeClr val="bg1"/>
                </a:solidFill>
                <a:effectLst/>
                <a:latin typeface="+mn-lt"/>
                <a:ea typeface="MS Mincho" panose="02020609040205080304" pitchFamily="49" charset="-128"/>
                <a:cs typeface="Times New Roman" panose="02020603050405020304" pitchFamily="18" charset="0"/>
              </a:rPr>
            </a:br>
            <a:r>
              <a:rPr lang="en-US" sz="1600" b="1" dirty="0">
                <a:solidFill>
                  <a:schemeClr val="bg1"/>
                </a:solidFill>
                <a:effectLst/>
                <a:latin typeface="+mn-lt"/>
                <a:ea typeface="MS Mincho" panose="02020609040205080304" pitchFamily="49" charset="-128"/>
                <a:cs typeface="Times New Roman" panose="02020603050405020304" pitchFamily="18" charset="0"/>
              </a:rPr>
              <a:t>With HER3-DXd 5.6 mg/kg (N = 225)</a:t>
            </a:r>
            <a:endParaRPr lang="en-US" sz="1600" b="1" baseline="30000" dirty="0">
              <a:solidFill>
                <a:schemeClr val="bg1"/>
              </a:solidFill>
              <a:latin typeface="+mn-lt"/>
            </a:endParaRPr>
          </a:p>
        </p:txBody>
      </p:sp>
      <p:cxnSp>
        <p:nvCxnSpPr>
          <p:cNvPr id="25" name="Straight Connector 24">
            <a:extLst>
              <a:ext uri="{FF2B5EF4-FFF2-40B4-BE49-F238E27FC236}">
                <a16:creationId xmlns:a16="http://schemas.microsoft.com/office/drawing/2014/main" id="{8826D3FB-4452-2CAF-E7BE-743BC14CEF0E}"/>
              </a:ext>
            </a:extLst>
          </p:cNvPr>
          <p:cNvCxnSpPr>
            <a:cxnSpLocks/>
          </p:cNvCxnSpPr>
          <p:nvPr/>
        </p:nvCxnSpPr>
        <p:spPr bwMode="auto">
          <a:xfrm flipH="1">
            <a:off x="3117273" y="232756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9882EAB5-A206-E1FE-4E9F-D667C374B7D0}"/>
              </a:ext>
            </a:extLst>
          </p:cNvPr>
          <p:cNvCxnSpPr>
            <a:cxnSpLocks/>
          </p:cNvCxnSpPr>
          <p:nvPr/>
        </p:nvCxnSpPr>
        <p:spPr bwMode="auto">
          <a:xfrm flipH="1">
            <a:off x="3117273" y="4973783"/>
            <a:ext cx="64008" cy="0"/>
          </a:xfrm>
          <a:prstGeom prst="line">
            <a:avLst/>
          </a:prstGeom>
          <a:noFill/>
          <a:ln w="28575" cap="flat" cmpd="sng" algn="ctr">
            <a:solidFill>
              <a:schemeClr val="bg1"/>
            </a:solidFill>
            <a:prstDash val="solid"/>
            <a:round/>
            <a:headEnd type="none" w="med" len="med"/>
            <a:tailEnd type="none" w="med" len="med"/>
          </a:ln>
          <a:effectLst/>
        </p:spPr>
      </p:cxnSp>
    </p:spTree>
    <p:extLst>
      <p:ext uri="{BB962C8B-B14F-4D97-AF65-F5344CB8AC3E}">
        <p14:creationId xmlns:p14="http://schemas.microsoft.com/office/powerpoint/2010/main" val="13276877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sz="3600" dirty="0"/>
              <a:t>HERTHENA-Lung01</a:t>
            </a:r>
            <a:r>
              <a:rPr lang="en-US" dirty="0"/>
              <a:t>: Intracranial Response</a:t>
            </a:r>
            <a:endParaRPr lang="en-US" altLang="en-US"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42915" y="6371452"/>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Yu. WCLC 2023. Abstr OA05.03. Yu. JCO. 2023;[Epub]. </a:t>
            </a:r>
          </a:p>
        </p:txBody>
      </p:sp>
      <p:graphicFrame>
        <p:nvGraphicFramePr>
          <p:cNvPr id="2" name="Group 3">
            <a:extLst>
              <a:ext uri="{FF2B5EF4-FFF2-40B4-BE49-F238E27FC236}">
                <a16:creationId xmlns:a16="http://schemas.microsoft.com/office/drawing/2014/main" id="{9C0F31E4-A387-093E-2004-0AD81FB7A2C9}"/>
              </a:ext>
            </a:extLst>
          </p:cNvPr>
          <p:cNvGraphicFramePr>
            <a:graphicFrameLocks/>
          </p:cNvGraphicFramePr>
          <p:nvPr>
            <p:extLst>
              <p:ext uri="{D42A27DB-BD31-4B8C-83A1-F6EECF244321}">
                <p14:modId xmlns:p14="http://schemas.microsoft.com/office/powerpoint/2010/main" val="1783494360"/>
              </p:ext>
            </p:extLst>
          </p:nvPr>
        </p:nvGraphicFramePr>
        <p:xfrm>
          <a:off x="727077" y="1604964"/>
          <a:ext cx="10755126" cy="3777997"/>
        </p:xfrm>
        <a:graphic>
          <a:graphicData uri="http://schemas.openxmlformats.org/drawingml/2006/table">
            <a:tbl>
              <a:tblPr/>
              <a:tblGrid>
                <a:gridCol w="4518023">
                  <a:extLst>
                    <a:ext uri="{9D8B030D-6E8A-4147-A177-3AD203B41FA5}">
                      <a16:colId xmlns:a16="http://schemas.microsoft.com/office/drawing/2014/main" val="20000"/>
                    </a:ext>
                  </a:extLst>
                </a:gridCol>
                <a:gridCol w="6237103">
                  <a:extLst>
                    <a:ext uri="{9D8B030D-6E8A-4147-A177-3AD203B41FA5}">
                      <a16:colId xmlns:a16="http://schemas.microsoft.com/office/drawing/2014/main" val="20001"/>
                    </a:ext>
                  </a:extLst>
                </a:gridCol>
              </a:tblGrid>
              <a:tr h="49913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Intracranial Response (BICR) per CNS RECIST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Patients With Brain Metastasis at Baseline </a:t>
                      </a:r>
                      <a:br>
                        <a:rPr kumimoji="0" lang="en-US" sz="1800" b="1" i="0" u="none" strike="noStrike" cap="none" normalizeH="0" baseline="0" dirty="0">
                          <a:ln>
                            <a:noFill/>
                          </a:ln>
                          <a:solidFill>
                            <a:schemeClr val="tx1"/>
                          </a:solidFill>
                          <a:effectLst/>
                          <a:latin typeface="Calibri" panose="020F0502020204030204" pitchFamily="34" charset="0"/>
                        </a:rPr>
                      </a:br>
                      <a:r>
                        <a:rPr kumimoji="0" lang="en-US" sz="1800" b="1" i="0" u="none" strike="noStrike" cap="none" normalizeH="0" baseline="0" dirty="0">
                          <a:ln>
                            <a:noFill/>
                          </a:ln>
                          <a:solidFill>
                            <a:schemeClr val="tx1"/>
                          </a:solidFill>
                          <a:effectLst/>
                          <a:latin typeface="Calibri" panose="020F0502020204030204" pitchFamily="34" charset="0"/>
                        </a:rPr>
                        <a:t>and No Prior Radiotherapy</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30)*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19966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Confirmed ORR, %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33.3 (17.3-52.8)</a:t>
                      </a:r>
                    </a:p>
                  </a:txBody>
                  <a:tcPr marL="45720" marR="45720"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96411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Best overall response,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CR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SD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25400" marR="0" algn="ctr">
                        <a:lnSpc>
                          <a:spcPct val="107000"/>
                        </a:lnSpc>
                        <a:spcBef>
                          <a:spcPts val="0"/>
                        </a:spcBef>
                        <a:spcAft>
                          <a:spcPts val="0"/>
                        </a:spcAft>
                      </a:pPr>
                      <a:endPar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25400" marR="0" algn="ctr">
                        <a:lnSpc>
                          <a:spcPct val="107000"/>
                        </a:lnSpc>
                        <a:spcBef>
                          <a:spcPts val="0"/>
                        </a:spcBef>
                        <a:spcAft>
                          <a:spcPts val="0"/>
                        </a:spcAf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 (30.0)​</a:t>
                      </a:r>
                      <a:r>
                        <a:rPr kumimoji="0" lang="en-US" sz="1800" b="0" i="0" u="none" strike="noStrike" kern="1200" cap="none" normalizeH="0" baseline="30000" dirty="0">
                          <a:ln>
                            <a:noFill/>
                          </a:ln>
                          <a:solidFill>
                            <a:schemeClr val="bg2">
                              <a:lumMod val="10000"/>
                            </a:schemeClr>
                          </a:solidFill>
                          <a:effectLst/>
                          <a:latin typeface="Calibri" panose="020F0502020204030204" pitchFamily="34" charset="0"/>
                          <a:ea typeface="+mn-ea"/>
                          <a:cs typeface="+mn-cs"/>
                        </a:rPr>
                        <a:t>†</a:t>
                      </a:r>
                    </a:p>
                    <a:p>
                      <a:pPr marL="25400" marR="0" algn="ctr">
                        <a:lnSpc>
                          <a:spcPct val="107000"/>
                        </a:lnSpc>
                        <a:spcBef>
                          <a:spcPts val="0"/>
                        </a:spcBef>
                        <a:spcAft>
                          <a:spcPts val="0"/>
                        </a:spcAf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 (3.3)</a:t>
                      </a:r>
                    </a:p>
                    <a:p>
                      <a:pPr marL="25400" marR="0" algn="ctr">
                        <a:lnSpc>
                          <a:spcPct val="107000"/>
                        </a:lnSpc>
                        <a:spcBef>
                          <a:spcPts val="0"/>
                        </a:spcBef>
                        <a:spcAft>
                          <a:spcPts val="0"/>
                        </a:spcAf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13 (43.3)</a:t>
                      </a:r>
                    </a:p>
                    <a:p>
                      <a:pPr marL="25400" marR="0" algn="ctr">
                        <a:lnSpc>
                          <a:spcPct val="107000"/>
                        </a:lnSpc>
                        <a:spcBef>
                          <a:spcPts val="0"/>
                        </a:spcBef>
                        <a:spcAft>
                          <a:spcPts val="0"/>
                        </a:spcAf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 (13.3)</a:t>
                      </a:r>
                    </a:p>
                    <a:p>
                      <a:pPr marL="25400" marR="0" algn="ctr">
                        <a:lnSpc>
                          <a:spcPct val="107000"/>
                        </a:lnSpc>
                        <a:spcBef>
                          <a:spcPts val="0"/>
                        </a:spcBef>
                        <a:spcAft>
                          <a:spcPts val="0"/>
                        </a:spcAf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 (10.0)</a:t>
                      </a:r>
                    </a:p>
                  </a:txBody>
                  <a:tcPr marL="45720" marR="45720"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21629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DCR, %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5400" marR="0" algn="ctr">
                        <a:lnSpc>
                          <a:spcPct val="107000"/>
                        </a:lnSpc>
                        <a:spcBef>
                          <a:spcPts val="0"/>
                        </a:spcBef>
                        <a:spcAft>
                          <a:spcPts val="0"/>
                        </a:spcAf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76.7 (57.7-90.1)</a:t>
                      </a:r>
                    </a:p>
                  </a:txBody>
                  <a:tcPr marL="45720" marR="45720"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21629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DoR, mo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25400" marR="0" algn="ctr">
                        <a:lnSpc>
                          <a:spcPct val="107000"/>
                        </a:lnSpc>
                        <a:spcBef>
                          <a:spcPts val="0"/>
                        </a:spcBef>
                        <a:spcAft>
                          <a:spcPts val="0"/>
                        </a:spcAf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8.4 (5.8-9.2)</a:t>
                      </a:r>
                    </a:p>
                  </a:txBody>
                  <a:tcPr marL="45720" marR="45720"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064582606"/>
                  </a:ext>
                </a:extLst>
              </a:tr>
            </a:tbl>
          </a:graphicData>
        </a:graphic>
      </p:graphicFrame>
      <p:sp>
        <p:nvSpPr>
          <p:cNvPr id="3" name="Text Box 30">
            <a:extLst>
              <a:ext uri="{FF2B5EF4-FFF2-40B4-BE49-F238E27FC236}">
                <a16:creationId xmlns:a16="http://schemas.microsoft.com/office/drawing/2014/main" id="{048AFB80-0957-4169-7F1E-52E852D39585}"/>
              </a:ext>
            </a:extLst>
          </p:cNvPr>
          <p:cNvSpPr txBox="1">
            <a:spLocks noChangeArrowheads="1"/>
          </p:cNvSpPr>
          <p:nvPr/>
        </p:nvSpPr>
        <p:spPr bwMode="auto">
          <a:xfrm>
            <a:off x="727077" y="5472474"/>
            <a:ext cx="8229600" cy="305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35000"/>
              </a:spcBef>
              <a:spcAft>
                <a:spcPct val="25000"/>
              </a:spcAft>
              <a:buClr>
                <a:schemeClr val="folHlink"/>
              </a:buClr>
              <a:buFont typeface="Arial" panose="020B0604020202020204" pitchFamily="34" charset="0"/>
              <a:buNone/>
            </a:pPr>
            <a:r>
              <a:rPr lang="en-US" altLang="en-US" sz="1400" b="0" dirty="0">
                <a:solidFill>
                  <a:schemeClr val="bg1"/>
                </a:solidFill>
                <a:latin typeface="Calibri" panose="020F0502020204030204" pitchFamily="34" charset="0"/>
              </a:rPr>
              <a:t>*n = 7 with measurable target lesions; n = 23 with nontarget lesions only. </a:t>
            </a:r>
            <a:r>
              <a:rPr lang="en-US" altLang="en-US" sz="1400" b="0" baseline="30000" dirty="0">
                <a:solidFill>
                  <a:schemeClr val="bg1"/>
                </a:solidFill>
                <a:latin typeface="+mn-lt"/>
              </a:rPr>
              <a:t>†</a:t>
            </a:r>
            <a:r>
              <a:rPr lang="en-US" altLang="en-US" sz="1400" b="0" dirty="0">
                <a:solidFill>
                  <a:schemeClr val="bg1"/>
                </a:solidFill>
                <a:latin typeface="Calibri" panose="020F0502020204030204" pitchFamily="34" charset="0"/>
              </a:rPr>
              <a:t>n = 8 with nontarget lesions only.</a:t>
            </a:r>
          </a:p>
        </p:txBody>
      </p:sp>
    </p:spTree>
    <p:extLst>
      <p:ext uri="{BB962C8B-B14F-4D97-AF65-F5344CB8AC3E}">
        <p14:creationId xmlns:p14="http://schemas.microsoft.com/office/powerpoint/2010/main" val="14247501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234" name="Group 9233">
            <a:extLst>
              <a:ext uri="{FF2B5EF4-FFF2-40B4-BE49-F238E27FC236}">
                <a16:creationId xmlns:a16="http://schemas.microsoft.com/office/drawing/2014/main" id="{6BAFBBFD-A5D4-334C-BE00-B5DF085CDD3E}"/>
              </a:ext>
            </a:extLst>
          </p:cNvPr>
          <p:cNvGrpSpPr/>
          <p:nvPr/>
        </p:nvGrpSpPr>
        <p:grpSpPr>
          <a:xfrm>
            <a:off x="8360936" y="2042013"/>
            <a:ext cx="2206869" cy="164123"/>
            <a:chOff x="8448431" y="337038"/>
            <a:chExt cx="2206869" cy="164123"/>
          </a:xfrm>
        </p:grpSpPr>
        <p:sp>
          <p:nvSpPr>
            <p:cNvPr id="9232" name="Rectangle 9231">
              <a:extLst>
                <a:ext uri="{FF2B5EF4-FFF2-40B4-BE49-F238E27FC236}">
                  <a16:creationId xmlns:a16="http://schemas.microsoft.com/office/drawing/2014/main" id="{252B59DE-EBF7-2FF6-D74C-093DA1841778}"/>
                </a:ext>
              </a:extLst>
            </p:cNvPr>
            <p:cNvSpPr/>
            <p:nvPr/>
          </p:nvSpPr>
          <p:spPr bwMode="auto">
            <a:xfrm>
              <a:off x="8448431" y="337038"/>
              <a:ext cx="2206869" cy="164123"/>
            </a:xfrm>
            <a:prstGeom prst="rect">
              <a:avLst/>
            </a:prstGeom>
            <a:solidFill>
              <a:schemeClr val="accent3"/>
            </a:solidFill>
            <a:ln w="9525">
              <a:solidFill>
                <a:schemeClr val="bg1"/>
              </a:solidFill>
              <a:miter lim="800000"/>
              <a:headEnd/>
              <a:tailEnd/>
            </a:ln>
          </p:spPr>
          <p:txBody>
            <a:bodyPr anchor="b"/>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en-US"/>
            </a:p>
          </p:txBody>
        </p:sp>
        <p:sp>
          <p:nvSpPr>
            <p:cNvPr id="9233" name="Rectangle 9232">
              <a:extLst>
                <a:ext uri="{FF2B5EF4-FFF2-40B4-BE49-F238E27FC236}">
                  <a16:creationId xmlns:a16="http://schemas.microsoft.com/office/drawing/2014/main" id="{7190C25A-5FDA-48CA-1293-96E4E2D6E017}"/>
                </a:ext>
              </a:extLst>
            </p:cNvPr>
            <p:cNvSpPr/>
            <p:nvPr/>
          </p:nvSpPr>
          <p:spPr bwMode="auto">
            <a:xfrm>
              <a:off x="8448431" y="337038"/>
              <a:ext cx="85969" cy="164123"/>
            </a:xfrm>
            <a:prstGeom prst="rect">
              <a:avLst/>
            </a:prstGeom>
            <a:solidFill>
              <a:schemeClr val="accent1"/>
            </a:solidFill>
            <a:ln w="9525">
              <a:solidFill>
                <a:schemeClr val="bg1"/>
              </a:solidFill>
              <a:miter lim="800000"/>
              <a:headEnd/>
              <a:tailEnd/>
            </a:ln>
          </p:spPr>
          <p:txBody>
            <a:bodyPr anchor="b"/>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en-US"/>
            </a:p>
          </p:txBody>
        </p:sp>
      </p:grpSp>
      <p:grpSp>
        <p:nvGrpSpPr>
          <p:cNvPr id="9235" name="Group 9234">
            <a:extLst>
              <a:ext uri="{FF2B5EF4-FFF2-40B4-BE49-F238E27FC236}">
                <a16:creationId xmlns:a16="http://schemas.microsoft.com/office/drawing/2014/main" id="{FB607EF3-6AB8-717D-F424-C7C36B0FE560}"/>
              </a:ext>
            </a:extLst>
          </p:cNvPr>
          <p:cNvGrpSpPr/>
          <p:nvPr/>
        </p:nvGrpSpPr>
        <p:grpSpPr>
          <a:xfrm>
            <a:off x="8360936" y="2246007"/>
            <a:ext cx="1460745" cy="164123"/>
            <a:chOff x="8448431" y="337038"/>
            <a:chExt cx="1460745" cy="164123"/>
          </a:xfrm>
        </p:grpSpPr>
        <p:sp>
          <p:nvSpPr>
            <p:cNvPr id="9236" name="Rectangle 9235">
              <a:extLst>
                <a:ext uri="{FF2B5EF4-FFF2-40B4-BE49-F238E27FC236}">
                  <a16:creationId xmlns:a16="http://schemas.microsoft.com/office/drawing/2014/main" id="{2389795A-30EE-BB1E-37A8-2C6A926AC798}"/>
                </a:ext>
              </a:extLst>
            </p:cNvPr>
            <p:cNvSpPr/>
            <p:nvPr/>
          </p:nvSpPr>
          <p:spPr bwMode="auto">
            <a:xfrm>
              <a:off x="8448432" y="337038"/>
              <a:ext cx="1460744" cy="164123"/>
            </a:xfrm>
            <a:prstGeom prst="rect">
              <a:avLst/>
            </a:prstGeom>
            <a:solidFill>
              <a:schemeClr val="accent3"/>
            </a:solidFill>
            <a:ln w="9525">
              <a:solidFill>
                <a:schemeClr val="bg1"/>
              </a:solidFill>
              <a:miter lim="800000"/>
              <a:headEnd/>
              <a:tailEnd/>
            </a:ln>
          </p:spPr>
          <p:txBody>
            <a:bodyPr anchor="b"/>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en-US"/>
            </a:p>
          </p:txBody>
        </p:sp>
        <p:sp>
          <p:nvSpPr>
            <p:cNvPr id="9237" name="Rectangle 9236">
              <a:extLst>
                <a:ext uri="{FF2B5EF4-FFF2-40B4-BE49-F238E27FC236}">
                  <a16:creationId xmlns:a16="http://schemas.microsoft.com/office/drawing/2014/main" id="{BFBD5E16-3062-5A2D-2127-3632C7327EC2}"/>
                </a:ext>
              </a:extLst>
            </p:cNvPr>
            <p:cNvSpPr/>
            <p:nvPr/>
          </p:nvSpPr>
          <p:spPr bwMode="auto">
            <a:xfrm>
              <a:off x="8448431" y="337038"/>
              <a:ext cx="698744" cy="164123"/>
            </a:xfrm>
            <a:prstGeom prst="rect">
              <a:avLst/>
            </a:prstGeom>
            <a:solidFill>
              <a:schemeClr val="accent1"/>
            </a:solidFill>
            <a:ln w="9525">
              <a:solidFill>
                <a:schemeClr val="bg1"/>
              </a:solidFill>
              <a:miter lim="800000"/>
              <a:headEnd/>
              <a:tailEnd/>
            </a:ln>
          </p:spPr>
          <p:txBody>
            <a:bodyPr anchor="b"/>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en-US"/>
            </a:p>
          </p:txBody>
        </p:sp>
      </p:grpSp>
      <p:grpSp>
        <p:nvGrpSpPr>
          <p:cNvPr id="9238" name="Group 9237">
            <a:extLst>
              <a:ext uri="{FF2B5EF4-FFF2-40B4-BE49-F238E27FC236}">
                <a16:creationId xmlns:a16="http://schemas.microsoft.com/office/drawing/2014/main" id="{DF5378B2-1AFF-6649-B541-377F42C20F4F}"/>
              </a:ext>
            </a:extLst>
          </p:cNvPr>
          <p:cNvGrpSpPr/>
          <p:nvPr/>
        </p:nvGrpSpPr>
        <p:grpSpPr>
          <a:xfrm>
            <a:off x="8360936" y="2450001"/>
            <a:ext cx="1413119" cy="164123"/>
            <a:chOff x="8448431" y="337038"/>
            <a:chExt cx="1413119" cy="164123"/>
          </a:xfrm>
        </p:grpSpPr>
        <p:sp>
          <p:nvSpPr>
            <p:cNvPr id="9239" name="Rectangle 9238">
              <a:extLst>
                <a:ext uri="{FF2B5EF4-FFF2-40B4-BE49-F238E27FC236}">
                  <a16:creationId xmlns:a16="http://schemas.microsoft.com/office/drawing/2014/main" id="{C0F19B38-61D5-D067-6E8A-843D88D4CA0E}"/>
                </a:ext>
              </a:extLst>
            </p:cNvPr>
            <p:cNvSpPr/>
            <p:nvPr/>
          </p:nvSpPr>
          <p:spPr bwMode="auto">
            <a:xfrm>
              <a:off x="8448431" y="337038"/>
              <a:ext cx="1413119" cy="164123"/>
            </a:xfrm>
            <a:prstGeom prst="rect">
              <a:avLst/>
            </a:prstGeom>
            <a:solidFill>
              <a:schemeClr val="accent3"/>
            </a:solidFill>
            <a:ln w="9525">
              <a:solidFill>
                <a:schemeClr val="bg1"/>
              </a:solidFill>
              <a:miter lim="800000"/>
              <a:headEnd/>
              <a:tailEnd/>
            </a:ln>
          </p:spPr>
          <p:txBody>
            <a:bodyPr anchor="b"/>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en-US"/>
            </a:p>
          </p:txBody>
        </p:sp>
        <p:sp>
          <p:nvSpPr>
            <p:cNvPr id="9240" name="Rectangle 9239">
              <a:extLst>
                <a:ext uri="{FF2B5EF4-FFF2-40B4-BE49-F238E27FC236}">
                  <a16:creationId xmlns:a16="http://schemas.microsoft.com/office/drawing/2014/main" id="{A3709BBB-DB66-5D56-7A86-99D802D5EC1C}"/>
                </a:ext>
              </a:extLst>
            </p:cNvPr>
            <p:cNvSpPr/>
            <p:nvPr/>
          </p:nvSpPr>
          <p:spPr bwMode="auto">
            <a:xfrm>
              <a:off x="8448432" y="337038"/>
              <a:ext cx="101844" cy="164123"/>
            </a:xfrm>
            <a:prstGeom prst="rect">
              <a:avLst/>
            </a:prstGeom>
            <a:solidFill>
              <a:schemeClr val="accent1"/>
            </a:solidFill>
            <a:ln w="9525">
              <a:solidFill>
                <a:schemeClr val="bg1"/>
              </a:solidFill>
              <a:miter lim="800000"/>
              <a:headEnd/>
              <a:tailEnd/>
            </a:ln>
          </p:spPr>
          <p:txBody>
            <a:bodyPr anchor="b"/>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en-US"/>
            </a:p>
          </p:txBody>
        </p:sp>
      </p:grpSp>
      <p:grpSp>
        <p:nvGrpSpPr>
          <p:cNvPr id="9241" name="Group 9240">
            <a:extLst>
              <a:ext uri="{FF2B5EF4-FFF2-40B4-BE49-F238E27FC236}">
                <a16:creationId xmlns:a16="http://schemas.microsoft.com/office/drawing/2014/main" id="{3D94C36A-C0F0-D1EA-0267-110F709ECAAD}"/>
              </a:ext>
            </a:extLst>
          </p:cNvPr>
          <p:cNvGrpSpPr/>
          <p:nvPr/>
        </p:nvGrpSpPr>
        <p:grpSpPr>
          <a:xfrm>
            <a:off x="8360936" y="2653995"/>
            <a:ext cx="1190869" cy="164123"/>
            <a:chOff x="8448431" y="337038"/>
            <a:chExt cx="1190869" cy="164123"/>
          </a:xfrm>
        </p:grpSpPr>
        <p:sp>
          <p:nvSpPr>
            <p:cNvPr id="9242" name="Rectangle 9241">
              <a:extLst>
                <a:ext uri="{FF2B5EF4-FFF2-40B4-BE49-F238E27FC236}">
                  <a16:creationId xmlns:a16="http://schemas.microsoft.com/office/drawing/2014/main" id="{174871A8-D8F7-2EC8-16D1-F17E1E62EBDF}"/>
                </a:ext>
              </a:extLst>
            </p:cNvPr>
            <p:cNvSpPr/>
            <p:nvPr/>
          </p:nvSpPr>
          <p:spPr bwMode="auto">
            <a:xfrm>
              <a:off x="8448431" y="337038"/>
              <a:ext cx="1190869" cy="164123"/>
            </a:xfrm>
            <a:prstGeom prst="rect">
              <a:avLst/>
            </a:prstGeom>
            <a:solidFill>
              <a:schemeClr val="accent3"/>
            </a:solidFill>
            <a:ln w="9525">
              <a:solidFill>
                <a:schemeClr val="bg1"/>
              </a:solidFill>
              <a:miter lim="800000"/>
              <a:headEnd/>
              <a:tailEnd/>
            </a:ln>
          </p:spPr>
          <p:txBody>
            <a:bodyPr anchor="b"/>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en-US"/>
            </a:p>
          </p:txBody>
        </p:sp>
        <p:sp>
          <p:nvSpPr>
            <p:cNvPr id="9243" name="Rectangle 9242">
              <a:extLst>
                <a:ext uri="{FF2B5EF4-FFF2-40B4-BE49-F238E27FC236}">
                  <a16:creationId xmlns:a16="http://schemas.microsoft.com/office/drawing/2014/main" id="{5030ECB3-B62A-DF43-B605-AE7EACAECEF8}"/>
                </a:ext>
              </a:extLst>
            </p:cNvPr>
            <p:cNvSpPr/>
            <p:nvPr/>
          </p:nvSpPr>
          <p:spPr bwMode="auto">
            <a:xfrm>
              <a:off x="8448431" y="337038"/>
              <a:ext cx="638419" cy="164123"/>
            </a:xfrm>
            <a:prstGeom prst="rect">
              <a:avLst/>
            </a:prstGeom>
            <a:solidFill>
              <a:schemeClr val="accent1"/>
            </a:solidFill>
            <a:ln w="9525">
              <a:solidFill>
                <a:schemeClr val="bg1"/>
              </a:solidFill>
              <a:miter lim="800000"/>
              <a:headEnd/>
              <a:tailEnd/>
            </a:ln>
          </p:spPr>
          <p:txBody>
            <a:bodyPr anchor="b"/>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en-US"/>
            </a:p>
          </p:txBody>
        </p:sp>
      </p:grpSp>
      <p:sp>
        <p:nvSpPr>
          <p:cNvPr id="9245" name="Rectangle 9244">
            <a:extLst>
              <a:ext uri="{FF2B5EF4-FFF2-40B4-BE49-F238E27FC236}">
                <a16:creationId xmlns:a16="http://schemas.microsoft.com/office/drawing/2014/main" id="{1916FE8F-B1A1-7525-E941-E1CC47688294}"/>
              </a:ext>
            </a:extLst>
          </p:cNvPr>
          <p:cNvSpPr/>
          <p:nvPr/>
        </p:nvSpPr>
        <p:spPr bwMode="auto">
          <a:xfrm>
            <a:off x="8360936" y="2857989"/>
            <a:ext cx="1146419" cy="164123"/>
          </a:xfrm>
          <a:prstGeom prst="rect">
            <a:avLst/>
          </a:prstGeom>
          <a:solidFill>
            <a:schemeClr val="accent3"/>
          </a:solidFill>
          <a:ln w="9525">
            <a:solidFill>
              <a:schemeClr val="bg1"/>
            </a:solidFill>
            <a:miter lim="800000"/>
            <a:headEnd/>
            <a:tailEnd/>
          </a:ln>
        </p:spPr>
        <p:txBody>
          <a:bodyPr anchor="b"/>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en-US"/>
          </a:p>
        </p:txBody>
      </p:sp>
      <p:grpSp>
        <p:nvGrpSpPr>
          <p:cNvPr id="9247" name="Group 9246">
            <a:extLst>
              <a:ext uri="{FF2B5EF4-FFF2-40B4-BE49-F238E27FC236}">
                <a16:creationId xmlns:a16="http://schemas.microsoft.com/office/drawing/2014/main" id="{44D75716-B2B0-2E96-406A-9A2501B55953}"/>
              </a:ext>
            </a:extLst>
          </p:cNvPr>
          <p:cNvGrpSpPr/>
          <p:nvPr/>
        </p:nvGrpSpPr>
        <p:grpSpPr>
          <a:xfrm>
            <a:off x="8360936" y="3061983"/>
            <a:ext cx="1114669" cy="164123"/>
            <a:chOff x="8448431" y="337038"/>
            <a:chExt cx="1114669" cy="164123"/>
          </a:xfrm>
        </p:grpSpPr>
        <p:sp>
          <p:nvSpPr>
            <p:cNvPr id="9248" name="Rectangle 9247">
              <a:extLst>
                <a:ext uri="{FF2B5EF4-FFF2-40B4-BE49-F238E27FC236}">
                  <a16:creationId xmlns:a16="http://schemas.microsoft.com/office/drawing/2014/main" id="{8E1AB6D4-143F-AA53-16B0-D4DE13638C48}"/>
                </a:ext>
              </a:extLst>
            </p:cNvPr>
            <p:cNvSpPr/>
            <p:nvPr/>
          </p:nvSpPr>
          <p:spPr bwMode="auto">
            <a:xfrm>
              <a:off x="8448431" y="337038"/>
              <a:ext cx="1114669" cy="164123"/>
            </a:xfrm>
            <a:prstGeom prst="rect">
              <a:avLst/>
            </a:prstGeom>
            <a:solidFill>
              <a:schemeClr val="accent3"/>
            </a:solidFill>
            <a:ln w="9525">
              <a:solidFill>
                <a:schemeClr val="bg1"/>
              </a:solidFill>
              <a:miter lim="800000"/>
              <a:headEnd/>
              <a:tailEnd/>
            </a:ln>
          </p:spPr>
          <p:txBody>
            <a:bodyPr anchor="b"/>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en-US"/>
            </a:p>
          </p:txBody>
        </p:sp>
        <p:sp>
          <p:nvSpPr>
            <p:cNvPr id="9249" name="Rectangle 9248">
              <a:extLst>
                <a:ext uri="{FF2B5EF4-FFF2-40B4-BE49-F238E27FC236}">
                  <a16:creationId xmlns:a16="http://schemas.microsoft.com/office/drawing/2014/main" id="{DBE7CDD1-62AC-F051-E459-501EF28F8E2F}"/>
                </a:ext>
              </a:extLst>
            </p:cNvPr>
            <p:cNvSpPr/>
            <p:nvPr/>
          </p:nvSpPr>
          <p:spPr bwMode="auto">
            <a:xfrm>
              <a:off x="8448432" y="337038"/>
              <a:ext cx="470144" cy="164123"/>
            </a:xfrm>
            <a:prstGeom prst="rect">
              <a:avLst/>
            </a:prstGeom>
            <a:solidFill>
              <a:schemeClr val="accent1"/>
            </a:solidFill>
            <a:ln w="9525">
              <a:solidFill>
                <a:schemeClr val="bg1"/>
              </a:solidFill>
              <a:miter lim="800000"/>
              <a:headEnd/>
              <a:tailEnd/>
            </a:ln>
          </p:spPr>
          <p:txBody>
            <a:bodyPr anchor="b"/>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en-US"/>
            </a:p>
          </p:txBody>
        </p:sp>
      </p:grpSp>
      <p:grpSp>
        <p:nvGrpSpPr>
          <p:cNvPr id="9250" name="Group 9249">
            <a:extLst>
              <a:ext uri="{FF2B5EF4-FFF2-40B4-BE49-F238E27FC236}">
                <a16:creationId xmlns:a16="http://schemas.microsoft.com/office/drawing/2014/main" id="{3BE5E3F1-7547-6154-3209-4C76D32DC55F}"/>
              </a:ext>
            </a:extLst>
          </p:cNvPr>
          <p:cNvGrpSpPr/>
          <p:nvPr/>
        </p:nvGrpSpPr>
        <p:grpSpPr>
          <a:xfrm>
            <a:off x="8360936" y="3265977"/>
            <a:ext cx="1038469" cy="164123"/>
            <a:chOff x="8448431" y="337038"/>
            <a:chExt cx="1038469" cy="164123"/>
          </a:xfrm>
        </p:grpSpPr>
        <p:sp>
          <p:nvSpPr>
            <p:cNvPr id="9251" name="Rectangle 9250">
              <a:extLst>
                <a:ext uri="{FF2B5EF4-FFF2-40B4-BE49-F238E27FC236}">
                  <a16:creationId xmlns:a16="http://schemas.microsoft.com/office/drawing/2014/main" id="{291E6958-46CC-8C20-32C9-9B9139A6A979}"/>
                </a:ext>
              </a:extLst>
            </p:cNvPr>
            <p:cNvSpPr/>
            <p:nvPr/>
          </p:nvSpPr>
          <p:spPr bwMode="auto">
            <a:xfrm>
              <a:off x="8448431" y="337038"/>
              <a:ext cx="1038469" cy="164123"/>
            </a:xfrm>
            <a:prstGeom prst="rect">
              <a:avLst/>
            </a:prstGeom>
            <a:solidFill>
              <a:schemeClr val="accent3"/>
            </a:solidFill>
            <a:ln w="9525">
              <a:solidFill>
                <a:schemeClr val="bg1"/>
              </a:solidFill>
              <a:miter lim="800000"/>
              <a:headEnd/>
              <a:tailEnd/>
            </a:ln>
          </p:spPr>
          <p:txBody>
            <a:bodyPr anchor="b"/>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en-US"/>
            </a:p>
          </p:txBody>
        </p:sp>
        <p:sp>
          <p:nvSpPr>
            <p:cNvPr id="9252" name="Rectangle 9251">
              <a:extLst>
                <a:ext uri="{FF2B5EF4-FFF2-40B4-BE49-F238E27FC236}">
                  <a16:creationId xmlns:a16="http://schemas.microsoft.com/office/drawing/2014/main" id="{954B69F1-BE2B-BE72-A6ED-7B7722FCF23A}"/>
                </a:ext>
              </a:extLst>
            </p:cNvPr>
            <p:cNvSpPr/>
            <p:nvPr/>
          </p:nvSpPr>
          <p:spPr bwMode="auto">
            <a:xfrm>
              <a:off x="8448432" y="337038"/>
              <a:ext cx="190744" cy="164123"/>
            </a:xfrm>
            <a:prstGeom prst="rect">
              <a:avLst/>
            </a:prstGeom>
            <a:solidFill>
              <a:schemeClr val="accent1"/>
            </a:solidFill>
            <a:ln w="9525">
              <a:solidFill>
                <a:schemeClr val="bg1"/>
              </a:solidFill>
              <a:miter lim="800000"/>
              <a:headEnd/>
              <a:tailEnd/>
            </a:ln>
          </p:spPr>
          <p:txBody>
            <a:bodyPr anchor="b"/>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en-US"/>
            </a:p>
          </p:txBody>
        </p:sp>
      </p:grpSp>
      <p:grpSp>
        <p:nvGrpSpPr>
          <p:cNvPr id="9253" name="Group 9252">
            <a:extLst>
              <a:ext uri="{FF2B5EF4-FFF2-40B4-BE49-F238E27FC236}">
                <a16:creationId xmlns:a16="http://schemas.microsoft.com/office/drawing/2014/main" id="{146F9596-5E0B-6E45-8CFC-FCAFAAA7F876}"/>
              </a:ext>
            </a:extLst>
          </p:cNvPr>
          <p:cNvGrpSpPr/>
          <p:nvPr/>
        </p:nvGrpSpPr>
        <p:grpSpPr>
          <a:xfrm>
            <a:off x="8360936" y="3469971"/>
            <a:ext cx="924169" cy="164123"/>
            <a:chOff x="8448431" y="337038"/>
            <a:chExt cx="924169" cy="164123"/>
          </a:xfrm>
        </p:grpSpPr>
        <p:sp>
          <p:nvSpPr>
            <p:cNvPr id="9254" name="Rectangle 9253">
              <a:extLst>
                <a:ext uri="{FF2B5EF4-FFF2-40B4-BE49-F238E27FC236}">
                  <a16:creationId xmlns:a16="http://schemas.microsoft.com/office/drawing/2014/main" id="{7ABFD56E-4A8A-AA5D-1B3C-10684D2E8D65}"/>
                </a:ext>
              </a:extLst>
            </p:cNvPr>
            <p:cNvSpPr/>
            <p:nvPr/>
          </p:nvSpPr>
          <p:spPr bwMode="auto">
            <a:xfrm>
              <a:off x="8448431" y="337038"/>
              <a:ext cx="924169" cy="164123"/>
            </a:xfrm>
            <a:prstGeom prst="rect">
              <a:avLst/>
            </a:prstGeom>
            <a:solidFill>
              <a:schemeClr val="accent3"/>
            </a:solidFill>
            <a:ln w="9525">
              <a:solidFill>
                <a:schemeClr val="bg1"/>
              </a:solidFill>
              <a:miter lim="800000"/>
              <a:headEnd/>
              <a:tailEnd/>
            </a:ln>
          </p:spPr>
          <p:txBody>
            <a:bodyPr anchor="b"/>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en-US"/>
            </a:p>
          </p:txBody>
        </p:sp>
        <p:sp>
          <p:nvSpPr>
            <p:cNvPr id="9255" name="Rectangle 9254">
              <a:extLst>
                <a:ext uri="{FF2B5EF4-FFF2-40B4-BE49-F238E27FC236}">
                  <a16:creationId xmlns:a16="http://schemas.microsoft.com/office/drawing/2014/main" id="{01A1B392-D46A-EE20-4BE3-D8A007060A62}"/>
                </a:ext>
              </a:extLst>
            </p:cNvPr>
            <p:cNvSpPr/>
            <p:nvPr/>
          </p:nvSpPr>
          <p:spPr bwMode="auto">
            <a:xfrm>
              <a:off x="8454781" y="337038"/>
              <a:ext cx="36576" cy="164123"/>
            </a:xfrm>
            <a:prstGeom prst="rect">
              <a:avLst/>
            </a:prstGeom>
            <a:solidFill>
              <a:schemeClr val="accent1"/>
            </a:solidFill>
            <a:ln w="9525">
              <a:solidFill>
                <a:schemeClr val="bg1"/>
              </a:solidFill>
              <a:miter lim="800000"/>
              <a:headEnd/>
              <a:tailEnd/>
            </a:ln>
          </p:spPr>
          <p:txBody>
            <a:bodyPr anchor="b"/>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en-US"/>
            </a:p>
          </p:txBody>
        </p:sp>
      </p:grpSp>
      <p:grpSp>
        <p:nvGrpSpPr>
          <p:cNvPr id="9256" name="Group 9255">
            <a:extLst>
              <a:ext uri="{FF2B5EF4-FFF2-40B4-BE49-F238E27FC236}">
                <a16:creationId xmlns:a16="http://schemas.microsoft.com/office/drawing/2014/main" id="{3034B936-D2E2-1D73-9352-BB9C7D9F0A18}"/>
              </a:ext>
            </a:extLst>
          </p:cNvPr>
          <p:cNvGrpSpPr/>
          <p:nvPr/>
        </p:nvGrpSpPr>
        <p:grpSpPr>
          <a:xfrm>
            <a:off x="8360936" y="3673965"/>
            <a:ext cx="905119" cy="164123"/>
            <a:chOff x="8448431" y="337038"/>
            <a:chExt cx="905119" cy="164123"/>
          </a:xfrm>
        </p:grpSpPr>
        <p:sp>
          <p:nvSpPr>
            <p:cNvPr id="9257" name="Rectangle 9256">
              <a:extLst>
                <a:ext uri="{FF2B5EF4-FFF2-40B4-BE49-F238E27FC236}">
                  <a16:creationId xmlns:a16="http://schemas.microsoft.com/office/drawing/2014/main" id="{C763D48D-C760-8380-6FD5-DE1A3039AF3D}"/>
                </a:ext>
              </a:extLst>
            </p:cNvPr>
            <p:cNvSpPr/>
            <p:nvPr/>
          </p:nvSpPr>
          <p:spPr bwMode="auto">
            <a:xfrm>
              <a:off x="8448431" y="337038"/>
              <a:ext cx="905119" cy="164123"/>
            </a:xfrm>
            <a:prstGeom prst="rect">
              <a:avLst/>
            </a:prstGeom>
            <a:solidFill>
              <a:schemeClr val="accent3"/>
            </a:solidFill>
            <a:ln w="9525">
              <a:solidFill>
                <a:schemeClr val="bg1"/>
              </a:solidFill>
              <a:miter lim="800000"/>
              <a:headEnd/>
              <a:tailEnd/>
            </a:ln>
          </p:spPr>
          <p:txBody>
            <a:bodyPr anchor="b"/>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en-US"/>
            </a:p>
          </p:txBody>
        </p:sp>
        <p:sp>
          <p:nvSpPr>
            <p:cNvPr id="9258" name="Rectangle 9257">
              <a:extLst>
                <a:ext uri="{FF2B5EF4-FFF2-40B4-BE49-F238E27FC236}">
                  <a16:creationId xmlns:a16="http://schemas.microsoft.com/office/drawing/2014/main" id="{7F296EB4-F599-23C5-A7E0-B45B64FFE29F}"/>
                </a:ext>
              </a:extLst>
            </p:cNvPr>
            <p:cNvSpPr/>
            <p:nvPr/>
          </p:nvSpPr>
          <p:spPr bwMode="auto">
            <a:xfrm>
              <a:off x="8451606" y="337038"/>
              <a:ext cx="36576" cy="164123"/>
            </a:xfrm>
            <a:prstGeom prst="rect">
              <a:avLst/>
            </a:prstGeom>
            <a:solidFill>
              <a:schemeClr val="accent1"/>
            </a:solidFill>
            <a:ln w="9525">
              <a:solidFill>
                <a:schemeClr val="bg1"/>
              </a:solidFill>
              <a:miter lim="800000"/>
              <a:headEnd/>
              <a:tailEnd/>
            </a:ln>
          </p:spPr>
          <p:txBody>
            <a:bodyPr anchor="b"/>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en-US"/>
            </a:p>
          </p:txBody>
        </p:sp>
      </p:grpSp>
      <p:grpSp>
        <p:nvGrpSpPr>
          <p:cNvPr id="9259" name="Group 9258">
            <a:extLst>
              <a:ext uri="{FF2B5EF4-FFF2-40B4-BE49-F238E27FC236}">
                <a16:creationId xmlns:a16="http://schemas.microsoft.com/office/drawing/2014/main" id="{5C8A41B5-CB7E-F58A-3B79-5C2D251B7152}"/>
              </a:ext>
            </a:extLst>
          </p:cNvPr>
          <p:cNvGrpSpPr/>
          <p:nvPr/>
        </p:nvGrpSpPr>
        <p:grpSpPr>
          <a:xfrm>
            <a:off x="8360937" y="3877959"/>
            <a:ext cx="876544" cy="164123"/>
            <a:chOff x="8448432" y="337038"/>
            <a:chExt cx="876544" cy="164123"/>
          </a:xfrm>
        </p:grpSpPr>
        <p:sp>
          <p:nvSpPr>
            <p:cNvPr id="9260" name="Rectangle 9259">
              <a:extLst>
                <a:ext uri="{FF2B5EF4-FFF2-40B4-BE49-F238E27FC236}">
                  <a16:creationId xmlns:a16="http://schemas.microsoft.com/office/drawing/2014/main" id="{0D522251-1E61-530C-11D4-BB2DBC99938A}"/>
                </a:ext>
              </a:extLst>
            </p:cNvPr>
            <p:cNvSpPr/>
            <p:nvPr/>
          </p:nvSpPr>
          <p:spPr bwMode="auto">
            <a:xfrm>
              <a:off x="8448432" y="337038"/>
              <a:ext cx="876544" cy="164123"/>
            </a:xfrm>
            <a:prstGeom prst="rect">
              <a:avLst/>
            </a:prstGeom>
            <a:solidFill>
              <a:schemeClr val="accent3"/>
            </a:solidFill>
            <a:ln w="9525">
              <a:solidFill>
                <a:schemeClr val="bg1"/>
              </a:solidFill>
              <a:miter lim="800000"/>
              <a:headEnd/>
              <a:tailEnd/>
            </a:ln>
          </p:spPr>
          <p:txBody>
            <a:bodyPr anchor="b"/>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en-US"/>
            </a:p>
          </p:txBody>
        </p:sp>
        <p:sp>
          <p:nvSpPr>
            <p:cNvPr id="9261" name="Rectangle 9260">
              <a:extLst>
                <a:ext uri="{FF2B5EF4-FFF2-40B4-BE49-F238E27FC236}">
                  <a16:creationId xmlns:a16="http://schemas.microsoft.com/office/drawing/2014/main" id="{A0EACFD6-9817-8EAF-4792-1BF4780C3EF5}"/>
                </a:ext>
              </a:extLst>
            </p:cNvPr>
            <p:cNvSpPr/>
            <p:nvPr/>
          </p:nvSpPr>
          <p:spPr bwMode="auto">
            <a:xfrm>
              <a:off x="8448432" y="337038"/>
              <a:ext cx="324094" cy="164123"/>
            </a:xfrm>
            <a:prstGeom prst="rect">
              <a:avLst/>
            </a:prstGeom>
            <a:solidFill>
              <a:schemeClr val="accent1"/>
            </a:solidFill>
            <a:ln w="9525">
              <a:solidFill>
                <a:schemeClr val="bg1"/>
              </a:solidFill>
              <a:miter lim="800000"/>
              <a:headEnd/>
              <a:tailEnd/>
            </a:ln>
          </p:spPr>
          <p:txBody>
            <a:bodyPr anchor="b"/>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en-US"/>
            </a:p>
          </p:txBody>
        </p:sp>
      </p:grpSp>
      <p:sp>
        <p:nvSpPr>
          <p:cNvPr id="9263" name="Rectangle 9262">
            <a:extLst>
              <a:ext uri="{FF2B5EF4-FFF2-40B4-BE49-F238E27FC236}">
                <a16:creationId xmlns:a16="http://schemas.microsoft.com/office/drawing/2014/main" id="{EE63C34A-D0BA-2278-B66E-0FBCB20FB5CD}"/>
              </a:ext>
            </a:extLst>
          </p:cNvPr>
          <p:cNvSpPr/>
          <p:nvPr/>
        </p:nvSpPr>
        <p:spPr bwMode="auto">
          <a:xfrm>
            <a:off x="8360936" y="4081953"/>
            <a:ext cx="847969" cy="164123"/>
          </a:xfrm>
          <a:prstGeom prst="rect">
            <a:avLst/>
          </a:prstGeom>
          <a:solidFill>
            <a:schemeClr val="accent3"/>
          </a:solidFill>
          <a:ln w="9525">
            <a:solidFill>
              <a:schemeClr val="bg1"/>
            </a:solidFill>
            <a:miter lim="800000"/>
            <a:headEnd/>
            <a:tailEnd/>
          </a:ln>
        </p:spPr>
        <p:txBody>
          <a:bodyPr anchor="b"/>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en-US"/>
          </a:p>
        </p:txBody>
      </p:sp>
      <p:grpSp>
        <p:nvGrpSpPr>
          <p:cNvPr id="9265" name="Group 9264">
            <a:extLst>
              <a:ext uri="{FF2B5EF4-FFF2-40B4-BE49-F238E27FC236}">
                <a16:creationId xmlns:a16="http://schemas.microsoft.com/office/drawing/2014/main" id="{ABB248E5-4FF9-CCF1-18CC-74370AE8869D}"/>
              </a:ext>
            </a:extLst>
          </p:cNvPr>
          <p:cNvGrpSpPr/>
          <p:nvPr/>
        </p:nvGrpSpPr>
        <p:grpSpPr>
          <a:xfrm>
            <a:off x="8360937" y="4285947"/>
            <a:ext cx="622544" cy="164123"/>
            <a:chOff x="8448432" y="337038"/>
            <a:chExt cx="622544" cy="164123"/>
          </a:xfrm>
        </p:grpSpPr>
        <p:sp>
          <p:nvSpPr>
            <p:cNvPr id="9266" name="Rectangle 9265">
              <a:extLst>
                <a:ext uri="{FF2B5EF4-FFF2-40B4-BE49-F238E27FC236}">
                  <a16:creationId xmlns:a16="http://schemas.microsoft.com/office/drawing/2014/main" id="{4500FE6D-FCA3-BB5D-0BAC-388A7472891A}"/>
                </a:ext>
              </a:extLst>
            </p:cNvPr>
            <p:cNvSpPr/>
            <p:nvPr/>
          </p:nvSpPr>
          <p:spPr bwMode="auto">
            <a:xfrm>
              <a:off x="8448432" y="337038"/>
              <a:ext cx="622544" cy="164123"/>
            </a:xfrm>
            <a:prstGeom prst="rect">
              <a:avLst/>
            </a:prstGeom>
            <a:solidFill>
              <a:schemeClr val="accent3"/>
            </a:solidFill>
            <a:ln w="9525">
              <a:solidFill>
                <a:schemeClr val="bg1"/>
              </a:solidFill>
              <a:miter lim="800000"/>
              <a:headEnd/>
              <a:tailEnd/>
            </a:ln>
          </p:spPr>
          <p:txBody>
            <a:bodyPr anchor="b"/>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en-US"/>
            </a:p>
          </p:txBody>
        </p:sp>
        <p:sp>
          <p:nvSpPr>
            <p:cNvPr id="9267" name="Rectangle 9266">
              <a:extLst>
                <a:ext uri="{FF2B5EF4-FFF2-40B4-BE49-F238E27FC236}">
                  <a16:creationId xmlns:a16="http://schemas.microsoft.com/office/drawing/2014/main" id="{51892C7A-728B-7844-7D2B-0871B55C21A6}"/>
                </a:ext>
              </a:extLst>
            </p:cNvPr>
            <p:cNvSpPr/>
            <p:nvPr/>
          </p:nvSpPr>
          <p:spPr bwMode="auto">
            <a:xfrm>
              <a:off x="8448432" y="337038"/>
              <a:ext cx="158994" cy="164123"/>
            </a:xfrm>
            <a:prstGeom prst="rect">
              <a:avLst/>
            </a:prstGeom>
            <a:solidFill>
              <a:schemeClr val="accent1"/>
            </a:solidFill>
            <a:ln w="9525">
              <a:solidFill>
                <a:schemeClr val="bg1"/>
              </a:solidFill>
              <a:miter lim="800000"/>
              <a:headEnd/>
              <a:tailEnd/>
            </a:ln>
          </p:spPr>
          <p:txBody>
            <a:bodyPr anchor="b"/>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en-US"/>
            </a:p>
          </p:txBody>
        </p:sp>
      </p:grpSp>
      <p:grpSp>
        <p:nvGrpSpPr>
          <p:cNvPr id="9268" name="Group 9267">
            <a:extLst>
              <a:ext uri="{FF2B5EF4-FFF2-40B4-BE49-F238E27FC236}">
                <a16:creationId xmlns:a16="http://schemas.microsoft.com/office/drawing/2014/main" id="{F982AD7C-3BEE-A53E-1A31-76A2B180E845}"/>
              </a:ext>
            </a:extLst>
          </p:cNvPr>
          <p:cNvGrpSpPr/>
          <p:nvPr/>
        </p:nvGrpSpPr>
        <p:grpSpPr>
          <a:xfrm>
            <a:off x="8360936" y="4489941"/>
            <a:ext cx="622545" cy="164123"/>
            <a:chOff x="8448431" y="337038"/>
            <a:chExt cx="622545" cy="164123"/>
          </a:xfrm>
        </p:grpSpPr>
        <p:sp>
          <p:nvSpPr>
            <p:cNvPr id="9269" name="Rectangle 9268">
              <a:extLst>
                <a:ext uri="{FF2B5EF4-FFF2-40B4-BE49-F238E27FC236}">
                  <a16:creationId xmlns:a16="http://schemas.microsoft.com/office/drawing/2014/main" id="{E960FA1B-C93A-8C8C-86F1-2A3C2EDCFF1F}"/>
                </a:ext>
              </a:extLst>
            </p:cNvPr>
            <p:cNvSpPr/>
            <p:nvPr/>
          </p:nvSpPr>
          <p:spPr bwMode="auto">
            <a:xfrm>
              <a:off x="8448432" y="337038"/>
              <a:ext cx="622544" cy="164123"/>
            </a:xfrm>
            <a:prstGeom prst="rect">
              <a:avLst/>
            </a:prstGeom>
            <a:solidFill>
              <a:schemeClr val="accent3"/>
            </a:solidFill>
            <a:ln w="9525">
              <a:solidFill>
                <a:schemeClr val="bg1"/>
              </a:solidFill>
              <a:miter lim="800000"/>
              <a:headEnd/>
              <a:tailEnd/>
            </a:ln>
          </p:spPr>
          <p:txBody>
            <a:bodyPr anchor="b"/>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en-US"/>
            </a:p>
          </p:txBody>
        </p:sp>
        <p:sp>
          <p:nvSpPr>
            <p:cNvPr id="9270" name="Rectangle 9269">
              <a:extLst>
                <a:ext uri="{FF2B5EF4-FFF2-40B4-BE49-F238E27FC236}">
                  <a16:creationId xmlns:a16="http://schemas.microsoft.com/office/drawing/2014/main" id="{E7C94145-7257-BBFC-B692-9FCFC85C4EEE}"/>
                </a:ext>
              </a:extLst>
            </p:cNvPr>
            <p:cNvSpPr/>
            <p:nvPr/>
          </p:nvSpPr>
          <p:spPr bwMode="auto">
            <a:xfrm>
              <a:off x="8448431" y="337038"/>
              <a:ext cx="143119" cy="164123"/>
            </a:xfrm>
            <a:prstGeom prst="rect">
              <a:avLst/>
            </a:prstGeom>
            <a:solidFill>
              <a:schemeClr val="accent1"/>
            </a:solidFill>
            <a:ln w="9525">
              <a:solidFill>
                <a:schemeClr val="bg1"/>
              </a:solidFill>
              <a:miter lim="800000"/>
              <a:headEnd/>
              <a:tailEnd/>
            </a:ln>
          </p:spPr>
          <p:txBody>
            <a:bodyPr anchor="b"/>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en-US"/>
            </a:p>
          </p:txBody>
        </p:sp>
      </p:grpSp>
      <p:grpSp>
        <p:nvGrpSpPr>
          <p:cNvPr id="9271" name="Group 9270">
            <a:extLst>
              <a:ext uri="{FF2B5EF4-FFF2-40B4-BE49-F238E27FC236}">
                <a16:creationId xmlns:a16="http://schemas.microsoft.com/office/drawing/2014/main" id="{5209AD11-891C-1DD1-CBC6-4EE50CF34A14}"/>
              </a:ext>
            </a:extLst>
          </p:cNvPr>
          <p:cNvGrpSpPr/>
          <p:nvPr/>
        </p:nvGrpSpPr>
        <p:grpSpPr>
          <a:xfrm>
            <a:off x="8360936" y="4693935"/>
            <a:ext cx="565395" cy="164123"/>
            <a:chOff x="8448431" y="337038"/>
            <a:chExt cx="565395" cy="164123"/>
          </a:xfrm>
        </p:grpSpPr>
        <p:sp>
          <p:nvSpPr>
            <p:cNvPr id="9272" name="Rectangle 9271">
              <a:extLst>
                <a:ext uri="{FF2B5EF4-FFF2-40B4-BE49-F238E27FC236}">
                  <a16:creationId xmlns:a16="http://schemas.microsoft.com/office/drawing/2014/main" id="{217EDA1A-00E7-1560-85D9-AE8E1D059A72}"/>
                </a:ext>
              </a:extLst>
            </p:cNvPr>
            <p:cNvSpPr/>
            <p:nvPr/>
          </p:nvSpPr>
          <p:spPr bwMode="auto">
            <a:xfrm>
              <a:off x="8448432" y="337038"/>
              <a:ext cx="565394" cy="164123"/>
            </a:xfrm>
            <a:prstGeom prst="rect">
              <a:avLst/>
            </a:prstGeom>
            <a:solidFill>
              <a:schemeClr val="accent3"/>
            </a:solidFill>
            <a:ln w="9525">
              <a:solidFill>
                <a:schemeClr val="bg1"/>
              </a:solidFill>
              <a:miter lim="800000"/>
              <a:headEnd/>
              <a:tailEnd/>
            </a:ln>
          </p:spPr>
          <p:txBody>
            <a:bodyPr anchor="b"/>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en-US"/>
            </a:p>
          </p:txBody>
        </p:sp>
        <p:sp>
          <p:nvSpPr>
            <p:cNvPr id="9273" name="Rectangle 9272">
              <a:extLst>
                <a:ext uri="{FF2B5EF4-FFF2-40B4-BE49-F238E27FC236}">
                  <a16:creationId xmlns:a16="http://schemas.microsoft.com/office/drawing/2014/main" id="{244FA67B-5702-DCE2-127E-61DD49EDB961}"/>
                </a:ext>
              </a:extLst>
            </p:cNvPr>
            <p:cNvSpPr/>
            <p:nvPr/>
          </p:nvSpPr>
          <p:spPr bwMode="auto">
            <a:xfrm>
              <a:off x="8448431" y="337038"/>
              <a:ext cx="27432" cy="164123"/>
            </a:xfrm>
            <a:prstGeom prst="rect">
              <a:avLst/>
            </a:prstGeom>
            <a:solidFill>
              <a:schemeClr val="accent1"/>
            </a:solidFill>
            <a:ln w="9525">
              <a:solidFill>
                <a:schemeClr val="bg1"/>
              </a:solidFill>
              <a:miter lim="800000"/>
              <a:headEnd/>
              <a:tailEnd/>
            </a:ln>
          </p:spPr>
          <p:txBody>
            <a:bodyPr anchor="b"/>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en-US"/>
            </a:p>
          </p:txBody>
        </p:sp>
      </p:grpSp>
      <p:grpSp>
        <p:nvGrpSpPr>
          <p:cNvPr id="9274" name="Group 9273">
            <a:extLst>
              <a:ext uri="{FF2B5EF4-FFF2-40B4-BE49-F238E27FC236}">
                <a16:creationId xmlns:a16="http://schemas.microsoft.com/office/drawing/2014/main" id="{955A103B-5F2C-650E-98AA-2E95FCD79DA5}"/>
              </a:ext>
            </a:extLst>
          </p:cNvPr>
          <p:cNvGrpSpPr/>
          <p:nvPr/>
        </p:nvGrpSpPr>
        <p:grpSpPr>
          <a:xfrm>
            <a:off x="8360936" y="4897929"/>
            <a:ext cx="562219" cy="164123"/>
            <a:chOff x="8448431" y="337038"/>
            <a:chExt cx="562219" cy="164123"/>
          </a:xfrm>
        </p:grpSpPr>
        <p:sp>
          <p:nvSpPr>
            <p:cNvPr id="9275" name="Rectangle 9274">
              <a:extLst>
                <a:ext uri="{FF2B5EF4-FFF2-40B4-BE49-F238E27FC236}">
                  <a16:creationId xmlns:a16="http://schemas.microsoft.com/office/drawing/2014/main" id="{467EB435-580C-01F0-C269-58D7EFE4E2AF}"/>
                </a:ext>
              </a:extLst>
            </p:cNvPr>
            <p:cNvSpPr/>
            <p:nvPr/>
          </p:nvSpPr>
          <p:spPr bwMode="auto">
            <a:xfrm>
              <a:off x="8448431" y="337038"/>
              <a:ext cx="562219" cy="164123"/>
            </a:xfrm>
            <a:prstGeom prst="rect">
              <a:avLst/>
            </a:prstGeom>
            <a:solidFill>
              <a:schemeClr val="accent3"/>
            </a:solidFill>
            <a:ln w="9525">
              <a:solidFill>
                <a:schemeClr val="bg1"/>
              </a:solidFill>
              <a:miter lim="800000"/>
              <a:headEnd/>
              <a:tailEnd/>
            </a:ln>
          </p:spPr>
          <p:txBody>
            <a:bodyPr anchor="b"/>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en-US"/>
            </a:p>
          </p:txBody>
        </p:sp>
        <p:sp>
          <p:nvSpPr>
            <p:cNvPr id="9276" name="Rectangle 9275">
              <a:extLst>
                <a:ext uri="{FF2B5EF4-FFF2-40B4-BE49-F238E27FC236}">
                  <a16:creationId xmlns:a16="http://schemas.microsoft.com/office/drawing/2014/main" id="{F41A94C7-71BF-D6A6-8302-2096334E78FF}"/>
                </a:ext>
              </a:extLst>
            </p:cNvPr>
            <p:cNvSpPr/>
            <p:nvPr/>
          </p:nvSpPr>
          <p:spPr bwMode="auto">
            <a:xfrm>
              <a:off x="8448432" y="337038"/>
              <a:ext cx="158994" cy="164123"/>
            </a:xfrm>
            <a:prstGeom prst="rect">
              <a:avLst/>
            </a:prstGeom>
            <a:solidFill>
              <a:schemeClr val="accent1"/>
            </a:solidFill>
            <a:ln w="9525">
              <a:solidFill>
                <a:schemeClr val="bg1"/>
              </a:solidFill>
              <a:miter lim="800000"/>
              <a:headEnd/>
              <a:tailEnd/>
            </a:ln>
          </p:spPr>
          <p:txBody>
            <a:bodyPr anchor="b"/>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en-US"/>
            </a:p>
          </p:txBody>
        </p:sp>
      </p:grpSp>
      <p:sp>
        <p:nvSpPr>
          <p:cNvPr id="9278" name="Rectangle 9277">
            <a:extLst>
              <a:ext uri="{FF2B5EF4-FFF2-40B4-BE49-F238E27FC236}">
                <a16:creationId xmlns:a16="http://schemas.microsoft.com/office/drawing/2014/main" id="{0072F165-E4B3-1482-08FE-3F48BEEB162E}"/>
              </a:ext>
            </a:extLst>
          </p:cNvPr>
          <p:cNvSpPr/>
          <p:nvPr/>
        </p:nvSpPr>
        <p:spPr bwMode="auto">
          <a:xfrm>
            <a:off x="8360937" y="5101923"/>
            <a:ext cx="546344" cy="164123"/>
          </a:xfrm>
          <a:prstGeom prst="rect">
            <a:avLst/>
          </a:prstGeom>
          <a:solidFill>
            <a:schemeClr val="accent3"/>
          </a:solidFill>
          <a:ln w="9525">
            <a:solidFill>
              <a:schemeClr val="bg1"/>
            </a:solidFill>
            <a:miter lim="800000"/>
            <a:headEnd/>
            <a:tailEnd/>
          </a:ln>
        </p:spPr>
        <p:txBody>
          <a:bodyPr anchor="b"/>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en-US"/>
          </a:p>
        </p:txBody>
      </p:sp>
      <p:sp>
        <p:nvSpPr>
          <p:cNvPr id="9281" name="Rectangle 9280">
            <a:extLst>
              <a:ext uri="{FF2B5EF4-FFF2-40B4-BE49-F238E27FC236}">
                <a16:creationId xmlns:a16="http://schemas.microsoft.com/office/drawing/2014/main" id="{D9AFB7CD-4EAE-A768-EE77-6F8994CA9A08}"/>
              </a:ext>
            </a:extLst>
          </p:cNvPr>
          <p:cNvSpPr/>
          <p:nvPr/>
        </p:nvSpPr>
        <p:spPr bwMode="auto">
          <a:xfrm>
            <a:off x="8360937" y="5305913"/>
            <a:ext cx="533644" cy="164123"/>
          </a:xfrm>
          <a:prstGeom prst="rect">
            <a:avLst/>
          </a:prstGeom>
          <a:solidFill>
            <a:schemeClr val="accent3"/>
          </a:solidFill>
          <a:ln w="9525">
            <a:solidFill>
              <a:schemeClr val="bg1"/>
            </a:solidFill>
            <a:miter lim="800000"/>
            <a:headEnd/>
            <a:tailEnd/>
          </a:ln>
        </p:spPr>
        <p:txBody>
          <a:bodyPr anchor="b"/>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en-US"/>
          </a:p>
        </p:txBody>
      </p:sp>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sz="3600" dirty="0"/>
              <a:t>HERTHENA-Lung01</a:t>
            </a:r>
            <a:r>
              <a:rPr lang="en-US" dirty="0"/>
              <a:t>: Safety Summary</a:t>
            </a:r>
            <a:endParaRPr lang="en-US" altLang="en-US"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42915" y="6371452"/>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Yu. WCLC 2023. Abstr OA05.03. Yu. JCO. 2023;[</a:t>
            </a:r>
            <a:r>
              <a:rPr lang="en-US" altLang="en-US" sz="1200" b="0" dirty="0" err="1">
                <a:solidFill>
                  <a:schemeClr val="bg2"/>
                </a:solidFill>
                <a:latin typeface="Calibri" panose="020F0502020204030204" pitchFamily="34" charset="0"/>
              </a:rPr>
              <a:t>Epub</a:t>
            </a:r>
            <a:r>
              <a:rPr lang="en-US" altLang="en-US" sz="1200" b="0" dirty="0">
                <a:solidFill>
                  <a:schemeClr val="bg2"/>
                </a:solidFill>
                <a:latin typeface="Calibri" panose="020F0502020204030204" pitchFamily="34" charset="0"/>
              </a:rPr>
              <a:t>].</a:t>
            </a:r>
          </a:p>
        </p:txBody>
      </p:sp>
      <p:sp>
        <p:nvSpPr>
          <p:cNvPr id="2" name="TextBox 1">
            <a:extLst>
              <a:ext uri="{FF2B5EF4-FFF2-40B4-BE49-F238E27FC236}">
                <a16:creationId xmlns:a16="http://schemas.microsoft.com/office/drawing/2014/main" id="{36DC9016-FBD8-7840-7719-ACE15EB1BFE6}"/>
              </a:ext>
            </a:extLst>
          </p:cNvPr>
          <p:cNvSpPr txBox="1"/>
          <p:nvPr/>
        </p:nvSpPr>
        <p:spPr>
          <a:xfrm>
            <a:off x="6230755" y="1520985"/>
            <a:ext cx="5662613" cy="338554"/>
          </a:xfrm>
          <a:prstGeom prst="rect">
            <a:avLst/>
          </a:prstGeom>
          <a:noFill/>
        </p:spPr>
        <p:txBody>
          <a:bodyPr wrap="square">
            <a:spAutoFit/>
          </a:bodyPr>
          <a:lstStyle/>
          <a:p>
            <a:pPr algn="ctr"/>
            <a:r>
              <a:rPr lang="en-US" sz="1600" b="1" dirty="0">
                <a:solidFill>
                  <a:schemeClr val="bg1"/>
                </a:solidFill>
                <a:effectLst/>
                <a:latin typeface="+mn-lt"/>
                <a:ea typeface="MS Mincho" panose="02020609040205080304" pitchFamily="49" charset="-128"/>
                <a:cs typeface="Times New Roman" panose="02020603050405020304" pitchFamily="18" charset="0"/>
              </a:rPr>
              <a:t>Most Common TEAEs Occurring in ≥15% of Patients (N = 225)</a:t>
            </a:r>
            <a:endParaRPr lang="en-US" sz="1600" b="1" baseline="30000" dirty="0">
              <a:solidFill>
                <a:schemeClr val="bg1"/>
              </a:solidFill>
              <a:latin typeface="+mn-lt"/>
            </a:endParaRPr>
          </a:p>
        </p:txBody>
      </p:sp>
      <p:graphicFrame>
        <p:nvGraphicFramePr>
          <p:cNvPr id="6" name="Group 3">
            <a:extLst>
              <a:ext uri="{FF2B5EF4-FFF2-40B4-BE49-F238E27FC236}">
                <a16:creationId xmlns:a16="http://schemas.microsoft.com/office/drawing/2014/main" id="{EF875320-31A0-99C2-F705-EAB39FA75417}"/>
              </a:ext>
            </a:extLst>
          </p:cNvPr>
          <p:cNvGraphicFramePr>
            <a:graphicFrameLocks/>
          </p:cNvGraphicFramePr>
          <p:nvPr>
            <p:extLst>
              <p:ext uri="{D42A27DB-BD31-4B8C-83A1-F6EECF244321}">
                <p14:modId xmlns:p14="http://schemas.microsoft.com/office/powerpoint/2010/main" val="2315181651"/>
              </p:ext>
            </p:extLst>
          </p:nvPr>
        </p:nvGraphicFramePr>
        <p:xfrm>
          <a:off x="719138" y="1607751"/>
          <a:ext cx="4727100" cy="4602549"/>
        </p:xfrm>
        <a:graphic>
          <a:graphicData uri="http://schemas.openxmlformats.org/drawingml/2006/table">
            <a:tbl>
              <a:tblPr/>
              <a:tblGrid>
                <a:gridCol w="2855738">
                  <a:extLst>
                    <a:ext uri="{9D8B030D-6E8A-4147-A177-3AD203B41FA5}">
                      <a16:colId xmlns:a16="http://schemas.microsoft.com/office/drawing/2014/main" val="20000"/>
                    </a:ext>
                  </a:extLst>
                </a:gridCol>
                <a:gridCol w="1871362">
                  <a:extLst>
                    <a:ext uri="{9D8B030D-6E8A-4147-A177-3AD203B41FA5}">
                      <a16:colId xmlns:a16="http://schemas.microsoft.com/office/drawing/2014/main" val="20001"/>
                    </a:ext>
                  </a:extLst>
                </a:gridCol>
              </a:tblGrid>
              <a:tr h="3962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Safety Outcome,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HER3-DXd 5.6 mg/kg</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225)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26220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Any TEAE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1" i="0" u="none" strike="noStrike" cap="none" normalizeH="0" baseline="0" dirty="0">
                          <a:ln>
                            <a:noFill/>
                          </a:ln>
                          <a:solidFill>
                            <a:schemeClr val="bg2">
                              <a:lumMod val="10000"/>
                            </a:schemeClr>
                          </a:solidFill>
                          <a:effectLst/>
                          <a:latin typeface="Calibri" panose="020F0502020204030204" pitchFamily="34" charset="0"/>
                        </a:rPr>
                        <a:t>Associated with treatment d/c</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Associated with dose reduction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Associated with dose interruption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defTabSz="914400" rtl="0" eaLnBrk="1" latinLnBrk="0" hangingPunct="1">
                        <a:lnSpc>
                          <a:spcPct val="100000"/>
                        </a:lnSpc>
                        <a:spcBef>
                          <a:spcPts val="0"/>
                        </a:spcBef>
                        <a:spcAft>
                          <a:spcPts val="0"/>
                        </a:spcAft>
                        <a:tabLst>
                          <a:tab pos="565785" algn="dec"/>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224 (99.6)</a:t>
                      </a:r>
                    </a:p>
                    <a:p>
                      <a:pPr marL="0" marR="0" algn="ctr" defTabSz="914400" rtl="0" eaLnBrk="1" latinLnBrk="0" hangingPunct="1">
                        <a:lnSpc>
                          <a:spcPct val="100000"/>
                        </a:lnSpc>
                        <a:spcBef>
                          <a:spcPts val="0"/>
                        </a:spcBef>
                        <a:spcAft>
                          <a:spcPts val="0"/>
                        </a:spcAft>
                        <a:tabLst>
                          <a:tab pos="565785" algn="dec"/>
                        </a:tabLst>
                      </a:pPr>
                      <a:r>
                        <a:rPr kumimoji="0" lang="en-US" sz="1400" b="1"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16 (7.1)</a:t>
                      </a:r>
                    </a:p>
                    <a:p>
                      <a:pPr marL="0" marR="0" algn="ctr" defTabSz="914400" rtl="0" eaLnBrk="1" latinLnBrk="0" hangingPunct="1">
                        <a:lnSpc>
                          <a:spcPct val="100000"/>
                        </a:lnSpc>
                        <a:spcBef>
                          <a:spcPts val="0"/>
                        </a:spcBef>
                        <a:spcAft>
                          <a:spcPts val="0"/>
                        </a:spcAft>
                        <a:tabLst>
                          <a:tab pos="565785" algn="dec"/>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48 (21.3)</a:t>
                      </a:r>
                    </a:p>
                    <a:p>
                      <a:pPr marL="0" marR="0" algn="ctr" defTabSz="914400" rtl="0" eaLnBrk="1" latinLnBrk="0" hangingPunct="1">
                        <a:lnSpc>
                          <a:spcPct val="100000"/>
                        </a:lnSpc>
                        <a:spcBef>
                          <a:spcPts val="0"/>
                        </a:spcBef>
                        <a:spcAft>
                          <a:spcPts val="0"/>
                        </a:spcAft>
                        <a:tabLst>
                          <a:tab pos="565785" algn="dec"/>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91 (40.4)</a:t>
                      </a:r>
                    </a:p>
                  </a:txBody>
                  <a:tcPr marL="27432" marR="27432"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3962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TEAE grade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defTabSz="914400" rtl="0" eaLnBrk="1" latinLnBrk="0" hangingPunct="1">
                        <a:lnSpc>
                          <a:spcPct val="100000"/>
                        </a:lnSpc>
                        <a:spcBef>
                          <a:spcPts val="0"/>
                        </a:spcBef>
                        <a:spcAft>
                          <a:spcPts val="0"/>
                        </a:spcAft>
                        <a:tabLst>
                          <a:tab pos="565785" algn="dec"/>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146 (64.9)</a:t>
                      </a:r>
                    </a:p>
                  </a:txBody>
                  <a:tcPr marL="27432" marR="27432"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3962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Treatment-related TEAE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Grade ≥3</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Serious TEAE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Associated with death</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defTabSz="914400" rtl="0" eaLnBrk="1" latinLnBrk="0" hangingPunct="1">
                        <a:lnSpc>
                          <a:spcPct val="100000"/>
                        </a:lnSpc>
                        <a:spcBef>
                          <a:spcPts val="0"/>
                        </a:spcBef>
                        <a:spcAft>
                          <a:spcPts val="0"/>
                        </a:spcAft>
                        <a:tabLst>
                          <a:tab pos="565785" algn="dec"/>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215 (95.6)</a:t>
                      </a:r>
                    </a:p>
                    <a:p>
                      <a:pPr marL="0" marR="0" lvl="0" indent="0" algn="ctr" defTabSz="914400" rtl="0" eaLnBrk="1" fontAlgn="auto" latinLnBrk="0" hangingPunct="1">
                        <a:lnSpc>
                          <a:spcPct val="100000"/>
                        </a:lnSpc>
                        <a:spcBef>
                          <a:spcPts val="0"/>
                        </a:spcBef>
                        <a:spcAft>
                          <a:spcPts val="0"/>
                        </a:spcAft>
                        <a:buClrTx/>
                        <a:buSzTx/>
                        <a:buFontTx/>
                        <a:buNone/>
                        <a:tabLst>
                          <a:tab pos="565785" algn="dec"/>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102 (45.3)</a:t>
                      </a:r>
                    </a:p>
                    <a:p>
                      <a:pPr marL="0" marR="0" lvl="0" indent="0" algn="ctr" defTabSz="914400" rtl="0" eaLnBrk="1" fontAlgn="auto" latinLnBrk="0" hangingPunct="1">
                        <a:lnSpc>
                          <a:spcPct val="100000"/>
                        </a:lnSpc>
                        <a:spcBef>
                          <a:spcPts val="0"/>
                        </a:spcBef>
                        <a:spcAft>
                          <a:spcPts val="0"/>
                        </a:spcAft>
                        <a:buClrTx/>
                        <a:buSzTx/>
                        <a:buFontTx/>
                        <a:buNone/>
                        <a:tabLst>
                          <a:tab pos="565785" algn="dec"/>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34 (15.1)</a:t>
                      </a:r>
                    </a:p>
                    <a:p>
                      <a:pPr marL="0" marR="0" lvl="0" indent="0" algn="ctr" defTabSz="914400" rtl="0" eaLnBrk="1" fontAlgn="auto" latinLnBrk="0" hangingPunct="1">
                        <a:lnSpc>
                          <a:spcPct val="100000"/>
                        </a:lnSpc>
                        <a:spcBef>
                          <a:spcPts val="0"/>
                        </a:spcBef>
                        <a:spcAft>
                          <a:spcPts val="0"/>
                        </a:spcAft>
                        <a:buClrTx/>
                        <a:buSzTx/>
                        <a:buFontTx/>
                        <a:buNone/>
                        <a:tabLst>
                          <a:tab pos="565785" algn="dec"/>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 (1.8)</a:t>
                      </a:r>
                    </a:p>
                  </a:txBody>
                  <a:tcPr marL="27432" marR="27432"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3962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2">
                              <a:lumMod val="10000"/>
                            </a:schemeClr>
                          </a:solidFill>
                          <a:effectLst/>
                          <a:latin typeface="Calibri" panose="020F0502020204030204" pitchFamily="34" charset="0"/>
                        </a:rPr>
                        <a:t>Adjudicated ILD (as treatment related)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Grade 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Grade 2</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Grade 3</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Grade 4</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Grade 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defTabSz="914400" rtl="0" eaLnBrk="1" latinLnBrk="0" hangingPunct="1">
                        <a:lnSpc>
                          <a:spcPct val="100000"/>
                        </a:lnSpc>
                        <a:spcBef>
                          <a:spcPts val="0"/>
                        </a:spcBef>
                        <a:spcAft>
                          <a:spcPts val="0"/>
                        </a:spcAft>
                        <a:tabLst>
                          <a:tab pos="565785" algn="dec"/>
                        </a:tabLst>
                      </a:pPr>
                      <a:r>
                        <a:rPr kumimoji="0" lang="en-US" sz="1400" b="1"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12 (5.3)</a:t>
                      </a:r>
                      <a:br>
                        <a:rPr kumimoji="0" lang="en-US" sz="1400" b="1" i="0" u="none" strike="noStrike" kern="1200" cap="none" normalizeH="0" baseline="0" dirty="0">
                          <a:ln>
                            <a:noFill/>
                          </a:ln>
                          <a:solidFill>
                            <a:schemeClr val="bg2">
                              <a:lumMod val="10000"/>
                            </a:schemeClr>
                          </a:solidFill>
                          <a:effectLst/>
                          <a:latin typeface="Calibri" panose="020F0502020204030204" pitchFamily="34" charset="0"/>
                          <a:ea typeface="+mn-ea"/>
                          <a:cs typeface="+mn-cs"/>
                        </a:rPr>
                      </a:b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 (0.4)</a:t>
                      </a:r>
                      <a:b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b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 (3.6)</a:t>
                      </a:r>
                      <a:b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b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 (0.9)</a:t>
                      </a:r>
                      <a:b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b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b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b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 (0.4)</a:t>
                      </a:r>
                    </a:p>
                  </a:txBody>
                  <a:tcPr marL="27432" marR="27432"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064582606"/>
                  </a:ext>
                </a:extLst>
              </a:tr>
            </a:tbl>
          </a:graphicData>
        </a:graphic>
      </p:graphicFrame>
      <p:sp>
        <p:nvSpPr>
          <p:cNvPr id="7" name="TextBox 6">
            <a:extLst>
              <a:ext uri="{FF2B5EF4-FFF2-40B4-BE49-F238E27FC236}">
                <a16:creationId xmlns:a16="http://schemas.microsoft.com/office/drawing/2014/main" id="{33CDD9D1-F99D-5DE2-9437-D41DB0986624}"/>
              </a:ext>
            </a:extLst>
          </p:cNvPr>
          <p:cNvSpPr txBox="1"/>
          <p:nvPr/>
        </p:nvSpPr>
        <p:spPr bwMode="auto">
          <a:xfrm>
            <a:off x="6268855" y="6004456"/>
            <a:ext cx="41030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*Grouped preferred terms.</a:t>
            </a:r>
          </a:p>
        </p:txBody>
      </p:sp>
      <p:sp>
        <p:nvSpPr>
          <p:cNvPr id="22" name="TextBox 21">
            <a:extLst>
              <a:ext uri="{FF2B5EF4-FFF2-40B4-BE49-F238E27FC236}">
                <a16:creationId xmlns:a16="http://schemas.microsoft.com/office/drawing/2014/main" id="{8A829863-3014-8A97-5971-2618237853F2}"/>
              </a:ext>
            </a:extLst>
          </p:cNvPr>
          <p:cNvSpPr txBox="1"/>
          <p:nvPr/>
        </p:nvSpPr>
        <p:spPr bwMode="auto">
          <a:xfrm>
            <a:off x="10400281" y="1960418"/>
            <a:ext cx="63384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66</a:t>
            </a:r>
          </a:p>
        </p:txBody>
      </p:sp>
      <p:sp>
        <p:nvSpPr>
          <p:cNvPr id="23" name="TextBox 22">
            <a:extLst>
              <a:ext uri="{FF2B5EF4-FFF2-40B4-BE49-F238E27FC236}">
                <a16:creationId xmlns:a16="http://schemas.microsoft.com/office/drawing/2014/main" id="{D9B87D8B-D355-1455-7B14-B29D3EAFF6DC}"/>
              </a:ext>
            </a:extLst>
          </p:cNvPr>
          <p:cNvSpPr txBox="1"/>
          <p:nvPr/>
        </p:nvSpPr>
        <p:spPr bwMode="auto">
          <a:xfrm>
            <a:off x="9659063" y="2175163"/>
            <a:ext cx="63384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44</a:t>
            </a:r>
          </a:p>
        </p:txBody>
      </p:sp>
      <p:sp>
        <p:nvSpPr>
          <p:cNvPr id="24" name="TextBox 23">
            <a:extLst>
              <a:ext uri="{FF2B5EF4-FFF2-40B4-BE49-F238E27FC236}">
                <a16:creationId xmlns:a16="http://schemas.microsoft.com/office/drawing/2014/main" id="{3AD885B2-AF9B-6DB5-8ED2-CA4FF4C8A37C}"/>
              </a:ext>
            </a:extLst>
          </p:cNvPr>
          <p:cNvSpPr txBox="1"/>
          <p:nvPr/>
        </p:nvSpPr>
        <p:spPr bwMode="auto">
          <a:xfrm>
            <a:off x="9593254" y="2369127"/>
            <a:ext cx="63384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42</a:t>
            </a:r>
          </a:p>
        </p:txBody>
      </p:sp>
      <p:sp>
        <p:nvSpPr>
          <p:cNvPr id="25" name="TextBox 24">
            <a:extLst>
              <a:ext uri="{FF2B5EF4-FFF2-40B4-BE49-F238E27FC236}">
                <a16:creationId xmlns:a16="http://schemas.microsoft.com/office/drawing/2014/main" id="{E9D7170A-9E24-A32E-D7C5-F22A3A933D9D}"/>
              </a:ext>
            </a:extLst>
          </p:cNvPr>
          <p:cNvSpPr txBox="1"/>
          <p:nvPr/>
        </p:nvSpPr>
        <p:spPr bwMode="auto">
          <a:xfrm>
            <a:off x="9392362" y="2583872"/>
            <a:ext cx="63384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36</a:t>
            </a:r>
          </a:p>
        </p:txBody>
      </p:sp>
      <p:sp>
        <p:nvSpPr>
          <p:cNvPr id="26" name="TextBox 25">
            <a:extLst>
              <a:ext uri="{FF2B5EF4-FFF2-40B4-BE49-F238E27FC236}">
                <a16:creationId xmlns:a16="http://schemas.microsoft.com/office/drawing/2014/main" id="{157F7709-B6AE-5D51-8599-DBFB800AB8AD}"/>
              </a:ext>
            </a:extLst>
          </p:cNvPr>
          <p:cNvSpPr txBox="1"/>
          <p:nvPr/>
        </p:nvSpPr>
        <p:spPr bwMode="auto">
          <a:xfrm>
            <a:off x="9326554" y="2788227"/>
            <a:ext cx="63384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34</a:t>
            </a:r>
          </a:p>
        </p:txBody>
      </p:sp>
      <p:sp>
        <p:nvSpPr>
          <p:cNvPr id="27" name="TextBox 26">
            <a:extLst>
              <a:ext uri="{FF2B5EF4-FFF2-40B4-BE49-F238E27FC236}">
                <a16:creationId xmlns:a16="http://schemas.microsoft.com/office/drawing/2014/main" id="{21B8077F-864E-7119-C192-BA808646BD4E}"/>
              </a:ext>
            </a:extLst>
          </p:cNvPr>
          <p:cNvSpPr txBox="1"/>
          <p:nvPr/>
        </p:nvSpPr>
        <p:spPr bwMode="auto">
          <a:xfrm>
            <a:off x="9291918" y="2982191"/>
            <a:ext cx="63384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33</a:t>
            </a:r>
          </a:p>
        </p:txBody>
      </p:sp>
      <p:sp>
        <p:nvSpPr>
          <p:cNvPr id="28" name="TextBox 27">
            <a:extLst>
              <a:ext uri="{FF2B5EF4-FFF2-40B4-BE49-F238E27FC236}">
                <a16:creationId xmlns:a16="http://schemas.microsoft.com/office/drawing/2014/main" id="{42EED3FD-8C88-53D3-53D6-5314FF3644B3}"/>
              </a:ext>
            </a:extLst>
          </p:cNvPr>
          <p:cNvSpPr txBox="1"/>
          <p:nvPr/>
        </p:nvSpPr>
        <p:spPr bwMode="auto">
          <a:xfrm>
            <a:off x="9226108" y="3196936"/>
            <a:ext cx="63384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31</a:t>
            </a:r>
          </a:p>
        </p:txBody>
      </p:sp>
      <p:sp>
        <p:nvSpPr>
          <p:cNvPr id="29" name="TextBox 28">
            <a:extLst>
              <a:ext uri="{FF2B5EF4-FFF2-40B4-BE49-F238E27FC236}">
                <a16:creationId xmlns:a16="http://schemas.microsoft.com/office/drawing/2014/main" id="{6DA6A9C6-BCDA-2F84-623B-69E9CB870EA4}"/>
              </a:ext>
            </a:extLst>
          </p:cNvPr>
          <p:cNvSpPr txBox="1"/>
          <p:nvPr/>
        </p:nvSpPr>
        <p:spPr bwMode="auto">
          <a:xfrm>
            <a:off x="9118736" y="3397827"/>
            <a:ext cx="63384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28</a:t>
            </a:r>
          </a:p>
        </p:txBody>
      </p:sp>
      <p:sp>
        <p:nvSpPr>
          <p:cNvPr id="30" name="TextBox 29">
            <a:extLst>
              <a:ext uri="{FF2B5EF4-FFF2-40B4-BE49-F238E27FC236}">
                <a16:creationId xmlns:a16="http://schemas.microsoft.com/office/drawing/2014/main" id="{A20084BA-8CBF-C5C5-A9FA-E961CC53BBAF}"/>
              </a:ext>
            </a:extLst>
          </p:cNvPr>
          <p:cNvSpPr txBox="1"/>
          <p:nvPr/>
        </p:nvSpPr>
        <p:spPr bwMode="auto">
          <a:xfrm>
            <a:off x="9094490" y="3595254"/>
            <a:ext cx="63384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27</a:t>
            </a:r>
          </a:p>
        </p:txBody>
      </p:sp>
      <p:sp>
        <p:nvSpPr>
          <p:cNvPr id="31" name="TextBox 30">
            <a:extLst>
              <a:ext uri="{FF2B5EF4-FFF2-40B4-BE49-F238E27FC236}">
                <a16:creationId xmlns:a16="http://schemas.microsoft.com/office/drawing/2014/main" id="{60F9E5B1-3F6B-E00D-4953-BC3BAADD5C3C}"/>
              </a:ext>
            </a:extLst>
          </p:cNvPr>
          <p:cNvSpPr txBox="1"/>
          <p:nvPr/>
        </p:nvSpPr>
        <p:spPr bwMode="auto">
          <a:xfrm>
            <a:off x="9049463" y="3799609"/>
            <a:ext cx="63384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26</a:t>
            </a:r>
          </a:p>
        </p:txBody>
      </p:sp>
      <p:sp>
        <p:nvSpPr>
          <p:cNvPr id="32" name="TextBox 31">
            <a:extLst>
              <a:ext uri="{FF2B5EF4-FFF2-40B4-BE49-F238E27FC236}">
                <a16:creationId xmlns:a16="http://schemas.microsoft.com/office/drawing/2014/main" id="{C8B03939-B8AE-E3DB-464D-10F4B0A7308A}"/>
              </a:ext>
            </a:extLst>
          </p:cNvPr>
          <p:cNvSpPr txBox="1"/>
          <p:nvPr/>
        </p:nvSpPr>
        <p:spPr bwMode="auto">
          <a:xfrm>
            <a:off x="9025218" y="4014355"/>
            <a:ext cx="63384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25</a:t>
            </a:r>
          </a:p>
        </p:txBody>
      </p:sp>
      <p:sp>
        <p:nvSpPr>
          <p:cNvPr id="33" name="TextBox 32">
            <a:extLst>
              <a:ext uri="{FF2B5EF4-FFF2-40B4-BE49-F238E27FC236}">
                <a16:creationId xmlns:a16="http://schemas.microsoft.com/office/drawing/2014/main" id="{5441583F-9C50-0C5C-1C39-ED071FFA8755}"/>
              </a:ext>
            </a:extLst>
          </p:cNvPr>
          <p:cNvSpPr txBox="1"/>
          <p:nvPr/>
        </p:nvSpPr>
        <p:spPr bwMode="auto">
          <a:xfrm>
            <a:off x="8793154" y="4218709"/>
            <a:ext cx="63384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19</a:t>
            </a:r>
          </a:p>
        </p:txBody>
      </p:sp>
      <p:sp>
        <p:nvSpPr>
          <p:cNvPr id="34" name="TextBox 33">
            <a:extLst>
              <a:ext uri="{FF2B5EF4-FFF2-40B4-BE49-F238E27FC236}">
                <a16:creationId xmlns:a16="http://schemas.microsoft.com/office/drawing/2014/main" id="{8EEB22BE-89A9-E2D9-6A7C-343BF11CE796}"/>
              </a:ext>
            </a:extLst>
          </p:cNvPr>
          <p:cNvSpPr txBox="1"/>
          <p:nvPr/>
        </p:nvSpPr>
        <p:spPr bwMode="auto">
          <a:xfrm>
            <a:off x="8800081" y="4412672"/>
            <a:ext cx="63384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18</a:t>
            </a:r>
          </a:p>
        </p:txBody>
      </p:sp>
      <p:sp>
        <p:nvSpPr>
          <p:cNvPr id="35" name="TextBox 34">
            <a:extLst>
              <a:ext uri="{FF2B5EF4-FFF2-40B4-BE49-F238E27FC236}">
                <a16:creationId xmlns:a16="http://schemas.microsoft.com/office/drawing/2014/main" id="{A8B90692-7D20-6B13-3605-2B8257BA2FE0}"/>
              </a:ext>
            </a:extLst>
          </p:cNvPr>
          <p:cNvSpPr txBox="1"/>
          <p:nvPr/>
        </p:nvSpPr>
        <p:spPr bwMode="auto">
          <a:xfrm>
            <a:off x="8734272" y="4617027"/>
            <a:ext cx="63384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17</a:t>
            </a:r>
          </a:p>
        </p:txBody>
      </p:sp>
      <p:sp>
        <p:nvSpPr>
          <p:cNvPr id="36" name="TextBox 35">
            <a:extLst>
              <a:ext uri="{FF2B5EF4-FFF2-40B4-BE49-F238E27FC236}">
                <a16:creationId xmlns:a16="http://schemas.microsoft.com/office/drawing/2014/main" id="{AE863F19-EECE-BEDD-5645-A5D95C56328D}"/>
              </a:ext>
            </a:extLst>
          </p:cNvPr>
          <p:cNvSpPr txBox="1"/>
          <p:nvPr/>
        </p:nvSpPr>
        <p:spPr bwMode="auto">
          <a:xfrm>
            <a:off x="8827827" y="4831007"/>
            <a:ext cx="63384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17</a:t>
            </a:r>
          </a:p>
        </p:txBody>
      </p:sp>
      <p:sp>
        <p:nvSpPr>
          <p:cNvPr id="37" name="TextBox 36">
            <a:extLst>
              <a:ext uri="{FF2B5EF4-FFF2-40B4-BE49-F238E27FC236}">
                <a16:creationId xmlns:a16="http://schemas.microsoft.com/office/drawing/2014/main" id="{B2423BB0-5342-9686-4CE3-C655A2E04775}"/>
              </a:ext>
            </a:extLst>
          </p:cNvPr>
          <p:cNvSpPr txBox="1"/>
          <p:nvPr/>
        </p:nvSpPr>
        <p:spPr bwMode="auto">
          <a:xfrm>
            <a:off x="8727345" y="5036127"/>
            <a:ext cx="63384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16</a:t>
            </a:r>
          </a:p>
        </p:txBody>
      </p:sp>
      <p:sp>
        <p:nvSpPr>
          <p:cNvPr id="38" name="TextBox 37">
            <a:extLst>
              <a:ext uri="{FF2B5EF4-FFF2-40B4-BE49-F238E27FC236}">
                <a16:creationId xmlns:a16="http://schemas.microsoft.com/office/drawing/2014/main" id="{52190F89-61F5-8CDA-6952-EB5E64F401B3}"/>
              </a:ext>
            </a:extLst>
          </p:cNvPr>
          <p:cNvSpPr txBox="1"/>
          <p:nvPr/>
        </p:nvSpPr>
        <p:spPr bwMode="auto">
          <a:xfrm>
            <a:off x="8734272" y="5230091"/>
            <a:ext cx="63384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16</a:t>
            </a:r>
          </a:p>
        </p:txBody>
      </p:sp>
      <p:sp>
        <p:nvSpPr>
          <p:cNvPr id="4" name="TextBox 3">
            <a:extLst>
              <a:ext uri="{FF2B5EF4-FFF2-40B4-BE49-F238E27FC236}">
                <a16:creationId xmlns:a16="http://schemas.microsoft.com/office/drawing/2014/main" id="{6301A886-55C8-91D0-D1DB-94AA379B127F}"/>
              </a:ext>
            </a:extLst>
          </p:cNvPr>
          <p:cNvSpPr txBox="1"/>
          <p:nvPr/>
        </p:nvSpPr>
        <p:spPr bwMode="auto">
          <a:xfrm>
            <a:off x="8346067" y="5730127"/>
            <a:ext cx="329488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Patients (%)</a:t>
            </a:r>
          </a:p>
        </p:txBody>
      </p:sp>
      <p:grpSp>
        <p:nvGrpSpPr>
          <p:cNvPr id="40" name="Group 39">
            <a:extLst>
              <a:ext uri="{FF2B5EF4-FFF2-40B4-BE49-F238E27FC236}">
                <a16:creationId xmlns:a16="http://schemas.microsoft.com/office/drawing/2014/main" id="{2163B4C6-5DA7-3F6D-F6D6-8265B3BCDD4C}"/>
              </a:ext>
            </a:extLst>
          </p:cNvPr>
          <p:cNvGrpSpPr/>
          <p:nvPr/>
        </p:nvGrpSpPr>
        <p:grpSpPr>
          <a:xfrm>
            <a:off x="10504051" y="4696968"/>
            <a:ext cx="1136904" cy="584775"/>
            <a:chOff x="10369296" y="3983736"/>
            <a:chExt cx="1136904" cy="584775"/>
          </a:xfrm>
        </p:grpSpPr>
        <p:sp>
          <p:nvSpPr>
            <p:cNvPr id="8" name="TextBox 7">
              <a:extLst>
                <a:ext uri="{FF2B5EF4-FFF2-40B4-BE49-F238E27FC236}">
                  <a16:creationId xmlns:a16="http://schemas.microsoft.com/office/drawing/2014/main" id="{C1A07628-4EC4-514F-1CD5-17B717914913}"/>
                </a:ext>
              </a:extLst>
            </p:cNvPr>
            <p:cNvSpPr txBox="1"/>
            <p:nvPr/>
          </p:nvSpPr>
          <p:spPr bwMode="auto">
            <a:xfrm>
              <a:off x="10459074" y="3983736"/>
              <a:ext cx="104712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Grade ≥3</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Grade 1/2</a:t>
              </a:r>
            </a:p>
          </p:txBody>
        </p:sp>
        <p:sp>
          <p:nvSpPr>
            <p:cNvPr id="21" name="Rectangle 20">
              <a:extLst>
                <a:ext uri="{FF2B5EF4-FFF2-40B4-BE49-F238E27FC236}">
                  <a16:creationId xmlns:a16="http://schemas.microsoft.com/office/drawing/2014/main" id="{1C458F0A-D051-D030-F349-1E3BF8428895}"/>
                </a:ext>
              </a:extLst>
            </p:cNvPr>
            <p:cNvSpPr/>
            <p:nvPr/>
          </p:nvSpPr>
          <p:spPr bwMode="auto">
            <a:xfrm>
              <a:off x="10369296" y="4096512"/>
              <a:ext cx="137160" cy="13716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9" name="Rectangle 38">
              <a:extLst>
                <a:ext uri="{FF2B5EF4-FFF2-40B4-BE49-F238E27FC236}">
                  <a16:creationId xmlns:a16="http://schemas.microsoft.com/office/drawing/2014/main" id="{E955ED2C-13B8-8655-0A77-CB8F8991B281}"/>
                </a:ext>
              </a:extLst>
            </p:cNvPr>
            <p:cNvSpPr/>
            <p:nvPr/>
          </p:nvSpPr>
          <p:spPr bwMode="auto">
            <a:xfrm>
              <a:off x="10369296" y="4340352"/>
              <a:ext cx="137160" cy="137160"/>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61" name="TextBox 60">
            <a:extLst>
              <a:ext uri="{FF2B5EF4-FFF2-40B4-BE49-F238E27FC236}">
                <a16:creationId xmlns:a16="http://schemas.microsoft.com/office/drawing/2014/main" id="{923884E5-0CDC-1662-6DAE-3D78CEE24ADB}"/>
              </a:ext>
            </a:extLst>
          </p:cNvPr>
          <p:cNvSpPr txBox="1"/>
          <p:nvPr/>
        </p:nvSpPr>
        <p:spPr bwMode="auto">
          <a:xfrm>
            <a:off x="5527367" y="1965564"/>
            <a:ext cx="2774462"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300" dirty="0">
                <a:solidFill>
                  <a:schemeClr val="bg1"/>
                </a:solidFill>
                <a:latin typeface="Calibri" panose="020F0502020204030204" pitchFamily="34" charset="0"/>
              </a:rPr>
              <a:t>Nausea</a:t>
            </a:r>
          </a:p>
        </p:txBody>
      </p:sp>
      <p:sp>
        <p:nvSpPr>
          <p:cNvPr id="62" name="TextBox 61">
            <a:extLst>
              <a:ext uri="{FF2B5EF4-FFF2-40B4-BE49-F238E27FC236}">
                <a16:creationId xmlns:a16="http://schemas.microsoft.com/office/drawing/2014/main" id="{A8D54D61-DD4B-85A2-01C7-916AE91D880B}"/>
              </a:ext>
            </a:extLst>
          </p:cNvPr>
          <p:cNvSpPr txBox="1"/>
          <p:nvPr/>
        </p:nvSpPr>
        <p:spPr bwMode="auto">
          <a:xfrm>
            <a:off x="5527367" y="2171284"/>
            <a:ext cx="2774462"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300" dirty="0">
                <a:solidFill>
                  <a:schemeClr val="bg1"/>
                </a:solidFill>
                <a:latin typeface="Calibri" panose="020F0502020204030204" pitchFamily="34" charset="0"/>
              </a:rPr>
              <a:t>Thrombocytopenia*</a:t>
            </a:r>
          </a:p>
        </p:txBody>
      </p:sp>
      <p:sp>
        <p:nvSpPr>
          <p:cNvPr id="63" name="TextBox 62">
            <a:extLst>
              <a:ext uri="{FF2B5EF4-FFF2-40B4-BE49-F238E27FC236}">
                <a16:creationId xmlns:a16="http://schemas.microsoft.com/office/drawing/2014/main" id="{4FC0269C-B282-041A-4E49-6C8BB5CB782A}"/>
              </a:ext>
            </a:extLst>
          </p:cNvPr>
          <p:cNvSpPr txBox="1"/>
          <p:nvPr/>
        </p:nvSpPr>
        <p:spPr bwMode="auto">
          <a:xfrm>
            <a:off x="5527367" y="2377004"/>
            <a:ext cx="2774462"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300" dirty="0">
                <a:solidFill>
                  <a:schemeClr val="bg1"/>
                </a:solidFill>
                <a:latin typeface="Calibri" panose="020F0502020204030204" pitchFamily="34" charset="0"/>
              </a:rPr>
              <a:t>Decreased appetite</a:t>
            </a:r>
          </a:p>
        </p:txBody>
      </p:sp>
      <p:sp>
        <p:nvSpPr>
          <p:cNvPr id="9216" name="TextBox 9215">
            <a:extLst>
              <a:ext uri="{FF2B5EF4-FFF2-40B4-BE49-F238E27FC236}">
                <a16:creationId xmlns:a16="http://schemas.microsoft.com/office/drawing/2014/main" id="{A2121BA1-CB84-4ADC-F9BC-1C79E5B0ACD9}"/>
              </a:ext>
            </a:extLst>
          </p:cNvPr>
          <p:cNvSpPr txBox="1"/>
          <p:nvPr/>
        </p:nvSpPr>
        <p:spPr bwMode="auto">
          <a:xfrm>
            <a:off x="5527367" y="2582724"/>
            <a:ext cx="2774462"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300" dirty="0">
                <a:solidFill>
                  <a:schemeClr val="bg1"/>
                </a:solidFill>
                <a:latin typeface="Calibri" panose="020F0502020204030204" pitchFamily="34" charset="0"/>
              </a:rPr>
              <a:t>Neutropenia*</a:t>
            </a:r>
          </a:p>
        </p:txBody>
      </p:sp>
      <p:sp>
        <p:nvSpPr>
          <p:cNvPr id="9217" name="TextBox 9216">
            <a:extLst>
              <a:ext uri="{FF2B5EF4-FFF2-40B4-BE49-F238E27FC236}">
                <a16:creationId xmlns:a16="http://schemas.microsoft.com/office/drawing/2014/main" id="{AD77F9F0-D885-A953-9C69-D9FD8A1DF578}"/>
              </a:ext>
            </a:extLst>
          </p:cNvPr>
          <p:cNvSpPr txBox="1"/>
          <p:nvPr/>
        </p:nvSpPr>
        <p:spPr bwMode="auto">
          <a:xfrm>
            <a:off x="5527367" y="2788444"/>
            <a:ext cx="2774462"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300" dirty="0">
                <a:solidFill>
                  <a:schemeClr val="bg1"/>
                </a:solidFill>
                <a:latin typeface="Calibri" panose="020F0502020204030204" pitchFamily="34" charset="0"/>
              </a:rPr>
              <a:t>Constipation</a:t>
            </a:r>
          </a:p>
        </p:txBody>
      </p:sp>
      <p:sp>
        <p:nvSpPr>
          <p:cNvPr id="9219" name="TextBox 9218">
            <a:extLst>
              <a:ext uri="{FF2B5EF4-FFF2-40B4-BE49-F238E27FC236}">
                <a16:creationId xmlns:a16="http://schemas.microsoft.com/office/drawing/2014/main" id="{5934A41D-2C80-A11E-B81B-AB0BE7A1378B}"/>
              </a:ext>
            </a:extLst>
          </p:cNvPr>
          <p:cNvSpPr txBox="1"/>
          <p:nvPr/>
        </p:nvSpPr>
        <p:spPr bwMode="auto">
          <a:xfrm>
            <a:off x="5527367" y="2994164"/>
            <a:ext cx="2774462"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300" dirty="0">
                <a:solidFill>
                  <a:schemeClr val="bg1"/>
                </a:solidFill>
                <a:latin typeface="Calibri" panose="020F0502020204030204" pitchFamily="34" charset="0"/>
              </a:rPr>
              <a:t>Anemia*</a:t>
            </a:r>
          </a:p>
        </p:txBody>
      </p:sp>
      <p:sp>
        <p:nvSpPr>
          <p:cNvPr id="9220" name="TextBox 9219">
            <a:extLst>
              <a:ext uri="{FF2B5EF4-FFF2-40B4-BE49-F238E27FC236}">
                <a16:creationId xmlns:a16="http://schemas.microsoft.com/office/drawing/2014/main" id="{65CA2565-ABDB-A71C-886B-FC11D6E46DC9}"/>
              </a:ext>
            </a:extLst>
          </p:cNvPr>
          <p:cNvSpPr txBox="1"/>
          <p:nvPr/>
        </p:nvSpPr>
        <p:spPr bwMode="auto">
          <a:xfrm>
            <a:off x="5527367" y="3199884"/>
            <a:ext cx="2774462"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300" dirty="0">
                <a:solidFill>
                  <a:schemeClr val="bg1"/>
                </a:solidFill>
                <a:latin typeface="Calibri" panose="020F0502020204030204" pitchFamily="34" charset="0"/>
              </a:rPr>
              <a:t>Fatigue</a:t>
            </a:r>
          </a:p>
        </p:txBody>
      </p:sp>
      <p:sp>
        <p:nvSpPr>
          <p:cNvPr id="9222" name="TextBox 9221">
            <a:extLst>
              <a:ext uri="{FF2B5EF4-FFF2-40B4-BE49-F238E27FC236}">
                <a16:creationId xmlns:a16="http://schemas.microsoft.com/office/drawing/2014/main" id="{F1D004FC-8742-4164-47C4-2FD98D01668C}"/>
              </a:ext>
            </a:extLst>
          </p:cNvPr>
          <p:cNvSpPr txBox="1"/>
          <p:nvPr/>
        </p:nvSpPr>
        <p:spPr bwMode="auto">
          <a:xfrm>
            <a:off x="5527367" y="3405604"/>
            <a:ext cx="2774462"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300" dirty="0">
                <a:solidFill>
                  <a:schemeClr val="bg1"/>
                </a:solidFill>
                <a:latin typeface="Calibri" panose="020F0502020204030204" pitchFamily="34" charset="0"/>
              </a:rPr>
              <a:t>Diarrhea</a:t>
            </a:r>
          </a:p>
        </p:txBody>
      </p:sp>
      <p:sp>
        <p:nvSpPr>
          <p:cNvPr id="9223" name="TextBox 9222">
            <a:extLst>
              <a:ext uri="{FF2B5EF4-FFF2-40B4-BE49-F238E27FC236}">
                <a16:creationId xmlns:a16="http://schemas.microsoft.com/office/drawing/2014/main" id="{F2E1449F-FF55-BF72-7B98-5A55E2D7D6C6}"/>
              </a:ext>
            </a:extLst>
          </p:cNvPr>
          <p:cNvSpPr txBox="1"/>
          <p:nvPr/>
        </p:nvSpPr>
        <p:spPr bwMode="auto">
          <a:xfrm>
            <a:off x="5527367" y="3611324"/>
            <a:ext cx="2774462"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300" dirty="0">
                <a:solidFill>
                  <a:schemeClr val="bg1"/>
                </a:solidFill>
                <a:latin typeface="Calibri" panose="020F0502020204030204" pitchFamily="34" charset="0"/>
              </a:rPr>
              <a:t>Vomiting</a:t>
            </a:r>
          </a:p>
        </p:txBody>
      </p:sp>
      <p:sp>
        <p:nvSpPr>
          <p:cNvPr id="9224" name="TextBox 9223">
            <a:extLst>
              <a:ext uri="{FF2B5EF4-FFF2-40B4-BE49-F238E27FC236}">
                <a16:creationId xmlns:a16="http://schemas.microsoft.com/office/drawing/2014/main" id="{EC91B65D-A766-0239-4D21-CA55BE3D9CF5}"/>
              </a:ext>
            </a:extLst>
          </p:cNvPr>
          <p:cNvSpPr txBox="1"/>
          <p:nvPr/>
        </p:nvSpPr>
        <p:spPr bwMode="auto">
          <a:xfrm>
            <a:off x="5527367" y="3817044"/>
            <a:ext cx="2774462"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300" dirty="0">
                <a:solidFill>
                  <a:schemeClr val="bg1"/>
                </a:solidFill>
                <a:latin typeface="Calibri" panose="020F0502020204030204" pitchFamily="34" charset="0"/>
              </a:rPr>
              <a:t>Leukopenia*</a:t>
            </a:r>
          </a:p>
        </p:txBody>
      </p:sp>
      <p:sp>
        <p:nvSpPr>
          <p:cNvPr id="9225" name="TextBox 9224">
            <a:extLst>
              <a:ext uri="{FF2B5EF4-FFF2-40B4-BE49-F238E27FC236}">
                <a16:creationId xmlns:a16="http://schemas.microsoft.com/office/drawing/2014/main" id="{BCC866D0-DF48-D6B6-2547-E550A4A0E577}"/>
              </a:ext>
            </a:extLst>
          </p:cNvPr>
          <p:cNvSpPr txBox="1"/>
          <p:nvPr/>
        </p:nvSpPr>
        <p:spPr bwMode="auto">
          <a:xfrm>
            <a:off x="5527367" y="4022764"/>
            <a:ext cx="2774462"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300" dirty="0">
                <a:solidFill>
                  <a:schemeClr val="bg1"/>
                </a:solidFill>
                <a:latin typeface="Calibri" panose="020F0502020204030204" pitchFamily="34" charset="0"/>
              </a:rPr>
              <a:t>Alopecia</a:t>
            </a:r>
          </a:p>
        </p:txBody>
      </p:sp>
      <p:sp>
        <p:nvSpPr>
          <p:cNvPr id="9226" name="TextBox 9225">
            <a:extLst>
              <a:ext uri="{FF2B5EF4-FFF2-40B4-BE49-F238E27FC236}">
                <a16:creationId xmlns:a16="http://schemas.microsoft.com/office/drawing/2014/main" id="{A7F76BF1-9240-0CC2-9848-37F28A1B434E}"/>
              </a:ext>
            </a:extLst>
          </p:cNvPr>
          <p:cNvSpPr txBox="1"/>
          <p:nvPr/>
        </p:nvSpPr>
        <p:spPr bwMode="auto">
          <a:xfrm>
            <a:off x="5527367" y="4228484"/>
            <a:ext cx="2774462"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300" dirty="0">
                <a:solidFill>
                  <a:schemeClr val="bg1"/>
                </a:solidFill>
                <a:latin typeface="Calibri" panose="020F0502020204030204" pitchFamily="34" charset="0"/>
              </a:rPr>
              <a:t>Asthenia</a:t>
            </a:r>
          </a:p>
        </p:txBody>
      </p:sp>
      <p:sp>
        <p:nvSpPr>
          <p:cNvPr id="9227" name="TextBox 9226">
            <a:extLst>
              <a:ext uri="{FF2B5EF4-FFF2-40B4-BE49-F238E27FC236}">
                <a16:creationId xmlns:a16="http://schemas.microsoft.com/office/drawing/2014/main" id="{460C01DD-EB97-4045-B914-A9653452254D}"/>
              </a:ext>
            </a:extLst>
          </p:cNvPr>
          <p:cNvSpPr txBox="1"/>
          <p:nvPr/>
        </p:nvSpPr>
        <p:spPr bwMode="auto">
          <a:xfrm>
            <a:off x="5527367" y="4434204"/>
            <a:ext cx="2774462"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300" dirty="0">
                <a:solidFill>
                  <a:schemeClr val="bg1"/>
                </a:solidFill>
                <a:latin typeface="Calibri" panose="020F0502020204030204" pitchFamily="34" charset="0"/>
              </a:rPr>
              <a:t>Dyspnea</a:t>
            </a:r>
          </a:p>
        </p:txBody>
      </p:sp>
      <p:sp>
        <p:nvSpPr>
          <p:cNvPr id="9228" name="TextBox 9227">
            <a:extLst>
              <a:ext uri="{FF2B5EF4-FFF2-40B4-BE49-F238E27FC236}">
                <a16:creationId xmlns:a16="http://schemas.microsoft.com/office/drawing/2014/main" id="{EBD4644A-C3A8-B2DE-3CA2-44B131696651}"/>
              </a:ext>
            </a:extLst>
          </p:cNvPr>
          <p:cNvSpPr txBox="1"/>
          <p:nvPr/>
        </p:nvSpPr>
        <p:spPr bwMode="auto">
          <a:xfrm>
            <a:off x="5447899" y="4639924"/>
            <a:ext cx="2853930"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300" dirty="0">
                <a:solidFill>
                  <a:schemeClr val="bg1"/>
                </a:solidFill>
                <a:latin typeface="Calibri" panose="020F0502020204030204" pitchFamily="34" charset="0"/>
              </a:rPr>
              <a:t>AST increased</a:t>
            </a:r>
          </a:p>
        </p:txBody>
      </p:sp>
      <p:sp>
        <p:nvSpPr>
          <p:cNvPr id="9229" name="TextBox 9228">
            <a:extLst>
              <a:ext uri="{FF2B5EF4-FFF2-40B4-BE49-F238E27FC236}">
                <a16:creationId xmlns:a16="http://schemas.microsoft.com/office/drawing/2014/main" id="{491DC1F3-A31D-FE4D-FDEE-162F52CB6C1C}"/>
              </a:ext>
            </a:extLst>
          </p:cNvPr>
          <p:cNvSpPr txBox="1"/>
          <p:nvPr/>
        </p:nvSpPr>
        <p:spPr bwMode="auto">
          <a:xfrm>
            <a:off x="5527367" y="4845644"/>
            <a:ext cx="2774462"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300" dirty="0">
                <a:solidFill>
                  <a:schemeClr val="bg1"/>
                </a:solidFill>
                <a:latin typeface="Calibri" panose="020F0502020204030204" pitchFamily="34" charset="0"/>
              </a:rPr>
              <a:t>Hypokalemia</a:t>
            </a:r>
          </a:p>
        </p:txBody>
      </p:sp>
      <p:sp>
        <p:nvSpPr>
          <p:cNvPr id="9230" name="TextBox 9229">
            <a:extLst>
              <a:ext uri="{FF2B5EF4-FFF2-40B4-BE49-F238E27FC236}">
                <a16:creationId xmlns:a16="http://schemas.microsoft.com/office/drawing/2014/main" id="{6BD246F0-9586-6F69-CC40-2C4448BB24E8}"/>
              </a:ext>
            </a:extLst>
          </p:cNvPr>
          <p:cNvSpPr txBox="1"/>
          <p:nvPr/>
        </p:nvSpPr>
        <p:spPr bwMode="auto">
          <a:xfrm>
            <a:off x="5527367" y="5051364"/>
            <a:ext cx="2774462"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300" dirty="0">
                <a:solidFill>
                  <a:schemeClr val="bg1"/>
                </a:solidFill>
                <a:latin typeface="Calibri" panose="020F0502020204030204" pitchFamily="34" charset="0"/>
              </a:rPr>
              <a:t>Cough</a:t>
            </a:r>
          </a:p>
        </p:txBody>
      </p:sp>
      <p:sp>
        <p:nvSpPr>
          <p:cNvPr id="9231" name="TextBox 9230">
            <a:extLst>
              <a:ext uri="{FF2B5EF4-FFF2-40B4-BE49-F238E27FC236}">
                <a16:creationId xmlns:a16="http://schemas.microsoft.com/office/drawing/2014/main" id="{481F5B2A-4A68-DFCB-FB3B-ED096BB531FB}"/>
              </a:ext>
            </a:extLst>
          </p:cNvPr>
          <p:cNvSpPr txBox="1"/>
          <p:nvPr/>
        </p:nvSpPr>
        <p:spPr bwMode="auto">
          <a:xfrm>
            <a:off x="5527367" y="5257076"/>
            <a:ext cx="2774462"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300" dirty="0">
                <a:solidFill>
                  <a:schemeClr val="bg1"/>
                </a:solidFill>
                <a:latin typeface="Calibri" panose="020F0502020204030204" pitchFamily="34" charset="0"/>
              </a:rPr>
              <a:t>Abdominal pain*</a:t>
            </a:r>
          </a:p>
        </p:txBody>
      </p:sp>
      <p:sp>
        <p:nvSpPr>
          <p:cNvPr id="9283" name="TextBox 9282">
            <a:extLst>
              <a:ext uri="{FF2B5EF4-FFF2-40B4-BE49-F238E27FC236}">
                <a16:creationId xmlns:a16="http://schemas.microsoft.com/office/drawing/2014/main" id="{CD19989D-9CF8-6271-1D10-CD02B69B0101}"/>
              </a:ext>
            </a:extLst>
          </p:cNvPr>
          <p:cNvSpPr txBox="1"/>
          <p:nvPr/>
        </p:nvSpPr>
        <p:spPr bwMode="auto">
          <a:xfrm>
            <a:off x="9138096" y="1987772"/>
            <a:ext cx="63384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latin typeface="Calibri" panose="020F0502020204030204" pitchFamily="34" charset="0"/>
              </a:rPr>
              <a:t>63</a:t>
            </a:r>
          </a:p>
        </p:txBody>
      </p:sp>
      <p:sp>
        <p:nvSpPr>
          <p:cNvPr id="9284" name="TextBox 9283">
            <a:extLst>
              <a:ext uri="{FF2B5EF4-FFF2-40B4-BE49-F238E27FC236}">
                <a16:creationId xmlns:a16="http://schemas.microsoft.com/office/drawing/2014/main" id="{27CD61B5-CD24-21FA-E4FD-A75042533B0D}"/>
              </a:ext>
            </a:extLst>
          </p:cNvPr>
          <p:cNvSpPr txBox="1"/>
          <p:nvPr/>
        </p:nvSpPr>
        <p:spPr bwMode="auto">
          <a:xfrm>
            <a:off x="8258866" y="1987772"/>
            <a:ext cx="31650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latin typeface="Calibri" panose="020F0502020204030204" pitchFamily="34" charset="0"/>
              </a:rPr>
              <a:t>3</a:t>
            </a:r>
          </a:p>
        </p:txBody>
      </p:sp>
      <p:sp>
        <p:nvSpPr>
          <p:cNvPr id="9285" name="TextBox 9284">
            <a:extLst>
              <a:ext uri="{FF2B5EF4-FFF2-40B4-BE49-F238E27FC236}">
                <a16:creationId xmlns:a16="http://schemas.microsoft.com/office/drawing/2014/main" id="{3B66BFF7-AE64-7342-B9AD-E5493B0B78D5}"/>
              </a:ext>
            </a:extLst>
          </p:cNvPr>
          <p:cNvSpPr txBox="1"/>
          <p:nvPr/>
        </p:nvSpPr>
        <p:spPr bwMode="auto">
          <a:xfrm>
            <a:off x="8520682" y="2194880"/>
            <a:ext cx="38293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latin typeface="Calibri" panose="020F0502020204030204" pitchFamily="34" charset="0"/>
              </a:rPr>
              <a:t>21</a:t>
            </a:r>
          </a:p>
        </p:txBody>
      </p:sp>
      <p:sp>
        <p:nvSpPr>
          <p:cNvPr id="9286" name="TextBox 9285">
            <a:extLst>
              <a:ext uri="{FF2B5EF4-FFF2-40B4-BE49-F238E27FC236}">
                <a16:creationId xmlns:a16="http://schemas.microsoft.com/office/drawing/2014/main" id="{DB55272B-7DE5-C69B-6781-67B728366A58}"/>
              </a:ext>
            </a:extLst>
          </p:cNvPr>
          <p:cNvSpPr txBox="1"/>
          <p:nvPr/>
        </p:nvSpPr>
        <p:spPr bwMode="auto">
          <a:xfrm>
            <a:off x="9243605" y="2190972"/>
            <a:ext cx="38293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latin typeface="Calibri" panose="020F0502020204030204" pitchFamily="34" charset="0"/>
              </a:rPr>
              <a:t>23</a:t>
            </a:r>
          </a:p>
        </p:txBody>
      </p:sp>
      <p:sp>
        <p:nvSpPr>
          <p:cNvPr id="9287" name="TextBox 9286">
            <a:extLst>
              <a:ext uri="{FF2B5EF4-FFF2-40B4-BE49-F238E27FC236}">
                <a16:creationId xmlns:a16="http://schemas.microsoft.com/office/drawing/2014/main" id="{AE4B6C1B-766B-6EB2-D771-CBB2C6FA964E}"/>
              </a:ext>
            </a:extLst>
          </p:cNvPr>
          <p:cNvSpPr txBox="1"/>
          <p:nvPr/>
        </p:nvSpPr>
        <p:spPr bwMode="auto">
          <a:xfrm>
            <a:off x="8227605" y="2394172"/>
            <a:ext cx="38293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latin typeface="Calibri" panose="020F0502020204030204" pitchFamily="34" charset="0"/>
              </a:rPr>
              <a:t>3</a:t>
            </a:r>
          </a:p>
        </p:txBody>
      </p:sp>
      <p:sp>
        <p:nvSpPr>
          <p:cNvPr id="9288" name="TextBox 9287">
            <a:extLst>
              <a:ext uri="{FF2B5EF4-FFF2-40B4-BE49-F238E27FC236}">
                <a16:creationId xmlns:a16="http://schemas.microsoft.com/office/drawing/2014/main" id="{1FBA1514-8E18-3A43-250F-B185B08EFE43}"/>
              </a:ext>
            </a:extLst>
          </p:cNvPr>
          <p:cNvSpPr txBox="1"/>
          <p:nvPr/>
        </p:nvSpPr>
        <p:spPr bwMode="auto">
          <a:xfrm>
            <a:off x="8817667" y="2398080"/>
            <a:ext cx="38293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latin typeface="Calibri" panose="020F0502020204030204" pitchFamily="34" charset="0"/>
              </a:rPr>
              <a:t>39</a:t>
            </a:r>
          </a:p>
        </p:txBody>
      </p:sp>
      <p:sp>
        <p:nvSpPr>
          <p:cNvPr id="9289" name="TextBox 9288">
            <a:extLst>
              <a:ext uri="{FF2B5EF4-FFF2-40B4-BE49-F238E27FC236}">
                <a16:creationId xmlns:a16="http://schemas.microsoft.com/office/drawing/2014/main" id="{96BE4A6F-9F40-DEF2-E7B4-B4DC641B51D2}"/>
              </a:ext>
            </a:extLst>
          </p:cNvPr>
          <p:cNvSpPr txBox="1"/>
          <p:nvPr/>
        </p:nvSpPr>
        <p:spPr bwMode="auto">
          <a:xfrm>
            <a:off x="8479179" y="2598606"/>
            <a:ext cx="38293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latin typeface="Calibri" panose="020F0502020204030204" pitchFamily="34" charset="0"/>
              </a:rPr>
              <a:t>19</a:t>
            </a:r>
          </a:p>
        </p:txBody>
      </p:sp>
      <p:sp>
        <p:nvSpPr>
          <p:cNvPr id="9290" name="TextBox 9289">
            <a:extLst>
              <a:ext uri="{FF2B5EF4-FFF2-40B4-BE49-F238E27FC236}">
                <a16:creationId xmlns:a16="http://schemas.microsoft.com/office/drawing/2014/main" id="{3B5D6FF6-92A1-74C5-9E93-AB00C75C98E4}"/>
              </a:ext>
            </a:extLst>
          </p:cNvPr>
          <p:cNvSpPr txBox="1"/>
          <p:nvPr/>
        </p:nvSpPr>
        <p:spPr bwMode="auto">
          <a:xfrm>
            <a:off x="9074341" y="2587377"/>
            <a:ext cx="38293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latin typeface="Calibri" panose="020F0502020204030204" pitchFamily="34" charset="0"/>
              </a:rPr>
              <a:t>16</a:t>
            </a:r>
          </a:p>
        </p:txBody>
      </p:sp>
      <p:sp>
        <p:nvSpPr>
          <p:cNvPr id="9291" name="TextBox 9290">
            <a:extLst>
              <a:ext uri="{FF2B5EF4-FFF2-40B4-BE49-F238E27FC236}">
                <a16:creationId xmlns:a16="http://schemas.microsoft.com/office/drawing/2014/main" id="{31A779ED-60AE-8956-F174-C29D85D76B67}"/>
              </a:ext>
            </a:extLst>
          </p:cNvPr>
          <p:cNvSpPr txBox="1"/>
          <p:nvPr/>
        </p:nvSpPr>
        <p:spPr bwMode="auto">
          <a:xfrm>
            <a:off x="8687726" y="2797529"/>
            <a:ext cx="38293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latin typeface="Calibri" panose="020F0502020204030204" pitchFamily="34" charset="0"/>
              </a:rPr>
              <a:t>34</a:t>
            </a:r>
          </a:p>
        </p:txBody>
      </p:sp>
      <p:sp>
        <p:nvSpPr>
          <p:cNvPr id="9292" name="TextBox 9291">
            <a:extLst>
              <a:ext uri="{FF2B5EF4-FFF2-40B4-BE49-F238E27FC236}">
                <a16:creationId xmlns:a16="http://schemas.microsoft.com/office/drawing/2014/main" id="{D8DD6384-5667-6218-4062-C5D91FD25AF2}"/>
              </a:ext>
            </a:extLst>
          </p:cNvPr>
          <p:cNvSpPr txBox="1"/>
          <p:nvPr/>
        </p:nvSpPr>
        <p:spPr bwMode="auto">
          <a:xfrm>
            <a:off x="8955629" y="3005870"/>
            <a:ext cx="38293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latin typeface="Calibri" panose="020F0502020204030204" pitchFamily="34" charset="0"/>
              </a:rPr>
              <a:t>19</a:t>
            </a:r>
          </a:p>
        </p:txBody>
      </p:sp>
      <p:sp>
        <p:nvSpPr>
          <p:cNvPr id="9293" name="TextBox 9292">
            <a:extLst>
              <a:ext uri="{FF2B5EF4-FFF2-40B4-BE49-F238E27FC236}">
                <a16:creationId xmlns:a16="http://schemas.microsoft.com/office/drawing/2014/main" id="{DFBB1B0D-47A1-71B2-2A7E-919921DB2165}"/>
              </a:ext>
            </a:extLst>
          </p:cNvPr>
          <p:cNvSpPr txBox="1"/>
          <p:nvPr/>
        </p:nvSpPr>
        <p:spPr bwMode="auto">
          <a:xfrm>
            <a:off x="8376509" y="3004266"/>
            <a:ext cx="38293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latin typeface="Calibri" panose="020F0502020204030204" pitchFamily="34" charset="0"/>
              </a:rPr>
              <a:t>14</a:t>
            </a:r>
          </a:p>
        </p:txBody>
      </p:sp>
      <p:sp>
        <p:nvSpPr>
          <p:cNvPr id="9294" name="TextBox 9293">
            <a:extLst>
              <a:ext uri="{FF2B5EF4-FFF2-40B4-BE49-F238E27FC236}">
                <a16:creationId xmlns:a16="http://schemas.microsoft.com/office/drawing/2014/main" id="{AC9DAC85-F0FC-FEA0-2979-6B7A18026C67}"/>
              </a:ext>
            </a:extLst>
          </p:cNvPr>
          <p:cNvSpPr txBox="1"/>
          <p:nvPr/>
        </p:nvSpPr>
        <p:spPr bwMode="auto">
          <a:xfrm>
            <a:off x="8269027" y="3207942"/>
            <a:ext cx="38293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latin typeface="Calibri" panose="020F0502020204030204" pitchFamily="34" charset="0"/>
              </a:rPr>
              <a:t>6</a:t>
            </a:r>
          </a:p>
        </p:txBody>
      </p:sp>
      <p:sp>
        <p:nvSpPr>
          <p:cNvPr id="9295" name="TextBox 9294">
            <a:extLst>
              <a:ext uri="{FF2B5EF4-FFF2-40B4-BE49-F238E27FC236}">
                <a16:creationId xmlns:a16="http://schemas.microsoft.com/office/drawing/2014/main" id="{70FAD40C-A22A-3F4C-2542-F97EFB17D108}"/>
              </a:ext>
            </a:extLst>
          </p:cNvPr>
          <p:cNvSpPr txBox="1"/>
          <p:nvPr/>
        </p:nvSpPr>
        <p:spPr bwMode="auto">
          <a:xfrm>
            <a:off x="8748687" y="3209751"/>
            <a:ext cx="38293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latin typeface="Calibri" panose="020F0502020204030204" pitchFamily="34" charset="0"/>
              </a:rPr>
              <a:t>25</a:t>
            </a:r>
          </a:p>
        </p:txBody>
      </p:sp>
      <p:sp>
        <p:nvSpPr>
          <p:cNvPr id="9296" name="TextBox 9295">
            <a:extLst>
              <a:ext uri="{FF2B5EF4-FFF2-40B4-BE49-F238E27FC236}">
                <a16:creationId xmlns:a16="http://schemas.microsoft.com/office/drawing/2014/main" id="{DEBF537D-C532-DC84-E20B-B34C60D7CB42}"/>
              </a:ext>
            </a:extLst>
          </p:cNvPr>
          <p:cNvSpPr txBox="1"/>
          <p:nvPr/>
        </p:nvSpPr>
        <p:spPr bwMode="auto">
          <a:xfrm>
            <a:off x="8583454" y="3409750"/>
            <a:ext cx="38293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latin typeface="Calibri" panose="020F0502020204030204" pitchFamily="34" charset="0"/>
              </a:rPr>
              <a:t>26</a:t>
            </a:r>
          </a:p>
        </p:txBody>
      </p:sp>
      <p:sp>
        <p:nvSpPr>
          <p:cNvPr id="9297" name="TextBox 9296">
            <a:extLst>
              <a:ext uri="{FF2B5EF4-FFF2-40B4-BE49-F238E27FC236}">
                <a16:creationId xmlns:a16="http://schemas.microsoft.com/office/drawing/2014/main" id="{2038B9DB-8876-4F50-4CD9-86B33911C983}"/>
              </a:ext>
            </a:extLst>
          </p:cNvPr>
          <p:cNvSpPr txBox="1"/>
          <p:nvPr/>
        </p:nvSpPr>
        <p:spPr bwMode="auto">
          <a:xfrm>
            <a:off x="8217694" y="3409750"/>
            <a:ext cx="38293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latin typeface="Calibri" panose="020F0502020204030204" pitchFamily="34" charset="0"/>
              </a:rPr>
              <a:t>1</a:t>
            </a:r>
          </a:p>
        </p:txBody>
      </p:sp>
      <p:sp>
        <p:nvSpPr>
          <p:cNvPr id="9298" name="TextBox 9297">
            <a:extLst>
              <a:ext uri="{FF2B5EF4-FFF2-40B4-BE49-F238E27FC236}">
                <a16:creationId xmlns:a16="http://schemas.microsoft.com/office/drawing/2014/main" id="{469C73E8-4553-7318-9A36-62A6F9AF3BDC}"/>
              </a:ext>
            </a:extLst>
          </p:cNvPr>
          <p:cNvSpPr txBox="1"/>
          <p:nvPr/>
        </p:nvSpPr>
        <p:spPr bwMode="auto">
          <a:xfrm>
            <a:off x="8581849" y="3610276"/>
            <a:ext cx="38293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latin typeface="Calibri" panose="020F0502020204030204" pitchFamily="34" charset="0"/>
              </a:rPr>
              <a:t>26</a:t>
            </a:r>
          </a:p>
        </p:txBody>
      </p:sp>
      <p:sp>
        <p:nvSpPr>
          <p:cNvPr id="9299" name="TextBox 9298">
            <a:extLst>
              <a:ext uri="{FF2B5EF4-FFF2-40B4-BE49-F238E27FC236}">
                <a16:creationId xmlns:a16="http://schemas.microsoft.com/office/drawing/2014/main" id="{D26A5358-926C-56B4-CBE2-82AD0535DCD9}"/>
              </a:ext>
            </a:extLst>
          </p:cNvPr>
          <p:cNvSpPr txBox="1"/>
          <p:nvPr/>
        </p:nvSpPr>
        <p:spPr bwMode="auto">
          <a:xfrm>
            <a:off x="8216089" y="3610276"/>
            <a:ext cx="38293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latin typeface="Calibri" panose="020F0502020204030204" pitchFamily="34" charset="0"/>
              </a:rPr>
              <a:t>1</a:t>
            </a:r>
          </a:p>
        </p:txBody>
      </p:sp>
      <p:sp>
        <p:nvSpPr>
          <p:cNvPr id="9300" name="TextBox 9299">
            <a:extLst>
              <a:ext uri="{FF2B5EF4-FFF2-40B4-BE49-F238E27FC236}">
                <a16:creationId xmlns:a16="http://schemas.microsoft.com/office/drawing/2014/main" id="{FEDBC66D-36A3-CA5B-AB09-28DE4550D46D}"/>
              </a:ext>
            </a:extLst>
          </p:cNvPr>
          <p:cNvSpPr txBox="1"/>
          <p:nvPr/>
        </p:nvSpPr>
        <p:spPr bwMode="auto">
          <a:xfrm>
            <a:off x="8753500" y="3820428"/>
            <a:ext cx="38293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latin typeface="Calibri" panose="020F0502020204030204" pitchFamily="34" charset="0"/>
              </a:rPr>
              <a:t>16</a:t>
            </a:r>
          </a:p>
        </p:txBody>
      </p:sp>
      <p:sp>
        <p:nvSpPr>
          <p:cNvPr id="9301" name="TextBox 9300">
            <a:extLst>
              <a:ext uri="{FF2B5EF4-FFF2-40B4-BE49-F238E27FC236}">
                <a16:creationId xmlns:a16="http://schemas.microsoft.com/office/drawing/2014/main" id="{EE4F2E11-8275-EA35-A82D-11A8279EB5D4}"/>
              </a:ext>
            </a:extLst>
          </p:cNvPr>
          <p:cNvSpPr txBox="1"/>
          <p:nvPr/>
        </p:nvSpPr>
        <p:spPr bwMode="auto">
          <a:xfrm>
            <a:off x="8338009" y="3818824"/>
            <a:ext cx="38293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latin typeface="Calibri" panose="020F0502020204030204" pitchFamily="34" charset="0"/>
              </a:rPr>
              <a:t>10</a:t>
            </a:r>
          </a:p>
        </p:txBody>
      </p:sp>
      <p:sp>
        <p:nvSpPr>
          <p:cNvPr id="9302" name="TextBox 9301">
            <a:extLst>
              <a:ext uri="{FF2B5EF4-FFF2-40B4-BE49-F238E27FC236}">
                <a16:creationId xmlns:a16="http://schemas.microsoft.com/office/drawing/2014/main" id="{D56B8BF3-AACD-FBA1-463E-17A5341B588A}"/>
              </a:ext>
            </a:extLst>
          </p:cNvPr>
          <p:cNvSpPr txBox="1"/>
          <p:nvPr/>
        </p:nvSpPr>
        <p:spPr bwMode="auto">
          <a:xfrm>
            <a:off x="8559391" y="4020954"/>
            <a:ext cx="38293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latin typeface="Calibri" panose="020F0502020204030204" pitchFamily="34" charset="0"/>
              </a:rPr>
              <a:t>25</a:t>
            </a:r>
          </a:p>
        </p:txBody>
      </p:sp>
      <p:sp>
        <p:nvSpPr>
          <p:cNvPr id="9303" name="TextBox 9302">
            <a:extLst>
              <a:ext uri="{FF2B5EF4-FFF2-40B4-BE49-F238E27FC236}">
                <a16:creationId xmlns:a16="http://schemas.microsoft.com/office/drawing/2014/main" id="{97CB0672-94F1-DFAB-880C-366B06D52C0F}"/>
              </a:ext>
            </a:extLst>
          </p:cNvPr>
          <p:cNvSpPr txBox="1"/>
          <p:nvPr/>
        </p:nvSpPr>
        <p:spPr bwMode="auto">
          <a:xfrm>
            <a:off x="8567412" y="4221480"/>
            <a:ext cx="38293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latin typeface="Calibri" panose="020F0502020204030204" pitchFamily="34" charset="0"/>
              </a:rPr>
              <a:t>14</a:t>
            </a:r>
          </a:p>
        </p:txBody>
      </p:sp>
      <p:sp>
        <p:nvSpPr>
          <p:cNvPr id="9304" name="TextBox 9303">
            <a:extLst>
              <a:ext uri="{FF2B5EF4-FFF2-40B4-BE49-F238E27FC236}">
                <a16:creationId xmlns:a16="http://schemas.microsoft.com/office/drawing/2014/main" id="{3D058761-4EF6-EA86-BB52-71E4CDB75A1A}"/>
              </a:ext>
            </a:extLst>
          </p:cNvPr>
          <p:cNvSpPr txBox="1"/>
          <p:nvPr/>
        </p:nvSpPr>
        <p:spPr bwMode="auto">
          <a:xfrm>
            <a:off x="8248174" y="4229501"/>
            <a:ext cx="38293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latin typeface="Calibri" panose="020F0502020204030204" pitchFamily="34" charset="0"/>
              </a:rPr>
              <a:t>5</a:t>
            </a:r>
          </a:p>
        </p:txBody>
      </p:sp>
      <p:sp>
        <p:nvSpPr>
          <p:cNvPr id="9305" name="TextBox 9304">
            <a:extLst>
              <a:ext uri="{FF2B5EF4-FFF2-40B4-BE49-F238E27FC236}">
                <a16:creationId xmlns:a16="http://schemas.microsoft.com/office/drawing/2014/main" id="{2AD34E1A-3CAE-9728-554A-39D2EEF2FE31}"/>
              </a:ext>
            </a:extLst>
          </p:cNvPr>
          <p:cNvSpPr txBox="1"/>
          <p:nvPr/>
        </p:nvSpPr>
        <p:spPr bwMode="auto">
          <a:xfrm>
            <a:off x="8565807" y="4437636"/>
            <a:ext cx="38293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latin typeface="Calibri" panose="020F0502020204030204" pitchFamily="34" charset="0"/>
              </a:rPr>
              <a:t>14</a:t>
            </a:r>
          </a:p>
        </p:txBody>
      </p:sp>
      <p:sp>
        <p:nvSpPr>
          <p:cNvPr id="9306" name="TextBox 9305">
            <a:extLst>
              <a:ext uri="{FF2B5EF4-FFF2-40B4-BE49-F238E27FC236}">
                <a16:creationId xmlns:a16="http://schemas.microsoft.com/office/drawing/2014/main" id="{F4718259-360E-5A71-77C5-E431FBFA0677}"/>
              </a:ext>
            </a:extLst>
          </p:cNvPr>
          <p:cNvSpPr txBox="1"/>
          <p:nvPr/>
        </p:nvSpPr>
        <p:spPr bwMode="auto">
          <a:xfrm>
            <a:off x="8246569" y="4430027"/>
            <a:ext cx="38293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latin typeface="Calibri" panose="020F0502020204030204" pitchFamily="34" charset="0"/>
              </a:rPr>
              <a:t>4</a:t>
            </a:r>
          </a:p>
        </p:txBody>
      </p:sp>
      <p:sp>
        <p:nvSpPr>
          <p:cNvPr id="9307" name="TextBox 9306">
            <a:extLst>
              <a:ext uri="{FF2B5EF4-FFF2-40B4-BE49-F238E27FC236}">
                <a16:creationId xmlns:a16="http://schemas.microsoft.com/office/drawing/2014/main" id="{410783A6-FCEA-DE2C-454A-C0683157494C}"/>
              </a:ext>
            </a:extLst>
          </p:cNvPr>
          <p:cNvSpPr txBox="1"/>
          <p:nvPr/>
        </p:nvSpPr>
        <p:spPr bwMode="auto">
          <a:xfrm>
            <a:off x="8216089" y="4630554"/>
            <a:ext cx="38293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latin typeface="Calibri" panose="020F0502020204030204" pitchFamily="34" charset="0"/>
              </a:rPr>
              <a:t>1</a:t>
            </a:r>
          </a:p>
        </p:txBody>
      </p:sp>
      <p:sp>
        <p:nvSpPr>
          <p:cNvPr id="9308" name="TextBox 9307">
            <a:extLst>
              <a:ext uri="{FF2B5EF4-FFF2-40B4-BE49-F238E27FC236}">
                <a16:creationId xmlns:a16="http://schemas.microsoft.com/office/drawing/2014/main" id="{AA496F6E-2211-2395-D86C-4F96BAA0763E}"/>
              </a:ext>
            </a:extLst>
          </p:cNvPr>
          <p:cNvSpPr txBox="1"/>
          <p:nvPr/>
        </p:nvSpPr>
        <p:spPr bwMode="auto">
          <a:xfrm>
            <a:off x="8487200" y="4632157"/>
            <a:ext cx="38293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latin typeface="Calibri" panose="020F0502020204030204" pitchFamily="34" charset="0"/>
              </a:rPr>
              <a:t>16</a:t>
            </a:r>
          </a:p>
        </p:txBody>
      </p:sp>
      <p:sp>
        <p:nvSpPr>
          <p:cNvPr id="9309" name="TextBox 9308">
            <a:extLst>
              <a:ext uri="{FF2B5EF4-FFF2-40B4-BE49-F238E27FC236}">
                <a16:creationId xmlns:a16="http://schemas.microsoft.com/office/drawing/2014/main" id="{BC77D1B3-A327-0A53-6ED3-C81B7F9A903E}"/>
              </a:ext>
            </a:extLst>
          </p:cNvPr>
          <p:cNvSpPr txBox="1"/>
          <p:nvPr/>
        </p:nvSpPr>
        <p:spPr bwMode="auto">
          <a:xfrm>
            <a:off x="8495221" y="4840498"/>
            <a:ext cx="38293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latin typeface="Calibri" panose="020F0502020204030204" pitchFamily="34" charset="0"/>
              </a:rPr>
              <a:t>12</a:t>
            </a:r>
          </a:p>
        </p:txBody>
      </p:sp>
      <p:sp>
        <p:nvSpPr>
          <p:cNvPr id="9311" name="TextBox 9310">
            <a:extLst>
              <a:ext uri="{FF2B5EF4-FFF2-40B4-BE49-F238E27FC236}">
                <a16:creationId xmlns:a16="http://schemas.microsoft.com/office/drawing/2014/main" id="{78C23A3A-F6F1-268D-49ED-223E0DB1B29E}"/>
              </a:ext>
            </a:extLst>
          </p:cNvPr>
          <p:cNvSpPr txBox="1"/>
          <p:nvPr/>
        </p:nvSpPr>
        <p:spPr bwMode="auto">
          <a:xfrm>
            <a:off x="8243360" y="4840704"/>
            <a:ext cx="38293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latin typeface="Calibri" panose="020F0502020204030204" pitchFamily="34" charset="0"/>
              </a:rPr>
              <a:t>5</a:t>
            </a:r>
          </a:p>
        </p:txBody>
      </p:sp>
      <p:sp>
        <p:nvSpPr>
          <p:cNvPr id="9312" name="TextBox 9311">
            <a:extLst>
              <a:ext uri="{FF2B5EF4-FFF2-40B4-BE49-F238E27FC236}">
                <a16:creationId xmlns:a16="http://schemas.microsoft.com/office/drawing/2014/main" id="{E5C82959-A5DD-A536-8D5F-8F871F76F05E}"/>
              </a:ext>
            </a:extLst>
          </p:cNvPr>
          <p:cNvSpPr txBox="1"/>
          <p:nvPr/>
        </p:nvSpPr>
        <p:spPr bwMode="auto">
          <a:xfrm>
            <a:off x="8426239" y="5042834"/>
            <a:ext cx="38293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latin typeface="Calibri" panose="020F0502020204030204" pitchFamily="34" charset="0"/>
              </a:rPr>
              <a:t>16</a:t>
            </a:r>
          </a:p>
        </p:txBody>
      </p:sp>
      <p:sp>
        <p:nvSpPr>
          <p:cNvPr id="9313" name="TextBox 9312">
            <a:extLst>
              <a:ext uri="{FF2B5EF4-FFF2-40B4-BE49-F238E27FC236}">
                <a16:creationId xmlns:a16="http://schemas.microsoft.com/office/drawing/2014/main" id="{1A7984F5-703D-AC30-B91A-C46B263EE6C7}"/>
              </a:ext>
            </a:extLst>
          </p:cNvPr>
          <p:cNvSpPr txBox="1"/>
          <p:nvPr/>
        </p:nvSpPr>
        <p:spPr bwMode="auto">
          <a:xfrm>
            <a:off x="8424634" y="5243360"/>
            <a:ext cx="38293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latin typeface="Calibri" panose="020F0502020204030204" pitchFamily="34" charset="0"/>
              </a:rPr>
              <a:t>16</a:t>
            </a:r>
          </a:p>
        </p:txBody>
      </p:sp>
      <p:grpSp>
        <p:nvGrpSpPr>
          <p:cNvPr id="9316" name="Group 9315">
            <a:extLst>
              <a:ext uri="{FF2B5EF4-FFF2-40B4-BE49-F238E27FC236}">
                <a16:creationId xmlns:a16="http://schemas.microsoft.com/office/drawing/2014/main" id="{BB5A2492-C5E5-180B-3557-F60E25588EB4}"/>
              </a:ext>
            </a:extLst>
          </p:cNvPr>
          <p:cNvGrpSpPr/>
          <p:nvPr/>
        </p:nvGrpSpPr>
        <p:grpSpPr>
          <a:xfrm>
            <a:off x="8038773" y="1993392"/>
            <a:ext cx="3900054" cy="3831562"/>
            <a:chOff x="7904018" y="1993392"/>
            <a:chExt cx="3900054" cy="3831562"/>
          </a:xfrm>
        </p:grpSpPr>
        <p:grpSp>
          <p:nvGrpSpPr>
            <p:cNvPr id="43" name="Group 42">
              <a:extLst>
                <a:ext uri="{FF2B5EF4-FFF2-40B4-BE49-F238E27FC236}">
                  <a16:creationId xmlns:a16="http://schemas.microsoft.com/office/drawing/2014/main" id="{F25C556D-50AD-54EC-A1D4-F7C4F8A92714}"/>
                </a:ext>
              </a:extLst>
            </p:cNvPr>
            <p:cNvGrpSpPr/>
            <p:nvPr/>
          </p:nvGrpSpPr>
          <p:grpSpPr>
            <a:xfrm>
              <a:off x="7904018" y="1993392"/>
              <a:ext cx="3900054" cy="3831562"/>
              <a:chOff x="7904018" y="1993392"/>
              <a:chExt cx="3900054" cy="3831562"/>
            </a:xfrm>
          </p:grpSpPr>
          <p:cxnSp>
            <p:nvCxnSpPr>
              <p:cNvPr id="5" name="Straight Connector 4">
                <a:extLst>
                  <a:ext uri="{FF2B5EF4-FFF2-40B4-BE49-F238E27FC236}">
                    <a16:creationId xmlns:a16="http://schemas.microsoft.com/office/drawing/2014/main" id="{125AA106-DD56-25F8-B464-037A31A20AC4}"/>
                  </a:ext>
                </a:extLst>
              </p:cNvPr>
              <p:cNvCxnSpPr/>
              <p:nvPr/>
            </p:nvCxnSpPr>
            <p:spPr bwMode="auto">
              <a:xfrm>
                <a:off x="8208818" y="5483934"/>
                <a:ext cx="3297382" cy="0"/>
              </a:xfrm>
              <a:prstGeom prst="line">
                <a:avLst/>
              </a:prstGeom>
              <a:noFill/>
              <a:ln w="28575" cap="flat" cmpd="sng" algn="ctr">
                <a:solidFill>
                  <a:schemeClr val="bg1"/>
                </a:solidFill>
                <a:prstDash val="solid"/>
                <a:round/>
                <a:headEnd type="none" w="med" len="med"/>
                <a:tailEnd type="none" w="med" len="med"/>
              </a:ln>
              <a:effectLst/>
            </p:spPr>
          </p:cxnSp>
          <p:cxnSp>
            <p:nvCxnSpPr>
              <p:cNvPr id="9" name="Straight Connector 8">
                <a:extLst>
                  <a:ext uri="{FF2B5EF4-FFF2-40B4-BE49-F238E27FC236}">
                    <a16:creationId xmlns:a16="http://schemas.microsoft.com/office/drawing/2014/main" id="{3EA2D260-6E6B-6277-3538-3366CC0AB331}"/>
                  </a:ext>
                </a:extLst>
              </p:cNvPr>
              <p:cNvCxnSpPr>
                <a:cxnSpLocks/>
              </p:cNvCxnSpPr>
              <p:nvPr/>
            </p:nvCxnSpPr>
            <p:spPr bwMode="auto">
              <a:xfrm>
                <a:off x="8219209" y="548640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0" name="Straight Connector 9">
                <a:extLst>
                  <a:ext uri="{FF2B5EF4-FFF2-40B4-BE49-F238E27FC236}">
                    <a16:creationId xmlns:a16="http://schemas.microsoft.com/office/drawing/2014/main" id="{4E79DB21-A91A-AA31-E6E1-C0F59ED9E1EC}"/>
                  </a:ext>
                </a:extLst>
              </p:cNvPr>
              <p:cNvCxnSpPr>
                <a:cxnSpLocks/>
              </p:cNvCxnSpPr>
              <p:nvPr/>
            </p:nvCxnSpPr>
            <p:spPr bwMode="auto">
              <a:xfrm>
                <a:off x="8874529" y="548640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1" name="Straight Connector 10">
                <a:extLst>
                  <a:ext uri="{FF2B5EF4-FFF2-40B4-BE49-F238E27FC236}">
                    <a16:creationId xmlns:a16="http://schemas.microsoft.com/office/drawing/2014/main" id="{4695FB23-D088-028A-F9E4-DB2A742D2DB2}"/>
                  </a:ext>
                </a:extLst>
              </p:cNvPr>
              <p:cNvCxnSpPr>
                <a:cxnSpLocks/>
              </p:cNvCxnSpPr>
              <p:nvPr/>
            </p:nvCxnSpPr>
            <p:spPr bwMode="auto">
              <a:xfrm>
                <a:off x="9529849" y="548640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2" name="Straight Connector 11">
                <a:extLst>
                  <a:ext uri="{FF2B5EF4-FFF2-40B4-BE49-F238E27FC236}">
                    <a16:creationId xmlns:a16="http://schemas.microsoft.com/office/drawing/2014/main" id="{2B80F91D-C0A7-AD45-FF00-98A47222A5BA}"/>
                  </a:ext>
                </a:extLst>
              </p:cNvPr>
              <p:cNvCxnSpPr>
                <a:cxnSpLocks/>
              </p:cNvCxnSpPr>
              <p:nvPr/>
            </p:nvCxnSpPr>
            <p:spPr bwMode="auto">
              <a:xfrm>
                <a:off x="10185169" y="548640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79CDF866-FB1C-95C1-23AA-468C3CC360FF}"/>
                  </a:ext>
                </a:extLst>
              </p:cNvPr>
              <p:cNvCxnSpPr>
                <a:cxnSpLocks/>
              </p:cNvCxnSpPr>
              <p:nvPr/>
            </p:nvCxnSpPr>
            <p:spPr bwMode="auto">
              <a:xfrm>
                <a:off x="10840489" y="548640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1AD6669F-7985-43A9-15FB-C7EB46CD09BC}"/>
                  </a:ext>
                </a:extLst>
              </p:cNvPr>
              <p:cNvCxnSpPr>
                <a:cxnSpLocks/>
              </p:cNvCxnSpPr>
              <p:nvPr/>
            </p:nvCxnSpPr>
            <p:spPr bwMode="auto">
              <a:xfrm>
                <a:off x="11495809" y="5486400"/>
                <a:ext cx="0" cy="64008"/>
              </a:xfrm>
              <a:prstGeom prst="line">
                <a:avLst/>
              </a:prstGeom>
              <a:noFill/>
              <a:ln w="28575" cap="flat" cmpd="sng" algn="ctr">
                <a:solidFill>
                  <a:schemeClr val="bg1"/>
                </a:solidFill>
                <a:prstDash val="solid"/>
                <a:round/>
                <a:headEnd type="none" w="med" len="med"/>
                <a:tailEnd type="none" w="med" len="med"/>
              </a:ln>
              <a:effectLst/>
            </p:spPr>
          </p:cxnSp>
          <p:sp>
            <p:nvSpPr>
              <p:cNvPr id="15" name="TextBox 14">
                <a:extLst>
                  <a:ext uri="{FF2B5EF4-FFF2-40B4-BE49-F238E27FC236}">
                    <a16:creationId xmlns:a16="http://schemas.microsoft.com/office/drawing/2014/main" id="{636F151F-D9EA-4ABA-C74F-4F4E3FB5BF5C}"/>
                  </a:ext>
                </a:extLst>
              </p:cNvPr>
              <p:cNvSpPr txBox="1"/>
              <p:nvPr/>
            </p:nvSpPr>
            <p:spPr bwMode="auto">
              <a:xfrm>
                <a:off x="11170227" y="5486400"/>
                <a:ext cx="63384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100</a:t>
                </a:r>
              </a:p>
            </p:txBody>
          </p:sp>
          <p:sp>
            <p:nvSpPr>
              <p:cNvPr id="16" name="TextBox 15">
                <a:extLst>
                  <a:ext uri="{FF2B5EF4-FFF2-40B4-BE49-F238E27FC236}">
                    <a16:creationId xmlns:a16="http://schemas.microsoft.com/office/drawing/2014/main" id="{E791CC31-F3B4-B216-9CB2-A823876FF93B}"/>
                  </a:ext>
                </a:extLst>
              </p:cNvPr>
              <p:cNvSpPr txBox="1"/>
              <p:nvPr/>
            </p:nvSpPr>
            <p:spPr bwMode="auto">
              <a:xfrm>
                <a:off x="7904018" y="5486400"/>
                <a:ext cx="63384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17" name="TextBox 16">
                <a:extLst>
                  <a:ext uri="{FF2B5EF4-FFF2-40B4-BE49-F238E27FC236}">
                    <a16:creationId xmlns:a16="http://schemas.microsoft.com/office/drawing/2014/main" id="{5E336587-71DA-4D79-7819-3C5CB518F92F}"/>
                  </a:ext>
                </a:extLst>
              </p:cNvPr>
              <p:cNvSpPr txBox="1"/>
              <p:nvPr/>
            </p:nvSpPr>
            <p:spPr bwMode="auto">
              <a:xfrm>
                <a:off x="8557260" y="5486400"/>
                <a:ext cx="63384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sp>
            <p:nvSpPr>
              <p:cNvPr id="18" name="TextBox 17">
                <a:extLst>
                  <a:ext uri="{FF2B5EF4-FFF2-40B4-BE49-F238E27FC236}">
                    <a16:creationId xmlns:a16="http://schemas.microsoft.com/office/drawing/2014/main" id="{A01F7C84-CE9E-16D2-7DF0-FBC539AA6D01}"/>
                  </a:ext>
                </a:extLst>
              </p:cNvPr>
              <p:cNvSpPr txBox="1"/>
              <p:nvPr/>
            </p:nvSpPr>
            <p:spPr bwMode="auto">
              <a:xfrm>
                <a:off x="9210502" y="5486400"/>
                <a:ext cx="63384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40</a:t>
                </a:r>
              </a:p>
            </p:txBody>
          </p:sp>
          <p:sp>
            <p:nvSpPr>
              <p:cNvPr id="19" name="TextBox 18">
                <a:extLst>
                  <a:ext uri="{FF2B5EF4-FFF2-40B4-BE49-F238E27FC236}">
                    <a16:creationId xmlns:a16="http://schemas.microsoft.com/office/drawing/2014/main" id="{7487F2C7-F433-7429-C03A-9D10D78F06C6}"/>
                  </a:ext>
                </a:extLst>
              </p:cNvPr>
              <p:cNvSpPr txBox="1"/>
              <p:nvPr/>
            </p:nvSpPr>
            <p:spPr bwMode="auto">
              <a:xfrm>
                <a:off x="9863744" y="5486400"/>
                <a:ext cx="63384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cxnSp>
            <p:nvCxnSpPr>
              <p:cNvPr id="42" name="Straight Connector 41">
                <a:extLst>
                  <a:ext uri="{FF2B5EF4-FFF2-40B4-BE49-F238E27FC236}">
                    <a16:creationId xmlns:a16="http://schemas.microsoft.com/office/drawing/2014/main" id="{B8B2ACC6-C854-9532-C26C-00F42BAA7F33}"/>
                  </a:ext>
                </a:extLst>
              </p:cNvPr>
              <p:cNvCxnSpPr>
                <a:stCxn id="16" idx="0"/>
              </p:cNvCxnSpPr>
              <p:nvPr/>
            </p:nvCxnSpPr>
            <p:spPr bwMode="auto">
              <a:xfrm flipH="1" flipV="1">
                <a:off x="8220456" y="1993392"/>
                <a:ext cx="485" cy="3493008"/>
              </a:xfrm>
              <a:prstGeom prst="line">
                <a:avLst/>
              </a:prstGeom>
              <a:noFill/>
              <a:ln w="28575" cap="flat" cmpd="sng" algn="ctr">
                <a:solidFill>
                  <a:schemeClr val="bg1"/>
                </a:solidFill>
                <a:prstDash val="solid"/>
                <a:round/>
                <a:headEnd type="none" w="med" len="med"/>
                <a:tailEnd type="none" w="med" len="med"/>
              </a:ln>
              <a:effectLst/>
            </p:spPr>
          </p:cxnSp>
          <p:sp>
            <p:nvSpPr>
              <p:cNvPr id="20" name="TextBox 19">
                <a:extLst>
                  <a:ext uri="{FF2B5EF4-FFF2-40B4-BE49-F238E27FC236}">
                    <a16:creationId xmlns:a16="http://schemas.microsoft.com/office/drawing/2014/main" id="{E993BF30-BDA8-C1B2-FFF2-CA42194C58A5}"/>
                  </a:ext>
                </a:extLst>
              </p:cNvPr>
              <p:cNvSpPr txBox="1"/>
              <p:nvPr/>
            </p:nvSpPr>
            <p:spPr bwMode="auto">
              <a:xfrm>
                <a:off x="10516986" y="5486400"/>
                <a:ext cx="63384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80</a:t>
                </a:r>
              </a:p>
            </p:txBody>
          </p:sp>
        </p:grpSp>
        <p:cxnSp>
          <p:nvCxnSpPr>
            <p:cNvPr id="45" name="Straight Connector 44">
              <a:extLst>
                <a:ext uri="{FF2B5EF4-FFF2-40B4-BE49-F238E27FC236}">
                  <a16:creationId xmlns:a16="http://schemas.microsoft.com/office/drawing/2014/main" id="{39DE89E9-DDFE-45A3-9D36-7078C7CA26EA}"/>
                </a:ext>
              </a:extLst>
            </p:cNvPr>
            <p:cNvCxnSpPr>
              <a:cxnSpLocks/>
            </p:cNvCxnSpPr>
            <p:nvPr/>
          </p:nvCxnSpPr>
          <p:spPr bwMode="auto">
            <a:xfrm flipH="1">
              <a:off x="8147304" y="212140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4A78E62C-C5D7-5663-D17C-6B849442E493}"/>
                </a:ext>
              </a:extLst>
            </p:cNvPr>
            <p:cNvCxnSpPr>
              <a:cxnSpLocks/>
            </p:cNvCxnSpPr>
            <p:nvPr/>
          </p:nvCxnSpPr>
          <p:spPr bwMode="auto">
            <a:xfrm flipH="1">
              <a:off x="8147304" y="253060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F0781484-A35C-676E-A886-E210D098EB53}"/>
                </a:ext>
              </a:extLst>
            </p:cNvPr>
            <p:cNvCxnSpPr>
              <a:cxnSpLocks/>
            </p:cNvCxnSpPr>
            <p:nvPr/>
          </p:nvCxnSpPr>
          <p:spPr bwMode="auto">
            <a:xfrm flipH="1">
              <a:off x="8147304" y="273519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A3B8DF03-AAA7-51F1-380C-D4C91F1BCEB0}"/>
                </a:ext>
              </a:extLst>
            </p:cNvPr>
            <p:cNvCxnSpPr>
              <a:cxnSpLocks/>
            </p:cNvCxnSpPr>
            <p:nvPr/>
          </p:nvCxnSpPr>
          <p:spPr bwMode="auto">
            <a:xfrm flipH="1">
              <a:off x="8147304" y="293979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8EDA0222-0E08-A1E1-5572-C5BFCBEBF288}"/>
                </a:ext>
              </a:extLst>
            </p:cNvPr>
            <p:cNvCxnSpPr>
              <a:cxnSpLocks/>
            </p:cNvCxnSpPr>
            <p:nvPr/>
          </p:nvCxnSpPr>
          <p:spPr bwMode="auto">
            <a:xfrm flipH="1">
              <a:off x="8147304" y="314439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CC0992F0-8855-63F0-4078-61CB1FC1A62A}"/>
                </a:ext>
              </a:extLst>
            </p:cNvPr>
            <p:cNvCxnSpPr>
              <a:cxnSpLocks/>
            </p:cNvCxnSpPr>
            <p:nvPr/>
          </p:nvCxnSpPr>
          <p:spPr bwMode="auto">
            <a:xfrm flipH="1">
              <a:off x="8147304" y="334899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B87EB8EA-F69C-9123-1AD3-CAEB7E31A5DA}"/>
                </a:ext>
              </a:extLst>
            </p:cNvPr>
            <p:cNvCxnSpPr>
              <a:cxnSpLocks/>
            </p:cNvCxnSpPr>
            <p:nvPr/>
          </p:nvCxnSpPr>
          <p:spPr bwMode="auto">
            <a:xfrm flipH="1">
              <a:off x="8147304" y="355358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E1BAF998-3533-592C-BB52-BC4765E63B74}"/>
                </a:ext>
              </a:extLst>
            </p:cNvPr>
            <p:cNvCxnSpPr>
              <a:cxnSpLocks/>
            </p:cNvCxnSpPr>
            <p:nvPr/>
          </p:nvCxnSpPr>
          <p:spPr bwMode="auto">
            <a:xfrm flipH="1">
              <a:off x="8147304" y="375818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7DC79AA6-985F-4C18-FCD2-53ACFDDC267D}"/>
                </a:ext>
              </a:extLst>
            </p:cNvPr>
            <p:cNvCxnSpPr>
              <a:cxnSpLocks/>
            </p:cNvCxnSpPr>
            <p:nvPr/>
          </p:nvCxnSpPr>
          <p:spPr bwMode="auto">
            <a:xfrm flipH="1">
              <a:off x="8147304" y="396278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C3C16F69-8427-7292-8068-8EDA6D5CD0B7}"/>
                </a:ext>
              </a:extLst>
            </p:cNvPr>
            <p:cNvCxnSpPr>
              <a:cxnSpLocks/>
            </p:cNvCxnSpPr>
            <p:nvPr/>
          </p:nvCxnSpPr>
          <p:spPr bwMode="auto">
            <a:xfrm flipH="1">
              <a:off x="8147304" y="416737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6F8A3A55-612C-45F4-B08A-868B52B59731}"/>
                </a:ext>
              </a:extLst>
            </p:cNvPr>
            <p:cNvCxnSpPr>
              <a:cxnSpLocks/>
            </p:cNvCxnSpPr>
            <p:nvPr/>
          </p:nvCxnSpPr>
          <p:spPr bwMode="auto">
            <a:xfrm flipH="1">
              <a:off x="8147304" y="437197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9CB07E31-2649-FFAA-3AE1-A88A19B91FA5}"/>
                </a:ext>
              </a:extLst>
            </p:cNvPr>
            <p:cNvCxnSpPr>
              <a:cxnSpLocks/>
            </p:cNvCxnSpPr>
            <p:nvPr/>
          </p:nvCxnSpPr>
          <p:spPr bwMode="auto">
            <a:xfrm flipH="1">
              <a:off x="8147304" y="457657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9182A776-A661-AE9F-9125-53BA064F5CEF}"/>
                </a:ext>
              </a:extLst>
            </p:cNvPr>
            <p:cNvCxnSpPr>
              <a:cxnSpLocks/>
            </p:cNvCxnSpPr>
            <p:nvPr/>
          </p:nvCxnSpPr>
          <p:spPr bwMode="auto">
            <a:xfrm flipH="1">
              <a:off x="8147304" y="539496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B5BB90FF-0A66-11DC-4F6E-7F561A7F9749}"/>
                </a:ext>
              </a:extLst>
            </p:cNvPr>
            <p:cNvCxnSpPr>
              <a:cxnSpLocks/>
            </p:cNvCxnSpPr>
            <p:nvPr/>
          </p:nvCxnSpPr>
          <p:spPr bwMode="auto">
            <a:xfrm flipH="1">
              <a:off x="8147304" y="478116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6164213D-FFE7-DFB2-37B7-B9D4A3919454}"/>
                </a:ext>
              </a:extLst>
            </p:cNvPr>
            <p:cNvCxnSpPr>
              <a:cxnSpLocks/>
            </p:cNvCxnSpPr>
            <p:nvPr/>
          </p:nvCxnSpPr>
          <p:spPr bwMode="auto">
            <a:xfrm flipH="1">
              <a:off x="8147304" y="498576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FF89D1A2-8901-07B8-4FB9-16D6C040DD63}"/>
                </a:ext>
              </a:extLst>
            </p:cNvPr>
            <p:cNvCxnSpPr>
              <a:cxnSpLocks/>
            </p:cNvCxnSpPr>
            <p:nvPr/>
          </p:nvCxnSpPr>
          <p:spPr bwMode="auto">
            <a:xfrm flipH="1">
              <a:off x="8147304" y="519036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9315" name="Straight Connector 9314">
              <a:extLst>
                <a:ext uri="{FF2B5EF4-FFF2-40B4-BE49-F238E27FC236}">
                  <a16:creationId xmlns:a16="http://schemas.microsoft.com/office/drawing/2014/main" id="{0B29D0D0-73A1-6E37-B347-95FA529F750B}"/>
                </a:ext>
              </a:extLst>
            </p:cNvPr>
            <p:cNvCxnSpPr>
              <a:cxnSpLocks/>
            </p:cNvCxnSpPr>
            <p:nvPr/>
          </p:nvCxnSpPr>
          <p:spPr bwMode="auto">
            <a:xfrm flipH="1">
              <a:off x="8147304" y="2326005"/>
              <a:ext cx="64008" cy="0"/>
            </a:xfrm>
            <a:prstGeom prst="line">
              <a:avLst/>
            </a:prstGeom>
            <a:noFill/>
            <a:ln w="28575" cap="flat" cmpd="sng" algn="ctr">
              <a:solidFill>
                <a:schemeClr val="bg1"/>
              </a:solidFill>
              <a:prstDash val="solid"/>
              <a:round/>
              <a:headEnd type="none" w="med" len="med"/>
              <a:tailEnd type="none" w="med" len="med"/>
            </a:ln>
            <a:effectLst/>
          </p:spPr>
        </p:cxnSp>
      </p:grpSp>
    </p:spTree>
    <p:extLst>
      <p:ext uri="{BB962C8B-B14F-4D97-AF65-F5344CB8AC3E}">
        <p14:creationId xmlns:p14="http://schemas.microsoft.com/office/powerpoint/2010/main" val="42440269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sz="3600" dirty="0"/>
              <a:t>HERTHENA-Lung01</a:t>
            </a:r>
            <a:r>
              <a:rPr lang="en-US" dirty="0"/>
              <a:t>: Investigators’ Conclusions</a:t>
            </a:r>
            <a:endParaRPr lang="en-US" altLang="en-US" dirty="0"/>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p:txBody>
          <a:bodyPr/>
          <a:lstStyle/>
          <a:p>
            <a:pPr>
              <a:spcAft>
                <a:spcPts val="0"/>
              </a:spcAft>
            </a:pPr>
            <a:r>
              <a:rPr lang="en-US" sz="2000" dirty="0">
                <a:effectLst/>
                <a:ea typeface="Calibri" panose="020F0502020204030204" pitchFamily="34" charset="0"/>
              </a:rPr>
              <a:t>In phase II HERTHENA-Lung01, </a:t>
            </a:r>
            <a:r>
              <a:rPr lang="en-US" sz="2000" dirty="0">
                <a:ea typeface="Calibri" panose="020F0502020204030204" pitchFamily="34" charset="0"/>
              </a:rPr>
              <a:t>f</a:t>
            </a:r>
            <a:r>
              <a:rPr lang="en-US" sz="2000" dirty="0">
                <a:effectLst/>
                <a:ea typeface="Calibri" panose="020F0502020204030204" pitchFamily="34" charset="0"/>
              </a:rPr>
              <a:t>ixed-dose HER3-DXd at 5.6 mg/kg QW3 demonstrated durable antitumor activity in patients with </a:t>
            </a:r>
            <a:r>
              <a:rPr lang="en-US" sz="2000" i="1" dirty="0">
                <a:effectLst/>
                <a:ea typeface="Calibri" panose="020F0502020204030204" pitchFamily="34" charset="0"/>
              </a:rPr>
              <a:t>EGFR</a:t>
            </a:r>
            <a:r>
              <a:rPr lang="en-US" sz="2000" dirty="0">
                <a:effectLst/>
                <a:ea typeface="Calibri" panose="020F0502020204030204" pitchFamily="34" charset="0"/>
              </a:rPr>
              <a:t>-mutated </a:t>
            </a:r>
            <a:r>
              <a:rPr lang="en-US" sz="2000" dirty="0">
                <a:ea typeface="Calibri" panose="020F0502020204030204" pitchFamily="34" charset="0"/>
              </a:rPr>
              <a:t>advanced </a:t>
            </a:r>
            <a:r>
              <a:rPr lang="en-US" sz="2000" dirty="0">
                <a:effectLst/>
                <a:ea typeface="Calibri" panose="020F0502020204030204" pitchFamily="34" charset="0"/>
              </a:rPr>
              <a:t>NSCLC following prior EGFR TKI </a:t>
            </a:r>
            <a:r>
              <a:rPr lang="en-US" sz="2000" dirty="0">
                <a:ea typeface="Calibri" panose="020F0502020204030204" pitchFamily="34" charset="0"/>
              </a:rPr>
              <a:t>and plt-based CT</a:t>
            </a:r>
          </a:p>
          <a:p>
            <a:pPr lvl="1">
              <a:spcAft>
                <a:spcPts val="0"/>
              </a:spcAft>
            </a:pPr>
            <a:r>
              <a:rPr lang="en-US" sz="1800" dirty="0">
                <a:ea typeface="Calibri" panose="020F0502020204030204" pitchFamily="34" charset="0"/>
              </a:rPr>
              <a:t>Confirmed ORR: 29.8%; DCR: 73.8%; median DoR: 6.4 mo</a:t>
            </a:r>
          </a:p>
          <a:p>
            <a:pPr lvl="1">
              <a:spcAft>
                <a:spcPts val="0"/>
              </a:spcAft>
            </a:pPr>
            <a:r>
              <a:rPr lang="en-US" sz="1800" dirty="0">
                <a:ea typeface="Calibri" panose="020F0502020204030204" pitchFamily="34" charset="0"/>
              </a:rPr>
              <a:t>Efficacy across diverse EGFR TKI resistance mechanisms, broad range of tumor HER3 membrane expression </a:t>
            </a:r>
            <a:endParaRPr lang="en-US" sz="1800" strike="sngStrike" dirty="0">
              <a:highlight>
                <a:srgbClr val="FFFF00"/>
              </a:highlight>
              <a:ea typeface="Calibri" panose="020F0502020204030204" pitchFamily="34" charset="0"/>
            </a:endParaRPr>
          </a:p>
          <a:p>
            <a:pPr lvl="1"/>
            <a:r>
              <a:rPr lang="en-US" sz="1800" dirty="0">
                <a:ea typeface="Calibri" panose="020F0502020204030204" pitchFamily="34" charset="0"/>
              </a:rPr>
              <a:t>Intracranial antitumor activity observed in patients with untreated brain metastases, with intracranial confirmed ORR of 33.3% and intracranial </a:t>
            </a:r>
            <a:r>
              <a:rPr lang="en-US" sz="1800" dirty="0">
                <a:solidFill>
                  <a:prstClr val="black"/>
                </a:solidFill>
                <a:ea typeface="Calibri" panose="020F0502020204030204" pitchFamily="34" charset="0"/>
              </a:rPr>
              <a:t>DCR of 76.7%</a:t>
            </a:r>
          </a:p>
          <a:p>
            <a:pPr marL="342900" lvl="1" indent="-342900">
              <a:spcAft>
                <a:spcPts val="0"/>
              </a:spcAft>
              <a:buFont typeface="Wingdings" panose="05000000000000000000" pitchFamily="2" charset="2"/>
              <a:buChar char="§"/>
            </a:pPr>
            <a:r>
              <a:rPr lang="en-US" sz="2000" dirty="0">
                <a:cs typeface="+mn-cs"/>
              </a:rPr>
              <a:t>HER3-DXd safety profile deemed manageable and tolerable</a:t>
            </a:r>
          </a:p>
          <a:p>
            <a:pPr lvl="1">
              <a:spcAft>
                <a:spcPts val="0"/>
              </a:spcAft>
              <a:buFont typeface="Arial" panose="020B0604020202020204" pitchFamily="34" charset="0"/>
              <a:buChar char="–"/>
            </a:pPr>
            <a:r>
              <a:rPr lang="en-US" sz="1800" dirty="0">
                <a:ea typeface="Calibri" panose="020F0502020204030204" pitchFamily="34" charset="0"/>
              </a:rPr>
              <a:t>7.1% of patients discontinued treatment due to AE</a:t>
            </a:r>
          </a:p>
          <a:p>
            <a:pPr lvl="1">
              <a:buFont typeface="Arial" panose="020B0604020202020204" pitchFamily="34" charset="0"/>
              <a:buChar char="–"/>
            </a:pPr>
            <a:r>
              <a:rPr lang="en-US" sz="1800" dirty="0">
                <a:ea typeface="Calibri" panose="020F0502020204030204" pitchFamily="34" charset="0"/>
              </a:rPr>
              <a:t>Adjudicated treatment-related ILD rate was 5.3%</a:t>
            </a:r>
          </a:p>
          <a:p>
            <a:pPr>
              <a:spcAft>
                <a:spcPts val="0"/>
              </a:spcAft>
            </a:pPr>
            <a:r>
              <a:rPr lang="en-US" sz="2000" dirty="0">
                <a:ea typeface="Calibri" panose="020F0502020204030204" pitchFamily="34" charset="0"/>
              </a:rPr>
              <a:t>Investigators concluded that HER3-DXd represents a promising therapy for patients with </a:t>
            </a:r>
            <a:br>
              <a:rPr lang="en-US" sz="2000" dirty="0">
                <a:ea typeface="Calibri" panose="020F0502020204030204" pitchFamily="34" charset="0"/>
              </a:rPr>
            </a:br>
            <a:r>
              <a:rPr lang="en-US" sz="2000" i="1" dirty="0">
                <a:ea typeface="Calibri" panose="020F0502020204030204" pitchFamily="34" charset="0"/>
              </a:rPr>
              <a:t>EGFR</a:t>
            </a:r>
            <a:r>
              <a:rPr lang="en-US" sz="2000" dirty="0">
                <a:ea typeface="Calibri" panose="020F0502020204030204" pitchFamily="34" charset="0"/>
              </a:rPr>
              <a:t>-mutated NSCLC after failure of EGFR TKI and plt-based CT</a:t>
            </a:r>
          </a:p>
          <a:p>
            <a:pPr lvl="1">
              <a:spcAft>
                <a:spcPts val="0"/>
              </a:spcAft>
            </a:pPr>
            <a:r>
              <a:rPr lang="en-US" altLang="en-US" sz="1800" dirty="0"/>
              <a:t>Phase III HERTHENA-Lung02 trial underway evaluating HER3-DXd vs plt-based CT in patients with</a:t>
            </a:r>
            <a:br>
              <a:rPr lang="en-US" altLang="en-US" sz="1800" dirty="0"/>
            </a:br>
            <a:r>
              <a:rPr lang="en-US" altLang="en-US" sz="1800" i="1" dirty="0"/>
              <a:t>EGFR</a:t>
            </a:r>
            <a:r>
              <a:rPr lang="en-US" altLang="en-US" sz="1800" dirty="0"/>
              <a:t>-mutated NSCLC after failure of third-generation EGFR TKI (NCT05338970)</a:t>
            </a:r>
          </a:p>
          <a:p>
            <a:pPr>
              <a:spcAft>
                <a:spcPts val="0"/>
              </a:spcAft>
            </a:pPr>
            <a:endParaRPr lang="en-US" altLang="en-US" sz="2000"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Yu. WCLC 2023. Abstr OA05.03.</a:t>
            </a:r>
          </a:p>
        </p:txBody>
      </p:sp>
    </p:spTree>
    <p:extLst>
      <p:ext uri="{BB962C8B-B14F-4D97-AF65-F5344CB8AC3E}">
        <p14:creationId xmlns:p14="http://schemas.microsoft.com/office/powerpoint/2010/main" val="26278684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4294967295"/>
          </p:nvPr>
        </p:nvSpPr>
        <p:spPr>
          <a:xfrm>
            <a:off x="514351" y="4856674"/>
            <a:ext cx="11283950" cy="1155939"/>
          </a:xfrm>
        </p:spPr>
        <p:txBody>
          <a:bodyPr/>
          <a:lstStyle/>
          <a:p>
            <a:pPr marL="0" indent="0">
              <a:buNone/>
            </a:pPr>
            <a:r>
              <a:rPr lang="en-US" sz="2400" b="1" dirty="0">
                <a:solidFill>
                  <a:srgbClr val="00823B"/>
                </a:solidFill>
                <a:hlinkClick r:id="rId3"/>
              </a:rPr>
              <a:t>clinicaloptions.com</a:t>
            </a:r>
            <a:endParaRPr lang="en-US" sz="2400" b="1" u="sng" dirty="0">
              <a:solidFill>
                <a:srgbClr val="E1471D"/>
              </a:solidFill>
            </a:endParaRP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WCLC 2023!</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p:txBody>
          <a:bodyPr rtlCol="0">
            <a:normAutofit/>
          </a:bodyPr>
          <a:lstStyle/>
          <a:p>
            <a:pPr eaLnBrk="1" hangingPunct="1">
              <a:buClr>
                <a:schemeClr val="accent6"/>
              </a:buClr>
              <a:defRPr/>
            </a:pPr>
            <a:r>
              <a:rPr lang="en-US" sz="2200" dirty="0">
                <a:solidFill>
                  <a:srgbClr val="E1471D"/>
                </a:solidFill>
              </a:rPr>
              <a:t>Capsule Summaries </a:t>
            </a:r>
            <a:r>
              <a:rPr lang="en-US" sz="2200" b="0" dirty="0"/>
              <a:t>of all the key data</a:t>
            </a:r>
          </a:p>
          <a:p>
            <a:pPr>
              <a:buClr>
                <a:schemeClr val="tx2">
                  <a:lumMod val="20000"/>
                  <a:lumOff val="80000"/>
                </a:schemeClr>
              </a:buClr>
              <a:defRPr/>
            </a:pPr>
            <a:r>
              <a:rPr lang="en-US" sz="2200" dirty="0">
                <a:solidFill>
                  <a:srgbClr val="E1471D"/>
                </a:solidFill>
              </a:rPr>
              <a:t>CME-certified text module </a:t>
            </a:r>
            <a:r>
              <a:rPr lang="en-US" sz="2200" b="0" dirty="0"/>
              <a:t>with commentary from lung cancer experts on all the key studies</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dirty="0">
              <a:solidFill>
                <a:schemeClr val="tx1"/>
              </a:solidFill>
              <a:latin typeface="Times" panose="02020603050405020304" pitchFamily="18" charset="0"/>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1437EEEAA42F14C8CA0680E4A96031A" ma:contentTypeVersion="1" ma:contentTypeDescription="Create a new document." ma:contentTypeScope="" ma:versionID="4ac22865d917ad01fb1bd62c1950e94d">
  <xsd:schema xmlns:xsd="http://www.w3.org/2001/XMLSchema" xmlns:xs="http://www.w3.org/2001/XMLSchema" xmlns:p="http://schemas.microsoft.com/office/2006/metadata/properties" xmlns:ns2="d54cbe69-32bd-412a-b004-9152f949605e" xmlns:ns3="531e48b2-fb11-462e-a393-55405a7621a9" targetNamespace="http://schemas.microsoft.com/office/2006/metadata/properties" ma:root="true" ma:fieldsID="3e780e75775a49e74591d9e0d0ef1707" ns2:_="" ns3:_="">
    <xsd:import namespace="d54cbe69-32bd-412a-b004-9152f949605e"/>
    <xsd:import namespace="531e48b2-fb11-462e-a393-55405a7621a9"/>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531e48b2-fb11-462e-a393-55405a7621a9"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3.xml><?xml version="1.0" encoding="utf-8"?>
<p:properties xmlns:p="http://schemas.microsoft.com/office/2006/metadata/properties" xmlns:xsi="http://www.w3.org/2001/XMLSchema-instance" xmlns:pc="http://schemas.microsoft.com/office/infopath/2007/PartnerControls">
  <documentManagement>
    <_dlc_DocId xmlns="d54cbe69-32bd-412a-b004-9152f949605e">56M7VY3CDVN5-1390872371-2</_dlc_DocId>
    <_dlc_DocIdUrl xmlns="d54cbe69-32bd-412a-b004-9152f949605e">
      <Url>https://intranet.clinicaloptions.com/mews/oncology/ONC_2023_Lung_WCLC_CF_(PRP6561)/Slides__2/_layouts/15/DocIdRedir.aspx?ID=56M7VY3CDVN5-1390872371-2</Url>
      <Description>56M7VY3CDVN5-1390872371-2</Description>
    </_dlc_DocIdUrl>
    <Document_x0020_Category xmlns="531e48b2-fb11-462e-a393-55405a7621a9">Conference Capsule Slides</Document_x0020_Category>
  </documentManagement>
</p:properties>
</file>

<file path=customXml/item4.xml><?xml version="1.0" encoding="utf-8"?>
<LongProperties xmlns="http://schemas.microsoft.com/office/2006/metadata/longProperties"/>
</file>

<file path=customXml/item5.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A9EC01A-2F4D-49C0-B049-1C0A16818DA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531e48b2-fb11-462e-a393-55405a7621a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A579C29-5EB6-49FC-8AE0-69051D9808DF}">
  <ds:schemaRefs>
    <ds:schemaRef ds:uri="http://schemas.microsoft.com/sharepoint/events"/>
  </ds:schemaRefs>
</ds:datastoreItem>
</file>

<file path=customXml/itemProps3.xml><?xml version="1.0" encoding="utf-8"?>
<ds:datastoreItem xmlns:ds="http://schemas.openxmlformats.org/officeDocument/2006/customXml" ds:itemID="{5BA55BC3-5A03-47C2-8EC3-D964C3B5E779}">
  <ds:schemaRefs>
    <ds:schemaRef ds:uri="http://purl.org/dc/elements/1.1/"/>
    <ds:schemaRef ds:uri="d54cbe69-32bd-412a-b004-9152f949605e"/>
    <ds:schemaRef ds:uri="http://schemas.openxmlformats.org/package/2006/metadata/core-properties"/>
    <ds:schemaRef ds:uri="http://schemas.microsoft.com/office/2006/metadata/properties"/>
    <ds:schemaRef ds:uri="http://schemas.microsoft.com/office/2006/documentManagement/types"/>
    <ds:schemaRef ds:uri="http://purl.org/dc/terms/"/>
    <ds:schemaRef ds:uri="http://purl.org/dc/dcmitype/"/>
    <ds:schemaRef ds:uri="http://schemas.microsoft.com/office/infopath/2007/PartnerControls"/>
    <ds:schemaRef ds:uri="531e48b2-fb11-462e-a393-55405a7621a9"/>
    <ds:schemaRef ds:uri="http://www.w3.org/XML/1998/namespace"/>
  </ds:schemaRefs>
</ds:datastoreItem>
</file>

<file path=customXml/itemProps4.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5.xml><?xml version="1.0" encoding="utf-8"?>
<ds:datastoreItem xmlns:ds="http://schemas.openxmlformats.org/officeDocument/2006/customXml" ds:itemID="{3A18F4D2-3653-4F4F-B917-116198900D9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2459</TotalTime>
  <Words>2687</Words>
  <Application>Microsoft Office PowerPoint</Application>
  <PresentationFormat>Widescreen</PresentationFormat>
  <Paragraphs>434</Paragraphs>
  <Slides>12</Slides>
  <Notes>12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Calibri</vt:lpstr>
      <vt:lpstr>Times</vt:lpstr>
      <vt:lpstr>Wingdings</vt:lpstr>
      <vt:lpstr>2022_CCO_Template</vt:lpstr>
      <vt:lpstr>HERTHENA-Lung01: Phase II Trial of  Patritumab Deruxtecan in Previously Treated EGFR-Mutated Advanced NSCLC</vt:lpstr>
      <vt:lpstr>About These Slides</vt:lpstr>
      <vt:lpstr>HERTHENA-Lung01: Background</vt:lpstr>
      <vt:lpstr>HERTHENA-Lung01: Study Design</vt:lpstr>
      <vt:lpstr>HERTHENA-Lung01: Baseline Characteristics</vt:lpstr>
      <vt:lpstr>HERTHENA-Lung01: Efficacy Summary</vt:lpstr>
      <vt:lpstr>HERTHENA-Lung01: Antitumor Activity  Across EGFR TKI Resistance Mechanisms</vt:lpstr>
      <vt:lpstr>HERTHENA-Lung01: Correlative Biomarker Analyses</vt:lpstr>
      <vt:lpstr>HERTHENA-Lung01: Intracranial Response</vt:lpstr>
      <vt:lpstr>HERTHENA-Lung01: Safety Summary</vt:lpstr>
      <vt:lpstr>HERTHENA-Lung01: Investigators’ Conclusions</vt:lpstr>
      <vt:lpstr>Go Online for More CCO  Coverage of WCLC 2023!</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HERTHENA-Lung01: Phase II Trial of Patritumab Deruxtecan in Previously Treated EGFR-Mutated Advanced NSCLC</dc:title>
  <dc:creator>Preferred User</dc:creator>
  <cp:lastModifiedBy>nkolenko@clinicaloptions.com</cp:lastModifiedBy>
  <cp:revision>51</cp:revision>
  <cp:lastPrinted>2016-09-26T20:21:49Z</cp:lastPrinted>
  <dcterms:created xsi:type="dcterms:W3CDTF">2005-05-27T15:08:01Z</dcterms:created>
  <dcterms:modified xsi:type="dcterms:W3CDTF">2023-09-14T18:08:24Z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b7f512a5-c7ab-41ba-a968-78b441c82c8d</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0x01010011437EEEAA42F14C8CA0680E4A96031A</vt:lpwstr>
  </property>
  <property fmtid="{D5CDD505-2E9C-101B-9397-08002B2CF9AE}" pid="9" name="MediaServiceImageTags">
    <vt:lpwstr/>
  </property>
</Properties>
</file>