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20"/>
  </p:notesMasterIdLst>
  <p:sldIdLst>
    <p:sldId id="550" r:id="rId6"/>
    <p:sldId id="308" r:id="rId7"/>
    <p:sldId id="543" r:id="rId8"/>
    <p:sldId id="544" r:id="rId9"/>
    <p:sldId id="551" r:id="rId10"/>
    <p:sldId id="552" r:id="rId11"/>
    <p:sldId id="555" r:id="rId12"/>
    <p:sldId id="546" r:id="rId13"/>
    <p:sldId id="553" r:id="rId14"/>
    <p:sldId id="556" r:id="rId15"/>
    <p:sldId id="557" r:id="rId16"/>
    <p:sldId id="547" r:id="rId17"/>
    <p:sldId id="548" r:id="rId18"/>
    <p:sldId id="55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1" userDrawn="1">
          <p15:clr>
            <a:srgbClr val="A4A3A4"/>
          </p15:clr>
        </p15:guide>
        <p15:guide id="2" pos="454" userDrawn="1">
          <p15:clr>
            <a:srgbClr val="A4A3A4"/>
          </p15:clr>
        </p15:guide>
        <p15:guide id="3" orient="horz" pos="1008" userDrawn="1">
          <p15:clr>
            <a:srgbClr val="A4A3A4"/>
          </p15:clr>
        </p15:guide>
        <p15:guide id="4" orient="horz" pos="259" userDrawn="1">
          <p15:clr>
            <a:srgbClr val="A4A3A4"/>
          </p15:clr>
        </p15:guide>
        <p15:guide id="5" orient="horz" pos="4147" userDrawn="1">
          <p15:clr>
            <a:srgbClr val="A4A3A4"/>
          </p15:clr>
        </p15:guide>
        <p15:guide id="6" orient="horz" pos="3895" userDrawn="1">
          <p15:clr>
            <a:srgbClr val="A4A3A4"/>
          </p15:clr>
        </p15:guide>
        <p15:guide id="7" orient="horz" pos="4032" userDrawn="1">
          <p15:clr>
            <a:srgbClr val="A4A3A4"/>
          </p15:clr>
        </p15:guide>
        <p15:guide id="8" pos="324" userDrawn="1">
          <p15:clr>
            <a:srgbClr val="A4A3A4"/>
          </p15:clr>
        </p15:guide>
        <p15:guide id="9" pos="7392" userDrawn="1">
          <p15:clr>
            <a:srgbClr val="A4A3A4"/>
          </p15:clr>
        </p15:guide>
        <p15:guide id="10" pos="7229" userDrawn="1">
          <p15:clr>
            <a:srgbClr val="A4A3A4"/>
          </p15:clr>
        </p15:guide>
        <p15:guide id="11"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gan Capel" initials="MC" lastIdx="15" clrIdx="0"/>
  <p:cmAuthor id="2" name=" " initials="MAC" lastIdx="11" clrIdx="1"/>
  <p:cmAuthor id="3" name="Andrew Bowser" initials="AB" lastIdx="1" clrIdx="2"/>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8" name="spantry@clinicaloptions.com" initials="s" lastIdx="4" clrIdx="7">
    <p:extLst>
      <p:ext uri="{19B8F6BF-5375-455C-9EA6-DF929625EA0E}">
        <p15:presenceInfo xmlns:p15="http://schemas.microsoft.com/office/powerpoint/2012/main" userId="spantry@clinicaloptions.com" providerId="None"/>
      </p:ext>
    </p:extLst>
  </p:cmAuthor>
  <p:cmAuthor id="9" name="jconstanzo@clinicaloptions.com" initials="j" lastIdx="4" clrIdx="8">
    <p:extLst>
      <p:ext uri="{19B8F6BF-5375-455C-9EA6-DF929625EA0E}">
        <p15:presenceInfo xmlns:p15="http://schemas.microsoft.com/office/powerpoint/2012/main" userId="jconstanzo@clinicaloptions.com" providerId="None"/>
      </p:ext>
    </p:extLst>
  </p:cmAuthor>
  <p:cmAuthor id="10" name="CLINICALOPTIONS\tquill" initials="C" lastIdx="9" clrIdx="9">
    <p:extLst>
      <p:ext uri="{19B8F6BF-5375-455C-9EA6-DF929625EA0E}">
        <p15:presenceInfo xmlns:p15="http://schemas.microsoft.com/office/powerpoint/2012/main" userId="CLINICALOPTIONS\tquill" providerId="None"/>
      </p:ext>
    </p:extLst>
  </p:cmAuthor>
  <p:cmAuthor id="11" name="Jerfiz Constanzo" initials="JC" lastIdx="5" clrIdx="10">
    <p:extLst>
      <p:ext uri="{19B8F6BF-5375-455C-9EA6-DF929625EA0E}">
        <p15:presenceInfo xmlns:p15="http://schemas.microsoft.com/office/powerpoint/2012/main" userId="S::jconstanzo@clinicaloptions.com::7388c342-66f0-4154-bcdf-657d8197f1ae" providerId="AD"/>
      </p:ext>
    </p:extLst>
  </p:cmAuthor>
  <p:cmAuthor id="12" name="aboecler@clinicaloptions.com" initials="a" lastIdx="2" clrIdx="11">
    <p:extLst>
      <p:ext uri="{19B8F6BF-5375-455C-9EA6-DF929625EA0E}">
        <p15:presenceInfo xmlns:p15="http://schemas.microsoft.com/office/powerpoint/2012/main" userId="aboecler@clinicaloptions.com" providerId="None"/>
      </p:ext>
    </p:extLst>
  </p:cmAuthor>
  <p:cmAuthor id="13" name="Dussadee Royal" initials="DR" lastIdx="6" clrIdx="12">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3" d="100"/>
          <a:sy n="103" d="100"/>
        </p:scale>
        <p:origin x="114" y="102"/>
      </p:cViewPr>
      <p:guideLst>
        <p:guide orient="horz" pos="151"/>
        <p:guide pos="454"/>
        <p:guide orient="horz" pos="1008"/>
        <p:guide orient="horz" pos="259"/>
        <p:guide orient="horz" pos="4147"/>
        <p:guide orient="horz" pos="3895"/>
        <p:guide orient="horz" pos="4032"/>
        <p:guide pos="324"/>
        <p:guide pos="7392"/>
        <p:guide pos="7229"/>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MCL, mantle cell lymphoma.</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a:p>
        </p:txBody>
      </p:sp>
    </p:spTree>
    <p:extLst>
      <p:ext uri="{BB962C8B-B14F-4D97-AF65-F5344CB8AC3E}">
        <p14:creationId xmlns:p14="http://schemas.microsoft.com/office/powerpoint/2010/main" val="3429141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 line; BR, bendamustine/rituximab; BTK, Bruton tyrosine kinase; MCL, mantle cell lymphoma; PFS, progression-free survival; R-CHOP, rituximab plus cyclophosphamide/doxorubicin/vincristine/prednisone.</a:t>
            </a:r>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a:p>
        </p:txBody>
      </p:sp>
    </p:spTree>
    <p:extLst>
      <p:ext uri="{BB962C8B-B14F-4D97-AF65-F5344CB8AC3E}">
        <p14:creationId xmlns:p14="http://schemas.microsoft.com/office/powerpoint/2010/main" val="2019146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bendamustine/rituximab; CR, complete response; MCL, mantle cell lymphoma; MIPI, Mantle Cell Lymphoma International Prognostic Index; ITT, intention-to-treat; ORR, objective response rate; OS, overall survival; PD, progressive disease; PFS, progression-free survival; PR, partial response;  R, rituximab; SCT, stem cell transplant.</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a:p>
        </p:txBody>
      </p:sp>
    </p:spTree>
    <p:extLst>
      <p:ext uri="{BB962C8B-B14F-4D97-AF65-F5344CB8AC3E}">
        <p14:creationId xmlns:p14="http://schemas.microsoft.com/office/powerpoint/2010/main" val="347043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bone marrow; BR, bendamustine/rituximab; </a:t>
            </a:r>
            <a:r>
              <a:rPr lang="en-US" i="1" dirty="0" err="1"/>
              <a:t>ECOG</a:t>
            </a:r>
            <a:r>
              <a:rPr lang="en-US" i="1" dirty="0"/>
              <a:t>, Eastern Cooperative Oncology Group; MIPI, Mantle Cell Lymphoma International Prognostic Index; PS, performance status.</a:t>
            </a:r>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a:p>
        </p:txBody>
      </p:sp>
    </p:spTree>
    <p:extLst>
      <p:ext uri="{BB962C8B-B14F-4D97-AF65-F5344CB8AC3E}">
        <p14:creationId xmlns:p14="http://schemas.microsoft.com/office/powerpoint/2010/main" val="582207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BR, bendamustine/rituximab; </a:t>
            </a:r>
            <a:r>
              <a:rPr lang="en-US" i="1" dirty="0" err="1"/>
              <a:t>MIPI</a:t>
            </a:r>
            <a:r>
              <a:rPr lang="en-US" i="1" dirty="0"/>
              <a:t>, Mantle Cell Lymphoma International Prognostic Index; NE, not estimable; PFS, progression-free survival.</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a:p>
        </p:txBody>
      </p:sp>
    </p:spTree>
    <p:extLst>
      <p:ext uri="{BB962C8B-B14F-4D97-AF65-F5344CB8AC3E}">
        <p14:creationId xmlns:p14="http://schemas.microsoft.com/office/powerpoint/2010/main" val="3924658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err="1"/>
              <a:t>ECOG</a:t>
            </a:r>
            <a:r>
              <a:rPr lang="en-US" i="1" dirty="0"/>
              <a:t>, Eastern Cooperative Oncology Group; </a:t>
            </a:r>
            <a:r>
              <a:rPr lang="en-US" i="1" dirty="0" err="1"/>
              <a:t>MIPI</a:t>
            </a:r>
            <a:r>
              <a:rPr lang="en-US" i="1" dirty="0"/>
              <a:t>, Mantle Cell Lymphoma International Prognostic Index;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a:p>
        </p:txBody>
      </p:sp>
    </p:spTree>
    <p:extLst>
      <p:ext uri="{BB962C8B-B14F-4D97-AF65-F5344CB8AC3E}">
        <p14:creationId xmlns:p14="http://schemas.microsoft.com/office/powerpoint/2010/main" val="916558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bendamustine/rituximab; CR, complete response; NR, not reached; ORR, objective response rate; </a:t>
            </a:r>
            <a:r>
              <a:rPr lang="en-US" i="1" dirty="0" err="1"/>
              <a:t>TTNT</a:t>
            </a:r>
            <a:r>
              <a:rPr lang="en-US" i="1" dirty="0"/>
              <a:t>,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time to next treatment</a:t>
            </a:r>
            <a:r>
              <a:rPr lang="en-US" i="1" dirty="0"/>
              <a:t>.</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a:p>
        </p:txBody>
      </p:sp>
    </p:spTree>
    <p:extLst>
      <p:ext uri="{BB962C8B-B14F-4D97-AF65-F5344CB8AC3E}">
        <p14:creationId xmlns:p14="http://schemas.microsoft.com/office/powerpoint/2010/main" val="3492289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bendamustine/rituximab; NR, not reached; OS, overall survival; PD, progressive disease; </a:t>
            </a:r>
            <a:r>
              <a:rPr lang="en-US" i="1" dirty="0" err="1"/>
              <a:t>TEAE</a:t>
            </a:r>
            <a:r>
              <a:rPr lang="en-US" i="1" dirty="0"/>
              <a:t>, treatment-emergent adverse event.</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a:p>
        </p:txBody>
      </p:sp>
    </p:spTree>
    <p:extLst>
      <p:ext uri="{BB962C8B-B14F-4D97-AF65-F5344CB8AC3E}">
        <p14:creationId xmlns:p14="http://schemas.microsoft.com/office/powerpoint/2010/main" val="2971907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bendamustine/rituximab; </a:t>
            </a:r>
            <a:r>
              <a:rPr lang="en-US" i="1" dirty="0" err="1"/>
              <a:t>BTK</a:t>
            </a:r>
            <a:r>
              <a:rPr lang="en-US" i="1" dirty="0"/>
              <a:t>, Bruton tyrosine kinase.</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a:p>
        </p:txBody>
      </p:sp>
    </p:spTree>
    <p:extLst>
      <p:ext uri="{BB962C8B-B14F-4D97-AF65-F5344CB8AC3E}">
        <p14:creationId xmlns:p14="http://schemas.microsoft.com/office/powerpoint/2010/main" val="1640640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BR, bendamustine/rituximab; </a:t>
            </a:r>
            <a:r>
              <a:rPr kumimoji="0" lang="en-US" sz="1200" b="0" i="1" u="none" strike="noStrike" cap="none" normalizeH="0" baseline="0" dirty="0" err="1">
                <a:ln>
                  <a:noFill/>
                </a:ln>
                <a:solidFill>
                  <a:schemeClr val="bg2">
                    <a:lumMod val="10000"/>
                  </a:schemeClr>
                </a:solidFill>
                <a:effectLst/>
                <a:latin typeface="Calibri" panose="020F0502020204030204" pitchFamily="34" charset="0"/>
              </a:rPr>
              <a:t>TEAE</a:t>
            </a:r>
            <a:r>
              <a:rPr kumimoji="0" lang="en-US" sz="1200" b="0" i="1" u="none" strike="noStrike" cap="none" normalizeH="0" baseline="0" dirty="0">
                <a:ln>
                  <a:noFill/>
                </a:ln>
                <a:solidFill>
                  <a:schemeClr val="bg2">
                    <a:lumMod val="10000"/>
                  </a:schemeClr>
                </a:solidFill>
                <a:effectLst/>
                <a:latin typeface="Calibri" panose="020F0502020204030204" pitchFamily="34" charset="0"/>
              </a:rPr>
              <a:t>, treatment-emergent adverse event; URTI, upper respiratory tract infection.</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a:p>
        </p:txBody>
      </p:sp>
    </p:spTree>
    <p:extLst>
      <p:ext uri="{BB962C8B-B14F-4D97-AF65-F5344CB8AC3E}">
        <p14:creationId xmlns:p14="http://schemas.microsoft.com/office/powerpoint/2010/main" val="9152814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BR, bendamustine/rituximab; BTK, Bruton tyrosine kinase; MDS, myelodysplastic syndromes; SPM, second primary malignancy; </a:t>
            </a:r>
            <a:r>
              <a:rPr lang="en-US" i="1" dirty="0" err="1"/>
              <a:t>TEAE</a:t>
            </a:r>
            <a:r>
              <a:rPr lang="en-US" i="1" dirty="0"/>
              <a:t>, treatment-emergent adverse event.</a:t>
            </a:r>
          </a:p>
        </p:txBody>
      </p:sp>
      <p:sp>
        <p:nvSpPr>
          <p:cNvPr id="4" name="Slide Number Placeholder 3"/>
          <p:cNvSpPr>
            <a:spLocks noGrp="1"/>
          </p:cNvSpPr>
          <p:nvPr>
            <p:ph type="sldNum" sz="quarter" idx="5"/>
          </p:nvPr>
        </p:nvSpPr>
        <p:spPr/>
        <p:txBody>
          <a:bodyPr/>
          <a:lstStyle/>
          <a:p>
            <a:fld id="{D60ABAA2-6C4E-466F-9BAE-1C454D0B2418}" type="slidenum">
              <a:rPr lang="en-US" smtClean="0"/>
              <a:t>12</a:t>
            </a:fld>
            <a:endParaRPr lang="en-US"/>
          </a:p>
        </p:txBody>
      </p:sp>
    </p:spTree>
    <p:extLst>
      <p:ext uri="{BB962C8B-B14F-4D97-AF65-F5344CB8AC3E}">
        <p14:creationId xmlns:p14="http://schemas.microsoft.com/office/powerpoint/2010/main" val="26729303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err="1"/>
              <a:t>ASCT</a:t>
            </a:r>
            <a:r>
              <a:rPr lang="en-US" i="1" dirty="0"/>
              <a:t>, autologous stem cell transplant; BR, bendamustine/rituximab; MCL, mantle cell lymphoma;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13</a:t>
            </a:fld>
            <a:endParaRPr lang="en-US"/>
          </a:p>
        </p:txBody>
      </p:sp>
    </p:spTree>
    <p:extLst>
      <p:ext uri="{BB962C8B-B14F-4D97-AF65-F5344CB8AC3E}">
        <p14:creationId xmlns:p14="http://schemas.microsoft.com/office/powerpoint/2010/main" val="7696160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SHINE: First-line Ibrutinib + Bendamustine/Rituximab Followed by Rituximab Maintenance in Older Patients With MCL</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071349"/>
            <a:ext cx="551973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AstraZeneca, Gilead Sciences Inc., Merck Sharp &amp; Dohme Corp., Novartis Pharmaceuticals Corporation,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SHINE Trial of Ibrutinib + Bendamustine/Rituximab in Previously Untreated MCL: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BR: most used 1L chemoimmunotherapy regimen in older individuals with MCL</a:t>
            </a:r>
            <a:r>
              <a:rPr lang="en-US" altLang="en-US" sz="2400" baseline="30000" dirty="0"/>
              <a:t>1</a:t>
            </a:r>
          </a:p>
          <a:p>
            <a:pPr lvl="1"/>
            <a:r>
              <a:rPr lang="en-US" altLang="en-US" sz="2200" dirty="0"/>
              <a:t>Prolongs PFS and has a more favorable safety profile vs R-CHOP</a:t>
            </a:r>
            <a:r>
              <a:rPr lang="en-US" altLang="en-US" sz="2200" baseline="30000" dirty="0"/>
              <a:t>2,3</a:t>
            </a:r>
          </a:p>
          <a:p>
            <a:pPr lvl="1"/>
            <a:r>
              <a:rPr lang="en-US" altLang="en-US" sz="2200" dirty="0"/>
              <a:t>Adding rituximab maintenance further improves PFS vs BR alone</a:t>
            </a:r>
            <a:r>
              <a:rPr lang="en-US" altLang="en-US" sz="2200" baseline="30000" dirty="0"/>
              <a:t>1,4</a:t>
            </a:r>
          </a:p>
          <a:p>
            <a:r>
              <a:rPr lang="en-US" altLang="en-US" sz="2400" dirty="0"/>
              <a:t>Ibrutinib: first-in-class BTK inhibitor taken once daily</a:t>
            </a:r>
          </a:p>
          <a:p>
            <a:pPr lvl="1"/>
            <a:r>
              <a:rPr lang="en-US" altLang="en-US" sz="2200" dirty="0"/>
              <a:t>Significantly improves outcomes for patients with relapsed/refractory MCL</a:t>
            </a:r>
          </a:p>
          <a:p>
            <a:pPr lvl="1"/>
            <a:r>
              <a:rPr lang="en-US" altLang="en-US" sz="2200" dirty="0"/>
              <a:t>Demonstrated activity in combination with BR in a phase </a:t>
            </a:r>
            <a:r>
              <a:rPr lang="en-US" altLang="en-US" sz="2200" dirty="0" err="1"/>
              <a:t>Ib</a:t>
            </a:r>
            <a:r>
              <a:rPr lang="en-US" altLang="en-US" sz="2200" dirty="0"/>
              <a:t> study in 1L MCL</a:t>
            </a:r>
            <a:r>
              <a:rPr lang="en-US" altLang="en-US" sz="2200" baseline="30000" dirty="0"/>
              <a:t>5</a:t>
            </a:r>
          </a:p>
          <a:p>
            <a:r>
              <a:rPr lang="en-US" altLang="en-US" sz="2400" dirty="0"/>
              <a:t>Current trial compared the efficacy and safety of BR ± ibrutinib, followed by rituximab maintenance, in patients ≥65 </a:t>
            </a:r>
            <a:r>
              <a:rPr lang="en-US" altLang="en-US" sz="2400" dirty="0" err="1"/>
              <a:t>yr</a:t>
            </a:r>
            <a:r>
              <a:rPr lang="en-US" altLang="en-US" sz="2400" dirty="0"/>
              <a:t> of age with previously untreated MCL</a:t>
            </a:r>
            <a:r>
              <a:rPr lang="en-US" altLang="en-US" sz="2400" baseline="30000" dirty="0"/>
              <a:t>6,7</a:t>
            </a:r>
          </a:p>
          <a:p>
            <a:pPr lvl="1"/>
            <a:endParaRPr lang="en-US" alt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204249"/>
            <a:ext cx="8914129"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Martin. ASCO 2021.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7504. 2. </a:t>
            </a:r>
            <a:r>
              <a:rPr lang="en-US" altLang="en-US" sz="1200" b="0" spc="-10" dirty="0" err="1">
                <a:solidFill>
                  <a:schemeClr val="bg2"/>
                </a:solidFill>
                <a:latin typeface="Calibri" panose="020F0502020204030204" pitchFamily="34" charset="0"/>
              </a:rPr>
              <a:t>Rummel</a:t>
            </a:r>
            <a:r>
              <a:rPr lang="en-US" altLang="en-US" sz="1200" b="0" spc="-10" dirty="0">
                <a:solidFill>
                  <a:schemeClr val="bg2"/>
                </a:solidFill>
                <a:latin typeface="Calibri" panose="020F0502020204030204" pitchFamily="34" charset="0"/>
              </a:rPr>
              <a:t>. Lancet. 2013;381:1203. 3. </a:t>
            </a:r>
            <a:r>
              <a:rPr lang="en-US" altLang="en-US" sz="1200" b="0" spc="-10" dirty="0" err="1">
                <a:solidFill>
                  <a:schemeClr val="bg2"/>
                </a:solidFill>
                <a:latin typeface="Calibri" panose="020F0502020204030204" pitchFamily="34" charset="0"/>
              </a:rPr>
              <a:t>Flinn</a:t>
            </a:r>
            <a:r>
              <a:rPr lang="en-US" altLang="en-US" sz="1200" b="0" spc="-10" dirty="0">
                <a:solidFill>
                  <a:schemeClr val="bg2"/>
                </a:solidFill>
                <a:latin typeface="Calibri" panose="020F0502020204030204" pitchFamily="34" charset="0"/>
              </a:rPr>
              <a:t>. J </a:t>
            </a:r>
            <a:r>
              <a:rPr lang="en-US" altLang="en-US" sz="1200" b="0" spc="-10" dirty="0" err="1">
                <a:solidFill>
                  <a:schemeClr val="bg2"/>
                </a:solidFill>
                <a:latin typeface="Calibri" panose="020F0502020204030204" pitchFamily="34" charset="0"/>
              </a:rPr>
              <a:t>Clin</a:t>
            </a:r>
            <a:r>
              <a:rPr lang="en-US" altLang="en-US" sz="1200" b="0" spc="-10" dirty="0">
                <a:solidFill>
                  <a:schemeClr val="bg2"/>
                </a:solidFill>
                <a:latin typeface="Calibri" panose="020F0502020204030204" pitchFamily="34" charset="0"/>
              </a:rPr>
              <a:t> Oncol. 2019;37:984. 4. Hill. </a:t>
            </a:r>
            <a:r>
              <a:rPr lang="en-US" altLang="en-US" sz="1200" b="0" spc="-10" dirty="0" err="1">
                <a:solidFill>
                  <a:schemeClr val="bg2"/>
                </a:solidFill>
                <a:latin typeface="Calibri" panose="020F0502020204030204" pitchFamily="34" charset="0"/>
              </a:rPr>
              <a:t>Hematol</a:t>
            </a:r>
            <a:r>
              <a:rPr lang="en-US" altLang="en-US" sz="1200" b="0" spc="-10" dirty="0">
                <a:solidFill>
                  <a:schemeClr val="bg2"/>
                </a:solidFill>
                <a:latin typeface="Calibri" panose="020F0502020204030204" pitchFamily="34" charset="0"/>
              </a:rPr>
              <a:t> Oncol.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2019;37:405. 5. Maddocks. Blood. 2015;125:242. 6. Wang. ASCO 2022. Abstr LBA7502. 7. Wang. NEJM. 2022;[Epub].</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SHINE: 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000" dirty="0"/>
              <a:t>Multicenter, randomized, double-blind, placebo-controlled phase III trial</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Abstr LBA7502. Wang. NEJM. 2022;[Epub].</a:t>
            </a:r>
          </a:p>
        </p:txBody>
      </p:sp>
      <p:sp>
        <p:nvSpPr>
          <p:cNvPr id="6" name="TextBox 23">
            <a:extLst>
              <a:ext uri="{FF2B5EF4-FFF2-40B4-BE49-F238E27FC236}">
                <a16:creationId xmlns:a16="http://schemas.microsoft.com/office/drawing/2014/main" id="{BEDD3093-7A5D-8144-84E1-CA6729929CC1}"/>
              </a:ext>
            </a:extLst>
          </p:cNvPr>
          <p:cNvSpPr txBox="1">
            <a:spLocks noChangeArrowheads="1"/>
          </p:cNvSpPr>
          <p:nvPr/>
        </p:nvSpPr>
        <p:spPr bwMode="auto">
          <a:xfrm>
            <a:off x="467731" y="3159130"/>
            <a:ext cx="2117538" cy="158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Patients ≥65 </a:t>
            </a:r>
            <a:r>
              <a:rPr lang="en-US" altLang="en-US" sz="1800" b="0" dirty="0" err="1">
                <a:solidFill>
                  <a:schemeClr val="bg1"/>
                </a:solidFill>
                <a:latin typeface="Calibri" panose="020F0502020204030204" pitchFamily="34" charset="0"/>
                <a:ea typeface="ＭＳ Ｐゴシック" panose="020B0600070205080204" pitchFamily="34" charset="-128"/>
              </a:rPr>
              <a:t>yr</a:t>
            </a:r>
            <a:r>
              <a:rPr lang="en-US" altLang="en-US" sz="1800" b="0" dirty="0">
                <a:solidFill>
                  <a:schemeClr val="bg1"/>
                </a:solidFill>
                <a:latin typeface="Calibri" panose="020F0502020204030204" pitchFamily="34" charset="0"/>
                <a:ea typeface="ＭＳ Ｐゴシック" panose="020B0600070205080204" pitchFamily="34" charset="-128"/>
              </a:rPr>
              <a:t> of age with previously untreated stage II-IV MCL, no planned SCT</a:t>
            </a:r>
          </a:p>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a:t>
            </a:r>
            <a:r>
              <a:rPr lang="en-GB" altLang="en-US" sz="1800" b="0" dirty="0">
                <a:solidFill>
                  <a:schemeClr val="bg1"/>
                </a:solidFill>
                <a:latin typeface="Calibri" panose="020F0502020204030204" pitchFamily="34" charset="0"/>
                <a:ea typeface="ＭＳ Ｐゴシック" panose="020B0600070205080204" pitchFamily="34" charset="-128"/>
              </a:rPr>
              <a:t>N = 523)</a:t>
            </a:r>
            <a:endParaRPr lang="en-US" altLang="en-US" sz="1800" b="0" kern="0" dirty="0">
              <a:solidFill>
                <a:schemeClr val="bg1"/>
              </a:solidFill>
              <a:latin typeface="Calibri" panose="020F0502020204030204" pitchFamily="34" charset="0"/>
            </a:endParaRPr>
          </a:p>
        </p:txBody>
      </p:sp>
      <p:cxnSp>
        <p:nvCxnSpPr>
          <p:cNvPr id="9" name="Straight Arrow Connector 8">
            <a:extLst>
              <a:ext uri="{FF2B5EF4-FFF2-40B4-BE49-F238E27FC236}">
                <a16:creationId xmlns:a16="http://schemas.microsoft.com/office/drawing/2014/main" id="{F71274AA-8B20-8A45-9299-C7CC62EAE165}"/>
              </a:ext>
            </a:extLst>
          </p:cNvPr>
          <p:cNvCxnSpPr>
            <a:cxnSpLocks/>
          </p:cNvCxnSpPr>
          <p:nvPr/>
        </p:nvCxnSpPr>
        <p:spPr>
          <a:xfrm>
            <a:off x="6990943" y="2798997"/>
            <a:ext cx="863273" cy="0"/>
          </a:xfrm>
          <a:prstGeom prst="straightConnector1">
            <a:avLst/>
          </a:prstGeom>
          <a:noFill/>
          <a:ln w="28575" cap="flat" cmpd="sng" algn="ctr">
            <a:solidFill>
              <a:schemeClr val="bg1"/>
            </a:solidFill>
            <a:prstDash val="solid"/>
            <a:headEnd type="none" w="med" len="med"/>
            <a:tailEnd type="triangle" w="med" len="med"/>
          </a:ln>
          <a:effectLst/>
        </p:spPr>
      </p:cxnSp>
      <p:cxnSp>
        <p:nvCxnSpPr>
          <p:cNvPr id="10" name="Straight Arrow Connector 9">
            <a:extLst>
              <a:ext uri="{FF2B5EF4-FFF2-40B4-BE49-F238E27FC236}">
                <a16:creationId xmlns:a16="http://schemas.microsoft.com/office/drawing/2014/main" id="{5A27E75F-F712-C649-AC63-42AE728A5291}"/>
              </a:ext>
            </a:extLst>
          </p:cNvPr>
          <p:cNvCxnSpPr>
            <a:cxnSpLocks/>
          </p:cNvCxnSpPr>
          <p:nvPr/>
        </p:nvCxnSpPr>
        <p:spPr>
          <a:xfrm flipV="1">
            <a:off x="2518017" y="3102020"/>
            <a:ext cx="439489" cy="615552"/>
          </a:xfrm>
          <a:prstGeom prst="straightConnector1">
            <a:avLst/>
          </a:prstGeom>
          <a:noFill/>
          <a:ln w="28575" cap="flat" cmpd="sng" algn="ctr">
            <a:solidFill>
              <a:schemeClr val="bg1"/>
            </a:solidFill>
            <a:prstDash val="solid"/>
            <a:headEnd type="none" w="med" len="med"/>
            <a:tailEnd type="triangle" w="med" len="med"/>
          </a:ln>
          <a:effectLst/>
        </p:spPr>
      </p:cxnSp>
      <p:cxnSp>
        <p:nvCxnSpPr>
          <p:cNvPr id="22" name="Straight Arrow Connector 21">
            <a:extLst>
              <a:ext uri="{FF2B5EF4-FFF2-40B4-BE49-F238E27FC236}">
                <a16:creationId xmlns:a16="http://schemas.microsoft.com/office/drawing/2014/main" id="{D1D6A9AC-5C94-DC4B-A2DA-0FA460452C64}"/>
              </a:ext>
            </a:extLst>
          </p:cNvPr>
          <p:cNvCxnSpPr>
            <a:cxnSpLocks/>
          </p:cNvCxnSpPr>
          <p:nvPr/>
        </p:nvCxnSpPr>
        <p:spPr>
          <a:xfrm>
            <a:off x="2518017" y="3847549"/>
            <a:ext cx="444746" cy="615554"/>
          </a:xfrm>
          <a:prstGeom prst="straightConnector1">
            <a:avLst/>
          </a:prstGeom>
          <a:noFill/>
          <a:ln w="28575" cap="flat" cmpd="sng" algn="ctr">
            <a:solidFill>
              <a:schemeClr val="bg1"/>
            </a:solidFill>
            <a:prstDash val="solid"/>
            <a:headEnd type="none" w="med" len="med"/>
            <a:tailEnd type="triangle" w="med" len="med"/>
          </a:ln>
          <a:effectLst/>
        </p:spPr>
      </p:cxnSp>
      <p:sp>
        <p:nvSpPr>
          <p:cNvPr id="25" name="Rectangle 3">
            <a:extLst>
              <a:ext uri="{FF2B5EF4-FFF2-40B4-BE49-F238E27FC236}">
                <a16:creationId xmlns:a16="http://schemas.microsoft.com/office/drawing/2014/main" id="{F3717533-D956-C342-963D-A7AD5F737AFB}"/>
              </a:ext>
            </a:extLst>
          </p:cNvPr>
          <p:cNvSpPr txBox="1">
            <a:spLocks noChangeArrowheads="1"/>
          </p:cNvSpPr>
          <p:nvPr/>
        </p:nvSpPr>
        <p:spPr bwMode="auto">
          <a:xfrm>
            <a:off x="604674" y="5582398"/>
            <a:ext cx="10877529" cy="759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1" kern="0" dirty="0"/>
              <a:t>Primary endpoint: </a:t>
            </a:r>
            <a:r>
              <a:rPr lang="en-US" altLang="en-US" sz="2000" b="0" kern="0" dirty="0"/>
              <a:t>investigator-assessed PFS (in ITT)</a:t>
            </a:r>
          </a:p>
          <a:p>
            <a:pPr>
              <a:spcBef>
                <a:spcPts val="600"/>
              </a:spcBef>
            </a:pPr>
            <a:r>
              <a:rPr lang="en-US" altLang="en-US" sz="2000" b="1" kern="0" dirty="0"/>
              <a:t>Key secondary endpoints: </a:t>
            </a:r>
            <a:r>
              <a:rPr lang="en-US" altLang="en-US" sz="2000" b="0" kern="0" dirty="0"/>
              <a:t>ORR, time to next treatment, OS, safety</a:t>
            </a:r>
          </a:p>
        </p:txBody>
      </p:sp>
      <p:sp>
        <p:nvSpPr>
          <p:cNvPr id="26" name="Rectangle 49">
            <a:extLst>
              <a:ext uri="{FF2B5EF4-FFF2-40B4-BE49-F238E27FC236}">
                <a16:creationId xmlns:a16="http://schemas.microsoft.com/office/drawing/2014/main" id="{78802AC0-C000-FF48-BCD8-568A06952818}"/>
              </a:ext>
            </a:extLst>
          </p:cNvPr>
          <p:cNvSpPr>
            <a:spLocks noChangeArrowheads="1"/>
          </p:cNvSpPr>
          <p:nvPr/>
        </p:nvSpPr>
        <p:spPr bwMode="auto">
          <a:xfrm>
            <a:off x="3248118" y="2447366"/>
            <a:ext cx="3135747"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BR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induction for 6 cycles</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Rectangle 50">
            <a:extLst>
              <a:ext uri="{FF2B5EF4-FFF2-40B4-BE49-F238E27FC236}">
                <a16:creationId xmlns:a16="http://schemas.microsoft.com/office/drawing/2014/main" id="{7C461901-FEDA-A041-A27F-F74115600E15}"/>
              </a:ext>
            </a:extLst>
          </p:cNvPr>
          <p:cNvSpPr>
            <a:spLocks noChangeArrowheads="1"/>
          </p:cNvSpPr>
          <p:nvPr/>
        </p:nvSpPr>
        <p:spPr bwMode="auto">
          <a:xfrm>
            <a:off x="3248118" y="4014068"/>
            <a:ext cx="3135747" cy="72638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0" fontAlgn="base" hangingPunct="0">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Arial" panose="020B0604020202020204" pitchFamily="34" charset="0"/>
              </a:rPr>
              <a:t>BR </a:t>
            </a:r>
            <a:r>
              <a:rPr lang="en-US" altLang="en-US" sz="1800" dirty="0">
                <a:solidFill>
                  <a:srgbClr val="FFFFFF"/>
                </a:solidFill>
                <a:latin typeface="Calibri" panose="020F0502020204030204" pitchFamily="34" charset="0"/>
                <a:cs typeface="Arial" panose="020B0604020202020204" pitchFamily="34" charset="0"/>
              </a:rPr>
              <a:t>induction for 6 cycles</a:t>
            </a:r>
            <a:endParaRPr lang="en-US" altLang="en-US" sz="1800" b="1" dirty="0">
              <a:solidFill>
                <a:srgbClr val="FFFFFF"/>
              </a:solidFill>
              <a:latin typeface="Calibri" panose="020F0502020204030204" pitchFamily="34" charset="0"/>
              <a:cs typeface="Arial" panose="020B0604020202020204" pitchFamily="34" charset="0"/>
            </a:endParaRPr>
          </a:p>
        </p:txBody>
      </p:sp>
      <p:sp>
        <p:nvSpPr>
          <p:cNvPr id="28" name="Rectangle 49">
            <a:extLst>
              <a:ext uri="{FF2B5EF4-FFF2-40B4-BE49-F238E27FC236}">
                <a16:creationId xmlns:a16="http://schemas.microsoft.com/office/drawing/2014/main" id="{A2391E4B-5132-B84E-9AF9-96C2ADA0087A}"/>
              </a:ext>
            </a:extLst>
          </p:cNvPr>
          <p:cNvSpPr>
            <a:spLocks noChangeArrowheads="1"/>
          </p:cNvSpPr>
          <p:nvPr/>
        </p:nvSpPr>
        <p:spPr bwMode="auto">
          <a:xfrm>
            <a:off x="3248117" y="3170440"/>
            <a:ext cx="8183463"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Ibrutinib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560 mg QD until PD or unacceptable toxicity</a:t>
            </a:r>
          </a:p>
        </p:txBody>
      </p:sp>
      <p:sp>
        <p:nvSpPr>
          <p:cNvPr id="30" name="Rectangle 49">
            <a:extLst>
              <a:ext uri="{FF2B5EF4-FFF2-40B4-BE49-F238E27FC236}">
                <a16:creationId xmlns:a16="http://schemas.microsoft.com/office/drawing/2014/main" id="{77089A41-C611-CE4A-814D-91D1F9CEE609}"/>
              </a:ext>
            </a:extLst>
          </p:cNvPr>
          <p:cNvSpPr>
            <a:spLocks noChangeArrowheads="1"/>
          </p:cNvSpPr>
          <p:nvPr/>
        </p:nvSpPr>
        <p:spPr bwMode="auto">
          <a:xfrm>
            <a:off x="7902341" y="2447366"/>
            <a:ext cx="3529240"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maintenance Q8W for 12 cycles</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8C9092BF-0A5C-E54D-B9A2-CE18DC081778}"/>
              </a:ext>
            </a:extLst>
          </p:cNvPr>
          <p:cNvSpPr txBox="1"/>
          <p:nvPr/>
        </p:nvSpPr>
        <p:spPr bwMode="auto">
          <a:xfrm>
            <a:off x="6321950" y="2517760"/>
            <a:ext cx="669468" cy="518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If CR or PR</a:t>
            </a:r>
          </a:p>
        </p:txBody>
      </p:sp>
      <p:sp>
        <p:nvSpPr>
          <p:cNvPr id="34" name="Rectangle 49">
            <a:extLst>
              <a:ext uri="{FF2B5EF4-FFF2-40B4-BE49-F238E27FC236}">
                <a16:creationId xmlns:a16="http://schemas.microsoft.com/office/drawing/2014/main" id="{0CC68C48-669A-9645-B4AD-6F148D10542E}"/>
              </a:ext>
            </a:extLst>
          </p:cNvPr>
          <p:cNvSpPr>
            <a:spLocks noChangeArrowheads="1"/>
          </p:cNvSpPr>
          <p:nvPr/>
        </p:nvSpPr>
        <p:spPr bwMode="auto">
          <a:xfrm>
            <a:off x="7902340" y="4037191"/>
            <a:ext cx="3529239" cy="70326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maintenance Q8W for 12 cycles</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TextBox 34">
            <a:extLst>
              <a:ext uri="{FF2B5EF4-FFF2-40B4-BE49-F238E27FC236}">
                <a16:creationId xmlns:a16="http://schemas.microsoft.com/office/drawing/2014/main" id="{04FF7432-26FC-0F49-9D61-1B5013E85A8F}"/>
              </a:ext>
            </a:extLst>
          </p:cNvPr>
          <p:cNvSpPr txBox="1"/>
          <p:nvPr/>
        </p:nvSpPr>
        <p:spPr bwMode="auto">
          <a:xfrm>
            <a:off x="6383865" y="4129574"/>
            <a:ext cx="669468" cy="518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If CR or PR</a:t>
            </a:r>
          </a:p>
        </p:txBody>
      </p:sp>
      <p:sp>
        <p:nvSpPr>
          <p:cNvPr id="36" name="Rectangle 49">
            <a:extLst>
              <a:ext uri="{FF2B5EF4-FFF2-40B4-BE49-F238E27FC236}">
                <a16:creationId xmlns:a16="http://schemas.microsoft.com/office/drawing/2014/main" id="{A2AE6C31-CF7F-CB4F-815E-257209A155C5}"/>
              </a:ext>
            </a:extLst>
          </p:cNvPr>
          <p:cNvSpPr>
            <a:spLocks noChangeArrowheads="1"/>
          </p:cNvSpPr>
          <p:nvPr/>
        </p:nvSpPr>
        <p:spPr bwMode="auto">
          <a:xfrm>
            <a:off x="3248117" y="4780509"/>
            <a:ext cx="8183463" cy="70326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until PD or unacceptable toxicity</a:t>
            </a:r>
          </a:p>
        </p:txBody>
      </p:sp>
      <p:sp>
        <p:nvSpPr>
          <p:cNvPr id="32" name="TextBox 31">
            <a:extLst>
              <a:ext uri="{FF2B5EF4-FFF2-40B4-BE49-F238E27FC236}">
                <a16:creationId xmlns:a16="http://schemas.microsoft.com/office/drawing/2014/main" id="{CD67CCA9-0141-DF46-BF7F-2456D552C046}"/>
              </a:ext>
            </a:extLst>
          </p:cNvPr>
          <p:cNvSpPr txBox="1"/>
          <p:nvPr/>
        </p:nvSpPr>
        <p:spPr bwMode="auto">
          <a:xfrm>
            <a:off x="1601873" y="1843390"/>
            <a:ext cx="22717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Stratification by: MIPI score</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(low vs intermediate vs high)</a:t>
            </a:r>
          </a:p>
        </p:txBody>
      </p:sp>
      <p:cxnSp>
        <p:nvCxnSpPr>
          <p:cNvPr id="39" name="Straight Arrow Connector 38">
            <a:extLst>
              <a:ext uri="{FF2B5EF4-FFF2-40B4-BE49-F238E27FC236}">
                <a16:creationId xmlns:a16="http://schemas.microsoft.com/office/drawing/2014/main" id="{E7696049-344D-A941-8C27-9997BFF079C5}"/>
              </a:ext>
            </a:extLst>
          </p:cNvPr>
          <p:cNvCxnSpPr>
            <a:cxnSpLocks/>
          </p:cNvCxnSpPr>
          <p:nvPr/>
        </p:nvCxnSpPr>
        <p:spPr>
          <a:xfrm flipH="1">
            <a:off x="2664346" y="2447366"/>
            <a:ext cx="0" cy="645233"/>
          </a:xfrm>
          <a:prstGeom prst="straightConnector1">
            <a:avLst/>
          </a:prstGeom>
          <a:noFill/>
          <a:ln w="28575" cap="flat" cmpd="sng" algn="ctr">
            <a:solidFill>
              <a:schemeClr val="bg1"/>
            </a:solidFill>
            <a:prstDash val="sysDot"/>
            <a:headEnd type="none" w="med" len="med"/>
            <a:tailEnd type="triangle" w="med" len="med"/>
          </a:ln>
          <a:effectLst/>
        </p:spPr>
      </p:cxnSp>
      <p:cxnSp>
        <p:nvCxnSpPr>
          <p:cNvPr id="23" name="Straight Arrow Connector 22">
            <a:extLst>
              <a:ext uri="{FF2B5EF4-FFF2-40B4-BE49-F238E27FC236}">
                <a16:creationId xmlns:a16="http://schemas.microsoft.com/office/drawing/2014/main" id="{CF44DE2D-60EC-F3C8-3D19-3EF245DBA7CD}"/>
              </a:ext>
            </a:extLst>
          </p:cNvPr>
          <p:cNvCxnSpPr>
            <a:cxnSpLocks/>
          </p:cNvCxnSpPr>
          <p:nvPr/>
        </p:nvCxnSpPr>
        <p:spPr>
          <a:xfrm>
            <a:off x="6989338" y="4375936"/>
            <a:ext cx="863273" cy="0"/>
          </a:xfrm>
          <a:prstGeom prst="straightConnector1">
            <a:avLst/>
          </a:prstGeom>
          <a:noFill/>
          <a:ln w="28575" cap="flat" cmpd="sng" algn="ctr">
            <a:solidFill>
              <a:schemeClr val="bg1"/>
            </a:solidFill>
            <a:prstDash val="solid"/>
            <a:headEnd type="none" w="med" len="med"/>
            <a:tailEnd type="triangle" w="med" len="med"/>
          </a:ln>
          <a:effectLst/>
        </p:spPr>
      </p:cxn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SHINE: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LBA7502. Wang. NEJM. 2022;[Epub].</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67BFB8FB-EAD4-744D-A5B8-142D0E3520C1}"/>
              </a:ext>
            </a:extLst>
          </p:cNvPr>
          <p:cNvGraphicFramePr>
            <a:graphicFrameLocks/>
          </p:cNvGraphicFramePr>
          <p:nvPr>
            <p:extLst>
              <p:ext uri="{D42A27DB-BD31-4B8C-83A1-F6EECF244321}">
                <p14:modId xmlns:p14="http://schemas.microsoft.com/office/powerpoint/2010/main" val="856552014"/>
              </p:ext>
            </p:extLst>
          </p:nvPr>
        </p:nvGraphicFramePr>
        <p:xfrm>
          <a:off x="727076" y="1604963"/>
          <a:ext cx="10755127" cy="4435016"/>
        </p:xfrm>
        <a:graphic>
          <a:graphicData uri="http://schemas.openxmlformats.org/drawingml/2006/table">
            <a:tbl>
              <a:tblPr/>
              <a:tblGrid>
                <a:gridCol w="3480771">
                  <a:extLst>
                    <a:ext uri="{9D8B030D-6E8A-4147-A177-3AD203B41FA5}">
                      <a16:colId xmlns:a16="http://schemas.microsoft.com/office/drawing/2014/main" val="20000"/>
                    </a:ext>
                  </a:extLst>
                </a:gridCol>
                <a:gridCol w="3846608">
                  <a:extLst>
                    <a:ext uri="{9D8B030D-6E8A-4147-A177-3AD203B41FA5}">
                      <a16:colId xmlns:a16="http://schemas.microsoft.com/office/drawing/2014/main" val="20001"/>
                    </a:ext>
                  </a:extLst>
                </a:gridCol>
                <a:gridCol w="3427748">
                  <a:extLst>
                    <a:ext uri="{9D8B030D-6E8A-4147-A177-3AD203B41FA5}">
                      <a16:colId xmlns:a16="http://schemas.microsoft.com/office/drawing/2014/main" val="20002"/>
                    </a:ext>
                  </a:extLst>
                </a:gridCol>
              </a:tblGrid>
              <a:tr h="247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Ibrutinib + BR (n = 261)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Placebo + BR (n = 262)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27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Median age, </a:t>
                      </a:r>
                      <a:r>
                        <a:rPr kumimoji="0" lang="en-US" sz="1500" b="0" i="0" u="none" strike="noStrike" cap="none" normalizeH="0" baseline="0" dirty="0" err="1">
                          <a:ln>
                            <a:noFill/>
                          </a:ln>
                          <a:solidFill>
                            <a:schemeClr val="bg2">
                              <a:lumMod val="10000"/>
                            </a:schemeClr>
                          </a:solidFill>
                          <a:effectLst/>
                          <a:latin typeface="Calibri" panose="020F0502020204030204" pitchFamily="34" charset="0"/>
                        </a:rPr>
                        <a:t>yr</a:t>
                      </a:r>
                      <a:r>
                        <a:rPr kumimoji="0" lang="en-US" sz="1500" b="0" i="0" u="none" strike="noStrike" cap="none" normalizeH="0" baseline="0" dirty="0">
                          <a:ln>
                            <a:noFill/>
                          </a:ln>
                          <a:solidFill>
                            <a:schemeClr val="bg2">
                              <a:lumMod val="10000"/>
                            </a:schemeClr>
                          </a:solidFill>
                          <a:effectLst/>
                          <a:latin typeface="Calibri" panose="020F0502020204030204" pitchFamily="34" charset="0"/>
                        </a:rPr>
                        <a:t>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≥75 </a:t>
                      </a:r>
                      <a:r>
                        <a:rPr kumimoji="0" lang="en-US" sz="1500" b="0" i="0" u="none" strike="noStrike" cap="none" normalizeH="0" baseline="0" dirty="0" err="1">
                          <a:ln>
                            <a:noFill/>
                          </a:ln>
                          <a:solidFill>
                            <a:schemeClr val="bg2">
                              <a:lumMod val="10000"/>
                            </a:schemeClr>
                          </a:solidFill>
                          <a:effectLst/>
                          <a:latin typeface="Calibri" panose="020F0502020204030204" pitchFamily="34" charset="0"/>
                        </a:rPr>
                        <a:t>yr</a:t>
                      </a:r>
                      <a:r>
                        <a:rPr kumimoji="0" lang="en-US" sz="15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71 (65-86)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74 (28.4)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71 (65-87)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82 (31.3)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7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178 (68.2)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186 (71.0)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47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ECOG PS 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127 (48.7)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118 (45.0)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7871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Simplified MIPI,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Low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Intermediate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High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44 (16.9)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124 (47.5)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93 (35.6)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46 (17.6)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129 (49.2)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87 (33.2)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19992953"/>
                  </a:ext>
                </a:extLst>
              </a:tr>
              <a:tr h="24740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BM involvement,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198 (75.9)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200 (76.3)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9985290"/>
                  </a:ext>
                </a:extLst>
              </a:tr>
              <a:tr h="24740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Blastoid/pleomorphic histology,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19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26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72198864"/>
                  </a:ext>
                </a:extLst>
              </a:tr>
              <a:tr h="24740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Extranodal</a:t>
                      </a: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involvement,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234 (89.7)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226 (86.3)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68803030"/>
                  </a:ext>
                </a:extLst>
              </a:tr>
              <a:tr h="24740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Bulky disease (≥5 cm),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95 (36.4)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98 (37.4)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74208901"/>
                  </a:ext>
                </a:extLst>
              </a:tr>
              <a:tr h="24740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TP53</a:t>
                      </a: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mutated,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24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70050562"/>
                  </a:ext>
                </a:extLst>
              </a:tr>
              <a:tr h="24740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TP53</a:t>
                      </a: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mutation status unknown,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121 (46.4)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133 (50.8)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78757480"/>
                  </a:ext>
                </a:extLst>
              </a:tr>
            </a:tbl>
          </a:graphicData>
        </a:graphic>
      </p:graphicFrame>
    </p:spTree>
    <p:extLst>
      <p:ext uri="{BB962C8B-B14F-4D97-AF65-F5344CB8AC3E}">
        <p14:creationId xmlns:p14="http://schemas.microsoft.com/office/powerpoint/2010/main" val="603011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CC67D-DAC6-3698-D29D-27976ECFC085}"/>
              </a:ext>
            </a:extLst>
          </p:cNvPr>
          <p:cNvSpPr>
            <a:spLocks noGrp="1"/>
          </p:cNvSpPr>
          <p:nvPr>
            <p:ph type="title"/>
          </p:nvPr>
        </p:nvSpPr>
        <p:spPr/>
        <p:txBody>
          <a:bodyPr/>
          <a:lstStyle/>
          <a:p>
            <a:r>
              <a:rPr lang="en-US" dirty="0"/>
              <a:t>SHINE: PFS (Primary Endpoint)</a:t>
            </a:r>
          </a:p>
        </p:txBody>
      </p:sp>
      <p:sp>
        <p:nvSpPr>
          <p:cNvPr id="7" name="Text Box 15">
            <a:extLst>
              <a:ext uri="{FF2B5EF4-FFF2-40B4-BE49-F238E27FC236}">
                <a16:creationId xmlns:a16="http://schemas.microsoft.com/office/drawing/2014/main" id="{976621F0-666A-F7C2-1E30-17DFC17A4B1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LBA7502. Wang. NEJM. 2022;[Epub].</a:t>
            </a:r>
            <a:endParaRPr lang="en-US" altLang="en-US" sz="1200" b="0" dirty="0">
              <a:solidFill>
                <a:schemeClr val="bg2"/>
              </a:solidFill>
              <a:latin typeface="Calibri" panose="020F0502020204030204" pitchFamily="34" charset="0"/>
            </a:endParaRPr>
          </a:p>
        </p:txBody>
      </p:sp>
      <p:graphicFrame>
        <p:nvGraphicFramePr>
          <p:cNvPr id="9" name="Group 3">
            <a:extLst>
              <a:ext uri="{FF2B5EF4-FFF2-40B4-BE49-F238E27FC236}">
                <a16:creationId xmlns:a16="http://schemas.microsoft.com/office/drawing/2014/main" id="{96085C77-C2AF-3764-FFB9-B6A6AD69DD81}"/>
              </a:ext>
            </a:extLst>
          </p:cNvPr>
          <p:cNvGraphicFramePr>
            <a:graphicFrameLocks/>
          </p:cNvGraphicFramePr>
          <p:nvPr>
            <p:extLst>
              <p:ext uri="{D42A27DB-BD31-4B8C-83A1-F6EECF244321}">
                <p14:modId xmlns:p14="http://schemas.microsoft.com/office/powerpoint/2010/main" val="1142192327"/>
              </p:ext>
            </p:extLst>
          </p:nvPr>
        </p:nvGraphicFramePr>
        <p:xfrm>
          <a:off x="6359252" y="1610854"/>
          <a:ext cx="5402537" cy="2225088"/>
        </p:xfrm>
        <a:graphic>
          <a:graphicData uri="http://schemas.openxmlformats.org/drawingml/2006/table">
            <a:tbl>
              <a:tblPr/>
              <a:tblGrid>
                <a:gridCol w="2280529">
                  <a:extLst>
                    <a:ext uri="{9D8B030D-6E8A-4147-A177-3AD203B41FA5}">
                      <a16:colId xmlns:a16="http://schemas.microsoft.com/office/drawing/2014/main" val="20000"/>
                    </a:ext>
                  </a:extLst>
                </a:gridCol>
                <a:gridCol w="1086044">
                  <a:extLst>
                    <a:ext uri="{9D8B030D-6E8A-4147-A177-3AD203B41FA5}">
                      <a16:colId xmlns:a16="http://schemas.microsoft.com/office/drawing/2014/main" val="20001"/>
                    </a:ext>
                  </a:extLst>
                </a:gridCol>
                <a:gridCol w="1003081">
                  <a:extLst>
                    <a:ext uri="{9D8B030D-6E8A-4147-A177-3AD203B41FA5}">
                      <a16:colId xmlns:a16="http://schemas.microsoft.com/office/drawing/2014/main" val="20002"/>
                    </a:ext>
                  </a:extLst>
                </a:gridCol>
                <a:gridCol w="1032883">
                  <a:extLst>
                    <a:ext uri="{9D8B030D-6E8A-4147-A177-3AD203B41FA5}">
                      <a16:colId xmlns:a16="http://schemas.microsoft.com/office/drawing/2014/main" val="3707945839"/>
                    </a:ext>
                  </a:extLst>
                </a:gridCol>
              </a:tblGrid>
              <a:tr h="247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BR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BR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27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with blastoid/</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pleiomorphic histology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(0.32-1.35)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7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with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TP53</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mutation</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28.8</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0.95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(0.50-1.80)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10" name="Content Placeholder 7">
            <a:extLst>
              <a:ext uri="{FF2B5EF4-FFF2-40B4-BE49-F238E27FC236}">
                <a16:creationId xmlns:a16="http://schemas.microsoft.com/office/drawing/2014/main" id="{EB56F960-C08F-A689-E223-6824970B65D8}"/>
              </a:ext>
            </a:extLst>
          </p:cNvPr>
          <p:cNvSpPr txBox="1">
            <a:spLocks/>
          </p:cNvSpPr>
          <p:nvPr/>
        </p:nvSpPr>
        <p:spPr bwMode="auto">
          <a:xfrm>
            <a:off x="621927" y="5036459"/>
            <a:ext cx="11110492" cy="105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18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altLang="en-US" sz="2400" kern="0" dirty="0"/>
              <a:t>Median follow-up: 84.7 </a:t>
            </a:r>
            <a:r>
              <a:rPr lang="en-US" altLang="en-US" sz="2400" kern="0" dirty="0" err="1"/>
              <a:t>mo</a:t>
            </a:r>
            <a:r>
              <a:rPr lang="en-US" altLang="en-US" sz="2400" kern="0" dirty="0"/>
              <a:t> (7.1 </a:t>
            </a:r>
            <a:r>
              <a:rPr lang="en-US" altLang="en-US" sz="2400" kern="0" dirty="0" err="1"/>
              <a:t>yr</a:t>
            </a:r>
            <a:r>
              <a:rPr lang="en-US" altLang="en-US" sz="2400" kern="0" dirty="0"/>
              <a:t>)</a:t>
            </a:r>
          </a:p>
          <a:p>
            <a:r>
              <a:rPr lang="en-US" altLang="en-US" sz="2400" kern="0" dirty="0"/>
              <a:t>A 2.3-yr statistically significant and clinically meaningful improvement in median PFS was observed in the ibrutinib arm vs the placebo arm  </a:t>
            </a:r>
            <a:endParaRPr lang="en-US" sz="2400" kern="0" dirty="0"/>
          </a:p>
        </p:txBody>
      </p:sp>
      <p:sp>
        <p:nvSpPr>
          <p:cNvPr id="6" name="TextBox 5">
            <a:extLst>
              <a:ext uri="{FF2B5EF4-FFF2-40B4-BE49-F238E27FC236}">
                <a16:creationId xmlns:a16="http://schemas.microsoft.com/office/drawing/2014/main" id="{63856366-9B94-53E5-4B58-F8ACE18E3B57}"/>
              </a:ext>
            </a:extLst>
          </p:cNvPr>
          <p:cNvSpPr txBox="1"/>
          <p:nvPr/>
        </p:nvSpPr>
        <p:spPr bwMode="auto">
          <a:xfrm>
            <a:off x="6359252" y="3951894"/>
            <a:ext cx="511678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Aft>
                <a:spcPct val="0"/>
              </a:spcAft>
            </a:pPr>
            <a:r>
              <a:rPr kumimoji="0" lang="en-US" sz="1400" b="0" i="0" u="none" strike="noStrike" cap="none" normalizeH="0" dirty="0">
                <a:ln>
                  <a:noFill/>
                </a:ln>
                <a:solidFill>
                  <a:schemeClr val="bg2">
                    <a:lumMod val="10000"/>
                  </a:schemeClr>
                </a:solidFill>
                <a:effectLst/>
              </a:rPr>
              <a:t>*In this analysis, there were 19 patients in the ibrutinib plus BR arm and 26 in the BR + placebo arm. †In this analysis, there were 26 patients in the ibrutinib </a:t>
            </a:r>
            <a:r>
              <a:rPr kumimoji="0" lang="en-US" sz="1400" b="0" i="0" u="none" strike="noStrike" cap="none" normalizeH="0" baseline="30000" dirty="0">
                <a:ln>
                  <a:noFill/>
                </a:ln>
                <a:solidFill>
                  <a:schemeClr val="bg2">
                    <a:lumMod val="10000"/>
                  </a:schemeClr>
                </a:solidFill>
                <a:effectLst/>
                <a:cs typeface="Arial" panose="020B0604020202020204" pitchFamily="34" charset="0"/>
              </a:rPr>
              <a:t>†</a:t>
            </a:r>
            <a:r>
              <a:rPr kumimoji="0" lang="en-US" sz="1400" b="0" i="0" u="none" strike="noStrike" cap="none" normalizeH="0" dirty="0">
                <a:ln>
                  <a:noFill/>
                </a:ln>
                <a:solidFill>
                  <a:schemeClr val="bg2">
                    <a:lumMod val="10000"/>
                  </a:schemeClr>
                </a:solidFill>
                <a:effectLst/>
              </a:rPr>
              <a:t> BR arm and 24 in the BR + placebo arm.</a:t>
            </a:r>
            <a:endParaRPr lang="en-US" sz="1400" b="0" dirty="0">
              <a:solidFill>
                <a:schemeClr val="bg1"/>
              </a:solidFill>
            </a:endParaRPr>
          </a:p>
        </p:txBody>
      </p:sp>
      <p:grpSp>
        <p:nvGrpSpPr>
          <p:cNvPr id="249" name="Group 248">
            <a:extLst>
              <a:ext uri="{FF2B5EF4-FFF2-40B4-BE49-F238E27FC236}">
                <a16:creationId xmlns:a16="http://schemas.microsoft.com/office/drawing/2014/main" id="{D47696A8-E7F3-1DD2-7D4D-A74F40E5B3D8}"/>
              </a:ext>
            </a:extLst>
          </p:cNvPr>
          <p:cNvGrpSpPr/>
          <p:nvPr/>
        </p:nvGrpSpPr>
        <p:grpSpPr>
          <a:xfrm>
            <a:off x="862681" y="1649128"/>
            <a:ext cx="5376894" cy="2803218"/>
            <a:chOff x="862681" y="1649128"/>
            <a:chExt cx="5376894" cy="2803218"/>
          </a:xfrm>
        </p:grpSpPr>
        <p:sp>
          <p:nvSpPr>
            <p:cNvPr id="14" name="TextBox 13">
              <a:extLst>
                <a:ext uri="{FF2B5EF4-FFF2-40B4-BE49-F238E27FC236}">
                  <a16:creationId xmlns:a16="http://schemas.microsoft.com/office/drawing/2014/main" id="{12DBDBC9-7601-8546-963D-7FBE46754F93}"/>
                </a:ext>
              </a:extLst>
            </p:cNvPr>
            <p:cNvSpPr txBox="1"/>
            <p:nvPr/>
          </p:nvSpPr>
          <p:spPr bwMode="auto">
            <a:xfrm rot="16200000">
              <a:off x="739363" y="2744647"/>
              <a:ext cx="523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rPr>
                <a:t>PFS (%)</a:t>
              </a:r>
            </a:p>
          </p:txBody>
        </p:sp>
        <p:sp>
          <p:nvSpPr>
            <p:cNvPr id="15" name="TextBox 14">
              <a:extLst>
                <a:ext uri="{FF2B5EF4-FFF2-40B4-BE49-F238E27FC236}">
                  <a16:creationId xmlns:a16="http://schemas.microsoft.com/office/drawing/2014/main" id="{FB85F5DB-1084-A0DF-E4BF-E3976E031972}"/>
                </a:ext>
              </a:extLst>
            </p:cNvPr>
            <p:cNvSpPr txBox="1"/>
            <p:nvPr/>
          </p:nvSpPr>
          <p:spPr bwMode="auto">
            <a:xfrm>
              <a:off x="3486760" y="4229434"/>
              <a:ext cx="402674" cy="22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1" dirty="0">
                  <a:solidFill>
                    <a:schemeClr val="bg1"/>
                  </a:solidFill>
                </a:rPr>
                <a:t>Mo</a:t>
              </a:r>
            </a:p>
          </p:txBody>
        </p:sp>
        <p:grpSp>
          <p:nvGrpSpPr>
            <p:cNvPr id="16" name="Group 15">
              <a:extLst>
                <a:ext uri="{FF2B5EF4-FFF2-40B4-BE49-F238E27FC236}">
                  <a16:creationId xmlns:a16="http://schemas.microsoft.com/office/drawing/2014/main" id="{C1508F5E-80A5-7912-D2DD-25EE84D5A048}"/>
                </a:ext>
              </a:extLst>
            </p:cNvPr>
            <p:cNvGrpSpPr/>
            <p:nvPr/>
          </p:nvGrpSpPr>
          <p:grpSpPr>
            <a:xfrm>
              <a:off x="975978" y="1649128"/>
              <a:ext cx="420308" cy="2421467"/>
              <a:chOff x="752305" y="1569166"/>
              <a:chExt cx="420308" cy="3050751"/>
            </a:xfrm>
          </p:grpSpPr>
          <p:sp>
            <p:nvSpPr>
              <p:cNvPr id="81" name="TextBox 80">
                <a:extLst>
                  <a:ext uri="{FF2B5EF4-FFF2-40B4-BE49-F238E27FC236}">
                    <a16:creationId xmlns:a16="http://schemas.microsoft.com/office/drawing/2014/main" id="{E7CDDC0B-9331-A232-D172-FDEA8343ACB4}"/>
                  </a:ext>
                </a:extLst>
              </p:cNvPr>
              <p:cNvSpPr txBox="1"/>
              <p:nvPr/>
            </p:nvSpPr>
            <p:spPr bwMode="auto">
              <a:xfrm>
                <a:off x="909400" y="4361385"/>
                <a:ext cx="263213"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rPr>
                  <a:t>0</a:t>
                </a:r>
              </a:p>
            </p:txBody>
          </p:sp>
          <p:sp>
            <p:nvSpPr>
              <p:cNvPr id="82" name="TextBox 81">
                <a:extLst>
                  <a:ext uri="{FF2B5EF4-FFF2-40B4-BE49-F238E27FC236}">
                    <a16:creationId xmlns:a16="http://schemas.microsoft.com/office/drawing/2014/main" id="{1C7CDB1D-0AD2-B492-40E3-A9F9849BD7B6}"/>
                  </a:ext>
                </a:extLst>
              </p:cNvPr>
              <p:cNvSpPr txBox="1"/>
              <p:nvPr/>
            </p:nvSpPr>
            <p:spPr bwMode="auto">
              <a:xfrm>
                <a:off x="830853" y="3802942"/>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rPr>
                  <a:t>20</a:t>
                </a:r>
              </a:p>
            </p:txBody>
          </p:sp>
          <p:sp>
            <p:nvSpPr>
              <p:cNvPr id="83" name="TextBox 82">
                <a:extLst>
                  <a:ext uri="{FF2B5EF4-FFF2-40B4-BE49-F238E27FC236}">
                    <a16:creationId xmlns:a16="http://schemas.microsoft.com/office/drawing/2014/main" id="{F0F68EDB-BC2D-D49B-FC5C-BAA38BE8BF29}"/>
                  </a:ext>
                </a:extLst>
              </p:cNvPr>
              <p:cNvSpPr txBox="1"/>
              <p:nvPr/>
            </p:nvSpPr>
            <p:spPr bwMode="auto">
              <a:xfrm>
                <a:off x="830853" y="3244498"/>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dirty="0">
                    <a:solidFill>
                      <a:schemeClr val="bg1"/>
                    </a:solidFill>
                  </a:rPr>
                  <a:t>4</a:t>
                </a:r>
                <a:r>
                  <a:rPr lang="en-US" sz="1200" b="0" dirty="0">
                    <a:solidFill>
                      <a:schemeClr val="bg1"/>
                    </a:solidFill>
                  </a:rPr>
                  <a:t>0</a:t>
                </a:r>
              </a:p>
            </p:txBody>
          </p:sp>
          <p:sp>
            <p:nvSpPr>
              <p:cNvPr id="84" name="TextBox 83">
                <a:extLst>
                  <a:ext uri="{FF2B5EF4-FFF2-40B4-BE49-F238E27FC236}">
                    <a16:creationId xmlns:a16="http://schemas.microsoft.com/office/drawing/2014/main" id="{DB6E5054-499A-6601-167F-6DC6C89BC1EB}"/>
                  </a:ext>
                </a:extLst>
              </p:cNvPr>
              <p:cNvSpPr txBox="1"/>
              <p:nvPr/>
            </p:nvSpPr>
            <p:spPr bwMode="auto">
              <a:xfrm>
                <a:off x="830853" y="2686054"/>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rPr>
                  <a:t>60</a:t>
                </a:r>
              </a:p>
            </p:txBody>
          </p:sp>
          <p:sp>
            <p:nvSpPr>
              <p:cNvPr id="85" name="TextBox 84">
                <a:extLst>
                  <a:ext uri="{FF2B5EF4-FFF2-40B4-BE49-F238E27FC236}">
                    <a16:creationId xmlns:a16="http://schemas.microsoft.com/office/drawing/2014/main" id="{FE01F1FA-A096-B174-74E1-C9C7F7CB7212}"/>
                  </a:ext>
                </a:extLst>
              </p:cNvPr>
              <p:cNvSpPr txBox="1"/>
              <p:nvPr/>
            </p:nvSpPr>
            <p:spPr bwMode="auto">
              <a:xfrm>
                <a:off x="830853" y="2127610"/>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rPr>
                  <a:t>80</a:t>
                </a:r>
              </a:p>
            </p:txBody>
          </p:sp>
          <p:sp>
            <p:nvSpPr>
              <p:cNvPr id="86" name="TextBox 85">
                <a:extLst>
                  <a:ext uri="{FF2B5EF4-FFF2-40B4-BE49-F238E27FC236}">
                    <a16:creationId xmlns:a16="http://schemas.microsoft.com/office/drawing/2014/main" id="{5B8D8B25-3D98-8114-3754-D139383A28F4}"/>
                  </a:ext>
                </a:extLst>
              </p:cNvPr>
              <p:cNvSpPr txBox="1"/>
              <p:nvPr/>
            </p:nvSpPr>
            <p:spPr bwMode="auto">
              <a:xfrm>
                <a:off x="752305" y="1569166"/>
                <a:ext cx="42030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dirty="0">
                    <a:solidFill>
                      <a:schemeClr val="bg1"/>
                    </a:solidFill>
                  </a:rPr>
                  <a:t>10</a:t>
                </a:r>
                <a:r>
                  <a:rPr lang="en-US" sz="1200" b="0" dirty="0">
                    <a:solidFill>
                      <a:schemeClr val="bg1"/>
                    </a:solidFill>
                  </a:rPr>
                  <a:t>0</a:t>
                </a:r>
              </a:p>
            </p:txBody>
          </p:sp>
        </p:grpSp>
        <p:grpSp>
          <p:nvGrpSpPr>
            <p:cNvPr id="17" name="Group 16">
              <a:extLst>
                <a:ext uri="{FF2B5EF4-FFF2-40B4-BE49-F238E27FC236}">
                  <a16:creationId xmlns:a16="http://schemas.microsoft.com/office/drawing/2014/main" id="{ABFD414F-E6F1-ADDC-816A-6E2E375004C1}"/>
                </a:ext>
              </a:extLst>
            </p:cNvPr>
            <p:cNvGrpSpPr/>
            <p:nvPr/>
          </p:nvGrpSpPr>
          <p:grpSpPr>
            <a:xfrm>
              <a:off x="1345842" y="4028736"/>
              <a:ext cx="4800132" cy="258532"/>
              <a:chOff x="1453320" y="4647617"/>
              <a:chExt cx="13679771" cy="280966"/>
            </a:xfrm>
          </p:grpSpPr>
          <p:sp>
            <p:nvSpPr>
              <p:cNvPr id="56" name="TextBox 55">
                <a:extLst>
                  <a:ext uri="{FF2B5EF4-FFF2-40B4-BE49-F238E27FC236}">
                    <a16:creationId xmlns:a16="http://schemas.microsoft.com/office/drawing/2014/main" id="{09B4996C-5F56-007B-2696-C97529FAC352}"/>
                  </a:ext>
                </a:extLst>
              </p:cNvPr>
              <p:cNvSpPr txBox="1"/>
              <p:nvPr/>
            </p:nvSpPr>
            <p:spPr bwMode="auto">
              <a:xfrm>
                <a:off x="1453320" y="4647617"/>
                <a:ext cx="2632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0</a:t>
                </a:r>
              </a:p>
            </p:txBody>
          </p:sp>
          <p:sp>
            <p:nvSpPr>
              <p:cNvPr id="58" name="TextBox 57">
                <a:extLst>
                  <a:ext uri="{FF2B5EF4-FFF2-40B4-BE49-F238E27FC236}">
                    <a16:creationId xmlns:a16="http://schemas.microsoft.com/office/drawing/2014/main" id="{EA13477B-9ADF-4967-37F6-9BC3B31E7FF8}"/>
                  </a:ext>
                </a:extLst>
              </p:cNvPr>
              <p:cNvSpPr txBox="1"/>
              <p:nvPr/>
            </p:nvSpPr>
            <p:spPr bwMode="auto">
              <a:xfrm>
                <a:off x="2254898" y="4647617"/>
                <a:ext cx="2632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6</a:t>
                </a:r>
              </a:p>
            </p:txBody>
          </p:sp>
          <p:sp>
            <p:nvSpPr>
              <p:cNvPr id="60" name="TextBox 59">
                <a:extLst>
                  <a:ext uri="{FF2B5EF4-FFF2-40B4-BE49-F238E27FC236}">
                    <a16:creationId xmlns:a16="http://schemas.microsoft.com/office/drawing/2014/main" id="{53FABCA1-3E39-D2D9-E28A-90DEE3E15147}"/>
                  </a:ext>
                </a:extLst>
              </p:cNvPr>
              <p:cNvSpPr txBox="1"/>
              <p:nvPr/>
            </p:nvSpPr>
            <p:spPr bwMode="auto">
              <a:xfrm>
                <a:off x="3031218" y="4647617"/>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12</a:t>
                </a:r>
              </a:p>
            </p:txBody>
          </p:sp>
          <p:sp>
            <p:nvSpPr>
              <p:cNvPr id="62" name="TextBox 61">
                <a:extLst>
                  <a:ext uri="{FF2B5EF4-FFF2-40B4-BE49-F238E27FC236}">
                    <a16:creationId xmlns:a16="http://schemas.microsoft.com/office/drawing/2014/main" id="{F00E277C-058F-F80F-C832-F1FC77B066B4}"/>
                  </a:ext>
                </a:extLst>
              </p:cNvPr>
              <p:cNvSpPr txBox="1"/>
              <p:nvPr/>
            </p:nvSpPr>
            <p:spPr bwMode="auto">
              <a:xfrm>
                <a:off x="3832796" y="4647617"/>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18</a:t>
                </a:r>
              </a:p>
            </p:txBody>
          </p:sp>
          <p:sp>
            <p:nvSpPr>
              <p:cNvPr id="64" name="TextBox 63">
                <a:extLst>
                  <a:ext uri="{FF2B5EF4-FFF2-40B4-BE49-F238E27FC236}">
                    <a16:creationId xmlns:a16="http://schemas.microsoft.com/office/drawing/2014/main" id="{91DDE971-2400-5D58-F314-64745AF673B1}"/>
                  </a:ext>
                </a:extLst>
              </p:cNvPr>
              <p:cNvSpPr txBox="1"/>
              <p:nvPr/>
            </p:nvSpPr>
            <p:spPr bwMode="auto">
              <a:xfrm>
                <a:off x="4669927" y="4647617"/>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24</a:t>
                </a:r>
              </a:p>
            </p:txBody>
          </p:sp>
          <p:sp>
            <p:nvSpPr>
              <p:cNvPr id="66" name="TextBox 65">
                <a:extLst>
                  <a:ext uri="{FF2B5EF4-FFF2-40B4-BE49-F238E27FC236}">
                    <a16:creationId xmlns:a16="http://schemas.microsoft.com/office/drawing/2014/main" id="{5FC48949-EA81-BB3E-48F3-03EDF8CDB87C}"/>
                  </a:ext>
                </a:extLst>
              </p:cNvPr>
              <p:cNvSpPr txBox="1"/>
              <p:nvPr/>
            </p:nvSpPr>
            <p:spPr bwMode="auto">
              <a:xfrm>
                <a:off x="5496905" y="4647617"/>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30</a:t>
                </a:r>
              </a:p>
            </p:txBody>
          </p:sp>
          <p:sp>
            <p:nvSpPr>
              <p:cNvPr id="68" name="TextBox 67">
                <a:extLst>
                  <a:ext uri="{FF2B5EF4-FFF2-40B4-BE49-F238E27FC236}">
                    <a16:creationId xmlns:a16="http://schemas.microsoft.com/office/drawing/2014/main" id="{2F632C9A-419E-0814-7496-C7986510F780}"/>
                  </a:ext>
                </a:extLst>
              </p:cNvPr>
              <p:cNvSpPr txBox="1"/>
              <p:nvPr/>
            </p:nvSpPr>
            <p:spPr bwMode="auto">
              <a:xfrm>
                <a:off x="6308263" y="4647617"/>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36</a:t>
                </a:r>
              </a:p>
            </p:txBody>
          </p:sp>
          <p:sp>
            <p:nvSpPr>
              <p:cNvPr id="70" name="TextBox 69">
                <a:extLst>
                  <a:ext uri="{FF2B5EF4-FFF2-40B4-BE49-F238E27FC236}">
                    <a16:creationId xmlns:a16="http://schemas.microsoft.com/office/drawing/2014/main" id="{648BB5EA-3272-4DF0-359D-6A74A03DF598}"/>
                  </a:ext>
                </a:extLst>
              </p:cNvPr>
              <p:cNvSpPr txBox="1"/>
              <p:nvPr/>
            </p:nvSpPr>
            <p:spPr bwMode="auto">
              <a:xfrm>
                <a:off x="7134866" y="4647617"/>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42</a:t>
                </a:r>
              </a:p>
            </p:txBody>
          </p:sp>
          <p:sp>
            <p:nvSpPr>
              <p:cNvPr id="72" name="TextBox 71">
                <a:extLst>
                  <a:ext uri="{FF2B5EF4-FFF2-40B4-BE49-F238E27FC236}">
                    <a16:creationId xmlns:a16="http://schemas.microsoft.com/office/drawing/2014/main" id="{AD70DD56-67EC-02CB-BEFF-FA3AC621A69C}"/>
                  </a:ext>
                </a:extLst>
              </p:cNvPr>
              <p:cNvSpPr txBox="1"/>
              <p:nvPr/>
            </p:nvSpPr>
            <p:spPr bwMode="auto">
              <a:xfrm>
                <a:off x="7956757" y="4647617"/>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48</a:t>
                </a:r>
              </a:p>
            </p:txBody>
          </p:sp>
          <p:sp>
            <p:nvSpPr>
              <p:cNvPr id="74" name="TextBox 73">
                <a:extLst>
                  <a:ext uri="{FF2B5EF4-FFF2-40B4-BE49-F238E27FC236}">
                    <a16:creationId xmlns:a16="http://schemas.microsoft.com/office/drawing/2014/main" id="{E07B0DF1-0EAB-A3CE-D77B-4DBB447EDE2A}"/>
                  </a:ext>
                </a:extLst>
              </p:cNvPr>
              <p:cNvSpPr txBox="1"/>
              <p:nvPr/>
            </p:nvSpPr>
            <p:spPr bwMode="auto">
              <a:xfrm>
                <a:off x="8763415" y="4647617"/>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54</a:t>
                </a:r>
              </a:p>
            </p:txBody>
          </p:sp>
          <p:sp>
            <p:nvSpPr>
              <p:cNvPr id="76" name="TextBox 75">
                <a:extLst>
                  <a:ext uri="{FF2B5EF4-FFF2-40B4-BE49-F238E27FC236}">
                    <a16:creationId xmlns:a16="http://schemas.microsoft.com/office/drawing/2014/main" id="{E375E6C3-D5E2-FA94-A5E1-D03CC045F548}"/>
                  </a:ext>
                </a:extLst>
              </p:cNvPr>
              <p:cNvSpPr txBox="1"/>
              <p:nvPr/>
            </p:nvSpPr>
            <p:spPr bwMode="auto">
              <a:xfrm>
                <a:off x="9595093" y="4647617"/>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60</a:t>
                </a:r>
              </a:p>
            </p:txBody>
          </p:sp>
          <p:sp>
            <p:nvSpPr>
              <p:cNvPr id="78" name="TextBox 77">
                <a:extLst>
                  <a:ext uri="{FF2B5EF4-FFF2-40B4-BE49-F238E27FC236}">
                    <a16:creationId xmlns:a16="http://schemas.microsoft.com/office/drawing/2014/main" id="{FB335EFC-AEC0-D504-732A-7826016A3713}"/>
                  </a:ext>
                </a:extLst>
              </p:cNvPr>
              <p:cNvSpPr txBox="1"/>
              <p:nvPr/>
            </p:nvSpPr>
            <p:spPr bwMode="auto">
              <a:xfrm>
                <a:off x="10401376" y="4647617"/>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66</a:t>
                </a:r>
              </a:p>
            </p:txBody>
          </p:sp>
          <p:sp>
            <p:nvSpPr>
              <p:cNvPr id="80" name="TextBox 79">
                <a:extLst>
                  <a:ext uri="{FF2B5EF4-FFF2-40B4-BE49-F238E27FC236}">
                    <a16:creationId xmlns:a16="http://schemas.microsoft.com/office/drawing/2014/main" id="{78B06DAA-58AB-0989-28BB-01546B08536C}"/>
                  </a:ext>
                </a:extLst>
              </p:cNvPr>
              <p:cNvSpPr txBox="1"/>
              <p:nvPr/>
            </p:nvSpPr>
            <p:spPr bwMode="auto">
              <a:xfrm>
                <a:off x="11221580" y="4647617"/>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72</a:t>
                </a:r>
              </a:p>
            </p:txBody>
          </p:sp>
          <p:sp>
            <p:nvSpPr>
              <p:cNvPr id="102" name="TextBox 101">
                <a:extLst>
                  <a:ext uri="{FF2B5EF4-FFF2-40B4-BE49-F238E27FC236}">
                    <a16:creationId xmlns:a16="http://schemas.microsoft.com/office/drawing/2014/main" id="{386BE371-A195-0FC1-9118-AA85D9BD44BF}"/>
                  </a:ext>
                </a:extLst>
              </p:cNvPr>
              <p:cNvSpPr txBox="1"/>
              <p:nvPr/>
            </p:nvSpPr>
            <p:spPr bwMode="auto">
              <a:xfrm>
                <a:off x="11700954" y="4647617"/>
                <a:ext cx="97397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78</a:t>
                </a:r>
              </a:p>
            </p:txBody>
          </p:sp>
          <p:sp>
            <p:nvSpPr>
              <p:cNvPr id="103" name="TextBox 102">
                <a:extLst>
                  <a:ext uri="{FF2B5EF4-FFF2-40B4-BE49-F238E27FC236}">
                    <a16:creationId xmlns:a16="http://schemas.microsoft.com/office/drawing/2014/main" id="{4EFC6CE1-EE63-7A10-6A2E-7CB08507EA91}"/>
                  </a:ext>
                </a:extLst>
              </p:cNvPr>
              <p:cNvSpPr txBox="1"/>
              <p:nvPr/>
            </p:nvSpPr>
            <p:spPr bwMode="auto">
              <a:xfrm>
                <a:off x="12532630" y="4647617"/>
                <a:ext cx="97397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84</a:t>
                </a:r>
              </a:p>
            </p:txBody>
          </p:sp>
          <p:sp>
            <p:nvSpPr>
              <p:cNvPr id="104" name="TextBox 103">
                <a:extLst>
                  <a:ext uri="{FF2B5EF4-FFF2-40B4-BE49-F238E27FC236}">
                    <a16:creationId xmlns:a16="http://schemas.microsoft.com/office/drawing/2014/main" id="{043BAA03-E45D-91C1-CEF8-9F633FBB7345}"/>
                  </a:ext>
                </a:extLst>
              </p:cNvPr>
              <p:cNvSpPr txBox="1"/>
              <p:nvPr/>
            </p:nvSpPr>
            <p:spPr bwMode="auto">
              <a:xfrm>
                <a:off x="13338916" y="4647617"/>
                <a:ext cx="97397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90</a:t>
                </a:r>
              </a:p>
            </p:txBody>
          </p:sp>
          <p:sp>
            <p:nvSpPr>
              <p:cNvPr id="105" name="TextBox 104">
                <a:extLst>
                  <a:ext uri="{FF2B5EF4-FFF2-40B4-BE49-F238E27FC236}">
                    <a16:creationId xmlns:a16="http://schemas.microsoft.com/office/drawing/2014/main" id="{2428AF58-D14D-B77A-B588-21AB17FA7B32}"/>
                  </a:ext>
                </a:extLst>
              </p:cNvPr>
              <p:cNvSpPr txBox="1"/>
              <p:nvPr/>
            </p:nvSpPr>
            <p:spPr bwMode="auto">
              <a:xfrm>
                <a:off x="14159118" y="4647617"/>
                <a:ext cx="97397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dirty="0">
                    <a:solidFill>
                      <a:schemeClr val="bg1"/>
                    </a:solidFill>
                  </a:rPr>
                  <a:t>96</a:t>
                </a:r>
                <a:endParaRPr lang="en-US" sz="1200" b="0" dirty="0">
                  <a:solidFill>
                    <a:schemeClr val="bg1"/>
                  </a:solidFill>
                </a:endParaRPr>
              </a:p>
            </p:txBody>
          </p:sp>
        </p:grpSp>
        <p:sp>
          <p:nvSpPr>
            <p:cNvPr id="18" name="Freeform: Shape 17">
              <a:extLst>
                <a:ext uri="{FF2B5EF4-FFF2-40B4-BE49-F238E27FC236}">
                  <a16:creationId xmlns:a16="http://schemas.microsoft.com/office/drawing/2014/main" id="{9CD81F4A-0E5D-BBBF-2F93-3CD8C9DDCA82}"/>
                </a:ext>
              </a:extLst>
            </p:cNvPr>
            <p:cNvSpPr/>
            <p:nvPr/>
          </p:nvSpPr>
          <p:spPr bwMode="auto">
            <a:xfrm>
              <a:off x="1387383" y="1753335"/>
              <a:ext cx="4852192" cy="2236826"/>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algn="ctr"/>
              <a:endParaRPr lang="en-US" sz="1200"/>
            </a:p>
          </p:txBody>
        </p:sp>
        <p:grpSp>
          <p:nvGrpSpPr>
            <p:cNvPr id="19" name="Group 18">
              <a:extLst>
                <a:ext uri="{FF2B5EF4-FFF2-40B4-BE49-F238E27FC236}">
                  <a16:creationId xmlns:a16="http://schemas.microsoft.com/office/drawing/2014/main" id="{3ADF9CA7-C80F-4E67-F06B-C2EE4CF491AC}"/>
                </a:ext>
              </a:extLst>
            </p:cNvPr>
            <p:cNvGrpSpPr/>
            <p:nvPr/>
          </p:nvGrpSpPr>
          <p:grpSpPr>
            <a:xfrm>
              <a:off x="1316700" y="1767660"/>
              <a:ext cx="85438" cy="2222501"/>
              <a:chOff x="901264" y="1705026"/>
              <a:chExt cx="1347222" cy="2802492"/>
            </a:xfrm>
          </p:grpSpPr>
          <p:cxnSp>
            <p:nvCxnSpPr>
              <p:cNvPr id="50" name="Straight Connector 49">
                <a:extLst>
                  <a:ext uri="{FF2B5EF4-FFF2-40B4-BE49-F238E27FC236}">
                    <a16:creationId xmlns:a16="http://schemas.microsoft.com/office/drawing/2014/main" id="{A2F5996E-34B4-F76B-BC1A-1767FA61FF4B}"/>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7053A6C-36E1-BC7B-B31E-9D51A14975F0}"/>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C77333BE-5895-48FF-A999-DBB235C094B3}"/>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4E6CB8A4-272B-F192-8A8F-D4FBE5C67FE9}"/>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2E46585-DAC7-85D3-865A-1E506EA7A766}"/>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A1FF8FF5-5F99-36D8-76CB-67305AC3498C}"/>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04B676DE-4F74-EC17-A57A-2541D003FDC3}"/>
                </a:ext>
              </a:extLst>
            </p:cNvPr>
            <p:cNvGrpSpPr/>
            <p:nvPr/>
          </p:nvGrpSpPr>
          <p:grpSpPr>
            <a:xfrm>
              <a:off x="1396642" y="3990162"/>
              <a:ext cx="4576233" cy="80434"/>
              <a:chOff x="1575240" y="3687258"/>
              <a:chExt cx="6550553" cy="1098522"/>
            </a:xfrm>
          </p:grpSpPr>
          <p:grpSp>
            <p:nvGrpSpPr>
              <p:cNvPr id="21" name="Group 20">
                <a:extLst>
                  <a:ext uri="{FF2B5EF4-FFF2-40B4-BE49-F238E27FC236}">
                    <a16:creationId xmlns:a16="http://schemas.microsoft.com/office/drawing/2014/main" id="{CCB39049-5842-3EE2-AEA5-1F697ED0523B}"/>
                  </a:ext>
                </a:extLst>
              </p:cNvPr>
              <p:cNvGrpSpPr/>
              <p:nvPr/>
            </p:nvGrpSpPr>
            <p:grpSpPr>
              <a:xfrm rot="5400000">
                <a:off x="2041759" y="3220739"/>
                <a:ext cx="1098521" cy="2031560"/>
                <a:chOff x="901264" y="1705026"/>
                <a:chExt cx="1347222" cy="2802492"/>
              </a:xfrm>
            </p:grpSpPr>
            <p:cxnSp>
              <p:nvCxnSpPr>
                <p:cNvPr id="44" name="Straight Connector 43">
                  <a:extLst>
                    <a:ext uri="{FF2B5EF4-FFF2-40B4-BE49-F238E27FC236}">
                      <a16:creationId xmlns:a16="http://schemas.microsoft.com/office/drawing/2014/main" id="{92F3E3A5-B9A0-9F55-A160-7191506A345F}"/>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D02C024-A5B7-1C54-734F-437336D3A6C3}"/>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68384FF-72E7-8F31-8131-40B48C9061DB}"/>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982AB2D-A196-6927-D883-F08785F95020}"/>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C0460FF-FDCC-85E7-CFAD-5142EFE11F5F}"/>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A69AF7A-EE0B-3D13-3EDC-A7DD7B9FF508}"/>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 name="Group 21">
                <a:extLst>
                  <a:ext uri="{FF2B5EF4-FFF2-40B4-BE49-F238E27FC236}">
                    <a16:creationId xmlns:a16="http://schemas.microsoft.com/office/drawing/2014/main" id="{8DA3376F-80A8-82A9-4BCB-41850069D3D8}"/>
                  </a:ext>
                </a:extLst>
              </p:cNvPr>
              <p:cNvGrpSpPr/>
              <p:nvPr/>
            </p:nvGrpSpPr>
            <p:grpSpPr>
              <a:xfrm rot="5400000">
                <a:off x="4485342" y="3220739"/>
                <a:ext cx="1098521" cy="2031560"/>
                <a:chOff x="901264" y="1705026"/>
                <a:chExt cx="1347222" cy="2802492"/>
              </a:xfrm>
            </p:grpSpPr>
            <p:cxnSp>
              <p:nvCxnSpPr>
                <p:cNvPr id="38" name="Straight Connector 37">
                  <a:extLst>
                    <a:ext uri="{FF2B5EF4-FFF2-40B4-BE49-F238E27FC236}">
                      <a16:creationId xmlns:a16="http://schemas.microsoft.com/office/drawing/2014/main" id="{5335914E-8BB4-9F06-3322-A9B9AC277005}"/>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9260FF2-21E9-F406-515D-B9A946D66349}"/>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2CE8911-AC2A-0DAC-D192-A5A7851CC930}"/>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6E38D55-73AC-8C10-1805-B0A220741EC3}"/>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4BFECD1-FE02-F85D-C4A1-4DA756EDFE10}"/>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8A882FE-B8E4-910C-C6EF-1E0FD150EAB4}"/>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 name="Group 22">
                <a:extLst>
                  <a:ext uri="{FF2B5EF4-FFF2-40B4-BE49-F238E27FC236}">
                    <a16:creationId xmlns:a16="http://schemas.microsoft.com/office/drawing/2014/main" id="{9BBE85D9-2C81-DFFA-E61B-55C016073A53}"/>
                  </a:ext>
                </a:extLst>
              </p:cNvPr>
              <p:cNvGrpSpPr/>
              <p:nvPr/>
            </p:nvGrpSpPr>
            <p:grpSpPr>
              <a:xfrm rot="5400000">
                <a:off x="6744032" y="3404019"/>
                <a:ext cx="1098521" cy="1665001"/>
                <a:chOff x="901264" y="2254733"/>
                <a:chExt cx="1347222" cy="2252785"/>
              </a:xfrm>
            </p:grpSpPr>
            <p:cxnSp>
              <p:nvCxnSpPr>
                <p:cNvPr id="32" name="Straight Connector 31">
                  <a:extLst>
                    <a:ext uri="{FF2B5EF4-FFF2-40B4-BE49-F238E27FC236}">
                      <a16:creationId xmlns:a16="http://schemas.microsoft.com/office/drawing/2014/main" id="{B9A393CD-7692-2108-9584-652B74232A40}"/>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D1ADA24-B639-FC57-2FCD-12CE06B4834E}"/>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84D02BB-4875-FA27-7217-8B07E08EC225}"/>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20702994-8A21-D5FE-7FCE-CF326834227D}"/>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4E60244-1521-E29A-E99A-69481AA2E951}"/>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106" name="TextBox 105">
            <a:extLst>
              <a:ext uri="{FF2B5EF4-FFF2-40B4-BE49-F238E27FC236}">
                <a16:creationId xmlns:a16="http://schemas.microsoft.com/office/drawing/2014/main" id="{6A1053B8-4462-8745-62E4-D04503DAEC6D}"/>
              </a:ext>
            </a:extLst>
          </p:cNvPr>
          <p:cNvSpPr txBox="1"/>
          <p:nvPr/>
        </p:nvSpPr>
        <p:spPr bwMode="auto">
          <a:xfrm>
            <a:off x="170425" y="4190416"/>
            <a:ext cx="114627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Aft>
                <a:spcPct val="0"/>
              </a:spcAft>
              <a:buClrTx/>
              <a:buFontTx/>
              <a:buNone/>
            </a:pPr>
            <a:r>
              <a:rPr lang="en-US" sz="1200" b="1" dirty="0">
                <a:solidFill>
                  <a:schemeClr val="bg1"/>
                </a:solidFill>
                <a:latin typeface="Calibri" panose="020F0502020204030204" pitchFamily="34" charset="0"/>
              </a:rPr>
              <a:t>Patients </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at Risk</a:t>
            </a:r>
          </a:p>
          <a:p>
            <a:pPr algn="r">
              <a:lnSpc>
                <a:spcPct val="90000"/>
              </a:lnSpc>
              <a:spcAft>
                <a:spcPct val="0"/>
              </a:spcAft>
              <a:buClrTx/>
              <a:buFontTx/>
              <a:buNone/>
            </a:pPr>
            <a:r>
              <a:rPr lang="en-US" sz="1200" b="0" dirty="0">
                <a:solidFill>
                  <a:schemeClr val="accent1"/>
                </a:solidFill>
                <a:latin typeface="Calibri" panose="020F0502020204030204" pitchFamily="34" charset="0"/>
              </a:rPr>
              <a:t>Ibrutinib + BR</a:t>
            </a:r>
          </a:p>
          <a:p>
            <a:pPr algn="r">
              <a:lnSpc>
                <a:spcPct val="90000"/>
              </a:lnSpc>
              <a:spcAft>
                <a:spcPct val="0"/>
              </a:spcAft>
              <a:buClrTx/>
              <a:buFontTx/>
              <a:buNone/>
            </a:pPr>
            <a:r>
              <a:rPr lang="en-US" sz="1200" dirty="0">
                <a:solidFill>
                  <a:schemeClr val="accent3"/>
                </a:solidFill>
                <a:latin typeface="Calibri" panose="020F0502020204030204" pitchFamily="34" charset="0"/>
              </a:rPr>
              <a:t>Placebo + BR</a:t>
            </a:r>
          </a:p>
        </p:txBody>
      </p:sp>
      <p:grpSp>
        <p:nvGrpSpPr>
          <p:cNvPr id="107" name="Group 106">
            <a:extLst>
              <a:ext uri="{FF2B5EF4-FFF2-40B4-BE49-F238E27FC236}">
                <a16:creationId xmlns:a16="http://schemas.microsoft.com/office/drawing/2014/main" id="{B8EB8C96-02C6-7355-0BCE-2BF9BAB28B4A}"/>
              </a:ext>
            </a:extLst>
          </p:cNvPr>
          <p:cNvGrpSpPr/>
          <p:nvPr/>
        </p:nvGrpSpPr>
        <p:grpSpPr>
          <a:xfrm>
            <a:off x="1181868" y="4522814"/>
            <a:ext cx="4924833" cy="424732"/>
            <a:chOff x="986015" y="4647617"/>
            <a:chExt cx="14035153" cy="461588"/>
          </a:xfrm>
        </p:grpSpPr>
        <p:sp>
          <p:nvSpPr>
            <p:cNvPr id="108" name="TextBox 107">
              <a:extLst>
                <a:ext uri="{FF2B5EF4-FFF2-40B4-BE49-F238E27FC236}">
                  <a16:creationId xmlns:a16="http://schemas.microsoft.com/office/drawing/2014/main" id="{ECD1A89A-139A-5AF4-38C3-139F1AE9839F}"/>
                </a:ext>
              </a:extLst>
            </p:cNvPr>
            <p:cNvSpPr txBox="1"/>
            <p:nvPr/>
          </p:nvSpPr>
          <p:spPr bwMode="auto">
            <a:xfrm>
              <a:off x="986015"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261</a:t>
              </a:r>
            </a:p>
            <a:p>
              <a:pPr algn="ctr">
                <a:lnSpc>
                  <a:spcPct val="90000"/>
                </a:lnSpc>
                <a:spcAft>
                  <a:spcPct val="0"/>
                </a:spcAft>
                <a:buClrTx/>
                <a:buFontTx/>
                <a:buNone/>
              </a:pPr>
              <a:r>
                <a:rPr lang="en-US" sz="1200" dirty="0">
                  <a:solidFill>
                    <a:schemeClr val="bg1"/>
                  </a:solidFill>
                </a:rPr>
                <a:t>262</a:t>
              </a:r>
              <a:endParaRPr lang="en-US" sz="1200" b="0" dirty="0">
                <a:solidFill>
                  <a:schemeClr val="bg1"/>
                </a:solidFill>
              </a:endParaRPr>
            </a:p>
          </p:txBody>
        </p:sp>
        <p:sp>
          <p:nvSpPr>
            <p:cNvPr id="109" name="TextBox 108">
              <a:extLst>
                <a:ext uri="{FF2B5EF4-FFF2-40B4-BE49-F238E27FC236}">
                  <a16:creationId xmlns:a16="http://schemas.microsoft.com/office/drawing/2014/main" id="{AF03AFC5-4AA9-EECF-1945-EDE3ED5D7097}"/>
                </a:ext>
              </a:extLst>
            </p:cNvPr>
            <p:cNvSpPr txBox="1"/>
            <p:nvPr/>
          </p:nvSpPr>
          <p:spPr bwMode="auto">
            <a:xfrm>
              <a:off x="1787593"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228</a:t>
              </a:r>
            </a:p>
            <a:p>
              <a:pPr algn="ctr">
                <a:lnSpc>
                  <a:spcPct val="90000"/>
                </a:lnSpc>
                <a:spcAft>
                  <a:spcPct val="0"/>
                </a:spcAft>
                <a:buClrTx/>
                <a:buFontTx/>
                <a:buNone/>
              </a:pPr>
              <a:r>
                <a:rPr lang="en-US" sz="1200" dirty="0">
                  <a:solidFill>
                    <a:schemeClr val="bg1"/>
                  </a:solidFill>
                </a:rPr>
                <a:t>226</a:t>
              </a:r>
              <a:endParaRPr lang="en-US" sz="1200" b="0" dirty="0">
                <a:solidFill>
                  <a:schemeClr val="bg1"/>
                </a:solidFill>
              </a:endParaRPr>
            </a:p>
          </p:txBody>
        </p:sp>
        <p:sp>
          <p:nvSpPr>
            <p:cNvPr id="110" name="TextBox 109">
              <a:extLst>
                <a:ext uri="{FF2B5EF4-FFF2-40B4-BE49-F238E27FC236}">
                  <a16:creationId xmlns:a16="http://schemas.microsoft.com/office/drawing/2014/main" id="{5C406696-65EE-2F48-E870-AAF18FBEEC92}"/>
                </a:ext>
              </a:extLst>
            </p:cNvPr>
            <p:cNvSpPr txBox="1"/>
            <p:nvPr/>
          </p:nvSpPr>
          <p:spPr bwMode="auto">
            <a:xfrm>
              <a:off x="2603187"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207</a:t>
              </a:r>
            </a:p>
            <a:p>
              <a:pPr algn="ctr">
                <a:lnSpc>
                  <a:spcPct val="90000"/>
                </a:lnSpc>
                <a:spcAft>
                  <a:spcPct val="0"/>
                </a:spcAft>
                <a:buClrTx/>
                <a:buFontTx/>
                <a:buNone/>
              </a:pPr>
              <a:r>
                <a:rPr lang="en-US" sz="1200" dirty="0">
                  <a:solidFill>
                    <a:schemeClr val="bg1"/>
                  </a:solidFill>
                </a:rPr>
                <a:t>199</a:t>
              </a:r>
              <a:endParaRPr lang="en-US" sz="1200" b="0" dirty="0">
                <a:solidFill>
                  <a:schemeClr val="bg1"/>
                </a:solidFill>
              </a:endParaRPr>
            </a:p>
          </p:txBody>
        </p:sp>
        <p:sp>
          <p:nvSpPr>
            <p:cNvPr id="111" name="TextBox 110">
              <a:extLst>
                <a:ext uri="{FF2B5EF4-FFF2-40B4-BE49-F238E27FC236}">
                  <a16:creationId xmlns:a16="http://schemas.microsoft.com/office/drawing/2014/main" id="{63F817E9-7AD1-DC88-5465-3BE8CAF1C2C7}"/>
                </a:ext>
              </a:extLst>
            </p:cNvPr>
            <p:cNvSpPr txBox="1"/>
            <p:nvPr/>
          </p:nvSpPr>
          <p:spPr bwMode="auto">
            <a:xfrm>
              <a:off x="3404766"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191</a:t>
              </a:r>
            </a:p>
            <a:p>
              <a:pPr algn="ctr">
                <a:lnSpc>
                  <a:spcPct val="90000"/>
                </a:lnSpc>
                <a:spcAft>
                  <a:spcPct val="0"/>
                </a:spcAft>
                <a:buClrTx/>
                <a:buFontTx/>
                <a:buNone/>
              </a:pPr>
              <a:r>
                <a:rPr lang="en-US" sz="1200" dirty="0">
                  <a:solidFill>
                    <a:schemeClr val="bg1"/>
                  </a:solidFill>
                </a:rPr>
                <a:t>177</a:t>
              </a:r>
              <a:endParaRPr lang="en-US" sz="1200" b="0" dirty="0">
                <a:solidFill>
                  <a:schemeClr val="bg1"/>
                </a:solidFill>
              </a:endParaRPr>
            </a:p>
          </p:txBody>
        </p:sp>
        <p:sp>
          <p:nvSpPr>
            <p:cNvPr id="112" name="TextBox 111">
              <a:extLst>
                <a:ext uri="{FF2B5EF4-FFF2-40B4-BE49-F238E27FC236}">
                  <a16:creationId xmlns:a16="http://schemas.microsoft.com/office/drawing/2014/main" id="{A798B2CD-D3BD-BDD7-A05F-ACBD339CDB0D}"/>
                </a:ext>
              </a:extLst>
            </p:cNvPr>
            <p:cNvSpPr txBox="1"/>
            <p:nvPr/>
          </p:nvSpPr>
          <p:spPr bwMode="auto">
            <a:xfrm>
              <a:off x="4241896"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182</a:t>
              </a:r>
            </a:p>
            <a:p>
              <a:pPr algn="ctr">
                <a:lnSpc>
                  <a:spcPct val="90000"/>
                </a:lnSpc>
                <a:spcAft>
                  <a:spcPct val="0"/>
                </a:spcAft>
                <a:buClrTx/>
                <a:buFontTx/>
                <a:buNone/>
              </a:pPr>
              <a:r>
                <a:rPr lang="en-US" sz="1200" dirty="0">
                  <a:solidFill>
                    <a:schemeClr val="bg1"/>
                  </a:solidFill>
                </a:rPr>
                <a:t>166</a:t>
              </a:r>
              <a:endParaRPr lang="en-US" sz="1200" b="0" dirty="0">
                <a:solidFill>
                  <a:schemeClr val="bg1"/>
                </a:solidFill>
              </a:endParaRPr>
            </a:p>
          </p:txBody>
        </p:sp>
        <p:sp>
          <p:nvSpPr>
            <p:cNvPr id="113" name="TextBox 112">
              <a:extLst>
                <a:ext uri="{FF2B5EF4-FFF2-40B4-BE49-F238E27FC236}">
                  <a16:creationId xmlns:a16="http://schemas.microsoft.com/office/drawing/2014/main" id="{8CADD2FD-DD08-2A9D-D352-AC2A357A5BB9}"/>
                </a:ext>
              </a:extLst>
            </p:cNvPr>
            <p:cNvSpPr txBox="1"/>
            <p:nvPr/>
          </p:nvSpPr>
          <p:spPr bwMode="auto">
            <a:xfrm>
              <a:off x="5068873"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167</a:t>
              </a:r>
            </a:p>
            <a:p>
              <a:pPr algn="ctr">
                <a:lnSpc>
                  <a:spcPct val="90000"/>
                </a:lnSpc>
                <a:spcAft>
                  <a:spcPct val="0"/>
                </a:spcAft>
                <a:buClrTx/>
                <a:buFontTx/>
                <a:buNone/>
              </a:pPr>
              <a:r>
                <a:rPr lang="en-US" sz="1200" dirty="0">
                  <a:solidFill>
                    <a:schemeClr val="bg1"/>
                  </a:solidFill>
                </a:rPr>
                <a:t>158</a:t>
              </a:r>
              <a:endParaRPr lang="en-US" sz="1200" b="0" dirty="0">
                <a:solidFill>
                  <a:schemeClr val="bg1"/>
                </a:solidFill>
              </a:endParaRPr>
            </a:p>
          </p:txBody>
        </p:sp>
        <p:sp>
          <p:nvSpPr>
            <p:cNvPr id="114" name="TextBox 113">
              <a:extLst>
                <a:ext uri="{FF2B5EF4-FFF2-40B4-BE49-F238E27FC236}">
                  <a16:creationId xmlns:a16="http://schemas.microsoft.com/office/drawing/2014/main" id="{48BFC22E-10A0-735D-2FBA-C78A7016EB7B}"/>
                </a:ext>
              </a:extLst>
            </p:cNvPr>
            <p:cNvSpPr txBox="1"/>
            <p:nvPr/>
          </p:nvSpPr>
          <p:spPr bwMode="auto">
            <a:xfrm>
              <a:off x="5880232"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152</a:t>
              </a:r>
            </a:p>
            <a:p>
              <a:pPr algn="ctr">
                <a:lnSpc>
                  <a:spcPct val="90000"/>
                </a:lnSpc>
                <a:spcAft>
                  <a:spcPct val="0"/>
                </a:spcAft>
                <a:buClrTx/>
                <a:buFontTx/>
                <a:buNone/>
              </a:pPr>
              <a:r>
                <a:rPr lang="en-US" sz="1200" dirty="0">
                  <a:solidFill>
                    <a:schemeClr val="bg1"/>
                  </a:solidFill>
                </a:rPr>
                <a:t>148</a:t>
              </a:r>
              <a:endParaRPr lang="en-US" sz="1200" b="0" dirty="0">
                <a:solidFill>
                  <a:schemeClr val="bg1"/>
                </a:solidFill>
              </a:endParaRPr>
            </a:p>
          </p:txBody>
        </p:sp>
        <p:sp>
          <p:nvSpPr>
            <p:cNvPr id="115" name="TextBox 114">
              <a:extLst>
                <a:ext uri="{FF2B5EF4-FFF2-40B4-BE49-F238E27FC236}">
                  <a16:creationId xmlns:a16="http://schemas.microsoft.com/office/drawing/2014/main" id="{75230E0C-F139-763F-C654-BC13E4204C30}"/>
                </a:ext>
              </a:extLst>
            </p:cNvPr>
            <p:cNvSpPr txBox="1"/>
            <p:nvPr/>
          </p:nvSpPr>
          <p:spPr bwMode="auto">
            <a:xfrm>
              <a:off x="6706835"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139</a:t>
              </a:r>
            </a:p>
            <a:p>
              <a:pPr algn="ctr">
                <a:lnSpc>
                  <a:spcPct val="90000"/>
                </a:lnSpc>
                <a:spcAft>
                  <a:spcPct val="0"/>
                </a:spcAft>
                <a:buClrTx/>
                <a:buFontTx/>
                <a:buNone/>
              </a:pPr>
              <a:r>
                <a:rPr lang="en-US" sz="1200" dirty="0">
                  <a:solidFill>
                    <a:schemeClr val="bg1"/>
                  </a:solidFill>
                </a:rPr>
                <a:t>135</a:t>
              </a:r>
              <a:endParaRPr lang="en-US" sz="1200" b="0" dirty="0">
                <a:solidFill>
                  <a:schemeClr val="bg1"/>
                </a:solidFill>
              </a:endParaRPr>
            </a:p>
          </p:txBody>
        </p:sp>
        <p:sp>
          <p:nvSpPr>
            <p:cNvPr id="116" name="TextBox 115">
              <a:extLst>
                <a:ext uri="{FF2B5EF4-FFF2-40B4-BE49-F238E27FC236}">
                  <a16:creationId xmlns:a16="http://schemas.microsoft.com/office/drawing/2014/main" id="{1776333A-30B4-0526-81D9-51D03B070262}"/>
                </a:ext>
              </a:extLst>
            </p:cNvPr>
            <p:cNvSpPr txBox="1"/>
            <p:nvPr/>
          </p:nvSpPr>
          <p:spPr bwMode="auto">
            <a:xfrm>
              <a:off x="7528727"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130</a:t>
              </a:r>
            </a:p>
            <a:p>
              <a:pPr algn="ctr">
                <a:lnSpc>
                  <a:spcPct val="90000"/>
                </a:lnSpc>
                <a:spcAft>
                  <a:spcPct val="0"/>
                </a:spcAft>
                <a:buClrTx/>
                <a:buFontTx/>
                <a:buNone/>
              </a:pPr>
              <a:r>
                <a:rPr lang="en-US" sz="1200" dirty="0">
                  <a:solidFill>
                    <a:schemeClr val="bg1"/>
                  </a:solidFill>
                </a:rPr>
                <a:t>119</a:t>
              </a:r>
              <a:endParaRPr lang="en-US" sz="1200" b="0" dirty="0">
                <a:solidFill>
                  <a:schemeClr val="bg1"/>
                </a:solidFill>
              </a:endParaRPr>
            </a:p>
          </p:txBody>
        </p:sp>
        <p:sp>
          <p:nvSpPr>
            <p:cNvPr id="117" name="TextBox 116">
              <a:extLst>
                <a:ext uri="{FF2B5EF4-FFF2-40B4-BE49-F238E27FC236}">
                  <a16:creationId xmlns:a16="http://schemas.microsoft.com/office/drawing/2014/main" id="{328F8961-436C-9B80-67B8-21BA84E10DB1}"/>
                </a:ext>
              </a:extLst>
            </p:cNvPr>
            <p:cNvSpPr txBox="1"/>
            <p:nvPr/>
          </p:nvSpPr>
          <p:spPr bwMode="auto">
            <a:xfrm>
              <a:off x="8335384"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120</a:t>
              </a:r>
            </a:p>
            <a:p>
              <a:pPr algn="ctr">
                <a:lnSpc>
                  <a:spcPct val="90000"/>
                </a:lnSpc>
                <a:spcAft>
                  <a:spcPct val="0"/>
                </a:spcAft>
                <a:buClrTx/>
                <a:buFontTx/>
                <a:buNone/>
              </a:pPr>
              <a:r>
                <a:rPr lang="en-US" sz="1200" dirty="0">
                  <a:solidFill>
                    <a:schemeClr val="bg1"/>
                  </a:solidFill>
                </a:rPr>
                <a:t>109</a:t>
              </a:r>
              <a:endParaRPr lang="en-US" sz="1200" b="0" dirty="0">
                <a:solidFill>
                  <a:schemeClr val="bg1"/>
                </a:solidFill>
              </a:endParaRPr>
            </a:p>
          </p:txBody>
        </p:sp>
        <p:sp>
          <p:nvSpPr>
            <p:cNvPr id="118" name="TextBox 117">
              <a:extLst>
                <a:ext uri="{FF2B5EF4-FFF2-40B4-BE49-F238E27FC236}">
                  <a16:creationId xmlns:a16="http://schemas.microsoft.com/office/drawing/2014/main" id="{B7AAD5E9-2D42-C1CF-F044-8BDE9912EEF2}"/>
                </a:ext>
              </a:extLst>
            </p:cNvPr>
            <p:cNvSpPr txBox="1"/>
            <p:nvPr/>
          </p:nvSpPr>
          <p:spPr bwMode="auto">
            <a:xfrm>
              <a:off x="9167062"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115</a:t>
              </a:r>
            </a:p>
            <a:p>
              <a:pPr algn="ctr">
                <a:lnSpc>
                  <a:spcPct val="90000"/>
                </a:lnSpc>
                <a:spcAft>
                  <a:spcPct val="0"/>
                </a:spcAft>
                <a:buClrTx/>
                <a:buFontTx/>
                <a:buNone/>
              </a:pPr>
              <a:r>
                <a:rPr lang="en-US" sz="1200" dirty="0">
                  <a:solidFill>
                    <a:schemeClr val="bg1"/>
                  </a:solidFill>
                </a:rPr>
                <a:t>103</a:t>
              </a:r>
              <a:endParaRPr lang="en-US" sz="1200" b="0" dirty="0">
                <a:solidFill>
                  <a:schemeClr val="bg1"/>
                </a:solidFill>
              </a:endParaRPr>
            </a:p>
          </p:txBody>
        </p:sp>
        <p:sp>
          <p:nvSpPr>
            <p:cNvPr id="119" name="TextBox 118">
              <a:extLst>
                <a:ext uri="{FF2B5EF4-FFF2-40B4-BE49-F238E27FC236}">
                  <a16:creationId xmlns:a16="http://schemas.microsoft.com/office/drawing/2014/main" id="{C4C8BD2D-EF99-09B6-BECD-F834C06EB501}"/>
                </a:ext>
              </a:extLst>
            </p:cNvPr>
            <p:cNvSpPr txBox="1"/>
            <p:nvPr/>
          </p:nvSpPr>
          <p:spPr bwMode="auto">
            <a:xfrm>
              <a:off x="9973346"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106</a:t>
              </a:r>
            </a:p>
            <a:p>
              <a:pPr algn="ctr">
                <a:lnSpc>
                  <a:spcPct val="90000"/>
                </a:lnSpc>
                <a:spcAft>
                  <a:spcPct val="0"/>
                </a:spcAft>
                <a:buClrTx/>
                <a:buFontTx/>
                <a:buNone/>
              </a:pPr>
              <a:r>
                <a:rPr lang="en-US" sz="1200" dirty="0">
                  <a:solidFill>
                    <a:schemeClr val="bg1"/>
                  </a:solidFill>
                </a:rPr>
                <a:t>98</a:t>
              </a:r>
              <a:endParaRPr lang="en-US" sz="1200" b="0" dirty="0">
                <a:solidFill>
                  <a:schemeClr val="bg1"/>
                </a:solidFill>
              </a:endParaRPr>
            </a:p>
          </p:txBody>
        </p:sp>
        <p:sp>
          <p:nvSpPr>
            <p:cNvPr id="120" name="TextBox 119">
              <a:extLst>
                <a:ext uri="{FF2B5EF4-FFF2-40B4-BE49-F238E27FC236}">
                  <a16:creationId xmlns:a16="http://schemas.microsoft.com/office/drawing/2014/main" id="{753EC62B-034A-7F3F-139A-9408820DDA83}"/>
                </a:ext>
              </a:extLst>
            </p:cNvPr>
            <p:cNvSpPr txBox="1"/>
            <p:nvPr/>
          </p:nvSpPr>
          <p:spPr bwMode="auto">
            <a:xfrm>
              <a:off x="10905474" y="4647617"/>
              <a:ext cx="973973"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95</a:t>
              </a:r>
            </a:p>
            <a:p>
              <a:pPr algn="ctr">
                <a:lnSpc>
                  <a:spcPct val="90000"/>
                </a:lnSpc>
                <a:spcAft>
                  <a:spcPct val="0"/>
                </a:spcAft>
                <a:buClrTx/>
                <a:buFontTx/>
                <a:buNone/>
              </a:pPr>
              <a:r>
                <a:rPr lang="en-US" sz="1200" dirty="0">
                  <a:solidFill>
                    <a:schemeClr val="bg1"/>
                  </a:solidFill>
                </a:rPr>
                <a:t>90</a:t>
              </a:r>
              <a:endParaRPr lang="en-US" sz="1200" b="0" dirty="0">
                <a:solidFill>
                  <a:schemeClr val="bg1"/>
                </a:solidFill>
              </a:endParaRPr>
            </a:p>
          </p:txBody>
        </p:sp>
        <p:sp>
          <p:nvSpPr>
            <p:cNvPr id="121" name="TextBox 120">
              <a:extLst>
                <a:ext uri="{FF2B5EF4-FFF2-40B4-BE49-F238E27FC236}">
                  <a16:creationId xmlns:a16="http://schemas.microsoft.com/office/drawing/2014/main" id="{D16AFD31-ABCA-2B1D-8979-B84178125A4D}"/>
                </a:ext>
              </a:extLst>
            </p:cNvPr>
            <p:cNvSpPr txBox="1"/>
            <p:nvPr/>
          </p:nvSpPr>
          <p:spPr bwMode="auto">
            <a:xfrm>
              <a:off x="11700954" y="4647617"/>
              <a:ext cx="973973"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78</a:t>
              </a:r>
            </a:p>
            <a:p>
              <a:pPr algn="ctr">
                <a:lnSpc>
                  <a:spcPct val="90000"/>
                </a:lnSpc>
                <a:spcAft>
                  <a:spcPct val="0"/>
                </a:spcAft>
                <a:buClrTx/>
                <a:buFontTx/>
                <a:buNone/>
              </a:pPr>
              <a:r>
                <a:rPr lang="en-US" sz="1200" dirty="0">
                  <a:solidFill>
                    <a:schemeClr val="bg1"/>
                  </a:solidFill>
                </a:rPr>
                <a:t>78</a:t>
              </a:r>
              <a:endParaRPr lang="en-US" sz="1200" b="0" dirty="0">
                <a:solidFill>
                  <a:schemeClr val="bg1"/>
                </a:solidFill>
              </a:endParaRPr>
            </a:p>
          </p:txBody>
        </p:sp>
        <p:sp>
          <p:nvSpPr>
            <p:cNvPr id="122" name="TextBox 121">
              <a:extLst>
                <a:ext uri="{FF2B5EF4-FFF2-40B4-BE49-F238E27FC236}">
                  <a16:creationId xmlns:a16="http://schemas.microsoft.com/office/drawing/2014/main" id="{4772DCA7-0B19-5A6D-FED9-942865E2A97B}"/>
                </a:ext>
              </a:extLst>
            </p:cNvPr>
            <p:cNvSpPr txBox="1"/>
            <p:nvPr/>
          </p:nvSpPr>
          <p:spPr bwMode="auto">
            <a:xfrm>
              <a:off x="12532630" y="4647617"/>
              <a:ext cx="973973"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39</a:t>
              </a:r>
            </a:p>
            <a:p>
              <a:pPr algn="ctr">
                <a:lnSpc>
                  <a:spcPct val="90000"/>
                </a:lnSpc>
                <a:spcAft>
                  <a:spcPct val="0"/>
                </a:spcAft>
                <a:buClrTx/>
                <a:buFontTx/>
                <a:buNone/>
              </a:pPr>
              <a:r>
                <a:rPr lang="en-US" sz="1200" dirty="0">
                  <a:solidFill>
                    <a:schemeClr val="bg1"/>
                  </a:solidFill>
                </a:rPr>
                <a:t>41</a:t>
              </a:r>
              <a:endParaRPr lang="en-US" sz="1200" b="0" dirty="0">
                <a:solidFill>
                  <a:schemeClr val="bg1"/>
                </a:solidFill>
              </a:endParaRPr>
            </a:p>
          </p:txBody>
        </p:sp>
        <p:sp>
          <p:nvSpPr>
            <p:cNvPr id="123" name="TextBox 122">
              <a:extLst>
                <a:ext uri="{FF2B5EF4-FFF2-40B4-BE49-F238E27FC236}">
                  <a16:creationId xmlns:a16="http://schemas.microsoft.com/office/drawing/2014/main" id="{39888F5D-7A06-8E98-67BF-F68C28CAB314}"/>
                </a:ext>
              </a:extLst>
            </p:cNvPr>
            <p:cNvSpPr txBox="1"/>
            <p:nvPr/>
          </p:nvSpPr>
          <p:spPr bwMode="auto">
            <a:xfrm>
              <a:off x="13338916" y="4647617"/>
              <a:ext cx="973973"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11</a:t>
              </a:r>
            </a:p>
            <a:p>
              <a:pPr algn="ctr">
                <a:lnSpc>
                  <a:spcPct val="90000"/>
                </a:lnSpc>
                <a:spcAft>
                  <a:spcPct val="0"/>
                </a:spcAft>
                <a:buClrTx/>
                <a:buFontTx/>
                <a:buNone/>
              </a:pPr>
              <a:r>
                <a:rPr lang="en-US" sz="1200" dirty="0">
                  <a:solidFill>
                    <a:schemeClr val="bg1"/>
                  </a:solidFill>
                </a:rPr>
                <a:t>11</a:t>
              </a:r>
              <a:endParaRPr lang="en-US" sz="1200" b="0" dirty="0">
                <a:solidFill>
                  <a:schemeClr val="bg1"/>
                </a:solidFill>
              </a:endParaRPr>
            </a:p>
          </p:txBody>
        </p:sp>
        <p:sp>
          <p:nvSpPr>
            <p:cNvPr id="124" name="TextBox 123">
              <a:extLst>
                <a:ext uri="{FF2B5EF4-FFF2-40B4-BE49-F238E27FC236}">
                  <a16:creationId xmlns:a16="http://schemas.microsoft.com/office/drawing/2014/main" id="{A876247F-FC8B-9BA3-AD1F-9A2EE6B56EF2}"/>
                </a:ext>
              </a:extLst>
            </p:cNvPr>
            <p:cNvSpPr txBox="1"/>
            <p:nvPr/>
          </p:nvSpPr>
          <p:spPr bwMode="auto">
            <a:xfrm>
              <a:off x="14271041" y="4647617"/>
              <a:ext cx="750127"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dirty="0">
                  <a:solidFill>
                    <a:schemeClr val="bg1"/>
                  </a:solidFill>
                </a:rPr>
                <a:t>0</a:t>
              </a:r>
            </a:p>
            <a:p>
              <a:pPr algn="ctr">
                <a:lnSpc>
                  <a:spcPct val="90000"/>
                </a:lnSpc>
                <a:spcAft>
                  <a:spcPct val="0"/>
                </a:spcAft>
                <a:buClrTx/>
                <a:buFontTx/>
                <a:buNone/>
              </a:pPr>
              <a:r>
                <a:rPr lang="en-US" sz="1200" b="0" dirty="0">
                  <a:solidFill>
                    <a:schemeClr val="bg1"/>
                  </a:solidFill>
                </a:rPr>
                <a:t>0</a:t>
              </a:r>
            </a:p>
          </p:txBody>
        </p:sp>
      </p:grpSp>
      <p:grpSp>
        <p:nvGrpSpPr>
          <p:cNvPr id="250" name="Group 249">
            <a:extLst>
              <a:ext uri="{FF2B5EF4-FFF2-40B4-BE49-F238E27FC236}">
                <a16:creationId xmlns:a16="http://schemas.microsoft.com/office/drawing/2014/main" id="{CA504B77-A29B-C6A5-AE4E-4AC774E9E565}"/>
              </a:ext>
            </a:extLst>
          </p:cNvPr>
          <p:cNvGrpSpPr/>
          <p:nvPr/>
        </p:nvGrpSpPr>
        <p:grpSpPr>
          <a:xfrm>
            <a:off x="1511192" y="3413278"/>
            <a:ext cx="1442774" cy="424732"/>
            <a:chOff x="1511192" y="3413278"/>
            <a:chExt cx="1442774" cy="424732"/>
          </a:xfrm>
        </p:grpSpPr>
        <p:sp>
          <p:nvSpPr>
            <p:cNvPr id="125" name="TextBox 124">
              <a:extLst>
                <a:ext uri="{FF2B5EF4-FFF2-40B4-BE49-F238E27FC236}">
                  <a16:creationId xmlns:a16="http://schemas.microsoft.com/office/drawing/2014/main" id="{F5147A58-9D1D-9859-6E07-D249262C86BF}"/>
                </a:ext>
              </a:extLst>
            </p:cNvPr>
            <p:cNvSpPr txBox="1"/>
            <p:nvPr/>
          </p:nvSpPr>
          <p:spPr bwMode="auto">
            <a:xfrm>
              <a:off x="1807691" y="3413278"/>
              <a:ext cx="11462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Aft>
                  <a:spcPct val="0"/>
                </a:spcAft>
                <a:buClrTx/>
                <a:buFontTx/>
                <a:buNone/>
              </a:pPr>
              <a:r>
                <a:rPr lang="en-US" sz="1200" b="0" dirty="0">
                  <a:solidFill>
                    <a:schemeClr val="bg1"/>
                  </a:solidFill>
                  <a:latin typeface="Calibri" panose="020F0502020204030204" pitchFamily="34" charset="0"/>
                </a:rPr>
                <a:t>Ibrutinib + BR</a:t>
              </a:r>
            </a:p>
            <a:p>
              <a:pPr>
                <a:lnSpc>
                  <a:spcPct val="90000"/>
                </a:lnSpc>
                <a:spcAft>
                  <a:spcPct val="0"/>
                </a:spcAft>
                <a:buClrTx/>
                <a:buFontTx/>
                <a:buNone/>
              </a:pPr>
              <a:r>
                <a:rPr lang="en-US" sz="1200" dirty="0">
                  <a:solidFill>
                    <a:schemeClr val="bg1"/>
                  </a:solidFill>
                  <a:latin typeface="Calibri" panose="020F0502020204030204" pitchFamily="34" charset="0"/>
                </a:rPr>
                <a:t>Placebo + BR</a:t>
              </a:r>
            </a:p>
          </p:txBody>
        </p:sp>
        <p:grpSp>
          <p:nvGrpSpPr>
            <p:cNvPr id="127" name="Group 126">
              <a:extLst>
                <a:ext uri="{FF2B5EF4-FFF2-40B4-BE49-F238E27FC236}">
                  <a16:creationId xmlns:a16="http://schemas.microsoft.com/office/drawing/2014/main" id="{8B74E581-DAE5-E87D-60C3-2BB69FCB3874}"/>
                </a:ext>
              </a:extLst>
            </p:cNvPr>
            <p:cNvGrpSpPr/>
            <p:nvPr/>
          </p:nvGrpSpPr>
          <p:grpSpPr>
            <a:xfrm>
              <a:off x="1511192" y="3500736"/>
              <a:ext cx="330200" cy="69031"/>
              <a:chOff x="1737021" y="3108586"/>
              <a:chExt cx="330200" cy="69031"/>
            </a:xfrm>
          </p:grpSpPr>
          <p:cxnSp>
            <p:nvCxnSpPr>
              <p:cNvPr id="11" name="Straight Connector 10">
                <a:extLst>
                  <a:ext uri="{FF2B5EF4-FFF2-40B4-BE49-F238E27FC236}">
                    <a16:creationId xmlns:a16="http://schemas.microsoft.com/office/drawing/2014/main" id="{43D7CB70-D775-A337-FF46-E8E9CEC1BB35}"/>
                  </a:ext>
                </a:extLst>
              </p:cNvPr>
              <p:cNvCxnSpPr>
                <a:cxnSpLocks/>
              </p:cNvCxnSpPr>
              <p:nvPr/>
            </p:nvCxnSpPr>
            <p:spPr bwMode="auto">
              <a:xfrm>
                <a:off x="1737021" y="3141632"/>
                <a:ext cx="330200" cy="0"/>
              </a:xfrm>
              <a:prstGeom prst="line">
                <a:avLst/>
              </a:prstGeom>
              <a:noFill/>
              <a:ln w="28575" cap="flat" cmpd="sng" algn="ctr">
                <a:solidFill>
                  <a:schemeClr val="accent1"/>
                </a:solidFill>
                <a:prstDash val="solid"/>
                <a:round/>
                <a:headEnd type="none" w="med" len="med"/>
                <a:tailEnd type="none" w="med" len="med"/>
              </a:ln>
              <a:effectLst/>
            </p:spPr>
          </p:cxnSp>
          <p:sp>
            <p:nvSpPr>
              <p:cNvPr id="126" name="Oval 125">
                <a:extLst>
                  <a:ext uri="{FF2B5EF4-FFF2-40B4-BE49-F238E27FC236}">
                    <a16:creationId xmlns:a16="http://schemas.microsoft.com/office/drawing/2014/main" id="{475470B7-9347-19D9-4F15-F077AFC2E88C}"/>
                  </a:ext>
                </a:extLst>
              </p:cNvPr>
              <p:cNvSpPr/>
              <p:nvPr/>
            </p:nvSpPr>
            <p:spPr bwMode="auto">
              <a:xfrm>
                <a:off x="1867606" y="310858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9" name="Group 128">
              <a:extLst>
                <a:ext uri="{FF2B5EF4-FFF2-40B4-BE49-F238E27FC236}">
                  <a16:creationId xmlns:a16="http://schemas.microsoft.com/office/drawing/2014/main" id="{0DA342D9-EF67-CA47-1592-4CF2D704391B}"/>
                </a:ext>
              </a:extLst>
            </p:cNvPr>
            <p:cNvGrpSpPr/>
            <p:nvPr/>
          </p:nvGrpSpPr>
          <p:grpSpPr>
            <a:xfrm>
              <a:off x="1511192" y="3654286"/>
              <a:ext cx="330200" cy="70399"/>
              <a:chOff x="1737021" y="3262136"/>
              <a:chExt cx="330200" cy="70399"/>
            </a:xfrm>
          </p:grpSpPr>
          <p:cxnSp>
            <p:nvCxnSpPr>
              <p:cNvPr id="12" name="Straight Connector 11">
                <a:extLst>
                  <a:ext uri="{FF2B5EF4-FFF2-40B4-BE49-F238E27FC236}">
                    <a16:creationId xmlns:a16="http://schemas.microsoft.com/office/drawing/2014/main" id="{6AEC6E10-2C13-368D-ADA0-88E430380919}"/>
                  </a:ext>
                </a:extLst>
              </p:cNvPr>
              <p:cNvCxnSpPr>
                <a:cxnSpLocks/>
              </p:cNvCxnSpPr>
              <p:nvPr/>
            </p:nvCxnSpPr>
            <p:spPr bwMode="auto">
              <a:xfrm>
                <a:off x="1737021" y="3304615"/>
                <a:ext cx="330200" cy="0"/>
              </a:xfrm>
              <a:prstGeom prst="line">
                <a:avLst/>
              </a:prstGeom>
              <a:noFill/>
              <a:ln w="28575" cap="flat" cmpd="sng" algn="ctr">
                <a:solidFill>
                  <a:schemeClr val="accent3"/>
                </a:solidFill>
                <a:prstDash val="solid"/>
                <a:round/>
                <a:headEnd type="none" w="med" len="med"/>
                <a:tailEnd type="none" w="med" len="med"/>
              </a:ln>
              <a:effectLst/>
            </p:spPr>
          </p:cxnSp>
          <p:sp>
            <p:nvSpPr>
              <p:cNvPr id="128" name="Isosceles Triangle 127">
                <a:extLst>
                  <a:ext uri="{FF2B5EF4-FFF2-40B4-BE49-F238E27FC236}">
                    <a16:creationId xmlns:a16="http://schemas.microsoft.com/office/drawing/2014/main" id="{62F36206-8517-FF00-4760-9E28C4438011}"/>
                  </a:ext>
                </a:extLst>
              </p:cNvPr>
              <p:cNvSpPr/>
              <p:nvPr/>
            </p:nvSpPr>
            <p:spPr bwMode="auto">
              <a:xfrm>
                <a:off x="1867606" y="326213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aphicFrame>
        <p:nvGraphicFramePr>
          <p:cNvPr id="130" name="Group 3">
            <a:extLst>
              <a:ext uri="{FF2B5EF4-FFF2-40B4-BE49-F238E27FC236}">
                <a16:creationId xmlns:a16="http://schemas.microsoft.com/office/drawing/2014/main" id="{7D48B519-2C60-D9A3-644A-7B8783F32722}"/>
              </a:ext>
            </a:extLst>
          </p:cNvPr>
          <p:cNvGraphicFramePr>
            <a:graphicFrameLocks/>
          </p:cNvGraphicFramePr>
          <p:nvPr>
            <p:extLst>
              <p:ext uri="{D42A27DB-BD31-4B8C-83A1-F6EECF244321}">
                <p14:modId xmlns:p14="http://schemas.microsoft.com/office/powerpoint/2010/main" val="3279454833"/>
              </p:ext>
            </p:extLst>
          </p:nvPr>
        </p:nvGraphicFramePr>
        <p:xfrm>
          <a:off x="3438593" y="1306355"/>
          <a:ext cx="2783843" cy="1188784"/>
        </p:xfrm>
        <a:graphic>
          <a:graphicData uri="http://schemas.openxmlformats.org/drawingml/2006/table">
            <a:tbl>
              <a:tblPr/>
              <a:tblGrid>
                <a:gridCol w="1182705">
                  <a:extLst>
                    <a:ext uri="{9D8B030D-6E8A-4147-A177-3AD203B41FA5}">
                      <a16:colId xmlns:a16="http://schemas.microsoft.com/office/drawing/2014/main" val="20000"/>
                    </a:ext>
                  </a:extLst>
                </a:gridCol>
                <a:gridCol w="793058">
                  <a:extLst>
                    <a:ext uri="{9D8B030D-6E8A-4147-A177-3AD203B41FA5}">
                      <a16:colId xmlns:a16="http://schemas.microsoft.com/office/drawing/2014/main" val="20001"/>
                    </a:ext>
                  </a:extLst>
                </a:gridCol>
                <a:gridCol w="808080">
                  <a:extLst>
                    <a:ext uri="{9D8B030D-6E8A-4147-A177-3AD203B41FA5}">
                      <a16:colId xmlns:a16="http://schemas.microsoft.com/office/drawing/2014/main" val="20002"/>
                    </a:ext>
                  </a:extLst>
                </a:gridCol>
              </a:tblGrid>
              <a:tr h="195074">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GB" sz="1000" b="1" i="0" u="none" strike="noStrike" cap="none" normalizeH="0" baseline="0" dirty="0">
                        <a:ln>
                          <a:noFill/>
                        </a:ln>
                        <a:solidFill>
                          <a:schemeClr val="bg1"/>
                        </a:solidFill>
                        <a:effectLst/>
                        <a:latin typeface="Calibri" panose="020F0502020204030204" pitchFamily="34" charset="0"/>
                      </a:endParaRP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1"/>
                          </a:solidFill>
                          <a:effectLst/>
                          <a:latin typeface="Calibri" panose="020F0502020204030204" pitchFamily="34" charset="0"/>
                        </a:rPr>
                        <a:t>Ibrutinib + BR </a:t>
                      </a:r>
                      <a:br>
                        <a:rPr kumimoji="0" lang="en-US" sz="1000" b="1" i="0" u="none" strike="noStrike" cap="none" normalizeH="0" baseline="0" dirty="0">
                          <a:ln>
                            <a:noFill/>
                          </a:ln>
                          <a:solidFill>
                            <a:schemeClr val="bg1"/>
                          </a:solidFill>
                          <a:effectLst/>
                          <a:latin typeface="Calibri" panose="020F0502020204030204" pitchFamily="34" charset="0"/>
                        </a:rPr>
                      </a:br>
                      <a:r>
                        <a:rPr kumimoji="0" lang="en-US" sz="1000" b="1" i="0" u="none" strike="noStrike" cap="none" normalizeH="0" baseline="0" dirty="0">
                          <a:ln>
                            <a:noFill/>
                          </a:ln>
                          <a:solidFill>
                            <a:schemeClr val="bg1"/>
                          </a:solidFill>
                          <a:effectLst/>
                          <a:latin typeface="Calibri" panose="020F0502020204030204" pitchFamily="34" charset="0"/>
                        </a:rPr>
                        <a:t>(N = 261) </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1"/>
                          </a:solidFill>
                          <a:effectLst/>
                          <a:latin typeface="Calibri" panose="020F0502020204030204" pitchFamily="34" charset="0"/>
                        </a:rPr>
                        <a:t>Placebo + BR </a:t>
                      </a:r>
                      <a:br>
                        <a:rPr kumimoji="0" lang="en-US" sz="1000" b="1" i="0" u="none" strike="noStrike" cap="none" normalizeH="0" baseline="0" dirty="0">
                          <a:ln>
                            <a:noFill/>
                          </a:ln>
                          <a:solidFill>
                            <a:schemeClr val="bg1"/>
                          </a:solidFill>
                          <a:effectLst/>
                          <a:latin typeface="Calibri" panose="020F0502020204030204" pitchFamily="34" charset="0"/>
                        </a:rPr>
                      </a:br>
                      <a:r>
                        <a:rPr kumimoji="0" lang="en-US" sz="1000" b="1" i="0" u="none" strike="noStrike" cap="none" normalizeH="0" baseline="0" dirty="0">
                          <a:ln>
                            <a:noFill/>
                          </a:ln>
                          <a:solidFill>
                            <a:schemeClr val="bg1"/>
                          </a:solidFill>
                          <a:effectLst/>
                          <a:latin typeface="Calibri" panose="020F0502020204030204" pitchFamily="34" charset="0"/>
                        </a:rPr>
                        <a:t>(N = 262)</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074">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000" b="1" i="0" u="none" strike="noStrike" cap="none" normalizeH="0" baseline="0" dirty="0">
                          <a:ln>
                            <a:noFill/>
                          </a:ln>
                          <a:solidFill>
                            <a:schemeClr val="bg1"/>
                          </a:solidFill>
                          <a:effectLst/>
                          <a:latin typeface="Calibri" panose="020F0502020204030204" pitchFamily="34" charset="0"/>
                        </a:rPr>
                        <a:t>Median PFS, Mo </a:t>
                      </a:r>
                      <a:br>
                        <a:rPr kumimoji="0" lang="en-GB" sz="1000" b="1" i="0" u="none" strike="noStrike" cap="none" normalizeH="0" baseline="0" dirty="0">
                          <a:ln>
                            <a:noFill/>
                          </a:ln>
                          <a:solidFill>
                            <a:schemeClr val="bg1"/>
                          </a:solidFill>
                          <a:effectLst/>
                          <a:latin typeface="Calibri" panose="020F0502020204030204" pitchFamily="34" charset="0"/>
                        </a:rPr>
                      </a:br>
                      <a:r>
                        <a:rPr kumimoji="0" lang="en-GB" sz="1000" b="1" i="0" u="none" strike="noStrike" cap="none" normalizeH="0" baseline="0" dirty="0">
                          <a:ln>
                            <a:noFill/>
                          </a:ln>
                          <a:solidFill>
                            <a:schemeClr val="bg1"/>
                          </a:solidFill>
                          <a:effectLst/>
                          <a:latin typeface="Calibri" panose="020F0502020204030204" pitchFamily="34" charset="0"/>
                        </a:rPr>
                        <a:t>(95% CI)</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80.6</a:t>
                      </a:r>
                      <a:br>
                        <a:rPr kumimoji="0" lang="en-US" sz="1000" b="0" i="0" u="none" strike="noStrike" cap="none" normalizeH="0" baseline="0" dirty="0">
                          <a:ln>
                            <a:noFill/>
                          </a:ln>
                          <a:solidFill>
                            <a:schemeClr val="bg1"/>
                          </a:solidFill>
                          <a:effectLst/>
                          <a:latin typeface="Calibri" panose="020F0502020204030204" pitchFamily="34" charset="0"/>
                        </a:rPr>
                      </a:br>
                      <a:r>
                        <a:rPr kumimoji="0" lang="en-US" sz="1000" b="0" i="0" u="none" strike="noStrike" cap="none" normalizeH="0" baseline="0" dirty="0">
                          <a:ln>
                            <a:noFill/>
                          </a:ln>
                          <a:solidFill>
                            <a:schemeClr val="bg1"/>
                          </a:solidFill>
                          <a:effectLst/>
                          <a:latin typeface="Calibri" panose="020F0502020204030204" pitchFamily="34" charset="0"/>
                        </a:rPr>
                        <a:t>(61.9-NE)</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52.9</a:t>
                      </a:r>
                      <a:br>
                        <a:rPr kumimoji="0" lang="en-US" sz="1000" b="0" i="0" u="none" strike="noStrike" cap="none" normalizeH="0" baseline="0" dirty="0">
                          <a:ln>
                            <a:noFill/>
                          </a:ln>
                          <a:solidFill>
                            <a:schemeClr val="bg1"/>
                          </a:solidFill>
                          <a:effectLst/>
                          <a:latin typeface="Calibri" panose="020F0502020204030204" pitchFamily="34" charset="0"/>
                        </a:rPr>
                      </a:br>
                      <a:r>
                        <a:rPr kumimoji="0" lang="en-US" sz="1000" b="0" i="0" u="none" strike="noStrike" cap="none" normalizeH="0" baseline="0" dirty="0">
                          <a:ln>
                            <a:noFill/>
                          </a:ln>
                          <a:solidFill>
                            <a:schemeClr val="bg1"/>
                          </a:solidFill>
                          <a:effectLst/>
                          <a:latin typeface="Calibri" panose="020F0502020204030204" pitchFamily="34" charset="0"/>
                        </a:rPr>
                        <a:t>(43.7-71.0)</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21925">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Stratified HR (95% CI)</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0.75 (0.59-0.96)</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21925">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1" u="none" strike="noStrike" cap="none" normalizeH="0" baseline="0" dirty="0">
                          <a:ln>
                            <a:noFill/>
                          </a:ln>
                          <a:solidFill>
                            <a:schemeClr val="bg1"/>
                          </a:solidFill>
                          <a:effectLst/>
                          <a:latin typeface="Calibri" panose="020F0502020204030204" pitchFamily="34" charset="0"/>
                        </a:rPr>
                        <a:t>P </a:t>
                      </a:r>
                      <a:r>
                        <a:rPr kumimoji="0" lang="en-US" sz="1000" b="0" i="0" u="none" strike="noStrike" cap="none" normalizeH="0" baseline="0" dirty="0">
                          <a:ln>
                            <a:noFill/>
                          </a:ln>
                          <a:solidFill>
                            <a:schemeClr val="bg1"/>
                          </a:solidFill>
                          <a:effectLst/>
                          <a:latin typeface="Calibri" panose="020F0502020204030204" pitchFamily="34" charset="0"/>
                        </a:rPr>
                        <a:t>value</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.011*</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6052367"/>
                  </a:ext>
                </a:extLst>
              </a:tr>
            </a:tbl>
          </a:graphicData>
        </a:graphic>
      </p:graphicFrame>
      <p:grpSp>
        <p:nvGrpSpPr>
          <p:cNvPr id="135" name="Group 134">
            <a:extLst>
              <a:ext uri="{FF2B5EF4-FFF2-40B4-BE49-F238E27FC236}">
                <a16:creationId xmlns:a16="http://schemas.microsoft.com/office/drawing/2014/main" id="{D6512E48-220D-FB5C-157F-7CFF1DF89370}"/>
              </a:ext>
            </a:extLst>
          </p:cNvPr>
          <p:cNvGrpSpPr/>
          <p:nvPr/>
        </p:nvGrpSpPr>
        <p:grpSpPr>
          <a:xfrm>
            <a:off x="1387475" y="1766889"/>
            <a:ext cx="4540250" cy="1611311"/>
            <a:chOff x="1387475" y="1766889"/>
            <a:chExt cx="4540250" cy="1611311"/>
          </a:xfrm>
        </p:grpSpPr>
        <p:sp>
          <p:nvSpPr>
            <p:cNvPr id="131" name="Freeform: Shape 130">
              <a:extLst>
                <a:ext uri="{FF2B5EF4-FFF2-40B4-BE49-F238E27FC236}">
                  <a16:creationId xmlns:a16="http://schemas.microsoft.com/office/drawing/2014/main" id="{7C59AD8C-5044-2F66-D88D-B1230BB4B223}"/>
                </a:ext>
              </a:extLst>
            </p:cNvPr>
            <p:cNvSpPr/>
            <p:nvPr/>
          </p:nvSpPr>
          <p:spPr bwMode="auto">
            <a:xfrm>
              <a:off x="2574925" y="2486025"/>
              <a:ext cx="3352800" cy="892175"/>
            </a:xfrm>
            <a:custGeom>
              <a:avLst/>
              <a:gdLst>
                <a:gd name="connsiteX0" fmla="*/ 3352800 w 3352800"/>
                <a:gd name="connsiteY0" fmla="*/ 892175 h 892175"/>
                <a:gd name="connsiteX1" fmla="*/ 3165475 w 3352800"/>
                <a:gd name="connsiteY1" fmla="*/ 892175 h 892175"/>
                <a:gd name="connsiteX2" fmla="*/ 3165475 w 3352800"/>
                <a:gd name="connsiteY2" fmla="*/ 800100 h 892175"/>
                <a:gd name="connsiteX3" fmla="*/ 3067050 w 3352800"/>
                <a:gd name="connsiteY3" fmla="*/ 800100 h 892175"/>
                <a:gd name="connsiteX4" fmla="*/ 3067050 w 3352800"/>
                <a:gd name="connsiteY4" fmla="*/ 755650 h 892175"/>
                <a:gd name="connsiteX5" fmla="*/ 3038475 w 3352800"/>
                <a:gd name="connsiteY5" fmla="*/ 755650 h 892175"/>
                <a:gd name="connsiteX6" fmla="*/ 3038475 w 3352800"/>
                <a:gd name="connsiteY6" fmla="*/ 717550 h 892175"/>
                <a:gd name="connsiteX7" fmla="*/ 2901950 w 3352800"/>
                <a:gd name="connsiteY7" fmla="*/ 717550 h 892175"/>
                <a:gd name="connsiteX8" fmla="*/ 2901950 w 3352800"/>
                <a:gd name="connsiteY8" fmla="*/ 698500 h 892175"/>
                <a:gd name="connsiteX9" fmla="*/ 2774950 w 3352800"/>
                <a:gd name="connsiteY9" fmla="*/ 698500 h 892175"/>
                <a:gd name="connsiteX10" fmla="*/ 2774950 w 3352800"/>
                <a:gd name="connsiteY10" fmla="*/ 666750 h 892175"/>
                <a:gd name="connsiteX11" fmla="*/ 2746375 w 3352800"/>
                <a:gd name="connsiteY11" fmla="*/ 666750 h 892175"/>
                <a:gd name="connsiteX12" fmla="*/ 2746375 w 3352800"/>
                <a:gd name="connsiteY12" fmla="*/ 641350 h 892175"/>
                <a:gd name="connsiteX13" fmla="*/ 2609850 w 3352800"/>
                <a:gd name="connsiteY13" fmla="*/ 641350 h 892175"/>
                <a:gd name="connsiteX14" fmla="*/ 2609850 w 3352800"/>
                <a:gd name="connsiteY14" fmla="*/ 641350 h 892175"/>
                <a:gd name="connsiteX15" fmla="*/ 2609850 w 3352800"/>
                <a:gd name="connsiteY15" fmla="*/ 615950 h 892175"/>
                <a:gd name="connsiteX16" fmla="*/ 2460625 w 3352800"/>
                <a:gd name="connsiteY16" fmla="*/ 615950 h 892175"/>
                <a:gd name="connsiteX17" fmla="*/ 2460625 w 3352800"/>
                <a:gd name="connsiteY17" fmla="*/ 584200 h 892175"/>
                <a:gd name="connsiteX18" fmla="*/ 2378075 w 3352800"/>
                <a:gd name="connsiteY18" fmla="*/ 584200 h 892175"/>
                <a:gd name="connsiteX19" fmla="*/ 2384425 w 3352800"/>
                <a:gd name="connsiteY19" fmla="*/ 577850 h 892175"/>
                <a:gd name="connsiteX20" fmla="*/ 2298700 w 3352800"/>
                <a:gd name="connsiteY20" fmla="*/ 577850 h 892175"/>
                <a:gd name="connsiteX21" fmla="*/ 2298700 w 3352800"/>
                <a:gd name="connsiteY21" fmla="*/ 549275 h 892175"/>
                <a:gd name="connsiteX22" fmla="*/ 2257425 w 3352800"/>
                <a:gd name="connsiteY22" fmla="*/ 549275 h 892175"/>
                <a:gd name="connsiteX23" fmla="*/ 2257425 w 3352800"/>
                <a:gd name="connsiteY23" fmla="*/ 539750 h 892175"/>
                <a:gd name="connsiteX24" fmla="*/ 2133600 w 3352800"/>
                <a:gd name="connsiteY24" fmla="*/ 539750 h 892175"/>
                <a:gd name="connsiteX25" fmla="*/ 2133600 w 3352800"/>
                <a:gd name="connsiteY25" fmla="*/ 530225 h 892175"/>
                <a:gd name="connsiteX26" fmla="*/ 2060575 w 3352800"/>
                <a:gd name="connsiteY26" fmla="*/ 530225 h 892175"/>
                <a:gd name="connsiteX27" fmla="*/ 2060575 w 3352800"/>
                <a:gd name="connsiteY27" fmla="*/ 530225 h 892175"/>
                <a:gd name="connsiteX28" fmla="*/ 2060575 w 3352800"/>
                <a:gd name="connsiteY28" fmla="*/ 504825 h 892175"/>
                <a:gd name="connsiteX29" fmla="*/ 1968500 w 3352800"/>
                <a:gd name="connsiteY29" fmla="*/ 504825 h 892175"/>
                <a:gd name="connsiteX30" fmla="*/ 1968500 w 3352800"/>
                <a:gd name="connsiteY30" fmla="*/ 479425 h 892175"/>
                <a:gd name="connsiteX31" fmla="*/ 1755775 w 3352800"/>
                <a:gd name="connsiteY31" fmla="*/ 479425 h 892175"/>
                <a:gd name="connsiteX32" fmla="*/ 1755775 w 3352800"/>
                <a:gd name="connsiteY32" fmla="*/ 441325 h 892175"/>
                <a:gd name="connsiteX33" fmla="*/ 1574800 w 3352800"/>
                <a:gd name="connsiteY33" fmla="*/ 441325 h 892175"/>
                <a:gd name="connsiteX34" fmla="*/ 1574800 w 3352800"/>
                <a:gd name="connsiteY34" fmla="*/ 431800 h 892175"/>
                <a:gd name="connsiteX35" fmla="*/ 1425575 w 3352800"/>
                <a:gd name="connsiteY35" fmla="*/ 431800 h 892175"/>
                <a:gd name="connsiteX36" fmla="*/ 1425575 w 3352800"/>
                <a:gd name="connsiteY36" fmla="*/ 406400 h 892175"/>
                <a:gd name="connsiteX37" fmla="*/ 1333500 w 3352800"/>
                <a:gd name="connsiteY37" fmla="*/ 406400 h 892175"/>
                <a:gd name="connsiteX38" fmla="*/ 1333500 w 3352800"/>
                <a:gd name="connsiteY38" fmla="*/ 374650 h 892175"/>
                <a:gd name="connsiteX39" fmla="*/ 1270000 w 3352800"/>
                <a:gd name="connsiteY39" fmla="*/ 374650 h 892175"/>
                <a:gd name="connsiteX40" fmla="*/ 1270000 w 3352800"/>
                <a:gd name="connsiteY40" fmla="*/ 358775 h 892175"/>
                <a:gd name="connsiteX41" fmla="*/ 1212850 w 3352800"/>
                <a:gd name="connsiteY41" fmla="*/ 358775 h 892175"/>
                <a:gd name="connsiteX42" fmla="*/ 1212850 w 3352800"/>
                <a:gd name="connsiteY42" fmla="*/ 339725 h 892175"/>
                <a:gd name="connsiteX43" fmla="*/ 1108075 w 3352800"/>
                <a:gd name="connsiteY43" fmla="*/ 339725 h 892175"/>
                <a:gd name="connsiteX44" fmla="*/ 1108075 w 3352800"/>
                <a:gd name="connsiteY44" fmla="*/ 339725 h 892175"/>
                <a:gd name="connsiteX45" fmla="*/ 1108075 w 3352800"/>
                <a:gd name="connsiteY45" fmla="*/ 317500 h 892175"/>
                <a:gd name="connsiteX46" fmla="*/ 1057275 w 3352800"/>
                <a:gd name="connsiteY46" fmla="*/ 317500 h 892175"/>
                <a:gd name="connsiteX47" fmla="*/ 1057275 w 3352800"/>
                <a:gd name="connsiteY47" fmla="*/ 269875 h 892175"/>
                <a:gd name="connsiteX48" fmla="*/ 958850 w 3352800"/>
                <a:gd name="connsiteY48" fmla="*/ 269875 h 892175"/>
                <a:gd name="connsiteX49" fmla="*/ 958850 w 3352800"/>
                <a:gd name="connsiteY49" fmla="*/ 260350 h 892175"/>
                <a:gd name="connsiteX50" fmla="*/ 860425 w 3352800"/>
                <a:gd name="connsiteY50" fmla="*/ 260350 h 892175"/>
                <a:gd name="connsiteX51" fmla="*/ 860425 w 3352800"/>
                <a:gd name="connsiteY51" fmla="*/ 219075 h 892175"/>
                <a:gd name="connsiteX52" fmla="*/ 784225 w 3352800"/>
                <a:gd name="connsiteY52" fmla="*/ 219075 h 892175"/>
                <a:gd name="connsiteX53" fmla="*/ 784225 w 3352800"/>
                <a:gd name="connsiteY53" fmla="*/ 184150 h 892175"/>
                <a:gd name="connsiteX54" fmla="*/ 752475 w 3352800"/>
                <a:gd name="connsiteY54" fmla="*/ 184150 h 892175"/>
                <a:gd name="connsiteX55" fmla="*/ 752475 w 3352800"/>
                <a:gd name="connsiteY55" fmla="*/ 168275 h 892175"/>
                <a:gd name="connsiteX56" fmla="*/ 695325 w 3352800"/>
                <a:gd name="connsiteY56" fmla="*/ 168275 h 892175"/>
                <a:gd name="connsiteX57" fmla="*/ 695325 w 3352800"/>
                <a:gd name="connsiteY57" fmla="*/ 142875 h 892175"/>
                <a:gd name="connsiteX58" fmla="*/ 695325 w 3352800"/>
                <a:gd name="connsiteY58" fmla="*/ 142875 h 892175"/>
                <a:gd name="connsiteX59" fmla="*/ 669925 w 3352800"/>
                <a:gd name="connsiteY59" fmla="*/ 142875 h 892175"/>
                <a:gd name="connsiteX60" fmla="*/ 679450 w 3352800"/>
                <a:gd name="connsiteY60" fmla="*/ 133350 h 892175"/>
                <a:gd name="connsiteX61" fmla="*/ 571500 w 3352800"/>
                <a:gd name="connsiteY61" fmla="*/ 133350 h 892175"/>
                <a:gd name="connsiteX62" fmla="*/ 571500 w 3352800"/>
                <a:gd name="connsiteY62" fmla="*/ 120650 h 892175"/>
                <a:gd name="connsiteX63" fmla="*/ 546100 w 3352800"/>
                <a:gd name="connsiteY63" fmla="*/ 120650 h 892175"/>
                <a:gd name="connsiteX64" fmla="*/ 546100 w 3352800"/>
                <a:gd name="connsiteY64" fmla="*/ 92075 h 892175"/>
                <a:gd name="connsiteX65" fmla="*/ 473075 w 3352800"/>
                <a:gd name="connsiteY65" fmla="*/ 92075 h 892175"/>
                <a:gd name="connsiteX66" fmla="*/ 473075 w 3352800"/>
                <a:gd name="connsiteY66" fmla="*/ 76200 h 892175"/>
                <a:gd name="connsiteX67" fmla="*/ 406400 w 3352800"/>
                <a:gd name="connsiteY67" fmla="*/ 76200 h 892175"/>
                <a:gd name="connsiteX68" fmla="*/ 406400 w 3352800"/>
                <a:gd name="connsiteY68" fmla="*/ 50800 h 892175"/>
                <a:gd name="connsiteX69" fmla="*/ 219075 w 3352800"/>
                <a:gd name="connsiteY69" fmla="*/ 50800 h 892175"/>
                <a:gd name="connsiteX70" fmla="*/ 219075 w 3352800"/>
                <a:gd name="connsiteY70" fmla="*/ 34925 h 892175"/>
                <a:gd name="connsiteX71" fmla="*/ 177800 w 3352800"/>
                <a:gd name="connsiteY71" fmla="*/ 34925 h 892175"/>
                <a:gd name="connsiteX72" fmla="*/ 177800 w 3352800"/>
                <a:gd name="connsiteY72" fmla="*/ 22225 h 892175"/>
                <a:gd name="connsiteX73" fmla="*/ 53975 w 3352800"/>
                <a:gd name="connsiteY73" fmla="*/ 22225 h 892175"/>
                <a:gd name="connsiteX74" fmla="*/ 53975 w 3352800"/>
                <a:gd name="connsiteY74" fmla="*/ 0 h 892175"/>
                <a:gd name="connsiteX75" fmla="*/ 0 w 3352800"/>
                <a:gd name="connsiteY75" fmla="*/ 0 h 89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352800" h="892175">
                  <a:moveTo>
                    <a:pt x="3352800" y="892175"/>
                  </a:moveTo>
                  <a:lnTo>
                    <a:pt x="3165475" y="892175"/>
                  </a:lnTo>
                  <a:lnTo>
                    <a:pt x="3165475" y="800100"/>
                  </a:lnTo>
                  <a:lnTo>
                    <a:pt x="3067050" y="800100"/>
                  </a:lnTo>
                  <a:lnTo>
                    <a:pt x="3067050" y="755650"/>
                  </a:lnTo>
                  <a:lnTo>
                    <a:pt x="3038475" y="755650"/>
                  </a:lnTo>
                  <a:lnTo>
                    <a:pt x="3038475" y="717550"/>
                  </a:lnTo>
                  <a:lnTo>
                    <a:pt x="2901950" y="717550"/>
                  </a:lnTo>
                  <a:lnTo>
                    <a:pt x="2901950" y="698500"/>
                  </a:lnTo>
                  <a:lnTo>
                    <a:pt x="2774950" y="698500"/>
                  </a:lnTo>
                  <a:lnTo>
                    <a:pt x="2774950" y="666750"/>
                  </a:lnTo>
                  <a:lnTo>
                    <a:pt x="2746375" y="666750"/>
                  </a:lnTo>
                  <a:lnTo>
                    <a:pt x="2746375" y="641350"/>
                  </a:lnTo>
                  <a:lnTo>
                    <a:pt x="2609850" y="641350"/>
                  </a:lnTo>
                  <a:lnTo>
                    <a:pt x="2609850" y="641350"/>
                  </a:lnTo>
                  <a:lnTo>
                    <a:pt x="2609850" y="615950"/>
                  </a:lnTo>
                  <a:lnTo>
                    <a:pt x="2460625" y="615950"/>
                  </a:lnTo>
                  <a:lnTo>
                    <a:pt x="2460625" y="584200"/>
                  </a:lnTo>
                  <a:lnTo>
                    <a:pt x="2378075" y="584200"/>
                  </a:lnTo>
                  <a:lnTo>
                    <a:pt x="2384425" y="577850"/>
                  </a:lnTo>
                  <a:lnTo>
                    <a:pt x="2298700" y="577850"/>
                  </a:lnTo>
                  <a:lnTo>
                    <a:pt x="2298700" y="549275"/>
                  </a:lnTo>
                  <a:lnTo>
                    <a:pt x="2257425" y="549275"/>
                  </a:lnTo>
                  <a:lnTo>
                    <a:pt x="2257425" y="539750"/>
                  </a:lnTo>
                  <a:lnTo>
                    <a:pt x="2133600" y="539750"/>
                  </a:lnTo>
                  <a:lnTo>
                    <a:pt x="2133600" y="530225"/>
                  </a:lnTo>
                  <a:lnTo>
                    <a:pt x="2060575" y="530225"/>
                  </a:lnTo>
                  <a:lnTo>
                    <a:pt x="2060575" y="530225"/>
                  </a:lnTo>
                  <a:lnTo>
                    <a:pt x="2060575" y="504825"/>
                  </a:lnTo>
                  <a:lnTo>
                    <a:pt x="1968500" y="504825"/>
                  </a:lnTo>
                  <a:lnTo>
                    <a:pt x="1968500" y="479425"/>
                  </a:lnTo>
                  <a:lnTo>
                    <a:pt x="1755775" y="479425"/>
                  </a:lnTo>
                  <a:lnTo>
                    <a:pt x="1755775" y="441325"/>
                  </a:lnTo>
                  <a:lnTo>
                    <a:pt x="1574800" y="441325"/>
                  </a:lnTo>
                  <a:lnTo>
                    <a:pt x="1574800" y="431800"/>
                  </a:lnTo>
                  <a:lnTo>
                    <a:pt x="1425575" y="431800"/>
                  </a:lnTo>
                  <a:lnTo>
                    <a:pt x="1425575" y="406400"/>
                  </a:lnTo>
                  <a:lnTo>
                    <a:pt x="1333500" y="406400"/>
                  </a:lnTo>
                  <a:lnTo>
                    <a:pt x="1333500" y="374650"/>
                  </a:lnTo>
                  <a:lnTo>
                    <a:pt x="1270000" y="374650"/>
                  </a:lnTo>
                  <a:lnTo>
                    <a:pt x="1270000" y="358775"/>
                  </a:lnTo>
                  <a:lnTo>
                    <a:pt x="1212850" y="358775"/>
                  </a:lnTo>
                  <a:lnTo>
                    <a:pt x="1212850" y="339725"/>
                  </a:lnTo>
                  <a:lnTo>
                    <a:pt x="1108075" y="339725"/>
                  </a:lnTo>
                  <a:lnTo>
                    <a:pt x="1108075" y="339725"/>
                  </a:lnTo>
                  <a:lnTo>
                    <a:pt x="1108075" y="317500"/>
                  </a:lnTo>
                  <a:lnTo>
                    <a:pt x="1057275" y="317500"/>
                  </a:lnTo>
                  <a:lnTo>
                    <a:pt x="1057275" y="269875"/>
                  </a:lnTo>
                  <a:lnTo>
                    <a:pt x="958850" y="269875"/>
                  </a:lnTo>
                  <a:lnTo>
                    <a:pt x="958850" y="260350"/>
                  </a:lnTo>
                  <a:lnTo>
                    <a:pt x="860425" y="260350"/>
                  </a:lnTo>
                  <a:lnTo>
                    <a:pt x="860425" y="219075"/>
                  </a:lnTo>
                  <a:lnTo>
                    <a:pt x="784225" y="219075"/>
                  </a:lnTo>
                  <a:lnTo>
                    <a:pt x="784225" y="184150"/>
                  </a:lnTo>
                  <a:lnTo>
                    <a:pt x="752475" y="184150"/>
                  </a:lnTo>
                  <a:lnTo>
                    <a:pt x="752475" y="168275"/>
                  </a:lnTo>
                  <a:lnTo>
                    <a:pt x="695325" y="168275"/>
                  </a:lnTo>
                  <a:lnTo>
                    <a:pt x="695325" y="142875"/>
                  </a:lnTo>
                  <a:lnTo>
                    <a:pt x="695325" y="142875"/>
                  </a:lnTo>
                  <a:lnTo>
                    <a:pt x="669925" y="142875"/>
                  </a:lnTo>
                  <a:lnTo>
                    <a:pt x="679450" y="133350"/>
                  </a:lnTo>
                  <a:lnTo>
                    <a:pt x="571500" y="133350"/>
                  </a:lnTo>
                  <a:lnTo>
                    <a:pt x="571500" y="120650"/>
                  </a:lnTo>
                  <a:lnTo>
                    <a:pt x="546100" y="120650"/>
                  </a:lnTo>
                  <a:lnTo>
                    <a:pt x="546100" y="92075"/>
                  </a:lnTo>
                  <a:lnTo>
                    <a:pt x="473075" y="92075"/>
                  </a:lnTo>
                  <a:lnTo>
                    <a:pt x="473075" y="76200"/>
                  </a:lnTo>
                  <a:lnTo>
                    <a:pt x="406400" y="76200"/>
                  </a:lnTo>
                  <a:lnTo>
                    <a:pt x="406400" y="50800"/>
                  </a:lnTo>
                  <a:lnTo>
                    <a:pt x="219075" y="50800"/>
                  </a:lnTo>
                  <a:lnTo>
                    <a:pt x="219075" y="34925"/>
                  </a:lnTo>
                  <a:lnTo>
                    <a:pt x="177800" y="34925"/>
                  </a:lnTo>
                  <a:lnTo>
                    <a:pt x="177800" y="22225"/>
                  </a:lnTo>
                  <a:lnTo>
                    <a:pt x="53975" y="22225"/>
                  </a:lnTo>
                  <a:lnTo>
                    <a:pt x="53975"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134" name="Freeform: Shape 133">
              <a:extLst>
                <a:ext uri="{FF2B5EF4-FFF2-40B4-BE49-F238E27FC236}">
                  <a16:creationId xmlns:a16="http://schemas.microsoft.com/office/drawing/2014/main" id="{70821771-FD86-C4CE-5E49-541855C95196}"/>
                </a:ext>
              </a:extLst>
            </p:cNvPr>
            <p:cNvSpPr/>
            <p:nvPr/>
          </p:nvSpPr>
          <p:spPr bwMode="auto">
            <a:xfrm>
              <a:off x="1387475" y="1766889"/>
              <a:ext cx="1225550" cy="714242"/>
            </a:xfrm>
            <a:custGeom>
              <a:avLst/>
              <a:gdLst>
                <a:gd name="connsiteX0" fmla="*/ 1225550 w 1225550"/>
                <a:gd name="connsiteY0" fmla="*/ 714375 h 714375"/>
                <a:gd name="connsiteX1" fmla="*/ 1149350 w 1225550"/>
                <a:gd name="connsiteY1" fmla="*/ 714375 h 714375"/>
                <a:gd name="connsiteX2" fmla="*/ 1149350 w 1225550"/>
                <a:gd name="connsiteY2" fmla="*/ 700087 h 714375"/>
                <a:gd name="connsiteX3" fmla="*/ 1023938 w 1225550"/>
                <a:gd name="connsiteY3" fmla="*/ 700087 h 714375"/>
                <a:gd name="connsiteX4" fmla="*/ 1023938 w 1225550"/>
                <a:gd name="connsiteY4" fmla="*/ 649287 h 714375"/>
                <a:gd name="connsiteX5" fmla="*/ 928688 w 1225550"/>
                <a:gd name="connsiteY5" fmla="*/ 649287 h 714375"/>
                <a:gd name="connsiteX6" fmla="*/ 928688 w 1225550"/>
                <a:gd name="connsiteY6" fmla="*/ 633412 h 714375"/>
                <a:gd name="connsiteX7" fmla="*/ 889000 w 1225550"/>
                <a:gd name="connsiteY7" fmla="*/ 633412 h 714375"/>
                <a:gd name="connsiteX8" fmla="*/ 889000 w 1225550"/>
                <a:gd name="connsiteY8" fmla="*/ 620712 h 714375"/>
                <a:gd name="connsiteX9" fmla="*/ 846138 w 1225550"/>
                <a:gd name="connsiteY9" fmla="*/ 620712 h 714375"/>
                <a:gd name="connsiteX10" fmla="*/ 846138 w 1225550"/>
                <a:gd name="connsiteY10" fmla="*/ 585787 h 714375"/>
                <a:gd name="connsiteX11" fmla="*/ 800100 w 1225550"/>
                <a:gd name="connsiteY11" fmla="*/ 585787 h 714375"/>
                <a:gd name="connsiteX12" fmla="*/ 800100 w 1225550"/>
                <a:gd name="connsiteY12" fmla="*/ 546100 h 714375"/>
                <a:gd name="connsiteX13" fmla="*/ 731838 w 1225550"/>
                <a:gd name="connsiteY13" fmla="*/ 546100 h 714375"/>
                <a:gd name="connsiteX14" fmla="*/ 731838 w 1225550"/>
                <a:gd name="connsiteY14" fmla="*/ 530225 h 714375"/>
                <a:gd name="connsiteX15" fmla="*/ 676275 w 1225550"/>
                <a:gd name="connsiteY15" fmla="*/ 530225 h 714375"/>
                <a:gd name="connsiteX16" fmla="*/ 676275 w 1225550"/>
                <a:gd name="connsiteY16" fmla="*/ 506412 h 714375"/>
                <a:gd name="connsiteX17" fmla="*/ 660400 w 1225550"/>
                <a:gd name="connsiteY17" fmla="*/ 506412 h 714375"/>
                <a:gd name="connsiteX18" fmla="*/ 660400 w 1225550"/>
                <a:gd name="connsiteY18" fmla="*/ 460375 h 714375"/>
                <a:gd name="connsiteX19" fmla="*/ 623888 w 1225550"/>
                <a:gd name="connsiteY19" fmla="*/ 460375 h 714375"/>
                <a:gd name="connsiteX20" fmla="*/ 623888 w 1225550"/>
                <a:gd name="connsiteY20" fmla="*/ 449262 h 714375"/>
                <a:gd name="connsiteX21" fmla="*/ 528638 w 1225550"/>
                <a:gd name="connsiteY21" fmla="*/ 449262 h 714375"/>
                <a:gd name="connsiteX22" fmla="*/ 528638 w 1225550"/>
                <a:gd name="connsiteY22" fmla="*/ 411162 h 714375"/>
                <a:gd name="connsiteX23" fmla="*/ 508000 w 1225550"/>
                <a:gd name="connsiteY23" fmla="*/ 411162 h 714375"/>
                <a:gd name="connsiteX24" fmla="*/ 508000 w 1225550"/>
                <a:gd name="connsiteY24" fmla="*/ 387350 h 714375"/>
                <a:gd name="connsiteX25" fmla="*/ 488950 w 1225550"/>
                <a:gd name="connsiteY25" fmla="*/ 387350 h 714375"/>
                <a:gd name="connsiteX26" fmla="*/ 488950 w 1225550"/>
                <a:gd name="connsiteY26" fmla="*/ 365125 h 714375"/>
                <a:gd name="connsiteX27" fmla="*/ 430213 w 1225550"/>
                <a:gd name="connsiteY27" fmla="*/ 365125 h 714375"/>
                <a:gd name="connsiteX28" fmla="*/ 430213 w 1225550"/>
                <a:gd name="connsiteY28" fmla="*/ 336550 h 714375"/>
                <a:gd name="connsiteX29" fmla="*/ 393700 w 1225550"/>
                <a:gd name="connsiteY29" fmla="*/ 336550 h 714375"/>
                <a:gd name="connsiteX30" fmla="*/ 393700 w 1225550"/>
                <a:gd name="connsiteY30" fmla="*/ 288925 h 714375"/>
                <a:gd name="connsiteX31" fmla="*/ 344488 w 1225550"/>
                <a:gd name="connsiteY31" fmla="*/ 288925 h 714375"/>
                <a:gd name="connsiteX32" fmla="*/ 344488 w 1225550"/>
                <a:gd name="connsiteY32" fmla="*/ 266700 h 714375"/>
                <a:gd name="connsiteX33" fmla="*/ 311150 w 1225550"/>
                <a:gd name="connsiteY33" fmla="*/ 266700 h 714375"/>
                <a:gd name="connsiteX34" fmla="*/ 311150 w 1225550"/>
                <a:gd name="connsiteY34" fmla="*/ 244475 h 714375"/>
                <a:gd name="connsiteX35" fmla="*/ 260350 w 1225550"/>
                <a:gd name="connsiteY35" fmla="*/ 244475 h 714375"/>
                <a:gd name="connsiteX36" fmla="*/ 260350 w 1225550"/>
                <a:gd name="connsiteY36" fmla="*/ 193675 h 714375"/>
                <a:gd name="connsiteX37" fmla="*/ 231775 w 1225550"/>
                <a:gd name="connsiteY37" fmla="*/ 193675 h 714375"/>
                <a:gd name="connsiteX38" fmla="*/ 231775 w 1225550"/>
                <a:gd name="connsiteY38" fmla="*/ 157162 h 714375"/>
                <a:gd name="connsiteX39" fmla="*/ 201613 w 1225550"/>
                <a:gd name="connsiteY39" fmla="*/ 157162 h 714375"/>
                <a:gd name="connsiteX40" fmla="*/ 201613 w 1225550"/>
                <a:gd name="connsiteY40" fmla="*/ 141287 h 714375"/>
                <a:gd name="connsiteX41" fmla="*/ 166688 w 1225550"/>
                <a:gd name="connsiteY41" fmla="*/ 141287 h 714375"/>
                <a:gd name="connsiteX42" fmla="*/ 166688 w 1225550"/>
                <a:gd name="connsiteY42" fmla="*/ 115887 h 714375"/>
                <a:gd name="connsiteX43" fmla="*/ 133350 w 1225550"/>
                <a:gd name="connsiteY43" fmla="*/ 115887 h 714375"/>
                <a:gd name="connsiteX44" fmla="*/ 133350 w 1225550"/>
                <a:gd name="connsiteY44" fmla="*/ 73025 h 714375"/>
                <a:gd name="connsiteX45" fmla="*/ 115888 w 1225550"/>
                <a:gd name="connsiteY45" fmla="*/ 73025 h 714375"/>
                <a:gd name="connsiteX46" fmla="*/ 115888 w 1225550"/>
                <a:gd name="connsiteY46" fmla="*/ 47625 h 714375"/>
                <a:gd name="connsiteX47" fmla="*/ 55563 w 1225550"/>
                <a:gd name="connsiteY47" fmla="*/ 47625 h 714375"/>
                <a:gd name="connsiteX48" fmla="*/ 55563 w 1225550"/>
                <a:gd name="connsiteY48" fmla="*/ 23812 h 714375"/>
                <a:gd name="connsiteX49" fmla="*/ 33338 w 1225550"/>
                <a:gd name="connsiteY49" fmla="*/ 23812 h 714375"/>
                <a:gd name="connsiteX50" fmla="*/ 33338 w 1225550"/>
                <a:gd name="connsiteY50" fmla="*/ 0 h 714375"/>
                <a:gd name="connsiteX51" fmla="*/ 0 w 1225550"/>
                <a:gd name="connsiteY51"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25550" h="714375">
                  <a:moveTo>
                    <a:pt x="1225550" y="714375"/>
                  </a:moveTo>
                  <a:lnTo>
                    <a:pt x="1149350" y="714375"/>
                  </a:lnTo>
                  <a:lnTo>
                    <a:pt x="1149350" y="700087"/>
                  </a:lnTo>
                  <a:lnTo>
                    <a:pt x="1023938" y="700087"/>
                  </a:lnTo>
                  <a:lnTo>
                    <a:pt x="1023938" y="649287"/>
                  </a:lnTo>
                  <a:lnTo>
                    <a:pt x="928688" y="649287"/>
                  </a:lnTo>
                  <a:lnTo>
                    <a:pt x="928688" y="633412"/>
                  </a:lnTo>
                  <a:lnTo>
                    <a:pt x="889000" y="633412"/>
                  </a:lnTo>
                  <a:lnTo>
                    <a:pt x="889000" y="620712"/>
                  </a:lnTo>
                  <a:lnTo>
                    <a:pt x="846138" y="620712"/>
                  </a:lnTo>
                  <a:lnTo>
                    <a:pt x="846138" y="585787"/>
                  </a:lnTo>
                  <a:lnTo>
                    <a:pt x="800100" y="585787"/>
                  </a:lnTo>
                  <a:lnTo>
                    <a:pt x="800100" y="546100"/>
                  </a:lnTo>
                  <a:lnTo>
                    <a:pt x="731838" y="546100"/>
                  </a:lnTo>
                  <a:lnTo>
                    <a:pt x="731838" y="530225"/>
                  </a:lnTo>
                  <a:lnTo>
                    <a:pt x="676275" y="530225"/>
                  </a:lnTo>
                  <a:lnTo>
                    <a:pt x="676275" y="506412"/>
                  </a:lnTo>
                  <a:lnTo>
                    <a:pt x="660400" y="506412"/>
                  </a:lnTo>
                  <a:lnTo>
                    <a:pt x="660400" y="460375"/>
                  </a:lnTo>
                  <a:lnTo>
                    <a:pt x="623888" y="460375"/>
                  </a:lnTo>
                  <a:lnTo>
                    <a:pt x="623888" y="449262"/>
                  </a:lnTo>
                  <a:lnTo>
                    <a:pt x="528638" y="449262"/>
                  </a:lnTo>
                  <a:lnTo>
                    <a:pt x="528638" y="411162"/>
                  </a:lnTo>
                  <a:lnTo>
                    <a:pt x="508000" y="411162"/>
                  </a:lnTo>
                  <a:lnTo>
                    <a:pt x="508000" y="387350"/>
                  </a:lnTo>
                  <a:lnTo>
                    <a:pt x="488950" y="387350"/>
                  </a:lnTo>
                  <a:lnTo>
                    <a:pt x="488950" y="365125"/>
                  </a:lnTo>
                  <a:lnTo>
                    <a:pt x="430213" y="365125"/>
                  </a:lnTo>
                  <a:lnTo>
                    <a:pt x="430213" y="336550"/>
                  </a:lnTo>
                  <a:lnTo>
                    <a:pt x="393700" y="336550"/>
                  </a:lnTo>
                  <a:lnTo>
                    <a:pt x="393700" y="288925"/>
                  </a:lnTo>
                  <a:lnTo>
                    <a:pt x="344488" y="288925"/>
                  </a:lnTo>
                  <a:lnTo>
                    <a:pt x="344488" y="266700"/>
                  </a:lnTo>
                  <a:lnTo>
                    <a:pt x="311150" y="266700"/>
                  </a:lnTo>
                  <a:lnTo>
                    <a:pt x="311150" y="244475"/>
                  </a:lnTo>
                  <a:lnTo>
                    <a:pt x="260350" y="244475"/>
                  </a:lnTo>
                  <a:lnTo>
                    <a:pt x="260350" y="193675"/>
                  </a:lnTo>
                  <a:lnTo>
                    <a:pt x="231775" y="193675"/>
                  </a:lnTo>
                  <a:lnTo>
                    <a:pt x="231775" y="157162"/>
                  </a:lnTo>
                  <a:lnTo>
                    <a:pt x="201613" y="157162"/>
                  </a:lnTo>
                  <a:lnTo>
                    <a:pt x="201613" y="141287"/>
                  </a:lnTo>
                  <a:lnTo>
                    <a:pt x="166688" y="141287"/>
                  </a:lnTo>
                  <a:lnTo>
                    <a:pt x="166688" y="115887"/>
                  </a:lnTo>
                  <a:lnTo>
                    <a:pt x="133350" y="115887"/>
                  </a:lnTo>
                  <a:lnTo>
                    <a:pt x="133350" y="73025"/>
                  </a:lnTo>
                  <a:lnTo>
                    <a:pt x="115888" y="73025"/>
                  </a:lnTo>
                  <a:lnTo>
                    <a:pt x="115888" y="47625"/>
                  </a:lnTo>
                  <a:lnTo>
                    <a:pt x="55563" y="47625"/>
                  </a:lnTo>
                  <a:lnTo>
                    <a:pt x="55563" y="23812"/>
                  </a:lnTo>
                  <a:lnTo>
                    <a:pt x="33338" y="23812"/>
                  </a:lnTo>
                  <a:lnTo>
                    <a:pt x="33338" y="0"/>
                  </a:lnTo>
                  <a:lnTo>
                    <a:pt x="0" y="0"/>
                  </a:lnTo>
                </a:path>
              </a:pathLst>
            </a:custGeom>
            <a:noFill/>
            <a:ln w="28575">
              <a:solidFill>
                <a:schemeClr val="accent3"/>
              </a:solidFill>
              <a:miter lim="800000"/>
              <a:headEnd/>
              <a:tailEnd/>
            </a:ln>
          </p:spPr>
          <p:txBody>
            <a:bodyPr rtlCol="0" anchor="ctr"/>
            <a:lstStyle/>
            <a:p>
              <a:pPr algn="ctr"/>
              <a:endParaRPr lang="en-US"/>
            </a:p>
          </p:txBody>
        </p:sp>
      </p:grpSp>
      <p:sp>
        <p:nvSpPr>
          <p:cNvPr id="136" name="Freeform: Shape 135">
            <a:extLst>
              <a:ext uri="{FF2B5EF4-FFF2-40B4-BE49-F238E27FC236}">
                <a16:creationId xmlns:a16="http://schemas.microsoft.com/office/drawing/2014/main" id="{63CECFB4-147C-0739-D80B-BE486EE6DD19}"/>
              </a:ext>
            </a:extLst>
          </p:cNvPr>
          <p:cNvSpPr/>
          <p:nvPr/>
        </p:nvSpPr>
        <p:spPr bwMode="auto">
          <a:xfrm>
            <a:off x="1397000" y="1781175"/>
            <a:ext cx="4502150" cy="1228725"/>
          </a:xfrm>
          <a:custGeom>
            <a:avLst/>
            <a:gdLst>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60500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84275 w 4502150"/>
              <a:gd name="connsiteY73" fmla="*/ 469900 h 1228725"/>
              <a:gd name="connsiteX74" fmla="*/ 1193800 w 4502150"/>
              <a:gd name="connsiteY74" fmla="*/ 460375 h 1228725"/>
              <a:gd name="connsiteX75" fmla="*/ 1177925 w 4502150"/>
              <a:gd name="connsiteY75" fmla="*/ 460375 h 1228725"/>
              <a:gd name="connsiteX76" fmla="*/ 1177925 w 4502150"/>
              <a:gd name="connsiteY76" fmla="*/ 428625 h 1228725"/>
              <a:gd name="connsiteX77" fmla="*/ 1047750 w 4502150"/>
              <a:gd name="connsiteY77" fmla="*/ 428625 h 1228725"/>
              <a:gd name="connsiteX78" fmla="*/ 1047750 w 4502150"/>
              <a:gd name="connsiteY78" fmla="*/ 419100 h 1228725"/>
              <a:gd name="connsiteX79" fmla="*/ 993775 w 4502150"/>
              <a:gd name="connsiteY79" fmla="*/ 419100 h 1228725"/>
              <a:gd name="connsiteX80" fmla="*/ 993775 w 4502150"/>
              <a:gd name="connsiteY80" fmla="*/ 403225 h 1228725"/>
              <a:gd name="connsiteX81" fmla="*/ 882650 w 4502150"/>
              <a:gd name="connsiteY81" fmla="*/ 403225 h 1228725"/>
              <a:gd name="connsiteX82" fmla="*/ 882650 w 4502150"/>
              <a:gd name="connsiteY82" fmla="*/ 403225 h 1228725"/>
              <a:gd name="connsiteX83" fmla="*/ 882650 w 4502150"/>
              <a:gd name="connsiteY83" fmla="*/ 381000 h 1228725"/>
              <a:gd name="connsiteX84" fmla="*/ 838200 w 4502150"/>
              <a:gd name="connsiteY84" fmla="*/ 381000 h 1228725"/>
              <a:gd name="connsiteX85" fmla="*/ 838200 w 4502150"/>
              <a:gd name="connsiteY85" fmla="*/ 365125 h 1228725"/>
              <a:gd name="connsiteX86" fmla="*/ 828675 w 4502150"/>
              <a:gd name="connsiteY86" fmla="*/ 365125 h 1228725"/>
              <a:gd name="connsiteX87" fmla="*/ 828675 w 4502150"/>
              <a:gd name="connsiteY87" fmla="*/ 365125 h 1228725"/>
              <a:gd name="connsiteX88" fmla="*/ 828675 w 4502150"/>
              <a:gd name="connsiteY88" fmla="*/ 336550 h 1228725"/>
              <a:gd name="connsiteX89" fmla="*/ 688975 w 4502150"/>
              <a:gd name="connsiteY89" fmla="*/ 336550 h 1228725"/>
              <a:gd name="connsiteX90" fmla="*/ 688975 w 4502150"/>
              <a:gd name="connsiteY90" fmla="*/ 336550 h 1228725"/>
              <a:gd name="connsiteX91" fmla="*/ 635000 w 4502150"/>
              <a:gd name="connsiteY91" fmla="*/ 336550 h 1228725"/>
              <a:gd name="connsiteX92" fmla="*/ 635000 w 4502150"/>
              <a:gd name="connsiteY92" fmla="*/ 311150 h 1228725"/>
              <a:gd name="connsiteX93" fmla="*/ 581025 w 4502150"/>
              <a:gd name="connsiteY93" fmla="*/ 311150 h 1228725"/>
              <a:gd name="connsiteX94" fmla="*/ 581025 w 4502150"/>
              <a:gd name="connsiteY94" fmla="*/ 311150 h 1228725"/>
              <a:gd name="connsiteX95" fmla="*/ 581025 w 4502150"/>
              <a:gd name="connsiteY95" fmla="*/ 285750 h 1228725"/>
              <a:gd name="connsiteX96" fmla="*/ 536575 w 4502150"/>
              <a:gd name="connsiteY96" fmla="*/ 285750 h 1228725"/>
              <a:gd name="connsiteX97" fmla="*/ 536575 w 4502150"/>
              <a:gd name="connsiteY97" fmla="*/ 276225 h 1228725"/>
              <a:gd name="connsiteX98" fmla="*/ 514350 w 4502150"/>
              <a:gd name="connsiteY98" fmla="*/ 276225 h 1228725"/>
              <a:gd name="connsiteX99" fmla="*/ 514350 w 4502150"/>
              <a:gd name="connsiteY99" fmla="*/ 276225 h 1228725"/>
              <a:gd name="connsiteX100" fmla="*/ 514350 w 4502150"/>
              <a:gd name="connsiteY100" fmla="*/ 250825 h 1228725"/>
              <a:gd name="connsiteX101" fmla="*/ 514350 w 4502150"/>
              <a:gd name="connsiteY101" fmla="*/ 250825 h 1228725"/>
              <a:gd name="connsiteX102" fmla="*/ 479425 w 4502150"/>
              <a:gd name="connsiteY102" fmla="*/ 250825 h 1228725"/>
              <a:gd name="connsiteX103" fmla="*/ 479425 w 4502150"/>
              <a:gd name="connsiteY103" fmla="*/ 215900 h 1228725"/>
              <a:gd name="connsiteX104" fmla="*/ 406400 w 4502150"/>
              <a:gd name="connsiteY104" fmla="*/ 215900 h 1228725"/>
              <a:gd name="connsiteX105" fmla="*/ 415925 w 4502150"/>
              <a:gd name="connsiteY105" fmla="*/ 206375 h 1228725"/>
              <a:gd name="connsiteX106" fmla="*/ 361950 w 4502150"/>
              <a:gd name="connsiteY106" fmla="*/ 206375 h 1228725"/>
              <a:gd name="connsiteX107" fmla="*/ 361950 w 4502150"/>
              <a:gd name="connsiteY107" fmla="*/ 177800 h 1228725"/>
              <a:gd name="connsiteX108" fmla="*/ 361950 w 4502150"/>
              <a:gd name="connsiteY108" fmla="*/ 177800 h 1228725"/>
              <a:gd name="connsiteX109" fmla="*/ 346075 w 4502150"/>
              <a:gd name="connsiteY109" fmla="*/ 161925 h 1228725"/>
              <a:gd name="connsiteX110" fmla="*/ 279400 w 4502150"/>
              <a:gd name="connsiteY110" fmla="*/ 161925 h 1228725"/>
              <a:gd name="connsiteX111" fmla="*/ 279400 w 4502150"/>
              <a:gd name="connsiteY111" fmla="*/ 123825 h 1228725"/>
              <a:gd name="connsiteX112" fmla="*/ 279400 w 4502150"/>
              <a:gd name="connsiteY112" fmla="*/ 123825 h 1228725"/>
              <a:gd name="connsiteX113" fmla="*/ 266700 w 4502150"/>
              <a:gd name="connsiteY113" fmla="*/ 111125 h 1228725"/>
              <a:gd name="connsiteX114" fmla="*/ 206375 w 4502150"/>
              <a:gd name="connsiteY114" fmla="*/ 111125 h 1228725"/>
              <a:gd name="connsiteX115" fmla="*/ 206375 w 4502150"/>
              <a:gd name="connsiteY115" fmla="*/ 66675 h 1228725"/>
              <a:gd name="connsiteX116" fmla="*/ 155575 w 4502150"/>
              <a:gd name="connsiteY116" fmla="*/ 66675 h 1228725"/>
              <a:gd name="connsiteX117" fmla="*/ 155575 w 4502150"/>
              <a:gd name="connsiteY117" fmla="*/ 34925 h 1228725"/>
              <a:gd name="connsiteX118" fmla="*/ 107950 w 4502150"/>
              <a:gd name="connsiteY118" fmla="*/ 34925 h 1228725"/>
              <a:gd name="connsiteX119" fmla="*/ 107950 w 4502150"/>
              <a:gd name="connsiteY119" fmla="*/ 15875 h 1228725"/>
              <a:gd name="connsiteX120" fmla="*/ 92075 w 4502150"/>
              <a:gd name="connsiteY120" fmla="*/ 15875 h 1228725"/>
              <a:gd name="connsiteX121" fmla="*/ 92075 w 4502150"/>
              <a:gd name="connsiteY121" fmla="*/ 0 h 1228725"/>
              <a:gd name="connsiteX122" fmla="*/ 0 w 4502150"/>
              <a:gd name="connsiteY122"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66850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84275 w 4502150"/>
              <a:gd name="connsiteY73" fmla="*/ 469900 h 1228725"/>
              <a:gd name="connsiteX74" fmla="*/ 1193800 w 4502150"/>
              <a:gd name="connsiteY74" fmla="*/ 460375 h 1228725"/>
              <a:gd name="connsiteX75" fmla="*/ 1177925 w 4502150"/>
              <a:gd name="connsiteY75" fmla="*/ 460375 h 1228725"/>
              <a:gd name="connsiteX76" fmla="*/ 1177925 w 4502150"/>
              <a:gd name="connsiteY76" fmla="*/ 428625 h 1228725"/>
              <a:gd name="connsiteX77" fmla="*/ 1047750 w 4502150"/>
              <a:gd name="connsiteY77" fmla="*/ 428625 h 1228725"/>
              <a:gd name="connsiteX78" fmla="*/ 1047750 w 4502150"/>
              <a:gd name="connsiteY78" fmla="*/ 419100 h 1228725"/>
              <a:gd name="connsiteX79" fmla="*/ 993775 w 4502150"/>
              <a:gd name="connsiteY79" fmla="*/ 419100 h 1228725"/>
              <a:gd name="connsiteX80" fmla="*/ 993775 w 4502150"/>
              <a:gd name="connsiteY80" fmla="*/ 403225 h 1228725"/>
              <a:gd name="connsiteX81" fmla="*/ 882650 w 4502150"/>
              <a:gd name="connsiteY81" fmla="*/ 403225 h 1228725"/>
              <a:gd name="connsiteX82" fmla="*/ 882650 w 4502150"/>
              <a:gd name="connsiteY82" fmla="*/ 403225 h 1228725"/>
              <a:gd name="connsiteX83" fmla="*/ 882650 w 4502150"/>
              <a:gd name="connsiteY83" fmla="*/ 381000 h 1228725"/>
              <a:gd name="connsiteX84" fmla="*/ 838200 w 4502150"/>
              <a:gd name="connsiteY84" fmla="*/ 381000 h 1228725"/>
              <a:gd name="connsiteX85" fmla="*/ 838200 w 4502150"/>
              <a:gd name="connsiteY85" fmla="*/ 365125 h 1228725"/>
              <a:gd name="connsiteX86" fmla="*/ 828675 w 4502150"/>
              <a:gd name="connsiteY86" fmla="*/ 365125 h 1228725"/>
              <a:gd name="connsiteX87" fmla="*/ 828675 w 4502150"/>
              <a:gd name="connsiteY87" fmla="*/ 365125 h 1228725"/>
              <a:gd name="connsiteX88" fmla="*/ 828675 w 4502150"/>
              <a:gd name="connsiteY88" fmla="*/ 336550 h 1228725"/>
              <a:gd name="connsiteX89" fmla="*/ 688975 w 4502150"/>
              <a:gd name="connsiteY89" fmla="*/ 336550 h 1228725"/>
              <a:gd name="connsiteX90" fmla="*/ 688975 w 4502150"/>
              <a:gd name="connsiteY90" fmla="*/ 336550 h 1228725"/>
              <a:gd name="connsiteX91" fmla="*/ 635000 w 4502150"/>
              <a:gd name="connsiteY91" fmla="*/ 336550 h 1228725"/>
              <a:gd name="connsiteX92" fmla="*/ 635000 w 4502150"/>
              <a:gd name="connsiteY92" fmla="*/ 311150 h 1228725"/>
              <a:gd name="connsiteX93" fmla="*/ 581025 w 4502150"/>
              <a:gd name="connsiteY93" fmla="*/ 311150 h 1228725"/>
              <a:gd name="connsiteX94" fmla="*/ 581025 w 4502150"/>
              <a:gd name="connsiteY94" fmla="*/ 311150 h 1228725"/>
              <a:gd name="connsiteX95" fmla="*/ 581025 w 4502150"/>
              <a:gd name="connsiteY95" fmla="*/ 285750 h 1228725"/>
              <a:gd name="connsiteX96" fmla="*/ 536575 w 4502150"/>
              <a:gd name="connsiteY96" fmla="*/ 285750 h 1228725"/>
              <a:gd name="connsiteX97" fmla="*/ 536575 w 4502150"/>
              <a:gd name="connsiteY97" fmla="*/ 276225 h 1228725"/>
              <a:gd name="connsiteX98" fmla="*/ 514350 w 4502150"/>
              <a:gd name="connsiteY98" fmla="*/ 276225 h 1228725"/>
              <a:gd name="connsiteX99" fmla="*/ 514350 w 4502150"/>
              <a:gd name="connsiteY99" fmla="*/ 276225 h 1228725"/>
              <a:gd name="connsiteX100" fmla="*/ 514350 w 4502150"/>
              <a:gd name="connsiteY100" fmla="*/ 250825 h 1228725"/>
              <a:gd name="connsiteX101" fmla="*/ 514350 w 4502150"/>
              <a:gd name="connsiteY101" fmla="*/ 250825 h 1228725"/>
              <a:gd name="connsiteX102" fmla="*/ 479425 w 4502150"/>
              <a:gd name="connsiteY102" fmla="*/ 250825 h 1228725"/>
              <a:gd name="connsiteX103" fmla="*/ 479425 w 4502150"/>
              <a:gd name="connsiteY103" fmla="*/ 215900 h 1228725"/>
              <a:gd name="connsiteX104" fmla="*/ 406400 w 4502150"/>
              <a:gd name="connsiteY104" fmla="*/ 215900 h 1228725"/>
              <a:gd name="connsiteX105" fmla="*/ 415925 w 4502150"/>
              <a:gd name="connsiteY105" fmla="*/ 206375 h 1228725"/>
              <a:gd name="connsiteX106" fmla="*/ 361950 w 4502150"/>
              <a:gd name="connsiteY106" fmla="*/ 206375 h 1228725"/>
              <a:gd name="connsiteX107" fmla="*/ 361950 w 4502150"/>
              <a:gd name="connsiteY107" fmla="*/ 177800 h 1228725"/>
              <a:gd name="connsiteX108" fmla="*/ 361950 w 4502150"/>
              <a:gd name="connsiteY108" fmla="*/ 177800 h 1228725"/>
              <a:gd name="connsiteX109" fmla="*/ 346075 w 4502150"/>
              <a:gd name="connsiteY109" fmla="*/ 161925 h 1228725"/>
              <a:gd name="connsiteX110" fmla="*/ 279400 w 4502150"/>
              <a:gd name="connsiteY110" fmla="*/ 161925 h 1228725"/>
              <a:gd name="connsiteX111" fmla="*/ 279400 w 4502150"/>
              <a:gd name="connsiteY111" fmla="*/ 123825 h 1228725"/>
              <a:gd name="connsiteX112" fmla="*/ 279400 w 4502150"/>
              <a:gd name="connsiteY112" fmla="*/ 123825 h 1228725"/>
              <a:gd name="connsiteX113" fmla="*/ 266700 w 4502150"/>
              <a:gd name="connsiteY113" fmla="*/ 111125 h 1228725"/>
              <a:gd name="connsiteX114" fmla="*/ 206375 w 4502150"/>
              <a:gd name="connsiteY114" fmla="*/ 111125 h 1228725"/>
              <a:gd name="connsiteX115" fmla="*/ 206375 w 4502150"/>
              <a:gd name="connsiteY115" fmla="*/ 66675 h 1228725"/>
              <a:gd name="connsiteX116" fmla="*/ 155575 w 4502150"/>
              <a:gd name="connsiteY116" fmla="*/ 66675 h 1228725"/>
              <a:gd name="connsiteX117" fmla="*/ 155575 w 4502150"/>
              <a:gd name="connsiteY117" fmla="*/ 34925 h 1228725"/>
              <a:gd name="connsiteX118" fmla="*/ 107950 w 4502150"/>
              <a:gd name="connsiteY118" fmla="*/ 34925 h 1228725"/>
              <a:gd name="connsiteX119" fmla="*/ 107950 w 4502150"/>
              <a:gd name="connsiteY119" fmla="*/ 15875 h 1228725"/>
              <a:gd name="connsiteX120" fmla="*/ 92075 w 4502150"/>
              <a:gd name="connsiteY120" fmla="*/ 15875 h 1228725"/>
              <a:gd name="connsiteX121" fmla="*/ 92075 w 4502150"/>
              <a:gd name="connsiteY121" fmla="*/ 0 h 1228725"/>
              <a:gd name="connsiteX122" fmla="*/ 0 w 4502150"/>
              <a:gd name="connsiteY122"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74787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84275 w 4502150"/>
              <a:gd name="connsiteY73" fmla="*/ 469900 h 1228725"/>
              <a:gd name="connsiteX74" fmla="*/ 1193800 w 4502150"/>
              <a:gd name="connsiteY74" fmla="*/ 460375 h 1228725"/>
              <a:gd name="connsiteX75" fmla="*/ 1177925 w 4502150"/>
              <a:gd name="connsiteY75" fmla="*/ 460375 h 1228725"/>
              <a:gd name="connsiteX76" fmla="*/ 1177925 w 4502150"/>
              <a:gd name="connsiteY76" fmla="*/ 428625 h 1228725"/>
              <a:gd name="connsiteX77" fmla="*/ 1047750 w 4502150"/>
              <a:gd name="connsiteY77" fmla="*/ 428625 h 1228725"/>
              <a:gd name="connsiteX78" fmla="*/ 1047750 w 4502150"/>
              <a:gd name="connsiteY78" fmla="*/ 419100 h 1228725"/>
              <a:gd name="connsiteX79" fmla="*/ 993775 w 4502150"/>
              <a:gd name="connsiteY79" fmla="*/ 419100 h 1228725"/>
              <a:gd name="connsiteX80" fmla="*/ 993775 w 4502150"/>
              <a:gd name="connsiteY80" fmla="*/ 403225 h 1228725"/>
              <a:gd name="connsiteX81" fmla="*/ 882650 w 4502150"/>
              <a:gd name="connsiteY81" fmla="*/ 403225 h 1228725"/>
              <a:gd name="connsiteX82" fmla="*/ 882650 w 4502150"/>
              <a:gd name="connsiteY82" fmla="*/ 403225 h 1228725"/>
              <a:gd name="connsiteX83" fmla="*/ 882650 w 4502150"/>
              <a:gd name="connsiteY83" fmla="*/ 381000 h 1228725"/>
              <a:gd name="connsiteX84" fmla="*/ 838200 w 4502150"/>
              <a:gd name="connsiteY84" fmla="*/ 381000 h 1228725"/>
              <a:gd name="connsiteX85" fmla="*/ 838200 w 4502150"/>
              <a:gd name="connsiteY85" fmla="*/ 365125 h 1228725"/>
              <a:gd name="connsiteX86" fmla="*/ 828675 w 4502150"/>
              <a:gd name="connsiteY86" fmla="*/ 365125 h 1228725"/>
              <a:gd name="connsiteX87" fmla="*/ 828675 w 4502150"/>
              <a:gd name="connsiteY87" fmla="*/ 365125 h 1228725"/>
              <a:gd name="connsiteX88" fmla="*/ 828675 w 4502150"/>
              <a:gd name="connsiteY88" fmla="*/ 336550 h 1228725"/>
              <a:gd name="connsiteX89" fmla="*/ 688975 w 4502150"/>
              <a:gd name="connsiteY89" fmla="*/ 336550 h 1228725"/>
              <a:gd name="connsiteX90" fmla="*/ 688975 w 4502150"/>
              <a:gd name="connsiteY90" fmla="*/ 336550 h 1228725"/>
              <a:gd name="connsiteX91" fmla="*/ 635000 w 4502150"/>
              <a:gd name="connsiteY91" fmla="*/ 336550 h 1228725"/>
              <a:gd name="connsiteX92" fmla="*/ 635000 w 4502150"/>
              <a:gd name="connsiteY92" fmla="*/ 311150 h 1228725"/>
              <a:gd name="connsiteX93" fmla="*/ 581025 w 4502150"/>
              <a:gd name="connsiteY93" fmla="*/ 311150 h 1228725"/>
              <a:gd name="connsiteX94" fmla="*/ 581025 w 4502150"/>
              <a:gd name="connsiteY94" fmla="*/ 311150 h 1228725"/>
              <a:gd name="connsiteX95" fmla="*/ 581025 w 4502150"/>
              <a:gd name="connsiteY95" fmla="*/ 285750 h 1228725"/>
              <a:gd name="connsiteX96" fmla="*/ 536575 w 4502150"/>
              <a:gd name="connsiteY96" fmla="*/ 285750 h 1228725"/>
              <a:gd name="connsiteX97" fmla="*/ 536575 w 4502150"/>
              <a:gd name="connsiteY97" fmla="*/ 276225 h 1228725"/>
              <a:gd name="connsiteX98" fmla="*/ 514350 w 4502150"/>
              <a:gd name="connsiteY98" fmla="*/ 276225 h 1228725"/>
              <a:gd name="connsiteX99" fmla="*/ 514350 w 4502150"/>
              <a:gd name="connsiteY99" fmla="*/ 276225 h 1228725"/>
              <a:gd name="connsiteX100" fmla="*/ 514350 w 4502150"/>
              <a:gd name="connsiteY100" fmla="*/ 250825 h 1228725"/>
              <a:gd name="connsiteX101" fmla="*/ 514350 w 4502150"/>
              <a:gd name="connsiteY101" fmla="*/ 250825 h 1228725"/>
              <a:gd name="connsiteX102" fmla="*/ 479425 w 4502150"/>
              <a:gd name="connsiteY102" fmla="*/ 250825 h 1228725"/>
              <a:gd name="connsiteX103" fmla="*/ 479425 w 4502150"/>
              <a:gd name="connsiteY103" fmla="*/ 215900 h 1228725"/>
              <a:gd name="connsiteX104" fmla="*/ 406400 w 4502150"/>
              <a:gd name="connsiteY104" fmla="*/ 215900 h 1228725"/>
              <a:gd name="connsiteX105" fmla="*/ 415925 w 4502150"/>
              <a:gd name="connsiteY105" fmla="*/ 206375 h 1228725"/>
              <a:gd name="connsiteX106" fmla="*/ 361950 w 4502150"/>
              <a:gd name="connsiteY106" fmla="*/ 206375 h 1228725"/>
              <a:gd name="connsiteX107" fmla="*/ 361950 w 4502150"/>
              <a:gd name="connsiteY107" fmla="*/ 177800 h 1228725"/>
              <a:gd name="connsiteX108" fmla="*/ 361950 w 4502150"/>
              <a:gd name="connsiteY108" fmla="*/ 177800 h 1228725"/>
              <a:gd name="connsiteX109" fmla="*/ 346075 w 4502150"/>
              <a:gd name="connsiteY109" fmla="*/ 161925 h 1228725"/>
              <a:gd name="connsiteX110" fmla="*/ 279400 w 4502150"/>
              <a:gd name="connsiteY110" fmla="*/ 161925 h 1228725"/>
              <a:gd name="connsiteX111" fmla="*/ 279400 w 4502150"/>
              <a:gd name="connsiteY111" fmla="*/ 123825 h 1228725"/>
              <a:gd name="connsiteX112" fmla="*/ 279400 w 4502150"/>
              <a:gd name="connsiteY112" fmla="*/ 123825 h 1228725"/>
              <a:gd name="connsiteX113" fmla="*/ 266700 w 4502150"/>
              <a:gd name="connsiteY113" fmla="*/ 111125 h 1228725"/>
              <a:gd name="connsiteX114" fmla="*/ 206375 w 4502150"/>
              <a:gd name="connsiteY114" fmla="*/ 111125 h 1228725"/>
              <a:gd name="connsiteX115" fmla="*/ 206375 w 4502150"/>
              <a:gd name="connsiteY115" fmla="*/ 66675 h 1228725"/>
              <a:gd name="connsiteX116" fmla="*/ 155575 w 4502150"/>
              <a:gd name="connsiteY116" fmla="*/ 66675 h 1228725"/>
              <a:gd name="connsiteX117" fmla="*/ 155575 w 4502150"/>
              <a:gd name="connsiteY117" fmla="*/ 34925 h 1228725"/>
              <a:gd name="connsiteX118" fmla="*/ 107950 w 4502150"/>
              <a:gd name="connsiteY118" fmla="*/ 34925 h 1228725"/>
              <a:gd name="connsiteX119" fmla="*/ 107950 w 4502150"/>
              <a:gd name="connsiteY119" fmla="*/ 15875 h 1228725"/>
              <a:gd name="connsiteX120" fmla="*/ 92075 w 4502150"/>
              <a:gd name="connsiteY120" fmla="*/ 15875 h 1228725"/>
              <a:gd name="connsiteX121" fmla="*/ 92075 w 4502150"/>
              <a:gd name="connsiteY121" fmla="*/ 0 h 1228725"/>
              <a:gd name="connsiteX122" fmla="*/ 0 w 4502150"/>
              <a:gd name="connsiteY122"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74787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84275 w 4502150"/>
              <a:gd name="connsiteY73" fmla="*/ 469900 h 1228725"/>
              <a:gd name="connsiteX74" fmla="*/ 1193800 w 4502150"/>
              <a:gd name="connsiteY74" fmla="*/ 460375 h 1228725"/>
              <a:gd name="connsiteX75" fmla="*/ 1177925 w 4502150"/>
              <a:gd name="connsiteY75" fmla="*/ 460375 h 1228725"/>
              <a:gd name="connsiteX76" fmla="*/ 1177925 w 4502150"/>
              <a:gd name="connsiteY76" fmla="*/ 428625 h 1228725"/>
              <a:gd name="connsiteX77" fmla="*/ 1047750 w 4502150"/>
              <a:gd name="connsiteY77" fmla="*/ 428625 h 1228725"/>
              <a:gd name="connsiteX78" fmla="*/ 1047750 w 4502150"/>
              <a:gd name="connsiteY78" fmla="*/ 419100 h 1228725"/>
              <a:gd name="connsiteX79" fmla="*/ 993775 w 4502150"/>
              <a:gd name="connsiteY79" fmla="*/ 419100 h 1228725"/>
              <a:gd name="connsiteX80" fmla="*/ 993775 w 4502150"/>
              <a:gd name="connsiteY80" fmla="*/ 403225 h 1228725"/>
              <a:gd name="connsiteX81" fmla="*/ 882650 w 4502150"/>
              <a:gd name="connsiteY81" fmla="*/ 403225 h 1228725"/>
              <a:gd name="connsiteX82" fmla="*/ 882650 w 4502150"/>
              <a:gd name="connsiteY82" fmla="*/ 403225 h 1228725"/>
              <a:gd name="connsiteX83" fmla="*/ 882650 w 4502150"/>
              <a:gd name="connsiteY83" fmla="*/ 381000 h 1228725"/>
              <a:gd name="connsiteX84" fmla="*/ 838200 w 4502150"/>
              <a:gd name="connsiteY84" fmla="*/ 381000 h 1228725"/>
              <a:gd name="connsiteX85" fmla="*/ 838200 w 4502150"/>
              <a:gd name="connsiteY85" fmla="*/ 365125 h 1228725"/>
              <a:gd name="connsiteX86" fmla="*/ 828675 w 4502150"/>
              <a:gd name="connsiteY86" fmla="*/ 365125 h 1228725"/>
              <a:gd name="connsiteX87" fmla="*/ 828675 w 4502150"/>
              <a:gd name="connsiteY87" fmla="*/ 365125 h 1228725"/>
              <a:gd name="connsiteX88" fmla="*/ 828675 w 4502150"/>
              <a:gd name="connsiteY88" fmla="*/ 336550 h 1228725"/>
              <a:gd name="connsiteX89" fmla="*/ 688975 w 4502150"/>
              <a:gd name="connsiteY89" fmla="*/ 336550 h 1228725"/>
              <a:gd name="connsiteX90" fmla="*/ 688975 w 4502150"/>
              <a:gd name="connsiteY90" fmla="*/ 336550 h 1228725"/>
              <a:gd name="connsiteX91" fmla="*/ 635000 w 4502150"/>
              <a:gd name="connsiteY91" fmla="*/ 336550 h 1228725"/>
              <a:gd name="connsiteX92" fmla="*/ 635000 w 4502150"/>
              <a:gd name="connsiteY92" fmla="*/ 311150 h 1228725"/>
              <a:gd name="connsiteX93" fmla="*/ 581025 w 4502150"/>
              <a:gd name="connsiteY93" fmla="*/ 311150 h 1228725"/>
              <a:gd name="connsiteX94" fmla="*/ 581025 w 4502150"/>
              <a:gd name="connsiteY94" fmla="*/ 311150 h 1228725"/>
              <a:gd name="connsiteX95" fmla="*/ 581025 w 4502150"/>
              <a:gd name="connsiteY95" fmla="*/ 285750 h 1228725"/>
              <a:gd name="connsiteX96" fmla="*/ 536575 w 4502150"/>
              <a:gd name="connsiteY96" fmla="*/ 285750 h 1228725"/>
              <a:gd name="connsiteX97" fmla="*/ 536575 w 4502150"/>
              <a:gd name="connsiteY97" fmla="*/ 276225 h 1228725"/>
              <a:gd name="connsiteX98" fmla="*/ 514350 w 4502150"/>
              <a:gd name="connsiteY98" fmla="*/ 276225 h 1228725"/>
              <a:gd name="connsiteX99" fmla="*/ 514350 w 4502150"/>
              <a:gd name="connsiteY99" fmla="*/ 276225 h 1228725"/>
              <a:gd name="connsiteX100" fmla="*/ 514350 w 4502150"/>
              <a:gd name="connsiteY100" fmla="*/ 250825 h 1228725"/>
              <a:gd name="connsiteX101" fmla="*/ 514350 w 4502150"/>
              <a:gd name="connsiteY101" fmla="*/ 250825 h 1228725"/>
              <a:gd name="connsiteX102" fmla="*/ 479425 w 4502150"/>
              <a:gd name="connsiteY102" fmla="*/ 250825 h 1228725"/>
              <a:gd name="connsiteX103" fmla="*/ 479425 w 4502150"/>
              <a:gd name="connsiteY103" fmla="*/ 215900 h 1228725"/>
              <a:gd name="connsiteX104" fmla="*/ 419100 w 4502150"/>
              <a:gd name="connsiteY104" fmla="*/ 215900 h 1228725"/>
              <a:gd name="connsiteX105" fmla="*/ 415925 w 4502150"/>
              <a:gd name="connsiteY105" fmla="*/ 206375 h 1228725"/>
              <a:gd name="connsiteX106" fmla="*/ 361950 w 4502150"/>
              <a:gd name="connsiteY106" fmla="*/ 206375 h 1228725"/>
              <a:gd name="connsiteX107" fmla="*/ 361950 w 4502150"/>
              <a:gd name="connsiteY107" fmla="*/ 177800 h 1228725"/>
              <a:gd name="connsiteX108" fmla="*/ 361950 w 4502150"/>
              <a:gd name="connsiteY108" fmla="*/ 177800 h 1228725"/>
              <a:gd name="connsiteX109" fmla="*/ 346075 w 4502150"/>
              <a:gd name="connsiteY109" fmla="*/ 161925 h 1228725"/>
              <a:gd name="connsiteX110" fmla="*/ 279400 w 4502150"/>
              <a:gd name="connsiteY110" fmla="*/ 161925 h 1228725"/>
              <a:gd name="connsiteX111" fmla="*/ 279400 w 4502150"/>
              <a:gd name="connsiteY111" fmla="*/ 123825 h 1228725"/>
              <a:gd name="connsiteX112" fmla="*/ 279400 w 4502150"/>
              <a:gd name="connsiteY112" fmla="*/ 123825 h 1228725"/>
              <a:gd name="connsiteX113" fmla="*/ 266700 w 4502150"/>
              <a:gd name="connsiteY113" fmla="*/ 111125 h 1228725"/>
              <a:gd name="connsiteX114" fmla="*/ 206375 w 4502150"/>
              <a:gd name="connsiteY114" fmla="*/ 111125 h 1228725"/>
              <a:gd name="connsiteX115" fmla="*/ 206375 w 4502150"/>
              <a:gd name="connsiteY115" fmla="*/ 66675 h 1228725"/>
              <a:gd name="connsiteX116" fmla="*/ 155575 w 4502150"/>
              <a:gd name="connsiteY116" fmla="*/ 66675 h 1228725"/>
              <a:gd name="connsiteX117" fmla="*/ 155575 w 4502150"/>
              <a:gd name="connsiteY117" fmla="*/ 34925 h 1228725"/>
              <a:gd name="connsiteX118" fmla="*/ 107950 w 4502150"/>
              <a:gd name="connsiteY118" fmla="*/ 34925 h 1228725"/>
              <a:gd name="connsiteX119" fmla="*/ 107950 w 4502150"/>
              <a:gd name="connsiteY119" fmla="*/ 15875 h 1228725"/>
              <a:gd name="connsiteX120" fmla="*/ 92075 w 4502150"/>
              <a:gd name="connsiteY120" fmla="*/ 15875 h 1228725"/>
              <a:gd name="connsiteX121" fmla="*/ 92075 w 4502150"/>
              <a:gd name="connsiteY121" fmla="*/ 0 h 1228725"/>
              <a:gd name="connsiteX122" fmla="*/ 0 w 4502150"/>
              <a:gd name="connsiteY122"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74787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93800 w 4502150"/>
              <a:gd name="connsiteY73" fmla="*/ 460375 h 1228725"/>
              <a:gd name="connsiteX74" fmla="*/ 1177925 w 4502150"/>
              <a:gd name="connsiteY74" fmla="*/ 460375 h 1228725"/>
              <a:gd name="connsiteX75" fmla="*/ 1177925 w 4502150"/>
              <a:gd name="connsiteY75" fmla="*/ 428625 h 1228725"/>
              <a:gd name="connsiteX76" fmla="*/ 1047750 w 4502150"/>
              <a:gd name="connsiteY76" fmla="*/ 428625 h 1228725"/>
              <a:gd name="connsiteX77" fmla="*/ 1047750 w 4502150"/>
              <a:gd name="connsiteY77" fmla="*/ 419100 h 1228725"/>
              <a:gd name="connsiteX78" fmla="*/ 993775 w 4502150"/>
              <a:gd name="connsiteY78" fmla="*/ 419100 h 1228725"/>
              <a:gd name="connsiteX79" fmla="*/ 993775 w 4502150"/>
              <a:gd name="connsiteY79" fmla="*/ 403225 h 1228725"/>
              <a:gd name="connsiteX80" fmla="*/ 882650 w 4502150"/>
              <a:gd name="connsiteY80" fmla="*/ 403225 h 1228725"/>
              <a:gd name="connsiteX81" fmla="*/ 882650 w 4502150"/>
              <a:gd name="connsiteY81" fmla="*/ 403225 h 1228725"/>
              <a:gd name="connsiteX82" fmla="*/ 882650 w 4502150"/>
              <a:gd name="connsiteY82" fmla="*/ 381000 h 1228725"/>
              <a:gd name="connsiteX83" fmla="*/ 838200 w 4502150"/>
              <a:gd name="connsiteY83" fmla="*/ 381000 h 1228725"/>
              <a:gd name="connsiteX84" fmla="*/ 838200 w 4502150"/>
              <a:gd name="connsiteY84" fmla="*/ 365125 h 1228725"/>
              <a:gd name="connsiteX85" fmla="*/ 828675 w 4502150"/>
              <a:gd name="connsiteY85" fmla="*/ 365125 h 1228725"/>
              <a:gd name="connsiteX86" fmla="*/ 828675 w 4502150"/>
              <a:gd name="connsiteY86" fmla="*/ 365125 h 1228725"/>
              <a:gd name="connsiteX87" fmla="*/ 828675 w 4502150"/>
              <a:gd name="connsiteY87" fmla="*/ 336550 h 1228725"/>
              <a:gd name="connsiteX88" fmla="*/ 688975 w 4502150"/>
              <a:gd name="connsiteY88" fmla="*/ 336550 h 1228725"/>
              <a:gd name="connsiteX89" fmla="*/ 688975 w 4502150"/>
              <a:gd name="connsiteY89" fmla="*/ 336550 h 1228725"/>
              <a:gd name="connsiteX90" fmla="*/ 635000 w 4502150"/>
              <a:gd name="connsiteY90" fmla="*/ 336550 h 1228725"/>
              <a:gd name="connsiteX91" fmla="*/ 635000 w 4502150"/>
              <a:gd name="connsiteY91" fmla="*/ 311150 h 1228725"/>
              <a:gd name="connsiteX92" fmla="*/ 581025 w 4502150"/>
              <a:gd name="connsiteY92" fmla="*/ 311150 h 1228725"/>
              <a:gd name="connsiteX93" fmla="*/ 581025 w 4502150"/>
              <a:gd name="connsiteY93" fmla="*/ 311150 h 1228725"/>
              <a:gd name="connsiteX94" fmla="*/ 581025 w 4502150"/>
              <a:gd name="connsiteY94" fmla="*/ 285750 h 1228725"/>
              <a:gd name="connsiteX95" fmla="*/ 536575 w 4502150"/>
              <a:gd name="connsiteY95" fmla="*/ 285750 h 1228725"/>
              <a:gd name="connsiteX96" fmla="*/ 536575 w 4502150"/>
              <a:gd name="connsiteY96" fmla="*/ 276225 h 1228725"/>
              <a:gd name="connsiteX97" fmla="*/ 514350 w 4502150"/>
              <a:gd name="connsiteY97" fmla="*/ 276225 h 1228725"/>
              <a:gd name="connsiteX98" fmla="*/ 514350 w 4502150"/>
              <a:gd name="connsiteY98" fmla="*/ 276225 h 1228725"/>
              <a:gd name="connsiteX99" fmla="*/ 514350 w 4502150"/>
              <a:gd name="connsiteY99" fmla="*/ 250825 h 1228725"/>
              <a:gd name="connsiteX100" fmla="*/ 514350 w 4502150"/>
              <a:gd name="connsiteY100" fmla="*/ 250825 h 1228725"/>
              <a:gd name="connsiteX101" fmla="*/ 479425 w 4502150"/>
              <a:gd name="connsiteY101" fmla="*/ 250825 h 1228725"/>
              <a:gd name="connsiteX102" fmla="*/ 479425 w 4502150"/>
              <a:gd name="connsiteY102" fmla="*/ 215900 h 1228725"/>
              <a:gd name="connsiteX103" fmla="*/ 419100 w 4502150"/>
              <a:gd name="connsiteY103" fmla="*/ 215900 h 1228725"/>
              <a:gd name="connsiteX104" fmla="*/ 415925 w 4502150"/>
              <a:gd name="connsiteY104" fmla="*/ 206375 h 1228725"/>
              <a:gd name="connsiteX105" fmla="*/ 361950 w 4502150"/>
              <a:gd name="connsiteY105" fmla="*/ 206375 h 1228725"/>
              <a:gd name="connsiteX106" fmla="*/ 361950 w 4502150"/>
              <a:gd name="connsiteY106" fmla="*/ 177800 h 1228725"/>
              <a:gd name="connsiteX107" fmla="*/ 361950 w 4502150"/>
              <a:gd name="connsiteY107" fmla="*/ 177800 h 1228725"/>
              <a:gd name="connsiteX108" fmla="*/ 346075 w 4502150"/>
              <a:gd name="connsiteY108" fmla="*/ 161925 h 1228725"/>
              <a:gd name="connsiteX109" fmla="*/ 279400 w 4502150"/>
              <a:gd name="connsiteY109" fmla="*/ 161925 h 1228725"/>
              <a:gd name="connsiteX110" fmla="*/ 279400 w 4502150"/>
              <a:gd name="connsiteY110" fmla="*/ 123825 h 1228725"/>
              <a:gd name="connsiteX111" fmla="*/ 279400 w 4502150"/>
              <a:gd name="connsiteY111" fmla="*/ 123825 h 1228725"/>
              <a:gd name="connsiteX112" fmla="*/ 266700 w 4502150"/>
              <a:gd name="connsiteY112" fmla="*/ 111125 h 1228725"/>
              <a:gd name="connsiteX113" fmla="*/ 206375 w 4502150"/>
              <a:gd name="connsiteY113" fmla="*/ 111125 h 1228725"/>
              <a:gd name="connsiteX114" fmla="*/ 206375 w 4502150"/>
              <a:gd name="connsiteY114" fmla="*/ 66675 h 1228725"/>
              <a:gd name="connsiteX115" fmla="*/ 155575 w 4502150"/>
              <a:gd name="connsiteY115" fmla="*/ 66675 h 1228725"/>
              <a:gd name="connsiteX116" fmla="*/ 155575 w 4502150"/>
              <a:gd name="connsiteY116" fmla="*/ 34925 h 1228725"/>
              <a:gd name="connsiteX117" fmla="*/ 107950 w 4502150"/>
              <a:gd name="connsiteY117" fmla="*/ 34925 h 1228725"/>
              <a:gd name="connsiteX118" fmla="*/ 107950 w 4502150"/>
              <a:gd name="connsiteY118" fmla="*/ 15875 h 1228725"/>
              <a:gd name="connsiteX119" fmla="*/ 92075 w 4502150"/>
              <a:gd name="connsiteY119" fmla="*/ 15875 h 1228725"/>
              <a:gd name="connsiteX120" fmla="*/ 92075 w 4502150"/>
              <a:gd name="connsiteY120" fmla="*/ 0 h 1228725"/>
              <a:gd name="connsiteX121" fmla="*/ 0 w 4502150"/>
              <a:gd name="connsiteY121"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74787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85862 w 4502150"/>
              <a:gd name="connsiteY73" fmla="*/ 468313 h 1228725"/>
              <a:gd name="connsiteX74" fmla="*/ 1177925 w 4502150"/>
              <a:gd name="connsiteY74" fmla="*/ 460375 h 1228725"/>
              <a:gd name="connsiteX75" fmla="*/ 1177925 w 4502150"/>
              <a:gd name="connsiteY75" fmla="*/ 428625 h 1228725"/>
              <a:gd name="connsiteX76" fmla="*/ 1047750 w 4502150"/>
              <a:gd name="connsiteY76" fmla="*/ 428625 h 1228725"/>
              <a:gd name="connsiteX77" fmla="*/ 1047750 w 4502150"/>
              <a:gd name="connsiteY77" fmla="*/ 419100 h 1228725"/>
              <a:gd name="connsiteX78" fmla="*/ 993775 w 4502150"/>
              <a:gd name="connsiteY78" fmla="*/ 419100 h 1228725"/>
              <a:gd name="connsiteX79" fmla="*/ 993775 w 4502150"/>
              <a:gd name="connsiteY79" fmla="*/ 403225 h 1228725"/>
              <a:gd name="connsiteX80" fmla="*/ 882650 w 4502150"/>
              <a:gd name="connsiteY80" fmla="*/ 403225 h 1228725"/>
              <a:gd name="connsiteX81" fmla="*/ 882650 w 4502150"/>
              <a:gd name="connsiteY81" fmla="*/ 403225 h 1228725"/>
              <a:gd name="connsiteX82" fmla="*/ 882650 w 4502150"/>
              <a:gd name="connsiteY82" fmla="*/ 381000 h 1228725"/>
              <a:gd name="connsiteX83" fmla="*/ 838200 w 4502150"/>
              <a:gd name="connsiteY83" fmla="*/ 381000 h 1228725"/>
              <a:gd name="connsiteX84" fmla="*/ 838200 w 4502150"/>
              <a:gd name="connsiteY84" fmla="*/ 365125 h 1228725"/>
              <a:gd name="connsiteX85" fmla="*/ 828675 w 4502150"/>
              <a:gd name="connsiteY85" fmla="*/ 365125 h 1228725"/>
              <a:gd name="connsiteX86" fmla="*/ 828675 w 4502150"/>
              <a:gd name="connsiteY86" fmla="*/ 365125 h 1228725"/>
              <a:gd name="connsiteX87" fmla="*/ 828675 w 4502150"/>
              <a:gd name="connsiteY87" fmla="*/ 336550 h 1228725"/>
              <a:gd name="connsiteX88" fmla="*/ 688975 w 4502150"/>
              <a:gd name="connsiteY88" fmla="*/ 336550 h 1228725"/>
              <a:gd name="connsiteX89" fmla="*/ 688975 w 4502150"/>
              <a:gd name="connsiteY89" fmla="*/ 336550 h 1228725"/>
              <a:gd name="connsiteX90" fmla="*/ 635000 w 4502150"/>
              <a:gd name="connsiteY90" fmla="*/ 336550 h 1228725"/>
              <a:gd name="connsiteX91" fmla="*/ 635000 w 4502150"/>
              <a:gd name="connsiteY91" fmla="*/ 311150 h 1228725"/>
              <a:gd name="connsiteX92" fmla="*/ 581025 w 4502150"/>
              <a:gd name="connsiteY92" fmla="*/ 311150 h 1228725"/>
              <a:gd name="connsiteX93" fmla="*/ 581025 w 4502150"/>
              <a:gd name="connsiteY93" fmla="*/ 311150 h 1228725"/>
              <a:gd name="connsiteX94" fmla="*/ 581025 w 4502150"/>
              <a:gd name="connsiteY94" fmla="*/ 285750 h 1228725"/>
              <a:gd name="connsiteX95" fmla="*/ 536575 w 4502150"/>
              <a:gd name="connsiteY95" fmla="*/ 285750 h 1228725"/>
              <a:gd name="connsiteX96" fmla="*/ 536575 w 4502150"/>
              <a:gd name="connsiteY96" fmla="*/ 276225 h 1228725"/>
              <a:gd name="connsiteX97" fmla="*/ 514350 w 4502150"/>
              <a:gd name="connsiteY97" fmla="*/ 276225 h 1228725"/>
              <a:gd name="connsiteX98" fmla="*/ 514350 w 4502150"/>
              <a:gd name="connsiteY98" fmla="*/ 276225 h 1228725"/>
              <a:gd name="connsiteX99" fmla="*/ 514350 w 4502150"/>
              <a:gd name="connsiteY99" fmla="*/ 250825 h 1228725"/>
              <a:gd name="connsiteX100" fmla="*/ 514350 w 4502150"/>
              <a:gd name="connsiteY100" fmla="*/ 250825 h 1228725"/>
              <a:gd name="connsiteX101" fmla="*/ 479425 w 4502150"/>
              <a:gd name="connsiteY101" fmla="*/ 250825 h 1228725"/>
              <a:gd name="connsiteX102" fmla="*/ 479425 w 4502150"/>
              <a:gd name="connsiteY102" fmla="*/ 215900 h 1228725"/>
              <a:gd name="connsiteX103" fmla="*/ 419100 w 4502150"/>
              <a:gd name="connsiteY103" fmla="*/ 215900 h 1228725"/>
              <a:gd name="connsiteX104" fmla="*/ 415925 w 4502150"/>
              <a:gd name="connsiteY104" fmla="*/ 206375 h 1228725"/>
              <a:gd name="connsiteX105" fmla="*/ 361950 w 4502150"/>
              <a:gd name="connsiteY105" fmla="*/ 206375 h 1228725"/>
              <a:gd name="connsiteX106" fmla="*/ 361950 w 4502150"/>
              <a:gd name="connsiteY106" fmla="*/ 177800 h 1228725"/>
              <a:gd name="connsiteX107" fmla="*/ 361950 w 4502150"/>
              <a:gd name="connsiteY107" fmla="*/ 177800 h 1228725"/>
              <a:gd name="connsiteX108" fmla="*/ 346075 w 4502150"/>
              <a:gd name="connsiteY108" fmla="*/ 161925 h 1228725"/>
              <a:gd name="connsiteX109" fmla="*/ 279400 w 4502150"/>
              <a:gd name="connsiteY109" fmla="*/ 161925 h 1228725"/>
              <a:gd name="connsiteX110" fmla="*/ 279400 w 4502150"/>
              <a:gd name="connsiteY110" fmla="*/ 123825 h 1228725"/>
              <a:gd name="connsiteX111" fmla="*/ 279400 w 4502150"/>
              <a:gd name="connsiteY111" fmla="*/ 123825 h 1228725"/>
              <a:gd name="connsiteX112" fmla="*/ 266700 w 4502150"/>
              <a:gd name="connsiteY112" fmla="*/ 111125 h 1228725"/>
              <a:gd name="connsiteX113" fmla="*/ 206375 w 4502150"/>
              <a:gd name="connsiteY113" fmla="*/ 111125 h 1228725"/>
              <a:gd name="connsiteX114" fmla="*/ 206375 w 4502150"/>
              <a:gd name="connsiteY114" fmla="*/ 66675 h 1228725"/>
              <a:gd name="connsiteX115" fmla="*/ 155575 w 4502150"/>
              <a:gd name="connsiteY115" fmla="*/ 66675 h 1228725"/>
              <a:gd name="connsiteX116" fmla="*/ 155575 w 4502150"/>
              <a:gd name="connsiteY116" fmla="*/ 34925 h 1228725"/>
              <a:gd name="connsiteX117" fmla="*/ 107950 w 4502150"/>
              <a:gd name="connsiteY117" fmla="*/ 34925 h 1228725"/>
              <a:gd name="connsiteX118" fmla="*/ 107950 w 4502150"/>
              <a:gd name="connsiteY118" fmla="*/ 15875 h 1228725"/>
              <a:gd name="connsiteX119" fmla="*/ 92075 w 4502150"/>
              <a:gd name="connsiteY119" fmla="*/ 15875 h 1228725"/>
              <a:gd name="connsiteX120" fmla="*/ 92075 w 4502150"/>
              <a:gd name="connsiteY120" fmla="*/ 0 h 1228725"/>
              <a:gd name="connsiteX121" fmla="*/ 0 w 4502150"/>
              <a:gd name="connsiteY121"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74787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77925 w 4502150"/>
              <a:gd name="connsiteY73" fmla="*/ 460375 h 1228725"/>
              <a:gd name="connsiteX74" fmla="*/ 1177925 w 4502150"/>
              <a:gd name="connsiteY74" fmla="*/ 428625 h 1228725"/>
              <a:gd name="connsiteX75" fmla="*/ 1047750 w 4502150"/>
              <a:gd name="connsiteY75" fmla="*/ 428625 h 1228725"/>
              <a:gd name="connsiteX76" fmla="*/ 1047750 w 4502150"/>
              <a:gd name="connsiteY76" fmla="*/ 419100 h 1228725"/>
              <a:gd name="connsiteX77" fmla="*/ 993775 w 4502150"/>
              <a:gd name="connsiteY77" fmla="*/ 419100 h 1228725"/>
              <a:gd name="connsiteX78" fmla="*/ 993775 w 4502150"/>
              <a:gd name="connsiteY78" fmla="*/ 403225 h 1228725"/>
              <a:gd name="connsiteX79" fmla="*/ 882650 w 4502150"/>
              <a:gd name="connsiteY79" fmla="*/ 403225 h 1228725"/>
              <a:gd name="connsiteX80" fmla="*/ 882650 w 4502150"/>
              <a:gd name="connsiteY80" fmla="*/ 403225 h 1228725"/>
              <a:gd name="connsiteX81" fmla="*/ 882650 w 4502150"/>
              <a:gd name="connsiteY81" fmla="*/ 381000 h 1228725"/>
              <a:gd name="connsiteX82" fmla="*/ 838200 w 4502150"/>
              <a:gd name="connsiteY82" fmla="*/ 381000 h 1228725"/>
              <a:gd name="connsiteX83" fmla="*/ 838200 w 4502150"/>
              <a:gd name="connsiteY83" fmla="*/ 365125 h 1228725"/>
              <a:gd name="connsiteX84" fmla="*/ 828675 w 4502150"/>
              <a:gd name="connsiteY84" fmla="*/ 365125 h 1228725"/>
              <a:gd name="connsiteX85" fmla="*/ 828675 w 4502150"/>
              <a:gd name="connsiteY85" fmla="*/ 365125 h 1228725"/>
              <a:gd name="connsiteX86" fmla="*/ 828675 w 4502150"/>
              <a:gd name="connsiteY86" fmla="*/ 336550 h 1228725"/>
              <a:gd name="connsiteX87" fmla="*/ 688975 w 4502150"/>
              <a:gd name="connsiteY87" fmla="*/ 336550 h 1228725"/>
              <a:gd name="connsiteX88" fmla="*/ 688975 w 4502150"/>
              <a:gd name="connsiteY88" fmla="*/ 336550 h 1228725"/>
              <a:gd name="connsiteX89" fmla="*/ 635000 w 4502150"/>
              <a:gd name="connsiteY89" fmla="*/ 336550 h 1228725"/>
              <a:gd name="connsiteX90" fmla="*/ 635000 w 4502150"/>
              <a:gd name="connsiteY90" fmla="*/ 311150 h 1228725"/>
              <a:gd name="connsiteX91" fmla="*/ 581025 w 4502150"/>
              <a:gd name="connsiteY91" fmla="*/ 311150 h 1228725"/>
              <a:gd name="connsiteX92" fmla="*/ 581025 w 4502150"/>
              <a:gd name="connsiteY92" fmla="*/ 311150 h 1228725"/>
              <a:gd name="connsiteX93" fmla="*/ 581025 w 4502150"/>
              <a:gd name="connsiteY93" fmla="*/ 285750 h 1228725"/>
              <a:gd name="connsiteX94" fmla="*/ 536575 w 4502150"/>
              <a:gd name="connsiteY94" fmla="*/ 285750 h 1228725"/>
              <a:gd name="connsiteX95" fmla="*/ 536575 w 4502150"/>
              <a:gd name="connsiteY95" fmla="*/ 276225 h 1228725"/>
              <a:gd name="connsiteX96" fmla="*/ 514350 w 4502150"/>
              <a:gd name="connsiteY96" fmla="*/ 276225 h 1228725"/>
              <a:gd name="connsiteX97" fmla="*/ 514350 w 4502150"/>
              <a:gd name="connsiteY97" fmla="*/ 276225 h 1228725"/>
              <a:gd name="connsiteX98" fmla="*/ 514350 w 4502150"/>
              <a:gd name="connsiteY98" fmla="*/ 250825 h 1228725"/>
              <a:gd name="connsiteX99" fmla="*/ 514350 w 4502150"/>
              <a:gd name="connsiteY99" fmla="*/ 250825 h 1228725"/>
              <a:gd name="connsiteX100" fmla="*/ 479425 w 4502150"/>
              <a:gd name="connsiteY100" fmla="*/ 250825 h 1228725"/>
              <a:gd name="connsiteX101" fmla="*/ 479425 w 4502150"/>
              <a:gd name="connsiteY101" fmla="*/ 215900 h 1228725"/>
              <a:gd name="connsiteX102" fmla="*/ 419100 w 4502150"/>
              <a:gd name="connsiteY102" fmla="*/ 215900 h 1228725"/>
              <a:gd name="connsiteX103" fmla="*/ 415925 w 4502150"/>
              <a:gd name="connsiteY103" fmla="*/ 206375 h 1228725"/>
              <a:gd name="connsiteX104" fmla="*/ 361950 w 4502150"/>
              <a:gd name="connsiteY104" fmla="*/ 206375 h 1228725"/>
              <a:gd name="connsiteX105" fmla="*/ 361950 w 4502150"/>
              <a:gd name="connsiteY105" fmla="*/ 177800 h 1228725"/>
              <a:gd name="connsiteX106" fmla="*/ 361950 w 4502150"/>
              <a:gd name="connsiteY106" fmla="*/ 177800 h 1228725"/>
              <a:gd name="connsiteX107" fmla="*/ 346075 w 4502150"/>
              <a:gd name="connsiteY107" fmla="*/ 161925 h 1228725"/>
              <a:gd name="connsiteX108" fmla="*/ 279400 w 4502150"/>
              <a:gd name="connsiteY108" fmla="*/ 161925 h 1228725"/>
              <a:gd name="connsiteX109" fmla="*/ 279400 w 4502150"/>
              <a:gd name="connsiteY109" fmla="*/ 123825 h 1228725"/>
              <a:gd name="connsiteX110" fmla="*/ 279400 w 4502150"/>
              <a:gd name="connsiteY110" fmla="*/ 123825 h 1228725"/>
              <a:gd name="connsiteX111" fmla="*/ 266700 w 4502150"/>
              <a:gd name="connsiteY111" fmla="*/ 111125 h 1228725"/>
              <a:gd name="connsiteX112" fmla="*/ 206375 w 4502150"/>
              <a:gd name="connsiteY112" fmla="*/ 111125 h 1228725"/>
              <a:gd name="connsiteX113" fmla="*/ 206375 w 4502150"/>
              <a:gd name="connsiteY113" fmla="*/ 66675 h 1228725"/>
              <a:gd name="connsiteX114" fmla="*/ 155575 w 4502150"/>
              <a:gd name="connsiteY114" fmla="*/ 66675 h 1228725"/>
              <a:gd name="connsiteX115" fmla="*/ 155575 w 4502150"/>
              <a:gd name="connsiteY115" fmla="*/ 34925 h 1228725"/>
              <a:gd name="connsiteX116" fmla="*/ 107950 w 4502150"/>
              <a:gd name="connsiteY116" fmla="*/ 34925 h 1228725"/>
              <a:gd name="connsiteX117" fmla="*/ 107950 w 4502150"/>
              <a:gd name="connsiteY117" fmla="*/ 15875 h 1228725"/>
              <a:gd name="connsiteX118" fmla="*/ 92075 w 4502150"/>
              <a:gd name="connsiteY118" fmla="*/ 15875 h 1228725"/>
              <a:gd name="connsiteX119" fmla="*/ 92075 w 4502150"/>
              <a:gd name="connsiteY119" fmla="*/ 0 h 1228725"/>
              <a:gd name="connsiteX120" fmla="*/ 0 w 4502150"/>
              <a:gd name="connsiteY120"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74787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85863 w 4502150"/>
              <a:gd name="connsiteY73" fmla="*/ 476250 h 1228725"/>
              <a:gd name="connsiteX74" fmla="*/ 1177925 w 4502150"/>
              <a:gd name="connsiteY74" fmla="*/ 428625 h 1228725"/>
              <a:gd name="connsiteX75" fmla="*/ 1047750 w 4502150"/>
              <a:gd name="connsiteY75" fmla="*/ 428625 h 1228725"/>
              <a:gd name="connsiteX76" fmla="*/ 1047750 w 4502150"/>
              <a:gd name="connsiteY76" fmla="*/ 419100 h 1228725"/>
              <a:gd name="connsiteX77" fmla="*/ 993775 w 4502150"/>
              <a:gd name="connsiteY77" fmla="*/ 419100 h 1228725"/>
              <a:gd name="connsiteX78" fmla="*/ 993775 w 4502150"/>
              <a:gd name="connsiteY78" fmla="*/ 403225 h 1228725"/>
              <a:gd name="connsiteX79" fmla="*/ 882650 w 4502150"/>
              <a:gd name="connsiteY79" fmla="*/ 403225 h 1228725"/>
              <a:gd name="connsiteX80" fmla="*/ 882650 w 4502150"/>
              <a:gd name="connsiteY80" fmla="*/ 403225 h 1228725"/>
              <a:gd name="connsiteX81" fmla="*/ 882650 w 4502150"/>
              <a:gd name="connsiteY81" fmla="*/ 381000 h 1228725"/>
              <a:gd name="connsiteX82" fmla="*/ 838200 w 4502150"/>
              <a:gd name="connsiteY82" fmla="*/ 381000 h 1228725"/>
              <a:gd name="connsiteX83" fmla="*/ 838200 w 4502150"/>
              <a:gd name="connsiteY83" fmla="*/ 365125 h 1228725"/>
              <a:gd name="connsiteX84" fmla="*/ 828675 w 4502150"/>
              <a:gd name="connsiteY84" fmla="*/ 365125 h 1228725"/>
              <a:gd name="connsiteX85" fmla="*/ 828675 w 4502150"/>
              <a:gd name="connsiteY85" fmla="*/ 365125 h 1228725"/>
              <a:gd name="connsiteX86" fmla="*/ 828675 w 4502150"/>
              <a:gd name="connsiteY86" fmla="*/ 336550 h 1228725"/>
              <a:gd name="connsiteX87" fmla="*/ 688975 w 4502150"/>
              <a:gd name="connsiteY87" fmla="*/ 336550 h 1228725"/>
              <a:gd name="connsiteX88" fmla="*/ 688975 w 4502150"/>
              <a:gd name="connsiteY88" fmla="*/ 336550 h 1228725"/>
              <a:gd name="connsiteX89" fmla="*/ 635000 w 4502150"/>
              <a:gd name="connsiteY89" fmla="*/ 336550 h 1228725"/>
              <a:gd name="connsiteX90" fmla="*/ 635000 w 4502150"/>
              <a:gd name="connsiteY90" fmla="*/ 311150 h 1228725"/>
              <a:gd name="connsiteX91" fmla="*/ 581025 w 4502150"/>
              <a:gd name="connsiteY91" fmla="*/ 311150 h 1228725"/>
              <a:gd name="connsiteX92" fmla="*/ 581025 w 4502150"/>
              <a:gd name="connsiteY92" fmla="*/ 311150 h 1228725"/>
              <a:gd name="connsiteX93" fmla="*/ 581025 w 4502150"/>
              <a:gd name="connsiteY93" fmla="*/ 285750 h 1228725"/>
              <a:gd name="connsiteX94" fmla="*/ 536575 w 4502150"/>
              <a:gd name="connsiteY94" fmla="*/ 285750 h 1228725"/>
              <a:gd name="connsiteX95" fmla="*/ 536575 w 4502150"/>
              <a:gd name="connsiteY95" fmla="*/ 276225 h 1228725"/>
              <a:gd name="connsiteX96" fmla="*/ 514350 w 4502150"/>
              <a:gd name="connsiteY96" fmla="*/ 276225 h 1228725"/>
              <a:gd name="connsiteX97" fmla="*/ 514350 w 4502150"/>
              <a:gd name="connsiteY97" fmla="*/ 276225 h 1228725"/>
              <a:gd name="connsiteX98" fmla="*/ 514350 w 4502150"/>
              <a:gd name="connsiteY98" fmla="*/ 250825 h 1228725"/>
              <a:gd name="connsiteX99" fmla="*/ 514350 w 4502150"/>
              <a:gd name="connsiteY99" fmla="*/ 250825 h 1228725"/>
              <a:gd name="connsiteX100" fmla="*/ 479425 w 4502150"/>
              <a:gd name="connsiteY100" fmla="*/ 250825 h 1228725"/>
              <a:gd name="connsiteX101" fmla="*/ 479425 w 4502150"/>
              <a:gd name="connsiteY101" fmla="*/ 215900 h 1228725"/>
              <a:gd name="connsiteX102" fmla="*/ 419100 w 4502150"/>
              <a:gd name="connsiteY102" fmla="*/ 215900 h 1228725"/>
              <a:gd name="connsiteX103" fmla="*/ 415925 w 4502150"/>
              <a:gd name="connsiteY103" fmla="*/ 206375 h 1228725"/>
              <a:gd name="connsiteX104" fmla="*/ 361950 w 4502150"/>
              <a:gd name="connsiteY104" fmla="*/ 206375 h 1228725"/>
              <a:gd name="connsiteX105" fmla="*/ 361950 w 4502150"/>
              <a:gd name="connsiteY105" fmla="*/ 177800 h 1228725"/>
              <a:gd name="connsiteX106" fmla="*/ 361950 w 4502150"/>
              <a:gd name="connsiteY106" fmla="*/ 177800 h 1228725"/>
              <a:gd name="connsiteX107" fmla="*/ 346075 w 4502150"/>
              <a:gd name="connsiteY107" fmla="*/ 161925 h 1228725"/>
              <a:gd name="connsiteX108" fmla="*/ 279400 w 4502150"/>
              <a:gd name="connsiteY108" fmla="*/ 161925 h 1228725"/>
              <a:gd name="connsiteX109" fmla="*/ 279400 w 4502150"/>
              <a:gd name="connsiteY109" fmla="*/ 123825 h 1228725"/>
              <a:gd name="connsiteX110" fmla="*/ 279400 w 4502150"/>
              <a:gd name="connsiteY110" fmla="*/ 123825 h 1228725"/>
              <a:gd name="connsiteX111" fmla="*/ 266700 w 4502150"/>
              <a:gd name="connsiteY111" fmla="*/ 111125 h 1228725"/>
              <a:gd name="connsiteX112" fmla="*/ 206375 w 4502150"/>
              <a:gd name="connsiteY112" fmla="*/ 111125 h 1228725"/>
              <a:gd name="connsiteX113" fmla="*/ 206375 w 4502150"/>
              <a:gd name="connsiteY113" fmla="*/ 66675 h 1228725"/>
              <a:gd name="connsiteX114" fmla="*/ 155575 w 4502150"/>
              <a:gd name="connsiteY114" fmla="*/ 66675 h 1228725"/>
              <a:gd name="connsiteX115" fmla="*/ 155575 w 4502150"/>
              <a:gd name="connsiteY115" fmla="*/ 34925 h 1228725"/>
              <a:gd name="connsiteX116" fmla="*/ 107950 w 4502150"/>
              <a:gd name="connsiteY116" fmla="*/ 34925 h 1228725"/>
              <a:gd name="connsiteX117" fmla="*/ 107950 w 4502150"/>
              <a:gd name="connsiteY117" fmla="*/ 15875 h 1228725"/>
              <a:gd name="connsiteX118" fmla="*/ 92075 w 4502150"/>
              <a:gd name="connsiteY118" fmla="*/ 15875 h 1228725"/>
              <a:gd name="connsiteX119" fmla="*/ 92075 w 4502150"/>
              <a:gd name="connsiteY119" fmla="*/ 0 h 1228725"/>
              <a:gd name="connsiteX120" fmla="*/ 0 w 4502150"/>
              <a:gd name="connsiteY120"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74787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81100 w 4502150"/>
              <a:gd name="connsiteY73" fmla="*/ 466725 h 1228725"/>
              <a:gd name="connsiteX74" fmla="*/ 1177925 w 4502150"/>
              <a:gd name="connsiteY74" fmla="*/ 428625 h 1228725"/>
              <a:gd name="connsiteX75" fmla="*/ 1047750 w 4502150"/>
              <a:gd name="connsiteY75" fmla="*/ 428625 h 1228725"/>
              <a:gd name="connsiteX76" fmla="*/ 1047750 w 4502150"/>
              <a:gd name="connsiteY76" fmla="*/ 419100 h 1228725"/>
              <a:gd name="connsiteX77" fmla="*/ 993775 w 4502150"/>
              <a:gd name="connsiteY77" fmla="*/ 419100 h 1228725"/>
              <a:gd name="connsiteX78" fmla="*/ 993775 w 4502150"/>
              <a:gd name="connsiteY78" fmla="*/ 403225 h 1228725"/>
              <a:gd name="connsiteX79" fmla="*/ 882650 w 4502150"/>
              <a:gd name="connsiteY79" fmla="*/ 403225 h 1228725"/>
              <a:gd name="connsiteX80" fmla="*/ 882650 w 4502150"/>
              <a:gd name="connsiteY80" fmla="*/ 403225 h 1228725"/>
              <a:gd name="connsiteX81" fmla="*/ 882650 w 4502150"/>
              <a:gd name="connsiteY81" fmla="*/ 381000 h 1228725"/>
              <a:gd name="connsiteX82" fmla="*/ 838200 w 4502150"/>
              <a:gd name="connsiteY82" fmla="*/ 381000 h 1228725"/>
              <a:gd name="connsiteX83" fmla="*/ 838200 w 4502150"/>
              <a:gd name="connsiteY83" fmla="*/ 365125 h 1228725"/>
              <a:gd name="connsiteX84" fmla="*/ 828675 w 4502150"/>
              <a:gd name="connsiteY84" fmla="*/ 365125 h 1228725"/>
              <a:gd name="connsiteX85" fmla="*/ 828675 w 4502150"/>
              <a:gd name="connsiteY85" fmla="*/ 365125 h 1228725"/>
              <a:gd name="connsiteX86" fmla="*/ 828675 w 4502150"/>
              <a:gd name="connsiteY86" fmla="*/ 336550 h 1228725"/>
              <a:gd name="connsiteX87" fmla="*/ 688975 w 4502150"/>
              <a:gd name="connsiteY87" fmla="*/ 336550 h 1228725"/>
              <a:gd name="connsiteX88" fmla="*/ 688975 w 4502150"/>
              <a:gd name="connsiteY88" fmla="*/ 336550 h 1228725"/>
              <a:gd name="connsiteX89" fmla="*/ 635000 w 4502150"/>
              <a:gd name="connsiteY89" fmla="*/ 336550 h 1228725"/>
              <a:gd name="connsiteX90" fmla="*/ 635000 w 4502150"/>
              <a:gd name="connsiteY90" fmla="*/ 311150 h 1228725"/>
              <a:gd name="connsiteX91" fmla="*/ 581025 w 4502150"/>
              <a:gd name="connsiteY91" fmla="*/ 311150 h 1228725"/>
              <a:gd name="connsiteX92" fmla="*/ 581025 w 4502150"/>
              <a:gd name="connsiteY92" fmla="*/ 311150 h 1228725"/>
              <a:gd name="connsiteX93" fmla="*/ 581025 w 4502150"/>
              <a:gd name="connsiteY93" fmla="*/ 285750 h 1228725"/>
              <a:gd name="connsiteX94" fmla="*/ 536575 w 4502150"/>
              <a:gd name="connsiteY94" fmla="*/ 285750 h 1228725"/>
              <a:gd name="connsiteX95" fmla="*/ 536575 w 4502150"/>
              <a:gd name="connsiteY95" fmla="*/ 276225 h 1228725"/>
              <a:gd name="connsiteX96" fmla="*/ 514350 w 4502150"/>
              <a:gd name="connsiteY96" fmla="*/ 276225 h 1228725"/>
              <a:gd name="connsiteX97" fmla="*/ 514350 w 4502150"/>
              <a:gd name="connsiteY97" fmla="*/ 276225 h 1228725"/>
              <a:gd name="connsiteX98" fmla="*/ 514350 w 4502150"/>
              <a:gd name="connsiteY98" fmla="*/ 250825 h 1228725"/>
              <a:gd name="connsiteX99" fmla="*/ 514350 w 4502150"/>
              <a:gd name="connsiteY99" fmla="*/ 250825 h 1228725"/>
              <a:gd name="connsiteX100" fmla="*/ 479425 w 4502150"/>
              <a:gd name="connsiteY100" fmla="*/ 250825 h 1228725"/>
              <a:gd name="connsiteX101" fmla="*/ 479425 w 4502150"/>
              <a:gd name="connsiteY101" fmla="*/ 215900 h 1228725"/>
              <a:gd name="connsiteX102" fmla="*/ 419100 w 4502150"/>
              <a:gd name="connsiteY102" fmla="*/ 215900 h 1228725"/>
              <a:gd name="connsiteX103" fmla="*/ 415925 w 4502150"/>
              <a:gd name="connsiteY103" fmla="*/ 206375 h 1228725"/>
              <a:gd name="connsiteX104" fmla="*/ 361950 w 4502150"/>
              <a:gd name="connsiteY104" fmla="*/ 206375 h 1228725"/>
              <a:gd name="connsiteX105" fmla="*/ 361950 w 4502150"/>
              <a:gd name="connsiteY105" fmla="*/ 177800 h 1228725"/>
              <a:gd name="connsiteX106" fmla="*/ 361950 w 4502150"/>
              <a:gd name="connsiteY106" fmla="*/ 177800 h 1228725"/>
              <a:gd name="connsiteX107" fmla="*/ 346075 w 4502150"/>
              <a:gd name="connsiteY107" fmla="*/ 161925 h 1228725"/>
              <a:gd name="connsiteX108" fmla="*/ 279400 w 4502150"/>
              <a:gd name="connsiteY108" fmla="*/ 161925 h 1228725"/>
              <a:gd name="connsiteX109" fmla="*/ 279400 w 4502150"/>
              <a:gd name="connsiteY109" fmla="*/ 123825 h 1228725"/>
              <a:gd name="connsiteX110" fmla="*/ 279400 w 4502150"/>
              <a:gd name="connsiteY110" fmla="*/ 123825 h 1228725"/>
              <a:gd name="connsiteX111" fmla="*/ 266700 w 4502150"/>
              <a:gd name="connsiteY111" fmla="*/ 111125 h 1228725"/>
              <a:gd name="connsiteX112" fmla="*/ 206375 w 4502150"/>
              <a:gd name="connsiteY112" fmla="*/ 111125 h 1228725"/>
              <a:gd name="connsiteX113" fmla="*/ 206375 w 4502150"/>
              <a:gd name="connsiteY113" fmla="*/ 66675 h 1228725"/>
              <a:gd name="connsiteX114" fmla="*/ 155575 w 4502150"/>
              <a:gd name="connsiteY114" fmla="*/ 66675 h 1228725"/>
              <a:gd name="connsiteX115" fmla="*/ 155575 w 4502150"/>
              <a:gd name="connsiteY115" fmla="*/ 34925 h 1228725"/>
              <a:gd name="connsiteX116" fmla="*/ 107950 w 4502150"/>
              <a:gd name="connsiteY116" fmla="*/ 34925 h 1228725"/>
              <a:gd name="connsiteX117" fmla="*/ 107950 w 4502150"/>
              <a:gd name="connsiteY117" fmla="*/ 15875 h 1228725"/>
              <a:gd name="connsiteX118" fmla="*/ 92075 w 4502150"/>
              <a:gd name="connsiteY118" fmla="*/ 15875 h 1228725"/>
              <a:gd name="connsiteX119" fmla="*/ 92075 w 4502150"/>
              <a:gd name="connsiteY119" fmla="*/ 0 h 1228725"/>
              <a:gd name="connsiteX120" fmla="*/ 0 w 4502150"/>
              <a:gd name="connsiteY120" fmla="*/ 0 h 1228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4502150" h="1228725">
                <a:moveTo>
                  <a:pt x="4502150" y="1228725"/>
                </a:moveTo>
                <a:lnTo>
                  <a:pt x="4149725" y="1228725"/>
                </a:lnTo>
                <a:lnTo>
                  <a:pt x="4149725" y="1177925"/>
                </a:lnTo>
                <a:lnTo>
                  <a:pt x="3968750" y="1177925"/>
                </a:lnTo>
                <a:lnTo>
                  <a:pt x="3968750" y="1177925"/>
                </a:lnTo>
                <a:lnTo>
                  <a:pt x="3860800" y="1177925"/>
                </a:lnTo>
                <a:lnTo>
                  <a:pt x="3860800" y="1111250"/>
                </a:lnTo>
                <a:lnTo>
                  <a:pt x="3822700" y="1111250"/>
                </a:lnTo>
                <a:lnTo>
                  <a:pt x="3822700" y="1092200"/>
                </a:lnTo>
                <a:lnTo>
                  <a:pt x="3660775" y="1092200"/>
                </a:lnTo>
                <a:lnTo>
                  <a:pt x="3660775" y="1069975"/>
                </a:lnTo>
                <a:lnTo>
                  <a:pt x="3330575" y="1069975"/>
                </a:lnTo>
                <a:lnTo>
                  <a:pt x="3330575" y="1044575"/>
                </a:lnTo>
                <a:lnTo>
                  <a:pt x="3263900" y="1044575"/>
                </a:lnTo>
                <a:lnTo>
                  <a:pt x="3263900" y="1025525"/>
                </a:lnTo>
                <a:lnTo>
                  <a:pt x="3162300" y="1025525"/>
                </a:lnTo>
                <a:lnTo>
                  <a:pt x="3162300" y="990600"/>
                </a:lnTo>
                <a:lnTo>
                  <a:pt x="3124200" y="990600"/>
                </a:lnTo>
                <a:lnTo>
                  <a:pt x="3124200" y="984250"/>
                </a:lnTo>
                <a:lnTo>
                  <a:pt x="3028950" y="984250"/>
                </a:lnTo>
                <a:lnTo>
                  <a:pt x="3028950" y="962025"/>
                </a:lnTo>
                <a:lnTo>
                  <a:pt x="2949575" y="962025"/>
                </a:lnTo>
                <a:lnTo>
                  <a:pt x="2949575" y="942975"/>
                </a:lnTo>
                <a:lnTo>
                  <a:pt x="2841625" y="942975"/>
                </a:lnTo>
                <a:lnTo>
                  <a:pt x="2841625" y="930275"/>
                </a:lnTo>
                <a:lnTo>
                  <a:pt x="2730500" y="930275"/>
                </a:lnTo>
                <a:lnTo>
                  <a:pt x="2730500" y="930275"/>
                </a:lnTo>
                <a:lnTo>
                  <a:pt x="2714625" y="914400"/>
                </a:lnTo>
                <a:lnTo>
                  <a:pt x="2638425" y="914400"/>
                </a:lnTo>
                <a:lnTo>
                  <a:pt x="2638425" y="895350"/>
                </a:lnTo>
                <a:lnTo>
                  <a:pt x="2479675" y="895350"/>
                </a:lnTo>
                <a:lnTo>
                  <a:pt x="2479675" y="889000"/>
                </a:lnTo>
                <a:lnTo>
                  <a:pt x="2447925" y="889000"/>
                </a:lnTo>
                <a:lnTo>
                  <a:pt x="2447925" y="869950"/>
                </a:lnTo>
                <a:lnTo>
                  <a:pt x="2327275" y="869950"/>
                </a:lnTo>
                <a:lnTo>
                  <a:pt x="2336800" y="860425"/>
                </a:lnTo>
                <a:lnTo>
                  <a:pt x="2247900" y="860425"/>
                </a:lnTo>
                <a:lnTo>
                  <a:pt x="2247900" y="838200"/>
                </a:lnTo>
                <a:lnTo>
                  <a:pt x="2228850" y="838200"/>
                </a:lnTo>
                <a:lnTo>
                  <a:pt x="2228850" y="796925"/>
                </a:lnTo>
                <a:lnTo>
                  <a:pt x="2003425" y="796925"/>
                </a:lnTo>
                <a:lnTo>
                  <a:pt x="1984375" y="762000"/>
                </a:lnTo>
                <a:lnTo>
                  <a:pt x="1857375" y="762000"/>
                </a:lnTo>
                <a:lnTo>
                  <a:pt x="1857375" y="736600"/>
                </a:lnTo>
                <a:lnTo>
                  <a:pt x="1822450" y="736600"/>
                </a:lnTo>
                <a:lnTo>
                  <a:pt x="1822450" y="736600"/>
                </a:lnTo>
                <a:lnTo>
                  <a:pt x="1793875" y="736600"/>
                </a:lnTo>
                <a:lnTo>
                  <a:pt x="1793875" y="711200"/>
                </a:lnTo>
                <a:lnTo>
                  <a:pt x="1758950" y="711200"/>
                </a:lnTo>
                <a:lnTo>
                  <a:pt x="1711325" y="711200"/>
                </a:lnTo>
                <a:lnTo>
                  <a:pt x="1711325" y="688975"/>
                </a:lnTo>
                <a:lnTo>
                  <a:pt x="1685925" y="688975"/>
                </a:lnTo>
                <a:lnTo>
                  <a:pt x="1685925" y="650875"/>
                </a:lnTo>
                <a:lnTo>
                  <a:pt x="1647825" y="650875"/>
                </a:lnTo>
                <a:lnTo>
                  <a:pt x="1647825" y="650875"/>
                </a:lnTo>
                <a:lnTo>
                  <a:pt x="1625600" y="628650"/>
                </a:lnTo>
                <a:lnTo>
                  <a:pt x="1625600" y="615950"/>
                </a:lnTo>
                <a:lnTo>
                  <a:pt x="1571625" y="615950"/>
                </a:lnTo>
                <a:lnTo>
                  <a:pt x="1571625" y="603250"/>
                </a:lnTo>
                <a:lnTo>
                  <a:pt x="1539875" y="603250"/>
                </a:lnTo>
                <a:lnTo>
                  <a:pt x="1539875" y="581025"/>
                </a:lnTo>
                <a:lnTo>
                  <a:pt x="1495425" y="581025"/>
                </a:lnTo>
                <a:lnTo>
                  <a:pt x="1495425" y="561975"/>
                </a:lnTo>
                <a:lnTo>
                  <a:pt x="1474787" y="561975"/>
                </a:lnTo>
                <a:lnTo>
                  <a:pt x="1473200" y="549275"/>
                </a:lnTo>
                <a:lnTo>
                  <a:pt x="1425575" y="549275"/>
                </a:lnTo>
                <a:lnTo>
                  <a:pt x="1425575" y="536575"/>
                </a:lnTo>
                <a:lnTo>
                  <a:pt x="1374775" y="536575"/>
                </a:lnTo>
                <a:lnTo>
                  <a:pt x="1374775" y="501650"/>
                </a:lnTo>
                <a:lnTo>
                  <a:pt x="1343025" y="501650"/>
                </a:lnTo>
                <a:lnTo>
                  <a:pt x="1343025" y="488950"/>
                </a:lnTo>
                <a:lnTo>
                  <a:pt x="1317625" y="488950"/>
                </a:lnTo>
                <a:lnTo>
                  <a:pt x="1282700" y="469900"/>
                </a:lnTo>
                <a:lnTo>
                  <a:pt x="1181100" y="466725"/>
                </a:lnTo>
                <a:lnTo>
                  <a:pt x="1177925" y="428625"/>
                </a:lnTo>
                <a:lnTo>
                  <a:pt x="1047750" y="428625"/>
                </a:lnTo>
                <a:lnTo>
                  <a:pt x="1047750" y="419100"/>
                </a:lnTo>
                <a:lnTo>
                  <a:pt x="993775" y="419100"/>
                </a:lnTo>
                <a:lnTo>
                  <a:pt x="993775" y="403225"/>
                </a:lnTo>
                <a:lnTo>
                  <a:pt x="882650" y="403225"/>
                </a:lnTo>
                <a:lnTo>
                  <a:pt x="882650" y="403225"/>
                </a:lnTo>
                <a:lnTo>
                  <a:pt x="882650" y="381000"/>
                </a:lnTo>
                <a:lnTo>
                  <a:pt x="838200" y="381000"/>
                </a:lnTo>
                <a:lnTo>
                  <a:pt x="838200" y="365125"/>
                </a:lnTo>
                <a:lnTo>
                  <a:pt x="828675" y="365125"/>
                </a:lnTo>
                <a:lnTo>
                  <a:pt x="828675" y="365125"/>
                </a:lnTo>
                <a:lnTo>
                  <a:pt x="828675" y="336550"/>
                </a:lnTo>
                <a:lnTo>
                  <a:pt x="688975" y="336550"/>
                </a:lnTo>
                <a:lnTo>
                  <a:pt x="688975" y="336550"/>
                </a:lnTo>
                <a:lnTo>
                  <a:pt x="635000" y="336550"/>
                </a:lnTo>
                <a:lnTo>
                  <a:pt x="635000" y="311150"/>
                </a:lnTo>
                <a:lnTo>
                  <a:pt x="581025" y="311150"/>
                </a:lnTo>
                <a:lnTo>
                  <a:pt x="581025" y="311150"/>
                </a:lnTo>
                <a:lnTo>
                  <a:pt x="581025" y="285750"/>
                </a:lnTo>
                <a:lnTo>
                  <a:pt x="536575" y="285750"/>
                </a:lnTo>
                <a:lnTo>
                  <a:pt x="536575" y="276225"/>
                </a:lnTo>
                <a:lnTo>
                  <a:pt x="514350" y="276225"/>
                </a:lnTo>
                <a:lnTo>
                  <a:pt x="514350" y="276225"/>
                </a:lnTo>
                <a:lnTo>
                  <a:pt x="514350" y="250825"/>
                </a:lnTo>
                <a:lnTo>
                  <a:pt x="514350" y="250825"/>
                </a:lnTo>
                <a:lnTo>
                  <a:pt x="479425" y="250825"/>
                </a:lnTo>
                <a:lnTo>
                  <a:pt x="479425" y="215900"/>
                </a:lnTo>
                <a:lnTo>
                  <a:pt x="419100" y="215900"/>
                </a:lnTo>
                <a:lnTo>
                  <a:pt x="415925" y="206375"/>
                </a:lnTo>
                <a:lnTo>
                  <a:pt x="361950" y="206375"/>
                </a:lnTo>
                <a:lnTo>
                  <a:pt x="361950" y="177800"/>
                </a:lnTo>
                <a:lnTo>
                  <a:pt x="361950" y="177800"/>
                </a:lnTo>
                <a:lnTo>
                  <a:pt x="346075" y="161925"/>
                </a:lnTo>
                <a:lnTo>
                  <a:pt x="279400" y="161925"/>
                </a:lnTo>
                <a:lnTo>
                  <a:pt x="279400" y="123825"/>
                </a:lnTo>
                <a:lnTo>
                  <a:pt x="279400" y="123825"/>
                </a:lnTo>
                <a:lnTo>
                  <a:pt x="266700" y="111125"/>
                </a:lnTo>
                <a:lnTo>
                  <a:pt x="206375" y="111125"/>
                </a:lnTo>
                <a:lnTo>
                  <a:pt x="206375" y="66675"/>
                </a:lnTo>
                <a:lnTo>
                  <a:pt x="155575" y="66675"/>
                </a:lnTo>
                <a:lnTo>
                  <a:pt x="155575" y="34925"/>
                </a:lnTo>
                <a:lnTo>
                  <a:pt x="107950" y="34925"/>
                </a:lnTo>
                <a:lnTo>
                  <a:pt x="107950" y="15875"/>
                </a:lnTo>
                <a:lnTo>
                  <a:pt x="92075" y="15875"/>
                </a:lnTo>
                <a:lnTo>
                  <a:pt x="92075"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138" name="Isosceles Triangle 137">
            <a:extLst>
              <a:ext uri="{FF2B5EF4-FFF2-40B4-BE49-F238E27FC236}">
                <a16:creationId xmlns:a16="http://schemas.microsoft.com/office/drawing/2014/main" id="{9A8A0D97-35E8-06C6-5CC0-FD13ED3F7D50}"/>
              </a:ext>
            </a:extLst>
          </p:cNvPr>
          <p:cNvSpPr/>
          <p:nvPr/>
        </p:nvSpPr>
        <p:spPr bwMode="auto">
          <a:xfrm>
            <a:off x="2277988" y="236033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Isosceles Triangle 138">
            <a:extLst>
              <a:ext uri="{FF2B5EF4-FFF2-40B4-BE49-F238E27FC236}">
                <a16:creationId xmlns:a16="http://schemas.microsoft.com/office/drawing/2014/main" id="{90A2B049-102B-B2CC-C03B-64A8EF667514}"/>
              </a:ext>
            </a:extLst>
          </p:cNvPr>
          <p:cNvSpPr/>
          <p:nvPr/>
        </p:nvSpPr>
        <p:spPr bwMode="auto">
          <a:xfrm>
            <a:off x="2433965" y="2438572"/>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Isosceles Triangle 139">
            <a:extLst>
              <a:ext uri="{FF2B5EF4-FFF2-40B4-BE49-F238E27FC236}">
                <a16:creationId xmlns:a16="http://schemas.microsoft.com/office/drawing/2014/main" id="{AED2D3C2-510C-DF23-4B4D-947AECDACFAB}"/>
              </a:ext>
            </a:extLst>
          </p:cNvPr>
          <p:cNvSpPr/>
          <p:nvPr/>
        </p:nvSpPr>
        <p:spPr bwMode="auto">
          <a:xfrm>
            <a:off x="2154611" y="229030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Isosceles Triangle 140">
            <a:extLst>
              <a:ext uri="{FF2B5EF4-FFF2-40B4-BE49-F238E27FC236}">
                <a16:creationId xmlns:a16="http://schemas.microsoft.com/office/drawing/2014/main" id="{DF137463-A29C-A18F-123B-4CCC92C6397E}"/>
              </a:ext>
            </a:extLst>
          </p:cNvPr>
          <p:cNvSpPr/>
          <p:nvPr/>
        </p:nvSpPr>
        <p:spPr bwMode="auto">
          <a:xfrm>
            <a:off x="2019436" y="222906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Isosceles Triangle 141">
            <a:extLst>
              <a:ext uri="{FF2B5EF4-FFF2-40B4-BE49-F238E27FC236}">
                <a16:creationId xmlns:a16="http://schemas.microsoft.com/office/drawing/2014/main" id="{8EA68B20-0217-047C-FBF1-2A653963D39A}"/>
              </a:ext>
            </a:extLst>
          </p:cNvPr>
          <p:cNvSpPr/>
          <p:nvPr/>
        </p:nvSpPr>
        <p:spPr bwMode="auto">
          <a:xfrm>
            <a:off x="1892096" y="2168402"/>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Isosceles Triangle 142">
            <a:extLst>
              <a:ext uri="{FF2B5EF4-FFF2-40B4-BE49-F238E27FC236}">
                <a16:creationId xmlns:a16="http://schemas.microsoft.com/office/drawing/2014/main" id="{688F2955-9327-E54E-22C1-5BFE25BE1CE7}"/>
              </a:ext>
            </a:extLst>
          </p:cNvPr>
          <p:cNvSpPr/>
          <p:nvPr/>
        </p:nvSpPr>
        <p:spPr bwMode="auto">
          <a:xfrm>
            <a:off x="1883443" y="2133202"/>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Isosceles Triangle 143">
            <a:extLst>
              <a:ext uri="{FF2B5EF4-FFF2-40B4-BE49-F238E27FC236}">
                <a16:creationId xmlns:a16="http://schemas.microsoft.com/office/drawing/2014/main" id="{40428342-89E4-3905-C305-7DF95F8E40CD}"/>
              </a:ext>
            </a:extLst>
          </p:cNvPr>
          <p:cNvSpPr/>
          <p:nvPr/>
        </p:nvSpPr>
        <p:spPr bwMode="auto">
          <a:xfrm>
            <a:off x="1780352" y="207538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Isosceles Triangle 144">
            <a:extLst>
              <a:ext uri="{FF2B5EF4-FFF2-40B4-BE49-F238E27FC236}">
                <a16:creationId xmlns:a16="http://schemas.microsoft.com/office/drawing/2014/main" id="{D8AB7FF8-77F9-22C4-09E0-65CDB9554C38}"/>
              </a:ext>
            </a:extLst>
          </p:cNvPr>
          <p:cNvSpPr/>
          <p:nvPr/>
        </p:nvSpPr>
        <p:spPr bwMode="auto">
          <a:xfrm>
            <a:off x="1684954" y="200498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Isosceles Triangle 145">
            <a:extLst>
              <a:ext uri="{FF2B5EF4-FFF2-40B4-BE49-F238E27FC236}">
                <a16:creationId xmlns:a16="http://schemas.microsoft.com/office/drawing/2014/main" id="{DA4CFD95-0BAF-72F6-038D-2D8470129F66}"/>
              </a:ext>
            </a:extLst>
          </p:cNvPr>
          <p:cNvSpPr/>
          <p:nvPr/>
        </p:nvSpPr>
        <p:spPr bwMode="auto">
          <a:xfrm>
            <a:off x="1607355" y="195363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Isosceles Triangle 146">
            <a:extLst>
              <a:ext uri="{FF2B5EF4-FFF2-40B4-BE49-F238E27FC236}">
                <a16:creationId xmlns:a16="http://schemas.microsoft.com/office/drawing/2014/main" id="{CBB7F086-DF67-4C9D-CAC0-61ED6F414CF4}"/>
              </a:ext>
            </a:extLst>
          </p:cNvPr>
          <p:cNvSpPr/>
          <p:nvPr/>
        </p:nvSpPr>
        <p:spPr bwMode="auto">
          <a:xfrm>
            <a:off x="1487546" y="1819132"/>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Isosceles Triangle 147">
            <a:extLst>
              <a:ext uri="{FF2B5EF4-FFF2-40B4-BE49-F238E27FC236}">
                <a16:creationId xmlns:a16="http://schemas.microsoft.com/office/drawing/2014/main" id="{F43FF7E0-0A98-F561-9AA0-7EA787C72B0C}"/>
              </a:ext>
            </a:extLst>
          </p:cNvPr>
          <p:cNvSpPr/>
          <p:nvPr/>
        </p:nvSpPr>
        <p:spPr bwMode="auto">
          <a:xfrm>
            <a:off x="2602044" y="246262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Isosceles Triangle 148">
            <a:extLst>
              <a:ext uri="{FF2B5EF4-FFF2-40B4-BE49-F238E27FC236}">
                <a16:creationId xmlns:a16="http://schemas.microsoft.com/office/drawing/2014/main" id="{4BD2F31B-569E-0F58-B4EA-E0BFFB4EBDC0}"/>
              </a:ext>
            </a:extLst>
          </p:cNvPr>
          <p:cNvSpPr/>
          <p:nvPr/>
        </p:nvSpPr>
        <p:spPr bwMode="auto">
          <a:xfrm>
            <a:off x="2835853" y="249782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Isosceles Triangle 149">
            <a:extLst>
              <a:ext uri="{FF2B5EF4-FFF2-40B4-BE49-F238E27FC236}">
                <a16:creationId xmlns:a16="http://schemas.microsoft.com/office/drawing/2014/main" id="{5201994E-C4C0-F76C-384B-BBE2B8940679}"/>
              </a:ext>
            </a:extLst>
          </p:cNvPr>
          <p:cNvSpPr/>
          <p:nvPr/>
        </p:nvSpPr>
        <p:spPr bwMode="auto">
          <a:xfrm>
            <a:off x="2884935" y="251073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Isosceles Triangle 150">
            <a:extLst>
              <a:ext uri="{FF2B5EF4-FFF2-40B4-BE49-F238E27FC236}">
                <a16:creationId xmlns:a16="http://schemas.microsoft.com/office/drawing/2014/main" id="{3A88B84A-33A4-B400-44A1-355910AA119A}"/>
              </a:ext>
            </a:extLst>
          </p:cNvPr>
          <p:cNvSpPr/>
          <p:nvPr/>
        </p:nvSpPr>
        <p:spPr bwMode="auto">
          <a:xfrm>
            <a:off x="3020632" y="2533025"/>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Isosceles Triangle 151">
            <a:extLst>
              <a:ext uri="{FF2B5EF4-FFF2-40B4-BE49-F238E27FC236}">
                <a16:creationId xmlns:a16="http://schemas.microsoft.com/office/drawing/2014/main" id="{7C1B0A67-CF0B-1B26-E475-276E059C0E5B}"/>
              </a:ext>
            </a:extLst>
          </p:cNvPr>
          <p:cNvSpPr/>
          <p:nvPr/>
        </p:nvSpPr>
        <p:spPr bwMode="auto">
          <a:xfrm>
            <a:off x="3053648" y="254512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Isosceles Triangle 152">
            <a:extLst>
              <a:ext uri="{FF2B5EF4-FFF2-40B4-BE49-F238E27FC236}">
                <a16:creationId xmlns:a16="http://schemas.microsoft.com/office/drawing/2014/main" id="{63377367-D433-9CD6-5F2C-F95984CCCE71}"/>
              </a:ext>
            </a:extLst>
          </p:cNvPr>
          <p:cNvSpPr/>
          <p:nvPr/>
        </p:nvSpPr>
        <p:spPr bwMode="auto">
          <a:xfrm>
            <a:off x="3244088" y="261187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Isosceles Triangle 153">
            <a:extLst>
              <a:ext uri="{FF2B5EF4-FFF2-40B4-BE49-F238E27FC236}">
                <a16:creationId xmlns:a16="http://schemas.microsoft.com/office/drawing/2014/main" id="{006D35C3-BAF1-9C47-849D-78D0D18BB321}"/>
              </a:ext>
            </a:extLst>
          </p:cNvPr>
          <p:cNvSpPr/>
          <p:nvPr/>
        </p:nvSpPr>
        <p:spPr bwMode="auto">
          <a:xfrm>
            <a:off x="3404078" y="268391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Isosceles Triangle 154">
            <a:extLst>
              <a:ext uri="{FF2B5EF4-FFF2-40B4-BE49-F238E27FC236}">
                <a16:creationId xmlns:a16="http://schemas.microsoft.com/office/drawing/2014/main" id="{F1092C7A-A3F2-EED0-DB9B-11D3D475943D}"/>
              </a:ext>
            </a:extLst>
          </p:cNvPr>
          <p:cNvSpPr/>
          <p:nvPr/>
        </p:nvSpPr>
        <p:spPr bwMode="auto">
          <a:xfrm>
            <a:off x="3596524" y="275996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Isosceles Triangle 155">
            <a:extLst>
              <a:ext uri="{FF2B5EF4-FFF2-40B4-BE49-F238E27FC236}">
                <a16:creationId xmlns:a16="http://schemas.microsoft.com/office/drawing/2014/main" id="{EF9E3562-5CEA-3E83-B985-A879BB146D69}"/>
              </a:ext>
            </a:extLst>
          </p:cNvPr>
          <p:cNvSpPr/>
          <p:nvPr/>
        </p:nvSpPr>
        <p:spPr bwMode="auto">
          <a:xfrm>
            <a:off x="3667207" y="278661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Isosceles Triangle 156">
            <a:extLst>
              <a:ext uri="{FF2B5EF4-FFF2-40B4-BE49-F238E27FC236}">
                <a16:creationId xmlns:a16="http://schemas.microsoft.com/office/drawing/2014/main" id="{9F1C35A4-DEBA-6B2F-BB35-5B244AA99F6A}"/>
              </a:ext>
            </a:extLst>
          </p:cNvPr>
          <p:cNvSpPr/>
          <p:nvPr/>
        </p:nvSpPr>
        <p:spPr bwMode="auto">
          <a:xfrm>
            <a:off x="3764121" y="2810392"/>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Isosceles Triangle 157">
            <a:extLst>
              <a:ext uri="{FF2B5EF4-FFF2-40B4-BE49-F238E27FC236}">
                <a16:creationId xmlns:a16="http://schemas.microsoft.com/office/drawing/2014/main" id="{6A10ACAA-0CEB-C050-F7E5-8A7379A301B8}"/>
              </a:ext>
            </a:extLst>
          </p:cNvPr>
          <p:cNvSpPr/>
          <p:nvPr/>
        </p:nvSpPr>
        <p:spPr bwMode="auto">
          <a:xfrm>
            <a:off x="3866654" y="284555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Isosceles Triangle 158">
            <a:extLst>
              <a:ext uri="{FF2B5EF4-FFF2-40B4-BE49-F238E27FC236}">
                <a16:creationId xmlns:a16="http://schemas.microsoft.com/office/drawing/2014/main" id="{63D1051E-AFB7-E21C-0A20-01AEFDFB85AD}"/>
              </a:ext>
            </a:extLst>
          </p:cNvPr>
          <p:cNvSpPr/>
          <p:nvPr/>
        </p:nvSpPr>
        <p:spPr bwMode="auto">
          <a:xfrm>
            <a:off x="3971852" y="286776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Isosceles Triangle 159">
            <a:extLst>
              <a:ext uri="{FF2B5EF4-FFF2-40B4-BE49-F238E27FC236}">
                <a16:creationId xmlns:a16="http://schemas.microsoft.com/office/drawing/2014/main" id="{EF7F634D-48F9-F3BC-789C-72DEBB92D682}"/>
              </a:ext>
            </a:extLst>
          </p:cNvPr>
          <p:cNvSpPr/>
          <p:nvPr/>
        </p:nvSpPr>
        <p:spPr bwMode="auto">
          <a:xfrm>
            <a:off x="4230607" y="288819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Isosceles Triangle 160">
            <a:extLst>
              <a:ext uri="{FF2B5EF4-FFF2-40B4-BE49-F238E27FC236}">
                <a16:creationId xmlns:a16="http://schemas.microsoft.com/office/drawing/2014/main" id="{2839C759-FC06-5BAB-83B5-76A7A014E3DC}"/>
              </a:ext>
            </a:extLst>
          </p:cNvPr>
          <p:cNvSpPr/>
          <p:nvPr/>
        </p:nvSpPr>
        <p:spPr bwMode="auto">
          <a:xfrm>
            <a:off x="4311615" y="291567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Isosceles Triangle 161">
            <a:extLst>
              <a:ext uri="{FF2B5EF4-FFF2-40B4-BE49-F238E27FC236}">
                <a16:creationId xmlns:a16="http://schemas.microsoft.com/office/drawing/2014/main" id="{EEFE738A-3787-A24E-2A3B-E43D6CEF2D81}"/>
              </a:ext>
            </a:extLst>
          </p:cNvPr>
          <p:cNvSpPr/>
          <p:nvPr/>
        </p:nvSpPr>
        <p:spPr bwMode="auto">
          <a:xfrm>
            <a:off x="4621764" y="296734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Isosceles Triangle 162">
            <a:extLst>
              <a:ext uri="{FF2B5EF4-FFF2-40B4-BE49-F238E27FC236}">
                <a16:creationId xmlns:a16="http://schemas.microsoft.com/office/drawing/2014/main" id="{EF49DECB-520F-E51A-51E7-2AE51682E2BC}"/>
              </a:ext>
            </a:extLst>
          </p:cNvPr>
          <p:cNvSpPr/>
          <p:nvPr/>
        </p:nvSpPr>
        <p:spPr bwMode="auto">
          <a:xfrm>
            <a:off x="4713503" y="297470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Isosceles Triangle 163">
            <a:extLst>
              <a:ext uri="{FF2B5EF4-FFF2-40B4-BE49-F238E27FC236}">
                <a16:creationId xmlns:a16="http://schemas.microsoft.com/office/drawing/2014/main" id="{F21883E0-4F88-A268-FA62-57A3B2EF3A0C}"/>
              </a:ext>
            </a:extLst>
          </p:cNvPr>
          <p:cNvSpPr/>
          <p:nvPr/>
        </p:nvSpPr>
        <p:spPr bwMode="auto">
          <a:xfrm>
            <a:off x="4839278" y="3005842"/>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Isosceles Triangle 164">
            <a:extLst>
              <a:ext uri="{FF2B5EF4-FFF2-40B4-BE49-F238E27FC236}">
                <a16:creationId xmlns:a16="http://schemas.microsoft.com/office/drawing/2014/main" id="{0F7A6A5E-D644-5007-966C-A788ABA47722}"/>
              </a:ext>
            </a:extLst>
          </p:cNvPr>
          <p:cNvSpPr/>
          <p:nvPr/>
        </p:nvSpPr>
        <p:spPr bwMode="auto">
          <a:xfrm>
            <a:off x="5003275" y="305727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Isosceles Triangle 165">
            <a:extLst>
              <a:ext uri="{FF2B5EF4-FFF2-40B4-BE49-F238E27FC236}">
                <a16:creationId xmlns:a16="http://schemas.microsoft.com/office/drawing/2014/main" id="{6FCFA3BB-F1C0-5D9D-E5B1-7C47EFD39052}"/>
              </a:ext>
            </a:extLst>
          </p:cNvPr>
          <p:cNvSpPr/>
          <p:nvPr/>
        </p:nvSpPr>
        <p:spPr bwMode="auto">
          <a:xfrm>
            <a:off x="5029718" y="305549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Isosceles Triangle 166">
            <a:extLst>
              <a:ext uri="{FF2B5EF4-FFF2-40B4-BE49-F238E27FC236}">
                <a16:creationId xmlns:a16="http://schemas.microsoft.com/office/drawing/2014/main" id="{9A871F8E-F089-AFBC-6BB8-0CAE34F5F493}"/>
              </a:ext>
            </a:extLst>
          </p:cNvPr>
          <p:cNvSpPr/>
          <p:nvPr/>
        </p:nvSpPr>
        <p:spPr bwMode="auto">
          <a:xfrm>
            <a:off x="5062296" y="305549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Isosceles Triangle 167">
            <a:extLst>
              <a:ext uri="{FF2B5EF4-FFF2-40B4-BE49-F238E27FC236}">
                <a16:creationId xmlns:a16="http://schemas.microsoft.com/office/drawing/2014/main" id="{D6965FFB-94E2-99EA-686E-9FD6FE826601}"/>
              </a:ext>
            </a:extLst>
          </p:cNvPr>
          <p:cNvSpPr/>
          <p:nvPr/>
        </p:nvSpPr>
        <p:spPr bwMode="auto">
          <a:xfrm>
            <a:off x="5093588" y="305549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Isosceles Triangle 168">
            <a:extLst>
              <a:ext uri="{FF2B5EF4-FFF2-40B4-BE49-F238E27FC236}">
                <a16:creationId xmlns:a16="http://schemas.microsoft.com/office/drawing/2014/main" id="{AFF26CCF-233C-4143-6DD7-55B975ED9D09}"/>
              </a:ext>
            </a:extLst>
          </p:cNvPr>
          <p:cNvSpPr/>
          <p:nvPr/>
        </p:nvSpPr>
        <p:spPr bwMode="auto">
          <a:xfrm>
            <a:off x="5118248" y="305549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Isosceles Triangle 169">
            <a:extLst>
              <a:ext uri="{FF2B5EF4-FFF2-40B4-BE49-F238E27FC236}">
                <a16:creationId xmlns:a16="http://schemas.microsoft.com/office/drawing/2014/main" id="{A4BAA759-4CEA-0A41-7532-2FA4ACD48F2B}"/>
              </a:ext>
            </a:extLst>
          </p:cNvPr>
          <p:cNvSpPr/>
          <p:nvPr/>
        </p:nvSpPr>
        <p:spPr bwMode="auto">
          <a:xfrm>
            <a:off x="5164271" y="308335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Isosceles Triangle 170">
            <a:extLst>
              <a:ext uri="{FF2B5EF4-FFF2-40B4-BE49-F238E27FC236}">
                <a16:creationId xmlns:a16="http://schemas.microsoft.com/office/drawing/2014/main" id="{302C39D3-7B67-C5ED-401F-89A995A032B3}"/>
              </a:ext>
            </a:extLst>
          </p:cNvPr>
          <p:cNvSpPr/>
          <p:nvPr/>
        </p:nvSpPr>
        <p:spPr bwMode="auto">
          <a:xfrm>
            <a:off x="5189753" y="308334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Isosceles Triangle 171">
            <a:extLst>
              <a:ext uri="{FF2B5EF4-FFF2-40B4-BE49-F238E27FC236}">
                <a16:creationId xmlns:a16="http://schemas.microsoft.com/office/drawing/2014/main" id="{C8320C25-D1FE-57B5-818B-10677FDBEC2C}"/>
              </a:ext>
            </a:extLst>
          </p:cNvPr>
          <p:cNvSpPr/>
          <p:nvPr/>
        </p:nvSpPr>
        <p:spPr bwMode="auto">
          <a:xfrm>
            <a:off x="5240316" y="308334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Isosceles Triangle 172">
            <a:extLst>
              <a:ext uri="{FF2B5EF4-FFF2-40B4-BE49-F238E27FC236}">
                <a16:creationId xmlns:a16="http://schemas.microsoft.com/office/drawing/2014/main" id="{907AA50E-6D15-6178-B74D-961707B2E6A8}"/>
              </a:ext>
            </a:extLst>
          </p:cNvPr>
          <p:cNvSpPr/>
          <p:nvPr/>
        </p:nvSpPr>
        <p:spPr bwMode="auto">
          <a:xfrm>
            <a:off x="5265798" y="308334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Isosceles Triangle 173">
            <a:extLst>
              <a:ext uri="{FF2B5EF4-FFF2-40B4-BE49-F238E27FC236}">
                <a16:creationId xmlns:a16="http://schemas.microsoft.com/office/drawing/2014/main" id="{C6D4210D-2006-C76A-E836-3307266EF5B1}"/>
              </a:ext>
            </a:extLst>
          </p:cNvPr>
          <p:cNvSpPr/>
          <p:nvPr/>
        </p:nvSpPr>
        <p:spPr bwMode="auto">
          <a:xfrm>
            <a:off x="5316606" y="312780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Isosceles Triangle 174">
            <a:extLst>
              <a:ext uri="{FF2B5EF4-FFF2-40B4-BE49-F238E27FC236}">
                <a16:creationId xmlns:a16="http://schemas.microsoft.com/office/drawing/2014/main" id="{0653298D-538D-4A34-634D-6D31C9A1F47A}"/>
              </a:ext>
            </a:extLst>
          </p:cNvPr>
          <p:cNvSpPr/>
          <p:nvPr/>
        </p:nvSpPr>
        <p:spPr bwMode="auto">
          <a:xfrm>
            <a:off x="5364631" y="313257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Isosceles Triangle 175">
            <a:extLst>
              <a:ext uri="{FF2B5EF4-FFF2-40B4-BE49-F238E27FC236}">
                <a16:creationId xmlns:a16="http://schemas.microsoft.com/office/drawing/2014/main" id="{A648119F-4303-7D52-9414-3A8B675D4DE6}"/>
              </a:ext>
            </a:extLst>
          </p:cNvPr>
          <p:cNvSpPr/>
          <p:nvPr/>
        </p:nvSpPr>
        <p:spPr bwMode="auto">
          <a:xfrm>
            <a:off x="5405512" y="313257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Isosceles Triangle 176">
            <a:extLst>
              <a:ext uri="{FF2B5EF4-FFF2-40B4-BE49-F238E27FC236}">
                <a16:creationId xmlns:a16="http://schemas.microsoft.com/office/drawing/2014/main" id="{E17F4F15-2F91-D6DA-8D4E-AF4E5E282BE2}"/>
              </a:ext>
            </a:extLst>
          </p:cNvPr>
          <p:cNvSpPr/>
          <p:nvPr/>
        </p:nvSpPr>
        <p:spPr bwMode="auto">
          <a:xfrm>
            <a:off x="5465769" y="315040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Isosceles Triangle 177">
            <a:extLst>
              <a:ext uri="{FF2B5EF4-FFF2-40B4-BE49-F238E27FC236}">
                <a16:creationId xmlns:a16="http://schemas.microsoft.com/office/drawing/2014/main" id="{75995A3F-12B9-BD62-0CD7-AAB61B5EA4EF}"/>
              </a:ext>
            </a:extLst>
          </p:cNvPr>
          <p:cNvSpPr/>
          <p:nvPr/>
        </p:nvSpPr>
        <p:spPr bwMode="auto">
          <a:xfrm>
            <a:off x="5489212" y="314946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Isosceles Triangle 178">
            <a:extLst>
              <a:ext uri="{FF2B5EF4-FFF2-40B4-BE49-F238E27FC236}">
                <a16:creationId xmlns:a16="http://schemas.microsoft.com/office/drawing/2014/main" id="{84E0F39C-A6F5-DA60-0457-1A80D6AAA7FC}"/>
              </a:ext>
            </a:extLst>
          </p:cNvPr>
          <p:cNvSpPr/>
          <p:nvPr/>
        </p:nvSpPr>
        <p:spPr bwMode="auto">
          <a:xfrm>
            <a:off x="5510712" y="314946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Isosceles Triangle 179">
            <a:extLst>
              <a:ext uri="{FF2B5EF4-FFF2-40B4-BE49-F238E27FC236}">
                <a16:creationId xmlns:a16="http://schemas.microsoft.com/office/drawing/2014/main" id="{485580FB-C229-2818-B4C0-9E792E473971}"/>
              </a:ext>
            </a:extLst>
          </p:cNvPr>
          <p:cNvSpPr/>
          <p:nvPr/>
        </p:nvSpPr>
        <p:spPr bwMode="auto">
          <a:xfrm>
            <a:off x="5539092" y="314946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Isosceles Triangle 180">
            <a:extLst>
              <a:ext uri="{FF2B5EF4-FFF2-40B4-BE49-F238E27FC236}">
                <a16:creationId xmlns:a16="http://schemas.microsoft.com/office/drawing/2014/main" id="{447836DC-53B7-DA98-FA1A-D0612A22C163}"/>
              </a:ext>
            </a:extLst>
          </p:cNvPr>
          <p:cNvSpPr/>
          <p:nvPr/>
        </p:nvSpPr>
        <p:spPr bwMode="auto">
          <a:xfrm>
            <a:off x="5603618" y="324218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Isosceles Triangle 181">
            <a:extLst>
              <a:ext uri="{FF2B5EF4-FFF2-40B4-BE49-F238E27FC236}">
                <a16:creationId xmlns:a16="http://schemas.microsoft.com/office/drawing/2014/main" id="{C71BE41D-99B5-B550-D25B-9CD29AFDEB1F}"/>
              </a:ext>
            </a:extLst>
          </p:cNvPr>
          <p:cNvSpPr/>
          <p:nvPr/>
        </p:nvSpPr>
        <p:spPr bwMode="auto">
          <a:xfrm>
            <a:off x="5638133" y="3242972"/>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Isosceles Triangle 182">
            <a:extLst>
              <a:ext uri="{FF2B5EF4-FFF2-40B4-BE49-F238E27FC236}">
                <a16:creationId xmlns:a16="http://schemas.microsoft.com/office/drawing/2014/main" id="{02D6B10E-9703-80C5-BBAE-053440DFB88D}"/>
              </a:ext>
            </a:extLst>
          </p:cNvPr>
          <p:cNvSpPr/>
          <p:nvPr/>
        </p:nvSpPr>
        <p:spPr bwMode="auto">
          <a:xfrm>
            <a:off x="5672648" y="324102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Isosceles Triangle 183">
            <a:extLst>
              <a:ext uri="{FF2B5EF4-FFF2-40B4-BE49-F238E27FC236}">
                <a16:creationId xmlns:a16="http://schemas.microsoft.com/office/drawing/2014/main" id="{905E9C05-DC28-96F1-090C-3F0623A6F116}"/>
              </a:ext>
            </a:extLst>
          </p:cNvPr>
          <p:cNvSpPr/>
          <p:nvPr/>
        </p:nvSpPr>
        <p:spPr bwMode="auto">
          <a:xfrm>
            <a:off x="5687291" y="3328155"/>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Isosceles Triangle 184">
            <a:extLst>
              <a:ext uri="{FF2B5EF4-FFF2-40B4-BE49-F238E27FC236}">
                <a16:creationId xmlns:a16="http://schemas.microsoft.com/office/drawing/2014/main" id="{54885CE6-CCC2-57A2-032F-89C7C0811A98}"/>
              </a:ext>
            </a:extLst>
          </p:cNvPr>
          <p:cNvSpPr/>
          <p:nvPr/>
        </p:nvSpPr>
        <p:spPr bwMode="auto">
          <a:xfrm>
            <a:off x="5719910" y="332815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Isosceles Triangle 185">
            <a:extLst>
              <a:ext uri="{FF2B5EF4-FFF2-40B4-BE49-F238E27FC236}">
                <a16:creationId xmlns:a16="http://schemas.microsoft.com/office/drawing/2014/main" id="{932A0A50-C039-EA29-43B5-F0A2A6327DDA}"/>
              </a:ext>
            </a:extLst>
          </p:cNvPr>
          <p:cNvSpPr/>
          <p:nvPr/>
        </p:nvSpPr>
        <p:spPr bwMode="auto">
          <a:xfrm>
            <a:off x="5767222" y="332751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Isosceles Triangle 186">
            <a:extLst>
              <a:ext uri="{FF2B5EF4-FFF2-40B4-BE49-F238E27FC236}">
                <a16:creationId xmlns:a16="http://schemas.microsoft.com/office/drawing/2014/main" id="{02E861C5-8189-1918-8407-B56BBEDE0952}"/>
              </a:ext>
            </a:extLst>
          </p:cNvPr>
          <p:cNvSpPr/>
          <p:nvPr/>
        </p:nvSpPr>
        <p:spPr bwMode="auto">
          <a:xfrm>
            <a:off x="5827005" y="332708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Isosceles Triangle 187">
            <a:extLst>
              <a:ext uri="{FF2B5EF4-FFF2-40B4-BE49-F238E27FC236}">
                <a16:creationId xmlns:a16="http://schemas.microsoft.com/office/drawing/2014/main" id="{F3AFB13F-EDCD-CD98-664A-C615C05C97A3}"/>
              </a:ext>
            </a:extLst>
          </p:cNvPr>
          <p:cNvSpPr/>
          <p:nvPr/>
        </p:nvSpPr>
        <p:spPr bwMode="auto">
          <a:xfrm>
            <a:off x="5863623" y="332708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BC01B201-0810-0EAE-FECD-5EEA61596260}"/>
              </a:ext>
            </a:extLst>
          </p:cNvPr>
          <p:cNvSpPr/>
          <p:nvPr/>
        </p:nvSpPr>
        <p:spPr bwMode="auto">
          <a:xfrm>
            <a:off x="4228175" y="268803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A9DB72DA-BC20-64AA-9E64-48FC150CDC8A}"/>
              </a:ext>
            </a:extLst>
          </p:cNvPr>
          <p:cNvSpPr/>
          <p:nvPr/>
        </p:nvSpPr>
        <p:spPr bwMode="auto">
          <a:xfrm>
            <a:off x="3946958" y="264843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ADD94533-ADD6-552A-8645-2FB937BBC1E6}"/>
              </a:ext>
            </a:extLst>
          </p:cNvPr>
          <p:cNvSpPr/>
          <p:nvPr/>
        </p:nvSpPr>
        <p:spPr bwMode="auto">
          <a:xfrm>
            <a:off x="3849998" y="263410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DF91C172-100E-3BB3-6847-AE5EF59FB6D9}"/>
              </a:ext>
            </a:extLst>
          </p:cNvPr>
          <p:cNvSpPr/>
          <p:nvPr/>
        </p:nvSpPr>
        <p:spPr bwMode="auto">
          <a:xfrm>
            <a:off x="3824167" y="263294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5D77682D-8CE1-F33D-7375-285EBA1BF148}"/>
              </a:ext>
            </a:extLst>
          </p:cNvPr>
          <p:cNvSpPr/>
          <p:nvPr/>
        </p:nvSpPr>
        <p:spPr bwMode="auto">
          <a:xfrm>
            <a:off x="3779518" y="262740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1FE53C76-0E6E-E36E-5AB3-35F5B41BE166}"/>
              </a:ext>
            </a:extLst>
          </p:cNvPr>
          <p:cNvSpPr/>
          <p:nvPr/>
        </p:nvSpPr>
        <p:spPr bwMode="auto">
          <a:xfrm>
            <a:off x="3719091" y="261585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Oval 194">
            <a:extLst>
              <a:ext uri="{FF2B5EF4-FFF2-40B4-BE49-F238E27FC236}">
                <a16:creationId xmlns:a16="http://schemas.microsoft.com/office/drawing/2014/main" id="{50EA5F76-BBC9-DFDE-D0FA-9158AEAD7715}"/>
              </a:ext>
            </a:extLst>
          </p:cNvPr>
          <p:cNvSpPr/>
          <p:nvPr/>
        </p:nvSpPr>
        <p:spPr bwMode="auto">
          <a:xfrm>
            <a:off x="3678741" y="261494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F85C98E0-B504-AD1B-D269-7E8E27110AE5}"/>
              </a:ext>
            </a:extLst>
          </p:cNvPr>
          <p:cNvSpPr/>
          <p:nvPr/>
        </p:nvSpPr>
        <p:spPr bwMode="auto">
          <a:xfrm>
            <a:off x="3466552" y="253563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5C6049C4-CFB4-7BBC-CF42-BECB41FE457F}"/>
              </a:ext>
            </a:extLst>
          </p:cNvPr>
          <p:cNvSpPr/>
          <p:nvPr/>
        </p:nvSpPr>
        <p:spPr bwMode="auto">
          <a:xfrm>
            <a:off x="3417729" y="252824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028DF5DD-0425-FE83-D0B4-2CF424F66301}"/>
              </a:ext>
            </a:extLst>
          </p:cNvPr>
          <p:cNvSpPr/>
          <p:nvPr/>
        </p:nvSpPr>
        <p:spPr bwMode="auto">
          <a:xfrm>
            <a:off x="3232950" y="250535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CB38A8E3-0640-A85C-54F6-FB15F2135760}"/>
              </a:ext>
            </a:extLst>
          </p:cNvPr>
          <p:cNvSpPr/>
          <p:nvPr/>
        </p:nvSpPr>
        <p:spPr bwMode="auto">
          <a:xfrm>
            <a:off x="3098844" y="244738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227D8F2B-8E30-B5B7-7DE3-27C29B9EEEFD}"/>
              </a:ext>
            </a:extLst>
          </p:cNvPr>
          <p:cNvSpPr/>
          <p:nvPr/>
        </p:nvSpPr>
        <p:spPr bwMode="auto">
          <a:xfrm>
            <a:off x="3069219" y="243823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Oval 202">
            <a:extLst>
              <a:ext uri="{FF2B5EF4-FFF2-40B4-BE49-F238E27FC236}">
                <a16:creationId xmlns:a16="http://schemas.microsoft.com/office/drawing/2014/main" id="{E5D3B93E-9736-EF88-6A09-3ED1B6C805E3}"/>
              </a:ext>
            </a:extLst>
          </p:cNvPr>
          <p:cNvSpPr/>
          <p:nvPr/>
        </p:nvSpPr>
        <p:spPr bwMode="auto">
          <a:xfrm>
            <a:off x="2728794" y="227731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FD5E3499-235B-987D-4B04-0A248459C092}"/>
              </a:ext>
            </a:extLst>
          </p:cNvPr>
          <p:cNvSpPr/>
          <p:nvPr/>
        </p:nvSpPr>
        <p:spPr bwMode="auto">
          <a:xfrm>
            <a:off x="2545482" y="221569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Oval 204">
            <a:extLst>
              <a:ext uri="{FF2B5EF4-FFF2-40B4-BE49-F238E27FC236}">
                <a16:creationId xmlns:a16="http://schemas.microsoft.com/office/drawing/2014/main" id="{6209CDD4-BAC2-CCE3-7FE7-D4DE129D2B9D}"/>
              </a:ext>
            </a:extLst>
          </p:cNvPr>
          <p:cNvSpPr/>
          <p:nvPr/>
        </p:nvSpPr>
        <p:spPr bwMode="auto">
          <a:xfrm>
            <a:off x="2535208" y="219455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5D0FB363-75F4-1F01-C0D9-CCA65F44E181}"/>
              </a:ext>
            </a:extLst>
          </p:cNvPr>
          <p:cNvSpPr/>
          <p:nvPr/>
        </p:nvSpPr>
        <p:spPr bwMode="auto">
          <a:xfrm>
            <a:off x="2389276" y="216977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2248146B-03F7-DC7D-0C90-1064A2E486E6}"/>
              </a:ext>
            </a:extLst>
          </p:cNvPr>
          <p:cNvSpPr/>
          <p:nvPr/>
        </p:nvSpPr>
        <p:spPr bwMode="auto">
          <a:xfrm>
            <a:off x="2355505" y="216250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4005C61A-2B4E-0A45-3804-F3241D1A2BEE}"/>
              </a:ext>
            </a:extLst>
          </p:cNvPr>
          <p:cNvSpPr/>
          <p:nvPr/>
        </p:nvSpPr>
        <p:spPr bwMode="auto">
          <a:xfrm>
            <a:off x="2111752" y="208789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Oval 208">
            <a:extLst>
              <a:ext uri="{FF2B5EF4-FFF2-40B4-BE49-F238E27FC236}">
                <a16:creationId xmlns:a16="http://schemas.microsoft.com/office/drawing/2014/main" id="{889E7766-98A7-1C52-1B92-A1C275579A14}"/>
              </a:ext>
            </a:extLst>
          </p:cNvPr>
          <p:cNvSpPr/>
          <p:nvPr/>
        </p:nvSpPr>
        <p:spPr bwMode="auto">
          <a:xfrm>
            <a:off x="2075748" y="208106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7E890AC7-E468-3D0C-E3D2-F9DB71BB7CF3}"/>
              </a:ext>
            </a:extLst>
          </p:cNvPr>
          <p:cNvSpPr/>
          <p:nvPr/>
        </p:nvSpPr>
        <p:spPr bwMode="auto">
          <a:xfrm>
            <a:off x="1967393" y="204881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Oval 210">
            <a:extLst>
              <a:ext uri="{FF2B5EF4-FFF2-40B4-BE49-F238E27FC236}">
                <a16:creationId xmlns:a16="http://schemas.microsoft.com/office/drawing/2014/main" id="{646ABAAC-EF76-8D0F-E219-C814A45AFC02}"/>
              </a:ext>
            </a:extLst>
          </p:cNvPr>
          <p:cNvSpPr/>
          <p:nvPr/>
        </p:nvSpPr>
        <p:spPr bwMode="auto">
          <a:xfrm>
            <a:off x="1938818" y="205922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8DFE5594-D348-492C-BD4D-CC937CC32C5D}"/>
              </a:ext>
            </a:extLst>
          </p:cNvPr>
          <p:cNvSpPr/>
          <p:nvPr/>
        </p:nvSpPr>
        <p:spPr bwMode="auto">
          <a:xfrm>
            <a:off x="1800936" y="197595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6D89A566-DADC-F451-385F-7F5AC073F221}"/>
              </a:ext>
            </a:extLst>
          </p:cNvPr>
          <p:cNvSpPr/>
          <p:nvPr/>
        </p:nvSpPr>
        <p:spPr bwMode="auto">
          <a:xfrm>
            <a:off x="1760999" y="196056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Oval 213">
            <a:extLst>
              <a:ext uri="{FF2B5EF4-FFF2-40B4-BE49-F238E27FC236}">
                <a16:creationId xmlns:a16="http://schemas.microsoft.com/office/drawing/2014/main" id="{B828D37D-07F7-B4C4-5B41-2E6B28C6832C}"/>
              </a:ext>
            </a:extLst>
          </p:cNvPr>
          <p:cNvSpPr/>
          <p:nvPr/>
        </p:nvSpPr>
        <p:spPr bwMode="auto">
          <a:xfrm>
            <a:off x="1681705" y="189429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Oval 214">
            <a:extLst>
              <a:ext uri="{FF2B5EF4-FFF2-40B4-BE49-F238E27FC236}">
                <a16:creationId xmlns:a16="http://schemas.microsoft.com/office/drawing/2014/main" id="{A652B57D-B2AE-3AF8-8EAC-ADC8BCDDF3C5}"/>
              </a:ext>
            </a:extLst>
          </p:cNvPr>
          <p:cNvSpPr/>
          <p:nvPr/>
        </p:nvSpPr>
        <p:spPr bwMode="auto">
          <a:xfrm>
            <a:off x="1555351" y="183763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871754A6-4840-3740-A640-E7D64D1FB41C}"/>
              </a:ext>
            </a:extLst>
          </p:cNvPr>
          <p:cNvSpPr/>
          <p:nvPr/>
        </p:nvSpPr>
        <p:spPr bwMode="auto">
          <a:xfrm>
            <a:off x="1488626" y="178949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Oval 216">
            <a:extLst>
              <a:ext uri="{FF2B5EF4-FFF2-40B4-BE49-F238E27FC236}">
                <a16:creationId xmlns:a16="http://schemas.microsoft.com/office/drawing/2014/main" id="{35C3A780-0E76-6305-0BFB-48CAFF155AD1}"/>
              </a:ext>
            </a:extLst>
          </p:cNvPr>
          <p:cNvSpPr/>
          <p:nvPr/>
        </p:nvSpPr>
        <p:spPr bwMode="auto">
          <a:xfrm>
            <a:off x="1369052" y="174309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Oval 217">
            <a:extLst>
              <a:ext uri="{FF2B5EF4-FFF2-40B4-BE49-F238E27FC236}">
                <a16:creationId xmlns:a16="http://schemas.microsoft.com/office/drawing/2014/main" id="{741C523B-F5DA-8D64-ADB2-E677557C30B8}"/>
              </a:ext>
            </a:extLst>
          </p:cNvPr>
          <p:cNvSpPr/>
          <p:nvPr/>
        </p:nvSpPr>
        <p:spPr bwMode="auto">
          <a:xfrm>
            <a:off x="4391927" y="271287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Oval 218">
            <a:extLst>
              <a:ext uri="{FF2B5EF4-FFF2-40B4-BE49-F238E27FC236}">
                <a16:creationId xmlns:a16="http://schemas.microsoft.com/office/drawing/2014/main" id="{9E9858DD-76DA-F3D3-8502-4F99130C8E80}"/>
              </a:ext>
            </a:extLst>
          </p:cNvPr>
          <p:cNvSpPr/>
          <p:nvPr/>
        </p:nvSpPr>
        <p:spPr bwMode="auto">
          <a:xfrm>
            <a:off x="4468178" y="272254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Oval 219">
            <a:extLst>
              <a:ext uri="{FF2B5EF4-FFF2-40B4-BE49-F238E27FC236}">
                <a16:creationId xmlns:a16="http://schemas.microsoft.com/office/drawing/2014/main" id="{B7F60C12-D0A5-2266-4EEB-BA33C03A1BCC}"/>
              </a:ext>
            </a:extLst>
          </p:cNvPr>
          <p:cNvSpPr/>
          <p:nvPr/>
        </p:nvSpPr>
        <p:spPr bwMode="auto">
          <a:xfrm>
            <a:off x="4516981" y="273606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Oval 220">
            <a:extLst>
              <a:ext uri="{FF2B5EF4-FFF2-40B4-BE49-F238E27FC236}">
                <a16:creationId xmlns:a16="http://schemas.microsoft.com/office/drawing/2014/main" id="{927978F7-E5E8-E64B-E526-9810DC0567DA}"/>
              </a:ext>
            </a:extLst>
          </p:cNvPr>
          <p:cNvSpPr/>
          <p:nvPr/>
        </p:nvSpPr>
        <p:spPr bwMode="auto">
          <a:xfrm>
            <a:off x="4642756" y="277757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Oval 221">
            <a:extLst>
              <a:ext uri="{FF2B5EF4-FFF2-40B4-BE49-F238E27FC236}">
                <a16:creationId xmlns:a16="http://schemas.microsoft.com/office/drawing/2014/main" id="{89887CEE-4370-F2C8-C0D6-BFBB391DA8EF}"/>
              </a:ext>
            </a:extLst>
          </p:cNvPr>
          <p:cNvSpPr/>
          <p:nvPr/>
        </p:nvSpPr>
        <p:spPr bwMode="auto">
          <a:xfrm>
            <a:off x="4676258" y="279517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Oval 222">
            <a:extLst>
              <a:ext uri="{FF2B5EF4-FFF2-40B4-BE49-F238E27FC236}">
                <a16:creationId xmlns:a16="http://schemas.microsoft.com/office/drawing/2014/main" id="{DD9A3011-54D1-DE93-4A09-B2306E54D126}"/>
              </a:ext>
            </a:extLst>
          </p:cNvPr>
          <p:cNvSpPr/>
          <p:nvPr/>
        </p:nvSpPr>
        <p:spPr bwMode="auto">
          <a:xfrm>
            <a:off x="4714010" y="279830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Oval 223">
            <a:extLst>
              <a:ext uri="{FF2B5EF4-FFF2-40B4-BE49-F238E27FC236}">
                <a16:creationId xmlns:a16="http://schemas.microsoft.com/office/drawing/2014/main" id="{AD67DEC5-6E2A-8F50-0CD0-BEF1919B6CD6}"/>
              </a:ext>
            </a:extLst>
          </p:cNvPr>
          <p:cNvSpPr/>
          <p:nvPr/>
        </p:nvSpPr>
        <p:spPr bwMode="auto">
          <a:xfrm>
            <a:off x="4912885" y="280271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Oval 224">
            <a:extLst>
              <a:ext uri="{FF2B5EF4-FFF2-40B4-BE49-F238E27FC236}">
                <a16:creationId xmlns:a16="http://schemas.microsoft.com/office/drawing/2014/main" id="{59E0DB06-8E02-D21E-1D5B-6955C3105B6C}"/>
              </a:ext>
            </a:extLst>
          </p:cNvPr>
          <p:cNvSpPr/>
          <p:nvPr/>
        </p:nvSpPr>
        <p:spPr bwMode="auto">
          <a:xfrm>
            <a:off x="4962497" y="280496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Oval 225">
            <a:extLst>
              <a:ext uri="{FF2B5EF4-FFF2-40B4-BE49-F238E27FC236}">
                <a16:creationId xmlns:a16="http://schemas.microsoft.com/office/drawing/2014/main" id="{E6381078-9E2F-B50A-F42E-EBF68B173C7C}"/>
              </a:ext>
            </a:extLst>
          </p:cNvPr>
          <p:cNvSpPr/>
          <p:nvPr/>
        </p:nvSpPr>
        <p:spPr bwMode="auto">
          <a:xfrm>
            <a:off x="4988930" y="281459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Oval 226">
            <a:extLst>
              <a:ext uri="{FF2B5EF4-FFF2-40B4-BE49-F238E27FC236}">
                <a16:creationId xmlns:a16="http://schemas.microsoft.com/office/drawing/2014/main" id="{2DD74980-3D9F-96D4-1995-59C6EC17E736}"/>
              </a:ext>
            </a:extLst>
          </p:cNvPr>
          <p:cNvSpPr/>
          <p:nvPr/>
        </p:nvSpPr>
        <p:spPr bwMode="auto">
          <a:xfrm>
            <a:off x="5015343" y="282422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Oval 227">
            <a:extLst>
              <a:ext uri="{FF2B5EF4-FFF2-40B4-BE49-F238E27FC236}">
                <a16:creationId xmlns:a16="http://schemas.microsoft.com/office/drawing/2014/main" id="{3B82A083-4F7E-CCFD-3BDB-3E1962B5AFED}"/>
              </a:ext>
            </a:extLst>
          </p:cNvPr>
          <p:cNvSpPr/>
          <p:nvPr/>
        </p:nvSpPr>
        <p:spPr bwMode="auto">
          <a:xfrm>
            <a:off x="5040102" y="284095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Oval 228">
            <a:extLst>
              <a:ext uri="{FF2B5EF4-FFF2-40B4-BE49-F238E27FC236}">
                <a16:creationId xmlns:a16="http://schemas.microsoft.com/office/drawing/2014/main" id="{80A69451-E835-3E02-8237-1682ABF78EBB}"/>
              </a:ext>
            </a:extLst>
          </p:cNvPr>
          <p:cNvSpPr/>
          <p:nvPr/>
        </p:nvSpPr>
        <p:spPr bwMode="auto">
          <a:xfrm>
            <a:off x="5064626" y="284663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Oval 229">
            <a:extLst>
              <a:ext uri="{FF2B5EF4-FFF2-40B4-BE49-F238E27FC236}">
                <a16:creationId xmlns:a16="http://schemas.microsoft.com/office/drawing/2014/main" id="{62645DC7-7F59-2F14-6C42-AAA4E668084E}"/>
              </a:ext>
            </a:extLst>
          </p:cNvPr>
          <p:cNvSpPr/>
          <p:nvPr/>
        </p:nvSpPr>
        <p:spPr bwMode="auto">
          <a:xfrm>
            <a:off x="5089150" y="284596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Oval 230">
            <a:extLst>
              <a:ext uri="{FF2B5EF4-FFF2-40B4-BE49-F238E27FC236}">
                <a16:creationId xmlns:a16="http://schemas.microsoft.com/office/drawing/2014/main" id="{AA5631CF-8CFF-471E-3E47-49310146E49C}"/>
              </a:ext>
            </a:extLst>
          </p:cNvPr>
          <p:cNvSpPr/>
          <p:nvPr/>
        </p:nvSpPr>
        <p:spPr bwMode="auto">
          <a:xfrm>
            <a:off x="5122788" y="284623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Oval 231">
            <a:extLst>
              <a:ext uri="{FF2B5EF4-FFF2-40B4-BE49-F238E27FC236}">
                <a16:creationId xmlns:a16="http://schemas.microsoft.com/office/drawing/2014/main" id="{428A8621-19EC-3008-CB11-905DA1781F80}"/>
              </a:ext>
            </a:extLst>
          </p:cNvPr>
          <p:cNvSpPr/>
          <p:nvPr/>
        </p:nvSpPr>
        <p:spPr bwMode="auto">
          <a:xfrm>
            <a:off x="5164271" y="284596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Oval 232">
            <a:extLst>
              <a:ext uri="{FF2B5EF4-FFF2-40B4-BE49-F238E27FC236}">
                <a16:creationId xmlns:a16="http://schemas.microsoft.com/office/drawing/2014/main" id="{EB555137-A63D-3C55-FC3A-958F70D5AAD6}"/>
              </a:ext>
            </a:extLst>
          </p:cNvPr>
          <p:cNvSpPr/>
          <p:nvPr/>
        </p:nvSpPr>
        <p:spPr bwMode="auto">
          <a:xfrm>
            <a:off x="5190941" y="285125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Oval 233">
            <a:extLst>
              <a:ext uri="{FF2B5EF4-FFF2-40B4-BE49-F238E27FC236}">
                <a16:creationId xmlns:a16="http://schemas.microsoft.com/office/drawing/2014/main" id="{BAD91F6F-8D60-AD24-39F7-5C16702DB2C7}"/>
              </a:ext>
            </a:extLst>
          </p:cNvPr>
          <p:cNvSpPr/>
          <p:nvPr/>
        </p:nvSpPr>
        <p:spPr bwMode="auto">
          <a:xfrm>
            <a:off x="5211981" y="2872452"/>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Oval 234">
            <a:extLst>
              <a:ext uri="{FF2B5EF4-FFF2-40B4-BE49-F238E27FC236}">
                <a16:creationId xmlns:a16="http://schemas.microsoft.com/office/drawing/2014/main" id="{368EB24E-DA70-208C-D156-3C7B887F8EA9}"/>
              </a:ext>
            </a:extLst>
          </p:cNvPr>
          <p:cNvSpPr/>
          <p:nvPr/>
        </p:nvSpPr>
        <p:spPr bwMode="auto">
          <a:xfrm>
            <a:off x="5239744" y="290832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Oval 235">
            <a:extLst>
              <a:ext uri="{FF2B5EF4-FFF2-40B4-BE49-F238E27FC236}">
                <a16:creationId xmlns:a16="http://schemas.microsoft.com/office/drawing/2014/main" id="{244AA401-5AF3-95BB-2654-AF57251F5826}"/>
              </a:ext>
            </a:extLst>
          </p:cNvPr>
          <p:cNvSpPr/>
          <p:nvPr/>
        </p:nvSpPr>
        <p:spPr bwMode="auto">
          <a:xfrm>
            <a:off x="5331901" y="289902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Oval 236">
            <a:extLst>
              <a:ext uri="{FF2B5EF4-FFF2-40B4-BE49-F238E27FC236}">
                <a16:creationId xmlns:a16="http://schemas.microsoft.com/office/drawing/2014/main" id="{0AB6D64A-F157-D831-10EA-235055685FAB}"/>
              </a:ext>
            </a:extLst>
          </p:cNvPr>
          <p:cNvSpPr/>
          <p:nvPr/>
        </p:nvSpPr>
        <p:spPr bwMode="auto">
          <a:xfrm>
            <a:off x="5345393" y="291499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Oval 237">
            <a:extLst>
              <a:ext uri="{FF2B5EF4-FFF2-40B4-BE49-F238E27FC236}">
                <a16:creationId xmlns:a16="http://schemas.microsoft.com/office/drawing/2014/main" id="{83620B4F-0C54-4398-CD07-E7FAF452ACD4}"/>
              </a:ext>
            </a:extLst>
          </p:cNvPr>
          <p:cNvSpPr/>
          <p:nvPr/>
        </p:nvSpPr>
        <p:spPr bwMode="auto">
          <a:xfrm>
            <a:off x="5376731" y="291616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Oval 238">
            <a:extLst>
              <a:ext uri="{FF2B5EF4-FFF2-40B4-BE49-F238E27FC236}">
                <a16:creationId xmlns:a16="http://schemas.microsoft.com/office/drawing/2014/main" id="{1AF863F2-8DBA-B86C-42DD-A1E314050565}"/>
              </a:ext>
            </a:extLst>
          </p:cNvPr>
          <p:cNvSpPr/>
          <p:nvPr/>
        </p:nvSpPr>
        <p:spPr bwMode="auto">
          <a:xfrm>
            <a:off x="5408069" y="291732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Oval 239">
            <a:extLst>
              <a:ext uri="{FF2B5EF4-FFF2-40B4-BE49-F238E27FC236}">
                <a16:creationId xmlns:a16="http://schemas.microsoft.com/office/drawing/2014/main" id="{49DC4913-C6FF-2EE3-2F75-9007F304C06D}"/>
              </a:ext>
            </a:extLst>
          </p:cNvPr>
          <p:cNvSpPr/>
          <p:nvPr/>
        </p:nvSpPr>
        <p:spPr bwMode="auto">
          <a:xfrm>
            <a:off x="5467796" y="292282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Oval 240">
            <a:extLst>
              <a:ext uri="{FF2B5EF4-FFF2-40B4-BE49-F238E27FC236}">
                <a16:creationId xmlns:a16="http://schemas.microsoft.com/office/drawing/2014/main" id="{3B4EB2A2-6B83-BEC2-4E50-354660230868}"/>
              </a:ext>
            </a:extLst>
          </p:cNvPr>
          <p:cNvSpPr/>
          <p:nvPr/>
        </p:nvSpPr>
        <p:spPr bwMode="auto">
          <a:xfrm>
            <a:off x="5488174" y="292308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Oval 241">
            <a:extLst>
              <a:ext uri="{FF2B5EF4-FFF2-40B4-BE49-F238E27FC236}">
                <a16:creationId xmlns:a16="http://schemas.microsoft.com/office/drawing/2014/main" id="{501E5B22-DFE5-AB87-F1B0-3D5EFBB1D0F4}"/>
              </a:ext>
            </a:extLst>
          </p:cNvPr>
          <p:cNvSpPr/>
          <p:nvPr/>
        </p:nvSpPr>
        <p:spPr bwMode="auto">
          <a:xfrm>
            <a:off x="5519886" y="296870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Oval 242">
            <a:extLst>
              <a:ext uri="{FF2B5EF4-FFF2-40B4-BE49-F238E27FC236}">
                <a16:creationId xmlns:a16="http://schemas.microsoft.com/office/drawing/2014/main" id="{39B1DA5A-4F89-445A-7976-8C1C948E5614}"/>
              </a:ext>
            </a:extLst>
          </p:cNvPr>
          <p:cNvSpPr/>
          <p:nvPr/>
        </p:nvSpPr>
        <p:spPr bwMode="auto">
          <a:xfrm>
            <a:off x="5551598" y="296870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Oval 243">
            <a:extLst>
              <a:ext uri="{FF2B5EF4-FFF2-40B4-BE49-F238E27FC236}">
                <a16:creationId xmlns:a16="http://schemas.microsoft.com/office/drawing/2014/main" id="{7257D8D2-10B5-DE11-3256-FFBAD9AC20F0}"/>
              </a:ext>
            </a:extLst>
          </p:cNvPr>
          <p:cNvSpPr/>
          <p:nvPr/>
        </p:nvSpPr>
        <p:spPr bwMode="auto">
          <a:xfrm>
            <a:off x="5635400" y="296441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Oval 244">
            <a:extLst>
              <a:ext uri="{FF2B5EF4-FFF2-40B4-BE49-F238E27FC236}">
                <a16:creationId xmlns:a16="http://schemas.microsoft.com/office/drawing/2014/main" id="{87FC3241-1773-E5A2-51F4-BD04757479E7}"/>
              </a:ext>
            </a:extLst>
          </p:cNvPr>
          <p:cNvSpPr/>
          <p:nvPr/>
        </p:nvSpPr>
        <p:spPr bwMode="auto">
          <a:xfrm>
            <a:off x="5662126" y="296012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Oval 245">
            <a:extLst>
              <a:ext uri="{FF2B5EF4-FFF2-40B4-BE49-F238E27FC236}">
                <a16:creationId xmlns:a16="http://schemas.microsoft.com/office/drawing/2014/main" id="{29E19B74-F240-A7E5-244F-96061B785689}"/>
              </a:ext>
            </a:extLst>
          </p:cNvPr>
          <p:cNvSpPr/>
          <p:nvPr/>
        </p:nvSpPr>
        <p:spPr bwMode="auto">
          <a:xfrm>
            <a:off x="5691312" y="296337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Oval 246">
            <a:extLst>
              <a:ext uri="{FF2B5EF4-FFF2-40B4-BE49-F238E27FC236}">
                <a16:creationId xmlns:a16="http://schemas.microsoft.com/office/drawing/2014/main" id="{BFA4560F-3D8D-CE54-0BD0-5B7177B4E0D7}"/>
              </a:ext>
            </a:extLst>
          </p:cNvPr>
          <p:cNvSpPr/>
          <p:nvPr/>
        </p:nvSpPr>
        <p:spPr bwMode="auto">
          <a:xfrm>
            <a:off x="5720722" y="296389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Oval 247">
            <a:extLst>
              <a:ext uri="{FF2B5EF4-FFF2-40B4-BE49-F238E27FC236}">
                <a16:creationId xmlns:a16="http://schemas.microsoft.com/office/drawing/2014/main" id="{40AA9944-D929-1A0A-562D-7F10B9172860}"/>
              </a:ext>
            </a:extLst>
          </p:cNvPr>
          <p:cNvSpPr/>
          <p:nvPr/>
        </p:nvSpPr>
        <p:spPr bwMode="auto">
          <a:xfrm>
            <a:off x="5862657" y="297470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785952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505A2A6-880D-162F-56A3-B65BF857905B}"/>
              </a:ext>
            </a:extLst>
          </p:cNvPr>
          <p:cNvSpPr>
            <a:spLocks noGrp="1"/>
          </p:cNvSpPr>
          <p:nvPr>
            <p:ph type="title"/>
          </p:nvPr>
        </p:nvSpPr>
        <p:spPr/>
        <p:txBody>
          <a:bodyPr/>
          <a:lstStyle/>
          <a:p>
            <a:r>
              <a:rPr lang="en-US" dirty="0"/>
              <a:t>SHINE: PFS by Subgroups</a:t>
            </a:r>
          </a:p>
        </p:txBody>
      </p:sp>
      <p:sp>
        <p:nvSpPr>
          <p:cNvPr id="4" name="Text Box 15">
            <a:extLst>
              <a:ext uri="{FF2B5EF4-FFF2-40B4-BE49-F238E27FC236}">
                <a16:creationId xmlns:a16="http://schemas.microsoft.com/office/drawing/2014/main" id="{AB0B5947-5581-6D4C-4B1D-9C3F318B38C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LBA7502. Wang. NEJM. 2022;[Epub].</a:t>
            </a:r>
            <a:endParaRPr lang="en-US" altLang="en-US" sz="1200" b="0" dirty="0">
              <a:solidFill>
                <a:schemeClr val="bg2"/>
              </a:solidFill>
              <a:latin typeface="Calibri" panose="020F0502020204030204" pitchFamily="34" charset="0"/>
            </a:endParaRPr>
          </a:p>
        </p:txBody>
      </p:sp>
      <p:graphicFrame>
        <p:nvGraphicFramePr>
          <p:cNvPr id="6" name="Table 12">
            <a:extLst>
              <a:ext uri="{FF2B5EF4-FFF2-40B4-BE49-F238E27FC236}">
                <a16:creationId xmlns:a16="http://schemas.microsoft.com/office/drawing/2014/main" id="{8853713E-726A-C8CC-084A-8BE0CC4E5400}"/>
              </a:ext>
            </a:extLst>
          </p:cNvPr>
          <p:cNvGraphicFramePr>
            <a:graphicFrameLocks noGrp="1"/>
          </p:cNvGraphicFramePr>
          <p:nvPr>
            <p:extLst>
              <p:ext uri="{D42A27DB-BD31-4B8C-83A1-F6EECF244321}">
                <p14:modId xmlns:p14="http://schemas.microsoft.com/office/powerpoint/2010/main" val="3109209710"/>
              </p:ext>
            </p:extLst>
          </p:nvPr>
        </p:nvGraphicFramePr>
        <p:xfrm>
          <a:off x="716115" y="1500755"/>
          <a:ext cx="10750550" cy="4114800"/>
        </p:xfrm>
        <a:graphic>
          <a:graphicData uri="http://schemas.openxmlformats.org/drawingml/2006/table">
            <a:tbl>
              <a:tblPr firstRow="1" bandRow="1">
                <a:tableStyleId>{5C22544A-7EE6-4342-B048-85BDC9FD1C3A}</a:tableStyleId>
              </a:tblPr>
              <a:tblGrid>
                <a:gridCol w="3059112">
                  <a:extLst>
                    <a:ext uri="{9D8B030D-6E8A-4147-A177-3AD203B41FA5}">
                      <a16:colId xmlns:a16="http://schemas.microsoft.com/office/drawing/2014/main" val="2097427000"/>
                    </a:ext>
                  </a:extLst>
                </a:gridCol>
                <a:gridCol w="1259038">
                  <a:extLst>
                    <a:ext uri="{9D8B030D-6E8A-4147-A177-3AD203B41FA5}">
                      <a16:colId xmlns:a16="http://schemas.microsoft.com/office/drawing/2014/main" val="70899831"/>
                    </a:ext>
                  </a:extLst>
                </a:gridCol>
                <a:gridCol w="1684421">
                  <a:extLst>
                    <a:ext uri="{9D8B030D-6E8A-4147-A177-3AD203B41FA5}">
                      <a16:colId xmlns:a16="http://schemas.microsoft.com/office/drawing/2014/main" val="3011891751"/>
                    </a:ext>
                  </a:extLst>
                </a:gridCol>
                <a:gridCol w="2901564">
                  <a:extLst>
                    <a:ext uri="{9D8B030D-6E8A-4147-A177-3AD203B41FA5}">
                      <a16:colId xmlns:a16="http://schemas.microsoft.com/office/drawing/2014/main" val="3497671682"/>
                    </a:ext>
                  </a:extLst>
                </a:gridCol>
                <a:gridCol w="1846415">
                  <a:extLst>
                    <a:ext uri="{9D8B030D-6E8A-4147-A177-3AD203B41FA5}">
                      <a16:colId xmlns:a16="http://schemas.microsoft.com/office/drawing/2014/main" val="1263610721"/>
                    </a:ext>
                  </a:extLst>
                </a:gridCol>
              </a:tblGrid>
              <a:tr h="139485">
                <a:tc>
                  <a:txBody>
                    <a:bodyPr/>
                    <a:lstStyle/>
                    <a:p>
                      <a:pPr>
                        <a:lnSpc>
                          <a:spcPct val="90000"/>
                        </a:lnSpc>
                      </a:pPr>
                      <a:r>
                        <a:rPr lang="en-US" sz="1200" dirty="0">
                          <a:solidFill>
                            <a:schemeClr val="bg1"/>
                          </a:solidFill>
                        </a:rPr>
                        <a:t>Subgroup</a:t>
                      </a:r>
                    </a:p>
                  </a:txBody>
                  <a:tcPr marL="45720" marR="45720" marT="18288" marB="18288">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rPr>
                        <a:t>Ibrutinib Group</a:t>
                      </a:r>
                    </a:p>
                  </a:txBody>
                  <a:tcPr marL="45720" marR="45720" marT="18288" marB="18288">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rPr>
                        <a:t>Placebo Group</a:t>
                      </a:r>
                    </a:p>
                  </a:txBody>
                  <a:tcPr marL="45720" marR="45720" marT="18288" marB="18288">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lnSpc>
                          <a:spcPct val="90000"/>
                        </a:lnSpc>
                      </a:pPr>
                      <a:r>
                        <a:rPr lang="en-US" sz="1200" dirty="0">
                          <a:solidFill>
                            <a:schemeClr val="bg1"/>
                          </a:solidFill>
                        </a:rPr>
                        <a:t>Hazard Ration for Progression or Death (95% CI)</a:t>
                      </a:r>
                    </a:p>
                  </a:txBody>
                  <a:tcPr marL="45720" marR="45720" marT="18288" marB="18288">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ct val="90000"/>
                        </a:lnSpc>
                      </a:pPr>
                      <a:endParaRPr lang="en-US" sz="1200" dirty="0">
                        <a:solidFill>
                          <a:schemeClr val="bg1"/>
                        </a:solidFill>
                      </a:endParaRPr>
                    </a:p>
                  </a:txBody>
                  <a:tcPr marL="45720" marR="45720" marT="18288" marB="18288">
                    <a:noFill/>
                  </a:tcPr>
                </a:tc>
                <a:extLst>
                  <a:ext uri="{0D108BD9-81ED-4DB2-BD59-A6C34878D82A}">
                    <a16:rowId xmlns:a16="http://schemas.microsoft.com/office/drawing/2014/main" val="4164670984"/>
                  </a:ext>
                </a:extLst>
              </a:tr>
              <a:tr h="139485">
                <a:tc>
                  <a:txBody>
                    <a:bodyPr/>
                    <a:lstStyle/>
                    <a:p>
                      <a:pPr>
                        <a:lnSpc>
                          <a:spcPct val="90000"/>
                        </a:lnSpc>
                      </a:pPr>
                      <a:endParaRPr lang="en-US" sz="1200" dirty="0">
                        <a:solidFill>
                          <a:schemeClr val="bg1"/>
                        </a:solidFill>
                      </a:endParaRPr>
                    </a:p>
                  </a:txBody>
                  <a:tcPr marL="45720" marR="45720" marT="18288" marB="18288">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gridSpan="2">
                  <a:txBody>
                    <a:bodyPr/>
                    <a:lstStyle/>
                    <a:p>
                      <a:pPr algn="ctr">
                        <a:lnSpc>
                          <a:spcPct val="90000"/>
                        </a:lnSpc>
                      </a:pPr>
                      <a:r>
                        <a:rPr lang="en-US" sz="1200" i="1" dirty="0">
                          <a:solidFill>
                            <a:schemeClr val="bg1"/>
                          </a:solidFill>
                        </a:rPr>
                        <a:t>no. of events/no. of patients</a:t>
                      </a:r>
                    </a:p>
                  </a:txBody>
                  <a:tcPr marL="45720" marR="45720" marT="18288" marB="18288">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pPr algn="ctr">
                        <a:lnSpc>
                          <a:spcPct val="90000"/>
                        </a:lnSpc>
                      </a:pPr>
                      <a:endParaRPr lang="en-US" sz="1200" dirty="0">
                        <a:solidFill>
                          <a:schemeClr val="bg1"/>
                        </a:solidFill>
                      </a:endParaRPr>
                    </a:p>
                  </a:txBody>
                  <a:tcPr marL="45720" marR="45720" marT="18288" marB="18288">
                    <a:noFill/>
                  </a:tcPr>
                </a:tc>
                <a:tc>
                  <a:txBody>
                    <a:bodyPr/>
                    <a:lstStyle/>
                    <a:p>
                      <a:pPr algn="ctr">
                        <a:lnSpc>
                          <a:spcPct val="90000"/>
                        </a:lnSpc>
                      </a:pPr>
                      <a:endParaRPr lang="en-US" sz="1200" dirty="0">
                        <a:solidFill>
                          <a:schemeClr val="bg1"/>
                        </a:solidFill>
                      </a:endParaRPr>
                    </a:p>
                  </a:txBody>
                  <a:tcPr marL="45720" marR="45720" marT="18288" marB="18288">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txBody>
                  <a:tcPr marL="45720" marR="45720" marT="18288" marB="18288">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70183130"/>
                  </a:ext>
                </a:extLst>
              </a:tr>
              <a:tr h="139485">
                <a:tc>
                  <a:txBody>
                    <a:bodyPr/>
                    <a:lstStyle/>
                    <a:p>
                      <a:pPr>
                        <a:lnSpc>
                          <a:spcPct val="90000"/>
                        </a:lnSpc>
                      </a:pPr>
                      <a:r>
                        <a:rPr lang="en-US" sz="1200" dirty="0">
                          <a:solidFill>
                            <a:schemeClr val="bg1"/>
                          </a:solidFill>
                        </a:rPr>
                        <a:t>All patients</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116/261</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152/262</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0.75 (0.59-0.96)</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92846758"/>
                  </a:ext>
                </a:extLst>
              </a:tr>
              <a:tr h="367734">
                <a:tc>
                  <a:txBody>
                    <a:bodyPr/>
                    <a:lstStyle/>
                    <a:p>
                      <a:pPr>
                        <a:lnSpc>
                          <a:spcPct val="90000"/>
                        </a:lnSpc>
                      </a:pPr>
                      <a:r>
                        <a:rPr lang="en-US" sz="1200" dirty="0">
                          <a:solidFill>
                            <a:schemeClr val="bg1"/>
                          </a:solidFill>
                        </a:rPr>
                        <a:t>Sex</a:t>
                      </a:r>
                    </a:p>
                    <a:p>
                      <a:pPr marL="171450" lvl="0" indent="-171450">
                        <a:lnSpc>
                          <a:spcPct val="90000"/>
                        </a:lnSpc>
                        <a:buFont typeface="Wingdings" panose="05000000000000000000" pitchFamily="2" charset="2"/>
                        <a:buChar char="§"/>
                      </a:pPr>
                      <a:r>
                        <a:rPr lang="en-US" sz="1200" dirty="0">
                          <a:solidFill>
                            <a:schemeClr val="bg1"/>
                          </a:solidFill>
                        </a:rPr>
                        <a:t>Male</a:t>
                      </a:r>
                    </a:p>
                    <a:p>
                      <a:pPr marL="171450" lvl="0" indent="-171450">
                        <a:lnSpc>
                          <a:spcPct val="90000"/>
                        </a:lnSpc>
                        <a:buFont typeface="Wingdings" panose="05000000000000000000" pitchFamily="2" charset="2"/>
                        <a:buChar char="§"/>
                      </a:pPr>
                      <a:r>
                        <a:rPr lang="en-US" sz="1200" dirty="0">
                          <a:solidFill>
                            <a:schemeClr val="bg1"/>
                          </a:solidFill>
                        </a:rPr>
                        <a:t>Female</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88/178</a:t>
                      </a:r>
                    </a:p>
                    <a:p>
                      <a:pPr algn="ctr">
                        <a:lnSpc>
                          <a:spcPct val="90000"/>
                        </a:lnSpc>
                      </a:pPr>
                      <a:r>
                        <a:rPr lang="en-US" sz="1200" dirty="0">
                          <a:solidFill>
                            <a:schemeClr val="bg1"/>
                          </a:solidFill>
                        </a:rPr>
                        <a:t>28/83</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111/186</a:t>
                      </a:r>
                    </a:p>
                    <a:p>
                      <a:pPr algn="ctr">
                        <a:lnSpc>
                          <a:spcPct val="90000"/>
                        </a:lnSpc>
                      </a:pPr>
                      <a:r>
                        <a:rPr lang="en-US" sz="1200" dirty="0">
                          <a:solidFill>
                            <a:schemeClr val="bg1"/>
                          </a:solidFill>
                        </a:rPr>
                        <a:t>41/76</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0.77 (0.58-1.02)</a:t>
                      </a:r>
                    </a:p>
                    <a:p>
                      <a:pPr algn="ctr">
                        <a:lnSpc>
                          <a:spcPct val="90000"/>
                        </a:lnSpc>
                      </a:pPr>
                      <a:r>
                        <a:rPr lang="en-US" sz="1200" dirty="0">
                          <a:solidFill>
                            <a:schemeClr val="bg1"/>
                          </a:solidFill>
                        </a:rPr>
                        <a:t>0.65 (0.40-1.06)</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4138528"/>
                  </a:ext>
                </a:extLst>
              </a:tr>
              <a:tr h="367734">
                <a:tc>
                  <a:txBody>
                    <a:bodyPr/>
                    <a:lstStyle/>
                    <a:p>
                      <a:pPr>
                        <a:lnSpc>
                          <a:spcPct val="90000"/>
                        </a:lnSpc>
                      </a:pPr>
                      <a:r>
                        <a:rPr lang="en-US" sz="1200" dirty="0">
                          <a:solidFill>
                            <a:schemeClr val="bg1"/>
                          </a:solidFill>
                        </a:rPr>
                        <a:t>Race</a:t>
                      </a:r>
                    </a:p>
                    <a:p>
                      <a:pPr marL="171450" indent="-171450">
                        <a:lnSpc>
                          <a:spcPct val="90000"/>
                        </a:lnSpc>
                        <a:buFont typeface="Wingdings" panose="05000000000000000000" pitchFamily="2" charset="2"/>
                        <a:buChar char="§"/>
                      </a:pPr>
                      <a:r>
                        <a:rPr lang="en-US" sz="1200" dirty="0">
                          <a:solidFill>
                            <a:schemeClr val="bg1"/>
                          </a:solidFill>
                        </a:rPr>
                        <a:t>White</a:t>
                      </a:r>
                    </a:p>
                    <a:p>
                      <a:pPr marL="171450" indent="-171450">
                        <a:lnSpc>
                          <a:spcPct val="90000"/>
                        </a:lnSpc>
                        <a:buFont typeface="Wingdings" panose="05000000000000000000" pitchFamily="2" charset="2"/>
                        <a:buChar char="§"/>
                      </a:pPr>
                      <a:r>
                        <a:rPr lang="en-US" sz="1200" dirty="0">
                          <a:solidFill>
                            <a:schemeClr val="bg1"/>
                          </a:solidFill>
                        </a:rPr>
                        <a:t>Non-White</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92/199</a:t>
                      </a:r>
                    </a:p>
                    <a:p>
                      <a:pPr algn="ctr">
                        <a:lnSpc>
                          <a:spcPct val="90000"/>
                        </a:lnSpc>
                      </a:pPr>
                      <a:r>
                        <a:rPr lang="en-US" sz="1200" dirty="0">
                          <a:solidFill>
                            <a:schemeClr val="bg1"/>
                          </a:solidFill>
                        </a:rPr>
                        <a:t>24/62</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118/206</a:t>
                      </a:r>
                    </a:p>
                    <a:p>
                      <a:pPr algn="ctr">
                        <a:lnSpc>
                          <a:spcPct val="90000"/>
                        </a:lnSpc>
                      </a:pPr>
                      <a:r>
                        <a:rPr lang="en-US" sz="1200" dirty="0">
                          <a:solidFill>
                            <a:schemeClr val="bg1"/>
                          </a:solidFill>
                        </a:rPr>
                        <a:t>34/56</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0.78 (0.60-1.03)</a:t>
                      </a:r>
                    </a:p>
                    <a:p>
                      <a:pPr algn="ctr">
                        <a:lnSpc>
                          <a:spcPct val="90000"/>
                        </a:lnSpc>
                      </a:pPr>
                      <a:r>
                        <a:rPr lang="en-US" sz="1200" dirty="0">
                          <a:solidFill>
                            <a:schemeClr val="bg1"/>
                          </a:solidFill>
                        </a:rPr>
                        <a:t>0.59 (0.35-1.00)</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09044243"/>
                  </a:ext>
                </a:extLst>
              </a:tr>
              <a:tr h="367734">
                <a:tc>
                  <a:txBody>
                    <a:bodyPr/>
                    <a:lstStyle/>
                    <a:p>
                      <a:pPr>
                        <a:lnSpc>
                          <a:spcPct val="90000"/>
                        </a:lnSpc>
                      </a:pPr>
                      <a:r>
                        <a:rPr lang="en-US" sz="1200" dirty="0">
                          <a:solidFill>
                            <a:schemeClr val="bg1"/>
                          </a:solidFill>
                        </a:rPr>
                        <a:t>Age</a:t>
                      </a:r>
                    </a:p>
                    <a:p>
                      <a:pPr marL="171450" indent="-171450">
                        <a:lnSpc>
                          <a:spcPct val="90000"/>
                        </a:lnSpc>
                        <a:buFont typeface="Wingdings" panose="05000000000000000000" pitchFamily="2" charset="2"/>
                        <a:buChar char="§"/>
                      </a:pPr>
                      <a:r>
                        <a:rPr lang="en-US" sz="1200" dirty="0">
                          <a:solidFill>
                            <a:schemeClr val="bg1"/>
                          </a:solidFill>
                        </a:rPr>
                        <a:t>&lt;70 </a:t>
                      </a:r>
                      <a:r>
                        <a:rPr lang="en-US" sz="1200" dirty="0" err="1">
                          <a:solidFill>
                            <a:schemeClr val="bg1"/>
                          </a:solidFill>
                        </a:rPr>
                        <a:t>yr</a:t>
                      </a:r>
                      <a:endParaRPr lang="en-US" sz="1200" dirty="0">
                        <a:solidFill>
                          <a:schemeClr val="bg1"/>
                        </a:solidFill>
                      </a:endParaRPr>
                    </a:p>
                    <a:p>
                      <a:pPr marL="171450" indent="-171450">
                        <a:lnSpc>
                          <a:spcPct val="90000"/>
                        </a:lnSpc>
                        <a:buFont typeface="Wingdings" panose="05000000000000000000" pitchFamily="2" charset="2"/>
                        <a:buChar char="§"/>
                      </a:pPr>
                      <a:r>
                        <a:rPr lang="en-US" sz="1200" dirty="0">
                          <a:solidFill>
                            <a:schemeClr val="bg1"/>
                          </a:solidFill>
                        </a:rPr>
                        <a:t>≥70 </a:t>
                      </a:r>
                      <a:r>
                        <a:rPr lang="en-US" sz="1200" dirty="0" err="1">
                          <a:solidFill>
                            <a:schemeClr val="bg1"/>
                          </a:solidFill>
                        </a:rPr>
                        <a:t>yr</a:t>
                      </a:r>
                      <a:endParaRPr lang="en-US" sz="1200" dirty="0">
                        <a:solidFill>
                          <a:schemeClr val="bg1"/>
                        </a:solidFill>
                      </a:endParaRP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39/99</a:t>
                      </a:r>
                    </a:p>
                    <a:p>
                      <a:pPr algn="ctr">
                        <a:lnSpc>
                          <a:spcPct val="90000"/>
                        </a:lnSpc>
                      </a:pPr>
                      <a:r>
                        <a:rPr lang="en-US" sz="1200" dirty="0">
                          <a:solidFill>
                            <a:schemeClr val="bg1"/>
                          </a:solidFill>
                        </a:rPr>
                        <a:t>77/162</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62/108</a:t>
                      </a:r>
                    </a:p>
                    <a:p>
                      <a:pPr algn="ctr">
                        <a:lnSpc>
                          <a:spcPct val="90000"/>
                        </a:lnSpc>
                      </a:pPr>
                      <a:r>
                        <a:rPr lang="en-US" sz="1200" dirty="0">
                          <a:solidFill>
                            <a:schemeClr val="bg1"/>
                          </a:solidFill>
                        </a:rPr>
                        <a:t>90/154</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0.67 (0.45-0.99)</a:t>
                      </a:r>
                    </a:p>
                    <a:p>
                      <a:pPr algn="ctr">
                        <a:lnSpc>
                          <a:spcPct val="90000"/>
                        </a:lnSpc>
                      </a:pPr>
                      <a:r>
                        <a:rPr lang="en-US" sz="1200" dirty="0">
                          <a:solidFill>
                            <a:schemeClr val="bg1"/>
                          </a:solidFill>
                        </a:rPr>
                        <a:t>0.78 (0.58-1.06)</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40366738"/>
                  </a:ext>
                </a:extLst>
              </a:tr>
              <a:tr h="367734">
                <a:tc>
                  <a:txBody>
                    <a:bodyPr/>
                    <a:lstStyle/>
                    <a:p>
                      <a:pPr>
                        <a:lnSpc>
                          <a:spcPct val="90000"/>
                        </a:lnSpc>
                      </a:pPr>
                      <a:r>
                        <a:rPr lang="en-US" sz="1200" dirty="0">
                          <a:solidFill>
                            <a:schemeClr val="bg1"/>
                          </a:solidFill>
                        </a:rPr>
                        <a:t>ECOG performance-status score</a:t>
                      </a:r>
                    </a:p>
                    <a:p>
                      <a:pPr marL="171450" indent="-171450">
                        <a:lnSpc>
                          <a:spcPct val="90000"/>
                        </a:lnSpc>
                        <a:buFont typeface="Wingdings" panose="05000000000000000000" pitchFamily="2" charset="2"/>
                        <a:buChar char="§"/>
                      </a:pPr>
                      <a:r>
                        <a:rPr lang="en-US" sz="1200" dirty="0">
                          <a:solidFill>
                            <a:schemeClr val="bg1"/>
                          </a:solidFill>
                        </a:rPr>
                        <a:t>0</a:t>
                      </a:r>
                    </a:p>
                    <a:p>
                      <a:pPr marL="171450" indent="-171450">
                        <a:lnSpc>
                          <a:spcPct val="90000"/>
                        </a:lnSpc>
                        <a:buFont typeface="Wingdings" panose="05000000000000000000" pitchFamily="2" charset="2"/>
                        <a:buChar char="§"/>
                      </a:pPr>
                      <a:r>
                        <a:rPr lang="en-US" sz="1200" dirty="0">
                          <a:solidFill>
                            <a:schemeClr val="bg1"/>
                          </a:solidFill>
                        </a:rPr>
                        <a:t>1-2</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53/134</a:t>
                      </a:r>
                    </a:p>
                    <a:p>
                      <a:pPr algn="ctr">
                        <a:lnSpc>
                          <a:spcPct val="90000"/>
                        </a:lnSpc>
                      </a:pPr>
                      <a:r>
                        <a:rPr lang="en-US" sz="1200" dirty="0">
                          <a:solidFill>
                            <a:schemeClr val="bg1"/>
                          </a:solidFill>
                        </a:rPr>
                        <a:t>63/127</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72/141</a:t>
                      </a:r>
                    </a:p>
                    <a:p>
                      <a:pPr algn="ctr">
                        <a:lnSpc>
                          <a:spcPct val="90000"/>
                        </a:lnSpc>
                      </a:pPr>
                      <a:r>
                        <a:rPr lang="en-US" sz="1200" dirty="0">
                          <a:solidFill>
                            <a:schemeClr val="bg1"/>
                          </a:solidFill>
                        </a:rPr>
                        <a:t>80/121</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0.69 (0.49-0.99)</a:t>
                      </a:r>
                    </a:p>
                    <a:p>
                      <a:pPr algn="ctr">
                        <a:lnSpc>
                          <a:spcPct val="90000"/>
                        </a:lnSpc>
                      </a:pPr>
                      <a:r>
                        <a:rPr lang="en-US" sz="1200" dirty="0">
                          <a:solidFill>
                            <a:schemeClr val="bg1"/>
                          </a:solidFill>
                        </a:rPr>
                        <a:t>0.77 (0.56-1.08)</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43492844"/>
                  </a:ext>
                </a:extLst>
              </a:tr>
              <a:tr h="595982">
                <a:tc>
                  <a:txBody>
                    <a:bodyPr/>
                    <a:lstStyle/>
                    <a:p>
                      <a:pPr>
                        <a:lnSpc>
                          <a:spcPct val="90000"/>
                        </a:lnSpc>
                      </a:pPr>
                      <a:r>
                        <a:rPr lang="en-US" sz="1200" dirty="0">
                          <a:solidFill>
                            <a:schemeClr val="bg1"/>
                          </a:solidFill>
                        </a:rPr>
                        <a:t>Simplified MIPI score category at baseline</a:t>
                      </a:r>
                    </a:p>
                    <a:p>
                      <a:pPr marL="171450" indent="-171450">
                        <a:lnSpc>
                          <a:spcPct val="90000"/>
                        </a:lnSpc>
                        <a:buFont typeface="Wingdings" panose="05000000000000000000" pitchFamily="2" charset="2"/>
                        <a:buChar char="§"/>
                      </a:pPr>
                      <a:r>
                        <a:rPr lang="en-US" sz="1200" dirty="0">
                          <a:solidFill>
                            <a:schemeClr val="bg1"/>
                          </a:solidFill>
                        </a:rPr>
                        <a:t>Low risk</a:t>
                      </a:r>
                    </a:p>
                    <a:p>
                      <a:pPr marL="171450" indent="-171450">
                        <a:lnSpc>
                          <a:spcPct val="90000"/>
                        </a:lnSpc>
                        <a:buFont typeface="Wingdings" panose="05000000000000000000" pitchFamily="2" charset="2"/>
                        <a:buChar char="§"/>
                      </a:pPr>
                      <a:r>
                        <a:rPr lang="en-US" sz="1200" dirty="0">
                          <a:solidFill>
                            <a:schemeClr val="bg1"/>
                          </a:solidFill>
                        </a:rPr>
                        <a:t>Intermediate risk</a:t>
                      </a:r>
                    </a:p>
                    <a:p>
                      <a:pPr marL="171450" marR="0" lvl="0" indent="-1714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Low or Intermediate risk</a:t>
                      </a:r>
                    </a:p>
                    <a:p>
                      <a:pPr marL="171450" marR="0" lvl="0" indent="-1714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High risk</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15/44</a:t>
                      </a:r>
                    </a:p>
                    <a:p>
                      <a:pPr algn="ctr">
                        <a:lnSpc>
                          <a:spcPct val="90000"/>
                        </a:lnSpc>
                      </a:pPr>
                      <a:r>
                        <a:rPr lang="en-US" sz="1200" dirty="0">
                          <a:solidFill>
                            <a:schemeClr val="bg1"/>
                          </a:solidFill>
                        </a:rPr>
                        <a:t>42/124</a:t>
                      </a:r>
                    </a:p>
                    <a:p>
                      <a:pPr algn="ctr">
                        <a:lnSpc>
                          <a:spcPct val="90000"/>
                        </a:lnSpc>
                      </a:pPr>
                      <a:r>
                        <a:rPr lang="en-US" sz="1200" dirty="0">
                          <a:solidFill>
                            <a:schemeClr val="bg1"/>
                          </a:solidFill>
                        </a:rPr>
                        <a:t>57/168</a:t>
                      </a:r>
                    </a:p>
                    <a:p>
                      <a:pPr algn="ctr">
                        <a:lnSpc>
                          <a:spcPct val="90000"/>
                        </a:lnSpc>
                      </a:pPr>
                      <a:r>
                        <a:rPr lang="en-US" sz="1200" dirty="0">
                          <a:solidFill>
                            <a:schemeClr val="bg1"/>
                          </a:solidFill>
                        </a:rPr>
                        <a:t>59/93</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21/46</a:t>
                      </a:r>
                    </a:p>
                    <a:p>
                      <a:pPr algn="ctr">
                        <a:lnSpc>
                          <a:spcPct val="90000"/>
                        </a:lnSpc>
                      </a:pPr>
                      <a:r>
                        <a:rPr lang="en-US" sz="1200" dirty="0">
                          <a:solidFill>
                            <a:schemeClr val="bg1"/>
                          </a:solidFill>
                        </a:rPr>
                        <a:t>76/129</a:t>
                      </a:r>
                    </a:p>
                    <a:p>
                      <a:pPr algn="ctr">
                        <a:lnSpc>
                          <a:spcPct val="90000"/>
                        </a:lnSpc>
                      </a:pPr>
                      <a:r>
                        <a:rPr lang="en-US" sz="1200" dirty="0">
                          <a:solidFill>
                            <a:schemeClr val="bg1"/>
                          </a:solidFill>
                        </a:rPr>
                        <a:t>97/175</a:t>
                      </a:r>
                    </a:p>
                    <a:p>
                      <a:pPr algn="ctr">
                        <a:lnSpc>
                          <a:spcPct val="90000"/>
                        </a:lnSpc>
                      </a:pPr>
                      <a:r>
                        <a:rPr lang="en-US" sz="1200" dirty="0">
                          <a:solidFill>
                            <a:schemeClr val="bg1"/>
                          </a:solidFill>
                        </a:rPr>
                        <a:t>55/87</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0.85 (0.44-1.65)</a:t>
                      </a:r>
                    </a:p>
                    <a:p>
                      <a:pPr algn="ctr">
                        <a:lnSpc>
                          <a:spcPct val="90000"/>
                        </a:lnSpc>
                      </a:pPr>
                      <a:r>
                        <a:rPr lang="en-US" sz="1200" dirty="0">
                          <a:solidFill>
                            <a:schemeClr val="bg1"/>
                          </a:solidFill>
                        </a:rPr>
                        <a:t>0.50 (0.34-0.73)</a:t>
                      </a:r>
                    </a:p>
                    <a:p>
                      <a:pPr algn="ctr">
                        <a:lnSpc>
                          <a:spcPct val="90000"/>
                        </a:lnSpc>
                      </a:pPr>
                      <a:r>
                        <a:rPr lang="en-US" sz="1200" dirty="0">
                          <a:solidFill>
                            <a:schemeClr val="bg1"/>
                          </a:solidFill>
                        </a:rPr>
                        <a:t>0.57 (0.41-0.78)</a:t>
                      </a:r>
                    </a:p>
                    <a:p>
                      <a:pPr algn="ctr">
                        <a:lnSpc>
                          <a:spcPct val="90000"/>
                        </a:lnSpc>
                      </a:pPr>
                      <a:r>
                        <a:rPr lang="en-US" sz="1200" dirty="0">
                          <a:solidFill>
                            <a:schemeClr val="bg1"/>
                          </a:solidFill>
                        </a:rPr>
                        <a:t>1.02 (0.71-1.48)</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59473155"/>
                  </a:ext>
                </a:extLst>
              </a:tr>
              <a:tr h="367734">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rPr>
                        <a:t>Tumor bulk</a:t>
                      </a:r>
                    </a:p>
                    <a:p>
                      <a:pPr marL="171450" marR="0" lvl="0" indent="-1714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&lt;5 cm in largest diameter</a:t>
                      </a:r>
                    </a:p>
                    <a:p>
                      <a:pPr marL="171450" marR="0" lvl="0" indent="-1714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≥5 cm in largest diameter</a:t>
                      </a:r>
                    </a:p>
                  </a:txBody>
                  <a:tcPr marL="45720" marR="45720" marT="18288" marB="18288">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64/165</a:t>
                      </a:r>
                    </a:p>
                    <a:p>
                      <a:pPr algn="ctr">
                        <a:lnSpc>
                          <a:spcPct val="90000"/>
                        </a:lnSpc>
                      </a:pPr>
                      <a:r>
                        <a:rPr lang="en-US" sz="1200" dirty="0">
                          <a:solidFill>
                            <a:schemeClr val="bg1"/>
                          </a:solidFill>
                        </a:rPr>
                        <a:t>51/95</a:t>
                      </a:r>
                    </a:p>
                  </a:txBody>
                  <a:tcPr marL="45720" marR="45720" marT="18288" marB="18288">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90/163</a:t>
                      </a:r>
                    </a:p>
                    <a:p>
                      <a:pPr algn="ctr">
                        <a:lnSpc>
                          <a:spcPct val="90000"/>
                        </a:lnSpc>
                      </a:pPr>
                      <a:r>
                        <a:rPr lang="en-US" sz="1200" dirty="0">
                          <a:solidFill>
                            <a:schemeClr val="bg1"/>
                          </a:solidFill>
                        </a:rPr>
                        <a:t>62/98</a:t>
                      </a:r>
                    </a:p>
                  </a:txBody>
                  <a:tcPr marL="45720" marR="45720" marT="18288" marB="18288">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txBody>
                  <a:tcPr marL="45720" marR="45720" marT="18288" marB="18288">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0.71 (0.51-0.97)</a:t>
                      </a:r>
                    </a:p>
                    <a:p>
                      <a:pPr algn="ctr">
                        <a:lnSpc>
                          <a:spcPct val="90000"/>
                        </a:lnSpc>
                      </a:pPr>
                      <a:r>
                        <a:rPr lang="en-US" sz="1200" dirty="0">
                          <a:solidFill>
                            <a:schemeClr val="bg1"/>
                          </a:solidFill>
                        </a:rPr>
                        <a:t>0.78 (0.54-1.13)</a:t>
                      </a:r>
                    </a:p>
                  </a:txBody>
                  <a:tcPr marL="45720" marR="45720" marT="18288" marB="18288">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47374145"/>
                  </a:ext>
                </a:extLst>
              </a:tr>
            </a:tbl>
          </a:graphicData>
        </a:graphic>
      </p:graphicFrame>
      <p:grpSp>
        <p:nvGrpSpPr>
          <p:cNvPr id="20" name="Group 19">
            <a:extLst>
              <a:ext uri="{FF2B5EF4-FFF2-40B4-BE49-F238E27FC236}">
                <a16:creationId xmlns:a16="http://schemas.microsoft.com/office/drawing/2014/main" id="{8F75E233-4ABB-204F-2D00-E2E85B0039DB}"/>
              </a:ext>
            </a:extLst>
          </p:cNvPr>
          <p:cNvGrpSpPr/>
          <p:nvPr/>
        </p:nvGrpSpPr>
        <p:grpSpPr>
          <a:xfrm>
            <a:off x="6043997" y="5673519"/>
            <a:ext cx="3914315" cy="276999"/>
            <a:chOff x="6043997" y="5483571"/>
            <a:chExt cx="3914315" cy="276999"/>
          </a:xfrm>
        </p:grpSpPr>
        <p:sp>
          <p:nvSpPr>
            <p:cNvPr id="13" name="TextBox 12">
              <a:extLst>
                <a:ext uri="{FF2B5EF4-FFF2-40B4-BE49-F238E27FC236}">
                  <a16:creationId xmlns:a16="http://schemas.microsoft.com/office/drawing/2014/main" id="{467E016D-B6F2-2F51-9FD7-9A8D9B49EFCE}"/>
                </a:ext>
              </a:extLst>
            </p:cNvPr>
            <p:cNvSpPr txBox="1"/>
            <p:nvPr/>
          </p:nvSpPr>
          <p:spPr bwMode="auto">
            <a:xfrm>
              <a:off x="8628210" y="548357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1.0</a:t>
              </a:r>
              <a:endParaRPr lang="en-US" sz="1200" b="0"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FFF67563-3AC7-E91D-FC6D-55775B42849F}"/>
                </a:ext>
              </a:extLst>
            </p:cNvPr>
            <p:cNvSpPr txBox="1"/>
            <p:nvPr/>
          </p:nvSpPr>
          <p:spPr bwMode="auto">
            <a:xfrm>
              <a:off x="8266113" y="548357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0.8</a:t>
              </a:r>
              <a:endParaRPr lang="en-US" sz="1200" b="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1286AFAE-5220-48AA-A3B2-A8B52E4A7DE4}"/>
                </a:ext>
              </a:extLst>
            </p:cNvPr>
            <p:cNvSpPr txBox="1"/>
            <p:nvPr/>
          </p:nvSpPr>
          <p:spPr bwMode="auto">
            <a:xfrm>
              <a:off x="7813993" y="548357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0.6</a:t>
              </a:r>
              <a:endParaRPr lang="en-US" sz="1200" b="0" dirty="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F6312813-0884-8046-F260-1C9BC0FE0CD9}"/>
                </a:ext>
              </a:extLst>
            </p:cNvPr>
            <p:cNvSpPr txBox="1"/>
            <p:nvPr/>
          </p:nvSpPr>
          <p:spPr bwMode="auto">
            <a:xfrm>
              <a:off x="7171757" y="548357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0.4</a:t>
              </a:r>
              <a:endParaRPr lang="en-US" sz="1200" b="0"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26918EC0-FC80-0CF1-6268-F98FD959862F}"/>
                </a:ext>
              </a:extLst>
            </p:cNvPr>
            <p:cNvSpPr txBox="1"/>
            <p:nvPr/>
          </p:nvSpPr>
          <p:spPr bwMode="auto">
            <a:xfrm>
              <a:off x="6043997" y="548357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0.2</a:t>
              </a:r>
              <a:endParaRPr lang="en-US" sz="1200" b="0" dirty="0">
                <a:solidFill>
                  <a:schemeClr val="bg1"/>
                </a:solidFill>
                <a:latin typeface="Calibri" panose="020F0502020204030204" pitchFamily="34" charset="0"/>
              </a:endParaRPr>
            </a:p>
          </p:txBody>
        </p:sp>
        <p:sp>
          <p:nvSpPr>
            <p:cNvPr id="18" name="TextBox 17">
              <a:extLst>
                <a:ext uri="{FF2B5EF4-FFF2-40B4-BE49-F238E27FC236}">
                  <a16:creationId xmlns:a16="http://schemas.microsoft.com/office/drawing/2014/main" id="{6314BA06-F734-A624-D699-982F0968782F}"/>
                </a:ext>
              </a:extLst>
            </p:cNvPr>
            <p:cNvSpPr txBox="1"/>
            <p:nvPr/>
          </p:nvSpPr>
          <p:spPr bwMode="auto">
            <a:xfrm>
              <a:off x="9578080" y="548357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1.8</a:t>
              </a:r>
              <a:endParaRPr lang="en-US" sz="1200" b="0" dirty="0">
                <a:solidFill>
                  <a:schemeClr val="bg1"/>
                </a:solidFill>
                <a:latin typeface="Calibri" panose="020F0502020204030204" pitchFamily="34" charset="0"/>
              </a:endParaRPr>
            </a:p>
          </p:txBody>
        </p:sp>
        <p:sp>
          <p:nvSpPr>
            <p:cNvPr id="19" name="TextBox 18">
              <a:extLst>
                <a:ext uri="{FF2B5EF4-FFF2-40B4-BE49-F238E27FC236}">
                  <a16:creationId xmlns:a16="http://schemas.microsoft.com/office/drawing/2014/main" id="{93598EA6-5AC3-48D0-A4C8-8938D55159BE}"/>
                </a:ext>
              </a:extLst>
            </p:cNvPr>
            <p:cNvSpPr txBox="1"/>
            <p:nvPr/>
          </p:nvSpPr>
          <p:spPr bwMode="auto">
            <a:xfrm>
              <a:off x="9180422" y="548357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a:t>
              </a:r>
            </a:p>
          </p:txBody>
        </p:sp>
      </p:grpSp>
      <p:sp>
        <p:nvSpPr>
          <p:cNvPr id="30" name="TextBox 29">
            <a:extLst>
              <a:ext uri="{FF2B5EF4-FFF2-40B4-BE49-F238E27FC236}">
                <a16:creationId xmlns:a16="http://schemas.microsoft.com/office/drawing/2014/main" id="{BE334A52-CE02-A79E-C072-3752D5508806}"/>
              </a:ext>
            </a:extLst>
          </p:cNvPr>
          <p:cNvSpPr txBox="1"/>
          <p:nvPr/>
        </p:nvSpPr>
        <p:spPr bwMode="auto">
          <a:xfrm>
            <a:off x="7361873" y="5995993"/>
            <a:ext cx="1522629"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Aft>
                <a:spcPct val="0"/>
              </a:spcAft>
              <a:buClrTx/>
              <a:buFontTx/>
              <a:buNone/>
            </a:pPr>
            <a:r>
              <a:rPr lang="en-US" sz="1200" b="1" dirty="0">
                <a:solidFill>
                  <a:schemeClr val="accent1"/>
                </a:solidFill>
                <a:latin typeface="Calibri" panose="020F0502020204030204" pitchFamily="34" charset="0"/>
              </a:rPr>
              <a:t>Ibrutinib + BR Better</a:t>
            </a:r>
          </a:p>
        </p:txBody>
      </p:sp>
      <p:sp>
        <p:nvSpPr>
          <p:cNvPr id="31" name="TextBox 30">
            <a:extLst>
              <a:ext uri="{FF2B5EF4-FFF2-40B4-BE49-F238E27FC236}">
                <a16:creationId xmlns:a16="http://schemas.microsoft.com/office/drawing/2014/main" id="{794EA667-F578-18C4-59B2-CD5E37D5A1D2}"/>
              </a:ext>
            </a:extLst>
          </p:cNvPr>
          <p:cNvSpPr txBox="1"/>
          <p:nvPr/>
        </p:nvSpPr>
        <p:spPr bwMode="auto">
          <a:xfrm>
            <a:off x="8818326" y="5995993"/>
            <a:ext cx="147071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Aft>
                <a:spcPct val="0"/>
              </a:spcAft>
            </a:pPr>
            <a:r>
              <a:rPr lang="en-US" sz="1200" b="1" dirty="0">
                <a:solidFill>
                  <a:schemeClr val="accent3"/>
                </a:solidFill>
                <a:latin typeface="Calibri" panose="020F0502020204030204" pitchFamily="34" charset="0"/>
              </a:rPr>
              <a:t>Placebo + BR Better</a:t>
            </a:r>
          </a:p>
        </p:txBody>
      </p:sp>
      <p:cxnSp>
        <p:nvCxnSpPr>
          <p:cNvPr id="33" name="Straight Arrow Connector 32">
            <a:extLst>
              <a:ext uri="{FF2B5EF4-FFF2-40B4-BE49-F238E27FC236}">
                <a16:creationId xmlns:a16="http://schemas.microsoft.com/office/drawing/2014/main" id="{68E64FD1-B424-9127-F7D9-97FB92184082}"/>
              </a:ext>
            </a:extLst>
          </p:cNvPr>
          <p:cNvCxnSpPr/>
          <p:nvPr/>
        </p:nvCxnSpPr>
        <p:spPr bwMode="auto">
          <a:xfrm>
            <a:off x="8930640" y="5948529"/>
            <a:ext cx="1027672" cy="0"/>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1EFBD265-5721-2D02-0D8B-96414E887E84}"/>
              </a:ext>
            </a:extLst>
          </p:cNvPr>
          <p:cNvCxnSpPr/>
          <p:nvPr/>
        </p:nvCxnSpPr>
        <p:spPr bwMode="auto">
          <a:xfrm flipH="1">
            <a:off x="6180286" y="5948529"/>
            <a:ext cx="2536994" cy="0"/>
          </a:xfrm>
          <a:prstGeom prst="straightConnector1">
            <a:avLst/>
          </a:prstGeom>
          <a:noFill/>
          <a:ln w="28575" cap="flat" cmpd="sng" algn="ctr">
            <a:solidFill>
              <a:schemeClr val="bg1"/>
            </a:solidFill>
            <a:prstDash val="solid"/>
            <a:round/>
            <a:headEnd type="none" w="med" len="med"/>
            <a:tailEnd type="triangle"/>
          </a:ln>
          <a:effectLst/>
        </p:spPr>
      </p:cxnSp>
      <p:cxnSp>
        <p:nvCxnSpPr>
          <p:cNvPr id="37" name="Straight Connector 36">
            <a:extLst>
              <a:ext uri="{FF2B5EF4-FFF2-40B4-BE49-F238E27FC236}">
                <a16:creationId xmlns:a16="http://schemas.microsoft.com/office/drawing/2014/main" id="{851063A3-D5F3-56DF-DB01-A5632BD793DD}"/>
              </a:ext>
            </a:extLst>
          </p:cNvPr>
          <p:cNvCxnSpPr>
            <a:stCxn id="17" idx="0"/>
            <a:endCxn id="18" idx="0"/>
          </p:cNvCxnSpPr>
          <p:nvPr/>
        </p:nvCxnSpPr>
        <p:spPr bwMode="auto">
          <a:xfrm>
            <a:off x="6234113" y="5673519"/>
            <a:ext cx="3534083" cy="0"/>
          </a:xfrm>
          <a:prstGeom prst="line">
            <a:avLst/>
          </a:prstGeom>
          <a:noFill/>
          <a:ln w="28575" cap="flat" cmpd="sng" algn="ctr">
            <a:solidFill>
              <a:schemeClr val="bg1"/>
            </a:solidFill>
            <a:prstDash val="solid"/>
            <a:round/>
            <a:headEnd type="none" w="med" len="med"/>
            <a:tailEnd type="none" w="med" len="med"/>
          </a:ln>
          <a:effectLst/>
        </p:spPr>
      </p:cxnSp>
      <p:grpSp>
        <p:nvGrpSpPr>
          <p:cNvPr id="46" name="Group 45">
            <a:extLst>
              <a:ext uri="{FF2B5EF4-FFF2-40B4-BE49-F238E27FC236}">
                <a16:creationId xmlns:a16="http://schemas.microsoft.com/office/drawing/2014/main" id="{9ED2E18D-CB53-EE59-229B-5AD41293DC57}"/>
              </a:ext>
            </a:extLst>
          </p:cNvPr>
          <p:cNvGrpSpPr/>
          <p:nvPr/>
        </p:nvGrpSpPr>
        <p:grpSpPr>
          <a:xfrm>
            <a:off x="6234113" y="5659416"/>
            <a:ext cx="3534083" cy="84666"/>
            <a:chOff x="6234113" y="5092700"/>
            <a:chExt cx="3534083" cy="476250"/>
          </a:xfrm>
        </p:grpSpPr>
        <p:cxnSp>
          <p:nvCxnSpPr>
            <p:cNvPr id="39" name="Straight Connector 38">
              <a:extLst>
                <a:ext uri="{FF2B5EF4-FFF2-40B4-BE49-F238E27FC236}">
                  <a16:creationId xmlns:a16="http://schemas.microsoft.com/office/drawing/2014/main" id="{57EC9E67-A34B-A96E-A717-81CE728385FF}"/>
                </a:ext>
              </a:extLst>
            </p:cNvPr>
            <p:cNvCxnSpPr>
              <a:cxnSpLocks/>
            </p:cNvCxnSpPr>
            <p:nvPr/>
          </p:nvCxnSpPr>
          <p:spPr bwMode="auto">
            <a:xfrm>
              <a:off x="6234113" y="5092700"/>
              <a:ext cx="0" cy="47625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7360F045-8251-349D-CA8E-AF2138336F87}"/>
                </a:ext>
              </a:extLst>
            </p:cNvPr>
            <p:cNvCxnSpPr>
              <a:cxnSpLocks/>
            </p:cNvCxnSpPr>
            <p:nvPr/>
          </p:nvCxnSpPr>
          <p:spPr bwMode="auto">
            <a:xfrm>
              <a:off x="7361873" y="5092700"/>
              <a:ext cx="0" cy="47625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7BB5CC8-D420-1B56-0550-3932C101AA53}"/>
                </a:ext>
              </a:extLst>
            </p:cNvPr>
            <p:cNvCxnSpPr>
              <a:cxnSpLocks/>
            </p:cNvCxnSpPr>
            <p:nvPr/>
          </p:nvCxnSpPr>
          <p:spPr bwMode="auto">
            <a:xfrm>
              <a:off x="8001154" y="5092700"/>
              <a:ext cx="0" cy="47625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B1FD360-FDFA-A530-4B45-1C0BD6358A68}"/>
                </a:ext>
              </a:extLst>
            </p:cNvPr>
            <p:cNvCxnSpPr>
              <a:cxnSpLocks/>
            </p:cNvCxnSpPr>
            <p:nvPr/>
          </p:nvCxnSpPr>
          <p:spPr bwMode="auto">
            <a:xfrm>
              <a:off x="8456229" y="5092700"/>
              <a:ext cx="0" cy="47625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CB38E09A-4708-F426-D832-98BBE6CB8B3D}"/>
                </a:ext>
              </a:extLst>
            </p:cNvPr>
            <p:cNvCxnSpPr>
              <a:cxnSpLocks/>
            </p:cNvCxnSpPr>
            <p:nvPr/>
          </p:nvCxnSpPr>
          <p:spPr bwMode="auto">
            <a:xfrm>
              <a:off x="8816355" y="5092700"/>
              <a:ext cx="0" cy="47625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D594071-F812-DFFB-0582-4D1D1ED716B4}"/>
                </a:ext>
              </a:extLst>
            </p:cNvPr>
            <p:cNvCxnSpPr>
              <a:cxnSpLocks/>
            </p:cNvCxnSpPr>
            <p:nvPr/>
          </p:nvCxnSpPr>
          <p:spPr bwMode="auto">
            <a:xfrm>
              <a:off x="9370538" y="5092700"/>
              <a:ext cx="0" cy="47625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B0CFD916-A0A8-1A60-B1AF-2CE3FB73CF2D}"/>
                </a:ext>
              </a:extLst>
            </p:cNvPr>
            <p:cNvCxnSpPr>
              <a:cxnSpLocks/>
            </p:cNvCxnSpPr>
            <p:nvPr/>
          </p:nvCxnSpPr>
          <p:spPr bwMode="auto">
            <a:xfrm>
              <a:off x="9768196" y="5092700"/>
              <a:ext cx="0" cy="476250"/>
            </a:xfrm>
            <a:prstGeom prst="line">
              <a:avLst/>
            </a:prstGeom>
            <a:noFill/>
            <a:ln w="28575" cap="flat" cmpd="sng" algn="ctr">
              <a:solidFill>
                <a:schemeClr val="bg1"/>
              </a:solidFill>
              <a:prstDash val="solid"/>
              <a:round/>
              <a:headEnd type="none" w="med" len="med"/>
              <a:tailEnd type="none" w="med" len="med"/>
            </a:ln>
            <a:effectLst/>
          </p:spPr>
        </p:cxnSp>
      </p:grpSp>
      <p:cxnSp>
        <p:nvCxnSpPr>
          <p:cNvPr id="48" name="Straight Connector 47">
            <a:extLst>
              <a:ext uri="{FF2B5EF4-FFF2-40B4-BE49-F238E27FC236}">
                <a16:creationId xmlns:a16="http://schemas.microsoft.com/office/drawing/2014/main" id="{EB465528-3370-2852-4BEA-18A65D3DB31E}"/>
              </a:ext>
            </a:extLst>
          </p:cNvPr>
          <p:cNvCxnSpPr>
            <a:cxnSpLocks/>
          </p:cNvCxnSpPr>
          <p:nvPr/>
        </p:nvCxnSpPr>
        <p:spPr bwMode="auto">
          <a:xfrm>
            <a:off x="8823406" y="1894840"/>
            <a:ext cx="0" cy="3759802"/>
          </a:xfrm>
          <a:prstGeom prst="line">
            <a:avLst/>
          </a:prstGeom>
          <a:noFill/>
          <a:ln w="28575" cap="flat" cmpd="sng" algn="ctr">
            <a:solidFill>
              <a:schemeClr val="bg1"/>
            </a:solidFill>
            <a:prstDash val="sysDash"/>
            <a:round/>
            <a:headEnd type="none" w="med" len="med"/>
            <a:tailEnd type="none" w="med" len="med"/>
          </a:ln>
          <a:effectLst/>
        </p:spPr>
      </p:cxnSp>
      <p:grpSp>
        <p:nvGrpSpPr>
          <p:cNvPr id="55" name="Group 54">
            <a:extLst>
              <a:ext uri="{FF2B5EF4-FFF2-40B4-BE49-F238E27FC236}">
                <a16:creationId xmlns:a16="http://schemas.microsoft.com/office/drawing/2014/main" id="{05DCEDF5-69F9-E950-B0AC-44114C176C4E}"/>
              </a:ext>
            </a:extLst>
          </p:cNvPr>
          <p:cNvGrpSpPr/>
          <p:nvPr/>
        </p:nvGrpSpPr>
        <p:grpSpPr>
          <a:xfrm>
            <a:off x="7972425" y="1960033"/>
            <a:ext cx="787400" cy="79881"/>
            <a:chOff x="7170248" y="1798320"/>
            <a:chExt cx="1023977" cy="220428"/>
          </a:xfrm>
        </p:grpSpPr>
        <p:cxnSp>
          <p:nvCxnSpPr>
            <p:cNvPr id="50" name="Straight Connector 49">
              <a:extLst>
                <a:ext uri="{FF2B5EF4-FFF2-40B4-BE49-F238E27FC236}">
                  <a16:creationId xmlns:a16="http://schemas.microsoft.com/office/drawing/2014/main" id="{30C6D0A8-2CBA-9ACD-AD10-6EB67A384536}"/>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EBA7D97-54CC-629A-4A1B-CEB87D373BF5}"/>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37B6843-B82C-3EC6-CEC0-FFE31288D322}"/>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41445636-CD29-B741-A89C-696A0EC5AAD7}"/>
              </a:ext>
            </a:extLst>
          </p:cNvPr>
          <p:cNvGrpSpPr/>
          <p:nvPr/>
        </p:nvGrpSpPr>
        <p:grpSpPr>
          <a:xfrm>
            <a:off x="7947024" y="2327063"/>
            <a:ext cx="911225" cy="79881"/>
            <a:chOff x="7170248" y="1798320"/>
            <a:chExt cx="1023977" cy="220428"/>
          </a:xfrm>
        </p:grpSpPr>
        <p:cxnSp>
          <p:nvCxnSpPr>
            <p:cNvPr id="57" name="Straight Connector 56">
              <a:extLst>
                <a:ext uri="{FF2B5EF4-FFF2-40B4-BE49-F238E27FC236}">
                  <a16:creationId xmlns:a16="http://schemas.microsoft.com/office/drawing/2014/main" id="{137393A7-472E-1922-9628-283C66B72E64}"/>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6E10A0CB-FF49-980E-9974-F6236ABB4D0D}"/>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CABE9B67-5020-14E4-77BF-D73E6EFDAF59}"/>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C6F113C3-BE39-760C-BA79-A9E117EB0F1B}"/>
              </a:ext>
            </a:extLst>
          </p:cNvPr>
          <p:cNvGrpSpPr/>
          <p:nvPr/>
        </p:nvGrpSpPr>
        <p:grpSpPr>
          <a:xfrm>
            <a:off x="7354888" y="2483590"/>
            <a:ext cx="1563687" cy="79881"/>
            <a:chOff x="7170248" y="1798320"/>
            <a:chExt cx="1023977" cy="220428"/>
          </a:xfrm>
        </p:grpSpPr>
        <p:cxnSp>
          <p:nvCxnSpPr>
            <p:cNvPr id="61" name="Straight Connector 60">
              <a:extLst>
                <a:ext uri="{FF2B5EF4-FFF2-40B4-BE49-F238E27FC236}">
                  <a16:creationId xmlns:a16="http://schemas.microsoft.com/office/drawing/2014/main" id="{8D335C18-B2E5-52A5-CE87-95C94DEADA64}"/>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0364CE7-8B43-9ACE-2C3A-724A2D798484}"/>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94AD4050-B1D8-342B-46D5-C5529851A9F6}"/>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2EEF3CE8-5335-3DA7-1F5C-FE5BBFE6A19B}"/>
              </a:ext>
            </a:extLst>
          </p:cNvPr>
          <p:cNvGrpSpPr/>
          <p:nvPr/>
        </p:nvGrpSpPr>
        <p:grpSpPr>
          <a:xfrm>
            <a:off x="8001154" y="2860502"/>
            <a:ext cx="871382" cy="79881"/>
            <a:chOff x="7170248" y="1798320"/>
            <a:chExt cx="1023977" cy="220428"/>
          </a:xfrm>
        </p:grpSpPr>
        <p:cxnSp>
          <p:nvCxnSpPr>
            <p:cNvPr id="65" name="Straight Connector 64">
              <a:extLst>
                <a:ext uri="{FF2B5EF4-FFF2-40B4-BE49-F238E27FC236}">
                  <a16:creationId xmlns:a16="http://schemas.microsoft.com/office/drawing/2014/main" id="{5DEB1FDE-E926-F1DD-78AB-A2AAFAE52FBC}"/>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9B42BBD0-A79B-4E58-9E7E-9F00ED2A4157}"/>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047CD8E9-19F0-6330-7F35-5A0283E436D5}"/>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68" name="Group 67">
            <a:extLst>
              <a:ext uri="{FF2B5EF4-FFF2-40B4-BE49-F238E27FC236}">
                <a16:creationId xmlns:a16="http://schemas.microsoft.com/office/drawing/2014/main" id="{2CADB6D9-4167-095F-6198-DE110525CC25}"/>
              </a:ext>
            </a:extLst>
          </p:cNvPr>
          <p:cNvGrpSpPr/>
          <p:nvPr/>
        </p:nvGrpSpPr>
        <p:grpSpPr>
          <a:xfrm>
            <a:off x="7137403" y="3021773"/>
            <a:ext cx="1686004" cy="79881"/>
            <a:chOff x="7170248" y="1798320"/>
            <a:chExt cx="1023977" cy="220428"/>
          </a:xfrm>
        </p:grpSpPr>
        <p:cxnSp>
          <p:nvCxnSpPr>
            <p:cNvPr id="69" name="Straight Connector 68">
              <a:extLst>
                <a:ext uri="{FF2B5EF4-FFF2-40B4-BE49-F238E27FC236}">
                  <a16:creationId xmlns:a16="http://schemas.microsoft.com/office/drawing/2014/main" id="{83F959D3-35E2-37E3-8981-BDA4485E02AF}"/>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FF9F4D44-0D8C-9606-0596-427327BDF36C}"/>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DB7FC935-FDC9-CAA6-64E1-A92CA0DCE017}"/>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72" name="Group 71">
            <a:extLst>
              <a:ext uri="{FF2B5EF4-FFF2-40B4-BE49-F238E27FC236}">
                <a16:creationId xmlns:a16="http://schemas.microsoft.com/office/drawing/2014/main" id="{D5C410C6-1792-43FD-80B4-90BEDD65DBFF}"/>
              </a:ext>
            </a:extLst>
          </p:cNvPr>
          <p:cNvGrpSpPr/>
          <p:nvPr/>
        </p:nvGrpSpPr>
        <p:grpSpPr>
          <a:xfrm>
            <a:off x="7540624" y="3417126"/>
            <a:ext cx="1273561" cy="79881"/>
            <a:chOff x="7170248" y="1798320"/>
            <a:chExt cx="1023977" cy="220428"/>
          </a:xfrm>
        </p:grpSpPr>
        <p:cxnSp>
          <p:nvCxnSpPr>
            <p:cNvPr id="73" name="Straight Connector 72">
              <a:extLst>
                <a:ext uri="{FF2B5EF4-FFF2-40B4-BE49-F238E27FC236}">
                  <a16:creationId xmlns:a16="http://schemas.microsoft.com/office/drawing/2014/main" id="{74C97740-0FB7-17CF-094C-39D0075B929D}"/>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A719781F-75F1-B855-8802-6F377C8BF77A}"/>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B0A1ADAD-22B8-4307-652F-05E2D75B2BE3}"/>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11148EE7-8D37-8478-44B9-93675F1F1BAB}"/>
              </a:ext>
            </a:extLst>
          </p:cNvPr>
          <p:cNvGrpSpPr/>
          <p:nvPr/>
        </p:nvGrpSpPr>
        <p:grpSpPr>
          <a:xfrm>
            <a:off x="7981648" y="3580278"/>
            <a:ext cx="963916" cy="79881"/>
            <a:chOff x="7170248" y="1798320"/>
            <a:chExt cx="1023977" cy="220428"/>
          </a:xfrm>
        </p:grpSpPr>
        <p:cxnSp>
          <p:nvCxnSpPr>
            <p:cNvPr id="77" name="Straight Connector 76">
              <a:extLst>
                <a:ext uri="{FF2B5EF4-FFF2-40B4-BE49-F238E27FC236}">
                  <a16:creationId xmlns:a16="http://schemas.microsoft.com/office/drawing/2014/main" id="{2844747B-A65D-95AA-DD2F-DD4DC84A32F5}"/>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E5505F96-ACE7-6011-2322-5ADA7E61B2CD}"/>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C41BE0BB-0C8E-6F07-C330-C9C9A1A2CF67}"/>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A372D810-CC12-6FE5-D3B1-E31E3AF458AC}"/>
              </a:ext>
            </a:extLst>
          </p:cNvPr>
          <p:cNvGrpSpPr/>
          <p:nvPr/>
        </p:nvGrpSpPr>
        <p:grpSpPr>
          <a:xfrm>
            <a:off x="7678739" y="3929911"/>
            <a:ext cx="1135105" cy="79881"/>
            <a:chOff x="7170248" y="1798320"/>
            <a:chExt cx="1023977" cy="220428"/>
          </a:xfrm>
        </p:grpSpPr>
        <p:cxnSp>
          <p:nvCxnSpPr>
            <p:cNvPr id="81" name="Straight Connector 80">
              <a:extLst>
                <a:ext uri="{FF2B5EF4-FFF2-40B4-BE49-F238E27FC236}">
                  <a16:creationId xmlns:a16="http://schemas.microsoft.com/office/drawing/2014/main" id="{9C9B7EC2-A92A-C321-6B39-D990EAF9FA60}"/>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17C8D1AF-08BB-F9A3-9192-639DB4F4F3CF}"/>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B52324C5-9DF0-7F99-C0A1-B67B68ED84E1}"/>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9E7CC272-E1BF-7749-D96B-6DC64624C9BE}"/>
              </a:ext>
            </a:extLst>
          </p:cNvPr>
          <p:cNvGrpSpPr/>
          <p:nvPr/>
        </p:nvGrpSpPr>
        <p:grpSpPr>
          <a:xfrm>
            <a:off x="7888290" y="4089670"/>
            <a:ext cx="1060808" cy="79881"/>
            <a:chOff x="7170248" y="1798320"/>
            <a:chExt cx="1023977" cy="220428"/>
          </a:xfrm>
        </p:grpSpPr>
        <p:cxnSp>
          <p:nvCxnSpPr>
            <p:cNvPr id="85" name="Straight Connector 84">
              <a:extLst>
                <a:ext uri="{FF2B5EF4-FFF2-40B4-BE49-F238E27FC236}">
                  <a16:creationId xmlns:a16="http://schemas.microsoft.com/office/drawing/2014/main" id="{456E82E8-8037-770D-894D-B65DFB124178}"/>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864AF74C-6F33-6F5A-C417-1BE569FDA89E}"/>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2A81F2C5-5EF4-144B-9A63-3AE64171BBCC}"/>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AF0F3597-81A3-BDD5-EACA-4E7BB780C2B1}"/>
              </a:ext>
            </a:extLst>
          </p:cNvPr>
          <p:cNvGrpSpPr/>
          <p:nvPr/>
        </p:nvGrpSpPr>
        <p:grpSpPr>
          <a:xfrm>
            <a:off x="7505760" y="4443699"/>
            <a:ext cx="2120837" cy="79881"/>
            <a:chOff x="7170248" y="1798320"/>
            <a:chExt cx="1023977" cy="220428"/>
          </a:xfrm>
        </p:grpSpPr>
        <p:cxnSp>
          <p:nvCxnSpPr>
            <p:cNvPr id="89" name="Straight Connector 88">
              <a:extLst>
                <a:ext uri="{FF2B5EF4-FFF2-40B4-BE49-F238E27FC236}">
                  <a16:creationId xmlns:a16="http://schemas.microsoft.com/office/drawing/2014/main" id="{10085111-1205-2477-419A-DB7B9743544A}"/>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6D93B2BD-ECA4-6095-0F3E-22AE8C1EBD84}"/>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C4BCE2E-DECB-D801-85B4-2747E151ED87}"/>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97372D6E-1EA9-1540-F1D1-5559E7DCCB3D}"/>
              </a:ext>
            </a:extLst>
          </p:cNvPr>
          <p:cNvGrpSpPr/>
          <p:nvPr/>
        </p:nvGrpSpPr>
        <p:grpSpPr>
          <a:xfrm>
            <a:off x="7085013" y="4610607"/>
            <a:ext cx="1236659" cy="79881"/>
            <a:chOff x="7170248" y="1798320"/>
            <a:chExt cx="1023977" cy="220428"/>
          </a:xfrm>
        </p:grpSpPr>
        <p:cxnSp>
          <p:nvCxnSpPr>
            <p:cNvPr id="93" name="Straight Connector 92">
              <a:extLst>
                <a:ext uri="{FF2B5EF4-FFF2-40B4-BE49-F238E27FC236}">
                  <a16:creationId xmlns:a16="http://schemas.microsoft.com/office/drawing/2014/main" id="{CC20B155-40DA-D89C-55F1-6966FB65082E}"/>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DF5C063C-3744-E636-2785-E9B1DC6D89D9}"/>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0B57D4B6-92B8-AAA3-5539-95F3FE7C9A4F}"/>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318759EE-8E51-021B-4C78-4662D0CE29D8}"/>
              </a:ext>
            </a:extLst>
          </p:cNvPr>
          <p:cNvGrpSpPr/>
          <p:nvPr/>
        </p:nvGrpSpPr>
        <p:grpSpPr>
          <a:xfrm>
            <a:off x="7391401" y="4782972"/>
            <a:ext cx="1028074" cy="79881"/>
            <a:chOff x="7170248" y="1798320"/>
            <a:chExt cx="1023977" cy="220428"/>
          </a:xfrm>
        </p:grpSpPr>
        <p:cxnSp>
          <p:nvCxnSpPr>
            <p:cNvPr id="97" name="Straight Connector 96">
              <a:extLst>
                <a:ext uri="{FF2B5EF4-FFF2-40B4-BE49-F238E27FC236}">
                  <a16:creationId xmlns:a16="http://schemas.microsoft.com/office/drawing/2014/main" id="{448EFC7D-05C4-E0AC-99BF-6EC60B5566DA}"/>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D606B277-2E7B-942F-B83E-6EC186968C9F}"/>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FEA98516-125B-BAFE-84CA-EEC44497E62C}"/>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5F763F61-3E3A-7FF3-F208-FB260431D27F}"/>
              </a:ext>
            </a:extLst>
          </p:cNvPr>
          <p:cNvGrpSpPr/>
          <p:nvPr/>
        </p:nvGrpSpPr>
        <p:grpSpPr>
          <a:xfrm>
            <a:off x="8266113" y="4935493"/>
            <a:ext cx="1185815" cy="79881"/>
            <a:chOff x="7170248" y="1798320"/>
            <a:chExt cx="1023977" cy="220428"/>
          </a:xfrm>
        </p:grpSpPr>
        <p:cxnSp>
          <p:nvCxnSpPr>
            <p:cNvPr id="101" name="Straight Connector 100">
              <a:extLst>
                <a:ext uri="{FF2B5EF4-FFF2-40B4-BE49-F238E27FC236}">
                  <a16:creationId xmlns:a16="http://schemas.microsoft.com/office/drawing/2014/main" id="{18D97D21-185F-E372-9AF0-FAD3D044C113}"/>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4A3B8E78-5D78-735E-3A6F-3813F8AEADD2}"/>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FA5ECE36-87FC-E8FD-027C-DECFDC49C39A}"/>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ED2317F8-5A32-EBDF-0861-6382EA706355}"/>
              </a:ext>
            </a:extLst>
          </p:cNvPr>
          <p:cNvGrpSpPr/>
          <p:nvPr/>
        </p:nvGrpSpPr>
        <p:grpSpPr>
          <a:xfrm>
            <a:off x="7732761" y="5332520"/>
            <a:ext cx="1041516" cy="79881"/>
            <a:chOff x="7170248" y="1798320"/>
            <a:chExt cx="1023977" cy="220428"/>
          </a:xfrm>
        </p:grpSpPr>
        <p:cxnSp>
          <p:nvCxnSpPr>
            <p:cNvPr id="105" name="Straight Connector 104">
              <a:extLst>
                <a:ext uri="{FF2B5EF4-FFF2-40B4-BE49-F238E27FC236}">
                  <a16:creationId xmlns:a16="http://schemas.microsoft.com/office/drawing/2014/main" id="{4E067C66-FAA6-5242-725B-8EA62FA5BC68}"/>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00C62120-16EC-CE6B-ADBE-4AF65A31B779}"/>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50A28D3E-40D9-0266-910B-00820A9B98B4}"/>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A5992BF5-0D67-6976-6FB7-AD4454B8A768}"/>
              </a:ext>
            </a:extLst>
          </p:cNvPr>
          <p:cNvGrpSpPr/>
          <p:nvPr/>
        </p:nvGrpSpPr>
        <p:grpSpPr>
          <a:xfrm>
            <a:off x="7829873" y="5508693"/>
            <a:ext cx="1184068" cy="79881"/>
            <a:chOff x="7170248" y="1798320"/>
            <a:chExt cx="1023977" cy="220428"/>
          </a:xfrm>
        </p:grpSpPr>
        <p:cxnSp>
          <p:nvCxnSpPr>
            <p:cNvPr id="109" name="Straight Connector 108">
              <a:extLst>
                <a:ext uri="{FF2B5EF4-FFF2-40B4-BE49-F238E27FC236}">
                  <a16:creationId xmlns:a16="http://schemas.microsoft.com/office/drawing/2014/main" id="{B2B167D8-AEA0-6FF8-9FD1-7656968CFFF6}"/>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DC77FB6A-3473-72C6-13BC-A66C41BB5E6C}"/>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8E3A07F5-AC69-0022-FFAA-CE2FBF72B3B5}"/>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sp>
        <p:nvSpPr>
          <p:cNvPr id="112" name="Rectangle 111">
            <a:extLst>
              <a:ext uri="{FF2B5EF4-FFF2-40B4-BE49-F238E27FC236}">
                <a16:creationId xmlns:a16="http://schemas.microsoft.com/office/drawing/2014/main" id="{DBA34194-1433-6263-381E-A25D9378F298}"/>
              </a:ext>
            </a:extLst>
          </p:cNvPr>
          <p:cNvSpPr/>
          <p:nvPr/>
        </p:nvSpPr>
        <p:spPr bwMode="auto">
          <a:xfrm>
            <a:off x="8382244" y="5510132"/>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81A4C94F-DD81-1732-B22A-2BAF25722628}"/>
              </a:ext>
            </a:extLst>
          </p:cNvPr>
          <p:cNvSpPr/>
          <p:nvPr/>
        </p:nvSpPr>
        <p:spPr bwMode="auto">
          <a:xfrm>
            <a:off x="8237810" y="5336221"/>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43C78C78-78DA-2355-DFAC-07280F8E5A6D}"/>
              </a:ext>
            </a:extLst>
          </p:cNvPr>
          <p:cNvSpPr/>
          <p:nvPr/>
        </p:nvSpPr>
        <p:spPr bwMode="auto">
          <a:xfrm>
            <a:off x="8820650" y="4935088"/>
            <a:ext cx="73985" cy="7490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7F73573F-0D93-A7B7-7478-94A5859E3D37}"/>
              </a:ext>
            </a:extLst>
          </p:cNvPr>
          <p:cNvSpPr/>
          <p:nvPr/>
        </p:nvSpPr>
        <p:spPr bwMode="auto">
          <a:xfrm>
            <a:off x="7878617" y="4785699"/>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ECC95ED1-B6A7-8373-F299-FFF76FFE7ABD}"/>
              </a:ext>
            </a:extLst>
          </p:cNvPr>
          <p:cNvSpPr/>
          <p:nvPr/>
        </p:nvSpPr>
        <p:spPr bwMode="auto">
          <a:xfrm>
            <a:off x="7667260" y="4614684"/>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FBDD7C9C-A4D5-A8CC-C07E-81006F11E614}"/>
              </a:ext>
            </a:extLst>
          </p:cNvPr>
          <p:cNvSpPr/>
          <p:nvPr/>
        </p:nvSpPr>
        <p:spPr bwMode="auto">
          <a:xfrm>
            <a:off x="8527559" y="4441069"/>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ABA89EF5-8CAA-235B-95CC-362B9584D998}"/>
              </a:ext>
            </a:extLst>
          </p:cNvPr>
          <p:cNvSpPr/>
          <p:nvPr/>
        </p:nvSpPr>
        <p:spPr bwMode="auto">
          <a:xfrm>
            <a:off x="8363502" y="4096516"/>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CD845E64-1C06-BA64-E278-93C12B79B6C4}"/>
              </a:ext>
            </a:extLst>
          </p:cNvPr>
          <p:cNvSpPr/>
          <p:nvPr/>
        </p:nvSpPr>
        <p:spPr bwMode="auto">
          <a:xfrm>
            <a:off x="8189902" y="3929668"/>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85C209BF-A969-731E-1582-411297D08DD8}"/>
              </a:ext>
            </a:extLst>
          </p:cNvPr>
          <p:cNvSpPr/>
          <p:nvPr/>
        </p:nvSpPr>
        <p:spPr bwMode="auto">
          <a:xfrm>
            <a:off x="8417051" y="3587214"/>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C015BFBD-787C-E748-1EFB-8D9203A4A89F}"/>
              </a:ext>
            </a:extLst>
          </p:cNvPr>
          <p:cNvSpPr/>
          <p:nvPr/>
        </p:nvSpPr>
        <p:spPr bwMode="auto">
          <a:xfrm>
            <a:off x="8141350" y="3416883"/>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23612849-E38C-ABEF-BBD5-B5DEC1DFC1B0}"/>
              </a:ext>
            </a:extLst>
          </p:cNvPr>
          <p:cNvSpPr/>
          <p:nvPr/>
        </p:nvSpPr>
        <p:spPr bwMode="auto">
          <a:xfrm>
            <a:off x="7942168" y="3017807"/>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9C3A6B36-53A4-4CFF-6B75-D6FE33D7FD90}"/>
              </a:ext>
            </a:extLst>
          </p:cNvPr>
          <p:cNvSpPr/>
          <p:nvPr/>
        </p:nvSpPr>
        <p:spPr bwMode="auto">
          <a:xfrm>
            <a:off x="8378547" y="2863598"/>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05B76E7E-B899-3579-8C7D-63DA62FE8765}"/>
              </a:ext>
            </a:extLst>
          </p:cNvPr>
          <p:cNvSpPr/>
          <p:nvPr/>
        </p:nvSpPr>
        <p:spPr bwMode="auto">
          <a:xfrm>
            <a:off x="8100890" y="2488162"/>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0CE8142B-1821-4741-B320-1F6EAEFF26D1}"/>
              </a:ext>
            </a:extLst>
          </p:cNvPr>
          <p:cNvSpPr/>
          <p:nvPr/>
        </p:nvSpPr>
        <p:spPr bwMode="auto">
          <a:xfrm>
            <a:off x="8363502" y="2325415"/>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E92AED62-2458-66CF-6368-2905E84C16BE}"/>
              </a:ext>
            </a:extLst>
          </p:cNvPr>
          <p:cNvSpPr/>
          <p:nvPr/>
        </p:nvSpPr>
        <p:spPr bwMode="auto">
          <a:xfrm>
            <a:off x="8318856" y="1960033"/>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2107091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SHINE: Response (Key Secondary Endpoint)</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LBA7502. Wang. NEJM. 2022;[Epub].</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0AA53CFA-9186-4C40-8A76-3CE343D19BD3}"/>
              </a:ext>
            </a:extLst>
          </p:cNvPr>
          <p:cNvGraphicFramePr>
            <a:graphicFrameLocks/>
          </p:cNvGraphicFramePr>
          <p:nvPr>
            <p:extLst>
              <p:ext uri="{D42A27DB-BD31-4B8C-83A1-F6EECF244321}">
                <p14:modId xmlns:p14="http://schemas.microsoft.com/office/powerpoint/2010/main" val="1365374823"/>
              </p:ext>
            </p:extLst>
          </p:nvPr>
        </p:nvGraphicFramePr>
        <p:xfrm>
          <a:off x="727076" y="1604963"/>
          <a:ext cx="10755127" cy="2103168"/>
        </p:xfrm>
        <a:graphic>
          <a:graphicData uri="http://schemas.openxmlformats.org/drawingml/2006/table">
            <a:tbl>
              <a:tblPr/>
              <a:tblGrid>
                <a:gridCol w="3726391">
                  <a:extLst>
                    <a:ext uri="{9D8B030D-6E8A-4147-A177-3AD203B41FA5}">
                      <a16:colId xmlns:a16="http://schemas.microsoft.com/office/drawing/2014/main" val="20000"/>
                    </a:ext>
                  </a:extLst>
                </a:gridCol>
                <a:gridCol w="2342912">
                  <a:extLst>
                    <a:ext uri="{9D8B030D-6E8A-4147-A177-3AD203B41FA5}">
                      <a16:colId xmlns:a16="http://schemas.microsoft.com/office/drawing/2014/main" val="20001"/>
                    </a:ext>
                  </a:extLst>
                </a:gridCol>
                <a:gridCol w="2342912">
                  <a:extLst>
                    <a:ext uri="{9D8B030D-6E8A-4147-A177-3AD203B41FA5}">
                      <a16:colId xmlns:a16="http://schemas.microsoft.com/office/drawing/2014/main" val="20002"/>
                    </a:ext>
                  </a:extLst>
                </a:gridCol>
                <a:gridCol w="2342912">
                  <a:extLst>
                    <a:ext uri="{9D8B030D-6E8A-4147-A177-3AD203B41FA5}">
                      <a16:colId xmlns:a16="http://schemas.microsoft.com/office/drawing/2014/main" val="2167323760"/>
                    </a:ext>
                  </a:extLst>
                </a:gridCol>
              </a:tblGrid>
              <a:tr h="247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Ibrutinib + BR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 + BR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27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55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TTNT,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0.48 (0.34-0.66)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6" name="TextBox 5">
            <a:extLst>
              <a:ext uri="{FF2B5EF4-FFF2-40B4-BE49-F238E27FC236}">
                <a16:creationId xmlns:a16="http://schemas.microsoft.com/office/drawing/2014/main" id="{76FF6C8E-BDD6-E64F-9E10-CCA9783199E3}"/>
              </a:ext>
            </a:extLst>
          </p:cNvPr>
          <p:cNvSpPr txBox="1"/>
          <p:nvPr/>
        </p:nvSpPr>
        <p:spPr bwMode="auto">
          <a:xfrm>
            <a:off x="727076" y="3828460"/>
            <a:ext cx="13316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.057 </a:t>
            </a:r>
          </a:p>
        </p:txBody>
      </p:sp>
      <p:sp>
        <p:nvSpPr>
          <p:cNvPr id="7" name="Rectangle 3">
            <a:extLst>
              <a:ext uri="{FF2B5EF4-FFF2-40B4-BE49-F238E27FC236}">
                <a16:creationId xmlns:a16="http://schemas.microsoft.com/office/drawing/2014/main" id="{AA7834A2-65F8-F94B-BA9D-952C829735F4}"/>
              </a:ext>
            </a:extLst>
          </p:cNvPr>
          <p:cNvSpPr txBox="1">
            <a:spLocks noChangeArrowheads="1"/>
          </p:cNvSpPr>
          <p:nvPr/>
        </p:nvSpPr>
        <p:spPr bwMode="auto">
          <a:xfrm>
            <a:off x="727076" y="4287344"/>
            <a:ext cx="10877529" cy="759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b="0" kern="0" dirty="0"/>
              <a:t>Fewer patients in ibrutinib arm vs placebo arm went on to receive second-line therapy (19.9% vs 40.5%)</a:t>
            </a:r>
          </a:p>
        </p:txBody>
      </p:sp>
    </p:spTree>
    <p:extLst>
      <p:ext uri="{BB962C8B-B14F-4D97-AF65-F5344CB8AC3E}">
        <p14:creationId xmlns:p14="http://schemas.microsoft.com/office/powerpoint/2010/main" val="2647328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2" name="Group 131">
            <a:extLst>
              <a:ext uri="{FF2B5EF4-FFF2-40B4-BE49-F238E27FC236}">
                <a16:creationId xmlns:a16="http://schemas.microsoft.com/office/drawing/2014/main" id="{6A865E5B-7DBB-FB7C-8A28-C6EF0E742A62}"/>
              </a:ext>
            </a:extLst>
          </p:cNvPr>
          <p:cNvGrpSpPr/>
          <p:nvPr/>
        </p:nvGrpSpPr>
        <p:grpSpPr>
          <a:xfrm>
            <a:off x="1601131" y="1832585"/>
            <a:ext cx="4450248" cy="1026420"/>
            <a:chOff x="1601131" y="1832585"/>
            <a:chExt cx="4450248" cy="1026420"/>
          </a:xfrm>
        </p:grpSpPr>
        <p:grpSp>
          <p:nvGrpSpPr>
            <p:cNvPr id="101" name="Group 100">
              <a:extLst>
                <a:ext uri="{FF2B5EF4-FFF2-40B4-BE49-F238E27FC236}">
                  <a16:creationId xmlns:a16="http://schemas.microsoft.com/office/drawing/2014/main" id="{0702B866-ECAC-63FB-189D-50E5B308A10C}"/>
                </a:ext>
              </a:extLst>
            </p:cNvPr>
            <p:cNvGrpSpPr/>
            <p:nvPr/>
          </p:nvGrpSpPr>
          <p:grpSpPr>
            <a:xfrm>
              <a:off x="1621367" y="1881717"/>
              <a:ext cx="4421716" cy="960966"/>
              <a:chOff x="1621367" y="1881717"/>
              <a:chExt cx="4421716" cy="960966"/>
            </a:xfrm>
          </p:grpSpPr>
          <p:sp>
            <p:nvSpPr>
              <p:cNvPr id="99" name="Freeform: Shape 98">
                <a:extLst>
                  <a:ext uri="{FF2B5EF4-FFF2-40B4-BE49-F238E27FC236}">
                    <a16:creationId xmlns:a16="http://schemas.microsoft.com/office/drawing/2014/main" id="{7DEA1946-AC12-A40A-F611-DE2EAF94736D}"/>
                  </a:ext>
                </a:extLst>
              </p:cNvPr>
              <p:cNvSpPr/>
              <p:nvPr/>
            </p:nvSpPr>
            <p:spPr bwMode="auto">
              <a:xfrm>
                <a:off x="3293533" y="2328333"/>
                <a:ext cx="2749550" cy="514350"/>
              </a:xfrm>
              <a:custGeom>
                <a:avLst/>
                <a:gdLst>
                  <a:gd name="connsiteX0" fmla="*/ 2749550 w 2749550"/>
                  <a:gd name="connsiteY0" fmla="*/ 514350 h 514350"/>
                  <a:gd name="connsiteX1" fmla="*/ 2444750 w 2749550"/>
                  <a:gd name="connsiteY1" fmla="*/ 514350 h 514350"/>
                  <a:gd name="connsiteX2" fmla="*/ 2444750 w 2749550"/>
                  <a:gd name="connsiteY2" fmla="*/ 467784 h 514350"/>
                  <a:gd name="connsiteX3" fmla="*/ 2269067 w 2749550"/>
                  <a:gd name="connsiteY3" fmla="*/ 467784 h 514350"/>
                  <a:gd name="connsiteX4" fmla="*/ 2269067 w 2749550"/>
                  <a:gd name="connsiteY4" fmla="*/ 433917 h 514350"/>
                  <a:gd name="connsiteX5" fmla="*/ 2139950 w 2749550"/>
                  <a:gd name="connsiteY5" fmla="*/ 433917 h 514350"/>
                  <a:gd name="connsiteX6" fmla="*/ 2067984 w 2749550"/>
                  <a:gd name="connsiteY6" fmla="*/ 433917 h 514350"/>
                  <a:gd name="connsiteX7" fmla="*/ 2067984 w 2749550"/>
                  <a:gd name="connsiteY7" fmla="*/ 378884 h 514350"/>
                  <a:gd name="connsiteX8" fmla="*/ 1919817 w 2749550"/>
                  <a:gd name="connsiteY8" fmla="*/ 378884 h 514350"/>
                  <a:gd name="connsiteX9" fmla="*/ 1919817 w 2749550"/>
                  <a:gd name="connsiteY9" fmla="*/ 347134 h 514350"/>
                  <a:gd name="connsiteX10" fmla="*/ 1733550 w 2749550"/>
                  <a:gd name="connsiteY10" fmla="*/ 347134 h 514350"/>
                  <a:gd name="connsiteX11" fmla="*/ 1733550 w 2749550"/>
                  <a:gd name="connsiteY11" fmla="*/ 319617 h 514350"/>
                  <a:gd name="connsiteX12" fmla="*/ 1691217 w 2749550"/>
                  <a:gd name="connsiteY12" fmla="*/ 319617 h 514350"/>
                  <a:gd name="connsiteX13" fmla="*/ 1691217 w 2749550"/>
                  <a:gd name="connsiteY13" fmla="*/ 275167 h 514350"/>
                  <a:gd name="connsiteX14" fmla="*/ 1543050 w 2749550"/>
                  <a:gd name="connsiteY14" fmla="*/ 275167 h 514350"/>
                  <a:gd name="connsiteX15" fmla="*/ 1543050 w 2749550"/>
                  <a:gd name="connsiteY15" fmla="*/ 264584 h 514350"/>
                  <a:gd name="connsiteX16" fmla="*/ 1494367 w 2749550"/>
                  <a:gd name="connsiteY16" fmla="*/ 264584 h 514350"/>
                  <a:gd name="connsiteX17" fmla="*/ 1494367 w 2749550"/>
                  <a:gd name="connsiteY17" fmla="*/ 241300 h 514350"/>
                  <a:gd name="connsiteX18" fmla="*/ 1422400 w 2749550"/>
                  <a:gd name="connsiteY18" fmla="*/ 241300 h 514350"/>
                  <a:gd name="connsiteX19" fmla="*/ 1422400 w 2749550"/>
                  <a:gd name="connsiteY19" fmla="*/ 224367 h 514350"/>
                  <a:gd name="connsiteX20" fmla="*/ 1346200 w 2749550"/>
                  <a:gd name="connsiteY20" fmla="*/ 224367 h 514350"/>
                  <a:gd name="connsiteX21" fmla="*/ 1346200 w 2749550"/>
                  <a:gd name="connsiteY21" fmla="*/ 213784 h 514350"/>
                  <a:gd name="connsiteX22" fmla="*/ 1261534 w 2749550"/>
                  <a:gd name="connsiteY22" fmla="*/ 213784 h 514350"/>
                  <a:gd name="connsiteX23" fmla="*/ 1261534 w 2749550"/>
                  <a:gd name="connsiteY23" fmla="*/ 192617 h 514350"/>
                  <a:gd name="connsiteX24" fmla="*/ 994834 w 2749550"/>
                  <a:gd name="connsiteY24" fmla="*/ 192617 h 514350"/>
                  <a:gd name="connsiteX25" fmla="*/ 994834 w 2749550"/>
                  <a:gd name="connsiteY25" fmla="*/ 171450 h 514350"/>
                  <a:gd name="connsiteX26" fmla="*/ 939800 w 2749550"/>
                  <a:gd name="connsiteY26" fmla="*/ 171450 h 514350"/>
                  <a:gd name="connsiteX27" fmla="*/ 939800 w 2749550"/>
                  <a:gd name="connsiteY27" fmla="*/ 129117 h 514350"/>
                  <a:gd name="connsiteX28" fmla="*/ 503767 w 2749550"/>
                  <a:gd name="connsiteY28" fmla="*/ 129117 h 514350"/>
                  <a:gd name="connsiteX29" fmla="*/ 503767 w 2749550"/>
                  <a:gd name="connsiteY29" fmla="*/ 103717 h 514350"/>
                  <a:gd name="connsiteX30" fmla="*/ 452967 w 2749550"/>
                  <a:gd name="connsiteY30" fmla="*/ 103717 h 514350"/>
                  <a:gd name="connsiteX31" fmla="*/ 452967 w 2749550"/>
                  <a:gd name="connsiteY31" fmla="*/ 78317 h 514350"/>
                  <a:gd name="connsiteX32" fmla="*/ 270934 w 2749550"/>
                  <a:gd name="connsiteY32" fmla="*/ 78317 h 514350"/>
                  <a:gd name="connsiteX33" fmla="*/ 270934 w 2749550"/>
                  <a:gd name="connsiteY33" fmla="*/ 44450 h 514350"/>
                  <a:gd name="connsiteX34" fmla="*/ 139700 w 2749550"/>
                  <a:gd name="connsiteY34" fmla="*/ 44450 h 514350"/>
                  <a:gd name="connsiteX35" fmla="*/ 139700 w 2749550"/>
                  <a:gd name="connsiteY35" fmla="*/ 29634 h 514350"/>
                  <a:gd name="connsiteX36" fmla="*/ 86784 w 2749550"/>
                  <a:gd name="connsiteY36" fmla="*/ 29634 h 514350"/>
                  <a:gd name="connsiteX37" fmla="*/ 86784 w 2749550"/>
                  <a:gd name="connsiteY37" fmla="*/ 0 h 514350"/>
                  <a:gd name="connsiteX38" fmla="*/ 0 w 2749550"/>
                  <a:gd name="connsiteY38" fmla="*/ 0 h 514350"/>
                  <a:gd name="connsiteX0" fmla="*/ 2749550 w 2749550"/>
                  <a:gd name="connsiteY0" fmla="*/ 514350 h 514350"/>
                  <a:gd name="connsiteX1" fmla="*/ 2444750 w 2749550"/>
                  <a:gd name="connsiteY1" fmla="*/ 514350 h 514350"/>
                  <a:gd name="connsiteX2" fmla="*/ 2444750 w 2749550"/>
                  <a:gd name="connsiteY2" fmla="*/ 467784 h 514350"/>
                  <a:gd name="connsiteX3" fmla="*/ 2269067 w 2749550"/>
                  <a:gd name="connsiteY3" fmla="*/ 467784 h 514350"/>
                  <a:gd name="connsiteX4" fmla="*/ 2269067 w 2749550"/>
                  <a:gd name="connsiteY4" fmla="*/ 433917 h 514350"/>
                  <a:gd name="connsiteX5" fmla="*/ 2139950 w 2749550"/>
                  <a:gd name="connsiteY5" fmla="*/ 433917 h 514350"/>
                  <a:gd name="connsiteX6" fmla="*/ 2067984 w 2749550"/>
                  <a:gd name="connsiteY6" fmla="*/ 433917 h 514350"/>
                  <a:gd name="connsiteX7" fmla="*/ 2067984 w 2749550"/>
                  <a:gd name="connsiteY7" fmla="*/ 378884 h 514350"/>
                  <a:gd name="connsiteX8" fmla="*/ 1919817 w 2749550"/>
                  <a:gd name="connsiteY8" fmla="*/ 378884 h 514350"/>
                  <a:gd name="connsiteX9" fmla="*/ 1919817 w 2749550"/>
                  <a:gd name="connsiteY9" fmla="*/ 347134 h 514350"/>
                  <a:gd name="connsiteX10" fmla="*/ 1733550 w 2749550"/>
                  <a:gd name="connsiteY10" fmla="*/ 347134 h 514350"/>
                  <a:gd name="connsiteX11" fmla="*/ 1733550 w 2749550"/>
                  <a:gd name="connsiteY11" fmla="*/ 319617 h 514350"/>
                  <a:gd name="connsiteX12" fmla="*/ 1691217 w 2749550"/>
                  <a:gd name="connsiteY12" fmla="*/ 319617 h 514350"/>
                  <a:gd name="connsiteX13" fmla="*/ 1691217 w 2749550"/>
                  <a:gd name="connsiteY13" fmla="*/ 275167 h 514350"/>
                  <a:gd name="connsiteX14" fmla="*/ 1543050 w 2749550"/>
                  <a:gd name="connsiteY14" fmla="*/ 275167 h 514350"/>
                  <a:gd name="connsiteX15" fmla="*/ 1543050 w 2749550"/>
                  <a:gd name="connsiteY15" fmla="*/ 264584 h 514350"/>
                  <a:gd name="connsiteX16" fmla="*/ 1494367 w 2749550"/>
                  <a:gd name="connsiteY16" fmla="*/ 264584 h 514350"/>
                  <a:gd name="connsiteX17" fmla="*/ 1494367 w 2749550"/>
                  <a:gd name="connsiteY17" fmla="*/ 241300 h 514350"/>
                  <a:gd name="connsiteX18" fmla="*/ 1422400 w 2749550"/>
                  <a:gd name="connsiteY18" fmla="*/ 241300 h 514350"/>
                  <a:gd name="connsiteX19" fmla="*/ 1422400 w 2749550"/>
                  <a:gd name="connsiteY19" fmla="*/ 224367 h 514350"/>
                  <a:gd name="connsiteX20" fmla="*/ 1346200 w 2749550"/>
                  <a:gd name="connsiteY20" fmla="*/ 224367 h 514350"/>
                  <a:gd name="connsiteX21" fmla="*/ 1346200 w 2749550"/>
                  <a:gd name="connsiteY21" fmla="*/ 213784 h 514350"/>
                  <a:gd name="connsiteX22" fmla="*/ 1261534 w 2749550"/>
                  <a:gd name="connsiteY22" fmla="*/ 213784 h 514350"/>
                  <a:gd name="connsiteX23" fmla="*/ 1261534 w 2749550"/>
                  <a:gd name="connsiteY23" fmla="*/ 192617 h 514350"/>
                  <a:gd name="connsiteX24" fmla="*/ 994834 w 2749550"/>
                  <a:gd name="connsiteY24" fmla="*/ 192617 h 514350"/>
                  <a:gd name="connsiteX25" fmla="*/ 994834 w 2749550"/>
                  <a:gd name="connsiteY25" fmla="*/ 171450 h 514350"/>
                  <a:gd name="connsiteX26" fmla="*/ 939800 w 2749550"/>
                  <a:gd name="connsiteY26" fmla="*/ 171450 h 514350"/>
                  <a:gd name="connsiteX27" fmla="*/ 935567 w 2749550"/>
                  <a:gd name="connsiteY27" fmla="*/ 143934 h 514350"/>
                  <a:gd name="connsiteX28" fmla="*/ 503767 w 2749550"/>
                  <a:gd name="connsiteY28" fmla="*/ 129117 h 514350"/>
                  <a:gd name="connsiteX29" fmla="*/ 503767 w 2749550"/>
                  <a:gd name="connsiteY29" fmla="*/ 103717 h 514350"/>
                  <a:gd name="connsiteX30" fmla="*/ 452967 w 2749550"/>
                  <a:gd name="connsiteY30" fmla="*/ 103717 h 514350"/>
                  <a:gd name="connsiteX31" fmla="*/ 452967 w 2749550"/>
                  <a:gd name="connsiteY31" fmla="*/ 78317 h 514350"/>
                  <a:gd name="connsiteX32" fmla="*/ 270934 w 2749550"/>
                  <a:gd name="connsiteY32" fmla="*/ 78317 h 514350"/>
                  <a:gd name="connsiteX33" fmla="*/ 270934 w 2749550"/>
                  <a:gd name="connsiteY33" fmla="*/ 44450 h 514350"/>
                  <a:gd name="connsiteX34" fmla="*/ 139700 w 2749550"/>
                  <a:gd name="connsiteY34" fmla="*/ 44450 h 514350"/>
                  <a:gd name="connsiteX35" fmla="*/ 139700 w 2749550"/>
                  <a:gd name="connsiteY35" fmla="*/ 29634 h 514350"/>
                  <a:gd name="connsiteX36" fmla="*/ 86784 w 2749550"/>
                  <a:gd name="connsiteY36" fmla="*/ 29634 h 514350"/>
                  <a:gd name="connsiteX37" fmla="*/ 86784 w 2749550"/>
                  <a:gd name="connsiteY37" fmla="*/ 0 h 514350"/>
                  <a:gd name="connsiteX38" fmla="*/ 0 w 2749550"/>
                  <a:gd name="connsiteY38"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749550" h="514350">
                    <a:moveTo>
                      <a:pt x="2749550" y="514350"/>
                    </a:moveTo>
                    <a:lnTo>
                      <a:pt x="2444750" y="514350"/>
                    </a:lnTo>
                    <a:lnTo>
                      <a:pt x="2444750" y="467784"/>
                    </a:lnTo>
                    <a:lnTo>
                      <a:pt x="2269067" y="467784"/>
                    </a:lnTo>
                    <a:lnTo>
                      <a:pt x="2269067" y="433917"/>
                    </a:lnTo>
                    <a:lnTo>
                      <a:pt x="2139950" y="433917"/>
                    </a:lnTo>
                    <a:lnTo>
                      <a:pt x="2067984" y="433917"/>
                    </a:lnTo>
                    <a:lnTo>
                      <a:pt x="2067984" y="378884"/>
                    </a:lnTo>
                    <a:lnTo>
                      <a:pt x="1919817" y="378884"/>
                    </a:lnTo>
                    <a:lnTo>
                      <a:pt x="1919817" y="347134"/>
                    </a:lnTo>
                    <a:lnTo>
                      <a:pt x="1733550" y="347134"/>
                    </a:lnTo>
                    <a:lnTo>
                      <a:pt x="1733550" y="319617"/>
                    </a:lnTo>
                    <a:lnTo>
                      <a:pt x="1691217" y="319617"/>
                    </a:lnTo>
                    <a:lnTo>
                      <a:pt x="1691217" y="275167"/>
                    </a:lnTo>
                    <a:lnTo>
                      <a:pt x="1543050" y="275167"/>
                    </a:lnTo>
                    <a:lnTo>
                      <a:pt x="1543050" y="264584"/>
                    </a:lnTo>
                    <a:lnTo>
                      <a:pt x="1494367" y="264584"/>
                    </a:lnTo>
                    <a:lnTo>
                      <a:pt x="1494367" y="241300"/>
                    </a:lnTo>
                    <a:lnTo>
                      <a:pt x="1422400" y="241300"/>
                    </a:lnTo>
                    <a:lnTo>
                      <a:pt x="1422400" y="224367"/>
                    </a:lnTo>
                    <a:lnTo>
                      <a:pt x="1346200" y="224367"/>
                    </a:lnTo>
                    <a:lnTo>
                      <a:pt x="1346200" y="213784"/>
                    </a:lnTo>
                    <a:lnTo>
                      <a:pt x="1261534" y="213784"/>
                    </a:lnTo>
                    <a:lnTo>
                      <a:pt x="1261534" y="192617"/>
                    </a:lnTo>
                    <a:lnTo>
                      <a:pt x="994834" y="192617"/>
                    </a:lnTo>
                    <a:lnTo>
                      <a:pt x="994834" y="171450"/>
                    </a:lnTo>
                    <a:lnTo>
                      <a:pt x="939800" y="171450"/>
                    </a:lnTo>
                    <a:lnTo>
                      <a:pt x="935567" y="143934"/>
                    </a:lnTo>
                    <a:lnTo>
                      <a:pt x="503767" y="129117"/>
                    </a:lnTo>
                    <a:lnTo>
                      <a:pt x="503767" y="103717"/>
                    </a:lnTo>
                    <a:lnTo>
                      <a:pt x="452967" y="103717"/>
                    </a:lnTo>
                    <a:lnTo>
                      <a:pt x="452967" y="78317"/>
                    </a:lnTo>
                    <a:lnTo>
                      <a:pt x="270934" y="78317"/>
                    </a:lnTo>
                    <a:lnTo>
                      <a:pt x="270934" y="44450"/>
                    </a:lnTo>
                    <a:lnTo>
                      <a:pt x="139700" y="44450"/>
                    </a:lnTo>
                    <a:lnTo>
                      <a:pt x="139700" y="29634"/>
                    </a:lnTo>
                    <a:lnTo>
                      <a:pt x="86784" y="29634"/>
                    </a:lnTo>
                    <a:lnTo>
                      <a:pt x="86784"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100" name="Freeform: Shape 99">
                <a:extLst>
                  <a:ext uri="{FF2B5EF4-FFF2-40B4-BE49-F238E27FC236}">
                    <a16:creationId xmlns:a16="http://schemas.microsoft.com/office/drawing/2014/main" id="{67F8E25C-D5D9-3514-3C42-C40EFEF9BE0E}"/>
                  </a:ext>
                </a:extLst>
              </p:cNvPr>
              <p:cNvSpPr/>
              <p:nvPr/>
            </p:nvSpPr>
            <p:spPr bwMode="auto">
              <a:xfrm>
                <a:off x="1621367" y="1881717"/>
                <a:ext cx="1686983" cy="433916"/>
              </a:xfrm>
              <a:custGeom>
                <a:avLst/>
                <a:gdLst>
                  <a:gd name="connsiteX0" fmla="*/ 0 w 1686983"/>
                  <a:gd name="connsiteY0" fmla="*/ 0 h 433916"/>
                  <a:gd name="connsiteX1" fmla="*/ 139700 w 1686983"/>
                  <a:gd name="connsiteY1" fmla="*/ 0 h 433916"/>
                  <a:gd name="connsiteX2" fmla="*/ 139700 w 1686983"/>
                  <a:gd name="connsiteY2" fmla="*/ 61383 h 433916"/>
                  <a:gd name="connsiteX3" fmla="*/ 198966 w 1686983"/>
                  <a:gd name="connsiteY3" fmla="*/ 61383 h 433916"/>
                  <a:gd name="connsiteX4" fmla="*/ 198966 w 1686983"/>
                  <a:gd name="connsiteY4" fmla="*/ 91016 h 433916"/>
                  <a:gd name="connsiteX5" fmla="*/ 237066 w 1686983"/>
                  <a:gd name="connsiteY5" fmla="*/ 91016 h 433916"/>
                  <a:gd name="connsiteX6" fmla="*/ 237066 w 1686983"/>
                  <a:gd name="connsiteY6" fmla="*/ 154516 h 433916"/>
                  <a:gd name="connsiteX7" fmla="*/ 342900 w 1686983"/>
                  <a:gd name="connsiteY7" fmla="*/ 154516 h 433916"/>
                  <a:gd name="connsiteX8" fmla="*/ 342900 w 1686983"/>
                  <a:gd name="connsiteY8" fmla="*/ 186266 h 433916"/>
                  <a:gd name="connsiteX9" fmla="*/ 457200 w 1686983"/>
                  <a:gd name="connsiteY9" fmla="*/ 186266 h 433916"/>
                  <a:gd name="connsiteX10" fmla="*/ 457200 w 1686983"/>
                  <a:gd name="connsiteY10" fmla="*/ 207433 h 433916"/>
                  <a:gd name="connsiteX11" fmla="*/ 586316 w 1686983"/>
                  <a:gd name="connsiteY11" fmla="*/ 207433 h 433916"/>
                  <a:gd name="connsiteX12" fmla="*/ 586316 w 1686983"/>
                  <a:gd name="connsiteY12" fmla="*/ 228600 h 433916"/>
                  <a:gd name="connsiteX13" fmla="*/ 787400 w 1686983"/>
                  <a:gd name="connsiteY13" fmla="*/ 228600 h 433916"/>
                  <a:gd name="connsiteX14" fmla="*/ 787400 w 1686983"/>
                  <a:gd name="connsiteY14" fmla="*/ 254000 h 433916"/>
                  <a:gd name="connsiteX15" fmla="*/ 908050 w 1686983"/>
                  <a:gd name="connsiteY15" fmla="*/ 254000 h 433916"/>
                  <a:gd name="connsiteX16" fmla="*/ 908050 w 1686983"/>
                  <a:gd name="connsiteY16" fmla="*/ 304800 h 433916"/>
                  <a:gd name="connsiteX17" fmla="*/ 1126066 w 1686983"/>
                  <a:gd name="connsiteY17" fmla="*/ 304800 h 433916"/>
                  <a:gd name="connsiteX18" fmla="*/ 1126066 w 1686983"/>
                  <a:gd name="connsiteY18" fmla="*/ 319616 h 433916"/>
                  <a:gd name="connsiteX19" fmla="*/ 1225550 w 1686983"/>
                  <a:gd name="connsiteY19" fmla="*/ 319616 h 433916"/>
                  <a:gd name="connsiteX20" fmla="*/ 1225550 w 1686983"/>
                  <a:gd name="connsiteY20" fmla="*/ 351366 h 433916"/>
                  <a:gd name="connsiteX21" fmla="*/ 1284816 w 1686983"/>
                  <a:gd name="connsiteY21" fmla="*/ 351366 h 433916"/>
                  <a:gd name="connsiteX22" fmla="*/ 1284816 w 1686983"/>
                  <a:gd name="connsiteY22" fmla="*/ 372533 h 433916"/>
                  <a:gd name="connsiteX23" fmla="*/ 1483783 w 1686983"/>
                  <a:gd name="connsiteY23" fmla="*/ 372533 h 433916"/>
                  <a:gd name="connsiteX24" fmla="*/ 1483783 w 1686983"/>
                  <a:gd name="connsiteY24" fmla="*/ 387350 h 433916"/>
                  <a:gd name="connsiteX25" fmla="*/ 1564216 w 1686983"/>
                  <a:gd name="connsiteY25" fmla="*/ 387350 h 433916"/>
                  <a:gd name="connsiteX26" fmla="*/ 1564216 w 1686983"/>
                  <a:gd name="connsiteY26" fmla="*/ 400050 h 433916"/>
                  <a:gd name="connsiteX27" fmla="*/ 1621366 w 1686983"/>
                  <a:gd name="connsiteY27" fmla="*/ 400050 h 433916"/>
                  <a:gd name="connsiteX28" fmla="*/ 1621366 w 1686983"/>
                  <a:gd name="connsiteY28" fmla="*/ 433916 h 433916"/>
                  <a:gd name="connsiteX29" fmla="*/ 1686983 w 1686983"/>
                  <a:gd name="connsiteY29" fmla="*/ 433916 h 433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86983" h="433916">
                    <a:moveTo>
                      <a:pt x="0" y="0"/>
                    </a:moveTo>
                    <a:lnTo>
                      <a:pt x="139700" y="0"/>
                    </a:lnTo>
                    <a:lnTo>
                      <a:pt x="139700" y="61383"/>
                    </a:lnTo>
                    <a:lnTo>
                      <a:pt x="198966" y="61383"/>
                    </a:lnTo>
                    <a:lnTo>
                      <a:pt x="198966" y="91016"/>
                    </a:lnTo>
                    <a:lnTo>
                      <a:pt x="237066" y="91016"/>
                    </a:lnTo>
                    <a:lnTo>
                      <a:pt x="237066" y="154516"/>
                    </a:lnTo>
                    <a:lnTo>
                      <a:pt x="342900" y="154516"/>
                    </a:lnTo>
                    <a:lnTo>
                      <a:pt x="342900" y="186266"/>
                    </a:lnTo>
                    <a:lnTo>
                      <a:pt x="457200" y="186266"/>
                    </a:lnTo>
                    <a:lnTo>
                      <a:pt x="457200" y="207433"/>
                    </a:lnTo>
                    <a:lnTo>
                      <a:pt x="586316" y="207433"/>
                    </a:lnTo>
                    <a:lnTo>
                      <a:pt x="586316" y="228600"/>
                    </a:lnTo>
                    <a:lnTo>
                      <a:pt x="787400" y="228600"/>
                    </a:lnTo>
                    <a:lnTo>
                      <a:pt x="787400" y="254000"/>
                    </a:lnTo>
                    <a:lnTo>
                      <a:pt x="908050" y="254000"/>
                    </a:lnTo>
                    <a:lnTo>
                      <a:pt x="908050" y="304800"/>
                    </a:lnTo>
                    <a:lnTo>
                      <a:pt x="1126066" y="304800"/>
                    </a:lnTo>
                    <a:lnTo>
                      <a:pt x="1126066" y="319616"/>
                    </a:lnTo>
                    <a:lnTo>
                      <a:pt x="1225550" y="319616"/>
                    </a:lnTo>
                    <a:lnTo>
                      <a:pt x="1225550" y="351366"/>
                    </a:lnTo>
                    <a:lnTo>
                      <a:pt x="1284816" y="351366"/>
                    </a:lnTo>
                    <a:lnTo>
                      <a:pt x="1284816" y="372533"/>
                    </a:lnTo>
                    <a:lnTo>
                      <a:pt x="1483783" y="372533"/>
                    </a:lnTo>
                    <a:lnTo>
                      <a:pt x="1483783" y="387350"/>
                    </a:lnTo>
                    <a:lnTo>
                      <a:pt x="1564216" y="387350"/>
                    </a:lnTo>
                    <a:lnTo>
                      <a:pt x="1564216" y="400050"/>
                    </a:lnTo>
                    <a:lnTo>
                      <a:pt x="1621366" y="400050"/>
                    </a:lnTo>
                    <a:lnTo>
                      <a:pt x="1621366" y="433916"/>
                    </a:lnTo>
                    <a:lnTo>
                      <a:pt x="1686983" y="433916"/>
                    </a:lnTo>
                  </a:path>
                </a:pathLst>
              </a:custGeom>
              <a:noFill/>
              <a:ln w="28575">
                <a:solidFill>
                  <a:schemeClr val="accent3"/>
                </a:solidFill>
                <a:miter lim="800000"/>
                <a:headEnd/>
                <a:tailEnd/>
              </a:ln>
            </p:spPr>
            <p:txBody>
              <a:bodyPr rtlCol="0" anchor="ctr"/>
              <a:lstStyle/>
              <a:p>
                <a:pPr algn="ctr"/>
                <a:endParaRPr lang="en-US"/>
              </a:p>
            </p:txBody>
          </p:sp>
        </p:grpSp>
        <p:sp>
          <p:nvSpPr>
            <p:cNvPr id="104" name="Isosceles Triangle 103">
              <a:extLst>
                <a:ext uri="{FF2B5EF4-FFF2-40B4-BE49-F238E27FC236}">
                  <a16:creationId xmlns:a16="http://schemas.microsoft.com/office/drawing/2014/main" id="{EAE7FAFD-212C-49AD-4F3C-3A361EA7A4DD}"/>
                </a:ext>
              </a:extLst>
            </p:cNvPr>
            <p:cNvSpPr/>
            <p:nvPr/>
          </p:nvSpPr>
          <p:spPr bwMode="auto">
            <a:xfrm>
              <a:off x="4168215" y="243202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Isosceles Triangle 104">
              <a:extLst>
                <a:ext uri="{FF2B5EF4-FFF2-40B4-BE49-F238E27FC236}">
                  <a16:creationId xmlns:a16="http://schemas.microsoft.com/office/drawing/2014/main" id="{9BB1F3C2-30D6-B44D-B0A8-5A19A91A92F5}"/>
                </a:ext>
              </a:extLst>
            </p:cNvPr>
            <p:cNvSpPr/>
            <p:nvPr/>
          </p:nvSpPr>
          <p:spPr bwMode="auto">
            <a:xfrm>
              <a:off x="4246556" y="245768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Isosceles Triangle 105">
              <a:extLst>
                <a:ext uri="{FF2B5EF4-FFF2-40B4-BE49-F238E27FC236}">
                  <a16:creationId xmlns:a16="http://schemas.microsoft.com/office/drawing/2014/main" id="{ED6BAEBF-8EA6-C592-1C5D-40C38186F351}"/>
                </a:ext>
              </a:extLst>
            </p:cNvPr>
            <p:cNvSpPr/>
            <p:nvPr/>
          </p:nvSpPr>
          <p:spPr bwMode="auto">
            <a:xfrm>
              <a:off x="4450432" y="247043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Isosceles Triangle 106">
              <a:extLst>
                <a:ext uri="{FF2B5EF4-FFF2-40B4-BE49-F238E27FC236}">
                  <a16:creationId xmlns:a16="http://schemas.microsoft.com/office/drawing/2014/main" id="{D67F4444-6A5C-3A37-0F2C-16565A12CEE9}"/>
                </a:ext>
              </a:extLst>
            </p:cNvPr>
            <p:cNvSpPr/>
            <p:nvPr/>
          </p:nvSpPr>
          <p:spPr bwMode="auto">
            <a:xfrm>
              <a:off x="4858858" y="255633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Isosceles Triangle 107">
              <a:extLst>
                <a:ext uri="{FF2B5EF4-FFF2-40B4-BE49-F238E27FC236}">
                  <a16:creationId xmlns:a16="http://schemas.microsoft.com/office/drawing/2014/main" id="{EA8C0575-1C80-B828-5223-361C5BB551BE}"/>
                </a:ext>
              </a:extLst>
            </p:cNvPr>
            <p:cNvSpPr/>
            <p:nvPr/>
          </p:nvSpPr>
          <p:spPr bwMode="auto">
            <a:xfrm>
              <a:off x="5009051" y="2619875"/>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Isosceles Triangle 108">
              <a:extLst>
                <a:ext uri="{FF2B5EF4-FFF2-40B4-BE49-F238E27FC236}">
                  <a16:creationId xmlns:a16="http://schemas.microsoft.com/office/drawing/2014/main" id="{1D27301F-1344-1752-469F-20BD36E936F3}"/>
                </a:ext>
              </a:extLst>
            </p:cNvPr>
            <p:cNvSpPr/>
            <p:nvPr/>
          </p:nvSpPr>
          <p:spPr bwMode="auto">
            <a:xfrm>
              <a:off x="5052102" y="262953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Isosceles Triangle 109">
              <a:extLst>
                <a:ext uri="{FF2B5EF4-FFF2-40B4-BE49-F238E27FC236}">
                  <a16:creationId xmlns:a16="http://schemas.microsoft.com/office/drawing/2014/main" id="{D98CD911-9503-3EBA-D12F-8B056D56198C}"/>
                </a:ext>
              </a:extLst>
            </p:cNvPr>
            <p:cNvSpPr/>
            <p:nvPr/>
          </p:nvSpPr>
          <p:spPr bwMode="auto">
            <a:xfrm>
              <a:off x="5230238" y="265507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Isosceles Triangle 110">
              <a:extLst>
                <a:ext uri="{FF2B5EF4-FFF2-40B4-BE49-F238E27FC236}">
                  <a16:creationId xmlns:a16="http://schemas.microsoft.com/office/drawing/2014/main" id="{B73275C3-E744-BC8A-F625-420A688D823C}"/>
                </a:ext>
              </a:extLst>
            </p:cNvPr>
            <p:cNvSpPr/>
            <p:nvPr/>
          </p:nvSpPr>
          <p:spPr bwMode="auto">
            <a:xfrm>
              <a:off x="5261120" y="265125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Isosceles Triangle 111">
              <a:extLst>
                <a:ext uri="{FF2B5EF4-FFF2-40B4-BE49-F238E27FC236}">
                  <a16:creationId xmlns:a16="http://schemas.microsoft.com/office/drawing/2014/main" id="{683E49FC-351E-6954-DAAB-8BD68A2ED903}"/>
                </a:ext>
              </a:extLst>
            </p:cNvPr>
            <p:cNvSpPr/>
            <p:nvPr/>
          </p:nvSpPr>
          <p:spPr bwMode="auto">
            <a:xfrm>
              <a:off x="5293968" y="265125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Isosceles Triangle 112">
              <a:extLst>
                <a:ext uri="{FF2B5EF4-FFF2-40B4-BE49-F238E27FC236}">
                  <a16:creationId xmlns:a16="http://schemas.microsoft.com/office/drawing/2014/main" id="{3DFF4474-FDCB-3218-3B07-27B44ED2DD3C}"/>
                </a:ext>
              </a:extLst>
            </p:cNvPr>
            <p:cNvSpPr/>
            <p:nvPr/>
          </p:nvSpPr>
          <p:spPr bwMode="auto">
            <a:xfrm>
              <a:off x="5375861" y="269784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Isosceles Triangle 113">
              <a:extLst>
                <a:ext uri="{FF2B5EF4-FFF2-40B4-BE49-F238E27FC236}">
                  <a16:creationId xmlns:a16="http://schemas.microsoft.com/office/drawing/2014/main" id="{5B6390C4-12A2-D00F-14FA-091D217E957E}"/>
                </a:ext>
              </a:extLst>
            </p:cNvPr>
            <p:cNvSpPr/>
            <p:nvPr/>
          </p:nvSpPr>
          <p:spPr bwMode="auto">
            <a:xfrm>
              <a:off x="5406479" y="269784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Isosceles Triangle 114">
              <a:extLst>
                <a:ext uri="{FF2B5EF4-FFF2-40B4-BE49-F238E27FC236}">
                  <a16:creationId xmlns:a16="http://schemas.microsoft.com/office/drawing/2014/main" id="{593DB0EC-04CD-A640-B20F-73E5EC3E4CE2}"/>
                </a:ext>
              </a:extLst>
            </p:cNvPr>
            <p:cNvSpPr/>
            <p:nvPr/>
          </p:nvSpPr>
          <p:spPr bwMode="auto">
            <a:xfrm>
              <a:off x="5446124" y="269784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Isosceles Triangle 115">
              <a:extLst>
                <a:ext uri="{FF2B5EF4-FFF2-40B4-BE49-F238E27FC236}">
                  <a16:creationId xmlns:a16="http://schemas.microsoft.com/office/drawing/2014/main" id="{7B3C75E5-0817-6330-BFDD-412C60800964}"/>
                </a:ext>
              </a:extLst>
            </p:cNvPr>
            <p:cNvSpPr/>
            <p:nvPr/>
          </p:nvSpPr>
          <p:spPr bwMode="auto">
            <a:xfrm>
              <a:off x="5718427" y="278860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Isosceles Triangle 116">
              <a:extLst>
                <a:ext uri="{FF2B5EF4-FFF2-40B4-BE49-F238E27FC236}">
                  <a16:creationId xmlns:a16="http://schemas.microsoft.com/office/drawing/2014/main" id="{4E16F372-0B0F-1D52-D18D-48709A7287F6}"/>
                </a:ext>
              </a:extLst>
            </p:cNvPr>
            <p:cNvSpPr/>
            <p:nvPr/>
          </p:nvSpPr>
          <p:spPr bwMode="auto">
            <a:xfrm>
              <a:off x="5759422" y="278860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Isosceles Triangle 117">
              <a:extLst>
                <a:ext uri="{FF2B5EF4-FFF2-40B4-BE49-F238E27FC236}">
                  <a16:creationId xmlns:a16="http://schemas.microsoft.com/office/drawing/2014/main" id="{A061064B-CADB-D1FE-A73A-AE321641A3EA}"/>
                </a:ext>
              </a:extLst>
            </p:cNvPr>
            <p:cNvSpPr/>
            <p:nvPr/>
          </p:nvSpPr>
          <p:spPr bwMode="auto">
            <a:xfrm>
              <a:off x="5792191" y="278860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Isosceles Triangle 118">
              <a:extLst>
                <a:ext uri="{FF2B5EF4-FFF2-40B4-BE49-F238E27FC236}">
                  <a16:creationId xmlns:a16="http://schemas.microsoft.com/office/drawing/2014/main" id="{97CCA50A-625F-B4EC-A66D-1C05D704B6A1}"/>
                </a:ext>
              </a:extLst>
            </p:cNvPr>
            <p:cNvSpPr/>
            <p:nvPr/>
          </p:nvSpPr>
          <p:spPr bwMode="auto">
            <a:xfrm>
              <a:off x="5833932" y="278860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Isosceles Triangle 119">
              <a:extLst>
                <a:ext uri="{FF2B5EF4-FFF2-40B4-BE49-F238E27FC236}">
                  <a16:creationId xmlns:a16="http://schemas.microsoft.com/office/drawing/2014/main" id="{547BC4AA-66CD-F61E-0456-528C5E6252FB}"/>
                </a:ext>
              </a:extLst>
            </p:cNvPr>
            <p:cNvSpPr/>
            <p:nvPr/>
          </p:nvSpPr>
          <p:spPr bwMode="auto">
            <a:xfrm>
              <a:off x="5947833" y="278860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Isosceles Triangle 120">
              <a:extLst>
                <a:ext uri="{FF2B5EF4-FFF2-40B4-BE49-F238E27FC236}">
                  <a16:creationId xmlns:a16="http://schemas.microsoft.com/office/drawing/2014/main" id="{23011C23-3771-5210-73B7-0814B71D5E4E}"/>
                </a:ext>
              </a:extLst>
            </p:cNvPr>
            <p:cNvSpPr/>
            <p:nvPr/>
          </p:nvSpPr>
          <p:spPr bwMode="auto">
            <a:xfrm>
              <a:off x="5982348" y="278860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Isosceles Triangle 121">
              <a:extLst>
                <a:ext uri="{FF2B5EF4-FFF2-40B4-BE49-F238E27FC236}">
                  <a16:creationId xmlns:a16="http://schemas.microsoft.com/office/drawing/2014/main" id="{375509F5-600A-A0F9-9756-99059BFDB559}"/>
                </a:ext>
              </a:extLst>
            </p:cNvPr>
            <p:cNvSpPr/>
            <p:nvPr/>
          </p:nvSpPr>
          <p:spPr bwMode="auto">
            <a:xfrm>
              <a:off x="3285237" y="228380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Isosceles Triangle 122">
              <a:extLst>
                <a:ext uri="{FF2B5EF4-FFF2-40B4-BE49-F238E27FC236}">
                  <a16:creationId xmlns:a16="http://schemas.microsoft.com/office/drawing/2014/main" id="{39AE3052-849A-0BE3-128C-AD4AE82B8BDF}"/>
                </a:ext>
              </a:extLst>
            </p:cNvPr>
            <p:cNvSpPr/>
            <p:nvPr/>
          </p:nvSpPr>
          <p:spPr bwMode="auto">
            <a:xfrm>
              <a:off x="2980375" y="2203602"/>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Isosceles Triangle 123">
              <a:extLst>
                <a:ext uri="{FF2B5EF4-FFF2-40B4-BE49-F238E27FC236}">
                  <a16:creationId xmlns:a16="http://schemas.microsoft.com/office/drawing/2014/main" id="{5927AE76-F56E-FEA3-E230-DCF2A9A99597}"/>
                </a:ext>
              </a:extLst>
            </p:cNvPr>
            <p:cNvSpPr/>
            <p:nvPr/>
          </p:nvSpPr>
          <p:spPr bwMode="auto">
            <a:xfrm>
              <a:off x="2065913" y="202945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Isosceles Triangle 124">
              <a:extLst>
                <a:ext uri="{FF2B5EF4-FFF2-40B4-BE49-F238E27FC236}">
                  <a16:creationId xmlns:a16="http://schemas.microsoft.com/office/drawing/2014/main" id="{CE9F7308-4A92-7761-2683-A9A45F19EB5E}"/>
                </a:ext>
              </a:extLst>
            </p:cNvPr>
            <p:cNvSpPr/>
            <p:nvPr/>
          </p:nvSpPr>
          <p:spPr bwMode="auto">
            <a:xfrm>
              <a:off x="2035031" y="202945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Isosceles Triangle 125">
              <a:extLst>
                <a:ext uri="{FF2B5EF4-FFF2-40B4-BE49-F238E27FC236}">
                  <a16:creationId xmlns:a16="http://schemas.microsoft.com/office/drawing/2014/main" id="{75FAFF44-8A47-75E4-F1BB-1AD86D32C17B}"/>
                </a:ext>
              </a:extLst>
            </p:cNvPr>
            <p:cNvSpPr/>
            <p:nvPr/>
          </p:nvSpPr>
          <p:spPr bwMode="auto">
            <a:xfrm>
              <a:off x="1994649" y="202945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Isosceles Triangle 126">
              <a:extLst>
                <a:ext uri="{FF2B5EF4-FFF2-40B4-BE49-F238E27FC236}">
                  <a16:creationId xmlns:a16="http://schemas.microsoft.com/office/drawing/2014/main" id="{10124407-7493-EA6C-8A11-ABAE2BA90584}"/>
                </a:ext>
              </a:extLst>
            </p:cNvPr>
            <p:cNvSpPr/>
            <p:nvPr/>
          </p:nvSpPr>
          <p:spPr bwMode="auto">
            <a:xfrm>
              <a:off x="1961143" y="202945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Isosceles Triangle 127">
              <a:extLst>
                <a:ext uri="{FF2B5EF4-FFF2-40B4-BE49-F238E27FC236}">
                  <a16:creationId xmlns:a16="http://schemas.microsoft.com/office/drawing/2014/main" id="{E586DAD9-6044-69D2-4439-D46CFEE20375}"/>
                </a:ext>
              </a:extLst>
            </p:cNvPr>
            <p:cNvSpPr/>
            <p:nvPr/>
          </p:nvSpPr>
          <p:spPr bwMode="auto">
            <a:xfrm>
              <a:off x="2402403" y="209079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Isosceles Triangle 130">
              <a:extLst>
                <a:ext uri="{FF2B5EF4-FFF2-40B4-BE49-F238E27FC236}">
                  <a16:creationId xmlns:a16="http://schemas.microsoft.com/office/drawing/2014/main" id="{4C5D137D-6E78-A022-973F-E9F5AF0288D7}"/>
                </a:ext>
              </a:extLst>
            </p:cNvPr>
            <p:cNvSpPr/>
            <p:nvPr/>
          </p:nvSpPr>
          <p:spPr bwMode="auto">
            <a:xfrm>
              <a:off x="1601131" y="1832585"/>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 name="Title 1">
            <a:extLst>
              <a:ext uri="{FF2B5EF4-FFF2-40B4-BE49-F238E27FC236}">
                <a16:creationId xmlns:a16="http://schemas.microsoft.com/office/drawing/2014/main" id="{540833EA-9DC6-9B10-4A02-0D669C51D2A8}"/>
              </a:ext>
            </a:extLst>
          </p:cNvPr>
          <p:cNvSpPr>
            <a:spLocks noGrp="1"/>
          </p:cNvSpPr>
          <p:nvPr>
            <p:ph type="title"/>
          </p:nvPr>
        </p:nvSpPr>
        <p:spPr/>
        <p:txBody>
          <a:bodyPr/>
          <a:lstStyle/>
          <a:p>
            <a:r>
              <a:rPr lang="en-US" dirty="0"/>
              <a:t>SHINE: OS (Key Secondary Endpoint)</a:t>
            </a:r>
          </a:p>
        </p:txBody>
      </p:sp>
      <p:sp>
        <p:nvSpPr>
          <p:cNvPr id="4" name="Content Placeholder 3">
            <a:extLst>
              <a:ext uri="{FF2B5EF4-FFF2-40B4-BE49-F238E27FC236}">
                <a16:creationId xmlns:a16="http://schemas.microsoft.com/office/drawing/2014/main" id="{1AFB589F-67F0-D07C-DB92-2EF4B52FD431}"/>
              </a:ext>
            </a:extLst>
          </p:cNvPr>
          <p:cNvSpPr>
            <a:spLocks noGrp="1"/>
          </p:cNvSpPr>
          <p:nvPr>
            <p:ph sz="half" idx="2"/>
          </p:nvPr>
        </p:nvSpPr>
        <p:spPr>
          <a:xfrm>
            <a:off x="6333830" y="4233682"/>
            <a:ext cx="5142207" cy="1663353"/>
          </a:xfrm>
        </p:spPr>
        <p:txBody>
          <a:bodyPr/>
          <a:lstStyle/>
          <a:p>
            <a:r>
              <a:rPr lang="en-US" altLang="en-US" sz="2400" kern="0" dirty="0"/>
              <a:t>COVID-19–related deaths in 3 patients in the ibrutinib arm during TEAE period and in 2 patients in the placebo arm after TEAE period</a:t>
            </a:r>
            <a:endParaRPr lang="en-US" altLang="en-US" sz="2400" b="0" kern="0" dirty="0"/>
          </a:p>
        </p:txBody>
      </p:sp>
      <p:graphicFrame>
        <p:nvGraphicFramePr>
          <p:cNvPr id="7" name="Group 3">
            <a:extLst>
              <a:ext uri="{FF2B5EF4-FFF2-40B4-BE49-F238E27FC236}">
                <a16:creationId xmlns:a16="http://schemas.microsoft.com/office/drawing/2014/main" id="{87D4D558-C56C-0DD8-7A32-4DD0F5B8F867}"/>
              </a:ext>
            </a:extLst>
          </p:cNvPr>
          <p:cNvGraphicFramePr>
            <a:graphicFrameLocks/>
          </p:cNvGraphicFramePr>
          <p:nvPr>
            <p:extLst>
              <p:ext uri="{D42A27DB-BD31-4B8C-83A1-F6EECF244321}">
                <p14:modId xmlns:p14="http://schemas.microsoft.com/office/powerpoint/2010/main" val="766411314"/>
              </p:ext>
            </p:extLst>
          </p:nvPr>
        </p:nvGraphicFramePr>
        <p:xfrm>
          <a:off x="6364712" y="1606881"/>
          <a:ext cx="5117492" cy="1889792"/>
        </p:xfrm>
        <a:graphic>
          <a:graphicData uri="http://schemas.openxmlformats.org/drawingml/2006/table">
            <a:tbl>
              <a:tblPr/>
              <a:tblGrid>
                <a:gridCol w="1453949">
                  <a:extLst>
                    <a:ext uri="{9D8B030D-6E8A-4147-A177-3AD203B41FA5}">
                      <a16:colId xmlns:a16="http://schemas.microsoft.com/office/drawing/2014/main" val="20000"/>
                    </a:ext>
                  </a:extLst>
                </a:gridCol>
                <a:gridCol w="1496288">
                  <a:extLst>
                    <a:ext uri="{9D8B030D-6E8A-4147-A177-3AD203B41FA5}">
                      <a16:colId xmlns:a16="http://schemas.microsoft.com/office/drawing/2014/main" val="20001"/>
                    </a:ext>
                  </a:extLst>
                </a:gridCol>
                <a:gridCol w="1466069">
                  <a:extLst>
                    <a:ext uri="{9D8B030D-6E8A-4147-A177-3AD203B41FA5}">
                      <a16:colId xmlns:a16="http://schemas.microsoft.com/office/drawing/2014/main" val="20002"/>
                    </a:ext>
                  </a:extLst>
                </a:gridCol>
                <a:gridCol w="701186">
                  <a:extLst>
                    <a:ext uri="{9D8B030D-6E8A-4147-A177-3AD203B41FA5}">
                      <a16:colId xmlns:a16="http://schemas.microsoft.com/office/drawing/2014/main" val="2167323760"/>
                    </a:ext>
                  </a:extLst>
                </a:gridCol>
              </a:tblGrid>
              <a:tr h="6573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Deaths due to PD and TEAEs, n (%)</a:t>
                      </a:r>
                      <a:r>
                        <a:rPr kumimoji="0" lang="en-GB" sz="1600" b="1" i="0" u="none" strike="noStrike" cap="none" normalizeH="0" baseline="0" dirty="0">
                          <a:ln>
                            <a:noFill/>
                          </a:ln>
                          <a:solidFill>
                            <a:schemeClr val="tx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BR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BR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8521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Overall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 (22.2)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(26.7)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(20.6)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0.88</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93128363"/>
                  </a:ext>
                </a:extLst>
              </a:tr>
            </a:tbl>
          </a:graphicData>
        </a:graphic>
      </p:graphicFrame>
      <p:sp>
        <p:nvSpPr>
          <p:cNvPr id="8" name="TextBox 7">
            <a:extLst>
              <a:ext uri="{FF2B5EF4-FFF2-40B4-BE49-F238E27FC236}">
                <a16:creationId xmlns:a16="http://schemas.microsoft.com/office/drawing/2014/main" id="{9C3451D9-2BCA-3FC4-1E97-FB71BDF168C1}"/>
              </a:ext>
            </a:extLst>
          </p:cNvPr>
          <p:cNvSpPr txBox="1"/>
          <p:nvPr/>
        </p:nvSpPr>
        <p:spPr bwMode="auto">
          <a:xfrm>
            <a:off x="6364712" y="3581766"/>
            <a:ext cx="1771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*Exploratory analysis.</a:t>
            </a:r>
          </a:p>
        </p:txBody>
      </p:sp>
      <p:sp>
        <p:nvSpPr>
          <p:cNvPr id="9" name="Text Box 15">
            <a:extLst>
              <a:ext uri="{FF2B5EF4-FFF2-40B4-BE49-F238E27FC236}">
                <a16:creationId xmlns:a16="http://schemas.microsoft.com/office/drawing/2014/main" id="{31FA19D4-24D9-DAE3-FB22-60EB5F7E12B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LBA7502. Wang. NEJM. 2022;[Epub].</a:t>
            </a:r>
            <a:endParaRPr lang="en-US" altLang="en-US" sz="1200" b="0" dirty="0">
              <a:solidFill>
                <a:schemeClr val="bg2"/>
              </a:solidFill>
              <a:latin typeface="Calibri" panose="020F0502020204030204" pitchFamily="34" charset="0"/>
            </a:endParaRPr>
          </a:p>
        </p:txBody>
      </p:sp>
      <p:grpSp>
        <p:nvGrpSpPr>
          <p:cNvPr id="10" name="Group 9">
            <a:extLst>
              <a:ext uri="{FF2B5EF4-FFF2-40B4-BE49-F238E27FC236}">
                <a16:creationId xmlns:a16="http://schemas.microsoft.com/office/drawing/2014/main" id="{62E81A10-B9FF-4538-672D-FDBF0B55F963}"/>
              </a:ext>
            </a:extLst>
          </p:cNvPr>
          <p:cNvGrpSpPr/>
          <p:nvPr/>
        </p:nvGrpSpPr>
        <p:grpSpPr>
          <a:xfrm>
            <a:off x="862682" y="1649128"/>
            <a:ext cx="5376893" cy="2803218"/>
            <a:chOff x="862682" y="1649128"/>
            <a:chExt cx="5376893" cy="2803218"/>
          </a:xfrm>
        </p:grpSpPr>
        <p:sp>
          <p:nvSpPr>
            <p:cNvPr id="11" name="TextBox 10">
              <a:extLst>
                <a:ext uri="{FF2B5EF4-FFF2-40B4-BE49-F238E27FC236}">
                  <a16:creationId xmlns:a16="http://schemas.microsoft.com/office/drawing/2014/main" id="{2CACED8A-4C37-43B2-0F5D-2A92E57F7C67}"/>
                </a:ext>
              </a:extLst>
            </p:cNvPr>
            <p:cNvSpPr txBox="1"/>
            <p:nvPr/>
          </p:nvSpPr>
          <p:spPr bwMode="auto">
            <a:xfrm rot="16200000">
              <a:off x="352222" y="2744647"/>
              <a:ext cx="12979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rPr>
                <a:t>Patients Alive (%)</a:t>
              </a:r>
            </a:p>
          </p:txBody>
        </p:sp>
        <p:sp>
          <p:nvSpPr>
            <p:cNvPr id="12" name="TextBox 11">
              <a:extLst>
                <a:ext uri="{FF2B5EF4-FFF2-40B4-BE49-F238E27FC236}">
                  <a16:creationId xmlns:a16="http://schemas.microsoft.com/office/drawing/2014/main" id="{1DC70834-4D61-34A0-0981-18A95F62839F}"/>
                </a:ext>
              </a:extLst>
            </p:cNvPr>
            <p:cNvSpPr txBox="1"/>
            <p:nvPr/>
          </p:nvSpPr>
          <p:spPr bwMode="auto">
            <a:xfrm>
              <a:off x="3486760" y="4229434"/>
              <a:ext cx="402674" cy="22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1" dirty="0">
                  <a:solidFill>
                    <a:schemeClr val="bg1"/>
                  </a:solidFill>
                </a:rPr>
                <a:t>Mo</a:t>
              </a:r>
            </a:p>
          </p:txBody>
        </p:sp>
        <p:grpSp>
          <p:nvGrpSpPr>
            <p:cNvPr id="13" name="Group 12">
              <a:extLst>
                <a:ext uri="{FF2B5EF4-FFF2-40B4-BE49-F238E27FC236}">
                  <a16:creationId xmlns:a16="http://schemas.microsoft.com/office/drawing/2014/main" id="{9909C115-D73F-B78B-E224-B61990DBEFDE}"/>
                </a:ext>
              </a:extLst>
            </p:cNvPr>
            <p:cNvGrpSpPr/>
            <p:nvPr/>
          </p:nvGrpSpPr>
          <p:grpSpPr>
            <a:xfrm>
              <a:off x="975978" y="1649128"/>
              <a:ext cx="420308" cy="2421467"/>
              <a:chOff x="752305" y="1569166"/>
              <a:chExt cx="420308" cy="3050751"/>
            </a:xfrm>
          </p:grpSpPr>
          <p:sp>
            <p:nvSpPr>
              <p:cNvPr id="61" name="TextBox 60">
                <a:extLst>
                  <a:ext uri="{FF2B5EF4-FFF2-40B4-BE49-F238E27FC236}">
                    <a16:creationId xmlns:a16="http://schemas.microsoft.com/office/drawing/2014/main" id="{3A9BEBFF-2D67-3554-E487-A6E15A65FB9C}"/>
                  </a:ext>
                </a:extLst>
              </p:cNvPr>
              <p:cNvSpPr txBox="1"/>
              <p:nvPr/>
            </p:nvSpPr>
            <p:spPr bwMode="auto">
              <a:xfrm>
                <a:off x="909400" y="4361385"/>
                <a:ext cx="263213"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rPr>
                  <a:t>0</a:t>
                </a:r>
              </a:p>
            </p:txBody>
          </p:sp>
          <p:sp>
            <p:nvSpPr>
              <p:cNvPr id="62" name="TextBox 61">
                <a:extLst>
                  <a:ext uri="{FF2B5EF4-FFF2-40B4-BE49-F238E27FC236}">
                    <a16:creationId xmlns:a16="http://schemas.microsoft.com/office/drawing/2014/main" id="{652AFC41-2A06-4BFF-8150-90BDCDC703D9}"/>
                  </a:ext>
                </a:extLst>
              </p:cNvPr>
              <p:cNvSpPr txBox="1"/>
              <p:nvPr/>
            </p:nvSpPr>
            <p:spPr bwMode="auto">
              <a:xfrm>
                <a:off x="830853" y="3802942"/>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rPr>
                  <a:t>20</a:t>
                </a:r>
              </a:p>
            </p:txBody>
          </p:sp>
          <p:sp>
            <p:nvSpPr>
              <p:cNvPr id="63" name="TextBox 62">
                <a:extLst>
                  <a:ext uri="{FF2B5EF4-FFF2-40B4-BE49-F238E27FC236}">
                    <a16:creationId xmlns:a16="http://schemas.microsoft.com/office/drawing/2014/main" id="{E2837F5F-9B64-FB29-F716-141B980D1D20}"/>
                  </a:ext>
                </a:extLst>
              </p:cNvPr>
              <p:cNvSpPr txBox="1"/>
              <p:nvPr/>
            </p:nvSpPr>
            <p:spPr bwMode="auto">
              <a:xfrm>
                <a:off x="830853" y="3244498"/>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dirty="0">
                    <a:solidFill>
                      <a:schemeClr val="bg1"/>
                    </a:solidFill>
                  </a:rPr>
                  <a:t>4</a:t>
                </a:r>
                <a:r>
                  <a:rPr lang="en-US" sz="1200" b="0" dirty="0">
                    <a:solidFill>
                      <a:schemeClr val="bg1"/>
                    </a:solidFill>
                  </a:rPr>
                  <a:t>0</a:t>
                </a:r>
              </a:p>
            </p:txBody>
          </p:sp>
          <p:sp>
            <p:nvSpPr>
              <p:cNvPr id="64" name="TextBox 63">
                <a:extLst>
                  <a:ext uri="{FF2B5EF4-FFF2-40B4-BE49-F238E27FC236}">
                    <a16:creationId xmlns:a16="http://schemas.microsoft.com/office/drawing/2014/main" id="{570A0304-92C0-6D75-7895-BA49A4548C28}"/>
                  </a:ext>
                </a:extLst>
              </p:cNvPr>
              <p:cNvSpPr txBox="1"/>
              <p:nvPr/>
            </p:nvSpPr>
            <p:spPr bwMode="auto">
              <a:xfrm>
                <a:off x="830853" y="2686054"/>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rPr>
                  <a:t>60</a:t>
                </a:r>
              </a:p>
            </p:txBody>
          </p:sp>
          <p:sp>
            <p:nvSpPr>
              <p:cNvPr id="65" name="TextBox 64">
                <a:extLst>
                  <a:ext uri="{FF2B5EF4-FFF2-40B4-BE49-F238E27FC236}">
                    <a16:creationId xmlns:a16="http://schemas.microsoft.com/office/drawing/2014/main" id="{77829257-2179-6D70-9F93-5DBF97B645FD}"/>
                  </a:ext>
                </a:extLst>
              </p:cNvPr>
              <p:cNvSpPr txBox="1"/>
              <p:nvPr/>
            </p:nvSpPr>
            <p:spPr bwMode="auto">
              <a:xfrm>
                <a:off x="830853" y="2127610"/>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rPr>
                  <a:t>80</a:t>
                </a:r>
              </a:p>
            </p:txBody>
          </p:sp>
          <p:sp>
            <p:nvSpPr>
              <p:cNvPr id="66" name="TextBox 65">
                <a:extLst>
                  <a:ext uri="{FF2B5EF4-FFF2-40B4-BE49-F238E27FC236}">
                    <a16:creationId xmlns:a16="http://schemas.microsoft.com/office/drawing/2014/main" id="{629FC7E2-4066-6F9C-D1B1-358E5D7497BB}"/>
                  </a:ext>
                </a:extLst>
              </p:cNvPr>
              <p:cNvSpPr txBox="1"/>
              <p:nvPr/>
            </p:nvSpPr>
            <p:spPr bwMode="auto">
              <a:xfrm>
                <a:off x="752305" y="1569166"/>
                <a:ext cx="42030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dirty="0">
                    <a:solidFill>
                      <a:schemeClr val="bg1"/>
                    </a:solidFill>
                  </a:rPr>
                  <a:t>10</a:t>
                </a:r>
                <a:r>
                  <a:rPr lang="en-US" sz="1200" b="0" dirty="0">
                    <a:solidFill>
                      <a:schemeClr val="bg1"/>
                    </a:solidFill>
                  </a:rPr>
                  <a:t>0</a:t>
                </a:r>
              </a:p>
            </p:txBody>
          </p:sp>
        </p:grpSp>
        <p:grpSp>
          <p:nvGrpSpPr>
            <p:cNvPr id="14" name="Group 13">
              <a:extLst>
                <a:ext uri="{FF2B5EF4-FFF2-40B4-BE49-F238E27FC236}">
                  <a16:creationId xmlns:a16="http://schemas.microsoft.com/office/drawing/2014/main" id="{87F9400A-DF8C-E156-B33B-A61BF0D6C5ED}"/>
                </a:ext>
              </a:extLst>
            </p:cNvPr>
            <p:cNvGrpSpPr/>
            <p:nvPr/>
          </p:nvGrpSpPr>
          <p:grpSpPr>
            <a:xfrm>
              <a:off x="1345842" y="4028736"/>
              <a:ext cx="4800132" cy="258532"/>
              <a:chOff x="1453320" y="4647617"/>
              <a:chExt cx="13679771" cy="280966"/>
            </a:xfrm>
          </p:grpSpPr>
          <p:sp>
            <p:nvSpPr>
              <p:cNvPr id="44" name="TextBox 43">
                <a:extLst>
                  <a:ext uri="{FF2B5EF4-FFF2-40B4-BE49-F238E27FC236}">
                    <a16:creationId xmlns:a16="http://schemas.microsoft.com/office/drawing/2014/main" id="{9D6748B1-C5BD-2220-5B34-B28A928C6A89}"/>
                  </a:ext>
                </a:extLst>
              </p:cNvPr>
              <p:cNvSpPr txBox="1"/>
              <p:nvPr/>
            </p:nvSpPr>
            <p:spPr bwMode="auto">
              <a:xfrm>
                <a:off x="1453320" y="4647617"/>
                <a:ext cx="2632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0</a:t>
                </a:r>
              </a:p>
            </p:txBody>
          </p:sp>
          <p:sp>
            <p:nvSpPr>
              <p:cNvPr id="45" name="TextBox 44">
                <a:extLst>
                  <a:ext uri="{FF2B5EF4-FFF2-40B4-BE49-F238E27FC236}">
                    <a16:creationId xmlns:a16="http://schemas.microsoft.com/office/drawing/2014/main" id="{2562763A-9F2E-4CDE-D76D-D00A23306839}"/>
                  </a:ext>
                </a:extLst>
              </p:cNvPr>
              <p:cNvSpPr txBox="1"/>
              <p:nvPr/>
            </p:nvSpPr>
            <p:spPr bwMode="auto">
              <a:xfrm>
                <a:off x="2254898" y="4647617"/>
                <a:ext cx="2632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6</a:t>
                </a:r>
              </a:p>
            </p:txBody>
          </p:sp>
          <p:sp>
            <p:nvSpPr>
              <p:cNvPr id="46" name="TextBox 45">
                <a:extLst>
                  <a:ext uri="{FF2B5EF4-FFF2-40B4-BE49-F238E27FC236}">
                    <a16:creationId xmlns:a16="http://schemas.microsoft.com/office/drawing/2014/main" id="{8DB26C18-A0F7-A724-813D-2B717D1B4776}"/>
                  </a:ext>
                </a:extLst>
              </p:cNvPr>
              <p:cNvSpPr txBox="1"/>
              <p:nvPr/>
            </p:nvSpPr>
            <p:spPr bwMode="auto">
              <a:xfrm>
                <a:off x="3031218" y="4647617"/>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12</a:t>
                </a:r>
              </a:p>
            </p:txBody>
          </p:sp>
          <p:sp>
            <p:nvSpPr>
              <p:cNvPr id="47" name="TextBox 46">
                <a:extLst>
                  <a:ext uri="{FF2B5EF4-FFF2-40B4-BE49-F238E27FC236}">
                    <a16:creationId xmlns:a16="http://schemas.microsoft.com/office/drawing/2014/main" id="{0519BF08-F084-6CF9-A0B3-E8319E03860A}"/>
                  </a:ext>
                </a:extLst>
              </p:cNvPr>
              <p:cNvSpPr txBox="1"/>
              <p:nvPr/>
            </p:nvSpPr>
            <p:spPr bwMode="auto">
              <a:xfrm>
                <a:off x="3832796" y="4647617"/>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18</a:t>
                </a:r>
              </a:p>
            </p:txBody>
          </p:sp>
          <p:sp>
            <p:nvSpPr>
              <p:cNvPr id="48" name="TextBox 47">
                <a:extLst>
                  <a:ext uri="{FF2B5EF4-FFF2-40B4-BE49-F238E27FC236}">
                    <a16:creationId xmlns:a16="http://schemas.microsoft.com/office/drawing/2014/main" id="{D6DD70B0-2192-6562-70E0-69AC5C57A131}"/>
                  </a:ext>
                </a:extLst>
              </p:cNvPr>
              <p:cNvSpPr txBox="1"/>
              <p:nvPr/>
            </p:nvSpPr>
            <p:spPr bwMode="auto">
              <a:xfrm>
                <a:off x="4669927" y="4647617"/>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24</a:t>
                </a:r>
              </a:p>
            </p:txBody>
          </p:sp>
          <p:sp>
            <p:nvSpPr>
              <p:cNvPr id="49" name="TextBox 48">
                <a:extLst>
                  <a:ext uri="{FF2B5EF4-FFF2-40B4-BE49-F238E27FC236}">
                    <a16:creationId xmlns:a16="http://schemas.microsoft.com/office/drawing/2014/main" id="{2B07BAD7-47C2-5EAE-E710-DFB1BF54F3CE}"/>
                  </a:ext>
                </a:extLst>
              </p:cNvPr>
              <p:cNvSpPr txBox="1"/>
              <p:nvPr/>
            </p:nvSpPr>
            <p:spPr bwMode="auto">
              <a:xfrm>
                <a:off x="5496905" y="4647617"/>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30</a:t>
                </a:r>
              </a:p>
            </p:txBody>
          </p:sp>
          <p:sp>
            <p:nvSpPr>
              <p:cNvPr id="50" name="TextBox 49">
                <a:extLst>
                  <a:ext uri="{FF2B5EF4-FFF2-40B4-BE49-F238E27FC236}">
                    <a16:creationId xmlns:a16="http://schemas.microsoft.com/office/drawing/2014/main" id="{207FFFAC-050E-B615-69F5-C2D3E1731877}"/>
                  </a:ext>
                </a:extLst>
              </p:cNvPr>
              <p:cNvSpPr txBox="1"/>
              <p:nvPr/>
            </p:nvSpPr>
            <p:spPr bwMode="auto">
              <a:xfrm>
                <a:off x="6308263" y="4647617"/>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36</a:t>
                </a:r>
              </a:p>
            </p:txBody>
          </p:sp>
          <p:sp>
            <p:nvSpPr>
              <p:cNvPr id="51" name="TextBox 50">
                <a:extLst>
                  <a:ext uri="{FF2B5EF4-FFF2-40B4-BE49-F238E27FC236}">
                    <a16:creationId xmlns:a16="http://schemas.microsoft.com/office/drawing/2014/main" id="{1034DFB0-69A5-B019-687E-7F067FCBAA54}"/>
                  </a:ext>
                </a:extLst>
              </p:cNvPr>
              <p:cNvSpPr txBox="1"/>
              <p:nvPr/>
            </p:nvSpPr>
            <p:spPr bwMode="auto">
              <a:xfrm>
                <a:off x="7134866" y="4647617"/>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42</a:t>
                </a:r>
              </a:p>
            </p:txBody>
          </p:sp>
          <p:sp>
            <p:nvSpPr>
              <p:cNvPr id="52" name="TextBox 51">
                <a:extLst>
                  <a:ext uri="{FF2B5EF4-FFF2-40B4-BE49-F238E27FC236}">
                    <a16:creationId xmlns:a16="http://schemas.microsoft.com/office/drawing/2014/main" id="{106406F4-DC9B-52BB-5DC3-ACA518911D70}"/>
                  </a:ext>
                </a:extLst>
              </p:cNvPr>
              <p:cNvSpPr txBox="1"/>
              <p:nvPr/>
            </p:nvSpPr>
            <p:spPr bwMode="auto">
              <a:xfrm>
                <a:off x="7956757" y="4647617"/>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48</a:t>
                </a:r>
              </a:p>
            </p:txBody>
          </p:sp>
          <p:sp>
            <p:nvSpPr>
              <p:cNvPr id="53" name="TextBox 52">
                <a:extLst>
                  <a:ext uri="{FF2B5EF4-FFF2-40B4-BE49-F238E27FC236}">
                    <a16:creationId xmlns:a16="http://schemas.microsoft.com/office/drawing/2014/main" id="{EE6C8B10-2CFE-9300-CAD6-D1B09E211461}"/>
                  </a:ext>
                </a:extLst>
              </p:cNvPr>
              <p:cNvSpPr txBox="1"/>
              <p:nvPr/>
            </p:nvSpPr>
            <p:spPr bwMode="auto">
              <a:xfrm>
                <a:off x="8763415" y="4647617"/>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54</a:t>
                </a:r>
              </a:p>
            </p:txBody>
          </p:sp>
          <p:sp>
            <p:nvSpPr>
              <p:cNvPr id="54" name="TextBox 53">
                <a:extLst>
                  <a:ext uri="{FF2B5EF4-FFF2-40B4-BE49-F238E27FC236}">
                    <a16:creationId xmlns:a16="http://schemas.microsoft.com/office/drawing/2014/main" id="{69D03ADA-5619-3BD9-DEBC-4336004F8A83}"/>
                  </a:ext>
                </a:extLst>
              </p:cNvPr>
              <p:cNvSpPr txBox="1"/>
              <p:nvPr/>
            </p:nvSpPr>
            <p:spPr bwMode="auto">
              <a:xfrm>
                <a:off x="9595093" y="4647617"/>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60</a:t>
                </a:r>
              </a:p>
            </p:txBody>
          </p:sp>
          <p:sp>
            <p:nvSpPr>
              <p:cNvPr id="55" name="TextBox 54">
                <a:extLst>
                  <a:ext uri="{FF2B5EF4-FFF2-40B4-BE49-F238E27FC236}">
                    <a16:creationId xmlns:a16="http://schemas.microsoft.com/office/drawing/2014/main" id="{E6788396-A64D-7647-2686-AAD32BEF35C8}"/>
                  </a:ext>
                </a:extLst>
              </p:cNvPr>
              <p:cNvSpPr txBox="1"/>
              <p:nvPr/>
            </p:nvSpPr>
            <p:spPr bwMode="auto">
              <a:xfrm>
                <a:off x="10401376" y="4647617"/>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66</a:t>
                </a:r>
              </a:p>
            </p:txBody>
          </p:sp>
          <p:sp>
            <p:nvSpPr>
              <p:cNvPr id="56" name="TextBox 55">
                <a:extLst>
                  <a:ext uri="{FF2B5EF4-FFF2-40B4-BE49-F238E27FC236}">
                    <a16:creationId xmlns:a16="http://schemas.microsoft.com/office/drawing/2014/main" id="{073CCB3B-DC5A-3706-14F7-B93CAA1E6897}"/>
                  </a:ext>
                </a:extLst>
              </p:cNvPr>
              <p:cNvSpPr txBox="1"/>
              <p:nvPr/>
            </p:nvSpPr>
            <p:spPr bwMode="auto">
              <a:xfrm>
                <a:off x="11221580" y="4647617"/>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72</a:t>
                </a:r>
              </a:p>
            </p:txBody>
          </p:sp>
          <p:sp>
            <p:nvSpPr>
              <p:cNvPr id="57" name="TextBox 56">
                <a:extLst>
                  <a:ext uri="{FF2B5EF4-FFF2-40B4-BE49-F238E27FC236}">
                    <a16:creationId xmlns:a16="http://schemas.microsoft.com/office/drawing/2014/main" id="{9B7DA09F-0F15-0F36-FC33-D1F0819E5BF2}"/>
                  </a:ext>
                </a:extLst>
              </p:cNvPr>
              <p:cNvSpPr txBox="1"/>
              <p:nvPr/>
            </p:nvSpPr>
            <p:spPr bwMode="auto">
              <a:xfrm>
                <a:off x="11700954" y="4647617"/>
                <a:ext cx="97397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78</a:t>
                </a:r>
              </a:p>
            </p:txBody>
          </p:sp>
          <p:sp>
            <p:nvSpPr>
              <p:cNvPr id="58" name="TextBox 57">
                <a:extLst>
                  <a:ext uri="{FF2B5EF4-FFF2-40B4-BE49-F238E27FC236}">
                    <a16:creationId xmlns:a16="http://schemas.microsoft.com/office/drawing/2014/main" id="{0D951857-2395-C6AF-BDE1-3488C0245685}"/>
                  </a:ext>
                </a:extLst>
              </p:cNvPr>
              <p:cNvSpPr txBox="1"/>
              <p:nvPr/>
            </p:nvSpPr>
            <p:spPr bwMode="auto">
              <a:xfrm>
                <a:off x="12532630" y="4647617"/>
                <a:ext cx="97397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84</a:t>
                </a:r>
              </a:p>
            </p:txBody>
          </p:sp>
          <p:sp>
            <p:nvSpPr>
              <p:cNvPr id="59" name="TextBox 58">
                <a:extLst>
                  <a:ext uri="{FF2B5EF4-FFF2-40B4-BE49-F238E27FC236}">
                    <a16:creationId xmlns:a16="http://schemas.microsoft.com/office/drawing/2014/main" id="{2886F471-5BFD-5E5F-D1F4-110E9D54D2B0}"/>
                  </a:ext>
                </a:extLst>
              </p:cNvPr>
              <p:cNvSpPr txBox="1"/>
              <p:nvPr/>
            </p:nvSpPr>
            <p:spPr bwMode="auto">
              <a:xfrm>
                <a:off x="13338916" y="4647617"/>
                <a:ext cx="97397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90</a:t>
                </a:r>
              </a:p>
            </p:txBody>
          </p:sp>
          <p:sp>
            <p:nvSpPr>
              <p:cNvPr id="60" name="TextBox 59">
                <a:extLst>
                  <a:ext uri="{FF2B5EF4-FFF2-40B4-BE49-F238E27FC236}">
                    <a16:creationId xmlns:a16="http://schemas.microsoft.com/office/drawing/2014/main" id="{4103F47B-A7C7-88F6-379D-3AF7F5519A16}"/>
                  </a:ext>
                </a:extLst>
              </p:cNvPr>
              <p:cNvSpPr txBox="1"/>
              <p:nvPr/>
            </p:nvSpPr>
            <p:spPr bwMode="auto">
              <a:xfrm>
                <a:off x="14159118" y="4647617"/>
                <a:ext cx="97397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dirty="0">
                    <a:solidFill>
                      <a:schemeClr val="bg1"/>
                    </a:solidFill>
                  </a:rPr>
                  <a:t>96</a:t>
                </a:r>
                <a:endParaRPr lang="en-US" sz="1200" b="0" dirty="0">
                  <a:solidFill>
                    <a:schemeClr val="bg1"/>
                  </a:solidFill>
                </a:endParaRPr>
              </a:p>
            </p:txBody>
          </p:sp>
        </p:grpSp>
        <p:sp>
          <p:nvSpPr>
            <p:cNvPr id="15" name="Freeform: Shape 14">
              <a:extLst>
                <a:ext uri="{FF2B5EF4-FFF2-40B4-BE49-F238E27FC236}">
                  <a16:creationId xmlns:a16="http://schemas.microsoft.com/office/drawing/2014/main" id="{01B3312C-884B-CE7E-7904-9068B3829A53}"/>
                </a:ext>
              </a:extLst>
            </p:cNvPr>
            <p:cNvSpPr/>
            <p:nvPr/>
          </p:nvSpPr>
          <p:spPr bwMode="auto">
            <a:xfrm>
              <a:off x="1387383" y="1753335"/>
              <a:ext cx="4852192" cy="2236826"/>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algn="ctr"/>
              <a:endParaRPr lang="en-US" sz="1200"/>
            </a:p>
          </p:txBody>
        </p:sp>
        <p:grpSp>
          <p:nvGrpSpPr>
            <p:cNvPr id="16" name="Group 15">
              <a:extLst>
                <a:ext uri="{FF2B5EF4-FFF2-40B4-BE49-F238E27FC236}">
                  <a16:creationId xmlns:a16="http://schemas.microsoft.com/office/drawing/2014/main" id="{881CD632-E5A4-D1C9-8FF8-6D018AEED410}"/>
                </a:ext>
              </a:extLst>
            </p:cNvPr>
            <p:cNvGrpSpPr/>
            <p:nvPr/>
          </p:nvGrpSpPr>
          <p:grpSpPr>
            <a:xfrm>
              <a:off x="1316700" y="1767660"/>
              <a:ext cx="85438" cy="2222501"/>
              <a:chOff x="901264" y="1705026"/>
              <a:chExt cx="1347222" cy="2802492"/>
            </a:xfrm>
          </p:grpSpPr>
          <p:cxnSp>
            <p:nvCxnSpPr>
              <p:cNvPr id="38" name="Straight Connector 37">
                <a:extLst>
                  <a:ext uri="{FF2B5EF4-FFF2-40B4-BE49-F238E27FC236}">
                    <a16:creationId xmlns:a16="http://schemas.microsoft.com/office/drawing/2014/main" id="{9F64E89D-2FE1-6FC0-FF9F-A392E2556530}"/>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FBBF496-3122-8BD4-74AD-B004B0C2F985}"/>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60766A5-D398-709A-8C51-CF2159026255}"/>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D91CE27-71A8-E2F9-976E-6EB3C55A986E}"/>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B243580-4B07-67AA-D5F6-068F3732EC43}"/>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C2587794-E3D9-88BC-9479-0DB47BF7C399}"/>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 name="Group 16">
              <a:extLst>
                <a:ext uri="{FF2B5EF4-FFF2-40B4-BE49-F238E27FC236}">
                  <a16:creationId xmlns:a16="http://schemas.microsoft.com/office/drawing/2014/main" id="{5B6E6782-3BBC-A260-0927-48628922AB7B}"/>
                </a:ext>
              </a:extLst>
            </p:cNvPr>
            <p:cNvGrpSpPr/>
            <p:nvPr/>
          </p:nvGrpSpPr>
          <p:grpSpPr>
            <a:xfrm>
              <a:off x="1396642" y="3990162"/>
              <a:ext cx="4576233" cy="80434"/>
              <a:chOff x="1575240" y="3687258"/>
              <a:chExt cx="6550553" cy="1098522"/>
            </a:xfrm>
          </p:grpSpPr>
          <p:grpSp>
            <p:nvGrpSpPr>
              <p:cNvPr id="18" name="Group 17">
                <a:extLst>
                  <a:ext uri="{FF2B5EF4-FFF2-40B4-BE49-F238E27FC236}">
                    <a16:creationId xmlns:a16="http://schemas.microsoft.com/office/drawing/2014/main" id="{664B81F9-BE1D-99DE-A524-8B749339EB35}"/>
                  </a:ext>
                </a:extLst>
              </p:cNvPr>
              <p:cNvGrpSpPr/>
              <p:nvPr/>
            </p:nvGrpSpPr>
            <p:grpSpPr>
              <a:xfrm rot="5400000">
                <a:off x="2041759" y="3220739"/>
                <a:ext cx="1098521" cy="2031560"/>
                <a:chOff x="901264" y="1705026"/>
                <a:chExt cx="1347222" cy="2802492"/>
              </a:xfrm>
            </p:grpSpPr>
            <p:cxnSp>
              <p:nvCxnSpPr>
                <p:cNvPr id="32" name="Straight Connector 31">
                  <a:extLst>
                    <a:ext uri="{FF2B5EF4-FFF2-40B4-BE49-F238E27FC236}">
                      <a16:creationId xmlns:a16="http://schemas.microsoft.com/office/drawing/2014/main" id="{CA599B9B-A4A1-5815-0E77-9EFE20C2B9A2}"/>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ACEC22E-FC8B-9464-8860-E93AC5BBE909}"/>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552505C9-6C14-E891-951A-8852AEAB13A8}"/>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FA8DE93-CC24-B39C-8363-107D2054BB10}"/>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C0EE556-CB58-F958-880E-C22215712565}"/>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9F5E1A3-D214-EC8A-123A-DC5D51EA343D}"/>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 name="Group 18">
                <a:extLst>
                  <a:ext uri="{FF2B5EF4-FFF2-40B4-BE49-F238E27FC236}">
                    <a16:creationId xmlns:a16="http://schemas.microsoft.com/office/drawing/2014/main" id="{EBC24EAA-37BB-7B4A-5428-B38BA4D66A0B}"/>
                  </a:ext>
                </a:extLst>
              </p:cNvPr>
              <p:cNvGrpSpPr/>
              <p:nvPr/>
            </p:nvGrpSpPr>
            <p:grpSpPr>
              <a:xfrm rot="5400000">
                <a:off x="4485342" y="3220739"/>
                <a:ext cx="1098521" cy="2031560"/>
                <a:chOff x="901264" y="1705026"/>
                <a:chExt cx="1347222" cy="2802492"/>
              </a:xfrm>
            </p:grpSpPr>
            <p:cxnSp>
              <p:nvCxnSpPr>
                <p:cNvPr id="26" name="Straight Connector 25">
                  <a:extLst>
                    <a:ext uri="{FF2B5EF4-FFF2-40B4-BE49-F238E27FC236}">
                      <a16:creationId xmlns:a16="http://schemas.microsoft.com/office/drawing/2014/main" id="{9E8FC28F-BCE8-D70E-6776-A695BE9D4083}"/>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5CB28EF-158B-355E-865D-9525928ECC68}"/>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D64DCF3-2B3C-DC44-2435-C8A64301860A}"/>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31ED42F-ECE9-B755-83FA-D29BD7938C88}"/>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8CC89417-193C-0165-02C5-3A83BB51FDC7}"/>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C25813A-57ED-0742-6AB9-F96BD942960D}"/>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DDAF7BFC-491C-13F1-3F92-A4AB3EF23985}"/>
                  </a:ext>
                </a:extLst>
              </p:cNvPr>
              <p:cNvGrpSpPr/>
              <p:nvPr/>
            </p:nvGrpSpPr>
            <p:grpSpPr>
              <a:xfrm rot="5400000">
                <a:off x="6744032" y="3404019"/>
                <a:ext cx="1098521" cy="1665001"/>
                <a:chOff x="901264" y="2254733"/>
                <a:chExt cx="1347222" cy="2252785"/>
              </a:xfrm>
            </p:grpSpPr>
            <p:cxnSp>
              <p:nvCxnSpPr>
                <p:cNvPr id="21" name="Straight Connector 20">
                  <a:extLst>
                    <a:ext uri="{FF2B5EF4-FFF2-40B4-BE49-F238E27FC236}">
                      <a16:creationId xmlns:a16="http://schemas.microsoft.com/office/drawing/2014/main" id="{EF07916D-6194-A6BA-B8EA-8320F315EAC2}"/>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A4A25EB-8EFF-F572-D363-4D787D1A4BBC}"/>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523B37A-7D5C-66FF-83C2-DB65670B7529}"/>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1E55D5E-B46F-23D0-2D40-4F628ADEB49C}"/>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8CAE4B0-92AA-3E65-EEFC-60287895F2A8}"/>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67" name="TextBox 66">
            <a:extLst>
              <a:ext uri="{FF2B5EF4-FFF2-40B4-BE49-F238E27FC236}">
                <a16:creationId xmlns:a16="http://schemas.microsoft.com/office/drawing/2014/main" id="{A9CB8A99-C85B-06EE-81A2-D824E0E6E997}"/>
              </a:ext>
            </a:extLst>
          </p:cNvPr>
          <p:cNvSpPr txBox="1"/>
          <p:nvPr/>
        </p:nvSpPr>
        <p:spPr bwMode="auto">
          <a:xfrm>
            <a:off x="170425" y="4190416"/>
            <a:ext cx="114627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Aft>
                <a:spcPct val="0"/>
              </a:spcAft>
              <a:buClrTx/>
              <a:buFontTx/>
              <a:buNone/>
            </a:pPr>
            <a:r>
              <a:rPr lang="en-US" sz="1200" b="1" dirty="0">
                <a:solidFill>
                  <a:schemeClr val="bg1"/>
                </a:solidFill>
                <a:latin typeface="Calibri" panose="020F0502020204030204" pitchFamily="34" charset="0"/>
              </a:rPr>
              <a:t>Patients </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at Risk</a:t>
            </a:r>
          </a:p>
          <a:p>
            <a:pPr algn="r">
              <a:lnSpc>
                <a:spcPct val="90000"/>
              </a:lnSpc>
              <a:spcAft>
                <a:spcPct val="0"/>
              </a:spcAft>
              <a:buClrTx/>
              <a:buFontTx/>
              <a:buNone/>
            </a:pPr>
            <a:r>
              <a:rPr lang="en-US" sz="1200" b="0" dirty="0">
                <a:solidFill>
                  <a:schemeClr val="accent1"/>
                </a:solidFill>
                <a:latin typeface="Calibri" panose="020F0502020204030204" pitchFamily="34" charset="0"/>
              </a:rPr>
              <a:t>Ibrutinib + BR</a:t>
            </a:r>
          </a:p>
          <a:p>
            <a:pPr algn="r">
              <a:lnSpc>
                <a:spcPct val="90000"/>
              </a:lnSpc>
              <a:spcAft>
                <a:spcPct val="0"/>
              </a:spcAft>
              <a:buClrTx/>
              <a:buFontTx/>
              <a:buNone/>
            </a:pPr>
            <a:r>
              <a:rPr lang="en-US" sz="1200" dirty="0">
                <a:solidFill>
                  <a:schemeClr val="accent3"/>
                </a:solidFill>
                <a:latin typeface="Calibri" panose="020F0502020204030204" pitchFamily="34" charset="0"/>
              </a:rPr>
              <a:t>Placebo + BR</a:t>
            </a:r>
          </a:p>
        </p:txBody>
      </p:sp>
      <p:graphicFrame>
        <p:nvGraphicFramePr>
          <p:cNvPr id="68" name="Group 3">
            <a:extLst>
              <a:ext uri="{FF2B5EF4-FFF2-40B4-BE49-F238E27FC236}">
                <a16:creationId xmlns:a16="http://schemas.microsoft.com/office/drawing/2014/main" id="{845CB6EB-140E-7080-4A73-F89A942AF590}"/>
              </a:ext>
            </a:extLst>
          </p:cNvPr>
          <p:cNvGraphicFramePr>
            <a:graphicFrameLocks/>
          </p:cNvGraphicFramePr>
          <p:nvPr>
            <p:extLst>
              <p:ext uri="{D42A27DB-BD31-4B8C-83A1-F6EECF244321}">
                <p14:modId xmlns:p14="http://schemas.microsoft.com/office/powerpoint/2010/main" val="22420463"/>
              </p:ext>
            </p:extLst>
          </p:nvPr>
        </p:nvGraphicFramePr>
        <p:xfrm>
          <a:off x="3399414" y="1445647"/>
          <a:ext cx="2783843" cy="823008"/>
        </p:xfrm>
        <a:graphic>
          <a:graphicData uri="http://schemas.openxmlformats.org/drawingml/2006/table">
            <a:tbl>
              <a:tblPr/>
              <a:tblGrid>
                <a:gridCol w="1182705">
                  <a:extLst>
                    <a:ext uri="{9D8B030D-6E8A-4147-A177-3AD203B41FA5}">
                      <a16:colId xmlns:a16="http://schemas.microsoft.com/office/drawing/2014/main" val="20000"/>
                    </a:ext>
                  </a:extLst>
                </a:gridCol>
                <a:gridCol w="793058">
                  <a:extLst>
                    <a:ext uri="{9D8B030D-6E8A-4147-A177-3AD203B41FA5}">
                      <a16:colId xmlns:a16="http://schemas.microsoft.com/office/drawing/2014/main" val="20001"/>
                    </a:ext>
                  </a:extLst>
                </a:gridCol>
                <a:gridCol w="808080">
                  <a:extLst>
                    <a:ext uri="{9D8B030D-6E8A-4147-A177-3AD203B41FA5}">
                      <a16:colId xmlns:a16="http://schemas.microsoft.com/office/drawing/2014/main" val="20002"/>
                    </a:ext>
                  </a:extLst>
                </a:gridCol>
              </a:tblGrid>
              <a:tr h="25703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GB" sz="1000" b="1" i="0" u="none" strike="noStrike" cap="none" normalizeH="0" baseline="0" dirty="0">
                        <a:ln>
                          <a:noFill/>
                        </a:ln>
                        <a:solidFill>
                          <a:schemeClr val="bg1"/>
                        </a:solidFill>
                        <a:effectLst/>
                        <a:latin typeface="Calibri" panose="020F0502020204030204" pitchFamily="34" charset="0"/>
                      </a:endParaRP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1"/>
                          </a:solidFill>
                          <a:effectLst/>
                          <a:latin typeface="Calibri" panose="020F0502020204030204" pitchFamily="34" charset="0"/>
                        </a:rPr>
                        <a:t>Ibrutinib + BR </a:t>
                      </a:r>
                      <a:br>
                        <a:rPr kumimoji="0" lang="en-US" sz="1000" b="1" i="0" u="none" strike="noStrike" cap="none" normalizeH="0" baseline="0" dirty="0">
                          <a:ln>
                            <a:noFill/>
                          </a:ln>
                          <a:solidFill>
                            <a:schemeClr val="bg1"/>
                          </a:solidFill>
                          <a:effectLst/>
                          <a:latin typeface="Calibri" panose="020F0502020204030204" pitchFamily="34" charset="0"/>
                        </a:rPr>
                      </a:br>
                      <a:r>
                        <a:rPr kumimoji="0" lang="en-US" sz="1000" b="1" i="0" u="none" strike="noStrike" cap="none" normalizeH="0" baseline="0" dirty="0">
                          <a:ln>
                            <a:noFill/>
                          </a:ln>
                          <a:solidFill>
                            <a:schemeClr val="bg1"/>
                          </a:solidFill>
                          <a:effectLst/>
                          <a:latin typeface="Calibri" panose="020F0502020204030204" pitchFamily="34" charset="0"/>
                        </a:rPr>
                        <a:t>(N = 261) </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1"/>
                          </a:solidFill>
                          <a:effectLst/>
                          <a:latin typeface="Calibri" panose="020F0502020204030204" pitchFamily="34" charset="0"/>
                        </a:rPr>
                        <a:t>Placebo + BR </a:t>
                      </a:r>
                      <a:br>
                        <a:rPr kumimoji="0" lang="en-US" sz="1000" b="1" i="0" u="none" strike="noStrike" cap="none" normalizeH="0" baseline="0" dirty="0">
                          <a:ln>
                            <a:noFill/>
                          </a:ln>
                          <a:solidFill>
                            <a:schemeClr val="bg1"/>
                          </a:solidFill>
                          <a:effectLst/>
                          <a:latin typeface="Calibri" panose="020F0502020204030204" pitchFamily="34" charset="0"/>
                        </a:rPr>
                      </a:br>
                      <a:r>
                        <a:rPr kumimoji="0" lang="en-US" sz="1000" b="1" i="0" u="none" strike="noStrike" cap="none" normalizeH="0" baseline="0" dirty="0">
                          <a:ln>
                            <a:noFill/>
                          </a:ln>
                          <a:solidFill>
                            <a:schemeClr val="bg1"/>
                          </a:solidFill>
                          <a:effectLst/>
                          <a:latin typeface="Calibri" panose="020F0502020204030204" pitchFamily="34" charset="0"/>
                        </a:rPr>
                        <a:t>(N = 262)</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60649">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000" b="1" i="0" u="none" strike="noStrike" cap="none" normalizeH="0" baseline="0" dirty="0">
                          <a:ln>
                            <a:noFill/>
                          </a:ln>
                          <a:solidFill>
                            <a:schemeClr val="bg1"/>
                          </a:solidFill>
                          <a:effectLst/>
                          <a:latin typeface="Calibri" panose="020F0502020204030204" pitchFamily="34" charset="0"/>
                        </a:rPr>
                        <a:t>Median PFS, Mo </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NR</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NR</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60649">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HR (95% CI)</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1.07 (0.81-1.40)</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pSp>
        <p:nvGrpSpPr>
          <p:cNvPr id="69" name="Group 68">
            <a:extLst>
              <a:ext uri="{FF2B5EF4-FFF2-40B4-BE49-F238E27FC236}">
                <a16:creationId xmlns:a16="http://schemas.microsoft.com/office/drawing/2014/main" id="{47753AFD-158B-A3FE-7BCD-E8BE744C8F08}"/>
              </a:ext>
            </a:extLst>
          </p:cNvPr>
          <p:cNvGrpSpPr/>
          <p:nvPr/>
        </p:nvGrpSpPr>
        <p:grpSpPr>
          <a:xfrm>
            <a:off x="1511192" y="3413278"/>
            <a:ext cx="1442774" cy="424732"/>
            <a:chOff x="1511192" y="3413278"/>
            <a:chExt cx="1442774" cy="424732"/>
          </a:xfrm>
        </p:grpSpPr>
        <p:sp>
          <p:nvSpPr>
            <p:cNvPr id="70" name="TextBox 69">
              <a:extLst>
                <a:ext uri="{FF2B5EF4-FFF2-40B4-BE49-F238E27FC236}">
                  <a16:creationId xmlns:a16="http://schemas.microsoft.com/office/drawing/2014/main" id="{253C0244-B0E7-5306-6104-088A8175D7DE}"/>
                </a:ext>
              </a:extLst>
            </p:cNvPr>
            <p:cNvSpPr txBox="1"/>
            <p:nvPr/>
          </p:nvSpPr>
          <p:spPr bwMode="auto">
            <a:xfrm>
              <a:off x="1807691" y="3413278"/>
              <a:ext cx="11462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Aft>
                  <a:spcPct val="0"/>
                </a:spcAft>
                <a:buClrTx/>
                <a:buFontTx/>
                <a:buNone/>
              </a:pPr>
              <a:r>
                <a:rPr lang="en-US" sz="1200" b="0" dirty="0">
                  <a:solidFill>
                    <a:schemeClr val="bg1"/>
                  </a:solidFill>
                  <a:latin typeface="Calibri" panose="020F0502020204030204" pitchFamily="34" charset="0"/>
                </a:rPr>
                <a:t>Ibrutinib + BR</a:t>
              </a:r>
            </a:p>
            <a:p>
              <a:pPr>
                <a:lnSpc>
                  <a:spcPct val="90000"/>
                </a:lnSpc>
                <a:spcAft>
                  <a:spcPct val="0"/>
                </a:spcAft>
                <a:buClrTx/>
                <a:buFontTx/>
                <a:buNone/>
              </a:pPr>
              <a:r>
                <a:rPr lang="en-US" sz="1200" dirty="0">
                  <a:solidFill>
                    <a:schemeClr val="bg1"/>
                  </a:solidFill>
                  <a:latin typeface="Calibri" panose="020F0502020204030204" pitchFamily="34" charset="0"/>
                </a:rPr>
                <a:t>Placebo + BR</a:t>
              </a:r>
            </a:p>
          </p:txBody>
        </p:sp>
        <p:grpSp>
          <p:nvGrpSpPr>
            <p:cNvPr id="71" name="Group 70">
              <a:extLst>
                <a:ext uri="{FF2B5EF4-FFF2-40B4-BE49-F238E27FC236}">
                  <a16:creationId xmlns:a16="http://schemas.microsoft.com/office/drawing/2014/main" id="{876F1551-7647-E479-E313-2D803EF775A3}"/>
                </a:ext>
              </a:extLst>
            </p:cNvPr>
            <p:cNvGrpSpPr/>
            <p:nvPr/>
          </p:nvGrpSpPr>
          <p:grpSpPr>
            <a:xfrm>
              <a:off x="1511192" y="3500736"/>
              <a:ext cx="330200" cy="69031"/>
              <a:chOff x="1737021" y="3108586"/>
              <a:chExt cx="330200" cy="69031"/>
            </a:xfrm>
          </p:grpSpPr>
          <p:cxnSp>
            <p:nvCxnSpPr>
              <p:cNvPr id="75" name="Straight Connector 74">
                <a:extLst>
                  <a:ext uri="{FF2B5EF4-FFF2-40B4-BE49-F238E27FC236}">
                    <a16:creationId xmlns:a16="http://schemas.microsoft.com/office/drawing/2014/main" id="{472704D1-88E9-520E-CDC5-833629BFE52D}"/>
                  </a:ext>
                </a:extLst>
              </p:cNvPr>
              <p:cNvCxnSpPr>
                <a:cxnSpLocks/>
              </p:cNvCxnSpPr>
              <p:nvPr/>
            </p:nvCxnSpPr>
            <p:spPr bwMode="auto">
              <a:xfrm>
                <a:off x="1737021" y="3141632"/>
                <a:ext cx="330200" cy="0"/>
              </a:xfrm>
              <a:prstGeom prst="line">
                <a:avLst/>
              </a:prstGeom>
              <a:noFill/>
              <a:ln w="28575" cap="flat" cmpd="sng" algn="ctr">
                <a:solidFill>
                  <a:schemeClr val="accent1"/>
                </a:solidFill>
                <a:prstDash val="solid"/>
                <a:round/>
                <a:headEnd type="none" w="med" len="med"/>
                <a:tailEnd type="none" w="med" len="med"/>
              </a:ln>
              <a:effectLst/>
            </p:spPr>
          </p:cxnSp>
          <p:sp>
            <p:nvSpPr>
              <p:cNvPr id="76" name="Oval 75">
                <a:extLst>
                  <a:ext uri="{FF2B5EF4-FFF2-40B4-BE49-F238E27FC236}">
                    <a16:creationId xmlns:a16="http://schemas.microsoft.com/office/drawing/2014/main" id="{0B5AB242-E76D-7FF8-04F2-13D2AE9E1C82}"/>
                  </a:ext>
                </a:extLst>
              </p:cNvPr>
              <p:cNvSpPr/>
              <p:nvPr/>
            </p:nvSpPr>
            <p:spPr bwMode="auto">
              <a:xfrm>
                <a:off x="1867606" y="310858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2" name="Group 71">
              <a:extLst>
                <a:ext uri="{FF2B5EF4-FFF2-40B4-BE49-F238E27FC236}">
                  <a16:creationId xmlns:a16="http://schemas.microsoft.com/office/drawing/2014/main" id="{3801A932-561F-9F6B-F77B-CA36D3877E43}"/>
                </a:ext>
              </a:extLst>
            </p:cNvPr>
            <p:cNvGrpSpPr/>
            <p:nvPr/>
          </p:nvGrpSpPr>
          <p:grpSpPr>
            <a:xfrm>
              <a:off x="1511192" y="3654286"/>
              <a:ext cx="330200" cy="70399"/>
              <a:chOff x="1737021" y="3262136"/>
              <a:chExt cx="330200" cy="70399"/>
            </a:xfrm>
          </p:grpSpPr>
          <p:cxnSp>
            <p:nvCxnSpPr>
              <p:cNvPr id="73" name="Straight Connector 72">
                <a:extLst>
                  <a:ext uri="{FF2B5EF4-FFF2-40B4-BE49-F238E27FC236}">
                    <a16:creationId xmlns:a16="http://schemas.microsoft.com/office/drawing/2014/main" id="{8D1B321D-FEE0-F943-0F39-503686C089F1}"/>
                  </a:ext>
                </a:extLst>
              </p:cNvPr>
              <p:cNvCxnSpPr>
                <a:cxnSpLocks/>
              </p:cNvCxnSpPr>
              <p:nvPr/>
            </p:nvCxnSpPr>
            <p:spPr bwMode="auto">
              <a:xfrm>
                <a:off x="1737021" y="3304615"/>
                <a:ext cx="330200" cy="0"/>
              </a:xfrm>
              <a:prstGeom prst="line">
                <a:avLst/>
              </a:prstGeom>
              <a:noFill/>
              <a:ln w="28575" cap="flat" cmpd="sng" algn="ctr">
                <a:solidFill>
                  <a:schemeClr val="accent3"/>
                </a:solidFill>
                <a:prstDash val="solid"/>
                <a:round/>
                <a:headEnd type="none" w="med" len="med"/>
                <a:tailEnd type="none" w="med" len="med"/>
              </a:ln>
              <a:effectLst/>
            </p:spPr>
          </p:cxnSp>
          <p:sp>
            <p:nvSpPr>
              <p:cNvPr id="74" name="Isosceles Triangle 73">
                <a:extLst>
                  <a:ext uri="{FF2B5EF4-FFF2-40B4-BE49-F238E27FC236}">
                    <a16:creationId xmlns:a16="http://schemas.microsoft.com/office/drawing/2014/main" id="{886D2070-DFF8-8F7B-D16B-3859274168A8}"/>
                  </a:ext>
                </a:extLst>
              </p:cNvPr>
              <p:cNvSpPr/>
              <p:nvPr/>
            </p:nvSpPr>
            <p:spPr bwMode="auto">
              <a:xfrm>
                <a:off x="1867606" y="326213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77" name="Group 76">
            <a:extLst>
              <a:ext uri="{FF2B5EF4-FFF2-40B4-BE49-F238E27FC236}">
                <a16:creationId xmlns:a16="http://schemas.microsoft.com/office/drawing/2014/main" id="{C53A8F82-9078-8C47-9CA2-27762FDBF59B}"/>
              </a:ext>
            </a:extLst>
          </p:cNvPr>
          <p:cNvGrpSpPr/>
          <p:nvPr/>
        </p:nvGrpSpPr>
        <p:grpSpPr>
          <a:xfrm>
            <a:off x="1181868" y="4522814"/>
            <a:ext cx="4924833" cy="424732"/>
            <a:chOff x="986015" y="4647617"/>
            <a:chExt cx="14035153" cy="461588"/>
          </a:xfrm>
        </p:grpSpPr>
        <p:sp>
          <p:nvSpPr>
            <p:cNvPr id="78" name="TextBox 77">
              <a:extLst>
                <a:ext uri="{FF2B5EF4-FFF2-40B4-BE49-F238E27FC236}">
                  <a16:creationId xmlns:a16="http://schemas.microsoft.com/office/drawing/2014/main" id="{C98F39D8-9B82-BF51-CFE6-35419A739BDA}"/>
                </a:ext>
              </a:extLst>
            </p:cNvPr>
            <p:cNvSpPr txBox="1"/>
            <p:nvPr/>
          </p:nvSpPr>
          <p:spPr bwMode="auto">
            <a:xfrm>
              <a:off x="986015"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261</a:t>
              </a:r>
            </a:p>
            <a:p>
              <a:pPr algn="ctr">
                <a:lnSpc>
                  <a:spcPct val="90000"/>
                </a:lnSpc>
                <a:spcAft>
                  <a:spcPct val="0"/>
                </a:spcAft>
                <a:buClrTx/>
                <a:buFontTx/>
                <a:buNone/>
              </a:pPr>
              <a:r>
                <a:rPr lang="en-US" sz="1200" dirty="0">
                  <a:solidFill>
                    <a:schemeClr val="bg1"/>
                  </a:solidFill>
                </a:rPr>
                <a:t>262</a:t>
              </a:r>
              <a:endParaRPr lang="en-US" sz="1200" b="0" dirty="0">
                <a:solidFill>
                  <a:schemeClr val="bg1"/>
                </a:solidFill>
              </a:endParaRPr>
            </a:p>
          </p:txBody>
        </p:sp>
        <p:sp>
          <p:nvSpPr>
            <p:cNvPr id="79" name="TextBox 78">
              <a:extLst>
                <a:ext uri="{FF2B5EF4-FFF2-40B4-BE49-F238E27FC236}">
                  <a16:creationId xmlns:a16="http://schemas.microsoft.com/office/drawing/2014/main" id="{F646472D-E23C-9AE5-8E8D-C966FBAFBB6A}"/>
                </a:ext>
              </a:extLst>
            </p:cNvPr>
            <p:cNvSpPr txBox="1"/>
            <p:nvPr/>
          </p:nvSpPr>
          <p:spPr bwMode="auto">
            <a:xfrm>
              <a:off x="1787590"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239</a:t>
              </a:r>
            </a:p>
            <a:p>
              <a:pPr algn="ctr">
                <a:lnSpc>
                  <a:spcPct val="90000"/>
                </a:lnSpc>
                <a:spcAft>
                  <a:spcPct val="0"/>
                </a:spcAft>
                <a:buClrTx/>
                <a:buFontTx/>
                <a:buNone/>
              </a:pPr>
              <a:r>
                <a:rPr lang="en-US" sz="1200" dirty="0">
                  <a:solidFill>
                    <a:schemeClr val="bg1"/>
                  </a:solidFill>
                </a:rPr>
                <a:t>244</a:t>
              </a:r>
              <a:endParaRPr lang="en-US" sz="1200" b="0" dirty="0">
                <a:solidFill>
                  <a:schemeClr val="bg1"/>
                </a:solidFill>
              </a:endParaRPr>
            </a:p>
          </p:txBody>
        </p:sp>
        <p:sp>
          <p:nvSpPr>
            <p:cNvPr id="80" name="TextBox 79">
              <a:extLst>
                <a:ext uri="{FF2B5EF4-FFF2-40B4-BE49-F238E27FC236}">
                  <a16:creationId xmlns:a16="http://schemas.microsoft.com/office/drawing/2014/main" id="{4A86BF90-095B-B271-2C86-B534A2289729}"/>
                </a:ext>
              </a:extLst>
            </p:cNvPr>
            <p:cNvSpPr txBox="1"/>
            <p:nvPr/>
          </p:nvSpPr>
          <p:spPr bwMode="auto">
            <a:xfrm>
              <a:off x="2603184"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221</a:t>
              </a:r>
            </a:p>
            <a:p>
              <a:pPr algn="ctr">
                <a:lnSpc>
                  <a:spcPct val="90000"/>
                </a:lnSpc>
                <a:spcAft>
                  <a:spcPct val="0"/>
                </a:spcAft>
                <a:buClrTx/>
                <a:buFontTx/>
                <a:buNone/>
              </a:pPr>
              <a:r>
                <a:rPr lang="en-US" sz="1200" dirty="0">
                  <a:solidFill>
                    <a:schemeClr val="bg1"/>
                  </a:solidFill>
                </a:rPr>
                <a:t>223</a:t>
              </a:r>
              <a:endParaRPr lang="en-US" sz="1200" b="0" dirty="0">
                <a:solidFill>
                  <a:schemeClr val="bg1"/>
                </a:solidFill>
              </a:endParaRPr>
            </a:p>
          </p:txBody>
        </p:sp>
        <p:sp>
          <p:nvSpPr>
            <p:cNvPr id="81" name="TextBox 80">
              <a:extLst>
                <a:ext uri="{FF2B5EF4-FFF2-40B4-BE49-F238E27FC236}">
                  <a16:creationId xmlns:a16="http://schemas.microsoft.com/office/drawing/2014/main" id="{E8CEEF27-84F2-ED29-0A96-7AAC26A6787A}"/>
                </a:ext>
              </a:extLst>
            </p:cNvPr>
            <p:cNvSpPr txBox="1"/>
            <p:nvPr/>
          </p:nvSpPr>
          <p:spPr bwMode="auto">
            <a:xfrm>
              <a:off x="3404763"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208</a:t>
              </a:r>
            </a:p>
            <a:p>
              <a:pPr algn="ctr">
                <a:lnSpc>
                  <a:spcPct val="90000"/>
                </a:lnSpc>
                <a:spcAft>
                  <a:spcPct val="0"/>
                </a:spcAft>
                <a:buClrTx/>
                <a:buFontTx/>
                <a:buNone/>
              </a:pPr>
              <a:r>
                <a:rPr lang="en-US" sz="1200" dirty="0">
                  <a:solidFill>
                    <a:schemeClr val="bg1"/>
                  </a:solidFill>
                </a:rPr>
                <a:t>212</a:t>
              </a:r>
              <a:endParaRPr lang="en-US" sz="1200" b="0" dirty="0">
                <a:solidFill>
                  <a:schemeClr val="bg1"/>
                </a:solidFill>
              </a:endParaRPr>
            </a:p>
          </p:txBody>
        </p:sp>
        <p:sp>
          <p:nvSpPr>
            <p:cNvPr id="82" name="TextBox 81">
              <a:extLst>
                <a:ext uri="{FF2B5EF4-FFF2-40B4-BE49-F238E27FC236}">
                  <a16:creationId xmlns:a16="http://schemas.microsoft.com/office/drawing/2014/main" id="{989CBDB4-E2EB-98A8-CB28-174E31CAF9DF}"/>
                </a:ext>
              </a:extLst>
            </p:cNvPr>
            <p:cNvSpPr txBox="1"/>
            <p:nvPr/>
          </p:nvSpPr>
          <p:spPr bwMode="auto">
            <a:xfrm>
              <a:off x="4241893"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197</a:t>
              </a:r>
            </a:p>
            <a:p>
              <a:pPr algn="ctr">
                <a:lnSpc>
                  <a:spcPct val="90000"/>
                </a:lnSpc>
                <a:spcAft>
                  <a:spcPct val="0"/>
                </a:spcAft>
                <a:buClrTx/>
                <a:buFontTx/>
                <a:buNone/>
              </a:pPr>
              <a:r>
                <a:rPr lang="en-US" sz="1200" dirty="0">
                  <a:solidFill>
                    <a:schemeClr val="bg1"/>
                  </a:solidFill>
                </a:rPr>
                <a:t>203</a:t>
              </a:r>
              <a:endParaRPr lang="en-US" sz="1200" b="0" dirty="0">
                <a:solidFill>
                  <a:schemeClr val="bg1"/>
                </a:solidFill>
              </a:endParaRPr>
            </a:p>
          </p:txBody>
        </p:sp>
        <p:sp>
          <p:nvSpPr>
            <p:cNvPr id="83" name="TextBox 82">
              <a:extLst>
                <a:ext uri="{FF2B5EF4-FFF2-40B4-BE49-F238E27FC236}">
                  <a16:creationId xmlns:a16="http://schemas.microsoft.com/office/drawing/2014/main" id="{A0CB4B08-FB0E-819A-BA8E-685E55BC8D5C}"/>
                </a:ext>
              </a:extLst>
            </p:cNvPr>
            <p:cNvSpPr txBox="1"/>
            <p:nvPr/>
          </p:nvSpPr>
          <p:spPr bwMode="auto">
            <a:xfrm>
              <a:off x="5068870"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187</a:t>
              </a:r>
            </a:p>
            <a:p>
              <a:pPr algn="ctr">
                <a:lnSpc>
                  <a:spcPct val="90000"/>
                </a:lnSpc>
                <a:spcAft>
                  <a:spcPct val="0"/>
                </a:spcAft>
                <a:buClrTx/>
                <a:buFontTx/>
                <a:buNone/>
              </a:pPr>
              <a:r>
                <a:rPr lang="en-US" sz="1200" dirty="0">
                  <a:solidFill>
                    <a:schemeClr val="bg1"/>
                  </a:solidFill>
                </a:rPr>
                <a:t>197</a:t>
              </a:r>
              <a:endParaRPr lang="en-US" sz="1200" b="0" dirty="0">
                <a:solidFill>
                  <a:schemeClr val="bg1"/>
                </a:solidFill>
              </a:endParaRPr>
            </a:p>
          </p:txBody>
        </p:sp>
        <p:sp>
          <p:nvSpPr>
            <p:cNvPr id="84" name="TextBox 83">
              <a:extLst>
                <a:ext uri="{FF2B5EF4-FFF2-40B4-BE49-F238E27FC236}">
                  <a16:creationId xmlns:a16="http://schemas.microsoft.com/office/drawing/2014/main" id="{3FEF183C-E06E-269F-6D8B-85CEAF382963}"/>
                </a:ext>
              </a:extLst>
            </p:cNvPr>
            <p:cNvSpPr txBox="1"/>
            <p:nvPr/>
          </p:nvSpPr>
          <p:spPr bwMode="auto">
            <a:xfrm>
              <a:off x="5880229"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171</a:t>
              </a:r>
            </a:p>
            <a:p>
              <a:pPr algn="ctr">
                <a:lnSpc>
                  <a:spcPct val="90000"/>
                </a:lnSpc>
                <a:spcAft>
                  <a:spcPct val="0"/>
                </a:spcAft>
                <a:buClrTx/>
                <a:buFontTx/>
                <a:buNone/>
              </a:pPr>
              <a:r>
                <a:rPr lang="en-US" sz="1200" dirty="0">
                  <a:solidFill>
                    <a:schemeClr val="bg1"/>
                  </a:solidFill>
                </a:rPr>
                <a:t>188</a:t>
              </a:r>
              <a:endParaRPr lang="en-US" sz="1200" b="0" dirty="0">
                <a:solidFill>
                  <a:schemeClr val="bg1"/>
                </a:solidFill>
              </a:endParaRPr>
            </a:p>
          </p:txBody>
        </p:sp>
        <p:sp>
          <p:nvSpPr>
            <p:cNvPr id="85" name="TextBox 84">
              <a:extLst>
                <a:ext uri="{FF2B5EF4-FFF2-40B4-BE49-F238E27FC236}">
                  <a16:creationId xmlns:a16="http://schemas.microsoft.com/office/drawing/2014/main" id="{DFD70793-61C5-1181-6006-314FE77DB80E}"/>
                </a:ext>
              </a:extLst>
            </p:cNvPr>
            <p:cNvSpPr txBox="1"/>
            <p:nvPr/>
          </p:nvSpPr>
          <p:spPr bwMode="auto">
            <a:xfrm>
              <a:off x="6706832"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163</a:t>
              </a:r>
            </a:p>
            <a:p>
              <a:pPr algn="ctr">
                <a:lnSpc>
                  <a:spcPct val="90000"/>
                </a:lnSpc>
                <a:spcAft>
                  <a:spcPct val="0"/>
                </a:spcAft>
                <a:buClrTx/>
                <a:buFontTx/>
                <a:buNone/>
              </a:pPr>
              <a:r>
                <a:rPr lang="en-US" sz="1200" dirty="0">
                  <a:solidFill>
                    <a:schemeClr val="bg1"/>
                  </a:solidFill>
                </a:rPr>
                <a:t>177</a:t>
              </a:r>
              <a:endParaRPr lang="en-US" sz="1200" b="0" dirty="0">
                <a:solidFill>
                  <a:schemeClr val="bg1"/>
                </a:solidFill>
              </a:endParaRPr>
            </a:p>
          </p:txBody>
        </p:sp>
        <p:sp>
          <p:nvSpPr>
            <p:cNvPr id="86" name="TextBox 85">
              <a:extLst>
                <a:ext uri="{FF2B5EF4-FFF2-40B4-BE49-F238E27FC236}">
                  <a16:creationId xmlns:a16="http://schemas.microsoft.com/office/drawing/2014/main" id="{DBBDA9DC-8BC2-7392-2761-41150951C8E0}"/>
                </a:ext>
              </a:extLst>
            </p:cNvPr>
            <p:cNvSpPr txBox="1"/>
            <p:nvPr/>
          </p:nvSpPr>
          <p:spPr bwMode="auto">
            <a:xfrm>
              <a:off x="7528724"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158</a:t>
              </a:r>
            </a:p>
            <a:p>
              <a:pPr algn="ctr">
                <a:lnSpc>
                  <a:spcPct val="90000"/>
                </a:lnSpc>
                <a:spcAft>
                  <a:spcPct val="0"/>
                </a:spcAft>
                <a:buClrTx/>
                <a:buFontTx/>
                <a:buNone/>
              </a:pPr>
              <a:r>
                <a:rPr lang="en-US" sz="1200" dirty="0">
                  <a:solidFill>
                    <a:schemeClr val="bg1"/>
                  </a:solidFill>
                </a:rPr>
                <a:t>171</a:t>
              </a:r>
              <a:endParaRPr lang="en-US" sz="1200" b="0" dirty="0">
                <a:solidFill>
                  <a:schemeClr val="bg1"/>
                </a:solidFill>
              </a:endParaRPr>
            </a:p>
          </p:txBody>
        </p:sp>
        <p:sp>
          <p:nvSpPr>
            <p:cNvPr id="87" name="TextBox 86">
              <a:extLst>
                <a:ext uri="{FF2B5EF4-FFF2-40B4-BE49-F238E27FC236}">
                  <a16:creationId xmlns:a16="http://schemas.microsoft.com/office/drawing/2014/main" id="{6ED4FD22-6FF0-5634-BD5D-1DF79BF65EB0}"/>
                </a:ext>
              </a:extLst>
            </p:cNvPr>
            <p:cNvSpPr txBox="1"/>
            <p:nvPr/>
          </p:nvSpPr>
          <p:spPr bwMode="auto">
            <a:xfrm>
              <a:off x="8335381"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152</a:t>
              </a:r>
            </a:p>
            <a:p>
              <a:pPr algn="ctr">
                <a:lnSpc>
                  <a:spcPct val="90000"/>
                </a:lnSpc>
                <a:spcAft>
                  <a:spcPct val="0"/>
                </a:spcAft>
                <a:buClrTx/>
                <a:buFontTx/>
                <a:buNone/>
              </a:pPr>
              <a:r>
                <a:rPr lang="en-US" sz="1200" dirty="0">
                  <a:solidFill>
                    <a:schemeClr val="bg1"/>
                  </a:solidFill>
                </a:rPr>
                <a:t>165</a:t>
              </a:r>
              <a:endParaRPr lang="en-US" sz="1200" b="0" dirty="0">
                <a:solidFill>
                  <a:schemeClr val="bg1"/>
                </a:solidFill>
              </a:endParaRPr>
            </a:p>
          </p:txBody>
        </p:sp>
        <p:sp>
          <p:nvSpPr>
            <p:cNvPr id="88" name="TextBox 87">
              <a:extLst>
                <a:ext uri="{FF2B5EF4-FFF2-40B4-BE49-F238E27FC236}">
                  <a16:creationId xmlns:a16="http://schemas.microsoft.com/office/drawing/2014/main" id="{8A655453-70D6-037C-0698-F21CA57909DA}"/>
                </a:ext>
              </a:extLst>
            </p:cNvPr>
            <p:cNvSpPr txBox="1"/>
            <p:nvPr/>
          </p:nvSpPr>
          <p:spPr bwMode="auto">
            <a:xfrm>
              <a:off x="9167060"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145</a:t>
              </a:r>
            </a:p>
            <a:p>
              <a:pPr algn="ctr">
                <a:lnSpc>
                  <a:spcPct val="90000"/>
                </a:lnSpc>
                <a:spcAft>
                  <a:spcPct val="0"/>
                </a:spcAft>
                <a:buClrTx/>
                <a:buFontTx/>
                <a:buNone/>
              </a:pPr>
              <a:r>
                <a:rPr lang="en-US" sz="1200" dirty="0">
                  <a:solidFill>
                    <a:schemeClr val="bg1"/>
                  </a:solidFill>
                </a:rPr>
                <a:t>159</a:t>
              </a:r>
              <a:endParaRPr lang="en-US" sz="1200" b="0" dirty="0">
                <a:solidFill>
                  <a:schemeClr val="bg1"/>
                </a:solidFill>
              </a:endParaRPr>
            </a:p>
          </p:txBody>
        </p:sp>
        <p:sp>
          <p:nvSpPr>
            <p:cNvPr id="89" name="TextBox 88">
              <a:extLst>
                <a:ext uri="{FF2B5EF4-FFF2-40B4-BE49-F238E27FC236}">
                  <a16:creationId xmlns:a16="http://schemas.microsoft.com/office/drawing/2014/main" id="{506481CD-3C91-DE4C-996D-93601E360439}"/>
                </a:ext>
              </a:extLst>
            </p:cNvPr>
            <p:cNvSpPr txBox="1"/>
            <p:nvPr/>
          </p:nvSpPr>
          <p:spPr bwMode="auto">
            <a:xfrm>
              <a:off x="9973343"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138</a:t>
              </a:r>
            </a:p>
            <a:p>
              <a:pPr algn="ctr">
                <a:lnSpc>
                  <a:spcPct val="90000"/>
                </a:lnSpc>
                <a:spcAft>
                  <a:spcPct val="0"/>
                </a:spcAft>
                <a:buClrTx/>
                <a:buFontTx/>
                <a:buNone/>
              </a:pPr>
              <a:r>
                <a:rPr lang="en-US" sz="1200" dirty="0">
                  <a:solidFill>
                    <a:schemeClr val="bg1"/>
                  </a:solidFill>
                </a:rPr>
                <a:t>154</a:t>
              </a:r>
              <a:endParaRPr lang="en-US" sz="1200" b="0" dirty="0">
                <a:solidFill>
                  <a:schemeClr val="bg1"/>
                </a:solidFill>
              </a:endParaRPr>
            </a:p>
          </p:txBody>
        </p:sp>
        <p:sp>
          <p:nvSpPr>
            <p:cNvPr id="90" name="TextBox 89">
              <a:extLst>
                <a:ext uri="{FF2B5EF4-FFF2-40B4-BE49-F238E27FC236}">
                  <a16:creationId xmlns:a16="http://schemas.microsoft.com/office/drawing/2014/main" id="{0279BACC-0290-3793-9238-C25E8D97F53F}"/>
                </a:ext>
              </a:extLst>
            </p:cNvPr>
            <p:cNvSpPr txBox="1"/>
            <p:nvPr/>
          </p:nvSpPr>
          <p:spPr bwMode="auto">
            <a:xfrm>
              <a:off x="10793548"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128</a:t>
              </a:r>
            </a:p>
            <a:p>
              <a:pPr algn="ctr">
                <a:lnSpc>
                  <a:spcPct val="90000"/>
                </a:lnSpc>
                <a:spcAft>
                  <a:spcPct val="0"/>
                </a:spcAft>
                <a:buClrTx/>
                <a:buFontTx/>
                <a:buNone/>
              </a:pPr>
              <a:r>
                <a:rPr lang="en-US" sz="1200" dirty="0">
                  <a:solidFill>
                    <a:schemeClr val="bg1"/>
                  </a:solidFill>
                </a:rPr>
                <a:t>147</a:t>
              </a:r>
              <a:endParaRPr lang="en-US" sz="1200" b="0" dirty="0">
                <a:solidFill>
                  <a:schemeClr val="bg1"/>
                </a:solidFill>
              </a:endParaRPr>
            </a:p>
          </p:txBody>
        </p:sp>
        <p:sp>
          <p:nvSpPr>
            <p:cNvPr id="91" name="TextBox 90">
              <a:extLst>
                <a:ext uri="{FF2B5EF4-FFF2-40B4-BE49-F238E27FC236}">
                  <a16:creationId xmlns:a16="http://schemas.microsoft.com/office/drawing/2014/main" id="{B09BD1FB-15B4-CB3A-9B87-C757E9A3731A}"/>
                </a:ext>
              </a:extLst>
            </p:cNvPr>
            <p:cNvSpPr txBox="1"/>
            <p:nvPr/>
          </p:nvSpPr>
          <p:spPr bwMode="auto">
            <a:xfrm>
              <a:off x="11589028"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118</a:t>
              </a:r>
            </a:p>
            <a:p>
              <a:pPr algn="ctr">
                <a:lnSpc>
                  <a:spcPct val="90000"/>
                </a:lnSpc>
                <a:spcAft>
                  <a:spcPct val="0"/>
                </a:spcAft>
                <a:buClrTx/>
                <a:buFontTx/>
                <a:buNone/>
              </a:pPr>
              <a:r>
                <a:rPr lang="en-US" sz="1200" dirty="0">
                  <a:solidFill>
                    <a:schemeClr val="bg1"/>
                  </a:solidFill>
                </a:rPr>
                <a:t>147</a:t>
              </a:r>
              <a:endParaRPr lang="en-US" sz="1200" b="0" dirty="0">
                <a:solidFill>
                  <a:schemeClr val="bg1"/>
                </a:solidFill>
              </a:endParaRPr>
            </a:p>
          </p:txBody>
        </p:sp>
        <p:sp>
          <p:nvSpPr>
            <p:cNvPr id="92" name="TextBox 91">
              <a:extLst>
                <a:ext uri="{FF2B5EF4-FFF2-40B4-BE49-F238E27FC236}">
                  <a16:creationId xmlns:a16="http://schemas.microsoft.com/office/drawing/2014/main" id="{34A070A5-4582-77EE-7483-71FA8DEDEF6A}"/>
                </a:ext>
              </a:extLst>
            </p:cNvPr>
            <p:cNvSpPr txBox="1"/>
            <p:nvPr/>
          </p:nvSpPr>
          <p:spPr bwMode="auto">
            <a:xfrm>
              <a:off x="12532630" y="4647617"/>
              <a:ext cx="973973"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70</a:t>
              </a:r>
            </a:p>
            <a:p>
              <a:pPr algn="ctr">
                <a:lnSpc>
                  <a:spcPct val="90000"/>
                </a:lnSpc>
                <a:spcAft>
                  <a:spcPct val="0"/>
                </a:spcAft>
                <a:buClrTx/>
                <a:buFontTx/>
                <a:buNone/>
              </a:pPr>
              <a:r>
                <a:rPr lang="en-US" sz="1200" dirty="0">
                  <a:solidFill>
                    <a:schemeClr val="bg1"/>
                  </a:solidFill>
                </a:rPr>
                <a:t>90</a:t>
              </a:r>
              <a:endParaRPr lang="en-US" sz="1200" b="0" dirty="0">
                <a:solidFill>
                  <a:schemeClr val="bg1"/>
                </a:solidFill>
              </a:endParaRPr>
            </a:p>
          </p:txBody>
        </p:sp>
        <p:sp>
          <p:nvSpPr>
            <p:cNvPr id="93" name="TextBox 92">
              <a:extLst>
                <a:ext uri="{FF2B5EF4-FFF2-40B4-BE49-F238E27FC236}">
                  <a16:creationId xmlns:a16="http://schemas.microsoft.com/office/drawing/2014/main" id="{90018C9B-298E-3757-7BB7-141752FDB3F1}"/>
                </a:ext>
              </a:extLst>
            </p:cNvPr>
            <p:cNvSpPr txBox="1"/>
            <p:nvPr/>
          </p:nvSpPr>
          <p:spPr bwMode="auto">
            <a:xfrm>
              <a:off x="13338916" y="4647617"/>
              <a:ext cx="973973"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rPr>
                <a:t>25</a:t>
              </a:r>
            </a:p>
            <a:p>
              <a:pPr algn="ctr">
                <a:lnSpc>
                  <a:spcPct val="90000"/>
                </a:lnSpc>
                <a:spcAft>
                  <a:spcPct val="0"/>
                </a:spcAft>
                <a:buClrTx/>
                <a:buFontTx/>
                <a:buNone/>
              </a:pPr>
              <a:r>
                <a:rPr lang="en-US" sz="1200" dirty="0">
                  <a:solidFill>
                    <a:schemeClr val="bg1"/>
                  </a:solidFill>
                </a:rPr>
                <a:t>31</a:t>
              </a:r>
              <a:endParaRPr lang="en-US" sz="1200" b="0" dirty="0">
                <a:solidFill>
                  <a:schemeClr val="bg1"/>
                </a:solidFill>
              </a:endParaRPr>
            </a:p>
          </p:txBody>
        </p:sp>
        <p:sp>
          <p:nvSpPr>
            <p:cNvPr id="94" name="TextBox 93">
              <a:extLst>
                <a:ext uri="{FF2B5EF4-FFF2-40B4-BE49-F238E27FC236}">
                  <a16:creationId xmlns:a16="http://schemas.microsoft.com/office/drawing/2014/main" id="{9564A4E6-5FC8-3FE1-8CD3-645AD139B02C}"/>
                </a:ext>
              </a:extLst>
            </p:cNvPr>
            <p:cNvSpPr txBox="1"/>
            <p:nvPr/>
          </p:nvSpPr>
          <p:spPr bwMode="auto">
            <a:xfrm>
              <a:off x="14271041" y="4647617"/>
              <a:ext cx="750127"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dirty="0">
                  <a:solidFill>
                    <a:schemeClr val="bg1"/>
                  </a:solidFill>
                </a:rPr>
                <a:t>0</a:t>
              </a:r>
            </a:p>
            <a:p>
              <a:pPr algn="ctr">
                <a:lnSpc>
                  <a:spcPct val="90000"/>
                </a:lnSpc>
                <a:spcAft>
                  <a:spcPct val="0"/>
                </a:spcAft>
                <a:buClrTx/>
                <a:buFontTx/>
                <a:buNone/>
              </a:pPr>
              <a:r>
                <a:rPr lang="en-US" sz="1200" dirty="0">
                  <a:solidFill>
                    <a:schemeClr val="bg1"/>
                  </a:solidFill>
                </a:rPr>
                <a:t>2</a:t>
              </a:r>
              <a:endParaRPr lang="en-US" sz="1200" b="0" dirty="0">
                <a:solidFill>
                  <a:schemeClr val="bg1"/>
                </a:solidFill>
              </a:endParaRPr>
            </a:p>
          </p:txBody>
        </p:sp>
      </p:grpSp>
      <p:cxnSp>
        <p:nvCxnSpPr>
          <p:cNvPr id="5" name="Straight Connector 4">
            <a:extLst>
              <a:ext uri="{FF2B5EF4-FFF2-40B4-BE49-F238E27FC236}">
                <a16:creationId xmlns:a16="http://schemas.microsoft.com/office/drawing/2014/main" id="{7D1E8734-2B31-85FA-FE0F-6C8978283013}"/>
              </a:ext>
            </a:extLst>
          </p:cNvPr>
          <p:cNvCxnSpPr>
            <a:cxnSpLocks/>
          </p:cNvCxnSpPr>
          <p:nvPr/>
        </p:nvCxnSpPr>
        <p:spPr bwMode="auto">
          <a:xfrm>
            <a:off x="5404371" y="2804160"/>
            <a:ext cx="0" cy="1163833"/>
          </a:xfrm>
          <a:prstGeom prst="line">
            <a:avLst/>
          </a:prstGeom>
          <a:noFill/>
          <a:ln w="28575" cap="flat" cmpd="sng" algn="ctr">
            <a:solidFill>
              <a:schemeClr val="bg1"/>
            </a:solidFill>
            <a:prstDash val="sysDash"/>
            <a:round/>
            <a:headEnd type="none" w="med" len="med"/>
            <a:tailEnd type="none" w="med" len="med"/>
          </a:ln>
          <a:effectLst/>
        </p:spPr>
      </p:cxnSp>
      <p:sp>
        <p:nvSpPr>
          <p:cNvPr id="96" name="TextBox 95">
            <a:extLst>
              <a:ext uri="{FF2B5EF4-FFF2-40B4-BE49-F238E27FC236}">
                <a16:creationId xmlns:a16="http://schemas.microsoft.com/office/drawing/2014/main" id="{5F4AE0E5-0F30-FDE5-557F-CC7FFB9F5787}"/>
              </a:ext>
            </a:extLst>
          </p:cNvPr>
          <p:cNvSpPr txBox="1"/>
          <p:nvPr/>
        </p:nvSpPr>
        <p:spPr bwMode="auto">
          <a:xfrm>
            <a:off x="5451425" y="2419032"/>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3"/>
                </a:solidFill>
                <a:latin typeface="Calibri" panose="020F0502020204030204" pitchFamily="34" charset="0"/>
              </a:rPr>
              <a:t>57%</a:t>
            </a:r>
          </a:p>
        </p:txBody>
      </p:sp>
      <p:sp>
        <p:nvSpPr>
          <p:cNvPr id="97" name="TextBox 96">
            <a:extLst>
              <a:ext uri="{FF2B5EF4-FFF2-40B4-BE49-F238E27FC236}">
                <a16:creationId xmlns:a16="http://schemas.microsoft.com/office/drawing/2014/main" id="{5389CB66-22E6-7214-D1C0-723D5BCAA5BE}"/>
              </a:ext>
            </a:extLst>
          </p:cNvPr>
          <p:cNvSpPr txBox="1"/>
          <p:nvPr/>
        </p:nvSpPr>
        <p:spPr bwMode="auto">
          <a:xfrm>
            <a:off x="5500428" y="2812558"/>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1"/>
                </a:solidFill>
                <a:latin typeface="Calibri" panose="020F0502020204030204" pitchFamily="34" charset="0"/>
              </a:rPr>
              <a:t>55%</a:t>
            </a:r>
          </a:p>
        </p:txBody>
      </p:sp>
      <p:sp>
        <p:nvSpPr>
          <p:cNvPr id="133" name="Oval 132">
            <a:extLst>
              <a:ext uri="{FF2B5EF4-FFF2-40B4-BE49-F238E27FC236}">
                <a16:creationId xmlns:a16="http://schemas.microsoft.com/office/drawing/2014/main" id="{9217E003-22B2-0BFB-A3AD-8A2986A51A5F}"/>
              </a:ext>
            </a:extLst>
          </p:cNvPr>
          <p:cNvSpPr/>
          <p:nvPr/>
        </p:nvSpPr>
        <p:spPr bwMode="auto">
          <a:xfrm>
            <a:off x="1650439" y="184719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25CA5ABC-8D23-DB84-42AD-CC06D68A84CA}"/>
              </a:ext>
            </a:extLst>
          </p:cNvPr>
          <p:cNvSpPr/>
          <p:nvPr/>
        </p:nvSpPr>
        <p:spPr bwMode="auto">
          <a:xfrm>
            <a:off x="1673398" y="184719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FC5B18EE-F94A-6D7C-5A79-2311943AE595}"/>
              </a:ext>
            </a:extLst>
          </p:cNvPr>
          <p:cNvSpPr/>
          <p:nvPr/>
        </p:nvSpPr>
        <p:spPr bwMode="auto">
          <a:xfrm>
            <a:off x="1556754" y="180410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D7B3742B-E3E5-ED60-6C34-3B257152B4F3}"/>
              </a:ext>
            </a:extLst>
          </p:cNvPr>
          <p:cNvSpPr/>
          <p:nvPr/>
        </p:nvSpPr>
        <p:spPr bwMode="auto">
          <a:xfrm>
            <a:off x="1514039" y="179365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40" name="Group 139">
            <a:extLst>
              <a:ext uri="{FF2B5EF4-FFF2-40B4-BE49-F238E27FC236}">
                <a16:creationId xmlns:a16="http://schemas.microsoft.com/office/drawing/2014/main" id="{48F1C57B-1D38-20EB-5367-0F47137C747E}"/>
              </a:ext>
            </a:extLst>
          </p:cNvPr>
          <p:cNvGrpSpPr/>
          <p:nvPr/>
        </p:nvGrpSpPr>
        <p:grpSpPr>
          <a:xfrm>
            <a:off x="1407957" y="1757416"/>
            <a:ext cx="124311" cy="70756"/>
            <a:chOff x="1407957" y="1757416"/>
            <a:chExt cx="124311" cy="70756"/>
          </a:xfrm>
        </p:grpSpPr>
        <p:sp>
          <p:nvSpPr>
            <p:cNvPr id="137" name="Oval 136">
              <a:extLst>
                <a:ext uri="{FF2B5EF4-FFF2-40B4-BE49-F238E27FC236}">
                  <a16:creationId xmlns:a16="http://schemas.microsoft.com/office/drawing/2014/main" id="{A221D98F-ADBF-988C-F2E7-EB416CF2B041}"/>
                </a:ext>
              </a:extLst>
            </p:cNvPr>
            <p:cNvSpPr/>
            <p:nvPr/>
          </p:nvSpPr>
          <p:spPr bwMode="auto">
            <a:xfrm>
              <a:off x="1463237" y="175914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AB08FFEB-5B1A-22D3-1F94-44B986BFA62C}"/>
                </a:ext>
              </a:extLst>
            </p:cNvPr>
            <p:cNvSpPr/>
            <p:nvPr/>
          </p:nvSpPr>
          <p:spPr bwMode="auto">
            <a:xfrm>
              <a:off x="1434573" y="175741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482DE509-1211-41D0-92CC-EC799602DE82}"/>
                </a:ext>
              </a:extLst>
            </p:cNvPr>
            <p:cNvSpPr/>
            <p:nvPr/>
          </p:nvSpPr>
          <p:spPr bwMode="auto">
            <a:xfrm>
              <a:off x="1407957" y="175741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41" name="Oval 140">
            <a:extLst>
              <a:ext uri="{FF2B5EF4-FFF2-40B4-BE49-F238E27FC236}">
                <a16:creationId xmlns:a16="http://schemas.microsoft.com/office/drawing/2014/main" id="{7891E5DA-EB3C-2DAD-4520-7999A74E3C55}"/>
              </a:ext>
            </a:extLst>
          </p:cNvPr>
          <p:cNvSpPr/>
          <p:nvPr/>
        </p:nvSpPr>
        <p:spPr bwMode="auto">
          <a:xfrm>
            <a:off x="1883442" y="1946142"/>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C3F481F8-6694-183A-6E30-B782F6462697}"/>
              </a:ext>
            </a:extLst>
          </p:cNvPr>
          <p:cNvSpPr/>
          <p:nvPr/>
        </p:nvSpPr>
        <p:spPr bwMode="auto">
          <a:xfrm>
            <a:off x="2001914" y="198533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10A25FA4-12F8-E661-F760-47667EDF09C6}"/>
              </a:ext>
            </a:extLst>
          </p:cNvPr>
          <p:cNvSpPr/>
          <p:nvPr/>
        </p:nvSpPr>
        <p:spPr bwMode="auto">
          <a:xfrm>
            <a:off x="2100597" y="199008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204465C2-18C1-FF58-1366-E40F4B91B977}"/>
              </a:ext>
            </a:extLst>
          </p:cNvPr>
          <p:cNvSpPr/>
          <p:nvPr/>
        </p:nvSpPr>
        <p:spPr bwMode="auto">
          <a:xfrm>
            <a:off x="2162009" y="200583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11A68734-576C-DE3F-4C02-AA9F85ADC097}"/>
              </a:ext>
            </a:extLst>
          </p:cNvPr>
          <p:cNvSpPr/>
          <p:nvPr/>
        </p:nvSpPr>
        <p:spPr bwMode="auto">
          <a:xfrm>
            <a:off x="2214887" y="204035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5F079552-9830-0260-67B6-A6517E434614}"/>
              </a:ext>
            </a:extLst>
          </p:cNvPr>
          <p:cNvSpPr/>
          <p:nvPr/>
        </p:nvSpPr>
        <p:spPr bwMode="auto">
          <a:xfrm>
            <a:off x="2413896" y="209216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C982CA5E-1D5A-3A5F-03AB-E24F36B532DE}"/>
              </a:ext>
            </a:extLst>
          </p:cNvPr>
          <p:cNvSpPr/>
          <p:nvPr/>
        </p:nvSpPr>
        <p:spPr bwMode="auto">
          <a:xfrm>
            <a:off x="2477689" y="210890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10EFB9E2-BDEC-2E1C-B2D9-224D336E6AC8}"/>
              </a:ext>
            </a:extLst>
          </p:cNvPr>
          <p:cNvSpPr/>
          <p:nvPr/>
        </p:nvSpPr>
        <p:spPr bwMode="auto">
          <a:xfrm>
            <a:off x="2557704" y="212667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5CE86720-4903-15AE-2741-B1B587417D8E}"/>
              </a:ext>
            </a:extLst>
          </p:cNvPr>
          <p:cNvSpPr/>
          <p:nvPr/>
        </p:nvSpPr>
        <p:spPr bwMode="auto">
          <a:xfrm>
            <a:off x="2612455" y="212403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ECC8C154-9952-2DA5-EF6E-7081FB550913}"/>
              </a:ext>
            </a:extLst>
          </p:cNvPr>
          <p:cNvSpPr/>
          <p:nvPr/>
        </p:nvSpPr>
        <p:spPr bwMode="auto">
          <a:xfrm>
            <a:off x="2705432" y="216515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ACCB5845-6768-4A28-6B68-31F5C71547B1}"/>
              </a:ext>
            </a:extLst>
          </p:cNvPr>
          <p:cNvSpPr/>
          <p:nvPr/>
        </p:nvSpPr>
        <p:spPr bwMode="auto">
          <a:xfrm>
            <a:off x="2891444" y="221537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F11BCF0A-7F4F-FD8E-C5FA-4D8F3034DCA8}"/>
              </a:ext>
            </a:extLst>
          </p:cNvPr>
          <p:cNvSpPr/>
          <p:nvPr/>
        </p:nvSpPr>
        <p:spPr bwMode="auto">
          <a:xfrm>
            <a:off x="2841487" y="221208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9482E7B0-B7D1-E684-FEDA-AE1ECBE9F33F}"/>
              </a:ext>
            </a:extLst>
          </p:cNvPr>
          <p:cNvSpPr/>
          <p:nvPr/>
        </p:nvSpPr>
        <p:spPr bwMode="auto">
          <a:xfrm>
            <a:off x="3424860" y="237967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DCD9BD9B-524C-7AE3-D045-788E55B2BD14}"/>
              </a:ext>
            </a:extLst>
          </p:cNvPr>
          <p:cNvSpPr/>
          <p:nvPr/>
        </p:nvSpPr>
        <p:spPr bwMode="auto">
          <a:xfrm>
            <a:off x="3554287" y="238865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BE0614BC-22F3-9A86-20B2-12DCEA561953}"/>
              </a:ext>
            </a:extLst>
          </p:cNvPr>
          <p:cNvSpPr/>
          <p:nvPr/>
        </p:nvSpPr>
        <p:spPr bwMode="auto">
          <a:xfrm>
            <a:off x="3884072" y="243601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A073EFE5-369B-E075-7782-AB38C6EC119B}"/>
              </a:ext>
            </a:extLst>
          </p:cNvPr>
          <p:cNvSpPr/>
          <p:nvPr/>
        </p:nvSpPr>
        <p:spPr bwMode="auto">
          <a:xfrm>
            <a:off x="4331593" y="255084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81776514-FF50-8AC8-6D6D-E51561479671}"/>
              </a:ext>
            </a:extLst>
          </p:cNvPr>
          <p:cNvSpPr/>
          <p:nvPr/>
        </p:nvSpPr>
        <p:spPr bwMode="auto">
          <a:xfrm>
            <a:off x="4394804" y="255364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A392FB92-8272-4405-7A51-9704FCDB8769}"/>
              </a:ext>
            </a:extLst>
          </p:cNvPr>
          <p:cNvSpPr/>
          <p:nvPr/>
        </p:nvSpPr>
        <p:spPr bwMode="auto">
          <a:xfrm>
            <a:off x="4578161" y="259569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B99BD5A0-3567-1F40-4BA9-25D5303E0562}"/>
              </a:ext>
            </a:extLst>
          </p:cNvPr>
          <p:cNvSpPr/>
          <p:nvPr/>
        </p:nvSpPr>
        <p:spPr bwMode="auto">
          <a:xfrm>
            <a:off x="4739451" y="2621242"/>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1712CCCC-B866-A660-B4FB-D8315F119648}"/>
              </a:ext>
            </a:extLst>
          </p:cNvPr>
          <p:cNvSpPr/>
          <p:nvPr/>
        </p:nvSpPr>
        <p:spPr bwMode="auto">
          <a:xfrm>
            <a:off x="4675501" y="260658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428EF3FE-6AAA-A25F-DDEA-0DB6B1205EBA}"/>
              </a:ext>
            </a:extLst>
          </p:cNvPr>
          <p:cNvSpPr/>
          <p:nvPr/>
        </p:nvSpPr>
        <p:spPr bwMode="auto">
          <a:xfrm>
            <a:off x="4905483" y="2633682"/>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57068719-8D57-E8D3-7C44-C3745132F836}"/>
              </a:ext>
            </a:extLst>
          </p:cNvPr>
          <p:cNvSpPr/>
          <p:nvPr/>
        </p:nvSpPr>
        <p:spPr bwMode="auto">
          <a:xfrm>
            <a:off x="4939730" y="2633682"/>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63" name="Group 162">
            <a:extLst>
              <a:ext uri="{FF2B5EF4-FFF2-40B4-BE49-F238E27FC236}">
                <a16:creationId xmlns:a16="http://schemas.microsoft.com/office/drawing/2014/main" id="{2B3FC714-FDBA-196E-20CF-BE058FA38D6E}"/>
              </a:ext>
            </a:extLst>
          </p:cNvPr>
          <p:cNvGrpSpPr/>
          <p:nvPr/>
        </p:nvGrpSpPr>
        <p:grpSpPr>
          <a:xfrm>
            <a:off x="5113317" y="2667156"/>
            <a:ext cx="124311" cy="70756"/>
            <a:chOff x="1407957" y="1757416"/>
            <a:chExt cx="124311" cy="70756"/>
          </a:xfrm>
        </p:grpSpPr>
        <p:sp>
          <p:nvSpPr>
            <p:cNvPr id="164" name="Oval 163">
              <a:extLst>
                <a:ext uri="{FF2B5EF4-FFF2-40B4-BE49-F238E27FC236}">
                  <a16:creationId xmlns:a16="http://schemas.microsoft.com/office/drawing/2014/main" id="{C3F2A83D-EDAE-6148-1894-4909A644B65C}"/>
                </a:ext>
              </a:extLst>
            </p:cNvPr>
            <p:cNvSpPr/>
            <p:nvPr/>
          </p:nvSpPr>
          <p:spPr bwMode="auto">
            <a:xfrm>
              <a:off x="1463237" y="175914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FC8276BA-43A0-B73C-8107-F7C3886911B6}"/>
                </a:ext>
              </a:extLst>
            </p:cNvPr>
            <p:cNvSpPr/>
            <p:nvPr/>
          </p:nvSpPr>
          <p:spPr bwMode="auto">
            <a:xfrm>
              <a:off x="1434573" y="175741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1D171D96-D30A-98FC-D3CA-5AD98D168746}"/>
                </a:ext>
              </a:extLst>
            </p:cNvPr>
            <p:cNvSpPr/>
            <p:nvPr/>
          </p:nvSpPr>
          <p:spPr bwMode="auto">
            <a:xfrm>
              <a:off x="1407957" y="175741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67" name="Oval 166">
            <a:extLst>
              <a:ext uri="{FF2B5EF4-FFF2-40B4-BE49-F238E27FC236}">
                <a16:creationId xmlns:a16="http://schemas.microsoft.com/office/drawing/2014/main" id="{98C83704-493F-9D99-9B5C-47DE2E4C9267}"/>
              </a:ext>
            </a:extLst>
          </p:cNvPr>
          <p:cNvSpPr/>
          <p:nvPr/>
        </p:nvSpPr>
        <p:spPr bwMode="auto">
          <a:xfrm>
            <a:off x="4976203" y="263368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B1D0ED2A-5128-97FE-BCD2-E82C2BCD4422}"/>
              </a:ext>
            </a:extLst>
          </p:cNvPr>
          <p:cNvSpPr/>
          <p:nvPr/>
        </p:nvSpPr>
        <p:spPr bwMode="auto">
          <a:xfrm>
            <a:off x="5010740" y="264932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99BFF0AB-060B-FC6E-BA66-0ECFC8A03915}"/>
              </a:ext>
            </a:extLst>
          </p:cNvPr>
          <p:cNvSpPr/>
          <p:nvPr/>
        </p:nvSpPr>
        <p:spPr bwMode="auto">
          <a:xfrm>
            <a:off x="5081620" y="266326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11D6A292-7FE8-1A0A-BB38-194C7174A2B8}"/>
              </a:ext>
            </a:extLst>
          </p:cNvPr>
          <p:cNvSpPr/>
          <p:nvPr/>
        </p:nvSpPr>
        <p:spPr bwMode="auto">
          <a:xfrm>
            <a:off x="5187649" y="2682442"/>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74" name="Group 173">
            <a:extLst>
              <a:ext uri="{FF2B5EF4-FFF2-40B4-BE49-F238E27FC236}">
                <a16:creationId xmlns:a16="http://schemas.microsoft.com/office/drawing/2014/main" id="{D84CC8F6-35F9-FB8A-1D13-D0107AFE3E14}"/>
              </a:ext>
            </a:extLst>
          </p:cNvPr>
          <p:cNvGrpSpPr/>
          <p:nvPr/>
        </p:nvGrpSpPr>
        <p:grpSpPr>
          <a:xfrm>
            <a:off x="5228596" y="2706831"/>
            <a:ext cx="117931" cy="75375"/>
            <a:chOff x="5228596" y="2706831"/>
            <a:chExt cx="117931" cy="75375"/>
          </a:xfrm>
        </p:grpSpPr>
        <p:sp>
          <p:nvSpPr>
            <p:cNvPr id="171" name="Oval 170">
              <a:extLst>
                <a:ext uri="{FF2B5EF4-FFF2-40B4-BE49-F238E27FC236}">
                  <a16:creationId xmlns:a16="http://schemas.microsoft.com/office/drawing/2014/main" id="{793CBA53-AC86-D91B-6B44-E784129C57A3}"/>
                </a:ext>
              </a:extLst>
            </p:cNvPr>
            <p:cNvSpPr/>
            <p:nvPr/>
          </p:nvSpPr>
          <p:spPr bwMode="auto">
            <a:xfrm>
              <a:off x="5228596" y="270683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9E7F8AF8-2FD3-821D-E99D-591EA69B7AF7}"/>
                </a:ext>
              </a:extLst>
            </p:cNvPr>
            <p:cNvSpPr/>
            <p:nvPr/>
          </p:nvSpPr>
          <p:spPr bwMode="auto">
            <a:xfrm>
              <a:off x="5253046" y="271000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AA0D5619-5A6B-FA94-F0E0-4A1F0F014E82}"/>
                </a:ext>
              </a:extLst>
            </p:cNvPr>
            <p:cNvSpPr/>
            <p:nvPr/>
          </p:nvSpPr>
          <p:spPr bwMode="auto">
            <a:xfrm>
              <a:off x="5277496" y="271317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0" name="Group 179">
            <a:extLst>
              <a:ext uri="{FF2B5EF4-FFF2-40B4-BE49-F238E27FC236}">
                <a16:creationId xmlns:a16="http://schemas.microsoft.com/office/drawing/2014/main" id="{34C1D037-6F39-8249-399E-51C2639DEEF9}"/>
              </a:ext>
            </a:extLst>
          </p:cNvPr>
          <p:cNvGrpSpPr/>
          <p:nvPr/>
        </p:nvGrpSpPr>
        <p:grpSpPr>
          <a:xfrm>
            <a:off x="5330151" y="2725689"/>
            <a:ext cx="117931" cy="75375"/>
            <a:chOff x="5228596" y="2706831"/>
            <a:chExt cx="117931" cy="75375"/>
          </a:xfrm>
        </p:grpSpPr>
        <p:sp>
          <p:nvSpPr>
            <p:cNvPr id="181" name="Oval 180">
              <a:extLst>
                <a:ext uri="{FF2B5EF4-FFF2-40B4-BE49-F238E27FC236}">
                  <a16:creationId xmlns:a16="http://schemas.microsoft.com/office/drawing/2014/main" id="{AFBE3DCB-2150-6714-CC00-B388A4AFF3F0}"/>
                </a:ext>
              </a:extLst>
            </p:cNvPr>
            <p:cNvSpPr/>
            <p:nvPr/>
          </p:nvSpPr>
          <p:spPr bwMode="auto">
            <a:xfrm>
              <a:off x="5228596" y="270683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087A783F-89C9-B71D-5F6C-719CF0083F96}"/>
                </a:ext>
              </a:extLst>
            </p:cNvPr>
            <p:cNvSpPr/>
            <p:nvPr/>
          </p:nvSpPr>
          <p:spPr bwMode="auto">
            <a:xfrm>
              <a:off x="5253046" y="271000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13CCC315-EC8E-EB97-EB53-687929B5CD7D}"/>
                </a:ext>
              </a:extLst>
            </p:cNvPr>
            <p:cNvSpPr/>
            <p:nvPr/>
          </p:nvSpPr>
          <p:spPr bwMode="auto">
            <a:xfrm>
              <a:off x="5277496" y="271317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4" name="Group 183">
            <a:extLst>
              <a:ext uri="{FF2B5EF4-FFF2-40B4-BE49-F238E27FC236}">
                <a16:creationId xmlns:a16="http://schemas.microsoft.com/office/drawing/2014/main" id="{10875D65-D4C6-CE9E-6E88-40689B3A5CE1}"/>
              </a:ext>
            </a:extLst>
          </p:cNvPr>
          <p:cNvGrpSpPr/>
          <p:nvPr/>
        </p:nvGrpSpPr>
        <p:grpSpPr>
          <a:xfrm>
            <a:off x="5431706" y="2744547"/>
            <a:ext cx="117931" cy="75375"/>
            <a:chOff x="5228596" y="2706831"/>
            <a:chExt cx="117931" cy="75375"/>
          </a:xfrm>
        </p:grpSpPr>
        <p:sp>
          <p:nvSpPr>
            <p:cNvPr id="185" name="Oval 184">
              <a:extLst>
                <a:ext uri="{FF2B5EF4-FFF2-40B4-BE49-F238E27FC236}">
                  <a16:creationId xmlns:a16="http://schemas.microsoft.com/office/drawing/2014/main" id="{C55F81F3-14BC-1B84-3F19-A6BDC6353C18}"/>
                </a:ext>
              </a:extLst>
            </p:cNvPr>
            <p:cNvSpPr/>
            <p:nvPr/>
          </p:nvSpPr>
          <p:spPr bwMode="auto">
            <a:xfrm>
              <a:off x="5228596" y="270683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A741D1A6-EE12-5DF2-9279-06F626799BC0}"/>
                </a:ext>
              </a:extLst>
            </p:cNvPr>
            <p:cNvSpPr/>
            <p:nvPr/>
          </p:nvSpPr>
          <p:spPr bwMode="auto">
            <a:xfrm>
              <a:off x="5253046" y="271000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1094DC21-4D37-6D02-8852-11C8FE7D257F}"/>
                </a:ext>
              </a:extLst>
            </p:cNvPr>
            <p:cNvSpPr/>
            <p:nvPr/>
          </p:nvSpPr>
          <p:spPr bwMode="auto">
            <a:xfrm>
              <a:off x="5277496" y="271317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8" name="Group 187">
            <a:extLst>
              <a:ext uri="{FF2B5EF4-FFF2-40B4-BE49-F238E27FC236}">
                <a16:creationId xmlns:a16="http://schemas.microsoft.com/office/drawing/2014/main" id="{7667F3C7-1887-8215-E3B8-C2AD3316B98B}"/>
              </a:ext>
            </a:extLst>
          </p:cNvPr>
          <p:cNvGrpSpPr/>
          <p:nvPr/>
        </p:nvGrpSpPr>
        <p:grpSpPr>
          <a:xfrm>
            <a:off x="5549637" y="2757367"/>
            <a:ext cx="117931" cy="75375"/>
            <a:chOff x="5228596" y="2706831"/>
            <a:chExt cx="117931" cy="75375"/>
          </a:xfrm>
        </p:grpSpPr>
        <p:sp>
          <p:nvSpPr>
            <p:cNvPr id="189" name="Oval 188">
              <a:extLst>
                <a:ext uri="{FF2B5EF4-FFF2-40B4-BE49-F238E27FC236}">
                  <a16:creationId xmlns:a16="http://schemas.microsoft.com/office/drawing/2014/main" id="{A960C294-D6E1-7C3C-CAF1-08254F5119BF}"/>
                </a:ext>
              </a:extLst>
            </p:cNvPr>
            <p:cNvSpPr/>
            <p:nvPr/>
          </p:nvSpPr>
          <p:spPr bwMode="auto">
            <a:xfrm>
              <a:off x="5228596" y="270683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D434F184-32FA-BB40-4097-D56313A15DCF}"/>
                </a:ext>
              </a:extLst>
            </p:cNvPr>
            <p:cNvSpPr/>
            <p:nvPr/>
          </p:nvSpPr>
          <p:spPr bwMode="auto">
            <a:xfrm>
              <a:off x="5253046" y="271000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6DD8A060-44D4-ED2D-210A-78F065D0F341}"/>
                </a:ext>
              </a:extLst>
            </p:cNvPr>
            <p:cNvSpPr/>
            <p:nvPr/>
          </p:nvSpPr>
          <p:spPr bwMode="auto">
            <a:xfrm>
              <a:off x="5277496" y="271317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92" name="Group 191">
            <a:extLst>
              <a:ext uri="{FF2B5EF4-FFF2-40B4-BE49-F238E27FC236}">
                <a16:creationId xmlns:a16="http://schemas.microsoft.com/office/drawing/2014/main" id="{4C89A6DF-3CD8-7C89-3E2B-CEF0DE8704B4}"/>
              </a:ext>
            </a:extLst>
          </p:cNvPr>
          <p:cNvGrpSpPr/>
          <p:nvPr/>
        </p:nvGrpSpPr>
        <p:grpSpPr>
          <a:xfrm>
            <a:off x="5658682" y="2757367"/>
            <a:ext cx="117931" cy="75375"/>
            <a:chOff x="5228596" y="2706831"/>
            <a:chExt cx="117931" cy="75375"/>
          </a:xfrm>
        </p:grpSpPr>
        <p:sp>
          <p:nvSpPr>
            <p:cNvPr id="193" name="Oval 192">
              <a:extLst>
                <a:ext uri="{FF2B5EF4-FFF2-40B4-BE49-F238E27FC236}">
                  <a16:creationId xmlns:a16="http://schemas.microsoft.com/office/drawing/2014/main" id="{57D09141-393B-1880-3269-115373EFBE71}"/>
                </a:ext>
              </a:extLst>
            </p:cNvPr>
            <p:cNvSpPr/>
            <p:nvPr/>
          </p:nvSpPr>
          <p:spPr bwMode="auto">
            <a:xfrm>
              <a:off x="5228596" y="270683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A4573C5E-D0D6-56C9-D6DE-CEE849AFF836}"/>
                </a:ext>
              </a:extLst>
            </p:cNvPr>
            <p:cNvSpPr/>
            <p:nvPr/>
          </p:nvSpPr>
          <p:spPr bwMode="auto">
            <a:xfrm>
              <a:off x="5253046" y="271000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Oval 194">
              <a:extLst>
                <a:ext uri="{FF2B5EF4-FFF2-40B4-BE49-F238E27FC236}">
                  <a16:creationId xmlns:a16="http://schemas.microsoft.com/office/drawing/2014/main" id="{0F703A6E-725A-B7A4-C56E-1B1F0D6D62DE}"/>
                </a:ext>
              </a:extLst>
            </p:cNvPr>
            <p:cNvSpPr/>
            <p:nvPr/>
          </p:nvSpPr>
          <p:spPr bwMode="auto">
            <a:xfrm>
              <a:off x="5277496" y="271317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96" name="Group 195">
            <a:extLst>
              <a:ext uri="{FF2B5EF4-FFF2-40B4-BE49-F238E27FC236}">
                <a16:creationId xmlns:a16="http://schemas.microsoft.com/office/drawing/2014/main" id="{617F8913-4C3F-1658-06A9-4592D3D01725}"/>
              </a:ext>
            </a:extLst>
          </p:cNvPr>
          <p:cNvGrpSpPr/>
          <p:nvPr/>
        </p:nvGrpSpPr>
        <p:grpSpPr>
          <a:xfrm>
            <a:off x="5751621" y="2757366"/>
            <a:ext cx="117931" cy="75375"/>
            <a:chOff x="5228596" y="2706831"/>
            <a:chExt cx="117931" cy="75375"/>
          </a:xfrm>
        </p:grpSpPr>
        <p:sp>
          <p:nvSpPr>
            <p:cNvPr id="197" name="Oval 196">
              <a:extLst>
                <a:ext uri="{FF2B5EF4-FFF2-40B4-BE49-F238E27FC236}">
                  <a16:creationId xmlns:a16="http://schemas.microsoft.com/office/drawing/2014/main" id="{5C62BE79-A22D-B596-01C0-7D32109F4D0D}"/>
                </a:ext>
              </a:extLst>
            </p:cNvPr>
            <p:cNvSpPr/>
            <p:nvPr/>
          </p:nvSpPr>
          <p:spPr bwMode="auto">
            <a:xfrm>
              <a:off x="5228596" y="270683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018956DA-D32E-C158-EB75-B2023C98E409}"/>
                </a:ext>
              </a:extLst>
            </p:cNvPr>
            <p:cNvSpPr/>
            <p:nvPr/>
          </p:nvSpPr>
          <p:spPr bwMode="auto">
            <a:xfrm>
              <a:off x="5253046" y="271000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C21EE3E6-11D4-928C-9647-BD7DD132B2C0}"/>
                </a:ext>
              </a:extLst>
            </p:cNvPr>
            <p:cNvSpPr/>
            <p:nvPr/>
          </p:nvSpPr>
          <p:spPr bwMode="auto">
            <a:xfrm>
              <a:off x="5277496" y="271317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00" name="Oval 199">
            <a:extLst>
              <a:ext uri="{FF2B5EF4-FFF2-40B4-BE49-F238E27FC236}">
                <a16:creationId xmlns:a16="http://schemas.microsoft.com/office/drawing/2014/main" id="{2CBDFCDF-11E8-0D37-FCF2-015D2C158970}"/>
              </a:ext>
            </a:extLst>
          </p:cNvPr>
          <p:cNvSpPr/>
          <p:nvPr/>
        </p:nvSpPr>
        <p:spPr bwMode="auto">
          <a:xfrm>
            <a:off x="5878346" y="275842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B644E103-C7C8-4206-CC99-FA36E8AE3BF7}"/>
              </a:ext>
            </a:extLst>
          </p:cNvPr>
          <p:cNvSpPr/>
          <p:nvPr/>
        </p:nvSpPr>
        <p:spPr bwMode="auto">
          <a:xfrm>
            <a:off x="5910511" y="275842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03" name="Group 202">
            <a:extLst>
              <a:ext uri="{FF2B5EF4-FFF2-40B4-BE49-F238E27FC236}">
                <a16:creationId xmlns:a16="http://schemas.microsoft.com/office/drawing/2014/main" id="{10C2CFD3-027B-6AFB-0714-4D7597CD1815}"/>
              </a:ext>
            </a:extLst>
          </p:cNvPr>
          <p:cNvGrpSpPr/>
          <p:nvPr/>
        </p:nvGrpSpPr>
        <p:grpSpPr>
          <a:xfrm>
            <a:off x="1399117" y="1775883"/>
            <a:ext cx="4548716" cy="1016000"/>
            <a:chOff x="1399117" y="1775883"/>
            <a:chExt cx="4548716" cy="1016000"/>
          </a:xfrm>
        </p:grpSpPr>
        <p:sp>
          <p:nvSpPr>
            <p:cNvPr id="102" name="Freeform: Shape 101">
              <a:extLst>
                <a:ext uri="{FF2B5EF4-FFF2-40B4-BE49-F238E27FC236}">
                  <a16:creationId xmlns:a16="http://schemas.microsoft.com/office/drawing/2014/main" id="{39E76E19-F9E5-0799-1D83-81BCF65C1BB0}"/>
                </a:ext>
              </a:extLst>
            </p:cNvPr>
            <p:cNvSpPr/>
            <p:nvPr/>
          </p:nvSpPr>
          <p:spPr bwMode="auto">
            <a:xfrm>
              <a:off x="1399117" y="1775883"/>
              <a:ext cx="2893483" cy="778934"/>
            </a:xfrm>
            <a:custGeom>
              <a:avLst/>
              <a:gdLst>
                <a:gd name="connsiteX0" fmla="*/ 0 w 2893483"/>
                <a:gd name="connsiteY0" fmla="*/ 0 h 778934"/>
                <a:gd name="connsiteX1" fmla="*/ 107950 w 2893483"/>
                <a:gd name="connsiteY1" fmla="*/ 0 h 778934"/>
                <a:gd name="connsiteX2" fmla="*/ 107950 w 2893483"/>
                <a:gd name="connsiteY2" fmla="*/ 48684 h 778934"/>
                <a:gd name="connsiteX3" fmla="*/ 173566 w 2893483"/>
                <a:gd name="connsiteY3" fmla="*/ 48684 h 778934"/>
                <a:gd name="connsiteX4" fmla="*/ 173566 w 2893483"/>
                <a:gd name="connsiteY4" fmla="*/ 71967 h 778934"/>
                <a:gd name="connsiteX5" fmla="*/ 249766 w 2893483"/>
                <a:gd name="connsiteY5" fmla="*/ 71967 h 778934"/>
                <a:gd name="connsiteX6" fmla="*/ 249766 w 2893483"/>
                <a:gd name="connsiteY6" fmla="*/ 107950 h 778934"/>
                <a:gd name="connsiteX7" fmla="*/ 368300 w 2893483"/>
                <a:gd name="connsiteY7" fmla="*/ 107950 h 778934"/>
                <a:gd name="connsiteX8" fmla="*/ 368300 w 2893483"/>
                <a:gd name="connsiteY8" fmla="*/ 139700 h 778934"/>
                <a:gd name="connsiteX9" fmla="*/ 395816 w 2893483"/>
                <a:gd name="connsiteY9" fmla="*/ 139700 h 778934"/>
                <a:gd name="connsiteX10" fmla="*/ 395816 w 2893483"/>
                <a:gd name="connsiteY10" fmla="*/ 165100 h 778934"/>
                <a:gd name="connsiteX11" fmla="*/ 486833 w 2893483"/>
                <a:gd name="connsiteY11" fmla="*/ 165100 h 778934"/>
                <a:gd name="connsiteX12" fmla="*/ 486833 w 2893483"/>
                <a:gd name="connsiteY12" fmla="*/ 196850 h 778934"/>
                <a:gd name="connsiteX13" fmla="*/ 516466 w 2893483"/>
                <a:gd name="connsiteY13" fmla="*/ 196850 h 778934"/>
                <a:gd name="connsiteX14" fmla="*/ 516466 w 2893483"/>
                <a:gd name="connsiteY14" fmla="*/ 215900 h 778934"/>
                <a:gd name="connsiteX15" fmla="*/ 607483 w 2893483"/>
                <a:gd name="connsiteY15" fmla="*/ 215900 h 778934"/>
                <a:gd name="connsiteX16" fmla="*/ 607483 w 2893483"/>
                <a:gd name="connsiteY16" fmla="*/ 243417 h 778934"/>
                <a:gd name="connsiteX17" fmla="*/ 717550 w 2893483"/>
                <a:gd name="connsiteY17" fmla="*/ 243417 h 778934"/>
                <a:gd name="connsiteX18" fmla="*/ 719667 w 2893483"/>
                <a:gd name="connsiteY18" fmla="*/ 245534 h 778934"/>
                <a:gd name="connsiteX19" fmla="*/ 753533 w 2893483"/>
                <a:gd name="connsiteY19" fmla="*/ 245534 h 778934"/>
                <a:gd name="connsiteX20" fmla="*/ 753533 w 2893483"/>
                <a:gd name="connsiteY20" fmla="*/ 264584 h 778934"/>
                <a:gd name="connsiteX21" fmla="*/ 823383 w 2893483"/>
                <a:gd name="connsiteY21" fmla="*/ 264584 h 778934"/>
                <a:gd name="connsiteX22" fmla="*/ 823383 w 2893483"/>
                <a:gd name="connsiteY22" fmla="*/ 287867 h 778934"/>
                <a:gd name="connsiteX23" fmla="*/ 857250 w 2893483"/>
                <a:gd name="connsiteY23" fmla="*/ 287867 h 778934"/>
                <a:gd name="connsiteX24" fmla="*/ 857250 w 2893483"/>
                <a:gd name="connsiteY24" fmla="*/ 300567 h 778934"/>
                <a:gd name="connsiteX25" fmla="*/ 891116 w 2893483"/>
                <a:gd name="connsiteY25" fmla="*/ 300567 h 778934"/>
                <a:gd name="connsiteX26" fmla="*/ 891116 w 2893483"/>
                <a:gd name="connsiteY26" fmla="*/ 336550 h 778934"/>
                <a:gd name="connsiteX27" fmla="*/ 1018116 w 2893483"/>
                <a:gd name="connsiteY27" fmla="*/ 336550 h 778934"/>
                <a:gd name="connsiteX28" fmla="*/ 1018116 w 2893483"/>
                <a:gd name="connsiteY28" fmla="*/ 357717 h 778934"/>
                <a:gd name="connsiteX29" fmla="*/ 1138766 w 2893483"/>
                <a:gd name="connsiteY29" fmla="*/ 357717 h 778934"/>
                <a:gd name="connsiteX30" fmla="*/ 1138766 w 2893483"/>
                <a:gd name="connsiteY30" fmla="*/ 402167 h 778934"/>
                <a:gd name="connsiteX31" fmla="*/ 1291166 w 2893483"/>
                <a:gd name="connsiteY31" fmla="*/ 402167 h 778934"/>
                <a:gd name="connsiteX32" fmla="*/ 1363133 w 2893483"/>
                <a:gd name="connsiteY32" fmla="*/ 410634 h 778934"/>
                <a:gd name="connsiteX33" fmla="*/ 1384299 w 2893483"/>
                <a:gd name="connsiteY33" fmla="*/ 431800 h 778934"/>
                <a:gd name="connsiteX34" fmla="*/ 1447800 w 2893483"/>
                <a:gd name="connsiteY34" fmla="*/ 431800 h 778934"/>
                <a:gd name="connsiteX35" fmla="*/ 1447800 w 2893483"/>
                <a:gd name="connsiteY35" fmla="*/ 448734 h 778934"/>
                <a:gd name="connsiteX36" fmla="*/ 1521883 w 2893483"/>
                <a:gd name="connsiteY36" fmla="*/ 448734 h 778934"/>
                <a:gd name="connsiteX37" fmla="*/ 1521883 w 2893483"/>
                <a:gd name="connsiteY37" fmla="*/ 480484 h 778934"/>
                <a:gd name="connsiteX38" fmla="*/ 1651000 w 2893483"/>
                <a:gd name="connsiteY38" fmla="*/ 480484 h 778934"/>
                <a:gd name="connsiteX39" fmla="*/ 1651000 w 2893483"/>
                <a:gd name="connsiteY39" fmla="*/ 516467 h 778934"/>
                <a:gd name="connsiteX40" fmla="*/ 1686983 w 2893483"/>
                <a:gd name="connsiteY40" fmla="*/ 516467 h 778934"/>
                <a:gd name="connsiteX41" fmla="*/ 1686983 w 2893483"/>
                <a:gd name="connsiteY41" fmla="*/ 554567 h 778934"/>
                <a:gd name="connsiteX42" fmla="*/ 1725083 w 2893483"/>
                <a:gd name="connsiteY42" fmla="*/ 554567 h 778934"/>
                <a:gd name="connsiteX43" fmla="*/ 1725083 w 2893483"/>
                <a:gd name="connsiteY43" fmla="*/ 554567 h 778934"/>
                <a:gd name="connsiteX44" fmla="*/ 1784350 w 2893483"/>
                <a:gd name="connsiteY44" fmla="*/ 554567 h 778934"/>
                <a:gd name="connsiteX45" fmla="*/ 1784350 w 2893483"/>
                <a:gd name="connsiteY45" fmla="*/ 582084 h 778934"/>
                <a:gd name="connsiteX46" fmla="*/ 1824566 w 2893483"/>
                <a:gd name="connsiteY46" fmla="*/ 582084 h 778934"/>
                <a:gd name="connsiteX47" fmla="*/ 1824566 w 2893483"/>
                <a:gd name="connsiteY47" fmla="*/ 605367 h 778934"/>
                <a:gd name="connsiteX48" fmla="*/ 1877483 w 2893483"/>
                <a:gd name="connsiteY48" fmla="*/ 605367 h 778934"/>
                <a:gd name="connsiteX49" fmla="*/ 1877483 w 2893483"/>
                <a:gd name="connsiteY49" fmla="*/ 628650 h 778934"/>
                <a:gd name="connsiteX50" fmla="*/ 1993900 w 2893483"/>
                <a:gd name="connsiteY50" fmla="*/ 628650 h 778934"/>
                <a:gd name="connsiteX51" fmla="*/ 2002366 w 2893483"/>
                <a:gd name="connsiteY51" fmla="*/ 637116 h 778934"/>
                <a:gd name="connsiteX52" fmla="*/ 2226733 w 2893483"/>
                <a:gd name="connsiteY52" fmla="*/ 637116 h 778934"/>
                <a:gd name="connsiteX53" fmla="*/ 2275416 w 2893483"/>
                <a:gd name="connsiteY53" fmla="*/ 666750 h 778934"/>
                <a:gd name="connsiteX54" fmla="*/ 2396066 w 2893483"/>
                <a:gd name="connsiteY54" fmla="*/ 666750 h 778934"/>
                <a:gd name="connsiteX55" fmla="*/ 2404533 w 2893483"/>
                <a:gd name="connsiteY55" fmla="*/ 675217 h 778934"/>
                <a:gd name="connsiteX56" fmla="*/ 2559050 w 2893483"/>
                <a:gd name="connsiteY56" fmla="*/ 675217 h 778934"/>
                <a:gd name="connsiteX57" fmla="*/ 2559050 w 2893483"/>
                <a:gd name="connsiteY57" fmla="*/ 706967 h 778934"/>
                <a:gd name="connsiteX58" fmla="*/ 2588683 w 2893483"/>
                <a:gd name="connsiteY58" fmla="*/ 706967 h 778934"/>
                <a:gd name="connsiteX59" fmla="*/ 2599266 w 2893483"/>
                <a:gd name="connsiteY59" fmla="*/ 717550 h 778934"/>
                <a:gd name="connsiteX60" fmla="*/ 2650066 w 2893483"/>
                <a:gd name="connsiteY60" fmla="*/ 717550 h 778934"/>
                <a:gd name="connsiteX61" fmla="*/ 2650066 w 2893483"/>
                <a:gd name="connsiteY61" fmla="*/ 734484 h 778934"/>
                <a:gd name="connsiteX62" fmla="*/ 2715683 w 2893483"/>
                <a:gd name="connsiteY62" fmla="*/ 734484 h 778934"/>
                <a:gd name="connsiteX63" fmla="*/ 2753783 w 2893483"/>
                <a:gd name="connsiteY63" fmla="*/ 764117 h 778934"/>
                <a:gd name="connsiteX64" fmla="*/ 2861733 w 2893483"/>
                <a:gd name="connsiteY64" fmla="*/ 764117 h 778934"/>
                <a:gd name="connsiteX65" fmla="*/ 2861733 w 2893483"/>
                <a:gd name="connsiteY65" fmla="*/ 778934 h 778934"/>
                <a:gd name="connsiteX66" fmla="*/ 2893483 w 2893483"/>
                <a:gd name="connsiteY66" fmla="*/ 778934 h 778934"/>
                <a:gd name="connsiteX0" fmla="*/ 0 w 2893483"/>
                <a:gd name="connsiteY0" fmla="*/ 0 h 778934"/>
                <a:gd name="connsiteX1" fmla="*/ 107950 w 2893483"/>
                <a:gd name="connsiteY1" fmla="*/ 0 h 778934"/>
                <a:gd name="connsiteX2" fmla="*/ 107950 w 2893483"/>
                <a:gd name="connsiteY2" fmla="*/ 48684 h 778934"/>
                <a:gd name="connsiteX3" fmla="*/ 173566 w 2893483"/>
                <a:gd name="connsiteY3" fmla="*/ 48684 h 778934"/>
                <a:gd name="connsiteX4" fmla="*/ 173566 w 2893483"/>
                <a:gd name="connsiteY4" fmla="*/ 71967 h 778934"/>
                <a:gd name="connsiteX5" fmla="*/ 249766 w 2893483"/>
                <a:gd name="connsiteY5" fmla="*/ 71967 h 778934"/>
                <a:gd name="connsiteX6" fmla="*/ 249766 w 2893483"/>
                <a:gd name="connsiteY6" fmla="*/ 107950 h 778934"/>
                <a:gd name="connsiteX7" fmla="*/ 368300 w 2893483"/>
                <a:gd name="connsiteY7" fmla="*/ 107950 h 778934"/>
                <a:gd name="connsiteX8" fmla="*/ 368300 w 2893483"/>
                <a:gd name="connsiteY8" fmla="*/ 139700 h 778934"/>
                <a:gd name="connsiteX9" fmla="*/ 395816 w 2893483"/>
                <a:gd name="connsiteY9" fmla="*/ 139700 h 778934"/>
                <a:gd name="connsiteX10" fmla="*/ 395816 w 2893483"/>
                <a:gd name="connsiteY10" fmla="*/ 165100 h 778934"/>
                <a:gd name="connsiteX11" fmla="*/ 486833 w 2893483"/>
                <a:gd name="connsiteY11" fmla="*/ 165100 h 778934"/>
                <a:gd name="connsiteX12" fmla="*/ 486833 w 2893483"/>
                <a:gd name="connsiteY12" fmla="*/ 196850 h 778934"/>
                <a:gd name="connsiteX13" fmla="*/ 516466 w 2893483"/>
                <a:gd name="connsiteY13" fmla="*/ 196850 h 778934"/>
                <a:gd name="connsiteX14" fmla="*/ 516466 w 2893483"/>
                <a:gd name="connsiteY14" fmla="*/ 215900 h 778934"/>
                <a:gd name="connsiteX15" fmla="*/ 607483 w 2893483"/>
                <a:gd name="connsiteY15" fmla="*/ 215900 h 778934"/>
                <a:gd name="connsiteX16" fmla="*/ 607483 w 2893483"/>
                <a:gd name="connsiteY16" fmla="*/ 243417 h 778934"/>
                <a:gd name="connsiteX17" fmla="*/ 717550 w 2893483"/>
                <a:gd name="connsiteY17" fmla="*/ 243417 h 778934"/>
                <a:gd name="connsiteX18" fmla="*/ 719667 w 2893483"/>
                <a:gd name="connsiteY18" fmla="*/ 245534 h 778934"/>
                <a:gd name="connsiteX19" fmla="*/ 753533 w 2893483"/>
                <a:gd name="connsiteY19" fmla="*/ 245534 h 778934"/>
                <a:gd name="connsiteX20" fmla="*/ 753533 w 2893483"/>
                <a:gd name="connsiteY20" fmla="*/ 264584 h 778934"/>
                <a:gd name="connsiteX21" fmla="*/ 823383 w 2893483"/>
                <a:gd name="connsiteY21" fmla="*/ 264584 h 778934"/>
                <a:gd name="connsiteX22" fmla="*/ 823383 w 2893483"/>
                <a:gd name="connsiteY22" fmla="*/ 287867 h 778934"/>
                <a:gd name="connsiteX23" fmla="*/ 857250 w 2893483"/>
                <a:gd name="connsiteY23" fmla="*/ 287867 h 778934"/>
                <a:gd name="connsiteX24" fmla="*/ 857250 w 2893483"/>
                <a:gd name="connsiteY24" fmla="*/ 300567 h 778934"/>
                <a:gd name="connsiteX25" fmla="*/ 891116 w 2893483"/>
                <a:gd name="connsiteY25" fmla="*/ 300567 h 778934"/>
                <a:gd name="connsiteX26" fmla="*/ 891116 w 2893483"/>
                <a:gd name="connsiteY26" fmla="*/ 336550 h 778934"/>
                <a:gd name="connsiteX27" fmla="*/ 1018116 w 2893483"/>
                <a:gd name="connsiteY27" fmla="*/ 336550 h 778934"/>
                <a:gd name="connsiteX28" fmla="*/ 1018116 w 2893483"/>
                <a:gd name="connsiteY28" fmla="*/ 357717 h 778934"/>
                <a:gd name="connsiteX29" fmla="*/ 1138766 w 2893483"/>
                <a:gd name="connsiteY29" fmla="*/ 357717 h 778934"/>
                <a:gd name="connsiteX30" fmla="*/ 1138766 w 2893483"/>
                <a:gd name="connsiteY30" fmla="*/ 402167 h 778934"/>
                <a:gd name="connsiteX31" fmla="*/ 1286933 w 2893483"/>
                <a:gd name="connsiteY31" fmla="*/ 387351 h 778934"/>
                <a:gd name="connsiteX32" fmla="*/ 1363133 w 2893483"/>
                <a:gd name="connsiteY32" fmla="*/ 410634 h 778934"/>
                <a:gd name="connsiteX33" fmla="*/ 1384299 w 2893483"/>
                <a:gd name="connsiteY33" fmla="*/ 431800 h 778934"/>
                <a:gd name="connsiteX34" fmla="*/ 1447800 w 2893483"/>
                <a:gd name="connsiteY34" fmla="*/ 431800 h 778934"/>
                <a:gd name="connsiteX35" fmla="*/ 1447800 w 2893483"/>
                <a:gd name="connsiteY35" fmla="*/ 448734 h 778934"/>
                <a:gd name="connsiteX36" fmla="*/ 1521883 w 2893483"/>
                <a:gd name="connsiteY36" fmla="*/ 448734 h 778934"/>
                <a:gd name="connsiteX37" fmla="*/ 1521883 w 2893483"/>
                <a:gd name="connsiteY37" fmla="*/ 480484 h 778934"/>
                <a:gd name="connsiteX38" fmla="*/ 1651000 w 2893483"/>
                <a:gd name="connsiteY38" fmla="*/ 480484 h 778934"/>
                <a:gd name="connsiteX39" fmla="*/ 1651000 w 2893483"/>
                <a:gd name="connsiteY39" fmla="*/ 516467 h 778934"/>
                <a:gd name="connsiteX40" fmla="*/ 1686983 w 2893483"/>
                <a:gd name="connsiteY40" fmla="*/ 516467 h 778934"/>
                <a:gd name="connsiteX41" fmla="*/ 1686983 w 2893483"/>
                <a:gd name="connsiteY41" fmla="*/ 554567 h 778934"/>
                <a:gd name="connsiteX42" fmla="*/ 1725083 w 2893483"/>
                <a:gd name="connsiteY42" fmla="*/ 554567 h 778934"/>
                <a:gd name="connsiteX43" fmla="*/ 1725083 w 2893483"/>
                <a:gd name="connsiteY43" fmla="*/ 554567 h 778934"/>
                <a:gd name="connsiteX44" fmla="*/ 1784350 w 2893483"/>
                <a:gd name="connsiteY44" fmla="*/ 554567 h 778934"/>
                <a:gd name="connsiteX45" fmla="*/ 1784350 w 2893483"/>
                <a:gd name="connsiteY45" fmla="*/ 582084 h 778934"/>
                <a:gd name="connsiteX46" fmla="*/ 1824566 w 2893483"/>
                <a:gd name="connsiteY46" fmla="*/ 582084 h 778934"/>
                <a:gd name="connsiteX47" fmla="*/ 1824566 w 2893483"/>
                <a:gd name="connsiteY47" fmla="*/ 605367 h 778934"/>
                <a:gd name="connsiteX48" fmla="*/ 1877483 w 2893483"/>
                <a:gd name="connsiteY48" fmla="*/ 605367 h 778934"/>
                <a:gd name="connsiteX49" fmla="*/ 1877483 w 2893483"/>
                <a:gd name="connsiteY49" fmla="*/ 628650 h 778934"/>
                <a:gd name="connsiteX50" fmla="*/ 1993900 w 2893483"/>
                <a:gd name="connsiteY50" fmla="*/ 628650 h 778934"/>
                <a:gd name="connsiteX51" fmla="*/ 2002366 w 2893483"/>
                <a:gd name="connsiteY51" fmla="*/ 637116 h 778934"/>
                <a:gd name="connsiteX52" fmla="*/ 2226733 w 2893483"/>
                <a:gd name="connsiteY52" fmla="*/ 637116 h 778934"/>
                <a:gd name="connsiteX53" fmla="*/ 2275416 w 2893483"/>
                <a:gd name="connsiteY53" fmla="*/ 666750 h 778934"/>
                <a:gd name="connsiteX54" fmla="*/ 2396066 w 2893483"/>
                <a:gd name="connsiteY54" fmla="*/ 666750 h 778934"/>
                <a:gd name="connsiteX55" fmla="*/ 2404533 w 2893483"/>
                <a:gd name="connsiteY55" fmla="*/ 675217 h 778934"/>
                <a:gd name="connsiteX56" fmla="*/ 2559050 w 2893483"/>
                <a:gd name="connsiteY56" fmla="*/ 675217 h 778934"/>
                <a:gd name="connsiteX57" fmla="*/ 2559050 w 2893483"/>
                <a:gd name="connsiteY57" fmla="*/ 706967 h 778934"/>
                <a:gd name="connsiteX58" fmla="*/ 2588683 w 2893483"/>
                <a:gd name="connsiteY58" fmla="*/ 706967 h 778934"/>
                <a:gd name="connsiteX59" fmla="*/ 2599266 w 2893483"/>
                <a:gd name="connsiteY59" fmla="*/ 717550 h 778934"/>
                <a:gd name="connsiteX60" fmla="*/ 2650066 w 2893483"/>
                <a:gd name="connsiteY60" fmla="*/ 717550 h 778934"/>
                <a:gd name="connsiteX61" fmla="*/ 2650066 w 2893483"/>
                <a:gd name="connsiteY61" fmla="*/ 734484 h 778934"/>
                <a:gd name="connsiteX62" fmla="*/ 2715683 w 2893483"/>
                <a:gd name="connsiteY62" fmla="*/ 734484 h 778934"/>
                <a:gd name="connsiteX63" fmla="*/ 2753783 w 2893483"/>
                <a:gd name="connsiteY63" fmla="*/ 764117 h 778934"/>
                <a:gd name="connsiteX64" fmla="*/ 2861733 w 2893483"/>
                <a:gd name="connsiteY64" fmla="*/ 764117 h 778934"/>
                <a:gd name="connsiteX65" fmla="*/ 2861733 w 2893483"/>
                <a:gd name="connsiteY65" fmla="*/ 778934 h 778934"/>
                <a:gd name="connsiteX66" fmla="*/ 2893483 w 2893483"/>
                <a:gd name="connsiteY66" fmla="*/ 778934 h 778934"/>
                <a:gd name="connsiteX0" fmla="*/ 0 w 2893483"/>
                <a:gd name="connsiteY0" fmla="*/ 0 h 778934"/>
                <a:gd name="connsiteX1" fmla="*/ 107950 w 2893483"/>
                <a:gd name="connsiteY1" fmla="*/ 0 h 778934"/>
                <a:gd name="connsiteX2" fmla="*/ 107950 w 2893483"/>
                <a:gd name="connsiteY2" fmla="*/ 48684 h 778934"/>
                <a:gd name="connsiteX3" fmla="*/ 173566 w 2893483"/>
                <a:gd name="connsiteY3" fmla="*/ 48684 h 778934"/>
                <a:gd name="connsiteX4" fmla="*/ 173566 w 2893483"/>
                <a:gd name="connsiteY4" fmla="*/ 71967 h 778934"/>
                <a:gd name="connsiteX5" fmla="*/ 249766 w 2893483"/>
                <a:gd name="connsiteY5" fmla="*/ 71967 h 778934"/>
                <a:gd name="connsiteX6" fmla="*/ 249766 w 2893483"/>
                <a:gd name="connsiteY6" fmla="*/ 107950 h 778934"/>
                <a:gd name="connsiteX7" fmla="*/ 368300 w 2893483"/>
                <a:gd name="connsiteY7" fmla="*/ 107950 h 778934"/>
                <a:gd name="connsiteX8" fmla="*/ 368300 w 2893483"/>
                <a:gd name="connsiteY8" fmla="*/ 139700 h 778934"/>
                <a:gd name="connsiteX9" fmla="*/ 395816 w 2893483"/>
                <a:gd name="connsiteY9" fmla="*/ 139700 h 778934"/>
                <a:gd name="connsiteX10" fmla="*/ 395816 w 2893483"/>
                <a:gd name="connsiteY10" fmla="*/ 165100 h 778934"/>
                <a:gd name="connsiteX11" fmla="*/ 486833 w 2893483"/>
                <a:gd name="connsiteY11" fmla="*/ 165100 h 778934"/>
                <a:gd name="connsiteX12" fmla="*/ 486833 w 2893483"/>
                <a:gd name="connsiteY12" fmla="*/ 196850 h 778934"/>
                <a:gd name="connsiteX13" fmla="*/ 516466 w 2893483"/>
                <a:gd name="connsiteY13" fmla="*/ 196850 h 778934"/>
                <a:gd name="connsiteX14" fmla="*/ 516466 w 2893483"/>
                <a:gd name="connsiteY14" fmla="*/ 215900 h 778934"/>
                <a:gd name="connsiteX15" fmla="*/ 607483 w 2893483"/>
                <a:gd name="connsiteY15" fmla="*/ 215900 h 778934"/>
                <a:gd name="connsiteX16" fmla="*/ 607483 w 2893483"/>
                <a:gd name="connsiteY16" fmla="*/ 243417 h 778934"/>
                <a:gd name="connsiteX17" fmla="*/ 717550 w 2893483"/>
                <a:gd name="connsiteY17" fmla="*/ 243417 h 778934"/>
                <a:gd name="connsiteX18" fmla="*/ 719667 w 2893483"/>
                <a:gd name="connsiteY18" fmla="*/ 245534 h 778934"/>
                <a:gd name="connsiteX19" fmla="*/ 753533 w 2893483"/>
                <a:gd name="connsiteY19" fmla="*/ 245534 h 778934"/>
                <a:gd name="connsiteX20" fmla="*/ 753533 w 2893483"/>
                <a:gd name="connsiteY20" fmla="*/ 264584 h 778934"/>
                <a:gd name="connsiteX21" fmla="*/ 823383 w 2893483"/>
                <a:gd name="connsiteY21" fmla="*/ 264584 h 778934"/>
                <a:gd name="connsiteX22" fmla="*/ 823383 w 2893483"/>
                <a:gd name="connsiteY22" fmla="*/ 287867 h 778934"/>
                <a:gd name="connsiteX23" fmla="*/ 857250 w 2893483"/>
                <a:gd name="connsiteY23" fmla="*/ 287867 h 778934"/>
                <a:gd name="connsiteX24" fmla="*/ 857250 w 2893483"/>
                <a:gd name="connsiteY24" fmla="*/ 300567 h 778934"/>
                <a:gd name="connsiteX25" fmla="*/ 891116 w 2893483"/>
                <a:gd name="connsiteY25" fmla="*/ 300567 h 778934"/>
                <a:gd name="connsiteX26" fmla="*/ 891116 w 2893483"/>
                <a:gd name="connsiteY26" fmla="*/ 336550 h 778934"/>
                <a:gd name="connsiteX27" fmla="*/ 1018116 w 2893483"/>
                <a:gd name="connsiteY27" fmla="*/ 336550 h 778934"/>
                <a:gd name="connsiteX28" fmla="*/ 1018116 w 2893483"/>
                <a:gd name="connsiteY28" fmla="*/ 357717 h 778934"/>
                <a:gd name="connsiteX29" fmla="*/ 1138766 w 2893483"/>
                <a:gd name="connsiteY29" fmla="*/ 357717 h 778934"/>
                <a:gd name="connsiteX30" fmla="*/ 1138766 w 2893483"/>
                <a:gd name="connsiteY30" fmla="*/ 391583 h 778934"/>
                <a:gd name="connsiteX31" fmla="*/ 1286933 w 2893483"/>
                <a:gd name="connsiteY31" fmla="*/ 387351 h 778934"/>
                <a:gd name="connsiteX32" fmla="*/ 1363133 w 2893483"/>
                <a:gd name="connsiteY32" fmla="*/ 410634 h 778934"/>
                <a:gd name="connsiteX33" fmla="*/ 1384299 w 2893483"/>
                <a:gd name="connsiteY33" fmla="*/ 431800 h 778934"/>
                <a:gd name="connsiteX34" fmla="*/ 1447800 w 2893483"/>
                <a:gd name="connsiteY34" fmla="*/ 431800 h 778934"/>
                <a:gd name="connsiteX35" fmla="*/ 1447800 w 2893483"/>
                <a:gd name="connsiteY35" fmla="*/ 448734 h 778934"/>
                <a:gd name="connsiteX36" fmla="*/ 1521883 w 2893483"/>
                <a:gd name="connsiteY36" fmla="*/ 448734 h 778934"/>
                <a:gd name="connsiteX37" fmla="*/ 1521883 w 2893483"/>
                <a:gd name="connsiteY37" fmla="*/ 480484 h 778934"/>
                <a:gd name="connsiteX38" fmla="*/ 1651000 w 2893483"/>
                <a:gd name="connsiteY38" fmla="*/ 480484 h 778934"/>
                <a:gd name="connsiteX39" fmla="*/ 1651000 w 2893483"/>
                <a:gd name="connsiteY39" fmla="*/ 516467 h 778934"/>
                <a:gd name="connsiteX40" fmla="*/ 1686983 w 2893483"/>
                <a:gd name="connsiteY40" fmla="*/ 516467 h 778934"/>
                <a:gd name="connsiteX41" fmla="*/ 1686983 w 2893483"/>
                <a:gd name="connsiteY41" fmla="*/ 554567 h 778934"/>
                <a:gd name="connsiteX42" fmla="*/ 1725083 w 2893483"/>
                <a:gd name="connsiteY42" fmla="*/ 554567 h 778934"/>
                <a:gd name="connsiteX43" fmla="*/ 1725083 w 2893483"/>
                <a:gd name="connsiteY43" fmla="*/ 554567 h 778934"/>
                <a:gd name="connsiteX44" fmla="*/ 1784350 w 2893483"/>
                <a:gd name="connsiteY44" fmla="*/ 554567 h 778934"/>
                <a:gd name="connsiteX45" fmla="*/ 1784350 w 2893483"/>
                <a:gd name="connsiteY45" fmla="*/ 582084 h 778934"/>
                <a:gd name="connsiteX46" fmla="*/ 1824566 w 2893483"/>
                <a:gd name="connsiteY46" fmla="*/ 582084 h 778934"/>
                <a:gd name="connsiteX47" fmla="*/ 1824566 w 2893483"/>
                <a:gd name="connsiteY47" fmla="*/ 605367 h 778934"/>
                <a:gd name="connsiteX48" fmla="*/ 1877483 w 2893483"/>
                <a:gd name="connsiteY48" fmla="*/ 605367 h 778934"/>
                <a:gd name="connsiteX49" fmla="*/ 1877483 w 2893483"/>
                <a:gd name="connsiteY49" fmla="*/ 628650 h 778934"/>
                <a:gd name="connsiteX50" fmla="*/ 1993900 w 2893483"/>
                <a:gd name="connsiteY50" fmla="*/ 628650 h 778934"/>
                <a:gd name="connsiteX51" fmla="*/ 2002366 w 2893483"/>
                <a:gd name="connsiteY51" fmla="*/ 637116 h 778934"/>
                <a:gd name="connsiteX52" fmla="*/ 2226733 w 2893483"/>
                <a:gd name="connsiteY52" fmla="*/ 637116 h 778934"/>
                <a:gd name="connsiteX53" fmla="*/ 2275416 w 2893483"/>
                <a:gd name="connsiteY53" fmla="*/ 666750 h 778934"/>
                <a:gd name="connsiteX54" fmla="*/ 2396066 w 2893483"/>
                <a:gd name="connsiteY54" fmla="*/ 666750 h 778934"/>
                <a:gd name="connsiteX55" fmla="*/ 2404533 w 2893483"/>
                <a:gd name="connsiteY55" fmla="*/ 675217 h 778934"/>
                <a:gd name="connsiteX56" fmla="*/ 2559050 w 2893483"/>
                <a:gd name="connsiteY56" fmla="*/ 675217 h 778934"/>
                <a:gd name="connsiteX57" fmla="*/ 2559050 w 2893483"/>
                <a:gd name="connsiteY57" fmla="*/ 706967 h 778934"/>
                <a:gd name="connsiteX58" fmla="*/ 2588683 w 2893483"/>
                <a:gd name="connsiteY58" fmla="*/ 706967 h 778934"/>
                <a:gd name="connsiteX59" fmla="*/ 2599266 w 2893483"/>
                <a:gd name="connsiteY59" fmla="*/ 717550 h 778934"/>
                <a:gd name="connsiteX60" fmla="*/ 2650066 w 2893483"/>
                <a:gd name="connsiteY60" fmla="*/ 717550 h 778934"/>
                <a:gd name="connsiteX61" fmla="*/ 2650066 w 2893483"/>
                <a:gd name="connsiteY61" fmla="*/ 734484 h 778934"/>
                <a:gd name="connsiteX62" fmla="*/ 2715683 w 2893483"/>
                <a:gd name="connsiteY62" fmla="*/ 734484 h 778934"/>
                <a:gd name="connsiteX63" fmla="*/ 2753783 w 2893483"/>
                <a:gd name="connsiteY63" fmla="*/ 764117 h 778934"/>
                <a:gd name="connsiteX64" fmla="*/ 2861733 w 2893483"/>
                <a:gd name="connsiteY64" fmla="*/ 764117 h 778934"/>
                <a:gd name="connsiteX65" fmla="*/ 2861733 w 2893483"/>
                <a:gd name="connsiteY65" fmla="*/ 778934 h 778934"/>
                <a:gd name="connsiteX66" fmla="*/ 2893483 w 2893483"/>
                <a:gd name="connsiteY66" fmla="*/ 778934 h 778934"/>
                <a:gd name="connsiteX0" fmla="*/ 0 w 2893483"/>
                <a:gd name="connsiteY0" fmla="*/ 0 h 778934"/>
                <a:gd name="connsiteX1" fmla="*/ 107950 w 2893483"/>
                <a:gd name="connsiteY1" fmla="*/ 0 h 778934"/>
                <a:gd name="connsiteX2" fmla="*/ 107950 w 2893483"/>
                <a:gd name="connsiteY2" fmla="*/ 48684 h 778934"/>
                <a:gd name="connsiteX3" fmla="*/ 173566 w 2893483"/>
                <a:gd name="connsiteY3" fmla="*/ 48684 h 778934"/>
                <a:gd name="connsiteX4" fmla="*/ 173566 w 2893483"/>
                <a:gd name="connsiteY4" fmla="*/ 71967 h 778934"/>
                <a:gd name="connsiteX5" fmla="*/ 249766 w 2893483"/>
                <a:gd name="connsiteY5" fmla="*/ 71967 h 778934"/>
                <a:gd name="connsiteX6" fmla="*/ 249766 w 2893483"/>
                <a:gd name="connsiteY6" fmla="*/ 107950 h 778934"/>
                <a:gd name="connsiteX7" fmla="*/ 368300 w 2893483"/>
                <a:gd name="connsiteY7" fmla="*/ 107950 h 778934"/>
                <a:gd name="connsiteX8" fmla="*/ 368300 w 2893483"/>
                <a:gd name="connsiteY8" fmla="*/ 139700 h 778934"/>
                <a:gd name="connsiteX9" fmla="*/ 395816 w 2893483"/>
                <a:gd name="connsiteY9" fmla="*/ 139700 h 778934"/>
                <a:gd name="connsiteX10" fmla="*/ 395816 w 2893483"/>
                <a:gd name="connsiteY10" fmla="*/ 165100 h 778934"/>
                <a:gd name="connsiteX11" fmla="*/ 486833 w 2893483"/>
                <a:gd name="connsiteY11" fmla="*/ 165100 h 778934"/>
                <a:gd name="connsiteX12" fmla="*/ 486833 w 2893483"/>
                <a:gd name="connsiteY12" fmla="*/ 196850 h 778934"/>
                <a:gd name="connsiteX13" fmla="*/ 516466 w 2893483"/>
                <a:gd name="connsiteY13" fmla="*/ 196850 h 778934"/>
                <a:gd name="connsiteX14" fmla="*/ 516466 w 2893483"/>
                <a:gd name="connsiteY14" fmla="*/ 215900 h 778934"/>
                <a:gd name="connsiteX15" fmla="*/ 607483 w 2893483"/>
                <a:gd name="connsiteY15" fmla="*/ 215900 h 778934"/>
                <a:gd name="connsiteX16" fmla="*/ 607483 w 2893483"/>
                <a:gd name="connsiteY16" fmla="*/ 243417 h 778934"/>
                <a:gd name="connsiteX17" fmla="*/ 717550 w 2893483"/>
                <a:gd name="connsiteY17" fmla="*/ 243417 h 778934"/>
                <a:gd name="connsiteX18" fmla="*/ 719667 w 2893483"/>
                <a:gd name="connsiteY18" fmla="*/ 245534 h 778934"/>
                <a:gd name="connsiteX19" fmla="*/ 753533 w 2893483"/>
                <a:gd name="connsiteY19" fmla="*/ 245534 h 778934"/>
                <a:gd name="connsiteX20" fmla="*/ 753533 w 2893483"/>
                <a:gd name="connsiteY20" fmla="*/ 264584 h 778934"/>
                <a:gd name="connsiteX21" fmla="*/ 823383 w 2893483"/>
                <a:gd name="connsiteY21" fmla="*/ 264584 h 778934"/>
                <a:gd name="connsiteX22" fmla="*/ 823383 w 2893483"/>
                <a:gd name="connsiteY22" fmla="*/ 287867 h 778934"/>
                <a:gd name="connsiteX23" fmla="*/ 857250 w 2893483"/>
                <a:gd name="connsiteY23" fmla="*/ 287867 h 778934"/>
                <a:gd name="connsiteX24" fmla="*/ 857250 w 2893483"/>
                <a:gd name="connsiteY24" fmla="*/ 300567 h 778934"/>
                <a:gd name="connsiteX25" fmla="*/ 891116 w 2893483"/>
                <a:gd name="connsiteY25" fmla="*/ 300567 h 778934"/>
                <a:gd name="connsiteX26" fmla="*/ 891116 w 2893483"/>
                <a:gd name="connsiteY26" fmla="*/ 336550 h 778934"/>
                <a:gd name="connsiteX27" fmla="*/ 1018116 w 2893483"/>
                <a:gd name="connsiteY27" fmla="*/ 336550 h 778934"/>
                <a:gd name="connsiteX28" fmla="*/ 1018116 w 2893483"/>
                <a:gd name="connsiteY28" fmla="*/ 357717 h 778934"/>
                <a:gd name="connsiteX29" fmla="*/ 1138766 w 2893483"/>
                <a:gd name="connsiteY29" fmla="*/ 357717 h 778934"/>
                <a:gd name="connsiteX30" fmla="*/ 1130299 w 2893483"/>
                <a:gd name="connsiteY30" fmla="*/ 378883 h 778934"/>
                <a:gd name="connsiteX31" fmla="*/ 1286933 w 2893483"/>
                <a:gd name="connsiteY31" fmla="*/ 387351 h 778934"/>
                <a:gd name="connsiteX32" fmla="*/ 1363133 w 2893483"/>
                <a:gd name="connsiteY32" fmla="*/ 410634 h 778934"/>
                <a:gd name="connsiteX33" fmla="*/ 1384299 w 2893483"/>
                <a:gd name="connsiteY33" fmla="*/ 431800 h 778934"/>
                <a:gd name="connsiteX34" fmla="*/ 1447800 w 2893483"/>
                <a:gd name="connsiteY34" fmla="*/ 431800 h 778934"/>
                <a:gd name="connsiteX35" fmla="*/ 1447800 w 2893483"/>
                <a:gd name="connsiteY35" fmla="*/ 448734 h 778934"/>
                <a:gd name="connsiteX36" fmla="*/ 1521883 w 2893483"/>
                <a:gd name="connsiteY36" fmla="*/ 448734 h 778934"/>
                <a:gd name="connsiteX37" fmla="*/ 1521883 w 2893483"/>
                <a:gd name="connsiteY37" fmla="*/ 480484 h 778934"/>
                <a:gd name="connsiteX38" fmla="*/ 1651000 w 2893483"/>
                <a:gd name="connsiteY38" fmla="*/ 480484 h 778934"/>
                <a:gd name="connsiteX39" fmla="*/ 1651000 w 2893483"/>
                <a:gd name="connsiteY39" fmla="*/ 516467 h 778934"/>
                <a:gd name="connsiteX40" fmla="*/ 1686983 w 2893483"/>
                <a:gd name="connsiteY40" fmla="*/ 516467 h 778934"/>
                <a:gd name="connsiteX41" fmla="*/ 1686983 w 2893483"/>
                <a:gd name="connsiteY41" fmla="*/ 554567 h 778934"/>
                <a:gd name="connsiteX42" fmla="*/ 1725083 w 2893483"/>
                <a:gd name="connsiteY42" fmla="*/ 554567 h 778934"/>
                <a:gd name="connsiteX43" fmla="*/ 1725083 w 2893483"/>
                <a:gd name="connsiteY43" fmla="*/ 554567 h 778934"/>
                <a:gd name="connsiteX44" fmla="*/ 1784350 w 2893483"/>
                <a:gd name="connsiteY44" fmla="*/ 554567 h 778934"/>
                <a:gd name="connsiteX45" fmla="*/ 1784350 w 2893483"/>
                <a:gd name="connsiteY45" fmla="*/ 582084 h 778934"/>
                <a:gd name="connsiteX46" fmla="*/ 1824566 w 2893483"/>
                <a:gd name="connsiteY46" fmla="*/ 582084 h 778934"/>
                <a:gd name="connsiteX47" fmla="*/ 1824566 w 2893483"/>
                <a:gd name="connsiteY47" fmla="*/ 605367 h 778934"/>
                <a:gd name="connsiteX48" fmla="*/ 1877483 w 2893483"/>
                <a:gd name="connsiteY48" fmla="*/ 605367 h 778934"/>
                <a:gd name="connsiteX49" fmla="*/ 1877483 w 2893483"/>
                <a:gd name="connsiteY49" fmla="*/ 628650 h 778934"/>
                <a:gd name="connsiteX50" fmla="*/ 1993900 w 2893483"/>
                <a:gd name="connsiteY50" fmla="*/ 628650 h 778934"/>
                <a:gd name="connsiteX51" fmla="*/ 2002366 w 2893483"/>
                <a:gd name="connsiteY51" fmla="*/ 637116 h 778934"/>
                <a:gd name="connsiteX52" fmla="*/ 2226733 w 2893483"/>
                <a:gd name="connsiteY52" fmla="*/ 637116 h 778934"/>
                <a:gd name="connsiteX53" fmla="*/ 2275416 w 2893483"/>
                <a:gd name="connsiteY53" fmla="*/ 666750 h 778934"/>
                <a:gd name="connsiteX54" fmla="*/ 2396066 w 2893483"/>
                <a:gd name="connsiteY54" fmla="*/ 666750 h 778934"/>
                <a:gd name="connsiteX55" fmla="*/ 2404533 w 2893483"/>
                <a:gd name="connsiteY55" fmla="*/ 675217 h 778934"/>
                <a:gd name="connsiteX56" fmla="*/ 2559050 w 2893483"/>
                <a:gd name="connsiteY56" fmla="*/ 675217 h 778934"/>
                <a:gd name="connsiteX57" fmla="*/ 2559050 w 2893483"/>
                <a:gd name="connsiteY57" fmla="*/ 706967 h 778934"/>
                <a:gd name="connsiteX58" fmla="*/ 2588683 w 2893483"/>
                <a:gd name="connsiteY58" fmla="*/ 706967 h 778934"/>
                <a:gd name="connsiteX59" fmla="*/ 2599266 w 2893483"/>
                <a:gd name="connsiteY59" fmla="*/ 717550 h 778934"/>
                <a:gd name="connsiteX60" fmla="*/ 2650066 w 2893483"/>
                <a:gd name="connsiteY60" fmla="*/ 717550 h 778934"/>
                <a:gd name="connsiteX61" fmla="*/ 2650066 w 2893483"/>
                <a:gd name="connsiteY61" fmla="*/ 734484 h 778934"/>
                <a:gd name="connsiteX62" fmla="*/ 2715683 w 2893483"/>
                <a:gd name="connsiteY62" fmla="*/ 734484 h 778934"/>
                <a:gd name="connsiteX63" fmla="*/ 2753783 w 2893483"/>
                <a:gd name="connsiteY63" fmla="*/ 764117 h 778934"/>
                <a:gd name="connsiteX64" fmla="*/ 2861733 w 2893483"/>
                <a:gd name="connsiteY64" fmla="*/ 764117 h 778934"/>
                <a:gd name="connsiteX65" fmla="*/ 2861733 w 2893483"/>
                <a:gd name="connsiteY65" fmla="*/ 778934 h 778934"/>
                <a:gd name="connsiteX66" fmla="*/ 2893483 w 2893483"/>
                <a:gd name="connsiteY66" fmla="*/ 778934 h 778934"/>
                <a:gd name="connsiteX0" fmla="*/ 0 w 2893483"/>
                <a:gd name="connsiteY0" fmla="*/ 0 h 778934"/>
                <a:gd name="connsiteX1" fmla="*/ 107950 w 2893483"/>
                <a:gd name="connsiteY1" fmla="*/ 0 h 778934"/>
                <a:gd name="connsiteX2" fmla="*/ 107950 w 2893483"/>
                <a:gd name="connsiteY2" fmla="*/ 48684 h 778934"/>
                <a:gd name="connsiteX3" fmla="*/ 173566 w 2893483"/>
                <a:gd name="connsiteY3" fmla="*/ 48684 h 778934"/>
                <a:gd name="connsiteX4" fmla="*/ 173566 w 2893483"/>
                <a:gd name="connsiteY4" fmla="*/ 71967 h 778934"/>
                <a:gd name="connsiteX5" fmla="*/ 249766 w 2893483"/>
                <a:gd name="connsiteY5" fmla="*/ 71967 h 778934"/>
                <a:gd name="connsiteX6" fmla="*/ 249766 w 2893483"/>
                <a:gd name="connsiteY6" fmla="*/ 107950 h 778934"/>
                <a:gd name="connsiteX7" fmla="*/ 368300 w 2893483"/>
                <a:gd name="connsiteY7" fmla="*/ 107950 h 778934"/>
                <a:gd name="connsiteX8" fmla="*/ 368300 w 2893483"/>
                <a:gd name="connsiteY8" fmla="*/ 139700 h 778934"/>
                <a:gd name="connsiteX9" fmla="*/ 395816 w 2893483"/>
                <a:gd name="connsiteY9" fmla="*/ 139700 h 778934"/>
                <a:gd name="connsiteX10" fmla="*/ 395816 w 2893483"/>
                <a:gd name="connsiteY10" fmla="*/ 165100 h 778934"/>
                <a:gd name="connsiteX11" fmla="*/ 486833 w 2893483"/>
                <a:gd name="connsiteY11" fmla="*/ 165100 h 778934"/>
                <a:gd name="connsiteX12" fmla="*/ 486833 w 2893483"/>
                <a:gd name="connsiteY12" fmla="*/ 196850 h 778934"/>
                <a:gd name="connsiteX13" fmla="*/ 516466 w 2893483"/>
                <a:gd name="connsiteY13" fmla="*/ 196850 h 778934"/>
                <a:gd name="connsiteX14" fmla="*/ 516466 w 2893483"/>
                <a:gd name="connsiteY14" fmla="*/ 215900 h 778934"/>
                <a:gd name="connsiteX15" fmla="*/ 607483 w 2893483"/>
                <a:gd name="connsiteY15" fmla="*/ 215900 h 778934"/>
                <a:gd name="connsiteX16" fmla="*/ 607483 w 2893483"/>
                <a:gd name="connsiteY16" fmla="*/ 243417 h 778934"/>
                <a:gd name="connsiteX17" fmla="*/ 717550 w 2893483"/>
                <a:gd name="connsiteY17" fmla="*/ 243417 h 778934"/>
                <a:gd name="connsiteX18" fmla="*/ 719667 w 2893483"/>
                <a:gd name="connsiteY18" fmla="*/ 245534 h 778934"/>
                <a:gd name="connsiteX19" fmla="*/ 753533 w 2893483"/>
                <a:gd name="connsiteY19" fmla="*/ 245534 h 778934"/>
                <a:gd name="connsiteX20" fmla="*/ 753533 w 2893483"/>
                <a:gd name="connsiteY20" fmla="*/ 264584 h 778934"/>
                <a:gd name="connsiteX21" fmla="*/ 823383 w 2893483"/>
                <a:gd name="connsiteY21" fmla="*/ 264584 h 778934"/>
                <a:gd name="connsiteX22" fmla="*/ 823383 w 2893483"/>
                <a:gd name="connsiteY22" fmla="*/ 287867 h 778934"/>
                <a:gd name="connsiteX23" fmla="*/ 857250 w 2893483"/>
                <a:gd name="connsiteY23" fmla="*/ 287867 h 778934"/>
                <a:gd name="connsiteX24" fmla="*/ 857250 w 2893483"/>
                <a:gd name="connsiteY24" fmla="*/ 300567 h 778934"/>
                <a:gd name="connsiteX25" fmla="*/ 891116 w 2893483"/>
                <a:gd name="connsiteY25" fmla="*/ 300567 h 778934"/>
                <a:gd name="connsiteX26" fmla="*/ 891116 w 2893483"/>
                <a:gd name="connsiteY26" fmla="*/ 336550 h 778934"/>
                <a:gd name="connsiteX27" fmla="*/ 1018116 w 2893483"/>
                <a:gd name="connsiteY27" fmla="*/ 336550 h 778934"/>
                <a:gd name="connsiteX28" fmla="*/ 1018116 w 2893483"/>
                <a:gd name="connsiteY28" fmla="*/ 357717 h 778934"/>
                <a:gd name="connsiteX29" fmla="*/ 1138766 w 2893483"/>
                <a:gd name="connsiteY29" fmla="*/ 357717 h 778934"/>
                <a:gd name="connsiteX30" fmla="*/ 1136649 w 2893483"/>
                <a:gd name="connsiteY30" fmla="*/ 383116 h 778934"/>
                <a:gd name="connsiteX31" fmla="*/ 1286933 w 2893483"/>
                <a:gd name="connsiteY31" fmla="*/ 387351 h 778934"/>
                <a:gd name="connsiteX32" fmla="*/ 1363133 w 2893483"/>
                <a:gd name="connsiteY32" fmla="*/ 410634 h 778934"/>
                <a:gd name="connsiteX33" fmla="*/ 1384299 w 2893483"/>
                <a:gd name="connsiteY33" fmla="*/ 431800 h 778934"/>
                <a:gd name="connsiteX34" fmla="*/ 1447800 w 2893483"/>
                <a:gd name="connsiteY34" fmla="*/ 431800 h 778934"/>
                <a:gd name="connsiteX35" fmla="*/ 1447800 w 2893483"/>
                <a:gd name="connsiteY35" fmla="*/ 448734 h 778934"/>
                <a:gd name="connsiteX36" fmla="*/ 1521883 w 2893483"/>
                <a:gd name="connsiteY36" fmla="*/ 448734 h 778934"/>
                <a:gd name="connsiteX37" fmla="*/ 1521883 w 2893483"/>
                <a:gd name="connsiteY37" fmla="*/ 480484 h 778934"/>
                <a:gd name="connsiteX38" fmla="*/ 1651000 w 2893483"/>
                <a:gd name="connsiteY38" fmla="*/ 480484 h 778934"/>
                <a:gd name="connsiteX39" fmla="*/ 1651000 w 2893483"/>
                <a:gd name="connsiteY39" fmla="*/ 516467 h 778934"/>
                <a:gd name="connsiteX40" fmla="*/ 1686983 w 2893483"/>
                <a:gd name="connsiteY40" fmla="*/ 516467 h 778934"/>
                <a:gd name="connsiteX41" fmla="*/ 1686983 w 2893483"/>
                <a:gd name="connsiteY41" fmla="*/ 554567 h 778934"/>
                <a:gd name="connsiteX42" fmla="*/ 1725083 w 2893483"/>
                <a:gd name="connsiteY42" fmla="*/ 554567 h 778934"/>
                <a:gd name="connsiteX43" fmla="*/ 1725083 w 2893483"/>
                <a:gd name="connsiteY43" fmla="*/ 554567 h 778934"/>
                <a:gd name="connsiteX44" fmla="*/ 1784350 w 2893483"/>
                <a:gd name="connsiteY44" fmla="*/ 554567 h 778934"/>
                <a:gd name="connsiteX45" fmla="*/ 1784350 w 2893483"/>
                <a:gd name="connsiteY45" fmla="*/ 582084 h 778934"/>
                <a:gd name="connsiteX46" fmla="*/ 1824566 w 2893483"/>
                <a:gd name="connsiteY46" fmla="*/ 582084 h 778934"/>
                <a:gd name="connsiteX47" fmla="*/ 1824566 w 2893483"/>
                <a:gd name="connsiteY47" fmla="*/ 605367 h 778934"/>
                <a:gd name="connsiteX48" fmla="*/ 1877483 w 2893483"/>
                <a:gd name="connsiteY48" fmla="*/ 605367 h 778934"/>
                <a:gd name="connsiteX49" fmla="*/ 1877483 w 2893483"/>
                <a:gd name="connsiteY49" fmla="*/ 628650 h 778934"/>
                <a:gd name="connsiteX50" fmla="*/ 1993900 w 2893483"/>
                <a:gd name="connsiteY50" fmla="*/ 628650 h 778934"/>
                <a:gd name="connsiteX51" fmla="*/ 2002366 w 2893483"/>
                <a:gd name="connsiteY51" fmla="*/ 637116 h 778934"/>
                <a:gd name="connsiteX52" fmla="*/ 2226733 w 2893483"/>
                <a:gd name="connsiteY52" fmla="*/ 637116 h 778934"/>
                <a:gd name="connsiteX53" fmla="*/ 2275416 w 2893483"/>
                <a:gd name="connsiteY53" fmla="*/ 666750 h 778934"/>
                <a:gd name="connsiteX54" fmla="*/ 2396066 w 2893483"/>
                <a:gd name="connsiteY54" fmla="*/ 666750 h 778934"/>
                <a:gd name="connsiteX55" fmla="*/ 2404533 w 2893483"/>
                <a:gd name="connsiteY55" fmla="*/ 675217 h 778934"/>
                <a:gd name="connsiteX56" fmla="*/ 2559050 w 2893483"/>
                <a:gd name="connsiteY56" fmla="*/ 675217 h 778934"/>
                <a:gd name="connsiteX57" fmla="*/ 2559050 w 2893483"/>
                <a:gd name="connsiteY57" fmla="*/ 706967 h 778934"/>
                <a:gd name="connsiteX58" fmla="*/ 2588683 w 2893483"/>
                <a:gd name="connsiteY58" fmla="*/ 706967 h 778934"/>
                <a:gd name="connsiteX59" fmla="*/ 2599266 w 2893483"/>
                <a:gd name="connsiteY59" fmla="*/ 717550 h 778934"/>
                <a:gd name="connsiteX60" fmla="*/ 2650066 w 2893483"/>
                <a:gd name="connsiteY60" fmla="*/ 717550 h 778934"/>
                <a:gd name="connsiteX61" fmla="*/ 2650066 w 2893483"/>
                <a:gd name="connsiteY61" fmla="*/ 734484 h 778934"/>
                <a:gd name="connsiteX62" fmla="*/ 2715683 w 2893483"/>
                <a:gd name="connsiteY62" fmla="*/ 734484 h 778934"/>
                <a:gd name="connsiteX63" fmla="*/ 2753783 w 2893483"/>
                <a:gd name="connsiteY63" fmla="*/ 764117 h 778934"/>
                <a:gd name="connsiteX64" fmla="*/ 2861733 w 2893483"/>
                <a:gd name="connsiteY64" fmla="*/ 764117 h 778934"/>
                <a:gd name="connsiteX65" fmla="*/ 2861733 w 2893483"/>
                <a:gd name="connsiteY65" fmla="*/ 778934 h 778934"/>
                <a:gd name="connsiteX66" fmla="*/ 2893483 w 2893483"/>
                <a:gd name="connsiteY66" fmla="*/ 778934 h 778934"/>
                <a:gd name="connsiteX0" fmla="*/ 0 w 2893483"/>
                <a:gd name="connsiteY0" fmla="*/ 0 h 778934"/>
                <a:gd name="connsiteX1" fmla="*/ 107950 w 2893483"/>
                <a:gd name="connsiteY1" fmla="*/ 0 h 778934"/>
                <a:gd name="connsiteX2" fmla="*/ 107950 w 2893483"/>
                <a:gd name="connsiteY2" fmla="*/ 48684 h 778934"/>
                <a:gd name="connsiteX3" fmla="*/ 173566 w 2893483"/>
                <a:gd name="connsiteY3" fmla="*/ 48684 h 778934"/>
                <a:gd name="connsiteX4" fmla="*/ 173566 w 2893483"/>
                <a:gd name="connsiteY4" fmla="*/ 71967 h 778934"/>
                <a:gd name="connsiteX5" fmla="*/ 249766 w 2893483"/>
                <a:gd name="connsiteY5" fmla="*/ 71967 h 778934"/>
                <a:gd name="connsiteX6" fmla="*/ 249766 w 2893483"/>
                <a:gd name="connsiteY6" fmla="*/ 107950 h 778934"/>
                <a:gd name="connsiteX7" fmla="*/ 368300 w 2893483"/>
                <a:gd name="connsiteY7" fmla="*/ 107950 h 778934"/>
                <a:gd name="connsiteX8" fmla="*/ 368300 w 2893483"/>
                <a:gd name="connsiteY8" fmla="*/ 139700 h 778934"/>
                <a:gd name="connsiteX9" fmla="*/ 395816 w 2893483"/>
                <a:gd name="connsiteY9" fmla="*/ 139700 h 778934"/>
                <a:gd name="connsiteX10" fmla="*/ 395816 w 2893483"/>
                <a:gd name="connsiteY10" fmla="*/ 165100 h 778934"/>
                <a:gd name="connsiteX11" fmla="*/ 486833 w 2893483"/>
                <a:gd name="connsiteY11" fmla="*/ 165100 h 778934"/>
                <a:gd name="connsiteX12" fmla="*/ 486833 w 2893483"/>
                <a:gd name="connsiteY12" fmla="*/ 196850 h 778934"/>
                <a:gd name="connsiteX13" fmla="*/ 516466 w 2893483"/>
                <a:gd name="connsiteY13" fmla="*/ 196850 h 778934"/>
                <a:gd name="connsiteX14" fmla="*/ 516466 w 2893483"/>
                <a:gd name="connsiteY14" fmla="*/ 215900 h 778934"/>
                <a:gd name="connsiteX15" fmla="*/ 607483 w 2893483"/>
                <a:gd name="connsiteY15" fmla="*/ 215900 h 778934"/>
                <a:gd name="connsiteX16" fmla="*/ 607483 w 2893483"/>
                <a:gd name="connsiteY16" fmla="*/ 243417 h 778934"/>
                <a:gd name="connsiteX17" fmla="*/ 717550 w 2893483"/>
                <a:gd name="connsiteY17" fmla="*/ 243417 h 778934"/>
                <a:gd name="connsiteX18" fmla="*/ 719667 w 2893483"/>
                <a:gd name="connsiteY18" fmla="*/ 245534 h 778934"/>
                <a:gd name="connsiteX19" fmla="*/ 753533 w 2893483"/>
                <a:gd name="connsiteY19" fmla="*/ 245534 h 778934"/>
                <a:gd name="connsiteX20" fmla="*/ 753533 w 2893483"/>
                <a:gd name="connsiteY20" fmla="*/ 264584 h 778934"/>
                <a:gd name="connsiteX21" fmla="*/ 823383 w 2893483"/>
                <a:gd name="connsiteY21" fmla="*/ 264584 h 778934"/>
                <a:gd name="connsiteX22" fmla="*/ 823383 w 2893483"/>
                <a:gd name="connsiteY22" fmla="*/ 287867 h 778934"/>
                <a:gd name="connsiteX23" fmla="*/ 857250 w 2893483"/>
                <a:gd name="connsiteY23" fmla="*/ 287867 h 778934"/>
                <a:gd name="connsiteX24" fmla="*/ 857250 w 2893483"/>
                <a:gd name="connsiteY24" fmla="*/ 300567 h 778934"/>
                <a:gd name="connsiteX25" fmla="*/ 891116 w 2893483"/>
                <a:gd name="connsiteY25" fmla="*/ 300567 h 778934"/>
                <a:gd name="connsiteX26" fmla="*/ 891116 w 2893483"/>
                <a:gd name="connsiteY26" fmla="*/ 336550 h 778934"/>
                <a:gd name="connsiteX27" fmla="*/ 1018116 w 2893483"/>
                <a:gd name="connsiteY27" fmla="*/ 336550 h 778934"/>
                <a:gd name="connsiteX28" fmla="*/ 1018116 w 2893483"/>
                <a:gd name="connsiteY28" fmla="*/ 357717 h 778934"/>
                <a:gd name="connsiteX29" fmla="*/ 1138766 w 2893483"/>
                <a:gd name="connsiteY29" fmla="*/ 357717 h 778934"/>
                <a:gd name="connsiteX30" fmla="*/ 1136649 w 2893483"/>
                <a:gd name="connsiteY30" fmla="*/ 389466 h 778934"/>
                <a:gd name="connsiteX31" fmla="*/ 1286933 w 2893483"/>
                <a:gd name="connsiteY31" fmla="*/ 387351 h 778934"/>
                <a:gd name="connsiteX32" fmla="*/ 1363133 w 2893483"/>
                <a:gd name="connsiteY32" fmla="*/ 410634 h 778934"/>
                <a:gd name="connsiteX33" fmla="*/ 1384299 w 2893483"/>
                <a:gd name="connsiteY33" fmla="*/ 431800 h 778934"/>
                <a:gd name="connsiteX34" fmla="*/ 1447800 w 2893483"/>
                <a:gd name="connsiteY34" fmla="*/ 431800 h 778934"/>
                <a:gd name="connsiteX35" fmla="*/ 1447800 w 2893483"/>
                <a:gd name="connsiteY35" fmla="*/ 448734 h 778934"/>
                <a:gd name="connsiteX36" fmla="*/ 1521883 w 2893483"/>
                <a:gd name="connsiteY36" fmla="*/ 448734 h 778934"/>
                <a:gd name="connsiteX37" fmla="*/ 1521883 w 2893483"/>
                <a:gd name="connsiteY37" fmla="*/ 480484 h 778934"/>
                <a:gd name="connsiteX38" fmla="*/ 1651000 w 2893483"/>
                <a:gd name="connsiteY38" fmla="*/ 480484 h 778934"/>
                <a:gd name="connsiteX39" fmla="*/ 1651000 w 2893483"/>
                <a:gd name="connsiteY39" fmla="*/ 516467 h 778934"/>
                <a:gd name="connsiteX40" fmla="*/ 1686983 w 2893483"/>
                <a:gd name="connsiteY40" fmla="*/ 516467 h 778934"/>
                <a:gd name="connsiteX41" fmla="*/ 1686983 w 2893483"/>
                <a:gd name="connsiteY41" fmla="*/ 554567 h 778934"/>
                <a:gd name="connsiteX42" fmla="*/ 1725083 w 2893483"/>
                <a:gd name="connsiteY42" fmla="*/ 554567 h 778934"/>
                <a:gd name="connsiteX43" fmla="*/ 1725083 w 2893483"/>
                <a:gd name="connsiteY43" fmla="*/ 554567 h 778934"/>
                <a:gd name="connsiteX44" fmla="*/ 1784350 w 2893483"/>
                <a:gd name="connsiteY44" fmla="*/ 554567 h 778934"/>
                <a:gd name="connsiteX45" fmla="*/ 1784350 w 2893483"/>
                <a:gd name="connsiteY45" fmla="*/ 582084 h 778934"/>
                <a:gd name="connsiteX46" fmla="*/ 1824566 w 2893483"/>
                <a:gd name="connsiteY46" fmla="*/ 582084 h 778934"/>
                <a:gd name="connsiteX47" fmla="*/ 1824566 w 2893483"/>
                <a:gd name="connsiteY47" fmla="*/ 605367 h 778934"/>
                <a:gd name="connsiteX48" fmla="*/ 1877483 w 2893483"/>
                <a:gd name="connsiteY48" fmla="*/ 605367 h 778934"/>
                <a:gd name="connsiteX49" fmla="*/ 1877483 w 2893483"/>
                <a:gd name="connsiteY49" fmla="*/ 628650 h 778934"/>
                <a:gd name="connsiteX50" fmla="*/ 1993900 w 2893483"/>
                <a:gd name="connsiteY50" fmla="*/ 628650 h 778934"/>
                <a:gd name="connsiteX51" fmla="*/ 2002366 w 2893483"/>
                <a:gd name="connsiteY51" fmla="*/ 637116 h 778934"/>
                <a:gd name="connsiteX52" fmla="*/ 2226733 w 2893483"/>
                <a:gd name="connsiteY52" fmla="*/ 637116 h 778934"/>
                <a:gd name="connsiteX53" fmla="*/ 2275416 w 2893483"/>
                <a:gd name="connsiteY53" fmla="*/ 666750 h 778934"/>
                <a:gd name="connsiteX54" fmla="*/ 2396066 w 2893483"/>
                <a:gd name="connsiteY54" fmla="*/ 666750 h 778934"/>
                <a:gd name="connsiteX55" fmla="*/ 2404533 w 2893483"/>
                <a:gd name="connsiteY55" fmla="*/ 675217 h 778934"/>
                <a:gd name="connsiteX56" fmla="*/ 2559050 w 2893483"/>
                <a:gd name="connsiteY56" fmla="*/ 675217 h 778934"/>
                <a:gd name="connsiteX57" fmla="*/ 2559050 w 2893483"/>
                <a:gd name="connsiteY57" fmla="*/ 706967 h 778934"/>
                <a:gd name="connsiteX58" fmla="*/ 2588683 w 2893483"/>
                <a:gd name="connsiteY58" fmla="*/ 706967 h 778934"/>
                <a:gd name="connsiteX59" fmla="*/ 2599266 w 2893483"/>
                <a:gd name="connsiteY59" fmla="*/ 717550 h 778934"/>
                <a:gd name="connsiteX60" fmla="*/ 2650066 w 2893483"/>
                <a:gd name="connsiteY60" fmla="*/ 717550 h 778934"/>
                <a:gd name="connsiteX61" fmla="*/ 2650066 w 2893483"/>
                <a:gd name="connsiteY61" fmla="*/ 734484 h 778934"/>
                <a:gd name="connsiteX62" fmla="*/ 2715683 w 2893483"/>
                <a:gd name="connsiteY62" fmla="*/ 734484 h 778934"/>
                <a:gd name="connsiteX63" fmla="*/ 2753783 w 2893483"/>
                <a:gd name="connsiteY63" fmla="*/ 764117 h 778934"/>
                <a:gd name="connsiteX64" fmla="*/ 2861733 w 2893483"/>
                <a:gd name="connsiteY64" fmla="*/ 764117 h 778934"/>
                <a:gd name="connsiteX65" fmla="*/ 2861733 w 2893483"/>
                <a:gd name="connsiteY65" fmla="*/ 778934 h 778934"/>
                <a:gd name="connsiteX66" fmla="*/ 2893483 w 2893483"/>
                <a:gd name="connsiteY66" fmla="*/ 778934 h 77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893483" h="778934">
                  <a:moveTo>
                    <a:pt x="0" y="0"/>
                  </a:moveTo>
                  <a:lnTo>
                    <a:pt x="107950" y="0"/>
                  </a:lnTo>
                  <a:lnTo>
                    <a:pt x="107950" y="48684"/>
                  </a:lnTo>
                  <a:lnTo>
                    <a:pt x="173566" y="48684"/>
                  </a:lnTo>
                  <a:lnTo>
                    <a:pt x="173566" y="71967"/>
                  </a:lnTo>
                  <a:lnTo>
                    <a:pt x="249766" y="71967"/>
                  </a:lnTo>
                  <a:lnTo>
                    <a:pt x="249766" y="107950"/>
                  </a:lnTo>
                  <a:lnTo>
                    <a:pt x="368300" y="107950"/>
                  </a:lnTo>
                  <a:lnTo>
                    <a:pt x="368300" y="139700"/>
                  </a:lnTo>
                  <a:lnTo>
                    <a:pt x="395816" y="139700"/>
                  </a:lnTo>
                  <a:lnTo>
                    <a:pt x="395816" y="165100"/>
                  </a:lnTo>
                  <a:lnTo>
                    <a:pt x="486833" y="165100"/>
                  </a:lnTo>
                  <a:lnTo>
                    <a:pt x="486833" y="196850"/>
                  </a:lnTo>
                  <a:lnTo>
                    <a:pt x="516466" y="196850"/>
                  </a:lnTo>
                  <a:lnTo>
                    <a:pt x="516466" y="215900"/>
                  </a:lnTo>
                  <a:lnTo>
                    <a:pt x="607483" y="215900"/>
                  </a:lnTo>
                  <a:lnTo>
                    <a:pt x="607483" y="243417"/>
                  </a:lnTo>
                  <a:lnTo>
                    <a:pt x="717550" y="243417"/>
                  </a:lnTo>
                  <a:lnTo>
                    <a:pt x="719667" y="245534"/>
                  </a:lnTo>
                  <a:lnTo>
                    <a:pt x="753533" y="245534"/>
                  </a:lnTo>
                  <a:lnTo>
                    <a:pt x="753533" y="264584"/>
                  </a:lnTo>
                  <a:lnTo>
                    <a:pt x="823383" y="264584"/>
                  </a:lnTo>
                  <a:lnTo>
                    <a:pt x="823383" y="287867"/>
                  </a:lnTo>
                  <a:lnTo>
                    <a:pt x="857250" y="287867"/>
                  </a:lnTo>
                  <a:lnTo>
                    <a:pt x="857250" y="300567"/>
                  </a:lnTo>
                  <a:lnTo>
                    <a:pt x="891116" y="300567"/>
                  </a:lnTo>
                  <a:lnTo>
                    <a:pt x="891116" y="336550"/>
                  </a:lnTo>
                  <a:lnTo>
                    <a:pt x="1018116" y="336550"/>
                  </a:lnTo>
                  <a:lnTo>
                    <a:pt x="1018116" y="357717"/>
                  </a:lnTo>
                  <a:lnTo>
                    <a:pt x="1138766" y="357717"/>
                  </a:lnTo>
                  <a:lnTo>
                    <a:pt x="1136649" y="389466"/>
                  </a:lnTo>
                  <a:lnTo>
                    <a:pt x="1286933" y="387351"/>
                  </a:lnTo>
                  <a:lnTo>
                    <a:pt x="1363133" y="410634"/>
                  </a:lnTo>
                  <a:lnTo>
                    <a:pt x="1384299" y="431800"/>
                  </a:lnTo>
                  <a:lnTo>
                    <a:pt x="1447800" y="431800"/>
                  </a:lnTo>
                  <a:lnTo>
                    <a:pt x="1447800" y="448734"/>
                  </a:lnTo>
                  <a:lnTo>
                    <a:pt x="1521883" y="448734"/>
                  </a:lnTo>
                  <a:lnTo>
                    <a:pt x="1521883" y="480484"/>
                  </a:lnTo>
                  <a:lnTo>
                    <a:pt x="1651000" y="480484"/>
                  </a:lnTo>
                  <a:lnTo>
                    <a:pt x="1651000" y="516467"/>
                  </a:lnTo>
                  <a:lnTo>
                    <a:pt x="1686983" y="516467"/>
                  </a:lnTo>
                  <a:lnTo>
                    <a:pt x="1686983" y="554567"/>
                  </a:lnTo>
                  <a:lnTo>
                    <a:pt x="1725083" y="554567"/>
                  </a:lnTo>
                  <a:lnTo>
                    <a:pt x="1725083" y="554567"/>
                  </a:lnTo>
                  <a:lnTo>
                    <a:pt x="1784350" y="554567"/>
                  </a:lnTo>
                  <a:lnTo>
                    <a:pt x="1784350" y="582084"/>
                  </a:lnTo>
                  <a:lnTo>
                    <a:pt x="1824566" y="582084"/>
                  </a:lnTo>
                  <a:lnTo>
                    <a:pt x="1824566" y="605367"/>
                  </a:lnTo>
                  <a:lnTo>
                    <a:pt x="1877483" y="605367"/>
                  </a:lnTo>
                  <a:lnTo>
                    <a:pt x="1877483" y="628650"/>
                  </a:lnTo>
                  <a:lnTo>
                    <a:pt x="1993900" y="628650"/>
                  </a:lnTo>
                  <a:lnTo>
                    <a:pt x="2002366" y="637116"/>
                  </a:lnTo>
                  <a:lnTo>
                    <a:pt x="2226733" y="637116"/>
                  </a:lnTo>
                  <a:lnTo>
                    <a:pt x="2275416" y="666750"/>
                  </a:lnTo>
                  <a:lnTo>
                    <a:pt x="2396066" y="666750"/>
                  </a:lnTo>
                  <a:lnTo>
                    <a:pt x="2404533" y="675217"/>
                  </a:lnTo>
                  <a:lnTo>
                    <a:pt x="2559050" y="675217"/>
                  </a:lnTo>
                  <a:lnTo>
                    <a:pt x="2559050" y="706967"/>
                  </a:lnTo>
                  <a:lnTo>
                    <a:pt x="2588683" y="706967"/>
                  </a:lnTo>
                  <a:lnTo>
                    <a:pt x="2599266" y="717550"/>
                  </a:lnTo>
                  <a:lnTo>
                    <a:pt x="2650066" y="717550"/>
                  </a:lnTo>
                  <a:lnTo>
                    <a:pt x="2650066" y="734484"/>
                  </a:lnTo>
                  <a:lnTo>
                    <a:pt x="2715683" y="734484"/>
                  </a:lnTo>
                  <a:lnTo>
                    <a:pt x="2753783" y="764117"/>
                  </a:lnTo>
                  <a:lnTo>
                    <a:pt x="2861733" y="764117"/>
                  </a:lnTo>
                  <a:lnTo>
                    <a:pt x="2861733" y="778934"/>
                  </a:lnTo>
                  <a:lnTo>
                    <a:pt x="2893483" y="778934"/>
                  </a:lnTo>
                </a:path>
              </a:pathLst>
            </a:custGeom>
            <a:noFill/>
            <a:ln w="28575">
              <a:solidFill>
                <a:schemeClr val="accent1"/>
              </a:solidFill>
              <a:miter lim="800000"/>
              <a:headEnd/>
              <a:tailEnd/>
            </a:ln>
          </p:spPr>
          <p:txBody>
            <a:bodyPr rtlCol="0" anchor="ctr"/>
            <a:lstStyle/>
            <a:p>
              <a:pPr algn="ctr"/>
              <a:endParaRPr lang="en-US"/>
            </a:p>
          </p:txBody>
        </p:sp>
        <p:sp>
          <p:nvSpPr>
            <p:cNvPr id="202" name="Freeform: Shape 201">
              <a:extLst>
                <a:ext uri="{FF2B5EF4-FFF2-40B4-BE49-F238E27FC236}">
                  <a16:creationId xmlns:a16="http://schemas.microsoft.com/office/drawing/2014/main" id="{F4E8ECC3-8D95-82BE-6EF6-7AE371301B65}"/>
                </a:ext>
              </a:extLst>
            </p:cNvPr>
            <p:cNvSpPr/>
            <p:nvPr/>
          </p:nvSpPr>
          <p:spPr bwMode="auto">
            <a:xfrm>
              <a:off x="4254500" y="2563283"/>
              <a:ext cx="1693333" cy="228600"/>
            </a:xfrm>
            <a:custGeom>
              <a:avLst/>
              <a:gdLst>
                <a:gd name="connsiteX0" fmla="*/ 1693333 w 1693333"/>
                <a:gd name="connsiteY0" fmla="*/ 228600 h 228600"/>
                <a:gd name="connsiteX1" fmla="*/ 1297517 w 1693333"/>
                <a:gd name="connsiteY1" fmla="*/ 228600 h 228600"/>
                <a:gd name="connsiteX2" fmla="*/ 1297517 w 1693333"/>
                <a:gd name="connsiteY2" fmla="*/ 209550 h 228600"/>
                <a:gd name="connsiteX3" fmla="*/ 1121833 w 1693333"/>
                <a:gd name="connsiteY3" fmla="*/ 209550 h 228600"/>
                <a:gd name="connsiteX4" fmla="*/ 1121833 w 1693333"/>
                <a:gd name="connsiteY4" fmla="*/ 209550 h 228600"/>
                <a:gd name="connsiteX5" fmla="*/ 1100667 w 1693333"/>
                <a:gd name="connsiteY5" fmla="*/ 209550 h 228600"/>
                <a:gd name="connsiteX6" fmla="*/ 1100667 w 1693333"/>
                <a:gd name="connsiteY6" fmla="*/ 177800 h 228600"/>
                <a:gd name="connsiteX7" fmla="*/ 1003300 w 1693333"/>
                <a:gd name="connsiteY7" fmla="*/ 177800 h 228600"/>
                <a:gd name="connsiteX8" fmla="*/ 1003300 w 1693333"/>
                <a:gd name="connsiteY8" fmla="*/ 152400 h 228600"/>
                <a:gd name="connsiteX9" fmla="*/ 954617 w 1693333"/>
                <a:gd name="connsiteY9" fmla="*/ 152400 h 228600"/>
                <a:gd name="connsiteX10" fmla="*/ 869950 w 1693333"/>
                <a:gd name="connsiteY10" fmla="*/ 152400 h 228600"/>
                <a:gd name="connsiteX11" fmla="*/ 869950 w 1693333"/>
                <a:gd name="connsiteY11" fmla="*/ 127000 h 228600"/>
                <a:gd name="connsiteX12" fmla="*/ 762000 w 1693333"/>
                <a:gd name="connsiteY12" fmla="*/ 127000 h 228600"/>
                <a:gd name="connsiteX13" fmla="*/ 762000 w 1693333"/>
                <a:gd name="connsiteY13" fmla="*/ 101600 h 228600"/>
                <a:gd name="connsiteX14" fmla="*/ 518583 w 1693333"/>
                <a:gd name="connsiteY14" fmla="*/ 101600 h 228600"/>
                <a:gd name="connsiteX15" fmla="*/ 524933 w 1693333"/>
                <a:gd name="connsiteY15" fmla="*/ 95250 h 228600"/>
                <a:gd name="connsiteX16" fmla="*/ 459317 w 1693333"/>
                <a:gd name="connsiteY16" fmla="*/ 95250 h 228600"/>
                <a:gd name="connsiteX17" fmla="*/ 459317 w 1693333"/>
                <a:gd name="connsiteY17" fmla="*/ 67734 h 228600"/>
                <a:gd name="connsiteX18" fmla="*/ 328083 w 1693333"/>
                <a:gd name="connsiteY18" fmla="*/ 67734 h 228600"/>
                <a:gd name="connsiteX19" fmla="*/ 328083 w 1693333"/>
                <a:gd name="connsiteY19" fmla="*/ 44450 h 228600"/>
                <a:gd name="connsiteX20" fmla="*/ 306917 w 1693333"/>
                <a:gd name="connsiteY20" fmla="*/ 44450 h 228600"/>
                <a:gd name="connsiteX21" fmla="*/ 306917 w 1693333"/>
                <a:gd name="connsiteY21" fmla="*/ 44450 h 228600"/>
                <a:gd name="connsiteX22" fmla="*/ 256117 w 1693333"/>
                <a:gd name="connsiteY22" fmla="*/ 44450 h 228600"/>
                <a:gd name="connsiteX23" fmla="*/ 256117 w 1693333"/>
                <a:gd name="connsiteY23" fmla="*/ 21167 h 228600"/>
                <a:gd name="connsiteX24" fmla="*/ 154517 w 1693333"/>
                <a:gd name="connsiteY24" fmla="*/ 21167 h 228600"/>
                <a:gd name="connsiteX25" fmla="*/ 154517 w 1693333"/>
                <a:gd name="connsiteY25" fmla="*/ 4234 h 228600"/>
                <a:gd name="connsiteX26" fmla="*/ 71967 w 1693333"/>
                <a:gd name="connsiteY26" fmla="*/ 4234 h 228600"/>
                <a:gd name="connsiteX27" fmla="*/ 67733 w 1693333"/>
                <a:gd name="connsiteY27" fmla="*/ 0 h 228600"/>
                <a:gd name="connsiteX28" fmla="*/ 52917 w 1693333"/>
                <a:gd name="connsiteY28" fmla="*/ 0 h 228600"/>
                <a:gd name="connsiteX29" fmla="*/ 52917 w 1693333"/>
                <a:gd name="connsiteY29" fmla="*/ 0 h 228600"/>
                <a:gd name="connsiteX30" fmla="*/ 0 w 1693333"/>
                <a:gd name="connsiteY30" fmla="*/ 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93333" h="228600">
                  <a:moveTo>
                    <a:pt x="1693333" y="228600"/>
                  </a:moveTo>
                  <a:lnTo>
                    <a:pt x="1297517" y="228600"/>
                  </a:lnTo>
                  <a:lnTo>
                    <a:pt x="1297517" y="209550"/>
                  </a:lnTo>
                  <a:lnTo>
                    <a:pt x="1121833" y="209550"/>
                  </a:lnTo>
                  <a:lnTo>
                    <a:pt x="1121833" y="209550"/>
                  </a:lnTo>
                  <a:lnTo>
                    <a:pt x="1100667" y="209550"/>
                  </a:lnTo>
                  <a:lnTo>
                    <a:pt x="1100667" y="177800"/>
                  </a:lnTo>
                  <a:lnTo>
                    <a:pt x="1003300" y="177800"/>
                  </a:lnTo>
                  <a:lnTo>
                    <a:pt x="1003300" y="152400"/>
                  </a:lnTo>
                  <a:lnTo>
                    <a:pt x="954617" y="152400"/>
                  </a:lnTo>
                  <a:lnTo>
                    <a:pt x="869950" y="152400"/>
                  </a:lnTo>
                  <a:lnTo>
                    <a:pt x="869950" y="127000"/>
                  </a:lnTo>
                  <a:lnTo>
                    <a:pt x="762000" y="127000"/>
                  </a:lnTo>
                  <a:lnTo>
                    <a:pt x="762000" y="101600"/>
                  </a:lnTo>
                  <a:lnTo>
                    <a:pt x="518583" y="101600"/>
                  </a:lnTo>
                  <a:lnTo>
                    <a:pt x="524933" y="95250"/>
                  </a:lnTo>
                  <a:lnTo>
                    <a:pt x="459317" y="95250"/>
                  </a:lnTo>
                  <a:lnTo>
                    <a:pt x="459317" y="67734"/>
                  </a:lnTo>
                  <a:lnTo>
                    <a:pt x="328083" y="67734"/>
                  </a:lnTo>
                  <a:lnTo>
                    <a:pt x="328083" y="44450"/>
                  </a:lnTo>
                  <a:lnTo>
                    <a:pt x="306917" y="44450"/>
                  </a:lnTo>
                  <a:lnTo>
                    <a:pt x="306917" y="44450"/>
                  </a:lnTo>
                  <a:lnTo>
                    <a:pt x="256117" y="44450"/>
                  </a:lnTo>
                  <a:lnTo>
                    <a:pt x="256117" y="21167"/>
                  </a:lnTo>
                  <a:lnTo>
                    <a:pt x="154517" y="21167"/>
                  </a:lnTo>
                  <a:lnTo>
                    <a:pt x="154517" y="4234"/>
                  </a:lnTo>
                  <a:lnTo>
                    <a:pt x="71967" y="4234"/>
                  </a:lnTo>
                  <a:lnTo>
                    <a:pt x="67733" y="0"/>
                  </a:lnTo>
                  <a:lnTo>
                    <a:pt x="52917" y="0"/>
                  </a:lnTo>
                  <a:lnTo>
                    <a:pt x="52917" y="0"/>
                  </a:lnTo>
                  <a:lnTo>
                    <a:pt x="0" y="0"/>
                  </a:lnTo>
                </a:path>
              </a:pathLst>
            </a:custGeom>
            <a:noFill/>
            <a:ln w="28575">
              <a:solidFill>
                <a:schemeClr val="accent1"/>
              </a:solidFill>
              <a:miter lim="800000"/>
              <a:headEnd/>
              <a:tailEnd/>
            </a:ln>
          </p:spPr>
          <p:txBody>
            <a:bodyPr rtlCol="0" anchor="ctr"/>
            <a:lstStyle/>
            <a:p>
              <a:pPr algn="ctr"/>
              <a:endParaRPr lang="en-US"/>
            </a:p>
          </p:txBody>
        </p:sp>
      </p:grpSp>
    </p:spTree>
    <p:extLst>
      <p:ext uri="{BB962C8B-B14F-4D97-AF65-F5344CB8AC3E}">
        <p14:creationId xmlns:p14="http://schemas.microsoft.com/office/powerpoint/2010/main" val="866910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61CCF7-5B4E-8C45-CDED-3A957970ADD1}"/>
              </a:ext>
            </a:extLst>
          </p:cNvPr>
          <p:cNvSpPr>
            <a:spLocks noGrp="1"/>
          </p:cNvSpPr>
          <p:nvPr>
            <p:ph type="title"/>
          </p:nvPr>
        </p:nvSpPr>
        <p:spPr/>
        <p:txBody>
          <a:bodyPr/>
          <a:lstStyle/>
          <a:p>
            <a:r>
              <a:rPr lang="en-US" dirty="0"/>
              <a:t>SHINE: Time to Next Treatment</a:t>
            </a:r>
          </a:p>
        </p:txBody>
      </p:sp>
      <p:grpSp>
        <p:nvGrpSpPr>
          <p:cNvPr id="9" name="Group 8">
            <a:extLst>
              <a:ext uri="{FF2B5EF4-FFF2-40B4-BE49-F238E27FC236}">
                <a16:creationId xmlns:a16="http://schemas.microsoft.com/office/drawing/2014/main" id="{6D8119AA-9376-9BF0-E654-CF63299151C9}"/>
              </a:ext>
            </a:extLst>
          </p:cNvPr>
          <p:cNvGrpSpPr/>
          <p:nvPr/>
        </p:nvGrpSpPr>
        <p:grpSpPr>
          <a:xfrm>
            <a:off x="9392911" y="6212702"/>
            <a:ext cx="2488502" cy="450134"/>
            <a:chOff x="9392911" y="6212702"/>
            <a:chExt cx="2488502" cy="450134"/>
          </a:xfrm>
        </p:grpSpPr>
        <p:pic>
          <p:nvPicPr>
            <p:cNvPr id="10" name="Picture 9" descr="Icon&#10;&#10;Description automatically generated">
              <a:extLst>
                <a:ext uri="{FF2B5EF4-FFF2-40B4-BE49-F238E27FC236}">
                  <a16:creationId xmlns:a16="http://schemas.microsoft.com/office/drawing/2014/main" id="{729C3866-38E8-C305-4574-5A7FF4192E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1" name="Rectangle 8">
              <a:extLst>
                <a:ext uri="{FF2B5EF4-FFF2-40B4-BE49-F238E27FC236}">
                  <a16:creationId xmlns:a16="http://schemas.microsoft.com/office/drawing/2014/main" id="{3A759AE1-80E3-45BD-4E93-15BB480629F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EEF76FA2-7360-3F14-90FB-DBFC5E1A7DF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LBA7502. Wang. NEJM. 2022;[Epub].</a:t>
            </a:r>
            <a:endParaRPr lang="en-US" altLang="en-US" sz="1200" b="0" dirty="0">
              <a:solidFill>
                <a:schemeClr val="bg2"/>
              </a:solidFill>
              <a:latin typeface="Calibri" panose="020F0502020204030204" pitchFamily="34" charset="0"/>
            </a:endParaRPr>
          </a:p>
        </p:txBody>
      </p:sp>
      <p:sp>
        <p:nvSpPr>
          <p:cNvPr id="13" name="TextBox 12">
            <a:extLst>
              <a:ext uri="{FF2B5EF4-FFF2-40B4-BE49-F238E27FC236}">
                <a16:creationId xmlns:a16="http://schemas.microsoft.com/office/drawing/2014/main" id="{8CC0A417-028D-DA8B-5231-35A370703789}"/>
              </a:ext>
            </a:extLst>
          </p:cNvPr>
          <p:cNvSpPr txBox="1"/>
          <p:nvPr/>
        </p:nvSpPr>
        <p:spPr bwMode="auto">
          <a:xfrm>
            <a:off x="621189" y="5523898"/>
            <a:ext cx="988213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In the ibrutinib arm, 19.9% of patients received subsequent therapy (11.5% had a BTK inhibitor)</a:t>
            </a:r>
          </a:p>
          <a:p>
            <a:pPr marL="285750" indent="-285750" algn="l">
              <a:lnSpc>
                <a:spcPct val="100000"/>
              </a:lnSpc>
              <a:spcBef>
                <a:spcPct val="50000"/>
              </a:spcBef>
              <a:spcAft>
                <a:spcPct val="0"/>
              </a:spcAft>
              <a:buClrTx/>
              <a:buFont typeface="Wingdings" panose="05000000000000000000" pitchFamily="2" charset="2"/>
              <a:buChar char="§"/>
            </a:pPr>
            <a:r>
              <a:rPr lang="en-US" dirty="0">
                <a:solidFill>
                  <a:schemeClr val="bg1"/>
                </a:solidFill>
                <a:latin typeface="Calibri" panose="020F0502020204030204" pitchFamily="34" charset="0"/>
              </a:rPr>
              <a:t>In the placebo arm, </a:t>
            </a:r>
            <a:r>
              <a:rPr lang="en-US" b="0" dirty="0">
                <a:solidFill>
                  <a:schemeClr val="bg1"/>
                </a:solidFill>
                <a:latin typeface="Calibri" panose="020F0502020204030204" pitchFamily="34" charset="0"/>
              </a:rPr>
              <a:t>40.5% of patients received subsequent therapy (11.5% had a BTK inhibitor)</a:t>
            </a:r>
          </a:p>
          <a:p>
            <a:pPr marL="285750" indent="-285750" algn="l">
              <a:lnSpc>
                <a:spcPct val="100000"/>
              </a:lnSpc>
              <a:spcBef>
                <a:spcPct val="50000"/>
              </a:spcBef>
              <a:spcAft>
                <a:spcPct val="0"/>
              </a:spcAft>
              <a:buClrTx/>
              <a:buFont typeface="Wingdings" panose="05000000000000000000" pitchFamily="2" charset="2"/>
              <a:buChar char="§"/>
            </a:pPr>
            <a:endParaRPr lang="en-US" b="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016378BE-B2C1-F6B2-6C6C-E701E94487BB}"/>
              </a:ext>
            </a:extLst>
          </p:cNvPr>
          <p:cNvSpPr txBox="1"/>
          <p:nvPr/>
        </p:nvSpPr>
        <p:spPr bwMode="auto">
          <a:xfrm rot="16200000">
            <a:off x="1112671" y="2698481"/>
            <a:ext cx="2861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rPr>
              <a:t>Time-to-Next Treatment (%)</a:t>
            </a:r>
          </a:p>
        </p:txBody>
      </p:sp>
      <p:sp>
        <p:nvSpPr>
          <p:cNvPr id="16" name="TextBox 15">
            <a:extLst>
              <a:ext uri="{FF2B5EF4-FFF2-40B4-BE49-F238E27FC236}">
                <a16:creationId xmlns:a16="http://schemas.microsoft.com/office/drawing/2014/main" id="{3AEED131-FEAC-632B-E45B-611403287E9E}"/>
              </a:ext>
            </a:extLst>
          </p:cNvPr>
          <p:cNvSpPr txBox="1"/>
          <p:nvPr/>
        </p:nvSpPr>
        <p:spPr bwMode="auto">
          <a:xfrm>
            <a:off x="5840962" y="4229434"/>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rPr>
              <a:t>Mo</a:t>
            </a:r>
          </a:p>
        </p:txBody>
      </p:sp>
      <p:grpSp>
        <p:nvGrpSpPr>
          <p:cNvPr id="17" name="Group 16">
            <a:extLst>
              <a:ext uri="{FF2B5EF4-FFF2-40B4-BE49-F238E27FC236}">
                <a16:creationId xmlns:a16="http://schemas.microsoft.com/office/drawing/2014/main" id="{ABC7F57B-C134-8166-F541-ECE9B1F34989}"/>
              </a:ext>
            </a:extLst>
          </p:cNvPr>
          <p:cNvGrpSpPr/>
          <p:nvPr/>
        </p:nvGrpSpPr>
        <p:grpSpPr>
          <a:xfrm>
            <a:off x="2650609" y="1612900"/>
            <a:ext cx="535724" cy="2566484"/>
            <a:chOff x="636889" y="1569166"/>
            <a:chExt cx="535724" cy="3220972"/>
          </a:xfrm>
        </p:grpSpPr>
        <p:sp>
          <p:nvSpPr>
            <p:cNvPr id="65" name="TextBox 64">
              <a:extLst>
                <a:ext uri="{FF2B5EF4-FFF2-40B4-BE49-F238E27FC236}">
                  <a16:creationId xmlns:a16="http://schemas.microsoft.com/office/drawing/2014/main" id="{0CCD1E40-B978-8CA9-76AE-D789955D2C9A}"/>
                </a:ext>
              </a:extLst>
            </p:cNvPr>
            <p:cNvSpPr txBox="1"/>
            <p:nvPr/>
          </p:nvSpPr>
          <p:spPr bwMode="auto">
            <a:xfrm>
              <a:off x="870927" y="4361385"/>
              <a:ext cx="301686" cy="428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b="0" dirty="0">
                  <a:solidFill>
                    <a:schemeClr val="bg1"/>
                  </a:solidFill>
                </a:rPr>
                <a:t>0</a:t>
              </a:r>
            </a:p>
          </p:txBody>
        </p:sp>
        <p:sp>
          <p:nvSpPr>
            <p:cNvPr id="66" name="TextBox 65">
              <a:extLst>
                <a:ext uri="{FF2B5EF4-FFF2-40B4-BE49-F238E27FC236}">
                  <a16:creationId xmlns:a16="http://schemas.microsoft.com/office/drawing/2014/main" id="{217A525F-154A-90E6-A0FE-F12EF63EC58E}"/>
                </a:ext>
              </a:extLst>
            </p:cNvPr>
            <p:cNvSpPr txBox="1"/>
            <p:nvPr/>
          </p:nvSpPr>
          <p:spPr bwMode="auto">
            <a:xfrm>
              <a:off x="753909" y="3802942"/>
              <a:ext cx="418704" cy="428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b="0" dirty="0">
                  <a:solidFill>
                    <a:schemeClr val="bg1"/>
                  </a:solidFill>
                </a:rPr>
                <a:t>20</a:t>
              </a:r>
            </a:p>
          </p:txBody>
        </p:sp>
        <p:sp>
          <p:nvSpPr>
            <p:cNvPr id="67" name="TextBox 66">
              <a:extLst>
                <a:ext uri="{FF2B5EF4-FFF2-40B4-BE49-F238E27FC236}">
                  <a16:creationId xmlns:a16="http://schemas.microsoft.com/office/drawing/2014/main" id="{3E6E7A65-4208-5DFA-6D0D-F11BF4F8A889}"/>
                </a:ext>
              </a:extLst>
            </p:cNvPr>
            <p:cNvSpPr txBox="1"/>
            <p:nvPr/>
          </p:nvSpPr>
          <p:spPr bwMode="auto">
            <a:xfrm>
              <a:off x="753909" y="3244499"/>
              <a:ext cx="418704" cy="428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dirty="0">
                  <a:solidFill>
                    <a:schemeClr val="bg1"/>
                  </a:solidFill>
                </a:rPr>
                <a:t>4</a:t>
              </a:r>
              <a:r>
                <a:rPr lang="en-US" b="0" dirty="0">
                  <a:solidFill>
                    <a:schemeClr val="bg1"/>
                  </a:solidFill>
                </a:rPr>
                <a:t>0</a:t>
              </a:r>
            </a:p>
          </p:txBody>
        </p:sp>
        <p:sp>
          <p:nvSpPr>
            <p:cNvPr id="68" name="TextBox 67">
              <a:extLst>
                <a:ext uri="{FF2B5EF4-FFF2-40B4-BE49-F238E27FC236}">
                  <a16:creationId xmlns:a16="http://schemas.microsoft.com/office/drawing/2014/main" id="{6E57A833-E9E9-82CA-44CB-33C50714B8CC}"/>
                </a:ext>
              </a:extLst>
            </p:cNvPr>
            <p:cNvSpPr txBox="1"/>
            <p:nvPr/>
          </p:nvSpPr>
          <p:spPr bwMode="auto">
            <a:xfrm>
              <a:off x="753909" y="2686055"/>
              <a:ext cx="418704" cy="428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b="0" dirty="0">
                  <a:solidFill>
                    <a:schemeClr val="bg1"/>
                  </a:solidFill>
                </a:rPr>
                <a:t>60</a:t>
              </a:r>
            </a:p>
          </p:txBody>
        </p:sp>
        <p:sp>
          <p:nvSpPr>
            <p:cNvPr id="69" name="TextBox 68">
              <a:extLst>
                <a:ext uri="{FF2B5EF4-FFF2-40B4-BE49-F238E27FC236}">
                  <a16:creationId xmlns:a16="http://schemas.microsoft.com/office/drawing/2014/main" id="{755BD763-CC2C-02CF-71A5-058A1F54552E}"/>
                </a:ext>
              </a:extLst>
            </p:cNvPr>
            <p:cNvSpPr txBox="1"/>
            <p:nvPr/>
          </p:nvSpPr>
          <p:spPr bwMode="auto">
            <a:xfrm>
              <a:off x="753909" y="2127611"/>
              <a:ext cx="418704" cy="428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b="0" dirty="0">
                  <a:solidFill>
                    <a:schemeClr val="bg1"/>
                  </a:solidFill>
                </a:rPr>
                <a:t>80</a:t>
              </a:r>
            </a:p>
          </p:txBody>
        </p:sp>
        <p:sp>
          <p:nvSpPr>
            <p:cNvPr id="70" name="TextBox 69">
              <a:extLst>
                <a:ext uri="{FF2B5EF4-FFF2-40B4-BE49-F238E27FC236}">
                  <a16:creationId xmlns:a16="http://schemas.microsoft.com/office/drawing/2014/main" id="{9C8C2664-A78B-D3C4-AAFB-83AF5BF025F3}"/>
                </a:ext>
              </a:extLst>
            </p:cNvPr>
            <p:cNvSpPr txBox="1"/>
            <p:nvPr/>
          </p:nvSpPr>
          <p:spPr bwMode="auto">
            <a:xfrm>
              <a:off x="636889" y="1569166"/>
              <a:ext cx="535724" cy="428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dirty="0">
                  <a:solidFill>
                    <a:schemeClr val="bg1"/>
                  </a:solidFill>
                </a:rPr>
                <a:t>10</a:t>
              </a:r>
              <a:r>
                <a:rPr lang="en-US" b="0" dirty="0">
                  <a:solidFill>
                    <a:schemeClr val="bg1"/>
                  </a:solidFill>
                </a:rPr>
                <a:t>0</a:t>
              </a:r>
            </a:p>
          </p:txBody>
        </p:sp>
      </p:grpSp>
      <p:grpSp>
        <p:nvGrpSpPr>
          <p:cNvPr id="18" name="Group 17">
            <a:extLst>
              <a:ext uri="{FF2B5EF4-FFF2-40B4-BE49-F238E27FC236}">
                <a16:creationId xmlns:a16="http://schemas.microsoft.com/office/drawing/2014/main" id="{9BA79E42-B598-2E46-4F23-32D32F52ECC7}"/>
              </a:ext>
            </a:extLst>
          </p:cNvPr>
          <p:cNvGrpSpPr/>
          <p:nvPr/>
        </p:nvGrpSpPr>
        <p:grpSpPr>
          <a:xfrm>
            <a:off x="3047001" y="4052474"/>
            <a:ext cx="6508897" cy="341632"/>
            <a:chOff x="1264506" y="4647617"/>
            <a:chExt cx="13826308" cy="371278"/>
          </a:xfrm>
        </p:grpSpPr>
        <p:sp>
          <p:nvSpPr>
            <p:cNvPr id="48" name="TextBox 47">
              <a:extLst>
                <a:ext uri="{FF2B5EF4-FFF2-40B4-BE49-F238E27FC236}">
                  <a16:creationId xmlns:a16="http://schemas.microsoft.com/office/drawing/2014/main" id="{967F35E7-8F3D-2EB3-B361-7FE64A8E7B82}"/>
                </a:ext>
              </a:extLst>
            </p:cNvPr>
            <p:cNvSpPr txBox="1"/>
            <p:nvPr/>
          </p:nvSpPr>
          <p:spPr bwMode="auto">
            <a:xfrm>
              <a:off x="1264506" y="4647617"/>
              <a:ext cx="640846"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rPr>
                <a:t>0</a:t>
              </a:r>
            </a:p>
          </p:txBody>
        </p:sp>
        <p:sp>
          <p:nvSpPr>
            <p:cNvPr id="49" name="TextBox 48">
              <a:extLst>
                <a:ext uri="{FF2B5EF4-FFF2-40B4-BE49-F238E27FC236}">
                  <a16:creationId xmlns:a16="http://schemas.microsoft.com/office/drawing/2014/main" id="{0BCC6605-6882-0CE1-250A-2FAB1EA47B14}"/>
                </a:ext>
              </a:extLst>
            </p:cNvPr>
            <p:cNvSpPr txBox="1"/>
            <p:nvPr/>
          </p:nvSpPr>
          <p:spPr bwMode="auto">
            <a:xfrm>
              <a:off x="2066083" y="4647617"/>
              <a:ext cx="640846"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rPr>
                <a:t>6</a:t>
              </a:r>
            </a:p>
          </p:txBody>
        </p:sp>
        <p:sp>
          <p:nvSpPr>
            <p:cNvPr id="50" name="TextBox 49">
              <a:extLst>
                <a:ext uri="{FF2B5EF4-FFF2-40B4-BE49-F238E27FC236}">
                  <a16:creationId xmlns:a16="http://schemas.microsoft.com/office/drawing/2014/main" id="{BAC3BCBE-4D11-E5E0-CCC8-6F2EBB3ABABA}"/>
                </a:ext>
              </a:extLst>
            </p:cNvPr>
            <p:cNvSpPr txBox="1"/>
            <p:nvPr/>
          </p:nvSpPr>
          <p:spPr bwMode="auto">
            <a:xfrm>
              <a:off x="2757391"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rPr>
                <a:t>12</a:t>
              </a:r>
            </a:p>
          </p:txBody>
        </p:sp>
        <p:sp>
          <p:nvSpPr>
            <p:cNvPr id="51" name="TextBox 50">
              <a:extLst>
                <a:ext uri="{FF2B5EF4-FFF2-40B4-BE49-F238E27FC236}">
                  <a16:creationId xmlns:a16="http://schemas.microsoft.com/office/drawing/2014/main" id="{6FEB0444-74B3-CD6D-3842-A98F1A8657FC}"/>
                </a:ext>
              </a:extLst>
            </p:cNvPr>
            <p:cNvSpPr txBox="1"/>
            <p:nvPr/>
          </p:nvSpPr>
          <p:spPr bwMode="auto">
            <a:xfrm>
              <a:off x="3558968"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rPr>
                <a:t>18</a:t>
              </a:r>
            </a:p>
          </p:txBody>
        </p:sp>
        <p:sp>
          <p:nvSpPr>
            <p:cNvPr id="52" name="TextBox 51">
              <a:extLst>
                <a:ext uri="{FF2B5EF4-FFF2-40B4-BE49-F238E27FC236}">
                  <a16:creationId xmlns:a16="http://schemas.microsoft.com/office/drawing/2014/main" id="{03E00DD4-BE8A-D8BB-E2CE-648412BDA643}"/>
                </a:ext>
              </a:extLst>
            </p:cNvPr>
            <p:cNvSpPr txBox="1"/>
            <p:nvPr/>
          </p:nvSpPr>
          <p:spPr bwMode="auto">
            <a:xfrm>
              <a:off x="4396099"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rPr>
                <a:t>24</a:t>
              </a:r>
            </a:p>
          </p:txBody>
        </p:sp>
        <p:sp>
          <p:nvSpPr>
            <p:cNvPr id="53" name="TextBox 52">
              <a:extLst>
                <a:ext uri="{FF2B5EF4-FFF2-40B4-BE49-F238E27FC236}">
                  <a16:creationId xmlns:a16="http://schemas.microsoft.com/office/drawing/2014/main" id="{2AD9199A-CDDA-6D18-61A8-6F710DFF877C}"/>
                </a:ext>
              </a:extLst>
            </p:cNvPr>
            <p:cNvSpPr txBox="1"/>
            <p:nvPr/>
          </p:nvSpPr>
          <p:spPr bwMode="auto">
            <a:xfrm>
              <a:off x="5223077"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rPr>
                <a:t>30</a:t>
              </a:r>
            </a:p>
          </p:txBody>
        </p:sp>
        <p:sp>
          <p:nvSpPr>
            <p:cNvPr id="54" name="TextBox 53">
              <a:extLst>
                <a:ext uri="{FF2B5EF4-FFF2-40B4-BE49-F238E27FC236}">
                  <a16:creationId xmlns:a16="http://schemas.microsoft.com/office/drawing/2014/main" id="{A9BB5DF2-06C5-9415-D83D-837B8A2AE6F7}"/>
                </a:ext>
              </a:extLst>
            </p:cNvPr>
            <p:cNvSpPr txBox="1"/>
            <p:nvPr/>
          </p:nvSpPr>
          <p:spPr bwMode="auto">
            <a:xfrm>
              <a:off x="6034435"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rPr>
                <a:t>36</a:t>
              </a:r>
            </a:p>
          </p:txBody>
        </p:sp>
        <p:sp>
          <p:nvSpPr>
            <p:cNvPr id="55" name="TextBox 54">
              <a:extLst>
                <a:ext uri="{FF2B5EF4-FFF2-40B4-BE49-F238E27FC236}">
                  <a16:creationId xmlns:a16="http://schemas.microsoft.com/office/drawing/2014/main" id="{296EB561-1BEF-9643-88FA-C0D632E1D081}"/>
                </a:ext>
              </a:extLst>
            </p:cNvPr>
            <p:cNvSpPr txBox="1"/>
            <p:nvPr/>
          </p:nvSpPr>
          <p:spPr bwMode="auto">
            <a:xfrm>
              <a:off x="6861038"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rPr>
                <a:t>42</a:t>
              </a:r>
            </a:p>
          </p:txBody>
        </p:sp>
        <p:sp>
          <p:nvSpPr>
            <p:cNvPr id="56" name="TextBox 55">
              <a:extLst>
                <a:ext uri="{FF2B5EF4-FFF2-40B4-BE49-F238E27FC236}">
                  <a16:creationId xmlns:a16="http://schemas.microsoft.com/office/drawing/2014/main" id="{EEEBABFB-5267-08AB-C4C9-D69D335F7CED}"/>
                </a:ext>
              </a:extLst>
            </p:cNvPr>
            <p:cNvSpPr txBox="1"/>
            <p:nvPr/>
          </p:nvSpPr>
          <p:spPr bwMode="auto">
            <a:xfrm>
              <a:off x="7682929"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rPr>
                <a:t>48</a:t>
              </a:r>
            </a:p>
          </p:txBody>
        </p:sp>
        <p:sp>
          <p:nvSpPr>
            <p:cNvPr id="57" name="TextBox 56">
              <a:extLst>
                <a:ext uri="{FF2B5EF4-FFF2-40B4-BE49-F238E27FC236}">
                  <a16:creationId xmlns:a16="http://schemas.microsoft.com/office/drawing/2014/main" id="{0A4AE7EC-DD24-464A-8597-7F61AD9614E4}"/>
                </a:ext>
              </a:extLst>
            </p:cNvPr>
            <p:cNvSpPr txBox="1"/>
            <p:nvPr/>
          </p:nvSpPr>
          <p:spPr bwMode="auto">
            <a:xfrm>
              <a:off x="8489587"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rPr>
                <a:t>54</a:t>
              </a:r>
            </a:p>
          </p:txBody>
        </p:sp>
        <p:sp>
          <p:nvSpPr>
            <p:cNvPr id="58" name="TextBox 57">
              <a:extLst>
                <a:ext uri="{FF2B5EF4-FFF2-40B4-BE49-F238E27FC236}">
                  <a16:creationId xmlns:a16="http://schemas.microsoft.com/office/drawing/2014/main" id="{C62383F7-2E8E-C7C7-CFFB-5BB7A9666607}"/>
                </a:ext>
              </a:extLst>
            </p:cNvPr>
            <p:cNvSpPr txBox="1"/>
            <p:nvPr/>
          </p:nvSpPr>
          <p:spPr bwMode="auto">
            <a:xfrm>
              <a:off x="9321265"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rPr>
                <a:t>60</a:t>
              </a:r>
            </a:p>
          </p:txBody>
        </p:sp>
        <p:sp>
          <p:nvSpPr>
            <p:cNvPr id="59" name="TextBox 58">
              <a:extLst>
                <a:ext uri="{FF2B5EF4-FFF2-40B4-BE49-F238E27FC236}">
                  <a16:creationId xmlns:a16="http://schemas.microsoft.com/office/drawing/2014/main" id="{B128735C-F4EC-535E-D53F-27CA04A59E31}"/>
                </a:ext>
              </a:extLst>
            </p:cNvPr>
            <p:cNvSpPr txBox="1"/>
            <p:nvPr/>
          </p:nvSpPr>
          <p:spPr bwMode="auto">
            <a:xfrm>
              <a:off x="10127548"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rPr>
                <a:t>66</a:t>
              </a:r>
            </a:p>
          </p:txBody>
        </p:sp>
        <p:sp>
          <p:nvSpPr>
            <p:cNvPr id="60" name="TextBox 59">
              <a:extLst>
                <a:ext uri="{FF2B5EF4-FFF2-40B4-BE49-F238E27FC236}">
                  <a16:creationId xmlns:a16="http://schemas.microsoft.com/office/drawing/2014/main" id="{35644C59-7A88-BC7A-8167-6F31F5B8AE99}"/>
                </a:ext>
              </a:extLst>
            </p:cNvPr>
            <p:cNvSpPr txBox="1"/>
            <p:nvPr/>
          </p:nvSpPr>
          <p:spPr bwMode="auto">
            <a:xfrm>
              <a:off x="10947750"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rPr>
                <a:t>72</a:t>
              </a:r>
            </a:p>
          </p:txBody>
        </p:sp>
        <p:sp>
          <p:nvSpPr>
            <p:cNvPr id="61" name="TextBox 60">
              <a:extLst>
                <a:ext uri="{FF2B5EF4-FFF2-40B4-BE49-F238E27FC236}">
                  <a16:creationId xmlns:a16="http://schemas.microsoft.com/office/drawing/2014/main" id="{3ACCA08A-FCCE-BE7F-3E9B-D1CB05EE452B}"/>
                </a:ext>
              </a:extLst>
            </p:cNvPr>
            <p:cNvSpPr txBox="1"/>
            <p:nvPr/>
          </p:nvSpPr>
          <p:spPr bwMode="auto">
            <a:xfrm>
              <a:off x="11743229"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rPr>
                <a:t>78</a:t>
              </a:r>
            </a:p>
          </p:txBody>
        </p:sp>
        <p:sp>
          <p:nvSpPr>
            <p:cNvPr id="62" name="TextBox 61">
              <a:extLst>
                <a:ext uri="{FF2B5EF4-FFF2-40B4-BE49-F238E27FC236}">
                  <a16:creationId xmlns:a16="http://schemas.microsoft.com/office/drawing/2014/main" id="{E898164E-5E15-A274-46AB-C85854C5BE67}"/>
                </a:ext>
              </a:extLst>
            </p:cNvPr>
            <p:cNvSpPr txBox="1"/>
            <p:nvPr/>
          </p:nvSpPr>
          <p:spPr bwMode="auto">
            <a:xfrm>
              <a:off x="12574907"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rPr>
                <a:t>84</a:t>
              </a:r>
            </a:p>
          </p:txBody>
        </p:sp>
        <p:sp>
          <p:nvSpPr>
            <p:cNvPr id="63" name="TextBox 62">
              <a:extLst>
                <a:ext uri="{FF2B5EF4-FFF2-40B4-BE49-F238E27FC236}">
                  <a16:creationId xmlns:a16="http://schemas.microsoft.com/office/drawing/2014/main" id="{8E645805-80A7-2B96-68F6-5C441ED7CC05}"/>
                </a:ext>
              </a:extLst>
            </p:cNvPr>
            <p:cNvSpPr txBox="1"/>
            <p:nvPr/>
          </p:nvSpPr>
          <p:spPr bwMode="auto">
            <a:xfrm>
              <a:off x="13381191"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rPr>
                <a:t>90</a:t>
              </a:r>
            </a:p>
          </p:txBody>
        </p:sp>
        <p:sp>
          <p:nvSpPr>
            <p:cNvPr id="64" name="TextBox 63">
              <a:extLst>
                <a:ext uri="{FF2B5EF4-FFF2-40B4-BE49-F238E27FC236}">
                  <a16:creationId xmlns:a16="http://schemas.microsoft.com/office/drawing/2014/main" id="{22D4812E-AADF-A6D9-A012-1BBF55AA4B89}"/>
                </a:ext>
              </a:extLst>
            </p:cNvPr>
            <p:cNvSpPr txBox="1"/>
            <p:nvPr/>
          </p:nvSpPr>
          <p:spPr bwMode="auto">
            <a:xfrm>
              <a:off x="14201394"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dirty="0">
                  <a:solidFill>
                    <a:schemeClr val="bg1"/>
                  </a:solidFill>
                </a:rPr>
                <a:t>96</a:t>
              </a:r>
              <a:endParaRPr lang="en-US" b="0" dirty="0">
                <a:solidFill>
                  <a:schemeClr val="bg1"/>
                </a:solidFill>
              </a:endParaRPr>
            </a:p>
          </p:txBody>
        </p:sp>
      </p:grpSp>
      <p:sp>
        <p:nvSpPr>
          <p:cNvPr id="19" name="Freeform: Shape 18">
            <a:extLst>
              <a:ext uri="{FF2B5EF4-FFF2-40B4-BE49-F238E27FC236}">
                <a16:creationId xmlns:a16="http://schemas.microsoft.com/office/drawing/2014/main" id="{EA2BEC4D-FDE9-DBC3-A630-E213DFDF930E}"/>
              </a:ext>
            </a:extLst>
          </p:cNvPr>
          <p:cNvSpPr/>
          <p:nvPr/>
        </p:nvSpPr>
        <p:spPr bwMode="auto">
          <a:xfrm>
            <a:off x="3177430" y="1753335"/>
            <a:ext cx="6506320" cy="2236826"/>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algn="ctr"/>
            <a:endParaRPr lang="en-US" sz="1200"/>
          </a:p>
        </p:txBody>
      </p:sp>
      <p:grpSp>
        <p:nvGrpSpPr>
          <p:cNvPr id="20" name="Group 19">
            <a:extLst>
              <a:ext uri="{FF2B5EF4-FFF2-40B4-BE49-F238E27FC236}">
                <a16:creationId xmlns:a16="http://schemas.microsoft.com/office/drawing/2014/main" id="{A8D38A62-8403-5152-63D6-D9CB48CF10A1}"/>
              </a:ext>
            </a:extLst>
          </p:cNvPr>
          <p:cNvGrpSpPr/>
          <p:nvPr/>
        </p:nvGrpSpPr>
        <p:grpSpPr>
          <a:xfrm>
            <a:off x="3106747" y="1767660"/>
            <a:ext cx="85438" cy="2222501"/>
            <a:chOff x="901264" y="1705026"/>
            <a:chExt cx="1347222" cy="2802492"/>
          </a:xfrm>
        </p:grpSpPr>
        <p:cxnSp>
          <p:nvCxnSpPr>
            <p:cNvPr id="42" name="Straight Connector 41">
              <a:extLst>
                <a:ext uri="{FF2B5EF4-FFF2-40B4-BE49-F238E27FC236}">
                  <a16:creationId xmlns:a16="http://schemas.microsoft.com/office/drawing/2014/main" id="{95A0602F-49F0-8F76-BBF2-8861E99B98D2}"/>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88FC51E7-9DBA-BBC0-78D1-94FACCB0D34B}"/>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5BDF881-A70F-D7DE-ECA8-5506C7C8D39F}"/>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30E67CF-61F6-A36B-99BE-A55A5CCB26FF}"/>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15929E59-3C7F-1CCF-1031-C482C6DE3597}"/>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F56B034-A649-F449-70B7-13810785EFE7}"/>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 name="Group 20">
            <a:extLst>
              <a:ext uri="{FF2B5EF4-FFF2-40B4-BE49-F238E27FC236}">
                <a16:creationId xmlns:a16="http://schemas.microsoft.com/office/drawing/2014/main" id="{21FD8B03-1A42-877B-45D7-F301C64A4DBC}"/>
              </a:ext>
            </a:extLst>
          </p:cNvPr>
          <p:cNvGrpSpPr/>
          <p:nvPr/>
        </p:nvGrpSpPr>
        <p:grpSpPr>
          <a:xfrm>
            <a:off x="3177430" y="3990161"/>
            <a:ext cx="6178237" cy="99239"/>
            <a:chOff x="1575240" y="3687258"/>
            <a:chExt cx="6550553" cy="1098522"/>
          </a:xfrm>
        </p:grpSpPr>
        <p:grpSp>
          <p:nvGrpSpPr>
            <p:cNvPr id="22" name="Group 21">
              <a:extLst>
                <a:ext uri="{FF2B5EF4-FFF2-40B4-BE49-F238E27FC236}">
                  <a16:creationId xmlns:a16="http://schemas.microsoft.com/office/drawing/2014/main" id="{8374E752-0FE7-C1A0-FEC1-468F7BA7D41B}"/>
                </a:ext>
              </a:extLst>
            </p:cNvPr>
            <p:cNvGrpSpPr/>
            <p:nvPr/>
          </p:nvGrpSpPr>
          <p:grpSpPr>
            <a:xfrm rot="5400000">
              <a:off x="2041759" y="3220739"/>
              <a:ext cx="1098521" cy="2031560"/>
              <a:chOff x="901264" y="1705026"/>
              <a:chExt cx="1347222" cy="2802492"/>
            </a:xfrm>
          </p:grpSpPr>
          <p:cxnSp>
            <p:nvCxnSpPr>
              <p:cNvPr id="36" name="Straight Connector 35">
                <a:extLst>
                  <a:ext uri="{FF2B5EF4-FFF2-40B4-BE49-F238E27FC236}">
                    <a16:creationId xmlns:a16="http://schemas.microsoft.com/office/drawing/2014/main" id="{2EE0C571-90C6-44CB-DCCD-13E65C15FEAE}"/>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0664A8D-B701-D24D-8FF0-2D547DD37F6D}"/>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B9B93A4-62C1-698B-0D1C-95685913D3EA}"/>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A3783C6-8495-7A7C-3A7F-21C3EE63DB65}"/>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8B26C129-FC2C-9495-B107-0775CB3D8AEF}"/>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DF4F358-EF22-DE22-2987-B0D085AF334B}"/>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 name="Group 22">
              <a:extLst>
                <a:ext uri="{FF2B5EF4-FFF2-40B4-BE49-F238E27FC236}">
                  <a16:creationId xmlns:a16="http://schemas.microsoft.com/office/drawing/2014/main" id="{93E0C214-AE0A-0FF9-476B-7E3569AA7038}"/>
                </a:ext>
              </a:extLst>
            </p:cNvPr>
            <p:cNvGrpSpPr/>
            <p:nvPr/>
          </p:nvGrpSpPr>
          <p:grpSpPr>
            <a:xfrm rot="5400000">
              <a:off x="4485342" y="3220739"/>
              <a:ext cx="1098521" cy="2031560"/>
              <a:chOff x="901264" y="1705026"/>
              <a:chExt cx="1347222" cy="2802492"/>
            </a:xfrm>
          </p:grpSpPr>
          <p:cxnSp>
            <p:nvCxnSpPr>
              <p:cNvPr id="30" name="Straight Connector 29">
                <a:extLst>
                  <a:ext uri="{FF2B5EF4-FFF2-40B4-BE49-F238E27FC236}">
                    <a16:creationId xmlns:a16="http://schemas.microsoft.com/office/drawing/2014/main" id="{336A0390-AC27-B59F-1E08-A3B8430C1027}"/>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19E6BB7-E9D6-BAF1-D062-2DB04ADA4444}"/>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88E9728F-B021-1865-4568-A244B4CA2D6B}"/>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973F27B-C535-5C88-4359-7A4A93B7523B}"/>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0AA62AE-70AF-79C9-9CEC-3A14C7C1EA1D}"/>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297896BF-AB7E-7629-932C-5A6C1ADE49AE}"/>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E5805B7F-7290-AC71-C2C4-7F418143877A}"/>
                </a:ext>
              </a:extLst>
            </p:cNvPr>
            <p:cNvGrpSpPr/>
            <p:nvPr/>
          </p:nvGrpSpPr>
          <p:grpSpPr>
            <a:xfrm rot="5400000">
              <a:off x="6744032" y="3404019"/>
              <a:ext cx="1098521" cy="1665001"/>
              <a:chOff x="901264" y="2254733"/>
              <a:chExt cx="1347222" cy="2252785"/>
            </a:xfrm>
          </p:grpSpPr>
          <p:cxnSp>
            <p:nvCxnSpPr>
              <p:cNvPr id="25" name="Straight Connector 24">
                <a:extLst>
                  <a:ext uri="{FF2B5EF4-FFF2-40B4-BE49-F238E27FC236}">
                    <a16:creationId xmlns:a16="http://schemas.microsoft.com/office/drawing/2014/main" id="{CE8B406E-9E08-FC95-EF4C-0186361B2664}"/>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A2AF4E1-EE3B-9FC7-ACF2-8AE7CAE7492B}"/>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E40EA613-BDEC-F2DF-B627-8F06683328EB}"/>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CB972AA-3EBA-1A40-0939-5812AD63A0AA}"/>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D5E6E5A-5E97-27A6-8CF7-E2B57E3F1644}"/>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sp>
        <p:nvSpPr>
          <p:cNvPr id="71" name="TextBox 70">
            <a:extLst>
              <a:ext uri="{FF2B5EF4-FFF2-40B4-BE49-F238E27FC236}">
                <a16:creationId xmlns:a16="http://schemas.microsoft.com/office/drawing/2014/main" id="{EF12465B-D0B0-9A47-5028-1B1F0098703F}"/>
              </a:ext>
            </a:extLst>
          </p:cNvPr>
          <p:cNvSpPr txBox="1"/>
          <p:nvPr/>
        </p:nvSpPr>
        <p:spPr bwMode="auto">
          <a:xfrm>
            <a:off x="1576225" y="4428549"/>
            <a:ext cx="1319851"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Aft>
                <a:spcPct val="0"/>
              </a:spcAft>
              <a:buClrTx/>
              <a:buFontTx/>
              <a:buNone/>
            </a:pPr>
            <a:r>
              <a:rPr lang="en-US" sz="1600" b="1" dirty="0">
                <a:solidFill>
                  <a:schemeClr val="bg1"/>
                </a:solidFill>
                <a:latin typeface="Calibri" panose="020F0502020204030204" pitchFamily="34" charset="0"/>
              </a:rPr>
              <a:t>No. at Risk</a:t>
            </a:r>
          </a:p>
          <a:p>
            <a:pPr algn="r">
              <a:lnSpc>
                <a:spcPct val="90000"/>
              </a:lnSpc>
              <a:spcAft>
                <a:spcPct val="0"/>
              </a:spcAft>
              <a:buClrTx/>
              <a:buFontTx/>
              <a:buNone/>
            </a:pPr>
            <a:r>
              <a:rPr lang="en-US" sz="1600" b="0" dirty="0">
                <a:solidFill>
                  <a:schemeClr val="accent1"/>
                </a:solidFill>
                <a:latin typeface="Calibri" panose="020F0502020204030204" pitchFamily="34" charset="0"/>
              </a:rPr>
              <a:t>Ibrutinib + BR</a:t>
            </a:r>
          </a:p>
          <a:p>
            <a:pPr algn="r">
              <a:lnSpc>
                <a:spcPct val="90000"/>
              </a:lnSpc>
              <a:spcAft>
                <a:spcPct val="0"/>
              </a:spcAft>
              <a:buClrTx/>
              <a:buFontTx/>
              <a:buNone/>
            </a:pPr>
            <a:r>
              <a:rPr lang="en-US" sz="1600" dirty="0">
                <a:solidFill>
                  <a:schemeClr val="accent3"/>
                </a:solidFill>
                <a:latin typeface="Calibri" panose="020F0502020204030204" pitchFamily="34" charset="0"/>
              </a:rPr>
              <a:t>Placebo + BR</a:t>
            </a:r>
          </a:p>
        </p:txBody>
      </p:sp>
      <p:grpSp>
        <p:nvGrpSpPr>
          <p:cNvPr id="72" name="Group 71">
            <a:extLst>
              <a:ext uri="{FF2B5EF4-FFF2-40B4-BE49-F238E27FC236}">
                <a16:creationId xmlns:a16="http://schemas.microsoft.com/office/drawing/2014/main" id="{D5F4465D-E121-0035-CF35-D4C4037B99EF}"/>
              </a:ext>
            </a:extLst>
          </p:cNvPr>
          <p:cNvGrpSpPr/>
          <p:nvPr/>
        </p:nvGrpSpPr>
        <p:grpSpPr>
          <a:xfrm>
            <a:off x="3436121" y="3368118"/>
            <a:ext cx="1800753" cy="480131"/>
            <a:chOff x="1511192" y="3413278"/>
            <a:chExt cx="1800753" cy="480131"/>
          </a:xfrm>
        </p:grpSpPr>
        <p:sp>
          <p:nvSpPr>
            <p:cNvPr id="73" name="TextBox 72">
              <a:extLst>
                <a:ext uri="{FF2B5EF4-FFF2-40B4-BE49-F238E27FC236}">
                  <a16:creationId xmlns:a16="http://schemas.microsoft.com/office/drawing/2014/main" id="{A15475D5-A4A6-C307-EADF-33413ACDAE4B}"/>
                </a:ext>
              </a:extLst>
            </p:cNvPr>
            <p:cNvSpPr txBox="1"/>
            <p:nvPr/>
          </p:nvSpPr>
          <p:spPr bwMode="auto">
            <a:xfrm>
              <a:off x="1807691" y="3413278"/>
              <a:ext cx="1504254"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Aft>
                  <a:spcPct val="0"/>
                </a:spcAft>
                <a:buClrTx/>
                <a:buFontTx/>
                <a:buNone/>
              </a:pPr>
              <a:r>
                <a:rPr lang="en-US" sz="1400" b="0" dirty="0">
                  <a:solidFill>
                    <a:schemeClr val="bg1"/>
                  </a:solidFill>
                  <a:latin typeface="Calibri" panose="020F0502020204030204" pitchFamily="34" charset="0"/>
                </a:rPr>
                <a:t>Ibrutinib + BR</a:t>
              </a:r>
            </a:p>
            <a:p>
              <a:pPr>
                <a:lnSpc>
                  <a:spcPct val="90000"/>
                </a:lnSpc>
                <a:spcAft>
                  <a:spcPct val="0"/>
                </a:spcAft>
                <a:buClrTx/>
                <a:buFontTx/>
                <a:buNone/>
              </a:pPr>
              <a:r>
                <a:rPr lang="en-US" sz="1400" dirty="0">
                  <a:solidFill>
                    <a:schemeClr val="bg1"/>
                  </a:solidFill>
                  <a:latin typeface="Calibri" panose="020F0502020204030204" pitchFamily="34" charset="0"/>
                </a:rPr>
                <a:t>Placebo + BR</a:t>
              </a:r>
            </a:p>
          </p:txBody>
        </p:sp>
        <p:grpSp>
          <p:nvGrpSpPr>
            <p:cNvPr id="74" name="Group 73">
              <a:extLst>
                <a:ext uri="{FF2B5EF4-FFF2-40B4-BE49-F238E27FC236}">
                  <a16:creationId xmlns:a16="http://schemas.microsoft.com/office/drawing/2014/main" id="{77E550C2-5A59-DF46-28D6-25A780A0582E}"/>
                </a:ext>
              </a:extLst>
            </p:cNvPr>
            <p:cNvGrpSpPr/>
            <p:nvPr/>
          </p:nvGrpSpPr>
          <p:grpSpPr>
            <a:xfrm>
              <a:off x="1511192" y="3500736"/>
              <a:ext cx="330200" cy="69031"/>
              <a:chOff x="1737021" y="3108586"/>
              <a:chExt cx="330200" cy="69031"/>
            </a:xfrm>
          </p:grpSpPr>
          <p:cxnSp>
            <p:nvCxnSpPr>
              <p:cNvPr id="78" name="Straight Connector 77">
                <a:extLst>
                  <a:ext uri="{FF2B5EF4-FFF2-40B4-BE49-F238E27FC236}">
                    <a16:creationId xmlns:a16="http://schemas.microsoft.com/office/drawing/2014/main" id="{C79BCDE9-2868-D81E-BE5F-11F7F7BC8005}"/>
                  </a:ext>
                </a:extLst>
              </p:cNvPr>
              <p:cNvCxnSpPr>
                <a:cxnSpLocks/>
              </p:cNvCxnSpPr>
              <p:nvPr/>
            </p:nvCxnSpPr>
            <p:spPr bwMode="auto">
              <a:xfrm>
                <a:off x="1737021" y="3141632"/>
                <a:ext cx="330200" cy="0"/>
              </a:xfrm>
              <a:prstGeom prst="line">
                <a:avLst/>
              </a:prstGeom>
              <a:noFill/>
              <a:ln w="28575" cap="flat" cmpd="sng" algn="ctr">
                <a:solidFill>
                  <a:schemeClr val="accent1"/>
                </a:solidFill>
                <a:prstDash val="solid"/>
                <a:round/>
                <a:headEnd type="none" w="med" len="med"/>
                <a:tailEnd type="none" w="med" len="med"/>
              </a:ln>
              <a:effectLst/>
            </p:spPr>
          </p:cxnSp>
          <p:sp>
            <p:nvSpPr>
              <p:cNvPr id="79" name="Oval 78">
                <a:extLst>
                  <a:ext uri="{FF2B5EF4-FFF2-40B4-BE49-F238E27FC236}">
                    <a16:creationId xmlns:a16="http://schemas.microsoft.com/office/drawing/2014/main" id="{2493B0FC-17E1-0CC1-0347-B253B8978502}"/>
                  </a:ext>
                </a:extLst>
              </p:cNvPr>
              <p:cNvSpPr/>
              <p:nvPr/>
            </p:nvSpPr>
            <p:spPr bwMode="auto">
              <a:xfrm>
                <a:off x="1867606" y="310858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75" name="Group 74">
              <a:extLst>
                <a:ext uri="{FF2B5EF4-FFF2-40B4-BE49-F238E27FC236}">
                  <a16:creationId xmlns:a16="http://schemas.microsoft.com/office/drawing/2014/main" id="{526CE873-6FA9-A87F-E009-A65223A977B4}"/>
                </a:ext>
              </a:extLst>
            </p:cNvPr>
            <p:cNvGrpSpPr/>
            <p:nvPr/>
          </p:nvGrpSpPr>
          <p:grpSpPr>
            <a:xfrm>
              <a:off x="1511192" y="3688150"/>
              <a:ext cx="330200" cy="70399"/>
              <a:chOff x="1737021" y="3296000"/>
              <a:chExt cx="330200" cy="70399"/>
            </a:xfrm>
          </p:grpSpPr>
          <p:cxnSp>
            <p:nvCxnSpPr>
              <p:cNvPr id="76" name="Straight Connector 75">
                <a:extLst>
                  <a:ext uri="{FF2B5EF4-FFF2-40B4-BE49-F238E27FC236}">
                    <a16:creationId xmlns:a16="http://schemas.microsoft.com/office/drawing/2014/main" id="{93772B06-E6A4-41F9-F0BA-548F708FFCB2}"/>
                  </a:ext>
                </a:extLst>
              </p:cNvPr>
              <p:cNvCxnSpPr>
                <a:cxnSpLocks/>
              </p:cNvCxnSpPr>
              <p:nvPr/>
            </p:nvCxnSpPr>
            <p:spPr bwMode="auto">
              <a:xfrm>
                <a:off x="1737021" y="3338479"/>
                <a:ext cx="330200" cy="0"/>
              </a:xfrm>
              <a:prstGeom prst="line">
                <a:avLst/>
              </a:prstGeom>
              <a:noFill/>
              <a:ln w="28575" cap="flat" cmpd="sng" algn="ctr">
                <a:solidFill>
                  <a:schemeClr val="accent3"/>
                </a:solidFill>
                <a:prstDash val="solid"/>
                <a:round/>
                <a:headEnd type="none" w="med" len="med"/>
                <a:tailEnd type="none" w="med" len="med"/>
              </a:ln>
              <a:effectLst/>
            </p:spPr>
          </p:cxnSp>
          <p:sp>
            <p:nvSpPr>
              <p:cNvPr id="77" name="Isosceles Triangle 76">
                <a:extLst>
                  <a:ext uri="{FF2B5EF4-FFF2-40B4-BE49-F238E27FC236}">
                    <a16:creationId xmlns:a16="http://schemas.microsoft.com/office/drawing/2014/main" id="{B79E039E-E5AD-F939-13AC-8A19D2695F54}"/>
                  </a:ext>
                </a:extLst>
              </p:cNvPr>
              <p:cNvSpPr/>
              <p:nvPr/>
            </p:nvSpPr>
            <p:spPr bwMode="auto">
              <a:xfrm>
                <a:off x="1867606" y="329600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grpSp>
        <p:nvGrpSpPr>
          <p:cNvPr id="80" name="Group 79">
            <a:extLst>
              <a:ext uri="{FF2B5EF4-FFF2-40B4-BE49-F238E27FC236}">
                <a16:creationId xmlns:a16="http://schemas.microsoft.com/office/drawing/2014/main" id="{BE74B46B-1CC6-2E07-40C7-2DE53032F29F}"/>
              </a:ext>
            </a:extLst>
          </p:cNvPr>
          <p:cNvGrpSpPr/>
          <p:nvPr/>
        </p:nvGrpSpPr>
        <p:grpSpPr>
          <a:xfrm>
            <a:off x="2949218" y="4650145"/>
            <a:ext cx="6541759" cy="535534"/>
            <a:chOff x="1056793" y="4647614"/>
            <a:chExt cx="13896115" cy="582006"/>
          </a:xfrm>
        </p:grpSpPr>
        <p:sp>
          <p:nvSpPr>
            <p:cNvPr id="81" name="TextBox 80">
              <a:extLst>
                <a:ext uri="{FF2B5EF4-FFF2-40B4-BE49-F238E27FC236}">
                  <a16:creationId xmlns:a16="http://schemas.microsoft.com/office/drawing/2014/main" id="{BD751F96-3E6E-4D6A-93E9-D1C55ACA2501}"/>
                </a:ext>
              </a:extLst>
            </p:cNvPr>
            <p:cNvSpPr txBox="1"/>
            <p:nvPr/>
          </p:nvSpPr>
          <p:spPr bwMode="auto">
            <a:xfrm>
              <a:off x="1056793"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rPr>
                <a:t>261</a:t>
              </a:r>
            </a:p>
            <a:p>
              <a:pPr algn="ctr">
                <a:lnSpc>
                  <a:spcPct val="90000"/>
                </a:lnSpc>
                <a:spcAft>
                  <a:spcPct val="0"/>
                </a:spcAft>
                <a:buClrTx/>
                <a:buFontTx/>
                <a:buNone/>
              </a:pPr>
              <a:r>
                <a:rPr lang="en-US" sz="1600" dirty="0">
                  <a:solidFill>
                    <a:schemeClr val="bg1"/>
                  </a:solidFill>
                </a:rPr>
                <a:t>262</a:t>
              </a:r>
              <a:endParaRPr lang="en-US" sz="1600" b="0" dirty="0">
                <a:solidFill>
                  <a:schemeClr val="bg1"/>
                </a:solidFill>
              </a:endParaRPr>
            </a:p>
          </p:txBody>
        </p:sp>
        <p:sp>
          <p:nvSpPr>
            <p:cNvPr id="82" name="TextBox 81">
              <a:extLst>
                <a:ext uri="{FF2B5EF4-FFF2-40B4-BE49-F238E27FC236}">
                  <a16:creationId xmlns:a16="http://schemas.microsoft.com/office/drawing/2014/main" id="{D9F3DB74-2526-4AA5-519F-F7587BA96DD8}"/>
                </a:ext>
              </a:extLst>
            </p:cNvPr>
            <p:cNvSpPr txBox="1"/>
            <p:nvPr/>
          </p:nvSpPr>
          <p:spPr bwMode="auto">
            <a:xfrm>
              <a:off x="1858370"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rPr>
                <a:t>231</a:t>
              </a:r>
            </a:p>
            <a:p>
              <a:pPr algn="ctr">
                <a:lnSpc>
                  <a:spcPct val="90000"/>
                </a:lnSpc>
                <a:spcAft>
                  <a:spcPct val="0"/>
                </a:spcAft>
                <a:buClrTx/>
                <a:buFontTx/>
                <a:buNone/>
              </a:pPr>
              <a:r>
                <a:rPr lang="en-US" sz="1600" dirty="0">
                  <a:solidFill>
                    <a:schemeClr val="bg1"/>
                  </a:solidFill>
                </a:rPr>
                <a:t>231</a:t>
              </a:r>
              <a:endParaRPr lang="en-US" sz="1600" b="0" dirty="0">
                <a:solidFill>
                  <a:schemeClr val="bg1"/>
                </a:solidFill>
              </a:endParaRPr>
            </a:p>
          </p:txBody>
        </p:sp>
        <p:sp>
          <p:nvSpPr>
            <p:cNvPr id="83" name="TextBox 82">
              <a:extLst>
                <a:ext uri="{FF2B5EF4-FFF2-40B4-BE49-F238E27FC236}">
                  <a16:creationId xmlns:a16="http://schemas.microsoft.com/office/drawing/2014/main" id="{D95F3126-5C1D-AFB4-65DF-A35FD45C73A8}"/>
                </a:ext>
              </a:extLst>
            </p:cNvPr>
            <p:cNvSpPr txBox="1"/>
            <p:nvPr/>
          </p:nvSpPr>
          <p:spPr bwMode="auto">
            <a:xfrm>
              <a:off x="2673966"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rPr>
                <a:t>209</a:t>
              </a:r>
            </a:p>
            <a:p>
              <a:pPr algn="ctr">
                <a:lnSpc>
                  <a:spcPct val="90000"/>
                </a:lnSpc>
                <a:spcAft>
                  <a:spcPct val="0"/>
                </a:spcAft>
                <a:buClrTx/>
                <a:buFontTx/>
                <a:buNone/>
              </a:pPr>
              <a:r>
                <a:rPr lang="en-US" sz="1600" dirty="0">
                  <a:solidFill>
                    <a:schemeClr val="bg1"/>
                  </a:solidFill>
                </a:rPr>
                <a:t>203</a:t>
              </a:r>
              <a:endParaRPr lang="en-US" sz="1600" b="0" dirty="0">
                <a:solidFill>
                  <a:schemeClr val="bg1"/>
                </a:solidFill>
              </a:endParaRPr>
            </a:p>
          </p:txBody>
        </p:sp>
        <p:sp>
          <p:nvSpPr>
            <p:cNvPr id="84" name="TextBox 83">
              <a:extLst>
                <a:ext uri="{FF2B5EF4-FFF2-40B4-BE49-F238E27FC236}">
                  <a16:creationId xmlns:a16="http://schemas.microsoft.com/office/drawing/2014/main" id="{46539FFA-5F12-896B-DED6-63E7BDE2CAF8}"/>
                </a:ext>
              </a:extLst>
            </p:cNvPr>
            <p:cNvSpPr txBox="1"/>
            <p:nvPr/>
          </p:nvSpPr>
          <p:spPr bwMode="auto">
            <a:xfrm>
              <a:off x="3475543"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rPr>
                <a:t>192</a:t>
              </a:r>
            </a:p>
            <a:p>
              <a:pPr algn="ctr">
                <a:lnSpc>
                  <a:spcPct val="90000"/>
                </a:lnSpc>
                <a:spcAft>
                  <a:spcPct val="0"/>
                </a:spcAft>
                <a:buClrTx/>
                <a:buFontTx/>
                <a:buNone/>
              </a:pPr>
              <a:r>
                <a:rPr lang="en-US" sz="1600" dirty="0">
                  <a:solidFill>
                    <a:schemeClr val="bg1"/>
                  </a:solidFill>
                </a:rPr>
                <a:t>189</a:t>
              </a:r>
              <a:endParaRPr lang="en-US" sz="1600" b="0" dirty="0">
                <a:solidFill>
                  <a:schemeClr val="bg1"/>
                </a:solidFill>
              </a:endParaRPr>
            </a:p>
          </p:txBody>
        </p:sp>
        <p:sp>
          <p:nvSpPr>
            <p:cNvPr id="85" name="TextBox 84">
              <a:extLst>
                <a:ext uri="{FF2B5EF4-FFF2-40B4-BE49-F238E27FC236}">
                  <a16:creationId xmlns:a16="http://schemas.microsoft.com/office/drawing/2014/main" id="{479D7CF1-F8D6-50A1-0EC1-950C9190102A}"/>
                </a:ext>
              </a:extLst>
            </p:cNvPr>
            <p:cNvSpPr txBox="1"/>
            <p:nvPr/>
          </p:nvSpPr>
          <p:spPr bwMode="auto">
            <a:xfrm>
              <a:off x="4312674"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rPr>
                <a:t>184</a:t>
              </a:r>
            </a:p>
            <a:p>
              <a:pPr algn="ctr">
                <a:lnSpc>
                  <a:spcPct val="90000"/>
                </a:lnSpc>
                <a:spcAft>
                  <a:spcPct val="0"/>
                </a:spcAft>
                <a:buClrTx/>
                <a:buFontTx/>
                <a:buNone/>
              </a:pPr>
              <a:r>
                <a:rPr lang="en-US" sz="1600" dirty="0">
                  <a:solidFill>
                    <a:schemeClr val="bg1"/>
                  </a:solidFill>
                </a:rPr>
                <a:t>171</a:t>
              </a:r>
              <a:endParaRPr lang="en-US" sz="1600" b="0" dirty="0">
                <a:solidFill>
                  <a:schemeClr val="bg1"/>
                </a:solidFill>
              </a:endParaRPr>
            </a:p>
          </p:txBody>
        </p:sp>
        <p:sp>
          <p:nvSpPr>
            <p:cNvPr id="86" name="TextBox 85">
              <a:extLst>
                <a:ext uri="{FF2B5EF4-FFF2-40B4-BE49-F238E27FC236}">
                  <a16:creationId xmlns:a16="http://schemas.microsoft.com/office/drawing/2014/main" id="{CD78EC7F-8FA8-FF8B-6465-1EAF6F1E6D10}"/>
                </a:ext>
              </a:extLst>
            </p:cNvPr>
            <p:cNvSpPr txBox="1"/>
            <p:nvPr/>
          </p:nvSpPr>
          <p:spPr bwMode="auto">
            <a:xfrm>
              <a:off x="5139652"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rPr>
                <a:t>174</a:t>
              </a:r>
            </a:p>
            <a:p>
              <a:pPr algn="ctr">
                <a:lnSpc>
                  <a:spcPct val="90000"/>
                </a:lnSpc>
                <a:spcAft>
                  <a:spcPct val="0"/>
                </a:spcAft>
                <a:buClrTx/>
                <a:buFontTx/>
                <a:buNone/>
              </a:pPr>
              <a:r>
                <a:rPr lang="en-US" sz="1600" dirty="0">
                  <a:solidFill>
                    <a:schemeClr val="bg1"/>
                  </a:solidFill>
                </a:rPr>
                <a:t>167</a:t>
              </a:r>
              <a:endParaRPr lang="en-US" sz="1600" b="0" dirty="0">
                <a:solidFill>
                  <a:schemeClr val="bg1"/>
                </a:solidFill>
              </a:endParaRPr>
            </a:p>
          </p:txBody>
        </p:sp>
        <p:sp>
          <p:nvSpPr>
            <p:cNvPr id="87" name="TextBox 86">
              <a:extLst>
                <a:ext uri="{FF2B5EF4-FFF2-40B4-BE49-F238E27FC236}">
                  <a16:creationId xmlns:a16="http://schemas.microsoft.com/office/drawing/2014/main" id="{931F0FF0-297C-1303-F672-702C07A9E6BA}"/>
                </a:ext>
              </a:extLst>
            </p:cNvPr>
            <p:cNvSpPr txBox="1"/>
            <p:nvPr/>
          </p:nvSpPr>
          <p:spPr bwMode="auto">
            <a:xfrm>
              <a:off x="5951010"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rPr>
                <a:t>155</a:t>
              </a:r>
            </a:p>
            <a:p>
              <a:pPr algn="ctr">
                <a:lnSpc>
                  <a:spcPct val="90000"/>
                </a:lnSpc>
                <a:spcAft>
                  <a:spcPct val="0"/>
                </a:spcAft>
                <a:buClrTx/>
                <a:buFontTx/>
                <a:buNone/>
              </a:pPr>
              <a:r>
                <a:rPr lang="en-US" sz="1600" dirty="0">
                  <a:solidFill>
                    <a:schemeClr val="bg1"/>
                  </a:solidFill>
                </a:rPr>
                <a:t>157</a:t>
              </a:r>
              <a:endParaRPr lang="en-US" sz="1600" b="0" dirty="0">
                <a:solidFill>
                  <a:schemeClr val="bg1"/>
                </a:solidFill>
              </a:endParaRPr>
            </a:p>
          </p:txBody>
        </p:sp>
        <p:sp>
          <p:nvSpPr>
            <p:cNvPr id="88" name="TextBox 87">
              <a:extLst>
                <a:ext uri="{FF2B5EF4-FFF2-40B4-BE49-F238E27FC236}">
                  <a16:creationId xmlns:a16="http://schemas.microsoft.com/office/drawing/2014/main" id="{0EA4B3EB-AB72-D227-1454-5C6C4952FAB9}"/>
                </a:ext>
              </a:extLst>
            </p:cNvPr>
            <p:cNvSpPr txBox="1"/>
            <p:nvPr/>
          </p:nvSpPr>
          <p:spPr bwMode="auto">
            <a:xfrm>
              <a:off x="6777613"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rPr>
                <a:t>147</a:t>
              </a:r>
            </a:p>
            <a:p>
              <a:pPr algn="ctr">
                <a:lnSpc>
                  <a:spcPct val="90000"/>
                </a:lnSpc>
                <a:spcAft>
                  <a:spcPct val="0"/>
                </a:spcAft>
                <a:buClrTx/>
                <a:buFontTx/>
                <a:buNone/>
              </a:pPr>
              <a:r>
                <a:rPr lang="en-US" sz="1600" dirty="0">
                  <a:solidFill>
                    <a:schemeClr val="bg1"/>
                  </a:solidFill>
                </a:rPr>
                <a:t>146</a:t>
              </a:r>
              <a:endParaRPr lang="en-US" sz="1600" b="0" dirty="0">
                <a:solidFill>
                  <a:schemeClr val="bg1"/>
                </a:solidFill>
              </a:endParaRPr>
            </a:p>
          </p:txBody>
        </p:sp>
        <p:sp>
          <p:nvSpPr>
            <p:cNvPr id="89" name="TextBox 88">
              <a:extLst>
                <a:ext uri="{FF2B5EF4-FFF2-40B4-BE49-F238E27FC236}">
                  <a16:creationId xmlns:a16="http://schemas.microsoft.com/office/drawing/2014/main" id="{B8FA5450-E187-93E3-CB0A-C181298F9278}"/>
                </a:ext>
              </a:extLst>
            </p:cNvPr>
            <p:cNvSpPr txBox="1"/>
            <p:nvPr/>
          </p:nvSpPr>
          <p:spPr bwMode="auto">
            <a:xfrm>
              <a:off x="7599504"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rPr>
                <a:t>140</a:t>
              </a:r>
            </a:p>
            <a:p>
              <a:pPr algn="ctr">
                <a:lnSpc>
                  <a:spcPct val="90000"/>
                </a:lnSpc>
                <a:spcAft>
                  <a:spcPct val="0"/>
                </a:spcAft>
                <a:buClrTx/>
                <a:buFontTx/>
                <a:buNone/>
              </a:pPr>
              <a:r>
                <a:rPr lang="en-US" sz="1600" dirty="0">
                  <a:solidFill>
                    <a:schemeClr val="bg1"/>
                  </a:solidFill>
                </a:rPr>
                <a:t>137</a:t>
              </a:r>
              <a:endParaRPr lang="en-US" sz="1600" b="0" dirty="0">
                <a:solidFill>
                  <a:schemeClr val="bg1"/>
                </a:solidFill>
              </a:endParaRPr>
            </a:p>
          </p:txBody>
        </p:sp>
        <p:sp>
          <p:nvSpPr>
            <p:cNvPr id="90" name="TextBox 89">
              <a:extLst>
                <a:ext uri="{FF2B5EF4-FFF2-40B4-BE49-F238E27FC236}">
                  <a16:creationId xmlns:a16="http://schemas.microsoft.com/office/drawing/2014/main" id="{4AD4CB44-6F7D-F380-EB79-A0D8672B8D22}"/>
                </a:ext>
              </a:extLst>
            </p:cNvPr>
            <p:cNvSpPr txBox="1"/>
            <p:nvPr/>
          </p:nvSpPr>
          <p:spPr bwMode="auto">
            <a:xfrm>
              <a:off x="8406163"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rPr>
                <a:t>131</a:t>
              </a:r>
            </a:p>
            <a:p>
              <a:pPr algn="ctr">
                <a:lnSpc>
                  <a:spcPct val="90000"/>
                </a:lnSpc>
                <a:spcAft>
                  <a:spcPct val="0"/>
                </a:spcAft>
                <a:buClrTx/>
                <a:buFontTx/>
                <a:buNone/>
              </a:pPr>
              <a:r>
                <a:rPr lang="en-US" sz="1600" dirty="0">
                  <a:solidFill>
                    <a:schemeClr val="bg1"/>
                  </a:solidFill>
                </a:rPr>
                <a:t>125</a:t>
              </a:r>
              <a:endParaRPr lang="en-US" sz="1600" b="0" dirty="0">
                <a:solidFill>
                  <a:schemeClr val="bg1"/>
                </a:solidFill>
              </a:endParaRPr>
            </a:p>
          </p:txBody>
        </p:sp>
        <p:sp>
          <p:nvSpPr>
            <p:cNvPr id="91" name="TextBox 90">
              <a:extLst>
                <a:ext uri="{FF2B5EF4-FFF2-40B4-BE49-F238E27FC236}">
                  <a16:creationId xmlns:a16="http://schemas.microsoft.com/office/drawing/2014/main" id="{015D7A5F-C335-1B13-AAE4-A265BB2227B5}"/>
                </a:ext>
              </a:extLst>
            </p:cNvPr>
            <p:cNvSpPr txBox="1"/>
            <p:nvPr/>
          </p:nvSpPr>
          <p:spPr bwMode="auto">
            <a:xfrm>
              <a:off x="9237840"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rPr>
                <a:t>126</a:t>
              </a:r>
            </a:p>
            <a:p>
              <a:pPr algn="ctr">
                <a:lnSpc>
                  <a:spcPct val="90000"/>
                </a:lnSpc>
                <a:spcAft>
                  <a:spcPct val="0"/>
                </a:spcAft>
                <a:buClrTx/>
                <a:buFontTx/>
                <a:buNone/>
              </a:pPr>
              <a:r>
                <a:rPr lang="en-US" sz="1600" dirty="0">
                  <a:solidFill>
                    <a:schemeClr val="bg1"/>
                  </a:solidFill>
                </a:rPr>
                <a:t>117</a:t>
              </a:r>
              <a:endParaRPr lang="en-US" sz="1600" b="0" dirty="0">
                <a:solidFill>
                  <a:schemeClr val="bg1"/>
                </a:solidFill>
              </a:endParaRPr>
            </a:p>
          </p:txBody>
        </p:sp>
        <p:sp>
          <p:nvSpPr>
            <p:cNvPr id="92" name="TextBox 91">
              <a:extLst>
                <a:ext uri="{FF2B5EF4-FFF2-40B4-BE49-F238E27FC236}">
                  <a16:creationId xmlns:a16="http://schemas.microsoft.com/office/drawing/2014/main" id="{D29516A5-FC6A-E959-0E87-FA4067ED3042}"/>
                </a:ext>
              </a:extLst>
            </p:cNvPr>
            <p:cNvSpPr txBox="1"/>
            <p:nvPr/>
          </p:nvSpPr>
          <p:spPr bwMode="auto">
            <a:xfrm>
              <a:off x="10044123" y="4647614"/>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rPr>
                <a:t>119</a:t>
              </a:r>
            </a:p>
            <a:p>
              <a:pPr algn="ctr">
                <a:lnSpc>
                  <a:spcPct val="90000"/>
                </a:lnSpc>
                <a:spcAft>
                  <a:spcPct val="0"/>
                </a:spcAft>
                <a:buClrTx/>
                <a:buFontTx/>
                <a:buNone/>
              </a:pPr>
              <a:r>
                <a:rPr lang="en-US" sz="1600" dirty="0">
                  <a:solidFill>
                    <a:schemeClr val="bg1"/>
                  </a:solidFill>
                </a:rPr>
                <a:t>113</a:t>
              </a:r>
              <a:endParaRPr lang="en-US" sz="1600" b="0" dirty="0">
                <a:solidFill>
                  <a:schemeClr val="bg1"/>
                </a:solidFill>
              </a:endParaRPr>
            </a:p>
          </p:txBody>
        </p:sp>
        <p:sp>
          <p:nvSpPr>
            <p:cNvPr id="93" name="TextBox 92">
              <a:extLst>
                <a:ext uri="{FF2B5EF4-FFF2-40B4-BE49-F238E27FC236}">
                  <a16:creationId xmlns:a16="http://schemas.microsoft.com/office/drawing/2014/main" id="{7F840ECF-EBF3-311B-8724-29D4ADDC5990}"/>
                </a:ext>
              </a:extLst>
            </p:cNvPr>
            <p:cNvSpPr txBox="1"/>
            <p:nvPr/>
          </p:nvSpPr>
          <p:spPr bwMode="auto">
            <a:xfrm>
              <a:off x="10864325"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rPr>
                <a:t>111</a:t>
              </a:r>
            </a:p>
            <a:p>
              <a:pPr algn="ctr">
                <a:lnSpc>
                  <a:spcPct val="90000"/>
                </a:lnSpc>
                <a:spcAft>
                  <a:spcPct val="0"/>
                </a:spcAft>
                <a:buClrTx/>
                <a:buFontTx/>
                <a:buNone/>
              </a:pPr>
              <a:r>
                <a:rPr lang="en-US" sz="1600" dirty="0">
                  <a:solidFill>
                    <a:schemeClr val="bg1"/>
                  </a:solidFill>
                </a:rPr>
                <a:t>109</a:t>
              </a:r>
              <a:endParaRPr lang="en-US" sz="1600" b="0" dirty="0">
                <a:solidFill>
                  <a:schemeClr val="bg1"/>
                </a:solidFill>
              </a:endParaRPr>
            </a:p>
          </p:txBody>
        </p:sp>
        <p:sp>
          <p:nvSpPr>
            <p:cNvPr id="94" name="TextBox 93">
              <a:extLst>
                <a:ext uri="{FF2B5EF4-FFF2-40B4-BE49-F238E27FC236}">
                  <a16:creationId xmlns:a16="http://schemas.microsoft.com/office/drawing/2014/main" id="{6A0D894F-3828-9995-E657-417C1B4F2E3F}"/>
                </a:ext>
              </a:extLst>
            </p:cNvPr>
            <p:cNvSpPr txBox="1"/>
            <p:nvPr/>
          </p:nvSpPr>
          <p:spPr bwMode="auto">
            <a:xfrm>
              <a:off x="11659804"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rPr>
                <a:t>102</a:t>
              </a:r>
            </a:p>
            <a:p>
              <a:pPr algn="ctr">
                <a:lnSpc>
                  <a:spcPct val="90000"/>
                </a:lnSpc>
                <a:spcAft>
                  <a:spcPct val="0"/>
                </a:spcAft>
                <a:buClrTx/>
                <a:buFontTx/>
                <a:buNone/>
              </a:pPr>
              <a:r>
                <a:rPr lang="en-US" sz="1600" dirty="0">
                  <a:solidFill>
                    <a:schemeClr val="bg1"/>
                  </a:solidFill>
                </a:rPr>
                <a:t>101</a:t>
              </a:r>
              <a:endParaRPr lang="en-US" sz="1600" b="0" dirty="0">
                <a:solidFill>
                  <a:schemeClr val="bg1"/>
                </a:solidFill>
              </a:endParaRPr>
            </a:p>
          </p:txBody>
        </p:sp>
        <p:sp>
          <p:nvSpPr>
            <p:cNvPr id="95" name="TextBox 94">
              <a:extLst>
                <a:ext uri="{FF2B5EF4-FFF2-40B4-BE49-F238E27FC236}">
                  <a16:creationId xmlns:a16="http://schemas.microsoft.com/office/drawing/2014/main" id="{9B2F7BF1-533D-3296-5006-362A4A6742B1}"/>
                </a:ext>
              </a:extLst>
            </p:cNvPr>
            <p:cNvSpPr txBox="1"/>
            <p:nvPr/>
          </p:nvSpPr>
          <p:spPr bwMode="auto">
            <a:xfrm>
              <a:off x="12602149" y="4647617"/>
              <a:ext cx="834936"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rPr>
                <a:t>60</a:t>
              </a:r>
            </a:p>
            <a:p>
              <a:pPr algn="ctr">
                <a:lnSpc>
                  <a:spcPct val="90000"/>
                </a:lnSpc>
                <a:spcAft>
                  <a:spcPct val="0"/>
                </a:spcAft>
                <a:buClrTx/>
                <a:buFontTx/>
                <a:buNone/>
              </a:pPr>
              <a:r>
                <a:rPr lang="en-US" sz="1600" dirty="0">
                  <a:solidFill>
                    <a:schemeClr val="bg1"/>
                  </a:solidFill>
                </a:rPr>
                <a:t>67</a:t>
              </a:r>
              <a:endParaRPr lang="en-US" sz="1600" b="0" dirty="0">
                <a:solidFill>
                  <a:schemeClr val="bg1"/>
                </a:solidFill>
              </a:endParaRPr>
            </a:p>
          </p:txBody>
        </p:sp>
        <p:sp>
          <p:nvSpPr>
            <p:cNvPr id="96" name="TextBox 95">
              <a:extLst>
                <a:ext uri="{FF2B5EF4-FFF2-40B4-BE49-F238E27FC236}">
                  <a16:creationId xmlns:a16="http://schemas.microsoft.com/office/drawing/2014/main" id="{DAFFF01F-AB9D-FC1C-67F1-A1B266E98749}"/>
                </a:ext>
              </a:extLst>
            </p:cNvPr>
            <p:cNvSpPr txBox="1"/>
            <p:nvPr/>
          </p:nvSpPr>
          <p:spPr bwMode="auto">
            <a:xfrm>
              <a:off x="13408434" y="4647617"/>
              <a:ext cx="834936"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rPr>
                <a:t>21</a:t>
              </a:r>
            </a:p>
            <a:p>
              <a:pPr algn="ctr">
                <a:lnSpc>
                  <a:spcPct val="90000"/>
                </a:lnSpc>
                <a:spcAft>
                  <a:spcPct val="0"/>
                </a:spcAft>
                <a:buClrTx/>
                <a:buFontTx/>
                <a:buNone/>
              </a:pPr>
              <a:r>
                <a:rPr lang="en-US" sz="1600" dirty="0">
                  <a:solidFill>
                    <a:schemeClr val="bg1"/>
                  </a:solidFill>
                </a:rPr>
                <a:t>23</a:t>
              </a:r>
              <a:endParaRPr lang="en-US" sz="1600" b="0" dirty="0">
                <a:solidFill>
                  <a:schemeClr val="bg1"/>
                </a:solidFill>
              </a:endParaRPr>
            </a:p>
          </p:txBody>
        </p:sp>
        <p:sp>
          <p:nvSpPr>
            <p:cNvPr id="97" name="TextBox 96">
              <a:extLst>
                <a:ext uri="{FF2B5EF4-FFF2-40B4-BE49-F238E27FC236}">
                  <a16:creationId xmlns:a16="http://schemas.microsoft.com/office/drawing/2014/main" id="{AD8FBA2E-A013-0880-7776-9C69AA5984D9}"/>
                </a:ext>
              </a:extLst>
            </p:cNvPr>
            <p:cNvSpPr txBox="1"/>
            <p:nvPr/>
          </p:nvSpPr>
          <p:spPr bwMode="auto">
            <a:xfrm>
              <a:off x="14339302" y="4647617"/>
              <a:ext cx="613606"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dirty="0">
                  <a:solidFill>
                    <a:schemeClr val="bg1"/>
                  </a:solidFill>
                </a:rPr>
                <a:t>0</a:t>
              </a:r>
            </a:p>
            <a:p>
              <a:pPr algn="ctr">
                <a:lnSpc>
                  <a:spcPct val="90000"/>
                </a:lnSpc>
                <a:spcAft>
                  <a:spcPct val="0"/>
                </a:spcAft>
                <a:buClrTx/>
                <a:buFontTx/>
                <a:buNone/>
              </a:pPr>
              <a:r>
                <a:rPr lang="en-US" sz="1600" b="0" dirty="0">
                  <a:solidFill>
                    <a:schemeClr val="bg1"/>
                  </a:solidFill>
                </a:rPr>
                <a:t>2</a:t>
              </a:r>
            </a:p>
          </p:txBody>
        </p:sp>
      </p:grpSp>
      <p:grpSp>
        <p:nvGrpSpPr>
          <p:cNvPr id="217" name="Group 216">
            <a:extLst>
              <a:ext uri="{FF2B5EF4-FFF2-40B4-BE49-F238E27FC236}">
                <a16:creationId xmlns:a16="http://schemas.microsoft.com/office/drawing/2014/main" id="{C3C9B8E5-69C8-6D80-BB4D-8D4256D3AB77}"/>
              </a:ext>
            </a:extLst>
          </p:cNvPr>
          <p:cNvGrpSpPr/>
          <p:nvPr/>
        </p:nvGrpSpPr>
        <p:grpSpPr>
          <a:xfrm>
            <a:off x="3151817" y="1738548"/>
            <a:ext cx="6167094" cy="624590"/>
            <a:chOff x="3151817" y="1738548"/>
            <a:chExt cx="6167094" cy="624590"/>
          </a:xfrm>
        </p:grpSpPr>
        <p:grpSp>
          <p:nvGrpSpPr>
            <p:cNvPr id="7" name="Group 6">
              <a:extLst>
                <a:ext uri="{FF2B5EF4-FFF2-40B4-BE49-F238E27FC236}">
                  <a16:creationId xmlns:a16="http://schemas.microsoft.com/office/drawing/2014/main" id="{756FDB5B-6E0B-68D2-73B8-0C4A967BEAFF}"/>
                </a:ext>
              </a:extLst>
            </p:cNvPr>
            <p:cNvGrpSpPr/>
            <p:nvPr/>
          </p:nvGrpSpPr>
          <p:grpSpPr>
            <a:xfrm>
              <a:off x="3164417" y="1769533"/>
              <a:ext cx="6119283" cy="557742"/>
              <a:chOff x="3164417" y="1769533"/>
              <a:chExt cx="6119283" cy="557742"/>
            </a:xfrm>
          </p:grpSpPr>
          <p:sp>
            <p:nvSpPr>
              <p:cNvPr id="4" name="Freeform: Shape 3">
                <a:extLst>
                  <a:ext uri="{FF2B5EF4-FFF2-40B4-BE49-F238E27FC236}">
                    <a16:creationId xmlns:a16="http://schemas.microsoft.com/office/drawing/2014/main" id="{214CFB26-247D-A643-0051-DC39CE9B4E6A}"/>
                  </a:ext>
                </a:extLst>
              </p:cNvPr>
              <p:cNvSpPr/>
              <p:nvPr/>
            </p:nvSpPr>
            <p:spPr bwMode="auto">
              <a:xfrm>
                <a:off x="4686300" y="2089150"/>
                <a:ext cx="4597400" cy="238125"/>
              </a:xfrm>
              <a:custGeom>
                <a:avLst/>
                <a:gdLst>
                  <a:gd name="connsiteX0" fmla="*/ 4597400 w 4597400"/>
                  <a:gd name="connsiteY0" fmla="*/ 238125 h 238125"/>
                  <a:gd name="connsiteX1" fmla="*/ 2498725 w 4597400"/>
                  <a:gd name="connsiteY1" fmla="*/ 238125 h 238125"/>
                  <a:gd name="connsiteX2" fmla="*/ 2498725 w 4597400"/>
                  <a:gd name="connsiteY2" fmla="*/ 238125 h 238125"/>
                  <a:gd name="connsiteX3" fmla="*/ 2454275 w 4597400"/>
                  <a:gd name="connsiteY3" fmla="*/ 238125 h 238125"/>
                  <a:gd name="connsiteX4" fmla="*/ 2454275 w 4597400"/>
                  <a:gd name="connsiteY4" fmla="*/ 203200 h 238125"/>
                  <a:gd name="connsiteX5" fmla="*/ 1924050 w 4597400"/>
                  <a:gd name="connsiteY5" fmla="*/ 203200 h 238125"/>
                  <a:gd name="connsiteX6" fmla="*/ 1924050 w 4597400"/>
                  <a:gd name="connsiteY6" fmla="*/ 184150 h 238125"/>
                  <a:gd name="connsiteX7" fmla="*/ 1873250 w 4597400"/>
                  <a:gd name="connsiteY7" fmla="*/ 184150 h 238125"/>
                  <a:gd name="connsiteX8" fmla="*/ 1873250 w 4597400"/>
                  <a:gd name="connsiteY8" fmla="*/ 171450 h 238125"/>
                  <a:gd name="connsiteX9" fmla="*/ 1758950 w 4597400"/>
                  <a:gd name="connsiteY9" fmla="*/ 171450 h 238125"/>
                  <a:gd name="connsiteX10" fmla="*/ 1771650 w 4597400"/>
                  <a:gd name="connsiteY10" fmla="*/ 158750 h 238125"/>
                  <a:gd name="connsiteX11" fmla="*/ 1625600 w 4597400"/>
                  <a:gd name="connsiteY11" fmla="*/ 158750 h 238125"/>
                  <a:gd name="connsiteX12" fmla="*/ 1625600 w 4597400"/>
                  <a:gd name="connsiteY12" fmla="*/ 136525 h 238125"/>
                  <a:gd name="connsiteX13" fmla="*/ 1565275 w 4597400"/>
                  <a:gd name="connsiteY13" fmla="*/ 136525 h 238125"/>
                  <a:gd name="connsiteX14" fmla="*/ 1565275 w 4597400"/>
                  <a:gd name="connsiteY14" fmla="*/ 120650 h 238125"/>
                  <a:gd name="connsiteX15" fmla="*/ 1270000 w 4597400"/>
                  <a:gd name="connsiteY15" fmla="*/ 120650 h 238125"/>
                  <a:gd name="connsiteX16" fmla="*/ 1270000 w 4597400"/>
                  <a:gd name="connsiteY16" fmla="*/ 92075 h 238125"/>
                  <a:gd name="connsiteX17" fmla="*/ 825500 w 4597400"/>
                  <a:gd name="connsiteY17" fmla="*/ 92075 h 238125"/>
                  <a:gd name="connsiteX18" fmla="*/ 825500 w 4597400"/>
                  <a:gd name="connsiteY18" fmla="*/ 73025 h 238125"/>
                  <a:gd name="connsiteX19" fmla="*/ 717550 w 4597400"/>
                  <a:gd name="connsiteY19" fmla="*/ 73025 h 238125"/>
                  <a:gd name="connsiteX20" fmla="*/ 717550 w 4597400"/>
                  <a:gd name="connsiteY20" fmla="*/ 50800 h 238125"/>
                  <a:gd name="connsiteX21" fmla="*/ 650875 w 4597400"/>
                  <a:gd name="connsiteY21" fmla="*/ 50800 h 238125"/>
                  <a:gd name="connsiteX22" fmla="*/ 650875 w 4597400"/>
                  <a:gd name="connsiteY22" fmla="*/ 50800 h 238125"/>
                  <a:gd name="connsiteX23" fmla="*/ 641350 w 4597400"/>
                  <a:gd name="connsiteY23" fmla="*/ 41275 h 238125"/>
                  <a:gd name="connsiteX24" fmla="*/ 558800 w 4597400"/>
                  <a:gd name="connsiteY24" fmla="*/ 41275 h 238125"/>
                  <a:gd name="connsiteX25" fmla="*/ 558800 w 4597400"/>
                  <a:gd name="connsiteY25" fmla="*/ 25400 h 238125"/>
                  <a:gd name="connsiteX26" fmla="*/ 203200 w 4597400"/>
                  <a:gd name="connsiteY26" fmla="*/ 25400 h 238125"/>
                  <a:gd name="connsiteX27" fmla="*/ 203200 w 4597400"/>
                  <a:gd name="connsiteY27" fmla="*/ 0 h 238125"/>
                  <a:gd name="connsiteX28" fmla="*/ 0 w 4597400"/>
                  <a:gd name="connsiteY28" fmla="*/ 0 h 238125"/>
                  <a:gd name="connsiteX0" fmla="*/ 4597400 w 4597400"/>
                  <a:gd name="connsiteY0" fmla="*/ 238125 h 238125"/>
                  <a:gd name="connsiteX1" fmla="*/ 2498725 w 4597400"/>
                  <a:gd name="connsiteY1" fmla="*/ 238125 h 238125"/>
                  <a:gd name="connsiteX2" fmla="*/ 2498725 w 4597400"/>
                  <a:gd name="connsiteY2" fmla="*/ 238125 h 238125"/>
                  <a:gd name="connsiteX3" fmla="*/ 2454275 w 4597400"/>
                  <a:gd name="connsiteY3" fmla="*/ 238125 h 238125"/>
                  <a:gd name="connsiteX4" fmla="*/ 2454275 w 4597400"/>
                  <a:gd name="connsiteY4" fmla="*/ 203200 h 238125"/>
                  <a:gd name="connsiteX5" fmla="*/ 1924050 w 4597400"/>
                  <a:gd name="connsiteY5" fmla="*/ 203200 h 238125"/>
                  <a:gd name="connsiteX6" fmla="*/ 1924050 w 4597400"/>
                  <a:gd name="connsiteY6" fmla="*/ 184150 h 238125"/>
                  <a:gd name="connsiteX7" fmla="*/ 1873250 w 4597400"/>
                  <a:gd name="connsiteY7" fmla="*/ 184150 h 238125"/>
                  <a:gd name="connsiteX8" fmla="*/ 1873250 w 4597400"/>
                  <a:gd name="connsiteY8" fmla="*/ 171450 h 238125"/>
                  <a:gd name="connsiteX9" fmla="*/ 1758950 w 4597400"/>
                  <a:gd name="connsiteY9" fmla="*/ 171450 h 238125"/>
                  <a:gd name="connsiteX10" fmla="*/ 1752600 w 4597400"/>
                  <a:gd name="connsiteY10" fmla="*/ 158750 h 238125"/>
                  <a:gd name="connsiteX11" fmla="*/ 1625600 w 4597400"/>
                  <a:gd name="connsiteY11" fmla="*/ 158750 h 238125"/>
                  <a:gd name="connsiteX12" fmla="*/ 1625600 w 4597400"/>
                  <a:gd name="connsiteY12" fmla="*/ 136525 h 238125"/>
                  <a:gd name="connsiteX13" fmla="*/ 1565275 w 4597400"/>
                  <a:gd name="connsiteY13" fmla="*/ 136525 h 238125"/>
                  <a:gd name="connsiteX14" fmla="*/ 1565275 w 4597400"/>
                  <a:gd name="connsiteY14" fmla="*/ 120650 h 238125"/>
                  <a:gd name="connsiteX15" fmla="*/ 1270000 w 4597400"/>
                  <a:gd name="connsiteY15" fmla="*/ 120650 h 238125"/>
                  <a:gd name="connsiteX16" fmla="*/ 1270000 w 4597400"/>
                  <a:gd name="connsiteY16" fmla="*/ 92075 h 238125"/>
                  <a:gd name="connsiteX17" fmla="*/ 825500 w 4597400"/>
                  <a:gd name="connsiteY17" fmla="*/ 92075 h 238125"/>
                  <a:gd name="connsiteX18" fmla="*/ 825500 w 4597400"/>
                  <a:gd name="connsiteY18" fmla="*/ 73025 h 238125"/>
                  <a:gd name="connsiteX19" fmla="*/ 717550 w 4597400"/>
                  <a:gd name="connsiteY19" fmla="*/ 73025 h 238125"/>
                  <a:gd name="connsiteX20" fmla="*/ 717550 w 4597400"/>
                  <a:gd name="connsiteY20" fmla="*/ 50800 h 238125"/>
                  <a:gd name="connsiteX21" fmla="*/ 650875 w 4597400"/>
                  <a:gd name="connsiteY21" fmla="*/ 50800 h 238125"/>
                  <a:gd name="connsiteX22" fmla="*/ 650875 w 4597400"/>
                  <a:gd name="connsiteY22" fmla="*/ 50800 h 238125"/>
                  <a:gd name="connsiteX23" fmla="*/ 641350 w 4597400"/>
                  <a:gd name="connsiteY23" fmla="*/ 41275 h 238125"/>
                  <a:gd name="connsiteX24" fmla="*/ 558800 w 4597400"/>
                  <a:gd name="connsiteY24" fmla="*/ 41275 h 238125"/>
                  <a:gd name="connsiteX25" fmla="*/ 558800 w 4597400"/>
                  <a:gd name="connsiteY25" fmla="*/ 25400 h 238125"/>
                  <a:gd name="connsiteX26" fmla="*/ 203200 w 4597400"/>
                  <a:gd name="connsiteY26" fmla="*/ 25400 h 238125"/>
                  <a:gd name="connsiteX27" fmla="*/ 203200 w 4597400"/>
                  <a:gd name="connsiteY27" fmla="*/ 0 h 238125"/>
                  <a:gd name="connsiteX28" fmla="*/ 0 w 4597400"/>
                  <a:gd name="connsiteY28" fmla="*/ 0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597400" h="238125">
                    <a:moveTo>
                      <a:pt x="4597400" y="238125"/>
                    </a:moveTo>
                    <a:lnTo>
                      <a:pt x="2498725" y="238125"/>
                    </a:lnTo>
                    <a:lnTo>
                      <a:pt x="2498725" y="238125"/>
                    </a:lnTo>
                    <a:lnTo>
                      <a:pt x="2454275" y="238125"/>
                    </a:lnTo>
                    <a:lnTo>
                      <a:pt x="2454275" y="203200"/>
                    </a:lnTo>
                    <a:lnTo>
                      <a:pt x="1924050" y="203200"/>
                    </a:lnTo>
                    <a:lnTo>
                      <a:pt x="1924050" y="184150"/>
                    </a:lnTo>
                    <a:lnTo>
                      <a:pt x="1873250" y="184150"/>
                    </a:lnTo>
                    <a:lnTo>
                      <a:pt x="1873250" y="171450"/>
                    </a:lnTo>
                    <a:lnTo>
                      <a:pt x="1758950" y="171450"/>
                    </a:lnTo>
                    <a:lnTo>
                      <a:pt x="1752600" y="158750"/>
                    </a:lnTo>
                    <a:lnTo>
                      <a:pt x="1625600" y="158750"/>
                    </a:lnTo>
                    <a:lnTo>
                      <a:pt x="1625600" y="136525"/>
                    </a:lnTo>
                    <a:lnTo>
                      <a:pt x="1565275" y="136525"/>
                    </a:lnTo>
                    <a:lnTo>
                      <a:pt x="1565275" y="120650"/>
                    </a:lnTo>
                    <a:lnTo>
                      <a:pt x="1270000" y="120650"/>
                    </a:lnTo>
                    <a:lnTo>
                      <a:pt x="1270000" y="92075"/>
                    </a:lnTo>
                    <a:lnTo>
                      <a:pt x="825500" y="92075"/>
                    </a:lnTo>
                    <a:lnTo>
                      <a:pt x="825500" y="73025"/>
                    </a:lnTo>
                    <a:lnTo>
                      <a:pt x="717550" y="73025"/>
                    </a:lnTo>
                    <a:lnTo>
                      <a:pt x="717550" y="50800"/>
                    </a:lnTo>
                    <a:lnTo>
                      <a:pt x="650875" y="50800"/>
                    </a:lnTo>
                    <a:lnTo>
                      <a:pt x="650875" y="50800"/>
                    </a:lnTo>
                    <a:lnTo>
                      <a:pt x="641350" y="41275"/>
                    </a:lnTo>
                    <a:lnTo>
                      <a:pt x="558800" y="41275"/>
                    </a:lnTo>
                    <a:lnTo>
                      <a:pt x="558800" y="25400"/>
                    </a:lnTo>
                    <a:lnTo>
                      <a:pt x="203200" y="25400"/>
                    </a:lnTo>
                    <a:lnTo>
                      <a:pt x="203200"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6" name="Freeform: Shape 5">
                <a:extLst>
                  <a:ext uri="{FF2B5EF4-FFF2-40B4-BE49-F238E27FC236}">
                    <a16:creationId xmlns:a16="http://schemas.microsoft.com/office/drawing/2014/main" id="{4D5397EE-9CF7-49BC-6362-A9E08B8E5488}"/>
                  </a:ext>
                </a:extLst>
              </p:cNvPr>
              <p:cNvSpPr/>
              <p:nvPr/>
            </p:nvSpPr>
            <p:spPr bwMode="auto">
              <a:xfrm>
                <a:off x="3164417" y="1769533"/>
                <a:ext cx="1513416" cy="321734"/>
              </a:xfrm>
              <a:custGeom>
                <a:avLst/>
                <a:gdLst>
                  <a:gd name="connsiteX0" fmla="*/ 0 w 1513416"/>
                  <a:gd name="connsiteY0" fmla="*/ 0 h 321734"/>
                  <a:gd name="connsiteX1" fmla="*/ 74083 w 1513416"/>
                  <a:gd name="connsiteY1" fmla="*/ 0 h 321734"/>
                  <a:gd name="connsiteX2" fmla="*/ 74083 w 1513416"/>
                  <a:gd name="connsiteY2" fmla="*/ 40217 h 321734"/>
                  <a:gd name="connsiteX3" fmla="*/ 171450 w 1513416"/>
                  <a:gd name="connsiteY3" fmla="*/ 40217 h 321734"/>
                  <a:gd name="connsiteX4" fmla="*/ 171450 w 1513416"/>
                  <a:gd name="connsiteY4" fmla="*/ 67734 h 321734"/>
                  <a:gd name="connsiteX5" fmla="*/ 243416 w 1513416"/>
                  <a:gd name="connsiteY5" fmla="*/ 67734 h 321734"/>
                  <a:gd name="connsiteX6" fmla="*/ 243416 w 1513416"/>
                  <a:gd name="connsiteY6" fmla="*/ 86784 h 321734"/>
                  <a:gd name="connsiteX7" fmla="*/ 357716 w 1513416"/>
                  <a:gd name="connsiteY7" fmla="*/ 86784 h 321734"/>
                  <a:gd name="connsiteX8" fmla="*/ 357716 w 1513416"/>
                  <a:gd name="connsiteY8" fmla="*/ 105834 h 321734"/>
                  <a:gd name="connsiteX9" fmla="*/ 450850 w 1513416"/>
                  <a:gd name="connsiteY9" fmla="*/ 105834 h 321734"/>
                  <a:gd name="connsiteX10" fmla="*/ 450850 w 1513416"/>
                  <a:gd name="connsiteY10" fmla="*/ 124884 h 321734"/>
                  <a:gd name="connsiteX11" fmla="*/ 516466 w 1513416"/>
                  <a:gd name="connsiteY11" fmla="*/ 124884 h 321734"/>
                  <a:gd name="connsiteX12" fmla="*/ 516466 w 1513416"/>
                  <a:gd name="connsiteY12" fmla="*/ 141817 h 321734"/>
                  <a:gd name="connsiteX13" fmla="*/ 632883 w 1513416"/>
                  <a:gd name="connsiteY13" fmla="*/ 141817 h 321734"/>
                  <a:gd name="connsiteX14" fmla="*/ 632883 w 1513416"/>
                  <a:gd name="connsiteY14" fmla="*/ 167217 h 321734"/>
                  <a:gd name="connsiteX15" fmla="*/ 704850 w 1513416"/>
                  <a:gd name="connsiteY15" fmla="*/ 167217 h 321734"/>
                  <a:gd name="connsiteX16" fmla="*/ 704850 w 1513416"/>
                  <a:gd name="connsiteY16" fmla="*/ 184150 h 321734"/>
                  <a:gd name="connsiteX17" fmla="*/ 800100 w 1513416"/>
                  <a:gd name="connsiteY17" fmla="*/ 184150 h 321734"/>
                  <a:gd name="connsiteX18" fmla="*/ 800100 w 1513416"/>
                  <a:gd name="connsiteY18" fmla="*/ 194734 h 321734"/>
                  <a:gd name="connsiteX19" fmla="*/ 946150 w 1513416"/>
                  <a:gd name="connsiteY19" fmla="*/ 194734 h 321734"/>
                  <a:gd name="connsiteX20" fmla="*/ 946150 w 1513416"/>
                  <a:gd name="connsiteY20" fmla="*/ 226484 h 321734"/>
                  <a:gd name="connsiteX21" fmla="*/ 1047750 w 1513416"/>
                  <a:gd name="connsiteY21" fmla="*/ 226484 h 321734"/>
                  <a:gd name="connsiteX22" fmla="*/ 1047750 w 1513416"/>
                  <a:gd name="connsiteY22" fmla="*/ 258234 h 321734"/>
                  <a:gd name="connsiteX23" fmla="*/ 1132416 w 1513416"/>
                  <a:gd name="connsiteY23" fmla="*/ 258234 h 321734"/>
                  <a:gd name="connsiteX24" fmla="*/ 1140883 w 1513416"/>
                  <a:gd name="connsiteY24" fmla="*/ 266701 h 321734"/>
                  <a:gd name="connsiteX25" fmla="*/ 1284816 w 1513416"/>
                  <a:gd name="connsiteY25" fmla="*/ 266701 h 321734"/>
                  <a:gd name="connsiteX26" fmla="*/ 1284816 w 1513416"/>
                  <a:gd name="connsiteY26" fmla="*/ 298450 h 321734"/>
                  <a:gd name="connsiteX27" fmla="*/ 1513416 w 1513416"/>
                  <a:gd name="connsiteY27" fmla="*/ 298450 h 321734"/>
                  <a:gd name="connsiteX28" fmla="*/ 1513416 w 1513416"/>
                  <a:gd name="connsiteY28" fmla="*/ 321734 h 321734"/>
                  <a:gd name="connsiteX0" fmla="*/ 0 w 1513416"/>
                  <a:gd name="connsiteY0" fmla="*/ 0 h 321734"/>
                  <a:gd name="connsiteX1" fmla="*/ 74083 w 1513416"/>
                  <a:gd name="connsiteY1" fmla="*/ 0 h 321734"/>
                  <a:gd name="connsiteX2" fmla="*/ 74083 w 1513416"/>
                  <a:gd name="connsiteY2" fmla="*/ 40217 h 321734"/>
                  <a:gd name="connsiteX3" fmla="*/ 171450 w 1513416"/>
                  <a:gd name="connsiteY3" fmla="*/ 40217 h 321734"/>
                  <a:gd name="connsiteX4" fmla="*/ 171450 w 1513416"/>
                  <a:gd name="connsiteY4" fmla="*/ 67734 h 321734"/>
                  <a:gd name="connsiteX5" fmla="*/ 243416 w 1513416"/>
                  <a:gd name="connsiteY5" fmla="*/ 67734 h 321734"/>
                  <a:gd name="connsiteX6" fmla="*/ 243416 w 1513416"/>
                  <a:gd name="connsiteY6" fmla="*/ 86784 h 321734"/>
                  <a:gd name="connsiteX7" fmla="*/ 357716 w 1513416"/>
                  <a:gd name="connsiteY7" fmla="*/ 86784 h 321734"/>
                  <a:gd name="connsiteX8" fmla="*/ 357716 w 1513416"/>
                  <a:gd name="connsiteY8" fmla="*/ 105834 h 321734"/>
                  <a:gd name="connsiteX9" fmla="*/ 450850 w 1513416"/>
                  <a:gd name="connsiteY9" fmla="*/ 105834 h 321734"/>
                  <a:gd name="connsiteX10" fmla="*/ 450850 w 1513416"/>
                  <a:gd name="connsiteY10" fmla="*/ 124884 h 321734"/>
                  <a:gd name="connsiteX11" fmla="*/ 516466 w 1513416"/>
                  <a:gd name="connsiteY11" fmla="*/ 124884 h 321734"/>
                  <a:gd name="connsiteX12" fmla="*/ 516466 w 1513416"/>
                  <a:gd name="connsiteY12" fmla="*/ 141817 h 321734"/>
                  <a:gd name="connsiteX13" fmla="*/ 632883 w 1513416"/>
                  <a:gd name="connsiteY13" fmla="*/ 141817 h 321734"/>
                  <a:gd name="connsiteX14" fmla="*/ 632883 w 1513416"/>
                  <a:gd name="connsiteY14" fmla="*/ 167217 h 321734"/>
                  <a:gd name="connsiteX15" fmla="*/ 704850 w 1513416"/>
                  <a:gd name="connsiteY15" fmla="*/ 167217 h 321734"/>
                  <a:gd name="connsiteX16" fmla="*/ 704850 w 1513416"/>
                  <a:gd name="connsiteY16" fmla="*/ 184150 h 321734"/>
                  <a:gd name="connsiteX17" fmla="*/ 800100 w 1513416"/>
                  <a:gd name="connsiteY17" fmla="*/ 184150 h 321734"/>
                  <a:gd name="connsiteX18" fmla="*/ 800100 w 1513416"/>
                  <a:gd name="connsiteY18" fmla="*/ 194734 h 321734"/>
                  <a:gd name="connsiteX19" fmla="*/ 884767 w 1513416"/>
                  <a:gd name="connsiteY19" fmla="*/ 215901 h 321734"/>
                  <a:gd name="connsiteX20" fmla="*/ 946150 w 1513416"/>
                  <a:gd name="connsiteY20" fmla="*/ 226484 h 321734"/>
                  <a:gd name="connsiteX21" fmla="*/ 1047750 w 1513416"/>
                  <a:gd name="connsiteY21" fmla="*/ 226484 h 321734"/>
                  <a:gd name="connsiteX22" fmla="*/ 1047750 w 1513416"/>
                  <a:gd name="connsiteY22" fmla="*/ 258234 h 321734"/>
                  <a:gd name="connsiteX23" fmla="*/ 1132416 w 1513416"/>
                  <a:gd name="connsiteY23" fmla="*/ 258234 h 321734"/>
                  <a:gd name="connsiteX24" fmla="*/ 1140883 w 1513416"/>
                  <a:gd name="connsiteY24" fmla="*/ 266701 h 321734"/>
                  <a:gd name="connsiteX25" fmla="*/ 1284816 w 1513416"/>
                  <a:gd name="connsiteY25" fmla="*/ 266701 h 321734"/>
                  <a:gd name="connsiteX26" fmla="*/ 1284816 w 1513416"/>
                  <a:gd name="connsiteY26" fmla="*/ 298450 h 321734"/>
                  <a:gd name="connsiteX27" fmla="*/ 1513416 w 1513416"/>
                  <a:gd name="connsiteY27" fmla="*/ 298450 h 321734"/>
                  <a:gd name="connsiteX28" fmla="*/ 1513416 w 1513416"/>
                  <a:gd name="connsiteY28" fmla="*/ 321734 h 321734"/>
                  <a:gd name="connsiteX0" fmla="*/ 0 w 1513416"/>
                  <a:gd name="connsiteY0" fmla="*/ 0 h 321734"/>
                  <a:gd name="connsiteX1" fmla="*/ 74083 w 1513416"/>
                  <a:gd name="connsiteY1" fmla="*/ 0 h 321734"/>
                  <a:gd name="connsiteX2" fmla="*/ 74083 w 1513416"/>
                  <a:gd name="connsiteY2" fmla="*/ 40217 h 321734"/>
                  <a:gd name="connsiteX3" fmla="*/ 171450 w 1513416"/>
                  <a:gd name="connsiteY3" fmla="*/ 40217 h 321734"/>
                  <a:gd name="connsiteX4" fmla="*/ 171450 w 1513416"/>
                  <a:gd name="connsiteY4" fmla="*/ 67734 h 321734"/>
                  <a:gd name="connsiteX5" fmla="*/ 243416 w 1513416"/>
                  <a:gd name="connsiteY5" fmla="*/ 67734 h 321734"/>
                  <a:gd name="connsiteX6" fmla="*/ 243416 w 1513416"/>
                  <a:gd name="connsiteY6" fmla="*/ 86784 h 321734"/>
                  <a:gd name="connsiteX7" fmla="*/ 357716 w 1513416"/>
                  <a:gd name="connsiteY7" fmla="*/ 86784 h 321734"/>
                  <a:gd name="connsiteX8" fmla="*/ 357716 w 1513416"/>
                  <a:gd name="connsiteY8" fmla="*/ 105834 h 321734"/>
                  <a:gd name="connsiteX9" fmla="*/ 450850 w 1513416"/>
                  <a:gd name="connsiteY9" fmla="*/ 105834 h 321734"/>
                  <a:gd name="connsiteX10" fmla="*/ 450850 w 1513416"/>
                  <a:gd name="connsiteY10" fmla="*/ 124884 h 321734"/>
                  <a:gd name="connsiteX11" fmla="*/ 516466 w 1513416"/>
                  <a:gd name="connsiteY11" fmla="*/ 124884 h 321734"/>
                  <a:gd name="connsiteX12" fmla="*/ 516466 w 1513416"/>
                  <a:gd name="connsiteY12" fmla="*/ 141817 h 321734"/>
                  <a:gd name="connsiteX13" fmla="*/ 632883 w 1513416"/>
                  <a:gd name="connsiteY13" fmla="*/ 141817 h 321734"/>
                  <a:gd name="connsiteX14" fmla="*/ 632883 w 1513416"/>
                  <a:gd name="connsiteY14" fmla="*/ 167217 h 321734"/>
                  <a:gd name="connsiteX15" fmla="*/ 704850 w 1513416"/>
                  <a:gd name="connsiteY15" fmla="*/ 167217 h 321734"/>
                  <a:gd name="connsiteX16" fmla="*/ 704850 w 1513416"/>
                  <a:gd name="connsiteY16" fmla="*/ 184150 h 321734"/>
                  <a:gd name="connsiteX17" fmla="*/ 800100 w 1513416"/>
                  <a:gd name="connsiteY17" fmla="*/ 184150 h 321734"/>
                  <a:gd name="connsiteX18" fmla="*/ 800100 w 1513416"/>
                  <a:gd name="connsiteY18" fmla="*/ 194734 h 321734"/>
                  <a:gd name="connsiteX19" fmla="*/ 886884 w 1513416"/>
                  <a:gd name="connsiteY19" fmla="*/ 207434 h 321734"/>
                  <a:gd name="connsiteX20" fmla="*/ 946150 w 1513416"/>
                  <a:gd name="connsiteY20" fmla="*/ 226484 h 321734"/>
                  <a:gd name="connsiteX21" fmla="*/ 1047750 w 1513416"/>
                  <a:gd name="connsiteY21" fmla="*/ 226484 h 321734"/>
                  <a:gd name="connsiteX22" fmla="*/ 1047750 w 1513416"/>
                  <a:gd name="connsiteY22" fmla="*/ 258234 h 321734"/>
                  <a:gd name="connsiteX23" fmla="*/ 1132416 w 1513416"/>
                  <a:gd name="connsiteY23" fmla="*/ 258234 h 321734"/>
                  <a:gd name="connsiteX24" fmla="*/ 1140883 w 1513416"/>
                  <a:gd name="connsiteY24" fmla="*/ 266701 h 321734"/>
                  <a:gd name="connsiteX25" fmla="*/ 1284816 w 1513416"/>
                  <a:gd name="connsiteY25" fmla="*/ 266701 h 321734"/>
                  <a:gd name="connsiteX26" fmla="*/ 1284816 w 1513416"/>
                  <a:gd name="connsiteY26" fmla="*/ 298450 h 321734"/>
                  <a:gd name="connsiteX27" fmla="*/ 1513416 w 1513416"/>
                  <a:gd name="connsiteY27" fmla="*/ 298450 h 321734"/>
                  <a:gd name="connsiteX28" fmla="*/ 1513416 w 1513416"/>
                  <a:gd name="connsiteY28" fmla="*/ 321734 h 321734"/>
                  <a:gd name="connsiteX0" fmla="*/ 0 w 1513416"/>
                  <a:gd name="connsiteY0" fmla="*/ 0 h 321734"/>
                  <a:gd name="connsiteX1" fmla="*/ 74083 w 1513416"/>
                  <a:gd name="connsiteY1" fmla="*/ 0 h 321734"/>
                  <a:gd name="connsiteX2" fmla="*/ 74083 w 1513416"/>
                  <a:gd name="connsiteY2" fmla="*/ 40217 h 321734"/>
                  <a:gd name="connsiteX3" fmla="*/ 171450 w 1513416"/>
                  <a:gd name="connsiteY3" fmla="*/ 40217 h 321734"/>
                  <a:gd name="connsiteX4" fmla="*/ 171450 w 1513416"/>
                  <a:gd name="connsiteY4" fmla="*/ 67734 h 321734"/>
                  <a:gd name="connsiteX5" fmla="*/ 243416 w 1513416"/>
                  <a:gd name="connsiteY5" fmla="*/ 67734 h 321734"/>
                  <a:gd name="connsiteX6" fmla="*/ 243416 w 1513416"/>
                  <a:gd name="connsiteY6" fmla="*/ 86784 h 321734"/>
                  <a:gd name="connsiteX7" fmla="*/ 357716 w 1513416"/>
                  <a:gd name="connsiteY7" fmla="*/ 86784 h 321734"/>
                  <a:gd name="connsiteX8" fmla="*/ 357716 w 1513416"/>
                  <a:gd name="connsiteY8" fmla="*/ 105834 h 321734"/>
                  <a:gd name="connsiteX9" fmla="*/ 450850 w 1513416"/>
                  <a:gd name="connsiteY9" fmla="*/ 105834 h 321734"/>
                  <a:gd name="connsiteX10" fmla="*/ 450850 w 1513416"/>
                  <a:gd name="connsiteY10" fmla="*/ 124884 h 321734"/>
                  <a:gd name="connsiteX11" fmla="*/ 516466 w 1513416"/>
                  <a:gd name="connsiteY11" fmla="*/ 124884 h 321734"/>
                  <a:gd name="connsiteX12" fmla="*/ 516466 w 1513416"/>
                  <a:gd name="connsiteY12" fmla="*/ 141817 h 321734"/>
                  <a:gd name="connsiteX13" fmla="*/ 632883 w 1513416"/>
                  <a:gd name="connsiteY13" fmla="*/ 141817 h 321734"/>
                  <a:gd name="connsiteX14" fmla="*/ 632883 w 1513416"/>
                  <a:gd name="connsiteY14" fmla="*/ 167217 h 321734"/>
                  <a:gd name="connsiteX15" fmla="*/ 704850 w 1513416"/>
                  <a:gd name="connsiteY15" fmla="*/ 167217 h 321734"/>
                  <a:gd name="connsiteX16" fmla="*/ 704850 w 1513416"/>
                  <a:gd name="connsiteY16" fmla="*/ 184150 h 321734"/>
                  <a:gd name="connsiteX17" fmla="*/ 800100 w 1513416"/>
                  <a:gd name="connsiteY17" fmla="*/ 184150 h 321734"/>
                  <a:gd name="connsiteX18" fmla="*/ 800100 w 1513416"/>
                  <a:gd name="connsiteY18" fmla="*/ 194734 h 321734"/>
                  <a:gd name="connsiteX19" fmla="*/ 931334 w 1513416"/>
                  <a:gd name="connsiteY19" fmla="*/ 205318 h 321734"/>
                  <a:gd name="connsiteX20" fmla="*/ 946150 w 1513416"/>
                  <a:gd name="connsiteY20" fmla="*/ 226484 h 321734"/>
                  <a:gd name="connsiteX21" fmla="*/ 1047750 w 1513416"/>
                  <a:gd name="connsiteY21" fmla="*/ 226484 h 321734"/>
                  <a:gd name="connsiteX22" fmla="*/ 1047750 w 1513416"/>
                  <a:gd name="connsiteY22" fmla="*/ 258234 h 321734"/>
                  <a:gd name="connsiteX23" fmla="*/ 1132416 w 1513416"/>
                  <a:gd name="connsiteY23" fmla="*/ 258234 h 321734"/>
                  <a:gd name="connsiteX24" fmla="*/ 1140883 w 1513416"/>
                  <a:gd name="connsiteY24" fmla="*/ 266701 h 321734"/>
                  <a:gd name="connsiteX25" fmla="*/ 1284816 w 1513416"/>
                  <a:gd name="connsiteY25" fmla="*/ 266701 h 321734"/>
                  <a:gd name="connsiteX26" fmla="*/ 1284816 w 1513416"/>
                  <a:gd name="connsiteY26" fmla="*/ 298450 h 321734"/>
                  <a:gd name="connsiteX27" fmla="*/ 1513416 w 1513416"/>
                  <a:gd name="connsiteY27" fmla="*/ 298450 h 321734"/>
                  <a:gd name="connsiteX28" fmla="*/ 1513416 w 1513416"/>
                  <a:gd name="connsiteY28" fmla="*/ 321734 h 321734"/>
                  <a:gd name="connsiteX0" fmla="*/ 0 w 1513416"/>
                  <a:gd name="connsiteY0" fmla="*/ 0 h 321734"/>
                  <a:gd name="connsiteX1" fmla="*/ 74083 w 1513416"/>
                  <a:gd name="connsiteY1" fmla="*/ 0 h 321734"/>
                  <a:gd name="connsiteX2" fmla="*/ 74083 w 1513416"/>
                  <a:gd name="connsiteY2" fmla="*/ 40217 h 321734"/>
                  <a:gd name="connsiteX3" fmla="*/ 171450 w 1513416"/>
                  <a:gd name="connsiteY3" fmla="*/ 40217 h 321734"/>
                  <a:gd name="connsiteX4" fmla="*/ 171450 w 1513416"/>
                  <a:gd name="connsiteY4" fmla="*/ 67734 h 321734"/>
                  <a:gd name="connsiteX5" fmla="*/ 243416 w 1513416"/>
                  <a:gd name="connsiteY5" fmla="*/ 67734 h 321734"/>
                  <a:gd name="connsiteX6" fmla="*/ 243416 w 1513416"/>
                  <a:gd name="connsiteY6" fmla="*/ 86784 h 321734"/>
                  <a:gd name="connsiteX7" fmla="*/ 357716 w 1513416"/>
                  <a:gd name="connsiteY7" fmla="*/ 86784 h 321734"/>
                  <a:gd name="connsiteX8" fmla="*/ 357716 w 1513416"/>
                  <a:gd name="connsiteY8" fmla="*/ 105834 h 321734"/>
                  <a:gd name="connsiteX9" fmla="*/ 450850 w 1513416"/>
                  <a:gd name="connsiteY9" fmla="*/ 105834 h 321734"/>
                  <a:gd name="connsiteX10" fmla="*/ 450850 w 1513416"/>
                  <a:gd name="connsiteY10" fmla="*/ 124884 h 321734"/>
                  <a:gd name="connsiteX11" fmla="*/ 516466 w 1513416"/>
                  <a:gd name="connsiteY11" fmla="*/ 124884 h 321734"/>
                  <a:gd name="connsiteX12" fmla="*/ 516466 w 1513416"/>
                  <a:gd name="connsiteY12" fmla="*/ 141817 h 321734"/>
                  <a:gd name="connsiteX13" fmla="*/ 632883 w 1513416"/>
                  <a:gd name="connsiteY13" fmla="*/ 141817 h 321734"/>
                  <a:gd name="connsiteX14" fmla="*/ 632883 w 1513416"/>
                  <a:gd name="connsiteY14" fmla="*/ 167217 h 321734"/>
                  <a:gd name="connsiteX15" fmla="*/ 704850 w 1513416"/>
                  <a:gd name="connsiteY15" fmla="*/ 167217 h 321734"/>
                  <a:gd name="connsiteX16" fmla="*/ 704850 w 1513416"/>
                  <a:gd name="connsiteY16" fmla="*/ 184150 h 321734"/>
                  <a:gd name="connsiteX17" fmla="*/ 800100 w 1513416"/>
                  <a:gd name="connsiteY17" fmla="*/ 184150 h 321734"/>
                  <a:gd name="connsiteX18" fmla="*/ 800100 w 1513416"/>
                  <a:gd name="connsiteY18" fmla="*/ 194734 h 321734"/>
                  <a:gd name="connsiteX19" fmla="*/ 946151 w 1513416"/>
                  <a:gd name="connsiteY19" fmla="*/ 205318 h 321734"/>
                  <a:gd name="connsiteX20" fmla="*/ 946150 w 1513416"/>
                  <a:gd name="connsiteY20" fmla="*/ 226484 h 321734"/>
                  <a:gd name="connsiteX21" fmla="*/ 1047750 w 1513416"/>
                  <a:gd name="connsiteY21" fmla="*/ 226484 h 321734"/>
                  <a:gd name="connsiteX22" fmla="*/ 1047750 w 1513416"/>
                  <a:gd name="connsiteY22" fmla="*/ 258234 h 321734"/>
                  <a:gd name="connsiteX23" fmla="*/ 1132416 w 1513416"/>
                  <a:gd name="connsiteY23" fmla="*/ 258234 h 321734"/>
                  <a:gd name="connsiteX24" fmla="*/ 1140883 w 1513416"/>
                  <a:gd name="connsiteY24" fmla="*/ 266701 h 321734"/>
                  <a:gd name="connsiteX25" fmla="*/ 1284816 w 1513416"/>
                  <a:gd name="connsiteY25" fmla="*/ 266701 h 321734"/>
                  <a:gd name="connsiteX26" fmla="*/ 1284816 w 1513416"/>
                  <a:gd name="connsiteY26" fmla="*/ 298450 h 321734"/>
                  <a:gd name="connsiteX27" fmla="*/ 1513416 w 1513416"/>
                  <a:gd name="connsiteY27" fmla="*/ 298450 h 321734"/>
                  <a:gd name="connsiteX28" fmla="*/ 1513416 w 1513416"/>
                  <a:gd name="connsiteY28" fmla="*/ 321734 h 321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13416" h="321734">
                    <a:moveTo>
                      <a:pt x="0" y="0"/>
                    </a:moveTo>
                    <a:lnTo>
                      <a:pt x="74083" y="0"/>
                    </a:lnTo>
                    <a:lnTo>
                      <a:pt x="74083" y="40217"/>
                    </a:lnTo>
                    <a:lnTo>
                      <a:pt x="171450" y="40217"/>
                    </a:lnTo>
                    <a:lnTo>
                      <a:pt x="171450" y="67734"/>
                    </a:lnTo>
                    <a:lnTo>
                      <a:pt x="243416" y="67734"/>
                    </a:lnTo>
                    <a:lnTo>
                      <a:pt x="243416" y="86784"/>
                    </a:lnTo>
                    <a:lnTo>
                      <a:pt x="357716" y="86784"/>
                    </a:lnTo>
                    <a:lnTo>
                      <a:pt x="357716" y="105834"/>
                    </a:lnTo>
                    <a:lnTo>
                      <a:pt x="450850" y="105834"/>
                    </a:lnTo>
                    <a:lnTo>
                      <a:pt x="450850" y="124884"/>
                    </a:lnTo>
                    <a:lnTo>
                      <a:pt x="516466" y="124884"/>
                    </a:lnTo>
                    <a:lnTo>
                      <a:pt x="516466" y="141817"/>
                    </a:lnTo>
                    <a:lnTo>
                      <a:pt x="632883" y="141817"/>
                    </a:lnTo>
                    <a:lnTo>
                      <a:pt x="632883" y="167217"/>
                    </a:lnTo>
                    <a:lnTo>
                      <a:pt x="704850" y="167217"/>
                    </a:lnTo>
                    <a:lnTo>
                      <a:pt x="704850" y="184150"/>
                    </a:lnTo>
                    <a:lnTo>
                      <a:pt x="800100" y="184150"/>
                    </a:lnTo>
                    <a:lnTo>
                      <a:pt x="800100" y="194734"/>
                    </a:lnTo>
                    <a:lnTo>
                      <a:pt x="946151" y="205318"/>
                    </a:lnTo>
                    <a:cubicBezTo>
                      <a:pt x="946151" y="212373"/>
                      <a:pt x="946150" y="219429"/>
                      <a:pt x="946150" y="226484"/>
                    </a:cubicBezTo>
                    <a:lnTo>
                      <a:pt x="1047750" y="226484"/>
                    </a:lnTo>
                    <a:lnTo>
                      <a:pt x="1047750" y="258234"/>
                    </a:lnTo>
                    <a:lnTo>
                      <a:pt x="1132416" y="258234"/>
                    </a:lnTo>
                    <a:lnTo>
                      <a:pt x="1140883" y="266701"/>
                    </a:lnTo>
                    <a:lnTo>
                      <a:pt x="1284816" y="266701"/>
                    </a:lnTo>
                    <a:lnTo>
                      <a:pt x="1284816" y="298450"/>
                    </a:lnTo>
                    <a:lnTo>
                      <a:pt x="1513416" y="298450"/>
                    </a:lnTo>
                    <a:lnTo>
                      <a:pt x="1513416" y="321734"/>
                    </a:lnTo>
                  </a:path>
                </a:pathLst>
              </a:custGeom>
              <a:noFill/>
              <a:ln w="28575">
                <a:solidFill>
                  <a:schemeClr val="accent1"/>
                </a:solidFill>
                <a:miter lim="800000"/>
                <a:headEnd/>
                <a:tailEnd/>
              </a:ln>
            </p:spPr>
            <p:txBody>
              <a:bodyPr rtlCol="0" anchor="ctr"/>
              <a:lstStyle/>
              <a:p>
                <a:pPr algn="ctr"/>
                <a:endParaRPr lang="en-US"/>
              </a:p>
            </p:txBody>
          </p:sp>
        </p:grpSp>
        <p:sp>
          <p:nvSpPr>
            <p:cNvPr id="100" name="Oval 99">
              <a:extLst>
                <a:ext uri="{FF2B5EF4-FFF2-40B4-BE49-F238E27FC236}">
                  <a16:creationId xmlns:a16="http://schemas.microsoft.com/office/drawing/2014/main" id="{726F293B-C42A-456F-CBE0-698B4887D372}"/>
                </a:ext>
              </a:extLst>
            </p:cNvPr>
            <p:cNvSpPr/>
            <p:nvPr/>
          </p:nvSpPr>
          <p:spPr bwMode="auto">
            <a:xfrm>
              <a:off x="3151817" y="173854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BC6246EC-1887-185D-98F7-B7F052EF19BC}"/>
                </a:ext>
              </a:extLst>
            </p:cNvPr>
            <p:cNvSpPr/>
            <p:nvPr/>
          </p:nvSpPr>
          <p:spPr bwMode="auto">
            <a:xfrm>
              <a:off x="3186332" y="173854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A9C34385-EB48-A1CF-8528-4CF324B2F2F8}"/>
                </a:ext>
              </a:extLst>
            </p:cNvPr>
            <p:cNvSpPr/>
            <p:nvPr/>
          </p:nvSpPr>
          <p:spPr bwMode="auto">
            <a:xfrm>
              <a:off x="3214547" y="174066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0D064955-2BA6-B6D4-BB27-A4D78E487F07}"/>
                </a:ext>
              </a:extLst>
            </p:cNvPr>
            <p:cNvSpPr/>
            <p:nvPr/>
          </p:nvSpPr>
          <p:spPr bwMode="auto">
            <a:xfrm>
              <a:off x="3261662" y="176120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1FB169A2-88CE-E4E9-74B3-04A8319A84F6}"/>
                </a:ext>
              </a:extLst>
            </p:cNvPr>
            <p:cNvSpPr/>
            <p:nvPr/>
          </p:nvSpPr>
          <p:spPr bwMode="auto">
            <a:xfrm>
              <a:off x="3303643" y="177598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A47D3F76-29A9-362D-EB32-8158F0B59B79}"/>
                </a:ext>
              </a:extLst>
            </p:cNvPr>
            <p:cNvSpPr/>
            <p:nvPr/>
          </p:nvSpPr>
          <p:spPr bwMode="auto">
            <a:xfrm>
              <a:off x="3341566" y="178693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E3EADA68-C287-C467-0352-573D62C746BA}"/>
                </a:ext>
              </a:extLst>
            </p:cNvPr>
            <p:cNvSpPr/>
            <p:nvPr/>
          </p:nvSpPr>
          <p:spPr bwMode="auto">
            <a:xfrm>
              <a:off x="3367090" y="179880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437B7A5D-1C08-42FF-CC01-3FCE6A1E6CE2}"/>
                </a:ext>
              </a:extLst>
            </p:cNvPr>
            <p:cNvSpPr/>
            <p:nvPr/>
          </p:nvSpPr>
          <p:spPr bwMode="auto">
            <a:xfrm>
              <a:off x="3398198" y="181646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C8FB32DE-AFA1-86CE-2875-22C10DB56765}"/>
                </a:ext>
              </a:extLst>
            </p:cNvPr>
            <p:cNvSpPr/>
            <p:nvPr/>
          </p:nvSpPr>
          <p:spPr bwMode="auto">
            <a:xfrm>
              <a:off x="3451410" y="181834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97E5F668-B48F-905E-EE69-34684D4E150E}"/>
                </a:ext>
              </a:extLst>
            </p:cNvPr>
            <p:cNvSpPr/>
            <p:nvPr/>
          </p:nvSpPr>
          <p:spPr bwMode="auto">
            <a:xfrm>
              <a:off x="3533041" y="183394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F7EFF1C8-5A8C-774D-7317-3D2DFC908B89}"/>
                </a:ext>
              </a:extLst>
            </p:cNvPr>
            <p:cNvSpPr/>
            <p:nvPr/>
          </p:nvSpPr>
          <p:spPr bwMode="auto">
            <a:xfrm>
              <a:off x="3558435" y="183394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4A30ECEF-62C0-17C0-81CE-1D1A2B6645B0}"/>
                </a:ext>
              </a:extLst>
            </p:cNvPr>
            <p:cNvSpPr/>
            <p:nvPr/>
          </p:nvSpPr>
          <p:spPr bwMode="auto">
            <a:xfrm>
              <a:off x="3587946" y="185076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2A4F9D84-1433-BCCD-4E3D-C02121311B65}"/>
                </a:ext>
              </a:extLst>
            </p:cNvPr>
            <p:cNvSpPr/>
            <p:nvPr/>
          </p:nvSpPr>
          <p:spPr bwMode="auto">
            <a:xfrm>
              <a:off x="3613340" y="185847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CAD1A3AB-58A5-1F96-C621-70C140B94915}"/>
                </a:ext>
              </a:extLst>
            </p:cNvPr>
            <p:cNvSpPr/>
            <p:nvPr/>
          </p:nvSpPr>
          <p:spPr bwMode="auto">
            <a:xfrm>
              <a:off x="3646879" y="187646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F008DB61-C502-F969-BDE0-2262BB5F516F}"/>
                </a:ext>
              </a:extLst>
            </p:cNvPr>
            <p:cNvSpPr/>
            <p:nvPr/>
          </p:nvSpPr>
          <p:spPr bwMode="auto">
            <a:xfrm>
              <a:off x="3711882" y="188479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Oval 114">
              <a:extLst>
                <a:ext uri="{FF2B5EF4-FFF2-40B4-BE49-F238E27FC236}">
                  <a16:creationId xmlns:a16="http://schemas.microsoft.com/office/drawing/2014/main" id="{6AAC2DAD-BCD2-CC85-03C5-F03BC63700E3}"/>
                </a:ext>
              </a:extLst>
            </p:cNvPr>
            <p:cNvSpPr/>
            <p:nvPr/>
          </p:nvSpPr>
          <p:spPr bwMode="auto">
            <a:xfrm>
              <a:off x="3789926" y="190398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7A72774C-BE0F-DCB2-4CC0-161D5AD4BE0B}"/>
                </a:ext>
              </a:extLst>
            </p:cNvPr>
            <p:cNvSpPr/>
            <p:nvPr/>
          </p:nvSpPr>
          <p:spPr bwMode="auto">
            <a:xfrm>
              <a:off x="3840496" y="191931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3433894E-065C-8684-A253-031453F2954D}"/>
                </a:ext>
              </a:extLst>
            </p:cNvPr>
            <p:cNvSpPr/>
            <p:nvPr/>
          </p:nvSpPr>
          <p:spPr bwMode="auto">
            <a:xfrm>
              <a:off x="3933495" y="193475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D76DC992-B3F5-550C-AAA2-AFB58D548CDD}"/>
                </a:ext>
              </a:extLst>
            </p:cNvPr>
            <p:cNvSpPr/>
            <p:nvPr/>
          </p:nvSpPr>
          <p:spPr bwMode="auto">
            <a:xfrm>
              <a:off x="4013780" y="194954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AE051E6F-54D3-FA22-9A09-4673CA1BD6CF}"/>
                </a:ext>
              </a:extLst>
            </p:cNvPr>
            <p:cNvSpPr/>
            <p:nvPr/>
          </p:nvSpPr>
          <p:spPr bwMode="auto">
            <a:xfrm>
              <a:off x="4155404" y="196150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BAD9DB1A-81F5-5DE1-9BB8-0B3A8B28CBF1}"/>
                </a:ext>
              </a:extLst>
            </p:cNvPr>
            <p:cNvSpPr/>
            <p:nvPr/>
          </p:nvSpPr>
          <p:spPr bwMode="auto">
            <a:xfrm>
              <a:off x="4215532" y="1980782"/>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CA4D5284-740F-31E4-66FC-9F89FDF263A3}"/>
                </a:ext>
              </a:extLst>
            </p:cNvPr>
            <p:cNvSpPr/>
            <p:nvPr/>
          </p:nvSpPr>
          <p:spPr bwMode="auto">
            <a:xfrm>
              <a:off x="4245368" y="198405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485E1264-2586-7D0F-9076-E37B7AD625CB}"/>
                </a:ext>
              </a:extLst>
            </p:cNvPr>
            <p:cNvSpPr/>
            <p:nvPr/>
          </p:nvSpPr>
          <p:spPr bwMode="auto">
            <a:xfrm>
              <a:off x="4260602" y="199303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B902CC33-A0FF-C382-9783-8EE184C5ECB3}"/>
                </a:ext>
              </a:extLst>
            </p:cNvPr>
            <p:cNvSpPr/>
            <p:nvPr/>
          </p:nvSpPr>
          <p:spPr bwMode="auto">
            <a:xfrm>
              <a:off x="4293885" y="199601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E953EE7F-539E-94CB-8587-57B43B843E09}"/>
                </a:ext>
              </a:extLst>
            </p:cNvPr>
            <p:cNvSpPr/>
            <p:nvPr/>
          </p:nvSpPr>
          <p:spPr bwMode="auto">
            <a:xfrm>
              <a:off x="4355116" y="201080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72D4AA3E-3FAD-6431-3349-6E68A65D2D7D}"/>
                </a:ext>
              </a:extLst>
            </p:cNvPr>
            <p:cNvSpPr/>
            <p:nvPr/>
          </p:nvSpPr>
          <p:spPr bwMode="auto">
            <a:xfrm>
              <a:off x="4481958" y="203619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2432798C-9EDD-5EB7-9155-226962198B08}"/>
                </a:ext>
              </a:extLst>
            </p:cNvPr>
            <p:cNvSpPr/>
            <p:nvPr/>
          </p:nvSpPr>
          <p:spPr bwMode="auto">
            <a:xfrm>
              <a:off x="4586668" y="203056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DA4AC4ED-A8AE-E1B3-F5BE-E31E8AEBB12C}"/>
                </a:ext>
              </a:extLst>
            </p:cNvPr>
            <p:cNvSpPr/>
            <p:nvPr/>
          </p:nvSpPr>
          <p:spPr bwMode="auto">
            <a:xfrm>
              <a:off x="4654385" y="204387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15BD0D2B-BB81-1AED-71D2-466D8244068F}"/>
                </a:ext>
              </a:extLst>
            </p:cNvPr>
            <p:cNvSpPr/>
            <p:nvPr/>
          </p:nvSpPr>
          <p:spPr bwMode="auto">
            <a:xfrm>
              <a:off x="4688387" y="204531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B23377AF-AB21-BB5C-E412-13B34AE36627}"/>
                </a:ext>
              </a:extLst>
            </p:cNvPr>
            <p:cNvSpPr/>
            <p:nvPr/>
          </p:nvSpPr>
          <p:spPr bwMode="auto">
            <a:xfrm>
              <a:off x="4745550" y="204676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FDF0D204-F06D-0CF7-C018-9B2E7B907918}"/>
                </a:ext>
              </a:extLst>
            </p:cNvPr>
            <p:cNvSpPr/>
            <p:nvPr/>
          </p:nvSpPr>
          <p:spPr bwMode="auto">
            <a:xfrm>
              <a:off x="4805935" y="205715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37719860-2BC5-B495-8066-1F0B2DB1396F}"/>
                </a:ext>
              </a:extLst>
            </p:cNvPr>
            <p:cNvSpPr/>
            <p:nvPr/>
          </p:nvSpPr>
          <p:spPr bwMode="auto">
            <a:xfrm>
              <a:off x="4888454" y="207983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1054797B-2033-980E-5EC0-F37B16A3A69B}"/>
                </a:ext>
              </a:extLst>
            </p:cNvPr>
            <p:cNvSpPr/>
            <p:nvPr/>
          </p:nvSpPr>
          <p:spPr bwMode="auto">
            <a:xfrm>
              <a:off x="4947168" y="207447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FC45FFAC-B450-EBFA-009B-D721FBF1EF62}"/>
                </a:ext>
              </a:extLst>
            </p:cNvPr>
            <p:cNvSpPr/>
            <p:nvPr/>
          </p:nvSpPr>
          <p:spPr bwMode="auto">
            <a:xfrm>
              <a:off x="5025885" y="207447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1DB72EA3-196E-7D8D-EA99-CFF8D2C89510}"/>
                </a:ext>
              </a:extLst>
            </p:cNvPr>
            <p:cNvSpPr/>
            <p:nvPr/>
          </p:nvSpPr>
          <p:spPr bwMode="auto">
            <a:xfrm>
              <a:off x="5076801" y="207447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51F9B886-3E46-0325-313C-06137C532EA2}"/>
                </a:ext>
              </a:extLst>
            </p:cNvPr>
            <p:cNvSpPr/>
            <p:nvPr/>
          </p:nvSpPr>
          <p:spPr bwMode="auto">
            <a:xfrm>
              <a:off x="5102500" y="207447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485C3C30-EB56-1DB5-F403-0DF505091B37}"/>
                </a:ext>
              </a:extLst>
            </p:cNvPr>
            <p:cNvSpPr/>
            <p:nvPr/>
          </p:nvSpPr>
          <p:spPr bwMode="auto">
            <a:xfrm>
              <a:off x="5132550" y="207447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DE7A3CED-C833-8287-455B-F9C94B6FFECA}"/>
                </a:ext>
              </a:extLst>
            </p:cNvPr>
            <p:cNvSpPr/>
            <p:nvPr/>
          </p:nvSpPr>
          <p:spPr bwMode="auto">
            <a:xfrm>
              <a:off x="5164475" y="207447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2DA0F4D2-AD9F-6805-06E2-8F9AFCBDFFD4}"/>
                </a:ext>
              </a:extLst>
            </p:cNvPr>
            <p:cNvSpPr/>
            <p:nvPr/>
          </p:nvSpPr>
          <p:spPr bwMode="auto">
            <a:xfrm>
              <a:off x="5194963" y="208926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4BC6D7EC-4D73-A4F3-DA0E-BC3C67D04E0E}"/>
                </a:ext>
              </a:extLst>
            </p:cNvPr>
            <p:cNvSpPr/>
            <p:nvPr/>
          </p:nvSpPr>
          <p:spPr bwMode="auto">
            <a:xfrm>
              <a:off x="5288429" y="207983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A336CCBE-AC34-04A0-DE83-6D8BFA091783}"/>
                </a:ext>
              </a:extLst>
            </p:cNvPr>
            <p:cNvSpPr/>
            <p:nvPr/>
          </p:nvSpPr>
          <p:spPr bwMode="auto">
            <a:xfrm>
              <a:off x="5364499" y="210138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8CE37B61-1A93-5AB7-611D-C85E9EBCE53C}"/>
                </a:ext>
              </a:extLst>
            </p:cNvPr>
            <p:cNvSpPr/>
            <p:nvPr/>
          </p:nvSpPr>
          <p:spPr bwMode="auto">
            <a:xfrm>
              <a:off x="5384824" y="211616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54007D27-70D3-EFD1-A4F1-2BBE466CCFBD}"/>
                </a:ext>
              </a:extLst>
            </p:cNvPr>
            <p:cNvSpPr/>
            <p:nvPr/>
          </p:nvSpPr>
          <p:spPr bwMode="auto">
            <a:xfrm>
              <a:off x="5413055" y="212450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DBDF12AD-8DF5-21D9-30D8-008935EF0670}"/>
                </a:ext>
              </a:extLst>
            </p:cNvPr>
            <p:cNvSpPr/>
            <p:nvPr/>
          </p:nvSpPr>
          <p:spPr bwMode="auto">
            <a:xfrm>
              <a:off x="5436468" y="213084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C9282F6D-FF87-5E6A-2D2D-2D4BC58556FE}"/>
                </a:ext>
              </a:extLst>
            </p:cNvPr>
            <p:cNvSpPr/>
            <p:nvPr/>
          </p:nvSpPr>
          <p:spPr bwMode="auto">
            <a:xfrm>
              <a:off x="5526615" y="214350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B8A206CA-F06B-87F1-B07B-F1264A2DAE5D}"/>
                </a:ext>
              </a:extLst>
            </p:cNvPr>
            <p:cNvSpPr/>
            <p:nvPr/>
          </p:nvSpPr>
          <p:spPr bwMode="auto">
            <a:xfrm>
              <a:off x="5557216" y="214350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EA7381D2-C1B7-3FD9-A4DD-376E2F9B4735}"/>
                </a:ext>
              </a:extLst>
            </p:cNvPr>
            <p:cNvSpPr/>
            <p:nvPr/>
          </p:nvSpPr>
          <p:spPr bwMode="auto">
            <a:xfrm>
              <a:off x="5584848" y="214350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C458337D-40B7-313C-8F9C-8F262CC42A0C}"/>
                </a:ext>
              </a:extLst>
            </p:cNvPr>
            <p:cNvSpPr/>
            <p:nvPr/>
          </p:nvSpPr>
          <p:spPr bwMode="auto">
            <a:xfrm>
              <a:off x="5647739" y="214020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37E77543-B9D1-E448-69E6-3FA9EB858B8C}"/>
                </a:ext>
              </a:extLst>
            </p:cNvPr>
            <p:cNvSpPr/>
            <p:nvPr/>
          </p:nvSpPr>
          <p:spPr bwMode="auto">
            <a:xfrm>
              <a:off x="5820039" y="214886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EB5762D4-3820-A0CE-78A5-708DC6875DA8}"/>
                </a:ext>
              </a:extLst>
            </p:cNvPr>
            <p:cNvSpPr/>
            <p:nvPr/>
          </p:nvSpPr>
          <p:spPr bwMode="auto">
            <a:xfrm>
              <a:off x="5933675" y="216515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5B82EDA4-A37D-56FE-BBCB-DD5ED685E0CE}"/>
                </a:ext>
              </a:extLst>
            </p:cNvPr>
            <p:cNvSpPr/>
            <p:nvPr/>
          </p:nvSpPr>
          <p:spPr bwMode="auto">
            <a:xfrm>
              <a:off x="6092172" y="216694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9EAFBFE5-A6A3-075B-BC6B-8F68273AE524}"/>
                </a:ext>
              </a:extLst>
            </p:cNvPr>
            <p:cNvSpPr/>
            <p:nvPr/>
          </p:nvSpPr>
          <p:spPr bwMode="auto">
            <a:xfrm>
              <a:off x="6146094" y="2170322"/>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13C5DB48-27A5-B388-19A2-74D85726807B}"/>
                </a:ext>
              </a:extLst>
            </p:cNvPr>
            <p:cNvSpPr/>
            <p:nvPr/>
          </p:nvSpPr>
          <p:spPr bwMode="auto">
            <a:xfrm>
              <a:off x="6198884" y="21694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B017DDD6-B0B7-AB43-9579-A1EF3E12D917}"/>
                </a:ext>
              </a:extLst>
            </p:cNvPr>
            <p:cNvSpPr/>
            <p:nvPr/>
          </p:nvSpPr>
          <p:spPr bwMode="auto">
            <a:xfrm>
              <a:off x="6361559" y="220272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7C58723C-48B5-8565-DE40-4D59F478931D}"/>
                </a:ext>
              </a:extLst>
            </p:cNvPr>
            <p:cNvSpPr/>
            <p:nvPr/>
          </p:nvSpPr>
          <p:spPr bwMode="auto">
            <a:xfrm>
              <a:off x="6536245" y="223971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9F483B25-6623-950B-5E48-CFAA162CA486}"/>
                </a:ext>
              </a:extLst>
            </p:cNvPr>
            <p:cNvSpPr/>
            <p:nvPr/>
          </p:nvSpPr>
          <p:spPr bwMode="auto">
            <a:xfrm>
              <a:off x="6613743" y="226247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B864F51A-3D04-45FE-AC93-64C5BD0BD694}"/>
                </a:ext>
              </a:extLst>
            </p:cNvPr>
            <p:cNvSpPr/>
            <p:nvPr/>
          </p:nvSpPr>
          <p:spPr bwMode="auto">
            <a:xfrm>
              <a:off x="6702482" y="225487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6AAF0FBA-225C-A138-9944-6410BC3BB7A5}"/>
                </a:ext>
              </a:extLst>
            </p:cNvPr>
            <p:cNvSpPr/>
            <p:nvPr/>
          </p:nvSpPr>
          <p:spPr bwMode="auto">
            <a:xfrm>
              <a:off x="6804766" y="226247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D292EE0D-43D2-3100-9904-8534ECBF5BC1}"/>
                </a:ext>
              </a:extLst>
            </p:cNvPr>
            <p:cNvSpPr/>
            <p:nvPr/>
          </p:nvSpPr>
          <p:spPr bwMode="auto">
            <a:xfrm>
              <a:off x="6853283" y="225698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64D0E473-9744-095F-A735-6183CCCA27CF}"/>
                </a:ext>
              </a:extLst>
            </p:cNvPr>
            <p:cNvSpPr/>
            <p:nvPr/>
          </p:nvSpPr>
          <p:spPr bwMode="auto">
            <a:xfrm>
              <a:off x="6987861" y="2254872"/>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1DD9FBE2-69C7-F3A5-38CA-FDFC17A77289}"/>
                </a:ext>
              </a:extLst>
            </p:cNvPr>
            <p:cNvSpPr/>
            <p:nvPr/>
          </p:nvSpPr>
          <p:spPr bwMode="auto">
            <a:xfrm>
              <a:off x="7108721" y="227091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E3163387-C9C6-D38B-A90D-1E22857AE566}"/>
                </a:ext>
              </a:extLst>
            </p:cNvPr>
            <p:cNvSpPr/>
            <p:nvPr/>
          </p:nvSpPr>
          <p:spPr bwMode="auto">
            <a:xfrm>
              <a:off x="7138365" y="227091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B991B1E4-4831-C8F8-8840-DED77CCDDB14}"/>
                </a:ext>
              </a:extLst>
            </p:cNvPr>
            <p:cNvSpPr/>
            <p:nvPr/>
          </p:nvSpPr>
          <p:spPr bwMode="auto">
            <a:xfrm>
              <a:off x="7162944" y="227091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787AD76F-E5A2-5B33-71FF-F5EA3F80B274}"/>
                </a:ext>
              </a:extLst>
            </p:cNvPr>
            <p:cNvSpPr/>
            <p:nvPr/>
          </p:nvSpPr>
          <p:spPr bwMode="auto">
            <a:xfrm>
              <a:off x="7195065" y="227091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39A5AE2D-44D3-0E03-C919-EC9367966BDD}"/>
                </a:ext>
              </a:extLst>
            </p:cNvPr>
            <p:cNvSpPr/>
            <p:nvPr/>
          </p:nvSpPr>
          <p:spPr bwMode="auto">
            <a:xfrm>
              <a:off x="7233009" y="227091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9E01AB01-7B65-07CC-3223-5C46322C8E1B}"/>
                </a:ext>
              </a:extLst>
            </p:cNvPr>
            <p:cNvSpPr/>
            <p:nvPr/>
          </p:nvSpPr>
          <p:spPr bwMode="auto">
            <a:xfrm>
              <a:off x="7349675" y="229410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4789F4D6-4727-8981-F589-6347BB3D57D7}"/>
                </a:ext>
              </a:extLst>
            </p:cNvPr>
            <p:cNvSpPr/>
            <p:nvPr/>
          </p:nvSpPr>
          <p:spPr bwMode="auto">
            <a:xfrm>
              <a:off x="7392657" y="228938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987EA920-1720-2561-4B65-B85BE15CD7F5}"/>
                </a:ext>
              </a:extLst>
            </p:cNvPr>
            <p:cNvSpPr/>
            <p:nvPr/>
          </p:nvSpPr>
          <p:spPr bwMode="auto">
            <a:xfrm>
              <a:off x="7427172" y="228980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E8F5316D-608D-E0C0-7D68-7041FD375542}"/>
                </a:ext>
              </a:extLst>
            </p:cNvPr>
            <p:cNvSpPr/>
            <p:nvPr/>
          </p:nvSpPr>
          <p:spPr bwMode="auto">
            <a:xfrm>
              <a:off x="7472972" y="229199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DCB188E3-B9AD-3BF0-A188-F44B3F88B7D3}"/>
                </a:ext>
              </a:extLst>
            </p:cNvPr>
            <p:cNvSpPr/>
            <p:nvPr/>
          </p:nvSpPr>
          <p:spPr bwMode="auto">
            <a:xfrm>
              <a:off x="7578126" y="229032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4783B4C0-E4BE-9496-A4CB-C652B4ADBB48}"/>
                </a:ext>
              </a:extLst>
            </p:cNvPr>
            <p:cNvSpPr/>
            <p:nvPr/>
          </p:nvSpPr>
          <p:spPr bwMode="auto">
            <a:xfrm>
              <a:off x="7610777" y="228938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Oval 170">
              <a:extLst>
                <a:ext uri="{FF2B5EF4-FFF2-40B4-BE49-F238E27FC236}">
                  <a16:creationId xmlns:a16="http://schemas.microsoft.com/office/drawing/2014/main" id="{D59B9CCE-E3B4-B710-E2B8-B081F8840BFF}"/>
                </a:ext>
              </a:extLst>
            </p:cNvPr>
            <p:cNvSpPr/>
            <p:nvPr/>
          </p:nvSpPr>
          <p:spPr bwMode="auto">
            <a:xfrm>
              <a:off x="7683635" y="229199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392BE343-76F5-ECCE-34A9-70F81224D289}"/>
                </a:ext>
              </a:extLst>
            </p:cNvPr>
            <p:cNvSpPr/>
            <p:nvPr/>
          </p:nvSpPr>
          <p:spPr bwMode="auto">
            <a:xfrm>
              <a:off x="7895113" y="228740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79" name="Group 178">
              <a:extLst>
                <a:ext uri="{FF2B5EF4-FFF2-40B4-BE49-F238E27FC236}">
                  <a16:creationId xmlns:a16="http://schemas.microsoft.com/office/drawing/2014/main" id="{0B8BD59A-FA73-2B24-A7CA-A1EB34CC6052}"/>
                </a:ext>
              </a:extLst>
            </p:cNvPr>
            <p:cNvGrpSpPr/>
            <p:nvPr/>
          </p:nvGrpSpPr>
          <p:grpSpPr>
            <a:xfrm>
              <a:off x="7953884" y="2286014"/>
              <a:ext cx="222247" cy="69724"/>
              <a:chOff x="7953884" y="2286014"/>
              <a:chExt cx="222247" cy="69724"/>
            </a:xfrm>
          </p:grpSpPr>
          <p:sp>
            <p:nvSpPr>
              <p:cNvPr id="173" name="Oval 172">
                <a:extLst>
                  <a:ext uri="{FF2B5EF4-FFF2-40B4-BE49-F238E27FC236}">
                    <a16:creationId xmlns:a16="http://schemas.microsoft.com/office/drawing/2014/main" id="{08BF6285-E601-7798-F829-5863AF04F073}"/>
                  </a:ext>
                </a:extLst>
              </p:cNvPr>
              <p:cNvSpPr/>
              <p:nvPr/>
            </p:nvSpPr>
            <p:spPr bwMode="auto">
              <a:xfrm>
                <a:off x="7953884" y="228670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5A8D1177-D5F4-6A7E-315B-1F4C56FE7956}"/>
                  </a:ext>
                </a:extLst>
              </p:cNvPr>
              <p:cNvSpPr/>
              <p:nvPr/>
            </p:nvSpPr>
            <p:spPr bwMode="auto">
              <a:xfrm>
                <a:off x="7981968"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6B38C8E6-6D7D-E135-D8D7-84A01926C773}"/>
                  </a:ext>
                </a:extLst>
              </p:cNvPr>
              <p:cNvSpPr/>
              <p:nvPr/>
            </p:nvSpPr>
            <p:spPr bwMode="auto">
              <a:xfrm>
                <a:off x="800815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2D6C435C-9C88-82DE-D3D5-C66AAEDE215E}"/>
                  </a:ext>
                </a:extLst>
              </p:cNvPr>
              <p:cNvSpPr/>
              <p:nvPr/>
            </p:nvSpPr>
            <p:spPr bwMode="auto">
              <a:xfrm>
                <a:off x="8037373"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169AD987-C201-0E11-F514-AF1AFAEB23FC}"/>
                  </a:ext>
                </a:extLst>
              </p:cNvPr>
              <p:cNvSpPr/>
              <p:nvPr/>
            </p:nvSpPr>
            <p:spPr bwMode="auto">
              <a:xfrm>
                <a:off x="8068847"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44945D16-FBA9-D4C6-B41B-B769E9C862FF}"/>
                  </a:ext>
                </a:extLst>
              </p:cNvPr>
              <p:cNvSpPr/>
              <p:nvPr/>
            </p:nvSpPr>
            <p:spPr bwMode="auto">
              <a:xfrm>
                <a:off x="810710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0" name="Group 179">
              <a:extLst>
                <a:ext uri="{FF2B5EF4-FFF2-40B4-BE49-F238E27FC236}">
                  <a16:creationId xmlns:a16="http://schemas.microsoft.com/office/drawing/2014/main" id="{4B9F14BF-E731-C776-97EE-C18B177FE95B}"/>
                </a:ext>
              </a:extLst>
            </p:cNvPr>
            <p:cNvGrpSpPr/>
            <p:nvPr/>
          </p:nvGrpSpPr>
          <p:grpSpPr>
            <a:xfrm>
              <a:off x="8200034" y="2286014"/>
              <a:ext cx="222247" cy="69724"/>
              <a:chOff x="7953884" y="2286014"/>
              <a:chExt cx="222247" cy="69724"/>
            </a:xfrm>
          </p:grpSpPr>
          <p:sp>
            <p:nvSpPr>
              <p:cNvPr id="181" name="Oval 180">
                <a:extLst>
                  <a:ext uri="{FF2B5EF4-FFF2-40B4-BE49-F238E27FC236}">
                    <a16:creationId xmlns:a16="http://schemas.microsoft.com/office/drawing/2014/main" id="{B8B642EC-A33C-6C82-9FBA-7FF87B2AF1E2}"/>
                  </a:ext>
                </a:extLst>
              </p:cNvPr>
              <p:cNvSpPr/>
              <p:nvPr/>
            </p:nvSpPr>
            <p:spPr bwMode="auto">
              <a:xfrm>
                <a:off x="7953884" y="228670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04E8A8FB-AB44-D89E-9559-B65AB5694266}"/>
                  </a:ext>
                </a:extLst>
              </p:cNvPr>
              <p:cNvSpPr/>
              <p:nvPr/>
            </p:nvSpPr>
            <p:spPr bwMode="auto">
              <a:xfrm>
                <a:off x="7981968"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C79DE9A8-D987-DD1E-DEEE-C1E3D0E95A15}"/>
                  </a:ext>
                </a:extLst>
              </p:cNvPr>
              <p:cNvSpPr/>
              <p:nvPr/>
            </p:nvSpPr>
            <p:spPr bwMode="auto">
              <a:xfrm>
                <a:off x="800815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09546574-42DE-D0F3-1B87-EC831701DD31}"/>
                  </a:ext>
                </a:extLst>
              </p:cNvPr>
              <p:cNvSpPr/>
              <p:nvPr/>
            </p:nvSpPr>
            <p:spPr bwMode="auto">
              <a:xfrm>
                <a:off x="8037373"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1D6BE417-5691-BF71-9F8A-A43AE5FDB870}"/>
                  </a:ext>
                </a:extLst>
              </p:cNvPr>
              <p:cNvSpPr/>
              <p:nvPr/>
            </p:nvSpPr>
            <p:spPr bwMode="auto">
              <a:xfrm>
                <a:off x="8068847"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48FD3B4A-32B9-EE0F-9156-3541C8B557C2}"/>
                  </a:ext>
                </a:extLst>
              </p:cNvPr>
              <p:cNvSpPr/>
              <p:nvPr/>
            </p:nvSpPr>
            <p:spPr bwMode="auto">
              <a:xfrm>
                <a:off x="810710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7" name="Group 186">
              <a:extLst>
                <a:ext uri="{FF2B5EF4-FFF2-40B4-BE49-F238E27FC236}">
                  <a16:creationId xmlns:a16="http://schemas.microsoft.com/office/drawing/2014/main" id="{64475EBA-9085-532F-E3B1-1BBE412D3ADB}"/>
                </a:ext>
              </a:extLst>
            </p:cNvPr>
            <p:cNvGrpSpPr/>
            <p:nvPr/>
          </p:nvGrpSpPr>
          <p:grpSpPr>
            <a:xfrm>
              <a:off x="8375858" y="2286014"/>
              <a:ext cx="222247" cy="69724"/>
              <a:chOff x="7953884" y="2286014"/>
              <a:chExt cx="222247" cy="69724"/>
            </a:xfrm>
          </p:grpSpPr>
          <p:sp>
            <p:nvSpPr>
              <p:cNvPr id="188" name="Oval 187">
                <a:extLst>
                  <a:ext uri="{FF2B5EF4-FFF2-40B4-BE49-F238E27FC236}">
                    <a16:creationId xmlns:a16="http://schemas.microsoft.com/office/drawing/2014/main" id="{D6E04741-1558-4DC5-22CA-658FC29224E3}"/>
                  </a:ext>
                </a:extLst>
              </p:cNvPr>
              <p:cNvSpPr/>
              <p:nvPr/>
            </p:nvSpPr>
            <p:spPr bwMode="auto">
              <a:xfrm>
                <a:off x="7953884" y="228670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432F157A-65CF-5148-2EF8-B669F7C2299A}"/>
                  </a:ext>
                </a:extLst>
              </p:cNvPr>
              <p:cNvSpPr/>
              <p:nvPr/>
            </p:nvSpPr>
            <p:spPr bwMode="auto">
              <a:xfrm>
                <a:off x="7981968"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A4D72799-D574-7925-D9BE-95717A48A12B}"/>
                  </a:ext>
                </a:extLst>
              </p:cNvPr>
              <p:cNvSpPr/>
              <p:nvPr/>
            </p:nvSpPr>
            <p:spPr bwMode="auto">
              <a:xfrm>
                <a:off x="800815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672E1414-8E62-534C-0838-91E15439B456}"/>
                  </a:ext>
                </a:extLst>
              </p:cNvPr>
              <p:cNvSpPr/>
              <p:nvPr/>
            </p:nvSpPr>
            <p:spPr bwMode="auto">
              <a:xfrm>
                <a:off x="8037373"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B86E2DCC-D42B-7CAF-3208-7D24BE2FCA3D}"/>
                  </a:ext>
                </a:extLst>
              </p:cNvPr>
              <p:cNvSpPr/>
              <p:nvPr/>
            </p:nvSpPr>
            <p:spPr bwMode="auto">
              <a:xfrm>
                <a:off x="8068847"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B5D0A986-A698-14F7-B70F-6F9E0E81683D}"/>
                  </a:ext>
                </a:extLst>
              </p:cNvPr>
              <p:cNvSpPr/>
              <p:nvPr/>
            </p:nvSpPr>
            <p:spPr bwMode="auto">
              <a:xfrm>
                <a:off x="810710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94" name="Group 193">
              <a:extLst>
                <a:ext uri="{FF2B5EF4-FFF2-40B4-BE49-F238E27FC236}">
                  <a16:creationId xmlns:a16="http://schemas.microsoft.com/office/drawing/2014/main" id="{AC032438-53F2-0FA4-FBAB-C3EB797B5846}"/>
                </a:ext>
              </a:extLst>
            </p:cNvPr>
            <p:cNvGrpSpPr/>
            <p:nvPr/>
          </p:nvGrpSpPr>
          <p:grpSpPr>
            <a:xfrm>
              <a:off x="8595526" y="2286014"/>
              <a:ext cx="222247" cy="69724"/>
              <a:chOff x="7953884" y="2286014"/>
              <a:chExt cx="222247" cy="69724"/>
            </a:xfrm>
          </p:grpSpPr>
          <p:sp>
            <p:nvSpPr>
              <p:cNvPr id="195" name="Oval 194">
                <a:extLst>
                  <a:ext uri="{FF2B5EF4-FFF2-40B4-BE49-F238E27FC236}">
                    <a16:creationId xmlns:a16="http://schemas.microsoft.com/office/drawing/2014/main" id="{7C9D4993-4718-4901-59F4-738C7DB32ECF}"/>
                  </a:ext>
                </a:extLst>
              </p:cNvPr>
              <p:cNvSpPr/>
              <p:nvPr/>
            </p:nvSpPr>
            <p:spPr bwMode="auto">
              <a:xfrm>
                <a:off x="7953884" y="228670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DF2F8AEC-D8F1-FE5D-0ABC-57E41B7C1962}"/>
                  </a:ext>
                </a:extLst>
              </p:cNvPr>
              <p:cNvSpPr/>
              <p:nvPr/>
            </p:nvSpPr>
            <p:spPr bwMode="auto">
              <a:xfrm>
                <a:off x="7981968"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Oval 196">
                <a:extLst>
                  <a:ext uri="{FF2B5EF4-FFF2-40B4-BE49-F238E27FC236}">
                    <a16:creationId xmlns:a16="http://schemas.microsoft.com/office/drawing/2014/main" id="{6C45B50A-5A5F-2687-0C51-ED79599D68CF}"/>
                  </a:ext>
                </a:extLst>
              </p:cNvPr>
              <p:cNvSpPr/>
              <p:nvPr/>
            </p:nvSpPr>
            <p:spPr bwMode="auto">
              <a:xfrm>
                <a:off x="800815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F0DC47D5-75F3-10A9-0260-90E9FD6A3F85}"/>
                  </a:ext>
                </a:extLst>
              </p:cNvPr>
              <p:cNvSpPr/>
              <p:nvPr/>
            </p:nvSpPr>
            <p:spPr bwMode="auto">
              <a:xfrm>
                <a:off x="8037373"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DC3CE02A-D505-EA41-2356-4993056D4118}"/>
                  </a:ext>
                </a:extLst>
              </p:cNvPr>
              <p:cNvSpPr/>
              <p:nvPr/>
            </p:nvSpPr>
            <p:spPr bwMode="auto">
              <a:xfrm>
                <a:off x="8068847"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A7AA7D2E-B3A9-6145-805B-4022D335CF32}"/>
                  </a:ext>
                </a:extLst>
              </p:cNvPr>
              <p:cNvSpPr/>
              <p:nvPr/>
            </p:nvSpPr>
            <p:spPr bwMode="auto">
              <a:xfrm>
                <a:off x="810710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1" name="Group 200">
              <a:extLst>
                <a:ext uri="{FF2B5EF4-FFF2-40B4-BE49-F238E27FC236}">
                  <a16:creationId xmlns:a16="http://schemas.microsoft.com/office/drawing/2014/main" id="{E93829C9-DF19-C156-3819-F47C7092C337}"/>
                </a:ext>
              </a:extLst>
            </p:cNvPr>
            <p:cNvGrpSpPr/>
            <p:nvPr/>
          </p:nvGrpSpPr>
          <p:grpSpPr>
            <a:xfrm>
              <a:off x="8771350" y="2286014"/>
              <a:ext cx="222247" cy="69724"/>
              <a:chOff x="7953884" y="2286014"/>
              <a:chExt cx="222247" cy="69724"/>
            </a:xfrm>
          </p:grpSpPr>
          <p:sp>
            <p:nvSpPr>
              <p:cNvPr id="202" name="Oval 201">
                <a:extLst>
                  <a:ext uri="{FF2B5EF4-FFF2-40B4-BE49-F238E27FC236}">
                    <a16:creationId xmlns:a16="http://schemas.microsoft.com/office/drawing/2014/main" id="{612EBB5F-F869-B1BF-0C9E-C55FB765DCF4}"/>
                  </a:ext>
                </a:extLst>
              </p:cNvPr>
              <p:cNvSpPr/>
              <p:nvPr/>
            </p:nvSpPr>
            <p:spPr bwMode="auto">
              <a:xfrm>
                <a:off x="7953884" y="228670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Oval 202">
                <a:extLst>
                  <a:ext uri="{FF2B5EF4-FFF2-40B4-BE49-F238E27FC236}">
                    <a16:creationId xmlns:a16="http://schemas.microsoft.com/office/drawing/2014/main" id="{55709C5E-8C31-C91E-424F-5BF164F02008}"/>
                  </a:ext>
                </a:extLst>
              </p:cNvPr>
              <p:cNvSpPr/>
              <p:nvPr/>
            </p:nvSpPr>
            <p:spPr bwMode="auto">
              <a:xfrm>
                <a:off x="7981968"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0F1FD740-EE8A-DA0A-E389-91AA57639A10}"/>
                  </a:ext>
                </a:extLst>
              </p:cNvPr>
              <p:cNvSpPr/>
              <p:nvPr/>
            </p:nvSpPr>
            <p:spPr bwMode="auto">
              <a:xfrm>
                <a:off x="800815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Oval 204">
                <a:extLst>
                  <a:ext uri="{FF2B5EF4-FFF2-40B4-BE49-F238E27FC236}">
                    <a16:creationId xmlns:a16="http://schemas.microsoft.com/office/drawing/2014/main" id="{BC5952FC-17FF-D5A8-CDC4-96D135DD6D7B}"/>
                  </a:ext>
                </a:extLst>
              </p:cNvPr>
              <p:cNvSpPr/>
              <p:nvPr/>
            </p:nvSpPr>
            <p:spPr bwMode="auto">
              <a:xfrm>
                <a:off x="8037373"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7A1EDBDC-22B8-CE6A-A86D-F1669E78BB07}"/>
                  </a:ext>
                </a:extLst>
              </p:cNvPr>
              <p:cNvSpPr/>
              <p:nvPr/>
            </p:nvSpPr>
            <p:spPr bwMode="auto">
              <a:xfrm>
                <a:off x="8068847"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9200C3B4-623A-4784-6403-6FE7C87BF615}"/>
                  </a:ext>
                </a:extLst>
              </p:cNvPr>
              <p:cNvSpPr/>
              <p:nvPr/>
            </p:nvSpPr>
            <p:spPr bwMode="auto">
              <a:xfrm>
                <a:off x="810710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8" name="Group 207">
              <a:extLst>
                <a:ext uri="{FF2B5EF4-FFF2-40B4-BE49-F238E27FC236}">
                  <a16:creationId xmlns:a16="http://schemas.microsoft.com/office/drawing/2014/main" id="{53E3C3C7-F875-4195-EC6B-DDD478F2244C}"/>
                </a:ext>
              </a:extLst>
            </p:cNvPr>
            <p:cNvGrpSpPr/>
            <p:nvPr/>
          </p:nvGrpSpPr>
          <p:grpSpPr>
            <a:xfrm>
              <a:off x="8966347" y="2286014"/>
              <a:ext cx="222247" cy="69724"/>
              <a:chOff x="7953884" y="2286014"/>
              <a:chExt cx="222247" cy="69724"/>
            </a:xfrm>
          </p:grpSpPr>
          <p:sp>
            <p:nvSpPr>
              <p:cNvPr id="209" name="Oval 208">
                <a:extLst>
                  <a:ext uri="{FF2B5EF4-FFF2-40B4-BE49-F238E27FC236}">
                    <a16:creationId xmlns:a16="http://schemas.microsoft.com/office/drawing/2014/main" id="{5EA08609-713A-F54E-9C6E-366DE9566BDE}"/>
                  </a:ext>
                </a:extLst>
              </p:cNvPr>
              <p:cNvSpPr/>
              <p:nvPr/>
            </p:nvSpPr>
            <p:spPr bwMode="auto">
              <a:xfrm>
                <a:off x="7953884" y="228670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A2A64E3C-F145-7870-3478-B8615A92BC25}"/>
                  </a:ext>
                </a:extLst>
              </p:cNvPr>
              <p:cNvSpPr/>
              <p:nvPr/>
            </p:nvSpPr>
            <p:spPr bwMode="auto">
              <a:xfrm>
                <a:off x="7981968"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Oval 210">
                <a:extLst>
                  <a:ext uri="{FF2B5EF4-FFF2-40B4-BE49-F238E27FC236}">
                    <a16:creationId xmlns:a16="http://schemas.microsoft.com/office/drawing/2014/main" id="{DA8DB247-4D37-C7F6-CF1A-03494EDD74F4}"/>
                  </a:ext>
                </a:extLst>
              </p:cNvPr>
              <p:cNvSpPr/>
              <p:nvPr/>
            </p:nvSpPr>
            <p:spPr bwMode="auto">
              <a:xfrm>
                <a:off x="800815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8A12C648-65B8-5EC6-A501-6F696C54C774}"/>
                  </a:ext>
                </a:extLst>
              </p:cNvPr>
              <p:cNvSpPr/>
              <p:nvPr/>
            </p:nvSpPr>
            <p:spPr bwMode="auto">
              <a:xfrm>
                <a:off x="8037373"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2796093E-A5BD-3B96-4578-AB581D0723DD}"/>
                  </a:ext>
                </a:extLst>
              </p:cNvPr>
              <p:cNvSpPr/>
              <p:nvPr/>
            </p:nvSpPr>
            <p:spPr bwMode="auto">
              <a:xfrm>
                <a:off x="8068847"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Oval 213">
                <a:extLst>
                  <a:ext uri="{FF2B5EF4-FFF2-40B4-BE49-F238E27FC236}">
                    <a16:creationId xmlns:a16="http://schemas.microsoft.com/office/drawing/2014/main" id="{700E1124-3653-20CB-1F41-A97858D49679}"/>
                  </a:ext>
                </a:extLst>
              </p:cNvPr>
              <p:cNvSpPr/>
              <p:nvPr/>
            </p:nvSpPr>
            <p:spPr bwMode="auto">
              <a:xfrm>
                <a:off x="810710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15" name="Oval 214">
              <a:extLst>
                <a:ext uri="{FF2B5EF4-FFF2-40B4-BE49-F238E27FC236}">
                  <a16:creationId xmlns:a16="http://schemas.microsoft.com/office/drawing/2014/main" id="{842DA12C-3528-6A1B-FD5B-261D2D0546D9}"/>
                </a:ext>
              </a:extLst>
            </p:cNvPr>
            <p:cNvSpPr/>
            <p:nvPr/>
          </p:nvSpPr>
          <p:spPr bwMode="auto">
            <a:xfrm>
              <a:off x="9204742" y="227752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EC5FB42D-328B-D413-109D-09A19B4B026B}"/>
                </a:ext>
              </a:extLst>
            </p:cNvPr>
            <p:cNvSpPr/>
            <p:nvPr/>
          </p:nvSpPr>
          <p:spPr bwMode="auto">
            <a:xfrm>
              <a:off x="9249880" y="227754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9" name="Group 98">
            <a:extLst>
              <a:ext uri="{FF2B5EF4-FFF2-40B4-BE49-F238E27FC236}">
                <a16:creationId xmlns:a16="http://schemas.microsoft.com/office/drawing/2014/main" id="{D60B736C-3E69-0E72-0AB9-B89B246BF6C3}"/>
              </a:ext>
            </a:extLst>
          </p:cNvPr>
          <p:cNvGrpSpPr/>
          <p:nvPr/>
        </p:nvGrpSpPr>
        <p:grpSpPr>
          <a:xfrm>
            <a:off x="3179233" y="1769533"/>
            <a:ext cx="6244167" cy="1167342"/>
            <a:chOff x="3179233" y="1769533"/>
            <a:chExt cx="6244167" cy="1167342"/>
          </a:xfrm>
        </p:grpSpPr>
        <p:sp>
          <p:nvSpPr>
            <p:cNvPr id="8" name="Freeform: Shape 7">
              <a:extLst>
                <a:ext uri="{FF2B5EF4-FFF2-40B4-BE49-F238E27FC236}">
                  <a16:creationId xmlns:a16="http://schemas.microsoft.com/office/drawing/2014/main" id="{DC166BB7-2B8B-9E5D-3686-199E26715A5D}"/>
                </a:ext>
              </a:extLst>
            </p:cNvPr>
            <p:cNvSpPr/>
            <p:nvPr/>
          </p:nvSpPr>
          <p:spPr bwMode="auto">
            <a:xfrm>
              <a:off x="3179233" y="1769533"/>
              <a:ext cx="2609850" cy="690034"/>
            </a:xfrm>
            <a:custGeom>
              <a:avLst/>
              <a:gdLst>
                <a:gd name="connsiteX0" fmla="*/ 0 w 2609850"/>
                <a:gd name="connsiteY0" fmla="*/ 0 h 690034"/>
                <a:gd name="connsiteX1" fmla="*/ 55034 w 2609850"/>
                <a:gd name="connsiteY1" fmla="*/ 0 h 690034"/>
                <a:gd name="connsiteX2" fmla="*/ 55034 w 2609850"/>
                <a:gd name="connsiteY2" fmla="*/ 52917 h 690034"/>
                <a:gd name="connsiteX3" fmla="*/ 146050 w 2609850"/>
                <a:gd name="connsiteY3" fmla="*/ 52917 h 690034"/>
                <a:gd name="connsiteX4" fmla="*/ 146050 w 2609850"/>
                <a:gd name="connsiteY4" fmla="*/ 78317 h 690034"/>
                <a:gd name="connsiteX5" fmla="*/ 211667 w 2609850"/>
                <a:gd name="connsiteY5" fmla="*/ 78317 h 690034"/>
                <a:gd name="connsiteX6" fmla="*/ 211667 w 2609850"/>
                <a:gd name="connsiteY6" fmla="*/ 99484 h 690034"/>
                <a:gd name="connsiteX7" fmla="*/ 277284 w 2609850"/>
                <a:gd name="connsiteY7" fmla="*/ 99484 h 690034"/>
                <a:gd name="connsiteX8" fmla="*/ 277284 w 2609850"/>
                <a:gd name="connsiteY8" fmla="*/ 112184 h 690034"/>
                <a:gd name="connsiteX9" fmla="*/ 347134 w 2609850"/>
                <a:gd name="connsiteY9" fmla="*/ 112184 h 690034"/>
                <a:gd name="connsiteX10" fmla="*/ 347134 w 2609850"/>
                <a:gd name="connsiteY10" fmla="*/ 156634 h 690034"/>
                <a:gd name="connsiteX11" fmla="*/ 395817 w 2609850"/>
                <a:gd name="connsiteY11" fmla="*/ 156634 h 690034"/>
                <a:gd name="connsiteX12" fmla="*/ 395817 w 2609850"/>
                <a:gd name="connsiteY12" fmla="*/ 196850 h 690034"/>
                <a:gd name="connsiteX13" fmla="*/ 427567 w 2609850"/>
                <a:gd name="connsiteY13" fmla="*/ 196850 h 690034"/>
                <a:gd name="connsiteX14" fmla="*/ 427567 w 2609850"/>
                <a:gd name="connsiteY14" fmla="*/ 218017 h 690034"/>
                <a:gd name="connsiteX15" fmla="*/ 493184 w 2609850"/>
                <a:gd name="connsiteY15" fmla="*/ 218017 h 690034"/>
                <a:gd name="connsiteX16" fmla="*/ 493184 w 2609850"/>
                <a:gd name="connsiteY16" fmla="*/ 239184 h 690034"/>
                <a:gd name="connsiteX17" fmla="*/ 546100 w 2609850"/>
                <a:gd name="connsiteY17" fmla="*/ 239184 h 690034"/>
                <a:gd name="connsiteX18" fmla="*/ 546100 w 2609850"/>
                <a:gd name="connsiteY18" fmla="*/ 258234 h 690034"/>
                <a:gd name="connsiteX19" fmla="*/ 611717 w 2609850"/>
                <a:gd name="connsiteY19" fmla="*/ 258234 h 690034"/>
                <a:gd name="connsiteX20" fmla="*/ 611717 w 2609850"/>
                <a:gd name="connsiteY20" fmla="*/ 273050 h 690034"/>
                <a:gd name="connsiteX21" fmla="*/ 696384 w 2609850"/>
                <a:gd name="connsiteY21" fmla="*/ 273050 h 690034"/>
                <a:gd name="connsiteX22" fmla="*/ 696384 w 2609850"/>
                <a:gd name="connsiteY22" fmla="*/ 289984 h 690034"/>
                <a:gd name="connsiteX23" fmla="*/ 730250 w 2609850"/>
                <a:gd name="connsiteY23" fmla="*/ 289984 h 690034"/>
                <a:gd name="connsiteX24" fmla="*/ 730250 w 2609850"/>
                <a:gd name="connsiteY24" fmla="*/ 313267 h 690034"/>
                <a:gd name="connsiteX25" fmla="*/ 789517 w 2609850"/>
                <a:gd name="connsiteY25" fmla="*/ 313267 h 690034"/>
                <a:gd name="connsiteX26" fmla="*/ 793750 w 2609850"/>
                <a:gd name="connsiteY26" fmla="*/ 317500 h 690034"/>
                <a:gd name="connsiteX27" fmla="*/ 889000 w 2609850"/>
                <a:gd name="connsiteY27" fmla="*/ 317500 h 690034"/>
                <a:gd name="connsiteX28" fmla="*/ 889000 w 2609850"/>
                <a:gd name="connsiteY28" fmla="*/ 332317 h 690034"/>
                <a:gd name="connsiteX29" fmla="*/ 969434 w 2609850"/>
                <a:gd name="connsiteY29" fmla="*/ 332317 h 690034"/>
                <a:gd name="connsiteX30" fmla="*/ 969434 w 2609850"/>
                <a:gd name="connsiteY30" fmla="*/ 364067 h 690034"/>
                <a:gd name="connsiteX31" fmla="*/ 1007534 w 2609850"/>
                <a:gd name="connsiteY31" fmla="*/ 364067 h 690034"/>
                <a:gd name="connsiteX32" fmla="*/ 1007534 w 2609850"/>
                <a:gd name="connsiteY32" fmla="*/ 383117 h 690034"/>
                <a:gd name="connsiteX33" fmla="*/ 1064684 w 2609850"/>
                <a:gd name="connsiteY33" fmla="*/ 383117 h 690034"/>
                <a:gd name="connsiteX34" fmla="*/ 1119717 w 2609850"/>
                <a:gd name="connsiteY34" fmla="*/ 383117 h 690034"/>
                <a:gd name="connsiteX35" fmla="*/ 1119717 w 2609850"/>
                <a:gd name="connsiteY35" fmla="*/ 408517 h 690034"/>
                <a:gd name="connsiteX36" fmla="*/ 1178984 w 2609850"/>
                <a:gd name="connsiteY36" fmla="*/ 408517 h 690034"/>
                <a:gd name="connsiteX37" fmla="*/ 1178984 w 2609850"/>
                <a:gd name="connsiteY37" fmla="*/ 461434 h 690034"/>
                <a:gd name="connsiteX38" fmla="*/ 1250950 w 2609850"/>
                <a:gd name="connsiteY38" fmla="*/ 461434 h 690034"/>
                <a:gd name="connsiteX39" fmla="*/ 1250950 w 2609850"/>
                <a:gd name="connsiteY39" fmla="*/ 482600 h 690034"/>
                <a:gd name="connsiteX40" fmla="*/ 1299634 w 2609850"/>
                <a:gd name="connsiteY40" fmla="*/ 482600 h 690034"/>
                <a:gd name="connsiteX41" fmla="*/ 1299634 w 2609850"/>
                <a:gd name="connsiteY41" fmla="*/ 501650 h 690034"/>
                <a:gd name="connsiteX42" fmla="*/ 1350434 w 2609850"/>
                <a:gd name="connsiteY42" fmla="*/ 501650 h 690034"/>
                <a:gd name="connsiteX43" fmla="*/ 1350434 w 2609850"/>
                <a:gd name="connsiteY43" fmla="*/ 518584 h 690034"/>
                <a:gd name="connsiteX44" fmla="*/ 1490134 w 2609850"/>
                <a:gd name="connsiteY44" fmla="*/ 518584 h 690034"/>
                <a:gd name="connsiteX45" fmla="*/ 1490134 w 2609850"/>
                <a:gd name="connsiteY45" fmla="*/ 531284 h 690034"/>
                <a:gd name="connsiteX46" fmla="*/ 1490134 w 2609850"/>
                <a:gd name="connsiteY46" fmla="*/ 548217 h 690034"/>
                <a:gd name="connsiteX47" fmla="*/ 1646767 w 2609850"/>
                <a:gd name="connsiteY47" fmla="*/ 548217 h 690034"/>
                <a:gd name="connsiteX48" fmla="*/ 1657350 w 2609850"/>
                <a:gd name="connsiteY48" fmla="*/ 558800 h 690034"/>
                <a:gd name="connsiteX49" fmla="*/ 1830917 w 2609850"/>
                <a:gd name="connsiteY49" fmla="*/ 558800 h 690034"/>
                <a:gd name="connsiteX50" fmla="*/ 1830917 w 2609850"/>
                <a:gd name="connsiteY50" fmla="*/ 575734 h 690034"/>
                <a:gd name="connsiteX51" fmla="*/ 1905000 w 2609850"/>
                <a:gd name="connsiteY51" fmla="*/ 575734 h 690034"/>
                <a:gd name="connsiteX52" fmla="*/ 1905000 w 2609850"/>
                <a:gd name="connsiteY52" fmla="*/ 596900 h 690034"/>
                <a:gd name="connsiteX53" fmla="*/ 1955800 w 2609850"/>
                <a:gd name="connsiteY53" fmla="*/ 596900 h 690034"/>
                <a:gd name="connsiteX54" fmla="*/ 1955800 w 2609850"/>
                <a:gd name="connsiteY54" fmla="*/ 609600 h 690034"/>
                <a:gd name="connsiteX55" fmla="*/ 2116667 w 2609850"/>
                <a:gd name="connsiteY55" fmla="*/ 609600 h 690034"/>
                <a:gd name="connsiteX56" fmla="*/ 2116667 w 2609850"/>
                <a:gd name="connsiteY56" fmla="*/ 628650 h 690034"/>
                <a:gd name="connsiteX57" fmla="*/ 2203450 w 2609850"/>
                <a:gd name="connsiteY57" fmla="*/ 628650 h 690034"/>
                <a:gd name="connsiteX58" fmla="*/ 2216150 w 2609850"/>
                <a:gd name="connsiteY58" fmla="*/ 641350 h 690034"/>
                <a:gd name="connsiteX59" fmla="*/ 2347384 w 2609850"/>
                <a:gd name="connsiteY59" fmla="*/ 641350 h 690034"/>
                <a:gd name="connsiteX60" fmla="*/ 2347384 w 2609850"/>
                <a:gd name="connsiteY60" fmla="*/ 670984 h 690034"/>
                <a:gd name="connsiteX61" fmla="*/ 2465917 w 2609850"/>
                <a:gd name="connsiteY61" fmla="*/ 670984 h 690034"/>
                <a:gd name="connsiteX62" fmla="*/ 2465917 w 2609850"/>
                <a:gd name="connsiteY62" fmla="*/ 690034 h 690034"/>
                <a:gd name="connsiteX63" fmla="*/ 2609850 w 2609850"/>
                <a:gd name="connsiteY63" fmla="*/ 690034 h 690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609850" h="690034">
                  <a:moveTo>
                    <a:pt x="0" y="0"/>
                  </a:moveTo>
                  <a:lnTo>
                    <a:pt x="55034" y="0"/>
                  </a:lnTo>
                  <a:lnTo>
                    <a:pt x="55034" y="52917"/>
                  </a:lnTo>
                  <a:lnTo>
                    <a:pt x="146050" y="52917"/>
                  </a:lnTo>
                  <a:lnTo>
                    <a:pt x="146050" y="78317"/>
                  </a:lnTo>
                  <a:lnTo>
                    <a:pt x="211667" y="78317"/>
                  </a:lnTo>
                  <a:lnTo>
                    <a:pt x="211667" y="99484"/>
                  </a:lnTo>
                  <a:lnTo>
                    <a:pt x="277284" y="99484"/>
                  </a:lnTo>
                  <a:lnTo>
                    <a:pt x="277284" y="112184"/>
                  </a:lnTo>
                  <a:lnTo>
                    <a:pt x="347134" y="112184"/>
                  </a:lnTo>
                  <a:lnTo>
                    <a:pt x="347134" y="156634"/>
                  </a:lnTo>
                  <a:lnTo>
                    <a:pt x="395817" y="156634"/>
                  </a:lnTo>
                  <a:lnTo>
                    <a:pt x="395817" y="196850"/>
                  </a:lnTo>
                  <a:lnTo>
                    <a:pt x="427567" y="196850"/>
                  </a:lnTo>
                  <a:lnTo>
                    <a:pt x="427567" y="218017"/>
                  </a:lnTo>
                  <a:lnTo>
                    <a:pt x="493184" y="218017"/>
                  </a:lnTo>
                  <a:lnTo>
                    <a:pt x="493184" y="239184"/>
                  </a:lnTo>
                  <a:lnTo>
                    <a:pt x="546100" y="239184"/>
                  </a:lnTo>
                  <a:lnTo>
                    <a:pt x="546100" y="258234"/>
                  </a:lnTo>
                  <a:lnTo>
                    <a:pt x="611717" y="258234"/>
                  </a:lnTo>
                  <a:lnTo>
                    <a:pt x="611717" y="273050"/>
                  </a:lnTo>
                  <a:lnTo>
                    <a:pt x="696384" y="273050"/>
                  </a:lnTo>
                  <a:lnTo>
                    <a:pt x="696384" y="289984"/>
                  </a:lnTo>
                  <a:lnTo>
                    <a:pt x="730250" y="289984"/>
                  </a:lnTo>
                  <a:lnTo>
                    <a:pt x="730250" y="313267"/>
                  </a:lnTo>
                  <a:lnTo>
                    <a:pt x="789517" y="313267"/>
                  </a:lnTo>
                  <a:lnTo>
                    <a:pt x="793750" y="317500"/>
                  </a:lnTo>
                  <a:lnTo>
                    <a:pt x="889000" y="317500"/>
                  </a:lnTo>
                  <a:lnTo>
                    <a:pt x="889000" y="332317"/>
                  </a:lnTo>
                  <a:lnTo>
                    <a:pt x="969434" y="332317"/>
                  </a:lnTo>
                  <a:lnTo>
                    <a:pt x="969434" y="364067"/>
                  </a:lnTo>
                  <a:lnTo>
                    <a:pt x="1007534" y="364067"/>
                  </a:lnTo>
                  <a:lnTo>
                    <a:pt x="1007534" y="383117"/>
                  </a:lnTo>
                  <a:lnTo>
                    <a:pt x="1064684" y="383117"/>
                  </a:lnTo>
                  <a:lnTo>
                    <a:pt x="1119717" y="383117"/>
                  </a:lnTo>
                  <a:lnTo>
                    <a:pt x="1119717" y="408517"/>
                  </a:lnTo>
                  <a:lnTo>
                    <a:pt x="1178984" y="408517"/>
                  </a:lnTo>
                  <a:lnTo>
                    <a:pt x="1178984" y="461434"/>
                  </a:lnTo>
                  <a:lnTo>
                    <a:pt x="1250950" y="461434"/>
                  </a:lnTo>
                  <a:lnTo>
                    <a:pt x="1250950" y="482600"/>
                  </a:lnTo>
                  <a:lnTo>
                    <a:pt x="1299634" y="482600"/>
                  </a:lnTo>
                  <a:lnTo>
                    <a:pt x="1299634" y="501650"/>
                  </a:lnTo>
                  <a:lnTo>
                    <a:pt x="1350434" y="501650"/>
                  </a:lnTo>
                  <a:lnTo>
                    <a:pt x="1350434" y="518584"/>
                  </a:lnTo>
                  <a:lnTo>
                    <a:pt x="1490134" y="518584"/>
                  </a:lnTo>
                  <a:lnTo>
                    <a:pt x="1490134" y="531284"/>
                  </a:lnTo>
                  <a:lnTo>
                    <a:pt x="1490134" y="548217"/>
                  </a:lnTo>
                  <a:lnTo>
                    <a:pt x="1646767" y="548217"/>
                  </a:lnTo>
                  <a:lnTo>
                    <a:pt x="1657350" y="558800"/>
                  </a:lnTo>
                  <a:lnTo>
                    <a:pt x="1830917" y="558800"/>
                  </a:lnTo>
                  <a:lnTo>
                    <a:pt x="1830917" y="575734"/>
                  </a:lnTo>
                  <a:lnTo>
                    <a:pt x="1905000" y="575734"/>
                  </a:lnTo>
                  <a:lnTo>
                    <a:pt x="1905000" y="596900"/>
                  </a:lnTo>
                  <a:lnTo>
                    <a:pt x="1955800" y="596900"/>
                  </a:lnTo>
                  <a:lnTo>
                    <a:pt x="1955800" y="609600"/>
                  </a:lnTo>
                  <a:lnTo>
                    <a:pt x="2116667" y="609600"/>
                  </a:lnTo>
                  <a:lnTo>
                    <a:pt x="2116667" y="628650"/>
                  </a:lnTo>
                  <a:lnTo>
                    <a:pt x="2203450" y="628650"/>
                  </a:lnTo>
                  <a:lnTo>
                    <a:pt x="2216150" y="641350"/>
                  </a:lnTo>
                  <a:lnTo>
                    <a:pt x="2347384" y="641350"/>
                  </a:lnTo>
                  <a:lnTo>
                    <a:pt x="2347384" y="670984"/>
                  </a:lnTo>
                  <a:lnTo>
                    <a:pt x="2465917" y="670984"/>
                  </a:lnTo>
                  <a:lnTo>
                    <a:pt x="2465917" y="690034"/>
                  </a:lnTo>
                  <a:lnTo>
                    <a:pt x="2609850" y="690034"/>
                  </a:lnTo>
                </a:path>
              </a:pathLst>
            </a:custGeom>
            <a:noFill/>
            <a:ln w="28575">
              <a:solidFill>
                <a:schemeClr val="accent3"/>
              </a:solidFill>
              <a:miter lim="800000"/>
              <a:headEnd/>
              <a:tailEnd/>
            </a:ln>
          </p:spPr>
          <p:txBody>
            <a:bodyPr rtlCol="0" anchor="ctr"/>
            <a:lstStyle/>
            <a:p>
              <a:pPr algn="ctr"/>
              <a:endParaRPr lang="en-US"/>
            </a:p>
          </p:txBody>
        </p:sp>
        <p:sp>
          <p:nvSpPr>
            <p:cNvPr id="98" name="Freeform: Shape 97">
              <a:extLst>
                <a:ext uri="{FF2B5EF4-FFF2-40B4-BE49-F238E27FC236}">
                  <a16:creationId xmlns:a16="http://schemas.microsoft.com/office/drawing/2014/main" id="{5633EFDF-DC98-45D5-ACCD-EA3E09E1A27D}"/>
                </a:ext>
              </a:extLst>
            </p:cNvPr>
            <p:cNvSpPr/>
            <p:nvPr/>
          </p:nvSpPr>
          <p:spPr bwMode="auto">
            <a:xfrm>
              <a:off x="5762625" y="2463800"/>
              <a:ext cx="3660775" cy="473075"/>
            </a:xfrm>
            <a:custGeom>
              <a:avLst/>
              <a:gdLst>
                <a:gd name="connsiteX0" fmla="*/ 3660775 w 3660775"/>
                <a:gd name="connsiteY0" fmla="*/ 473075 h 473075"/>
                <a:gd name="connsiteX1" fmla="*/ 3314700 w 3660775"/>
                <a:gd name="connsiteY1" fmla="*/ 473075 h 473075"/>
                <a:gd name="connsiteX2" fmla="*/ 3314700 w 3660775"/>
                <a:gd name="connsiteY2" fmla="*/ 361950 h 473075"/>
                <a:gd name="connsiteX3" fmla="*/ 2794000 w 3660775"/>
                <a:gd name="connsiteY3" fmla="*/ 361950 h 473075"/>
                <a:gd name="connsiteX4" fmla="*/ 2794000 w 3660775"/>
                <a:gd name="connsiteY4" fmla="*/ 333375 h 473075"/>
                <a:gd name="connsiteX5" fmla="*/ 2508250 w 3660775"/>
                <a:gd name="connsiteY5" fmla="*/ 333375 h 473075"/>
                <a:gd name="connsiteX6" fmla="*/ 2508250 w 3660775"/>
                <a:gd name="connsiteY6" fmla="*/ 314325 h 473075"/>
                <a:gd name="connsiteX7" fmla="*/ 2203450 w 3660775"/>
                <a:gd name="connsiteY7" fmla="*/ 314325 h 473075"/>
                <a:gd name="connsiteX8" fmla="*/ 2203450 w 3660775"/>
                <a:gd name="connsiteY8" fmla="*/ 276225 h 473075"/>
                <a:gd name="connsiteX9" fmla="*/ 1993900 w 3660775"/>
                <a:gd name="connsiteY9" fmla="*/ 276225 h 473075"/>
                <a:gd name="connsiteX10" fmla="*/ 1993900 w 3660775"/>
                <a:gd name="connsiteY10" fmla="*/ 276225 h 473075"/>
                <a:gd name="connsiteX11" fmla="*/ 1857375 w 3660775"/>
                <a:gd name="connsiteY11" fmla="*/ 276225 h 473075"/>
                <a:gd name="connsiteX12" fmla="*/ 1857375 w 3660775"/>
                <a:gd name="connsiteY12" fmla="*/ 254000 h 473075"/>
                <a:gd name="connsiteX13" fmla="*/ 1685925 w 3660775"/>
                <a:gd name="connsiteY13" fmla="*/ 254000 h 473075"/>
                <a:gd name="connsiteX14" fmla="*/ 1685925 w 3660775"/>
                <a:gd name="connsiteY14" fmla="*/ 241300 h 473075"/>
                <a:gd name="connsiteX15" fmla="*/ 1435100 w 3660775"/>
                <a:gd name="connsiteY15" fmla="*/ 241300 h 473075"/>
                <a:gd name="connsiteX16" fmla="*/ 1447800 w 3660775"/>
                <a:gd name="connsiteY16" fmla="*/ 228600 h 473075"/>
                <a:gd name="connsiteX17" fmla="*/ 1003300 w 3660775"/>
                <a:gd name="connsiteY17" fmla="*/ 228600 h 473075"/>
                <a:gd name="connsiteX18" fmla="*/ 1003300 w 3660775"/>
                <a:gd name="connsiteY18" fmla="*/ 200025 h 473075"/>
                <a:gd name="connsiteX19" fmla="*/ 974725 w 3660775"/>
                <a:gd name="connsiteY19" fmla="*/ 200025 h 473075"/>
                <a:gd name="connsiteX20" fmla="*/ 974725 w 3660775"/>
                <a:gd name="connsiteY20" fmla="*/ 174625 h 473075"/>
                <a:gd name="connsiteX21" fmla="*/ 914400 w 3660775"/>
                <a:gd name="connsiteY21" fmla="*/ 174625 h 473075"/>
                <a:gd name="connsiteX22" fmla="*/ 857250 w 3660775"/>
                <a:gd name="connsiteY22" fmla="*/ 174625 h 473075"/>
                <a:gd name="connsiteX23" fmla="*/ 857250 w 3660775"/>
                <a:gd name="connsiteY23" fmla="*/ 152400 h 473075"/>
                <a:gd name="connsiteX24" fmla="*/ 657225 w 3660775"/>
                <a:gd name="connsiteY24" fmla="*/ 152400 h 473075"/>
                <a:gd name="connsiteX25" fmla="*/ 657225 w 3660775"/>
                <a:gd name="connsiteY25" fmla="*/ 130175 h 473075"/>
                <a:gd name="connsiteX26" fmla="*/ 619125 w 3660775"/>
                <a:gd name="connsiteY26" fmla="*/ 130175 h 473075"/>
                <a:gd name="connsiteX27" fmla="*/ 619125 w 3660775"/>
                <a:gd name="connsiteY27" fmla="*/ 120650 h 473075"/>
                <a:gd name="connsiteX28" fmla="*/ 568325 w 3660775"/>
                <a:gd name="connsiteY28" fmla="*/ 120650 h 473075"/>
                <a:gd name="connsiteX29" fmla="*/ 568325 w 3660775"/>
                <a:gd name="connsiteY29" fmla="*/ 92075 h 473075"/>
                <a:gd name="connsiteX30" fmla="*/ 498475 w 3660775"/>
                <a:gd name="connsiteY30" fmla="*/ 92075 h 473075"/>
                <a:gd name="connsiteX31" fmla="*/ 508000 w 3660775"/>
                <a:gd name="connsiteY31" fmla="*/ 82550 h 473075"/>
                <a:gd name="connsiteX32" fmla="*/ 403225 w 3660775"/>
                <a:gd name="connsiteY32" fmla="*/ 82550 h 473075"/>
                <a:gd name="connsiteX33" fmla="*/ 403225 w 3660775"/>
                <a:gd name="connsiteY33" fmla="*/ 63500 h 473075"/>
                <a:gd name="connsiteX34" fmla="*/ 384175 w 3660775"/>
                <a:gd name="connsiteY34" fmla="*/ 63500 h 473075"/>
                <a:gd name="connsiteX35" fmla="*/ 384175 w 3660775"/>
                <a:gd name="connsiteY35" fmla="*/ 44450 h 473075"/>
                <a:gd name="connsiteX36" fmla="*/ 307975 w 3660775"/>
                <a:gd name="connsiteY36" fmla="*/ 44450 h 473075"/>
                <a:gd name="connsiteX37" fmla="*/ 307975 w 3660775"/>
                <a:gd name="connsiteY37" fmla="*/ 31750 h 473075"/>
                <a:gd name="connsiteX38" fmla="*/ 241300 w 3660775"/>
                <a:gd name="connsiteY38" fmla="*/ 31750 h 473075"/>
                <a:gd name="connsiteX39" fmla="*/ 241300 w 3660775"/>
                <a:gd name="connsiteY39" fmla="*/ 0 h 473075"/>
                <a:gd name="connsiteX40" fmla="*/ 0 w 3660775"/>
                <a:gd name="connsiteY40" fmla="*/ 0 h 473075"/>
                <a:gd name="connsiteX0" fmla="*/ 3660775 w 3660775"/>
                <a:gd name="connsiteY0" fmla="*/ 473075 h 473075"/>
                <a:gd name="connsiteX1" fmla="*/ 3314700 w 3660775"/>
                <a:gd name="connsiteY1" fmla="*/ 473075 h 473075"/>
                <a:gd name="connsiteX2" fmla="*/ 3314700 w 3660775"/>
                <a:gd name="connsiteY2" fmla="*/ 361950 h 473075"/>
                <a:gd name="connsiteX3" fmla="*/ 2794000 w 3660775"/>
                <a:gd name="connsiteY3" fmla="*/ 361950 h 473075"/>
                <a:gd name="connsiteX4" fmla="*/ 2794000 w 3660775"/>
                <a:gd name="connsiteY4" fmla="*/ 333375 h 473075"/>
                <a:gd name="connsiteX5" fmla="*/ 2508250 w 3660775"/>
                <a:gd name="connsiteY5" fmla="*/ 333375 h 473075"/>
                <a:gd name="connsiteX6" fmla="*/ 2508250 w 3660775"/>
                <a:gd name="connsiteY6" fmla="*/ 314325 h 473075"/>
                <a:gd name="connsiteX7" fmla="*/ 2203450 w 3660775"/>
                <a:gd name="connsiteY7" fmla="*/ 314325 h 473075"/>
                <a:gd name="connsiteX8" fmla="*/ 2203450 w 3660775"/>
                <a:gd name="connsiteY8" fmla="*/ 276225 h 473075"/>
                <a:gd name="connsiteX9" fmla="*/ 1993900 w 3660775"/>
                <a:gd name="connsiteY9" fmla="*/ 276225 h 473075"/>
                <a:gd name="connsiteX10" fmla="*/ 1993900 w 3660775"/>
                <a:gd name="connsiteY10" fmla="*/ 276225 h 473075"/>
                <a:gd name="connsiteX11" fmla="*/ 1857375 w 3660775"/>
                <a:gd name="connsiteY11" fmla="*/ 276225 h 473075"/>
                <a:gd name="connsiteX12" fmla="*/ 1857375 w 3660775"/>
                <a:gd name="connsiteY12" fmla="*/ 254000 h 473075"/>
                <a:gd name="connsiteX13" fmla="*/ 1685925 w 3660775"/>
                <a:gd name="connsiteY13" fmla="*/ 254000 h 473075"/>
                <a:gd name="connsiteX14" fmla="*/ 1685925 w 3660775"/>
                <a:gd name="connsiteY14" fmla="*/ 241300 h 473075"/>
                <a:gd name="connsiteX15" fmla="*/ 1446212 w 3660775"/>
                <a:gd name="connsiteY15" fmla="*/ 241300 h 473075"/>
                <a:gd name="connsiteX16" fmla="*/ 1447800 w 3660775"/>
                <a:gd name="connsiteY16" fmla="*/ 228600 h 473075"/>
                <a:gd name="connsiteX17" fmla="*/ 1003300 w 3660775"/>
                <a:gd name="connsiteY17" fmla="*/ 228600 h 473075"/>
                <a:gd name="connsiteX18" fmla="*/ 1003300 w 3660775"/>
                <a:gd name="connsiteY18" fmla="*/ 200025 h 473075"/>
                <a:gd name="connsiteX19" fmla="*/ 974725 w 3660775"/>
                <a:gd name="connsiteY19" fmla="*/ 200025 h 473075"/>
                <a:gd name="connsiteX20" fmla="*/ 974725 w 3660775"/>
                <a:gd name="connsiteY20" fmla="*/ 174625 h 473075"/>
                <a:gd name="connsiteX21" fmla="*/ 914400 w 3660775"/>
                <a:gd name="connsiteY21" fmla="*/ 174625 h 473075"/>
                <a:gd name="connsiteX22" fmla="*/ 857250 w 3660775"/>
                <a:gd name="connsiteY22" fmla="*/ 174625 h 473075"/>
                <a:gd name="connsiteX23" fmla="*/ 857250 w 3660775"/>
                <a:gd name="connsiteY23" fmla="*/ 152400 h 473075"/>
                <a:gd name="connsiteX24" fmla="*/ 657225 w 3660775"/>
                <a:gd name="connsiteY24" fmla="*/ 152400 h 473075"/>
                <a:gd name="connsiteX25" fmla="*/ 657225 w 3660775"/>
                <a:gd name="connsiteY25" fmla="*/ 130175 h 473075"/>
                <a:gd name="connsiteX26" fmla="*/ 619125 w 3660775"/>
                <a:gd name="connsiteY26" fmla="*/ 130175 h 473075"/>
                <a:gd name="connsiteX27" fmla="*/ 619125 w 3660775"/>
                <a:gd name="connsiteY27" fmla="*/ 120650 h 473075"/>
                <a:gd name="connsiteX28" fmla="*/ 568325 w 3660775"/>
                <a:gd name="connsiteY28" fmla="*/ 120650 h 473075"/>
                <a:gd name="connsiteX29" fmla="*/ 568325 w 3660775"/>
                <a:gd name="connsiteY29" fmla="*/ 92075 h 473075"/>
                <a:gd name="connsiteX30" fmla="*/ 498475 w 3660775"/>
                <a:gd name="connsiteY30" fmla="*/ 92075 h 473075"/>
                <a:gd name="connsiteX31" fmla="*/ 508000 w 3660775"/>
                <a:gd name="connsiteY31" fmla="*/ 82550 h 473075"/>
                <a:gd name="connsiteX32" fmla="*/ 403225 w 3660775"/>
                <a:gd name="connsiteY32" fmla="*/ 82550 h 473075"/>
                <a:gd name="connsiteX33" fmla="*/ 403225 w 3660775"/>
                <a:gd name="connsiteY33" fmla="*/ 63500 h 473075"/>
                <a:gd name="connsiteX34" fmla="*/ 384175 w 3660775"/>
                <a:gd name="connsiteY34" fmla="*/ 63500 h 473075"/>
                <a:gd name="connsiteX35" fmla="*/ 384175 w 3660775"/>
                <a:gd name="connsiteY35" fmla="*/ 44450 h 473075"/>
                <a:gd name="connsiteX36" fmla="*/ 307975 w 3660775"/>
                <a:gd name="connsiteY36" fmla="*/ 44450 h 473075"/>
                <a:gd name="connsiteX37" fmla="*/ 307975 w 3660775"/>
                <a:gd name="connsiteY37" fmla="*/ 31750 h 473075"/>
                <a:gd name="connsiteX38" fmla="*/ 241300 w 3660775"/>
                <a:gd name="connsiteY38" fmla="*/ 31750 h 473075"/>
                <a:gd name="connsiteX39" fmla="*/ 241300 w 3660775"/>
                <a:gd name="connsiteY39" fmla="*/ 0 h 473075"/>
                <a:gd name="connsiteX40" fmla="*/ 0 w 3660775"/>
                <a:gd name="connsiteY40" fmla="*/ 0 h 47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660775" h="473075">
                  <a:moveTo>
                    <a:pt x="3660775" y="473075"/>
                  </a:moveTo>
                  <a:lnTo>
                    <a:pt x="3314700" y="473075"/>
                  </a:lnTo>
                  <a:lnTo>
                    <a:pt x="3314700" y="361950"/>
                  </a:lnTo>
                  <a:lnTo>
                    <a:pt x="2794000" y="361950"/>
                  </a:lnTo>
                  <a:lnTo>
                    <a:pt x="2794000" y="333375"/>
                  </a:lnTo>
                  <a:lnTo>
                    <a:pt x="2508250" y="333375"/>
                  </a:lnTo>
                  <a:lnTo>
                    <a:pt x="2508250" y="314325"/>
                  </a:lnTo>
                  <a:lnTo>
                    <a:pt x="2203450" y="314325"/>
                  </a:lnTo>
                  <a:lnTo>
                    <a:pt x="2203450" y="276225"/>
                  </a:lnTo>
                  <a:lnTo>
                    <a:pt x="1993900" y="276225"/>
                  </a:lnTo>
                  <a:lnTo>
                    <a:pt x="1993900" y="276225"/>
                  </a:lnTo>
                  <a:lnTo>
                    <a:pt x="1857375" y="276225"/>
                  </a:lnTo>
                  <a:lnTo>
                    <a:pt x="1857375" y="254000"/>
                  </a:lnTo>
                  <a:lnTo>
                    <a:pt x="1685925" y="254000"/>
                  </a:lnTo>
                  <a:lnTo>
                    <a:pt x="1685925" y="241300"/>
                  </a:lnTo>
                  <a:lnTo>
                    <a:pt x="1446212" y="241300"/>
                  </a:lnTo>
                  <a:lnTo>
                    <a:pt x="1447800" y="228600"/>
                  </a:lnTo>
                  <a:lnTo>
                    <a:pt x="1003300" y="228600"/>
                  </a:lnTo>
                  <a:lnTo>
                    <a:pt x="1003300" y="200025"/>
                  </a:lnTo>
                  <a:lnTo>
                    <a:pt x="974725" y="200025"/>
                  </a:lnTo>
                  <a:lnTo>
                    <a:pt x="974725" y="174625"/>
                  </a:lnTo>
                  <a:lnTo>
                    <a:pt x="914400" y="174625"/>
                  </a:lnTo>
                  <a:lnTo>
                    <a:pt x="857250" y="174625"/>
                  </a:lnTo>
                  <a:lnTo>
                    <a:pt x="857250" y="152400"/>
                  </a:lnTo>
                  <a:lnTo>
                    <a:pt x="657225" y="152400"/>
                  </a:lnTo>
                  <a:lnTo>
                    <a:pt x="657225" y="130175"/>
                  </a:lnTo>
                  <a:lnTo>
                    <a:pt x="619125" y="130175"/>
                  </a:lnTo>
                  <a:lnTo>
                    <a:pt x="619125" y="120650"/>
                  </a:lnTo>
                  <a:lnTo>
                    <a:pt x="568325" y="120650"/>
                  </a:lnTo>
                  <a:lnTo>
                    <a:pt x="568325" y="92075"/>
                  </a:lnTo>
                  <a:lnTo>
                    <a:pt x="498475" y="92075"/>
                  </a:lnTo>
                  <a:lnTo>
                    <a:pt x="508000" y="82550"/>
                  </a:lnTo>
                  <a:lnTo>
                    <a:pt x="403225" y="82550"/>
                  </a:lnTo>
                  <a:lnTo>
                    <a:pt x="403225" y="63500"/>
                  </a:lnTo>
                  <a:lnTo>
                    <a:pt x="384175" y="63500"/>
                  </a:lnTo>
                  <a:lnTo>
                    <a:pt x="384175" y="44450"/>
                  </a:lnTo>
                  <a:lnTo>
                    <a:pt x="307975" y="44450"/>
                  </a:lnTo>
                  <a:lnTo>
                    <a:pt x="307975" y="31750"/>
                  </a:lnTo>
                  <a:lnTo>
                    <a:pt x="241300" y="31750"/>
                  </a:lnTo>
                  <a:lnTo>
                    <a:pt x="241300" y="0"/>
                  </a:lnTo>
                  <a:lnTo>
                    <a:pt x="0" y="0"/>
                  </a:lnTo>
                </a:path>
              </a:pathLst>
            </a:custGeom>
            <a:noFill/>
            <a:ln w="28575">
              <a:solidFill>
                <a:schemeClr val="accent3"/>
              </a:solidFill>
              <a:miter lim="800000"/>
              <a:headEnd/>
              <a:tailEnd/>
            </a:ln>
          </p:spPr>
          <p:txBody>
            <a:bodyPr rtlCol="0" anchor="ctr"/>
            <a:lstStyle/>
            <a:p>
              <a:pPr algn="ctr"/>
              <a:endParaRPr lang="en-US"/>
            </a:p>
          </p:txBody>
        </p:sp>
      </p:grpSp>
      <p:sp>
        <p:nvSpPr>
          <p:cNvPr id="219" name="Isosceles Triangle 218">
            <a:extLst>
              <a:ext uri="{FF2B5EF4-FFF2-40B4-BE49-F238E27FC236}">
                <a16:creationId xmlns:a16="http://schemas.microsoft.com/office/drawing/2014/main" id="{7C400BE8-51EF-A21A-A3B0-CC5FC0FCAAEE}"/>
              </a:ext>
            </a:extLst>
          </p:cNvPr>
          <p:cNvSpPr/>
          <p:nvPr/>
        </p:nvSpPr>
        <p:spPr bwMode="auto">
          <a:xfrm>
            <a:off x="5547202" y="239750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20" name="Isosceles Triangle 219">
            <a:extLst>
              <a:ext uri="{FF2B5EF4-FFF2-40B4-BE49-F238E27FC236}">
                <a16:creationId xmlns:a16="http://schemas.microsoft.com/office/drawing/2014/main" id="{C6CE45D9-29C2-32D5-FD34-F0BB691F0F9D}"/>
              </a:ext>
            </a:extLst>
          </p:cNvPr>
          <p:cNvSpPr/>
          <p:nvPr/>
        </p:nvSpPr>
        <p:spPr bwMode="auto">
          <a:xfrm>
            <a:off x="5457584" y="2383125"/>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21" name="Isosceles Triangle 220">
            <a:extLst>
              <a:ext uri="{FF2B5EF4-FFF2-40B4-BE49-F238E27FC236}">
                <a16:creationId xmlns:a16="http://schemas.microsoft.com/office/drawing/2014/main" id="{5E7B6738-FA52-93BF-7DAB-939C8A754C66}"/>
              </a:ext>
            </a:extLst>
          </p:cNvPr>
          <p:cNvSpPr/>
          <p:nvPr/>
        </p:nvSpPr>
        <p:spPr bwMode="auto">
          <a:xfrm>
            <a:off x="5392664" y="237001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22" name="Isosceles Triangle 221">
            <a:extLst>
              <a:ext uri="{FF2B5EF4-FFF2-40B4-BE49-F238E27FC236}">
                <a16:creationId xmlns:a16="http://schemas.microsoft.com/office/drawing/2014/main" id="{E21D6B7B-739D-E4FD-381E-8684E356F706}"/>
              </a:ext>
            </a:extLst>
          </p:cNvPr>
          <p:cNvSpPr/>
          <p:nvPr/>
        </p:nvSpPr>
        <p:spPr bwMode="auto">
          <a:xfrm>
            <a:off x="5333097" y="236354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23" name="Isosceles Triangle 222">
            <a:extLst>
              <a:ext uri="{FF2B5EF4-FFF2-40B4-BE49-F238E27FC236}">
                <a16:creationId xmlns:a16="http://schemas.microsoft.com/office/drawing/2014/main" id="{645D1C6E-486A-3F0E-E610-E841AB9296E8}"/>
              </a:ext>
            </a:extLst>
          </p:cNvPr>
          <p:cNvSpPr/>
          <p:nvPr/>
        </p:nvSpPr>
        <p:spPr bwMode="auto">
          <a:xfrm>
            <a:off x="5310621" y="2361022"/>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24" name="Isosceles Triangle 223">
            <a:extLst>
              <a:ext uri="{FF2B5EF4-FFF2-40B4-BE49-F238E27FC236}">
                <a16:creationId xmlns:a16="http://schemas.microsoft.com/office/drawing/2014/main" id="{0F18C088-BFC7-E98C-B20F-D1BA9618B56D}"/>
              </a:ext>
            </a:extLst>
          </p:cNvPr>
          <p:cNvSpPr/>
          <p:nvPr/>
        </p:nvSpPr>
        <p:spPr bwMode="auto">
          <a:xfrm>
            <a:off x="5111779" y="2342062"/>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25" name="Isosceles Triangle 224">
            <a:extLst>
              <a:ext uri="{FF2B5EF4-FFF2-40B4-BE49-F238E27FC236}">
                <a16:creationId xmlns:a16="http://schemas.microsoft.com/office/drawing/2014/main" id="{A14B6DF0-8F1D-B07A-65EF-2B178376D2DD}"/>
              </a:ext>
            </a:extLst>
          </p:cNvPr>
          <p:cNvSpPr/>
          <p:nvPr/>
        </p:nvSpPr>
        <p:spPr bwMode="auto">
          <a:xfrm>
            <a:off x="4676525" y="227254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26" name="Isosceles Triangle 225">
            <a:extLst>
              <a:ext uri="{FF2B5EF4-FFF2-40B4-BE49-F238E27FC236}">
                <a16:creationId xmlns:a16="http://schemas.microsoft.com/office/drawing/2014/main" id="{11A7F76E-4AEE-1D4F-2A92-3D9E9EAC5384}"/>
              </a:ext>
            </a:extLst>
          </p:cNvPr>
          <p:cNvSpPr/>
          <p:nvPr/>
        </p:nvSpPr>
        <p:spPr bwMode="auto">
          <a:xfrm>
            <a:off x="4628929" y="224889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27" name="Isosceles Triangle 226">
            <a:extLst>
              <a:ext uri="{FF2B5EF4-FFF2-40B4-BE49-F238E27FC236}">
                <a16:creationId xmlns:a16="http://schemas.microsoft.com/office/drawing/2014/main" id="{F8377216-4F47-A1F3-EE57-0D04C334C199}"/>
              </a:ext>
            </a:extLst>
          </p:cNvPr>
          <p:cNvSpPr/>
          <p:nvPr/>
        </p:nvSpPr>
        <p:spPr bwMode="auto">
          <a:xfrm>
            <a:off x="4541990" y="224162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28" name="Isosceles Triangle 227">
            <a:extLst>
              <a:ext uri="{FF2B5EF4-FFF2-40B4-BE49-F238E27FC236}">
                <a16:creationId xmlns:a16="http://schemas.microsoft.com/office/drawing/2014/main" id="{0676FF7C-63BB-FD3A-5FE5-787A423ADDF3}"/>
              </a:ext>
            </a:extLst>
          </p:cNvPr>
          <p:cNvSpPr/>
          <p:nvPr/>
        </p:nvSpPr>
        <p:spPr bwMode="auto">
          <a:xfrm>
            <a:off x="4304916" y="215889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29" name="Isosceles Triangle 228">
            <a:extLst>
              <a:ext uri="{FF2B5EF4-FFF2-40B4-BE49-F238E27FC236}">
                <a16:creationId xmlns:a16="http://schemas.microsoft.com/office/drawing/2014/main" id="{1BBB60DC-24FE-604E-BC1E-52D6859E5CAA}"/>
              </a:ext>
            </a:extLst>
          </p:cNvPr>
          <p:cNvSpPr/>
          <p:nvPr/>
        </p:nvSpPr>
        <p:spPr bwMode="auto">
          <a:xfrm>
            <a:off x="4258806" y="2126185"/>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30" name="Isosceles Triangle 229">
            <a:extLst>
              <a:ext uri="{FF2B5EF4-FFF2-40B4-BE49-F238E27FC236}">
                <a16:creationId xmlns:a16="http://schemas.microsoft.com/office/drawing/2014/main" id="{6AD2E4A7-ACF9-FE09-E02A-BA2CCC950EEC}"/>
              </a:ext>
            </a:extLst>
          </p:cNvPr>
          <p:cNvSpPr/>
          <p:nvPr/>
        </p:nvSpPr>
        <p:spPr bwMode="auto">
          <a:xfrm>
            <a:off x="4088369" y="207352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31" name="Isosceles Triangle 230">
            <a:extLst>
              <a:ext uri="{FF2B5EF4-FFF2-40B4-BE49-F238E27FC236}">
                <a16:creationId xmlns:a16="http://schemas.microsoft.com/office/drawing/2014/main" id="{3AEEACF9-3AF4-C558-4878-8952B8C42298}"/>
              </a:ext>
            </a:extLst>
          </p:cNvPr>
          <p:cNvSpPr/>
          <p:nvPr/>
        </p:nvSpPr>
        <p:spPr bwMode="auto">
          <a:xfrm>
            <a:off x="4038976" y="204607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32" name="Isosceles Triangle 231">
            <a:extLst>
              <a:ext uri="{FF2B5EF4-FFF2-40B4-BE49-F238E27FC236}">
                <a16:creationId xmlns:a16="http://schemas.microsoft.com/office/drawing/2014/main" id="{21B1ACE1-E58C-CF11-389B-92F3DBA780AE}"/>
              </a:ext>
            </a:extLst>
          </p:cNvPr>
          <p:cNvSpPr/>
          <p:nvPr/>
        </p:nvSpPr>
        <p:spPr bwMode="auto">
          <a:xfrm>
            <a:off x="3806653" y="2005202"/>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33" name="Isosceles Triangle 232">
            <a:extLst>
              <a:ext uri="{FF2B5EF4-FFF2-40B4-BE49-F238E27FC236}">
                <a16:creationId xmlns:a16="http://schemas.microsoft.com/office/drawing/2014/main" id="{A43B6C09-6A16-84AC-D459-EEE6072A8634}"/>
              </a:ext>
            </a:extLst>
          </p:cNvPr>
          <p:cNvSpPr/>
          <p:nvPr/>
        </p:nvSpPr>
        <p:spPr bwMode="auto">
          <a:xfrm>
            <a:off x="3735786" y="199124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34" name="Isosceles Triangle 233">
            <a:extLst>
              <a:ext uri="{FF2B5EF4-FFF2-40B4-BE49-F238E27FC236}">
                <a16:creationId xmlns:a16="http://schemas.microsoft.com/office/drawing/2014/main" id="{034F8EAE-7AA9-B6CE-B0D0-AEBAFDDFBE0D}"/>
              </a:ext>
            </a:extLst>
          </p:cNvPr>
          <p:cNvSpPr/>
          <p:nvPr/>
        </p:nvSpPr>
        <p:spPr bwMode="auto">
          <a:xfrm>
            <a:off x="3671434" y="196302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35" name="Isosceles Triangle 234">
            <a:extLst>
              <a:ext uri="{FF2B5EF4-FFF2-40B4-BE49-F238E27FC236}">
                <a16:creationId xmlns:a16="http://schemas.microsoft.com/office/drawing/2014/main" id="{18BEC792-C9E3-A9F9-B360-658044189384}"/>
              </a:ext>
            </a:extLst>
          </p:cNvPr>
          <p:cNvSpPr/>
          <p:nvPr/>
        </p:nvSpPr>
        <p:spPr bwMode="auto">
          <a:xfrm>
            <a:off x="3645586" y="193341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36" name="Isosceles Triangle 235">
            <a:extLst>
              <a:ext uri="{FF2B5EF4-FFF2-40B4-BE49-F238E27FC236}">
                <a16:creationId xmlns:a16="http://schemas.microsoft.com/office/drawing/2014/main" id="{EC60E2B5-C603-3B46-C5A6-A8D8A9B70493}"/>
              </a:ext>
            </a:extLst>
          </p:cNvPr>
          <p:cNvSpPr/>
          <p:nvPr/>
        </p:nvSpPr>
        <p:spPr bwMode="auto">
          <a:xfrm>
            <a:off x="3403492" y="1825305"/>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37" name="Isosceles Triangle 236">
            <a:extLst>
              <a:ext uri="{FF2B5EF4-FFF2-40B4-BE49-F238E27FC236}">
                <a16:creationId xmlns:a16="http://schemas.microsoft.com/office/drawing/2014/main" id="{EADF4FCD-0E66-4140-731D-55F365DCD4DE}"/>
              </a:ext>
            </a:extLst>
          </p:cNvPr>
          <p:cNvSpPr/>
          <p:nvPr/>
        </p:nvSpPr>
        <p:spPr bwMode="auto">
          <a:xfrm>
            <a:off x="3344095" y="182288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38" name="Isosceles Triangle 237">
            <a:extLst>
              <a:ext uri="{FF2B5EF4-FFF2-40B4-BE49-F238E27FC236}">
                <a16:creationId xmlns:a16="http://schemas.microsoft.com/office/drawing/2014/main" id="{C5ED018F-EDF3-6EE3-6CB4-D4C5720C68B5}"/>
              </a:ext>
            </a:extLst>
          </p:cNvPr>
          <p:cNvSpPr/>
          <p:nvPr/>
        </p:nvSpPr>
        <p:spPr bwMode="auto">
          <a:xfrm>
            <a:off x="3246850" y="178898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39" name="Isosceles Triangle 238">
            <a:extLst>
              <a:ext uri="{FF2B5EF4-FFF2-40B4-BE49-F238E27FC236}">
                <a16:creationId xmlns:a16="http://schemas.microsoft.com/office/drawing/2014/main" id="{9546449C-08DF-AF17-0BCB-B7C1EFEC6BE3}"/>
              </a:ext>
            </a:extLst>
          </p:cNvPr>
          <p:cNvSpPr/>
          <p:nvPr/>
        </p:nvSpPr>
        <p:spPr bwMode="auto">
          <a:xfrm>
            <a:off x="3211464" y="176774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40" name="Isosceles Triangle 239">
            <a:extLst>
              <a:ext uri="{FF2B5EF4-FFF2-40B4-BE49-F238E27FC236}">
                <a16:creationId xmlns:a16="http://schemas.microsoft.com/office/drawing/2014/main" id="{CAA5F6D1-AF7B-C76A-0BA1-BB8848BDF79D}"/>
              </a:ext>
            </a:extLst>
          </p:cNvPr>
          <p:cNvSpPr/>
          <p:nvPr/>
        </p:nvSpPr>
        <p:spPr bwMode="auto">
          <a:xfrm>
            <a:off x="5647118" y="241133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41" name="Isosceles Triangle 240">
            <a:extLst>
              <a:ext uri="{FF2B5EF4-FFF2-40B4-BE49-F238E27FC236}">
                <a16:creationId xmlns:a16="http://schemas.microsoft.com/office/drawing/2014/main" id="{86F922AD-E3D8-760F-81EE-B6C3C4A2BB4E}"/>
              </a:ext>
            </a:extLst>
          </p:cNvPr>
          <p:cNvSpPr/>
          <p:nvPr/>
        </p:nvSpPr>
        <p:spPr bwMode="auto">
          <a:xfrm>
            <a:off x="5694911" y="241447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42" name="Isosceles Triangle 241">
            <a:extLst>
              <a:ext uri="{FF2B5EF4-FFF2-40B4-BE49-F238E27FC236}">
                <a16:creationId xmlns:a16="http://schemas.microsoft.com/office/drawing/2014/main" id="{C7CB2790-D777-1540-A322-1F7E4274CC80}"/>
              </a:ext>
            </a:extLst>
          </p:cNvPr>
          <p:cNvSpPr/>
          <p:nvPr/>
        </p:nvSpPr>
        <p:spPr bwMode="auto">
          <a:xfrm>
            <a:off x="5767579" y="242714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43" name="Isosceles Triangle 242">
            <a:extLst>
              <a:ext uri="{FF2B5EF4-FFF2-40B4-BE49-F238E27FC236}">
                <a16:creationId xmlns:a16="http://schemas.microsoft.com/office/drawing/2014/main" id="{2DA94BDA-B815-F2DB-7D39-74B4A6AD9354}"/>
              </a:ext>
            </a:extLst>
          </p:cNvPr>
          <p:cNvSpPr/>
          <p:nvPr/>
        </p:nvSpPr>
        <p:spPr bwMode="auto">
          <a:xfrm>
            <a:off x="5836980" y="242717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44" name="Isosceles Triangle 243">
            <a:extLst>
              <a:ext uri="{FF2B5EF4-FFF2-40B4-BE49-F238E27FC236}">
                <a16:creationId xmlns:a16="http://schemas.microsoft.com/office/drawing/2014/main" id="{302934A1-B953-326C-0230-634A255527E1}"/>
              </a:ext>
            </a:extLst>
          </p:cNvPr>
          <p:cNvSpPr/>
          <p:nvPr/>
        </p:nvSpPr>
        <p:spPr bwMode="auto">
          <a:xfrm>
            <a:off x="5902113" y="243210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45" name="Isosceles Triangle 244">
            <a:extLst>
              <a:ext uri="{FF2B5EF4-FFF2-40B4-BE49-F238E27FC236}">
                <a16:creationId xmlns:a16="http://schemas.microsoft.com/office/drawing/2014/main" id="{91A24F03-87B3-6AFE-4B62-6DE4CE8F49B8}"/>
              </a:ext>
            </a:extLst>
          </p:cNvPr>
          <p:cNvSpPr/>
          <p:nvPr/>
        </p:nvSpPr>
        <p:spPr bwMode="auto">
          <a:xfrm>
            <a:off x="6243385" y="250902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46" name="Isosceles Triangle 245">
            <a:extLst>
              <a:ext uri="{FF2B5EF4-FFF2-40B4-BE49-F238E27FC236}">
                <a16:creationId xmlns:a16="http://schemas.microsoft.com/office/drawing/2014/main" id="{508778D7-02EC-11FD-3736-6D93737B3A68}"/>
              </a:ext>
            </a:extLst>
          </p:cNvPr>
          <p:cNvSpPr/>
          <p:nvPr/>
        </p:nvSpPr>
        <p:spPr bwMode="auto">
          <a:xfrm>
            <a:off x="6361558" y="255379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47" name="Isosceles Triangle 246">
            <a:extLst>
              <a:ext uri="{FF2B5EF4-FFF2-40B4-BE49-F238E27FC236}">
                <a16:creationId xmlns:a16="http://schemas.microsoft.com/office/drawing/2014/main" id="{F39AAC84-E99D-FA47-7F05-433D8D9439CB}"/>
              </a:ext>
            </a:extLst>
          </p:cNvPr>
          <p:cNvSpPr/>
          <p:nvPr/>
        </p:nvSpPr>
        <p:spPr bwMode="auto">
          <a:xfrm>
            <a:off x="6447250" y="257186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48" name="Isosceles Triangle 247">
            <a:extLst>
              <a:ext uri="{FF2B5EF4-FFF2-40B4-BE49-F238E27FC236}">
                <a16:creationId xmlns:a16="http://schemas.microsoft.com/office/drawing/2014/main" id="{DD6A3C7E-49CB-51F6-BC5C-C7AE52AB8E57}"/>
              </a:ext>
            </a:extLst>
          </p:cNvPr>
          <p:cNvSpPr/>
          <p:nvPr/>
        </p:nvSpPr>
        <p:spPr bwMode="auto">
          <a:xfrm>
            <a:off x="6590307" y="258686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49" name="Isosceles Triangle 248">
            <a:extLst>
              <a:ext uri="{FF2B5EF4-FFF2-40B4-BE49-F238E27FC236}">
                <a16:creationId xmlns:a16="http://schemas.microsoft.com/office/drawing/2014/main" id="{EC5D7C15-5F2B-1873-221D-7C66F952B765}"/>
              </a:ext>
            </a:extLst>
          </p:cNvPr>
          <p:cNvSpPr/>
          <p:nvPr/>
        </p:nvSpPr>
        <p:spPr bwMode="auto">
          <a:xfrm>
            <a:off x="6695505" y="260706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50" name="Isosceles Triangle 249">
            <a:extLst>
              <a:ext uri="{FF2B5EF4-FFF2-40B4-BE49-F238E27FC236}">
                <a16:creationId xmlns:a16="http://schemas.microsoft.com/office/drawing/2014/main" id="{1F1D3C65-8DF3-B71A-78BD-0F89745C0696}"/>
              </a:ext>
            </a:extLst>
          </p:cNvPr>
          <p:cNvSpPr/>
          <p:nvPr/>
        </p:nvSpPr>
        <p:spPr bwMode="auto">
          <a:xfrm>
            <a:off x="6754997" y="264264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51" name="Isosceles Triangle 250">
            <a:extLst>
              <a:ext uri="{FF2B5EF4-FFF2-40B4-BE49-F238E27FC236}">
                <a16:creationId xmlns:a16="http://schemas.microsoft.com/office/drawing/2014/main" id="{9AFC6813-F82C-3222-92AB-A4B5379D25FB}"/>
              </a:ext>
            </a:extLst>
          </p:cNvPr>
          <p:cNvSpPr/>
          <p:nvPr/>
        </p:nvSpPr>
        <p:spPr bwMode="auto">
          <a:xfrm>
            <a:off x="6915969" y="265058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52" name="Isosceles Triangle 251">
            <a:extLst>
              <a:ext uri="{FF2B5EF4-FFF2-40B4-BE49-F238E27FC236}">
                <a16:creationId xmlns:a16="http://schemas.microsoft.com/office/drawing/2014/main" id="{99059AC6-38E0-893A-9328-3CAE1673D168}"/>
              </a:ext>
            </a:extLst>
          </p:cNvPr>
          <p:cNvSpPr/>
          <p:nvPr/>
        </p:nvSpPr>
        <p:spPr bwMode="auto">
          <a:xfrm>
            <a:off x="7031476" y="264672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53" name="Isosceles Triangle 252">
            <a:extLst>
              <a:ext uri="{FF2B5EF4-FFF2-40B4-BE49-F238E27FC236}">
                <a16:creationId xmlns:a16="http://schemas.microsoft.com/office/drawing/2014/main" id="{A10FEC79-6CA9-DDA9-1BFA-A9257C3D6FC5}"/>
              </a:ext>
            </a:extLst>
          </p:cNvPr>
          <p:cNvSpPr/>
          <p:nvPr/>
        </p:nvSpPr>
        <p:spPr bwMode="auto">
          <a:xfrm>
            <a:off x="7309447" y="265058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54" name="Isosceles Triangle 253">
            <a:extLst>
              <a:ext uri="{FF2B5EF4-FFF2-40B4-BE49-F238E27FC236}">
                <a16:creationId xmlns:a16="http://schemas.microsoft.com/office/drawing/2014/main" id="{26214BFD-C031-8E1C-D86C-1BBA4006F033}"/>
              </a:ext>
            </a:extLst>
          </p:cNvPr>
          <p:cNvSpPr/>
          <p:nvPr/>
        </p:nvSpPr>
        <p:spPr bwMode="auto">
          <a:xfrm>
            <a:off x="7732162" y="268578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55" name="Isosceles Triangle 254">
            <a:extLst>
              <a:ext uri="{FF2B5EF4-FFF2-40B4-BE49-F238E27FC236}">
                <a16:creationId xmlns:a16="http://schemas.microsoft.com/office/drawing/2014/main" id="{B034CF39-4F19-1EB6-7958-E45A55A9AE12}"/>
              </a:ext>
            </a:extLst>
          </p:cNvPr>
          <p:cNvSpPr/>
          <p:nvPr/>
        </p:nvSpPr>
        <p:spPr bwMode="auto">
          <a:xfrm>
            <a:off x="7847669" y="270397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56" name="Isosceles Triangle 255">
            <a:extLst>
              <a:ext uri="{FF2B5EF4-FFF2-40B4-BE49-F238E27FC236}">
                <a16:creationId xmlns:a16="http://schemas.microsoft.com/office/drawing/2014/main" id="{D8BDAF27-815D-D3C4-0A0E-A0914B5B3129}"/>
              </a:ext>
            </a:extLst>
          </p:cNvPr>
          <p:cNvSpPr/>
          <p:nvPr/>
        </p:nvSpPr>
        <p:spPr bwMode="auto">
          <a:xfrm>
            <a:off x="7874661" y="270396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57" name="Isosceles Triangle 256">
            <a:extLst>
              <a:ext uri="{FF2B5EF4-FFF2-40B4-BE49-F238E27FC236}">
                <a16:creationId xmlns:a16="http://schemas.microsoft.com/office/drawing/2014/main" id="{9A363908-3E51-FDBF-3AB3-21A492B031C9}"/>
              </a:ext>
            </a:extLst>
          </p:cNvPr>
          <p:cNvSpPr/>
          <p:nvPr/>
        </p:nvSpPr>
        <p:spPr bwMode="auto">
          <a:xfrm>
            <a:off x="7963427" y="273046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nvGrpSpPr>
          <p:cNvPr id="290" name="Group 289">
            <a:extLst>
              <a:ext uri="{FF2B5EF4-FFF2-40B4-BE49-F238E27FC236}">
                <a16:creationId xmlns:a16="http://schemas.microsoft.com/office/drawing/2014/main" id="{B57EDCA3-0C40-1CDB-8BAC-5600AED1C2F0}"/>
              </a:ext>
            </a:extLst>
          </p:cNvPr>
          <p:cNvGrpSpPr/>
          <p:nvPr/>
        </p:nvGrpSpPr>
        <p:grpSpPr>
          <a:xfrm>
            <a:off x="8032458" y="2732007"/>
            <a:ext cx="102934" cy="71942"/>
            <a:chOff x="8032458" y="2732007"/>
            <a:chExt cx="102934" cy="71942"/>
          </a:xfrm>
        </p:grpSpPr>
        <p:sp>
          <p:nvSpPr>
            <p:cNvPr id="258" name="Isosceles Triangle 257">
              <a:extLst>
                <a:ext uri="{FF2B5EF4-FFF2-40B4-BE49-F238E27FC236}">
                  <a16:creationId xmlns:a16="http://schemas.microsoft.com/office/drawing/2014/main" id="{5E414C07-370A-69D3-B507-46185B75C07B}"/>
                </a:ext>
              </a:extLst>
            </p:cNvPr>
            <p:cNvSpPr/>
            <p:nvPr/>
          </p:nvSpPr>
          <p:spPr bwMode="auto">
            <a:xfrm>
              <a:off x="8032458" y="273200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59" name="Isosceles Triangle 258">
              <a:extLst>
                <a:ext uri="{FF2B5EF4-FFF2-40B4-BE49-F238E27FC236}">
                  <a16:creationId xmlns:a16="http://schemas.microsoft.com/office/drawing/2014/main" id="{65C734B5-EB2D-A00F-AEA8-6A95F048FA6D}"/>
                </a:ext>
              </a:extLst>
            </p:cNvPr>
            <p:cNvSpPr/>
            <p:nvPr/>
          </p:nvSpPr>
          <p:spPr bwMode="auto">
            <a:xfrm>
              <a:off x="8066361" y="273355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sp>
        <p:nvSpPr>
          <p:cNvPr id="260" name="Isosceles Triangle 259">
            <a:extLst>
              <a:ext uri="{FF2B5EF4-FFF2-40B4-BE49-F238E27FC236}">
                <a16:creationId xmlns:a16="http://schemas.microsoft.com/office/drawing/2014/main" id="{CE162C94-DB2A-A790-9D08-9CA393A80E74}"/>
              </a:ext>
            </a:extLst>
          </p:cNvPr>
          <p:cNvSpPr/>
          <p:nvPr/>
        </p:nvSpPr>
        <p:spPr bwMode="auto">
          <a:xfrm>
            <a:off x="8171559" y="273889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nvGrpSpPr>
          <p:cNvPr id="267" name="Group 266">
            <a:extLst>
              <a:ext uri="{FF2B5EF4-FFF2-40B4-BE49-F238E27FC236}">
                <a16:creationId xmlns:a16="http://schemas.microsoft.com/office/drawing/2014/main" id="{2FD82C8D-E081-C7E6-1F8E-853D2DEBAA17}"/>
              </a:ext>
            </a:extLst>
          </p:cNvPr>
          <p:cNvGrpSpPr/>
          <p:nvPr/>
        </p:nvGrpSpPr>
        <p:grpSpPr>
          <a:xfrm>
            <a:off x="8245638" y="2756179"/>
            <a:ext cx="143641" cy="72404"/>
            <a:chOff x="8245638" y="2756179"/>
            <a:chExt cx="143641" cy="72404"/>
          </a:xfrm>
        </p:grpSpPr>
        <p:grpSp>
          <p:nvGrpSpPr>
            <p:cNvPr id="263" name="Group 262">
              <a:extLst>
                <a:ext uri="{FF2B5EF4-FFF2-40B4-BE49-F238E27FC236}">
                  <a16:creationId xmlns:a16="http://schemas.microsoft.com/office/drawing/2014/main" id="{E8DA91C4-9FA6-5EE3-A1F0-7B4BDA4FED5B}"/>
                </a:ext>
              </a:extLst>
            </p:cNvPr>
            <p:cNvGrpSpPr/>
            <p:nvPr/>
          </p:nvGrpSpPr>
          <p:grpSpPr>
            <a:xfrm>
              <a:off x="8245638" y="2756179"/>
              <a:ext cx="92458" cy="72404"/>
              <a:chOff x="8245638" y="2756179"/>
              <a:chExt cx="92458" cy="72404"/>
            </a:xfrm>
          </p:grpSpPr>
          <p:sp>
            <p:nvSpPr>
              <p:cNvPr id="261" name="Isosceles Triangle 260">
                <a:extLst>
                  <a:ext uri="{FF2B5EF4-FFF2-40B4-BE49-F238E27FC236}">
                    <a16:creationId xmlns:a16="http://schemas.microsoft.com/office/drawing/2014/main" id="{3E99B98B-807A-91C8-5557-ED975343E2AE}"/>
                  </a:ext>
                </a:extLst>
              </p:cNvPr>
              <p:cNvSpPr/>
              <p:nvPr/>
            </p:nvSpPr>
            <p:spPr bwMode="auto">
              <a:xfrm>
                <a:off x="8245638" y="275617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62" name="Isosceles Triangle 261">
                <a:extLst>
                  <a:ext uri="{FF2B5EF4-FFF2-40B4-BE49-F238E27FC236}">
                    <a16:creationId xmlns:a16="http://schemas.microsoft.com/office/drawing/2014/main" id="{48ED2872-AED5-5CA9-5675-08AB1FDDB009}"/>
                  </a:ext>
                </a:extLst>
              </p:cNvPr>
              <p:cNvSpPr/>
              <p:nvPr/>
            </p:nvSpPr>
            <p:spPr bwMode="auto">
              <a:xfrm>
                <a:off x="8269065" y="275818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264" name="Group 263">
              <a:extLst>
                <a:ext uri="{FF2B5EF4-FFF2-40B4-BE49-F238E27FC236}">
                  <a16:creationId xmlns:a16="http://schemas.microsoft.com/office/drawing/2014/main" id="{8740ACE1-A170-4A92-79F4-FFFF803A008C}"/>
                </a:ext>
              </a:extLst>
            </p:cNvPr>
            <p:cNvGrpSpPr/>
            <p:nvPr/>
          </p:nvGrpSpPr>
          <p:grpSpPr>
            <a:xfrm>
              <a:off x="8296821" y="2756179"/>
              <a:ext cx="92458" cy="72404"/>
              <a:chOff x="8245638" y="2756179"/>
              <a:chExt cx="92458" cy="72404"/>
            </a:xfrm>
          </p:grpSpPr>
          <p:sp>
            <p:nvSpPr>
              <p:cNvPr id="265" name="Isosceles Triangle 264">
                <a:extLst>
                  <a:ext uri="{FF2B5EF4-FFF2-40B4-BE49-F238E27FC236}">
                    <a16:creationId xmlns:a16="http://schemas.microsoft.com/office/drawing/2014/main" id="{C829774F-5D99-052C-95FB-8F1AEB21F11C}"/>
                  </a:ext>
                </a:extLst>
              </p:cNvPr>
              <p:cNvSpPr/>
              <p:nvPr/>
            </p:nvSpPr>
            <p:spPr bwMode="auto">
              <a:xfrm>
                <a:off x="8245638" y="275617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66" name="Isosceles Triangle 265">
                <a:extLst>
                  <a:ext uri="{FF2B5EF4-FFF2-40B4-BE49-F238E27FC236}">
                    <a16:creationId xmlns:a16="http://schemas.microsoft.com/office/drawing/2014/main" id="{F94EFEF8-9BE9-AD90-FDA5-8C959D5DD637}"/>
                  </a:ext>
                </a:extLst>
              </p:cNvPr>
              <p:cNvSpPr/>
              <p:nvPr/>
            </p:nvSpPr>
            <p:spPr bwMode="auto">
              <a:xfrm>
                <a:off x="8269065" y="275818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grpSp>
        <p:nvGrpSpPr>
          <p:cNvPr id="268" name="Group 267">
            <a:extLst>
              <a:ext uri="{FF2B5EF4-FFF2-40B4-BE49-F238E27FC236}">
                <a16:creationId xmlns:a16="http://schemas.microsoft.com/office/drawing/2014/main" id="{715B65E4-0640-B63E-C7F9-FEC9C7A8DC86}"/>
              </a:ext>
            </a:extLst>
          </p:cNvPr>
          <p:cNvGrpSpPr/>
          <p:nvPr/>
        </p:nvGrpSpPr>
        <p:grpSpPr>
          <a:xfrm>
            <a:off x="8349512" y="2756179"/>
            <a:ext cx="143641" cy="72404"/>
            <a:chOff x="8245638" y="2756179"/>
            <a:chExt cx="143641" cy="72404"/>
          </a:xfrm>
        </p:grpSpPr>
        <p:grpSp>
          <p:nvGrpSpPr>
            <p:cNvPr id="269" name="Group 268">
              <a:extLst>
                <a:ext uri="{FF2B5EF4-FFF2-40B4-BE49-F238E27FC236}">
                  <a16:creationId xmlns:a16="http://schemas.microsoft.com/office/drawing/2014/main" id="{86FE91BB-EEC3-70D7-ACA1-84011E046B55}"/>
                </a:ext>
              </a:extLst>
            </p:cNvPr>
            <p:cNvGrpSpPr/>
            <p:nvPr/>
          </p:nvGrpSpPr>
          <p:grpSpPr>
            <a:xfrm>
              <a:off x="8245638" y="2756179"/>
              <a:ext cx="92458" cy="72404"/>
              <a:chOff x="8245638" y="2756179"/>
              <a:chExt cx="92458" cy="72404"/>
            </a:xfrm>
          </p:grpSpPr>
          <p:sp>
            <p:nvSpPr>
              <p:cNvPr id="273" name="Isosceles Triangle 272">
                <a:extLst>
                  <a:ext uri="{FF2B5EF4-FFF2-40B4-BE49-F238E27FC236}">
                    <a16:creationId xmlns:a16="http://schemas.microsoft.com/office/drawing/2014/main" id="{95473511-DD0D-1F7C-C2E0-6AAB8560F010}"/>
                  </a:ext>
                </a:extLst>
              </p:cNvPr>
              <p:cNvSpPr/>
              <p:nvPr/>
            </p:nvSpPr>
            <p:spPr bwMode="auto">
              <a:xfrm>
                <a:off x="8245638" y="275617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74" name="Isosceles Triangle 273">
                <a:extLst>
                  <a:ext uri="{FF2B5EF4-FFF2-40B4-BE49-F238E27FC236}">
                    <a16:creationId xmlns:a16="http://schemas.microsoft.com/office/drawing/2014/main" id="{F56CF71E-3AAA-F36A-E58E-E819E2A189E2}"/>
                  </a:ext>
                </a:extLst>
              </p:cNvPr>
              <p:cNvSpPr/>
              <p:nvPr/>
            </p:nvSpPr>
            <p:spPr bwMode="auto">
              <a:xfrm>
                <a:off x="8269065" y="275818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270" name="Group 269">
              <a:extLst>
                <a:ext uri="{FF2B5EF4-FFF2-40B4-BE49-F238E27FC236}">
                  <a16:creationId xmlns:a16="http://schemas.microsoft.com/office/drawing/2014/main" id="{0AAD0867-7EEA-E33E-EB26-DCD211313E4D}"/>
                </a:ext>
              </a:extLst>
            </p:cNvPr>
            <p:cNvGrpSpPr/>
            <p:nvPr/>
          </p:nvGrpSpPr>
          <p:grpSpPr>
            <a:xfrm>
              <a:off x="8296821" y="2756179"/>
              <a:ext cx="92458" cy="72404"/>
              <a:chOff x="8245638" y="2756179"/>
              <a:chExt cx="92458" cy="72404"/>
            </a:xfrm>
          </p:grpSpPr>
          <p:sp>
            <p:nvSpPr>
              <p:cNvPr id="271" name="Isosceles Triangle 270">
                <a:extLst>
                  <a:ext uri="{FF2B5EF4-FFF2-40B4-BE49-F238E27FC236}">
                    <a16:creationId xmlns:a16="http://schemas.microsoft.com/office/drawing/2014/main" id="{2175E1EC-5EE4-A07A-77CB-AD27F7E31B49}"/>
                  </a:ext>
                </a:extLst>
              </p:cNvPr>
              <p:cNvSpPr/>
              <p:nvPr/>
            </p:nvSpPr>
            <p:spPr bwMode="auto">
              <a:xfrm>
                <a:off x="8245638" y="275617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72" name="Isosceles Triangle 271">
                <a:extLst>
                  <a:ext uri="{FF2B5EF4-FFF2-40B4-BE49-F238E27FC236}">
                    <a16:creationId xmlns:a16="http://schemas.microsoft.com/office/drawing/2014/main" id="{AAF2DFD4-D4FB-71FB-B477-9EB7E498FB11}"/>
                  </a:ext>
                </a:extLst>
              </p:cNvPr>
              <p:cNvSpPr/>
              <p:nvPr/>
            </p:nvSpPr>
            <p:spPr bwMode="auto">
              <a:xfrm>
                <a:off x="8269065" y="275818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grpSp>
        <p:nvGrpSpPr>
          <p:cNvPr id="275" name="Group 274">
            <a:extLst>
              <a:ext uri="{FF2B5EF4-FFF2-40B4-BE49-F238E27FC236}">
                <a16:creationId xmlns:a16="http://schemas.microsoft.com/office/drawing/2014/main" id="{D5C23BA4-1E9A-28BD-73A4-AA82A30045A5}"/>
              </a:ext>
            </a:extLst>
          </p:cNvPr>
          <p:cNvGrpSpPr/>
          <p:nvPr/>
        </p:nvGrpSpPr>
        <p:grpSpPr>
          <a:xfrm>
            <a:off x="8451622" y="2756179"/>
            <a:ext cx="143641" cy="72404"/>
            <a:chOff x="8245638" y="2756179"/>
            <a:chExt cx="143641" cy="72404"/>
          </a:xfrm>
        </p:grpSpPr>
        <p:grpSp>
          <p:nvGrpSpPr>
            <p:cNvPr id="276" name="Group 275">
              <a:extLst>
                <a:ext uri="{FF2B5EF4-FFF2-40B4-BE49-F238E27FC236}">
                  <a16:creationId xmlns:a16="http://schemas.microsoft.com/office/drawing/2014/main" id="{EF28EA15-1E88-4A12-C81C-62631CD119E9}"/>
                </a:ext>
              </a:extLst>
            </p:cNvPr>
            <p:cNvGrpSpPr/>
            <p:nvPr/>
          </p:nvGrpSpPr>
          <p:grpSpPr>
            <a:xfrm>
              <a:off x="8245638" y="2756179"/>
              <a:ext cx="92458" cy="72404"/>
              <a:chOff x="8245638" y="2756179"/>
              <a:chExt cx="92458" cy="72404"/>
            </a:xfrm>
          </p:grpSpPr>
          <p:sp>
            <p:nvSpPr>
              <p:cNvPr id="280" name="Isosceles Triangle 279">
                <a:extLst>
                  <a:ext uri="{FF2B5EF4-FFF2-40B4-BE49-F238E27FC236}">
                    <a16:creationId xmlns:a16="http://schemas.microsoft.com/office/drawing/2014/main" id="{55FC4F6F-878A-4CEF-C82F-7B299397E88C}"/>
                  </a:ext>
                </a:extLst>
              </p:cNvPr>
              <p:cNvSpPr/>
              <p:nvPr/>
            </p:nvSpPr>
            <p:spPr bwMode="auto">
              <a:xfrm>
                <a:off x="8245638" y="275617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81" name="Isosceles Triangle 280">
                <a:extLst>
                  <a:ext uri="{FF2B5EF4-FFF2-40B4-BE49-F238E27FC236}">
                    <a16:creationId xmlns:a16="http://schemas.microsoft.com/office/drawing/2014/main" id="{1FC2FE4A-D3C0-9B78-C943-D88B1A4D217B}"/>
                  </a:ext>
                </a:extLst>
              </p:cNvPr>
              <p:cNvSpPr/>
              <p:nvPr/>
            </p:nvSpPr>
            <p:spPr bwMode="auto">
              <a:xfrm>
                <a:off x="8269065" y="275818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277" name="Group 276">
              <a:extLst>
                <a:ext uri="{FF2B5EF4-FFF2-40B4-BE49-F238E27FC236}">
                  <a16:creationId xmlns:a16="http://schemas.microsoft.com/office/drawing/2014/main" id="{C262BB8D-E374-5853-A078-46107FB6A94B}"/>
                </a:ext>
              </a:extLst>
            </p:cNvPr>
            <p:cNvGrpSpPr/>
            <p:nvPr/>
          </p:nvGrpSpPr>
          <p:grpSpPr>
            <a:xfrm>
              <a:off x="8296821" y="2756179"/>
              <a:ext cx="92458" cy="72404"/>
              <a:chOff x="8245638" y="2756179"/>
              <a:chExt cx="92458" cy="72404"/>
            </a:xfrm>
          </p:grpSpPr>
          <p:sp>
            <p:nvSpPr>
              <p:cNvPr id="278" name="Isosceles Triangle 277">
                <a:extLst>
                  <a:ext uri="{FF2B5EF4-FFF2-40B4-BE49-F238E27FC236}">
                    <a16:creationId xmlns:a16="http://schemas.microsoft.com/office/drawing/2014/main" id="{6F68797B-FBAB-7B3B-E50B-1493F455C25F}"/>
                  </a:ext>
                </a:extLst>
              </p:cNvPr>
              <p:cNvSpPr/>
              <p:nvPr/>
            </p:nvSpPr>
            <p:spPr bwMode="auto">
              <a:xfrm>
                <a:off x="8245638" y="275617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79" name="Isosceles Triangle 278">
                <a:extLst>
                  <a:ext uri="{FF2B5EF4-FFF2-40B4-BE49-F238E27FC236}">
                    <a16:creationId xmlns:a16="http://schemas.microsoft.com/office/drawing/2014/main" id="{BDC61FEA-F15C-DCD3-26F8-338DA930A726}"/>
                  </a:ext>
                </a:extLst>
              </p:cNvPr>
              <p:cNvSpPr/>
              <p:nvPr/>
            </p:nvSpPr>
            <p:spPr bwMode="auto">
              <a:xfrm>
                <a:off x="8269065" y="275818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grpSp>
        <p:nvGrpSpPr>
          <p:cNvPr id="282" name="Group 281">
            <a:extLst>
              <a:ext uri="{FF2B5EF4-FFF2-40B4-BE49-F238E27FC236}">
                <a16:creationId xmlns:a16="http://schemas.microsoft.com/office/drawing/2014/main" id="{84E1F601-CAA3-C506-18C8-9EBA82984D9F}"/>
              </a:ext>
            </a:extLst>
          </p:cNvPr>
          <p:cNvGrpSpPr/>
          <p:nvPr/>
        </p:nvGrpSpPr>
        <p:grpSpPr>
          <a:xfrm>
            <a:off x="8539973" y="2781514"/>
            <a:ext cx="143641" cy="72404"/>
            <a:chOff x="8245638" y="2756179"/>
            <a:chExt cx="143641" cy="72404"/>
          </a:xfrm>
        </p:grpSpPr>
        <p:grpSp>
          <p:nvGrpSpPr>
            <p:cNvPr id="283" name="Group 282">
              <a:extLst>
                <a:ext uri="{FF2B5EF4-FFF2-40B4-BE49-F238E27FC236}">
                  <a16:creationId xmlns:a16="http://schemas.microsoft.com/office/drawing/2014/main" id="{49E76993-D5E6-F3B5-67DF-98F090276C3F}"/>
                </a:ext>
              </a:extLst>
            </p:cNvPr>
            <p:cNvGrpSpPr/>
            <p:nvPr/>
          </p:nvGrpSpPr>
          <p:grpSpPr>
            <a:xfrm>
              <a:off x="8245638" y="2756179"/>
              <a:ext cx="92458" cy="72404"/>
              <a:chOff x="8245638" y="2756179"/>
              <a:chExt cx="92458" cy="72404"/>
            </a:xfrm>
          </p:grpSpPr>
          <p:sp>
            <p:nvSpPr>
              <p:cNvPr id="287" name="Isosceles Triangle 286">
                <a:extLst>
                  <a:ext uri="{FF2B5EF4-FFF2-40B4-BE49-F238E27FC236}">
                    <a16:creationId xmlns:a16="http://schemas.microsoft.com/office/drawing/2014/main" id="{AE2F4386-F3F8-1EEC-0BA6-DA0C1A6E11E4}"/>
                  </a:ext>
                </a:extLst>
              </p:cNvPr>
              <p:cNvSpPr/>
              <p:nvPr/>
            </p:nvSpPr>
            <p:spPr bwMode="auto">
              <a:xfrm>
                <a:off x="8245638" y="275617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88" name="Isosceles Triangle 287">
                <a:extLst>
                  <a:ext uri="{FF2B5EF4-FFF2-40B4-BE49-F238E27FC236}">
                    <a16:creationId xmlns:a16="http://schemas.microsoft.com/office/drawing/2014/main" id="{7236E32C-9564-C9F3-305B-EAB8B39DBF92}"/>
                  </a:ext>
                </a:extLst>
              </p:cNvPr>
              <p:cNvSpPr/>
              <p:nvPr/>
            </p:nvSpPr>
            <p:spPr bwMode="auto">
              <a:xfrm>
                <a:off x="8269065" y="275818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284" name="Group 283">
              <a:extLst>
                <a:ext uri="{FF2B5EF4-FFF2-40B4-BE49-F238E27FC236}">
                  <a16:creationId xmlns:a16="http://schemas.microsoft.com/office/drawing/2014/main" id="{13176300-240A-4F86-1D92-951BCB3D76A9}"/>
                </a:ext>
              </a:extLst>
            </p:cNvPr>
            <p:cNvGrpSpPr/>
            <p:nvPr/>
          </p:nvGrpSpPr>
          <p:grpSpPr>
            <a:xfrm>
              <a:off x="8296821" y="2756179"/>
              <a:ext cx="92458" cy="72404"/>
              <a:chOff x="8245638" y="2756179"/>
              <a:chExt cx="92458" cy="72404"/>
            </a:xfrm>
          </p:grpSpPr>
          <p:sp>
            <p:nvSpPr>
              <p:cNvPr id="285" name="Isosceles Triangle 284">
                <a:extLst>
                  <a:ext uri="{FF2B5EF4-FFF2-40B4-BE49-F238E27FC236}">
                    <a16:creationId xmlns:a16="http://schemas.microsoft.com/office/drawing/2014/main" id="{C8D19176-E996-0742-2F85-47887C5E7F42}"/>
                  </a:ext>
                </a:extLst>
              </p:cNvPr>
              <p:cNvSpPr/>
              <p:nvPr/>
            </p:nvSpPr>
            <p:spPr bwMode="auto">
              <a:xfrm>
                <a:off x="8245638" y="275617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86" name="Isosceles Triangle 285">
                <a:extLst>
                  <a:ext uri="{FF2B5EF4-FFF2-40B4-BE49-F238E27FC236}">
                    <a16:creationId xmlns:a16="http://schemas.microsoft.com/office/drawing/2014/main" id="{0987A2A8-118F-7623-9BD0-22499C9381C0}"/>
                  </a:ext>
                </a:extLst>
              </p:cNvPr>
              <p:cNvSpPr/>
              <p:nvPr/>
            </p:nvSpPr>
            <p:spPr bwMode="auto">
              <a:xfrm>
                <a:off x="8269065" y="275818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grpSp>
        <p:nvGrpSpPr>
          <p:cNvPr id="291" name="Group 290">
            <a:extLst>
              <a:ext uri="{FF2B5EF4-FFF2-40B4-BE49-F238E27FC236}">
                <a16:creationId xmlns:a16="http://schemas.microsoft.com/office/drawing/2014/main" id="{B8F1F987-A72C-9409-C6E1-A128AD2BAF7A}"/>
              </a:ext>
            </a:extLst>
          </p:cNvPr>
          <p:cNvGrpSpPr/>
          <p:nvPr/>
        </p:nvGrpSpPr>
        <p:grpSpPr>
          <a:xfrm>
            <a:off x="8708231" y="2774093"/>
            <a:ext cx="102934" cy="71942"/>
            <a:chOff x="8032458" y="2732007"/>
            <a:chExt cx="102934" cy="71942"/>
          </a:xfrm>
        </p:grpSpPr>
        <p:sp>
          <p:nvSpPr>
            <p:cNvPr id="292" name="Isosceles Triangle 291">
              <a:extLst>
                <a:ext uri="{FF2B5EF4-FFF2-40B4-BE49-F238E27FC236}">
                  <a16:creationId xmlns:a16="http://schemas.microsoft.com/office/drawing/2014/main" id="{E069F0EC-B15A-48D3-E3EB-50F4A3F708F6}"/>
                </a:ext>
              </a:extLst>
            </p:cNvPr>
            <p:cNvSpPr/>
            <p:nvPr/>
          </p:nvSpPr>
          <p:spPr bwMode="auto">
            <a:xfrm>
              <a:off x="8032458" y="273200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93" name="Isosceles Triangle 292">
              <a:extLst>
                <a:ext uri="{FF2B5EF4-FFF2-40B4-BE49-F238E27FC236}">
                  <a16:creationId xmlns:a16="http://schemas.microsoft.com/office/drawing/2014/main" id="{792A6F7B-D4E9-7D15-527D-4DAD898D8E24}"/>
                </a:ext>
              </a:extLst>
            </p:cNvPr>
            <p:cNvSpPr/>
            <p:nvPr/>
          </p:nvSpPr>
          <p:spPr bwMode="auto">
            <a:xfrm>
              <a:off x="8066361" y="273355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294" name="Group 293">
            <a:extLst>
              <a:ext uri="{FF2B5EF4-FFF2-40B4-BE49-F238E27FC236}">
                <a16:creationId xmlns:a16="http://schemas.microsoft.com/office/drawing/2014/main" id="{7AC5DEBD-C167-B1E6-8022-B8D9173392C6}"/>
              </a:ext>
            </a:extLst>
          </p:cNvPr>
          <p:cNvGrpSpPr/>
          <p:nvPr/>
        </p:nvGrpSpPr>
        <p:grpSpPr>
          <a:xfrm>
            <a:off x="8818218" y="2779971"/>
            <a:ext cx="102934" cy="71942"/>
            <a:chOff x="8032458" y="2732007"/>
            <a:chExt cx="102934" cy="71942"/>
          </a:xfrm>
        </p:grpSpPr>
        <p:sp>
          <p:nvSpPr>
            <p:cNvPr id="295" name="Isosceles Triangle 294">
              <a:extLst>
                <a:ext uri="{FF2B5EF4-FFF2-40B4-BE49-F238E27FC236}">
                  <a16:creationId xmlns:a16="http://schemas.microsoft.com/office/drawing/2014/main" id="{06C0DF42-74F2-2CD4-0546-DC70EC5B6372}"/>
                </a:ext>
              </a:extLst>
            </p:cNvPr>
            <p:cNvSpPr/>
            <p:nvPr/>
          </p:nvSpPr>
          <p:spPr bwMode="auto">
            <a:xfrm>
              <a:off x="8032458" y="273200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96" name="Isosceles Triangle 295">
              <a:extLst>
                <a:ext uri="{FF2B5EF4-FFF2-40B4-BE49-F238E27FC236}">
                  <a16:creationId xmlns:a16="http://schemas.microsoft.com/office/drawing/2014/main" id="{A466D981-EAB5-7C06-443C-90D420835791}"/>
                </a:ext>
              </a:extLst>
            </p:cNvPr>
            <p:cNvSpPr/>
            <p:nvPr/>
          </p:nvSpPr>
          <p:spPr bwMode="auto">
            <a:xfrm>
              <a:off x="8066361" y="273355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297" name="Group 296">
            <a:extLst>
              <a:ext uri="{FF2B5EF4-FFF2-40B4-BE49-F238E27FC236}">
                <a16:creationId xmlns:a16="http://schemas.microsoft.com/office/drawing/2014/main" id="{141D6CFC-F58E-B966-A4C2-BF1F239F10B9}"/>
              </a:ext>
            </a:extLst>
          </p:cNvPr>
          <p:cNvGrpSpPr/>
          <p:nvPr/>
        </p:nvGrpSpPr>
        <p:grpSpPr>
          <a:xfrm>
            <a:off x="8877576" y="2781232"/>
            <a:ext cx="102934" cy="71942"/>
            <a:chOff x="8032458" y="2732007"/>
            <a:chExt cx="102934" cy="71942"/>
          </a:xfrm>
        </p:grpSpPr>
        <p:sp>
          <p:nvSpPr>
            <p:cNvPr id="298" name="Isosceles Triangle 297">
              <a:extLst>
                <a:ext uri="{FF2B5EF4-FFF2-40B4-BE49-F238E27FC236}">
                  <a16:creationId xmlns:a16="http://schemas.microsoft.com/office/drawing/2014/main" id="{C9A95907-5A3B-7689-A947-F21D1DC4D013}"/>
                </a:ext>
              </a:extLst>
            </p:cNvPr>
            <p:cNvSpPr/>
            <p:nvPr/>
          </p:nvSpPr>
          <p:spPr bwMode="auto">
            <a:xfrm>
              <a:off x="8032458" y="273200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99" name="Isosceles Triangle 298">
              <a:extLst>
                <a:ext uri="{FF2B5EF4-FFF2-40B4-BE49-F238E27FC236}">
                  <a16:creationId xmlns:a16="http://schemas.microsoft.com/office/drawing/2014/main" id="{3D9069FC-AB85-50F4-D026-50C3AD2C7591}"/>
                </a:ext>
              </a:extLst>
            </p:cNvPr>
            <p:cNvSpPr/>
            <p:nvPr/>
          </p:nvSpPr>
          <p:spPr bwMode="auto">
            <a:xfrm>
              <a:off x="8066361" y="273355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300" name="Group 299">
            <a:extLst>
              <a:ext uri="{FF2B5EF4-FFF2-40B4-BE49-F238E27FC236}">
                <a16:creationId xmlns:a16="http://schemas.microsoft.com/office/drawing/2014/main" id="{A988FEAB-8ACB-BE9C-D9E3-642A321AF2E4}"/>
              </a:ext>
            </a:extLst>
          </p:cNvPr>
          <p:cNvGrpSpPr/>
          <p:nvPr/>
        </p:nvGrpSpPr>
        <p:grpSpPr>
          <a:xfrm>
            <a:off x="8952668" y="2780145"/>
            <a:ext cx="102934" cy="71942"/>
            <a:chOff x="8032458" y="2732007"/>
            <a:chExt cx="102934" cy="71942"/>
          </a:xfrm>
        </p:grpSpPr>
        <p:sp>
          <p:nvSpPr>
            <p:cNvPr id="301" name="Isosceles Triangle 300">
              <a:extLst>
                <a:ext uri="{FF2B5EF4-FFF2-40B4-BE49-F238E27FC236}">
                  <a16:creationId xmlns:a16="http://schemas.microsoft.com/office/drawing/2014/main" id="{8657EB64-812C-9A5F-8816-0FBB4D6D1D5F}"/>
                </a:ext>
              </a:extLst>
            </p:cNvPr>
            <p:cNvSpPr/>
            <p:nvPr/>
          </p:nvSpPr>
          <p:spPr bwMode="auto">
            <a:xfrm>
              <a:off x="8032458" y="273200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302" name="Isosceles Triangle 301">
              <a:extLst>
                <a:ext uri="{FF2B5EF4-FFF2-40B4-BE49-F238E27FC236}">
                  <a16:creationId xmlns:a16="http://schemas.microsoft.com/office/drawing/2014/main" id="{37CBF7B7-7084-5967-8841-FB0B40BC0DC0}"/>
                </a:ext>
              </a:extLst>
            </p:cNvPr>
            <p:cNvSpPr/>
            <p:nvPr/>
          </p:nvSpPr>
          <p:spPr bwMode="auto">
            <a:xfrm>
              <a:off x="8066361" y="273355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303" name="Group 302">
            <a:extLst>
              <a:ext uri="{FF2B5EF4-FFF2-40B4-BE49-F238E27FC236}">
                <a16:creationId xmlns:a16="http://schemas.microsoft.com/office/drawing/2014/main" id="{84FB62E2-D6C9-5947-B9A4-D0CAE2251EB5}"/>
              </a:ext>
            </a:extLst>
          </p:cNvPr>
          <p:cNvGrpSpPr/>
          <p:nvPr/>
        </p:nvGrpSpPr>
        <p:grpSpPr>
          <a:xfrm>
            <a:off x="9022816" y="2777297"/>
            <a:ext cx="102934" cy="71942"/>
            <a:chOff x="8032458" y="2732007"/>
            <a:chExt cx="102934" cy="71942"/>
          </a:xfrm>
        </p:grpSpPr>
        <p:sp>
          <p:nvSpPr>
            <p:cNvPr id="304" name="Isosceles Triangle 303">
              <a:extLst>
                <a:ext uri="{FF2B5EF4-FFF2-40B4-BE49-F238E27FC236}">
                  <a16:creationId xmlns:a16="http://schemas.microsoft.com/office/drawing/2014/main" id="{AC38CFFC-5F56-AF1F-EE3A-DB5D6356A000}"/>
                </a:ext>
              </a:extLst>
            </p:cNvPr>
            <p:cNvSpPr/>
            <p:nvPr/>
          </p:nvSpPr>
          <p:spPr bwMode="auto">
            <a:xfrm>
              <a:off x="8032458" y="273200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305" name="Isosceles Triangle 304">
              <a:extLst>
                <a:ext uri="{FF2B5EF4-FFF2-40B4-BE49-F238E27FC236}">
                  <a16:creationId xmlns:a16="http://schemas.microsoft.com/office/drawing/2014/main" id="{584A7D63-E017-975B-7119-B456A2388B04}"/>
                </a:ext>
              </a:extLst>
            </p:cNvPr>
            <p:cNvSpPr/>
            <p:nvPr/>
          </p:nvSpPr>
          <p:spPr bwMode="auto">
            <a:xfrm>
              <a:off x="8066361" y="273355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306" name="Group 305">
            <a:extLst>
              <a:ext uri="{FF2B5EF4-FFF2-40B4-BE49-F238E27FC236}">
                <a16:creationId xmlns:a16="http://schemas.microsoft.com/office/drawing/2014/main" id="{907369E2-5C35-3F40-80DA-5DD34BB44B6E}"/>
              </a:ext>
            </a:extLst>
          </p:cNvPr>
          <p:cNvGrpSpPr/>
          <p:nvPr/>
        </p:nvGrpSpPr>
        <p:grpSpPr>
          <a:xfrm>
            <a:off x="9069396" y="2896625"/>
            <a:ext cx="102934" cy="71942"/>
            <a:chOff x="8032458" y="2732007"/>
            <a:chExt cx="102934" cy="71942"/>
          </a:xfrm>
        </p:grpSpPr>
        <p:sp>
          <p:nvSpPr>
            <p:cNvPr id="307" name="Isosceles Triangle 306">
              <a:extLst>
                <a:ext uri="{FF2B5EF4-FFF2-40B4-BE49-F238E27FC236}">
                  <a16:creationId xmlns:a16="http://schemas.microsoft.com/office/drawing/2014/main" id="{DF31DBF0-944E-55BD-20BF-456852849E73}"/>
                </a:ext>
              </a:extLst>
            </p:cNvPr>
            <p:cNvSpPr/>
            <p:nvPr/>
          </p:nvSpPr>
          <p:spPr bwMode="auto">
            <a:xfrm>
              <a:off x="8032458" y="273200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308" name="Isosceles Triangle 307">
              <a:extLst>
                <a:ext uri="{FF2B5EF4-FFF2-40B4-BE49-F238E27FC236}">
                  <a16:creationId xmlns:a16="http://schemas.microsoft.com/office/drawing/2014/main" id="{BB365649-9B71-B7E6-7B01-5DCCCBAA7045}"/>
                </a:ext>
              </a:extLst>
            </p:cNvPr>
            <p:cNvSpPr/>
            <p:nvPr/>
          </p:nvSpPr>
          <p:spPr bwMode="auto">
            <a:xfrm>
              <a:off x="8066361" y="273355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309" name="Group 308">
            <a:extLst>
              <a:ext uri="{FF2B5EF4-FFF2-40B4-BE49-F238E27FC236}">
                <a16:creationId xmlns:a16="http://schemas.microsoft.com/office/drawing/2014/main" id="{BB019703-EFD8-8F21-9C47-D89352842AC5}"/>
              </a:ext>
            </a:extLst>
          </p:cNvPr>
          <p:cNvGrpSpPr/>
          <p:nvPr/>
        </p:nvGrpSpPr>
        <p:grpSpPr>
          <a:xfrm>
            <a:off x="9143464" y="2894476"/>
            <a:ext cx="102934" cy="71942"/>
            <a:chOff x="8032458" y="2732007"/>
            <a:chExt cx="102934" cy="71942"/>
          </a:xfrm>
        </p:grpSpPr>
        <p:sp>
          <p:nvSpPr>
            <p:cNvPr id="310" name="Isosceles Triangle 309">
              <a:extLst>
                <a:ext uri="{FF2B5EF4-FFF2-40B4-BE49-F238E27FC236}">
                  <a16:creationId xmlns:a16="http://schemas.microsoft.com/office/drawing/2014/main" id="{FF0B09CA-2623-9F8B-4DD2-0487AA7979D6}"/>
                </a:ext>
              </a:extLst>
            </p:cNvPr>
            <p:cNvSpPr/>
            <p:nvPr/>
          </p:nvSpPr>
          <p:spPr bwMode="auto">
            <a:xfrm>
              <a:off x="8032458" y="273200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311" name="Isosceles Triangle 310">
              <a:extLst>
                <a:ext uri="{FF2B5EF4-FFF2-40B4-BE49-F238E27FC236}">
                  <a16:creationId xmlns:a16="http://schemas.microsoft.com/office/drawing/2014/main" id="{CEAE2E01-AFC4-C9E4-3FDB-3B019BFF7DB3}"/>
                </a:ext>
              </a:extLst>
            </p:cNvPr>
            <p:cNvSpPr/>
            <p:nvPr/>
          </p:nvSpPr>
          <p:spPr bwMode="auto">
            <a:xfrm>
              <a:off x="8066361" y="273355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312" name="Group 311">
            <a:extLst>
              <a:ext uri="{FF2B5EF4-FFF2-40B4-BE49-F238E27FC236}">
                <a16:creationId xmlns:a16="http://schemas.microsoft.com/office/drawing/2014/main" id="{B802D92B-CB44-2CD5-AF34-5BB96B6E6DFB}"/>
              </a:ext>
            </a:extLst>
          </p:cNvPr>
          <p:cNvGrpSpPr/>
          <p:nvPr/>
        </p:nvGrpSpPr>
        <p:grpSpPr>
          <a:xfrm>
            <a:off x="9339993" y="2893704"/>
            <a:ext cx="128973" cy="71942"/>
            <a:chOff x="8032458" y="2732007"/>
            <a:chExt cx="128973" cy="71942"/>
          </a:xfrm>
        </p:grpSpPr>
        <p:sp>
          <p:nvSpPr>
            <p:cNvPr id="313" name="Isosceles Triangle 312">
              <a:extLst>
                <a:ext uri="{FF2B5EF4-FFF2-40B4-BE49-F238E27FC236}">
                  <a16:creationId xmlns:a16="http://schemas.microsoft.com/office/drawing/2014/main" id="{AA4ED155-10DD-7264-1C65-EE6121B782DE}"/>
                </a:ext>
              </a:extLst>
            </p:cNvPr>
            <p:cNvSpPr/>
            <p:nvPr/>
          </p:nvSpPr>
          <p:spPr bwMode="auto">
            <a:xfrm>
              <a:off x="8032458" y="273200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314" name="Isosceles Triangle 313">
              <a:extLst>
                <a:ext uri="{FF2B5EF4-FFF2-40B4-BE49-F238E27FC236}">
                  <a16:creationId xmlns:a16="http://schemas.microsoft.com/office/drawing/2014/main" id="{C0280632-0865-99FC-9C38-186657AF8104}"/>
                </a:ext>
              </a:extLst>
            </p:cNvPr>
            <p:cNvSpPr/>
            <p:nvPr/>
          </p:nvSpPr>
          <p:spPr bwMode="auto">
            <a:xfrm>
              <a:off x="8092400" y="273355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3315278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9A6B3-A398-6D1E-395F-2D9403A077F2}"/>
              </a:ext>
            </a:extLst>
          </p:cNvPr>
          <p:cNvSpPr>
            <a:spLocks noGrp="1"/>
          </p:cNvSpPr>
          <p:nvPr>
            <p:ph type="title"/>
          </p:nvPr>
        </p:nvSpPr>
        <p:spPr/>
        <p:txBody>
          <a:bodyPr/>
          <a:lstStyle/>
          <a:p>
            <a:r>
              <a:rPr lang="en-US" dirty="0"/>
              <a:t>SHINE: TEAEs (in ≥10% of Patients)</a:t>
            </a:r>
          </a:p>
        </p:txBody>
      </p:sp>
      <p:graphicFrame>
        <p:nvGraphicFramePr>
          <p:cNvPr id="4" name="Group 3">
            <a:extLst>
              <a:ext uri="{FF2B5EF4-FFF2-40B4-BE49-F238E27FC236}">
                <a16:creationId xmlns:a16="http://schemas.microsoft.com/office/drawing/2014/main" id="{570FE694-FA25-3E15-C470-BA68EB1641D0}"/>
              </a:ext>
            </a:extLst>
          </p:cNvPr>
          <p:cNvGraphicFramePr>
            <a:graphicFrameLocks/>
          </p:cNvGraphicFramePr>
          <p:nvPr>
            <p:extLst>
              <p:ext uri="{D42A27DB-BD31-4B8C-83A1-F6EECF244321}">
                <p14:modId xmlns:p14="http://schemas.microsoft.com/office/powerpoint/2010/main" val="746566220"/>
              </p:ext>
            </p:extLst>
          </p:nvPr>
        </p:nvGraphicFramePr>
        <p:xfrm>
          <a:off x="709798" y="1322364"/>
          <a:ext cx="10762365" cy="4819160"/>
        </p:xfrm>
        <a:graphic>
          <a:graphicData uri="http://schemas.openxmlformats.org/drawingml/2006/table">
            <a:tbl>
              <a:tblPr/>
              <a:tblGrid>
                <a:gridCol w="2958765">
                  <a:extLst>
                    <a:ext uri="{9D8B030D-6E8A-4147-A177-3AD203B41FA5}">
                      <a16:colId xmlns:a16="http://schemas.microsoft.com/office/drawing/2014/main" val="20000"/>
                    </a:ext>
                  </a:extLst>
                </a:gridCol>
                <a:gridCol w="1950900">
                  <a:extLst>
                    <a:ext uri="{9D8B030D-6E8A-4147-A177-3AD203B41FA5}">
                      <a16:colId xmlns:a16="http://schemas.microsoft.com/office/drawing/2014/main" val="20001"/>
                    </a:ext>
                  </a:extLst>
                </a:gridCol>
                <a:gridCol w="1950900">
                  <a:extLst>
                    <a:ext uri="{9D8B030D-6E8A-4147-A177-3AD203B41FA5}">
                      <a16:colId xmlns:a16="http://schemas.microsoft.com/office/drawing/2014/main" val="20002"/>
                    </a:ext>
                  </a:extLst>
                </a:gridCol>
                <a:gridCol w="1950900">
                  <a:extLst>
                    <a:ext uri="{9D8B030D-6E8A-4147-A177-3AD203B41FA5}">
                      <a16:colId xmlns:a16="http://schemas.microsoft.com/office/drawing/2014/main" val="2167323760"/>
                    </a:ext>
                  </a:extLst>
                </a:gridCol>
                <a:gridCol w="1950900">
                  <a:extLst>
                    <a:ext uri="{9D8B030D-6E8A-4147-A177-3AD203B41FA5}">
                      <a16:colId xmlns:a16="http://schemas.microsoft.com/office/drawing/2014/main" val="732991083"/>
                    </a:ext>
                  </a:extLst>
                </a:gridCol>
              </a:tblGrid>
              <a:tr h="179702">
                <a:tc rowSpan="2">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400" b="1" i="0" u="none" strike="noStrike" kern="1200" cap="none" normalizeH="0" baseline="0" dirty="0">
                          <a:ln>
                            <a:noFill/>
                          </a:ln>
                          <a:solidFill>
                            <a:schemeClr val="tx1"/>
                          </a:solidFill>
                          <a:effectLst/>
                          <a:latin typeface="Calibri" panose="020F0502020204030204" pitchFamily="34" charset="0"/>
                          <a:ea typeface="+mn-ea"/>
                          <a:cs typeface="+mn-cs"/>
                        </a:rPr>
                        <a:t>TEAEs, n (%)</a:t>
                      </a: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Ibrutinib + BR (n = 259)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Placebo + BR  (n = 260)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511283981"/>
                  </a:ext>
                </a:extLst>
              </a:tr>
              <a:tr h="17970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133 (51.4)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 (47.1)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 (52.3)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 (48.1)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120 (46.3)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 (36.9)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36270247"/>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 (41.3)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 (41.2)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 (37.8)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7790137"/>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Pyrexia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 (36.7)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 (31.9)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 (35.9)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175873"/>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 (33.6)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(24.6)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93128363"/>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 (33.6)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(20.1)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 (23.5)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60026211"/>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 (30.5)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 (29.6)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04155009"/>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Cough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 (29.7)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 (32.7)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045460"/>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URTI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(27.4)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(26.2)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23275297"/>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(22.4)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(18.5)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52052526"/>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76115738"/>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(19.7)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(26.2)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0178324"/>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Pruritus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(17.8)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(21.5)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69428097"/>
                  </a:ext>
                </a:extLst>
              </a:tr>
            </a:tbl>
          </a:graphicData>
        </a:graphic>
      </p:graphicFrame>
      <p:grpSp>
        <p:nvGrpSpPr>
          <p:cNvPr id="5" name="Group 4">
            <a:extLst>
              <a:ext uri="{FF2B5EF4-FFF2-40B4-BE49-F238E27FC236}">
                <a16:creationId xmlns:a16="http://schemas.microsoft.com/office/drawing/2014/main" id="{E4C76B63-6F41-32D0-984C-0453D8CBBF06}"/>
              </a:ext>
            </a:extLst>
          </p:cNvPr>
          <p:cNvGrpSpPr/>
          <p:nvPr/>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E674EEB5-8E0E-A0E8-E731-BC9F5FF28E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97E69B7C-BE14-1107-842C-D6EB85E0CF8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5">
            <a:extLst>
              <a:ext uri="{FF2B5EF4-FFF2-40B4-BE49-F238E27FC236}">
                <a16:creationId xmlns:a16="http://schemas.microsoft.com/office/drawing/2014/main" id="{7F5C00E3-61ED-FCC4-8AB7-CEF850F72CCC}"/>
              </a:ext>
            </a:extLst>
          </p:cNvPr>
          <p:cNvSpPr txBox="1">
            <a:spLocks noChangeArrowheads="1"/>
          </p:cNvSpPr>
          <p:nvPr/>
        </p:nvSpPr>
        <p:spPr bwMode="auto">
          <a:xfrm>
            <a:off x="412751" y="64117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LBA7502. Wang. NEJM. 2022;[Epub].</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755314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SHINE: TEAEs of Interest</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4546599"/>
            <a:ext cx="10877529" cy="1990387"/>
          </a:xfrm>
        </p:spPr>
        <p:txBody>
          <a:bodyPr/>
          <a:lstStyle/>
          <a:p>
            <a:r>
              <a:rPr lang="en-US" altLang="en-US" dirty="0"/>
              <a:t>TEAEs of interest with BTK inhibitors typically not treatment limiting</a:t>
            </a:r>
          </a:p>
          <a:p>
            <a:r>
              <a:rPr lang="en-US" altLang="en-US" dirty="0"/>
              <a:t>Other events similar with ibrutinib vs placebo: SPMs, 21% vs 19%; MDS/AML, 2 vs 3 patients</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17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LBA7502. Wang. NEJM. 2022;[Epub].</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A2EACCC9-02B5-C148-B29D-287641188BC1}"/>
              </a:ext>
            </a:extLst>
          </p:cNvPr>
          <p:cNvGraphicFramePr>
            <a:graphicFrameLocks/>
          </p:cNvGraphicFramePr>
          <p:nvPr>
            <p:extLst>
              <p:ext uri="{D42A27DB-BD31-4B8C-83A1-F6EECF244321}">
                <p14:modId xmlns:p14="http://schemas.microsoft.com/office/powerpoint/2010/main" val="2671036201"/>
              </p:ext>
            </p:extLst>
          </p:nvPr>
        </p:nvGraphicFramePr>
        <p:xfrm>
          <a:off x="727076" y="1604963"/>
          <a:ext cx="10755129" cy="2560432"/>
        </p:xfrm>
        <a:graphic>
          <a:graphicData uri="http://schemas.openxmlformats.org/drawingml/2006/table">
            <a:tbl>
              <a:tblPr/>
              <a:tblGrid>
                <a:gridCol w="3059833">
                  <a:extLst>
                    <a:ext uri="{9D8B030D-6E8A-4147-A177-3AD203B41FA5}">
                      <a16:colId xmlns:a16="http://schemas.microsoft.com/office/drawing/2014/main" val="20000"/>
                    </a:ext>
                  </a:extLst>
                </a:gridCol>
                <a:gridCol w="1923824">
                  <a:extLst>
                    <a:ext uri="{9D8B030D-6E8A-4147-A177-3AD203B41FA5}">
                      <a16:colId xmlns:a16="http://schemas.microsoft.com/office/drawing/2014/main" val="20001"/>
                    </a:ext>
                  </a:extLst>
                </a:gridCol>
                <a:gridCol w="1923824">
                  <a:extLst>
                    <a:ext uri="{9D8B030D-6E8A-4147-A177-3AD203B41FA5}">
                      <a16:colId xmlns:a16="http://schemas.microsoft.com/office/drawing/2014/main" val="20002"/>
                    </a:ext>
                  </a:extLst>
                </a:gridCol>
                <a:gridCol w="1923824">
                  <a:extLst>
                    <a:ext uri="{9D8B030D-6E8A-4147-A177-3AD203B41FA5}">
                      <a16:colId xmlns:a16="http://schemas.microsoft.com/office/drawing/2014/main" val="2167323760"/>
                    </a:ext>
                  </a:extLst>
                </a:gridCol>
                <a:gridCol w="1923824">
                  <a:extLst>
                    <a:ext uri="{9D8B030D-6E8A-4147-A177-3AD203B41FA5}">
                      <a16:colId xmlns:a16="http://schemas.microsoft.com/office/drawing/2014/main" val="732991083"/>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TEAEs of Interest With </a:t>
                      </a:r>
                      <a:br>
                        <a:rPr kumimoji="0" lang="en-GB" sz="1800" b="1" i="0" u="none" strike="noStrike" cap="none" normalizeH="0" baseline="0" dirty="0">
                          <a:ln>
                            <a:noFill/>
                          </a:ln>
                          <a:solidFill>
                            <a:schemeClr val="tx1"/>
                          </a:solidFill>
                          <a:effectLst/>
                          <a:latin typeface="Calibri" panose="020F0502020204030204" pitchFamily="34" charset="0"/>
                        </a:rPr>
                      </a:br>
                      <a:r>
                        <a:rPr kumimoji="0" lang="en-GB" sz="1800" b="1" i="0" u="none" strike="noStrike" cap="none" normalizeH="0" baseline="0" dirty="0" err="1">
                          <a:ln>
                            <a:noFill/>
                          </a:ln>
                          <a:solidFill>
                            <a:schemeClr val="tx1"/>
                          </a:solidFill>
                          <a:effectLst/>
                          <a:latin typeface="Calibri" panose="020F0502020204030204" pitchFamily="34" charset="0"/>
                        </a:rPr>
                        <a:t>BTK</a:t>
                      </a:r>
                      <a:r>
                        <a:rPr kumimoji="0" lang="en-GB" sz="1800" b="1" i="0" u="none" strike="noStrike" cap="none" normalizeH="0" baseline="0" dirty="0">
                          <a:ln>
                            <a:noFill/>
                          </a:ln>
                          <a:solidFill>
                            <a:schemeClr val="tx1"/>
                          </a:solidFill>
                          <a:effectLst/>
                          <a:latin typeface="Calibri" panose="020F0502020204030204" pitchFamily="34" charset="0"/>
                        </a:rPr>
                        <a:t> Inhibitors,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Ibrutinib + BR (n = 259)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Placebo + BR  (n = 260)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51128398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bleeding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Major bleeding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Atrial fibrillation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alpha val="99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312836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04155009"/>
                  </a:ext>
                </a:extLst>
              </a:tr>
            </a:tbl>
          </a:graphicData>
        </a:graphic>
      </p:graphicFrame>
    </p:spTree>
    <p:extLst>
      <p:ext uri="{BB962C8B-B14F-4D97-AF65-F5344CB8AC3E}">
        <p14:creationId xmlns:p14="http://schemas.microsoft.com/office/powerpoint/2010/main" val="2898103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SHINE: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Adding ibrutinib to BR followed by rituximab maintenance vs placebo plus BR and rituximab maintenance improved PFS with similar safety</a:t>
            </a:r>
          </a:p>
          <a:p>
            <a:pPr lvl="1"/>
            <a:r>
              <a:rPr lang="en-US" altLang="en-US" dirty="0"/>
              <a:t>Median PFS prolonged by 2.3 </a:t>
            </a:r>
            <a:r>
              <a:rPr lang="en-US" altLang="en-US" dirty="0" err="1"/>
              <a:t>yr</a:t>
            </a:r>
            <a:r>
              <a:rPr lang="en-US" altLang="en-US" dirty="0"/>
              <a:t> (</a:t>
            </a:r>
            <a:r>
              <a:rPr lang="en-US" altLang="en-US" i="1" dirty="0"/>
              <a:t>P </a:t>
            </a:r>
            <a:r>
              <a:rPr lang="en-US" altLang="en-US" dirty="0"/>
              <a:t>= .011; HR: 0.75)</a:t>
            </a:r>
          </a:p>
          <a:p>
            <a:pPr lvl="1"/>
            <a:r>
              <a:rPr lang="en-US" altLang="en-US" dirty="0"/>
              <a:t>Safety profile of ibrutinib + BR as expected and consistent with safety profiles of both ibrutinib and BR</a:t>
            </a:r>
          </a:p>
          <a:p>
            <a:r>
              <a:rPr lang="en-US" altLang="en-US" dirty="0"/>
              <a:t>Investigators conclude that ibrutinib + BR followed by rituximab maintenance represents a new benchmark for first-line treatment of older patients with MCL, or those who are unsuitable for ASCT</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17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LBA7502. Wang. NEJM. 2022;[Epub].</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07040dc3-70c1-4b78-936a-a35aaf767b5b">Conference Capsule Slides</Document_x0020_Category>
    <_dlc_DocId xmlns="d54cbe69-32bd-412a-b004-9152f949605e">56M7VY3CDVN5-906170530-2</_dlc_DocId>
    <_dlc_DocIdUrl xmlns="d54cbe69-32bd-412a-b004-9152f949605e">
      <Url>https://intranet.clinicaloptions.com/mews/oncology/ONC_2022_ASCO_CF_(PRP5083)/LYMPH_LBA7502_Wang/_layouts/15/DocIdRedir.aspx?ID=56M7VY3CDVN5-906170530-2</Url>
      <Description>56M7VY3CDVN5-906170530-2</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AFD7BF6A4F6CA0448E065FF060A699D0" ma:contentTypeVersion="1" ma:contentTypeDescription="Create a new document." ma:contentTypeScope="" ma:versionID="ee360cd3dbfdd698fcc783a2abe63770">
  <xsd:schema xmlns:xsd="http://www.w3.org/2001/XMLSchema" xmlns:xs="http://www.w3.org/2001/XMLSchema" xmlns:p="http://schemas.microsoft.com/office/2006/metadata/properties" xmlns:ns2="d54cbe69-32bd-412a-b004-9152f949605e" xmlns:ns3="07040dc3-70c1-4b78-936a-a35aaf767b5b" targetNamespace="http://schemas.microsoft.com/office/2006/metadata/properties" ma:root="true" ma:fieldsID="406881376eea8f720da7ec5bc2558cd9" ns2:_="" ns3:_="">
    <xsd:import namespace="d54cbe69-32bd-412a-b004-9152f949605e"/>
    <xsd:import namespace="07040dc3-70c1-4b78-936a-a35aaf767b5b"/>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7040dc3-70c1-4b78-936a-a35aaf767b5b"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3BCC75-6794-4F54-BA0C-B939B7E72D95}">
  <ds:schemaRefs>
    <ds:schemaRef ds:uri="d54cbe69-32bd-412a-b004-9152f949605e"/>
    <ds:schemaRef ds:uri="http://purl.org/dc/terms/"/>
    <ds:schemaRef ds:uri="http://schemas.microsoft.com/office/2006/documentManagement/types"/>
    <ds:schemaRef ds:uri="http://www.w3.org/XML/1998/namespace"/>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07040dc3-70c1-4b78-936a-a35aaf767b5b"/>
    <ds:schemaRef ds:uri="http://purl.org/dc/dcmitype/"/>
  </ds:schemaRefs>
</ds:datastoreItem>
</file>

<file path=customXml/itemProps2.xml><?xml version="1.0" encoding="utf-8"?>
<ds:datastoreItem xmlns:ds="http://schemas.openxmlformats.org/officeDocument/2006/customXml" ds:itemID="{3AC08F26-266A-4DCB-A0BC-4D33E8D21A58}">
  <ds:schemaRefs>
    <ds:schemaRef ds:uri="http://schemas.microsoft.com/sharepoint/events"/>
  </ds:schemaRefs>
</ds:datastoreItem>
</file>

<file path=customXml/itemProps3.xml><?xml version="1.0" encoding="utf-8"?>
<ds:datastoreItem xmlns:ds="http://schemas.openxmlformats.org/officeDocument/2006/customXml" ds:itemID="{48A6B1FF-B591-4DA6-AC22-B4ECF3F03275}">
  <ds:schemaRefs>
    <ds:schemaRef ds:uri="http://schemas.microsoft.com/sharepoint/v3/contenttype/forms"/>
  </ds:schemaRefs>
</ds:datastoreItem>
</file>

<file path=customXml/itemProps4.xml><?xml version="1.0" encoding="utf-8"?>
<ds:datastoreItem xmlns:ds="http://schemas.openxmlformats.org/officeDocument/2006/customXml" ds:itemID="{D11F26CE-7BA5-423C-84C0-144DB96214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07040dc3-70c1-4b78-936a-a35aaf767b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1008</TotalTime>
  <Words>2645</Words>
  <Application>Microsoft Office PowerPoint</Application>
  <PresentationFormat>Widescreen</PresentationFormat>
  <Paragraphs>623</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Times</vt:lpstr>
      <vt:lpstr>Wingdings</vt:lpstr>
      <vt:lpstr>2022_CCO_Template</vt:lpstr>
      <vt:lpstr>SHINE: First-line Ibrutinib + Bendamustine/Rituximab Followed by Rituximab Maintenance in Older Patients With MCL</vt:lpstr>
      <vt:lpstr>About These Slides</vt:lpstr>
      <vt:lpstr>SHINE Trial of Ibrutinib + Bendamustine/Rituximab in Previously Untreated MCL: Background</vt:lpstr>
      <vt:lpstr>SHINE: Study Design</vt:lpstr>
      <vt:lpstr>SHINE: Baseline Characteristics</vt:lpstr>
      <vt:lpstr>SHINE: PFS (Primary Endpoint)</vt:lpstr>
      <vt:lpstr>SHINE: PFS by Subgroups</vt:lpstr>
      <vt:lpstr>SHINE: Response (Key Secondary Endpoint)</vt:lpstr>
      <vt:lpstr>SHINE: OS (Key Secondary Endpoint)</vt:lpstr>
      <vt:lpstr>SHINE: Time to Next Treatment</vt:lpstr>
      <vt:lpstr>SHINE: TEAEs (in ≥10% of Patients)</vt:lpstr>
      <vt:lpstr>SHINE: TEAEs of Interest</vt:lpstr>
      <vt:lpstr>SHINE: Investigator’s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SHINE: First-line Ibrutinib + Bendamustine/Rituximab Followed by Rituximab Maintenance in Older Patients With MCL</dc:title>
  <dc:creator>Timothy Quill</dc:creator>
  <cp:lastModifiedBy>Natalia Kolenko</cp:lastModifiedBy>
  <cp:revision>48</cp:revision>
  <dcterms:created xsi:type="dcterms:W3CDTF">2022-06-02T23:20:10Z</dcterms:created>
  <dcterms:modified xsi:type="dcterms:W3CDTF">2022-06-07T21:27:30Z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0x010100AFD7BF6A4F6CA0448E065FF060A699D0</vt:lpwstr>
  </property>
  <property fmtid="{D5CDD505-2E9C-101B-9397-08002B2CF9AE}" pid="3" name="_dlc_DocIdItemGuid">
    <vt:lpwstr>6deb8eb9-7dd1-4bac-a6b2-962efbb76f86</vt:lpwstr>
  </property>
</Properties>
</file>